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19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8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9639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0241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6879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717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484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88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9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9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23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67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8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00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5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DD7B4-E3D7-45E9-829A-7B2A78E0FD86}" type="datetimeFigureOut">
              <a:rPr lang="en-US" smtClean="0"/>
              <a:t>2/21/2022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0BF3308-8033-4302-A292-4B797A1F29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644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1" y="0"/>
            <a:ext cx="8763000" cy="5562600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br>
              <a:rPr lang="en-US" b="1" dirty="0"/>
            </a:br>
            <a:r>
              <a:rPr lang="en-US" b="1" dirty="0"/>
              <a:t>Organization Development and Reinventing the Organization</a:t>
            </a:r>
            <a:br>
              <a:rPr lang="en-US" b="1" dirty="0"/>
            </a:br>
            <a:r>
              <a:rPr lang="en-US" b="1" dirty="0"/>
              <a:t>Dr. S Chatterjee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n-US" sz="2000" dirty="0"/>
          </a:p>
          <a:p>
            <a:pPr algn="r"/>
            <a:endParaRPr lang="en-US" sz="2000" dirty="0"/>
          </a:p>
          <a:p>
            <a:pPr algn="r"/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Primary Goals of Change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the corporate culture.</a:t>
            </a:r>
          </a:p>
          <a:p>
            <a:r>
              <a:rPr lang="en-US" dirty="0"/>
              <a:t>Become more adaptive.</a:t>
            </a:r>
          </a:p>
          <a:p>
            <a:r>
              <a:rPr lang="en-US" dirty="0"/>
              <a:t>Increase competitiveness.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Factors Leading to Emergence of 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for new organizational forms.</a:t>
            </a:r>
          </a:p>
          <a:p>
            <a:r>
              <a:rPr lang="en-US" dirty="0"/>
              <a:t>Focus on cultural change.</a:t>
            </a:r>
          </a:p>
          <a:p>
            <a:r>
              <a:rPr lang="en-US" dirty="0"/>
              <a:t>Increase in social awareness.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Only Constant Is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is a moving target.</a:t>
            </a:r>
          </a:p>
          <a:p>
            <a:r>
              <a:rPr lang="en-US" dirty="0"/>
              <a:t>Today's managers need new mind-set.</a:t>
            </a:r>
          </a:p>
          <a:p>
            <a:r>
              <a:rPr lang="en-US" dirty="0"/>
              <a:t>Flexibility.</a:t>
            </a:r>
          </a:p>
          <a:p>
            <a:r>
              <a:rPr lang="en-US" dirty="0"/>
              <a:t>Speed.</a:t>
            </a:r>
          </a:p>
          <a:p>
            <a:r>
              <a:rPr lang="en-US" dirty="0"/>
              <a:t>Innovation.</a:t>
            </a:r>
          </a:p>
          <a:p>
            <a:r>
              <a:rPr lang="en-US" dirty="0"/>
              <a:t>Constantly changing conditions.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Successful Firms Share These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Faster.</a:t>
            </a:r>
          </a:p>
          <a:p>
            <a:r>
              <a:rPr lang="en-US" dirty="0"/>
              <a:t>Quality conscious.</a:t>
            </a:r>
          </a:p>
          <a:p>
            <a:r>
              <a:rPr lang="en-US" dirty="0"/>
              <a:t>Employee involvement.</a:t>
            </a:r>
          </a:p>
          <a:p>
            <a:r>
              <a:rPr lang="en-US" dirty="0"/>
              <a:t>Customer oriented.</a:t>
            </a:r>
          </a:p>
          <a:p>
            <a:r>
              <a:rPr lang="en-US" dirty="0"/>
              <a:t>Smaller.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+1.2+Changing+Organization+of+Twenty-First+Century.jpg"/>
          <p:cNvPicPr>
            <a:picLocks noChangeAspect="1"/>
          </p:cNvPicPr>
          <p:nvPr/>
        </p:nvPicPr>
        <p:blipFill>
          <a:blip r:embed="rId2"/>
          <a:srcRect b="7778"/>
          <a:stretch>
            <a:fillRect/>
          </a:stretch>
        </p:blipFill>
        <p:spPr>
          <a:xfrm>
            <a:off x="152400" y="228600"/>
            <a:ext cx="8839200" cy="6477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Evolution of OD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Evolved since the late 1940s.</a:t>
            </a:r>
          </a:p>
          <a:p>
            <a:r>
              <a:rPr lang="en-US" dirty="0"/>
              <a:t>NTL Laboratory-Training methods.</a:t>
            </a:r>
          </a:p>
          <a:p>
            <a:r>
              <a:rPr lang="en-US" dirty="0"/>
              <a:t>Survey research and feedback.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dirty="0"/>
              <a:t>Who Does OD?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OD practitioners consist of: </a:t>
            </a:r>
          </a:p>
          <a:p>
            <a:pPr>
              <a:buNone/>
            </a:pPr>
            <a:r>
              <a:rPr lang="en-US" b="1" dirty="0"/>
              <a:t>     -Specialists.</a:t>
            </a:r>
          </a:p>
          <a:p>
            <a:pPr>
              <a:buNone/>
            </a:pPr>
            <a:r>
              <a:rPr lang="en-US" b="1" dirty="0"/>
              <a:t>     -</a:t>
            </a:r>
            <a:r>
              <a:rPr lang="en-US" dirty="0"/>
              <a:t>Those applying OD in daily work.</a:t>
            </a:r>
            <a:r>
              <a:rPr lang="en-US" b="1" dirty="0"/>
              <a:t> </a:t>
            </a:r>
          </a:p>
          <a:p>
            <a:r>
              <a:rPr lang="en-US" b="1" dirty="0"/>
              <a:t>OD specialists are:</a:t>
            </a:r>
            <a:br>
              <a:rPr lang="en-US" dirty="0"/>
            </a:br>
            <a:r>
              <a:rPr lang="en-US" dirty="0"/>
              <a:t>-Internal practitioners – from within the organization.</a:t>
            </a:r>
          </a:p>
          <a:p>
            <a:pPr>
              <a:buNone/>
            </a:pPr>
            <a:r>
              <a:rPr lang="en-US" dirty="0"/>
              <a:t>     -External practitioners – from outside the organization.</a:t>
            </a:r>
          </a:p>
          <a:p>
            <a:r>
              <a:rPr lang="en-US" dirty="0"/>
              <a:t>Managers apply OD principles and concepts.</a:t>
            </a:r>
            <a:r>
              <a:rPr lang="en-US" b="1" dirty="0"/>
              <a:t> </a:t>
            </a:r>
          </a:p>
          <a:p>
            <a:r>
              <a:rPr lang="en-US" b="1" dirty="0"/>
              <a:t>Activities include:</a:t>
            </a:r>
            <a:br>
              <a:rPr lang="en-US" dirty="0"/>
            </a:br>
            <a:r>
              <a:rPr lang="en-US" dirty="0"/>
              <a:t>-Team leaders developing teams.</a:t>
            </a:r>
          </a:p>
          <a:p>
            <a:pPr>
              <a:buNone/>
            </a:pPr>
            <a:r>
              <a:rPr lang="en-US" dirty="0"/>
              <a:t>     -Building learning organizations.</a:t>
            </a:r>
          </a:p>
          <a:p>
            <a:pPr>
              <a:buNone/>
            </a:pPr>
            <a:r>
              <a:rPr lang="en-US" dirty="0"/>
              <a:t>     -Implementing total quality management.</a:t>
            </a:r>
          </a:p>
          <a:p>
            <a:pPr>
              <a:buNone/>
            </a:pPr>
            <a:r>
              <a:rPr lang="en-US" dirty="0"/>
              <a:t>     -Creating boundary less organizations.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Organization Culture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b="1" dirty="0"/>
              <a:t>A system of shared meanings including:</a:t>
            </a:r>
          </a:p>
          <a:p>
            <a:r>
              <a:rPr lang="en-US" dirty="0"/>
              <a:t>Language</a:t>
            </a:r>
          </a:p>
          <a:p>
            <a:r>
              <a:rPr lang="en-US" dirty="0"/>
              <a:t>Dress</a:t>
            </a:r>
          </a:p>
          <a:p>
            <a:r>
              <a:rPr lang="en-US" dirty="0"/>
              <a:t>Patterns of behavior</a:t>
            </a:r>
          </a:p>
          <a:p>
            <a:r>
              <a:rPr lang="en-US" dirty="0"/>
              <a:t>Value system</a:t>
            </a:r>
          </a:p>
          <a:p>
            <a:r>
              <a:rPr lang="en-US" dirty="0"/>
              <a:t>Feelings</a:t>
            </a:r>
          </a:p>
          <a:p>
            <a:r>
              <a:rPr lang="en-US" dirty="0"/>
              <a:t>Attitudes</a:t>
            </a:r>
          </a:p>
          <a:p>
            <a:r>
              <a:rPr lang="en-US" dirty="0"/>
              <a:t>Interactions</a:t>
            </a:r>
          </a:p>
          <a:p>
            <a:r>
              <a:rPr lang="en-US" dirty="0"/>
              <a:t>Group norms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Organized and shared ideas. </a:t>
            </a:r>
          </a:p>
          <a:p>
            <a:r>
              <a:rPr lang="en-US" dirty="0"/>
              <a:t>What members should do and feel.</a:t>
            </a:r>
          </a:p>
          <a:p>
            <a:r>
              <a:rPr lang="en-US" dirty="0"/>
              <a:t>How behavior is regulated.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dirty="0"/>
              <a:t>Types of Norms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/>
              <a:t>Pivotal norms:</a:t>
            </a:r>
            <a:br>
              <a:rPr lang="en-US" dirty="0"/>
            </a:br>
            <a:r>
              <a:rPr lang="en-US" dirty="0"/>
              <a:t>-Essential to accomplishing organization’s objectives.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Peripheral norms.</a:t>
            </a:r>
          </a:p>
          <a:p>
            <a:pPr marL="514350" indent="-514350">
              <a:buNone/>
            </a:pPr>
            <a:r>
              <a:rPr lang="en-US" dirty="0"/>
              <a:t>      -Support and contribute to pivotal norms.</a:t>
            </a:r>
          </a:p>
          <a:p>
            <a:pPr marL="514350" indent="-514350">
              <a:buNone/>
            </a:pPr>
            <a:r>
              <a:rPr lang="en-US" dirty="0"/>
              <a:t>      -Not essential to organization’s objectives.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OD and recognize need for change</a:t>
            </a:r>
            <a:r>
              <a:rPr lang="en-US" b="1" dirty="0"/>
              <a:t>.</a:t>
            </a:r>
          </a:p>
          <a:p>
            <a:r>
              <a:rPr lang="en-US" dirty="0"/>
              <a:t>Describe culture and understand its impact.</a:t>
            </a:r>
          </a:p>
          <a:p>
            <a:r>
              <a:rPr lang="en-US" dirty="0"/>
              <a:t>Understand the psychological contract.</a:t>
            </a:r>
          </a:p>
          <a:p>
            <a:r>
              <a:rPr lang="en-US" dirty="0"/>
              <a:t>Describe five stages of OD.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Socialization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that adapts employees to culture.</a:t>
            </a:r>
          </a:p>
          <a:p>
            <a:r>
              <a:rPr lang="en-US" dirty="0"/>
              <a:t>New employees become aware of norms.</a:t>
            </a:r>
          </a:p>
          <a:p>
            <a:r>
              <a:rPr lang="en-US" dirty="0"/>
              <a:t>Employees encounter culture.</a:t>
            </a:r>
          </a:p>
          <a:p>
            <a:r>
              <a:rPr lang="en-US" dirty="0"/>
              <a:t>Individuals understand power, status, rewards, sanctions.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+1.4+The+Socialization+Process.jpg"/>
          <p:cNvPicPr>
            <a:picLocks noChangeAspect="1"/>
          </p:cNvPicPr>
          <p:nvPr/>
        </p:nvPicPr>
        <p:blipFill>
          <a:blip r:embed="rId2"/>
          <a:srcRect b="7778"/>
          <a:stretch>
            <a:fillRect/>
          </a:stretch>
        </p:blipFill>
        <p:spPr>
          <a:xfrm>
            <a:off x="0" y="0"/>
            <a:ext cx="9144000" cy="6705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Adjustment to Cultural Norms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Rebellion</a:t>
            </a:r>
          </a:p>
          <a:p>
            <a:pPr>
              <a:buNone/>
            </a:pPr>
            <a:r>
              <a:rPr lang="en-US" dirty="0"/>
              <a:t>     -Rejection of all values and norms.</a:t>
            </a:r>
          </a:p>
          <a:p>
            <a:r>
              <a:rPr lang="en-US" dirty="0"/>
              <a:t>Conformity.</a:t>
            </a:r>
          </a:p>
          <a:p>
            <a:pPr>
              <a:buNone/>
            </a:pPr>
            <a:r>
              <a:rPr lang="en-US" dirty="0"/>
              <a:t>     -Acceptance of all values and norms.</a:t>
            </a:r>
          </a:p>
          <a:p>
            <a:r>
              <a:rPr lang="en-US" dirty="0"/>
              <a:t>Creative individualism.</a:t>
            </a:r>
          </a:p>
          <a:p>
            <a:pPr>
              <a:buNone/>
            </a:pPr>
            <a:r>
              <a:rPr lang="en-US" dirty="0"/>
              <a:t>     -Acceptance of pivotal values.</a:t>
            </a:r>
          </a:p>
          <a:p>
            <a:pPr>
              <a:buNone/>
            </a:pPr>
            <a:r>
              <a:rPr lang="en-US" dirty="0"/>
              <a:t>     -Rejection of others.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+1.5+Basic+Responses+to+Socialization.jpg"/>
          <p:cNvPicPr>
            <a:picLocks noChangeAspect="1"/>
          </p:cNvPicPr>
          <p:nvPr/>
        </p:nvPicPr>
        <p:blipFill>
          <a:blip r:embed="rId2"/>
          <a:srcRect b="7778"/>
          <a:stretch>
            <a:fillRect/>
          </a:stretch>
        </p:blipFill>
        <p:spPr>
          <a:xfrm>
            <a:off x="0" y="0"/>
            <a:ext cx="9144000" cy="6705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dirty="0"/>
              <a:t>Psychological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Unwritten agreement between individuals and organization.</a:t>
            </a:r>
          </a:p>
          <a:p>
            <a:r>
              <a:rPr lang="en-US" dirty="0"/>
              <a:t>Open-ended so issues may be renegotiated.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Model for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OD is continuing process</a:t>
            </a:r>
            <a:r>
              <a:rPr lang="en-US" b="1" dirty="0"/>
              <a:t>.</a:t>
            </a:r>
          </a:p>
          <a:p>
            <a:r>
              <a:rPr lang="en-US" dirty="0"/>
              <a:t>Emphasis on viewing organization as total system.</a:t>
            </a:r>
          </a:p>
          <a:p>
            <a:r>
              <a:rPr lang="en-US" dirty="0"/>
              <a:t>System consists of interacting and interrelated elements.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+1.6+Organization+Development’s+Five+Stages.jpg"/>
          <p:cNvPicPr>
            <a:picLocks noChangeAspect="1"/>
          </p:cNvPicPr>
          <p:nvPr/>
        </p:nvPicPr>
        <p:blipFill>
          <a:blip r:embed="rId2"/>
          <a:srcRect b="7778"/>
          <a:stretch>
            <a:fillRect/>
          </a:stretch>
        </p:blipFill>
        <p:spPr>
          <a:xfrm>
            <a:off x="0" y="0"/>
            <a:ext cx="9144000" cy="67056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Five-stage Model for OD Process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Stage One: “Anticipating Need for Change”</a:t>
            </a:r>
          </a:p>
          <a:p>
            <a:pPr marL="514350" indent="-514350"/>
            <a:r>
              <a:rPr lang="en-US" dirty="0"/>
              <a:t>Someone recognizes need for change.</a:t>
            </a:r>
          </a:p>
          <a:p>
            <a:pPr marL="514350" indent="-514350"/>
            <a:r>
              <a:rPr lang="en-US" dirty="0"/>
              <a:t>Must be felt need for change.</a:t>
            </a:r>
          </a:p>
          <a:p>
            <a:pPr marL="514350" indent="-514350">
              <a:buFont typeface="+mj-lt"/>
              <a:buAutoNum type="arabicParenR" startAt="2"/>
            </a:pPr>
            <a:r>
              <a:rPr lang="en-US" dirty="0"/>
              <a:t>Stage Two: “Develop Practitioner-Client Relationship” </a:t>
            </a:r>
          </a:p>
          <a:p>
            <a:pPr marL="514350" indent="-514350"/>
            <a:r>
              <a:rPr lang="en-US" dirty="0"/>
              <a:t>Practitioner enters system.</a:t>
            </a:r>
          </a:p>
          <a:p>
            <a:pPr marL="514350" indent="-514350"/>
            <a:r>
              <a:rPr lang="en-US" dirty="0"/>
              <a:t>Good first impressions important.</a:t>
            </a:r>
          </a:p>
          <a:p>
            <a:pPr marL="514350" indent="-514350"/>
            <a:r>
              <a:rPr lang="en-US" dirty="0"/>
              <a:t>Practitioner establishes trust and open communication.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1060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arenR" startAt="3"/>
            </a:pPr>
            <a:r>
              <a:rPr lang="en-US" sz="2800" dirty="0"/>
              <a:t>Stage Three: “The Diagnostic Phase”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Practitioner and client gather data.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Objective to: Understand client’s problems, Identify causes and Select change strategies.</a:t>
            </a:r>
          </a:p>
          <a:p>
            <a:pPr marL="514350" indent="-514350">
              <a:buFont typeface="+mj-lt"/>
              <a:buAutoNum type="arabicParenR" startAt="4"/>
            </a:pPr>
            <a:r>
              <a:rPr lang="en-US" sz="2800" dirty="0"/>
              <a:t>Stage Four: “Action Plans, Strategies, and Techniques”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Series of interventions, activities, or programs.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Aimed at increasing effectiveness.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Programs apply OD techniques.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en-US" sz="2800" dirty="0"/>
              <a:t>Stage Five: “Self-Renewal, Monitor, and Stabilize”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As program stabilizes, need for practitioner decreases.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Monitor results.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Stabilize change.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Gradual disengagement of practitioner.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8229600" cy="2590800"/>
          </a:xfrm>
        </p:spPr>
        <p:txBody>
          <a:bodyPr>
            <a:normAutofit/>
          </a:bodyPr>
          <a:lstStyle/>
          <a:p>
            <a:r>
              <a:rPr lang="en-US" sz="6600" dirty="0"/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Challenges for Organizations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avalanching down on us.</a:t>
            </a:r>
          </a:p>
          <a:p>
            <a:r>
              <a:rPr lang="en-US" dirty="0"/>
              <a:t>Tomorrow’s world different from today’s.</a:t>
            </a:r>
          </a:p>
          <a:p>
            <a:r>
              <a:rPr lang="en-US" dirty="0"/>
              <a:t>Organizations need to adapt to change.</a:t>
            </a:r>
          </a:p>
          <a:p>
            <a:r>
              <a:rPr lang="en-US" dirty="0"/>
              <a:t>Organizations in continuous interaction with external forces.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Figure+1.1+The+Organizational+Environment.jpg"/>
          <p:cNvPicPr>
            <a:picLocks noChangeAspect="1"/>
          </p:cNvPicPr>
          <p:nvPr/>
        </p:nvPicPr>
        <p:blipFill>
          <a:blip r:embed="rId2"/>
          <a:srcRect b="888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OD?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Long-range efforts and programs.</a:t>
            </a:r>
          </a:p>
          <a:p>
            <a:r>
              <a:rPr lang="en-US" dirty="0"/>
              <a:t>Aimed at improving organization’s ability to survive.</a:t>
            </a:r>
          </a:p>
          <a:p>
            <a:r>
              <a:rPr lang="en-US" dirty="0"/>
              <a:t>OD changes problem-solving and renewal processes.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OD Is: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Planned. </a:t>
            </a:r>
          </a:p>
          <a:p>
            <a:r>
              <a:rPr lang="en-US" dirty="0"/>
              <a:t>Organization wide. </a:t>
            </a:r>
          </a:p>
          <a:p>
            <a:r>
              <a:rPr lang="en-US" dirty="0"/>
              <a:t>Managed from top.</a:t>
            </a:r>
          </a:p>
          <a:p>
            <a:r>
              <a:rPr lang="en-US" dirty="0"/>
              <a:t>Increases organization effectiveness.</a:t>
            </a:r>
          </a:p>
          <a:p>
            <a:r>
              <a:rPr lang="en-US" dirty="0"/>
              <a:t>Planned interventions.</a:t>
            </a:r>
          </a:p>
          <a:p>
            <a:r>
              <a:rPr lang="en-US" dirty="0"/>
              <a:t>Uses behavioral science knowledge.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Characteristics of 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Planned change.</a:t>
            </a:r>
          </a:p>
          <a:p>
            <a:r>
              <a:rPr lang="en-US" dirty="0"/>
              <a:t>Collaborative approach.</a:t>
            </a:r>
          </a:p>
          <a:p>
            <a:r>
              <a:rPr lang="en-US" dirty="0"/>
              <a:t>Improve performance.</a:t>
            </a:r>
          </a:p>
          <a:p>
            <a:r>
              <a:rPr lang="en-US" dirty="0"/>
              <a:t>Humanistic values.</a:t>
            </a:r>
          </a:p>
          <a:p>
            <a:r>
              <a:rPr lang="en-US" dirty="0"/>
              <a:t>Systems approach.</a:t>
            </a:r>
          </a:p>
          <a:p>
            <a:r>
              <a:rPr lang="en-US" dirty="0"/>
              <a:t>Scientific approaches.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able+1.1+Major+Characteristics+of+the+Field+of+OD.jpg"/>
          <p:cNvPicPr>
            <a:picLocks noChangeAspect="1"/>
          </p:cNvPicPr>
          <p:nvPr/>
        </p:nvPicPr>
        <p:blipFill>
          <a:blip r:embed="rId2"/>
          <a:srcRect b="8889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b="1" dirty="0"/>
              <a:t>Why OD?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cited reasons for beginning change program: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The level of competition.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Survival.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/>
              <a:t>Improved performance.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</TotalTime>
  <Words>682</Words>
  <Application>Microsoft Office PowerPoint</Application>
  <PresentationFormat>On-screen Show (4:3)</PresentationFormat>
  <Paragraphs>131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Trebuchet MS</vt:lpstr>
      <vt:lpstr>Wingdings 3</vt:lpstr>
      <vt:lpstr>Facet</vt:lpstr>
      <vt:lpstr>    Organization Development and Reinventing the Organization Dr. S Chatterjee </vt:lpstr>
      <vt:lpstr>Learning Objectives</vt:lpstr>
      <vt:lpstr>Challenges for Organizations</vt:lpstr>
      <vt:lpstr>PowerPoint Presentation</vt:lpstr>
      <vt:lpstr>What Is OD? </vt:lpstr>
      <vt:lpstr>OD Is:</vt:lpstr>
      <vt:lpstr>The Characteristics of OD</vt:lpstr>
      <vt:lpstr>PowerPoint Presentation</vt:lpstr>
      <vt:lpstr> Why OD?</vt:lpstr>
      <vt:lpstr>Primary Goals of Change Programs</vt:lpstr>
      <vt:lpstr>Factors Leading to Emergence of OD</vt:lpstr>
      <vt:lpstr>The Only Constant Is Change</vt:lpstr>
      <vt:lpstr>Successful Firms Share These Traits</vt:lpstr>
      <vt:lpstr>PowerPoint Presentation</vt:lpstr>
      <vt:lpstr>Evolution of OD </vt:lpstr>
      <vt:lpstr> Who Does OD? </vt:lpstr>
      <vt:lpstr>Organization Culture </vt:lpstr>
      <vt:lpstr>Norms</vt:lpstr>
      <vt:lpstr> Types of Norms</vt:lpstr>
      <vt:lpstr>Socialization Process</vt:lpstr>
      <vt:lpstr>PowerPoint Presentation</vt:lpstr>
      <vt:lpstr>Adjustment to Cultural Norms</vt:lpstr>
      <vt:lpstr>PowerPoint Presentation</vt:lpstr>
      <vt:lpstr> Psychological Contract</vt:lpstr>
      <vt:lpstr>A Model for Change</vt:lpstr>
      <vt:lpstr>PowerPoint Presentation</vt:lpstr>
      <vt:lpstr>Five-stage Model for OD Process 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Subhasish Chatterjee</cp:lastModifiedBy>
  <cp:revision>19</cp:revision>
  <dcterms:created xsi:type="dcterms:W3CDTF">2020-12-16T07:16:19Z</dcterms:created>
  <dcterms:modified xsi:type="dcterms:W3CDTF">2022-02-21T10:14:17Z</dcterms:modified>
</cp:coreProperties>
</file>