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60" r:id="rId3"/>
    <p:sldId id="257" r:id="rId4"/>
    <p:sldId id="258" r:id="rId5"/>
    <p:sldId id="265" r:id="rId6"/>
    <p:sldId id="259" r:id="rId7"/>
    <p:sldId id="263"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2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9C3F72-268E-4AB2-8BC5-0E8732606927}" type="datetimeFigureOut">
              <a:rPr lang="en-IN" smtClean="0"/>
              <a:t>21-02-2022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398474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C3F72-268E-4AB2-8BC5-0E8732606927}" type="datetimeFigureOut">
              <a:rPr lang="en-IN" smtClean="0"/>
              <a:t>21-02-2022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415398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9C3F72-268E-4AB2-8BC5-0E8732606927}" type="datetimeFigureOut">
              <a:rPr lang="en-IN" smtClean="0"/>
              <a:t>21-02-2022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17881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9C3F72-268E-4AB2-8BC5-0E8732606927}" type="datetimeFigureOut">
              <a:rPr lang="en-IN" smtClean="0"/>
              <a:t>21-02-2022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2D020D-2040-4E70-91BB-388D136115F9}" type="slidenum">
              <a:rPr lang="en-IN" smtClean="0"/>
              <a:t>‹#›</a:t>
            </a:fld>
            <a:endParaRPr lang="en-IN"/>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0378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C3F72-268E-4AB2-8BC5-0E8732606927}" type="datetimeFigureOut">
              <a:rPr lang="en-IN" smtClean="0"/>
              <a:t>21-02-2022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936817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9C3F72-268E-4AB2-8BC5-0E8732606927}" type="datetimeFigureOut">
              <a:rPr lang="en-IN" smtClean="0"/>
              <a:t>21-02-2022</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213659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9C3F72-268E-4AB2-8BC5-0E8732606927}" type="datetimeFigureOut">
              <a:rPr lang="en-IN" smtClean="0"/>
              <a:t>21-02-2022</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1656586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C3F72-268E-4AB2-8BC5-0E8732606927}" type="datetimeFigureOut">
              <a:rPr lang="en-IN" smtClean="0"/>
              <a:t>21-02-2022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689041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C3F72-268E-4AB2-8BC5-0E8732606927}" type="datetimeFigureOut">
              <a:rPr lang="en-IN" smtClean="0"/>
              <a:t>21-02-2022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171133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59C3F72-268E-4AB2-8BC5-0E8732606927}" type="datetimeFigureOut">
              <a:rPr lang="en-IN" smtClean="0"/>
              <a:t>21-02-2022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142376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C3F72-268E-4AB2-8BC5-0E8732606927}" type="datetimeFigureOut">
              <a:rPr lang="en-IN" smtClean="0"/>
              <a:t>21-02-2022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405111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9C3F72-268E-4AB2-8BC5-0E8732606927}" type="datetimeFigureOut">
              <a:rPr lang="en-IN" smtClean="0"/>
              <a:t>21-02-2022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357187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9C3F72-268E-4AB2-8BC5-0E8732606927}" type="datetimeFigureOut">
              <a:rPr lang="en-IN" smtClean="0"/>
              <a:t>21-02-2022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204268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59C3F72-268E-4AB2-8BC5-0E8732606927}" type="datetimeFigureOut">
              <a:rPr lang="en-IN" smtClean="0"/>
              <a:t>21-02-2022</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265618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9C3F72-268E-4AB2-8BC5-0E8732606927}" type="datetimeFigureOut">
              <a:rPr lang="en-IN" smtClean="0"/>
              <a:t>21-02-2022</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209347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59C3F72-268E-4AB2-8BC5-0E8732606927}" type="datetimeFigureOut">
              <a:rPr lang="en-IN" smtClean="0"/>
              <a:t>21-02-2022</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160547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C3F72-268E-4AB2-8BC5-0E8732606927}" type="datetimeFigureOut">
              <a:rPr lang="en-IN" smtClean="0"/>
              <a:t>21-02-2022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2D020D-2040-4E70-91BB-388D136115F9}" type="slidenum">
              <a:rPr lang="en-IN" smtClean="0"/>
              <a:t>‹#›</a:t>
            </a:fld>
            <a:endParaRPr lang="en-IN"/>
          </a:p>
        </p:txBody>
      </p:sp>
    </p:spTree>
    <p:extLst>
      <p:ext uri="{BB962C8B-B14F-4D97-AF65-F5344CB8AC3E}">
        <p14:creationId xmlns:p14="http://schemas.microsoft.com/office/powerpoint/2010/main" val="233184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9C3F72-268E-4AB2-8BC5-0E8732606927}" type="datetimeFigureOut">
              <a:rPr lang="en-IN" smtClean="0"/>
              <a:t>21-02-2022</a:t>
            </a:fld>
            <a:endParaRPr lang="en-IN"/>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82D020D-2040-4E70-91BB-388D136115F9}" type="slidenum">
              <a:rPr lang="en-IN" smtClean="0"/>
              <a:t>‹#›</a:t>
            </a:fld>
            <a:endParaRPr lang="en-IN"/>
          </a:p>
        </p:txBody>
      </p:sp>
    </p:spTree>
    <p:extLst>
      <p:ext uri="{BB962C8B-B14F-4D97-AF65-F5344CB8AC3E}">
        <p14:creationId xmlns:p14="http://schemas.microsoft.com/office/powerpoint/2010/main" val="79180275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jojofeelings.wordpress.com/2011/12/14/turning-2/"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536504"/>
          </a:xfrm>
        </p:spPr>
        <p:txBody>
          <a:bodyPr>
            <a:normAutofit/>
          </a:bodyPr>
          <a:lstStyle/>
          <a:p>
            <a:r>
              <a:rPr lang="en-US" dirty="0"/>
              <a:t>Resource driven </a:t>
            </a:r>
            <a:r>
              <a:rPr lang="en-US" sz="5300" dirty="0"/>
              <a:t>strategy for HRM, Human resource system- its macro and micro dimensions.</a:t>
            </a:r>
            <a:endParaRPr lang="en-IN" dirty="0"/>
          </a:p>
        </p:txBody>
      </p:sp>
      <p:sp>
        <p:nvSpPr>
          <p:cNvPr id="3" name="Subtitle 2"/>
          <p:cNvSpPr>
            <a:spLocks noGrp="1"/>
          </p:cNvSpPr>
          <p:nvPr>
            <p:ph type="subTitle" idx="1"/>
          </p:nvPr>
        </p:nvSpPr>
        <p:spPr/>
        <p:txBody>
          <a:bodyPr>
            <a:normAutofit/>
          </a:bodyPr>
          <a:lstStyle/>
          <a:p>
            <a:pPr algn="l"/>
            <a:r>
              <a:rPr lang="en-IN" dirty="0" err="1"/>
              <a:t>Dr.S</a:t>
            </a:r>
            <a:r>
              <a:rPr lang="en-IN" dirty="0"/>
              <a:t> </a:t>
            </a:r>
            <a:r>
              <a:rPr lang="en-IN" dirty="0" err="1"/>
              <a:t>Chahtterjee</a:t>
            </a:r>
            <a:r>
              <a:rPr lang="en-IN" dirty="0"/>
              <a:t> </a:t>
            </a:r>
          </a:p>
        </p:txBody>
      </p:sp>
    </p:spTree>
    <p:extLst>
      <p:ext uri="{BB962C8B-B14F-4D97-AF65-F5344CB8AC3E}">
        <p14:creationId xmlns:p14="http://schemas.microsoft.com/office/powerpoint/2010/main" val="36170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1656184"/>
          </a:xfrm>
        </p:spPr>
        <p:txBody>
          <a:bodyPr>
            <a:normAutofit fontScale="90000"/>
          </a:bodyPr>
          <a:lstStyle/>
          <a:p>
            <a:pPr algn="ctr"/>
            <a:r>
              <a:rPr lang="en-US" dirty="0"/>
              <a:t>Application of resource-based </a:t>
            </a:r>
            <a:br>
              <a:rPr lang="en-US" dirty="0"/>
            </a:br>
            <a:r>
              <a:rPr lang="en-US" dirty="0"/>
              <a:t>view of SHRM</a:t>
            </a:r>
            <a:br>
              <a:rPr lang="en-US" dirty="0"/>
            </a:br>
            <a:endParaRPr lang="en-IN" dirty="0"/>
          </a:p>
        </p:txBody>
      </p:sp>
      <p:sp>
        <p:nvSpPr>
          <p:cNvPr id="2" name="Content Placeholder 1"/>
          <p:cNvSpPr>
            <a:spLocks noGrp="1"/>
          </p:cNvSpPr>
          <p:nvPr>
            <p:ph idx="1"/>
          </p:nvPr>
        </p:nvSpPr>
        <p:spPr>
          <a:xfrm>
            <a:off x="457200" y="2060848"/>
            <a:ext cx="8229600" cy="3946443"/>
          </a:xfrm>
        </p:spPr>
        <p:txBody>
          <a:bodyPr>
            <a:normAutofit/>
          </a:bodyPr>
          <a:lstStyle/>
          <a:p>
            <a:pPr marL="109728" indent="0">
              <a:buNone/>
            </a:pPr>
            <a:endParaRPr lang="en-IN" dirty="0"/>
          </a:p>
          <a:p>
            <a:r>
              <a:rPr lang="en-IN" dirty="0"/>
              <a:t>The resource – based view of SHRM has recognized that both human capital and organizational processes can add value to an organization; however, they are likely to be more powerful when they mutually reinforce and support one another.</a:t>
            </a:r>
          </a:p>
        </p:txBody>
      </p:sp>
    </p:spTree>
    <p:extLst>
      <p:ext uri="{BB962C8B-B14F-4D97-AF65-F5344CB8AC3E}">
        <p14:creationId xmlns:p14="http://schemas.microsoft.com/office/powerpoint/2010/main" val="422379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N" dirty="0"/>
              <a:t>Limitation of the resource-based view</a:t>
            </a:r>
          </a:p>
        </p:txBody>
      </p:sp>
      <p:sp>
        <p:nvSpPr>
          <p:cNvPr id="2" name="Content Placeholder 1"/>
          <p:cNvSpPr>
            <a:spLocks noGrp="1"/>
          </p:cNvSpPr>
          <p:nvPr>
            <p:ph idx="1"/>
          </p:nvPr>
        </p:nvSpPr>
        <p:spPr/>
        <p:txBody>
          <a:bodyPr>
            <a:normAutofit/>
          </a:bodyPr>
          <a:lstStyle/>
          <a:p>
            <a:r>
              <a:rPr lang="en-IN" dirty="0"/>
              <a:t>The resource-based view represents a paradigm shift in strategic HRM thinking by focusing on the internal resources of the firm as a key source of sustainable competitive advantage, rather than focusing on the relationship between the firm and the external business context.</a:t>
            </a:r>
          </a:p>
          <a:p>
            <a:endParaRPr lang="en-IN" dirty="0"/>
          </a:p>
          <a:p>
            <a:r>
              <a:rPr lang="en-IN" dirty="0"/>
              <a:t>Human resources, as scarce, valuable, organization-specific and difficult to imitate resources, therefore become key strategic assets.</a:t>
            </a:r>
          </a:p>
        </p:txBody>
      </p:sp>
    </p:spTree>
    <p:extLst>
      <p:ext uri="{BB962C8B-B14F-4D97-AF65-F5344CB8AC3E}">
        <p14:creationId xmlns:p14="http://schemas.microsoft.com/office/powerpoint/2010/main" val="352844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dirty="0"/>
              <a:t>What is Human Resource System</a:t>
            </a:r>
          </a:p>
        </p:txBody>
      </p:sp>
      <p:sp>
        <p:nvSpPr>
          <p:cNvPr id="2" name="Content Placeholder 1"/>
          <p:cNvSpPr>
            <a:spLocks noGrp="1"/>
          </p:cNvSpPr>
          <p:nvPr>
            <p:ph idx="1"/>
          </p:nvPr>
        </p:nvSpPr>
        <p:spPr/>
        <p:txBody>
          <a:bodyPr/>
          <a:lstStyle/>
          <a:p>
            <a:pPr algn="l" fontAlgn="base"/>
            <a:r>
              <a:rPr lang="en-IN" b="0" i="0" dirty="0">
                <a:effectLst/>
              </a:rPr>
              <a:t>HR system is tool that allows HR information to be stored, processed and reported upon. From non-automated systems, such as spreadsheets and databases, to automated systems like dedicated HR software solutions; there are many different options to choose from to suit all requirements and budgets.</a:t>
            </a:r>
          </a:p>
          <a:p>
            <a:pPr algn="l" fontAlgn="base"/>
            <a:r>
              <a:rPr lang="en-IN" b="0" i="0" dirty="0">
                <a:effectLst/>
              </a:rPr>
              <a:t>Can also be called HRIS(Human resources information system), </a:t>
            </a:r>
          </a:p>
          <a:p>
            <a:endParaRPr lang="en-IN" dirty="0"/>
          </a:p>
        </p:txBody>
      </p:sp>
    </p:spTree>
    <p:extLst>
      <p:ext uri="{BB962C8B-B14F-4D97-AF65-F5344CB8AC3E}">
        <p14:creationId xmlns:p14="http://schemas.microsoft.com/office/powerpoint/2010/main" val="107278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dirty="0"/>
              <a:t>Functions of Human resource system</a:t>
            </a:r>
          </a:p>
        </p:txBody>
      </p:sp>
      <p:sp>
        <p:nvSpPr>
          <p:cNvPr id="2" name="Content Placeholder 1"/>
          <p:cNvSpPr>
            <a:spLocks noGrp="1"/>
          </p:cNvSpPr>
          <p:nvPr>
            <p:ph idx="1"/>
          </p:nvPr>
        </p:nvSpPr>
        <p:spPr/>
        <p:txBody>
          <a:bodyPr>
            <a:normAutofit fontScale="55000" lnSpcReduction="20000"/>
          </a:bodyPr>
          <a:lstStyle/>
          <a:p>
            <a:pPr algn="l">
              <a:buFont typeface="+mj-lt"/>
              <a:buAutoNum type="arabicPeriod"/>
            </a:pPr>
            <a:r>
              <a:rPr lang="en-IN" b="0" i="0" dirty="0">
                <a:effectLst/>
              </a:rPr>
              <a:t>Retaining staff</a:t>
            </a:r>
          </a:p>
          <a:p>
            <a:pPr algn="l">
              <a:buFont typeface="+mj-lt"/>
              <a:buAutoNum type="arabicPeriod"/>
            </a:pPr>
            <a:r>
              <a:rPr lang="en-IN" dirty="0"/>
              <a:t>Hiring</a:t>
            </a:r>
            <a:endParaRPr lang="en-IN" b="0" i="0" dirty="0">
              <a:effectLst/>
            </a:endParaRPr>
          </a:p>
          <a:p>
            <a:pPr algn="l">
              <a:buFont typeface="+mj-lt"/>
              <a:buAutoNum type="arabicPeriod"/>
            </a:pPr>
            <a:r>
              <a:rPr lang="en-IN" b="0" i="0" dirty="0">
                <a:effectLst/>
              </a:rPr>
              <a:t>Onboarding &amp; Offboarding</a:t>
            </a:r>
          </a:p>
          <a:p>
            <a:pPr algn="l">
              <a:buFont typeface="+mj-lt"/>
              <a:buAutoNum type="arabicPeriod"/>
            </a:pPr>
            <a:r>
              <a:rPr lang="en-IN" dirty="0"/>
              <a:t>Administration</a:t>
            </a:r>
            <a:endParaRPr lang="en-IN" b="0" i="0" dirty="0">
              <a:effectLst/>
            </a:endParaRPr>
          </a:p>
          <a:p>
            <a:pPr algn="l">
              <a:buFont typeface="+mj-lt"/>
              <a:buAutoNum type="arabicPeriod"/>
            </a:pPr>
            <a:r>
              <a:rPr lang="en-IN" b="0" i="0" dirty="0">
                <a:effectLst/>
              </a:rPr>
              <a:t>Managing </a:t>
            </a:r>
            <a:r>
              <a:rPr lang="en-IN" dirty="0"/>
              <a:t>payroll</a:t>
            </a:r>
            <a:endParaRPr lang="en-IN" b="0" i="0" dirty="0">
              <a:effectLst/>
            </a:endParaRPr>
          </a:p>
          <a:p>
            <a:pPr algn="l">
              <a:buFont typeface="+mj-lt"/>
              <a:buAutoNum type="arabicPeriod"/>
            </a:pPr>
            <a:r>
              <a:rPr lang="en-IN" b="0" i="0" dirty="0">
                <a:effectLst/>
              </a:rPr>
              <a:t>Tracking and Managing employee benefits</a:t>
            </a:r>
          </a:p>
          <a:p>
            <a:pPr algn="l">
              <a:buFont typeface="+mj-lt"/>
              <a:buAutoNum type="arabicPeriod"/>
            </a:pPr>
            <a:r>
              <a:rPr lang="en-IN" b="0" i="0" dirty="0">
                <a:effectLst/>
              </a:rPr>
              <a:t>HR </a:t>
            </a:r>
            <a:r>
              <a:rPr lang="en-IN" dirty="0"/>
              <a:t>planning</a:t>
            </a:r>
            <a:endParaRPr lang="en-IN" b="0" i="0" dirty="0">
              <a:effectLst/>
            </a:endParaRPr>
          </a:p>
          <a:p>
            <a:pPr algn="l">
              <a:buFont typeface="+mj-lt"/>
              <a:buAutoNum type="arabicPeriod"/>
            </a:pPr>
            <a:r>
              <a:rPr lang="en-IN" b="0" i="0" dirty="0">
                <a:effectLst/>
              </a:rPr>
              <a:t>Recruiting/</a:t>
            </a:r>
            <a:r>
              <a:rPr lang="en-IN" dirty="0"/>
              <a:t>Learning management</a:t>
            </a:r>
            <a:endParaRPr lang="en-IN" b="0" i="0" dirty="0">
              <a:effectLst/>
            </a:endParaRPr>
          </a:p>
          <a:p>
            <a:pPr algn="l">
              <a:buFont typeface="+mj-lt"/>
              <a:buAutoNum type="arabicPeriod"/>
            </a:pPr>
            <a:r>
              <a:rPr lang="en-IN" dirty="0"/>
              <a:t>Performance management</a:t>
            </a:r>
            <a:r>
              <a:rPr lang="en-IN" b="0" i="0" dirty="0">
                <a:effectLst/>
              </a:rPr>
              <a:t> and appraisals</a:t>
            </a:r>
          </a:p>
          <a:p>
            <a:pPr algn="l">
              <a:buFont typeface="+mj-lt"/>
              <a:buAutoNum type="arabicPeriod"/>
            </a:pPr>
            <a:r>
              <a:rPr lang="en-IN" dirty="0"/>
              <a:t>Employee self-service</a:t>
            </a:r>
            <a:endParaRPr lang="en-IN" b="0" i="0" dirty="0">
              <a:effectLst/>
            </a:endParaRPr>
          </a:p>
          <a:p>
            <a:pPr algn="l">
              <a:buFont typeface="+mj-lt"/>
              <a:buAutoNum type="arabicPeriod"/>
            </a:pPr>
            <a:r>
              <a:rPr lang="en-IN" b="0" i="0" dirty="0">
                <a:effectLst/>
              </a:rPr>
              <a:t>Scheduling and rota management</a:t>
            </a:r>
          </a:p>
          <a:p>
            <a:pPr algn="l">
              <a:buFont typeface="+mj-lt"/>
              <a:buAutoNum type="arabicPeriod"/>
            </a:pPr>
            <a:r>
              <a:rPr lang="en-IN" b="0" i="0" dirty="0">
                <a:effectLst/>
              </a:rPr>
              <a:t>Absence management</a:t>
            </a:r>
          </a:p>
          <a:p>
            <a:pPr algn="l">
              <a:buFont typeface="+mj-lt"/>
              <a:buAutoNum type="arabicPeriod"/>
            </a:pPr>
            <a:r>
              <a:rPr lang="en-IN" b="0" i="0" dirty="0">
                <a:effectLst/>
              </a:rPr>
              <a:t>Leave management</a:t>
            </a:r>
          </a:p>
          <a:p>
            <a:pPr algn="l">
              <a:buFont typeface="+mj-lt"/>
              <a:buAutoNum type="arabicPeriod"/>
            </a:pPr>
            <a:r>
              <a:rPr lang="en-IN" b="0" i="0" dirty="0">
                <a:effectLst/>
              </a:rPr>
              <a:t>Reporting and </a:t>
            </a:r>
            <a:r>
              <a:rPr lang="en-IN" dirty="0"/>
              <a:t>analytics</a:t>
            </a:r>
            <a:endParaRPr lang="en-IN" b="0" i="0" dirty="0">
              <a:effectLst/>
            </a:endParaRPr>
          </a:p>
          <a:p>
            <a:pPr algn="l">
              <a:buFont typeface="+mj-lt"/>
              <a:buAutoNum type="arabicPeriod"/>
            </a:pPr>
            <a:r>
              <a:rPr lang="en-IN" b="0" i="0" dirty="0">
                <a:effectLst/>
              </a:rPr>
              <a:t>Employee reassignment</a:t>
            </a:r>
          </a:p>
          <a:p>
            <a:pPr algn="l">
              <a:buFont typeface="+mj-lt"/>
              <a:buAutoNum type="arabicPeriod"/>
            </a:pPr>
            <a:r>
              <a:rPr lang="en-IN" b="0" i="0" dirty="0">
                <a:effectLst/>
              </a:rPr>
              <a:t>Grievance handling by following precedents</a:t>
            </a:r>
          </a:p>
          <a:p>
            <a:pPr marL="109728" indent="0">
              <a:buNone/>
            </a:pPr>
            <a:endParaRPr lang="en-IN" dirty="0"/>
          </a:p>
        </p:txBody>
      </p:sp>
    </p:spTree>
    <p:extLst>
      <p:ext uri="{BB962C8B-B14F-4D97-AF65-F5344CB8AC3E}">
        <p14:creationId xmlns:p14="http://schemas.microsoft.com/office/powerpoint/2010/main" val="215747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Dimensions of HRS</a:t>
            </a:r>
          </a:p>
        </p:txBody>
      </p:sp>
      <p:sp>
        <p:nvSpPr>
          <p:cNvPr id="2" name="Content Placeholder 1"/>
          <p:cNvSpPr>
            <a:spLocks noGrp="1"/>
          </p:cNvSpPr>
          <p:nvPr>
            <p:ph idx="1"/>
          </p:nvPr>
        </p:nvSpPr>
        <p:spPr/>
        <p:txBody>
          <a:bodyPr/>
          <a:lstStyle/>
          <a:p>
            <a:pPr marL="109728" indent="0">
              <a:buNone/>
            </a:pPr>
            <a:r>
              <a:rPr lang="en-IN" dirty="0"/>
              <a:t>The HRS is divided into two dimensions, which are as follows:</a:t>
            </a:r>
          </a:p>
          <a:p>
            <a:pPr marL="109728" indent="0">
              <a:buNone/>
            </a:pPr>
            <a:endParaRPr lang="en-IN" dirty="0"/>
          </a:p>
          <a:p>
            <a:r>
              <a:rPr lang="en-IN" dirty="0"/>
              <a:t>Macro- Level HRP</a:t>
            </a:r>
          </a:p>
          <a:p>
            <a:r>
              <a:rPr lang="en-IN" dirty="0"/>
              <a:t>Micro-Level HRP</a:t>
            </a:r>
          </a:p>
        </p:txBody>
      </p:sp>
    </p:spTree>
    <p:extLst>
      <p:ext uri="{BB962C8B-B14F-4D97-AF65-F5344CB8AC3E}">
        <p14:creationId xmlns:p14="http://schemas.microsoft.com/office/powerpoint/2010/main" val="2812770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Macro-level HRP</a:t>
            </a:r>
          </a:p>
        </p:txBody>
      </p:sp>
      <p:sp>
        <p:nvSpPr>
          <p:cNvPr id="2" name="Content Placeholder 1"/>
          <p:cNvSpPr>
            <a:spLocks noGrp="1"/>
          </p:cNvSpPr>
          <p:nvPr>
            <p:ph idx="1"/>
          </p:nvPr>
        </p:nvSpPr>
        <p:spPr/>
        <p:txBody>
          <a:bodyPr/>
          <a:lstStyle/>
          <a:p>
            <a:r>
              <a:rPr lang="en-IN" b="0" i="0" dirty="0">
                <a:solidFill>
                  <a:srgbClr val="000000"/>
                </a:solidFill>
                <a:effectLst/>
              </a:rPr>
              <a:t>At the macro level, HRP focuses on aligning human resources administration with the organization’s mission and overall strategic plan. </a:t>
            </a:r>
          </a:p>
          <a:p>
            <a:r>
              <a:rPr lang="en-IN" b="0" i="0" dirty="0">
                <a:solidFill>
                  <a:srgbClr val="000000"/>
                </a:solidFill>
                <a:effectLst/>
              </a:rPr>
              <a:t>Often called HR strategic planning or organizational design and development, macro HRP examines employee management policies and procedures and their effect on human resources management. </a:t>
            </a:r>
            <a:endParaRPr lang="en-IN" dirty="0"/>
          </a:p>
        </p:txBody>
      </p:sp>
    </p:spTree>
    <p:extLst>
      <p:ext uri="{BB962C8B-B14F-4D97-AF65-F5344CB8AC3E}">
        <p14:creationId xmlns:p14="http://schemas.microsoft.com/office/powerpoint/2010/main" val="3363266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Objective of Macro-level HRP</a:t>
            </a:r>
          </a:p>
        </p:txBody>
      </p:sp>
      <p:sp>
        <p:nvSpPr>
          <p:cNvPr id="2" name="Content Placeholder 1"/>
          <p:cNvSpPr>
            <a:spLocks noGrp="1"/>
          </p:cNvSpPr>
          <p:nvPr>
            <p:ph idx="1"/>
          </p:nvPr>
        </p:nvSpPr>
        <p:spPr/>
        <p:txBody>
          <a:bodyPr/>
          <a:lstStyle/>
          <a:p>
            <a:r>
              <a:rPr lang="en-IN" b="0" i="0" dirty="0">
                <a:solidFill>
                  <a:srgbClr val="000000"/>
                </a:solidFill>
                <a:effectLst/>
              </a:rPr>
              <a:t>Recruitment, </a:t>
            </a:r>
          </a:p>
          <a:p>
            <a:r>
              <a:rPr lang="en-IN" b="0" i="0" dirty="0">
                <a:solidFill>
                  <a:srgbClr val="000000"/>
                </a:solidFill>
                <a:effectLst/>
              </a:rPr>
              <a:t>Performance evaluation,</a:t>
            </a:r>
          </a:p>
          <a:p>
            <a:r>
              <a:rPr lang="en-IN" b="0" i="0" dirty="0">
                <a:solidFill>
                  <a:srgbClr val="000000"/>
                </a:solidFill>
                <a:effectLst/>
              </a:rPr>
              <a:t>Compensation and benefits, </a:t>
            </a:r>
          </a:p>
          <a:p>
            <a:r>
              <a:rPr lang="en-IN" b="0" i="0" dirty="0">
                <a:solidFill>
                  <a:srgbClr val="000000"/>
                </a:solidFill>
                <a:effectLst/>
              </a:rPr>
              <a:t>Employment law compliance,</a:t>
            </a:r>
          </a:p>
          <a:p>
            <a:r>
              <a:rPr lang="en-IN" b="0" i="0" dirty="0">
                <a:solidFill>
                  <a:srgbClr val="000000"/>
                </a:solidFill>
                <a:effectLst/>
              </a:rPr>
              <a:t> Labour relations </a:t>
            </a:r>
          </a:p>
          <a:p>
            <a:r>
              <a:rPr lang="en-IN" b="0" i="0" dirty="0">
                <a:solidFill>
                  <a:srgbClr val="000000"/>
                </a:solidFill>
                <a:effectLst/>
              </a:rPr>
              <a:t> </a:t>
            </a:r>
            <a:r>
              <a:rPr lang="en-IN" dirty="0">
                <a:solidFill>
                  <a:srgbClr val="000000"/>
                </a:solidFill>
              </a:rPr>
              <a:t>W</a:t>
            </a:r>
            <a:r>
              <a:rPr lang="en-IN" b="0" i="0" dirty="0">
                <a:solidFill>
                  <a:srgbClr val="000000"/>
                </a:solidFill>
                <a:effectLst/>
              </a:rPr>
              <a:t>orkplace safety</a:t>
            </a:r>
            <a:r>
              <a:rPr lang="en-IN" b="0" i="0" dirty="0">
                <a:solidFill>
                  <a:srgbClr val="000000"/>
                </a:solidFill>
                <a:effectLst/>
                <a:latin typeface="Arial" panose="020B0604020202020204" pitchFamily="34" charset="0"/>
              </a:rPr>
              <a:t>.</a:t>
            </a:r>
            <a:endParaRPr lang="en-IN" dirty="0"/>
          </a:p>
        </p:txBody>
      </p:sp>
    </p:spTree>
    <p:extLst>
      <p:ext uri="{BB962C8B-B14F-4D97-AF65-F5344CB8AC3E}">
        <p14:creationId xmlns:p14="http://schemas.microsoft.com/office/powerpoint/2010/main" val="309199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Micro level HRP</a:t>
            </a:r>
          </a:p>
        </p:txBody>
      </p:sp>
      <p:sp>
        <p:nvSpPr>
          <p:cNvPr id="2" name="Content Placeholder 1"/>
          <p:cNvSpPr>
            <a:spLocks noGrp="1"/>
          </p:cNvSpPr>
          <p:nvPr>
            <p:ph idx="1"/>
          </p:nvPr>
        </p:nvSpPr>
        <p:spPr/>
        <p:txBody>
          <a:bodyPr/>
          <a:lstStyle/>
          <a:p>
            <a:r>
              <a:rPr lang="en-IN" dirty="0"/>
              <a:t>Macro level HRP drives Micro level HRP</a:t>
            </a:r>
          </a:p>
          <a:p>
            <a:r>
              <a:rPr lang="en-IN" dirty="0"/>
              <a:t>Which develops and implements the tactics needed to help the organisation achieve its strategic objectives.</a:t>
            </a:r>
          </a:p>
          <a:p>
            <a:r>
              <a:rPr lang="en-IN" dirty="0"/>
              <a:t>Ensures that the business has the appropriate number of employees with the appropriate mix of knowledge, skill and abilities in the proper areas and departments.</a:t>
            </a:r>
          </a:p>
        </p:txBody>
      </p:sp>
    </p:spTree>
    <p:extLst>
      <p:ext uri="{BB962C8B-B14F-4D97-AF65-F5344CB8AC3E}">
        <p14:creationId xmlns:p14="http://schemas.microsoft.com/office/powerpoint/2010/main" val="1594057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Objectives </a:t>
            </a:r>
          </a:p>
        </p:txBody>
      </p:sp>
      <p:sp>
        <p:nvSpPr>
          <p:cNvPr id="2" name="Content Placeholder 1"/>
          <p:cNvSpPr>
            <a:spLocks noGrp="1"/>
          </p:cNvSpPr>
          <p:nvPr>
            <p:ph idx="1"/>
          </p:nvPr>
        </p:nvSpPr>
        <p:spPr/>
        <p:txBody>
          <a:bodyPr/>
          <a:lstStyle/>
          <a:p>
            <a:r>
              <a:rPr lang="en-IN" dirty="0"/>
              <a:t>Demand </a:t>
            </a:r>
            <a:r>
              <a:rPr lang="en-IN" dirty="0" err="1"/>
              <a:t>forcating</a:t>
            </a:r>
            <a:endParaRPr lang="en-IN" dirty="0"/>
          </a:p>
          <a:p>
            <a:r>
              <a:rPr lang="en-IN" dirty="0"/>
              <a:t>Manpower supply analysis</a:t>
            </a:r>
          </a:p>
          <a:p>
            <a:r>
              <a:rPr lang="en-IN" dirty="0"/>
              <a:t>Manpower planning</a:t>
            </a:r>
          </a:p>
        </p:txBody>
      </p:sp>
    </p:spTree>
    <p:extLst>
      <p:ext uri="{BB962C8B-B14F-4D97-AF65-F5344CB8AC3E}">
        <p14:creationId xmlns:p14="http://schemas.microsoft.com/office/powerpoint/2010/main" val="473417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Demand forecasting</a:t>
            </a:r>
          </a:p>
        </p:txBody>
      </p:sp>
      <p:sp>
        <p:nvSpPr>
          <p:cNvPr id="2" name="Content Placeholder 1"/>
          <p:cNvSpPr>
            <a:spLocks noGrp="1"/>
          </p:cNvSpPr>
          <p:nvPr>
            <p:ph idx="1"/>
          </p:nvPr>
        </p:nvSpPr>
        <p:spPr/>
        <p:txBody>
          <a:bodyPr/>
          <a:lstStyle/>
          <a:p>
            <a:r>
              <a:rPr lang="en-IN" dirty="0"/>
              <a:t>Demand forecasting uses historical and current operations data to identify future needs.</a:t>
            </a:r>
          </a:p>
          <a:p>
            <a:r>
              <a:rPr lang="en-IN" dirty="0"/>
              <a:t>Analysing the current workforce to identify potential shortage and surpluses in various job categories.</a:t>
            </a:r>
          </a:p>
          <a:p>
            <a:endParaRPr lang="en-IN" dirty="0"/>
          </a:p>
        </p:txBody>
      </p:sp>
    </p:spTree>
    <p:extLst>
      <p:ext uri="{BB962C8B-B14F-4D97-AF65-F5344CB8AC3E}">
        <p14:creationId xmlns:p14="http://schemas.microsoft.com/office/powerpoint/2010/main" val="176084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Index</a:t>
            </a:r>
          </a:p>
        </p:txBody>
      </p:sp>
      <p:sp>
        <p:nvSpPr>
          <p:cNvPr id="2" name="Content Placeholder 1"/>
          <p:cNvSpPr>
            <a:spLocks noGrp="1"/>
          </p:cNvSpPr>
          <p:nvPr>
            <p:ph idx="1"/>
          </p:nvPr>
        </p:nvSpPr>
        <p:spPr/>
        <p:txBody>
          <a:bodyPr>
            <a:normAutofit/>
          </a:bodyPr>
          <a:lstStyle/>
          <a:p>
            <a:r>
              <a:rPr lang="en-IN" dirty="0"/>
              <a:t>Introduction</a:t>
            </a:r>
          </a:p>
          <a:p>
            <a:r>
              <a:rPr lang="en-US" dirty="0"/>
              <a:t>Resource based model</a:t>
            </a:r>
          </a:p>
          <a:p>
            <a:r>
              <a:rPr lang="en-US" dirty="0"/>
              <a:t>Application of resource-based view of SHRM</a:t>
            </a:r>
          </a:p>
          <a:p>
            <a:r>
              <a:rPr lang="en-US" dirty="0"/>
              <a:t>Limitation of resource-based view</a:t>
            </a:r>
          </a:p>
          <a:p>
            <a:r>
              <a:rPr lang="en-US" dirty="0"/>
              <a:t>Human resources system</a:t>
            </a:r>
          </a:p>
          <a:p>
            <a:r>
              <a:rPr lang="en-US" dirty="0"/>
              <a:t>Function of HRS</a:t>
            </a:r>
          </a:p>
          <a:p>
            <a:r>
              <a:rPr lang="en-US" dirty="0" err="1"/>
              <a:t>Dimentions</a:t>
            </a:r>
            <a:r>
              <a:rPr lang="en-US" dirty="0"/>
              <a:t> of HRS</a:t>
            </a:r>
          </a:p>
          <a:p>
            <a:r>
              <a:rPr lang="en-US"/>
              <a:t>Macro level </a:t>
            </a:r>
            <a:r>
              <a:rPr lang="en-US" dirty="0"/>
              <a:t>HRP</a:t>
            </a:r>
          </a:p>
          <a:p>
            <a:r>
              <a:rPr lang="en-US" dirty="0"/>
              <a:t>Micro level HRP </a:t>
            </a:r>
          </a:p>
          <a:p>
            <a:endParaRPr lang="en-IN" dirty="0"/>
          </a:p>
          <a:p>
            <a:endParaRPr lang="en-IN" dirty="0"/>
          </a:p>
        </p:txBody>
      </p:sp>
    </p:spTree>
    <p:extLst>
      <p:ext uri="{BB962C8B-B14F-4D97-AF65-F5344CB8AC3E}">
        <p14:creationId xmlns:p14="http://schemas.microsoft.com/office/powerpoint/2010/main" val="2104120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Manpower supply analysis</a:t>
            </a:r>
          </a:p>
        </p:txBody>
      </p:sp>
      <p:sp>
        <p:nvSpPr>
          <p:cNvPr id="2" name="Content Placeholder 1"/>
          <p:cNvSpPr>
            <a:spLocks noGrp="1"/>
          </p:cNvSpPr>
          <p:nvPr>
            <p:ph idx="1"/>
          </p:nvPr>
        </p:nvSpPr>
        <p:spPr/>
        <p:txBody>
          <a:bodyPr/>
          <a:lstStyle/>
          <a:p>
            <a:r>
              <a:rPr lang="en-IN" dirty="0"/>
              <a:t>Scanning the current labour market to determine the workforce available and analysing any gaps between the kind of workforce needed with what is available.</a:t>
            </a:r>
          </a:p>
        </p:txBody>
      </p:sp>
    </p:spTree>
    <p:extLst>
      <p:ext uri="{BB962C8B-B14F-4D97-AF65-F5344CB8AC3E}">
        <p14:creationId xmlns:p14="http://schemas.microsoft.com/office/powerpoint/2010/main" val="24580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8FB4A5-9E88-4C51-A9BF-6F1079A2099C}"/>
              </a:ext>
            </a:extLst>
          </p:cNvPr>
          <p:cNvSpPr>
            <a:spLocks noGrp="1"/>
          </p:cNvSpPr>
          <p:nvPr>
            <p:ph type="title"/>
          </p:nvPr>
        </p:nvSpPr>
        <p:spPr/>
        <p:txBody>
          <a:bodyPr/>
          <a:lstStyle/>
          <a:p>
            <a:r>
              <a:rPr lang="en-IN" dirty="0"/>
              <a:t>Manpower planning</a:t>
            </a:r>
          </a:p>
        </p:txBody>
      </p:sp>
      <p:sp>
        <p:nvSpPr>
          <p:cNvPr id="2" name="Content Placeholder 1">
            <a:extLst>
              <a:ext uri="{FF2B5EF4-FFF2-40B4-BE49-F238E27FC236}">
                <a16:creationId xmlns:a16="http://schemas.microsoft.com/office/drawing/2014/main" id="{DFCDD7D4-B380-48F2-8652-9BCC89A5EE9C}"/>
              </a:ext>
            </a:extLst>
          </p:cNvPr>
          <p:cNvSpPr>
            <a:spLocks noGrp="1"/>
          </p:cNvSpPr>
          <p:nvPr>
            <p:ph idx="1"/>
          </p:nvPr>
        </p:nvSpPr>
        <p:spPr/>
        <p:txBody>
          <a:bodyPr/>
          <a:lstStyle/>
          <a:p>
            <a:r>
              <a:rPr lang="en-IN" dirty="0"/>
              <a:t>Set priorities and develop plans for employee recruitment, retention and development and workforce reductions.</a:t>
            </a:r>
          </a:p>
        </p:txBody>
      </p:sp>
    </p:spTree>
    <p:extLst>
      <p:ext uri="{BB962C8B-B14F-4D97-AF65-F5344CB8AC3E}">
        <p14:creationId xmlns:p14="http://schemas.microsoft.com/office/powerpoint/2010/main" val="298827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4B57A7-B742-4B59-9D64-3D1FD1078D0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9632" y="692696"/>
            <a:ext cx="6408712" cy="4968552"/>
          </a:xfrm>
        </p:spPr>
      </p:pic>
    </p:spTree>
    <p:extLst>
      <p:ext uri="{BB962C8B-B14F-4D97-AF65-F5344CB8AC3E}">
        <p14:creationId xmlns:p14="http://schemas.microsoft.com/office/powerpoint/2010/main" val="45452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N" dirty="0"/>
              <a:t>Introduction</a:t>
            </a:r>
          </a:p>
        </p:txBody>
      </p:sp>
      <p:sp>
        <p:nvSpPr>
          <p:cNvPr id="2" name="Content Placeholder 1"/>
          <p:cNvSpPr>
            <a:spLocks noGrp="1"/>
          </p:cNvSpPr>
          <p:nvPr>
            <p:ph idx="1"/>
          </p:nvPr>
        </p:nvSpPr>
        <p:spPr/>
        <p:txBody>
          <a:bodyPr/>
          <a:lstStyle/>
          <a:p>
            <a:r>
              <a:rPr lang="en-IN" dirty="0"/>
              <a:t>Resource – based view:- Strategy creation built around the further exploitation of core competencies and strategic capabilities.</a:t>
            </a:r>
          </a:p>
          <a:p>
            <a:endParaRPr lang="en-IN" dirty="0"/>
          </a:p>
          <a:p>
            <a:endParaRPr lang="en-IN" dirty="0"/>
          </a:p>
          <a:p>
            <a:r>
              <a:rPr lang="en-IN" dirty="0"/>
              <a:t>Core Competences:- Distinctive skills and knowledge, related to product, service or technology, that can be used to gain competitive advantage.</a:t>
            </a:r>
          </a:p>
          <a:p>
            <a:endParaRPr lang="en-IN" dirty="0"/>
          </a:p>
          <a:p>
            <a:endParaRPr lang="en-IN" dirty="0"/>
          </a:p>
        </p:txBody>
      </p:sp>
    </p:spTree>
    <p:extLst>
      <p:ext uri="{BB962C8B-B14F-4D97-AF65-F5344CB8AC3E}">
        <p14:creationId xmlns:p14="http://schemas.microsoft.com/office/powerpoint/2010/main" val="31504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IN" dirty="0"/>
              <a:t>Resource based Model</a:t>
            </a:r>
          </a:p>
        </p:txBody>
      </p:sp>
      <p:sp>
        <p:nvSpPr>
          <p:cNvPr id="2" name="Content Placeholder 1"/>
          <p:cNvSpPr>
            <a:spLocks noGrp="1"/>
          </p:cNvSpPr>
          <p:nvPr>
            <p:ph idx="1"/>
          </p:nvPr>
        </p:nvSpPr>
        <p:spPr/>
        <p:txBody>
          <a:bodyPr/>
          <a:lstStyle/>
          <a:p>
            <a:r>
              <a:rPr lang="en-IN" dirty="0"/>
              <a:t>The VRIO framework:</a:t>
            </a:r>
          </a:p>
          <a:p>
            <a:pPr>
              <a:buFont typeface="Wingdings" pitchFamily="2" charset="2"/>
              <a:buChar char="§"/>
            </a:pPr>
            <a:r>
              <a:rPr lang="en-IN" dirty="0"/>
              <a:t> Value</a:t>
            </a:r>
          </a:p>
          <a:p>
            <a:pPr>
              <a:buFont typeface="Wingdings" pitchFamily="2" charset="2"/>
              <a:buChar char="§"/>
            </a:pPr>
            <a:r>
              <a:rPr lang="en-IN" dirty="0"/>
              <a:t> Rarity</a:t>
            </a:r>
          </a:p>
          <a:p>
            <a:pPr>
              <a:buFont typeface="Wingdings" pitchFamily="2" charset="2"/>
              <a:buChar char="§"/>
            </a:pPr>
            <a:r>
              <a:rPr lang="en-IN" dirty="0"/>
              <a:t> Inimitability</a:t>
            </a:r>
          </a:p>
          <a:p>
            <a:pPr>
              <a:buFont typeface="Wingdings" pitchFamily="2" charset="2"/>
              <a:buChar char="§"/>
            </a:pPr>
            <a:r>
              <a:rPr lang="en-IN" dirty="0"/>
              <a:t>Organization</a:t>
            </a:r>
          </a:p>
        </p:txBody>
      </p:sp>
    </p:spTree>
    <p:extLst>
      <p:ext uri="{BB962C8B-B14F-4D97-AF65-F5344CB8AC3E}">
        <p14:creationId xmlns:p14="http://schemas.microsoft.com/office/powerpoint/2010/main" val="101214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4664"/>
            <a:ext cx="763284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77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The VRIO framework</a:t>
            </a:r>
          </a:p>
        </p:txBody>
      </p:sp>
      <p:sp>
        <p:nvSpPr>
          <p:cNvPr id="2" name="Content Placeholder 1"/>
          <p:cNvSpPr>
            <a:spLocks noGrp="1"/>
          </p:cNvSpPr>
          <p:nvPr>
            <p:ph idx="1"/>
          </p:nvPr>
        </p:nvSpPr>
        <p:spPr>
          <a:xfrm>
            <a:off x="457200" y="1481328"/>
            <a:ext cx="8229600" cy="5044016"/>
          </a:xfrm>
        </p:spPr>
        <p:txBody>
          <a:bodyPr>
            <a:normAutofit/>
          </a:bodyPr>
          <a:lstStyle/>
          <a:p>
            <a:pPr marL="109728" indent="0">
              <a:buNone/>
            </a:pPr>
            <a:r>
              <a:rPr lang="en-IN" b="1" u="sng" dirty="0"/>
              <a:t>Value</a:t>
            </a:r>
          </a:p>
          <a:p>
            <a:r>
              <a:rPr lang="en-IN" dirty="0"/>
              <a:t>How the HR function can create value to reduce cost such as reduction cost, such as reduction in headcount and the introduction of flexible working practices.</a:t>
            </a:r>
          </a:p>
          <a:p>
            <a:r>
              <a:rPr lang="en-IN" dirty="0"/>
              <a:t>How they might increase revenue, as the business as efficiency, also as customer selection, customer retention and customer referral, means through enhanced customer service and customer added value.</a:t>
            </a:r>
          </a:p>
          <a:p>
            <a:r>
              <a:rPr lang="en-US" dirty="0"/>
              <a:t>Which HR contribute the most to sustainable competitive advantage.</a:t>
            </a:r>
            <a:endParaRPr lang="en-IN" dirty="0"/>
          </a:p>
          <a:p>
            <a:endParaRPr lang="en-IN" dirty="0"/>
          </a:p>
          <a:p>
            <a:endParaRPr lang="en-IN" dirty="0"/>
          </a:p>
          <a:p>
            <a:endParaRPr lang="en-IN" dirty="0"/>
          </a:p>
          <a:p>
            <a:pPr marL="109728" indent="0">
              <a:buNone/>
            </a:pPr>
            <a:endParaRPr lang="en-IN" dirty="0"/>
          </a:p>
        </p:txBody>
      </p:sp>
    </p:spTree>
    <p:extLst>
      <p:ext uri="{BB962C8B-B14F-4D97-AF65-F5344CB8AC3E}">
        <p14:creationId xmlns:p14="http://schemas.microsoft.com/office/powerpoint/2010/main" val="262763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76672"/>
            <a:ext cx="8229600" cy="5530619"/>
          </a:xfrm>
        </p:spPr>
        <p:txBody>
          <a:bodyPr/>
          <a:lstStyle/>
          <a:p>
            <a:pPr marL="109728" indent="0">
              <a:buNone/>
            </a:pPr>
            <a:endParaRPr lang="en-US" u="sng" dirty="0"/>
          </a:p>
          <a:p>
            <a:pPr marL="109728" indent="0">
              <a:buNone/>
            </a:pPr>
            <a:r>
              <a:rPr lang="en-US" u="sng" dirty="0"/>
              <a:t>Rarity</a:t>
            </a:r>
          </a:p>
          <a:p>
            <a:pPr marL="109728" indent="0">
              <a:buNone/>
            </a:pPr>
            <a:endParaRPr lang="en-US" dirty="0"/>
          </a:p>
          <a:p>
            <a:r>
              <a:rPr lang="en-US" dirty="0"/>
              <a:t>The HR Executive needs to consider how to develop and exploit rare characteristics of a firm’s human resources to gain competitive advantage.</a:t>
            </a:r>
            <a:endParaRPr lang="en-IN" dirty="0"/>
          </a:p>
        </p:txBody>
      </p:sp>
    </p:spTree>
    <p:extLst>
      <p:ext uri="{BB962C8B-B14F-4D97-AF65-F5344CB8AC3E}">
        <p14:creationId xmlns:p14="http://schemas.microsoft.com/office/powerpoint/2010/main" val="73353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594515"/>
          </a:xfrm>
        </p:spPr>
        <p:txBody>
          <a:bodyPr/>
          <a:lstStyle/>
          <a:p>
            <a:pPr marL="109728" indent="0">
              <a:buNone/>
            </a:pPr>
            <a:r>
              <a:rPr lang="en-US" u="sng" dirty="0"/>
              <a:t>Inimitability</a:t>
            </a:r>
          </a:p>
          <a:p>
            <a:endParaRPr lang="en-US" dirty="0"/>
          </a:p>
          <a:p>
            <a:endParaRPr lang="en-US" dirty="0"/>
          </a:p>
          <a:p>
            <a:r>
              <a:rPr lang="en-US" dirty="0"/>
              <a:t>If an organization’s human resources add value and are rare, they can provide competitive advantage in the short – term, but if other firms can imitate these characteristics, then over time competitive advantage may be lost and replaced with competitive parity.</a:t>
            </a:r>
            <a:endParaRPr lang="en-IN" dirty="0"/>
          </a:p>
        </p:txBody>
      </p:sp>
    </p:spTree>
    <p:extLst>
      <p:ext uri="{BB962C8B-B14F-4D97-AF65-F5344CB8AC3E}">
        <p14:creationId xmlns:p14="http://schemas.microsoft.com/office/powerpoint/2010/main" val="79085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lstStyle/>
          <a:p>
            <a:pPr marL="109728" indent="0">
              <a:buNone/>
            </a:pPr>
            <a:r>
              <a:rPr lang="en-US" u="sng" dirty="0"/>
              <a:t>Organization</a:t>
            </a:r>
          </a:p>
          <a:p>
            <a:endParaRPr lang="en-US" dirty="0"/>
          </a:p>
          <a:p>
            <a:pPr marL="109728" indent="0">
              <a:buNone/>
            </a:pPr>
            <a:endParaRPr lang="en-US" dirty="0"/>
          </a:p>
          <a:p>
            <a:r>
              <a:rPr lang="en-US" dirty="0"/>
              <a:t>To ensure that the HR function can provide sustainable competitive advantage, the VRIO framework suggests that organizations need to ensure that they are organized so that they can capitalize on the above, adding value, rarity and inimitability.</a:t>
            </a:r>
            <a:endParaRPr lang="en-IN" dirty="0"/>
          </a:p>
        </p:txBody>
      </p:sp>
    </p:spTree>
    <p:extLst>
      <p:ext uri="{BB962C8B-B14F-4D97-AF65-F5344CB8AC3E}">
        <p14:creationId xmlns:p14="http://schemas.microsoft.com/office/powerpoint/2010/main" val="169463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355</TotalTime>
  <Words>762</Words>
  <Application>Microsoft Office PowerPoint</Application>
  <PresentationFormat>On-screen Show (4:3)</PresentationFormat>
  <Paragraphs>99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Wingdings</vt:lpstr>
      <vt:lpstr>Wingdings 3</vt:lpstr>
      <vt:lpstr>Ion</vt:lpstr>
      <vt:lpstr>Resource driven strategy for HRM, Human resource system- its macro and micro dimensions.</vt:lpstr>
      <vt:lpstr>Index</vt:lpstr>
      <vt:lpstr>Introduction</vt:lpstr>
      <vt:lpstr>Resource based Model</vt:lpstr>
      <vt:lpstr>PowerPoint Presentation</vt:lpstr>
      <vt:lpstr>The VRIO framework</vt:lpstr>
      <vt:lpstr>PowerPoint Presentation</vt:lpstr>
      <vt:lpstr>PowerPoint Presentation</vt:lpstr>
      <vt:lpstr>PowerPoint Presentation</vt:lpstr>
      <vt:lpstr>Application of resource-based  view of SHRM </vt:lpstr>
      <vt:lpstr>Limitation of the resource-based view</vt:lpstr>
      <vt:lpstr>What is Human Resource System</vt:lpstr>
      <vt:lpstr>Functions of Human resource system</vt:lpstr>
      <vt:lpstr>Dimensions of HRS</vt:lpstr>
      <vt:lpstr>Macro-level HRP</vt:lpstr>
      <vt:lpstr>Objective of Macro-level HRP</vt:lpstr>
      <vt:lpstr>Micro level HRP</vt:lpstr>
      <vt:lpstr>Objectives </vt:lpstr>
      <vt:lpstr>Demand forecasting</vt:lpstr>
      <vt:lpstr>Manpower supply analysis</vt:lpstr>
      <vt:lpstr>Manpower 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driven strategy for HRM, Human resource system- its macro and micro dimensions.</dc:title>
  <dc:creator>Uma Kumari</dc:creator>
  <cp:lastModifiedBy>Subhasish Chatterjee</cp:lastModifiedBy>
  <cp:revision>21</cp:revision>
  <dcterms:created xsi:type="dcterms:W3CDTF">2020-11-06T09:25:05Z</dcterms:created>
  <dcterms:modified xsi:type="dcterms:W3CDTF">2022-02-21T10:20:55Z</dcterms:modified>
</cp:coreProperties>
</file>