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2" r:id="rId1"/>
  </p:sldMasterIdLst>
  <p:notesMasterIdLst>
    <p:notesMasterId r:id="rId32"/>
  </p:notesMasterIdLst>
  <p:sldIdLst>
    <p:sldId id="28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71" autoAdjust="0"/>
    <p:restoredTop sz="94660"/>
  </p:normalViewPr>
  <p:slideViewPr>
    <p:cSldViewPr>
      <p:cViewPr varScale="1">
        <p:scale>
          <a:sx n="78" d="100"/>
          <a:sy n="78" d="100"/>
        </p:scale>
        <p:origin x="170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0CC6B-D56F-4430-A684-49F59736E450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24BC01-1AF2-4343-936C-7126AC6652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6242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45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674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137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AF5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1600200"/>
            <a:ext cx="3886200" cy="403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76800" y="1600200"/>
            <a:ext cx="3793490" cy="403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281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769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11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115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40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7463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9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2850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2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FF5FD93-F49A-4036-86B4-18BA8EFD6043}" type="datetimeFigureOut">
              <a:rPr lang="en-IN" smtClean="0"/>
              <a:t>21-02-2022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F6F058B-6C66-49CC-A174-BA06DD8B6C9F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87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17B9CCA-51C7-4D36-9EEE-448F76178423}"/>
              </a:ext>
            </a:extLst>
          </p:cNvPr>
          <p:cNvSpPr txBox="1"/>
          <p:nvPr/>
        </p:nvSpPr>
        <p:spPr>
          <a:xfrm>
            <a:off x="130749" y="3404032"/>
            <a:ext cx="8882503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33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ASPECTS OF PERFORMANCE MANAGEMENT &amp; REWARD</a:t>
            </a:r>
          </a:p>
          <a:p>
            <a:pPr algn="ctr" defTabSz="685800"/>
            <a:endParaRPr lang="en-IN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013A1D-9412-44B1-A415-253D87E0717E}"/>
              </a:ext>
            </a:extLst>
          </p:cNvPr>
          <p:cNvSpPr/>
          <p:nvPr/>
        </p:nvSpPr>
        <p:spPr>
          <a:xfrm>
            <a:off x="6072491" y="4947292"/>
            <a:ext cx="341197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en-IN" sz="1350" b="1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Dr Subhashish </a:t>
            </a:r>
            <a:r>
              <a:rPr lang="en-IN" sz="1350" b="1" u="sng" dirty="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Chaterjee</a:t>
            </a:r>
            <a:endParaRPr lang="en-IN" sz="1350" b="1" u="sng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685800"/>
            <a:endParaRPr lang="en-IN" sz="1350" b="1" u="sng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186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20216" y="609600"/>
            <a:ext cx="8763635" cy="582104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6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pPr marL="756285" lvl="1" indent="-287020">
              <a:lnSpc>
                <a:spcPct val="100000"/>
              </a:lnSpc>
              <a:spcBef>
                <a:spcPts val="545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sz="24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>
              <a:lnSpc>
                <a:spcPct val="100000"/>
              </a:lnSpc>
              <a:spcBef>
                <a:spcPts val="509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Backup to employee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salaries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event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is</a:t>
            </a:r>
            <a:r>
              <a:rPr sz="2000" spc="-2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sick,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disabled, or no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longer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able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sz="20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 Disability pay, medical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pension plans, savings</a:t>
            </a:r>
            <a:r>
              <a:rPr sz="2000" spc="-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1600" marR="5080">
              <a:lnSpc>
                <a:spcPct val="100000"/>
              </a:lnSpc>
            </a:pP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fact, </a:t>
            </a: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survey </a:t>
            </a:r>
            <a:r>
              <a:rPr sz="1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</a:t>
            </a:r>
            <a:r>
              <a:rPr sz="1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general and </a:t>
            </a: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professionals in particular showed  that health care/medical insurance is the most important </a:t>
            </a:r>
            <a:r>
              <a:rPr sz="1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benefit, followed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1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paid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r>
              <a:rPr sz="1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 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indent="-287020">
              <a:lnSpc>
                <a:spcPct val="100000"/>
              </a:lnSpc>
              <a:spcBef>
                <a:spcPts val="121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Allowances</a:t>
            </a:r>
          </a:p>
          <a:p>
            <a:pPr marL="469900">
              <a:lnSpc>
                <a:spcPct val="100000"/>
              </a:lnSpc>
              <a:spcBef>
                <a:spcPts val="50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housing,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gym facility,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</a:t>
            </a:r>
            <a:r>
              <a:rPr sz="20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bills.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indent="-287020">
              <a:lnSpc>
                <a:spcPct val="100000"/>
              </a:lnSpc>
              <a:spcBef>
                <a:spcPts val="1570"/>
              </a:spcBef>
              <a:buFont typeface="Wingdings"/>
              <a:buChar char=""/>
              <a:tabLst>
                <a:tab pos="75692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Work/life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focus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20014" indent="114300">
              <a:lnSpc>
                <a:spcPct val="100000"/>
              </a:lnSpc>
              <a:spcBef>
                <a:spcPts val="505"/>
              </a:spcBef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vacation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time, counseling, financial planning, flexible work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schedules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 telecommuting, non-paid time</a:t>
            </a:r>
            <a:r>
              <a:rPr sz="20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off).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>
              <a:lnSpc>
                <a:spcPct val="100000"/>
              </a:lnSpc>
              <a:spcBef>
                <a:spcPts val="1725"/>
              </a:spcBef>
            </a:pPr>
            <a:r>
              <a:rPr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27406" y="914400"/>
            <a:ext cx="3808729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Intangible</a:t>
            </a:r>
            <a:r>
              <a:rPr b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9740" y="1686509"/>
            <a:ext cx="5569585" cy="35670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95"/>
              </a:spcBef>
              <a:tabLst>
                <a:tab pos="356235" algn="l"/>
              </a:tabLst>
            </a:pP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 returns, such</a:t>
            </a:r>
            <a:r>
              <a:rPr sz="36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>
              <a:lnSpc>
                <a:spcPct val="100000"/>
              </a:lnSpc>
              <a:buFont typeface="Wingdings"/>
              <a:buChar char=""/>
              <a:tabLst>
                <a:tab pos="756920" algn="l"/>
              </a:tabLst>
            </a:pP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36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756920" algn="l"/>
              </a:tabLst>
            </a:pP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sz="36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Challenging</a:t>
            </a:r>
            <a:r>
              <a:rPr sz="36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</a:p>
          <a:p>
            <a:pPr marL="7562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756920" algn="l"/>
              </a:tabLst>
            </a:pPr>
            <a:r>
              <a:rPr sz="3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</a:t>
            </a:r>
            <a:r>
              <a:rPr sz="3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opportunities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409955" y="1880616"/>
            <a:ext cx="7943215" cy="4372610"/>
            <a:chOff x="409955" y="1880616"/>
            <a:chExt cx="7943215" cy="4372610"/>
          </a:xfrm>
        </p:grpSpPr>
        <p:sp>
          <p:nvSpPr>
            <p:cNvPr id="4" name="object 4"/>
            <p:cNvSpPr/>
            <p:nvPr/>
          </p:nvSpPr>
          <p:spPr>
            <a:xfrm>
              <a:off x="409955" y="1880616"/>
              <a:ext cx="7943088" cy="116128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57199" y="1905000"/>
              <a:ext cx="7848600" cy="1066800"/>
            </a:xfrm>
            <a:custGeom>
              <a:avLst/>
              <a:gdLst/>
              <a:ahLst/>
              <a:cxnLst/>
              <a:rect l="l" t="t" r="r" b="b"/>
              <a:pathLst>
                <a:path w="7848600" h="1066800">
                  <a:moveTo>
                    <a:pt x="7848600" y="0"/>
                  </a:moveTo>
                  <a:lnTo>
                    <a:pt x="0" y="0"/>
                  </a:lnTo>
                  <a:lnTo>
                    <a:pt x="0" y="1066800"/>
                  </a:lnTo>
                  <a:lnTo>
                    <a:pt x="7848600" y="106680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199" y="1905000"/>
              <a:ext cx="7848600" cy="1066800"/>
            </a:xfrm>
            <a:custGeom>
              <a:avLst/>
              <a:gdLst/>
              <a:ahLst/>
              <a:cxnLst/>
              <a:rect l="l" t="t" r="r" b="b"/>
              <a:pathLst>
                <a:path w="7848600" h="1066800">
                  <a:moveTo>
                    <a:pt x="0" y="1066800"/>
                  </a:moveTo>
                  <a:lnTo>
                    <a:pt x="7848600" y="1066800"/>
                  </a:lnTo>
                  <a:lnTo>
                    <a:pt x="7848600" y="0"/>
                  </a:lnTo>
                  <a:lnTo>
                    <a:pt x="0" y="0"/>
                  </a:lnTo>
                  <a:lnTo>
                    <a:pt x="0" y="1066800"/>
                  </a:lnTo>
                  <a:close/>
                </a:path>
              </a:pathLst>
            </a:custGeom>
            <a:ln w="9144">
              <a:solidFill>
                <a:srgbClr val="0031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9955" y="2795016"/>
              <a:ext cx="7943088" cy="17708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57199" y="2819400"/>
              <a:ext cx="7848600" cy="1676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57199" y="2819400"/>
              <a:ext cx="7848600" cy="1676400"/>
            </a:xfrm>
            <a:custGeom>
              <a:avLst/>
              <a:gdLst/>
              <a:ahLst/>
              <a:cxnLst/>
              <a:rect l="l" t="t" r="r" b="b"/>
              <a:pathLst>
                <a:path w="7848600" h="1676400">
                  <a:moveTo>
                    <a:pt x="0" y="1676400"/>
                  </a:moveTo>
                  <a:lnTo>
                    <a:pt x="7848600" y="1676400"/>
                  </a:lnTo>
                  <a:lnTo>
                    <a:pt x="7848600" y="0"/>
                  </a:lnTo>
                  <a:lnTo>
                    <a:pt x="0" y="0"/>
                  </a:lnTo>
                  <a:lnTo>
                    <a:pt x="0" y="1676400"/>
                  </a:lnTo>
                  <a:close/>
                </a:path>
              </a:pathLst>
            </a:custGeom>
            <a:ln w="9144">
              <a:solidFill>
                <a:srgbClr val="F8F8F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7199" y="4419600"/>
              <a:ext cx="7848600" cy="1828800"/>
            </a:xfrm>
            <a:custGeom>
              <a:avLst/>
              <a:gdLst/>
              <a:ahLst/>
              <a:cxnLst/>
              <a:rect l="l" t="t" r="r" b="b"/>
              <a:pathLst>
                <a:path w="7848600" h="1828800">
                  <a:moveTo>
                    <a:pt x="7848600" y="0"/>
                  </a:moveTo>
                  <a:lnTo>
                    <a:pt x="0" y="0"/>
                  </a:lnTo>
                  <a:lnTo>
                    <a:pt x="0" y="1828800"/>
                  </a:lnTo>
                  <a:lnTo>
                    <a:pt x="7848600" y="1828800"/>
                  </a:lnTo>
                  <a:lnTo>
                    <a:pt x="784860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199" y="4419600"/>
              <a:ext cx="7848600" cy="1828800"/>
            </a:xfrm>
            <a:custGeom>
              <a:avLst/>
              <a:gdLst/>
              <a:ahLst/>
              <a:cxnLst/>
              <a:rect l="l" t="t" r="r" b="b"/>
              <a:pathLst>
                <a:path w="7848600" h="1828800">
                  <a:moveTo>
                    <a:pt x="0" y="1828800"/>
                  </a:moveTo>
                  <a:lnTo>
                    <a:pt x="7848600" y="1828800"/>
                  </a:lnTo>
                  <a:lnTo>
                    <a:pt x="7848600" y="0"/>
                  </a:lnTo>
                  <a:lnTo>
                    <a:pt x="0" y="0"/>
                  </a:lnTo>
                  <a:lnTo>
                    <a:pt x="0" y="18288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78739" y="8331"/>
            <a:ext cx="7376795" cy="9105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 and </a:t>
            </a:r>
            <a:r>
              <a:rPr sz="29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Degree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9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sz="2900" b="1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Performance </a:t>
            </a:r>
            <a:r>
              <a:rPr sz="29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sz="2900" b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701040" y="1665757"/>
            <a:ext cx="86677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</a:pPr>
            <a:r>
              <a:rPr sz="2400" b="1" dirty="0">
                <a:latin typeface="Carlito"/>
                <a:cs typeface="Carlito"/>
              </a:rPr>
              <a:t>R</a:t>
            </a:r>
            <a:r>
              <a:rPr sz="2400" b="1" spc="5" dirty="0">
                <a:latin typeface="Carlito"/>
                <a:cs typeface="Carlito"/>
              </a:rPr>
              <a:t>e</a:t>
            </a:r>
            <a:r>
              <a:rPr sz="2400" b="1" dirty="0">
                <a:latin typeface="Carlito"/>
                <a:cs typeface="Carlito"/>
              </a:rPr>
              <a:t>t</a:t>
            </a:r>
            <a:r>
              <a:rPr sz="2400" b="1" spc="-10" dirty="0">
                <a:latin typeface="Carlito"/>
                <a:cs typeface="Carlito"/>
              </a:rPr>
              <a:t>u</a:t>
            </a:r>
            <a:r>
              <a:rPr sz="2400" b="1" spc="-5" dirty="0">
                <a:latin typeface="Carlito"/>
                <a:cs typeface="Carlito"/>
              </a:rPr>
              <a:t>rn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8340" y="1943227"/>
            <a:ext cx="3528060" cy="8305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85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Cost of Living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Adjustment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>
                <a:latin typeface="Carlito"/>
                <a:cs typeface="Carlito"/>
              </a:rPr>
              <a:t>Income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Protection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8340" y="2784475"/>
            <a:ext cx="23272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>
                <a:latin typeface="Carlito"/>
                <a:cs typeface="Carlito"/>
              </a:rPr>
              <a:t>Work/life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Focus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88340" y="3149700"/>
            <a:ext cx="2646045" cy="12338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>
                <a:latin typeface="Carlito"/>
                <a:cs typeface="Carlito"/>
              </a:rPr>
              <a:t>Allowances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>
                <a:latin typeface="Carlito"/>
                <a:cs typeface="Carlito"/>
              </a:rPr>
              <a:t>Relational</a:t>
            </a:r>
            <a:r>
              <a:rPr sz="2400" spc="-10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Returns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dirty="0">
                <a:latin typeface="Carlito"/>
                <a:cs typeface="Carlito"/>
              </a:rPr>
              <a:t>Base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Pay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8340" y="4357116"/>
            <a:ext cx="3060700" cy="123317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3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Contingent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Pay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Short-term</a:t>
            </a:r>
            <a:r>
              <a:rPr sz="2400" spc="-9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Incentives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290"/>
              </a:spcBef>
              <a:buFont typeface="Wingdings"/>
              <a:buChar char=""/>
              <a:tabLst>
                <a:tab pos="355600" algn="l"/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Long-term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Incentives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986528" y="1665757"/>
            <a:ext cx="288099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280"/>
              </a:lnSpc>
            </a:pPr>
            <a:r>
              <a:rPr sz="2400" b="1" spc="-5" dirty="0">
                <a:latin typeface="Carlito"/>
                <a:cs typeface="Carlito"/>
              </a:rPr>
              <a:t>Degree </a:t>
            </a:r>
            <a:r>
              <a:rPr sz="2400" b="1" dirty="0">
                <a:latin typeface="Carlito"/>
                <a:cs typeface="Carlito"/>
              </a:rPr>
              <a:t>of</a:t>
            </a:r>
            <a:r>
              <a:rPr sz="2400" b="1" spc="-85" dirty="0">
                <a:latin typeface="Carlito"/>
                <a:cs typeface="Carlito"/>
              </a:rPr>
              <a:t> </a:t>
            </a:r>
            <a:r>
              <a:rPr sz="2400" b="1" spc="-5" dirty="0">
                <a:latin typeface="Carlito"/>
                <a:cs typeface="Carlito"/>
              </a:rPr>
              <a:t>Dependency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973828" y="1943227"/>
            <a:ext cx="875030" cy="83058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85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Low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Low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73828" y="2784475"/>
            <a:ext cx="16084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Moderate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73828" y="3149700"/>
            <a:ext cx="1609090" cy="123380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Moderate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Moderate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Carlito"/>
                <a:cs typeface="Carlito"/>
              </a:rPr>
              <a:t>Moderate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73828" y="4357116"/>
            <a:ext cx="932180" cy="123317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High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High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29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spc="-5" dirty="0">
                <a:latin typeface="Carlito"/>
                <a:cs typeface="Carlito"/>
              </a:rPr>
              <a:t>High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4186428" y="3272028"/>
            <a:ext cx="847725" cy="238125"/>
            <a:chOff x="4186428" y="3272028"/>
            <a:chExt cx="847725" cy="238125"/>
          </a:xfrm>
        </p:grpSpPr>
        <p:sp>
          <p:nvSpPr>
            <p:cNvPr id="29" name="object 29"/>
            <p:cNvSpPr/>
            <p:nvPr/>
          </p:nvSpPr>
          <p:spPr>
            <a:xfrm>
              <a:off x="4191000" y="32766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191000" y="32766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4186428" y="4491228"/>
            <a:ext cx="847725" cy="238125"/>
            <a:chOff x="4186428" y="4491228"/>
            <a:chExt cx="847725" cy="238125"/>
          </a:xfrm>
        </p:grpSpPr>
        <p:sp>
          <p:nvSpPr>
            <p:cNvPr id="32" name="object 32"/>
            <p:cNvSpPr/>
            <p:nvPr/>
          </p:nvSpPr>
          <p:spPr>
            <a:xfrm>
              <a:off x="4191000" y="4495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191000" y="4495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4186428" y="3729228"/>
            <a:ext cx="847725" cy="238125"/>
            <a:chOff x="4186428" y="3729228"/>
            <a:chExt cx="847725" cy="238125"/>
          </a:xfrm>
        </p:grpSpPr>
        <p:sp>
          <p:nvSpPr>
            <p:cNvPr id="35" name="object 35"/>
            <p:cNvSpPr/>
            <p:nvPr/>
          </p:nvSpPr>
          <p:spPr>
            <a:xfrm>
              <a:off x="4191000" y="3733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191000" y="3733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4186428" y="4110228"/>
            <a:ext cx="847725" cy="238125"/>
            <a:chOff x="4186428" y="4110228"/>
            <a:chExt cx="847725" cy="238125"/>
          </a:xfrm>
        </p:grpSpPr>
        <p:sp>
          <p:nvSpPr>
            <p:cNvPr id="38" name="object 38"/>
            <p:cNvSpPr/>
            <p:nvPr/>
          </p:nvSpPr>
          <p:spPr>
            <a:xfrm>
              <a:off x="4191000" y="4114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191000" y="4114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0" name="object 40"/>
          <p:cNvGrpSpPr/>
          <p:nvPr/>
        </p:nvGrpSpPr>
        <p:grpSpPr>
          <a:xfrm>
            <a:off x="4186428" y="4872228"/>
            <a:ext cx="847725" cy="238125"/>
            <a:chOff x="4186428" y="4872228"/>
            <a:chExt cx="847725" cy="238125"/>
          </a:xfrm>
        </p:grpSpPr>
        <p:sp>
          <p:nvSpPr>
            <p:cNvPr id="41" name="object 41"/>
            <p:cNvSpPr/>
            <p:nvPr/>
          </p:nvSpPr>
          <p:spPr>
            <a:xfrm>
              <a:off x="4191000" y="4876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191000" y="4876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3" name="object 43"/>
          <p:cNvGrpSpPr/>
          <p:nvPr/>
        </p:nvGrpSpPr>
        <p:grpSpPr>
          <a:xfrm>
            <a:off x="4186428" y="5253228"/>
            <a:ext cx="847725" cy="238125"/>
            <a:chOff x="4186428" y="5253228"/>
            <a:chExt cx="847725" cy="238125"/>
          </a:xfrm>
        </p:grpSpPr>
        <p:sp>
          <p:nvSpPr>
            <p:cNvPr id="44" name="object 44"/>
            <p:cNvSpPr/>
            <p:nvPr/>
          </p:nvSpPr>
          <p:spPr>
            <a:xfrm>
              <a:off x="4191000" y="5257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191000" y="5257800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4186428" y="2510027"/>
            <a:ext cx="847725" cy="238125"/>
            <a:chOff x="4186428" y="2510027"/>
            <a:chExt cx="847725" cy="238125"/>
          </a:xfrm>
        </p:grpSpPr>
        <p:sp>
          <p:nvSpPr>
            <p:cNvPr id="47" name="object 47"/>
            <p:cNvSpPr/>
            <p:nvPr/>
          </p:nvSpPr>
          <p:spPr>
            <a:xfrm>
              <a:off x="4191000" y="2514599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191000" y="2514599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9" name="object 49"/>
          <p:cNvGrpSpPr/>
          <p:nvPr/>
        </p:nvGrpSpPr>
        <p:grpSpPr>
          <a:xfrm>
            <a:off x="4186428" y="2891027"/>
            <a:ext cx="847725" cy="238125"/>
            <a:chOff x="4186428" y="2891027"/>
            <a:chExt cx="847725" cy="238125"/>
          </a:xfrm>
        </p:grpSpPr>
        <p:sp>
          <p:nvSpPr>
            <p:cNvPr id="50" name="object 50"/>
            <p:cNvSpPr/>
            <p:nvPr/>
          </p:nvSpPr>
          <p:spPr>
            <a:xfrm>
              <a:off x="4191000" y="2895599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4191000" y="2895599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4186428" y="1306067"/>
            <a:ext cx="4105910" cy="984885"/>
            <a:chOff x="4186428" y="1306067"/>
            <a:chExt cx="4105910" cy="984885"/>
          </a:xfrm>
        </p:grpSpPr>
        <p:sp>
          <p:nvSpPr>
            <p:cNvPr id="53" name="object 53"/>
            <p:cNvSpPr/>
            <p:nvPr/>
          </p:nvSpPr>
          <p:spPr>
            <a:xfrm>
              <a:off x="4191000" y="2057399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723900" y="0"/>
                  </a:moveTo>
                  <a:lnTo>
                    <a:pt x="723900" y="57150"/>
                  </a:lnTo>
                  <a:lnTo>
                    <a:pt x="0" y="57150"/>
                  </a:lnTo>
                  <a:lnTo>
                    <a:pt x="0" y="171450"/>
                  </a:lnTo>
                  <a:lnTo>
                    <a:pt x="723900" y="171450"/>
                  </a:lnTo>
                  <a:lnTo>
                    <a:pt x="723900" y="228600"/>
                  </a:lnTo>
                  <a:lnTo>
                    <a:pt x="838200" y="114300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191000" y="2057399"/>
              <a:ext cx="838200" cy="228600"/>
            </a:xfrm>
            <a:custGeom>
              <a:avLst/>
              <a:gdLst/>
              <a:ahLst/>
              <a:cxnLst/>
              <a:rect l="l" t="t" r="r" b="b"/>
              <a:pathLst>
                <a:path w="838200" h="228600">
                  <a:moveTo>
                    <a:pt x="0" y="57150"/>
                  </a:moveTo>
                  <a:lnTo>
                    <a:pt x="723900" y="57150"/>
                  </a:lnTo>
                  <a:lnTo>
                    <a:pt x="723900" y="0"/>
                  </a:lnTo>
                  <a:lnTo>
                    <a:pt x="838200" y="114300"/>
                  </a:lnTo>
                  <a:lnTo>
                    <a:pt x="723900" y="228600"/>
                  </a:lnTo>
                  <a:lnTo>
                    <a:pt x="723900" y="171450"/>
                  </a:lnTo>
                  <a:lnTo>
                    <a:pt x="0" y="171450"/>
                  </a:lnTo>
                  <a:lnTo>
                    <a:pt x="0" y="5715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815840" y="1330451"/>
              <a:ext cx="3476244" cy="7330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4742688" y="1306067"/>
              <a:ext cx="3329940" cy="7254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4877562" y="1372361"/>
              <a:ext cx="3352800" cy="609600"/>
            </a:xfrm>
            <a:custGeom>
              <a:avLst/>
              <a:gdLst/>
              <a:ahLst/>
              <a:cxnLst/>
              <a:rect l="l" t="t" r="r" b="b"/>
              <a:pathLst>
                <a:path w="3352800" h="609600">
                  <a:moveTo>
                    <a:pt x="3352799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3352799" y="609600"/>
                  </a:lnTo>
                  <a:lnTo>
                    <a:pt x="335279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4877562" y="1372361"/>
              <a:ext cx="3352800" cy="609600"/>
            </a:xfrm>
            <a:custGeom>
              <a:avLst/>
              <a:gdLst/>
              <a:ahLst/>
              <a:cxnLst/>
              <a:rect l="l" t="t" r="r" b="b"/>
              <a:pathLst>
                <a:path w="3352800" h="609600">
                  <a:moveTo>
                    <a:pt x="0" y="609600"/>
                  </a:moveTo>
                  <a:lnTo>
                    <a:pt x="3352799" y="609600"/>
                  </a:lnTo>
                  <a:lnTo>
                    <a:pt x="3352799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399288" y="1306067"/>
            <a:ext cx="3549650" cy="757555"/>
            <a:chOff x="399288" y="1306067"/>
            <a:chExt cx="3549650" cy="757555"/>
          </a:xfrm>
        </p:grpSpPr>
        <p:sp>
          <p:nvSpPr>
            <p:cNvPr id="60" name="object 60"/>
            <p:cNvSpPr/>
            <p:nvPr/>
          </p:nvSpPr>
          <p:spPr>
            <a:xfrm>
              <a:off x="472440" y="1330451"/>
              <a:ext cx="3476244" cy="73304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399288" y="1306067"/>
              <a:ext cx="1501140" cy="72542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34162" y="1372361"/>
              <a:ext cx="3352800" cy="609600"/>
            </a:xfrm>
            <a:custGeom>
              <a:avLst/>
              <a:gdLst/>
              <a:ahLst/>
              <a:cxnLst/>
              <a:rect l="l" t="t" r="r" b="b"/>
              <a:pathLst>
                <a:path w="3352800" h="609600">
                  <a:moveTo>
                    <a:pt x="3352800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3352800" y="609600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34162" y="1372361"/>
              <a:ext cx="3352800" cy="609600"/>
            </a:xfrm>
            <a:custGeom>
              <a:avLst/>
              <a:gdLst/>
              <a:ahLst/>
              <a:cxnLst/>
              <a:rect l="l" t="t" r="r" b="b"/>
              <a:pathLst>
                <a:path w="3352800" h="609600">
                  <a:moveTo>
                    <a:pt x="0" y="609600"/>
                  </a:moveTo>
                  <a:lnTo>
                    <a:pt x="3352800" y="609600"/>
                  </a:lnTo>
                  <a:lnTo>
                    <a:pt x="3352800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534162" y="1372361"/>
            <a:ext cx="7325359" cy="60960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220"/>
              </a:spcBef>
              <a:tabLst>
                <a:tab pos="4434840" algn="l"/>
              </a:tabLst>
            </a:pPr>
            <a:r>
              <a:rPr sz="2400" b="1" spc="-10" dirty="0">
                <a:solidFill>
                  <a:srgbClr val="FFFFFF"/>
                </a:solidFill>
                <a:latin typeface="Carlito"/>
                <a:cs typeface="Carlito"/>
              </a:rPr>
              <a:t>Returns	Degree </a:t>
            </a:r>
            <a:r>
              <a:rPr sz="2400" b="1" dirty="0">
                <a:solidFill>
                  <a:srgbClr val="FFFFFF"/>
                </a:solidFill>
                <a:latin typeface="Carlito"/>
                <a:cs typeface="Carlito"/>
              </a:rPr>
              <a:t>of</a:t>
            </a:r>
            <a:r>
              <a:rPr sz="2400" b="1" spc="-7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Carlito"/>
                <a:cs typeface="Carlito"/>
              </a:rPr>
              <a:t>Dependency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0362" y="2442236"/>
            <a:ext cx="8382000" cy="1136850"/>
          </a:xfrm>
          <a:prstGeom prst="rect">
            <a:avLst/>
          </a:prstGeom>
          <a:ln w="25907">
            <a:solidFill>
              <a:srgbClr val="002C5C"/>
            </a:solidFill>
          </a:ln>
        </p:spPr>
        <p:txBody>
          <a:bodyPr vert="horz" wrap="square" lIns="0" tIns="394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3105"/>
              </a:spcBef>
            </a:pPr>
            <a:r>
              <a:rPr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Role of </a:t>
            </a:r>
            <a:r>
              <a:rPr sz="48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  <a:r>
              <a:rPr sz="4800" b="1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640" y="6440639"/>
            <a:ext cx="8482330" cy="395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  <a:p>
            <a:pPr marL="5334635">
              <a:lnSpc>
                <a:spcPct val="100000"/>
              </a:lnSpc>
              <a:spcBef>
                <a:spcPts val="20"/>
              </a:spcBef>
            </a:pPr>
            <a:r>
              <a:rPr sz="1200" b="1" spc="-5" dirty="0">
                <a:latin typeface="Carlito"/>
                <a:cs typeface="Carlito"/>
              </a:rPr>
              <a:t>Herman Aguinis, University </a:t>
            </a:r>
            <a:r>
              <a:rPr sz="1200" b="1" dirty="0">
                <a:latin typeface="Carlito"/>
                <a:cs typeface="Carlito"/>
              </a:rPr>
              <a:t>of </a:t>
            </a:r>
            <a:r>
              <a:rPr sz="1200" b="1" spc="-5" dirty="0">
                <a:latin typeface="Carlito"/>
                <a:cs typeface="Carlito"/>
              </a:rPr>
              <a:t>Colorado </a:t>
            </a:r>
            <a:r>
              <a:rPr sz="1200" b="1" spc="-10" dirty="0">
                <a:latin typeface="Carlito"/>
                <a:cs typeface="Carlito"/>
              </a:rPr>
              <a:t>at</a:t>
            </a:r>
            <a:r>
              <a:rPr sz="1200" b="1" spc="20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Denver</a:t>
            </a:r>
            <a:endParaRPr sz="1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12191" y="149352"/>
            <a:ext cx="9170035" cy="942340"/>
            <a:chOff x="-12191" y="149352"/>
            <a:chExt cx="9170035" cy="942340"/>
          </a:xfrm>
        </p:grpSpPr>
        <p:sp>
          <p:nvSpPr>
            <p:cNvPr id="4" name="object 4"/>
            <p:cNvSpPr/>
            <p:nvPr/>
          </p:nvSpPr>
          <p:spPr>
            <a:xfrm>
              <a:off x="762" y="398526"/>
              <a:ext cx="9144000" cy="680085"/>
            </a:xfrm>
            <a:custGeom>
              <a:avLst/>
              <a:gdLst/>
              <a:ahLst/>
              <a:cxnLst/>
              <a:rect l="l" t="t" r="r" b="b"/>
              <a:pathLst>
                <a:path w="9144000" h="680085">
                  <a:moveTo>
                    <a:pt x="9144000" y="0"/>
                  </a:moveTo>
                  <a:lnTo>
                    <a:pt x="0" y="0"/>
                  </a:lnTo>
                  <a:lnTo>
                    <a:pt x="0" y="679703"/>
                  </a:lnTo>
                  <a:lnTo>
                    <a:pt x="9144000" y="679703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398526"/>
              <a:ext cx="9144000" cy="680085"/>
            </a:xfrm>
            <a:custGeom>
              <a:avLst/>
              <a:gdLst/>
              <a:ahLst/>
              <a:cxnLst/>
              <a:rect l="l" t="t" r="r" b="b"/>
              <a:pathLst>
                <a:path w="9144000" h="680085">
                  <a:moveTo>
                    <a:pt x="0" y="679703"/>
                  </a:moveTo>
                  <a:lnTo>
                    <a:pt x="9144000" y="679703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79703"/>
                  </a:lnTo>
                  <a:close/>
                </a:path>
              </a:pathLst>
            </a:custGeom>
            <a:ln w="25908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7962" y="162306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40">
                  <a:moveTo>
                    <a:pt x="6322060" y="0"/>
                  </a:moveTo>
                  <a:lnTo>
                    <a:pt x="78739" y="0"/>
                  </a:lnTo>
                  <a:lnTo>
                    <a:pt x="48091" y="6195"/>
                  </a:lnTo>
                  <a:lnTo>
                    <a:pt x="23063" y="23082"/>
                  </a:lnTo>
                  <a:lnTo>
                    <a:pt x="6188" y="48113"/>
                  </a:lnTo>
                  <a:lnTo>
                    <a:pt x="0" y="78740"/>
                  </a:lnTo>
                  <a:lnTo>
                    <a:pt x="0" y="393700"/>
                  </a:lnTo>
                  <a:lnTo>
                    <a:pt x="6188" y="424326"/>
                  </a:lnTo>
                  <a:lnTo>
                    <a:pt x="23063" y="449357"/>
                  </a:lnTo>
                  <a:lnTo>
                    <a:pt x="48091" y="466244"/>
                  </a:lnTo>
                  <a:lnTo>
                    <a:pt x="78739" y="472440"/>
                  </a:lnTo>
                  <a:lnTo>
                    <a:pt x="6322060" y="472440"/>
                  </a:lnTo>
                  <a:lnTo>
                    <a:pt x="6352686" y="466244"/>
                  </a:lnTo>
                  <a:lnTo>
                    <a:pt x="6377717" y="449357"/>
                  </a:lnTo>
                  <a:lnTo>
                    <a:pt x="6394604" y="424326"/>
                  </a:lnTo>
                  <a:lnTo>
                    <a:pt x="6400799" y="393700"/>
                  </a:lnTo>
                  <a:lnTo>
                    <a:pt x="6400799" y="78740"/>
                  </a:lnTo>
                  <a:lnTo>
                    <a:pt x="6394604" y="48113"/>
                  </a:lnTo>
                  <a:lnTo>
                    <a:pt x="6377717" y="23082"/>
                  </a:lnTo>
                  <a:lnTo>
                    <a:pt x="6352686" y="6195"/>
                  </a:lnTo>
                  <a:lnTo>
                    <a:pt x="632206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57962" y="162306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40">
                  <a:moveTo>
                    <a:pt x="0" y="78740"/>
                  </a:moveTo>
                  <a:lnTo>
                    <a:pt x="6188" y="48113"/>
                  </a:lnTo>
                  <a:lnTo>
                    <a:pt x="23063" y="23082"/>
                  </a:lnTo>
                  <a:lnTo>
                    <a:pt x="48091" y="6195"/>
                  </a:lnTo>
                  <a:lnTo>
                    <a:pt x="78739" y="0"/>
                  </a:lnTo>
                  <a:lnTo>
                    <a:pt x="6322060" y="0"/>
                  </a:lnTo>
                  <a:lnTo>
                    <a:pt x="6352686" y="6195"/>
                  </a:lnTo>
                  <a:lnTo>
                    <a:pt x="6377717" y="23082"/>
                  </a:lnTo>
                  <a:lnTo>
                    <a:pt x="6394604" y="48113"/>
                  </a:lnTo>
                  <a:lnTo>
                    <a:pt x="6400799" y="78740"/>
                  </a:lnTo>
                  <a:lnTo>
                    <a:pt x="6400799" y="393700"/>
                  </a:lnTo>
                  <a:lnTo>
                    <a:pt x="6394604" y="424326"/>
                  </a:lnTo>
                  <a:lnTo>
                    <a:pt x="6377717" y="449357"/>
                  </a:lnTo>
                  <a:lnTo>
                    <a:pt x="6352686" y="466244"/>
                  </a:lnTo>
                  <a:lnTo>
                    <a:pt x="6322060" y="472440"/>
                  </a:lnTo>
                  <a:lnTo>
                    <a:pt x="78739" y="472440"/>
                  </a:lnTo>
                  <a:lnTo>
                    <a:pt x="48091" y="466244"/>
                  </a:lnTo>
                  <a:lnTo>
                    <a:pt x="23063" y="449357"/>
                  </a:lnTo>
                  <a:lnTo>
                    <a:pt x="6188" y="424326"/>
                  </a:lnTo>
                  <a:lnTo>
                    <a:pt x="0" y="393700"/>
                  </a:lnTo>
                  <a:lnTo>
                    <a:pt x="0" y="7874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97179" y="239648"/>
            <a:ext cx="5310505" cy="713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</a:t>
            </a:r>
            <a:r>
              <a:rPr sz="16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Carlito"/>
              <a:cs typeface="Carlito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Char char="•"/>
              <a:tabLst>
                <a:tab pos="185420" algn="l"/>
              </a:tabLst>
            </a:pPr>
            <a:r>
              <a:rPr sz="1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top management achieve strategic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r>
              <a:rPr sz="1600" spc="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-12191" y="1152144"/>
            <a:ext cx="9170035" cy="1169035"/>
            <a:chOff x="-12191" y="1152144"/>
            <a:chExt cx="9170035" cy="1169035"/>
          </a:xfrm>
        </p:grpSpPr>
        <p:sp>
          <p:nvSpPr>
            <p:cNvPr id="10" name="object 10"/>
            <p:cNvSpPr/>
            <p:nvPr/>
          </p:nvSpPr>
          <p:spPr>
            <a:xfrm>
              <a:off x="762" y="1401318"/>
              <a:ext cx="9144000" cy="906780"/>
            </a:xfrm>
            <a:custGeom>
              <a:avLst/>
              <a:gdLst/>
              <a:ahLst/>
              <a:cxnLst/>
              <a:rect l="l" t="t" r="r" b="b"/>
              <a:pathLst>
                <a:path w="9144000" h="906780">
                  <a:moveTo>
                    <a:pt x="0" y="906779"/>
                  </a:moveTo>
                  <a:lnTo>
                    <a:pt x="9144000" y="90677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906779"/>
                  </a:lnTo>
                  <a:close/>
                </a:path>
              </a:pathLst>
            </a:custGeom>
            <a:ln w="25907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962" y="1165098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6322060" y="0"/>
                  </a:moveTo>
                  <a:lnTo>
                    <a:pt x="78739" y="0"/>
                  </a:lnTo>
                  <a:lnTo>
                    <a:pt x="48091" y="6195"/>
                  </a:lnTo>
                  <a:lnTo>
                    <a:pt x="23063" y="23082"/>
                  </a:lnTo>
                  <a:lnTo>
                    <a:pt x="6188" y="48113"/>
                  </a:lnTo>
                  <a:lnTo>
                    <a:pt x="0" y="78739"/>
                  </a:lnTo>
                  <a:lnTo>
                    <a:pt x="0" y="393700"/>
                  </a:lnTo>
                  <a:lnTo>
                    <a:pt x="6188" y="424326"/>
                  </a:lnTo>
                  <a:lnTo>
                    <a:pt x="23063" y="449357"/>
                  </a:lnTo>
                  <a:lnTo>
                    <a:pt x="48091" y="466244"/>
                  </a:lnTo>
                  <a:lnTo>
                    <a:pt x="78739" y="472439"/>
                  </a:lnTo>
                  <a:lnTo>
                    <a:pt x="6322060" y="472439"/>
                  </a:lnTo>
                  <a:lnTo>
                    <a:pt x="6352686" y="466244"/>
                  </a:lnTo>
                  <a:lnTo>
                    <a:pt x="6377717" y="449357"/>
                  </a:lnTo>
                  <a:lnTo>
                    <a:pt x="6394604" y="424326"/>
                  </a:lnTo>
                  <a:lnTo>
                    <a:pt x="6400799" y="393700"/>
                  </a:lnTo>
                  <a:lnTo>
                    <a:pt x="6400799" y="78739"/>
                  </a:lnTo>
                  <a:lnTo>
                    <a:pt x="6394604" y="48113"/>
                  </a:lnTo>
                  <a:lnTo>
                    <a:pt x="6377717" y="23082"/>
                  </a:lnTo>
                  <a:lnTo>
                    <a:pt x="6352686" y="6195"/>
                  </a:lnTo>
                  <a:lnTo>
                    <a:pt x="632206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57962" y="1165098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0" y="78739"/>
                  </a:moveTo>
                  <a:lnTo>
                    <a:pt x="6188" y="48113"/>
                  </a:lnTo>
                  <a:lnTo>
                    <a:pt x="23063" y="23082"/>
                  </a:lnTo>
                  <a:lnTo>
                    <a:pt x="48091" y="6195"/>
                  </a:lnTo>
                  <a:lnTo>
                    <a:pt x="78739" y="0"/>
                  </a:lnTo>
                  <a:lnTo>
                    <a:pt x="6322060" y="0"/>
                  </a:lnTo>
                  <a:lnTo>
                    <a:pt x="6352686" y="6195"/>
                  </a:lnTo>
                  <a:lnTo>
                    <a:pt x="6377717" y="23082"/>
                  </a:lnTo>
                  <a:lnTo>
                    <a:pt x="6394604" y="48113"/>
                  </a:lnTo>
                  <a:lnTo>
                    <a:pt x="6400799" y="78739"/>
                  </a:lnTo>
                  <a:lnTo>
                    <a:pt x="6400799" y="393700"/>
                  </a:lnTo>
                  <a:lnTo>
                    <a:pt x="6394604" y="424326"/>
                  </a:lnTo>
                  <a:lnTo>
                    <a:pt x="6377717" y="449357"/>
                  </a:lnTo>
                  <a:lnTo>
                    <a:pt x="6352686" y="466244"/>
                  </a:lnTo>
                  <a:lnTo>
                    <a:pt x="6322060" y="472439"/>
                  </a:lnTo>
                  <a:lnTo>
                    <a:pt x="78739" y="472439"/>
                  </a:lnTo>
                  <a:lnTo>
                    <a:pt x="48091" y="466244"/>
                  </a:lnTo>
                  <a:lnTo>
                    <a:pt x="23063" y="449357"/>
                  </a:lnTo>
                  <a:lnTo>
                    <a:pt x="6188" y="424326"/>
                  </a:lnTo>
                  <a:lnTo>
                    <a:pt x="0" y="393700"/>
                  </a:lnTo>
                  <a:lnTo>
                    <a:pt x="0" y="7873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697179" y="1242822"/>
            <a:ext cx="6851015" cy="936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</a:t>
            </a:r>
            <a:r>
              <a:rPr sz="16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Carlito"/>
              <a:cs typeface="Carlito"/>
            </a:endParaRPr>
          </a:p>
          <a:p>
            <a:pPr marL="184785" marR="5080" indent="-172720">
              <a:lnSpc>
                <a:spcPts val="1750"/>
              </a:lnSpc>
              <a:buChar char="•"/>
              <a:tabLst>
                <a:tab pos="185420" algn="l"/>
              </a:tabLst>
            </a:pPr>
            <a:r>
              <a:rPr sz="1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furnish valid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information </a:t>
            </a:r>
            <a:r>
              <a:rPr sz="1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decisions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-12191" y="2382011"/>
            <a:ext cx="9170035" cy="1169035"/>
            <a:chOff x="-12191" y="2382011"/>
            <a:chExt cx="9170035" cy="1169035"/>
          </a:xfrm>
        </p:grpSpPr>
        <p:sp>
          <p:nvSpPr>
            <p:cNvPr id="15" name="object 15"/>
            <p:cNvSpPr/>
            <p:nvPr/>
          </p:nvSpPr>
          <p:spPr>
            <a:xfrm>
              <a:off x="762" y="2631185"/>
              <a:ext cx="9144000" cy="906780"/>
            </a:xfrm>
            <a:custGeom>
              <a:avLst/>
              <a:gdLst/>
              <a:ahLst/>
              <a:cxnLst/>
              <a:rect l="l" t="t" r="r" b="b"/>
              <a:pathLst>
                <a:path w="9144000" h="906779">
                  <a:moveTo>
                    <a:pt x="0" y="906780"/>
                  </a:moveTo>
                  <a:lnTo>
                    <a:pt x="9144000" y="90678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906780"/>
                  </a:lnTo>
                  <a:close/>
                </a:path>
              </a:pathLst>
            </a:custGeom>
            <a:ln w="25907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962" y="2394965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6322060" y="0"/>
                  </a:moveTo>
                  <a:lnTo>
                    <a:pt x="78739" y="0"/>
                  </a:lnTo>
                  <a:lnTo>
                    <a:pt x="48091" y="6195"/>
                  </a:lnTo>
                  <a:lnTo>
                    <a:pt x="23063" y="23082"/>
                  </a:lnTo>
                  <a:lnTo>
                    <a:pt x="6188" y="48113"/>
                  </a:lnTo>
                  <a:lnTo>
                    <a:pt x="0" y="78739"/>
                  </a:lnTo>
                  <a:lnTo>
                    <a:pt x="0" y="393700"/>
                  </a:lnTo>
                  <a:lnTo>
                    <a:pt x="6188" y="424326"/>
                  </a:lnTo>
                  <a:lnTo>
                    <a:pt x="23063" y="449357"/>
                  </a:lnTo>
                  <a:lnTo>
                    <a:pt x="48091" y="466244"/>
                  </a:lnTo>
                  <a:lnTo>
                    <a:pt x="78739" y="472439"/>
                  </a:lnTo>
                  <a:lnTo>
                    <a:pt x="6322060" y="472439"/>
                  </a:lnTo>
                  <a:lnTo>
                    <a:pt x="6352686" y="466244"/>
                  </a:lnTo>
                  <a:lnTo>
                    <a:pt x="6377717" y="449357"/>
                  </a:lnTo>
                  <a:lnTo>
                    <a:pt x="6394604" y="424326"/>
                  </a:lnTo>
                  <a:lnTo>
                    <a:pt x="6400799" y="393700"/>
                  </a:lnTo>
                  <a:lnTo>
                    <a:pt x="6400799" y="78739"/>
                  </a:lnTo>
                  <a:lnTo>
                    <a:pt x="6394604" y="48113"/>
                  </a:lnTo>
                  <a:lnTo>
                    <a:pt x="6377717" y="23082"/>
                  </a:lnTo>
                  <a:lnTo>
                    <a:pt x="6352686" y="6195"/>
                  </a:lnTo>
                  <a:lnTo>
                    <a:pt x="632206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7962" y="2394965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0" y="78739"/>
                  </a:moveTo>
                  <a:lnTo>
                    <a:pt x="6188" y="48113"/>
                  </a:lnTo>
                  <a:lnTo>
                    <a:pt x="23063" y="23082"/>
                  </a:lnTo>
                  <a:lnTo>
                    <a:pt x="48091" y="6195"/>
                  </a:lnTo>
                  <a:lnTo>
                    <a:pt x="78739" y="0"/>
                  </a:lnTo>
                  <a:lnTo>
                    <a:pt x="6322060" y="0"/>
                  </a:lnTo>
                  <a:lnTo>
                    <a:pt x="6352686" y="6195"/>
                  </a:lnTo>
                  <a:lnTo>
                    <a:pt x="6377717" y="23082"/>
                  </a:lnTo>
                  <a:lnTo>
                    <a:pt x="6394604" y="48113"/>
                  </a:lnTo>
                  <a:lnTo>
                    <a:pt x="6400799" y="78739"/>
                  </a:lnTo>
                  <a:lnTo>
                    <a:pt x="6400799" y="393700"/>
                  </a:lnTo>
                  <a:lnTo>
                    <a:pt x="6394604" y="424326"/>
                  </a:lnTo>
                  <a:lnTo>
                    <a:pt x="6377717" y="449357"/>
                  </a:lnTo>
                  <a:lnTo>
                    <a:pt x="6352686" y="466244"/>
                  </a:lnTo>
                  <a:lnTo>
                    <a:pt x="6322060" y="472439"/>
                  </a:lnTo>
                  <a:lnTo>
                    <a:pt x="78739" y="472439"/>
                  </a:lnTo>
                  <a:lnTo>
                    <a:pt x="48091" y="466244"/>
                  </a:lnTo>
                  <a:lnTo>
                    <a:pt x="23063" y="449357"/>
                  </a:lnTo>
                  <a:lnTo>
                    <a:pt x="6188" y="424326"/>
                  </a:lnTo>
                  <a:lnTo>
                    <a:pt x="0" y="393700"/>
                  </a:lnTo>
                  <a:lnTo>
                    <a:pt x="0" y="7873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97179" y="2472943"/>
            <a:ext cx="7167245" cy="936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</a:t>
            </a:r>
            <a:r>
              <a:rPr sz="16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Carlito"/>
              <a:cs typeface="Carlito"/>
            </a:endParaRPr>
          </a:p>
          <a:p>
            <a:pPr marL="184785" indent="-172720">
              <a:lnSpc>
                <a:spcPts val="1835"/>
              </a:lnSpc>
              <a:buChar char="•"/>
              <a:tabLst>
                <a:tab pos="185420" algn="l"/>
              </a:tabLst>
            </a:pPr>
            <a:r>
              <a:rPr sz="1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they </a:t>
            </a:r>
            <a:r>
              <a:rPr sz="1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doing and about the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organization's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600" spc="2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4785">
              <a:lnSpc>
                <a:spcPts val="1835"/>
              </a:lnSpc>
            </a:pP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supervisor’s</a:t>
            </a:r>
            <a:r>
              <a:rPr sz="16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-12191" y="3611879"/>
            <a:ext cx="9170035" cy="942340"/>
            <a:chOff x="-12191" y="3611879"/>
            <a:chExt cx="9170035" cy="942340"/>
          </a:xfrm>
        </p:grpSpPr>
        <p:sp>
          <p:nvSpPr>
            <p:cNvPr id="20" name="object 20"/>
            <p:cNvSpPr/>
            <p:nvPr/>
          </p:nvSpPr>
          <p:spPr>
            <a:xfrm>
              <a:off x="762" y="3861053"/>
              <a:ext cx="9144000" cy="680085"/>
            </a:xfrm>
            <a:custGeom>
              <a:avLst/>
              <a:gdLst/>
              <a:ahLst/>
              <a:cxnLst/>
              <a:rect l="l" t="t" r="r" b="b"/>
              <a:pathLst>
                <a:path w="9144000" h="680085">
                  <a:moveTo>
                    <a:pt x="0" y="679704"/>
                  </a:moveTo>
                  <a:lnTo>
                    <a:pt x="9144000" y="679704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79704"/>
                  </a:lnTo>
                  <a:close/>
                </a:path>
              </a:pathLst>
            </a:custGeom>
            <a:ln w="25908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7962" y="3624833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6322060" y="0"/>
                  </a:moveTo>
                  <a:lnTo>
                    <a:pt x="78739" y="0"/>
                  </a:lnTo>
                  <a:lnTo>
                    <a:pt x="48091" y="6195"/>
                  </a:lnTo>
                  <a:lnTo>
                    <a:pt x="23063" y="23082"/>
                  </a:lnTo>
                  <a:lnTo>
                    <a:pt x="6188" y="48113"/>
                  </a:lnTo>
                  <a:lnTo>
                    <a:pt x="0" y="78740"/>
                  </a:lnTo>
                  <a:lnTo>
                    <a:pt x="0" y="393700"/>
                  </a:lnTo>
                  <a:lnTo>
                    <a:pt x="6188" y="424326"/>
                  </a:lnTo>
                  <a:lnTo>
                    <a:pt x="23063" y="449357"/>
                  </a:lnTo>
                  <a:lnTo>
                    <a:pt x="48091" y="466244"/>
                  </a:lnTo>
                  <a:lnTo>
                    <a:pt x="78739" y="472440"/>
                  </a:lnTo>
                  <a:lnTo>
                    <a:pt x="6322060" y="472440"/>
                  </a:lnTo>
                  <a:lnTo>
                    <a:pt x="6352686" y="466244"/>
                  </a:lnTo>
                  <a:lnTo>
                    <a:pt x="6377717" y="449357"/>
                  </a:lnTo>
                  <a:lnTo>
                    <a:pt x="6394604" y="424326"/>
                  </a:lnTo>
                  <a:lnTo>
                    <a:pt x="6400799" y="393700"/>
                  </a:lnTo>
                  <a:lnTo>
                    <a:pt x="6400799" y="78740"/>
                  </a:lnTo>
                  <a:lnTo>
                    <a:pt x="6394604" y="48113"/>
                  </a:lnTo>
                  <a:lnTo>
                    <a:pt x="6377717" y="23082"/>
                  </a:lnTo>
                  <a:lnTo>
                    <a:pt x="6352686" y="6195"/>
                  </a:lnTo>
                  <a:lnTo>
                    <a:pt x="632206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7962" y="3624833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0" y="78740"/>
                  </a:moveTo>
                  <a:lnTo>
                    <a:pt x="6188" y="48113"/>
                  </a:lnTo>
                  <a:lnTo>
                    <a:pt x="23063" y="23082"/>
                  </a:lnTo>
                  <a:lnTo>
                    <a:pt x="48091" y="6195"/>
                  </a:lnTo>
                  <a:lnTo>
                    <a:pt x="78739" y="0"/>
                  </a:lnTo>
                  <a:lnTo>
                    <a:pt x="6322060" y="0"/>
                  </a:lnTo>
                  <a:lnTo>
                    <a:pt x="6352686" y="6195"/>
                  </a:lnTo>
                  <a:lnTo>
                    <a:pt x="6377717" y="23082"/>
                  </a:lnTo>
                  <a:lnTo>
                    <a:pt x="6394604" y="48113"/>
                  </a:lnTo>
                  <a:lnTo>
                    <a:pt x="6400799" y="78740"/>
                  </a:lnTo>
                  <a:lnTo>
                    <a:pt x="6400799" y="393700"/>
                  </a:lnTo>
                  <a:lnTo>
                    <a:pt x="6394604" y="424326"/>
                  </a:lnTo>
                  <a:lnTo>
                    <a:pt x="6377717" y="449357"/>
                  </a:lnTo>
                  <a:lnTo>
                    <a:pt x="6352686" y="466244"/>
                  </a:lnTo>
                  <a:lnTo>
                    <a:pt x="6322060" y="472440"/>
                  </a:lnTo>
                  <a:lnTo>
                    <a:pt x="78739" y="472440"/>
                  </a:lnTo>
                  <a:lnTo>
                    <a:pt x="48091" y="466244"/>
                  </a:lnTo>
                  <a:lnTo>
                    <a:pt x="23063" y="449357"/>
                  </a:lnTo>
                  <a:lnTo>
                    <a:pt x="6188" y="424326"/>
                  </a:lnTo>
                  <a:lnTo>
                    <a:pt x="0" y="393700"/>
                  </a:lnTo>
                  <a:lnTo>
                    <a:pt x="0" y="7874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97179" y="3702811"/>
            <a:ext cx="4985385" cy="7137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</a:t>
            </a:r>
            <a:r>
              <a:rPr sz="1600" spc="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Carlito"/>
              <a:cs typeface="Carlito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Char char="•"/>
              <a:tabLst>
                <a:tab pos="185420" algn="l"/>
              </a:tabLst>
            </a:pPr>
            <a:r>
              <a:rPr sz="1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 to provide coaching to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sz="1600" spc="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-12191" y="4614671"/>
            <a:ext cx="9170035" cy="942340"/>
            <a:chOff x="-12191" y="4614671"/>
            <a:chExt cx="9170035" cy="942340"/>
          </a:xfrm>
        </p:grpSpPr>
        <p:sp>
          <p:nvSpPr>
            <p:cNvPr id="25" name="object 25"/>
            <p:cNvSpPr/>
            <p:nvPr/>
          </p:nvSpPr>
          <p:spPr>
            <a:xfrm>
              <a:off x="762" y="4863845"/>
              <a:ext cx="9144000" cy="680085"/>
            </a:xfrm>
            <a:custGeom>
              <a:avLst/>
              <a:gdLst/>
              <a:ahLst/>
              <a:cxnLst/>
              <a:rect l="l" t="t" r="r" b="b"/>
              <a:pathLst>
                <a:path w="9144000" h="680085">
                  <a:moveTo>
                    <a:pt x="0" y="679703"/>
                  </a:moveTo>
                  <a:lnTo>
                    <a:pt x="9144000" y="679703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679703"/>
                  </a:lnTo>
                  <a:close/>
                </a:path>
              </a:pathLst>
            </a:custGeom>
            <a:ln w="25908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7962" y="4627625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6322060" y="0"/>
                  </a:moveTo>
                  <a:lnTo>
                    <a:pt x="78739" y="0"/>
                  </a:lnTo>
                  <a:lnTo>
                    <a:pt x="48091" y="6195"/>
                  </a:lnTo>
                  <a:lnTo>
                    <a:pt x="23063" y="23082"/>
                  </a:lnTo>
                  <a:lnTo>
                    <a:pt x="6188" y="48113"/>
                  </a:lnTo>
                  <a:lnTo>
                    <a:pt x="0" y="78740"/>
                  </a:lnTo>
                  <a:lnTo>
                    <a:pt x="0" y="393700"/>
                  </a:lnTo>
                  <a:lnTo>
                    <a:pt x="6188" y="424326"/>
                  </a:lnTo>
                  <a:lnTo>
                    <a:pt x="23063" y="449357"/>
                  </a:lnTo>
                  <a:lnTo>
                    <a:pt x="48091" y="466244"/>
                  </a:lnTo>
                  <a:lnTo>
                    <a:pt x="78739" y="472440"/>
                  </a:lnTo>
                  <a:lnTo>
                    <a:pt x="6322060" y="472440"/>
                  </a:lnTo>
                  <a:lnTo>
                    <a:pt x="6352686" y="466244"/>
                  </a:lnTo>
                  <a:lnTo>
                    <a:pt x="6377717" y="449357"/>
                  </a:lnTo>
                  <a:lnTo>
                    <a:pt x="6394604" y="424326"/>
                  </a:lnTo>
                  <a:lnTo>
                    <a:pt x="6400799" y="393700"/>
                  </a:lnTo>
                  <a:lnTo>
                    <a:pt x="6400799" y="78740"/>
                  </a:lnTo>
                  <a:lnTo>
                    <a:pt x="6394604" y="48113"/>
                  </a:lnTo>
                  <a:lnTo>
                    <a:pt x="6377717" y="23082"/>
                  </a:lnTo>
                  <a:lnTo>
                    <a:pt x="6352686" y="6195"/>
                  </a:lnTo>
                  <a:lnTo>
                    <a:pt x="632206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7962" y="4627625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0" y="78740"/>
                  </a:moveTo>
                  <a:lnTo>
                    <a:pt x="6188" y="48113"/>
                  </a:lnTo>
                  <a:lnTo>
                    <a:pt x="23063" y="23082"/>
                  </a:lnTo>
                  <a:lnTo>
                    <a:pt x="48091" y="6195"/>
                  </a:lnTo>
                  <a:lnTo>
                    <a:pt x="78739" y="0"/>
                  </a:lnTo>
                  <a:lnTo>
                    <a:pt x="6322060" y="0"/>
                  </a:lnTo>
                  <a:lnTo>
                    <a:pt x="6352686" y="6195"/>
                  </a:lnTo>
                  <a:lnTo>
                    <a:pt x="6377717" y="23082"/>
                  </a:lnTo>
                  <a:lnTo>
                    <a:pt x="6394604" y="48113"/>
                  </a:lnTo>
                  <a:lnTo>
                    <a:pt x="6400799" y="78740"/>
                  </a:lnTo>
                  <a:lnTo>
                    <a:pt x="6400799" y="393700"/>
                  </a:lnTo>
                  <a:lnTo>
                    <a:pt x="6394604" y="424326"/>
                  </a:lnTo>
                  <a:lnTo>
                    <a:pt x="6377717" y="449357"/>
                  </a:lnTo>
                  <a:lnTo>
                    <a:pt x="6352686" y="466244"/>
                  </a:lnTo>
                  <a:lnTo>
                    <a:pt x="6322060" y="472440"/>
                  </a:lnTo>
                  <a:lnTo>
                    <a:pt x="78739" y="472440"/>
                  </a:lnTo>
                  <a:lnTo>
                    <a:pt x="48091" y="466244"/>
                  </a:lnTo>
                  <a:lnTo>
                    <a:pt x="23063" y="449357"/>
                  </a:lnTo>
                  <a:lnTo>
                    <a:pt x="6188" y="424326"/>
                  </a:lnTo>
                  <a:lnTo>
                    <a:pt x="0" y="393700"/>
                  </a:lnTo>
                  <a:lnTo>
                    <a:pt x="0" y="7874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97179" y="4705553"/>
            <a:ext cx="7727950" cy="714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765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sz="16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sz="1600" spc="-3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1300" dirty="0">
              <a:latin typeface="Carlito"/>
              <a:cs typeface="Carlito"/>
            </a:endParaRPr>
          </a:p>
          <a:p>
            <a:pPr marL="184785" indent="-172720">
              <a:lnSpc>
                <a:spcPct val="100000"/>
              </a:lnSpc>
              <a:buChar char="•"/>
              <a:tabLst>
                <a:tab pos="185420" algn="l"/>
              </a:tabLst>
            </a:pPr>
            <a:r>
              <a:rPr sz="1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information to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workplace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 and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allocation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sz="1600" spc="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-12191" y="5617464"/>
            <a:ext cx="9170035" cy="1169035"/>
            <a:chOff x="-12191" y="5617464"/>
            <a:chExt cx="9170035" cy="1169035"/>
          </a:xfrm>
        </p:grpSpPr>
        <p:sp>
          <p:nvSpPr>
            <p:cNvPr id="30" name="object 30"/>
            <p:cNvSpPr/>
            <p:nvPr/>
          </p:nvSpPr>
          <p:spPr>
            <a:xfrm>
              <a:off x="762" y="5866638"/>
              <a:ext cx="9144000" cy="906780"/>
            </a:xfrm>
            <a:custGeom>
              <a:avLst/>
              <a:gdLst/>
              <a:ahLst/>
              <a:cxnLst/>
              <a:rect l="l" t="t" r="r" b="b"/>
              <a:pathLst>
                <a:path w="9144000" h="906779">
                  <a:moveTo>
                    <a:pt x="9144000" y="0"/>
                  </a:moveTo>
                  <a:lnTo>
                    <a:pt x="0" y="0"/>
                  </a:lnTo>
                  <a:lnTo>
                    <a:pt x="0" y="906780"/>
                  </a:lnTo>
                  <a:lnTo>
                    <a:pt x="9144000" y="90678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62" y="5866638"/>
              <a:ext cx="9144000" cy="906780"/>
            </a:xfrm>
            <a:custGeom>
              <a:avLst/>
              <a:gdLst/>
              <a:ahLst/>
              <a:cxnLst/>
              <a:rect l="l" t="t" r="r" b="b"/>
              <a:pathLst>
                <a:path w="9144000" h="906779">
                  <a:moveTo>
                    <a:pt x="0" y="906780"/>
                  </a:moveTo>
                  <a:lnTo>
                    <a:pt x="9144000" y="90678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906780"/>
                  </a:lnTo>
                  <a:close/>
                </a:path>
              </a:pathLst>
            </a:custGeom>
            <a:ln w="25907">
              <a:solidFill>
                <a:srgbClr val="00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457962" y="5630418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6322060" y="0"/>
                  </a:moveTo>
                  <a:lnTo>
                    <a:pt x="78739" y="0"/>
                  </a:lnTo>
                  <a:lnTo>
                    <a:pt x="48091" y="6188"/>
                  </a:lnTo>
                  <a:lnTo>
                    <a:pt x="23063" y="23063"/>
                  </a:lnTo>
                  <a:lnTo>
                    <a:pt x="6188" y="48091"/>
                  </a:lnTo>
                  <a:lnTo>
                    <a:pt x="0" y="78739"/>
                  </a:lnTo>
                  <a:lnTo>
                    <a:pt x="0" y="393699"/>
                  </a:lnTo>
                  <a:lnTo>
                    <a:pt x="6188" y="424348"/>
                  </a:lnTo>
                  <a:lnTo>
                    <a:pt x="23063" y="449376"/>
                  </a:lnTo>
                  <a:lnTo>
                    <a:pt x="48091" y="466251"/>
                  </a:lnTo>
                  <a:lnTo>
                    <a:pt x="78739" y="472439"/>
                  </a:lnTo>
                  <a:lnTo>
                    <a:pt x="6322060" y="472439"/>
                  </a:lnTo>
                  <a:lnTo>
                    <a:pt x="6352686" y="466251"/>
                  </a:lnTo>
                  <a:lnTo>
                    <a:pt x="6377717" y="449376"/>
                  </a:lnTo>
                  <a:lnTo>
                    <a:pt x="6394604" y="424348"/>
                  </a:lnTo>
                  <a:lnTo>
                    <a:pt x="6400799" y="393699"/>
                  </a:lnTo>
                  <a:lnTo>
                    <a:pt x="6400799" y="78739"/>
                  </a:lnTo>
                  <a:lnTo>
                    <a:pt x="6394604" y="48091"/>
                  </a:lnTo>
                  <a:lnTo>
                    <a:pt x="6377717" y="23063"/>
                  </a:lnTo>
                  <a:lnTo>
                    <a:pt x="6352686" y="6188"/>
                  </a:lnTo>
                  <a:lnTo>
                    <a:pt x="6322060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57962" y="5630418"/>
              <a:ext cx="6400800" cy="472440"/>
            </a:xfrm>
            <a:custGeom>
              <a:avLst/>
              <a:gdLst/>
              <a:ahLst/>
              <a:cxnLst/>
              <a:rect l="l" t="t" r="r" b="b"/>
              <a:pathLst>
                <a:path w="6400800" h="472439">
                  <a:moveTo>
                    <a:pt x="0" y="78739"/>
                  </a:moveTo>
                  <a:lnTo>
                    <a:pt x="6188" y="48091"/>
                  </a:lnTo>
                  <a:lnTo>
                    <a:pt x="23063" y="23063"/>
                  </a:lnTo>
                  <a:lnTo>
                    <a:pt x="48091" y="6188"/>
                  </a:lnTo>
                  <a:lnTo>
                    <a:pt x="78739" y="0"/>
                  </a:lnTo>
                  <a:lnTo>
                    <a:pt x="6322060" y="0"/>
                  </a:lnTo>
                  <a:lnTo>
                    <a:pt x="6352686" y="6188"/>
                  </a:lnTo>
                  <a:lnTo>
                    <a:pt x="6377717" y="23063"/>
                  </a:lnTo>
                  <a:lnTo>
                    <a:pt x="6394604" y="48091"/>
                  </a:lnTo>
                  <a:lnTo>
                    <a:pt x="6400799" y="78739"/>
                  </a:lnTo>
                  <a:lnTo>
                    <a:pt x="6400799" y="393699"/>
                  </a:lnTo>
                  <a:lnTo>
                    <a:pt x="6394604" y="424348"/>
                  </a:lnTo>
                  <a:lnTo>
                    <a:pt x="6377717" y="449376"/>
                  </a:lnTo>
                  <a:lnTo>
                    <a:pt x="6352686" y="466251"/>
                  </a:lnTo>
                  <a:lnTo>
                    <a:pt x="6322060" y="472439"/>
                  </a:lnTo>
                  <a:lnTo>
                    <a:pt x="78739" y="472439"/>
                  </a:lnTo>
                  <a:lnTo>
                    <a:pt x="48091" y="466251"/>
                  </a:lnTo>
                  <a:lnTo>
                    <a:pt x="23063" y="449376"/>
                  </a:lnTo>
                  <a:lnTo>
                    <a:pt x="6188" y="424348"/>
                  </a:lnTo>
                  <a:lnTo>
                    <a:pt x="0" y="393699"/>
                  </a:lnTo>
                  <a:lnTo>
                    <a:pt x="0" y="78739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697179" y="5709310"/>
            <a:ext cx="7683500" cy="936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621655" algn="ct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</a:t>
            </a:r>
            <a:r>
              <a:rPr sz="1600" spc="-25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 dirty="0">
              <a:latin typeface="Carlito"/>
              <a:cs typeface="Carlito"/>
            </a:endParaRPr>
          </a:p>
          <a:p>
            <a:pPr marL="184785" indent="-172720">
              <a:lnSpc>
                <a:spcPts val="1835"/>
              </a:lnSpc>
              <a:buChar char="•"/>
              <a:tabLst>
                <a:tab pos="185420" algn="l"/>
              </a:tabLst>
            </a:pPr>
            <a:r>
              <a:rPr sz="16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 useful information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</a:t>
            </a:r>
            <a:r>
              <a:rPr sz="16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purposes </a:t>
            </a: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sz="1600" spc="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development,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617845" algn="ctr">
              <a:lnSpc>
                <a:spcPts val="1835"/>
              </a:lnSpc>
            </a:pP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6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decisions)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24386" y="838200"/>
            <a:ext cx="372872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b="1" u="sng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540" y="1534109"/>
            <a:ext cx="8144509" cy="34397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"/>
              <a:tabLst>
                <a:tab pos="176530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linking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organization's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goals,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reinforces  behaviors consistent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attainment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2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389255">
              <a:lnSpc>
                <a:spcPct val="100000"/>
              </a:lnSpc>
              <a:buSzPct val="96428"/>
              <a:buFont typeface="Wingdings"/>
              <a:buChar char=""/>
              <a:tabLst>
                <a:tab pos="175895" algn="l"/>
              </a:tabLst>
            </a:pP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Onboarding </a:t>
            </a:r>
            <a:r>
              <a:rPr sz="28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that help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being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outsider 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 organizational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insider.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609600"/>
            <a:ext cx="499110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</a:t>
            </a: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" y="1524000"/>
            <a:ext cx="8991600" cy="430951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furnish valid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useful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making administrative</a:t>
            </a:r>
            <a:r>
              <a:rPr sz="2400" spc="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r>
              <a:rPr lang="en-US"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decisions</a:t>
            </a:r>
            <a:r>
              <a:rPr sz="24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include-:</a:t>
            </a:r>
          </a:p>
          <a:p>
            <a:pPr marL="1228090" indent="-301625">
              <a:lnSpc>
                <a:spcPct val="100000"/>
              </a:lnSpc>
              <a:spcBef>
                <a:spcPts val="550"/>
              </a:spcBef>
              <a:buSzPct val="95833"/>
              <a:buFont typeface="Wingdings"/>
              <a:buChar char=""/>
              <a:tabLst>
                <a:tab pos="122872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090" indent="-301625">
              <a:lnSpc>
                <a:spcPct val="100000"/>
              </a:lnSpc>
              <a:spcBef>
                <a:spcPts val="575"/>
              </a:spcBef>
              <a:buSzPct val="95833"/>
              <a:buFont typeface="Wingdings"/>
              <a:buChar char=""/>
              <a:tabLst>
                <a:tab pos="122872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090" indent="-301625">
              <a:lnSpc>
                <a:spcPct val="100000"/>
              </a:lnSpc>
              <a:spcBef>
                <a:spcPts val="575"/>
              </a:spcBef>
              <a:buSzPct val="95833"/>
              <a:buFont typeface="Wingdings"/>
              <a:buChar char=""/>
              <a:tabLst>
                <a:tab pos="122872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Retention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</a:t>
            </a:r>
          </a:p>
          <a:p>
            <a:pPr marL="1228090" indent="-301625">
              <a:lnSpc>
                <a:spcPct val="100000"/>
              </a:lnSpc>
              <a:spcBef>
                <a:spcPts val="580"/>
              </a:spcBef>
              <a:buSzPct val="95833"/>
              <a:buFont typeface="Wingdings"/>
              <a:buChar char=""/>
              <a:tabLst>
                <a:tab pos="122872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090" indent="-301625">
              <a:lnSpc>
                <a:spcPct val="100000"/>
              </a:lnSpc>
              <a:spcBef>
                <a:spcPts val="575"/>
              </a:spcBef>
              <a:buSzPct val="95833"/>
              <a:buFont typeface="Wingdings"/>
              <a:buChar char=""/>
              <a:tabLst>
                <a:tab pos="122872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poor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performers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725" indent="-302260">
              <a:lnSpc>
                <a:spcPct val="100000"/>
              </a:lnSpc>
              <a:spcBef>
                <a:spcPts val="575"/>
              </a:spcBef>
              <a:buSzPct val="95833"/>
              <a:buFont typeface="Wingdings"/>
              <a:buChar char=""/>
              <a:tabLst>
                <a:tab pos="122936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Layoffs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090" indent="-301625">
              <a:lnSpc>
                <a:spcPct val="100000"/>
              </a:lnSpc>
              <a:spcBef>
                <a:spcPts val="580"/>
              </a:spcBef>
              <a:buSzPct val="95833"/>
              <a:buFont typeface="Wingdings"/>
              <a:buChar char=""/>
              <a:tabLst>
                <a:tab pos="1228725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Merit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166295"/>
            <a:ext cx="502635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Informational</a:t>
            </a:r>
            <a:r>
              <a:rPr sz="3600" b="1" u="sng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endParaRPr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839594"/>
            <a:ext cx="8685530" cy="414921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0000"/>
                </a:solidFill>
                <a:latin typeface="Carlito"/>
                <a:cs typeface="Carlito"/>
              </a:rPr>
              <a:t>“</a:t>
            </a:r>
            <a:r>
              <a:rPr lang="en-US"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erve </a:t>
            </a:r>
            <a:r>
              <a:rPr sz="24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an important communication</a:t>
            </a:r>
            <a:r>
              <a:rPr sz="2400" spc="9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device.”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66370" indent="-342900">
              <a:lnSpc>
                <a:spcPct val="100000"/>
              </a:lnSpc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inform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doing,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specific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areas that may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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ct val="100000"/>
              </a:lnSpc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Second,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related to 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purpose, they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regarding the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organisation’s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supervisor’s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expectations, 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aspects of work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believes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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Third, How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can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85800" y="474865"/>
            <a:ext cx="5100955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</a:t>
            </a:r>
            <a:r>
              <a:rPr b="1" u="sng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7279" y="1447800"/>
            <a:ext cx="7996555" cy="45140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Developmental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refers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short-term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aspects.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245" indent="-343535">
              <a:lnSpc>
                <a:spcPct val="100000"/>
              </a:lnSpc>
              <a:buFont typeface="Wingdings"/>
              <a:buChar char=""/>
              <a:tabLst>
                <a:tab pos="563245" algn="l"/>
                <a:tab pos="56388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feedback/coaching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245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563245" algn="l"/>
                <a:tab pos="56388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of individual strengths and</a:t>
            </a:r>
            <a:r>
              <a:rPr sz="28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245" marR="568325" indent="-342900">
              <a:lnSpc>
                <a:spcPct val="100000"/>
              </a:lnSpc>
              <a:spcBef>
                <a:spcPts val="484"/>
              </a:spcBef>
              <a:buFont typeface="Wingdings"/>
              <a:buChar char=""/>
              <a:tabLst>
                <a:tab pos="563245" algn="l"/>
                <a:tab pos="56388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performance deficiencies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(which could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due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individual,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factors).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63245" indent="-343535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563245" algn="l"/>
                <a:tab pos="56388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Tailor development of individual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career</a:t>
            </a:r>
            <a:r>
              <a:rPr sz="28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308138"/>
            <a:ext cx="7861934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</a:t>
            </a:r>
            <a:r>
              <a:rPr b="1" u="sng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31140" y="2166340"/>
            <a:ext cx="8653780" cy="3718967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Workforce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2413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inventory, which is information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resources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Skills, abilities,  promotional potential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 histories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employees).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 future training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effectiveness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HR interventions (e.g.,</a:t>
            </a:r>
            <a:r>
              <a:rPr sz="24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Whether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perform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participating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r>
              <a:rPr sz="2400" spc="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programme).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908334"/>
            <a:ext cx="388848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</a:t>
            </a:r>
            <a:r>
              <a:rPr sz="3600" b="1" u="sng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Content:</a:t>
            </a:r>
            <a:endParaRPr sz="3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905000"/>
            <a:ext cx="7776845" cy="36963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Performance Management</a:t>
            </a:r>
            <a:r>
              <a:rPr sz="28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(PM)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Management</a:t>
            </a:r>
            <a:r>
              <a:rPr sz="28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Contribution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3535">
              <a:lnSpc>
                <a:spcPts val="2690"/>
              </a:lnSpc>
              <a:spcBef>
                <a:spcPts val="650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Disadvantages/Dangers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Poorly-implemented PM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3535">
              <a:lnSpc>
                <a:spcPct val="100000"/>
              </a:lnSpc>
              <a:spcBef>
                <a:spcPts val="20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Reward</a:t>
            </a:r>
            <a:r>
              <a:rPr sz="28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Aims and role of PM</a:t>
            </a:r>
            <a:r>
              <a:rPr sz="28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"/>
              <a:tabLst>
                <a:tab pos="356235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PM</a:t>
            </a:r>
            <a:r>
              <a:rPr sz="28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850265" indent="-343535">
              <a:lnSpc>
                <a:spcPts val="2690"/>
              </a:lnSpc>
              <a:spcBef>
                <a:spcPts val="650"/>
              </a:spcBef>
              <a:buFont typeface="Wingdings"/>
              <a:buChar char=""/>
              <a:tabLst>
                <a:tab pos="35623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with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and 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838200"/>
            <a:ext cx="5155565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</a:t>
            </a:r>
            <a:r>
              <a:rPr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2120620"/>
            <a:ext cx="6184900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5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Validate selection</a:t>
            </a:r>
            <a:r>
              <a:rPr sz="3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administrative</a:t>
            </a:r>
            <a:r>
              <a:rPr sz="3200"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 legal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requirements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914400"/>
          </a:xfrm>
          <a:custGeom>
            <a:avLst/>
            <a:gdLst/>
            <a:ahLst/>
            <a:cxnLst/>
            <a:rect l="l" t="t" r="r" b="b"/>
            <a:pathLst>
              <a:path w="9144000" h="914400">
                <a:moveTo>
                  <a:pt x="9144000" y="0"/>
                </a:moveTo>
                <a:lnTo>
                  <a:pt x="0" y="0"/>
                </a:lnTo>
                <a:lnTo>
                  <a:pt x="0" y="914400"/>
                </a:lnTo>
                <a:lnTo>
                  <a:pt x="9144000" y="9144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164884"/>
            <a:ext cx="7930515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</a:t>
            </a:r>
            <a:r>
              <a:rPr b="1" u="sng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an Ideal PM</a:t>
            </a:r>
            <a:r>
              <a:rPr b="1" u="sng" spc="8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u="sng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4581" y="992886"/>
            <a:ext cx="2087880" cy="1252855"/>
          </a:xfrm>
          <a:prstGeom prst="rect">
            <a:avLst/>
          </a:prstGeom>
          <a:solidFill>
            <a:srgbClr val="003366"/>
          </a:solidFill>
          <a:ln w="25908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1570"/>
              </a:spcBef>
            </a:pPr>
            <a:r>
              <a:rPr sz="1800" spc="-15" dirty="0">
                <a:solidFill>
                  <a:srgbClr val="FFFFFF"/>
                </a:solidFill>
                <a:latin typeface="Carlito"/>
                <a:cs typeface="Carlito"/>
              </a:rPr>
              <a:t>Strategic</a:t>
            </a:r>
            <a:r>
              <a:rPr sz="1800" spc="-3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Carlito"/>
                <a:cs typeface="Carlito"/>
              </a:rPr>
              <a:t>congruence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1250" y="992886"/>
            <a:ext cx="2087880" cy="1252855"/>
          </a:xfrm>
          <a:prstGeom prst="rect">
            <a:avLst/>
          </a:prstGeom>
          <a:solidFill>
            <a:srgbClr val="046380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86080">
              <a:lnSpc>
                <a:spcPct val="100000"/>
              </a:lnSpc>
              <a:spcBef>
                <a:spcPts val="1570"/>
              </a:spcBef>
            </a:pPr>
            <a:r>
              <a:rPr sz="1800" spc="-5" dirty="0">
                <a:latin typeface="Carlito"/>
                <a:cs typeface="Carlito"/>
              </a:rPr>
              <a:t>Thoroughness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76394" y="992886"/>
            <a:ext cx="2087880" cy="1252855"/>
          </a:xfrm>
          <a:prstGeom prst="rect">
            <a:avLst/>
          </a:prstGeom>
          <a:solidFill>
            <a:srgbClr val="0D9792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537210">
              <a:lnSpc>
                <a:spcPct val="100000"/>
              </a:lnSpc>
              <a:spcBef>
                <a:spcPts val="1570"/>
              </a:spcBef>
            </a:pPr>
            <a:r>
              <a:rPr sz="1800" spc="-10" dirty="0">
                <a:latin typeface="Carlito"/>
                <a:cs typeface="Carlito"/>
              </a:rPr>
              <a:t>Practicality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73061" y="992886"/>
            <a:ext cx="2087880" cy="1252855"/>
          </a:xfrm>
          <a:prstGeom prst="rect">
            <a:avLst/>
          </a:prstGeom>
          <a:solidFill>
            <a:srgbClr val="17AD7E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31470">
              <a:lnSpc>
                <a:spcPct val="100000"/>
              </a:lnSpc>
              <a:spcBef>
                <a:spcPts val="1570"/>
              </a:spcBef>
            </a:pPr>
            <a:r>
              <a:rPr sz="1800" spc="-5" dirty="0">
                <a:latin typeface="Carlito"/>
                <a:cs typeface="Carlito"/>
              </a:rPr>
              <a:t>Meaningfulness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4581" y="2454401"/>
            <a:ext cx="2087880" cy="1252855"/>
          </a:xfrm>
          <a:prstGeom prst="rect">
            <a:avLst/>
          </a:prstGeom>
          <a:solidFill>
            <a:srgbClr val="22C166"/>
          </a:solidFill>
          <a:ln w="25908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574040">
              <a:lnSpc>
                <a:spcPct val="100000"/>
              </a:lnSpc>
              <a:spcBef>
                <a:spcPts val="1565"/>
              </a:spcBef>
            </a:pPr>
            <a:r>
              <a:rPr sz="1800" spc="-5" dirty="0">
                <a:latin typeface="Carlito"/>
                <a:cs typeface="Carlito"/>
              </a:rPr>
              <a:t>Specificity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81250" y="2454401"/>
            <a:ext cx="2087880" cy="1252855"/>
          </a:xfrm>
          <a:prstGeom prst="rect">
            <a:avLst/>
          </a:prstGeom>
          <a:solidFill>
            <a:srgbClr val="34CF4B"/>
          </a:solidFill>
          <a:ln w="25907">
            <a:solidFill>
              <a:srgbClr val="FFFFFF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305435" marR="300355" algn="ctr">
              <a:lnSpc>
                <a:spcPct val="91500"/>
              </a:lnSpc>
              <a:spcBef>
                <a:spcPts val="855"/>
              </a:spcBef>
            </a:pPr>
            <a:r>
              <a:rPr sz="1800" spc="-10" dirty="0">
                <a:latin typeface="Carlito"/>
                <a:cs typeface="Carlito"/>
              </a:rPr>
              <a:t>Identification</a:t>
            </a:r>
            <a:r>
              <a:rPr sz="1800" spc="-45" dirty="0">
                <a:latin typeface="Carlito"/>
                <a:cs typeface="Carlito"/>
              </a:rPr>
              <a:t> </a:t>
            </a:r>
            <a:r>
              <a:rPr sz="1800" spc="-5" dirty="0">
                <a:latin typeface="Carlito"/>
                <a:cs typeface="Carlito"/>
              </a:rPr>
              <a:t>of  </a:t>
            </a:r>
            <a:r>
              <a:rPr sz="1800" spc="-10" dirty="0">
                <a:latin typeface="Carlito"/>
                <a:cs typeface="Carlito"/>
              </a:rPr>
              <a:t>effective </a:t>
            </a:r>
            <a:r>
              <a:rPr sz="1800" dirty="0">
                <a:latin typeface="Carlito"/>
                <a:cs typeface="Carlito"/>
              </a:rPr>
              <a:t>and  </a:t>
            </a:r>
            <a:r>
              <a:rPr sz="1800" spc="-10" dirty="0">
                <a:latin typeface="Carlito"/>
                <a:cs typeface="Carlito"/>
              </a:rPr>
              <a:t>ineffective  performance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76394" y="2454401"/>
            <a:ext cx="2087880" cy="1252855"/>
          </a:xfrm>
          <a:prstGeom prst="rect">
            <a:avLst/>
          </a:prstGeom>
          <a:solidFill>
            <a:srgbClr val="63CC55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593090">
              <a:lnSpc>
                <a:spcPct val="100000"/>
              </a:lnSpc>
              <a:spcBef>
                <a:spcPts val="1565"/>
              </a:spcBef>
            </a:pPr>
            <a:r>
              <a:rPr sz="1800" spc="-10" dirty="0">
                <a:latin typeface="Carlito"/>
                <a:cs typeface="Carlito"/>
              </a:rPr>
              <a:t>Reliability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973061" y="2454401"/>
            <a:ext cx="2087880" cy="1252855"/>
          </a:xfrm>
          <a:prstGeom prst="rect">
            <a:avLst/>
          </a:prstGeom>
          <a:solidFill>
            <a:srgbClr val="96CC75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565"/>
              </a:spcBef>
            </a:pPr>
            <a:r>
              <a:rPr sz="1800" spc="-20" dirty="0">
                <a:latin typeface="Carlito"/>
                <a:cs typeface="Carlito"/>
              </a:rPr>
              <a:t>Validity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4581" y="3914394"/>
            <a:ext cx="2087880" cy="1252855"/>
          </a:xfrm>
          <a:prstGeom prst="rect">
            <a:avLst/>
          </a:prstGeom>
          <a:solidFill>
            <a:srgbClr val="B9CF92"/>
          </a:solidFill>
          <a:ln w="25908">
            <a:solidFill>
              <a:srgbClr val="FFFFFF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681990" marR="236854" indent="-440690">
              <a:lnSpc>
                <a:spcPts val="1970"/>
              </a:lnSpc>
              <a:spcBef>
                <a:spcPts val="5"/>
              </a:spcBef>
            </a:pPr>
            <a:r>
              <a:rPr sz="1800" spc="-5" dirty="0">
                <a:latin typeface="Carlito"/>
                <a:cs typeface="Carlito"/>
              </a:rPr>
              <a:t>Acceptability</a:t>
            </a:r>
            <a:r>
              <a:rPr sz="1800" spc="-70" dirty="0">
                <a:latin typeface="Carlito"/>
                <a:cs typeface="Carlito"/>
              </a:rPr>
              <a:t> </a:t>
            </a:r>
            <a:r>
              <a:rPr sz="1800" dirty="0">
                <a:latin typeface="Carlito"/>
                <a:cs typeface="Carlito"/>
              </a:rPr>
              <a:t>and  </a:t>
            </a:r>
            <a:r>
              <a:rPr sz="1800" spc="-10" dirty="0">
                <a:latin typeface="Carlito"/>
                <a:cs typeface="Carlito"/>
              </a:rPr>
              <a:t>fairness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81250" y="3914394"/>
            <a:ext cx="2087880" cy="1252855"/>
          </a:xfrm>
          <a:prstGeom prst="rect">
            <a:avLst/>
          </a:prstGeom>
          <a:solidFill>
            <a:srgbClr val="D1D3AC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433705">
              <a:lnSpc>
                <a:spcPct val="100000"/>
              </a:lnSpc>
              <a:spcBef>
                <a:spcPts val="1580"/>
              </a:spcBef>
            </a:pPr>
            <a:r>
              <a:rPr sz="1800" spc="-5" dirty="0">
                <a:latin typeface="Carlito"/>
                <a:cs typeface="Carlito"/>
              </a:rPr>
              <a:t>Inclusiveness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76394" y="3914394"/>
            <a:ext cx="2087880" cy="1252855"/>
          </a:xfrm>
          <a:prstGeom prst="rect">
            <a:avLst/>
          </a:prstGeom>
          <a:solidFill>
            <a:srgbClr val="DBD6C5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584200">
              <a:lnSpc>
                <a:spcPct val="100000"/>
              </a:lnSpc>
              <a:spcBef>
                <a:spcPts val="1580"/>
              </a:spcBef>
            </a:pPr>
            <a:r>
              <a:rPr sz="1800" dirty="0">
                <a:latin typeface="Carlito"/>
                <a:cs typeface="Carlito"/>
              </a:rPr>
              <a:t>Openness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73061" y="3914394"/>
            <a:ext cx="2087880" cy="1252855"/>
          </a:xfrm>
          <a:prstGeom prst="rect">
            <a:avLst/>
          </a:prstGeom>
          <a:solidFill>
            <a:srgbClr val="E3DFDB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421005">
              <a:lnSpc>
                <a:spcPct val="100000"/>
              </a:lnSpc>
              <a:spcBef>
                <a:spcPts val="1580"/>
              </a:spcBef>
            </a:pPr>
            <a:r>
              <a:rPr sz="1800" spc="-10" dirty="0">
                <a:latin typeface="Carlito"/>
                <a:cs typeface="Carlito"/>
              </a:rPr>
              <a:t>Correctability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81250" y="5375909"/>
            <a:ext cx="2087880" cy="1253490"/>
          </a:xfrm>
          <a:prstGeom prst="rect">
            <a:avLst/>
          </a:prstGeom>
          <a:solidFill>
            <a:srgbClr val="F0EEED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1580"/>
              </a:spcBef>
            </a:pPr>
            <a:r>
              <a:rPr sz="1800" spc="-10" dirty="0">
                <a:latin typeface="Carlito"/>
                <a:cs typeface="Carlito"/>
              </a:rPr>
              <a:t>Standardization</a:t>
            </a:r>
            <a:endParaRPr sz="18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76394" y="5375909"/>
            <a:ext cx="2087880" cy="1253490"/>
          </a:xfrm>
          <a:prstGeom prst="rect">
            <a:avLst/>
          </a:prstGeom>
          <a:solidFill>
            <a:srgbClr val="00AFEF"/>
          </a:solidFill>
          <a:ln w="25907">
            <a:solidFill>
              <a:srgbClr val="FFFFFF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622300">
              <a:lnSpc>
                <a:spcPct val="100000"/>
              </a:lnSpc>
              <a:spcBef>
                <a:spcPts val="1580"/>
              </a:spcBef>
            </a:pPr>
            <a:r>
              <a:rPr sz="1800" spc="-10" dirty="0">
                <a:latin typeface="Carlito"/>
                <a:cs typeface="Carlito"/>
              </a:rPr>
              <a:t>Ethicality</a:t>
            </a:r>
            <a:endParaRPr sz="1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990600"/>
          </a:xfrm>
          <a:custGeom>
            <a:avLst/>
            <a:gdLst/>
            <a:ahLst/>
            <a:cxnLst/>
            <a:rect l="l" t="t" r="r" b="b"/>
            <a:pathLst>
              <a:path w="9144000" h="990600">
                <a:moveTo>
                  <a:pt x="9144000" y="0"/>
                </a:moveTo>
                <a:lnTo>
                  <a:pt x="0" y="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202984"/>
            <a:ext cx="827532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Congruent 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organizational</a:t>
            </a:r>
            <a:r>
              <a:rPr b="1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7156" y="1175735"/>
            <a:ext cx="7552843" cy="1122743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 with organization’s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3535">
              <a:lnSpc>
                <a:spcPct val="100000"/>
              </a:lnSpc>
              <a:spcBef>
                <a:spcPts val="480"/>
              </a:spcBef>
              <a:buFont typeface="Wingdings"/>
              <a:buChar char="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Aligned with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</a:t>
            </a:r>
            <a:r>
              <a:rPr sz="3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7156" y="2819400"/>
            <a:ext cx="9126220" cy="313098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800"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Thorough</a:t>
            </a:r>
            <a:endParaRPr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340" indent="-342900">
              <a:lnSpc>
                <a:spcPct val="100000"/>
              </a:lnSpc>
              <a:spcBef>
                <a:spcPts val="775"/>
              </a:spcBef>
              <a:buChar char="•"/>
              <a:tabLst>
                <a:tab pos="433705" algn="l"/>
                <a:tab pos="43434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employees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evaluated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34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433705" algn="l"/>
                <a:tab pos="43434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responsibilities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28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evaluated</a:t>
            </a:r>
          </a:p>
          <a:p>
            <a:pPr marL="434340" marR="6858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433705" algn="l"/>
                <a:tab pos="43434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cover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for entire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34340" marR="78486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433705" algn="l"/>
                <a:tab pos="43434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is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positive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 performance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838200"/>
          </a:xfrm>
          <a:custGeom>
            <a:avLst/>
            <a:gdLst/>
            <a:ahLst/>
            <a:cxnLst/>
            <a:rect l="l" t="t" r="r" b="b"/>
            <a:pathLst>
              <a:path w="9144000" h="838200">
                <a:moveTo>
                  <a:pt x="9144000" y="0"/>
                </a:moveTo>
                <a:lnTo>
                  <a:pt x="0" y="0"/>
                </a:lnTo>
                <a:lnTo>
                  <a:pt x="0" y="838200"/>
                </a:lnTo>
                <a:lnTo>
                  <a:pt x="9144000" y="8382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-104049"/>
            <a:ext cx="3350261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</a:t>
            </a:r>
            <a:r>
              <a:rPr lang="en-US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</a:t>
            </a:r>
            <a:endParaRPr b="1" spc="-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762660"/>
            <a:ext cx="4767580" cy="207454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Wingdings"/>
              <a:buChar char=""/>
              <a:tabLst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"/>
              <a:tabLst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"/>
              <a:tabLst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Acceptable to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670"/>
              </a:spcBef>
              <a:buFont typeface="Wingdings"/>
              <a:buChar char=""/>
              <a:tabLst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</a:t>
            </a:r>
            <a:r>
              <a:rPr sz="2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8640" y="6440639"/>
            <a:ext cx="41275" cy="20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4762" y="2840735"/>
            <a:ext cx="9153525" cy="4022090"/>
            <a:chOff x="-4762" y="2840735"/>
            <a:chExt cx="9153525" cy="4022090"/>
          </a:xfrm>
        </p:grpSpPr>
        <p:sp>
          <p:nvSpPr>
            <p:cNvPr id="8" name="object 8"/>
            <p:cNvSpPr/>
            <p:nvPr/>
          </p:nvSpPr>
          <p:spPr>
            <a:xfrm>
              <a:off x="0" y="6629399"/>
              <a:ext cx="9144000" cy="228600"/>
            </a:xfrm>
            <a:custGeom>
              <a:avLst/>
              <a:gdLst/>
              <a:ahLst/>
              <a:cxnLst/>
              <a:rect l="l" t="t" r="r" b="b"/>
              <a:pathLst>
                <a:path w="9144000" h="228600">
                  <a:moveTo>
                    <a:pt x="0" y="228600"/>
                  </a:moveTo>
                  <a:lnTo>
                    <a:pt x="9144000" y="228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971799"/>
              <a:ext cx="9144000" cy="685800"/>
            </a:xfrm>
            <a:custGeom>
              <a:avLst/>
              <a:gdLst/>
              <a:ahLst/>
              <a:cxnLst/>
              <a:rect l="l" t="t" r="r" b="b"/>
              <a:pathLst>
                <a:path w="9144000" h="685800">
                  <a:moveTo>
                    <a:pt x="91440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9144000" y="6858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49523" y="2840735"/>
              <a:ext cx="3080004" cy="11186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0" y="2971800"/>
            <a:ext cx="9144000" cy="68580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ts val="4790"/>
              </a:lnSpc>
            </a:pPr>
            <a:r>
              <a:rPr sz="4000" b="1" spc="-10" dirty="0">
                <a:solidFill>
                  <a:srgbClr val="00AF50"/>
                </a:solidFill>
                <a:latin typeface="Carlito"/>
                <a:cs typeface="Carlito"/>
              </a:rPr>
              <a:t>Meaningful</a:t>
            </a:r>
            <a:endParaRPr sz="4000" dirty="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3735095"/>
            <a:ext cx="8895715" cy="267208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34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important and</a:t>
            </a:r>
            <a:r>
              <a:rPr sz="2800"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z="2800"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080" indent="-342900">
              <a:lnSpc>
                <a:spcPts val="3020"/>
              </a:lnSpc>
              <a:spcBef>
                <a:spcPts val="72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 regularly and  at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sz="2800"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1047750" indent="-342900">
              <a:lnSpc>
                <a:spcPts val="3020"/>
              </a:lnSpc>
              <a:spcBef>
                <a:spcPts val="68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provides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continuing skill development of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evaluators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85800"/>
          </a:xfrm>
          <a:custGeom>
            <a:avLst/>
            <a:gdLst/>
            <a:ahLst/>
            <a:cxnLst/>
            <a:rect l="l" t="t" r="r" b="b"/>
            <a:pathLst>
              <a:path w="9144000" h="685800">
                <a:moveTo>
                  <a:pt x="91440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0" y="685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07340" y="16099"/>
            <a:ext cx="220980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07340" y="815660"/>
            <a:ext cx="7607934" cy="178181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Concrete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guidance to employees</a:t>
            </a:r>
          </a:p>
          <a:p>
            <a:pPr marL="872490" indent="-40259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"/>
              <a:tabLst>
                <a:tab pos="87249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</a:p>
          <a:p>
            <a:pPr marL="872490" indent="-40259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"/>
              <a:tabLst>
                <a:tab pos="872490" algn="l"/>
                <a:tab pos="3174365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r>
              <a:rPr sz="3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	the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0" y="2819400"/>
            <a:ext cx="9144000" cy="923925"/>
            <a:chOff x="0" y="2819400"/>
            <a:chExt cx="9144000" cy="923925"/>
          </a:xfrm>
        </p:grpSpPr>
        <p:sp>
          <p:nvSpPr>
            <p:cNvPr id="10" name="object 10"/>
            <p:cNvSpPr/>
            <p:nvPr/>
          </p:nvSpPr>
          <p:spPr>
            <a:xfrm>
              <a:off x="0" y="2819400"/>
              <a:ext cx="9144000" cy="685800"/>
            </a:xfrm>
            <a:custGeom>
              <a:avLst/>
              <a:gdLst/>
              <a:ahLst/>
              <a:cxnLst/>
              <a:rect l="l" t="t" r="r" b="b"/>
              <a:pathLst>
                <a:path w="9144000" h="685800">
                  <a:moveTo>
                    <a:pt x="9144000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9144000" y="6858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00227" y="2843783"/>
              <a:ext cx="8572500" cy="8991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0" y="2819400"/>
            <a:ext cx="9144000" cy="68580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7635" rIns="0" bIns="0" rtlCol="0">
            <a:spAutoFit/>
          </a:bodyPr>
          <a:lstStyle/>
          <a:p>
            <a:pPr marL="551815">
              <a:lnSpc>
                <a:spcPct val="100000"/>
              </a:lnSpc>
              <a:spcBef>
                <a:spcPts val="1005"/>
              </a:spcBef>
            </a:pPr>
            <a:r>
              <a:rPr sz="3200" b="1" dirty="0">
                <a:solidFill>
                  <a:srgbClr val="00AF50"/>
                </a:solidFill>
                <a:latin typeface="Carlito"/>
                <a:cs typeface="Carlito"/>
              </a:rPr>
              <a:t>Identifies </a:t>
            </a:r>
            <a:r>
              <a:rPr sz="3200" b="1" spc="-5" dirty="0">
                <a:solidFill>
                  <a:srgbClr val="00AF50"/>
                </a:solidFill>
                <a:latin typeface="Carlito"/>
                <a:cs typeface="Carlito"/>
              </a:rPr>
              <a:t>effective </a:t>
            </a:r>
            <a:r>
              <a:rPr sz="3200" b="1" dirty="0">
                <a:solidFill>
                  <a:srgbClr val="00AF50"/>
                </a:solidFill>
                <a:latin typeface="Carlito"/>
                <a:cs typeface="Carlito"/>
              </a:rPr>
              <a:t>and </a:t>
            </a:r>
            <a:r>
              <a:rPr sz="3200" b="1" spc="-5" dirty="0">
                <a:solidFill>
                  <a:srgbClr val="00AF50"/>
                </a:solidFill>
                <a:latin typeface="Carlito"/>
                <a:cs typeface="Carlito"/>
              </a:rPr>
              <a:t>ineffective</a:t>
            </a:r>
            <a:r>
              <a:rPr sz="3200" b="1" spc="-10" dirty="0">
                <a:solidFill>
                  <a:srgbClr val="00AF50"/>
                </a:solidFill>
                <a:latin typeface="Carlito"/>
                <a:cs typeface="Carlito"/>
              </a:rPr>
              <a:t> </a:t>
            </a:r>
            <a:r>
              <a:rPr sz="3200" b="1" dirty="0">
                <a:solidFill>
                  <a:srgbClr val="00AF50"/>
                </a:solidFill>
                <a:latin typeface="Carlito"/>
                <a:cs typeface="Carlito"/>
              </a:rPr>
              <a:t>performance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940" y="3715854"/>
            <a:ext cx="7832725" cy="271208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Distinguish between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and</a:t>
            </a:r>
            <a:r>
              <a:rPr sz="32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ineffective</a:t>
            </a: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Behaviors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marR="58674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ability to identify employees with  various levels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3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85800"/>
          </a:xfrm>
          <a:custGeom>
            <a:avLst/>
            <a:gdLst/>
            <a:ahLst/>
            <a:cxnLst/>
            <a:rect l="l" t="t" r="r" b="b"/>
            <a:pathLst>
              <a:path w="9144000" h="685800">
                <a:moveTo>
                  <a:pt x="91440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0" y="685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8" y="-173340"/>
            <a:ext cx="4798061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Reliable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idx="1"/>
          </p:nvPr>
        </p:nvSpPr>
        <p:spPr>
          <a:xfrm>
            <a:off x="397536" y="4252270"/>
            <a:ext cx="7886700" cy="1609414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(measures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important)</a:t>
            </a:r>
          </a:p>
          <a:p>
            <a:pPr marL="355600" marR="1420495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deficient (doesn’t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unimportant facets of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job)</a:t>
            </a: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contaminated (only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what  the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3540" y="930910"/>
            <a:ext cx="2896870" cy="13430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Consistent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Inter-rater</a:t>
            </a:r>
            <a:r>
              <a:rPr sz="2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reliability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0" y="2961157"/>
            <a:ext cx="9144000" cy="615553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790"/>
              </a:lnSpc>
            </a:pPr>
            <a:r>
              <a:rPr sz="4000" b="1" spc="-10" dirty="0">
                <a:solidFill>
                  <a:srgbClr val="00AF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</a:t>
            </a:r>
            <a:endParaRPr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2400"/>
            <a:ext cx="9144000" cy="685800"/>
          </a:xfrm>
          <a:custGeom>
            <a:avLst/>
            <a:gdLst/>
            <a:ahLst/>
            <a:cxnLst/>
            <a:rect l="l" t="t" r="r" b="b"/>
            <a:pathLst>
              <a:path w="9144000" h="685800">
                <a:moveTo>
                  <a:pt x="91440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0" y="685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202984"/>
            <a:ext cx="4183379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Acceptable and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15724" y="1600200"/>
            <a:ext cx="8247276" cy="3809365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66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Distributive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</a:p>
          <a:p>
            <a:pPr marL="774065" lvl="1" indent="-305435">
              <a:lnSpc>
                <a:spcPts val="3829"/>
              </a:lnSpc>
              <a:spcBef>
                <a:spcPts val="750"/>
              </a:spcBef>
              <a:buSzPct val="96875"/>
              <a:buFont typeface="Wingdings"/>
              <a:buChar char=""/>
              <a:tabLst>
                <a:tab pos="774700" algn="l"/>
              </a:tabLst>
            </a:pPr>
            <a:r>
              <a:rPr sz="3200" dirty="0">
                <a:latin typeface="Carlito"/>
                <a:cs typeface="Times New Roman" panose="02020603050405020304" pitchFamily="18" charset="0"/>
              </a:rPr>
              <a:t>Work </a:t>
            </a:r>
            <a:r>
              <a:rPr sz="3200" spc="-5" dirty="0">
                <a:latin typeface="Carlito"/>
                <a:cs typeface="Times New Roman" panose="02020603050405020304" pitchFamily="18" charset="0"/>
              </a:rPr>
              <a:t>performed </a:t>
            </a:r>
            <a:r>
              <a:rPr sz="3200" dirty="0">
                <a:latin typeface="Wingdings"/>
                <a:cs typeface="Times New Roman" panose="02020603050405020304" pitchFamily="18" charset="0"/>
              </a:rPr>
              <a:t>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Carlito"/>
                <a:cs typeface="Times New Roman" panose="02020603050405020304" pitchFamily="18" charset="0"/>
              </a:rPr>
              <a:t>evaluation received</a:t>
            </a:r>
            <a:r>
              <a:rPr sz="3200" spc="-150" dirty="0">
                <a:latin typeface="Carlito"/>
                <a:cs typeface="Times New Roman" panose="02020603050405020304" pitchFamily="18" charset="0"/>
              </a:rPr>
              <a:t> </a:t>
            </a:r>
            <a:r>
              <a:rPr sz="3200" dirty="0">
                <a:latin typeface="Wingdings"/>
                <a:cs typeface="Times New Roman" panose="02020603050405020304" pitchFamily="18" charset="0"/>
              </a:rPr>
              <a:t></a:t>
            </a:r>
          </a:p>
          <a:p>
            <a:pPr marL="756285">
              <a:lnSpc>
                <a:spcPts val="3829"/>
              </a:lnSpc>
            </a:pPr>
            <a:r>
              <a:rPr sz="3200" dirty="0">
                <a:latin typeface="Carlito"/>
                <a:cs typeface="Times New Roman" panose="02020603050405020304" pitchFamily="18" charset="0"/>
              </a:rPr>
              <a:t>reward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250" dirty="0">
              <a:latin typeface="Carlito"/>
              <a:cs typeface="Times New Roman" panose="02020603050405020304" pitchFamily="18" charset="0"/>
            </a:endParaRPr>
          </a:p>
          <a:p>
            <a:pPr marL="354965" indent="-342900">
              <a:lnSpc>
                <a:spcPct val="100000"/>
              </a:lnSpc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Procedural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</a:p>
          <a:p>
            <a:pPr marL="774065" lvl="1" indent="-305435">
              <a:lnSpc>
                <a:spcPct val="100000"/>
              </a:lnSpc>
              <a:spcBef>
                <a:spcPts val="725"/>
              </a:spcBef>
              <a:buSzPct val="96875"/>
              <a:buFont typeface="Wingdings"/>
              <a:buChar char=""/>
              <a:tabLst>
                <a:tab pos="7747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Fairness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procedures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sz="32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marL="1155065" lvl="2" indent="-229235">
              <a:lnSpc>
                <a:spcPct val="100000"/>
              </a:lnSpc>
              <a:spcBef>
                <a:spcPts val="509"/>
              </a:spcBef>
              <a:buSzPct val="94444"/>
              <a:buFont typeface="Wingdings"/>
              <a:buChar char=""/>
              <a:tabLst>
                <a:tab pos="1155700" algn="l"/>
              </a:tabLst>
            </a:pP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</a:t>
            </a:r>
            <a:r>
              <a:rPr sz="18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065" lvl="2" indent="-229235">
              <a:lnSpc>
                <a:spcPct val="100000"/>
              </a:lnSpc>
              <a:spcBef>
                <a:spcPts val="434"/>
              </a:spcBef>
              <a:buSzPct val="94444"/>
              <a:buFont typeface="Wingdings"/>
              <a:buChar char=""/>
              <a:tabLst>
                <a:tab pos="1155700" algn="l"/>
              </a:tabLst>
            </a:pP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 ratings </a:t>
            </a:r>
            <a:r>
              <a:rPr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sz="18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rewards</a:t>
            </a:r>
            <a:endParaRPr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85800"/>
            <a:ext cx="9144000" cy="685800"/>
          </a:xfrm>
          <a:custGeom>
            <a:avLst/>
            <a:gdLst/>
            <a:ahLst/>
            <a:cxnLst/>
            <a:rect l="l" t="t" r="r" b="b"/>
            <a:pathLst>
              <a:path w="9144000" h="685800">
                <a:moveTo>
                  <a:pt x="91440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0" y="685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8" y="506109"/>
            <a:ext cx="4188461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739" y="1576781"/>
            <a:ext cx="8739505" cy="32172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"/>
              <a:tabLst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Represents concerns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sz="24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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marR="5080" lvl="1" indent="-287020">
              <a:lnSpc>
                <a:spcPts val="3460"/>
              </a:lnSpc>
              <a:spcBef>
                <a:spcPts val="5"/>
              </a:spcBef>
              <a:buSzPct val="96875"/>
              <a:buFont typeface="Wingdings"/>
              <a:buChar char=""/>
              <a:tabLst>
                <a:tab pos="7747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created,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should help  with</a:t>
            </a:r>
            <a:r>
              <a:rPr sz="24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deciding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55700" lvl="2" indent="-229235">
              <a:lnSpc>
                <a:spcPct val="100000"/>
              </a:lnSpc>
              <a:spcBef>
                <a:spcPts val="240"/>
              </a:spcBef>
              <a:buSzPct val="94444"/>
              <a:buFont typeface="Wingdings"/>
              <a:buChar char=""/>
              <a:tabLst>
                <a:tab pos="11563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should be</a:t>
            </a:r>
            <a:r>
              <a:rPr sz="24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</a:p>
          <a:p>
            <a:pPr marL="1155700" lvl="2" indent="-229235">
              <a:lnSpc>
                <a:spcPct val="100000"/>
              </a:lnSpc>
              <a:spcBef>
                <a:spcPts val="215"/>
              </a:spcBef>
              <a:buSzPct val="94444"/>
              <a:buFont typeface="Wingdings"/>
              <a:buChar char=""/>
              <a:tabLst>
                <a:tab pos="11563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it should be</a:t>
            </a:r>
            <a:r>
              <a:rPr sz="2400"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</a:p>
          <a:p>
            <a:pPr lvl="2">
              <a:lnSpc>
                <a:spcPct val="100000"/>
              </a:lnSpc>
              <a:buFont typeface="Wingdings"/>
              <a:buChar char=""/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marR="44450" lvl="1" indent="-287020">
              <a:lnSpc>
                <a:spcPts val="3460"/>
              </a:lnSpc>
              <a:buSzPct val="96875"/>
              <a:buFont typeface="Wingdings"/>
              <a:buChar char=""/>
              <a:tabLst>
                <a:tab pos="7747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should provide input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performance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evaluation</a:t>
            </a:r>
            <a:r>
              <a:rPr sz="2400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685800"/>
            <a:ext cx="9144000" cy="685800"/>
          </a:xfrm>
          <a:custGeom>
            <a:avLst/>
            <a:gdLst/>
            <a:ahLst/>
            <a:cxnLst/>
            <a:rect l="l" t="t" r="r" b="b"/>
            <a:pathLst>
              <a:path w="9144000" h="685800">
                <a:moveTo>
                  <a:pt x="9144000" y="0"/>
                </a:moveTo>
                <a:lnTo>
                  <a:pt x="0" y="0"/>
                </a:lnTo>
                <a:lnTo>
                  <a:pt x="0" y="685800"/>
                </a:lnTo>
                <a:lnTo>
                  <a:pt x="9144000" y="685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736942"/>
            <a:ext cx="3846829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b="1" dirty="0">
                <a:uFill>
                  <a:solidFill>
                    <a:srgbClr val="00AF5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b="1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Secrets)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83540" y="1555661"/>
            <a:ext cx="4969510" cy="148971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5"/>
              </a:spcBef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Frequent, ongoing evaluations and</a:t>
            </a:r>
            <a:r>
              <a:rPr sz="20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2-way communications in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appraisal</a:t>
            </a:r>
            <a:r>
              <a:rPr sz="20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standards, ongoing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Communications are factual, open,</a:t>
            </a:r>
            <a:r>
              <a:rPr sz="20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honest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48640" y="6440639"/>
            <a:ext cx="41275" cy="20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4762" y="3087996"/>
            <a:ext cx="9153525" cy="3770004"/>
            <a:chOff x="-4762" y="3069335"/>
            <a:chExt cx="9153525" cy="3793490"/>
          </a:xfrm>
        </p:grpSpPr>
        <p:sp>
          <p:nvSpPr>
            <p:cNvPr id="8" name="object 8"/>
            <p:cNvSpPr/>
            <p:nvPr/>
          </p:nvSpPr>
          <p:spPr>
            <a:xfrm>
              <a:off x="0" y="6629399"/>
              <a:ext cx="9144000" cy="228600"/>
            </a:xfrm>
            <a:custGeom>
              <a:avLst/>
              <a:gdLst/>
              <a:ahLst/>
              <a:cxnLst/>
              <a:rect l="l" t="t" r="r" b="b"/>
              <a:pathLst>
                <a:path w="9144000" h="228600">
                  <a:moveTo>
                    <a:pt x="0" y="228600"/>
                  </a:moveTo>
                  <a:lnTo>
                    <a:pt x="9144000" y="228600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286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3124199"/>
              <a:ext cx="9144000" cy="762000"/>
            </a:xfrm>
            <a:custGeom>
              <a:avLst/>
              <a:gdLst/>
              <a:ahLst/>
              <a:cxnLst/>
              <a:rect l="l" t="t" r="r" b="b"/>
              <a:pathLst>
                <a:path w="9144000" h="762000">
                  <a:moveTo>
                    <a:pt x="9144000" y="0"/>
                  </a:moveTo>
                  <a:lnTo>
                    <a:pt x="0" y="0"/>
                  </a:lnTo>
                  <a:lnTo>
                    <a:pt x="0" y="762000"/>
                  </a:lnTo>
                  <a:lnTo>
                    <a:pt x="9144000" y="7620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55491" y="3069335"/>
              <a:ext cx="2068067" cy="111861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8739" y="3949293"/>
            <a:ext cx="8101965" cy="226949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suppresses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self-interest</a:t>
            </a: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rates only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where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has sufficient  information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the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sz="3200"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dimension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 respects employee privacy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1247"/>
            <a:ext cx="807466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 marR="5080" indent="-915035"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with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sz="3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 and </a:t>
            </a:r>
            <a:r>
              <a:rPr sz="3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5940" y="1676400"/>
            <a:ext cx="7752182" cy="3370795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r>
              <a:rPr sz="3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for: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marR="959485" indent="-287020">
              <a:lnSpc>
                <a:spcPct val="100000"/>
              </a:lnSpc>
              <a:spcBef>
                <a:spcPts val="615"/>
              </a:spcBef>
              <a:buSzPct val="96428"/>
              <a:buFont typeface="Wingdings"/>
              <a:buChar char=""/>
              <a:tabLst>
                <a:tab pos="756920" algn="l"/>
              </a:tabLst>
            </a:pP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training to meet 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needs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indent="-287655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"/>
              <a:tabLst>
                <a:tab pos="75692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Workforce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indent="-287655">
              <a:lnSpc>
                <a:spcPct val="100000"/>
              </a:lnSpc>
              <a:spcBef>
                <a:spcPts val="675"/>
              </a:spcBef>
              <a:buSzPct val="96428"/>
              <a:buFont typeface="Wingdings"/>
              <a:buChar char=""/>
              <a:tabLst>
                <a:tab pos="756920" algn="l"/>
              </a:tabLst>
            </a:pP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Recruitment and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</a:t>
            </a:r>
            <a:r>
              <a:rPr sz="3200"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indent="-287655">
              <a:lnSpc>
                <a:spcPct val="100000"/>
              </a:lnSpc>
              <a:spcBef>
                <a:spcPts val="670"/>
              </a:spcBef>
              <a:buSzPct val="96428"/>
              <a:buFont typeface="Wingdings"/>
              <a:buChar char=""/>
              <a:tabLst>
                <a:tab pos="756920" algn="l"/>
              </a:tabLst>
            </a:pP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</a:t>
            </a:r>
            <a:r>
              <a:rPr sz="3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compensation</a:t>
            </a:r>
            <a:r>
              <a:rPr sz="32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6416446"/>
            <a:ext cx="66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945187"/>
            <a:ext cx="769335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Management:</a:t>
            </a:r>
            <a:r>
              <a:rPr sz="3600" b="1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6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6440" y="1716321"/>
            <a:ext cx="7960360" cy="2959785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</a:t>
            </a:r>
            <a:r>
              <a:rPr sz="2800"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indent="-287020">
              <a:lnSpc>
                <a:spcPct val="100000"/>
              </a:lnSpc>
              <a:spcBef>
                <a:spcPts val="590"/>
              </a:spcBef>
              <a:buFont typeface="Wingdings"/>
              <a:buChar char=""/>
              <a:tabLst>
                <a:tab pos="756920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Identifying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and</a:t>
            </a:r>
            <a:r>
              <a:rPr sz="28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</a:p>
          <a:p>
            <a:pPr marL="756285" indent="-287020">
              <a:lnSpc>
                <a:spcPct val="100000"/>
              </a:lnSpc>
              <a:spcBef>
                <a:spcPts val="625"/>
              </a:spcBef>
              <a:buFont typeface="Wingdings"/>
              <a:buChar char=""/>
              <a:tabLst>
                <a:tab pos="756920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Measuring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individuals and</a:t>
            </a:r>
            <a:r>
              <a:rPr sz="28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</a:p>
          <a:p>
            <a:pPr marL="756285" indent="-287020">
              <a:lnSpc>
                <a:spcPct val="100000"/>
              </a:lnSpc>
              <a:spcBef>
                <a:spcPts val="620"/>
              </a:spcBef>
              <a:buFont typeface="Wingdings"/>
              <a:buChar char=""/>
              <a:tabLst>
                <a:tab pos="75692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Developing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of individuals and</a:t>
            </a:r>
            <a:r>
              <a:rPr sz="28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</a:p>
          <a:p>
            <a:pPr marL="756285" marR="233045" indent="-287020">
              <a:lnSpc>
                <a:spcPct val="100000"/>
              </a:lnSpc>
              <a:spcBef>
                <a:spcPts val="620"/>
              </a:spcBef>
              <a:buFont typeface="Wingdings"/>
              <a:buChar char=""/>
              <a:tabLst>
                <a:tab pos="756920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Aligning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the 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goals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427114"/>
            <a:ext cx="641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Carlito"/>
                <a:cs typeface="Carlito"/>
              </a:rPr>
              <a:t>.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5" name="Cloud Callout 6">
            <a:extLst>
              <a:ext uri="{FF2B5EF4-FFF2-40B4-BE49-F238E27FC236}">
                <a16:creationId xmlns:a16="http://schemas.microsoft.com/office/drawing/2014/main" id="{1E7FD3DF-62DD-43C2-B1A4-3744AC111BE3}"/>
              </a:ext>
            </a:extLst>
          </p:cNvPr>
          <p:cNvSpPr/>
          <p:nvPr/>
        </p:nvSpPr>
        <p:spPr>
          <a:xfrm>
            <a:off x="1676400" y="609600"/>
            <a:ext cx="6429420" cy="5072098"/>
          </a:xfrm>
          <a:prstGeom prst="cloudCallou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16200000" scaled="0"/>
          </a:gradFill>
          <a:ln w="38100">
            <a:solidFill>
              <a:schemeClr val="accent5">
                <a:lumMod val="75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b="1" i="1" dirty="0">
                <a:latin typeface="Monotype Corsiva" pitchFamily="66" charset="0"/>
              </a:rPr>
              <a:t>THANK YOU </a:t>
            </a:r>
            <a:endParaRPr lang="en-IN" sz="6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1752600"/>
            <a:ext cx="7477862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4800" b="1" u="sng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sz="4800" b="1" u="sng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b="1" u="sng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 </a:t>
            </a:r>
            <a:r>
              <a:rPr sz="4800"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</a:t>
            </a:r>
            <a:endParaRPr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45" algn="ctr">
              <a:lnSpc>
                <a:spcPct val="100000"/>
              </a:lnSpc>
            </a:pPr>
            <a:r>
              <a:rPr sz="4800" b="1" u="sng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Appraisal</a:t>
            </a:r>
            <a:endParaRPr sz="4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797381"/>
            <a:ext cx="767684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 </a:t>
            </a:r>
            <a:r>
              <a:rPr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spc="4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appraisal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1600200"/>
            <a:ext cx="3886200" cy="4993034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22225" rIns="0" bIns="0" rtlCol="0">
            <a:spAutoFit/>
          </a:bodyPr>
          <a:lstStyle/>
          <a:p>
            <a:pPr marL="434340" marR="1503680" indent="-342900">
              <a:lnSpc>
                <a:spcPct val="100000"/>
              </a:lnSpc>
              <a:spcBef>
                <a:spcPts val="175"/>
              </a:spcBef>
              <a:buFont typeface="Wingdings"/>
              <a:buChar char=""/>
              <a:tabLst>
                <a:tab pos="434975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 Management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5025" marR="829944" lvl="1" indent="-287020">
              <a:lnSpc>
                <a:spcPct val="100000"/>
              </a:lnSpc>
              <a:spcBef>
                <a:spcPts val="610"/>
              </a:spcBef>
              <a:buFont typeface="Wingdings"/>
              <a:buChar char=""/>
              <a:tabLst>
                <a:tab pos="83566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sz="28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considerations</a:t>
            </a:r>
          </a:p>
          <a:p>
            <a:pPr marL="835025" marR="21018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"/>
              <a:tabLst>
                <a:tab pos="835660" algn="l"/>
              </a:tabLst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Ongoing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feedback So 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can</a:t>
            </a:r>
            <a:r>
              <a:rPr sz="28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5025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"/>
              <a:tabLst>
                <a:tab pos="83566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Driven by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</a:t>
            </a:r>
            <a:r>
              <a:rPr sz="28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76800" y="1600200"/>
            <a:ext cx="3793490" cy="4336444"/>
          </a:xfrm>
          <a:prstGeom prst="rect">
            <a:avLst/>
          </a:prstGeom>
          <a:solidFill>
            <a:srgbClr val="92D050"/>
          </a:solidFill>
        </p:spPr>
        <p:txBody>
          <a:bodyPr vert="horz" wrap="square" lIns="0" tIns="22225" rIns="0" bIns="0" rtlCol="0">
            <a:spAutoFit/>
          </a:bodyPr>
          <a:lstStyle/>
          <a:p>
            <a:pPr marL="434975" indent="-343535">
              <a:lnSpc>
                <a:spcPct val="100000"/>
              </a:lnSpc>
              <a:spcBef>
                <a:spcPts val="175"/>
              </a:spcBef>
              <a:buFont typeface="Wingdings"/>
              <a:buChar char=""/>
              <a:tabLst>
                <a:tab pos="435609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  <a:r>
              <a:rPr sz="28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appraisal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5660" lvl="1" indent="-287020">
              <a:lnSpc>
                <a:spcPct val="100000"/>
              </a:lnSpc>
              <a:spcBef>
                <a:spcPts val="610"/>
              </a:spcBef>
              <a:buFont typeface="Wingdings"/>
              <a:buChar char=""/>
              <a:tabLst>
                <a:tab pos="836294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Assesses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</a:t>
            </a:r>
          </a:p>
          <a:p>
            <a:pPr marL="1258570" lvl="2" indent="-252095">
              <a:lnSpc>
                <a:spcPct val="100000"/>
              </a:lnSpc>
              <a:spcBef>
                <a:spcPts val="505"/>
              </a:spcBef>
              <a:buSzPct val="95000"/>
              <a:buFont typeface="Wingdings"/>
              <a:buChar char=""/>
              <a:tabLst>
                <a:tab pos="1258570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Strengths</a:t>
            </a:r>
            <a:r>
              <a:rPr sz="28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marL="1258570" lvl="2" indent="-252095">
              <a:lnSpc>
                <a:spcPct val="100000"/>
              </a:lnSpc>
              <a:spcBef>
                <a:spcPts val="480"/>
              </a:spcBef>
              <a:buSzPct val="95000"/>
              <a:buFont typeface="Wingdings"/>
              <a:buChar char=""/>
              <a:tabLst>
                <a:tab pos="1258570" algn="l"/>
              </a:tabLst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Weaknesses</a:t>
            </a:r>
          </a:p>
          <a:p>
            <a:pPr marL="835660" lvl="1" indent="-287020">
              <a:lnSpc>
                <a:spcPct val="100000"/>
              </a:lnSpc>
              <a:spcBef>
                <a:spcPts val="550"/>
              </a:spcBef>
              <a:buFont typeface="Wingdings"/>
              <a:buChar char=""/>
              <a:tabLst>
                <a:tab pos="836294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28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</a:p>
          <a:p>
            <a:pPr marL="835660" marR="1224915" lvl="1" indent="-287020">
              <a:lnSpc>
                <a:spcPct val="100000"/>
              </a:lnSpc>
              <a:spcBef>
                <a:spcPts val="580"/>
              </a:spcBef>
              <a:buFont typeface="Wingdings"/>
              <a:buChar char=""/>
              <a:tabLst>
                <a:tab pos="836294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Lacks</a:t>
            </a:r>
            <a:r>
              <a:rPr sz="28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ongoing 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35660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"/>
              <a:tabLst>
                <a:tab pos="836294" algn="l"/>
              </a:tabLst>
            </a:pP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Driven by</a:t>
            </a:r>
            <a:r>
              <a:rPr sz="28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3528" y="6683654"/>
            <a:ext cx="314706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b="1" spc="-5" dirty="0">
                <a:latin typeface="Carlito"/>
                <a:cs typeface="Carlito"/>
              </a:rPr>
              <a:t>Herman Aguinis, University </a:t>
            </a:r>
            <a:r>
              <a:rPr sz="1200" b="1" dirty="0">
                <a:latin typeface="Carlito"/>
                <a:cs typeface="Carlito"/>
              </a:rPr>
              <a:t>of </a:t>
            </a:r>
            <a:r>
              <a:rPr sz="1200" b="1" spc="-5" dirty="0">
                <a:latin typeface="Carlito"/>
                <a:cs typeface="Carlito"/>
              </a:rPr>
              <a:t>Colorado </a:t>
            </a:r>
            <a:r>
              <a:rPr sz="1200" b="1" spc="-10" dirty="0">
                <a:latin typeface="Carlito"/>
                <a:cs typeface="Carlito"/>
              </a:rPr>
              <a:t>at</a:t>
            </a:r>
            <a:r>
              <a:rPr sz="1200" b="1" spc="20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Denver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8640" y="6440639"/>
            <a:ext cx="41275" cy="20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629399"/>
            <a:ext cx="9144000" cy="228600"/>
          </a:xfrm>
          <a:custGeom>
            <a:avLst/>
            <a:gdLst/>
            <a:ahLst/>
            <a:cxnLst/>
            <a:rect l="l" t="t" r="r" b="b"/>
            <a:pathLst>
              <a:path w="9144000" h="228600">
                <a:moveTo>
                  <a:pt x="0" y="228600"/>
                </a:moveTo>
                <a:lnTo>
                  <a:pt x="9144000" y="228600"/>
                </a:lnTo>
                <a:lnTo>
                  <a:pt x="9144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9144000" cy="21244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89319" y="422274"/>
            <a:ext cx="7063233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Contributions of </a:t>
            </a:r>
            <a:r>
              <a:rPr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  <a:r>
              <a:rPr sz="4000" b="1" spc="-7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000" b="1" spc="-3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2036064"/>
            <a:ext cx="3203448" cy="44089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41508" y="2169032"/>
            <a:ext cx="1858289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900" b="1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3921" y="3451352"/>
            <a:ext cx="2885440" cy="22142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" algn="ctr">
              <a:lnSpc>
                <a:spcPts val="2185"/>
              </a:lnSpc>
              <a:spcBef>
                <a:spcPts val="95"/>
              </a:spcBef>
            </a:pP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definitions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sz="1900"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185"/>
              </a:lnSpc>
            </a:pP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success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sz="19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clarified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228600" algn="ctr">
              <a:lnSpc>
                <a:spcPts val="2090"/>
              </a:lnSpc>
              <a:spcBef>
                <a:spcPts val="840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indent="251460">
              <a:lnSpc>
                <a:spcPts val="2890"/>
              </a:lnSpc>
              <a:spcBef>
                <a:spcPts val="175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Self-esteem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increased  Self-insight and</a:t>
            </a:r>
            <a:r>
              <a:rPr sz="19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8665">
              <a:lnSpc>
                <a:spcPts val="1889"/>
              </a:lnSpc>
            </a:pP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enhanced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97707" y="2036064"/>
            <a:ext cx="3201923" cy="44089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76547" y="2183383"/>
            <a:ext cx="1594483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9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75254" y="2920999"/>
            <a:ext cx="2792730" cy="327469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0480" marR="21590" indent="-1905" algn="ctr">
              <a:lnSpc>
                <a:spcPct val="91600"/>
              </a:lnSpc>
              <a:spcBef>
                <a:spcPts val="285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Supervisors’ views of  performance are  communicated more</a:t>
            </a:r>
            <a:r>
              <a:rPr sz="19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ctr">
              <a:lnSpc>
                <a:spcPts val="2090"/>
              </a:lnSpc>
              <a:spcBef>
                <a:spcPts val="840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gain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insight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subordinates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marR="169545" algn="ctr">
              <a:lnSpc>
                <a:spcPct val="91600"/>
              </a:lnSpc>
              <a:spcBef>
                <a:spcPts val="775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timely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differentiation 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poor 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performers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750" marR="147320" algn="ctr">
              <a:lnSpc>
                <a:spcPts val="2090"/>
              </a:lnSpc>
              <a:spcBef>
                <a:spcPts val="840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become more 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competent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050279" y="2036064"/>
            <a:ext cx="3093719" cy="44089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869811" y="2239048"/>
            <a:ext cx="2035936" cy="3045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900"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sz="1900"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b="1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28917" y="3318764"/>
            <a:ext cx="2576830" cy="2479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45" algn="ctr">
              <a:lnSpc>
                <a:spcPts val="2185"/>
              </a:lnSpc>
              <a:spcBef>
                <a:spcPts val="95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goals</a:t>
            </a:r>
            <a:r>
              <a:rPr sz="19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" algn="ctr">
              <a:lnSpc>
                <a:spcPts val="2185"/>
              </a:lnSpc>
            </a:pP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clear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965" marR="87630" algn="ctr">
              <a:lnSpc>
                <a:spcPts val="2090"/>
              </a:lnSpc>
              <a:spcBef>
                <a:spcPts val="840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sz="19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facilitated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2090"/>
              </a:lnSpc>
              <a:spcBef>
                <a:spcPts val="815"/>
              </a:spcBef>
            </a:pP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Administrative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actions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fair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" marR="20955" algn="ctr">
              <a:lnSpc>
                <a:spcPts val="2090"/>
              </a:lnSpc>
              <a:spcBef>
                <a:spcPts val="800"/>
              </a:spcBef>
            </a:pP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sz="19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19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 </a:t>
            </a:r>
            <a:r>
              <a:rPr sz="19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19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9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lawsuits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83528" y="6683654"/>
            <a:ext cx="314706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40"/>
              </a:lnSpc>
            </a:pPr>
            <a:r>
              <a:rPr sz="1200" b="1" spc="-5" dirty="0">
                <a:latin typeface="Carlito"/>
                <a:cs typeface="Carlito"/>
              </a:rPr>
              <a:t>Herman Aguinis, University </a:t>
            </a:r>
            <a:r>
              <a:rPr sz="1200" b="1" dirty="0">
                <a:latin typeface="Carlito"/>
                <a:cs typeface="Carlito"/>
              </a:rPr>
              <a:t>of </a:t>
            </a:r>
            <a:r>
              <a:rPr sz="1200" b="1" spc="-5" dirty="0">
                <a:latin typeface="Carlito"/>
                <a:cs typeface="Carlito"/>
              </a:rPr>
              <a:t>Colorado </a:t>
            </a:r>
            <a:r>
              <a:rPr sz="1200" b="1" spc="-10" dirty="0">
                <a:latin typeface="Carlito"/>
                <a:cs typeface="Carlito"/>
              </a:rPr>
              <a:t>at</a:t>
            </a:r>
            <a:r>
              <a:rPr sz="1200" b="1" spc="20" dirty="0">
                <a:latin typeface="Carlito"/>
                <a:cs typeface="Carlito"/>
              </a:rPr>
              <a:t> </a:t>
            </a:r>
            <a:r>
              <a:rPr sz="1200" b="1" spc="-10" dirty="0">
                <a:latin typeface="Carlito"/>
                <a:cs typeface="Carlito"/>
              </a:rPr>
              <a:t>Denver</a:t>
            </a:r>
            <a:endParaRPr sz="1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8640" y="6440639"/>
            <a:ext cx="41275" cy="2051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5"/>
              </a:lnSpc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6629399"/>
            <a:ext cx="9144000" cy="228600"/>
          </a:xfrm>
          <a:custGeom>
            <a:avLst/>
            <a:gdLst/>
            <a:ahLst/>
            <a:cxnLst/>
            <a:rect l="l" t="t" r="r" b="b"/>
            <a:pathLst>
              <a:path w="9144000" h="228600">
                <a:moveTo>
                  <a:pt x="0" y="228600"/>
                </a:moveTo>
                <a:lnTo>
                  <a:pt x="9144000" y="228600"/>
                </a:lnTo>
                <a:lnTo>
                  <a:pt x="91440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9144000" cy="21244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059586" y="69291"/>
            <a:ext cx="7029450" cy="122301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 indent="746760">
              <a:lnSpc>
                <a:spcPts val="4500"/>
              </a:lnSpc>
              <a:spcBef>
                <a:spcPts val="605"/>
              </a:spcBef>
            </a:pPr>
            <a:r>
              <a:rPr sz="4100" b="0" spc="-1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Disadvantages/Dangers </a:t>
            </a:r>
            <a:r>
              <a:rPr sz="4100" b="0" spc="-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4100" b="0" spc="-1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Poorly-implemented </a:t>
            </a:r>
            <a:r>
              <a:rPr sz="41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PM</a:t>
            </a:r>
            <a:r>
              <a:rPr sz="4100" b="0" spc="-6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100" b="0" spc="-3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Systems</a:t>
            </a:r>
            <a:endParaRPr sz="4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2036064"/>
            <a:ext cx="3241675" cy="4409440"/>
            <a:chOff x="0" y="2036064"/>
            <a:chExt cx="3241675" cy="4409440"/>
          </a:xfrm>
        </p:grpSpPr>
        <p:sp>
          <p:nvSpPr>
            <p:cNvPr id="9" name="object 9"/>
            <p:cNvSpPr/>
            <p:nvPr/>
          </p:nvSpPr>
          <p:spPr>
            <a:xfrm>
              <a:off x="0" y="2036064"/>
              <a:ext cx="3241548" cy="440893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09956" y="2247900"/>
              <a:ext cx="2258568" cy="6903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7027" y="3149762"/>
            <a:ext cx="2859405" cy="289369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94"/>
              </a:spcBef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Lowered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self-esteem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6985" algn="ctr">
              <a:lnSpc>
                <a:spcPts val="2630"/>
              </a:lnSpc>
              <a:spcBef>
                <a:spcPts val="1090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burnout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dissatisfaction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" algn="ctr">
              <a:lnSpc>
                <a:spcPct val="100000"/>
              </a:lnSpc>
              <a:spcBef>
                <a:spcPts val="735"/>
              </a:spcBef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Damaged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5465" marR="537845" algn="ctr">
              <a:lnSpc>
                <a:spcPct val="91500"/>
              </a:lnSpc>
              <a:spcBef>
                <a:spcPts val="104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misleading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985516" y="2036064"/>
            <a:ext cx="3243580" cy="4434840"/>
            <a:chOff x="2985516" y="2036064"/>
            <a:chExt cx="3243580" cy="4434840"/>
          </a:xfrm>
        </p:grpSpPr>
        <p:sp>
          <p:nvSpPr>
            <p:cNvPr id="14" name="object 14"/>
            <p:cNvSpPr/>
            <p:nvPr/>
          </p:nvSpPr>
          <p:spPr>
            <a:xfrm>
              <a:off x="2985516" y="2036064"/>
              <a:ext cx="3243072" cy="443484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12820" y="2080260"/>
              <a:ext cx="2142744" cy="6903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203575" y="2983230"/>
            <a:ext cx="2736850" cy="322834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turnover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65" marR="5080" algn="ctr">
              <a:lnSpc>
                <a:spcPts val="2630"/>
              </a:lnSpc>
              <a:spcBef>
                <a:spcPts val="109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</a:t>
            </a:r>
            <a:r>
              <a:rPr sz="24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 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6995" marR="78740" algn="ctr">
              <a:lnSpc>
                <a:spcPts val="2640"/>
              </a:lnSpc>
              <a:spcBef>
                <a:spcPts val="1019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Unjustified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demands  on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managers’  resources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2545" marR="34290" indent="-1270" algn="ctr">
              <a:lnSpc>
                <a:spcPts val="2640"/>
              </a:lnSpc>
              <a:spcBef>
                <a:spcPts val="1025"/>
              </a:spcBef>
            </a:pP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Varying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unfair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989320" y="2036064"/>
            <a:ext cx="3154680" cy="4409440"/>
            <a:chOff x="5989320" y="2036064"/>
            <a:chExt cx="3154680" cy="4409440"/>
          </a:xfrm>
        </p:grpSpPr>
        <p:sp>
          <p:nvSpPr>
            <p:cNvPr id="19" name="object 19"/>
            <p:cNvSpPr/>
            <p:nvPr/>
          </p:nvSpPr>
          <p:spPr>
            <a:xfrm>
              <a:off x="5989320" y="2036064"/>
              <a:ext cx="3154679" cy="440893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377940" y="2415540"/>
              <a:ext cx="2500884" cy="69037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208014" y="3418713"/>
            <a:ext cx="2818765" cy="245681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6870" marR="348615" algn="ctr">
              <a:lnSpc>
                <a:spcPts val="2640"/>
              </a:lnSpc>
              <a:spcBef>
                <a:spcPts val="385"/>
              </a:spcBef>
            </a:pP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Wasted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 algn="ctr">
              <a:lnSpc>
                <a:spcPts val="3660"/>
              </a:lnSpc>
              <a:spcBef>
                <a:spcPts val="204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Unclear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ratings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Emerging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biases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9415" marR="389255" algn="ctr">
              <a:lnSpc>
                <a:spcPts val="2630"/>
              </a:lnSpc>
              <a:spcBef>
                <a:spcPts val="84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litigation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594" y="775042"/>
            <a:ext cx="585343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u="sng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Reward Systems:</a:t>
            </a:r>
            <a:r>
              <a:rPr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u="sng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400" y="1676400"/>
            <a:ext cx="4827321" cy="27648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 of mechanisms for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distributing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2406015" indent="-342900" algn="r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4290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sz="24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</a:t>
            </a:r>
          </a:p>
          <a:p>
            <a:pPr marR="2320925" algn="r">
              <a:lnSpc>
                <a:spcPct val="100000"/>
              </a:lnSpc>
              <a:spcBef>
                <a:spcPts val="720"/>
              </a:spcBef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600" indent="-342900">
              <a:lnSpc>
                <a:spcPct val="100000"/>
              </a:lnSpc>
              <a:spcBef>
                <a:spcPts val="62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Intangible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relational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</a:t>
            </a:r>
          </a:p>
          <a:p>
            <a:pPr>
              <a:lnSpc>
                <a:spcPct val="100000"/>
              </a:lnSpc>
            </a:pP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4975" y="622642"/>
            <a:ext cx="3470910" cy="5200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Tangible</a:t>
            </a:r>
            <a:r>
              <a:rPr b="1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28600" y="1324444"/>
            <a:ext cx="8149590" cy="462788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550"/>
              </a:spcBef>
              <a:buFont typeface="Wingdings"/>
              <a:buChar char="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</a:p>
          <a:p>
            <a:pPr marL="756285" lvl="1" indent="-287020">
              <a:lnSpc>
                <a:spcPct val="100000"/>
              </a:lnSpc>
              <a:spcBef>
                <a:spcPts val="615"/>
              </a:spcBef>
              <a:buSzPct val="96428"/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0545">
              <a:lnSpc>
                <a:spcPct val="100000"/>
              </a:lnSpc>
              <a:spcBef>
                <a:spcPts val="107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Hourly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wages,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Salary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750"/>
              </a:spcBef>
              <a:buSzPct val="96428"/>
              <a:buFont typeface="Wingdings"/>
              <a:buChar char=""/>
              <a:tabLst>
                <a:tab pos="756920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Cost-of-Living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Adjustment</a:t>
            </a:r>
            <a:r>
              <a:rPr sz="2400"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(COLA)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marR="5080" indent="-287020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combat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effect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inflation in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attempt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preserve the 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buying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285" lvl="1" indent="-287020">
              <a:lnSpc>
                <a:spcPct val="100000"/>
              </a:lnSpc>
              <a:spcBef>
                <a:spcPts val="645"/>
              </a:spcBef>
              <a:buSzPct val="96428"/>
              <a:buFont typeface="Wingdings"/>
              <a:buChar char=""/>
              <a:tabLst>
                <a:tab pos="756920" algn="l"/>
              </a:tabLst>
            </a:pP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Contingent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Pay/ Merit</a:t>
            </a:r>
            <a:r>
              <a:rPr sz="2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>
              <a:lnSpc>
                <a:spcPct val="100000"/>
              </a:lnSpc>
              <a:spcBef>
                <a:spcPts val="610"/>
              </a:spcBef>
            </a:pP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pay based on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level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 marL="756285" lvl="1" indent="-287020">
              <a:lnSpc>
                <a:spcPct val="100000"/>
              </a:lnSpc>
              <a:spcBef>
                <a:spcPts val="640"/>
              </a:spcBef>
              <a:buSzPct val="96428"/>
              <a:buFont typeface="Wingdings"/>
              <a:buChar char=""/>
              <a:tabLst>
                <a:tab pos="756920" algn="l"/>
              </a:tabLst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Incentives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(short-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long-term</a:t>
            </a:r>
            <a:r>
              <a:rPr sz="2400"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>
              <a:lnSpc>
                <a:spcPct val="100000"/>
              </a:lnSpc>
              <a:spcBef>
                <a:spcPts val="605"/>
              </a:spcBef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bonuses (short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term)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stock options/ownership (long</a:t>
            </a:r>
            <a:r>
              <a:rPr sz="24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35940" y="6427939"/>
            <a:ext cx="66675" cy="2305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1400" dirty="0">
                <a:latin typeface="Liberation Sans Narrow"/>
                <a:cs typeface="Liberation Sans Narrow"/>
              </a:rPr>
              <a:t>.</a:t>
            </a:r>
            <a:endParaRPr sz="1400">
              <a:latin typeface="Liberation Sans Narrow"/>
              <a:cs typeface="Liberation Sans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52</TotalTime>
  <Words>1305</Words>
  <Application>Microsoft Office PowerPoint</Application>
  <PresentationFormat>On-screen Show (4:3)</PresentationFormat>
  <Paragraphs>306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Calibri</vt:lpstr>
      <vt:lpstr>Calibri Light</vt:lpstr>
      <vt:lpstr>Carlito</vt:lpstr>
      <vt:lpstr>Liberation Sans Narrow</vt:lpstr>
      <vt:lpstr>Monotype Corsiva</vt:lpstr>
      <vt:lpstr>Times New Roman</vt:lpstr>
      <vt:lpstr>Wingdings</vt:lpstr>
      <vt:lpstr>Retrospect</vt:lpstr>
      <vt:lpstr>PowerPoint Presentation</vt:lpstr>
      <vt:lpstr>Chapter Content:</vt:lpstr>
      <vt:lpstr>Performance Management: Definition</vt:lpstr>
      <vt:lpstr>Performance Management  vs. Performance Appraisal</vt:lpstr>
      <vt:lpstr>PM is NOT performance appraisal</vt:lpstr>
      <vt:lpstr>Contributions of PM Systems</vt:lpstr>
      <vt:lpstr>Disadvantages/Dangers of  Poorly-implemented PM Systems</vt:lpstr>
      <vt:lpstr>Reward Systems: Definition</vt:lpstr>
      <vt:lpstr>Tangible returns</vt:lpstr>
      <vt:lpstr>PowerPoint Presentation</vt:lpstr>
      <vt:lpstr>Intangible returns</vt:lpstr>
      <vt:lpstr>Returns and Their Degree of Dependency on the  Performance Management System</vt:lpstr>
      <vt:lpstr>Role of PM Systems</vt:lpstr>
      <vt:lpstr>PowerPoint Presentation</vt:lpstr>
      <vt:lpstr>Strategic Purpose</vt:lpstr>
      <vt:lpstr>Administrative Purpose</vt:lpstr>
      <vt:lpstr>Informational Purpose</vt:lpstr>
      <vt:lpstr>Developmental Purpose</vt:lpstr>
      <vt:lpstr>Organizational Maintenance Purpose</vt:lpstr>
      <vt:lpstr>Documentation Purpose</vt:lpstr>
      <vt:lpstr>Characteristics of an Ideal PM System</vt:lpstr>
      <vt:lpstr>Congruent with organizational strategy</vt:lpstr>
      <vt:lpstr>Practical</vt:lpstr>
      <vt:lpstr>Specific</vt:lpstr>
      <vt:lpstr>Reliable</vt:lpstr>
      <vt:lpstr>Acceptable and Fair</vt:lpstr>
      <vt:lpstr>Inclusive</vt:lpstr>
      <vt:lpstr>Open (No Secrets)</vt:lpstr>
      <vt:lpstr>Integration with other Human Resources  and Development activities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Subhasish Chatterjee</dc:creator>
  <cp:lastModifiedBy>Subhasish Chatterjee</cp:lastModifiedBy>
  <cp:revision>9</cp:revision>
  <dcterms:created xsi:type="dcterms:W3CDTF">2020-11-04T10:45:23Z</dcterms:created>
  <dcterms:modified xsi:type="dcterms:W3CDTF">2022-02-21T10:26:05Z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2015-07-14T00:00:00Z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2020-11-04T00:00:00Z</vt:filetime>
  </property>
</Properties>
</file>