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57" r:id="rId4"/>
    <p:sldId id="258" r:id="rId5"/>
    <p:sldId id="266" r:id="rId6"/>
    <p:sldId id="261" r:id="rId7"/>
    <p:sldId id="262" r:id="rId8"/>
    <p:sldId id="267" r:id="rId9"/>
    <p:sldId id="263" r:id="rId10"/>
    <p:sldId id="272" r:id="rId11"/>
    <p:sldId id="273"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04" autoAdjust="0"/>
  </p:normalViewPr>
  <p:slideViewPr>
    <p:cSldViewPr>
      <p:cViewPr>
        <p:scale>
          <a:sx n="110" d="100"/>
          <a:sy n="110" d="100"/>
        </p:scale>
        <p:origin x="150" y="-19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691AC305-E929-471E-BEF1-DD9A1F867B76}" type="datetimeFigureOut">
              <a:rPr lang="en-US" smtClean="0"/>
              <a:pPr/>
              <a:t>2/21/2022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CF04F6-01A2-46E1-A246-A38DD68BA737}"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AC305-E929-471E-BEF1-DD9A1F867B76}" type="datetimeFigureOut">
              <a:rPr lang="en-US" smtClean="0"/>
              <a:pPr/>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CF04F6-01A2-46E1-A246-A38DD68BA7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2CF04F6-01A2-46E1-A246-A38DD68BA737}"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AC305-E929-471E-BEF1-DD9A1F867B76}" type="datetimeFigureOut">
              <a:rPr lang="en-US" smtClean="0"/>
              <a:pPr/>
              <a:t>2/21/2022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91AC305-E929-471E-BEF1-DD9A1F867B76}" type="datetimeFigureOut">
              <a:rPr lang="en-US" smtClean="0"/>
              <a:pPr/>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2CF04F6-01A2-46E1-A246-A38DD68BA737}"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91AC305-E929-471E-BEF1-DD9A1F867B76}" type="datetimeFigureOut">
              <a:rPr lang="en-US" smtClean="0"/>
              <a:pPr/>
              <a:t>2/21/2022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2CF04F6-01A2-46E1-A246-A38DD68BA737}"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691AC305-E929-471E-BEF1-DD9A1F867B76}" type="datetimeFigureOut">
              <a:rPr lang="en-US" smtClean="0"/>
              <a:pPr/>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CF04F6-01A2-46E1-A246-A38DD68BA73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691AC305-E929-471E-BEF1-DD9A1F867B76}" type="datetimeFigureOut">
              <a:rPr lang="en-US" smtClean="0"/>
              <a:pPr/>
              <a:t>2/21/2022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2CF04F6-01A2-46E1-A246-A38DD68BA737}"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91AC305-E929-471E-BEF1-DD9A1F867B76}" type="datetimeFigureOut">
              <a:rPr lang="en-US" smtClean="0"/>
              <a:pPr/>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2CF04F6-01A2-46E1-A246-A38DD68BA7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91AC305-E929-471E-BEF1-DD9A1F867B76}" type="datetimeFigureOut">
              <a:rPr lang="en-US" smtClean="0"/>
              <a:pPr/>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2CF04F6-01A2-46E1-A246-A38DD68BA7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2CF04F6-01A2-46E1-A246-A38DD68BA737}"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91AC305-E929-471E-BEF1-DD9A1F867B76}" type="datetimeFigureOut">
              <a:rPr lang="en-US" smtClean="0"/>
              <a:pPr/>
              <a:t>2/21/2022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2CF04F6-01A2-46E1-A246-A38DD68BA737}"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91AC305-E929-471E-BEF1-DD9A1F867B76}" type="datetimeFigureOut">
              <a:rPr lang="en-US" smtClean="0"/>
              <a:pPr/>
              <a:t>2/21/2022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91AC305-E929-471E-BEF1-DD9A1F867B76}" type="datetimeFigureOut">
              <a:rPr lang="en-US" smtClean="0"/>
              <a:pPr/>
              <a:t>2/21/2022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2CF04F6-01A2-46E1-A246-A38DD68BA737}"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2971800"/>
            <a:ext cx="7086600" cy="3352800"/>
          </a:xfrm>
        </p:spPr>
        <p:txBody>
          <a:bodyPr numCol="2"/>
          <a:lstStyle/>
          <a:p>
            <a:r>
              <a:rPr lang="en-US" i="1" dirty="0"/>
              <a:t>                                                             </a:t>
            </a:r>
            <a:endParaRPr lang="en-US" dirty="0"/>
          </a:p>
          <a:p>
            <a:r>
              <a:rPr lang="en-US" i="1" dirty="0"/>
              <a:t> </a:t>
            </a:r>
            <a:endParaRPr lang="en-US" cap="none" dirty="0"/>
          </a:p>
        </p:txBody>
      </p:sp>
      <p:sp>
        <p:nvSpPr>
          <p:cNvPr id="2" name="Title 1"/>
          <p:cNvSpPr>
            <a:spLocks noGrp="1"/>
          </p:cNvSpPr>
          <p:nvPr>
            <p:ph type="ctrTitle"/>
          </p:nvPr>
        </p:nvSpPr>
        <p:spPr>
          <a:xfrm>
            <a:off x="685800" y="609600"/>
            <a:ext cx="7772400" cy="1143000"/>
          </a:xfrm>
        </p:spPr>
        <p:txBody>
          <a:bodyPr>
            <a:normAutofit/>
          </a:bodyPr>
          <a:lstStyle/>
          <a:p>
            <a:r>
              <a:rPr lang="en-US" sz="3200" b="1" dirty="0"/>
              <a:t>Rural Marketing Practices in India: Emerging Issues</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2503162298"/>
              </p:ext>
            </p:extLst>
          </p:nvPr>
        </p:nvGraphicFramePr>
        <p:xfrm>
          <a:off x="908538" y="2590800"/>
          <a:ext cx="7315200" cy="3810000"/>
        </p:xfrm>
        <a:graphic>
          <a:graphicData uri="http://schemas.openxmlformats.org/drawingml/2006/table">
            <a:tbl>
              <a:tblPr firstRow="1" bandRow="1">
                <a:tableStyleId>{5C22544A-7EE6-4342-B048-85BDC9FD1C3A}</a:tableStyleId>
              </a:tblPr>
              <a:tblGrid>
                <a:gridCol w="7315200">
                  <a:extLst>
                    <a:ext uri="{9D8B030D-6E8A-4147-A177-3AD203B41FA5}">
                      <a16:colId xmlns:a16="http://schemas.microsoft.com/office/drawing/2014/main" val="20000"/>
                    </a:ext>
                  </a:extLst>
                </a:gridCol>
              </a:tblGrid>
              <a:tr h="3810000">
                <a:tc>
                  <a:txBody>
                    <a:bodyPr/>
                    <a:lstStyle/>
                    <a:p>
                      <a:pPr algn="r">
                        <a:lnSpc>
                          <a:spcPct val="100000"/>
                        </a:lnSpc>
                        <a:spcAft>
                          <a:spcPts val="0"/>
                        </a:spcAft>
                      </a:pPr>
                      <a:r>
                        <a:rPr kumimoji="0" lang="en-US" sz="1400" b="1" kern="1200" dirty="0">
                          <a:solidFill>
                            <a:schemeClr val="tx1"/>
                          </a:solidFill>
                          <a:latin typeface="Monotype Corsiva" pitchFamily="66" charset="0"/>
                          <a:ea typeface="+mn-ea"/>
                          <a:cs typeface="+mn-cs"/>
                        </a:rPr>
                        <a:t>Mr. Rahul Sharma</a:t>
                      </a:r>
                    </a:p>
                    <a:p>
                      <a:pPr algn="r">
                        <a:lnSpc>
                          <a:spcPct val="100000"/>
                        </a:lnSpc>
                        <a:spcAft>
                          <a:spcPts val="0"/>
                        </a:spcAft>
                      </a:pPr>
                      <a:r>
                        <a:rPr kumimoji="0" lang="en-US" sz="1400" b="1" kern="1200" dirty="0">
                          <a:solidFill>
                            <a:schemeClr val="tx1"/>
                          </a:solidFill>
                          <a:latin typeface="Monotype Corsiva" pitchFamily="66" charset="0"/>
                          <a:ea typeface="+mn-ea"/>
                          <a:cs typeface="+mn-cs"/>
                        </a:rPr>
                        <a:t>rahul.shams@gmail.com                                                                                                       </a:t>
                      </a:r>
                    </a:p>
                    <a:p>
                      <a:pPr algn="r">
                        <a:lnSpc>
                          <a:spcPct val="100000"/>
                        </a:lnSpc>
                        <a:spcAft>
                          <a:spcPts val="0"/>
                        </a:spcAft>
                      </a:pPr>
                      <a:r>
                        <a:rPr kumimoji="0" lang="en-US" sz="1400" b="1" i="1" kern="1200" dirty="0">
                          <a:solidFill>
                            <a:schemeClr val="tx1"/>
                          </a:solidFill>
                          <a:latin typeface="Monotype Corsiva" pitchFamily="66" charset="0"/>
                          <a:ea typeface="+mn-ea"/>
                          <a:cs typeface="+mn-cs"/>
                        </a:rPr>
                        <a:t>Cell no: 9924849142</a:t>
                      </a:r>
                    </a:p>
                    <a:p>
                      <a:pPr algn="r">
                        <a:lnSpc>
                          <a:spcPct val="100000"/>
                        </a:lnSpc>
                        <a:spcAft>
                          <a:spcPts val="0"/>
                        </a:spcAft>
                      </a:pPr>
                      <a:r>
                        <a:rPr kumimoji="0" lang="en-US" sz="1400" b="1" i="1" kern="1200" dirty="0">
                          <a:solidFill>
                            <a:schemeClr val="tx1"/>
                          </a:solidFill>
                          <a:latin typeface="Monotype Corsiva" pitchFamily="66" charset="0"/>
                          <a:ea typeface="+mn-ea"/>
                          <a:cs typeface="+mn-cs"/>
                        </a:rPr>
                        <a:t>Assistant Professor</a:t>
                      </a:r>
                      <a:endParaRPr kumimoji="0" lang="en-US" sz="1400" b="1" kern="1200" dirty="0">
                        <a:solidFill>
                          <a:schemeClr val="tx1"/>
                        </a:solidFill>
                        <a:latin typeface="Monotype Corsiva" pitchFamily="66" charset="0"/>
                        <a:ea typeface="+mn-ea"/>
                        <a:cs typeface="+mn-cs"/>
                      </a:endParaRPr>
                    </a:p>
                    <a:p>
                      <a:pPr algn="r">
                        <a:lnSpc>
                          <a:spcPct val="100000"/>
                        </a:lnSpc>
                        <a:spcAft>
                          <a:spcPts val="0"/>
                        </a:spcAft>
                      </a:pPr>
                      <a:r>
                        <a:rPr kumimoji="0" lang="en-US" sz="1400" b="1" i="1" kern="1200" dirty="0">
                          <a:solidFill>
                            <a:schemeClr val="tx1"/>
                          </a:solidFill>
                          <a:latin typeface="Monotype Corsiva" pitchFamily="66" charset="0"/>
                          <a:ea typeface="+mn-ea"/>
                          <a:cs typeface="+mn-cs"/>
                        </a:rPr>
                        <a:t> Department of Management </a:t>
                      </a:r>
                      <a:r>
                        <a:rPr kumimoji="0" lang="en-US" sz="1400" b="1" i="1" kern="1200" dirty="0">
                          <a:solidFill>
                            <a:schemeClr val="lt1"/>
                          </a:solidFill>
                          <a:latin typeface="Monotype Corsiva" pitchFamily="66" charset="0"/>
                          <a:ea typeface="+mn-ea"/>
                          <a:cs typeface="+mn-cs"/>
                        </a:rPr>
                        <a:t>  </a:t>
                      </a:r>
                      <a:endParaRPr kumimoji="0" lang="en-US" sz="1400" b="1" kern="1200" dirty="0">
                        <a:solidFill>
                          <a:schemeClr val="lt1"/>
                        </a:solidFill>
                        <a:latin typeface="Monotype Corsiva" pitchFamily="66" charset="0"/>
                        <a:ea typeface="+mn-ea"/>
                        <a:cs typeface="+mn-cs"/>
                      </a:endParaRPr>
                    </a:p>
                    <a:p>
                      <a:pPr algn="r">
                        <a:lnSpc>
                          <a:spcPct val="100000"/>
                        </a:lnSpc>
                        <a:spcAft>
                          <a:spcPts val="0"/>
                        </a:spcAft>
                      </a:pPr>
                      <a:r>
                        <a:rPr kumimoji="0" lang="en-US" sz="1400" b="1" i="1" kern="1200" dirty="0">
                          <a:solidFill>
                            <a:schemeClr val="tx1"/>
                          </a:solidFill>
                          <a:latin typeface="Monotype Corsiva" pitchFamily="66" charset="0"/>
                          <a:ea typeface="+mn-ea"/>
                          <a:cs typeface="+mn-cs"/>
                        </a:rPr>
                        <a:t>Sumandeep Vidyapeeth                                                                                                    </a:t>
                      </a:r>
                      <a:endParaRPr kumimoji="0" lang="en-US" sz="1400" b="1" kern="1200" dirty="0">
                        <a:solidFill>
                          <a:schemeClr val="tx1"/>
                        </a:solidFill>
                        <a:latin typeface="Monotype Corsiva" pitchFamily="66" charset="0"/>
                        <a:ea typeface="+mn-ea"/>
                        <a:cs typeface="+mn-cs"/>
                      </a:endParaRPr>
                    </a:p>
                    <a:p>
                      <a:pPr algn="r">
                        <a:lnSpc>
                          <a:spcPct val="100000"/>
                        </a:lnSpc>
                        <a:spcAft>
                          <a:spcPts val="0"/>
                        </a:spcAft>
                      </a:pPr>
                      <a:r>
                        <a:rPr kumimoji="0" lang="en-US" sz="1400" b="1" i="1" kern="1200" dirty="0">
                          <a:solidFill>
                            <a:schemeClr val="lt1"/>
                          </a:solidFill>
                          <a:latin typeface="Monotype Corsiva" pitchFamily="66" charset="0"/>
                          <a:ea typeface="+mn-ea"/>
                          <a:cs typeface="+mn-cs"/>
                        </a:rPr>
                        <a:t> </a:t>
                      </a:r>
                      <a:r>
                        <a:rPr kumimoji="0" lang="en-US" sz="1400" b="1" i="1" kern="1200" dirty="0">
                          <a:solidFill>
                            <a:schemeClr val="tx1"/>
                          </a:solidFill>
                          <a:latin typeface="Monotype Corsiva" pitchFamily="66" charset="0"/>
                          <a:ea typeface="+mn-ea"/>
                          <a:cs typeface="+mn-cs"/>
                        </a:rPr>
                        <a:t>Pipariya </a:t>
                      </a:r>
                    </a:p>
                    <a:p>
                      <a:pPr algn="r">
                        <a:lnSpc>
                          <a:spcPct val="100000"/>
                        </a:lnSpc>
                        <a:spcAft>
                          <a:spcPts val="0"/>
                        </a:spcAft>
                      </a:pPr>
                      <a:r>
                        <a:rPr kumimoji="0" lang="en-US" sz="1400" b="1" i="1" kern="1200" dirty="0">
                          <a:solidFill>
                            <a:schemeClr val="tx1"/>
                          </a:solidFill>
                          <a:latin typeface="Monotype Corsiva" pitchFamily="66" charset="0"/>
                          <a:ea typeface="+mn-ea"/>
                          <a:cs typeface="+mn-cs"/>
                        </a:rPr>
                        <a:t>Taluka Waghodia</a:t>
                      </a:r>
                      <a:endParaRPr kumimoji="0" lang="en-US" sz="1400" b="1" kern="1200" dirty="0">
                        <a:solidFill>
                          <a:schemeClr val="tx1"/>
                        </a:solidFill>
                        <a:latin typeface="Monotype Corsiva" pitchFamily="66" charset="0"/>
                        <a:ea typeface="+mn-ea"/>
                        <a:cs typeface="+mn-cs"/>
                      </a:endParaRPr>
                    </a:p>
                    <a:p>
                      <a:pPr algn="r">
                        <a:lnSpc>
                          <a:spcPct val="100000"/>
                        </a:lnSpc>
                        <a:spcAft>
                          <a:spcPts val="0"/>
                        </a:spcAft>
                      </a:pPr>
                      <a:r>
                        <a:rPr kumimoji="0" lang="en-US" sz="1400" b="1" i="1" kern="1200" dirty="0">
                          <a:solidFill>
                            <a:schemeClr val="tx1"/>
                          </a:solidFill>
                          <a:latin typeface="Monotype Corsiva" pitchFamily="66" charset="0"/>
                          <a:ea typeface="+mn-ea"/>
                          <a:cs typeface="+mn-cs"/>
                        </a:rPr>
                        <a:t>District Vadodara- 391760 </a:t>
                      </a:r>
                    </a:p>
                    <a:p>
                      <a:pPr algn="r">
                        <a:lnSpc>
                          <a:spcPct val="100000"/>
                        </a:lnSpc>
                        <a:spcAft>
                          <a:spcPts val="0"/>
                        </a:spcAft>
                      </a:pPr>
                      <a:r>
                        <a:rPr kumimoji="0" lang="en-US" sz="1400" b="1" i="1" kern="1200" dirty="0">
                          <a:solidFill>
                            <a:schemeClr val="tx1"/>
                          </a:solidFill>
                          <a:latin typeface="Monotype Corsiva" pitchFamily="66" charset="0"/>
                          <a:ea typeface="+mn-ea"/>
                          <a:cs typeface="+mn-cs"/>
                        </a:rPr>
                        <a:t>India</a:t>
                      </a:r>
                      <a:endParaRPr lang="en-US" sz="1400" dirty="0">
                        <a:solidFill>
                          <a:schemeClr val="tx1"/>
                        </a:solidFill>
                        <a:latin typeface="Monotype Corsiva" pitchFamily="66"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40000" lnSpcReduction="20000"/>
          </a:bodyPr>
          <a:lstStyle/>
          <a:p>
            <a:pPr lvl="0" algn="just">
              <a:lnSpc>
                <a:spcPct val="170000"/>
              </a:lnSpc>
              <a:spcBef>
                <a:spcPts val="0"/>
              </a:spcBef>
            </a:pPr>
            <a:r>
              <a:rPr lang="en-US" sz="3400" b="1" dirty="0"/>
              <a:t>Address the Whole, Not Just One Part</a:t>
            </a:r>
          </a:p>
          <a:p>
            <a:pPr algn="just">
              <a:lnSpc>
                <a:spcPct val="170000"/>
              </a:lnSpc>
              <a:spcBef>
                <a:spcPts val="0"/>
              </a:spcBef>
              <a:buNone/>
            </a:pPr>
            <a:r>
              <a:rPr lang="en-US" sz="3400" dirty="0"/>
              <a:t>	The farmers various activities range from procuring inputs to selling produce. Currently, the village trader services the spectrum of farmers needs. He is a centralized provider of cash, seed, fertilizer, pesticides, and also the only marketing channel. As a result, the trader enjoys two competitive benefits. First, his intimate knowledge of the farmer and village dynamics allow him to accurately assess and manage risk. Second, he reduces overall transaction costs by aggregating services. The linked transactions reduce the farmers overall cost in the short term, but create a cycle of exploitative dependency in the long-term. Rural development efforts thus far have focused only on individual pieces rather than what the entire community needs. Cooperatives have tried to provide agricultural inputs, rural banks have tried to provide credit, and mandis have tried to create a better marketing channel. These efforts cannot compete against the trader’s bundled offer. Functioning as a viable procurement alternative, therefore, must eventually address a range of needs, not just the marketing channel.ITC e-Choupal provide services as a bundle what the entire agricultural community needs.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55000" lnSpcReduction="20000"/>
          </a:bodyPr>
          <a:lstStyle/>
          <a:p>
            <a:pPr marL="273050" indent="-273050" algn="just">
              <a:lnSpc>
                <a:spcPct val="170000"/>
              </a:lnSpc>
              <a:spcBef>
                <a:spcPts val="0"/>
              </a:spcBef>
            </a:pPr>
            <a:r>
              <a:rPr lang="en-US" b="1" dirty="0"/>
              <a:t>An IT-Driven Solution</a:t>
            </a:r>
          </a:p>
          <a:p>
            <a:pPr algn="just">
              <a:lnSpc>
                <a:spcPct val="170000"/>
              </a:lnSpc>
              <a:spcBef>
                <a:spcPts val="0"/>
              </a:spcBef>
              <a:buNone/>
            </a:pPr>
            <a:r>
              <a:rPr lang="en-US" dirty="0"/>
              <a:t>	Delivery of real-time information independent of the transaction. In the Mandi system, delivery, pricing, and sales happen simultaneously, thus binding the farmer to an agent. E-Choupal was seen as a medium of delivering critical market information independent of the mandi, thus allowing the farmer an empowered choice of where and when to sell his crop.</a:t>
            </a:r>
          </a:p>
          <a:p>
            <a:pPr algn="just">
              <a:lnSpc>
                <a:spcPct val="170000"/>
              </a:lnSpc>
              <a:spcBef>
                <a:spcPts val="0"/>
              </a:spcBef>
            </a:pPr>
            <a:r>
              <a:rPr lang="en-US" b="1" dirty="0"/>
              <a:t>Risk  Analysis &amp; Challenges</a:t>
            </a:r>
          </a:p>
          <a:p>
            <a:pPr marL="457200" indent="-220663" algn="just">
              <a:lnSpc>
                <a:spcPct val="170000"/>
              </a:lnSpc>
              <a:spcBef>
                <a:spcPts val="0"/>
              </a:spcBef>
            </a:pPr>
            <a:r>
              <a:rPr lang="en-US" dirty="0"/>
              <a:t>Radical shifts in computing access will break community-based business models.</a:t>
            </a:r>
          </a:p>
          <a:p>
            <a:pPr marL="457200" indent="-220663" algn="just">
              <a:lnSpc>
                <a:spcPct val="170000"/>
              </a:lnSpc>
              <a:spcBef>
                <a:spcPts val="0"/>
              </a:spcBef>
            </a:pPr>
            <a:r>
              <a:rPr lang="en-US" dirty="0"/>
              <a:t>The sanchalaks are ITCs partners in the community, and as their power and numbers increase, there is a threat of unionization and rent extraction.</a:t>
            </a:r>
          </a:p>
          <a:p>
            <a:pPr marL="457200" indent="-220663" algn="just">
              <a:lnSpc>
                <a:spcPct val="170000"/>
              </a:lnSpc>
              <a:spcBef>
                <a:spcPts val="0"/>
              </a:spcBef>
            </a:pPr>
            <a:r>
              <a:rPr lang="en-US" dirty="0"/>
              <a:t>The scope of the operation: the diversity of activities required of every operative and the speed of expansion create real threats to efficient management.</a:t>
            </a:r>
          </a:p>
          <a:p>
            <a:pPr marL="457200" indent="-220663" algn="just">
              <a:lnSpc>
                <a:spcPct val="170000"/>
              </a:lnSpc>
              <a:spcBef>
                <a:spcPts val="0"/>
              </a:spcBef>
            </a:pPr>
            <a:r>
              <a:rPr lang="en-US" dirty="0"/>
              <a:t>If ITC fails to fulfill the aspirations of farmers, they will look elsewhere for satisfaction.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62500" lnSpcReduction="20000"/>
          </a:bodyPr>
          <a:lstStyle/>
          <a:p>
            <a:pPr algn="just"/>
            <a:r>
              <a:rPr lang="en-US" b="1" u="sng" dirty="0"/>
              <a:t>Conclusion</a:t>
            </a:r>
            <a:endParaRPr lang="en-US" dirty="0"/>
          </a:p>
          <a:p>
            <a:pPr algn="just">
              <a:lnSpc>
                <a:spcPct val="170000"/>
              </a:lnSpc>
              <a:spcBef>
                <a:spcPts val="0"/>
              </a:spcBef>
              <a:buNone/>
            </a:pPr>
            <a:r>
              <a:rPr lang="en-US" dirty="0"/>
              <a:t>	Thus, looking at the challenges and the opportunities, which rural markets offer to the marketers, it can be said that the future is very promising for those who can understand the dynamics of rural markets and exploit them to their best advantage. A radical change in attitudes of marketers towards the vibrant and burgeoning rural markets is called for, so they can successfully impress on the 230 million rural consumers spread over approximately six hundred thousand villages in rural India.</a:t>
            </a:r>
          </a:p>
          <a:p>
            <a:pPr algn="just">
              <a:lnSpc>
                <a:spcPct val="170000"/>
              </a:lnSpc>
              <a:spcBef>
                <a:spcPts val="0"/>
              </a:spcBef>
              <a:buNone/>
            </a:pPr>
            <a:r>
              <a:rPr lang="en-US" dirty="0"/>
              <a:t>	In the initial stages marketers do face several challenges but they prove as a helping hand in future development of the firms. Because seeing at the unexplored available market the same will help them in maximizing their reach and create an upper hand in the cut throat competition.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Rural Marketing Practices in India: Emerging Issues</a:t>
            </a:r>
            <a:endParaRPr lang="en-US" sz="2400" dirty="0"/>
          </a:p>
        </p:txBody>
      </p:sp>
      <p:sp>
        <p:nvSpPr>
          <p:cNvPr id="4" name="Subtitle 3"/>
          <p:cNvSpPr>
            <a:spLocks noGrp="1"/>
          </p:cNvSpPr>
          <p:nvPr>
            <p:ph sz="quarter" idx="1"/>
          </p:nvPr>
        </p:nvSpPr>
        <p:spPr/>
        <p:txBody>
          <a:bodyPr numCol="2">
            <a:normAutofit/>
          </a:bodyPr>
          <a:lstStyle/>
          <a:p>
            <a:r>
              <a:rPr lang="en-US" sz="2400" dirty="0"/>
              <a:t>Introduction</a:t>
            </a:r>
          </a:p>
          <a:p>
            <a:pPr>
              <a:buNone/>
            </a:pPr>
            <a:r>
              <a:rPr lang="en-US" sz="2000" dirty="0"/>
              <a:t>	</a:t>
            </a:r>
          </a:p>
          <a:p>
            <a:endParaRPr lang="en-US" dirty="0"/>
          </a:p>
          <a:p>
            <a:endParaRPr lang="en-US" dirty="0"/>
          </a:p>
          <a:p>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a:xfrm>
            <a:off x="301752" y="1527048"/>
            <a:ext cx="8503920" cy="4721352"/>
          </a:xfrm>
        </p:spPr>
        <p:txBody>
          <a:bodyPr>
            <a:normAutofit fontScale="25000" lnSpcReduction="20000"/>
          </a:bodyPr>
          <a:lstStyle/>
          <a:p>
            <a:r>
              <a:rPr lang="en-US" sz="7200" b="1" dirty="0"/>
              <a:t>Overview</a:t>
            </a:r>
          </a:p>
          <a:p>
            <a:pPr algn="just">
              <a:lnSpc>
                <a:spcPct val="170000"/>
              </a:lnSpc>
              <a:buNone/>
            </a:pPr>
            <a:r>
              <a:rPr lang="en-US" sz="6400" dirty="0"/>
              <a:t>	This study is an attempt to create awareness among Indian marketers about the power of Rural Marketing and encountering the issues related with rural marketing. The study has taken into data information from past records available from various sources of information and tries to co-relate various issues faced by marketers in different parts of the country. The study tries to find out possible outcomes for countering the issues and uses </a:t>
            </a:r>
            <a:r>
              <a:rPr lang="en-US" sz="6400" b="1" dirty="0"/>
              <a:t>case study method </a:t>
            </a:r>
            <a:r>
              <a:rPr lang="en-US" sz="6400" dirty="0"/>
              <a:t>to provide a solution to the various issues. The paper discusses about the state of rural marketing in India and various issues faced by marketers to counter the challenges of rural marketing. The secondary data collected is used a tool to provide solution to the various issues faced in rural marketing. The </a:t>
            </a:r>
            <a:r>
              <a:rPr lang="en-US" sz="6400" b="1" dirty="0"/>
              <a:t>purpose</a:t>
            </a:r>
            <a:r>
              <a:rPr lang="en-US" sz="6400" dirty="0"/>
              <a:t> of this research is to get an idea of the state of rural marketing in India and find out the problems faced by marketers and by deploying various techniques such as </a:t>
            </a:r>
            <a:r>
              <a:rPr lang="en-US" sz="6400" b="1" dirty="0"/>
              <a:t>Case Studies. </a:t>
            </a:r>
            <a:r>
              <a:rPr lang="en-US" sz="64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92500"/>
          </a:bodyPr>
          <a:lstStyle/>
          <a:p>
            <a:pPr>
              <a:lnSpc>
                <a:spcPct val="150000"/>
              </a:lnSpc>
              <a:spcBef>
                <a:spcPts val="0"/>
              </a:spcBef>
            </a:pPr>
            <a:r>
              <a:rPr lang="en-US" sz="2000" b="1" dirty="0"/>
              <a:t>The major Issues in tapping the rural markets can be summarized as: - </a:t>
            </a:r>
            <a:endParaRPr lang="en-US" sz="2000" dirty="0"/>
          </a:p>
          <a:p>
            <a:pPr lvl="0">
              <a:lnSpc>
                <a:spcPct val="150000"/>
              </a:lnSpc>
              <a:spcBef>
                <a:spcPts val="0"/>
              </a:spcBef>
            </a:pPr>
            <a:r>
              <a:rPr lang="en-US" sz="2000" dirty="0"/>
              <a:t>High distribution costs </a:t>
            </a:r>
          </a:p>
          <a:p>
            <a:pPr lvl="0">
              <a:lnSpc>
                <a:spcPct val="150000"/>
              </a:lnSpc>
              <a:spcBef>
                <a:spcPts val="0"/>
              </a:spcBef>
            </a:pPr>
            <a:r>
              <a:rPr lang="en-US" sz="2000" dirty="0"/>
              <a:t>High initial market development expenditure </a:t>
            </a:r>
          </a:p>
          <a:p>
            <a:pPr lvl="0">
              <a:lnSpc>
                <a:spcPct val="150000"/>
              </a:lnSpc>
              <a:spcBef>
                <a:spcPts val="0"/>
              </a:spcBef>
            </a:pPr>
            <a:r>
              <a:rPr lang="en-US" sz="2000" dirty="0"/>
              <a:t>Inability of the small retailer to carry stock without adequate credit facility </a:t>
            </a:r>
          </a:p>
          <a:p>
            <a:pPr lvl="0">
              <a:lnSpc>
                <a:spcPct val="150000"/>
              </a:lnSpc>
              <a:spcBef>
                <a:spcPts val="0"/>
              </a:spcBef>
            </a:pPr>
            <a:r>
              <a:rPr lang="en-US" sz="2000" dirty="0"/>
              <a:t>Generating effective demand for manufactured foods </a:t>
            </a:r>
          </a:p>
          <a:p>
            <a:pPr lvl="0">
              <a:lnSpc>
                <a:spcPct val="150000"/>
              </a:lnSpc>
              <a:spcBef>
                <a:spcPts val="0"/>
              </a:spcBef>
            </a:pPr>
            <a:r>
              <a:rPr lang="en-US" sz="2000" dirty="0"/>
              <a:t>Wholesale and dealer network problems </a:t>
            </a:r>
          </a:p>
          <a:p>
            <a:pPr lvl="0">
              <a:lnSpc>
                <a:spcPct val="150000"/>
              </a:lnSpc>
              <a:spcBef>
                <a:spcPts val="0"/>
              </a:spcBef>
            </a:pPr>
            <a:r>
              <a:rPr lang="en-US" sz="2000" dirty="0"/>
              <a:t>Mass communication and promotion problems </a:t>
            </a:r>
          </a:p>
          <a:p>
            <a:pPr lvl="0">
              <a:lnSpc>
                <a:spcPct val="150000"/>
              </a:lnSpc>
              <a:spcBef>
                <a:spcPts val="0"/>
              </a:spcBef>
            </a:pPr>
            <a:r>
              <a:rPr lang="en-US" sz="2000" dirty="0"/>
              <a:t>Banking and credit problems </a:t>
            </a:r>
          </a:p>
          <a:p>
            <a:pPr lvl="0">
              <a:lnSpc>
                <a:spcPct val="150000"/>
              </a:lnSpc>
              <a:spcBef>
                <a:spcPts val="0"/>
              </a:spcBef>
              <a:buNone/>
            </a:pPr>
            <a:r>
              <a:rPr lang="en-US" sz="2000" dirty="0"/>
              <a:t>							            continued…</a:t>
            </a:r>
            <a:r>
              <a:rPr lang="en-US" sz="24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92500"/>
          </a:bodyPr>
          <a:lstStyle/>
          <a:p>
            <a:pPr lvl="0">
              <a:lnSpc>
                <a:spcPct val="160000"/>
              </a:lnSpc>
              <a:spcBef>
                <a:spcPts val="0"/>
              </a:spcBef>
            </a:pPr>
            <a:r>
              <a:rPr lang="en-US" sz="2000" dirty="0"/>
              <a:t>Management and sales managing problems </a:t>
            </a:r>
          </a:p>
          <a:p>
            <a:pPr lvl="0">
              <a:lnSpc>
                <a:spcPct val="160000"/>
              </a:lnSpc>
              <a:spcBef>
                <a:spcPts val="0"/>
              </a:spcBef>
            </a:pPr>
            <a:r>
              <a:rPr lang="en-US" sz="2000" dirty="0"/>
              <a:t>Market research problems </a:t>
            </a:r>
          </a:p>
          <a:p>
            <a:pPr lvl="0">
              <a:lnSpc>
                <a:spcPct val="160000"/>
              </a:lnSpc>
              <a:spcBef>
                <a:spcPts val="0"/>
              </a:spcBef>
            </a:pPr>
            <a:r>
              <a:rPr lang="en-US" sz="2000" dirty="0"/>
              <a:t>Inadequate infrastructure facilities (lack of physical distribution, roads warehouses and media availability) </a:t>
            </a:r>
          </a:p>
          <a:p>
            <a:pPr lvl="0">
              <a:lnSpc>
                <a:spcPct val="160000"/>
              </a:lnSpc>
              <a:spcBef>
                <a:spcPts val="0"/>
              </a:spcBef>
            </a:pPr>
            <a:r>
              <a:rPr lang="en-US" sz="2000" dirty="0"/>
              <a:t>Highly dispersed and thinly populated markets </a:t>
            </a:r>
          </a:p>
          <a:p>
            <a:pPr lvl="0">
              <a:lnSpc>
                <a:spcPct val="160000"/>
              </a:lnSpc>
              <a:spcBef>
                <a:spcPts val="0"/>
              </a:spcBef>
            </a:pPr>
            <a:r>
              <a:rPr lang="en-US" sz="2000" dirty="0"/>
              <a:t>Low per capita and poor standards of living, social, economic and cultural backwardness of the rural masses </a:t>
            </a:r>
          </a:p>
          <a:p>
            <a:pPr lvl="0">
              <a:lnSpc>
                <a:spcPct val="160000"/>
              </a:lnSpc>
              <a:spcBef>
                <a:spcPts val="0"/>
              </a:spcBef>
            </a:pPr>
            <a:r>
              <a:rPr lang="en-US" sz="2000" dirty="0"/>
              <a:t>Low level of exposure to different product categories and product brands </a:t>
            </a:r>
          </a:p>
          <a:p>
            <a:pPr>
              <a:lnSpc>
                <a:spcPct val="160000"/>
              </a:lnSpc>
              <a:spcBef>
                <a:spcPts val="0"/>
              </a:spcBef>
            </a:pPr>
            <a:r>
              <a:rPr lang="en-US" sz="2000" dirty="0"/>
              <a:t>Cultural gap between urban-based marketers and rural consumers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fontScale="92500" lnSpcReduction="10000"/>
          </a:bodyPr>
          <a:lstStyle/>
          <a:p>
            <a:pPr lvl="0">
              <a:lnSpc>
                <a:spcPct val="150000"/>
              </a:lnSpc>
              <a:spcBef>
                <a:spcPts val="0"/>
              </a:spcBef>
            </a:pPr>
            <a:r>
              <a:rPr lang="en-US" sz="2000" b="1" dirty="0"/>
              <a:t>Marketing Strategy</a:t>
            </a:r>
          </a:p>
          <a:p>
            <a:pPr lvl="0">
              <a:lnSpc>
                <a:spcPct val="150000"/>
              </a:lnSpc>
              <a:spcBef>
                <a:spcPts val="0"/>
              </a:spcBef>
            </a:pPr>
            <a:r>
              <a:rPr lang="en-US" sz="2000" dirty="0"/>
              <a:t>By Target Changing Perception</a:t>
            </a:r>
          </a:p>
          <a:p>
            <a:pPr lvl="0">
              <a:lnSpc>
                <a:spcPct val="150000"/>
              </a:lnSpc>
              <a:spcBef>
                <a:spcPts val="0"/>
              </a:spcBef>
            </a:pPr>
            <a:r>
              <a:rPr lang="en-US" sz="2000" dirty="0"/>
              <a:t>By Understanding Cultural and Social Values</a:t>
            </a:r>
          </a:p>
          <a:p>
            <a:pPr lvl="0">
              <a:lnSpc>
                <a:spcPct val="150000"/>
              </a:lnSpc>
              <a:spcBef>
                <a:spcPts val="0"/>
              </a:spcBef>
            </a:pPr>
            <a:r>
              <a:rPr lang="en-US" sz="2000" dirty="0"/>
              <a:t>By Providing What Customer Want</a:t>
            </a:r>
          </a:p>
          <a:p>
            <a:pPr lvl="0">
              <a:lnSpc>
                <a:spcPct val="150000"/>
              </a:lnSpc>
              <a:spcBef>
                <a:spcPts val="0"/>
              </a:spcBef>
            </a:pPr>
            <a:r>
              <a:rPr lang="en-US" sz="2000" dirty="0"/>
              <a:t>By Developing Rural-Specific Products</a:t>
            </a:r>
          </a:p>
          <a:p>
            <a:pPr lvl="0">
              <a:lnSpc>
                <a:spcPct val="150000"/>
              </a:lnSpc>
              <a:spcBef>
                <a:spcPts val="0"/>
              </a:spcBef>
            </a:pPr>
            <a:r>
              <a:rPr lang="en-US" sz="2000" dirty="0"/>
              <a:t>By Giving Indian Words for Brands</a:t>
            </a:r>
          </a:p>
          <a:p>
            <a:pPr lvl="0">
              <a:lnSpc>
                <a:spcPct val="150000"/>
              </a:lnSpc>
              <a:spcBef>
                <a:spcPts val="0"/>
              </a:spcBef>
            </a:pPr>
            <a:r>
              <a:rPr lang="en-US" sz="2000" dirty="0"/>
              <a:t>By Acquiring Indian Brands</a:t>
            </a:r>
          </a:p>
          <a:p>
            <a:pPr>
              <a:lnSpc>
                <a:spcPct val="150000"/>
              </a:lnSpc>
              <a:spcBef>
                <a:spcPts val="0"/>
              </a:spcBef>
            </a:pPr>
            <a:r>
              <a:rPr lang="en-US" sz="2000" b="1" dirty="0"/>
              <a:t>Distribution Strategy</a:t>
            </a:r>
          </a:p>
          <a:p>
            <a:pPr lvl="0">
              <a:lnSpc>
                <a:spcPct val="150000"/>
              </a:lnSpc>
              <a:spcBef>
                <a:spcPts val="0"/>
              </a:spcBef>
            </a:pPr>
            <a:r>
              <a:rPr lang="en-US" sz="2000" dirty="0"/>
              <a:t>By Adopting Localised Way of Distributing</a:t>
            </a:r>
          </a:p>
          <a:p>
            <a:pPr lvl="0">
              <a:lnSpc>
                <a:spcPct val="150000"/>
              </a:lnSpc>
              <a:spcBef>
                <a:spcPts val="0"/>
              </a:spcBef>
            </a:pPr>
            <a:r>
              <a:rPr lang="en-US" sz="2000" dirty="0"/>
              <a:t>Melas</a:t>
            </a:r>
          </a:p>
          <a:p>
            <a:pPr lvl="0">
              <a:lnSpc>
                <a:spcPct val="150000"/>
              </a:lnSpc>
              <a:spcBef>
                <a:spcPts val="0"/>
              </a:spcBef>
            </a:pPr>
            <a:r>
              <a:rPr lang="en-US" sz="2000" dirty="0"/>
              <a:t>Paintings</a:t>
            </a:r>
          </a:p>
          <a:p>
            <a:endParaRPr lang="en-US" dirty="0"/>
          </a:p>
          <a:p>
            <a:pPr lvl="0"/>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rmAutofit/>
          </a:bodyPr>
          <a:lstStyle/>
          <a:p>
            <a:pPr>
              <a:lnSpc>
                <a:spcPct val="150000"/>
              </a:lnSpc>
              <a:spcBef>
                <a:spcPts val="0"/>
              </a:spcBef>
            </a:pPr>
            <a:r>
              <a:rPr lang="en-US" sz="2000" b="1" dirty="0"/>
              <a:t>Promotional Strategy</a:t>
            </a:r>
          </a:p>
          <a:p>
            <a:pPr lvl="0">
              <a:lnSpc>
                <a:spcPct val="150000"/>
              </a:lnSpc>
              <a:spcBef>
                <a:spcPts val="0"/>
              </a:spcBef>
            </a:pPr>
            <a:r>
              <a:rPr lang="en-US" sz="2000" dirty="0"/>
              <a:t>By Communicating and Changing Quality Perception</a:t>
            </a:r>
          </a:p>
          <a:p>
            <a:pPr>
              <a:lnSpc>
                <a:spcPct val="150000"/>
              </a:lnSpc>
              <a:spcBef>
                <a:spcPts val="0"/>
              </a:spcBef>
            </a:pPr>
            <a:r>
              <a:rPr lang="en-US" sz="2000" dirty="0"/>
              <a:t>By Proper Communication in Indian Language By Associating Themselves with India</a:t>
            </a:r>
          </a:p>
          <a:p>
            <a:pPr lvl="0">
              <a:lnSpc>
                <a:spcPct val="150000"/>
              </a:lnSpc>
              <a:spcBef>
                <a:spcPts val="0"/>
              </a:spcBef>
            </a:pPr>
            <a:r>
              <a:rPr lang="en-US" sz="2000" dirty="0"/>
              <a:t>By Promoting Indian Sports Team</a:t>
            </a:r>
          </a:p>
          <a:p>
            <a:pPr lvl="0">
              <a:lnSpc>
                <a:spcPct val="150000"/>
              </a:lnSpc>
              <a:spcBef>
                <a:spcPts val="0"/>
              </a:spcBef>
            </a:pPr>
            <a:r>
              <a:rPr lang="en-US" sz="2000" dirty="0"/>
              <a:t>By Effective Media Communication</a:t>
            </a:r>
          </a:p>
          <a:p>
            <a:pPr lvl="0">
              <a:lnSpc>
                <a:spcPct val="150000"/>
              </a:lnSpc>
              <a:spcBef>
                <a:spcPts val="0"/>
              </a:spcBef>
            </a:pPr>
            <a:r>
              <a:rPr lang="en-US" sz="2000" dirty="0"/>
              <a:t>By Associating Themselves with Indian Celebrities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a:xfrm>
            <a:off x="301752" y="1527048"/>
            <a:ext cx="8503920" cy="4797552"/>
          </a:xfrm>
        </p:spPr>
        <p:txBody>
          <a:bodyPr>
            <a:noAutofit/>
          </a:bodyPr>
          <a:lstStyle/>
          <a:p>
            <a:pPr algn="just">
              <a:lnSpc>
                <a:spcPct val="150000"/>
              </a:lnSpc>
              <a:spcBef>
                <a:spcPts val="0"/>
              </a:spcBef>
            </a:pPr>
            <a:r>
              <a:rPr lang="en-US" sz="1400" b="1" dirty="0"/>
              <a:t>Research Methodology  </a:t>
            </a:r>
          </a:p>
          <a:p>
            <a:pPr algn="just">
              <a:lnSpc>
                <a:spcPct val="150000"/>
              </a:lnSpc>
              <a:spcBef>
                <a:spcPts val="0"/>
              </a:spcBef>
              <a:buNone/>
            </a:pPr>
            <a:r>
              <a:rPr lang="en-US" sz="1400" b="1" dirty="0"/>
              <a:t>	 ITC e-Choupal</a:t>
            </a:r>
          </a:p>
          <a:p>
            <a:pPr algn="just">
              <a:lnSpc>
                <a:spcPct val="150000"/>
              </a:lnSpc>
              <a:spcBef>
                <a:spcPts val="0"/>
              </a:spcBef>
            </a:pPr>
            <a:r>
              <a:rPr lang="en-US" sz="1400" b="1" dirty="0"/>
              <a:t>ITC e-Choupal and the Strategy</a:t>
            </a:r>
            <a:endParaRPr lang="en-US" sz="1400" dirty="0"/>
          </a:p>
          <a:p>
            <a:pPr algn="just">
              <a:lnSpc>
                <a:spcPct val="150000"/>
              </a:lnSpc>
              <a:spcBef>
                <a:spcPts val="0"/>
              </a:spcBef>
              <a:buNone/>
            </a:pPr>
            <a:r>
              <a:rPr lang="en-US" sz="1400" dirty="0"/>
              <a:t>	ITC followed a different media/communication strategy which is more elaborate and extensive in rural marketing so far, which benefits both the farmers and the organization. The strategy is use the Information Technology and bridges the information and service gap in rural INDIA which gives an edge to market its products like seeds, fertilizers and pesticides and other products like consumer goods. With this strategy it can also enhance its competitiveness in global market for Agri exports. A pure trading model does not require much capital investment. The e- Choupal model, in contrast, has required that ITC make significant investments to create and maintain its own IT network in rural India and to identify and train a local farmer to manage each e-Choupal. The company has initiated an e-Choupal effort that places computers with Internet access in rural farming villages; the e-Choupals serve as both a social gathering place for exchange of information (Choupal means gathering place in Hindi) and an e-commerce hub.</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Rural Marketing Practices in India: Emerging Issues</a:t>
            </a:r>
            <a:endParaRPr lang="en-US" sz="2400" dirty="0"/>
          </a:p>
        </p:txBody>
      </p:sp>
      <p:sp>
        <p:nvSpPr>
          <p:cNvPr id="3" name="Content Placeholder 2"/>
          <p:cNvSpPr>
            <a:spLocks noGrp="1"/>
          </p:cNvSpPr>
          <p:nvPr>
            <p:ph sz="quarter" idx="1"/>
          </p:nvPr>
        </p:nvSpPr>
        <p:spPr/>
        <p:txBody>
          <a:bodyPr>
            <a:noAutofit/>
          </a:bodyPr>
          <a:lstStyle/>
          <a:p>
            <a:pPr algn="just">
              <a:lnSpc>
                <a:spcPct val="150000"/>
              </a:lnSpc>
              <a:spcBef>
                <a:spcPts val="0"/>
              </a:spcBef>
              <a:buNone/>
            </a:pPr>
            <a:r>
              <a:rPr lang="en-US" sz="1600" b="1" dirty="0"/>
              <a:t>	</a:t>
            </a:r>
            <a:r>
              <a:rPr lang="en-US" sz="1400" b="1" dirty="0"/>
              <a:t>Vision and Planning Behind the e-Choupals</a:t>
            </a:r>
            <a:endParaRPr lang="en-US" sz="1400" dirty="0"/>
          </a:p>
          <a:p>
            <a:pPr algn="just">
              <a:lnSpc>
                <a:spcPct val="150000"/>
              </a:lnSpc>
              <a:spcBef>
                <a:spcPts val="0"/>
              </a:spcBef>
              <a:buNone/>
            </a:pPr>
            <a:r>
              <a:rPr lang="en-US" sz="1400" dirty="0"/>
              <a:t>	Implementing and managing e-Choupals is a significant departure from commodities trading. Through its tobacco business, ITC has worked in Indian agriculture for decades, from research to procurement to distribution. ITCs translation of the tactical and strategic challenges it faced and its social commitment into a business model demonstrates a deep understanding of both agrarian systems and modern management. The principles followed in implementing the e-Choupals are</a:t>
            </a:r>
          </a:p>
          <a:p>
            <a:pPr lvl="0" algn="just">
              <a:lnSpc>
                <a:spcPct val="150000"/>
              </a:lnSpc>
              <a:spcBef>
                <a:spcPts val="0"/>
              </a:spcBef>
            </a:pPr>
            <a:r>
              <a:rPr lang="en-US" sz="1400" b="1" dirty="0"/>
              <a:t>Re-engineer, Not Reconstruct </a:t>
            </a:r>
          </a:p>
          <a:p>
            <a:pPr marL="457200" indent="-280988" algn="just">
              <a:lnSpc>
                <a:spcPct val="150000"/>
              </a:lnSpc>
              <a:spcBef>
                <a:spcPts val="0"/>
              </a:spcBef>
            </a:pPr>
            <a:r>
              <a:rPr lang="en-US" sz="1400" dirty="0"/>
              <a:t>Present Mandi system has some success factors in it. ITC decided to build e-Choupal on existing system. Already ITC has trading agents in local mandis for its tobacco business. It retained the efficient providers and created roles for in efficient people. It recruits and engages members of landscape thereby making their expertise available to ITC. With this principle ITC can avoid the reinventing the system in areas where it can add no value with its presence i.e., in areas where efficient agents are there.</a:t>
            </a:r>
          </a:p>
          <a:p>
            <a:pPr algn="just">
              <a:lnSpc>
                <a:spcPct val="150000"/>
              </a:lnSpc>
              <a:spcBef>
                <a:spcPts val="0"/>
              </a:spcBef>
              <a:buNone/>
            </a:pPr>
            <a:endParaRPr lang="en-US" sz="1600" dirty="0"/>
          </a:p>
          <a:p>
            <a:pPr algn="just">
              <a:lnSpc>
                <a:spcPct val="150000"/>
              </a:lnSpc>
              <a:spcBef>
                <a:spcPts val="0"/>
              </a:spcBef>
              <a:buNone/>
            </a:pPr>
            <a:r>
              <a:rPr lang="en-US" sz="1600" b="1" dirty="0"/>
              <a:t>	</a:t>
            </a:r>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1374</Words>
  <Application>Microsoft Office PowerPoint</Application>
  <PresentationFormat>On-screen Show (4:3)</PresentationFormat>
  <Paragraphs>86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Georgia</vt:lpstr>
      <vt:lpstr>Monotype Corsiva</vt:lpstr>
      <vt:lpstr>Wingdings</vt:lpstr>
      <vt:lpstr>Wingdings 2</vt:lpstr>
      <vt:lpstr>Civic</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lpstr>Rural Marketing Practices in India: Emerging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Marketing Practices in India: Emerging Issues</dc:title>
  <dc:creator>user1</dc:creator>
  <cp:lastModifiedBy>RAHUL SHARMA</cp:lastModifiedBy>
  <cp:revision>37</cp:revision>
  <dcterms:created xsi:type="dcterms:W3CDTF">2011-03-08T06:03:34Z</dcterms:created>
  <dcterms:modified xsi:type="dcterms:W3CDTF">2022-02-21T10:53:04Z</dcterms:modified>
</cp:coreProperties>
</file>