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6" r:id="rId4"/>
    <p:sldId id="257" r:id="rId5"/>
    <p:sldId id="258" r:id="rId6"/>
    <p:sldId id="259" r:id="rId7"/>
    <p:sldId id="260" r:id="rId8"/>
    <p:sldId id="264" r:id="rId9"/>
    <p:sldId id="261" r:id="rId10"/>
    <p:sldId id="262"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6147BC-8EAD-49F7-AF9A-C9A2F0C11D3B}" type="datetimeFigureOut">
              <a:rPr lang="en-US" smtClean="0"/>
              <a:pPr/>
              <a:t>01-Jan-13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8E1E34-592A-4134-96C5-363A18A5447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6147BC-8EAD-49F7-AF9A-C9A2F0C11D3B}" type="datetimeFigureOut">
              <a:rPr lang="en-US" smtClean="0"/>
              <a:pPr/>
              <a:t>01-Jan-13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8E1E34-592A-4134-96C5-363A18A5447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6147BC-8EAD-49F7-AF9A-C9A2F0C11D3B}" type="datetimeFigureOut">
              <a:rPr lang="en-US" smtClean="0"/>
              <a:pPr/>
              <a:t>01-Jan-13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8E1E34-592A-4134-96C5-363A18A5447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6147BC-8EAD-49F7-AF9A-C9A2F0C11D3B}" type="datetimeFigureOut">
              <a:rPr lang="en-US" smtClean="0"/>
              <a:pPr/>
              <a:t>01-Jan-13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8E1E34-592A-4134-96C5-363A18A5447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6147BC-8EAD-49F7-AF9A-C9A2F0C11D3B}" type="datetimeFigureOut">
              <a:rPr lang="en-US" smtClean="0"/>
              <a:pPr/>
              <a:t>01-Jan-13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8E1E34-592A-4134-96C5-363A18A5447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6147BC-8EAD-49F7-AF9A-C9A2F0C11D3B}" type="datetimeFigureOut">
              <a:rPr lang="en-US" smtClean="0"/>
              <a:pPr/>
              <a:t>01-Jan-13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8E1E34-592A-4134-96C5-363A18A5447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6147BC-8EAD-49F7-AF9A-C9A2F0C11D3B}" type="datetimeFigureOut">
              <a:rPr lang="en-US" smtClean="0"/>
              <a:pPr/>
              <a:t>01-Jan-13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8E1E34-592A-4134-96C5-363A18A5447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6147BC-8EAD-49F7-AF9A-C9A2F0C11D3B}" type="datetimeFigureOut">
              <a:rPr lang="en-US" smtClean="0"/>
              <a:pPr/>
              <a:t>01-Jan-13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8E1E34-592A-4134-96C5-363A18A5447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6147BC-8EAD-49F7-AF9A-C9A2F0C11D3B}" type="datetimeFigureOut">
              <a:rPr lang="en-US" smtClean="0"/>
              <a:pPr/>
              <a:t>01-Jan-13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8E1E34-592A-4134-96C5-363A18A5447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6147BC-8EAD-49F7-AF9A-C9A2F0C11D3B}" type="datetimeFigureOut">
              <a:rPr lang="en-US" smtClean="0"/>
              <a:pPr/>
              <a:t>01-Jan-13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8E1E34-592A-4134-96C5-363A18A5447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6147BC-8EAD-49F7-AF9A-C9A2F0C11D3B}" type="datetimeFigureOut">
              <a:rPr lang="en-US" smtClean="0"/>
              <a:pPr/>
              <a:t>01-Jan-13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8E1E34-592A-4134-96C5-363A18A5447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6147BC-8EAD-49F7-AF9A-C9A2F0C11D3B}" type="datetimeFigureOut">
              <a:rPr lang="en-US" smtClean="0"/>
              <a:pPr/>
              <a:t>01-Jan-13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8E1E34-592A-4134-96C5-363A18A5447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sustainabledevelopment.un.org/content/documents/7891Transforming%20Our%20World.pdf" TargetMode="External"/><Relationship Id="rId2" Type="http://schemas.openxmlformats.org/officeDocument/2006/relationships/hyperlink" Target="http://www.un.org/sustainabledevelopment/Summit/" TargetMode="External"/><Relationship Id="rId1" Type="http://schemas.openxmlformats.org/officeDocument/2006/relationships/slideLayout" Target="../slideLayouts/slideLayout2.xml"/><Relationship Id="rId4" Type="http://schemas.openxmlformats.org/officeDocument/2006/relationships/hyperlink" Target="http://www.un.org/esa/ffd/ffd3/"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www.un.org/sustainabledevelopment/sustainable-development-goal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1">
            <a:schemeClr val="accent3"/>
          </a:lnRef>
          <a:fillRef idx="3">
            <a:schemeClr val="accent3"/>
          </a:fillRef>
          <a:effectRef idx="2">
            <a:schemeClr val="accent3"/>
          </a:effectRef>
          <a:fontRef idx="minor">
            <a:schemeClr val="lt1"/>
          </a:fontRef>
        </p:style>
        <p:txBody>
          <a:bodyPr/>
          <a:lstStyle/>
          <a:p>
            <a:r>
              <a:rPr lang="en-US" dirty="0" smtClean="0">
                <a:solidFill>
                  <a:schemeClr val="tx1"/>
                </a:solidFill>
                <a:latin typeface="Algerian" pitchFamily="82" charset="0"/>
              </a:rPr>
              <a:t>SUSTAINABLE DEVELOPMENT GOALS</a:t>
            </a:r>
            <a:endParaRPr lang="en-US" dirty="0">
              <a:solidFill>
                <a:schemeClr val="tx1"/>
              </a:solidFill>
              <a:latin typeface="Algerian" pitchFamily="82" charset="0"/>
            </a:endParaRPr>
          </a:p>
        </p:txBody>
      </p:sp>
      <p:sp>
        <p:nvSpPr>
          <p:cNvPr id="3" name="Subtitle 2"/>
          <p:cNvSpPr>
            <a:spLocks noGrp="1"/>
          </p:cNvSpPr>
          <p:nvPr>
            <p:ph type="subTitle" idx="1"/>
          </p:nvPr>
        </p:nvSpPr>
        <p:spPr>
          <a:xfrm>
            <a:off x="2362200" y="4876800"/>
            <a:ext cx="6400800" cy="1752600"/>
          </a:xfrm>
        </p:spPr>
        <p:txBody>
          <a:bodyPr>
            <a:normAutofit lnSpcReduction="10000"/>
          </a:bodyPr>
          <a:lstStyle/>
          <a:p>
            <a:pPr algn="l"/>
            <a:r>
              <a:rPr lang="en-US" sz="2400" dirty="0" smtClean="0">
                <a:solidFill>
                  <a:schemeClr val="tx1"/>
                </a:solidFill>
              </a:rPr>
              <a:t>Dr. Medha Wadhwa</a:t>
            </a:r>
          </a:p>
          <a:p>
            <a:pPr algn="l"/>
            <a:r>
              <a:rPr lang="en-US" sz="2400" dirty="0" smtClean="0">
                <a:solidFill>
                  <a:schemeClr val="tx1"/>
                </a:solidFill>
              </a:rPr>
              <a:t>Associate Professor</a:t>
            </a:r>
          </a:p>
          <a:p>
            <a:pPr algn="l"/>
            <a:r>
              <a:rPr lang="en-US" sz="2400" dirty="0" smtClean="0">
                <a:solidFill>
                  <a:schemeClr val="tx1"/>
                </a:solidFill>
              </a:rPr>
              <a:t>Department of Management</a:t>
            </a:r>
          </a:p>
          <a:p>
            <a:pPr algn="l"/>
            <a:r>
              <a:rPr lang="en-US" sz="2400" dirty="0" smtClean="0">
                <a:solidFill>
                  <a:schemeClr val="tx1"/>
                </a:solidFill>
              </a:rPr>
              <a:t>Sumandeep Vidyapeeth</a:t>
            </a:r>
            <a:endParaRPr lang="en-US" sz="24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r>
              <a:rPr lang="en-US" b="1" dirty="0" smtClean="0">
                <a:solidFill>
                  <a:schemeClr val="tx1"/>
                </a:solidFill>
                <a:latin typeface="Algerian" pitchFamily="82" charset="0"/>
              </a:rPr>
              <a:t>Facts about SDG</a:t>
            </a:r>
            <a:endParaRPr lang="en-US" b="1" dirty="0">
              <a:solidFill>
                <a:schemeClr val="tx1"/>
              </a:solidFill>
              <a:latin typeface="Algerian" pitchFamily="82" charset="0"/>
            </a:endParaRPr>
          </a:p>
        </p:txBody>
      </p:sp>
      <p:sp>
        <p:nvSpPr>
          <p:cNvPr id="3" name="Content Placeholder 2"/>
          <p:cNvSpPr>
            <a:spLocks noGrp="1"/>
          </p:cNvSpPr>
          <p:nvPr>
            <p:ph idx="1"/>
          </p:nvPr>
        </p:nvSpPr>
        <p:spPr/>
        <p:txBody>
          <a:bodyPr>
            <a:normAutofit fontScale="77500" lnSpcReduction="20000"/>
          </a:bodyPr>
          <a:lstStyle/>
          <a:p>
            <a:pPr algn="just">
              <a:buFont typeface="+mj-lt"/>
              <a:buAutoNum type="arabicPeriod"/>
            </a:pPr>
            <a:r>
              <a:rPr lang="en-US" b="1" u="sng" dirty="0" smtClean="0"/>
              <a:t>The Global Goals need you </a:t>
            </a:r>
            <a:endParaRPr lang="en-US" dirty="0" smtClean="0"/>
          </a:p>
          <a:p>
            <a:pPr algn="just">
              <a:buFont typeface="+mj-lt"/>
              <a:buAutoNum type="arabicPeriod"/>
            </a:pPr>
            <a:r>
              <a:rPr lang="en-US" b="1" u="sng" dirty="0" smtClean="0"/>
              <a:t>The Global Goals will change the way the world does business</a:t>
            </a:r>
            <a:endParaRPr lang="en-US" dirty="0" smtClean="0"/>
          </a:p>
          <a:p>
            <a:pPr algn="just">
              <a:buFont typeface="+mj-lt"/>
              <a:buAutoNum type="arabicPeriod"/>
            </a:pPr>
            <a:r>
              <a:rPr lang="en-US" b="1" u="sng" dirty="0" smtClean="0"/>
              <a:t>The Global Goals are one for all and all for one</a:t>
            </a:r>
            <a:endParaRPr lang="en-US" dirty="0" smtClean="0"/>
          </a:p>
          <a:p>
            <a:pPr algn="just">
              <a:buFont typeface="+mj-lt"/>
              <a:buAutoNum type="arabicPeriod"/>
            </a:pPr>
            <a:r>
              <a:rPr lang="en-US" b="1" u="sng" dirty="0" smtClean="0"/>
              <a:t>The Global Goals will address climate change</a:t>
            </a:r>
            <a:endParaRPr lang="en-US" dirty="0" smtClean="0"/>
          </a:p>
          <a:p>
            <a:pPr algn="just">
              <a:buFont typeface="+mj-lt"/>
              <a:buAutoNum type="arabicPeriod"/>
            </a:pPr>
            <a:r>
              <a:rPr lang="en-US" b="1" u="sng" dirty="0" smtClean="0"/>
              <a:t>The Global Goals will eradicate extreme poverty</a:t>
            </a:r>
            <a:endParaRPr lang="en-US" dirty="0" smtClean="0"/>
          </a:p>
          <a:p>
            <a:pPr algn="just">
              <a:buFont typeface="+mj-lt"/>
              <a:buAutoNum type="arabicPeriod"/>
            </a:pPr>
            <a:r>
              <a:rPr lang="en-US" b="1" u="sng" dirty="0" smtClean="0"/>
              <a:t>The Global Goals will leave no one behind</a:t>
            </a:r>
            <a:endParaRPr lang="en-US" dirty="0" smtClean="0"/>
          </a:p>
          <a:p>
            <a:pPr algn="just">
              <a:buFont typeface="+mj-lt"/>
              <a:buAutoNum type="arabicPeriod"/>
            </a:pPr>
            <a:r>
              <a:rPr lang="en-US" b="1" u="sng" dirty="0" smtClean="0"/>
              <a:t>The Global Goals are hands-on</a:t>
            </a:r>
            <a:endParaRPr lang="en-US" dirty="0" smtClean="0"/>
          </a:p>
          <a:p>
            <a:pPr algn="just">
              <a:buFont typeface="+mj-lt"/>
              <a:buAutoNum type="arabicPeriod"/>
            </a:pPr>
            <a:r>
              <a:rPr lang="en-US" b="1" u="sng" dirty="0" smtClean="0"/>
              <a:t>The Global Goals are “Global”</a:t>
            </a:r>
            <a:endParaRPr lang="en-US" dirty="0" smtClean="0"/>
          </a:p>
          <a:p>
            <a:pPr algn="just">
              <a:buFont typeface="+mj-lt"/>
              <a:buAutoNum type="arabicPeriod"/>
            </a:pPr>
            <a:r>
              <a:rPr lang="en-US" b="1" u="sng" dirty="0" smtClean="0"/>
              <a:t>The Global Goals are the people’s goals</a:t>
            </a:r>
            <a:endParaRPr lang="en-US" dirty="0" smtClean="0"/>
          </a:p>
          <a:p>
            <a:pPr algn="just">
              <a:buFont typeface="+mj-lt"/>
              <a:buAutoNum type="arabicPeriod"/>
            </a:pPr>
            <a:r>
              <a:rPr lang="en-US" b="1" u="sng" dirty="0" smtClean="0"/>
              <a:t>The Global Goals are the world’s ultimate to-do list for the next 15 years</a:t>
            </a: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Image result for thank you images"/>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457200" y="285750"/>
            <a:ext cx="8229600" cy="5840413"/>
          </a:xfrm>
        </p:spPr>
        <p:txBody>
          <a:bodyPr/>
          <a:lstStyle/>
          <a:p>
            <a:pPr algn="just">
              <a:lnSpc>
                <a:spcPct val="150000"/>
              </a:lnSpc>
              <a:buFontTx/>
              <a:buNone/>
            </a:pPr>
            <a:r>
              <a:rPr lang="en-US" sz="2400" b="1" smtClean="0">
                <a:latin typeface="Times New Roman" pitchFamily="18" charset="0"/>
                <a:cs typeface="Times New Roman" pitchFamily="18" charset="0"/>
              </a:rPr>
              <a:t>MILLENIUM DEVELOPMENT GOALS</a:t>
            </a:r>
          </a:p>
          <a:p>
            <a:pPr algn="just">
              <a:lnSpc>
                <a:spcPct val="150000"/>
              </a:lnSpc>
            </a:pPr>
            <a:r>
              <a:rPr lang="en-US" sz="2400" smtClean="0">
                <a:latin typeface="Times New Roman" pitchFamily="18" charset="0"/>
                <a:cs typeface="Times New Roman" pitchFamily="18" charset="0"/>
              </a:rPr>
              <a:t>In September 2000, 189 countries’ representatives met at Millennium Summit in New York to adopt the UN Millennium Declaration</a:t>
            </a:r>
          </a:p>
          <a:p>
            <a:pPr algn="just">
              <a:lnSpc>
                <a:spcPct val="150000"/>
              </a:lnSpc>
            </a:pPr>
            <a:r>
              <a:rPr lang="en-US" sz="2400" smtClean="0">
                <a:latin typeface="Times New Roman" pitchFamily="18" charset="0"/>
                <a:cs typeface="Times New Roman" pitchFamily="18" charset="0"/>
              </a:rPr>
              <a:t>Commitment in seven areas: peace, security, disarmament, development, poverty eradication, environment protection, human rights, democracy, and good governance, protecting the vulnerable and meeting the special needs of Africa and strengthening the UN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a:xfrm>
            <a:off x="457200" y="285750"/>
            <a:ext cx="8229600" cy="5840413"/>
          </a:xfrm>
        </p:spPr>
        <p:txBody>
          <a:bodyPr/>
          <a:lstStyle/>
          <a:p>
            <a:pPr algn="just">
              <a:lnSpc>
                <a:spcPct val="200000"/>
              </a:lnSpc>
            </a:pPr>
            <a:r>
              <a:rPr lang="en-US" sz="2400" smtClean="0">
                <a:latin typeface="Times New Roman" pitchFamily="18" charset="0"/>
                <a:cs typeface="Times New Roman" pitchFamily="18" charset="0"/>
              </a:rPr>
              <a:t>It placed health at the heart of development and committed to reduce poverty and hunger, tackle ill-health, gender inequality and lack of education and access to clean water and environmental degradation</a:t>
            </a:r>
          </a:p>
          <a:p>
            <a:pPr algn="just">
              <a:lnSpc>
                <a:spcPct val="200000"/>
              </a:lnSpc>
            </a:pPr>
            <a:r>
              <a:rPr lang="en-US" sz="2400" smtClean="0">
                <a:latin typeface="Times New Roman" pitchFamily="18" charset="0"/>
                <a:cs typeface="Times New Roman" pitchFamily="18" charset="0"/>
              </a:rPr>
              <a:t>3 out of 8 goals have direct relation with health and remaining have indirect effects on health</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5791200" cy="1020762"/>
          </a:xfrm>
        </p:spPr>
        <p:style>
          <a:lnRef idx="1">
            <a:schemeClr val="accent5"/>
          </a:lnRef>
          <a:fillRef idx="2">
            <a:schemeClr val="accent5"/>
          </a:fillRef>
          <a:effectRef idx="1">
            <a:schemeClr val="accent5"/>
          </a:effectRef>
          <a:fontRef idx="minor">
            <a:schemeClr val="dk1"/>
          </a:fontRef>
        </p:style>
        <p:txBody>
          <a:bodyPr/>
          <a:lstStyle/>
          <a:p>
            <a:r>
              <a:rPr lang="en-US" dirty="0" smtClean="0">
                <a:latin typeface="Algerian" pitchFamily="82" charset="0"/>
              </a:rPr>
              <a:t>INTRODUCTION</a:t>
            </a:r>
            <a:endParaRPr lang="en-US" dirty="0">
              <a:latin typeface="Algerian" pitchFamily="82" charset="0"/>
            </a:endParaRPr>
          </a:p>
        </p:txBody>
      </p:sp>
      <p:sp>
        <p:nvSpPr>
          <p:cNvPr id="3" name="Content Placeholder 2"/>
          <p:cNvSpPr>
            <a:spLocks noGrp="1"/>
          </p:cNvSpPr>
          <p:nvPr>
            <p:ph idx="1"/>
          </p:nvPr>
        </p:nvSpPr>
        <p:spPr>
          <a:xfrm>
            <a:off x="152400" y="1600200"/>
            <a:ext cx="8839200" cy="4525963"/>
          </a:xfrm>
        </p:spPr>
        <p:txBody>
          <a:bodyPr>
            <a:normAutofit fontScale="70000" lnSpcReduction="20000"/>
          </a:bodyPr>
          <a:lstStyle/>
          <a:p>
            <a:pPr algn="just"/>
            <a:r>
              <a:rPr lang="en-GB" b="1" dirty="0" smtClean="0">
                <a:latin typeface="Book Antiqua" pitchFamily="18" charset="0"/>
                <a:hlinkClick r:id="rId2"/>
              </a:rPr>
              <a:t>UN Sustainable Development Summit</a:t>
            </a:r>
            <a:r>
              <a:rPr lang="en-GB" dirty="0" smtClean="0">
                <a:latin typeface="Book Antiqua" pitchFamily="18" charset="0"/>
              </a:rPr>
              <a:t> in New York from 25-27 September 2015</a:t>
            </a:r>
          </a:p>
          <a:p>
            <a:pPr algn="just"/>
            <a:r>
              <a:rPr lang="en-GB" dirty="0" smtClean="0">
                <a:latin typeface="Book Antiqua" pitchFamily="18" charset="0"/>
              </a:rPr>
              <a:t>Summit outcome document, entitled </a:t>
            </a:r>
            <a:r>
              <a:rPr lang="en-GB" b="1" i="1" dirty="0" smtClean="0">
                <a:latin typeface="Book Antiqua" pitchFamily="18" charset="0"/>
                <a:hlinkClick r:id="rId3"/>
              </a:rPr>
              <a:t>“Transforming our World: The 2030 Agenda for Sustainable Development,”</a:t>
            </a:r>
            <a:r>
              <a:rPr lang="en-GB" dirty="0" smtClean="0">
                <a:latin typeface="Book Antiqua" pitchFamily="18" charset="0"/>
              </a:rPr>
              <a:t> was agreed on by the 193 Member States of the United Nations, and includes 17 Sustainable Development Goals.</a:t>
            </a:r>
          </a:p>
          <a:p>
            <a:pPr marL="285750" indent="-285750" algn="just"/>
            <a:r>
              <a:rPr lang="en-GB" dirty="0" smtClean="0">
                <a:latin typeface="Book Antiqua" pitchFamily="18" charset="0"/>
              </a:rPr>
              <a:t>Calls for action by all countries, poor, rich and middle-income. It recognizes that ending poverty must go hand-in-hand with a plan that builds economic growth and addresses a range of social needs.</a:t>
            </a:r>
          </a:p>
          <a:p>
            <a:pPr marL="285750" indent="-285750" algn="just"/>
            <a:endParaRPr lang="en-GB" dirty="0" smtClean="0">
              <a:latin typeface="Book Antiqua" pitchFamily="18" charset="0"/>
            </a:endParaRPr>
          </a:p>
          <a:p>
            <a:pPr marL="285750" indent="-285750" algn="just"/>
            <a:r>
              <a:rPr lang="en-GB" dirty="0" smtClean="0">
                <a:latin typeface="Book Antiqua" pitchFamily="18" charset="0"/>
              </a:rPr>
              <a:t>The new sustainable development agenda builds on the successful outcome of the </a:t>
            </a:r>
            <a:r>
              <a:rPr lang="en-GB" b="1" dirty="0" smtClean="0">
                <a:latin typeface="Book Antiqua" pitchFamily="18" charset="0"/>
                <a:hlinkClick r:id="rId4"/>
              </a:rPr>
              <a:t>Third International Conference on Financing for Development</a:t>
            </a:r>
            <a:r>
              <a:rPr lang="en-GB" dirty="0" smtClean="0">
                <a:latin typeface="Book Antiqua" pitchFamily="18" charset="0"/>
              </a:rPr>
              <a:t> that recently concluded in Addis Ababa, Ethiopia.  </a:t>
            </a:r>
          </a:p>
          <a:p>
            <a:pPr algn="just"/>
            <a:endParaRPr lang="en-US" dirty="0">
              <a:latin typeface="Book Antiqua"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8991600" cy="5973763"/>
          </a:xfrm>
        </p:spPr>
        <p:txBody>
          <a:bodyPr>
            <a:noAutofit/>
          </a:bodyPr>
          <a:lstStyle/>
          <a:p>
            <a:pPr marL="285750" indent="-285750" algn="just"/>
            <a:r>
              <a:rPr lang="en-GB" sz="2000" dirty="0" smtClean="0">
                <a:latin typeface="Book Antiqua" pitchFamily="18" charset="0"/>
              </a:rPr>
              <a:t>The </a:t>
            </a:r>
            <a:r>
              <a:rPr lang="en-GB" sz="2000" b="1" dirty="0" smtClean="0">
                <a:latin typeface="Book Antiqua" pitchFamily="18" charset="0"/>
                <a:hlinkClick r:id="rId2"/>
              </a:rPr>
              <a:t>17 Sustainable Development Goals (SDGs) </a:t>
            </a:r>
            <a:r>
              <a:rPr lang="en-GB" sz="2000" dirty="0" smtClean="0">
                <a:latin typeface="Book Antiqua" pitchFamily="18" charset="0"/>
              </a:rPr>
              <a:t>and targets are “global” in nature taking into account different national realities, capacities and levels of development and respecting national policies and priorities.</a:t>
            </a:r>
          </a:p>
          <a:p>
            <a:pPr marL="285750" indent="-285750" algn="just"/>
            <a:endParaRPr lang="en-GB" sz="2000" b="1" u="sng" dirty="0" smtClean="0">
              <a:latin typeface="Book Antiqua" pitchFamily="18" charset="0"/>
            </a:endParaRPr>
          </a:p>
          <a:p>
            <a:pPr marL="285750" indent="-285750" algn="just"/>
            <a:r>
              <a:rPr lang="en-GB" sz="2000" dirty="0" smtClean="0">
                <a:latin typeface="Book Antiqua" pitchFamily="18" charset="0"/>
              </a:rPr>
              <a:t>The SDGS call for building peaceful, inclusive and well-governed societies with responsive institutions as the basis for shared prosperity.  Fundamentally, they recognize that we cannot reach our development goals without addressing human rights and complex humanitarian issues at the same time.</a:t>
            </a:r>
          </a:p>
          <a:p>
            <a:pPr marL="285750" indent="-285750" algn="just"/>
            <a:endParaRPr lang="en-GB" sz="2000" dirty="0" smtClean="0">
              <a:latin typeface="Book Antiqua" pitchFamily="18" charset="0"/>
            </a:endParaRPr>
          </a:p>
          <a:p>
            <a:pPr marL="285750" indent="-285750" algn="just"/>
            <a:r>
              <a:rPr lang="en-GB" sz="2000" dirty="0" smtClean="0">
                <a:latin typeface="Book Antiqua" pitchFamily="18" charset="0"/>
              </a:rPr>
              <a:t>The SDGs are people-</a:t>
            </a:r>
            <a:r>
              <a:rPr lang="en-GB" sz="2000" dirty="0" err="1" smtClean="0">
                <a:latin typeface="Book Antiqua" pitchFamily="18" charset="0"/>
              </a:rPr>
              <a:t>centered</a:t>
            </a:r>
            <a:r>
              <a:rPr lang="en-GB" sz="2000" dirty="0" smtClean="0">
                <a:latin typeface="Book Antiqua" pitchFamily="18" charset="0"/>
              </a:rPr>
              <a:t> and planet-sensitive.  They are universal, applying to all countries while recognizing different realities and capabilities.  The goals are not independent from each other; they need to be implemented in an integrated manner.</a:t>
            </a:r>
          </a:p>
          <a:p>
            <a:pPr algn="just"/>
            <a:endParaRPr lang="en-GB" sz="2000" b="1" u="sng" dirty="0" smtClean="0">
              <a:latin typeface="Book Antiqua" pitchFamily="18" charset="0"/>
            </a:endParaRPr>
          </a:p>
          <a:p>
            <a:pPr marL="285750" indent="-285750" algn="just"/>
            <a:r>
              <a:rPr lang="en-GB" sz="2000" dirty="0" smtClean="0">
                <a:latin typeface="Book Antiqua" pitchFamily="18" charset="0"/>
              </a:rPr>
              <a:t>The SDGs are the result of a three year long transparent, participatory process inclusive of all stakeholders and people’s voices. They represent an unprecedented agreement around sustainable development priorities among 193 Member States. They have received worldwide support from civil society, business, parliamentarians and other actors. </a:t>
            </a:r>
          </a:p>
          <a:p>
            <a:endParaRPr lang="en-US" sz="2000" dirty="0">
              <a:latin typeface="Book Antiqua"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74638"/>
            <a:ext cx="6553200" cy="1020762"/>
          </a:xfrm>
        </p:spPr>
        <p:style>
          <a:lnRef idx="3">
            <a:schemeClr val="lt1"/>
          </a:lnRef>
          <a:fillRef idx="1">
            <a:schemeClr val="accent5"/>
          </a:fillRef>
          <a:effectRef idx="1">
            <a:schemeClr val="accent5"/>
          </a:effectRef>
          <a:fontRef idx="minor">
            <a:schemeClr val="lt1"/>
          </a:fontRef>
        </p:style>
        <p:txBody>
          <a:bodyPr/>
          <a:lstStyle/>
          <a:p>
            <a:r>
              <a:rPr lang="en-US" dirty="0" smtClean="0">
                <a:solidFill>
                  <a:schemeClr val="tx1"/>
                </a:solidFill>
                <a:latin typeface="Algerian" pitchFamily="82" charset="0"/>
              </a:rPr>
              <a:t>ELEMENTS OF SDG</a:t>
            </a:r>
            <a:endParaRPr lang="en-US" dirty="0">
              <a:solidFill>
                <a:schemeClr val="tx1"/>
              </a:solidFill>
              <a:latin typeface="Algerian" pitchFamily="82" charset="0"/>
            </a:endParaRPr>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xmlns="" val="0"/>
              </a:ext>
            </a:extLst>
          </a:blip>
          <a:srcRect l="2405" t="2859" r="3186" b="3824"/>
          <a:stretch/>
        </p:blipFill>
        <p:spPr>
          <a:xfrm>
            <a:off x="2282537" y="1600200"/>
            <a:ext cx="4578926" cy="4525963"/>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6096000" cy="1096962"/>
          </a:xfrm>
        </p:spPr>
        <p:style>
          <a:lnRef idx="2">
            <a:schemeClr val="accent4">
              <a:shade val="50000"/>
            </a:schemeClr>
          </a:lnRef>
          <a:fillRef idx="1">
            <a:schemeClr val="accent4"/>
          </a:fillRef>
          <a:effectRef idx="0">
            <a:schemeClr val="accent4"/>
          </a:effectRef>
          <a:fontRef idx="minor">
            <a:schemeClr val="lt1"/>
          </a:fontRef>
        </p:style>
        <p:txBody>
          <a:bodyPr/>
          <a:lstStyle/>
          <a:p>
            <a:r>
              <a:rPr lang="en-US" dirty="0" smtClean="0">
                <a:solidFill>
                  <a:schemeClr val="tx1"/>
                </a:solidFill>
                <a:latin typeface="Algerian" pitchFamily="82" charset="0"/>
              </a:rPr>
              <a:t>MDG v/s SDG</a:t>
            </a:r>
            <a:endParaRPr lang="en-US" dirty="0">
              <a:solidFill>
                <a:schemeClr val="tx1"/>
              </a:solidFill>
              <a:latin typeface="Algerian" pitchFamily="82" charset="0"/>
            </a:endParaRPr>
          </a:p>
        </p:txBody>
      </p:sp>
      <p:sp>
        <p:nvSpPr>
          <p:cNvPr id="3" name="Content Placeholder 2"/>
          <p:cNvSpPr>
            <a:spLocks noGrp="1"/>
          </p:cNvSpPr>
          <p:nvPr>
            <p:ph idx="1"/>
          </p:nvPr>
        </p:nvSpPr>
        <p:spPr>
          <a:xfrm>
            <a:off x="0" y="1600200"/>
            <a:ext cx="9144000" cy="4953000"/>
          </a:xfrm>
        </p:spPr>
        <p:txBody>
          <a:bodyPr>
            <a:normAutofit fontScale="70000" lnSpcReduction="20000"/>
          </a:bodyPr>
          <a:lstStyle/>
          <a:p>
            <a:pPr marL="285750" indent="-285750" algn="just"/>
            <a:r>
              <a:rPr lang="en-GB" dirty="0" smtClean="0"/>
              <a:t>The 17 Sustainable Development Goals with 169 targets are broader in scope and will go further than the MDGs by addressing the root causes of poverty and the universal need for development that works for all people.</a:t>
            </a:r>
          </a:p>
          <a:p>
            <a:pPr marL="285750" indent="-285750" algn="just"/>
            <a:endParaRPr lang="en-GB" b="1" u="sng" dirty="0" smtClean="0"/>
          </a:p>
          <a:p>
            <a:pPr marL="285750" indent="-285750" algn="just"/>
            <a:r>
              <a:rPr lang="en-GB" dirty="0" smtClean="0"/>
              <a:t>Building on the success and momentum of the MDGs, the new global goals will cover more ground with ambitions to address inequalities, economic growth, decent jobs, cities and human settlements, industrialization, energy, climate change, sustainable consumption and production, peace and justice.</a:t>
            </a:r>
          </a:p>
          <a:p>
            <a:pPr marL="285750" indent="-285750" algn="just"/>
            <a:endParaRPr lang="en-GB" b="1" u="sng" dirty="0" smtClean="0"/>
          </a:p>
          <a:p>
            <a:pPr marL="285750" lvl="0" indent="-285750" algn="just"/>
            <a:r>
              <a:rPr lang="en-GB" dirty="0" smtClean="0"/>
              <a:t>The new goals are universal and apply to all countries, whereas the MDGs were intended for action in developing countries only.  </a:t>
            </a:r>
            <a:endParaRPr lang="en-US" u="none" strike="noStrike" dirty="0" smtClean="0">
              <a:effectLst/>
            </a:endParaRPr>
          </a:p>
          <a:p>
            <a:pPr marL="285750" indent="-285750" algn="just"/>
            <a:endParaRPr lang="en-US" b="1" u="sng" dirty="0" smtClean="0"/>
          </a:p>
          <a:p>
            <a:pPr marL="285750" indent="-285750" algn="just"/>
            <a:r>
              <a:rPr lang="en-GB" dirty="0" smtClean="0"/>
              <a:t>A core feature of the SDGs has been the means of implementation  –  the mobilization of financial resources  – as well as capacity–building and the transfer of environmentally sound technologies.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Image result for millenium development goal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04800" y="1709738"/>
            <a:ext cx="8839200" cy="4767262"/>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itle 1"/>
          <p:cNvSpPr txBox="1">
            <a:spLocks/>
          </p:cNvSpPr>
          <p:nvPr/>
        </p:nvSpPr>
        <p:spPr>
          <a:xfrm>
            <a:off x="1524000" y="274638"/>
            <a:ext cx="6019800" cy="1173162"/>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dirty="0" smtClean="0">
                <a:latin typeface="Algerian" pitchFamily="82" charset="0"/>
              </a:rPr>
              <a:t>MDG</a:t>
            </a:r>
            <a:endParaRPr lang="en-US" dirty="0">
              <a:latin typeface="Algerian" pitchFamily="82" charset="0"/>
            </a:endParaRPr>
          </a:p>
        </p:txBody>
      </p:sp>
    </p:spTree>
    <p:extLst>
      <p:ext uri="{BB962C8B-B14F-4D97-AF65-F5344CB8AC3E}">
        <p14:creationId xmlns:p14="http://schemas.microsoft.com/office/powerpoint/2010/main" xmlns="" val="1313499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6019800" cy="1173162"/>
          </a:xfrm>
        </p:spPr>
        <p:style>
          <a:lnRef idx="1">
            <a:schemeClr val="accent3"/>
          </a:lnRef>
          <a:fillRef idx="2">
            <a:schemeClr val="accent3"/>
          </a:fillRef>
          <a:effectRef idx="1">
            <a:schemeClr val="accent3"/>
          </a:effectRef>
          <a:fontRef idx="minor">
            <a:schemeClr val="dk1"/>
          </a:fontRef>
        </p:style>
        <p:txBody>
          <a:bodyPr/>
          <a:lstStyle/>
          <a:p>
            <a:r>
              <a:rPr lang="en-US" dirty="0" smtClean="0">
                <a:latin typeface="Algerian" pitchFamily="82" charset="0"/>
              </a:rPr>
              <a:t>SDG</a:t>
            </a:r>
            <a:endParaRPr lang="en-US" dirty="0">
              <a:latin typeface="Algerian" pitchFamily="82" charset="0"/>
            </a:endParaRPr>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xmlns="" val="0"/>
              </a:ext>
            </a:extLst>
          </a:blip>
          <a:srcRect l="3050" t="18482" r="2692" b="4060"/>
          <a:stretch/>
        </p:blipFill>
        <p:spPr>
          <a:xfrm>
            <a:off x="457200" y="1796310"/>
            <a:ext cx="8229600" cy="4133743"/>
          </a:xfrm>
          <a:prstGeom prst="rect">
            <a:avLst/>
          </a:prstGeom>
        </p:spPr>
      </p:pic>
    </p:spTree>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652</Words>
  <Application>Microsoft Office PowerPoint</Application>
  <PresentationFormat>On-screen Show (4:3)</PresentationFormat>
  <Paragraphs>45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SUSTAINABLE DEVELOPMENT GOALS</vt:lpstr>
      <vt:lpstr>Slide 2</vt:lpstr>
      <vt:lpstr>Slide 3</vt:lpstr>
      <vt:lpstr>INTRODUCTION</vt:lpstr>
      <vt:lpstr>Slide 5</vt:lpstr>
      <vt:lpstr>ELEMENTS OF SDG</vt:lpstr>
      <vt:lpstr>MDG v/s SDG</vt:lpstr>
      <vt:lpstr>Slide 8</vt:lpstr>
      <vt:lpstr>SDG</vt:lpstr>
      <vt:lpstr>Facts about SDG</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SUSTAINABLE DEVELOPMENT GOALS</dc:title>
  <dc:creator>Samir</dc:creator>
  <cp:lastModifiedBy>User</cp:lastModifiedBy>
  <cp:revision>6</cp:revision>
  <dcterms:created xsi:type="dcterms:W3CDTF">2016-09-21T04:04:47Z</dcterms:created>
  <dcterms:modified xsi:type="dcterms:W3CDTF">2012-12-31T19:06:41Z</dcterms:modified>
</cp:coreProperties>
</file>