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E558F-60B2-41D8-9712-B137CE127854}" type="datetimeFigureOut">
              <a:rPr lang="en-US" smtClean="0"/>
              <a:pPr/>
              <a:t>8/27/2020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490F4-5A4C-473C-B878-A8E9D907FDA6}" type="slidenum">
              <a:rPr lang="en-US" smtClean="0"/>
              <a:pPr/>
              <a:t>‹#›</a:t>
            </a:fld>
            <a:endParaRPr lang="en-US"/>
          </a:p>
        </p:txBody>
      </p:sp>
    </p:spTree>
    <p:extLst>
      <p:ext uri="{BB962C8B-B14F-4D97-AF65-F5344CB8AC3E}">
        <p14:creationId xmlns="" xmlns:p14="http://schemas.microsoft.com/office/powerpoint/2010/main" val="391417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490F4-5A4C-473C-B878-A8E9D907FDA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7D6C72-D4D7-4947-A192-92CB8530121C}" type="datetimeFigureOut">
              <a:rPr lang="en-US" smtClean="0"/>
              <a:pPr/>
              <a:t>8/27/2020</a:t>
            </a:fld>
            <a:endParaRPr lang="en-US">
              <a:latin typeface="Arial" pitchFamily="34" charset="0"/>
              <a:cs typeface="Arial" pitchFamily="34" charset="0"/>
            </a:endParaRPr>
          </a:p>
        </p:txBody>
      </p:sp>
      <p:sp>
        <p:nvSpPr>
          <p:cNvPr id="19" name="Footer Placeholder 18"/>
          <p:cNvSpPr>
            <a:spLocks noGrp="1"/>
          </p:cNvSpPr>
          <p:nvPr>
            <p:ph type="ftr" sz="quarter" idx="11"/>
          </p:nvPr>
        </p:nvSpPr>
        <p:spPr/>
        <p:txBody>
          <a:bodyPr/>
          <a:lstStyle/>
          <a:p>
            <a:endParaRPr lang="en-US">
              <a:latin typeface="Arial" pitchFamily="34" charset="0"/>
              <a:cs typeface="Arial" pitchFamily="34" charset="0"/>
            </a:endParaRPr>
          </a:p>
        </p:txBody>
      </p:sp>
      <p:sp>
        <p:nvSpPr>
          <p:cNvPr id="27" name="Slide Number Placeholder 26"/>
          <p:cNvSpPr>
            <a:spLocks noGrp="1"/>
          </p:cNvSpPr>
          <p:nvPr>
            <p:ph type="sldNum" sz="quarter" idx="12"/>
          </p:nvPr>
        </p:nvSpPr>
        <p:spPr/>
        <p:txBody>
          <a:bodyPr/>
          <a:lstStyle/>
          <a:p>
            <a:fld id="{49565A35-BF1F-4345-B456-4D29F1280597}" type="slidenum">
              <a:rPr lang="en-US" smtClean="0"/>
              <a:pPr/>
              <a:t>‹#›</a:t>
            </a:fld>
            <a:endParaRPr lang="en-US">
              <a:latin typeface="Arial" pitchFamily="34" charset="0"/>
              <a:cs typeface="Arial" pitchFamily="34" charset="0"/>
            </a:endParaRPr>
          </a:p>
        </p:txBody>
      </p:sp>
      <p:grpSp>
        <p:nvGrpSpPr>
          <p:cNvPr id="10" name="Group 9"/>
          <p:cNvGrpSpPr/>
          <p:nvPr userDrawn="1"/>
        </p:nvGrpSpPr>
        <p:grpSpPr>
          <a:xfrm>
            <a:off x="0" y="0"/>
            <a:ext cx="9144000" cy="6858000"/>
            <a:chOff x="0" y="0"/>
            <a:chExt cx="9144000" cy="6858000"/>
          </a:xfrm>
        </p:grpSpPr>
        <p:sp>
          <p:nvSpPr>
            <p:cNvPr id="11" name="Rectangle 10"/>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Rectangle 11"/>
            <p:cNvSpPr/>
            <p:nvPr userDrawn="1"/>
          </p:nvSpPr>
          <p:spPr>
            <a:xfrm>
              <a:off x="0" y="0"/>
              <a:ext cx="9144000" cy="6858000"/>
            </a:xfrm>
            <a:prstGeom prst="rect">
              <a:avLst/>
            </a:prstGeom>
            <a:gradFill>
              <a:gsLst>
                <a:gs pos="0">
                  <a:schemeClr val="accent1">
                    <a:lumMod val="20000"/>
                    <a:lumOff val="80000"/>
                    <a:alpha val="18000"/>
                  </a:schemeClr>
                </a:gs>
                <a:gs pos="58000">
                  <a:schemeClr val="tx1"/>
                </a:gs>
                <a:gs pos="65000">
                  <a:schemeClr val="tx1"/>
                </a:gs>
                <a:gs pos="32000">
                  <a:schemeClr val="tx1"/>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3" name="Picture 12" descr="PPP_SHIGH_TLE_Circuit_Wave2.png"/>
            <p:cNvPicPr>
              <a:picLocks noChangeAspect="1"/>
            </p:cNvPicPr>
            <p:nvPr userDrawn="1"/>
          </p:nvPicPr>
          <p:blipFill>
            <a:blip r:embed="rId2">
              <a:duotone>
                <a:schemeClr val="accent1">
                  <a:shade val="45000"/>
                  <a:satMod val="135000"/>
                </a:schemeClr>
                <a:prstClr val="white"/>
              </a:duotone>
            </a:blip>
            <a:stretch>
              <a:fillRect/>
            </a:stretch>
          </p:blipFill>
          <p:spPr>
            <a:xfrm>
              <a:off x="0" y="0"/>
              <a:ext cx="9143999" cy="6858000"/>
            </a:xfrm>
            <a:prstGeom prst="rect">
              <a:avLst/>
            </a:prstGeom>
            <a:noFill/>
            <a:ln>
              <a:noFill/>
            </a:ln>
          </p:spPr>
        </p:pic>
        <p:sp>
          <p:nvSpPr>
            <p:cNvPr id="14" name="Rectangle 13"/>
            <p:cNvSpPr/>
            <p:nvPr userDrawn="1"/>
          </p:nvSpPr>
          <p:spPr>
            <a:xfrm>
              <a:off x="0" y="0"/>
              <a:ext cx="9144000" cy="6858000"/>
            </a:xfrm>
            <a:prstGeom prst="rect">
              <a:avLst/>
            </a:prstGeom>
            <a:gradFill>
              <a:gsLst>
                <a:gs pos="0">
                  <a:schemeClr val="accent1">
                    <a:lumMod val="20000"/>
                    <a:lumOff val="80000"/>
                    <a:alpha val="18000"/>
                  </a:schemeClr>
                </a:gs>
                <a:gs pos="58000">
                  <a:schemeClr val="tx1">
                    <a:alpha val="50000"/>
                  </a:schemeClr>
                </a:gs>
                <a:gs pos="65000">
                  <a:schemeClr val="tx1">
                    <a:alpha val="50000"/>
                  </a:schemeClr>
                </a:gs>
                <a:gs pos="32000">
                  <a:schemeClr val="tx1">
                    <a:alpha val="50000"/>
                  </a:schemeClr>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5" name="Picture 14" descr="PPP_SHIGH_TLE_Circuit_Wave.png"/>
            <p:cNvPicPr>
              <a:picLocks noChangeAspect="1"/>
            </p:cNvPicPr>
            <p:nvPr userDrawn="1"/>
          </p:nvPicPr>
          <p:blipFill>
            <a:blip r:embed="rId3">
              <a:duotone>
                <a:prstClr val="black"/>
                <a:schemeClr val="accent1">
                  <a:tint val="45000"/>
                  <a:satMod val="400000"/>
                </a:schemeClr>
              </a:duotone>
            </a:blip>
            <a:stretch>
              <a:fillRect/>
            </a:stretch>
          </p:blipFill>
          <p:spPr>
            <a:xfrm>
              <a:off x="0" y="0"/>
              <a:ext cx="9143999" cy="6858000"/>
            </a:xfrm>
            <a:prstGeom prst="rect">
              <a:avLst/>
            </a:prstGeom>
            <a:noFill/>
            <a:ln>
              <a:noFill/>
            </a:ln>
          </p:spPr>
        </p:pic>
        <p:pic>
          <p:nvPicPr>
            <p:cNvPr id="16" name="Picture 15" descr="PPP_SHIGH_TLE_Circuit_Wave.png"/>
            <p:cNvPicPr>
              <a:picLocks noChangeAspect="1"/>
            </p:cNvPicPr>
            <p:nvPr userDrawn="1"/>
          </p:nvPicPr>
          <p:blipFill>
            <a:blip r:embed="rId3">
              <a:duotone>
                <a:schemeClr val="accent1">
                  <a:shade val="45000"/>
                  <a:satMod val="135000"/>
                </a:schemeClr>
                <a:prstClr val="white"/>
              </a:duotone>
              <a:lum contrast="40000"/>
            </a:blip>
            <a:stretch>
              <a:fillRect/>
            </a:stretch>
          </p:blipFill>
          <p:spPr>
            <a:xfrm>
              <a:off x="0" y="0"/>
              <a:ext cx="9143999" cy="6858000"/>
            </a:xfrm>
            <a:prstGeom prst="rect">
              <a:avLst/>
            </a:prstGeom>
            <a:noFill/>
            <a:ln>
              <a:noFill/>
            </a:ln>
          </p:spPr>
        </p:pic>
      </p:gr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7D6C72-D4D7-4947-A192-92CB8530121C}"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7D6C72-D4D7-4947-A192-92CB8530121C}"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7D6C72-D4D7-4947-A192-92CB8530121C}"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grpSp>
        <p:nvGrpSpPr>
          <p:cNvPr id="7" name="Group 6"/>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0" name="Picture 9" descr="PPP_SHIGH_TXT_Circuit_Wave.png"/>
            <p:cNvPicPr>
              <a:picLocks noChangeAspect="1"/>
            </p:cNvPicPr>
            <p:nvPr userDrawn="1"/>
          </p:nvPicPr>
          <p:blipFill>
            <a:blip r:embed="rId2"/>
            <a:stretch>
              <a:fillRect/>
            </a:stretch>
          </p:blipFill>
          <p:spPr>
            <a:xfrm>
              <a:off x="0" y="0"/>
              <a:ext cx="9143999" cy="68580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7D6C72-D4D7-4947-A192-92CB8530121C}"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7D6C72-D4D7-4947-A192-92CB8530121C}"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7D6C72-D4D7-4947-A192-92CB8530121C}"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F7D6C72-D4D7-4947-A192-92CB8530121C}" type="datetimeFigureOut">
              <a:rPr lang="en-US" smtClean="0"/>
              <a:pPr/>
              <a:t>8/27/2020</a:t>
            </a:fld>
            <a:endParaRPr lang="en-US"/>
          </a:p>
        </p:txBody>
      </p:sp>
      <p:sp>
        <p:nvSpPr>
          <p:cNvPr id="8" name="Slide Number Placeholder 7"/>
          <p:cNvSpPr>
            <a:spLocks noGrp="1"/>
          </p:cNvSpPr>
          <p:nvPr>
            <p:ph type="sldNum" sz="quarter" idx="11"/>
          </p:nvPr>
        </p:nvSpPr>
        <p:spPr/>
        <p:txBody>
          <a:bodyPr/>
          <a:lstStyle/>
          <a:p>
            <a:fld id="{49565A35-BF1F-4345-B456-4D29F128059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D6C72-D4D7-4947-A192-92CB8530121C}"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7D6C72-D4D7-4947-A192-92CB8530121C}"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9565A35-BF1F-4345-B456-4D29F12805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F7D6C72-D4D7-4947-A192-92CB8530121C}"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F7D6C72-D4D7-4947-A192-92CB8530121C}" type="datetimeFigureOut">
              <a:rPr lang="en-US" smtClean="0"/>
              <a:pPr/>
              <a:t>8/27/2020</a:t>
            </a:fld>
            <a:endParaRPr lang="en-US">
              <a:solidFill>
                <a:schemeClr val="bg1"/>
              </a:solidFill>
              <a:latin typeface="Arial" pitchFamily="34" charset="0"/>
              <a:cs typeface="Arial" pitchFamily="34" charset="0"/>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solidFill>
                <a:schemeClr val="bg1"/>
              </a:solidFill>
              <a:latin typeface="Arial" pitchFamily="34" charset="0"/>
              <a:cs typeface="Arial" pitchFamily="34" charset="0"/>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9565A35-BF1F-4345-B456-4D29F1280597}" type="slidenum">
              <a:rPr lang="en-US" smtClean="0"/>
              <a:pPr/>
              <a:t>‹#›</a:t>
            </a:fld>
            <a:endParaRPr lang="en-US">
              <a:solidFill>
                <a:schemeClr val="bg1"/>
              </a:solidFill>
              <a:latin typeface="Arial" pitchFamily="34" charset="0"/>
              <a:cs typeface="Arial" pitchFamily="34" charset="0"/>
            </a:endParaRPr>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905000"/>
            <a:ext cx="6705600" cy="1238250"/>
          </a:xfrm>
        </p:spPr>
        <p:style>
          <a:lnRef idx="3">
            <a:schemeClr val="lt1"/>
          </a:lnRef>
          <a:fillRef idx="1">
            <a:schemeClr val="accent2"/>
          </a:fillRef>
          <a:effectRef idx="1">
            <a:schemeClr val="accent2"/>
          </a:effectRef>
          <a:fontRef idx="minor">
            <a:schemeClr val="lt1"/>
          </a:fontRef>
        </p:style>
        <p:txBody>
          <a:bodyPr>
            <a:normAutofit/>
          </a:bodyPr>
          <a:lstStyle/>
          <a:p>
            <a:pPr algn="ctr"/>
            <a:r>
              <a:rPr lang="en-US" sz="3600" i="1" u="sng" dirty="0" smtClean="0">
                <a:solidFill>
                  <a:schemeClr val="accent3"/>
                </a:solidFill>
                <a:latin typeface="Algerian" pitchFamily="82" charset="0"/>
              </a:rPr>
              <a:t>HISTORY OF COMPUTERS</a:t>
            </a:r>
            <a:endParaRPr lang="en-US" sz="3600" i="1" u="sng" dirty="0">
              <a:solidFill>
                <a:schemeClr val="accent3"/>
              </a:solidFill>
              <a:latin typeface="Algerian" pitchFamily="82" charset="0"/>
            </a:endParaRPr>
          </a:p>
        </p:txBody>
      </p:sp>
      <p:sp>
        <p:nvSpPr>
          <p:cNvPr id="4" name="Subtitle 3"/>
          <p:cNvSpPr>
            <a:spLocks noGrp="1"/>
          </p:cNvSpPr>
          <p:nvPr>
            <p:ph type="subTitle" idx="1"/>
          </p:nvPr>
        </p:nvSpPr>
        <p:spPr>
          <a:xfrm>
            <a:off x="433050" y="3505200"/>
            <a:ext cx="6480048" cy="2514600"/>
          </a:xfrm>
        </p:spPr>
        <p:txBody>
          <a:bodyPr>
            <a:normAutofit/>
          </a:bodyPr>
          <a:lstStyle/>
          <a:p>
            <a:r>
              <a:rPr lang="en-IN" dirty="0" smtClean="0">
                <a:solidFill>
                  <a:srgbClr val="FF0000"/>
                </a:solidFill>
              </a:rPr>
              <a:t>Presented by:</a:t>
            </a:r>
          </a:p>
          <a:p>
            <a:r>
              <a:rPr lang="en-IN" dirty="0" smtClean="0">
                <a:solidFill>
                  <a:srgbClr val="FF0000"/>
                </a:solidFill>
              </a:rPr>
              <a:t>Khan </a:t>
            </a:r>
            <a:r>
              <a:rPr lang="en-IN" dirty="0" err="1" smtClean="0">
                <a:solidFill>
                  <a:srgbClr val="FF0000"/>
                </a:solidFill>
              </a:rPr>
              <a:t>Shabana</a:t>
            </a:r>
            <a:r>
              <a:rPr lang="en-IN" dirty="0" smtClean="0">
                <a:solidFill>
                  <a:srgbClr val="FF0000"/>
                </a:solidFill>
              </a:rPr>
              <a:t> </a:t>
            </a:r>
            <a:r>
              <a:rPr lang="en-IN" dirty="0" err="1" smtClean="0">
                <a:solidFill>
                  <a:srgbClr val="FF0000"/>
                </a:solidFill>
              </a:rPr>
              <a:t>Parveen</a:t>
            </a:r>
            <a:endParaRPr lang="en-IN" dirty="0" smtClean="0">
              <a:solidFill>
                <a:srgbClr val="FF0000"/>
              </a:solidFill>
            </a:endParaRPr>
          </a:p>
          <a:p>
            <a:r>
              <a:rPr lang="en-IN" dirty="0" smtClean="0">
                <a:solidFill>
                  <a:srgbClr val="FF0000"/>
                </a:solidFill>
              </a:rPr>
              <a:t>Asst. Professor </a:t>
            </a:r>
          </a:p>
          <a:p>
            <a:r>
              <a:rPr lang="en-IN" dirty="0" smtClean="0">
                <a:solidFill>
                  <a:srgbClr val="FF0000"/>
                </a:solidFill>
              </a:rPr>
              <a:t>Dept. Of Management</a:t>
            </a:r>
            <a:endParaRPr lang="en-IN"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400" b="1" dirty="0" smtClean="0">
                <a:latin typeface="Times New Roman" pitchFamily="18" charset="0"/>
                <a:cs typeface="Times New Roman" pitchFamily="18" charset="0"/>
              </a:rPr>
              <a:t>Hollerith’s tabulating machine </a:t>
            </a:r>
            <a:r>
              <a:rPr lang="en-US" sz="2400" dirty="0" smtClean="0">
                <a:latin typeface="Times New Roman" pitchFamily="18" charset="0"/>
                <a:cs typeface="Times New Roman" pitchFamily="18" charset="0"/>
              </a:rPr>
              <a:t>(1890) Created to tally the results of the U.S. Census, this machine uses punched cards as a data input mechanism. The successor to Hollerith’s company is International Business Machines (IBM).</a:t>
            </a:r>
          </a:p>
          <a:p>
            <a:endParaRPr lang="en-US" dirty="0"/>
          </a:p>
        </p:txBody>
      </p:sp>
      <p:pic>
        <p:nvPicPr>
          <p:cNvPr id="7170" name="Picture 2"/>
          <p:cNvPicPr>
            <a:picLocks noChangeAspect="1" noChangeArrowheads="1"/>
          </p:cNvPicPr>
          <p:nvPr/>
        </p:nvPicPr>
        <p:blipFill>
          <a:blip r:embed="rId2"/>
          <a:srcRect/>
          <a:stretch>
            <a:fillRect/>
          </a:stretch>
        </p:blipFill>
        <p:spPr bwMode="auto">
          <a:xfrm>
            <a:off x="5105400" y="4035194"/>
            <a:ext cx="2724150" cy="2203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smtClean="0">
                <a:latin typeface="Times New Roman" pitchFamily="18" charset="0"/>
                <a:cs typeface="Times New Roman" pitchFamily="18" charset="0"/>
              </a:rPr>
              <a:t>Mark I (1943) In a partnership with </a:t>
            </a:r>
            <a:r>
              <a:rPr lang="en-US" sz="2400" dirty="0" smtClean="0">
                <a:latin typeface="Times New Roman" pitchFamily="18" charset="0"/>
                <a:cs typeface="Times New Roman" pitchFamily="18" charset="0"/>
              </a:rPr>
              <a:t>Harvard University, IBM creates a huge, programmable electronic calculator that used electromechanical relays as switching devices.</a:t>
            </a:r>
          </a:p>
          <a:p>
            <a:endParaRPr lang="en-US" dirty="0"/>
          </a:p>
        </p:txBody>
      </p:sp>
      <p:pic>
        <p:nvPicPr>
          <p:cNvPr id="8194" name="Picture 2"/>
          <p:cNvPicPr>
            <a:picLocks noChangeAspect="1" noChangeArrowheads="1"/>
          </p:cNvPicPr>
          <p:nvPr/>
        </p:nvPicPr>
        <p:blipFill>
          <a:blip r:embed="rId2"/>
          <a:srcRect/>
          <a:stretch>
            <a:fillRect/>
          </a:stretch>
        </p:blipFill>
        <p:spPr bwMode="auto">
          <a:xfrm>
            <a:off x="3657600" y="3581400"/>
            <a:ext cx="2867025" cy="1924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de-DE" sz="2400" b="1" dirty="0" smtClean="0">
                <a:latin typeface="Times New Roman" pitchFamily="18" charset="0"/>
                <a:cs typeface="Times New Roman" pitchFamily="18" charset="0"/>
              </a:rPr>
              <a:t>Zuse’s Z1 (1938) German inventor </a:t>
            </a:r>
            <a:r>
              <a:rPr lang="en-US" sz="2400" dirty="0" err="1" smtClean="0">
                <a:latin typeface="Times New Roman" pitchFamily="18" charset="0"/>
                <a:cs typeface="Times New Roman" pitchFamily="18" charset="0"/>
              </a:rPr>
              <a:t>Konrad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Zuse</a:t>
            </a:r>
            <a:r>
              <a:rPr lang="en-US" sz="2400" dirty="0" smtClean="0">
                <a:latin typeface="Times New Roman" pitchFamily="18" charset="0"/>
                <a:cs typeface="Times New Roman" pitchFamily="18" charset="0"/>
              </a:rPr>
              <a:t> creates a programmable electronic calculator. An improved version, the Z3 of 1941, was the world’s first calculator capable of automatic operation.</a:t>
            </a:r>
          </a:p>
          <a:p>
            <a:endParaRPr lang="en-US" dirty="0"/>
          </a:p>
        </p:txBody>
      </p:sp>
      <p:pic>
        <p:nvPicPr>
          <p:cNvPr id="9218" name="Picture 2"/>
          <p:cNvPicPr>
            <a:picLocks noChangeAspect="1" noChangeArrowheads="1"/>
          </p:cNvPicPr>
          <p:nvPr/>
        </p:nvPicPr>
        <p:blipFill>
          <a:blip r:embed="rId2"/>
          <a:srcRect/>
          <a:stretch>
            <a:fillRect/>
          </a:stretch>
        </p:blipFill>
        <p:spPr bwMode="auto">
          <a:xfrm>
            <a:off x="4281714" y="3733800"/>
            <a:ext cx="2985861"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u="sng" dirty="0" smtClean="0">
                <a:solidFill>
                  <a:srgbClr val="FF0000"/>
                </a:solidFill>
                <a:latin typeface="Algerian" pitchFamily="82" charset="0"/>
              </a:rPr>
              <a:t>Putting It All Together: The ENIAC</a:t>
            </a:r>
            <a:r>
              <a:rPr lang="en-US" dirty="0" smtClean="0"/>
              <a:t/>
            </a:r>
            <a:br>
              <a:rPr lang="en-US" dirty="0" smtClean="0"/>
            </a:br>
            <a:endParaRPr lang="en-US" dirty="0"/>
          </a:p>
        </p:txBody>
      </p:sp>
      <p:sp>
        <p:nvSpPr>
          <p:cNvPr id="3" name="Content Placeholder 2"/>
          <p:cNvSpPr>
            <a:spLocks noGrp="1"/>
          </p:cNvSpPr>
          <p:nvPr>
            <p:ph idx="1"/>
          </p:nvPr>
        </p:nvSpPr>
        <p:spPr>
          <a:xfrm>
            <a:off x="304800" y="1600200"/>
            <a:ext cx="8382000" cy="4953000"/>
          </a:xfrm>
        </p:spPr>
        <p:txBody>
          <a:bodyPr>
            <a:normAutofit fontScale="62500" lnSpcReduction="20000"/>
          </a:bodyPr>
          <a:lstStyle/>
          <a:p>
            <a:pPr algn="just">
              <a:lnSpc>
                <a:spcPct val="170000"/>
              </a:lnSpc>
            </a:pPr>
            <a:r>
              <a:rPr lang="en-US" sz="3100" dirty="0" smtClean="0">
                <a:latin typeface="Times New Roman" pitchFamily="18" charset="0"/>
                <a:cs typeface="Times New Roman" pitchFamily="18" charset="0"/>
              </a:rPr>
              <a:t>In World War II, the American military needed a faster method to calculate shell missile trajectories. </a:t>
            </a:r>
          </a:p>
          <a:p>
            <a:pPr algn="just">
              <a:lnSpc>
                <a:spcPct val="170000"/>
              </a:lnSpc>
            </a:pPr>
            <a:r>
              <a:rPr lang="en-US" sz="3100" dirty="0" smtClean="0">
                <a:latin typeface="Times New Roman" pitchFamily="18" charset="0"/>
                <a:cs typeface="Times New Roman" pitchFamily="18" charset="0"/>
              </a:rPr>
              <a:t>The military asked Dr. John </a:t>
            </a:r>
            <a:r>
              <a:rPr lang="en-US" sz="3100" dirty="0" err="1" smtClean="0">
                <a:latin typeface="Times New Roman" pitchFamily="18" charset="0"/>
                <a:cs typeface="Times New Roman" pitchFamily="18" charset="0"/>
              </a:rPr>
              <a:t>Mauchly</a:t>
            </a:r>
            <a:r>
              <a:rPr lang="en-US" sz="3100" dirty="0" smtClean="0">
                <a:latin typeface="Times New Roman" pitchFamily="18" charset="0"/>
                <a:cs typeface="Times New Roman" pitchFamily="18" charset="0"/>
              </a:rPr>
              <a:t>…worked with a graduate student, J. </a:t>
            </a:r>
            <a:r>
              <a:rPr lang="en-US" sz="3100" dirty="0" err="1" smtClean="0">
                <a:latin typeface="Times New Roman" pitchFamily="18" charset="0"/>
                <a:cs typeface="Times New Roman" pitchFamily="18" charset="0"/>
              </a:rPr>
              <a:t>Presper</a:t>
            </a:r>
            <a:r>
              <a:rPr lang="en-US" sz="3100" dirty="0" smtClean="0">
                <a:latin typeface="Times New Roman" pitchFamily="18" charset="0"/>
                <a:cs typeface="Times New Roman" pitchFamily="18" charset="0"/>
              </a:rPr>
              <a:t> Eckert : to build the device. </a:t>
            </a:r>
          </a:p>
          <a:p>
            <a:pPr algn="just">
              <a:lnSpc>
                <a:spcPct val="170000"/>
              </a:lnSpc>
            </a:pPr>
            <a:r>
              <a:rPr lang="en-US" sz="3100" dirty="0" smtClean="0">
                <a:latin typeface="Times New Roman" pitchFamily="18" charset="0"/>
                <a:cs typeface="Times New Roman" pitchFamily="18" charset="0"/>
              </a:rPr>
              <a:t>Although it was used mainly to solve challenging math problems, </a:t>
            </a:r>
            <a:r>
              <a:rPr lang="en-US" sz="3100" b="1" dirty="0" smtClean="0">
                <a:latin typeface="Times New Roman" pitchFamily="18" charset="0"/>
                <a:cs typeface="Times New Roman" pitchFamily="18" charset="0"/>
              </a:rPr>
              <a:t>ENIAC </a:t>
            </a:r>
            <a:r>
              <a:rPr lang="en-US" sz="3100" dirty="0" smtClean="0">
                <a:latin typeface="Times New Roman" pitchFamily="18" charset="0"/>
                <a:cs typeface="Times New Roman" pitchFamily="18" charset="0"/>
              </a:rPr>
              <a:t>was a true programmable digital computer rather than an electronic calculator.</a:t>
            </a:r>
          </a:p>
          <a:p>
            <a:pPr algn="just">
              <a:lnSpc>
                <a:spcPct val="170000"/>
              </a:lnSpc>
            </a:pPr>
            <a:r>
              <a:rPr lang="en-US" sz="3100" dirty="0" smtClean="0">
                <a:latin typeface="Times New Roman" pitchFamily="18" charset="0"/>
                <a:cs typeface="Times New Roman" pitchFamily="18" charset="0"/>
              </a:rPr>
              <a:t>1000times faster than any existing calculator, the ENIAC</a:t>
            </a:r>
          </a:p>
          <a:p>
            <a:pPr algn="just">
              <a:lnSpc>
                <a:spcPct val="170000"/>
              </a:lnSpc>
            </a:pPr>
            <a:r>
              <a:rPr lang="en-US" sz="3100" dirty="0" smtClean="0">
                <a:latin typeface="Times New Roman" pitchFamily="18" charset="0"/>
                <a:cs typeface="Times New Roman" pitchFamily="18" charset="0"/>
              </a:rPr>
              <a:t>newspaper reports described it as an “Electronic Brain.” </a:t>
            </a:r>
          </a:p>
          <a:p>
            <a:pPr algn="just">
              <a:lnSpc>
                <a:spcPct val="170000"/>
              </a:lnSpc>
            </a:pPr>
            <a:r>
              <a:rPr lang="en-US" sz="3100" dirty="0" smtClean="0">
                <a:latin typeface="Times New Roman" pitchFamily="18" charset="0"/>
                <a:cs typeface="Times New Roman" pitchFamily="18" charset="0"/>
              </a:rPr>
              <a:t>The ENIAC took only 30 seconds to compute trajectories that would have required 40 hours of hand calculations.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u="sng" dirty="0" smtClean="0">
                <a:solidFill>
                  <a:srgbClr val="FF0000"/>
                </a:solidFill>
                <a:latin typeface="Algerian" pitchFamily="82" charset="0"/>
              </a:rPr>
              <a:t>THE COMPUTER’S FAMILY TREE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srcRect/>
          <a:stretch>
            <a:fillRect/>
          </a:stretch>
        </p:blipFill>
        <p:spPr bwMode="auto">
          <a:xfrm>
            <a:off x="657984" y="1752600"/>
            <a:ext cx="7190616" cy="4162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u="sng" dirty="0" smtClean="0">
                <a:solidFill>
                  <a:srgbClr val="FF0000"/>
                </a:solidFill>
                <a:latin typeface="Algerian" pitchFamily="82" charset="0"/>
              </a:rPr>
              <a:t>The First Generation (1950s)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400" dirty="0" smtClean="0">
                <a:latin typeface="Times New Roman" pitchFamily="18" charset="0"/>
                <a:cs typeface="Times New Roman" pitchFamily="18" charset="0"/>
              </a:rPr>
              <a:t>Eckert and </a:t>
            </a:r>
            <a:r>
              <a:rPr lang="en-US" sz="2400" dirty="0" err="1" smtClean="0">
                <a:latin typeface="Times New Roman" pitchFamily="18" charset="0"/>
                <a:cs typeface="Times New Roman" pitchFamily="18" charset="0"/>
              </a:rPr>
              <a:t>Mauchly</a:t>
            </a:r>
            <a:r>
              <a:rPr lang="en-US" sz="2400" dirty="0" smtClean="0">
                <a:latin typeface="Times New Roman" pitchFamily="18" charset="0"/>
                <a:cs typeface="Times New Roman" pitchFamily="18" charset="0"/>
              </a:rPr>
              <a:t> resigned to form their own company, the Eckert-</a:t>
            </a:r>
            <a:r>
              <a:rPr lang="en-US" sz="2400" dirty="0" err="1" smtClean="0">
                <a:latin typeface="Times New Roman" pitchFamily="18" charset="0"/>
                <a:cs typeface="Times New Roman" pitchFamily="18" charset="0"/>
              </a:rPr>
              <a:t>Mauchly</a:t>
            </a:r>
            <a:r>
              <a:rPr lang="en-US" sz="2400" dirty="0" smtClean="0">
                <a:latin typeface="Times New Roman" pitchFamily="18" charset="0"/>
                <a:cs typeface="Times New Roman" pitchFamily="18" charset="0"/>
              </a:rPr>
              <a:t> Computer Company, and landed a government grant to develop their machine. </a:t>
            </a:r>
          </a:p>
          <a:p>
            <a:pPr algn="just">
              <a:lnSpc>
                <a:spcPct val="150000"/>
              </a:lnSpc>
            </a:pPr>
            <a:r>
              <a:rPr lang="en-US" sz="2400" dirty="0" smtClean="0">
                <a:latin typeface="Times New Roman" pitchFamily="18" charset="0"/>
                <a:cs typeface="Times New Roman" pitchFamily="18" charset="0"/>
              </a:rPr>
              <a:t>With Rand’s financial assistance, Eckert and </a:t>
            </a:r>
            <a:r>
              <a:rPr lang="en-US" sz="2400" dirty="0" err="1" smtClean="0">
                <a:latin typeface="Times New Roman" pitchFamily="18" charset="0"/>
                <a:cs typeface="Times New Roman" pitchFamily="18" charset="0"/>
              </a:rPr>
              <a:t>Mauchly</a:t>
            </a:r>
            <a:r>
              <a:rPr lang="en-US" sz="2400" dirty="0" smtClean="0">
                <a:latin typeface="Times New Roman" pitchFamily="18" charset="0"/>
                <a:cs typeface="Times New Roman" pitchFamily="18" charset="0"/>
              </a:rPr>
              <a:t> delivered the first UNIVAC to the U.S. Census Bureau in 1951</a:t>
            </a:r>
          </a:p>
          <a:p>
            <a:endParaRPr lang="en-US" dirty="0"/>
          </a:p>
        </p:txBody>
      </p:sp>
      <p:pic>
        <p:nvPicPr>
          <p:cNvPr id="11266" name="Picture 2"/>
          <p:cNvPicPr>
            <a:picLocks noChangeAspect="1" noChangeArrowheads="1"/>
          </p:cNvPicPr>
          <p:nvPr/>
        </p:nvPicPr>
        <p:blipFill>
          <a:blip r:embed="rId2"/>
          <a:srcRect/>
          <a:stretch>
            <a:fillRect/>
          </a:stretch>
        </p:blipFill>
        <p:spPr bwMode="auto">
          <a:xfrm>
            <a:off x="5257800" y="4468416"/>
            <a:ext cx="3048000" cy="233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u="sng" dirty="0" smtClean="0">
                <a:solidFill>
                  <a:srgbClr val="FF0000"/>
                </a:solidFill>
                <a:latin typeface="Algerian" pitchFamily="82" charset="0"/>
              </a:rPr>
              <a:t>THE SECOND GENERATION (EARLY 1960S)</a:t>
            </a:r>
            <a:r>
              <a:rPr lang="en-US" sz="3200" i="1" u="sng" dirty="0" smtClean="0">
                <a:solidFill>
                  <a:schemeClr val="bg2"/>
                </a:solidFill>
                <a:latin typeface="Algerian" pitchFamily="82" charset="0"/>
              </a:rPr>
              <a:t/>
            </a:r>
            <a:br>
              <a:rPr lang="en-US" sz="3200" i="1" u="sng" dirty="0" smtClean="0">
                <a:solidFill>
                  <a:schemeClr val="bg2"/>
                </a:solidFill>
                <a:latin typeface="Algerian" pitchFamily="82" charset="0"/>
              </a:rPr>
            </a:br>
            <a:endParaRPr lang="en-US" sz="3200" i="1" u="sng" dirty="0">
              <a:solidFill>
                <a:schemeClr val="bg2"/>
              </a:solidFill>
              <a:latin typeface="Algerian" pitchFamily="82" charset="0"/>
            </a:endParaRPr>
          </a:p>
        </p:txBody>
      </p:sp>
      <p:sp>
        <p:nvSpPr>
          <p:cNvPr id="3" name="Content Placeholder 2"/>
          <p:cNvSpPr>
            <a:spLocks noGrp="1"/>
          </p:cNvSpPr>
          <p:nvPr>
            <p:ph idx="1"/>
          </p:nvPr>
        </p:nvSpPr>
        <p:spPr>
          <a:xfrm>
            <a:off x="457200" y="1600200"/>
            <a:ext cx="8229600" cy="4953000"/>
          </a:xfrm>
        </p:spPr>
        <p:txBody>
          <a:bodyPr>
            <a:normAutofit/>
          </a:bodyPr>
          <a:lstStyle/>
          <a:p>
            <a:pPr algn="just"/>
            <a:r>
              <a:rPr lang="en-US" sz="2400" dirty="0" smtClean="0">
                <a:latin typeface="Times New Roman" pitchFamily="18" charset="0"/>
                <a:cs typeface="Times New Roman" pitchFamily="18" charset="0"/>
              </a:rPr>
              <a:t>First-generation computers were notoriously unreliable, largely because the vacuum tubes kept burning out.</a:t>
            </a:r>
          </a:p>
          <a:p>
            <a:pPr algn="just"/>
            <a:r>
              <a:rPr lang="en-US" sz="2400" dirty="0" smtClean="0">
                <a:latin typeface="Times New Roman" pitchFamily="18" charset="0"/>
                <a:cs typeface="Times New Roman" pitchFamily="18" charset="0"/>
              </a:rPr>
              <a:t>1947 Bell Laboratories invention, the </a:t>
            </a:r>
            <a:r>
              <a:rPr lang="en-US" sz="2400" b="1" dirty="0" smtClean="0">
                <a:latin typeface="Times New Roman" pitchFamily="18" charset="0"/>
                <a:cs typeface="Times New Roman" pitchFamily="18" charset="0"/>
              </a:rPr>
              <a:t>transistor…</a:t>
            </a:r>
            <a:r>
              <a:rPr lang="en-US" sz="2400" dirty="0" smtClean="0">
                <a:latin typeface="Times New Roman" pitchFamily="18" charset="0"/>
                <a:cs typeface="Times New Roman" pitchFamily="18" charset="0"/>
              </a:rPr>
              <a:t>small electronic device that, like vacuum tubes, can be used to control the flow of electricity in an electronic circuit, but at a tiny fraction of the weight, power consumption, and heat output of vacuum tubes.</a:t>
            </a:r>
          </a:p>
          <a:p>
            <a:pPr algn="just"/>
            <a:r>
              <a:rPr lang="en-US" sz="2400" dirty="0" smtClean="0">
                <a:latin typeface="Times New Roman" pitchFamily="18" charset="0"/>
                <a:cs typeface="Times New Roman" pitchFamily="18" charset="0"/>
              </a:rPr>
              <a:t>Because second-generation computers were created with transistors instead of vacuum tubes, these computers were faster, smaller, and more reliable</a:t>
            </a:r>
          </a:p>
          <a:p>
            <a:pPr algn="just">
              <a:buNone/>
            </a:pPr>
            <a:r>
              <a:rPr lang="en-US" sz="2400" dirty="0" smtClean="0">
                <a:latin typeface="Times New Roman" pitchFamily="18" charset="0"/>
                <a:cs typeface="Times New Roman" pitchFamily="18" charset="0"/>
              </a:rPr>
              <a:t> than first-generation computers</a:t>
            </a:r>
          </a:p>
          <a:p>
            <a:pPr algn="just"/>
            <a:endParaRPr lang="en-US" sz="2400" dirty="0" smtClean="0">
              <a:latin typeface="Times New Roman" pitchFamily="18" charset="0"/>
              <a:cs typeface="Times New Roman" pitchFamily="18" charset="0"/>
            </a:endParaRPr>
          </a:p>
          <a:p>
            <a:endParaRPr lang="en-US" dirty="0"/>
          </a:p>
        </p:txBody>
      </p:sp>
      <p:pic>
        <p:nvPicPr>
          <p:cNvPr id="12290" name="Picture 2"/>
          <p:cNvPicPr>
            <a:picLocks noChangeAspect="1" noChangeArrowheads="1"/>
          </p:cNvPicPr>
          <p:nvPr/>
        </p:nvPicPr>
        <p:blipFill>
          <a:blip r:embed="rId2"/>
          <a:srcRect/>
          <a:stretch>
            <a:fillRect/>
          </a:stretch>
        </p:blipFill>
        <p:spPr bwMode="auto">
          <a:xfrm>
            <a:off x="6629400" y="5105400"/>
            <a:ext cx="182880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400" dirty="0" smtClean="0">
                <a:latin typeface="Times New Roman" pitchFamily="18" charset="0"/>
                <a:cs typeface="Times New Roman" pitchFamily="18" charset="0"/>
              </a:rPr>
              <a:t>The two programming languages introduced during the second generation, Common Business-Oriented Language (COBOL) and Formula Translator (FORTRAN), COBOL is preferred by businesses, and FORTRAN is used by scientists and engineers.</a:t>
            </a:r>
          </a:p>
          <a:p>
            <a:pPr algn="just">
              <a:lnSpc>
                <a:spcPct val="150000"/>
              </a:lnSpc>
            </a:pPr>
            <a:r>
              <a:rPr lang="en-US" sz="2400" dirty="0" smtClean="0">
                <a:latin typeface="Times New Roman" pitchFamily="18" charset="0"/>
                <a:cs typeface="Times New Roman" pitchFamily="18" charset="0"/>
              </a:rPr>
              <a:t>A leading second-generation computer was IBM’s fully transistorized 1401,</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5029200"/>
          </a:xfrm>
        </p:spPr>
        <p:txBody>
          <a:bodyPr>
            <a:normAutofit fontScale="70000" lnSpcReduction="20000"/>
          </a:bodyPr>
          <a:lstStyle/>
          <a:p>
            <a:pPr algn="just"/>
            <a:r>
              <a:rPr lang="en-US" dirty="0" smtClean="0">
                <a:latin typeface="Times New Roman" pitchFamily="18" charset="0"/>
                <a:cs typeface="Times New Roman" pitchFamily="18" charset="0"/>
              </a:rPr>
              <a:t>In business computing, an important 1959 development was General Electric Corporation’s </a:t>
            </a:r>
            <a:r>
              <a:rPr lang="en-US" b="1" dirty="0" smtClean="0">
                <a:latin typeface="Times New Roman" pitchFamily="18" charset="0"/>
                <a:cs typeface="Times New Roman" pitchFamily="18" charset="0"/>
              </a:rPr>
              <a:t>Electronic Recording Machine Accounting (ERMA), the first technology that could read special characters. Banks needed </a:t>
            </a:r>
            <a:r>
              <a:rPr lang="en-US" dirty="0" smtClean="0">
                <a:latin typeface="Times New Roman" pitchFamily="18" charset="0"/>
                <a:cs typeface="Times New Roman" pitchFamily="18" charset="0"/>
              </a:rPr>
              <a:t>this system to handle the growing deluge of checks….it has helped to lay the foundation for electronic commerce (e-commerce).</a:t>
            </a:r>
          </a:p>
          <a:p>
            <a:pPr algn="just"/>
            <a:r>
              <a:rPr lang="en-US" dirty="0" smtClean="0">
                <a:latin typeface="Times New Roman" pitchFamily="18" charset="0"/>
                <a:cs typeface="Times New Roman" pitchFamily="18" charset="0"/>
              </a:rPr>
              <a:t>In 1963: </a:t>
            </a:r>
            <a:r>
              <a:rPr lang="en-US" b="1" dirty="0" smtClean="0">
                <a:latin typeface="Times New Roman" pitchFamily="18" charset="0"/>
                <a:cs typeface="Times New Roman" pitchFamily="18" charset="0"/>
              </a:rPr>
              <a:t>American Standard Code for Information Interchange (ASCII), a character set </a:t>
            </a:r>
            <a:r>
              <a:rPr lang="en-US" dirty="0" smtClean="0">
                <a:latin typeface="Times New Roman" pitchFamily="18" charset="0"/>
                <a:cs typeface="Times New Roman" pitchFamily="18" charset="0"/>
              </a:rPr>
              <a:t> enables computers to exchange information</a:t>
            </a:r>
          </a:p>
          <a:p>
            <a:pPr algn="just"/>
            <a:r>
              <a:rPr lang="en-US" dirty="0" smtClean="0">
                <a:latin typeface="Times New Roman" pitchFamily="18" charset="0"/>
                <a:cs typeface="Times New Roman" pitchFamily="18" charset="0"/>
              </a:rPr>
              <a:t>In 1964, IBM announced a new line of computers called System/360 that changed the way people thought about computers. </a:t>
            </a:r>
          </a:p>
          <a:p>
            <a:pPr algn="just"/>
            <a:r>
              <a:rPr lang="en-US" dirty="0" smtClean="0">
                <a:latin typeface="Times New Roman" pitchFamily="18" charset="0"/>
                <a:cs typeface="Times New Roman" pitchFamily="18" charset="0"/>
              </a:rPr>
              <a:t>An entire line of </a:t>
            </a:r>
            <a:r>
              <a:rPr lang="en-US" b="1" dirty="0" smtClean="0">
                <a:latin typeface="Times New Roman" pitchFamily="18" charset="0"/>
                <a:cs typeface="Times New Roman" pitchFamily="18" charset="0"/>
              </a:rPr>
              <a:t>compatible computers (computers </a:t>
            </a:r>
            <a:r>
              <a:rPr lang="en-US" dirty="0" smtClean="0">
                <a:latin typeface="Times New Roman" pitchFamily="18" charset="0"/>
                <a:cs typeface="Times New Roman" pitchFamily="18" charset="0"/>
              </a:rPr>
              <a:t>that could use the same programs and peripherals),</a:t>
            </a:r>
          </a:p>
          <a:p>
            <a:pPr algn="just"/>
            <a:r>
              <a:rPr lang="en-US" dirty="0" smtClean="0">
                <a:latin typeface="Times New Roman" pitchFamily="18" charset="0"/>
                <a:cs typeface="Times New Roman" pitchFamily="18" charset="0"/>
              </a:rPr>
              <a:t>System/360 eliminated the distinction between computers designed primarily for business and those designed primarily for science. </a:t>
            </a:r>
            <a:endParaRPr lang="en-US"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srcRect/>
          <a:stretch>
            <a:fillRect/>
          </a:stretch>
        </p:blipFill>
        <p:spPr bwMode="auto">
          <a:xfrm>
            <a:off x="6400800" y="152400"/>
            <a:ext cx="2514600" cy="14001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u="sng" dirty="0" smtClean="0">
                <a:solidFill>
                  <a:srgbClr val="FF0000"/>
                </a:solidFill>
                <a:latin typeface="Algerian" pitchFamily="82" charset="0"/>
              </a:rPr>
              <a:t>The Third Generation</a:t>
            </a:r>
            <a:br>
              <a:rPr lang="en-US" sz="3200" i="1" u="sng" dirty="0" smtClean="0">
                <a:solidFill>
                  <a:srgbClr val="FF0000"/>
                </a:solidFill>
                <a:latin typeface="Algerian" pitchFamily="82" charset="0"/>
              </a:rPr>
            </a:br>
            <a:r>
              <a:rPr lang="en-US" sz="3200" i="1" u="sng" dirty="0" smtClean="0">
                <a:solidFill>
                  <a:srgbClr val="FF0000"/>
                </a:solidFill>
                <a:latin typeface="Algerian" pitchFamily="82" charset="0"/>
              </a:rPr>
              <a:t>(Mid-1960s to Mid-1970s)</a:t>
            </a:r>
            <a:br>
              <a:rPr lang="en-US" sz="3200" i="1" u="sng" dirty="0" smtClean="0">
                <a:solidFill>
                  <a:srgbClr val="FF0000"/>
                </a:solidFill>
                <a:latin typeface="Algerian" pitchFamily="82" charset="0"/>
              </a:rPr>
            </a:br>
            <a:endParaRPr lang="en-US" sz="3200" i="1" u="sng" dirty="0">
              <a:solidFill>
                <a:srgbClr val="FF0000"/>
              </a:solidFill>
              <a:latin typeface="Algerian" pitchFamily="82" charset="0"/>
            </a:endParaRPr>
          </a:p>
        </p:txBody>
      </p:sp>
      <p:sp>
        <p:nvSpPr>
          <p:cNvPr id="3" name="Content Placeholder 2"/>
          <p:cNvSpPr>
            <a:spLocks noGrp="1"/>
          </p:cNvSpPr>
          <p:nvPr>
            <p:ph idx="1"/>
          </p:nvPr>
        </p:nvSpPr>
        <p:spPr>
          <a:xfrm>
            <a:off x="457200" y="1600200"/>
            <a:ext cx="8229600" cy="5029200"/>
          </a:xfrm>
        </p:spPr>
        <p:txBody>
          <a:bodyPr/>
          <a:lstStyle/>
          <a:p>
            <a:pPr algn="just">
              <a:lnSpc>
                <a:spcPct val="150000"/>
              </a:lnSpc>
            </a:pPr>
            <a:r>
              <a:rPr lang="en-US" sz="2000" dirty="0" smtClean="0">
                <a:latin typeface="Times New Roman" pitchFamily="18" charset="0"/>
                <a:cs typeface="Times New Roman" pitchFamily="18" charset="0"/>
              </a:rPr>
              <a:t>the key technological event was the development of computers based on the </a:t>
            </a:r>
            <a:r>
              <a:rPr lang="en-US" sz="2000" b="1" dirty="0" smtClean="0">
                <a:latin typeface="Times New Roman" pitchFamily="18" charset="0"/>
                <a:cs typeface="Times New Roman" pitchFamily="18" charset="0"/>
              </a:rPr>
              <a:t>integrated circuit (IC), which incorporated many transistors and electronic </a:t>
            </a:r>
            <a:r>
              <a:rPr lang="en-US" sz="2000" dirty="0" smtClean="0">
                <a:latin typeface="Times New Roman" pitchFamily="18" charset="0"/>
                <a:cs typeface="Times New Roman" pitchFamily="18" charset="0"/>
              </a:rPr>
              <a:t>circuits on a single wafer or chip of silicon</a:t>
            </a:r>
          </a:p>
          <a:p>
            <a:endParaRPr lang="en-US" sz="2000" dirty="0" smtClean="0"/>
          </a:p>
          <a:p>
            <a:endParaRPr lang="en-US" sz="2000" dirty="0" smtClean="0"/>
          </a:p>
          <a:p>
            <a:endParaRPr lang="en-US" sz="2000" dirty="0" smtClean="0"/>
          </a:p>
          <a:p>
            <a:pPr algn="just"/>
            <a:r>
              <a:rPr lang="en-US" sz="2000" dirty="0" smtClean="0">
                <a:latin typeface="Times New Roman" pitchFamily="18" charset="0"/>
                <a:cs typeface="Times New Roman" pitchFamily="18" charset="0"/>
              </a:rPr>
              <a:t>Digital Electronic Corporation (DEC), which launched the minicomputer industry. (smaller than a mainframe and is designed to meet the computing needs of a small- to mid-sized organization or a department within a larger organization.)</a:t>
            </a:r>
          </a:p>
          <a:p>
            <a:pPr algn="just">
              <a:lnSpc>
                <a:spcPct val="150000"/>
              </a:lnSpc>
            </a:pPr>
            <a:endParaRPr lang="en-US" sz="2000" dirty="0" smtClean="0">
              <a:latin typeface="Times New Roman" pitchFamily="18" charset="0"/>
              <a:cs typeface="Times New Roman" pitchFamily="18" charset="0"/>
            </a:endParaRPr>
          </a:p>
          <a:p>
            <a:endParaRPr lang="en-US" dirty="0"/>
          </a:p>
        </p:txBody>
      </p:sp>
      <p:pic>
        <p:nvPicPr>
          <p:cNvPr id="14338" name="Picture 2"/>
          <p:cNvPicPr>
            <a:picLocks noChangeAspect="1" noChangeArrowheads="1"/>
          </p:cNvPicPr>
          <p:nvPr/>
        </p:nvPicPr>
        <p:blipFill>
          <a:blip r:embed="rId2"/>
          <a:srcRect/>
          <a:stretch>
            <a:fillRect/>
          </a:stretch>
        </p:blipFill>
        <p:spPr bwMode="auto">
          <a:xfrm>
            <a:off x="6858000" y="2590800"/>
            <a:ext cx="1828800" cy="1400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39" name="Picture 3"/>
          <p:cNvPicPr>
            <a:picLocks noChangeAspect="1" noChangeArrowheads="1"/>
          </p:cNvPicPr>
          <p:nvPr/>
        </p:nvPicPr>
        <p:blipFill>
          <a:blip r:embed="rId3"/>
          <a:srcRect/>
          <a:stretch>
            <a:fillRect/>
          </a:stretch>
        </p:blipFill>
        <p:spPr bwMode="auto">
          <a:xfrm>
            <a:off x="7162800" y="5105400"/>
            <a:ext cx="1330036"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4000" i="1" u="sng" dirty="0" smtClean="0">
                <a:solidFill>
                  <a:srgbClr val="FF0000"/>
                </a:solidFill>
                <a:latin typeface="Algerian" pitchFamily="82" charset="0"/>
              </a:rPr>
              <a:t>STEP TOWARDS MODERN COMPUTING</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ctr">
              <a:buNone/>
            </a:pPr>
            <a:endParaRPr lang="en-US" sz="2400" dirty="0" smtClean="0">
              <a:latin typeface="Times New Roman" pitchFamily="18" charset="0"/>
              <a:cs typeface="Times New Roman" pitchFamily="18" charset="0"/>
            </a:endParaRPr>
          </a:p>
          <a:p>
            <a:pPr algn="ctr">
              <a:buNone/>
            </a:pPr>
            <a:endParaRPr lang="en-US" sz="2400" dirty="0" smtClean="0">
              <a:latin typeface="Times New Roman" pitchFamily="18" charset="0"/>
              <a:cs typeface="Times New Roman" pitchFamily="18" charset="0"/>
            </a:endParaRPr>
          </a:p>
          <a:p>
            <a:pPr algn="ctr">
              <a:buNone/>
            </a:pPr>
            <a:endParaRPr lang="en-US" sz="2400" dirty="0" smtClean="0">
              <a:latin typeface="Times New Roman" pitchFamily="18" charset="0"/>
              <a:cs typeface="Times New Roman" pitchFamily="18" charset="0"/>
            </a:endParaRPr>
          </a:p>
          <a:p>
            <a:pPr algn="ctr">
              <a:buNone/>
            </a:pPr>
            <a:r>
              <a:rPr lang="en-US" sz="2400" dirty="0" smtClean="0">
                <a:solidFill>
                  <a:srgbClr val="002060"/>
                </a:solidFill>
                <a:latin typeface="Times New Roman" pitchFamily="18" charset="0"/>
                <a:cs typeface="Times New Roman" pitchFamily="18" charset="0"/>
              </a:rPr>
              <a:t>The most basic idea of computing: the notion of representing data in a physical object of some kind, and getting a result by manipulating the object in some way—is very old. </a:t>
            </a:r>
            <a:endParaRPr lang="en-US"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rmAutofit fontScale="90000"/>
          </a:bodyPr>
          <a:lstStyle/>
          <a:p>
            <a:r>
              <a:rPr lang="en-US" sz="3600" i="1" u="sng" dirty="0" smtClean="0">
                <a:solidFill>
                  <a:schemeClr val="bg2"/>
                </a:solidFill>
                <a:latin typeface="Algerian" pitchFamily="82" charset="0"/>
              </a:rPr>
              <a:t/>
            </a:r>
            <a:br>
              <a:rPr lang="en-US" sz="3600" i="1" u="sng" dirty="0" smtClean="0">
                <a:solidFill>
                  <a:schemeClr val="bg2"/>
                </a:solidFill>
                <a:latin typeface="Algerian" pitchFamily="82" charset="0"/>
              </a:rPr>
            </a:br>
            <a:r>
              <a:rPr lang="en-US" sz="3600" i="1" u="sng" dirty="0" smtClean="0">
                <a:solidFill>
                  <a:srgbClr val="FF0000"/>
                </a:solidFill>
                <a:latin typeface="Algerian" pitchFamily="82" charset="0"/>
              </a:rPr>
              <a:t>The Fourth Generation (1975 to the Present)</a:t>
            </a:r>
            <a:r>
              <a:rPr lang="en-US" dirty="0" smtClean="0"/>
              <a:t/>
            </a:r>
            <a:br>
              <a:rPr lang="en-US" dirty="0" smtClean="0"/>
            </a:br>
            <a:endParaRPr lang="en-US" dirty="0"/>
          </a:p>
        </p:txBody>
      </p:sp>
      <p:sp>
        <p:nvSpPr>
          <p:cNvPr id="3" name="Content Placeholder 2"/>
          <p:cNvSpPr>
            <a:spLocks noGrp="1"/>
          </p:cNvSpPr>
          <p:nvPr>
            <p:ph idx="1"/>
          </p:nvPr>
        </p:nvSpPr>
        <p:spPr>
          <a:xfrm>
            <a:off x="228600" y="1600200"/>
            <a:ext cx="8458200" cy="4953000"/>
          </a:xfrm>
        </p:spPr>
        <p:txBody>
          <a:bodyPr>
            <a:normAutofit fontScale="92500"/>
          </a:bodyPr>
          <a:lstStyle/>
          <a:p>
            <a:pPr algn="just">
              <a:lnSpc>
                <a:spcPct val="150000"/>
              </a:lnSpc>
            </a:pPr>
            <a:r>
              <a:rPr lang="en-US" sz="2400" dirty="0" smtClean="0">
                <a:latin typeface="Times New Roman" pitchFamily="18" charset="0"/>
                <a:cs typeface="Times New Roman" pitchFamily="18" charset="0"/>
              </a:rPr>
              <a:t>very-large-scale integration (VLSI) technology, they could place the equivalent of more than 5,000 transistors on a single chip—enough for a processing unit.</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Intel 4004, the world’s first </a:t>
            </a:r>
            <a:r>
              <a:rPr lang="en-US" sz="2400" b="1" dirty="0" smtClean="0">
                <a:latin typeface="Times New Roman" pitchFamily="18" charset="0"/>
                <a:cs typeface="Times New Roman" pitchFamily="18" charset="0"/>
              </a:rPr>
              <a:t>microprocessor (A microprocessor chip holds the entire </a:t>
            </a:r>
            <a:r>
              <a:rPr lang="en-US" sz="2400" dirty="0" smtClean="0">
                <a:latin typeface="Times New Roman" pitchFamily="18" charset="0"/>
                <a:cs typeface="Times New Roman" pitchFamily="18" charset="0"/>
              </a:rPr>
              <a:t>control unit and arithmetic-logic unit of a computer. </a:t>
            </a:r>
          </a:p>
          <a:p>
            <a:pPr algn="just">
              <a:lnSpc>
                <a:spcPct val="150000"/>
              </a:lnSpc>
            </a:pPr>
            <a:r>
              <a:rPr lang="en-US" sz="2400" dirty="0" smtClean="0">
                <a:latin typeface="Times New Roman" pitchFamily="18" charset="0"/>
                <a:cs typeface="Times New Roman" pitchFamily="18" charset="0"/>
              </a:rPr>
              <a:t>The 4004 followed by the 8080, and the first </a:t>
            </a:r>
            <a:r>
              <a:rPr lang="en-US" sz="2400" dirty="0" err="1" smtClean="0">
                <a:latin typeface="Times New Roman" pitchFamily="18" charset="0"/>
                <a:cs typeface="Times New Roman" pitchFamily="18" charset="0"/>
              </a:rPr>
              <a:t>microcomputers:microcomputer</a:t>
            </a:r>
            <a:r>
              <a:rPr lang="en-US" sz="2400" dirty="0" smtClean="0">
                <a:latin typeface="Times New Roman" pitchFamily="18" charset="0"/>
                <a:cs typeface="Times New Roman" pitchFamily="18" charset="0"/>
              </a:rPr>
              <a:t>, called the Altair, used Intel’s 8080 chip.</a:t>
            </a:r>
          </a:p>
          <a:p>
            <a:pPr>
              <a:buNone/>
            </a:pPr>
            <a:endParaRPr lang="en-US" sz="2400" dirty="0" smtClean="0"/>
          </a:p>
          <a:p>
            <a:pPr algn="just"/>
            <a:endParaRPr lang="en-US" sz="2400" dirty="0" smtClean="0">
              <a:latin typeface="Times New Roman" pitchFamily="18" charset="0"/>
              <a:cs typeface="Times New Roman" pitchFamily="18" charset="0"/>
            </a:endParaRPr>
          </a:p>
          <a:p>
            <a:endParaRPr lang="en-US" dirty="0"/>
          </a:p>
        </p:txBody>
      </p:sp>
      <p:pic>
        <p:nvPicPr>
          <p:cNvPr id="15362" name="Picture 2"/>
          <p:cNvPicPr>
            <a:picLocks noChangeAspect="1" noChangeArrowheads="1"/>
          </p:cNvPicPr>
          <p:nvPr/>
        </p:nvPicPr>
        <p:blipFill>
          <a:blip r:embed="rId2"/>
          <a:srcRect/>
          <a:stretch>
            <a:fillRect/>
          </a:stretch>
        </p:blipFill>
        <p:spPr bwMode="auto">
          <a:xfrm>
            <a:off x="6324600" y="2565003"/>
            <a:ext cx="2133600" cy="1411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u="sng" dirty="0" smtClean="0">
                <a:solidFill>
                  <a:schemeClr val="bg2"/>
                </a:solidFill>
                <a:latin typeface="Algerian" pitchFamily="82" charset="0"/>
              </a:rPr>
              <a:t/>
            </a:r>
            <a:br>
              <a:rPr lang="en-US" sz="3600" i="1" u="sng" dirty="0" smtClean="0">
                <a:solidFill>
                  <a:schemeClr val="bg2"/>
                </a:solidFill>
                <a:latin typeface="Algerian" pitchFamily="82" charset="0"/>
              </a:rPr>
            </a:br>
            <a:r>
              <a:rPr lang="en-US" sz="3600" i="1" u="sng" dirty="0" smtClean="0">
                <a:solidFill>
                  <a:srgbClr val="FF0000"/>
                </a:solidFill>
                <a:latin typeface="Algerian" pitchFamily="82" charset="0"/>
              </a:rPr>
              <a:t>A FIFTH GENERATION?</a:t>
            </a:r>
            <a:r>
              <a:rPr lang="en-US" sz="3600" i="1" u="sng" dirty="0" smtClean="0">
                <a:solidFill>
                  <a:schemeClr val="bg2"/>
                </a:solidFill>
                <a:latin typeface="Algerian" pitchFamily="82" charset="0"/>
              </a:rPr>
              <a:t/>
            </a:r>
            <a:br>
              <a:rPr lang="en-US" sz="3600" i="1" u="sng" dirty="0" smtClean="0">
                <a:solidFill>
                  <a:schemeClr val="bg2"/>
                </a:solidFill>
                <a:latin typeface="Algerian" pitchFamily="82" charset="0"/>
              </a:rPr>
            </a:br>
            <a:endParaRPr lang="en-US" sz="3600" i="1" u="sng" dirty="0">
              <a:solidFill>
                <a:schemeClr val="bg2"/>
              </a:solidFill>
              <a:latin typeface="Algerian" pitchFamily="82" charset="0"/>
            </a:endParaRPr>
          </a:p>
        </p:txBody>
      </p:sp>
      <p:sp>
        <p:nvSpPr>
          <p:cNvPr id="3" name="Content Placeholder 2"/>
          <p:cNvSpPr>
            <a:spLocks noGrp="1"/>
          </p:cNvSpPr>
          <p:nvPr>
            <p:ph idx="1"/>
          </p:nvPr>
        </p:nvSpPr>
        <p:spPr>
          <a:xfrm>
            <a:off x="457200" y="1600200"/>
            <a:ext cx="8534400" cy="5105400"/>
          </a:xfrm>
        </p:spPr>
        <p:txBody>
          <a:bodyPr>
            <a:normAutofit fontScale="92500" lnSpcReduction="10000"/>
          </a:bodyPr>
          <a:lstStyle/>
          <a:p>
            <a:pPr algn="just">
              <a:lnSpc>
                <a:spcPct val="150000"/>
              </a:lnSpc>
            </a:pPr>
            <a:r>
              <a:rPr lang="en-US" sz="2400" b="1" dirty="0" smtClean="0">
                <a:latin typeface="Times New Roman" pitchFamily="18" charset="0"/>
                <a:cs typeface="Times New Roman" pitchFamily="18" charset="0"/>
              </a:rPr>
              <a:t>artificial intelligence (AI),</a:t>
            </a:r>
          </a:p>
          <a:p>
            <a:pPr algn="just">
              <a:lnSpc>
                <a:spcPct val="150000"/>
              </a:lnSpc>
            </a:pPr>
            <a:r>
              <a:rPr lang="en-US" sz="2400" dirty="0" smtClean="0">
                <a:latin typeface="Times New Roman" pitchFamily="18" charset="0"/>
                <a:cs typeface="Times New Roman" pitchFamily="18" charset="0"/>
              </a:rPr>
              <a:t>LAN and WAN levels.</a:t>
            </a:r>
          </a:p>
          <a:p>
            <a:pPr algn="just">
              <a:lnSpc>
                <a:spcPct val="150000"/>
              </a:lnSpc>
            </a:pPr>
            <a:r>
              <a:rPr lang="en-US" sz="2400" dirty="0" smtClean="0">
                <a:latin typeface="Times New Roman" pitchFamily="18" charset="0"/>
                <a:cs typeface="Times New Roman" pitchFamily="18" charset="0"/>
              </a:rPr>
              <a:t>U.S. Advanced Research Projects Agency (ARPA) had supported a project to develop a </a:t>
            </a:r>
            <a:r>
              <a:rPr lang="en-US" sz="2400" b="1" dirty="0" smtClean="0">
                <a:latin typeface="Times New Roman" pitchFamily="18" charset="0"/>
                <a:cs typeface="Times New Roman" pitchFamily="18" charset="0"/>
              </a:rPr>
              <a:t>wide area network (WAN), a computer network capable of spanning continents.</a:t>
            </a:r>
          </a:p>
          <a:p>
            <a:pPr algn="just">
              <a:lnSpc>
                <a:spcPct val="150000"/>
              </a:lnSpc>
            </a:pPr>
            <a:r>
              <a:rPr lang="en-US" sz="2400" b="1" dirty="0" smtClean="0">
                <a:latin typeface="Times New Roman" pitchFamily="18" charset="0"/>
                <a:cs typeface="Times New Roman" pitchFamily="18" charset="0"/>
              </a:rPr>
              <a:t>Headed </a:t>
            </a:r>
            <a:r>
              <a:rPr lang="en-US" sz="2400" dirty="0" smtClean="0">
                <a:latin typeface="Times New Roman" pitchFamily="18" charset="0"/>
                <a:cs typeface="Times New Roman" pitchFamily="18" charset="0"/>
              </a:rPr>
              <a:t>by Vincent Cerf, this project created a test network, called the ARPANET, that connected several universities that had Defense Department research contracts.</a:t>
            </a:r>
          </a:p>
          <a:p>
            <a:r>
              <a:rPr lang="en-US" sz="2400" dirty="0" smtClean="0"/>
              <a:t>In 1973, ARPANET fully implemented the </a:t>
            </a:r>
            <a:r>
              <a:rPr lang="en-US" sz="2400" b="1" dirty="0" smtClean="0"/>
              <a:t>Internet protocols (also </a:t>
            </a:r>
            <a:r>
              <a:rPr lang="en-US" sz="2400" dirty="0" smtClean="0"/>
              <a:t>called </a:t>
            </a:r>
            <a:r>
              <a:rPr lang="en-US" sz="2400" b="1" dirty="0" smtClean="0"/>
              <a:t>TCP/IP), the standards that enable the Internet to work.</a:t>
            </a:r>
          </a:p>
          <a:p>
            <a:pPr algn="just">
              <a:lnSpc>
                <a:spcPct val="150000"/>
              </a:lnSpc>
            </a:pPr>
            <a:endParaRPr lang="en-US" sz="2400" dirty="0" smtClean="0">
              <a:latin typeface="Times New Roman" pitchFamily="18" charset="0"/>
              <a:cs typeface="Times New Roman" pitchFamily="18" charset="0"/>
            </a:endParaRPr>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u="sng" dirty="0" smtClean="0">
                <a:solidFill>
                  <a:schemeClr val="bg2"/>
                </a:solidFill>
                <a:latin typeface="Algerian" pitchFamily="82" charset="0"/>
              </a:rPr>
              <a:t/>
            </a:r>
            <a:br>
              <a:rPr lang="en-US" sz="3600" i="1" u="sng" dirty="0" smtClean="0">
                <a:solidFill>
                  <a:schemeClr val="bg2"/>
                </a:solidFill>
                <a:latin typeface="Algerian" pitchFamily="82" charset="0"/>
              </a:rPr>
            </a:br>
            <a:r>
              <a:rPr lang="en-US" sz="3600" i="1" u="sng" dirty="0" smtClean="0">
                <a:solidFill>
                  <a:srgbClr val="FF0000"/>
                </a:solidFill>
                <a:latin typeface="Algerian" pitchFamily="82" charset="0"/>
              </a:rPr>
              <a:t>THE INTERNET REVOLUTION</a:t>
            </a:r>
            <a:r>
              <a:rPr lang="en-US" sz="3600" i="1" u="sng" dirty="0" smtClean="0">
                <a:solidFill>
                  <a:schemeClr val="bg2"/>
                </a:solidFill>
                <a:latin typeface="Algerian" pitchFamily="82" charset="0"/>
              </a:rPr>
              <a:t/>
            </a:r>
            <a:br>
              <a:rPr lang="en-US" sz="3600" i="1" u="sng" dirty="0" smtClean="0">
                <a:solidFill>
                  <a:schemeClr val="bg2"/>
                </a:solidFill>
                <a:latin typeface="Algerian" pitchFamily="82" charset="0"/>
              </a:rPr>
            </a:br>
            <a:endParaRPr lang="en-US" sz="3600" i="1" u="sng" dirty="0">
              <a:solidFill>
                <a:schemeClr val="bg2"/>
              </a:solidFill>
              <a:latin typeface="Algerian" pitchFamily="82" charset="0"/>
            </a:endParaRPr>
          </a:p>
        </p:txBody>
      </p:sp>
      <p:sp>
        <p:nvSpPr>
          <p:cNvPr id="3" name="Content Placeholder 2"/>
          <p:cNvSpPr>
            <a:spLocks noGrp="1"/>
          </p:cNvSpPr>
          <p:nvPr>
            <p:ph idx="1"/>
          </p:nvPr>
        </p:nvSpPr>
        <p:spPr>
          <a:xfrm>
            <a:off x="457200" y="1600200"/>
            <a:ext cx="8458200" cy="5029200"/>
          </a:xfrm>
        </p:spPr>
        <p:txBody>
          <a:bodyPr>
            <a:normAutofit/>
          </a:bodyPr>
          <a:lstStyle/>
          <a:p>
            <a:pPr algn="just">
              <a:lnSpc>
                <a:spcPct val="150000"/>
              </a:lnSpc>
            </a:pPr>
            <a:r>
              <a:rPr lang="en-US" sz="2000" dirty="0" smtClean="0">
                <a:latin typeface="Times New Roman" pitchFamily="18" charset="0"/>
                <a:cs typeface="Times New Roman" pitchFamily="18" charset="0"/>
              </a:rPr>
              <a:t>a </a:t>
            </a:r>
            <a:r>
              <a:rPr lang="en-US" sz="2000" b="1" dirty="0" smtClean="0">
                <a:latin typeface="Times New Roman" pitchFamily="18" charset="0"/>
                <a:cs typeface="Times New Roman" pitchFamily="18" charset="0"/>
              </a:rPr>
              <a:t>packet-switching network works by dividing messages up </a:t>
            </a:r>
            <a:r>
              <a:rPr lang="en-US" sz="2000" dirty="0" smtClean="0">
                <a:latin typeface="Times New Roman" pitchFamily="18" charset="0"/>
                <a:cs typeface="Times New Roman" pitchFamily="18" charset="0"/>
              </a:rPr>
              <a:t>into small-sized units called </a:t>
            </a:r>
            <a:r>
              <a:rPr lang="en-US" sz="2000" b="1" dirty="0" smtClean="0">
                <a:latin typeface="Times New Roman" pitchFamily="18" charset="0"/>
                <a:cs typeface="Times New Roman" pitchFamily="18" charset="0"/>
              </a:rPr>
              <a:t>packets. Each packet contains a unit of data as </a:t>
            </a:r>
            <a:r>
              <a:rPr lang="en-US" sz="2000" dirty="0" smtClean="0">
                <a:latin typeface="Times New Roman" pitchFamily="18" charset="0"/>
                <a:cs typeface="Times New Roman" pitchFamily="18" charset="0"/>
              </a:rPr>
              <a:t>well as information about its origin, its destination, and the procedure to be followed to reassemble the message. </a:t>
            </a:r>
          </a:p>
          <a:p>
            <a:pPr algn="just">
              <a:lnSpc>
                <a:spcPct val="150000"/>
              </a:lnSpc>
            </a:pPr>
            <a:r>
              <a:rPr lang="en-US" sz="2000" dirty="0" smtClean="0">
                <a:latin typeface="Times New Roman" pitchFamily="18" charset="0"/>
                <a:cs typeface="Times New Roman" pitchFamily="18" charset="0"/>
              </a:rPr>
              <a:t>The first e-mail program was created in 1972, and was quickly followed by a set of topically-focused mailing lists.</a:t>
            </a:r>
          </a:p>
          <a:p>
            <a:pPr algn="just">
              <a:lnSpc>
                <a:spcPct val="150000"/>
              </a:lnSpc>
            </a:pPr>
            <a:r>
              <a:rPr lang="en-US" sz="2000" dirty="0" smtClean="0">
                <a:latin typeface="Times New Roman" pitchFamily="18" charset="0"/>
                <a:cs typeface="Times New Roman" pitchFamily="18" charset="0"/>
              </a:rPr>
              <a:t>Because the ARPANET was fast becoming indispensable for university researchers, the U.S. National Science Foundation (NSF) created a civilian version of ARPANET, called CSNET, in 1981. In 1984, this network was renamed NSFNET.</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fontScale="92500" lnSpcReduction="10000"/>
          </a:bodyPr>
          <a:lstStyle/>
          <a:p>
            <a:pPr algn="just">
              <a:lnSpc>
                <a:spcPct val="150000"/>
              </a:lnSpc>
            </a:pPr>
            <a:r>
              <a:rPr lang="en-US" sz="2400" dirty="0" smtClean="0">
                <a:latin typeface="Times New Roman" pitchFamily="18" charset="0"/>
                <a:cs typeface="Times New Roman" pitchFamily="18" charset="0"/>
              </a:rPr>
              <a:t>In the early 1990s, the term </a:t>
            </a:r>
            <a:r>
              <a:rPr lang="en-US" sz="2400" i="1" dirty="0" smtClean="0">
                <a:latin typeface="Times New Roman" pitchFamily="18" charset="0"/>
                <a:cs typeface="Times New Roman" pitchFamily="18" charset="0"/>
              </a:rPr>
              <a:t>Internet was increasingly used to describe </a:t>
            </a:r>
            <a:r>
              <a:rPr lang="en-US" sz="2400" dirty="0" smtClean="0">
                <a:latin typeface="Times New Roman" pitchFamily="18" charset="0"/>
                <a:cs typeface="Times New Roman" pitchFamily="18" charset="0"/>
              </a:rPr>
              <a:t>the growing network that relied on the NSFNET backbone—and increasingly, regional extensions of the network were being constructed by for-profit firms.</a:t>
            </a:r>
          </a:p>
          <a:p>
            <a:pPr algn="just">
              <a:lnSpc>
                <a:spcPct val="150000"/>
              </a:lnSpc>
            </a:pPr>
            <a:r>
              <a:rPr lang="en-US" sz="2400" dirty="0" smtClean="0">
                <a:latin typeface="Times New Roman" pitchFamily="18" charset="0"/>
                <a:cs typeface="Times New Roman" pitchFamily="18" charset="0"/>
              </a:rPr>
              <a:t>In 1995, NSF announced that it would withdraw support for the Internet’s backbone network. </a:t>
            </a:r>
          </a:p>
          <a:p>
            <a:pPr algn="just">
              <a:lnSpc>
                <a:spcPct val="150000"/>
              </a:lnSpc>
            </a:pPr>
            <a:r>
              <a:rPr lang="en-US" sz="2400" dirty="0" smtClean="0">
                <a:latin typeface="Times New Roman" pitchFamily="18" charset="0"/>
                <a:cs typeface="Times New Roman" pitchFamily="18" charset="0"/>
              </a:rPr>
              <a:t>Commercial providers stepped in to take up the slack, and the restrictions on the Internet’s commercial use were finally withdrawn completely.</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lnSpc>
                <a:spcPct val="150000"/>
              </a:lnSpc>
            </a:pPr>
            <a:r>
              <a:rPr lang="en-US" sz="2400" dirty="0" smtClean="0">
                <a:latin typeface="Times New Roman" pitchFamily="18" charset="0"/>
                <a:cs typeface="Times New Roman" pitchFamily="18" charset="0"/>
              </a:rPr>
              <a:t>Growing numbers of people use the Internet to </a:t>
            </a:r>
            <a:r>
              <a:rPr lang="en-US" sz="2400" b="1" dirty="0" smtClean="0">
                <a:latin typeface="Times New Roman" pitchFamily="18" charset="0"/>
                <a:cs typeface="Times New Roman" pitchFamily="18" charset="0"/>
              </a:rPr>
              <a:t>telecommute to work. In telecommuting, employees work at </a:t>
            </a:r>
            <a:r>
              <a:rPr lang="en-US" sz="2400" dirty="0" smtClean="0">
                <a:latin typeface="Times New Roman" pitchFamily="18" charset="0"/>
                <a:cs typeface="Times New Roman" pitchFamily="18" charset="0"/>
              </a:rPr>
              <a:t>home, and stay in touch by means of computer-based communications.</a:t>
            </a:r>
          </a:p>
          <a:p>
            <a:pPr algn="just">
              <a:lnSpc>
                <a:spcPct val="150000"/>
              </a:lnSpc>
            </a:pPr>
            <a:r>
              <a:rPr lang="en-US" sz="2400" dirty="0" smtClean="0">
                <a:latin typeface="Times New Roman" pitchFamily="18" charset="0"/>
                <a:cs typeface="Times New Roman" pitchFamily="18" charset="0"/>
              </a:rPr>
              <a:t>The Internet is proving indispensable in every conceivable professional field.</a:t>
            </a:r>
          </a:p>
          <a:p>
            <a:pPr algn="just">
              <a:lnSpc>
                <a:spcPct val="150000"/>
              </a:lnSpc>
            </a:pPr>
            <a:r>
              <a:rPr lang="en-US" sz="2400" dirty="0" smtClean="0">
                <a:latin typeface="Times New Roman" pitchFamily="18" charset="0"/>
                <a:cs typeface="Times New Roman" pitchFamily="18" charset="0"/>
              </a:rPr>
              <a:t>The growing role of </a:t>
            </a:r>
            <a:r>
              <a:rPr lang="en-US" sz="2400" b="1" dirty="0" smtClean="0">
                <a:latin typeface="Times New Roman" pitchFamily="18" charset="0"/>
                <a:cs typeface="Times New Roman" pitchFamily="18" charset="0"/>
              </a:rPr>
              <a:t>electronic commerce, or e-commerce, is even changing the way we shop. </a:t>
            </a:r>
            <a:endParaRPr lang="en-US"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5029200"/>
          </a:xfrm>
        </p:spPr>
        <p:txBody>
          <a:bodyPr>
            <a:normAutofit fontScale="92500" lnSpcReduction="10000"/>
          </a:bodyPr>
          <a:lstStyle/>
          <a:p>
            <a:pPr algn="just">
              <a:lnSpc>
                <a:spcPct val="150000"/>
              </a:lnSpc>
            </a:pPr>
            <a:r>
              <a:rPr lang="en-US" sz="2400" b="1" dirty="0" smtClean="0">
                <a:latin typeface="Times New Roman" pitchFamily="18" charset="0"/>
                <a:cs typeface="Times New Roman" pitchFamily="18" charset="0"/>
              </a:rPr>
              <a:t>Moore’s Law: </a:t>
            </a:r>
            <a:r>
              <a:rPr lang="en-US" sz="2400" dirty="0" smtClean="0">
                <a:latin typeface="Times New Roman" pitchFamily="18" charset="0"/>
                <a:cs typeface="Times New Roman" pitchFamily="18" charset="0"/>
              </a:rPr>
              <a:t>Computers double in power roughly every two years, but cost only half as much.</a:t>
            </a:r>
          </a:p>
          <a:p>
            <a:pPr algn="just">
              <a:lnSpc>
                <a:spcPct val="150000"/>
              </a:lnSpc>
            </a:pPr>
            <a:r>
              <a:rPr lang="en-US" sz="2400" b="1" dirty="0" smtClean="0">
                <a:latin typeface="Times New Roman" pitchFamily="18" charset="0"/>
                <a:cs typeface="Times New Roman" pitchFamily="18" charset="0"/>
              </a:rPr>
              <a:t>Metcalfe’s Law</a:t>
            </a:r>
            <a:r>
              <a:rPr lang="en-US" b="1" dirty="0" smtClean="0"/>
              <a:t>: </a:t>
            </a:r>
            <a:r>
              <a:rPr lang="en-US" sz="2400" dirty="0" smtClean="0">
                <a:latin typeface="Times New Roman" pitchFamily="18" charset="0"/>
                <a:cs typeface="Times New Roman" pitchFamily="18" charset="0"/>
              </a:rPr>
              <a:t>A network’s social and economic value increases steeply as more people connect to it.</a:t>
            </a:r>
            <a:endParaRPr lang="en-US" dirty="0" smtClean="0">
              <a:latin typeface="Times New Roman" pitchFamily="18" charset="0"/>
              <a:cs typeface="Times New Roman" pitchFamily="18" charset="0"/>
            </a:endParaRPr>
          </a:p>
          <a:p>
            <a:pPr algn="just">
              <a:lnSpc>
                <a:spcPct val="150000"/>
              </a:lnSpc>
            </a:pPr>
            <a:r>
              <a:rPr lang="en-US" sz="2200" dirty="0" smtClean="0">
                <a:latin typeface="Times New Roman" pitchFamily="18" charset="0"/>
                <a:cs typeface="Times New Roman" pitchFamily="18" charset="0"/>
              </a:rPr>
              <a:t>These two laws explain why we’re witnessing the distribution throughout society of incredibly inexpensive but powerful computing devices, and why the Internet is growing at such an impressive rate. At the same time that computers are rapidly becoming more powerful and less expensive, the rise of global networking is making them more valuable. The combination of these two forces is driving major changes in every facet of our lives</a:t>
            </a:r>
          </a:p>
          <a:p>
            <a:pPr algn="just">
              <a:lnSpc>
                <a:spcPct val="150000"/>
              </a:lnSpc>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t1.gstatic.com/images?q=tbn:ANd9GcQ9V4rytm3eDlSxJ4vj3gOpiqrshLXyj6sbpe79_VhaeLpyqEwP"/>
          <p:cNvPicPr>
            <a:picLocks noChangeAspect="1" noChangeArrowheads="1"/>
          </p:cNvPicPr>
          <p:nvPr/>
        </p:nvPicPr>
        <p:blipFill>
          <a:blip r:embed="rId2"/>
          <a:srcRect/>
          <a:stretch>
            <a:fillRect/>
          </a:stretch>
        </p:blipFill>
        <p:spPr bwMode="auto">
          <a:xfrm>
            <a:off x="381000" y="228600"/>
            <a:ext cx="8305800" cy="6477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u="sng" dirty="0" smtClean="0">
                <a:solidFill>
                  <a:srgbClr val="FF0000"/>
                </a:solidFill>
                <a:latin typeface="Algerian" pitchFamily="82" charset="0"/>
              </a:rPr>
              <a:t>First Step: Calculators</a:t>
            </a:r>
          </a:p>
        </p:txBody>
      </p:sp>
      <p:sp>
        <p:nvSpPr>
          <p:cNvPr id="3" name="Content Placeholder 2"/>
          <p:cNvSpPr>
            <a:spLocks noGrp="1"/>
          </p:cNvSpPr>
          <p:nvPr>
            <p:ph idx="1"/>
          </p:nvPr>
        </p:nvSpPr>
        <p:spPr/>
        <p:txBody>
          <a:bodyPr>
            <a:normAutofit/>
          </a:bodyPr>
          <a:lstStyle/>
          <a:p>
            <a:pPr algn="just"/>
            <a:r>
              <a:rPr lang="en-US" dirty="0" smtClean="0">
                <a:solidFill>
                  <a:srgbClr val="002060"/>
                </a:solidFill>
              </a:rPr>
              <a:t>During the sixteenth and seventeenth centuries, European mathematicians developed a series of calculators that used clockwork mechanisms and cranks</a:t>
            </a:r>
          </a:p>
          <a:p>
            <a:pPr algn="just"/>
            <a:r>
              <a:rPr lang="en-US" dirty="0" smtClean="0">
                <a:solidFill>
                  <a:srgbClr val="002060"/>
                </a:solidFill>
              </a:rPr>
              <a:t>A </a:t>
            </a:r>
            <a:r>
              <a:rPr lang="en-US" b="1" dirty="0" smtClean="0">
                <a:solidFill>
                  <a:srgbClr val="002060"/>
                </a:solidFill>
              </a:rPr>
              <a:t>calculator is a machine that can perform arithmetic functions with numbers, </a:t>
            </a:r>
            <a:r>
              <a:rPr lang="en-US" dirty="0" smtClean="0">
                <a:solidFill>
                  <a:srgbClr val="002060"/>
                </a:solidFill>
              </a:rPr>
              <a:t>including addition, subtraction, multiplication, and division.</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endParaRPr lang="en-US" sz="2000" b="1" dirty="0" smtClean="0">
              <a:latin typeface="Times New Roman" pitchFamily="18" charset="0"/>
              <a:cs typeface="Times New Roman" pitchFamily="18" charset="0"/>
            </a:endParaRPr>
          </a:p>
          <a:p>
            <a:pPr algn="just"/>
            <a:endParaRPr lang="en-US" sz="2000" b="1" dirty="0" smtClean="0">
              <a:latin typeface="Times New Roman" pitchFamily="18" charset="0"/>
              <a:cs typeface="Times New Roman" pitchFamily="18" charset="0"/>
            </a:endParaRPr>
          </a:p>
          <a:p>
            <a:pPr algn="just"/>
            <a:endParaRPr lang="en-US" sz="2000" b="1" dirty="0" smtClean="0">
              <a:latin typeface="Times New Roman" pitchFamily="18" charset="0"/>
              <a:cs typeface="Times New Roman" pitchFamily="18" charset="0"/>
            </a:endParaRPr>
          </a:p>
          <a:p>
            <a:pPr algn="just"/>
            <a:endParaRPr lang="en-US" sz="2000" b="1"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Abacus (4000 years ago to 1975)</a:t>
            </a:r>
          </a:p>
          <a:p>
            <a:pPr algn="just"/>
            <a:r>
              <a:rPr lang="en-US" sz="2000" dirty="0" smtClean="0">
                <a:latin typeface="Times New Roman" pitchFamily="18" charset="0"/>
                <a:cs typeface="Times New Roman" pitchFamily="18" charset="0"/>
              </a:rPr>
              <a:t>Used by merchants throughout the ancient world. Beads represent figures (data); by moving the beads according to rules, the user can add, subtract, multiply, or divide. The abacus remained in use until a worldwide deluge of cheap pocket calculators put the abacus out of work, after being used for thousands of years.</a:t>
            </a:r>
          </a:p>
          <a:p>
            <a:pPr algn="just"/>
            <a:endParaRPr 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733800" y="3581400"/>
            <a:ext cx="3551948"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400" b="1" dirty="0" err="1" smtClean="0">
                <a:latin typeface="Times New Roman" pitchFamily="18" charset="0"/>
                <a:cs typeface="Times New Roman" pitchFamily="18" charset="0"/>
              </a:rPr>
              <a:t>Quipa</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15th and 16th centuries) At the height of their empire, the Incas used complex chains of knotted twine to represent a variety of data, including tribute payments, lists of arms and troops, and notable dates in the kingdom’s chronicles.</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3200400" y="4038600"/>
            <a:ext cx="4591050" cy="2581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400" b="1" dirty="0" smtClean="0">
                <a:latin typeface="Times New Roman" pitchFamily="18" charset="0"/>
                <a:cs typeface="Times New Roman" pitchFamily="18" charset="0"/>
              </a:rPr>
              <a:t>Jacquard's loom (1804) French </a:t>
            </a:r>
            <a:r>
              <a:rPr lang="en-US" sz="2400" dirty="0" smtClean="0">
                <a:latin typeface="Times New Roman" pitchFamily="18" charset="0"/>
                <a:cs typeface="Times New Roman" pitchFamily="18" charset="0"/>
              </a:rPr>
              <a:t>weaver Joseph-Marie Jacquard creates an automatic, programmable weaving machine that creates fabrics with richly detailed patterns. It is</a:t>
            </a:r>
          </a:p>
          <a:p>
            <a:pPr algn="just">
              <a:lnSpc>
                <a:spcPct val="150000"/>
              </a:lnSpc>
              <a:buNone/>
            </a:pPr>
            <a:r>
              <a:rPr lang="en-US" sz="2400" dirty="0" smtClean="0">
                <a:latin typeface="Times New Roman" pitchFamily="18" charset="0"/>
                <a:cs typeface="Times New Roman" pitchFamily="18" charset="0"/>
              </a:rPr>
              <a:t>     controlled by means of punched cards.</a:t>
            </a:r>
          </a:p>
          <a:p>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943600" y="4343400"/>
            <a:ext cx="2219325"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400" b="1" dirty="0" smtClean="0">
                <a:latin typeface="Times New Roman" pitchFamily="18" charset="0"/>
                <a:cs typeface="Times New Roman" pitchFamily="18" charset="0"/>
              </a:rPr>
              <a:t>Pascal’s calculator (1642) French </a:t>
            </a:r>
            <a:r>
              <a:rPr lang="en-US" sz="2400" dirty="0" smtClean="0">
                <a:latin typeface="Times New Roman" pitchFamily="18" charset="0"/>
                <a:cs typeface="Times New Roman" pitchFamily="18" charset="0"/>
              </a:rPr>
              <a:t>mathematician and philosopher </a:t>
            </a:r>
            <a:r>
              <a:rPr lang="en-US" sz="2400" dirty="0" err="1" smtClean="0">
                <a:latin typeface="Times New Roman" pitchFamily="18" charset="0"/>
                <a:cs typeface="Times New Roman" pitchFamily="18" charset="0"/>
              </a:rPr>
              <a:t>Blaise</a:t>
            </a:r>
            <a:r>
              <a:rPr lang="en-US" sz="2400" dirty="0" smtClean="0">
                <a:latin typeface="Times New Roman" pitchFamily="18" charset="0"/>
                <a:cs typeface="Times New Roman" pitchFamily="18" charset="0"/>
              </a:rPr>
              <a:t> Pascal, the son of an accountant, invents an adding machine to relieve the tedium of adding up long columns of tax figures.</a:t>
            </a:r>
          </a:p>
          <a:p>
            <a:pPr algn="just">
              <a:lnSpc>
                <a:spcPct val="150000"/>
              </a:lnSpc>
            </a:pPr>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5105400" y="3886200"/>
            <a:ext cx="2495550" cy="2344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n-US" sz="2400" b="1" dirty="0" smtClean="0">
                <a:latin typeface="Times New Roman" pitchFamily="18" charset="0"/>
                <a:cs typeface="Times New Roman" pitchFamily="18" charset="0"/>
              </a:rPr>
              <a:t>Leibniz’s calculator (1674) </a:t>
            </a:r>
            <a:r>
              <a:rPr lang="en-US" sz="2400" dirty="0" smtClean="0">
                <a:latin typeface="Times New Roman" pitchFamily="18" charset="0"/>
                <a:cs typeface="Times New Roman" pitchFamily="18" charset="0"/>
              </a:rPr>
              <a:t>German philosopher Gottfried Leibniz invents the first mechanical calculator capable of multiplication.</a:t>
            </a:r>
          </a:p>
          <a:p>
            <a:endParaRPr lang="en-US" dirty="0"/>
          </a:p>
        </p:txBody>
      </p:sp>
      <p:pic>
        <p:nvPicPr>
          <p:cNvPr id="5122" name="Picture 2"/>
          <p:cNvPicPr>
            <a:picLocks noChangeAspect="1" noChangeArrowheads="1"/>
          </p:cNvPicPr>
          <p:nvPr/>
        </p:nvPicPr>
        <p:blipFill>
          <a:blip r:embed="rId2"/>
          <a:srcRect/>
          <a:stretch>
            <a:fillRect/>
          </a:stretch>
        </p:blipFill>
        <p:spPr bwMode="auto">
          <a:xfrm>
            <a:off x="3229536" y="3276600"/>
            <a:ext cx="3980889"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rmAutofit/>
          </a:bodyPr>
          <a:lstStyle/>
          <a:p>
            <a:pPr algn="just">
              <a:lnSpc>
                <a:spcPct val="150000"/>
              </a:lnSpc>
            </a:pPr>
            <a:r>
              <a:rPr lang="en-US" sz="2000" b="1" dirty="0" smtClean="0">
                <a:latin typeface="Times New Roman" pitchFamily="18" charset="0"/>
                <a:cs typeface="Times New Roman" pitchFamily="18" charset="0"/>
              </a:rPr>
              <a:t>Babbage’s difference engine </a:t>
            </a:r>
            <a:r>
              <a:rPr lang="en-US" sz="2000" dirty="0" smtClean="0">
                <a:latin typeface="Times New Roman" pitchFamily="18" charset="0"/>
                <a:cs typeface="Times New Roman" pitchFamily="18" charset="0"/>
              </a:rPr>
              <a:t>(1822) English mathematician and scientist Charles Babbage designs a complex, clockwork calculator capable of solving equations and printing the results. Despite repeated attempts, Babbage was never able to get the device to work.</a:t>
            </a:r>
          </a:p>
          <a:p>
            <a:endParaRPr lang="en-US" dirty="0"/>
          </a:p>
        </p:txBody>
      </p:sp>
      <p:pic>
        <p:nvPicPr>
          <p:cNvPr id="6146" name="Picture 2"/>
          <p:cNvPicPr>
            <a:picLocks noChangeAspect="1" noChangeArrowheads="1"/>
          </p:cNvPicPr>
          <p:nvPr/>
        </p:nvPicPr>
        <p:blipFill>
          <a:blip r:embed="rId2"/>
          <a:srcRect/>
          <a:stretch>
            <a:fillRect/>
          </a:stretch>
        </p:blipFill>
        <p:spPr bwMode="auto">
          <a:xfrm>
            <a:off x="5181600" y="3683000"/>
            <a:ext cx="2724150" cy="227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B92F-B35A-4BD8-A5A6-3467DA456C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Technic</Template>
  <TotalTime>94</TotalTime>
  <Words>1469</Words>
  <Application>Microsoft Office PowerPoint</Application>
  <PresentationFormat>On-screen Show (4:3)</PresentationFormat>
  <Paragraphs>84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Technic</vt:lpstr>
      <vt:lpstr>HISTORY OF COMPUTERS</vt:lpstr>
      <vt:lpstr>STEP TOWARDS MODERN COMPUTING </vt:lpstr>
      <vt:lpstr>First Step: Calculators</vt:lpstr>
      <vt:lpstr>Slide 4</vt:lpstr>
      <vt:lpstr>Slide 5</vt:lpstr>
      <vt:lpstr>Slide 6</vt:lpstr>
      <vt:lpstr>Slide 7</vt:lpstr>
      <vt:lpstr>Slide 8</vt:lpstr>
      <vt:lpstr>Slide 9</vt:lpstr>
      <vt:lpstr>Slide 10</vt:lpstr>
      <vt:lpstr>Slide 11</vt:lpstr>
      <vt:lpstr>Slide 12</vt:lpstr>
      <vt:lpstr>Putting It All Together: The ENIAC </vt:lpstr>
      <vt:lpstr>THE COMPUTER’S FAMILY TREE </vt:lpstr>
      <vt:lpstr>The First Generation (1950s) </vt:lpstr>
      <vt:lpstr>THE SECOND GENERATION (EARLY 1960S) </vt:lpstr>
      <vt:lpstr>Slide 17</vt:lpstr>
      <vt:lpstr>Slide 18</vt:lpstr>
      <vt:lpstr>The Third Generation (Mid-1960s to Mid-1970s) </vt:lpstr>
      <vt:lpstr> The Fourth Generation (1975 to the Present) </vt:lpstr>
      <vt:lpstr> A FIFTH GENERATION? </vt:lpstr>
      <vt:lpstr> THE INTERNET REVOLUTION </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Samir</dc:creator>
  <cp:keywords/>
  <dc:description>2010 abstract powerpoint template from presentationpro.com</dc:description>
  <cp:lastModifiedBy>user</cp:lastModifiedBy>
  <cp:revision>15</cp:revision>
  <dcterms:created xsi:type="dcterms:W3CDTF">2013-09-11T06:24:46Z</dcterms:created>
  <dcterms:modified xsi:type="dcterms:W3CDTF">2020-08-27T06:54:48Z</dcterms:modified>
  <cp:category>2010 abstract curves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TC018813609991</vt:lpwstr>
  </property>
</Properties>
</file>