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 id="284" r:id="rId28"/>
    <p:sldId id="281" r:id="rId29"/>
    <p:sldId id="285" r:id="rId30"/>
    <p:sldId id="286" r:id="rId31"/>
    <p:sldId id="287" r:id="rId32"/>
    <p:sldId id="288"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9" d="100"/>
          <a:sy n="89" d="100"/>
        </p:scale>
        <p:origin x="269" y="11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F81EB-F4C8-42A0-A3FA-D01880A40AAC}" type="datetimeFigureOut">
              <a:rPr lang="en-IN" smtClean="0"/>
              <a:t>27-07-2022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806E0C-5304-4E45-AAB4-15298AFC34A2}"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3500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F81EB-F4C8-42A0-A3FA-D01880A40AAC}" type="datetimeFigureOut">
              <a:rPr lang="en-IN" smtClean="0"/>
              <a:t>27-07-2022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806E0C-5304-4E45-AAB4-15298AFC34A2}" type="slidenum">
              <a:rPr lang="en-IN" smtClean="0"/>
              <a:t>‹#›</a:t>
            </a:fld>
            <a:endParaRPr lang="en-IN"/>
          </a:p>
        </p:txBody>
      </p:sp>
    </p:spTree>
    <p:extLst>
      <p:ext uri="{BB962C8B-B14F-4D97-AF65-F5344CB8AC3E}">
        <p14:creationId xmlns:p14="http://schemas.microsoft.com/office/powerpoint/2010/main" val="2805571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F81EB-F4C8-42A0-A3FA-D01880A40AAC}" type="datetimeFigureOut">
              <a:rPr lang="en-IN" smtClean="0"/>
              <a:t>27-07-2022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806E0C-5304-4E45-AAB4-15298AFC34A2}" type="slidenum">
              <a:rPr lang="en-IN" smtClean="0"/>
              <a:t>‹#›</a:t>
            </a:fld>
            <a:endParaRPr lang="en-IN"/>
          </a:p>
        </p:txBody>
      </p:sp>
    </p:spTree>
    <p:extLst>
      <p:ext uri="{BB962C8B-B14F-4D97-AF65-F5344CB8AC3E}">
        <p14:creationId xmlns:p14="http://schemas.microsoft.com/office/powerpoint/2010/main" val="827866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F81EB-F4C8-42A0-A3FA-D01880A40AAC}" type="datetimeFigureOut">
              <a:rPr lang="en-IN" smtClean="0"/>
              <a:t>27-07-2022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806E0C-5304-4E45-AAB4-15298AFC34A2}" type="slidenum">
              <a:rPr lang="en-IN" smtClean="0"/>
              <a:t>‹#›</a:t>
            </a:fld>
            <a:endParaRPr lang="en-IN"/>
          </a:p>
        </p:txBody>
      </p:sp>
    </p:spTree>
    <p:extLst>
      <p:ext uri="{BB962C8B-B14F-4D97-AF65-F5344CB8AC3E}">
        <p14:creationId xmlns:p14="http://schemas.microsoft.com/office/powerpoint/2010/main" val="1017862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F81EB-F4C8-42A0-A3FA-D01880A40AAC}" type="datetimeFigureOut">
              <a:rPr lang="en-IN" smtClean="0"/>
              <a:t>27-07-2022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C806E0C-5304-4E45-AAB4-15298AFC34A2}"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8060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F81EB-F4C8-42A0-A3FA-D01880A40AAC}" type="datetimeFigureOut">
              <a:rPr lang="en-IN" smtClean="0"/>
              <a:t>27-07-2022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C806E0C-5304-4E45-AAB4-15298AFC34A2}" type="slidenum">
              <a:rPr lang="en-IN" smtClean="0"/>
              <a:t>‹#›</a:t>
            </a:fld>
            <a:endParaRPr lang="en-IN"/>
          </a:p>
        </p:txBody>
      </p:sp>
    </p:spTree>
    <p:extLst>
      <p:ext uri="{BB962C8B-B14F-4D97-AF65-F5344CB8AC3E}">
        <p14:creationId xmlns:p14="http://schemas.microsoft.com/office/powerpoint/2010/main" val="3070496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F81EB-F4C8-42A0-A3FA-D01880A40AAC}" type="datetimeFigureOut">
              <a:rPr lang="en-IN" smtClean="0"/>
              <a:t>27-07-2022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C806E0C-5304-4E45-AAB4-15298AFC34A2}" type="slidenum">
              <a:rPr lang="en-IN" smtClean="0"/>
              <a:t>‹#›</a:t>
            </a:fld>
            <a:endParaRPr lang="en-IN"/>
          </a:p>
        </p:txBody>
      </p:sp>
    </p:spTree>
    <p:extLst>
      <p:ext uri="{BB962C8B-B14F-4D97-AF65-F5344CB8AC3E}">
        <p14:creationId xmlns:p14="http://schemas.microsoft.com/office/powerpoint/2010/main" val="1097432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F81EB-F4C8-42A0-A3FA-D01880A40AAC}" type="datetimeFigureOut">
              <a:rPr lang="en-IN" smtClean="0"/>
              <a:t>27-07-2022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C806E0C-5304-4E45-AAB4-15298AFC34A2}" type="slidenum">
              <a:rPr lang="en-IN" smtClean="0"/>
              <a:t>‹#›</a:t>
            </a:fld>
            <a:endParaRPr lang="en-IN"/>
          </a:p>
        </p:txBody>
      </p:sp>
    </p:spTree>
    <p:extLst>
      <p:ext uri="{BB962C8B-B14F-4D97-AF65-F5344CB8AC3E}">
        <p14:creationId xmlns:p14="http://schemas.microsoft.com/office/powerpoint/2010/main" val="1822869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79F81EB-F4C8-42A0-A3FA-D01880A40AAC}" type="datetimeFigureOut">
              <a:rPr lang="en-IN" smtClean="0"/>
              <a:t>27-07-2022</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3C806E0C-5304-4E45-AAB4-15298AFC34A2}" type="slidenum">
              <a:rPr lang="en-IN" smtClean="0"/>
              <a:t>‹#›</a:t>
            </a:fld>
            <a:endParaRPr lang="en-IN"/>
          </a:p>
        </p:txBody>
      </p:sp>
    </p:spTree>
    <p:extLst>
      <p:ext uri="{BB962C8B-B14F-4D97-AF65-F5344CB8AC3E}">
        <p14:creationId xmlns:p14="http://schemas.microsoft.com/office/powerpoint/2010/main" val="2992008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79F81EB-F4C8-42A0-A3FA-D01880A40AAC}" type="datetimeFigureOut">
              <a:rPr lang="en-IN" smtClean="0"/>
              <a:t>27-07-2022</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C806E0C-5304-4E45-AAB4-15298AFC34A2}" type="slidenum">
              <a:rPr lang="en-IN" smtClean="0"/>
              <a:t>‹#›</a:t>
            </a:fld>
            <a:endParaRPr lang="en-IN"/>
          </a:p>
        </p:txBody>
      </p:sp>
    </p:spTree>
    <p:extLst>
      <p:ext uri="{BB962C8B-B14F-4D97-AF65-F5344CB8AC3E}">
        <p14:creationId xmlns:p14="http://schemas.microsoft.com/office/powerpoint/2010/main" val="592478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9F81EB-F4C8-42A0-A3FA-D01880A40AAC}" type="datetimeFigureOut">
              <a:rPr lang="en-IN" smtClean="0"/>
              <a:t>27-07-2022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C806E0C-5304-4E45-AAB4-15298AFC34A2}" type="slidenum">
              <a:rPr lang="en-IN" smtClean="0"/>
              <a:t>‹#›</a:t>
            </a:fld>
            <a:endParaRPr lang="en-IN"/>
          </a:p>
        </p:txBody>
      </p:sp>
    </p:spTree>
    <p:extLst>
      <p:ext uri="{BB962C8B-B14F-4D97-AF65-F5344CB8AC3E}">
        <p14:creationId xmlns:p14="http://schemas.microsoft.com/office/powerpoint/2010/main" val="404030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79F81EB-F4C8-42A0-A3FA-D01880A40AAC}" type="datetimeFigureOut">
              <a:rPr lang="en-IN" smtClean="0"/>
              <a:t>27-07-2022</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C806E0C-5304-4E45-AAB4-15298AFC34A2}" type="slidenum">
              <a:rPr lang="en-IN" smtClean="0"/>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6101888"/>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www.fda.gov/downloads/AboutFDA/Reports%20Manuals%20Forms/%20Forms/UCM052388"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DA41AC-C363-4DEB-954F-BCF79C19A57B}"/>
              </a:ext>
            </a:extLst>
          </p:cNvPr>
          <p:cNvSpPr txBox="1"/>
          <p:nvPr/>
        </p:nvSpPr>
        <p:spPr>
          <a:xfrm>
            <a:off x="136358" y="214729"/>
            <a:ext cx="11446042" cy="6063198"/>
          </a:xfrm>
          <a:prstGeom prst="rect">
            <a:avLst/>
          </a:prstGeom>
          <a:noFill/>
        </p:spPr>
        <p:txBody>
          <a:bodyPr wrap="square" rtlCol="0">
            <a:spAutoFit/>
          </a:bodyPr>
          <a:lstStyle/>
          <a:p>
            <a:r>
              <a:rPr lang="en-IN" sz="8000"/>
              <a:t> CENTRAL </a:t>
            </a:r>
            <a:r>
              <a:rPr lang="en-IN" sz="8000" dirty="0"/>
              <a:t>DRUG STANDARD CONTROL ORGANIZATION (CDSCO)</a:t>
            </a:r>
          </a:p>
          <a:p>
            <a:r>
              <a:rPr lang="en-IN" sz="1400" dirty="0"/>
              <a:t>                                                                                                                                                                           </a:t>
            </a:r>
          </a:p>
          <a:p>
            <a:r>
              <a:rPr lang="en-IN" sz="2000" b="1" dirty="0"/>
              <a:t>                                                                                                                              Prepared By- </a:t>
            </a:r>
          </a:p>
          <a:p>
            <a:r>
              <a:rPr lang="en-IN" sz="2000" b="1" dirty="0"/>
              <a:t>                                                                                                                              Ms. </a:t>
            </a:r>
            <a:r>
              <a:rPr lang="en-IN" sz="2000" b="1" dirty="0" err="1"/>
              <a:t>Mamta</a:t>
            </a:r>
            <a:r>
              <a:rPr lang="en-IN" sz="2000" b="1" dirty="0"/>
              <a:t> Kumari</a:t>
            </a:r>
          </a:p>
          <a:p>
            <a:r>
              <a:rPr lang="en-IN" sz="2000" b="1" dirty="0"/>
              <a:t>                                                                                                                              Assistant professor</a:t>
            </a:r>
          </a:p>
          <a:p>
            <a:r>
              <a:rPr lang="en-IN" sz="2000" b="1" dirty="0"/>
              <a:t>                                                                                                                              M. Pharm (</a:t>
            </a:r>
            <a:r>
              <a:rPr lang="en-IN" sz="2000" b="1" dirty="0" err="1"/>
              <a:t>Phramaceutics</a:t>
            </a:r>
            <a:r>
              <a:rPr lang="en-IN" sz="2000" b="1" dirty="0"/>
              <a:t>)  </a:t>
            </a:r>
          </a:p>
          <a:p>
            <a:r>
              <a:rPr lang="en-IN" sz="2000" b="1" dirty="0"/>
              <a:t>                                                                                                                              Department of Pharmacy</a:t>
            </a:r>
          </a:p>
          <a:p>
            <a:r>
              <a:rPr lang="en-IN" sz="2000" b="1" dirty="0"/>
              <a:t>                                                                                                                              SVDU, Vadodara                                                                                                                                                                      </a:t>
            </a:r>
            <a:endParaRPr lang="en-IN" sz="2000" dirty="0"/>
          </a:p>
          <a:p>
            <a:endParaRPr lang="en-IN" sz="1400" dirty="0"/>
          </a:p>
        </p:txBody>
      </p:sp>
    </p:spTree>
    <p:extLst>
      <p:ext uri="{BB962C8B-B14F-4D97-AF65-F5344CB8AC3E}">
        <p14:creationId xmlns:p14="http://schemas.microsoft.com/office/powerpoint/2010/main" val="3893005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8AFFF9-2E01-45CA-AAAE-75C752F56B5E}"/>
              </a:ext>
            </a:extLst>
          </p:cNvPr>
          <p:cNvSpPr txBox="1"/>
          <p:nvPr/>
        </p:nvSpPr>
        <p:spPr>
          <a:xfrm>
            <a:off x="317938" y="331076"/>
            <a:ext cx="11556124" cy="6063198"/>
          </a:xfrm>
          <a:prstGeom prst="rect">
            <a:avLst/>
          </a:prstGeom>
          <a:noFill/>
        </p:spPr>
        <p:txBody>
          <a:bodyPr wrap="square" rtlCol="0">
            <a:spAutoFit/>
          </a:bodyPr>
          <a:lstStyle/>
          <a:p>
            <a:r>
              <a:rPr lang="en-IN" sz="4000" b="1" dirty="0"/>
              <a:t>Responsibilities and Functions of CDSCO</a:t>
            </a:r>
          </a:p>
          <a:p>
            <a:pPr marL="571500" indent="-571500">
              <a:buFont typeface="Wingdings" panose="05000000000000000000" pitchFamily="2" charset="2"/>
              <a:buChar char="Ø"/>
            </a:pPr>
            <a:r>
              <a:rPr lang="en-IN" sz="2800" b="1" dirty="0"/>
              <a:t>Statutory functions:</a:t>
            </a:r>
          </a:p>
          <a:p>
            <a:r>
              <a:rPr lang="en-IN" sz="4000" b="1" dirty="0"/>
              <a:t>     </a:t>
            </a:r>
            <a:r>
              <a:rPr lang="en-IN" sz="2800" dirty="0"/>
              <a:t>1. Forms standards of drugs, cosmetics, diagnostics and devices.</a:t>
            </a:r>
          </a:p>
          <a:p>
            <a:r>
              <a:rPr lang="en-IN" sz="2800" dirty="0"/>
              <a:t>       2. Regulatory measures, amendments to Acts and Rules.</a:t>
            </a:r>
          </a:p>
          <a:p>
            <a:r>
              <a:rPr lang="en-IN" sz="2800" dirty="0"/>
              <a:t>       3. To regulate market authorization of new drugs.</a:t>
            </a:r>
          </a:p>
          <a:p>
            <a:r>
              <a:rPr lang="en-IN" sz="2800" dirty="0"/>
              <a:t>       4. To regulate clinical research in India.</a:t>
            </a:r>
          </a:p>
          <a:p>
            <a:r>
              <a:rPr lang="en-IN" sz="2800" dirty="0"/>
              <a:t>       5. To approve licenses to manufacture certain categories of drugs    as Central Licence approving Authority i.e. for Blood Banks, Large volume parenteral and Vaccines and Sera.</a:t>
            </a:r>
          </a:p>
          <a:p>
            <a:r>
              <a:rPr lang="en-IN" sz="2800" dirty="0"/>
              <a:t>      6. To regulate the standards of imported drugs.</a:t>
            </a:r>
          </a:p>
          <a:p>
            <a:r>
              <a:rPr lang="en-IN" sz="2800" dirty="0"/>
              <a:t>      7. Works relating to the DTAB and DCC.</a:t>
            </a:r>
          </a:p>
          <a:p>
            <a:r>
              <a:rPr lang="en-IN" sz="2800" dirty="0"/>
              <a:t>      8. Testing of drugs by Central Drugs Labs.</a:t>
            </a:r>
          </a:p>
          <a:p>
            <a:r>
              <a:rPr lang="en-IN" sz="2800" dirty="0"/>
              <a:t>      9. Publication of Indian Pharmacopoeia. </a:t>
            </a:r>
          </a:p>
        </p:txBody>
      </p:sp>
    </p:spTree>
    <p:extLst>
      <p:ext uri="{BB962C8B-B14F-4D97-AF65-F5344CB8AC3E}">
        <p14:creationId xmlns:p14="http://schemas.microsoft.com/office/powerpoint/2010/main" val="3368431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781CFC-C253-4CF1-9B49-2748B1BE1479}"/>
              </a:ext>
            </a:extLst>
          </p:cNvPr>
          <p:cNvSpPr txBox="1"/>
          <p:nvPr/>
        </p:nvSpPr>
        <p:spPr>
          <a:xfrm>
            <a:off x="116378" y="249382"/>
            <a:ext cx="11920451" cy="5201424"/>
          </a:xfrm>
          <a:prstGeom prst="rect">
            <a:avLst/>
          </a:prstGeom>
          <a:noFill/>
        </p:spPr>
        <p:txBody>
          <a:bodyPr wrap="square" rtlCol="0">
            <a:spAutoFit/>
          </a:bodyPr>
          <a:lstStyle/>
          <a:p>
            <a:pPr marL="285750" indent="-285750">
              <a:buFont typeface="Wingdings" panose="05000000000000000000" pitchFamily="2" charset="2"/>
              <a:buChar char="Ø"/>
            </a:pPr>
            <a:r>
              <a:rPr lang="en-IN" sz="4000" dirty="0"/>
              <a:t>Other Functions:</a:t>
            </a:r>
          </a:p>
          <a:p>
            <a:r>
              <a:rPr lang="en-IN" sz="4000" dirty="0"/>
              <a:t>    </a:t>
            </a:r>
            <a:r>
              <a:rPr lang="en-IN" sz="2800" dirty="0"/>
              <a:t>1. Coordinating the activities of the State Drug Control Organizations to achieve uniform Administration of the Act and policy guidance.</a:t>
            </a:r>
          </a:p>
          <a:p>
            <a:r>
              <a:rPr lang="en-IN" sz="2800" dirty="0"/>
              <a:t>      2. Guidance on technical matters.</a:t>
            </a:r>
          </a:p>
          <a:p>
            <a:r>
              <a:rPr lang="en-IN" sz="2800" dirty="0"/>
              <a:t>      3. Participation in the WHO GMP certification scheme.</a:t>
            </a:r>
          </a:p>
          <a:p>
            <a:r>
              <a:rPr lang="en-IN" sz="2800" dirty="0"/>
              <a:t>      4. Monitoring adverse drug reactions (ADR)</a:t>
            </a:r>
          </a:p>
          <a:p>
            <a:r>
              <a:rPr lang="en-IN" sz="2800" dirty="0"/>
              <a:t>      5. Conducting training programmes for regulatory officials and Govt. Analysts.</a:t>
            </a:r>
          </a:p>
          <a:p>
            <a:r>
              <a:rPr lang="en-IN" sz="2800" dirty="0"/>
              <a:t>      6. Distribution of quotas of narcotic drugs for use in medicinal formulations.</a:t>
            </a:r>
          </a:p>
          <a:p>
            <a:r>
              <a:rPr lang="en-IN" sz="2800" dirty="0"/>
              <a:t>      7. Screening of drug formulations available in Indian market.</a:t>
            </a:r>
          </a:p>
          <a:p>
            <a:r>
              <a:rPr lang="en-IN" sz="2800" dirty="0"/>
              <a:t>      8. Evaluation/screening of applications for granting No objection certificates for export of unapproved/banned drugs.</a:t>
            </a:r>
          </a:p>
        </p:txBody>
      </p:sp>
    </p:spTree>
    <p:extLst>
      <p:ext uri="{BB962C8B-B14F-4D97-AF65-F5344CB8AC3E}">
        <p14:creationId xmlns:p14="http://schemas.microsoft.com/office/powerpoint/2010/main" val="2481232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9D6AA9-0ED5-4268-8489-09763BBCF5B1}"/>
              </a:ext>
            </a:extLst>
          </p:cNvPr>
          <p:cNvSpPr txBox="1"/>
          <p:nvPr/>
        </p:nvSpPr>
        <p:spPr>
          <a:xfrm>
            <a:off x="317673" y="308908"/>
            <a:ext cx="11414234" cy="1323439"/>
          </a:xfrm>
          <a:prstGeom prst="rect">
            <a:avLst/>
          </a:prstGeom>
          <a:noFill/>
        </p:spPr>
        <p:txBody>
          <a:bodyPr wrap="square" rtlCol="0">
            <a:spAutoFit/>
          </a:bodyPr>
          <a:lstStyle/>
          <a:p>
            <a:r>
              <a:rPr lang="en-US" dirty="0"/>
              <a:t> </a:t>
            </a:r>
            <a:r>
              <a:rPr lang="en-US" sz="4000" b="1" dirty="0"/>
              <a:t>STATE LICENSING AUTHORITY</a:t>
            </a:r>
          </a:p>
          <a:p>
            <a:endParaRPr lang="en-IN" sz="4000" b="1" dirty="0"/>
          </a:p>
        </p:txBody>
      </p:sp>
      <p:pic>
        <p:nvPicPr>
          <p:cNvPr id="1026" name="Picture 2">
            <a:extLst>
              <a:ext uri="{FF2B5EF4-FFF2-40B4-BE49-F238E27FC236}">
                <a16:creationId xmlns:a16="http://schemas.microsoft.com/office/drawing/2014/main" id="{D38650D5-DE0D-4395-8A52-897ADB1B00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1241" y="1081418"/>
            <a:ext cx="10137228" cy="48779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160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E1DC58-8D77-4B26-8D99-D2579391701F}"/>
              </a:ext>
            </a:extLst>
          </p:cNvPr>
          <p:cNvSpPr txBox="1"/>
          <p:nvPr/>
        </p:nvSpPr>
        <p:spPr>
          <a:xfrm>
            <a:off x="110359" y="252248"/>
            <a:ext cx="12081641" cy="5632311"/>
          </a:xfrm>
          <a:prstGeom prst="rect">
            <a:avLst/>
          </a:prstGeom>
          <a:noFill/>
        </p:spPr>
        <p:txBody>
          <a:bodyPr wrap="square" rtlCol="0">
            <a:spAutoFit/>
          </a:bodyPr>
          <a:lstStyle/>
          <a:p>
            <a:r>
              <a:rPr lang="en-US" sz="4000" b="1" dirty="0"/>
              <a:t>Responsibilities and functions of SDCO</a:t>
            </a:r>
          </a:p>
          <a:p>
            <a:pPr marL="571500" indent="-571500">
              <a:buFont typeface="Wingdings" panose="05000000000000000000" pitchFamily="2" charset="2"/>
              <a:buChar char="§"/>
            </a:pPr>
            <a:r>
              <a:rPr lang="en-IN" sz="3200" dirty="0"/>
              <a:t>Licensing of drug manufacturing and sales establishments.</a:t>
            </a:r>
          </a:p>
          <a:p>
            <a:pPr marL="571500" indent="-571500">
              <a:buFont typeface="Wingdings" panose="05000000000000000000" pitchFamily="2" charset="2"/>
              <a:buChar char="§"/>
            </a:pPr>
            <a:r>
              <a:rPr lang="en-IN" sz="3200" dirty="0"/>
              <a:t>Licensing of drug testing laboratories.</a:t>
            </a:r>
          </a:p>
          <a:p>
            <a:pPr marL="571500" indent="-571500">
              <a:buFont typeface="Wingdings" panose="05000000000000000000" pitchFamily="2" charset="2"/>
              <a:buChar char="§"/>
            </a:pPr>
            <a:r>
              <a:rPr lang="en-IN" sz="3200" dirty="0"/>
              <a:t>Approval of drug formulations for manufacture.</a:t>
            </a:r>
          </a:p>
          <a:p>
            <a:pPr marL="571500" indent="-571500">
              <a:buFont typeface="Wingdings" panose="05000000000000000000" pitchFamily="2" charset="2"/>
              <a:buChar char="§"/>
            </a:pPr>
            <a:r>
              <a:rPr lang="en-IN" sz="3200" dirty="0"/>
              <a:t>Monitoring of quality of Drugs &amp; Cosmetics, manufactured by respective state units and those marketed in the state.</a:t>
            </a:r>
          </a:p>
          <a:p>
            <a:pPr marL="571500" indent="-571500">
              <a:buFont typeface="Wingdings" panose="05000000000000000000" pitchFamily="2" charset="2"/>
              <a:buChar char="§"/>
            </a:pPr>
            <a:r>
              <a:rPr lang="en-IN" sz="3200" dirty="0"/>
              <a:t>Investigation and prosecution in respect of contravention of legal provisions.</a:t>
            </a:r>
          </a:p>
          <a:p>
            <a:pPr marL="571500" indent="-571500">
              <a:buFont typeface="Wingdings" panose="05000000000000000000" pitchFamily="2" charset="2"/>
              <a:buChar char="§"/>
            </a:pPr>
            <a:r>
              <a:rPr lang="en-IN" sz="3200" dirty="0"/>
              <a:t>Administrative actions.</a:t>
            </a:r>
          </a:p>
          <a:p>
            <a:pPr marL="571500" indent="-571500">
              <a:buFont typeface="Wingdings" panose="05000000000000000000" pitchFamily="2" charset="2"/>
              <a:buChar char="§"/>
            </a:pPr>
            <a:r>
              <a:rPr lang="en-IN" sz="3200" dirty="0"/>
              <a:t>Pre and post licensing inspection.</a:t>
            </a:r>
          </a:p>
          <a:p>
            <a:pPr marL="571500" indent="-571500">
              <a:buFont typeface="Wingdings" panose="05000000000000000000" pitchFamily="2" charset="2"/>
              <a:buChar char="§"/>
            </a:pPr>
            <a:r>
              <a:rPr lang="en-IN" sz="3200" dirty="0"/>
              <a:t>Recall of sub-standard drugs.</a:t>
            </a:r>
          </a:p>
        </p:txBody>
      </p:sp>
    </p:spTree>
    <p:extLst>
      <p:ext uri="{BB962C8B-B14F-4D97-AF65-F5344CB8AC3E}">
        <p14:creationId xmlns:p14="http://schemas.microsoft.com/office/powerpoint/2010/main" val="901472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91B835-F19C-4C12-9EB9-CB250D87D43F}"/>
              </a:ext>
            </a:extLst>
          </p:cNvPr>
          <p:cNvSpPr txBox="1"/>
          <p:nvPr/>
        </p:nvSpPr>
        <p:spPr>
          <a:xfrm>
            <a:off x="176048" y="236483"/>
            <a:ext cx="11839903" cy="1323439"/>
          </a:xfrm>
          <a:prstGeom prst="rect">
            <a:avLst/>
          </a:prstGeom>
          <a:noFill/>
        </p:spPr>
        <p:txBody>
          <a:bodyPr wrap="square" rtlCol="0">
            <a:spAutoFit/>
          </a:bodyPr>
          <a:lstStyle/>
          <a:p>
            <a:r>
              <a:rPr lang="en-US" sz="4000" b="1" dirty="0"/>
              <a:t>JOINT RESPONSIBILITIES OF CDSCO &amp; SLAS</a:t>
            </a:r>
          </a:p>
          <a:p>
            <a:r>
              <a:rPr lang="en-US" sz="4000" b="1" dirty="0"/>
              <a:t>  </a:t>
            </a:r>
            <a:endParaRPr lang="en-IN" sz="4000" b="1" dirty="0"/>
          </a:p>
        </p:txBody>
      </p:sp>
      <p:sp>
        <p:nvSpPr>
          <p:cNvPr id="3" name="Rectangle 2">
            <a:extLst>
              <a:ext uri="{FF2B5EF4-FFF2-40B4-BE49-F238E27FC236}">
                <a16:creationId xmlns:a16="http://schemas.microsoft.com/office/drawing/2014/main" id="{9A745174-676B-43D8-A3A0-214C9AC86ACE}"/>
              </a:ext>
            </a:extLst>
          </p:cNvPr>
          <p:cNvSpPr/>
          <p:nvPr/>
        </p:nvSpPr>
        <p:spPr>
          <a:xfrm>
            <a:off x="2727434" y="1205198"/>
            <a:ext cx="6258911" cy="7094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3200" dirty="0"/>
              <a:t>Licensing of Specialized Products</a:t>
            </a:r>
            <a:endParaRPr lang="en-IN" sz="3200" dirty="0"/>
          </a:p>
        </p:txBody>
      </p:sp>
      <p:sp>
        <p:nvSpPr>
          <p:cNvPr id="4" name="Oval 3">
            <a:extLst>
              <a:ext uri="{FF2B5EF4-FFF2-40B4-BE49-F238E27FC236}">
                <a16:creationId xmlns:a16="http://schemas.microsoft.com/office/drawing/2014/main" id="{7A67D7D6-BB23-46FC-B49C-19110EB924C2}"/>
              </a:ext>
            </a:extLst>
          </p:cNvPr>
          <p:cNvSpPr/>
          <p:nvPr/>
        </p:nvSpPr>
        <p:spPr>
          <a:xfrm>
            <a:off x="176048" y="2806263"/>
            <a:ext cx="2409497" cy="104052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t>Vaccine &amp; Sera</a:t>
            </a:r>
            <a:endParaRPr lang="en-IN" sz="2800" dirty="0"/>
          </a:p>
        </p:txBody>
      </p:sp>
      <p:sp>
        <p:nvSpPr>
          <p:cNvPr id="5" name="Oval 4">
            <a:extLst>
              <a:ext uri="{FF2B5EF4-FFF2-40B4-BE49-F238E27FC236}">
                <a16:creationId xmlns:a16="http://schemas.microsoft.com/office/drawing/2014/main" id="{0DAD0A6B-8558-488B-8F9E-F6A15DE39C5E}"/>
              </a:ext>
            </a:extLst>
          </p:cNvPr>
          <p:cNvSpPr/>
          <p:nvPr/>
        </p:nvSpPr>
        <p:spPr>
          <a:xfrm>
            <a:off x="2081048" y="3716285"/>
            <a:ext cx="2569779" cy="131728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t>Blood &amp; its Components</a:t>
            </a:r>
            <a:endParaRPr lang="en-IN" sz="2400" dirty="0"/>
          </a:p>
        </p:txBody>
      </p:sp>
      <p:sp>
        <p:nvSpPr>
          <p:cNvPr id="6" name="Oval 5">
            <a:extLst>
              <a:ext uri="{FF2B5EF4-FFF2-40B4-BE49-F238E27FC236}">
                <a16:creationId xmlns:a16="http://schemas.microsoft.com/office/drawing/2014/main" id="{46D95F1C-68EB-4664-91E6-CA502664E0E5}"/>
              </a:ext>
            </a:extLst>
          </p:cNvPr>
          <p:cNvSpPr/>
          <p:nvPr/>
        </p:nvSpPr>
        <p:spPr>
          <a:xfrm>
            <a:off x="4997667" y="3846786"/>
            <a:ext cx="1718442" cy="118241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t>LVPs</a:t>
            </a:r>
            <a:endParaRPr lang="en-IN" sz="2800" dirty="0"/>
          </a:p>
        </p:txBody>
      </p:sp>
      <p:sp>
        <p:nvSpPr>
          <p:cNvPr id="7" name="Oval 6">
            <a:extLst>
              <a:ext uri="{FF2B5EF4-FFF2-40B4-BE49-F238E27FC236}">
                <a16:creationId xmlns:a16="http://schemas.microsoft.com/office/drawing/2014/main" id="{DAB7A5D4-C66B-4703-BA5D-210E61C3A612}"/>
              </a:ext>
            </a:extLst>
          </p:cNvPr>
          <p:cNvSpPr/>
          <p:nvPr/>
        </p:nvSpPr>
        <p:spPr>
          <a:xfrm>
            <a:off x="8986345" y="2716934"/>
            <a:ext cx="2569779" cy="11298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t>R-DNA Products</a:t>
            </a:r>
            <a:endParaRPr lang="en-IN" sz="2800" dirty="0"/>
          </a:p>
        </p:txBody>
      </p:sp>
      <p:sp>
        <p:nvSpPr>
          <p:cNvPr id="8" name="Oval 7">
            <a:extLst>
              <a:ext uri="{FF2B5EF4-FFF2-40B4-BE49-F238E27FC236}">
                <a16:creationId xmlns:a16="http://schemas.microsoft.com/office/drawing/2014/main" id="{E78F233C-1C81-4B26-B5CE-B78077145B97}"/>
              </a:ext>
            </a:extLst>
          </p:cNvPr>
          <p:cNvSpPr/>
          <p:nvPr/>
        </p:nvSpPr>
        <p:spPr>
          <a:xfrm>
            <a:off x="7062949" y="3760942"/>
            <a:ext cx="2065282" cy="118241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t>Medical Devices</a:t>
            </a:r>
            <a:endParaRPr lang="en-IN" sz="2800" dirty="0"/>
          </a:p>
        </p:txBody>
      </p:sp>
      <p:cxnSp>
        <p:nvCxnSpPr>
          <p:cNvPr id="10" name="Straight Arrow Connector 9">
            <a:extLst>
              <a:ext uri="{FF2B5EF4-FFF2-40B4-BE49-F238E27FC236}">
                <a16:creationId xmlns:a16="http://schemas.microsoft.com/office/drawing/2014/main" id="{D86A9D82-61E1-4B1A-BA90-DC05256B65AF}"/>
              </a:ext>
            </a:extLst>
          </p:cNvPr>
          <p:cNvCxnSpPr>
            <a:cxnSpLocks/>
          </p:cNvCxnSpPr>
          <p:nvPr/>
        </p:nvCxnSpPr>
        <p:spPr>
          <a:xfrm flipH="1">
            <a:off x="2317532" y="2144110"/>
            <a:ext cx="709447" cy="5728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3DF1396-AD2F-4B02-A007-5A162098E0D4}"/>
              </a:ext>
            </a:extLst>
          </p:cNvPr>
          <p:cNvCxnSpPr/>
          <p:nvPr/>
        </p:nvCxnSpPr>
        <p:spPr>
          <a:xfrm>
            <a:off x="1292772" y="-2128345"/>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8B10793-4D80-4883-8B8C-B28B6E9969B3}"/>
              </a:ext>
            </a:extLst>
          </p:cNvPr>
          <p:cNvCxnSpPr/>
          <p:nvPr/>
        </p:nvCxnSpPr>
        <p:spPr>
          <a:xfrm>
            <a:off x="3547241" y="2144110"/>
            <a:ext cx="0" cy="14346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3E8B54A-B10F-46C0-AAFF-52756114FC36}"/>
              </a:ext>
            </a:extLst>
          </p:cNvPr>
          <p:cNvCxnSpPr/>
          <p:nvPr/>
        </p:nvCxnSpPr>
        <p:spPr>
          <a:xfrm>
            <a:off x="3547241" y="2554014"/>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836AF5DA-DF12-46EB-A8E1-773D0AFE6980}"/>
              </a:ext>
            </a:extLst>
          </p:cNvPr>
          <p:cNvCxnSpPr/>
          <p:nvPr/>
        </p:nvCxnSpPr>
        <p:spPr>
          <a:xfrm>
            <a:off x="5580993" y="2144110"/>
            <a:ext cx="0" cy="15721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E6969FFC-F8A6-4C98-8A31-4BCBC06F39A6}"/>
              </a:ext>
            </a:extLst>
          </p:cNvPr>
          <p:cNvCxnSpPr/>
          <p:nvPr/>
        </p:nvCxnSpPr>
        <p:spPr>
          <a:xfrm>
            <a:off x="7062949" y="2144110"/>
            <a:ext cx="930168" cy="14346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C919C5F9-58D2-4AAE-8A9F-ADFD6433E229}"/>
              </a:ext>
            </a:extLst>
          </p:cNvPr>
          <p:cNvCxnSpPr/>
          <p:nvPr/>
        </p:nvCxnSpPr>
        <p:spPr>
          <a:xfrm>
            <a:off x="7993116" y="2144110"/>
            <a:ext cx="1481960" cy="4598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9649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E066E3-81F9-4D48-B718-37E7BE517ED0}"/>
              </a:ext>
            </a:extLst>
          </p:cNvPr>
          <p:cNvSpPr txBox="1"/>
          <p:nvPr/>
        </p:nvSpPr>
        <p:spPr>
          <a:xfrm>
            <a:off x="118380" y="599090"/>
            <a:ext cx="11889136" cy="3416320"/>
          </a:xfrm>
          <a:prstGeom prst="rect">
            <a:avLst/>
          </a:prstGeom>
          <a:noFill/>
        </p:spPr>
        <p:txBody>
          <a:bodyPr wrap="square" rtlCol="0">
            <a:spAutoFit/>
          </a:bodyPr>
          <a:lstStyle/>
          <a:p>
            <a:r>
              <a:rPr lang="en-US" sz="7200" b="1" dirty="0"/>
              <a:t>CERTIFICATE OF PHARMACEUTICAL PRODUCT (COPP)</a:t>
            </a:r>
            <a:endParaRPr lang="en-IN" sz="7200" b="1" dirty="0"/>
          </a:p>
        </p:txBody>
      </p:sp>
    </p:spTree>
    <p:extLst>
      <p:ext uri="{BB962C8B-B14F-4D97-AF65-F5344CB8AC3E}">
        <p14:creationId xmlns:p14="http://schemas.microsoft.com/office/powerpoint/2010/main" val="224569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731786-86F8-4C7F-8D8D-45D6D1202C00}"/>
              </a:ext>
            </a:extLst>
          </p:cNvPr>
          <p:cNvSpPr txBox="1"/>
          <p:nvPr/>
        </p:nvSpPr>
        <p:spPr>
          <a:xfrm>
            <a:off x="243840" y="315884"/>
            <a:ext cx="11704320" cy="5970865"/>
          </a:xfrm>
          <a:prstGeom prst="rect">
            <a:avLst/>
          </a:prstGeom>
          <a:noFill/>
        </p:spPr>
        <p:txBody>
          <a:bodyPr wrap="square" rtlCol="0">
            <a:spAutoFit/>
          </a:bodyPr>
          <a:lstStyle/>
          <a:p>
            <a:pPr marL="285750" indent="-285750">
              <a:buFont typeface="Wingdings" panose="05000000000000000000" pitchFamily="2" charset="2"/>
              <a:buChar char="Ø"/>
            </a:pPr>
            <a:r>
              <a:rPr lang="en-US" sz="2800" dirty="0"/>
              <a:t>The COPP certificate is given by the </a:t>
            </a:r>
            <a:r>
              <a:rPr lang="en-US" sz="2800" b="1" dirty="0"/>
              <a:t>National Health Authorities </a:t>
            </a:r>
            <a:r>
              <a:rPr lang="en-US" sz="2800" dirty="0"/>
              <a:t>upon demand from the client, the specialists or the producer of item.</a:t>
            </a:r>
          </a:p>
          <a:p>
            <a:pPr marL="285750" indent="-285750">
              <a:buFont typeface="Wingdings" panose="05000000000000000000" pitchFamily="2" charset="2"/>
              <a:buChar char="Ø"/>
            </a:pPr>
            <a:r>
              <a:rPr lang="en-US" sz="2800" dirty="0"/>
              <a:t>A COP is in the format recommended by the </a:t>
            </a:r>
            <a:r>
              <a:rPr lang="en-US" sz="2800" b="1" dirty="0"/>
              <a:t>WHO</a:t>
            </a:r>
            <a:r>
              <a:rPr lang="en-US" sz="2800" dirty="0"/>
              <a:t>.</a:t>
            </a:r>
          </a:p>
          <a:p>
            <a:pPr marL="285750" indent="-285750">
              <a:buFont typeface="Wingdings" panose="05000000000000000000" pitchFamily="2" charset="2"/>
              <a:buChar char="Ø"/>
            </a:pPr>
            <a:r>
              <a:rPr lang="en-US" sz="2800" dirty="0"/>
              <a:t>It is the importing country who requires the COPP for the pharmaceutical product and a special type of certificate which enables a given pharmaceutical product to be registered and marketed in the exporting country of interest and forms parts of the marketing authorization application.</a:t>
            </a:r>
          </a:p>
          <a:p>
            <a:pPr marL="285750" indent="-285750">
              <a:buFont typeface="Wingdings" panose="05000000000000000000" pitchFamily="2" charset="2"/>
              <a:buChar char="Ø"/>
            </a:pPr>
            <a:r>
              <a:rPr lang="en-US" sz="2800" dirty="0"/>
              <a:t>This is issued by the Inspectorate and the fabricator of the product having GMP position and also the position of the pharmaceutical, radiopharmaceutical, biological or veterinary product.</a:t>
            </a:r>
          </a:p>
          <a:p>
            <a:pPr marL="285750" indent="-285750">
              <a:buFont typeface="Wingdings" panose="05000000000000000000" pitchFamily="2" charset="2"/>
              <a:buChar char="Ø"/>
            </a:pPr>
            <a:r>
              <a:rPr lang="en-US" sz="2800" dirty="0"/>
              <a:t>The approved information for different pharmaceutical forms and strengths is varied so it is always issued for a single product.</a:t>
            </a:r>
          </a:p>
          <a:p>
            <a:r>
              <a:rPr lang="en-US" dirty="0"/>
              <a:t>  </a:t>
            </a:r>
            <a:endParaRPr lang="en-IN" dirty="0"/>
          </a:p>
        </p:txBody>
      </p:sp>
    </p:spTree>
    <p:extLst>
      <p:ext uri="{BB962C8B-B14F-4D97-AF65-F5344CB8AC3E}">
        <p14:creationId xmlns:p14="http://schemas.microsoft.com/office/powerpoint/2010/main" val="3952617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9861EA-9FCE-4708-8BD4-F349063852D1}"/>
              </a:ext>
            </a:extLst>
          </p:cNvPr>
          <p:cNvSpPr txBox="1"/>
          <p:nvPr/>
        </p:nvSpPr>
        <p:spPr>
          <a:xfrm>
            <a:off x="282633" y="299258"/>
            <a:ext cx="11704320" cy="4216539"/>
          </a:xfrm>
          <a:prstGeom prst="rect">
            <a:avLst/>
          </a:prstGeom>
          <a:noFill/>
        </p:spPr>
        <p:txBody>
          <a:bodyPr wrap="square" rtlCol="0">
            <a:spAutoFit/>
          </a:bodyPr>
          <a:lstStyle/>
          <a:p>
            <a:r>
              <a:rPr lang="en-US" sz="4400" b="1" dirty="0"/>
              <a:t>AIM:</a:t>
            </a:r>
          </a:p>
          <a:p>
            <a:r>
              <a:rPr lang="en-US" sz="3200" dirty="0"/>
              <a:t>A COPP shows  that the imported medication is of the fitting standard of value, security and adequacy to permit it in their market, having experienced thorough testing and assessment to Regulatory Authorities in the trading nation and furthermore exhibits that it follows the right rules and techniques of Good manufacturing Practice (GMP), expanding the degree of value and without a doubt wellbeing of the item.</a:t>
            </a:r>
            <a:endParaRPr lang="en-IN" sz="3200" dirty="0"/>
          </a:p>
        </p:txBody>
      </p:sp>
    </p:spTree>
    <p:extLst>
      <p:ext uri="{BB962C8B-B14F-4D97-AF65-F5344CB8AC3E}">
        <p14:creationId xmlns:p14="http://schemas.microsoft.com/office/powerpoint/2010/main" val="1744558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7811820-C3E9-4326-9E15-79197D140FFE}"/>
              </a:ext>
            </a:extLst>
          </p:cNvPr>
          <p:cNvSpPr txBox="1"/>
          <p:nvPr/>
        </p:nvSpPr>
        <p:spPr>
          <a:xfrm>
            <a:off x="155171" y="166255"/>
            <a:ext cx="11881658" cy="6463308"/>
          </a:xfrm>
          <a:prstGeom prst="rect">
            <a:avLst/>
          </a:prstGeom>
          <a:noFill/>
        </p:spPr>
        <p:txBody>
          <a:bodyPr wrap="square" rtlCol="0">
            <a:spAutoFit/>
          </a:bodyPr>
          <a:lstStyle/>
          <a:p>
            <a:r>
              <a:rPr lang="en-US" sz="3600" b="1" dirty="0"/>
              <a:t>SCOPE: </a:t>
            </a:r>
          </a:p>
          <a:p>
            <a:pPr marL="285750" indent="-285750">
              <a:buFont typeface="Wingdings" panose="05000000000000000000" pitchFamily="2" charset="2"/>
              <a:buChar char="§"/>
            </a:pPr>
            <a:r>
              <a:rPr lang="en-US" sz="2800" dirty="0"/>
              <a:t>It is needed when the product is intended for </a:t>
            </a:r>
            <a:r>
              <a:rPr lang="en-US" sz="2800" b="1" dirty="0"/>
              <a:t>registration or its renewal  </a:t>
            </a:r>
            <a:r>
              <a:rPr lang="en-US" sz="2800" dirty="0"/>
              <a:t>(licensing, authorization or prolongation) by the importing country, with  the scope that the product are distributed or commercialized in that country. </a:t>
            </a:r>
          </a:p>
          <a:p>
            <a:pPr marL="285750" indent="-285750">
              <a:buFont typeface="Wingdings" panose="05000000000000000000" pitchFamily="2" charset="2"/>
              <a:buChar char="§"/>
            </a:pPr>
            <a:r>
              <a:rPr lang="en-US" sz="2800" dirty="0"/>
              <a:t>A certificate has been recommended so that it helps the undersized Drug Regulatory authorities (DRA) or also without proper quality assurance facilities in importing countries by WHO and also it can assess the pharmaceutical products quality as per the requirements of importation or registration.</a:t>
            </a:r>
          </a:p>
          <a:p>
            <a:pPr marL="285750" indent="-285750">
              <a:buFont typeface="Wingdings" panose="05000000000000000000" pitchFamily="2" charset="2"/>
              <a:buChar char="§"/>
            </a:pPr>
            <a:endParaRPr lang="en-US" dirty="0"/>
          </a:p>
          <a:p>
            <a:r>
              <a:rPr lang="en-US" sz="3600" b="1" dirty="0"/>
              <a:t>INSPECTION: </a:t>
            </a:r>
          </a:p>
          <a:p>
            <a:r>
              <a:rPr lang="en-US" sz="2800" dirty="0"/>
              <a:t>The DRA gives a COPP only after conducting an inspection of the manufacturing product.  </a:t>
            </a:r>
          </a:p>
          <a:p>
            <a:pPr marL="285750" indent="-285750">
              <a:buFont typeface="Wingdings" panose="05000000000000000000" pitchFamily="2" charset="2"/>
              <a:buChar char="§"/>
            </a:pPr>
            <a:endParaRPr lang="en-US" dirty="0"/>
          </a:p>
          <a:p>
            <a:endParaRPr lang="en-US" dirty="0"/>
          </a:p>
          <a:p>
            <a:endParaRPr lang="en-US" dirty="0"/>
          </a:p>
          <a:p>
            <a:endParaRPr lang="en-IN" dirty="0"/>
          </a:p>
        </p:txBody>
      </p:sp>
    </p:spTree>
    <p:extLst>
      <p:ext uri="{BB962C8B-B14F-4D97-AF65-F5344CB8AC3E}">
        <p14:creationId xmlns:p14="http://schemas.microsoft.com/office/powerpoint/2010/main" val="248360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1E8784D-F545-457F-881F-611262C2DA20}"/>
              </a:ext>
            </a:extLst>
          </p:cNvPr>
          <p:cNvSpPr txBox="1"/>
          <p:nvPr/>
        </p:nvSpPr>
        <p:spPr>
          <a:xfrm>
            <a:off x="138545" y="382385"/>
            <a:ext cx="11914910" cy="6863417"/>
          </a:xfrm>
          <a:prstGeom prst="rect">
            <a:avLst/>
          </a:prstGeom>
          <a:noFill/>
        </p:spPr>
        <p:txBody>
          <a:bodyPr wrap="square" rtlCol="0">
            <a:spAutoFit/>
          </a:bodyPr>
          <a:lstStyle/>
          <a:p>
            <a:r>
              <a:rPr lang="en-US" sz="3600" b="1" dirty="0"/>
              <a:t>TYPES OF COPP</a:t>
            </a:r>
          </a:p>
          <a:p>
            <a:pPr marL="342900" indent="-342900">
              <a:buAutoNum type="arabicPeriod"/>
            </a:pPr>
            <a:r>
              <a:rPr lang="en-US" sz="3200" b="1" dirty="0"/>
              <a:t>WHO 1975 type COPP:</a:t>
            </a:r>
          </a:p>
          <a:p>
            <a:r>
              <a:rPr lang="en-US" dirty="0"/>
              <a:t>      </a:t>
            </a:r>
            <a:r>
              <a:rPr lang="en-US" sz="2800" dirty="0"/>
              <a:t>The WHO 1975 version is a certificate to be issued by exporting country regulatory authority stating:</a:t>
            </a:r>
          </a:p>
          <a:p>
            <a:pPr marL="285750" indent="-285750">
              <a:buFont typeface="Wingdings" panose="05000000000000000000" pitchFamily="2" charset="2"/>
              <a:buChar char="§"/>
            </a:pPr>
            <a:r>
              <a:rPr lang="en-US" sz="2800" dirty="0"/>
              <a:t> The authorized product has to be placed on the market for its use in the country also, the permit number and issue date or</a:t>
            </a:r>
          </a:p>
          <a:p>
            <a:pPr marL="285750" indent="-285750">
              <a:buFont typeface="Wingdings" panose="05000000000000000000" pitchFamily="2" charset="2"/>
              <a:buChar char="§"/>
            </a:pPr>
            <a:r>
              <a:rPr lang="en-US" sz="2800" dirty="0"/>
              <a:t>That the nonauthorized product has placed on the market for its use in the country and also adds the reasons why it is needed;</a:t>
            </a:r>
          </a:p>
          <a:p>
            <a:pPr marL="285750" indent="-285750">
              <a:buFont typeface="Wingdings" panose="05000000000000000000" pitchFamily="2" charset="2"/>
              <a:buChar char="§"/>
            </a:pPr>
            <a:r>
              <a:rPr lang="en-US" sz="2800" dirty="0"/>
              <a:t>As recommended by WHO, the manufacturer of product conforms to GMP requirements.</a:t>
            </a:r>
          </a:p>
          <a:p>
            <a:pPr marL="285750" indent="-285750">
              <a:buFont typeface="Wingdings" panose="05000000000000000000" pitchFamily="2" charset="2"/>
              <a:buChar char="§"/>
            </a:pPr>
            <a:r>
              <a:rPr lang="en-US" sz="2800" dirty="0"/>
              <a:t>Only within the country of origin the products to be sold or distributed or</a:t>
            </a:r>
          </a:p>
          <a:p>
            <a:pPr marL="285750" indent="-285750">
              <a:buFont typeface="Wingdings" panose="05000000000000000000" pitchFamily="2" charset="2"/>
              <a:buChar char="§"/>
            </a:pPr>
            <a:r>
              <a:rPr lang="en-US" sz="2800" dirty="0"/>
              <a:t>To be exported to manufacturing plant where the product is produced and at suitable intervals subject to inspections.</a:t>
            </a:r>
          </a:p>
          <a:p>
            <a:endParaRPr lang="en-US" sz="2800" dirty="0"/>
          </a:p>
          <a:p>
            <a:pPr marL="285750" indent="-285750">
              <a:buFont typeface="Wingdings" panose="05000000000000000000" pitchFamily="2" charset="2"/>
              <a:buChar char="§"/>
            </a:pPr>
            <a:endParaRPr lang="en-US" dirty="0"/>
          </a:p>
          <a:p>
            <a:endParaRPr lang="en-IN" dirty="0"/>
          </a:p>
        </p:txBody>
      </p:sp>
    </p:spTree>
    <p:extLst>
      <p:ext uri="{BB962C8B-B14F-4D97-AF65-F5344CB8AC3E}">
        <p14:creationId xmlns:p14="http://schemas.microsoft.com/office/powerpoint/2010/main" val="1271336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9DBF0B4-ACB3-46D0-918E-860688CB7EA9}"/>
              </a:ext>
            </a:extLst>
          </p:cNvPr>
          <p:cNvSpPr txBox="1"/>
          <p:nvPr/>
        </p:nvSpPr>
        <p:spPr>
          <a:xfrm>
            <a:off x="201549" y="288758"/>
            <a:ext cx="11389894" cy="5632311"/>
          </a:xfrm>
          <a:prstGeom prst="rect">
            <a:avLst/>
          </a:prstGeom>
          <a:noFill/>
        </p:spPr>
        <p:txBody>
          <a:bodyPr wrap="square" rtlCol="0">
            <a:spAutoFit/>
          </a:bodyPr>
          <a:lstStyle/>
          <a:p>
            <a:r>
              <a:rPr lang="en-IN" sz="4000" b="1" dirty="0"/>
              <a:t>INTRODUCTION</a:t>
            </a:r>
          </a:p>
          <a:p>
            <a:pPr marL="571500" indent="-571500">
              <a:buFont typeface="Wingdings" panose="05000000000000000000" pitchFamily="2" charset="2"/>
              <a:buChar char="Ø"/>
            </a:pPr>
            <a:r>
              <a:rPr lang="en-IN" sz="3200" dirty="0"/>
              <a:t>The Central Drug Standard Control Organization (CDSCO) is the main regulatory body of India for regulation of </a:t>
            </a:r>
            <a:r>
              <a:rPr lang="en-IN" sz="3200" b="1" dirty="0"/>
              <a:t>Pharmaceutical, Medical devices and Clinical trials.</a:t>
            </a:r>
          </a:p>
          <a:p>
            <a:pPr marL="571500" indent="-571500">
              <a:buFont typeface="Wingdings" panose="05000000000000000000" pitchFamily="2" charset="2"/>
              <a:buChar char="Ø"/>
            </a:pPr>
            <a:r>
              <a:rPr lang="en-IN" sz="3200" dirty="0"/>
              <a:t>CDSCO is the Central Drug Authority for discharging function assigned to the Central Government under the Drug and Cosmetics Act 1940 and rules 1945.</a:t>
            </a:r>
          </a:p>
          <a:p>
            <a:pPr marL="571500" indent="-571500">
              <a:buFont typeface="Wingdings" panose="05000000000000000000" pitchFamily="2" charset="2"/>
              <a:buChar char="Ø"/>
            </a:pPr>
            <a:r>
              <a:rPr lang="en-IN" sz="3200" dirty="0"/>
              <a:t>Head office of CDSCO is located in New Delhi</a:t>
            </a:r>
          </a:p>
          <a:p>
            <a:pPr marL="571500" indent="-571500">
              <a:buFont typeface="Wingdings" panose="05000000000000000000" pitchFamily="2" charset="2"/>
              <a:buChar char="Ø"/>
            </a:pPr>
            <a:r>
              <a:rPr lang="en-IN" sz="3200" dirty="0"/>
              <a:t>Functioning under the Control of Directorate General of Health Services, Ministry of Health and Family Welfare, Government of India.</a:t>
            </a:r>
          </a:p>
        </p:txBody>
      </p:sp>
    </p:spTree>
    <p:extLst>
      <p:ext uri="{BB962C8B-B14F-4D97-AF65-F5344CB8AC3E}">
        <p14:creationId xmlns:p14="http://schemas.microsoft.com/office/powerpoint/2010/main" val="2455386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4EF0F2-F788-4074-8A1B-62F206303C07}"/>
              </a:ext>
            </a:extLst>
          </p:cNvPr>
          <p:cNvSpPr txBox="1"/>
          <p:nvPr/>
        </p:nvSpPr>
        <p:spPr>
          <a:xfrm>
            <a:off x="166255" y="166255"/>
            <a:ext cx="11737570" cy="4647426"/>
          </a:xfrm>
          <a:prstGeom prst="rect">
            <a:avLst/>
          </a:prstGeom>
          <a:noFill/>
        </p:spPr>
        <p:txBody>
          <a:bodyPr wrap="square" rtlCol="0">
            <a:spAutoFit/>
          </a:bodyPr>
          <a:lstStyle/>
          <a:p>
            <a:r>
              <a:rPr lang="en-US" sz="3200" b="1" dirty="0"/>
              <a:t>2. WHO 1988 type COPP</a:t>
            </a:r>
          </a:p>
          <a:p>
            <a:r>
              <a:rPr lang="en-US" sz="3200" dirty="0"/>
              <a:t>     </a:t>
            </a:r>
            <a:r>
              <a:rPr lang="en-US" sz="2800" dirty="0"/>
              <a:t>The competent authority of the exporting country should have:</a:t>
            </a:r>
          </a:p>
          <a:p>
            <a:pPr marL="457200" indent="-457200">
              <a:buFont typeface="Wingdings" panose="05000000000000000000" pitchFamily="2" charset="2"/>
              <a:buChar char="§"/>
            </a:pPr>
            <a:r>
              <a:rPr lang="en-US" sz="2800" dirty="0"/>
              <a:t>All labelling copies</a:t>
            </a:r>
          </a:p>
          <a:p>
            <a:pPr marL="457200" indent="-457200">
              <a:buFont typeface="Wingdings" panose="05000000000000000000" pitchFamily="2" charset="2"/>
              <a:buChar char="§"/>
            </a:pPr>
            <a:r>
              <a:rPr lang="en-US" sz="2800" dirty="0"/>
              <a:t>Product detailed information in the country of origin</a:t>
            </a:r>
          </a:p>
          <a:p>
            <a:pPr marL="457200" indent="-457200">
              <a:buFont typeface="Wingdings" panose="05000000000000000000" pitchFamily="2" charset="2"/>
              <a:buChar char="§"/>
            </a:pPr>
            <a:endParaRPr lang="en-US" sz="2800" dirty="0"/>
          </a:p>
          <a:p>
            <a:r>
              <a:rPr lang="en-US" sz="3200" b="1" dirty="0"/>
              <a:t>3. WHO 1992 type COPP</a:t>
            </a:r>
          </a:p>
          <a:p>
            <a:r>
              <a:rPr lang="en-US" sz="3200" dirty="0"/>
              <a:t>    </a:t>
            </a:r>
            <a:r>
              <a:rPr lang="en-US" sz="2800" dirty="0"/>
              <a:t>This is intended for use by the competent authority of an importing country in two situations:</a:t>
            </a:r>
          </a:p>
          <a:p>
            <a:pPr marL="457200" indent="-457200">
              <a:buFont typeface="Wingdings" panose="05000000000000000000" pitchFamily="2" charset="2"/>
              <a:buChar char="§"/>
            </a:pPr>
            <a:r>
              <a:rPr lang="en-US" sz="2800" dirty="0"/>
              <a:t>When the question arises related to importation and sale license and</a:t>
            </a:r>
          </a:p>
          <a:p>
            <a:pPr marL="457200" indent="-457200">
              <a:buFont typeface="Wingdings" panose="05000000000000000000" pitchFamily="2" charset="2"/>
              <a:buChar char="§"/>
            </a:pPr>
            <a:r>
              <a:rPr lang="en-US" sz="2800" dirty="0"/>
              <a:t>For license renew, extend, review or changes.</a:t>
            </a:r>
            <a:endParaRPr lang="en-IN" sz="2800" dirty="0"/>
          </a:p>
        </p:txBody>
      </p:sp>
    </p:spTree>
    <p:extLst>
      <p:ext uri="{BB962C8B-B14F-4D97-AF65-F5344CB8AC3E}">
        <p14:creationId xmlns:p14="http://schemas.microsoft.com/office/powerpoint/2010/main" val="1549014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DB3230-BCCF-4008-8300-13610AB41799}"/>
              </a:ext>
            </a:extLst>
          </p:cNvPr>
          <p:cNvSpPr txBox="1"/>
          <p:nvPr/>
        </p:nvSpPr>
        <p:spPr>
          <a:xfrm>
            <a:off x="121920" y="232756"/>
            <a:ext cx="11948160" cy="5386090"/>
          </a:xfrm>
          <a:prstGeom prst="rect">
            <a:avLst/>
          </a:prstGeom>
          <a:noFill/>
        </p:spPr>
        <p:txBody>
          <a:bodyPr wrap="square" rtlCol="0">
            <a:spAutoFit/>
          </a:bodyPr>
          <a:lstStyle/>
          <a:p>
            <a:r>
              <a:rPr lang="en-US" sz="3600" b="1" dirty="0"/>
              <a:t>FORMAT:</a:t>
            </a:r>
          </a:p>
          <a:p>
            <a:r>
              <a:rPr lang="en-US" dirty="0"/>
              <a:t> </a:t>
            </a:r>
            <a:r>
              <a:rPr lang="en-US" sz="2800" dirty="0"/>
              <a:t>This certificate conforms to the format recommended by WHO</a:t>
            </a:r>
          </a:p>
          <a:p>
            <a:pPr marL="285750" indent="-285750">
              <a:buFont typeface="Arial" panose="020B0604020202020204" pitchFamily="34" charset="0"/>
              <a:buChar char="•"/>
            </a:pPr>
            <a:r>
              <a:rPr lang="en-US" sz="2800" dirty="0"/>
              <a:t>Certificate No.:</a:t>
            </a:r>
          </a:p>
          <a:p>
            <a:pPr marL="285750" indent="-285750">
              <a:buFont typeface="Arial" panose="020B0604020202020204" pitchFamily="34" charset="0"/>
              <a:buChar char="•"/>
            </a:pPr>
            <a:r>
              <a:rPr lang="en-US" sz="2800" dirty="0"/>
              <a:t>Importing country (requesting) name:</a:t>
            </a:r>
          </a:p>
          <a:p>
            <a:pPr marL="285750" indent="-285750">
              <a:buFont typeface="Arial" panose="020B0604020202020204" pitchFamily="34" charset="0"/>
              <a:buChar char="•"/>
            </a:pPr>
            <a:r>
              <a:rPr lang="en-US" sz="2800" dirty="0"/>
              <a:t>Exporting country (certifying) name:</a:t>
            </a:r>
          </a:p>
          <a:p>
            <a:pPr marL="342900" indent="-342900">
              <a:buAutoNum type="arabicPeriod"/>
            </a:pPr>
            <a:r>
              <a:rPr lang="en-US" sz="2800" dirty="0"/>
              <a:t>Name and its dosage form:</a:t>
            </a:r>
          </a:p>
          <a:p>
            <a:r>
              <a:rPr lang="en-US" sz="2800" dirty="0"/>
              <a:t>      1.1  API(s) and its amount per dose</a:t>
            </a:r>
          </a:p>
          <a:p>
            <a:r>
              <a:rPr lang="en-US" sz="2800" dirty="0"/>
              <a:t>      1.2  Is the product placed for use in the exporting country or not?</a:t>
            </a:r>
          </a:p>
          <a:p>
            <a:r>
              <a:rPr lang="en-US" sz="2800" dirty="0"/>
              <a:t>      1.3  If the product present on the market in the exporting country?</a:t>
            </a:r>
          </a:p>
          <a:p>
            <a:endParaRPr lang="en-US" sz="2800" dirty="0"/>
          </a:p>
          <a:p>
            <a:pPr marL="285750" indent="-285750">
              <a:buFont typeface="Wingdings" panose="05000000000000000000" pitchFamily="2" charset="2"/>
              <a:buChar char="§"/>
            </a:pPr>
            <a:r>
              <a:rPr lang="en-US" sz="2800" dirty="0"/>
              <a:t>If the answer is yes, continue with section </a:t>
            </a:r>
            <a:r>
              <a:rPr lang="en-IN" sz="2800" dirty="0"/>
              <a:t>and omit section 3.</a:t>
            </a:r>
          </a:p>
          <a:p>
            <a:pPr marL="285750" indent="-285750">
              <a:buFont typeface="Wingdings" panose="05000000000000000000" pitchFamily="2" charset="2"/>
              <a:buChar char="§"/>
            </a:pPr>
            <a:r>
              <a:rPr lang="en-IN" sz="2800" dirty="0"/>
              <a:t>If the answer is no, omit section 2 and continue with section 3.</a:t>
            </a:r>
          </a:p>
        </p:txBody>
      </p:sp>
    </p:spTree>
    <p:extLst>
      <p:ext uri="{BB962C8B-B14F-4D97-AF65-F5344CB8AC3E}">
        <p14:creationId xmlns:p14="http://schemas.microsoft.com/office/powerpoint/2010/main" val="1271067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49D1C6-1093-4748-BFA4-F0C3FCFD9B0E}"/>
              </a:ext>
            </a:extLst>
          </p:cNvPr>
          <p:cNvSpPr txBox="1"/>
          <p:nvPr/>
        </p:nvSpPr>
        <p:spPr>
          <a:xfrm>
            <a:off x="116378" y="182880"/>
            <a:ext cx="11870575" cy="6001643"/>
          </a:xfrm>
          <a:prstGeom prst="rect">
            <a:avLst/>
          </a:prstGeom>
          <a:noFill/>
        </p:spPr>
        <p:txBody>
          <a:bodyPr wrap="square" rtlCol="0">
            <a:spAutoFit/>
          </a:bodyPr>
          <a:lstStyle/>
          <a:p>
            <a:r>
              <a:rPr lang="en-US" sz="3200" dirty="0"/>
              <a:t>2.1 Number of product license and date of issue:</a:t>
            </a:r>
          </a:p>
          <a:p>
            <a:r>
              <a:rPr lang="en-US" sz="3200" dirty="0"/>
              <a:t>2.2 Product license holder (name and address):</a:t>
            </a:r>
          </a:p>
          <a:p>
            <a:r>
              <a:rPr lang="en-US" sz="3200" dirty="0"/>
              <a:t>2.3 Status of product license holder:</a:t>
            </a:r>
          </a:p>
          <a:p>
            <a:r>
              <a:rPr lang="en-US" sz="3200" dirty="0"/>
              <a:t>      2.3.1. For b and c categories, the name of product and address of its manufacturer must be present:</a:t>
            </a:r>
          </a:p>
          <a:p>
            <a:r>
              <a:rPr lang="en-US" sz="3200" dirty="0"/>
              <a:t>2.</a:t>
            </a:r>
            <a:r>
              <a:rPr lang="en-IN" sz="3200" dirty="0"/>
              <a:t>4 If approval appended or not?</a:t>
            </a:r>
          </a:p>
          <a:p>
            <a:r>
              <a:rPr lang="en-IN" sz="3200" dirty="0"/>
              <a:t>2.5 Is the officially approved product information complete and readily available according to the license?</a:t>
            </a:r>
          </a:p>
          <a:p>
            <a:r>
              <a:rPr lang="en-IN" sz="3200" dirty="0"/>
              <a:t>2.6 Applicant for certificate, if different from license holder (name and address):</a:t>
            </a:r>
          </a:p>
          <a:p>
            <a:endParaRPr lang="en-IN" sz="3200" dirty="0"/>
          </a:p>
          <a:p>
            <a:endParaRPr lang="en-US" sz="3200" dirty="0"/>
          </a:p>
        </p:txBody>
      </p:sp>
    </p:spTree>
    <p:extLst>
      <p:ext uri="{BB962C8B-B14F-4D97-AF65-F5344CB8AC3E}">
        <p14:creationId xmlns:p14="http://schemas.microsoft.com/office/powerpoint/2010/main" val="24561130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F65AC1A-E32B-45E4-9B68-B4A3F8A13959}"/>
              </a:ext>
            </a:extLst>
          </p:cNvPr>
          <p:cNvSpPr txBox="1"/>
          <p:nvPr/>
        </p:nvSpPr>
        <p:spPr>
          <a:xfrm>
            <a:off x="185651" y="0"/>
            <a:ext cx="11820698" cy="5816977"/>
          </a:xfrm>
          <a:prstGeom prst="rect">
            <a:avLst/>
          </a:prstGeom>
          <a:noFill/>
        </p:spPr>
        <p:txBody>
          <a:bodyPr wrap="square" rtlCol="0">
            <a:spAutoFit/>
          </a:bodyPr>
          <a:lstStyle/>
          <a:p>
            <a:r>
              <a:rPr lang="en-US" sz="2800" dirty="0"/>
              <a:t>3. Certificate applicant  (name, address and required info);</a:t>
            </a:r>
          </a:p>
          <a:p>
            <a:r>
              <a:rPr lang="en-US" sz="2800" dirty="0"/>
              <a:t>3.1 Status of applicant:</a:t>
            </a:r>
          </a:p>
          <a:p>
            <a:r>
              <a:rPr lang="en-US" sz="2800" dirty="0"/>
              <a:t>3.2 For (b) and (c) categories, the name and address of the manufacturer producing the dosage form is:</a:t>
            </a:r>
          </a:p>
          <a:p>
            <a:r>
              <a:rPr lang="en-US" sz="2800" dirty="0"/>
              <a:t>3.3 If the marketing authorization not required, not requested, under consideration or refused?</a:t>
            </a:r>
          </a:p>
          <a:p>
            <a:r>
              <a:rPr lang="en-US" sz="2800" dirty="0"/>
              <a:t>3.4 Other additional information</a:t>
            </a:r>
          </a:p>
          <a:p>
            <a:r>
              <a:rPr lang="en-US" sz="2800" dirty="0"/>
              <a:t>3.5 If the periodic inspection of the manufacturing plant in which the dosage form is produced or not/ not applicable?</a:t>
            </a:r>
          </a:p>
          <a:p>
            <a:endParaRPr lang="en-US" sz="2800" dirty="0"/>
          </a:p>
          <a:p>
            <a:r>
              <a:rPr lang="en-US" sz="2800" dirty="0">
                <a:solidFill>
                  <a:srgbClr val="C00000"/>
                </a:solidFill>
              </a:rPr>
              <a:t>If not or not applicable, proceed to question 5;4. Routine inspections periodicity (years):</a:t>
            </a:r>
          </a:p>
          <a:p>
            <a:endParaRPr lang="en-US" dirty="0"/>
          </a:p>
          <a:p>
            <a:endParaRPr lang="en-IN" dirty="0"/>
          </a:p>
        </p:txBody>
      </p:sp>
    </p:spTree>
    <p:extLst>
      <p:ext uri="{BB962C8B-B14F-4D97-AF65-F5344CB8AC3E}">
        <p14:creationId xmlns:p14="http://schemas.microsoft.com/office/powerpoint/2010/main" val="1032630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3DC0D10-3BF6-4BC7-990E-40C6FEDAE8BB}"/>
              </a:ext>
            </a:extLst>
          </p:cNvPr>
          <p:cNvSpPr txBox="1"/>
          <p:nvPr/>
        </p:nvSpPr>
        <p:spPr>
          <a:xfrm>
            <a:off x="116378" y="199505"/>
            <a:ext cx="11837324" cy="4832092"/>
          </a:xfrm>
          <a:prstGeom prst="rect">
            <a:avLst/>
          </a:prstGeom>
          <a:noFill/>
        </p:spPr>
        <p:txBody>
          <a:bodyPr wrap="square" rtlCol="0">
            <a:spAutoFit/>
          </a:bodyPr>
          <a:lstStyle/>
          <a:p>
            <a:r>
              <a:rPr lang="en-US" sz="2800" dirty="0"/>
              <a:t>4.1 Has the manufacture been inspected or not?</a:t>
            </a:r>
          </a:p>
          <a:p>
            <a:r>
              <a:rPr lang="en-US" sz="2800" dirty="0"/>
              <a:t>4.2 The operations and facilities conform to GMP recommendation or not?</a:t>
            </a:r>
          </a:p>
          <a:p>
            <a:endParaRPr lang="en-US" sz="2800" dirty="0"/>
          </a:p>
          <a:p>
            <a:r>
              <a:rPr lang="en-US" sz="2800" dirty="0"/>
              <a:t>5. The information submitted by the applicant satisfy the certifying authority or not?</a:t>
            </a:r>
          </a:p>
          <a:p>
            <a:r>
              <a:rPr lang="en-US" sz="2800" dirty="0"/>
              <a:t>Explanation required if not authorized:</a:t>
            </a:r>
          </a:p>
          <a:p>
            <a:pPr marL="285750" indent="-285750">
              <a:buFont typeface="Arial" panose="020B0604020202020204" pitchFamily="34" charset="0"/>
              <a:buChar char="•"/>
            </a:pPr>
            <a:r>
              <a:rPr lang="en-US" sz="2800" dirty="0"/>
              <a:t> certifying authority address:</a:t>
            </a:r>
          </a:p>
          <a:p>
            <a:pPr marL="285750" indent="-285750">
              <a:buFont typeface="Arial" panose="020B0604020202020204" pitchFamily="34" charset="0"/>
              <a:buChar char="•"/>
            </a:pPr>
            <a:r>
              <a:rPr lang="en-US" sz="2800" dirty="0"/>
              <a:t> Fax:</a:t>
            </a:r>
          </a:p>
          <a:p>
            <a:pPr marL="285750" indent="-285750">
              <a:buFont typeface="Arial" panose="020B0604020202020204" pitchFamily="34" charset="0"/>
              <a:buChar char="•"/>
            </a:pPr>
            <a:r>
              <a:rPr lang="en-US" sz="2800" dirty="0"/>
              <a:t>Telephone:</a:t>
            </a:r>
          </a:p>
          <a:p>
            <a:pPr marL="285750" indent="-285750">
              <a:buFont typeface="Arial" panose="020B0604020202020204" pitchFamily="34" charset="0"/>
              <a:buChar char="•"/>
            </a:pPr>
            <a:r>
              <a:rPr lang="en-US" sz="2800" dirty="0"/>
              <a:t> Name of authorized person with signature:</a:t>
            </a:r>
          </a:p>
          <a:p>
            <a:pPr marL="285750" indent="-285750">
              <a:buFont typeface="Arial" panose="020B0604020202020204" pitchFamily="34" charset="0"/>
              <a:buChar char="•"/>
            </a:pPr>
            <a:r>
              <a:rPr lang="en-US" sz="2800" dirty="0"/>
              <a:t>Stamp or date:</a:t>
            </a:r>
            <a:endParaRPr lang="en-IN" sz="2800" dirty="0"/>
          </a:p>
        </p:txBody>
      </p:sp>
    </p:spTree>
    <p:extLst>
      <p:ext uri="{BB962C8B-B14F-4D97-AF65-F5344CB8AC3E}">
        <p14:creationId xmlns:p14="http://schemas.microsoft.com/office/powerpoint/2010/main" val="4149940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38C544-8EA0-490E-B22B-3D7875C176D9}"/>
              </a:ext>
            </a:extLst>
          </p:cNvPr>
          <p:cNvSpPr txBox="1"/>
          <p:nvPr/>
        </p:nvSpPr>
        <p:spPr>
          <a:xfrm>
            <a:off x="126124" y="220717"/>
            <a:ext cx="11792607" cy="4924425"/>
          </a:xfrm>
          <a:prstGeom prst="rect">
            <a:avLst/>
          </a:prstGeom>
          <a:noFill/>
        </p:spPr>
        <p:txBody>
          <a:bodyPr wrap="square" rtlCol="0">
            <a:spAutoFit/>
          </a:bodyPr>
          <a:lstStyle/>
          <a:p>
            <a:r>
              <a:rPr lang="en-US" sz="4000" dirty="0"/>
              <a:t>How to obtain COPP?</a:t>
            </a:r>
          </a:p>
          <a:p>
            <a:endParaRPr lang="en-US" dirty="0"/>
          </a:p>
          <a:p>
            <a:pPr marL="285750" indent="-285750">
              <a:buFont typeface="Wingdings" panose="05000000000000000000" pitchFamily="2" charset="2"/>
              <a:buChar char="§"/>
            </a:pPr>
            <a:r>
              <a:rPr lang="en-US" sz="3200" dirty="0"/>
              <a:t>To obtain a COPP, a request is made to the exporting country’s health authority by the Marketing Authorization Holder (MAH).</a:t>
            </a:r>
          </a:p>
          <a:p>
            <a:pPr marL="285750" indent="-285750">
              <a:buFont typeface="Wingdings" panose="05000000000000000000" pitchFamily="2" charset="2"/>
              <a:buChar char="§"/>
            </a:pPr>
            <a:endParaRPr lang="en-US" sz="3200" dirty="0"/>
          </a:p>
          <a:p>
            <a:pPr marL="285750" indent="-285750">
              <a:buFont typeface="Wingdings" panose="05000000000000000000" pitchFamily="2" charset="2"/>
              <a:buChar char="§"/>
            </a:pPr>
            <a:r>
              <a:rPr lang="en-US" sz="3200" dirty="0"/>
              <a:t>An authorized person issues the COPP and returns it to the MAH. Also other documents required to obtain a COPP including an application for Export Certificate form, evidence of a GMP certificate (if applicable), Manufacturing License and the last approved SmPC (Summary pf Product Characteristics).</a:t>
            </a:r>
            <a:endParaRPr lang="en-IN" sz="3200" dirty="0"/>
          </a:p>
        </p:txBody>
      </p:sp>
    </p:spTree>
    <p:extLst>
      <p:ext uri="{BB962C8B-B14F-4D97-AF65-F5344CB8AC3E}">
        <p14:creationId xmlns:p14="http://schemas.microsoft.com/office/powerpoint/2010/main" val="1537613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FDD6DE-DD15-480C-8C66-F2E643223A62}"/>
              </a:ext>
            </a:extLst>
          </p:cNvPr>
          <p:cNvSpPr txBox="1"/>
          <p:nvPr/>
        </p:nvSpPr>
        <p:spPr>
          <a:xfrm>
            <a:off x="273269" y="141890"/>
            <a:ext cx="11918731" cy="5632311"/>
          </a:xfrm>
          <a:prstGeom prst="rect">
            <a:avLst/>
          </a:prstGeom>
          <a:noFill/>
        </p:spPr>
        <p:txBody>
          <a:bodyPr wrap="square" rtlCol="0">
            <a:spAutoFit/>
          </a:bodyPr>
          <a:lstStyle/>
          <a:p>
            <a:r>
              <a:rPr lang="en-US" sz="4000" dirty="0"/>
              <a:t>Certificates May Be Issued</a:t>
            </a:r>
          </a:p>
          <a:p>
            <a:pPr marL="457200" indent="-457200">
              <a:buFont typeface="Wingdings" panose="05000000000000000000" pitchFamily="2" charset="2"/>
              <a:buChar char="§"/>
            </a:pPr>
            <a:r>
              <a:rPr lang="en-US" sz="3200" dirty="0"/>
              <a:t>Legally marketable drug in the country.</a:t>
            </a:r>
          </a:p>
          <a:p>
            <a:pPr marL="457200" indent="-457200">
              <a:buFont typeface="Wingdings" panose="05000000000000000000" pitchFamily="2" charset="2"/>
              <a:buChar char="§"/>
            </a:pPr>
            <a:r>
              <a:rPr lang="en-US" sz="3200" dirty="0"/>
              <a:t>Nonauthorized drugs for distribution in the country which are legally exported </a:t>
            </a:r>
          </a:p>
          <a:p>
            <a:pPr marL="457200" indent="-457200">
              <a:buFont typeface="Wingdings" panose="05000000000000000000" pitchFamily="2" charset="2"/>
              <a:buChar char="§"/>
            </a:pPr>
            <a:r>
              <a:rPr lang="en-US" sz="3200" dirty="0"/>
              <a:t>For a foreign manufactured drug. Exportation for personal use </a:t>
            </a:r>
          </a:p>
          <a:p>
            <a:pPr marL="457200" indent="-457200">
              <a:buFont typeface="Wingdings" panose="05000000000000000000" pitchFamily="2" charset="2"/>
              <a:buChar char="§"/>
            </a:pPr>
            <a:r>
              <a:rPr lang="en-US" sz="3200" dirty="0"/>
              <a:t>Awareness is necessary for the drugs that are legal in some countries may be illegal in other countries.</a:t>
            </a:r>
            <a:endParaRPr lang="en-IN" sz="3200" dirty="0"/>
          </a:p>
          <a:p>
            <a:pPr marL="457200" indent="-457200">
              <a:buFont typeface="Wingdings" panose="05000000000000000000" pitchFamily="2" charset="2"/>
              <a:buChar char="§"/>
            </a:pPr>
            <a:endParaRPr lang="en-IN" sz="3200" dirty="0"/>
          </a:p>
          <a:p>
            <a:r>
              <a:rPr lang="en-IN" sz="3200" dirty="0">
                <a:solidFill>
                  <a:srgbClr val="C00000"/>
                </a:solidFill>
              </a:rPr>
              <a:t>Importation for personal use</a:t>
            </a:r>
          </a:p>
          <a:p>
            <a:pPr marL="457200" indent="-457200">
              <a:buFont typeface="Wingdings" panose="05000000000000000000" pitchFamily="2" charset="2"/>
              <a:buChar char="§"/>
            </a:pPr>
            <a:r>
              <a:rPr lang="en-IN" sz="3200" dirty="0"/>
              <a:t>Risky to health, such drugs are prevented from importation.</a:t>
            </a:r>
          </a:p>
          <a:p>
            <a:pPr marL="457200" indent="-457200">
              <a:buFont typeface="Wingdings" panose="05000000000000000000" pitchFamily="2" charset="2"/>
              <a:buChar char="§"/>
            </a:pPr>
            <a:r>
              <a:rPr lang="en-IN" sz="3200" dirty="0"/>
              <a:t>Also Enforcement actions have been taken domestically.</a:t>
            </a:r>
            <a:endParaRPr lang="en-US" sz="3200" dirty="0"/>
          </a:p>
        </p:txBody>
      </p:sp>
    </p:spTree>
    <p:extLst>
      <p:ext uri="{BB962C8B-B14F-4D97-AF65-F5344CB8AC3E}">
        <p14:creationId xmlns:p14="http://schemas.microsoft.com/office/powerpoint/2010/main" val="4882577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4D7103E-3A1B-480D-9A56-4BE21E6E20B8}"/>
              </a:ext>
            </a:extLst>
          </p:cNvPr>
          <p:cNvSpPr txBox="1"/>
          <p:nvPr/>
        </p:nvSpPr>
        <p:spPr>
          <a:xfrm>
            <a:off x="120316" y="152400"/>
            <a:ext cx="11951368" cy="3724096"/>
          </a:xfrm>
          <a:prstGeom prst="rect">
            <a:avLst/>
          </a:prstGeom>
          <a:noFill/>
        </p:spPr>
        <p:txBody>
          <a:bodyPr wrap="square" rtlCol="0">
            <a:spAutoFit/>
          </a:bodyPr>
          <a:lstStyle/>
          <a:p>
            <a:r>
              <a:rPr lang="en-US" sz="4000" b="1" dirty="0"/>
              <a:t>Types of drugs for which COPPs may be issued</a:t>
            </a:r>
          </a:p>
          <a:p>
            <a:endParaRPr lang="en-US" dirty="0"/>
          </a:p>
          <a:p>
            <a:pPr marL="285750" indent="-285750">
              <a:buFont typeface="Wingdings" panose="05000000000000000000" pitchFamily="2" charset="2"/>
              <a:buChar char="§"/>
            </a:pPr>
            <a:r>
              <a:rPr lang="en-US" sz="3200" dirty="0"/>
              <a:t>Approved drug products</a:t>
            </a:r>
          </a:p>
          <a:p>
            <a:pPr marL="285750" indent="-285750">
              <a:buFont typeface="Wingdings" panose="05000000000000000000" pitchFamily="2" charset="2"/>
              <a:buChar char="§"/>
            </a:pPr>
            <a:r>
              <a:rPr lang="en-US" sz="3200" dirty="0"/>
              <a:t>Active pharmaceutical ingredients (API)</a:t>
            </a:r>
          </a:p>
          <a:p>
            <a:pPr marL="285750" indent="-285750">
              <a:buFont typeface="Wingdings" panose="05000000000000000000" pitchFamily="2" charset="2"/>
              <a:buChar char="§"/>
            </a:pPr>
            <a:r>
              <a:rPr lang="en-US" sz="3200" dirty="0"/>
              <a:t>Over the counter drug (OTC) products</a:t>
            </a:r>
          </a:p>
          <a:p>
            <a:pPr marL="285750" indent="-285750">
              <a:buFont typeface="Wingdings" panose="05000000000000000000" pitchFamily="2" charset="2"/>
              <a:buChar char="§"/>
            </a:pPr>
            <a:r>
              <a:rPr lang="en-US" sz="3200" dirty="0"/>
              <a:t>Unapproved drug products</a:t>
            </a:r>
          </a:p>
          <a:p>
            <a:pPr marL="285750" indent="-285750">
              <a:buFont typeface="Wingdings" panose="05000000000000000000" pitchFamily="2" charset="2"/>
              <a:buChar char="§"/>
            </a:pPr>
            <a:r>
              <a:rPr lang="en-US" sz="3200" dirty="0"/>
              <a:t>Homeopathic drugs</a:t>
            </a:r>
          </a:p>
          <a:p>
            <a:pPr marL="285750" indent="-285750">
              <a:buFont typeface="Wingdings" panose="05000000000000000000" pitchFamily="2" charset="2"/>
              <a:buChar char="§"/>
            </a:pPr>
            <a:endParaRPr lang="en-IN" dirty="0"/>
          </a:p>
        </p:txBody>
      </p:sp>
    </p:spTree>
    <p:extLst>
      <p:ext uri="{BB962C8B-B14F-4D97-AF65-F5344CB8AC3E}">
        <p14:creationId xmlns:p14="http://schemas.microsoft.com/office/powerpoint/2010/main" val="1530315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DC2992-8AEA-4A10-9C59-343B615122BE}"/>
              </a:ext>
            </a:extLst>
          </p:cNvPr>
          <p:cNvSpPr txBox="1"/>
          <p:nvPr/>
        </p:nvSpPr>
        <p:spPr>
          <a:xfrm>
            <a:off x="72190" y="64169"/>
            <a:ext cx="11935326" cy="3293209"/>
          </a:xfrm>
          <a:prstGeom prst="rect">
            <a:avLst/>
          </a:prstGeom>
          <a:noFill/>
        </p:spPr>
        <p:txBody>
          <a:bodyPr wrap="square" rtlCol="0">
            <a:spAutoFit/>
          </a:bodyPr>
          <a:lstStyle/>
          <a:p>
            <a:r>
              <a:rPr lang="en-US" sz="4000" b="1" dirty="0"/>
              <a:t>Who can Apply for COPP?</a:t>
            </a:r>
          </a:p>
          <a:p>
            <a:endParaRPr lang="en-US" sz="4000" b="1" dirty="0"/>
          </a:p>
          <a:p>
            <a:pPr marL="457200" indent="-457200">
              <a:buFont typeface="Wingdings" panose="05000000000000000000" pitchFamily="2" charset="2"/>
              <a:buChar char="§"/>
            </a:pPr>
            <a:r>
              <a:rPr lang="en-US" sz="3200" dirty="0"/>
              <a:t>A complete application for export certification must be submitted by the company who exports the drug.</a:t>
            </a:r>
          </a:p>
          <a:p>
            <a:pPr marL="457200" indent="-457200">
              <a:buFont typeface="Wingdings" panose="05000000000000000000" pitchFamily="2" charset="2"/>
              <a:buChar char="§"/>
            </a:pPr>
            <a:r>
              <a:rPr lang="en-US" sz="3200" dirty="0"/>
              <a:t>The certification is intended for a drug which: meets the applicable requirements of the Act  or FDA 801(e) (1) requirements. </a:t>
            </a:r>
            <a:endParaRPr lang="en-IN" sz="3200" dirty="0"/>
          </a:p>
        </p:txBody>
      </p:sp>
    </p:spTree>
    <p:extLst>
      <p:ext uri="{BB962C8B-B14F-4D97-AF65-F5344CB8AC3E}">
        <p14:creationId xmlns:p14="http://schemas.microsoft.com/office/powerpoint/2010/main" val="1044470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F110E8-A4B4-4090-BB6B-C86B75E164C8}"/>
              </a:ext>
            </a:extLst>
          </p:cNvPr>
          <p:cNvSpPr txBox="1"/>
          <p:nvPr/>
        </p:nvSpPr>
        <p:spPr>
          <a:xfrm>
            <a:off x="140368" y="192505"/>
            <a:ext cx="11911263" cy="6278642"/>
          </a:xfrm>
          <a:prstGeom prst="rect">
            <a:avLst/>
          </a:prstGeom>
          <a:noFill/>
        </p:spPr>
        <p:txBody>
          <a:bodyPr wrap="square" rtlCol="0">
            <a:spAutoFit/>
          </a:bodyPr>
          <a:lstStyle/>
          <a:p>
            <a:r>
              <a:rPr lang="en-US" sz="4000" dirty="0"/>
              <a:t>Process to apply for a COPP</a:t>
            </a:r>
          </a:p>
          <a:p>
            <a:pPr marL="514350" indent="-514350">
              <a:buAutoNum type="alphaLcParenR"/>
            </a:pPr>
            <a:r>
              <a:rPr lang="en-US" sz="2400" dirty="0"/>
              <a:t>Submit Form no. 3613b – located on the FDA internet</a:t>
            </a:r>
          </a:p>
          <a:p>
            <a:r>
              <a:rPr lang="en-US" sz="3200" dirty="0"/>
              <a:t>     </a:t>
            </a:r>
            <a:r>
              <a:rPr lang="en-US" sz="2000" dirty="0">
                <a:hlinkClick r:id="rId2"/>
              </a:rPr>
              <a:t>www.fda.gov/downloads/AboutFDA/Reports Manuals Forms/ Forms/UCM052388</a:t>
            </a:r>
            <a:endParaRPr lang="en-US" sz="2000" dirty="0"/>
          </a:p>
          <a:p>
            <a:r>
              <a:rPr lang="en-US" sz="2000" dirty="0"/>
              <a:t>b) Requirements for COPP application:</a:t>
            </a:r>
          </a:p>
          <a:p>
            <a:pPr marL="342900" indent="-342900">
              <a:buFont typeface="Wingdings" panose="05000000000000000000" pitchFamily="2" charset="2"/>
              <a:buChar char="§"/>
            </a:pPr>
            <a:r>
              <a:rPr lang="en-US" sz="2000" dirty="0"/>
              <a:t>Applicant Contact information</a:t>
            </a:r>
          </a:p>
          <a:p>
            <a:pPr marL="342900" indent="-342900">
              <a:buFont typeface="Wingdings" panose="05000000000000000000" pitchFamily="2" charset="2"/>
              <a:buChar char="§"/>
            </a:pPr>
            <a:r>
              <a:rPr lang="en-US" sz="2000" dirty="0"/>
              <a:t>Trade name  (the product’s brand name)</a:t>
            </a:r>
          </a:p>
          <a:p>
            <a:pPr marL="342900" indent="-342900">
              <a:buFont typeface="Wingdings" panose="05000000000000000000" pitchFamily="2" charset="2"/>
              <a:buChar char="§"/>
            </a:pPr>
            <a:r>
              <a:rPr lang="en-US" sz="2000" dirty="0"/>
              <a:t>Bulk substance Generic name</a:t>
            </a:r>
          </a:p>
          <a:p>
            <a:pPr marL="342900" indent="-342900">
              <a:buFont typeface="Wingdings" panose="05000000000000000000" pitchFamily="2" charset="2"/>
              <a:buChar char="§"/>
            </a:pPr>
            <a:r>
              <a:rPr lang="en-US" sz="2000" dirty="0"/>
              <a:t>Name of Applicant</a:t>
            </a:r>
          </a:p>
          <a:p>
            <a:pPr marL="342900" indent="-342900">
              <a:buFont typeface="Wingdings" panose="05000000000000000000" pitchFamily="2" charset="2"/>
              <a:buChar char="§"/>
            </a:pPr>
            <a:r>
              <a:rPr lang="en-US" sz="2000" dirty="0"/>
              <a:t>Status of product license holder</a:t>
            </a:r>
          </a:p>
          <a:p>
            <a:pPr marL="342900" indent="-342900">
              <a:buFont typeface="Wingdings" panose="05000000000000000000" pitchFamily="2" charset="2"/>
              <a:buChar char="§"/>
            </a:pPr>
            <a:r>
              <a:rPr lang="en-US" sz="2000" dirty="0"/>
              <a:t>Listing of manufacturing location on COPP</a:t>
            </a:r>
          </a:p>
          <a:p>
            <a:pPr marL="342900" indent="-342900">
              <a:buFont typeface="Wingdings" panose="05000000000000000000" pitchFamily="2" charset="2"/>
              <a:buChar char="§"/>
            </a:pPr>
            <a:r>
              <a:rPr lang="en-US" sz="2000" dirty="0"/>
              <a:t>Complete Manufacturing Facility Address</a:t>
            </a:r>
          </a:p>
          <a:p>
            <a:pPr marL="342900" indent="-342900">
              <a:buFont typeface="Wingdings" panose="05000000000000000000" pitchFamily="2" charset="2"/>
              <a:buChar char="§"/>
            </a:pPr>
            <a:r>
              <a:rPr lang="en-US" sz="2000" dirty="0"/>
              <a:t>Facility Registration Number</a:t>
            </a:r>
          </a:p>
          <a:p>
            <a:pPr marL="342900" indent="-342900">
              <a:buFont typeface="Wingdings" panose="05000000000000000000" pitchFamily="2" charset="2"/>
              <a:buChar char="§"/>
            </a:pPr>
            <a:r>
              <a:rPr lang="en-US" sz="2000" dirty="0"/>
              <a:t>Importing countries</a:t>
            </a:r>
          </a:p>
          <a:p>
            <a:pPr marL="342900" indent="-342900">
              <a:buFont typeface="Wingdings" panose="05000000000000000000" pitchFamily="2" charset="2"/>
              <a:buChar char="§"/>
            </a:pPr>
            <a:r>
              <a:rPr lang="en-US" sz="2000" dirty="0"/>
              <a:t>Authorization to release information</a:t>
            </a:r>
          </a:p>
          <a:p>
            <a:pPr marL="342900" indent="-342900">
              <a:buFont typeface="Wingdings" panose="05000000000000000000" pitchFamily="2" charset="2"/>
              <a:buChar char="§"/>
            </a:pPr>
            <a:r>
              <a:rPr lang="en-US" sz="2000" dirty="0"/>
              <a:t>Number of certificates requested</a:t>
            </a:r>
          </a:p>
          <a:p>
            <a:pPr marL="342900" indent="-342900">
              <a:buFont typeface="Wingdings" panose="05000000000000000000" pitchFamily="2" charset="2"/>
              <a:buChar char="§"/>
            </a:pPr>
            <a:r>
              <a:rPr lang="en-US" sz="2000" dirty="0"/>
              <a:t>Marketing status in the exporting country</a:t>
            </a:r>
          </a:p>
          <a:p>
            <a:endParaRPr lang="en-US" sz="2000" dirty="0"/>
          </a:p>
          <a:p>
            <a:endParaRPr lang="en-IN" dirty="0"/>
          </a:p>
        </p:txBody>
      </p:sp>
    </p:spTree>
    <p:extLst>
      <p:ext uri="{BB962C8B-B14F-4D97-AF65-F5344CB8AC3E}">
        <p14:creationId xmlns:p14="http://schemas.microsoft.com/office/powerpoint/2010/main" val="1948623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D430263-A7FC-462E-8709-8005A6F1CCBA}"/>
              </a:ext>
            </a:extLst>
          </p:cNvPr>
          <p:cNvSpPr txBox="1"/>
          <p:nvPr/>
        </p:nvSpPr>
        <p:spPr>
          <a:xfrm>
            <a:off x="351906" y="415637"/>
            <a:ext cx="11222182" cy="4278094"/>
          </a:xfrm>
          <a:prstGeom prst="rect">
            <a:avLst/>
          </a:prstGeom>
          <a:noFill/>
        </p:spPr>
        <p:txBody>
          <a:bodyPr wrap="square" rtlCol="0">
            <a:spAutoFit/>
          </a:bodyPr>
          <a:lstStyle/>
          <a:p>
            <a:r>
              <a:rPr lang="en-IN" sz="4000" b="1" dirty="0"/>
              <a:t>Vision: </a:t>
            </a:r>
          </a:p>
          <a:p>
            <a:r>
              <a:rPr lang="en-IN" sz="4000" b="1" dirty="0"/>
              <a:t>         </a:t>
            </a:r>
            <a:r>
              <a:rPr lang="en-IN" sz="3200" dirty="0"/>
              <a:t>To protect and promote health in India.</a:t>
            </a:r>
          </a:p>
          <a:p>
            <a:endParaRPr lang="en-IN" sz="2800" dirty="0"/>
          </a:p>
          <a:p>
            <a:endParaRPr lang="en-IN" sz="2800" dirty="0"/>
          </a:p>
          <a:p>
            <a:r>
              <a:rPr lang="en-IN" sz="4000" b="1" dirty="0"/>
              <a:t>Mission:</a:t>
            </a:r>
          </a:p>
          <a:p>
            <a:r>
              <a:rPr lang="en-IN" sz="2800" dirty="0"/>
              <a:t>             </a:t>
            </a:r>
            <a:r>
              <a:rPr lang="en-IN" sz="3200" dirty="0"/>
              <a:t>To safeguard and enhance the public health by assuring to safety, efficacy and quality of drugs, cosmetics and medical devices.</a:t>
            </a:r>
          </a:p>
        </p:txBody>
      </p:sp>
    </p:spTree>
    <p:extLst>
      <p:ext uri="{BB962C8B-B14F-4D97-AF65-F5344CB8AC3E}">
        <p14:creationId xmlns:p14="http://schemas.microsoft.com/office/powerpoint/2010/main" val="2064320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8CAB0DE-84FE-4719-8EC8-D03EFC4188A7}"/>
              </a:ext>
            </a:extLst>
          </p:cNvPr>
          <p:cNvSpPr txBox="1"/>
          <p:nvPr/>
        </p:nvSpPr>
        <p:spPr>
          <a:xfrm>
            <a:off x="72189" y="136358"/>
            <a:ext cx="12047622" cy="5139869"/>
          </a:xfrm>
          <a:prstGeom prst="rect">
            <a:avLst/>
          </a:prstGeom>
          <a:noFill/>
        </p:spPr>
        <p:txBody>
          <a:bodyPr wrap="square" rtlCol="0">
            <a:spAutoFit/>
          </a:bodyPr>
          <a:lstStyle/>
          <a:p>
            <a:r>
              <a:rPr lang="en-IN" sz="4000" b="1" dirty="0"/>
              <a:t>Attachments to COPP</a:t>
            </a:r>
          </a:p>
          <a:p>
            <a:pPr marL="457200" indent="-457200">
              <a:buFont typeface="Wingdings" panose="05000000000000000000" pitchFamily="2" charset="2"/>
              <a:buChar char="§"/>
            </a:pPr>
            <a:r>
              <a:rPr lang="en-IN" sz="2800" dirty="0"/>
              <a:t>Two sets of attachments required for one country (one set to attach to the certificate package and one set for FDA files).</a:t>
            </a:r>
          </a:p>
          <a:p>
            <a:pPr marL="457200" indent="-457200">
              <a:buFont typeface="Wingdings" panose="05000000000000000000" pitchFamily="2" charset="2"/>
              <a:buChar char="§"/>
            </a:pPr>
            <a:r>
              <a:rPr lang="en-IN" sz="2800" dirty="0"/>
              <a:t>Attachments must not be more than five pages per certificate.</a:t>
            </a:r>
          </a:p>
          <a:p>
            <a:pPr marL="457200" indent="-457200">
              <a:buFont typeface="Wingdings" panose="05000000000000000000" pitchFamily="2" charset="2"/>
              <a:buChar char="§"/>
            </a:pPr>
            <a:r>
              <a:rPr lang="en-IN" sz="2800" dirty="0"/>
              <a:t>Applicant is responsible for consulting with the importing country to determine the type of the information required.</a:t>
            </a:r>
          </a:p>
          <a:p>
            <a:pPr marL="457200" indent="-457200">
              <a:buFont typeface="Wingdings" panose="05000000000000000000" pitchFamily="2" charset="2"/>
              <a:buChar char="§"/>
            </a:pPr>
            <a:endParaRPr lang="en-IN" sz="2800" dirty="0"/>
          </a:p>
          <a:p>
            <a:r>
              <a:rPr lang="en-IN" sz="3600" b="1" dirty="0"/>
              <a:t>Process Time</a:t>
            </a:r>
          </a:p>
          <a:p>
            <a:pPr marL="457200" indent="-457200">
              <a:buFont typeface="Wingdings" panose="05000000000000000000" pitchFamily="2" charset="2"/>
              <a:buChar char="§"/>
            </a:pPr>
            <a:r>
              <a:rPr lang="en-IN" sz="2800" dirty="0"/>
              <a:t>  Drugs in compliance are normally issued within 20 government working days of receipt of complete and an accurate COPP application</a:t>
            </a:r>
          </a:p>
          <a:p>
            <a:pPr marL="457200" indent="-457200">
              <a:buFont typeface="Wingdings" panose="05000000000000000000" pitchFamily="2" charset="2"/>
              <a:buChar char="§"/>
            </a:pPr>
            <a:endParaRPr lang="en-IN" sz="2800" dirty="0"/>
          </a:p>
        </p:txBody>
      </p:sp>
    </p:spTree>
    <p:extLst>
      <p:ext uri="{BB962C8B-B14F-4D97-AF65-F5344CB8AC3E}">
        <p14:creationId xmlns:p14="http://schemas.microsoft.com/office/powerpoint/2010/main" val="1467624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8B8E7B-DECE-4B4C-BAE6-49F0C14029AB}"/>
              </a:ext>
            </a:extLst>
          </p:cNvPr>
          <p:cNvSpPr txBox="1"/>
          <p:nvPr/>
        </p:nvSpPr>
        <p:spPr>
          <a:xfrm>
            <a:off x="64168" y="104274"/>
            <a:ext cx="12023558" cy="5355312"/>
          </a:xfrm>
          <a:prstGeom prst="rect">
            <a:avLst/>
          </a:prstGeom>
          <a:noFill/>
        </p:spPr>
        <p:txBody>
          <a:bodyPr wrap="square" rtlCol="0">
            <a:spAutoFit/>
          </a:bodyPr>
          <a:lstStyle/>
          <a:p>
            <a:r>
              <a:rPr lang="en-IN" sz="3600" dirty="0"/>
              <a:t>Certificates may not be issued</a:t>
            </a:r>
          </a:p>
          <a:p>
            <a:endParaRPr lang="en-IN" dirty="0"/>
          </a:p>
          <a:p>
            <a:pPr marL="285750" indent="-285750">
              <a:buFont typeface="Wingdings" panose="05000000000000000000" pitchFamily="2" charset="2"/>
              <a:buChar char="§"/>
            </a:pPr>
            <a:r>
              <a:rPr lang="en-IN" sz="2400" dirty="0"/>
              <a:t>Returned- Missing information application with a letter identifying the missing information.</a:t>
            </a:r>
          </a:p>
          <a:p>
            <a:pPr marL="285750" indent="-285750">
              <a:buFont typeface="Wingdings" panose="05000000000000000000" pitchFamily="2" charset="2"/>
              <a:buChar char="§"/>
            </a:pPr>
            <a:r>
              <a:rPr lang="en-IN" sz="2400" dirty="0"/>
              <a:t>Rejected- Manufacturing facilities are not in compliance with good manufacturing practices (GMPs).</a:t>
            </a:r>
          </a:p>
          <a:p>
            <a:pPr marL="285750" indent="-285750">
              <a:buFont typeface="Wingdings" panose="05000000000000000000" pitchFamily="2" charset="2"/>
              <a:buChar char="§"/>
            </a:pPr>
            <a:r>
              <a:rPr lang="en-IN" sz="2400" dirty="0"/>
              <a:t>Denied- Drug products are not compliance as per regulation (e.g. misbranded drug)</a:t>
            </a:r>
          </a:p>
          <a:p>
            <a:pPr marL="285750" indent="-285750">
              <a:buFont typeface="Wingdings" panose="05000000000000000000" pitchFamily="2" charset="2"/>
              <a:buChar char="§"/>
            </a:pPr>
            <a:endParaRPr lang="en-IN" dirty="0"/>
          </a:p>
          <a:p>
            <a:r>
              <a:rPr lang="en-IN" sz="3600" dirty="0"/>
              <a:t>Ribbons on COPPs</a:t>
            </a:r>
          </a:p>
          <a:p>
            <a:pPr marL="342900" indent="-342900">
              <a:buFont typeface="Wingdings" panose="05000000000000000000" pitchFamily="2" charset="2"/>
              <a:buChar char="Ø"/>
            </a:pPr>
            <a:r>
              <a:rPr lang="en-IN" sz="2400" dirty="0" err="1"/>
              <a:t>Colored</a:t>
            </a:r>
            <a:r>
              <a:rPr lang="en-IN" sz="2400" dirty="0"/>
              <a:t> ribbons designate the type of COPP:</a:t>
            </a:r>
          </a:p>
          <a:p>
            <a:endParaRPr lang="en-IN" sz="2400" dirty="0"/>
          </a:p>
          <a:p>
            <a:r>
              <a:rPr lang="en-IN" sz="2400" dirty="0">
                <a:solidFill>
                  <a:srgbClr val="FF0000"/>
                </a:solidFill>
              </a:rPr>
              <a:t>Red: </a:t>
            </a:r>
            <a:r>
              <a:rPr lang="en-IN" sz="2400" dirty="0"/>
              <a:t>Approved drug product, API, OTC marketed as per monograph, and export only drugs.</a:t>
            </a:r>
          </a:p>
          <a:p>
            <a:r>
              <a:rPr lang="en-IN" sz="2400" dirty="0"/>
              <a:t> </a:t>
            </a:r>
            <a:r>
              <a:rPr lang="en-IN" sz="2400" dirty="0">
                <a:solidFill>
                  <a:srgbClr val="002060"/>
                </a:solidFill>
              </a:rPr>
              <a:t>Blue</a:t>
            </a:r>
            <a:r>
              <a:rPr lang="en-IN" sz="2400" dirty="0"/>
              <a:t>: Unapproved drug product not marketed in the country.</a:t>
            </a:r>
          </a:p>
          <a:p>
            <a:r>
              <a:rPr lang="en-IN" sz="2400" dirty="0">
                <a:solidFill>
                  <a:srgbClr val="FFC000"/>
                </a:solidFill>
              </a:rPr>
              <a:t>Yellow</a:t>
            </a:r>
            <a:r>
              <a:rPr lang="en-IN" sz="2400" dirty="0"/>
              <a:t>: Drug manufactured with foreign manufacturing sites.</a:t>
            </a:r>
          </a:p>
          <a:p>
            <a:endParaRPr lang="en-IN" dirty="0"/>
          </a:p>
        </p:txBody>
      </p:sp>
    </p:spTree>
    <p:extLst>
      <p:ext uri="{BB962C8B-B14F-4D97-AF65-F5344CB8AC3E}">
        <p14:creationId xmlns:p14="http://schemas.microsoft.com/office/powerpoint/2010/main" val="612046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05937A1-F000-4D6D-9C1E-B61C483F4DBB}"/>
              </a:ext>
            </a:extLst>
          </p:cNvPr>
          <p:cNvSpPr txBox="1"/>
          <p:nvPr/>
        </p:nvSpPr>
        <p:spPr>
          <a:xfrm>
            <a:off x="64168" y="136358"/>
            <a:ext cx="12031579" cy="6001643"/>
          </a:xfrm>
          <a:prstGeom prst="rect">
            <a:avLst/>
          </a:prstGeom>
          <a:noFill/>
        </p:spPr>
        <p:txBody>
          <a:bodyPr wrap="square" rtlCol="0">
            <a:spAutoFit/>
          </a:bodyPr>
          <a:lstStyle/>
          <a:p>
            <a:r>
              <a:rPr lang="en-IN" sz="3200" dirty="0"/>
              <a:t>Expiration of COPP</a:t>
            </a:r>
          </a:p>
          <a:p>
            <a:endParaRPr lang="en-IN" dirty="0"/>
          </a:p>
          <a:p>
            <a:pPr marL="285750" indent="-285750">
              <a:buFont typeface="Wingdings" panose="05000000000000000000" pitchFamily="2" charset="2"/>
              <a:buChar char="§"/>
            </a:pPr>
            <a:r>
              <a:rPr lang="en-IN" sz="2400" dirty="0"/>
              <a:t>Certificate expires on 2 years from the notarization date or as noted.</a:t>
            </a:r>
          </a:p>
          <a:p>
            <a:pPr marL="285750" indent="-285750">
              <a:buFont typeface="Wingdings" panose="05000000000000000000" pitchFamily="2" charset="2"/>
              <a:buChar char="§"/>
            </a:pPr>
            <a:r>
              <a:rPr lang="en-IN" sz="2400" dirty="0"/>
              <a:t>After expiry date, a new COPP application has to be submitted.</a:t>
            </a:r>
          </a:p>
          <a:p>
            <a:pPr marL="285750" indent="-285750">
              <a:buFont typeface="Wingdings" panose="05000000000000000000" pitchFamily="2" charset="2"/>
              <a:buChar char="§"/>
            </a:pPr>
            <a:endParaRPr lang="en-IN" dirty="0"/>
          </a:p>
          <a:p>
            <a:r>
              <a:rPr lang="en-IN" sz="3200" dirty="0"/>
              <a:t>Benefits</a:t>
            </a:r>
          </a:p>
          <a:p>
            <a:endParaRPr lang="en-IN" dirty="0"/>
          </a:p>
          <a:p>
            <a:pPr marL="285750" indent="-285750">
              <a:buFont typeface="Wingdings" panose="05000000000000000000" pitchFamily="2" charset="2"/>
              <a:buChar char="§"/>
            </a:pPr>
            <a:r>
              <a:rPr lang="en-IN" sz="2400" dirty="0"/>
              <a:t>To grow business in foreign country, necessary to obtain the COPP certificates by pharmaceutical companies.</a:t>
            </a:r>
          </a:p>
          <a:p>
            <a:pPr marL="285750" indent="-285750">
              <a:buFont typeface="Wingdings" panose="05000000000000000000" pitchFamily="2" charset="2"/>
              <a:buChar char="§"/>
            </a:pPr>
            <a:endParaRPr lang="en-IN" sz="2400" dirty="0"/>
          </a:p>
          <a:p>
            <a:r>
              <a:rPr lang="en-IN" sz="3200" dirty="0"/>
              <a:t>Summary</a:t>
            </a:r>
          </a:p>
          <a:p>
            <a:r>
              <a:rPr lang="en-IN" dirty="0"/>
              <a:t> </a:t>
            </a:r>
            <a:endParaRPr lang="en-IN" sz="2400" dirty="0"/>
          </a:p>
          <a:p>
            <a:pPr marL="285750" indent="-285750">
              <a:buFont typeface="Wingdings" panose="05000000000000000000" pitchFamily="2" charset="2"/>
              <a:buChar char="§"/>
            </a:pPr>
            <a:r>
              <a:rPr lang="en-IN" sz="2400" dirty="0"/>
              <a:t>Know the requirements of the importing country prior to submitting an application while obtaining COPP.</a:t>
            </a:r>
          </a:p>
          <a:p>
            <a:pPr marL="285750" indent="-285750">
              <a:buFont typeface="Wingdings" panose="05000000000000000000" pitchFamily="2" charset="2"/>
              <a:buChar char="§"/>
            </a:pPr>
            <a:r>
              <a:rPr lang="en-IN" sz="2400" dirty="0"/>
              <a:t>Complete Application Form no. 3613b.</a:t>
            </a:r>
          </a:p>
          <a:p>
            <a:pPr marL="285750" indent="-285750">
              <a:buFont typeface="Wingdings" panose="05000000000000000000" pitchFamily="2" charset="2"/>
              <a:buChar char="§"/>
            </a:pPr>
            <a:r>
              <a:rPr lang="en-IN" sz="2400" dirty="0"/>
              <a:t>Submission of required documentation.</a:t>
            </a:r>
          </a:p>
        </p:txBody>
      </p:sp>
    </p:spTree>
    <p:extLst>
      <p:ext uri="{BB962C8B-B14F-4D97-AF65-F5344CB8AC3E}">
        <p14:creationId xmlns:p14="http://schemas.microsoft.com/office/powerpoint/2010/main" val="3024882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D3081E-4792-4FD5-88F8-7D9E4618774B}"/>
              </a:ext>
            </a:extLst>
          </p:cNvPr>
          <p:cNvSpPr txBox="1"/>
          <p:nvPr/>
        </p:nvSpPr>
        <p:spPr>
          <a:xfrm>
            <a:off x="351905" y="358414"/>
            <a:ext cx="11488189" cy="5201424"/>
          </a:xfrm>
          <a:prstGeom prst="rect">
            <a:avLst/>
          </a:prstGeom>
          <a:noFill/>
        </p:spPr>
        <p:txBody>
          <a:bodyPr wrap="square" rtlCol="0">
            <a:spAutoFit/>
          </a:bodyPr>
          <a:lstStyle/>
          <a:p>
            <a:r>
              <a:rPr lang="en-IN" dirty="0"/>
              <a:t> </a:t>
            </a:r>
            <a:r>
              <a:rPr lang="en-IN" sz="4000" b="1" dirty="0"/>
              <a:t>ORGANIZATION OF CDSCO</a:t>
            </a:r>
          </a:p>
          <a:p>
            <a:r>
              <a:rPr lang="en-IN" sz="4000" b="1" dirty="0"/>
              <a:t>              </a:t>
            </a:r>
            <a:r>
              <a:rPr lang="en-IN" sz="3200" dirty="0"/>
              <a:t>Drug Controller General of India (DCGI)</a:t>
            </a:r>
          </a:p>
          <a:p>
            <a:r>
              <a:rPr lang="en-IN" sz="3200" b="1" dirty="0"/>
              <a:t>     </a:t>
            </a:r>
          </a:p>
          <a:p>
            <a:r>
              <a:rPr lang="en-IN" sz="3200" b="1" dirty="0"/>
              <a:t>                        </a:t>
            </a:r>
            <a:r>
              <a:rPr lang="en-IN" sz="3200" dirty="0"/>
              <a:t>Deputy Drug Controller (INDIA)</a:t>
            </a:r>
          </a:p>
          <a:p>
            <a:r>
              <a:rPr lang="en-IN" sz="3200" dirty="0"/>
              <a:t>            </a:t>
            </a:r>
          </a:p>
          <a:p>
            <a:r>
              <a:rPr lang="en-IN" sz="3200" dirty="0"/>
              <a:t>                         Assistant Drug Controller (INDIA)</a:t>
            </a:r>
          </a:p>
          <a:p>
            <a:r>
              <a:rPr lang="en-IN" sz="4000" dirty="0"/>
              <a:t>        </a:t>
            </a:r>
            <a:r>
              <a:rPr lang="en-IN" sz="2800" dirty="0"/>
              <a:t>Medical Device Division                           Diagnostic Division</a:t>
            </a:r>
          </a:p>
          <a:p>
            <a:endParaRPr lang="en-IN" sz="2800" dirty="0"/>
          </a:p>
          <a:p>
            <a:r>
              <a:rPr lang="en-IN" sz="2800" dirty="0"/>
              <a:t>      Drug Inspectors        Technical Data          Drug Inspectors       Technical Data</a:t>
            </a:r>
          </a:p>
          <a:p>
            <a:r>
              <a:rPr lang="en-IN" sz="2800" dirty="0"/>
              <a:t>                                            Associates                                                   </a:t>
            </a:r>
            <a:r>
              <a:rPr lang="en-IN" sz="2800" dirty="0" err="1"/>
              <a:t>Associates</a:t>
            </a:r>
            <a:r>
              <a:rPr lang="en-IN" sz="2800" dirty="0"/>
              <a:t>                                    </a:t>
            </a:r>
          </a:p>
        </p:txBody>
      </p:sp>
      <p:sp>
        <p:nvSpPr>
          <p:cNvPr id="3" name="Arrow: Down 2">
            <a:extLst>
              <a:ext uri="{FF2B5EF4-FFF2-40B4-BE49-F238E27FC236}">
                <a16:creationId xmlns:a16="http://schemas.microsoft.com/office/drawing/2014/main" id="{19987FF1-2AB0-487B-B6CC-9571674CFE18}"/>
              </a:ext>
            </a:extLst>
          </p:cNvPr>
          <p:cNvSpPr/>
          <p:nvPr/>
        </p:nvSpPr>
        <p:spPr>
          <a:xfrm>
            <a:off x="4703545" y="1612231"/>
            <a:ext cx="104273" cy="3529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Arrow: Down 3">
            <a:extLst>
              <a:ext uri="{FF2B5EF4-FFF2-40B4-BE49-F238E27FC236}">
                <a16:creationId xmlns:a16="http://schemas.microsoft.com/office/drawing/2014/main" id="{611D85F1-005A-4DF2-8809-1533DAB95AA9}"/>
              </a:ext>
            </a:extLst>
          </p:cNvPr>
          <p:cNvSpPr/>
          <p:nvPr/>
        </p:nvSpPr>
        <p:spPr>
          <a:xfrm>
            <a:off x="4696324" y="2694431"/>
            <a:ext cx="104273" cy="2646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Arrow: Down 4">
            <a:extLst>
              <a:ext uri="{FF2B5EF4-FFF2-40B4-BE49-F238E27FC236}">
                <a16:creationId xmlns:a16="http://schemas.microsoft.com/office/drawing/2014/main" id="{3478C989-94ED-445D-8BEE-86E085F70B5E}"/>
              </a:ext>
            </a:extLst>
          </p:cNvPr>
          <p:cNvSpPr/>
          <p:nvPr/>
        </p:nvSpPr>
        <p:spPr>
          <a:xfrm>
            <a:off x="2863516" y="4211053"/>
            <a:ext cx="45719" cy="2967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rrow: Down 5">
            <a:extLst>
              <a:ext uri="{FF2B5EF4-FFF2-40B4-BE49-F238E27FC236}">
                <a16:creationId xmlns:a16="http://schemas.microsoft.com/office/drawing/2014/main" id="{3012C1C8-947E-4D3F-9EB2-93C31F03E098}"/>
              </a:ext>
            </a:extLst>
          </p:cNvPr>
          <p:cNvSpPr/>
          <p:nvPr/>
        </p:nvSpPr>
        <p:spPr>
          <a:xfrm>
            <a:off x="8037095" y="4211053"/>
            <a:ext cx="45719" cy="2967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660540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0F4003-C645-439A-9E5B-476A656BCC5C}"/>
              </a:ext>
            </a:extLst>
          </p:cNvPr>
          <p:cNvSpPr txBox="1"/>
          <p:nvPr/>
        </p:nvSpPr>
        <p:spPr>
          <a:xfrm>
            <a:off x="310341" y="399011"/>
            <a:ext cx="11571317" cy="4770537"/>
          </a:xfrm>
          <a:prstGeom prst="rect">
            <a:avLst/>
          </a:prstGeom>
          <a:noFill/>
        </p:spPr>
        <p:txBody>
          <a:bodyPr wrap="square" rtlCol="0">
            <a:spAutoFit/>
          </a:bodyPr>
          <a:lstStyle/>
          <a:p>
            <a:r>
              <a:rPr lang="en-IN" dirty="0"/>
              <a:t>   </a:t>
            </a:r>
            <a:r>
              <a:rPr lang="en-IN" sz="4000" b="1" dirty="0"/>
              <a:t>Drug Controller General of India (DCGI)</a:t>
            </a:r>
          </a:p>
          <a:p>
            <a:endParaRPr lang="en-IN" sz="4000" b="1" dirty="0"/>
          </a:p>
          <a:p>
            <a:pPr marL="571500" indent="-571500">
              <a:buFont typeface="Wingdings" panose="05000000000000000000" pitchFamily="2" charset="2"/>
              <a:buChar char="Ø"/>
            </a:pPr>
            <a:r>
              <a:rPr lang="en-IN" sz="3200" dirty="0" err="1"/>
              <a:t>He/She</a:t>
            </a:r>
            <a:r>
              <a:rPr lang="en-IN" sz="3200" dirty="0"/>
              <a:t> is a responsible for approval of </a:t>
            </a:r>
            <a:r>
              <a:rPr lang="en-IN" sz="3200" b="1" dirty="0"/>
              <a:t>New Drugs, Medical devices and Clinical Trials</a:t>
            </a:r>
            <a:r>
              <a:rPr lang="en-IN" sz="3200" dirty="0"/>
              <a:t> to be conducted in India.</a:t>
            </a:r>
          </a:p>
          <a:p>
            <a:pPr marL="571500" indent="-571500">
              <a:buFont typeface="Wingdings" panose="05000000000000000000" pitchFamily="2" charset="2"/>
              <a:buChar char="Ø"/>
            </a:pPr>
            <a:r>
              <a:rPr lang="en-IN" sz="3200" dirty="0"/>
              <a:t>He is appointed by the Central Government under the State Drug Control Organization will be functioning.</a:t>
            </a:r>
          </a:p>
          <a:p>
            <a:pPr marL="571500" indent="-571500">
              <a:buFont typeface="Wingdings" panose="05000000000000000000" pitchFamily="2" charset="2"/>
              <a:buChar char="Ø"/>
            </a:pPr>
            <a:r>
              <a:rPr lang="en-IN" sz="3200" dirty="0"/>
              <a:t>The DCGI is advised by the Drug Technical Advisory Board (DTAB) and the Drug Consultative Committee (DCC). </a:t>
            </a:r>
          </a:p>
          <a:p>
            <a:pPr marL="571500" indent="-571500">
              <a:buFont typeface="Wingdings" panose="05000000000000000000" pitchFamily="2" charset="2"/>
              <a:buChar char="Ø"/>
            </a:pPr>
            <a:endParaRPr lang="en-IN" sz="3200" dirty="0"/>
          </a:p>
        </p:txBody>
      </p:sp>
    </p:spTree>
    <p:extLst>
      <p:ext uri="{BB962C8B-B14F-4D97-AF65-F5344CB8AC3E}">
        <p14:creationId xmlns:p14="http://schemas.microsoft.com/office/powerpoint/2010/main" val="988880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4F15C1-DAD6-49EA-AB73-1F1C909FA73B}"/>
              </a:ext>
            </a:extLst>
          </p:cNvPr>
          <p:cNvSpPr txBox="1"/>
          <p:nvPr/>
        </p:nvSpPr>
        <p:spPr>
          <a:xfrm>
            <a:off x="204952" y="331076"/>
            <a:ext cx="11571889" cy="5786199"/>
          </a:xfrm>
          <a:prstGeom prst="rect">
            <a:avLst/>
          </a:prstGeom>
          <a:noFill/>
        </p:spPr>
        <p:txBody>
          <a:bodyPr wrap="square" rtlCol="0">
            <a:spAutoFit/>
          </a:bodyPr>
          <a:lstStyle/>
          <a:p>
            <a:r>
              <a:rPr lang="en-IN" sz="4000" b="1" dirty="0"/>
              <a:t> Zonal offices</a:t>
            </a:r>
          </a:p>
          <a:p>
            <a:pPr marL="571500" indent="-571500">
              <a:buFont typeface="Wingdings" panose="05000000000000000000" pitchFamily="2" charset="2"/>
              <a:buChar char="§"/>
            </a:pPr>
            <a:r>
              <a:rPr lang="en-IN" sz="2800" b="1" dirty="0"/>
              <a:t>Ghaziabad (North Zone)</a:t>
            </a:r>
          </a:p>
          <a:p>
            <a:pPr marL="571500" indent="-571500">
              <a:buFont typeface="Wingdings" panose="05000000000000000000" pitchFamily="2" charset="2"/>
              <a:buChar char="§"/>
            </a:pPr>
            <a:r>
              <a:rPr lang="en-IN" sz="2800" b="1" dirty="0"/>
              <a:t>Kolkata (East Zone)</a:t>
            </a:r>
          </a:p>
          <a:p>
            <a:pPr marL="571500" indent="-571500">
              <a:buFont typeface="Wingdings" panose="05000000000000000000" pitchFamily="2" charset="2"/>
              <a:buChar char="§"/>
            </a:pPr>
            <a:r>
              <a:rPr lang="en-IN" sz="2800" b="1" dirty="0"/>
              <a:t>Mumbai (West Zone)</a:t>
            </a:r>
          </a:p>
          <a:p>
            <a:pPr marL="571500" indent="-571500">
              <a:buFont typeface="Wingdings" panose="05000000000000000000" pitchFamily="2" charset="2"/>
              <a:buChar char="§"/>
            </a:pPr>
            <a:r>
              <a:rPr lang="en-IN" sz="2800" b="1" dirty="0"/>
              <a:t>Chennai (South Zone)</a:t>
            </a:r>
          </a:p>
          <a:p>
            <a:pPr marL="571500" indent="-571500">
              <a:buFont typeface="Wingdings" panose="05000000000000000000" pitchFamily="2" charset="2"/>
              <a:buChar char="§"/>
            </a:pPr>
            <a:r>
              <a:rPr lang="en-IN" sz="2800" b="1" dirty="0"/>
              <a:t>Ahmedabad (Zonal Office)</a:t>
            </a:r>
          </a:p>
          <a:p>
            <a:pPr marL="571500" indent="-571500">
              <a:buFont typeface="Wingdings" panose="05000000000000000000" pitchFamily="2" charset="2"/>
              <a:buChar char="§"/>
            </a:pPr>
            <a:r>
              <a:rPr lang="en-IN" sz="2800" b="1" dirty="0"/>
              <a:t>Hyderabad (Zonal Office)</a:t>
            </a:r>
          </a:p>
          <a:p>
            <a:r>
              <a:rPr lang="en-IN" sz="4000" b="1" dirty="0"/>
              <a:t>       </a:t>
            </a:r>
            <a:r>
              <a:rPr lang="en-IN" sz="3200" dirty="0"/>
              <a:t>These are involved in </a:t>
            </a:r>
            <a:r>
              <a:rPr lang="en-IN" sz="3200" dirty="0">
                <a:solidFill>
                  <a:srgbClr val="FF0000"/>
                </a:solidFill>
              </a:rPr>
              <a:t>GMP audits</a:t>
            </a:r>
            <a:r>
              <a:rPr lang="en-IN" sz="3200" dirty="0"/>
              <a:t> and </a:t>
            </a:r>
            <a:r>
              <a:rPr lang="en-IN" sz="3200" dirty="0">
                <a:solidFill>
                  <a:srgbClr val="FF0000"/>
                </a:solidFill>
              </a:rPr>
              <a:t>inspection</a:t>
            </a:r>
            <a:r>
              <a:rPr lang="en-IN" sz="3200" dirty="0"/>
              <a:t> of manufacturing units of large volume parenteral, sera, vaccine and blood products.</a:t>
            </a:r>
          </a:p>
          <a:p>
            <a:endParaRPr lang="en-IN" sz="4000" b="1" dirty="0"/>
          </a:p>
          <a:p>
            <a:endParaRPr lang="en-IN" dirty="0"/>
          </a:p>
        </p:txBody>
      </p:sp>
    </p:spTree>
    <p:extLst>
      <p:ext uri="{BB962C8B-B14F-4D97-AF65-F5344CB8AC3E}">
        <p14:creationId xmlns:p14="http://schemas.microsoft.com/office/powerpoint/2010/main" val="1079182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2B6F78-8FCB-4D5D-AEEC-D369A9C4EC5A}"/>
              </a:ext>
            </a:extLst>
          </p:cNvPr>
          <p:cNvSpPr txBox="1"/>
          <p:nvPr/>
        </p:nvSpPr>
        <p:spPr>
          <a:xfrm>
            <a:off x="278524" y="362607"/>
            <a:ext cx="11634951" cy="5324535"/>
          </a:xfrm>
          <a:prstGeom prst="rect">
            <a:avLst/>
          </a:prstGeom>
          <a:noFill/>
        </p:spPr>
        <p:txBody>
          <a:bodyPr wrap="square" rtlCol="0">
            <a:spAutoFit/>
          </a:bodyPr>
          <a:lstStyle/>
          <a:p>
            <a:r>
              <a:rPr lang="en-IN" sz="4000" b="1" dirty="0"/>
              <a:t>Sub Zonal Offices (7)</a:t>
            </a:r>
          </a:p>
          <a:p>
            <a:pPr marL="571500" indent="-571500">
              <a:buFont typeface="Wingdings" panose="05000000000000000000" pitchFamily="2" charset="2"/>
              <a:buChar char="§"/>
            </a:pPr>
            <a:r>
              <a:rPr lang="en-IN" sz="2800" b="1" dirty="0"/>
              <a:t>Bangalore</a:t>
            </a:r>
          </a:p>
          <a:p>
            <a:pPr marL="571500" indent="-571500">
              <a:buFont typeface="Wingdings" panose="05000000000000000000" pitchFamily="2" charset="2"/>
              <a:buChar char="§"/>
            </a:pPr>
            <a:r>
              <a:rPr lang="en-IN" sz="2800" b="1" dirty="0"/>
              <a:t>Varanasi</a:t>
            </a:r>
          </a:p>
          <a:p>
            <a:pPr marL="571500" indent="-571500">
              <a:buFont typeface="Wingdings" panose="05000000000000000000" pitchFamily="2" charset="2"/>
              <a:buChar char="§"/>
            </a:pPr>
            <a:r>
              <a:rPr lang="en-IN" sz="2800" b="1" dirty="0"/>
              <a:t>Goa</a:t>
            </a:r>
          </a:p>
          <a:p>
            <a:pPr marL="571500" indent="-571500">
              <a:buFont typeface="Wingdings" panose="05000000000000000000" pitchFamily="2" charset="2"/>
              <a:buChar char="§"/>
            </a:pPr>
            <a:r>
              <a:rPr lang="en-IN" sz="2800" b="1" dirty="0"/>
              <a:t>Jammu</a:t>
            </a:r>
          </a:p>
          <a:p>
            <a:pPr marL="571500" indent="-571500">
              <a:buFont typeface="Wingdings" panose="05000000000000000000" pitchFamily="2" charset="2"/>
              <a:buChar char="§"/>
            </a:pPr>
            <a:r>
              <a:rPr lang="en-IN" sz="2800" b="1" dirty="0"/>
              <a:t>Indore</a:t>
            </a:r>
          </a:p>
          <a:p>
            <a:pPr marL="571500" indent="-571500">
              <a:buFont typeface="Wingdings" panose="05000000000000000000" pitchFamily="2" charset="2"/>
              <a:buChar char="§"/>
            </a:pPr>
            <a:r>
              <a:rPr lang="en-IN" sz="2800" b="1" dirty="0"/>
              <a:t>Guwahati</a:t>
            </a:r>
          </a:p>
          <a:p>
            <a:pPr marL="571500" indent="-571500">
              <a:buFont typeface="Wingdings" panose="05000000000000000000" pitchFamily="2" charset="2"/>
              <a:buChar char="§"/>
            </a:pPr>
            <a:r>
              <a:rPr lang="en-IN" sz="2800" b="1" dirty="0" err="1"/>
              <a:t>Baddi</a:t>
            </a:r>
            <a:endParaRPr lang="en-IN" sz="2800" b="1" dirty="0"/>
          </a:p>
          <a:p>
            <a:r>
              <a:rPr lang="en-IN" sz="4000" dirty="0"/>
              <a:t>     </a:t>
            </a:r>
            <a:r>
              <a:rPr lang="en-IN" sz="3200" dirty="0"/>
              <a:t>These centre co-ordinate with State Drug Control Authorities under their jurisdiction for uniform standard of inspection and enforcement.</a:t>
            </a:r>
          </a:p>
        </p:txBody>
      </p:sp>
    </p:spTree>
    <p:extLst>
      <p:ext uri="{BB962C8B-B14F-4D97-AF65-F5344CB8AC3E}">
        <p14:creationId xmlns:p14="http://schemas.microsoft.com/office/powerpoint/2010/main" val="1439133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EC2FA4-61D6-4A72-93FF-A9D5F0B9FAC3}"/>
              </a:ext>
            </a:extLst>
          </p:cNvPr>
          <p:cNvSpPr txBox="1"/>
          <p:nvPr/>
        </p:nvSpPr>
        <p:spPr>
          <a:xfrm>
            <a:off x="270641" y="331076"/>
            <a:ext cx="11650717" cy="5447645"/>
          </a:xfrm>
          <a:prstGeom prst="rect">
            <a:avLst/>
          </a:prstGeom>
          <a:noFill/>
        </p:spPr>
        <p:txBody>
          <a:bodyPr wrap="square" rtlCol="0">
            <a:spAutoFit/>
          </a:bodyPr>
          <a:lstStyle/>
          <a:p>
            <a:r>
              <a:rPr lang="en-IN" sz="4000" b="1" dirty="0"/>
              <a:t>Port/Air port office (13)</a:t>
            </a:r>
          </a:p>
          <a:p>
            <a:pPr marL="571500" indent="-571500">
              <a:buFont typeface="Wingdings" panose="05000000000000000000" pitchFamily="2" charset="2"/>
              <a:buChar char="§"/>
            </a:pPr>
            <a:r>
              <a:rPr lang="en-IN" sz="2800" b="1" dirty="0"/>
              <a:t>Delhi </a:t>
            </a:r>
          </a:p>
          <a:p>
            <a:pPr marL="571500" indent="-571500">
              <a:buFont typeface="Wingdings" panose="05000000000000000000" pitchFamily="2" charset="2"/>
              <a:buChar char="§"/>
            </a:pPr>
            <a:r>
              <a:rPr lang="en-IN" sz="2800" b="1" dirty="0"/>
              <a:t>Chennai (Air &amp; Sea port)</a:t>
            </a:r>
          </a:p>
          <a:p>
            <a:pPr marL="571500" indent="-571500">
              <a:buFont typeface="Wingdings" panose="05000000000000000000" pitchFamily="2" charset="2"/>
              <a:buChar char="§"/>
            </a:pPr>
            <a:r>
              <a:rPr lang="en-IN" sz="2800" b="1" dirty="0"/>
              <a:t>Kolkata (Air &amp; Sea port)</a:t>
            </a:r>
          </a:p>
          <a:p>
            <a:pPr marL="571500" indent="-571500">
              <a:buFont typeface="Wingdings" panose="05000000000000000000" pitchFamily="2" charset="2"/>
              <a:buChar char="§"/>
            </a:pPr>
            <a:r>
              <a:rPr lang="en-IN" sz="2800" b="1" dirty="0"/>
              <a:t>Mumbai (Air &amp; Sea port)</a:t>
            </a:r>
          </a:p>
          <a:p>
            <a:pPr marL="571500" indent="-571500">
              <a:buFont typeface="Wingdings" panose="05000000000000000000" pitchFamily="2" charset="2"/>
              <a:buChar char="§"/>
            </a:pPr>
            <a:r>
              <a:rPr lang="en-IN" sz="2800" b="1" dirty="0"/>
              <a:t>Cochin</a:t>
            </a:r>
          </a:p>
          <a:p>
            <a:pPr marL="571500" indent="-571500">
              <a:buFont typeface="Wingdings" panose="05000000000000000000" pitchFamily="2" charset="2"/>
              <a:buChar char="§"/>
            </a:pPr>
            <a:r>
              <a:rPr lang="en-IN" sz="2800" b="1" dirty="0"/>
              <a:t>Indore </a:t>
            </a:r>
          </a:p>
          <a:p>
            <a:pPr marL="571500" indent="-571500">
              <a:buFont typeface="Wingdings" panose="05000000000000000000" pitchFamily="2" charset="2"/>
              <a:buChar char="§"/>
            </a:pPr>
            <a:r>
              <a:rPr lang="en-IN" sz="2800" b="1" dirty="0"/>
              <a:t>Hyderabad </a:t>
            </a:r>
          </a:p>
          <a:p>
            <a:pPr marL="571500" indent="-571500">
              <a:buFont typeface="Wingdings" panose="05000000000000000000" pitchFamily="2" charset="2"/>
              <a:buChar char="§"/>
            </a:pPr>
            <a:r>
              <a:rPr lang="en-IN" sz="2800" b="1" dirty="0"/>
              <a:t>Vishakhapatnam</a:t>
            </a:r>
          </a:p>
          <a:p>
            <a:pPr marL="571500" indent="-571500">
              <a:buFont typeface="Wingdings" panose="05000000000000000000" pitchFamily="2" charset="2"/>
              <a:buChar char="§"/>
            </a:pPr>
            <a:r>
              <a:rPr lang="en-IN" sz="2800" b="1" dirty="0" err="1"/>
              <a:t>Krishnapatnam</a:t>
            </a:r>
            <a:endParaRPr lang="en-IN" sz="2800" b="1" dirty="0"/>
          </a:p>
          <a:p>
            <a:pPr marL="571500" indent="-571500">
              <a:buFont typeface="Wingdings" panose="05000000000000000000" pitchFamily="2" charset="2"/>
              <a:buChar char="§"/>
            </a:pPr>
            <a:r>
              <a:rPr lang="en-IN" sz="2800" b="1" dirty="0"/>
              <a:t>Ahmedabad</a:t>
            </a:r>
          </a:p>
          <a:p>
            <a:endParaRPr lang="en-IN" sz="2800" b="1" dirty="0"/>
          </a:p>
        </p:txBody>
      </p:sp>
    </p:spTree>
    <p:extLst>
      <p:ext uri="{BB962C8B-B14F-4D97-AF65-F5344CB8AC3E}">
        <p14:creationId xmlns:p14="http://schemas.microsoft.com/office/powerpoint/2010/main" val="971314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97455BE-E624-465B-85A0-606F22D91F92}"/>
              </a:ext>
            </a:extLst>
          </p:cNvPr>
          <p:cNvSpPr txBox="1"/>
          <p:nvPr/>
        </p:nvSpPr>
        <p:spPr>
          <a:xfrm>
            <a:off x="204952" y="252248"/>
            <a:ext cx="11556124" cy="5016758"/>
          </a:xfrm>
          <a:prstGeom prst="rect">
            <a:avLst/>
          </a:prstGeom>
          <a:noFill/>
        </p:spPr>
        <p:txBody>
          <a:bodyPr wrap="square" rtlCol="0">
            <a:spAutoFit/>
          </a:bodyPr>
          <a:lstStyle/>
          <a:p>
            <a:r>
              <a:rPr lang="en-IN" sz="4000" b="1" dirty="0"/>
              <a:t>Laboratories</a:t>
            </a:r>
          </a:p>
          <a:p>
            <a:pPr marL="571500" indent="-571500">
              <a:buFont typeface="Wingdings" panose="05000000000000000000" pitchFamily="2" charset="2"/>
              <a:buChar char="§"/>
            </a:pPr>
            <a:r>
              <a:rPr lang="en-IN" sz="4000" dirty="0"/>
              <a:t>Central Drug Laboratory (CDL), </a:t>
            </a:r>
            <a:r>
              <a:rPr lang="en-IN" sz="4000" dirty="0" err="1"/>
              <a:t>kolkata</a:t>
            </a:r>
            <a:endParaRPr lang="en-IN" sz="4000" dirty="0"/>
          </a:p>
          <a:p>
            <a:pPr marL="571500" indent="-571500">
              <a:buFont typeface="Wingdings" panose="05000000000000000000" pitchFamily="2" charset="2"/>
              <a:buChar char="§"/>
            </a:pPr>
            <a:r>
              <a:rPr lang="en-IN" sz="4000" dirty="0"/>
              <a:t>Central Drugs Testing Laboratory (CDTL), Chennai</a:t>
            </a:r>
          </a:p>
          <a:p>
            <a:pPr marL="571500" indent="-571500">
              <a:buFont typeface="Wingdings" panose="05000000000000000000" pitchFamily="2" charset="2"/>
              <a:buChar char="§"/>
            </a:pPr>
            <a:r>
              <a:rPr lang="en-IN" sz="4000" dirty="0"/>
              <a:t>Central Drugs Testing Laboratory, Hyderabad</a:t>
            </a:r>
          </a:p>
          <a:p>
            <a:pPr marL="571500" indent="-571500">
              <a:buFont typeface="Wingdings" panose="05000000000000000000" pitchFamily="2" charset="2"/>
              <a:buChar char="§"/>
            </a:pPr>
            <a:r>
              <a:rPr lang="en-IN" sz="4000" dirty="0"/>
              <a:t>Central Drugs Testing Laboratory, Mumbai</a:t>
            </a:r>
          </a:p>
          <a:p>
            <a:pPr marL="571500" indent="-571500">
              <a:buFont typeface="Wingdings" panose="05000000000000000000" pitchFamily="2" charset="2"/>
              <a:buChar char="§"/>
            </a:pPr>
            <a:r>
              <a:rPr lang="en-IN" sz="4000" dirty="0"/>
              <a:t>Regional Drugs Testing Laboratory, Guwahati</a:t>
            </a:r>
          </a:p>
          <a:p>
            <a:pPr marL="571500" indent="-571500">
              <a:buFont typeface="Wingdings" panose="05000000000000000000" pitchFamily="2" charset="2"/>
              <a:buChar char="§"/>
            </a:pPr>
            <a:r>
              <a:rPr lang="en-IN" sz="4000" dirty="0"/>
              <a:t>Regional Drugs Testing Laboratory, Chandigarh</a:t>
            </a:r>
          </a:p>
          <a:p>
            <a:pPr marL="571500" indent="-571500">
              <a:buFont typeface="Wingdings" panose="05000000000000000000" pitchFamily="2" charset="2"/>
              <a:buChar char="§"/>
            </a:pPr>
            <a:r>
              <a:rPr lang="en-IN" sz="4000" dirty="0"/>
              <a:t>Central Drug Laboratory, </a:t>
            </a:r>
            <a:r>
              <a:rPr lang="en-IN" sz="4000" dirty="0" err="1"/>
              <a:t>Kasauli</a:t>
            </a:r>
            <a:endParaRPr lang="en-IN" sz="4000" dirty="0"/>
          </a:p>
        </p:txBody>
      </p:sp>
    </p:spTree>
    <p:extLst>
      <p:ext uri="{BB962C8B-B14F-4D97-AF65-F5344CB8AC3E}">
        <p14:creationId xmlns:p14="http://schemas.microsoft.com/office/powerpoint/2010/main" val="140610166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681</TotalTime>
  <Words>2240</Words>
  <Application>Microsoft Office PowerPoint</Application>
  <PresentationFormat>Widescreen</PresentationFormat>
  <Paragraphs>254</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Wingdings</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neha kumari</dc:creator>
  <cp:lastModifiedBy>neha kumari</cp:lastModifiedBy>
  <cp:revision>12</cp:revision>
  <dcterms:created xsi:type="dcterms:W3CDTF">2022-02-03T06:52:43Z</dcterms:created>
  <dcterms:modified xsi:type="dcterms:W3CDTF">2022-07-27T10:10:44Z</dcterms:modified>
</cp:coreProperties>
</file>