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6" r:id="rId4"/>
    <p:sldId id="258" r:id="rId5"/>
    <p:sldId id="259" r:id="rId6"/>
    <p:sldId id="298" r:id="rId7"/>
    <p:sldId id="260" r:id="rId8"/>
    <p:sldId id="261" r:id="rId9"/>
    <p:sldId id="300" r:id="rId10"/>
    <p:sldId id="262" r:id="rId11"/>
    <p:sldId id="263" r:id="rId12"/>
    <p:sldId id="302" r:id="rId13"/>
    <p:sldId id="264" r:id="rId14"/>
    <p:sldId id="265" r:id="rId15"/>
    <p:sldId id="304" r:id="rId16"/>
    <p:sldId id="266" r:id="rId17"/>
    <p:sldId id="267" r:id="rId18"/>
    <p:sldId id="306" r:id="rId19"/>
    <p:sldId id="268" r:id="rId20"/>
    <p:sldId id="269" r:id="rId21"/>
    <p:sldId id="308" r:id="rId22"/>
    <p:sldId id="270" r:id="rId23"/>
    <p:sldId id="271" r:id="rId24"/>
    <p:sldId id="310" r:id="rId25"/>
    <p:sldId id="272" r:id="rId26"/>
    <p:sldId id="273" r:id="rId27"/>
    <p:sldId id="312" r:id="rId28"/>
    <p:sldId id="274" r:id="rId29"/>
    <p:sldId id="275" r:id="rId30"/>
    <p:sldId id="314" r:id="rId31"/>
    <p:sldId id="276" r:id="rId32"/>
    <p:sldId id="277" r:id="rId33"/>
    <p:sldId id="316" r:id="rId34"/>
    <p:sldId id="278" r:id="rId35"/>
    <p:sldId id="279" r:id="rId36"/>
    <p:sldId id="317" r:id="rId37"/>
    <p:sldId id="280" r:id="rId38"/>
    <p:sldId id="281" r:id="rId39"/>
    <p:sldId id="318" r:id="rId40"/>
    <p:sldId id="282" r:id="rId41"/>
    <p:sldId id="283" r:id="rId42"/>
    <p:sldId id="319" r:id="rId43"/>
    <p:sldId id="284" r:id="rId44"/>
    <p:sldId id="285" r:id="rId45"/>
    <p:sldId id="320" r:id="rId46"/>
    <p:sldId id="286" r:id="rId47"/>
    <p:sldId id="287" r:id="rId48"/>
    <p:sldId id="321" r:id="rId49"/>
    <p:sldId id="288" r:id="rId50"/>
    <p:sldId id="289" r:id="rId51"/>
    <p:sldId id="322" r:id="rId52"/>
    <p:sldId id="290" r:id="rId53"/>
    <p:sldId id="291" r:id="rId54"/>
    <p:sldId id="295" r:id="rId55"/>
    <p:sldId id="323" r:id="rId56"/>
    <p:sldId id="324" r:id="rId57"/>
    <p:sldId id="327" r:id="rId58"/>
    <p:sldId id="325" r:id="rId59"/>
    <p:sldId id="326" r:id="rId60"/>
    <p:sldId id="328" r:id="rId61"/>
    <p:sldId id="329" r:id="rId62"/>
    <p:sldId id="330" r:id="rId63"/>
    <p:sldId id="331" r:id="rId64"/>
    <p:sldId id="332" r:id="rId65"/>
    <p:sldId id="333" r:id="rId66"/>
    <p:sldId id="334" r:id="rId67"/>
    <p:sldId id="335" r:id="rId68"/>
    <p:sldId id="336" r:id="rId69"/>
    <p:sldId id="337" r:id="rId70"/>
    <p:sldId id="338" r:id="rId71"/>
    <p:sldId id="339"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6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slide" Target="slides/slide67.xml" /><Relationship Id="rId76" Type="http://schemas.openxmlformats.org/officeDocument/2006/relationships/tableStyles" Target="tableStyles.xml" /><Relationship Id="rId7" Type="http://schemas.openxmlformats.org/officeDocument/2006/relationships/slide" Target="slides/slide6.xml" /><Relationship Id="rId71" Type="http://schemas.openxmlformats.org/officeDocument/2006/relationships/slide" Target="slides/slide70.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slide" Target="slides/slide65.xml" /><Relationship Id="rId7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slide" Target="slides/slide60.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F9DD1-E5FF-4368-BBDD-410960ABFA24}" type="datetimeFigureOut">
              <a:rPr lang="en-US" smtClean="0"/>
              <a:pPr/>
              <a:t>7/27/2022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3408465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2F9DD1-E5FF-4368-BBDD-410960ABFA24}" type="datetimeFigureOut">
              <a:rPr lang="en-US" smtClean="0"/>
              <a:pPr/>
              <a:t>7/27/2022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2967339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92F9DD1-E5FF-4368-BBDD-410960ABFA24}"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2326414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92F9DD1-E5FF-4368-BBDD-410960ABFA24}"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1714685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F9DD1-E5FF-4368-BBDD-410960ABFA24}"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2142217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92F9DD1-E5FF-4368-BBDD-410960ABFA24}" type="datetimeFigureOut">
              <a:rPr lang="en-US" smtClean="0"/>
              <a:pPr/>
              <a:t>7/27/2022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2002390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92F9DD1-E5FF-4368-BBDD-410960ABFA24}" type="datetimeFigureOut">
              <a:rPr lang="en-US" smtClean="0"/>
              <a:pPr/>
              <a:t>7/27/2022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2387610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92F9DD1-E5FF-4368-BBDD-410960ABFA24}"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9593241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92F9DD1-E5FF-4368-BBDD-410960ABFA24}"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791450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F9DD1-E5FF-4368-BBDD-410960ABFA24}"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3418972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F9DD1-E5FF-4368-BBDD-410960ABFA24}" type="datetimeFigureOut">
              <a:rPr lang="en-US" smtClean="0"/>
              <a:pPr/>
              <a:t>7/27/2022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1041592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2F9DD1-E5FF-4368-BBDD-410960ABFA24}" type="datetimeFigureOut">
              <a:rPr lang="en-US" smtClean="0"/>
              <a:pPr/>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721767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2F9DD1-E5FF-4368-BBDD-410960ABFA24}" type="datetimeFigureOut">
              <a:rPr lang="en-US" smtClean="0"/>
              <a:pPr/>
              <a:t>7/27/2022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428259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2F9DD1-E5FF-4368-BBDD-410960ABFA24}" type="datetimeFigureOut">
              <a:rPr lang="en-US" smtClean="0"/>
              <a:pPr/>
              <a:t>7/27/2022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235376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F9DD1-E5FF-4368-BBDD-410960ABFA24}" type="datetimeFigureOut">
              <a:rPr lang="en-US" smtClean="0"/>
              <a:pPr/>
              <a:t>7/27/2022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199284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2F9DD1-E5FF-4368-BBDD-410960ABFA24}" type="datetimeFigureOut">
              <a:rPr lang="en-US" smtClean="0"/>
              <a:pPr/>
              <a:t>7/27/2022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367800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2F9DD1-E5FF-4368-BBDD-410960ABFA24}" type="datetimeFigureOut">
              <a:rPr lang="en-US" smtClean="0"/>
              <a:pPr/>
              <a:t>7/27/2022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E11F198-580A-44BC-B057-A2987ACFD7FD}" type="slidenum">
              <a:rPr lang="en-US" smtClean="0"/>
              <a:pPr/>
              <a:t>‹#›</a:t>
            </a:fld>
            <a:endParaRPr lang="en-US"/>
          </a:p>
        </p:txBody>
      </p:sp>
    </p:spTree>
    <p:extLst>
      <p:ext uri="{BB962C8B-B14F-4D97-AF65-F5344CB8AC3E}">
        <p14:creationId xmlns:p14="http://schemas.microsoft.com/office/powerpoint/2010/main" val="158037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92F9DD1-E5FF-4368-BBDD-410960ABFA24}" type="datetimeFigureOut">
              <a:rPr lang="en-US" smtClean="0"/>
              <a:pPr/>
              <a:t>7/27/2022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E11F198-580A-44BC-B057-A2987ACFD7FD}" type="slidenum">
              <a:rPr lang="en-US" smtClean="0"/>
              <a:pPr/>
              <a:t>‹#›</a:t>
            </a:fld>
            <a:endParaRPr lang="en-US"/>
          </a:p>
        </p:txBody>
      </p:sp>
    </p:spTree>
    <p:extLst>
      <p:ext uri="{BB962C8B-B14F-4D97-AF65-F5344CB8AC3E}">
        <p14:creationId xmlns:p14="http://schemas.microsoft.com/office/powerpoint/2010/main" val="2375366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219201"/>
            <a:ext cx="8825658" cy="2545080"/>
          </a:xfrm>
        </p:spPr>
        <p:txBody>
          <a:bodyPr/>
          <a:lstStyle/>
          <a:p>
            <a:r>
              <a:rPr lang="en-US" dirty="0"/>
              <a:t>ICU DRUGS </a:t>
            </a:r>
          </a:p>
        </p:txBody>
      </p:sp>
      <p:sp>
        <p:nvSpPr>
          <p:cNvPr id="3" name="Subtitle 2"/>
          <p:cNvSpPr>
            <a:spLocks noGrp="1"/>
          </p:cNvSpPr>
          <p:nvPr>
            <p:ph type="subTitle" idx="1"/>
          </p:nvPr>
        </p:nvSpPr>
        <p:spPr>
          <a:xfrm>
            <a:off x="1154955" y="4069080"/>
            <a:ext cx="8825658" cy="1569720"/>
          </a:xfrm>
        </p:spPr>
        <p:txBody>
          <a:bodyPr>
            <a:normAutofit fontScale="85000" lnSpcReduction="20000"/>
          </a:bodyPr>
          <a:lstStyle/>
          <a:p>
            <a:r>
              <a:rPr lang="en-US" b="1" i="1" dirty="0">
                <a:solidFill>
                  <a:schemeClr val="accent4">
                    <a:lumMod val="60000"/>
                    <a:lumOff val="40000"/>
                  </a:schemeClr>
                </a:solidFill>
              </a:rPr>
              <a:t>Dr. HEMRAJ SINGH RAJPUT</a:t>
            </a:r>
          </a:p>
          <a:p>
            <a:r>
              <a:rPr lang="en-US" b="1" i="1" dirty="0">
                <a:solidFill>
                  <a:schemeClr val="accent4">
                    <a:lumMod val="60000"/>
                    <a:lumOff val="40000"/>
                  </a:schemeClr>
                </a:solidFill>
              </a:rPr>
              <a:t>Associate PROFESSOR,</a:t>
            </a:r>
          </a:p>
          <a:p>
            <a:r>
              <a:rPr lang="en-US" b="1" i="1" dirty="0">
                <a:solidFill>
                  <a:schemeClr val="accent4">
                    <a:lumMod val="60000"/>
                    <a:lumOff val="40000"/>
                  </a:schemeClr>
                </a:solidFill>
              </a:rPr>
              <a:t>Department of Pharmacy practice</a:t>
            </a:r>
          </a:p>
          <a:p>
            <a:r>
              <a:rPr lang="en-US" b="1" i="1" dirty="0" err="1">
                <a:solidFill>
                  <a:schemeClr val="accent4">
                    <a:lumMod val="60000"/>
                    <a:lumOff val="40000"/>
                  </a:schemeClr>
                </a:solidFill>
              </a:rPr>
              <a:t>Sumandeep</a:t>
            </a:r>
            <a:r>
              <a:rPr lang="en-US" b="1" i="1" dirty="0">
                <a:solidFill>
                  <a:schemeClr val="accent4">
                    <a:lumMod val="60000"/>
                    <a:lumOff val="40000"/>
                  </a:schemeClr>
                </a:solidFill>
              </a:rPr>
              <a:t> vidyapeeth deemed to be university</a:t>
            </a:r>
          </a:p>
          <a:p>
            <a:r>
              <a:rPr lang="en-US" b="1" i="1" dirty="0" err="1">
                <a:solidFill>
                  <a:schemeClr val="accent4">
                    <a:lumMod val="60000"/>
                    <a:lumOff val="40000"/>
                  </a:schemeClr>
                </a:solidFill>
              </a:rPr>
              <a:t>Vadodara</a:t>
            </a:r>
            <a:r>
              <a:rPr lang="en-US" b="1" i="1" dirty="0">
                <a:solidFill>
                  <a:schemeClr val="accent4">
                    <a:lumMod val="60000"/>
                    <a:lumOff val="40000"/>
                  </a:schemeClr>
                </a:solidFill>
              </a:rPr>
              <a:t>.</a:t>
            </a:r>
          </a:p>
          <a:p>
            <a:endParaRPr lang="en-US" dirty="0"/>
          </a:p>
        </p:txBody>
      </p:sp>
    </p:spTree>
    <p:extLst>
      <p:ext uri="{BB962C8B-B14F-4D97-AF65-F5344CB8AC3E}">
        <p14:creationId xmlns:p14="http://schemas.microsoft.com/office/powerpoint/2010/main" val="1631199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580572" y="1288144"/>
            <a:ext cx="10658475" cy="4546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None/>
            </a:pPr>
            <a:r>
              <a:rPr lang="en-US" b="1" dirty="0">
                <a:solidFill>
                  <a:srgbClr val="FF0000"/>
                </a:solidFill>
              </a:rPr>
              <a:t>3. DILTIAZEM INJ (category C)</a:t>
            </a:r>
          </a:p>
          <a:p>
            <a:r>
              <a:rPr lang="en-US" b="1" dirty="0">
                <a:solidFill>
                  <a:schemeClr val="accent1"/>
                </a:solidFill>
              </a:rPr>
              <a:t>DOSAGE RANGE (ADULT DOSE):</a:t>
            </a:r>
          </a:p>
          <a:p>
            <a:pPr marL="0" indent="0">
              <a:buNone/>
            </a:pPr>
            <a:r>
              <a:rPr lang="en-US" b="1" dirty="0">
                <a:solidFill>
                  <a:schemeClr val="accent1"/>
                </a:solidFill>
              </a:rPr>
              <a:t>	</a:t>
            </a:r>
            <a:r>
              <a:rPr lang="en-US" b="1" dirty="0">
                <a:solidFill>
                  <a:schemeClr val="tx1"/>
                </a:solidFill>
              </a:rPr>
              <a:t>Bolus: </a:t>
            </a:r>
            <a:r>
              <a:rPr lang="en-US" dirty="0">
                <a:solidFill>
                  <a:srgbClr val="FF0000"/>
                </a:solidFill>
              </a:rPr>
              <a:t>0.25 mg/kg</a:t>
            </a:r>
            <a:r>
              <a:rPr lang="en-US" dirty="0">
                <a:solidFill>
                  <a:schemeClr val="tx1"/>
                </a:solidFill>
              </a:rPr>
              <a:t>, may repeat </a:t>
            </a:r>
            <a:r>
              <a:rPr lang="en-US" dirty="0">
                <a:solidFill>
                  <a:srgbClr val="FF0000"/>
                </a:solidFill>
              </a:rPr>
              <a:t>0.35mg/kg</a:t>
            </a:r>
            <a:r>
              <a:rPr lang="en-US" dirty="0">
                <a:solidFill>
                  <a:schemeClr val="tx1"/>
                </a:solidFill>
              </a:rPr>
              <a:t> after 15 minutes</a:t>
            </a:r>
          </a:p>
          <a:p>
            <a:pPr marL="0" indent="0">
              <a:buNone/>
            </a:pPr>
            <a:r>
              <a:rPr lang="en-US" b="1" dirty="0">
                <a:solidFill>
                  <a:schemeClr val="tx1"/>
                </a:solidFill>
              </a:rPr>
              <a:t>	Infusion: </a:t>
            </a:r>
            <a:r>
              <a:rPr lang="en-US" dirty="0">
                <a:solidFill>
                  <a:srgbClr val="FF0000"/>
                </a:solidFill>
              </a:rPr>
              <a:t>5-15 mg/hour</a:t>
            </a:r>
          </a:p>
          <a:p>
            <a:r>
              <a:rPr lang="en-US" b="1" dirty="0">
                <a:solidFill>
                  <a:schemeClr val="accent1"/>
                </a:solidFill>
              </a:rPr>
              <a:t>USE:</a:t>
            </a:r>
          </a:p>
          <a:p>
            <a:pPr marL="0" indent="0">
              <a:buNone/>
            </a:pPr>
            <a:r>
              <a:rPr lang="en-US" b="1" dirty="0">
                <a:solidFill>
                  <a:schemeClr val="tx1"/>
                </a:solidFill>
              </a:rPr>
              <a:t>	</a:t>
            </a:r>
            <a:r>
              <a:rPr lang="en-US" dirty="0">
                <a:solidFill>
                  <a:schemeClr val="tx1"/>
                </a:solidFill>
              </a:rPr>
              <a:t>Control of rapid ventricular rate in patients with atrial fibrillation or atrial flutter; conversion 	of paroxysmal supraventricular tachycardia (PSVT).</a:t>
            </a:r>
          </a:p>
          <a:p>
            <a:r>
              <a:rPr lang="en-US" b="1" dirty="0">
                <a:solidFill>
                  <a:schemeClr val="accent1"/>
                </a:solidFill>
              </a:rPr>
              <a:t>USUAL INFUSION CONCENTRATIONS:</a:t>
            </a:r>
          </a:p>
          <a:p>
            <a:pPr marL="0" indent="0">
              <a:buNone/>
            </a:pPr>
            <a:r>
              <a:rPr lang="en-US" b="1" dirty="0">
                <a:solidFill>
                  <a:schemeClr val="accent1"/>
                </a:solidFill>
              </a:rPr>
              <a:t>	</a:t>
            </a:r>
            <a:r>
              <a:rPr lang="en-US" b="1" dirty="0">
                <a:solidFill>
                  <a:schemeClr val="tx1"/>
                </a:solidFill>
              </a:rPr>
              <a:t>IV Infusion: </a:t>
            </a:r>
            <a:r>
              <a:rPr lang="en-US" dirty="0">
                <a:solidFill>
                  <a:srgbClr val="FF0000"/>
                </a:solidFill>
              </a:rPr>
              <a:t>125 mg in 125 ml </a:t>
            </a:r>
            <a:r>
              <a:rPr lang="en-US" dirty="0">
                <a:solidFill>
                  <a:schemeClr val="tx1"/>
                </a:solidFill>
              </a:rPr>
              <a:t>(total volume 9 concentration: 1mg/ml) of D</a:t>
            </a:r>
            <a:r>
              <a:rPr lang="en-US" baseline="-25000" dirty="0">
                <a:solidFill>
                  <a:schemeClr val="tx1"/>
                </a:solidFill>
              </a:rPr>
              <a:t>5</a:t>
            </a:r>
            <a:r>
              <a:rPr lang="en-US" dirty="0">
                <a:solidFill>
                  <a:schemeClr val="tx1"/>
                </a:solidFill>
              </a:rPr>
              <a:t>W or NS.</a:t>
            </a:r>
          </a:p>
          <a:p>
            <a:pPr marL="0" indent="0">
              <a:buNone/>
            </a:pPr>
            <a:endParaRPr lang="en-US" b="1" dirty="0">
              <a:solidFill>
                <a:schemeClr val="tx1"/>
              </a:solidFill>
            </a:endParaRPr>
          </a:p>
        </p:txBody>
      </p:sp>
    </p:spTree>
    <p:extLst>
      <p:ext uri="{BB962C8B-B14F-4D97-AF65-F5344CB8AC3E}">
        <p14:creationId xmlns:p14="http://schemas.microsoft.com/office/powerpoint/2010/main" val="2079294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0229" y="1339787"/>
            <a:ext cx="10363200" cy="3970318"/>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a:t>
            </a:r>
          </a:p>
          <a:p>
            <a:pPr marL="800100" lvl="1" indent="-342900">
              <a:buFont typeface="+mj-lt"/>
              <a:buAutoNum type="arabicPeriod"/>
            </a:pPr>
            <a:r>
              <a:rPr lang="en-US" dirty="0"/>
              <a:t>Bolus doses given over 2 minutes with continuous ECG and blood pressure monitoring.</a:t>
            </a:r>
          </a:p>
          <a:p>
            <a:pPr marL="800100" lvl="1" indent="-342900">
              <a:buFont typeface="+mj-lt"/>
              <a:buAutoNum type="arabicPeriod"/>
            </a:pPr>
            <a:r>
              <a:rPr lang="en-US" dirty="0"/>
              <a:t>Continuous infusion should be via infusion pump only.</a:t>
            </a:r>
          </a:p>
          <a:p>
            <a:pPr marL="800100" lvl="1" indent="-342900">
              <a:buFont typeface="+mj-lt"/>
              <a:buAutoNum type="arabicPeriod"/>
            </a:pPr>
            <a:r>
              <a:rPr lang="en-US" dirty="0"/>
              <a:t>Infusion rate should be increased </a:t>
            </a:r>
            <a:r>
              <a:rPr lang="en-US" dirty="0">
                <a:solidFill>
                  <a:srgbClr val="FF0000"/>
                </a:solidFill>
              </a:rPr>
              <a:t>5 mg/hour </a:t>
            </a:r>
            <a:r>
              <a:rPr lang="en-US" dirty="0"/>
              <a:t>up to </a:t>
            </a:r>
            <a:r>
              <a:rPr lang="en-US" dirty="0">
                <a:solidFill>
                  <a:srgbClr val="FF0000"/>
                </a:solidFill>
              </a:rPr>
              <a:t>15 mg/hour </a:t>
            </a:r>
            <a:r>
              <a:rPr lang="en-US" dirty="0"/>
              <a:t>maximum.</a:t>
            </a:r>
          </a:p>
          <a:p>
            <a:pPr marL="800100" lvl="1" indent="-342900">
              <a:buFont typeface="+mj-lt"/>
              <a:buAutoNum type="arabicPeriod"/>
            </a:pPr>
            <a:r>
              <a:rPr lang="en-US" dirty="0"/>
              <a:t>Store in refrigerator at 2°C to 8°C. </a:t>
            </a:r>
          </a:p>
          <a:p>
            <a:pPr marL="800100" lvl="1" indent="-342900">
              <a:buFont typeface="+mj-lt"/>
              <a:buAutoNum type="arabicPeriod"/>
            </a:pPr>
            <a:r>
              <a:rPr lang="en-US" dirty="0"/>
              <a:t>Discard the diluted solution if not used within 24 hours even after refrigeration.</a:t>
            </a:r>
          </a:p>
          <a:p>
            <a:pPr marL="800100" lvl="1" indent="-342900">
              <a:buFont typeface="+mj-lt"/>
              <a:buAutoNum type="arabicPeriod"/>
            </a:pPr>
            <a:r>
              <a:rPr lang="en-US" dirty="0"/>
              <a:t>Monitor patients with impaired ventricular function or conduction abnormalities may have higher incidence of adverse reactions associated with Cardiovascular system.</a:t>
            </a:r>
          </a:p>
          <a:p>
            <a:pPr marL="800100" lvl="1" indent="-342900">
              <a:buFont typeface="+mj-lt"/>
              <a:buAutoNum type="arabicPeriod"/>
            </a:pPr>
            <a:endParaRPr lang="en-US" dirty="0"/>
          </a:p>
          <a:p>
            <a:pPr lvl="1"/>
            <a:endParaRPr lang="en-US" dirty="0"/>
          </a:p>
          <a:p>
            <a:pPr marL="285750" indent="-285750">
              <a:buFont typeface="Wingdings" panose="05000000000000000000" pitchFamily="2" charset="2"/>
              <a:buChar char="Ø"/>
            </a:pPr>
            <a:r>
              <a:rPr lang="en-US" b="1" dirty="0">
                <a:solidFill>
                  <a:schemeClr val="accent1"/>
                </a:solidFill>
              </a:rPr>
              <a:t>What should not be done</a:t>
            </a:r>
          </a:p>
          <a:p>
            <a:pPr marL="800100" lvl="1" indent="-342900">
              <a:buFont typeface="+mj-lt"/>
              <a:buAutoNum type="arabicPeriod"/>
            </a:pPr>
            <a:r>
              <a:rPr lang="en-US" dirty="0">
                <a:solidFill>
                  <a:schemeClr val="accent1"/>
                </a:solidFill>
              </a:rPr>
              <a:t>Do not freeze.</a:t>
            </a:r>
          </a:p>
          <a:p>
            <a:pPr marL="800100" lvl="1" indent="-342900">
              <a:buFont typeface="+mj-lt"/>
              <a:buAutoNum type="arabicPeriod"/>
            </a:pPr>
            <a:r>
              <a:rPr lang="en-US" dirty="0">
                <a:solidFill>
                  <a:schemeClr val="accent1"/>
                </a:solidFill>
              </a:rPr>
              <a:t>Use of drug in Heart failure patient.</a:t>
            </a:r>
          </a:p>
        </p:txBody>
      </p:sp>
    </p:spTree>
    <p:extLst>
      <p:ext uri="{BB962C8B-B14F-4D97-AF65-F5344CB8AC3E}">
        <p14:creationId xmlns:p14="http://schemas.microsoft.com/office/powerpoint/2010/main" val="1712004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6745" y="3107174"/>
            <a:ext cx="3110147" cy="523220"/>
          </a:xfrm>
          <a:prstGeom prst="rect">
            <a:avLst/>
          </a:prstGeom>
        </p:spPr>
        <p:txBody>
          <a:bodyPr wrap="none">
            <a:spAutoFit/>
          </a:bodyPr>
          <a:lstStyle/>
          <a:p>
            <a:r>
              <a:rPr lang="en-US" sz="2800" b="1" dirty="0">
                <a:solidFill>
                  <a:srgbClr val="FF0000"/>
                </a:solidFill>
              </a:rPr>
              <a:t>DOBUTAMINE INJ</a:t>
            </a:r>
            <a:endParaRPr lang="en-US" sz="2800" dirty="0"/>
          </a:p>
        </p:txBody>
      </p:sp>
    </p:spTree>
    <p:extLst>
      <p:ext uri="{BB962C8B-B14F-4D97-AF65-F5344CB8AC3E}">
        <p14:creationId xmlns:p14="http://schemas.microsoft.com/office/powerpoint/2010/main" val="2283261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96686" y="1285412"/>
            <a:ext cx="10377714" cy="5078313"/>
          </a:xfrm>
          <a:prstGeom prst="rect">
            <a:avLst/>
          </a:prstGeom>
        </p:spPr>
        <p:txBody>
          <a:bodyPr wrap="square">
            <a:spAutoFit/>
          </a:bodyPr>
          <a:lstStyle/>
          <a:p>
            <a:r>
              <a:rPr lang="en-US" b="1" dirty="0">
                <a:solidFill>
                  <a:srgbClr val="FF0000"/>
                </a:solidFill>
              </a:rPr>
              <a:t>4. DOBUTAMINE INJ (category B)</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a:t>
            </a:r>
          </a:p>
          <a:p>
            <a:r>
              <a:rPr lang="en-US" b="1" dirty="0">
                <a:solidFill>
                  <a:schemeClr val="accent1"/>
                </a:solidFill>
              </a:rPr>
              <a:t>	</a:t>
            </a:r>
            <a:r>
              <a:rPr lang="en-US" b="1" dirty="0"/>
              <a:t>IV: </a:t>
            </a:r>
            <a:r>
              <a:rPr lang="en-US" dirty="0">
                <a:solidFill>
                  <a:srgbClr val="FF0000"/>
                </a:solidFill>
              </a:rPr>
              <a:t>0.5 to 20 mcg/kg/minute </a:t>
            </a:r>
            <a:r>
              <a:rPr lang="en-US" dirty="0"/>
              <a:t>(maximum: </a:t>
            </a:r>
            <a:r>
              <a:rPr lang="en-US" dirty="0">
                <a:solidFill>
                  <a:srgbClr val="FF0000"/>
                </a:solidFill>
              </a:rPr>
              <a:t>40 mcg/kg/minute</a:t>
            </a:r>
            <a:r>
              <a:rPr lang="en-US" dirty="0"/>
              <a:t>)</a:t>
            </a:r>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USE:</a:t>
            </a:r>
          </a:p>
          <a:p>
            <a:r>
              <a:rPr lang="en-US" b="1" dirty="0">
                <a:solidFill>
                  <a:schemeClr val="accent1"/>
                </a:solidFill>
              </a:rPr>
              <a:t>	</a:t>
            </a:r>
            <a:r>
              <a:rPr lang="en-US" dirty="0"/>
              <a:t>short-term management of patients with cardiac decompensation, long-term 	management (palliative therapy) in select patient with Stage D HF unresponsive to 	guideline-directed medical therapy and device therapy.</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t>IV Infusion: </a:t>
            </a:r>
            <a:r>
              <a:rPr lang="en-US" dirty="0"/>
              <a:t>250 mg in 500 ml (concentration: 500 </a:t>
            </a:r>
            <a:r>
              <a:rPr lang="en-US" b="1" dirty="0"/>
              <a:t>mcg/ml</a:t>
            </a:r>
            <a:r>
              <a:rPr lang="en-US" dirty="0"/>
              <a:t>),</a:t>
            </a:r>
          </a:p>
          <a:p>
            <a:r>
              <a:rPr lang="en-US" dirty="0"/>
              <a:t>		     500 mg in 250 ml (concentration: 2000 </a:t>
            </a:r>
            <a:r>
              <a:rPr lang="en-US" b="1" dirty="0"/>
              <a:t>mcg/ml</a:t>
            </a:r>
            <a:r>
              <a:rPr lang="en-US" dirty="0"/>
              <a:t>),</a:t>
            </a:r>
          </a:p>
          <a:p>
            <a:r>
              <a:rPr lang="en-US" dirty="0"/>
              <a:t>		     1000 mg in 250 ml (concentration: 4000 </a:t>
            </a:r>
            <a:r>
              <a:rPr lang="en-US" b="1" dirty="0"/>
              <a:t>mcg/ml</a:t>
            </a:r>
            <a:r>
              <a:rPr lang="en-US" dirty="0"/>
              <a:t>),</a:t>
            </a:r>
          </a:p>
          <a:p>
            <a:r>
              <a:rPr lang="en-US" dirty="0"/>
              <a:t>		      of D</a:t>
            </a:r>
            <a:r>
              <a:rPr lang="en-US" baseline="-25000" dirty="0"/>
              <a:t>5</a:t>
            </a:r>
            <a:r>
              <a:rPr lang="en-US" dirty="0"/>
              <a:t>W or NS.</a:t>
            </a:r>
          </a:p>
          <a:p>
            <a:pPr marL="285750" indent="-285750">
              <a:buFont typeface="Wingdings" panose="05000000000000000000" pitchFamily="2" charset="2"/>
              <a:buChar char="Ø"/>
            </a:pPr>
            <a:r>
              <a:rPr lang="en-US" b="1" dirty="0">
                <a:solidFill>
                  <a:schemeClr val="accent1"/>
                </a:solidFill>
              </a:rPr>
              <a:t>STORAGE:</a:t>
            </a:r>
          </a:p>
          <a:p>
            <a:pPr marL="800100" lvl="1" indent="-342900">
              <a:buFont typeface="+mj-lt"/>
              <a:buAutoNum type="arabicPeriod"/>
            </a:pPr>
            <a:r>
              <a:rPr lang="en-US" dirty="0">
                <a:solidFill>
                  <a:schemeClr val="tx2"/>
                </a:solidFill>
              </a:rPr>
              <a:t>Reconstituted solution under refrigeration for 48 hours or 6 hours at room temp.</a:t>
            </a:r>
          </a:p>
          <a:p>
            <a:pPr marL="800100" lvl="1" indent="-342900">
              <a:buFont typeface="+mj-lt"/>
              <a:buAutoNum type="arabicPeriod"/>
            </a:pPr>
            <a:r>
              <a:rPr lang="en-US" dirty="0">
                <a:solidFill>
                  <a:schemeClr val="tx2"/>
                </a:solidFill>
              </a:rPr>
              <a:t>Stability of parenteral admixture at room temperature (25°C) is 48 hours; at refrigeration (4°C) stability is 7 days.</a:t>
            </a:r>
          </a:p>
        </p:txBody>
      </p:sp>
    </p:spTree>
    <p:extLst>
      <p:ext uri="{BB962C8B-B14F-4D97-AF65-F5344CB8AC3E}">
        <p14:creationId xmlns:p14="http://schemas.microsoft.com/office/powerpoint/2010/main" val="696825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1200" y="1265987"/>
            <a:ext cx="10435772" cy="3416320"/>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342900" indent="-342900">
              <a:buAutoNum type="arabicPeriod"/>
            </a:pPr>
            <a:r>
              <a:rPr lang="en-US" dirty="0">
                <a:solidFill>
                  <a:schemeClr val="tx2"/>
                </a:solidFill>
              </a:rPr>
              <a:t>Remix solution every 24 hours. Pink discoloration of solution indicates slight oxidation but no significant loss of potency.</a:t>
            </a:r>
          </a:p>
          <a:p>
            <a:pPr marL="342900" indent="-342900">
              <a:buAutoNum type="arabicPeriod"/>
            </a:pPr>
            <a:r>
              <a:rPr lang="en-US" dirty="0">
                <a:solidFill>
                  <a:schemeClr val="tx2"/>
                </a:solidFill>
              </a:rPr>
              <a:t>Always administer via infusion device; administer into large vein.</a:t>
            </a:r>
          </a:p>
          <a:p>
            <a:pPr marL="342900" indent="-342900">
              <a:buAutoNum type="arabicPeriod"/>
            </a:pPr>
            <a:r>
              <a:rPr lang="en-US" dirty="0">
                <a:solidFill>
                  <a:schemeClr val="tx2"/>
                </a:solidFill>
              </a:rPr>
              <a:t>Monitor signs of cardiac arrhythmias specially patient with acute heart failure.</a:t>
            </a:r>
          </a:p>
          <a:p>
            <a:pPr marL="342900" indent="-342900">
              <a:buAutoNum type="arabicPeriod"/>
            </a:pPr>
            <a:r>
              <a:rPr lang="en-US" dirty="0">
                <a:solidFill>
                  <a:schemeClr val="tx2"/>
                </a:solidFill>
              </a:rPr>
              <a:t>Reinsure the potassium and magnesium values, hypokalemia or hypomagnesemia increases the risk of arrhythmias.</a:t>
            </a:r>
          </a:p>
          <a:p>
            <a:pPr marL="342900" indent="-342900">
              <a:buAutoNum type="arabicPeriod"/>
            </a:pPr>
            <a:endParaRPr lang="en-US" dirty="0"/>
          </a:p>
          <a:p>
            <a:pPr marL="285750" indent="-285750">
              <a:buFont typeface="Wingdings" panose="05000000000000000000" pitchFamily="2" charset="2"/>
              <a:buChar char="Ø"/>
            </a:pPr>
            <a:r>
              <a:rPr lang="en-US" b="1" dirty="0">
                <a:solidFill>
                  <a:schemeClr val="accent1"/>
                </a:solidFill>
              </a:rPr>
              <a:t>What should not be done</a:t>
            </a:r>
          </a:p>
          <a:p>
            <a:r>
              <a:rPr lang="en-US" b="1" dirty="0">
                <a:solidFill>
                  <a:schemeClr val="accent1"/>
                </a:solidFill>
              </a:rPr>
              <a:t>1. </a:t>
            </a:r>
            <a:r>
              <a:rPr lang="en-US" dirty="0">
                <a:solidFill>
                  <a:schemeClr val="accent1"/>
                </a:solidFill>
              </a:rPr>
              <a:t>Patient with recent history (&lt; 1 week) of MI, unstable angina, severe aortic stenosis, atrial tachyarrhythmia's with uncontrolled tachycardia, uncontrolled hypertension (&gt;200/110) drug cannot be given.</a:t>
            </a:r>
          </a:p>
        </p:txBody>
      </p:sp>
    </p:spTree>
    <p:extLst>
      <p:ext uri="{BB962C8B-B14F-4D97-AF65-F5344CB8AC3E}">
        <p14:creationId xmlns:p14="http://schemas.microsoft.com/office/powerpoint/2010/main" val="1409382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39398" y="3076694"/>
            <a:ext cx="2823209" cy="523220"/>
          </a:xfrm>
          <a:prstGeom prst="rect">
            <a:avLst/>
          </a:prstGeom>
        </p:spPr>
        <p:txBody>
          <a:bodyPr wrap="none">
            <a:spAutoFit/>
          </a:bodyPr>
          <a:lstStyle/>
          <a:p>
            <a:r>
              <a:rPr lang="en-US" sz="2800" b="1" dirty="0">
                <a:solidFill>
                  <a:srgbClr val="FF0000"/>
                </a:solidFill>
              </a:rPr>
              <a:t>DOPAMINE INJ </a:t>
            </a:r>
            <a:endParaRPr lang="en-US" sz="2800" dirty="0"/>
          </a:p>
        </p:txBody>
      </p:sp>
    </p:spTree>
    <p:extLst>
      <p:ext uri="{BB962C8B-B14F-4D97-AF65-F5344CB8AC3E}">
        <p14:creationId xmlns:p14="http://schemas.microsoft.com/office/powerpoint/2010/main" val="846330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3486" y="1189734"/>
            <a:ext cx="10624457" cy="3970318"/>
          </a:xfrm>
          <a:prstGeom prst="rect">
            <a:avLst/>
          </a:prstGeom>
        </p:spPr>
        <p:txBody>
          <a:bodyPr wrap="square">
            <a:spAutoFit/>
          </a:bodyPr>
          <a:lstStyle/>
          <a:p>
            <a:r>
              <a:rPr lang="en-US" b="1" dirty="0">
                <a:solidFill>
                  <a:srgbClr val="FF0000"/>
                </a:solidFill>
              </a:rPr>
              <a:t>5. DOPAMINE INJ (category c)</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a:t>
            </a:r>
          </a:p>
          <a:p>
            <a:r>
              <a:rPr lang="en-US" b="1" dirty="0">
                <a:solidFill>
                  <a:schemeClr val="accent1"/>
                </a:solidFill>
              </a:rPr>
              <a:t>	</a:t>
            </a:r>
            <a:r>
              <a:rPr lang="en-US" b="1" dirty="0"/>
              <a:t>IV: </a:t>
            </a:r>
            <a:r>
              <a:rPr lang="en-US" dirty="0">
                <a:solidFill>
                  <a:srgbClr val="FF0000"/>
                </a:solidFill>
              </a:rPr>
              <a:t>2 to 20 mcg/kg/minute </a:t>
            </a:r>
            <a:r>
              <a:rPr lang="en-US" dirty="0"/>
              <a:t>(maximum: </a:t>
            </a:r>
            <a:r>
              <a:rPr lang="en-US" dirty="0">
                <a:solidFill>
                  <a:srgbClr val="FF0000"/>
                </a:solidFill>
              </a:rPr>
              <a:t>50 mcg/kg/minute</a:t>
            </a:r>
            <a:r>
              <a:rPr lang="en-US" dirty="0"/>
              <a:t>)</a:t>
            </a:r>
            <a:endParaRPr lang="en-US" b="1" dirty="0"/>
          </a:p>
          <a:p>
            <a:pPr marL="285750" indent="-285750">
              <a:buFont typeface="Wingdings" panose="05000000000000000000" pitchFamily="2" charset="2"/>
              <a:buChar char="Ø"/>
            </a:pPr>
            <a:r>
              <a:rPr lang="en-US" b="1" dirty="0">
                <a:solidFill>
                  <a:schemeClr val="accent1"/>
                </a:solidFill>
              </a:rPr>
              <a:t>USE:</a:t>
            </a:r>
          </a:p>
          <a:p>
            <a:r>
              <a:rPr lang="en-US" b="1" dirty="0">
                <a:solidFill>
                  <a:schemeClr val="accent1"/>
                </a:solidFill>
              </a:rPr>
              <a:t>	</a:t>
            </a:r>
            <a:r>
              <a:rPr lang="en-US" dirty="0"/>
              <a:t>Adjunct in the treatment of shock (e.g. MI, open heart surgery, renal failure, cardiac decompensation ) that persists after adequate fluid volume replacement.</a:t>
            </a:r>
            <a:endParaRPr lang="en-US" b="1" dirty="0">
              <a:solidFill>
                <a:schemeClr val="accent1"/>
              </a:solidFill>
            </a:endParaRPr>
          </a:p>
          <a:p>
            <a:r>
              <a:rPr lang="en-US" b="1" dirty="0">
                <a:solidFill>
                  <a:schemeClr val="accent1"/>
                </a:solidFill>
              </a:rPr>
              <a:t>	</a:t>
            </a: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t>IV Infusion: </a:t>
            </a:r>
            <a:r>
              <a:rPr lang="en-US" dirty="0">
                <a:solidFill>
                  <a:srgbClr val="FF0000"/>
                </a:solidFill>
              </a:rPr>
              <a:t>400 mg in 250 ml </a:t>
            </a:r>
            <a:r>
              <a:rPr lang="en-US" dirty="0"/>
              <a:t>(1600 mcg/ml)  or  </a:t>
            </a:r>
            <a:r>
              <a:rPr lang="en-US" dirty="0">
                <a:solidFill>
                  <a:srgbClr val="FF0000"/>
                </a:solidFill>
              </a:rPr>
              <a:t>800 mg in 250 ml </a:t>
            </a:r>
            <a:r>
              <a:rPr lang="en-US" dirty="0"/>
              <a:t>( 3200 mcg/ml) of </a:t>
            </a:r>
          </a:p>
          <a:p>
            <a:r>
              <a:rPr lang="en-US" dirty="0"/>
              <a:t>	D</a:t>
            </a:r>
            <a:r>
              <a:rPr lang="en-US" baseline="-25000" dirty="0"/>
              <a:t>5</a:t>
            </a:r>
            <a:r>
              <a:rPr lang="en-US" dirty="0"/>
              <a:t>W or NS.</a:t>
            </a:r>
          </a:p>
          <a:p>
            <a:r>
              <a:rPr lang="en-US" dirty="0"/>
              <a:t>-</a:t>
            </a:r>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 Store in refrigerator at 2°C to 8°C. protect from light.</a:t>
            </a:r>
            <a:endParaRPr lang="en-US" b="1" dirty="0">
              <a:solidFill>
                <a:schemeClr val="accent1"/>
              </a:solidFill>
            </a:endParaRPr>
          </a:p>
        </p:txBody>
      </p:sp>
    </p:spTree>
    <p:extLst>
      <p:ext uri="{BB962C8B-B14F-4D97-AF65-F5344CB8AC3E}">
        <p14:creationId xmlns:p14="http://schemas.microsoft.com/office/powerpoint/2010/main" val="2304328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087964"/>
            <a:ext cx="10485120" cy="5909310"/>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342900" indent="-342900">
              <a:buAutoNum type="arabicPeriod"/>
            </a:pPr>
            <a:r>
              <a:rPr lang="en-US" dirty="0"/>
              <a:t>Administer as a continuous infusion with the use of an infusion pump. </a:t>
            </a:r>
          </a:p>
          <a:p>
            <a:pPr marL="342900" indent="-342900">
              <a:buAutoNum type="arabicPeriod"/>
            </a:pPr>
            <a:r>
              <a:rPr lang="en-US" dirty="0"/>
              <a:t>Administer into larger vein to prevent the possibility of extravasation (central line administration).</a:t>
            </a:r>
          </a:p>
          <a:p>
            <a:pPr marL="342900" indent="-342900">
              <a:buAutoNum type="arabicPeriod"/>
            </a:pPr>
            <a:r>
              <a:rPr lang="en-US" dirty="0"/>
              <a:t>Monitor continuously for free flow.</a:t>
            </a:r>
          </a:p>
          <a:p>
            <a:pPr marL="342900" indent="-342900">
              <a:buAutoNum type="arabicPeriod"/>
            </a:pPr>
            <a:r>
              <a:rPr lang="en-US" dirty="0"/>
              <a:t>Administration into an umbilical arterial catheter is not recommended.</a:t>
            </a:r>
          </a:p>
          <a:p>
            <a:pPr marL="342900" indent="-342900">
              <a:buAutoNum type="arabicPeriod"/>
            </a:pPr>
            <a:r>
              <a:rPr lang="en-US" dirty="0"/>
              <a:t>Gradually decrease the dose of dopamine (sudden discontinuation may cause hypotension).</a:t>
            </a:r>
          </a:p>
          <a:p>
            <a:pPr marL="342900" indent="-342900">
              <a:buAutoNum type="arabicPeriod"/>
            </a:pPr>
            <a:r>
              <a:rPr lang="en-US" dirty="0"/>
              <a:t>Vials (concentrated solution) must be diluted prior to use</a:t>
            </a:r>
          </a:p>
          <a:p>
            <a:pPr marL="342900" indent="-342900">
              <a:buAutoNum type="arabicPeriod"/>
            </a:pPr>
            <a:r>
              <a:rPr lang="en-US" dirty="0"/>
              <a:t>Vesicant; Ensure proper needle or catheter placement prior to and during infusion; avoid extravasation.</a:t>
            </a:r>
          </a:p>
          <a:p>
            <a:pPr marL="342900" indent="-342900">
              <a:buAutoNum type="arabicPeriod"/>
            </a:pPr>
            <a:r>
              <a:rPr lang="en-US" dirty="0"/>
              <a:t>If extravasation occurs, infiltrate the area with diluted Phentolamine( 5 to 10 mg in 10 to 15 ml of saline) with a fine hypodermic needle.</a:t>
            </a:r>
          </a:p>
          <a:p>
            <a:pPr marL="342900" indent="-342900">
              <a:buAutoNum type="arabicPeriod"/>
            </a:pPr>
            <a:r>
              <a:rPr lang="en-US" dirty="0"/>
              <a:t>Phentolamine should be administered as soon as possible after extravasation is noted to prevent sloughing/necrosis.</a:t>
            </a:r>
          </a:p>
          <a:p>
            <a:pPr marL="342900" indent="-342900">
              <a:buAutoNum type="arabicPeriod"/>
            </a:pPr>
            <a:r>
              <a:rPr lang="en-US" dirty="0"/>
              <a:t>Monitor cardiac status and renal function.</a:t>
            </a:r>
          </a:p>
          <a:p>
            <a:endParaRPr lang="en-US" dirty="0"/>
          </a:p>
          <a:p>
            <a:pPr marL="285750" indent="-285750">
              <a:buFont typeface="Wingdings" panose="05000000000000000000" pitchFamily="2" charset="2"/>
              <a:buChar char="Ø"/>
            </a:pPr>
            <a:r>
              <a:rPr lang="en-US" b="1" dirty="0">
                <a:solidFill>
                  <a:schemeClr val="accent1"/>
                </a:solidFill>
              </a:rPr>
              <a:t>What should not be done</a:t>
            </a:r>
          </a:p>
          <a:p>
            <a:pPr marL="342900" indent="-342900">
              <a:buAutoNum type="arabicPeriod"/>
            </a:pPr>
            <a:r>
              <a:rPr lang="en-US" b="1" dirty="0">
                <a:solidFill>
                  <a:schemeClr val="accent1"/>
                </a:solidFill>
              </a:rPr>
              <a:t>Use of solution darker than slightly yellow.</a:t>
            </a:r>
          </a:p>
          <a:p>
            <a:pPr marL="342900" indent="-342900">
              <a:buAutoNum type="arabicPeriod"/>
            </a:pPr>
            <a:r>
              <a:rPr lang="en-US" b="1" dirty="0">
                <a:solidFill>
                  <a:schemeClr val="accent1"/>
                </a:solidFill>
              </a:rPr>
              <a:t>Use in patient with uncorrected tachyarrhythmia's,  ventricular fibrillation</a:t>
            </a:r>
          </a:p>
          <a:p>
            <a:pPr marL="342900" indent="-342900">
              <a:buAutoNum type="arabicPeriod"/>
            </a:pPr>
            <a:endParaRPr lang="en-US" dirty="0">
              <a:solidFill>
                <a:schemeClr val="accent1"/>
              </a:solidFill>
            </a:endParaRPr>
          </a:p>
        </p:txBody>
      </p:sp>
    </p:spTree>
    <p:extLst>
      <p:ext uri="{BB962C8B-B14F-4D97-AF65-F5344CB8AC3E}">
        <p14:creationId xmlns:p14="http://schemas.microsoft.com/office/powerpoint/2010/main" val="3120740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6810" y="3107174"/>
            <a:ext cx="3130985" cy="523220"/>
          </a:xfrm>
          <a:prstGeom prst="rect">
            <a:avLst/>
          </a:prstGeom>
        </p:spPr>
        <p:txBody>
          <a:bodyPr wrap="none">
            <a:spAutoFit/>
          </a:bodyPr>
          <a:lstStyle/>
          <a:p>
            <a:r>
              <a:rPr lang="en-US" sz="2800" b="1" dirty="0">
                <a:solidFill>
                  <a:srgbClr val="FF0000"/>
                </a:solidFill>
              </a:rPr>
              <a:t>ENOXAPARIN INJ</a:t>
            </a:r>
            <a:endParaRPr lang="en-US" sz="2800" dirty="0"/>
          </a:p>
        </p:txBody>
      </p:sp>
    </p:spTree>
    <p:extLst>
      <p:ext uri="{BB962C8B-B14F-4D97-AF65-F5344CB8AC3E}">
        <p14:creationId xmlns:p14="http://schemas.microsoft.com/office/powerpoint/2010/main" val="3601238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4840" y="1239024"/>
            <a:ext cx="10500360" cy="4247317"/>
          </a:xfrm>
          <a:prstGeom prst="rect">
            <a:avLst/>
          </a:prstGeom>
        </p:spPr>
        <p:txBody>
          <a:bodyPr wrap="square">
            <a:spAutoFit/>
          </a:bodyPr>
          <a:lstStyle/>
          <a:p>
            <a:r>
              <a:rPr lang="en-US" b="1" dirty="0">
                <a:solidFill>
                  <a:srgbClr val="FF0000"/>
                </a:solidFill>
              </a:rPr>
              <a:t>6. ENOXAPARIN INJ (category B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a:t>
            </a:r>
          </a:p>
          <a:p>
            <a:r>
              <a:rPr lang="en-US" b="1" dirty="0">
                <a:solidFill>
                  <a:schemeClr val="accent1"/>
                </a:solidFill>
              </a:rPr>
              <a:t>	</a:t>
            </a:r>
            <a:r>
              <a:rPr lang="en-US" b="1" dirty="0">
                <a:solidFill>
                  <a:srgbClr val="FF0000"/>
                </a:solidFill>
              </a:rPr>
              <a:t>Dose varies greatly depending on indication follow instruction strictly given by 	physician. </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dirty="0"/>
              <a:t>Acute coronary syndromes, DVT prophylaxis, DVT treatment (acute)</a:t>
            </a:r>
            <a:endParaRPr lang="en-US" b="1" dirty="0">
              <a:solidFill>
                <a:schemeClr val="accent1"/>
              </a:solidFill>
            </a:endParaRPr>
          </a:p>
          <a:p>
            <a:r>
              <a:rPr lang="en-US" b="1" dirty="0">
                <a:solidFill>
                  <a:schemeClr val="accent1"/>
                </a:solidFill>
              </a:rPr>
              <a:t>		</a:t>
            </a: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solidFill>
                  <a:srgbClr val="FF0000"/>
                </a:solidFill>
              </a:rPr>
              <a:t>Dose varies greatly depending on indication follow instruction strictly given by 	physician. </a:t>
            </a:r>
          </a:p>
          <a:p>
            <a:r>
              <a:rPr lang="en-US" b="1" dirty="0">
                <a:solidFill>
                  <a:schemeClr val="accent1"/>
                </a:solidFill>
              </a:rPr>
              <a:t>	</a:t>
            </a:r>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 Store in refrigerator at 2°C to 8°C. </a:t>
            </a:r>
            <a:endParaRPr lang="en-US" b="1" dirty="0">
              <a:solidFill>
                <a:schemeClr val="accent1"/>
              </a:solidFill>
            </a:endParaRPr>
          </a:p>
        </p:txBody>
      </p:sp>
    </p:spTree>
    <p:extLst>
      <p:ext uri="{BB962C8B-B14F-4D97-AF65-F5344CB8AC3E}">
        <p14:creationId xmlns:p14="http://schemas.microsoft.com/office/powerpoint/2010/main" val="1105580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RISK MEDICATIONS</a:t>
            </a:r>
          </a:p>
        </p:txBody>
      </p:sp>
      <p:sp>
        <p:nvSpPr>
          <p:cNvPr id="3" name="Content Placeholder 2"/>
          <p:cNvSpPr>
            <a:spLocks noGrp="1"/>
          </p:cNvSpPr>
          <p:nvPr>
            <p:ph idx="1"/>
          </p:nvPr>
        </p:nvSpPr>
        <p:spPr>
          <a:xfrm>
            <a:off x="1154954" y="1680631"/>
            <a:ext cx="9257407" cy="4970891"/>
          </a:xfrm>
        </p:spPr>
        <p:txBody>
          <a:bodyPr/>
          <a:lstStyle/>
          <a:p>
            <a:r>
              <a:rPr lang="en-US" dirty="0">
                <a:solidFill>
                  <a:schemeClr val="bg1"/>
                </a:solidFill>
              </a:rPr>
              <a:t>CATEGORIIZING ACCORDING TO  STORAGE.</a:t>
            </a:r>
            <a:r>
              <a:rPr lang="en-US" dirty="0">
                <a:solidFill>
                  <a:schemeClr val="tx1"/>
                </a:solidFill>
              </a:rPr>
              <a:t> </a:t>
            </a:r>
          </a:p>
          <a:p>
            <a:pPr>
              <a:buFont typeface="+mj-lt"/>
              <a:buAutoNum type="arabicPeriod"/>
            </a:pPr>
            <a:r>
              <a:rPr lang="en-US" dirty="0">
                <a:solidFill>
                  <a:schemeClr val="tx1"/>
                </a:solidFill>
              </a:rPr>
              <a:t>FRIDGE</a:t>
            </a:r>
          </a:p>
          <a:p>
            <a:pPr>
              <a:buFont typeface="+mj-lt"/>
              <a:buAutoNum type="arabicPeriod"/>
            </a:pPr>
            <a:r>
              <a:rPr lang="en-US" dirty="0">
                <a:solidFill>
                  <a:schemeClr val="tx1"/>
                </a:solidFill>
              </a:rPr>
              <a:t>WARD DRUG</a:t>
            </a:r>
          </a:p>
          <a:p>
            <a:pPr>
              <a:buFont typeface="+mj-lt"/>
              <a:buAutoNum type="arabicPeriod"/>
            </a:pPr>
            <a:r>
              <a:rPr lang="en-US" dirty="0">
                <a:solidFill>
                  <a:schemeClr val="tx1"/>
                </a:solidFill>
              </a:rPr>
              <a:t>EMERGENCY TROLLEY</a:t>
            </a:r>
            <a:endParaRPr lang="en-US" dirty="0">
              <a:solidFill>
                <a:schemeClr val="bg1"/>
              </a:solidFill>
            </a:endParaRPr>
          </a:p>
        </p:txBody>
      </p:sp>
    </p:spTree>
    <p:extLst>
      <p:ext uri="{BB962C8B-B14F-4D97-AF65-F5344CB8AC3E}">
        <p14:creationId xmlns:p14="http://schemas.microsoft.com/office/powerpoint/2010/main" val="1572203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040" y="671691"/>
            <a:ext cx="10454640" cy="6186309"/>
          </a:xfrm>
          <a:prstGeom prst="rect">
            <a:avLst/>
          </a:prstGeom>
        </p:spPr>
        <p:txBody>
          <a:bodyPr wrap="square">
            <a:spAutoFit/>
          </a:bodyPr>
          <a:lstStyle/>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What to Do </a:t>
            </a:r>
          </a:p>
          <a:p>
            <a:pPr marL="571500" indent="-342900">
              <a:buAutoNum type="arabicPeriod"/>
            </a:pPr>
            <a:r>
              <a:rPr lang="en-US" dirty="0"/>
              <a:t>Do not mix or co-administer with other medications may be administered with D</a:t>
            </a:r>
            <a:r>
              <a:rPr lang="en-US" baseline="-25000" dirty="0"/>
              <a:t>5</a:t>
            </a:r>
            <a:r>
              <a:rPr lang="en-US" dirty="0"/>
              <a:t>W or NS.</a:t>
            </a:r>
          </a:p>
          <a:p>
            <a:pPr marL="571500" indent="-342900">
              <a:buAutoNum type="arabicPeriod"/>
            </a:pPr>
            <a:r>
              <a:rPr lang="en-US" dirty="0"/>
              <a:t> Flush IV access site with a sufficient amount of D</a:t>
            </a:r>
            <a:r>
              <a:rPr lang="en-US" baseline="-25000" dirty="0"/>
              <a:t>5</a:t>
            </a:r>
            <a:r>
              <a:rPr lang="en-US" dirty="0"/>
              <a:t>W or NS prior to and follow IV bolus administration.</a:t>
            </a:r>
          </a:p>
          <a:p>
            <a:pPr marL="571500" indent="-342900">
              <a:buAutoNum type="arabicPeriod"/>
            </a:pPr>
            <a:r>
              <a:rPr lang="en-US" dirty="0"/>
              <a:t>When Administer by deep SubQ injection alteration between left or right anterolateral and left or right posterolateral abdominal wall is necessary.</a:t>
            </a:r>
          </a:p>
          <a:p>
            <a:pPr marL="571500" indent="-342900">
              <a:buAutoNum type="arabicPeriod"/>
            </a:pPr>
            <a:r>
              <a:rPr lang="en-US" dirty="0">
                <a:solidFill>
                  <a:srgbClr val="FF0000"/>
                </a:solidFill>
              </a:rPr>
              <a:t>Only for SubQ- </a:t>
            </a:r>
            <a:r>
              <a:rPr lang="en-US" dirty="0"/>
              <a:t>to avoid loss of drug from the 30 mg and 40 mg prefilled syringes, do not expel the air bubbles from the syringe prior to  injection.</a:t>
            </a:r>
          </a:p>
          <a:p>
            <a:pPr marL="571500" indent="-342900">
              <a:buAutoNum type="arabicPeriod"/>
            </a:pPr>
            <a:r>
              <a:rPr lang="en-US" b="1" dirty="0"/>
              <a:t>Patient should be observed closely for bleeding and signs and symptoms of neurological impairment if therapy is administered during or immediately following  diagnostic lumbar puncture, epidural anesthesia, or spinal anesthesia. </a:t>
            </a:r>
            <a:r>
              <a:rPr lang="en-US" b="1" dirty="0">
                <a:solidFill>
                  <a:srgbClr val="FF0000"/>
                </a:solidFill>
              </a:rPr>
              <a:t>If neurological compromise is noted, urgent treatment is necessary</a:t>
            </a:r>
            <a:r>
              <a:rPr lang="en-US" b="1" dirty="0"/>
              <a:t>.</a:t>
            </a:r>
          </a:p>
          <a:p>
            <a:pPr marL="285750" indent="-285750">
              <a:buFont typeface="Wingdings" panose="05000000000000000000" pitchFamily="2" charset="2"/>
              <a:buChar char="Ø"/>
            </a:pPr>
            <a:r>
              <a:rPr lang="en-US" b="1" dirty="0">
                <a:solidFill>
                  <a:schemeClr val="accent1"/>
                </a:solidFill>
              </a:rPr>
              <a:t>What should not be done</a:t>
            </a:r>
          </a:p>
          <a:p>
            <a:pPr marL="631825" indent="-342900">
              <a:buAutoNum type="arabicPeriod"/>
            </a:pPr>
            <a:r>
              <a:rPr lang="en-US" b="1" dirty="0">
                <a:solidFill>
                  <a:schemeClr val="accent1"/>
                </a:solidFill>
              </a:rPr>
              <a:t>Rubbing injection site.</a:t>
            </a:r>
          </a:p>
          <a:p>
            <a:pPr marL="631825" indent="-342900">
              <a:buAutoNum type="arabicPeriod"/>
            </a:pPr>
            <a:r>
              <a:rPr lang="en-US" b="1" dirty="0">
                <a:solidFill>
                  <a:schemeClr val="accent1"/>
                </a:solidFill>
              </a:rPr>
              <a:t>Administration intramuscularly.</a:t>
            </a:r>
          </a:p>
          <a:p>
            <a:pPr marL="631825" indent="-342900">
              <a:buAutoNum type="arabicPeriod"/>
            </a:pPr>
            <a:r>
              <a:rPr lang="en-US" b="1" dirty="0">
                <a:solidFill>
                  <a:schemeClr val="accent1"/>
                </a:solidFill>
              </a:rPr>
              <a:t>Use in patient with current heparin induced thrombocytopenia (HIT).</a:t>
            </a:r>
          </a:p>
          <a:p>
            <a:pPr marL="631825" indent="-342900">
              <a:buAutoNum type="arabicPeriod"/>
            </a:pPr>
            <a:r>
              <a:rPr lang="en-US" b="1" dirty="0">
                <a:solidFill>
                  <a:schemeClr val="accent1"/>
                </a:solidFill>
              </a:rPr>
              <a:t>Placement or removal of catheter for at least 12 hours after administration of enoxaparin and 24 hours after high dosage. Double the time for the patient having  </a:t>
            </a:r>
            <a:r>
              <a:rPr lang="en-US" b="1" dirty="0" err="1">
                <a:solidFill>
                  <a:srgbClr val="FF0000"/>
                </a:solidFill>
              </a:rPr>
              <a:t>CrCl</a:t>
            </a:r>
            <a:r>
              <a:rPr lang="en-US" b="1" dirty="0">
                <a:solidFill>
                  <a:srgbClr val="FF0000"/>
                </a:solidFill>
              </a:rPr>
              <a:t> &lt;30ml/minute.</a:t>
            </a:r>
          </a:p>
          <a:p>
            <a:endParaRPr lang="en-US" b="1" dirty="0">
              <a:solidFill>
                <a:schemeClr val="accent1"/>
              </a:solidFill>
            </a:endParaRPr>
          </a:p>
        </p:txBody>
      </p:sp>
    </p:spTree>
    <p:extLst>
      <p:ext uri="{BB962C8B-B14F-4D97-AF65-F5344CB8AC3E}">
        <p14:creationId xmlns:p14="http://schemas.microsoft.com/office/powerpoint/2010/main" val="2745663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08013" y="3030974"/>
            <a:ext cx="2398413" cy="523220"/>
          </a:xfrm>
          <a:prstGeom prst="rect">
            <a:avLst/>
          </a:prstGeom>
        </p:spPr>
        <p:txBody>
          <a:bodyPr wrap="none">
            <a:spAutoFit/>
          </a:bodyPr>
          <a:lstStyle/>
          <a:p>
            <a:r>
              <a:rPr lang="en-US" sz="2800" b="1" dirty="0">
                <a:solidFill>
                  <a:srgbClr val="FF0000"/>
                </a:solidFill>
              </a:rPr>
              <a:t>HEPARIN INJ </a:t>
            </a:r>
            <a:endParaRPr lang="en-US" sz="2800" dirty="0"/>
          </a:p>
        </p:txBody>
      </p:sp>
    </p:spTree>
    <p:extLst>
      <p:ext uri="{BB962C8B-B14F-4D97-AF65-F5344CB8AC3E}">
        <p14:creationId xmlns:p14="http://schemas.microsoft.com/office/powerpoint/2010/main" val="2826349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4360" y="1166843"/>
            <a:ext cx="10500360" cy="5355312"/>
          </a:xfrm>
          <a:prstGeom prst="rect">
            <a:avLst/>
          </a:prstGeom>
        </p:spPr>
        <p:txBody>
          <a:bodyPr wrap="square">
            <a:spAutoFit/>
          </a:bodyPr>
          <a:lstStyle/>
          <a:p>
            <a:r>
              <a:rPr lang="en-US" b="1" dirty="0">
                <a:solidFill>
                  <a:srgbClr val="FF0000"/>
                </a:solidFill>
              </a:rPr>
              <a:t>7. HEPARIN INJ (category C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a:t>
            </a:r>
          </a:p>
          <a:p>
            <a:r>
              <a:rPr lang="en-US" b="1" dirty="0">
                <a:solidFill>
                  <a:schemeClr val="accent1"/>
                </a:solidFill>
              </a:rPr>
              <a:t>	</a:t>
            </a:r>
            <a:r>
              <a:rPr lang="en-US" b="1" dirty="0"/>
              <a:t>IV: Bolus: </a:t>
            </a:r>
            <a:r>
              <a:rPr lang="en-US" dirty="0">
                <a:solidFill>
                  <a:srgbClr val="FF0000"/>
                </a:solidFill>
              </a:rPr>
              <a:t>60-80 units/kg</a:t>
            </a:r>
          </a:p>
          <a:p>
            <a:r>
              <a:rPr lang="en-US" b="1" dirty="0">
                <a:solidFill>
                  <a:schemeClr val="accent1"/>
                </a:solidFill>
              </a:rPr>
              <a:t>	      </a:t>
            </a:r>
            <a:r>
              <a:rPr lang="en-US" b="1" dirty="0"/>
              <a:t>Infusion: </a:t>
            </a:r>
            <a:r>
              <a:rPr lang="en-US" dirty="0">
                <a:solidFill>
                  <a:srgbClr val="FF0000"/>
                </a:solidFill>
              </a:rPr>
              <a:t>10-30 units/kg/hour </a:t>
            </a:r>
            <a:r>
              <a:rPr lang="en-US" b="1" dirty="0"/>
              <a:t>or</a:t>
            </a:r>
            <a:endParaRPr lang="en-US" dirty="0"/>
          </a:p>
          <a:p>
            <a:r>
              <a:rPr lang="en-US" b="1" dirty="0">
                <a:solidFill>
                  <a:schemeClr val="accent1"/>
                </a:solidFill>
              </a:rPr>
              <a:t>	      </a:t>
            </a:r>
            <a:r>
              <a:rPr lang="en-US" dirty="0"/>
              <a:t>10,000 units (initially), then </a:t>
            </a:r>
            <a:r>
              <a:rPr lang="en-US" dirty="0">
                <a:solidFill>
                  <a:srgbClr val="FF0000"/>
                </a:solidFill>
              </a:rPr>
              <a:t>50-70 units/kg </a:t>
            </a:r>
            <a:r>
              <a:rPr lang="en-US" dirty="0"/>
              <a:t>(5000-10,000 units) every 4-6 hours 	 	       intermittently. </a:t>
            </a:r>
          </a:p>
          <a:p>
            <a:r>
              <a:rPr lang="en-US" b="1" dirty="0">
                <a:solidFill>
                  <a:schemeClr val="accent1"/>
                </a:solidFill>
              </a:rPr>
              <a:t>	</a:t>
            </a:r>
            <a:r>
              <a:rPr lang="en-US" b="1" dirty="0"/>
              <a:t>SubQ: Thromboprophylaxis: </a:t>
            </a:r>
            <a:r>
              <a:rPr lang="en-US" dirty="0">
                <a:solidFill>
                  <a:srgbClr val="FF0000"/>
                </a:solidFill>
              </a:rPr>
              <a:t>5000 units every 8-12 ho</a:t>
            </a:r>
            <a:r>
              <a:rPr lang="en-US" dirty="0"/>
              <a:t>urs; </a:t>
            </a:r>
          </a:p>
          <a:p>
            <a:r>
              <a:rPr lang="en-US" dirty="0"/>
              <a:t>	           </a:t>
            </a:r>
            <a:r>
              <a:rPr lang="en-US" b="1" dirty="0"/>
              <a:t>Treatment:</a:t>
            </a:r>
            <a:r>
              <a:rPr lang="en-US" dirty="0"/>
              <a:t> </a:t>
            </a:r>
            <a:r>
              <a:rPr lang="en-US" dirty="0">
                <a:solidFill>
                  <a:srgbClr val="FF0000"/>
                </a:solidFill>
              </a:rPr>
              <a:t>17,500 units ever 12 </a:t>
            </a:r>
            <a:r>
              <a:rPr lang="en-US" dirty="0"/>
              <a:t>hours</a:t>
            </a:r>
            <a:r>
              <a:rPr lang="en-US" b="1" dirty="0"/>
              <a:t> </a:t>
            </a:r>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b="1" dirty="0"/>
              <a:t>Anticoagulation: </a:t>
            </a:r>
            <a:r>
              <a:rPr lang="en-US" dirty="0"/>
              <a:t>Prophylaxis and treatment of thromboembolic disorders. As an 	anticoagulant for extracorporeal and dialysis procedures.</a:t>
            </a:r>
            <a:endParaRPr lang="en-US" b="1" dirty="0">
              <a:solidFill>
                <a:schemeClr val="accent1"/>
              </a:solidFill>
            </a:endParaRPr>
          </a:p>
          <a:p>
            <a:r>
              <a:rPr lang="en-US" b="1" dirty="0">
                <a:solidFill>
                  <a:schemeClr val="accent1"/>
                </a:solidFill>
              </a:rPr>
              <a:t>		</a:t>
            </a: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t>IV infusion: </a:t>
            </a:r>
            <a:r>
              <a:rPr lang="en-US" dirty="0">
                <a:solidFill>
                  <a:srgbClr val="FF0000"/>
                </a:solidFill>
              </a:rPr>
              <a:t>25,000 units in 250 m</a:t>
            </a:r>
            <a:r>
              <a:rPr lang="en-US" dirty="0"/>
              <a:t>l (concentration: 100 units/ml) of D</a:t>
            </a:r>
            <a:r>
              <a:rPr lang="en-US" baseline="-25000" dirty="0"/>
              <a:t>5</a:t>
            </a:r>
            <a:r>
              <a:rPr lang="en-US" dirty="0"/>
              <a:t>W or NS or ½ NS.</a:t>
            </a:r>
            <a:r>
              <a:rPr lang="en-US" b="1" dirty="0">
                <a:solidFill>
                  <a:schemeClr val="accent1"/>
                </a:solidFill>
              </a:rPr>
              <a:t>	</a:t>
            </a:r>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Can be Store in refrigerator at 2°C to 8°C or controlled room temperature not to be 	exceed more than 40°C, do not freeze.</a:t>
            </a:r>
          </a:p>
        </p:txBody>
      </p:sp>
    </p:spTree>
    <p:extLst>
      <p:ext uri="{BB962C8B-B14F-4D97-AF65-F5344CB8AC3E}">
        <p14:creationId xmlns:p14="http://schemas.microsoft.com/office/powerpoint/2010/main" val="3355613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0560" y="898386"/>
            <a:ext cx="10485120" cy="5632311"/>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571500" indent="-342900">
              <a:buAutoNum type="arabicPeriod"/>
            </a:pPr>
            <a:r>
              <a:rPr lang="en-US" b="1" dirty="0"/>
              <a:t>Monitoring for signs and symptoms of bleeding.</a:t>
            </a:r>
          </a:p>
          <a:p>
            <a:pPr marL="571500" indent="-342900">
              <a:buAutoNum type="arabicPeriod"/>
            </a:pPr>
            <a:r>
              <a:rPr lang="en-US" b="1" dirty="0"/>
              <a:t>Must </a:t>
            </a:r>
            <a:r>
              <a:rPr lang="en-US" dirty="0"/>
              <a:t> care fully examine each prefilled syringe or vial prior to use ensure that the correct concentration is chosen.</a:t>
            </a:r>
          </a:p>
          <a:p>
            <a:pPr marL="571500" indent="-342900">
              <a:buAutoNum type="arabicPeriod"/>
            </a:pPr>
            <a:r>
              <a:rPr lang="en-US" dirty="0"/>
              <a:t>Monitoring geriatric patients as incidence of bleeding is higher in patient &gt;60 years and particularly in female. </a:t>
            </a:r>
          </a:p>
          <a:p>
            <a:pPr marL="571500" indent="-342900">
              <a:buAutoNum type="arabicPeriod"/>
            </a:pPr>
            <a:r>
              <a:rPr lang="en-US" dirty="0"/>
              <a:t>Discontinue heparin if hemorrhage occurs severe hemorrhage or over dosage may require protamine.</a:t>
            </a:r>
          </a:p>
          <a:p>
            <a:pPr marL="571500" indent="-342900">
              <a:buAutoNum type="arabicPeriod"/>
            </a:pPr>
            <a:r>
              <a:rPr lang="en-US" dirty="0"/>
              <a:t>Monitor platelet count closely patient who develop heparin induced thrombocytopenia are at risk for developing thrombosis.</a:t>
            </a:r>
          </a:p>
          <a:p>
            <a:pPr marL="571500" indent="-342900">
              <a:buAutoNum type="arabicPeriod"/>
            </a:pPr>
            <a:r>
              <a:rPr lang="en-US" dirty="0"/>
              <a:t>Continuous IV infusion via infusion pump only, and mix prepared solution thoroughly.</a:t>
            </a:r>
          </a:p>
          <a:p>
            <a:pPr marL="571500" indent="-342900">
              <a:buAutoNum type="arabicPeriod"/>
            </a:pPr>
            <a:r>
              <a:rPr lang="en-US" dirty="0"/>
              <a:t> </a:t>
            </a:r>
            <a:r>
              <a:rPr lang="en-US" b="1" dirty="0"/>
              <a:t>central venous catheters: </a:t>
            </a:r>
            <a:r>
              <a:rPr lang="en-US" dirty="0"/>
              <a:t>Must be flushed with heparin solution when newly inserted, daily ( at the time of tubing change), after blood withdrawal or transfusion, and after an intermittent infusion through an injectable cap. </a:t>
            </a:r>
          </a:p>
          <a:p>
            <a:pPr marL="571500" indent="-342900">
              <a:buAutoNum type="arabicPeriod"/>
            </a:pPr>
            <a:r>
              <a:rPr lang="en-US" dirty="0"/>
              <a:t>A volume of at least 10 ml of blood should be removed and discarded from a heparinized line before blood sample are sent for coagulation testing.</a:t>
            </a:r>
          </a:p>
          <a:p>
            <a:pPr marL="571500" indent="-342900">
              <a:buAutoNum type="arabicPeriod"/>
            </a:pPr>
            <a:r>
              <a:rPr lang="en-US" b="1" dirty="0"/>
              <a:t>SubQ Injection sites should be rotated</a:t>
            </a:r>
            <a:endParaRPr lang="en-US" dirty="0"/>
          </a:p>
          <a:p>
            <a:pPr marL="285750" indent="-285750">
              <a:buFont typeface="Wingdings" panose="05000000000000000000" pitchFamily="2" charset="2"/>
              <a:buChar char="Ø"/>
            </a:pPr>
            <a:r>
              <a:rPr lang="en-US" b="1" dirty="0">
                <a:solidFill>
                  <a:schemeClr val="accent1"/>
                </a:solidFill>
              </a:rPr>
              <a:t>What should not be done</a:t>
            </a:r>
          </a:p>
          <a:p>
            <a:pPr marL="288925"/>
            <a:r>
              <a:rPr lang="en-US" b="1" dirty="0">
                <a:solidFill>
                  <a:schemeClr val="accent1"/>
                </a:solidFill>
              </a:rPr>
              <a:t>1. concomitant use of heparin with Streptokinase, Urokinase, dabigatran.</a:t>
            </a:r>
          </a:p>
          <a:p>
            <a:pPr marL="288925"/>
            <a:r>
              <a:rPr lang="en-US" b="1" dirty="0">
                <a:solidFill>
                  <a:schemeClr val="accent1"/>
                </a:solidFill>
              </a:rPr>
              <a:t>2. Administer IM.</a:t>
            </a:r>
          </a:p>
        </p:txBody>
      </p:sp>
    </p:spTree>
    <p:extLst>
      <p:ext uri="{BB962C8B-B14F-4D97-AF65-F5344CB8AC3E}">
        <p14:creationId xmlns:p14="http://schemas.microsoft.com/office/powerpoint/2010/main" val="2676453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99676" y="3015734"/>
            <a:ext cx="2234907" cy="523220"/>
          </a:xfrm>
          <a:prstGeom prst="rect">
            <a:avLst/>
          </a:prstGeom>
        </p:spPr>
        <p:txBody>
          <a:bodyPr wrap="none">
            <a:spAutoFit/>
          </a:bodyPr>
          <a:lstStyle/>
          <a:p>
            <a:r>
              <a:rPr lang="en-US" sz="2800" b="1" dirty="0">
                <a:solidFill>
                  <a:srgbClr val="FF0000"/>
                </a:solidFill>
              </a:rPr>
              <a:t>INSULIN INJ </a:t>
            </a:r>
            <a:endParaRPr lang="en-US" sz="2800" dirty="0"/>
          </a:p>
        </p:txBody>
      </p:sp>
    </p:spTree>
    <p:extLst>
      <p:ext uri="{BB962C8B-B14F-4D97-AF65-F5344CB8AC3E}">
        <p14:creationId xmlns:p14="http://schemas.microsoft.com/office/powerpoint/2010/main" val="1282011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0" y="1113086"/>
            <a:ext cx="10485120" cy="4801314"/>
          </a:xfrm>
          <a:prstGeom prst="rect">
            <a:avLst/>
          </a:prstGeom>
        </p:spPr>
        <p:txBody>
          <a:bodyPr wrap="square">
            <a:spAutoFit/>
          </a:bodyPr>
          <a:lstStyle/>
          <a:p>
            <a:r>
              <a:rPr lang="en-US" b="1" dirty="0">
                <a:solidFill>
                  <a:srgbClr val="FF0000"/>
                </a:solidFill>
              </a:rPr>
              <a:t>8. INSULIN INJ (category B)</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r>
              <a:rPr lang="en-US" b="1" dirty="0"/>
              <a:t>Units/kg/day</a:t>
            </a:r>
            <a:endParaRPr lang="en-US" b="1" dirty="0">
              <a:solidFill>
                <a:schemeClr val="accent1"/>
              </a:solidFill>
            </a:endParaRPr>
          </a:p>
          <a:p>
            <a:r>
              <a:rPr lang="en-US" b="1" dirty="0">
                <a:solidFill>
                  <a:schemeClr val="accent1"/>
                </a:solidFill>
              </a:rPr>
              <a:t>	</a:t>
            </a:r>
            <a:r>
              <a:rPr lang="en-US" b="1" dirty="0"/>
              <a:t>IV, SubQ: Initial: </a:t>
            </a:r>
            <a:r>
              <a:rPr lang="en-US" dirty="0">
                <a:solidFill>
                  <a:srgbClr val="FF0000"/>
                </a:solidFill>
              </a:rPr>
              <a:t>0.2 to 0.6 units/</a:t>
            </a:r>
            <a:r>
              <a:rPr lang="en-US" dirty="0"/>
              <a:t>kg/day in divided doses.</a:t>
            </a:r>
            <a:endParaRPr lang="en-US" b="1" dirty="0"/>
          </a:p>
          <a:p>
            <a:r>
              <a:rPr lang="en-US" b="1" dirty="0">
                <a:solidFill>
                  <a:schemeClr val="accent1"/>
                </a:solidFill>
              </a:rPr>
              <a:t>	      </a:t>
            </a:r>
            <a:r>
              <a:rPr lang="en-US" b="1" dirty="0"/>
              <a:t>	  Maintenance: </a:t>
            </a:r>
            <a:r>
              <a:rPr lang="en-US" dirty="0">
                <a:solidFill>
                  <a:srgbClr val="FF0000"/>
                </a:solidFill>
              </a:rPr>
              <a:t>0.5 to 1 units/kg/day </a:t>
            </a:r>
            <a:r>
              <a:rPr lang="en-US" dirty="0"/>
              <a:t>in divided doses.</a:t>
            </a:r>
            <a:endParaRPr lang="en-US" b="1" dirty="0"/>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b="1" dirty="0"/>
              <a:t>Treatment of Diabetes mellitus, type 1 or 2 .</a:t>
            </a:r>
          </a:p>
          <a:p>
            <a:r>
              <a:rPr lang="en-US" b="1" dirty="0">
                <a:solidFill>
                  <a:schemeClr val="accent1"/>
                </a:solidFill>
              </a:rPr>
              <a:t>		</a:t>
            </a: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t>IV infusion: </a:t>
            </a:r>
            <a:r>
              <a:rPr lang="en-US" dirty="0">
                <a:solidFill>
                  <a:srgbClr val="FF0000"/>
                </a:solidFill>
              </a:rPr>
              <a:t>100 units in 100 ml </a:t>
            </a:r>
            <a:r>
              <a:rPr lang="en-US" dirty="0"/>
              <a:t>(concentration: 1 unit/ml) of NS</a:t>
            </a:r>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 Store in refrigerator at 2°C to 8°C.  Do Not freeze. Keep away from heat and 	  	 sunlight. Vial may be stored for up to 30 days in the refrigerator once punctured.</a:t>
            </a:r>
          </a:p>
          <a:p>
            <a:r>
              <a:rPr lang="en-US" dirty="0"/>
              <a:t>	 </a:t>
            </a:r>
            <a:r>
              <a:rPr lang="en-US" b="1" dirty="0"/>
              <a:t>storage condition and duration may vary with brand and preparation follow storage 	 instruction carefully.</a:t>
            </a:r>
            <a:endParaRPr lang="en-US" dirty="0"/>
          </a:p>
          <a:p>
            <a:r>
              <a:rPr lang="en-US" b="1" dirty="0">
                <a:solidFill>
                  <a:schemeClr val="accent1"/>
                </a:solidFill>
              </a:rPr>
              <a:t>	</a:t>
            </a:r>
          </a:p>
        </p:txBody>
      </p:sp>
    </p:spTree>
    <p:extLst>
      <p:ext uri="{BB962C8B-B14F-4D97-AF65-F5344CB8AC3E}">
        <p14:creationId xmlns:p14="http://schemas.microsoft.com/office/powerpoint/2010/main" val="1013100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157466"/>
            <a:ext cx="10485120" cy="4801314"/>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571500" indent="-342900">
              <a:buAutoNum type="arabicPeriod"/>
            </a:pPr>
            <a:r>
              <a:rPr lang="en-US" dirty="0"/>
              <a:t>Monitoring for Hypoglycemia as it is most common adverse defect of insulin.</a:t>
            </a:r>
          </a:p>
          <a:p>
            <a:pPr marL="571500" indent="-342900">
              <a:buAutoNum type="arabicPeriod"/>
            </a:pPr>
            <a:r>
              <a:rPr lang="en-US" dirty="0"/>
              <a:t>Monitoring patient for hypokalemia specially in renal or hepatic impairment.</a:t>
            </a:r>
          </a:p>
          <a:p>
            <a:pPr marL="571500" indent="-342900">
              <a:buAutoNum type="arabicPeriod"/>
            </a:pPr>
            <a:r>
              <a:rPr lang="en-US" dirty="0"/>
              <a:t>Check the insulin concentration before administration cross check with syringe. Different formulation may have different concentration.(e.g. 100 U, 500 U )</a:t>
            </a:r>
          </a:p>
          <a:p>
            <a:pPr marL="571500" indent="-342900">
              <a:buAutoNum type="arabicPeriod"/>
            </a:pPr>
            <a:r>
              <a:rPr lang="en-US" dirty="0"/>
              <a:t>Check for IV and SubQ Injection compatibility. </a:t>
            </a:r>
          </a:p>
          <a:p>
            <a:pPr marL="571500" indent="-342900">
              <a:buAutoNum type="arabicPeriod"/>
            </a:pPr>
            <a:r>
              <a:rPr lang="en-US" dirty="0"/>
              <a:t>Frequent monitoring of blood glucose.</a:t>
            </a:r>
          </a:p>
          <a:p>
            <a:pPr marL="571500" indent="-342900">
              <a:buAutoNum type="arabicPeriod"/>
            </a:pPr>
            <a:r>
              <a:rPr lang="en-US" dirty="0"/>
              <a:t>Insulin should be administered within 30 minutes to 60 minutes before meal.</a:t>
            </a:r>
          </a:p>
          <a:p>
            <a:pPr marL="571500" indent="-342900">
              <a:buAutoNum type="arabicPeriod"/>
            </a:pPr>
            <a:r>
              <a:rPr lang="en-US" dirty="0"/>
              <a:t>Follow instruction for dilution as SubQ dilution differs from IV dilution.</a:t>
            </a:r>
          </a:p>
          <a:p>
            <a:pPr marL="571500" indent="-342900">
              <a:buAutoNum type="arabicPeriod"/>
            </a:pPr>
            <a:endParaRPr lang="en-US" dirty="0"/>
          </a:p>
          <a:p>
            <a:pPr marL="285750" indent="-285750">
              <a:buFont typeface="Wingdings" panose="05000000000000000000" pitchFamily="2" charset="2"/>
              <a:buChar char="Ø"/>
            </a:pPr>
            <a:r>
              <a:rPr lang="en-US" b="1" dirty="0">
                <a:solidFill>
                  <a:schemeClr val="accent1"/>
                </a:solidFill>
              </a:rPr>
              <a:t>What should not be done</a:t>
            </a:r>
          </a:p>
          <a:p>
            <a:pPr marL="228600" indent="-228600"/>
            <a:r>
              <a:rPr lang="en-US" b="1" dirty="0">
                <a:solidFill>
                  <a:schemeClr val="accent1"/>
                </a:solidFill>
              </a:rPr>
              <a:t>	1. Use of sliding scale in geriatric patient due to increase risk of hypoglycemia without          benefits in managing of hyperglycemia regardless of care setting (beers criteria).</a:t>
            </a:r>
          </a:p>
          <a:p>
            <a:pPr marL="228600" indent="-228600"/>
            <a:r>
              <a:rPr lang="en-US" b="1" dirty="0">
                <a:solidFill>
                  <a:schemeClr val="accent1"/>
                </a:solidFill>
              </a:rPr>
              <a:t>	2. Concomitant use of insulin regular with Rosiglitazone.</a:t>
            </a:r>
          </a:p>
          <a:p>
            <a:pPr marL="228600" indent="-228600"/>
            <a:r>
              <a:rPr lang="en-US" b="1" dirty="0">
                <a:solidFill>
                  <a:schemeClr val="accent1"/>
                </a:solidFill>
              </a:rPr>
              <a:t>	3. Using solution looks viscous or cloudy.</a:t>
            </a:r>
          </a:p>
          <a:p>
            <a:pPr marL="228600" indent="-228600"/>
            <a:r>
              <a:rPr lang="en-US" b="1" dirty="0">
                <a:solidFill>
                  <a:schemeClr val="accent1"/>
                </a:solidFill>
              </a:rPr>
              <a:t>	4. Using cold insulin.</a:t>
            </a:r>
          </a:p>
          <a:p>
            <a:pPr marL="228600" indent="-228600"/>
            <a:endParaRPr lang="en-US" b="1" dirty="0">
              <a:solidFill>
                <a:schemeClr val="accent1"/>
              </a:solidFill>
            </a:endParaRPr>
          </a:p>
        </p:txBody>
      </p:sp>
    </p:spTree>
    <p:extLst>
      <p:ext uri="{BB962C8B-B14F-4D97-AF65-F5344CB8AC3E}">
        <p14:creationId xmlns:p14="http://schemas.microsoft.com/office/powerpoint/2010/main" val="4059267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7947" y="2970014"/>
            <a:ext cx="2744662" cy="523220"/>
          </a:xfrm>
          <a:prstGeom prst="rect">
            <a:avLst/>
          </a:prstGeom>
        </p:spPr>
        <p:txBody>
          <a:bodyPr wrap="none">
            <a:spAutoFit/>
          </a:bodyPr>
          <a:lstStyle/>
          <a:p>
            <a:r>
              <a:rPr lang="en-US" sz="2800" b="1" dirty="0">
                <a:solidFill>
                  <a:srgbClr val="FF0000"/>
                </a:solidFill>
              </a:rPr>
              <a:t>LABETALOL INJ</a:t>
            </a:r>
            <a:r>
              <a:rPr lang="en-US" b="1" dirty="0">
                <a:solidFill>
                  <a:srgbClr val="FF0000"/>
                </a:solidFill>
              </a:rPr>
              <a:t> </a:t>
            </a:r>
            <a:endParaRPr lang="en-US" dirty="0"/>
          </a:p>
        </p:txBody>
      </p:sp>
    </p:spTree>
    <p:extLst>
      <p:ext uri="{BB962C8B-B14F-4D97-AF65-F5344CB8AC3E}">
        <p14:creationId xmlns:p14="http://schemas.microsoft.com/office/powerpoint/2010/main" val="1403640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168182"/>
            <a:ext cx="10530840" cy="3693319"/>
          </a:xfrm>
          <a:prstGeom prst="rect">
            <a:avLst/>
          </a:prstGeom>
        </p:spPr>
        <p:txBody>
          <a:bodyPr wrap="square">
            <a:spAutoFit/>
          </a:bodyPr>
          <a:lstStyle/>
          <a:p>
            <a:r>
              <a:rPr lang="en-US" b="1" dirty="0">
                <a:solidFill>
                  <a:srgbClr val="FF0000"/>
                </a:solidFill>
              </a:rPr>
              <a:t>9. LABETALOL INJ (category C)</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IV: Bolus: </a:t>
            </a:r>
            <a:r>
              <a:rPr lang="en-US" dirty="0">
                <a:solidFill>
                  <a:srgbClr val="FF0000"/>
                </a:solidFill>
              </a:rPr>
              <a:t>20 mg</a:t>
            </a:r>
            <a:r>
              <a:rPr lang="en-US" dirty="0"/>
              <a:t>, may give </a:t>
            </a:r>
            <a:r>
              <a:rPr lang="en-US" dirty="0">
                <a:solidFill>
                  <a:srgbClr val="FF0000"/>
                </a:solidFill>
              </a:rPr>
              <a:t>40 to 80 </a:t>
            </a:r>
            <a:r>
              <a:rPr lang="en-US" dirty="0"/>
              <a:t>at 10-minute intervals.</a:t>
            </a:r>
          </a:p>
          <a:p>
            <a:r>
              <a:rPr lang="en-US" b="1" dirty="0"/>
              <a:t>	      Infusion: </a:t>
            </a:r>
            <a:r>
              <a:rPr lang="en-US" dirty="0">
                <a:solidFill>
                  <a:srgbClr val="FF0000"/>
                </a:solidFill>
              </a:rPr>
              <a:t>2mg/minute </a:t>
            </a:r>
            <a:r>
              <a:rPr lang="en-US" dirty="0"/>
              <a:t>(maximum: 300 mg total cumulative dose)</a:t>
            </a:r>
            <a:endParaRPr lang="en-US" b="1" dirty="0"/>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b="1" dirty="0"/>
              <a:t>Treatment of sever hypertension</a:t>
            </a:r>
            <a:r>
              <a:rPr lang="en-US" b="1" dirty="0">
                <a:solidFill>
                  <a:schemeClr val="accent1"/>
                </a:solidFill>
              </a:rPr>
              <a:t>		</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t>IV infusion: </a:t>
            </a:r>
            <a:r>
              <a:rPr lang="en-US" dirty="0"/>
              <a:t>500 mg in 250 ml (concentration: 2mg/ml) of D</a:t>
            </a:r>
            <a:r>
              <a:rPr lang="en-US" baseline="-25000" dirty="0"/>
              <a:t>5</a:t>
            </a:r>
            <a:r>
              <a:rPr lang="en-US" dirty="0"/>
              <a:t>W </a:t>
            </a:r>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 Store in refrigerator at 2°C to 8°C. protect from light, do not freeze.</a:t>
            </a:r>
          </a:p>
        </p:txBody>
      </p:sp>
    </p:spTree>
    <p:extLst>
      <p:ext uri="{BB962C8B-B14F-4D97-AF65-F5344CB8AC3E}">
        <p14:creationId xmlns:p14="http://schemas.microsoft.com/office/powerpoint/2010/main" val="2111605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0" y="1028343"/>
            <a:ext cx="10469880" cy="3693319"/>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571500" indent="-342900">
              <a:buAutoNum type="arabicPeriod"/>
            </a:pPr>
            <a:r>
              <a:rPr lang="en-US" dirty="0"/>
              <a:t>Bolus dose should be administered via IV push at the rate of 10 mg/minute.</a:t>
            </a:r>
          </a:p>
          <a:p>
            <a:pPr marL="571500" indent="-342900">
              <a:buAutoNum type="arabicPeriod"/>
            </a:pPr>
            <a:r>
              <a:rPr lang="en-US" dirty="0"/>
              <a:t>Maintain patient in supine position after IV administration for 3 hours to prevent orthostatic hypotension.</a:t>
            </a:r>
          </a:p>
          <a:p>
            <a:pPr marL="571500" indent="-342900">
              <a:buAutoNum type="arabicPeriod"/>
            </a:pPr>
            <a:r>
              <a:rPr lang="en-US" dirty="0"/>
              <a:t>Monitor blood pressure and heart rate prior to and following first dose and with change in dosage.</a:t>
            </a:r>
          </a:p>
          <a:p>
            <a:pPr marL="571500" indent="-342900">
              <a:buAutoNum type="arabicPeriod"/>
            </a:pPr>
            <a:r>
              <a:rPr lang="en-US" dirty="0"/>
              <a:t>Monitoring blood pressure in patient having impaired hepatic function more carefully.</a:t>
            </a:r>
          </a:p>
          <a:p>
            <a:pPr marL="571500" indent="-342900">
              <a:buAutoNum type="arabicPeriod"/>
            </a:pPr>
            <a:r>
              <a:rPr lang="en-US" dirty="0"/>
              <a:t>Monitor for orthostatic hypotension which is most common ADR and report.</a:t>
            </a:r>
          </a:p>
          <a:p>
            <a:pPr marL="571500" indent="-342900">
              <a:buAutoNum type="arabicPeriod"/>
            </a:pPr>
            <a:endParaRPr lang="en-US" dirty="0"/>
          </a:p>
          <a:p>
            <a:pPr marL="571500" indent="-342900">
              <a:buAutoNum type="arabicPeriod"/>
            </a:pPr>
            <a:endParaRPr lang="en-US" dirty="0"/>
          </a:p>
          <a:p>
            <a:pPr marL="285750" indent="-285750">
              <a:buFont typeface="Wingdings" panose="05000000000000000000" pitchFamily="2" charset="2"/>
              <a:buChar char="Ø"/>
            </a:pPr>
            <a:r>
              <a:rPr lang="en-US" b="1" dirty="0">
                <a:solidFill>
                  <a:schemeClr val="accent1"/>
                </a:solidFill>
              </a:rPr>
              <a:t>What should not be done</a:t>
            </a:r>
          </a:p>
          <a:p>
            <a:pPr marL="228600"/>
            <a:r>
              <a:rPr lang="en-US" b="1" dirty="0">
                <a:solidFill>
                  <a:schemeClr val="accent1"/>
                </a:solidFill>
              </a:rPr>
              <a:t>1. Abrupt withdrawal in patient cardiac disease.</a:t>
            </a:r>
          </a:p>
          <a:p>
            <a:pPr marL="342900" indent="-342900">
              <a:buFont typeface="+mj-lt"/>
              <a:buAutoNum type="arabicPeriod"/>
            </a:pPr>
            <a:endParaRPr lang="en-US" b="1" dirty="0">
              <a:solidFill>
                <a:schemeClr val="accent1"/>
              </a:solidFill>
            </a:endParaRPr>
          </a:p>
        </p:txBody>
      </p:sp>
    </p:spTree>
    <p:extLst>
      <p:ext uri="{BB962C8B-B14F-4D97-AF65-F5344CB8AC3E}">
        <p14:creationId xmlns:p14="http://schemas.microsoft.com/office/powerpoint/2010/main" val="1789749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en-US" dirty="0"/>
          </a:p>
          <a:p>
            <a:endParaRPr lang="en-US" dirty="0"/>
          </a:p>
          <a:p>
            <a:pPr marL="0" indent="0">
              <a:buNone/>
            </a:pPr>
            <a:r>
              <a:rPr lang="en-US" dirty="0"/>
              <a:t>					            </a:t>
            </a:r>
            <a:r>
              <a:rPr lang="en-US" sz="2800" b="1" dirty="0">
                <a:solidFill>
                  <a:srgbClr val="FF0000"/>
                </a:solidFill>
              </a:rPr>
              <a:t>ATRACURIUM  INJ</a:t>
            </a:r>
          </a:p>
          <a:p>
            <a:pPr marL="0" indent="0">
              <a:buNone/>
            </a:pPr>
            <a:endParaRPr lang="en-US" dirty="0"/>
          </a:p>
        </p:txBody>
      </p:sp>
    </p:spTree>
    <p:extLst>
      <p:ext uri="{BB962C8B-B14F-4D97-AF65-F5344CB8AC3E}">
        <p14:creationId xmlns:p14="http://schemas.microsoft.com/office/powerpoint/2010/main" val="140492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64992" y="3152894"/>
            <a:ext cx="5626861" cy="523220"/>
          </a:xfrm>
          <a:prstGeom prst="rect">
            <a:avLst/>
          </a:prstGeom>
        </p:spPr>
        <p:txBody>
          <a:bodyPr wrap="none">
            <a:spAutoFit/>
          </a:bodyPr>
          <a:lstStyle/>
          <a:p>
            <a:r>
              <a:rPr lang="en-US" sz="2800" b="1" dirty="0">
                <a:solidFill>
                  <a:srgbClr val="FF0000"/>
                </a:solidFill>
              </a:rPr>
              <a:t>LIGNOCAINE + ADRENALINE INJ</a:t>
            </a:r>
            <a:endParaRPr lang="en-US" sz="2800" dirty="0"/>
          </a:p>
        </p:txBody>
      </p:sp>
    </p:spTree>
    <p:extLst>
      <p:ext uri="{BB962C8B-B14F-4D97-AF65-F5344CB8AC3E}">
        <p14:creationId xmlns:p14="http://schemas.microsoft.com/office/powerpoint/2010/main" val="18044542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320" y="1211223"/>
            <a:ext cx="10454640" cy="3416320"/>
          </a:xfrm>
          <a:prstGeom prst="rect">
            <a:avLst/>
          </a:prstGeom>
        </p:spPr>
        <p:txBody>
          <a:bodyPr wrap="square">
            <a:spAutoFit/>
          </a:bodyPr>
          <a:lstStyle/>
          <a:p>
            <a:r>
              <a:rPr lang="en-US" b="1" dirty="0">
                <a:solidFill>
                  <a:srgbClr val="FF0000"/>
                </a:solidFill>
              </a:rPr>
              <a:t>10. LIGNOCAINE + ADRENALINE INJ (Lidocaine and Epinephrine) (category B)</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dirty="0"/>
              <a:t>Do not exceed </a:t>
            </a:r>
            <a:r>
              <a:rPr lang="en-US" dirty="0">
                <a:solidFill>
                  <a:srgbClr val="FF0000"/>
                </a:solidFill>
              </a:rPr>
              <a:t>7mg/kg</a:t>
            </a:r>
            <a:r>
              <a:rPr lang="en-US" dirty="0"/>
              <a:t> body weight up to a maximum range of </a:t>
            </a:r>
            <a:r>
              <a:rPr lang="en-US" dirty="0">
                <a:solidFill>
                  <a:srgbClr val="FF0000"/>
                </a:solidFill>
              </a:rPr>
              <a:t>300 mg to 500 mg </a:t>
            </a:r>
            <a:r>
              <a:rPr lang="en-US" dirty="0"/>
              <a:t>	of lidocaine hydrochloride and </a:t>
            </a:r>
            <a:r>
              <a:rPr lang="en-US" dirty="0">
                <a:solidFill>
                  <a:srgbClr val="FF0000"/>
                </a:solidFill>
              </a:rPr>
              <a:t>3 mcg (0.003mg</a:t>
            </a:r>
            <a:r>
              <a:rPr lang="en-US" dirty="0"/>
              <a:t>) of epinephrine/kg of body weight 	or </a:t>
            </a:r>
            <a:r>
              <a:rPr lang="en-US" dirty="0">
                <a:solidFill>
                  <a:srgbClr val="FF0000"/>
                </a:solidFill>
              </a:rPr>
              <a:t>0.2mg</a:t>
            </a:r>
            <a:r>
              <a:rPr lang="en-US" dirty="0"/>
              <a:t>.</a:t>
            </a:r>
            <a:endParaRPr lang="en-US" b="1" dirty="0"/>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dirty="0"/>
              <a:t>Local infiltration anesthesia; AVS for nerve block	</a:t>
            </a:r>
          </a:p>
          <a:p>
            <a:endParaRPr lang="en-US" b="1" dirty="0">
              <a:solidFill>
                <a:schemeClr val="accent1"/>
              </a:solidFill>
            </a:endParaRPr>
          </a:p>
          <a:p>
            <a:r>
              <a:rPr lang="en-US" b="1" dirty="0">
                <a:solidFill>
                  <a:schemeClr val="accent1"/>
                </a:solidFill>
              </a:rPr>
              <a:t>		</a:t>
            </a:r>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 Store in refrigerator at 2°C to 8°C. protect from light, do not freeze.</a:t>
            </a:r>
          </a:p>
        </p:txBody>
      </p:sp>
    </p:spTree>
    <p:extLst>
      <p:ext uri="{BB962C8B-B14F-4D97-AF65-F5344CB8AC3E}">
        <p14:creationId xmlns:p14="http://schemas.microsoft.com/office/powerpoint/2010/main" val="2176526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0" y="1166843"/>
            <a:ext cx="10469880" cy="3693319"/>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571500" indent="-342900">
              <a:buFontTx/>
              <a:buAutoNum type="arabicPeriod"/>
            </a:pPr>
            <a:r>
              <a:rPr lang="en-US" dirty="0"/>
              <a:t>Injection solution for infiltration: before injecting, withdraw syringe plunger to ensure injection is not into vein or artery. As major ADR associated with systemic administration.</a:t>
            </a:r>
          </a:p>
          <a:p>
            <a:pPr marL="571500" indent="-342900">
              <a:buAutoNum type="arabicPeriod"/>
            </a:pPr>
            <a:r>
              <a:rPr lang="en-US" dirty="0"/>
              <a:t>Aspirate the syringe after tissue penetration and before injection to minimize chance of direct vascular injection. Careful and constant monitoring of the patients state of consciousness should be done following each local anesthetic injection; at such times, restlessness, anxiety, dizziness, blurred vision, tremors, depression or drowsiness may be early warning signs of CNS toxicity.</a:t>
            </a:r>
          </a:p>
          <a:p>
            <a:pPr marL="571500" indent="-342900">
              <a:buAutoNum type="arabicPeriod"/>
            </a:pPr>
            <a:r>
              <a:rPr lang="en-US" dirty="0"/>
              <a:t>Treatment is primarily symptomatic and supportive.</a:t>
            </a:r>
          </a:p>
          <a:p>
            <a:pPr marL="571500" indent="-342900">
              <a:buAutoNum type="arabicPeriod"/>
            </a:pPr>
            <a:endParaRPr lang="en-US" dirty="0"/>
          </a:p>
          <a:p>
            <a:pPr marL="285750" indent="-285750">
              <a:buFont typeface="Wingdings" panose="05000000000000000000" pitchFamily="2" charset="2"/>
              <a:buChar char="Ø"/>
            </a:pPr>
            <a:r>
              <a:rPr lang="en-US" b="1" dirty="0">
                <a:solidFill>
                  <a:schemeClr val="accent1"/>
                </a:solidFill>
              </a:rPr>
              <a:t>What should not be done</a:t>
            </a:r>
          </a:p>
          <a:p>
            <a:r>
              <a:rPr lang="en-US" b="1" dirty="0">
                <a:solidFill>
                  <a:schemeClr val="accent1"/>
                </a:solidFill>
              </a:rPr>
              <a:t>    1. IV administration </a:t>
            </a:r>
          </a:p>
          <a:p>
            <a:pPr marL="342900" indent="-342900">
              <a:buFont typeface="+mj-lt"/>
              <a:buAutoNum type="arabicPeriod"/>
            </a:pPr>
            <a:endParaRPr lang="en-US" b="1" dirty="0">
              <a:solidFill>
                <a:schemeClr val="accent1"/>
              </a:solidFill>
            </a:endParaRPr>
          </a:p>
        </p:txBody>
      </p:sp>
    </p:spTree>
    <p:extLst>
      <p:ext uri="{BB962C8B-B14F-4D97-AF65-F5344CB8AC3E}">
        <p14:creationId xmlns:p14="http://schemas.microsoft.com/office/powerpoint/2010/main" val="67822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8676" y="3152894"/>
            <a:ext cx="4363695" cy="523220"/>
          </a:xfrm>
          <a:prstGeom prst="rect">
            <a:avLst/>
          </a:prstGeom>
        </p:spPr>
        <p:txBody>
          <a:bodyPr wrap="none">
            <a:spAutoFit/>
          </a:bodyPr>
          <a:lstStyle/>
          <a:p>
            <a:r>
              <a:rPr lang="en-US" sz="2800" b="1" dirty="0">
                <a:solidFill>
                  <a:srgbClr val="FF0000"/>
                </a:solidFill>
              </a:rPr>
              <a:t>LIGNOCAIN HCL 2% INJ </a:t>
            </a:r>
            <a:endParaRPr lang="en-US" sz="2800" dirty="0"/>
          </a:p>
        </p:txBody>
      </p:sp>
    </p:spTree>
    <p:extLst>
      <p:ext uri="{BB962C8B-B14F-4D97-AF65-F5344CB8AC3E}">
        <p14:creationId xmlns:p14="http://schemas.microsoft.com/office/powerpoint/2010/main" val="10406957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320" y="1305342"/>
            <a:ext cx="10469880" cy="4801314"/>
          </a:xfrm>
          <a:prstGeom prst="rect">
            <a:avLst/>
          </a:prstGeom>
        </p:spPr>
        <p:txBody>
          <a:bodyPr wrap="square">
            <a:spAutoFit/>
          </a:bodyPr>
          <a:lstStyle/>
          <a:p>
            <a:r>
              <a:rPr lang="en-US" b="1" dirty="0">
                <a:solidFill>
                  <a:srgbClr val="FF0000"/>
                </a:solidFill>
              </a:rPr>
              <a:t>11. LIGNOCAIN HCL 2% INJ (category B)</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IV: Bolus</a:t>
            </a:r>
            <a:r>
              <a:rPr lang="en-US" b="1" dirty="0">
                <a:solidFill>
                  <a:srgbClr val="FF0000"/>
                </a:solidFill>
              </a:rPr>
              <a:t>: </a:t>
            </a:r>
            <a:r>
              <a:rPr lang="en-US" dirty="0">
                <a:solidFill>
                  <a:srgbClr val="FF0000"/>
                </a:solidFill>
              </a:rPr>
              <a:t>1 to 1.5 mg/kg</a:t>
            </a:r>
            <a:r>
              <a:rPr lang="en-US" dirty="0"/>
              <a:t>, may repeat </a:t>
            </a:r>
            <a:r>
              <a:rPr lang="en-US" dirty="0">
                <a:solidFill>
                  <a:srgbClr val="FF0000"/>
                </a:solidFill>
              </a:rPr>
              <a:t>0.5 to 0.75 </a:t>
            </a:r>
            <a:r>
              <a:rPr lang="en-US" dirty="0"/>
              <a:t>mg/kg up to a total of 3 mg/kg.</a:t>
            </a:r>
          </a:p>
          <a:p>
            <a:r>
              <a:rPr lang="en-US" b="1" dirty="0"/>
              <a:t>	      Infusion: </a:t>
            </a:r>
            <a:r>
              <a:rPr lang="en-US" dirty="0">
                <a:solidFill>
                  <a:srgbClr val="FF0000"/>
                </a:solidFill>
              </a:rPr>
              <a:t>1 to 4 </a:t>
            </a:r>
            <a:r>
              <a:rPr lang="en-US" dirty="0"/>
              <a:t>mg/minute</a:t>
            </a:r>
          </a:p>
          <a:p>
            <a:r>
              <a:rPr lang="en-US" b="1" dirty="0"/>
              <a:t>	      Local injection: </a:t>
            </a:r>
            <a:r>
              <a:rPr lang="en-US" dirty="0"/>
              <a:t>Maximum: 4.5 mg/kg/dose; do not repeat within 2 hours</a:t>
            </a:r>
            <a:endParaRPr lang="en-US" b="1" dirty="0"/>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dirty="0"/>
              <a:t>Local and regional anesthesia by infiltration; acute treatment of ventricular 	arrhythmias from myocardial infarction or cardiac manipulation (e.g. cardiac 	surgery)</a:t>
            </a:r>
            <a:r>
              <a:rPr lang="en-US" dirty="0">
                <a:solidFill>
                  <a:schemeClr val="accent1"/>
                </a:solidFill>
              </a:rPr>
              <a:t>	</a:t>
            </a:r>
            <a:r>
              <a:rPr lang="en-US" b="1" dirty="0">
                <a:solidFill>
                  <a:schemeClr val="accent1"/>
                </a:solidFill>
              </a:rPr>
              <a:t>	</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t>IV infusion: </a:t>
            </a:r>
            <a:r>
              <a:rPr lang="en-US" dirty="0">
                <a:solidFill>
                  <a:srgbClr val="FF0000"/>
                </a:solidFill>
              </a:rPr>
              <a:t>1000 mg in 250 ml </a:t>
            </a:r>
            <a:r>
              <a:rPr lang="en-US" dirty="0"/>
              <a:t>(concentration: 4 mg/ml) or 2000 mg in 250 ml 	(concentration: 8mg/ml) of D</a:t>
            </a:r>
            <a:r>
              <a:rPr lang="en-US" baseline="-25000" dirty="0"/>
              <a:t>5</a:t>
            </a:r>
            <a:r>
              <a:rPr lang="en-US" dirty="0"/>
              <a:t>W </a:t>
            </a:r>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 Store in refrigerator at 2°C to 8°C. though stable at room temperature of 25°C.</a:t>
            </a:r>
            <a:endParaRPr lang="en-US" b="1" dirty="0">
              <a:solidFill>
                <a:schemeClr val="accent1"/>
              </a:solidFill>
            </a:endParaRPr>
          </a:p>
        </p:txBody>
      </p:sp>
    </p:spTree>
    <p:extLst>
      <p:ext uri="{BB962C8B-B14F-4D97-AF65-F5344CB8AC3E}">
        <p14:creationId xmlns:p14="http://schemas.microsoft.com/office/powerpoint/2010/main" val="24421035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040" y="1331804"/>
            <a:ext cx="10454640" cy="1477328"/>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571500" indent="-342900">
              <a:buAutoNum type="arabicPeriod"/>
            </a:pPr>
            <a:r>
              <a:rPr lang="en-US" dirty="0"/>
              <a:t>Constant ECG monitoring is necessary during IV administration.</a:t>
            </a:r>
          </a:p>
          <a:p>
            <a:pPr marL="571500" indent="-342900">
              <a:buAutoNum type="arabicPeriod"/>
            </a:pPr>
            <a:r>
              <a:rPr lang="en-US" dirty="0"/>
              <a:t>Monitoring closely for signs and symptoms of CNS toxicity.</a:t>
            </a:r>
          </a:p>
          <a:p>
            <a:pPr marL="571500" indent="-342900">
              <a:buAutoNum type="arabicPeriod"/>
            </a:pPr>
            <a:r>
              <a:rPr lang="en-US" dirty="0"/>
              <a:t>Keep patient supine to reduce hypotensive effects.</a:t>
            </a:r>
          </a:p>
          <a:p>
            <a:endParaRPr lang="en-US" b="1" dirty="0">
              <a:solidFill>
                <a:schemeClr val="accent1"/>
              </a:solidFill>
            </a:endParaRPr>
          </a:p>
        </p:txBody>
      </p:sp>
    </p:spTree>
    <p:extLst>
      <p:ext uri="{BB962C8B-B14F-4D97-AF65-F5344CB8AC3E}">
        <p14:creationId xmlns:p14="http://schemas.microsoft.com/office/powerpoint/2010/main" val="7842286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24481" y="3183374"/>
            <a:ext cx="3017173" cy="523220"/>
          </a:xfrm>
          <a:prstGeom prst="rect">
            <a:avLst/>
          </a:prstGeom>
        </p:spPr>
        <p:txBody>
          <a:bodyPr wrap="none">
            <a:spAutoFit/>
          </a:bodyPr>
          <a:lstStyle/>
          <a:p>
            <a:r>
              <a:rPr lang="en-US" sz="2800" b="1" dirty="0">
                <a:solidFill>
                  <a:srgbClr val="FF0000"/>
                </a:solidFill>
              </a:rPr>
              <a:t>LORAZEPAM INJ </a:t>
            </a:r>
            <a:endParaRPr lang="en-US" sz="2800" dirty="0"/>
          </a:p>
        </p:txBody>
      </p:sp>
    </p:spTree>
    <p:extLst>
      <p:ext uri="{BB962C8B-B14F-4D97-AF65-F5344CB8AC3E}">
        <p14:creationId xmlns:p14="http://schemas.microsoft.com/office/powerpoint/2010/main" val="29385065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040" y="2059305"/>
            <a:ext cx="10515600" cy="3139321"/>
          </a:xfrm>
          <a:prstGeom prst="rect">
            <a:avLst/>
          </a:prstGeom>
        </p:spPr>
        <p:txBody>
          <a:bodyPr wrap="square">
            <a:spAutoFit/>
          </a:bodyPr>
          <a:lstStyle/>
          <a:p>
            <a:r>
              <a:rPr lang="en-US" b="1" dirty="0">
                <a:solidFill>
                  <a:srgbClr val="FF0000"/>
                </a:solidFill>
              </a:rPr>
              <a:t>12. LORAZEPAM INJ (category D)</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IM: </a:t>
            </a:r>
            <a:r>
              <a:rPr lang="en-US" dirty="0">
                <a:solidFill>
                  <a:srgbClr val="FF0000"/>
                </a:solidFill>
              </a:rPr>
              <a:t>0.5 to 1 </a:t>
            </a:r>
            <a:r>
              <a:rPr lang="en-US" dirty="0"/>
              <a:t>mg every 30 to 60 minutes as needed or 0.05 mg/kg as a single dose 	(maximum dose: 4mg).</a:t>
            </a:r>
          </a:p>
          <a:p>
            <a:r>
              <a:rPr lang="en-US" dirty="0"/>
              <a:t>	</a:t>
            </a:r>
            <a:r>
              <a:rPr lang="en-US" b="1" dirty="0"/>
              <a:t>IV:</a:t>
            </a:r>
            <a:r>
              <a:rPr lang="en-US" dirty="0"/>
              <a:t> </a:t>
            </a:r>
            <a:r>
              <a:rPr lang="en-US" dirty="0">
                <a:solidFill>
                  <a:srgbClr val="FF0000"/>
                </a:solidFill>
              </a:rPr>
              <a:t>0.044 mg/kg </a:t>
            </a:r>
            <a:r>
              <a:rPr lang="en-US" dirty="0"/>
              <a:t>as a single dose (maximum dose: 4mg) or 4 mg (may repeat).</a:t>
            </a:r>
          </a:p>
          <a:p>
            <a:pPr marL="285750" indent="-285750">
              <a:buFont typeface="Wingdings" panose="05000000000000000000" pitchFamily="2" charset="2"/>
              <a:buChar char="Ø"/>
            </a:pPr>
            <a:r>
              <a:rPr lang="en-US" b="1" dirty="0"/>
              <a:t> </a:t>
            </a:r>
            <a:r>
              <a:rPr lang="en-US" b="1" dirty="0">
                <a:solidFill>
                  <a:schemeClr val="accent1"/>
                </a:solidFill>
              </a:rPr>
              <a:t>USE: </a:t>
            </a:r>
          </a:p>
          <a:p>
            <a:r>
              <a:rPr lang="en-US" b="1" dirty="0">
                <a:solidFill>
                  <a:schemeClr val="accent1"/>
                </a:solidFill>
              </a:rPr>
              <a:t>	</a:t>
            </a:r>
            <a:r>
              <a:rPr lang="en-US" dirty="0"/>
              <a:t>Anesthesia premedication, status epileptics.</a:t>
            </a:r>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 Store in refrigerator at 2°C to 8°C. protect from light.</a:t>
            </a:r>
          </a:p>
        </p:txBody>
      </p:sp>
    </p:spTree>
    <p:extLst>
      <p:ext uri="{BB962C8B-B14F-4D97-AF65-F5344CB8AC3E}">
        <p14:creationId xmlns:p14="http://schemas.microsoft.com/office/powerpoint/2010/main" val="6755159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360944"/>
            <a:ext cx="10439400" cy="3416320"/>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571500" indent="-342900">
              <a:buAutoNum type="arabicPeriod"/>
            </a:pPr>
            <a:r>
              <a:rPr lang="en-US" dirty="0"/>
              <a:t>According to manufacturer, dilute IV dose prior to use with an equal volume of compatible diluent (D</a:t>
            </a:r>
            <a:r>
              <a:rPr lang="en-US" baseline="-25000" dirty="0"/>
              <a:t>5</a:t>
            </a:r>
            <a:r>
              <a:rPr lang="en-US" dirty="0"/>
              <a:t>W, NS, SWFI).</a:t>
            </a:r>
          </a:p>
          <a:p>
            <a:pPr marL="571500" indent="-342900">
              <a:buAutoNum type="arabicPeriod"/>
            </a:pPr>
            <a:r>
              <a:rPr lang="en-US" dirty="0"/>
              <a:t>Do not exceed 2mg/minute or 0.05mg/kg over 2 to 5 minutes.</a:t>
            </a:r>
          </a:p>
          <a:p>
            <a:pPr marL="571500" indent="-342900">
              <a:buAutoNum type="arabicPeriod"/>
            </a:pPr>
            <a:r>
              <a:rPr lang="en-US" dirty="0"/>
              <a:t>Monitoring IV site during administration.</a:t>
            </a:r>
          </a:p>
          <a:p>
            <a:pPr marL="571500" indent="-342900">
              <a:buAutoNum type="arabicPeriod"/>
            </a:pPr>
            <a:r>
              <a:rPr lang="en-US" dirty="0"/>
              <a:t>IM Administer undiluted.</a:t>
            </a:r>
          </a:p>
          <a:p>
            <a:pPr marL="571500" indent="-342900">
              <a:buAutoNum type="arabicPeriod"/>
            </a:pPr>
            <a:r>
              <a:rPr lang="en-US" dirty="0"/>
              <a:t>When used as preanesthesia, monitor for heavy sedation and airway obstruction.</a:t>
            </a:r>
          </a:p>
          <a:p>
            <a:pPr marL="571500" indent="-342900">
              <a:buAutoNum type="arabicPeriod"/>
            </a:pPr>
            <a:r>
              <a:rPr lang="en-US" dirty="0"/>
              <a:t>Equipment necessary to maintain airway and ventilator support should be available.</a:t>
            </a:r>
          </a:p>
          <a:p>
            <a:pPr marL="228600"/>
            <a:endParaRPr lang="en-US" dirty="0"/>
          </a:p>
          <a:p>
            <a:pPr marL="285750" indent="-285750">
              <a:buFont typeface="Wingdings" panose="05000000000000000000" pitchFamily="2" charset="2"/>
              <a:buChar char="Ø"/>
            </a:pPr>
            <a:r>
              <a:rPr lang="en-US" b="1" dirty="0">
                <a:solidFill>
                  <a:schemeClr val="accent1"/>
                </a:solidFill>
              </a:rPr>
              <a:t>What should not be done</a:t>
            </a:r>
          </a:p>
          <a:p>
            <a:r>
              <a:rPr lang="en-US" b="1" dirty="0">
                <a:solidFill>
                  <a:schemeClr val="accent1"/>
                </a:solidFill>
              </a:rPr>
              <a:t>    1. intra-arterial administration.</a:t>
            </a:r>
          </a:p>
          <a:p>
            <a:pPr marL="288925"/>
            <a:r>
              <a:rPr lang="en-US" b="1" dirty="0">
                <a:solidFill>
                  <a:schemeClr val="accent1"/>
                </a:solidFill>
              </a:rPr>
              <a:t>2. extravasation.</a:t>
            </a:r>
          </a:p>
        </p:txBody>
      </p:sp>
    </p:spTree>
    <p:extLst>
      <p:ext uri="{BB962C8B-B14F-4D97-AF65-F5344CB8AC3E}">
        <p14:creationId xmlns:p14="http://schemas.microsoft.com/office/powerpoint/2010/main" val="27328272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00202" y="3152894"/>
            <a:ext cx="3217547" cy="523220"/>
          </a:xfrm>
          <a:prstGeom prst="rect">
            <a:avLst/>
          </a:prstGeom>
        </p:spPr>
        <p:txBody>
          <a:bodyPr wrap="none">
            <a:spAutoFit/>
          </a:bodyPr>
          <a:lstStyle/>
          <a:p>
            <a:r>
              <a:rPr lang="en-US" sz="2800" b="1" dirty="0">
                <a:solidFill>
                  <a:srgbClr val="FF0000"/>
                </a:solidFill>
              </a:rPr>
              <a:t>METOPROLOL INJ </a:t>
            </a:r>
            <a:endParaRPr lang="en-US" sz="2800" dirty="0"/>
          </a:p>
        </p:txBody>
      </p:sp>
    </p:spTree>
    <p:extLst>
      <p:ext uri="{BB962C8B-B14F-4D97-AF65-F5344CB8AC3E}">
        <p14:creationId xmlns:p14="http://schemas.microsoft.com/office/powerpoint/2010/main" val="484189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0393" y="409258"/>
            <a:ext cx="8761413" cy="708025"/>
          </a:xfrm>
        </p:spPr>
        <p:txBody>
          <a:bodyPr/>
          <a:lstStyle/>
          <a:p>
            <a:r>
              <a:rPr lang="en-US" dirty="0">
                <a:solidFill>
                  <a:schemeClr val="accent1"/>
                </a:solidFill>
              </a:rPr>
              <a:t>FRIDGE</a:t>
            </a:r>
          </a:p>
        </p:txBody>
      </p:sp>
      <p:sp>
        <p:nvSpPr>
          <p:cNvPr id="3" name="Content Placeholder 2"/>
          <p:cNvSpPr>
            <a:spLocks noGrp="1"/>
          </p:cNvSpPr>
          <p:nvPr>
            <p:ph idx="4294967295"/>
          </p:nvPr>
        </p:nvSpPr>
        <p:spPr>
          <a:xfrm>
            <a:off x="600393" y="1297622"/>
            <a:ext cx="11210607" cy="5331777"/>
          </a:xfrm>
        </p:spPr>
        <p:txBody>
          <a:bodyPr>
            <a:normAutofit/>
          </a:bodyPr>
          <a:lstStyle/>
          <a:p>
            <a:pPr>
              <a:buFont typeface="+mj-lt"/>
              <a:buAutoNum type="arabicPeriod"/>
            </a:pPr>
            <a:r>
              <a:rPr lang="en-US" sz="2000" b="1" dirty="0">
                <a:solidFill>
                  <a:srgbClr val="FF0000"/>
                </a:solidFill>
              </a:rPr>
              <a:t>ATRACURIUM  INJ</a:t>
            </a:r>
          </a:p>
          <a:p>
            <a:r>
              <a:rPr lang="en-US" b="1" dirty="0">
                <a:solidFill>
                  <a:schemeClr val="accent1"/>
                </a:solidFill>
              </a:rPr>
              <a:t>DOSAGE RANGE (ADULT DOSE): </a:t>
            </a:r>
          </a:p>
          <a:p>
            <a:pPr marL="0" indent="0">
              <a:buNone/>
            </a:pPr>
            <a:r>
              <a:rPr lang="en-US" b="1" dirty="0">
                <a:solidFill>
                  <a:schemeClr val="accent1"/>
                </a:solidFill>
              </a:rPr>
              <a:t>	</a:t>
            </a:r>
            <a:r>
              <a:rPr lang="en-US" b="1" dirty="0">
                <a:solidFill>
                  <a:schemeClr val="tx1"/>
                </a:solidFill>
              </a:rPr>
              <a:t>Initial: </a:t>
            </a:r>
            <a:r>
              <a:rPr lang="en-US" dirty="0">
                <a:solidFill>
                  <a:schemeClr val="tx1"/>
                </a:solidFill>
              </a:rPr>
              <a:t>0.4 to 0.5 mg/kg</a:t>
            </a:r>
          </a:p>
          <a:p>
            <a:pPr marL="0" indent="0">
              <a:buNone/>
            </a:pPr>
            <a:r>
              <a:rPr lang="en-US" b="1" dirty="0">
                <a:solidFill>
                  <a:schemeClr val="tx1"/>
                </a:solidFill>
              </a:rPr>
              <a:t>	Maintenance: </a:t>
            </a:r>
            <a:r>
              <a:rPr lang="en-US" dirty="0">
                <a:solidFill>
                  <a:schemeClr val="tx1"/>
                </a:solidFill>
              </a:rPr>
              <a:t>0.08 to 1mg/kg at 15 to 25 minute intervals; </a:t>
            </a:r>
            <a:r>
              <a:rPr lang="en-US" b="1" dirty="0">
                <a:solidFill>
                  <a:schemeClr val="tx1"/>
                </a:solidFill>
              </a:rPr>
              <a:t>Infusion : </a:t>
            </a:r>
            <a:r>
              <a:rPr lang="en-US" dirty="0">
                <a:solidFill>
                  <a:schemeClr val="tx1"/>
                </a:solidFill>
              </a:rPr>
              <a:t>5 to 15 </a:t>
            </a:r>
            <a:r>
              <a:rPr lang="en-US" b="1" dirty="0">
                <a:solidFill>
                  <a:schemeClr val="tx1"/>
                </a:solidFill>
              </a:rPr>
              <a:t>mcg/</a:t>
            </a:r>
            <a:r>
              <a:rPr lang="en-US" dirty="0">
                <a:solidFill>
                  <a:schemeClr val="tx1"/>
                </a:solidFill>
              </a:rPr>
              <a:t>kg</a:t>
            </a:r>
            <a:r>
              <a:rPr lang="en-US" b="1" dirty="0">
                <a:solidFill>
                  <a:schemeClr val="tx1"/>
                </a:solidFill>
              </a:rPr>
              <a:t>/min.</a:t>
            </a:r>
          </a:p>
          <a:p>
            <a:r>
              <a:rPr lang="en-US" b="1" dirty="0">
                <a:solidFill>
                  <a:schemeClr val="accent1"/>
                </a:solidFill>
              </a:rPr>
              <a:t>USE: </a:t>
            </a:r>
          </a:p>
          <a:p>
            <a:pPr marL="0" indent="0">
              <a:buNone/>
            </a:pPr>
            <a:r>
              <a:rPr lang="en-US" b="1" dirty="0">
                <a:solidFill>
                  <a:schemeClr val="accent1"/>
                </a:solidFill>
              </a:rPr>
              <a:t>	</a:t>
            </a:r>
            <a:r>
              <a:rPr lang="en-US" b="1" dirty="0">
                <a:solidFill>
                  <a:schemeClr val="tx1"/>
                </a:solidFill>
              </a:rPr>
              <a:t>Neuromuscular blockade: </a:t>
            </a:r>
            <a:r>
              <a:rPr lang="en-US" dirty="0">
                <a:solidFill>
                  <a:schemeClr val="tx1"/>
                </a:solidFill>
              </a:rPr>
              <a:t>As an adjunct to general anesthesia, to facilitate endotracheal 	intubation 	and to provide Skeletal muscle relaxation during surgery or mechanical ventilation.</a:t>
            </a:r>
          </a:p>
          <a:p>
            <a:pPr marL="0" indent="0">
              <a:buNone/>
            </a:pPr>
            <a:r>
              <a:rPr lang="en-US" b="1" dirty="0">
                <a:solidFill>
                  <a:schemeClr val="tx1"/>
                </a:solidFill>
              </a:rPr>
              <a:t>	NOTE: </a:t>
            </a:r>
            <a:r>
              <a:rPr lang="en-US" dirty="0">
                <a:solidFill>
                  <a:schemeClr val="tx1"/>
                </a:solidFill>
              </a:rPr>
              <a:t>Atracurium does not relieve pain or produce sedation.</a:t>
            </a:r>
          </a:p>
          <a:p>
            <a:r>
              <a:rPr lang="en-US" b="1" dirty="0">
                <a:solidFill>
                  <a:schemeClr val="accent1"/>
                </a:solidFill>
              </a:rPr>
              <a:t>Usual Infusion Concentration:</a:t>
            </a:r>
          </a:p>
          <a:p>
            <a:pPr marL="0" indent="0">
              <a:buNone/>
            </a:pPr>
            <a:r>
              <a:rPr lang="en-US" b="1" dirty="0">
                <a:solidFill>
                  <a:schemeClr val="accent1"/>
                </a:solidFill>
              </a:rPr>
              <a:t>	</a:t>
            </a:r>
            <a:r>
              <a:rPr lang="en-US" b="1" dirty="0">
                <a:solidFill>
                  <a:schemeClr val="tx1"/>
                </a:solidFill>
              </a:rPr>
              <a:t>IV infusion: </a:t>
            </a:r>
            <a:r>
              <a:rPr lang="en-US" dirty="0">
                <a:solidFill>
                  <a:srgbClr val="FF0000"/>
                </a:solidFill>
              </a:rPr>
              <a:t>20</a:t>
            </a:r>
            <a:r>
              <a:rPr lang="en-US" dirty="0">
                <a:solidFill>
                  <a:schemeClr val="tx1"/>
                </a:solidFill>
              </a:rPr>
              <a:t> mg in </a:t>
            </a:r>
            <a:r>
              <a:rPr lang="en-US" dirty="0">
                <a:solidFill>
                  <a:srgbClr val="FF0000"/>
                </a:solidFill>
              </a:rPr>
              <a:t>100</a:t>
            </a:r>
            <a:r>
              <a:rPr lang="en-US" dirty="0">
                <a:solidFill>
                  <a:schemeClr val="tx1"/>
                </a:solidFill>
              </a:rPr>
              <a:t> ml (concentration: 0.2 mg/ml) </a:t>
            </a:r>
            <a:r>
              <a:rPr lang="en-US" b="1" dirty="0">
                <a:solidFill>
                  <a:schemeClr val="tx1"/>
                </a:solidFill>
              </a:rPr>
              <a:t>or</a:t>
            </a:r>
          </a:p>
          <a:p>
            <a:pPr marL="0" indent="0">
              <a:buNone/>
            </a:pPr>
            <a:r>
              <a:rPr lang="en-US" b="1" dirty="0">
                <a:solidFill>
                  <a:schemeClr val="tx1"/>
                </a:solidFill>
              </a:rPr>
              <a:t>			   </a:t>
            </a:r>
            <a:r>
              <a:rPr lang="en-US" dirty="0">
                <a:solidFill>
                  <a:srgbClr val="FF0000"/>
                </a:solidFill>
              </a:rPr>
              <a:t>50</a:t>
            </a:r>
            <a:r>
              <a:rPr lang="en-US" dirty="0">
                <a:solidFill>
                  <a:schemeClr val="tx1"/>
                </a:solidFill>
              </a:rPr>
              <a:t> mg in </a:t>
            </a:r>
            <a:r>
              <a:rPr lang="en-US" dirty="0">
                <a:solidFill>
                  <a:srgbClr val="FF0000"/>
                </a:solidFill>
              </a:rPr>
              <a:t>100</a:t>
            </a:r>
            <a:r>
              <a:rPr lang="en-US" dirty="0">
                <a:solidFill>
                  <a:schemeClr val="tx1"/>
                </a:solidFill>
              </a:rPr>
              <a:t> ml (</a:t>
            </a:r>
            <a:r>
              <a:rPr lang="en-US" b="1" dirty="0">
                <a:solidFill>
                  <a:schemeClr val="tx1"/>
                </a:solidFill>
              </a:rPr>
              <a:t>	</a:t>
            </a:r>
            <a:r>
              <a:rPr lang="en-US" dirty="0">
                <a:solidFill>
                  <a:schemeClr val="tx1"/>
                </a:solidFill>
              </a:rPr>
              <a:t>concentration: 0.5 mg/ml).</a:t>
            </a:r>
          </a:p>
          <a:p>
            <a:pPr marL="0" indent="0">
              <a:buNone/>
            </a:pPr>
            <a:r>
              <a:rPr lang="en-US" b="1" dirty="0">
                <a:solidFill>
                  <a:schemeClr val="tx1"/>
                </a:solidFill>
              </a:rPr>
              <a:t>	Dilution: </a:t>
            </a:r>
            <a:r>
              <a:rPr lang="en-US" dirty="0">
                <a:solidFill>
                  <a:schemeClr val="tx1"/>
                </a:solidFill>
              </a:rPr>
              <a:t>D</a:t>
            </a:r>
            <a:r>
              <a:rPr lang="en-US" baseline="-25000" dirty="0">
                <a:solidFill>
                  <a:schemeClr val="tx1"/>
                </a:solidFill>
              </a:rPr>
              <a:t>5</a:t>
            </a:r>
            <a:r>
              <a:rPr lang="en-US" dirty="0">
                <a:solidFill>
                  <a:schemeClr val="tx1"/>
                </a:solidFill>
              </a:rPr>
              <a:t>W, D</a:t>
            </a:r>
            <a:r>
              <a:rPr lang="en-US" baseline="-25000" dirty="0">
                <a:solidFill>
                  <a:schemeClr val="tx1"/>
                </a:solidFill>
              </a:rPr>
              <a:t>5</a:t>
            </a:r>
            <a:r>
              <a:rPr lang="en-US" dirty="0">
                <a:solidFill>
                  <a:schemeClr val="tx1"/>
                </a:solidFill>
              </a:rPr>
              <a:t>NS, or NS. </a:t>
            </a:r>
            <a:endParaRPr lang="en-US" b="1" baseline="-25000" dirty="0">
              <a:solidFill>
                <a:schemeClr val="accent1"/>
              </a:solidFill>
            </a:endParaRPr>
          </a:p>
        </p:txBody>
      </p:sp>
    </p:spTree>
    <p:extLst>
      <p:ext uri="{BB962C8B-B14F-4D97-AF65-F5344CB8AC3E}">
        <p14:creationId xmlns:p14="http://schemas.microsoft.com/office/powerpoint/2010/main" val="25706618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176725"/>
            <a:ext cx="10500360" cy="4801314"/>
          </a:xfrm>
          <a:prstGeom prst="rect">
            <a:avLst/>
          </a:prstGeom>
        </p:spPr>
        <p:txBody>
          <a:bodyPr wrap="square">
            <a:spAutoFit/>
          </a:bodyPr>
          <a:lstStyle/>
          <a:p>
            <a:r>
              <a:rPr lang="en-US" b="1" dirty="0">
                <a:solidFill>
                  <a:srgbClr val="FF0000"/>
                </a:solidFill>
              </a:rPr>
              <a:t>13. METOPROLOL INJ (category C)</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IV: </a:t>
            </a:r>
            <a:r>
              <a:rPr lang="en-US" dirty="0">
                <a:solidFill>
                  <a:srgbClr val="FF0000"/>
                </a:solidFill>
              </a:rPr>
              <a:t>1.25 to 5 </a:t>
            </a:r>
            <a:r>
              <a:rPr lang="en-US" dirty="0"/>
              <a:t>mg every 6 to 12 hours (maximum: 15 mg every 3 hours) or 5 mg every 2 	minutes for 3 doses (acute MI).</a:t>
            </a:r>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dirty="0"/>
              <a:t>Treatment of hemodynamically stable acute myocardial infarction when used in 	conjunction with metoprolol oral maintenance therapy, acute coronary syndrome, 	heart failure, hypertension, coronary artery disease.</a:t>
            </a:r>
            <a:r>
              <a:rPr lang="en-US" dirty="0">
                <a:solidFill>
                  <a:schemeClr val="accent1"/>
                </a:solidFill>
              </a:rPr>
              <a:t>	</a:t>
            </a:r>
            <a:r>
              <a:rPr lang="en-US" b="1" dirty="0">
                <a:solidFill>
                  <a:schemeClr val="accent1"/>
                </a:solidFill>
              </a:rPr>
              <a:t>	</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t>IV infusion: </a:t>
            </a:r>
            <a:r>
              <a:rPr lang="en-US" dirty="0">
                <a:solidFill>
                  <a:srgbClr val="FF0000"/>
                </a:solidFill>
              </a:rPr>
              <a:t>5 to 10 </a:t>
            </a:r>
            <a:r>
              <a:rPr lang="en-US" dirty="0"/>
              <a:t>ml of metoprolol in 50ml diluent according manufacturer 	instruction.</a:t>
            </a:r>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dirty="0"/>
              <a:t>	Store in refrigerator at 2°C to 8°C. can be stored at room temperature, protect from 	light and heat.</a:t>
            </a:r>
            <a:endParaRPr lang="en-US" b="1" dirty="0">
              <a:solidFill>
                <a:schemeClr val="accent1"/>
              </a:solidFill>
            </a:endParaRPr>
          </a:p>
        </p:txBody>
      </p:sp>
    </p:spTree>
    <p:extLst>
      <p:ext uri="{BB962C8B-B14F-4D97-AF65-F5344CB8AC3E}">
        <p14:creationId xmlns:p14="http://schemas.microsoft.com/office/powerpoint/2010/main" val="21315127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0" y="1443841"/>
            <a:ext cx="10454640" cy="3970318"/>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571500" indent="-342900">
              <a:buAutoNum type="arabicPeriod"/>
            </a:pPr>
            <a:r>
              <a:rPr lang="en-US" dirty="0"/>
              <a:t>Monitor ECG and blood pressure during administration.</a:t>
            </a:r>
          </a:p>
          <a:p>
            <a:pPr marL="571500" indent="-342900">
              <a:buAutoNum type="arabicPeriod"/>
            </a:pPr>
            <a:r>
              <a:rPr lang="en-US" dirty="0"/>
              <a:t>May administer by rapid infusion (IV push) over 1 minute.</a:t>
            </a:r>
          </a:p>
          <a:p>
            <a:pPr marL="571500" indent="-342900">
              <a:buAutoNum type="arabicPeriod"/>
            </a:pPr>
            <a:r>
              <a:rPr lang="en-US" dirty="0"/>
              <a:t>May also be administered by slow infusion.</a:t>
            </a:r>
          </a:p>
          <a:p>
            <a:pPr marL="571500" indent="-342900">
              <a:buAutoNum type="arabicPeriod"/>
            </a:pPr>
            <a:r>
              <a:rPr lang="en-US" dirty="0"/>
              <a:t>Monitoring for signs of first-degree heart block. As common side effect.</a:t>
            </a:r>
          </a:p>
          <a:p>
            <a:pPr marL="571500" indent="-342900">
              <a:buAutoNum type="arabicPeriod"/>
            </a:pPr>
            <a:r>
              <a:rPr lang="en-US" dirty="0"/>
              <a:t>Stop the therapy if sever heart block occurs.</a:t>
            </a:r>
          </a:p>
          <a:p>
            <a:pPr marL="571500" indent="-342900">
              <a:buAutoNum type="arabicPeriod"/>
            </a:pPr>
            <a:r>
              <a:rPr lang="en-US" dirty="0"/>
              <a:t>Monitoring geriatric patient as they have been observed more frequently for Bradycardia.</a:t>
            </a:r>
          </a:p>
          <a:p>
            <a:pPr marL="571500" indent="-342900">
              <a:buAutoNum type="arabicPeriod"/>
            </a:pPr>
            <a:endParaRPr lang="en-US" dirty="0"/>
          </a:p>
          <a:p>
            <a:pPr marL="285750" indent="-285750">
              <a:buFont typeface="Wingdings" panose="05000000000000000000" pitchFamily="2" charset="2"/>
              <a:buChar char="Ø"/>
            </a:pPr>
            <a:r>
              <a:rPr lang="en-US" b="1" dirty="0">
                <a:solidFill>
                  <a:schemeClr val="accent1"/>
                </a:solidFill>
              </a:rPr>
              <a:t>What should not be done</a:t>
            </a:r>
          </a:p>
          <a:p>
            <a:pPr marL="288925" indent="-288925"/>
            <a:r>
              <a:rPr lang="en-US" b="1" dirty="0">
                <a:solidFill>
                  <a:schemeClr val="accent1"/>
                </a:solidFill>
              </a:rPr>
              <a:t>   1. therapy withdrawn abruptly (particularly in patient with CAD).</a:t>
            </a:r>
          </a:p>
          <a:p>
            <a:pPr marL="288925" indent="-288925"/>
            <a:r>
              <a:rPr lang="en-US" b="1" dirty="0">
                <a:solidFill>
                  <a:schemeClr val="accent1"/>
                </a:solidFill>
              </a:rPr>
              <a:t>   2. treatment of anaphylaxis with adrenalin (epinephrine) as may be ineffective or promotes undesirable effects.</a:t>
            </a:r>
          </a:p>
          <a:p>
            <a:pPr marL="288925" indent="-288925"/>
            <a:r>
              <a:rPr lang="en-US" b="1" dirty="0">
                <a:solidFill>
                  <a:schemeClr val="accent1"/>
                </a:solidFill>
              </a:rPr>
              <a:t>   3. giving drug to patient having brochospastic disease.</a:t>
            </a:r>
          </a:p>
        </p:txBody>
      </p:sp>
    </p:spTree>
    <p:extLst>
      <p:ext uri="{BB962C8B-B14F-4D97-AF65-F5344CB8AC3E}">
        <p14:creationId xmlns:p14="http://schemas.microsoft.com/office/powerpoint/2010/main" val="35247123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02480" y="3198614"/>
            <a:ext cx="2352649" cy="523220"/>
          </a:xfrm>
          <a:prstGeom prst="rect">
            <a:avLst/>
          </a:prstGeom>
        </p:spPr>
        <p:txBody>
          <a:bodyPr wrap="square">
            <a:spAutoFit/>
          </a:bodyPr>
          <a:lstStyle/>
          <a:p>
            <a:r>
              <a:rPr lang="en-US" sz="2800" b="1" dirty="0">
                <a:solidFill>
                  <a:srgbClr val="FF0000"/>
                </a:solidFill>
              </a:rPr>
              <a:t>NORAD INJ </a:t>
            </a:r>
            <a:endParaRPr lang="en-US" sz="2800" dirty="0"/>
          </a:p>
        </p:txBody>
      </p:sp>
    </p:spTree>
    <p:extLst>
      <p:ext uri="{BB962C8B-B14F-4D97-AF65-F5344CB8AC3E}">
        <p14:creationId xmlns:p14="http://schemas.microsoft.com/office/powerpoint/2010/main" val="14847537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175385"/>
            <a:ext cx="10469880" cy="5078313"/>
          </a:xfrm>
          <a:prstGeom prst="rect">
            <a:avLst/>
          </a:prstGeom>
        </p:spPr>
        <p:txBody>
          <a:bodyPr wrap="square">
            <a:spAutoFit/>
          </a:bodyPr>
          <a:lstStyle/>
          <a:p>
            <a:r>
              <a:rPr lang="en-US" b="1" dirty="0">
                <a:solidFill>
                  <a:srgbClr val="FF0000"/>
                </a:solidFill>
              </a:rPr>
              <a:t>14.  NORAD INJ (NORADRENALINE or Norepinephrine) (category C)</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IV: Initial: </a:t>
            </a:r>
            <a:r>
              <a:rPr lang="en-US" dirty="0">
                <a:solidFill>
                  <a:srgbClr val="FF0000"/>
                </a:solidFill>
              </a:rPr>
              <a:t>8-12 mcg/kg/minute</a:t>
            </a:r>
          </a:p>
          <a:p>
            <a:r>
              <a:rPr lang="en-US" dirty="0"/>
              <a:t>	      </a:t>
            </a:r>
            <a:r>
              <a:rPr lang="en-US" b="1" dirty="0"/>
              <a:t>Maintenance: </a:t>
            </a:r>
            <a:r>
              <a:rPr lang="en-US" dirty="0"/>
              <a:t>Titrate to desired effect (usual maintenance range: 2-4 	   	  	      mcg/minute.</a:t>
            </a:r>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dirty="0"/>
              <a:t>Treatment of shock which persists after adequate fluid volume replacement; severe 	hypotension, Recommended as the first-choice vasopressor for the treatment of 	sepsis and septic shock in adult patients.</a:t>
            </a:r>
            <a:r>
              <a:rPr lang="en-US" dirty="0">
                <a:solidFill>
                  <a:schemeClr val="accent1"/>
                </a:solidFill>
              </a:rPr>
              <a:t>	</a:t>
            </a:r>
            <a:r>
              <a:rPr lang="en-US" b="1" dirty="0">
                <a:solidFill>
                  <a:schemeClr val="accent1"/>
                </a:solidFill>
              </a:rPr>
              <a:t>	</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t>IV infusion: </a:t>
            </a:r>
            <a:r>
              <a:rPr lang="en-US" dirty="0"/>
              <a:t>4 mg in 250 ml (concentration: 16 mcg/ml),</a:t>
            </a:r>
          </a:p>
          <a:p>
            <a:r>
              <a:rPr lang="en-US" b="1" dirty="0">
                <a:solidFill>
                  <a:schemeClr val="accent1"/>
                </a:solidFill>
              </a:rPr>
              <a:t>		      </a:t>
            </a:r>
            <a:r>
              <a:rPr lang="en-US" dirty="0"/>
              <a:t>8 mg in 250 ml ( concentration: 32 mcg/ml) of D</a:t>
            </a:r>
            <a:r>
              <a:rPr lang="en-US" baseline="-25000" dirty="0"/>
              <a:t>5</a:t>
            </a:r>
            <a:r>
              <a:rPr lang="en-US" dirty="0"/>
              <a:t>W or NS.</a:t>
            </a:r>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dirty="0"/>
              <a:t>	Store in refrigerator at 2°C to 8°C. can be stored at room temperature, protect from 	light and heat. Parenteral admixture at room temperature for 24 hours.</a:t>
            </a:r>
            <a:endParaRPr lang="en-US" b="1" dirty="0">
              <a:solidFill>
                <a:schemeClr val="accent1"/>
              </a:solidFill>
            </a:endParaRPr>
          </a:p>
        </p:txBody>
      </p:sp>
    </p:spTree>
    <p:extLst>
      <p:ext uri="{BB962C8B-B14F-4D97-AF65-F5344CB8AC3E}">
        <p14:creationId xmlns:p14="http://schemas.microsoft.com/office/powerpoint/2010/main" val="3550384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1173480"/>
            <a:ext cx="10576560" cy="4247317"/>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625475" indent="-342900">
              <a:buFont typeface="+mj-lt"/>
              <a:buAutoNum type="arabicPeriod"/>
            </a:pPr>
            <a:r>
              <a:rPr lang="en-US" dirty="0"/>
              <a:t>Monitoring blood pressure closely and adjust infusion rate.</a:t>
            </a:r>
          </a:p>
          <a:p>
            <a:pPr marL="625475" indent="-342900">
              <a:buFont typeface="+mj-lt"/>
              <a:buAutoNum type="arabicPeriod"/>
            </a:pPr>
            <a:r>
              <a:rPr lang="en-US" dirty="0"/>
              <a:t>Vesicant; ensure proper needle or catheter placement prior to and during infusion.</a:t>
            </a:r>
          </a:p>
          <a:p>
            <a:pPr marL="625475" indent="-342900">
              <a:buFont typeface="+mj-lt"/>
              <a:buAutoNum type="arabicPeriod"/>
            </a:pPr>
            <a:r>
              <a:rPr lang="en-US" dirty="0"/>
              <a:t>If extravasation occurs, infiltrate the area with diluted Phentolamine (5-10 mg in 10-15ml of saline) with a fine hypodermic needle. </a:t>
            </a:r>
            <a:r>
              <a:rPr lang="en-US" b="1" dirty="0"/>
              <a:t>Phentolamine should be administered as soon as possible after extravasation is noted to prevent sloughing/necrosis.</a:t>
            </a:r>
          </a:p>
          <a:p>
            <a:pPr marL="625475" indent="-342900">
              <a:buFont typeface="+mj-lt"/>
              <a:buAutoNum type="arabicPeriod"/>
            </a:pPr>
            <a:r>
              <a:rPr lang="en-US" dirty="0"/>
              <a:t>Monitoring for Arrhythmias, bradycardia, dyspnea, respiratory difficulty, skin necrosis </a:t>
            </a:r>
          </a:p>
          <a:p>
            <a:pPr marL="282575"/>
            <a:endParaRPr lang="en-US" dirty="0"/>
          </a:p>
          <a:p>
            <a:pPr marL="285750" indent="-285750">
              <a:buFont typeface="Wingdings" panose="05000000000000000000" pitchFamily="2" charset="2"/>
              <a:buChar char="Ø"/>
            </a:pPr>
            <a:r>
              <a:rPr lang="en-US" b="1" dirty="0">
                <a:solidFill>
                  <a:schemeClr val="accent1"/>
                </a:solidFill>
              </a:rPr>
              <a:t>What should not be done</a:t>
            </a:r>
          </a:p>
          <a:p>
            <a:r>
              <a:rPr lang="en-US" b="1" dirty="0">
                <a:solidFill>
                  <a:schemeClr val="accent1"/>
                </a:solidFill>
              </a:rPr>
              <a:t>     1. using solution if brown coloration appears.</a:t>
            </a:r>
          </a:p>
          <a:p>
            <a:r>
              <a:rPr lang="en-US" b="1" dirty="0">
                <a:solidFill>
                  <a:schemeClr val="accent1"/>
                </a:solidFill>
              </a:rPr>
              <a:t>     2. during anesthesia with cyclopropane or halothane.</a:t>
            </a:r>
          </a:p>
          <a:p>
            <a:r>
              <a:rPr lang="en-US" b="1" dirty="0">
                <a:solidFill>
                  <a:schemeClr val="accent1"/>
                </a:solidFill>
              </a:rPr>
              <a:t>     3. Extravasation</a:t>
            </a:r>
          </a:p>
          <a:p>
            <a:r>
              <a:rPr lang="en-US" b="1" dirty="0">
                <a:solidFill>
                  <a:schemeClr val="accent1"/>
                </a:solidFill>
              </a:rPr>
              <a:t>     4. infusion in small vein (wrist)</a:t>
            </a:r>
          </a:p>
          <a:p>
            <a:r>
              <a:rPr lang="en-US" b="1" dirty="0">
                <a:solidFill>
                  <a:schemeClr val="accent1"/>
                </a:solidFill>
              </a:rPr>
              <a:t>     5. infusion in leg vein</a:t>
            </a:r>
          </a:p>
          <a:p>
            <a:r>
              <a:rPr lang="en-US" b="1" dirty="0">
                <a:solidFill>
                  <a:schemeClr val="accent1"/>
                </a:solidFill>
              </a:rPr>
              <a:t>     6. co-administration with Inhalation Anesthetics.</a:t>
            </a:r>
          </a:p>
        </p:txBody>
      </p:sp>
    </p:spTree>
    <p:extLst>
      <p:ext uri="{BB962C8B-B14F-4D97-AF65-F5344CB8AC3E}">
        <p14:creationId xmlns:p14="http://schemas.microsoft.com/office/powerpoint/2010/main" val="21774413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66670" y="3274814"/>
            <a:ext cx="2771913" cy="523220"/>
          </a:xfrm>
          <a:prstGeom prst="rect">
            <a:avLst/>
          </a:prstGeom>
        </p:spPr>
        <p:txBody>
          <a:bodyPr wrap="none">
            <a:spAutoFit/>
          </a:bodyPr>
          <a:lstStyle/>
          <a:p>
            <a:r>
              <a:rPr lang="en-US" sz="2800" b="1" dirty="0">
                <a:solidFill>
                  <a:srgbClr val="FF0000"/>
                </a:solidFill>
              </a:rPr>
              <a:t>PROPOFOL INJ </a:t>
            </a:r>
            <a:endParaRPr lang="en-US" sz="2800" dirty="0"/>
          </a:p>
        </p:txBody>
      </p:sp>
    </p:spTree>
    <p:extLst>
      <p:ext uri="{BB962C8B-B14F-4D97-AF65-F5344CB8AC3E}">
        <p14:creationId xmlns:p14="http://schemas.microsoft.com/office/powerpoint/2010/main" val="352376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04526"/>
            <a:ext cx="10454640" cy="4524315"/>
          </a:xfrm>
          <a:prstGeom prst="rect">
            <a:avLst/>
          </a:prstGeom>
        </p:spPr>
        <p:txBody>
          <a:bodyPr wrap="square">
            <a:spAutoFit/>
          </a:bodyPr>
          <a:lstStyle/>
          <a:p>
            <a:r>
              <a:rPr lang="en-US" b="1" dirty="0">
                <a:solidFill>
                  <a:srgbClr val="FF0000"/>
                </a:solidFill>
              </a:rPr>
              <a:t>15.  PROPOFOL INJ (category B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IV: </a:t>
            </a:r>
            <a:r>
              <a:rPr lang="en-US" b="1" dirty="0">
                <a:solidFill>
                  <a:srgbClr val="FF0000"/>
                </a:solidFill>
              </a:rPr>
              <a:t>Dosage varies greatly depending on indication</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dirty="0"/>
              <a:t>For monitored anesthesia care sedation during procedures, intubation, 	mechanically-ventilated ICU patients.</a:t>
            </a:r>
            <a:r>
              <a:rPr lang="en-US" dirty="0">
                <a:solidFill>
                  <a:schemeClr val="accent1"/>
                </a:solidFill>
              </a:rPr>
              <a:t>	</a:t>
            </a:r>
            <a:r>
              <a:rPr lang="en-US" b="1" dirty="0">
                <a:solidFill>
                  <a:schemeClr val="accent1"/>
                </a:solidFill>
              </a:rPr>
              <a:t>	</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INFUSION CONCENTRATIONS:</a:t>
            </a:r>
          </a:p>
          <a:p>
            <a:r>
              <a:rPr lang="en-US" b="1" dirty="0">
                <a:solidFill>
                  <a:schemeClr val="accent1"/>
                </a:solidFill>
              </a:rPr>
              <a:t>	</a:t>
            </a:r>
            <a:r>
              <a:rPr lang="en-US" b="1" dirty="0"/>
              <a:t>IV infusion: </a:t>
            </a:r>
            <a:r>
              <a:rPr lang="en-US" b="1" dirty="0">
                <a:solidFill>
                  <a:srgbClr val="FF0000"/>
                </a:solidFill>
              </a:rPr>
              <a:t>Dosage varies greatly depending on indication</a:t>
            </a:r>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Store between 4°C to 22°C refrigeration is not required. Do not Freeze.</a:t>
            </a:r>
            <a:endParaRPr lang="en-US" b="1" dirty="0">
              <a:solidFill>
                <a:schemeClr val="accent1"/>
              </a:solidFill>
            </a:endParaRPr>
          </a:p>
          <a:p>
            <a:r>
              <a:rPr lang="en-US" b="1" dirty="0">
                <a:solidFill>
                  <a:schemeClr val="accent1"/>
                </a:solidFill>
              </a:rPr>
              <a:t>	</a:t>
            </a:r>
            <a:r>
              <a:rPr lang="en-US" dirty="0"/>
              <a:t>if transferred to a syringe or other container prior to administration, use within 6 	hours. </a:t>
            </a:r>
          </a:p>
        </p:txBody>
      </p:sp>
    </p:spTree>
    <p:extLst>
      <p:ext uri="{BB962C8B-B14F-4D97-AF65-F5344CB8AC3E}">
        <p14:creationId xmlns:p14="http://schemas.microsoft.com/office/powerpoint/2010/main" val="30720444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671691"/>
            <a:ext cx="10485120" cy="6186309"/>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282575"/>
            <a:r>
              <a:rPr lang="en-US" dirty="0"/>
              <a:t>1. Tubing and any unused portion of Propofol vials should be discarded after 12 hours.</a:t>
            </a:r>
          </a:p>
          <a:p>
            <a:pPr marL="282575"/>
            <a:r>
              <a:rPr lang="en-US" dirty="0"/>
              <a:t>2. To reduce pain associated with injection, use large veins of forearm or antecubital fossa. Lidocaine IV ( 1ml of a 1% solution) may also be used prior to administration or it may be added to Propofol immediately before administration in a quantity not exceed 20 mg lidocaine per 200 mg Propofol.</a:t>
            </a:r>
          </a:p>
          <a:p>
            <a:pPr marL="282575"/>
            <a:r>
              <a:rPr lang="en-US" dirty="0"/>
              <a:t>3. Do not use filter &lt; 5 micron for administration.</a:t>
            </a:r>
          </a:p>
          <a:p>
            <a:pPr marL="282575"/>
            <a:r>
              <a:rPr lang="en-US" dirty="0"/>
              <a:t>4. Does not required dilution however if required can be diluted in 5% dextrose in water to      a concentration of &gt;2 mg/ml.</a:t>
            </a:r>
          </a:p>
          <a:p>
            <a:pPr marL="282575"/>
            <a:r>
              <a:rPr lang="en-US" dirty="0"/>
              <a:t>5. Wean the infusion rate so the patient awakens slowly.</a:t>
            </a:r>
          </a:p>
          <a:p>
            <a:pPr marL="282575"/>
            <a:endParaRPr lang="en-US" dirty="0"/>
          </a:p>
          <a:p>
            <a:pPr marL="285750" indent="-285750">
              <a:buFont typeface="Wingdings" panose="05000000000000000000" pitchFamily="2" charset="2"/>
              <a:buChar char="Ø"/>
            </a:pPr>
            <a:r>
              <a:rPr lang="en-US" b="1" dirty="0">
                <a:solidFill>
                  <a:schemeClr val="accent1"/>
                </a:solidFill>
              </a:rPr>
              <a:t>What should not be done</a:t>
            </a:r>
          </a:p>
          <a:p>
            <a:pPr marL="342900" indent="-342900">
              <a:buFont typeface="+mj-lt"/>
              <a:buAutoNum type="arabicPeriod"/>
            </a:pPr>
            <a:r>
              <a:rPr lang="en-US" b="1" dirty="0">
                <a:solidFill>
                  <a:schemeClr val="accent1"/>
                </a:solidFill>
              </a:rPr>
              <a:t>Administration through the same IV catheter with blood and plasma.</a:t>
            </a:r>
          </a:p>
          <a:p>
            <a:pPr marL="342900" indent="-342900">
              <a:buFont typeface="+mj-lt"/>
              <a:buAutoNum type="arabicPeriod"/>
            </a:pPr>
            <a:r>
              <a:rPr lang="en-US" b="1" dirty="0">
                <a:solidFill>
                  <a:schemeClr val="accent1"/>
                </a:solidFill>
              </a:rPr>
              <a:t>Using solution if oil and water layers seen.</a:t>
            </a:r>
          </a:p>
          <a:p>
            <a:pPr marL="342900" indent="-342900">
              <a:buFont typeface="+mj-lt"/>
              <a:buAutoNum type="arabicPeriod"/>
            </a:pPr>
            <a:r>
              <a:rPr lang="en-US" b="1" dirty="0">
                <a:solidFill>
                  <a:schemeClr val="accent1"/>
                </a:solidFill>
              </a:rPr>
              <a:t>Giving to Patient having history of hypersensitivity of eggs and soya products.</a:t>
            </a:r>
          </a:p>
          <a:p>
            <a:pPr marL="342900" indent="-342900">
              <a:buFont typeface="+mj-lt"/>
              <a:buAutoNum type="arabicPeriod"/>
            </a:pPr>
            <a:r>
              <a:rPr lang="en-US" b="1" dirty="0">
                <a:solidFill>
                  <a:schemeClr val="accent1"/>
                </a:solidFill>
              </a:rPr>
              <a:t>Rapid bolus in elderly patients. </a:t>
            </a:r>
          </a:p>
          <a:p>
            <a:pPr marL="342900" indent="-342900">
              <a:buFont typeface="+mj-lt"/>
              <a:buAutoNum type="arabicPeriod"/>
            </a:pPr>
            <a:r>
              <a:rPr lang="en-US" b="1" dirty="0">
                <a:solidFill>
                  <a:schemeClr val="accent1"/>
                </a:solidFill>
              </a:rPr>
              <a:t>Ejection fraction less than &lt;50%.</a:t>
            </a:r>
          </a:p>
          <a:p>
            <a:pPr marL="342900" indent="-342900">
              <a:buFont typeface="+mj-lt"/>
              <a:buAutoNum type="arabicPeriod"/>
            </a:pPr>
            <a:r>
              <a:rPr lang="en-US" b="1" dirty="0">
                <a:solidFill>
                  <a:schemeClr val="accent1"/>
                </a:solidFill>
              </a:rPr>
              <a:t>Concomitant use with opioids may leads to increased sedative or anesthetic effects of Propofol.</a:t>
            </a:r>
          </a:p>
          <a:p>
            <a:pPr marL="342900" indent="-342900">
              <a:buFont typeface="+mj-lt"/>
              <a:buAutoNum type="arabicPeriod"/>
            </a:pPr>
            <a:r>
              <a:rPr lang="en-US" b="1" dirty="0">
                <a:solidFill>
                  <a:schemeClr val="accent1"/>
                </a:solidFill>
              </a:rPr>
              <a:t>Abrupt discontinuation – can lead to awakening, anxiety , agitation , and resistance to mechanical ventilation.</a:t>
            </a:r>
          </a:p>
          <a:p>
            <a:pPr marL="342900" indent="-342900">
              <a:buFont typeface="+mj-lt"/>
              <a:buAutoNum type="arabicPeriod"/>
            </a:pPr>
            <a:endParaRPr lang="en-US" b="1" dirty="0"/>
          </a:p>
        </p:txBody>
      </p:sp>
    </p:spTree>
    <p:extLst>
      <p:ext uri="{BB962C8B-B14F-4D97-AF65-F5344CB8AC3E}">
        <p14:creationId xmlns:p14="http://schemas.microsoft.com/office/powerpoint/2010/main" val="3922450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4019" y="3183374"/>
            <a:ext cx="2654894" cy="523220"/>
          </a:xfrm>
          <a:prstGeom prst="rect">
            <a:avLst/>
          </a:prstGeom>
        </p:spPr>
        <p:txBody>
          <a:bodyPr wrap="none">
            <a:spAutoFit/>
          </a:bodyPr>
          <a:lstStyle/>
          <a:p>
            <a:r>
              <a:rPr lang="en-US" sz="2800" b="1" dirty="0">
                <a:solidFill>
                  <a:srgbClr val="FF0000"/>
                </a:solidFill>
              </a:rPr>
              <a:t>RETEPLASE INJ </a:t>
            </a:r>
            <a:endParaRPr lang="en-US" sz="2800" dirty="0"/>
          </a:p>
        </p:txBody>
      </p:sp>
    </p:spTree>
    <p:extLst>
      <p:ext uri="{BB962C8B-B14F-4D97-AF65-F5344CB8AC3E}">
        <p14:creationId xmlns:p14="http://schemas.microsoft.com/office/powerpoint/2010/main" val="35061620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938725"/>
            <a:ext cx="10485120" cy="3416320"/>
          </a:xfrm>
          <a:prstGeom prst="rect">
            <a:avLst/>
          </a:prstGeom>
        </p:spPr>
        <p:txBody>
          <a:bodyPr wrap="square">
            <a:spAutoFit/>
          </a:bodyPr>
          <a:lstStyle/>
          <a:p>
            <a:r>
              <a:rPr lang="en-US" b="1" dirty="0">
                <a:solidFill>
                  <a:srgbClr val="FF0000"/>
                </a:solidFill>
              </a:rPr>
              <a:t>16.  RETEPLASE INJ (category C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IV: </a:t>
            </a:r>
            <a:r>
              <a:rPr lang="en-US" dirty="0">
                <a:solidFill>
                  <a:srgbClr val="FF0000"/>
                </a:solidFill>
              </a:rPr>
              <a:t>10 units</a:t>
            </a:r>
            <a:r>
              <a:rPr lang="en-US" dirty="0"/>
              <a:t>; repeat after 30 minutes.  </a:t>
            </a:r>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dirty="0"/>
              <a:t>Management of STEMI for the improvement of ventricular function, the reduction of 	the incidence of CHF, and the reduction of mortality following STEMI.</a:t>
            </a:r>
            <a:r>
              <a:rPr lang="en-US" dirty="0">
                <a:solidFill>
                  <a:schemeClr val="accent1"/>
                </a:solidFill>
              </a:rPr>
              <a:t>	</a:t>
            </a:r>
            <a:r>
              <a:rPr lang="en-US" b="1" dirty="0">
                <a:solidFill>
                  <a:schemeClr val="accent1"/>
                </a:solidFill>
              </a:rPr>
              <a:t>	</a:t>
            </a:r>
          </a:p>
          <a:p>
            <a:r>
              <a:rPr lang="en-US" b="1" dirty="0">
                <a:solidFill>
                  <a:schemeClr val="accent1"/>
                </a:solidFill>
              </a:rPr>
              <a:t>	</a:t>
            </a:r>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Storage kit should be stored at 2°C to 25°C and remain sealed until use in order to 	protect from light.</a:t>
            </a:r>
            <a:endParaRPr lang="en-US" b="1" dirty="0">
              <a:solidFill>
                <a:schemeClr val="accent1"/>
              </a:solidFill>
            </a:endParaRPr>
          </a:p>
          <a:p>
            <a:r>
              <a:rPr lang="en-US" b="1" dirty="0">
                <a:solidFill>
                  <a:schemeClr val="accent1"/>
                </a:solidFill>
              </a:rPr>
              <a:t>	</a:t>
            </a:r>
            <a:endParaRPr lang="en-US" dirty="0"/>
          </a:p>
        </p:txBody>
      </p:sp>
    </p:spTree>
    <p:extLst>
      <p:ext uri="{BB962C8B-B14F-4D97-AF65-F5344CB8AC3E}">
        <p14:creationId xmlns:p14="http://schemas.microsoft.com/office/powerpoint/2010/main" val="2720997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1143000"/>
            <a:ext cx="10658475" cy="5567363"/>
          </a:xfrm>
        </p:spPr>
        <p:txBody>
          <a:bodyPr>
            <a:normAutofit/>
          </a:bodyPr>
          <a:lstStyle/>
          <a:p>
            <a:pPr>
              <a:spcBef>
                <a:spcPts val="1200"/>
              </a:spcBef>
            </a:pPr>
            <a:r>
              <a:rPr lang="en-US" b="1" dirty="0">
                <a:solidFill>
                  <a:schemeClr val="accent1"/>
                </a:solidFill>
              </a:rPr>
              <a:t>What to do</a:t>
            </a:r>
          </a:p>
          <a:p>
            <a:pPr>
              <a:spcBef>
                <a:spcPts val="1200"/>
              </a:spcBef>
              <a:buFont typeface="+mj-lt"/>
              <a:buAutoNum type="arabicPeriod"/>
            </a:pPr>
            <a:r>
              <a:rPr lang="en-US" dirty="0">
                <a:solidFill>
                  <a:schemeClr val="tx1"/>
                </a:solidFill>
              </a:rPr>
              <a:t>Epinephrine </a:t>
            </a:r>
            <a:r>
              <a:rPr lang="en-US" dirty="0">
                <a:solidFill>
                  <a:srgbClr val="FF0000"/>
                </a:solidFill>
              </a:rPr>
              <a:t>1:1000</a:t>
            </a:r>
            <a:r>
              <a:rPr lang="en-US" dirty="0">
                <a:solidFill>
                  <a:schemeClr val="tx1"/>
                </a:solidFill>
              </a:rPr>
              <a:t> should be immediately available during use in case of Anaphylactic reaction.</a:t>
            </a:r>
          </a:p>
          <a:p>
            <a:pPr>
              <a:spcBef>
                <a:spcPts val="1200"/>
              </a:spcBef>
              <a:buFont typeface="+mj-lt"/>
              <a:buAutoNum type="arabicPeriod"/>
            </a:pPr>
            <a:r>
              <a:rPr lang="en-US" dirty="0">
                <a:solidFill>
                  <a:schemeClr val="tx1"/>
                </a:solidFill>
              </a:rPr>
              <a:t>Continuous monitoring vital signs, cardiac status, respiratory status, and degree of neuromuscular block is mandatory during infusion and until full muscle tone has returned.</a:t>
            </a:r>
          </a:p>
          <a:p>
            <a:pPr>
              <a:spcBef>
                <a:spcPts val="1200"/>
              </a:spcBef>
              <a:buFont typeface="+mj-lt"/>
              <a:buAutoNum type="arabicPeriod"/>
            </a:pPr>
            <a:r>
              <a:rPr lang="en-US" dirty="0">
                <a:solidFill>
                  <a:schemeClr val="tx1"/>
                </a:solidFill>
              </a:rPr>
              <a:t>Store intact vials at </a:t>
            </a:r>
            <a:r>
              <a:rPr lang="en-US" dirty="0">
                <a:solidFill>
                  <a:srgbClr val="FF0000"/>
                </a:solidFill>
              </a:rPr>
              <a:t>2° C to 8°C</a:t>
            </a:r>
            <a:r>
              <a:rPr lang="en-US" dirty="0">
                <a:solidFill>
                  <a:schemeClr val="tx1"/>
                </a:solidFill>
              </a:rPr>
              <a:t>. </a:t>
            </a:r>
          </a:p>
          <a:p>
            <a:pPr>
              <a:spcBef>
                <a:spcPts val="1200"/>
              </a:spcBef>
              <a:buFont typeface="+mj-lt"/>
              <a:buAutoNum type="arabicPeriod"/>
            </a:pPr>
            <a:r>
              <a:rPr lang="en-US" dirty="0">
                <a:solidFill>
                  <a:schemeClr val="tx1"/>
                </a:solidFill>
              </a:rPr>
              <a:t>Upon removal from refrigeration  to room temperature storage conditions should be </a:t>
            </a:r>
            <a:r>
              <a:rPr lang="en-US" dirty="0">
                <a:solidFill>
                  <a:srgbClr val="FF0000"/>
                </a:solidFill>
              </a:rPr>
              <a:t>25 °C</a:t>
            </a:r>
            <a:r>
              <a:rPr lang="en-US" dirty="0">
                <a:solidFill>
                  <a:schemeClr val="tx1"/>
                </a:solidFill>
              </a:rPr>
              <a:t>.</a:t>
            </a:r>
          </a:p>
          <a:p>
            <a:pPr>
              <a:spcBef>
                <a:spcPts val="1200"/>
              </a:spcBef>
              <a:buFont typeface="+mj-lt"/>
              <a:buAutoNum type="arabicPeriod"/>
            </a:pPr>
            <a:r>
              <a:rPr lang="en-US" dirty="0">
                <a:solidFill>
                  <a:schemeClr val="tx1"/>
                </a:solidFill>
              </a:rPr>
              <a:t>Use within </a:t>
            </a:r>
            <a:r>
              <a:rPr lang="en-US" dirty="0">
                <a:solidFill>
                  <a:srgbClr val="FF0000"/>
                </a:solidFill>
              </a:rPr>
              <a:t>14 days </a:t>
            </a:r>
            <a:r>
              <a:rPr lang="en-US" dirty="0">
                <a:solidFill>
                  <a:schemeClr val="tx1"/>
                </a:solidFill>
              </a:rPr>
              <a:t>even if re-refrigerated.</a:t>
            </a:r>
          </a:p>
          <a:p>
            <a:pPr>
              <a:spcBef>
                <a:spcPts val="1200"/>
              </a:spcBef>
              <a:buFont typeface="+mj-lt"/>
              <a:buAutoNum type="arabicPeriod"/>
            </a:pPr>
            <a:r>
              <a:rPr lang="en-US" dirty="0">
                <a:solidFill>
                  <a:schemeClr val="tx1"/>
                </a:solidFill>
              </a:rPr>
              <a:t>Use the diluted solution within </a:t>
            </a:r>
            <a:r>
              <a:rPr lang="en-US" dirty="0">
                <a:solidFill>
                  <a:srgbClr val="FF0000"/>
                </a:solidFill>
              </a:rPr>
              <a:t>24 hours</a:t>
            </a:r>
            <a:r>
              <a:rPr lang="en-US" dirty="0">
                <a:solidFill>
                  <a:schemeClr val="tx1"/>
                </a:solidFill>
              </a:rPr>
              <a:t>.</a:t>
            </a:r>
          </a:p>
          <a:p>
            <a:pPr>
              <a:spcBef>
                <a:spcPts val="1200"/>
              </a:spcBef>
            </a:pPr>
            <a:r>
              <a:rPr lang="en-US" b="1" dirty="0">
                <a:solidFill>
                  <a:schemeClr val="accent1"/>
                </a:solidFill>
              </a:rPr>
              <a:t>What should not be done</a:t>
            </a:r>
          </a:p>
          <a:p>
            <a:pPr>
              <a:spcBef>
                <a:spcPts val="1200"/>
              </a:spcBef>
              <a:buFont typeface="+mj-lt"/>
              <a:buAutoNum type="arabicPeriod"/>
            </a:pPr>
            <a:r>
              <a:rPr lang="en-US" dirty="0">
                <a:solidFill>
                  <a:schemeClr val="accent1"/>
                </a:solidFill>
              </a:rPr>
              <a:t>Mixing with alkaline solution, or drugs (Atracurium undiluted vial have pH: 3.25 to 3.65).</a:t>
            </a:r>
          </a:p>
          <a:p>
            <a:pPr>
              <a:spcBef>
                <a:spcPts val="1200"/>
              </a:spcBef>
              <a:buFont typeface="+mj-lt"/>
              <a:buAutoNum type="arabicPeriod"/>
            </a:pPr>
            <a:r>
              <a:rPr lang="en-US" dirty="0">
                <a:solidFill>
                  <a:schemeClr val="accent1"/>
                </a:solidFill>
              </a:rPr>
              <a:t>Concomitant use with QUININE (Increased neuromuscular blockade)</a:t>
            </a:r>
          </a:p>
        </p:txBody>
      </p:sp>
    </p:spTree>
    <p:extLst>
      <p:ext uri="{BB962C8B-B14F-4D97-AF65-F5344CB8AC3E}">
        <p14:creationId xmlns:p14="http://schemas.microsoft.com/office/powerpoint/2010/main" val="35569979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320" y="1164164"/>
            <a:ext cx="10454640" cy="4524315"/>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625475" indent="-342900">
              <a:buAutoNum type="arabicPeriod"/>
            </a:pPr>
            <a:r>
              <a:rPr lang="en-US" dirty="0"/>
              <a:t>Reteplase should be reconstituted using the diluent, syringe, needle and dispensing pin provided with each kit.</a:t>
            </a:r>
          </a:p>
          <a:p>
            <a:pPr marL="625475" indent="-342900">
              <a:buAutoNum type="arabicPeriod"/>
            </a:pPr>
            <a:r>
              <a:rPr lang="en-US" dirty="0"/>
              <a:t>Do not shake while reconstituting; swirl gently.</a:t>
            </a:r>
          </a:p>
          <a:p>
            <a:pPr marL="625475" indent="-342900">
              <a:buAutoNum type="arabicPeriod"/>
            </a:pPr>
            <a:r>
              <a:rPr lang="en-US" dirty="0"/>
              <a:t>Once reconstituted, use within 4 hours.</a:t>
            </a:r>
          </a:p>
          <a:p>
            <a:pPr marL="625475" indent="-342900">
              <a:buAutoNum type="arabicPeriod"/>
            </a:pPr>
            <a:r>
              <a:rPr lang="en-US" dirty="0"/>
              <a:t>Reconstituted dose should be administered IV over 2 minutes; no other medication should be added to the injection.</a:t>
            </a:r>
          </a:p>
          <a:p>
            <a:pPr marL="625475" indent="-342900">
              <a:buAutoNum type="arabicPeriod"/>
            </a:pPr>
            <a:r>
              <a:rPr lang="en-US" dirty="0"/>
              <a:t>Use with caution in patients receiving oral anticoagulants</a:t>
            </a:r>
          </a:p>
          <a:p>
            <a:pPr marL="625475" indent="-342900">
              <a:buAutoNum type="arabicPeriod"/>
            </a:pPr>
            <a:r>
              <a:rPr lang="en-US" dirty="0"/>
              <a:t>Venipunctures should be performed carefully and only when necessary.</a:t>
            </a:r>
          </a:p>
          <a:p>
            <a:pPr marL="625475" indent="-342900">
              <a:buAutoNum type="arabicPeriod"/>
            </a:pPr>
            <a:r>
              <a:rPr lang="en-US" dirty="0"/>
              <a:t>If serious bleeding occurs then the infusion of Reteplase and heparin should be stopped.</a:t>
            </a:r>
          </a:p>
          <a:p>
            <a:pPr marL="625475" indent="-342900">
              <a:buAutoNum type="arabicPeriod"/>
            </a:pPr>
            <a:r>
              <a:rPr lang="en-US" dirty="0"/>
              <a:t>If arterial puncture is necessary, use an upper extremity vessel that can be manually compressed.</a:t>
            </a:r>
          </a:p>
          <a:p>
            <a:pPr marL="285750" indent="-285750">
              <a:buFont typeface="Wingdings" panose="05000000000000000000" pitchFamily="2" charset="2"/>
              <a:buChar char="Ø"/>
            </a:pPr>
            <a:r>
              <a:rPr lang="en-US" b="1" dirty="0">
                <a:solidFill>
                  <a:schemeClr val="accent1"/>
                </a:solidFill>
              </a:rPr>
              <a:t>What should not be done</a:t>
            </a:r>
          </a:p>
          <a:p>
            <a:r>
              <a:rPr lang="en-US" b="1" dirty="0">
                <a:solidFill>
                  <a:schemeClr val="accent1"/>
                </a:solidFill>
              </a:rPr>
              <a:t>     1. Administration in patient with known bleeding condition.</a:t>
            </a:r>
          </a:p>
          <a:p>
            <a:pPr marL="350838"/>
            <a:endParaRPr lang="en-US" b="1" dirty="0">
              <a:solidFill>
                <a:schemeClr val="accent1"/>
              </a:solidFill>
            </a:endParaRPr>
          </a:p>
        </p:txBody>
      </p:sp>
    </p:spTree>
    <p:extLst>
      <p:ext uri="{BB962C8B-B14F-4D97-AF65-F5344CB8AC3E}">
        <p14:creationId xmlns:p14="http://schemas.microsoft.com/office/powerpoint/2010/main" val="10516808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6181" y="3000494"/>
            <a:ext cx="4188967" cy="523220"/>
          </a:xfrm>
          <a:prstGeom prst="rect">
            <a:avLst/>
          </a:prstGeom>
        </p:spPr>
        <p:txBody>
          <a:bodyPr wrap="none">
            <a:spAutoFit/>
          </a:bodyPr>
          <a:lstStyle/>
          <a:p>
            <a:r>
              <a:rPr lang="en-US" sz="2800" b="1" dirty="0">
                <a:solidFill>
                  <a:srgbClr val="FF0000"/>
                </a:solidFill>
              </a:rPr>
              <a:t>SUCCINYLCHOLINE INJ </a:t>
            </a:r>
            <a:endParaRPr lang="en-US" sz="2800" dirty="0"/>
          </a:p>
        </p:txBody>
      </p:sp>
    </p:spTree>
    <p:extLst>
      <p:ext uri="{BB962C8B-B14F-4D97-AF65-F5344CB8AC3E}">
        <p14:creationId xmlns:p14="http://schemas.microsoft.com/office/powerpoint/2010/main" val="1607570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166843"/>
            <a:ext cx="10500360" cy="4801314"/>
          </a:xfrm>
          <a:prstGeom prst="rect">
            <a:avLst/>
          </a:prstGeom>
        </p:spPr>
        <p:txBody>
          <a:bodyPr wrap="square">
            <a:spAutoFit/>
          </a:bodyPr>
          <a:lstStyle/>
          <a:p>
            <a:r>
              <a:rPr lang="en-US" b="1" dirty="0">
                <a:solidFill>
                  <a:srgbClr val="FF0000"/>
                </a:solidFill>
              </a:rPr>
              <a:t>17.  SUCCINYLCHOLINE INJ (category C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IV: Intubation: </a:t>
            </a:r>
            <a:r>
              <a:rPr lang="en-US" dirty="0">
                <a:solidFill>
                  <a:srgbClr val="FF0000"/>
                </a:solidFill>
              </a:rPr>
              <a:t>0.6mg/kg </a:t>
            </a:r>
            <a:r>
              <a:rPr lang="en-US" dirty="0"/>
              <a:t>(range: 0.3 to 1.1mg/kg)</a:t>
            </a:r>
          </a:p>
          <a:p>
            <a:r>
              <a:rPr lang="en-US" b="1" dirty="0">
                <a:solidFill>
                  <a:srgbClr val="FF0000"/>
                </a:solidFill>
              </a:rPr>
              <a:t>	      </a:t>
            </a:r>
            <a:r>
              <a:rPr lang="en-US" b="1" dirty="0"/>
              <a:t>Rapid sequence intubation: </a:t>
            </a:r>
            <a:r>
              <a:rPr lang="en-US" dirty="0">
                <a:solidFill>
                  <a:srgbClr val="FF0000"/>
                </a:solidFill>
              </a:rPr>
              <a:t>1 to 1.5 mg/kg </a:t>
            </a:r>
          </a:p>
          <a:p>
            <a:r>
              <a:rPr lang="en-US" b="1" dirty="0">
                <a:solidFill>
                  <a:srgbClr val="FF0000"/>
                </a:solidFill>
              </a:rPr>
              <a:t>	      </a:t>
            </a:r>
            <a:r>
              <a:rPr lang="en-US" b="1" dirty="0"/>
              <a:t>Long surgical procedures: Initial: </a:t>
            </a:r>
            <a:r>
              <a:rPr lang="en-US" dirty="0"/>
              <a:t>0.3 TO 1.1 mg/k; administer 0.04 to 0.07 mg/kg at 	      appropriate intervals as needed.</a:t>
            </a:r>
          </a:p>
          <a:p>
            <a:r>
              <a:rPr lang="en-US" b="1" dirty="0">
                <a:solidFill>
                  <a:srgbClr val="FF0000"/>
                </a:solidFill>
              </a:rPr>
              <a:t>	</a:t>
            </a:r>
            <a:r>
              <a:rPr lang="en-US" b="1" dirty="0"/>
              <a:t>IM: </a:t>
            </a:r>
            <a:r>
              <a:rPr lang="en-US" dirty="0">
                <a:solidFill>
                  <a:srgbClr val="FF0000"/>
                </a:solidFill>
              </a:rPr>
              <a:t>Up to 3 to 4 mg/kg </a:t>
            </a:r>
            <a:r>
              <a:rPr lang="en-US" dirty="0"/>
              <a:t>( maximum: 150 mg total dose)</a:t>
            </a:r>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b="1" dirty="0"/>
              <a:t>Neuromuscular blockade: </a:t>
            </a:r>
            <a:r>
              <a:rPr lang="en-US" dirty="0"/>
              <a:t>As an adjunct to general anesthesia, to facilitate tracheal 	intubation, and to provide skeletal muscle relaxation during surgery or mechanical 	ventilation.</a:t>
            </a:r>
          </a:p>
          <a:p>
            <a:r>
              <a:rPr lang="en-US" dirty="0">
                <a:solidFill>
                  <a:schemeClr val="accent1"/>
                </a:solidFill>
              </a:rPr>
              <a:t>	</a:t>
            </a:r>
            <a:r>
              <a:rPr lang="en-US" b="1" dirty="0"/>
              <a:t>Note: </a:t>
            </a:r>
            <a:r>
              <a:rPr lang="en-US" dirty="0"/>
              <a:t>Does not relieve pain or produce sedation.</a:t>
            </a:r>
            <a:r>
              <a:rPr lang="en-US" dirty="0">
                <a:solidFill>
                  <a:schemeClr val="accent1"/>
                </a:solidFill>
              </a:rPr>
              <a:t>	</a:t>
            </a:r>
            <a:r>
              <a:rPr lang="en-US" b="1" dirty="0">
                <a:solidFill>
                  <a:schemeClr val="accent1"/>
                </a:solidFill>
              </a:rPr>
              <a:t>	</a:t>
            </a:r>
          </a:p>
          <a:p>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 Store in refrigerator at 2°C to 8°C. can be stored at room temperature for 14 days.</a:t>
            </a:r>
            <a:endParaRPr lang="en-US" b="1" dirty="0">
              <a:solidFill>
                <a:schemeClr val="accent1"/>
              </a:solidFill>
            </a:endParaRPr>
          </a:p>
        </p:txBody>
      </p:sp>
    </p:spTree>
    <p:extLst>
      <p:ext uri="{BB962C8B-B14F-4D97-AF65-F5344CB8AC3E}">
        <p14:creationId xmlns:p14="http://schemas.microsoft.com/office/powerpoint/2010/main" val="23085132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269504"/>
            <a:ext cx="10515600" cy="3416320"/>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625475" indent="-342900">
              <a:buAutoNum type="arabicPeriod"/>
            </a:pPr>
            <a:r>
              <a:rPr lang="en-US" dirty="0"/>
              <a:t>Administer deep IM only when IV access is not available.</a:t>
            </a:r>
          </a:p>
          <a:p>
            <a:pPr marL="625475" indent="-342900">
              <a:buAutoNum type="arabicPeriod"/>
            </a:pPr>
            <a:r>
              <a:rPr lang="en-US" dirty="0"/>
              <a:t>May be administered undiluted by rapid IV injection.</a:t>
            </a:r>
          </a:p>
          <a:p>
            <a:pPr marL="625475" indent="-342900">
              <a:buAutoNum type="arabicPeriod"/>
            </a:pPr>
            <a:r>
              <a:rPr lang="en-US" dirty="0"/>
              <a:t>Monitor for hyperkalemic rhabdomyolysis. </a:t>
            </a:r>
          </a:p>
          <a:p>
            <a:pPr marL="625475" indent="-342900">
              <a:buAutoNum type="arabicPeriod"/>
            </a:pPr>
            <a:r>
              <a:rPr lang="en-US" dirty="0"/>
              <a:t>Maintenance of an adequate airway and respiratory airway and respiratory support is critical .</a:t>
            </a:r>
          </a:p>
          <a:p>
            <a:pPr marL="625475" indent="-342900">
              <a:buAutoNum type="arabicPeriod"/>
            </a:pPr>
            <a:r>
              <a:rPr lang="en-US" dirty="0"/>
              <a:t>Drug is not an anesthetic or analgesic; pain must be treated with appropriate analgesic agents.</a:t>
            </a:r>
          </a:p>
          <a:p>
            <a:pPr marL="625475" indent="-342900">
              <a:buAutoNum type="arabicPeriod"/>
            </a:pPr>
            <a:r>
              <a:rPr lang="en-US" dirty="0"/>
              <a:t>Continuous monitoring of vital signs, cardiac status , respiratory status and degree of neuromuscular block till full muscle tone is returned. </a:t>
            </a:r>
          </a:p>
          <a:p>
            <a:pPr marL="285750" indent="-285750">
              <a:buFont typeface="Wingdings" panose="05000000000000000000" pitchFamily="2" charset="2"/>
              <a:buChar char="Ø"/>
            </a:pPr>
            <a:r>
              <a:rPr lang="en-US" b="1" dirty="0">
                <a:solidFill>
                  <a:schemeClr val="accent1"/>
                </a:solidFill>
              </a:rPr>
              <a:t>What should not be done</a:t>
            </a:r>
          </a:p>
          <a:p>
            <a:r>
              <a:rPr lang="en-US" b="1" dirty="0">
                <a:solidFill>
                  <a:schemeClr val="accent1"/>
                </a:solidFill>
              </a:rPr>
              <a:t>     1. Concomitant use of Succinylcholine with QUINNE</a:t>
            </a:r>
          </a:p>
        </p:txBody>
      </p:sp>
    </p:spTree>
    <p:extLst>
      <p:ext uri="{BB962C8B-B14F-4D97-AF65-F5344CB8AC3E}">
        <p14:creationId xmlns:p14="http://schemas.microsoft.com/office/powerpoint/2010/main" val="8166376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1021" y="3271957"/>
            <a:ext cx="3845925" cy="523220"/>
          </a:xfrm>
          <a:prstGeom prst="rect">
            <a:avLst/>
          </a:prstGeom>
        </p:spPr>
        <p:txBody>
          <a:bodyPr wrap="none">
            <a:spAutoFit/>
          </a:bodyPr>
          <a:lstStyle/>
          <a:p>
            <a:r>
              <a:rPr lang="en-US" sz="2800" b="1" dirty="0">
                <a:solidFill>
                  <a:srgbClr val="FF0000"/>
                </a:solidFill>
              </a:rPr>
              <a:t>TENECTECTEPLASE INJ</a:t>
            </a:r>
            <a:endParaRPr lang="en-US" sz="2800" dirty="0"/>
          </a:p>
        </p:txBody>
      </p:sp>
    </p:spTree>
    <p:extLst>
      <p:ext uri="{BB962C8B-B14F-4D97-AF65-F5344CB8AC3E}">
        <p14:creationId xmlns:p14="http://schemas.microsoft.com/office/powerpoint/2010/main" val="6260183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166843"/>
            <a:ext cx="10500360" cy="4524315"/>
          </a:xfrm>
          <a:prstGeom prst="rect">
            <a:avLst/>
          </a:prstGeom>
        </p:spPr>
        <p:txBody>
          <a:bodyPr wrap="square">
            <a:spAutoFit/>
          </a:bodyPr>
          <a:lstStyle/>
          <a:p>
            <a:r>
              <a:rPr lang="en-US" b="1" dirty="0">
                <a:solidFill>
                  <a:srgbClr val="FF0000"/>
                </a:solidFill>
              </a:rPr>
              <a:t>18.  Tenecteplase(category C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IV: Adult: </a:t>
            </a:r>
            <a:r>
              <a:rPr lang="en-US" dirty="0"/>
              <a:t>&lt;60kg: 30 mg as a single dose.</a:t>
            </a:r>
          </a:p>
          <a:p>
            <a:r>
              <a:rPr lang="en-US" b="1" dirty="0">
                <a:solidFill>
                  <a:srgbClr val="FF0000"/>
                </a:solidFill>
              </a:rPr>
              <a:t>	     </a:t>
            </a:r>
            <a:r>
              <a:rPr lang="en-US" b="1" dirty="0"/>
              <a:t>Adult: </a:t>
            </a:r>
            <a:r>
              <a:rPr lang="en-US" dirty="0"/>
              <a:t>≥60 to &lt;70 kg: 35 mg as a single dose.</a:t>
            </a:r>
          </a:p>
          <a:p>
            <a:r>
              <a:rPr lang="en-US" b="1" dirty="0">
                <a:solidFill>
                  <a:srgbClr val="FF0000"/>
                </a:solidFill>
              </a:rPr>
              <a:t>	     </a:t>
            </a:r>
            <a:r>
              <a:rPr lang="en-US" b="1" dirty="0"/>
              <a:t>Adult: </a:t>
            </a:r>
            <a:r>
              <a:rPr lang="en-US" dirty="0"/>
              <a:t>≥70 to &lt;80 kg: 40 mg as a single dose.</a:t>
            </a:r>
          </a:p>
          <a:p>
            <a:r>
              <a:rPr lang="en-US" b="1" dirty="0">
                <a:solidFill>
                  <a:srgbClr val="FF0000"/>
                </a:solidFill>
              </a:rPr>
              <a:t>	     </a:t>
            </a:r>
            <a:r>
              <a:rPr lang="en-US" b="1" dirty="0"/>
              <a:t>Adult: </a:t>
            </a:r>
            <a:r>
              <a:rPr lang="en-US" dirty="0"/>
              <a:t>≥80 to &lt;90 kg: 45 mg as a single dose.</a:t>
            </a:r>
          </a:p>
          <a:p>
            <a:r>
              <a:rPr lang="en-US" b="1" dirty="0">
                <a:solidFill>
                  <a:srgbClr val="FF0000"/>
                </a:solidFill>
              </a:rPr>
              <a:t>	</a:t>
            </a:r>
            <a:r>
              <a:rPr lang="en-US" dirty="0"/>
              <a:t>     </a:t>
            </a:r>
            <a:r>
              <a:rPr lang="en-US" b="1" dirty="0"/>
              <a:t>Adult: </a:t>
            </a:r>
            <a:r>
              <a:rPr lang="en-US" dirty="0"/>
              <a:t>≥90 kg: 50 mg as a single dose.</a:t>
            </a:r>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dirty="0"/>
              <a:t>Management of ST- elevation myocardial infarction (STEMI) for the lysis of thrombin 	in the coronary vasculature to restore perfusion and reduce mortality.</a:t>
            </a:r>
            <a:r>
              <a:rPr lang="en-US" dirty="0">
                <a:solidFill>
                  <a:schemeClr val="accent1"/>
                </a:solidFill>
              </a:rPr>
              <a:t>	</a:t>
            </a:r>
            <a:r>
              <a:rPr lang="en-US" b="1" dirty="0">
                <a:solidFill>
                  <a:schemeClr val="accent1"/>
                </a:solidFill>
              </a:rPr>
              <a:t>	</a:t>
            </a:r>
          </a:p>
          <a:p>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 Store in refrigerator at 2°C to 8°C. If reconstituted and not used immediately, store in refrigerator and use within 8 hours.</a:t>
            </a:r>
            <a:endParaRPr lang="en-US" b="1" dirty="0">
              <a:solidFill>
                <a:schemeClr val="accent1"/>
              </a:solidFill>
            </a:endParaRPr>
          </a:p>
        </p:txBody>
      </p:sp>
    </p:spTree>
    <p:extLst>
      <p:ext uri="{BB962C8B-B14F-4D97-AF65-F5344CB8AC3E}">
        <p14:creationId xmlns:p14="http://schemas.microsoft.com/office/powerpoint/2010/main" val="28958249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269504"/>
            <a:ext cx="10515600" cy="3970318"/>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625475" indent="-342900">
              <a:buAutoNum type="arabicPeriod"/>
            </a:pPr>
            <a:r>
              <a:rPr lang="en-US" dirty="0"/>
              <a:t>Tenecteplase should be reconstituted using supplied 10 ml syringe with </a:t>
            </a:r>
            <a:r>
              <a:rPr lang="en-US" dirty="0" err="1"/>
              <a:t>TwinPak</a:t>
            </a:r>
            <a:r>
              <a:rPr lang="en-US" dirty="0"/>
              <a:t> Dual cannula device and 10 ml sterile water for injection.</a:t>
            </a:r>
          </a:p>
          <a:p>
            <a:pPr marL="625475" indent="-342900">
              <a:buAutoNum type="arabicPeriod"/>
            </a:pPr>
            <a:r>
              <a:rPr lang="en-US" dirty="0"/>
              <a:t>Do not shake when reconstituting.</a:t>
            </a:r>
          </a:p>
          <a:p>
            <a:pPr marL="625475" indent="-342900">
              <a:buAutoNum type="arabicPeriod"/>
            </a:pPr>
            <a:r>
              <a:rPr lang="en-US" dirty="0"/>
              <a:t>Any unused solution should be discarded.</a:t>
            </a:r>
          </a:p>
          <a:p>
            <a:pPr marL="625475" indent="-342900">
              <a:buAutoNum type="arabicPeriod"/>
            </a:pPr>
            <a:r>
              <a:rPr lang="en-US" dirty="0"/>
              <a:t>Monitoring in patient receiving oral anticoagulant. (enoxaparin , heparin, Fondaparinux).</a:t>
            </a:r>
          </a:p>
          <a:p>
            <a:pPr marL="625475" indent="-342900">
              <a:buAutoNum type="arabicPeriod"/>
            </a:pPr>
            <a:endParaRPr lang="en-US" dirty="0"/>
          </a:p>
          <a:p>
            <a:pPr marL="285750" indent="-285750">
              <a:buFont typeface="Wingdings" panose="05000000000000000000" pitchFamily="2" charset="2"/>
              <a:buChar char="Ø"/>
            </a:pPr>
            <a:r>
              <a:rPr lang="en-US" b="1" dirty="0">
                <a:solidFill>
                  <a:schemeClr val="accent1"/>
                </a:solidFill>
              </a:rPr>
              <a:t>What should not be done</a:t>
            </a:r>
          </a:p>
          <a:p>
            <a:pPr marL="636588" indent="-342900">
              <a:buFont typeface="+mj-lt"/>
              <a:buAutoNum type="arabicPeriod"/>
            </a:pPr>
            <a:r>
              <a:rPr lang="en-US" dirty="0">
                <a:solidFill>
                  <a:schemeClr val="accent1"/>
                </a:solidFill>
              </a:rPr>
              <a:t>Use in patient with history of active internal bleeding, history of CVA (within 2 month).	</a:t>
            </a:r>
          </a:p>
          <a:p>
            <a:pPr marL="636588" indent="-342900">
              <a:buFont typeface="+mj-lt"/>
              <a:buAutoNum type="arabicPeriod"/>
            </a:pPr>
            <a:r>
              <a:rPr lang="en-US" dirty="0">
                <a:solidFill>
                  <a:schemeClr val="accent1"/>
                </a:solidFill>
              </a:rPr>
              <a:t>Use in patient with history of Ischemic stroke within 3 months, Prior intracranial hemorrhage, active bleeding (excluding menses), suspected aortic dissection, significant closed head or facial trauma within 3 months</a:t>
            </a:r>
          </a:p>
          <a:p>
            <a:pPr marL="636588" indent="-342900">
              <a:buFont typeface="+mj-lt"/>
              <a:buAutoNum type="arabicPeriod"/>
            </a:pPr>
            <a:endParaRPr lang="en-US" dirty="0">
              <a:solidFill>
                <a:schemeClr val="accent1"/>
              </a:solidFill>
            </a:endParaRPr>
          </a:p>
        </p:txBody>
      </p:sp>
    </p:spTree>
    <p:extLst>
      <p:ext uri="{BB962C8B-B14F-4D97-AF65-F5344CB8AC3E}">
        <p14:creationId xmlns:p14="http://schemas.microsoft.com/office/powerpoint/2010/main" val="32289543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7248" y="3227081"/>
            <a:ext cx="1643399" cy="523220"/>
          </a:xfrm>
          <a:prstGeom prst="rect">
            <a:avLst/>
          </a:prstGeom>
        </p:spPr>
        <p:txBody>
          <a:bodyPr wrap="none">
            <a:spAutoFit/>
          </a:bodyPr>
          <a:lstStyle/>
          <a:p>
            <a:r>
              <a:rPr lang="en-US" sz="2800" b="1" dirty="0">
                <a:solidFill>
                  <a:srgbClr val="FF0000"/>
                </a:solidFill>
              </a:rPr>
              <a:t>Tirofiban</a:t>
            </a:r>
            <a:endParaRPr lang="en-US" sz="2800" dirty="0"/>
          </a:p>
        </p:txBody>
      </p:sp>
    </p:spTree>
    <p:extLst>
      <p:ext uri="{BB962C8B-B14F-4D97-AF65-F5344CB8AC3E}">
        <p14:creationId xmlns:p14="http://schemas.microsoft.com/office/powerpoint/2010/main" val="163460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166843"/>
            <a:ext cx="10500360" cy="3693319"/>
          </a:xfrm>
          <a:prstGeom prst="rect">
            <a:avLst/>
          </a:prstGeom>
        </p:spPr>
        <p:txBody>
          <a:bodyPr wrap="square">
            <a:spAutoFit/>
          </a:bodyPr>
          <a:lstStyle/>
          <a:p>
            <a:r>
              <a:rPr lang="en-US" b="1" dirty="0">
                <a:solidFill>
                  <a:srgbClr val="FF0000"/>
                </a:solidFill>
              </a:rPr>
              <a:t>19. Tirofiban </a:t>
            </a:r>
            <a:r>
              <a:rPr lang="en-US" b="1" dirty="0" err="1">
                <a:solidFill>
                  <a:srgbClr val="FF0000"/>
                </a:solidFill>
              </a:rPr>
              <a:t>inj</a:t>
            </a:r>
            <a:r>
              <a:rPr lang="en-US" b="1" dirty="0">
                <a:solidFill>
                  <a:srgbClr val="FF0000"/>
                </a:solidFill>
              </a:rPr>
              <a:t> (category b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IV: Adult: </a:t>
            </a:r>
            <a:r>
              <a:rPr lang="en-US" dirty="0"/>
              <a:t>Loading dose: 25 mcg/kg administered over 5 minutes or less;</a:t>
            </a:r>
          </a:p>
          <a:p>
            <a:r>
              <a:rPr lang="en-US" dirty="0"/>
              <a:t>		  Maintenance infusion: 0.15 mcg/kg/minute continue for up to 18 hours.</a:t>
            </a:r>
          </a:p>
          <a:p>
            <a:pPr marL="285750" indent="-285750">
              <a:buFont typeface="Wingdings" panose="05000000000000000000" pitchFamily="2" charset="2"/>
              <a:buChar char="Ø"/>
            </a:pPr>
            <a:r>
              <a:rPr lang="en-US" b="1" dirty="0">
                <a:solidFill>
                  <a:schemeClr val="accent1"/>
                </a:solidFill>
              </a:rPr>
              <a:t>USE: </a:t>
            </a:r>
          </a:p>
          <a:p>
            <a:r>
              <a:rPr lang="en-US" b="1" dirty="0">
                <a:solidFill>
                  <a:schemeClr val="accent1"/>
                </a:solidFill>
              </a:rPr>
              <a:t>	</a:t>
            </a:r>
            <a:r>
              <a:rPr lang="en-US" dirty="0"/>
              <a:t>Management of ST- elevation myocardial infarction (STEMI), Unstable angina: 	decreases the rate of thrombotic cardiovascular events.</a:t>
            </a:r>
            <a:r>
              <a:rPr lang="en-US" dirty="0">
                <a:solidFill>
                  <a:schemeClr val="accent1"/>
                </a:solidFill>
              </a:rPr>
              <a:t>	</a:t>
            </a:r>
            <a:r>
              <a:rPr lang="en-US" b="1" dirty="0">
                <a:solidFill>
                  <a:schemeClr val="accent1"/>
                </a:solidFill>
              </a:rPr>
              <a:t>	</a:t>
            </a:r>
          </a:p>
          <a:p>
            <a:r>
              <a:rPr lang="en-US" b="1" dirty="0">
                <a:solidFill>
                  <a:schemeClr val="accent1"/>
                </a:solidFill>
              </a:rPr>
              <a:t>	</a:t>
            </a:r>
          </a:p>
          <a:p>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Storage at 25°C; storage is permitted between 15 °C to 30 °C, do not freeze, protect from light during storage.</a:t>
            </a:r>
            <a:endParaRPr lang="en-US" b="1" dirty="0">
              <a:solidFill>
                <a:schemeClr val="accent1"/>
              </a:solidFill>
            </a:endParaRPr>
          </a:p>
        </p:txBody>
      </p:sp>
    </p:spTree>
    <p:extLst>
      <p:ext uri="{BB962C8B-B14F-4D97-AF65-F5344CB8AC3E}">
        <p14:creationId xmlns:p14="http://schemas.microsoft.com/office/powerpoint/2010/main" val="24507323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269504"/>
            <a:ext cx="10515600" cy="4247317"/>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625475" indent="-342900">
              <a:buAutoNum type="arabicPeriod"/>
            </a:pPr>
            <a:r>
              <a:rPr lang="en-US" dirty="0"/>
              <a:t>Use with extreme caution in patients with platelet count &lt; 150,000, patient with hemorrhagic retinopathy, previous history of GI disease.</a:t>
            </a:r>
          </a:p>
          <a:p>
            <a:pPr marL="625475" indent="-342900">
              <a:buAutoNum type="arabicPeriod"/>
            </a:pPr>
            <a:r>
              <a:rPr lang="en-US" dirty="0"/>
              <a:t>Minimize other procedures including arterial and venous punctures, IM injections, nasogastric tubes etc.</a:t>
            </a:r>
          </a:p>
          <a:p>
            <a:pPr marL="625475" indent="-342900">
              <a:buAutoNum type="arabicPeriod"/>
            </a:pPr>
            <a:r>
              <a:rPr lang="en-US" dirty="0"/>
              <a:t>Monitoring for thrombocytopenia, if confirmed discontinue the drug.</a:t>
            </a:r>
          </a:p>
          <a:p>
            <a:pPr marL="625475" indent="-342900">
              <a:buAutoNum type="arabicPeriod"/>
            </a:pPr>
            <a:r>
              <a:rPr lang="en-US" dirty="0"/>
              <a:t>Dose reduction of the maintenance infusion rate is necessary in patients with </a:t>
            </a:r>
            <a:r>
              <a:rPr lang="en-US" dirty="0" err="1"/>
              <a:t>CrCl</a:t>
            </a:r>
            <a:r>
              <a:rPr lang="en-US" dirty="0"/>
              <a:t> ≤ 60ml/minute.</a:t>
            </a:r>
          </a:p>
          <a:p>
            <a:pPr marL="625475" indent="-342900">
              <a:buAutoNum type="arabicPeriod"/>
            </a:pPr>
            <a:r>
              <a:rPr lang="en-US" dirty="0"/>
              <a:t>Percutaneous coronary intervention: Sheath removal: prior to pulling the sheath, ACT should be &lt;180 seconds. Use standard compression technique after sheath removal.</a:t>
            </a:r>
          </a:p>
          <a:p>
            <a:pPr marL="625475" indent="-342900">
              <a:buAutoNum type="arabicPeriod"/>
            </a:pPr>
            <a:r>
              <a:rPr lang="en-US" dirty="0"/>
              <a:t>Surgery: discontinue at least 2 to 4 hours prior to coronary artery bypass graft surgery.</a:t>
            </a:r>
          </a:p>
          <a:p>
            <a:pPr marL="625475" indent="-342900">
              <a:buAutoNum type="arabicPeriod"/>
            </a:pPr>
            <a:endParaRPr lang="en-US" dirty="0"/>
          </a:p>
          <a:p>
            <a:pPr marL="285750" indent="-285750">
              <a:buFont typeface="Wingdings" panose="05000000000000000000" pitchFamily="2" charset="2"/>
              <a:buChar char="Ø"/>
            </a:pPr>
            <a:r>
              <a:rPr lang="en-US" b="1" dirty="0">
                <a:solidFill>
                  <a:schemeClr val="accent1"/>
                </a:solidFill>
              </a:rPr>
              <a:t>What should not be done</a:t>
            </a:r>
          </a:p>
          <a:p>
            <a:pPr marL="636588" indent="-342900">
              <a:buFont typeface="+mj-lt"/>
              <a:buAutoNum type="arabicPeriod"/>
            </a:pPr>
            <a:r>
              <a:rPr lang="en-US" dirty="0">
                <a:solidFill>
                  <a:schemeClr val="accent1"/>
                </a:solidFill>
              </a:rPr>
              <a:t>Concomitant use of Tirofiban with Urokinase</a:t>
            </a:r>
          </a:p>
          <a:p>
            <a:pPr marL="636588" indent="-342900">
              <a:buFont typeface="+mj-lt"/>
              <a:buAutoNum type="arabicPeriod"/>
            </a:pPr>
            <a:endParaRPr lang="en-US" dirty="0">
              <a:solidFill>
                <a:schemeClr val="accent1"/>
              </a:solidFill>
            </a:endParaRPr>
          </a:p>
        </p:txBody>
      </p:sp>
    </p:spTree>
    <p:extLst>
      <p:ext uri="{BB962C8B-B14F-4D97-AF65-F5344CB8AC3E}">
        <p14:creationId xmlns:p14="http://schemas.microsoft.com/office/powerpoint/2010/main" val="3240944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93912" y="3122414"/>
            <a:ext cx="2927968" cy="523220"/>
          </a:xfrm>
          <a:prstGeom prst="rect">
            <a:avLst/>
          </a:prstGeom>
        </p:spPr>
        <p:txBody>
          <a:bodyPr wrap="square">
            <a:spAutoFit/>
          </a:bodyPr>
          <a:lstStyle/>
          <a:p>
            <a:r>
              <a:rPr lang="en-US" sz="2800" b="1" dirty="0">
                <a:solidFill>
                  <a:srgbClr val="FF0000"/>
                </a:solidFill>
              </a:rPr>
              <a:t>DIAZEPAM INJ </a:t>
            </a:r>
            <a:endParaRPr lang="en-US" sz="2800" dirty="0"/>
          </a:p>
        </p:txBody>
      </p:sp>
    </p:spTree>
    <p:extLst>
      <p:ext uri="{BB962C8B-B14F-4D97-AF65-F5344CB8AC3E}">
        <p14:creationId xmlns:p14="http://schemas.microsoft.com/office/powerpoint/2010/main" val="32860320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7248" y="3227081"/>
            <a:ext cx="2523448" cy="523220"/>
          </a:xfrm>
          <a:prstGeom prst="rect">
            <a:avLst/>
          </a:prstGeom>
        </p:spPr>
        <p:txBody>
          <a:bodyPr wrap="none">
            <a:spAutoFit/>
          </a:bodyPr>
          <a:lstStyle/>
          <a:p>
            <a:r>
              <a:rPr lang="en-US" sz="2800" b="1" dirty="0">
                <a:solidFill>
                  <a:srgbClr val="FF0000"/>
                </a:solidFill>
              </a:rPr>
              <a:t>VASOPRESSIN</a:t>
            </a:r>
            <a:endParaRPr lang="en-US" sz="2800" dirty="0"/>
          </a:p>
        </p:txBody>
      </p:sp>
    </p:spTree>
    <p:extLst>
      <p:ext uri="{BB962C8B-B14F-4D97-AF65-F5344CB8AC3E}">
        <p14:creationId xmlns:p14="http://schemas.microsoft.com/office/powerpoint/2010/main" val="42610080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091" y="929540"/>
            <a:ext cx="10715719" cy="5632311"/>
          </a:xfrm>
          <a:prstGeom prst="rect">
            <a:avLst/>
          </a:prstGeom>
        </p:spPr>
        <p:txBody>
          <a:bodyPr wrap="square">
            <a:spAutoFit/>
          </a:bodyPr>
          <a:lstStyle/>
          <a:p>
            <a:r>
              <a:rPr lang="en-US" b="1" dirty="0">
                <a:solidFill>
                  <a:srgbClr val="FF0000"/>
                </a:solidFill>
              </a:rPr>
              <a:t>20. Vasopressin </a:t>
            </a:r>
            <a:r>
              <a:rPr lang="en-US" b="1" dirty="0" err="1">
                <a:solidFill>
                  <a:srgbClr val="FF0000"/>
                </a:solidFill>
              </a:rPr>
              <a:t>inj</a:t>
            </a:r>
            <a:r>
              <a:rPr lang="en-US" b="1" dirty="0">
                <a:solidFill>
                  <a:srgbClr val="FF0000"/>
                </a:solidFill>
              </a:rPr>
              <a:t> (category c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IM, SubQ: Adult:</a:t>
            </a:r>
            <a:r>
              <a:rPr lang="en-US" dirty="0"/>
              <a:t>  5 to 10 units 2 to 4 times daily as need for central diabetes insipidus.</a:t>
            </a:r>
          </a:p>
          <a:p>
            <a:r>
              <a:rPr lang="en-US" dirty="0"/>
              <a:t>	</a:t>
            </a:r>
            <a:r>
              <a:rPr lang="en-US" b="1" dirty="0"/>
              <a:t>IV: Post-</a:t>
            </a:r>
            <a:r>
              <a:rPr lang="en-US" b="1" dirty="0" err="1"/>
              <a:t>cardiotomy</a:t>
            </a:r>
            <a:r>
              <a:rPr lang="en-US" b="1" dirty="0"/>
              <a:t> shock: </a:t>
            </a:r>
            <a:r>
              <a:rPr lang="en-US" dirty="0"/>
              <a:t>0.03 units per minute can be titrated up by 0.005 units at 	10 to 15 minute interval max 0.1 units per minute.</a:t>
            </a:r>
          </a:p>
          <a:p>
            <a:r>
              <a:rPr lang="en-US" dirty="0"/>
              <a:t>	</a:t>
            </a:r>
            <a:r>
              <a:rPr lang="en-US" b="1" dirty="0"/>
              <a:t>Septic shock: </a:t>
            </a:r>
            <a:r>
              <a:rPr lang="en-US" dirty="0"/>
              <a:t>not more than 0.03 units per minute with combination of other 	catecholamine's. </a:t>
            </a:r>
          </a:p>
          <a:p>
            <a:r>
              <a:rPr lang="en-US" dirty="0"/>
              <a:t>	</a:t>
            </a:r>
            <a:r>
              <a:rPr lang="en-US" b="1" dirty="0"/>
              <a:t>Cadaveric organ donation: Initial </a:t>
            </a:r>
            <a:r>
              <a:rPr lang="en-US" dirty="0"/>
              <a:t>1 unit bolus followed by infusion 0.5 to 4 units/hour 	to brain dead donor.</a:t>
            </a:r>
          </a:p>
          <a:p>
            <a:r>
              <a:rPr lang="en-US" dirty="0"/>
              <a:t>	</a:t>
            </a:r>
          </a:p>
          <a:p>
            <a:pPr marL="285750" indent="-285750">
              <a:buFont typeface="Wingdings" panose="05000000000000000000" pitchFamily="2" charset="2"/>
              <a:buChar char="Ø"/>
            </a:pPr>
            <a:r>
              <a:rPr lang="en-US" b="1" dirty="0">
                <a:solidFill>
                  <a:schemeClr val="accent1"/>
                </a:solidFill>
              </a:rPr>
              <a:t>USE: </a:t>
            </a:r>
            <a:r>
              <a:rPr lang="en-US" dirty="0"/>
              <a:t>Central diabetes insipidus, Post-</a:t>
            </a:r>
            <a:r>
              <a:rPr lang="en-US" dirty="0" err="1"/>
              <a:t>cardiotomy</a:t>
            </a:r>
            <a:r>
              <a:rPr lang="en-US" dirty="0"/>
              <a:t> shock, Septic shock, Cadaveric organ 	donation, Gastroesophageal variceal hemorrhage.</a:t>
            </a:r>
          </a:p>
          <a:p>
            <a:pPr marL="285750" indent="-285750">
              <a:buFont typeface="Wingdings" panose="05000000000000000000" pitchFamily="2" charset="2"/>
              <a:buChar char="Ø"/>
            </a:pPr>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INFUSION CONCENTRATIONS: </a:t>
            </a:r>
            <a:r>
              <a:rPr lang="en-US" dirty="0"/>
              <a:t>50 Units in 500 ml (concentration: 0.1units</a:t>
            </a:r>
          </a:p>
          <a:p>
            <a:r>
              <a:rPr lang="en-US" b="1" dirty="0">
                <a:solidFill>
                  <a:schemeClr val="accent1"/>
                </a:solidFill>
              </a:rPr>
              <a:t>	</a:t>
            </a:r>
            <a:r>
              <a:rPr lang="en-US" dirty="0"/>
              <a:t>100 units in 100 ml (concentration: 1 unit/ml) of D</a:t>
            </a:r>
            <a:r>
              <a:rPr lang="en-US" baseline="-25000" dirty="0"/>
              <a:t>5</a:t>
            </a:r>
            <a:r>
              <a:rPr lang="en-US" dirty="0"/>
              <a:t>W or NS.</a:t>
            </a:r>
            <a:endParaRPr lang="en-US" b="1" dirty="0">
              <a:solidFill>
                <a:schemeClr val="accent1"/>
              </a:solidFill>
            </a:endParaRPr>
          </a:p>
          <a:p>
            <a:r>
              <a:rPr lang="en-US" b="1" dirty="0">
                <a:solidFill>
                  <a:schemeClr val="accent1"/>
                </a:solidFill>
              </a:rPr>
              <a:t>	</a:t>
            </a:r>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Storage 2°C to 8°C, do not freeze. Discard unused diluted solution after 18 hours 	discard vial after 48 hours after first entry.</a:t>
            </a:r>
            <a:endParaRPr lang="en-US" b="1" dirty="0">
              <a:solidFill>
                <a:schemeClr val="accent1"/>
              </a:solidFill>
            </a:endParaRPr>
          </a:p>
        </p:txBody>
      </p:sp>
    </p:spTree>
    <p:extLst>
      <p:ext uri="{BB962C8B-B14F-4D97-AF65-F5344CB8AC3E}">
        <p14:creationId xmlns:p14="http://schemas.microsoft.com/office/powerpoint/2010/main" val="3179130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269504"/>
            <a:ext cx="10515600" cy="5632311"/>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 </a:t>
            </a:r>
          </a:p>
          <a:p>
            <a:pPr marL="625475" indent="-342900">
              <a:buAutoNum type="arabicPeriod"/>
            </a:pPr>
            <a:r>
              <a:rPr lang="en-US" dirty="0"/>
              <a:t>If extravasation occurs, stop infusion immediately and disconnect (leave cannula/needle in place); gently aspirate extravasated solution (do not flush the line); remove needle/cannula; elevate extremity. Initiate Phentolamine or alternative antidote.</a:t>
            </a:r>
          </a:p>
          <a:p>
            <a:pPr marL="625475" indent="-342900">
              <a:buAutoNum type="arabicPeriod"/>
            </a:pPr>
            <a:r>
              <a:rPr lang="en-US" dirty="0"/>
              <a:t>Phentolamine: Dilute 5 to 10 ml in 10 to 15 ml NS and administer into extravasation site as soon as possible after extravasation.</a:t>
            </a:r>
          </a:p>
          <a:p>
            <a:pPr marL="625475" indent="-342900">
              <a:buAutoNum type="arabicPeriod"/>
            </a:pPr>
            <a:r>
              <a:rPr lang="en-US" dirty="0"/>
              <a:t>Alternative to Phentolamine: 1. Nitroglycerine topical 2 % ointment ( based on limited case reports in neonates/infants): Apply 4 mm/kg as a thin ribbon to the affected areas; may repeat after 8 hours if needed.</a:t>
            </a:r>
          </a:p>
          <a:p>
            <a:pPr marL="625475" indent="-342900">
              <a:buAutoNum type="arabicPeriod"/>
            </a:pPr>
            <a:r>
              <a:rPr lang="en-US" dirty="0"/>
              <a:t>2. Terbutaline : infiltrate extravasation area using a solution of terbutaline 1 mg diluted to 10 ml in NS ) large extravasation site; administration volume varied from 3 to 10 ml) or 1 mg diluted in 1 ml NS .</a:t>
            </a:r>
          </a:p>
          <a:p>
            <a:pPr marL="625475" indent="-342900">
              <a:buAutoNum type="arabicPeriod"/>
            </a:pPr>
            <a:r>
              <a:rPr lang="en-US" dirty="0"/>
              <a:t>Extravasation may lead to severe vasoconstriction and localized tissue necrosis; also, gangrene of extremities, tongue, and ischemic colitis.</a:t>
            </a:r>
          </a:p>
          <a:p>
            <a:pPr marL="625475" indent="-342900">
              <a:buAutoNum type="arabicPeriod"/>
            </a:pPr>
            <a:r>
              <a:rPr lang="en-US" dirty="0"/>
              <a:t>Precautions in patient with Asthma, Renal impairment ,  cardiovascular disease, Goiter, Seizure</a:t>
            </a:r>
          </a:p>
          <a:p>
            <a:pPr marL="568325" indent="-285750">
              <a:buFont typeface="Wingdings" panose="05000000000000000000" pitchFamily="2" charset="2"/>
              <a:buChar char="Ø"/>
            </a:pPr>
            <a:r>
              <a:rPr lang="en-US" b="1" dirty="0">
                <a:solidFill>
                  <a:schemeClr val="accent1"/>
                </a:solidFill>
              </a:rPr>
              <a:t>What should not be done</a:t>
            </a:r>
          </a:p>
          <a:p>
            <a:pPr marL="636588" indent="-342900">
              <a:buFont typeface="+mj-lt"/>
              <a:buAutoNum type="arabicPeriod"/>
            </a:pPr>
            <a:r>
              <a:rPr lang="en-US" dirty="0">
                <a:solidFill>
                  <a:schemeClr val="accent1"/>
                </a:solidFill>
              </a:rPr>
              <a:t>Concomitant use with Phenytoin, Furosemide.</a:t>
            </a:r>
          </a:p>
          <a:p>
            <a:pPr marL="636588" indent="-342900">
              <a:buFont typeface="+mj-lt"/>
              <a:buAutoNum type="arabicPeriod"/>
            </a:pPr>
            <a:endParaRPr lang="en-US" dirty="0">
              <a:solidFill>
                <a:schemeClr val="accent1"/>
              </a:solidFill>
            </a:endParaRPr>
          </a:p>
        </p:txBody>
      </p:sp>
    </p:spTree>
    <p:extLst>
      <p:ext uri="{BB962C8B-B14F-4D97-AF65-F5344CB8AC3E}">
        <p14:creationId xmlns:p14="http://schemas.microsoft.com/office/powerpoint/2010/main" val="3751454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7248" y="3227081"/>
            <a:ext cx="1874231" cy="523220"/>
          </a:xfrm>
          <a:prstGeom prst="rect">
            <a:avLst/>
          </a:prstGeom>
        </p:spPr>
        <p:txBody>
          <a:bodyPr wrap="none">
            <a:spAutoFit/>
          </a:bodyPr>
          <a:lstStyle/>
          <a:p>
            <a:r>
              <a:rPr lang="en-US" sz="2800" b="1" dirty="0">
                <a:solidFill>
                  <a:srgbClr val="FF0000"/>
                </a:solidFill>
              </a:rPr>
              <a:t>FENTANYL</a:t>
            </a:r>
            <a:endParaRPr lang="en-US" sz="2800" dirty="0"/>
          </a:p>
        </p:txBody>
      </p:sp>
    </p:spTree>
    <p:extLst>
      <p:ext uri="{BB962C8B-B14F-4D97-AF65-F5344CB8AC3E}">
        <p14:creationId xmlns:p14="http://schemas.microsoft.com/office/powerpoint/2010/main" val="1752876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091" y="1501040"/>
            <a:ext cx="10715719" cy="4524315"/>
          </a:xfrm>
          <a:prstGeom prst="rect">
            <a:avLst/>
          </a:prstGeom>
        </p:spPr>
        <p:txBody>
          <a:bodyPr wrap="square">
            <a:spAutoFit/>
          </a:bodyPr>
          <a:lstStyle/>
          <a:p>
            <a:r>
              <a:rPr lang="en-US" b="1" dirty="0">
                <a:solidFill>
                  <a:srgbClr val="FF0000"/>
                </a:solidFill>
              </a:rPr>
              <a:t>21. Fentanyl </a:t>
            </a:r>
            <a:r>
              <a:rPr lang="en-US" b="1" dirty="0" err="1">
                <a:solidFill>
                  <a:srgbClr val="FF0000"/>
                </a:solidFill>
              </a:rPr>
              <a:t>inj</a:t>
            </a:r>
            <a:r>
              <a:rPr lang="en-US" b="1" dirty="0">
                <a:solidFill>
                  <a:srgbClr val="FF0000"/>
                </a:solidFill>
              </a:rPr>
              <a:t> (category c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Surgery premedication: </a:t>
            </a:r>
            <a:r>
              <a:rPr lang="en-US" dirty="0"/>
              <a:t>50 -100 mcg/dose or slow IV 30-60 min prior to surgery.</a:t>
            </a:r>
          </a:p>
          <a:p>
            <a:r>
              <a:rPr lang="en-US" dirty="0"/>
              <a:t>	</a:t>
            </a:r>
            <a:r>
              <a:rPr lang="en-US" b="1" dirty="0"/>
              <a:t>Adjunct to regional anesthesia : </a:t>
            </a:r>
            <a:r>
              <a:rPr lang="en-US" dirty="0"/>
              <a:t> 25-100 mcg/dose slow iv over 1-2 minute.</a:t>
            </a:r>
          </a:p>
          <a:p>
            <a:r>
              <a:rPr lang="en-US" dirty="0"/>
              <a:t>	</a:t>
            </a:r>
            <a:r>
              <a:rPr lang="en-US" b="1" dirty="0"/>
              <a:t>General anesthesia: minor surgery</a:t>
            </a:r>
            <a:r>
              <a:rPr lang="en-US" dirty="0"/>
              <a:t>: 0.5-2 mcg/kg dose iv, </a:t>
            </a:r>
            <a:r>
              <a:rPr lang="en-US" b="1" dirty="0"/>
              <a:t>major surgery: </a:t>
            </a:r>
            <a:r>
              <a:rPr lang="en-US" dirty="0"/>
              <a:t>2-20/kg/dose 	initially; 1-2 mcg/kg/</a:t>
            </a:r>
            <a:r>
              <a:rPr lang="en-US" dirty="0" err="1"/>
              <a:t>hr</a:t>
            </a:r>
            <a:r>
              <a:rPr lang="en-US" dirty="0"/>
              <a:t> </a:t>
            </a:r>
            <a:r>
              <a:rPr lang="en-US" dirty="0" err="1"/>
              <a:t>inf</a:t>
            </a:r>
            <a:endParaRPr lang="en-US" dirty="0"/>
          </a:p>
          <a:p>
            <a:r>
              <a:rPr lang="en-US" dirty="0"/>
              <a:t>	</a:t>
            </a:r>
            <a:r>
              <a:rPr lang="en-US" b="1" dirty="0"/>
              <a:t>Adjunct to general anesthesia : </a:t>
            </a:r>
            <a:r>
              <a:rPr lang="en-US" dirty="0"/>
              <a:t>20-50 mcg/kg/dose IV.	</a:t>
            </a:r>
          </a:p>
          <a:p>
            <a:pPr marL="285750" indent="-285750">
              <a:buFont typeface="Wingdings" panose="05000000000000000000" pitchFamily="2" charset="2"/>
              <a:buChar char="Ø"/>
            </a:pPr>
            <a:r>
              <a:rPr lang="en-US" b="1" dirty="0">
                <a:solidFill>
                  <a:schemeClr val="accent1"/>
                </a:solidFill>
              </a:rPr>
              <a:t>USE:  </a:t>
            </a:r>
            <a:r>
              <a:rPr lang="en-US" dirty="0"/>
              <a:t>Surgery premedication, adjunct to reginal anesthesia, general anesthesia, Analgesia.</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INFUSION CONCENTRATIONS:  </a:t>
            </a:r>
            <a:r>
              <a:rPr lang="en-US" dirty="0"/>
              <a:t>dilution according to requirement compatible with 	</a:t>
            </a:r>
          </a:p>
          <a:p>
            <a:r>
              <a:rPr lang="en-US" dirty="0"/>
              <a:t>	D</a:t>
            </a:r>
            <a:r>
              <a:rPr lang="en-US" baseline="-25000" dirty="0"/>
              <a:t>5</a:t>
            </a:r>
            <a:r>
              <a:rPr lang="en-US" dirty="0"/>
              <a:t>W or NS.</a:t>
            </a:r>
          </a:p>
          <a:p>
            <a:r>
              <a:rPr lang="en-US" b="1" dirty="0">
                <a:solidFill>
                  <a:schemeClr val="accent1"/>
                </a:solidFill>
              </a:rPr>
              <a:t>	 </a:t>
            </a:r>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Storage 20°C to 25°C, do not freeze. Protect from light, use within 24 hours once 	diluted with NS.</a:t>
            </a:r>
            <a:endParaRPr lang="en-US" b="1" dirty="0">
              <a:solidFill>
                <a:schemeClr val="accent1"/>
              </a:solidFill>
            </a:endParaRPr>
          </a:p>
        </p:txBody>
      </p:sp>
    </p:spTree>
    <p:extLst>
      <p:ext uri="{BB962C8B-B14F-4D97-AF65-F5344CB8AC3E}">
        <p14:creationId xmlns:p14="http://schemas.microsoft.com/office/powerpoint/2010/main" val="31642855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4840" y="1269504"/>
            <a:ext cx="10515600" cy="2308324"/>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a:t>
            </a:r>
          </a:p>
          <a:p>
            <a:pPr marL="625475" indent="-342900">
              <a:buFont typeface="+mj-lt"/>
              <a:buAutoNum type="arabicPeriod"/>
            </a:pPr>
            <a:r>
              <a:rPr lang="en-US" dirty="0"/>
              <a:t>Monitoring for signs of CNS DEPRESSION, Hypotension, Syncope, Respiratory depression, Seizures.</a:t>
            </a:r>
          </a:p>
          <a:p>
            <a:pPr marL="625475" indent="-342900">
              <a:buFont typeface="+mj-lt"/>
              <a:buAutoNum type="arabicPeriod"/>
            </a:pPr>
            <a:r>
              <a:rPr lang="en-US" dirty="0"/>
              <a:t>Inject slow 3 to 5 minutes</a:t>
            </a:r>
          </a:p>
          <a:p>
            <a:pPr marL="568325" indent="-285750">
              <a:buFont typeface="Wingdings" panose="05000000000000000000" pitchFamily="2" charset="2"/>
              <a:buChar char="Ø"/>
            </a:pPr>
            <a:r>
              <a:rPr lang="en-US" b="1" dirty="0">
                <a:solidFill>
                  <a:schemeClr val="accent1"/>
                </a:solidFill>
              </a:rPr>
              <a:t>What should not be done</a:t>
            </a:r>
          </a:p>
          <a:p>
            <a:pPr marL="636588" indent="-342900">
              <a:buFont typeface="+mj-lt"/>
              <a:buAutoNum type="arabicPeriod"/>
            </a:pPr>
            <a:r>
              <a:rPr lang="en-US" dirty="0">
                <a:solidFill>
                  <a:schemeClr val="accent1"/>
                </a:solidFill>
              </a:rPr>
              <a:t>Concomitant use with Azithromycin, phenytoin. </a:t>
            </a:r>
            <a:r>
              <a:rPr lang="en-US" b="1" dirty="0">
                <a:solidFill>
                  <a:schemeClr val="accent1"/>
                </a:solidFill>
              </a:rPr>
              <a:t>Variable (consult detailed reference):</a:t>
            </a:r>
            <a:r>
              <a:rPr lang="en-US" dirty="0">
                <a:solidFill>
                  <a:schemeClr val="accent1"/>
                </a:solidFill>
              </a:rPr>
              <a:t> </a:t>
            </a:r>
            <a:r>
              <a:rPr lang="en-US" dirty="0" err="1">
                <a:solidFill>
                  <a:schemeClr val="accent1"/>
                </a:solidFill>
              </a:rPr>
              <a:t>Doxapram</a:t>
            </a:r>
            <a:r>
              <a:rPr lang="en-US" dirty="0">
                <a:solidFill>
                  <a:schemeClr val="accent1"/>
                </a:solidFill>
              </a:rPr>
              <a:t>, pantoprazole.</a:t>
            </a:r>
          </a:p>
          <a:p>
            <a:pPr marL="636588" indent="-342900">
              <a:buFont typeface="+mj-lt"/>
              <a:buAutoNum type="arabicPeriod"/>
            </a:pPr>
            <a:endParaRPr lang="en-US" dirty="0">
              <a:solidFill>
                <a:schemeClr val="accent1"/>
              </a:solidFill>
            </a:endParaRPr>
          </a:p>
        </p:txBody>
      </p:sp>
    </p:spTree>
    <p:extLst>
      <p:ext uri="{BB962C8B-B14F-4D97-AF65-F5344CB8AC3E}">
        <p14:creationId xmlns:p14="http://schemas.microsoft.com/office/powerpoint/2010/main" val="22671371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84348" y="3227081"/>
            <a:ext cx="2561920" cy="523220"/>
          </a:xfrm>
          <a:prstGeom prst="rect">
            <a:avLst/>
          </a:prstGeom>
        </p:spPr>
        <p:txBody>
          <a:bodyPr wrap="none">
            <a:spAutoFit/>
          </a:bodyPr>
          <a:lstStyle/>
          <a:p>
            <a:r>
              <a:rPr lang="en-US" sz="2800" b="1" dirty="0">
                <a:solidFill>
                  <a:srgbClr val="FF0000"/>
                </a:solidFill>
              </a:rPr>
              <a:t>HALOPERIDOL</a:t>
            </a:r>
            <a:endParaRPr lang="en-US" sz="2800" dirty="0"/>
          </a:p>
        </p:txBody>
      </p:sp>
    </p:spTree>
    <p:extLst>
      <p:ext uri="{BB962C8B-B14F-4D97-AF65-F5344CB8AC3E}">
        <p14:creationId xmlns:p14="http://schemas.microsoft.com/office/powerpoint/2010/main" val="32933374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1" y="1714500"/>
            <a:ext cx="10729160" cy="4501355"/>
          </a:xfrm>
          <a:prstGeom prst="rect">
            <a:avLst/>
          </a:prstGeom>
        </p:spPr>
        <p:txBody>
          <a:bodyPr wrap="square">
            <a:spAutoFit/>
          </a:bodyPr>
          <a:lstStyle/>
          <a:p>
            <a:r>
              <a:rPr lang="en-US" b="1" dirty="0">
                <a:solidFill>
                  <a:srgbClr val="FF0000"/>
                </a:solidFill>
              </a:rPr>
              <a:t>22. Haloperidol </a:t>
            </a:r>
            <a:r>
              <a:rPr lang="en-US" b="1" dirty="0" err="1">
                <a:solidFill>
                  <a:srgbClr val="FF0000"/>
                </a:solidFill>
              </a:rPr>
              <a:t>inj</a:t>
            </a:r>
            <a:r>
              <a:rPr lang="en-US" b="1" dirty="0">
                <a:solidFill>
                  <a:srgbClr val="FF0000"/>
                </a:solidFill>
              </a:rPr>
              <a:t> (category c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IM lactate: </a:t>
            </a:r>
            <a:r>
              <a:rPr lang="en-US" dirty="0"/>
              <a:t>2-5 mg q4-8hr not more than 20 mg/day</a:t>
            </a:r>
          </a:p>
          <a:p>
            <a:r>
              <a:rPr lang="en-US" dirty="0"/>
              <a:t>	</a:t>
            </a:r>
            <a:r>
              <a:rPr lang="en-US" b="1" dirty="0"/>
              <a:t>IM </a:t>
            </a:r>
            <a:r>
              <a:rPr lang="en-US" b="1" dirty="0" err="1"/>
              <a:t>decanoate</a:t>
            </a:r>
            <a:r>
              <a:rPr lang="en-US" b="1" dirty="0"/>
              <a:t>: not more than 100 mg/day</a:t>
            </a:r>
          </a:p>
          <a:p>
            <a:r>
              <a:rPr lang="en-US" b="1" dirty="0"/>
              <a:t>	IV : ONLY Lactate form</a:t>
            </a:r>
            <a:r>
              <a:rPr lang="en-US" dirty="0"/>
              <a:t>: 2-10 mg may repeated in 15 to 30 minutes.</a:t>
            </a:r>
          </a:p>
          <a:p>
            <a:endParaRPr lang="en-US" dirty="0"/>
          </a:p>
          <a:p>
            <a:pPr marL="285750" indent="-285750">
              <a:buFont typeface="Wingdings" panose="05000000000000000000" pitchFamily="2" charset="2"/>
              <a:buChar char="Ø"/>
            </a:pPr>
            <a:r>
              <a:rPr lang="en-US" b="1" dirty="0">
                <a:solidFill>
                  <a:schemeClr val="accent1"/>
                </a:solidFill>
              </a:rPr>
              <a:t>USE:  </a:t>
            </a:r>
            <a:r>
              <a:rPr lang="en-US" dirty="0"/>
              <a:t>Schizophrenia, Psychosis, Tourette disorder.</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CONCENTRATIONS:  </a:t>
            </a:r>
            <a:r>
              <a:rPr lang="en-US" dirty="0"/>
              <a:t>0.5 to 100 mg/50 to 100 mL D</a:t>
            </a:r>
            <a:r>
              <a:rPr lang="en-US" baseline="-25000" dirty="0"/>
              <a:t>5</a:t>
            </a:r>
            <a:r>
              <a:rPr lang="en-US" dirty="0"/>
              <a:t>W.</a:t>
            </a:r>
          </a:p>
          <a:p>
            <a:r>
              <a:rPr lang="en-US" b="1" dirty="0">
                <a:solidFill>
                  <a:schemeClr val="accent1"/>
                </a:solidFill>
              </a:rPr>
              <a:t>	 </a:t>
            </a:r>
            <a:endParaRPr lang="en-US" b="1" dirty="0"/>
          </a:p>
          <a:p>
            <a:pPr marL="285750" indent="-285750">
              <a:buFont typeface="Wingdings" panose="05000000000000000000" pitchFamily="2" charset="2"/>
              <a:buChar char="Ø"/>
            </a:pPr>
            <a:r>
              <a:rPr lang="en-US" b="1" dirty="0">
                <a:solidFill>
                  <a:schemeClr val="accent1"/>
                </a:solidFill>
              </a:rPr>
              <a:t>STORAGE:</a:t>
            </a:r>
          </a:p>
          <a:p>
            <a:r>
              <a:rPr lang="en-US" b="1" dirty="0">
                <a:solidFill>
                  <a:schemeClr val="accent1"/>
                </a:solidFill>
              </a:rPr>
              <a:t>	</a:t>
            </a:r>
            <a:r>
              <a:rPr lang="en-US" dirty="0"/>
              <a:t>Storage </a:t>
            </a:r>
            <a:r>
              <a:rPr lang="en-US" dirty="0" err="1"/>
              <a:t>decanoate</a:t>
            </a:r>
            <a:r>
              <a:rPr lang="en-US" dirty="0"/>
              <a:t>: Store at 15°C to 30°C (59°F to 86°F). Protect from light. Do not	</a:t>
            </a:r>
          </a:p>
          <a:p>
            <a:r>
              <a:rPr lang="en-US" dirty="0"/>
              <a:t>	refrigerate or freeze.</a:t>
            </a:r>
          </a:p>
          <a:p>
            <a:r>
              <a:rPr lang="en-US" b="1" dirty="0">
                <a:solidFill>
                  <a:schemeClr val="accent1"/>
                </a:solidFill>
              </a:rPr>
              <a:t>	</a:t>
            </a:r>
            <a:r>
              <a:rPr lang="en-US" dirty="0"/>
              <a:t>lactate: Store at 15°C to 30°C (59°F to 86°F). Protect from light. Do not refrigerate or 	freeze.</a:t>
            </a:r>
            <a:endParaRPr lang="en-US" b="1" dirty="0">
              <a:solidFill>
                <a:schemeClr val="accent1"/>
              </a:solidFill>
            </a:endParaRPr>
          </a:p>
        </p:txBody>
      </p:sp>
    </p:spTree>
    <p:extLst>
      <p:ext uri="{BB962C8B-B14F-4D97-AF65-F5344CB8AC3E}">
        <p14:creationId xmlns:p14="http://schemas.microsoft.com/office/powerpoint/2010/main" val="10917005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269504"/>
            <a:ext cx="10515600" cy="2862322"/>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a:t>
            </a:r>
          </a:p>
          <a:p>
            <a:pPr marL="625475" indent="-342900">
              <a:buFont typeface="+mj-lt"/>
              <a:buAutoNum type="arabicPeriod"/>
            </a:pPr>
            <a:r>
              <a:rPr lang="en-US" dirty="0"/>
              <a:t>The </a:t>
            </a:r>
            <a:r>
              <a:rPr lang="en-US" dirty="0" err="1"/>
              <a:t>decanoate</a:t>
            </a:r>
            <a:r>
              <a:rPr lang="en-US" dirty="0"/>
              <a:t> injectable formulation should be administered IM only; </a:t>
            </a:r>
            <a:r>
              <a:rPr lang="en-US" b="1" dirty="0"/>
              <a:t>do not give </a:t>
            </a:r>
            <a:r>
              <a:rPr lang="en-US" b="1" dirty="0" err="1"/>
              <a:t>decanoate</a:t>
            </a:r>
            <a:r>
              <a:rPr lang="en-US" b="1" dirty="0"/>
              <a:t> IV.</a:t>
            </a:r>
            <a:r>
              <a:rPr lang="en-US" dirty="0"/>
              <a:t> A 21-gauge needle is recommended. The maximum volume per injection site should not exceed 3 </a:t>
            </a:r>
            <a:r>
              <a:rPr lang="en-US" dirty="0" err="1"/>
              <a:t>mL.</a:t>
            </a:r>
            <a:r>
              <a:rPr lang="en-US" dirty="0"/>
              <a:t> Administer in the gluteal muscle by deep IM injection; Z-track injection techniques are recommended to limit leakage after injections</a:t>
            </a:r>
          </a:p>
          <a:p>
            <a:pPr marL="625475" indent="-342900">
              <a:buFont typeface="+mj-lt"/>
              <a:buAutoNum type="arabicPeriod"/>
            </a:pPr>
            <a:r>
              <a:rPr lang="en-US" dirty="0"/>
              <a:t>Inject over  1 to 2 minutes</a:t>
            </a:r>
          </a:p>
          <a:p>
            <a:pPr marL="625475" indent="-342900">
              <a:buFont typeface="+mj-lt"/>
              <a:buAutoNum type="arabicPeriod"/>
            </a:pPr>
            <a:r>
              <a:rPr lang="en-US" dirty="0"/>
              <a:t>IV administration usually associated with QT interval prolongation</a:t>
            </a:r>
          </a:p>
          <a:p>
            <a:pPr marL="568325" indent="-285750">
              <a:buFont typeface="Wingdings" panose="05000000000000000000" pitchFamily="2" charset="2"/>
              <a:buChar char="Ø"/>
            </a:pPr>
            <a:r>
              <a:rPr lang="en-US" b="1" dirty="0">
                <a:solidFill>
                  <a:schemeClr val="accent1"/>
                </a:solidFill>
              </a:rPr>
              <a:t>What should not be done</a:t>
            </a:r>
          </a:p>
          <a:p>
            <a:pPr marL="636588" indent="-342900">
              <a:buFont typeface="+mj-lt"/>
              <a:buAutoNum type="arabicPeriod"/>
            </a:pPr>
            <a:r>
              <a:rPr lang="en-US" dirty="0">
                <a:solidFill>
                  <a:schemeClr val="accent1"/>
                </a:solidFill>
              </a:rPr>
              <a:t>Haloperidol </a:t>
            </a:r>
            <a:r>
              <a:rPr lang="en-US" dirty="0" err="1">
                <a:solidFill>
                  <a:schemeClr val="accent1"/>
                </a:solidFill>
              </a:rPr>
              <a:t>decanoate</a:t>
            </a:r>
            <a:r>
              <a:rPr lang="en-US" dirty="0">
                <a:solidFill>
                  <a:schemeClr val="accent1"/>
                </a:solidFill>
              </a:rPr>
              <a:t> should not be administered IV.</a:t>
            </a:r>
          </a:p>
        </p:txBody>
      </p:sp>
    </p:spTree>
    <p:extLst>
      <p:ext uri="{BB962C8B-B14F-4D97-AF65-F5344CB8AC3E}">
        <p14:creationId xmlns:p14="http://schemas.microsoft.com/office/powerpoint/2010/main" val="41095491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84348" y="3227081"/>
            <a:ext cx="2656496" cy="523220"/>
          </a:xfrm>
          <a:prstGeom prst="rect">
            <a:avLst/>
          </a:prstGeom>
        </p:spPr>
        <p:txBody>
          <a:bodyPr wrap="none">
            <a:spAutoFit/>
          </a:bodyPr>
          <a:lstStyle/>
          <a:p>
            <a:r>
              <a:rPr lang="en-US" sz="2800" b="1" dirty="0">
                <a:solidFill>
                  <a:srgbClr val="FF0000"/>
                </a:solidFill>
              </a:rPr>
              <a:t>MORPHINE INJ</a:t>
            </a:r>
            <a:endParaRPr lang="en-US" sz="2800" dirty="0"/>
          </a:p>
        </p:txBody>
      </p:sp>
    </p:spTree>
    <p:extLst>
      <p:ext uri="{BB962C8B-B14F-4D97-AF65-F5344CB8AC3E}">
        <p14:creationId xmlns:p14="http://schemas.microsoft.com/office/powerpoint/2010/main" val="2922791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09600" y="1280158"/>
            <a:ext cx="10652760" cy="5401479"/>
          </a:xfrm>
          <a:prstGeom prst="rect">
            <a:avLst/>
          </a:prstGeom>
        </p:spPr>
        <p:txBody>
          <a:bodyPr wrap="square">
            <a:spAutoFit/>
          </a:bodyPr>
          <a:lstStyle/>
          <a:p>
            <a:pPr>
              <a:spcBef>
                <a:spcPts val="600"/>
              </a:spcBef>
            </a:pPr>
            <a:r>
              <a:rPr lang="en-US" sz="2000" b="1" dirty="0">
                <a:solidFill>
                  <a:srgbClr val="FF0000"/>
                </a:solidFill>
              </a:rPr>
              <a:t>2. DIAZEPAM INJ  (category: D)</a:t>
            </a:r>
          </a:p>
          <a:p>
            <a:pPr>
              <a:spcBef>
                <a:spcPts val="600"/>
              </a:spcBef>
            </a:pPr>
            <a:r>
              <a:rPr lang="en-US" b="1" dirty="0">
                <a:solidFill>
                  <a:schemeClr val="accent1"/>
                </a:solidFill>
              </a:rPr>
              <a:t>DOSAGE RANGE (ADULT DOSE): </a:t>
            </a:r>
          </a:p>
          <a:p>
            <a:pPr>
              <a:spcBef>
                <a:spcPts val="600"/>
              </a:spcBef>
            </a:pPr>
            <a:r>
              <a:rPr lang="en-US" b="1" dirty="0">
                <a:solidFill>
                  <a:schemeClr val="accent1"/>
                </a:solidFill>
              </a:rPr>
              <a:t>	</a:t>
            </a:r>
            <a:r>
              <a:rPr lang="en-US" b="1" dirty="0">
                <a:solidFill>
                  <a:srgbClr val="FF0000"/>
                </a:solidFill>
              </a:rPr>
              <a:t>Dosage may ranges from  2 to 30mg/dose it is recommended follow instruction strictly. </a:t>
            </a:r>
          </a:p>
          <a:p>
            <a:pPr>
              <a:spcBef>
                <a:spcPts val="600"/>
              </a:spcBef>
            </a:pPr>
            <a:endParaRPr lang="en-US" b="1" dirty="0">
              <a:solidFill>
                <a:srgbClr val="FF0000"/>
              </a:solidFill>
            </a:endParaRPr>
          </a:p>
          <a:p>
            <a:pPr>
              <a:spcBef>
                <a:spcPts val="600"/>
              </a:spcBef>
            </a:pPr>
            <a:r>
              <a:rPr lang="en-US" b="1" dirty="0">
                <a:solidFill>
                  <a:schemeClr val="accent1"/>
                </a:solidFill>
              </a:rPr>
              <a:t>USE:</a:t>
            </a:r>
          </a:p>
          <a:p>
            <a:pPr marL="457200" indent="-457200">
              <a:spcBef>
                <a:spcPts val="600"/>
              </a:spcBef>
            </a:pPr>
            <a:r>
              <a:rPr lang="en-US" b="1" dirty="0">
                <a:solidFill>
                  <a:schemeClr val="accent1"/>
                </a:solidFill>
              </a:rPr>
              <a:t>       </a:t>
            </a:r>
            <a:r>
              <a:rPr lang="en-US" dirty="0"/>
              <a:t>Anxiety disorder, Surgery, Seizure disorder, Alcohol Withdrawal, Skeletal Muscle Spasticity, Sedation, Labor and Delivery, Myocardial Infarction, Drug induced Cardiovascular Emergencies, Neonatal Opiate Withdrawal.</a:t>
            </a:r>
          </a:p>
          <a:p>
            <a:pPr>
              <a:spcBef>
                <a:spcPts val="600"/>
              </a:spcBef>
            </a:pPr>
            <a:r>
              <a:rPr lang="en-US" b="1" dirty="0">
                <a:solidFill>
                  <a:schemeClr val="accent1"/>
                </a:solidFill>
              </a:rPr>
              <a:t>	</a:t>
            </a:r>
          </a:p>
          <a:p>
            <a:pPr>
              <a:spcBef>
                <a:spcPts val="600"/>
              </a:spcBef>
            </a:pPr>
            <a:r>
              <a:rPr lang="en-US" b="1" dirty="0">
                <a:solidFill>
                  <a:schemeClr val="accent1"/>
                </a:solidFill>
              </a:rPr>
              <a:t>Usual Infusion Concentration:</a:t>
            </a:r>
          </a:p>
          <a:p>
            <a:pPr>
              <a:spcBef>
                <a:spcPts val="600"/>
              </a:spcBef>
            </a:pPr>
            <a:r>
              <a:rPr lang="en-US" b="1" dirty="0">
                <a:solidFill>
                  <a:schemeClr val="accent1"/>
                </a:solidFill>
              </a:rPr>
              <a:t>	</a:t>
            </a:r>
            <a:r>
              <a:rPr lang="en-US" b="1" dirty="0">
                <a:solidFill>
                  <a:srgbClr val="FF0000"/>
                </a:solidFill>
              </a:rPr>
              <a:t>Infusion not recommended and mixing with other solution not recommended</a:t>
            </a:r>
            <a:r>
              <a:rPr lang="en-US" b="1" dirty="0">
                <a:solidFill>
                  <a:schemeClr val="accent1"/>
                </a:solidFill>
              </a:rPr>
              <a:t>.</a:t>
            </a:r>
          </a:p>
          <a:p>
            <a:pPr>
              <a:spcBef>
                <a:spcPts val="600"/>
              </a:spcBef>
            </a:pPr>
            <a:endParaRPr lang="en-US" b="1" dirty="0">
              <a:solidFill>
                <a:schemeClr val="accent1"/>
              </a:solidFill>
            </a:endParaRPr>
          </a:p>
          <a:p>
            <a:pPr>
              <a:spcBef>
                <a:spcPts val="600"/>
              </a:spcBef>
            </a:pPr>
            <a:r>
              <a:rPr lang="en-US" b="1" dirty="0">
                <a:solidFill>
                  <a:schemeClr val="accent1"/>
                </a:solidFill>
              </a:rPr>
              <a:t>Storage : </a:t>
            </a:r>
          </a:p>
          <a:p>
            <a:pPr>
              <a:spcBef>
                <a:spcPts val="600"/>
              </a:spcBef>
            </a:pPr>
            <a:r>
              <a:rPr lang="en-US" b="1" dirty="0">
                <a:solidFill>
                  <a:schemeClr val="accent1"/>
                </a:solidFill>
              </a:rPr>
              <a:t>	</a:t>
            </a:r>
            <a:r>
              <a:rPr lang="en-US" dirty="0"/>
              <a:t>Can be stored in refrigerator at 2°C to 8°C or at controlled  room temp 20°C to 25°C. 	Protect from light.</a:t>
            </a:r>
          </a:p>
          <a:p>
            <a:r>
              <a:rPr lang="en-US" b="1" dirty="0">
                <a:solidFill>
                  <a:schemeClr val="accent1"/>
                </a:solidFill>
              </a:rPr>
              <a:t>	</a:t>
            </a:r>
            <a:endParaRPr lang="en-US" b="1" baseline="-25000" dirty="0">
              <a:solidFill>
                <a:schemeClr val="accent1"/>
              </a:solidFill>
            </a:endParaRPr>
          </a:p>
        </p:txBody>
      </p:sp>
    </p:spTree>
    <p:extLst>
      <p:ext uri="{BB962C8B-B14F-4D97-AF65-F5344CB8AC3E}">
        <p14:creationId xmlns:p14="http://schemas.microsoft.com/office/powerpoint/2010/main" val="35811466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3451" y="1695450"/>
            <a:ext cx="10729160" cy="5078313"/>
          </a:xfrm>
          <a:prstGeom prst="rect">
            <a:avLst/>
          </a:prstGeom>
        </p:spPr>
        <p:txBody>
          <a:bodyPr wrap="square">
            <a:spAutoFit/>
          </a:bodyPr>
          <a:lstStyle/>
          <a:p>
            <a:r>
              <a:rPr lang="en-US" b="1" dirty="0">
                <a:solidFill>
                  <a:srgbClr val="FF0000"/>
                </a:solidFill>
              </a:rPr>
              <a:t>23. Morphine </a:t>
            </a:r>
            <a:r>
              <a:rPr lang="en-US" b="1" dirty="0" err="1">
                <a:solidFill>
                  <a:srgbClr val="FF0000"/>
                </a:solidFill>
              </a:rPr>
              <a:t>inj</a:t>
            </a:r>
            <a:r>
              <a:rPr lang="en-US" b="1" dirty="0">
                <a:solidFill>
                  <a:srgbClr val="FF0000"/>
                </a:solidFill>
              </a:rPr>
              <a:t> (category c )</a:t>
            </a:r>
          </a:p>
          <a:p>
            <a:endParaRPr lang="en-US" b="1" dirty="0">
              <a:solidFill>
                <a:srgbClr val="FF0000"/>
              </a:solidFill>
            </a:endParaRPr>
          </a:p>
          <a:p>
            <a:pPr marL="285750" indent="-285750">
              <a:buFont typeface="Wingdings" panose="05000000000000000000" pitchFamily="2" charset="2"/>
              <a:buChar char="Ø"/>
            </a:pPr>
            <a:r>
              <a:rPr lang="en-US" b="1" dirty="0">
                <a:solidFill>
                  <a:schemeClr val="accent1"/>
                </a:solidFill>
              </a:rPr>
              <a:t>DOSAGE RANGE (ADULT DOSE): </a:t>
            </a:r>
          </a:p>
          <a:p>
            <a:r>
              <a:rPr lang="en-US" b="1" dirty="0">
                <a:solidFill>
                  <a:schemeClr val="accent1"/>
                </a:solidFill>
              </a:rPr>
              <a:t>	</a:t>
            </a:r>
            <a:r>
              <a:rPr lang="en-US" b="1" dirty="0"/>
              <a:t>IM, SubQ: The rout is no longer recommended due to local irritation and pain full 	administration. Dosing range </a:t>
            </a:r>
            <a:r>
              <a:rPr lang="en-US" dirty="0"/>
              <a:t>5 to 15 mg every 4 hours as needed.</a:t>
            </a:r>
          </a:p>
          <a:p>
            <a:r>
              <a:rPr lang="en-US" dirty="0"/>
              <a:t>	</a:t>
            </a:r>
            <a:r>
              <a:rPr lang="en-US" b="1" dirty="0"/>
              <a:t>IV: Initial: 2.5 to 5 mg every 3 to 4 hours</a:t>
            </a:r>
            <a:endParaRPr lang="en-US" dirty="0"/>
          </a:p>
          <a:p>
            <a:pPr marL="285750" indent="-285750">
              <a:buFont typeface="Wingdings" panose="05000000000000000000" pitchFamily="2" charset="2"/>
              <a:buChar char="Ø"/>
            </a:pPr>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USE:  </a:t>
            </a:r>
            <a:r>
              <a:rPr lang="en-US" dirty="0"/>
              <a:t>Diabetic neuropathy, STEMI, NSTEMI,</a:t>
            </a:r>
          </a:p>
          <a:p>
            <a:endParaRPr lang="en-US" b="1" dirty="0">
              <a:solidFill>
                <a:schemeClr val="accent1"/>
              </a:solidFill>
            </a:endParaRPr>
          </a:p>
          <a:p>
            <a:pPr marL="285750" indent="-285750">
              <a:buFont typeface="Wingdings" panose="05000000000000000000" pitchFamily="2" charset="2"/>
              <a:buChar char="Ø"/>
            </a:pPr>
            <a:r>
              <a:rPr lang="en-US" b="1" dirty="0">
                <a:solidFill>
                  <a:schemeClr val="accent1"/>
                </a:solidFill>
              </a:rPr>
              <a:t>USUAL CONCENTRATIONS:  </a:t>
            </a:r>
            <a:r>
              <a:rPr lang="en-US" b="1" dirty="0"/>
              <a:t>IV, SubQ infusion: </a:t>
            </a:r>
            <a:r>
              <a:rPr lang="en-US" dirty="0"/>
              <a:t>0.8 to 10mg/ hour up to 80 mg/ hour</a:t>
            </a:r>
          </a:p>
          <a:p>
            <a:endParaRPr lang="en-US" dirty="0"/>
          </a:p>
          <a:p>
            <a:pPr marL="285750" indent="-285750">
              <a:buFont typeface="Wingdings" panose="05000000000000000000" pitchFamily="2" charset="2"/>
              <a:buChar char="Ø"/>
            </a:pPr>
            <a:r>
              <a:rPr lang="en-US" b="1" dirty="0">
                <a:solidFill>
                  <a:schemeClr val="accent1"/>
                </a:solidFill>
              </a:rPr>
              <a:t>STABILITY: </a:t>
            </a:r>
            <a:r>
              <a:rPr lang="en-US" dirty="0"/>
              <a:t>Stable in dextran 6% in dextrose, dextran 6% in NS, D</a:t>
            </a:r>
            <a:r>
              <a:rPr lang="en-US" baseline="-25000" dirty="0"/>
              <a:t>5</a:t>
            </a:r>
            <a:r>
              <a:rPr lang="en-US" dirty="0"/>
              <a:t>LR, D</a:t>
            </a:r>
            <a:r>
              <a:rPr lang="en-US" baseline="-25000" dirty="0"/>
              <a:t>5</a:t>
            </a:r>
            <a:r>
              <a:rPr lang="en-US" baseline="30000" dirty="0"/>
              <a:t>1</a:t>
            </a:r>
            <a:r>
              <a:rPr lang="en-US" dirty="0"/>
              <a:t>/</a:t>
            </a:r>
            <a:r>
              <a:rPr lang="en-US" baseline="-25000" dirty="0"/>
              <a:t>4</a:t>
            </a:r>
            <a:r>
              <a:rPr lang="en-US" dirty="0"/>
              <a:t>NS, D</a:t>
            </a:r>
            <a:r>
              <a:rPr lang="en-US" baseline="-25000" dirty="0"/>
              <a:t>5</a:t>
            </a:r>
            <a:r>
              <a:rPr lang="en-US" baseline="30000" dirty="0"/>
              <a:t>1</a:t>
            </a:r>
            <a:r>
              <a:rPr lang="en-US" dirty="0"/>
              <a:t>/</a:t>
            </a:r>
            <a:r>
              <a:rPr lang="en-US" baseline="-25000" dirty="0"/>
              <a:t>2</a:t>
            </a:r>
            <a:r>
              <a:rPr lang="en-US" dirty="0"/>
              <a:t>NS, D</a:t>
            </a:r>
            <a:r>
              <a:rPr lang="en-US" baseline="-25000" dirty="0"/>
              <a:t>5</a:t>
            </a:r>
            <a:r>
              <a:rPr lang="en-US" dirty="0"/>
              <a:t>NS, 	D</a:t>
            </a:r>
            <a:r>
              <a:rPr lang="en-US" baseline="-25000" dirty="0"/>
              <a:t>5</a:t>
            </a:r>
            <a:r>
              <a:rPr lang="en-US" dirty="0"/>
              <a:t>W, D</a:t>
            </a:r>
            <a:r>
              <a:rPr lang="en-US" baseline="-25000" dirty="0"/>
              <a:t>10</a:t>
            </a:r>
            <a:r>
              <a:rPr lang="en-US" dirty="0"/>
              <a:t>W, LR, </a:t>
            </a:r>
            <a:r>
              <a:rPr lang="en-US" baseline="30000" dirty="0"/>
              <a:t>1</a:t>
            </a:r>
            <a:r>
              <a:rPr lang="en-US" dirty="0"/>
              <a:t>/</a:t>
            </a:r>
            <a:r>
              <a:rPr lang="en-US" baseline="-25000" dirty="0"/>
              <a:t>2</a:t>
            </a:r>
            <a:r>
              <a:rPr lang="en-US" dirty="0"/>
              <a:t>NS, NS;</a:t>
            </a:r>
            <a:endParaRPr lang="en-US" b="1" dirty="0">
              <a:solidFill>
                <a:schemeClr val="accent1"/>
              </a:solidFill>
            </a:endParaRPr>
          </a:p>
          <a:p>
            <a:r>
              <a:rPr lang="en-US" b="1" dirty="0">
                <a:solidFill>
                  <a:schemeClr val="accent1"/>
                </a:solidFill>
              </a:rPr>
              <a:t>	 </a:t>
            </a:r>
            <a:endParaRPr lang="en-US" b="1" dirty="0"/>
          </a:p>
          <a:p>
            <a:pPr marL="285750" indent="-285750">
              <a:buFont typeface="Wingdings" panose="05000000000000000000" pitchFamily="2" charset="2"/>
              <a:buChar char="Ø"/>
            </a:pPr>
            <a:r>
              <a:rPr lang="en-US" b="1" dirty="0">
                <a:solidFill>
                  <a:schemeClr val="accent1"/>
                </a:solidFill>
              </a:rPr>
              <a:t>STORAGE: </a:t>
            </a:r>
            <a:r>
              <a:rPr lang="en-US" dirty="0"/>
              <a:t> Store at controlled room temperature of 20°C to 25°C (68°F to 77°F); do not 	freeze. Protect from light. Degradation depends on pH and presence of oxygen; 	relatively stable in pH ≤4; darkening of solutions indicate degradation.</a:t>
            </a:r>
            <a:endParaRPr lang="en-US" b="1" dirty="0">
              <a:solidFill>
                <a:schemeClr val="accent1"/>
              </a:solidFill>
            </a:endParaRPr>
          </a:p>
          <a:p>
            <a:r>
              <a:rPr lang="en-US" b="1" dirty="0">
                <a:solidFill>
                  <a:schemeClr val="accent1"/>
                </a:solidFill>
              </a:rPr>
              <a:t>	</a:t>
            </a:r>
          </a:p>
        </p:txBody>
      </p:sp>
    </p:spTree>
    <p:extLst>
      <p:ext uri="{BB962C8B-B14F-4D97-AF65-F5344CB8AC3E}">
        <p14:creationId xmlns:p14="http://schemas.microsoft.com/office/powerpoint/2010/main" val="15801256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840" y="1269504"/>
            <a:ext cx="10515600" cy="3139321"/>
          </a:xfrm>
          <a:prstGeom prst="rect">
            <a:avLst/>
          </a:prstGeom>
        </p:spPr>
        <p:txBody>
          <a:bodyPr wrap="square">
            <a:spAutoFit/>
          </a:bodyPr>
          <a:lstStyle/>
          <a:p>
            <a:pPr marL="285750" indent="-285750">
              <a:buFont typeface="Wingdings" panose="05000000000000000000" pitchFamily="2" charset="2"/>
              <a:buChar char="Ø"/>
            </a:pPr>
            <a:r>
              <a:rPr lang="en-US" b="1" dirty="0">
                <a:solidFill>
                  <a:schemeClr val="accent1"/>
                </a:solidFill>
              </a:rPr>
              <a:t>What to Do.</a:t>
            </a:r>
          </a:p>
          <a:p>
            <a:pPr marL="625475" indent="-342900">
              <a:buFont typeface="+mj-lt"/>
              <a:buAutoNum type="arabicPeriod"/>
            </a:pPr>
            <a:r>
              <a:rPr lang="en-US" dirty="0"/>
              <a:t>Monitoring signs while and after administration of drug, CNS depression, constipation, hypotension, Respiratory depression.</a:t>
            </a:r>
          </a:p>
          <a:p>
            <a:pPr marL="625475" indent="-342900">
              <a:buFont typeface="+mj-lt"/>
              <a:buAutoNum type="arabicPeriod"/>
            </a:pPr>
            <a:r>
              <a:rPr lang="en-US" dirty="0"/>
              <a:t>When giving morphine IV push, it is best to first dilute with sterile water or NS for a final concentration of 1 to 2 mg/mL and then administer slowly over 4 to 5 minutes.</a:t>
            </a:r>
          </a:p>
          <a:p>
            <a:pPr marL="282575"/>
            <a:endParaRPr lang="en-US" dirty="0"/>
          </a:p>
          <a:p>
            <a:pPr marL="568325" indent="-285750">
              <a:buFont typeface="Wingdings" panose="05000000000000000000" pitchFamily="2" charset="2"/>
              <a:buChar char="Ø"/>
            </a:pPr>
            <a:r>
              <a:rPr lang="en-US" b="1" dirty="0">
                <a:solidFill>
                  <a:schemeClr val="accent1"/>
                </a:solidFill>
              </a:rPr>
              <a:t>What should not be done</a:t>
            </a:r>
          </a:p>
          <a:p>
            <a:pPr marL="636588" indent="-342900">
              <a:buFont typeface="+mj-lt"/>
              <a:buAutoNum type="arabicPeriod"/>
            </a:pPr>
            <a:r>
              <a:rPr lang="en-US" dirty="0">
                <a:solidFill>
                  <a:schemeClr val="accent1"/>
                </a:solidFill>
              </a:rPr>
              <a:t>Co-</a:t>
            </a:r>
            <a:r>
              <a:rPr lang="en-US" dirty="0" err="1">
                <a:solidFill>
                  <a:schemeClr val="accent1"/>
                </a:solidFill>
              </a:rPr>
              <a:t>adminstration</a:t>
            </a:r>
            <a:r>
              <a:rPr lang="en-US" dirty="0">
                <a:solidFill>
                  <a:schemeClr val="accent1"/>
                </a:solidFill>
              </a:rPr>
              <a:t> with Alteplase, </a:t>
            </a:r>
            <a:r>
              <a:rPr lang="en-US" dirty="0" err="1">
                <a:solidFill>
                  <a:schemeClr val="accent1"/>
                </a:solidFill>
              </a:rPr>
              <a:t>alatrofloxacin</a:t>
            </a:r>
            <a:r>
              <a:rPr lang="en-US" dirty="0">
                <a:solidFill>
                  <a:schemeClr val="accent1"/>
                </a:solidFill>
              </a:rPr>
              <a:t>, amphotericin B cholesteryl sulfate complex, azithromycin, doxorubicin liposome, gallium nitrate, lansoprazole, micafungin, minocycline, phenytoin, </a:t>
            </a:r>
            <a:r>
              <a:rPr lang="en-US" dirty="0" err="1">
                <a:solidFill>
                  <a:schemeClr val="accent1"/>
                </a:solidFill>
              </a:rPr>
              <a:t>sargramostim</a:t>
            </a:r>
            <a:r>
              <a:rPr lang="en-US" dirty="0">
                <a:solidFill>
                  <a:schemeClr val="accent1"/>
                </a:solidFill>
              </a:rPr>
              <a:t>. </a:t>
            </a:r>
            <a:r>
              <a:rPr lang="en-US" b="1" dirty="0">
                <a:solidFill>
                  <a:schemeClr val="accent1"/>
                </a:solidFill>
              </a:rPr>
              <a:t>Variable (consult detailed reference):</a:t>
            </a:r>
            <a:r>
              <a:rPr lang="en-US" dirty="0">
                <a:solidFill>
                  <a:schemeClr val="accent1"/>
                </a:solidFill>
              </a:rPr>
              <a:t>Acyclovir, </a:t>
            </a:r>
            <a:r>
              <a:rPr lang="en-US" dirty="0" err="1">
                <a:solidFill>
                  <a:schemeClr val="accent1"/>
                </a:solidFill>
              </a:rPr>
              <a:t>cefepime</a:t>
            </a:r>
            <a:r>
              <a:rPr lang="en-US" dirty="0">
                <a:solidFill>
                  <a:schemeClr val="accent1"/>
                </a:solidFill>
              </a:rPr>
              <a:t>, ceftriaxone, furosemide, </a:t>
            </a:r>
            <a:r>
              <a:rPr lang="en-US" dirty="0" err="1">
                <a:solidFill>
                  <a:schemeClr val="accent1"/>
                </a:solidFill>
              </a:rPr>
              <a:t>nesiritide</a:t>
            </a:r>
            <a:r>
              <a:rPr lang="en-US" dirty="0">
                <a:solidFill>
                  <a:schemeClr val="accent1"/>
                </a:solidFill>
              </a:rPr>
              <a:t>, pantoprazole, </a:t>
            </a:r>
            <a:r>
              <a:rPr lang="en-US" dirty="0" err="1">
                <a:solidFill>
                  <a:schemeClr val="accent1"/>
                </a:solidFill>
              </a:rPr>
              <a:t>propofol</a:t>
            </a:r>
            <a:r>
              <a:rPr lang="en-US" dirty="0">
                <a:solidFill>
                  <a:schemeClr val="accent1"/>
                </a:solidFill>
              </a:rPr>
              <a:t>, </a:t>
            </a:r>
            <a:r>
              <a:rPr lang="en-US" dirty="0" err="1">
                <a:solidFill>
                  <a:schemeClr val="accent1"/>
                </a:solidFill>
              </a:rPr>
              <a:t>thiopenta</a:t>
            </a:r>
            <a:r>
              <a:rPr lang="en-US" dirty="0">
                <a:solidFill>
                  <a:schemeClr val="accent1"/>
                </a:solidFill>
              </a:rPr>
              <a:t>.</a:t>
            </a:r>
          </a:p>
        </p:txBody>
      </p:sp>
    </p:spTree>
    <p:extLst>
      <p:ext uri="{BB962C8B-B14F-4D97-AF65-F5344CB8AC3E}">
        <p14:creationId xmlns:p14="http://schemas.microsoft.com/office/powerpoint/2010/main" val="2942192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09600" y="1143000"/>
            <a:ext cx="10658475" cy="556736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b="1" dirty="0">
                <a:solidFill>
                  <a:schemeClr val="accent1"/>
                </a:solidFill>
              </a:rPr>
              <a:t>What to do</a:t>
            </a:r>
          </a:p>
          <a:p>
            <a:pPr>
              <a:buFont typeface="+mj-lt"/>
              <a:buAutoNum type="arabicPeriod"/>
            </a:pPr>
            <a:r>
              <a:rPr lang="en-US" dirty="0">
                <a:solidFill>
                  <a:schemeClr val="tx1"/>
                </a:solidFill>
              </a:rPr>
              <a:t>Administer undiluted by slow IV push.</a:t>
            </a:r>
          </a:p>
          <a:p>
            <a:pPr>
              <a:buFont typeface="+mj-lt"/>
              <a:buAutoNum type="arabicPeriod"/>
            </a:pPr>
            <a:r>
              <a:rPr lang="en-US" dirty="0">
                <a:solidFill>
                  <a:schemeClr val="tx1"/>
                </a:solidFill>
              </a:rPr>
              <a:t>Look for signs of respiratory depression or hypotension after administration.</a:t>
            </a:r>
          </a:p>
          <a:p>
            <a:pPr marL="0" indent="0">
              <a:buNone/>
            </a:pPr>
            <a:endParaRPr lang="en-US" dirty="0">
              <a:solidFill>
                <a:schemeClr val="accent1"/>
              </a:solidFill>
            </a:endParaRPr>
          </a:p>
          <a:p>
            <a:r>
              <a:rPr lang="en-US" b="1" dirty="0">
                <a:solidFill>
                  <a:schemeClr val="accent1"/>
                </a:solidFill>
              </a:rPr>
              <a:t>What should not be done</a:t>
            </a:r>
          </a:p>
          <a:p>
            <a:pPr>
              <a:buFont typeface="+mj-lt"/>
              <a:buAutoNum type="arabicPeriod"/>
            </a:pPr>
            <a:r>
              <a:rPr lang="en-US" dirty="0">
                <a:solidFill>
                  <a:schemeClr val="accent1"/>
                </a:solidFill>
              </a:rPr>
              <a:t>Mixing with other solutions.</a:t>
            </a:r>
          </a:p>
          <a:p>
            <a:pPr>
              <a:buFont typeface="+mj-lt"/>
              <a:buAutoNum type="arabicPeriod"/>
            </a:pPr>
            <a:r>
              <a:rPr lang="en-US" dirty="0">
                <a:solidFill>
                  <a:schemeClr val="accent1"/>
                </a:solidFill>
              </a:rPr>
              <a:t>More than </a:t>
            </a:r>
            <a:r>
              <a:rPr lang="en-US" dirty="0">
                <a:solidFill>
                  <a:srgbClr val="FF0000"/>
                </a:solidFill>
              </a:rPr>
              <a:t>1 to 2 mg/minute </a:t>
            </a:r>
            <a:r>
              <a:rPr lang="en-US" dirty="0">
                <a:solidFill>
                  <a:schemeClr val="accent1"/>
                </a:solidFill>
              </a:rPr>
              <a:t>IV push in children, and </a:t>
            </a:r>
            <a:r>
              <a:rPr lang="en-US" dirty="0">
                <a:solidFill>
                  <a:srgbClr val="FF0000"/>
                </a:solidFill>
              </a:rPr>
              <a:t>5mg/minute</a:t>
            </a:r>
            <a:r>
              <a:rPr lang="en-US" dirty="0">
                <a:solidFill>
                  <a:schemeClr val="accent1"/>
                </a:solidFill>
              </a:rPr>
              <a:t> in adult.</a:t>
            </a:r>
          </a:p>
          <a:p>
            <a:pPr>
              <a:buFont typeface="+mj-lt"/>
              <a:buAutoNum type="arabicPeriod"/>
            </a:pPr>
            <a:r>
              <a:rPr lang="en-US" dirty="0">
                <a:solidFill>
                  <a:schemeClr val="accent1"/>
                </a:solidFill>
              </a:rPr>
              <a:t>Administration through small veins (e.g. dorsum of hand /wrist).</a:t>
            </a:r>
          </a:p>
          <a:p>
            <a:pPr>
              <a:buFont typeface="+mj-lt"/>
              <a:buAutoNum type="arabicPeriod"/>
            </a:pPr>
            <a:r>
              <a:rPr lang="en-US" dirty="0">
                <a:solidFill>
                  <a:schemeClr val="accent1"/>
                </a:solidFill>
              </a:rPr>
              <a:t>Intra-arterial administration.</a:t>
            </a:r>
          </a:p>
          <a:p>
            <a:pPr>
              <a:buFont typeface="+mj-lt"/>
              <a:buAutoNum type="arabicPeriod"/>
            </a:pPr>
            <a:r>
              <a:rPr lang="en-US" dirty="0">
                <a:solidFill>
                  <a:schemeClr val="accent1"/>
                </a:solidFill>
              </a:rPr>
              <a:t>Continuous infusion – as the drug gets precipitated in IV fluids and absorption of drug into infusion bags and tubing.</a:t>
            </a:r>
            <a:endParaRPr lang="en-US" dirty="0">
              <a:solidFill>
                <a:schemeClr val="tx1"/>
              </a:solidFill>
            </a:endParaRPr>
          </a:p>
        </p:txBody>
      </p:sp>
    </p:spTree>
    <p:extLst>
      <p:ext uri="{BB962C8B-B14F-4D97-AF65-F5344CB8AC3E}">
        <p14:creationId xmlns:p14="http://schemas.microsoft.com/office/powerpoint/2010/main" val="1083345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13949" y="2985254"/>
            <a:ext cx="2645276" cy="523220"/>
          </a:xfrm>
          <a:prstGeom prst="rect">
            <a:avLst/>
          </a:prstGeom>
        </p:spPr>
        <p:txBody>
          <a:bodyPr wrap="none">
            <a:spAutoFit/>
          </a:bodyPr>
          <a:lstStyle/>
          <a:p>
            <a:r>
              <a:rPr lang="en-US" sz="2800" b="1" dirty="0">
                <a:solidFill>
                  <a:srgbClr val="FF0000"/>
                </a:solidFill>
              </a:rPr>
              <a:t>DILTIAZEM INJ </a:t>
            </a:r>
            <a:endParaRPr lang="en-US" sz="2800" dirty="0"/>
          </a:p>
        </p:txBody>
      </p:sp>
    </p:spTree>
    <p:extLst>
      <p:ext uri="{BB962C8B-B14F-4D97-AF65-F5344CB8AC3E}">
        <p14:creationId xmlns:p14="http://schemas.microsoft.com/office/powerpoint/2010/main" val="3941812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4245</TotalTime>
  <Words>3004</Words>
  <Application>Microsoft Office PowerPoint</Application>
  <PresentationFormat>Widescreen</PresentationFormat>
  <Paragraphs>566</Paragraphs>
  <Slides>71</Slides>
  <Notes>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Ion Boardroom</vt:lpstr>
      <vt:lpstr>ICU DRUGS </vt:lpstr>
      <vt:lpstr>HIGH RISK MEDICATIONS</vt:lpstr>
      <vt:lpstr>PowerPoint Presentation</vt:lpstr>
      <vt:lpstr>FRIDGE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ICU DRUGS </dc:title>
  <dc:creator>hemraj singh</dc:creator>
  <cp:lastModifiedBy>Dr. Hemraj Singh Rajput</cp:lastModifiedBy>
  <cp:revision>143</cp:revision>
  <dcterms:created xsi:type="dcterms:W3CDTF">2016-01-22T15:38:04Z</dcterms:created>
  <dcterms:modified xsi:type="dcterms:W3CDTF">2022-07-27T10:10:41Z</dcterms:modified>
</cp:coreProperties>
</file>