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slide" Target="slides/slide20.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notesMaster" Target="notesMasters/notesMaster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9E2851-884F-43B7-8336-77262B24FB0B}" type="datetimeFigureOut">
              <a:rPr lang="en-US" smtClean="0"/>
              <a:t>7/27/2022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5765AC8-5024-44A5-905B-DE4E64040785}" type="slidenum">
              <a:rPr lang="en-US" smtClean="0"/>
              <a:t>‹#›</a:t>
            </a:fld>
            <a:endParaRPr lang="en-US"/>
          </a:p>
        </p:txBody>
      </p:sp>
    </p:spTree>
    <p:extLst>
      <p:ext uri="{BB962C8B-B14F-4D97-AF65-F5344CB8AC3E}">
        <p14:creationId xmlns:p14="http://schemas.microsoft.com/office/powerpoint/2010/main" val="9501251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5765AC8-5024-44A5-905B-DE4E64040785}" type="slidenum">
              <a:rPr lang="en-US" smtClean="0"/>
              <a:t>3</a:t>
            </a:fld>
            <a:endParaRPr lang="en-US"/>
          </a:p>
        </p:txBody>
      </p:sp>
    </p:spTree>
    <p:extLst>
      <p:ext uri="{BB962C8B-B14F-4D97-AF65-F5344CB8AC3E}">
        <p14:creationId xmlns:p14="http://schemas.microsoft.com/office/powerpoint/2010/main" val="321123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a:t>Click to edit Master title style</a:t>
            </a:r>
          </a:p>
        </p:txBody>
      </p:sp>
      <p:sp>
        <p:nvSpPr>
          <p:cNvPr id="28" name="Date Placeholder 27"/>
          <p:cNvSpPr>
            <a:spLocks noGrp="1"/>
          </p:cNvSpPr>
          <p:nvPr>
            <p:ph type="dt" sz="half" idx="10"/>
          </p:nvPr>
        </p:nvSpPr>
        <p:spPr/>
        <p:txBody>
          <a:bodyPr/>
          <a:lstStyle/>
          <a:p>
            <a:fld id="{50A9252B-E890-4313-9FE4-E6D418245B3D}" type="datetimeFigureOut">
              <a:rPr lang="en-US" smtClean="0"/>
              <a:t>7/27/2022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82F08B7-1052-4A40-BEDE-243975FD04CB}"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A9252B-E890-4313-9FE4-E6D418245B3D}"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A9252B-E890-4313-9FE4-E6D418245B3D}"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A9252B-E890-4313-9FE4-E6D418245B3D}"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0A9252B-E890-4313-9FE4-E6D418245B3D}"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82F08B7-1052-4A40-BEDE-243975FD04CB}"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0A9252B-E890-4313-9FE4-E6D418245B3D}"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0A9252B-E890-4313-9FE4-E6D418245B3D}" type="datetimeFigureOut">
              <a:rPr lang="en-US" smtClean="0"/>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A9252B-E890-4313-9FE4-E6D418245B3D}" type="datetimeFigureOut">
              <a:rPr lang="en-US" smtClean="0"/>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A9252B-E890-4313-9FE4-E6D418245B3D}" type="datetimeFigureOut">
              <a:rPr lang="en-US" smtClean="0"/>
              <a:t>7/27/2022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0A9252B-E890-4313-9FE4-E6D418245B3D}"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0A9252B-E890-4313-9FE4-E6D418245B3D}"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2F08B7-1052-4A40-BEDE-243975FD04C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a:t>Click to edit Master title style</a:t>
            </a:r>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50A9252B-E890-4313-9FE4-E6D418245B3D}" type="datetimeFigureOut">
              <a:rPr lang="en-US" smtClean="0"/>
              <a:t>7/27/2022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82F08B7-1052-4A40-BEDE-243975FD04C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9064" y="2438400"/>
            <a:ext cx="7952936" cy="3200400"/>
          </a:xfrm>
        </p:spPr>
        <p:txBody>
          <a:bodyPr>
            <a:normAutofit fontScale="90000"/>
          </a:bodyPr>
          <a:lstStyle/>
          <a:p>
            <a:r>
              <a:rPr lang="en-US" dirty="0"/>
              <a:t>RATIONAL DRUG USE AND THE ESSENTIAL DRUG CONCEPT</a:t>
            </a:r>
            <a:br>
              <a:rPr lang="en-US" dirty="0"/>
            </a:br>
            <a:r>
              <a:rPr lang="en-US" dirty="0"/>
              <a:t>By-</a:t>
            </a:r>
            <a:br>
              <a:rPr lang="en-US" dirty="0"/>
            </a:br>
            <a:r>
              <a:rPr lang="en-US" dirty="0"/>
              <a:t>Dr. </a:t>
            </a:r>
            <a:r>
              <a:rPr lang="en-US" dirty="0" err="1"/>
              <a:t>Sarvajeet</a:t>
            </a:r>
            <a:r>
              <a:rPr lang="en-US" dirty="0"/>
              <a:t> </a:t>
            </a:r>
            <a:r>
              <a:rPr lang="en-US" dirty="0" err="1"/>
              <a:t>Khare</a:t>
            </a:r>
            <a:br>
              <a:rPr lang="en-US" dirty="0"/>
            </a:br>
            <a:r>
              <a:rPr lang="en-US" dirty="0"/>
              <a:t>assistant Professor</a:t>
            </a:r>
            <a:br>
              <a:rPr lang="en-US" dirty="0"/>
            </a:br>
            <a:endParaRPr lang="en-US" dirty="0"/>
          </a:p>
        </p:txBody>
      </p:sp>
    </p:spTree>
    <p:extLst>
      <p:ext uri="{BB962C8B-B14F-4D97-AF65-F5344CB8AC3E}">
        <p14:creationId xmlns:p14="http://schemas.microsoft.com/office/powerpoint/2010/main" val="2184277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34" y="0"/>
            <a:ext cx="7924800" cy="685800"/>
          </a:xfrm>
        </p:spPr>
        <p:txBody>
          <a:bodyPr>
            <a:noAutofit/>
          </a:bodyPr>
          <a:lstStyle/>
          <a:p>
            <a:r>
              <a:rPr lang="en-US" sz="3600" b="1" dirty="0"/>
              <a:t>Pharmacists role in rational drug use</a:t>
            </a:r>
          </a:p>
        </p:txBody>
      </p:sp>
      <p:sp>
        <p:nvSpPr>
          <p:cNvPr id="3" name="Content Placeholder 2"/>
          <p:cNvSpPr>
            <a:spLocks noGrp="1"/>
          </p:cNvSpPr>
          <p:nvPr>
            <p:ph idx="1"/>
          </p:nvPr>
        </p:nvSpPr>
        <p:spPr>
          <a:xfrm>
            <a:off x="152400" y="609600"/>
            <a:ext cx="8534400" cy="5943600"/>
          </a:xfrm>
        </p:spPr>
        <p:txBody>
          <a:bodyPr>
            <a:normAutofit fontScale="92500" lnSpcReduction="10000"/>
          </a:bodyPr>
          <a:lstStyle/>
          <a:p>
            <a:r>
              <a:rPr lang="en-US" b="1" dirty="0"/>
              <a:t>Drug procurement</a:t>
            </a:r>
          </a:p>
          <a:p>
            <a:pPr marL="36576" indent="0">
              <a:buNone/>
            </a:pPr>
            <a:endParaRPr lang="en-US" sz="1050" b="1" dirty="0"/>
          </a:p>
          <a:p>
            <a:pPr marL="0" indent="0">
              <a:buNone/>
            </a:pPr>
            <a:r>
              <a:rPr lang="en-US" dirty="0"/>
              <a:t>    four strategic objectives of pharmaceutical   </a:t>
            </a:r>
          </a:p>
          <a:p>
            <a:pPr marL="0" indent="0">
              <a:buNone/>
            </a:pPr>
            <a:r>
              <a:rPr lang="en-US" dirty="0"/>
              <a:t>    procurement</a:t>
            </a:r>
          </a:p>
          <a:p>
            <a:pPr marL="0" indent="0">
              <a:buNone/>
            </a:pPr>
            <a:endParaRPr lang="en-US" sz="1400" dirty="0"/>
          </a:p>
          <a:p>
            <a:pPr marL="0" indent="0">
              <a:buNone/>
            </a:pPr>
            <a:r>
              <a:rPr lang="en-US" dirty="0"/>
              <a:t>   1.Procure the most cost-effective drugs in the </a:t>
            </a:r>
          </a:p>
          <a:p>
            <a:pPr marL="0" indent="0">
              <a:buNone/>
            </a:pPr>
            <a:r>
              <a:rPr lang="en-US" dirty="0"/>
              <a:t>      right quantities</a:t>
            </a:r>
          </a:p>
          <a:p>
            <a:pPr marL="0" indent="0">
              <a:buNone/>
            </a:pPr>
            <a:r>
              <a:rPr lang="en-US" dirty="0"/>
              <a:t>   2.Select reliable suppliers of high quality </a:t>
            </a:r>
          </a:p>
          <a:p>
            <a:pPr marL="0" indent="0">
              <a:buNone/>
            </a:pPr>
            <a:r>
              <a:rPr lang="en-US" dirty="0"/>
              <a:t>      products</a:t>
            </a:r>
          </a:p>
          <a:p>
            <a:pPr marL="0" indent="0">
              <a:buNone/>
            </a:pPr>
            <a:r>
              <a:rPr lang="en-US" dirty="0"/>
              <a:t>   3.Ensure timely delivery</a:t>
            </a:r>
          </a:p>
          <a:p>
            <a:pPr marL="0" indent="0">
              <a:buNone/>
            </a:pPr>
            <a:r>
              <a:rPr lang="en-US" dirty="0"/>
              <a:t>   4.Achieve the lowest possible total cost</a:t>
            </a:r>
          </a:p>
          <a:p>
            <a:pPr marL="0" indent="0">
              <a:buNone/>
            </a:pPr>
            <a:endParaRPr lang="en-US" dirty="0"/>
          </a:p>
          <a:p>
            <a:pPr marL="0" indent="0">
              <a:buNone/>
            </a:pPr>
            <a:r>
              <a:rPr lang="en-US" dirty="0"/>
              <a:t>Every attempt should be made to prevent ‘</a:t>
            </a:r>
            <a:r>
              <a:rPr lang="en-US" dirty="0">
                <a:solidFill>
                  <a:srgbClr val="FF0000"/>
                </a:solidFill>
              </a:rPr>
              <a:t>crash purchases’</a:t>
            </a:r>
          </a:p>
        </p:txBody>
      </p:sp>
    </p:spTree>
    <p:extLst>
      <p:ext uri="{BB962C8B-B14F-4D97-AF65-F5344CB8AC3E}">
        <p14:creationId xmlns:p14="http://schemas.microsoft.com/office/powerpoint/2010/main" val="2002697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r>
              <a:rPr lang="en-US" b="1" dirty="0"/>
              <a:t>Inventory control</a:t>
            </a:r>
          </a:p>
          <a:p>
            <a:pPr marL="0" indent="0">
              <a:buNone/>
            </a:pPr>
            <a:r>
              <a:rPr lang="en-US" dirty="0"/>
              <a:t>Monitoring of drug stocks and minimizing ‘out-of-stock’ situations can be achieved by good inventory control.</a:t>
            </a:r>
          </a:p>
          <a:p>
            <a:pPr marL="0" indent="0">
              <a:buNone/>
            </a:pPr>
            <a:endParaRPr lang="en-US" sz="1100" dirty="0"/>
          </a:p>
          <a:p>
            <a:pPr marL="0" indent="0">
              <a:buNone/>
            </a:pPr>
            <a:r>
              <a:rPr lang="en-US" dirty="0"/>
              <a:t>The use of drug formulary or drug list to restrict the number and brands of drugs stocked will be helpful.</a:t>
            </a:r>
          </a:p>
          <a:p>
            <a:pPr marL="0" indent="0">
              <a:buNone/>
            </a:pPr>
            <a:endParaRPr lang="en-US" sz="1200" dirty="0"/>
          </a:p>
          <a:p>
            <a:pPr marL="0" indent="0">
              <a:buNone/>
            </a:pPr>
            <a:r>
              <a:rPr lang="en-US" dirty="0"/>
              <a:t>Drugs with overdue expiry dates should not be dispensed or stored.</a:t>
            </a:r>
          </a:p>
        </p:txBody>
      </p:sp>
    </p:spTree>
    <p:extLst>
      <p:ext uri="{BB962C8B-B14F-4D97-AF65-F5344CB8AC3E}">
        <p14:creationId xmlns:p14="http://schemas.microsoft.com/office/powerpoint/2010/main" val="1390624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r>
              <a:rPr lang="en-US" b="1" dirty="0"/>
              <a:t>Information and education</a:t>
            </a:r>
          </a:p>
          <a:p>
            <a:pPr>
              <a:buFont typeface="Arial" pitchFamily="34" charset="0"/>
              <a:buChar char="•"/>
            </a:pPr>
            <a:r>
              <a:rPr lang="en-US" b="1" dirty="0"/>
              <a:t>   Introduction of new drug</a:t>
            </a:r>
          </a:p>
          <a:p>
            <a:pPr>
              <a:buFont typeface="Arial" pitchFamily="34" charset="0"/>
              <a:buChar char="•"/>
            </a:pPr>
            <a:r>
              <a:rPr lang="en-US" b="1" dirty="0"/>
              <a:t>   Drug policy changes in the hospital</a:t>
            </a:r>
          </a:p>
          <a:p>
            <a:pPr>
              <a:buFont typeface="Arial" pitchFamily="34" charset="0"/>
              <a:buChar char="•"/>
            </a:pPr>
            <a:r>
              <a:rPr lang="en-US" b="1" dirty="0"/>
              <a:t>   Availability of drugs</a:t>
            </a:r>
          </a:p>
          <a:p>
            <a:pPr>
              <a:buFont typeface="Arial" pitchFamily="34" charset="0"/>
              <a:buChar char="•"/>
            </a:pPr>
            <a:r>
              <a:rPr lang="en-US" b="1" dirty="0"/>
              <a:t>   Drug related problems</a:t>
            </a:r>
          </a:p>
          <a:p>
            <a:pPr>
              <a:buFont typeface="Arial" pitchFamily="34" charset="0"/>
              <a:buChar char="•"/>
            </a:pPr>
            <a:endParaRPr lang="en-US" b="1" dirty="0"/>
          </a:p>
          <a:p>
            <a:r>
              <a:rPr lang="en-US" b="1" dirty="0"/>
              <a:t>Pharmaceutical care</a:t>
            </a:r>
          </a:p>
          <a:p>
            <a:pPr marL="0" indent="0">
              <a:buNone/>
            </a:pPr>
            <a:r>
              <a:rPr lang="en-US" b="1" dirty="0"/>
              <a:t>It aims to optimize the patients health related quality of life and achieve positive and cost effective clinical outcomes.</a:t>
            </a:r>
          </a:p>
          <a:p>
            <a:pPr marL="0" indent="0">
              <a:buNone/>
            </a:pPr>
            <a:endParaRPr lang="en-US" b="1" dirty="0"/>
          </a:p>
        </p:txBody>
      </p:sp>
    </p:spTree>
    <p:extLst>
      <p:ext uri="{BB962C8B-B14F-4D97-AF65-F5344CB8AC3E}">
        <p14:creationId xmlns:p14="http://schemas.microsoft.com/office/powerpoint/2010/main" val="11319725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126"/>
            <a:ext cx="7467600" cy="659674"/>
          </a:xfrm>
        </p:spPr>
        <p:txBody>
          <a:bodyPr>
            <a:normAutofit fontScale="90000"/>
          </a:bodyPr>
          <a:lstStyle/>
          <a:p>
            <a:r>
              <a:rPr lang="en-US" sz="3200" b="1" dirty="0">
                <a:solidFill>
                  <a:srgbClr val="FF0000"/>
                </a:solidFill>
              </a:rPr>
              <a:t>Investigating drug use in health facilities</a:t>
            </a:r>
          </a:p>
        </p:txBody>
      </p:sp>
      <p:sp>
        <p:nvSpPr>
          <p:cNvPr id="3" name="Content Placeholder 2"/>
          <p:cNvSpPr>
            <a:spLocks noGrp="1"/>
          </p:cNvSpPr>
          <p:nvPr>
            <p:ph idx="1"/>
          </p:nvPr>
        </p:nvSpPr>
        <p:spPr>
          <a:xfrm>
            <a:off x="152400" y="838200"/>
            <a:ext cx="8839200" cy="5791200"/>
          </a:xfrm>
        </p:spPr>
        <p:txBody>
          <a:bodyPr>
            <a:normAutofit fontScale="92500" lnSpcReduction="10000"/>
          </a:bodyPr>
          <a:lstStyle/>
          <a:p>
            <a:r>
              <a:rPr lang="en-US" dirty="0"/>
              <a:t>Process of diagnosis and prescribing are complex</a:t>
            </a:r>
          </a:p>
          <a:p>
            <a:pPr marL="36576" indent="0">
              <a:buNone/>
            </a:pPr>
            <a:r>
              <a:rPr lang="en-US" dirty="0"/>
              <a:t> </a:t>
            </a:r>
          </a:p>
          <a:p>
            <a:r>
              <a:rPr lang="en-US" dirty="0"/>
              <a:t>There is no single method for estimating the appropriateness of drug treatment in all settings</a:t>
            </a:r>
          </a:p>
          <a:p>
            <a:endParaRPr lang="en-US" dirty="0"/>
          </a:p>
          <a:p>
            <a:r>
              <a:rPr lang="en-US" dirty="0"/>
              <a:t>In 1993 WHO identified a number of objective measures , or indicators , which can be used to describe drug use pattern in a country, region or individual health facility.</a:t>
            </a:r>
          </a:p>
          <a:p>
            <a:endParaRPr lang="en-US" dirty="0"/>
          </a:p>
          <a:p>
            <a:r>
              <a:rPr lang="en-US" dirty="0"/>
              <a:t>This can be used to describe or monitor treatment  practices, to compare prescribing behavior in different areas or facilities, and to assess the impact of an intervention designed to improve drug use.</a:t>
            </a:r>
          </a:p>
        </p:txBody>
      </p:sp>
    </p:spTree>
    <p:extLst>
      <p:ext uri="{BB962C8B-B14F-4D97-AF65-F5344CB8AC3E}">
        <p14:creationId xmlns:p14="http://schemas.microsoft.com/office/powerpoint/2010/main" val="1549897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011"/>
            <a:ext cx="7543800" cy="334962"/>
          </a:xfrm>
        </p:spPr>
        <p:txBody>
          <a:bodyPr>
            <a:normAutofit fontScale="90000"/>
          </a:bodyPr>
          <a:lstStyle/>
          <a:p>
            <a:pPr algn="ctr"/>
            <a:r>
              <a:rPr lang="en-US" b="1" dirty="0">
                <a:solidFill>
                  <a:srgbClr val="FF0000"/>
                </a:solidFill>
              </a:rPr>
              <a:t>WHO drug use indicators</a:t>
            </a:r>
          </a:p>
        </p:txBody>
      </p:sp>
      <p:sp>
        <p:nvSpPr>
          <p:cNvPr id="3" name="Content Placeholder 2"/>
          <p:cNvSpPr>
            <a:spLocks noGrp="1"/>
          </p:cNvSpPr>
          <p:nvPr>
            <p:ph idx="1"/>
          </p:nvPr>
        </p:nvSpPr>
        <p:spPr>
          <a:xfrm>
            <a:off x="457200" y="533400"/>
            <a:ext cx="8229600" cy="5592763"/>
          </a:xfrm>
        </p:spPr>
        <p:txBody>
          <a:bodyPr/>
          <a:lstStyle/>
          <a:p>
            <a:pPr marL="0" indent="0">
              <a:buNone/>
            </a:pPr>
            <a:r>
              <a:rPr lang="en-US" b="1" dirty="0"/>
              <a:t>Prescribing indicator</a:t>
            </a:r>
          </a:p>
          <a:p>
            <a:r>
              <a:rPr lang="en-US" dirty="0"/>
              <a:t>Average number of drugs per prescription</a:t>
            </a:r>
          </a:p>
          <a:p>
            <a:r>
              <a:rPr lang="en-US" dirty="0"/>
              <a:t>Percentage of drugs prescribed by generic name</a:t>
            </a:r>
          </a:p>
          <a:p>
            <a:r>
              <a:rPr lang="en-US" dirty="0"/>
              <a:t>Percentage of encounters with an antibiotic  prescribed</a:t>
            </a:r>
          </a:p>
          <a:p>
            <a:r>
              <a:rPr lang="en-US" dirty="0"/>
              <a:t>Percentage of encounters with an injections prescribed</a:t>
            </a:r>
          </a:p>
          <a:p>
            <a:r>
              <a:rPr lang="en-US" dirty="0"/>
              <a:t>Percentage of drugs prescribed from an essential drug list or formulary</a:t>
            </a:r>
          </a:p>
          <a:p>
            <a:endParaRPr lang="en-US" b="1" dirty="0"/>
          </a:p>
        </p:txBody>
      </p:sp>
    </p:spTree>
    <p:extLst>
      <p:ext uri="{BB962C8B-B14F-4D97-AF65-F5344CB8AC3E}">
        <p14:creationId xmlns:p14="http://schemas.microsoft.com/office/powerpoint/2010/main" val="3345440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324600"/>
          </a:xfrm>
        </p:spPr>
        <p:txBody>
          <a:bodyPr>
            <a:normAutofit/>
          </a:bodyPr>
          <a:lstStyle/>
          <a:p>
            <a:pPr marL="0" indent="0">
              <a:buNone/>
            </a:pPr>
            <a:r>
              <a:rPr lang="en-US" b="1" dirty="0"/>
              <a:t>Patient care indicators</a:t>
            </a:r>
          </a:p>
          <a:p>
            <a:r>
              <a:rPr lang="en-US" dirty="0"/>
              <a:t>Average consultation time</a:t>
            </a:r>
          </a:p>
          <a:p>
            <a:r>
              <a:rPr lang="en-US" dirty="0"/>
              <a:t>Average dispensing time</a:t>
            </a:r>
          </a:p>
          <a:p>
            <a:r>
              <a:rPr lang="en-US" dirty="0"/>
              <a:t>Percentage of drugs actually dispensed</a:t>
            </a:r>
          </a:p>
          <a:p>
            <a:r>
              <a:rPr lang="en-US" dirty="0"/>
              <a:t>Percentage of drugs adequately </a:t>
            </a:r>
            <a:r>
              <a:rPr lang="en-US" dirty="0" err="1"/>
              <a:t>labelled</a:t>
            </a:r>
            <a:endParaRPr lang="en-US" dirty="0"/>
          </a:p>
          <a:p>
            <a:r>
              <a:rPr lang="en-US" dirty="0"/>
              <a:t>Patient’s knowledge of correct dosages</a:t>
            </a:r>
          </a:p>
          <a:p>
            <a:endParaRPr lang="en-US" dirty="0"/>
          </a:p>
          <a:p>
            <a:pPr marL="0" indent="0">
              <a:buNone/>
            </a:pPr>
            <a:r>
              <a:rPr lang="en-US" b="1" dirty="0"/>
              <a:t>Facility indicators</a:t>
            </a:r>
          </a:p>
          <a:p>
            <a:r>
              <a:rPr lang="en-US" dirty="0"/>
              <a:t>Availability of copy of essential drug lists or formulary</a:t>
            </a:r>
          </a:p>
          <a:p>
            <a:r>
              <a:rPr lang="en-US" dirty="0"/>
              <a:t>Availability of key drugs</a:t>
            </a:r>
          </a:p>
        </p:txBody>
      </p:sp>
    </p:spTree>
    <p:extLst>
      <p:ext uri="{BB962C8B-B14F-4D97-AF65-F5344CB8AC3E}">
        <p14:creationId xmlns:p14="http://schemas.microsoft.com/office/powerpoint/2010/main" val="1670873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762000"/>
            <a:ext cx="8229600" cy="5745163"/>
          </a:xfrm>
        </p:spPr>
        <p:txBody>
          <a:bodyPr>
            <a:normAutofit/>
          </a:bodyPr>
          <a:lstStyle/>
          <a:p>
            <a:pPr marL="0" indent="0">
              <a:buNone/>
            </a:pPr>
            <a:r>
              <a:rPr lang="en-US" b="1" dirty="0"/>
              <a:t>Complementary indicators</a:t>
            </a:r>
          </a:p>
          <a:p>
            <a:r>
              <a:rPr lang="en-US" dirty="0"/>
              <a:t>Percentage of patients treated without drugs</a:t>
            </a:r>
          </a:p>
          <a:p>
            <a:r>
              <a:rPr lang="en-US" dirty="0"/>
              <a:t>Average drug cost per encounter</a:t>
            </a:r>
          </a:p>
          <a:p>
            <a:r>
              <a:rPr lang="en-US" dirty="0"/>
              <a:t>Percentage of drug costs spent on antibiotics</a:t>
            </a:r>
          </a:p>
          <a:p>
            <a:r>
              <a:rPr lang="en-US" dirty="0"/>
              <a:t>Percentage of drugs costs spent on injections</a:t>
            </a:r>
          </a:p>
          <a:p>
            <a:r>
              <a:rPr lang="en-US" dirty="0"/>
              <a:t>Prescriptions in accordance with treatment guidelines</a:t>
            </a:r>
          </a:p>
          <a:p>
            <a:r>
              <a:rPr lang="en-US" dirty="0"/>
              <a:t>Percentage of patients satisfied with the care they received</a:t>
            </a:r>
          </a:p>
          <a:p>
            <a:r>
              <a:rPr lang="en-US" dirty="0"/>
              <a:t>Percentage of health facilities with access to impartial information</a:t>
            </a:r>
          </a:p>
        </p:txBody>
      </p:sp>
    </p:spTree>
    <p:extLst>
      <p:ext uri="{BB962C8B-B14F-4D97-AF65-F5344CB8AC3E}">
        <p14:creationId xmlns:p14="http://schemas.microsoft.com/office/powerpoint/2010/main" val="16447563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Medication use in India</a:t>
            </a:r>
          </a:p>
        </p:txBody>
      </p:sp>
      <p:sp>
        <p:nvSpPr>
          <p:cNvPr id="3" name="Content Placeholder 2"/>
          <p:cNvSpPr>
            <a:spLocks noGrp="1"/>
          </p:cNvSpPr>
          <p:nvPr>
            <p:ph idx="1"/>
          </p:nvPr>
        </p:nvSpPr>
        <p:spPr/>
        <p:txBody>
          <a:bodyPr/>
          <a:lstStyle/>
          <a:p>
            <a:r>
              <a:rPr lang="en-US" dirty="0"/>
              <a:t>Regulatory factors</a:t>
            </a:r>
          </a:p>
          <a:p>
            <a:endParaRPr lang="en-US" dirty="0"/>
          </a:p>
          <a:p>
            <a:r>
              <a:rPr lang="en-US" dirty="0"/>
              <a:t>Prescriber factors</a:t>
            </a:r>
          </a:p>
          <a:p>
            <a:pPr marL="36576" indent="0">
              <a:buNone/>
            </a:pPr>
            <a:endParaRPr lang="en-US" dirty="0"/>
          </a:p>
          <a:p>
            <a:r>
              <a:rPr lang="en-US" dirty="0"/>
              <a:t>Patient factors</a:t>
            </a:r>
          </a:p>
        </p:txBody>
      </p:sp>
    </p:spTree>
    <p:extLst>
      <p:ext uri="{BB962C8B-B14F-4D97-AF65-F5344CB8AC3E}">
        <p14:creationId xmlns:p14="http://schemas.microsoft.com/office/powerpoint/2010/main" val="29636448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15962"/>
          </a:xfrm>
        </p:spPr>
        <p:txBody>
          <a:bodyPr>
            <a:normAutofit fontScale="90000"/>
          </a:bodyPr>
          <a:lstStyle/>
          <a:p>
            <a:r>
              <a:rPr lang="en-US" dirty="0"/>
              <a:t>Guidelines for rational prescribing</a:t>
            </a:r>
          </a:p>
        </p:txBody>
      </p:sp>
      <p:sp>
        <p:nvSpPr>
          <p:cNvPr id="3" name="Content Placeholder 2"/>
          <p:cNvSpPr>
            <a:spLocks noGrp="1"/>
          </p:cNvSpPr>
          <p:nvPr>
            <p:ph idx="1"/>
          </p:nvPr>
        </p:nvSpPr>
        <p:spPr>
          <a:xfrm>
            <a:off x="228600" y="1066800"/>
            <a:ext cx="8763000" cy="5364163"/>
          </a:xfrm>
        </p:spPr>
        <p:txBody>
          <a:bodyPr>
            <a:normAutofit fontScale="92500"/>
          </a:bodyPr>
          <a:lstStyle/>
          <a:p>
            <a:r>
              <a:rPr lang="en-US" dirty="0"/>
              <a:t>Define the patient’s problem(diagnosis), then specify the therapeutic objective for this problem</a:t>
            </a:r>
          </a:p>
          <a:p>
            <a:endParaRPr lang="en-US" dirty="0"/>
          </a:p>
          <a:p>
            <a:r>
              <a:rPr lang="en-US" dirty="0"/>
              <a:t>Decide whether a drug is needed to achieve your therapeutic objective. Use drugs only when indicated, and when the potential benefits of drug therapy outweigh the potential risks</a:t>
            </a:r>
          </a:p>
          <a:p>
            <a:endParaRPr lang="en-US" dirty="0"/>
          </a:p>
          <a:p>
            <a:r>
              <a:rPr lang="en-US" dirty="0"/>
              <a:t>If a drug therapy is indicated , consider the various treatment alternatives.  Choose a drug of proven efficacy and safety. The drug must also be suitable for the individual patient, and be affordable</a:t>
            </a:r>
          </a:p>
        </p:txBody>
      </p:sp>
    </p:spTree>
    <p:extLst>
      <p:ext uri="{BB962C8B-B14F-4D97-AF65-F5344CB8AC3E}">
        <p14:creationId xmlns:p14="http://schemas.microsoft.com/office/powerpoint/2010/main" val="15996604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63000" cy="6248400"/>
          </a:xfrm>
        </p:spPr>
        <p:txBody>
          <a:bodyPr>
            <a:normAutofit/>
          </a:bodyPr>
          <a:lstStyle/>
          <a:p>
            <a:r>
              <a:rPr lang="en-US" dirty="0"/>
              <a:t>Choose a dose which is suitable for the individual patient. Careful dose adjustment is required for children, the elderly, and patients with renal or hepatic impairment.</a:t>
            </a:r>
          </a:p>
          <a:p>
            <a:r>
              <a:rPr lang="en-US" dirty="0"/>
              <a:t>Avoid using more than one drug of the same chemical class at the same time.</a:t>
            </a:r>
          </a:p>
          <a:p>
            <a:r>
              <a:rPr lang="en-US" dirty="0"/>
              <a:t>Inform the patient.</a:t>
            </a:r>
          </a:p>
          <a:p>
            <a:r>
              <a:rPr lang="en-US" dirty="0"/>
              <a:t>Monitor the effects of treatment</a:t>
            </a:r>
          </a:p>
          <a:p>
            <a:r>
              <a:rPr lang="en-US" dirty="0"/>
              <a:t>If the treatment has not been effective try and identify why</a:t>
            </a:r>
          </a:p>
          <a:p>
            <a:r>
              <a:rPr lang="en-US" dirty="0"/>
              <a:t>Continue treatment only if the original therapeutic objectives is still relevant.</a:t>
            </a:r>
          </a:p>
          <a:p>
            <a:endParaRPr lang="en-US" dirty="0"/>
          </a:p>
        </p:txBody>
      </p:sp>
    </p:spTree>
    <p:extLst>
      <p:ext uri="{BB962C8B-B14F-4D97-AF65-F5344CB8AC3E}">
        <p14:creationId xmlns:p14="http://schemas.microsoft.com/office/powerpoint/2010/main" val="288344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Rational drug use(RDU)</a:t>
            </a:r>
          </a:p>
        </p:txBody>
      </p:sp>
      <p:sp>
        <p:nvSpPr>
          <p:cNvPr id="3" name="Content Placeholder 2"/>
          <p:cNvSpPr>
            <a:spLocks noGrp="1"/>
          </p:cNvSpPr>
          <p:nvPr>
            <p:ph idx="1"/>
          </p:nvPr>
        </p:nvSpPr>
        <p:spPr/>
        <p:txBody>
          <a:bodyPr/>
          <a:lstStyle/>
          <a:p>
            <a:pPr algn="just"/>
            <a:r>
              <a:rPr lang="en-US" dirty="0"/>
              <a:t>It is defined as the use of an appropriate, efficacious, safe  and cost effective drug given for the right indication in the right dose and formulation, at right intervals and for the right duration of time.</a:t>
            </a:r>
          </a:p>
          <a:p>
            <a:pPr algn="just"/>
            <a:r>
              <a:rPr lang="en-US"/>
              <a:t>https://www.slideshare.net/sarvajeetkhare/rational-drug-use-251658265</a:t>
            </a:r>
            <a:endParaRPr lang="en-US" dirty="0"/>
          </a:p>
        </p:txBody>
      </p:sp>
    </p:spTree>
    <p:extLst>
      <p:ext uri="{BB962C8B-B14F-4D97-AF65-F5344CB8AC3E}">
        <p14:creationId xmlns:p14="http://schemas.microsoft.com/office/powerpoint/2010/main" val="28182770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77"/>
            <a:ext cx="7467600" cy="988423"/>
          </a:xfrm>
        </p:spPr>
        <p:txBody>
          <a:bodyPr/>
          <a:lstStyle/>
          <a:p>
            <a:r>
              <a:rPr lang="en-US" dirty="0"/>
              <a:t>Rational Use of Antibiotics</a:t>
            </a:r>
          </a:p>
        </p:txBody>
      </p:sp>
      <p:sp>
        <p:nvSpPr>
          <p:cNvPr id="3" name="Content Placeholder 2"/>
          <p:cNvSpPr>
            <a:spLocks noGrp="1"/>
          </p:cNvSpPr>
          <p:nvPr>
            <p:ph idx="1"/>
          </p:nvPr>
        </p:nvSpPr>
        <p:spPr>
          <a:xfrm>
            <a:off x="381000" y="990600"/>
            <a:ext cx="8763000" cy="5715000"/>
          </a:xfrm>
        </p:spPr>
        <p:txBody>
          <a:bodyPr>
            <a:normAutofit/>
          </a:bodyPr>
          <a:lstStyle/>
          <a:p>
            <a:r>
              <a:rPr lang="en-US" dirty="0"/>
              <a:t>Use antibiotics only when indicated</a:t>
            </a:r>
          </a:p>
          <a:p>
            <a:endParaRPr lang="en-US" dirty="0"/>
          </a:p>
          <a:p>
            <a:r>
              <a:rPr lang="en-US" dirty="0"/>
              <a:t>Where appropriate, specimen for gram stain , culture and sensitivity testing should be obtained before commencing antibiotics</a:t>
            </a:r>
          </a:p>
          <a:p>
            <a:endParaRPr lang="en-US" dirty="0"/>
          </a:p>
          <a:p>
            <a:r>
              <a:rPr lang="en-US" dirty="0"/>
              <a:t>When  an antibiotics is indicated, the choice of agents should be based on factors such as spectrum of activity in relation to known or suspected causative organism, safety , previous clinical response, cost, ease of use and the potential for selection of resistant organism.</a:t>
            </a:r>
          </a:p>
        </p:txBody>
      </p:sp>
    </p:spTree>
    <p:extLst>
      <p:ext uri="{BB962C8B-B14F-4D97-AF65-F5344CB8AC3E}">
        <p14:creationId xmlns:p14="http://schemas.microsoft.com/office/powerpoint/2010/main" val="1876407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6019800"/>
          </a:xfrm>
        </p:spPr>
        <p:txBody>
          <a:bodyPr>
            <a:normAutofit/>
          </a:bodyPr>
          <a:lstStyle/>
          <a:p>
            <a:r>
              <a:rPr lang="en-US" dirty="0"/>
              <a:t>An adequate dose and duration of treatment is essential for all antibiotics</a:t>
            </a:r>
          </a:p>
          <a:p>
            <a:r>
              <a:rPr lang="en-US" dirty="0"/>
              <a:t>A history of allergy or other adverse effect to the drug under consideration should always be sought</a:t>
            </a:r>
          </a:p>
          <a:p>
            <a:r>
              <a:rPr lang="en-US" dirty="0"/>
              <a:t>Prophylactic  use of antibiotics should be restricted</a:t>
            </a:r>
          </a:p>
          <a:p>
            <a:r>
              <a:rPr lang="en-US" dirty="0"/>
              <a:t>Empirical antibiotic therapy should be based, where possible, on local epidemiological data on potential pathogens and their patterns of sensitivity</a:t>
            </a:r>
          </a:p>
          <a:p>
            <a:endParaRPr lang="en-US" dirty="0"/>
          </a:p>
        </p:txBody>
      </p:sp>
    </p:spTree>
    <p:extLst>
      <p:ext uri="{BB962C8B-B14F-4D97-AF65-F5344CB8AC3E}">
        <p14:creationId xmlns:p14="http://schemas.microsoft.com/office/powerpoint/2010/main" val="3557734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Antibiotic therapy directed at specific organisms should include the most effective, least toxic and narrowest spectrum agent available.</a:t>
            </a:r>
          </a:p>
          <a:p>
            <a:r>
              <a:rPr lang="en-US" dirty="0"/>
              <a:t>Oral therapy should be used in preference to parenteral therapy whenever clinically possible.</a:t>
            </a:r>
          </a:p>
          <a:p>
            <a:r>
              <a:rPr lang="en-US" dirty="0"/>
              <a:t>Antimicrobial combinations should only be used where indicated</a:t>
            </a:r>
          </a:p>
        </p:txBody>
      </p:sp>
    </p:spTree>
    <p:extLst>
      <p:ext uri="{BB962C8B-B14F-4D97-AF65-F5344CB8AC3E}">
        <p14:creationId xmlns:p14="http://schemas.microsoft.com/office/powerpoint/2010/main" val="3437543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Topical antibiotics should be restricted to few proven indications</a:t>
            </a:r>
          </a:p>
          <a:p>
            <a:r>
              <a:rPr lang="en-US" dirty="0"/>
              <a:t>Reserve </a:t>
            </a:r>
            <a:r>
              <a:rPr lang="en-US"/>
              <a:t>new antibiotics</a:t>
            </a:r>
          </a:p>
        </p:txBody>
      </p:sp>
    </p:spTree>
    <p:extLst>
      <p:ext uri="{BB962C8B-B14F-4D97-AF65-F5344CB8AC3E}">
        <p14:creationId xmlns:p14="http://schemas.microsoft.com/office/powerpoint/2010/main" val="1239470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t>Promotion of RDU involves</a:t>
            </a:r>
          </a:p>
        </p:txBody>
      </p:sp>
      <p:sp>
        <p:nvSpPr>
          <p:cNvPr id="3" name="Content Placeholder 2"/>
          <p:cNvSpPr>
            <a:spLocks noGrp="1"/>
          </p:cNvSpPr>
          <p:nvPr>
            <p:ph idx="1"/>
          </p:nvPr>
        </p:nvSpPr>
        <p:spPr>
          <a:xfrm>
            <a:off x="457200" y="1600200"/>
            <a:ext cx="8534400" cy="5029200"/>
          </a:xfrm>
        </p:spPr>
        <p:txBody>
          <a:bodyPr/>
          <a:lstStyle/>
          <a:p>
            <a:r>
              <a:rPr lang="en-US" dirty="0"/>
              <a:t>Adoption of the essential drug concept</a:t>
            </a:r>
          </a:p>
          <a:p>
            <a:r>
              <a:rPr lang="en-US" dirty="0"/>
              <a:t>Training of health professional in RDU</a:t>
            </a:r>
          </a:p>
          <a:p>
            <a:r>
              <a:rPr lang="en-US" dirty="0"/>
              <a:t>Development of Evidence-based clinical guidelines</a:t>
            </a:r>
          </a:p>
          <a:p>
            <a:pPr marL="0" indent="0">
              <a:buNone/>
            </a:pPr>
            <a:endParaRPr lang="en-US" dirty="0"/>
          </a:p>
          <a:p>
            <a:pPr marL="0" indent="0">
              <a:buNone/>
            </a:pPr>
            <a:r>
              <a:rPr lang="en-US" dirty="0"/>
              <a:t>Unbiased and independent drug information, continuing education of the health professionals, consumer education and regulatory strategies are also vital to promote RDU</a:t>
            </a:r>
          </a:p>
        </p:txBody>
      </p:sp>
    </p:spTree>
    <p:extLst>
      <p:ext uri="{BB962C8B-B14F-4D97-AF65-F5344CB8AC3E}">
        <p14:creationId xmlns:p14="http://schemas.microsoft.com/office/powerpoint/2010/main" val="2267875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177"/>
            <a:ext cx="8229600" cy="531223"/>
          </a:xfrm>
        </p:spPr>
        <p:txBody>
          <a:bodyPr>
            <a:normAutofit fontScale="90000"/>
          </a:bodyPr>
          <a:lstStyle/>
          <a:p>
            <a:r>
              <a:rPr lang="en-US" sz="3600" b="1" dirty="0"/>
              <a:t>Why is rational drug use important</a:t>
            </a:r>
          </a:p>
        </p:txBody>
      </p:sp>
      <p:sp>
        <p:nvSpPr>
          <p:cNvPr id="3" name="Content Placeholder 2"/>
          <p:cNvSpPr>
            <a:spLocks noGrp="1"/>
          </p:cNvSpPr>
          <p:nvPr>
            <p:ph idx="1"/>
          </p:nvPr>
        </p:nvSpPr>
        <p:spPr>
          <a:xfrm>
            <a:off x="457200" y="685800"/>
            <a:ext cx="8229600" cy="5638800"/>
          </a:xfrm>
        </p:spPr>
        <p:txBody>
          <a:bodyPr>
            <a:normAutofit/>
          </a:bodyPr>
          <a:lstStyle/>
          <a:p>
            <a:pPr marL="0" indent="0">
              <a:buNone/>
            </a:pPr>
            <a:r>
              <a:rPr lang="en-US" dirty="0"/>
              <a:t>Irrational drug use leads to</a:t>
            </a:r>
          </a:p>
          <a:p>
            <a:r>
              <a:rPr lang="en-US" dirty="0"/>
              <a:t>Ineffective and unsafe drug treatment</a:t>
            </a:r>
          </a:p>
          <a:p>
            <a:r>
              <a:rPr lang="en-US" dirty="0"/>
              <a:t>Worsening or prolonging  of illness</a:t>
            </a:r>
          </a:p>
          <a:p>
            <a:r>
              <a:rPr lang="en-US" dirty="0"/>
              <a:t>Adverse drug reactions</a:t>
            </a:r>
          </a:p>
          <a:p>
            <a:pPr marL="0" indent="0">
              <a:buNone/>
            </a:pPr>
            <a:endParaRPr lang="en-US" dirty="0"/>
          </a:p>
          <a:p>
            <a:pPr marL="0" indent="0">
              <a:buNone/>
            </a:pPr>
            <a:r>
              <a:rPr lang="en-US" dirty="0"/>
              <a:t>Inappropriate treatment also increases the costs to the patient, government or insurance system.</a:t>
            </a:r>
          </a:p>
          <a:p>
            <a:pPr marL="0" indent="0">
              <a:buNone/>
            </a:pPr>
            <a:endParaRPr lang="en-US" dirty="0"/>
          </a:p>
          <a:p>
            <a:pPr marL="0" indent="0">
              <a:buNone/>
            </a:pPr>
            <a:r>
              <a:rPr lang="en-US" dirty="0"/>
              <a:t>Widespread antibiotic resistance is partly due to the irrational use of antibiotics.</a:t>
            </a:r>
          </a:p>
        </p:txBody>
      </p:sp>
    </p:spTree>
    <p:extLst>
      <p:ext uri="{BB962C8B-B14F-4D97-AF65-F5344CB8AC3E}">
        <p14:creationId xmlns:p14="http://schemas.microsoft.com/office/powerpoint/2010/main" val="3417584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063"/>
            <a:ext cx="8534400" cy="1143000"/>
          </a:xfrm>
        </p:spPr>
        <p:txBody>
          <a:bodyPr>
            <a:normAutofit/>
          </a:bodyPr>
          <a:lstStyle/>
          <a:p>
            <a:r>
              <a:rPr lang="en-US" sz="2800" b="1" dirty="0"/>
              <a:t>Examples of irrational prescribing practices include</a:t>
            </a:r>
          </a:p>
        </p:txBody>
      </p:sp>
      <p:sp>
        <p:nvSpPr>
          <p:cNvPr id="3" name="Content Placeholder 2"/>
          <p:cNvSpPr>
            <a:spLocks noGrp="1"/>
          </p:cNvSpPr>
          <p:nvPr>
            <p:ph idx="1"/>
          </p:nvPr>
        </p:nvSpPr>
        <p:spPr>
          <a:xfrm>
            <a:off x="381000" y="1143000"/>
            <a:ext cx="8229600" cy="4953000"/>
          </a:xfrm>
        </p:spPr>
        <p:txBody>
          <a:bodyPr>
            <a:normAutofit/>
          </a:bodyPr>
          <a:lstStyle/>
          <a:p>
            <a:r>
              <a:rPr lang="en-US" dirty="0"/>
              <a:t>Prescribing drugs of no proven value</a:t>
            </a:r>
          </a:p>
          <a:p>
            <a:r>
              <a:rPr lang="en-US" dirty="0"/>
              <a:t>Prescribing empirically</a:t>
            </a:r>
          </a:p>
          <a:p>
            <a:r>
              <a:rPr lang="en-US" dirty="0"/>
              <a:t>Unnecessary prescribing for self-limiting conditions</a:t>
            </a:r>
          </a:p>
          <a:p>
            <a:r>
              <a:rPr lang="en-US" dirty="0"/>
              <a:t>Overdosing and under dosing</a:t>
            </a:r>
          </a:p>
          <a:p>
            <a:r>
              <a:rPr lang="en-US" dirty="0"/>
              <a:t>Prescribing costly drugs and formulations when cheaper drugs are available</a:t>
            </a:r>
          </a:p>
          <a:p>
            <a:r>
              <a:rPr lang="en-US" dirty="0"/>
              <a:t>Using injectable when oral drugs would suffice </a:t>
            </a:r>
          </a:p>
          <a:p>
            <a:r>
              <a:rPr lang="en-US" dirty="0"/>
              <a:t>Using ‘available’/ ‘</a:t>
            </a:r>
            <a:r>
              <a:rPr lang="en-US" dirty="0" err="1"/>
              <a:t>favoured</a:t>
            </a:r>
            <a:r>
              <a:rPr lang="en-US" dirty="0"/>
              <a:t>’ drugs when stocks of ideal drugs are not available.</a:t>
            </a:r>
          </a:p>
        </p:txBody>
      </p:sp>
    </p:spTree>
    <p:extLst>
      <p:ext uri="{BB962C8B-B14F-4D97-AF65-F5344CB8AC3E}">
        <p14:creationId xmlns:p14="http://schemas.microsoft.com/office/powerpoint/2010/main" val="346472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5486400" cy="715962"/>
          </a:xfrm>
        </p:spPr>
        <p:txBody>
          <a:bodyPr>
            <a:normAutofit fontScale="90000"/>
          </a:bodyPr>
          <a:lstStyle/>
          <a:p>
            <a:r>
              <a:rPr lang="en-US" dirty="0"/>
              <a:t>Essential drug concept</a:t>
            </a:r>
          </a:p>
        </p:txBody>
      </p:sp>
      <p:sp>
        <p:nvSpPr>
          <p:cNvPr id="3" name="Content Placeholder 2"/>
          <p:cNvSpPr>
            <a:spLocks noGrp="1"/>
          </p:cNvSpPr>
          <p:nvPr>
            <p:ph idx="1"/>
          </p:nvPr>
        </p:nvSpPr>
        <p:spPr>
          <a:xfrm>
            <a:off x="457200" y="838200"/>
            <a:ext cx="8229600" cy="5791200"/>
          </a:xfrm>
        </p:spPr>
        <p:txBody>
          <a:bodyPr>
            <a:normAutofit/>
          </a:bodyPr>
          <a:lstStyle/>
          <a:p>
            <a:r>
              <a:rPr lang="en-US" dirty="0"/>
              <a:t>WHO has defined essential drugs as those that satisfy the healthcare needs of the majority of the populations.</a:t>
            </a:r>
          </a:p>
          <a:p>
            <a:r>
              <a:rPr lang="en-US" dirty="0"/>
              <a:t>These must be available at all times in adequate amounts and in appropriate dosage forms.</a:t>
            </a:r>
          </a:p>
          <a:p>
            <a:r>
              <a:rPr lang="en-US" dirty="0"/>
              <a:t>The first WHO model list of essential drugs was published in 1975.</a:t>
            </a:r>
          </a:p>
          <a:p>
            <a:r>
              <a:rPr lang="en-US" dirty="0"/>
              <a:t>Indian government published its first National Essential Drug list(EDL) in 1996.</a:t>
            </a:r>
          </a:p>
          <a:p>
            <a:r>
              <a:rPr lang="en-US" dirty="0"/>
              <a:t>It is believed that only about 250 drugs are essential to treat majority of diseases in the country.</a:t>
            </a:r>
          </a:p>
          <a:p>
            <a:endParaRPr lang="en-US" dirty="0"/>
          </a:p>
        </p:txBody>
      </p:sp>
    </p:spTree>
    <p:extLst>
      <p:ext uri="{BB962C8B-B14F-4D97-AF65-F5344CB8AC3E}">
        <p14:creationId xmlns:p14="http://schemas.microsoft.com/office/powerpoint/2010/main" val="1469898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10400" cy="563562"/>
          </a:xfrm>
        </p:spPr>
        <p:txBody>
          <a:bodyPr>
            <a:normAutofit fontScale="90000"/>
          </a:bodyPr>
          <a:lstStyle/>
          <a:p>
            <a:r>
              <a:rPr lang="en-US" sz="2800" b="1" dirty="0"/>
              <a:t>Selection of drugs for  an EDL is based on</a:t>
            </a:r>
          </a:p>
        </p:txBody>
      </p:sp>
      <p:sp>
        <p:nvSpPr>
          <p:cNvPr id="3" name="Content Placeholder 2"/>
          <p:cNvSpPr>
            <a:spLocks noGrp="1"/>
          </p:cNvSpPr>
          <p:nvPr>
            <p:ph idx="1"/>
          </p:nvPr>
        </p:nvSpPr>
        <p:spPr>
          <a:xfrm>
            <a:off x="457200" y="1371600"/>
            <a:ext cx="8229600" cy="4754563"/>
          </a:xfrm>
        </p:spPr>
        <p:txBody>
          <a:bodyPr/>
          <a:lstStyle/>
          <a:p>
            <a:r>
              <a:rPr lang="en-US" dirty="0"/>
              <a:t>Pattern of prevalent diseases</a:t>
            </a:r>
          </a:p>
          <a:p>
            <a:r>
              <a:rPr lang="en-US" dirty="0"/>
              <a:t>Treatment facilities</a:t>
            </a:r>
          </a:p>
          <a:p>
            <a:r>
              <a:rPr lang="en-US" dirty="0"/>
              <a:t>Training and experiences of available personnel</a:t>
            </a:r>
          </a:p>
          <a:p>
            <a:r>
              <a:rPr lang="en-US" dirty="0"/>
              <a:t>Safety, efficacy, cost</a:t>
            </a:r>
          </a:p>
          <a:p>
            <a:r>
              <a:rPr lang="en-US" dirty="0"/>
              <a:t>Ease of administration</a:t>
            </a:r>
          </a:p>
          <a:p>
            <a:r>
              <a:rPr lang="en-US" dirty="0"/>
              <a:t>Storage conditions</a:t>
            </a:r>
          </a:p>
          <a:p>
            <a:r>
              <a:rPr lang="en-US" dirty="0"/>
              <a:t>Patient acceptability</a:t>
            </a:r>
          </a:p>
          <a:p>
            <a:endParaRPr lang="en-US" dirty="0"/>
          </a:p>
        </p:txBody>
      </p:sp>
    </p:spTree>
    <p:extLst>
      <p:ext uri="{BB962C8B-B14F-4D97-AF65-F5344CB8AC3E}">
        <p14:creationId xmlns:p14="http://schemas.microsoft.com/office/powerpoint/2010/main" val="36120819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Guidelines for establishing an EDL include provision of unbiased scientific information on a drug, which looks at benefit/risk ratios, and cost of treatment.</a:t>
            </a:r>
          </a:p>
          <a:p>
            <a:pPr marL="0" indent="0">
              <a:buNone/>
            </a:pPr>
            <a:endParaRPr lang="en-US" dirty="0"/>
          </a:p>
          <a:p>
            <a:r>
              <a:rPr lang="en-US" dirty="0"/>
              <a:t>A list of essential drugs does not imply that other drugs are not useful, but simply  that in a given situation these drugs are the most needed for the healthcare of the majority of the populations.</a:t>
            </a:r>
          </a:p>
          <a:p>
            <a:endParaRPr lang="en-US" dirty="0"/>
          </a:p>
        </p:txBody>
      </p:sp>
    </p:spTree>
    <p:extLst>
      <p:ext uri="{BB962C8B-B14F-4D97-AF65-F5344CB8AC3E}">
        <p14:creationId xmlns:p14="http://schemas.microsoft.com/office/powerpoint/2010/main" val="915030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63000" cy="5668963"/>
          </a:xfrm>
        </p:spPr>
        <p:txBody>
          <a:bodyPr/>
          <a:lstStyle/>
          <a:p>
            <a:r>
              <a:rPr lang="en-US" dirty="0"/>
              <a:t>Fixed-dose combinations should not be encouraged in an EDL, unless there is clear evidence of therapeutic benefits as in the case of oral contraceptive agents and co-</a:t>
            </a:r>
            <a:r>
              <a:rPr lang="en-US" dirty="0" err="1"/>
              <a:t>trimoxazole</a:t>
            </a:r>
            <a:r>
              <a:rPr lang="en-US" dirty="0"/>
              <a:t>.</a:t>
            </a:r>
          </a:p>
          <a:p>
            <a:endParaRPr lang="en-US" dirty="0"/>
          </a:p>
          <a:p>
            <a:r>
              <a:rPr lang="en-US" dirty="0"/>
              <a:t>Selection of essential drug is a continuing process, which should take into account changes in disease prevalence, as well as new advances in pharmacological and pharmaceutical knowledge .</a:t>
            </a:r>
          </a:p>
          <a:p>
            <a:endParaRPr lang="en-US" dirty="0"/>
          </a:p>
          <a:p>
            <a:endParaRPr lang="en-US" dirty="0"/>
          </a:p>
        </p:txBody>
      </p:sp>
    </p:spTree>
    <p:extLst>
      <p:ext uri="{BB962C8B-B14F-4D97-AF65-F5344CB8AC3E}">
        <p14:creationId xmlns:p14="http://schemas.microsoft.com/office/powerpoint/2010/main" val="42107618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277</TotalTime>
  <Words>1194</Words>
  <Application>Microsoft Office PowerPoint</Application>
  <PresentationFormat>On-screen Show (4:3)</PresentationFormat>
  <Paragraphs>142</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Apex</vt:lpstr>
      <vt:lpstr>RATIONAL DRUG USE AND THE ESSENTIAL DRUG CONCEPT By- Dr. Sarvajeet Khare assistant Professor </vt:lpstr>
      <vt:lpstr>Rational drug use(RDU)</vt:lpstr>
      <vt:lpstr>Promotion of RDU involves</vt:lpstr>
      <vt:lpstr>Why is rational drug use important</vt:lpstr>
      <vt:lpstr>Examples of irrational prescribing practices include</vt:lpstr>
      <vt:lpstr>Essential drug concept</vt:lpstr>
      <vt:lpstr>Selection of drugs for  an EDL is based on</vt:lpstr>
      <vt:lpstr>PowerPoint Presentation</vt:lpstr>
      <vt:lpstr>PowerPoint Presentation</vt:lpstr>
      <vt:lpstr>Pharmacists role in rational drug use</vt:lpstr>
      <vt:lpstr>PowerPoint Presentation</vt:lpstr>
      <vt:lpstr>PowerPoint Presentation</vt:lpstr>
      <vt:lpstr>Investigating drug use in health facilities</vt:lpstr>
      <vt:lpstr>WHO drug use indicators</vt:lpstr>
      <vt:lpstr>PowerPoint Presentation</vt:lpstr>
      <vt:lpstr>PowerPoint Presentation</vt:lpstr>
      <vt:lpstr>Medication use in India</vt:lpstr>
      <vt:lpstr>Guidelines for rational prescribing</vt:lpstr>
      <vt:lpstr>PowerPoint Presentation</vt:lpstr>
      <vt:lpstr>Rational Use of Antibiotics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RATIONAL DRUG USE AND THE ESSENTIAL DRUG CONCEPT</dc:title>
  <dc:creator>Admin</dc:creator>
  <cp:lastModifiedBy>919379485621</cp:lastModifiedBy>
  <cp:revision>29</cp:revision>
  <dcterms:created xsi:type="dcterms:W3CDTF">2012-01-17T15:53:45Z</dcterms:created>
  <dcterms:modified xsi:type="dcterms:W3CDTF">2022-07-27T10:00:29Z</dcterms:modified>
</cp:coreProperties>
</file>