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67" r:id="rId5"/>
    <p:sldId id="268" r:id="rId6"/>
    <p:sldId id="259" r:id="rId7"/>
    <p:sldId id="260" r:id="rId8"/>
    <p:sldId id="262" r:id="rId9"/>
    <p:sldId id="261" r:id="rId10"/>
    <p:sldId id="264" r:id="rId11"/>
    <p:sldId id="263" r:id="rId12"/>
    <p:sldId id="265" r:id="rId13"/>
    <p:sldId id="266"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4/25/2022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36930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78080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1698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43832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4/25/2022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0359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5910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40034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9812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23155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4/25/2022</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19490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4/25/2022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6181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4/25/2022</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11118526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7" r:id="rId5"/>
    <p:sldLayoutId id="2147483662" r:id="rId6"/>
    <p:sldLayoutId id="2147483663" r:id="rId7"/>
    <p:sldLayoutId id="2147483664" r:id="rId8"/>
    <p:sldLayoutId id="2147483665" r:id="rId9"/>
    <p:sldLayoutId id="2147483666" r:id="rId10"/>
    <p:sldLayoutId id="2147483668" r:id="rId11"/>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ebmd.com/pain-management/tc/physical-therapy-topic-overview" TargetMode="External"/><Relationship Id="rId2" Type="http://schemas.openxmlformats.org/officeDocument/2006/relationships/hyperlink" Target="https://www.webmd.com/drugs/index-drugs.aspx" TargetMode="External"/><Relationship Id="rId1" Type="http://schemas.openxmlformats.org/officeDocument/2006/relationships/slideLayout" Target="../slideLayouts/slideLayout2.xml"/><Relationship Id="rId6" Type="http://schemas.openxmlformats.org/officeDocument/2006/relationships/hyperlink" Target="https://www.webmd.com/diet/default.htm" TargetMode="External"/><Relationship Id="rId5" Type="http://schemas.openxmlformats.org/officeDocument/2006/relationships/hyperlink" Target="https://www.webmd.com/depression/ss/slideshow-therapy-myths-and-facts" TargetMode="External"/><Relationship Id="rId4" Type="http://schemas.openxmlformats.org/officeDocument/2006/relationships/hyperlink" Target="https://www.webmd.com/anxiety-panic/guide/mental-health-psychotherapy"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arediseases.info.nih.gov/diseases/5696/rett-syndrome" TargetMode="External"/><Relationship Id="rId2" Type="http://schemas.openxmlformats.org/officeDocument/2006/relationships/hyperlink" Target="https://medlineplus.gov/genetics/condition/rett-syndrom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AFA1358-8AEC-4E59-A793-EC6FD0EC3BB9}"/>
              </a:ext>
            </a:extLst>
          </p:cNvPr>
          <p:cNvPicPr>
            <a:picLocks noChangeAspect="1"/>
          </p:cNvPicPr>
          <p:nvPr/>
        </p:nvPicPr>
        <p:blipFill rotWithShape="1">
          <a:blip r:embed="rId2"/>
          <a:srcRect t="12130" b="3284"/>
          <a:stretch/>
        </p:blipFill>
        <p:spPr>
          <a:xfrm>
            <a:off x="21"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314" y="0"/>
            <a:ext cx="6525472" cy="6858000"/>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8682" y="320040"/>
            <a:ext cx="5888736" cy="6217920"/>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BCA9ADF-6E22-468F-995B-5FC6F0AC0497}"/>
              </a:ext>
            </a:extLst>
          </p:cNvPr>
          <p:cNvSpPr>
            <a:spLocks noGrp="1"/>
          </p:cNvSpPr>
          <p:nvPr>
            <p:ph type="ctrTitle"/>
          </p:nvPr>
        </p:nvSpPr>
        <p:spPr>
          <a:xfrm>
            <a:off x="1578316" y="1348844"/>
            <a:ext cx="5409468" cy="3042706"/>
          </a:xfrm>
        </p:spPr>
        <p:txBody>
          <a:bodyPr>
            <a:normAutofit/>
          </a:bodyPr>
          <a:lstStyle/>
          <a:p>
            <a:r>
              <a:rPr lang="en-US" sz="4800" dirty="0">
                <a:solidFill>
                  <a:schemeClr val="tx1"/>
                </a:solidFill>
                <a:latin typeface="Times New Roman" panose="02020603050405020304" pitchFamily="18" charset="0"/>
                <a:cs typeface="Times New Roman" panose="02020603050405020304" pitchFamily="18" charset="0"/>
              </a:rPr>
              <a:t>RETT SYNDROME</a:t>
            </a:r>
            <a:endParaRPr lang="en-IN" sz="4800" dirty="0">
              <a:solidFill>
                <a:schemeClr val="tx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9DDB169-D1C7-474E-BA56-9338F821C6E1}"/>
              </a:ext>
            </a:extLst>
          </p:cNvPr>
          <p:cNvSpPr>
            <a:spLocks noGrp="1"/>
          </p:cNvSpPr>
          <p:nvPr>
            <p:ph type="subTitle" idx="1"/>
          </p:nvPr>
        </p:nvSpPr>
        <p:spPr>
          <a:xfrm>
            <a:off x="1578316" y="4682061"/>
            <a:ext cx="5409468" cy="950976"/>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Cyril Sajan</a:t>
            </a:r>
          </a:p>
          <a:p>
            <a:r>
              <a:rPr lang="en-US" sz="2400" b="1">
                <a:solidFill>
                  <a:schemeClr val="tx1"/>
                </a:solidFill>
                <a:latin typeface="Times New Roman" panose="02020603050405020304" pitchFamily="18" charset="0"/>
                <a:cs typeface="Times New Roman" panose="02020603050405020304" pitchFamily="18" charset="0"/>
              </a:rPr>
              <a:t>PharmD</a:t>
            </a:r>
            <a:endParaRPr lang="en-IN"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419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9F621-068F-4487-B1E8-FEF35B21623D}"/>
              </a:ext>
            </a:extLst>
          </p:cNvPr>
          <p:cNvSpPr>
            <a:spLocks noGrp="1"/>
          </p:cNvSpPr>
          <p:nvPr>
            <p:ph type="title"/>
          </p:nvPr>
        </p:nvSpPr>
        <p:spPr/>
        <p:txBody>
          <a:bodyPr/>
          <a:lstStyle/>
          <a:p>
            <a:r>
              <a:rPr lang="en-IN" dirty="0"/>
              <a:t>Diagnosis Tool</a:t>
            </a:r>
          </a:p>
        </p:txBody>
      </p:sp>
      <p:sp>
        <p:nvSpPr>
          <p:cNvPr id="3" name="Content Placeholder 2">
            <a:extLst>
              <a:ext uri="{FF2B5EF4-FFF2-40B4-BE49-F238E27FC236}">
                <a16:creationId xmlns:a16="http://schemas.microsoft.com/office/drawing/2014/main" id="{B9995A4F-5FA3-4ED5-87DE-0CB5D61DD589}"/>
              </a:ext>
            </a:extLst>
          </p:cNvPr>
          <p:cNvSpPr>
            <a:spLocks noGrp="1"/>
          </p:cNvSpPr>
          <p:nvPr>
            <p:ph idx="1"/>
          </p:nvPr>
        </p:nvSpPr>
        <p:spPr/>
        <p:txBody>
          <a:bodyPr/>
          <a:lstStyle/>
          <a:p>
            <a:pPr algn="l">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Blood tests</a:t>
            </a:r>
          </a:p>
          <a:p>
            <a:pPr algn="l">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Urine tests</a:t>
            </a:r>
          </a:p>
          <a:p>
            <a:pPr algn="l">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Imaging tests such as magnetic resonance imaging (MRI) or computerized tomography (CT) scans</a:t>
            </a:r>
          </a:p>
          <a:p>
            <a:pPr algn="l">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Hearing tests</a:t>
            </a:r>
          </a:p>
          <a:p>
            <a:pPr algn="l">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Eye and vision exams</a:t>
            </a:r>
          </a:p>
          <a:p>
            <a:pPr algn="l">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Brain activity tests (electroencephalograms, also called EEGs)</a:t>
            </a:r>
          </a:p>
          <a:p>
            <a:endParaRPr lang="en-IN" dirty="0"/>
          </a:p>
        </p:txBody>
      </p:sp>
    </p:spTree>
    <p:extLst>
      <p:ext uri="{BB962C8B-B14F-4D97-AF65-F5344CB8AC3E}">
        <p14:creationId xmlns:p14="http://schemas.microsoft.com/office/powerpoint/2010/main" val="2355894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476C3-11BC-487D-9E66-B9850BC49DE6}"/>
              </a:ext>
            </a:extLst>
          </p:cNvPr>
          <p:cNvSpPr>
            <a:spLocks noGrp="1"/>
          </p:cNvSpPr>
          <p:nvPr>
            <p:ph type="title"/>
          </p:nvPr>
        </p:nvSpPr>
        <p:spPr/>
        <p:txBody>
          <a:bodyPr/>
          <a:lstStyle/>
          <a:p>
            <a:pPr algn="ctr"/>
            <a:r>
              <a:rPr lang="en-IN" dirty="0"/>
              <a:t>Treatment </a:t>
            </a:r>
          </a:p>
        </p:txBody>
      </p:sp>
      <p:sp>
        <p:nvSpPr>
          <p:cNvPr id="3" name="Content Placeholder 2">
            <a:extLst>
              <a:ext uri="{FF2B5EF4-FFF2-40B4-BE49-F238E27FC236}">
                <a16:creationId xmlns:a16="http://schemas.microsoft.com/office/drawing/2014/main" id="{25A6FA07-B46A-47B5-A894-828680E5C566}"/>
              </a:ext>
            </a:extLst>
          </p:cNvPr>
          <p:cNvSpPr>
            <a:spLocks noGrp="1"/>
          </p:cNvSpPr>
          <p:nvPr>
            <p:ph idx="1"/>
          </p:nvPr>
        </p:nvSpPr>
        <p:spPr>
          <a:xfrm>
            <a:off x="666750" y="1609726"/>
            <a:ext cx="10877550" cy="4605680"/>
          </a:xfrm>
        </p:spPr>
        <p:txBody>
          <a:bodyPr>
            <a:normAutofit/>
          </a:bodyPr>
          <a:lstStyle/>
          <a:p>
            <a:pPr algn="l"/>
            <a:r>
              <a:rPr lang="en-US" sz="1600" b="0" i="0" dirty="0">
                <a:solidFill>
                  <a:srgbClr val="444444"/>
                </a:solidFill>
                <a:effectLst/>
                <a:latin typeface="Times New Roman" panose="02020603050405020304" pitchFamily="18" charset="0"/>
                <a:cs typeface="Times New Roman" panose="02020603050405020304" pitchFamily="18" charset="0"/>
              </a:rPr>
              <a:t>Although there is no cure for Rett syndrome, there are treatments that can improve symptoms. And children should continue these treatments for their entire life.</a:t>
            </a:r>
          </a:p>
          <a:p>
            <a:pPr algn="l"/>
            <a:r>
              <a:rPr lang="en-US" sz="1600" b="0" i="0" dirty="0">
                <a:solidFill>
                  <a:srgbClr val="444444"/>
                </a:solidFill>
                <a:effectLst/>
                <a:latin typeface="Times New Roman" panose="02020603050405020304" pitchFamily="18" charset="0"/>
                <a:cs typeface="Times New Roman" panose="02020603050405020304" pitchFamily="18" charset="0"/>
              </a:rPr>
              <a:t>The best options available to treat Rett syndrome include:</a:t>
            </a:r>
          </a:p>
          <a:p>
            <a:pPr algn="l">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Standard medical care and </a:t>
            </a:r>
            <a:r>
              <a:rPr lang="en-US" sz="1600" b="0" i="0" u="none" strike="noStrike" dirty="0">
                <a:solidFill>
                  <a:srgbClr val="187AAB"/>
                </a:solidFill>
                <a:effectLst/>
                <a:latin typeface="Times New Roman" panose="02020603050405020304" pitchFamily="18" charset="0"/>
                <a:cs typeface="Times New Roman" panose="02020603050405020304" pitchFamily="18" charset="0"/>
                <a:hlinkClick r:id="rId2"/>
              </a:rPr>
              <a:t>medication</a:t>
            </a:r>
            <a:endParaRPr lang="en-US" sz="1600" b="0" i="0" dirty="0">
              <a:solidFill>
                <a:srgbClr val="444444"/>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600" b="0" i="0" u="none" strike="noStrike" dirty="0">
                <a:solidFill>
                  <a:srgbClr val="187AAB"/>
                </a:solidFill>
                <a:effectLst/>
                <a:latin typeface="Times New Roman" panose="02020603050405020304" pitchFamily="18" charset="0"/>
                <a:cs typeface="Times New Roman" panose="02020603050405020304" pitchFamily="18" charset="0"/>
                <a:hlinkClick r:id="rId3"/>
              </a:rPr>
              <a:t>Physical therapy</a:t>
            </a:r>
            <a:endParaRPr lang="en-US" sz="1600" b="0" i="0" dirty="0">
              <a:solidFill>
                <a:srgbClr val="444444"/>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Speech </a:t>
            </a:r>
            <a:r>
              <a:rPr lang="en-US" sz="1600" b="0" i="0" u="none" strike="noStrike" dirty="0">
                <a:solidFill>
                  <a:srgbClr val="187AAB"/>
                </a:solidFill>
                <a:effectLst/>
                <a:latin typeface="Times New Roman" panose="02020603050405020304" pitchFamily="18" charset="0"/>
                <a:cs typeface="Times New Roman" panose="02020603050405020304" pitchFamily="18" charset="0"/>
                <a:hlinkClick r:id="rId4"/>
              </a:rPr>
              <a:t>therapy</a:t>
            </a:r>
            <a:endParaRPr lang="en-US" sz="1600" b="0" i="0" dirty="0">
              <a:solidFill>
                <a:srgbClr val="444444"/>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Occupational </a:t>
            </a:r>
            <a:r>
              <a:rPr lang="en-US" sz="1600" b="0" i="0" u="none" strike="noStrike" dirty="0">
                <a:solidFill>
                  <a:srgbClr val="187AAB"/>
                </a:solidFill>
                <a:effectLst/>
                <a:latin typeface="Times New Roman" panose="02020603050405020304" pitchFamily="18" charset="0"/>
                <a:cs typeface="Times New Roman" panose="02020603050405020304" pitchFamily="18" charset="0"/>
                <a:hlinkClick r:id="rId5"/>
              </a:rPr>
              <a:t>therapy</a:t>
            </a:r>
            <a:endParaRPr lang="en-US" sz="1600" b="0" i="0" dirty="0">
              <a:solidFill>
                <a:srgbClr val="444444"/>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Good </a:t>
            </a:r>
            <a:r>
              <a:rPr lang="en-US" sz="1600" b="0" i="0" u="sng" dirty="0">
                <a:solidFill>
                  <a:srgbClr val="187AAB"/>
                </a:solidFill>
                <a:effectLst/>
                <a:latin typeface="Times New Roman" panose="02020603050405020304" pitchFamily="18" charset="0"/>
                <a:cs typeface="Times New Roman" panose="02020603050405020304" pitchFamily="18" charset="0"/>
                <a:hlinkClick r:id="rId6"/>
              </a:rPr>
              <a:t>nutrition</a:t>
            </a:r>
            <a:endParaRPr lang="en-US" sz="1600" b="0" i="0" dirty="0">
              <a:solidFill>
                <a:srgbClr val="444444"/>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Behavioral therapy</a:t>
            </a:r>
          </a:p>
          <a:p>
            <a:pPr algn="l">
              <a:buFont typeface="Arial" panose="020B0604020202020204" pitchFamily="34" charset="0"/>
              <a:buChar char="•"/>
            </a:pPr>
            <a:r>
              <a:rPr lang="en-US" sz="1600" b="0" i="0" dirty="0">
                <a:solidFill>
                  <a:srgbClr val="444444"/>
                </a:solidFill>
                <a:effectLst/>
                <a:latin typeface="Times New Roman" panose="02020603050405020304" pitchFamily="18" charset="0"/>
                <a:cs typeface="Times New Roman" panose="02020603050405020304" pitchFamily="18" charset="0"/>
              </a:rPr>
              <a:t>Supportive services</a:t>
            </a:r>
          </a:p>
          <a:p>
            <a:endParaRPr lang="en-IN" dirty="0"/>
          </a:p>
        </p:txBody>
      </p:sp>
    </p:spTree>
    <p:extLst>
      <p:ext uri="{BB962C8B-B14F-4D97-AF65-F5344CB8AC3E}">
        <p14:creationId xmlns:p14="http://schemas.microsoft.com/office/powerpoint/2010/main" val="952727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CD8979-7826-4CC5-958D-7DD238823D9C}"/>
              </a:ext>
            </a:extLst>
          </p:cNvPr>
          <p:cNvSpPr>
            <a:spLocks noGrp="1"/>
          </p:cNvSpPr>
          <p:nvPr>
            <p:ph idx="1"/>
          </p:nvPr>
        </p:nvSpPr>
        <p:spPr>
          <a:xfrm>
            <a:off x="714375" y="781050"/>
            <a:ext cx="10410825" cy="5171694"/>
          </a:xfrm>
        </p:spPr>
        <p:txBody>
          <a:bodyPr>
            <a:normAutofit lnSpcReduction="10000"/>
          </a:bodyPr>
          <a:lstStyle/>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Regular medical care.</a:t>
            </a:r>
            <a:r>
              <a:rPr lang="en-US" b="0" i="0" dirty="0">
                <a:solidFill>
                  <a:srgbClr val="111111"/>
                </a:solidFill>
                <a:effectLst/>
                <a:latin typeface="Times New Roman" panose="02020603050405020304" pitchFamily="18" charset="0"/>
                <a:cs typeface="Times New Roman" panose="02020603050405020304" pitchFamily="18" charset="0"/>
              </a:rPr>
              <a:t> Management of symptoms and health problems may require a multispecialty team. Regular monitoring of physical changes such as scoliosis and GI and heart problems is needed.</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Medications.</a:t>
            </a:r>
            <a:r>
              <a:rPr lang="en-US" b="0" i="0" dirty="0">
                <a:solidFill>
                  <a:srgbClr val="111111"/>
                </a:solidFill>
                <a:effectLst/>
                <a:latin typeface="Times New Roman" panose="02020603050405020304" pitchFamily="18" charset="0"/>
                <a:cs typeface="Times New Roman" panose="02020603050405020304" pitchFamily="18" charset="0"/>
              </a:rPr>
              <a:t> Though medications can't cure Rett syndrome, they may help control some signs and symptoms associated with the disorder, such as seizures, muscle stiffness, or problems with breathing, sleep, the gastrointestinal tract or the heart.</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Physical therapy.</a:t>
            </a:r>
            <a:r>
              <a:rPr lang="en-US" b="0" i="0" dirty="0">
                <a:solidFill>
                  <a:srgbClr val="111111"/>
                </a:solidFill>
                <a:effectLst/>
                <a:latin typeface="Times New Roman" panose="02020603050405020304" pitchFamily="18" charset="0"/>
                <a:cs typeface="Times New Roman" panose="02020603050405020304" pitchFamily="18" charset="0"/>
              </a:rPr>
              <a:t> Physical therapy and the use of braces or casts can help children who have scoliosis or require hand or joint support. In some cases, physical therapy can also help maintain movement, create a proper sitting position, and improve walking skills, balance and flexibility. Assistive devices may be helpful.</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Occupational therapy.</a:t>
            </a:r>
            <a:r>
              <a:rPr lang="en-US" b="0" i="0" dirty="0">
                <a:solidFill>
                  <a:srgbClr val="111111"/>
                </a:solidFill>
                <a:effectLst/>
                <a:latin typeface="Times New Roman" panose="02020603050405020304" pitchFamily="18" charset="0"/>
                <a:cs typeface="Times New Roman" panose="02020603050405020304" pitchFamily="18" charset="0"/>
              </a:rPr>
              <a:t> Occupational therapy may improve purposeful use of the hands for activities such as dressing and feeding. If repetitive arm and hand movements are a problem, splints that restrict elbow or wrist motion may be helpful.</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Speech-language therapy.</a:t>
            </a:r>
            <a:r>
              <a:rPr lang="en-US" b="0" i="0" dirty="0">
                <a:solidFill>
                  <a:srgbClr val="111111"/>
                </a:solidFill>
                <a:effectLst/>
                <a:latin typeface="Times New Roman" panose="02020603050405020304" pitchFamily="18" charset="0"/>
                <a:cs typeface="Times New Roman" panose="02020603050405020304" pitchFamily="18" charset="0"/>
              </a:rPr>
              <a:t> Speech-language therapy can help improve a child's life by teaching nonverbal ways of communicating and helping with social interaction.</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Nutritional support.</a:t>
            </a:r>
            <a:r>
              <a:rPr lang="en-US" b="0" i="0" dirty="0">
                <a:solidFill>
                  <a:srgbClr val="111111"/>
                </a:solidFill>
                <a:effectLst/>
                <a:latin typeface="Times New Roman" panose="02020603050405020304" pitchFamily="18" charset="0"/>
                <a:cs typeface="Times New Roman" panose="02020603050405020304" pitchFamily="18" charset="0"/>
              </a:rPr>
              <a:t> Proper nutrition is extremely important for normal growth and for improved mental, physical and social abilities. A high-calorie, well-balanced diet may be recommended. Feeding strategies to prevent choking or vomiting are important. Some children and adults may need to be fed through a tube placed directly into the stomach (gastrostomy).</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Behavioral intervention.</a:t>
            </a:r>
            <a:r>
              <a:rPr lang="en-US" b="0" i="0" dirty="0">
                <a:solidFill>
                  <a:srgbClr val="111111"/>
                </a:solidFill>
                <a:effectLst/>
                <a:latin typeface="Times New Roman" panose="02020603050405020304" pitchFamily="18" charset="0"/>
                <a:cs typeface="Times New Roman" panose="02020603050405020304" pitchFamily="18" charset="0"/>
              </a:rPr>
              <a:t> Practicing and developing good sleep habits may be helpful for sleep disturbances.</a:t>
            </a:r>
          </a:p>
          <a:p>
            <a:pPr algn="just">
              <a:buFont typeface="Arial" panose="020B0604020202020204" pitchFamily="34" charset="0"/>
              <a:buChar char="•"/>
            </a:pPr>
            <a:r>
              <a:rPr lang="en-US" b="1" i="0" dirty="0">
                <a:solidFill>
                  <a:srgbClr val="111111"/>
                </a:solidFill>
                <a:effectLst/>
                <a:latin typeface="Times New Roman" panose="02020603050405020304" pitchFamily="18" charset="0"/>
                <a:cs typeface="Times New Roman" panose="02020603050405020304" pitchFamily="18" charset="0"/>
              </a:rPr>
              <a:t>Support services.</a:t>
            </a:r>
            <a:r>
              <a:rPr lang="en-US" b="0" i="0" dirty="0">
                <a:solidFill>
                  <a:srgbClr val="111111"/>
                </a:solidFill>
                <a:effectLst/>
                <a:latin typeface="Times New Roman" panose="02020603050405020304" pitchFamily="18" charset="0"/>
                <a:cs typeface="Times New Roman" panose="02020603050405020304" pitchFamily="18" charset="0"/>
              </a:rPr>
              <a:t> Academic, social and job-training services may help with integration into school, work and social activities. Special adaptations may make participation possible.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51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7A1147-7D3B-4CB8-B998-B3F31E0340F7}"/>
              </a:ext>
            </a:extLst>
          </p:cNvPr>
          <p:cNvSpPr>
            <a:spLocks noGrp="1"/>
          </p:cNvSpPr>
          <p:nvPr>
            <p:ph idx="1"/>
          </p:nvPr>
        </p:nvSpPr>
        <p:spPr>
          <a:xfrm>
            <a:off x="723900" y="1419225"/>
            <a:ext cx="10401300" cy="4533519"/>
          </a:xfrm>
        </p:spPr>
        <p:txBody>
          <a:bodyPr>
            <a:normAutofit/>
          </a:bodyPr>
          <a:lstStyle/>
          <a:p>
            <a:pPr algn="just"/>
            <a:r>
              <a:rPr lang="en-US" sz="2000" b="0" i="0" dirty="0">
                <a:solidFill>
                  <a:srgbClr val="111111"/>
                </a:solidFill>
                <a:effectLst/>
                <a:latin typeface="Times New Roman" panose="02020603050405020304" pitchFamily="18" charset="0"/>
                <a:cs typeface="Times New Roman" panose="02020603050405020304" pitchFamily="18" charset="0"/>
              </a:rPr>
              <a:t>Alternative medicine</a:t>
            </a:r>
          </a:p>
          <a:p>
            <a:pPr algn="just"/>
            <a:r>
              <a:rPr lang="en-US" sz="2000" b="0" i="0" dirty="0">
                <a:solidFill>
                  <a:srgbClr val="111111"/>
                </a:solidFill>
                <a:effectLst/>
                <a:latin typeface="Times New Roman" panose="02020603050405020304" pitchFamily="18" charset="0"/>
                <a:cs typeface="Times New Roman" panose="02020603050405020304" pitchFamily="18" charset="0"/>
              </a:rPr>
              <a:t>A few examples of complementary therapies that have been tried in children with Rett syndrome include:</a:t>
            </a:r>
          </a:p>
          <a:p>
            <a:pPr algn="just">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Music therapy</a:t>
            </a:r>
          </a:p>
          <a:p>
            <a:pPr algn="just">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Massage therapy</a:t>
            </a:r>
          </a:p>
          <a:p>
            <a:pPr algn="just">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Hydrotherapy, which involves swimming or moving in water</a:t>
            </a:r>
          </a:p>
          <a:p>
            <a:pPr algn="just">
              <a:buFont typeface="Arial" panose="020B0604020202020204" pitchFamily="34" charset="0"/>
              <a:buChar char="•"/>
            </a:pPr>
            <a:r>
              <a:rPr lang="en-US" sz="2000" b="0" i="0" dirty="0">
                <a:solidFill>
                  <a:srgbClr val="111111"/>
                </a:solidFill>
                <a:effectLst/>
                <a:latin typeface="Times New Roman" panose="02020603050405020304" pitchFamily="18" charset="0"/>
                <a:cs typeface="Times New Roman" panose="02020603050405020304" pitchFamily="18" charset="0"/>
              </a:rPr>
              <a:t>Animal-assisted therapy, such as therapeutic horseback riding</a:t>
            </a:r>
          </a:p>
          <a:p>
            <a:pPr algn="just"/>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681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58F12-73D6-40FD-90CD-BDDC9092EF7D}"/>
              </a:ext>
            </a:extLst>
          </p:cNvPr>
          <p:cNvSpPr>
            <a:spLocks noGrp="1"/>
          </p:cNvSpPr>
          <p:nvPr>
            <p:ph type="title"/>
          </p:nvPr>
        </p:nvSpPr>
        <p:spPr/>
        <p:txBody>
          <a:bodyPr/>
          <a:lstStyle/>
          <a:p>
            <a:r>
              <a:rPr lang="en-IN" dirty="0"/>
              <a:t>References </a:t>
            </a:r>
          </a:p>
        </p:txBody>
      </p:sp>
      <p:sp>
        <p:nvSpPr>
          <p:cNvPr id="3" name="Content Placeholder 2">
            <a:extLst>
              <a:ext uri="{FF2B5EF4-FFF2-40B4-BE49-F238E27FC236}">
                <a16:creationId xmlns:a16="http://schemas.microsoft.com/office/drawing/2014/main" id="{586DF48A-DCD6-4C2E-A0AF-D7B7F0631AD4}"/>
              </a:ext>
            </a:extLst>
          </p:cNvPr>
          <p:cNvSpPr>
            <a:spLocks noGrp="1"/>
          </p:cNvSpPr>
          <p:nvPr>
            <p:ph idx="1"/>
          </p:nvPr>
        </p:nvSpPr>
        <p:spPr/>
        <p:txBody>
          <a:bodyPr/>
          <a:lstStyle/>
          <a:p>
            <a:r>
              <a:rPr lang="en-IN" dirty="0">
                <a:hlinkClick r:id="rId2"/>
              </a:rPr>
              <a:t>https://medlineplus.gov/genetics/condition/rett-syndrome/</a:t>
            </a:r>
            <a:endParaRPr lang="en-IN" dirty="0"/>
          </a:p>
          <a:p>
            <a:r>
              <a:rPr lang="en-IN" dirty="0">
                <a:hlinkClick r:id="rId3"/>
              </a:rPr>
              <a:t>https://rarediseases.info.nih.gov/diseases/5696/rett-syndrome</a:t>
            </a:r>
            <a:endParaRPr lang="en-IN" dirty="0"/>
          </a:p>
          <a:p>
            <a:r>
              <a:rPr lang="en-IN" dirty="0"/>
              <a:t>GARD (Genetic and Rare Disease Information Centre</a:t>
            </a:r>
          </a:p>
        </p:txBody>
      </p:sp>
    </p:spTree>
    <p:extLst>
      <p:ext uri="{BB962C8B-B14F-4D97-AF65-F5344CB8AC3E}">
        <p14:creationId xmlns:p14="http://schemas.microsoft.com/office/powerpoint/2010/main" val="133392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25604-4BF0-4C71-B2E6-30F3EF8C8AC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Introduction</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FB47CE6-F8DC-4DE5-A176-8930A198684B}"/>
              </a:ext>
            </a:extLst>
          </p:cNvPr>
          <p:cNvSpPr>
            <a:spLocks noGrp="1"/>
          </p:cNvSpPr>
          <p:nvPr>
            <p:ph idx="1"/>
          </p:nvPr>
        </p:nvSpPr>
        <p:spPr/>
        <p:txBody>
          <a:bodyPr/>
          <a:lstStyle/>
          <a:p>
            <a:pPr marL="342900" marR="732790" lvl="0" indent="-342900" algn="just">
              <a:lnSpc>
                <a:spcPct val="88000"/>
              </a:lnSpc>
              <a:spcBef>
                <a:spcPts val="535"/>
              </a:spcBef>
              <a:spcAft>
                <a:spcPts val="0"/>
              </a:spcAft>
              <a:buFont typeface="Arial" panose="020B0604020202020204" pitchFamily="34" charset="0"/>
              <a:buChar char="•"/>
              <a:tabLst>
                <a:tab pos="890905" algn="l"/>
                <a:tab pos="891540" algn="l"/>
              </a:tabLst>
            </a:pPr>
            <a:r>
              <a:rPr lang="en-US" sz="2400" b="1" i="0" dirty="0">
                <a:solidFill>
                  <a:srgbClr val="202124"/>
                </a:solidFill>
                <a:effectLst/>
                <a:latin typeface="Times New Roman" panose="02020603050405020304" pitchFamily="18" charset="0"/>
                <a:cs typeface="Times New Roman" panose="02020603050405020304" pitchFamily="18" charset="0"/>
              </a:rPr>
              <a:t>A rare genetic mutation affecting brain development in girls.</a:t>
            </a:r>
            <a:endPar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endParaRPr>
          </a:p>
          <a:p>
            <a:pPr marL="342900" marR="732790" lvl="0" indent="-342900" algn="just">
              <a:lnSpc>
                <a:spcPct val="88000"/>
              </a:lnSpc>
              <a:spcBef>
                <a:spcPts val="535"/>
              </a:spcBef>
              <a:spcAft>
                <a:spcPts val="0"/>
              </a:spcAft>
              <a:buFont typeface="Arial" panose="020B0604020202020204" pitchFamily="34" charset="0"/>
              <a:buChar char="•"/>
              <a:tabLst>
                <a:tab pos="890905" algn="l"/>
                <a:tab pos="891540" algn="l"/>
              </a:tabLst>
            </a:pP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Rett Syndrome is estimated to affect 1 in every 10,000 to 15,000 live female births in all racial and ethnic groups worldwide.</a:t>
            </a:r>
            <a:endParaRPr lang="en-IN" sz="2400" b="1" spc="-35" dirty="0">
              <a:effectLst/>
              <a:latin typeface="Times New Roman" panose="02020603050405020304" pitchFamily="18" charset="0"/>
              <a:ea typeface="Palatino Linotype" panose="02040502050505030304" pitchFamily="18" charset="0"/>
              <a:cs typeface="Times New Roman" panose="02020603050405020304" pitchFamily="18" charset="0"/>
            </a:endParaRPr>
          </a:p>
          <a:p>
            <a:pPr marL="342900" marR="715010" lvl="0" indent="-342900" algn="just">
              <a:lnSpc>
                <a:spcPct val="88000"/>
              </a:lnSpc>
              <a:spcBef>
                <a:spcPts val="575"/>
              </a:spcBef>
              <a:spcAft>
                <a:spcPts val="0"/>
              </a:spcAft>
              <a:buFont typeface="Arial" panose="020B0604020202020204" pitchFamily="34" charset="0"/>
              <a:buChar char="•"/>
              <a:tabLst>
                <a:tab pos="890905" algn="l"/>
                <a:tab pos="891540" algn="l"/>
              </a:tabLst>
            </a:pP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Most cases are random, spontaneous mutations; &lt; 1% of recorded cases are inherited or passed from one generation to the</a:t>
            </a:r>
            <a:r>
              <a:rPr lang="en-US" sz="2400" b="1" spc="20"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 </a:t>
            </a: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next.</a:t>
            </a:r>
            <a:endParaRPr lang="en-IN" sz="2400" b="1" spc="-35" dirty="0">
              <a:effectLst/>
              <a:latin typeface="Times New Roman" panose="02020603050405020304" pitchFamily="18" charset="0"/>
              <a:ea typeface="Palatino Linotype" panose="02040502050505030304" pitchFamily="18" charset="0"/>
              <a:cs typeface="Times New Roman" panose="02020603050405020304" pitchFamily="18" charset="0"/>
            </a:endParaRPr>
          </a:p>
          <a:p>
            <a:pPr marL="342900" marR="845185" lvl="0" indent="-342900" algn="just">
              <a:lnSpc>
                <a:spcPct val="88000"/>
              </a:lnSpc>
              <a:spcBef>
                <a:spcPts val="570"/>
              </a:spcBef>
              <a:spcAft>
                <a:spcPts val="0"/>
              </a:spcAft>
              <a:buFont typeface="Arial" panose="020B0604020202020204" pitchFamily="34" charset="0"/>
              <a:buChar char="•"/>
              <a:tabLst>
                <a:tab pos="891540" algn="l"/>
              </a:tabLst>
            </a:pP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Girls with the typical clinical picture of Rett syndrome are usually born at term after an uneventful pregnancy and</a:t>
            </a:r>
            <a:r>
              <a:rPr lang="en-US" sz="2400" b="1" spc="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 </a:t>
            </a: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delivery.</a:t>
            </a:r>
            <a:endParaRPr lang="en-IN" sz="2400" b="1" spc="-35" dirty="0">
              <a:effectLst/>
              <a:latin typeface="Times New Roman" panose="02020603050405020304" pitchFamily="18" charset="0"/>
              <a:ea typeface="Palatino Linotype" panose="02040502050505030304" pitchFamily="18" charset="0"/>
              <a:cs typeface="Times New Roman" panose="02020603050405020304" pitchFamily="18" charset="0"/>
            </a:endParaRPr>
          </a:p>
          <a:p>
            <a:pPr marL="342900" lvl="0" indent="-342900" algn="just">
              <a:spcBef>
                <a:spcPts val="300"/>
              </a:spcBef>
              <a:buFont typeface="Arial" panose="020B0604020202020204" pitchFamily="34" charset="0"/>
              <a:buChar char="•"/>
              <a:tabLst>
                <a:tab pos="891540" algn="l"/>
              </a:tabLst>
            </a:pP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Boys are rarely</a:t>
            </a:r>
            <a:r>
              <a:rPr lang="en-US" sz="2400" b="1" spc="-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 </a:t>
            </a: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affected.</a:t>
            </a:r>
            <a:endParaRPr lang="en-IN" sz="2400" b="1" spc="-35" dirty="0">
              <a:effectLst/>
              <a:latin typeface="Times New Roman" panose="02020603050405020304" pitchFamily="18" charset="0"/>
              <a:ea typeface="Palatino Linotype" panose="0204050205050503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2626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AB96-8FC3-447E-9D3F-DEC985EF77A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Etiology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5A3F2C2-3C7F-4836-9336-D042F7A426C4}"/>
              </a:ext>
            </a:extLst>
          </p:cNvPr>
          <p:cNvSpPr>
            <a:spLocks noGrp="1"/>
          </p:cNvSpPr>
          <p:nvPr>
            <p:ph idx="1"/>
          </p:nvPr>
        </p:nvSpPr>
        <p:spPr/>
        <p:txBody>
          <a:bodyPr/>
          <a:lstStyle/>
          <a:p>
            <a:pPr algn="just"/>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Usually Rett syndrome is caused by a mutation in the </a:t>
            </a: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methyl CpG binding protein 2 ( </a:t>
            </a:r>
            <a:r>
              <a:rPr lang="en-US" sz="2400" b="1" i="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MECP2 </a:t>
            </a:r>
            <a:r>
              <a:rPr lang="en-US" sz="2400" b="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 gene</a:t>
            </a:r>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 The </a:t>
            </a:r>
            <a:r>
              <a:rPr lang="en-US" sz="2400" i="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MECP2 </a:t>
            </a:r>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gene is </a:t>
            </a:r>
            <a:r>
              <a:rPr lang="en-US" sz="2400" spc="-1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involved </a:t>
            </a:r>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in the production of a protein called methyl-cystine binding protein 2 ( MeCP2) which is needed for brain development and acts as a biochemical switch that can either increase gene expression or tell other genes when to turn off and stop producing their own unique proteins. The </a:t>
            </a:r>
            <a:r>
              <a:rPr lang="en-US" sz="2400" i="1"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MECP2 </a:t>
            </a:r>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gene does not function normally in Rett syndrome so that structural abnormal forms or inadequate amounts of the protein are produced and can cause other genes to </a:t>
            </a:r>
            <a:r>
              <a:rPr lang="en-US" sz="2400" spc="-1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have </a:t>
            </a:r>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abnormal gene</a:t>
            </a:r>
            <a:r>
              <a:rPr lang="en-US" sz="2400" spc="1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 </a:t>
            </a:r>
            <a:r>
              <a:rPr lang="en-US" sz="2400" spc="-35" dirty="0">
                <a:solidFill>
                  <a:srgbClr val="7E7E7E"/>
                </a:solidFill>
                <a:effectLst/>
                <a:latin typeface="Times New Roman" panose="02020603050405020304" pitchFamily="18" charset="0"/>
                <a:ea typeface="Palatino Linotype" panose="02040502050505030304" pitchFamily="18" charset="0"/>
                <a:cs typeface="Times New Roman" panose="02020603050405020304" pitchFamily="18" charset="0"/>
              </a:rPr>
              <a:t>expression.</a:t>
            </a:r>
            <a:endParaRPr lang="en-IN" sz="2400" spc="-35" dirty="0">
              <a:effectLst/>
              <a:latin typeface="Times New Roman" panose="02020603050405020304" pitchFamily="18" charset="0"/>
              <a:ea typeface="Palatino Linotype" panose="0204050205050503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267260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D3C18-7DFE-43AA-96EB-4E8C1ED3F52A}"/>
              </a:ext>
            </a:extLst>
          </p:cNvPr>
          <p:cNvSpPr>
            <a:spLocks noGrp="1"/>
          </p:cNvSpPr>
          <p:nvPr>
            <p:ph type="title"/>
          </p:nvPr>
        </p:nvSpPr>
        <p:spPr/>
        <p:txBody>
          <a:bodyPr/>
          <a:lstStyle/>
          <a:p>
            <a:pPr algn="ctr"/>
            <a:r>
              <a:rPr lang="en-IN" dirty="0"/>
              <a:t>Pathophysiology </a:t>
            </a:r>
          </a:p>
        </p:txBody>
      </p:sp>
      <p:pic>
        <p:nvPicPr>
          <p:cNvPr id="2050" name="Picture 2" descr="Exploring the possible link between MeCP2 and oxidative stress in Rett  syndrome - ScienceDirect">
            <a:extLst>
              <a:ext uri="{FF2B5EF4-FFF2-40B4-BE49-F238E27FC236}">
                <a16:creationId xmlns:a16="http://schemas.microsoft.com/office/drawing/2014/main" id="{31860E6C-5AB3-4CC7-9C7F-2D87803454F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9399" y="2152361"/>
            <a:ext cx="6867526" cy="4290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380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DF82F-F112-41F7-A6C8-BB501B11761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C97E0C0-AFA0-474E-BE50-37159AF8EE1D}"/>
              </a:ext>
            </a:extLst>
          </p:cNvPr>
          <p:cNvSpPr>
            <a:spLocks noGrp="1"/>
          </p:cNvSpPr>
          <p:nvPr>
            <p:ph idx="1"/>
          </p:nvPr>
        </p:nvSpPr>
        <p:spPr/>
        <p:txBody>
          <a:bodyPr>
            <a:normAutofit/>
          </a:bodyPr>
          <a:lstStyle/>
          <a:p>
            <a:r>
              <a:rPr lang="en-US" dirty="0">
                <a:effectLst/>
                <a:latin typeface="Open Sans" panose="020B0606030504020204" pitchFamily="34" charset="0"/>
              </a:rPr>
              <a:t>Usually Rett syndrome is caused by a mutation in the methyl CpG binding protein 2 (</a:t>
            </a:r>
            <a:r>
              <a:rPr lang="en-US" i="1" dirty="0">
                <a:effectLst/>
                <a:latin typeface="Open Sans" panose="020B0606030504020204" pitchFamily="34" charset="0"/>
              </a:rPr>
              <a:t>MECP2</a:t>
            </a:r>
            <a:r>
              <a:rPr lang="en-US" dirty="0">
                <a:effectLst/>
                <a:latin typeface="Open Sans" panose="020B0606030504020204" pitchFamily="34" charset="0"/>
              </a:rPr>
              <a:t>) gene. The </a:t>
            </a:r>
            <a:r>
              <a:rPr lang="en-US" i="1" dirty="0">
                <a:effectLst/>
                <a:latin typeface="Open Sans" panose="020B0606030504020204" pitchFamily="34" charset="0"/>
              </a:rPr>
              <a:t>MECP2</a:t>
            </a:r>
            <a:r>
              <a:rPr lang="en-US" dirty="0">
                <a:effectLst/>
                <a:latin typeface="Open Sans" panose="020B0606030504020204" pitchFamily="34" charset="0"/>
              </a:rPr>
              <a:t> gene is involved in the production of a protein called methyl-cytosine binding protein 2 (MeCP2), which is needed for brain development and acts as a biochemical switch that can either increase gene expression or tell other genes when to turn off and stop producing their own unique proteins. The </a:t>
            </a:r>
            <a:r>
              <a:rPr lang="en-US" i="1" dirty="0">
                <a:effectLst/>
                <a:latin typeface="Open Sans" panose="020B0606030504020204" pitchFamily="34" charset="0"/>
              </a:rPr>
              <a:t>MECP2</a:t>
            </a:r>
            <a:r>
              <a:rPr lang="en-US" dirty="0">
                <a:effectLst/>
                <a:latin typeface="Open Sans" panose="020B0606030504020204" pitchFamily="34" charset="0"/>
              </a:rPr>
              <a:t> gene does not function normally in Rett syndrome; structurally abnormal forms or inadequate amounts of the protein are produced and can cause other genes to have abnormal gene expression.</a:t>
            </a:r>
          </a:p>
          <a:p>
            <a:r>
              <a:rPr lang="en-US" dirty="0">
                <a:effectLst/>
                <a:latin typeface="Open Sans" panose="020B0606030504020204" pitchFamily="34" charset="0"/>
              </a:rPr>
              <a:t>Rett syndrome is not always caused by an </a:t>
            </a:r>
            <a:r>
              <a:rPr lang="en-US" i="1" dirty="0">
                <a:effectLst/>
                <a:latin typeface="Open Sans" panose="020B0606030504020204" pitchFamily="34" charset="0"/>
              </a:rPr>
              <a:t>MECP2</a:t>
            </a:r>
            <a:r>
              <a:rPr lang="en-US" dirty="0">
                <a:effectLst/>
                <a:latin typeface="Open Sans" panose="020B0606030504020204" pitchFamily="34" charset="0"/>
              </a:rPr>
              <a:t> mutation but may be caused by partial gene deletions, mutations in other genes (</a:t>
            </a:r>
            <a:r>
              <a:rPr lang="en-US" dirty="0" err="1">
                <a:effectLst/>
                <a:latin typeface="Open Sans" panose="020B0606030504020204" pitchFamily="34" charset="0"/>
              </a:rPr>
              <a:t>eg</a:t>
            </a:r>
            <a:r>
              <a:rPr lang="en-US" dirty="0">
                <a:effectLst/>
                <a:latin typeface="Open Sans" panose="020B0606030504020204" pitchFamily="34" charset="0"/>
              </a:rPr>
              <a:t>, </a:t>
            </a:r>
            <a:r>
              <a:rPr lang="en-US" i="1" dirty="0">
                <a:effectLst/>
                <a:latin typeface="Open Sans" panose="020B0606030504020204" pitchFamily="34" charset="0"/>
              </a:rPr>
              <a:t>CDKL5</a:t>
            </a:r>
            <a:r>
              <a:rPr lang="en-US" dirty="0">
                <a:effectLst/>
                <a:latin typeface="Open Sans" panose="020B0606030504020204" pitchFamily="34" charset="0"/>
              </a:rPr>
              <a:t> and </a:t>
            </a:r>
            <a:r>
              <a:rPr lang="en-US" i="1" dirty="0">
                <a:effectLst/>
                <a:latin typeface="Open Sans" panose="020B0606030504020204" pitchFamily="34" charset="0"/>
              </a:rPr>
              <a:t>FOXG1</a:t>
            </a:r>
            <a:r>
              <a:rPr lang="en-US" dirty="0">
                <a:effectLst/>
                <a:latin typeface="Open Sans" panose="020B0606030504020204" pitchFamily="34" charset="0"/>
              </a:rPr>
              <a:t> genes) that affect brain development in atypical Rett syndrome, mutations in other parts of the </a:t>
            </a:r>
            <a:r>
              <a:rPr lang="en-US" i="1" dirty="0">
                <a:effectLst/>
                <a:latin typeface="Open Sans" panose="020B0606030504020204" pitchFamily="34" charset="0"/>
              </a:rPr>
              <a:t>MECP2</a:t>
            </a:r>
            <a:r>
              <a:rPr lang="en-US" dirty="0">
                <a:effectLst/>
                <a:latin typeface="Open Sans" panose="020B0606030504020204" pitchFamily="34" charset="0"/>
              </a:rPr>
              <a:t> gene, and possibly other genes that have not yet been identified.</a:t>
            </a:r>
          </a:p>
        </p:txBody>
      </p:sp>
    </p:spTree>
    <p:extLst>
      <p:ext uri="{BB962C8B-B14F-4D97-AF65-F5344CB8AC3E}">
        <p14:creationId xmlns:p14="http://schemas.microsoft.com/office/powerpoint/2010/main" val="123914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2438-947B-490D-BE29-4787946B3117}"/>
              </a:ext>
            </a:extLst>
          </p:cNvPr>
          <p:cNvSpPr>
            <a:spLocks noGrp="1"/>
          </p:cNvSpPr>
          <p:nvPr>
            <p:ph type="title"/>
          </p:nvPr>
        </p:nvSpPr>
        <p:spPr>
          <a:xfrm>
            <a:off x="838200" y="642594"/>
            <a:ext cx="10058400" cy="1371600"/>
          </a:xfrm>
        </p:spPr>
        <p:txBody>
          <a:bodyPr/>
          <a:lstStyle/>
          <a:p>
            <a:pPr algn="ctr"/>
            <a:r>
              <a:rPr lang="en-US" dirty="0">
                <a:latin typeface="Times New Roman" panose="02020603050405020304" pitchFamily="18" charset="0"/>
                <a:cs typeface="Times New Roman" panose="02020603050405020304" pitchFamily="18" charset="0"/>
              </a:rPr>
              <a:t>Clinical Features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33DA615-977D-4FCB-A7FA-107A9692023A}"/>
              </a:ext>
            </a:extLst>
          </p:cNvPr>
          <p:cNvSpPr>
            <a:spLocks noGrp="1"/>
          </p:cNvSpPr>
          <p:nvPr>
            <p:ph idx="1"/>
          </p:nvPr>
        </p:nvSpPr>
        <p:spPr>
          <a:xfrm>
            <a:off x="704850" y="1961463"/>
            <a:ext cx="10058400" cy="3849624"/>
          </a:xfrm>
        </p:spPr>
        <p:txBody>
          <a:bodyPr>
            <a:noAutofit/>
          </a:bodyPr>
          <a:lstStyle/>
          <a:p>
            <a:pPr marL="0" indent="0" algn="just">
              <a:buNone/>
            </a:pPr>
            <a:r>
              <a:rPr lang="en-US" sz="2000" dirty="0">
                <a:latin typeface="Times New Roman" panose="02020603050405020304" pitchFamily="18" charset="0"/>
                <a:cs typeface="Times New Roman" panose="02020603050405020304" pitchFamily="18" charset="0"/>
              </a:rPr>
              <a:t>Rett Syndrome is a rare condition that affects the brain growth and development.</a:t>
            </a:r>
          </a:p>
          <a:p>
            <a:pPr algn="just"/>
            <a:r>
              <a:rPr lang="en-IN" sz="2000" dirty="0">
                <a:latin typeface="Times New Roman" panose="02020603050405020304" pitchFamily="18" charset="0"/>
                <a:cs typeface="Times New Roman" panose="02020603050405020304" pitchFamily="18" charset="0"/>
              </a:rPr>
              <a:t>Crying and irritability</a:t>
            </a:r>
          </a:p>
          <a:p>
            <a:pPr algn="just"/>
            <a:r>
              <a:rPr lang="en-IN" sz="2000" dirty="0">
                <a:latin typeface="Times New Roman" panose="02020603050405020304" pitchFamily="18" charset="0"/>
                <a:cs typeface="Times New Roman" panose="02020603050405020304" pitchFamily="18" charset="0"/>
              </a:rPr>
              <a:t>Difficulty crawling or walking</a:t>
            </a:r>
          </a:p>
          <a:p>
            <a:pPr algn="just"/>
            <a:r>
              <a:rPr lang="en-IN" sz="2000" dirty="0">
                <a:latin typeface="Times New Roman" panose="02020603050405020304" pitchFamily="18" charset="0"/>
                <a:cs typeface="Times New Roman" panose="02020603050405020304" pitchFamily="18" charset="0"/>
              </a:rPr>
              <a:t>Loss or decline of speech skills</a:t>
            </a:r>
          </a:p>
          <a:p>
            <a:pPr algn="just"/>
            <a:r>
              <a:rPr lang="en-IN" sz="2000" dirty="0">
                <a:latin typeface="Times New Roman" panose="02020603050405020304" pitchFamily="18" charset="0"/>
                <a:cs typeface="Times New Roman" panose="02020603050405020304" pitchFamily="18" charset="0"/>
              </a:rPr>
              <a:t>Loss of eye contact</a:t>
            </a:r>
          </a:p>
          <a:p>
            <a:pPr algn="just"/>
            <a:r>
              <a:rPr lang="en-IN" sz="2000" dirty="0">
                <a:latin typeface="Times New Roman" panose="02020603050405020304" pitchFamily="18" charset="0"/>
                <a:cs typeface="Times New Roman" panose="02020603050405020304" pitchFamily="18" charset="0"/>
              </a:rPr>
              <a:t>Weak or floppy muscle tone </a:t>
            </a:r>
          </a:p>
          <a:p>
            <a:pPr algn="just"/>
            <a:r>
              <a:rPr lang="en-IN" sz="2000" dirty="0">
                <a:latin typeface="Times New Roman" panose="02020603050405020304" pitchFamily="18" charset="0"/>
                <a:cs typeface="Times New Roman" panose="02020603050405020304" pitchFamily="18" charset="0"/>
              </a:rPr>
              <a:t>Movement disorders</a:t>
            </a:r>
          </a:p>
          <a:p>
            <a:pPr algn="just"/>
            <a:r>
              <a:rPr lang="en-IN" sz="2000" dirty="0">
                <a:latin typeface="Times New Roman" panose="02020603050405020304" pitchFamily="18" charset="0"/>
                <a:cs typeface="Times New Roman" panose="02020603050405020304" pitchFamily="18" charset="0"/>
              </a:rPr>
              <a:t>Slowed head growth</a:t>
            </a:r>
          </a:p>
          <a:p>
            <a:pPr algn="just"/>
            <a:r>
              <a:rPr lang="en-IN" sz="2000" dirty="0">
                <a:latin typeface="Times New Roman" panose="02020603050405020304" pitchFamily="18" charset="0"/>
                <a:cs typeface="Times New Roman" panose="02020603050405020304" pitchFamily="18" charset="0"/>
              </a:rPr>
              <a:t>Epilepsy </a:t>
            </a:r>
          </a:p>
          <a:p>
            <a:pPr algn="just"/>
            <a:endParaRPr lang="en-IN" sz="2000" dirty="0"/>
          </a:p>
        </p:txBody>
      </p:sp>
    </p:spTree>
    <p:extLst>
      <p:ext uri="{BB962C8B-B14F-4D97-AF65-F5344CB8AC3E}">
        <p14:creationId xmlns:p14="http://schemas.microsoft.com/office/powerpoint/2010/main" val="1523347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58AF7C-0EB1-45DF-8461-8BE0A98AC697}"/>
              </a:ext>
            </a:extLst>
          </p:cNvPr>
          <p:cNvSpPr>
            <a:spLocks noGrp="1"/>
          </p:cNvSpPr>
          <p:nvPr>
            <p:ph idx="1"/>
          </p:nvPr>
        </p:nvSpPr>
        <p:spPr>
          <a:xfrm>
            <a:off x="571500" y="931545"/>
            <a:ext cx="10668000" cy="4850130"/>
          </a:xfrm>
        </p:spPr>
        <p:txBody>
          <a:bodyPr>
            <a:noAutofit/>
          </a:bodyPr>
          <a:lstStyle/>
          <a:p>
            <a:pPr algn="just"/>
            <a:r>
              <a:rPr lang="en-IN" sz="2400" b="1" dirty="0">
                <a:latin typeface="Times New Roman" panose="02020603050405020304" pitchFamily="18" charset="0"/>
                <a:cs typeface="Times New Roman" panose="02020603050405020304" pitchFamily="18" charset="0"/>
              </a:rPr>
              <a:t>Later Stages</a:t>
            </a:r>
          </a:p>
          <a:p>
            <a:pPr algn="just"/>
            <a:r>
              <a:rPr lang="en-IN" sz="2400" b="1" dirty="0">
                <a:latin typeface="Times New Roman" panose="02020603050405020304" pitchFamily="18" charset="0"/>
                <a:cs typeface="Times New Roman" panose="02020603050405020304" pitchFamily="18" charset="0"/>
              </a:rPr>
              <a:t>In their early teenager years, children who have </a:t>
            </a:r>
            <a:r>
              <a:rPr lang="en-IN" sz="2400" b="1" dirty="0" err="1">
                <a:latin typeface="Times New Roman" panose="02020603050405020304" pitchFamily="18" charset="0"/>
                <a:cs typeface="Times New Roman" panose="02020603050405020304" pitchFamily="18" charset="0"/>
              </a:rPr>
              <a:t>rett</a:t>
            </a:r>
            <a:r>
              <a:rPr lang="en-IN" sz="2400" b="1" dirty="0">
                <a:latin typeface="Times New Roman" panose="02020603050405020304" pitchFamily="18" charset="0"/>
                <a:cs typeface="Times New Roman" panose="02020603050405020304" pitchFamily="18" charset="0"/>
              </a:rPr>
              <a:t> Syndrome might experience  </a:t>
            </a:r>
          </a:p>
          <a:p>
            <a:pPr algn="just"/>
            <a:r>
              <a:rPr lang="en-IN" sz="2400" dirty="0">
                <a:latin typeface="Times New Roman" panose="02020603050405020304" pitchFamily="18" charset="0"/>
                <a:cs typeface="Times New Roman" panose="02020603050405020304" pitchFamily="18" charset="0"/>
              </a:rPr>
              <a:t>Lower </a:t>
            </a:r>
          </a:p>
          <a:p>
            <a:pPr algn="just"/>
            <a:r>
              <a:rPr lang="en-IN" sz="2400" dirty="0">
                <a:latin typeface="Times New Roman" panose="02020603050405020304" pitchFamily="18" charset="0"/>
                <a:cs typeface="Times New Roman" panose="02020603050405020304" pitchFamily="18" charset="0"/>
              </a:rPr>
              <a:t>Slowing of developmental regression</a:t>
            </a:r>
          </a:p>
          <a:p>
            <a:pPr algn="just"/>
            <a:r>
              <a:rPr lang="en-IN" sz="2400" dirty="0">
                <a:latin typeface="Times New Roman" panose="02020603050405020304" pitchFamily="18" charset="0"/>
                <a:cs typeface="Times New Roman" panose="02020603050405020304" pitchFamily="18" charset="0"/>
              </a:rPr>
              <a:t>Movement disorders</a:t>
            </a:r>
          </a:p>
          <a:p>
            <a:pPr algn="just"/>
            <a:r>
              <a:rPr lang="en-IN" sz="2400" dirty="0">
                <a:latin typeface="Times New Roman" panose="02020603050405020304" pitchFamily="18" charset="0"/>
                <a:cs typeface="Times New Roman" panose="02020603050405020304" pitchFamily="18" charset="0"/>
              </a:rPr>
              <a:t>Joint deformities</a:t>
            </a:r>
          </a:p>
          <a:p>
            <a:pPr algn="just"/>
            <a:r>
              <a:rPr lang="en-IN" sz="2400" dirty="0">
                <a:latin typeface="Times New Roman" panose="02020603050405020304" pitchFamily="18" charset="0"/>
                <a:cs typeface="Times New Roman" panose="02020603050405020304" pitchFamily="18" charset="0"/>
              </a:rPr>
              <a:t>Sleep Disorder </a:t>
            </a:r>
          </a:p>
          <a:p>
            <a:pPr algn="just"/>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06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tt syndrome: a neurological disorder with metabolic components | Open  Biology">
            <a:extLst>
              <a:ext uri="{FF2B5EF4-FFF2-40B4-BE49-F238E27FC236}">
                <a16:creationId xmlns:a16="http://schemas.microsoft.com/office/drawing/2014/main" id="{B40D5C03-93DA-48CE-9892-6907DDDD6F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00400" y="676892"/>
            <a:ext cx="4972050" cy="5754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87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E1171-0723-475A-BB2E-5E3920D74F9E}"/>
              </a:ext>
            </a:extLst>
          </p:cNvPr>
          <p:cNvSpPr>
            <a:spLocks noGrp="1"/>
          </p:cNvSpPr>
          <p:nvPr>
            <p:ph type="title"/>
          </p:nvPr>
        </p:nvSpPr>
        <p:spPr/>
        <p:txBody>
          <a:bodyPr/>
          <a:lstStyle/>
          <a:p>
            <a:pPr algn="ctr"/>
            <a:r>
              <a:rPr lang="en-IN" dirty="0"/>
              <a:t>Stages of Rett Syndrome</a:t>
            </a:r>
          </a:p>
        </p:txBody>
      </p:sp>
      <p:sp>
        <p:nvSpPr>
          <p:cNvPr id="3" name="Content Placeholder 2">
            <a:extLst>
              <a:ext uri="{FF2B5EF4-FFF2-40B4-BE49-F238E27FC236}">
                <a16:creationId xmlns:a16="http://schemas.microsoft.com/office/drawing/2014/main" id="{E6369E28-C4FC-4AE3-A158-CF6A34EC0990}"/>
              </a:ext>
            </a:extLst>
          </p:cNvPr>
          <p:cNvSpPr>
            <a:spLocks noGrp="1"/>
          </p:cNvSpPr>
          <p:nvPr>
            <p:ph idx="1"/>
          </p:nvPr>
        </p:nvSpPr>
        <p:spPr>
          <a:xfrm>
            <a:off x="1066799" y="1571625"/>
            <a:ext cx="10296525" cy="4643781"/>
          </a:xfrm>
        </p:spPr>
        <p:txBody>
          <a:bodyPr>
            <a:normAutofit/>
          </a:bodyPr>
          <a:lstStyle/>
          <a:p>
            <a:pPr algn="just">
              <a:buFont typeface="Arial" panose="020B0604020202020204" pitchFamily="34" charset="0"/>
              <a:buChar char="•"/>
            </a:pPr>
            <a:r>
              <a:rPr lang="en-US" sz="1600" b="1" i="0" dirty="0">
                <a:solidFill>
                  <a:srgbClr val="111111"/>
                </a:solidFill>
                <a:effectLst/>
                <a:latin typeface="Times New Roman" panose="02020603050405020304" pitchFamily="18" charset="0"/>
                <a:cs typeface="Times New Roman" panose="02020603050405020304" pitchFamily="18" charset="0"/>
              </a:rPr>
              <a:t>Stage I: early onset.</a:t>
            </a:r>
            <a:r>
              <a:rPr lang="en-US" sz="1600" b="0" i="0" dirty="0">
                <a:solidFill>
                  <a:srgbClr val="111111"/>
                </a:solidFill>
                <a:effectLst/>
                <a:latin typeface="Times New Roman" panose="02020603050405020304" pitchFamily="18" charset="0"/>
                <a:cs typeface="Times New Roman" panose="02020603050405020304" pitchFamily="18" charset="0"/>
              </a:rPr>
              <a:t> Signs and symptoms are subtle and easily overlooked during the first stage, which starts between 6 and 18 months of age and can last for a few months or a year. Babies in this stage may show less eye contact and start to lose interest in toys. They may also have delays in sitting or crawling.</a:t>
            </a:r>
          </a:p>
          <a:p>
            <a:pPr algn="just">
              <a:buFont typeface="Arial" panose="020B0604020202020204" pitchFamily="34" charset="0"/>
              <a:buChar char="•"/>
            </a:pPr>
            <a:r>
              <a:rPr lang="en-US" sz="1600" b="1" i="0" dirty="0">
                <a:solidFill>
                  <a:srgbClr val="111111"/>
                </a:solidFill>
                <a:effectLst/>
                <a:latin typeface="Times New Roman" panose="02020603050405020304" pitchFamily="18" charset="0"/>
                <a:cs typeface="Times New Roman" panose="02020603050405020304" pitchFamily="18" charset="0"/>
              </a:rPr>
              <a:t>Stage II: rapid deterioration.</a:t>
            </a:r>
            <a:r>
              <a:rPr lang="en-US" sz="1600" b="0" i="0" dirty="0">
                <a:solidFill>
                  <a:srgbClr val="111111"/>
                </a:solidFill>
                <a:effectLst/>
                <a:latin typeface="Times New Roman" panose="02020603050405020304" pitchFamily="18" charset="0"/>
                <a:cs typeface="Times New Roman" panose="02020603050405020304" pitchFamily="18" charset="0"/>
              </a:rPr>
              <a:t> Starting between 1 and 4 years of age, children lose the ability to perform skills they previously had. This loss can be rapid or more gradual, occurring over weeks or months. Symptoms of Rett syndrome occur, such as slowed head growth, abnormal hand movements, hyperventilating, screaming or crying for no apparent reason, problems with movement and coordination, and a loss of social interaction and communication.</a:t>
            </a:r>
          </a:p>
          <a:p>
            <a:pPr algn="just">
              <a:buFont typeface="Arial" panose="020B0604020202020204" pitchFamily="34" charset="0"/>
              <a:buChar char="•"/>
            </a:pPr>
            <a:r>
              <a:rPr lang="en-US" sz="1600" b="1" i="0" dirty="0">
                <a:solidFill>
                  <a:srgbClr val="111111"/>
                </a:solidFill>
                <a:effectLst/>
                <a:latin typeface="Times New Roman" panose="02020603050405020304" pitchFamily="18" charset="0"/>
                <a:cs typeface="Times New Roman" panose="02020603050405020304" pitchFamily="18" charset="0"/>
              </a:rPr>
              <a:t>Stage III: plateau.</a:t>
            </a:r>
            <a:r>
              <a:rPr lang="en-US" sz="1600" b="0" i="0" dirty="0">
                <a:solidFill>
                  <a:srgbClr val="111111"/>
                </a:solidFill>
                <a:effectLst/>
                <a:latin typeface="Times New Roman" panose="02020603050405020304" pitchFamily="18" charset="0"/>
                <a:cs typeface="Times New Roman" panose="02020603050405020304" pitchFamily="18" charset="0"/>
              </a:rPr>
              <a:t> The third stage usually begins between the ages of 2 and 10 years and can last for many years. Although problems with movement continue, behavior may have limited improvement, with less crying and irritability, and some improvement in hand use and communication. Seizures may begin in this stage and generally don't occur before the age of 2.</a:t>
            </a:r>
          </a:p>
          <a:p>
            <a:pPr algn="just">
              <a:buFont typeface="Arial" panose="020B0604020202020204" pitchFamily="34" charset="0"/>
              <a:buChar char="•"/>
            </a:pPr>
            <a:r>
              <a:rPr lang="en-US" sz="1600" b="1" i="0" dirty="0">
                <a:solidFill>
                  <a:srgbClr val="111111"/>
                </a:solidFill>
                <a:effectLst/>
                <a:latin typeface="Times New Roman" panose="02020603050405020304" pitchFamily="18" charset="0"/>
                <a:cs typeface="Times New Roman" panose="02020603050405020304" pitchFamily="18" charset="0"/>
              </a:rPr>
              <a:t>Stage IV: late motor deterioration.</a:t>
            </a:r>
            <a:r>
              <a:rPr lang="en-US" sz="1600" b="0" i="0" dirty="0">
                <a:solidFill>
                  <a:srgbClr val="111111"/>
                </a:solidFill>
                <a:effectLst/>
                <a:latin typeface="Times New Roman" panose="02020603050405020304" pitchFamily="18" charset="0"/>
                <a:cs typeface="Times New Roman" panose="02020603050405020304" pitchFamily="18" charset="0"/>
              </a:rPr>
              <a:t> This stage usually begins after the age of 10 and can last for years or decades. It's marked by reduced mobility, muscle weakness, joint contractures and scoliosis. Understanding, communication and hand skills generally remain stable or improve slightly, and seizures may occur less often.</a:t>
            </a:r>
          </a:p>
          <a:p>
            <a:pPr algn="just"/>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631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RegularSeedRightStep">
      <a:dk1>
        <a:srgbClr val="000000"/>
      </a:dk1>
      <a:lt1>
        <a:srgbClr val="FFFFFF"/>
      </a:lt1>
      <a:dk2>
        <a:srgbClr val="412426"/>
      </a:dk2>
      <a:lt2>
        <a:srgbClr val="E2E6E8"/>
      </a:lt2>
      <a:accent1>
        <a:srgbClr val="E77829"/>
      </a:accent1>
      <a:accent2>
        <a:srgbClr val="BB9F14"/>
      </a:accent2>
      <a:accent3>
        <a:srgbClr val="8CB01F"/>
      </a:accent3>
      <a:accent4>
        <a:srgbClr val="4BB914"/>
      </a:accent4>
      <a:accent5>
        <a:srgbClr val="21BC2E"/>
      </a:accent5>
      <a:accent6>
        <a:srgbClr val="14BA67"/>
      </a:accent6>
      <a:hlink>
        <a:srgbClr val="3C86BA"/>
      </a:hlink>
      <a:folHlink>
        <a:srgbClr val="7F7F7F"/>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63</TotalTime>
  <Words>1185</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Garamond</vt:lpstr>
      <vt:lpstr>Open Sans</vt:lpstr>
      <vt:lpstr>Sagona Book</vt:lpstr>
      <vt:lpstr>Sagona ExtraLight</vt:lpstr>
      <vt:lpstr>Times New Roman</vt:lpstr>
      <vt:lpstr>SavonVTI</vt:lpstr>
      <vt:lpstr>RETT SYNDROME</vt:lpstr>
      <vt:lpstr>Introduction</vt:lpstr>
      <vt:lpstr>Etiology </vt:lpstr>
      <vt:lpstr>Pathophysiology </vt:lpstr>
      <vt:lpstr>PowerPoint Presentation</vt:lpstr>
      <vt:lpstr>Clinical Features </vt:lpstr>
      <vt:lpstr>PowerPoint Presentation</vt:lpstr>
      <vt:lpstr>PowerPoint Presentation</vt:lpstr>
      <vt:lpstr>Stages of Rett Syndrome</vt:lpstr>
      <vt:lpstr>Diagnosis Tool</vt:lpstr>
      <vt:lpstr>Treatment </vt:lpstr>
      <vt:lpstr>PowerPoint Presentation</vt:lpstr>
      <vt:lpstr>PowerPoint Presentation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RETT SYNDROME</dc:title>
  <dc:creator>Cyril Sajan</dc:creator>
  <cp:lastModifiedBy>Cyril Sajan</cp:lastModifiedBy>
  <cp:revision>9</cp:revision>
  <dcterms:created xsi:type="dcterms:W3CDTF">2021-01-01T14:39:56Z</dcterms:created>
  <dcterms:modified xsi:type="dcterms:W3CDTF">2022-04-25T07:25:00Z</dcterms:modified>
</cp:coreProperties>
</file>