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8" r:id="rId24"/>
    <p:sldId id="292" r:id="rId25"/>
    <p:sldId id="293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7" r:id="rId37"/>
    <p:sldId id="308" r:id="rId38"/>
    <p:sldId id="290" r:id="rId39"/>
    <p:sldId id="311" r:id="rId40"/>
    <p:sldId id="313" r:id="rId41"/>
    <p:sldId id="310" r:id="rId42"/>
    <p:sldId id="31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0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9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56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B2CEA28-E310-4B3E-A925-10B06D61D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5" b="6806"/>
          <a:stretch/>
        </p:blipFill>
        <p:spPr>
          <a:xfrm>
            <a:off x="-115978" y="0"/>
            <a:ext cx="12207220" cy="6857990"/>
          </a:xfrm>
          <a:prstGeom prst="rect">
            <a:avLst/>
          </a:pr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116827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17358">
            <a:off x="6005381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C61D2-D202-4B71-A13C-8E74CFF11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2" y="905281"/>
            <a:ext cx="7153277" cy="10746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 ppt on Ulcerative colitis</a:t>
            </a:r>
            <a:endParaRPr lang="en-I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F6F61-676E-402D-92A4-767DE0761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0632" y="5245391"/>
            <a:ext cx="4305300" cy="822141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By :Dr. Cyril Sajan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, SVDU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1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33451" y="1390650"/>
            <a:ext cx="9267824" cy="204222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4945" marR="1841500" indent="-182880">
              <a:lnSpc>
                <a:spcPts val="2590"/>
              </a:lnSpc>
              <a:spcBef>
                <a:spcPts val="425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spc="95" dirty="0">
                <a:latin typeface="Times New Roman"/>
                <a:cs typeface="Times New Roman"/>
              </a:rPr>
              <a:t>According </a:t>
            </a:r>
            <a:r>
              <a:rPr sz="2400" spc="130" dirty="0">
                <a:latin typeface="Times New Roman"/>
                <a:cs typeface="Times New Roman"/>
              </a:rPr>
              <a:t>to </a:t>
            </a:r>
            <a:r>
              <a:rPr sz="2400" spc="165" dirty="0">
                <a:latin typeface="Times New Roman"/>
                <a:cs typeface="Times New Roman"/>
              </a:rPr>
              <a:t>disease </a:t>
            </a:r>
            <a:r>
              <a:rPr sz="2400" spc="190" dirty="0">
                <a:latin typeface="Times New Roman"/>
                <a:cs typeface="Times New Roman"/>
              </a:rPr>
              <a:t>extent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155" dirty="0">
                <a:solidFill>
                  <a:srgbClr val="D24717"/>
                </a:solidFill>
                <a:latin typeface="Times New Roman"/>
                <a:cs typeface="Times New Roman"/>
              </a:rPr>
              <a:t>(Montreal  </a:t>
            </a:r>
            <a:r>
              <a:rPr sz="2400" spc="114" dirty="0">
                <a:solidFill>
                  <a:srgbClr val="D24717"/>
                </a:solidFill>
                <a:latin typeface="Times New Roman"/>
                <a:cs typeface="Times New Roman"/>
              </a:rPr>
              <a:t>classification), </a:t>
            </a:r>
            <a:r>
              <a:rPr sz="2400" spc="145" dirty="0">
                <a:solidFill>
                  <a:srgbClr val="D24717"/>
                </a:solidFill>
                <a:latin typeface="Times New Roman"/>
                <a:cs typeface="Times New Roman"/>
              </a:rPr>
              <a:t>Silverberg </a:t>
            </a:r>
            <a:r>
              <a:rPr sz="2400" spc="200" dirty="0">
                <a:solidFill>
                  <a:srgbClr val="D24717"/>
                </a:solidFill>
                <a:latin typeface="Times New Roman"/>
                <a:cs typeface="Times New Roman"/>
              </a:rPr>
              <a:t>et</a:t>
            </a:r>
            <a:r>
              <a:rPr sz="2400" spc="-13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D24717"/>
                </a:solidFill>
                <a:latin typeface="Times New Roman"/>
                <a:cs typeface="Times New Roman"/>
              </a:rPr>
              <a:t>al.,</a:t>
            </a:r>
            <a:endParaRPr sz="24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12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65" dirty="0">
                <a:latin typeface="Times New Roman"/>
                <a:cs typeface="Times New Roman"/>
              </a:rPr>
              <a:t>E1</a:t>
            </a:r>
            <a:r>
              <a:rPr sz="2000" spc="-335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Verdana"/>
                <a:cs typeface="Verdana"/>
              </a:rPr>
              <a:t>– </a:t>
            </a:r>
            <a:r>
              <a:rPr sz="2000" spc="114" dirty="0">
                <a:latin typeface="Times New Roman"/>
                <a:cs typeface="Times New Roman"/>
              </a:rPr>
              <a:t>Proctitis: </a:t>
            </a:r>
            <a:r>
              <a:rPr sz="2000" spc="140" dirty="0">
                <a:latin typeface="Times New Roman"/>
                <a:cs typeface="Times New Roman"/>
              </a:rPr>
              <a:t>Distal </a:t>
            </a:r>
            <a:r>
              <a:rPr sz="2000" spc="110" dirty="0">
                <a:latin typeface="Times New Roman"/>
                <a:cs typeface="Times New Roman"/>
              </a:rPr>
              <a:t>to </a:t>
            </a:r>
            <a:r>
              <a:rPr sz="2000" spc="105" dirty="0">
                <a:solidFill>
                  <a:srgbClr val="D24717"/>
                </a:solidFill>
                <a:latin typeface="Times New Roman"/>
                <a:cs typeface="Times New Roman"/>
              </a:rPr>
              <a:t>rectosigmoid </a:t>
            </a:r>
            <a:r>
              <a:rPr sz="2000" spc="125" dirty="0">
                <a:latin typeface="Times New Roman"/>
                <a:cs typeface="Times New Roman"/>
              </a:rPr>
              <a:t>junction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  <a:tab pos="4193540" algn="l"/>
              </a:tabLst>
            </a:pPr>
            <a:r>
              <a:rPr sz="2000" spc="165" dirty="0">
                <a:latin typeface="Times New Roman"/>
                <a:cs typeface="Times New Roman"/>
              </a:rPr>
              <a:t>E2 </a:t>
            </a:r>
            <a:r>
              <a:rPr sz="2000" spc="-160" dirty="0">
                <a:latin typeface="Verdana"/>
                <a:cs typeface="Verdana"/>
              </a:rPr>
              <a:t>– </a:t>
            </a:r>
            <a:r>
              <a:rPr sz="2000" spc="100" dirty="0">
                <a:latin typeface="Times New Roman"/>
                <a:cs typeface="Times New Roman"/>
              </a:rPr>
              <a:t>Left-sided: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Times New Roman"/>
                <a:cs typeface="Times New Roman"/>
              </a:rPr>
              <a:t>Limited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145" dirty="0">
                <a:latin typeface="Times New Roman"/>
                <a:cs typeface="Times New Roman"/>
              </a:rPr>
              <a:t>distal	</a:t>
            </a:r>
            <a:r>
              <a:rPr sz="2000" spc="110" dirty="0">
                <a:latin typeface="Times New Roman"/>
                <a:cs typeface="Times New Roman"/>
              </a:rPr>
              <a:t>to </a:t>
            </a:r>
            <a:r>
              <a:rPr sz="2000" spc="110" dirty="0">
                <a:solidFill>
                  <a:srgbClr val="D24717"/>
                </a:solidFill>
                <a:latin typeface="Times New Roman"/>
                <a:cs typeface="Times New Roman"/>
              </a:rPr>
              <a:t>splenic</a:t>
            </a:r>
            <a:r>
              <a:rPr sz="2000" spc="-5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D24717"/>
                </a:solidFill>
                <a:latin typeface="Times New Roman"/>
                <a:cs typeface="Times New Roman"/>
              </a:rPr>
              <a:t>flexure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ts val="2280"/>
              </a:lnSpc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65" dirty="0">
                <a:latin typeface="Times New Roman"/>
                <a:cs typeface="Times New Roman"/>
              </a:rPr>
              <a:t>E3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Verdana"/>
                <a:cs typeface="Verdana"/>
              </a:rPr>
              <a:t>–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4" dirty="0">
                <a:latin typeface="Times New Roman"/>
                <a:cs typeface="Times New Roman"/>
              </a:rPr>
              <a:t>Pancolitis/Extensive: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30" dirty="0">
                <a:latin typeface="Times New Roman"/>
                <a:cs typeface="Times New Roman"/>
              </a:rPr>
              <a:t>involvement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proximal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splenic</a:t>
            </a:r>
            <a:endParaRPr sz="2000" dirty="0">
              <a:latin typeface="Times New Roman"/>
              <a:cs typeface="Times New Roman"/>
            </a:endParaRPr>
          </a:p>
          <a:p>
            <a:pPr marL="469900">
              <a:lnSpc>
                <a:spcPts val="2280"/>
              </a:lnSpc>
            </a:pPr>
            <a:r>
              <a:rPr sz="2000" spc="110" dirty="0">
                <a:latin typeface="Times New Roman"/>
                <a:cs typeface="Times New Roman"/>
              </a:rPr>
              <a:t>flexure.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8907" y="3811589"/>
            <a:ext cx="5431536" cy="237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50F6D86-F45B-4690-B290-12E74C865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0" y="400431"/>
            <a:ext cx="10668000" cy="111404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45589" y="1514474"/>
            <a:ext cx="5036185" cy="285270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95580" indent="-182880">
              <a:spcBef>
                <a:spcPts val="285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800" spc="140" dirty="0">
                <a:latin typeface="Times New Roman"/>
                <a:cs typeface="Times New Roman"/>
              </a:rPr>
              <a:t>Diagnosis </a:t>
            </a:r>
            <a:r>
              <a:rPr sz="2800" spc="175" dirty="0">
                <a:latin typeface="Times New Roman"/>
                <a:cs typeface="Times New Roman"/>
              </a:rPr>
              <a:t>depends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on</a:t>
            </a:r>
            <a:endParaRPr sz="28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1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800" spc="105" dirty="0">
                <a:latin typeface="Times New Roman"/>
                <a:cs typeface="Times New Roman"/>
              </a:rPr>
              <a:t>Clinical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features</a:t>
            </a:r>
            <a:endParaRPr sz="28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800" spc="140" dirty="0">
                <a:latin typeface="Times New Roman"/>
                <a:cs typeface="Times New Roman"/>
              </a:rPr>
              <a:t>Laboratory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185" dirty="0">
                <a:latin typeface="Times New Roman"/>
                <a:cs typeface="Times New Roman"/>
              </a:rPr>
              <a:t>parameter</a:t>
            </a:r>
            <a:endParaRPr sz="28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800" spc="145" dirty="0">
                <a:latin typeface="Times New Roman"/>
                <a:cs typeface="Times New Roman"/>
              </a:rPr>
              <a:t>Imaging</a:t>
            </a:r>
            <a:endParaRPr sz="28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800" spc="70" dirty="0">
                <a:latin typeface="Times New Roman"/>
                <a:cs typeface="Times New Roman"/>
              </a:rPr>
              <a:t>Colonoscopy</a:t>
            </a:r>
            <a:endParaRPr sz="28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800" spc="120">
                <a:latin typeface="Times New Roman"/>
                <a:cs typeface="Times New Roman"/>
              </a:rPr>
              <a:t>Histopathology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04D83523-3B1B-4A17-821A-5AE6DA14357A}"/>
              </a:ext>
            </a:extLst>
          </p:cNvPr>
          <p:cNvSpPr txBox="1">
            <a:spLocks/>
          </p:cNvSpPr>
          <p:nvPr/>
        </p:nvSpPr>
        <p:spPr>
          <a:xfrm>
            <a:off x="590550" y="400431"/>
            <a:ext cx="10668000" cy="1114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19478" y="1069721"/>
            <a:ext cx="3128441" cy="4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39" y="1914973"/>
            <a:ext cx="4883785" cy="3970958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95580" indent="-182880">
              <a:spcBef>
                <a:spcPts val="1664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spc="120" dirty="0">
                <a:latin typeface="Times New Roman"/>
                <a:cs typeface="Times New Roman"/>
              </a:rPr>
              <a:t>Clinical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65" dirty="0">
                <a:latin typeface="Times New Roman"/>
                <a:cs typeface="Times New Roman"/>
              </a:rPr>
              <a:t>features:</a:t>
            </a:r>
            <a:endParaRPr lang="en-US" sz="2400" dirty="0">
              <a:latin typeface="Times New Roman"/>
              <a:cs typeface="Times New Roman"/>
            </a:endParaRPr>
          </a:p>
          <a:p>
            <a:pPr marL="12700">
              <a:spcBef>
                <a:spcPts val="1664"/>
              </a:spcBef>
              <a:buClr>
                <a:srgbClr val="9E3611"/>
              </a:buClr>
              <a:buSzPct val="85416"/>
              <a:tabLst>
                <a:tab pos="195580" algn="l"/>
              </a:tabLst>
            </a:pPr>
            <a:r>
              <a:rPr sz="2000" spc="145" dirty="0">
                <a:latin typeface="Times New Roman"/>
                <a:cs typeface="Times New Roman"/>
              </a:rPr>
              <a:t>Depends </a:t>
            </a:r>
            <a:r>
              <a:rPr sz="2000" spc="110" dirty="0">
                <a:latin typeface="Times New Roman"/>
                <a:cs typeface="Times New Roman"/>
              </a:rPr>
              <a:t>on </a:t>
            </a:r>
            <a:r>
              <a:rPr sz="2000" spc="160" dirty="0">
                <a:latin typeface="Times New Roman"/>
                <a:cs typeface="Times New Roman"/>
              </a:rPr>
              <a:t>extent </a:t>
            </a:r>
            <a:r>
              <a:rPr sz="2000" spc="195" dirty="0">
                <a:latin typeface="Times New Roman"/>
                <a:cs typeface="Times New Roman"/>
              </a:rPr>
              <a:t>and</a:t>
            </a:r>
            <a:r>
              <a:rPr sz="2000" spc="-330" dirty="0">
                <a:latin typeface="Times New Roman"/>
                <a:cs typeface="Times New Roman"/>
              </a:rPr>
              <a:t> </a:t>
            </a:r>
            <a:r>
              <a:rPr sz="2000" spc="130" dirty="0">
                <a:latin typeface="Times New Roman"/>
                <a:cs typeface="Times New Roman"/>
              </a:rPr>
              <a:t>severity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469900" lvl="1" indent="-183515"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25" dirty="0">
                <a:latin typeface="Times New Roman"/>
                <a:cs typeface="Times New Roman"/>
              </a:rPr>
              <a:t>Rectal </a:t>
            </a:r>
            <a:r>
              <a:rPr sz="2000" spc="114" dirty="0">
                <a:latin typeface="Times New Roman"/>
                <a:cs typeface="Times New Roman"/>
              </a:rPr>
              <a:t>bleeding </a:t>
            </a:r>
            <a:r>
              <a:rPr sz="2000" spc="40" dirty="0">
                <a:latin typeface="Times New Roman"/>
                <a:cs typeface="Times New Roman"/>
              </a:rPr>
              <a:t>(&gt;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90%)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75" dirty="0">
                <a:latin typeface="Times New Roman"/>
                <a:cs typeface="Times New Roman"/>
              </a:rPr>
              <a:t>Loose </a:t>
            </a:r>
            <a:r>
              <a:rPr sz="2000" spc="90" dirty="0">
                <a:latin typeface="Times New Roman"/>
                <a:cs typeface="Times New Roman"/>
              </a:rPr>
              <a:t>stool </a:t>
            </a:r>
            <a:r>
              <a:rPr sz="2000" spc="40" dirty="0">
                <a:latin typeface="Times New Roman"/>
                <a:cs typeface="Times New Roman"/>
              </a:rPr>
              <a:t>(&gt; </a:t>
            </a:r>
            <a:r>
              <a:rPr sz="2000" spc="110" dirty="0">
                <a:latin typeface="Times New Roman"/>
                <a:cs typeface="Times New Roman"/>
              </a:rPr>
              <a:t>6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weeks)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25" dirty="0">
                <a:latin typeface="Times New Roman"/>
                <a:cs typeface="Times New Roman"/>
              </a:rPr>
              <a:t>Rectal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35" dirty="0">
                <a:latin typeface="Times New Roman"/>
                <a:cs typeface="Times New Roman"/>
              </a:rPr>
              <a:t>urgency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40" dirty="0">
                <a:latin typeface="Times New Roman"/>
                <a:cs typeface="Times New Roman"/>
              </a:rPr>
              <a:t>Tenesmus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45" dirty="0">
                <a:latin typeface="Times New Roman"/>
                <a:cs typeface="Times New Roman"/>
              </a:rPr>
              <a:t>Mucopurulent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exudate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50" dirty="0">
                <a:latin typeface="Times New Roman"/>
                <a:cs typeface="Times New Roman"/>
              </a:rPr>
              <a:t>Nocturnal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defecation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65" dirty="0">
                <a:latin typeface="Times New Roman"/>
                <a:cs typeface="Times New Roman"/>
              </a:rPr>
              <a:t>Crampy </a:t>
            </a:r>
            <a:r>
              <a:rPr sz="2000" spc="140" dirty="0">
                <a:latin typeface="Times New Roman"/>
                <a:cs typeface="Times New Roman"/>
              </a:rPr>
              <a:t>abdominal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165" dirty="0">
                <a:latin typeface="Times New Roman"/>
                <a:cs typeface="Times New Roman"/>
              </a:rPr>
              <a:t>pain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8540" y="2174874"/>
            <a:ext cx="2550160" cy="19126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5580" indent="-182880">
              <a:spcBef>
                <a:spcPts val="28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5580" algn="l"/>
              </a:tabLst>
            </a:pPr>
            <a:r>
              <a:rPr spc="105" dirty="0">
                <a:latin typeface="Times New Roman"/>
                <a:cs typeface="Times New Roman"/>
              </a:rPr>
              <a:t>Proctitis: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18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105" dirty="0">
                <a:latin typeface="Times New Roman"/>
                <a:cs typeface="Times New Roman"/>
              </a:rPr>
              <a:t>Rectal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100" dirty="0">
                <a:latin typeface="Times New Roman"/>
                <a:cs typeface="Times New Roman"/>
              </a:rPr>
              <a:t>bleeding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4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105" dirty="0">
                <a:latin typeface="Times New Roman"/>
                <a:cs typeface="Times New Roman"/>
              </a:rPr>
              <a:t>Rectal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urgency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125" dirty="0">
                <a:latin typeface="Times New Roman"/>
                <a:cs typeface="Times New Roman"/>
              </a:rPr>
              <a:t>Mucus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114" dirty="0">
                <a:latin typeface="Times New Roman"/>
                <a:cs typeface="Times New Roman"/>
              </a:rPr>
              <a:t>discharge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120" dirty="0">
                <a:latin typeface="Times New Roman"/>
                <a:cs typeface="Times New Roman"/>
              </a:rPr>
              <a:t>Tenesmus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114" dirty="0">
                <a:latin typeface="Times New Roman"/>
                <a:cs typeface="Times New Roman"/>
              </a:rPr>
              <a:t>Severe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constipation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4512944"/>
            <a:ext cx="2362200" cy="19126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5580" indent="-182880">
              <a:spcBef>
                <a:spcPts val="28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5580" algn="l"/>
              </a:tabLst>
            </a:pPr>
            <a:r>
              <a:rPr spc="110" dirty="0">
                <a:solidFill>
                  <a:srgbClr val="D24717"/>
                </a:solidFill>
                <a:latin typeface="Times New Roman"/>
                <a:cs typeface="Times New Roman"/>
              </a:rPr>
              <a:t>Systemic</a:t>
            </a:r>
            <a:r>
              <a:rPr spc="1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D24717"/>
                </a:solidFill>
                <a:latin typeface="Times New Roman"/>
                <a:cs typeface="Times New Roman"/>
              </a:rPr>
              <a:t>symptoms</a:t>
            </a:r>
            <a:r>
              <a:rPr spc="110" dirty="0">
                <a:latin typeface="Times New Roman"/>
                <a:cs typeface="Times New Roman"/>
              </a:rPr>
              <a:t>: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18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100" dirty="0">
                <a:latin typeface="Times New Roman"/>
                <a:cs typeface="Times New Roman"/>
              </a:rPr>
              <a:t>Weight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80" dirty="0">
                <a:latin typeface="Times New Roman"/>
                <a:cs typeface="Times New Roman"/>
              </a:rPr>
              <a:t>loss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130" dirty="0">
                <a:latin typeface="Times New Roman"/>
                <a:cs typeface="Times New Roman"/>
              </a:rPr>
              <a:t>Fever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110" dirty="0">
                <a:latin typeface="Times New Roman"/>
                <a:cs typeface="Times New Roman"/>
              </a:rPr>
              <a:t>Tachycardia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4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165" dirty="0">
                <a:latin typeface="Times New Roman"/>
                <a:cs typeface="Times New Roman"/>
              </a:rPr>
              <a:t>Nausea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70534" algn="l"/>
              </a:tabLst>
            </a:pPr>
            <a:r>
              <a:rPr spc="75" dirty="0">
                <a:latin typeface="Times New Roman"/>
                <a:cs typeface="Times New Roman"/>
              </a:rPr>
              <a:t>Vomiting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5720" y="2174875"/>
            <a:ext cx="3437890" cy="15894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5580" indent="-182880">
              <a:spcBef>
                <a:spcPts val="28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5580" algn="l"/>
              </a:tabLst>
            </a:pPr>
            <a:r>
              <a:rPr spc="140" dirty="0">
                <a:latin typeface="Times New Roman"/>
                <a:cs typeface="Times New Roman"/>
              </a:rPr>
              <a:t>Extra-intestinal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130" dirty="0">
                <a:latin typeface="Times New Roman"/>
                <a:cs typeface="Times New Roman"/>
              </a:rPr>
              <a:t>manifestation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18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69900" algn="l"/>
              </a:tabLst>
            </a:pPr>
            <a:r>
              <a:rPr spc="140" dirty="0">
                <a:latin typeface="Times New Roman"/>
                <a:cs typeface="Times New Roman"/>
              </a:rPr>
              <a:t>Arthropathy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4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69900" algn="l"/>
              </a:tabLst>
            </a:pPr>
            <a:r>
              <a:rPr spc="125" dirty="0">
                <a:latin typeface="Times New Roman"/>
                <a:cs typeface="Times New Roman"/>
              </a:rPr>
              <a:t>Ocular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69900" algn="l"/>
              </a:tabLst>
            </a:pPr>
            <a:r>
              <a:rPr spc="100" dirty="0">
                <a:latin typeface="Times New Roman"/>
                <a:cs typeface="Times New Roman"/>
              </a:rPr>
              <a:t>Dermatological</a:t>
            </a:r>
            <a:endParaRPr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8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69900" algn="l"/>
              </a:tabLst>
            </a:pPr>
            <a:r>
              <a:rPr spc="110" dirty="0">
                <a:latin typeface="Times New Roman"/>
                <a:cs typeface="Times New Roman"/>
              </a:rPr>
              <a:t>Hepato-biliary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19478" y="1069721"/>
            <a:ext cx="3128441" cy="4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8541" y="2163341"/>
            <a:ext cx="2215515" cy="181652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95580" indent="-182880">
              <a:spcBef>
                <a:spcPts val="285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b="1" spc="15" dirty="0">
                <a:latin typeface="Arial"/>
                <a:cs typeface="Arial"/>
              </a:rPr>
              <a:t>History</a:t>
            </a:r>
            <a:endParaRPr sz="2400">
              <a:latin typeface="Arial"/>
              <a:cs typeface="Arial"/>
            </a:endParaRPr>
          </a:p>
          <a:p>
            <a:pPr marL="469900" lvl="1" indent="-183515">
              <a:spcBef>
                <a:spcPts val="1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50" dirty="0">
                <a:latin typeface="Times New Roman"/>
                <a:cs typeface="Times New Roman"/>
              </a:rPr>
              <a:t>Symptoms</a:t>
            </a:r>
            <a:endParaRPr sz="200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50" dirty="0">
                <a:latin typeface="Times New Roman"/>
                <a:cs typeface="Times New Roman"/>
              </a:rPr>
              <a:t>Family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135" dirty="0">
                <a:latin typeface="Times New Roman"/>
                <a:cs typeface="Times New Roman"/>
              </a:rPr>
              <a:t>history</a:t>
            </a:r>
            <a:endParaRPr sz="200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14" dirty="0">
                <a:latin typeface="Times New Roman"/>
                <a:cs typeface="Times New Roman"/>
              </a:rPr>
              <a:t>Travel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35" dirty="0">
                <a:latin typeface="Times New Roman"/>
                <a:cs typeface="Times New Roman"/>
              </a:rPr>
              <a:t>history</a:t>
            </a:r>
            <a:endParaRPr sz="200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55" dirty="0">
                <a:latin typeface="Times New Roman"/>
                <a:cs typeface="Times New Roman"/>
              </a:rPr>
              <a:t>Drug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35" dirty="0">
                <a:latin typeface="Times New Roman"/>
                <a:cs typeface="Times New Roman"/>
              </a:rPr>
              <a:t>history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5720" y="2163341"/>
            <a:ext cx="3392170" cy="338105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95580" indent="-182880">
              <a:spcBef>
                <a:spcPts val="285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b="1" spc="10" dirty="0">
                <a:latin typeface="Arial"/>
                <a:cs typeface="Arial"/>
              </a:rPr>
              <a:t>Examination</a:t>
            </a:r>
            <a:endParaRPr sz="2400" dirty="0">
              <a:latin typeface="Arial"/>
              <a:cs typeface="Arial"/>
            </a:endParaRPr>
          </a:p>
          <a:p>
            <a:pPr marL="469900" lvl="1" indent="-183515">
              <a:spcBef>
                <a:spcPts val="1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69900" algn="l"/>
              </a:tabLst>
            </a:pPr>
            <a:r>
              <a:rPr sz="2000" spc="140" dirty="0">
                <a:latin typeface="Times New Roman"/>
                <a:cs typeface="Times New Roman"/>
              </a:rPr>
              <a:t>Anemia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69900" algn="l"/>
              </a:tabLst>
            </a:pPr>
            <a:r>
              <a:rPr sz="2000" spc="155" dirty="0">
                <a:latin typeface="Times New Roman"/>
                <a:cs typeface="Times New Roman"/>
              </a:rPr>
              <a:t>Pulse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69900" algn="l"/>
              </a:tabLst>
            </a:pPr>
            <a:r>
              <a:rPr sz="2000" spc="70" dirty="0">
                <a:latin typeface="Times New Roman"/>
                <a:cs typeface="Times New Roman"/>
              </a:rPr>
              <a:t>Blood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pressure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69900" algn="l"/>
              </a:tabLst>
            </a:pPr>
            <a:r>
              <a:rPr sz="2000" spc="140" dirty="0">
                <a:latin typeface="Times New Roman"/>
                <a:cs typeface="Times New Roman"/>
              </a:rPr>
              <a:t>Height,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35" dirty="0">
                <a:latin typeface="Times New Roman"/>
                <a:cs typeface="Times New Roman"/>
              </a:rPr>
              <a:t>weight</a:t>
            </a:r>
            <a:endParaRPr sz="2000" dirty="0">
              <a:latin typeface="Times New Roman"/>
              <a:cs typeface="Times New Roman"/>
            </a:endParaRPr>
          </a:p>
          <a:p>
            <a:pPr marL="469900" marR="5080" lvl="1" indent="-182880">
              <a:lnSpc>
                <a:spcPts val="2160"/>
              </a:lnSpc>
              <a:spcBef>
                <a:spcPts val="63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69900" algn="l"/>
              </a:tabLst>
            </a:pPr>
            <a:r>
              <a:rPr sz="2000" b="1" spc="-65" dirty="0">
                <a:latin typeface="Arial"/>
                <a:cs typeface="Arial"/>
              </a:rPr>
              <a:t>Abdomen</a:t>
            </a:r>
            <a:r>
              <a:rPr sz="2000" spc="-65" dirty="0">
                <a:latin typeface="Times New Roman"/>
                <a:cs typeface="Times New Roman"/>
              </a:rPr>
              <a:t>: </a:t>
            </a:r>
            <a:r>
              <a:rPr sz="2000" spc="125" dirty="0">
                <a:latin typeface="Times New Roman"/>
                <a:cs typeface="Times New Roman"/>
              </a:rPr>
              <a:t>Distension,  </a:t>
            </a:r>
            <a:r>
              <a:rPr sz="2000" spc="155" dirty="0">
                <a:latin typeface="Times New Roman"/>
                <a:cs typeface="Times New Roman"/>
              </a:rPr>
              <a:t>tenderness, </a:t>
            </a:r>
            <a:r>
              <a:rPr sz="2000" spc="80" dirty="0">
                <a:latin typeface="Times New Roman"/>
                <a:cs typeface="Times New Roman"/>
              </a:rPr>
              <a:t>Bowel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sound</a:t>
            </a:r>
            <a:endParaRPr sz="2000" dirty="0">
              <a:latin typeface="Times New Roman"/>
              <a:cs typeface="Times New Roman"/>
            </a:endParaRPr>
          </a:p>
          <a:p>
            <a:pPr marL="469900" marR="494665" lvl="1" indent="-182880">
              <a:lnSpc>
                <a:spcPts val="2160"/>
              </a:lnSpc>
              <a:spcBef>
                <a:spcPts val="60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69900" algn="l"/>
              </a:tabLst>
            </a:pPr>
            <a:r>
              <a:rPr sz="2000" b="1" spc="15" dirty="0">
                <a:latin typeface="Arial"/>
                <a:cs typeface="Arial"/>
              </a:rPr>
              <a:t>Perianal</a:t>
            </a:r>
            <a:r>
              <a:rPr sz="2000" spc="15" dirty="0">
                <a:latin typeface="Times New Roman"/>
                <a:cs typeface="Times New Roman"/>
              </a:rPr>
              <a:t>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Times New Roman"/>
                <a:cs typeface="Times New Roman"/>
              </a:rPr>
              <a:t>inspection,  </a:t>
            </a:r>
            <a:r>
              <a:rPr sz="2000" spc="130" dirty="0">
                <a:latin typeface="Times New Roman"/>
                <a:cs typeface="Times New Roman"/>
              </a:rPr>
              <a:t>DRE</a:t>
            </a:r>
            <a:r>
              <a:rPr lang="en-IN" sz="2000" spc="130" dirty="0">
                <a:latin typeface="Times New Roman"/>
                <a:cs typeface="Times New Roman"/>
              </a:rPr>
              <a:t>(Digital renal Examination)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19478" y="1069721"/>
            <a:ext cx="3128441" cy="4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21040" y="1069721"/>
            <a:ext cx="4816995" cy="4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21040" y="1941042"/>
            <a:ext cx="1845310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00" dirty="0"/>
              <a:t>Initial</a:t>
            </a:r>
            <a:endParaRPr sz="2800" dirty="0"/>
          </a:p>
        </p:txBody>
      </p:sp>
      <p:sp>
        <p:nvSpPr>
          <p:cNvPr id="7" name="object 7"/>
          <p:cNvSpPr txBox="1"/>
          <p:nvPr/>
        </p:nvSpPr>
        <p:spPr>
          <a:xfrm>
            <a:off x="2288539" y="2535149"/>
            <a:ext cx="6122036" cy="349582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5580" indent="-182880">
              <a:spcBef>
                <a:spcPts val="10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  <a:tab pos="1675130" algn="l"/>
                <a:tab pos="2094864" algn="l"/>
              </a:tabLst>
            </a:pPr>
            <a:r>
              <a:rPr sz="2000" spc="114" dirty="0">
                <a:latin typeface="Times New Roman"/>
                <a:cs typeface="Times New Roman"/>
              </a:rPr>
              <a:t>CB</a:t>
            </a:r>
            <a:r>
              <a:rPr sz="2000" spc="110" dirty="0">
                <a:latin typeface="Times New Roman"/>
                <a:cs typeface="Times New Roman"/>
              </a:rPr>
              <a:t>C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Verdana"/>
                <a:cs typeface="Verdana"/>
              </a:rPr>
              <a:t>–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H</a:t>
            </a:r>
            <a:r>
              <a:rPr sz="2000" spc="13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-	</a:t>
            </a:r>
            <a:r>
              <a:rPr sz="2000" spc="5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210" dirty="0">
                <a:latin typeface="Times New Roman"/>
                <a:cs typeface="Times New Roman"/>
              </a:rPr>
              <a:t>P</a:t>
            </a:r>
            <a:r>
              <a:rPr sz="2000" spc="114" dirty="0">
                <a:latin typeface="Times New Roman"/>
                <a:cs typeface="Times New Roman"/>
              </a:rPr>
              <a:t>C</a:t>
            </a:r>
            <a:r>
              <a:rPr lang="en-US" sz="2000" spc="114" dirty="0">
                <a:latin typeface="Times New Roman"/>
                <a:cs typeface="Times New Roman"/>
              </a:rPr>
              <a:t>(Pyruvate carboxylase)</a:t>
            </a:r>
            <a:r>
              <a:rPr sz="2000" dirty="0">
                <a:latin typeface="Times New Roman"/>
                <a:cs typeface="Times New Roman"/>
              </a:rPr>
              <a:t>-</a:t>
            </a:r>
          </a:p>
          <a:p>
            <a:pPr marL="195580" indent="-182880">
              <a:spcBef>
                <a:spcPts val="9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125" dirty="0">
                <a:latin typeface="Times New Roman"/>
                <a:cs typeface="Times New Roman"/>
              </a:rPr>
              <a:t>Electrolytes</a:t>
            </a:r>
            <a:endParaRPr sz="2000" dirty="0">
              <a:latin typeface="Times New Roman"/>
              <a:cs typeface="Times New Roman"/>
            </a:endParaRPr>
          </a:p>
          <a:p>
            <a:pPr marL="195580" indent="-182880">
              <a:spcBef>
                <a:spcPts val="9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120" dirty="0">
                <a:latin typeface="Times New Roman"/>
                <a:cs typeface="Times New Roman"/>
              </a:rPr>
              <a:t>Liver function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test</a:t>
            </a:r>
            <a:endParaRPr sz="2000" dirty="0">
              <a:latin typeface="Times New Roman"/>
              <a:cs typeface="Times New Roman"/>
            </a:endParaRPr>
          </a:p>
          <a:p>
            <a:pPr marL="195580" indent="-182880">
              <a:spcBef>
                <a:spcPts val="9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150" dirty="0">
                <a:latin typeface="Times New Roman"/>
                <a:cs typeface="Times New Roman"/>
              </a:rPr>
              <a:t>Renal </a:t>
            </a:r>
            <a:r>
              <a:rPr sz="2000" spc="120" dirty="0">
                <a:latin typeface="Times New Roman"/>
                <a:cs typeface="Times New Roman"/>
              </a:rPr>
              <a:t>function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test</a:t>
            </a:r>
            <a:endParaRPr sz="2000" dirty="0">
              <a:latin typeface="Times New Roman"/>
              <a:cs typeface="Times New Roman"/>
            </a:endParaRPr>
          </a:p>
          <a:p>
            <a:pPr marL="195580" indent="-182880">
              <a:spcBef>
                <a:spcPts val="9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145" dirty="0">
                <a:latin typeface="Times New Roman"/>
                <a:cs typeface="Times New Roman"/>
              </a:rPr>
              <a:t>Iron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profile</a:t>
            </a:r>
            <a:endParaRPr sz="2000" dirty="0">
              <a:latin typeface="Times New Roman"/>
              <a:cs typeface="Times New Roman"/>
            </a:endParaRPr>
          </a:p>
          <a:p>
            <a:pPr marL="195580" indent="-182880">
              <a:spcBef>
                <a:spcPts val="9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114" dirty="0">
                <a:latin typeface="Times New Roman"/>
                <a:cs typeface="Times New Roman"/>
              </a:rPr>
              <a:t>Vitamin-D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level</a:t>
            </a:r>
            <a:endParaRPr sz="2000" dirty="0">
              <a:latin typeface="Times New Roman"/>
              <a:cs typeface="Times New Roman"/>
            </a:endParaRPr>
          </a:p>
          <a:p>
            <a:pPr marL="195580" indent="-182880">
              <a:spcBef>
                <a:spcPts val="96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155" dirty="0">
                <a:latin typeface="Times New Roman"/>
                <a:cs typeface="Times New Roman"/>
              </a:rPr>
              <a:t>CRP</a:t>
            </a:r>
            <a:r>
              <a:rPr lang="en-IN" sz="2000" spc="155" dirty="0">
                <a:latin typeface="Times New Roman"/>
                <a:cs typeface="Times New Roman"/>
              </a:rPr>
              <a:t> (C-reactive protein)</a:t>
            </a:r>
            <a:endParaRPr sz="2000" dirty="0">
              <a:latin typeface="Times New Roman"/>
              <a:cs typeface="Times New Roman"/>
            </a:endParaRPr>
          </a:p>
          <a:p>
            <a:pPr marL="195580" indent="-182880">
              <a:spcBef>
                <a:spcPts val="95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30" dirty="0" err="1">
                <a:latin typeface="Times New Roman"/>
                <a:cs typeface="Times New Roman"/>
              </a:rPr>
              <a:t>F</a:t>
            </a:r>
            <a:r>
              <a:rPr lang="en-US" sz="2000" spc="30" dirty="0" err="1">
                <a:latin typeface="Times New Roman"/>
                <a:cs typeface="Times New Roman"/>
              </a:rPr>
              <a:t>aecal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135" dirty="0">
                <a:latin typeface="Times New Roman"/>
                <a:cs typeface="Times New Roman"/>
              </a:rPr>
              <a:t>Calprotectin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6282" y="2676145"/>
            <a:ext cx="370067" cy="43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flipH="1">
            <a:off x="7291514" y="2546173"/>
            <a:ext cx="1376236" cy="564448"/>
          </a:xfrm>
          <a:custGeom>
            <a:avLst/>
            <a:gdLst/>
            <a:ahLst/>
            <a:cxnLst/>
            <a:rect l="l" t="t" r="r" b="b"/>
            <a:pathLst>
              <a:path w="76200" h="272414">
                <a:moveTo>
                  <a:pt x="44450" y="63500"/>
                </a:moveTo>
                <a:lnTo>
                  <a:pt x="31750" y="63500"/>
                </a:lnTo>
                <a:lnTo>
                  <a:pt x="31750" y="271907"/>
                </a:lnTo>
                <a:lnTo>
                  <a:pt x="44450" y="271907"/>
                </a:lnTo>
                <a:lnTo>
                  <a:pt x="44450" y="63500"/>
                </a:lnTo>
                <a:close/>
              </a:path>
              <a:path w="76200" h="27241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7241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8540" y="2090188"/>
            <a:ext cx="7589520" cy="282705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95580" indent="-182880">
              <a:spcBef>
                <a:spcPts val="285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spc="130" dirty="0">
                <a:latin typeface="Times New Roman"/>
                <a:cs typeface="Times New Roman"/>
              </a:rPr>
              <a:t>Exclusion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114" dirty="0">
                <a:latin typeface="Times New Roman"/>
                <a:cs typeface="Times New Roman"/>
              </a:rPr>
              <a:t>infective </a:t>
            </a:r>
            <a:r>
              <a:rPr sz="2400" spc="190" dirty="0">
                <a:latin typeface="Times New Roman"/>
                <a:cs typeface="Times New Roman"/>
              </a:rPr>
              <a:t>diarrhoea </a:t>
            </a:r>
            <a:r>
              <a:rPr sz="2400" spc="145" dirty="0">
                <a:latin typeface="Times New Roman"/>
                <a:cs typeface="Times New Roman"/>
              </a:rPr>
              <a:t>including </a:t>
            </a:r>
            <a:r>
              <a:rPr sz="2400" spc="95" dirty="0">
                <a:latin typeface="Times New Roman"/>
                <a:cs typeface="Times New Roman"/>
              </a:rPr>
              <a:t>C.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difficile</a:t>
            </a:r>
            <a:endParaRPr sz="24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1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90" dirty="0">
                <a:latin typeface="Times New Roman"/>
                <a:cs typeface="Times New Roman"/>
              </a:rPr>
              <a:t>Stool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RME</a:t>
            </a:r>
            <a:r>
              <a:rPr lang="en-IN" sz="2000" spc="150" dirty="0">
                <a:latin typeface="Times New Roman"/>
                <a:cs typeface="Times New Roman"/>
              </a:rPr>
              <a:t> (Routine </a:t>
            </a:r>
            <a:r>
              <a:rPr lang="en-IN" sz="2000" spc="150">
                <a:latin typeface="Times New Roman"/>
                <a:cs typeface="Times New Roman"/>
              </a:rPr>
              <a:t>Microscopy Examination)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90" dirty="0">
                <a:latin typeface="Times New Roman"/>
                <a:cs typeface="Times New Roman"/>
              </a:rPr>
              <a:t>Stool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Times New Roman"/>
                <a:cs typeface="Times New Roman"/>
              </a:rPr>
              <a:t>culture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60" dirty="0">
                <a:latin typeface="Times New Roman"/>
                <a:cs typeface="Times New Roman"/>
              </a:rPr>
              <a:t>Toxin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75" dirty="0">
                <a:latin typeface="Times New Roman"/>
                <a:cs typeface="Times New Roman"/>
              </a:rPr>
              <a:t>&amp;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B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spcBef>
                <a:spcPts val="20"/>
              </a:spcBef>
              <a:buClr>
                <a:srgbClr val="9E3611"/>
              </a:buClr>
              <a:buFont typeface="Wingdings"/>
              <a:buChar char=""/>
            </a:pPr>
            <a:endParaRPr sz="3350" dirty="0">
              <a:latin typeface="Times New Roman"/>
              <a:cs typeface="Times New Roman"/>
            </a:endParaRPr>
          </a:p>
          <a:p>
            <a:pPr marL="195580" indent="-182880"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spc="85" dirty="0">
                <a:latin typeface="Times New Roman"/>
                <a:cs typeface="Times New Roman"/>
              </a:rPr>
              <a:t>Colonoscopy/Sigmoidoscopy</a:t>
            </a: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spcBef>
                <a:spcPts val="915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spc="140" dirty="0">
                <a:latin typeface="Times New Roman"/>
                <a:cs typeface="Times New Roman"/>
              </a:rPr>
              <a:t>Histopathology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1040" y="1069721"/>
            <a:ext cx="4816995" cy="4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29460" y="739902"/>
            <a:ext cx="3247745" cy="307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098549" y="1696211"/>
            <a:ext cx="7859395" cy="4820920"/>
            <a:chOff x="574548" y="1696211"/>
            <a:chExt cx="7859395" cy="4820920"/>
          </a:xfrm>
        </p:grpSpPr>
        <p:sp>
          <p:nvSpPr>
            <p:cNvPr id="7" name="object 7"/>
            <p:cNvSpPr/>
            <p:nvPr/>
          </p:nvSpPr>
          <p:spPr>
            <a:xfrm>
              <a:off x="580644" y="1696211"/>
              <a:ext cx="7853172" cy="4820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644" y="5885688"/>
              <a:ext cx="783590" cy="487680"/>
            </a:xfrm>
            <a:custGeom>
              <a:avLst/>
              <a:gdLst/>
              <a:ahLst/>
              <a:cxnLst/>
              <a:rect l="l" t="t" r="r" b="b"/>
              <a:pathLst>
                <a:path w="783590" h="487679">
                  <a:moveTo>
                    <a:pt x="783336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783336" y="487680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0644" y="5885688"/>
              <a:ext cx="783590" cy="487680"/>
            </a:xfrm>
            <a:custGeom>
              <a:avLst/>
              <a:gdLst/>
              <a:ahLst/>
              <a:cxnLst/>
              <a:rect l="l" t="t" r="r" b="b"/>
              <a:pathLst>
                <a:path w="783590" h="487679">
                  <a:moveTo>
                    <a:pt x="0" y="487680"/>
                  </a:moveTo>
                  <a:lnTo>
                    <a:pt x="783336" y="487680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4876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8541" y="1888650"/>
            <a:ext cx="4910455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95" dirty="0"/>
              <a:t>In </a:t>
            </a:r>
            <a:r>
              <a:rPr sz="2200" spc="155" dirty="0"/>
              <a:t>relapse </a:t>
            </a:r>
            <a:r>
              <a:rPr sz="2200" spc="120" dirty="0"/>
              <a:t>or </a:t>
            </a:r>
            <a:r>
              <a:rPr sz="2200" spc="210" dirty="0"/>
              <a:t>treatment</a:t>
            </a:r>
            <a:r>
              <a:rPr sz="2200" spc="-310" dirty="0"/>
              <a:t> </a:t>
            </a:r>
            <a:r>
              <a:rPr sz="2200" spc="140" dirty="0"/>
              <a:t>refractory </a:t>
            </a:r>
            <a:r>
              <a:rPr sz="2200" spc="155" dirty="0"/>
              <a:t>UC</a:t>
            </a:r>
            <a:endParaRPr sz="2200"/>
          </a:p>
        </p:txBody>
      </p:sp>
      <p:sp>
        <p:nvSpPr>
          <p:cNvPr id="6" name="object 6"/>
          <p:cNvSpPr txBox="1"/>
          <p:nvPr/>
        </p:nvSpPr>
        <p:spPr>
          <a:xfrm>
            <a:off x="2288541" y="2440051"/>
            <a:ext cx="5583555" cy="44056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spcBef>
                <a:spcPts val="95"/>
              </a:spcBef>
              <a:buClr>
                <a:srgbClr val="9E3611"/>
              </a:buClr>
              <a:buSzPct val="84090"/>
              <a:buFont typeface="Wingdings"/>
              <a:buChar char=""/>
              <a:tabLst>
                <a:tab pos="195580" algn="l"/>
              </a:tabLst>
            </a:pPr>
            <a:r>
              <a:rPr sz="2200" spc="110" dirty="0">
                <a:latin typeface="Times New Roman"/>
                <a:cs typeface="Times New Roman"/>
              </a:rPr>
              <a:t>Test </a:t>
            </a:r>
            <a:r>
              <a:rPr sz="2200" spc="80" dirty="0">
                <a:latin typeface="Times New Roman"/>
                <a:cs typeface="Times New Roman"/>
              </a:rPr>
              <a:t>for </a:t>
            </a:r>
            <a:r>
              <a:rPr sz="2200" spc="85" dirty="0">
                <a:latin typeface="Times New Roman"/>
                <a:cs typeface="Times New Roman"/>
              </a:rPr>
              <a:t>C. </a:t>
            </a:r>
            <a:r>
              <a:rPr sz="2200" spc="65" dirty="0">
                <a:latin typeface="Times New Roman"/>
                <a:cs typeface="Times New Roman"/>
              </a:rPr>
              <a:t>difficile</a:t>
            </a:r>
            <a:r>
              <a:rPr lang="en-IN" sz="2200" spc="65" dirty="0">
                <a:latin typeface="Times New Roman"/>
                <a:cs typeface="Times New Roman"/>
              </a:rPr>
              <a:t> (Clostridium)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215" dirty="0">
                <a:latin typeface="Times New Roman"/>
                <a:cs typeface="Times New Roman"/>
              </a:rPr>
              <a:t>and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70" dirty="0">
                <a:latin typeface="Times New Roman"/>
                <a:cs typeface="Times New Roman"/>
              </a:rPr>
              <a:t>CMV</a:t>
            </a:r>
            <a:r>
              <a:rPr lang="en-IN" sz="2200" spc="70" dirty="0">
                <a:latin typeface="Times New Roman"/>
                <a:cs typeface="Times New Roman"/>
              </a:rPr>
              <a:t>(Cytomegalovirus)</a:t>
            </a:r>
            <a:endParaRPr sz="22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  <a:buClr>
                <a:srgbClr val="9E3611"/>
              </a:buClr>
              <a:buFont typeface="Wingdings"/>
              <a:buChar char=""/>
            </a:pPr>
            <a:endParaRPr sz="3000" dirty="0">
              <a:latin typeface="Times New Roman"/>
              <a:cs typeface="Times New Roman"/>
            </a:endParaRPr>
          </a:p>
          <a:p>
            <a:pPr marL="195580" indent="-182880">
              <a:lnSpc>
                <a:spcPts val="2495"/>
              </a:lnSpc>
              <a:buClr>
                <a:srgbClr val="9E3611"/>
              </a:buClr>
              <a:buSzPct val="84090"/>
              <a:buFont typeface="Wingdings"/>
              <a:buChar char=""/>
              <a:tabLst>
                <a:tab pos="195580" algn="l"/>
              </a:tabLst>
            </a:pPr>
            <a:r>
              <a:rPr sz="2200" spc="85" dirty="0">
                <a:latin typeface="Times New Roman"/>
                <a:cs typeface="Times New Roman"/>
              </a:rPr>
              <a:t>C. </a:t>
            </a:r>
            <a:r>
              <a:rPr sz="2200" spc="65" dirty="0">
                <a:latin typeface="Times New Roman"/>
                <a:cs typeface="Times New Roman"/>
              </a:rPr>
              <a:t>difficile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110" dirty="0">
                <a:latin typeface="Times New Roman"/>
                <a:cs typeface="Times New Roman"/>
              </a:rPr>
              <a:t>infection</a:t>
            </a:r>
            <a:endParaRPr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ts val="2095"/>
              </a:lnSpc>
              <a:buClr>
                <a:srgbClr val="9E3611"/>
              </a:buClr>
              <a:buSzPct val="84210"/>
              <a:buFont typeface="Wingdings"/>
              <a:buChar char=""/>
              <a:tabLst>
                <a:tab pos="470534" algn="l"/>
              </a:tabLst>
            </a:pPr>
            <a:r>
              <a:rPr sz="1900" spc="80" dirty="0">
                <a:latin typeface="Times New Roman"/>
                <a:cs typeface="Times New Roman"/>
              </a:rPr>
              <a:t>Stool </a:t>
            </a:r>
            <a:r>
              <a:rPr sz="1900" spc="65" dirty="0">
                <a:latin typeface="Times New Roman"/>
                <a:cs typeface="Times New Roman"/>
              </a:rPr>
              <a:t>for </a:t>
            </a:r>
            <a:r>
              <a:rPr sz="1900" spc="25" dirty="0">
                <a:latin typeface="Times New Roman"/>
                <a:cs typeface="Times New Roman"/>
              </a:rPr>
              <a:t>c. </a:t>
            </a:r>
            <a:r>
              <a:rPr sz="1900" spc="55" dirty="0">
                <a:latin typeface="Times New Roman"/>
                <a:cs typeface="Times New Roman"/>
              </a:rPr>
              <a:t>difficile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105" dirty="0">
                <a:latin typeface="Times New Roman"/>
                <a:cs typeface="Times New Roman"/>
              </a:rPr>
              <a:t>toxin</a:t>
            </a:r>
            <a:endParaRPr sz="19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ts val="2240"/>
              </a:lnSpc>
              <a:buClr>
                <a:srgbClr val="9E3611"/>
              </a:buClr>
              <a:buSzPct val="84210"/>
              <a:buFont typeface="Wingdings"/>
              <a:buChar char=""/>
              <a:tabLst>
                <a:tab pos="470534" algn="l"/>
              </a:tabLst>
            </a:pPr>
            <a:r>
              <a:rPr sz="1900" spc="130" dirty="0">
                <a:latin typeface="Times New Roman"/>
                <a:cs typeface="Times New Roman"/>
              </a:rPr>
              <a:t>Pseudo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165" dirty="0">
                <a:latin typeface="Times New Roman"/>
                <a:cs typeface="Times New Roman"/>
              </a:rPr>
              <a:t>membrane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170" dirty="0">
                <a:latin typeface="Times New Roman"/>
                <a:cs typeface="Times New Roman"/>
              </a:rPr>
              <a:t>are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135" dirty="0">
                <a:latin typeface="Times New Roman"/>
                <a:cs typeface="Times New Roman"/>
              </a:rPr>
              <a:t>usually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160" dirty="0">
                <a:latin typeface="Times New Roman"/>
                <a:cs typeface="Times New Roman"/>
              </a:rPr>
              <a:t>absent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imes New Roman"/>
                <a:cs typeface="Times New Roman"/>
              </a:rPr>
              <a:t>(0-13%)</a:t>
            </a:r>
            <a:endParaRPr sz="1900" dirty="0">
              <a:latin typeface="Times New Roman"/>
              <a:cs typeface="Times New Roman"/>
            </a:endParaRPr>
          </a:p>
          <a:p>
            <a:pPr lvl="1">
              <a:spcBef>
                <a:spcPts val="50"/>
              </a:spcBef>
              <a:buClr>
                <a:srgbClr val="9E3611"/>
              </a:buClr>
              <a:buFont typeface="Wingdings"/>
              <a:buChar char=""/>
            </a:pP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lnSpc>
                <a:spcPts val="2495"/>
              </a:lnSpc>
              <a:buClr>
                <a:srgbClr val="9E3611"/>
              </a:buClr>
              <a:buSzPct val="84090"/>
              <a:buFont typeface="Wingdings"/>
              <a:buChar char=""/>
              <a:tabLst>
                <a:tab pos="195580" algn="l"/>
              </a:tabLst>
            </a:pPr>
            <a:r>
              <a:rPr sz="2200" spc="70" dirty="0">
                <a:latin typeface="Times New Roman"/>
                <a:cs typeface="Times New Roman"/>
              </a:rPr>
              <a:t>CMV</a:t>
            </a:r>
            <a:endParaRPr sz="22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ts val="2095"/>
              </a:lnSpc>
              <a:buClr>
                <a:srgbClr val="9E3611"/>
              </a:buClr>
              <a:buSzPct val="84210"/>
              <a:buFont typeface="Wingdings"/>
              <a:buChar char=""/>
              <a:tabLst>
                <a:tab pos="470534" algn="l"/>
              </a:tabLst>
            </a:pPr>
            <a:r>
              <a:rPr sz="1900" spc="80" dirty="0">
                <a:latin typeface="Times New Roman"/>
                <a:cs typeface="Times New Roman"/>
              </a:rPr>
              <a:t>Biopsy</a:t>
            </a:r>
            <a:endParaRPr sz="19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ts val="2200"/>
              </a:lnSpc>
              <a:buClr>
                <a:srgbClr val="9E3611"/>
              </a:buClr>
              <a:buSzPct val="84210"/>
              <a:buFont typeface="Wingdings"/>
              <a:buChar char=""/>
              <a:tabLst>
                <a:tab pos="470534" algn="l"/>
              </a:tabLst>
            </a:pPr>
            <a:r>
              <a:rPr sz="1900" spc="100" dirty="0">
                <a:latin typeface="Times New Roman"/>
                <a:cs typeface="Times New Roman"/>
              </a:rPr>
              <a:t>Histopathology:</a:t>
            </a:r>
            <a:endParaRPr sz="1900" dirty="0">
              <a:latin typeface="Times New Roman"/>
              <a:cs typeface="Times New Roman"/>
            </a:endParaRPr>
          </a:p>
          <a:p>
            <a:pPr marL="927100">
              <a:lnSpc>
                <a:spcPts val="2195"/>
              </a:lnSpc>
            </a:pPr>
            <a:r>
              <a:rPr sz="1900" spc="130" dirty="0">
                <a:solidFill>
                  <a:srgbClr val="D24717"/>
                </a:solidFill>
                <a:latin typeface="Times New Roman"/>
                <a:cs typeface="Times New Roman"/>
              </a:rPr>
              <a:t>multiple </a:t>
            </a:r>
            <a:r>
              <a:rPr sz="1900" spc="105" dirty="0">
                <a:solidFill>
                  <a:srgbClr val="D24717"/>
                </a:solidFill>
                <a:latin typeface="Times New Roman"/>
                <a:cs typeface="Times New Roman"/>
              </a:rPr>
              <a:t>inclusion</a:t>
            </a:r>
            <a:r>
              <a:rPr sz="1900" spc="-3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1900" spc="70" dirty="0">
                <a:solidFill>
                  <a:srgbClr val="D24717"/>
                </a:solidFill>
                <a:latin typeface="Times New Roman"/>
                <a:cs typeface="Times New Roman"/>
              </a:rPr>
              <a:t>body</a:t>
            </a:r>
            <a:endParaRPr sz="19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ts val="2195"/>
              </a:lnSpc>
              <a:buClr>
                <a:srgbClr val="9E3611"/>
              </a:buClr>
              <a:buSzPct val="84210"/>
              <a:buFont typeface="Wingdings"/>
              <a:buChar char=""/>
              <a:tabLst>
                <a:tab pos="470534" algn="l"/>
              </a:tabLst>
            </a:pPr>
            <a:r>
              <a:rPr lang="en-US" sz="1900" spc="145" dirty="0">
                <a:latin typeface="Times New Roman"/>
                <a:cs typeface="Times New Roman"/>
              </a:rPr>
              <a:t>Immunohistochemistry(IHC)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spc="35" dirty="0">
                <a:latin typeface="Times New Roman"/>
                <a:cs typeface="Times New Roman"/>
              </a:rPr>
              <a:t>(&gt; </a:t>
            </a:r>
            <a:r>
              <a:rPr sz="1900" spc="100" dirty="0">
                <a:latin typeface="Times New Roman"/>
                <a:cs typeface="Times New Roman"/>
              </a:rPr>
              <a:t>2 </a:t>
            </a:r>
            <a:r>
              <a:rPr sz="1900" spc="60" dirty="0">
                <a:latin typeface="Times New Roman"/>
                <a:cs typeface="Times New Roman"/>
              </a:rPr>
              <a:t>CMV </a:t>
            </a:r>
            <a:r>
              <a:rPr sz="1900" spc="85" dirty="0">
                <a:latin typeface="Times New Roman"/>
                <a:cs typeface="Times New Roman"/>
              </a:rPr>
              <a:t>+ve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imes New Roman"/>
                <a:cs typeface="Times New Roman"/>
              </a:rPr>
              <a:t>cells)</a:t>
            </a:r>
            <a:endParaRPr sz="1900" dirty="0">
              <a:latin typeface="Times New Roman"/>
              <a:cs typeface="Times New Roman"/>
            </a:endParaRPr>
          </a:p>
          <a:p>
            <a:pPr marL="469900" lvl="1" indent="-183515">
              <a:lnSpc>
                <a:spcPts val="2240"/>
              </a:lnSpc>
              <a:buClr>
                <a:srgbClr val="9E3611"/>
              </a:buClr>
              <a:buSzPct val="84210"/>
              <a:buFont typeface="Wingdings"/>
              <a:buChar char=""/>
              <a:tabLst>
                <a:tab pos="470534" algn="l"/>
              </a:tabLst>
            </a:pPr>
            <a:r>
              <a:rPr sz="1900" spc="135" dirty="0">
                <a:latin typeface="Times New Roman"/>
                <a:cs typeface="Times New Roman"/>
              </a:rPr>
              <a:t>PCR in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55" dirty="0">
                <a:latin typeface="Times New Roman"/>
                <a:cs typeface="Times New Roman"/>
              </a:rPr>
              <a:t>blood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21040" y="1069721"/>
            <a:ext cx="4816995" cy="4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93583" y="4409313"/>
            <a:ext cx="2734056" cy="2238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8541" y="2113915"/>
            <a:ext cx="1722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spcBef>
                <a:spcPts val="100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spc="175" dirty="0">
                <a:latin typeface="Times New Roman"/>
                <a:cs typeface="Times New Roman"/>
              </a:rPr>
              <a:t>Bioma</a:t>
            </a:r>
            <a:r>
              <a:rPr sz="2400" spc="114" dirty="0">
                <a:latin typeface="Times New Roman"/>
                <a:cs typeface="Times New Roman"/>
              </a:rPr>
              <a:t>r</a:t>
            </a:r>
            <a:r>
              <a:rPr sz="2400" spc="225" dirty="0">
                <a:latin typeface="Times New Roman"/>
                <a:cs typeface="Times New Roman"/>
              </a:rPr>
              <a:t>k</a:t>
            </a:r>
            <a:r>
              <a:rPr sz="2400" spc="200" dirty="0"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353" y="2829098"/>
            <a:ext cx="3935171" cy="7258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5580" indent="-182880">
              <a:spcBef>
                <a:spcPts val="459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55" dirty="0" err="1">
                <a:latin typeface="Times New Roman"/>
                <a:cs typeface="Times New Roman"/>
              </a:rPr>
              <a:t>p</a:t>
            </a:r>
            <a:r>
              <a:rPr sz="2000" spc="90" dirty="0" err="1">
                <a:latin typeface="Times New Roman"/>
                <a:cs typeface="Times New Roman"/>
              </a:rPr>
              <a:t>A</a:t>
            </a:r>
            <a:r>
              <a:rPr sz="2000" spc="100" dirty="0" err="1">
                <a:latin typeface="Times New Roman"/>
                <a:cs typeface="Times New Roman"/>
              </a:rPr>
              <a:t>NCA</a:t>
            </a:r>
            <a:endParaRPr sz="2000" dirty="0">
              <a:latin typeface="Times New Roman"/>
              <a:cs typeface="Times New Roman"/>
            </a:endParaRPr>
          </a:p>
          <a:p>
            <a:pPr marL="195580" indent="-182880">
              <a:spcBef>
                <a:spcPts val="359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65" dirty="0">
                <a:latin typeface="Times New Roman"/>
                <a:cs typeface="Times New Roman"/>
              </a:rPr>
              <a:t>ASCA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3964" y="4501896"/>
            <a:ext cx="7074534" cy="102015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5580" marR="5080" indent="-182880">
              <a:lnSpc>
                <a:spcPts val="2160"/>
              </a:lnSpc>
              <a:spcBef>
                <a:spcPts val="37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25" dirty="0">
                <a:solidFill>
                  <a:srgbClr val="D24717"/>
                </a:solidFill>
                <a:latin typeface="Times New Roman"/>
                <a:cs typeface="Times New Roman"/>
              </a:rPr>
              <a:t>F.</a:t>
            </a:r>
            <a:r>
              <a:rPr sz="2000" spc="4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D24717"/>
                </a:solidFill>
                <a:latin typeface="Times New Roman"/>
                <a:cs typeface="Times New Roman"/>
              </a:rPr>
              <a:t>calprotectin</a:t>
            </a:r>
            <a:r>
              <a:rPr sz="2000" spc="1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Verdana"/>
                <a:cs typeface="Verdana"/>
              </a:rPr>
              <a:t>–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45" dirty="0">
                <a:latin typeface="Times New Roman"/>
                <a:cs typeface="Times New Roman"/>
              </a:rPr>
              <a:t>most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130" dirty="0">
                <a:latin typeface="Times New Roman"/>
                <a:cs typeface="Times New Roman"/>
              </a:rPr>
              <a:t>sensitive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45" dirty="0">
                <a:latin typeface="Times New Roman"/>
                <a:cs typeface="Times New Roman"/>
              </a:rPr>
              <a:t>in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activity,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Dx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&amp;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treatment  </a:t>
            </a:r>
            <a:r>
              <a:rPr sz="2000" spc="140" dirty="0">
                <a:latin typeface="Times New Roman"/>
                <a:cs typeface="Times New Roman"/>
              </a:rPr>
              <a:t>response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  <a:buClr>
                <a:srgbClr val="9E3611"/>
              </a:buClr>
              <a:buFont typeface="Wingdings"/>
              <a:buChar char=""/>
            </a:pPr>
            <a:endParaRPr sz="26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21040" y="1069721"/>
            <a:ext cx="4816995" cy="4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B0D2-FDEC-465C-A5FD-34E61215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04800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en-IN" sz="3600" b="1" i="1" spc="-35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</a:t>
            </a:r>
            <a:r>
              <a:rPr lang="en-IN" sz="3600" b="1" i="1" spc="-5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BOWEL</a:t>
            </a:r>
            <a:r>
              <a:rPr lang="en-IN" sz="3600" b="1" i="1" spc="-16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i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54F3F-2E6C-4AB4-969E-C787424E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905000"/>
            <a:ext cx="10668000" cy="3818083"/>
          </a:xfrm>
        </p:spPr>
        <p:txBody>
          <a:bodyPr>
            <a:normAutofit/>
          </a:bodyPr>
          <a:lstStyle/>
          <a:p>
            <a:pPr marL="546100" marR="5080" indent="-533400" algn="just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lang="en-US" sz="22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lang="en-US" sz="2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two chronic diseases that cause  inflammation of the 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intestine: </a:t>
            </a:r>
            <a:r>
              <a:rPr lang="en-US" sz="2200" b="1" spc="-5" dirty="0">
                <a:solidFill>
                  <a:srgbClr val="EA1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 colitis  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spc="-5" dirty="0">
                <a:solidFill>
                  <a:srgbClr val="EA1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Crohn's</a:t>
            </a:r>
            <a:r>
              <a:rPr lang="en-US" sz="2200" b="1" dirty="0">
                <a:solidFill>
                  <a:srgbClr val="EA1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-5" dirty="0">
                <a:solidFill>
                  <a:srgbClr val="EA1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sz="2200" spc="-5" dirty="0">
                <a:solidFill>
                  <a:srgbClr val="EA1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545465" algn="l"/>
              </a:tabLst>
            </a:pPr>
            <a:endParaRPr lang="en-US" sz="2200" b="1" spc="-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545465" algn="l"/>
              </a:tabLst>
            </a:pPr>
            <a:r>
              <a:rPr lang="en-US" sz="22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 colitis </a:t>
            </a:r>
            <a:r>
              <a:rPr lang="en-US" sz="2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</a:t>
            </a:r>
            <a:r>
              <a:rPr lang="en-US" sz="2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 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inflammatory disease </a:t>
            </a:r>
            <a:r>
              <a:rPr lang="en-US" sz="2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 intestine of </a:t>
            </a:r>
            <a:r>
              <a:rPr lang="en-US" sz="2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 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cause, primarily affecting the  </a:t>
            </a:r>
            <a:r>
              <a:rPr lang="en-US" sz="2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mucosa,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 </a:t>
            </a:r>
            <a:r>
              <a:rPr lang="en-US" sz="2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erosions and/or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ulcerations. </a:t>
            </a:r>
            <a:r>
              <a:rPr lang="en-US" sz="22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r>
              <a:rPr lang="en-US" sz="2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 repeated </a:t>
            </a:r>
            <a:r>
              <a:rPr lang="en-US" sz="2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 of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relapses and  remissions, occasionally  </a:t>
            </a:r>
            <a:r>
              <a:rPr lang="en-US" sz="2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accompanied by </a:t>
            </a:r>
            <a:r>
              <a:rPr lang="en-US" sz="22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extra-intestinal  manifestations.</a:t>
            </a:r>
            <a:endParaRPr lang="en-US" sz="2200" spc="-1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marR="5080" indent="-533400" algn="just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endParaRPr lang="en-US" sz="2200" spc="-1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159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8541" y="2090188"/>
            <a:ext cx="4806315" cy="217559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95580" indent="-182880">
              <a:spcBef>
                <a:spcPts val="285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spc="125" dirty="0">
                <a:solidFill>
                  <a:srgbClr val="D24717"/>
                </a:solidFill>
                <a:latin typeface="Times New Roman"/>
                <a:cs typeface="Times New Roman"/>
              </a:rPr>
              <a:t>Acute </a:t>
            </a:r>
            <a:r>
              <a:rPr sz="2400" spc="155" dirty="0">
                <a:solidFill>
                  <a:srgbClr val="D24717"/>
                </a:solidFill>
                <a:latin typeface="Times New Roman"/>
                <a:cs typeface="Times New Roman"/>
              </a:rPr>
              <a:t>severe </a:t>
            </a:r>
            <a:r>
              <a:rPr sz="2400" spc="100" dirty="0">
                <a:solidFill>
                  <a:srgbClr val="D24717"/>
                </a:solidFill>
                <a:latin typeface="Times New Roman"/>
                <a:cs typeface="Times New Roman"/>
              </a:rPr>
              <a:t>colitis </a:t>
            </a:r>
            <a:r>
              <a:rPr sz="2400" spc="265" dirty="0">
                <a:latin typeface="Times New Roman"/>
                <a:cs typeface="Times New Roman"/>
              </a:rPr>
              <a:t>at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165" dirty="0">
                <a:latin typeface="Times New Roman"/>
                <a:cs typeface="Times New Roman"/>
              </a:rPr>
              <a:t>admission</a:t>
            </a:r>
            <a:endParaRPr sz="240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1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10" dirty="0">
                <a:latin typeface="Times New Roman"/>
                <a:cs typeface="Times New Roman"/>
              </a:rPr>
              <a:t>CBC</a:t>
            </a:r>
            <a:endParaRPr sz="200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35" dirty="0">
                <a:latin typeface="Times New Roman"/>
                <a:cs typeface="Times New Roman"/>
              </a:rPr>
              <a:t>ESR,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CRP</a:t>
            </a:r>
            <a:endParaRPr sz="200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20" dirty="0">
                <a:latin typeface="Times New Roman"/>
                <a:cs typeface="Times New Roman"/>
              </a:rPr>
              <a:t>Electrolytes</a:t>
            </a:r>
            <a:endParaRPr sz="200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40" dirty="0">
                <a:latin typeface="Times New Roman"/>
                <a:cs typeface="Times New Roman"/>
              </a:rPr>
              <a:t>LFT</a:t>
            </a:r>
            <a:endParaRPr sz="200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90" dirty="0">
                <a:latin typeface="Times New Roman"/>
                <a:cs typeface="Times New Roman"/>
              </a:rPr>
              <a:t>Stool </a:t>
            </a:r>
            <a:r>
              <a:rPr sz="2000" spc="125" dirty="0">
                <a:latin typeface="Times New Roman"/>
                <a:cs typeface="Times New Roman"/>
              </a:rPr>
              <a:t>RME, </a:t>
            </a:r>
            <a:r>
              <a:rPr sz="2000" spc="75" dirty="0">
                <a:latin typeface="Times New Roman"/>
                <a:cs typeface="Times New Roman"/>
              </a:rPr>
              <a:t>C/S, </a:t>
            </a:r>
            <a:r>
              <a:rPr sz="2000" spc="80" dirty="0">
                <a:latin typeface="Times New Roman"/>
                <a:cs typeface="Times New Roman"/>
              </a:rPr>
              <a:t>C. </a:t>
            </a:r>
            <a:r>
              <a:rPr sz="2000" spc="60" dirty="0">
                <a:latin typeface="Times New Roman"/>
                <a:cs typeface="Times New Roman"/>
              </a:rPr>
              <a:t>difficile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Times New Roman"/>
                <a:cs typeface="Times New Roman"/>
              </a:rPr>
              <a:t>toxin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3164" y="4547548"/>
            <a:ext cx="3096260" cy="10337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95580" indent="-182880">
              <a:spcBef>
                <a:spcPts val="54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b="1" spc="30" dirty="0">
                <a:latin typeface="Arial"/>
                <a:cs typeface="Arial"/>
              </a:rPr>
              <a:t>Plain </a:t>
            </a:r>
            <a:r>
              <a:rPr sz="2000" b="1" spc="-25" dirty="0">
                <a:latin typeface="Arial"/>
                <a:cs typeface="Arial"/>
              </a:rPr>
              <a:t>X</a:t>
            </a:r>
            <a:r>
              <a:rPr sz="2000" b="1" spc="-25" dirty="0">
                <a:latin typeface="Verdana"/>
                <a:cs typeface="Verdana"/>
              </a:rPr>
              <a:t>–</a:t>
            </a:r>
            <a:r>
              <a:rPr sz="2000" b="1" spc="-25" dirty="0">
                <a:latin typeface="Arial"/>
                <a:cs typeface="Arial"/>
              </a:rPr>
              <a:t>ray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75" dirty="0">
                <a:latin typeface="Arial"/>
                <a:cs typeface="Arial"/>
              </a:rPr>
              <a:t>abdomen</a:t>
            </a:r>
            <a:endParaRPr sz="2000">
              <a:latin typeface="Arial"/>
              <a:cs typeface="Arial"/>
            </a:endParaRPr>
          </a:p>
          <a:p>
            <a:pPr marL="469265" lvl="1" indent="-183515">
              <a:spcBef>
                <a:spcPts val="39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69900" algn="l"/>
              </a:tabLst>
            </a:pPr>
            <a:r>
              <a:rPr spc="105" dirty="0">
                <a:latin typeface="Times New Roman"/>
                <a:cs typeface="Times New Roman"/>
              </a:rPr>
              <a:t>Exclude </a:t>
            </a:r>
            <a:r>
              <a:rPr spc="110" dirty="0">
                <a:solidFill>
                  <a:srgbClr val="D24717"/>
                </a:solidFill>
                <a:latin typeface="Times New Roman"/>
                <a:cs typeface="Times New Roman"/>
              </a:rPr>
              <a:t>dilation </a:t>
            </a:r>
            <a:r>
              <a:rPr spc="75" dirty="0">
                <a:solidFill>
                  <a:srgbClr val="D24717"/>
                </a:solidFill>
                <a:latin typeface="Times New Roman"/>
                <a:cs typeface="Times New Roman"/>
              </a:rPr>
              <a:t>&gt;5.5</a:t>
            </a:r>
            <a:r>
              <a:rPr spc="-11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pc="100" dirty="0">
                <a:solidFill>
                  <a:srgbClr val="D24717"/>
                </a:solidFill>
                <a:latin typeface="Times New Roman"/>
                <a:cs typeface="Times New Roman"/>
              </a:rPr>
              <a:t>cm</a:t>
            </a:r>
            <a:endParaRPr>
              <a:latin typeface="Times New Roman"/>
              <a:cs typeface="Times New Roman"/>
            </a:endParaRPr>
          </a:p>
          <a:p>
            <a:pPr marL="469265" lvl="1" indent="-183515">
              <a:spcBef>
                <a:spcPts val="38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469900" algn="l"/>
              </a:tabLst>
            </a:pPr>
            <a:r>
              <a:rPr spc="114" dirty="0">
                <a:latin typeface="Times New Roman"/>
                <a:cs typeface="Times New Roman"/>
              </a:rPr>
              <a:t>Disease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140" dirty="0">
                <a:latin typeface="Times New Roman"/>
                <a:cs typeface="Times New Roman"/>
              </a:rPr>
              <a:t>extent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7433" y="5604460"/>
            <a:ext cx="6890384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4945" marR="5080" indent="-182880">
              <a:lnSpc>
                <a:spcPts val="1939"/>
              </a:lnSpc>
              <a:spcBef>
                <a:spcPts val="3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5580" algn="l"/>
              </a:tabLst>
            </a:pPr>
            <a:r>
              <a:rPr spc="120" dirty="0">
                <a:latin typeface="Times New Roman"/>
                <a:cs typeface="Times New Roman"/>
              </a:rPr>
              <a:t>Predictors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75" dirty="0">
                <a:solidFill>
                  <a:srgbClr val="D24717"/>
                </a:solidFill>
                <a:latin typeface="Times New Roman"/>
                <a:cs typeface="Times New Roman"/>
              </a:rPr>
              <a:t>poor </a:t>
            </a:r>
            <a:r>
              <a:rPr spc="175" dirty="0">
                <a:solidFill>
                  <a:srgbClr val="D24717"/>
                </a:solidFill>
                <a:latin typeface="Times New Roman"/>
                <a:cs typeface="Times New Roman"/>
              </a:rPr>
              <a:t>treatment </a:t>
            </a:r>
            <a:r>
              <a:rPr spc="120" dirty="0">
                <a:solidFill>
                  <a:srgbClr val="D24717"/>
                </a:solidFill>
                <a:latin typeface="Times New Roman"/>
                <a:cs typeface="Times New Roman"/>
              </a:rPr>
              <a:t>response </a:t>
            </a:r>
            <a:r>
              <a:rPr spc="95" dirty="0">
                <a:latin typeface="Times New Roman"/>
                <a:cs typeface="Times New Roman"/>
              </a:rPr>
              <a:t>(mucosal </a:t>
            </a:r>
            <a:r>
              <a:rPr spc="120" dirty="0">
                <a:latin typeface="Times New Roman"/>
                <a:cs typeface="Times New Roman"/>
              </a:rPr>
              <a:t>islands, </a:t>
            </a:r>
            <a:r>
              <a:rPr spc="75" dirty="0">
                <a:latin typeface="Times New Roman"/>
                <a:cs typeface="Times New Roman"/>
              </a:rPr>
              <a:t>&gt; </a:t>
            </a:r>
            <a:r>
              <a:rPr spc="100" dirty="0">
                <a:latin typeface="Times New Roman"/>
                <a:cs typeface="Times New Roman"/>
              </a:rPr>
              <a:t>2</a:t>
            </a:r>
            <a:r>
              <a:rPr spc="-285"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gas  </a:t>
            </a:r>
            <a:r>
              <a:rPr spc="70" dirty="0">
                <a:latin typeface="Times New Roman"/>
                <a:cs typeface="Times New Roman"/>
              </a:rPr>
              <a:t>filled </a:t>
            </a:r>
            <a:r>
              <a:rPr spc="65" dirty="0">
                <a:latin typeface="Times New Roman"/>
                <a:cs typeface="Times New Roman"/>
              </a:rPr>
              <a:t>loops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125" dirty="0">
                <a:latin typeface="Times New Roman"/>
                <a:cs typeface="Times New Roman"/>
              </a:rPr>
              <a:t>small</a:t>
            </a:r>
            <a:r>
              <a:rPr spc="55" dirty="0">
                <a:latin typeface="Times New Roman"/>
                <a:cs typeface="Times New Roman"/>
              </a:rPr>
              <a:t> bowel)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040" y="1069721"/>
            <a:ext cx="4816995" cy="4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3464" y="2173223"/>
            <a:ext cx="2078736" cy="251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55053" y="4975860"/>
            <a:ext cx="2577465" cy="32060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431800">
              <a:spcBef>
                <a:spcPts val="340"/>
              </a:spcBef>
            </a:pPr>
            <a:r>
              <a:rPr spc="10" dirty="0">
                <a:latin typeface="Times New Roman"/>
                <a:cs typeface="Times New Roman"/>
              </a:rPr>
              <a:t>Toxic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85" dirty="0">
                <a:latin typeface="Times New Roman"/>
                <a:cs typeface="Times New Roman"/>
              </a:rPr>
              <a:t>megacolon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682239" y="1729739"/>
            <a:ext cx="2400300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7791" y="1729739"/>
            <a:ext cx="3023616" cy="3023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82240" y="5027676"/>
            <a:ext cx="2577465" cy="32124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41325">
              <a:spcBef>
                <a:spcPts val="345"/>
              </a:spcBef>
            </a:pPr>
            <a:r>
              <a:rPr spc="160" dirty="0">
                <a:latin typeface="Times New Roman"/>
                <a:cs typeface="Times New Roman"/>
              </a:rPr>
              <a:t>Thumb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140" dirty="0">
                <a:latin typeface="Times New Roman"/>
                <a:cs typeface="Times New Roman"/>
              </a:rPr>
              <a:t>printing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2677" y="5027676"/>
            <a:ext cx="2577465" cy="32124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95300">
              <a:spcBef>
                <a:spcPts val="345"/>
              </a:spcBef>
            </a:pPr>
            <a:r>
              <a:rPr spc="95" dirty="0">
                <a:latin typeface="Times New Roman"/>
                <a:cs typeface="Times New Roman"/>
              </a:rPr>
              <a:t>Mucosal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130" dirty="0">
                <a:latin typeface="Times New Roman"/>
                <a:cs typeface="Times New Roman"/>
              </a:rPr>
              <a:t>island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21040" y="1069721"/>
            <a:ext cx="4816995" cy="402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8541" y="1625976"/>
            <a:ext cx="7407909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125" dirty="0">
                <a:solidFill>
                  <a:srgbClr val="D24717"/>
                </a:solidFill>
              </a:rPr>
              <a:t>Acute </a:t>
            </a:r>
            <a:r>
              <a:rPr spc="155" dirty="0">
                <a:solidFill>
                  <a:srgbClr val="D24717"/>
                </a:solidFill>
              </a:rPr>
              <a:t>severe </a:t>
            </a:r>
            <a:r>
              <a:rPr spc="100" dirty="0">
                <a:solidFill>
                  <a:srgbClr val="D24717"/>
                </a:solidFill>
              </a:rPr>
              <a:t>colitis </a:t>
            </a:r>
            <a:r>
              <a:rPr spc="265" dirty="0"/>
              <a:t>at</a:t>
            </a:r>
            <a:r>
              <a:rPr spc="-190" dirty="0"/>
              <a:t> </a:t>
            </a:r>
            <a:r>
              <a:rPr spc="165" dirty="0"/>
              <a:t>admission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8541" y="2893696"/>
            <a:ext cx="7498715" cy="37555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95580" indent="-182880">
              <a:spcBef>
                <a:spcPts val="285"/>
              </a:spcBef>
              <a:buClr>
                <a:srgbClr val="9E3611"/>
              </a:buClr>
              <a:buSzPct val="85416"/>
              <a:buFont typeface="Wingdings"/>
              <a:buChar char=""/>
              <a:tabLst>
                <a:tab pos="195580" algn="l"/>
              </a:tabLst>
            </a:pPr>
            <a:r>
              <a:rPr sz="2400" spc="125" dirty="0">
                <a:latin typeface="Times New Roman"/>
                <a:cs typeface="Times New Roman"/>
              </a:rPr>
              <a:t>Flexible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sigmoidoscopy</a:t>
            </a:r>
            <a:endParaRPr sz="24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1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20" dirty="0">
                <a:latin typeface="Times New Roman"/>
                <a:cs typeface="Times New Roman"/>
              </a:rPr>
              <a:t>Confirm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20" dirty="0">
                <a:latin typeface="Times New Roman"/>
                <a:cs typeface="Times New Roman"/>
              </a:rPr>
              <a:t>diagnosis</a:t>
            </a:r>
            <a:endParaRPr sz="2000" dirty="0">
              <a:latin typeface="Times New Roman"/>
              <a:cs typeface="Times New Roman"/>
            </a:endParaRPr>
          </a:p>
          <a:p>
            <a:pPr marL="469900" lvl="1" indent="-183515">
              <a:spcBef>
                <a:spcPts val="36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20" dirty="0">
                <a:latin typeface="Times New Roman"/>
                <a:cs typeface="Times New Roman"/>
              </a:rPr>
              <a:t>Exclude </a:t>
            </a:r>
            <a:r>
              <a:rPr sz="2000" spc="100" dirty="0">
                <a:latin typeface="Times New Roman"/>
                <a:cs typeface="Times New Roman"/>
              </a:rPr>
              <a:t>infection </a:t>
            </a:r>
            <a:r>
              <a:rPr sz="2000" spc="-160" dirty="0">
                <a:latin typeface="Verdana"/>
                <a:cs typeface="Verdana"/>
              </a:rPr>
              <a:t>–</a:t>
            </a:r>
            <a:r>
              <a:rPr sz="2000" spc="-315" dirty="0">
                <a:latin typeface="Verdana"/>
                <a:cs typeface="Verdana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CMV</a:t>
            </a:r>
            <a:endParaRPr sz="2000" dirty="0">
              <a:latin typeface="Times New Roman"/>
              <a:cs typeface="Times New Roman"/>
            </a:endParaRPr>
          </a:p>
          <a:p>
            <a:pPr marL="469900" marR="316865" lvl="1" indent="-182880">
              <a:lnSpc>
                <a:spcPts val="2160"/>
              </a:lnSpc>
              <a:spcBef>
                <a:spcPts val="63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55" dirty="0">
                <a:solidFill>
                  <a:srgbClr val="D24717"/>
                </a:solidFill>
                <a:latin typeface="Times New Roman"/>
                <a:cs typeface="Times New Roman"/>
              </a:rPr>
              <a:t>Preparation</a:t>
            </a:r>
            <a:r>
              <a:rPr sz="2000" spc="155" dirty="0">
                <a:latin typeface="Times New Roman"/>
                <a:cs typeface="Times New Roman"/>
              </a:rPr>
              <a:t>: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unprepared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bowel.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Phosphate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180" dirty="0">
                <a:latin typeface="Times New Roman"/>
                <a:cs typeface="Times New Roman"/>
              </a:rPr>
              <a:t>enema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can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be  </a:t>
            </a:r>
            <a:r>
              <a:rPr sz="2000" spc="155" dirty="0">
                <a:latin typeface="Times New Roman"/>
                <a:cs typeface="Times New Roman"/>
              </a:rPr>
              <a:t>used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spcBef>
                <a:spcPts val="40"/>
              </a:spcBef>
              <a:buClr>
                <a:srgbClr val="9E3611"/>
              </a:buClr>
              <a:buFont typeface="Wingdings"/>
              <a:buChar char=""/>
            </a:pPr>
            <a:endParaRPr sz="2650" dirty="0">
              <a:latin typeface="Times New Roman"/>
              <a:cs typeface="Times New Roman"/>
            </a:endParaRPr>
          </a:p>
          <a:p>
            <a:pPr marL="469900" lvl="1" indent="-183515"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45" dirty="0">
                <a:latin typeface="Times New Roman"/>
                <a:cs typeface="Times New Roman"/>
              </a:rPr>
              <a:t>Full </a:t>
            </a:r>
            <a:r>
              <a:rPr sz="2000" spc="60" dirty="0">
                <a:latin typeface="Times New Roman"/>
                <a:cs typeface="Times New Roman"/>
              </a:rPr>
              <a:t>colonoscopy </a:t>
            </a:r>
            <a:r>
              <a:rPr sz="2000" spc="110" dirty="0">
                <a:latin typeface="Times New Roman"/>
                <a:cs typeface="Times New Roman"/>
              </a:rPr>
              <a:t>is </a:t>
            </a:r>
            <a:r>
              <a:rPr sz="2000" spc="150" dirty="0">
                <a:solidFill>
                  <a:srgbClr val="D24717"/>
                </a:solidFill>
                <a:latin typeface="Times New Roman"/>
                <a:cs typeface="Times New Roman"/>
              </a:rPr>
              <a:t>not</a:t>
            </a:r>
            <a:r>
              <a:rPr sz="2000" spc="-17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000" spc="135" dirty="0">
                <a:solidFill>
                  <a:srgbClr val="D24717"/>
                </a:solidFill>
                <a:latin typeface="Times New Roman"/>
                <a:cs typeface="Times New Roman"/>
              </a:rPr>
              <a:t>recommended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E3611"/>
              </a:buClr>
              <a:buFont typeface="Wingdings"/>
              <a:buChar char=""/>
            </a:pPr>
            <a:endParaRPr sz="2950" dirty="0">
              <a:latin typeface="Times New Roman"/>
              <a:cs typeface="Times New Roman"/>
            </a:endParaRPr>
          </a:p>
          <a:p>
            <a:pPr marL="469900" marR="5080" lvl="1" indent="-182880" algn="just">
              <a:lnSpc>
                <a:spcPts val="2160"/>
              </a:lnSpc>
              <a:buClr>
                <a:srgbClr val="9E3611"/>
              </a:buClr>
              <a:buSzPct val="85000"/>
              <a:buFont typeface="Wingdings"/>
              <a:buChar char=""/>
              <a:tabLst>
                <a:tab pos="470534" algn="l"/>
              </a:tabLst>
            </a:pPr>
            <a:r>
              <a:rPr sz="2000" spc="110" dirty="0">
                <a:latin typeface="Times New Roman"/>
                <a:cs typeface="Times New Roman"/>
              </a:rPr>
              <a:t>After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Times New Roman"/>
                <a:cs typeface="Times New Roman"/>
              </a:rPr>
              <a:t>active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135" dirty="0">
                <a:latin typeface="Times New Roman"/>
                <a:cs typeface="Times New Roman"/>
              </a:rPr>
              <a:t>disease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200" dirty="0">
                <a:latin typeface="Times New Roman"/>
                <a:cs typeface="Times New Roman"/>
              </a:rPr>
              <a:t>has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Times New Roman"/>
                <a:cs typeface="Times New Roman"/>
              </a:rPr>
              <a:t>been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controlled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145" dirty="0">
                <a:latin typeface="Times New Roman"/>
                <a:cs typeface="Times New Roman"/>
              </a:rPr>
              <a:t>in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120" dirty="0">
                <a:latin typeface="Times New Roman"/>
                <a:cs typeface="Times New Roman"/>
              </a:rPr>
              <a:t>newly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diagnosed  </a:t>
            </a:r>
            <a:r>
              <a:rPr sz="2000" spc="175" dirty="0">
                <a:latin typeface="Times New Roman"/>
                <a:cs typeface="Times New Roman"/>
              </a:rPr>
              <a:t>patient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full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colonoscopy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35" dirty="0">
                <a:latin typeface="Times New Roman"/>
                <a:cs typeface="Times New Roman"/>
              </a:rPr>
              <a:t>should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145" dirty="0">
                <a:latin typeface="Times New Roman"/>
                <a:cs typeface="Times New Roman"/>
              </a:rPr>
              <a:t>carried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out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to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see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extent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and  </a:t>
            </a:r>
            <a:r>
              <a:rPr sz="2000" spc="110" dirty="0">
                <a:latin typeface="Times New Roman"/>
                <a:cs typeface="Times New Roman"/>
              </a:rPr>
              <a:t>to </a:t>
            </a:r>
            <a:r>
              <a:rPr sz="2000" spc="105" dirty="0">
                <a:latin typeface="Times New Roman"/>
                <a:cs typeface="Times New Roman"/>
              </a:rPr>
              <a:t>exclude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CD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8541" y="1085937"/>
            <a:ext cx="4816995" cy="4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1817" y="797941"/>
            <a:ext cx="4281551" cy="303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54291" y="948816"/>
            <a:ext cx="151130" cy="50800"/>
            <a:chOff x="5130291" y="948816"/>
            <a:chExt cx="151130" cy="50800"/>
          </a:xfrm>
        </p:grpSpPr>
        <p:sp>
          <p:nvSpPr>
            <p:cNvPr id="4" name="object 4"/>
            <p:cNvSpPr/>
            <p:nvPr/>
          </p:nvSpPr>
          <p:spPr>
            <a:xfrm>
              <a:off x="5131180" y="949705"/>
              <a:ext cx="149225" cy="48895"/>
            </a:xfrm>
            <a:custGeom>
              <a:avLst/>
              <a:gdLst/>
              <a:ahLst/>
              <a:cxnLst/>
              <a:rect l="l" t="t" r="r" b="b"/>
              <a:pathLst>
                <a:path w="149225" h="48894">
                  <a:moveTo>
                    <a:pt x="148971" y="0"/>
                  </a:moveTo>
                  <a:lnTo>
                    <a:pt x="10033" y="0"/>
                  </a:lnTo>
                  <a:lnTo>
                    <a:pt x="0" y="48514"/>
                  </a:lnTo>
                  <a:lnTo>
                    <a:pt x="138938" y="48514"/>
                  </a:lnTo>
                  <a:lnTo>
                    <a:pt x="148971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31180" y="949705"/>
              <a:ext cx="149225" cy="48895"/>
            </a:xfrm>
            <a:custGeom>
              <a:avLst/>
              <a:gdLst/>
              <a:ahLst/>
              <a:cxnLst/>
              <a:rect l="l" t="t" r="r" b="b"/>
              <a:pathLst>
                <a:path w="149225" h="48894">
                  <a:moveTo>
                    <a:pt x="10033" y="0"/>
                  </a:moveTo>
                  <a:lnTo>
                    <a:pt x="148971" y="0"/>
                  </a:lnTo>
                  <a:lnTo>
                    <a:pt x="138938" y="48514"/>
                  </a:lnTo>
                  <a:lnTo>
                    <a:pt x="0" y="48514"/>
                  </a:lnTo>
                  <a:lnTo>
                    <a:pt x="10033" y="0"/>
                  </a:lnTo>
                  <a:close/>
                </a:path>
              </a:pathLst>
            </a:custGeom>
            <a:ln w="3175">
              <a:solidFill>
                <a:srgbClr val="637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097267" y="797941"/>
            <a:ext cx="3086100" cy="303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1320" y="1367917"/>
            <a:ext cx="8731250" cy="323101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spcBef>
                <a:spcPts val="79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lang="en-US" sz="2850" dirty="0">
                <a:solidFill>
                  <a:srgbClr val="D5E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Massive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70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sz="3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Perforation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spcBef>
                <a:spcPts val="69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sz="30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megacolon (transverse colon </a:t>
            </a:r>
            <a:r>
              <a:rPr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 of  more than </a:t>
            </a:r>
            <a:r>
              <a:rPr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to 6.0 cm with </a:t>
            </a:r>
            <a:r>
              <a:rPr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0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haustration)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70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Malabsorbtion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70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	</a:t>
            </a:r>
            <a:r>
              <a:rPr sz="3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Obstruction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7019" y="567893"/>
            <a:ext cx="589280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95" dirty="0">
                <a:solidFill>
                  <a:srgbClr val="F173AE"/>
                </a:solidFill>
                <a:latin typeface="Consolas"/>
                <a:cs typeface="Consolas"/>
              </a:rPr>
              <a:t>5-Aminosalicylic</a:t>
            </a:r>
            <a:r>
              <a:rPr sz="4000" b="1" i="1" spc="-280" dirty="0">
                <a:solidFill>
                  <a:srgbClr val="F173AE"/>
                </a:solidFill>
                <a:latin typeface="Consolas"/>
                <a:cs typeface="Consolas"/>
              </a:rPr>
              <a:t> </a:t>
            </a:r>
            <a:r>
              <a:rPr sz="4000" b="1" i="1" spc="-105" dirty="0">
                <a:solidFill>
                  <a:srgbClr val="F173AE"/>
                </a:solidFill>
                <a:latin typeface="Consolas"/>
                <a:cs typeface="Consolas"/>
              </a:rPr>
              <a:t>Acids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7832" y="1683761"/>
            <a:ext cx="3138805" cy="385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45210" indent="7620">
              <a:lnSpc>
                <a:spcPct val="119500"/>
              </a:lnSpc>
              <a:spcBef>
                <a:spcPts val="105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Sul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lazine 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Olsalazine  Balsalazide  Asacol</a:t>
            </a:r>
            <a:endParaRPr sz="3000" dirty="0">
              <a:latin typeface="Corbel"/>
              <a:cs typeface="Corbel"/>
            </a:endParaRPr>
          </a:p>
          <a:p>
            <a:pPr marL="29209" marR="702310">
              <a:lnSpc>
                <a:spcPct val="119300"/>
              </a:lnSpc>
              <a:spcBef>
                <a:spcPts val="15"/>
              </a:spcBef>
            </a:pP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Rowasa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Enema 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Pentasa</a:t>
            </a:r>
            <a:endParaRPr sz="3000" dirty="0">
              <a:latin typeface="Corbel"/>
              <a:cs typeface="Corbel"/>
            </a:endParaRPr>
          </a:p>
          <a:p>
            <a:pPr marL="13970">
              <a:spcBef>
                <a:spcPts val="695"/>
              </a:spcBef>
            </a:pP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Canasa</a:t>
            </a:r>
            <a:r>
              <a:rPr sz="30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Suppository</a:t>
            </a:r>
            <a:endParaRPr sz="3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296417"/>
            <a:ext cx="589343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100" dirty="0">
                <a:solidFill>
                  <a:srgbClr val="F173AE"/>
                </a:solidFill>
                <a:latin typeface="Consolas"/>
                <a:cs typeface="Consolas"/>
              </a:rPr>
              <a:t>5-Aminosalicylic</a:t>
            </a:r>
            <a:r>
              <a:rPr sz="4000" b="1" i="1" spc="-225" dirty="0">
                <a:solidFill>
                  <a:srgbClr val="F173AE"/>
                </a:solidFill>
                <a:latin typeface="Consolas"/>
                <a:cs typeface="Consolas"/>
              </a:rPr>
              <a:t> </a:t>
            </a:r>
            <a:r>
              <a:rPr sz="4000" b="1" i="1" spc="-105" dirty="0">
                <a:solidFill>
                  <a:srgbClr val="F173AE"/>
                </a:solidFill>
                <a:latin typeface="Consolas"/>
                <a:cs typeface="Consolas"/>
              </a:rPr>
              <a:t>Acids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140" y="1537461"/>
            <a:ext cx="7081520" cy="4480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343535">
              <a:spcBef>
                <a:spcPts val="100"/>
              </a:spcBef>
              <a:tabLst>
                <a:tab pos="424180" algn="l"/>
              </a:tabLst>
            </a:pPr>
            <a:r>
              <a:rPr sz="22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2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The mainstay treatment of mild to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moderately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active  Ulcerative Colitis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Crohn's</a:t>
            </a:r>
            <a:r>
              <a:rPr sz="2400" spc="-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Disease</a:t>
            </a:r>
            <a:endParaRPr sz="2400">
              <a:latin typeface="Corbel"/>
              <a:cs typeface="Corbel"/>
            </a:endParaRPr>
          </a:p>
          <a:p>
            <a:pPr marL="12700">
              <a:spcBef>
                <a:spcPts val="580"/>
              </a:spcBef>
              <a:tabLst>
                <a:tab pos="354965" algn="l"/>
              </a:tabLst>
            </a:pPr>
            <a:r>
              <a:rPr sz="2850" spc="10" dirty="0">
                <a:solidFill>
                  <a:srgbClr val="EB8703"/>
                </a:solidFill>
                <a:latin typeface="Corbel"/>
                <a:cs typeface="Corbel"/>
              </a:rPr>
              <a:t>•	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5-ASA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may act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endParaRPr sz="2400">
              <a:latin typeface="Corbel"/>
              <a:cs typeface="Corbel"/>
            </a:endParaRPr>
          </a:p>
          <a:p>
            <a:pPr marL="373380">
              <a:spcBef>
                <a:spcPts val="575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Blocking the production of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prostaglandins and</a:t>
            </a:r>
            <a:r>
              <a:rPr sz="20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leukotrienes</a:t>
            </a:r>
            <a:endParaRPr sz="2000">
              <a:latin typeface="Corbel"/>
              <a:cs typeface="Corbel"/>
            </a:endParaRPr>
          </a:p>
          <a:p>
            <a:pPr>
              <a:spcBef>
                <a:spcPts val="10"/>
              </a:spcBef>
            </a:pPr>
            <a:endParaRPr sz="3500">
              <a:latin typeface="Corbel"/>
              <a:cs typeface="Corbel"/>
            </a:endParaRPr>
          </a:p>
          <a:p>
            <a:pPr marL="80645">
              <a:tabLst>
                <a:tab pos="424180" algn="l"/>
              </a:tabLst>
            </a:pPr>
            <a:r>
              <a:rPr sz="22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2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5-ASA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absorbed in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small</a:t>
            </a:r>
            <a:r>
              <a:rPr sz="2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intestine</a:t>
            </a:r>
            <a:endParaRPr sz="2400">
              <a:latin typeface="Corbel"/>
              <a:cs typeface="Corbel"/>
            </a:endParaRPr>
          </a:p>
          <a:p>
            <a:pPr marL="515620">
              <a:spcBef>
                <a:spcPts val="509"/>
              </a:spcBef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- Do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not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reach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colon</a:t>
            </a:r>
            <a:endParaRPr sz="2000">
              <a:latin typeface="Corbel"/>
              <a:cs typeface="Corbel"/>
            </a:endParaRPr>
          </a:p>
          <a:p>
            <a:pPr marL="515620"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Hence need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delivery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system</a:t>
            </a:r>
            <a:endParaRPr sz="2000">
              <a:latin typeface="Corbel"/>
              <a:cs typeface="Corbel"/>
            </a:endParaRPr>
          </a:p>
          <a:p>
            <a:pPr marL="515620"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- 2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types of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delivery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systems</a:t>
            </a:r>
            <a:endParaRPr sz="2000">
              <a:latin typeface="Corbel"/>
              <a:cs typeface="Corbel"/>
            </a:endParaRPr>
          </a:p>
          <a:p>
            <a:pPr marL="781050">
              <a:spcBef>
                <a:spcPts val="484"/>
              </a:spcBef>
              <a:tabLst>
                <a:tab pos="1009015" algn="l"/>
              </a:tabLst>
            </a:pPr>
            <a:r>
              <a:rPr sz="2000" dirty="0">
                <a:solidFill>
                  <a:srgbClr val="FFFFFF"/>
                </a:solidFill>
                <a:latin typeface="Wingdings 2"/>
                <a:cs typeface="Wingdings 2"/>
              </a:rPr>
              <a:t>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pH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dependent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resin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or semi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permeable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membrane</a:t>
            </a:r>
            <a:endParaRPr sz="2000">
              <a:latin typeface="Corbel"/>
              <a:cs typeface="Corbel"/>
            </a:endParaRPr>
          </a:p>
          <a:p>
            <a:pPr marL="781050">
              <a:spcBef>
                <a:spcPts val="480"/>
              </a:spcBef>
              <a:tabLst>
                <a:tab pos="1009015" algn="l"/>
              </a:tabLst>
            </a:pPr>
            <a:r>
              <a:rPr sz="2000" dirty="0">
                <a:solidFill>
                  <a:srgbClr val="FFFFFF"/>
                </a:solidFill>
                <a:latin typeface="Wingdings 2"/>
                <a:cs typeface="Wingdings 2"/>
              </a:rPr>
              <a:t>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5-ASA +bond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(like</a:t>
            </a:r>
            <a:r>
              <a:rPr sz="2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sulfasalazine)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80663" y="733044"/>
            <a:ext cx="234315" cy="298450"/>
            <a:chOff x="56662" y="733044"/>
            <a:chExt cx="234315" cy="298450"/>
          </a:xfrm>
        </p:grpSpPr>
        <p:sp>
          <p:nvSpPr>
            <p:cNvPr id="4" name="object 4"/>
            <p:cNvSpPr/>
            <p:nvPr/>
          </p:nvSpPr>
          <p:spPr>
            <a:xfrm>
              <a:off x="57551" y="733933"/>
              <a:ext cx="232410" cy="296545"/>
            </a:xfrm>
            <a:custGeom>
              <a:avLst/>
              <a:gdLst/>
              <a:ahLst/>
              <a:cxnLst/>
              <a:rect l="l" t="t" r="r" b="b"/>
              <a:pathLst>
                <a:path w="232410" h="296544">
                  <a:moveTo>
                    <a:pt x="232389" y="0"/>
                  </a:moveTo>
                  <a:lnTo>
                    <a:pt x="64071" y="0"/>
                  </a:lnTo>
                  <a:lnTo>
                    <a:pt x="33040" y="155066"/>
                  </a:lnTo>
                  <a:lnTo>
                    <a:pt x="90187" y="155066"/>
                  </a:lnTo>
                  <a:lnTo>
                    <a:pt x="98838" y="155233"/>
                  </a:lnTo>
                  <a:lnTo>
                    <a:pt x="143286" y="168275"/>
                  </a:lnTo>
                  <a:lnTo>
                    <a:pt x="150906" y="185546"/>
                  </a:lnTo>
                  <a:lnTo>
                    <a:pt x="150906" y="198119"/>
                  </a:lnTo>
                  <a:lnTo>
                    <a:pt x="131831" y="231775"/>
                  </a:lnTo>
                  <a:lnTo>
                    <a:pt x="90106" y="248935"/>
                  </a:lnTo>
                  <a:lnTo>
                    <a:pt x="70540" y="250189"/>
                  </a:lnTo>
                  <a:lnTo>
                    <a:pt x="61941" y="250070"/>
                  </a:lnTo>
                  <a:lnTo>
                    <a:pt x="45367" y="249118"/>
                  </a:lnTo>
                  <a:lnTo>
                    <a:pt x="37393" y="248284"/>
                  </a:lnTo>
                  <a:lnTo>
                    <a:pt x="22575" y="246094"/>
                  </a:lnTo>
                  <a:lnTo>
                    <a:pt x="9599" y="243331"/>
                  </a:lnTo>
                  <a:lnTo>
                    <a:pt x="0" y="290829"/>
                  </a:lnTo>
                  <a:lnTo>
                    <a:pt x="14177" y="292988"/>
                  </a:lnTo>
                  <a:lnTo>
                    <a:pt x="30695" y="294639"/>
                  </a:lnTo>
                  <a:lnTo>
                    <a:pt x="58117" y="296163"/>
                  </a:lnTo>
                  <a:lnTo>
                    <a:pt x="80473" y="295616"/>
                  </a:lnTo>
                  <a:lnTo>
                    <a:pt x="126916" y="287400"/>
                  </a:lnTo>
                  <a:lnTo>
                    <a:pt x="163056" y="270381"/>
                  </a:lnTo>
                  <a:lnTo>
                    <a:pt x="195100" y="236656"/>
                  </a:lnTo>
                  <a:lnTo>
                    <a:pt x="208830" y="192740"/>
                  </a:lnTo>
                  <a:lnTo>
                    <a:pt x="209402" y="180593"/>
                  </a:lnTo>
                  <a:lnTo>
                    <a:pt x="208948" y="171761"/>
                  </a:lnTo>
                  <a:lnTo>
                    <a:pt x="187936" y="131845"/>
                  </a:lnTo>
                  <a:lnTo>
                    <a:pt x="149903" y="114680"/>
                  </a:lnTo>
                  <a:lnTo>
                    <a:pt x="108501" y="110616"/>
                  </a:lnTo>
                  <a:lnTo>
                    <a:pt x="92422" y="110616"/>
                  </a:lnTo>
                  <a:lnTo>
                    <a:pt x="104259" y="51307"/>
                  </a:lnTo>
                  <a:lnTo>
                    <a:pt x="221899" y="51307"/>
                  </a:lnTo>
                  <a:lnTo>
                    <a:pt x="232389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51" y="733933"/>
              <a:ext cx="232410" cy="296545"/>
            </a:xfrm>
            <a:custGeom>
              <a:avLst/>
              <a:gdLst/>
              <a:ahLst/>
              <a:cxnLst/>
              <a:rect l="l" t="t" r="r" b="b"/>
              <a:pathLst>
                <a:path w="232410" h="296544">
                  <a:moveTo>
                    <a:pt x="64071" y="0"/>
                  </a:moveTo>
                  <a:lnTo>
                    <a:pt x="232389" y="0"/>
                  </a:lnTo>
                  <a:lnTo>
                    <a:pt x="221899" y="51307"/>
                  </a:lnTo>
                  <a:lnTo>
                    <a:pt x="104259" y="51307"/>
                  </a:lnTo>
                  <a:lnTo>
                    <a:pt x="92422" y="110616"/>
                  </a:lnTo>
                  <a:lnTo>
                    <a:pt x="108501" y="110616"/>
                  </a:lnTo>
                  <a:lnTo>
                    <a:pt x="119626" y="110876"/>
                  </a:lnTo>
                  <a:lnTo>
                    <a:pt x="158885" y="116966"/>
                  </a:lnTo>
                  <a:lnTo>
                    <a:pt x="193414" y="137032"/>
                  </a:lnTo>
                  <a:lnTo>
                    <a:pt x="209402" y="180593"/>
                  </a:lnTo>
                  <a:lnTo>
                    <a:pt x="208830" y="192740"/>
                  </a:lnTo>
                  <a:lnTo>
                    <a:pt x="195100" y="236656"/>
                  </a:lnTo>
                  <a:lnTo>
                    <a:pt x="163056" y="270381"/>
                  </a:lnTo>
                  <a:lnTo>
                    <a:pt x="126916" y="287400"/>
                  </a:lnTo>
                  <a:lnTo>
                    <a:pt x="80473" y="295616"/>
                  </a:lnTo>
                  <a:lnTo>
                    <a:pt x="62731" y="296163"/>
                  </a:lnTo>
                  <a:lnTo>
                    <a:pt x="58117" y="296163"/>
                  </a:lnTo>
                  <a:lnTo>
                    <a:pt x="53058" y="296037"/>
                  </a:lnTo>
                  <a:lnTo>
                    <a:pt x="47551" y="295782"/>
                  </a:lnTo>
                  <a:lnTo>
                    <a:pt x="42044" y="295401"/>
                  </a:lnTo>
                  <a:lnTo>
                    <a:pt x="36426" y="295020"/>
                  </a:lnTo>
                  <a:lnTo>
                    <a:pt x="8892" y="292226"/>
                  </a:lnTo>
                  <a:lnTo>
                    <a:pt x="4168" y="291591"/>
                  </a:lnTo>
                  <a:lnTo>
                    <a:pt x="0" y="290829"/>
                  </a:lnTo>
                  <a:lnTo>
                    <a:pt x="9599" y="243331"/>
                  </a:lnTo>
                  <a:lnTo>
                    <a:pt x="15857" y="244784"/>
                  </a:lnTo>
                  <a:lnTo>
                    <a:pt x="22575" y="246094"/>
                  </a:lnTo>
                  <a:lnTo>
                    <a:pt x="61941" y="250070"/>
                  </a:lnTo>
                  <a:lnTo>
                    <a:pt x="70540" y="250189"/>
                  </a:lnTo>
                  <a:lnTo>
                    <a:pt x="80680" y="249878"/>
                  </a:lnTo>
                  <a:lnTo>
                    <a:pt x="120723" y="239299"/>
                  </a:lnTo>
                  <a:lnTo>
                    <a:pt x="149344" y="205486"/>
                  </a:lnTo>
                  <a:lnTo>
                    <a:pt x="150906" y="198119"/>
                  </a:lnTo>
                  <a:lnTo>
                    <a:pt x="150906" y="190626"/>
                  </a:lnTo>
                  <a:lnTo>
                    <a:pt x="150906" y="185546"/>
                  </a:lnTo>
                  <a:lnTo>
                    <a:pt x="120108" y="157733"/>
                  </a:lnTo>
                  <a:lnTo>
                    <a:pt x="90187" y="155066"/>
                  </a:lnTo>
                  <a:lnTo>
                    <a:pt x="33040" y="155066"/>
                  </a:lnTo>
                  <a:lnTo>
                    <a:pt x="64071" y="0"/>
                  </a:lnTo>
                  <a:close/>
                </a:path>
              </a:pathLst>
            </a:custGeom>
            <a:ln w="3175">
              <a:solidFill>
                <a:srgbClr val="637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860779" y="728091"/>
            <a:ext cx="894715" cy="303530"/>
            <a:chOff x="336778" y="728091"/>
            <a:chExt cx="894715" cy="303530"/>
          </a:xfrm>
        </p:grpSpPr>
        <p:sp>
          <p:nvSpPr>
            <p:cNvPr id="7" name="object 7"/>
            <p:cNvSpPr/>
            <p:nvPr/>
          </p:nvSpPr>
          <p:spPr>
            <a:xfrm>
              <a:off x="337667" y="879856"/>
              <a:ext cx="149225" cy="48895"/>
            </a:xfrm>
            <a:custGeom>
              <a:avLst/>
              <a:gdLst/>
              <a:ahLst/>
              <a:cxnLst/>
              <a:rect l="l" t="t" r="r" b="b"/>
              <a:pathLst>
                <a:path w="149225" h="48894">
                  <a:moveTo>
                    <a:pt x="148907" y="0"/>
                  </a:moveTo>
                  <a:lnTo>
                    <a:pt x="10045" y="0"/>
                  </a:lnTo>
                  <a:lnTo>
                    <a:pt x="0" y="48514"/>
                  </a:lnTo>
                  <a:lnTo>
                    <a:pt x="138861" y="48514"/>
                  </a:lnTo>
                  <a:lnTo>
                    <a:pt x="148907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667" y="879856"/>
              <a:ext cx="149225" cy="48895"/>
            </a:xfrm>
            <a:custGeom>
              <a:avLst/>
              <a:gdLst/>
              <a:ahLst/>
              <a:cxnLst/>
              <a:rect l="l" t="t" r="r" b="b"/>
              <a:pathLst>
                <a:path w="149225" h="48894">
                  <a:moveTo>
                    <a:pt x="10045" y="0"/>
                  </a:moveTo>
                  <a:lnTo>
                    <a:pt x="148907" y="0"/>
                  </a:lnTo>
                  <a:lnTo>
                    <a:pt x="138861" y="48514"/>
                  </a:lnTo>
                  <a:lnTo>
                    <a:pt x="0" y="48514"/>
                  </a:lnTo>
                  <a:lnTo>
                    <a:pt x="10045" y="0"/>
                  </a:lnTo>
                  <a:close/>
                </a:path>
              </a:pathLst>
            </a:custGeom>
            <a:ln w="3175">
              <a:solidFill>
                <a:srgbClr val="637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2373" y="728980"/>
              <a:ext cx="728345" cy="302260"/>
            </a:xfrm>
            <a:custGeom>
              <a:avLst/>
              <a:gdLst/>
              <a:ahLst/>
              <a:cxnLst/>
              <a:rect l="l" t="t" r="r" b="b"/>
              <a:pathLst>
                <a:path w="728344" h="302259">
                  <a:moveTo>
                    <a:pt x="272084" y="237744"/>
                  </a:moveTo>
                  <a:lnTo>
                    <a:pt x="261594" y="289306"/>
                  </a:lnTo>
                  <a:lnTo>
                    <a:pt x="271514" y="292238"/>
                  </a:lnTo>
                  <a:lnTo>
                    <a:pt x="281632" y="294767"/>
                  </a:lnTo>
                  <a:lnTo>
                    <a:pt x="324548" y="300990"/>
                  </a:lnTo>
                  <a:lnTo>
                    <a:pt x="348437" y="301752"/>
                  </a:lnTo>
                  <a:lnTo>
                    <a:pt x="363591" y="301323"/>
                  </a:lnTo>
                  <a:lnTo>
                    <a:pt x="404698" y="294894"/>
                  </a:lnTo>
                  <a:lnTo>
                    <a:pt x="447675" y="274955"/>
                  </a:lnTo>
                  <a:lnTo>
                    <a:pt x="469267" y="253111"/>
                  </a:lnTo>
                  <a:lnTo>
                    <a:pt x="348665" y="253111"/>
                  </a:lnTo>
                  <a:lnTo>
                    <a:pt x="341744" y="252730"/>
                  </a:lnTo>
                  <a:lnTo>
                    <a:pt x="334594" y="251968"/>
                  </a:lnTo>
                  <a:lnTo>
                    <a:pt x="327456" y="251333"/>
                  </a:lnTo>
                  <a:lnTo>
                    <a:pt x="320306" y="250190"/>
                  </a:lnTo>
                  <a:lnTo>
                    <a:pt x="278345" y="240030"/>
                  </a:lnTo>
                  <a:lnTo>
                    <a:pt x="272084" y="237744"/>
                  </a:lnTo>
                  <a:close/>
                </a:path>
                <a:path w="728344" h="302259">
                  <a:moveTo>
                    <a:pt x="700214" y="4953"/>
                  </a:moveTo>
                  <a:lnTo>
                    <a:pt x="623430" y="4953"/>
                  </a:lnTo>
                  <a:lnTo>
                    <a:pt x="478535" y="296672"/>
                  </a:lnTo>
                  <a:lnTo>
                    <a:pt x="535685" y="296672"/>
                  </a:lnTo>
                  <a:lnTo>
                    <a:pt x="563600" y="239014"/>
                  </a:lnTo>
                  <a:lnTo>
                    <a:pt x="722611" y="239014"/>
                  </a:lnTo>
                  <a:lnTo>
                    <a:pt x="718321" y="194183"/>
                  </a:lnTo>
                  <a:lnTo>
                    <a:pt x="585469" y="194183"/>
                  </a:lnTo>
                  <a:lnTo>
                    <a:pt x="651332" y="58420"/>
                  </a:lnTo>
                  <a:lnTo>
                    <a:pt x="705330" y="58420"/>
                  </a:lnTo>
                  <a:lnTo>
                    <a:pt x="700214" y="4953"/>
                  </a:lnTo>
                  <a:close/>
                </a:path>
                <a:path w="728344" h="302259">
                  <a:moveTo>
                    <a:pt x="722611" y="239014"/>
                  </a:moveTo>
                  <a:lnTo>
                    <a:pt x="665391" y="239014"/>
                  </a:lnTo>
                  <a:lnTo>
                    <a:pt x="670077" y="296672"/>
                  </a:lnTo>
                  <a:lnTo>
                    <a:pt x="728129" y="296672"/>
                  </a:lnTo>
                  <a:lnTo>
                    <a:pt x="722611" y="239014"/>
                  </a:lnTo>
                  <a:close/>
                </a:path>
                <a:path w="728344" h="302259">
                  <a:moveTo>
                    <a:pt x="437654" y="0"/>
                  </a:moveTo>
                  <a:lnTo>
                    <a:pt x="431266" y="0"/>
                  </a:lnTo>
                  <a:lnTo>
                    <a:pt x="415307" y="478"/>
                  </a:lnTo>
                  <a:lnTo>
                    <a:pt x="374218" y="7747"/>
                  </a:lnTo>
                  <a:lnTo>
                    <a:pt x="334708" y="28321"/>
                  </a:lnTo>
                  <a:lnTo>
                    <a:pt x="308441" y="66292"/>
                  </a:lnTo>
                  <a:lnTo>
                    <a:pt x="304241" y="92456"/>
                  </a:lnTo>
                  <a:lnTo>
                    <a:pt x="304553" y="99647"/>
                  </a:lnTo>
                  <a:lnTo>
                    <a:pt x="328231" y="143383"/>
                  </a:lnTo>
                  <a:lnTo>
                    <a:pt x="363054" y="163703"/>
                  </a:lnTo>
                  <a:lnTo>
                    <a:pt x="370420" y="167259"/>
                  </a:lnTo>
                  <a:lnTo>
                    <a:pt x="409270" y="188087"/>
                  </a:lnTo>
                  <a:lnTo>
                    <a:pt x="422109" y="206756"/>
                  </a:lnTo>
                  <a:lnTo>
                    <a:pt x="422109" y="218312"/>
                  </a:lnTo>
                  <a:lnTo>
                    <a:pt x="420839" y="223393"/>
                  </a:lnTo>
                  <a:lnTo>
                    <a:pt x="415785" y="233045"/>
                  </a:lnTo>
                  <a:lnTo>
                    <a:pt x="411797" y="237362"/>
                  </a:lnTo>
                  <a:lnTo>
                    <a:pt x="406374" y="241046"/>
                  </a:lnTo>
                  <a:lnTo>
                    <a:pt x="400938" y="244856"/>
                  </a:lnTo>
                  <a:lnTo>
                    <a:pt x="355358" y="253111"/>
                  </a:lnTo>
                  <a:lnTo>
                    <a:pt x="469267" y="253111"/>
                  </a:lnTo>
                  <a:lnTo>
                    <a:pt x="484019" y="213923"/>
                  </a:lnTo>
                  <a:lnTo>
                    <a:pt x="484619" y="202946"/>
                  </a:lnTo>
                  <a:lnTo>
                    <a:pt x="484297" y="195752"/>
                  </a:lnTo>
                  <a:lnTo>
                    <a:pt x="465975" y="156972"/>
                  </a:lnTo>
                  <a:lnTo>
                    <a:pt x="432676" y="133731"/>
                  </a:lnTo>
                  <a:lnTo>
                    <a:pt x="396392" y="116332"/>
                  </a:lnTo>
                  <a:lnTo>
                    <a:pt x="390067" y="112903"/>
                  </a:lnTo>
                  <a:lnTo>
                    <a:pt x="378904" y="105791"/>
                  </a:lnTo>
                  <a:lnTo>
                    <a:pt x="374408" y="101854"/>
                  </a:lnTo>
                  <a:lnTo>
                    <a:pt x="367563" y="93472"/>
                  </a:lnTo>
                  <a:lnTo>
                    <a:pt x="365848" y="88519"/>
                  </a:lnTo>
                  <a:lnTo>
                    <a:pt x="365848" y="77850"/>
                  </a:lnTo>
                  <a:lnTo>
                    <a:pt x="380136" y="57531"/>
                  </a:lnTo>
                  <a:lnTo>
                    <a:pt x="385051" y="54229"/>
                  </a:lnTo>
                  <a:lnTo>
                    <a:pt x="426123" y="47117"/>
                  </a:lnTo>
                  <a:lnTo>
                    <a:pt x="494496" y="47117"/>
                  </a:lnTo>
                  <a:lnTo>
                    <a:pt x="502031" y="9144"/>
                  </a:lnTo>
                  <a:lnTo>
                    <a:pt x="492582" y="6731"/>
                  </a:lnTo>
                  <a:lnTo>
                    <a:pt x="487070" y="5715"/>
                  </a:lnTo>
                  <a:lnTo>
                    <a:pt x="481558" y="4572"/>
                  </a:lnTo>
                  <a:lnTo>
                    <a:pt x="475729" y="3556"/>
                  </a:lnTo>
                  <a:lnTo>
                    <a:pt x="469544" y="2794"/>
                  </a:lnTo>
                  <a:lnTo>
                    <a:pt x="463372" y="1905"/>
                  </a:lnTo>
                  <a:lnTo>
                    <a:pt x="457047" y="1270"/>
                  </a:lnTo>
                  <a:lnTo>
                    <a:pt x="444093" y="254"/>
                  </a:lnTo>
                  <a:lnTo>
                    <a:pt x="437654" y="0"/>
                  </a:lnTo>
                  <a:close/>
                </a:path>
                <a:path w="728344" h="302259">
                  <a:moveTo>
                    <a:pt x="705330" y="58420"/>
                  </a:moveTo>
                  <a:lnTo>
                    <a:pt x="651332" y="58420"/>
                  </a:lnTo>
                  <a:lnTo>
                    <a:pt x="661822" y="194183"/>
                  </a:lnTo>
                  <a:lnTo>
                    <a:pt x="718321" y="194183"/>
                  </a:lnTo>
                  <a:lnTo>
                    <a:pt x="705330" y="58420"/>
                  </a:lnTo>
                  <a:close/>
                </a:path>
                <a:path w="728344" h="302259">
                  <a:moveTo>
                    <a:pt x="494496" y="47117"/>
                  </a:moveTo>
                  <a:lnTo>
                    <a:pt x="431482" y="47117"/>
                  </a:lnTo>
                  <a:lnTo>
                    <a:pt x="437134" y="47371"/>
                  </a:lnTo>
                  <a:lnTo>
                    <a:pt x="449046" y="48387"/>
                  </a:lnTo>
                  <a:lnTo>
                    <a:pt x="488111" y="56134"/>
                  </a:lnTo>
                  <a:lnTo>
                    <a:pt x="492429" y="57531"/>
                  </a:lnTo>
                  <a:lnTo>
                    <a:pt x="494496" y="47117"/>
                  </a:lnTo>
                  <a:close/>
                </a:path>
                <a:path w="728344" h="302259">
                  <a:moveTo>
                    <a:pt x="221678" y="4953"/>
                  </a:moveTo>
                  <a:lnTo>
                    <a:pt x="144894" y="4953"/>
                  </a:lnTo>
                  <a:lnTo>
                    <a:pt x="0" y="296672"/>
                  </a:lnTo>
                  <a:lnTo>
                    <a:pt x="57150" y="296672"/>
                  </a:lnTo>
                  <a:lnTo>
                    <a:pt x="85064" y="239014"/>
                  </a:lnTo>
                  <a:lnTo>
                    <a:pt x="244075" y="239014"/>
                  </a:lnTo>
                  <a:lnTo>
                    <a:pt x="239785" y="194183"/>
                  </a:lnTo>
                  <a:lnTo>
                    <a:pt x="106933" y="194183"/>
                  </a:lnTo>
                  <a:lnTo>
                    <a:pt x="172796" y="58420"/>
                  </a:lnTo>
                  <a:lnTo>
                    <a:pt x="226794" y="58420"/>
                  </a:lnTo>
                  <a:lnTo>
                    <a:pt x="221678" y="4953"/>
                  </a:lnTo>
                  <a:close/>
                </a:path>
                <a:path w="728344" h="302259">
                  <a:moveTo>
                    <a:pt x="244075" y="239014"/>
                  </a:moveTo>
                  <a:lnTo>
                    <a:pt x="186855" y="239014"/>
                  </a:lnTo>
                  <a:lnTo>
                    <a:pt x="191541" y="296672"/>
                  </a:lnTo>
                  <a:lnTo>
                    <a:pt x="249593" y="296672"/>
                  </a:lnTo>
                  <a:lnTo>
                    <a:pt x="244075" y="239014"/>
                  </a:lnTo>
                  <a:close/>
                </a:path>
                <a:path w="728344" h="302259">
                  <a:moveTo>
                    <a:pt x="226794" y="58420"/>
                  </a:moveTo>
                  <a:lnTo>
                    <a:pt x="172796" y="58420"/>
                  </a:lnTo>
                  <a:lnTo>
                    <a:pt x="183286" y="194183"/>
                  </a:lnTo>
                  <a:lnTo>
                    <a:pt x="239785" y="194183"/>
                  </a:lnTo>
                  <a:lnTo>
                    <a:pt x="226794" y="5842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373" y="728980"/>
              <a:ext cx="728345" cy="302260"/>
            </a:xfrm>
            <a:custGeom>
              <a:avLst/>
              <a:gdLst/>
              <a:ahLst/>
              <a:cxnLst/>
              <a:rect l="l" t="t" r="r" b="b"/>
              <a:pathLst>
                <a:path w="728344" h="302259">
                  <a:moveTo>
                    <a:pt x="651332" y="58420"/>
                  </a:moveTo>
                  <a:lnTo>
                    <a:pt x="585469" y="194183"/>
                  </a:lnTo>
                  <a:lnTo>
                    <a:pt x="661822" y="194183"/>
                  </a:lnTo>
                  <a:lnTo>
                    <a:pt x="651332" y="58420"/>
                  </a:lnTo>
                  <a:close/>
                </a:path>
                <a:path w="728344" h="302259">
                  <a:moveTo>
                    <a:pt x="172796" y="58420"/>
                  </a:moveTo>
                  <a:lnTo>
                    <a:pt x="106933" y="194183"/>
                  </a:lnTo>
                  <a:lnTo>
                    <a:pt x="183286" y="194183"/>
                  </a:lnTo>
                  <a:lnTo>
                    <a:pt x="172796" y="58420"/>
                  </a:lnTo>
                  <a:close/>
                </a:path>
                <a:path w="728344" h="302259">
                  <a:moveTo>
                    <a:pt x="623430" y="4953"/>
                  </a:moveTo>
                  <a:lnTo>
                    <a:pt x="700214" y="4953"/>
                  </a:lnTo>
                  <a:lnTo>
                    <a:pt x="728129" y="296672"/>
                  </a:lnTo>
                  <a:lnTo>
                    <a:pt x="670077" y="296672"/>
                  </a:lnTo>
                  <a:lnTo>
                    <a:pt x="665391" y="239014"/>
                  </a:lnTo>
                  <a:lnTo>
                    <a:pt x="563600" y="239014"/>
                  </a:lnTo>
                  <a:lnTo>
                    <a:pt x="535685" y="296672"/>
                  </a:lnTo>
                  <a:lnTo>
                    <a:pt x="478535" y="296672"/>
                  </a:lnTo>
                  <a:lnTo>
                    <a:pt x="623430" y="4953"/>
                  </a:lnTo>
                  <a:close/>
                </a:path>
                <a:path w="728344" h="302259">
                  <a:moveTo>
                    <a:pt x="144894" y="4953"/>
                  </a:moveTo>
                  <a:lnTo>
                    <a:pt x="221678" y="4953"/>
                  </a:lnTo>
                  <a:lnTo>
                    <a:pt x="249593" y="296672"/>
                  </a:lnTo>
                  <a:lnTo>
                    <a:pt x="191541" y="296672"/>
                  </a:lnTo>
                  <a:lnTo>
                    <a:pt x="186855" y="239014"/>
                  </a:lnTo>
                  <a:lnTo>
                    <a:pt x="85064" y="239014"/>
                  </a:lnTo>
                  <a:lnTo>
                    <a:pt x="57150" y="296672"/>
                  </a:lnTo>
                  <a:lnTo>
                    <a:pt x="0" y="296672"/>
                  </a:lnTo>
                  <a:lnTo>
                    <a:pt x="144894" y="4953"/>
                  </a:lnTo>
                  <a:close/>
                </a:path>
                <a:path w="728344" h="302259">
                  <a:moveTo>
                    <a:pt x="431266" y="0"/>
                  </a:moveTo>
                  <a:lnTo>
                    <a:pt x="437654" y="0"/>
                  </a:lnTo>
                  <a:lnTo>
                    <a:pt x="444093" y="254"/>
                  </a:lnTo>
                  <a:lnTo>
                    <a:pt x="450570" y="762"/>
                  </a:lnTo>
                  <a:lnTo>
                    <a:pt x="457047" y="1270"/>
                  </a:lnTo>
                  <a:lnTo>
                    <a:pt x="463372" y="1905"/>
                  </a:lnTo>
                  <a:lnTo>
                    <a:pt x="469544" y="2794"/>
                  </a:lnTo>
                  <a:lnTo>
                    <a:pt x="475729" y="3556"/>
                  </a:lnTo>
                  <a:lnTo>
                    <a:pt x="481558" y="4572"/>
                  </a:lnTo>
                  <a:lnTo>
                    <a:pt x="487070" y="5715"/>
                  </a:lnTo>
                  <a:lnTo>
                    <a:pt x="492582" y="6731"/>
                  </a:lnTo>
                  <a:lnTo>
                    <a:pt x="497560" y="8000"/>
                  </a:lnTo>
                  <a:lnTo>
                    <a:pt x="502031" y="9144"/>
                  </a:lnTo>
                  <a:lnTo>
                    <a:pt x="492429" y="57531"/>
                  </a:lnTo>
                  <a:lnTo>
                    <a:pt x="488111" y="56134"/>
                  </a:lnTo>
                  <a:lnTo>
                    <a:pt x="483234" y="54737"/>
                  </a:lnTo>
                  <a:lnTo>
                    <a:pt x="443090" y="47879"/>
                  </a:lnTo>
                  <a:lnTo>
                    <a:pt x="437134" y="47371"/>
                  </a:lnTo>
                  <a:lnTo>
                    <a:pt x="431482" y="47117"/>
                  </a:lnTo>
                  <a:lnTo>
                    <a:pt x="426123" y="47117"/>
                  </a:lnTo>
                  <a:lnTo>
                    <a:pt x="385051" y="54229"/>
                  </a:lnTo>
                  <a:lnTo>
                    <a:pt x="380136" y="57531"/>
                  </a:lnTo>
                  <a:lnTo>
                    <a:pt x="375221" y="60706"/>
                  </a:lnTo>
                  <a:lnTo>
                    <a:pt x="371614" y="64516"/>
                  </a:lnTo>
                  <a:lnTo>
                    <a:pt x="369316" y="68834"/>
                  </a:lnTo>
                  <a:lnTo>
                    <a:pt x="367004" y="73279"/>
                  </a:lnTo>
                  <a:lnTo>
                    <a:pt x="365848" y="77850"/>
                  </a:lnTo>
                  <a:lnTo>
                    <a:pt x="365848" y="82804"/>
                  </a:lnTo>
                  <a:lnTo>
                    <a:pt x="365848" y="88519"/>
                  </a:lnTo>
                  <a:lnTo>
                    <a:pt x="384492" y="109347"/>
                  </a:lnTo>
                  <a:lnTo>
                    <a:pt x="390067" y="112903"/>
                  </a:lnTo>
                  <a:lnTo>
                    <a:pt x="396392" y="116332"/>
                  </a:lnTo>
                  <a:lnTo>
                    <a:pt x="403466" y="119634"/>
                  </a:lnTo>
                  <a:lnTo>
                    <a:pt x="410540" y="122936"/>
                  </a:lnTo>
                  <a:lnTo>
                    <a:pt x="417791" y="126365"/>
                  </a:lnTo>
                  <a:lnTo>
                    <a:pt x="454063" y="146304"/>
                  </a:lnTo>
                  <a:lnTo>
                    <a:pt x="479475" y="176911"/>
                  </a:lnTo>
                  <a:lnTo>
                    <a:pt x="484619" y="202946"/>
                  </a:lnTo>
                  <a:lnTo>
                    <a:pt x="484019" y="213923"/>
                  </a:lnTo>
                  <a:lnTo>
                    <a:pt x="469708" y="252541"/>
                  </a:lnTo>
                  <a:lnTo>
                    <a:pt x="438330" y="281070"/>
                  </a:lnTo>
                  <a:lnTo>
                    <a:pt x="391722" y="297894"/>
                  </a:lnTo>
                  <a:lnTo>
                    <a:pt x="348437" y="301752"/>
                  </a:lnTo>
                  <a:lnTo>
                    <a:pt x="336269" y="301561"/>
                  </a:lnTo>
                  <a:lnTo>
                    <a:pt x="291944" y="296914"/>
                  </a:lnTo>
                  <a:lnTo>
                    <a:pt x="261594" y="289306"/>
                  </a:lnTo>
                  <a:lnTo>
                    <a:pt x="272084" y="237744"/>
                  </a:lnTo>
                  <a:lnTo>
                    <a:pt x="278345" y="240030"/>
                  </a:lnTo>
                  <a:lnTo>
                    <a:pt x="284962" y="242062"/>
                  </a:lnTo>
                  <a:lnTo>
                    <a:pt x="327456" y="251333"/>
                  </a:lnTo>
                  <a:lnTo>
                    <a:pt x="334594" y="251968"/>
                  </a:lnTo>
                  <a:lnTo>
                    <a:pt x="341744" y="252730"/>
                  </a:lnTo>
                  <a:lnTo>
                    <a:pt x="348665" y="253111"/>
                  </a:lnTo>
                  <a:lnTo>
                    <a:pt x="355358" y="253111"/>
                  </a:lnTo>
                  <a:lnTo>
                    <a:pt x="394017" y="247777"/>
                  </a:lnTo>
                  <a:lnTo>
                    <a:pt x="406374" y="241046"/>
                  </a:lnTo>
                  <a:lnTo>
                    <a:pt x="411797" y="237362"/>
                  </a:lnTo>
                  <a:lnTo>
                    <a:pt x="415785" y="233045"/>
                  </a:lnTo>
                  <a:lnTo>
                    <a:pt x="418312" y="228219"/>
                  </a:lnTo>
                  <a:lnTo>
                    <a:pt x="420839" y="223393"/>
                  </a:lnTo>
                  <a:lnTo>
                    <a:pt x="422109" y="218312"/>
                  </a:lnTo>
                  <a:lnTo>
                    <a:pt x="422109" y="212979"/>
                  </a:lnTo>
                  <a:lnTo>
                    <a:pt x="422109" y="206756"/>
                  </a:lnTo>
                  <a:lnTo>
                    <a:pt x="391782" y="177165"/>
                  </a:lnTo>
                  <a:lnTo>
                    <a:pt x="384708" y="173862"/>
                  </a:lnTo>
                  <a:lnTo>
                    <a:pt x="377647" y="170561"/>
                  </a:lnTo>
                  <a:lnTo>
                    <a:pt x="370420" y="167259"/>
                  </a:lnTo>
                  <a:lnTo>
                    <a:pt x="363054" y="163703"/>
                  </a:lnTo>
                  <a:lnTo>
                    <a:pt x="355688" y="160274"/>
                  </a:lnTo>
                  <a:lnTo>
                    <a:pt x="322656" y="137795"/>
                  </a:lnTo>
                  <a:lnTo>
                    <a:pt x="317068" y="132207"/>
                  </a:lnTo>
                  <a:lnTo>
                    <a:pt x="304241" y="92456"/>
                  </a:lnTo>
                  <a:lnTo>
                    <a:pt x="304707" y="83575"/>
                  </a:lnTo>
                  <a:lnTo>
                    <a:pt x="321203" y="42211"/>
                  </a:lnTo>
                  <a:lnTo>
                    <a:pt x="352344" y="16700"/>
                  </a:lnTo>
                  <a:lnTo>
                    <a:pt x="400480" y="1920"/>
                  </a:lnTo>
                  <a:lnTo>
                    <a:pt x="415307" y="478"/>
                  </a:lnTo>
                  <a:lnTo>
                    <a:pt x="431266" y="0"/>
                  </a:lnTo>
                  <a:close/>
                </a:path>
              </a:pathLst>
            </a:custGeom>
            <a:ln w="3175">
              <a:solidFill>
                <a:srgbClr val="637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973450" y="691895"/>
            <a:ext cx="5943854" cy="428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71321" y="1270763"/>
            <a:ext cx="1073785" cy="37655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C00000"/>
                </a:solidFill>
                <a:latin typeface="Corbel"/>
                <a:cs typeface="Corbel"/>
              </a:rPr>
              <a:t>Benefits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1320" y="1903223"/>
            <a:ext cx="3059430" cy="4288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Well-tolerated</a:t>
            </a:r>
            <a:endParaRPr sz="1700">
              <a:latin typeface="Corbel"/>
              <a:cs typeface="Corbel"/>
            </a:endParaRPr>
          </a:p>
          <a:p>
            <a:pPr marL="12700">
              <a:lnSpc>
                <a:spcPts val="1930"/>
              </a:lnSpc>
              <a:tabLst>
                <a:tab pos="354965" algn="l"/>
              </a:tabLst>
            </a:pPr>
            <a:r>
              <a:rPr sz="160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160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Few side</a:t>
            </a:r>
            <a:r>
              <a:rPr sz="17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effects</a:t>
            </a:r>
            <a:endParaRPr sz="1700">
              <a:latin typeface="Corbel"/>
              <a:cs typeface="Corbel"/>
            </a:endParaRPr>
          </a:p>
          <a:p>
            <a:pPr marL="12700">
              <a:lnSpc>
                <a:spcPts val="1920"/>
              </a:lnSpc>
              <a:tabLst>
                <a:tab pos="354965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Relatively</a:t>
            </a:r>
            <a:r>
              <a:rPr sz="17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inexpensive</a:t>
            </a:r>
            <a:endParaRPr sz="1700">
              <a:latin typeface="Corbel"/>
              <a:cs typeface="Corbel"/>
            </a:endParaRPr>
          </a:p>
          <a:p>
            <a:pPr marL="12700">
              <a:lnSpc>
                <a:spcPts val="1925"/>
              </a:lnSpc>
              <a:tabLst>
                <a:tab pos="354965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Oral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17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Rectal</a:t>
            </a:r>
            <a:endParaRPr sz="1700">
              <a:latin typeface="Corbel"/>
              <a:cs typeface="Corbel"/>
            </a:endParaRPr>
          </a:p>
          <a:p>
            <a:pPr marL="12700">
              <a:lnSpc>
                <a:spcPts val="1985"/>
              </a:lnSpc>
              <a:tabLst>
                <a:tab pos="354965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Safe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for all ages &amp;</a:t>
            </a:r>
            <a:r>
              <a:rPr sz="1700" b="1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pregnancy</a:t>
            </a:r>
            <a:endParaRPr sz="1700">
              <a:latin typeface="Corbel"/>
              <a:cs typeface="Corbel"/>
            </a:endParaRPr>
          </a:p>
          <a:p>
            <a:pPr marL="12700">
              <a:spcBef>
                <a:spcPts val="1375"/>
              </a:spcBef>
            </a:pPr>
            <a:r>
              <a:rPr sz="2300" b="1" dirty="0">
                <a:solidFill>
                  <a:srgbClr val="C00000"/>
                </a:solidFill>
                <a:latin typeface="Corbel"/>
                <a:cs typeface="Corbel"/>
              </a:rPr>
              <a:t>Risks</a:t>
            </a:r>
            <a:endParaRPr sz="2300">
              <a:latin typeface="Corbel"/>
              <a:cs typeface="Corbel"/>
            </a:endParaRPr>
          </a:p>
          <a:p>
            <a:pPr>
              <a:spcBef>
                <a:spcPts val="40"/>
              </a:spcBef>
            </a:pPr>
            <a:endParaRPr>
              <a:latin typeface="Corbel"/>
              <a:cs typeface="Corbel"/>
            </a:endParaRPr>
          </a:p>
          <a:p>
            <a:pPr marL="12700">
              <a:lnSpc>
                <a:spcPts val="1980"/>
              </a:lnSpc>
              <a:tabLst>
                <a:tab pos="354965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Not helpful in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severe</a:t>
            </a:r>
            <a:r>
              <a:rPr sz="1700" b="1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disease</a:t>
            </a:r>
            <a:endParaRPr sz="1700">
              <a:latin typeface="Corbel"/>
              <a:cs typeface="Corbel"/>
            </a:endParaRPr>
          </a:p>
          <a:p>
            <a:pPr marL="12700">
              <a:lnSpc>
                <a:spcPts val="1925"/>
              </a:lnSpc>
              <a:tabLst>
                <a:tab pos="398145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side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 effects</a:t>
            </a:r>
            <a:endParaRPr sz="1700">
              <a:latin typeface="Corbel"/>
              <a:cs typeface="Corbel"/>
            </a:endParaRPr>
          </a:p>
          <a:p>
            <a:pPr marL="233679">
              <a:lnSpc>
                <a:spcPts val="1925"/>
              </a:lnSpc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- skin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rashes</a:t>
            </a:r>
            <a:endParaRPr sz="1700">
              <a:latin typeface="Corbel"/>
              <a:cs typeface="Corbel"/>
            </a:endParaRPr>
          </a:p>
          <a:p>
            <a:pPr marL="233679">
              <a:lnSpc>
                <a:spcPts val="1920"/>
              </a:lnSpc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Fever</a:t>
            </a:r>
            <a:endParaRPr sz="1700">
              <a:latin typeface="Corbel"/>
              <a:cs typeface="Corbel"/>
            </a:endParaRPr>
          </a:p>
          <a:p>
            <a:pPr marL="233679">
              <a:lnSpc>
                <a:spcPts val="1925"/>
              </a:lnSpc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1700" b="1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Arthralgia</a:t>
            </a:r>
            <a:endParaRPr sz="1700">
              <a:latin typeface="Corbel"/>
              <a:cs typeface="Corbel"/>
            </a:endParaRPr>
          </a:p>
          <a:p>
            <a:pPr marL="233679">
              <a:lnSpc>
                <a:spcPts val="1925"/>
              </a:lnSpc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1700" b="1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Agranulocytosis</a:t>
            </a:r>
            <a:endParaRPr sz="1700">
              <a:latin typeface="Corbel"/>
              <a:cs typeface="Corbel"/>
            </a:endParaRPr>
          </a:p>
          <a:p>
            <a:pPr marL="233679">
              <a:lnSpc>
                <a:spcPts val="1920"/>
              </a:lnSpc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Pancreatitis</a:t>
            </a:r>
            <a:endParaRPr sz="1700">
              <a:latin typeface="Corbel"/>
              <a:cs typeface="Corbel"/>
            </a:endParaRPr>
          </a:p>
          <a:p>
            <a:pPr marL="233679">
              <a:lnSpc>
                <a:spcPts val="1925"/>
              </a:lnSpc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Hepatitis</a:t>
            </a:r>
            <a:endParaRPr sz="1700">
              <a:latin typeface="Corbel"/>
              <a:cs typeface="Corbel"/>
            </a:endParaRPr>
          </a:p>
          <a:p>
            <a:pPr marL="233679">
              <a:lnSpc>
                <a:spcPts val="1985"/>
              </a:lnSpc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-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Male</a:t>
            </a:r>
            <a:r>
              <a:rPr sz="17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infertility</a:t>
            </a:r>
            <a:endParaRPr sz="17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1"/>
            <a:ext cx="365760" cy="6854825"/>
            <a:chOff x="0" y="10"/>
            <a:chExt cx="365760" cy="6854825"/>
          </a:xfrm>
        </p:grpSpPr>
        <p:sp>
          <p:nvSpPr>
            <p:cNvPr id="3" name="object 3"/>
            <p:cNvSpPr/>
            <p:nvPr/>
          </p:nvSpPr>
          <p:spPr>
            <a:xfrm>
              <a:off x="0" y="10"/>
              <a:ext cx="365760" cy="6854825"/>
            </a:xfrm>
            <a:custGeom>
              <a:avLst/>
              <a:gdLst/>
              <a:ahLst/>
              <a:cxnLst/>
              <a:rect l="l" t="t" r="r" b="b"/>
              <a:pathLst>
                <a:path w="365760" h="6854825">
                  <a:moveTo>
                    <a:pt x="365760" y="0"/>
                  </a:moveTo>
                  <a:lnTo>
                    <a:pt x="0" y="0"/>
                  </a:lnTo>
                  <a:lnTo>
                    <a:pt x="0" y="6854444"/>
                  </a:lnTo>
                  <a:lnTo>
                    <a:pt x="365760" y="6854444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5295" y="5047393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60" h="1691640">
                  <a:moveTo>
                    <a:pt x="73152" y="0"/>
                  </a:moveTo>
                  <a:lnTo>
                    <a:pt x="0" y="0"/>
                  </a:lnTo>
                  <a:lnTo>
                    <a:pt x="0" y="1691640"/>
                  </a:lnTo>
                  <a:lnTo>
                    <a:pt x="73152" y="169164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5295" y="4796789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60" h="228600">
                  <a:moveTo>
                    <a:pt x="7315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52" y="2286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295" y="4637658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60" h="137160">
                  <a:moveTo>
                    <a:pt x="7315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E5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295" y="4542535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2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2" y="73151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767" y="680465"/>
              <a:ext cx="133985" cy="365760"/>
            </a:xfrm>
            <a:custGeom>
              <a:avLst/>
              <a:gdLst/>
              <a:ahLst/>
              <a:cxnLst/>
              <a:rect l="l" t="t" r="r" b="b"/>
              <a:pathLst>
                <a:path w="133985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985" h="365759">
                  <a:moveTo>
                    <a:pt x="37401" y="0"/>
                  </a:moveTo>
                  <a:lnTo>
                    <a:pt x="28257" y="0"/>
                  </a:lnTo>
                  <a:lnTo>
                    <a:pt x="28257" y="365760"/>
                  </a:lnTo>
                  <a:lnTo>
                    <a:pt x="37401" y="365760"/>
                  </a:lnTo>
                  <a:lnTo>
                    <a:pt x="37401" y="0"/>
                  </a:lnTo>
                  <a:close/>
                </a:path>
                <a:path w="133985" h="365759">
                  <a:moveTo>
                    <a:pt x="74739" y="0"/>
                  </a:moveTo>
                  <a:lnTo>
                    <a:pt x="47307" y="0"/>
                  </a:lnTo>
                  <a:lnTo>
                    <a:pt x="47307" y="365760"/>
                  </a:lnTo>
                  <a:lnTo>
                    <a:pt x="74739" y="365760"/>
                  </a:lnTo>
                  <a:lnTo>
                    <a:pt x="74739" y="0"/>
                  </a:lnTo>
                  <a:close/>
                </a:path>
                <a:path w="133985" h="365759">
                  <a:moveTo>
                    <a:pt x="133515" y="0"/>
                  </a:moveTo>
                  <a:lnTo>
                    <a:pt x="87795" y="0"/>
                  </a:lnTo>
                  <a:lnTo>
                    <a:pt x="87795" y="365760"/>
                  </a:lnTo>
                  <a:lnTo>
                    <a:pt x="133515" y="365760"/>
                  </a:lnTo>
                  <a:lnTo>
                    <a:pt x="133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094053" y="486156"/>
            <a:ext cx="3980611" cy="33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28520" y="1537461"/>
            <a:ext cx="7846059" cy="404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47980" indent="-342900">
              <a:spcBef>
                <a:spcPts val="100"/>
              </a:spcBef>
              <a:tabLst>
                <a:tab pos="354965" algn="l"/>
              </a:tabLst>
            </a:pPr>
            <a:r>
              <a:rPr sz="22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2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srgbClr val="FF0000"/>
                </a:solidFill>
                <a:latin typeface="Corbel"/>
                <a:cs typeface="Corbel"/>
              </a:rPr>
              <a:t>Topical </a:t>
            </a:r>
            <a:r>
              <a:rPr sz="2400" spc="-5" dirty="0">
                <a:solidFill>
                  <a:srgbClr val="FF0000"/>
                </a:solidFill>
                <a:latin typeface="Corbel"/>
                <a:cs typeface="Corbel"/>
              </a:rPr>
              <a:t>corticosteroids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can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used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as an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alternative to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5- 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ASA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ulcerative proctitis or distal Ulcerative</a:t>
            </a:r>
            <a:r>
              <a:rPr sz="24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Colitis.</a:t>
            </a:r>
            <a:endParaRPr sz="2400">
              <a:latin typeface="Corbel"/>
              <a:cs typeface="Corbel"/>
            </a:endParaRPr>
          </a:p>
          <a:p>
            <a:pPr>
              <a:spcBef>
                <a:spcPts val="10"/>
              </a:spcBef>
            </a:pPr>
            <a:endParaRPr sz="3500">
              <a:latin typeface="Corbel"/>
              <a:cs typeface="Corbel"/>
            </a:endParaRPr>
          </a:p>
          <a:p>
            <a:pPr marL="354965" marR="545465" indent="-342900" algn="just">
              <a:spcBef>
                <a:spcPts val="5"/>
              </a:spcBef>
            </a:pPr>
            <a:r>
              <a:rPr sz="22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250" spc="580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rbel"/>
                <a:cs typeface="Corbel"/>
              </a:rPr>
              <a:t>Oral prednisone or prednisolone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is used for moderately 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severe Ulcerative Colitis or Crohn's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Disease,( for about</a:t>
            </a:r>
            <a:r>
              <a:rPr sz="2400" spc="-2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1 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month)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in doses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ranging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up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to 60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mg per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day.</a:t>
            </a:r>
            <a:endParaRPr sz="2400">
              <a:latin typeface="Corbel"/>
              <a:cs typeface="Corbel"/>
            </a:endParaRPr>
          </a:p>
          <a:p>
            <a:pPr>
              <a:spcBef>
                <a:spcPts val="10"/>
              </a:spcBef>
            </a:pPr>
            <a:endParaRPr sz="3500">
              <a:latin typeface="Corbel"/>
              <a:cs typeface="Corbel"/>
            </a:endParaRPr>
          </a:p>
          <a:p>
            <a:pPr marL="354965" marR="5080" indent="-342900" algn="just"/>
            <a:r>
              <a:rPr sz="22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250" spc="580" dirty="0">
                <a:solidFill>
                  <a:srgbClr val="D5EB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rbel"/>
                <a:cs typeface="Corbel"/>
              </a:rPr>
              <a:t>IV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warranted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patients who are sufficiently ill to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require 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hospitalization; the majority will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have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response within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7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to  10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days.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143" y="720091"/>
            <a:ext cx="3563213" cy="303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1319" y="1316037"/>
            <a:ext cx="2205355" cy="45974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C00000"/>
                </a:solidFill>
              </a:rPr>
              <a:t>Benefits</a:t>
            </a:r>
            <a:endParaRPr sz="2900" dirty="0"/>
          </a:p>
        </p:txBody>
      </p:sp>
      <p:sp>
        <p:nvSpPr>
          <p:cNvPr id="5" name="object 5"/>
          <p:cNvSpPr txBox="1"/>
          <p:nvPr/>
        </p:nvSpPr>
        <p:spPr>
          <a:xfrm>
            <a:off x="1671320" y="1733192"/>
            <a:ext cx="3291840" cy="10699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spcBef>
                <a:spcPts val="795"/>
              </a:spcBef>
              <a:tabLst>
                <a:tab pos="396240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Times New Roman" panose="02020603050405020304" pitchFamily="18" charset="0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FF"/>
                </a:solidFill>
                <a:latin typeface="Corbel"/>
                <a:cs typeface="Times New Roman" panose="02020603050405020304" pitchFamily="18" charset="0"/>
              </a:rPr>
              <a:t>Induces remissions in UC and</a:t>
            </a:r>
            <a:r>
              <a:rPr sz="1700" spc="-215" dirty="0">
                <a:solidFill>
                  <a:srgbClr val="FFFFFF"/>
                </a:solidFill>
                <a:latin typeface="Corbel"/>
                <a:cs typeface="Times New Roman" panose="02020603050405020304" pitchFamily="18" charset="0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rbel"/>
                <a:cs typeface="Times New Roman" panose="02020603050405020304" pitchFamily="18" charset="0"/>
              </a:rPr>
              <a:t>CD</a:t>
            </a:r>
            <a:endParaRPr sz="1700" dirty="0">
              <a:latin typeface="Corbel"/>
              <a:cs typeface="Times New Roman" panose="02020603050405020304" pitchFamily="18" charset="0"/>
            </a:endParaRPr>
          </a:p>
          <a:p>
            <a:pPr marL="12700">
              <a:spcBef>
                <a:spcPts val="695"/>
              </a:spcBef>
              <a:tabLst>
                <a:tab pos="396240" algn="l"/>
              </a:tabLst>
            </a:pPr>
            <a:r>
              <a:rPr sz="1600" spc="10" dirty="0">
                <a:solidFill>
                  <a:srgbClr val="D5EBFF"/>
                </a:solidFill>
                <a:latin typeface="Wingdings"/>
                <a:cs typeface="Times New Roman" panose="02020603050405020304" pitchFamily="18" charset="0"/>
              </a:rPr>
              <a:t></a:t>
            </a:r>
            <a:r>
              <a:rPr sz="160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FF"/>
                </a:solidFill>
                <a:latin typeface="Corbel"/>
                <a:cs typeface="Times New Roman" panose="02020603050405020304" pitchFamily="18" charset="0"/>
              </a:rPr>
              <a:t>Inexpensive</a:t>
            </a:r>
            <a:endParaRPr sz="1700" dirty="0">
              <a:latin typeface="Corbel"/>
              <a:cs typeface="Times New Roman" panose="02020603050405020304" pitchFamily="18" charset="0"/>
            </a:endParaRPr>
          </a:p>
          <a:p>
            <a:pPr marL="12700">
              <a:spcBef>
                <a:spcPts val="710"/>
              </a:spcBef>
              <a:tabLst>
                <a:tab pos="388620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Times New Roman" panose="02020603050405020304" pitchFamily="18" charset="0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FF"/>
                </a:solidFill>
                <a:latin typeface="Corbel"/>
                <a:cs typeface="Times New Roman" panose="02020603050405020304" pitchFamily="18" charset="0"/>
              </a:rPr>
              <a:t>Oral </a:t>
            </a:r>
            <a:r>
              <a:rPr sz="1700" spc="-5" dirty="0">
                <a:solidFill>
                  <a:srgbClr val="FFFFFF"/>
                </a:solidFill>
                <a:latin typeface="Corbel"/>
                <a:cs typeface="Times New Roman" panose="02020603050405020304" pitchFamily="18" charset="0"/>
              </a:rPr>
              <a:t>or</a:t>
            </a:r>
            <a:r>
              <a:rPr sz="1700" spc="-15" dirty="0">
                <a:solidFill>
                  <a:srgbClr val="FFFFFF"/>
                </a:solidFill>
                <a:latin typeface="Corbel"/>
                <a:cs typeface="Times New Roman" panose="02020603050405020304" pitchFamily="18" charset="0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Times New Roman" panose="02020603050405020304" pitchFamily="18" charset="0"/>
              </a:rPr>
              <a:t>rectal</a:t>
            </a:r>
            <a:endParaRPr sz="1700" dirty="0"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1321" y="2726564"/>
            <a:ext cx="7258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600" dirty="0">
                <a:solidFill>
                  <a:srgbClr val="C00000"/>
                </a:solidFill>
                <a:latin typeface="Corbel"/>
                <a:cs typeface="Corbel"/>
              </a:rPr>
              <a:t>R</a:t>
            </a:r>
            <a:r>
              <a:rPr sz="2600" spc="-10" dirty="0">
                <a:solidFill>
                  <a:srgbClr val="C00000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C00000"/>
                </a:solidFill>
                <a:latin typeface="Corbel"/>
                <a:cs typeface="Corbel"/>
              </a:rPr>
              <a:t>s</a:t>
            </a:r>
            <a:r>
              <a:rPr sz="2600" dirty="0">
                <a:solidFill>
                  <a:srgbClr val="C00000"/>
                </a:solidFill>
                <a:latin typeface="Corbel"/>
                <a:cs typeface="Corbel"/>
              </a:rPr>
              <a:t>ks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1320" y="3102076"/>
            <a:ext cx="2402840" cy="350710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spcBef>
                <a:spcPts val="805"/>
              </a:spcBef>
              <a:tabLst>
                <a:tab pos="396240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No long-term</a:t>
            </a:r>
            <a:r>
              <a:rPr sz="17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benefits</a:t>
            </a:r>
            <a:endParaRPr sz="1700" dirty="0">
              <a:latin typeface="Corbel"/>
              <a:cs typeface="Corbel"/>
            </a:endParaRPr>
          </a:p>
          <a:p>
            <a:pPr marL="12700">
              <a:spcBef>
                <a:spcPts val="710"/>
              </a:spcBef>
              <a:tabLst>
                <a:tab pos="396240" algn="l"/>
              </a:tabLst>
            </a:pPr>
            <a:r>
              <a:rPr sz="1600" spc="5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160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Numerous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side</a:t>
            </a:r>
            <a:r>
              <a:rPr sz="17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effects</a:t>
            </a:r>
            <a:endParaRPr sz="1700" dirty="0">
              <a:latin typeface="Corbel"/>
              <a:cs typeface="Corbel"/>
            </a:endParaRPr>
          </a:p>
          <a:p>
            <a:pPr marL="225425">
              <a:spcBef>
                <a:spcPts val="695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–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Cushingoid</a:t>
            </a:r>
            <a:r>
              <a:rPr sz="17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changes</a:t>
            </a:r>
            <a:endParaRPr sz="1700" dirty="0">
              <a:latin typeface="Corbel"/>
              <a:cs typeface="Corbel"/>
            </a:endParaRPr>
          </a:p>
          <a:p>
            <a:pPr marL="225425">
              <a:spcBef>
                <a:spcPts val="700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17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Hypertension</a:t>
            </a:r>
            <a:endParaRPr sz="1700" dirty="0">
              <a:latin typeface="Corbel"/>
              <a:cs typeface="Corbel"/>
            </a:endParaRPr>
          </a:p>
          <a:p>
            <a:pPr marL="225425">
              <a:spcBef>
                <a:spcPts val="705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17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Diabetes</a:t>
            </a:r>
            <a:endParaRPr sz="1700" dirty="0">
              <a:latin typeface="Corbel"/>
              <a:cs typeface="Corbel"/>
            </a:endParaRPr>
          </a:p>
          <a:p>
            <a:pPr marL="225425">
              <a:spcBef>
                <a:spcPts val="695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17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Osteoporosis</a:t>
            </a:r>
            <a:endParaRPr sz="1700" dirty="0">
              <a:latin typeface="Corbel"/>
              <a:cs typeface="Corbel"/>
            </a:endParaRPr>
          </a:p>
          <a:p>
            <a:pPr marL="225425">
              <a:spcBef>
                <a:spcPts val="700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17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Acne</a:t>
            </a:r>
            <a:endParaRPr sz="1700" dirty="0">
              <a:latin typeface="Corbel"/>
              <a:cs typeface="Corbel"/>
            </a:endParaRPr>
          </a:p>
          <a:p>
            <a:pPr marL="225425">
              <a:spcBef>
                <a:spcPts val="710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17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Cataracts</a:t>
            </a:r>
            <a:endParaRPr sz="1700" dirty="0">
              <a:latin typeface="Corbel"/>
              <a:cs typeface="Corbel"/>
            </a:endParaRPr>
          </a:p>
          <a:p>
            <a:pPr marL="225425">
              <a:spcBef>
                <a:spcPts val="695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17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Depression</a:t>
            </a:r>
            <a:endParaRPr sz="1700" dirty="0">
              <a:latin typeface="Corbel"/>
              <a:cs typeface="Corbel"/>
            </a:endParaRPr>
          </a:p>
          <a:p>
            <a:pPr marL="225425">
              <a:spcBef>
                <a:spcPts val="695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– Growth</a:t>
            </a:r>
            <a:r>
              <a:rPr sz="17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retardation</a:t>
            </a:r>
            <a:endParaRPr sz="17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1"/>
            <a:ext cx="365760" cy="6854825"/>
            <a:chOff x="0" y="10"/>
            <a:chExt cx="365760" cy="6854825"/>
          </a:xfrm>
        </p:grpSpPr>
        <p:sp>
          <p:nvSpPr>
            <p:cNvPr id="3" name="object 3"/>
            <p:cNvSpPr/>
            <p:nvPr/>
          </p:nvSpPr>
          <p:spPr>
            <a:xfrm>
              <a:off x="0" y="10"/>
              <a:ext cx="365760" cy="6854825"/>
            </a:xfrm>
            <a:custGeom>
              <a:avLst/>
              <a:gdLst/>
              <a:ahLst/>
              <a:cxnLst/>
              <a:rect l="l" t="t" r="r" b="b"/>
              <a:pathLst>
                <a:path w="365760" h="6854825">
                  <a:moveTo>
                    <a:pt x="365760" y="0"/>
                  </a:moveTo>
                  <a:lnTo>
                    <a:pt x="0" y="0"/>
                  </a:lnTo>
                  <a:lnTo>
                    <a:pt x="0" y="6854444"/>
                  </a:lnTo>
                  <a:lnTo>
                    <a:pt x="365760" y="6854444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5295" y="5047393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60" h="1691640">
                  <a:moveTo>
                    <a:pt x="73152" y="0"/>
                  </a:moveTo>
                  <a:lnTo>
                    <a:pt x="0" y="0"/>
                  </a:lnTo>
                  <a:lnTo>
                    <a:pt x="0" y="1691640"/>
                  </a:lnTo>
                  <a:lnTo>
                    <a:pt x="73152" y="169164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5295" y="4796789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60" h="228600">
                  <a:moveTo>
                    <a:pt x="7315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52" y="2286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295" y="4637658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60" h="137160">
                  <a:moveTo>
                    <a:pt x="7315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E5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295" y="4542535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2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2" y="73151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767" y="680465"/>
              <a:ext cx="133985" cy="365760"/>
            </a:xfrm>
            <a:custGeom>
              <a:avLst/>
              <a:gdLst/>
              <a:ahLst/>
              <a:cxnLst/>
              <a:rect l="l" t="t" r="r" b="b"/>
              <a:pathLst>
                <a:path w="133985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3985" h="365759">
                  <a:moveTo>
                    <a:pt x="37401" y="0"/>
                  </a:moveTo>
                  <a:lnTo>
                    <a:pt x="28257" y="0"/>
                  </a:lnTo>
                  <a:lnTo>
                    <a:pt x="28257" y="365760"/>
                  </a:lnTo>
                  <a:lnTo>
                    <a:pt x="37401" y="365760"/>
                  </a:lnTo>
                  <a:lnTo>
                    <a:pt x="37401" y="0"/>
                  </a:lnTo>
                  <a:close/>
                </a:path>
                <a:path w="133985" h="365759">
                  <a:moveTo>
                    <a:pt x="74739" y="0"/>
                  </a:moveTo>
                  <a:lnTo>
                    <a:pt x="47307" y="0"/>
                  </a:lnTo>
                  <a:lnTo>
                    <a:pt x="47307" y="365760"/>
                  </a:lnTo>
                  <a:lnTo>
                    <a:pt x="74739" y="365760"/>
                  </a:lnTo>
                  <a:lnTo>
                    <a:pt x="74739" y="0"/>
                  </a:lnTo>
                  <a:close/>
                </a:path>
                <a:path w="133985" h="365759">
                  <a:moveTo>
                    <a:pt x="133515" y="0"/>
                  </a:moveTo>
                  <a:lnTo>
                    <a:pt x="87795" y="0"/>
                  </a:lnTo>
                  <a:lnTo>
                    <a:pt x="87795" y="365760"/>
                  </a:lnTo>
                  <a:lnTo>
                    <a:pt x="133515" y="365760"/>
                  </a:lnTo>
                  <a:lnTo>
                    <a:pt x="133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091843" y="471552"/>
            <a:ext cx="3561689" cy="303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28520" y="1456690"/>
            <a:ext cx="7996555" cy="283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spcBef>
                <a:spcPts val="10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0000"/>
                </a:solidFill>
                <a:latin typeface="Corbel"/>
                <a:cs typeface="Corbel"/>
              </a:rPr>
              <a:t>No proven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maintenance </a:t>
            </a:r>
            <a:r>
              <a:rPr sz="3000" spc="-5" dirty="0">
                <a:solidFill>
                  <a:srgbClr val="FF0000"/>
                </a:solidFill>
                <a:latin typeface="Corbel"/>
                <a:cs typeface="Corbel"/>
              </a:rPr>
              <a:t>benefit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treatment 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of either Ulcerative Colitis or Crohn's</a:t>
            </a:r>
            <a:r>
              <a:rPr sz="3000" spc="-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Disease.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69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EA1579"/>
                </a:solidFill>
                <a:latin typeface="Corbel"/>
                <a:cs typeface="Corbel"/>
              </a:rPr>
              <a:t>Budesonide:</a:t>
            </a:r>
            <a:endParaRPr sz="3000">
              <a:latin typeface="Corbel"/>
              <a:cs typeface="Corbel"/>
            </a:endParaRPr>
          </a:p>
          <a:p>
            <a:pPr marL="398145">
              <a:spcBef>
                <a:spcPts val="655"/>
              </a:spcBef>
            </a:pPr>
            <a:r>
              <a:rPr sz="2350" spc="-10" dirty="0">
                <a:solidFill>
                  <a:srgbClr val="EA1579"/>
                </a:solidFill>
                <a:latin typeface="Tahoma"/>
                <a:cs typeface="Tahoma"/>
              </a:rPr>
              <a:t>–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less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side</a:t>
            </a:r>
            <a:r>
              <a:rPr sz="2600" spc="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effects,</a:t>
            </a:r>
            <a:endParaRPr sz="2600">
              <a:latin typeface="Corbel"/>
              <a:cs typeface="Corbel"/>
            </a:endParaRPr>
          </a:p>
          <a:p>
            <a:pPr marL="684530" marR="105410" indent="-287020">
              <a:spcBef>
                <a:spcPts val="625"/>
              </a:spcBef>
            </a:pPr>
            <a:r>
              <a:rPr sz="2350" spc="-10" dirty="0">
                <a:solidFill>
                  <a:srgbClr val="EA1579"/>
                </a:solidFill>
                <a:latin typeface="Tahoma"/>
                <a:cs typeface="Tahoma"/>
              </a:rPr>
              <a:t>–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its use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limited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to patients with distal ileal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and right- 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sided colonic</a:t>
            </a:r>
            <a:r>
              <a:rPr sz="26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disease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9CB7-E9D4-47E5-8057-432BCBB8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381000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en-IN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</a:t>
            </a: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3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Ulcerative Colitis 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4FD8-E42A-49F7-8961-56D279E9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009775"/>
            <a:ext cx="11001375" cy="4248150"/>
          </a:xfrm>
        </p:spPr>
        <p:txBody>
          <a:bodyPr>
            <a:normAutofit fontScale="92500" lnSpcReduction="10000"/>
          </a:bodyPr>
          <a:lstStyle/>
          <a:p>
            <a:pPr marL="355600" marR="779145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 colitis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 Western and Northern hemispheres with  highest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Past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decades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in Middle east and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 and </a:t>
            </a:r>
            <a:r>
              <a:rPr lang="en-US" sz="2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westernization of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  <a:r>
              <a:rPr lang="en-US" sz="2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3020" indent="-342900" algn="just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 colitis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slightly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men.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of onset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15- 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years,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can occur in 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age. Ulcerative colitis is 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uncommon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persons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younger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10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06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299465"/>
            <a:ext cx="575691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100" dirty="0">
                <a:solidFill>
                  <a:srgbClr val="F173AE"/>
                </a:solidFill>
                <a:latin typeface="Consolas"/>
                <a:cs typeface="Consolas"/>
              </a:rPr>
              <a:t>Immunosuppressive</a:t>
            </a:r>
            <a:r>
              <a:rPr sz="3600" b="1" i="1" spc="-330" dirty="0">
                <a:solidFill>
                  <a:srgbClr val="F173AE"/>
                </a:solidFill>
                <a:latin typeface="Consolas"/>
                <a:cs typeface="Consolas"/>
              </a:rPr>
              <a:t> </a:t>
            </a:r>
            <a:r>
              <a:rPr sz="3600" b="1" i="1" spc="-85" dirty="0">
                <a:solidFill>
                  <a:srgbClr val="F173AE"/>
                </a:solidFill>
                <a:latin typeface="Consolas"/>
                <a:cs typeface="Consolas"/>
              </a:rPr>
              <a:t>Agents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8520" y="1537461"/>
            <a:ext cx="7974965" cy="373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8260" indent="-342900">
              <a:spcBef>
                <a:spcPts val="100"/>
              </a:spcBef>
              <a:tabLst>
                <a:tab pos="354965" algn="l"/>
              </a:tabLst>
            </a:pPr>
            <a:r>
              <a:rPr sz="22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2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These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agents are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generally appropriate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patients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whom  the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dose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of corticosteroids cannot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tapered or  discontinued.</a:t>
            </a:r>
            <a:endParaRPr sz="2400">
              <a:latin typeface="Corbel"/>
              <a:cs typeface="Corbel"/>
            </a:endParaRPr>
          </a:p>
          <a:p>
            <a:pPr marL="12700">
              <a:spcBef>
                <a:spcPts val="710"/>
              </a:spcBef>
              <a:tabLst>
                <a:tab pos="354965" algn="l"/>
              </a:tabLst>
            </a:pPr>
            <a:r>
              <a:rPr sz="22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2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rbel"/>
                <a:cs typeface="Corbel"/>
              </a:rPr>
              <a:t>Azathioprine</a:t>
            </a:r>
            <a:r>
              <a:rPr sz="24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&amp;</a:t>
            </a:r>
            <a:r>
              <a:rPr sz="2400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rbel"/>
                <a:cs typeface="Corbel"/>
              </a:rPr>
              <a:t>6-MP</a:t>
            </a:r>
            <a:endParaRPr sz="2400">
              <a:latin typeface="Corbel"/>
              <a:cs typeface="Corbel"/>
            </a:endParaRPr>
          </a:p>
          <a:p>
            <a:pPr marL="398145">
              <a:spcBef>
                <a:spcPts val="575"/>
              </a:spcBef>
              <a:tabLst>
                <a:tab pos="684530" algn="l"/>
              </a:tabLst>
            </a:pPr>
            <a:r>
              <a:rPr sz="2150" spc="5" dirty="0">
                <a:solidFill>
                  <a:srgbClr val="EA1579"/>
                </a:solidFill>
                <a:latin typeface="Tahoma"/>
                <a:cs typeface="Tahoma"/>
              </a:rPr>
              <a:t>–	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most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extensively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used immunosuppressive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agents.</a:t>
            </a:r>
            <a:endParaRPr sz="2400">
              <a:latin typeface="Corbel"/>
              <a:cs typeface="Corbel"/>
            </a:endParaRPr>
          </a:p>
          <a:p>
            <a:pPr marL="577850" indent="-180340">
              <a:spcBef>
                <a:spcPts val="580"/>
              </a:spcBef>
              <a:tabLst>
                <a:tab pos="684530" algn="l"/>
              </a:tabLst>
            </a:pPr>
            <a:r>
              <a:rPr sz="2150" spc="5" dirty="0">
                <a:solidFill>
                  <a:srgbClr val="EA1579"/>
                </a:solidFill>
                <a:latin typeface="Tahoma"/>
                <a:cs typeface="Tahoma"/>
              </a:rPr>
              <a:t>–		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The mechanisms of action unknown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but may</a:t>
            </a:r>
            <a:r>
              <a:rPr sz="24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include</a:t>
            </a:r>
            <a:endParaRPr sz="2400">
              <a:latin typeface="Corbel"/>
              <a:cs typeface="Corbel"/>
            </a:endParaRPr>
          </a:p>
          <a:p>
            <a:pPr marL="684530" marR="661035" indent="-106680">
              <a:lnSpc>
                <a:spcPts val="3060"/>
              </a:lnSpc>
              <a:spcBef>
                <a:spcPts val="525"/>
              </a:spcBef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suppressing the generation of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specific subgroup of</a:t>
            </a:r>
            <a:r>
              <a:rPr sz="2400" spc="-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 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cells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600">
              <a:latin typeface="Corbel"/>
              <a:cs typeface="Corbel"/>
            </a:endParaRPr>
          </a:p>
          <a:p>
            <a:pPr marL="398145">
              <a:spcBef>
                <a:spcPts val="505"/>
              </a:spcBef>
              <a:tabLst>
                <a:tab pos="684530" algn="l"/>
              </a:tabLst>
            </a:pPr>
            <a:r>
              <a:rPr sz="2150" spc="5" dirty="0">
                <a:solidFill>
                  <a:srgbClr val="EA1579"/>
                </a:solidFill>
                <a:latin typeface="Tahoma"/>
                <a:cs typeface="Tahoma"/>
              </a:rPr>
              <a:t>–	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The onset of benefit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takes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several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weeks up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to six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months.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168" y="1031747"/>
            <a:ext cx="4564672" cy="320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1320" y="1913891"/>
            <a:ext cx="7729220" cy="257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Long-term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(maintenance) treatments for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UC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or  CD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69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Can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treat fistulas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CD over</a:t>
            </a:r>
            <a:r>
              <a:rPr sz="30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long-term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71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Primarily for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patients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unable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get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off</a:t>
            </a:r>
            <a:r>
              <a:rPr sz="30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steroids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70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Requires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continuous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monitoring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blood</a:t>
            </a:r>
            <a:r>
              <a:rPr sz="30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tests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6952" y="1048766"/>
            <a:ext cx="2900206" cy="303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0264" y="1031747"/>
            <a:ext cx="1449832" cy="320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1320" y="1617843"/>
            <a:ext cx="220535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Ben</a:t>
            </a:r>
            <a:r>
              <a:rPr sz="3600" spc="-20" dirty="0"/>
              <a:t>e</a:t>
            </a:r>
            <a:r>
              <a:rPr sz="3600" dirty="0"/>
              <a:t>fits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1320" y="2304414"/>
            <a:ext cx="5782310" cy="3455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5"/>
              </a:spcBef>
              <a:tabLst>
                <a:tab pos="425450" algn="l"/>
              </a:tabLst>
            </a:pPr>
            <a:r>
              <a:rPr sz="2650" spc="5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650" spc="5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“Steroid-sparing”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 UC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600" spc="-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CD</a:t>
            </a:r>
            <a:endParaRPr sz="2600">
              <a:latin typeface="Corbel"/>
              <a:cs typeface="Corbel"/>
            </a:endParaRPr>
          </a:p>
          <a:p>
            <a:pPr marL="12700">
              <a:lnSpc>
                <a:spcPts val="2910"/>
              </a:lnSpc>
              <a:tabLst>
                <a:tab pos="42100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Long-term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maintenance</a:t>
            </a:r>
            <a:endParaRPr sz="2600">
              <a:latin typeface="Corbel"/>
              <a:cs typeface="Corbel"/>
            </a:endParaRPr>
          </a:p>
          <a:p>
            <a:pPr marL="12700">
              <a:lnSpc>
                <a:spcPts val="2720"/>
              </a:lnSpc>
              <a:tabLst>
                <a:tab pos="42100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Relatively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inexpensive</a:t>
            </a:r>
            <a:endParaRPr sz="2600">
              <a:latin typeface="Corbel"/>
              <a:cs typeface="Corbel"/>
            </a:endParaRPr>
          </a:p>
          <a:p>
            <a:pPr marL="12700">
              <a:lnSpc>
                <a:spcPts val="3800"/>
              </a:lnSpc>
            </a:pPr>
            <a:r>
              <a:rPr sz="3500" dirty="0">
                <a:solidFill>
                  <a:srgbClr val="FF0000"/>
                </a:solidFill>
                <a:latin typeface="Corbel"/>
                <a:cs typeface="Corbel"/>
              </a:rPr>
              <a:t>Risks</a:t>
            </a:r>
            <a:endParaRPr sz="3500">
              <a:latin typeface="Corbel"/>
              <a:cs typeface="Corbel"/>
            </a:endParaRPr>
          </a:p>
          <a:p>
            <a:pPr marL="12700">
              <a:lnSpc>
                <a:spcPts val="2895"/>
              </a:lnSpc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Can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lower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blood counts and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“immunity”</a:t>
            </a:r>
            <a:endParaRPr sz="2600">
              <a:latin typeface="Corbel"/>
              <a:cs typeface="Corbel"/>
            </a:endParaRPr>
          </a:p>
          <a:p>
            <a:pPr marL="12700">
              <a:lnSpc>
                <a:spcPts val="2885"/>
              </a:lnSpc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Requires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long-term</a:t>
            </a:r>
            <a:r>
              <a:rPr sz="26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monitoring</a:t>
            </a:r>
            <a:endParaRPr sz="2600">
              <a:latin typeface="Corbel"/>
              <a:cs typeface="Corbel"/>
            </a:endParaRPr>
          </a:p>
          <a:p>
            <a:pPr marL="12700">
              <a:lnSpc>
                <a:spcPts val="2880"/>
              </a:lnSpc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Occasional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allergies</a:t>
            </a:r>
            <a:endParaRPr sz="2600">
              <a:latin typeface="Corbel"/>
              <a:cs typeface="Corbel"/>
            </a:endParaRPr>
          </a:p>
          <a:p>
            <a:pPr marL="277495">
              <a:lnSpc>
                <a:spcPts val="2885"/>
              </a:lnSpc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–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Pancreatitis</a:t>
            </a:r>
            <a:endParaRPr sz="2600">
              <a:latin typeface="Corbel"/>
              <a:cs typeface="Corbel"/>
            </a:endParaRPr>
          </a:p>
          <a:p>
            <a:pPr marL="277495">
              <a:lnSpc>
                <a:spcPts val="3005"/>
              </a:lnSpc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–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Fever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3369" y="845565"/>
            <a:ext cx="5991860" cy="11226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844550" marR="5080" indent="-832485">
              <a:lnSpc>
                <a:spcPct val="100000"/>
              </a:lnSpc>
              <a:spcBef>
                <a:spcPts val="100"/>
              </a:spcBef>
            </a:pPr>
            <a:r>
              <a:rPr sz="3600" b="1" i="1" spc="-95" dirty="0">
                <a:solidFill>
                  <a:srgbClr val="66FF33"/>
                </a:solidFill>
                <a:latin typeface="Consolas"/>
                <a:cs typeface="Consolas"/>
              </a:rPr>
              <a:t>Maintenance Therapies</a:t>
            </a:r>
            <a:r>
              <a:rPr sz="3600" b="1" i="1" spc="-475" dirty="0">
                <a:solidFill>
                  <a:srgbClr val="66FF33"/>
                </a:solidFill>
                <a:latin typeface="Consolas"/>
                <a:cs typeface="Consolas"/>
              </a:rPr>
              <a:t> </a:t>
            </a:r>
            <a:r>
              <a:rPr sz="3600" b="1" i="1" spc="-70" dirty="0">
                <a:solidFill>
                  <a:srgbClr val="66FF33"/>
                </a:solidFill>
                <a:latin typeface="Consolas"/>
                <a:cs typeface="Consolas"/>
              </a:rPr>
              <a:t>for  </a:t>
            </a:r>
            <a:r>
              <a:rPr sz="3600" b="1" i="1" spc="-95" dirty="0">
                <a:solidFill>
                  <a:srgbClr val="66FF33"/>
                </a:solidFill>
                <a:latin typeface="Consolas"/>
                <a:cs typeface="Consolas"/>
              </a:rPr>
              <a:t>Ulcerative</a:t>
            </a:r>
            <a:r>
              <a:rPr sz="3600" b="1" i="1" spc="-270" dirty="0">
                <a:solidFill>
                  <a:srgbClr val="66FF33"/>
                </a:solidFill>
                <a:latin typeface="Consolas"/>
                <a:cs typeface="Consolas"/>
              </a:rPr>
              <a:t> </a:t>
            </a:r>
            <a:r>
              <a:rPr sz="3600" b="1" i="1" spc="-90" dirty="0">
                <a:solidFill>
                  <a:srgbClr val="66FF33"/>
                </a:solidFill>
                <a:latin typeface="Consolas"/>
                <a:cs typeface="Consolas"/>
              </a:rPr>
              <a:t>Colitis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4720" y="2318131"/>
            <a:ext cx="3362325" cy="135128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>
              <a:spcBef>
                <a:spcPts val="1720"/>
              </a:spcBef>
              <a:tabLst>
                <a:tab pos="355600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D5EBFF"/>
                </a:solidFill>
                <a:latin typeface="Corbel"/>
                <a:cs typeface="Corbel"/>
              </a:rPr>
              <a:t>Aminosalicylates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1620"/>
              </a:spcBef>
              <a:tabLst>
                <a:tab pos="355600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Azathioprine/6-MP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299465"/>
            <a:ext cx="575691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100" dirty="0">
                <a:solidFill>
                  <a:srgbClr val="F173AE"/>
                </a:solidFill>
                <a:latin typeface="Consolas"/>
                <a:cs typeface="Consolas"/>
              </a:rPr>
              <a:t>Immunosuppressive</a:t>
            </a:r>
            <a:r>
              <a:rPr sz="3600" b="1" i="1" spc="-330" dirty="0">
                <a:solidFill>
                  <a:srgbClr val="F173AE"/>
                </a:solidFill>
                <a:latin typeface="Consolas"/>
                <a:cs typeface="Consolas"/>
              </a:rPr>
              <a:t> </a:t>
            </a:r>
            <a:r>
              <a:rPr sz="3600" b="1" i="1" spc="-85" dirty="0">
                <a:solidFill>
                  <a:srgbClr val="F173AE"/>
                </a:solidFill>
                <a:latin typeface="Consolas"/>
                <a:cs typeface="Consolas"/>
              </a:rPr>
              <a:t>Agents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8519" y="1464310"/>
            <a:ext cx="7919720" cy="37738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  <a:tabLst>
                <a:tab pos="354965" algn="l"/>
              </a:tabLst>
            </a:pPr>
            <a:r>
              <a:rPr sz="22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2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rbel"/>
                <a:cs typeface="Corbel"/>
              </a:rPr>
              <a:t>Methotrexate</a:t>
            </a:r>
            <a:endParaRPr sz="2400">
              <a:latin typeface="Corbel"/>
              <a:cs typeface="Corbel"/>
            </a:endParaRPr>
          </a:p>
          <a:p>
            <a:pPr marL="684530" marR="17145" indent="-287020">
              <a:spcBef>
                <a:spcPts val="575"/>
              </a:spcBef>
              <a:tabLst>
                <a:tab pos="684530" algn="l"/>
              </a:tabLst>
            </a:pPr>
            <a:r>
              <a:rPr sz="2150" spc="5" dirty="0">
                <a:solidFill>
                  <a:srgbClr val="EA1579"/>
                </a:solidFill>
                <a:latin typeface="Tahoma"/>
                <a:cs typeface="Tahoma"/>
              </a:rPr>
              <a:t>–	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Effective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steroid-dependent active Crohn's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Disease and  in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maintaining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remission.</a:t>
            </a:r>
            <a:endParaRPr sz="2400">
              <a:latin typeface="Corbel"/>
              <a:cs typeface="Corbel"/>
            </a:endParaRPr>
          </a:p>
          <a:p>
            <a:pPr marL="684530" marR="5080" indent="-287020">
              <a:spcBef>
                <a:spcPts val="580"/>
              </a:spcBef>
              <a:tabLst>
                <a:tab pos="684530" algn="l"/>
              </a:tabLst>
            </a:pPr>
            <a:r>
              <a:rPr sz="2150" spc="5" dirty="0">
                <a:solidFill>
                  <a:srgbClr val="EA1579"/>
                </a:solidFill>
                <a:latin typeface="Tahoma"/>
                <a:cs typeface="Tahoma"/>
              </a:rPr>
              <a:t>–	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Potential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side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effects and risks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include nausea, vomiting,  infections,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bone marrow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suppression, liver inflammation,.</a:t>
            </a:r>
            <a:endParaRPr sz="2400">
              <a:latin typeface="Corbel"/>
              <a:cs typeface="Corbel"/>
            </a:endParaRPr>
          </a:p>
          <a:p>
            <a:pPr marL="12700">
              <a:spcBef>
                <a:spcPts val="710"/>
              </a:spcBef>
              <a:tabLst>
                <a:tab pos="354965" algn="l"/>
              </a:tabLst>
            </a:pPr>
            <a:r>
              <a:rPr sz="22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2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rbel"/>
                <a:cs typeface="Corbel"/>
              </a:rPr>
              <a:t>Cyclosporine</a:t>
            </a:r>
            <a:endParaRPr sz="2400">
              <a:latin typeface="Corbel"/>
              <a:cs typeface="Corbel"/>
            </a:endParaRPr>
          </a:p>
          <a:p>
            <a:pPr marL="684530" marR="635000" indent="-287020">
              <a:spcBef>
                <a:spcPts val="575"/>
              </a:spcBef>
              <a:tabLst>
                <a:tab pos="684530" algn="l"/>
              </a:tabLst>
            </a:pPr>
            <a:r>
              <a:rPr sz="2150" spc="5" dirty="0">
                <a:solidFill>
                  <a:srgbClr val="EA1579"/>
                </a:solidFill>
                <a:latin typeface="Tahoma"/>
                <a:cs typeface="Tahoma"/>
              </a:rPr>
              <a:t>–	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Severe Ulcerative Colitis not responding to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IV</a:t>
            </a:r>
            <a:r>
              <a:rPr sz="24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steroid  &amp;need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urgent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proctocolectomy.</a:t>
            </a:r>
            <a:endParaRPr sz="2400">
              <a:latin typeface="Corbel"/>
              <a:cs typeface="Corbel"/>
            </a:endParaRPr>
          </a:p>
          <a:p>
            <a:pPr marL="398145">
              <a:spcBef>
                <a:spcPts val="575"/>
              </a:spcBef>
              <a:tabLst>
                <a:tab pos="684530" algn="l"/>
              </a:tabLst>
            </a:pPr>
            <a:r>
              <a:rPr sz="2150" spc="5" dirty="0">
                <a:solidFill>
                  <a:srgbClr val="EA1579"/>
                </a:solidFill>
                <a:latin typeface="Tahoma"/>
                <a:cs typeface="Tahoma"/>
              </a:rPr>
              <a:t>–	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50%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of the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responders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will need surgery within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year.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922" y="728091"/>
            <a:ext cx="2858236" cy="303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1321" y="1444493"/>
            <a:ext cx="4544695" cy="43948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spcBef>
                <a:spcPts val="795"/>
              </a:spcBef>
            </a:pPr>
            <a:r>
              <a:rPr sz="3000" b="1" spc="-5" dirty="0">
                <a:solidFill>
                  <a:srgbClr val="FF0000"/>
                </a:solidFill>
                <a:latin typeface="Corbel"/>
                <a:cs typeface="Corbel"/>
              </a:rPr>
              <a:t>Benefits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70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Effective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severe</a:t>
            </a:r>
            <a:r>
              <a:rPr sz="30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UC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70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Works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rapidly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700"/>
              </a:spcBef>
            </a:pPr>
            <a:r>
              <a:rPr sz="3000" b="1" dirty="0">
                <a:solidFill>
                  <a:srgbClr val="FF0000"/>
                </a:solidFill>
                <a:latin typeface="Corbel"/>
                <a:cs typeface="Corbel"/>
              </a:rPr>
              <a:t>Risks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695"/>
              </a:spcBef>
              <a:tabLst>
                <a:tab pos="42989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Renal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insufficiency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710"/>
              </a:spcBef>
              <a:tabLst>
                <a:tab pos="42100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Seizures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695"/>
              </a:spcBef>
              <a:tabLst>
                <a:tab pos="42989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Hypertension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700"/>
              </a:spcBef>
              <a:tabLst>
                <a:tab pos="42989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Electrolytes</a:t>
            </a:r>
            <a:r>
              <a:rPr sz="30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abnormalities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61213"/>
            <a:ext cx="750189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90" dirty="0">
                <a:solidFill>
                  <a:srgbClr val="F173AE"/>
                </a:solidFill>
                <a:latin typeface="Consolas"/>
                <a:cs typeface="Consolas"/>
              </a:rPr>
              <a:t>Anti-TNF Therapy:</a:t>
            </a:r>
            <a:r>
              <a:rPr sz="4000" b="1" i="1" spc="-360" dirty="0">
                <a:solidFill>
                  <a:srgbClr val="F173AE"/>
                </a:solidFill>
                <a:latin typeface="Consolas"/>
                <a:cs typeface="Consolas"/>
              </a:rPr>
              <a:t> </a:t>
            </a:r>
            <a:r>
              <a:rPr sz="4000" b="1" i="1" spc="-95" dirty="0">
                <a:solidFill>
                  <a:srgbClr val="F173AE"/>
                </a:solidFill>
                <a:latin typeface="Consolas"/>
                <a:cs typeface="Consolas"/>
              </a:rPr>
              <a:t>Infliximab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6120" y="1748917"/>
            <a:ext cx="7971155" cy="23507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Monoclonal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antibody,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binds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soluble</a:t>
            </a:r>
            <a:r>
              <a:rPr sz="30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Corbel"/>
                <a:cs typeface="Corbel"/>
              </a:rPr>
              <a:t>TNF.</a:t>
            </a:r>
            <a:endParaRPr sz="3000">
              <a:latin typeface="Corbel"/>
              <a:cs typeface="Corbel"/>
            </a:endParaRPr>
          </a:p>
          <a:p>
            <a:pPr marL="355600" marR="390525" indent="-342900">
              <a:lnSpc>
                <a:spcPts val="3240"/>
              </a:lnSpc>
              <a:spcBef>
                <a:spcPts val="75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Prompt onset, effects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takes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6 weeks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to max</a:t>
            </a:r>
            <a:r>
              <a:rPr sz="30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of  6m.</a:t>
            </a:r>
            <a:endParaRPr sz="3000">
              <a:latin typeface="Corbel"/>
              <a:cs typeface="Corbel"/>
            </a:endParaRPr>
          </a:p>
          <a:p>
            <a:pPr marL="355600" marR="5080" indent="-342900">
              <a:lnSpc>
                <a:spcPts val="3240"/>
              </a:lnSpc>
              <a:spcBef>
                <a:spcPts val="70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Indicated in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fistulizing Crohns, refractory</a:t>
            </a:r>
            <a:r>
              <a:rPr sz="3000" spc="-2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Crohn's  Disease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refractory Ulcerative</a:t>
            </a:r>
            <a:r>
              <a:rPr sz="3000" spc="-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Colitis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5522" y="827787"/>
            <a:ext cx="2148753" cy="336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6375" y="833247"/>
            <a:ext cx="2020824" cy="331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379591" y="833248"/>
            <a:ext cx="2662555" cy="325755"/>
            <a:chOff x="4855590" y="833247"/>
            <a:chExt cx="2662555" cy="325755"/>
          </a:xfrm>
        </p:grpSpPr>
        <p:sp>
          <p:nvSpPr>
            <p:cNvPr id="6" name="object 6"/>
            <p:cNvSpPr/>
            <p:nvPr/>
          </p:nvSpPr>
          <p:spPr>
            <a:xfrm>
              <a:off x="4856479" y="834136"/>
              <a:ext cx="2660650" cy="323850"/>
            </a:xfrm>
            <a:custGeom>
              <a:avLst/>
              <a:gdLst/>
              <a:ahLst/>
              <a:cxnLst/>
              <a:rect l="l" t="t" r="r" b="b"/>
              <a:pathLst>
                <a:path w="2660650" h="323850">
                  <a:moveTo>
                    <a:pt x="2561590" y="0"/>
                  </a:moveTo>
                  <a:lnTo>
                    <a:pt x="2460244" y="0"/>
                  </a:lnTo>
                  <a:lnTo>
                    <a:pt x="2395347" y="323850"/>
                  </a:lnTo>
                  <a:lnTo>
                    <a:pt x="2495677" y="323850"/>
                  </a:lnTo>
                  <a:lnTo>
                    <a:pt x="2511228" y="323492"/>
                  </a:lnTo>
                  <a:lnTo>
                    <a:pt x="2551429" y="318135"/>
                  </a:lnTo>
                  <a:lnTo>
                    <a:pt x="2591435" y="303022"/>
                  </a:lnTo>
                  <a:lnTo>
                    <a:pt x="2622891" y="275532"/>
                  </a:lnTo>
                  <a:lnTo>
                    <a:pt x="2623918" y="274065"/>
                  </a:lnTo>
                  <a:lnTo>
                    <a:pt x="2465197" y="274065"/>
                  </a:lnTo>
                  <a:lnTo>
                    <a:pt x="2483993" y="180593"/>
                  </a:lnTo>
                  <a:lnTo>
                    <a:pt x="2636172" y="180593"/>
                  </a:lnTo>
                  <a:lnTo>
                    <a:pt x="2635630" y="179577"/>
                  </a:lnTo>
                  <a:lnTo>
                    <a:pt x="2604262" y="155701"/>
                  </a:lnTo>
                  <a:lnTo>
                    <a:pt x="2596769" y="154304"/>
                  </a:lnTo>
                  <a:lnTo>
                    <a:pt x="2603579" y="151830"/>
                  </a:lnTo>
                  <a:lnTo>
                    <a:pt x="2630592" y="133985"/>
                  </a:lnTo>
                  <a:lnTo>
                    <a:pt x="2493645" y="133985"/>
                  </a:lnTo>
                  <a:lnTo>
                    <a:pt x="2510536" y="48260"/>
                  </a:lnTo>
                  <a:lnTo>
                    <a:pt x="2658680" y="48260"/>
                  </a:lnTo>
                  <a:lnTo>
                    <a:pt x="2657756" y="44735"/>
                  </a:lnTo>
                  <a:lnTo>
                    <a:pt x="2632215" y="14364"/>
                  </a:lnTo>
                  <a:lnTo>
                    <a:pt x="2586910" y="1238"/>
                  </a:lnTo>
                  <a:lnTo>
                    <a:pt x="2574780" y="309"/>
                  </a:lnTo>
                  <a:lnTo>
                    <a:pt x="2561590" y="0"/>
                  </a:lnTo>
                  <a:close/>
                </a:path>
                <a:path w="2660650" h="323850">
                  <a:moveTo>
                    <a:pt x="2636172" y="180593"/>
                  </a:moveTo>
                  <a:lnTo>
                    <a:pt x="2523617" y="180593"/>
                  </a:lnTo>
                  <a:lnTo>
                    <a:pt x="2531356" y="180782"/>
                  </a:lnTo>
                  <a:lnTo>
                    <a:pt x="2538380" y="181340"/>
                  </a:lnTo>
                  <a:lnTo>
                    <a:pt x="2573781" y="197992"/>
                  </a:lnTo>
                  <a:lnTo>
                    <a:pt x="2575433" y="202184"/>
                  </a:lnTo>
                  <a:lnTo>
                    <a:pt x="2577084" y="206248"/>
                  </a:lnTo>
                  <a:lnTo>
                    <a:pt x="2577973" y="210692"/>
                  </a:lnTo>
                  <a:lnTo>
                    <a:pt x="2577973" y="222376"/>
                  </a:lnTo>
                  <a:lnTo>
                    <a:pt x="2576576" y="229488"/>
                  </a:lnTo>
                  <a:lnTo>
                    <a:pt x="2573909" y="236474"/>
                  </a:lnTo>
                  <a:lnTo>
                    <a:pt x="2571369" y="243459"/>
                  </a:lnTo>
                  <a:lnTo>
                    <a:pt x="2538729" y="268859"/>
                  </a:lnTo>
                  <a:lnTo>
                    <a:pt x="2504821" y="274065"/>
                  </a:lnTo>
                  <a:lnTo>
                    <a:pt x="2623918" y="274065"/>
                  </a:lnTo>
                  <a:lnTo>
                    <a:pt x="2640643" y="238563"/>
                  </a:lnTo>
                  <a:lnTo>
                    <a:pt x="2643886" y="217424"/>
                  </a:lnTo>
                  <a:lnTo>
                    <a:pt x="2643886" y="204342"/>
                  </a:lnTo>
                  <a:lnTo>
                    <a:pt x="2642870" y="197865"/>
                  </a:lnTo>
                  <a:lnTo>
                    <a:pt x="2640586" y="191135"/>
                  </a:lnTo>
                  <a:lnTo>
                    <a:pt x="2638679" y="185292"/>
                  </a:lnTo>
                  <a:lnTo>
                    <a:pt x="2636172" y="180593"/>
                  </a:lnTo>
                  <a:close/>
                </a:path>
                <a:path w="2660650" h="323850">
                  <a:moveTo>
                    <a:pt x="2658680" y="48260"/>
                  </a:moveTo>
                  <a:lnTo>
                    <a:pt x="2558669" y="48260"/>
                  </a:lnTo>
                  <a:lnTo>
                    <a:pt x="2566543" y="49149"/>
                  </a:lnTo>
                  <a:lnTo>
                    <a:pt x="2572639" y="50927"/>
                  </a:lnTo>
                  <a:lnTo>
                    <a:pt x="2593594" y="67437"/>
                  </a:lnTo>
                  <a:lnTo>
                    <a:pt x="2594737" y="70992"/>
                  </a:lnTo>
                  <a:lnTo>
                    <a:pt x="2595245" y="74675"/>
                  </a:lnTo>
                  <a:lnTo>
                    <a:pt x="2595245" y="85089"/>
                  </a:lnTo>
                  <a:lnTo>
                    <a:pt x="2593848" y="91821"/>
                  </a:lnTo>
                  <a:lnTo>
                    <a:pt x="2591054" y="98425"/>
                  </a:lnTo>
                  <a:lnTo>
                    <a:pt x="2588260" y="105155"/>
                  </a:lnTo>
                  <a:lnTo>
                    <a:pt x="2557272" y="129159"/>
                  </a:lnTo>
                  <a:lnTo>
                    <a:pt x="2527680" y="133985"/>
                  </a:lnTo>
                  <a:lnTo>
                    <a:pt x="2630592" y="133985"/>
                  </a:lnTo>
                  <a:lnTo>
                    <a:pt x="2653204" y="101179"/>
                  </a:lnTo>
                  <a:lnTo>
                    <a:pt x="2660643" y="63753"/>
                  </a:lnTo>
                  <a:lnTo>
                    <a:pt x="2660336" y="57308"/>
                  </a:lnTo>
                  <a:lnTo>
                    <a:pt x="2659379" y="50927"/>
                  </a:lnTo>
                  <a:lnTo>
                    <a:pt x="2658680" y="48260"/>
                  </a:lnTo>
                  <a:close/>
                </a:path>
                <a:path w="2660650" h="323850">
                  <a:moveTo>
                    <a:pt x="1281303" y="273812"/>
                  </a:moveTo>
                  <a:lnTo>
                    <a:pt x="1076452" y="273812"/>
                  </a:lnTo>
                  <a:lnTo>
                    <a:pt x="1066800" y="323850"/>
                  </a:lnTo>
                  <a:lnTo>
                    <a:pt x="1271651" y="323850"/>
                  </a:lnTo>
                  <a:lnTo>
                    <a:pt x="1281303" y="273812"/>
                  </a:lnTo>
                  <a:close/>
                </a:path>
                <a:path w="2660650" h="323850">
                  <a:moveTo>
                    <a:pt x="1438021" y="0"/>
                  </a:moveTo>
                  <a:lnTo>
                    <a:pt x="1369695" y="0"/>
                  </a:lnTo>
                  <a:lnTo>
                    <a:pt x="1424940" y="157861"/>
                  </a:lnTo>
                  <a:lnTo>
                    <a:pt x="1298575" y="323850"/>
                  </a:lnTo>
                  <a:lnTo>
                    <a:pt x="1375156" y="323850"/>
                  </a:lnTo>
                  <a:lnTo>
                    <a:pt x="1460373" y="204597"/>
                  </a:lnTo>
                  <a:lnTo>
                    <a:pt x="1527635" y="204597"/>
                  </a:lnTo>
                  <a:lnTo>
                    <a:pt x="1509649" y="157861"/>
                  </a:lnTo>
                  <a:lnTo>
                    <a:pt x="1543562" y="112775"/>
                  </a:lnTo>
                  <a:lnTo>
                    <a:pt x="1473962" y="112775"/>
                  </a:lnTo>
                  <a:lnTo>
                    <a:pt x="1438021" y="0"/>
                  </a:lnTo>
                  <a:close/>
                </a:path>
                <a:path w="2660650" h="323850">
                  <a:moveTo>
                    <a:pt x="1527635" y="204597"/>
                  </a:moveTo>
                  <a:lnTo>
                    <a:pt x="1460373" y="204597"/>
                  </a:lnTo>
                  <a:lnTo>
                    <a:pt x="1498981" y="323850"/>
                  </a:lnTo>
                  <a:lnTo>
                    <a:pt x="1573530" y="323850"/>
                  </a:lnTo>
                  <a:lnTo>
                    <a:pt x="1527635" y="204597"/>
                  </a:lnTo>
                  <a:close/>
                </a:path>
                <a:path w="2660650" h="323850">
                  <a:moveTo>
                    <a:pt x="1814702" y="273812"/>
                  </a:moveTo>
                  <a:lnTo>
                    <a:pt x="1609852" y="273812"/>
                  </a:lnTo>
                  <a:lnTo>
                    <a:pt x="1600200" y="323850"/>
                  </a:lnTo>
                  <a:lnTo>
                    <a:pt x="1805051" y="323850"/>
                  </a:lnTo>
                  <a:lnTo>
                    <a:pt x="1814702" y="273812"/>
                  </a:lnTo>
                  <a:close/>
                </a:path>
                <a:path w="2660650" h="323850">
                  <a:moveTo>
                    <a:pt x="1987803" y="0"/>
                  </a:moveTo>
                  <a:lnTo>
                    <a:pt x="1921637" y="0"/>
                  </a:lnTo>
                  <a:lnTo>
                    <a:pt x="1841119" y="323850"/>
                  </a:lnTo>
                  <a:lnTo>
                    <a:pt x="1892935" y="323850"/>
                  </a:lnTo>
                  <a:lnTo>
                    <a:pt x="1935479" y="139191"/>
                  </a:lnTo>
                  <a:lnTo>
                    <a:pt x="1951101" y="67563"/>
                  </a:lnTo>
                  <a:lnTo>
                    <a:pt x="1994709" y="67563"/>
                  </a:lnTo>
                  <a:lnTo>
                    <a:pt x="1987803" y="0"/>
                  </a:lnTo>
                  <a:close/>
                </a:path>
                <a:path w="2660650" h="323850">
                  <a:moveTo>
                    <a:pt x="2136490" y="67563"/>
                  </a:moveTo>
                  <a:lnTo>
                    <a:pt x="2087118" y="67563"/>
                  </a:lnTo>
                  <a:lnTo>
                    <a:pt x="2074545" y="140715"/>
                  </a:lnTo>
                  <a:lnTo>
                    <a:pt x="2044065" y="323850"/>
                  </a:lnTo>
                  <a:lnTo>
                    <a:pt x="2161031" y="323850"/>
                  </a:lnTo>
                  <a:lnTo>
                    <a:pt x="2161278" y="323341"/>
                  </a:lnTo>
                  <a:lnTo>
                    <a:pt x="2097913" y="323341"/>
                  </a:lnTo>
                  <a:lnTo>
                    <a:pt x="2136490" y="67563"/>
                  </a:lnTo>
                  <a:close/>
                </a:path>
                <a:path w="2660650" h="323850">
                  <a:moveTo>
                    <a:pt x="2368533" y="259968"/>
                  </a:moveTo>
                  <a:lnTo>
                    <a:pt x="2305050" y="259968"/>
                  </a:lnTo>
                  <a:lnTo>
                    <a:pt x="2310256" y="323850"/>
                  </a:lnTo>
                  <a:lnTo>
                    <a:pt x="2374646" y="323850"/>
                  </a:lnTo>
                  <a:lnTo>
                    <a:pt x="2368533" y="259968"/>
                  </a:lnTo>
                  <a:close/>
                </a:path>
                <a:path w="2660650" h="323850">
                  <a:moveTo>
                    <a:pt x="2343658" y="0"/>
                  </a:moveTo>
                  <a:lnTo>
                    <a:pt x="2258441" y="0"/>
                  </a:lnTo>
                  <a:lnTo>
                    <a:pt x="2097913" y="323341"/>
                  </a:lnTo>
                  <a:lnTo>
                    <a:pt x="2161278" y="323341"/>
                  </a:lnTo>
                  <a:lnTo>
                    <a:pt x="2192020" y="259968"/>
                  </a:lnTo>
                  <a:lnTo>
                    <a:pt x="2368533" y="259968"/>
                  </a:lnTo>
                  <a:lnTo>
                    <a:pt x="2363757" y="210058"/>
                  </a:lnTo>
                  <a:lnTo>
                    <a:pt x="2216277" y="210058"/>
                  </a:lnTo>
                  <a:lnTo>
                    <a:pt x="2289429" y="59436"/>
                  </a:lnTo>
                  <a:lnTo>
                    <a:pt x="2349345" y="59436"/>
                  </a:lnTo>
                  <a:lnTo>
                    <a:pt x="2343658" y="0"/>
                  </a:lnTo>
                  <a:close/>
                </a:path>
                <a:path w="2660650" h="323850">
                  <a:moveTo>
                    <a:pt x="1255141" y="50037"/>
                  </a:moveTo>
                  <a:lnTo>
                    <a:pt x="1193419" y="50037"/>
                  </a:lnTo>
                  <a:lnTo>
                    <a:pt x="1148334" y="273812"/>
                  </a:lnTo>
                  <a:lnTo>
                    <a:pt x="1210183" y="273812"/>
                  </a:lnTo>
                  <a:lnTo>
                    <a:pt x="1255141" y="50037"/>
                  </a:lnTo>
                  <a:close/>
                </a:path>
                <a:path w="2660650" h="323850">
                  <a:moveTo>
                    <a:pt x="1788541" y="50037"/>
                  </a:moveTo>
                  <a:lnTo>
                    <a:pt x="1726819" y="50037"/>
                  </a:lnTo>
                  <a:lnTo>
                    <a:pt x="1681734" y="273812"/>
                  </a:lnTo>
                  <a:lnTo>
                    <a:pt x="1743583" y="273812"/>
                  </a:lnTo>
                  <a:lnTo>
                    <a:pt x="1788541" y="50037"/>
                  </a:lnTo>
                  <a:close/>
                </a:path>
                <a:path w="2660650" h="323850">
                  <a:moveTo>
                    <a:pt x="1994709" y="67563"/>
                  </a:moveTo>
                  <a:lnTo>
                    <a:pt x="1951101" y="67563"/>
                  </a:lnTo>
                  <a:lnTo>
                    <a:pt x="1954529" y="117221"/>
                  </a:lnTo>
                  <a:lnTo>
                    <a:pt x="1965198" y="227456"/>
                  </a:lnTo>
                  <a:lnTo>
                    <a:pt x="2003425" y="227456"/>
                  </a:lnTo>
                  <a:lnTo>
                    <a:pt x="2047266" y="143637"/>
                  </a:lnTo>
                  <a:lnTo>
                    <a:pt x="2000885" y="143637"/>
                  </a:lnTo>
                  <a:lnTo>
                    <a:pt x="1997202" y="91948"/>
                  </a:lnTo>
                  <a:lnTo>
                    <a:pt x="1994709" y="67563"/>
                  </a:lnTo>
                  <a:close/>
                </a:path>
                <a:path w="2660650" h="323850">
                  <a:moveTo>
                    <a:pt x="2349345" y="59436"/>
                  </a:moveTo>
                  <a:lnTo>
                    <a:pt x="2289429" y="59436"/>
                  </a:lnTo>
                  <a:lnTo>
                    <a:pt x="2301113" y="210058"/>
                  </a:lnTo>
                  <a:lnTo>
                    <a:pt x="2363757" y="210058"/>
                  </a:lnTo>
                  <a:lnTo>
                    <a:pt x="2349345" y="59436"/>
                  </a:lnTo>
                  <a:close/>
                </a:path>
                <a:path w="2660650" h="323850">
                  <a:moveTo>
                    <a:pt x="2146680" y="0"/>
                  </a:moveTo>
                  <a:lnTo>
                    <a:pt x="2073528" y="0"/>
                  </a:lnTo>
                  <a:lnTo>
                    <a:pt x="2024252" y="94868"/>
                  </a:lnTo>
                  <a:lnTo>
                    <a:pt x="2000885" y="143637"/>
                  </a:lnTo>
                  <a:lnTo>
                    <a:pt x="2047266" y="143637"/>
                  </a:lnTo>
                  <a:lnTo>
                    <a:pt x="2087118" y="67563"/>
                  </a:lnTo>
                  <a:lnTo>
                    <a:pt x="2136490" y="67563"/>
                  </a:lnTo>
                  <a:lnTo>
                    <a:pt x="2146680" y="0"/>
                  </a:lnTo>
                  <a:close/>
                </a:path>
                <a:path w="2660650" h="323850">
                  <a:moveTo>
                    <a:pt x="1628394" y="0"/>
                  </a:moveTo>
                  <a:lnTo>
                    <a:pt x="1553718" y="0"/>
                  </a:lnTo>
                  <a:lnTo>
                    <a:pt x="1473962" y="112775"/>
                  </a:lnTo>
                  <a:lnTo>
                    <a:pt x="1543562" y="112775"/>
                  </a:lnTo>
                  <a:lnTo>
                    <a:pt x="1628394" y="0"/>
                  </a:lnTo>
                  <a:close/>
                </a:path>
                <a:path w="2660650" h="323850">
                  <a:moveTo>
                    <a:pt x="1336802" y="0"/>
                  </a:moveTo>
                  <a:lnTo>
                    <a:pt x="1131697" y="0"/>
                  </a:lnTo>
                  <a:lnTo>
                    <a:pt x="1121537" y="50037"/>
                  </a:lnTo>
                  <a:lnTo>
                    <a:pt x="1326642" y="50037"/>
                  </a:lnTo>
                  <a:lnTo>
                    <a:pt x="1336802" y="0"/>
                  </a:lnTo>
                  <a:close/>
                </a:path>
                <a:path w="2660650" h="323850">
                  <a:moveTo>
                    <a:pt x="1870202" y="0"/>
                  </a:moveTo>
                  <a:lnTo>
                    <a:pt x="1665097" y="0"/>
                  </a:lnTo>
                  <a:lnTo>
                    <a:pt x="1654937" y="50037"/>
                  </a:lnTo>
                  <a:lnTo>
                    <a:pt x="1860042" y="50037"/>
                  </a:lnTo>
                  <a:lnTo>
                    <a:pt x="1870202" y="0"/>
                  </a:lnTo>
                  <a:close/>
                </a:path>
                <a:path w="2660650" h="323850">
                  <a:moveTo>
                    <a:pt x="938530" y="0"/>
                  </a:moveTo>
                  <a:lnTo>
                    <a:pt x="876681" y="0"/>
                  </a:lnTo>
                  <a:lnTo>
                    <a:pt x="811911" y="323850"/>
                  </a:lnTo>
                  <a:lnTo>
                    <a:pt x="1010666" y="323850"/>
                  </a:lnTo>
                  <a:lnTo>
                    <a:pt x="1020826" y="271525"/>
                  </a:lnTo>
                  <a:lnTo>
                    <a:pt x="884301" y="271525"/>
                  </a:lnTo>
                  <a:lnTo>
                    <a:pt x="938530" y="0"/>
                  </a:lnTo>
                  <a:close/>
                </a:path>
                <a:path w="2660650" h="323850">
                  <a:moveTo>
                    <a:pt x="214503" y="273812"/>
                  </a:moveTo>
                  <a:lnTo>
                    <a:pt x="9652" y="273812"/>
                  </a:lnTo>
                  <a:lnTo>
                    <a:pt x="0" y="323850"/>
                  </a:lnTo>
                  <a:lnTo>
                    <a:pt x="204850" y="323850"/>
                  </a:lnTo>
                  <a:lnTo>
                    <a:pt x="214503" y="273812"/>
                  </a:lnTo>
                  <a:close/>
                </a:path>
                <a:path w="2660650" h="323850">
                  <a:moveTo>
                    <a:pt x="391033" y="0"/>
                  </a:moveTo>
                  <a:lnTo>
                    <a:pt x="319405" y="0"/>
                  </a:lnTo>
                  <a:lnTo>
                    <a:pt x="254508" y="323850"/>
                  </a:lnTo>
                  <a:lnTo>
                    <a:pt x="309753" y="323850"/>
                  </a:lnTo>
                  <a:lnTo>
                    <a:pt x="329565" y="223265"/>
                  </a:lnTo>
                  <a:lnTo>
                    <a:pt x="356616" y="88900"/>
                  </a:lnTo>
                  <a:lnTo>
                    <a:pt x="413562" y="88900"/>
                  </a:lnTo>
                  <a:lnTo>
                    <a:pt x="391033" y="0"/>
                  </a:lnTo>
                  <a:close/>
                </a:path>
                <a:path w="2660650" h="323850">
                  <a:moveTo>
                    <a:pt x="413562" y="88900"/>
                  </a:moveTo>
                  <a:lnTo>
                    <a:pt x="356616" y="88900"/>
                  </a:lnTo>
                  <a:lnTo>
                    <a:pt x="366268" y="130555"/>
                  </a:lnTo>
                  <a:lnTo>
                    <a:pt x="414400" y="323850"/>
                  </a:lnTo>
                  <a:lnTo>
                    <a:pt x="485902" y="323850"/>
                  </a:lnTo>
                  <a:lnTo>
                    <a:pt x="504261" y="232410"/>
                  </a:lnTo>
                  <a:lnTo>
                    <a:pt x="448310" y="232410"/>
                  </a:lnTo>
                  <a:lnTo>
                    <a:pt x="440309" y="194437"/>
                  </a:lnTo>
                  <a:lnTo>
                    <a:pt x="413562" y="88900"/>
                  </a:lnTo>
                  <a:close/>
                </a:path>
                <a:path w="2660650" h="323850">
                  <a:moveTo>
                    <a:pt x="798322" y="0"/>
                  </a:moveTo>
                  <a:lnTo>
                    <a:pt x="606933" y="0"/>
                  </a:lnTo>
                  <a:lnTo>
                    <a:pt x="542036" y="323850"/>
                  </a:lnTo>
                  <a:lnTo>
                    <a:pt x="604012" y="323850"/>
                  </a:lnTo>
                  <a:lnTo>
                    <a:pt x="630301" y="191262"/>
                  </a:lnTo>
                  <a:lnTo>
                    <a:pt x="752602" y="191262"/>
                  </a:lnTo>
                  <a:lnTo>
                    <a:pt x="762762" y="141224"/>
                  </a:lnTo>
                  <a:lnTo>
                    <a:pt x="640461" y="141224"/>
                  </a:lnTo>
                  <a:lnTo>
                    <a:pt x="658241" y="51815"/>
                  </a:lnTo>
                  <a:lnTo>
                    <a:pt x="787654" y="51815"/>
                  </a:lnTo>
                  <a:lnTo>
                    <a:pt x="798322" y="0"/>
                  </a:lnTo>
                  <a:close/>
                </a:path>
                <a:path w="2660650" h="323850">
                  <a:moveTo>
                    <a:pt x="188341" y="50037"/>
                  </a:moveTo>
                  <a:lnTo>
                    <a:pt x="126619" y="50037"/>
                  </a:lnTo>
                  <a:lnTo>
                    <a:pt x="81534" y="273812"/>
                  </a:lnTo>
                  <a:lnTo>
                    <a:pt x="143383" y="273812"/>
                  </a:lnTo>
                  <a:lnTo>
                    <a:pt x="188341" y="50037"/>
                  </a:lnTo>
                  <a:close/>
                </a:path>
                <a:path w="2660650" h="323850">
                  <a:moveTo>
                    <a:pt x="550926" y="0"/>
                  </a:moveTo>
                  <a:lnTo>
                    <a:pt x="495173" y="0"/>
                  </a:lnTo>
                  <a:lnTo>
                    <a:pt x="476758" y="89408"/>
                  </a:lnTo>
                  <a:lnTo>
                    <a:pt x="448310" y="232410"/>
                  </a:lnTo>
                  <a:lnTo>
                    <a:pt x="504261" y="232410"/>
                  </a:lnTo>
                  <a:lnTo>
                    <a:pt x="550926" y="0"/>
                  </a:lnTo>
                  <a:close/>
                </a:path>
                <a:path w="2660650" h="323850">
                  <a:moveTo>
                    <a:pt x="270002" y="0"/>
                  </a:moveTo>
                  <a:lnTo>
                    <a:pt x="64897" y="0"/>
                  </a:lnTo>
                  <a:lnTo>
                    <a:pt x="54737" y="50037"/>
                  </a:lnTo>
                  <a:lnTo>
                    <a:pt x="259842" y="50037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0787" y="1013841"/>
              <a:ext cx="114554" cy="95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2756" y="893572"/>
              <a:ext cx="85090" cy="151130"/>
            </a:xfrm>
            <a:custGeom>
              <a:avLst/>
              <a:gdLst/>
              <a:ahLst/>
              <a:cxnLst/>
              <a:rect l="l" t="t" r="r" b="b"/>
              <a:pathLst>
                <a:path w="85090" h="151130">
                  <a:moveTo>
                    <a:pt x="73151" y="0"/>
                  </a:moveTo>
                  <a:lnTo>
                    <a:pt x="0" y="150622"/>
                  </a:lnTo>
                  <a:lnTo>
                    <a:pt x="84836" y="150622"/>
                  </a:lnTo>
                  <a:lnTo>
                    <a:pt x="73151" y="0"/>
                  </a:lnTo>
                  <a:close/>
                </a:path>
              </a:pathLst>
            </a:custGeom>
            <a:ln w="3175">
              <a:solidFill>
                <a:srgbClr val="637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49235" y="881507"/>
              <a:ext cx="103378" cy="875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6479" y="834136"/>
              <a:ext cx="2660650" cy="323850"/>
            </a:xfrm>
            <a:custGeom>
              <a:avLst/>
              <a:gdLst/>
              <a:ahLst/>
              <a:cxnLst/>
              <a:rect l="l" t="t" r="r" b="b"/>
              <a:pathLst>
                <a:path w="2660650" h="323850">
                  <a:moveTo>
                    <a:pt x="2460244" y="0"/>
                  </a:moveTo>
                  <a:lnTo>
                    <a:pt x="2561590" y="0"/>
                  </a:lnTo>
                  <a:lnTo>
                    <a:pt x="2574780" y="309"/>
                  </a:lnTo>
                  <a:lnTo>
                    <a:pt x="2616924" y="7645"/>
                  </a:lnTo>
                  <a:lnTo>
                    <a:pt x="2652464" y="33041"/>
                  </a:lnTo>
                  <a:lnTo>
                    <a:pt x="2660650" y="63880"/>
                  </a:lnTo>
                  <a:lnTo>
                    <a:pt x="2660360" y="71711"/>
                  </a:lnTo>
                  <a:lnTo>
                    <a:pt x="2646537" y="114323"/>
                  </a:lnTo>
                  <a:lnTo>
                    <a:pt x="2616342" y="145214"/>
                  </a:lnTo>
                  <a:lnTo>
                    <a:pt x="2596769" y="154304"/>
                  </a:lnTo>
                  <a:lnTo>
                    <a:pt x="2604262" y="155701"/>
                  </a:lnTo>
                  <a:lnTo>
                    <a:pt x="2635630" y="179577"/>
                  </a:lnTo>
                  <a:lnTo>
                    <a:pt x="2640711" y="191515"/>
                  </a:lnTo>
                  <a:lnTo>
                    <a:pt x="2642870" y="197865"/>
                  </a:lnTo>
                  <a:lnTo>
                    <a:pt x="2643886" y="204342"/>
                  </a:lnTo>
                  <a:lnTo>
                    <a:pt x="2643886" y="211074"/>
                  </a:lnTo>
                  <a:lnTo>
                    <a:pt x="2643886" y="217424"/>
                  </a:lnTo>
                  <a:lnTo>
                    <a:pt x="2634106" y="257048"/>
                  </a:lnTo>
                  <a:lnTo>
                    <a:pt x="2606341" y="292957"/>
                  </a:lnTo>
                  <a:lnTo>
                    <a:pt x="2562734" y="315059"/>
                  </a:lnTo>
                  <a:lnTo>
                    <a:pt x="2511228" y="323492"/>
                  </a:lnTo>
                  <a:lnTo>
                    <a:pt x="2495677" y="323850"/>
                  </a:lnTo>
                  <a:lnTo>
                    <a:pt x="2395347" y="323850"/>
                  </a:lnTo>
                  <a:lnTo>
                    <a:pt x="2460244" y="0"/>
                  </a:lnTo>
                  <a:close/>
                </a:path>
                <a:path w="2660650" h="323850">
                  <a:moveTo>
                    <a:pt x="1921637" y="0"/>
                  </a:moveTo>
                  <a:lnTo>
                    <a:pt x="1987803" y="0"/>
                  </a:lnTo>
                  <a:lnTo>
                    <a:pt x="1997202" y="91948"/>
                  </a:lnTo>
                  <a:lnTo>
                    <a:pt x="2000885" y="143637"/>
                  </a:lnTo>
                  <a:lnTo>
                    <a:pt x="2024252" y="94868"/>
                  </a:lnTo>
                  <a:lnTo>
                    <a:pt x="2073528" y="0"/>
                  </a:lnTo>
                  <a:lnTo>
                    <a:pt x="2146680" y="0"/>
                  </a:lnTo>
                  <a:lnTo>
                    <a:pt x="2097913" y="323341"/>
                  </a:lnTo>
                  <a:lnTo>
                    <a:pt x="2258441" y="0"/>
                  </a:lnTo>
                  <a:lnTo>
                    <a:pt x="2343658" y="0"/>
                  </a:lnTo>
                  <a:lnTo>
                    <a:pt x="2374646" y="323850"/>
                  </a:lnTo>
                  <a:lnTo>
                    <a:pt x="2310256" y="323850"/>
                  </a:lnTo>
                  <a:lnTo>
                    <a:pt x="2305050" y="259968"/>
                  </a:lnTo>
                  <a:lnTo>
                    <a:pt x="2192020" y="259968"/>
                  </a:lnTo>
                  <a:lnTo>
                    <a:pt x="2161031" y="323850"/>
                  </a:lnTo>
                  <a:lnTo>
                    <a:pt x="2097786" y="323850"/>
                  </a:lnTo>
                  <a:lnTo>
                    <a:pt x="2044065" y="323850"/>
                  </a:lnTo>
                  <a:lnTo>
                    <a:pt x="2074545" y="140715"/>
                  </a:lnTo>
                  <a:lnTo>
                    <a:pt x="2087118" y="67563"/>
                  </a:lnTo>
                  <a:lnTo>
                    <a:pt x="2061083" y="117221"/>
                  </a:lnTo>
                  <a:lnTo>
                    <a:pt x="2003425" y="227456"/>
                  </a:lnTo>
                  <a:lnTo>
                    <a:pt x="1965198" y="227456"/>
                  </a:lnTo>
                  <a:lnTo>
                    <a:pt x="1954529" y="117221"/>
                  </a:lnTo>
                  <a:lnTo>
                    <a:pt x="1951101" y="67563"/>
                  </a:lnTo>
                  <a:lnTo>
                    <a:pt x="1935479" y="139191"/>
                  </a:lnTo>
                  <a:lnTo>
                    <a:pt x="1892935" y="323850"/>
                  </a:lnTo>
                  <a:lnTo>
                    <a:pt x="1841119" y="323850"/>
                  </a:lnTo>
                  <a:lnTo>
                    <a:pt x="1921637" y="0"/>
                  </a:lnTo>
                  <a:close/>
                </a:path>
                <a:path w="2660650" h="323850">
                  <a:moveTo>
                    <a:pt x="1665097" y="0"/>
                  </a:moveTo>
                  <a:lnTo>
                    <a:pt x="1870202" y="0"/>
                  </a:lnTo>
                  <a:lnTo>
                    <a:pt x="1860042" y="50037"/>
                  </a:lnTo>
                  <a:lnTo>
                    <a:pt x="1788541" y="50037"/>
                  </a:lnTo>
                  <a:lnTo>
                    <a:pt x="1743583" y="273812"/>
                  </a:lnTo>
                  <a:lnTo>
                    <a:pt x="1814702" y="273812"/>
                  </a:lnTo>
                  <a:lnTo>
                    <a:pt x="1805051" y="323850"/>
                  </a:lnTo>
                  <a:lnTo>
                    <a:pt x="1600200" y="323850"/>
                  </a:lnTo>
                  <a:lnTo>
                    <a:pt x="1609852" y="273812"/>
                  </a:lnTo>
                  <a:lnTo>
                    <a:pt x="1681734" y="273812"/>
                  </a:lnTo>
                  <a:lnTo>
                    <a:pt x="1726819" y="50037"/>
                  </a:lnTo>
                  <a:lnTo>
                    <a:pt x="1654937" y="50037"/>
                  </a:lnTo>
                  <a:lnTo>
                    <a:pt x="1665097" y="0"/>
                  </a:lnTo>
                  <a:close/>
                </a:path>
                <a:path w="2660650" h="323850">
                  <a:moveTo>
                    <a:pt x="1369695" y="0"/>
                  </a:moveTo>
                  <a:lnTo>
                    <a:pt x="1438021" y="0"/>
                  </a:lnTo>
                  <a:lnTo>
                    <a:pt x="1473962" y="112775"/>
                  </a:lnTo>
                  <a:lnTo>
                    <a:pt x="1553718" y="0"/>
                  </a:lnTo>
                  <a:lnTo>
                    <a:pt x="1628394" y="0"/>
                  </a:lnTo>
                  <a:lnTo>
                    <a:pt x="1509649" y="157861"/>
                  </a:lnTo>
                  <a:lnTo>
                    <a:pt x="1573530" y="323850"/>
                  </a:lnTo>
                  <a:lnTo>
                    <a:pt x="1498981" y="323850"/>
                  </a:lnTo>
                  <a:lnTo>
                    <a:pt x="1460373" y="204597"/>
                  </a:lnTo>
                  <a:lnTo>
                    <a:pt x="1375156" y="323850"/>
                  </a:lnTo>
                  <a:lnTo>
                    <a:pt x="1298575" y="323850"/>
                  </a:lnTo>
                  <a:lnTo>
                    <a:pt x="1424940" y="157861"/>
                  </a:lnTo>
                  <a:lnTo>
                    <a:pt x="1369695" y="0"/>
                  </a:lnTo>
                  <a:close/>
                </a:path>
                <a:path w="2660650" h="323850">
                  <a:moveTo>
                    <a:pt x="1131697" y="0"/>
                  </a:moveTo>
                  <a:lnTo>
                    <a:pt x="1336802" y="0"/>
                  </a:lnTo>
                  <a:lnTo>
                    <a:pt x="1326642" y="50037"/>
                  </a:lnTo>
                  <a:lnTo>
                    <a:pt x="1255141" y="50037"/>
                  </a:lnTo>
                  <a:lnTo>
                    <a:pt x="1210183" y="273812"/>
                  </a:lnTo>
                  <a:lnTo>
                    <a:pt x="1281303" y="273812"/>
                  </a:lnTo>
                  <a:lnTo>
                    <a:pt x="1271651" y="323850"/>
                  </a:lnTo>
                  <a:lnTo>
                    <a:pt x="1066800" y="323850"/>
                  </a:lnTo>
                  <a:lnTo>
                    <a:pt x="1076452" y="273812"/>
                  </a:lnTo>
                  <a:lnTo>
                    <a:pt x="1148334" y="273812"/>
                  </a:lnTo>
                  <a:lnTo>
                    <a:pt x="1193419" y="50037"/>
                  </a:lnTo>
                  <a:lnTo>
                    <a:pt x="1121537" y="50037"/>
                  </a:lnTo>
                  <a:lnTo>
                    <a:pt x="1131697" y="0"/>
                  </a:lnTo>
                  <a:close/>
                </a:path>
                <a:path w="2660650" h="323850">
                  <a:moveTo>
                    <a:pt x="876681" y="0"/>
                  </a:moveTo>
                  <a:lnTo>
                    <a:pt x="938530" y="0"/>
                  </a:lnTo>
                  <a:lnTo>
                    <a:pt x="884301" y="271525"/>
                  </a:lnTo>
                  <a:lnTo>
                    <a:pt x="1020826" y="271525"/>
                  </a:lnTo>
                  <a:lnTo>
                    <a:pt x="1010666" y="323850"/>
                  </a:lnTo>
                  <a:lnTo>
                    <a:pt x="811911" y="323850"/>
                  </a:lnTo>
                  <a:lnTo>
                    <a:pt x="876681" y="0"/>
                  </a:lnTo>
                  <a:close/>
                </a:path>
                <a:path w="2660650" h="323850">
                  <a:moveTo>
                    <a:pt x="606933" y="0"/>
                  </a:moveTo>
                  <a:lnTo>
                    <a:pt x="798322" y="0"/>
                  </a:lnTo>
                  <a:lnTo>
                    <a:pt x="787654" y="51815"/>
                  </a:lnTo>
                  <a:lnTo>
                    <a:pt x="658241" y="51815"/>
                  </a:lnTo>
                  <a:lnTo>
                    <a:pt x="640461" y="141224"/>
                  </a:lnTo>
                  <a:lnTo>
                    <a:pt x="762762" y="141224"/>
                  </a:lnTo>
                  <a:lnTo>
                    <a:pt x="752602" y="191262"/>
                  </a:lnTo>
                  <a:lnTo>
                    <a:pt x="630301" y="191262"/>
                  </a:lnTo>
                  <a:lnTo>
                    <a:pt x="604012" y="323850"/>
                  </a:lnTo>
                  <a:lnTo>
                    <a:pt x="542036" y="323850"/>
                  </a:lnTo>
                  <a:lnTo>
                    <a:pt x="606933" y="0"/>
                  </a:lnTo>
                  <a:close/>
                </a:path>
                <a:path w="2660650" h="323850">
                  <a:moveTo>
                    <a:pt x="319405" y="0"/>
                  </a:moveTo>
                  <a:lnTo>
                    <a:pt x="391033" y="0"/>
                  </a:lnTo>
                  <a:lnTo>
                    <a:pt x="440309" y="194437"/>
                  </a:lnTo>
                  <a:lnTo>
                    <a:pt x="448310" y="232410"/>
                  </a:lnTo>
                  <a:lnTo>
                    <a:pt x="476758" y="89408"/>
                  </a:lnTo>
                  <a:lnTo>
                    <a:pt x="495173" y="0"/>
                  </a:lnTo>
                  <a:lnTo>
                    <a:pt x="550926" y="0"/>
                  </a:lnTo>
                  <a:lnTo>
                    <a:pt x="485902" y="323850"/>
                  </a:lnTo>
                  <a:lnTo>
                    <a:pt x="414400" y="323850"/>
                  </a:lnTo>
                  <a:lnTo>
                    <a:pt x="366268" y="130555"/>
                  </a:lnTo>
                  <a:lnTo>
                    <a:pt x="356616" y="88900"/>
                  </a:lnTo>
                  <a:lnTo>
                    <a:pt x="329565" y="223265"/>
                  </a:lnTo>
                  <a:lnTo>
                    <a:pt x="309753" y="323850"/>
                  </a:lnTo>
                  <a:lnTo>
                    <a:pt x="254508" y="323850"/>
                  </a:lnTo>
                  <a:lnTo>
                    <a:pt x="319405" y="0"/>
                  </a:lnTo>
                  <a:close/>
                </a:path>
                <a:path w="2660650" h="323850">
                  <a:moveTo>
                    <a:pt x="64897" y="0"/>
                  </a:moveTo>
                  <a:lnTo>
                    <a:pt x="270002" y="0"/>
                  </a:lnTo>
                  <a:lnTo>
                    <a:pt x="259842" y="50037"/>
                  </a:lnTo>
                  <a:lnTo>
                    <a:pt x="188341" y="50037"/>
                  </a:lnTo>
                  <a:lnTo>
                    <a:pt x="143383" y="273812"/>
                  </a:lnTo>
                  <a:lnTo>
                    <a:pt x="214503" y="273812"/>
                  </a:lnTo>
                  <a:lnTo>
                    <a:pt x="204850" y="323850"/>
                  </a:lnTo>
                  <a:lnTo>
                    <a:pt x="0" y="323850"/>
                  </a:lnTo>
                  <a:lnTo>
                    <a:pt x="9652" y="273812"/>
                  </a:lnTo>
                  <a:lnTo>
                    <a:pt x="81534" y="273812"/>
                  </a:lnTo>
                  <a:lnTo>
                    <a:pt x="126619" y="50037"/>
                  </a:lnTo>
                  <a:lnTo>
                    <a:pt x="54737" y="50037"/>
                  </a:lnTo>
                  <a:lnTo>
                    <a:pt x="64897" y="0"/>
                  </a:lnTo>
                  <a:close/>
                </a:path>
              </a:pathLst>
            </a:custGeom>
            <a:ln w="3175">
              <a:solidFill>
                <a:srgbClr val="6371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71321" y="1839213"/>
            <a:ext cx="129603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1320" y="2275459"/>
            <a:ext cx="6873240" cy="37349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Induces and maintains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remissions in</a:t>
            </a:r>
            <a:r>
              <a:rPr sz="2600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CD</a:t>
            </a:r>
            <a:endParaRPr sz="2600">
              <a:latin typeface="Corbel"/>
              <a:cs typeface="Corbel"/>
            </a:endParaRPr>
          </a:p>
          <a:p>
            <a:pPr marL="12700">
              <a:spcBef>
                <a:spcPts val="80"/>
              </a:spcBef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Rapidly relieves symptoms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&amp; fistula</a:t>
            </a:r>
            <a:r>
              <a:rPr sz="26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drainage</a:t>
            </a:r>
            <a:endParaRPr sz="2600">
              <a:latin typeface="Corbel"/>
              <a:cs typeface="Corbel"/>
            </a:endParaRPr>
          </a:p>
          <a:p>
            <a:pPr marL="12700">
              <a:spcBef>
                <a:spcPts val="75"/>
              </a:spcBef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Steroid-sparing</a:t>
            </a:r>
            <a:endParaRPr sz="2600">
              <a:latin typeface="Corbel"/>
              <a:cs typeface="Corbel"/>
            </a:endParaRPr>
          </a:p>
          <a:p>
            <a:pPr marL="12700">
              <a:spcBef>
                <a:spcPts val="70"/>
              </a:spcBef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Effective even when other therapies</a:t>
            </a:r>
            <a:r>
              <a:rPr sz="26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fail</a:t>
            </a:r>
            <a:endParaRPr sz="2600">
              <a:latin typeface="Corbel"/>
              <a:cs typeface="Corbel"/>
            </a:endParaRPr>
          </a:p>
          <a:p>
            <a:pPr marL="12700">
              <a:spcBef>
                <a:spcPts val="30"/>
              </a:spcBef>
            </a:pP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Risks</a:t>
            </a:r>
            <a:endParaRPr sz="2800">
              <a:latin typeface="Corbel"/>
              <a:cs typeface="Corbel"/>
            </a:endParaRPr>
          </a:p>
          <a:p>
            <a:pPr marL="12700">
              <a:spcBef>
                <a:spcPts val="80"/>
              </a:spcBef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Reactions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to intravenous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infusions</a:t>
            </a:r>
            <a:endParaRPr sz="2600">
              <a:latin typeface="Corbel"/>
              <a:cs typeface="Corbel"/>
            </a:endParaRPr>
          </a:p>
          <a:p>
            <a:pPr marL="12700">
              <a:spcBef>
                <a:spcPts val="75"/>
              </a:spcBef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Development of antibodies and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loss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6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response</a:t>
            </a:r>
            <a:endParaRPr sz="2600">
              <a:latin typeface="Corbel"/>
              <a:cs typeface="Corbel"/>
            </a:endParaRPr>
          </a:p>
          <a:p>
            <a:pPr marL="12700">
              <a:spcBef>
                <a:spcPts val="85"/>
              </a:spcBef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Reactivation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600" spc="-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TB</a:t>
            </a:r>
            <a:endParaRPr sz="2600">
              <a:latin typeface="Corbel"/>
              <a:cs typeface="Corbel"/>
            </a:endParaRPr>
          </a:p>
          <a:p>
            <a:pPr marL="12700">
              <a:spcBef>
                <a:spcPts val="70"/>
              </a:spcBef>
              <a:tabLst>
                <a:tab pos="354965" algn="l"/>
              </a:tabLst>
            </a:pPr>
            <a:r>
              <a:rPr sz="2450" spc="1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450" spc="1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Expensive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445" y="519126"/>
            <a:ext cx="5514975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80" dirty="0">
                <a:solidFill>
                  <a:srgbClr val="66FF33"/>
                </a:solidFill>
                <a:latin typeface="Consolas"/>
                <a:cs typeface="Consolas"/>
              </a:rPr>
              <a:t>Goals </a:t>
            </a:r>
            <a:r>
              <a:rPr sz="3600" b="1" i="1" spc="-50" dirty="0">
                <a:solidFill>
                  <a:srgbClr val="66FF33"/>
                </a:solidFill>
                <a:latin typeface="Consolas"/>
                <a:cs typeface="Consolas"/>
              </a:rPr>
              <a:t>of </a:t>
            </a:r>
            <a:r>
              <a:rPr sz="3600" b="1" i="1" spc="-85" dirty="0">
                <a:solidFill>
                  <a:srgbClr val="66FF33"/>
                </a:solidFill>
                <a:latin typeface="Consolas"/>
                <a:cs typeface="Consolas"/>
              </a:rPr>
              <a:t>Therapy </a:t>
            </a:r>
            <a:r>
              <a:rPr sz="3600" b="1" i="1" spc="-70" dirty="0">
                <a:solidFill>
                  <a:srgbClr val="66FF33"/>
                </a:solidFill>
                <a:latin typeface="Consolas"/>
                <a:cs typeface="Consolas"/>
              </a:rPr>
              <a:t>for</a:t>
            </a:r>
            <a:r>
              <a:rPr sz="3600" b="1" i="1" spc="-835" dirty="0">
                <a:solidFill>
                  <a:srgbClr val="66FF33"/>
                </a:solidFill>
                <a:latin typeface="Consolas"/>
                <a:cs typeface="Consolas"/>
              </a:rPr>
              <a:t> </a:t>
            </a:r>
            <a:r>
              <a:rPr sz="3600" b="1" i="1" spc="-50" dirty="0">
                <a:solidFill>
                  <a:srgbClr val="66FF33"/>
                </a:solidFill>
                <a:latin typeface="Consolas"/>
                <a:cs typeface="Consolas"/>
              </a:rPr>
              <a:t>UC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6024" y="1704213"/>
            <a:ext cx="6935470" cy="32131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spcBef>
                <a:spcPts val="79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Inducing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remission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69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Maintaining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remission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71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Restoring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maintaining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nutrition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695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Maintaining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patient’s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quality of</a:t>
            </a:r>
            <a:r>
              <a:rPr sz="30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life</a:t>
            </a:r>
            <a:endParaRPr sz="3000">
              <a:latin typeface="Corbel"/>
              <a:cs typeface="Corbel"/>
            </a:endParaRPr>
          </a:p>
          <a:p>
            <a:pPr marL="354965" marR="5080" indent="-342900">
              <a:spcBef>
                <a:spcPts val="700"/>
              </a:spcBef>
              <a:tabLst>
                <a:tab pos="354965" algn="l"/>
              </a:tabLst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r>
              <a:rPr sz="2850" dirty="0">
                <a:solidFill>
                  <a:srgbClr val="D5EBFF"/>
                </a:solidFill>
                <a:latin typeface="Times New Roman"/>
                <a:cs typeface="Times New Roman"/>
              </a:rPr>
              <a:t>	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Surgical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intervention (selection of optimal  time for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surgery)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782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8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8591-9647-435C-B50C-75A168A8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61925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en-IN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 of</a:t>
            </a:r>
            <a:r>
              <a:rPr lang="en-IN" sz="3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Ulcerative Colitis 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554E-B63F-4D87-A79E-D31FA19E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685925"/>
            <a:ext cx="11125200" cy="4562475"/>
          </a:xfrm>
        </p:spPr>
        <p:txBody>
          <a:bodyPr>
            <a:normAutofit/>
          </a:bodyPr>
          <a:lstStyle/>
          <a:p>
            <a:pPr marL="355600" marR="98425" indent="-342900" algn="just">
              <a:lnSpc>
                <a:spcPct val="799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exact etiology of ulcerative colitis is  unknown, but certain factors have been 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disease, 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factors,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 reactions, environmental factors,  nonsteroidal anti-inflammatory drug (NSAID)  use, low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antioxidants,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 stress factors, and consumption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milk 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algn="just">
              <a:lnSpc>
                <a:spcPct val="79900"/>
              </a:lnSpc>
              <a:spcBef>
                <a:spcPts val="600"/>
              </a:spcBef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 is lower in </a:t>
            </a:r>
            <a:r>
              <a:rPr lang="en-US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smokers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 in smokers.</a:t>
            </a:r>
          </a:p>
          <a:p>
            <a:pPr marL="355600" marR="139065" indent="-342900" algn="just">
              <a:lnSpc>
                <a:spcPct val="799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Ingestion of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 can increase the  occurrence of</a:t>
            </a:r>
            <a:r>
              <a:rPr lang="en-US" sz="2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79900"/>
              </a:lnSpc>
              <a:buClr>
                <a:srgbClr val="FFFFFF"/>
              </a:buClr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appendectomy is correlated  </a:t>
            </a:r>
            <a:r>
              <a:rPr lang="en-US"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negatively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occurrence of</a:t>
            </a:r>
            <a:r>
              <a:rPr lang="en-US" sz="2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algn="just">
              <a:lnSpc>
                <a:spcPct val="79900"/>
              </a:lnSpc>
              <a:spcBef>
                <a:spcPts val="6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4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AE4E-9CB2-4D3B-9038-80E0EC23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Newer Medication for UC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E897-2B0D-4899-8B12-E3C34ECD9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Proxima Nova"/>
              </a:rPr>
              <a:t>Tofacitinib (Xeljanz)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Proxima Nova"/>
              </a:rPr>
              <a:t>Xeljanz belongs to a class of medications known as Janus kinase (JAK) inhibitors. These drugs block the enzyme JAK, which activates cells of the immune system to produce inflammation.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Proxima Nova"/>
              </a:rPr>
              <a:t>Xeljanz has been approved since 2012 to treat rheumatoid arthritis (RA), and since 2017 to treat psoriatic arthritis (</a:t>
            </a:r>
            <a:r>
              <a:rPr lang="en-US" b="0" i="0" dirty="0" err="1">
                <a:solidFill>
                  <a:schemeClr val="tx1"/>
                </a:solidFill>
                <a:effectLst/>
                <a:latin typeface="Proxima Nova"/>
              </a:rPr>
              <a:t>PsA</a:t>
            </a:r>
            <a:r>
              <a:rPr lang="en-US" b="0" i="0" dirty="0">
                <a:solidFill>
                  <a:schemeClr val="tx1"/>
                </a:solidFill>
                <a:effectLst/>
                <a:latin typeface="Proxima Nova"/>
              </a:rPr>
              <a:t>). In 2018, the FDA also approved it to treat people with moderate-to-severe UC who haven’t responded to TNF blockers.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Proxima Nova"/>
              </a:rPr>
              <a:t>This drug is the first long-term oral treatment for moderate-to-severe UC. Other drugs require an infusion or injection. Side effects from Xeljanz include high cholesterol, headache, diarrhea, colds, rashes, and shingles.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90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FE7F-A66B-4210-AA64-5BFF9D92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23825"/>
            <a:ext cx="10668000" cy="1524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 Guidelines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3E255-541E-4972-A1FF-072389CA6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76200"/>
            <a:ext cx="4933949" cy="6780203"/>
          </a:xfrm>
        </p:spPr>
      </p:pic>
    </p:spTree>
    <p:extLst>
      <p:ext uri="{BB962C8B-B14F-4D97-AF65-F5344CB8AC3E}">
        <p14:creationId xmlns:p14="http://schemas.microsoft.com/office/powerpoint/2010/main" val="2905452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1DFB-503D-4FF7-87D4-54D005B3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D62C-C0D9-4E95-8CC6-9B8ED840A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THANK YOU</a:t>
            </a:r>
            <a:endParaRPr lang="en-I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7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EF31-C777-496E-8153-7C08B845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95250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en-IN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AE0F8-54C7-4981-AFC1-7082237E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304925"/>
            <a:ext cx="11029951" cy="4838700"/>
          </a:xfrm>
        </p:spPr>
        <p:txBody>
          <a:bodyPr>
            <a:noAutofit/>
          </a:bodyPr>
          <a:lstStyle/>
          <a:p>
            <a:pPr marL="355600" marR="5080" indent="-342900" algn="just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of immunologic changes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 documented in UC.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accumulate in the  lamina propria of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diseased colonic  segment. these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are cytotoxic </a:t>
            </a:r>
            <a:r>
              <a:rPr lang="en-US" sz="20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colonic  epithelium. This change is accompanied by an  increase in the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cells, with increased production of  immunoglobulin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(IgG)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immunoglobulin 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-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35585" indent="-342900" algn="just">
              <a:lnSpc>
                <a:spcPts val="259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 colonic antibodies have been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 in  patients with UC.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 of  patients with ulcerative colitis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 muscle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 cytoskeletal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antibodies.</a:t>
            </a:r>
          </a:p>
          <a:p>
            <a:pPr marL="355600" marR="235585" indent="-342900" algn="just">
              <a:lnSpc>
                <a:spcPts val="2590"/>
              </a:lnSpc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Microscopically, acute and chronic 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infiltrate of the lamina propria, 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branching, and villous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atrophy are  present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 colitis. Microscopic  changes also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crypts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Lieberkühn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abscesses. These  findings are accompanied by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of 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mucus from the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goblet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cells,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reduced as the disease progresses. 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ulcerated areas are soon covered by  granulation tissue. Excessive fibrosis is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of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disease.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undermining of 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excess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granulation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 </a:t>
            </a:r>
            <a:r>
              <a:rPr lang="en-US"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polyps.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35585" indent="-342900" algn="just">
              <a:lnSpc>
                <a:spcPts val="2590"/>
              </a:lnSpc>
              <a:buChar char="•"/>
              <a:tabLst>
                <a:tab pos="354965" algn="l"/>
                <a:tab pos="355600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650E-5EF0-4160-853B-72512952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6E24D0E-B08E-46AC-AE9E-4AEEDF93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04875"/>
            <a:ext cx="10668000" cy="5199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66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508A-97CB-450D-9666-D3179C96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4350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en-IN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en-IN" sz="3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84A7-19DB-4F54-B3E8-2F161CBD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71650"/>
            <a:ext cx="10801350" cy="4133850"/>
          </a:xfrm>
        </p:spPr>
        <p:txBody>
          <a:bodyPr>
            <a:normAutofit fontScale="92500" lnSpcReduction="10000"/>
          </a:bodyPr>
          <a:lstStyle/>
          <a:p>
            <a:pPr marL="355600" marR="33655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A major symptom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of UC is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bloody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diarrhea,  occasionally accompanied by abdominal 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pain.</a:t>
            </a:r>
            <a:endParaRPr lang="en-US" sz="2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lang="en-US" sz="4000" dirty="0">
              <a:latin typeface="Arial"/>
              <a:cs typeface="Arial"/>
            </a:endParaRPr>
          </a:p>
          <a:p>
            <a:pPr marL="355600" marR="377825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UC should be suspected in cases with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history of persistent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repetitive mucous 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bloody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stool/bloody</a:t>
            </a:r>
            <a:r>
              <a:rPr lang="en-US"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feces.</a:t>
            </a:r>
            <a:endParaRPr lang="en-US" sz="2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lang="en-US" sz="40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Patients with UC often have no abnormal  findings on physical examination,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but 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anemia,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weight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loss, abdominal tenderness  and fresh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digital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rectal  examination are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occasionally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seen.</a:t>
            </a:r>
            <a:endParaRPr lang="en-US" sz="2800" dirty="0">
              <a:latin typeface="Arial"/>
              <a:cs typeface="Arial"/>
            </a:endParaRP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809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991" y="-120910"/>
            <a:ext cx="8655684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ulcerative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colitis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</a:t>
            </a:r>
          </a:p>
        </p:txBody>
      </p:sp>
      <p:sp>
        <p:nvSpPr>
          <p:cNvPr id="3" name="object 3"/>
          <p:cNvSpPr/>
          <p:nvPr/>
        </p:nvSpPr>
        <p:spPr>
          <a:xfrm>
            <a:off x="1757679" y="1225550"/>
            <a:ext cx="8736330" cy="5436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191" y="553720"/>
            <a:ext cx="8132445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466465" algn="l"/>
              </a:tabLst>
            </a:pP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sz="32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extent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sz="32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83068" y="1630680"/>
            <a:ext cx="8822690" cy="467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1788</Words>
  <Application>Microsoft Office PowerPoint</Application>
  <PresentationFormat>Widescreen</PresentationFormat>
  <Paragraphs>264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Avenir Next LT Pro</vt:lpstr>
      <vt:lpstr>Avenir Next LT Pro Light</vt:lpstr>
      <vt:lpstr>Consolas</vt:lpstr>
      <vt:lpstr>Corbel</vt:lpstr>
      <vt:lpstr>Proxima Nova</vt:lpstr>
      <vt:lpstr>Sitka Subheading</vt:lpstr>
      <vt:lpstr>Tahoma</vt:lpstr>
      <vt:lpstr>Times New Roman</vt:lpstr>
      <vt:lpstr>Verdana</vt:lpstr>
      <vt:lpstr>Wingdings</vt:lpstr>
      <vt:lpstr>Wingdings 2</vt:lpstr>
      <vt:lpstr>PebbleVTI</vt:lpstr>
      <vt:lpstr>Guideline ppt on Ulcerative colitis</vt:lpstr>
      <vt:lpstr>INFLAMMATORY BOWEL DISEASE</vt:lpstr>
      <vt:lpstr>Epidemiology of Ulcerative Colitis </vt:lpstr>
      <vt:lpstr>Etiology of Ulcerative Colitis </vt:lpstr>
      <vt:lpstr>Pathophysiology</vt:lpstr>
      <vt:lpstr>PowerPoint Presentation</vt:lpstr>
      <vt:lpstr>Clinical Presentation</vt:lpstr>
      <vt:lpstr>Classification of ulcerative colitis by severity</vt:lpstr>
      <vt:lpstr>Classification by the extent of the lesions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</vt:lpstr>
      <vt:lpstr>PowerPoint Presentation</vt:lpstr>
      <vt:lpstr>PowerPoint Presentation</vt:lpstr>
      <vt:lpstr>In relapse or treatment refractory UC</vt:lpstr>
      <vt:lpstr>PowerPoint Presentation</vt:lpstr>
      <vt:lpstr>PowerPoint Presentation</vt:lpstr>
      <vt:lpstr>PowerPoint Presentation</vt:lpstr>
      <vt:lpstr>Acute severe colitis at admission</vt:lpstr>
      <vt:lpstr>PowerPoint Presentation</vt:lpstr>
      <vt:lpstr>5-Aminosalicylic Acids</vt:lpstr>
      <vt:lpstr>5-Aminosalicylic Acids</vt:lpstr>
      <vt:lpstr>Benefits</vt:lpstr>
      <vt:lpstr>PowerPoint Presentation</vt:lpstr>
      <vt:lpstr>Benefits</vt:lpstr>
      <vt:lpstr>PowerPoint Presentation</vt:lpstr>
      <vt:lpstr>Immunosuppressive Agents</vt:lpstr>
      <vt:lpstr>PowerPoint Presentation</vt:lpstr>
      <vt:lpstr>Benefits</vt:lpstr>
      <vt:lpstr>Maintenance Therapies for  Ulcerative Colitis</vt:lpstr>
      <vt:lpstr>Immunosuppressive Agents</vt:lpstr>
      <vt:lpstr>PowerPoint Presentation</vt:lpstr>
      <vt:lpstr>Anti-TNF Therapy: Infliximab</vt:lpstr>
      <vt:lpstr>Benefits</vt:lpstr>
      <vt:lpstr>Goals of Therapy for UC</vt:lpstr>
      <vt:lpstr>PowerPoint Presentation</vt:lpstr>
      <vt:lpstr>Newer Medication for UC</vt:lpstr>
      <vt:lpstr>NICE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ppt on Ulcerative colitis</dc:title>
  <dc:creator>Cyril Sajan</dc:creator>
  <cp:lastModifiedBy>Cyril Sajan</cp:lastModifiedBy>
  <cp:revision>46</cp:revision>
  <dcterms:created xsi:type="dcterms:W3CDTF">2020-09-18T13:13:26Z</dcterms:created>
  <dcterms:modified xsi:type="dcterms:W3CDTF">2022-04-25T08:28:46Z</dcterms:modified>
</cp:coreProperties>
</file>