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sldIdLst>
    <p:sldId id="320" r:id="rId2"/>
    <p:sldId id="296" r:id="rId3"/>
    <p:sldId id="297" r:id="rId4"/>
    <p:sldId id="298" r:id="rId5"/>
    <p:sldId id="257" r:id="rId6"/>
    <p:sldId id="311" r:id="rId7"/>
    <p:sldId id="299" r:id="rId8"/>
    <p:sldId id="300" r:id="rId9"/>
    <p:sldId id="302" r:id="rId10"/>
    <p:sldId id="301" r:id="rId11"/>
    <p:sldId id="313" r:id="rId12"/>
    <p:sldId id="314" r:id="rId13"/>
    <p:sldId id="303" r:id="rId14"/>
    <p:sldId id="304" r:id="rId15"/>
    <p:sldId id="305" r:id="rId16"/>
    <p:sldId id="306" r:id="rId17"/>
    <p:sldId id="307" r:id="rId18"/>
    <p:sldId id="308" r:id="rId19"/>
    <p:sldId id="309" r:id="rId20"/>
    <p:sldId id="310" r:id="rId21"/>
    <p:sldId id="316" r:id="rId22"/>
    <p:sldId id="317" r:id="rId23"/>
    <p:sldId id="318" r:id="rId24"/>
    <p:sldId id="315" r:id="rId25"/>
    <p:sldId id="319" r:id="rId26"/>
    <p:sldId id="295"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51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theme" Target="theme/theme1.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996F2-36E1-45E1-9A05-ED4AE074865D}"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IN"/>
        </a:p>
      </dgm:t>
    </dgm:pt>
    <dgm:pt modelId="{EDB2FD16-486F-42F1-9FC4-D09625ABE321}">
      <dgm:prSet/>
      <dgm:spPr/>
      <dgm:t>
        <a:bodyPr/>
        <a:lstStyle/>
        <a:p>
          <a:r>
            <a:rPr lang="en-US" dirty="0">
              <a:latin typeface="Times New Roman" panose="02020603050405020304" pitchFamily="18" charset="0"/>
              <a:cs typeface="Times New Roman" panose="02020603050405020304" pitchFamily="18" charset="0"/>
            </a:rPr>
            <a:t>THANK YOU</a:t>
          </a:r>
          <a:endParaRPr lang="en-IN" dirty="0">
            <a:latin typeface="Times New Roman" panose="02020603050405020304" pitchFamily="18" charset="0"/>
            <a:cs typeface="Times New Roman" panose="02020603050405020304" pitchFamily="18" charset="0"/>
          </a:endParaRPr>
        </a:p>
      </dgm:t>
    </dgm:pt>
    <dgm:pt modelId="{88BE2E08-EBA1-445E-B9CD-04AD33C93BC9}" type="parTrans" cxnId="{03487F55-5D58-43FA-AC27-3AEC3CD43E5F}">
      <dgm:prSet/>
      <dgm:spPr/>
      <dgm:t>
        <a:bodyPr/>
        <a:lstStyle/>
        <a:p>
          <a:endParaRPr lang="en-IN"/>
        </a:p>
      </dgm:t>
    </dgm:pt>
    <dgm:pt modelId="{35008A59-43A9-4B4D-9DD5-25E0DD2B23BD}" type="sibTrans" cxnId="{03487F55-5D58-43FA-AC27-3AEC3CD43E5F}">
      <dgm:prSet/>
      <dgm:spPr/>
      <dgm:t>
        <a:bodyPr/>
        <a:lstStyle/>
        <a:p>
          <a:endParaRPr lang="en-IN"/>
        </a:p>
      </dgm:t>
    </dgm:pt>
    <dgm:pt modelId="{868FCAE1-15FF-4E1A-AE50-F4C0419E3561}" type="pres">
      <dgm:prSet presAssocID="{C2E996F2-36E1-45E1-9A05-ED4AE074865D}" presName="diagram" presStyleCnt="0">
        <dgm:presLayoutVars>
          <dgm:dir/>
          <dgm:resizeHandles val="exact"/>
        </dgm:presLayoutVars>
      </dgm:prSet>
      <dgm:spPr/>
    </dgm:pt>
    <dgm:pt modelId="{D654F618-F224-465C-BA8D-04439EDECA11}" type="pres">
      <dgm:prSet presAssocID="{EDB2FD16-486F-42F1-9FC4-D09625ABE321}" presName="node" presStyleLbl="node1" presStyleIdx="0" presStyleCnt="1" custLinFactNeighborX="-1710" custLinFactNeighborY="-32451">
        <dgm:presLayoutVars>
          <dgm:bulletEnabled val="1"/>
        </dgm:presLayoutVars>
      </dgm:prSet>
      <dgm:spPr/>
    </dgm:pt>
  </dgm:ptLst>
  <dgm:cxnLst>
    <dgm:cxn modelId="{03487F55-5D58-43FA-AC27-3AEC3CD43E5F}" srcId="{C2E996F2-36E1-45E1-9A05-ED4AE074865D}" destId="{EDB2FD16-486F-42F1-9FC4-D09625ABE321}" srcOrd="0" destOrd="0" parTransId="{88BE2E08-EBA1-445E-B9CD-04AD33C93BC9}" sibTransId="{35008A59-43A9-4B4D-9DD5-25E0DD2B23BD}"/>
    <dgm:cxn modelId="{BDF265B8-E43C-4D49-943B-103B12D6B81B}" type="presOf" srcId="{C2E996F2-36E1-45E1-9A05-ED4AE074865D}" destId="{868FCAE1-15FF-4E1A-AE50-F4C0419E3561}" srcOrd="0" destOrd="0" presId="urn:microsoft.com/office/officeart/2005/8/layout/default"/>
    <dgm:cxn modelId="{CAA183C9-2092-41AE-8449-7E7CC51C8CF8}" type="presOf" srcId="{EDB2FD16-486F-42F1-9FC4-D09625ABE321}" destId="{D654F618-F224-465C-BA8D-04439EDECA11}" srcOrd="0" destOrd="0" presId="urn:microsoft.com/office/officeart/2005/8/layout/default"/>
    <dgm:cxn modelId="{3433FF52-32D1-4FDF-B88C-4861E10DD360}" type="presParOf" srcId="{868FCAE1-15FF-4E1A-AE50-F4C0419E3561}" destId="{D654F618-F224-465C-BA8D-04439EDECA1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4F618-F224-465C-BA8D-04439EDECA11}">
      <dsp:nvSpPr>
        <dsp:cNvPr id="0" name=""/>
        <dsp:cNvSpPr/>
      </dsp:nvSpPr>
      <dsp:spPr>
        <a:xfrm>
          <a:off x="1539723" y="0"/>
          <a:ext cx="6748164" cy="40488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latin typeface="Times New Roman" panose="02020603050405020304" pitchFamily="18" charset="0"/>
              <a:cs typeface="Times New Roman" panose="02020603050405020304" pitchFamily="18" charset="0"/>
            </a:rPr>
            <a:t>THANK YOU</a:t>
          </a:r>
          <a:endParaRPr lang="en-IN" sz="6500" kern="1200" dirty="0">
            <a:latin typeface="Times New Roman" panose="02020603050405020304" pitchFamily="18" charset="0"/>
            <a:cs typeface="Times New Roman" panose="02020603050405020304" pitchFamily="18" charset="0"/>
          </a:endParaRPr>
        </a:p>
      </dsp:txBody>
      <dsp:txXfrm>
        <a:off x="1539723" y="0"/>
        <a:ext cx="6748164" cy="40488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B4AF60A-713C-41BA-9788-4C493DDC0A9C}" type="datetimeFigureOut">
              <a:rPr lang="en-US" dirty="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5E0FA7-C445-42F7-AF66-A4F5A6FC8A9C}" type="datetimeFigureOut">
              <a:rPr lang="en-US" dirty="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5AC5C5-1A57-4420-8AFB-CE41693A794B}" type="datetimeFigureOut">
              <a:rPr lang="en-US" dirty="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4C08AF-84E6-4329-8E67-FEA434B47075}" type="datetimeFigureOut">
              <a:rPr lang="en-US" dirty="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4F6EE328-6AFF-436B-881F-213D56084544}" type="datetimeFigureOut">
              <a:rPr lang="en-US" dirty="0"/>
              <a:t>7/27/2022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02069A-09EE-4C7C-86A4-2314A404921D}" type="datetimeFigureOut">
              <a:rPr lang="en-US" dirty="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6EE7F1-171E-411F-96CA-A251A21496E7}" type="datetimeFigureOut">
              <a:rPr lang="en-US" dirty="0"/>
              <a:t>7/27/2022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2C98D-A273-4547-9B92-97D7769F71A6}" type="datetimeFigureOut">
              <a:rPr lang="en-US" dirty="0"/>
              <a:t>7/27/2022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B7CD67-0644-446C-B2AD-1C09BF34F286}" type="datetimeFigureOut">
              <a:rPr lang="en-US" dirty="0"/>
              <a:t>7/27/2022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480828-6983-48AD-9E27-CBD3696F837E}" type="datetimeFigureOut">
              <a:rPr lang="en-US" dirty="0"/>
              <a:t>7/27/2022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5EFB91-0324-450E-B17F-36DC0ECCE413}" type="datetimeFigureOut">
              <a:rPr lang="en-US" dirty="0"/>
              <a:t>7/27/2022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52E37674-C1BA-4107-9B06-6D4CAC3A3DF5}" type="datetimeFigureOut">
              <a:rPr lang="en-US" dirty="0"/>
              <a:t>7/27/2022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hyperlink" Target="https://emedicine.medscape.com/article/204821-overview" TargetMode="External" /><Relationship Id="rId2" Type="http://schemas.openxmlformats.org/officeDocument/2006/relationships/hyperlink" Target="https://emedicine.medscape.com/article/118361-overview" TargetMode="External" /><Relationship Id="rId1" Type="http://schemas.openxmlformats.org/officeDocument/2006/relationships/slideLayout" Target="../slideLayouts/slideLayout2.xml" /><Relationship Id="rId4" Type="http://schemas.openxmlformats.org/officeDocument/2006/relationships/hyperlink" Target="http://reference.medscape.com/drug/343722" TargetMode="Externa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11.jpg"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hyperlink" Target="https://www.cdc.gov/fungal/infections/stem-cell.html" TargetMode="External" /><Relationship Id="rId2" Type="http://schemas.openxmlformats.org/officeDocument/2006/relationships/hyperlink" Target="https://www.cdc.gov/fungal/infections/organ-transplant.html" TargetMode="Externa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2.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MUCORMYCOSIS</a:t>
            </a:r>
            <a:endParaRPr lang="en-IN" dirty="0"/>
          </a:p>
        </p:txBody>
      </p:sp>
      <p:sp>
        <p:nvSpPr>
          <p:cNvPr id="3" name="Subtitle 2"/>
          <p:cNvSpPr>
            <a:spLocks noGrp="1"/>
          </p:cNvSpPr>
          <p:nvPr>
            <p:ph type="subTitle" idx="1"/>
          </p:nvPr>
        </p:nvSpPr>
        <p:spPr/>
        <p:txBody>
          <a:bodyPr/>
          <a:lstStyle/>
          <a:p>
            <a:r>
              <a:rPr lang="en-US" dirty="0">
                <a:latin typeface="Times New Roman" panose="02020603050405020304" pitchFamily="18" charset="0"/>
                <a:cs typeface="Times New Roman" panose="02020603050405020304" pitchFamily="18" charset="0"/>
              </a:rPr>
              <a:t>Dr. VIDHYA SIVADAS </a:t>
            </a:r>
          </a:p>
          <a:p>
            <a:r>
              <a:rPr lang="en-US" dirty="0" err="1">
                <a:latin typeface="Times New Roman" panose="02020603050405020304" pitchFamily="18" charset="0"/>
                <a:cs typeface="Times New Roman" panose="02020603050405020304" pitchFamily="18" charset="0"/>
              </a:rPr>
              <a:t>Pharm.D</a:t>
            </a:r>
            <a:r>
              <a:rPr lang="en-US"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111838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64619"/>
          </a:xfrm>
        </p:spPr>
        <p:txBody>
          <a:bodyPr/>
          <a:lstStyle/>
          <a:p>
            <a:r>
              <a:rPr lang="en-US" dirty="0"/>
              <a:t>DIAGNOSIS</a:t>
            </a:r>
            <a:endParaRPr lang="en-IN" dirty="0"/>
          </a:p>
        </p:txBody>
      </p:sp>
      <p:sp>
        <p:nvSpPr>
          <p:cNvPr id="3" name="Content Placeholder 2"/>
          <p:cNvSpPr>
            <a:spLocks noGrp="1"/>
          </p:cNvSpPr>
          <p:nvPr>
            <p:ph idx="1"/>
          </p:nvPr>
        </p:nvSpPr>
        <p:spPr>
          <a:xfrm>
            <a:off x="1069848" y="1249251"/>
            <a:ext cx="10058400" cy="5370490"/>
          </a:xfrm>
        </p:spPr>
        <p:txBody>
          <a:bodyPr/>
          <a:lstStyle/>
          <a:p>
            <a:r>
              <a:rPr lang="en-US" dirty="0"/>
              <a:t>Healthcare providers consider your medical history, symptoms, physical examinations, and laboratory tests when diagnosing </a:t>
            </a:r>
            <a:r>
              <a:rPr lang="en-US" dirty="0" err="1"/>
              <a:t>mucormycosis</a:t>
            </a:r>
            <a:r>
              <a:rPr lang="en-US" dirty="0"/>
              <a:t>. </a:t>
            </a:r>
          </a:p>
          <a:p>
            <a:r>
              <a:rPr lang="en-US" dirty="0"/>
              <a:t>Healthcare providers who suspect that you have </a:t>
            </a:r>
            <a:r>
              <a:rPr lang="en-US" dirty="0" err="1"/>
              <a:t>mucormycosis</a:t>
            </a:r>
            <a:r>
              <a:rPr lang="en-US" dirty="0"/>
              <a:t> in your lungs or sinuses might collect a sample of fluid from your respiratory system to send to a laboratory. </a:t>
            </a:r>
          </a:p>
          <a:p>
            <a:r>
              <a:rPr lang="en-US" dirty="0"/>
              <a:t>Your healthcare provider may perform a tissue biopsy, in which a small sample of affected tissue is analyzed in a laboratory for evidence of </a:t>
            </a:r>
            <a:r>
              <a:rPr lang="en-US" dirty="0" err="1"/>
              <a:t>mucormycosis</a:t>
            </a:r>
            <a:r>
              <a:rPr lang="en-US" dirty="0"/>
              <a:t> under a microscope or in a fungal culture. </a:t>
            </a:r>
          </a:p>
          <a:p>
            <a:r>
              <a:rPr lang="en-US" dirty="0"/>
              <a:t>You may also need imaging tests such as a CT scan of your lungs, sinuses, or other parts of your body, depending on the location of the suspected infection.</a:t>
            </a:r>
            <a:endParaRPr lang="en-IN" dirty="0"/>
          </a:p>
        </p:txBody>
      </p:sp>
    </p:spTree>
    <p:extLst>
      <p:ext uri="{BB962C8B-B14F-4D97-AF65-F5344CB8AC3E}">
        <p14:creationId xmlns:p14="http://schemas.microsoft.com/office/powerpoint/2010/main" val="1233183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551" y="185279"/>
            <a:ext cx="7262783" cy="407396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517" y="4443143"/>
            <a:ext cx="4109881" cy="2305386"/>
          </a:xfrm>
          <a:prstGeom prst="rect">
            <a:avLst/>
          </a:prstGeom>
        </p:spPr>
      </p:pic>
      <p:sp>
        <p:nvSpPr>
          <p:cNvPr id="4" name="Rectangle 3"/>
          <p:cNvSpPr/>
          <p:nvPr/>
        </p:nvSpPr>
        <p:spPr>
          <a:xfrm>
            <a:off x="6503831" y="5029166"/>
            <a:ext cx="5267459" cy="113334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IN" dirty="0"/>
              <a:t>Reverse halo- sign</a:t>
            </a:r>
          </a:p>
          <a:p>
            <a:pPr algn="ctr"/>
            <a:r>
              <a:rPr lang="en-IN" dirty="0"/>
              <a:t>Thick wall </a:t>
            </a:r>
            <a:r>
              <a:rPr lang="en-IN" dirty="0" err="1"/>
              <a:t>cavitory</a:t>
            </a:r>
            <a:r>
              <a:rPr lang="en-IN" dirty="0"/>
              <a:t> lesions</a:t>
            </a:r>
          </a:p>
        </p:txBody>
      </p:sp>
    </p:spTree>
    <p:extLst>
      <p:ext uri="{BB962C8B-B14F-4D97-AF65-F5344CB8AC3E}">
        <p14:creationId xmlns:p14="http://schemas.microsoft.com/office/powerpoint/2010/main" val="2366742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66895"/>
          </a:xfrm>
        </p:spPr>
        <p:txBody>
          <a:bodyPr>
            <a:normAutofit fontScale="90000"/>
          </a:bodyPr>
          <a:lstStyle/>
          <a:p>
            <a:r>
              <a:rPr lang="en-IN" dirty="0"/>
              <a:t>Lab based testing: under development</a:t>
            </a:r>
          </a:p>
        </p:txBody>
      </p:sp>
      <p:sp>
        <p:nvSpPr>
          <p:cNvPr id="3" name="Content Placeholder 2"/>
          <p:cNvSpPr>
            <a:spLocks noGrp="1"/>
          </p:cNvSpPr>
          <p:nvPr>
            <p:ph idx="1"/>
          </p:nvPr>
        </p:nvSpPr>
        <p:spPr>
          <a:xfrm>
            <a:off x="1069848" y="2305318"/>
            <a:ext cx="10058400" cy="3866882"/>
          </a:xfrm>
        </p:spPr>
        <p:txBody>
          <a:bodyPr/>
          <a:lstStyle/>
          <a:p>
            <a:r>
              <a:rPr lang="en-IN" dirty="0"/>
              <a:t>Specific serologic markers are currently not available.</a:t>
            </a:r>
          </a:p>
          <a:p>
            <a:r>
              <a:rPr lang="en-IN" dirty="0"/>
              <a:t>Use of </a:t>
            </a:r>
            <a:r>
              <a:rPr lang="en-IN" dirty="0" err="1"/>
              <a:t>galactomannan</a:t>
            </a:r>
            <a:r>
              <a:rPr lang="en-IN" dirty="0"/>
              <a:t> to exclude </a:t>
            </a:r>
            <a:r>
              <a:rPr lang="en-IN" dirty="0" err="1"/>
              <a:t>mucormycosis</a:t>
            </a:r>
            <a:r>
              <a:rPr lang="en-IN" dirty="0"/>
              <a:t> is moderately recommended.</a:t>
            </a:r>
          </a:p>
          <a:p>
            <a:r>
              <a:rPr lang="en-IN" dirty="0"/>
              <a:t>Certain </a:t>
            </a:r>
            <a:r>
              <a:rPr lang="en-IN" dirty="0" err="1"/>
              <a:t>rhizopus</a:t>
            </a:r>
            <a:r>
              <a:rPr lang="en-IN" dirty="0"/>
              <a:t> species yield positive BDG results.</a:t>
            </a:r>
          </a:p>
          <a:p>
            <a:r>
              <a:rPr lang="en-IN" dirty="0"/>
              <a:t>ELISA  and LFIA able to detect.</a:t>
            </a:r>
          </a:p>
          <a:p>
            <a:pPr marL="0" indent="0">
              <a:buNone/>
            </a:pPr>
            <a:endParaRPr lang="en-IN" dirty="0"/>
          </a:p>
        </p:txBody>
      </p:sp>
    </p:spTree>
    <p:extLst>
      <p:ext uri="{BB962C8B-B14F-4D97-AF65-F5344CB8AC3E}">
        <p14:creationId xmlns:p14="http://schemas.microsoft.com/office/powerpoint/2010/main" val="3078321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047954"/>
          </a:xfrm>
        </p:spPr>
        <p:txBody>
          <a:bodyPr/>
          <a:lstStyle/>
          <a:p>
            <a:r>
              <a:rPr lang="en-IN" dirty="0"/>
              <a:t>TREATMENT</a:t>
            </a:r>
          </a:p>
        </p:txBody>
      </p:sp>
      <p:sp>
        <p:nvSpPr>
          <p:cNvPr id="3" name="Content Placeholder 2"/>
          <p:cNvSpPr>
            <a:spLocks noGrp="1"/>
          </p:cNvSpPr>
          <p:nvPr>
            <p:ph idx="1"/>
          </p:nvPr>
        </p:nvSpPr>
        <p:spPr>
          <a:xfrm>
            <a:off x="1069848" y="1416676"/>
            <a:ext cx="10058400" cy="5293217"/>
          </a:xfrm>
        </p:spPr>
        <p:txBody>
          <a:bodyPr/>
          <a:lstStyle/>
          <a:p>
            <a:r>
              <a:rPr lang="en-IN" dirty="0"/>
              <a:t>4 IMPORTANT STEPS</a:t>
            </a:r>
          </a:p>
          <a:p>
            <a:r>
              <a:rPr lang="en-IN" dirty="0"/>
              <a:t>Early diagnosis</a:t>
            </a:r>
          </a:p>
          <a:p>
            <a:r>
              <a:rPr lang="en-IN" dirty="0"/>
              <a:t>Reversal of underlying </a:t>
            </a:r>
            <a:r>
              <a:rPr lang="en-IN" dirty="0" err="1"/>
              <a:t>presdisposing</a:t>
            </a:r>
            <a:r>
              <a:rPr lang="en-IN" dirty="0"/>
              <a:t> factor</a:t>
            </a:r>
          </a:p>
          <a:p>
            <a:r>
              <a:rPr lang="en-IN" dirty="0"/>
              <a:t>Surgical </a:t>
            </a:r>
            <a:r>
              <a:rPr lang="en-IN" dirty="0" err="1"/>
              <a:t>debriment</a:t>
            </a:r>
            <a:r>
              <a:rPr lang="en-IN" dirty="0"/>
              <a:t> where applicable</a:t>
            </a:r>
          </a:p>
          <a:p>
            <a:r>
              <a:rPr lang="en-IN" dirty="0"/>
              <a:t>Prompt antifungal treatment</a:t>
            </a:r>
          </a:p>
          <a:p>
            <a:pPr marL="0" indent="0">
              <a:buNone/>
            </a:pPr>
            <a:endParaRPr lang="en-IN" dirty="0"/>
          </a:p>
          <a:p>
            <a:pPr>
              <a:buFont typeface="Wingdings" panose="05000000000000000000" pitchFamily="2" charset="2"/>
              <a:buChar char="ü"/>
            </a:pPr>
            <a:r>
              <a:rPr lang="en-US" dirty="0">
                <a:hlinkClick r:id="rId2"/>
              </a:rPr>
              <a:t>Diabetic ketoacidosis</a:t>
            </a:r>
            <a:r>
              <a:rPr lang="en-US" dirty="0"/>
              <a:t> requires insulin and volume repletion with intravenous fluids.</a:t>
            </a:r>
          </a:p>
          <a:p>
            <a:pPr>
              <a:buFont typeface="Wingdings" panose="05000000000000000000" pitchFamily="2" charset="2"/>
              <a:buChar char="ü"/>
            </a:pPr>
            <a:r>
              <a:rPr lang="en-US" dirty="0">
                <a:hlinkClick r:id="rId3"/>
              </a:rPr>
              <a:t>Neutropenia</a:t>
            </a:r>
            <a:r>
              <a:rPr lang="en-US" dirty="0"/>
              <a:t> associated with hematologic malignancy and its treatment should be reversed, if possible, with the use of colony-stimulating factors and the withdrawal of cytotoxic chemotherapy.</a:t>
            </a:r>
          </a:p>
          <a:p>
            <a:pPr>
              <a:buFont typeface="Wingdings" panose="05000000000000000000" pitchFamily="2" charset="2"/>
              <a:buChar char="ü"/>
            </a:pPr>
            <a:r>
              <a:rPr lang="en-US" dirty="0"/>
              <a:t>Wean </a:t>
            </a:r>
            <a:r>
              <a:rPr lang="en-US" dirty="0" err="1"/>
              <a:t>glucocorticosteroids</a:t>
            </a:r>
            <a:r>
              <a:rPr lang="en-US" dirty="0"/>
              <a:t> and other immunosuppressive drugs.</a:t>
            </a:r>
          </a:p>
          <a:p>
            <a:pPr>
              <a:buFont typeface="Wingdings" panose="05000000000000000000" pitchFamily="2" charset="2"/>
              <a:buChar char="ü"/>
            </a:pPr>
            <a:r>
              <a:rPr lang="en-US" dirty="0"/>
              <a:t>Interrupt </a:t>
            </a:r>
            <a:r>
              <a:rPr lang="en-US" dirty="0" err="1">
                <a:hlinkClick r:id="rId4"/>
              </a:rPr>
              <a:t>deferoxamine</a:t>
            </a:r>
            <a:r>
              <a:rPr lang="en-US" dirty="0"/>
              <a:t> therapy; </a:t>
            </a:r>
            <a:r>
              <a:rPr lang="en-US" dirty="0" err="1"/>
              <a:t>hydroxypyridine</a:t>
            </a:r>
            <a:r>
              <a:rPr lang="en-US" dirty="0"/>
              <a:t> chelating agents may be substituted for </a:t>
            </a:r>
            <a:r>
              <a:rPr lang="en-US" dirty="0" err="1"/>
              <a:t>deferoxamine</a:t>
            </a:r>
            <a:endParaRPr lang="en-US" dirty="0"/>
          </a:p>
          <a:p>
            <a:endParaRPr lang="en-IN" dirty="0"/>
          </a:p>
        </p:txBody>
      </p:sp>
    </p:spTree>
    <p:extLst>
      <p:ext uri="{BB962C8B-B14F-4D97-AF65-F5344CB8AC3E}">
        <p14:creationId xmlns:p14="http://schemas.microsoft.com/office/powerpoint/2010/main" val="207682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19165"/>
          </a:xfrm>
        </p:spPr>
        <p:txBody>
          <a:bodyPr/>
          <a:lstStyle/>
          <a:p>
            <a:r>
              <a:rPr lang="en-IN" dirty="0"/>
              <a:t>ANTIFUNGAL THERAPY</a:t>
            </a:r>
          </a:p>
        </p:txBody>
      </p:sp>
      <p:sp>
        <p:nvSpPr>
          <p:cNvPr id="3" name="Content Placeholder 2"/>
          <p:cNvSpPr>
            <a:spLocks noGrp="1"/>
          </p:cNvSpPr>
          <p:nvPr>
            <p:ph idx="1"/>
          </p:nvPr>
        </p:nvSpPr>
        <p:spPr>
          <a:xfrm>
            <a:off x="1069848" y="1236372"/>
            <a:ext cx="10058400" cy="5486400"/>
          </a:xfrm>
        </p:spPr>
        <p:txBody>
          <a:bodyPr/>
          <a:lstStyle/>
          <a:p>
            <a:r>
              <a:rPr lang="en-US" dirty="0"/>
              <a:t>In current practice, amphotericin B and </a:t>
            </a:r>
            <a:r>
              <a:rPr lang="en-US" dirty="0" err="1"/>
              <a:t>isavuconazole</a:t>
            </a:r>
            <a:r>
              <a:rPr lang="en-US" dirty="0"/>
              <a:t> are the two antifungal agents licensed by the US Food and Drug Administration (FDA) for the primary therapy of </a:t>
            </a:r>
            <a:r>
              <a:rPr lang="en-US" dirty="0" err="1"/>
              <a:t>mucormycosis</a:t>
            </a:r>
            <a:r>
              <a:rPr lang="en-US" dirty="0"/>
              <a:t>. </a:t>
            </a:r>
          </a:p>
          <a:p>
            <a:r>
              <a:rPr lang="en-IN" dirty="0"/>
              <a:t>First-line treatment- </a:t>
            </a:r>
            <a:r>
              <a:rPr lang="en-US" dirty="0"/>
              <a:t>amphotericin derivative, preferably the liposomal form of amphotericin B to minimize nephrotoxicity. </a:t>
            </a:r>
            <a:r>
              <a:rPr lang="en-IN" dirty="0"/>
              <a:t>Other options include amphotericin B </a:t>
            </a:r>
            <a:r>
              <a:rPr lang="en-IN" dirty="0" err="1"/>
              <a:t>deoxycholate</a:t>
            </a:r>
            <a:r>
              <a:rPr lang="en-IN" dirty="0"/>
              <a:t>, </a:t>
            </a:r>
            <a:r>
              <a:rPr lang="en-IN" dirty="0" err="1"/>
              <a:t>isavuconazole</a:t>
            </a:r>
            <a:r>
              <a:rPr lang="en-IN" dirty="0"/>
              <a:t>, and </a:t>
            </a:r>
            <a:r>
              <a:rPr lang="en-IN" dirty="0" err="1"/>
              <a:t>posaconazole</a:t>
            </a:r>
            <a:r>
              <a:rPr lang="en-IN" dirty="0"/>
              <a:t>.</a:t>
            </a:r>
          </a:p>
          <a:p>
            <a:r>
              <a:rPr lang="en-IN" dirty="0">
                <a:solidFill>
                  <a:srgbClr val="FF0000"/>
                </a:solidFill>
              </a:rPr>
              <a:t>COMBINATION THERAPY ADVANTAGES- </a:t>
            </a:r>
            <a:r>
              <a:rPr lang="en-US" dirty="0"/>
              <a:t>More rapid fungicidal activity and lower risk of resistance.</a:t>
            </a:r>
          </a:p>
          <a:p>
            <a:r>
              <a:rPr lang="en-US" dirty="0">
                <a:solidFill>
                  <a:srgbClr val="FF0000"/>
                </a:solidFill>
              </a:rPr>
              <a:t>DISADVANTAGES- </a:t>
            </a:r>
            <a:r>
              <a:rPr lang="en-US" dirty="0"/>
              <a:t>Risk for antagonism, additive or synergistic toxicity, more drug-drug interactions, and higher cost.</a:t>
            </a:r>
          </a:p>
          <a:p>
            <a:r>
              <a:rPr lang="en-US" dirty="0">
                <a:solidFill>
                  <a:srgbClr val="FF0000"/>
                </a:solidFill>
              </a:rPr>
              <a:t>Liposomal and lipid complex amphotericin B- </a:t>
            </a:r>
            <a:r>
              <a:rPr lang="en-US" dirty="0"/>
              <a:t>5 mg/kg/d up to 7.5-10 mg/kg/d to treat </a:t>
            </a:r>
            <a:r>
              <a:rPr lang="en-US" dirty="0" err="1"/>
              <a:t>mucormycosis</a:t>
            </a:r>
            <a:r>
              <a:rPr lang="en-US" dirty="0"/>
              <a:t>.</a:t>
            </a:r>
          </a:p>
          <a:p>
            <a:r>
              <a:rPr lang="en-US" dirty="0"/>
              <a:t>higher doses, however, has been associated with rates of nephrotoxicity up to 40% without a concomitant mortality benefit. CNS disease.</a:t>
            </a:r>
            <a:endParaRPr lang="en-IN" dirty="0">
              <a:solidFill>
                <a:srgbClr val="FF0000"/>
              </a:solidFill>
            </a:endParaRPr>
          </a:p>
        </p:txBody>
      </p:sp>
    </p:spTree>
    <p:extLst>
      <p:ext uri="{BB962C8B-B14F-4D97-AF65-F5344CB8AC3E}">
        <p14:creationId xmlns:p14="http://schemas.microsoft.com/office/powerpoint/2010/main" val="322539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45678"/>
          </a:xfrm>
        </p:spPr>
        <p:txBody>
          <a:bodyPr>
            <a:normAutofit fontScale="90000"/>
          </a:bodyPr>
          <a:lstStyle/>
          <a:p>
            <a:endParaRPr lang="en-IN" dirty="0"/>
          </a:p>
        </p:txBody>
      </p:sp>
      <p:sp>
        <p:nvSpPr>
          <p:cNvPr id="3" name="Content Placeholder 2"/>
          <p:cNvSpPr>
            <a:spLocks noGrp="1"/>
          </p:cNvSpPr>
          <p:nvPr>
            <p:ph idx="1"/>
          </p:nvPr>
        </p:nvSpPr>
        <p:spPr>
          <a:xfrm>
            <a:off x="1069848" y="1275008"/>
            <a:ext cx="10058400" cy="5306096"/>
          </a:xfrm>
        </p:spPr>
        <p:txBody>
          <a:bodyPr>
            <a:normAutofit/>
          </a:bodyPr>
          <a:lstStyle/>
          <a:p>
            <a:r>
              <a:rPr lang="en-IN" dirty="0">
                <a:solidFill>
                  <a:srgbClr val="FF0000"/>
                </a:solidFill>
              </a:rPr>
              <a:t>Amphotericin B </a:t>
            </a:r>
            <a:r>
              <a:rPr lang="en-IN" dirty="0" err="1">
                <a:solidFill>
                  <a:srgbClr val="FF0000"/>
                </a:solidFill>
              </a:rPr>
              <a:t>deoxycholate</a:t>
            </a:r>
            <a:endParaRPr lang="en-IN" dirty="0">
              <a:solidFill>
                <a:srgbClr val="FF0000"/>
              </a:solidFill>
            </a:endParaRPr>
          </a:p>
          <a:p>
            <a:r>
              <a:rPr lang="en-US" dirty="0"/>
              <a:t> used to treat </a:t>
            </a:r>
            <a:r>
              <a:rPr lang="en-US" dirty="0" err="1"/>
              <a:t>mucormycosis</a:t>
            </a:r>
            <a:r>
              <a:rPr lang="en-US" dirty="0"/>
              <a:t>, particularly when other formulations prove too costly.</a:t>
            </a:r>
          </a:p>
          <a:p>
            <a:r>
              <a:rPr lang="en-US" dirty="0"/>
              <a:t>The typical dose is 1-1.5 mg/kg/d. The total dose given over the course of therapy is usually 2.5-3 g. High doses of this drug are required, and nephrotoxicity may result. </a:t>
            </a:r>
          </a:p>
          <a:p>
            <a:r>
              <a:rPr lang="en-US" dirty="0"/>
              <a:t>Monitor the renal function of patients taking amphotericin B; doubling of serum creatinine over the baseline levels is an indication for changing to liposomal amphotericin B.</a:t>
            </a:r>
          </a:p>
          <a:p>
            <a:r>
              <a:rPr lang="en-US" dirty="0"/>
              <a:t>In addition, careful monitoring and repletion of serum electrolytes (</a:t>
            </a:r>
            <a:r>
              <a:rPr lang="en-US" dirty="0" err="1"/>
              <a:t>eg</a:t>
            </a:r>
            <a:r>
              <a:rPr lang="en-US" dirty="0"/>
              <a:t>, potassium, phosphorus, magnesium) should be performed when administering any formulation of amphotericin B</a:t>
            </a:r>
          </a:p>
          <a:p>
            <a:pPr marL="0" indent="0">
              <a:buNone/>
            </a:pPr>
            <a:endParaRPr lang="en-IN" dirty="0">
              <a:solidFill>
                <a:srgbClr val="FF0000"/>
              </a:solidFill>
            </a:endParaRPr>
          </a:p>
        </p:txBody>
      </p:sp>
    </p:spTree>
    <p:extLst>
      <p:ext uri="{BB962C8B-B14F-4D97-AF65-F5344CB8AC3E}">
        <p14:creationId xmlns:p14="http://schemas.microsoft.com/office/powerpoint/2010/main" val="146192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51740"/>
          </a:xfrm>
        </p:spPr>
        <p:txBody>
          <a:bodyPr/>
          <a:lstStyle/>
          <a:p>
            <a:endParaRPr lang="en-IN" dirty="0"/>
          </a:p>
        </p:txBody>
      </p:sp>
      <p:sp>
        <p:nvSpPr>
          <p:cNvPr id="3" name="Content Placeholder 2"/>
          <p:cNvSpPr>
            <a:spLocks noGrp="1"/>
          </p:cNvSpPr>
          <p:nvPr>
            <p:ph idx="1"/>
          </p:nvPr>
        </p:nvSpPr>
        <p:spPr>
          <a:xfrm>
            <a:off x="1069848" y="1390918"/>
            <a:ext cx="10058400" cy="5151550"/>
          </a:xfrm>
        </p:spPr>
        <p:txBody>
          <a:bodyPr>
            <a:normAutofit fontScale="92500" lnSpcReduction="20000"/>
          </a:bodyPr>
          <a:lstStyle/>
          <a:p>
            <a:r>
              <a:rPr lang="en-IN" dirty="0" err="1">
                <a:solidFill>
                  <a:srgbClr val="FF0000"/>
                </a:solidFill>
              </a:rPr>
              <a:t>Isavuconazole</a:t>
            </a:r>
            <a:endParaRPr lang="en-IN" dirty="0">
              <a:solidFill>
                <a:srgbClr val="FF0000"/>
              </a:solidFill>
            </a:endParaRPr>
          </a:p>
          <a:p>
            <a:r>
              <a:rPr lang="en-IN" dirty="0"/>
              <a:t>A novel </a:t>
            </a:r>
            <a:r>
              <a:rPr lang="en-IN" dirty="0" err="1"/>
              <a:t>triazole</a:t>
            </a:r>
            <a:r>
              <a:rPr lang="en-IN" dirty="0"/>
              <a:t> antifungal agent that was approved for the treatment of </a:t>
            </a:r>
            <a:r>
              <a:rPr lang="en-IN" dirty="0" err="1"/>
              <a:t>mucormycosis</a:t>
            </a:r>
            <a:r>
              <a:rPr lang="en-IN" dirty="0"/>
              <a:t> in March 2015. </a:t>
            </a:r>
          </a:p>
          <a:p>
            <a:r>
              <a:rPr lang="en-IN" dirty="0"/>
              <a:t>The </a:t>
            </a:r>
            <a:r>
              <a:rPr lang="en-IN" dirty="0" err="1"/>
              <a:t>prodrug</a:t>
            </a:r>
            <a:r>
              <a:rPr lang="en-IN" dirty="0"/>
              <a:t> </a:t>
            </a:r>
            <a:r>
              <a:rPr lang="en-IN" dirty="0" err="1"/>
              <a:t>isavuconazonium</a:t>
            </a:r>
            <a:r>
              <a:rPr lang="en-IN" dirty="0"/>
              <a:t> </a:t>
            </a:r>
            <a:r>
              <a:rPr lang="en-IN" dirty="0" err="1"/>
              <a:t>sulfate</a:t>
            </a:r>
            <a:r>
              <a:rPr lang="en-IN" dirty="0"/>
              <a:t> is rapidly metabolized by serum </a:t>
            </a:r>
            <a:r>
              <a:rPr lang="en-IN" dirty="0" err="1"/>
              <a:t>butylcholinesterase</a:t>
            </a:r>
            <a:r>
              <a:rPr lang="en-IN" dirty="0"/>
              <a:t> to the active form, </a:t>
            </a:r>
            <a:r>
              <a:rPr lang="en-IN" dirty="0" err="1"/>
              <a:t>isavuconazole</a:t>
            </a:r>
            <a:r>
              <a:rPr lang="en-IN" dirty="0"/>
              <a:t> (ISZ)</a:t>
            </a:r>
          </a:p>
          <a:p>
            <a:r>
              <a:rPr lang="en-US" dirty="0"/>
              <a:t>Initial dosing is </a:t>
            </a:r>
            <a:r>
              <a:rPr lang="en-US" dirty="0" err="1"/>
              <a:t>isavuconazonium</a:t>
            </a:r>
            <a:r>
              <a:rPr lang="en-US" dirty="0"/>
              <a:t> sulfate 372 mg (</a:t>
            </a:r>
            <a:r>
              <a:rPr lang="en-US" dirty="0" err="1"/>
              <a:t>isavuconazole</a:t>
            </a:r>
            <a:r>
              <a:rPr lang="en-US" dirty="0"/>
              <a:t> 200 mg) every 8 hours for 6 doses, followed by maintenance with 372 mg once daily.</a:t>
            </a:r>
            <a:endParaRPr lang="en-IN" dirty="0"/>
          </a:p>
          <a:p>
            <a:r>
              <a:rPr lang="en-IN" dirty="0">
                <a:solidFill>
                  <a:srgbClr val="FF0000"/>
                </a:solidFill>
              </a:rPr>
              <a:t>Advantages over other </a:t>
            </a:r>
            <a:r>
              <a:rPr lang="en-IN" dirty="0" err="1">
                <a:solidFill>
                  <a:srgbClr val="FF0000"/>
                </a:solidFill>
              </a:rPr>
              <a:t>triazoles</a:t>
            </a:r>
            <a:endParaRPr lang="en-IN" dirty="0">
              <a:solidFill>
                <a:srgbClr val="FF0000"/>
              </a:solidFill>
            </a:endParaRPr>
          </a:p>
          <a:p>
            <a:r>
              <a:rPr lang="en-US" dirty="0"/>
              <a:t>wider spectrum of antifungal activity.</a:t>
            </a:r>
          </a:p>
          <a:p>
            <a:r>
              <a:rPr lang="en-US" dirty="0"/>
              <a:t>Excellent oral bioavailability not reliant on food intake or gastric pH and is also available in an intravenous formulation, which does not contain the nephrotoxic solubilizing agent </a:t>
            </a:r>
            <a:r>
              <a:rPr lang="en-US" dirty="0" err="1"/>
              <a:t>cyclodextrin</a:t>
            </a:r>
            <a:r>
              <a:rPr lang="en-US" dirty="0"/>
              <a:t>.</a:t>
            </a:r>
          </a:p>
          <a:p>
            <a:r>
              <a:rPr lang="en-US" dirty="0"/>
              <a:t>Switching between oral and IV forms does not require dose adjustment.</a:t>
            </a:r>
          </a:p>
          <a:p>
            <a:r>
              <a:rPr lang="en-US" dirty="0"/>
              <a:t>ISZ displays linear and predictable pharmacokinetics with minimal CYP3A4 interactions, reducing or eliminating the need for therapeutic drug monitoring.</a:t>
            </a:r>
          </a:p>
          <a:p>
            <a:r>
              <a:rPr lang="en-US" dirty="0"/>
              <a:t>Unlike </a:t>
            </a:r>
            <a:r>
              <a:rPr lang="en-US" dirty="0" err="1"/>
              <a:t>voriconazole</a:t>
            </a:r>
            <a:r>
              <a:rPr lang="en-US" dirty="0"/>
              <a:t>, ISZ does not cause </a:t>
            </a:r>
            <a:r>
              <a:rPr lang="en-US" dirty="0" err="1"/>
              <a:t>phototoxicity</a:t>
            </a:r>
            <a:r>
              <a:rPr lang="en-US" dirty="0"/>
              <a:t>, increased risk of squamous cell carcinoma, or visual disturbance.</a:t>
            </a:r>
            <a:endParaRPr lang="en-IN" dirty="0">
              <a:solidFill>
                <a:srgbClr val="FF0000"/>
              </a:solidFill>
            </a:endParaRPr>
          </a:p>
        </p:txBody>
      </p:sp>
    </p:spTree>
    <p:extLst>
      <p:ext uri="{BB962C8B-B14F-4D97-AF65-F5344CB8AC3E}">
        <p14:creationId xmlns:p14="http://schemas.microsoft.com/office/powerpoint/2010/main" val="20841183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19920"/>
          </a:xfrm>
        </p:spPr>
        <p:txBody>
          <a:bodyPr>
            <a:normAutofit fontScale="90000"/>
          </a:bodyPr>
          <a:lstStyle/>
          <a:p>
            <a:endParaRPr lang="en-IN" dirty="0"/>
          </a:p>
        </p:txBody>
      </p:sp>
      <p:sp>
        <p:nvSpPr>
          <p:cNvPr id="3" name="Content Placeholder 2"/>
          <p:cNvSpPr>
            <a:spLocks noGrp="1"/>
          </p:cNvSpPr>
          <p:nvPr>
            <p:ph idx="1"/>
          </p:nvPr>
        </p:nvSpPr>
        <p:spPr>
          <a:xfrm>
            <a:off x="1069848" y="1004551"/>
            <a:ext cx="10058400" cy="5615189"/>
          </a:xfrm>
        </p:spPr>
        <p:txBody>
          <a:bodyPr/>
          <a:lstStyle/>
          <a:p>
            <a:r>
              <a:rPr lang="en-IN" dirty="0" err="1">
                <a:solidFill>
                  <a:srgbClr val="FF0000"/>
                </a:solidFill>
              </a:rPr>
              <a:t>Posaconazole</a:t>
            </a:r>
            <a:endParaRPr lang="en-IN" dirty="0">
              <a:solidFill>
                <a:srgbClr val="FF0000"/>
              </a:solidFill>
            </a:endParaRPr>
          </a:p>
          <a:p>
            <a:r>
              <a:rPr lang="en-US" dirty="0"/>
              <a:t>Another </a:t>
            </a:r>
            <a:r>
              <a:rPr lang="en-US" dirty="0" err="1"/>
              <a:t>triazole</a:t>
            </a:r>
            <a:r>
              <a:rPr lang="en-US" dirty="0"/>
              <a:t> antifungal, has been shown to be superior to fluconazole or </a:t>
            </a:r>
            <a:r>
              <a:rPr lang="en-US" dirty="0" err="1"/>
              <a:t>itraconazole</a:t>
            </a:r>
            <a:r>
              <a:rPr lang="en-US" dirty="0"/>
              <a:t> as prophylaxis against invasive mold infection (both </a:t>
            </a:r>
            <a:r>
              <a:rPr lang="en-US" dirty="0" err="1"/>
              <a:t>aspergillosis</a:t>
            </a:r>
            <a:r>
              <a:rPr lang="en-US" dirty="0"/>
              <a:t> and </a:t>
            </a:r>
            <a:r>
              <a:rPr lang="en-US" dirty="0" err="1"/>
              <a:t>mucormycosis</a:t>
            </a:r>
            <a:r>
              <a:rPr lang="en-US" dirty="0"/>
              <a:t>) in patients with hematologic malignancy who have neutropenia or GVHD.</a:t>
            </a:r>
          </a:p>
          <a:p>
            <a:r>
              <a:rPr lang="en-US" dirty="0"/>
              <a:t>Used for off-label salvage treatment of </a:t>
            </a:r>
            <a:r>
              <a:rPr lang="en-US" dirty="0" err="1"/>
              <a:t>mucormycosis</a:t>
            </a:r>
            <a:r>
              <a:rPr lang="en-US" dirty="0"/>
              <a:t> in patients intolerant to amphotericin B.</a:t>
            </a:r>
          </a:p>
          <a:p>
            <a:r>
              <a:rPr lang="en-IN" dirty="0"/>
              <a:t>FORMS AVAILABLE- oral suspension, delayed-release tablet, </a:t>
            </a:r>
            <a:r>
              <a:rPr lang="en-US" dirty="0"/>
              <a:t>an intravenous formulation is also available.</a:t>
            </a:r>
          </a:p>
          <a:p>
            <a:r>
              <a:rPr lang="en-US" dirty="0"/>
              <a:t>300-mg tablet twice on day 1 followed by 300 mg orally once daily with or without food.</a:t>
            </a:r>
          </a:p>
          <a:p>
            <a:r>
              <a:rPr lang="en-US" dirty="0" err="1"/>
              <a:t>Rickerts</a:t>
            </a:r>
            <a:r>
              <a:rPr lang="en-US" dirty="0"/>
              <a:t> et al reported that liposomal amphotericin B plus </a:t>
            </a:r>
            <a:r>
              <a:rPr lang="en-US" dirty="0" err="1"/>
              <a:t>posaconazole</a:t>
            </a:r>
            <a:r>
              <a:rPr lang="en-US" dirty="0"/>
              <a:t> was successful in the treatment of disseminated </a:t>
            </a:r>
            <a:r>
              <a:rPr lang="en-US" dirty="0" err="1"/>
              <a:t>mucormycosis</a:t>
            </a:r>
            <a:r>
              <a:rPr lang="en-US" dirty="0"/>
              <a:t> in a patient who could not undergo surgery</a:t>
            </a:r>
          </a:p>
          <a:p>
            <a:r>
              <a:rPr lang="en-US" dirty="0"/>
              <a:t>Also been used as step-down therapy after the initial administration and control of the disease with liposomal amphotericin B.</a:t>
            </a:r>
            <a:endParaRPr lang="en-IN" dirty="0"/>
          </a:p>
        </p:txBody>
      </p:sp>
    </p:spTree>
    <p:extLst>
      <p:ext uri="{BB962C8B-B14F-4D97-AF65-F5344CB8AC3E}">
        <p14:creationId xmlns:p14="http://schemas.microsoft.com/office/powerpoint/2010/main" val="3815125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1279774"/>
          </a:xfrm>
        </p:spPr>
        <p:txBody>
          <a:bodyPr>
            <a:normAutofit fontScale="90000"/>
          </a:bodyPr>
          <a:lstStyle/>
          <a:p>
            <a:r>
              <a:rPr lang="en-IN" b="0" dirty="0"/>
              <a:t>Surgical Intervention</a:t>
            </a:r>
            <a:br>
              <a:rPr lang="en-IN" b="0" dirty="0"/>
            </a:br>
            <a:endParaRPr lang="en-IN" dirty="0"/>
          </a:p>
        </p:txBody>
      </p:sp>
      <p:sp>
        <p:nvSpPr>
          <p:cNvPr id="3" name="Content Placeholder 2"/>
          <p:cNvSpPr>
            <a:spLocks noGrp="1"/>
          </p:cNvSpPr>
          <p:nvPr>
            <p:ph idx="1"/>
          </p:nvPr>
        </p:nvSpPr>
        <p:spPr>
          <a:xfrm>
            <a:off x="1069848" y="1506828"/>
            <a:ext cx="5962017" cy="4095483"/>
          </a:xfrm>
        </p:spPr>
        <p:txBody>
          <a:bodyPr>
            <a:normAutofit/>
          </a:bodyPr>
          <a:lstStyle/>
          <a:p>
            <a:r>
              <a:rPr lang="en-US" dirty="0"/>
              <a:t>Debridement of necrotic tissue in combination with medical therapy is mandatory for patient survival.</a:t>
            </a:r>
          </a:p>
          <a:p>
            <a:r>
              <a:rPr lang="en-IN" dirty="0">
                <a:solidFill>
                  <a:srgbClr val="FF0000"/>
                </a:solidFill>
              </a:rPr>
              <a:t>For </a:t>
            </a:r>
            <a:r>
              <a:rPr lang="en-IN" dirty="0" err="1">
                <a:solidFill>
                  <a:srgbClr val="FF0000"/>
                </a:solidFill>
              </a:rPr>
              <a:t>rhinocerebral</a:t>
            </a:r>
            <a:r>
              <a:rPr lang="en-IN" dirty="0">
                <a:solidFill>
                  <a:srgbClr val="FF0000"/>
                </a:solidFill>
              </a:rPr>
              <a:t> </a:t>
            </a:r>
            <a:r>
              <a:rPr lang="en-IN" dirty="0" err="1">
                <a:solidFill>
                  <a:srgbClr val="FF0000"/>
                </a:solidFill>
              </a:rPr>
              <a:t>mucormycosis</a:t>
            </a:r>
            <a:endParaRPr lang="en-IN" dirty="0">
              <a:solidFill>
                <a:srgbClr val="FF0000"/>
              </a:solidFill>
            </a:endParaRPr>
          </a:p>
          <a:p>
            <a:r>
              <a:rPr lang="en-US" dirty="0"/>
              <a:t>surgical care includes drainage of the sinuses and may require excision of the orbital contents and involved brain. Repeated surgery may be required.</a:t>
            </a:r>
          </a:p>
          <a:p>
            <a:r>
              <a:rPr lang="en-US" dirty="0">
                <a:solidFill>
                  <a:srgbClr val="FF0000"/>
                </a:solidFill>
              </a:rPr>
              <a:t>Excise pulmonary lesions </a:t>
            </a:r>
            <a:r>
              <a:rPr lang="en-US" dirty="0"/>
              <a:t>if they are localized to a single lobe.</a:t>
            </a:r>
          </a:p>
          <a:p>
            <a:r>
              <a:rPr lang="en-US" dirty="0">
                <a:solidFill>
                  <a:srgbClr val="FF0000"/>
                </a:solidFill>
              </a:rPr>
              <a:t>Excise cutaneous lesions </a:t>
            </a:r>
            <a:r>
              <a:rPr lang="en-US" dirty="0"/>
              <a:t>entirely, and resect any GI masses.</a:t>
            </a:r>
          </a:p>
          <a:p>
            <a:pPr marL="0" indent="0">
              <a:buNone/>
            </a:pPr>
            <a:endParaRPr lang="en-IN"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5422" y="721217"/>
            <a:ext cx="4043467" cy="4778062"/>
          </a:xfrm>
          <a:prstGeom prst="rect">
            <a:avLst/>
          </a:prstGeom>
        </p:spPr>
      </p:pic>
    </p:spTree>
    <p:extLst>
      <p:ext uri="{BB962C8B-B14F-4D97-AF65-F5344CB8AC3E}">
        <p14:creationId xmlns:p14="http://schemas.microsoft.com/office/powerpoint/2010/main" val="1474061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841892"/>
          </a:xfrm>
        </p:spPr>
        <p:txBody>
          <a:bodyPr>
            <a:normAutofit fontScale="90000"/>
          </a:bodyPr>
          <a:lstStyle/>
          <a:p>
            <a:r>
              <a:rPr lang="en-IN" b="0" dirty="0"/>
              <a:t>Adjunctive Therapies</a:t>
            </a:r>
            <a:br>
              <a:rPr lang="en-IN" b="0" dirty="0"/>
            </a:br>
            <a:endParaRPr lang="en-IN" dirty="0"/>
          </a:p>
        </p:txBody>
      </p:sp>
      <p:sp>
        <p:nvSpPr>
          <p:cNvPr id="3" name="Content Placeholder 2"/>
          <p:cNvSpPr>
            <a:spLocks noGrp="1"/>
          </p:cNvSpPr>
          <p:nvPr>
            <p:ph idx="1"/>
          </p:nvPr>
        </p:nvSpPr>
        <p:spPr>
          <a:xfrm>
            <a:off x="1069848" y="1712890"/>
            <a:ext cx="5601408" cy="4958366"/>
          </a:xfrm>
        </p:spPr>
        <p:txBody>
          <a:bodyPr>
            <a:normAutofit lnSpcReduction="10000"/>
          </a:bodyPr>
          <a:lstStyle/>
          <a:p>
            <a:r>
              <a:rPr lang="en-US" b="1" dirty="0">
                <a:solidFill>
                  <a:srgbClr val="FF0000"/>
                </a:solidFill>
              </a:rPr>
              <a:t>Hyperbaric oxygen therapy </a:t>
            </a:r>
            <a:r>
              <a:rPr lang="en-US" dirty="0"/>
              <a:t>after surgical debridement has been used, especially in cases of cutaneous disease and </a:t>
            </a:r>
            <a:r>
              <a:rPr lang="en-US" dirty="0" err="1"/>
              <a:t>rhinocerebral</a:t>
            </a:r>
            <a:r>
              <a:rPr lang="en-US" dirty="0"/>
              <a:t> disease in diabetics. </a:t>
            </a:r>
          </a:p>
          <a:p>
            <a:r>
              <a:rPr lang="en-US" dirty="0"/>
              <a:t>High oxygen concentrations may improve neutrophil function, inhibit the growth of </a:t>
            </a:r>
            <a:r>
              <a:rPr lang="en-US" dirty="0" err="1"/>
              <a:t>Mucorales</a:t>
            </a:r>
            <a:r>
              <a:rPr lang="en-US" dirty="0"/>
              <a:t>, and improve wound healing.</a:t>
            </a:r>
          </a:p>
          <a:p>
            <a:r>
              <a:rPr lang="en-US" dirty="0"/>
              <a:t>Colony-stimulating factors have been used to enhance immune responses, specifically in </a:t>
            </a:r>
            <a:r>
              <a:rPr lang="en-US" dirty="0" err="1"/>
              <a:t>neutropenic</a:t>
            </a:r>
            <a:r>
              <a:rPr lang="en-US" dirty="0"/>
              <a:t> patients, as have interferon-gamma and white blood cell transfusions</a:t>
            </a:r>
          </a:p>
          <a:p>
            <a:r>
              <a:rPr lang="en-US" dirty="0"/>
              <a:t>iron </a:t>
            </a:r>
            <a:r>
              <a:rPr lang="en-US" dirty="0" err="1"/>
              <a:t>chelators</a:t>
            </a:r>
            <a:r>
              <a:rPr lang="en-US" dirty="0"/>
              <a:t> without </a:t>
            </a:r>
            <a:r>
              <a:rPr lang="en-US" dirty="0" err="1"/>
              <a:t>xenosiderophore</a:t>
            </a:r>
            <a:r>
              <a:rPr lang="en-US" dirty="0"/>
              <a:t> activity (</a:t>
            </a:r>
            <a:r>
              <a:rPr lang="en-US" dirty="0" err="1"/>
              <a:t>eg</a:t>
            </a:r>
            <a:r>
              <a:rPr lang="en-US" dirty="0"/>
              <a:t>, </a:t>
            </a:r>
            <a:r>
              <a:rPr lang="en-US" dirty="0" err="1"/>
              <a:t>deferasirox</a:t>
            </a:r>
            <a:r>
              <a:rPr lang="en-US" dirty="0"/>
              <a:t>)</a:t>
            </a:r>
          </a:p>
          <a:p>
            <a:r>
              <a:rPr lang="en-US" dirty="0"/>
              <a:t>Newer agents such as </a:t>
            </a:r>
            <a:r>
              <a:rPr lang="en-US" dirty="0" err="1"/>
              <a:t>deferasirox</a:t>
            </a:r>
            <a:r>
              <a:rPr lang="en-US" dirty="0"/>
              <a:t> were hypothesized to decrease the risk of </a:t>
            </a:r>
            <a:r>
              <a:rPr lang="en-US" dirty="0" err="1"/>
              <a:t>mucormycosis</a:t>
            </a:r>
            <a:r>
              <a:rPr lang="en-US" dirty="0"/>
              <a:t> via iron starvation</a:t>
            </a:r>
            <a:endParaRPr lang="en-IN" dirty="0"/>
          </a:p>
        </p:txBody>
      </p:sp>
      <p:pic>
        <p:nvPicPr>
          <p:cNvPr id="1028" name="Picture 4" descr="Hyperbaric Oxygen Therapy and Hypoglycemia in Patients with Diabetes |  TheWC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256" y="2542281"/>
            <a:ext cx="4945505" cy="259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228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83336"/>
            <a:ext cx="10058400" cy="1107582"/>
          </a:xfrm>
        </p:spPr>
        <p:txBody>
          <a:bodyPr/>
          <a:lstStyle/>
          <a:p>
            <a:pPr algn="ctr"/>
            <a:r>
              <a:rPr lang="en-US" dirty="0"/>
              <a:t>INTRODUCTION</a:t>
            </a:r>
            <a:endParaRPr lang="en-IN" dirty="0"/>
          </a:p>
        </p:txBody>
      </p:sp>
      <p:sp>
        <p:nvSpPr>
          <p:cNvPr id="3" name="Content Placeholder 2"/>
          <p:cNvSpPr>
            <a:spLocks noGrp="1"/>
          </p:cNvSpPr>
          <p:nvPr>
            <p:ph idx="1"/>
          </p:nvPr>
        </p:nvSpPr>
        <p:spPr>
          <a:xfrm>
            <a:off x="1069848" y="1390918"/>
            <a:ext cx="10058400" cy="5215944"/>
          </a:xfrm>
        </p:spPr>
        <p:txBody>
          <a:bodyPr/>
          <a:lstStyle/>
          <a:p>
            <a:r>
              <a:rPr lang="en-US" dirty="0" err="1"/>
              <a:t>Mucormycosis</a:t>
            </a:r>
            <a:r>
              <a:rPr lang="en-US" dirty="0"/>
              <a:t> is a general term for a group of uncommon infections cause by a fungus (fungal infection). </a:t>
            </a:r>
          </a:p>
          <a:p>
            <a:r>
              <a:rPr lang="en-US" dirty="0"/>
              <a:t>These infections are usually acquired when spores from the molds are breathed in (inhaled) or, less commonly, enter the body through a cut in the skin. </a:t>
            </a:r>
          </a:p>
          <a:p>
            <a:r>
              <a:rPr lang="en-US" dirty="0" err="1"/>
              <a:t>Mucormycosis</a:t>
            </a:r>
            <a:r>
              <a:rPr lang="en-US" dirty="0"/>
              <a:t> is an aggressive, life-threatening infection that occurs in people whose immune system doesn’t function well (immune-compromised) including people with uncontrolled diabetes mellitus, people who have low levels of neutrophils, a type of white blood cell that helps the body fight off infection and heal itself (neutropenia), or people whose immune system is being suppressed by medications (immunosuppression) as part of their treatment for blood cancer (hematological malignancy), hematopoietic stem cell transplantation, or solid-organ transplant. </a:t>
            </a:r>
          </a:p>
          <a:p>
            <a:r>
              <a:rPr lang="en-US" dirty="0"/>
              <a:t>The infection is not contagious; it cannot be spread from one person to another. Prompt diagnosis and early treatment are critical. </a:t>
            </a:r>
          </a:p>
          <a:p>
            <a:r>
              <a:rPr lang="en-US" dirty="0"/>
              <a:t>Treatment usually consists of antifungal medications and surgery.</a:t>
            </a:r>
            <a:endParaRPr lang="en-IN" dirty="0"/>
          </a:p>
        </p:txBody>
      </p:sp>
    </p:spTree>
    <p:extLst>
      <p:ext uri="{BB962C8B-B14F-4D97-AF65-F5344CB8AC3E}">
        <p14:creationId xmlns:p14="http://schemas.microsoft.com/office/powerpoint/2010/main" val="4354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716452"/>
            <a:ext cx="10058400" cy="1022196"/>
          </a:xfrm>
        </p:spPr>
        <p:txBody>
          <a:bodyPr>
            <a:normAutofit fontScale="90000"/>
          </a:bodyPr>
          <a:lstStyle/>
          <a:p>
            <a:r>
              <a:rPr lang="en-US" b="0" dirty="0"/>
              <a:t>Duration of Therapy and Long-Term Monitoring</a:t>
            </a:r>
            <a:br>
              <a:rPr lang="en-US" b="0" dirty="0"/>
            </a:br>
            <a:endParaRPr lang="en-IN" dirty="0"/>
          </a:p>
        </p:txBody>
      </p:sp>
      <p:sp>
        <p:nvSpPr>
          <p:cNvPr id="3" name="Content Placeholder 2"/>
          <p:cNvSpPr>
            <a:spLocks noGrp="1"/>
          </p:cNvSpPr>
          <p:nvPr>
            <p:ph idx="1"/>
          </p:nvPr>
        </p:nvSpPr>
        <p:spPr>
          <a:xfrm>
            <a:off x="1069848" y="1571223"/>
            <a:ext cx="10058400" cy="4790940"/>
          </a:xfrm>
        </p:spPr>
        <p:txBody>
          <a:bodyPr/>
          <a:lstStyle/>
          <a:p>
            <a:r>
              <a:rPr lang="en-US" dirty="0"/>
              <a:t>Ongoing clinical surveillance and diagnostic imaging are required to ensure complete resolution of </a:t>
            </a:r>
            <a:r>
              <a:rPr lang="en-US" dirty="0" err="1"/>
              <a:t>mucormycosis</a:t>
            </a:r>
            <a:r>
              <a:rPr lang="en-US" dirty="0"/>
              <a:t> and to detect relapse.</a:t>
            </a:r>
          </a:p>
          <a:p>
            <a:r>
              <a:rPr lang="en-US" dirty="0"/>
              <a:t>The duration of therapy is highly individualized.</a:t>
            </a:r>
          </a:p>
          <a:p>
            <a:r>
              <a:rPr lang="en-US" dirty="0"/>
              <a:t>Successful courses of amphotericin B typically last 4-6 weeks.</a:t>
            </a:r>
          </a:p>
          <a:p>
            <a:r>
              <a:rPr lang="en-US" dirty="0"/>
              <a:t>Primary or salvage </a:t>
            </a:r>
            <a:r>
              <a:rPr lang="en-US" dirty="0" err="1"/>
              <a:t>isavuconazole</a:t>
            </a:r>
            <a:r>
              <a:rPr lang="en-US" dirty="0"/>
              <a:t> therapy may be continued for several months given its higher tolerability compared with amphotericin.</a:t>
            </a:r>
          </a:p>
          <a:p>
            <a:r>
              <a:rPr lang="en-US" dirty="0"/>
              <a:t>Repeated surgical debridement of necrotic tissue identified by follow-up head computed tomography (CT) scan or magnetic resonance imaging (MRI) is often indicated.</a:t>
            </a:r>
          </a:p>
          <a:p>
            <a:r>
              <a:rPr lang="en-US" dirty="0"/>
              <a:t>For patients who successfully complete therapy for </a:t>
            </a:r>
            <a:r>
              <a:rPr lang="en-US" dirty="0" err="1"/>
              <a:t>mucormycosis</a:t>
            </a:r>
            <a:r>
              <a:rPr lang="en-US" dirty="0"/>
              <a:t> and who subsequently require immunosuppressive treatments (</a:t>
            </a:r>
            <a:r>
              <a:rPr lang="en-US" dirty="0" err="1"/>
              <a:t>eg</a:t>
            </a:r>
            <a:r>
              <a:rPr lang="en-US" dirty="0"/>
              <a:t>, chemotherapy in a patient with cancer), whether daily oral </a:t>
            </a:r>
            <a:r>
              <a:rPr lang="en-US" dirty="0" err="1"/>
              <a:t>posaconazole</a:t>
            </a:r>
            <a:r>
              <a:rPr lang="en-US" dirty="0"/>
              <a:t> or </a:t>
            </a:r>
            <a:r>
              <a:rPr lang="en-US" dirty="0" err="1"/>
              <a:t>isavuconazole</a:t>
            </a:r>
            <a:r>
              <a:rPr lang="en-US" dirty="0"/>
              <a:t> should be given as secondary prophylaxis against disease relapse is unknown.</a:t>
            </a:r>
            <a:endParaRPr lang="en-IN" dirty="0"/>
          </a:p>
        </p:txBody>
      </p:sp>
    </p:spTree>
    <p:extLst>
      <p:ext uri="{BB962C8B-B14F-4D97-AF65-F5344CB8AC3E}">
        <p14:creationId xmlns:p14="http://schemas.microsoft.com/office/powerpoint/2010/main" val="846320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nagement of Mucormycosis | Springer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4703" y="605307"/>
            <a:ext cx="9800823" cy="6078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075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1081824"/>
            <a:ext cx="10058400" cy="386367"/>
          </a:xfrm>
        </p:spPr>
        <p:txBody>
          <a:bodyPr>
            <a:normAutofit fontScale="90000"/>
          </a:bodyPr>
          <a:lstStyle/>
          <a:p>
            <a:r>
              <a:rPr lang="en-IN" b="0" dirty="0" err="1">
                <a:solidFill>
                  <a:srgbClr val="FF0000"/>
                </a:solidFill>
              </a:rPr>
              <a:t>Pediatric</a:t>
            </a:r>
            <a:r>
              <a:rPr lang="en-IN" b="0" dirty="0">
                <a:solidFill>
                  <a:srgbClr val="FF0000"/>
                </a:solidFill>
              </a:rPr>
              <a:t> </a:t>
            </a:r>
            <a:r>
              <a:rPr lang="en-IN" b="0" dirty="0" err="1">
                <a:solidFill>
                  <a:srgbClr val="FF0000"/>
                </a:solidFill>
              </a:rPr>
              <a:t>Mucormycosis</a:t>
            </a:r>
            <a:r>
              <a:rPr lang="en-IN" b="0" dirty="0"/>
              <a:t> Treatment &amp; Management</a:t>
            </a:r>
            <a:br>
              <a:rPr lang="en-IN" b="0" dirty="0"/>
            </a:br>
            <a:endParaRPr lang="en-IN" dirty="0"/>
          </a:p>
        </p:txBody>
      </p:sp>
      <p:sp>
        <p:nvSpPr>
          <p:cNvPr id="3" name="Content Placeholder 2"/>
          <p:cNvSpPr>
            <a:spLocks noGrp="1"/>
          </p:cNvSpPr>
          <p:nvPr>
            <p:ph idx="1"/>
          </p:nvPr>
        </p:nvSpPr>
        <p:spPr>
          <a:xfrm>
            <a:off x="1069848" y="1751526"/>
            <a:ext cx="10058400" cy="4919729"/>
          </a:xfrm>
        </p:spPr>
        <p:txBody>
          <a:bodyPr/>
          <a:lstStyle/>
          <a:p>
            <a:r>
              <a:rPr lang="en-US" dirty="0"/>
              <a:t>Underlying comorbidities such as hyperglycemia, acidosis in diabetic patients, nutritional problems, neutropenia, </a:t>
            </a:r>
            <a:r>
              <a:rPr lang="en-US" dirty="0" err="1"/>
              <a:t>lymphopenia</a:t>
            </a:r>
            <a:r>
              <a:rPr lang="en-US" dirty="0"/>
              <a:t>, and immunosuppression must be addressed.</a:t>
            </a:r>
          </a:p>
          <a:p>
            <a:r>
              <a:rPr lang="en-US" dirty="0"/>
              <a:t>The drug of choice for treating </a:t>
            </a:r>
            <a:r>
              <a:rPr lang="en-US" dirty="0" err="1"/>
              <a:t>mucormycosis</a:t>
            </a:r>
            <a:r>
              <a:rPr lang="en-US" dirty="0"/>
              <a:t> is amphotericin B, with a dosage of 1-1.5 mg/kg/d. Liposomal amphotericin B at dosages higher than these have also been used to treat disseminated disease.</a:t>
            </a:r>
            <a:r>
              <a:rPr lang="en-US" baseline="30000" dirty="0"/>
              <a:t> </a:t>
            </a:r>
            <a:r>
              <a:rPr lang="en-US" dirty="0"/>
              <a:t>Some authors have suggested doses as high as 10-15 mg/kg. A term neonate who was diagnosed with facial </a:t>
            </a:r>
            <a:r>
              <a:rPr lang="en-US" dirty="0" err="1"/>
              <a:t>mucormycosis</a:t>
            </a:r>
            <a:r>
              <a:rPr lang="en-US" dirty="0"/>
              <a:t> after liver and small bowel transplantation survived after wide excision and 26 weeks of treatment with liposomal amphotericin B.</a:t>
            </a:r>
            <a:r>
              <a:rPr lang="en-US" baseline="30000" dirty="0"/>
              <a:t> </a:t>
            </a:r>
            <a:endParaRPr lang="en-US" dirty="0"/>
          </a:p>
          <a:p>
            <a:r>
              <a:rPr lang="en-US" dirty="0"/>
              <a:t>Azoles (</a:t>
            </a:r>
            <a:r>
              <a:rPr lang="en-US" dirty="0" err="1"/>
              <a:t>eg</a:t>
            </a:r>
            <a:r>
              <a:rPr lang="en-US" dirty="0"/>
              <a:t>, fluconazole, </a:t>
            </a:r>
            <a:r>
              <a:rPr lang="en-US" dirty="0" err="1"/>
              <a:t>itraconazole</a:t>
            </a:r>
            <a:r>
              <a:rPr lang="en-US" dirty="0"/>
              <a:t>) are not helpful in the treatment of </a:t>
            </a:r>
            <a:r>
              <a:rPr lang="en-US" dirty="0" err="1"/>
              <a:t>mucormycosis</a:t>
            </a:r>
            <a:r>
              <a:rPr lang="en-US" dirty="0"/>
              <a:t>. Among relatively new </a:t>
            </a:r>
            <a:r>
              <a:rPr lang="en-US" dirty="0" err="1"/>
              <a:t>triazoles</a:t>
            </a:r>
            <a:r>
              <a:rPr lang="en-US" dirty="0"/>
              <a:t>, </a:t>
            </a:r>
            <a:r>
              <a:rPr lang="en-US" dirty="0" err="1"/>
              <a:t>posaconazole</a:t>
            </a:r>
            <a:r>
              <a:rPr lang="en-US" dirty="0"/>
              <a:t> is effective against </a:t>
            </a:r>
            <a:r>
              <a:rPr lang="en-US" dirty="0" err="1"/>
              <a:t>mucormycosis</a:t>
            </a:r>
            <a:r>
              <a:rPr lang="en-US" dirty="0"/>
              <a:t>. This agent has an oral formulation and undergoes liver metabolism. </a:t>
            </a:r>
            <a:r>
              <a:rPr lang="en-US" dirty="0" err="1"/>
              <a:t>Posaconazole</a:t>
            </a:r>
            <a:r>
              <a:rPr lang="en-US" dirty="0"/>
              <a:t> may be effective compared with other azoles against molds, including </a:t>
            </a:r>
            <a:r>
              <a:rPr lang="en-US" dirty="0" err="1"/>
              <a:t>mucormycosis</a:t>
            </a:r>
            <a:r>
              <a:rPr lang="en-US" dirty="0"/>
              <a:t>.</a:t>
            </a:r>
            <a:r>
              <a:rPr lang="en-US" baseline="30000" dirty="0"/>
              <a:t> </a:t>
            </a:r>
            <a:r>
              <a:rPr lang="en-US" dirty="0"/>
              <a:t>Studies are being conducted to evaluate combination antifungal therapies.</a:t>
            </a:r>
          </a:p>
          <a:p>
            <a:endParaRPr lang="en-IN" dirty="0"/>
          </a:p>
        </p:txBody>
      </p:sp>
    </p:spTree>
    <p:extLst>
      <p:ext uri="{BB962C8B-B14F-4D97-AF65-F5344CB8AC3E}">
        <p14:creationId xmlns:p14="http://schemas.microsoft.com/office/powerpoint/2010/main" val="2276388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35830"/>
          </a:xfrm>
        </p:spPr>
        <p:txBody>
          <a:bodyPr>
            <a:normAutofit fontScale="90000"/>
          </a:bodyPr>
          <a:lstStyle/>
          <a:p>
            <a:endParaRPr lang="en-IN" dirty="0"/>
          </a:p>
        </p:txBody>
      </p:sp>
      <p:sp>
        <p:nvSpPr>
          <p:cNvPr id="3" name="Content Placeholder 2"/>
          <p:cNvSpPr>
            <a:spLocks noGrp="1"/>
          </p:cNvSpPr>
          <p:nvPr>
            <p:ph idx="1"/>
          </p:nvPr>
        </p:nvSpPr>
        <p:spPr>
          <a:xfrm>
            <a:off x="1069848" y="1532586"/>
            <a:ext cx="10058400" cy="4639614"/>
          </a:xfrm>
        </p:spPr>
        <p:txBody>
          <a:bodyPr/>
          <a:lstStyle/>
          <a:p>
            <a:endParaRPr lang="en-US" dirty="0"/>
          </a:p>
          <a:p>
            <a:endParaRPr lang="en-US" dirty="0"/>
          </a:p>
          <a:p>
            <a:r>
              <a:rPr lang="en-US" dirty="0"/>
              <a:t>Hyperbaric oxygen has been noted to reduce the morbidity and mortality when given in combination with medical and surgical therapy, with a 50% survival rate.</a:t>
            </a:r>
          </a:p>
          <a:p>
            <a:endParaRPr lang="en-US" dirty="0"/>
          </a:p>
          <a:p>
            <a:r>
              <a:rPr lang="en-US" dirty="0"/>
              <a:t>Surgical debridement should be undertaken early in the course of the illness, especially in cases of </a:t>
            </a:r>
            <a:r>
              <a:rPr lang="en-US" dirty="0" err="1"/>
              <a:t>rhinocerebral</a:t>
            </a:r>
            <a:r>
              <a:rPr lang="en-US" dirty="0"/>
              <a:t> </a:t>
            </a:r>
            <a:r>
              <a:rPr lang="en-US" dirty="0" err="1"/>
              <a:t>mucormycosis</a:t>
            </a:r>
            <a:r>
              <a:rPr lang="en-US" dirty="0"/>
              <a:t>. Instilling amphotericin B into abscess cavities after debridement has been suggested. Repeat surgery may be necessary to effectively eliminate all necrotic tissue in patients who survive. Reconstructive surgery is inevitable for those who have disfigurement due to severe </a:t>
            </a:r>
            <a:r>
              <a:rPr lang="en-US" dirty="0" err="1"/>
              <a:t>rhinocerebral</a:t>
            </a:r>
            <a:r>
              <a:rPr lang="en-US" dirty="0"/>
              <a:t> </a:t>
            </a:r>
            <a:r>
              <a:rPr lang="en-US" dirty="0" err="1"/>
              <a:t>mucormycosis</a:t>
            </a:r>
            <a:r>
              <a:rPr lang="en-US" dirty="0"/>
              <a:t>.</a:t>
            </a:r>
            <a:endParaRPr lang="en-IN" dirty="0"/>
          </a:p>
        </p:txBody>
      </p:sp>
    </p:spTree>
    <p:extLst>
      <p:ext uri="{BB962C8B-B14F-4D97-AF65-F5344CB8AC3E}">
        <p14:creationId xmlns:p14="http://schemas.microsoft.com/office/powerpoint/2010/main" val="2677231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48709"/>
          </a:xfrm>
        </p:spPr>
        <p:txBody>
          <a:bodyPr>
            <a:normAutofit fontScale="90000"/>
          </a:bodyPr>
          <a:lstStyle/>
          <a:p>
            <a:r>
              <a:rPr lang="en-IN" dirty="0"/>
              <a:t>PREVENTION</a:t>
            </a:r>
          </a:p>
        </p:txBody>
      </p:sp>
      <p:sp>
        <p:nvSpPr>
          <p:cNvPr id="3" name="Content Placeholder 2"/>
          <p:cNvSpPr>
            <a:spLocks noGrp="1"/>
          </p:cNvSpPr>
          <p:nvPr>
            <p:ph idx="1"/>
          </p:nvPr>
        </p:nvSpPr>
        <p:spPr>
          <a:xfrm>
            <a:off x="1069848" y="1236371"/>
            <a:ext cx="10058400" cy="5331853"/>
          </a:xfrm>
        </p:spPr>
        <p:txBody>
          <a:bodyPr>
            <a:normAutofit/>
          </a:bodyPr>
          <a:lstStyle/>
          <a:p>
            <a:r>
              <a:rPr lang="en-US" b="1" dirty="0"/>
              <a:t>Protect yourself from the environment</a:t>
            </a:r>
            <a:r>
              <a:rPr lang="en-US" dirty="0"/>
              <a:t>. It’s important to note that although these actions are recommended, they haven’t been proven to prevent </a:t>
            </a:r>
            <a:r>
              <a:rPr lang="en-US" dirty="0" err="1"/>
              <a:t>mucormycosis</a:t>
            </a:r>
            <a:r>
              <a:rPr lang="en-US" dirty="0"/>
              <a:t>.</a:t>
            </a:r>
          </a:p>
          <a:p>
            <a:pPr lvl="1"/>
            <a:r>
              <a:rPr lang="en-US" dirty="0"/>
              <a:t>Try to avoid areas with a lot of dust like construction or excavation sites. If you can’t avoid these areas, wear an N95 respirator (a type of face mask) while you’re there. Avoid direct contact with water-damaged buildings and flood water after hurricanes and natural disasters.</a:t>
            </a:r>
            <a:r>
              <a:rPr lang="en-US" baseline="30000" dirty="0"/>
              <a:t> </a:t>
            </a:r>
            <a:endParaRPr lang="en-US" dirty="0"/>
          </a:p>
          <a:p>
            <a:pPr lvl="1"/>
            <a:r>
              <a:rPr lang="en-US" dirty="0"/>
              <a:t>Avoid activities that involve close contact to soil or dust, such as yard work or gardening. If this isn’t possible,</a:t>
            </a:r>
          </a:p>
          <a:p>
            <a:pPr lvl="2"/>
            <a:r>
              <a:rPr lang="en-US" dirty="0"/>
              <a:t>Wear shoes, long pants, and a long-sleeved shirt when doing outdoor activities such as gardening, yard work, or visiting wooded areas.</a:t>
            </a:r>
          </a:p>
          <a:p>
            <a:pPr lvl="2"/>
            <a:r>
              <a:rPr lang="en-US" dirty="0"/>
              <a:t>Wear gloves when handling materials such as soil or manure.</a:t>
            </a:r>
          </a:p>
          <a:p>
            <a:pPr lvl="2"/>
            <a:r>
              <a:rPr lang="en-US" dirty="0"/>
              <a:t>To reduce the chances of developing a skin infection, clean skin injuries well with soap and water, especially if they have been exposed to soil or dust.</a:t>
            </a:r>
          </a:p>
          <a:p>
            <a:r>
              <a:rPr lang="en-US" b="1" dirty="0"/>
              <a:t>Antifungal medication</a:t>
            </a:r>
            <a:r>
              <a:rPr lang="en-US" dirty="0"/>
              <a:t>. If you are at high risk for developing </a:t>
            </a:r>
            <a:r>
              <a:rPr lang="en-US" dirty="0" err="1"/>
              <a:t>mucormycosis</a:t>
            </a:r>
            <a:r>
              <a:rPr lang="en-US" dirty="0"/>
              <a:t> (for example, if you’ve had an </a:t>
            </a:r>
            <a:r>
              <a:rPr lang="en-US" u="sng" dirty="0">
                <a:hlinkClick r:id="rId2"/>
              </a:rPr>
              <a:t>organ transplant</a:t>
            </a:r>
            <a:r>
              <a:rPr lang="en-US" dirty="0"/>
              <a:t> or a </a:t>
            </a:r>
            <a:r>
              <a:rPr lang="en-US" u="sng" dirty="0">
                <a:hlinkClick r:id="rId3"/>
              </a:rPr>
              <a:t>stem cell transplant</a:t>
            </a:r>
            <a:r>
              <a:rPr lang="en-US" dirty="0"/>
              <a:t>), your healthcare provider may prescribe medication to prevent </a:t>
            </a:r>
            <a:r>
              <a:rPr lang="en-US" dirty="0" err="1"/>
              <a:t>mucormycosis</a:t>
            </a:r>
            <a:r>
              <a:rPr lang="en-US" dirty="0"/>
              <a:t> and other mold infections. Doctors and scientists are still learning about which transplant patients are at highest risk and how to best prevent fungal infections.</a:t>
            </a:r>
          </a:p>
          <a:p>
            <a:endParaRPr lang="en-IN" dirty="0"/>
          </a:p>
        </p:txBody>
      </p:sp>
    </p:spTree>
    <p:extLst>
      <p:ext uri="{BB962C8B-B14F-4D97-AF65-F5344CB8AC3E}">
        <p14:creationId xmlns:p14="http://schemas.microsoft.com/office/powerpoint/2010/main" val="3332038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References </a:t>
            </a:r>
          </a:p>
        </p:txBody>
      </p:sp>
      <p:sp>
        <p:nvSpPr>
          <p:cNvPr id="3" name="Content Placeholder 2"/>
          <p:cNvSpPr>
            <a:spLocks noGrp="1"/>
          </p:cNvSpPr>
          <p:nvPr>
            <p:ph idx="1"/>
          </p:nvPr>
        </p:nvSpPr>
        <p:spPr/>
        <p:txBody>
          <a:bodyPr/>
          <a:lstStyle/>
          <a:p>
            <a:r>
              <a:rPr lang="en-US" dirty="0"/>
              <a:t>Global guideline for the diagnosis and management of </a:t>
            </a:r>
            <a:r>
              <a:rPr lang="en-US" dirty="0" err="1"/>
              <a:t>mucormycosis</a:t>
            </a:r>
            <a:r>
              <a:rPr lang="en-US" dirty="0"/>
              <a:t>: an initiative of the European Confederation of Medical Mycology in cooperation with the Mycoses Study Group Education and Research Consortium</a:t>
            </a:r>
          </a:p>
          <a:p>
            <a:r>
              <a:rPr lang="en-US" dirty="0"/>
              <a:t>Medscape</a:t>
            </a:r>
          </a:p>
          <a:p>
            <a:r>
              <a:rPr lang="en-US" dirty="0"/>
              <a:t>CDC</a:t>
            </a:r>
            <a:endParaRPr lang="en-IN" dirty="0"/>
          </a:p>
        </p:txBody>
      </p:sp>
    </p:spTree>
    <p:extLst>
      <p:ext uri="{BB962C8B-B14F-4D97-AF65-F5344CB8AC3E}">
        <p14:creationId xmlns:p14="http://schemas.microsoft.com/office/powerpoint/2010/main" val="640350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85D8F53-09BC-4617-817D-86C95FCC60AE}"/>
              </a:ext>
            </a:extLst>
          </p:cNvPr>
          <p:cNvGraphicFramePr>
            <a:graphicFrameLocks noGrp="1"/>
          </p:cNvGraphicFramePr>
          <p:nvPr>
            <p:ph idx="1"/>
            <p:extLst>
              <p:ext uri="{D42A27DB-BD31-4B8C-83A1-F6EECF244321}">
                <p14:modId xmlns:p14="http://schemas.microsoft.com/office/powerpoint/2010/main" val="2817980488"/>
              </p:ext>
            </p:extLst>
          </p:nvPr>
        </p:nvGraphicFramePr>
        <p:xfrm>
          <a:off x="927806" y="993944"/>
          <a:ext cx="10058400" cy="405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2572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317206"/>
            <a:ext cx="10058400" cy="803255"/>
          </a:xfrm>
        </p:spPr>
        <p:txBody>
          <a:bodyPr/>
          <a:lstStyle/>
          <a:p>
            <a:r>
              <a:rPr lang="en-US" dirty="0"/>
              <a:t>EPIDEMOLOGY</a:t>
            </a:r>
            <a:endParaRPr lang="en-IN" dirty="0"/>
          </a:p>
        </p:txBody>
      </p:sp>
      <p:sp>
        <p:nvSpPr>
          <p:cNvPr id="3" name="Content Placeholder 2"/>
          <p:cNvSpPr>
            <a:spLocks noGrp="1"/>
          </p:cNvSpPr>
          <p:nvPr>
            <p:ph idx="1"/>
          </p:nvPr>
        </p:nvSpPr>
        <p:spPr>
          <a:xfrm>
            <a:off x="1069848" y="1004553"/>
            <a:ext cx="10058400" cy="5853448"/>
          </a:xfrm>
        </p:spPr>
        <p:txBody>
          <a:bodyPr/>
          <a:lstStyle/>
          <a:p>
            <a:r>
              <a:rPr lang="en-US" dirty="0"/>
              <a:t>Mode of spread- inhalation or inoculation of the </a:t>
            </a:r>
            <a:r>
              <a:rPr lang="en-US" dirty="0" err="1"/>
              <a:t>sporangiospores</a:t>
            </a:r>
            <a:r>
              <a:rPr lang="en-US" dirty="0"/>
              <a:t> in the skin or mucosa.</a:t>
            </a:r>
          </a:p>
          <a:p>
            <a:r>
              <a:rPr lang="en-US" dirty="0"/>
              <a:t>It is ubiquitous.</a:t>
            </a:r>
          </a:p>
          <a:p>
            <a:r>
              <a:rPr lang="en-US" dirty="0"/>
              <a:t>Some studies found seasonal incidence- more in autumn.</a:t>
            </a:r>
          </a:p>
          <a:p>
            <a:r>
              <a:rPr lang="en-US" dirty="0"/>
              <a:t>In developed country- only in </a:t>
            </a:r>
            <a:r>
              <a:rPr lang="en-US" dirty="0" err="1"/>
              <a:t>immunocompromised</a:t>
            </a:r>
            <a:r>
              <a:rPr lang="en-US" dirty="0"/>
              <a:t> state.</a:t>
            </a:r>
          </a:p>
          <a:p>
            <a:r>
              <a:rPr lang="en-US" dirty="0"/>
              <a:t>In developing country- sporadic, more common in uncontrolled diabetes and trauma.</a:t>
            </a:r>
          </a:p>
          <a:p>
            <a:r>
              <a:rPr lang="en-US" dirty="0"/>
              <a:t>However, incidence of </a:t>
            </a:r>
            <a:r>
              <a:rPr lang="en-US" dirty="0" err="1"/>
              <a:t>mucormycosis</a:t>
            </a:r>
            <a:r>
              <a:rPr lang="en-US" dirty="0"/>
              <a:t> seems to be on rise.</a:t>
            </a:r>
          </a:p>
          <a:p>
            <a:r>
              <a:rPr lang="en-US" dirty="0"/>
              <a:t>For decades the </a:t>
            </a:r>
            <a:r>
              <a:rPr lang="en-US" dirty="0" err="1"/>
              <a:t>fatility</a:t>
            </a:r>
            <a:r>
              <a:rPr lang="en-US" dirty="0"/>
              <a:t> rate remains to be &gt;40% despite of the aggressive surgical and medical management.</a:t>
            </a:r>
          </a:p>
          <a:p>
            <a:r>
              <a:rPr lang="en-US" dirty="0"/>
              <a:t>In patients with </a:t>
            </a:r>
            <a:r>
              <a:rPr lang="en-US" dirty="0" err="1"/>
              <a:t>haematological</a:t>
            </a:r>
            <a:r>
              <a:rPr lang="en-US" dirty="0"/>
              <a:t> malignancy, it is &gt;60-90% </a:t>
            </a:r>
          </a:p>
          <a:p>
            <a:pPr marL="0" indent="0">
              <a:buNone/>
            </a:pPr>
            <a:r>
              <a:rPr lang="en-IN" sz="2400" b="1" dirty="0"/>
              <a:t> </a:t>
            </a:r>
            <a:endParaRPr lang="en-IN" dirty="0"/>
          </a:p>
        </p:txBody>
      </p:sp>
    </p:spTree>
    <p:extLst>
      <p:ext uri="{BB962C8B-B14F-4D97-AF65-F5344CB8AC3E}">
        <p14:creationId xmlns:p14="http://schemas.microsoft.com/office/powerpoint/2010/main" val="2117111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ETIOLOGY</a:t>
            </a:r>
            <a:br>
              <a:rPr lang="en-IN" dirty="0"/>
            </a:br>
            <a:r>
              <a:rPr lang="en-IN" sz="4400" dirty="0"/>
              <a:t>(Pathogens causing </a:t>
            </a:r>
            <a:r>
              <a:rPr lang="en-IN" sz="4400" dirty="0" err="1"/>
              <a:t>mucormycosis</a:t>
            </a:r>
            <a:r>
              <a:rPr lang="en-IN" sz="4400" dirty="0"/>
              <a:t>)</a:t>
            </a:r>
          </a:p>
        </p:txBody>
      </p:sp>
      <p:sp>
        <p:nvSpPr>
          <p:cNvPr id="3" name="Content Placeholder 2"/>
          <p:cNvSpPr>
            <a:spLocks noGrp="1"/>
          </p:cNvSpPr>
          <p:nvPr>
            <p:ph idx="1"/>
          </p:nvPr>
        </p:nvSpPr>
        <p:spPr/>
        <p:txBody>
          <a:bodyPr/>
          <a:lstStyle/>
          <a:p>
            <a:r>
              <a:rPr lang="en-IN" dirty="0"/>
              <a:t>The term </a:t>
            </a:r>
            <a:r>
              <a:rPr lang="en-IN" dirty="0" err="1"/>
              <a:t>mucormycosis</a:t>
            </a:r>
            <a:r>
              <a:rPr lang="en-IN" dirty="0"/>
              <a:t> is frequently used interchangeably with </a:t>
            </a:r>
            <a:r>
              <a:rPr lang="en-IN" dirty="0" err="1"/>
              <a:t>zygomycosis</a:t>
            </a:r>
            <a:r>
              <a:rPr lang="en-IN" dirty="0"/>
              <a:t>. </a:t>
            </a:r>
          </a:p>
          <a:p>
            <a:r>
              <a:rPr lang="en-IN" dirty="0"/>
              <a:t>The latter term referred to infections caused by fungi of the former phylum </a:t>
            </a:r>
            <a:r>
              <a:rPr lang="en-IN" dirty="0" err="1"/>
              <a:t>Zygomycota</a:t>
            </a:r>
            <a:r>
              <a:rPr lang="en-IN" dirty="0"/>
              <a:t> (comprising </a:t>
            </a:r>
            <a:r>
              <a:rPr lang="en-IN" dirty="0" err="1"/>
              <a:t>Mucorales</a:t>
            </a:r>
            <a:r>
              <a:rPr lang="en-IN" dirty="0"/>
              <a:t>, </a:t>
            </a:r>
            <a:r>
              <a:rPr lang="en-IN" dirty="0" err="1"/>
              <a:t>Entomophthorales</a:t>
            </a:r>
            <a:r>
              <a:rPr lang="en-IN" dirty="0"/>
              <a:t>, and others), which became obsolete with phylogenetic reanalysis of the kingdom Fungi.</a:t>
            </a:r>
          </a:p>
          <a:p>
            <a:r>
              <a:rPr lang="en-IN" dirty="0"/>
              <a:t>Today, </a:t>
            </a:r>
            <a:r>
              <a:rPr lang="en-IN" dirty="0" err="1"/>
              <a:t>mucormycosis</a:t>
            </a:r>
            <a:r>
              <a:rPr lang="en-IN" dirty="0"/>
              <a:t> describes infections caused by fungi of the order </a:t>
            </a:r>
            <a:r>
              <a:rPr lang="en-IN" dirty="0" err="1"/>
              <a:t>Mucorales</a:t>
            </a:r>
            <a:r>
              <a:rPr lang="en-IN" dirty="0"/>
              <a:t>. The most frequently reported pathogens in </a:t>
            </a:r>
            <a:r>
              <a:rPr lang="en-IN" dirty="0" err="1"/>
              <a:t>mucormycosis</a:t>
            </a:r>
            <a:r>
              <a:rPr lang="en-IN" dirty="0"/>
              <a:t> are:</a:t>
            </a:r>
          </a:p>
          <a:p>
            <a:r>
              <a:rPr lang="en-IN" dirty="0" err="1"/>
              <a:t>Rhizopus</a:t>
            </a:r>
            <a:r>
              <a:rPr lang="en-IN" dirty="0"/>
              <a:t> (47%), </a:t>
            </a:r>
            <a:r>
              <a:rPr lang="en-IN" dirty="0" err="1"/>
              <a:t>Mucor</a:t>
            </a:r>
            <a:r>
              <a:rPr lang="en-IN" dirty="0"/>
              <a:t> (18%), and </a:t>
            </a:r>
            <a:r>
              <a:rPr lang="en-IN" dirty="0" err="1"/>
              <a:t>Rhizomucor</a:t>
            </a:r>
            <a:r>
              <a:rPr lang="en-IN" dirty="0"/>
              <a:t> (4%);</a:t>
            </a:r>
          </a:p>
          <a:p>
            <a:r>
              <a:rPr lang="en-IN" dirty="0"/>
              <a:t>Uncommon: </a:t>
            </a:r>
            <a:r>
              <a:rPr lang="en-IN" dirty="0" err="1"/>
              <a:t>Cunninghamella</a:t>
            </a:r>
            <a:r>
              <a:rPr lang="en-IN" dirty="0"/>
              <a:t> (7%), </a:t>
            </a:r>
            <a:r>
              <a:rPr lang="en-IN" dirty="0" err="1"/>
              <a:t>Absidia</a:t>
            </a:r>
            <a:r>
              <a:rPr lang="en-IN" dirty="0"/>
              <a:t> (5%), </a:t>
            </a:r>
            <a:r>
              <a:rPr lang="en-IN" dirty="0" err="1"/>
              <a:t>Saksenea</a:t>
            </a:r>
            <a:r>
              <a:rPr lang="en-IN" dirty="0"/>
              <a:t> (5%), and </a:t>
            </a:r>
            <a:r>
              <a:rPr lang="en-IN" dirty="0" err="1"/>
              <a:t>Apophysomyces</a:t>
            </a:r>
            <a:r>
              <a:rPr lang="en-IN" dirty="0"/>
              <a:t> (5%)</a:t>
            </a:r>
          </a:p>
        </p:txBody>
      </p:sp>
    </p:spTree>
    <p:extLst>
      <p:ext uri="{BB962C8B-B14F-4D97-AF65-F5344CB8AC3E}">
        <p14:creationId xmlns:p14="http://schemas.microsoft.com/office/powerpoint/2010/main" val="3708196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2282F-B27E-45CF-A902-F7DC9F8F970B}"/>
              </a:ext>
            </a:extLst>
          </p:cNvPr>
          <p:cNvSpPr>
            <a:spLocks noGrp="1"/>
          </p:cNvSpPr>
          <p:nvPr>
            <p:ph type="title"/>
          </p:nvPr>
        </p:nvSpPr>
        <p:spPr>
          <a:xfrm>
            <a:off x="1305016" y="35511"/>
            <a:ext cx="9823231" cy="772357"/>
          </a:xfrm>
        </p:spPr>
        <p:txBody>
          <a:bodyPr>
            <a:normAutofit/>
          </a:bodyPr>
          <a:lstStyle/>
          <a:p>
            <a:pPr algn="ctr"/>
            <a:r>
              <a:rPr lang="en-US" sz="4000" dirty="0">
                <a:latin typeface="Times New Roman" panose="02020603050405020304" pitchFamily="18" charset="0"/>
                <a:cs typeface="Times New Roman" panose="02020603050405020304" pitchFamily="18" charset="0"/>
              </a:rPr>
              <a:t>TYPES</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A10BB9-4D70-4788-949C-E2763A79E16A}"/>
              </a:ext>
            </a:extLst>
          </p:cNvPr>
          <p:cNvSpPr>
            <a:spLocks noGrp="1"/>
          </p:cNvSpPr>
          <p:nvPr>
            <p:ph idx="1"/>
          </p:nvPr>
        </p:nvSpPr>
        <p:spPr>
          <a:xfrm>
            <a:off x="1032589" y="901520"/>
            <a:ext cx="10095658" cy="5505719"/>
          </a:xfrm>
        </p:spPr>
        <p:txBody>
          <a:bodyPr>
            <a:normAutofit lnSpcReduction="10000"/>
          </a:bodyPr>
          <a:lstStyle/>
          <a:p>
            <a:r>
              <a:rPr lang="en-US" b="1" dirty="0"/>
              <a:t>Rhino-</a:t>
            </a:r>
            <a:r>
              <a:rPr lang="en-US" b="1" dirty="0" err="1"/>
              <a:t>Orbito</a:t>
            </a:r>
            <a:r>
              <a:rPr lang="en-US" b="1" dirty="0"/>
              <a:t>-cerebral (sinus and brain)-</a:t>
            </a:r>
            <a:r>
              <a:rPr lang="en-US" b="1" dirty="0" err="1"/>
              <a:t>mucormycosis</a:t>
            </a:r>
            <a:r>
              <a:rPr lang="en-US" b="1" dirty="0"/>
              <a:t> </a:t>
            </a:r>
            <a:r>
              <a:rPr lang="en-US" dirty="0"/>
              <a:t>is an infection in the sinuses that can spread to the brain. This form of </a:t>
            </a:r>
            <a:r>
              <a:rPr lang="en-US" dirty="0" err="1"/>
              <a:t>mucormycosis</a:t>
            </a:r>
            <a:r>
              <a:rPr lang="en-US" dirty="0"/>
              <a:t> is most common in people with uncontrolled diabetes and in people who have had a kidney transplant. </a:t>
            </a:r>
          </a:p>
          <a:p>
            <a:r>
              <a:rPr lang="en-US" b="1" dirty="0"/>
              <a:t>Pulmonary (lung) </a:t>
            </a:r>
            <a:r>
              <a:rPr lang="en-US" b="1" dirty="0" err="1"/>
              <a:t>mucormycosis</a:t>
            </a:r>
            <a:r>
              <a:rPr lang="en-US" b="1" dirty="0"/>
              <a:t> </a:t>
            </a:r>
            <a:r>
              <a:rPr lang="en-US" dirty="0"/>
              <a:t>is the most common type of </a:t>
            </a:r>
            <a:r>
              <a:rPr lang="en-US" dirty="0" err="1"/>
              <a:t>mucormycosis</a:t>
            </a:r>
            <a:r>
              <a:rPr lang="en-US" dirty="0"/>
              <a:t> in people with cancer and in people who have had an organ transplant or a stem cell transplant.</a:t>
            </a:r>
          </a:p>
          <a:p>
            <a:r>
              <a:rPr lang="en-US" b="1" dirty="0"/>
              <a:t>Gastrointestinal </a:t>
            </a:r>
            <a:r>
              <a:rPr lang="en-US" b="1" dirty="0" err="1"/>
              <a:t>mucormycosis</a:t>
            </a:r>
            <a:r>
              <a:rPr lang="en-US" b="1" dirty="0"/>
              <a:t> </a:t>
            </a:r>
            <a:r>
              <a:rPr lang="en-US" dirty="0"/>
              <a:t>is more common among young children than adults, especially premature and low birth weight infants less than 1 month of age, who have had antibiotics, surgery, or medications that lower the body’s ability to fight germs and sickness.</a:t>
            </a:r>
          </a:p>
          <a:p>
            <a:r>
              <a:rPr lang="en-US" b="1" dirty="0"/>
              <a:t>Cutaneous (skin) </a:t>
            </a:r>
            <a:r>
              <a:rPr lang="en-US" b="1" dirty="0" err="1"/>
              <a:t>mucormycosis</a:t>
            </a:r>
            <a:r>
              <a:rPr lang="en-US" dirty="0"/>
              <a:t>: occurs after the fungi enter the body through a break in the skin (for example, after surgery, a burn, or other type of skin trauma). This is the most common form of </a:t>
            </a:r>
            <a:r>
              <a:rPr lang="en-US" dirty="0" err="1"/>
              <a:t>mucormycosis</a:t>
            </a:r>
            <a:r>
              <a:rPr lang="en-US" dirty="0"/>
              <a:t> among people who do not have weakened immune systems.</a:t>
            </a:r>
          </a:p>
          <a:p>
            <a:r>
              <a:rPr lang="en-US" b="1" dirty="0"/>
              <a:t>Disseminated </a:t>
            </a:r>
            <a:r>
              <a:rPr lang="en-US" b="1" dirty="0" err="1"/>
              <a:t>mucormycosis</a:t>
            </a:r>
            <a:r>
              <a:rPr lang="en-US" b="1" dirty="0"/>
              <a:t> </a:t>
            </a:r>
            <a:r>
              <a:rPr lang="en-US" dirty="0"/>
              <a:t>occurs when the infection spreads through the bloodstream to affect another part of the body. The infection most commonly affects the brain, but also can affect other organs such as the spleen, heart, and skin.</a:t>
            </a:r>
          </a:p>
          <a:p>
            <a:r>
              <a:rPr lang="en-IN" b="1" dirty="0">
                <a:latin typeface="Times New Roman" panose="02020603050405020304" pitchFamily="18" charset="0"/>
                <a:cs typeface="Times New Roman" panose="02020603050405020304" pitchFamily="18" charset="0"/>
              </a:rPr>
              <a:t>Isolated renal- </a:t>
            </a:r>
            <a:r>
              <a:rPr lang="en-IN" dirty="0">
                <a:latin typeface="Times New Roman" panose="02020603050405020304" pitchFamily="18" charset="0"/>
                <a:cs typeface="Times New Roman" panose="02020603050405020304" pitchFamily="18" charset="0"/>
              </a:rPr>
              <a:t>cases in </a:t>
            </a:r>
            <a:r>
              <a:rPr lang="en-IN" dirty="0" err="1">
                <a:latin typeface="Times New Roman" panose="02020603050405020304" pitchFamily="18" charset="0"/>
                <a:cs typeface="Times New Roman" panose="02020603050405020304" pitchFamily="18" charset="0"/>
              </a:rPr>
              <a:t>india</a:t>
            </a:r>
            <a:r>
              <a:rPr lang="en-IN" dirty="0">
                <a:latin typeface="Times New Roman" panose="02020603050405020304" pitchFamily="18" charset="0"/>
                <a:cs typeface="Times New Roman" panose="02020603050405020304" pitchFamily="18" charset="0"/>
              </a:rPr>
              <a:t> and china</a:t>
            </a:r>
          </a:p>
        </p:txBody>
      </p:sp>
    </p:spTree>
    <p:extLst>
      <p:ext uri="{BB962C8B-B14F-4D97-AF65-F5344CB8AC3E}">
        <p14:creationId xmlns:p14="http://schemas.microsoft.com/office/powerpoint/2010/main" val="242631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lobal guideline for the diagnosis and management of mucormycosis: an  initiative of the European Confederation of Medical Mycology in cooperation  with the Mycoses Study Group Education and Research Consortium - The Lanc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670" y="394729"/>
            <a:ext cx="6490953" cy="283654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Primary cutaneous mucormycosis in an immunocompetent patient | BMJ Case  Report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38" name="Picture 14" descr="https://www.nejm.org/na101/home/literatum/publisher/mms/journals/content/nejm/2012/nejm_2012.367.issue-23/nejmoa1204781/production/images/img_xlarge/nejmoa1204781_f1.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5716" y="3367177"/>
            <a:ext cx="4894628" cy="33942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416676" y="4690804"/>
            <a:ext cx="4314422" cy="7469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Cutaneous (skin) </a:t>
            </a:r>
            <a:r>
              <a:rPr lang="en-US" b="1" dirty="0" err="1"/>
              <a:t>mucormycosis</a:t>
            </a:r>
            <a:endParaRPr lang="en-IN" dirty="0"/>
          </a:p>
        </p:txBody>
      </p:sp>
      <p:sp>
        <p:nvSpPr>
          <p:cNvPr id="12" name="Rectangle 11"/>
          <p:cNvSpPr/>
          <p:nvPr/>
        </p:nvSpPr>
        <p:spPr>
          <a:xfrm>
            <a:off x="7300174" y="1439512"/>
            <a:ext cx="4314422" cy="74697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1" dirty="0"/>
              <a:t>Rhino-</a:t>
            </a:r>
            <a:r>
              <a:rPr lang="en-US" b="1" dirty="0" err="1"/>
              <a:t>Orbito</a:t>
            </a:r>
            <a:r>
              <a:rPr lang="en-US" b="1" dirty="0"/>
              <a:t>-cerebral </a:t>
            </a:r>
            <a:r>
              <a:rPr lang="en-US" b="1" dirty="0" err="1"/>
              <a:t>mucormycosis</a:t>
            </a:r>
            <a:endParaRPr lang="en-IN" dirty="0"/>
          </a:p>
          <a:p>
            <a:pPr algn="ctr"/>
            <a:r>
              <a:rPr lang="en-US" b="1" dirty="0"/>
              <a:t> </a:t>
            </a:r>
            <a:endParaRPr lang="en-IN" dirty="0"/>
          </a:p>
        </p:txBody>
      </p:sp>
    </p:spTree>
    <p:extLst>
      <p:ext uri="{BB962C8B-B14F-4D97-AF65-F5344CB8AC3E}">
        <p14:creationId xmlns:p14="http://schemas.microsoft.com/office/powerpoint/2010/main" val="1317303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996438"/>
          </a:xfrm>
        </p:spPr>
        <p:txBody>
          <a:bodyPr/>
          <a:lstStyle/>
          <a:p>
            <a:r>
              <a:rPr lang="en-US" dirty="0"/>
              <a:t>RISK FACTORS</a:t>
            </a:r>
            <a:endParaRPr lang="en-IN" dirty="0"/>
          </a:p>
        </p:txBody>
      </p:sp>
      <p:sp>
        <p:nvSpPr>
          <p:cNvPr id="3" name="Content Placeholder 2"/>
          <p:cNvSpPr>
            <a:spLocks noGrp="1"/>
          </p:cNvSpPr>
          <p:nvPr>
            <p:ph idx="1"/>
          </p:nvPr>
        </p:nvSpPr>
        <p:spPr>
          <a:xfrm>
            <a:off x="1069848" y="1287887"/>
            <a:ext cx="10058400" cy="5203065"/>
          </a:xfrm>
        </p:spPr>
        <p:txBody>
          <a:bodyPr/>
          <a:lstStyle/>
          <a:p>
            <a:r>
              <a:rPr lang="en-IN" dirty="0"/>
              <a:t>Diabetes, especially with diabetic ketoacidosis</a:t>
            </a:r>
          </a:p>
          <a:p>
            <a:r>
              <a:rPr lang="en-IN" dirty="0"/>
              <a:t>Cancer</a:t>
            </a:r>
          </a:p>
          <a:p>
            <a:r>
              <a:rPr lang="en-IN" dirty="0"/>
              <a:t>Organ transplant</a:t>
            </a:r>
          </a:p>
          <a:p>
            <a:r>
              <a:rPr lang="en-IN" dirty="0"/>
              <a:t>Stem cell transplant</a:t>
            </a:r>
          </a:p>
          <a:p>
            <a:r>
              <a:rPr lang="en-IN" dirty="0"/>
              <a:t>Neutropenia (low number of white blood cells)</a:t>
            </a:r>
          </a:p>
          <a:p>
            <a:r>
              <a:rPr lang="en-IN" dirty="0"/>
              <a:t>Long-term corticosteroid use</a:t>
            </a:r>
          </a:p>
          <a:p>
            <a:r>
              <a:rPr lang="en-IN" dirty="0"/>
              <a:t>Injection drug use</a:t>
            </a:r>
          </a:p>
          <a:p>
            <a:r>
              <a:rPr lang="en-IN" dirty="0"/>
              <a:t>Too much iron in the body (iron overload or hemochromatosis)</a:t>
            </a:r>
          </a:p>
          <a:p>
            <a:r>
              <a:rPr lang="en-IN" dirty="0"/>
              <a:t>Skin injury due to surgery, burns, or wounds</a:t>
            </a:r>
          </a:p>
          <a:p>
            <a:r>
              <a:rPr lang="en-IN" dirty="0"/>
              <a:t>Prematurity and low </a:t>
            </a:r>
            <a:r>
              <a:rPr lang="en-IN" dirty="0" err="1"/>
              <a:t>birthweight</a:t>
            </a:r>
            <a:r>
              <a:rPr lang="en-IN" dirty="0"/>
              <a:t> (for neonatal gastrointestinal </a:t>
            </a:r>
            <a:r>
              <a:rPr lang="en-IN" dirty="0" err="1"/>
              <a:t>mucormycosis</a:t>
            </a:r>
            <a:r>
              <a:rPr lang="en-IN" dirty="0"/>
              <a:t>)</a:t>
            </a:r>
          </a:p>
          <a:p>
            <a:endParaRPr lang="en-IN" dirty="0"/>
          </a:p>
        </p:txBody>
      </p:sp>
    </p:spTree>
    <p:extLst>
      <p:ext uri="{BB962C8B-B14F-4D97-AF65-F5344CB8AC3E}">
        <p14:creationId xmlns:p14="http://schemas.microsoft.com/office/powerpoint/2010/main" val="3547984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PATHOPHYSIOLOGY</a:t>
            </a:r>
            <a:endParaRPr lang="en-IN" dirty="0"/>
          </a:p>
        </p:txBody>
      </p:sp>
      <p:pic>
        <p:nvPicPr>
          <p:cNvPr id="1026" name="Picture 2" descr="https://www.contempclindent.org/articles/2017/8/4/images/ContempClinDent_2017_8_4_662_220438_i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9245" y="2395470"/>
            <a:ext cx="4330870" cy="36962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gure 2. Pathogenesis of mucormyco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366" y="2093977"/>
            <a:ext cx="6375042" cy="4299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8127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214175"/>
            <a:ext cx="10058400" cy="687345"/>
          </a:xfrm>
        </p:spPr>
        <p:txBody>
          <a:bodyPr>
            <a:normAutofit fontScale="90000"/>
          </a:bodyPr>
          <a:lstStyle/>
          <a:p>
            <a:r>
              <a:rPr lang="en-US" dirty="0"/>
              <a:t>CLINICAL PRESENTATION</a:t>
            </a:r>
            <a:endParaRPr lang="en-IN" dirty="0"/>
          </a:p>
        </p:txBody>
      </p:sp>
      <p:sp>
        <p:nvSpPr>
          <p:cNvPr id="3" name="Content Placeholder 2"/>
          <p:cNvSpPr>
            <a:spLocks noGrp="1"/>
          </p:cNvSpPr>
          <p:nvPr>
            <p:ph idx="1"/>
          </p:nvPr>
        </p:nvSpPr>
        <p:spPr>
          <a:xfrm>
            <a:off x="1069848" y="901521"/>
            <a:ext cx="10058400" cy="5821252"/>
          </a:xfrm>
        </p:spPr>
        <p:txBody>
          <a:bodyPr>
            <a:normAutofit lnSpcReduction="10000"/>
          </a:bodyPr>
          <a:lstStyle/>
          <a:p>
            <a:pPr>
              <a:buFont typeface="Wingdings" panose="05000000000000000000" pitchFamily="2" charset="2"/>
              <a:buChar char="Ø"/>
            </a:pPr>
            <a:r>
              <a:rPr lang="en-US" b="1" dirty="0"/>
              <a:t>Symptoms of </a:t>
            </a:r>
            <a:r>
              <a:rPr lang="en-US" b="1" dirty="0" err="1"/>
              <a:t>rhinocerebral</a:t>
            </a:r>
            <a:r>
              <a:rPr lang="en-US" b="1" dirty="0"/>
              <a:t> (sinus and brain) </a:t>
            </a:r>
            <a:r>
              <a:rPr lang="en-US" b="1" dirty="0" err="1"/>
              <a:t>mucormycosis</a:t>
            </a:r>
            <a:r>
              <a:rPr lang="en-US" b="1" dirty="0"/>
              <a:t> include: </a:t>
            </a:r>
            <a:r>
              <a:rPr lang="en-US" sz="1800" dirty="0"/>
              <a:t>One-sided facial swelling, Headache, Nasal or sinus congestion, Black lesions on    nasal bridge or upper inside of mouth that quickly become more severe, Fever</a:t>
            </a:r>
          </a:p>
          <a:p>
            <a:pPr>
              <a:buFont typeface="Wingdings" panose="05000000000000000000" pitchFamily="2" charset="2"/>
              <a:buChar char="Ø"/>
            </a:pPr>
            <a:endParaRPr lang="en-US" sz="1800" dirty="0"/>
          </a:p>
          <a:p>
            <a:pPr>
              <a:buFont typeface="Wingdings" panose="05000000000000000000" pitchFamily="2" charset="2"/>
              <a:buChar char="Ø"/>
            </a:pPr>
            <a:r>
              <a:rPr lang="en-US" b="1" dirty="0"/>
              <a:t>Symptoms of pulmonary (lung) </a:t>
            </a:r>
            <a:r>
              <a:rPr lang="en-US" b="1" dirty="0" err="1"/>
              <a:t>mucormycosis</a:t>
            </a:r>
            <a:r>
              <a:rPr lang="en-US" b="1" dirty="0"/>
              <a:t> include: </a:t>
            </a:r>
            <a:r>
              <a:rPr lang="en-US" sz="1800" dirty="0"/>
              <a:t>Fever, non-productive Cough, Chest pain, Shortness of breath</a:t>
            </a:r>
          </a:p>
          <a:p>
            <a:pPr marL="0" indent="0">
              <a:buNone/>
            </a:pPr>
            <a:endParaRPr lang="en-US" sz="1800" dirty="0"/>
          </a:p>
          <a:p>
            <a:pPr>
              <a:buFont typeface="Wingdings" panose="05000000000000000000" pitchFamily="2" charset="2"/>
              <a:buChar char="Ø"/>
            </a:pPr>
            <a:r>
              <a:rPr lang="en-US" b="1" dirty="0"/>
              <a:t>Cutaneous (skin) </a:t>
            </a:r>
            <a:r>
              <a:rPr lang="en-US" b="1" dirty="0" err="1"/>
              <a:t>mucormycosis</a:t>
            </a:r>
            <a:r>
              <a:rPr lang="en-US" dirty="0"/>
              <a:t> </a:t>
            </a:r>
            <a:r>
              <a:rPr lang="en-US" sz="1800" dirty="0"/>
              <a:t>can look like blisters or ulcers, and the infected area may turn black. Other symptoms include pain, warmth, excessive redness, or swelling around a wound.</a:t>
            </a:r>
          </a:p>
          <a:p>
            <a:pPr marL="0" indent="0">
              <a:buNone/>
            </a:pPr>
            <a:endParaRPr lang="en-US" sz="1800" dirty="0"/>
          </a:p>
          <a:p>
            <a:pPr>
              <a:buFont typeface="Wingdings" panose="05000000000000000000" pitchFamily="2" charset="2"/>
              <a:buChar char="Ø"/>
            </a:pPr>
            <a:r>
              <a:rPr lang="en-US" b="1" dirty="0"/>
              <a:t>Symptoms of gastrointestinal </a:t>
            </a:r>
            <a:r>
              <a:rPr lang="en-US" b="1" dirty="0" err="1"/>
              <a:t>mucormycosis</a:t>
            </a:r>
            <a:r>
              <a:rPr lang="en-US" b="1" dirty="0"/>
              <a:t> include: </a:t>
            </a:r>
            <a:r>
              <a:rPr lang="en-US" sz="1800" dirty="0"/>
              <a:t>Abdominal pain, Nausea and vomiting, Gastrointestinal bleeding</a:t>
            </a:r>
          </a:p>
          <a:p>
            <a:pPr marL="0" indent="0">
              <a:buNone/>
            </a:pPr>
            <a:endParaRPr lang="en-US" sz="1800" dirty="0"/>
          </a:p>
          <a:p>
            <a:pPr>
              <a:buFont typeface="Wingdings" panose="05000000000000000000" pitchFamily="2" charset="2"/>
              <a:buChar char="Ø"/>
            </a:pPr>
            <a:r>
              <a:rPr lang="en-US" b="1" dirty="0"/>
              <a:t>Disseminated </a:t>
            </a:r>
            <a:r>
              <a:rPr lang="en-US" b="1" dirty="0" err="1"/>
              <a:t>mucormycosis</a:t>
            </a:r>
            <a:r>
              <a:rPr lang="en-US" dirty="0"/>
              <a:t> </a:t>
            </a:r>
            <a:r>
              <a:rPr lang="en-US" sz="1800" dirty="0"/>
              <a:t>typically occurs in people who are already sick from other medical conditions, so it can be difficult to know which symptoms are related to </a:t>
            </a:r>
            <a:r>
              <a:rPr lang="en-US" sz="1800" dirty="0" err="1"/>
              <a:t>mucormycosis</a:t>
            </a:r>
            <a:r>
              <a:rPr lang="en-US" sz="1800" dirty="0"/>
              <a:t>. Patients with disseminated infection in the brain can develop mental status changes or coma.</a:t>
            </a:r>
          </a:p>
          <a:p>
            <a:endParaRPr lang="en-IN" dirty="0"/>
          </a:p>
        </p:txBody>
      </p:sp>
    </p:spTree>
    <p:extLst>
      <p:ext uri="{BB962C8B-B14F-4D97-AF65-F5344CB8AC3E}">
        <p14:creationId xmlns:p14="http://schemas.microsoft.com/office/powerpoint/2010/main" val="36700579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Wood Type">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docProps/app.xml><?xml version="1.0" encoding="utf-8"?>
<Properties xmlns="http://schemas.openxmlformats.org/officeDocument/2006/extended-properties" xmlns:vt="http://schemas.openxmlformats.org/officeDocument/2006/docPropsVTypes">
  <Template>TM03090434[[fn=Wood Type]]</Template>
  <TotalTime>2357</TotalTime>
  <Words>1399</Words>
  <Application>Microsoft Office PowerPoint</Application>
  <PresentationFormat>Widescreen</PresentationFormat>
  <Paragraphs>150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Wood Type</vt:lpstr>
      <vt:lpstr>MUCORMYCOSIS</vt:lpstr>
      <vt:lpstr>INTRODUCTION</vt:lpstr>
      <vt:lpstr>EPIDEMOLOGY</vt:lpstr>
      <vt:lpstr>ETIOLOGY (Pathogens causing mucormycosis)</vt:lpstr>
      <vt:lpstr>TYPES</vt:lpstr>
      <vt:lpstr>PowerPoint Presentation</vt:lpstr>
      <vt:lpstr>RISK FACTORS</vt:lpstr>
      <vt:lpstr>PATHOPHYSIOLOGY</vt:lpstr>
      <vt:lpstr>CLINICAL PRESENTATION</vt:lpstr>
      <vt:lpstr>DIAGNOSIS</vt:lpstr>
      <vt:lpstr>PowerPoint Presentation</vt:lpstr>
      <vt:lpstr>Lab based testing: under development</vt:lpstr>
      <vt:lpstr>TREATMENT</vt:lpstr>
      <vt:lpstr>ANTIFUNGAL THERAPY</vt:lpstr>
      <vt:lpstr>PowerPoint Presentation</vt:lpstr>
      <vt:lpstr>PowerPoint Presentation</vt:lpstr>
      <vt:lpstr>PowerPoint Presentation</vt:lpstr>
      <vt:lpstr>Surgical Intervention </vt:lpstr>
      <vt:lpstr>Adjunctive Therapies </vt:lpstr>
      <vt:lpstr>Duration of Therapy and Long-Term Monitoring </vt:lpstr>
      <vt:lpstr>PowerPoint Presentation</vt:lpstr>
      <vt:lpstr>Pediatric Mucormycosis Treatment &amp; Management </vt:lpstr>
      <vt:lpstr>PowerPoint Presentation</vt:lpstr>
      <vt:lpstr>PREVENTION</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ACQUIRED PNEUMONIA</dc:title>
  <dc:creator>kavit thakkar</dc:creator>
  <cp:lastModifiedBy>Vidhya Sivadas</cp:lastModifiedBy>
  <cp:revision>76</cp:revision>
  <dcterms:created xsi:type="dcterms:W3CDTF">2020-12-09T05:40:11Z</dcterms:created>
  <dcterms:modified xsi:type="dcterms:W3CDTF">2022-07-27T10:22:54Z</dcterms:modified>
</cp:coreProperties>
</file>