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2" r:id="rId1"/>
  </p:sldMasterIdLst>
  <p:notesMasterIdLst>
    <p:notesMasterId r:id="rId44"/>
  </p:notesMasterIdLst>
  <p:sldIdLst>
    <p:sldId id="256" r:id="rId2"/>
    <p:sldId id="283" r:id="rId3"/>
    <p:sldId id="295" r:id="rId4"/>
    <p:sldId id="282" r:id="rId5"/>
    <p:sldId id="281" r:id="rId6"/>
    <p:sldId id="258" r:id="rId7"/>
    <p:sldId id="259" r:id="rId8"/>
    <p:sldId id="285" r:id="rId9"/>
    <p:sldId id="260" r:id="rId10"/>
    <p:sldId id="296" r:id="rId11"/>
    <p:sldId id="261" r:id="rId12"/>
    <p:sldId id="262" r:id="rId13"/>
    <p:sldId id="298" r:id="rId14"/>
    <p:sldId id="263" r:id="rId15"/>
    <p:sldId id="264" r:id="rId16"/>
    <p:sldId id="266" r:id="rId17"/>
    <p:sldId id="299" r:id="rId18"/>
    <p:sldId id="267" r:id="rId19"/>
    <p:sldId id="288"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7" r:id="rId34"/>
    <p:sldId id="289" r:id="rId35"/>
    <p:sldId id="290" r:id="rId36"/>
    <p:sldId id="291" r:id="rId37"/>
    <p:sldId id="292" r:id="rId38"/>
    <p:sldId id="293" r:id="rId39"/>
    <p:sldId id="294" r:id="rId40"/>
    <p:sldId id="297"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62"/>
  </p:normalViewPr>
  <p:slideViewPr>
    <p:cSldViewPr snapToGrid="0" snapToObjects="1">
      <p:cViewPr>
        <p:scale>
          <a:sx n="117" d="100"/>
          <a:sy n="117"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CA90D-6E63-324B-A621-50244A297FB1}" type="datetimeFigureOut">
              <a:rPr lang="en-US" smtClean="0"/>
              <a:t>5/4/22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C050-A352-8843-AF56-67A928ADE508}" type="slidenum">
              <a:rPr lang="en-US" smtClean="0"/>
              <a:t>‹#›</a:t>
            </a:fld>
            <a:endParaRPr lang="en-US"/>
          </a:p>
        </p:txBody>
      </p:sp>
    </p:spTree>
    <p:extLst>
      <p:ext uri="{BB962C8B-B14F-4D97-AF65-F5344CB8AC3E}">
        <p14:creationId xmlns:p14="http://schemas.microsoft.com/office/powerpoint/2010/main" val="17273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81EBA-2809-5A49-9731-46F76A1B2884}" type="datetimeFigureOut">
              <a:rPr lang="en-US" smtClean="0"/>
              <a:t>5/4/22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7FD2D02-6DD3-B542-9533-8DA0A4F0511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81EBA-2809-5A49-9731-46F76A1B288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2D02-6DD3-B542-9533-8DA0A4F0511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81EBA-2809-5A49-9731-46F76A1B288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2D02-6DD3-B542-9533-8DA0A4F0511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81EBA-2809-5A49-9731-46F76A1B288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2D02-6DD3-B542-9533-8DA0A4F0511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81EBA-2809-5A49-9731-46F76A1B2884}"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2D02-6DD3-B542-9533-8DA0A4F0511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381EBA-2809-5A49-9731-46F76A1B2884}"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D2D02-6DD3-B542-9533-8DA0A4F0511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381EBA-2809-5A49-9731-46F76A1B2884}"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D2D02-6DD3-B542-9533-8DA0A4F0511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381EBA-2809-5A49-9731-46F76A1B2884}" type="datetimeFigureOut">
              <a:rPr lang="en-US" smtClean="0"/>
              <a:t>5/4/22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D2D02-6DD3-B542-9533-8DA0A4F0511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81EBA-2809-5A49-9731-46F76A1B2884}" type="datetimeFigureOut">
              <a:rPr lang="en-US" smtClean="0"/>
              <a:t>5/4/22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D2D02-6DD3-B542-9533-8DA0A4F0511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81EBA-2809-5A49-9731-46F76A1B2884}" type="datetimeFigureOut">
              <a:rPr lang="en-US" smtClean="0"/>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D2D02-6DD3-B542-9533-8DA0A4F0511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F381EBA-2809-5A49-9731-46F76A1B2884}" type="datetimeFigureOut">
              <a:rPr lang="en-US" smtClean="0"/>
              <a:t>5/4/22</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7FD2D02-6DD3-B542-9533-8DA0A4F0511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F381EBA-2809-5A49-9731-46F76A1B2884}" type="datetimeFigureOut">
              <a:rPr lang="en-US" smtClean="0"/>
              <a:t>5/4/22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7FD2D02-6DD3-B542-9533-8DA0A4F0511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4383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cdc.gov.in/index4.php?lang=1&amp;level=0&amp;linkid=113&amp;lid=228" TargetMode="External"/><Relationship Id="rId3" Type="http://schemas.openxmlformats.org/officeDocument/2006/relationships/hyperlink" Target="https://www.who.int/westernpacific/health-topics/nipah-virus-infe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smtClean="0">
                <a:latin typeface="Times New Roman" charset="0"/>
                <a:ea typeface="Times New Roman" charset="0"/>
                <a:cs typeface="Times New Roman" charset="0"/>
              </a:rPr>
              <a:t>Nipah</a:t>
            </a:r>
            <a:r>
              <a:rPr lang="en-GB" b="1" dirty="0" smtClean="0">
                <a:latin typeface="Times New Roman" charset="0"/>
                <a:ea typeface="Times New Roman" charset="0"/>
                <a:cs typeface="Times New Roman" charset="0"/>
              </a:rPr>
              <a:t> Virus</a:t>
            </a:r>
            <a:r>
              <a:rPr lang="en-GB" b="1" dirty="0" smtClean="0">
                <a:effectLst/>
                <a:latin typeface="Times New Roman" charset="0"/>
                <a:ea typeface="Times New Roman" charset="0"/>
                <a:cs typeface="Times New Roman" charset="0"/>
              </a:rPr>
              <a:t> </a:t>
            </a:r>
            <a:endParaRPr lang="en-US" b="1" dirty="0">
              <a:latin typeface="Times New Roman" charset="0"/>
              <a:ea typeface="Times New Roman" charset="0"/>
              <a:cs typeface="Times New Roman" charset="0"/>
            </a:endParaRPr>
          </a:p>
        </p:txBody>
      </p:sp>
      <p:sp>
        <p:nvSpPr>
          <p:cNvPr id="3" name="Subtitle 2"/>
          <p:cNvSpPr>
            <a:spLocks noGrp="1"/>
          </p:cNvSpPr>
          <p:nvPr>
            <p:ph type="subTitle" idx="1"/>
          </p:nvPr>
        </p:nvSpPr>
        <p:spPr/>
        <p:txBody>
          <a:bodyPr>
            <a:normAutofit/>
          </a:bodyPr>
          <a:lstStyle/>
          <a:p>
            <a:r>
              <a:rPr lang="en-US" dirty="0" err="1" smtClean="0"/>
              <a:t>Dr.VIDHYA</a:t>
            </a:r>
            <a:r>
              <a:rPr lang="en-US" dirty="0" smtClean="0"/>
              <a:t> </a:t>
            </a:r>
            <a:r>
              <a:rPr lang="en-US" dirty="0" smtClean="0"/>
              <a:t>SHIVDAS</a:t>
            </a:r>
          </a:p>
          <a:p>
            <a:r>
              <a:rPr lang="en-US" dirty="0" smtClean="0"/>
              <a:t>PHARM </a:t>
            </a:r>
            <a:r>
              <a:rPr lang="en-US" dirty="0" smtClean="0"/>
              <a:t>D </a:t>
            </a:r>
            <a:endParaRPr lang="en-US" dirty="0"/>
          </a:p>
        </p:txBody>
      </p:sp>
    </p:spTree>
    <p:extLst>
      <p:ext uri="{BB962C8B-B14F-4D97-AF65-F5344CB8AC3E}">
        <p14:creationId xmlns:p14="http://schemas.microsoft.com/office/powerpoint/2010/main" val="208817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423" y="249382"/>
            <a:ext cx="9627473" cy="6424550"/>
          </a:xfrm>
        </p:spPr>
      </p:pic>
    </p:spTree>
    <p:extLst>
      <p:ext uri="{BB962C8B-B14F-4D97-AF65-F5344CB8AC3E}">
        <p14:creationId xmlns:p14="http://schemas.microsoft.com/office/powerpoint/2010/main" val="48042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410"/>
          </a:xfrm>
        </p:spPr>
        <p:txBody>
          <a:bodyPr>
            <a:normAutofit fontScale="90000"/>
          </a:bodyPr>
          <a:lstStyle/>
          <a:p>
            <a:r>
              <a:rPr lang="en-GB" smtClean="0"/>
              <a:t>Pathological findings include : </a:t>
            </a:r>
            <a:br>
              <a:rPr lang="en-GB" smtClean="0"/>
            </a:br>
            <a:endParaRPr lang="en-US" dirty="0"/>
          </a:p>
        </p:txBody>
      </p:sp>
      <p:sp>
        <p:nvSpPr>
          <p:cNvPr id="3" name="Content Placeholder 2"/>
          <p:cNvSpPr>
            <a:spLocks noGrp="1"/>
          </p:cNvSpPr>
          <p:nvPr>
            <p:ph idx="1"/>
          </p:nvPr>
        </p:nvSpPr>
        <p:spPr>
          <a:xfrm>
            <a:off x="617838" y="1495168"/>
            <a:ext cx="10735962" cy="4681795"/>
          </a:xfrm>
        </p:spPr>
        <p:txBody>
          <a:bodyPr>
            <a:normAutofit/>
          </a:bodyPr>
          <a:lstStyle/>
          <a:p>
            <a:endParaRPr lang="en-GB" dirty="0"/>
          </a:p>
          <a:p>
            <a:r>
              <a:rPr lang="en-GB" dirty="0" err="1"/>
              <a:t>Vasculopathy</a:t>
            </a:r>
            <a:r>
              <a:rPr lang="en-GB" dirty="0"/>
              <a:t> and necrotizing vasculitis </a:t>
            </a:r>
          </a:p>
          <a:p>
            <a:r>
              <a:rPr lang="en-GB" dirty="0"/>
              <a:t>Cerebral oedema, with vascular congestion and focal haemorrhages. </a:t>
            </a:r>
          </a:p>
          <a:p>
            <a:r>
              <a:rPr lang="en-GB" dirty="0"/>
              <a:t>Pulmonary oedema with or without associated diffuse alveolar </a:t>
            </a:r>
            <a:r>
              <a:rPr lang="en-GB" dirty="0" smtClean="0"/>
              <a:t>damage </a:t>
            </a:r>
            <a:r>
              <a:rPr lang="en-GB" dirty="0"/>
              <a:t>and haemorrhage. </a:t>
            </a:r>
          </a:p>
          <a:p>
            <a:r>
              <a:rPr lang="en-GB" dirty="0"/>
              <a:t>Neurons adjacent to </a:t>
            </a:r>
            <a:r>
              <a:rPr lang="en-GB" dirty="0" err="1" smtClean="0"/>
              <a:t>vasculitic</a:t>
            </a:r>
            <a:r>
              <a:rPr lang="en-GB" dirty="0" smtClean="0"/>
              <a:t> </a:t>
            </a:r>
            <a:r>
              <a:rPr lang="en-GB" dirty="0"/>
              <a:t>vessels may </a:t>
            </a:r>
            <a:r>
              <a:rPr lang="en-GB" dirty="0" smtClean="0"/>
              <a:t>show eosinophilic infiltration </a:t>
            </a:r>
            <a:r>
              <a:rPr lang="en-GB" dirty="0"/>
              <a:t>and nuclear viral inclusions. </a:t>
            </a:r>
          </a:p>
          <a:p>
            <a:r>
              <a:rPr lang="en-GB" dirty="0"/>
              <a:t>In relapse cases, histopathology revealed cerebral </a:t>
            </a:r>
            <a:r>
              <a:rPr lang="en-GB" dirty="0" smtClean="0"/>
              <a:t>oedema</a:t>
            </a:r>
            <a:r>
              <a:rPr lang="en-GB" dirty="0"/>
              <a:t>,</a:t>
            </a:r>
            <a:r>
              <a:rPr lang="en-GB" dirty="0" smtClean="0"/>
              <a:t> </a:t>
            </a:r>
            <a:r>
              <a:rPr lang="en-GB" dirty="0"/>
              <a:t>inflammation, </a:t>
            </a:r>
            <a:r>
              <a:rPr lang="en-GB" dirty="0" smtClean="0"/>
              <a:t>endothelial </a:t>
            </a:r>
            <a:r>
              <a:rPr lang="en-GB" dirty="0"/>
              <a:t>syncytia, thrombosis and </a:t>
            </a:r>
            <a:r>
              <a:rPr lang="en-GB" dirty="0" smtClean="0"/>
              <a:t>parenchymal necrosis</a:t>
            </a:r>
            <a:r>
              <a:rPr lang="en-GB" dirty="0"/>
              <a:t>. </a:t>
            </a:r>
          </a:p>
          <a:p>
            <a:endParaRPr lang="en-US" dirty="0"/>
          </a:p>
        </p:txBody>
      </p:sp>
    </p:spTree>
    <p:extLst>
      <p:ext uri="{BB962C8B-B14F-4D97-AF65-F5344CB8AC3E}">
        <p14:creationId xmlns:p14="http://schemas.microsoft.com/office/powerpoint/2010/main" val="97853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5539"/>
          </a:xfrm>
        </p:spPr>
        <p:txBody>
          <a:bodyPr>
            <a:normAutofit fontScale="90000"/>
          </a:bodyPr>
          <a:lstStyle/>
          <a:p>
            <a:pPr algn="ctr"/>
            <a:r>
              <a:rPr lang="en-GB" b="1" dirty="0" smtClean="0">
                <a:latin typeface="Times New Roman" charset="0"/>
                <a:ea typeface="Times New Roman" charset="0"/>
                <a:cs typeface="Times New Roman" charset="0"/>
              </a:rPr>
              <a:t>Clinical features and Symptoms </a:t>
            </a:r>
            <a:r>
              <a:rPr lang="en-GB" dirty="0" smtClean="0"/>
              <a:t/>
            </a:r>
            <a:br>
              <a:rPr lang="en-GB" dirty="0" smtClean="0"/>
            </a:br>
            <a:r>
              <a:rPr lang="en-GB" dirty="0" smtClean="0"/>
              <a:t/>
            </a:r>
            <a:br>
              <a:rPr lang="en-GB" dirty="0" smtClean="0"/>
            </a:br>
            <a:endParaRPr lang="en-US" dirty="0"/>
          </a:p>
        </p:txBody>
      </p:sp>
      <p:sp>
        <p:nvSpPr>
          <p:cNvPr id="3" name="Content Placeholder 2"/>
          <p:cNvSpPr>
            <a:spLocks noGrp="1"/>
          </p:cNvSpPr>
          <p:nvPr>
            <p:ph idx="1"/>
          </p:nvPr>
        </p:nvSpPr>
        <p:spPr>
          <a:xfrm>
            <a:off x="531341" y="819397"/>
            <a:ext cx="10822459" cy="5357565"/>
          </a:xfrm>
        </p:spPr>
        <p:txBody>
          <a:bodyPr>
            <a:normAutofit lnSpcReduction="10000"/>
          </a:bodyPr>
          <a:lstStyle/>
          <a:p>
            <a:r>
              <a:rPr lang="en-GB" dirty="0" smtClean="0">
                <a:latin typeface="Times New Roman" charset="0"/>
                <a:ea typeface="Times New Roman" charset="0"/>
                <a:cs typeface="Times New Roman" charset="0"/>
              </a:rPr>
              <a:t>Incubation </a:t>
            </a:r>
            <a:r>
              <a:rPr lang="en-GB" dirty="0">
                <a:latin typeface="Times New Roman" charset="0"/>
                <a:ea typeface="Times New Roman" charset="0"/>
                <a:cs typeface="Times New Roman" charset="0"/>
              </a:rPr>
              <a:t>period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Nipah</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infection is from 4 to 21 days. Initially non specific </a:t>
            </a:r>
            <a:r>
              <a:rPr lang="en-GB" dirty="0" smtClean="0">
                <a:latin typeface="Times New Roman" charset="0"/>
                <a:ea typeface="Times New Roman" charset="0"/>
                <a:cs typeface="Times New Roman" charset="0"/>
              </a:rPr>
              <a:t>symptoms </a:t>
            </a:r>
            <a:r>
              <a:rPr lang="en-GB" dirty="0">
                <a:latin typeface="Times New Roman" charset="0"/>
                <a:ea typeface="Times New Roman" charset="0"/>
                <a:cs typeface="Times New Roman" charset="0"/>
              </a:rPr>
              <a:t>may be fever, headache, dizziness and vomiting. The hallmark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Nipah</a:t>
            </a:r>
            <a:r>
              <a:rPr lang="en-GB" dirty="0" smtClean="0">
                <a:latin typeface="Times New Roman" charset="0"/>
                <a:ea typeface="Times New Roman" charset="0"/>
                <a:cs typeface="Times New Roman" charset="0"/>
              </a:rPr>
              <a:t> viral </a:t>
            </a:r>
            <a:r>
              <a:rPr lang="en-GB" dirty="0">
                <a:latin typeface="Times New Roman" charset="0"/>
                <a:ea typeface="Times New Roman" charset="0"/>
                <a:cs typeface="Times New Roman" charset="0"/>
              </a:rPr>
              <a:t>inflection is the acute onset </a:t>
            </a:r>
            <a:r>
              <a:rPr lang="en-GB" dirty="0" smtClean="0">
                <a:latin typeface="Times New Roman" charset="0"/>
                <a:ea typeface="Times New Roman" charset="0"/>
                <a:cs typeface="Times New Roman" charset="0"/>
              </a:rPr>
              <a:t>of following </a:t>
            </a:r>
            <a:r>
              <a:rPr lang="en-GB" dirty="0">
                <a:latin typeface="Times New Roman" charset="0"/>
                <a:ea typeface="Times New Roman" charset="0"/>
                <a:cs typeface="Times New Roman" charset="0"/>
              </a:rPr>
              <a:t>symptoms.  </a:t>
            </a:r>
          </a:p>
          <a:p>
            <a:r>
              <a:rPr lang="en-GB" dirty="0">
                <a:latin typeface="Times New Roman" charset="0"/>
                <a:ea typeface="Times New Roman" charset="0"/>
                <a:cs typeface="Times New Roman" charset="0"/>
              </a:rPr>
              <a:t>1. Moderate to high grade fever </a:t>
            </a:r>
          </a:p>
          <a:p>
            <a:r>
              <a:rPr lang="en-GB" dirty="0">
                <a:latin typeface="Times New Roman" charset="0"/>
                <a:ea typeface="Times New Roman" charset="0"/>
                <a:cs typeface="Times New Roman" charset="0"/>
              </a:rPr>
              <a:t>2. Headache </a:t>
            </a:r>
          </a:p>
          <a:p>
            <a:r>
              <a:rPr lang="en-GB" dirty="0">
                <a:latin typeface="Times New Roman" charset="0"/>
                <a:ea typeface="Times New Roman" charset="0"/>
                <a:cs typeface="Times New Roman" charset="0"/>
              </a:rPr>
              <a:t>3. Vomiting </a:t>
            </a:r>
          </a:p>
          <a:p>
            <a:r>
              <a:rPr lang="en-GB" dirty="0">
                <a:latin typeface="Times New Roman" charset="0"/>
                <a:ea typeface="Times New Roman" charset="0"/>
                <a:cs typeface="Times New Roman" charset="0"/>
              </a:rPr>
              <a:t>4. Cough </a:t>
            </a:r>
          </a:p>
          <a:p>
            <a:r>
              <a:rPr lang="en-GB" dirty="0">
                <a:latin typeface="Times New Roman" charset="0"/>
                <a:ea typeface="Times New Roman" charset="0"/>
                <a:cs typeface="Times New Roman" charset="0"/>
              </a:rPr>
              <a:t>5. Breathlessness </a:t>
            </a:r>
          </a:p>
          <a:p>
            <a:r>
              <a:rPr lang="en-GB" dirty="0">
                <a:latin typeface="Times New Roman" charset="0"/>
                <a:ea typeface="Times New Roman" charset="0"/>
                <a:cs typeface="Times New Roman" charset="0"/>
              </a:rPr>
              <a:t>6. Change in behaviour/sensorium </a:t>
            </a:r>
          </a:p>
          <a:p>
            <a:r>
              <a:rPr lang="en-GB" dirty="0">
                <a:latin typeface="Times New Roman" charset="0"/>
                <a:ea typeface="Times New Roman" charset="0"/>
                <a:cs typeface="Times New Roman" charset="0"/>
              </a:rPr>
              <a:t>7. </a:t>
            </a:r>
            <a:r>
              <a:rPr lang="en-GB" dirty="0" smtClean="0">
                <a:latin typeface="Times New Roman" charset="0"/>
                <a:ea typeface="Times New Roman" charset="0"/>
                <a:cs typeface="Times New Roman" charset="0"/>
              </a:rPr>
              <a:t>Seizures/abnormal </a:t>
            </a:r>
            <a:r>
              <a:rPr lang="en-GB" dirty="0">
                <a:latin typeface="Times New Roman" charset="0"/>
                <a:ea typeface="Times New Roman" charset="0"/>
                <a:cs typeface="Times New Roman" charset="0"/>
              </a:rPr>
              <a:t>movement </a:t>
            </a:r>
          </a:p>
          <a:p>
            <a:r>
              <a:rPr lang="en-GB" dirty="0">
                <a:latin typeface="Times New Roman" charset="0"/>
                <a:ea typeface="Times New Roman" charset="0"/>
                <a:cs typeface="Times New Roman" charset="0"/>
              </a:rPr>
              <a:t>8. Myalgia </a:t>
            </a:r>
          </a:p>
          <a:p>
            <a:r>
              <a:rPr lang="en-GB" dirty="0">
                <a:latin typeface="Times New Roman" charset="0"/>
                <a:ea typeface="Times New Roman" charset="0"/>
                <a:cs typeface="Times New Roman" charset="0"/>
              </a:rPr>
              <a:t>9. Fatigue </a:t>
            </a:r>
          </a:p>
          <a:p>
            <a:endParaRPr lang="en-US" dirty="0"/>
          </a:p>
        </p:txBody>
      </p:sp>
      <p:pic>
        <p:nvPicPr>
          <p:cNvPr id="4" name="Picture 3" descr="Screen%20Shot%202020-12-17%20at%203.02.36%20PM.png"/>
          <p:cNvPicPr/>
          <p:nvPr/>
        </p:nvPicPr>
        <p:blipFill>
          <a:blip r:embed="rId2">
            <a:extLst>
              <a:ext uri="{28A0092B-C50C-407E-A947-70E740481C1C}">
                <a14:useLocalDpi xmlns:a14="http://schemas.microsoft.com/office/drawing/2010/main" val="0"/>
              </a:ext>
            </a:extLst>
          </a:blip>
          <a:srcRect/>
          <a:stretch>
            <a:fillRect/>
          </a:stretch>
        </p:blipFill>
        <p:spPr bwMode="auto">
          <a:xfrm>
            <a:off x="5854535" y="2805380"/>
            <a:ext cx="5751121" cy="3773550"/>
          </a:xfrm>
          <a:prstGeom prst="rect">
            <a:avLst/>
          </a:prstGeom>
          <a:noFill/>
          <a:ln>
            <a:noFill/>
          </a:ln>
        </p:spPr>
      </p:pic>
    </p:spTree>
    <p:extLst>
      <p:ext uri="{BB962C8B-B14F-4D97-AF65-F5344CB8AC3E}">
        <p14:creationId xmlns:p14="http://schemas.microsoft.com/office/powerpoint/2010/main" val="145232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84" y="391886"/>
            <a:ext cx="11009416" cy="6270171"/>
          </a:xfrm>
        </p:spPr>
        <p:txBody>
          <a:bodyPr>
            <a:normAutofit fontScale="85000" lnSpcReduction="20000"/>
          </a:bodyPr>
          <a:lstStyle/>
          <a:p>
            <a:r>
              <a:rPr lang="en-US" sz="2600" dirty="0">
                <a:latin typeface="Times New Roman" charset="0"/>
                <a:ea typeface="Times New Roman" charset="0"/>
                <a:cs typeface="Times New Roman" charset="0"/>
              </a:rPr>
              <a:t>Human infections range from asymptomatic infection to acute respiratory infection (mild, severe), and fatal encephalitis.</a:t>
            </a:r>
          </a:p>
          <a:p>
            <a:r>
              <a:rPr lang="en-US" sz="2600" dirty="0">
                <a:latin typeface="Times New Roman" charset="0"/>
                <a:ea typeface="Times New Roman" charset="0"/>
                <a:cs typeface="Times New Roman" charset="0"/>
              </a:rPr>
              <a:t>Infected people initially develop symptoms including fever, headaches, myalgia (muscle pain), vomiting and sore throat. This can be followed by dizziness, drowsiness, altered consciousness, and neurological signs that indicate acute encephalitis. Some people can also experience atypical pneumonia and severe respiratory problems, including acute respiratory distress. Encephalitis and seizures occur in severe cases, progressing to coma within 24 to 48 hours. </a:t>
            </a:r>
          </a:p>
          <a:p>
            <a:r>
              <a:rPr lang="en-US" sz="2600" dirty="0">
                <a:latin typeface="Times New Roman" charset="0"/>
                <a:ea typeface="Times New Roman" charset="0"/>
                <a:cs typeface="Times New Roman" charset="0"/>
              </a:rPr>
              <a:t>The incubation period (interval from infection to the onset of symptoms) is believed to range from 4 to 14 days. However, an incubation period as long as 45 days has been reported.</a:t>
            </a:r>
          </a:p>
          <a:p>
            <a:r>
              <a:rPr lang="en-US" sz="2600" dirty="0">
                <a:latin typeface="Times New Roman" charset="0"/>
                <a:ea typeface="Times New Roman" charset="0"/>
                <a:cs typeface="Times New Roman" charset="0"/>
              </a:rPr>
              <a:t>Most people who survive acute encephalitis make a full recovery, but long term neurologic conditions have been reported in survivors.  Approximately 20% of patients are left with residual neurological consequences such as seizure disorder and personality changes. A small number of people who recover subsequently relapse or develop delayed onset encephalitis.</a:t>
            </a:r>
          </a:p>
          <a:p>
            <a:r>
              <a:rPr lang="en-US" sz="2600" dirty="0">
                <a:latin typeface="Times New Roman" charset="0"/>
                <a:ea typeface="Times New Roman" charset="0"/>
                <a:cs typeface="Times New Roman" charset="0"/>
              </a:rPr>
              <a:t>The case fatality rate is estimated at 40% to 75%. This rate can vary by outbreak depending on local capabilities for epidemiological surveillance and clinical management.</a:t>
            </a:r>
          </a:p>
          <a:p>
            <a:endParaRPr lang="en-US" dirty="0"/>
          </a:p>
        </p:txBody>
      </p:sp>
    </p:spTree>
    <p:extLst>
      <p:ext uri="{BB962C8B-B14F-4D97-AF65-F5344CB8AC3E}">
        <p14:creationId xmlns:p14="http://schemas.microsoft.com/office/powerpoint/2010/main" val="65494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20688" y="258763"/>
            <a:ext cx="10933112" cy="5918200"/>
          </a:xfrm>
        </p:spPr>
        <p:txBody>
          <a:bodyPr>
            <a:normAutofit/>
          </a:bodyPr>
          <a:lstStyle/>
          <a:p>
            <a:pPr algn="just"/>
            <a:r>
              <a:rPr lang="en-GB" sz="2400" dirty="0">
                <a:latin typeface="Times New Roman" charset="0"/>
                <a:ea typeface="Times New Roman" charset="0"/>
                <a:cs typeface="Times New Roman" charset="0"/>
              </a:rPr>
              <a:t>In the </a:t>
            </a:r>
            <a:r>
              <a:rPr lang="en-GB" sz="2400" dirty="0" err="1">
                <a:latin typeface="Times New Roman" charset="0"/>
                <a:ea typeface="Times New Roman" charset="0"/>
                <a:cs typeface="Times New Roman" charset="0"/>
              </a:rPr>
              <a:t>Siliguri</a:t>
            </a:r>
            <a:r>
              <a:rPr lang="en-GB" sz="2400" dirty="0">
                <a:latin typeface="Times New Roman" charset="0"/>
                <a:ea typeface="Times New Roman" charset="0"/>
                <a:cs typeface="Times New Roman" charset="0"/>
              </a:rPr>
              <a:t> outbreak, the patients initially had fever (100%), headache and </a:t>
            </a:r>
            <a:r>
              <a:rPr lang="en-GB" sz="2400" dirty="0" smtClean="0">
                <a:latin typeface="Times New Roman" charset="0"/>
                <a:ea typeface="Times New Roman" charset="0"/>
                <a:cs typeface="Times New Roman" charset="0"/>
              </a:rPr>
              <a:t>myalgia </a:t>
            </a:r>
            <a:r>
              <a:rPr lang="en-GB" sz="2400" dirty="0">
                <a:latin typeface="Times New Roman" charset="0"/>
                <a:ea typeface="Times New Roman" charset="0"/>
                <a:cs typeface="Times New Roman" charset="0"/>
              </a:rPr>
              <a:t>(57%), vomiting (19%), altered sensorium (confusion to coma, 97%), </a:t>
            </a:r>
            <a:r>
              <a:rPr lang="en-GB" sz="2400" dirty="0" smtClean="0">
                <a:latin typeface="Times New Roman" charset="0"/>
                <a:ea typeface="Times New Roman" charset="0"/>
                <a:cs typeface="Times New Roman" charset="0"/>
              </a:rPr>
              <a:t>respiratory </a:t>
            </a:r>
            <a:r>
              <a:rPr lang="en-GB" sz="2400" dirty="0">
                <a:latin typeface="Times New Roman" charset="0"/>
                <a:ea typeface="Times New Roman" charset="0"/>
                <a:cs typeface="Times New Roman" charset="0"/>
              </a:rPr>
              <a:t>symptoms (</a:t>
            </a:r>
            <a:r>
              <a:rPr lang="en-GB" sz="2400" dirty="0" err="1">
                <a:latin typeface="Times New Roman" charset="0"/>
                <a:ea typeface="Times New Roman" charset="0"/>
                <a:cs typeface="Times New Roman" charset="0"/>
              </a:rPr>
              <a:t>tachypnea</a:t>
            </a:r>
            <a:r>
              <a:rPr lang="en-GB" sz="2400" dirty="0">
                <a:latin typeface="Times New Roman" charset="0"/>
                <a:ea typeface="Times New Roman" charset="0"/>
                <a:cs typeface="Times New Roman" charset="0"/>
              </a:rPr>
              <a:t> to acute respiratory distress, 51%), and </a:t>
            </a:r>
            <a:r>
              <a:rPr lang="en-GB" sz="2400" dirty="0" smtClean="0">
                <a:latin typeface="Times New Roman" charset="0"/>
                <a:ea typeface="Times New Roman" charset="0"/>
                <a:cs typeface="Times New Roman" charset="0"/>
              </a:rPr>
              <a:t>involuntary </a:t>
            </a:r>
            <a:r>
              <a:rPr lang="en-GB" sz="2400" dirty="0" err="1">
                <a:latin typeface="Times New Roman" charset="0"/>
                <a:ea typeface="Times New Roman" charset="0"/>
                <a:cs typeface="Times New Roman" charset="0"/>
              </a:rPr>
              <a:t>movcments</a:t>
            </a:r>
            <a:r>
              <a:rPr lang="en-GB" sz="2400" dirty="0">
                <a:latin typeface="Times New Roman" charset="0"/>
                <a:ea typeface="Times New Roman" charset="0"/>
                <a:cs typeface="Times New Roman" charset="0"/>
              </a:rPr>
              <a:t> or convulsions (43%). 	</a:t>
            </a:r>
          </a:p>
          <a:p>
            <a:pPr algn="just"/>
            <a:r>
              <a:rPr lang="en-GB" sz="2400" dirty="0">
                <a:latin typeface="Times New Roman" charset="0"/>
                <a:ea typeface="Times New Roman" charset="0"/>
                <a:cs typeface="Times New Roman" charset="0"/>
              </a:rPr>
              <a:t> </a:t>
            </a:r>
            <a:r>
              <a:rPr lang="en-GB" sz="2400" dirty="0" smtClean="0">
                <a:latin typeface="Times New Roman" charset="0"/>
                <a:ea typeface="Times New Roman" charset="0"/>
                <a:cs typeface="Times New Roman" charset="0"/>
              </a:rPr>
              <a:t>In </a:t>
            </a:r>
            <a:r>
              <a:rPr lang="en-GB" sz="2400" dirty="0">
                <a:latin typeface="Times New Roman" charset="0"/>
                <a:ea typeface="Times New Roman" charset="0"/>
                <a:cs typeface="Times New Roman" charset="0"/>
              </a:rPr>
              <a:t>the </a:t>
            </a:r>
            <a:r>
              <a:rPr lang="en-GB" sz="2400" dirty="0" smtClean="0">
                <a:latin typeface="Times New Roman" charset="0"/>
                <a:ea typeface="Times New Roman" charset="0"/>
                <a:cs typeface="Times New Roman" charset="0"/>
              </a:rPr>
              <a:t> outbreak </a:t>
            </a:r>
            <a:r>
              <a:rPr lang="en-GB" sz="2400" dirty="0">
                <a:latin typeface="Times New Roman" charset="0"/>
                <a:ea typeface="Times New Roman" charset="0"/>
                <a:cs typeface="Times New Roman" charset="0"/>
              </a:rPr>
              <a:t>of </a:t>
            </a:r>
            <a:r>
              <a:rPr lang="en-GB" sz="2400" dirty="0" err="1" smtClean="0">
                <a:latin typeface="Times New Roman" charset="0"/>
                <a:ea typeface="Times New Roman" charset="0"/>
                <a:cs typeface="Times New Roman" charset="0"/>
              </a:rPr>
              <a:t>Nipah</a:t>
            </a:r>
            <a:r>
              <a:rPr lang="en-GB" sz="2400" dirty="0" smtClean="0">
                <a:latin typeface="Times New Roman" charset="0"/>
                <a:ea typeface="Times New Roman" charset="0"/>
                <a:cs typeface="Times New Roman" charset="0"/>
              </a:rPr>
              <a:t> virus </a:t>
            </a:r>
            <a:r>
              <a:rPr lang="en-GB" sz="2400" dirty="0">
                <a:latin typeface="Times New Roman" charset="0"/>
                <a:ea typeface="Times New Roman" charset="0"/>
                <a:cs typeface="Times New Roman" charset="0"/>
              </a:rPr>
              <a:t>disease in Kerala it </a:t>
            </a:r>
            <a:r>
              <a:rPr lang="en-GB" sz="2400" dirty="0" smtClean="0">
                <a:latin typeface="Times New Roman" charset="0"/>
                <a:ea typeface="Times New Roman" charset="0"/>
                <a:cs typeface="Times New Roman" charset="0"/>
              </a:rPr>
              <a:t>was </a:t>
            </a:r>
            <a:r>
              <a:rPr lang="en-GB" sz="2400" dirty="0">
                <a:latin typeface="Times New Roman" charset="0"/>
                <a:ea typeface="Times New Roman" charset="0"/>
                <a:cs typeface="Times New Roman" charset="0"/>
              </a:rPr>
              <a:t>noted that most </a:t>
            </a:r>
            <a:r>
              <a:rPr lang="en-GB" sz="2400" dirty="0" smtClean="0">
                <a:latin typeface="Times New Roman" charset="0"/>
                <a:ea typeface="Times New Roman" charset="0"/>
                <a:cs typeface="Times New Roman" charset="0"/>
              </a:rPr>
              <a:t>of </a:t>
            </a:r>
            <a:r>
              <a:rPr lang="en-GB" sz="2400" dirty="0">
                <a:latin typeface="Times New Roman" charset="0"/>
                <a:ea typeface="Times New Roman" charset="0"/>
                <a:cs typeface="Times New Roman" charset="0"/>
              </a:rPr>
              <a:t>the patients presented with moderate to high grade fever, headache </a:t>
            </a:r>
            <a:r>
              <a:rPr lang="en-GB" sz="2400" dirty="0" smtClean="0">
                <a:latin typeface="Times New Roman" charset="0"/>
                <a:ea typeface="Times New Roman" charset="0"/>
                <a:cs typeface="Times New Roman" charset="0"/>
              </a:rPr>
              <a:t>often </a:t>
            </a:r>
            <a:r>
              <a:rPr lang="en-GB" sz="2400" dirty="0">
                <a:latin typeface="Times New Roman" charset="0"/>
                <a:ea typeface="Times New Roman" charset="0"/>
                <a:cs typeface="Times New Roman" charset="0"/>
              </a:rPr>
              <a:t>severe, </a:t>
            </a:r>
            <a:r>
              <a:rPr lang="en-GB" sz="2400" dirty="0" smtClean="0">
                <a:latin typeface="Times New Roman" charset="0"/>
                <a:ea typeface="Times New Roman" charset="0"/>
                <a:cs typeface="Times New Roman" charset="0"/>
              </a:rPr>
              <a:t>vomiting </a:t>
            </a:r>
            <a:r>
              <a:rPr lang="en-GB" sz="2400" dirty="0">
                <a:latin typeface="Times New Roman" charset="0"/>
                <a:ea typeface="Times New Roman" charset="0"/>
                <a:cs typeface="Times New Roman" charset="0"/>
              </a:rPr>
              <a:t>and general weakness along with myalgia. Cough and breathlessness </a:t>
            </a:r>
            <a:r>
              <a:rPr lang="en-GB" sz="2400" dirty="0" smtClean="0">
                <a:latin typeface="Times New Roman" charset="0"/>
                <a:ea typeface="Times New Roman" charset="0"/>
                <a:cs typeface="Times New Roman" charset="0"/>
              </a:rPr>
              <a:t>were </a:t>
            </a:r>
            <a:r>
              <a:rPr lang="en-GB" sz="2400" dirty="0">
                <a:latin typeface="Times New Roman" charset="0"/>
                <a:ea typeface="Times New Roman" charset="0"/>
                <a:cs typeface="Times New Roman" charset="0"/>
              </a:rPr>
              <a:t>also one of the presenting complaints seen in the majority of the patients. </a:t>
            </a:r>
          </a:p>
          <a:p>
            <a:pPr algn="just"/>
            <a:r>
              <a:rPr lang="en-GB" sz="2400" dirty="0">
                <a:latin typeface="Times New Roman" charset="0"/>
                <a:ea typeface="Times New Roman" charset="0"/>
                <a:cs typeface="Times New Roman" charset="0"/>
              </a:rPr>
              <a:t>Breathlessness </a:t>
            </a:r>
            <a:r>
              <a:rPr lang="en-GB" sz="2400" dirty="0" smtClean="0">
                <a:latin typeface="Times New Roman" charset="0"/>
                <a:ea typeface="Times New Roman" charset="0"/>
                <a:cs typeface="Times New Roman" charset="0"/>
              </a:rPr>
              <a:t>often </a:t>
            </a:r>
            <a:r>
              <a:rPr lang="en-GB" sz="2400" dirty="0">
                <a:latin typeface="Times New Roman" charset="0"/>
                <a:ea typeface="Times New Roman" charset="0"/>
                <a:cs typeface="Times New Roman" charset="0"/>
              </a:rPr>
              <a:t>progressed rapidly resulting in overt respiratory failure </a:t>
            </a:r>
            <a:r>
              <a:rPr lang="en-GB" sz="2400" dirty="0" smtClean="0">
                <a:latin typeface="Times New Roman" charset="0"/>
                <a:ea typeface="Times New Roman" charset="0"/>
                <a:cs typeface="Times New Roman" charset="0"/>
              </a:rPr>
              <a:t>requiring </a:t>
            </a:r>
            <a:r>
              <a:rPr lang="en-GB" sz="2400" dirty="0">
                <a:latin typeface="Times New Roman" charset="0"/>
                <a:ea typeface="Times New Roman" charset="0"/>
                <a:cs typeface="Times New Roman" charset="0"/>
              </a:rPr>
              <a:t>use of supplementary oxygen and at times ventilator support.</a:t>
            </a:r>
          </a:p>
          <a:p>
            <a:endParaRPr lang="en-US" dirty="0"/>
          </a:p>
        </p:txBody>
      </p:sp>
    </p:spTree>
    <p:extLst>
      <p:ext uri="{BB962C8B-B14F-4D97-AF65-F5344CB8AC3E}">
        <p14:creationId xmlns:p14="http://schemas.microsoft.com/office/powerpoint/2010/main" val="93097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34950" y="271463"/>
            <a:ext cx="11677650" cy="6338887"/>
          </a:xfrm>
        </p:spPr>
        <p:txBody>
          <a:bodyPr>
            <a:normAutofit/>
          </a:bodyPr>
          <a:lstStyle/>
          <a:p>
            <a:pPr algn="just"/>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Respiratory </a:t>
            </a:r>
            <a:r>
              <a:rPr lang="en-GB" dirty="0" smtClean="0">
                <a:latin typeface="Times New Roman" charset="0"/>
                <a:ea typeface="Times New Roman" charset="0"/>
                <a:cs typeface="Times New Roman" charset="0"/>
              </a:rPr>
              <a:t>failure </a:t>
            </a:r>
            <a:r>
              <a:rPr lang="en-GB" dirty="0">
                <a:latin typeface="Times New Roman" charset="0"/>
                <a:ea typeface="Times New Roman" charset="0"/>
                <a:cs typeface="Times New Roman" charset="0"/>
              </a:rPr>
              <a:t>requiring ventilator </a:t>
            </a:r>
            <a:r>
              <a:rPr lang="en-GB" dirty="0" smtClean="0">
                <a:latin typeface="Times New Roman" charset="0"/>
                <a:ea typeface="Times New Roman" charset="0"/>
                <a:cs typeface="Times New Roman" charset="0"/>
              </a:rPr>
              <a:t>support </a:t>
            </a:r>
            <a:r>
              <a:rPr lang="en-GB" dirty="0">
                <a:latin typeface="Times New Roman" charset="0"/>
                <a:ea typeface="Times New Roman" charset="0"/>
                <a:cs typeface="Times New Roman" charset="0"/>
              </a:rPr>
              <a:t>was risk factors for high mortality. </a:t>
            </a:r>
          </a:p>
          <a:p>
            <a:pPr algn="just"/>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Behavioural </a:t>
            </a:r>
            <a:r>
              <a:rPr lang="en-GB" dirty="0">
                <a:latin typeface="Times New Roman" charset="0"/>
                <a:ea typeface="Times New Roman" charset="0"/>
                <a:cs typeface="Times New Roman" charset="0"/>
              </a:rPr>
              <a:t>changes were often one of the initial presenting features before </a:t>
            </a:r>
            <a:r>
              <a:rPr lang="en-GB" dirty="0" smtClean="0">
                <a:latin typeface="Times New Roman" charset="0"/>
                <a:ea typeface="Times New Roman" charset="0"/>
                <a:cs typeface="Times New Roman" charset="0"/>
              </a:rPr>
              <a:t>development </a:t>
            </a:r>
            <a:r>
              <a:rPr lang="en-GB" dirty="0">
                <a:latin typeface="Times New Roman" charset="0"/>
                <a:ea typeface="Times New Roman" charset="0"/>
                <a:cs typeface="Times New Roman" charset="0"/>
              </a:rPr>
              <a:t>of altered sensorium and unconsciousness. </a:t>
            </a:r>
            <a:endParaRPr lang="en-GB" dirty="0" smtClean="0">
              <a:latin typeface="Times New Roman" charset="0"/>
              <a:ea typeface="Times New Roman" charset="0"/>
              <a:cs typeface="Times New Roman" charset="0"/>
            </a:endParaRPr>
          </a:p>
          <a:p>
            <a:pPr algn="just"/>
            <a:r>
              <a:rPr lang="en-GB" dirty="0" smtClean="0">
                <a:latin typeface="Times New Roman" charset="0"/>
                <a:ea typeface="Times New Roman" charset="0"/>
                <a:cs typeface="Times New Roman" charset="0"/>
              </a:rPr>
              <a:t>In </a:t>
            </a:r>
            <a:r>
              <a:rPr lang="en-GB" dirty="0">
                <a:latin typeface="Times New Roman" charset="0"/>
                <a:ea typeface="Times New Roman" charset="0"/>
                <a:cs typeface="Times New Roman" charset="0"/>
              </a:rPr>
              <a:t>a significant number of </a:t>
            </a:r>
            <a:r>
              <a:rPr lang="en-GB" dirty="0" smtClean="0">
                <a:latin typeface="Times New Roman" charset="0"/>
                <a:ea typeface="Times New Roman" charset="0"/>
                <a:cs typeface="Times New Roman" charset="0"/>
              </a:rPr>
              <a:t>patients</a:t>
            </a:r>
            <a:r>
              <a:rPr lang="en-GB" dirty="0">
                <a:latin typeface="Times New Roman" charset="0"/>
                <a:ea typeface="Times New Roman" charset="0"/>
                <a:cs typeface="Times New Roman" charset="0"/>
              </a:rPr>
              <a:t>, the disease rapidly </a:t>
            </a:r>
            <a:r>
              <a:rPr lang="en-GB" dirty="0" smtClean="0">
                <a:latin typeface="Times New Roman" charset="0"/>
                <a:ea typeface="Times New Roman" charset="0"/>
                <a:cs typeface="Times New Roman" charset="0"/>
              </a:rPr>
              <a:t>progresses </a:t>
            </a:r>
            <a:r>
              <a:rPr lang="en-GB" dirty="0">
                <a:latin typeface="Times New Roman" charset="0"/>
                <a:ea typeface="Times New Roman" charset="0"/>
                <a:cs typeface="Times New Roman" charset="0"/>
              </a:rPr>
              <a:t>to coma within five to seven days. Few </a:t>
            </a:r>
            <a:r>
              <a:rPr lang="en-GB" dirty="0" smtClean="0">
                <a:latin typeface="Times New Roman" charset="0"/>
                <a:ea typeface="Times New Roman" charset="0"/>
                <a:cs typeface="Times New Roman" charset="0"/>
              </a:rPr>
              <a:t>cases </a:t>
            </a:r>
            <a:r>
              <a:rPr lang="en-GB" dirty="0">
                <a:latin typeface="Times New Roman" charset="0"/>
                <a:ea typeface="Times New Roman" charset="0"/>
                <a:cs typeface="Times New Roman" charset="0"/>
              </a:rPr>
              <a:t>may also show signs </a:t>
            </a:r>
            <a:r>
              <a:rPr lang="en-GB" dirty="0" smtClean="0">
                <a:latin typeface="Times New Roman" charset="0"/>
                <a:ea typeface="Times New Roman" charset="0"/>
                <a:cs typeface="Times New Roman" charset="0"/>
              </a:rPr>
              <a:t>of cerebellar </a:t>
            </a:r>
            <a:r>
              <a:rPr lang="en-GB" dirty="0">
                <a:latin typeface="Times New Roman" charset="0"/>
                <a:ea typeface="Times New Roman" charset="0"/>
                <a:cs typeface="Times New Roman" charset="0"/>
              </a:rPr>
              <a:t>dysfunction.</a:t>
            </a:r>
          </a:p>
          <a:p>
            <a:pPr algn="just"/>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Few </a:t>
            </a:r>
            <a:r>
              <a:rPr lang="en-GB" dirty="0">
                <a:latin typeface="Times New Roman" charset="0"/>
                <a:ea typeface="Times New Roman" charset="0"/>
                <a:cs typeface="Times New Roman" charset="0"/>
              </a:rPr>
              <a:t>patients also developed myocarditis, heart failure and pulmonary oedema </a:t>
            </a:r>
            <a:r>
              <a:rPr lang="en-GB" dirty="0" smtClean="0">
                <a:latin typeface="Times New Roman" charset="0"/>
                <a:ea typeface="Times New Roman" charset="0"/>
                <a:cs typeface="Times New Roman" charset="0"/>
              </a:rPr>
              <a:t>often </a:t>
            </a:r>
            <a:r>
              <a:rPr lang="en-GB" dirty="0">
                <a:latin typeface="Times New Roman" charset="0"/>
                <a:ea typeface="Times New Roman" charset="0"/>
                <a:cs typeface="Times New Roman" charset="0"/>
              </a:rPr>
              <a:t>associated with or without cardiogenic shock. Coagulopathy may be seen in </a:t>
            </a:r>
            <a:r>
              <a:rPr lang="en-GB" dirty="0" smtClean="0">
                <a:latin typeface="Times New Roman" charset="0"/>
                <a:ea typeface="Times New Roman" charset="0"/>
                <a:cs typeface="Times New Roman" charset="0"/>
              </a:rPr>
              <a:t>some of the </a:t>
            </a:r>
            <a:r>
              <a:rPr lang="en-GB" dirty="0">
                <a:latin typeface="Times New Roman" charset="0"/>
                <a:ea typeface="Times New Roman" charset="0"/>
                <a:cs typeface="Times New Roman" charset="0"/>
              </a:rPr>
              <a:t>cases with thrombocytopenia and raised d-Dimer. </a:t>
            </a:r>
          </a:p>
          <a:p>
            <a:pPr algn="just"/>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4798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49" y="160638"/>
            <a:ext cx="11541210" cy="6016325"/>
          </a:xfrm>
        </p:spPr>
        <p:txBody>
          <a:bodyPr>
            <a:normAutofit/>
          </a:bodyPr>
          <a:lstStyle/>
          <a:p>
            <a:endParaRPr lang="en-GB" dirty="0" smtClean="0"/>
          </a:p>
          <a:p>
            <a:pPr marL="0" indent="0">
              <a:buNone/>
            </a:pPr>
            <a:r>
              <a:rPr lang="en-GB" b="1" dirty="0" smtClean="0">
                <a:latin typeface="Times New Roman" charset="0"/>
                <a:ea typeface="Times New Roman" charset="0"/>
                <a:cs typeface="Times New Roman" charset="0"/>
              </a:rPr>
              <a:t>Post </a:t>
            </a:r>
            <a:r>
              <a:rPr lang="en-GB" b="1" dirty="0" err="1" smtClean="0">
                <a:latin typeface="Times New Roman" charset="0"/>
                <a:ea typeface="Times New Roman" charset="0"/>
                <a:cs typeface="Times New Roman" charset="0"/>
              </a:rPr>
              <a:t>Nipah</a:t>
            </a:r>
            <a:r>
              <a:rPr lang="en-GB" b="1" dirty="0" smtClean="0">
                <a:latin typeface="Times New Roman" charset="0"/>
                <a:ea typeface="Times New Roman" charset="0"/>
                <a:cs typeface="Times New Roman" charset="0"/>
              </a:rPr>
              <a:t> infection complications</a:t>
            </a:r>
            <a:r>
              <a:rPr lang="en-GB" dirty="0">
                <a:latin typeface="Times New Roman" charset="0"/>
                <a:ea typeface="Times New Roman" charset="0"/>
                <a:cs typeface="Times New Roman" charset="0"/>
              </a:rPr>
              <a:t>: </a:t>
            </a:r>
          </a:p>
          <a:p>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Psychiatric </a:t>
            </a:r>
            <a:r>
              <a:rPr lang="en-GB" dirty="0">
                <a:latin typeface="Times New Roman" charset="0"/>
                <a:ea typeface="Times New Roman" charset="0"/>
                <a:cs typeface="Times New Roman" charset="0"/>
              </a:rPr>
              <a:t>complications may be seen </a:t>
            </a:r>
            <a:r>
              <a:rPr lang="en-GB" dirty="0" smtClean="0">
                <a:latin typeface="Times New Roman" charset="0"/>
                <a:ea typeface="Times New Roman" charset="0"/>
                <a:cs typeface="Times New Roman" charset="0"/>
              </a:rPr>
              <a:t>after </a:t>
            </a:r>
            <a:r>
              <a:rPr lang="en-GB" dirty="0">
                <a:latin typeface="Times New Roman" charset="0"/>
                <a:ea typeface="Times New Roman" charset="0"/>
                <a:cs typeface="Times New Roman" charset="0"/>
              </a:rPr>
              <a:t>full recovery. If the neurological signs </a:t>
            </a:r>
            <a:r>
              <a:rPr lang="en-GB" dirty="0" smtClean="0">
                <a:latin typeface="Times New Roman" charset="0"/>
                <a:ea typeface="Times New Roman" charset="0"/>
                <a:cs typeface="Times New Roman" charset="0"/>
              </a:rPr>
              <a:t>and </a:t>
            </a:r>
            <a:r>
              <a:rPr lang="en-GB" dirty="0">
                <a:latin typeface="Times New Roman" charset="0"/>
                <a:ea typeface="Times New Roman" charset="0"/>
                <a:cs typeface="Times New Roman" charset="0"/>
              </a:rPr>
              <a:t>symptoms of </a:t>
            </a:r>
            <a:r>
              <a:rPr lang="en-GB" dirty="0" smtClean="0">
                <a:latin typeface="Times New Roman" charset="0"/>
                <a:ea typeface="Times New Roman" charset="0"/>
                <a:cs typeface="Times New Roman" charset="0"/>
              </a:rPr>
              <a:t>encephalitis develop after </a:t>
            </a:r>
            <a:r>
              <a:rPr lang="en-GB" dirty="0">
                <a:latin typeface="Times New Roman" charset="0"/>
                <a:ea typeface="Times New Roman" charset="0"/>
                <a:cs typeface="Times New Roman" charset="0"/>
              </a:rPr>
              <a:t>more than </a:t>
            </a:r>
            <a:r>
              <a:rPr lang="en-GB" dirty="0" smtClean="0">
                <a:latin typeface="Times New Roman" charset="0"/>
                <a:ea typeface="Times New Roman" charset="0"/>
                <a:cs typeface="Times New Roman" charset="0"/>
              </a:rPr>
              <a:t>10 </a:t>
            </a:r>
            <a:r>
              <a:rPr lang="en-GB" dirty="0">
                <a:latin typeface="Times New Roman" charset="0"/>
                <a:ea typeface="Times New Roman" charset="0"/>
                <a:cs typeface="Times New Roman" charset="0"/>
              </a:rPr>
              <a:t>weeks of the </a:t>
            </a:r>
            <a:r>
              <a:rPr lang="en-GB" dirty="0" smtClean="0">
                <a:latin typeface="Times New Roman" charset="0"/>
                <a:ea typeface="Times New Roman" charset="0"/>
                <a:cs typeface="Times New Roman" charset="0"/>
              </a:rPr>
              <a:t>initial exposure</a:t>
            </a:r>
            <a:r>
              <a:rPr lang="en-GB" dirty="0">
                <a:latin typeface="Times New Roman" charset="0"/>
                <a:ea typeface="Times New Roman" charset="0"/>
                <a:cs typeface="Times New Roman" charset="0"/>
              </a:rPr>
              <a:t>, it is known as late-onset encephalitis. Long term complication are seen </a:t>
            </a:r>
            <a:r>
              <a:rPr lang="en-GB" dirty="0" smtClean="0">
                <a:latin typeface="Times New Roman" charset="0"/>
                <a:ea typeface="Times New Roman" charset="0"/>
                <a:cs typeface="Times New Roman" charset="0"/>
              </a:rPr>
              <a:t>in </a:t>
            </a:r>
            <a:r>
              <a:rPr lang="en-GB" dirty="0">
                <a:latin typeface="Times New Roman" charset="0"/>
                <a:ea typeface="Times New Roman" charset="0"/>
                <a:cs typeface="Times New Roman" charset="0"/>
              </a:rPr>
              <a:t>some case in the </a:t>
            </a:r>
            <a:r>
              <a:rPr lang="en-GB" dirty="0" smtClean="0">
                <a:latin typeface="Times New Roman" charset="0"/>
                <a:ea typeface="Times New Roman" charset="0"/>
                <a:cs typeface="Times New Roman" charset="0"/>
              </a:rPr>
              <a:t>form </a:t>
            </a:r>
            <a:r>
              <a:rPr lang="en-GB" dirty="0">
                <a:latin typeface="Times New Roman" charset="0"/>
                <a:ea typeface="Times New Roman" charset="0"/>
                <a:cs typeface="Times New Roman" charset="0"/>
              </a:rPr>
              <a:t>of relapse of encephalitis months to years after recovery.  </a:t>
            </a:r>
          </a:p>
          <a:p>
            <a:endParaRPr lang="en-GB" dirty="0"/>
          </a:p>
          <a:p>
            <a:endParaRPr lang="en-US" dirty="0"/>
          </a:p>
        </p:txBody>
      </p:sp>
    </p:spTree>
    <p:extLst>
      <p:ext uri="{BB962C8B-B14F-4D97-AF65-F5344CB8AC3E}">
        <p14:creationId xmlns:p14="http://schemas.microsoft.com/office/powerpoint/2010/main" val="114125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2509"/>
            <a:ext cx="10515600" cy="5844454"/>
          </a:xfrm>
        </p:spPr>
        <p:txBody>
          <a:bodyPr>
            <a:normAutofit/>
          </a:bodyPr>
          <a:lstStyle/>
          <a:p>
            <a:r>
              <a:rPr lang="en-US" dirty="0">
                <a:latin typeface="Times New Roman" charset="0"/>
                <a:ea typeface="Times New Roman" charset="0"/>
                <a:cs typeface="Times New Roman" charset="0"/>
              </a:rPr>
              <a:t>Initial signs and symptoms of </a:t>
            </a:r>
            <a:r>
              <a:rPr lang="en-US" dirty="0" err="1">
                <a:latin typeface="Times New Roman" charset="0"/>
                <a:ea typeface="Times New Roman" charset="0"/>
                <a:cs typeface="Times New Roman" charset="0"/>
              </a:rPr>
              <a:t>Nipah</a:t>
            </a:r>
            <a:r>
              <a:rPr lang="en-US" dirty="0">
                <a:latin typeface="Times New Roman" charset="0"/>
                <a:ea typeface="Times New Roman" charset="0"/>
                <a:cs typeface="Times New Roman" charset="0"/>
              </a:rPr>
              <a:t> virus infection are nonspecific, and the diagnosis is often not suspected at the time of presentation.  This can hinder accurate diagnosis and creates challenges in outbreak detection, effective and timely infection control measures, and outbreak response </a:t>
            </a:r>
            <a:r>
              <a:rPr lang="en-US" dirty="0" smtClean="0">
                <a:latin typeface="Times New Roman" charset="0"/>
                <a:ea typeface="Times New Roman" charset="0"/>
                <a:cs typeface="Times New Roman" charset="0"/>
              </a:rPr>
              <a:t>activities</a:t>
            </a:r>
          </a:p>
          <a:p>
            <a:pPr marL="0" indent="0" algn="ctr">
              <a:buNone/>
            </a:pPr>
            <a:r>
              <a:rPr lang="en-US" b="1" dirty="0" smtClean="0">
                <a:latin typeface="Times New Roman" charset="0"/>
                <a:ea typeface="Times New Roman" charset="0"/>
                <a:cs typeface="Times New Roman" charset="0"/>
              </a:rPr>
              <a:t>DIAGNOSIS</a:t>
            </a:r>
          </a:p>
          <a:p>
            <a:r>
              <a:rPr lang="en-US" dirty="0" err="1" smtClean="0">
                <a:latin typeface="Times New Roman" charset="0"/>
                <a:ea typeface="Times New Roman" charset="0"/>
                <a:cs typeface="Times New Roman" charset="0"/>
              </a:rPr>
              <a:t>Nipah</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virus infection can be diagnosed with clinical history during the acute and convalescent phase of the disease. The main tests used are real time polymerase chain reaction (RT-PCR) from bodily fluids and antibody detection via enzyme-linked immunosorbent assay (ELISA). </a:t>
            </a:r>
          </a:p>
          <a:p>
            <a:r>
              <a:rPr lang="en-US" dirty="0">
                <a:latin typeface="Times New Roman" charset="0"/>
                <a:ea typeface="Times New Roman" charset="0"/>
                <a:cs typeface="Times New Roman" charset="0"/>
              </a:rPr>
              <a:t>Other tests used include polymerase chain reaction (PCR) assay, and virus isolation by cell culture</a:t>
            </a:r>
            <a:r>
              <a:rPr lang="en-US"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811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205"/>
          </a:xfrm>
        </p:spPr>
        <p:txBody>
          <a:bodyPr>
            <a:normAutofit fontScale="90000"/>
          </a:bodyPr>
          <a:lstStyle/>
          <a:p>
            <a:r>
              <a:rPr lang="en-GB" dirty="0" smtClean="0"/>
              <a:t>. </a:t>
            </a:r>
            <a:br>
              <a:rPr lang="en-GB" dirty="0" smtClean="0"/>
            </a:br>
            <a:r>
              <a:rPr lang="en-GB" dirty="0"/>
              <a:t/>
            </a:r>
            <a:br>
              <a:rPr lang="en-GB" dirty="0"/>
            </a:br>
            <a:r>
              <a:rPr lang="en-GB" b="1" dirty="0" smtClean="0">
                <a:latin typeface="Times New Roman" charset="0"/>
                <a:ea typeface="Times New Roman" charset="0"/>
                <a:cs typeface="Times New Roman" charset="0"/>
              </a:rPr>
              <a:t>Laboratory Diagnosis </a:t>
            </a:r>
            <a:br>
              <a:rPr lang="en-GB" b="1" dirty="0" smtClean="0">
                <a:latin typeface="Times New Roman" charset="0"/>
                <a:ea typeface="Times New Roman" charset="0"/>
                <a:cs typeface="Times New Roman" charset="0"/>
              </a:rPr>
            </a:br>
            <a:r>
              <a:rPr lang="en-GB" dirty="0" smtClean="0"/>
              <a:t> </a:t>
            </a:r>
            <a:br>
              <a:rPr lang="en-GB" dirty="0" smtClean="0"/>
            </a:br>
            <a:endParaRPr lang="en-US" dirty="0"/>
          </a:p>
        </p:txBody>
      </p:sp>
      <p:sp>
        <p:nvSpPr>
          <p:cNvPr id="3" name="Content Placeholder 2"/>
          <p:cNvSpPr>
            <a:spLocks noGrp="1"/>
          </p:cNvSpPr>
          <p:nvPr>
            <p:ph idx="1"/>
          </p:nvPr>
        </p:nvSpPr>
        <p:spPr>
          <a:xfrm>
            <a:off x="345989" y="977030"/>
            <a:ext cx="11578281" cy="5199933"/>
          </a:xfrm>
        </p:spPr>
        <p:txBody>
          <a:bodyPr>
            <a:normAutofit/>
          </a:bodyPr>
          <a:lstStyle/>
          <a:p>
            <a:endParaRPr lang="en-GB" dirty="0"/>
          </a:p>
          <a:p>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Laboratory </a:t>
            </a:r>
            <a:r>
              <a:rPr lang="en-GB" dirty="0">
                <a:latin typeface="Times New Roman" charset="0"/>
                <a:ea typeface="Times New Roman" charset="0"/>
                <a:cs typeface="Times New Roman" charset="0"/>
              </a:rPr>
              <a:t>diagnosis </a:t>
            </a:r>
            <a:r>
              <a:rPr lang="en-GB" dirty="0" smtClean="0">
                <a:latin typeface="Times New Roman" charset="0"/>
                <a:ea typeface="Times New Roman" charset="0"/>
                <a:cs typeface="Times New Roman" charset="0"/>
              </a:rPr>
              <a:t>of a </a:t>
            </a:r>
            <a:r>
              <a:rPr lang="en-GB" dirty="0">
                <a:latin typeface="Times New Roman" charset="0"/>
                <a:ea typeface="Times New Roman" charset="0"/>
                <a:cs typeface="Times New Roman" charset="0"/>
              </a:rPr>
              <a:t>patient with a clinical history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NiV</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can be made during </a:t>
            </a:r>
            <a:r>
              <a:rPr lang="en-GB" dirty="0" smtClean="0">
                <a:latin typeface="Times New Roman" charset="0"/>
                <a:ea typeface="Times New Roman" charset="0"/>
                <a:cs typeface="Times New Roman" charset="0"/>
              </a:rPr>
              <a:t>the </a:t>
            </a:r>
            <a:r>
              <a:rPr lang="en-GB" dirty="0">
                <a:latin typeface="Times New Roman" charset="0"/>
                <a:ea typeface="Times New Roman" charset="0"/>
                <a:cs typeface="Times New Roman" charset="0"/>
              </a:rPr>
              <a:t>acute and convalescent phases of the disease by using a combination of tests. </a:t>
            </a:r>
          </a:p>
          <a:p>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Laboratory </a:t>
            </a:r>
            <a:r>
              <a:rPr lang="en-GB" dirty="0">
                <a:latin typeface="Times New Roman" charset="0"/>
                <a:ea typeface="Times New Roman" charset="0"/>
                <a:cs typeface="Times New Roman" charset="0"/>
              </a:rPr>
              <a:t>confirmation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NiV</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infection either by: </a:t>
            </a:r>
          </a:p>
          <a:p>
            <a:r>
              <a:rPr lang="en-GB" dirty="0">
                <a:latin typeface="Times New Roman" charset="0"/>
                <a:ea typeface="Times New Roman" charset="0"/>
                <a:cs typeface="Times New Roman" charset="0"/>
              </a:rPr>
              <a:t> </a:t>
            </a:r>
            <a:r>
              <a:rPr lang="en-GB" dirty="0" err="1" smtClean="0">
                <a:latin typeface="Times New Roman" charset="0"/>
                <a:ea typeface="Times New Roman" charset="0"/>
                <a:cs typeface="Times New Roman" charset="0"/>
              </a:rPr>
              <a:t>i</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lgM</a:t>
            </a:r>
            <a:r>
              <a:rPr lang="en-GB" dirty="0">
                <a:latin typeface="Times New Roman" charset="0"/>
                <a:ea typeface="Times New Roman" charset="0"/>
                <a:cs typeface="Times New Roman" charset="0"/>
              </a:rPr>
              <a:t> antibody against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identified in serum or CSF, </a:t>
            </a:r>
          </a:p>
          <a:p>
            <a:r>
              <a:rPr lang="en-GB" dirty="0">
                <a:latin typeface="Times New Roman" charset="0"/>
                <a:ea typeface="Times New Roman" charset="0"/>
                <a:cs typeface="Times New Roman" charset="0"/>
              </a:rPr>
              <a:t>ii)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RNA identified by R</a:t>
            </a:r>
            <a:r>
              <a:rPr lang="en-GB" dirty="0" smtClean="0">
                <a:latin typeface="Times New Roman" charset="0"/>
                <a:ea typeface="Times New Roman" charset="0"/>
                <a:cs typeface="Times New Roman" charset="0"/>
              </a:rPr>
              <a:t>T-PCR </a:t>
            </a:r>
            <a:r>
              <a:rPr lang="en-GB" dirty="0">
                <a:latin typeface="Times New Roman" charset="0"/>
                <a:ea typeface="Times New Roman" charset="0"/>
                <a:cs typeface="Times New Roman" charset="0"/>
              </a:rPr>
              <a:t>from respiratory secretions, urine or </a:t>
            </a:r>
            <a:r>
              <a:rPr lang="en-GB" dirty="0" smtClean="0">
                <a:latin typeface="Times New Roman" charset="0"/>
                <a:ea typeface="Times New Roman" charset="0"/>
                <a:cs typeface="Times New Roman" charset="0"/>
              </a:rPr>
              <a:t>cerebrospinal </a:t>
            </a:r>
            <a:r>
              <a:rPr lang="en-GB" dirty="0">
                <a:latin typeface="Times New Roman" charset="0"/>
                <a:ea typeface="Times New Roman" charset="0"/>
                <a:cs typeface="Times New Roman" charset="0"/>
              </a:rPr>
              <a:t>fluid, or </a:t>
            </a:r>
          </a:p>
          <a:p>
            <a:r>
              <a:rPr lang="en-GB" dirty="0">
                <a:latin typeface="Times New Roman" charset="0"/>
                <a:ea typeface="Times New Roman" charset="0"/>
                <a:cs typeface="Times New Roman" charset="0"/>
              </a:rPr>
              <a:t>iii) Isolation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NiV</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from respiratory secretions, urine or cerebrospinal fluid or </a:t>
            </a:r>
            <a:r>
              <a:rPr lang="en-GB" dirty="0" smtClean="0">
                <a:latin typeface="Times New Roman" charset="0"/>
                <a:ea typeface="Times New Roman" charset="0"/>
                <a:cs typeface="Times New Roman" charset="0"/>
              </a:rPr>
              <a:t>other </a:t>
            </a:r>
            <a:r>
              <a:rPr lang="en-GB" dirty="0">
                <a:latin typeface="Times New Roman" charset="0"/>
                <a:ea typeface="Times New Roman" charset="0"/>
                <a:cs typeface="Times New Roman" charset="0"/>
              </a:rPr>
              <a:t>tissue specimens </a:t>
            </a:r>
            <a:endParaRPr lang="en-GB" dirty="0" smtClean="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81231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683" y="0"/>
            <a:ext cx="7635834" cy="6858000"/>
          </a:xfrm>
        </p:spPr>
      </p:pic>
    </p:spTree>
    <p:extLst>
      <p:ext uri="{BB962C8B-B14F-4D97-AF65-F5344CB8AC3E}">
        <p14:creationId xmlns:p14="http://schemas.microsoft.com/office/powerpoint/2010/main" val="65119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399"/>
          </a:xfrm>
        </p:spPr>
        <p:txBody>
          <a:bodyPr>
            <a:normAutofit/>
          </a:bodyPr>
          <a:lstStyle/>
          <a:p>
            <a:pPr algn="ctr"/>
            <a:r>
              <a:rPr lang="en-GB" dirty="0" smtClean="0"/>
              <a:t> </a:t>
            </a:r>
            <a:r>
              <a:rPr lang="en-GB" b="1" dirty="0">
                <a:latin typeface="Times New Roman" charset="0"/>
                <a:ea typeface="Times New Roman" charset="0"/>
                <a:cs typeface="Times New Roman" charset="0"/>
              </a:rPr>
              <a:t>Introduction</a:t>
            </a:r>
            <a:r>
              <a:rPr lang="en-GB" b="1" dirty="0" smtClean="0">
                <a:effectLst/>
                <a:latin typeface="Times New Roman" charset="0"/>
                <a:ea typeface="Times New Roman" charset="0"/>
                <a:cs typeface="Times New Roman" charset="0"/>
              </a:rPr>
              <a:t> </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300625" y="902526"/>
            <a:ext cx="11053175" cy="5794836"/>
          </a:xfrm>
        </p:spPr>
        <p:txBody>
          <a:bodyPr>
            <a:normAutofit/>
          </a:bodyPr>
          <a:lstStyle/>
          <a:p>
            <a:pPr algn="just"/>
            <a:r>
              <a:rPr lang="en-US" sz="2400" dirty="0" err="1">
                <a:latin typeface="Times New Roman" charset="0"/>
                <a:ea typeface="Times New Roman" charset="0"/>
                <a:cs typeface="Times New Roman" charset="0"/>
              </a:rPr>
              <a:t>NiV</a:t>
            </a:r>
            <a:r>
              <a:rPr lang="en-US" sz="2400" dirty="0">
                <a:latin typeface="Times New Roman" charset="0"/>
                <a:ea typeface="Times New Roman" charset="0"/>
                <a:cs typeface="Times New Roman" charset="0"/>
              </a:rPr>
              <a:t> infection is an emerging zoonotic disease </a:t>
            </a:r>
            <a:r>
              <a:rPr lang="en-US" sz="2400" dirty="0" smtClean="0">
                <a:latin typeface="Times New Roman" charset="0"/>
                <a:ea typeface="Times New Roman" charset="0"/>
                <a:cs typeface="Times New Roman" charset="0"/>
              </a:rPr>
              <a:t>, that is it can spread between animals and people. According to WHO guidelines, South-East </a:t>
            </a:r>
            <a:r>
              <a:rPr lang="en-US" sz="2400" dirty="0">
                <a:latin typeface="Times New Roman" charset="0"/>
                <a:ea typeface="Times New Roman" charset="0"/>
                <a:cs typeface="Times New Roman" charset="0"/>
              </a:rPr>
              <a:t>Asia Region </a:t>
            </a:r>
            <a:r>
              <a:rPr lang="en-US" sz="2400" dirty="0" smtClean="0">
                <a:latin typeface="Times New Roman" charset="0"/>
                <a:ea typeface="Times New Roman" charset="0"/>
                <a:cs typeface="Times New Roman" charset="0"/>
              </a:rPr>
              <a:t>has </a:t>
            </a:r>
            <a:r>
              <a:rPr lang="en-US" sz="2400" dirty="0">
                <a:latin typeface="Times New Roman" charset="0"/>
                <a:ea typeface="Times New Roman" charset="0"/>
                <a:cs typeface="Times New Roman" charset="0"/>
              </a:rPr>
              <a:t>a high case fatality rate estimated to range between 40 and 75%; however, this rate can vary by outbreak depending on local capabilities for epidemiological surveillance and clinical management. </a:t>
            </a:r>
            <a:endParaRPr lang="en-US" sz="2400" dirty="0" smtClean="0">
              <a:latin typeface="Times New Roman" charset="0"/>
              <a:ea typeface="Times New Roman" charset="0"/>
              <a:cs typeface="Times New Roman" charset="0"/>
            </a:endParaRPr>
          </a:p>
          <a:p>
            <a:pPr algn="just"/>
            <a:r>
              <a:rPr lang="en-US" sz="2400" dirty="0" err="1" smtClean="0">
                <a:latin typeface="Times New Roman" charset="0"/>
                <a:ea typeface="Times New Roman" charset="0"/>
                <a:cs typeface="Times New Roman" charset="0"/>
              </a:rPr>
              <a:t>NiV</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was first recognized in 1998-1999 during an outbreak among pig farmers in Malaysia and Singapore. No subsequent outbreaks have been reported in Malaysia or Singapore since 1999. </a:t>
            </a:r>
            <a:r>
              <a:rPr lang="en-US" sz="2400" dirty="0" err="1">
                <a:latin typeface="Times New Roman" charset="0"/>
                <a:ea typeface="Times New Roman" charset="0"/>
                <a:cs typeface="Times New Roman" charset="0"/>
              </a:rPr>
              <a:t>NiV</a:t>
            </a:r>
            <a:r>
              <a:rPr lang="en-US" sz="2400" dirty="0">
                <a:latin typeface="Times New Roman" charset="0"/>
                <a:ea typeface="Times New Roman" charset="0"/>
                <a:cs typeface="Times New Roman" charset="0"/>
              </a:rPr>
              <a:t> was first recognized in India and Bangladesh in 2001; since then, nearly annual outbreaks have occurred in Bangladesh</a:t>
            </a:r>
            <a:endParaRPr lang="en-GB" sz="2400" dirty="0" smtClean="0">
              <a:latin typeface="Times New Roman" charset="0"/>
              <a:ea typeface="Times New Roman" charset="0"/>
              <a:cs typeface="Times New Roman" charset="0"/>
            </a:endParaRPr>
          </a:p>
          <a:p>
            <a:pPr algn="just"/>
            <a:r>
              <a:rPr lang="en-GB" sz="2400" dirty="0">
                <a:latin typeface="Times New Roman" charset="0"/>
                <a:ea typeface="Times New Roman" charset="0"/>
                <a:cs typeface="Times New Roman" charset="0"/>
              </a:rPr>
              <a:t> </a:t>
            </a:r>
            <a:r>
              <a:rPr lang="en-GB" sz="2400" dirty="0" smtClean="0">
                <a:latin typeface="Times New Roman" charset="0"/>
                <a:ea typeface="Times New Roman" charset="0"/>
                <a:cs typeface="Times New Roman" charset="0"/>
              </a:rPr>
              <a:t>In </a:t>
            </a:r>
            <a:r>
              <a:rPr lang="en-GB" sz="2400" dirty="0">
                <a:latin typeface="Times New Roman" charset="0"/>
                <a:ea typeface="Times New Roman" charset="0"/>
                <a:cs typeface="Times New Roman" charset="0"/>
              </a:rPr>
              <a:t>India, </a:t>
            </a:r>
            <a:r>
              <a:rPr lang="en-GB" sz="2400" dirty="0" smtClean="0">
                <a:latin typeface="Times New Roman" charset="0"/>
                <a:ea typeface="Times New Roman" charset="0"/>
                <a:cs typeface="Times New Roman" charset="0"/>
              </a:rPr>
              <a:t>three outbreaks </a:t>
            </a:r>
            <a:r>
              <a:rPr lang="en-GB" sz="2400" dirty="0">
                <a:latin typeface="Times New Roman" charset="0"/>
                <a:ea typeface="Times New Roman" charset="0"/>
                <a:cs typeface="Times New Roman" charset="0"/>
              </a:rPr>
              <a:t>in human were reported </a:t>
            </a:r>
            <a:r>
              <a:rPr lang="en-GB" sz="2400" dirty="0" smtClean="0">
                <a:latin typeface="Times New Roman" charset="0"/>
                <a:ea typeface="Times New Roman" charset="0"/>
                <a:cs typeface="Times New Roman" charset="0"/>
              </a:rPr>
              <a:t>from </a:t>
            </a:r>
            <a:r>
              <a:rPr lang="en-GB" sz="2400" dirty="0" err="1">
                <a:latin typeface="Times New Roman" charset="0"/>
                <a:ea typeface="Times New Roman" charset="0"/>
                <a:cs typeface="Times New Roman" charset="0"/>
              </a:rPr>
              <a:t>Siliguri</a:t>
            </a:r>
            <a:r>
              <a:rPr lang="en-GB" sz="2400" dirty="0">
                <a:latin typeface="Times New Roman" charset="0"/>
                <a:ea typeface="Times New Roman" charset="0"/>
                <a:cs typeface="Times New Roman" charset="0"/>
              </a:rPr>
              <a:t> (2001) and Nadia </a:t>
            </a:r>
            <a:r>
              <a:rPr lang="en-GB" sz="2400" dirty="0" smtClean="0">
                <a:latin typeface="Times New Roman" charset="0"/>
                <a:ea typeface="Times New Roman" charset="0"/>
                <a:cs typeface="Times New Roman" charset="0"/>
              </a:rPr>
              <a:t>(</a:t>
            </a:r>
            <a:r>
              <a:rPr lang="en-GB" sz="2400" dirty="0">
                <a:latin typeface="Times New Roman" charset="0"/>
                <a:ea typeface="Times New Roman" charset="0"/>
                <a:cs typeface="Times New Roman" charset="0"/>
              </a:rPr>
              <a:t>2007), West </a:t>
            </a:r>
            <a:r>
              <a:rPr lang="en-GB" sz="2400" dirty="0" smtClean="0">
                <a:latin typeface="Times New Roman" charset="0"/>
                <a:ea typeface="Times New Roman" charset="0"/>
                <a:cs typeface="Times New Roman" charset="0"/>
              </a:rPr>
              <a:t>Bengal</a:t>
            </a:r>
            <a:r>
              <a:rPr lang="en-GB" sz="2400" dirty="0">
                <a:latin typeface="Times New Roman" charset="0"/>
                <a:ea typeface="Times New Roman" charset="0"/>
                <a:cs typeface="Times New Roman" charset="0"/>
              </a:rPr>
              <a:t> </a:t>
            </a:r>
            <a:r>
              <a:rPr lang="en-GB" sz="2400" dirty="0" smtClean="0">
                <a:latin typeface="Times New Roman" charset="0"/>
                <a:ea typeface="Times New Roman" charset="0"/>
                <a:cs typeface="Times New Roman" charset="0"/>
              </a:rPr>
              <a:t>and in </a:t>
            </a:r>
            <a:r>
              <a:rPr lang="en-GB" sz="2400" dirty="0" err="1" smtClean="0">
                <a:latin typeface="Times New Roman" charset="0"/>
                <a:ea typeface="Times New Roman" charset="0"/>
                <a:cs typeface="Times New Roman" charset="0"/>
              </a:rPr>
              <a:t>kozhikode</a:t>
            </a:r>
            <a:r>
              <a:rPr lang="en-GB" sz="2400" dirty="0" smtClean="0">
                <a:latin typeface="Times New Roman" charset="0"/>
                <a:ea typeface="Times New Roman" charset="0"/>
                <a:cs typeface="Times New Roman" charset="0"/>
              </a:rPr>
              <a:t> and </a:t>
            </a:r>
            <a:r>
              <a:rPr lang="en-GB" sz="2400" dirty="0" err="1" smtClean="0">
                <a:latin typeface="Times New Roman" charset="0"/>
                <a:ea typeface="Times New Roman" charset="0"/>
                <a:cs typeface="Times New Roman" charset="0"/>
              </a:rPr>
              <a:t>malappuram</a:t>
            </a:r>
            <a:r>
              <a:rPr lang="en-GB" sz="2400" dirty="0" smtClean="0">
                <a:latin typeface="Times New Roman" charset="0"/>
                <a:ea typeface="Times New Roman" charset="0"/>
                <a:cs typeface="Times New Roman" charset="0"/>
              </a:rPr>
              <a:t> districts of </a:t>
            </a:r>
            <a:r>
              <a:rPr lang="en-GB" sz="2400" dirty="0" err="1" smtClean="0">
                <a:latin typeface="Times New Roman" charset="0"/>
                <a:ea typeface="Times New Roman" charset="0"/>
                <a:cs typeface="Times New Roman" charset="0"/>
              </a:rPr>
              <a:t>kerala</a:t>
            </a:r>
            <a:r>
              <a:rPr lang="en-GB" sz="2400" dirty="0" smtClean="0">
                <a:latin typeface="Times New Roman" charset="0"/>
                <a:ea typeface="Times New Roman" charset="0"/>
                <a:cs typeface="Times New Roman" charset="0"/>
              </a:rPr>
              <a:t> in may 2018 , but here the strain was different from the one identified in 1999.</a:t>
            </a:r>
          </a:p>
          <a:p>
            <a:pPr algn="just"/>
            <a:endParaRPr lang="en-US" sz="2400" dirty="0"/>
          </a:p>
        </p:txBody>
      </p:sp>
    </p:spTree>
    <p:extLst>
      <p:ext uri="{BB962C8B-B14F-4D97-AF65-F5344CB8AC3E}">
        <p14:creationId xmlns:p14="http://schemas.microsoft.com/office/powerpoint/2010/main" val="143002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02"/>
          </a:xfrm>
        </p:spPr>
        <p:txBody>
          <a:bodyPr>
            <a:normAutofit fontScale="90000"/>
          </a:bodyPr>
          <a:lstStyle/>
          <a:p>
            <a:pPr algn="ctr"/>
            <a:r>
              <a:rPr lang="en-GB" b="1" dirty="0" smtClean="0">
                <a:latin typeface="Times New Roman" charset="0"/>
                <a:ea typeface="Times New Roman" charset="0"/>
                <a:cs typeface="Times New Roman" charset="0"/>
              </a:rPr>
              <a:t>Treatment</a:t>
            </a:r>
            <a:br>
              <a:rPr lang="en-GB" b="1" dirty="0" smtClean="0">
                <a:latin typeface="Times New Roman" charset="0"/>
                <a:ea typeface="Times New Roman" charset="0"/>
                <a:cs typeface="Times New Roman" charset="0"/>
              </a:rPr>
            </a:b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22421" y="1248032"/>
            <a:ext cx="11553567" cy="4928931"/>
          </a:xfrm>
        </p:spPr>
        <p:txBody>
          <a:bodyPr>
            <a:normAutofit/>
          </a:bodyPr>
          <a:lstStyle/>
          <a:p>
            <a:r>
              <a:rPr lang="en-GB" dirty="0" smtClean="0">
                <a:latin typeface="Times New Roman" charset="0"/>
                <a:ea typeface="Times New Roman" charset="0"/>
                <a:cs typeface="Times New Roman" charset="0"/>
              </a:rPr>
              <a:t>There </a:t>
            </a:r>
            <a:r>
              <a:rPr lang="en-GB" dirty="0">
                <a:latin typeface="Times New Roman" charset="0"/>
                <a:ea typeface="Times New Roman" charset="0"/>
                <a:cs typeface="Times New Roman" charset="0"/>
              </a:rPr>
              <a:t>is no </a:t>
            </a:r>
            <a:r>
              <a:rPr lang="en-GB" dirty="0" smtClean="0">
                <a:latin typeface="Times New Roman" charset="0"/>
                <a:ea typeface="Times New Roman" charset="0"/>
                <a:cs typeface="Times New Roman" charset="0"/>
              </a:rPr>
              <a:t>confirmed effective </a:t>
            </a:r>
            <a:r>
              <a:rPr lang="en-GB" dirty="0">
                <a:latin typeface="Times New Roman" charset="0"/>
                <a:ea typeface="Times New Roman" charset="0"/>
                <a:cs typeface="Times New Roman" charset="0"/>
              </a:rPr>
              <a:t>specific </a:t>
            </a:r>
            <a:r>
              <a:rPr lang="en-GB" dirty="0" smtClean="0">
                <a:latin typeface="Times New Roman" charset="0"/>
                <a:ea typeface="Times New Roman" charset="0"/>
                <a:cs typeface="Times New Roman" charset="0"/>
              </a:rPr>
              <a:t>treatment </a:t>
            </a:r>
            <a:r>
              <a:rPr lang="en-GB" dirty="0">
                <a:latin typeface="Times New Roman" charset="0"/>
                <a:ea typeface="Times New Roman" charset="0"/>
                <a:cs typeface="Times New Roman" charset="0"/>
              </a:rPr>
              <a:t>for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infection in humans </a:t>
            </a:r>
            <a:r>
              <a:rPr lang="en-GB" dirty="0" smtClean="0">
                <a:latin typeface="Times New Roman" charset="0"/>
                <a:ea typeface="Times New Roman" charset="0"/>
                <a:cs typeface="Times New Roman" charset="0"/>
              </a:rPr>
              <a:t>till date</a:t>
            </a:r>
            <a:r>
              <a:rPr lang="en-GB" dirty="0">
                <a:latin typeface="Times New Roman" charset="0"/>
                <a:ea typeface="Times New Roman" charset="0"/>
                <a:cs typeface="Times New Roman" charset="0"/>
              </a:rPr>
              <a:t>. The guiding principles are:  </a:t>
            </a:r>
          </a:p>
          <a:p>
            <a:r>
              <a:rPr lang="en-GB" dirty="0">
                <a:latin typeface="Times New Roman" charset="0"/>
                <a:ea typeface="Times New Roman" charset="0"/>
                <a:cs typeface="Times New Roman" charset="0"/>
              </a:rPr>
              <a:t>Early implementation of infection control precautions will minimize </a:t>
            </a:r>
            <a:r>
              <a:rPr lang="en-GB" dirty="0" err="1" smtClean="0">
                <a:latin typeface="Times New Roman" charset="0"/>
                <a:ea typeface="Times New Roman" charset="0"/>
                <a:cs typeface="Times New Roman" charset="0"/>
              </a:rPr>
              <a:t>nosocomical</a:t>
            </a:r>
            <a:r>
              <a:rPr lang="en-GB" dirty="0">
                <a:latin typeface="Times New Roman" charset="0"/>
                <a:ea typeface="Times New Roman" charset="0"/>
                <a:cs typeface="Times New Roman" charset="0"/>
              </a:rPr>
              <a:t>/ household spread </a:t>
            </a:r>
            <a:r>
              <a:rPr lang="en-GB" dirty="0" smtClean="0">
                <a:latin typeface="Times New Roman" charset="0"/>
                <a:ea typeface="Times New Roman" charset="0"/>
                <a:cs typeface="Times New Roman" charset="0"/>
              </a:rPr>
              <a:t>of disease</a:t>
            </a:r>
            <a:r>
              <a:rPr lang="en-GB" dirty="0">
                <a:latin typeface="Times New Roman" charset="0"/>
                <a:ea typeface="Times New Roman" charset="0"/>
                <a:cs typeface="Times New Roman" charset="0"/>
              </a:rPr>
              <a:t>. </a:t>
            </a:r>
          </a:p>
          <a:p>
            <a:r>
              <a:rPr lang="en-GB" dirty="0">
                <a:latin typeface="Times New Roman" charset="0"/>
                <a:ea typeface="Times New Roman" charset="0"/>
                <a:cs typeface="Times New Roman" charset="0"/>
              </a:rPr>
              <a:t>Active surveillance, contact tracing and early identification and follow up of </a:t>
            </a:r>
            <a:r>
              <a:rPr lang="en-GB" dirty="0" smtClean="0">
                <a:latin typeface="Times New Roman" charset="0"/>
                <a:ea typeface="Times New Roman" charset="0"/>
                <a:cs typeface="Times New Roman" charset="0"/>
              </a:rPr>
              <a:t>persons </a:t>
            </a:r>
            <a:r>
              <a:rPr lang="en-GB" dirty="0">
                <a:latin typeface="Times New Roman" charset="0"/>
                <a:ea typeface="Times New Roman" charset="0"/>
                <a:cs typeface="Times New Roman" charset="0"/>
              </a:rPr>
              <a:t>at risk. </a:t>
            </a:r>
            <a:r>
              <a:rPr lang="en-GB" dirty="0" smtClean="0">
                <a:latin typeface="Times New Roman" charset="0"/>
                <a:ea typeface="Times New Roman" charset="0"/>
                <a:cs typeface="Times New Roman" charset="0"/>
              </a:rPr>
              <a:t>Provision </a:t>
            </a:r>
            <a:r>
              <a:rPr lang="en-GB" dirty="0">
                <a:latin typeface="Times New Roman" charset="0"/>
                <a:ea typeface="Times New Roman" charset="0"/>
                <a:cs typeface="Times New Roman" charset="0"/>
              </a:rPr>
              <a:t>for dedicated isolation facilities for patients must be created so </a:t>
            </a:r>
            <a:r>
              <a:rPr lang="en-GB" dirty="0" smtClean="0">
                <a:latin typeface="Times New Roman" charset="0"/>
                <a:ea typeface="Times New Roman" charset="0"/>
                <a:cs typeface="Times New Roman" charset="0"/>
              </a:rPr>
              <a:t>that </a:t>
            </a:r>
            <a:r>
              <a:rPr lang="en-GB" dirty="0">
                <a:latin typeface="Times New Roman" charset="0"/>
                <a:ea typeface="Times New Roman" charset="0"/>
                <a:cs typeface="Times New Roman" charset="0"/>
              </a:rPr>
              <a:t>laboratory confirmed </a:t>
            </a:r>
            <a:r>
              <a:rPr lang="en-GB" dirty="0" err="1" smtClean="0">
                <a:latin typeface="Times New Roman" charset="0"/>
                <a:ea typeface="Times New Roman" charset="0"/>
                <a:cs typeface="Times New Roman" charset="0"/>
              </a:rPr>
              <a:t>Nipah</a:t>
            </a:r>
            <a:r>
              <a:rPr lang="en-GB" dirty="0" smtClean="0">
                <a:latin typeface="Times New Roman" charset="0"/>
                <a:ea typeface="Times New Roman" charset="0"/>
                <a:cs typeface="Times New Roman" charset="0"/>
              </a:rPr>
              <a:t> cases </a:t>
            </a:r>
            <a:r>
              <a:rPr lang="en-GB" dirty="0">
                <a:latin typeface="Times New Roman" charset="0"/>
                <a:ea typeface="Times New Roman" charset="0"/>
                <a:cs typeface="Times New Roman" charset="0"/>
              </a:rPr>
              <a:t>as well as suspect </a:t>
            </a:r>
            <a:r>
              <a:rPr lang="en-GB" dirty="0" smtClean="0">
                <a:latin typeface="Times New Roman" charset="0"/>
                <a:ea typeface="Times New Roman" charset="0"/>
                <a:cs typeface="Times New Roman" charset="0"/>
              </a:rPr>
              <a:t>cases </a:t>
            </a:r>
            <a:r>
              <a:rPr lang="en-GB" dirty="0">
                <a:latin typeface="Times New Roman" charset="0"/>
                <a:ea typeface="Times New Roman" charset="0"/>
                <a:cs typeface="Times New Roman" charset="0"/>
              </a:rPr>
              <a:t>are either kept </a:t>
            </a:r>
            <a:r>
              <a:rPr lang="en-GB" dirty="0" smtClean="0">
                <a:latin typeface="Times New Roman" charset="0"/>
                <a:ea typeface="Times New Roman" charset="0"/>
                <a:cs typeface="Times New Roman" charset="0"/>
              </a:rPr>
              <a:t>in </a:t>
            </a:r>
            <a:r>
              <a:rPr lang="en-GB" dirty="0">
                <a:latin typeface="Times New Roman" charset="0"/>
                <a:ea typeface="Times New Roman" charset="0"/>
                <a:cs typeface="Times New Roman" charset="0"/>
              </a:rPr>
              <a:t>individual isolation rooms or </a:t>
            </a:r>
            <a:r>
              <a:rPr lang="en-GB" dirty="0" err="1">
                <a:latin typeface="Times New Roman" charset="0"/>
                <a:ea typeface="Times New Roman" charset="0"/>
                <a:cs typeface="Times New Roman" charset="0"/>
              </a:rPr>
              <a:t>cohorted</a:t>
            </a:r>
            <a:r>
              <a:rPr lang="en-GB" dirty="0">
                <a:latin typeface="Times New Roman" charset="0"/>
                <a:ea typeface="Times New Roman" charset="0"/>
                <a:cs typeface="Times New Roman" charset="0"/>
              </a:rPr>
              <a:t> (separate ward for keeping </a:t>
            </a:r>
            <a:r>
              <a:rPr lang="en-GB" dirty="0" smtClean="0">
                <a:latin typeface="Times New Roman" charset="0"/>
                <a:ea typeface="Times New Roman" charset="0"/>
                <a:cs typeface="Times New Roman" charset="0"/>
              </a:rPr>
              <a:t>confirmed </a:t>
            </a:r>
            <a:r>
              <a:rPr lang="en-GB" dirty="0">
                <a:latin typeface="Times New Roman" charset="0"/>
                <a:ea typeface="Times New Roman" charset="0"/>
                <a:cs typeface="Times New Roman" charset="0"/>
              </a:rPr>
              <a:t>and suspect cases) in a well ventilated isolation ward with beds </a:t>
            </a:r>
            <a:r>
              <a:rPr lang="en-GB" dirty="0" smtClean="0">
                <a:latin typeface="Times New Roman" charset="0"/>
                <a:ea typeface="Times New Roman" charset="0"/>
                <a:cs typeface="Times New Roman" charset="0"/>
              </a:rPr>
              <a:t>kept at-least one metre apart.</a:t>
            </a:r>
          </a:p>
          <a:p>
            <a:endParaRPr lang="en-GB" dirty="0"/>
          </a:p>
          <a:p>
            <a:endParaRPr lang="en-US" dirty="0"/>
          </a:p>
        </p:txBody>
      </p:sp>
    </p:spTree>
    <p:extLst>
      <p:ext uri="{BB962C8B-B14F-4D97-AF65-F5344CB8AC3E}">
        <p14:creationId xmlns:p14="http://schemas.microsoft.com/office/powerpoint/2010/main" val="28830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98438" y="258763"/>
            <a:ext cx="11614150" cy="5918200"/>
          </a:xfrm>
        </p:spPr>
        <p:txBody>
          <a:bodyPr>
            <a:normAutofit/>
          </a:bodyPr>
          <a:lstStyle/>
          <a:p>
            <a:r>
              <a:rPr lang="en-GB" dirty="0" smtClean="0"/>
              <a:t>Community </a:t>
            </a:r>
            <a:r>
              <a:rPr lang="en-GB" dirty="0"/>
              <a:t>contacts and hospital contacts who have gone back to the </a:t>
            </a:r>
            <a:r>
              <a:rPr lang="en-GB" dirty="0" smtClean="0"/>
              <a:t>community </a:t>
            </a:r>
            <a:r>
              <a:rPr lang="en-GB" dirty="0"/>
              <a:t>are kept in home quarantine. H</a:t>
            </a:r>
            <a:r>
              <a:rPr lang="en-GB" dirty="0" smtClean="0"/>
              <a:t>ospital </a:t>
            </a:r>
            <a:r>
              <a:rPr lang="en-GB" dirty="0"/>
              <a:t>staff may be kept in home </a:t>
            </a:r>
            <a:r>
              <a:rPr lang="en-GB" dirty="0" smtClean="0"/>
              <a:t>quarantine </a:t>
            </a:r>
            <a:r>
              <a:rPr lang="en-GB" dirty="0"/>
              <a:t>or in separate individual isolation room facility in a hospital. </a:t>
            </a:r>
          </a:p>
          <a:p>
            <a:r>
              <a:rPr lang="en-GB" dirty="0"/>
              <a:t>Suspect and probable cases should be hospitalized in isolation facility as </a:t>
            </a:r>
            <a:r>
              <a:rPr lang="en-GB" dirty="0" smtClean="0"/>
              <a:t>described </a:t>
            </a:r>
            <a:r>
              <a:rPr lang="en-GB" dirty="0"/>
              <a:t>above. </a:t>
            </a:r>
          </a:p>
          <a:p>
            <a:r>
              <a:rPr lang="en-GB" dirty="0"/>
              <a:t> </a:t>
            </a:r>
            <a:r>
              <a:rPr lang="en-GB" dirty="0" smtClean="0"/>
              <a:t>There </a:t>
            </a:r>
            <a:r>
              <a:rPr lang="en-GB" dirty="0"/>
              <a:t>should be dedicated doctors, nurses and paramedics well trained in </a:t>
            </a:r>
            <a:r>
              <a:rPr lang="en-GB" dirty="0" smtClean="0"/>
              <a:t>hospital infection </a:t>
            </a:r>
            <a:r>
              <a:rPr lang="en-GB" dirty="0"/>
              <a:t>control practices and following the standard, </a:t>
            </a:r>
            <a:r>
              <a:rPr lang="en-GB" dirty="0" smtClean="0"/>
              <a:t>contact </a:t>
            </a:r>
            <a:r>
              <a:rPr lang="en-GB" dirty="0"/>
              <a:t>and </a:t>
            </a:r>
            <a:r>
              <a:rPr lang="en-GB" dirty="0" smtClean="0"/>
              <a:t>droplet </a:t>
            </a:r>
            <a:r>
              <a:rPr lang="en-GB" dirty="0"/>
              <a:t>precautions to attend to the suspect or </a:t>
            </a:r>
            <a:r>
              <a:rPr lang="en-GB" dirty="0" smtClean="0"/>
              <a:t>confirmed cases . Reinforce standard </a:t>
            </a:r>
            <a:r>
              <a:rPr lang="en-GB" dirty="0"/>
              <a:t>infection control precautions for all those entering the room must </a:t>
            </a:r>
            <a:r>
              <a:rPr lang="en-GB" dirty="0" smtClean="0"/>
              <a:t>use </a:t>
            </a:r>
            <a:r>
              <a:rPr lang="en-GB" dirty="0"/>
              <a:t>hand washing practices, high efficiency masks, gowns, goggles, gloves, </a:t>
            </a:r>
            <a:r>
              <a:rPr lang="en-GB" dirty="0" smtClean="0"/>
              <a:t>cap </a:t>
            </a:r>
            <a:r>
              <a:rPr lang="en-GB" dirty="0"/>
              <a:t>and shoe cover. </a:t>
            </a:r>
          </a:p>
          <a:p>
            <a:endParaRPr lang="en-US" dirty="0"/>
          </a:p>
        </p:txBody>
      </p:sp>
    </p:spTree>
    <p:extLst>
      <p:ext uri="{BB962C8B-B14F-4D97-AF65-F5344CB8AC3E}">
        <p14:creationId xmlns:p14="http://schemas.microsoft.com/office/powerpoint/2010/main" val="80027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247135"/>
            <a:ext cx="11180805" cy="5929828"/>
          </a:xfrm>
        </p:spPr>
        <p:txBody>
          <a:bodyPr>
            <a:normAutofit/>
          </a:bodyPr>
          <a:lstStyle/>
          <a:p>
            <a:r>
              <a:rPr lang="en-GB" dirty="0"/>
              <a:t>Imaging and laboratory investigations are to be Ignited till such time </a:t>
            </a:r>
            <a:r>
              <a:rPr lang="en-GB" dirty="0" smtClean="0"/>
              <a:t>laboratory </a:t>
            </a:r>
            <a:r>
              <a:rPr lang="en-GB" dirty="0"/>
              <a:t>reports are available. This would reduce the risk </a:t>
            </a:r>
            <a:r>
              <a:rPr lang="en-GB" dirty="0" smtClean="0"/>
              <a:t>of transmission of disease </a:t>
            </a:r>
            <a:r>
              <a:rPr lang="en-GB" dirty="0"/>
              <a:t>among Health Care Workers. </a:t>
            </a:r>
          </a:p>
          <a:p>
            <a:r>
              <a:rPr lang="en-GB" dirty="0"/>
              <a:t>The isolation facility should have portable X Ray machine, ventilators, large </a:t>
            </a:r>
            <a:r>
              <a:rPr lang="en-GB" dirty="0" smtClean="0"/>
              <a:t>oxygen </a:t>
            </a:r>
            <a:r>
              <a:rPr lang="en-GB" dirty="0"/>
              <a:t>cylinders, pulse </a:t>
            </a:r>
            <a:r>
              <a:rPr lang="en-GB" dirty="0" err="1"/>
              <a:t>oxymeter</a:t>
            </a:r>
            <a:r>
              <a:rPr lang="en-GB" dirty="0"/>
              <a:t> and other supportive </a:t>
            </a:r>
            <a:r>
              <a:rPr lang="en-GB" dirty="0" err="1"/>
              <a:t>equipments</a:t>
            </a:r>
            <a:r>
              <a:rPr lang="en-GB" dirty="0"/>
              <a:t>. </a:t>
            </a:r>
          </a:p>
          <a:p>
            <a:r>
              <a:rPr lang="en-GB" dirty="0"/>
              <a:t>Adequate quantities </a:t>
            </a:r>
            <a:r>
              <a:rPr lang="en-GB" dirty="0" smtClean="0"/>
              <a:t>of PPE</a:t>
            </a:r>
            <a:r>
              <a:rPr lang="en-GB" dirty="0"/>
              <a:t>, disinfectants and medications are to </a:t>
            </a:r>
            <a:r>
              <a:rPr lang="en-GB" dirty="0" smtClean="0"/>
              <a:t>be ensured</a:t>
            </a:r>
            <a:r>
              <a:rPr lang="en-GB" dirty="0"/>
              <a:t>. </a:t>
            </a:r>
          </a:p>
          <a:p>
            <a:r>
              <a:rPr lang="en-GB" dirty="0"/>
              <a:t>No accompanying relative or friends of the patient is to </a:t>
            </a:r>
            <a:r>
              <a:rPr lang="en-GB" dirty="0" smtClean="0"/>
              <a:t>be </a:t>
            </a:r>
            <a:r>
              <a:rPr lang="en-GB" dirty="0"/>
              <a:t>allowed in </a:t>
            </a:r>
            <a:r>
              <a:rPr lang="en-GB" dirty="0" smtClean="0"/>
              <a:t>isolation </a:t>
            </a:r>
            <a:r>
              <a:rPr lang="en-GB" dirty="0"/>
              <a:t>facility. Restrict number </a:t>
            </a:r>
            <a:r>
              <a:rPr lang="en-GB" dirty="0" smtClean="0"/>
              <a:t>of visitors </a:t>
            </a:r>
            <a:r>
              <a:rPr lang="en-GB" dirty="0"/>
              <a:t>and those allowed to visit </a:t>
            </a:r>
            <a:r>
              <a:rPr lang="en-GB" dirty="0" smtClean="0"/>
              <a:t>should </a:t>
            </a:r>
            <a:r>
              <a:rPr lang="en-GB" dirty="0"/>
              <a:t>be </a:t>
            </a:r>
            <a:r>
              <a:rPr lang="en-GB" dirty="0" smtClean="0"/>
              <a:t>provided with </a:t>
            </a:r>
            <a:r>
              <a:rPr lang="en-GB" dirty="0"/>
              <a:t>full protection through PPE.</a:t>
            </a:r>
          </a:p>
          <a:p>
            <a:r>
              <a:rPr lang="en-GB" dirty="0"/>
              <a:t>The commonly touched surfaces in the isolation ward should be cleaned </a:t>
            </a:r>
            <a:r>
              <a:rPr lang="en-GB" dirty="0" smtClean="0"/>
              <a:t>with </a:t>
            </a:r>
            <a:r>
              <a:rPr lang="en-GB" dirty="0"/>
              <a:t>freshly prepared disinfectant (5% Sodium Hypochlorite) every 4 hours. </a:t>
            </a:r>
            <a:r>
              <a:rPr lang="en-GB" dirty="0" smtClean="0"/>
              <a:t>Hand </a:t>
            </a:r>
            <a:r>
              <a:rPr lang="en-GB" dirty="0"/>
              <a:t>sanitizers should be provided at every bed post and exit part </a:t>
            </a:r>
            <a:r>
              <a:rPr lang="en-GB" dirty="0" smtClean="0"/>
              <a:t>of the isolation </a:t>
            </a:r>
            <a:r>
              <a:rPr lang="en-GB" dirty="0"/>
              <a:t>rooms. </a:t>
            </a:r>
          </a:p>
          <a:p>
            <a:endParaRPr lang="en-US" dirty="0"/>
          </a:p>
        </p:txBody>
      </p:sp>
    </p:spTree>
    <p:extLst>
      <p:ext uri="{BB962C8B-B14F-4D97-AF65-F5344CB8AC3E}">
        <p14:creationId xmlns:p14="http://schemas.microsoft.com/office/powerpoint/2010/main" val="160115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3416"/>
          </a:xfrm>
        </p:spPr>
        <p:txBody>
          <a:bodyPr>
            <a:normAutofit fontScale="90000"/>
          </a:bodyPr>
          <a:lstStyle/>
          <a:p>
            <a:pPr algn="ctr"/>
            <a:r>
              <a:rPr lang="en-GB" b="1" dirty="0" smtClean="0">
                <a:latin typeface="Times New Roman" charset="0"/>
                <a:ea typeface="Times New Roman" charset="0"/>
                <a:cs typeface="Times New Roman" charset="0"/>
              </a:rPr>
              <a:t>General management </a:t>
            </a:r>
            <a:br>
              <a:rPr lang="en-GB" b="1" dirty="0" smtClean="0">
                <a:latin typeface="Times New Roman" charset="0"/>
                <a:ea typeface="Times New Roman" charset="0"/>
                <a:cs typeface="Times New Roman" charset="0"/>
              </a:rPr>
            </a:b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395416" y="988542"/>
            <a:ext cx="10958384" cy="5188421"/>
          </a:xfrm>
        </p:spPr>
        <p:txBody>
          <a:bodyPr>
            <a:normAutofit/>
          </a:bodyPr>
          <a:lstStyle/>
          <a:p>
            <a:r>
              <a:rPr lang="en-GB" dirty="0" smtClean="0"/>
              <a:t>Symptomatic </a:t>
            </a:r>
            <a:r>
              <a:rPr lang="en-GB" dirty="0"/>
              <a:t>and Supportive treatment </a:t>
            </a:r>
            <a:r>
              <a:rPr lang="en-GB" dirty="0" smtClean="0"/>
              <a:t>shou</a:t>
            </a:r>
            <a:r>
              <a:rPr lang="en-GB" dirty="0"/>
              <a:t>l</a:t>
            </a:r>
            <a:r>
              <a:rPr lang="en-GB" dirty="0" smtClean="0"/>
              <a:t>d </a:t>
            </a:r>
            <a:r>
              <a:rPr lang="en-GB" dirty="0"/>
              <a:t>be started </a:t>
            </a:r>
            <a:r>
              <a:rPr lang="en-GB" dirty="0" smtClean="0"/>
              <a:t>immediately </a:t>
            </a:r>
            <a:r>
              <a:rPr lang="en-GB" dirty="0"/>
              <a:t>in </a:t>
            </a:r>
            <a:r>
              <a:rPr lang="en-GB" dirty="0" smtClean="0"/>
              <a:t>all clinically </a:t>
            </a:r>
            <a:r>
              <a:rPr lang="en-GB" dirty="0"/>
              <a:t>suspected cases. Maintain airway, breathing and circulation </a:t>
            </a:r>
            <a:r>
              <a:rPr lang="en-GB" dirty="0" smtClean="0"/>
              <a:t>(</a:t>
            </a:r>
            <a:r>
              <a:rPr lang="en-GB" dirty="0"/>
              <a:t>ABC). </a:t>
            </a:r>
          </a:p>
          <a:p>
            <a:r>
              <a:rPr lang="en-GB" dirty="0" smtClean="0"/>
              <a:t> </a:t>
            </a:r>
            <a:r>
              <a:rPr lang="en-GB" dirty="0"/>
              <a:t>Ensure patient isolation (preferably in a separate ward/room). </a:t>
            </a:r>
            <a:endParaRPr lang="en-GB" dirty="0" smtClean="0"/>
          </a:p>
          <a:p>
            <a:r>
              <a:rPr lang="en-GB" dirty="0" smtClean="0"/>
              <a:t>Institute </a:t>
            </a:r>
            <a:r>
              <a:rPr lang="en-GB" dirty="0"/>
              <a:t>barrier nursing, e.g., personal protection using masks, gloves, </a:t>
            </a:r>
            <a:r>
              <a:rPr lang="en-GB" dirty="0" smtClean="0"/>
              <a:t>gowns</a:t>
            </a:r>
            <a:r>
              <a:rPr lang="en-GB" dirty="0"/>
              <a:t>, shoe covers and hand-washing with soap and water before and after </a:t>
            </a:r>
            <a:r>
              <a:rPr lang="en-GB" dirty="0" smtClean="0"/>
              <a:t>handling /visiting </a:t>
            </a:r>
            <a:r>
              <a:rPr lang="en-GB" dirty="0"/>
              <a:t>patients.</a:t>
            </a:r>
          </a:p>
          <a:p>
            <a:endParaRPr lang="en-GB" dirty="0"/>
          </a:p>
          <a:p>
            <a:endParaRPr lang="en-US" dirty="0"/>
          </a:p>
        </p:txBody>
      </p:sp>
    </p:spTree>
    <p:extLst>
      <p:ext uri="{BB962C8B-B14F-4D97-AF65-F5344CB8AC3E}">
        <p14:creationId xmlns:p14="http://schemas.microsoft.com/office/powerpoint/2010/main" val="14641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918"/>
          </a:xfrm>
        </p:spPr>
        <p:txBody>
          <a:bodyPr>
            <a:normAutofit fontScale="90000"/>
          </a:bodyPr>
          <a:lstStyle/>
          <a:p>
            <a:r>
              <a:rPr lang="en-GB" b="1" dirty="0">
                <a:latin typeface="Times New Roman" charset="0"/>
                <a:ea typeface="Times New Roman" charset="0"/>
                <a:cs typeface="Times New Roman" charset="0"/>
              </a:rPr>
              <a:t>Symptomatic and supportive treatment: </a:t>
            </a:r>
            <a:br>
              <a:rPr lang="en-GB" b="1" dirty="0">
                <a:latin typeface="Times New Roman" charset="0"/>
                <a:ea typeface="Times New Roman" charset="0"/>
                <a:cs typeface="Times New Roman" charset="0"/>
              </a:rPr>
            </a:b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96561" y="902044"/>
            <a:ext cx="11602995" cy="5274919"/>
          </a:xfrm>
        </p:spPr>
        <p:txBody>
          <a:bodyPr>
            <a:normAutofit/>
          </a:bodyPr>
          <a:lstStyle/>
          <a:p>
            <a:r>
              <a:rPr lang="en-GB" dirty="0"/>
              <a:t>a. Patient is advised to drink plenty of fluids. </a:t>
            </a:r>
          </a:p>
          <a:p>
            <a:r>
              <a:rPr lang="en-GB" dirty="0"/>
              <a:t>b. Fluid maintenance and electrolyte balance. </a:t>
            </a:r>
            <a:r>
              <a:rPr lang="en-GB" dirty="0" smtClean="0"/>
              <a:t>Fluid </a:t>
            </a:r>
            <a:r>
              <a:rPr lang="en-GB" dirty="0"/>
              <a:t>restriction, after initial resuscitation, is advisable in order to avoid fluid </a:t>
            </a:r>
            <a:r>
              <a:rPr lang="en-GB" dirty="0" smtClean="0"/>
              <a:t>overload</a:t>
            </a:r>
            <a:r>
              <a:rPr lang="en-GB" dirty="0"/>
              <a:t>/ complication </a:t>
            </a:r>
          </a:p>
          <a:p>
            <a:r>
              <a:rPr lang="en-GB" dirty="0"/>
              <a:t>c. Nasogastric tube feeding/ parenteral nutrition may be instituted, if necessary. </a:t>
            </a:r>
          </a:p>
          <a:p>
            <a:r>
              <a:rPr lang="en-GB" dirty="0"/>
              <a:t>d. Paracetamol is suggested for fever, myalgia and headache</a:t>
            </a:r>
            <a:r>
              <a:rPr lang="en-GB" dirty="0" smtClean="0"/>
              <a:t>. Salicylate </a:t>
            </a:r>
            <a:r>
              <a:rPr lang="en-GB" dirty="0"/>
              <a:t>/ aspirin </a:t>
            </a:r>
            <a:r>
              <a:rPr lang="en-GB" dirty="0" smtClean="0"/>
              <a:t>is </a:t>
            </a:r>
            <a:r>
              <a:rPr lang="en-GB" dirty="0"/>
              <a:t>strictly contra-indicated in any </a:t>
            </a:r>
            <a:r>
              <a:rPr lang="en-GB" dirty="0" err="1"/>
              <a:t>Nipah</a:t>
            </a:r>
            <a:r>
              <a:rPr lang="en-GB" dirty="0"/>
              <a:t> patient due to its </a:t>
            </a:r>
            <a:r>
              <a:rPr lang="en-GB" dirty="0" smtClean="0"/>
              <a:t>potential complications</a:t>
            </a:r>
            <a:r>
              <a:rPr lang="en-GB" dirty="0"/>
              <a:t>. </a:t>
            </a:r>
          </a:p>
          <a:p>
            <a:r>
              <a:rPr lang="en-GB" dirty="0"/>
              <a:t>e. </a:t>
            </a:r>
            <a:r>
              <a:rPr lang="en-GB" dirty="0" smtClean="0"/>
              <a:t>The </a:t>
            </a:r>
            <a:r>
              <a:rPr lang="en-GB" dirty="0"/>
              <a:t>cases would be constantly monitored for clinical / radiological evidence </a:t>
            </a:r>
            <a:r>
              <a:rPr lang="en-GB" dirty="0" smtClean="0"/>
              <a:t>of </a:t>
            </a:r>
            <a:r>
              <a:rPr lang="en-GB" dirty="0"/>
              <a:t>lower respiratory tract infection and for hypoxia </a:t>
            </a:r>
            <a:r>
              <a:rPr lang="en-GB" dirty="0" smtClean="0"/>
              <a:t>(respiratory </a:t>
            </a:r>
            <a:r>
              <a:rPr lang="en-GB" dirty="0"/>
              <a:t>rate, oxygen </a:t>
            </a:r>
            <a:r>
              <a:rPr lang="en-GB" dirty="0" smtClean="0"/>
              <a:t>saturation</a:t>
            </a:r>
            <a:r>
              <a:rPr lang="en-GB" dirty="0"/>
              <a:t>, level </a:t>
            </a:r>
            <a:r>
              <a:rPr lang="en-GB" dirty="0" smtClean="0"/>
              <a:t>of consciousness</a:t>
            </a:r>
            <a:r>
              <a:rPr lang="en-GB" dirty="0"/>
              <a:t>). </a:t>
            </a:r>
          </a:p>
          <a:p>
            <a:endParaRPr lang="en-US" dirty="0"/>
          </a:p>
        </p:txBody>
      </p:sp>
    </p:spTree>
    <p:extLst>
      <p:ext uri="{BB962C8B-B14F-4D97-AF65-F5344CB8AC3E}">
        <p14:creationId xmlns:p14="http://schemas.microsoft.com/office/powerpoint/2010/main" val="169735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5" y="313151"/>
            <a:ext cx="11106665" cy="5937336"/>
          </a:xfrm>
        </p:spPr>
        <p:txBody>
          <a:bodyPr>
            <a:normAutofit/>
          </a:bodyPr>
          <a:lstStyle/>
          <a:p>
            <a:r>
              <a:rPr lang="en-GB" dirty="0"/>
              <a:t>f. Patients with signs of </a:t>
            </a:r>
            <a:r>
              <a:rPr lang="en-GB" dirty="0" err="1" smtClean="0"/>
              <a:t>tachypnoea</a:t>
            </a:r>
            <a:r>
              <a:rPr lang="en-GB" dirty="0"/>
              <a:t>, </a:t>
            </a:r>
            <a:r>
              <a:rPr lang="en-GB" dirty="0" smtClean="0"/>
              <a:t>dyspnoea</a:t>
            </a:r>
            <a:r>
              <a:rPr lang="en-GB" dirty="0"/>
              <a:t>, respiratory distress and </a:t>
            </a:r>
            <a:r>
              <a:rPr lang="en-GB" dirty="0" smtClean="0"/>
              <a:t>oxygen saturation </a:t>
            </a:r>
            <a:r>
              <a:rPr lang="en-GB" dirty="0"/>
              <a:t>less than 90 per cent should be supplemented with </a:t>
            </a:r>
            <a:r>
              <a:rPr lang="en-GB" dirty="0" smtClean="0"/>
              <a:t>oxygen therapy</a:t>
            </a:r>
            <a:r>
              <a:rPr lang="en-GB" dirty="0"/>
              <a:t>. Types of oxygen devices to be used would depend on the severity </a:t>
            </a:r>
            <a:r>
              <a:rPr lang="en-GB" dirty="0" smtClean="0"/>
              <a:t>of </a:t>
            </a:r>
            <a:r>
              <a:rPr lang="en-GB" dirty="0"/>
              <a:t>hypoxemia. It can be started from oxygen cannula, simple mask, </a:t>
            </a:r>
            <a:r>
              <a:rPr lang="en-GB" dirty="0" smtClean="0"/>
              <a:t>partial re-breathing </a:t>
            </a:r>
            <a:r>
              <a:rPr lang="en-GB" dirty="0"/>
              <a:t>mask (mask with </a:t>
            </a:r>
            <a:r>
              <a:rPr lang="en-GB" dirty="0" smtClean="0"/>
              <a:t>reservoir </a:t>
            </a:r>
            <a:r>
              <a:rPr lang="en-GB" dirty="0"/>
              <a:t>bag) and non re-breathing mask. </a:t>
            </a:r>
            <a:r>
              <a:rPr lang="en-GB" dirty="0" smtClean="0"/>
              <a:t>Disposable </a:t>
            </a:r>
            <a:r>
              <a:rPr lang="en-GB" dirty="0"/>
              <a:t>cannula only should be used for Oxygen inhalation. In </a:t>
            </a:r>
            <a:r>
              <a:rPr lang="en-GB" dirty="0" smtClean="0"/>
              <a:t>children, oxygen </a:t>
            </a:r>
            <a:r>
              <a:rPr lang="en-GB" dirty="0"/>
              <a:t>hood or head boxes can be used</a:t>
            </a:r>
            <a:r>
              <a:rPr lang="en-GB" dirty="0" smtClean="0"/>
              <a:t>.’</a:t>
            </a:r>
          </a:p>
          <a:p>
            <a:r>
              <a:rPr lang="en-GB" dirty="0" smtClean="0"/>
              <a:t> g</a:t>
            </a:r>
            <a:r>
              <a:rPr lang="en-GB" dirty="0"/>
              <a:t>. Oropharyngeal or endotracheal </a:t>
            </a:r>
            <a:r>
              <a:rPr lang="en-GB" dirty="0" smtClean="0"/>
              <a:t>suction when </a:t>
            </a:r>
            <a:r>
              <a:rPr lang="en-GB" dirty="0"/>
              <a:t>used should mandatorily be </a:t>
            </a:r>
            <a:r>
              <a:rPr lang="en-GB" dirty="0" smtClean="0"/>
              <a:t>done </a:t>
            </a:r>
            <a:r>
              <a:rPr lang="en-GB" dirty="0"/>
              <a:t>using a closed suction circuit to avoid dispersal of aerosol in the </a:t>
            </a:r>
            <a:r>
              <a:rPr lang="en-GB" dirty="0" smtClean="0"/>
              <a:t>environment</a:t>
            </a:r>
            <a:r>
              <a:rPr lang="en-GB" dirty="0"/>
              <a:t>. 	</a:t>
            </a:r>
          </a:p>
          <a:p>
            <a:r>
              <a:rPr lang="en-GB" dirty="0"/>
              <a:t>h. Patients with severe pneumonia and acute respiratory failure (Sp02 </a:t>
            </a:r>
            <a:r>
              <a:rPr lang="en-GB" dirty="0" smtClean="0"/>
              <a:t>&lt;90</a:t>
            </a:r>
            <a:r>
              <a:rPr lang="en-GB" dirty="0"/>
              <a:t>% </a:t>
            </a:r>
            <a:r>
              <a:rPr lang="en-GB" dirty="0" smtClean="0"/>
              <a:t>and </a:t>
            </a:r>
            <a:r>
              <a:rPr lang="en-GB" dirty="0"/>
              <a:t>Pa02 </a:t>
            </a:r>
            <a:r>
              <a:rPr lang="en-GB" dirty="0" smtClean="0"/>
              <a:t>&lt;60 mmHg </a:t>
            </a:r>
            <a:r>
              <a:rPr lang="en-GB" dirty="0"/>
              <a:t>with oxygen therapy) must be supported with </a:t>
            </a:r>
            <a:r>
              <a:rPr lang="en-GB" dirty="0" smtClean="0"/>
              <a:t>mechanical </a:t>
            </a:r>
            <a:r>
              <a:rPr lang="en-GB" dirty="0"/>
              <a:t>ventilation. Invasive mechanical ventilation is preferred choice. </a:t>
            </a:r>
            <a:endParaRPr lang="en-US" dirty="0"/>
          </a:p>
        </p:txBody>
      </p:sp>
    </p:spTree>
    <p:extLst>
      <p:ext uri="{BB962C8B-B14F-4D97-AF65-F5344CB8AC3E}">
        <p14:creationId xmlns:p14="http://schemas.microsoft.com/office/powerpoint/2010/main" val="30285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49" y="400832"/>
            <a:ext cx="11565924" cy="6234745"/>
          </a:xfrm>
        </p:spPr>
        <p:txBody>
          <a:bodyPr>
            <a:normAutofit/>
          </a:bodyPr>
          <a:lstStyle/>
          <a:p>
            <a:r>
              <a:rPr lang="en-GB" dirty="0"/>
              <a:t>Non invasive ventilation is an option when mechanical ventilation </a:t>
            </a:r>
            <a:r>
              <a:rPr lang="en-GB" dirty="0" smtClean="0"/>
              <a:t>ls </a:t>
            </a:r>
            <a:r>
              <a:rPr lang="en-GB" dirty="0"/>
              <a:t>not </a:t>
            </a:r>
            <a:r>
              <a:rPr lang="en-GB" dirty="0" smtClean="0"/>
              <a:t>available.</a:t>
            </a:r>
          </a:p>
          <a:p>
            <a:r>
              <a:rPr lang="en-GB" dirty="0" smtClean="0"/>
              <a:t> </a:t>
            </a:r>
            <a:r>
              <a:rPr lang="en-GB" dirty="0" err="1" smtClean="0"/>
              <a:t>i</a:t>
            </a:r>
            <a:r>
              <a:rPr lang="en-GB" dirty="0"/>
              <a:t>. Anticonvulsants e.g., intravenous diazepam</a:t>
            </a:r>
            <a:r>
              <a:rPr lang="en-GB" dirty="0" smtClean="0"/>
              <a:t>, </a:t>
            </a:r>
            <a:r>
              <a:rPr lang="en-GB" dirty="0" err="1" smtClean="0"/>
              <a:t>phenobarbitone</a:t>
            </a:r>
            <a:r>
              <a:rPr lang="en-GB" dirty="0"/>
              <a:t>, phenytoin or </a:t>
            </a:r>
            <a:r>
              <a:rPr lang="en-GB" dirty="0" err="1" smtClean="0"/>
              <a:t>levetiracetam</a:t>
            </a:r>
            <a:r>
              <a:rPr lang="en-GB" dirty="0" smtClean="0"/>
              <a:t> </a:t>
            </a:r>
            <a:r>
              <a:rPr lang="en-GB" dirty="0"/>
              <a:t>may be used in the standard recommended doses</a:t>
            </a:r>
            <a:r>
              <a:rPr lang="en-GB" dirty="0" smtClean="0"/>
              <a:t>. Mannito</a:t>
            </a:r>
            <a:r>
              <a:rPr lang="en-GB" dirty="0"/>
              <a:t>l</a:t>
            </a:r>
            <a:r>
              <a:rPr lang="en-GB" dirty="0" smtClean="0"/>
              <a:t> could </a:t>
            </a:r>
            <a:r>
              <a:rPr lang="en-GB" dirty="0"/>
              <a:t>be used in case </a:t>
            </a:r>
            <a:r>
              <a:rPr lang="en-GB" dirty="0" smtClean="0"/>
              <a:t>of raised Intracranial </a:t>
            </a:r>
            <a:r>
              <a:rPr lang="en-GB" dirty="0"/>
              <a:t>tension. </a:t>
            </a:r>
          </a:p>
          <a:p>
            <a:r>
              <a:rPr lang="en-GB" dirty="0"/>
              <a:t>j. Suspected cases does not require antibiotic therapy. Antibacterial agents </a:t>
            </a:r>
            <a:r>
              <a:rPr lang="en-GB" dirty="0" smtClean="0"/>
              <a:t>should </a:t>
            </a:r>
            <a:r>
              <a:rPr lang="en-GB" dirty="0"/>
              <a:t>be administered, if required, as per locally accepted clinical practice </a:t>
            </a:r>
            <a:r>
              <a:rPr lang="en-GB" dirty="0" smtClean="0"/>
              <a:t>guidelines</a:t>
            </a:r>
            <a:r>
              <a:rPr lang="en-GB" dirty="0"/>
              <a:t>. </a:t>
            </a:r>
            <a:endParaRPr lang="en-GB" dirty="0" smtClean="0"/>
          </a:p>
          <a:p>
            <a:r>
              <a:rPr lang="en-GB" dirty="0" smtClean="0"/>
              <a:t>k</a:t>
            </a:r>
            <a:r>
              <a:rPr lang="en-GB" dirty="0"/>
              <a:t>. Patients requiring Vasopressors for shock may be started on noradrenalin </a:t>
            </a:r>
            <a:r>
              <a:rPr lang="en-GB" dirty="0" smtClean="0"/>
              <a:t>infusion </a:t>
            </a:r>
            <a:r>
              <a:rPr lang="en-GB" dirty="0"/>
              <a:t>with or without </a:t>
            </a:r>
            <a:r>
              <a:rPr lang="en-GB" dirty="0" err="1"/>
              <a:t>dobutamine</a:t>
            </a:r>
            <a:r>
              <a:rPr lang="en-GB" dirty="0"/>
              <a:t> in cases with significant cardiac </a:t>
            </a:r>
            <a:r>
              <a:rPr lang="en-GB" dirty="0" smtClean="0"/>
              <a:t>dysfunction.</a:t>
            </a:r>
            <a:endParaRPr lang="en-GB" dirty="0"/>
          </a:p>
        </p:txBody>
      </p:sp>
    </p:spTree>
    <p:extLst>
      <p:ext uri="{BB962C8B-B14F-4D97-AF65-F5344CB8AC3E}">
        <p14:creationId xmlns:p14="http://schemas.microsoft.com/office/powerpoint/2010/main" val="38248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0486"/>
          </a:xfrm>
        </p:spPr>
        <p:txBody>
          <a:bodyPr>
            <a:normAutofit fontScale="90000"/>
          </a:bodyPr>
          <a:lstStyle/>
          <a:p>
            <a:pPr algn="ctr"/>
            <a:r>
              <a:rPr lang="en-GB" b="1" dirty="0" smtClean="0"/>
              <a:t>Drug therapy: </a:t>
            </a:r>
            <a:br>
              <a:rPr lang="en-GB" b="1" dirty="0" smtClean="0"/>
            </a:br>
            <a:endParaRPr lang="en-US" b="1" dirty="0"/>
          </a:p>
        </p:txBody>
      </p:sp>
      <p:sp>
        <p:nvSpPr>
          <p:cNvPr id="3" name="Content Placeholder 2"/>
          <p:cNvSpPr>
            <a:spLocks noGrp="1"/>
          </p:cNvSpPr>
          <p:nvPr>
            <p:ph idx="1"/>
          </p:nvPr>
        </p:nvSpPr>
        <p:spPr>
          <a:xfrm>
            <a:off x="210065" y="1149178"/>
            <a:ext cx="11143735" cy="5027785"/>
          </a:xfrm>
        </p:spPr>
        <p:txBody>
          <a:bodyPr>
            <a:normAutofit/>
          </a:bodyPr>
          <a:lstStyle/>
          <a:p>
            <a:r>
              <a:rPr lang="en-GB" dirty="0"/>
              <a:t> </a:t>
            </a:r>
          </a:p>
          <a:p>
            <a:pPr marL="0" indent="0">
              <a:buNone/>
            </a:pPr>
            <a:r>
              <a:rPr lang="en-GB" b="1" dirty="0"/>
              <a:t>Ribavirin: </a:t>
            </a:r>
          </a:p>
          <a:p>
            <a:r>
              <a:rPr lang="en-GB" dirty="0"/>
              <a:t>As currently there are no strong </a:t>
            </a:r>
            <a:r>
              <a:rPr lang="en-GB" dirty="0" smtClean="0"/>
              <a:t>evidence </a:t>
            </a:r>
            <a:r>
              <a:rPr lang="en-GB" dirty="0"/>
              <a:t>of proven therapy, it is advisable to </a:t>
            </a:r>
            <a:r>
              <a:rPr lang="en-GB" dirty="0" smtClean="0"/>
              <a:t>administer </a:t>
            </a:r>
            <a:r>
              <a:rPr lang="en-GB" dirty="0"/>
              <a:t>Ribavirin to all confirmed cases of </a:t>
            </a:r>
            <a:r>
              <a:rPr lang="en-GB" dirty="0" err="1"/>
              <a:t>Nipah</a:t>
            </a:r>
            <a:r>
              <a:rPr lang="en-GB" dirty="0"/>
              <a:t> virus infection as per the </a:t>
            </a:r>
            <a:r>
              <a:rPr lang="en-GB" dirty="0" smtClean="0"/>
              <a:t>available </a:t>
            </a:r>
            <a:r>
              <a:rPr lang="en-GB" dirty="0"/>
              <a:t>limited in vitro and in vivo evidences, subject to approval of Drug </a:t>
            </a:r>
          </a:p>
          <a:p>
            <a:r>
              <a:rPr lang="en-GB" dirty="0"/>
              <a:t>Controller General of India </a:t>
            </a:r>
            <a:r>
              <a:rPr lang="en-GB" dirty="0" smtClean="0"/>
              <a:t>IDCG, </a:t>
            </a:r>
            <a:r>
              <a:rPr lang="en-GB" dirty="0"/>
              <a:t>Ribavirin is not a proven treatment for </a:t>
            </a:r>
            <a:r>
              <a:rPr lang="en-GB" dirty="0" err="1"/>
              <a:t>Nipah</a:t>
            </a:r>
            <a:r>
              <a:rPr lang="en-GB" dirty="0"/>
              <a:t>, and has only single open label trial </a:t>
            </a:r>
            <a:r>
              <a:rPr lang="en-GB" dirty="0" smtClean="0"/>
              <a:t>evidence from </a:t>
            </a:r>
            <a:r>
              <a:rPr lang="en-GB" dirty="0"/>
              <a:t>Malaysia. But the benefit was significant with 36% reduction in </a:t>
            </a:r>
            <a:r>
              <a:rPr lang="en-GB" dirty="0" smtClean="0"/>
              <a:t>mortality</a:t>
            </a:r>
            <a:r>
              <a:rPr lang="en-GB" dirty="0"/>
              <a:t>. </a:t>
            </a:r>
            <a:endParaRPr lang="en-US" dirty="0"/>
          </a:p>
        </p:txBody>
      </p:sp>
    </p:spTree>
    <p:extLst>
      <p:ext uri="{BB962C8B-B14F-4D97-AF65-F5344CB8AC3E}">
        <p14:creationId xmlns:p14="http://schemas.microsoft.com/office/powerpoint/2010/main" val="99618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300625"/>
            <a:ext cx="11180805" cy="5876338"/>
          </a:xfrm>
        </p:spPr>
        <p:txBody>
          <a:bodyPr>
            <a:normAutofit/>
          </a:bodyPr>
          <a:lstStyle/>
          <a:p>
            <a:r>
              <a:rPr lang="en-GB" dirty="0"/>
              <a:t>Dose for Ribavirin </a:t>
            </a:r>
          </a:p>
          <a:p>
            <a:pPr marL="0" indent="0">
              <a:buNone/>
            </a:pPr>
            <a:r>
              <a:rPr lang="en-GB" dirty="0" smtClean="0"/>
              <a:t>For </a:t>
            </a:r>
            <a:r>
              <a:rPr lang="en-GB" dirty="0"/>
              <a:t>Adults </a:t>
            </a:r>
            <a:r>
              <a:rPr lang="en-GB" dirty="0" smtClean="0"/>
              <a:t>-</a:t>
            </a:r>
            <a:endParaRPr lang="en-GB" dirty="0"/>
          </a:p>
          <a:p>
            <a:r>
              <a:rPr lang="en-GB" dirty="0"/>
              <a:t> </a:t>
            </a:r>
            <a:r>
              <a:rPr lang="en-GB" dirty="0" smtClean="0"/>
              <a:t>2000 </a:t>
            </a:r>
            <a:r>
              <a:rPr lang="en-GB" dirty="0"/>
              <a:t>mg loading </a:t>
            </a:r>
            <a:r>
              <a:rPr lang="en-GB" dirty="0" smtClean="0"/>
              <a:t>(10 tab of 200mg)</a:t>
            </a:r>
            <a:endParaRPr lang="en-GB" dirty="0"/>
          </a:p>
          <a:p>
            <a:r>
              <a:rPr lang="en-GB" dirty="0"/>
              <a:t>Day 1-4 - 1000 mg 6hrly (5 tabs of200 mg each 4 times daily for 4 </a:t>
            </a:r>
            <a:r>
              <a:rPr lang="en-GB" dirty="0" smtClean="0"/>
              <a:t>days - 80 </a:t>
            </a:r>
            <a:r>
              <a:rPr lang="en-GB" dirty="0"/>
              <a:t>tablets) </a:t>
            </a:r>
          </a:p>
          <a:p>
            <a:r>
              <a:rPr lang="en-GB" dirty="0"/>
              <a:t>Day 5- 1 0- 500 mg 6hrly (200 mg each tablet 3 tab - 3 tab - 2 tab - 2 </a:t>
            </a:r>
            <a:r>
              <a:rPr lang="en-GB" dirty="0" smtClean="0"/>
              <a:t>tab </a:t>
            </a:r>
            <a:r>
              <a:rPr lang="en-GB" dirty="0"/>
              <a:t>at 6hrs gap daily for 6 more </a:t>
            </a:r>
            <a:r>
              <a:rPr lang="en-GB" dirty="0" smtClean="0"/>
              <a:t>days - </a:t>
            </a:r>
            <a:r>
              <a:rPr lang="en-GB" dirty="0"/>
              <a:t>60 tablets) </a:t>
            </a:r>
          </a:p>
          <a:p>
            <a:pPr marL="0" indent="0">
              <a:buNone/>
            </a:pPr>
            <a:r>
              <a:rPr lang="en-GB" dirty="0"/>
              <a:t> </a:t>
            </a:r>
            <a:r>
              <a:rPr lang="en-GB" dirty="0" smtClean="0"/>
              <a:t>For </a:t>
            </a:r>
            <a:r>
              <a:rPr lang="en-GB" dirty="0"/>
              <a:t>Children </a:t>
            </a:r>
            <a:r>
              <a:rPr lang="en-GB" dirty="0" smtClean="0"/>
              <a:t>-</a:t>
            </a:r>
            <a:endParaRPr lang="en-GB" dirty="0"/>
          </a:p>
          <a:p>
            <a:r>
              <a:rPr lang="en-GB" dirty="0"/>
              <a:t> </a:t>
            </a:r>
            <a:r>
              <a:rPr lang="en-GB" dirty="0" smtClean="0"/>
              <a:t>Loading dose of  </a:t>
            </a:r>
            <a:r>
              <a:rPr lang="en-GB" dirty="0"/>
              <a:t>30mg/kg</a:t>
            </a:r>
            <a:r>
              <a:rPr lang="en-GB" dirty="0" smtClean="0"/>
              <a:t>, Thereafter for </a:t>
            </a:r>
            <a:r>
              <a:rPr lang="en-GB" dirty="0"/>
              <a:t>Day 1- 4 </a:t>
            </a:r>
            <a:r>
              <a:rPr lang="en-GB" dirty="0" smtClean="0"/>
              <a:t> give 15 </a:t>
            </a:r>
            <a:r>
              <a:rPr lang="en-GB" dirty="0"/>
              <a:t>mg/kg 6hrly </a:t>
            </a:r>
          </a:p>
          <a:p>
            <a:r>
              <a:rPr lang="en-GB" dirty="0"/>
              <a:t>Day 5- Day </a:t>
            </a:r>
            <a:r>
              <a:rPr lang="en-GB" dirty="0" smtClean="0"/>
              <a:t>10 , </a:t>
            </a:r>
            <a:r>
              <a:rPr lang="en-GB" dirty="0"/>
              <a:t>give 7.5 mg/kg 6 </a:t>
            </a:r>
            <a:r>
              <a:rPr lang="en-GB" dirty="0" err="1"/>
              <a:t>hrly</a:t>
            </a:r>
            <a:r>
              <a:rPr lang="en-GB" dirty="0"/>
              <a:t>.  </a:t>
            </a:r>
          </a:p>
          <a:p>
            <a:endParaRPr lang="en-US" dirty="0"/>
          </a:p>
        </p:txBody>
      </p:sp>
    </p:spTree>
    <p:extLst>
      <p:ext uri="{BB962C8B-B14F-4D97-AF65-F5344CB8AC3E}">
        <p14:creationId xmlns:p14="http://schemas.microsoft.com/office/powerpoint/2010/main" val="37464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3" y="284205"/>
            <a:ext cx="11104418" cy="6247224"/>
          </a:xfrm>
        </p:spPr>
        <p:txBody>
          <a:bodyPr>
            <a:normAutofit fontScale="40000" lnSpcReduction="20000"/>
          </a:bodyPr>
          <a:lstStyle/>
          <a:p>
            <a:pPr marL="0" indent="0" algn="just">
              <a:lnSpc>
                <a:spcPct val="170000"/>
              </a:lnSpc>
              <a:buNone/>
            </a:pPr>
            <a:r>
              <a:rPr lang="en-GB" sz="4000" dirty="0" err="1">
                <a:latin typeface="Times New Roman" charset="0"/>
                <a:ea typeface="Times New Roman" charset="0"/>
                <a:cs typeface="Times New Roman" charset="0"/>
              </a:rPr>
              <a:t>Parentral</a:t>
            </a:r>
            <a:r>
              <a:rPr lang="en-GB" sz="4000" dirty="0">
                <a:latin typeface="Times New Roman" charset="0"/>
                <a:ea typeface="Times New Roman" charset="0"/>
                <a:cs typeface="Times New Roman" charset="0"/>
              </a:rPr>
              <a:t> dose </a:t>
            </a:r>
            <a:r>
              <a:rPr lang="en-GB" sz="4000" dirty="0" err="1" smtClean="0">
                <a:latin typeface="Times New Roman" charset="0"/>
                <a:ea typeface="Times New Roman" charset="0"/>
                <a:cs typeface="Times New Roman" charset="0"/>
              </a:rPr>
              <a:t>ofRibavirin</a:t>
            </a:r>
            <a:r>
              <a:rPr lang="en-GB" sz="4000" dirty="0">
                <a:latin typeface="Times New Roman" charset="0"/>
                <a:ea typeface="Times New Roman" charset="0"/>
                <a:cs typeface="Times New Roman" charset="0"/>
              </a:rPr>
              <a:t>-</a:t>
            </a:r>
          </a:p>
          <a:p>
            <a:pPr algn="just">
              <a:lnSpc>
                <a:spcPct val="170000"/>
              </a:lnSpc>
            </a:pPr>
            <a:r>
              <a:rPr lang="en-GB" sz="4000" dirty="0">
                <a:latin typeface="Times New Roman" charset="0"/>
                <a:ea typeface="Times New Roman" charset="0"/>
                <a:cs typeface="Times New Roman" charset="0"/>
              </a:rPr>
              <a:t>IV Ribavirin </a:t>
            </a:r>
          </a:p>
          <a:p>
            <a:pPr algn="just">
              <a:lnSpc>
                <a:spcPct val="170000"/>
              </a:lnSpc>
            </a:pP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loading dose </a:t>
            </a:r>
            <a:r>
              <a:rPr lang="en-GB" sz="4000" dirty="0" smtClean="0">
                <a:latin typeface="Times New Roman" charset="0"/>
                <a:ea typeface="Times New Roman" charset="0"/>
                <a:cs typeface="Times New Roman" charset="0"/>
              </a:rPr>
              <a:t>of 30 </a:t>
            </a:r>
            <a:r>
              <a:rPr lang="en-GB" sz="4000" dirty="0">
                <a:latin typeface="Times New Roman" charset="0"/>
                <a:ea typeface="Times New Roman" charset="0"/>
                <a:cs typeface="Times New Roman" charset="0"/>
              </a:rPr>
              <a:t>mg/ kg </a:t>
            </a: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then 1 5 mg / kg every six hourly for 4 days </a:t>
            </a: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t</a:t>
            </a:r>
            <a:r>
              <a:rPr lang="en-GB" sz="4000" dirty="0" smtClean="0">
                <a:latin typeface="Times New Roman" charset="0"/>
                <a:ea typeface="Times New Roman" charset="0"/>
                <a:cs typeface="Times New Roman" charset="0"/>
              </a:rPr>
              <a:t>hen 7.5 </a:t>
            </a:r>
            <a:r>
              <a:rPr lang="en-GB" sz="4000" dirty="0">
                <a:latin typeface="Times New Roman" charset="0"/>
                <a:ea typeface="Times New Roman" charset="0"/>
                <a:cs typeface="Times New Roman" charset="0"/>
              </a:rPr>
              <a:t>mg / kg every eight hourly for 6 days. </a:t>
            </a:r>
          </a:p>
          <a:p>
            <a:pPr algn="just">
              <a:lnSpc>
                <a:spcPct val="170000"/>
              </a:lnSpc>
            </a:pPr>
            <a:r>
              <a:rPr lang="en-GB" sz="4000" dirty="0">
                <a:latin typeface="Times New Roman" charset="0"/>
                <a:ea typeface="Times New Roman" charset="0"/>
                <a:cs typeface="Times New Roman" charset="0"/>
              </a:rPr>
              <a:t>Ribavirin should be diluted in 150 ml </a:t>
            </a:r>
            <a:r>
              <a:rPr lang="en-GB" sz="4000" dirty="0" smtClean="0">
                <a:latin typeface="Times New Roman" charset="0"/>
                <a:ea typeface="Times New Roman" charset="0"/>
                <a:cs typeface="Times New Roman" charset="0"/>
              </a:rPr>
              <a:t>of 0.9</a:t>
            </a: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Normal </a:t>
            </a:r>
            <a:r>
              <a:rPr lang="en-GB" sz="4000" dirty="0">
                <a:latin typeface="Times New Roman" charset="0"/>
                <a:ea typeface="Times New Roman" charset="0"/>
                <a:cs typeface="Times New Roman" charset="0"/>
              </a:rPr>
              <a:t>Saline and </a:t>
            </a:r>
            <a:r>
              <a:rPr lang="en-GB" sz="4000" dirty="0" smtClean="0">
                <a:latin typeface="Times New Roman" charset="0"/>
                <a:ea typeface="Times New Roman" charset="0"/>
                <a:cs typeface="Times New Roman" charset="0"/>
              </a:rPr>
              <a:t>infused slowly.</a:t>
            </a:r>
          </a:p>
          <a:p>
            <a:pPr algn="just">
              <a:lnSpc>
                <a:spcPct val="170000"/>
              </a:lnSpc>
            </a:pPr>
            <a:endParaRPr lang="en-GB" sz="4000" dirty="0" smtClean="0">
              <a:latin typeface="Times New Roman" charset="0"/>
              <a:ea typeface="Times New Roman" charset="0"/>
              <a:cs typeface="Times New Roman" charset="0"/>
            </a:endParaRPr>
          </a:p>
          <a:p>
            <a:pPr marL="0" indent="0" algn="just">
              <a:lnSpc>
                <a:spcPct val="170000"/>
              </a:lnSpc>
              <a:buNone/>
            </a:pPr>
            <a:r>
              <a:rPr lang="en-GB" sz="4000" b="1" dirty="0">
                <a:latin typeface="Times New Roman" charset="0"/>
                <a:ea typeface="Times New Roman" charset="0"/>
                <a:cs typeface="Times New Roman" charset="0"/>
              </a:rPr>
              <a:t>Adverse reactions of Ribavirin: </a:t>
            </a:r>
          </a:p>
          <a:p>
            <a:pPr algn="just">
              <a:lnSpc>
                <a:spcPct val="170000"/>
              </a:lnSpc>
            </a:pP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Serious </a:t>
            </a:r>
            <a:r>
              <a:rPr lang="en-GB" sz="4000" dirty="0">
                <a:latin typeface="Times New Roman" charset="0"/>
                <a:ea typeface="Times New Roman" charset="0"/>
                <a:cs typeface="Times New Roman" charset="0"/>
              </a:rPr>
              <a:t>r</a:t>
            </a:r>
            <a:r>
              <a:rPr lang="en-GB" sz="4000" dirty="0" smtClean="0">
                <a:latin typeface="Times New Roman" charset="0"/>
                <a:ea typeface="Times New Roman" charset="0"/>
                <a:cs typeface="Times New Roman" charset="0"/>
              </a:rPr>
              <a:t>eactions </a:t>
            </a:r>
            <a:r>
              <a:rPr lang="en-GB" sz="4000" dirty="0">
                <a:latin typeface="Times New Roman" charset="0"/>
                <a:ea typeface="Times New Roman" charset="0"/>
                <a:cs typeface="Times New Roman" charset="0"/>
              </a:rPr>
              <a:t>can include haemolytic anaemia, neutropenia, </a:t>
            </a:r>
            <a:r>
              <a:rPr lang="en-GB" sz="4000" dirty="0" smtClean="0">
                <a:latin typeface="Times New Roman" charset="0"/>
                <a:ea typeface="Times New Roman" charset="0"/>
                <a:cs typeface="Times New Roman" charset="0"/>
              </a:rPr>
              <a:t>thrombocytopenia</a:t>
            </a:r>
            <a:r>
              <a:rPr lang="en-GB" sz="4000" dirty="0">
                <a:latin typeface="Times New Roman" charset="0"/>
                <a:ea typeface="Times New Roman" charset="0"/>
                <a:cs typeface="Times New Roman" charset="0"/>
              </a:rPr>
              <a:t>, aplastic anaemia, teratogenicity, </a:t>
            </a:r>
            <a:r>
              <a:rPr lang="en-GB" sz="4000" dirty="0" smtClean="0">
                <a:latin typeface="Times New Roman" charset="0"/>
                <a:ea typeface="Times New Roman" charset="0"/>
                <a:cs typeface="Times New Roman" charset="0"/>
              </a:rPr>
              <a:t> </a:t>
            </a:r>
            <a:r>
              <a:rPr lang="en-GB" sz="4000" dirty="0" err="1">
                <a:latin typeface="Times New Roman" charset="0"/>
                <a:ea typeface="Times New Roman" charset="0"/>
                <a:cs typeface="Times New Roman" charset="0"/>
              </a:rPr>
              <a:t>sevcrc</a:t>
            </a: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depression, </a:t>
            </a:r>
            <a:r>
              <a:rPr lang="en-GB" sz="4000" dirty="0">
                <a:latin typeface="Times New Roman" charset="0"/>
                <a:ea typeface="Times New Roman" charset="0"/>
                <a:cs typeface="Times New Roman" charset="0"/>
              </a:rPr>
              <a:t>suicidal ideation </a:t>
            </a: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pulmonary </a:t>
            </a:r>
            <a:r>
              <a:rPr lang="en-GB" sz="4000" dirty="0" smtClean="0">
                <a:latin typeface="Times New Roman" charset="0"/>
                <a:ea typeface="Times New Roman" charset="0"/>
                <a:cs typeface="Times New Roman" charset="0"/>
              </a:rPr>
              <a:t>toxicity</a:t>
            </a: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pancreatitis</a:t>
            </a:r>
            <a:r>
              <a:rPr lang="en-GB" sz="4000" dirty="0">
                <a:latin typeface="Times New Roman" charset="0"/>
                <a:ea typeface="Times New Roman" charset="0"/>
                <a:cs typeface="Times New Roman" charset="0"/>
              </a:rPr>
              <a:t>, diabetes, </a:t>
            </a: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hyperthyroidism, </a:t>
            </a:r>
            <a:r>
              <a:rPr lang="en-GB" sz="4000" dirty="0" smtClean="0">
                <a:latin typeface="Times New Roman" charset="0"/>
                <a:ea typeface="Times New Roman" charset="0"/>
                <a:cs typeface="Times New Roman" charset="0"/>
              </a:rPr>
              <a:t>myocardial infarction</a:t>
            </a:r>
            <a:r>
              <a:rPr lang="en-GB" sz="4000" dirty="0">
                <a:latin typeface="Times New Roman" charset="0"/>
                <a:ea typeface="Times New Roman" charset="0"/>
                <a:cs typeface="Times New Roman" charset="0"/>
              </a:rPr>
              <a:t>, arrhythmias, colitis, retinal haemorrhage, retinal </a:t>
            </a:r>
            <a:r>
              <a:rPr lang="en-GB" sz="4000" dirty="0" smtClean="0">
                <a:latin typeface="Times New Roman" charset="0"/>
                <a:ea typeface="Times New Roman" charset="0"/>
                <a:cs typeface="Times New Roman" charset="0"/>
              </a:rPr>
              <a:t>thrombosis</a:t>
            </a:r>
            <a:r>
              <a:rPr lang="en-GB" sz="4000" dirty="0">
                <a:latin typeface="Times New Roman" charset="0"/>
                <a:ea typeface="Times New Roman" charset="0"/>
                <a:cs typeface="Times New Roman" charset="0"/>
              </a:rPr>
              <a:t>. or </a:t>
            </a:r>
            <a:r>
              <a:rPr lang="en-GB" sz="4000" dirty="0" smtClean="0">
                <a:latin typeface="Times New Roman" charset="0"/>
                <a:ea typeface="Times New Roman" charset="0"/>
                <a:cs typeface="Times New Roman" charset="0"/>
              </a:rPr>
              <a:t>rarely</a:t>
            </a:r>
            <a:r>
              <a:rPr lang="en-GB" sz="4000" dirty="0">
                <a:latin typeface="Times New Roman" charset="0"/>
                <a:ea typeface="Times New Roman" charset="0"/>
                <a:cs typeface="Times New Roman" charset="0"/>
              </a:rPr>
              <a:t>, hypersensitivity reactions. </a:t>
            </a:r>
          </a:p>
          <a:p>
            <a:pPr algn="just">
              <a:lnSpc>
                <a:spcPct val="170000"/>
              </a:lnSpc>
            </a:pP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Common </a:t>
            </a:r>
            <a:r>
              <a:rPr lang="en-GB" sz="4000" dirty="0">
                <a:latin typeface="Times New Roman" charset="0"/>
                <a:ea typeface="Times New Roman" charset="0"/>
                <a:cs typeface="Times New Roman" charset="0"/>
              </a:rPr>
              <a:t>Reactions can include fatigue, headache, fever, rigors. </a:t>
            </a:r>
            <a:r>
              <a:rPr lang="en-GB" sz="4000" dirty="0" err="1" smtClean="0">
                <a:latin typeface="Times New Roman" charset="0"/>
                <a:ea typeface="Times New Roman" charset="0"/>
                <a:cs typeface="Times New Roman" charset="0"/>
              </a:rPr>
              <a:t>Myalgias</a:t>
            </a:r>
            <a:r>
              <a:rPr lang="en-GB" sz="4000" dirty="0">
                <a:latin typeface="Times New Roman" charset="0"/>
                <a:ea typeface="Times New Roman" charset="0"/>
                <a:cs typeface="Times New Roman" charset="0"/>
              </a:rPr>
              <a:t>, anxiety, irritability, insomnia, alopecia, </a:t>
            </a:r>
            <a:r>
              <a:rPr lang="en-GB" sz="4000" dirty="0" smtClean="0">
                <a:latin typeface="Times New Roman" charset="0"/>
                <a:ea typeface="Times New Roman" charset="0"/>
                <a:cs typeface="Times New Roman" charset="0"/>
              </a:rPr>
              <a:t>nausea</a:t>
            </a:r>
            <a:r>
              <a:rPr lang="en-GB" sz="4000" dirty="0">
                <a:latin typeface="Times New Roman" charset="0"/>
                <a:ea typeface="Times New Roman" charset="0"/>
                <a:cs typeface="Times New Roman" charset="0"/>
              </a:rPr>
              <a:t>, </a:t>
            </a:r>
            <a:r>
              <a:rPr lang="en-GB" sz="4000" dirty="0" smtClean="0">
                <a:latin typeface="Times New Roman" charset="0"/>
                <a:ea typeface="Times New Roman" charset="0"/>
                <a:cs typeface="Times New Roman" charset="0"/>
              </a:rPr>
              <a:t>vomiting</a:t>
            </a:r>
            <a:r>
              <a:rPr lang="en-GB" sz="4000" dirty="0">
                <a:latin typeface="Times New Roman" charset="0"/>
                <a:ea typeface="Times New Roman" charset="0"/>
                <a:cs typeface="Times New Roman" charset="0"/>
              </a:rPr>
              <a:t>, anorexia, </a:t>
            </a:r>
            <a:r>
              <a:rPr lang="en-GB" sz="4000" dirty="0" smtClean="0">
                <a:latin typeface="Times New Roman" charset="0"/>
                <a:ea typeface="Times New Roman" charset="0"/>
                <a:cs typeface="Times New Roman" charset="0"/>
              </a:rPr>
              <a:t> dizziness.  </a:t>
            </a:r>
            <a:r>
              <a:rPr lang="en-GB" sz="4000" dirty="0">
                <a:latin typeface="Times New Roman" charset="0"/>
                <a:ea typeface="Times New Roman" charset="0"/>
                <a:cs typeface="Times New Roman" charset="0"/>
              </a:rPr>
              <a:t>impaired concentration, cough, </a:t>
            </a:r>
            <a:r>
              <a:rPr lang="en-GB" sz="4000" dirty="0" smtClean="0">
                <a:latin typeface="Times New Roman" charset="0"/>
                <a:ea typeface="Times New Roman" charset="0"/>
                <a:cs typeface="Times New Roman" charset="0"/>
              </a:rPr>
              <a:t>rash. But most </a:t>
            </a:r>
            <a:r>
              <a:rPr lang="en-GB" sz="4000" dirty="0">
                <a:latin typeface="Times New Roman" charset="0"/>
                <a:ea typeface="Times New Roman" charset="0"/>
                <a:cs typeface="Times New Roman" charset="0"/>
              </a:rPr>
              <a:t>adverse drug reactions are in long term therapy </a:t>
            </a:r>
            <a:r>
              <a:rPr lang="en-GB" sz="4000" dirty="0" smtClean="0">
                <a:latin typeface="Times New Roman" charset="0"/>
                <a:ea typeface="Times New Roman" charset="0"/>
                <a:cs typeface="Times New Roman" charset="0"/>
              </a:rPr>
              <a:t> </a:t>
            </a:r>
            <a:r>
              <a:rPr lang="en-GB" sz="4000" dirty="0">
                <a:latin typeface="Times New Roman" charset="0"/>
                <a:ea typeface="Times New Roman" charset="0"/>
                <a:cs typeface="Times New Roman" charset="0"/>
              </a:rPr>
              <a:t>not common as in short temp therapy</a:t>
            </a:r>
            <a:r>
              <a:rPr lang="en-GB" sz="4000" dirty="0" smtClean="0">
                <a:latin typeface="Times New Roman" charset="0"/>
                <a:ea typeface="Times New Roman" charset="0"/>
                <a:cs typeface="Times New Roman" charset="0"/>
              </a:rPr>
              <a:t>.</a:t>
            </a:r>
            <a:r>
              <a:rPr lang="en-GB" sz="4000" dirty="0">
                <a:latin typeface="Times New Roman" charset="0"/>
                <a:ea typeface="Times New Roman" charset="0"/>
                <a:cs typeface="Times New Roman" charset="0"/>
              </a:rPr>
              <a:t> </a:t>
            </a:r>
          </a:p>
          <a:p>
            <a:endParaRPr lang="en-GB" dirty="0"/>
          </a:p>
          <a:p>
            <a:endParaRPr lang="en-US" dirty="0"/>
          </a:p>
        </p:txBody>
      </p:sp>
    </p:spTree>
    <p:extLst>
      <p:ext uri="{BB962C8B-B14F-4D97-AF65-F5344CB8AC3E}">
        <p14:creationId xmlns:p14="http://schemas.microsoft.com/office/powerpoint/2010/main" val="23520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1273"/>
            <a:ext cx="10515600" cy="5345690"/>
          </a:xfrm>
        </p:spPr>
        <p:txBody>
          <a:bodyPr>
            <a:normAutofit/>
          </a:bodyPr>
          <a:lstStyle/>
          <a:p>
            <a:r>
              <a:rPr lang="en-US" sz="2400" dirty="0" smtClean="0">
                <a:latin typeface="Times New Roman" charset="0"/>
                <a:ea typeface="Times New Roman" charset="0"/>
                <a:cs typeface="Times New Roman" charset="0"/>
              </a:rPr>
              <a:t>Virus associated with </a:t>
            </a:r>
            <a:r>
              <a:rPr lang="en-US" sz="2400" dirty="0" err="1" smtClean="0">
                <a:latin typeface="Times New Roman" charset="0"/>
                <a:ea typeface="Times New Roman" charset="0"/>
                <a:cs typeface="Times New Roman" charset="0"/>
              </a:rPr>
              <a:t>hendra</a:t>
            </a:r>
            <a:r>
              <a:rPr lang="en-US" sz="2400" dirty="0" smtClean="0">
                <a:latin typeface="Times New Roman" charset="0"/>
                <a:ea typeface="Times New Roman" charset="0"/>
                <a:cs typeface="Times New Roman" charset="0"/>
              </a:rPr>
              <a:t> virus</a:t>
            </a:r>
          </a:p>
          <a:p>
            <a:r>
              <a:rPr lang="en-US" sz="2400" dirty="0" smtClean="0">
                <a:latin typeface="Times New Roman" charset="0"/>
                <a:ea typeface="Times New Roman" charset="0"/>
                <a:cs typeface="Times New Roman" charset="0"/>
              </a:rPr>
              <a:t>Genus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henipavirus</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Family- </a:t>
            </a:r>
            <a:r>
              <a:rPr lang="en-US" sz="2400" dirty="0" err="1" smtClean="0">
                <a:latin typeface="Times New Roman" charset="0"/>
                <a:ea typeface="Times New Roman" charset="0"/>
                <a:cs typeface="Times New Roman" charset="0"/>
              </a:rPr>
              <a:t>paramyoxiviridae</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Sub family- </a:t>
            </a:r>
            <a:r>
              <a:rPr lang="en-US" sz="2400" dirty="0" err="1" smtClean="0">
                <a:latin typeface="Times New Roman" charset="0"/>
                <a:ea typeface="Times New Roman" charset="0"/>
                <a:cs typeface="Times New Roman" charset="0"/>
              </a:rPr>
              <a:t>paramyoxivirinae</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Virus name originated from </a:t>
            </a:r>
            <a:r>
              <a:rPr lang="en-US" sz="2400" dirty="0">
                <a:latin typeface="Times New Roman" charset="0"/>
                <a:ea typeface="Times New Roman" charset="0"/>
                <a:cs typeface="Times New Roman" charset="0"/>
              </a:rPr>
              <a:t>S</a:t>
            </a:r>
            <a:r>
              <a:rPr lang="en-US" sz="2400" dirty="0" smtClean="0">
                <a:latin typeface="Times New Roman" charset="0"/>
                <a:ea typeface="Times New Roman" charset="0"/>
                <a:cs typeface="Times New Roman" charset="0"/>
              </a:rPr>
              <a:t>ungai </a:t>
            </a:r>
            <a:r>
              <a:rPr lang="en-US" sz="2400" dirty="0" err="1">
                <a:latin typeface="Times New Roman" charset="0"/>
                <a:ea typeface="Times New Roman" charset="0"/>
                <a:cs typeface="Times New Roman" charset="0"/>
              </a:rPr>
              <a:t>N</a:t>
            </a:r>
            <a:r>
              <a:rPr lang="en-US" sz="2400" dirty="0" err="1" smtClean="0">
                <a:latin typeface="Times New Roman" charset="0"/>
                <a:ea typeface="Times New Roman" charset="0"/>
                <a:cs typeface="Times New Roman" charset="0"/>
              </a:rPr>
              <a:t>ipah</a:t>
            </a:r>
            <a:r>
              <a:rPr lang="en-US" sz="2400" dirty="0" smtClean="0">
                <a:latin typeface="Times New Roman" charset="0"/>
                <a:ea typeface="Times New Roman" charset="0"/>
                <a:cs typeface="Times New Roman" charset="0"/>
              </a:rPr>
              <a:t>, a village in </a:t>
            </a:r>
            <a:r>
              <a:rPr lang="en-US" sz="2400" dirty="0" err="1" smtClean="0">
                <a:latin typeface="Times New Roman" charset="0"/>
                <a:ea typeface="Times New Roman" charset="0"/>
                <a:cs typeface="Times New Roman" charset="0"/>
              </a:rPr>
              <a:t>malaysia</a:t>
            </a:r>
            <a:r>
              <a:rPr lang="en-US" sz="2400" dirty="0" smtClean="0">
                <a:latin typeface="Times New Roman" charset="0"/>
                <a:ea typeface="Times New Roman" charset="0"/>
                <a:cs typeface="Times New Roman" charset="0"/>
              </a:rPr>
              <a:t>.</a:t>
            </a:r>
          </a:p>
          <a:p>
            <a:r>
              <a:rPr lang="en-US" sz="2400" dirty="0" err="1" smtClean="0">
                <a:latin typeface="Times New Roman" charset="0"/>
                <a:ea typeface="Times New Roman" charset="0"/>
                <a:cs typeface="Times New Roman" charset="0"/>
              </a:rPr>
              <a:t>Nipah</a:t>
            </a:r>
            <a:r>
              <a:rPr lang="en-US" sz="2400" dirty="0" smtClean="0">
                <a:latin typeface="Times New Roman" charset="0"/>
                <a:ea typeface="Times New Roman" charset="0"/>
                <a:cs typeface="Times New Roman" charset="0"/>
              </a:rPr>
              <a:t> virus is classified internationally as a biosecurity  level (BSL) 4 agent</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3203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918"/>
          </a:xfrm>
        </p:spPr>
        <p:txBody>
          <a:bodyPr>
            <a:normAutofit fontScale="90000"/>
          </a:bodyPr>
          <a:lstStyle/>
          <a:p>
            <a:r>
              <a:rPr lang="en-GB" smtClean="0"/>
              <a:t>Newer experimental drugs: </a:t>
            </a:r>
            <a:br>
              <a:rPr lang="en-GB" smtClean="0"/>
            </a:br>
            <a:endParaRPr lang="en-US" dirty="0"/>
          </a:p>
        </p:txBody>
      </p:sp>
      <p:sp>
        <p:nvSpPr>
          <p:cNvPr id="3" name="Content Placeholder 2"/>
          <p:cNvSpPr>
            <a:spLocks noGrp="1"/>
          </p:cNvSpPr>
          <p:nvPr>
            <p:ph idx="1"/>
          </p:nvPr>
        </p:nvSpPr>
        <p:spPr>
          <a:xfrm>
            <a:off x="321276" y="1260389"/>
            <a:ext cx="11032524" cy="4916574"/>
          </a:xfrm>
        </p:spPr>
        <p:txBody>
          <a:bodyPr>
            <a:normAutofit/>
          </a:bodyPr>
          <a:lstStyle/>
          <a:p>
            <a:r>
              <a:rPr lang="en-GB" dirty="0" smtClean="0"/>
              <a:t>(</a:t>
            </a:r>
            <a:r>
              <a:rPr lang="en-GB" dirty="0" err="1" smtClean="0"/>
              <a:t>i</a:t>
            </a:r>
            <a:r>
              <a:rPr lang="en-GB" dirty="0"/>
              <a:t>) </a:t>
            </a:r>
            <a:r>
              <a:rPr lang="en-GB" dirty="0" err="1" smtClean="0"/>
              <a:t>Favipravir</a:t>
            </a:r>
            <a:r>
              <a:rPr lang="en-GB" dirty="0" smtClean="0"/>
              <a:t> </a:t>
            </a:r>
            <a:r>
              <a:rPr lang="en-GB" dirty="0"/>
              <a:t>has recently </a:t>
            </a:r>
            <a:r>
              <a:rPr lang="en-GB" dirty="0" smtClean="0"/>
              <a:t>been </a:t>
            </a:r>
            <a:r>
              <a:rPr lang="en-GB" dirty="0"/>
              <a:t>shown to be elective against </a:t>
            </a:r>
            <a:r>
              <a:rPr lang="en-GB" dirty="0" err="1"/>
              <a:t>Nipah</a:t>
            </a:r>
            <a:r>
              <a:rPr lang="en-GB" dirty="0"/>
              <a:t> </a:t>
            </a:r>
            <a:r>
              <a:rPr lang="en-GB" dirty="0" smtClean="0"/>
              <a:t>viral infections </a:t>
            </a:r>
            <a:r>
              <a:rPr lang="en-GB" dirty="0"/>
              <a:t>in animal model. </a:t>
            </a:r>
          </a:p>
          <a:p>
            <a:r>
              <a:rPr lang="en-GB" dirty="0"/>
              <a:t>(ii) </a:t>
            </a:r>
            <a:r>
              <a:rPr lang="en-GB" dirty="0" err="1" smtClean="0"/>
              <a:t>Immunomodulating</a:t>
            </a:r>
            <a:r>
              <a:rPr lang="en-GB" dirty="0" smtClean="0"/>
              <a:t> drugs </a:t>
            </a:r>
            <a:r>
              <a:rPr lang="en-GB" dirty="0"/>
              <a:t>have not been found to be beneficial in </a:t>
            </a:r>
            <a:r>
              <a:rPr lang="en-GB" dirty="0" smtClean="0"/>
              <a:t>treatment </a:t>
            </a:r>
            <a:r>
              <a:rPr lang="en-GB" dirty="0"/>
              <a:t>of ARDS or sepsis associated multi organ failure. High dose </a:t>
            </a:r>
            <a:r>
              <a:rPr lang="en-GB" dirty="0" smtClean="0"/>
              <a:t>corticosteroids </a:t>
            </a:r>
            <a:r>
              <a:rPr lang="en-GB" dirty="0"/>
              <a:t>in particular have </a:t>
            </a:r>
            <a:r>
              <a:rPr lang="en-GB" dirty="0" smtClean="0"/>
              <a:t>no </a:t>
            </a:r>
            <a:r>
              <a:rPr lang="en-GB" dirty="0"/>
              <a:t>evidence of benefit and there is </a:t>
            </a:r>
            <a:r>
              <a:rPr lang="en-GB" dirty="0" smtClean="0"/>
              <a:t>potential </a:t>
            </a:r>
            <a:r>
              <a:rPr lang="en-GB" dirty="0"/>
              <a:t>for harm. </a:t>
            </a:r>
          </a:p>
          <a:p>
            <a:r>
              <a:rPr lang="en-GB" dirty="0"/>
              <a:t> </a:t>
            </a:r>
            <a:r>
              <a:rPr lang="en-GB" dirty="0" smtClean="0"/>
              <a:t>Post </a:t>
            </a:r>
            <a:r>
              <a:rPr lang="en-GB" dirty="0"/>
              <a:t>Exposure Prophylaxis: </a:t>
            </a:r>
          </a:p>
          <a:p>
            <a:r>
              <a:rPr lang="en-GB" dirty="0"/>
              <a:t>There is no evidence to support the role of ribavirin as post-exposure prophylactic </a:t>
            </a:r>
            <a:r>
              <a:rPr lang="en-GB" dirty="0" smtClean="0"/>
              <a:t>treatment </a:t>
            </a:r>
            <a:r>
              <a:rPr lang="en-GB" dirty="0"/>
              <a:t>for </a:t>
            </a:r>
            <a:r>
              <a:rPr lang="en-GB" dirty="0" err="1"/>
              <a:t>Nipah</a:t>
            </a:r>
            <a:r>
              <a:rPr lang="en-GB" dirty="0"/>
              <a:t> fever. </a:t>
            </a:r>
          </a:p>
          <a:p>
            <a:endParaRPr lang="en-US" dirty="0"/>
          </a:p>
        </p:txBody>
      </p:sp>
    </p:spTree>
    <p:extLst>
      <p:ext uri="{BB962C8B-B14F-4D97-AF65-F5344CB8AC3E}">
        <p14:creationId xmlns:p14="http://schemas.microsoft.com/office/powerpoint/2010/main" val="124479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62" y="197708"/>
            <a:ext cx="11057238" cy="5979255"/>
          </a:xfrm>
        </p:spPr>
        <p:txBody>
          <a:bodyPr>
            <a:normAutofit/>
          </a:bodyPr>
          <a:lstStyle/>
          <a:p>
            <a:r>
              <a:rPr lang="en-GB" dirty="0"/>
              <a:t>Human monoclonal antibody: </a:t>
            </a:r>
            <a:endParaRPr lang="en-GB" dirty="0" smtClean="0"/>
          </a:p>
          <a:p>
            <a:r>
              <a:rPr lang="en-GB" dirty="0" smtClean="0"/>
              <a:t>Human </a:t>
            </a:r>
            <a:r>
              <a:rPr lang="en-GB" dirty="0"/>
              <a:t>Monoclonal antibodies targeting ae viral </a:t>
            </a:r>
            <a:r>
              <a:rPr lang="en-GB" dirty="0" smtClean="0"/>
              <a:t>glycoproteins(anti-G Mab or </a:t>
            </a:r>
            <a:r>
              <a:rPr lang="en-GB" dirty="0"/>
              <a:t>anti-F Mab) against Hendra and </a:t>
            </a:r>
            <a:r>
              <a:rPr lang="en-GB" dirty="0" err="1"/>
              <a:t>Nipah</a:t>
            </a:r>
            <a:r>
              <a:rPr lang="en-GB" dirty="0"/>
              <a:t> have been shown since 2009 to be highly </a:t>
            </a:r>
            <a:r>
              <a:rPr lang="en-GB" dirty="0" smtClean="0"/>
              <a:t>effective </a:t>
            </a:r>
            <a:r>
              <a:rPr lang="en-GB" dirty="0"/>
              <a:t>for post-exposure protection on experimental animal. </a:t>
            </a:r>
            <a:r>
              <a:rPr lang="en-GB" dirty="0" err="1"/>
              <a:t>lts</a:t>
            </a:r>
            <a:r>
              <a:rPr lang="en-GB" dirty="0"/>
              <a:t> use in </a:t>
            </a:r>
            <a:r>
              <a:rPr lang="en-GB" dirty="0" smtClean="0"/>
              <a:t>emergency </a:t>
            </a:r>
            <a:r>
              <a:rPr lang="en-GB" dirty="0"/>
              <a:t>setting is subject to approval </a:t>
            </a:r>
            <a:r>
              <a:rPr lang="en-GB" dirty="0" smtClean="0"/>
              <a:t>of DCG1.</a:t>
            </a:r>
          </a:p>
          <a:p>
            <a:r>
              <a:rPr lang="en-GB" dirty="0"/>
              <a:t>Vaccine: </a:t>
            </a:r>
            <a:r>
              <a:rPr lang="en-GB" dirty="0" smtClean="0"/>
              <a:t>There </a:t>
            </a:r>
            <a:r>
              <a:rPr lang="en-GB" dirty="0"/>
              <a:t>is currently no approved vaccine that protects against </a:t>
            </a:r>
            <a:r>
              <a:rPr lang="en-GB" dirty="0" err="1"/>
              <a:t>Nipah</a:t>
            </a:r>
            <a:r>
              <a:rPr lang="en-GB" dirty="0"/>
              <a:t> virus. </a:t>
            </a:r>
          </a:p>
          <a:p>
            <a:endParaRPr lang="en-GB" dirty="0"/>
          </a:p>
          <a:p>
            <a:endParaRPr lang="en-US" dirty="0"/>
          </a:p>
        </p:txBody>
      </p:sp>
    </p:spTree>
    <p:extLst>
      <p:ext uri="{BB962C8B-B14F-4D97-AF65-F5344CB8AC3E}">
        <p14:creationId xmlns:p14="http://schemas.microsoft.com/office/powerpoint/2010/main" val="54843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Discharge Policy </a:t>
            </a:r>
            <a:br>
              <a:rPr lang="en-GB" dirty="0" smtClean="0"/>
            </a:br>
            <a:endParaRPr lang="en-US" dirty="0"/>
          </a:p>
        </p:txBody>
      </p:sp>
      <p:sp>
        <p:nvSpPr>
          <p:cNvPr id="3" name="Content Placeholder 2"/>
          <p:cNvSpPr>
            <a:spLocks noGrp="1"/>
          </p:cNvSpPr>
          <p:nvPr>
            <p:ph idx="1"/>
          </p:nvPr>
        </p:nvSpPr>
        <p:spPr/>
        <p:txBody>
          <a:bodyPr>
            <a:normAutofit/>
          </a:bodyPr>
          <a:lstStyle/>
          <a:p>
            <a:r>
              <a:rPr lang="en-GB" dirty="0"/>
              <a:t> </a:t>
            </a:r>
          </a:p>
          <a:p>
            <a:r>
              <a:rPr lang="en-GB" dirty="0" err="1"/>
              <a:t>Nipah</a:t>
            </a:r>
            <a:r>
              <a:rPr lang="en-GB" dirty="0"/>
              <a:t> confirmed patients should be discharged only </a:t>
            </a:r>
            <a:r>
              <a:rPr lang="en-GB" dirty="0" smtClean="0"/>
              <a:t>after full </a:t>
            </a:r>
            <a:r>
              <a:rPr lang="en-GB" dirty="0"/>
              <a:t>recovery and the RT- </a:t>
            </a:r>
            <a:r>
              <a:rPr lang="en-GB" dirty="0" smtClean="0"/>
              <a:t>PCR </a:t>
            </a:r>
            <a:r>
              <a:rPr lang="en-GB" dirty="0"/>
              <a:t>test is negative on the throat swab/ blood sample. However, on discharge, </a:t>
            </a:r>
            <a:r>
              <a:rPr lang="en-GB" dirty="0" smtClean="0"/>
              <a:t>patient </a:t>
            </a:r>
            <a:r>
              <a:rPr lang="en-GB" dirty="0"/>
              <a:t>is advised to remain in isolation at home till 21 days </a:t>
            </a:r>
            <a:r>
              <a:rPr lang="en-GB" dirty="0" smtClean="0"/>
              <a:t>after </a:t>
            </a:r>
            <a:r>
              <a:rPr lang="en-GB" dirty="0"/>
              <a:t>the date of </a:t>
            </a:r>
            <a:r>
              <a:rPr lang="en-GB" dirty="0" smtClean="0"/>
              <a:t>positive </a:t>
            </a:r>
            <a:r>
              <a:rPr lang="en-GB" dirty="0"/>
              <a:t>test. This shall be monitored by the community surveillance team. </a:t>
            </a:r>
          </a:p>
          <a:p>
            <a:r>
              <a:rPr lang="en-GB" dirty="0"/>
              <a:t>Suspected cases kept under isolation must not be </a:t>
            </a:r>
            <a:r>
              <a:rPr lang="en-GB" dirty="0" smtClean="0"/>
              <a:t>discharged </a:t>
            </a:r>
            <a:r>
              <a:rPr lang="en-GB" dirty="0"/>
              <a:t>before confirmation of </a:t>
            </a:r>
            <a:r>
              <a:rPr lang="en-GB" dirty="0" smtClean="0"/>
              <a:t>negative </a:t>
            </a:r>
            <a:r>
              <a:rPr lang="en-GB" dirty="0"/>
              <a:t>result.</a:t>
            </a:r>
          </a:p>
          <a:p>
            <a:endParaRPr lang="en-US" dirty="0"/>
          </a:p>
        </p:txBody>
      </p:sp>
    </p:spTree>
    <p:extLst>
      <p:ext uri="{BB962C8B-B14F-4D97-AF65-F5344CB8AC3E}">
        <p14:creationId xmlns:p14="http://schemas.microsoft.com/office/powerpoint/2010/main" val="83045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mtClean="0"/>
              <a:t>prevention</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925" y="1508165"/>
            <a:ext cx="8657111" cy="4168239"/>
          </a:xfrm>
        </p:spPr>
      </p:pic>
    </p:spTree>
    <p:extLst>
      <p:ext uri="{BB962C8B-B14F-4D97-AF65-F5344CB8AC3E}">
        <p14:creationId xmlns:p14="http://schemas.microsoft.com/office/powerpoint/2010/main" val="399585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305" y="783771"/>
            <a:ext cx="8288977" cy="4836773"/>
          </a:xfrm>
        </p:spPr>
      </p:pic>
    </p:spTree>
    <p:extLst>
      <p:ext uri="{BB962C8B-B14F-4D97-AF65-F5344CB8AC3E}">
        <p14:creationId xmlns:p14="http://schemas.microsoft.com/office/powerpoint/2010/main" val="290195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429" y="653143"/>
            <a:ext cx="8431480" cy="5291251"/>
          </a:xfrm>
        </p:spPr>
      </p:pic>
    </p:spTree>
    <p:extLst>
      <p:ext uri="{BB962C8B-B14F-4D97-AF65-F5344CB8AC3E}">
        <p14:creationId xmlns:p14="http://schemas.microsoft.com/office/powerpoint/2010/main" val="134611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431" y="831273"/>
            <a:ext cx="8146473" cy="4427321"/>
          </a:xfrm>
        </p:spPr>
      </p:pic>
    </p:spTree>
    <p:extLst>
      <p:ext uri="{BB962C8B-B14F-4D97-AF65-F5344CB8AC3E}">
        <p14:creationId xmlns:p14="http://schemas.microsoft.com/office/powerpoint/2010/main" val="336742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306" y="439386"/>
            <a:ext cx="7564581" cy="6068291"/>
          </a:xfrm>
        </p:spPr>
      </p:pic>
    </p:spTree>
    <p:extLst>
      <p:ext uri="{BB962C8B-B14F-4D97-AF65-F5344CB8AC3E}">
        <p14:creationId xmlns:p14="http://schemas.microsoft.com/office/powerpoint/2010/main" val="73352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681" y="391886"/>
            <a:ext cx="7685235" cy="5785077"/>
          </a:xfrm>
        </p:spPr>
      </p:pic>
    </p:spTree>
    <p:extLst>
      <p:ext uri="{BB962C8B-B14F-4D97-AF65-F5344CB8AC3E}">
        <p14:creationId xmlns:p14="http://schemas.microsoft.com/office/powerpoint/2010/main" val="1177136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948" y="486888"/>
            <a:ext cx="6852062" cy="6281298"/>
          </a:xfrm>
        </p:spPr>
      </p:pic>
    </p:spTree>
    <p:extLst>
      <p:ext uri="{BB962C8B-B14F-4D97-AF65-F5344CB8AC3E}">
        <p14:creationId xmlns:p14="http://schemas.microsoft.com/office/powerpoint/2010/main" val="152689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32" y="175364"/>
            <a:ext cx="10664868" cy="406527"/>
          </a:xfrm>
        </p:spPr>
        <p:txBody>
          <a:bodyPr>
            <a:normAutofit fontScale="90000"/>
          </a:bodyPr>
          <a:lstStyle/>
          <a:p>
            <a:pPr algn="ctr"/>
            <a:r>
              <a:rPr lang="en-US" b="1" dirty="0" smtClean="0"/>
              <a:t>Structure of </a:t>
            </a:r>
            <a:r>
              <a:rPr lang="en-US" b="1" dirty="0" err="1" smtClean="0"/>
              <a:t>Nipah</a:t>
            </a:r>
            <a:r>
              <a:rPr lang="en-US" b="1" dirty="0" smtClean="0"/>
              <a:t> virus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2556" y="1021278"/>
            <a:ext cx="7588332" cy="5836721"/>
          </a:xfrm>
        </p:spPr>
      </p:pic>
    </p:spTree>
    <p:extLst>
      <p:ext uri="{BB962C8B-B14F-4D97-AF65-F5344CB8AC3E}">
        <p14:creationId xmlns:p14="http://schemas.microsoft.com/office/powerpoint/2010/main" val="149670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1769"/>
          </a:xfrm>
        </p:spPr>
        <p:txBody>
          <a:bodyPr>
            <a:normAutofit fontScale="90000"/>
          </a:bodyPr>
          <a:lstStyle/>
          <a:p>
            <a:r>
              <a:rPr lang="en-US" dirty="0" smtClean="0"/>
              <a:t>summary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622" y="676894"/>
            <a:ext cx="6951945" cy="5523490"/>
          </a:xfrm>
        </p:spPr>
      </p:pic>
    </p:spTree>
    <p:extLst>
      <p:ext uri="{BB962C8B-B14F-4D97-AF65-F5344CB8AC3E}">
        <p14:creationId xmlns:p14="http://schemas.microsoft.com/office/powerpoint/2010/main" val="1372237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280"/>
          </a:xfrm>
        </p:spPr>
        <p:txBody>
          <a:bodyPr>
            <a:normAutofit/>
          </a:bodyPr>
          <a:lstStyle/>
          <a:p>
            <a:r>
              <a:rPr lang="en-US" smtClean="0"/>
              <a:t>REFERENCE</a:t>
            </a:r>
            <a:endParaRPr lang="en-US"/>
          </a:p>
        </p:txBody>
      </p:sp>
      <p:sp>
        <p:nvSpPr>
          <p:cNvPr id="3" name="Content Placeholder 2"/>
          <p:cNvSpPr>
            <a:spLocks noGrp="1"/>
          </p:cNvSpPr>
          <p:nvPr>
            <p:ph idx="1"/>
          </p:nvPr>
        </p:nvSpPr>
        <p:spPr>
          <a:xfrm>
            <a:off x="838200" y="1825625"/>
            <a:ext cx="10870870" cy="4351338"/>
          </a:xfrm>
        </p:spPr>
        <p:txBody>
          <a:bodyPr/>
          <a:lstStyle/>
          <a:p>
            <a:pPr marL="0" indent="0">
              <a:buNone/>
            </a:pPr>
            <a:r>
              <a:rPr lang="en-US" dirty="0" smtClean="0"/>
              <a:t>NIPAH VIRUS GUIDELINES </a:t>
            </a:r>
            <a:r>
              <a:rPr lang="mr-IN" dirty="0" smtClean="0"/>
              <a:t>–</a:t>
            </a:r>
            <a:endParaRPr lang="en-US" dirty="0" smtClean="0"/>
          </a:p>
          <a:p>
            <a:r>
              <a:rPr lang="en-US" dirty="0" smtClean="0"/>
              <a:t>National </a:t>
            </a:r>
            <a:r>
              <a:rPr lang="en-US" dirty="0"/>
              <a:t>C</a:t>
            </a:r>
            <a:r>
              <a:rPr lang="en-US" dirty="0" smtClean="0"/>
              <a:t>entre for Disease Control (NCDC)</a:t>
            </a:r>
          </a:p>
          <a:p>
            <a:r>
              <a:rPr lang="en-US" dirty="0">
                <a:hlinkClick r:id="rId2"/>
              </a:rPr>
              <a:t>https://</a:t>
            </a:r>
            <a:r>
              <a:rPr lang="en-US" dirty="0" smtClean="0">
                <a:hlinkClick r:id="rId2"/>
              </a:rPr>
              <a:t>ncdc.gov.in/index4.php?lang=1&amp;level=0&amp;linkid=113&amp;lid=228</a:t>
            </a:r>
            <a:endParaRPr lang="en-US" dirty="0" smtClean="0"/>
          </a:p>
          <a:p>
            <a:endParaRPr lang="en-US" dirty="0" smtClean="0"/>
          </a:p>
          <a:p>
            <a:r>
              <a:rPr lang="en-US" dirty="0" smtClean="0"/>
              <a:t>WHO</a:t>
            </a:r>
          </a:p>
          <a:p>
            <a:r>
              <a:rPr lang="en-US" dirty="0">
                <a:hlinkClick r:id="rId3"/>
              </a:rPr>
              <a:t>https://</a:t>
            </a:r>
            <a:r>
              <a:rPr lang="en-US" dirty="0" smtClean="0">
                <a:hlinkClick r:id="rId3"/>
              </a:rPr>
              <a:t>www.who.int/westernpacific/health-topics/nipah-virus-infection</a:t>
            </a:r>
            <a:endParaRPr lang="en-US" dirty="0" smtClean="0"/>
          </a:p>
          <a:p>
            <a:endParaRPr lang="en-US" dirty="0" smtClean="0"/>
          </a:p>
          <a:p>
            <a:endParaRPr lang="en-US" dirty="0"/>
          </a:p>
        </p:txBody>
      </p:sp>
    </p:spTree>
    <p:extLst>
      <p:ext uri="{BB962C8B-B14F-4D97-AF65-F5344CB8AC3E}">
        <p14:creationId xmlns:p14="http://schemas.microsoft.com/office/powerpoint/2010/main" val="37751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103238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888"/>
            <a:ext cx="10515600" cy="5690075"/>
          </a:xfrm>
        </p:spPr>
        <p:txBody>
          <a:bodyPr>
            <a:normAutofit/>
          </a:bodyPr>
          <a:lstStyle/>
          <a:p>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and </a:t>
            </a:r>
            <a:r>
              <a:rPr lang="en-GB" dirty="0" err="1">
                <a:latin typeface="Times New Roman" charset="0"/>
                <a:ea typeface="Times New Roman" charset="0"/>
                <a:cs typeface="Times New Roman" charset="0"/>
              </a:rPr>
              <a:t>HeV</a:t>
            </a:r>
            <a:r>
              <a:rPr lang="en-GB" dirty="0">
                <a:latin typeface="Times New Roman" charset="0"/>
                <a:ea typeface="Times New Roman" charset="0"/>
                <a:cs typeface="Times New Roman" charset="0"/>
              </a:rPr>
              <a:t> are enveloped, single-stranded, negative-sense RNA viruses which constitute the </a:t>
            </a:r>
            <a:r>
              <a:rPr lang="en-GB" dirty="0" err="1">
                <a:latin typeface="Times New Roman" charset="0"/>
                <a:ea typeface="Times New Roman" charset="0"/>
                <a:cs typeface="Times New Roman" charset="0"/>
              </a:rPr>
              <a:t>Henipavirus</a:t>
            </a:r>
            <a:r>
              <a:rPr lang="en-GB" dirty="0">
                <a:latin typeface="Times New Roman" charset="0"/>
                <a:ea typeface="Times New Roman" charset="0"/>
                <a:cs typeface="Times New Roman" charset="0"/>
              </a:rPr>
              <a:t> (HNV) genus in the </a:t>
            </a:r>
            <a:r>
              <a:rPr lang="en-GB" dirty="0" err="1">
                <a:latin typeface="Times New Roman" charset="0"/>
                <a:ea typeface="Times New Roman" charset="0"/>
                <a:cs typeface="Times New Roman" charset="0"/>
              </a:rPr>
              <a:t>Paramoxyviridae</a:t>
            </a:r>
            <a:r>
              <a:rPr lang="en-GB" dirty="0">
                <a:latin typeface="Times New Roman" charset="0"/>
                <a:ea typeface="Times New Roman" charset="0"/>
                <a:cs typeface="Times New Roman" charset="0"/>
              </a:rPr>
              <a:t> family. </a:t>
            </a:r>
            <a:endParaRPr lang="en-GB" dirty="0" smtClean="0">
              <a:latin typeface="Times New Roman" charset="0"/>
              <a:ea typeface="Times New Roman" charset="0"/>
              <a:cs typeface="Times New Roman" charset="0"/>
            </a:endParaRPr>
          </a:p>
          <a:p>
            <a:r>
              <a:rPr lang="en-GB" dirty="0">
                <a:latin typeface="Times New Roman" charset="0"/>
                <a:ea typeface="Times New Roman" charset="0"/>
                <a:cs typeface="Times New Roman" charset="0"/>
              </a:rPr>
              <a:t>The RNA genome, from the 3´-5´, contains consecutive arrangement of six genes, viz., </a:t>
            </a:r>
            <a:r>
              <a:rPr lang="en-GB" dirty="0" err="1">
                <a:latin typeface="Times New Roman" charset="0"/>
                <a:ea typeface="Times New Roman" charset="0"/>
                <a:cs typeface="Times New Roman" charset="0"/>
              </a:rPr>
              <a:t>nucleocapsid</a:t>
            </a:r>
            <a:r>
              <a:rPr lang="en-GB" dirty="0">
                <a:latin typeface="Times New Roman" charset="0"/>
                <a:ea typeface="Times New Roman" charset="0"/>
                <a:cs typeface="Times New Roman" charset="0"/>
              </a:rPr>
              <a:t> (N), phosphoprotein (P), matrix (M), fusion glycoprotein (F), attachment glycoprotein (G) and long polymerase (L). </a:t>
            </a:r>
            <a:endParaRPr lang="en-GB" dirty="0" smtClean="0">
              <a:latin typeface="Times New Roman" charset="0"/>
              <a:ea typeface="Times New Roman" charset="0"/>
              <a:cs typeface="Times New Roman" charset="0"/>
            </a:endParaRPr>
          </a:p>
          <a:p>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infects its host cells via two glycoproteins, i.e. G and F proteins. The G glycoprotein mediates attachment to host cell surface receptors and the fusion (F) protein makes fusion of virus-cell membranes for cellular entry. </a:t>
            </a:r>
            <a:endParaRPr lang="en-GB" dirty="0" smtClean="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78947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557"/>
            <a:ext cx="10515600" cy="345989"/>
          </a:xfrm>
        </p:spPr>
        <p:txBody>
          <a:bodyPr>
            <a:normAutofit fontScale="90000"/>
          </a:bodyPr>
          <a:lstStyle/>
          <a:p>
            <a:pPr algn="ctr"/>
            <a:r>
              <a:rPr lang="en-GB" b="1" dirty="0" smtClean="0">
                <a:latin typeface="Times New Roman" charset="0"/>
                <a:ea typeface="Times New Roman" charset="0"/>
                <a:cs typeface="Times New Roman" charset="0"/>
              </a:rPr>
              <a:t>Epidemiology and </a:t>
            </a:r>
            <a:r>
              <a:rPr lang="en-GB" b="1" dirty="0" err="1" smtClean="0">
                <a:latin typeface="Times New Roman" charset="0"/>
                <a:ea typeface="Times New Roman" charset="0"/>
                <a:cs typeface="Times New Roman" charset="0"/>
              </a:rPr>
              <a:t>Etiology</a:t>
            </a:r>
            <a:r>
              <a:rPr lang="en-GB" dirty="0" smtClean="0"/>
              <a:t/>
            </a:r>
            <a:br>
              <a:rPr lang="en-GB" dirty="0" smtClean="0"/>
            </a:br>
            <a:endParaRPr lang="en-US" dirty="0"/>
          </a:p>
        </p:txBody>
      </p:sp>
      <p:sp>
        <p:nvSpPr>
          <p:cNvPr id="3" name="Content Placeholder 2"/>
          <p:cNvSpPr>
            <a:spLocks noGrp="1"/>
          </p:cNvSpPr>
          <p:nvPr>
            <p:ph idx="1"/>
          </p:nvPr>
        </p:nvSpPr>
        <p:spPr>
          <a:xfrm>
            <a:off x="838200" y="1062681"/>
            <a:ext cx="10515600" cy="5114282"/>
          </a:xfrm>
        </p:spPr>
        <p:txBody>
          <a:bodyPr>
            <a:normAutofit/>
          </a:bodyPr>
          <a:lstStyle/>
          <a:p>
            <a:r>
              <a:rPr lang="en-GB" b="1" dirty="0" smtClean="0">
                <a:latin typeface="Times New Roman" charset="0"/>
                <a:ea typeface="Times New Roman" charset="0"/>
                <a:cs typeface="Times New Roman" charset="0"/>
              </a:rPr>
              <a:t>Agent</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is a highly pathogenic paramyxovirus. </a:t>
            </a:r>
            <a:endParaRPr lang="en-GB" dirty="0" smtClean="0">
              <a:latin typeface="Times New Roman" charset="0"/>
              <a:ea typeface="Times New Roman" charset="0"/>
              <a:cs typeface="Times New Roman" charset="0"/>
            </a:endParaRPr>
          </a:p>
          <a:p>
            <a:r>
              <a:rPr lang="en-GB" dirty="0" smtClean="0">
                <a:latin typeface="Times New Roman" charset="0"/>
                <a:ea typeface="Times New Roman" charset="0"/>
                <a:cs typeface="Times New Roman" charset="0"/>
              </a:rPr>
              <a:t> </a:t>
            </a:r>
            <a:r>
              <a:rPr lang="en-GB" b="1" dirty="0">
                <a:latin typeface="Times New Roman" charset="0"/>
                <a:ea typeface="Times New Roman" charset="0"/>
                <a:cs typeface="Times New Roman" charset="0"/>
              </a:rPr>
              <a:t>Natural Reservoir</a:t>
            </a:r>
            <a:r>
              <a:rPr lang="en-GB" dirty="0">
                <a:latin typeface="Times New Roman" charset="0"/>
                <a:ea typeface="Times New Roman" charset="0"/>
                <a:cs typeface="Times New Roman" charset="0"/>
              </a:rPr>
              <a:t>: Fruit bats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Pteropus</a:t>
            </a:r>
            <a:r>
              <a:rPr lang="en-GB" dirty="0" smtClean="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gcnus</a:t>
            </a:r>
            <a:r>
              <a:rPr lang="en-GB" dirty="0">
                <a:latin typeface="Times New Roman" charset="0"/>
                <a:ea typeface="Times New Roman" charset="0"/>
                <a:cs typeface="Times New Roman" charset="0"/>
              </a:rPr>
              <a:t> are the natural reservoir of </a:t>
            </a:r>
            <a:r>
              <a:rPr lang="en-GB" dirty="0" err="1" smtClean="0">
                <a:latin typeface="Times New Roman" charset="0"/>
                <a:ea typeface="Times New Roman" charset="0"/>
                <a:cs typeface="Times New Roman" charset="0"/>
              </a:rPr>
              <a:t>NiV</a:t>
            </a:r>
            <a:r>
              <a:rPr lang="en-GB" dirty="0">
                <a:latin typeface="Times New Roman" charset="0"/>
                <a:ea typeface="Times New Roman" charset="0"/>
                <a:cs typeface="Times New Roman" charset="0"/>
              </a:rPr>
              <a:t>. Pig is an amplifying host. It may </a:t>
            </a:r>
            <a:r>
              <a:rPr lang="en-GB" dirty="0" smtClean="0">
                <a:latin typeface="Times New Roman" charset="0"/>
                <a:ea typeface="Times New Roman" charset="0"/>
                <a:cs typeface="Times New Roman" charset="0"/>
              </a:rPr>
              <a:t>become infected </a:t>
            </a:r>
            <a:r>
              <a:rPr lang="en-GB" dirty="0">
                <a:latin typeface="Times New Roman" charset="0"/>
                <a:ea typeface="Times New Roman" charset="0"/>
                <a:cs typeface="Times New Roman" charset="0"/>
              </a:rPr>
              <a:t>after consumption of </a:t>
            </a:r>
            <a:r>
              <a:rPr lang="en-GB" dirty="0" smtClean="0">
                <a:latin typeface="Times New Roman" charset="0"/>
                <a:ea typeface="Times New Roman" charset="0"/>
                <a:cs typeface="Times New Roman" charset="0"/>
              </a:rPr>
              <a:t>partially </a:t>
            </a:r>
            <a:r>
              <a:rPr lang="en-GB" dirty="0">
                <a:latin typeface="Times New Roman" charset="0"/>
                <a:ea typeface="Times New Roman" charset="0"/>
                <a:cs typeface="Times New Roman" charset="0"/>
              </a:rPr>
              <a:t>bat eaten fruits that dropped in </a:t>
            </a:r>
            <a:r>
              <a:rPr lang="en-GB" dirty="0" smtClean="0">
                <a:latin typeface="Times New Roman" charset="0"/>
                <a:ea typeface="Times New Roman" charset="0"/>
                <a:cs typeface="Times New Roman" charset="0"/>
              </a:rPr>
              <a:t>pigsties </a:t>
            </a:r>
            <a:r>
              <a:rPr lang="en-GB" dirty="0">
                <a:latin typeface="Times New Roman" charset="0"/>
                <a:ea typeface="Times New Roman" charset="0"/>
                <a:cs typeface="Times New Roman" charset="0"/>
              </a:rPr>
              <a:t>(as was evident in the Malaysia </a:t>
            </a:r>
            <a:r>
              <a:rPr lang="en-GB" dirty="0" smtClean="0">
                <a:latin typeface="Times New Roman" charset="0"/>
                <a:ea typeface="Times New Roman" charset="0"/>
                <a:cs typeface="Times New Roman" charset="0"/>
              </a:rPr>
              <a:t>outbreak </a:t>
            </a:r>
            <a:r>
              <a:rPr lang="en-GB" dirty="0">
                <a:latin typeface="Times New Roman" charset="0"/>
                <a:ea typeface="Times New Roman" charset="0"/>
                <a:cs typeface="Times New Roman" charset="0"/>
              </a:rPr>
              <a:t>in 1998). </a:t>
            </a:r>
          </a:p>
          <a:p>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 </a:t>
            </a:r>
            <a:r>
              <a:rPr lang="en-GB" b="1" dirty="0">
                <a:latin typeface="Times New Roman" charset="0"/>
                <a:ea typeface="Times New Roman" charset="0"/>
                <a:cs typeface="Times New Roman" charset="0"/>
              </a:rPr>
              <a:t>Environmental </a:t>
            </a:r>
            <a:r>
              <a:rPr lang="en-GB" b="1" dirty="0" smtClean="0">
                <a:latin typeface="Times New Roman" charset="0"/>
                <a:ea typeface="Times New Roman" charset="0"/>
                <a:cs typeface="Times New Roman" charset="0"/>
              </a:rPr>
              <a:t>Factors: </a:t>
            </a:r>
            <a:r>
              <a:rPr lang="en-GB" dirty="0" smtClean="0">
                <a:latin typeface="Times New Roman" charset="0"/>
                <a:ea typeface="Times New Roman" charset="0"/>
                <a:cs typeface="Times New Roman" charset="0"/>
              </a:rPr>
              <a:t>Seasonality </a:t>
            </a:r>
            <a:r>
              <a:rPr lang="en-GB" dirty="0">
                <a:latin typeface="Times New Roman" charset="0"/>
                <a:ea typeface="Times New Roman" charset="0"/>
                <a:cs typeface="Times New Roman" charset="0"/>
              </a:rPr>
              <a:t>was strongly </a:t>
            </a:r>
            <a:r>
              <a:rPr lang="en-GB" dirty="0" smtClean="0">
                <a:latin typeface="Times New Roman" charset="0"/>
                <a:ea typeface="Times New Roman" charset="0"/>
                <a:cs typeface="Times New Roman" charset="0"/>
              </a:rPr>
              <a:t>implicated </a:t>
            </a:r>
            <a:r>
              <a:rPr lang="en-GB" dirty="0">
                <a:latin typeface="Times New Roman" charset="0"/>
                <a:ea typeface="Times New Roman" charset="0"/>
                <a:cs typeface="Times New Roman" charset="0"/>
              </a:rPr>
              <a:t>in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outbreaks in Bangladesh and I</a:t>
            </a:r>
            <a:r>
              <a:rPr lang="en-GB" dirty="0" smtClean="0">
                <a:latin typeface="Times New Roman" charset="0"/>
                <a:ea typeface="Times New Roman" charset="0"/>
                <a:cs typeface="Times New Roman" charset="0"/>
              </a:rPr>
              <a:t>ndia</a:t>
            </a:r>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All of the </a:t>
            </a:r>
            <a:r>
              <a:rPr lang="en-GB" dirty="0">
                <a:latin typeface="Times New Roman" charset="0"/>
                <a:ea typeface="Times New Roman" charset="0"/>
                <a:cs typeface="Times New Roman" charset="0"/>
              </a:rPr>
              <a:t>outbreaks occurred during the months from December to </a:t>
            </a:r>
            <a:r>
              <a:rPr lang="en-GB" dirty="0" smtClean="0">
                <a:latin typeface="Times New Roman" charset="0"/>
                <a:ea typeface="Times New Roman" charset="0"/>
                <a:cs typeface="Times New Roman" charset="0"/>
              </a:rPr>
              <a:t>May (winter to spring). </a:t>
            </a:r>
          </a:p>
          <a:p>
            <a:r>
              <a:rPr lang="en-GB" b="1" dirty="0" smtClean="0">
                <a:latin typeface="Times New Roman" charset="0"/>
                <a:ea typeface="Times New Roman" charset="0"/>
                <a:cs typeface="Times New Roman" charset="0"/>
              </a:rPr>
              <a:t>Mode </a:t>
            </a:r>
            <a:r>
              <a:rPr lang="en-GB" b="1" dirty="0">
                <a:latin typeface="Times New Roman" charset="0"/>
                <a:ea typeface="Times New Roman" charset="0"/>
                <a:cs typeface="Times New Roman" charset="0"/>
              </a:rPr>
              <a:t>of Transmission</a:t>
            </a:r>
            <a:r>
              <a:rPr lang="en-GB" dirty="0">
                <a:latin typeface="Times New Roman" charset="0"/>
                <a:ea typeface="Times New Roman" charset="0"/>
                <a:cs typeface="Times New Roman" charset="0"/>
              </a:rPr>
              <a:t>: Transmission </a:t>
            </a:r>
            <a:r>
              <a:rPr lang="en-GB" dirty="0" smtClean="0">
                <a:latin typeface="Times New Roman" charset="0"/>
                <a:ea typeface="Times New Roman" charset="0"/>
                <a:cs typeface="Times New Roman" charset="0"/>
              </a:rPr>
              <a:t>of </a:t>
            </a:r>
            <a:r>
              <a:rPr lang="en-GB" dirty="0" err="1" smtClean="0">
                <a:latin typeface="Times New Roman" charset="0"/>
                <a:ea typeface="Times New Roman" charset="0"/>
                <a:cs typeface="Times New Roman" charset="0"/>
              </a:rPr>
              <a:t>Nipah</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virus to humans may occur </a:t>
            </a:r>
            <a:r>
              <a:rPr lang="en-GB" dirty="0" smtClean="0">
                <a:latin typeface="Times New Roman" charset="0"/>
                <a:ea typeface="Times New Roman" charset="0"/>
                <a:cs typeface="Times New Roman" charset="0"/>
              </a:rPr>
              <a:t>after </a:t>
            </a:r>
            <a:r>
              <a:rPr lang="en-GB" dirty="0">
                <a:latin typeface="Times New Roman" charset="0"/>
                <a:ea typeface="Times New Roman" charset="0"/>
                <a:cs typeface="Times New Roman" charset="0"/>
              </a:rPr>
              <a:t>direct contact with infected bats, infected pigs, or </a:t>
            </a:r>
            <a:r>
              <a:rPr lang="en-GB" dirty="0" smtClean="0">
                <a:latin typeface="Times New Roman" charset="0"/>
                <a:ea typeface="Times New Roman" charset="0"/>
                <a:cs typeface="Times New Roman" charset="0"/>
              </a:rPr>
              <a:t>from other </a:t>
            </a:r>
            <a:r>
              <a:rPr lang="en-GB" dirty="0" err="1">
                <a:latin typeface="Times New Roman" charset="0"/>
                <a:ea typeface="Times New Roman" charset="0"/>
                <a:cs typeface="Times New Roman" charset="0"/>
              </a:rPr>
              <a:t>Nipah</a:t>
            </a:r>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virus infected people.</a:t>
            </a:r>
            <a:endParaRPr lang="en-GB"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09028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924"/>
            <a:ext cx="10515600" cy="6041039"/>
          </a:xfrm>
        </p:spPr>
        <p:txBody>
          <a:bodyPr>
            <a:normAutofit/>
          </a:bodyPr>
          <a:lstStyle/>
          <a:p>
            <a:r>
              <a:rPr lang="en-GB" dirty="0" smtClean="0">
                <a:latin typeface="Times New Roman" charset="0"/>
                <a:ea typeface="Times New Roman" charset="0"/>
                <a:cs typeface="Times New Roman" charset="0"/>
              </a:rPr>
              <a:t>Routes </a:t>
            </a:r>
            <a:r>
              <a:rPr lang="en-GB" dirty="0">
                <a:latin typeface="Times New Roman" charset="0"/>
                <a:ea typeface="Times New Roman" charset="0"/>
                <a:cs typeface="Times New Roman" charset="0"/>
              </a:rPr>
              <a:t>of transmission of </a:t>
            </a:r>
            <a:r>
              <a:rPr lang="en-GB" dirty="0" err="1">
                <a:latin typeface="Times New Roman" charset="0"/>
                <a:ea typeface="Times New Roman" charset="0"/>
                <a:cs typeface="Times New Roman" charset="0"/>
              </a:rPr>
              <a:t>Nipah</a:t>
            </a:r>
            <a:r>
              <a:rPr lang="en-GB" dirty="0">
                <a:latin typeface="Times New Roman" charset="0"/>
                <a:ea typeface="Times New Roman" charset="0"/>
                <a:cs typeface="Times New Roman" charset="0"/>
              </a:rPr>
              <a:t> virus have also been identified </a:t>
            </a:r>
            <a:r>
              <a:rPr lang="en-GB" dirty="0" smtClean="0">
                <a:latin typeface="Times New Roman" charset="0"/>
                <a:ea typeface="Times New Roman" charset="0"/>
                <a:cs typeface="Times New Roman" charset="0"/>
              </a:rPr>
              <a:t>from </a:t>
            </a:r>
            <a:r>
              <a:rPr lang="en-GB" dirty="0">
                <a:latin typeface="Times New Roman" charset="0"/>
                <a:ea typeface="Times New Roman" charset="0"/>
                <a:cs typeface="Times New Roman" charset="0"/>
              </a:rPr>
              <a:t>its natural reservoir to human through drinking of raw date palm sap </a:t>
            </a:r>
            <a:r>
              <a:rPr lang="en-GB" dirty="0" smtClean="0">
                <a:latin typeface="Times New Roman" charset="0"/>
                <a:ea typeface="Times New Roman" charset="0"/>
                <a:cs typeface="Times New Roman" charset="0"/>
              </a:rPr>
              <a:t>contaminated </a:t>
            </a:r>
            <a:r>
              <a:rPr lang="en-GB" dirty="0">
                <a:latin typeface="Times New Roman" charset="0"/>
                <a:ea typeface="Times New Roman" charset="0"/>
                <a:cs typeface="Times New Roman" charset="0"/>
              </a:rPr>
              <a:t>with </a:t>
            </a:r>
            <a:r>
              <a:rPr lang="en-GB" dirty="0" err="1">
                <a:latin typeface="Times New Roman" charset="0"/>
                <a:ea typeface="Times New Roman" charset="0"/>
                <a:cs typeface="Times New Roman" charset="0"/>
              </a:rPr>
              <a:t>NiV</a:t>
            </a:r>
            <a:r>
              <a:rPr lang="en-GB" dirty="0">
                <a:latin typeface="Times New Roman" charset="0"/>
                <a:ea typeface="Times New Roman" charset="0"/>
                <a:cs typeface="Times New Roman" charset="0"/>
              </a:rPr>
              <a:t>. However, human to human transmission has been </a:t>
            </a:r>
            <a:r>
              <a:rPr lang="en-GB" dirty="0" smtClean="0">
                <a:latin typeface="Times New Roman" charset="0"/>
                <a:ea typeface="Times New Roman" charset="0"/>
                <a:cs typeface="Times New Roman" charset="0"/>
              </a:rPr>
              <a:t>attributed </a:t>
            </a:r>
            <a:r>
              <a:rPr lang="en-GB" dirty="0">
                <a:latin typeface="Times New Roman" charset="0"/>
                <a:ea typeface="Times New Roman" charset="0"/>
                <a:cs typeface="Times New Roman" charset="0"/>
              </a:rPr>
              <a:t>as one </a:t>
            </a:r>
            <a:r>
              <a:rPr lang="en-GB" dirty="0" smtClean="0">
                <a:latin typeface="Times New Roman" charset="0"/>
                <a:ea typeface="Times New Roman" charset="0"/>
                <a:cs typeface="Times New Roman" charset="0"/>
              </a:rPr>
              <a:t>of the </a:t>
            </a:r>
            <a:r>
              <a:rPr lang="en-GB" dirty="0">
                <a:latin typeface="Times New Roman" charset="0"/>
                <a:ea typeface="Times New Roman" charset="0"/>
                <a:cs typeface="Times New Roman" charset="0"/>
              </a:rPr>
              <a:t>major modes </a:t>
            </a:r>
            <a:r>
              <a:rPr lang="en-GB" dirty="0" smtClean="0">
                <a:latin typeface="Times New Roman" charset="0"/>
                <a:ea typeface="Times New Roman" charset="0"/>
                <a:cs typeface="Times New Roman" charset="0"/>
              </a:rPr>
              <a:t>of transmission </a:t>
            </a:r>
            <a:r>
              <a:rPr lang="en-GB" dirty="0">
                <a:latin typeface="Times New Roman" charset="0"/>
                <a:ea typeface="Times New Roman" charset="0"/>
                <a:cs typeface="Times New Roman" charset="0"/>
              </a:rPr>
              <a:t>in the epidemic in </a:t>
            </a:r>
            <a:r>
              <a:rPr lang="en-GB" dirty="0" err="1">
                <a:latin typeface="Times New Roman" charset="0"/>
                <a:ea typeface="Times New Roman" charset="0"/>
                <a:cs typeface="Times New Roman" charset="0"/>
              </a:rPr>
              <a:t>Siliguri</a:t>
            </a:r>
            <a:r>
              <a:rPr lang="en-GB" dirty="0">
                <a:latin typeface="Times New Roman" charset="0"/>
                <a:ea typeface="Times New Roman" charset="0"/>
                <a:cs typeface="Times New Roman" charset="0"/>
              </a:rPr>
              <a:t> and </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in Kozhikode (</a:t>
            </a:r>
            <a:r>
              <a:rPr lang="en-GB" dirty="0" smtClean="0">
                <a:latin typeface="Times New Roman" charset="0"/>
                <a:ea typeface="Times New Roman" charset="0"/>
                <a:cs typeface="Times New Roman" charset="0"/>
              </a:rPr>
              <a:t>Kerala on May</a:t>
            </a:r>
            <a:r>
              <a:rPr lang="en-GB" dirty="0">
                <a:latin typeface="Times New Roman" charset="0"/>
                <a:ea typeface="Times New Roman" charset="0"/>
                <a:cs typeface="Times New Roman" charset="0"/>
              </a:rPr>
              <a:t>, 20 1 8), India. </a:t>
            </a:r>
          </a:p>
          <a:p>
            <a:r>
              <a:rPr lang="en-GB" dirty="0">
                <a:latin typeface="Times New Roman" charset="0"/>
                <a:ea typeface="Times New Roman" charset="0"/>
                <a:cs typeface="Times New Roman" charset="0"/>
              </a:rPr>
              <a:t> </a:t>
            </a:r>
            <a:r>
              <a:rPr lang="en-GB" b="1" dirty="0" smtClean="0">
                <a:latin typeface="Times New Roman" charset="0"/>
                <a:ea typeface="Times New Roman" charset="0"/>
                <a:cs typeface="Times New Roman" charset="0"/>
              </a:rPr>
              <a:t> </a:t>
            </a:r>
            <a:r>
              <a:rPr lang="en-GB" b="1" dirty="0">
                <a:latin typeface="Times New Roman" charset="0"/>
                <a:ea typeface="Times New Roman" charset="0"/>
                <a:cs typeface="Times New Roman" charset="0"/>
              </a:rPr>
              <a:t>Incubation period</a:t>
            </a:r>
            <a:r>
              <a:rPr lang="en-GB" dirty="0">
                <a:latin typeface="Times New Roman" charset="0"/>
                <a:ea typeface="Times New Roman" charset="0"/>
                <a:cs typeface="Times New Roman" charset="0"/>
              </a:rPr>
              <a:t>: it varies from 4-21 days. </a:t>
            </a:r>
          </a:p>
        </p:txBody>
      </p:sp>
    </p:spTree>
    <p:extLst>
      <p:ext uri="{BB962C8B-B14F-4D97-AF65-F5344CB8AC3E}">
        <p14:creationId xmlns:p14="http://schemas.microsoft.com/office/powerpoint/2010/main" val="207896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527"/>
          </a:xfrm>
        </p:spPr>
        <p:txBody>
          <a:bodyPr>
            <a:normAutofit/>
          </a:bodyPr>
          <a:lstStyle/>
          <a:p>
            <a:pPr algn="ctr"/>
            <a:r>
              <a:rPr lang="en-US" dirty="0" smtClean="0">
                <a:latin typeface="Times New Roman" charset="0"/>
                <a:ea typeface="Times New Roman" charset="0"/>
                <a:cs typeface="Times New Roman" charset="0"/>
              </a:rPr>
              <a:t>Transmission</a:t>
            </a:r>
            <a:endParaRPr lang="en-US"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174"/>
          <a:stretch/>
        </p:blipFill>
        <p:spPr>
          <a:xfrm>
            <a:off x="1413164" y="985651"/>
            <a:ext cx="9345880" cy="5355771"/>
          </a:xfrm>
        </p:spPr>
      </p:pic>
    </p:spTree>
    <p:extLst>
      <p:ext uri="{BB962C8B-B14F-4D97-AF65-F5344CB8AC3E}">
        <p14:creationId xmlns:p14="http://schemas.microsoft.com/office/powerpoint/2010/main" val="165542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561"/>
          </a:xfrm>
        </p:spPr>
        <p:txBody>
          <a:bodyPr>
            <a:normAutofit fontScale="90000"/>
          </a:bodyPr>
          <a:lstStyle/>
          <a:p>
            <a:pPr algn="ctr"/>
            <a:r>
              <a:rPr lang="en-GB" b="1" dirty="0" smtClean="0">
                <a:latin typeface="Times New Roman" charset="0"/>
                <a:ea typeface="Times New Roman" charset="0"/>
                <a:cs typeface="Times New Roman" charset="0"/>
              </a:rPr>
              <a:t>Pathogenesis. </a:t>
            </a:r>
            <a:br>
              <a:rPr lang="en-GB" b="1" dirty="0" smtClean="0">
                <a:latin typeface="Times New Roman" charset="0"/>
                <a:ea typeface="Times New Roman" charset="0"/>
                <a:cs typeface="Times New Roman" charset="0"/>
              </a:rPr>
            </a:b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94270" y="1025611"/>
            <a:ext cx="10859530" cy="5151352"/>
          </a:xfrm>
        </p:spPr>
        <p:txBody>
          <a:bodyPr>
            <a:normAutofit/>
          </a:bodyPr>
          <a:lstStyle/>
          <a:p>
            <a:r>
              <a:rPr lang="en-GB" dirty="0" smtClean="0">
                <a:latin typeface="Times New Roman" charset="0"/>
                <a:ea typeface="Times New Roman" charset="0"/>
                <a:cs typeface="Times New Roman" charset="0"/>
              </a:rPr>
              <a:t>The </a:t>
            </a:r>
            <a:r>
              <a:rPr lang="en-GB" dirty="0">
                <a:latin typeface="Times New Roman" charset="0"/>
                <a:ea typeface="Times New Roman" charset="0"/>
                <a:cs typeface="Times New Roman" charset="0"/>
              </a:rPr>
              <a:t>exact </a:t>
            </a:r>
            <a:r>
              <a:rPr lang="en-GB" dirty="0" smtClean="0">
                <a:latin typeface="Times New Roman" charset="0"/>
                <a:ea typeface="Times New Roman" charset="0"/>
                <a:cs typeface="Times New Roman" charset="0"/>
              </a:rPr>
              <a:t>pathogenesis </a:t>
            </a:r>
            <a:r>
              <a:rPr lang="en-GB" dirty="0">
                <a:latin typeface="Times New Roman" charset="0"/>
                <a:ea typeface="Times New Roman" charset="0"/>
                <a:cs typeface="Times New Roman" charset="0"/>
              </a:rPr>
              <a:t>mechanism of </a:t>
            </a:r>
            <a:r>
              <a:rPr lang="en-GB" dirty="0" err="1">
                <a:latin typeface="Times New Roman" charset="0"/>
                <a:ea typeface="Times New Roman" charset="0"/>
                <a:cs typeface="Times New Roman" charset="0"/>
              </a:rPr>
              <a:t>Nipah</a:t>
            </a:r>
            <a:r>
              <a:rPr lang="en-GB" dirty="0">
                <a:latin typeface="Times New Roman" charset="0"/>
                <a:ea typeface="Times New Roman" charset="0"/>
                <a:cs typeface="Times New Roman" charset="0"/>
              </a:rPr>
              <a:t> infection is still not very clearly </a:t>
            </a:r>
            <a:r>
              <a:rPr lang="en-GB" dirty="0" smtClean="0">
                <a:latin typeface="Times New Roman" charset="0"/>
                <a:ea typeface="Times New Roman" charset="0"/>
                <a:cs typeface="Times New Roman" charset="0"/>
              </a:rPr>
              <a:t>documented</a:t>
            </a:r>
            <a:r>
              <a:rPr lang="en-GB" dirty="0">
                <a:latin typeface="Times New Roman" charset="0"/>
                <a:ea typeface="Times New Roman" charset="0"/>
                <a:cs typeface="Times New Roman" charset="0"/>
              </a:rPr>
              <a:t>. </a:t>
            </a:r>
            <a:r>
              <a:rPr lang="en-GB" dirty="0" err="1">
                <a:latin typeface="Times New Roman" charset="0"/>
                <a:ea typeface="Times New Roman" charset="0"/>
                <a:cs typeface="Times New Roman" charset="0"/>
              </a:rPr>
              <a:t>Nipah</a:t>
            </a:r>
            <a:r>
              <a:rPr lang="en-GB" dirty="0">
                <a:latin typeface="Times New Roman" charset="0"/>
                <a:ea typeface="Times New Roman" charset="0"/>
                <a:cs typeface="Times New Roman" charset="0"/>
              </a:rPr>
              <a:t> infection primarily involves the blood vessels in the form of </a:t>
            </a:r>
            <a:r>
              <a:rPr lang="en-GB" dirty="0" err="1" smtClean="0">
                <a:latin typeface="Times New Roman" charset="0"/>
                <a:ea typeface="Times New Roman" charset="0"/>
                <a:cs typeface="Times New Roman" charset="0"/>
              </a:rPr>
              <a:t>vasculopathy</a:t>
            </a:r>
            <a:r>
              <a:rPr lang="en-GB" dirty="0" smtClean="0">
                <a:latin typeface="Times New Roman" charset="0"/>
                <a:ea typeface="Times New Roman" charset="0"/>
                <a:cs typeface="Times New Roman" charset="0"/>
              </a:rPr>
              <a:t> </a:t>
            </a:r>
            <a:r>
              <a:rPr lang="en-GB" dirty="0">
                <a:latin typeface="Times New Roman" charset="0"/>
                <a:ea typeface="Times New Roman" charset="0"/>
                <a:cs typeface="Times New Roman" charset="0"/>
              </a:rPr>
              <a:t>and vasculitis resulting in perivascular cellular infiltration, </a:t>
            </a:r>
            <a:r>
              <a:rPr lang="en-GB" dirty="0" smtClean="0">
                <a:latin typeface="Times New Roman" charset="0"/>
                <a:ea typeface="Times New Roman" charset="0"/>
                <a:cs typeface="Times New Roman" charset="0"/>
              </a:rPr>
              <a:t>inflammation </a:t>
            </a:r>
            <a:r>
              <a:rPr lang="en-GB" dirty="0">
                <a:latin typeface="Times New Roman" charset="0"/>
                <a:ea typeface="Times New Roman" charset="0"/>
                <a:cs typeface="Times New Roman" charset="0"/>
              </a:rPr>
              <a:t>and necrosis. </a:t>
            </a:r>
            <a:endParaRPr lang="en-GB" dirty="0" smtClean="0">
              <a:latin typeface="Times New Roman" charset="0"/>
              <a:ea typeface="Times New Roman" charset="0"/>
              <a:cs typeface="Times New Roman" charset="0"/>
            </a:endParaRPr>
          </a:p>
          <a:p>
            <a:r>
              <a:rPr lang="en-GB" dirty="0" smtClean="0">
                <a:latin typeface="Times New Roman" charset="0"/>
                <a:ea typeface="Times New Roman" charset="0"/>
                <a:cs typeface="Times New Roman" charset="0"/>
              </a:rPr>
              <a:t>Due </a:t>
            </a:r>
            <a:r>
              <a:rPr lang="en-GB" dirty="0">
                <a:latin typeface="Times New Roman" charset="0"/>
                <a:ea typeface="Times New Roman" charset="0"/>
                <a:cs typeface="Times New Roman" charset="0"/>
              </a:rPr>
              <a:t>to high viremia it is very </a:t>
            </a:r>
            <a:r>
              <a:rPr lang="en-GB" dirty="0" smtClean="0">
                <a:latin typeface="Times New Roman" charset="0"/>
                <a:ea typeface="Times New Roman" charset="0"/>
                <a:cs typeface="Times New Roman" charset="0"/>
              </a:rPr>
              <a:t>likely </a:t>
            </a:r>
            <a:r>
              <a:rPr lang="en-GB" dirty="0">
                <a:latin typeface="Times New Roman" charset="0"/>
                <a:ea typeface="Times New Roman" charset="0"/>
                <a:cs typeface="Times New Roman" charset="0"/>
              </a:rPr>
              <a:t>that </a:t>
            </a:r>
            <a:r>
              <a:rPr lang="en-GB" dirty="0" smtClean="0">
                <a:latin typeface="Times New Roman" charset="0"/>
                <a:ea typeface="Times New Roman" charset="0"/>
                <a:cs typeface="Times New Roman" charset="0"/>
              </a:rPr>
              <a:t>several cytokines </a:t>
            </a:r>
            <a:r>
              <a:rPr lang="en-GB" dirty="0">
                <a:latin typeface="Times New Roman" charset="0"/>
                <a:ea typeface="Times New Roman" charset="0"/>
                <a:cs typeface="Times New Roman" charset="0"/>
              </a:rPr>
              <a:t>and chemokines are released causing vascular damage. Severity of the </a:t>
            </a:r>
            <a:r>
              <a:rPr lang="en-GB" dirty="0" smtClean="0">
                <a:latin typeface="Times New Roman" charset="0"/>
                <a:ea typeface="Times New Roman" charset="0"/>
                <a:cs typeface="Times New Roman" charset="0"/>
              </a:rPr>
              <a:t>clinical </a:t>
            </a:r>
            <a:r>
              <a:rPr lang="en-GB" dirty="0">
                <a:latin typeface="Times New Roman" charset="0"/>
                <a:ea typeface="Times New Roman" charset="0"/>
                <a:cs typeface="Times New Roman" charset="0"/>
              </a:rPr>
              <a:t>symptoms and organ involvement are host likely dependent on the extent </a:t>
            </a:r>
            <a:r>
              <a:rPr lang="en-GB" dirty="0" smtClean="0">
                <a:latin typeface="Times New Roman" charset="0"/>
                <a:ea typeface="Times New Roman" charset="0"/>
                <a:cs typeface="Times New Roman" charset="0"/>
              </a:rPr>
              <a:t>of </a:t>
            </a:r>
            <a:r>
              <a:rPr lang="en-GB" dirty="0">
                <a:latin typeface="Times New Roman" charset="0"/>
                <a:ea typeface="Times New Roman" charset="0"/>
                <a:cs typeface="Times New Roman" charset="0"/>
              </a:rPr>
              <a:t>vascular damage. </a:t>
            </a:r>
            <a:endParaRPr lang="en-GB" dirty="0" smtClean="0">
              <a:latin typeface="Times New Roman" charset="0"/>
              <a:ea typeface="Times New Roman" charset="0"/>
              <a:cs typeface="Times New Roman" charset="0"/>
            </a:endParaRPr>
          </a:p>
          <a:p>
            <a:r>
              <a:rPr lang="en-GB" dirty="0">
                <a:latin typeface="Times New Roman" charset="0"/>
                <a:ea typeface="Times New Roman" charset="0"/>
                <a:cs typeface="Times New Roman" charset="0"/>
              </a:rPr>
              <a:t>Post-mortem evaluation in one of the cases has revealed gross cerebral and </a:t>
            </a:r>
            <a:r>
              <a:rPr lang="en-GB" dirty="0" smtClean="0">
                <a:latin typeface="Times New Roman" charset="0"/>
                <a:ea typeface="Times New Roman" charset="0"/>
                <a:cs typeface="Times New Roman" charset="0"/>
              </a:rPr>
              <a:t>pulmonary </a:t>
            </a:r>
            <a:r>
              <a:rPr lang="en-GB" dirty="0">
                <a:latin typeface="Times New Roman" charset="0"/>
                <a:ea typeface="Times New Roman" charset="0"/>
                <a:cs typeface="Times New Roman" charset="0"/>
              </a:rPr>
              <a:t>oedema. Cross-section of the brain and lungs showed evidence of gross </a:t>
            </a:r>
            <a:r>
              <a:rPr lang="en-GB" dirty="0" smtClean="0">
                <a:latin typeface="Times New Roman" charset="0"/>
                <a:ea typeface="Times New Roman" charset="0"/>
                <a:cs typeface="Times New Roman" charset="0"/>
              </a:rPr>
              <a:t>pulmonary </a:t>
            </a:r>
            <a:r>
              <a:rPr lang="en-GB" dirty="0">
                <a:latin typeface="Times New Roman" charset="0"/>
                <a:ea typeface="Times New Roman" charset="0"/>
                <a:cs typeface="Times New Roman" charset="0"/>
              </a:rPr>
              <a:t>haemorrhage and cerebral congestion. </a:t>
            </a:r>
          </a:p>
          <a:p>
            <a:endParaRPr lang="en-GB"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0799076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843</TotalTime>
  <Words>1531</Words>
  <Application>Microsoft Macintosh PowerPoint</Application>
  <PresentationFormat>Widescreen</PresentationFormat>
  <Paragraphs>145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Gill Sans MT</vt:lpstr>
      <vt:lpstr>Mangal</vt:lpstr>
      <vt:lpstr>Times New Roman</vt:lpstr>
      <vt:lpstr>Gallery</vt:lpstr>
      <vt:lpstr>Nipah Virus </vt:lpstr>
      <vt:lpstr> Introduction </vt:lpstr>
      <vt:lpstr>PowerPoint Presentation</vt:lpstr>
      <vt:lpstr>Structure of Nipah virus</vt:lpstr>
      <vt:lpstr>PowerPoint Presentation</vt:lpstr>
      <vt:lpstr>Epidemiology and Etiology </vt:lpstr>
      <vt:lpstr>PowerPoint Presentation</vt:lpstr>
      <vt:lpstr>Transmission</vt:lpstr>
      <vt:lpstr>Pathogenesis.  </vt:lpstr>
      <vt:lpstr>PowerPoint Presentation</vt:lpstr>
      <vt:lpstr>Pathological findings include :  </vt:lpstr>
      <vt:lpstr>Clinical features and Symptoms   </vt:lpstr>
      <vt:lpstr>PowerPoint Presentation</vt:lpstr>
      <vt:lpstr>PowerPoint Presentation</vt:lpstr>
      <vt:lpstr>PowerPoint Presentation</vt:lpstr>
      <vt:lpstr>PowerPoint Presentation</vt:lpstr>
      <vt:lpstr>PowerPoint Presentation</vt:lpstr>
      <vt:lpstr>.   Laboratory Diagnosis    </vt:lpstr>
      <vt:lpstr>PowerPoint Presentation</vt:lpstr>
      <vt:lpstr>Treatment </vt:lpstr>
      <vt:lpstr>PowerPoint Presentation</vt:lpstr>
      <vt:lpstr>PowerPoint Presentation</vt:lpstr>
      <vt:lpstr>General management  </vt:lpstr>
      <vt:lpstr>Symptomatic and supportive treatment:  </vt:lpstr>
      <vt:lpstr>PowerPoint Presentation</vt:lpstr>
      <vt:lpstr>PowerPoint Presentation</vt:lpstr>
      <vt:lpstr>Drug therapy:  </vt:lpstr>
      <vt:lpstr>PowerPoint Presentation</vt:lpstr>
      <vt:lpstr>PowerPoint Presentation</vt:lpstr>
      <vt:lpstr>Newer experimental drugs:  </vt:lpstr>
      <vt:lpstr>PowerPoint Presentation</vt:lpstr>
      <vt:lpstr>Discharge Policy  </vt:lpstr>
      <vt:lpstr>prevention</vt:lpstr>
      <vt:lpstr>PowerPoint Presentation</vt:lpstr>
      <vt:lpstr>PowerPoint Presentation</vt:lpstr>
      <vt:lpstr>PowerPoint Presentation</vt:lpstr>
      <vt:lpstr>PowerPoint Presentation</vt:lpstr>
      <vt:lpstr>PowerPoint Presentation</vt:lpstr>
      <vt:lpstr>PowerPoint Presentation</vt:lpstr>
      <vt:lpstr>summary</vt:lpstr>
      <vt:lpstr>REFERENCE</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NipahVirus </dc:title>
  <dc:creator>vsvidhya11@icloud.com</dc:creator>
  <cp:lastModifiedBy>vsvidhya11@icloud.com</cp:lastModifiedBy>
  <cp:revision>41</cp:revision>
  <dcterms:created xsi:type="dcterms:W3CDTF">2020-12-09T13:51:22Z</dcterms:created>
  <dcterms:modified xsi:type="dcterms:W3CDTF">2022-05-04T14:43:48Z</dcterms:modified>
</cp:coreProperties>
</file>