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7" r:id="rId9"/>
    <p:sldId id="268" r:id="rId10"/>
    <p:sldId id="269" r:id="rId11"/>
    <p:sldId id="270" r:id="rId12"/>
    <p:sldId id="271" r:id="rId13"/>
    <p:sldId id="272" r:id="rId14"/>
    <p:sldId id="273" r:id="rId15"/>
    <p:sldId id="274" r:id="rId16"/>
    <p:sldId id="276" r:id="rId17"/>
    <p:sldId id="303" r:id="rId18"/>
    <p:sldId id="304" r:id="rId19"/>
    <p:sldId id="305" r:id="rId20"/>
    <p:sldId id="306" r:id="rId21"/>
    <p:sldId id="307" r:id="rId22"/>
    <p:sldId id="277" r:id="rId23"/>
    <p:sldId id="278" r:id="rId24"/>
    <p:sldId id="263" r:id="rId25"/>
    <p:sldId id="264" r:id="rId26"/>
    <p:sldId id="265" r:id="rId27"/>
    <p:sldId id="266" r:id="rId28"/>
    <p:sldId id="279" r:id="rId29"/>
    <p:sldId id="280" r:id="rId30"/>
    <p:sldId id="281" r:id="rId31"/>
    <p:sldId id="282" r:id="rId32"/>
    <p:sldId id="283" r:id="rId33"/>
    <p:sldId id="284" r:id="rId34"/>
    <p:sldId id="308" r:id="rId35"/>
    <p:sldId id="309" r:id="rId36"/>
    <p:sldId id="310"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324" r:id="rId66"/>
    <p:sldId id="325" r:id="rId67"/>
    <p:sldId id="326" r:id="rId68"/>
    <p:sldId id="327" r:id="rId69"/>
    <p:sldId id="328" r:id="rId70"/>
    <p:sldId id="329" r:id="rId71"/>
    <p:sldId id="330" r:id="rId72"/>
    <p:sldId id="331" r:id="rId73"/>
    <p:sldId id="333" r:id="rId74"/>
    <p:sldId id="332" r:id="rId75"/>
    <p:sldId id="334" r:id="rId76"/>
    <p:sldId id="335" r:id="rId77"/>
    <p:sldId id="336" r:id="rId78"/>
    <p:sldId id="337"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62"/>
  </p:normalViewPr>
  <p:slideViewPr>
    <p:cSldViewPr snapToGrid="0" snapToObjects="1">
      <p:cViewPr>
        <p:scale>
          <a:sx n="99" d="100"/>
          <a:sy n="99" d="100"/>
        </p:scale>
        <p:origin x="1056"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presProps" Target="pres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s>
</file>

<file path=ppt/slideLayouts/_rels/slideLayout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39ADA3-7B72-2E42-9E27-D6D9860A0386}"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77E48B4-4735-9847-807E-377D404A932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39ADA3-7B72-2E42-9E27-D6D9860A0386}"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48B4-4735-9847-807E-377D404A93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39ADA3-7B72-2E42-9E27-D6D9860A0386}"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48B4-4735-9847-807E-377D404A93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39ADA3-7B72-2E42-9E27-D6D9860A0386}"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48B4-4735-9847-807E-377D404A93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439ADA3-7B72-2E42-9E27-D6D9860A0386}" type="datetimeFigureOut">
              <a:rPr lang="en-US" smtClean="0"/>
              <a:t>7/27/2022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77E48B4-4735-9847-807E-377D404A932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39ADA3-7B72-2E42-9E27-D6D9860A0386}"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E48B4-4735-9847-807E-377D404A93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39ADA3-7B72-2E42-9E27-D6D9860A0386}"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E48B4-4735-9847-807E-377D404A9326}"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39ADA3-7B72-2E42-9E27-D6D9860A0386}"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E48B4-4735-9847-807E-377D404A9326}"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9ADA3-7B72-2E42-9E27-D6D9860A0386}"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E48B4-4735-9847-807E-377D404A93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39ADA3-7B72-2E42-9E27-D6D9860A0386}"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577E48B4-4735-9847-807E-377D404A932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39ADA3-7B72-2E42-9E27-D6D9860A0386}" type="datetimeFigureOut">
              <a:rPr lang="en-US" smtClean="0"/>
              <a:t>7/27/2022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577E48B4-4735-9847-807E-377D404A932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microsoft.com/office/2007/relationships/hdphoto" Target="../media/hdphoto1.wdp"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439ADA3-7B72-2E42-9E27-D6D9860A0386}" type="datetimeFigureOut">
              <a:rPr lang="en-US" smtClean="0"/>
              <a:t>7/27/2022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77E48B4-4735-9847-807E-377D404A9326}" type="slidenum">
              <a:rPr lang="en-US" smtClean="0"/>
              <a:t>‹#›</a:t>
            </a:fld>
            <a:endParaRPr lang="en-US"/>
          </a:p>
        </p:txBody>
      </p:sp>
    </p:spTree>
    <p:extLst>
      <p:ext uri="{BB962C8B-B14F-4D97-AF65-F5344CB8AC3E}">
        <p14:creationId xmlns:p14="http://schemas.microsoft.com/office/powerpoint/2010/main" val="862680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Principles of Cell Injury and Adaptation</a:t>
            </a:r>
          </a:p>
        </p:txBody>
      </p:sp>
      <p:sp>
        <p:nvSpPr>
          <p:cNvPr id="3" name="Subtitle 2"/>
          <p:cNvSpPr>
            <a:spLocks noGrp="1"/>
          </p:cNvSpPr>
          <p:nvPr>
            <p:ph type="subTitle" idx="1"/>
          </p:nvPr>
        </p:nvSpPr>
        <p:spPr>
          <a:xfrm>
            <a:off x="1069848" y="4917988"/>
            <a:ext cx="7891272" cy="540979"/>
          </a:xfrm>
        </p:spPr>
        <p:txBody>
          <a:bodyPr>
            <a:noAutofit/>
          </a:bodyPr>
          <a:lstStyle/>
          <a:p>
            <a:r>
              <a:rPr lang="en-US" sz="2000" b="1" dirty="0">
                <a:latin typeface="Times New Roman" charset="0"/>
                <a:ea typeface="Times New Roman" charset="0"/>
                <a:cs typeface="Times New Roman" charset="0"/>
              </a:rPr>
              <a:t>Dr. VIDHYA </a:t>
            </a:r>
          </a:p>
          <a:p>
            <a:r>
              <a:rPr lang="en-US" sz="2000" b="1" dirty="0">
                <a:latin typeface="Times New Roman" charset="0"/>
                <a:ea typeface="Times New Roman" charset="0"/>
                <a:cs typeface="Times New Roman" charset="0"/>
              </a:rPr>
              <a:t>PHARM D</a:t>
            </a:r>
          </a:p>
        </p:txBody>
      </p:sp>
    </p:spTree>
    <p:extLst>
      <p:ext uri="{BB962C8B-B14F-4D97-AF65-F5344CB8AC3E}">
        <p14:creationId xmlns:p14="http://schemas.microsoft.com/office/powerpoint/2010/main" val="2021607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81" y="197708"/>
            <a:ext cx="11738919" cy="6524368"/>
          </a:xfrm>
        </p:spPr>
        <p:txBody>
          <a:bodyPr>
            <a:normAutofit fontScale="92500" lnSpcReduction="10000"/>
          </a:bodyPr>
          <a:lstStyle/>
          <a:p>
            <a:pPr marL="514350" lvl="0" indent="-514350">
              <a:buFont typeface="+mj-lt"/>
              <a:buAutoNum type="arabicPeriod"/>
            </a:pPr>
            <a:r>
              <a:rPr lang="en-US" b="1" dirty="0"/>
              <a:t>Hyperplasia: </a:t>
            </a:r>
            <a:r>
              <a:rPr lang="en-US" dirty="0"/>
              <a:t>An increase in the number of cells in an organ or tissue, which may then have increased volume.</a:t>
            </a:r>
            <a:endParaRPr lang="en-GB" sz="2400" dirty="0"/>
          </a:p>
          <a:p>
            <a:r>
              <a:rPr lang="en-US" dirty="0"/>
              <a:t>Types of Hyperplasia- Physiological:</a:t>
            </a:r>
            <a:endParaRPr lang="en-GB" dirty="0"/>
          </a:p>
          <a:p>
            <a:pPr lvl="0"/>
            <a:r>
              <a:rPr lang="en-US" dirty="0"/>
              <a:t>Hormonal (influence of hormonal stimulation)</a:t>
            </a:r>
            <a:endParaRPr lang="en-GB" sz="2400" dirty="0"/>
          </a:p>
          <a:p>
            <a:pPr lvl="1"/>
            <a:r>
              <a:rPr lang="en-US" dirty="0"/>
              <a:t>Hyperplasia of the female breast epithelium at puberty or in pregnancy.</a:t>
            </a:r>
            <a:endParaRPr lang="en-GB" sz="2000" dirty="0"/>
          </a:p>
          <a:p>
            <a:pPr lvl="1"/>
            <a:r>
              <a:rPr lang="en-US" dirty="0"/>
              <a:t>pregnant uterus</a:t>
            </a:r>
            <a:endParaRPr lang="en-GB" sz="2000" dirty="0"/>
          </a:p>
          <a:p>
            <a:pPr lvl="1"/>
            <a:r>
              <a:rPr lang="en-US" dirty="0"/>
              <a:t>Normal endometrium after a normal menstrual cycle.</a:t>
            </a:r>
            <a:endParaRPr lang="en-GB" sz="2000" dirty="0"/>
          </a:p>
          <a:p>
            <a:pPr lvl="1"/>
            <a:r>
              <a:rPr lang="en-US" dirty="0"/>
              <a:t>Prostatic hyperplasia in old age.</a:t>
            </a:r>
            <a:endParaRPr lang="en-GB" sz="2000" dirty="0"/>
          </a:p>
          <a:p>
            <a:pPr lvl="0"/>
            <a:r>
              <a:rPr lang="en-US" dirty="0"/>
              <a:t>Compensatory- hyperplasia occurring following removal of part of an organ or a contra lateral organ in paired organ.</a:t>
            </a:r>
            <a:endParaRPr lang="en-GB" sz="2400" dirty="0"/>
          </a:p>
          <a:p>
            <a:pPr lvl="0"/>
            <a:r>
              <a:rPr lang="en-US" dirty="0"/>
              <a:t>Regeneration of the liver following partial </a:t>
            </a:r>
            <a:r>
              <a:rPr lang="en-US" dirty="0" err="1"/>
              <a:t>hepatectomy</a:t>
            </a:r>
            <a:endParaRPr lang="en-GB" sz="2400" dirty="0"/>
          </a:p>
          <a:p>
            <a:pPr lvl="0"/>
            <a:r>
              <a:rPr lang="en-US" dirty="0"/>
              <a:t>Regeneration of epidermis after skin abrasion</a:t>
            </a:r>
            <a:endParaRPr lang="en-GB" sz="2400" dirty="0"/>
          </a:p>
          <a:p>
            <a:pPr lvl="0"/>
            <a:r>
              <a:rPr lang="en-US" dirty="0"/>
              <a:t>Following nephrectomy on one side, there is hyperplasia of nephrons of the other kidney.</a:t>
            </a:r>
            <a:endParaRPr lang="en-GB" sz="2400" dirty="0"/>
          </a:p>
          <a:p>
            <a:r>
              <a:rPr lang="en-US" dirty="0"/>
              <a:t>Types of Hyperplasia- Pathological</a:t>
            </a:r>
            <a:endParaRPr lang="en-GB" dirty="0"/>
          </a:p>
          <a:p>
            <a:pPr lvl="0"/>
            <a:r>
              <a:rPr lang="en-US" dirty="0"/>
              <a:t>Excessive stimulation of hormones or growth factors</a:t>
            </a:r>
            <a:endParaRPr lang="en-GB" sz="2400" dirty="0"/>
          </a:p>
          <a:p>
            <a:pPr lvl="1"/>
            <a:r>
              <a:rPr lang="en-US" dirty="0"/>
              <a:t>Endometrial hyperplasia</a:t>
            </a:r>
            <a:endParaRPr lang="en-GB" sz="2000" dirty="0"/>
          </a:p>
          <a:p>
            <a:pPr lvl="1"/>
            <a:r>
              <a:rPr lang="en-US" dirty="0"/>
              <a:t>Wound healing - of granulation tissue due to proliferation of fibroblasts and endothelial cells.</a:t>
            </a:r>
            <a:endParaRPr lang="en-GB" sz="2000" dirty="0"/>
          </a:p>
          <a:p>
            <a:pPr lvl="1"/>
            <a:r>
              <a:rPr lang="en-US" dirty="0"/>
              <a:t>Skin warts from hyperplasia of epidermis due to human papilloma virus.</a:t>
            </a:r>
            <a:endParaRPr lang="en-GB" sz="2000" dirty="0"/>
          </a:p>
          <a:p>
            <a:pPr lvl="1"/>
            <a:r>
              <a:rPr lang="en-US" dirty="0" err="1"/>
              <a:t>Pseudocarcinomatous</a:t>
            </a:r>
            <a:r>
              <a:rPr lang="en-US" dirty="0"/>
              <a:t> hyperplasia of the skin.</a:t>
            </a:r>
            <a:endParaRPr lang="en-GB" sz="2000" dirty="0"/>
          </a:p>
          <a:p>
            <a:endParaRPr lang="en-US" dirty="0"/>
          </a:p>
        </p:txBody>
      </p:sp>
    </p:spTree>
    <p:extLst>
      <p:ext uri="{BB962C8B-B14F-4D97-AF65-F5344CB8AC3E}">
        <p14:creationId xmlns:p14="http://schemas.microsoft.com/office/powerpoint/2010/main" val="6232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486" y="333632"/>
            <a:ext cx="10921314" cy="5843331"/>
          </a:xfrm>
        </p:spPr>
        <p:txBody>
          <a:bodyPr>
            <a:normAutofit/>
          </a:bodyPr>
          <a:lstStyle/>
          <a:p>
            <a:pPr marL="0" lvl="0" indent="0">
              <a:buNone/>
            </a:pPr>
            <a:r>
              <a:rPr lang="en-US" b="1" dirty="0"/>
              <a:t>2. Hypertrophy:</a:t>
            </a:r>
            <a:endParaRPr lang="en-GB" b="1" dirty="0"/>
          </a:p>
          <a:p>
            <a:r>
              <a:rPr lang="en-US" dirty="0"/>
              <a:t>An increase in the size of cells, and with such change, an increase in the size of the organ.</a:t>
            </a:r>
            <a:endParaRPr lang="en-GB" dirty="0"/>
          </a:p>
          <a:p>
            <a:r>
              <a:rPr lang="en-US" b="1" u="heavy" dirty="0"/>
              <a:t>Types:</a:t>
            </a:r>
            <a:endParaRPr lang="en-GB" sz="2400" dirty="0"/>
          </a:p>
          <a:p>
            <a:pPr lvl="0"/>
            <a:r>
              <a:rPr lang="en-US" b="1" dirty="0"/>
              <a:t>Physiologic: </a:t>
            </a:r>
            <a:r>
              <a:rPr lang="en-US" dirty="0"/>
              <a:t>physiologic growth of the uterus during pregnancy involves both hypertrophy and hyperplasia.</a:t>
            </a:r>
            <a:endParaRPr lang="en-GB" sz="2400" dirty="0"/>
          </a:p>
          <a:p>
            <a:pPr lvl="0"/>
            <a:br>
              <a:rPr lang="en-US" dirty="0"/>
            </a:br>
            <a:r>
              <a:rPr lang="en-US" b="1" dirty="0"/>
              <a:t>Pathologic causes: </a:t>
            </a:r>
            <a:r>
              <a:rPr lang="en-US" dirty="0"/>
              <a:t>increased workload, hormonal stimulation and growth factors stimulation.</a:t>
            </a:r>
            <a:endParaRPr lang="en-GB" sz="2400" dirty="0"/>
          </a:p>
          <a:p>
            <a:pPr lvl="1"/>
            <a:r>
              <a:rPr lang="en-US" dirty="0"/>
              <a:t>Hypertrophy of heart the most common stimulus is chronic hemodynamic overload.</a:t>
            </a:r>
            <a:endParaRPr lang="en-GB" sz="2000" dirty="0"/>
          </a:p>
          <a:p>
            <a:r>
              <a:rPr lang="en-US" dirty="0"/>
              <a:t>The relationship between hyperplasia and hypertrophy: Although hypertrophy and hyperplasia are two distinct processes, frequently both occur together, and they well be triggered by the same mechanism.</a:t>
            </a:r>
            <a:endParaRPr lang="en-GB" dirty="0"/>
          </a:p>
          <a:p>
            <a:endParaRPr lang="en-US" dirty="0"/>
          </a:p>
        </p:txBody>
      </p:sp>
    </p:spTree>
    <p:extLst>
      <p:ext uri="{BB962C8B-B14F-4D97-AF65-F5344CB8AC3E}">
        <p14:creationId xmlns:p14="http://schemas.microsoft.com/office/powerpoint/2010/main" val="167355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989" y="370703"/>
            <a:ext cx="11417643" cy="6178378"/>
          </a:xfrm>
        </p:spPr>
        <p:txBody>
          <a:bodyPr>
            <a:normAutofit/>
          </a:bodyPr>
          <a:lstStyle/>
          <a:p>
            <a:pPr lvl="0"/>
            <a:r>
              <a:rPr lang="en-US" b="1" dirty="0"/>
              <a:t>Atrophy: </a:t>
            </a:r>
            <a:r>
              <a:rPr lang="en-US" dirty="0"/>
              <a:t>Acquired loss of size due to reduction of cell size or number of </a:t>
            </a:r>
            <a:r>
              <a:rPr lang="en-US" dirty="0" err="1"/>
              <a:t>parenchymatous</a:t>
            </a:r>
            <a:r>
              <a:rPr lang="en-US" dirty="0"/>
              <a:t> cells in an organ.</a:t>
            </a:r>
            <a:endParaRPr lang="en-GB" sz="2400" dirty="0"/>
          </a:p>
          <a:p>
            <a:r>
              <a:rPr lang="en-US" b="1" dirty="0"/>
              <a:t>Types: </a:t>
            </a:r>
            <a:r>
              <a:rPr lang="en-US" dirty="0"/>
              <a:t>Physiologic or Pathological</a:t>
            </a:r>
            <a:endParaRPr lang="en-GB" sz="2400" dirty="0"/>
          </a:p>
          <a:p>
            <a:pPr lvl="0"/>
            <a:r>
              <a:rPr lang="en-US" dirty="0"/>
              <a:t>Physiologic atrophy: A normal process of aging in some tissues, which could be due to loss of endocrine stimulation or arteriosclerosis.</a:t>
            </a:r>
            <a:endParaRPr lang="en-GB" sz="2400" dirty="0"/>
          </a:p>
          <a:p>
            <a:pPr lvl="1"/>
            <a:r>
              <a:rPr lang="en-US" dirty="0"/>
              <a:t>Atrophy of lymphoid tissue in lymph nodes, appendix and thymus.</a:t>
            </a:r>
            <a:endParaRPr lang="en-GB" sz="2000" dirty="0"/>
          </a:p>
          <a:p>
            <a:pPr lvl="1"/>
            <a:r>
              <a:rPr lang="en-US" dirty="0"/>
              <a:t>Atrophy of gonads after menopause.</a:t>
            </a:r>
            <a:endParaRPr lang="en-GB" sz="2000" dirty="0"/>
          </a:p>
          <a:p>
            <a:pPr lvl="1"/>
            <a:r>
              <a:rPr lang="en-US" dirty="0"/>
              <a:t>Atrophy of brain with aging.</a:t>
            </a:r>
            <a:endParaRPr lang="en-GB" sz="2000" dirty="0"/>
          </a:p>
          <a:p>
            <a:pPr lvl="0"/>
            <a:r>
              <a:rPr lang="en-US" dirty="0"/>
              <a:t>Pathologic atrophy:</a:t>
            </a:r>
            <a:endParaRPr lang="en-GB" sz="2400" dirty="0"/>
          </a:p>
          <a:p>
            <a:pPr lvl="1"/>
            <a:r>
              <a:rPr lang="en-US" dirty="0"/>
              <a:t>Starvation atrophy.</a:t>
            </a:r>
            <a:endParaRPr lang="en-GB" sz="2000" dirty="0"/>
          </a:p>
          <a:p>
            <a:pPr lvl="1"/>
            <a:r>
              <a:rPr lang="en-US" dirty="0" err="1"/>
              <a:t>Ischaemic</a:t>
            </a:r>
            <a:r>
              <a:rPr lang="en-US" dirty="0"/>
              <a:t> atrophy</a:t>
            </a:r>
            <a:endParaRPr lang="en-GB" sz="2000" dirty="0"/>
          </a:p>
          <a:p>
            <a:pPr lvl="1"/>
            <a:r>
              <a:rPr lang="en-US" dirty="0"/>
              <a:t>Disuse atrophy.</a:t>
            </a:r>
            <a:endParaRPr lang="en-GB" sz="2000" dirty="0"/>
          </a:p>
          <a:p>
            <a:pPr lvl="1"/>
            <a:r>
              <a:rPr lang="en-US" dirty="0"/>
              <a:t>Neuropathic atrophy.</a:t>
            </a:r>
            <a:endParaRPr lang="en-GB" sz="2000" dirty="0"/>
          </a:p>
          <a:p>
            <a:pPr lvl="1"/>
            <a:r>
              <a:rPr lang="en-US" dirty="0"/>
              <a:t>Endocrine atrophy</a:t>
            </a:r>
            <a:endParaRPr lang="en-GB" sz="2000" dirty="0"/>
          </a:p>
          <a:p>
            <a:pPr lvl="1"/>
            <a:r>
              <a:rPr lang="en-US" dirty="0"/>
              <a:t>Pressure atrophy.</a:t>
            </a:r>
            <a:endParaRPr lang="en-GB" sz="2000" dirty="0"/>
          </a:p>
          <a:p>
            <a:pPr lvl="1"/>
            <a:r>
              <a:rPr lang="en-US" dirty="0"/>
              <a:t>Idiopathic atrophy</a:t>
            </a:r>
            <a:endParaRPr lang="en-GB" sz="2000" dirty="0"/>
          </a:p>
          <a:p>
            <a:endParaRPr lang="en-US" dirty="0"/>
          </a:p>
        </p:txBody>
      </p:sp>
    </p:spTree>
    <p:extLst>
      <p:ext uri="{BB962C8B-B14F-4D97-AF65-F5344CB8AC3E}">
        <p14:creationId xmlns:p14="http://schemas.microsoft.com/office/powerpoint/2010/main" val="182987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059" y="420130"/>
            <a:ext cx="11269363" cy="5756833"/>
          </a:xfrm>
        </p:spPr>
        <p:txBody>
          <a:bodyPr>
            <a:normAutofit/>
          </a:bodyPr>
          <a:lstStyle/>
          <a:p>
            <a:pPr lvl="0"/>
            <a:r>
              <a:rPr lang="en-US" b="1" dirty="0"/>
              <a:t>Metaplasia: </a:t>
            </a:r>
            <a:r>
              <a:rPr lang="en-US" dirty="0"/>
              <a:t>Metaplasia is a reversible change in which one adult cell type is replaced by another adult cell type.</a:t>
            </a:r>
            <a:endParaRPr lang="en-GB" sz="2400" dirty="0"/>
          </a:p>
          <a:p>
            <a:r>
              <a:rPr lang="en-US" b="1" dirty="0"/>
              <a:t>Causes:</a:t>
            </a:r>
            <a:endParaRPr lang="en-GB" b="1" dirty="0"/>
          </a:p>
          <a:p>
            <a:pPr lvl="1"/>
            <a:r>
              <a:rPr lang="en-US" dirty="0"/>
              <a:t>Changes in environment</a:t>
            </a:r>
            <a:endParaRPr lang="en-GB" sz="2000" dirty="0"/>
          </a:p>
          <a:p>
            <a:pPr lvl="1"/>
            <a:r>
              <a:rPr lang="en-US" dirty="0"/>
              <a:t>Irritation or inflammation</a:t>
            </a:r>
            <a:endParaRPr lang="en-GB" sz="2000" dirty="0"/>
          </a:p>
          <a:p>
            <a:pPr lvl="1"/>
            <a:r>
              <a:rPr lang="en-US" dirty="0"/>
              <a:t>Nutritional.</a:t>
            </a:r>
            <a:endParaRPr lang="en-GB" sz="2000" dirty="0"/>
          </a:p>
          <a:p>
            <a:r>
              <a:rPr lang="en-US" b="1" dirty="0"/>
              <a:t>Types of Metaplasia: </a:t>
            </a:r>
            <a:r>
              <a:rPr lang="en-US" dirty="0"/>
              <a:t>There are basically 2 types of metaplasia: </a:t>
            </a:r>
          </a:p>
          <a:p>
            <a:r>
              <a:rPr lang="en-US" dirty="0"/>
              <a:t>EPITHELIAL METAPLASIA</a:t>
            </a:r>
            <a:endParaRPr lang="en-GB" sz="2400" dirty="0"/>
          </a:p>
          <a:p>
            <a:pPr lvl="1"/>
            <a:r>
              <a:rPr lang="en-US" dirty="0"/>
              <a:t>Squamous   metaplasia:	changes in bronchus, uterine </a:t>
            </a:r>
            <a:r>
              <a:rPr lang="en-US" dirty="0" err="1"/>
              <a:t>endocervix</a:t>
            </a:r>
            <a:r>
              <a:rPr lang="en-US" dirty="0"/>
              <a:t>, gallbladder, prostate, renal pelvis and urinary bladder</a:t>
            </a:r>
            <a:endParaRPr lang="en-GB" sz="2000" dirty="0"/>
          </a:p>
          <a:p>
            <a:pPr lvl="0"/>
            <a:r>
              <a:rPr lang="en-US" i="1" dirty="0"/>
              <a:t>vitamin A deficiency: </a:t>
            </a:r>
            <a:r>
              <a:rPr lang="en-US" dirty="0"/>
              <a:t>squamous metaplasia in the nose, bronchi, urinary tract, lacrimal and salivary glands</a:t>
            </a:r>
            <a:endParaRPr lang="en-GB" sz="2400" dirty="0"/>
          </a:p>
          <a:p>
            <a:pPr lvl="1"/>
            <a:r>
              <a:rPr lang="en-US" dirty="0"/>
              <a:t>Columnar metaplasia: Intestinal metaplasia in healed chronic gastric ulcer and Barrett’s </a:t>
            </a:r>
            <a:r>
              <a:rPr lang="en-US" dirty="0" err="1"/>
              <a:t>oesophagus</a:t>
            </a:r>
            <a:endParaRPr lang="en-GB" sz="2000" dirty="0"/>
          </a:p>
          <a:p>
            <a:r>
              <a:rPr lang="en-US" dirty="0"/>
              <a:t>MESENCHYMAL METAPLASIA</a:t>
            </a:r>
            <a:endParaRPr lang="en-GB" dirty="0"/>
          </a:p>
          <a:p>
            <a:pPr lvl="1"/>
            <a:r>
              <a:rPr lang="en-US" dirty="0"/>
              <a:t>Osseous metaplasia.</a:t>
            </a:r>
            <a:endParaRPr lang="en-GB" sz="2000" dirty="0"/>
          </a:p>
          <a:p>
            <a:pPr lvl="1"/>
            <a:r>
              <a:rPr lang="en-US" dirty="0"/>
              <a:t>Cartilaginous metaplasia.</a:t>
            </a:r>
            <a:endParaRPr lang="en-GB" sz="2000" dirty="0"/>
          </a:p>
          <a:p>
            <a:endParaRPr lang="en-US" dirty="0"/>
          </a:p>
        </p:txBody>
      </p:sp>
    </p:spTree>
    <p:extLst>
      <p:ext uri="{BB962C8B-B14F-4D97-AF65-F5344CB8AC3E}">
        <p14:creationId xmlns:p14="http://schemas.microsoft.com/office/powerpoint/2010/main" val="66825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416" y="593124"/>
            <a:ext cx="10958384" cy="5583839"/>
          </a:xfrm>
        </p:spPr>
        <p:txBody>
          <a:bodyPr>
            <a:normAutofit/>
          </a:bodyPr>
          <a:lstStyle/>
          <a:p>
            <a:pPr lvl="0"/>
            <a:r>
              <a:rPr lang="en-US" b="1" dirty="0"/>
              <a:t>DYSPLASIA: </a:t>
            </a:r>
            <a:r>
              <a:rPr lang="en-US" dirty="0"/>
              <a:t>disordered cellular development. It is also referred to as </a:t>
            </a:r>
            <a:r>
              <a:rPr lang="en-US" i="1" dirty="0"/>
              <a:t>atypical hyperplasia</a:t>
            </a:r>
            <a:r>
              <a:rPr lang="en-US" dirty="0"/>
              <a:t>. Epithelial dysplasia is </a:t>
            </a:r>
            <a:r>
              <a:rPr lang="en-US" dirty="0" err="1"/>
              <a:t>characterised</a:t>
            </a:r>
            <a:r>
              <a:rPr lang="en-US" dirty="0"/>
              <a:t> by cellular proliferation and </a:t>
            </a:r>
            <a:r>
              <a:rPr lang="en-US" dirty="0" err="1"/>
              <a:t>cytologic</a:t>
            </a:r>
            <a:r>
              <a:rPr lang="en-US" dirty="0"/>
              <a:t> changes</a:t>
            </a:r>
            <a:endParaRPr lang="en-GB" dirty="0"/>
          </a:p>
          <a:p>
            <a:pPr lvl="0"/>
            <a:r>
              <a:rPr lang="en-US" dirty="0"/>
              <a:t>Increased number of layers of epithelial cells</a:t>
            </a:r>
            <a:endParaRPr lang="en-GB" dirty="0"/>
          </a:p>
          <a:p>
            <a:pPr lvl="0"/>
            <a:r>
              <a:rPr lang="en-US" dirty="0"/>
              <a:t>Disorderly arrangement of cells from basal layer to the surface layer</a:t>
            </a:r>
            <a:endParaRPr lang="en-GB" dirty="0"/>
          </a:p>
          <a:p>
            <a:pPr lvl="0"/>
            <a:r>
              <a:rPr lang="en-US" dirty="0"/>
              <a:t>Loss of basal polarity i.e. nuclei lying away from basement membrane</a:t>
            </a:r>
            <a:endParaRPr lang="en-GB" dirty="0"/>
          </a:p>
          <a:p>
            <a:pPr lvl="0"/>
            <a:r>
              <a:rPr lang="en-US" dirty="0"/>
              <a:t>Cellular and nuclear </a:t>
            </a:r>
            <a:r>
              <a:rPr lang="en-US" dirty="0" err="1"/>
              <a:t>pleomorphism</a:t>
            </a:r>
            <a:endParaRPr lang="en-GB" dirty="0"/>
          </a:p>
          <a:p>
            <a:pPr lvl="0"/>
            <a:r>
              <a:rPr lang="en-US" dirty="0"/>
              <a:t>Increased nucleocytoplasmic ratio</a:t>
            </a:r>
            <a:endParaRPr lang="en-GB" dirty="0"/>
          </a:p>
          <a:p>
            <a:pPr lvl="0"/>
            <a:r>
              <a:rPr lang="en-US" dirty="0"/>
              <a:t>Nuclear </a:t>
            </a:r>
            <a:r>
              <a:rPr lang="en-US" dirty="0" err="1"/>
              <a:t>hyperchromatism</a:t>
            </a:r>
            <a:endParaRPr lang="en-GB" dirty="0"/>
          </a:p>
          <a:p>
            <a:pPr lvl="0"/>
            <a:r>
              <a:rPr lang="en-US" dirty="0"/>
              <a:t>Increased mitotic activity.</a:t>
            </a:r>
            <a:endParaRPr lang="en-GB" dirty="0"/>
          </a:p>
          <a:p>
            <a:r>
              <a:rPr lang="en-US" dirty="0"/>
              <a:t>The two most common examples of dysplastic changes are the uterine cervix and respiratory tract</a:t>
            </a:r>
            <a:r>
              <a:rPr lang="en-GB" dirty="0">
                <a:effectLst/>
              </a:rPr>
              <a:t> </a:t>
            </a:r>
            <a:endParaRPr lang="en-US" dirty="0"/>
          </a:p>
        </p:txBody>
      </p:sp>
    </p:spTree>
    <p:extLst>
      <p:ext uri="{BB962C8B-B14F-4D97-AF65-F5344CB8AC3E}">
        <p14:creationId xmlns:p14="http://schemas.microsoft.com/office/powerpoint/2010/main" val="1362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491" y="383059"/>
            <a:ext cx="11516497" cy="6227806"/>
          </a:xfrm>
        </p:spPr>
        <p:txBody>
          <a:bodyPr>
            <a:normAutofit/>
          </a:bodyPr>
          <a:lstStyle/>
          <a:p>
            <a:r>
              <a:rPr lang="en-US" b="1" dirty="0"/>
              <a:t>Types of Cell Injury: Reversible and Irreversible:</a:t>
            </a:r>
            <a:endParaRPr lang="en-GB" b="1" dirty="0"/>
          </a:p>
          <a:p>
            <a:pPr lvl="0"/>
            <a:r>
              <a:rPr lang="en-US" b="1" dirty="0"/>
              <a:t>Reversible injury: </a:t>
            </a:r>
            <a:r>
              <a:rPr lang="en-US" dirty="0"/>
              <a:t>If the </a:t>
            </a:r>
            <a:r>
              <a:rPr lang="en-US" dirty="0" err="1"/>
              <a:t>ischaemia</a:t>
            </a:r>
            <a:r>
              <a:rPr lang="en-US" dirty="0"/>
              <a:t> or hypoxia is of short duration, the effects are reversible on rapid restoration of circulation. The sequential changes in reversible cell injury are as under:</a:t>
            </a:r>
            <a:endParaRPr lang="en-GB" sz="2400" dirty="0"/>
          </a:p>
          <a:p>
            <a:pPr lvl="1"/>
            <a:r>
              <a:rPr lang="en-US" dirty="0"/>
              <a:t>Intracellular edema,</a:t>
            </a:r>
            <a:endParaRPr lang="en-GB" sz="2000" dirty="0"/>
          </a:p>
          <a:p>
            <a:pPr lvl="1"/>
            <a:r>
              <a:rPr lang="en-US" dirty="0"/>
              <a:t>Fatty change,</a:t>
            </a:r>
            <a:endParaRPr lang="en-GB" sz="2000" dirty="0"/>
          </a:p>
          <a:p>
            <a:pPr lvl="1"/>
            <a:r>
              <a:rPr lang="en-US" dirty="0"/>
              <a:t>Hyaline change,</a:t>
            </a:r>
            <a:endParaRPr lang="en-GB" sz="2000" dirty="0"/>
          </a:p>
          <a:p>
            <a:pPr lvl="1"/>
            <a:r>
              <a:rPr lang="en-US" dirty="0"/>
              <a:t>Amyloidosis,</a:t>
            </a:r>
            <a:endParaRPr lang="en-GB" sz="2000" dirty="0"/>
          </a:p>
          <a:p>
            <a:pPr lvl="1"/>
            <a:r>
              <a:rPr lang="en-US" dirty="0"/>
              <a:t>Mucoid Degeneration,</a:t>
            </a:r>
            <a:endParaRPr lang="en-GB" sz="2000" dirty="0"/>
          </a:p>
          <a:p>
            <a:pPr lvl="1"/>
            <a:r>
              <a:rPr lang="en-US" dirty="0"/>
              <a:t>Pathologic Pigments</a:t>
            </a:r>
            <a:endParaRPr lang="en-GB" sz="2000" dirty="0"/>
          </a:p>
          <a:p>
            <a:pPr lvl="0"/>
            <a:r>
              <a:rPr lang="en-US" b="1" dirty="0"/>
              <a:t>Irreversible Injury:- </a:t>
            </a:r>
            <a:r>
              <a:rPr lang="en-US" dirty="0"/>
              <a:t>Persistence of </a:t>
            </a:r>
            <a:r>
              <a:rPr lang="en-US" dirty="0" err="1"/>
              <a:t>ischaemia</a:t>
            </a:r>
            <a:r>
              <a:rPr lang="en-US" dirty="0"/>
              <a:t> or hypoxia results in irreversible changes in structure and function of the cell (cell death)</a:t>
            </a:r>
            <a:endParaRPr lang="en-GB" sz="2400" dirty="0"/>
          </a:p>
          <a:p>
            <a:pPr lvl="1"/>
            <a:r>
              <a:rPr lang="en-US" dirty="0"/>
              <a:t>Increased cell volume.</a:t>
            </a:r>
            <a:endParaRPr lang="en-GB" sz="2000" dirty="0"/>
          </a:p>
          <a:p>
            <a:pPr lvl="1"/>
            <a:r>
              <a:rPr lang="en-US" dirty="0"/>
              <a:t>Ruptured lysosome.</a:t>
            </a:r>
            <a:endParaRPr lang="en-GB" sz="2000" dirty="0"/>
          </a:p>
          <a:p>
            <a:pPr lvl="1"/>
            <a:r>
              <a:rPr lang="en-US" dirty="0"/>
              <a:t>Damaged cell membrane.</a:t>
            </a:r>
            <a:endParaRPr lang="en-GB" sz="2000" dirty="0"/>
          </a:p>
          <a:p>
            <a:pPr lvl="1"/>
            <a:r>
              <a:rPr lang="en-US" dirty="0"/>
              <a:t>Lysed ER</a:t>
            </a:r>
            <a:endParaRPr lang="en-GB" sz="2000" dirty="0"/>
          </a:p>
          <a:p>
            <a:pPr lvl="1"/>
            <a:r>
              <a:rPr lang="en-US" dirty="0"/>
              <a:t>Aggregate </a:t>
            </a:r>
            <a:r>
              <a:rPr lang="en-US" dirty="0" err="1"/>
              <a:t>cystoskeleton</a:t>
            </a:r>
            <a:r>
              <a:rPr lang="en-US" dirty="0"/>
              <a:t>.</a:t>
            </a:r>
            <a:endParaRPr lang="en-GB" sz="2000" dirty="0"/>
          </a:p>
          <a:p>
            <a:pPr lvl="1"/>
            <a:r>
              <a:rPr lang="en-US" dirty="0"/>
              <a:t>Mitochondrial Swelling and Calcification.</a:t>
            </a:r>
            <a:endParaRPr lang="en-GB" sz="2000" dirty="0"/>
          </a:p>
          <a:p>
            <a:endParaRPr lang="en-US" dirty="0"/>
          </a:p>
        </p:txBody>
      </p:sp>
    </p:spTree>
    <p:extLst>
      <p:ext uri="{BB962C8B-B14F-4D97-AF65-F5344CB8AC3E}">
        <p14:creationId xmlns:p14="http://schemas.microsoft.com/office/powerpoint/2010/main" val="131120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924" y="135924"/>
            <a:ext cx="11217876" cy="6041039"/>
          </a:xfrm>
        </p:spPr>
        <p:txBody>
          <a:bodyPr/>
          <a:lstStyle/>
          <a:p>
            <a:pPr lvl="0"/>
            <a:r>
              <a:rPr lang="en-US" dirty="0"/>
              <a:t>Reversible Injury-</a:t>
            </a:r>
            <a:endParaRPr lang="en-GB" sz="2400" dirty="0"/>
          </a:p>
          <a:p>
            <a:pPr lvl="1"/>
            <a:r>
              <a:rPr lang="en-US" dirty="0"/>
              <a:t>Intracellular Edema/ Intracellular Accumulation:</a:t>
            </a:r>
            <a:endParaRPr lang="en-GB" sz="2000" dirty="0"/>
          </a:p>
          <a:p>
            <a:pPr lvl="0"/>
            <a:r>
              <a:rPr lang="en-US" dirty="0"/>
              <a:t>Also known as </a:t>
            </a:r>
            <a:r>
              <a:rPr lang="en-US" b="1" dirty="0"/>
              <a:t>cloudy swelling</a:t>
            </a:r>
            <a:r>
              <a:rPr lang="en-US" dirty="0"/>
              <a:t>.</a:t>
            </a:r>
            <a:endParaRPr lang="en-GB" sz="2400" dirty="0"/>
          </a:p>
          <a:p>
            <a:pPr lvl="0"/>
            <a:r>
              <a:rPr lang="en-US" dirty="0"/>
              <a:t>Accumulation of watery fluid in cells.</a:t>
            </a:r>
            <a:endParaRPr lang="en-GB" sz="2400" dirty="0"/>
          </a:p>
          <a:p>
            <a:pPr lvl="0"/>
            <a:r>
              <a:rPr lang="en-US" dirty="0"/>
              <a:t>Commonest and earliest form of cell injury</a:t>
            </a:r>
            <a:endParaRPr lang="en-GB" sz="2400" dirty="0"/>
          </a:p>
          <a:p>
            <a:pPr lvl="0"/>
            <a:r>
              <a:rPr lang="en-US" dirty="0"/>
              <a:t>Caused by bacterial toxins, chemicals, poisons, burns, high fever, and intravenous administration of hypertonic glucose or saline.</a:t>
            </a:r>
            <a:endParaRPr lang="en-GB" sz="2400" dirty="0"/>
          </a:p>
          <a:p>
            <a:r>
              <a:rPr lang="en-US" dirty="0"/>
              <a:t>Impaired regulation of sodium and potassium at the level of cell membrane </a:t>
            </a:r>
          </a:p>
          <a:p>
            <a:endParaRPr lang="en-US" dirty="0"/>
          </a:p>
        </p:txBody>
      </p:sp>
    </p:spTree>
    <p:extLst>
      <p:ext uri="{BB962C8B-B14F-4D97-AF65-F5344CB8AC3E}">
        <p14:creationId xmlns:p14="http://schemas.microsoft.com/office/powerpoint/2010/main" val="168875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OF REVERSIBLE CELL INJURY </a:t>
            </a:r>
            <a:br>
              <a:rPr lang="en-US" dirty="0"/>
            </a:br>
            <a:endParaRPr lang="en-US" dirty="0"/>
          </a:p>
        </p:txBody>
      </p:sp>
      <p:sp>
        <p:nvSpPr>
          <p:cNvPr id="3" name="Content Placeholder 2"/>
          <p:cNvSpPr>
            <a:spLocks noGrp="1"/>
          </p:cNvSpPr>
          <p:nvPr>
            <p:ph idx="1"/>
          </p:nvPr>
        </p:nvSpPr>
        <p:spPr/>
        <p:txBody>
          <a:bodyPr/>
          <a:lstStyle/>
          <a:p>
            <a:r>
              <a:rPr lang="en-US" dirty="0"/>
              <a:t>Common examples of morphologic forms of reversible cell injury are as under: </a:t>
            </a:r>
          </a:p>
          <a:p>
            <a:r>
              <a:rPr lang="en-US" dirty="0"/>
              <a:t>1. Hydropic change</a:t>
            </a:r>
            <a:br>
              <a:rPr lang="en-US" dirty="0"/>
            </a:br>
            <a:r>
              <a:rPr lang="en-US" dirty="0"/>
              <a:t>2. Hyaline change</a:t>
            </a:r>
            <a:br>
              <a:rPr lang="en-US" dirty="0"/>
            </a:br>
            <a:r>
              <a:rPr lang="en-US" dirty="0"/>
              <a:t>3. Mucoid change</a:t>
            </a:r>
            <a:br>
              <a:rPr lang="en-US" dirty="0"/>
            </a:br>
            <a:r>
              <a:rPr lang="en-US" dirty="0"/>
              <a:t>4. Fatty change (discussed under intracellular accumulations) </a:t>
            </a:r>
          </a:p>
          <a:p>
            <a:endParaRPr lang="en-US" dirty="0"/>
          </a:p>
        </p:txBody>
      </p:sp>
    </p:spTree>
    <p:extLst>
      <p:ext uri="{BB962C8B-B14F-4D97-AF65-F5344CB8AC3E}">
        <p14:creationId xmlns:p14="http://schemas.microsoft.com/office/powerpoint/2010/main" val="51978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984" y="420130"/>
            <a:ext cx="11009870" cy="6203092"/>
          </a:xfrm>
        </p:spPr>
        <p:txBody>
          <a:bodyPr>
            <a:normAutofit/>
          </a:bodyPr>
          <a:lstStyle/>
          <a:p>
            <a:pPr marL="457200" indent="-457200">
              <a:buFont typeface="+mj-lt"/>
              <a:buAutoNum type="arabicPeriod"/>
            </a:pPr>
            <a:r>
              <a:rPr lang="en-US" dirty="0"/>
              <a:t>HYDROPIC CHANGE </a:t>
            </a:r>
          </a:p>
          <a:p>
            <a:r>
              <a:rPr lang="en-US" sz="2400" dirty="0">
                <a:latin typeface="Times New Roman" charset="0"/>
                <a:ea typeface="Times New Roman" charset="0"/>
                <a:cs typeface="Times New Roman" charset="0"/>
              </a:rPr>
              <a:t>Hydropic change means accumulation of water within the cytoplasm of the cell. Other synonyms used are cloudy swelling (for gross appearance of the affected organ) and vacuolar degeneration (due to cytoplasmic </a:t>
            </a:r>
            <a:r>
              <a:rPr lang="en-US" sz="2400" dirty="0" err="1">
                <a:latin typeface="Times New Roman" charset="0"/>
                <a:ea typeface="Times New Roman" charset="0"/>
                <a:cs typeface="Times New Roman" charset="0"/>
              </a:rPr>
              <a:t>vacuolation</a:t>
            </a:r>
            <a:r>
              <a:rPr lang="en-US" sz="2400" dirty="0">
                <a:latin typeface="Times New Roman" charset="0"/>
                <a:ea typeface="Times New Roman" charset="0"/>
                <a:cs typeface="Times New Roman" charset="0"/>
              </a:rPr>
              <a:t>). Hydropic swelling is an entirely reversible change upon removal of the injurious agent. </a:t>
            </a:r>
          </a:p>
          <a:p>
            <a:r>
              <a:rPr lang="en-US" sz="2400" b="1" dirty="0">
                <a:latin typeface="Times New Roman" charset="0"/>
                <a:ea typeface="Times New Roman" charset="0"/>
                <a:cs typeface="Times New Roman" charset="0"/>
              </a:rPr>
              <a:t>Etiology </a:t>
            </a:r>
          </a:p>
          <a:p>
            <a:r>
              <a:rPr lang="en-US" sz="2400" dirty="0">
                <a:latin typeface="Times New Roman" charset="0"/>
                <a:ea typeface="Times New Roman" charset="0"/>
                <a:cs typeface="Times New Roman" charset="0"/>
              </a:rPr>
              <a:t>This is the commonest and earliest form of cell injury from almost all causes. The common causes include acute and subacute cell injury from various etiologic agents such as bacterial toxins, chemicals, poisons, burns, high fever, intravenous administration of hypertonic glucose or saline etc. </a:t>
            </a:r>
          </a:p>
          <a:p>
            <a:r>
              <a:rPr lang="en-US" sz="2400" b="1" dirty="0">
                <a:latin typeface="Times New Roman" charset="0"/>
                <a:ea typeface="Times New Roman" charset="0"/>
                <a:cs typeface="Times New Roman" charset="0"/>
              </a:rPr>
              <a:t>Pathogenesis </a:t>
            </a:r>
          </a:p>
          <a:p>
            <a:r>
              <a:rPr lang="en-US" sz="2400" dirty="0">
                <a:latin typeface="Times New Roman" charset="0"/>
                <a:ea typeface="Times New Roman" charset="0"/>
                <a:cs typeface="Times New Roman" charset="0"/>
              </a:rPr>
              <a:t>Cloudy swelling results from impaired regulation of sodium and potassium at the level of cell membrane. This results in intracellular accumulation of sodium and escape of potassium. This, in turn, is accompanied with rapid flow of water into the cell to maintain </a:t>
            </a:r>
            <a:r>
              <a:rPr lang="en-US" sz="2400" dirty="0" err="1">
                <a:latin typeface="Times New Roman" charset="0"/>
                <a:ea typeface="Times New Roman" charset="0"/>
                <a:cs typeface="Times New Roman" charset="0"/>
              </a:rPr>
              <a:t>iso</a:t>
            </a:r>
            <a:r>
              <a:rPr lang="en-US" sz="2400" dirty="0">
                <a:latin typeface="Times New Roman" charset="0"/>
                <a:ea typeface="Times New Roman" charset="0"/>
                <a:cs typeface="Times New Roman" charset="0"/>
              </a:rPr>
              <a:t>-osmotic conditions and hence cellular swelling occurs. In addition, influx of calcium too occurs. </a:t>
            </a: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132904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276" y="284205"/>
            <a:ext cx="10806972" cy="5887995"/>
          </a:xfrm>
        </p:spPr>
        <p:txBody>
          <a:bodyPr>
            <a:normAutofit/>
          </a:bodyPr>
          <a:lstStyle/>
          <a:p>
            <a:pPr marL="0" indent="0">
              <a:buNone/>
            </a:pPr>
            <a:r>
              <a:rPr lang="en-US" dirty="0"/>
              <a:t>2. HYALINE CHANGE </a:t>
            </a:r>
          </a:p>
          <a:p>
            <a:r>
              <a:rPr lang="en-US" dirty="0">
                <a:latin typeface="Times New Roman" charset="0"/>
                <a:ea typeface="Times New Roman" charset="0"/>
                <a:cs typeface="Times New Roman" charset="0"/>
              </a:rPr>
              <a:t>The word ‘hyaline’ or ‘</a:t>
            </a:r>
            <a:r>
              <a:rPr lang="en-US" dirty="0" err="1">
                <a:latin typeface="Times New Roman" charset="0"/>
                <a:ea typeface="Times New Roman" charset="0"/>
                <a:cs typeface="Times New Roman" charset="0"/>
              </a:rPr>
              <a:t>hyalin</a:t>
            </a:r>
            <a:r>
              <a:rPr lang="en-US" dirty="0">
                <a:latin typeface="Times New Roman" charset="0"/>
                <a:ea typeface="Times New Roman" charset="0"/>
                <a:cs typeface="Times New Roman" charset="0"/>
              </a:rPr>
              <a:t>’ means glassy (</a:t>
            </a:r>
            <a:r>
              <a:rPr lang="en-US" dirty="0" err="1">
                <a:latin typeface="Times New Roman" charset="0"/>
                <a:ea typeface="Times New Roman" charset="0"/>
                <a:cs typeface="Times New Roman" charset="0"/>
              </a:rPr>
              <a:t>hyalos</a:t>
            </a:r>
            <a:r>
              <a:rPr lang="en-US" dirty="0">
                <a:latin typeface="Times New Roman" charset="0"/>
                <a:ea typeface="Times New Roman" charset="0"/>
                <a:cs typeface="Times New Roman" charset="0"/>
              </a:rPr>
              <a:t> = glass). </a:t>
            </a:r>
            <a:r>
              <a:rPr lang="en-US" dirty="0" err="1">
                <a:latin typeface="Times New Roman" charset="0"/>
                <a:ea typeface="Times New Roman" charset="0"/>
                <a:cs typeface="Times New Roman" charset="0"/>
              </a:rPr>
              <a:t>Hyalinisation</a:t>
            </a:r>
            <a:r>
              <a:rPr lang="en-US" dirty="0">
                <a:latin typeface="Times New Roman" charset="0"/>
                <a:ea typeface="Times New Roman" charset="0"/>
                <a:cs typeface="Times New Roman" charset="0"/>
              </a:rPr>
              <a:t> is a common descriptive histologic term for glassy, homogeneous, eosinophilic appearance of proteinaceous material in </a:t>
            </a:r>
            <a:r>
              <a:rPr lang="en-US" dirty="0" err="1">
                <a:latin typeface="Times New Roman" charset="0"/>
                <a:ea typeface="Times New Roman" charset="0"/>
                <a:cs typeface="Times New Roman" charset="0"/>
              </a:rPr>
              <a:t>haematoxylin</a:t>
            </a:r>
            <a:r>
              <a:rPr lang="en-US" dirty="0">
                <a:latin typeface="Times New Roman" charset="0"/>
                <a:ea typeface="Times New Roman" charset="0"/>
                <a:cs typeface="Times New Roman" charset="0"/>
              </a:rPr>
              <a:t> and eosin-stained sections and does not refer to any specific substance. Though fibrin and amyloid have hyaline appearance, they have distinctive features and staining reactions and can be distinguished from non-specific hyaline material. Hyaline change is seen in heterogeneous pathologic conditions and may be intracellular or extracellular. </a:t>
            </a:r>
          </a:p>
          <a:p>
            <a:r>
              <a:rPr lang="en-US" b="1" dirty="0">
                <a:latin typeface="Times New Roman" charset="0"/>
                <a:ea typeface="Times New Roman" charset="0"/>
                <a:cs typeface="Times New Roman" charset="0"/>
              </a:rPr>
              <a:t>Intracellular Hyaline </a:t>
            </a:r>
          </a:p>
          <a:p>
            <a:r>
              <a:rPr lang="en-US" dirty="0">
                <a:latin typeface="Times New Roman" charset="0"/>
                <a:ea typeface="Times New Roman" charset="0"/>
                <a:cs typeface="Times New Roman" charset="0"/>
              </a:rPr>
              <a:t>Intracellular hyaline is mainly seen in epithelial cells. A few examples are as follows:</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1. Hyaline droplets in the proximal tubular epithelial cells due to excessive reabsorption of plasma proteins in proteinuria.</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2. Hyaline degeneration of rectus </a:t>
            </a:r>
            <a:r>
              <a:rPr lang="en-US" dirty="0" err="1">
                <a:latin typeface="Times New Roman" charset="0"/>
                <a:ea typeface="Times New Roman" charset="0"/>
                <a:cs typeface="Times New Roman" charset="0"/>
              </a:rPr>
              <a:t>abdominalis</a:t>
            </a:r>
            <a:r>
              <a:rPr lang="en-US" dirty="0">
                <a:latin typeface="Times New Roman" charset="0"/>
                <a:ea typeface="Times New Roman" charset="0"/>
                <a:cs typeface="Times New Roman" charset="0"/>
              </a:rPr>
              <a:t> muscle called </a:t>
            </a:r>
            <a:r>
              <a:rPr lang="en-US" dirty="0" err="1">
                <a:latin typeface="Times New Roman" charset="0"/>
                <a:ea typeface="Times New Roman" charset="0"/>
                <a:cs typeface="Times New Roman" charset="0"/>
              </a:rPr>
              <a:t>Zenker’s</a:t>
            </a:r>
            <a:r>
              <a:rPr lang="en-US" dirty="0">
                <a:latin typeface="Times New Roman" charset="0"/>
                <a:ea typeface="Times New Roman" charset="0"/>
                <a:cs typeface="Times New Roman" charset="0"/>
              </a:rPr>
              <a:t> degeneration, occurring in typhoid fever. The muscle loses its </a:t>
            </a:r>
            <a:r>
              <a:rPr lang="en-US" dirty="0" err="1">
                <a:latin typeface="Times New Roman" charset="0"/>
                <a:ea typeface="Times New Roman" charset="0"/>
                <a:cs typeface="Times New Roman" charset="0"/>
              </a:rPr>
              <a:t>fibrillar</a:t>
            </a:r>
            <a:r>
              <a:rPr lang="en-US" dirty="0">
                <a:latin typeface="Times New Roman" charset="0"/>
                <a:ea typeface="Times New Roman" charset="0"/>
                <a:cs typeface="Times New Roman" charset="0"/>
              </a:rPr>
              <a:t> staining and becomes glassy and hyaline.</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3. Mallory’s hyaline represents aggregates of intermediate filaments in the hepatocytes in alcoholic liver cell injury.</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4. Nuclear or cytoplasmic hyaline inclusions seen in some viral infections.</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5. Russell’s bodies representing excessive immunoglobulins in the rough endoplasmic reticulum of the plasma cells. </a:t>
            </a:r>
          </a:p>
          <a:p>
            <a:endParaRPr lang="en-US" dirty="0"/>
          </a:p>
        </p:txBody>
      </p:sp>
    </p:spTree>
    <p:extLst>
      <p:ext uri="{BB962C8B-B14F-4D97-AF65-F5344CB8AC3E}">
        <p14:creationId xmlns:p14="http://schemas.microsoft.com/office/powerpoint/2010/main" val="193279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4205"/>
            <a:ext cx="10515600" cy="5892758"/>
          </a:xfrm>
        </p:spPr>
        <p:txBody>
          <a:bodyPr>
            <a:noAutofit/>
          </a:bodyPr>
          <a:lstStyle/>
          <a:p>
            <a:pPr lvl="0"/>
            <a:r>
              <a:rPr lang="en-US" sz="2400" i="1" dirty="0">
                <a:latin typeface="Times New Roman" charset="0"/>
                <a:ea typeface="Times New Roman" charset="0"/>
                <a:cs typeface="Times New Roman" charset="0"/>
              </a:rPr>
              <a:t>Cell injury is defined as a variety of stresses a cell encounters as a result of changes in its internal and external environment.</a:t>
            </a:r>
            <a:endParaRPr lang="en-GB" sz="2400" dirty="0">
              <a:latin typeface="Times New Roman" charset="0"/>
              <a:ea typeface="Times New Roman" charset="0"/>
              <a:cs typeface="Times New Roman" charset="0"/>
            </a:endParaRPr>
          </a:p>
          <a:p>
            <a:pPr lvl="0"/>
            <a:r>
              <a:rPr lang="en-US" sz="2400" dirty="0">
                <a:latin typeface="Times New Roman" charset="0"/>
                <a:ea typeface="Times New Roman" charset="0"/>
                <a:cs typeface="Times New Roman" charset="0"/>
              </a:rPr>
              <a:t>The cellular response to stress may vary and depends upon the following:</a:t>
            </a:r>
            <a:endParaRPr lang="en-GB" sz="2400" dirty="0">
              <a:latin typeface="Times New Roman" charset="0"/>
              <a:ea typeface="Times New Roman" charset="0"/>
              <a:cs typeface="Times New Roman" charset="0"/>
            </a:endParaRPr>
          </a:p>
          <a:p>
            <a:pPr lvl="1"/>
            <a:r>
              <a:rPr lang="en-US" sz="2400" dirty="0">
                <a:latin typeface="Times New Roman" charset="0"/>
                <a:ea typeface="Times New Roman" charset="0"/>
                <a:cs typeface="Times New Roman" charset="0"/>
              </a:rPr>
              <a:t>The type of cell and tissue involved.</a:t>
            </a:r>
            <a:endParaRPr lang="en-GB" sz="2400" dirty="0">
              <a:latin typeface="Times New Roman" charset="0"/>
              <a:ea typeface="Times New Roman" charset="0"/>
              <a:cs typeface="Times New Roman" charset="0"/>
            </a:endParaRPr>
          </a:p>
          <a:p>
            <a:r>
              <a:rPr lang="en-US" sz="2400" dirty="0">
                <a:latin typeface="Times New Roman" charset="0"/>
                <a:ea typeface="Times New Roman" charset="0"/>
                <a:cs typeface="Times New Roman" charset="0"/>
              </a:rPr>
              <a:t>Extent and type of cell injury</a:t>
            </a:r>
          </a:p>
          <a:p>
            <a:r>
              <a:rPr lang="en-US" sz="2400" b="1" dirty="0">
                <a:latin typeface="Times New Roman" charset="0"/>
                <a:ea typeface="Times New Roman" charset="0"/>
                <a:cs typeface="Times New Roman" charset="0"/>
              </a:rPr>
              <a:t>ETIOLOGY OF CELL INJURY:</a:t>
            </a:r>
            <a:endParaRPr lang="en-GB" sz="2400" b="1" dirty="0">
              <a:latin typeface="Times New Roman" charset="0"/>
              <a:ea typeface="Times New Roman" charset="0"/>
              <a:cs typeface="Times New Roman" charset="0"/>
            </a:endParaRPr>
          </a:p>
          <a:p>
            <a:pPr marL="514350" lvl="0" indent="-514350">
              <a:buFont typeface="+mj-lt"/>
              <a:buAutoNum type="arabicPeriod"/>
            </a:pPr>
            <a:r>
              <a:rPr lang="en-US" sz="2400" b="1" dirty="0">
                <a:latin typeface="Times New Roman" charset="0"/>
                <a:ea typeface="Times New Roman" charset="0"/>
                <a:cs typeface="Times New Roman" charset="0"/>
              </a:rPr>
              <a:t>Genetic causes</a:t>
            </a:r>
            <a:endParaRPr lang="en-GB" sz="2400" dirty="0">
              <a:latin typeface="Times New Roman" charset="0"/>
              <a:ea typeface="Times New Roman" charset="0"/>
              <a:cs typeface="Times New Roman" charset="0"/>
            </a:endParaRPr>
          </a:p>
          <a:p>
            <a:pPr lvl="0"/>
            <a:r>
              <a:rPr lang="en-US" sz="2400" i="1" dirty="0">
                <a:latin typeface="Times New Roman" charset="0"/>
                <a:ea typeface="Times New Roman" charset="0"/>
                <a:cs typeface="Times New Roman" charset="0"/>
              </a:rPr>
              <a:t>Developmental defects:</a:t>
            </a:r>
            <a:endParaRPr lang="en-GB" sz="2400" dirty="0">
              <a:latin typeface="Times New Roman" charset="0"/>
              <a:ea typeface="Times New Roman" charset="0"/>
              <a:cs typeface="Times New Roman" charset="0"/>
            </a:endParaRPr>
          </a:p>
          <a:p>
            <a:r>
              <a:rPr lang="en-US" sz="2400" dirty="0">
                <a:latin typeface="Times New Roman" charset="0"/>
                <a:ea typeface="Times New Roman" charset="0"/>
                <a:cs typeface="Times New Roman" charset="0"/>
              </a:rPr>
              <a:t>Errors in morphogenesis</a:t>
            </a:r>
            <a:endParaRPr lang="en-GB" sz="2400" dirty="0">
              <a:latin typeface="Times New Roman" charset="0"/>
              <a:ea typeface="Times New Roman" charset="0"/>
              <a:cs typeface="Times New Roman" charset="0"/>
            </a:endParaRPr>
          </a:p>
          <a:p>
            <a:pPr lvl="0"/>
            <a:r>
              <a:rPr lang="en-US" sz="2400" i="1" dirty="0">
                <a:latin typeface="Times New Roman" charset="0"/>
                <a:ea typeface="Times New Roman" charset="0"/>
                <a:cs typeface="Times New Roman" charset="0"/>
              </a:rPr>
              <a:t>Cytogenetic (</a:t>
            </a:r>
            <a:r>
              <a:rPr lang="en-US" sz="2400" i="1" dirty="0" err="1">
                <a:latin typeface="Times New Roman" charset="0"/>
                <a:ea typeface="Times New Roman" charset="0"/>
                <a:cs typeface="Times New Roman" charset="0"/>
              </a:rPr>
              <a:t>Karyotypic</a:t>
            </a:r>
            <a:r>
              <a:rPr lang="en-US" sz="2400" i="1" dirty="0">
                <a:latin typeface="Times New Roman" charset="0"/>
                <a:ea typeface="Times New Roman" charset="0"/>
                <a:cs typeface="Times New Roman" charset="0"/>
              </a:rPr>
              <a:t>) defects: </a:t>
            </a:r>
            <a:r>
              <a:rPr lang="en-US" sz="2400" dirty="0">
                <a:latin typeface="Times New Roman" charset="0"/>
                <a:ea typeface="Times New Roman" charset="0"/>
                <a:cs typeface="Times New Roman" charset="0"/>
              </a:rPr>
              <a:t>chromosomal abnormalities</a:t>
            </a:r>
            <a:endParaRPr lang="en-GB" sz="2400" dirty="0">
              <a:latin typeface="Times New Roman" charset="0"/>
              <a:ea typeface="Times New Roman" charset="0"/>
              <a:cs typeface="Times New Roman" charset="0"/>
            </a:endParaRPr>
          </a:p>
          <a:p>
            <a:pPr lvl="0"/>
            <a:r>
              <a:rPr lang="en-US" sz="2400" i="1" dirty="0">
                <a:latin typeface="Times New Roman" charset="0"/>
                <a:ea typeface="Times New Roman" charset="0"/>
                <a:cs typeface="Times New Roman" charset="0"/>
              </a:rPr>
              <a:t>Single-gene defects:</a:t>
            </a:r>
            <a:endParaRPr lang="en-GB" sz="2400" dirty="0">
              <a:latin typeface="Times New Roman" charset="0"/>
              <a:ea typeface="Times New Roman" charset="0"/>
              <a:cs typeface="Times New Roman" charset="0"/>
            </a:endParaRPr>
          </a:p>
          <a:p>
            <a:r>
              <a:rPr lang="en-US" sz="2400" dirty="0">
                <a:latin typeface="Times New Roman" charset="0"/>
                <a:ea typeface="Times New Roman" charset="0"/>
                <a:cs typeface="Times New Roman" charset="0"/>
              </a:rPr>
              <a:t>Mendelian disorders</a:t>
            </a:r>
            <a:endParaRPr lang="en-GB" sz="2400" dirty="0">
              <a:latin typeface="Times New Roman" charset="0"/>
              <a:ea typeface="Times New Roman" charset="0"/>
              <a:cs typeface="Times New Roman" charset="0"/>
            </a:endParaRPr>
          </a:p>
          <a:p>
            <a:r>
              <a:rPr lang="en-US" sz="2400" i="1" dirty="0">
                <a:latin typeface="Times New Roman" charset="0"/>
                <a:ea typeface="Times New Roman" charset="0"/>
                <a:cs typeface="Times New Roman" charset="0"/>
              </a:rPr>
              <a:t>Multifactorial inheritance disorders</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1548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843" y="271849"/>
            <a:ext cx="10683405" cy="5900351"/>
          </a:xfrm>
        </p:spPr>
        <p:txBody>
          <a:bodyPr>
            <a:normAutofit/>
          </a:bodyPr>
          <a:lstStyle/>
          <a:p>
            <a:r>
              <a:rPr lang="en-US" b="1" dirty="0"/>
              <a:t>Extracellular Hyaline </a:t>
            </a:r>
          </a:p>
          <a:p>
            <a:r>
              <a:rPr lang="en-US" dirty="0">
                <a:latin typeface="Times New Roman" charset="0"/>
                <a:ea typeface="Times New Roman" charset="0"/>
                <a:cs typeface="Times New Roman" charset="0"/>
              </a:rPr>
              <a:t>Extracellular hyaline commonly termed </a:t>
            </a:r>
            <a:r>
              <a:rPr lang="en-US" dirty="0" err="1">
                <a:latin typeface="Times New Roman" charset="0"/>
                <a:ea typeface="Times New Roman" charset="0"/>
                <a:cs typeface="Times New Roman" charset="0"/>
              </a:rPr>
              <a:t>hyalinisation</a:t>
            </a:r>
            <a:r>
              <a:rPr lang="en-US" dirty="0">
                <a:latin typeface="Times New Roman" charset="0"/>
                <a:ea typeface="Times New Roman" charset="0"/>
                <a:cs typeface="Times New Roman" charset="0"/>
              </a:rPr>
              <a:t> is seen in connective tissues. A few examples of extracellular hyaline change are as under:</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1. Hyaline degeneration in leiomyomas of the uterus.</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2. </a:t>
            </a:r>
            <a:r>
              <a:rPr lang="en-US" dirty="0" err="1">
                <a:latin typeface="Times New Roman" charset="0"/>
                <a:ea typeface="Times New Roman" charset="0"/>
                <a:cs typeface="Times New Roman" charset="0"/>
              </a:rPr>
              <a:t>Hyalinised</a:t>
            </a:r>
            <a:r>
              <a:rPr lang="en-US" dirty="0">
                <a:latin typeface="Times New Roman" charset="0"/>
                <a:ea typeface="Times New Roman" charset="0"/>
                <a:cs typeface="Times New Roman" charset="0"/>
              </a:rPr>
              <a:t> old scar of fi </a:t>
            </a:r>
            <a:r>
              <a:rPr lang="en-US" dirty="0" err="1">
                <a:latin typeface="Times New Roman" charset="0"/>
                <a:ea typeface="Times New Roman" charset="0"/>
                <a:cs typeface="Times New Roman" charset="0"/>
              </a:rPr>
              <a:t>brocollagenous</a:t>
            </a:r>
            <a:r>
              <a:rPr lang="en-US" dirty="0">
                <a:latin typeface="Times New Roman" charset="0"/>
                <a:ea typeface="Times New Roman" charset="0"/>
                <a:cs typeface="Times New Roman" charset="0"/>
              </a:rPr>
              <a:t> tissues. </a:t>
            </a:r>
          </a:p>
          <a:p>
            <a:r>
              <a:rPr lang="en-US" dirty="0">
                <a:latin typeface="Times New Roman" charset="0"/>
                <a:ea typeface="Times New Roman" charset="0"/>
                <a:cs typeface="Times New Roman" charset="0"/>
              </a:rPr>
              <a:t>3. Hyaline arteriolosclerosis in renal vessels in hyper tension and diabetes mellitus.</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4. </a:t>
            </a:r>
            <a:r>
              <a:rPr lang="en-US" dirty="0" err="1">
                <a:latin typeface="Times New Roman" charset="0"/>
                <a:ea typeface="Times New Roman" charset="0"/>
                <a:cs typeface="Times New Roman" charset="0"/>
              </a:rPr>
              <a:t>Hyalinised</a:t>
            </a:r>
            <a:r>
              <a:rPr lang="en-US" dirty="0">
                <a:latin typeface="Times New Roman" charset="0"/>
                <a:ea typeface="Times New Roman" charset="0"/>
                <a:cs typeface="Times New Roman" charset="0"/>
              </a:rPr>
              <a:t> glomeruli in chronic glomerulonephritis.</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5. Corpora </a:t>
            </a:r>
            <a:r>
              <a:rPr lang="en-US" dirty="0" err="1">
                <a:latin typeface="Times New Roman" charset="0"/>
                <a:ea typeface="Times New Roman" charset="0"/>
                <a:cs typeface="Times New Roman" charset="0"/>
              </a:rPr>
              <a:t>amylacea</a:t>
            </a:r>
            <a:r>
              <a:rPr lang="en-US" dirty="0">
                <a:latin typeface="Times New Roman" charset="0"/>
                <a:ea typeface="Times New Roman" charset="0"/>
                <a:cs typeface="Times New Roman" charset="0"/>
              </a:rPr>
              <a:t> seen as rounded masses of concentric hyaline laminae in the enlarged prostate in the elderly, in the brain and in the spinal cord in old age, and in old infarcts of the lung. </a:t>
            </a:r>
          </a:p>
          <a:p>
            <a:pPr marL="0" indent="0">
              <a:buNone/>
            </a:pPr>
            <a:r>
              <a:rPr lang="en-US" dirty="0">
                <a:latin typeface="Times New Roman" charset="0"/>
                <a:ea typeface="Times New Roman" charset="0"/>
                <a:cs typeface="Times New Roman" charset="0"/>
              </a:rPr>
              <a:t>3.  </a:t>
            </a:r>
            <a:r>
              <a:rPr lang="en-US" b="1" dirty="0">
                <a:latin typeface="Times New Roman" charset="0"/>
                <a:ea typeface="Times New Roman" charset="0"/>
                <a:cs typeface="Times New Roman" charset="0"/>
              </a:rPr>
              <a:t>MUCOID CHANGE </a:t>
            </a:r>
          </a:p>
          <a:p>
            <a:r>
              <a:rPr lang="en-US" dirty="0">
                <a:latin typeface="Times New Roman" charset="0"/>
                <a:ea typeface="Times New Roman" charset="0"/>
                <a:cs typeface="Times New Roman" charset="0"/>
              </a:rPr>
              <a:t>Mucoid means mucus-like. Mucus is the secretory product of mucous glands and is a combination of proteins complexed with </a:t>
            </a:r>
            <a:r>
              <a:rPr lang="en-US" dirty="0" err="1">
                <a:latin typeface="Times New Roman" charset="0"/>
                <a:ea typeface="Times New Roman" charset="0"/>
                <a:cs typeface="Times New Roman" charset="0"/>
              </a:rPr>
              <a:t>mucopolysaccharides</a:t>
            </a:r>
            <a:r>
              <a:rPr lang="en-US" dirty="0">
                <a:latin typeface="Times New Roman" charset="0"/>
                <a:ea typeface="Times New Roman" charset="0"/>
                <a:cs typeface="Times New Roman" charset="0"/>
              </a:rPr>
              <a:t>. Mucin, a glycoprotein, is its chief constituent. Mucin is normally produced by epithelial cells of mucous membranes and mucous glands, as well as by some connective tissues such as ground substance in the umbilical cord. By convention, connective tissue mucin is termed </a:t>
            </a:r>
            <a:r>
              <a:rPr lang="en-US" dirty="0" err="1">
                <a:latin typeface="Times New Roman" charset="0"/>
                <a:ea typeface="Times New Roman" charset="0"/>
                <a:cs typeface="Times New Roman" charset="0"/>
              </a:rPr>
              <a:t>myxoid</a:t>
            </a:r>
            <a:r>
              <a:rPr lang="en-US" dirty="0">
                <a:latin typeface="Times New Roman" charset="0"/>
                <a:ea typeface="Times New Roman" charset="0"/>
                <a:cs typeface="Times New Roman" charset="0"/>
              </a:rPr>
              <a:t>. Both epithelial and connective tissue mucin are stained by </a:t>
            </a:r>
            <a:r>
              <a:rPr lang="en-US" dirty="0" err="1">
                <a:latin typeface="Times New Roman" charset="0"/>
                <a:ea typeface="Times New Roman" charset="0"/>
                <a:cs typeface="Times New Roman" charset="0"/>
              </a:rPr>
              <a:t>alcian</a:t>
            </a:r>
            <a:r>
              <a:rPr lang="en-US" dirty="0">
                <a:latin typeface="Times New Roman" charset="0"/>
                <a:ea typeface="Times New Roman" charset="0"/>
                <a:cs typeface="Times New Roman" charset="0"/>
              </a:rPr>
              <a:t> blue. However, epithelial mucin stains positively with periodic acid-Schiff (PAS), while connective tissue mucin is PAS negative but is, instead, stained positively with colloidal iron. </a:t>
            </a:r>
          </a:p>
          <a:p>
            <a:endParaRPr lang="en-US" dirty="0"/>
          </a:p>
        </p:txBody>
      </p:sp>
    </p:spTree>
    <p:extLst>
      <p:ext uri="{BB962C8B-B14F-4D97-AF65-F5344CB8AC3E}">
        <p14:creationId xmlns:p14="http://schemas.microsoft.com/office/powerpoint/2010/main" val="152889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562" y="172995"/>
            <a:ext cx="10831686" cy="5999205"/>
          </a:xfrm>
        </p:spPr>
        <p:txBody>
          <a:bodyPr>
            <a:normAutofit/>
          </a:bodyPr>
          <a:lstStyle/>
          <a:p>
            <a:r>
              <a:rPr lang="en-US" dirty="0"/>
              <a:t>a) Epithelial Mucin </a:t>
            </a:r>
          </a:p>
          <a:p>
            <a:pPr marL="457200" indent="-457200">
              <a:buFont typeface="+mj-lt"/>
              <a:buAutoNum type="arabicPeriod"/>
            </a:pPr>
            <a:r>
              <a:rPr lang="en-US" dirty="0"/>
              <a:t>Following are some examples of functional excess of epithelial mucin:</a:t>
            </a:r>
          </a:p>
          <a:p>
            <a:r>
              <a:rPr lang="en-US" dirty="0"/>
              <a:t>Catarrhal inflammation of mucous membrane (e.g. of respiratory tract, alimentary tract, uterus).</a:t>
            </a:r>
          </a:p>
          <a:p>
            <a:r>
              <a:rPr lang="en-US" dirty="0"/>
              <a:t>Obstruction of duct leading to </a:t>
            </a:r>
            <a:r>
              <a:rPr lang="en-US" dirty="0" err="1"/>
              <a:t>mucocele</a:t>
            </a:r>
            <a:r>
              <a:rPr lang="en-US" dirty="0"/>
              <a:t> in the oral cavity and gallbladder. o Cystic fibrosis of the pancreas.</a:t>
            </a:r>
          </a:p>
          <a:p>
            <a:r>
              <a:rPr lang="en-US" dirty="0"/>
              <a:t> Mucin-secreting </a:t>
            </a:r>
            <a:r>
              <a:rPr lang="en-US" dirty="0" err="1"/>
              <a:t>tumours</a:t>
            </a:r>
            <a:r>
              <a:rPr lang="en-US" dirty="0"/>
              <a:t> (e.g. of ovary, stomach, large bowel </a:t>
            </a:r>
            <a:r>
              <a:rPr lang="en-US" dirty="0" err="1"/>
              <a:t>etc</a:t>
            </a:r>
            <a:r>
              <a:rPr lang="en-US" dirty="0"/>
              <a:t>). </a:t>
            </a:r>
          </a:p>
          <a:p>
            <a:r>
              <a:rPr lang="en-US" dirty="0"/>
              <a:t>b) Connective Tissue Mucin </a:t>
            </a:r>
          </a:p>
          <a:p>
            <a:r>
              <a:rPr lang="en-US" dirty="0"/>
              <a:t>A few examples of disturbances of connective tissue mucin or </a:t>
            </a:r>
            <a:r>
              <a:rPr lang="en-US" dirty="0" err="1"/>
              <a:t>myxoid</a:t>
            </a:r>
            <a:r>
              <a:rPr lang="en-US" dirty="0"/>
              <a:t> change are as under:</a:t>
            </a:r>
            <a:br>
              <a:rPr lang="en-US" dirty="0"/>
            </a:br>
            <a:r>
              <a:rPr lang="en-US" dirty="0"/>
              <a:t>1. Mucoid or </a:t>
            </a:r>
            <a:r>
              <a:rPr lang="en-US" dirty="0" err="1"/>
              <a:t>myxoid</a:t>
            </a:r>
            <a:r>
              <a:rPr lang="en-US" dirty="0"/>
              <a:t> change in some </a:t>
            </a:r>
            <a:r>
              <a:rPr lang="en-US" dirty="0" err="1"/>
              <a:t>tumours</a:t>
            </a:r>
            <a:r>
              <a:rPr lang="en-US" dirty="0"/>
              <a:t> e.g. </a:t>
            </a:r>
            <a:r>
              <a:rPr lang="en-US" dirty="0" err="1"/>
              <a:t>myxomas</a:t>
            </a:r>
            <a:r>
              <a:rPr lang="en-US" dirty="0"/>
              <a:t>, </a:t>
            </a:r>
            <a:r>
              <a:rPr lang="en-US" dirty="0" err="1"/>
              <a:t>neurofi</a:t>
            </a:r>
            <a:r>
              <a:rPr lang="en-US" dirty="0"/>
              <a:t> </a:t>
            </a:r>
            <a:r>
              <a:rPr lang="en-US" dirty="0" err="1"/>
              <a:t>bromas</a:t>
            </a:r>
            <a:r>
              <a:rPr lang="en-US" dirty="0"/>
              <a:t>, </a:t>
            </a:r>
            <a:r>
              <a:rPr lang="en-US" dirty="0" err="1"/>
              <a:t>fibroadenoma</a:t>
            </a:r>
            <a:r>
              <a:rPr lang="en-US" dirty="0"/>
              <a:t>, soft tissue sarcomas etc.</a:t>
            </a:r>
            <a:br>
              <a:rPr lang="en-US" dirty="0"/>
            </a:br>
            <a:r>
              <a:rPr lang="en-US" dirty="0"/>
              <a:t>2. Dissecting aneurysm of the aorta due to </a:t>
            </a:r>
            <a:r>
              <a:rPr lang="en-US" dirty="0" err="1"/>
              <a:t>Erdheim’s</a:t>
            </a:r>
            <a:r>
              <a:rPr lang="en-US" dirty="0"/>
              <a:t> medial degeneration and </a:t>
            </a:r>
            <a:r>
              <a:rPr lang="en-US" dirty="0" err="1"/>
              <a:t>Marfan’s</a:t>
            </a:r>
            <a:r>
              <a:rPr lang="en-US" dirty="0"/>
              <a:t> syndrome.</a:t>
            </a:r>
            <a:br>
              <a:rPr lang="en-US" dirty="0"/>
            </a:br>
            <a:r>
              <a:rPr lang="en-US" dirty="0"/>
              <a:t>3. </a:t>
            </a:r>
            <a:r>
              <a:rPr lang="en-US" dirty="0" err="1"/>
              <a:t>Myxomatous</a:t>
            </a:r>
            <a:r>
              <a:rPr lang="en-US" dirty="0"/>
              <a:t> change in the dermis in </a:t>
            </a:r>
            <a:r>
              <a:rPr lang="en-US" dirty="0" err="1"/>
              <a:t>myxoedema</a:t>
            </a:r>
            <a:r>
              <a:rPr lang="en-US" dirty="0"/>
              <a:t>.</a:t>
            </a:r>
            <a:br>
              <a:rPr lang="en-US" dirty="0"/>
            </a:br>
            <a:r>
              <a:rPr lang="en-US" dirty="0"/>
              <a:t>4. </a:t>
            </a:r>
            <a:r>
              <a:rPr lang="en-US" dirty="0" err="1"/>
              <a:t>Myxoid</a:t>
            </a:r>
            <a:r>
              <a:rPr lang="en-US" dirty="0"/>
              <a:t> change in the synovium in ganglion on the wrist. </a:t>
            </a:r>
          </a:p>
          <a:p>
            <a:endParaRPr lang="en-US" dirty="0"/>
          </a:p>
        </p:txBody>
      </p:sp>
    </p:spTree>
    <p:extLst>
      <p:ext uri="{BB962C8B-B14F-4D97-AF65-F5344CB8AC3E}">
        <p14:creationId xmlns:p14="http://schemas.microsoft.com/office/powerpoint/2010/main" val="1569774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054" y="308919"/>
            <a:ext cx="10797746" cy="5868044"/>
          </a:xfrm>
        </p:spPr>
        <p:txBody>
          <a:bodyPr>
            <a:normAutofit/>
          </a:bodyPr>
          <a:lstStyle/>
          <a:p>
            <a:pPr marL="274320" lvl="1" indent="0">
              <a:buNone/>
            </a:pPr>
            <a:r>
              <a:rPr lang="en-US" sz="2000" dirty="0"/>
              <a:t>	4 . </a:t>
            </a:r>
            <a:r>
              <a:rPr lang="en-US" b="1" dirty="0"/>
              <a:t>Fatty change</a:t>
            </a:r>
            <a:r>
              <a:rPr lang="en-US" dirty="0"/>
              <a:t>: There is the accumulation of fat in non-fatty cells. Also known as </a:t>
            </a:r>
            <a:r>
              <a:rPr lang="en-US" b="1" dirty="0"/>
              <a:t>steatosis</a:t>
            </a:r>
            <a:r>
              <a:rPr lang="en-US" dirty="0"/>
              <a:t>.</a:t>
            </a:r>
            <a:endParaRPr lang="en-GB" sz="2000" dirty="0"/>
          </a:p>
          <a:p>
            <a:endParaRPr lang="en-US" dirty="0"/>
          </a:p>
          <a:p>
            <a:r>
              <a:rPr lang="en-US" b="1" dirty="0"/>
              <a:t>Morphologic change</a:t>
            </a:r>
            <a:r>
              <a:rPr lang="en-US" dirty="0"/>
              <a:t>:</a:t>
            </a:r>
            <a:endParaRPr lang="en-GB" dirty="0"/>
          </a:p>
          <a:p>
            <a:r>
              <a:rPr lang="en-US" dirty="0"/>
              <a:t>Gross features: The organ enlarges and becomes yellow, soft, and greasy. M/S: A Fatty change appears as clear vacuoles within parenchymal cells.</a:t>
            </a:r>
            <a:endParaRPr lang="en-GB" dirty="0"/>
          </a:p>
          <a:p>
            <a:pPr lvl="0"/>
            <a:r>
              <a:rPr lang="en-US" b="1" dirty="0"/>
              <a:t>Fatty change (Liver): </a:t>
            </a:r>
            <a:r>
              <a:rPr lang="en-US" dirty="0"/>
              <a:t>Since this organ plays a central role in fat metabolism. The accumulation of fat in toxic conditions can be very dangerous. Depending upon the cause and amount of accumulation, fatty change may be mild and reversible, or severe producing irreversible cell injury and cell death.</a:t>
            </a:r>
            <a:endParaRPr lang="en-GB" sz="2400" dirty="0"/>
          </a:p>
          <a:p>
            <a:r>
              <a:rPr lang="en-US" b="1" dirty="0"/>
              <a:t>Causes: Conditions with excess fat</a:t>
            </a:r>
            <a:endParaRPr lang="en-GB" b="1" dirty="0"/>
          </a:p>
          <a:p>
            <a:pPr lvl="0"/>
            <a:r>
              <a:rPr lang="en-US" dirty="0"/>
              <a:t>Obesity</a:t>
            </a:r>
            <a:endParaRPr lang="en-GB" sz="2400" dirty="0"/>
          </a:p>
          <a:p>
            <a:pPr lvl="0"/>
            <a:r>
              <a:rPr lang="en-US" dirty="0"/>
              <a:t>Diabetes mellitus</a:t>
            </a:r>
            <a:endParaRPr lang="en-GB" sz="2400" dirty="0"/>
          </a:p>
          <a:p>
            <a:pPr lvl="0"/>
            <a:r>
              <a:rPr lang="en-US" dirty="0"/>
              <a:t>Congenital </a:t>
            </a:r>
            <a:r>
              <a:rPr lang="en-US" dirty="0" err="1"/>
              <a:t>hyperlipidaemia</a:t>
            </a:r>
            <a:endParaRPr lang="en-GB" sz="2400" dirty="0"/>
          </a:p>
          <a:p>
            <a:endParaRPr lang="en-US" dirty="0"/>
          </a:p>
        </p:txBody>
      </p:sp>
    </p:spTree>
    <p:extLst>
      <p:ext uri="{BB962C8B-B14F-4D97-AF65-F5344CB8AC3E}">
        <p14:creationId xmlns:p14="http://schemas.microsoft.com/office/powerpoint/2010/main" val="170984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562" y="172994"/>
            <a:ext cx="11652422" cy="6462583"/>
          </a:xfrm>
        </p:spPr>
        <p:txBody>
          <a:bodyPr>
            <a:normAutofit/>
          </a:bodyPr>
          <a:lstStyle/>
          <a:p>
            <a:r>
              <a:rPr lang="en-US" b="1" dirty="0"/>
              <a:t>Liver cell damage:</a:t>
            </a:r>
            <a:endParaRPr lang="en-GB" b="1" dirty="0"/>
          </a:p>
          <a:p>
            <a:pPr lvl="0"/>
            <a:r>
              <a:rPr lang="en-US" dirty="0"/>
              <a:t>Alcoholic liver disease (most common)</a:t>
            </a:r>
            <a:endParaRPr lang="en-GB" dirty="0"/>
          </a:p>
          <a:p>
            <a:pPr lvl="0"/>
            <a:r>
              <a:rPr lang="en-US" dirty="0"/>
              <a:t>Starvation</a:t>
            </a:r>
            <a:endParaRPr lang="en-GB" dirty="0"/>
          </a:p>
          <a:p>
            <a:pPr lvl="0"/>
            <a:r>
              <a:rPr lang="en-US" dirty="0"/>
              <a:t>Protein calorie malnutrition</a:t>
            </a:r>
            <a:endParaRPr lang="en-GB" dirty="0"/>
          </a:p>
          <a:p>
            <a:pPr lvl="0"/>
            <a:r>
              <a:rPr lang="en-US" dirty="0"/>
              <a:t>Chronic illnesses (e.g. tuberculosis)</a:t>
            </a:r>
            <a:endParaRPr lang="en-GB" dirty="0"/>
          </a:p>
          <a:p>
            <a:pPr lvl="0"/>
            <a:r>
              <a:rPr lang="en-US" dirty="0"/>
              <a:t>Acute fatty liver in late pregnancy</a:t>
            </a:r>
            <a:endParaRPr lang="en-GB" dirty="0"/>
          </a:p>
          <a:p>
            <a:pPr lvl="0"/>
            <a:r>
              <a:rPr lang="en-US" dirty="0"/>
              <a:t>Hypoxia (e.g. </a:t>
            </a:r>
            <a:r>
              <a:rPr lang="en-US" dirty="0" err="1"/>
              <a:t>anaemia</a:t>
            </a:r>
            <a:r>
              <a:rPr lang="en-US" dirty="0"/>
              <a:t>, cardiac failure)</a:t>
            </a:r>
            <a:endParaRPr lang="en-GB" dirty="0"/>
          </a:p>
          <a:p>
            <a:pPr lvl="0"/>
            <a:r>
              <a:rPr lang="en-US" dirty="0" err="1"/>
              <a:t>Hepatotoxins</a:t>
            </a:r>
            <a:r>
              <a:rPr lang="en-US" dirty="0"/>
              <a:t> (e.g. carbon tetrachloride, chloroform, ether, aflatoxins and other poisons)</a:t>
            </a:r>
            <a:endParaRPr lang="en-GB" dirty="0"/>
          </a:p>
          <a:p>
            <a:pPr lvl="0"/>
            <a:r>
              <a:rPr lang="en-US" dirty="0"/>
              <a:t>Drug-induced liver cell injury (e.g. administration of methotrexate, steroids, CCl4, halothane </a:t>
            </a:r>
            <a:r>
              <a:rPr lang="en-US" dirty="0" err="1"/>
              <a:t>anaesthetic</a:t>
            </a:r>
            <a:r>
              <a:rPr lang="en-US" dirty="0"/>
              <a:t>, tetracycline </a:t>
            </a:r>
            <a:r>
              <a:rPr lang="en-US" dirty="0" err="1"/>
              <a:t>etc</a:t>
            </a:r>
            <a:r>
              <a:rPr lang="en-US" dirty="0"/>
              <a:t>)</a:t>
            </a:r>
            <a:endParaRPr lang="en-GB" dirty="0"/>
          </a:p>
          <a:p>
            <a:pPr lvl="0"/>
            <a:r>
              <a:rPr lang="en-US" dirty="0"/>
              <a:t>Reye’s syndrome</a:t>
            </a:r>
            <a:endParaRPr lang="en-GB" dirty="0"/>
          </a:p>
          <a:p>
            <a:pPr lvl="0"/>
            <a:r>
              <a:rPr lang="en-US" b="1" dirty="0"/>
              <a:t>Fatty change (Heart): </a:t>
            </a:r>
            <a:r>
              <a:rPr lang="en-US" dirty="0"/>
              <a:t>It occurs in two patterns, Prolonged moderate hypoxia causes intracellular deposits of fat, grossly apparent bands of yellowed myocardium alterations with bands of darker, red-brown, uninvolved myocardium (</a:t>
            </a:r>
            <a:r>
              <a:rPr lang="en-US" dirty="0" err="1"/>
              <a:t>tigered</a:t>
            </a:r>
            <a:r>
              <a:rPr lang="en-US" dirty="0"/>
              <a:t> effect) and Profound hypoxia or diphtheritic myocarditis, the myocardial cells are uniformly affected.</a:t>
            </a:r>
            <a:endParaRPr lang="en-GB" dirty="0"/>
          </a:p>
          <a:p>
            <a:pPr lvl="0"/>
            <a:r>
              <a:rPr lang="en-US" b="1" dirty="0"/>
              <a:t>Fatty change (Kidney): </a:t>
            </a:r>
            <a:r>
              <a:rPr lang="en-US" dirty="0"/>
              <a:t>In most cases fatty change is confined to the epithelium of the convoluted </a:t>
            </a:r>
            <a:r>
              <a:rPr lang="en-US" dirty="0" err="1"/>
              <a:t>tubules,but</a:t>
            </a:r>
            <a:r>
              <a:rPr lang="en-US" dirty="0"/>
              <a:t> in severe poisoning it may affect all structures including the </a:t>
            </a:r>
            <a:r>
              <a:rPr lang="en-US" dirty="0" err="1"/>
              <a:t>glomerule</a:t>
            </a:r>
            <a:r>
              <a:rPr lang="en-US" dirty="0"/>
              <a:t>.</a:t>
            </a:r>
            <a:endParaRPr lang="en-GB" dirty="0"/>
          </a:p>
          <a:p>
            <a:endParaRPr lang="en-US" dirty="0"/>
          </a:p>
        </p:txBody>
      </p:sp>
    </p:spTree>
    <p:extLst>
      <p:ext uri="{BB962C8B-B14F-4D97-AF65-F5344CB8AC3E}">
        <p14:creationId xmlns:p14="http://schemas.microsoft.com/office/powerpoint/2010/main" val="184206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5" y="210065"/>
            <a:ext cx="11726562" cy="6301946"/>
          </a:xfrm>
        </p:spPr>
        <p:txBody>
          <a:bodyPr/>
          <a:lstStyle/>
          <a:p>
            <a:pPr lvl="0"/>
            <a:r>
              <a:rPr lang="en-US" i="1" dirty="0"/>
              <a:t>Causes:</a:t>
            </a:r>
            <a:endParaRPr lang="en-GB" dirty="0"/>
          </a:p>
          <a:p>
            <a:pPr lvl="0"/>
            <a:r>
              <a:rPr lang="en-US" dirty="0"/>
              <a:t>Poisons. e. g. carbon tetrachloride, phosphorus (liver)</a:t>
            </a:r>
            <a:endParaRPr lang="en-GB" dirty="0"/>
          </a:p>
          <a:p>
            <a:pPr lvl="0"/>
            <a:r>
              <a:rPr lang="en-US" dirty="0"/>
              <a:t>Chronic alcoholism (liver)</a:t>
            </a:r>
            <a:endParaRPr lang="en-GB" dirty="0"/>
          </a:p>
          <a:p>
            <a:pPr lvl="0"/>
            <a:r>
              <a:rPr lang="en-US" dirty="0"/>
              <a:t>Infections</a:t>
            </a:r>
            <a:endParaRPr lang="en-GB" dirty="0"/>
          </a:p>
          <a:p>
            <a:pPr lvl="0"/>
            <a:r>
              <a:rPr lang="en-US" dirty="0"/>
              <a:t>Congestive cardiac failure</a:t>
            </a:r>
            <a:endParaRPr lang="en-GB" dirty="0"/>
          </a:p>
          <a:p>
            <a:r>
              <a:rPr lang="en-US" dirty="0"/>
              <a:t>Severe </a:t>
            </a:r>
            <a:r>
              <a:rPr lang="en-US" dirty="0" err="1"/>
              <a:t>anaemia</a:t>
            </a:r>
            <a:r>
              <a:rPr lang="en-US" dirty="0"/>
              <a:t>, Diabetes mellitus and Malnutrition and wasting disease</a:t>
            </a:r>
          </a:p>
          <a:p>
            <a:r>
              <a:rPr lang="en-US" dirty="0"/>
              <a:t>Irreversible Injury: Cell death is a state of irreversible injury. It may occur in the living body as a local or focal change: </a:t>
            </a:r>
            <a:r>
              <a:rPr lang="en-US" b="1" dirty="0"/>
              <a:t>autolysis, necrosis and apoptosis</a:t>
            </a:r>
            <a:r>
              <a:rPr lang="en-US" dirty="0"/>
              <a:t>. The changes that follow it: </a:t>
            </a:r>
            <a:r>
              <a:rPr lang="en-US" b="1" dirty="0"/>
              <a:t>gangrene and pathologic calcification</a:t>
            </a:r>
            <a:endParaRPr lang="en-US" dirty="0"/>
          </a:p>
        </p:txBody>
      </p:sp>
    </p:spTree>
    <p:extLst>
      <p:ext uri="{BB962C8B-B14F-4D97-AF65-F5344CB8AC3E}">
        <p14:creationId xmlns:p14="http://schemas.microsoft.com/office/powerpoint/2010/main" val="1288243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81915"/>
            <a:ext cx="10515600" cy="5380228"/>
          </a:xfrm>
        </p:spPr>
      </p:pic>
    </p:spTree>
    <p:extLst>
      <p:ext uri="{BB962C8B-B14F-4D97-AF65-F5344CB8AC3E}">
        <p14:creationId xmlns:p14="http://schemas.microsoft.com/office/powerpoint/2010/main" val="57649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92"/>
            <a:ext cx="10515600" cy="914400"/>
          </a:xfrm>
        </p:spPr>
        <p:txBody>
          <a:bodyPr>
            <a:normAutofit fontScale="90000"/>
          </a:bodyPr>
          <a:lstStyle/>
          <a:p>
            <a:r>
              <a:rPr lang="en-US" sz="3100" b="1" dirty="0"/>
              <a:t>PATHOGENESIS OF ISCHAEMIC AND HYPOXIC INJURY </a:t>
            </a:r>
            <a:br>
              <a:rPr lang="en-US" b="1" dirty="0"/>
            </a:br>
            <a:endParaRPr lang="en-US" b="1" dirty="0"/>
          </a:p>
        </p:txBody>
      </p:sp>
      <p:sp>
        <p:nvSpPr>
          <p:cNvPr id="3" name="Content Placeholder 2"/>
          <p:cNvSpPr>
            <a:spLocks noGrp="1"/>
          </p:cNvSpPr>
          <p:nvPr>
            <p:ph idx="1"/>
          </p:nvPr>
        </p:nvSpPr>
        <p:spPr>
          <a:xfrm>
            <a:off x="271849" y="976184"/>
            <a:ext cx="11689492" cy="5622324"/>
          </a:xfrm>
        </p:spPr>
        <p:txBody>
          <a:bodyPr>
            <a:normAutofit/>
          </a:bodyPr>
          <a:lstStyle/>
          <a:p>
            <a:r>
              <a:rPr lang="en-US" dirty="0"/>
              <a:t>Reversible Cell Injury </a:t>
            </a:r>
          </a:p>
          <a:p>
            <a:r>
              <a:rPr lang="en-US" dirty="0"/>
              <a:t>If the </a:t>
            </a:r>
            <a:r>
              <a:rPr lang="en-US" dirty="0" err="1"/>
              <a:t>ischaemia</a:t>
            </a:r>
            <a:r>
              <a:rPr lang="en-US" dirty="0"/>
              <a:t> or hypoxia is of short duration, the effects may be reversible on rapid restoration of circulation e.g. in coronary artery occlusion, myocardial contractility, metabolism and ultrastructure are reversed if the circulation is quickly restored. </a:t>
            </a:r>
          </a:p>
          <a:p>
            <a:endParaRPr lang="en-US" dirty="0"/>
          </a:p>
          <a:p>
            <a:pPr marL="0" indent="0">
              <a:buNone/>
            </a:pPr>
            <a:r>
              <a:rPr lang="en-US" b="1" dirty="0"/>
              <a:t>1. Decreased generation of cellular ATP: Damage by </a:t>
            </a:r>
            <a:r>
              <a:rPr lang="en-US" b="1" dirty="0" err="1"/>
              <a:t>ischaemia</a:t>
            </a:r>
            <a:r>
              <a:rPr lang="en-US" b="1" dirty="0"/>
              <a:t> from interruption versus hypoxia from other causes</a:t>
            </a:r>
            <a:br>
              <a:rPr lang="en-US" b="1" dirty="0"/>
            </a:br>
            <a:r>
              <a:rPr lang="en-US" dirty="0"/>
              <a:t>All living cells require continuous supply of oxygen to produce ATP which is essentially required for a variety of cellular functions (e.g. membrane transport, protein synthesis, lipid synthesis and phospholipid metabolism). ATP in human cell is derived from 2 sources: </a:t>
            </a:r>
          </a:p>
          <a:p>
            <a:r>
              <a:rPr lang="en-US" dirty="0"/>
              <a:t> Firstly, by aerobic respiration or oxidative phosphorylation (which requires oxygen) in the mitochondria. </a:t>
            </a:r>
          </a:p>
          <a:p>
            <a:r>
              <a:rPr lang="en-US" dirty="0"/>
              <a:t> Secondly, cells may subsequently switch over to anaerobic glycolytic oxidation to maintain constant supply of ATP (in which ATP is genera ted from glucose/glycogen in the absence of oxygen). </a:t>
            </a:r>
          </a:p>
          <a:p>
            <a:endParaRPr lang="en-US" dirty="0"/>
          </a:p>
        </p:txBody>
      </p:sp>
    </p:spTree>
    <p:extLst>
      <p:ext uri="{BB962C8B-B14F-4D97-AF65-F5344CB8AC3E}">
        <p14:creationId xmlns:p14="http://schemas.microsoft.com/office/powerpoint/2010/main" val="1820161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53" y="395416"/>
            <a:ext cx="11615351" cy="6005384"/>
          </a:xfrm>
        </p:spPr>
        <p:txBody>
          <a:bodyPr>
            <a:normAutofit/>
          </a:bodyPr>
          <a:lstStyle/>
          <a:p>
            <a:r>
              <a:rPr lang="en-US" sz="2400" dirty="0" err="1">
                <a:latin typeface="Times New Roman" charset="0"/>
                <a:ea typeface="Times New Roman" charset="0"/>
                <a:cs typeface="Times New Roman" charset="0"/>
              </a:rPr>
              <a:t>Ischaemia</a:t>
            </a:r>
            <a:r>
              <a:rPr lang="en-US" sz="2400" dirty="0">
                <a:latin typeface="Times New Roman" charset="0"/>
                <a:ea typeface="Times New Roman" charset="0"/>
                <a:cs typeface="Times New Roman" charset="0"/>
              </a:rPr>
              <a:t> due to interruption in blood supply as well as hypoxia from other causes limit the supply of oxygen to the cells, thus causing decreased ATP generation from ADP: </a:t>
            </a:r>
          </a:p>
          <a:p>
            <a:r>
              <a:rPr lang="en-US" sz="2400" dirty="0">
                <a:latin typeface="Times New Roman" charset="0"/>
                <a:ea typeface="Times New Roman" charset="0"/>
                <a:cs typeface="Times New Roman" charset="0"/>
              </a:rPr>
              <a:t>In </a:t>
            </a:r>
            <a:r>
              <a:rPr lang="en-US" sz="2400" dirty="0" err="1">
                <a:latin typeface="Times New Roman" charset="0"/>
                <a:ea typeface="Times New Roman" charset="0"/>
                <a:cs typeface="Times New Roman" charset="0"/>
              </a:rPr>
              <a:t>ischaemia</a:t>
            </a:r>
            <a:r>
              <a:rPr lang="en-US" sz="2400" dirty="0">
                <a:latin typeface="Times New Roman" charset="0"/>
                <a:ea typeface="Times New Roman" charset="0"/>
                <a:cs typeface="Times New Roman" charset="0"/>
              </a:rPr>
              <a:t> from interruption of blood supply, aerobic respiration as well as glucose availability are both compromised resulting in more severe and faster effects of cell injury. </a:t>
            </a:r>
            <a:r>
              <a:rPr lang="en-US" sz="2400" dirty="0" err="1">
                <a:latin typeface="Times New Roman" charset="0"/>
                <a:ea typeface="Times New Roman" charset="0"/>
                <a:cs typeface="Times New Roman" charset="0"/>
              </a:rPr>
              <a:t>Ischaemic</a:t>
            </a:r>
            <a:r>
              <a:rPr lang="en-US" sz="2400" dirty="0">
                <a:latin typeface="Times New Roman" charset="0"/>
                <a:ea typeface="Times New Roman" charset="0"/>
                <a:cs typeface="Times New Roman" charset="0"/>
              </a:rPr>
              <a:t> cell injury also causes accumulation of metabolic waste products in the cells. </a:t>
            </a:r>
          </a:p>
          <a:p>
            <a:r>
              <a:rPr lang="en-US" sz="2400" dirty="0">
                <a:latin typeface="Times New Roman" charset="0"/>
                <a:ea typeface="Times New Roman" charset="0"/>
                <a:cs typeface="Times New Roman" charset="0"/>
              </a:rPr>
              <a:t>On the other hand, in hypoxia from other causes (RBC disorders, heart disease, lung disease), anaerobic glycolytic ATP generation continues, and thus cell injury is less severe. However, highly </a:t>
            </a:r>
            <a:r>
              <a:rPr lang="en-US" sz="2400" dirty="0" err="1">
                <a:latin typeface="Times New Roman" charset="0"/>
                <a:ea typeface="Times New Roman" charset="0"/>
                <a:cs typeface="Times New Roman" charset="0"/>
              </a:rPr>
              <a:t>specialised</a:t>
            </a:r>
            <a:r>
              <a:rPr lang="en-US" sz="2400" dirty="0">
                <a:latin typeface="Times New Roman" charset="0"/>
                <a:ea typeface="Times New Roman" charset="0"/>
                <a:cs typeface="Times New Roman" charset="0"/>
              </a:rPr>
              <a:t> cells such as myocardium, proximal tubular cells of the kidney, and neurons of the CNS are dependent solely on aerobic respiration for ATP generation and thus these tissues suffer from ill-effects of </a:t>
            </a:r>
            <a:r>
              <a:rPr lang="en-US" sz="2400" dirty="0" err="1">
                <a:latin typeface="Times New Roman" charset="0"/>
                <a:ea typeface="Times New Roman" charset="0"/>
                <a:cs typeface="Times New Roman" charset="0"/>
              </a:rPr>
              <a:t>ischaemia</a:t>
            </a:r>
            <a:r>
              <a:rPr lang="en-US" sz="2400" dirty="0">
                <a:latin typeface="Times New Roman" charset="0"/>
                <a:ea typeface="Times New Roman" charset="0"/>
                <a:cs typeface="Times New Roman" charset="0"/>
              </a:rPr>
              <a:t> more severely and rapidly. </a:t>
            </a:r>
          </a:p>
          <a:p>
            <a:endParaRPr lang="en-US" sz="2400" dirty="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548384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550" y="197708"/>
            <a:ext cx="11701849" cy="6368495"/>
          </a:xfrm>
        </p:spPr>
      </p:pic>
    </p:spTree>
    <p:extLst>
      <p:ext uri="{BB962C8B-B14F-4D97-AF65-F5344CB8AC3E}">
        <p14:creationId xmlns:p14="http://schemas.microsoft.com/office/powerpoint/2010/main" val="1028057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135" y="345989"/>
            <a:ext cx="11106665" cy="5830974"/>
          </a:xfrm>
        </p:spPr>
        <p:txBody>
          <a:bodyPr>
            <a:normAutofit/>
          </a:bodyPr>
          <a:lstStyle/>
          <a:p>
            <a:pPr marL="0" indent="0">
              <a:buNone/>
            </a:pPr>
            <a:r>
              <a:rPr lang="en-US" b="1" dirty="0"/>
              <a:t>2. Intracellular lactic acidosis: Nuclear clumping </a:t>
            </a:r>
          </a:p>
          <a:p>
            <a:r>
              <a:rPr lang="en-US" dirty="0"/>
              <a:t>Due to low oxygen supply to the cell, aerobic respiration by mitochondria fails first. This is followed by switch to anaerobic glycolytic pathway for the requirement of energy (i.e. ATP). This results in rapid depletion of glycogen and accumulation of lactic acid lowering the intracellular </a:t>
            </a:r>
            <a:r>
              <a:rPr lang="en-US" dirty="0" err="1"/>
              <a:t>pH.</a:t>
            </a:r>
            <a:r>
              <a:rPr lang="en-US" dirty="0"/>
              <a:t> Early fall in intracellular pH (i.e. intracellular lactic acidosis) results in clumping of nuclear chromatin. </a:t>
            </a:r>
          </a:p>
          <a:p>
            <a:pPr marL="0" indent="0">
              <a:buNone/>
            </a:pPr>
            <a:r>
              <a:rPr lang="en-US" b="1" dirty="0"/>
              <a:t>3. Damage to plasma membrane pumps: Hydropic swelling and other membrane changes </a:t>
            </a:r>
          </a:p>
          <a:p>
            <a:r>
              <a:rPr lang="en-US" dirty="0"/>
              <a:t>Lack of ATP interferes in generation of phospholipids from the cellular fatty acids which are required for continuous repair of membranes. This results in damage to membrane pumps operating for regulation of sodium-potassium and calcium as under: </a:t>
            </a:r>
          </a:p>
          <a:p>
            <a:r>
              <a:rPr lang="en-US" dirty="0" err="1"/>
              <a:t>i</a:t>
            </a:r>
            <a:r>
              <a:rPr lang="en-US" dirty="0"/>
              <a:t>) Failure of sodium-potassium pump </a:t>
            </a:r>
          </a:p>
          <a:p>
            <a:r>
              <a:rPr lang="en-US" dirty="0"/>
              <a:t>ii) Failure of calcium pump </a:t>
            </a:r>
          </a:p>
          <a:p>
            <a:endParaRPr lang="en-US" dirty="0"/>
          </a:p>
        </p:txBody>
      </p:sp>
    </p:spTree>
    <p:extLst>
      <p:ext uri="{BB962C8B-B14F-4D97-AF65-F5344CB8AC3E}">
        <p14:creationId xmlns:p14="http://schemas.microsoft.com/office/powerpoint/2010/main" val="205227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11" y="333632"/>
            <a:ext cx="11689492" cy="6314303"/>
          </a:xfrm>
        </p:spPr>
        <p:txBody>
          <a:bodyPr>
            <a:normAutofit/>
          </a:bodyPr>
          <a:lstStyle/>
          <a:p>
            <a:pPr marL="0" lvl="0" indent="0">
              <a:buNone/>
            </a:pPr>
            <a:r>
              <a:rPr lang="en-US" b="1" dirty="0"/>
              <a:t>2</a:t>
            </a:r>
            <a:r>
              <a:rPr lang="en-US" b="1" dirty="0">
                <a:latin typeface="Times New Roman" charset="0"/>
                <a:ea typeface="Times New Roman" charset="0"/>
                <a:cs typeface="Times New Roman" charset="0"/>
              </a:rPr>
              <a:t>. Acquired causes</a:t>
            </a:r>
            <a:endParaRPr lang="en-GB" b="1" dirty="0">
              <a:latin typeface="Times New Roman" charset="0"/>
              <a:ea typeface="Times New Roman" charset="0"/>
              <a:cs typeface="Times New Roman" charset="0"/>
            </a:endParaRPr>
          </a:p>
          <a:p>
            <a:pPr lvl="0"/>
            <a:r>
              <a:rPr lang="en-US" dirty="0">
                <a:latin typeface="Times New Roman" charset="0"/>
                <a:ea typeface="Times New Roman" charset="0"/>
                <a:cs typeface="Times New Roman" charset="0"/>
              </a:rPr>
              <a:t>Hypoxia and </a:t>
            </a:r>
            <a:r>
              <a:rPr lang="en-US" dirty="0" err="1">
                <a:latin typeface="Times New Roman" charset="0"/>
                <a:ea typeface="Times New Roman" charset="0"/>
                <a:cs typeface="Times New Roman" charset="0"/>
              </a:rPr>
              <a:t>ischaemia</a:t>
            </a:r>
            <a:endParaRPr lang="en-GB" sz="2400" dirty="0">
              <a:latin typeface="Times New Roman" charset="0"/>
              <a:ea typeface="Times New Roman" charset="0"/>
              <a:cs typeface="Times New Roman" charset="0"/>
            </a:endParaRPr>
          </a:p>
          <a:p>
            <a:pPr lvl="0"/>
            <a:r>
              <a:rPr lang="en-US" dirty="0">
                <a:latin typeface="Times New Roman" charset="0"/>
                <a:ea typeface="Times New Roman" charset="0"/>
                <a:cs typeface="Times New Roman" charset="0"/>
              </a:rPr>
              <a:t>Physical agents</a:t>
            </a:r>
            <a:endParaRPr lang="en-GB" sz="2400" dirty="0">
              <a:latin typeface="Times New Roman" charset="0"/>
              <a:ea typeface="Times New Roman" charset="0"/>
              <a:cs typeface="Times New Roman" charset="0"/>
            </a:endParaRPr>
          </a:p>
          <a:p>
            <a:pPr lvl="0"/>
            <a:r>
              <a:rPr lang="en-US" dirty="0">
                <a:latin typeface="Times New Roman" charset="0"/>
                <a:ea typeface="Times New Roman" charset="0"/>
                <a:cs typeface="Times New Roman" charset="0"/>
              </a:rPr>
              <a:t>Chemical agents and drugs</a:t>
            </a:r>
            <a:endParaRPr lang="en-GB" sz="2400" dirty="0">
              <a:latin typeface="Times New Roman" charset="0"/>
              <a:ea typeface="Times New Roman" charset="0"/>
              <a:cs typeface="Times New Roman" charset="0"/>
            </a:endParaRPr>
          </a:p>
          <a:p>
            <a:pPr lvl="0"/>
            <a:r>
              <a:rPr lang="en-US" dirty="0">
                <a:latin typeface="Times New Roman" charset="0"/>
                <a:ea typeface="Times New Roman" charset="0"/>
                <a:cs typeface="Times New Roman" charset="0"/>
              </a:rPr>
              <a:t>Microbial agents</a:t>
            </a:r>
            <a:endParaRPr lang="en-GB" sz="2400" dirty="0">
              <a:latin typeface="Times New Roman" charset="0"/>
              <a:ea typeface="Times New Roman" charset="0"/>
              <a:cs typeface="Times New Roman" charset="0"/>
            </a:endParaRPr>
          </a:p>
          <a:p>
            <a:pPr lvl="0"/>
            <a:r>
              <a:rPr lang="en-US" dirty="0">
                <a:latin typeface="Times New Roman" charset="0"/>
                <a:ea typeface="Times New Roman" charset="0"/>
                <a:cs typeface="Times New Roman" charset="0"/>
              </a:rPr>
              <a:t>Immunologic agents</a:t>
            </a:r>
            <a:endParaRPr lang="en-GB" sz="2400" dirty="0">
              <a:latin typeface="Times New Roman" charset="0"/>
              <a:ea typeface="Times New Roman" charset="0"/>
              <a:cs typeface="Times New Roman" charset="0"/>
            </a:endParaRPr>
          </a:p>
          <a:p>
            <a:pPr lvl="0"/>
            <a:r>
              <a:rPr lang="en-US" dirty="0">
                <a:latin typeface="Times New Roman" charset="0"/>
                <a:ea typeface="Times New Roman" charset="0"/>
                <a:cs typeface="Times New Roman" charset="0"/>
              </a:rPr>
              <a:t>Nutritional derangements</a:t>
            </a:r>
            <a:endParaRPr lang="en-GB" sz="2400" dirty="0">
              <a:latin typeface="Times New Roman" charset="0"/>
              <a:ea typeface="Times New Roman" charset="0"/>
              <a:cs typeface="Times New Roman" charset="0"/>
            </a:endParaRPr>
          </a:p>
          <a:p>
            <a:pPr lvl="0"/>
            <a:r>
              <a:rPr lang="en-US" dirty="0">
                <a:latin typeface="Times New Roman" charset="0"/>
                <a:ea typeface="Times New Roman" charset="0"/>
                <a:cs typeface="Times New Roman" charset="0"/>
              </a:rPr>
              <a:t>Aging</a:t>
            </a:r>
            <a:endParaRPr lang="en-GB" sz="2400" dirty="0">
              <a:latin typeface="Times New Roman" charset="0"/>
              <a:ea typeface="Times New Roman" charset="0"/>
              <a:cs typeface="Times New Roman" charset="0"/>
            </a:endParaRPr>
          </a:p>
          <a:p>
            <a:pPr lvl="0"/>
            <a:r>
              <a:rPr lang="en-US" dirty="0">
                <a:latin typeface="Times New Roman" charset="0"/>
                <a:ea typeface="Times New Roman" charset="0"/>
                <a:cs typeface="Times New Roman" charset="0"/>
              </a:rPr>
              <a:t>Psychogenic diseases</a:t>
            </a:r>
            <a:endParaRPr lang="en-GB" sz="2400" dirty="0">
              <a:latin typeface="Times New Roman" charset="0"/>
              <a:ea typeface="Times New Roman" charset="0"/>
              <a:cs typeface="Times New Roman" charset="0"/>
            </a:endParaRPr>
          </a:p>
          <a:p>
            <a:pPr lvl="0"/>
            <a:r>
              <a:rPr lang="en-US" dirty="0">
                <a:latin typeface="Times New Roman" charset="0"/>
                <a:ea typeface="Times New Roman" charset="0"/>
                <a:cs typeface="Times New Roman" charset="0"/>
              </a:rPr>
              <a:t>Iatrogenic factors</a:t>
            </a:r>
            <a:endParaRPr lang="en-GB" sz="2400" dirty="0">
              <a:latin typeface="Times New Roman" charset="0"/>
              <a:ea typeface="Times New Roman" charset="0"/>
              <a:cs typeface="Times New Roman" charset="0"/>
            </a:endParaRPr>
          </a:p>
          <a:p>
            <a:pPr lvl="0"/>
            <a:r>
              <a:rPr lang="en-US" dirty="0">
                <a:latin typeface="Times New Roman" charset="0"/>
                <a:ea typeface="Times New Roman" charset="0"/>
                <a:cs typeface="Times New Roman" charset="0"/>
              </a:rPr>
              <a:t>Idiopathic diseases.</a:t>
            </a:r>
            <a:endParaRPr lang="en-GB" sz="2400" dirty="0">
              <a:latin typeface="Times New Roman" charset="0"/>
              <a:ea typeface="Times New Roman" charset="0"/>
              <a:cs typeface="Times New Roman" charset="0"/>
            </a:endParaRPr>
          </a:p>
          <a:p>
            <a:pPr lvl="1"/>
            <a:r>
              <a:rPr lang="en-US" b="1" dirty="0">
                <a:latin typeface="Times New Roman" charset="0"/>
                <a:ea typeface="Times New Roman" charset="0"/>
                <a:cs typeface="Times New Roman" charset="0"/>
              </a:rPr>
              <a:t>Oxygen deprivation: </a:t>
            </a:r>
            <a:r>
              <a:rPr lang="en-US" sz="2000" dirty="0">
                <a:latin typeface="Times New Roman" charset="0"/>
                <a:ea typeface="Times New Roman" charset="0"/>
                <a:cs typeface="Times New Roman" charset="0"/>
              </a:rPr>
              <a:t>HYPOXIA</a:t>
            </a:r>
            <a:endParaRPr lang="en-GB" sz="2000" dirty="0">
              <a:latin typeface="Times New Roman" charset="0"/>
              <a:ea typeface="Times New Roman" charset="0"/>
              <a:cs typeface="Times New Roman" charset="0"/>
            </a:endParaRPr>
          </a:p>
          <a:p>
            <a:pPr lvl="2"/>
            <a:r>
              <a:rPr lang="en-US" dirty="0">
                <a:latin typeface="Times New Roman" charset="0"/>
                <a:ea typeface="Times New Roman" charset="0"/>
                <a:cs typeface="Times New Roman" charset="0"/>
              </a:rPr>
              <a:t>Ischemia (loss of blood supply).</a:t>
            </a:r>
            <a:endParaRPr lang="en-GB" sz="1800" dirty="0">
              <a:latin typeface="Times New Roman" charset="0"/>
              <a:ea typeface="Times New Roman" charset="0"/>
              <a:cs typeface="Times New Roman" charset="0"/>
            </a:endParaRPr>
          </a:p>
          <a:p>
            <a:pPr lvl="2"/>
            <a:r>
              <a:rPr lang="en-US" dirty="0">
                <a:latin typeface="Times New Roman" charset="0"/>
                <a:ea typeface="Times New Roman" charset="0"/>
                <a:cs typeface="Times New Roman" charset="0"/>
              </a:rPr>
              <a:t>Inadequate oxygenation (cardio respiratory failure).</a:t>
            </a:r>
            <a:endParaRPr lang="en-GB" sz="1800" dirty="0">
              <a:latin typeface="Times New Roman" charset="0"/>
              <a:ea typeface="Times New Roman" charset="0"/>
              <a:cs typeface="Times New Roman" charset="0"/>
            </a:endParaRPr>
          </a:p>
          <a:p>
            <a:pPr lvl="2"/>
            <a:r>
              <a:rPr lang="en-US" dirty="0">
                <a:latin typeface="Times New Roman" charset="0"/>
                <a:ea typeface="Times New Roman" charset="0"/>
                <a:cs typeface="Times New Roman" charset="0"/>
              </a:rPr>
              <a:t>Loss of oxygen carrying capacity of the blood (anemia or CO poisoning).</a:t>
            </a:r>
            <a:endParaRPr lang="en-GB" sz="1800"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52720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135" y="222422"/>
            <a:ext cx="11106665" cy="5954541"/>
          </a:xfrm>
        </p:spPr>
        <p:txBody>
          <a:bodyPr>
            <a:normAutofit/>
          </a:bodyPr>
          <a:lstStyle/>
          <a:p>
            <a:pPr marL="0" indent="0">
              <a:buNone/>
            </a:pPr>
            <a:r>
              <a:rPr lang="en-US" b="1" dirty="0"/>
              <a:t>4. Reduced protein synthesis: Dispersed ribosomes </a:t>
            </a:r>
          </a:p>
          <a:p>
            <a:r>
              <a:rPr lang="en-US" dirty="0"/>
              <a:t>As a result of continued hypoxia, membranes of endoplasmic reticulum and Golgi apparatus swell up. Ribosomes are detached from granular (rough) endoplasmic reticulum and </a:t>
            </a:r>
            <a:r>
              <a:rPr lang="en-US" dirty="0" err="1"/>
              <a:t>polysomes</a:t>
            </a:r>
            <a:r>
              <a:rPr lang="en-US" dirty="0"/>
              <a:t> are degraded to </a:t>
            </a:r>
            <a:r>
              <a:rPr lang="en-US" dirty="0" err="1"/>
              <a:t>monosomes</a:t>
            </a:r>
            <a:r>
              <a:rPr lang="en-US" dirty="0"/>
              <a:t>, thus dispersing ribosomes in the cytoplasm and inactivating their function. Similar reduced protein synthesis occurs in Golgi apparatus. </a:t>
            </a:r>
          </a:p>
          <a:p>
            <a:pPr marL="0" indent="0">
              <a:buNone/>
            </a:pPr>
            <a:r>
              <a:rPr lang="en-US" b="1" dirty="0"/>
              <a:t>Irreversible Cell Injury </a:t>
            </a:r>
          </a:p>
          <a:p>
            <a:r>
              <a:rPr lang="en-US" dirty="0"/>
              <a:t>Persistence of </a:t>
            </a:r>
            <a:r>
              <a:rPr lang="en-US" dirty="0" err="1"/>
              <a:t>ischaemia</a:t>
            </a:r>
            <a:r>
              <a:rPr lang="en-US" dirty="0"/>
              <a:t> or hypoxia results in irreversible damage to the structure and function of the cell (cell death). </a:t>
            </a:r>
          </a:p>
          <a:p>
            <a:r>
              <a:rPr lang="en-US" dirty="0"/>
              <a:t>Two essential phenomena always distinguish irreversible from reversible cell injury </a:t>
            </a:r>
          </a:p>
          <a:p>
            <a:pPr marL="514350" indent="-514350">
              <a:buFont typeface="+mj-lt"/>
              <a:buAutoNum type="arabicPeriod"/>
            </a:pPr>
            <a:r>
              <a:rPr lang="en-US" dirty="0"/>
              <a:t>Inability of the cell to reverse mitochondrial dysfunction on reperfusion or </a:t>
            </a:r>
            <a:r>
              <a:rPr lang="en-US" dirty="0" err="1"/>
              <a:t>reoxygenation</a:t>
            </a:r>
            <a:r>
              <a:rPr lang="en-US" dirty="0"/>
              <a:t>. </a:t>
            </a:r>
          </a:p>
          <a:p>
            <a:pPr marL="514350" indent="-514350">
              <a:buFont typeface="+mj-lt"/>
              <a:buAutoNum type="arabicPeriod"/>
            </a:pPr>
            <a:r>
              <a:rPr lang="en-US" dirty="0"/>
              <a:t>Disturbance in cell membrane function in general, and in plasma membrane in particular.</a:t>
            </a:r>
            <a:br>
              <a:rPr lang="en-US" dirty="0"/>
            </a:br>
            <a:endParaRPr lang="en-US" dirty="0"/>
          </a:p>
          <a:p>
            <a:endParaRPr lang="en-US" dirty="0"/>
          </a:p>
          <a:p>
            <a:endParaRPr lang="en-US" dirty="0"/>
          </a:p>
        </p:txBody>
      </p:sp>
    </p:spTree>
    <p:extLst>
      <p:ext uri="{BB962C8B-B14F-4D97-AF65-F5344CB8AC3E}">
        <p14:creationId xmlns:p14="http://schemas.microsoft.com/office/powerpoint/2010/main" val="1892113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65" y="308918"/>
            <a:ext cx="11615351" cy="6351373"/>
          </a:xfrm>
        </p:spPr>
        <p:txBody>
          <a:bodyPr>
            <a:normAutofit/>
          </a:bodyPr>
          <a:lstStyle/>
          <a:p>
            <a:r>
              <a:rPr lang="en-US" sz="2400" dirty="0">
                <a:latin typeface="Times New Roman" charset="0"/>
                <a:ea typeface="Times New Roman" charset="0"/>
                <a:cs typeface="Times New Roman" charset="0"/>
              </a:rPr>
              <a:t>In addition, there is further reduction in ATP, continued depletion of proteins, reduced intracellular pH, and leakage of lysosomal enzymes into the plasma. </a:t>
            </a:r>
          </a:p>
          <a:p>
            <a:r>
              <a:rPr lang="en-US" sz="2400" dirty="0">
                <a:latin typeface="Times New Roman" charset="0"/>
                <a:ea typeface="Times New Roman" charset="0"/>
                <a:cs typeface="Times New Roman" charset="0"/>
              </a:rPr>
              <a:t>These biochemical changes have effects on the ultrastructural components of the cell </a:t>
            </a:r>
          </a:p>
          <a:p>
            <a:pPr marL="514350" indent="-514350">
              <a:buFont typeface="+mj-lt"/>
              <a:buAutoNum type="arabicPeriod"/>
            </a:pPr>
            <a:r>
              <a:rPr lang="en-US" sz="2400" b="1" dirty="0">
                <a:latin typeface="Times New Roman" charset="0"/>
                <a:ea typeface="Times New Roman" charset="0"/>
                <a:cs typeface="Times New Roman" charset="0"/>
              </a:rPr>
              <a:t>CALCIUM INFLUX: MITOCHONDRIAL DAMAGE</a:t>
            </a:r>
            <a:br>
              <a:rPr lang="en-US" sz="2400" b="1"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As a result of continued hypoxia, a large cytosolic influx of calcium ions occurs, especially after reperfusion of irreversibly injured cell. Excess intracellular calcium collects in the mitochondria disabling its function. Morphological changes are in the form of vacuoles in the mitochondria and deposits of amorphous calcium salts in the mitochondrial matrix. </a:t>
            </a:r>
          </a:p>
          <a:p>
            <a:pPr marL="514350" indent="-514350">
              <a:buFont typeface="+mj-lt"/>
              <a:buAutoNum type="arabicPeriod"/>
            </a:pPr>
            <a:r>
              <a:rPr lang="en-US" sz="2400" b="1" dirty="0">
                <a:latin typeface="Times New Roman" charset="0"/>
                <a:ea typeface="Times New Roman" charset="0"/>
                <a:cs typeface="Times New Roman" charset="0"/>
              </a:rPr>
              <a:t>ACTIVATED PHOSPHOLIPASES: MEMBRANE DAMAGE</a:t>
            </a:r>
            <a:br>
              <a:rPr lang="en-US" sz="2400" b="1"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Damage to membrane function in general, and plasma membrane in particular, is the most important event in irreversible cell injury. Increased cytosolic influx of calcium in the cell activates endogenous phospholipases. These, in turn, degrade membrane phospholipids progressively which are the main constituent of the lipid bilayer membrane </a:t>
            </a:r>
          </a:p>
          <a:p>
            <a:pPr marL="514350" indent="-514350">
              <a:buFont typeface="+mj-lt"/>
              <a:buAutoNum type="arabicPeriod"/>
            </a:pPr>
            <a:endParaRPr lang="en-US" sz="2400" dirty="0">
              <a:latin typeface="Times New Roman" charset="0"/>
              <a:ea typeface="Times New Roman" charset="0"/>
              <a:cs typeface="Times New Roman" charset="0"/>
            </a:endParaRPr>
          </a:p>
          <a:p>
            <a:endParaRPr lang="en-US" sz="2400" dirty="0">
              <a:latin typeface="Times New Roman" charset="0"/>
              <a:ea typeface="Times New Roman" charset="0"/>
              <a:cs typeface="Times New Roman" charset="0"/>
            </a:endParaRP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97951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0065"/>
            <a:ext cx="11353800" cy="5966898"/>
          </a:xfrm>
        </p:spPr>
        <p:txBody>
          <a:bodyPr>
            <a:normAutofit/>
          </a:bodyPr>
          <a:lstStyle/>
          <a:p>
            <a:pPr marL="0" indent="0">
              <a:buNone/>
            </a:pPr>
            <a:r>
              <a:rPr lang="en-US" b="1" dirty="0"/>
              <a:t>3. Intracellular proteases: Cytoskeletal damage</a:t>
            </a:r>
            <a:br>
              <a:rPr lang="en-US" b="1" dirty="0"/>
            </a:br>
            <a:r>
              <a:rPr lang="en-US" dirty="0"/>
              <a:t>The normal cytoskeleton of the cell (microfilaments, micro tubules and intermediate filaments) which anchors the cell membrane is damaged due to degradation by activated intracellular proteases or by physical effect of cell swelling producing irreversible cell membrane injury. </a:t>
            </a:r>
          </a:p>
          <a:p>
            <a:pPr marL="0" indent="0">
              <a:buNone/>
            </a:pPr>
            <a:endParaRPr lang="en-US" dirty="0"/>
          </a:p>
          <a:p>
            <a:pPr marL="0" indent="0">
              <a:buNone/>
            </a:pPr>
            <a:r>
              <a:rPr lang="en-US" b="1" dirty="0"/>
              <a:t>4. ACTIVATED ENDONUCLEASES: NUCLEAR DAMAGE</a:t>
            </a:r>
            <a:br>
              <a:rPr lang="en-US" dirty="0"/>
            </a:br>
            <a:r>
              <a:rPr lang="en-US" dirty="0"/>
              <a:t>DNA or nucleoproteins are damaged by the activated lysosomal enzymes such as proteases and endonucleases. Irreversible damage to the nucleus can be in three forms:</a:t>
            </a:r>
            <a:br>
              <a:rPr lang="en-US" dirty="0"/>
            </a:br>
            <a:r>
              <a:rPr lang="en-US" b="1" dirty="0" err="1"/>
              <a:t>i</a:t>
            </a:r>
            <a:r>
              <a:rPr lang="en-US" b="1" dirty="0"/>
              <a:t>) </a:t>
            </a:r>
            <a:r>
              <a:rPr lang="en-US" b="1" dirty="0" err="1"/>
              <a:t>Pyknosis</a:t>
            </a:r>
            <a:r>
              <a:rPr lang="en-US" b="1" dirty="0"/>
              <a:t>: </a:t>
            </a:r>
          </a:p>
          <a:p>
            <a:r>
              <a:rPr lang="en-US" dirty="0"/>
              <a:t>Condensation and clumping of nucleus which becomes dark basophilic. </a:t>
            </a:r>
          </a:p>
          <a:p>
            <a:pPr marL="0" indent="0">
              <a:buNone/>
            </a:pPr>
            <a:r>
              <a:rPr lang="en-US" b="1" dirty="0"/>
              <a:t>ii) </a:t>
            </a:r>
            <a:r>
              <a:rPr lang="en-US" b="1" dirty="0" err="1"/>
              <a:t>Karyorrhexis</a:t>
            </a:r>
            <a:r>
              <a:rPr lang="en-US" b="1" dirty="0"/>
              <a:t>: </a:t>
            </a:r>
          </a:p>
          <a:p>
            <a:r>
              <a:rPr lang="en-US" dirty="0"/>
              <a:t>Nuclear fragmentation in to small bits dispersed in the cytoplasm. </a:t>
            </a:r>
          </a:p>
          <a:p>
            <a:pPr marL="0" indent="0">
              <a:buNone/>
            </a:pPr>
            <a:r>
              <a:rPr lang="en-US" b="1" dirty="0"/>
              <a:t>iii) </a:t>
            </a:r>
            <a:r>
              <a:rPr lang="en-US" b="1" dirty="0" err="1"/>
              <a:t>Karyolysis</a:t>
            </a:r>
            <a:r>
              <a:rPr lang="en-US" dirty="0"/>
              <a:t>: </a:t>
            </a:r>
          </a:p>
          <a:p>
            <a:r>
              <a:rPr lang="en-US" dirty="0"/>
              <a:t>Dissolution of the nucleus. Damaged DNA activates </a:t>
            </a:r>
            <a:r>
              <a:rPr lang="en-US" dirty="0" err="1"/>
              <a:t>proapoptotic</a:t>
            </a:r>
            <a:r>
              <a:rPr lang="en-US" dirty="0"/>
              <a:t> proteins leading the cell to death. </a:t>
            </a:r>
          </a:p>
          <a:p>
            <a:endParaRPr lang="en-US" dirty="0"/>
          </a:p>
        </p:txBody>
      </p:sp>
    </p:spTree>
    <p:extLst>
      <p:ext uri="{BB962C8B-B14F-4D97-AF65-F5344CB8AC3E}">
        <p14:creationId xmlns:p14="http://schemas.microsoft.com/office/powerpoint/2010/main" val="1319233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351" y="123568"/>
            <a:ext cx="11763633" cy="6413156"/>
          </a:xfrm>
        </p:spPr>
        <p:txBody>
          <a:bodyPr>
            <a:normAutofit/>
          </a:bodyPr>
          <a:lstStyle/>
          <a:p>
            <a:pPr marL="0" indent="0">
              <a:buNone/>
            </a:pPr>
            <a:r>
              <a:rPr lang="en-US" b="1" dirty="0"/>
              <a:t>5. </a:t>
            </a:r>
            <a:r>
              <a:rPr lang="en-US" sz="2400" b="1" dirty="0">
                <a:latin typeface="Times New Roman" charset="0"/>
                <a:ea typeface="Times New Roman" charset="0"/>
                <a:cs typeface="Times New Roman" charset="0"/>
              </a:rPr>
              <a:t>LYSOSOMAL HYDROLYTIC ENZYMES: LYSOSOMAL DAMAGE, CELL DAMAGE  AND PHAGOCYTOSIS</a:t>
            </a:r>
          </a:p>
          <a:p>
            <a:r>
              <a:rPr lang="en-US" sz="2400" dirty="0">
                <a:latin typeface="Times New Roman" charset="0"/>
                <a:ea typeface="Times New Roman" charset="0"/>
                <a:cs typeface="Times New Roman" charset="0"/>
              </a:rPr>
              <a:t>The lysosomal membranes are damaged and result in escape of lysosomal hydrolytic enzymes. These enzymes are activated due to lack of oxygen in the cell and acidic </a:t>
            </a:r>
            <a:r>
              <a:rPr lang="en-US" sz="2400" dirty="0" err="1">
                <a:latin typeface="Times New Roman" charset="0"/>
                <a:ea typeface="Times New Roman" charset="0"/>
                <a:cs typeface="Times New Roman" charset="0"/>
              </a:rPr>
              <a:t>pH.</a:t>
            </a:r>
            <a:r>
              <a:rPr lang="en-US" sz="2400" dirty="0">
                <a:latin typeface="Times New Roman" charset="0"/>
                <a:ea typeface="Times New Roman" charset="0"/>
                <a:cs typeface="Times New Roman" charset="0"/>
              </a:rPr>
              <a:t> These hydrolytic enzymes: (e.g. hydrolase, </a:t>
            </a:r>
            <a:r>
              <a:rPr lang="en-US" sz="2400" dirty="0" err="1">
                <a:latin typeface="Times New Roman" charset="0"/>
                <a:ea typeface="Times New Roman" charset="0"/>
                <a:cs typeface="Times New Roman" charset="0"/>
              </a:rPr>
              <a:t>RNAase</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DNAase</a:t>
            </a:r>
            <a:r>
              <a:rPr lang="en-US" sz="2400" dirty="0">
                <a:latin typeface="Times New Roman" charset="0"/>
                <a:ea typeface="Times New Roman" charset="0"/>
                <a:cs typeface="Times New Roman" charset="0"/>
              </a:rPr>
              <a:t>, protease, glycosidase, </a:t>
            </a:r>
            <a:r>
              <a:rPr lang="en-US" sz="2400" dirty="0" err="1">
                <a:latin typeface="Times New Roman" charset="0"/>
                <a:ea typeface="Times New Roman" charset="0"/>
                <a:cs typeface="Times New Roman" charset="0"/>
              </a:rPr>
              <a:t>phos</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phata</a:t>
            </a:r>
            <a:r>
              <a:rPr lang="en-US" sz="2400" dirty="0">
                <a:latin typeface="Times New Roman" charset="0"/>
                <a:ea typeface="Times New Roman" charset="0"/>
                <a:cs typeface="Times New Roman" charset="0"/>
              </a:rPr>
              <a:t> se, lipase, amylase, </a:t>
            </a:r>
            <a:r>
              <a:rPr lang="en-US" sz="2400" dirty="0" err="1">
                <a:latin typeface="Times New Roman" charset="0"/>
                <a:ea typeface="Times New Roman" charset="0"/>
                <a:cs typeface="Times New Roman" charset="0"/>
              </a:rPr>
              <a:t>cathepsin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etc</a:t>
            </a:r>
            <a:r>
              <a:rPr lang="en-US" sz="2400" dirty="0">
                <a:latin typeface="Times New Roman" charset="0"/>
                <a:ea typeface="Times New Roman" charset="0"/>
                <a:cs typeface="Times New Roman" charset="0"/>
              </a:rPr>
              <a:t>) on activation bring about enzymatic digestion of cellular components and hence cell death. The dead cell is eventually replaced by masses of phospholipids called myelin figures which are either phagocytosed by macrophages or there may be formation of calcium soaps. Liberated enzymes just mentioned leak across the abnormally permeable cell membrane into the serum, the estimation of which may be used as clinical parameters of cell death. For example, in myocardial infarction, estimation of elevated serum glutamic </a:t>
            </a:r>
            <a:r>
              <a:rPr lang="en-US" sz="2400" dirty="0" err="1">
                <a:latin typeface="Times New Roman" charset="0"/>
                <a:ea typeface="Times New Roman" charset="0"/>
                <a:cs typeface="Times New Roman" charset="0"/>
              </a:rPr>
              <a:t>oxaloacetic</a:t>
            </a:r>
            <a:r>
              <a:rPr lang="en-US" sz="2400" dirty="0">
                <a:latin typeface="Times New Roman" charset="0"/>
                <a:ea typeface="Times New Roman" charset="0"/>
                <a:cs typeface="Times New Roman" charset="0"/>
              </a:rPr>
              <a:t> transaminase (SGOT), lactic dehydrogenase (LDH), isoenzyme of </a:t>
            </a:r>
            <a:r>
              <a:rPr lang="en-US" sz="2400" dirty="0" err="1">
                <a:latin typeface="Times New Roman" charset="0"/>
                <a:ea typeface="Times New Roman" charset="0"/>
                <a:cs typeface="Times New Roman" charset="0"/>
              </a:rPr>
              <a:t>creatine</a:t>
            </a:r>
            <a:r>
              <a:rPr lang="en-US" sz="2400" dirty="0">
                <a:latin typeface="Times New Roman" charset="0"/>
                <a:ea typeface="Times New Roman" charset="0"/>
                <a:cs typeface="Times New Roman" charset="0"/>
              </a:rPr>
              <a:t> kinase (CK-MB), and cardiac troponins (</a:t>
            </a:r>
            <a:r>
              <a:rPr lang="en-US" sz="2400" dirty="0" err="1">
                <a:latin typeface="Times New Roman" charset="0"/>
                <a:ea typeface="Times New Roman" charset="0"/>
                <a:cs typeface="Times New Roman" charset="0"/>
              </a:rPr>
              <a:t>cTn</a:t>
            </a:r>
            <a:r>
              <a:rPr lang="en-US" sz="2400" dirty="0">
                <a:latin typeface="Times New Roman" charset="0"/>
                <a:ea typeface="Times New Roman" charset="0"/>
                <a:cs typeface="Times New Roman" charset="0"/>
              </a:rPr>
              <a:t>) are useful guides for death of heart muscle. </a:t>
            </a:r>
          </a:p>
          <a:p>
            <a:endParaRPr lang="en-US" sz="2400" dirty="0">
              <a:latin typeface="Times New Roman" charset="0"/>
              <a:ea typeface="Times New Roman" charset="0"/>
              <a:cs typeface="Times New Roman" charset="0"/>
            </a:endParaRPr>
          </a:p>
        </p:txBody>
      </p:sp>
      <p:pic>
        <p:nvPicPr>
          <p:cNvPr id="4097" name="Picture 1" descr="age9image37453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4800"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483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4532211"/>
          </a:xfrm>
        </p:spPr>
        <p:txBody>
          <a:bodyPr/>
          <a:lstStyle/>
          <a:p>
            <a:pPr algn="ctr"/>
            <a:r>
              <a:rPr lang="en-US" dirty="0"/>
              <a:t>CELL DEATH </a:t>
            </a:r>
            <a:br>
              <a:rPr lang="en-US" dirty="0"/>
            </a:br>
            <a:endParaRPr lang="en-US" dirty="0"/>
          </a:p>
        </p:txBody>
      </p:sp>
    </p:spTree>
    <p:extLst>
      <p:ext uri="{BB962C8B-B14F-4D97-AF65-F5344CB8AC3E}">
        <p14:creationId xmlns:p14="http://schemas.microsoft.com/office/powerpoint/2010/main" val="992874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205" y="271849"/>
            <a:ext cx="11565925" cy="6425513"/>
          </a:xfrm>
        </p:spPr>
        <p:txBody>
          <a:bodyPr>
            <a:normAutofit fontScale="92500" lnSpcReduction="10000"/>
          </a:bodyPr>
          <a:lstStyle/>
          <a:p>
            <a:r>
              <a:rPr lang="en-US" dirty="0"/>
              <a:t>Cell death occurs by two distinct processes: </a:t>
            </a:r>
          </a:p>
          <a:p>
            <a:r>
              <a:rPr lang="en-US" dirty="0"/>
              <a:t>1. Apoptosis</a:t>
            </a:r>
            <a:br>
              <a:rPr lang="en-US" dirty="0"/>
            </a:br>
            <a:r>
              <a:rPr lang="en-US" dirty="0"/>
              <a:t>2. Necrosis. </a:t>
            </a:r>
          </a:p>
          <a:p>
            <a:r>
              <a:rPr lang="en-US" b="1" dirty="0"/>
              <a:t>APOPTOSIS </a:t>
            </a:r>
          </a:p>
          <a:p>
            <a:r>
              <a:rPr lang="en-US" dirty="0"/>
              <a:t>Apoptosis is defined as the natural or programed death of the cell under genetic control. Originally, apoptosis refers to the process by which the leaves fall from trees in autumn (In Greek, apoptosis means ‘falling leaves’). It is also called ‘cell suicide’ since the genes of the cell play a major role in the death. This type of programmed cell death is a normal phenomenon and it is essential for normal development of the body. In contrast to necrosis, apoptosis usually does not produce inflammatory reactions in the neighboring tissues. </a:t>
            </a:r>
          </a:p>
          <a:p>
            <a:r>
              <a:rPr lang="en-US" b="1" dirty="0"/>
              <a:t>Functional Significance of Apoptosis: </a:t>
            </a:r>
          </a:p>
          <a:p>
            <a:pPr marL="457200" indent="-457200">
              <a:buFont typeface="+mj-lt"/>
              <a:buAutoNum type="arabicPeriod"/>
            </a:pPr>
            <a:r>
              <a:rPr lang="en-US" dirty="0"/>
              <a:t>Plays a vital role in cellular homeostasis. About 10 million cells are produced everyday in human body by mitosis. An equal number of cells die by apoptosis. This helps in cellular homeostasis </a:t>
            </a:r>
          </a:p>
          <a:p>
            <a:pPr marL="457200" indent="-457200">
              <a:buFont typeface="+mj-lt"/>
              <a:buAutoNum type="arabicPeriod"/>
            </a:pPr>
            <a:r>
              <a:rPr lang="en-US" dirty="0"/>
              <a:t>. Useful for removal of a cell that is damaged beyond repair by a virus or a toxin</a:t>
            </a:r>
          </a:p>
          <a:p>
            <a:pPr marL="457200" indent="-457200">
              <a:buFont typeface="+mj-lt"/>
              <a:buAutoNum type="arabicPeriod"/>
            </a:pPr>
            <a:r>
              <a:rPr lang="en-US" dirty="0"/>
              <a:t> An essential event during the development and in adult stage.</a:t>
            </a:r>
            <a:br>
              <a:rPr lang="en-US" dirty="0"/>
            </a:br>
            <a:r>
              <a:rPr lang="en-US" dirty="0"/>
              <a:t>Examples:</a:t>
            </a:r>
            <a:br>
              <a:rPr lang="en-US" dirty="0"/>
            </a:br>
            <a:r>
              <a:rPr lang="en-US" dirty="0" err="1"/>
              <a:t>i</a:t>
            </a:r>
            <a:r>
              <a:rPr lang="en-US" dirty="0"/>
              <a:t>. A large number of neurons are produced during the development of central nervous system. But up to 50% of the neurons are removed by apoptosis during the formation of synapses between neurons </a:t>
            </a:r>
          </a:p>
          <a:p>
            <a:r>
              <a:rPr lang="en-US" dirty="0"/>
              <a:t>ii. Apoptosis is responsible for the removal of tissues of webs between fingers and toes during developmental stage in fetus</a:t>
            </a:r>
            <a:br>
              <a:rPr lang="en-US" dirty="0"/>
            </a:br>
            <a:endParaRPr lang="en-US" dirty="0"/>
          </a:p>
          <a:p>
            <a:endParaRPr lang="en-US" dirty="0"/>
          </a:p>
          <a:p>
            <a:endParaRPr lang="en-US" dirty="0"/>
          </a:p>
        </p:txBody>
      </p:sp>
    </p:spTree>
    <p:extLst>
      <p:ext uri="{BB962C8B-B14F-4D97-AF65-F5344CB8AC3E}">
        <p14:creationId xmlns:p14="http://schemas.microsoft.com/office/powerpoint/2010/main" val="1292725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222421"/>
            <a:ext cx="11627708" cy="6487297"/>
          </a:xfrm>
        </p:spPr>
        <p:txBody>
          <a:bodyPr/>
          <a:lstStyle/>
          <a:p>
            <a:r>
              <a:rPr lang="en-US" dirty="0"/>
              <a:t>Activation of Apoptosis </a:t>
            </a:r>
          </a:p>
          <a:p>
            <a:r>
              <a:rPr lang="en-US" dirty="0"/>
              <a:t>Apoptosis is activated by either withdrawal of positive signals (survival factors) or arrival of negative signals. Withdrawal of positive signals Positive signals are the signals which are necessary for the long-time survival of most of the cells. The positive signals are continuously produced by other cells or some chemical stimulants. Best examples of chemical stimulants are: </a:t>
            </a:r>
            <a:r>
              <a:rPr lang="en-US" dirty="0" err="1"/>
              <a:t>i</a:t>
            </a:r>
            <a:r>
              <a:rPr lang="en-US" dirty="0"/>
              <a:t>. Nerve growth factors (for neurons) </a:t>
            </a:r>
          </a:p>
          <a:p>
            <a:r>
              <a:rPr lang="en-US" dirty="0"/>
              <a:t>ii. Interleukin-2 (for cells like lymphocytes).</a:t>
            </a:r>
            <a:br>
              <a:rPr lang="en-US" dirty="0"/>
            </a:br>
            <a:r>
              <a:rPr lang="en-US" dirty="0"/>
              <a:t>The absence or withdrawal of the positive signals activates apoptosis. Arrival of negative signals Negative signals are the external or internal stimuli which initiate apoptosis. The negative signals are produced during various events like: </a:t>
            </a:r>
          </a:p>
          <a:p>
            <a:endParaRPr lang="en-US" dirty="0"/>
          </a:p>
          <a:p>
            <a:pPr marL="0" indent="0">
              <a:buNone/>
            </a:pPr>
            <a:r>
              <a:rPr lang="en-US" dirty="0"/>
              <a:t>1.Normal developmental procedures</a:t>
            </a:r>
            <a:br>
              <a:rPr lang="en-US" dirty="0"/>
            </a:br>
            <a:r>
              <a:rPr lang="en-US" dirty="0"/>
              <a:t>2. Cellular stress</a:t>
            </a:r>
            <a:br>
              <a:rPr lang="en-US" dirty="0"/>
            </a:br>
            <a:r>
              <a:rPr lang="en-US" dirty="0"/>
              <a:t>3. Increase in the concentration of intracellular oxidants</a:t>
            </a:r>
            <a:br>
              <a:rPr lang="en-US" dirty="0"/>
            </a:br>
            <a:r>
              <a:rPr lang="en-US" dirty="0"/>
              <a:t>4. Viral infection</a:t>
            </a:r>
            <a:br>
              <a:rPr lang="en-US" dirty="0"/>
            </a:br>
            <a:r>
              <a:rPr lang="en-US" dirty="0"/>
              <a:t>5. Damage of DNA</a:t>
            </a:r>
            <a:br>
              <a:rPr lang="en-US" dirty="0"/>
            </a:br>
            <a:r>
              <a:rPr lang="en-US" dirty="0"/>
              <a:t>6. Exposure to agents like chemotherapeutic drugs, X-rays, ultraviolet rays and the death- receptor ligands. </a:t>
            </a:r>
          </a:p>
          <a:p>
            <a:endParaRPr lang="en-US" dirty="0"/>
          </a:p>
        </p:txBody>
      </p:sp>
    </p:spTree>
    <p:extLst>
      <p:ext uri="{BB962C8B-B14F-4D97-AF65-F5344CB8AC3E}">
        <p14:creationId xmlns:p14="http://schemas.microsoft.com/office/powerpoint/2010/main" val="744900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351" y="172995"/>
            <a:ext cx="11714206" cy="6437870"/>
          </a:xfrm>
        </p:spPr>
        <p:txBody>
          <a:bodyPr>
            <a:normAutofit fontScale="92500" lnSpcReduction="10000"/>
          </a:bodyPr>
          <a:lstStyle/>
          <a:p>
            <a:r>
              <a:rPr lang="en-US" b="1" dirty="0"/>
              <a:t>Apoptotic Process </a:t>
            </a:r>
          </a:p>
          <a:p>
            <a:r>
              <a:rPr lang="en-US" dirty="0"/>
              <a:t>Cell shows sequence of characteristic morphological changes during apoptosis, viz.: </a:t>
            </a:r>
          </a:p>
          <a:p>
            <a:r>
              <a:rPr lang="en-US" dirty="0" err="1"/>
              <a:t>i</a:t>
            </a:r>
            <a:r>
              <a:rPr lang="en-US" dirty="0"/>
              <a:t>)  Activated caspases digest the proteins of cytoskeleton and the cell shrinks and </a:t>
            </a:r>
          </a:p>
          <a:p>
            <a:r>
              <a:rPr lang="en-US" dirty="0"/>
              <a:t>becomes round </a:t>
            </a:r>
          </a:p>
          <a:p>
            <a:r>
              <a:rPr lang="en-US" dirty="0"/>
              <a:t>ii)  Because of shrinkage, the cell losses the contact with neighboring cells or surrounding </a:t>
            </a:r>
          </a:p>
          <a:p>
            <a:r>
              <a:rPr lang="en-US" dirty="0"/>
              <a:t>matrix </a:t>
            </a:r>
          </a:p>
          <a:p>
            <a:r>
              <a:rPr lang="en-US" dirty="0"/>
              <a:t>iii)  Chromatin in the nucleus undergoes degradation and condensation </a:t>
            </a:r>
          </a:p>
          <a:p>
            <a:r>
              <a:rPr lang="en-US" dirty="0"/>
              <a:t>iv)  Nuclear membrane becomes discontinuous and the DNA inside nucleus is cleaved into </a:t>
            </a:r>
          </a:p>
          <a:p>
            <a:r>
              <a:rPr lang="en-US" dirty="0"/>
              <a:t>small fragments </a:t>
            </a:r>
          </a:p>
          <a:p>
            <a:r>
              <a:rPr lang="en-US" dirty="0"/>
              <a:t>v)  Following the degradation of DNA, the nucleus breaks into many discrete </a:t>
            </a:r>
          </a:p>
          <a:p>
            <a:r>
              <a:rPr lang="en-US" dirty="0" err="1"/>
              <a:t>nucleosomal</a:t>
            </a:r>
            <a:r>
              <a:rPr lang="en-US" dirty="0"/>
              <a:t> units, which are also called chromatin bodies </a:t>
            </a:r>
          </a:p>
          <a:p>
            <a:r>
              <a:rPr lang="en-US" dirty="0"/>
              <a:t>vi)  Cell membrane breaks and shows bubbled appearance </a:t>
            </a:r>
          </a:p>
          <a:p>
            <a:r>
              <a:rPr lang="en-US" dirty="0"/>
              <a:t>vii)  Finally, the cell breaks into several fragments containing intracellular materials </a:t>
            </a:r>
          </a:p>
          <a:p>
            <a:r>
              <a:rPr lang="en-US" dirty="0"/>
              <a:t>including chromatin bodies and organelles of the cell. Such cellular fragments are </a:t>
            </a:r>
          </a:p>
          <a:p>
            <a:r>
              <a:rPr lang="en-US" dirty="0"/>
              <a:t>called vesicles or apoptotic bodies </a:t>
            </a:r>
          </a:p>
          <a:p>
            <a:r>
              <a:rPr lang="en-US" dirty="0"/>
              <a:t>viii)  Apoptotic bodies are engulfed by phagocytes and dendritic cells. </a:t>
            </a:r>
          </a:p>
          <a:p>
            <a:endParaRPr lang="en-US" dirty="0"/>
          </a:p>
        </p:txBody>
      </p:sp>
    </p:spTree>
    <p:extLst>
      <p:ext uri="{BB962C8B-B14F-4D97-AF65-F5344CB8AC3E}">
        <p14:creationId xmlns:p14="http://schemas.microsoft.com/office/powerpoint/2010/main" val="417015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195" y="815546"/>
            <a:ext cx="10498053" cy="5356654"/>
          </a:xfrm>
        </p:spPr>
        <p:txBody>
          <a:bodyPr/>
          <a:lstStyle/>
          <a:p>
            <a:r>
              <a:rPr lang="en-US" b="1" dirty="0"/>
              <a:t>NECROSIS</a:t>
            </a:r>
            <a:br>
              <a:rPr lang="en-US" dirty="0"/>
            </a:br>
            <a:r>
              <a:rPr lang="en-US" dirty="0"/>
              <a:t>Necrosis (means ‘dead’ in Greek) is the uncontrolled and </a:t>
            </a:r>
            <a:r>
              <a:rPr lang="en-US" dirty="0" err="1"/>
              <a:t>unprogramed</a:t>
            </a:r>
            <a:r>
              <a:rPr lang="en-US" dirty="0"/>
              <a:t> death of cells due to unexpected and accidental damage. It is also called ‘cell murder’ because the cell is killed by extracellular or external events. After necrosis, the harmful chemical substances released from the dead cells cause damage and inflammation of neighboring tissues. </a:t>
            </a:r>
          </a:p>
          <a:p>
            <a:r>
              <a:rPr lang="en-US" dirty="0"/>
              <a:t>Causes for Necrosis </a:t>
            </a:r>
          </a:p>
          <a:p>
            <a:r>
              <a:rPr lang="en-US" dirty="0"/>
              <a:t>Common causes of necrosis are injury, infection, inflammation, infarction and cancer. Necrosis is induced by both physical and chemical events such as heat, radiation, trauma, hypoxia due to lack of blood flow and exposure to toxins. </a:t>
            </a:r>
          </a:p>
          <a:p>
            <a:endParaRPr lang="en-US" dirty="0"/>
          </a:p>
        </p:txBody>
      </p:sp>
    </p:spTree>
    <p:extLst>
      <p:ext uri="{BB962C8B-B14F-4D97-AF65-F5344CB8AC3E}">
        <p14:creationId xmlns:p14="http://schemas.microsoft.com/office/powerpoint/2010/main" val="2087084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773" y="358346"/>
            <a:ext cx="11442357" cy="6277232"/>
          </a:xfrm>
        </p:spPr>
        <p:txBody>
          <a:bodyPr>
            <a:normAutofit/>
          </a:bodyPr>
          <a:lstStyle/>
          <a:p>
            <a:r>
              <a:rPr lang="en-US" b="1" dirty="0"/>
              <a:t>Necrotic Process </a:t>
            </a:r>
          </a:p>
          <a:p>
            <a:r>
              <a:rPr lang="en-US" dirty="0"/>
              <a:t>Necrosis results in lethal disruption of cell structure and activity. The cell undergoes a series of characteristic changes during necrotic process, viz. </a:t>
            </a:r>
          </a:p>
          <a:p>
            <a:r>
              <a:rPr lang="en-US" dirty="0" err="1"/>
              <a:t>i</a:t>
            </a:r>
            <a:r>
              <a:rPr lang="en-US" dirty="0"/>
              <a:t>)  Cell swells causing damage of the cell membrane and appearance of many holes in the </a:t>
            </a:r>
          </a:p>
          <a:p>
            <a:r>
              <a:rPr lang="en-US" dirty="0"/>
              <a:t>membrane </a:t>
            </a:r>
          </a:p>
          <a:p>
            <a:r>
              <a:rPr lang="en-US" dirty="0"/>
              <a:t>ii)  Intracellular contents leak out into the surrounding environment </a:t>
            </a:r>
          </a:p>
          <a:p>
            <a:r>
              <a:rPr lang="en-US" dirty="0"/>
              <a:t>iii)  Intracellular environment is altered </a:t>
            </a:r>
          </a:p>
          <a:p>
            <a:r>
              <a:rPr lang="en-US" dirty="0"/>
              <a:t>iv)  Simultaneously, large amount of calcium ions are released by the damaged mitochondria </a:t>
            </a:r>
          </a:p>
          <a:p>
            <a:r>
              <a:rPr lang="en-US" dirty="0"/>
              <a:t>and other organelles </a:t>
            </a:r>
          </a:p>
          <a:p>
            <a:r>
              <a:rPr lang="en-US" dirty="0"/>
              <a:t>v)  Presence of calcium ions drastically affects the organization and activities of proteins in </a:t>
            </a:r>
          </a:p>
          <a:p>
            <a:r>
              <a:rPr lang="en-US" dirty="0"/>
              <a:t>the intracellular components </a:t>
            </a:r>
          </a:p>
          <a:p>
            <a:r>
              <a:rPr lang="en-US" dirty="0"/>
              <a:t>vi)  Calcium ions also induce release of toxic materials that activate the lysosomal enzymes </a:t>
            </a:r>
          </a:p>
          <a:p>
            <a:r>
              <a:rPr lang="en-US" dirty="0"/>
              <a:t>vii)  Lysosomal enzymes cause degradation of cellular components and the cell is totally </a:t>
            </a:r>
          </a:p>
          <a:p>
            <a:r>
              <a:rPr lang="en-US" dirty="0"/>
              <a:t>disassembled resulting in death </a:t>
            </a:r>
          </a:p>
          <a:p>
            <a:r>
              <a:rPr lang="en-US" dirty="0"/>
              <a:t>viii)  Products broken down from the disassembled cell are ingested by neighboring cells. </a:t>
            </a:r>
          </a:p>
          <a:p>
            <a:endParaRPr lang="en-US" dirty="0"/>
          </a:p>
        </p:txBody>
      </p:sp>
    </p:spTree>
    <p:extLst>
      <p:ext uri="{BB962C8B-B14F-4D97-AF65-F5344CB8AC3E}">
        <p14:creationId xmlns:p14="http://schemas.microsoft.com/office/powerpoint/2010/main" val="63069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637" y="0"/>
            <a:ext cx="11813059" cy="6697362"/>
          </a:xfrm>
        </p:spPr>
        <p:txBody>
          <a:bodyPr>
            <a:noAutofit/>
          </a:bodyPr>
          <a:lstStyle/>
          <a:p>
            <a:pPr lvl="2"/>
            <a:r>
              <a:rPr lang="en-US" sz="1800" b="1" dirty="0">
                <a:latin typeface="Times New Roman" charset="0"/>
                <a:ea typeface="Times New Roman" charset="0"/>
                <a:cs typeface="Times New Roman" charset="0"/>
              </a:rPr>
              <a:t>PHYSICAL AGENTS:</a:t>
            </a:r>
            <a:endParaRPr lang="en-GB" sz="1800" b="1"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Trauma</a:t>
            </a:r>
            <a:endParaRPr lang="en-GB" sz="1800"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Heat</a:t>
            </a:r>
            <a:endParaRPr lang="en-GB" sz="1800"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Cold</a:t>
            </a:r>
            <a:endParaRPr lang="en-GB" sz="1800"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Radiation</a:t>
            </a:r>
          </a:p>
          <a:p>
            <a:pPr lvl="1"/>
            <a:r>
              <a:rPr lang="en-US" b="1" dirty="0">
                <a:latin typeface="Times New Roman" charset="0"/>
                <a:ea typeface="Times New Roman" charset="0"/>
                <a:cs typeface="Times New Roman" charset="0"/>
              </a:rPr>
              <a:t>CHEMICAL AGENTS AND DRUGS:</a:t>
            </a:r>
            <a:endParaRPr lang="en-GB" b="1"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Endogenous products: urea, glucose</a:t>
            </a:r>
            <a:endParaRPr lang="en-GB" sz="1800"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Exogenous agents</a:t>
            </a:r>
            <a:endParaRPr lang="en-GB" sz="1800"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Therapeutic drugs: hormones</a:t>
            </a:r>
            <a:endParaRPr lang="en-GB" sz="1800"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Nontherapeutic agents: lead or alcohol.</a:t>
            </a:r>
            <a:endParaRPr lang="en-GB" sz="1800" dirty="0">
              <a:latin typeface="Times New Roman" charset="0"/>
              <a:ea typeface="Times New Roman" charset="0"/>
              <a:cs typeface="Times New Roman" charset="0"/>
            </a:endParaRPr>
          </a:p>
          <a:p>
            <a:pPr lvl="1"/>
            <a:r>
              <a:rPr lang="en-US" b="1" dirty="0">
                <a:latin typeface="Times New Roman" charset="0"/>
                <a:ea typeface="Times New Roman" charset="0"/>
                <a:cs typeface="Times New Roman" charset="0"/>
              </a:rPr>
              <a:t>INFECTIOUS AGENTS:</a:t>
            </a:r>
            <a:endParaRPr lang="en-GB" b="1"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Viruses</a:t>
            </a:r>
            <a:endParaRPr lang="en-GB" sz="1800" dirty="0">
              <a:latin typeface="Times New Roman" charset="0"/>
              <a:ea typeface="Times New Roman" charset="0"/>
              <a:cs typeface="Times New Roman" charset="0"/>
            </a:endParaRPr>
          </a:p>
          <a:p>
            <a:pPr lvl="2"/>
            <a:r>
              <a:rPr lang="en-US" sz="1800" dirty="0" err="1">
                <a:latin typeface="Times New Roman" charset="0"/>
                <a:ea typeface="Times New Roman" charset="0"/>
                <a:cs typeface="Times New Roman" charset="0"/>
              </a:rPr>
              <a:t>Rickettsiae</a:t>
            </a:r>
            <a:endParaRPr lang="en-GB" sz="1800"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Bacteria</a:t>
            </a:r>
            <a:endParaRPr lang="en-GB" sz="1800"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Fungi</a:t>
            </a:r>
            <a:endParaRPr lang="en-GB" sz="1800"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Parasites</a:t>
            </a:r>
            <a:endParaRPr lang="en-GB" sz="1800" dirty="0">
              <a:latin typeface="Times New Roman" charset="0"/>
              <a:ea typeface="Times New Roman" charset="0"/>
              <a:cs typeface="Times New Roman" charset="0"/>
            </a:endParaRPr>
          </a:p>
          <a:p>
            <a:pPr lvl="1"/>
            <a:r>
              <a:rPr lang="en-US" b="1" dirty="0">
                <a:latin typeface="Times New Roman" charset="0"/>
                <a:ea typeface="Times New Roman" charset="0"/>
                <a:cs typeface="Times New Roman" charset="0"/>
              </a:rPr>
              <a:t>Abnormal immunological reactions:</a:t>
            </a:r>
            <a:endParaRPr lang="en-GB" b="1" dirty="0">
              <a:latin typeface="Times New Roman" charset="0"/>
              <a:ea typeface="Times New Roman" charset="0"/>
              <a:cs typeface="Times New Roman" charset="0"/>
            </a:endParaRPr>
          </a:p>
          <a:p>
            <a:r>
              <a:rPr lang="en-US" sz="1800" dirty="0">
                <a:latin typeface="Times New Roman" charset="0"/>
                <a:ea typeface="Times New Roman" charset="0"/>
                <a:cs typeface="Times New Roman" charset="0"/>
              </a:rPr>
              <a:t>The immune process is normally protective but in certain circumstances the reaction may become deranged.</a:t>
            </a:r>
            <a:endParaRPr lang="en-GB" sz="1800"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Hypersensitivity to various substances can lead to anaphylaxis or to more localized lesions such as asthma.</a:t>
            </a:r>
            <a:endParaRPr lang="en-GB" sz="1800" dirty="0">
              <a:latin typeface="Times New Roman" charset="0"/>
              <a:ea typeface="Times New Roman" charset="0"/>
              <a:cs typeface="Times New Roman" charset="0"/>
            </a:endParaRPr>
          </a:p>
          <a:p>
            <a:pPr lvl="2"/>
            <a:r>
              <a:rPr lang="en-US" sz="1800" dirty="0">
                <a:latin typeface="Times New Roman" charset="0"/>
                <a:ea typeface="Times New Roman" charset="0"/>
                <a:cs typeface="Times New Roman" charset="0"/>
              </a:rPr>
              <a:t>In other circumstances the immune process may act against the body cells – autoimmunity.</a:t>
            </a:r>
            <a:br>
              <a:rPr lang="en-US" sz="1800" dirty="0">
                <a:latin typeface="Times New Roman" charset="0"/>
                <a:ea typeface="Times New Roman" charset="0"/>
                <a:cs typeface="Times New Roman" charset="0"/>
              </a:rPr>
            </a:br>
            <a:endParaRPr lang="en-US" sz="1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14800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914" y="481914"/>
            <a:ext cx="10646334" cy="5690286"/>
          </a:xfrm>
        </p:spPr>
        <p:txBody>
          <a:bodyPr>
            <a:normAutofit/>
          </a:bodyPr>
          <a:lstStyle/>
          <a:p>
            <a:r>
              <a:rPr lang="en-US" b="1" dirty="0"/>
              <a:t>Types of Necrosis: </a:t>
            </a:r>
            <a:r>
              <a:rPr lang="en-US" dirty="0"/>
              <a:t>Morphologically, there are five types of necrosis:</a:t>
            </a:r>
            <a:endParaRPr lang="en-GB" dirty="0"/>
          </a:p>
          <a:p>
            <a:pPr lvl="0"/>
            <a:r>
              <a:rPr lang="en-US" dirty="0"/>
              <a:t>Coagulative</a:t>
            </a:r>
            <a:endParaRPr lang="en-GB" dirty="0"/>
          </a:p>
          <a:p>
            <a:pPr lvl="0"/>
            <a:r>
              <a:rPr lang="en-US" dirty="0"/>
              <a:t>Liquefaction</a:t>
            </a:r>
            <a:endParaRPr lang="en-GB" dirty="0"/>
          </a:p>
          <a:p>
            <a:pPr lvl="0"/>
            <a:r>
              <a:rPr lang="en-US" dirty="0" err="1"/>
              <a:t>Caseous</a:t>
            </a:r>
            <a:endParaRPr lang="en-GB" dirty="0"/>
          </a:p>
          <a:p>
            <a:pPr lvl="0"/>
            <a:r>
              <a:rPr lang="en-US" dirty="0"/>
              <a:t>Fat</a:t>
            </a:r>
            <a:endParaRPr lang="en-GB" dirty="0"/>
          </a:p>
          <a:p>
            <a:pPr lvl="0"/>
            <a:r>
              <a:rPr lang="en-US" dirty="0" err="1"/>
              <a:t>Fibrinoid</a:t>
            </a:r>
            <a:endParaRPr lang="en-GB" dirty="0"/>
          </a:p>
          <a:p>
            <a:pPr marL="0" indent="0">
              <a:buNone/>
            </a:pPr>
            <a:r>
              <a:rPr lang="en-US" b="1" dirty="0"/>
              <a:t>COAGULATIVE NECROSIS</a:t>
            </a:r>
            <a:r>
              <a:rPr lang="en-US" dirty="0"/>
              <a:t>: It’s a form of tissue necrosis in which the component cells are dead but the basic tissue architecture is preserved for at least several days</a:t>
            </a:r>
            <a:r>
              <a:rPr lang="en-GB" dirty="0"/>
              <a:t> </a:t>
            </a:r>
          </a:p>
          <a:p>
            <a:r>
              <a:rPr lang="en-US" dirty="0"/>
              <a:t>Most common type of necrosis. Mostly from sudden cessation of blood flow (</a:t>
            </a:r>
            <a:r>
              <a:rPr lang="en-US" dirty="0" err="1"/>
              <a:t>ischaemia</a:t>
            </a:r>
            <a:r>
              <a:rPr lang="en-US" dirty="0"/>
              <a:t>). Less often from bacterial and chemical agents. </a:t>
            </a:r>
          </a:p>
          <a:p>
            <a:pPr marL="0" indent="0">
              <a:buNone/>
            </a:pPr>
            <a:r>
              <a:rPr lang="en-US" b="1" dirty="0"/>
              <a:t>LIQUEFACTION (COLLIQUATIVE) NECROSIS: </a:t>
            </a:r>
            <a:r>
              <a:rPr lang="en-US" dirty="0"/>
              <a:t>Due to </a:t>
            </a:r>
            <a:r>
              <a:rPr lang="en-US" dirty="0" err="1"/>
              <a:t>ischaemic</a:t>
            </a:r>
            <a:r>
              <a:rPr lang="en-US" dirty="0"/>
              <a:t> injury and bacterial or fungal </a:t>
            </a:r>
            <a:r>
              <a:rPr lang="en-US" dirty="0" err="1"/>
              <a:t>infections,degradation</a:t>
            </a:r>
            <a:r>
              <a:rPr lang="en-US" dirty="0"/>
              <a:t> of tissue by the action of powerful hydrolytic </a:t>
            </a:r>
            <a:r>
              <a:rPr lang="en-US" dirty="0" err="1"/>
              <a:t>enzyme.The</a:t>
            </a:r>
            <a:r>
              <a:rPr lang="en-US" dirty="0"/>
              <a:t> common examples are infarct brain and abscess cavity</a:t>
            </a:r>
            <a:r>
              <a:rPr lang="en-GB" dirty="0"/>
              <a:t> </a:t>
            </a:r>
            <a:endParaRPr lang="en-US" dirty="0"/>
          </a:p>
        </p:txBody>
      </p:sp>
    </p:spTree>
    <p:extLst>
      <p:ext uri="{BB962C8B-B14F-4D97-AF65-F5344CB8AC3E}">
        <p14:creationId xmlns:p14="http://schemas.microsoft.com/office/powerpoint/2010/main" val="134272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622" y="852616"/>
            <a:ext cx="10448626" cy="5319584"/>
          </a:xfrm>
        </p:spPr>
        <p:txBody>
          <a:bodyPr/>
          <a:lstStyle/>
          <a:p>
            <a:pPr lvl="0"/>
            <a:r>
              <a:rPr lang="en-US" b="1" dirty="0"/>
              <a:t>CASEOUS NECROSIS: </a:t>
            </a:r>
            <a:r>
              <a:rPr lang="en-US" dirty="0"/>
              <a:t>It is found in the </a:t>
            </a:r>
            <a:r>
              <a:rPr lang="en-US" dirty="0" err="1"/>
              <a:t>centre</a:t>
            </a:r>
            <a:r>
              <a:rPr lang="en-US" dirty="0"/>
              <a:t> of foci of tuberculous infections.</a:t>
            </a:r>
            <a:endParaRPr lang="en-GB" dirty="0"/>
          </a:p>
          <a:p>
            <a:r>
              <a:rPr lang="en-US" dirty="0"/>
              <a:t>It combines features of both coagulative and liquefactive necrosis. Term "</a:t>
            </a:r>
            <a:r>
              <a:rPr lang="en-US" dirty="0" err="1"/>
              <a:t>caseous</a:t>
            </a:r>
            <a:r>
              <a:rPr lang="en-US" dirty="0"/>
              <a:t>" (cheese- like) is derived from the friable yellow-white appearance of the area of necrosis</a:t>
            </a:r>
            <a:endParaRPr lang="en-GB" dirty="0"/>
          </a:p>
          <a:p>
            <a:r>
              <a:rPr lang="en-US" b="1" dirty="0"/>
              <a:t>FAT NECROSIS: </a:t>
            </a:r>
            <a:r>
              <a:rPr lang="en-US" dirty="0"/>
              <a:t>Refers to focal areas of fat destruction. </a:t>
            </a:r>
            <a:r>
              <a:rPr lang="en-US" i="1" dirty="0"/>
              <a:t>Acute pancreatic necrosis, traumatic fat necrosis </a:t>
            </a:r>
            <a:r>
              <a:rPr lang="en-US" dirty="0"/>
              <a:t>commonly in breasts.</a:t>
            </a:r>
            <a:r>
              <a:rPr lang="en-GB" dirty="0"/>
              <a:t> </a:t>
            </a:r>
          </a:p>
          <a:p>
            <a:r>
              <a:rPr lang="en-US" b="1" dirty="0"/>
              <a:t>FIBRINOID NECROSIS: </a:t>
            </a:r>
            <a:r>
              <a:rPr lang="en-US" dirty="0" err="1"/>
              <a:t>Characterised</a:t>
            </a:r>
            <a:r>
              <a:rPr lang="en-US" dirty="0"/>
              <a:t> by deposition of fibrin-like material this has the staining properties of fibrin. It is encountered in various examples of immunologic tissue injury, immune complex vasculitis, autoimmune diseases</a:t>
            </a:r>
            <a:r>
              <a:rPr lang="en-GB" dirty="0"/>
              <a:t> </a:t>
            </a:r>
            <a:endParaRPr lang="en-US" dirty="0"/>
          </a:p>
        </p:txBody>
      </p:sp>
    </p:spTree>
    <p:extLst>
      <p:ext uri="{BB962C8B-B14F-4D97-AF65-F5344CB8AC3E}">
        <p14:creationId xmlns:p14="http://schemas.microsoft.com/office/powerpoint/2010/main" val="1652608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4717563"/>
          </a:xfrm>
        </p:spPr>
        <p:txBody>
          <a:bodyPr/>
          <a:lstStyle/>
          <a:p>
            <a:pPr algn="ctr"/>
            <a:r>
              <a:rPr lang="en-US" dirty="0"/>
              <a:t>PATHOLOGIC CALCIFICATION </a:t>
            </a:r>
            <a:br>
              <a:rPr lang="en-US" dirty="0"/>
            </a:br>
            <a:endParaRPr lang="en-US" dirty="0"/>
          </a:p>
        </p:txBody>
      </p:sp>
    </p:spTree>
    <p:extLst>
      <p:ext uri="{BB962C8B-B14F-4D97-AF65-F5344CB8AC3E}">
        <p14:creationId xmlns:p14="http://schemas.microsoft.com/office/powerpoint/2010/main" val="1978834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9" y="271849"/>
            <a:ext cx="10819329" cy="5900351"/>
          </a:xfrm>
        </p:spPr>
        <p:txBody>
          <a:bodyPr/>
          <a:lstStyle/>
          <a:p>
            <a:r>
              <a:rPr lang="en-US" dirty="0"/>
              <a:t>Deposition of calcium salts in tissues other than osteoid or enamel is called pathologic or heterotopic calcification. Two distinct types of pathologic calcification are </a:t>
            </a:r>
            <a:r>
              <a:rPr lang="en-US" dirty="0" err="1"/>
              <a:t>recognised</a:t>
            </a:r>
            <a:r>
              <a:rPr lang="en-US" dirty="0"/>
              <a:t>: </a:t>
            </a:r>
          </a:p>
          <a:p>
            <a:pPr marL="457200" indent="-457200">
              <a:buFont typeface="+mj-lt"/>
              <a:buAutoNum type="arabicPeriod"/>
            </a:pPr>
            <a:r>
              <a:rPr lang="en-US" dirty="0"/>
              <a:t> Dystrophic calcification is </a:t>
            </a:r>
            <a:r>
              <a:rPr lang="en-US" dirty="0" err="1"/>
              <a:t>characterised</a:t>
            </a:r>
            <a:r>
              <a:rPr lang="en-US" dirty="0"/>
              <a:t> by deposition of calcium salts in dead or degenerated tissues with normal calcium metabolism and normal serum calcium level.</a:t>
            </a:r>
          </a:p>
          <a:p>
            <a:pPr marL="457200" indent="-457200">
              <a:buFont typeface="+mj-lt"/>
              <a:buAutoNum type="arabicPeriod"/>
            </a:pPr>
            <a:r>
              <a:rPr lang="en-US" dirty="0"/>
              <a:t>Metastatic calcification, on the other hand, occurs in apparently normal tissues and is associated with deranged calcium metabolism and </a:t>
            </a:r>
            <a:r>
              <a:rPr lang="en-US" dirty="0" err="1"/>
              <a:t>hypercalcaemia</a:t>
            </a:r>
            <a:r>
              <a:rPr lang="en-US" dirty="0"/>
              <a:t>. </a:t>
            </a:r>
          </a:p>
          <a:p>
            <a:pPr marL="457200" indent="-457200">
              <a:buFont typeface="+mj-lt"/>
              <a:buAutoNum type="arabicPeriod"/>
            </a:pPr>
            <a:endParaRPr lang="en-US" dirty="0"/>
          </a:p>
          <a:p>
            <a:r>
              <a:rPr lang="en-US" dirty="0"/>
              <a:t>ETIOPATHOGENESIS: </a:t>
            </a:r>
          </a:p>
          <a:p>
            <a:r>
              <a:rPr lang="en-US" dirty="0"/>
              <a:t>The two types of pathologic calcification result from distinctly different etiologies and mechanisms. </a:t>
            </a:r>
          </a:p>
          <a:p>
            <a:pPr marL="0" indent="0">
              <a:buNone/>
            </a:pPr>
            <a:r>
              <a:rPr lang="en-US" b="1" dirty="0"/>
              <a:t>DYSTROPHIC CALCIFICATION </a:t>
            </a:r>
          </a:p>
          <a:p>
            <a:r>
              <a:rPr lang="en-US" dirty="0"/>
              <a:t>As apparent from definition, dystrophic calcification may occur due to 2 types of causes: </a:t>
            </a:r>
          </a:p>
          <a:p>
            <a:r>
              <a:rPr lang="en-US" dirty="0"/>
              <a:t>1)  Calcification in dead tissue. </a:t>
            </a:r>
          </a:p>
          <a:p>
            <a:r>
              <a:rPr lang="en-US" dirty="0"/>
              <a:t>2)  Calcification of degenerated tissue. </a:t>
            </a:r>
          </a:p>
          <a:p>
            <a:endParaRPr lang="en-US" dirty="0"/>
          </a:p>
        </p:txBody>
      </p:sp>
    </p:spTree>
    <p:extLst>
      <p:ext uri="{BB962C8B-B14F-4D97-AF65-F5344CB8AC3E}">
        <p14:creationId xmlns:p14="http://schemas.microsoft.com/office/powerpoint/2010/main" val="572802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5" y="345989"/>
            <a:ext cx="10955253" cy="5826211"/>
          </a:xfrm>
        </p:spPr>
        <p:txBody>
          <a:bodyPr>
            <a:normAutofit/>
          </a:bodyPr>
          <a:lstStyle/>
          <a:p>
            <a:r>
              <a:rPr lang="en-US" b="1" dirty="0"/>
              <a:t>Calcification in dead tissue </a:t>
            </a:r>
          </a:p>
          <a:p>
            <a:r>
              <a:rPr lang="en-US" dirty="0" err="1"/>
              <a:t>Caseous</a:t>
            </a:r>
            <a:r>
              <a:rPr lang="en-US" dirty="0"/>
              <a:t> necrosis in tuberculosis is the most common site for dystrophic calcification. Living bacilli may be present even in calcified tuberculous lesions, lymph nodes, lungs, etc. </a:t>
            </a:r>
          </a:p>
          <a:p>
            <a:r>
              <a:rPr lang="en-US" dirty="0"/>
              <a:t>  Liquefaction necrosis in chronic abscesses may get calcified. </a:t>
            </a:r>
          </a:p>
          <a:p>
            <a:r>
              <a:rPr lang="en-US" dirty="0"/>
              <a:t>  Fat necrosis following acute pancreatitis or traumatic fat necrosis in the breast results in deposition of calcium soaps. </a:t>
            </a:r>
          </a:p>
          <a:p>
            <a:r>
              <a:rPr lang="en-US" dirty="0"/>
              <a:t>Infarcts may sometimes undergo dystrophic calcification. </a:t>
            </a:r>
          </a:p>
          <a:p>
            <a:r>
              <a:rPr lang="en-US" dirty="0"/>
              <a:t> Thrombi, especially in the veins, may produce </a:t>
            </a:r>
            <a:r>
              <a:rPr lang="en-US" dirty="0" err="1"/>
              <a:t>phleboliths</a:t>
            </a:r>
            <a:r>
              <a:rPr lang="en-US" dirty="0"/>
              <a:t>. </a:t>
            </a:r>
          </a:p>
          <a:p>
            <a:r>
              <a:rPr lang="en-US" dirty="0"/>
              <a:t>  </a:t>
            </a:r>
            <a:r>
              <a:rPr lang="en-US" dirty="0" err="1"/>
              <a:t>Haematomas</a:t>
            </a:r>
            <a:r>
              <a:rPr lang="en-US" dirty="0"/>
              <a:t> in the vicinity of bones may undergo dystrophic calcification. </a:t>
            </a:r>
          </a:p>
          <a:p>
            <a:r>
              <a:rPr lang="en-US" dirty="0" err="1"/>
              <a:t>Microcalcification</a:t>
            </a:r>
            <a:r>
              <a:rPr lang="en-US" dirty="0"/>
              <a:t> in breast cancer detected by mammography. </a:t>
            </a:r>
          </a:p>
          <a:p>
            <a:endParaRPr lang="en-US" dirty="0"/>
          </a:p>
          <a:p>
            <a:endParaRPr lang="en-US" dirty="0"/>
          </a:p>
        </p:txBody>
      </p:sp>
    </p:spTree>
    <p:extLst>
      <p:ext uri="{BB962C8B-B14F-4D97-AF65-F5344CB8AC3E}">
        <p14:creationId xmlns:p14="http://schemas.microsoft.com/office/powerpoint/2010/main" val="2073104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135" y="123567"/>
            <a:ext cx="11553568" cy="6586151"/>
          </a:xfrm>
        </p:spPr>
        <p:txBody>
          <a:bodyPr>
            <a:normAutofit/>
          </a:bodyPr>
          <a:lstStyle/>
          <a:p>
            <a:r>
              <a:rPr lang="en-US" b="1" dirty="0"/>
              <a:t>Calcification in degenerated tissues </a:t>
            </a:r>
          </a:p>
          <a:p>
            <a:r>
              <a:rPr lang="en-US" dirty="0"/>
              <a:t>  Dense old scars may undergo hyaline degeneration and subsequent calcification. </a:t>
            </a:r>
          </a:p>
          <a:p>
            <a:r>
              <a:rPr lang="en-US" dirty="0"/>
              <a:t> </a:t>
            </a:r>
            <a:r>
              <a:rPr lang="en-US" dirty="0" err="1"/>
              <a:t>Atheromas</a:t>
            </a:r>
            <a:r>
              <a:rPr lang="en-US" dirty="0"/>
              <a:t> in the aorta and coronaries frequently undergo calcification</a:t>
            </a:r>
          </a:p>
          <a:p>
            <a:r>
              <a:rPr lang="en-US" dirty="0"/>
              <a:t> Stroma of </a:t>
            </a:r>
            <a:r>
              <a:rPr lang="en-US" dirty="0" err="1"/>
              <a:t>tumours</a:t>
            </a:r>
            <a:r>
              <a:rPr lang="en-US" dirty="0"/>
              <a:t> such as uterine fibroids, breast cancer, thyroid adenoma, </a:t>
            </a:r>
            <a:r>
              <a:rPr lang="en-US" dirty="0" err="1"/>
              <a:t>goitre</a:t>
            </a:r>
            <a:r>
              <a:rPr lang="en-US" dirty="0"/>
              <a:t> </a:t>
            </a:r>
            <a:r>
              <a:rPr lang="en-US" dirty="0" err="1"/>
              <a:t>etc</a:t>
            </a:r>
            <a:r>
              <a:rPr lang="en-US" dirty="0"/>
              <a:t> show calcification. </a:t>
            </a:r>
          </a:p>
          <a:p>
            <a:r>
              <a:rPr lang="en-US" dirty="0"/>
              <a:t> </a:t>
            </a:r>
            <a:r>
              <a:rPr lang="en-US" dirty="0" err="1"/>
              <a:t>Goitre</a:t>
            </a:r>
            <a:r>
              <a:rPr lang="en-US" dirty="0"/>
              <a:t> of the thyroid may show presence of calcification in areas of degeneration</a:t>
            </a:r>
          </a:p>
          <a:p>
            <a:r>
              <a:rPr lang="en-US" dirty="0"/>
              <a:t>Cysts which have been present for a long time may show calcification of their </a:t>
            </a:r>
            <a:r>
              <a:rPr lang="en-US" dirty="0" err="1"/>
              <a:t>wallse.g</a:t>
            </a:r>
            <a:r>
              <a:rPr lang="en-US" dirty="0"/>
              <a:t>. epidermal and </a:t>
            </a:r>
            <a:r>
              <a:rPr lang="en-US" dirty="0" err="1"/>
              <a:t>pilar</a:t>
            </a:r>
            <a:r>
              <a:rPr lang="en-US" dirty="0"/>
              <a:t> cysts. </a:t>
            </a:r>
          </a:p>
          <a:p>
            <a:r>
              <a:rPr lang="en-US" b="1" dirty="0"/>
              <a:t>Pathogenesis of dystrophic calcification </a:t>
            </a:r>
          </a:p>
          <a:p>
            <a:r>
              <a:rPr lang="en-US" dirty="0"/>
              <a:t>It involves phases of initiation and propagation as follows: </a:t>
            </a:r>
          </a:p>
          <a:p>
            <a:r>
              <a:rPr lang="en-US" dirty="0"/>
              <a:t>a)  Initiation: Following cell injury (i.e. degeneration or necrosis), there is membrane damage and release of membrane phospholipids. Phosphatases associated with phospholipids generate phosphate ions. It is also known that there is excess uptake of calcium by injured mitochondria in degeneration and necrosis. Thus, calcium and phosphate so generated from these mechanisms form precipitates of calcium phosphate. </a:t>
            </a:r>
          </a:p>
          <a:p>
            <a:r>
              <a:rPr lang="en-US" dirty="0"/>
              <a:t>b)  Propagation: Simultaneously, some structural changes occur in calcium and phosphate groups which result in further propagation of deposits and form mineral crystals. </a:t>
            </a:r>
          </a:p>
          <a:p>
            <a:endParaRPr lang="en-US" dirty="0"/>
          </a:p>
        </p:txBody>
      </p:sp>
    </p:spTree>
    <p:extLst>
      <p:ext uri="{BB962C8B-B14F-4D97-AF65-F5344CB8AC3E}">
        <p14:creationId xmlns:p14="http://schemas.microsoft.com/office/powerpoint/2010/main" val="1900642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638" y="148281"/>
            <a:ext cx="11862486" cy="6709719"/>
          </a:xfrm>
        </p:spPr>
        <p:txBody>
          <a:bodyPr>
            <a:normAutofit fontScale="92500" lnSpcReduction="20000"/>
          </a:bodyPr>
          <a:lstStyle/>
          <a:p>
            <a:r>
              <a:rPr lang="en-US" b="1" dirty="0"/>
              <a:t>METASTATIC CALCIFICATION </a:t>
            </a:r>
          </a:p>
          <a:p>
            <a:r>
              <a:rPr lang="en-US" dirty="0"/>
              <a:t>Since metastatic calcification occurs in normal tissues due to </a:t>
            </a:r>
            <a:r>
              <a:rPr lang="en-US" dirty="0" err="1"/>
              <a:t>hypercalcaemia</a:t>
            </a:r>
            <a:r>
              <a:rPr lang="en-US" dirty="0"/>
              <a:t>, its causes would include either of the following two groups of causes: </a:t>
            </a:r>
          </a:p>
          <a:p>
            <a:r>
              <a:rPr lang="en-US" dirty="0"/>
              <a:t>1)  Excessive </a:t>
            </a:r>
            <a:r>
              <a:rPr lang="en-US" dirty="0" err="1"/>
              <a:t>mobilisation</a:t>
            </a:r>
            <a:r>
              <a:rPr lang="en-US" dirty="0"/>
              <a:t> of calcium from the bone. </a:t>
            </a:r>
          </a:p>
          <a:p>
            <a:r>
              <a:rPr lang="en-US" dirty="0"/>
              <a:t>2)  Excessive absorption of calcium from the gut. </a:t>
            </a:r>
          </a:p>
          <a:p>
            <a:r>
              <a:rPr lang="en-US" dirty="0"/>
              <a:t>1</a:t>
            </a:r>
            <a:r>
              <a:rPr lang="en-US" b="1" dirty="0"/>
              <a:t>) Excessive </a:t>
            </a:r>
            <a:r>
              <a:rPr lang="en-US" b="1" dirty="0" err="1"/>
              <a:t>mobilisation</a:t>
            </a:r>
            <a:r>
              <a:rPr lang="en-US" b="1" dirty="0"/>
              <a:t> of calcium from the bone </a:t>
            </a:r>
          </a:p>
          <a:p>
            <a:r>
              <a:rPr lang="en-US" dirty="0"/>
              <a:t>These causes are more common and include the following:</a:t>
            </a:r>
            <a:br>
              <a:rPr lang="en-US" dirty="0"/>
            </a:br>
            <a:r>
              <a:rPr lang="en-US" dirty="0"/>
              <a:t>a) Hyperparathyroidism which may be primary such as due to parathyroid adenoma, or secondary such as from parathyroid hyperplasia, chronic renal failure etc. </a:t>
            </a:r>
          </a:p>
          <a:p>
            <a:r>
              <a:rPr lang="en-US" dirty="0"/>
              <a:t>b)  Bony destructive lesions such as multiple myeloma, metastatic carcinoma. </a:t>
            </a:r>
          </a:p>
          <a:p>
            <a:r>
              <a:rPr lang="en-US" dirty="0"/>
              <a:t>c)  </a:t>
            </a:r>
            <a:r>
              <a:rPr lang="en-US" dirty="0" err="1"/>
              <a:t>Hypercalcaemia</a:t>
            </a:r>
            <a:r>
              <a:rPr lang="en-US" dirty="0"/>
              <a:t> as a part of paraneoplastic syndrome e.g. in breast cancer. </a:t>
            </a:r>
          </a:p>
          <a:p>
            <a:r>
              <a:rPr lang="en-US" dirty="0"/>
              <a:t>d)  Prolonged </a:t>
            </a:r>
            <a:r>
              <a:rPr lang="en-US" dirty="0" err="1"/>
              <a:t>immobilisation</a:t>
            </a:r>
            <a:r>
              <a:rPr lang="en-US" dirty="0"/>
              <a:t> of a patient results in disuse atrophy of the bones and </a:t>
            </a:r>
            <a:r>
              <a:rPr lang="en-US" dirty="0" err="1"/>
              <a:t>hypercalcaemia</a:t>
            </a:r>
            <a:r>
              <a:rPr lang="en-US" dirty="0"/>
              <a:t>. </a:t>
            </a:r>
          </a:p>
          <a:p>
            <a:pPr marL="0" indent="0">
              <a:buNone/>
            </a:pPr>
            <a:r>
              <a:rPr lang="en-US" b="1" dirty="0"/>
              <a:t>Excessive absorption of calcium from the gut </a:t>
            </a:r>
          </a:p>
          <a:p>
            <a:r>
              <a:rPr lang="en-US" dirty="0"/>
              <a:t>Less often, excess calcium may be absorbed from the gut causing </a:t>
            </a:r>
            <a:r>
              <a:rPr lang="en-US" dirty="0" err="1"/>
              <a:t>hypercalcaemia</a:t>
            </a:r>
            <a:r>
              <a:rPr lang="en-US" dirty="0"/>
              <a:t> and metastatic </a:t>
            </a:r>
            <a:r>
              <a:rPr lang="en-US" dirty="0" err="1"/>
              <a:t>calcifi</a:t>
            </a:r>
            <a:r>
              <a:rPr lang="en-US" dirty="0"/>
              <a:t> cation. These causes are as under: </a:t>
            </a:r>
          </a:p>
          <a:p>
            <a:r>
              <a:rPr lang="en-US" dirty="0"/>
              <a:t>a)  </a:t>
            </a:r>
            <a:r>
              <a:rPr lang="en-US" dirty="0" err="1"/>
              <a:t>Hypervitaminosis</a:t>
            </a:r>
            <a:r>
              <a:rPr lang="en-US" dirty="0"/>
              <a:t> D from excessive intake or in sarcoidosis. </a:t>
            </a:r>
          </a:p>
          <a:p>
            <a:r>
              <a:rPr lang="en-US" dirty="0"/>
              <a:t>b)  Milk-alkali syndrome caused by excessive oral intake of calcium in the form of milk and administration of calcium carbonate in the treatment of peptic ulcer. </a:t>
            </a:r>
          </a:p>
          <a:p>
            <a:r>
              <a:rPr lang="en-US" dirty="0"/>
              <a:t>c)  Idiopathic </a:t>
            </a:r>
            <a:r>
              <a:rPr lang="en-US" dirty="0" err="1"/>
              <a:t>hypercalcaemia</a:t>
            </a:r>
            <a:r>
              <a:rPr lang="en-US" dirty="0"/>
              <a:t> of infancy (Williams’s syndrome). </a:t>
            </a:r>
          </a:p>
          <a:p>
            <a:r>
              <a:rPr lang="en-US" dirty="0"/>
              <a:t>d)  Renal causes such as in renal tubular acidosis. </a:t>
            </a:r>
          </a:p>
          <a:p>
            <a:endParaRPr lang="en-US" dirty="0"/>
          </a:p>
        </p:txBody>
      </p:sp>
    </p:spTree>
    <p:extLst>
      <p:ext uri="{BB962C8B-B14F-4D97-AF65-F5344CB8AC3E}">
        <p14:creationId xmlns:p14="http://schemas.microsoft.com/office/powerpoint/2010/main" val="282677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7" y="218941"/>
            <a:ext cx="11616743" cy="6400800"/>
          </a:xfrm>
        </p:spPr>
        <p:txBody>
          <a:bodyPr>
            <a:normAutofit/>
          </a:bodyPr>
          <a:lstStyle/>
          <a:p>
            <a:r>
              <a:rPr lang="en-US" b="1" dirty="0"/>
              <a:t>Sites of metastatic calcification </a:t>
            </a:r>
          </a:p>
          <a:p>
            <a:r>
              <a:rPr lang="en-US" dirty="0"/>
              <a:t>Metastatic calcification may occur in any normal tissue of the body but preferentially</a:t>
            </a:r>
            <a:br>
              <a:rPr lang="en-US" dirty="0"/>
            </a:br>
            <a:r>
              <a:rPr lang="en-US" dirty="0"/>
              <a:t>affects the following organs and tissues:</a:t>
            </a:r>
            <a:br>
              <a:rPr lang="en-US" dirty="0"/>
            </a:br>
            <a:r>
              <a:rPr lang="en-US" dirty="0"/>
              <a:t>1. Kidneys, especially at the basement membrane of tubular epithelium and in the tubular </a:t>
            </a:r>
            <a:r>
              <a:rPr lang="en-US" dirty="0" err="1"/>
              <a:t>lumina</a:t>
            </a:r>
            <a:r>
              <a:rPr lang="en-US" dirty="0"/>
              <a:t> causing </a:t>
            </a:r>
            <a:r>
              <a:rPr lang="en-US" dirty="0" err="1"/>
              <a:t>nephrocalcinosis</a:t>
            </a:r>
            <a:r>
              <a:rPr lang="en-US" dirty="0"/>
              <a:t>.</a:t>
            </a:r>
            <a:br>
              <a:rPr lang="en-US" dirty="0"/>
            </a:br>
            <a:r>
              <a:rPr lang="en-US" dirty="0"/>
              <a:t>2. Lungs, especially in the alveolar walls.</a:t>
            </a:r>
            <a:br>
              <a:rPr lang="en-US" dirty="0"/>
            </a:br>
            <a:r>
              <a:rPr lang="en-US" dirty="0"/>
              <a:t>3. Stomach, on the acid-secreting fundal glands.</a:t>
            </a:r>
            <a:br>
              <a:rPr lang="en-US" dirty="0"/>
            </a:br>
            <a:r>
              <a:rPr lang="en-US" dirty="0"/>
              <a:t>4. Blood vessels, especially on the internal elastic lamina.</a:t>
            </a:r>
            <a:br>
              <a:rPr lang="en-US" dirty="0"/>
            </a:br>
            <a:r>
              <a:rPr lang="en-US" dirty="0"/>
              <a:t>5. Cornea is another site affected by metastatic calcification.</a:t>
            </a:r>
            <a:br>
              <a:rPr lang="en-US" dirty="0"/>
            </a:br>
            <a:r>
              <a:rPr lang="en-US" dirty="0"/>
              <a:t>6. Synovium of the joint causing pain and dysfunction. </a:t>
            </a:r>
          </a:p>
          <a:p>
            <a:r>
              <a:rPr lang="en-US" b="1" dirty="0"/>
              <a:t>Pathogenesis of metastatic calcification </a:t>
            </a:r>
          </a:p>
          <a:p>
            <a:r>
              <a:rPr lang="en-US" dirty="0"/>
              <a:t>Metastatic calcification occurs due to excessive binding of inorganic phosphate ions with elevated calcium ions due to underlying metabolic derangement. This leads to precipitates of calcium phosphate at the preferential sites, due to presence of acid secretions or rapid changes in pH levels at these sites. Metastatic calcification is reversible upon correction of underlying metabolic disorder. </a:t>
            </a:r>
          </a:p>
          <a:p>
            <a:endParaRPr lang="en-US" dirty="0"/>
          </a:p>
        </p:txBody>
      </p:sp>
    </p:spTree>
    <p:extLst>
      <p:ext uri="{BB962C8B-B14F-4D97-AF65-F5344CB8AC3E}">
        <p14:creationId xmlns:p14="http://schemas.microsoft.com/office/powerpoint/2010/main" val="294595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740" y="244699"/>
            <a:ext cx="8397025" cy="6439435"/>
          </a:xfrm>
        </p:spPr>
      </p:pic>
    </p:spTree>
    <p:extLst>
      <p:ext uri="{BB962C8B-B14F-4D97-AF65-F5344CB8AC3E}">
        <p14:creationId xmlns:p14="http://schemas.microsoft.com/office/powerpoint/2010/main" val="1314694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804060"/>
          </a:xfrm>
        </p:spPr>
        <p:txBody>
          <a:bodyPr/>
          <a:lstStyle/>
          <a:p>
            <a:pPr algn="ctr"/>
            <a:r>
              <a:rPr lang="en-US" dirty="0"/>
              <a:t>HOMEOSTASIS </a:t>
            </a:r>
            <a:br>
              <a:rPr lang="en-US" dirty="0"/>
            </a:br>
            <a:endParaRPr lang="en-US" dirty="0"/>
          </a:p>
        </p:txBody>
      </p:sp>
    </p:spTree>
    <p:extLst>
      <p:ext uri="{BB962C8B-B14F-4D97-AF65-F5344CB8AC3E}">
        <p14:creationId xmlns:p14="http://schemas.microsoft.com/office/powerpoint/2010/main" val="174975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8984"/>
            <a:ext cx="10515600" cy="5657979"/>
          </a:xfrm>
        </p:spPr>
        <p:txBody>
          <a:bodyPr>
            <a:normAutofit/>
          </a:bodyPr>
          <a:lstStyle/>
          <a:p>
            <a:pPr lvl="1"/>
            <a:r>
              <a:rPr lang="en-US" sz="2400" b="1" dirty="0">
                <a:latin typeface="Times New Roman" charset="0"/>
                <a:ea typeface="Times New Roman" charset="0"/>
                <a:cs typeface="Times New Roman" charset="0"/>
              </a:rPr>
              <a:t>Nutritional imbalances:</a:t>
            </a:r>
            <a:endParaRPr lang="en-GB" sz="2400" b="1" dirty="0">
              <a:latin typeface="Times New Roman" charset="0"/>
              <a:ea typeface="Times New Roman" charset="0"/>
              <a:cs typeface="Times New Roman" charset="0"/>
            </a:endParaRPr>
          </a:p>
          <a:p>
            <a:pPr lvl="2"/>
            <a:r>
              <a:rPr lang="en-US" sz="2400" dirty="0">
                <a:latin typeface="Times New Roman" charset="0"/>
                <a:ea typeface="Times New Roman" charset="0"/>
                <a:cs typeface="Times New Roman" charset="0"/>
              </a:rPr>
              <a:t>Protein-calorie deficiencies are the most examples of nutrition deficiencies.</a:t>
            </a:r>
            <a:endParaRPr lang="en-GB" sz="2400" dirty="0">
              <a:latin typeface="Times New Roman" charset="0"/>
              <a:ea typeface="Times New Roman" charset="0"/>
              <a:cs typeface="Times New Roman" charset="0"/>
            </a:endParaRPr>
          </a:p>
          <a:p>
            <a:pPr lvl="2"/>
            <a:r>
              <a:rPr lang="en-US" sz="2400" dirty="0">
                <a:latin typeface="Times New Roman" charset="0"/>
                <a:ea typeface="Times New Roman" charset="0"/>
                <a:cs typeface="Times New Roman" charset="0"/>
              </a:rPr>
              <a:t>Vitamins deficiency.</a:t>
            </a:r>
            <a:endParaRPr lang="en-GB" sz="2400" dirty="0">
              <a:latin typeface="Times New Roman" charset="0"/>
              <a:ea typeface="Times New Roman" charset="0"/>
              <a:cs typeface="Times New Roman" charset="0"/>
            </a:endParaRPr>
          </a:p>
          <a:p>
            <a:pPr lvl="2"/>
            <a:r>
              <a:rPr lang="en-US" sz="2400" dirty="0">
                <a:latin typeface="Times New Roman" charset="0"/>
                <a:ea typeface="Times New Roman" charset="0"/>
                <a:cs typeface="Times New Roman" charset="0"/>
              </a:rPr>
              <a:t>Excess in nutrition are important causes of morbidity and mortality.</a:t>
            </a:r>
            <a:endParaRPr lang="en-GB" sz="2400" dirty="0">
              <a:latin typeface="Times New Roman" charset="0"/>
              <a:ea typeface="Times New Roman" charset="0"/>
              <a:cs typeface="Times New Roman" charset="0"/>
            </a:endParaRPr>
          </a:p>
          <a:p>
            <a:pPr lvl="2"/>
            <a:r>
              <a:rPr lang="en-US" sz="2400" dirty="0">
                <a:latin typeface="Times New Roman" charset="0"/>
                <a:ea typeface="Times New Roman" charset="0"/>
                <a:cs typeface="Times New Roman" charset="0"/>
              </a:rPr>
              <a:t>Excess calories and diet rich in animal fat are now strongly implicated in the development of atherosclerosis.</a:t>
            </a:r>
            <a:endParaRPr lang="en-GB" sz="2400" dirty="0">
              <a:latin typeface="Times New Roman" charset="0"/>
              <a:ea typeface="Times New Roman" charset="0"/>
              <a:cs typeface="Times New Roman" charset="0"/>
            </a:endParaRPr>
          </a:p>
          <a:p>
            <a:pPr lvl="2"/>
            <a:r>
              <a:rPr lang="en-US" sz="2400" dirty="0">
                <a:latin typeface="Times New Roman" charset="0"/>
                <a:ea typeface="Times New Roman" charset="0"/>
                <a:cs typeface="Times New Roman" charset="0"/>
              </a:rPr>
              <a:t>Obesity alone leads to an increased vulnerability to certain disorders, such as atherosclerosis, coronary heart disease, diabetes mellitus.</a:t>
            </a:r>
            <a:endParaRPr lang="en-GB" sz="2400" dirty="0">
              <a:latin typeface="Times New Roman" charset="0"/>
              <a:ea typeface="Times New Roman" charset="0"/>
              <a:cs typeface="Times New Roman" charset="0"/>
            </a:endParaRPr>
          </a:p>
          <a:p>
            <a:pPr lvl="1"/>
            <a:r>
              <a:rPr lang="en-US" sz="2400" b="1" dirty="0">
                <a:latin typeface="Times New Roman" charset="0"/>
                <a:ea typeface="Times New Roman" charset="0"/>
                <a:cs typeface="Times New Roman" charset="0"/>
              </a:rPr>
              <a:t>Aging:</a:t>
            </a:r>
            <a:endParaRPr lang="en-GB" sz="2400" b="1" dirty="0">
              <a:latin typeface="Times New Roman" charset="0"/>
              <a:ea typeface="Times New Roman" charset="0"/>
              <a:cs typeface="Times New Roman" charset="0"/>
            </a:endParaRPr>
          </a:p>
          <a:p>
            <a:pPr lvl="2"/>
            <a:r>
              <a:rPr lang="en-US" sz="2400" dirty="0">
                <a:latin typeface="Times New Roman" charset="0"/>
                <a:ea typeface="Times New Roman" charset="0"/>
                <a:cs typeface="Times New Roman" charset="0"/>
              </a:rPr>
              <a:t>Programmed aging whereby after a defined number of divisions the cell undergoes terminal differentiation.</a:t>
            </a:r>
            <a:endParaRPr lang="en-GB" sz="2400" dirty="0">
              <a:latin typeface="Times New Roman" charset="0"/>
              <a:ea typeface="Times New Roman" charset="0"/>
              <a:cs typeface="Times New Roman" charset="0"/>
            </a:endParaRPr>
          </a:p>
          <a:p>
            <a:pPr lvl="2"/>
            <a:r>
              <a:rPr lang="en-US" sz="2400" dirty="0">
                <a:latin typeface="Times New Roman" charset="0"/>
                <a:ea typeface="Times New Roman" charset="0"/>
                <a:cs typeface="Times New Roman" charset="0"/>
              </a:rPr>
              <a:t>Development of an increasing population of cells irreversibly committed to senescence and death.</a:t>
            </a:r>
            <a:endParaRPr lang="en-GB" sz="2400" dirty="0">
              <a:latin typeface="Times New Roman" charset="0"/>
              <a:ea typeface="Times New Roman" charset="0"/>
              <a:cs typeface="Times New Roman" charset="0"/>
            </a:endParaRP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02981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351" y="296561"/>
            <a:ext cx="11813060" cy="6351373"/>
          </a:xfrm>
        </p:spPr>
        <p:txBody>
          <a:bodyPr>
            <a:normAutofit/>
          </a:bodyPr>
          <a:lstStyle/>
          <a:p>
            <a:endParaRPr lang="en-US" dirty="0"/>
          </a:p>
          <a:p>
            <a:r>
              <a:rPr lang="en-US" dirty="0"/>
              <a:t>Homeostasis refers to the maintenance of constant internal environment of the body . Homeostasis is the state of steady internal, physical, and chemical conditions maintained by living systems. </a:t>
            </a:r>
          </a:p>
          <a:p>
            <a:r>
              <a:rPr lang="en-US" dirty="0"/>
              <a:t>For the functioning of homeostatic mechanism, the body must recognize the deviation of any physiological activity from the normal limits. Fortunately, body is provided with appropriate detectors or sensors, which recognize the deviation. These detectors sense the deviation and alert the integrating center. The integrating center immediately sends information to the concerned effectors to either accelerate or inhibit the activity so that the normalcy is restored .</a:t>
            </a:r>
          </a:p>
          <a:p>
            <a:endParaRPr lang="en-US" dirty="0"/>
          </a:p>
          <a:p>
            <a:endParaRPr lang="en-US" dirty="0"/>
          </a:p>
        </p:txBody>
      </p:sp>
    </p:spTree>
    <p:extLst>
      <p:ext uri="{BB962C8B-B14F-4D97-AF65-F5344CB8AC3E}">
        <p14:creationId xmlns:p14="http://schemas.microsoft.com/office/powerpoint/2010/main" val="451743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319" y="378549"/>
            <a:ext cx="9680900" cy="6269385"/>
          </a:xfrm>
        </p:spPr>
      </p:pic>
    </p:spTree>
    <p:extLst>
      <p:ext uri="{BB962C8B-B14F-4D97-AF65-F5344CB8AC3E}">
        <p14:creationId xmlns:p14="http://schemas.microsoft.com/office/powerpoint/2010/main" val="319480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421" y="210065"/>
            <a:ext cx="11553567" cy="6512011"/>
          </a:xfrm>
        </p:spPr>
        <p:txBody>
          <a:bodyPr>
            <a:normAutofit/>
          </a:bodyPr>
          <a:lstStyle/>
          <a:p>
            <a:r>
              <a:rPr lang="en-US" b="1" dirty="0"/>
              <a:t>ROLE OF VARIOUS SYSTEMS OF THE BODY IN HOMEOSTASIS</a:t>
            </a:r>
            <a:br>
              <a:rPr lang="en-US" dirty="0"/>
            </a:br>
            <a:r>
              <a:rPr lang="en-US" dirty="0"/>
              <a:t>One or more systems are involved in homeostatic mechanism of each function. Some of the functions in which the homeostatic mechanism is well established are given below: </a:t>
            </a:r>
          </a:p>
          <a:p>
            <a:r>
              <a:rPr lang="en-US" dirty="0"/>
              <a:t>1. The pH of the ECF has to be maintained at the critical value of 7.4. The tissues cannot survive if it is altered. Thus, the decrease in pH (acidosis) or increase in pH (alkalosis) affects the tissues markedly. The respiratory system, blood and kidney help in the regulation of </a:t>
            </a:r>
            <a:r>
              <a:rPr lang="en-US" dirty="0" err="1"/>
              <a:t>pH.</a:t>
            </a:r>
            <a:r>
              <a:rPr lang="en-US" dirty="0"/>
              <a:t> </a:t>
            </a:r>
          </a:p>
          <a:p>
            <a:r>
              <a:rPr lang="en-US" dirty="0"/>
              <a:t>2. Body temperature must be maintained at 37.5°C. Increase or decrease in temperature alters the metabolic activities of the cells. The skin, respiratory system, digestive system, excretory system, skeletal muscles and nervous system are involved in maintaining the temperature within normal limits. </a:t>
            </a:r>
          </a:p>
          <a:p>
            <a:r>
              <a:rPr lang="en-US" dirty="0"/>
              <a:t>3. Adequate amount of nutrients must be supplied to the cells. Nutrients are essential for various activities of the cell and growth of the tissues. These substances also form the source of energy required for various activities of the cells. Nutrients must be digested, absorbed into the blood and supplied to the cells. Digestive system and circulatory system play major roles in the supply of nutrients. </a:t>
            </a:r>
          </a:p>
          <a:p>
            <a:r>
              <a:rPr lang="en-US" dirty="0"/>
              <a:t>4. Adequate amount of oxygen should be made available to the cells for the metabolism of the nutrients. Simultaneously, the carbon dioxide and other metabolic end products must be removed. Respiratory system is concerned with the supply of oxygen and removal of carbon dioxide. Kidneys and other excretory organs are involved in the excretion of waste products. </a:t>
            </a:r>
          </a:p>
          <a:p>
            <a:endParaRPr lang="en-US" dirty="0"/>
          </a:p>
        </p:txBody>
      </p:sp>
    </p:spTree>
    <p:extLst>
      <p:ext uri="{BB962C8B-B14F-4D97-AF65-F5344CB8AC3E}">
        <p14:creationId xmlns:p14="http://schemas.microsoft.com/office/powerpoint/2010/main" val="797108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7" y="172995"/>
            <a:ext cx="11775989" cy="6314302"/>
          </a:xfrm>
        </p:spPr>
        <p:txBody>
          <a:bodyPr>
            <a:normAutofit lnSpcReduction="10000"/>
          </a:bodyPr>
          <a:lstStyle/>
          <a:p>
            <a:r>
              <a:rPr lang="en-US" dirty="0"/>
              <a:t>Many hormones are essential for the metabolism of nutrients and other substances necessary for the cells. Hormones are to be synthesized and released from the endocrine glands in appropriate quantities and these hormones must act on the body cells appropriately. Otherwise, it leads to abnormal signs and symptoms. </a:t>
            </a:r>
          </a:p>
          <a:p>
            <a:r>
              <a:rPr lang="en-US" dirty="0"/>
              <a:t>6. Water and electrolyte balance should be maintained optimally. Otherwise it leads to dehydration or water toxicity and alteration in the osmolality of the body fluids. Kidneys, skin, salivary glands and gastrointestinal tract take care of this. </a:t>
            </a:r>
          </a:p>
          <a:p>
            <a:r>
              <a:rPr lang="en-US" dirty="0"/>
              <a:t>7. For all these functions, the blood, which forms the major part of internal environment, must be normal. It should contain required number of normal red blood cells and adequate amount of plasma with normal composition. Only then, it can transport the nutritive substances, respiratory gases, metabolic and other waste products. </a:t>
            </a:r>
          </a:p>
          <a:p>
            <a:r>
              <a:rPr lang="en-US" dirty="0"/>
              <a:t>8. Skeletal muscles are also involved in homeostasis. This system helps the organism to move around in search of food. It also helps to protect the organism from adverse surroundings, thus preventing damage or destruction. </a:t>
            </a:r>
          </a:p>
          <a:p>
            <a:r>
              <a:rPr lang="en-US" dirty="0"/>
              <a:t>9. Central nervous system, which includes brain and spinal cord also, plays an important role in homeostasis. Sensory system detects the state of the body or surroundings. Brain integrates and interprets the pros and cons of these information and commands the body to act accordingly through motor system so that, the body can avoid the damage. </a:t>
            </a:r>
          </a:p>
          <a:p>
            <a:r>
              <a:rPr lang="en-US" dirty="0"/>
              <a:t>10. Autonomic nervous system regulates all the vegetative functions of the body essential for homeostasis. </a:t>
            </a:r>
          </a:p>
          <a:p>
            <a:endParaRPr lang="en-US" dirty="0"/>
          </a:p>
        </p:txBody>
      </p:sp>
    </p:spTree>
    <p:extLst>
      <p:ext uri="{BB962C8B-B14F-4D97-AF65-F5344CB8AC3E}">
        <p14:creationId xmlns:p14="http://schemas.microsoft.com/office/powerpoint/2010/main" val="993569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054" y="803189"/>
            <a:ext cx="10572194" cy="5369011"/>
          </a:xfrm>
        </p:spPr>
        <p:txBody>
          <a:bodyPr/>
          <a:lstStyle/>
          <a:p>
            <a:r>
              <a:rPr lang="en-US" b="1" dirty="0"/>
              <a:t>COMPONENTS OF HOMEOSTATIC SYSTEM</a:t>
            </a:r>
          </a:p>
          <a:p>
            <a:br>
              <a:rPr lang="en-US" dirty="0"/>
            </a:br>
            <a:r>
              <a:rPr lang="en-US" sz="2400" dirty="0"/>
              <a:t>Homeostatic system in the body acts through self regulating devices, which operate in a cyclic manner (Fig. 4.1). This cycle includes four components: </a:t>
            </a:r>
          </a:p>
          <a:p>
            <a:pPr marL="457200" indent="-457200">
              <a:buFont typeface="+mj-lt"/>
              <a:buAutoNum type="arabicPeriod"/>
            </a:pPr>
            <a:r>
              <a:rPr lang="en-US" sz="2400" dirty="0"/>
              <a:t> Sensors or detectors, which recognize the deviation</a:t>
            </a:r>
          </a:p>
          <a:p>
            <a:pPr marL="457200" indent="-457200">
              <a:buFont typeface="+mj-lt"/>
              <a:buAutoNum type="arabicPeriod"/>
            </a:pPr>
            <a:r>
              <a:rPr lang="en-US" sz="2400" dirty="0"/>
              <a:t>Transmission of this message to a control center</a:t>
            </a:r>
          </a:p>
          <a:p>
            <a:pPr marL="457200" indent="-457200">
              <a:buFont typeface="+mj-lt"/>
              <a:buAutoNum type="arabicPeriod"/>
            </a:pPr>
            <a:r>
              <a:rPr lang="en-US" sz="2400" dirty="0"/>
              <a:t> Transmission of information from the control center to the effectors for correcting the deviation Transmission of the message or information may be an electrical process in the form of impulses through nerves or a chemical process mainly in the form of hormones through blood and body fluids. </a:t>
            </a:r>
          </a:p>
          <a:p>
            <a:pPr marL="457200" indent="-457200">
              <a:buFont typeface="+mj-lt"/>
              <a:buAutoNum type="arabicPeriod"/>
            </a:pPr>
            <a:r>
              <a:rPr lang="en-US" sz="2400" dirty="0"/>
              <a:t>Effectors, which correct the deviation</a:t>
            </a:r>
            <a:r>
              <a:rPr lang="en-US" dirty="0"/>
              <a:t>. </a:t>
            </a:r>
          </a:p>
          <a:p>
            <a:endParaRPr lang="en-US" dirty="0"/>
          </a:p>
        </p:txBody>
      </p:sp>
    </p:spTree>
    <p:extLst>
      <p:ext uri="{BB962C8B-B14F-4D97-AF65-F5344CB8AC3E}">
        <p14:creationId xmlns:p14="http://schemas.microsoft.com/office/powerpoint/2010/main" val="1770780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2496" y="914400"/>
            <a:ext cx="7364627" cy="5257800"/>
          </a:xfrm>
        </p:spPr>
      </p:pic>
    </p:spTree>
    <p:extLst>
      <p:ext uri="{BB962C8B-B14F-4D97-AF65-F5344CB8AC3E}">
        <p14:creationId xmlns:p14="http://schemas.microsoft.com/office/powerpoint/2010/main" val="1681231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70" y="593124"/>
            <a:ext cx="10633978" cy="5579076"/>
          </a:xfrm>
        </p:spPr>
        <p:txBody>
          <a:bodyPr/>
          <a:lstStyle/>
          <a:p>
            <a:r>
              <a:rPr lang="en-US" b="1" dirty="0"/>
              <a:t>MECHANISM OF ACTION OF HOMEOSTATIC SYSTEM</a:t>
            </a:r>
            <a:br>
              <a:rPr lang="en-US" b="1" dirty="0"/>
            </a:br>
            <a:r>
              <a:rPr lang="en-US" dirty="0"/>
              <a:t>Homeostatic mechanism in the body is responsible for maintaining the normalcy of various body systems. Whenever there is any change in behavioral pattern of any system, the effectors bring back the normalcy either by inhibiting and reversing the change or by supporting and accelerating the change depending upon requirement of the situation. This is achieved by means of feedback signals. </a:t>
            </a:r>
          </a:p>
          <a:p>
            <a:r>
              <a:rPr lang="en-US" dirty="0"/>
              <a:t>Feedback is a process in which some proportion of the output signal of a system is fed (passed) back to the input. This is done more often intentionally in order to control the behavior pattern of the system. Whenever any change occurs, system receives and reacts to two types of feedback:</a:t>
            </a:r>
            <a:br>
              <a:rPr lang="en-US" dirty="0"/>
            </a:br>
            <a:r>
              <a:rPr lang="en-US" dirty="0"/>
              <a:t>1. Negative feedback </a:t>
            </a:r>
          </a:p>
          <a:p>
            <a:r>
              <a:rPr lang="en-US" dirty="0"/>
              <a:t>2. Positive feedback. </a:t>
            </a:r>
          </a:p>
          <a:p>
            <a:r>
              <a:rPr lang="en-US" b="1" dirty="0"/>
              <a:t>NEGATIVE FEEDBACK </a:t>
            </a:r>
          </a:p>
          <a:p>
            <a:r>
              <a:rPr lang="en-US" dirty="0"/>
              <a:t>Negative feedback is the one to which the system reacts in such a way as to arrest the change or reverse the direction of change. After receiving a message, effectors send negative feedback signals back to the system. Now, the system stabilizes its own function and makes an attempt to maintain homeostasis. </a:t>
            </a:r>
          </a:p>
          <a:p>
            <a:endParaRPr lang="en-US" dirty="0"/>
          </a:p>
          <a:p>
            <a:endParaRPr lang="en-US" dirty="0"/>
          </a:p>
        </p:txBody>
      </p:sp>
    </p:spTree>
    <p:extLst>
      <p:ext uri="{BB962C8B-B14F-4D97-AF65-F5344CB8AC3E}">
        <p14:creationId xmlns:p14="http://schemas.microsoft.com/office/powerpoint/2010/main" val="2012149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88" y="457201"/>
            <a:ext cx="11632388" cy="5715000"/>
          </a:xfrm>
        </p:spPr>
      </p:pic>
    </p:spTree>
    <p:extLst>
      <p:ext uri="{BB962C8B-B14F-4D97-AF65-F5344CB8AC3E}">
        <p14:creationId xmlns:p14="http://schemas.microsoft.com/office/powerpoint/2010/main" val="1346026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0324" y="580768"/>
            <a:ext cx="9860691" cy="5591432"/>
          </a:xfrm>
        </p:spPr>
      </p:pic>
    </p:spTree>
    <p:extLst>
      <p:ext uri="{BB962C8B-B14F-4D97-AF65-F5344CB8AC3E}">
        <p14:creationId xmlns:p14="http://schemas.microsoft.com/office/powerpoint/2010/main" val="1077723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838" y="593124"/>
            <a:ext cx="10510410" cy="5579076"/>
          </a:xfrm>
        </p:spPr>
        <p:txBody>
          <a:bodyPr/>
          <a:lstStyle/>
          <a:p>
            <a:r>
              <a:rPr lang="en-US" dirty="0"/>
              <a:t>Many homeostatic mechanisms in the body function through negative feedback. For example, thyroid-stimulating hormone (TSH) released from pituitary gland stimulates thyroid gland to secrete thyroxine. </a:t>
            </a:r>
          </a:p>
          <a:p>
            <a:r>
              <a:rPr lang="en-US" dirty="0"/>
              <a:t>When thyroxine level increases in blood, it inhibits the secretion of TSH from pituitary so that, the secretion of thyroxin from thyroid gland decreases . </a:t>
            </a:r>
          </a:p>
          <a:p>
            <a:r>
              <a:rPr lang="en-US" dirty="0"/>
              <a:t>On the other hand, if thyroxine secretion is less, its low blood level induces pituitary gland to release TSH. Now, TSH stimulates thyroid gland to secrete thyroxine.</a:t>
            </a:r>
          </a:p>
          <a:p>
            <a:r>
              <a:rPr lang="en-US" dirty="0"/>
              <a:t> Another example for negative feedback mechanism is maintenance of water balance in the body. </a:t>
            </a:r>
          </a:p>
          <a:p>
            <a:endParaRPr lang="en-US" dirty="0"/>
          </a:p>
        </p:txBody>
      </p:sp>
    </p:spTree>
    <p:extLst>
      <p:ext uri="{BB962C8B-B14F-4D97-AF65-F5344CB8AC3E}">
        <p14:creationId xmlns:p14="http://schemas.microsoft.com/office/powerpoint/2010/main" val="61327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65" y="259492"/>
            <a:ext cx="11652421" cy="6289589"/>
          </a:xfrm>
        </p:spPr>
        <p:txBody>
          <a:bodyPr/>
          <a:lstStyle/>
          <a:p>
            <a:r>
              <a:rPr lang="en-US" b="1" dirty="0"/>
              <a:t>MORPHOLOGY OF CELLULAR INJURY:</a:t>
            </a:r>
            <a:endParaRPr lang="en-GB" b="1" dirty="0"/>
          </a:p>
          <a:p>
            <a:pPr lvl="0"/>
            <a:r>
              <a:rPr lang="en-US" b="1" dirty="0"/>
              <a:t>CELLS REACT TO ADVERSE INFLUENCES:</a:t>
            </a:r>
            <a:endParaRPr lang="en-GB" sz="2400" dirty="0"/>
          </a:p>
          <a:p>
            <a:pPr marL="514350" lvl="0" indent="-514350">
              <a:buFont typeface="+mj-lt"/>
              <a:buAutoNum type="arabicPeriod"/>
            </a:pPr>
            <a:r>
              <a:rPr lang="en-US" dirty="0"/>
              <a:t>Cellular adaptation</a:t>
            </a:r>
            <a:endParaRPr lang="en-GB" sz="2400" dirty="0"/>
          </a:p>
          <a:p>
            <a:pPr lvl="1"/>
            <a:r>
              <a:rPr lang="en-US" dirty="0"/>
              <a:t>Hyperplasia</a:t>
            </a:r>
            <a:endParaRPr lang="en-GB" sz="2000" dirty="0"/>
          </a:p>
          <a:p>
            <a:pPr lvl="1"/>
            <a:r>
              <a:rPr lang="en-US" dirty="0"/>
              <a:t>Hypertrophy</a:t>
            </a:r>
            <a:endParaRPr lang="en-GB" sz="2000" dirty="0"/>
          </a:p>
          <a:p>
            <a:pPr lvl="1"/>
            <a:r>
              <a:rPr lang="en-US" dirty="0"/>
              <a:t>Atrophy</a:t>
            </a:r>
            <a:endParaRPr lang="en-GB" sz="2000" dirty="0"/>
          </a:p>
          <a:p>
            <a:pPr lvl="1"/>
            <a:r>
              <a:rPr lang="en-US" dirty="0"/>
              <a:t>Metaplasia</a:t>
            </a:r>
            <a:endParaRPr lang="en-GB" sz="2000" dirty="0"/>
          </a:p>
          <a:p>
            <a:pPr lvl="1"/>
            <a:r>
              <a:rPr lang="en-US" dirty="0"/>
              <a:t>Dysplasia</a:t>
            </a:r>
            <a:endParaRPr lang="en-GB" sz="2400" dirty="0"/>
          </a:p>
          <a:p>
            <a:pPr marL="514350" lvl="0" indent="-514350">
              <a:buFont typeface="+mj-lt"/>
              <a:buAutoNum type="arabicPeriod"/>
            </a:pPr>
            <a:r>
              <a:rPr lang="en-US" dirty="0"/>
              <a:t>Reversible injury</a:t>
            </a:r>
            <a:endParaRPr lang="en-GB" sz="2400" dirty="0"/>
          </a:p>
          <a:p>
            <a:pPr lvl="1"/>
            <a:r>
              <a:rPr lang="en-US" dirty="0"/>
              <a:t>intracellular edema,</a:t>
            </a:r>
            <a:endParaRPr lang="en-GB" sz="2000" dirty="0"/>
          </a:p>
          <a:p>
            <a:pPr lvl="1"/>
            <a:r>
              <a:rPr lang="en-US" dirty="0"/>
              <a:t>fatty change,</a:t>
            </a:r>
            <a:endParaRPr lang="en-GB" sz="2000" dirty="0"/>
          </a:p>
          <a:p>
            <a:pPr lvl="1"/>
            <a:r>
              <a:rPr lang="en-US" dirty="0"/>
              <a:t>hyaline change,</a:t>
            </a:r>
          </a:p>
          <a:p>
            <a:pPr lvl="1"/>
            <a:r>
              <a:rPr lang="en-US" sz="2000" dirty="0"/>
              <a:t>Amyloidosis</a:t>
            </a:r>
          </a:p>
          <a:p>
            <a:pPr lvl="1"/>
            <a:r>
              <a:rPr lang="en-US" sz="2000" dirty="0"/>
              <a:t>Mucoid degeneration</a:t>
            </a:r>
          </a:p>
          <a:p>
            <a:pPr lvl="1"/>
            <a:endParaRPr lang="en-GB" sz="2000" dirty="0"/>
          </a:p>
          <a:p>
            <a:endParaRPr lang="en-US" dirty="0"/>
          </a:p>
        </p:txBody>
      </p:sp>
    </p:spTree>
    <p:extLst>
      <p:ext uri="{BB962C8B-B14F-4D97-AF65-F5344CB8AC3E}">
        <p14:creationId xmlns:p14="http://schemas.microsoft.com/office/powerpoint/2010/main" val="159243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627" y="790832"/>
            <a:ext cx="10621621" cy="5381368"/>
          </a:xfrm>
        </p:spPr>
        <p:txBody>
          <a:bodyPr>
            <a:normAutofit/>
          </a:bodyPr>
          <a:lstStyle/>
          <a:p>
            <a:r>
              <a:rPr lang="en-US" b="1" dirty="0"/>
              <a:t>POSITIVE FEEDBACK </a:t>
            </a:r>
          </a:p>
          <a:p>
            <a:r>
              <a:rPr lang="en-US" dirty="0"/>
              <a:t>Positive feedback is the one to which the system reacts in such a way as to increase the intensity of the change in the same direction. Positive feedback is less common than the negative feedback. However, it has its own significance particularly during emergency conditions. One of the positive feedbacks occurs during the blood clotting. Blood clotting is necessary to arrest bleeding during injury and it occurs in three stages. </a:t>
            </a:r>
          </a:p>
          <a:p>
            <a:pPr marL="0" indent="0">
              <a:buNone/>
            </a:pPr>
            <a:r>
              <a:rPr lang="en-US" dirty="0"/>
              <a:t>The three stages are:</a:t>
            </a:r>
            <a:br>
              <a:rPr lang="en-US" dirty="0"/>
            </a:br>
            <a:r>
              <a:rPr lang="en-US" dirty="0" err="1"/>
              <a:t>i</a:t>
            </a:r>
            <a:r>
              <a:rPr lang="en-US" dirty="0"/>
              <a:t>. Formation of prothrombin activator</a:t>
            </a:r>
            <a:br>
              <a:rPr lang="en-US" dirty="0"/>
            </a:br>
            <a:r>
              <a:rPr lang="en-US" dirty="0"/>
              <a:t>ii. Conversion of prothrombin into thrombin </a:t>
            </a:r>
          </a:p>
          <a:p>
            <a:pPr marL="0" indent="0">
              <a:buNone/>
            </a:pPr>
            <a:r>
              <a:rPr lang="en-US" dirty="0"/>
              <a:t>iii. Conversion of fibrinogen into fibrin. </a:t>
            </a:r>
          </a:p>
          <a:p>
            <a:r>
              <a:rPr lang="en-US" dirty="0"/>
              <a:t>Thrombin formed in the second stage stimulates the formation of more prothrombin activator in addition to converting fibrinogen into fibrin . It causes formation of more and more amount of prothrombin activator so that the blood clotting process is accelerated and blood loss is prevented quickly. Other processes where positive feedback occurs are milk eject ion reflex and parturition  and both the processes involve oxytocin secretion </a:t>
            </a:r>
          </a:p>
          <a:p>
            <a:endParaRPr lang="en-US" dirty="0"/>
          </a:p>
        </p:txBody>
      </p:sp>
    </p:spTree>
    <p:extLst>
      <p:ext uri="{BB962C8B-B14F-4D97-AF65-F5344CB8AC3E}">
        <p14:creationId xmlns:p14="http://schemas.microsoft.com/office/powerpoint/2010/main" val="1538012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6915" y="469557"/>
            <a:ext cx="8164519" cy="5702643"/>
          </a:xfrm>
        </p:spPr>
      </p:pic>
    </p:spTree>
    <p:extLst>
      <p:ext uri="{BB962C8B-B14F-4D97-AF65-F5344CB8AC3E}">
        <p14:creationId xmlns:p14="http://schemas.microsoft.com/office/powerpoint/2010/main" val="111663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023" y="308919"/>
            <a:ext cx="8748582" cy="6314303"/>
          </a:xfrm>
        </p:spPr>
      </p:pic>
    </p:spTree>
    <p:extLst>
      <p:ext uri="{BB962C8B-B14F-4D97-AF65-F5344CB8AC3E}">
        <p14:creationId xmlns:p14="http://schemas.microsoft.com/office/powerpoint/2010/main" val="829669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4395" y="691978"/>
            <a:ext cx="7689560" cy="5480222"/>
          </a:xfrm>
        </p:spPr>
      </p:pic>
    </p:spTree>
    <p:extLst>
      <p:ext uri="{BB962C8B-B14F-4D97-AF65-F5344CB8AC3E}">
        <p14:creationId xmlns:p14="http://schemas.microsoft.com/office/powerpoint/2010/main" val="6426723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249250"/>
            <a:ext cx="10058400" cy="2910626"/>
          </a:xfrm>
        </p:spPr>
        <p:txBody>
          <a:bodyPr>
            <a:normAutofit/>
          </a:bodyPr>
          <a:lstStyle/>
          <a:p>
            <a:r>
              <a:rPr lang="en-US" dirty="0"/>
              <a:t>DISTURBANCES OF ACID-BASE STATUS </a:t>
            </a:r>
            <a:br>
              <a:rPr lang="en-US" dirty="0"/>
            </a:br>
            <a:endParaRPr lang="en-US" dirty="0"/>
          </a:p>
        </p:txBody>
      </p:sp>
    </p:spTree>
    <p:extLst>
      <p:ext uri="{BB962C8B-B14F-4D97-AF65-F5344CB8AC3E}">
        <p14:creationId xmlns:p14="http://schemas.microsoft.com/office/powerpoint/2010/main" val="1699597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67425"/>
            <a:ext cx="11719774" cy="6690575"/>
          </a:xfrm>
        </p:spPr>
        <p:txBody>
          <a:bodyPr/>
          <a:lstStyle/>
          <a:p>
            <a:r>
              <a:rPr lang="en-US" b="1" dirty="0"/>
              <a:t>ACIDOSIS </a:t>
            </a:r>
          </a:p>
          <a:p>
            <a:r>
              <a:rPr lang="en-US" dirty="0"/>
              <a:t>Acidosis is the reduction in pH (increase in H+ concentration) below normal range. Acidosis is produced by:</a:t>
            </a:r>
            <a:br>
              <a:rPr lang="en-US" dirty="0"/>
            </a:br>
            <a:r>
              <a:rPr lang="en-US" dirty="0"/>
              <a:t>1. Increase in partial pressure of CO2 in the body fluids particularly in arterial blood 2. Decrease in HCO3 – concentration. </a:t>
            </a:r>
          </a:p>
          <a:p>
            <a:r>
              <a:rPr lang="en-US" b="1" dirty="0"/>
              <a:t>ALKALOSIS </a:t>
            </a:r>
          </a:p>
          <a:p>
            <a:r>
              <a:rPr lang="en-US" dirty="0"/>
              <a:t>Alkalosis is the increase in pH (decrease in H+ concentration) above the normal range. Alkalosis is produced by:</a:t>
            </a:r>
            <a:br>
              <a:rPr lang="en-US" dirty="0"/>
            </a:br>
            <a:r>
              <a:rPr lang="en-US" dirty="0"/>
              <a:t>1. Decrease in partial pressure of CO2 in the arterial blood</a:t>
            </a:r>
            <a:br>
              <a:rPr lang="en-US" dirty="0"/>
            </a:br>
            <a:r>
              <a:rPr lang="en-US" dirty="0"/>
              <a:t>2. Increase in HCO3 – concentration. </a:t>
            </a:r>
          </a:p>
          <a:p>
            <a:r>
              <a:rPr lang="en-US" dirty="0"/>
              <a:t>The acid-base disturbances are:</a:t>
            </a:r>
          </a:p>
          <a:p>
            <a:pPr marL="0" indent="0">
              <a:buNone/>
            </a:pPr>
            <a:r>
              <a:rPr lang="en-US" dirty="0"/>
              <a:t> 1. Respiratory acidosis</a:t>
            </a:r>
            <a:br>
              <a:rPr lang="en-US" dirty="0"/>
            </a:br>
            <a:r>
              <a:rPr lang="en-US" dirty="0"/>
              <a:t>2. Respiratory alkalosis</a:t>
            </a:r>
            <a:br>
              <a:rPr lang="en-US" dirty="0"/>
            </a:br>
            <a:r>
              <a:rPr lang="en-US" dirty="0"/>
              <a:t>3. Metabolic acidosis </a:t>
            </a:r>
          </a:p>
          <a:p>
            <a:pPr marL="0" indent="0">
              <a:buNone/>
            </a:pPr>
            <a:r>
              <a:rPr lang="en-US" dirty="0"/>
              <a:t>4. Metabolic alkalosis. </a:t>
            </a:r>
          </a:p>
          <a:p>
            <a:endParaRPr lang="en-US" dirty="0"/>
          </a:p>
        </p:txBody>
      </p:sp>
    </p:spTree>
    <p:extLst>
      <p:ext uri="{BB962C8B-B14F-4D97-AF65-F5344CB8AC3E}">
        <p14:creationId xmlns:p14="http://schemas.microsoft.com/office/powerpoint/2010/main" val="424816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0" y="206062"/>
            <a:ext cx="11822807" cy="6542468"/>
          </a:xfrm>
        </p:spPr>
        <p:txBody>
          <a:bodyPr>
            <a:normAutofit fontScale="92500" lnSpcReduction="20000"/>
          </a:bodyPr>
          <a:lstStyle/>
          <a:p>
            <a:r>
              <a:rPr lang="en-US" b="1" dirty="0"/>
              <a:t>RESPIRATORY ACIDOSIS </a:t>
            </a:r>
          </a:p>
          <a:p>
            <a:r>
              <a:rPr lang="en-US" dirty="0"/>
              <a:t>Respiratory acidosis is the acidosis that is caused by alveolar hypoventilation. During hypoventilation the lungs fail to expel CO2, which is produced in the tissues. CO2 is the major end product of oxidation of carbohydrates, proteins and fats. CO2 accumulates in blood where it reacts with water to form carbonic acid, which is called respiratory acid. </a:t>
            </a:r>
          </a:p>
          <a:p>
            <a:r>
              <a:rPr lang="en-US" b="1" dirty="0"/>
              <a:t>RESPIRATORY ALKALOSIS </a:t>
            </a:r>
          </a:p>
          <a:p>
            <a:r>
              <a:rPr lang="en-US" dirty="0"/>
              <a:t>Respiratory alkalosis is the alkalosis that is caused by alveolar hyperventilation. Hyperventilation causes excess loss of CO2 from the body. Loss of CO2 leads to decreased formation of carbonic acid and decreased release of H+. Decreased H+ concentration increases the pH leading to respiratory alkalosis </a:t>
            </a:r>
          </a:p>
          <a:p>
            <a:r>
              <a:rPr lang="en-US" b="1" dirty="0"/>
              <a:t>METABOLIC ACIDOSIS </a:t>
            </a:r>
          </a:p>
          <a:p>
            <a:r>
              <a:rPr lang="en-US" dirty="0"/>
              <a:t>Metabolic acidosis is the acid-base imbalance characterized by excess accumulation of organic acids in the body, which is caused by abnormal metabolic processes. </a:t>
            </a:r>
          </a:p>
          <a:p>
            <a:r>
              <a:rPr lang="en-US" b="1" dirty="0"/>
              <a:t>Causes of Metabolic Acidosis </a:t>
            </a:r>
          </a:p>
          <a:p>
            <a:pPr marL="0" indent="0">
              <a:buNone/>
            </a:pPr>
            <a:r>
              <a:rPr lang="en-US" dirty="0"/>
              <a:t>Lactic acid - The amount of lactic acid increases during anaerobic glycolysis in some abnormal conditions such as circulatory shock.</a:t>
            </a:r>
          </a:p>
          <a:p>
            <a:pPr marL="0" indent="0">
              <a:buNone/>
            </a:pPr>
            <a:r>
              <a:rPr lang="en-US" dirty="0" err="1"/>
              <a:t>Ketoacids</a:t>
            </a:r>
            <a:r>
              <a:rPr lang="en-US" dirty="0"/>
              <a:t> - The amount of </a:t>
            </a:r>
            <a:r>
              <a:rPr lang="en-US" dirty="0" err="1"/>
              <a:t>ketoacids</a:t>
            </a:r>
            <a:r>
              <a:rPr lang="en-US" dirty="0"/>
              <a:t> increases because of insulin deficiency as in the case of diabetes mellitus. In diabetes mellitus, glucose is not utilized due to lack of insulin. So, lipids are utilized for liberation of energy resulting in production of excess acetoacetic acid and beta </a:t>
            </a:r>
            <a:r>
              <a:rPr lang="en-US" dirty="0" err="1"/>
              <a:t>hydroxybutyric</a:t>
            </a:r>
            <a:r>
              <a:rPr lang="en-US" dirty="0"/>
              <a:t> acid. </a:t>
            </a:r>
          </a:p>
          <a:p>
            <a:pPr marL="0" indent="0">
              <a:buNone/>
            </a:pPr>
            <a:r>
              <a:rPr lang="en-US" dirty="0"/>
              <a:t>Uric acid  - The amount of uric acid increases in the body due to the failure of excretion. Normally uric acid is excreted by kidneys. But in renal diseases, the kidneys fail to excrete the uric acid. Some of the conditions when the metabolic acids increase in the body resulting in metabolic acidosis.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8247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940158"/>
            <a:ext cx="10407031" cy="5232042"/>
          </a:xfrm>
        </p:spPr>
        <p:txBody>
          <a:bodyPr/>
          <a:lstStyle/>
          <a:p>
            <a:r>
              <a:rPr lang="en-US" b="1" dirty="0"/>
              <a:t>METABOLIC ALKALOSIS </a:t>
            </a:r>
          </a:p>
          <a:p>
            <a:r>
              <a:rPr lang="en-US" dirty="0"/>
              <a:t>Metabolic alkalosis is the acid-base imbalance caused by loss of excess H+ resulting in increased HCO3– concentration. Some of the endocrine disorders, renal tubular disorders, etc. cause metabolic disorders leading to loss of H+. </a:t>
            </a:r>
          </a:p>
          <a:p>
            <a:r>
              <a:rPr lang="en-US" dirty="0"/>
              <a:t>It increases HCO3– and pH in the body leading to metabolic alkalosis. Some of the conditions when excess H+ is lost and HCO3 content increases leading to metabolic alkalosis. </a:t>
            </a:r>
          </a:p>
          <a:p>
            <a:endParaRPr lang="en-US" dirty="0"/>
          </a:p>
        </p:txBody>
      </p:sp>
    </p:spTree>
    <p:extLst>
      <p:ext uri="{BB962C8B-B14F-4D97-AF65-F5344CB8AC3E}">
        <p14:creationId xmlns:p14="http://schemas.microsoft.com/office/powerpoint/2010/main" val="126508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481070"/>
            <a:ext cx="10058400" cy="3090930"/>
          </a:xfrm>
        </p:spPr>
        <p:txBody>
          <a:bodyPr>
            <a:normAutofit/>
          </a:bodyPr>
          <a:lstStyle/>
          <a:p>
            <a:r>
              <a:rPr lang="en-US" dirty="0"/>
              <a:t>ELECTROLYTE IMBALANCE </a:t>
            </a:r>
            <a:br>
              <a:rPr lang="en-US" dirty="0"/>
            </a:br>
            <a:endParaRPr lang="en-US" dirty="0"/>
          </a:p>
        </p:txBody>
      </p:sp>
    </p:spTree>
    <p:extLst>
      <p:ext uri="{BB962C8B-B14F-4D97-AF65-F5344CB8AC3E}">
        <p14:creationId xmlns:p14="http://schemas.microsoft.com/office/powerpoint/2010/main" val="2113303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1" y="141668"/>
            <a:ext cx="11578107" cy="6490951"/>
          </a:xfrm>
        </p:spPr>
        <p:txBody>
          <a:bodyPr>
            <a:normAutofit/>
          </a:bodyPr>
          <a:lstStyle/>
          <a:p>
            <a:r>
              <a:rPr lang="en-US" dirty="0"/>
              <a:t>Electrolyte imbalance, or water-electrolyte imbalance, is an abnormality in the concentration of electrolytes in the body. Electrolytes play a vital role in maintaining homeostasis in the body. They help to regulate heart and neurological function, fluid balance, oxygen delivery, acid–base balance and much more. </a:t>
            </a:r>
          </a:p>
          <a:p>
            <a:r>
              <a:rPr lang="en-US" b="1" dirty="0"/>
              <a:t>Hypernatremia </a:t>
            </a:r>
          </a:p>
          <a:p>
            <a:r>
              <a:rPr lang="en-US" dirty="0"/>
              <a:t>Hypernatremia means that the concentration of sodium in the blood is too high. An individual is considered to be having high sodium at levels above 145 </a:t>
            </a:r>
            <a:r>
              <a:rPr lang="en-US" dirty="0" err="1"/>
              <a:t>mEq</a:t>
            </a:r>
            <a:r>
              <a:rPr lang="en-US" dirty="0"/>
              <a:t>/L of sodium. </a:t>
            </a:r>
          </a:p>
          <a:p>
            <a:r>
              <a:rPr lang="en-US" dirty="0"/>
              <a:t>Causes</a:t>
            </a:r>
            <a:br>
              <a:rPr lang="en-US" dirty="0"/>
            </a:br>
            <a:r>
              <a:rPr lang="en-US" dirty="0"/>
              <a:t>There are three types of hypernatremia each with different causes. The first is dehydration along with low total body sodium. This is most commonly caused by heatstroke, burns, extreme sweating, vomiting, and diarrhea. The second is low total body water with normal body sodium. This can be caused by diabetes insipidus, renal disease, hypothalamic dysfunction, sickle cell disease, and certain drugs. The third is increased total body sodium which is caused by increased ingestion, Conn's syndrome, or Cushing's syndrome. </a:t>
            </a:r>
          </a:p>
          <a:p>
            <a:r>
              <a:rPr lang="en-US" dirty="0"/>
              <a:t> Symptoms</a:t>
            </a:r>
            <a:br>
              <a:rPr lang="en-US" dirty="0"/>
            </a:br>
            <a:r>
              <a:rPr lang="en-US" dirty="0"/>
              <a:t>Symptoms of hypernatremia may vary depending on type and how quickly the electrolyte disturbance </a:t>
            </a:r>
            <a:r>
              <a:rPr lang="en-US" dirty="0" err="1"/>
              <a:t>developed.Common</a:t>
            </a:r>
            <a:r>
              <a:rPr lang="en-US" dirty="0"/>
              <a:t> symptoms are dehydration, nausea, vomiting, fatigue, weakness, increased thirst, excess urination. Patients may be on medications that caused the imbalance such as diuretics or nonsteroidal anti-inflammatory drugs. Some patients may have no obvious symptoms at all. </a:t>
            </a:r>
          </a:p>
          <a:p>
            <a:endParaRPr lang="en-US" dirty="0"/>
          </a:p>
        </p:txBody>
      </p:sp>
    </p:spTree>
    <p:extLst>
      <p:ext uri="{BB962C8B-B14F-4D97-AF65-F5344CB8AC3E}">
        <p14:creationId xmlns:p14="http://schemas.microsoft.com/office/powerpoint/2010/main" val="194698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65" y="370702"/>
            <a:ext cx="11627708" cy="6153665"/>
          </a:xfrm>
        </p:spPr>
        <p:txBody>
          <a:bodyPr/>
          <a:lstStyle/>
          <a:p>
            <a:r>
              <a:rPr lang="en-US" dirty="0"/>
              <a:t>Irreversible injury and dying</a:t>
            </a:r>
          </a:p>
          <a:p>
            <a:r>
              <a:rPr lang="en-US" dirty="0"/>
              <a:t>Necrosis, gangrene followed by pathological calcification</a:t>
            </a:r>
          </a:p>
          <a:p>
            <a:endParaRPr lang="en-US" dirty="0"/>
          </a:p>
        </p:txBody>
      </p:sp>
    </p:spTree>
    <p:extLst>
      <p:ext uri="{BB962C8B-B14F-4D97-AF65-F5344CB8AC3E}">
        <p14:creationId xmlns:p14="http://schemas.microsoft.com/office/powerpoint/2010/main" val="644308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1" y="90151"/>
            <a:ext cx="11925837" cy="6645499"/>
          </a:xfrm>
        </p:spPr>
        <p:txBody>
          <a:bodyPr>
            <a:normAutofit fontScale="85000" lnSpcReduction="20000"/>
          </a:bodyPr>
          <a:lstStyle/>
          <a:p>
            <a:r>
              <a:rPr lang="en-US" dirty="0"/>
              <a:t>Treatment </a:t>
            </a:r>
          </a:p>
          <a:p>
            <a:r>
              <a:rPr lang="en-US" dirty="0"/>
              <a:t>It is crucial to first assess the stability of the patient. If there are any signs of shock such as tachycardia or hypotension, these must be treated immediately with IV saline infusion. Once the patient is stable, it is important to identify the underlying cause of hypernatremia as that may affect the treatment plan. The final step in treatment is to calculate the patients free water deficit, and to replace it at a steady rate using a combination of oral or IV fluids. The rate of replacement of fluids varies depending on how long the patient has been </a:t>
            </a:r>
            <a:r>
              <a:rPr lang="en-US" dirty="0" err="1"/>
              <a:t>hypernatremic</a:t>
            </a:r>
            <a:r>
              <a:rPr lang="en-US" dirty="0"/>
              <a:t>. Lowering the sodium level too quickly can cause cerebral edema. </a:t>
            </a:r>
          </a:p>
          <a:p>
            <a:r>
              <a:rPr lang="en-US" b="1" dirty="0"/>
              <a:t>Hyponatremia </a:t>
            </a:r>
          </a:p>
          <a:p>
            <a:r>
              <a:rPr lang="en-US" dirty="0"/>
              <a:t>Hyponatremia means that the concentration of sodium in the blood is too low. It is generally defined as a concentration lower than 135 </a:t>
            </a:r>
            <a:r>
              <a:rPr lang="en-US" dirty="0" err="1"/>
              <a:t>mEq</a:t>
            </a:r>
            <a:r>
              <a:rPr lang="en-US" dirty="0"/>
              <a:t>/L. This relatively common electrolyte disorder can indicate the presence of a disease process, but in the hospital setting is more often due to administration of Hypotonic fluids </a:t>
            </a:r>
          </a:p>
          <a:p>
            <a:r>
              <a:rPr lang="en-US" dirty="0"/>
              <a:t>Causes </a:t>
            </a:r>
          </a:p>
          <a:p>
            <a:r>
              <a:rPr lang="en-US" dirty="0"/>
              <a:t>Hyponatremia has many causes including heart failure, chronic kidney disease, liver disease, treatment with thiazide </a:t>
            </a:r>
            <a:r>
              <a:rPr lang="en-US" dirty="0" err="1"/>
              <a:t>diurectics</a:t>
            </a:r>
            <a:r>
              <a:rPr lang="en-US" dirty="0"/>
              <a:t>, psychogenic polydipsia, syndrome of inappropriate antidiuretic hormone secretion </a:t>
            </a:r>
          </a:p>
          <a:p>
            <a:r>
              <a:rPr lang="en-US" dirty="0"/>
              <a:t>Symptoms </a:t>
            </a:r>
          </a:p>
          <a:p>
            <a:r>
              <a:rPr lang="en-US" dirty="0"/>
              <a:t>Many individuals with mild hyponatremia will not experience symptoms. Severity of symptoms is directly correlated with severity of hyponatremia and rapidness of onset. General symptoms include loss of appetite, nausea, vomiting, confusion, agitation, and weakness. More concerning symptoms involve the central nervous system and include seizures, coma, and death due to brain herniation. These usually do not occur until sodium levels fall below 120 </a:t>
            </a:r>
            <a:r>
              <a:rPr lang="en-US" dirty="0" err="1"/>
              <a:t>mEq</a:t>
            </a:r>
            <a:r>
              <a:rPr lang="en-US" dirty="0"/>
              <a:t>/L. </a:t>
            </a:r>
          </a:p>
          <a:p>
            <a:r>
              <a:rPr lang="en-US" dirty="0"/>
              <a:t> Treatment </a:t>
            </a:r>
          </a:p>
          <a:p>
            <a:r>
              <a:rPr lang="en-US" dirty="0"/>
              <a:t>Considerations for treatment include symptom severity, time to onset, volume status, underlying cause, and sodium levels. If the sodium level is &lt;120 </a:t>
            </a:r>
            <a:r>
              <a:rPr lang="en-US" dirty="0" err="1"/>
              <a:t>mEq</a:t>
            </a:r>
            <a:r>
              <a:rPr lang="en-US" dirty="0"/>
              <a:t>/L, the person can be treated with hypertonic saline as extremely low levels are associated with severe neurological symptoms. In non-emergent situations, it is important to correct the sodium slowly to minimize risk of osmotic demyelination syndrome. If a person has low total body water and low sodium they are typically given fluids. If a person has high total body water (such as due to heart failure or kidney disease) they may be placed on fluid restriction, salt restriction, and treated with a diuretic. If a person has a normal volume of total body water, they may be placed on fluid restriction alone. </a:t>
            </a:r>
          </a:p>
          <a:p>
            <a:endParaRPr lang="en-US" dirty="0"/>
          </a:p>
        </p:txBody>
      </p:sp>
    </p:spTree>
    <p:extLst>
      <p:ext uri="{BB962C8B-B14F-4D97-AF65-F5344CB8AC3E}">
        <p14:creationId xmlns:p14="http://schemas.microsoft.com/office/powerpoint/2010/main" val="1698665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09" y="180303"/>
            <a:ext cx="11938715" cy="6677697"/>
          </a:xfrm>
        </p:spPr>
        <p:txBody>
          <a:bodyPr>
            <a:normAutofit fontScale="92500" lnSpcReduction="10000"/>
          </a:bodyPr>
          <a:lstStyle/>
          <a:p>
            <a:r>
              <a:rPr lang="en-US" b="1" dirty="0"/>
              <a:t>Hyperkalemia </a:t>
            </a:r>
          </a:p>
          <a:p>
            <a:r>
              <a:rPr lang="en-US" dirty="0"/>
              <a:t>Hyperkalemia means the concentration of potassium in the blood is too high. This occurs when the concentration of potassium is &gt;5 </a:t>
            </a:r>
            <a:r>
              <a:rPr lang="en-US" dirty="0" err="1"/>
              <a:t>mEq</a:t>
            </a:r>
            <a:r>
              <a:rPr lang="en-US" dirty="0"/>
              <a:t>/L. It can lead to cardiac arrhythmias and even death. As such it is considered to be the most dangerous electrolyte disturbance. </a:t>
            </a:r>
          </a:p>
          <a:p>
            <a:r>
              <a:rPr lang="en-US" dirty="0"/>
              <a:t>Causes </a:t>
            </a:r>
          </a:p>
          <a:p>
            <a:r>
              <a:rPr lang="en-US" dirty="0"/>
              <a:t>Hyperkalemia is typically caused by decreased excretion by the kidneys, shift of potassium to the extracellular space, or increased consumption of potassium rich foods in patients with kidney failure. The most common cause of hyperkalemia is lab error due to potassium released as blood cells from the sample break down. Other common causes are kidney disease, cell death, acidosis, and drugs that affect kidney function. </a:t>
            </a:r>
          </a:p>
          <a:p>
            <a:r>
              <a:rPr lang="en-US" dirty="0"/>
              <a:t>Symptoms </a:t>
            </a:r>
          </a:p>
          <a:p>
            <a:r>
              <a:rPr lang="en-US" dirty="0"/>
              <a:t>Part of the danger of hyperkalemia is that it is often asymptomatic, and only detected during normal lab work done by primary care physicians. As potassium levels get higher, individuals may begin to experience nausea, vomiting, and diarrhea. Patients with severe hyperkalemia, defined by levels above 7 </a:t>
            </a:r>
            <a:r>
              <a:rPr lang="en-US" dirty="0" err="1"/>
              <a:t>mEq</a:t>
            </a:r>
            <a:r>
              <a:rPr lang="en-US" dirty="0"/>
              <a:t>/L, may experience muscle cramps, numbness, tingling, absence of reflexes, and paralysis. Patients may experience arrhythmias that can result in death. </a:t>
            </a:r>
          </a:p>
          <a:p>
            <a:r>
              <a:rPr lang="en-US" dirty="0"/>
              <a:t>Treatment </a:t>
            </a:r>
          </a:p>
          <a:p>
            <a:r>
              <a:rPr lang="en-US" dirty="0"/>
              <a:t>There are three mainstays of treatment of hyperkalemia. These are stabilization of cardiac cells, shift of potassium into the cells, and removal of potassium from the body. Stabilization of cardiac muscle cells is done by administering calcium intravenously.[3] Shift of potassium into the cells is done using both insulin and albuterol inhalers. Excretion of potassium from the body is done using either hemodialysis, loop diuretics, or a resin that causes potassium to be excreted in the fecal matter. </a:t>
            </a:r>
          </a:p>
          <a:p>
            <a:endParaRPr lang="en-US" dirty="0"/>
          </a:p>
        </p:txBody>
      </p:sp>
    </p:spTree>
    <p:extLst>
      <p:ext uri="{BB962C8B-B14F-4D97-AF65-F5344CB8AC3E}">
        <p14:creationId xmlns:p14="http://schemas.microsoft.com/office/powerpoint/2010/main" val="820900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8" y="244699"/>
            <a:ext cx="11423560" cy="6220495"/>
          </a:xfrm>
        </p:spPr>
        <p:txBody>
          <a:bodyPr>
            <a:normAutofit/>
          </a:bodyPr>
          <a:lstStyle/>
          <a:p>
            <a:r>
              <a:rPr lang="en-US" b="1" dirty="0"/>
              <a:t>Hypokalemia </a:t>
            </a:r>
          </a:p>
          <a:p>
            <a:r>
              <a:rPr lang="en-US" dirty="0"/>
              <a:t>The most common electrolyte disturbance, hypokalemia means that the concentration of potassium is &lt;3.5 </a:t>
            </a:r>
            <a:r>
              <a:rPr lang="en-US" dirty="0" err="1"/>
              <a:t>mEq</a:t>
            </a:r>
            <a:r>
              <a:rPr lang="en-US" dirty="0"/>
              <a:t>/L. It often occurs concurrently with low magnesium levels. </a:t>
            </a:r>
          </a:p>
          <a:p>
            <a:r>
              <a:rPr lang="en-US" dirty="0"/>
              <a:t>Causes </a:t>
            </a:r>
          </a:p>
          <a:p>
            <a:r>
              <a:rPr lang="en-US" dirty="0"/>
              <a:t>Low potassium is caused by increased excretion of potassium, decreased consumption of potassium rich foods, movement of potassium into the cells, or </a:t>
            </a:r>
            <a:r>
              <a:rPr lang="en-US" dirty="0" err="1"/>
              <a:t>certainendocrine</a:t>
            </a:r>
            <a:r>
              <a:rPr lang="en-US" dirty="0"/>
              <a:t> diseases. Excretion is the most common cause of hypokalemia and can be caused by diuretic use, metabolic acidosis, diabetic ketoacidosis, hyperaldosteronism, and renal tubular acidosis. Potassium can also be lost through vomiting and diarrhea. </a:t>
            </a:r>
          </a:p>
          <a:p>
            <a:r>
              <a:rPr lang="en-US" dirty="0"/>
              <a:t> Symptoms </a:t>
            </a:r>
          </a:p>
          <a:p>
            <a:r>
              <a:rPr lang="en-US" dirty="0"/>
              <a:t>Hypokalemia is often asymptomatic, and symptoms may not appear until potassium concentration is &lt;2.5 </a:t>
            </a:r>
            <a:r>
              <a:rPr lang="en-US" dirty="0" err="1"/>
              <a:t>mEq</a:t>
            </a:r>
            <a:r>
              <a:rPr lang="en-US" dirty="0"/>
              <a:t>/L. Typical symptoms consist of muscle weakness and cramping. Low potassium can also cause cardiac </a:t>
            </a:r>
            <a:r>
              <a:rPr lang="en-US" dirty="0" err="1"/>
              <a:t>arrythmias</a:t>
            </a:r>
            <a:r>
              <a:rPr lang="en-US" dirty="0"/>
              <a:t>. </a:t>
            </a:r>
          </a:p>
          <a:p>
            <a:r>
              <a:rPr lang="en-US" dirty="0"/>
              <a:t> Treatment </a:t>
            </a:r>
          </a:p>
          <a:p>
            <a:r>
              <a:rPr lang="en-US" dirty="0"/>
              <a:t>Hypokalemia is treated by replacing the body's potassium. This can occur either orally or intravenously. Because low potassium is usually accompanied by low magnesium, patients are often given magnesium alongside potassium. </a:t>
            </a:r>
          </a:p>
          <a:p>
            <a:endParaRPr lang="en-US" dirty="0"/>
          </a:p>
        </p:txBody>
      </p:sp>
    </p:spTree>
    <p:extLst>
      <p:ext uri="{BB962C8B-B14F-4D97-AF65-F5344CB8AC3E}">
        <p14:creationId xmlns:p14="http://schemas.microsoft.com/office/powerpoint/2010/main" val="2335095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167425"/>
            <a:ext cx="11487955" cy="6426558"/>
          </a:xfrm>
        </p:spPr>
        <p:txBody>
          <a:bodyPr>
            <a:normAutofit/>
          </a:bodyPr>
          <a:lstStyle/>
          <a:p>
            <a:r>
              <a:rPr lang="en-US" b="1" dirty="0"/>
              <a:t>Hypercalcemia </a:t>
            </a:r>
          </a:p>
          <a:p>
            <a:r>
              <a:rPr lang="en-US" dirty="0"/>
              <a:t>Hypercalcemia describes when the concentration of calcium in the blood is too high. This occurs above 10.5 mg/</a:t>
            </a:r>
            <a:r>
              <a:rPr lang="en-US" dirty="0" err="1"/>
              <a:t>dL</a:t>
            </a:r>
            <a:r>
              <a:rPr lang="en-US" dirty="0"/>
              <a:t>. </a:t>
            </a:r>
          </a:p>
          <a:p>
            <a:r>
              <a:rPr lang="en-US" dirty="0"/>
              <a:t>Causes</a:t>
            </a:r>
            <a:br>
              <a:rPr lang="en-US" dirty="0"/>
            </a:br>
            <a:r>
              <a:rPr lang="en-US" dirty="0"/>
              <a:t>The most common causes of hypercalcemia are certain types of cancer, </a:t>
            </a:r>
            <a:r>
              <a:rPr lang="en-US" dirty="0" err="1"/>
              <a:t>hyperparathyroidism,hyperthyroidism,pheochromocytoma</a:t>
            </a:r>
            <a:r>
              <a:rPr lang="en-US" dirty="0"/>
              <a:t>, excessive ingestion of vitamin D, sarcoidosis, and tuberculosis. Hyperparathyroidism and malignancy are the predominate causes. It can also be caused by muscle cell breakdown, prolonged immobilization, dehydration. </a:t>
            </a:r>
          </a:p>
          <a:p>
            <a:r>
              <a:rPr lang="en-US" dirty="0"/>
              <a:t>Symptoms</a:t>
            </a:r>
            <a:br>
              <a:rPr lang="en-US" dirty="0"/>
            </a:br>
            <a:r>
              <a:rPr lang="en-US" dirty="0"/>
              <a:t>The predominant symptoms of hypercalcemia are abdominal pain, constipation, kidney stones, extreme thirst, excessive urination, nausea and vomiting.[3][10] In severe cases where the calcium concentration is &gt;14 mg/</a:t>
            </a:r>
            <a:r>
              <a:rPr lang="en-US" dirty="0" err="1"/>
              <a:t>dL</a:t>
            </a:r>
            <a:r>
              <a:rPr lang="en-US" dirty="0"/>
              <a:t>, individuals may experience confusion, altered mental status, coma, and seizure. </a:t>
            </a:r>
          </a:p>
          <a:p>
            <a:r>
              <a:rPr lang="en-US" dirty="0"/>
              <a:t>Treatment</a:t>
            </a:r>
            <a:br>
              <a:rPr lang="en-US" dirty="0"/>
            </a:br>
            <a:r>
              <a:rPr lang="en-US" dirty="0"/>
              <a:t>Primary treatment of hypercalcemia consists of administering IV fluids. If the hypercalcemia is severe and/or associated with cancer, it may be treated with bisphosphonates. For very severe cases, hemodialysis may be considered for rapid removal of calcium from the blood. </a:t>
            </a:r>
          </a:p>
          <a:p>
            <a:endParaRPr lang="en-US" dirty="0"/>
          </a:p>
        </p:txBody>
      </p:sp>
    </p:spTree>
    <p:extLst>
      <p:ext uri="{BB962C8B-B14F-4D97-AF65-F5344CB8AC3E}">
        <p14:creationId xmlns:p14="http://schemas.microsoft.com/office/powerpoint/2010/main" val="7508158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103031"/>
            <a:ext cx="11706896" cy="6606862"/>
          </a:xfrm>
        </p:spPr>
        <p:txBody>
          <a:bodyPr>
            <a:normAutofit/>
          </a:bodyPr>
          <a:lstStyle/>
          <a:p>
            <a:r>
              <a:rPr lang="en-US" b="1" dirty="0"/>
              <a:t>Hypocalcemia </a:t>
            </a:r>
          </a:p>
          <a:p>
            <a:r>
              <a:rPr lang="en-US" dirty="0"/>
              <a:t>Hypocalcemia describes when calcium levels are too low in the blood, usually less than 8.5 mg/</a:t>
            </a:r>
            <a:r>
              <a:rPr lang="en-US" dirty="0" err="1"/>
              <a:t>dL</a:t>
            </a:r>
            <a:r>
              <a:rPr lang="en-US" dirty="0"/>
              <a:t>. </a:t>
            </a:r>
          </a:p>
          <a:p>
            <a:r>
              <a:rPr lang="en-US" dirty="0"/>
              <a:t> Causes</a:t>
            </a:r>
            <a:br>
              <a:rPr lang="en-US" dirty="0"/>
            </a:br>
            <a:r>
              <a:rPr lang="en-US" dirty="0"/>
              <a:t>Hypoparathyroidism and vitamin D deficiency are common causes of hypocalcemia.</a:t>
            </a:r>
            <a:r>
              <a:rPr lang="en-US" sz="1100" dirty="0"/>
              <a:t>[3] </a:t>
            </a:r>
            <a:r>
              <a:rPr lang="en-US" dirty="0"/>
              <a:t>It can also be caused by malnutrition, blood transfusion, ethylene glycol intoxication, and pancreatitis. </a:t>
            </a:r>
          </a:p>
          <a:p>
            <a:r>
              <a:rPr lang="en-US" dirty="0"/>
              <a:t>Symptoms</a:t>
            </a:r>
            <a:br>
              <a:rPr lang="en-US" dirty="0"/>
            </a:br>
            <a:r>
              <a:rPr lang="en-US" dirty="0"/>
              <a:t>Neurological and cardiovascular symptoms are the most common manifestations of hypocalcemia. Patients may experience muscle cramping or twitching, and numbness around the mouth and fingers. They may also have shortness of breath, low blood pressure, and cardiac arrhythmias. </a:t>
            </a:r>
          </a:p>
          <a:p>
            <a:r>
              <a:rPr lang="en-US" dirty="0"/>
              <a:t>Treatment</a:t>
            </a:r>
            <a:br>
              <a:rPr lang="en-US" dirty="0"/>
            </a:br>
            <a:r>
              <a:rPr lang="en-US" dirty="0"/>
              <a:t>Patients with hypocalcemia may be treated with either oral or IV calcium. Typically, IV calcium is reserved for patients with severe hypocalcemia. It is also important to check magnesium levels in patients with hypocalcemia and to replace magnesium if it is low. </a:t>
            </a:r>
          </a:p>
          <a:p>
            <a:endParaRPr lang="en-US" dirty="0"/>
          </a:p>
        </p:txBody>
      </p:sp>
    </p:spTree>
    <p:extLst>
      <p:ext uri="{BB962C8B-B14F-4D97-AF65-F5344CB8AC3E}">
        <p14:creationId xmlns:p14="http://schemas.microsoft.com/office/powerpoint/2010/main" val="1142081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003110" cy="6658377"/>
          </a:xfrm>
        </p:spPr>
        <p:txBody>
          <a:bodyPr/>
          <a:lstStyle/>
          <a:p>
            <a:r>
              <a:rPr lang="en-US" b="1" dirty="0" err="1"/>
              <a:t>Hypermagnesemia</a:t>
            </a:r>
            <a:r>
              <a:rPr lang="en-US" b="1" dirty="0"/>
              <a:t> </a:t>
            </a:r>
          </a:p>
          <a:p>
            <a:r>
              <a:rPr lang="en-US" dirty="0" err="1"/>
              <a:t>Hypermagnesemia</a:t>
            </a:r>
            <a:r>
              <a:rPr lang="en-US" dirty="0"/>
              <a:t>, or abnormally high levels of magnesium in the blood, is relatively rare in individuals with normal kidney function. This is defined by a magnesium concentration &gt;2.5 mg/</a:t>
            </a:r>
            <a:r>
              <a:rPr lang="en-US" dirty="0" err="1"/>
              <a:t>dL</a:t>
            </a:r>
            <a:r>
              <a:rPr lang="en-US" dirty="0"/>
              <a:t>. </a:t>
            </a:r>
          </a:p>
          <a:p>
            <a:r>
              <a:rPr lang="en-US" dirty="0"/>
              <a:t>Causes</a:t>
            </a:r>
            <a:br>
              <a:rPr lang="en-US" dirty="0"/>
            </a:br>
            <a:r>
              <a:rPr lang="en-US" dirty="0" err="1"/>
              <a:t>Hypermagnesemia</a:t>
            </a:r>
            <a:r>
              <a:rPr lang="en-US" dirty="0"/>
              <a:t> typically occurs in individuals with abnormal kidney function. This imbalance can also occur with use of antacids or laxatives that contain magnesium. Most cases of </a:t>
            </a:r>
            <a:r>
              <a:rPr lang="en-US" dirty="0" err="1"/>
              <a:t>hypermagnesemia</a:t>
            </a:r>
            <a:r>
              <a:rPr lang="en-US" dirty="0"/>
              <a:t> can be prevented by avoiding magnesium-containing medications. </a:t>
            </a:r>
          </a:p>
          <a:p>
            <a:r>
              <a:rPr lang="en-US" dirty="0"/>
              <a:t>Symptoms</a:t>
            </a:r>
            <a:br>
              <a:rPr lang="en-US" dirty="0"/>
            </a:br>
            <a:r>
              <a:rPr lang="en-US" dirty="0"/>
              <a:t>Mild symptoms include nausea, flushing, tiredness. Neurologic symptoms are seen most commonly including decreased deep tendon reflexes. Severe symptoms include paralysis, respiratory failure, and bradycardia progressing to cardiac arrest. </a:t>
            </a:r>
          </a:p>
          <a:p>
            <a:r>
              <a:rPr lang="en-US" dirty="0"/>
              <a:t>Treatment</a:t>
            </a:r>
            <a:br>
              <a:rPr lang="en-US" dirty="0"/>
            </a:br>
            <a:r>
              <a:rPr lang="en-US" dirty="0"/>
              <a:t>If kidney function is normal, stopping the source of magnesium intake is sufficient. Diuretics can help increase magnesium excretion in the urine. Severe symptoms may be treated with dialysis to directly remove magnesium from the blood. </a:t>
            </a:r>
          </a:p>
          <a:p>
            <a:endParaRPr lang="en-US" dirty="0"/>
          </a:p>
          <a:p>
            <a:endParaRPr lang="en-US" dirty="0"/>
          </a:p>
        </p:txBody>
      </p:sp>
    </p:spTree>
    <p:extLst>
      <p:ext uri="{BB962C8B-B14F-4D97-AF65-F5344CB8AC3E}">
        <p14:creationId xmlns:p14="http://schemas.microsoft.com/office/powerpoint/2010/main" val="194473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89" y="0"/>
            <a:ext cx="11771290" cy="6722772"/>
          </a:xfrm>
        </p:spPr>
        <p:txBody>
          <a:bodyPr>
            <a:normAutofit fontScale="92500" lnSpcReduction="10000"/>
          </a:bodyPr>
          <a:lstStyle/>
          <a:p>
            <a:r>
              <a:rPr lang="en-US" b="1" dirty="0"/>
              <a:t>Hypomagnesemia: (Magnesium deficiency)</a:t>
            </a:r>
            <a:br>
              <a:rPr lang="en-US" dirty="0"/>
            </a:br>
            <a:r>
              <a:rPr lang="en-US" dirty="0"/>
              <a:t>Hypomagnesemia, or low magnesium levels in the blood, can occur in up to 12% of hospitalized patients. Symptoms or effects of hypomagnesemia can occur after relatively small deficits. </a:t>
            </a:r>
          </a:p>
          <a:p>
            <a:endParaRPr lang="en-US" dirty="0"/>
          </a:p>
          <a:p>
            <a:pPr lvl="1"/>
            <a:r>
              <a:rPr lang="en-US" sz="2400" dirty="0"/>
              <a:t>Causes</a:t>
            </a:r>
            <a:br>
              <a:rPr lang="en-US" sz="2400" dirty="0"/>
            </a:br>
            <a:r>
              <a:rPr lang="en-US" sz="2400" dirty="0"/>
              <a:t>Major causes of hypomagnesemia are from gastrointestinal losses such as vomiting and diarrhea. Another major cause is from kidney losses from diuretics, alcohol use, hypercalcemia, and genetic disorders. Low dietary intake can also contribute to magnesium deficiency. </a:t>
            </a:r>
          </a:p>
          <a:p>
            <a:pPr lvl="1"/>
            <a:r>
              <a:rPr lang="en-US" sz="2400" dirty="0"/>
              <a:t>Symptoms</a:t>
            </a:r>
            <a:br>
              <a:rPr lang="en-US" sz="2400" dirty="0"/>
            </a:br>
            <a:r>
              <a:rPr lang="en-US" sz="2400" dirty="0"/>
              <a:t>Hypomagnesemia is typically associated with other electrolyte abnormalities, such as hypokalemia and hypocalcemia. For this reason, there may be overlap in symptoms seen in these other electrolyte deficiencies. Severe symptoms include arrhythmias, seizures, or tetany. </a:t>
            </a:r>
          </a:p>
          <a:p>
            <a:pPr lvl="1"/>
            <a:r>
              <a:rPr lang="en-US" sz="2400" dirty="0"/>
              <a:t>Treatment</a:t>
            </a:r>
            <a:br>
              <a:rPr lang="en-US" sz="2400" dirty="0"/>
            </a:br>
            <a:r>
              <a:rPr lang="en-US" sz="2400" dirty="0"/>
              <a:t>The first step in treatment is determining whether the deficiency is caused by a gastrointestinal or kidney problem. People with no or minimal symptoms are given oral magnesium; however, many people experience diarrhea and other gastrointestinal discomfort. Those who cannot tolerate or receive magnesium, or those with severe symptoms can receive intravenous magnesium.</a:t>
            </a:r>
            <a:br>
              <a:rPr lang="en-US" sz="2400" dirty="0"/>
            </a:br>
            <a:r>
              <a:rPr lang="en-US" sz="2400" dirty="0"/>
              <a:t>Hypomagnesemia may prevent the normalization of other electrolyte deficiencies. If other electrolyte deficiencies are associated, normalizing magnesium levels may be necessary to treat the other deficiencies. </a:t>
            </a:r>
          </a:p>
          <a:p>
            <a:endParaRPr lang="en-US" dirty="0"/>
          </a:p>
        </p:txBody>
      </p:sp>
    </p:spTree>
    <p:extLst>
      <p:ext uri="{BB962C8B-B14F-4D97-AF65-F5344CB8AC3E}">
        <p14:creationId xmlns:p14="http://schemas.microsoft.com/office/powerpoint/2010/main" val="486256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 y="193183"/>
            <a:ext cx="11642502" cy="6426558"/>
          </a:xfrm>
        </p:spPr>
        <p:txBody>
          <a:bodyPr>
            <a:normAutofit/>
          </a:bodyPr>
          <a:lstStyle/>
          <a:p>
            <a:r>
              <a:rPr lang="en-US" b="1" dirty="0" err="1"/>
              <a:t>Hyperchloremia</a:t>
            </a:r>
            <a:r>
              <a:rPr lang="en-US" b="1" dirty="0"/>
              <a:t>: (</a:t>
            </a:r>
            <a:r>
              <a:rPr lang="en-US" b="1" dirty="0" err="1"/>
              <a:t>Excessesive</a:t>
            </a:r>
            <a:r>
              <a:rPr lang="en-US" b="1" dirty="0"/>
              <a:t> chloride) </a:t>
            </a:r>
          </a:p>
          <a:p>
            <a:r>
              <a:rPr lang="en-US" dirty="0"/>
              <a:t> Causes</a:t>
            </a:r>
            <a:br>
              <a:rPr lang="en-US" dirty="0"/>
            </a:br>
            <a:r>
              <a:rPr lang="en-US" dirty="0" err="1"/>
              <a:t>Hyperchloremia</a:t>
            </a:r>
            <a:r>
              <a:rPr lang="en-US" dirty="0"/>
              <a:t>, or high chloride levels, is usually associated with excess chloride intake (e.g., saltwater drowning), fluid loss (e.g., diarrhea, sweating), and metabolic acidosis. </a:t>
            </a:r>
          </a:p>
          <a:p>
            <a:r>
              <a:rPr lang="en-US" dirty="0"/>
              <a:t>Symptoms</a:t>
            </a:r>
            <a:br>
              <a:rPr lang="en-US" dirty="0"/>
            </a:br>
            <a:r>
              <a:rPr lang="en-US" dirty="0"/>
              <a:t>Patients are usually asymptomatic with mild </a:t>
            </a:r>
            <a:r>
              <a:rPr lang="en-US" dirty="0" err="1"/>
              <a:t>hyperchloremia</a:t>
            </a:r>
            <a:r>
              <a:rPr lang="en-US" dirty="0"/>
              <a:t>. Symptoms associated with </a:t>
            </a:r>
            <a:r>
              <a:rPr lang="en-US" dirty="0" err="1"/>
              <a:t>hyperchloremia</a:t>
            </a:r>
            <a:r>
              <a:rPr lang="en-US" dirty="0"/>
              <a:t> are usually caused by the underlying cause of this electrolyte imbalance. </a:t>
            </a:r>
          </a:p>
          <a:p>
            <a:r>
              <a:rPr lang="en-US" dirty="0"/>
              <a:t>Treatment</a:t>
            </a:r>
            <a:br>
              <a:rPr lang="en-US" dirty="0"/>
            </a:br>
            <a:r>
              <a:rPr lang="en-US" dirty="0"/>
              <a:t>Treat the underlying cause, which commonly includes increasing fluid intake. </a:t>
            </a:r>
          </a:p>
          <a:p>
            <a:r>
              <a:rPr lang="en-US" dirty="0"/>
              <a:t>II</a:t>
            </a:r>
            <a:r>
              <a:rPr lang="en-US" b="1" dirty="0"/>
              <a:t>) Hypochloremia: (Chloride Deficiency) </a:t>
            </a:r>
          </a:p>
          <a:p>
            <a:r>
              <a:rPr lang="en-US" dirty="0"/>
              <a:t>Causes</a:t>
            </a:r>
            <a:br>
              <a:rPr lang="en-US" dirty="0"/>
            </a:br>
            <a:r>
              <a:rPr lang="en-US" dirty="0"/>
              <a:t>Hypochloremia, or low chloride levels, are commonly associated with gastrointestinal (e.g., vomiting) and kidney (e.g., diuretics) losses. Greater water or sodium intake relative to chloride also can contribute to hypochloremia. </a:t>
            </a:r>
          </a:p>
          <a:p>
            <a:r>
              <a:rPr lang="en-US" dirty="0"/>
              <a:t>Symptoms</a:t>
            </a:r>
            <a:br>
              <a:rPr lang="en-US" dirty="0"/>
            </a:br>
            <a:r>
              <a:rPr lang="en-US" dirty="0"/>
              <a:t>Patients are usually asymptomatic with mild hypochloremia. Symptoms associated with hypochloremia are usually caused by the underlying cause of this electrolyte imbalance. </a:t>
            </a:r>
          </a:p>
          <a:p>
            <a:r>
              <a:rPr lang="en-US" dirty="0"/>
              <a:t>Treatment</a:t>
            </a:r>
            <a:br>
              <a:rPr lang="en-US" dirty="0"/>
            </a:br>
            <a:r>
              <a:rPr lang="en-US" dirty="0"/>
              <a:t>Treat the underlying cause, which commonly includes increasing fluid intake. </a:t>
            </a:r>
          </a:p>
          <a:p>
            <a:endParaRPr lang="en-US" dirty="0"/>
          </a:p>
        </p:txBody>
      </p:sp>
    </p:spTree>
    <p:extLst>
      <p:ext uri="{BB962C8B-B14F-4D97-AF65-F5344CB8AC3E}">
        <p14:creationId xmlns:p14="http://schemas.microsoft.com/office/powerpoint/2010/main" val="9527300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6000" dirty="0"/>
              <a:t>THANK YOU</a:t>
            </a:r>
          </a:p>
        </p:txBody>
      </p:sp>
    </p:spTree>
    <p:extLst>
      <p:ext uri="{BB962C8B-B14F-4D97-AF65-F5344CB8AC3E}">
        <p14:creationId xmlns:p14="http://schemas.microsoft.com/office/powerpoint/2010/main" val="164481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527" y="469557"/>
            <a:ext cx="11369749" cy="5800387"/>
          </a:xfrm>
        </p:spPr>
      </p:pic>
    </p:spTree>
    <p:extLst>
      <p:ext uri="{BB962C8B-B14F-4D97-AF65-F5344CB8AC3E}">
        <p14:creationId xmlns:p14="http://schemas.microsoft.com/office/powerpoint/2010/main" val="183762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5" y="135924"/>
            <a:ext cx="11701848" cy="6722076"/>
          </a:xfrm>
        </p:spPr>
        <p:txBody>
          <a:bodyPr>
            <a:normAutofit lnSpcReduction="10000"/>
          </a:bodyPr>
          <a:lstStyle/>
          <a:p>
            <a:r>
              <a:rPr lang="en-US" b="1" dirty="0"/>
              <a:t>CELLULAR ADAPTATION:</a:t>
            </a:r>
            <a:endParaRPr lang="en-GB" b="1" dirty="0"/>
          </a:p>
          <a:p>
            <a:pPr lvl="1"/>
            <a:r>
              <a:rPr lang="en-US" i="1" dirty="0"/>
              <a:t>Adaptations are reversible changes in the size, number, phenotype, metabolic activity, or functions of cells in response to changes in their environment</a:t>
            </a:r>
            <a:endParaRPr lang="en-GB" sz="2000" dirty="0"/>
          </a:p>
          <a:p>
            <a:pPr lvl="0"/>
            <a:r>
              <a:rPr lang="en-US" dirty="0"/>
              <a:t>Cells must constantly adapt, even under normal conditions, to changes in their environment.</a:t>
            </a:r>
            <a:endParaRPr lang="en-GB" sz="2400" dirty="0"/>
          </a:p>
          <a:p>
            <a:pPr lvl="0"/>
            <a:r>
              <a:rPr lang="en-US" dirty="0"/>
              <a:t>These physiological adaptations usually represent responses of cells to normal stimulation by hormones or endogenous chemical substances.</a:t>
            </a:r>
            <a:endParaRPr lang="en-GB" sz="2400" dirty="0"/>
          </a:p>
          <a:p>
            <a:r>
              <a:rPr lang="en-US" dirty="0"/>
              <a:t> For example, as in the enlargement of the breast and induction of lactation by pregnancy.</a:t>
            </a:r>
            <a:endParaRPr lang="en-GB" dirty="0"/>
          </a:p>
          <a:p>
            <a:r>
              <a:rPr lang="en-US" b="1" dirty="0"/>
              <a:t>Types of Adaptation:</a:t>
            </a:r>
            <a:endParaRPr lang="en-GB" b="1" dirty="0"/>
          </a:p>
          <a:p>
            <a:pPr lvl="0"/>
            <a:r>
              <a:rPr lang="en-US" dirty="0"/>
              <a:t>Pathologic adaptations may share the same underlying mechanisms, but they provide the cells with the ability to survive in their environment and perhaps escape injury.</a:t>
            </a:r>
            <a:endParaRPr lang="en-GB" sz="2400" dirty="0"/>
          </a:p>
          <a:p>
            <a:pPr lvl="0"/>
            <a:r>
              <a:rPr lang="en-US" dirty="0"/>
              <a:t>Cellular adaptation is a state that lies intermediate between the normal, unstressed cell and the injured, overstressed cell.</a:t>
            </a:r>
            <a:endParaRPr lang="en-GB" sz="2400" dirty="0"/>
          </a:p>
          <a:p>
            <a:pPr lvl="0"/>
            <a:r>
              <a:rPr lang="en-US" b="1" dirty="0"/>
              <a:t>Cellular Adaptation: </a:t>
            </a:r>
            <a:r>
              <a:rPr lang="en-US" dirty="0"/>
              <a:t>Cell can adapt themselves by undergoing 5 different conditions</a:t>
            </a:r>
            <a:endParaRPr lang="en-GB" sz="2400" dirty="0"/>
          </a:p>
          <a:p>
            <a:pPr lvl="0"/>
            <a:r>
              <a:rPr lang="en-US" dirty="0"/>
              <a:t>Hyperplasia</a:t>
            </a:r>
            <a:endParaRPr lang="en-GB" sz="2400" dirty="0"/>
          </a:p>
          <a:p>
            <a:pPr lvl="0"/>
            <a:r>
              <a:rPr lang="en-US" dirty="0"/>
              <a:t>Hypertrophy</a:t>
            </a:r>
            <a:endParaRPr lang="en-GB" sz="2400" dirty="0"/>
          </a:p>
          <a:p>
            <a:pPr lvl="0"/>
            <a:r>
              <a:rPr lang="en-US" dirty="0"/>
              <a:t>Atrophy</a:t>
            </a:r>
            <a:endParaRPr lang="en-GB" sz="2400" dirty="0"/>
          </a:p>
          <a:p>
            <a:pPr lvl="0"/>
            <a:r>
              <a:rPr lang="en-US" dirty="0"/>
              <a:t>Metaplasia</a:t>
            </a:r>
            <a:endParaRPr lang="en-GB" sz="2400" dirty="0"/>
          </a:p>
          <a:p>
            <a:pPr lvl="0"/>
            <a:r>
              <a:rPr lang="en-US" dirty="0"/>
              <a:t>Dysplasia</a:t>
            </a:r>
            <a:endParaRPr lang="en-GB" sz="2400" dirty="0"/>
          </a:p>
          <a:p>
            <a:endParaRPr lang="en-US" dirty="0"/>
          </a:p>
        </p:txBody>
      </p:sp>
    </p:spTree>
    <p:extLst>
      <p:ext uri="{BB962C8B-B14F-4D97-AF65-F5344CB8AC3E}">
        <p14:creationId xmlns:p14="http://schemas.microsoft.com/office/powerpoint/2010/main" val="2017030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230</TotalTime>
  <Words>5087</Words>
  <Application>Microsoft Office PowerPoint</Application>
  <PresentationFormat>Widescreen</PresentationFormat>
  <Paragraphs>490</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Wood Type</vt:lpstr>
      <vt:lpstr>Principles of Cell Injury and Adaptation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MORPHOLOGY OF REVERSIBLE CELL INJURY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PATHOGENESIS OF ISCHAEMIC AND HYPOXIC INJURY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CELL DEATH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PATHOLOGIC CALCIFICATION  </vt:lpstr>
      <vt:lpstr>PowerPoint Presentation</vt:lpstr>
      <vt:lpstr>PowerPoint Presentation</vt:lpstr>
      <vt:lpstr>PowerPoint Presentation</vt:lpstr>
      <vt:lpstr>PowerPoint Presentation</vt:lpstr>
      <vt:lpstr>PowerPoint Presentation</vt:lpstr>
      <vt:lpstr>PowerPoint Presentation</vt:lpstr>
      <vt:lpstr>HOMEOSTASIS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DISTURBANCES OF ACID-BASE STATUS  </vt:lpstr>
      <vt:lpstr>PowerPoint Presentation</vt:lpstr>
      <vt:lpstr>PowerPoint Presentation</vt:lpstr>
      <vt:lpstr>PowerPoint Presentation</vt:lpstr>
      <vt:lpstr>ELECTROLYTE IMBALANCE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Cell Injury and Adaptation</dc:title>
  <dc:creator>vsvidhya11@icloud.com</dc:creator>
  <cp:lastModifiedBy>Vidhya Sivadas</cp:lastModifiedBy>
  <cp:revision>25</cp:revision>
  <dcterms:created xsi:type="dcterms:W3CDTF">2022-05-08T13:05:14Z</dcterms:created>
  <dcterms:modified xsi:type="dcterms:W3CDTF">2022-07-27T10:24:18Z</dcterms:modified>
</cp:coreProperties>
</file>