
<file path=[Content_Types].xml><?xml version="1.0" encoding="utf-8"?>
<Types xmlns="http://schemas.openxmlformats.org/package/2006/content-types">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Override PartName="/ppt/diagrams/data13.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67" r:id="rId4"/>
    <p:sldId id="258" r:id="rId5"/>
    <p:sldId id="260" r:id="rId6"/>
    <p:sldId id="261" r:id="rId7"/>
    <p:sldId id="269" r:id="rId8"/>
    <p:sldId id="270" r:id="rId9"/>
    <p:sldId id="271" r:id="rId10"/>
    <p:sldId id="262" r:id="rId11"/>
    <p:sldId id="263" r:id="rId12"/>
    <p:sldId id="264" r:id="rId13"/>
    <p:sldId id="273" r:id="rId14"/>
    <p:sldId id="280" r:id="rId15"/>
    <p:sldId id="265" r:id="rId16"/>
    <p:sldId id="266" r:id="rId17"/>
    <p:sldId id="274" r:id="rId18"/>
    <p:sldId id="276" r:id="rId19"/>
    <p:sldId id="277" r:id="rId20"/>
    <p:sldId id="281"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77" d="100"/>
          <a:sy n="77" d="100"/>
        </p:scale>
        <p:origin x="-10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_rels/data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E5EC3-FC25-4F13-AE21-71D3C07E88C9}"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05FBC024-26E4-48D8-93E9-5FF8775F3D49}">
      <dgm:prSet custT="1"/>
      <dgm:spPr/>
      <dgm:t>
        <a:bodyPr/>
        <a:lstStyle/>
        <a:p>
          <a:pPr rtl="0"/>
          <a:r>
            <a:rPr lang="en-US" sz="2000" dirty="0" smtClean="0">
              <a:latin typeface="Times New Roman" pitchFamily="18" charset="0"/>
              <a:cs typeface="Times New Roman" pitchFamily="18" charset="0"/>
            </a:rPr>
            <a:t>Children require specialized, compassionate and comprehensive care that supports every stage of their lives. </a:t>
          </a:r>
          <a:endParaRPr lang="en-US" sz="2000" dirty="0">
            <a:latin typeface="Times New Roman" pitchFamily="18" charset="0"/>
            <a:cs typeface="Times New Roman" pitchFamily="18" charset="0"/>
          </a:endParaRPr>
        </a:p>
      </dgm:t>
    </dgm:pt>
    <dgm:pt modelId="{A2870FEA-7E89-471B-8683-02B8BDC4EA71}" type="parTrans" cxnId="{4C13F16A-E700-4B54-A24F-1F2AC5C2B5AC}">
      <dgm:prSet/>
      <dgm:spPr/>
      <dgm:t>
        <a:bodyPr/>
        <a:lstStyle/>
        <a:p>
          <a:endParaRPr lang="en-US"/>
        </a:p>
      </dgm:t>
    </dgm:pt>
    <dgm:pt modelId="{B89007CB-3223-4257-B251-31D9EC9F963A}" type="sibTrans" cxnId="{4C13F16A-E700-4B54-A24F-1F2AC5C2B5AC}">
      <dgm:prSet/>
      <dgm:spPr/>
      <dgm:t>
        <a:bodyPr/>
        <a:lstStyle/>
        <a:p>
          <a:endParaRPr lang="en-US"/>
        </a:p>
      </dgm:t>
    </dgm:pt>
    <dgm:pt modelId="{F284823B-5469-4106-8EC7-91F65719CA23}">
      <dgm:prSet/>
      <dgm:spPr/>
      <dgm:t>
        <a:bodyPr/>
        <a:lstStyle/>
        <a:p>
          <a:pPr rtl="0"/>
          <a:r>
            <a:rPr lang="en-US" dirty="0" smtClean="0">
              <a:latin typeface="Times New Roman" pitchFamily="18" charset="0"/>
              <a:cs typeface="Times New Roman" pitchFamily="18" charset="0"/>
            </a:rPr>
            <a:t>The Food and Drug Administration (FDA) has recognized the need for medical devices for the pediatric population and is responding with initiatives that support the development of safe and effective pediatric medical devices.</a:t>
          </a:r>
          <a:endParaRPr lang="en-US" dirty="0">
            <a:latin typeface="Times New Roman" pitchFamily="18" charset="0"/>
            <a:cs typeface="Times New Roman" pitchFamily="18" charset="0"/>
          </a:endParaRPr>
        </a:p>
      </dgm:t>
    </dgm:pt>
    <dgm:pt modelId="{9F5E8C88-B570-4667-BC02-1026C08314BD}" type="parTrans" cxnId="{D31C35DA-FDC0-4C9C-AF5C-53FDB0B093B7}">
      <dgm:prSet/>
      <dgm:spPr/>
      <dgm:t>
        <a:bodyPr/>
        <a:lstStyle/>
        <a:p>
          <a:endParaRPr lang="en-US"/>
        </a:p>
      </dgm:t>
    </dgm:pt>
    <dgm:pt modelId="{69313880-8BCC-4D30-8338-E2FE34906DB0}" type="sibTrans" cxnId="{D31C35DA-FDC0-4C9C-AF5C-53FDB0B093B7}">
      <dgm:prSet/>
      <dgm:spPr/>
      <dgm:t>
        <a:bodyPr/>
        <a:lstStyle/>
        <a:p>
          <a:endParaRPr lang="en-US"/>
        </a:p>
      </dgm:t>
    </dgm:pt>
    <dgm:pt modelId="{8538BF05-A00A-490E-82E9-E90825121E0E}">
      <dgm:prSet custT="1"/>
      <dgm:spPr/>
      <dgm:t>
        <a:bodyPr/>
        <a:lstStyle/>
        <a:p>
          <a:pPr rtl="0"/>
          <a:r>
            <a:rPr lang="en-US" sz="2000" dirty="0" smtClean="0">
              <a:latin typeface="Times New Roman" pitchFamily="18" charset="0"/>
              <a:cs typeface="Times New Roman" pitchFamily="18" charset="0"/>
            </a:rPr>
            <a:t>Innovation will help health care providers improve their care of pediatric patients</a:t>
          </a:r>
          <a:endParaRPr lang="en-US" sz="2000" dirty="0">
            <a:latin typeface="Times New Roman" pitchFamily="18" charset="0"/>
            <a:cs typeface="Times New Roman" pitchFamily="18" charset="0"/>
          </a:endParaRPr>
        </a:p>
      </dgm:t>
    </dgm:pt>
    <dgm:pt modelId="{D5522E39-28EE-4E47-A688-6A01B2EDE405}" type="parTrans" cxnId="{4BD1B7E1-9CA0-4E82-9A8D-6ED06B5674A0}">
      <dgm:prSet/>
      <dgm:spPr/>
      <dgm:t>
        <a:bodyPr/>
        <a:lstStyle/>
        <a:p>
          <a:endParaRPr lang="en-US"/>
        </a:p>
      </dgm:t>
    </dgm:pt>
    <dgm:pt modelId="{5FADCBCC-F970-49EC-8BB8-698C60CAE5CA}" type="sibTrans" cxnId="{4BD1B7E1-9CA0-4E82-9A8D-6ED06B5674A0}">
      <dgm:prSet/>
      <dgm:spPr/>
      <dgm:t>
        <a:bodyPr/>
        <a:lstStyle/>
        <a:p>
          <a:endParaRPr lang="en-US"/>
        </a:p>
      </dgm:t>
    </dgm:pt>
    <dgm:pt modelId="{BA9F6500-21C7-4ABE-B800-DE62262BCFC2}" type="pres">
      <dgm:prSet presAssocID="{6A9E5EC3-FC25-4F13-AE21-71D3C07E88C9}" presName="Name0" presStyleCnt="0">
        <dgm:presLayoutVars>
          <dgm:dir/>
          <dgm:animLvl val="lvl"/>
          <dgm:resizeHandles val="exact"/>
        </dgm:presLayoutVars>
      </dgm:prSet>
      <dgm:spPr/>
      <dgm:t>
        <a:bodyPr/>
        <a:lstStyle/>
        <a:p>
          <a:endParaRPr lang="en-US"/>
        </a:p>
      </dgm:t>
    </dgm:pt>
    <dgm:pt modelId="{7B5AB7EA-DFDE-4B7B-9428-3D8AF3FA1A21}" type="pres">
      <dgm:prSet presAssocID="{05FBC024-26E4-48D8-93E9-5FF8775F3D49}" presName="linNode" presStyleCnt="0"/>
      <dgm:spPr/>
    </dgm:pt>
    <dgm:pt modelId="{8B7EF23C-6E0A-4091-A2BA-924B21B23DF2}" type="pres">
      <dgm:prSet presAssocID="{05FBC024-26E4-48D8-93E9-5FF8775F3D49}" presName="parentText" presStyleLbl="node1" presStyleIdx="0" presStyleCnt="3" custScaleX="188046" custLinFactNeighborX="50784" custLinFactNeighborY="-151">
        <dgm:presLayoutVars>
          <dgm:chMax val="1"/>
          <dgm:bulletEnabled val="1"/>
        </dgm:presLayoutVars>
      </dgm:prSet>
      <dgm:spPr/>
      <dgm:t>
        <a:bodyPr/>
        <a:lstStyle/>
        <a:p>
          <a:endParaRPr lang="en-US"/>
        </a:p>
      </dgm:t>
    </dgm:pt>
    <dgm:pt modelId="{FC34B0B8-BC74-4A20-8ADB-15373CBADA28}" type="pres">
      <dgm:prSet presAssocID="{B89007CB-3223-4257-B251-31D9EC9F963A}" presName="sp" presStyleCnt="0"/>
      <dgm:spPr/>
    </dgm:pt>
    <dgm:pt modelId="{49517E8C-FEA4-4D89-8A21-295BB7F23D3D}" type="pres">
      <dgm:prSet presAssocID="{F284823B-5469-4106-8EC7-91F65719CA23}" presName="linNode" presStyleCnt="0"/>
      <dgm:spPr/>
    </dgm:pt>
    <dgm:pt modelId="{350C1812-3714-4233-81CD-8AF2EF86F1EC}" type="pres">
      <dgm:prSet presAssocID="{F284823B-5469-4106-8EC7-91F65719CA23}" presName="parentText" presStyleLbl="node1" presStyleIdx="1" presStyleCnt="3" custScaleX="277778" custLinFactY="27747" custLinFactNeighborX="2291" custLinFactNeighborY="100000">
        <dgm:presLayoutVars>
          <dgm:chMax val="1"/>
          <dgm:bulletEnabled val="1"/>
        </dgm:presLayoutVars>
      </dgm:prSet>
      <dgm:spPr/>
      <dgm:t>
        <a:bodyPr/>
        <a:lstStyle/>
        <a:p>
          <a:endParaRPr lang="en-US"/>
        </a:p>
      </dgm:t>
    </dgm:pt>
    <dgm:pt modelId="{549E79DB-5F0D-4F02-AB36-E61465C37A15}" type="pres">
      <dgm:prSet presAssocID="{69313880-8BCC-4D30-8338-E2FE34906DB0}" presName="sp" presStyleCnt="0"/>
      <dgm:spPr/>
    </dgm:pt>
    <dgm:pt modelId="{BBFBCF4D-26B6-4828-AF8D-41E8A3ED7129}" type="pres">
      <dgm:prSet presAssocID="{8538BF05-A00A-490E-82E9-E90825121E0E}" presName="linNode" presStyleCnt="0"/>
      <dgm:spPr/>
    </dgm:pt>
    <dgm:pt modelId="{B1208E12-2391-4BC5-9359-E4CA9B2013A9}" type="pres">
      <dgm:prSet presAssocID="{8538BF05-A00A-490E-82E9-E90825121E0E}" presName="parentText" presStyleLbl="node1" presStyleIdx="2" presStyleCnt="3" custScaleX="229766" custLinFactY="-4289" custLinFactNeighborX="26537" custLinFactNeighborY="-100000">
        <dgm:presLayoutVars>
          <dgm:chMax val="1"/>
          <dgm:bulletEnabled val="1"/>
        </dgm:presLayoutVars>
      </dgm:prSet>
      <dgm:spPr/>
      <dgm:t>
        <a:bodyPr/>
        <a:lstStyle/>
        <a:p>
          <a:endParaRPr lang="en-US"/>
        </a:p>
      </dgm:t>
    </dgm:pt>
  </dgm:ptLst>
  <dgm:cxnLst>
    <dgm:cxn modelId="{D31C35DA-FDC0-4C9C-AF5C-53FDB0B093B7}" srcId="{6A9E5EC3-FC25-4F13-AE21-71D3C07E88C9}" destId="{F284823B-5469-4106-8EC7-91F65719CA23}" srcOrd="1" destOrd="0" parTransId="{9F5E8C88-B570-4667-BC02-1026C08314BD}" sibTransId="{69313880-8BCC-4D30-8338-E2FE34906DB0}"/>
    <dgm:cxn modelId="{4643B20C-37EE-4E3A-BA02-689FBAE37B1C}" type="presOf" srcId="{F284823B-5469-4106-8EC7-91F65719CA23}" destId="{350C1812-3714-4233-81CD-8AF2EF86F1EC}" srcOrd="0" destOrd="0" presId="urn:microsoft.com/office/officeart/2005/8/layout/vList5"/>
    <dgm:cxn modelId="{85866A00-C0B6-43CE-A999-FDDF00F6003A}" type="presOf" srcId="{8538BF05-A00A-490E-82E9-E90825121E0E}" destId="{B1208E12-2391-4BC5-9359-E4CA9B2013A9}" srcOrd="0" destOrd="0" presId="urn:microsoft.com/office/officeart/2005/8/layout/vList5"/>
    <dgm:cxn modelId="{4BD1B7E1-9CA0-4E82-9A8D-6ED06B5674A0}" srcId="{6A9E5EC3-FC25-4F13-AE21-71D3C07E88C9}" destId="{8538BF05-A00A-490E-82E9-E90825121E0E}" srcOrd="2" destOrd="0" parTransId="{D5522E39-28EE-4E47-A688-6A01B2EDE405}" sibTransId="{5FADCBCC-F970-49EC-8BB8-698C60CAE5CA}"/>
    <dgm:cxn modelId="{4C13F16A-E700-4B54-A24F-1F2AC5C2B5AC}" srcId="{6A9E5EC3-FC25-4F13-AE21-71D3C07E88C9}" destId="{05FBC024-26E4-48D8-93E9-5FF8775F3D49}" srcOrd="0" destOrd="0" parTransId="{A2870FEA-7E89-471B-8683-02B8BDC4EA71}" sibTransId="{B89007CB-3223-4257-B251-31D9EC9F963A}"/>
    <dgm:cxn modelId="{DA5A93AB-54FB-447F-82B5-2C1CC763727A}" type="presOf" srcId="{05FBC024-26E4-48D8-93E9-5FF8775F3D49}" destId="{8B7EF23C-6E0A-4091-A2BA-924B21B23DF2}" srcOrd="0" destOrd="0" presId="urn:microsoft.com/office/officeart/2005/8/layout/vList5"/>
    <dgm:cxn modelId="{A7D52130-D1D3-48C5-BBA3-987C644383D2}" type="presOf" srcId="{6A9E5EC3-FC25-4F13-AE21-71D3C07E88C9}" destId="{BA9F6500-21C7-4ABE-B800-DE62262BCFC2}" srcOrd="0" destOrd="0" presId="urn:microsoft.com/office/officeart/2005/8/layout/vList5"/>
    <dgm:cxn modelId="{74251888-14C9-4655-A280-85B76AFF9314}" type="presParOf" srcId="{BA9F6500-21C7-4ABE-B800-DE62262BCFC2}" destId="{7B5AB7EA-DFDE-4B7B-9428-3D8AF3FA1A21}" srcOrd="0" destOrd="0" presId="urn:microsoft.com/office/officeart/2005/8/layout/vList5"/>
    <dgm:cxn modelId="{FCE57492-67AA-4E4B-B20B-8371D3EE92F6}" type="presParOf" srcId="{7B5AB7EA-DFDE-4B7B-9428-3D8AF3FA1A21}" destId="{8B7EF23C-6E0A-4091-A2BA-924B21B23DF2}" srcOrd="0" destOrd="0" presId="urn:microsoft.com/office/officeart/2005/8/layout/vList5"/>
    <dgm:cxn modelId="{1A9BD597-8DC7-4534-86F0-75001F4A1A02}" type="presParOf" srcId="{BA9F6500-21C7-4ABE-B800-DE62262BCFC2}" destId="{FC34B0B8-BC74-4A20-8ADB-15373CBADA28}" srcOrd="1" destOrd="0" presId="urn:microsoft.com/office/officeart/2005/8/layout/vList5"/>
    <dgm:cxn modelId="{3A8C9B3A-BE4A-4604-9ABB-6AE9149E0223}" type="presParOf" srcId="{BA9F6500-21C7-4ABE-B800-DE62262BCFC2}" destId="{49517E8C-FEA4-4D89-8A21-295BB7F23D3D}" srcOrd="2" destOrd="0" presId="urn:microsoft.com/office/officeart/2005/8/layout/vList5"/>
    <dgm:cxn modelId="{1EEE991A-D747-41A1-8F6C-6A35D665E05B}" type="presParOf" srcId="{49517E8C-FEA4-4D89-8A21-295BB7F23D3D}" destId="{350C1812-3714-4233-81CD-8AF2EF86F1EC}" srcOrd="0" destOrd="0" presId="urn:microsoft.com/office/officeart/2005/8/layout/vList5"/>
    <dgm:cxn modelId="{6921C086-2A5E-49C6-83A8-4591E7A9E221}" type="presParOf" srcId="{BA9F6500-21C7-4ABE-B800-DE62262BCFC2}" destId="{549E79DB-5F0D-4F02-AB36-E61465C37A15}" srcOrd="3" destOrd="0" presId="urn:microsoft.com/office/officeart/2005/8/layout/vList5"/>
    <dgm:cxn modelId="{9ACCC603-2DC2-4D3D-B159-17C192F078B2}" type="presParOf" srcId="{BA9F6500-21C7-4ABE-B800-DE62262BCFC2}" destId="{BBFBCF4D-26B6-4828-AF8D-41E8A3ED7129}" srcOrd="4" destOrd="0" presId="urn:microsoft.com/office/officeart/2005/8/layout/vList5"/>
    <dgm:cxn modelId="{BF9F8EA7-F8F7-4F46-916C-EE77ABA8159B}" type="presParOf" srcId="{BBFBCF4D-26B6-4828-AF8D-41E8A3ED7129}" destId="{B1208E12-2391-4BC5-9359-E4CA9B2013A9}" srcOrd="0" destOrd="0" presId="urn:microsoft.com/office/officeart/2005/8/layout/vList5"/>
  </dgm:cxnLst>
  <dgm:bg/>
  <dgm:whole/>
</dgm:dataModel>
</file>

<file path=ppt/diagrams/data10.xml><?xml version="1.0" encoding="utf-8"?>
<dgm:dataModel xmlns:dgm="http://schemas.openxmlformats.org/drawingml/2006/diagram" xmlns:a="http://schemas.openxmlformats.org/drawingml/2006/main">
  <dgm:ptLst>
    <dgm:pt modelId="{31E292A8-C0D4-489D-8AF4-6A9F042AAC1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E6C6FD3-5160-4542-A936-5A9430425886}">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sz="1600" dirty="0" err="1" smtClean="0">
              <a:solidFill>
                <a:schemeClr val="tx1"/>
              </a:solidFill>
              <a:latin typeface="Times New Roman" pitchFamily="18" charset="0"/>
              <a:cs typeface="Times New Roman" pitchFamily="18" charset="0"/>
            </a:rPr>
            <a:t>Magnamosis</a:t>
          </a:r>
          <a:r>
            <a:rPr lang="en-US" sz="1600" dirty="0" smtClean="0">
              <a:solidFill>
                <a:schemeClr val="tx1"/>
              </a:solidFill>
              <a:latin typeface="Times New Roman" pitchFamily="18" charset="0"/>
              <a:cs typeface="Times New Roman" pitchFamily="18" charset="0"/>
            </a:rPr>
            <a:t> is a device consisting of two magnets designed to connect pieces of intestine between the attractive force of the magnets – without the use of staples or sutures. </a:t>
          </a:r>
          <a:endParaRPr lang="en-US" sz="1600" dirty="0">
            <a:solidFill>
              <a:schemeClr val="tx1"/>
            </a:solidFill>
            <a:latin typeface="Times New Roman" pitchFamily="18" charset="0"/>
            <a:cs typeface="Times New Roman" pitchFamily="18" charset="0"/>
          </a:endParaRPr>
        </a:p>
      </dgm:t>
    </dgm:pt>
    <dgm:pt modelId="{DB75E1FE-B3E8-46C3-82E7-D867FF573374}" type="parTrans" cxnId="{E2A2FEB2-D2E1-40AC-92DC-ABE018D7CF61}">
      <dgm:prSet/>
      <dgm:spPr/>
      <dgm:t>
        <a:bodyPr/>
        <a:lstStyle/>
        <a:p>
          <a:endParaRPr lang="en-US"/>
        </a:p>
      </dgm:t>
    </dgm:pt>
    <dgm:pt modelId="{38DE4785-6633-49D8-A644-F9E2B7A7F366}" type="sibTrans" cxnId="{E2A2FEB2-D2E1-40AC-92DC-ABE018D7CF61}">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BC4C8F46-56DA-45D2-9B6E-08C237DF03A2}">
      <dgm:prSet phldrT="[Text]" custT="1">
        <dgm:style>
          <a:lnRef idx="1">
            <a:schemeClr val="accent6"/>
          </a:lnRef>
          <a:fillRef idx="2">
            <a:schemeClr val="accent6"/>
          </a:fillRef>
          <a:effectRef idx="1">
            <a:schemeClr val="accent6"/>
          </a:effectRef>
          <a:fontRef idx="minor">
            <a:schemeClr val="dk1"/>
          </a:fontRef>
        </dgm:style>
      </dgm:prSet>
      <dgm:spPr/>
      <dgm:t>
        <a:bodyPr/>
        <a:lstStyle/>
        <a:p>
          <a:pPr algn="just"/>
          <a:r>
            <a:rPr lang="en-US" sz="1600" dirty="0" smtClean="0">
              <a:latin typeface="Times New Roman" pitchFamily="18" charset="0"/>
              <a:cs typeface="Times New Roman" pitchFamily="18" charset="0"/>
            </a:rPr>
            <a:t>The device is supplied single- use and sterile. It is comprised of a matched pair of self- centering rare earth magnets encased in medical-grade polycarbonate.</a:t>
          </a:r>
          <a:endParaRPr lang="en-US" sz="1600" dirty="0">
            <a:latin typeface="Times New Roman" pitchFamily="18" charset="0"/>
            <a:cs typeface="Times New Roman" pitchFamily="18" charset="0"/>
          </a:endParaRPr>
        </a:p>
      </dgm:t>
    </dgm:pt>
    <dgm:pt modelId="{BB1DE779-8D88-4125-ACEE-7E8D12ADA6E0}" type="parTrans" cxnId="{BC9220A7-3C41-427A-BD35-AFFC1DDF1A02}">
      <dgm:prSet/>
      <dgm:spPr/>
      <dgm:t>
        <a:bodyPr/>
        <a:lstStyle/>
        <a:p>
          <a:endParaRPr lang="en-US"/>
        </a:p>
      </dgm:t>
    </dgm:pt>
    <dgm:pt modelId="{1557E3D3-D17E-45FB-B69B-B841C5E79303}" type="sibTrans" cxnId="{BC9220A7-3C41-427A-BD35-AFFC1DDF1A02}">
      <dgm:prSet>
        <dgm:style>
          <a:lnRef idx="2">
            <a:schemeClr val="accent1"/>
          </a:lnRef>
          <a:fillRef idx="1">
            <a:schemeClr val="lt1"/>
          </a:fillRef>
          <a:effectRef idx="0">
            <a:schemeClr val="accent1"/>
          </a:effectRef>
          <a:fontRef idx="minor">
            <a:schemeClr val="dk1"/>
          </a:fontRef>
        </dgm:style>
      </dgm:prSet>
      <dgm:spPr/>
      <dgm:t>
        <a:bodyPr/>
        <a:lstStyle/>
        <a:p>
          <a:endParaRPr lang="en-US"/>
        </a:p>
      </dgm:t>
    </dgm:pt>
    <dgm:pt modelId="{59437830-3787-4C87-94C9-C1A2284B2076}">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sz="1600" dirty="0" smtClean="0">
              <a:latin typeface="Times New Roman" pitchFamily="18" charset="0"/>
              <a:cs typeface="Times New Roman" pitchFamily="18" charset="0"/>
            </a:rPr>
            <a:t>For babies and children with congenital gastrointestinal anomalies like esophageal </a:t>
          </a:r>
          <a:r>
            <a:rPr lang="en-US" sz="1600" dirty="0" err="1" smtClean="0">
              <a:latin typeface="Times New Roman" pitchFamily="18" charset="0"/>
              <a:cs typeface="Times New Roman" pitchFamily="18" charset="0"/>
            </a:rPr>
            <a:t>atresia</a:t>
          </a:r>
          <a:r>
            <a:rPr lang="en-US" sz="1600" dirty="0" smtClean="0">
              <a:latin typeface="Times New Roman" pitchFamily="18" charset="0"/>
              <a:cs typeface="Times New Roman" pitchFamily="18" charset="0"/>
            </a:rPr>
            <a:t>, duodenal </a:t>
          </a:r>
          <a:r>
            <a:rPr lang="en-US" sz="1600" dirty="0" err="1" smtClean="0">
              <a:latin typeface="Times New Roman" pitchFamily="18" charset="0"/>
              <a:cs typeface="Times New Roman" pitchFamily="18" charset="0"/>
            </a:rPr>
            <a:t>atresia</a:t>
          </a:r>
          <a:r>
            <a:rPr lang="en-US" sz="1600" dirty="0" smtClean="0">
              <a:latin typeface="Times New Roman" pitchFamily="18" charset="0"/>
              <a:cs typeface="Times New Roman" pitchFamily="18" charset="0"/>
            </a:rPr>
            <a:t> and short bowel syndrome, the possibility of making </a:t>
          </a:r>
          <a:r>
            <a:rPr lang="en-US" sz="1600" dirty="0" err="1" smtClean="0">
              <a:latin typeface="Times New Roman" pitchFamily="18" charset="0"/>
              <a:cs typeface="Times New Roman" pitchFamily="18" charset="0"/>
            </a:rPr>
            <a:t>anastomoses</a:t>
          </a:r>
          <a:r>
            <a:rPr lang="en-US" sz="1600" dirty="0" smtClean="0">
              <a:latin typeface="Times New Roman" pitchFamily="18" charset="0"/>
              <a:cs typeface="Times New Roman" pitchFamily="18" charset="0"/>
            </a:rPr>
            <a:t> minimally invasive without sutures or staples offers many advantages.</a:t>
          </a:r>
          <a:endParaRPr lang="en-US" sz="1600" dirty="0">
            <a:latin typeface="Times New Roman" pitchFamily="18" charset="0"/>
            <a:cs typeface="Times New Roman" pitchFamily="18" charset="0"/>
          </a:endParaRPr>
        </a:p>
      </dgm:t>
    </dgm:pt>
    <dgm:pt modelId="{AF4BA595-6862-443F-A5DC-12CC8570200E}" type="parTrans" cxnId="{31CA7554-1475-44C9-8AC9-A050F6D54B18}">
      <dgm:prSet/>
      <dgm:spPr/>
      <dgm:t>
        <a:bodyPr/>
        <a:lstStyle/>
        <a:p>
          <a:endParaRPr lang="en-US"/>
        </a:p>
      </dgm:t>
    </dgm:pt>
    <dgm:pt modelId="{E3502CA5-0E1F-48A2-883C-731F1E384C3E}" type="sibTrans" cxnId="{31CA7554-1475-44C9-8AC9-A050F6D54B18}">
      <dgm:prSet/>
      <dgm:spPr/>
      <dgm:t>
        <a:bodyPr/>
        <a:lstStyle/>
        <a:p>
          <a:endParaRPr lang="en-US"/>
        </a:p>
      </dgm:t>
    </dgm:pt>
    <dgm:pt modelId="{41B1AE76-1E77-4DED-ADC7-4778407A4563}" type="pres">
      <dgm:prSet presAssocID="{31E292A8-C0D4-489D-8AF4-6A9F042AAC15}" presName="outerComposite" presStyleCnt="0">
        <dgm:presLayoutVars>
          <dgm:chMax val="5"/>
          <dgm:dir/>
          <dgm:resizeHandles val="exact"/>
        </dgm:presLayoutVars>
      </dgm:prSet>
      <dgm:spPr/>
      <dgm:t>
        <a:bodyPr/>
        <a:lstStyle/>
        <a:p>
          <a:endParaRPr lang="en-US"/>
        </a:p>
      </dgm:t>
    </dgm:pt>
    <dgm:pt modelId="{830F0CE7-AE7B-4E09-8C22-59A5B07E367E}" type="pres">
      <dgm:prSet presAssocID="{31E292A8-C0D4-489D-8AF4-6A9F042AAC15}" presName="dummyMaxCanvas" presStyleCnt="0">
        <dgm:presLayoutVars/>
      </dgm:prSet>
      <dgm:spPr/>
    </dgm:pt>
    <dgm:pt modelId="{C1B92695-2913-4B35-B5B1-9B164EE17A25}" type="pres">
      <dgm:prSet presAssocID="{31E292A8-C0D4-489D-8AF4-6A9F042AAC15}" presName="ThreeNodes_1" presStyleLbl="node1" presStyleIdx="0" presStyleCnt="3" custLinFactNeighborX="1368" custLinFactNeighborY="-43939">
        <dgm:presLayoutVars>
          <dgm:bulletEnabled val="1"/>
        </dgm:presLayoutVars>
      </dgm:prSet>
      <dgm:spPr/>
      <dgm:t>
        <a:bodyPr/>
        <a:lstStyle/>
        <a:p>
          <a:endParaRPr lang="en-US"/>
        </a:p>
      </dgm:t>
    </dgm:pt>
    <dgm:pt modelId="{33DADD33-4F5E-4AED-8032-E94BBA956FDD}" type="pres">
      <dgm:prSet presAssocID="{31E292A8-C0D4-489D-8AF4-6A9F042AAC15}" presName="ThreeNodes_2" presStyleLbl="node1" presStyleIdx="1" presStyleCnt="3" custLinFactNeighborX="-7456" custLinFactNeighborY="-9091">
        <dgm:presLayoutVars>
          <dgm:bulletEnabled val="1"/>
        </dgm:presLayoutVars>
      </dgm:prSet>
      <dgm:spPr/>
      <dgm:t>
        <a:bodyPr/>
        <a:lstStyle/>
        <a:p>
          <a:endParaRPr lang="en-US"/>
        </a:p>
      </dgm:t>
    </dgm:pt>
    <dgm:pt modelId="{8D473566-A4A7-4C20-AEA9-ED637C97F613}" type="pres">
      <dgm:prSet presAssocID="{31E292A8-C0D4-489D-8AF4-6A9F042AAC15}" presName="ThreeNodes_3" presStyleLbl="node1" presStyleIdx="2" presStyleCnt="3" custScaleX="100000" custScaleY="118182" custLinFactNeighborX="-16279" custLinFactNeighborY="-7576">
        <dgm:presLayoutVars>
          <dgm:bulletEnabled val="1"/>
        </dgm:presLayoutVars>
      </dgm:prSet>
      <dgm:spPr/>
      <dgm:t>
        <a:bodyPr/>
        <a:lstStyle/>
        <a:p>
          <a:endParaRPr lang="en-US"/>
        </a:p>
      </dgm:t>
    </dgm:pt>
    <dgm:pt modelId="{2864A788-284E-4E00-AF8E-5E5C34D64377}" type="pres">
      <dgm:prSet presAssocID="{31E292A8-C0D4-489D-8AF4-6A9F042AAC15}" presName="ThreeConn_1-2" presStyleLbl="fgAccFollowNode1" presStyleIdx="0" presStyleCnt="2" custScaleX="49183" custScaleY="100000" custLinFactNeighborX="-19581" custLinFactNeighborY="-7109">
        <dgm:presLayoutVars>
          <dgm:bulletEnabled val="1"/>
        </dgm:presLayoutVars>
      </dgm:prSet>
      <dgm:spPr/>
      <dgm:t>
        <a:bodyPr/>
        <a:lstStyle/>
        <a:p>
          <a:endParaRPr lang="en-US"/>
        </a:p>
      </dgm:t>
    </dgm:pt>
    <dgm:pt modelId="{8A1B5F3A-39C2-4C4D-A89B-F99F129D58A1}" type="pres">
      <dgm:prSet presAssocID="{31E292A8-C0D4-489D-8AF4-6A9F042AAC15}" presName="ThreeConn_2-3" presStyleLbl="fgAccFollowNode1" presStyleIdx="1" presStyleCnt="2" custScaleX="52448" custScaleY="100000" custLinFactNeighborX="-73893" custLinFactNeighborY="909">
        <dgm:presLayoutVars>
          <dgm:bulletEnabled val="1"/>
        </dgm:presLayoutVars>
      </dgm:prSet>
      <dgm:spPr/>
      <dgm:t>
        <a:bodyPr/>
        <a:lstStyle/>
        <a:p>
          <a:endParaRPr lang="en-US"/>
        </a:p>
      </dgm:t>
    </dgm:pt>
    <dgm:pt modelId="{EDF6AC72-D4CB-40CA-9082-E82ADAC5993B}" type="pres">
      <dgm:prSet presAssocID="{31E292A8-C0D4-489D-8AF4-6A9F042AAC15}" presName="ThreeNodes_1_text" presStyleLbl="node1" presStyleIdx="2" presStyleCnt="3">
        <dgm:presLayoutVars>
          <dgm:bulletEnabled val="1"/>
        </dgm:presLayoutVars>
      </dgm:prSet>
      <dgm:spPr/>
      <dgm:t>
        <a:bodyPr/>
        <a:lstStyle/>
        <a:p>
          <a:endParaRPr lang="en-US"/>
        </a:p>
      </dgm:t>
    </dgm:pt>
    <dgm:pt modelId="{CFD77DE8-1A93-42A7-B875-815FC7F03CEC}" type="pres">
      <dgm:prSet presAssocID="{31E292A8-C0D4-489D-8AF4-6A9F042AAC15}" presName="ThreeNodes_2_text" presStyleLbl="node1" presStyleIdx="2" presStyleCnt="3">
        <dgm:presLayoutVars>
          <dgm:bulletEnabled val="1"/>
        </dgm:presLayoutVars>
      </dgm:prSet>
      <dgm:spPr/>
      <dgm:t>
        <a:bodyPr/>
        <a:lstStyle/>
        <a:p>
          <a:endParaRPr lang="en-US"/>
        </a:p>
      </dgm:t>
    </dgm:pt>
    <dgm:pt modelId="{87DF6780-FA8F-45D9-A775-CCAA4AE484E8}" type="pres">
      <dgm:prSet presAssocID="{31E292A8-C0D4-489D-8AF4-6A9F042AAC15}" presName="ThreeNodes_3_text" presStyleLbl="node1" presStyleIdx="2" presStyleCnt="3">
        <dgm:presLayoutVars>
          <dgm:bulletEnabled val="1"/>
        </dgm:presLayoutVars>
      </dgm:prSet>
      <dgm:spPr/>
      <dgm:t>
        <a:bodyPr/>
        <a:lstStyle/>
        <a:p>
          <a:endParaRPr lang="en-US"/>
        </a:p>
      </dgm:t>
    </dgm:pt>
  </dgm:ptLst>
  <dgm:cxnLst>
    <dgm:cxn modelId="{E906EDEB-2B2B-406F-9B03-1998FC8BC628}" type="presOf" srcId="{BC4C8F46-56DA-45D2-9B6E-08C237DF03A2}" destId="{33DADD33-4F5E-4AED-8032-E94BBA956FDD}" srcOrd="0" destOrd="0" presId="urn:microsoft.com/office/officeart/2005/8/layout/vProcess5"/>
    <dgm:cxn modelId="{64AEF247-B8A7-4178-A778-64E3E545E30F}" type="presOf" srcId="{38DE4785-6633-49D8-A644-F9E2B7A7F366}" destId="{2864A788-284E-4E00-AF8E-5E5C34D64377}" srcOrd="0" destOrd="0" presId="urn:microsoft.com/office/officeart/2005/8/layout/vProcess5"/>
    <dgm:cxn modelId="{BC9220A7-3C41-427A-BD35-AFFC1DDF1A02}" srcId="{31E292A8-C0D4-489D-8AF4-6A9F042AAC15}" destId="{BC4C8F46-56DA-45D2-9B6E-08C237DF03A2}" srcOrd="1" destOrd="0" parTransId="{BB1DE779-8D88-4125-ACEE-7E8D12ADA6E0}" sibTransId="{1557E3D3-D17E-45FB-B69B-B841C5E79303}"/>
    <dgm:cxn modelId="{1FBF139B-BAAE-4AF7-807B-25E9161013E4}" type="presOf" srcId="{1557E3D3-D17E-45FB-B69B-B841C5E79303}" destId="{8A1B5F3A-39C2-4C4D-A89B-F99F129D58A1}" srcOrd="0" destOrd="0" presId="urn:microsoft.com/office/officeart/2005/8/layout/vProcess5"/>
    <dgm:cxn modelId="{0BE17927-EAD3-40FE-9A2E-A87EFA5CF3BE}" type="presOf" srcId="{31E292A8-C0D4-489D-8AF4-6A9F042AAC15}" destId="{41B1AE76-1E77-4DED-ADC7-4778407A4563}" srcOrd="0" destOrd="0" presId="urn:microsoft.com/office/officeart/2005/8/layout/vProcess5"/>
    <dgm:cxn modelId="{31CA7554-1475-44C9-8AC9-A050F6D54B18}" srcId="{31E292A8-C0D4-489D-8AF4-6A9F042AAC15}" destId="{59437830-3787-4C87-94C9-C1A2284B2076}" srcOrd="2" destOrd="0" parTransId="{AF4BA595-6862-443F-A5DC-12CC8570200E}" sibTransId="{E3502CA5-0E1F-48A2-883C-731F1E384C3E}"/>
    <dgm:cxn modelId="{E2A2FEB2-D2E1-40AC-92DC-ABE018D7CF61}" srcId="{31E292A8-C0D4-489D-8AF4-6A9F042AAC15}" destId="{2E6C6FD3-5160-4542-A936-5A9430425886}" srcOrd="0" destOrd="0" parTransId="{DB75E1FE-B3E8-46C3-82E7-D867FF573374}" sibTransId="{38DE4785-6633-49D8-A644-F9E2B7A7F366}"/>
    <dgm:cxn modelId="{B64B1F24-28FF-472F-8804-FD460150081F}" type="presOf" srcId="{59437830-3787-4C87-94C9-C1A2284B2076}" destId="{87DF6780-FA8F-45D9-A775-CCAA4AE484E8}" srcOrd="1" destOrd="0" presId="urn:microsoft.com/office/officeart/2005/8/layout/vProcess5"/>
    <dgm:cxn modelId="{8868C3E3-23D6-4A9B-9B19-C2F21CE02823}" type="presOf" srcId="{2E6C6FD3-5160-4542-A936-5A9430425886}" destId="{EDF6AC72-D4CB-40CA-9082-E82ADAC5993B}" srcOrd="1" destOrd="0" presId="urn:microsoft.com/office/officeart/2005/8/layout/vProcess5"/>
    <dgm:cxn modelId="{AC48893F-CCC1-457A-8A9E-965AB13E4561}" type="presOf" srcId="{59437830-3787-4C87-94C9-C1A2284B2076}" destId="{8D473566-A4A7-4C20-AEA9-ED637C97F613}" srcOrd="0" destOrd="0" presId="urn:microsoft.com/office/officeart/2005/8/layout/vProcess5"/>
    <dgm:cxn modelId="{EE4F1ACF-5A34-49C3-8C47-E9ED3AE5045B}" type="presOf" srcId="{BC4C8F46-56DA-45D2-9B6E-08C237DF03A2}" destId="{CFD77DE8-1A93-42A7-B875-815FC7F03CEC}" srcOrd="1" destOrd="0" presId="urn:microsoft.com/office/officeart/2005/8/layout/vProcess5"/>
    <dgm:cxn modelId="{AA73E12D-9F1A-466E-990A-36A8F2F14D46}" type="presOf" srcId="{2E6C6FD3-5160-4542-A936-5A9430425886}" destId="{C1B92695-2913-4B35-B5B1-9B164EE17A25}" srcOrd="0" destOrd="0" presId="urn:microsoft.com/office/officeart/2005/8/layout/vProcess5"/>
    <dgm:cxn modelId="{F09CEADD-C623-48B4-B850-CC87E34D2FC0}" type="presParOf" srcId="{41B1AE76-1E77-4DED-ADC7-4778407A4563}" destId="{830F0CE7-AE7B-4E09-8C22-59A5B07E367E}" srcOrd="0" destOrd="0" presId="urn:microsoft.com/office/officeart/2005/8/layout/vProcess5"/>
    <dgm:cxn modelId="{B450D69D-1A64-4B3D-B412-85E6B8A8E5A0}" type="presParOf" srcId="{41B1AE76-1E77-4DED-ADC7-4778407A4563}" destId="{C1B92695-2913-4B35-B5B1-9B164EE17A25}" srcOrd="1" destOrd="0" presId="urn:microsoft.com/office/officeart/2005/8/layout/vProcess5"/>
    <dgm:cxn modelId="{2FE9F23E-7C6E-48A9-AE46-046D70B89C5C}" type="presParOf" srcId="{41B1AE76-1E77-4DED-ADC7-4778407A4563}" destId="{33DADD33-4F5E-4AED-8032-E94BBA956FDD}" srcOrd="2" destOrd="0" presId="urn:microsoft.com/office/officeart/2005/8/layout/vProcess5"/>
    <dgm:cxn modelId="{D85AFA3D-BFBC-46E9-8DC7-B3055688FD7B}" type="presParOf" srcId="{41B1AE76-1E77-4DED-ADC7-4778407A4563}" destId="{8D473566-A4A7-4C20-AEA9-ED637C97F613}" srcOrd="3" destOrd="0" presId="urn:microsoft.com/office/officeart/2005/8/layout/vProcess5"/>
    <dgm:cxn modelId="{C0F5E617-DF78-4379-BA85-EC49975F09DA}" type="presParOf" srcId="{41B1AE76-1E77-4DED-ADC7-4778407A4563}" destId="{2864A788-284E-4E00-AF8E-5E5C34D64377}" srcOrd="4" destOrd="0" presId="urn:microsoft.com/office/officeart/2005/8/layout/vProcess5"/>
    <dgm:cxn modelId="{1ED4C3D9-F3D5-47B8-8B9D-CED2CF76F8C5}" type="presParOf" srcId="{41B1AE76-1E77-4DED-ADC7-4778407A4563}" destId="{8A1B5F3A-39C2-4C4D-A89B-F99F129D58A1}" srcOrd="5" destOrd="0" presId="urn:microsoft.com/office/officeart/2005/8/layout/vProcess5"/>
    <dgm:cxn modelId="{91B87DD8-21EB-4829-8C8D-138B5361B2F2}" type="presParOf" srcId="{41B1AE76-1E77-4DED-ADC7-4778407A4563}" destId="{EDF6AC72-D4CB-40CA-9082-E82ADAC5993B}" srcOrd="6" destOrd="0" presId="urn:microsoft.com/office/officeart/2005/8/layout/vProcess5"/>
    <dgm:cxn modelId="{7B57426C-D656-480F-814F-DC9F6F2A4D3E}" type="presParOf" srcId="{41B1AE76-1E77-4DED-ADC7-4778407A4563}" destId="{CFD77DE8-1A93-42A7-B875-815FC7F03CEC}" srcOrd="7" destOrd="0" presId="urn:microsoft.com/office/officeart/2005/8/layout/vProcess5"/>
    <dgm:cxn modelId="{EF1A5404-08BD-436E-930C-DDE13770583C}" type="presParOf" srcId="{41B1AE76-1E77-4DED-ADC7-4778407A4563}" destId="{87DF6780-FA8F-45D9-A775-CCAA4AE484E8}" srcOrd="8" destOrd="0" presId="urn:microsoft.com/office/officeart/2005/8/layout/vProcess5"/>
  </dgm:cxnLst>
  <dgm:bg/>
  <dgm:whole/>
</dgm:dataModel>
</file>

<file path=ppt/diagrams/data11.xml><?xml version="1.0" encoding="utf-8"?>
<dgm:dataModel xmlns:dgm="http://schemas.openxmlformats.org/drawingml/2006/diagram" xmlns:a="http://schemas.openxmlformats.org/drawingml/2006/main">
  <dgm:ptLst>
    <dgm:pt modelId="{8778E15C-11C0-450E-BB8C-DB0E25C41C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C402BF-D7F9-486F-AF0C-5FE2C9F16BE5}">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dirty="0" smtClean="0">
              <a:latin typeface="Times New Roman" pitchFamily="18" charset="0"/>
              <a:cs typeface="Times New Roman" pitchFamily="18" charset="0"/>
            </a:rPr>
            <a:t>The EO Patch is a three-day wearable, adhesive, waterproof insulin pump.</a:t>
          </a:r>
          <a:endParaRPr lang="en-US" sz="2000" dirty="0">
            <a:latin typeface="Times New Roman" pitchFamily="18" charset="0"/>
            <a:cs typeface="Times New Roman" pitchFamily="18" charset="0"/>
          </a:endParaRPr>
        </a:p>
      </dgm:t>
    </dgm:pt>
    <dgm:pt modelId="{4CC59166-2322-471E-B713-AF0B9662B7CF}" type="parTrans" cxnId="{05C348AA-916C-4C36-9F1E-2A87E87B6BC1}">
      <dgm:prSet/>
      <dgm:spPr/>
      <dgm:t>
        <a:bodyPr/>
        <a:lstStyle/>
        <a:p>
          <a:endParaRPr lang="en-US"/>
        </a:p>
      </dgm:t>
    </dgm:pt>
    <dgm:pt modelId="{9A0AB37C-2173-4A68-BEAF-ABA1F2EE24A9}" type="sibTrans" cxnId="{05C348AA-916C-4C36-9F1E-2A87E87B6BC1}">
      <dgm:prSet/>
      <dgm:spPr/>
      <dgm:t>
        <a:bodyPr/>
        <a:lstStyle/>
        <a:p>
          <a:endParaRPr lang="en-US"/>
        </a:p>
      </dgm:t>
    </dgm:pt>
    <dgm:pt modelId="{3A61F7A9-EA4E-44A2-96B5-C5EE6C433AE3}">
      <dgm:prSet phldrT="[Text]" custT="1"/>
      <dgm:spPr/>
      <dgm:t>
        <a:bodyPr/>
        <a:lstStyle/>
        <a:p>
          <a:r>
            <a:rPr lang="en-US" sz="2000" dirty="0" smtClean="0">
              <a:latin typeface="Times New Roman" pitchFamily="18" charset="0"/>
              <a:cs typeface="Times New Roman" pitchFamily="18" charset="0"/>
            </a:rPr>
            <a:t>The device incorporates a proprietary electro osmotic pumping technology that allows it to be smaller and lighter than other insulin pumps.</a:t>
          </a:r>
          <a:endParaRPr lang="en-US" sz="2000" dirty="0">
            <a:latin typeface="Times New Roman" pitchFamily="18" charset="0"/>
            <a:cs typeface="Times New Roman" pitchFamily="18" charset="0"/>
          </a:endParaRPr>
        </a:p>
      </dgm:t>
    </dgm:pt>
    <dgm:pt modelId="{BB35AE1B-4775-4FCD-9A1C-44B510B31DD7}" type="parTrans" cxnId="{BA6795CF-B4C7-4205-AAD0-806D8774E612}">
      <dgm:prSet/>
      <dgm:spPr/>
      <dgm:t>
        <a:bodyPr/>
        <a:lstStyle/>
        <a:p>
          <a:endParaRPr lang="en-US"/>
        </a:p>
      </dgm:t>
    </dgm:pt>
    <dgm:pt modelId="{FD1ACFA3-5AB0-4AC0-BE38-BCD6767144A1}" type="sibTrans" cxnId="{BA6795CF-B4C7-4205-AAD0-806D8774E612}">
      <dgm:prSet/>
      <dgm:spPr/>
      <dgm:t>
        <a:bodyPr/>
        <a:lstStyle/>
        <a:p>
          <a:endParaRPr lang="en-US"/>
        </a:p>
      </dgm:t>
    </dgm:pt>
    <dgm:pt modelId="{833F01A5-FEC7-4DD4-9457-6FC129CD01B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dirty="0" smtClean="0">
              <a:latin typeface="Times New Roman" pitchFamily="18" charset="0"/>
              <a:cs typeface="Times New Roman" pitchFamily="18" charset="0"/>
            </a:rPr>
            <a:t>The smaller device size can be held by younger diabetes patients. </a:t>
          </a:r>
          <a:endParaRPr lang="en-US" sz="2000" dirty="0">
            <a:latin typeface="Times New Roman" pitchFamily="18" charset="0"/>
            <a:cs typeface="Times New Roman" pitchFamily="18" charset="0"/>
          </a:endParaRPr>
        </a:p>
      </dgm:t>
    </dgm:pt>
    <dgm:pt modelId="{72EEC3C9-A28E-45C9-A398-DAE8B174726C}" type="parTrans" cxnId="{22BCE9EB-B72A-4CC6-9E97-A2DC8CD395C1}">
      <dgm:prSet/>
      <dgm:spPr/>
      <dgm:t>
        <a:bodyPr/>
        <a:lstStyle/>
        <a:p>
          <a:endParaRPr lang="en-US"/>
        </a:p>
      </dgm:t>
    </dgm:pt>
    <dgm:pt modelId="{AD52572B-77BB-4F6E-96E1-51ED3D804261}" type="sibTrans" cxnId="{22BCE9EB-B72A-4CC6-9E97-A2DC8CD395C1}">
      <dgm:prSet/>
      <dgm:spPr/>
      <dgm:t>
        <a:bodyPr/>
        <a:lstStyle/>
        <a:p>
          <a:endParaRPr lang="en-US"/>
        </a:p>
      </dgm:t>
    </dgm:pt>
    <dgm:pt modelId="{EB6E7BFD-4F72-46DD-8F49-D08A5AE21C3E}">
      <dgm:prSet phldrT="[Text]" custT="1"/>
      <dgm:spPr/>
      <dgm:t>
        <a:bodyPr/>
        <a:lstStyle/>
        <a:p>
          <a:r>
            <a:rPr lang="en-US" sz="2000" dirty="0" smtClean="0">
              <a:latin typeface="Times New Roman" pitchFamily="18" charset="0"/>
              <a:cs typeface="Times New Roman" pitchFamily="18" charset="0"/>
            </a:rPr>
            <a:t>A recent round of funding will be used to conduct a clinical trial for regulatory approval. </a:t>
          </a:r>
          <a:endParaRPr lang="en-US" sz="2000" dirty="0">
            <a:latin typeface="Times New Roman" pitchFamily="18" charset="0"/>
            <a:cs typeface="Times New Roman" pitchFamily="18" charset="0"/>
          </a:endParaRPr>
        </a:p>
      </dgm:t>
    </dgm:pt>
    <dgm:pt modelId="{6116AEF6-BA19-4DC6-8162-0B897F435130}" type="parTrans" cxnId="{DCB372A3-0672-409C-8C10-5CABA0ACE1D8}">
      <dgm:prSet/>
      <dgm:spPr/>
      <dgm:t>
        <a:bodyPr/>
        <a:lstStyle/>
        <a:p>
          <a:endParaRPr lang="en-US"/>
        </a:p>
      </dgm:t>
    </dgm:pt>
    <dgm:pt modelId="{0E3CEE24-04F4-4D01-B4AB-DFA42D3928C4}" type="sibTrans" cxnId="{DCB372A3-0672-409C-8C10-5CABA0ACE1D8}">
      <dgm:prSet/>
      <dgm:spPr/>
      <dgm:t>
        <a:bodyPr/>
        <a:lstStyle/>
        <a:p>
          <a:endParaRPr lang="en-US"/>
        </a:p>
      </dgm:t>
    </dgm:pt>
    <dgm:pt modelId="{62BB50F8-EB4A-4769-A786-CB851ED4F20B}">
      <dgm:prSet phldrT="[Text]" custT="1"/>
      <dgm:spPr/>
      <dgm:t>
        <a:bodyPr/>
        <a:lstStyle/>
        <a:p>
          <a:endParaRPr lang="en-US" sz="2000" dirty="0">
            <a:latin typeface="Times New Roman" pitchFamily="18" charset="0"/>
            <a:cs typeface="Times New Roman" pitchFamily="18" charset="0"/>
          </a:endParaRPr>
        </a:p>
      </dgm:t>
    </dgm:pt>
    <dgm:pt modelId="{B5CC006C-23A5-47C1-8CD4-164810EF757E}" type="parTrans" cxnId="{8385B7DF-5CE3-4738-A029-6F52D5E6CDEF}">
      <dgm:prSet/>
      <dgm:spPr/>
      <dgm:t>
        <a:bodyPr/>
        <a:lstStyle/>
        <a:p>
          <a:endParaRPr lang="en-US"/>
        </a:p>
      </dgm:t>
    </dgm:pt>
    <dgm:pt modelId="{9F5D4B66-BDA3-4936-AE8E-5D57D60A85A8}" type="sibTrans" cxnId="{8385B7DF-5CE3-4738-A029-6F52D5E6CDEF}">
      <dgm:prSet/>
      <dgm:spPr/>
      <dgm:t>
        <a:bodyPr/>
        <a:lstStyle/>
        <a:p>
          <a:endParaRPr lang="en-US"/>
        </a:p>
      </dgm:t>
    </dgm:pt>
    <dgm:pt modelId="{522712A1-33D1-4B36-B172-1811A0365EF4}">
      <dgm:prSet phldrT="[Text]" custT="1"/>
      <dgm:spPr/>
      <dgm:t>
        <a:bodyPr/>
        <a:lstStyle/>
        <a:p>
          <a:endParaRPr lang="en-US" sz="2000" dirty="0">
            <a:latin typeface="Times New Roman" pitchFamily="18" charset="0"/>
            <a:cs typeface="Times New Roman" pitchFamily="18" charset="0"/>
          </a:endParaRPr>
        </a:p>
      </dgm:t>
    </dgm:pt>
    <dgm:pt modelId="{7394C5F3-7A84-468C-9D12-E6254A670755}" type="parTrans" cxnId="{51EFBF7B-D873-422E-B387-0D0BAE541709}">
      <dgm:prSet/>
      <dgm:spPr/>
      <dgm:t>
        <a:bodyPr/>
        <a:lstStyle/>
        <a:p>
          <a:endParaRPr lang="en-US"/>
        </a:p>
      </dgm:t>
    </dgm:pt>
    <dgm:pt modelId="{D30454A0-9434-4C1F-BAC8-4E505799C81B}" type="sibTrans" cxnId="{51EFBF7B-D873-422E-B387-0D0BAE541709}">
      <dgm:prSet/>
      <dgm:spPr/>
      <dgm:t>
        <a:bodyPr/>
        <a:lstStyle/>
        <a:p>
          <a:endParaRPr lang="en-US"/>
        </a:p>
      </dgm:t>
    </dgm:pt>
    <dgm:pt modelId="{5F71922A-D738-4BA7-A7B7-17957C1F4DA8}">
      <dgm:prSet phldrT="[Text]" custT="1"/>
      <dgm:spPr/>
      <dgm:t>
        <a:bodyPr/>
        <a:lstStyle/>
        <a:p>
          <a:endParaRPr lang="en-US" sz="2000" dirty="0">
            <a:latin typeface="Times New Roman" pitchFamily="18" charset="0"/>
            <a:cs typeface="Times New Roman" pitchFamily="18" charset="0"/>
          </a:endParaRPr>
        </a:p>
      </dgm:t>
    </dgm:pt>
    <dgm:pt modelId="{E1E015B6-DF40-4AFB-A11F-3AF0007854F1}" type="parTrans" cxnId="{CDD14EEE-2455-4AFB-BC07-63FCBB13CE80}">
      <dgm:prSet/>
      <dgm:spPr/>
      <dgm:t>
        <a:bodyPr/>
        <a:lstStyle/>
        <a:p>
          <a:endParaRPr lang="en-US"/>
        </a:p>
      </dgm:t>
    </dgm:pt>
    <dgm:pt modelId="{5C89BFB5-B8EF-4E0B-A9B0-A40B44C5BF42}" type="sibTrans" cxnId="{CDD14EEE-2455-4AFB-BC07-63FCBB13CE80}">
      <dgm:prSet/>
      <dgm:spPr/>
      <dgm:t>
        <a:bodyPr/>
        <a:lstStyle/>
        <a:p>
          <a:endParaRPr lang="en-US"/>
        </a:p>
      </dgm:t>
    </dgm:pt>
    <dgm:pt modelId="{2017F9DF-259F-4946-BF9C-D956337F1414}" type="pres">
      <dgm:prSet presAssocID="{8778E15C-11C0-450E-BB8C-DB0E25C41C06}" presName="linear" presStyleCnt="0">
        <dgm:presLayoutVars>
          <dgm:animLvl val="lvl"/>
          <dgm:resizeHandles val="exact"/>
        </dgm:presLayoutVars>
      </dgm:prSet>
      <dgm:spPr/>
      <dgm:t>
        <a:bodyPr/>
        <a:lstStyle/>
        <a:p>
          <a:endParaRPr lang="en-US"/>
        </a:p>
      </dgm:t>
    </dgm:pt>
    <dgm:pt modelId="{061FAC5F-4BC4-406A-B2FA-3F9957DE5F17}" type="pres">
      <dgm:prSet presAssocID="{84C402BF-D7F9-486F-AF0C-5FE2C9F16BE5}" presName="parentText" presStyleLbl="node1" presStyleIdx="0" presStyleCnt="2" custScaleY="66619">
        <dgm:presLayoutVars>
          <dgm:chMax val="0"/>
          <dgm:bulletEnabled val="1"/>
        </dgm:presLayoutVars>
      </dgm:prSet>
      <dgm:spPr/>
      <dgm:t>
        <a:bodyPr/>
        <a:lstStyle/>
        <a:p>
          <a:endParaRPr lang="en-US"/>
        </a:p>
      </dgm:t>
    </dgm:pt>
    <dgm:pt modelId="{06354086-C21C-43F3-80FF-6DEE26291250}" type="pres">
      <dgm:prSet presAssocID="{84C402BF-D7F9-486F-AF0C-5FE2C9F16BE5}" presName="childText" presStyleLbl="revTx" presStyleIdx="0" presStyleCnt="2">
        <dgm:presLayoutVars>
          <dgm:bulletEnabled val="1"/>
        </dgm:presLayoutVars>
      </dgm:prSet>
      <dgm:spPr/>
      <dgm:t>
        <a:bodyPr/>
        <a:lstStyle/>
        <a:p>
          <a:endParaRPr lang="en-US"/>
        </a:p>
      </dgm:t>
    </dgm:pt>
    <dgm:pt modelId="{D8054B16-25A0-4C20-B2B5-3D3C91CFC202}" type="pres">
      <dgm:prSet presAssocID="{833F01A5-FEC7-4DD4-9457-6FC129CD01B0}" presName="parentText" presStyleLbl="node1" presStyleIdx="1" presStyleCnt="2" custScaleY="58318">
        <dgm:presLayoutVars>
          <dgm:chMax val="0"/>
          <dgm:bulletEnabled val="1"/>
        </dgm:presLayoutVars>
      </dgm:prSet>
      <dgm:spPr/>
      <dgm:t>
        <a:bodyPr/>
        <a:lstStyle/>
        <a:p>
          <a:endParaRPr lang="en-US"/>
        </a:p>
      </dgm:t>
    </dgm:pt>
    <dgm:pt modelId="{EA2ED542-5665-4323-98E1-180B9BE0C8E0}" type="pres">
      <dgm:prSet presAssocID="{833F01A5-FEC7-4DD4-9457-6FC129CD01B0}" presName="childText" presStyleLbl="revTx" presStyleIdx="1" presStyleCnt="2">
        <dgm:presLayoutVars>
          <dgm:bulletEnabled val="1"/>
        </dgm:presLayoutVars>
      </dgm:prSet>
      <dgm:spPr/>
      <dgm:t>
        <a:bodyPr/>
        <a:lstStyle/>
        <a:p>
          <a:endParaRPr lang="en-US"/>
        </a:p>
      </dgm:t>
    </dgm:pt>
  </dgm:ptLst>
  <dgm:cxnLst>
    <dgm:cxn modelId="{22BCE9EB-B72A-4CC6-9E97-A2DC8CD395C1}" srcId="{8778E15C-11C0-450E-BB8C-DB0E25C41C06}" destId="{833F01A5-FEC7-4DD4-9457-6FC129CD01B0}" srcOrd="1" destOrd="0" parTransId="{72EEC3C9-A28E-45C9-A398-DAE8B174726C}" sibTransId="{AD52572B-77BB-4F6E-96E1-51ED3D804261}"/>
    <dgm:cxn modelId="{BA6795CF-B4C7-4205-AAD0-806D8774E612}" srcId="{84C402BF-D7F9-486F-AF0C-5FE2C9F16BE5}" destId="{3A61F7A9-EA4E-44A2-96B5-C5EE6C433AE3}" srcOrd="1" destOrd="0" parTransId="{BB35AE1B-4775-4FCD-9A1C-44B510B31DD7}" sibTransId="{FD1ACFA3-5AB0-4AC0-BE38-BCD6767144A1}"/>
    <dgm:cxn modelId="{89F4E334-3C99-42D2-A9A7-E553539B88CA}" type="presOf" srcId="{3A61F7A9-EA4E-44A2-96B5-C5EE6C433AE3}" destId="{06354086-C21C-43F3-80FF-6DEE26291250}" srcOrd="0" destOrd="1" presId="urn:microsoft.com/office/officeart/2005/8/layout/vList2"/>
    <dgm:cxn modelId="{B2A961F0-6BD5-40B0-A469-0E5E81AA2297}" type="presOf" srcId="{62BB50F8-EB4A-4769-A786-CB851ED4F20B}" destId="{06354086-C21C-43F3-80FF-6DEE26291250}" srcOrd="0" destOrd="0" presId="urn:microsoft.com/office/officeart/2005/8/layout/vList2"/>
    <dgm:cxn modelId="{7C221456-FFA1-47B7-AE22-66FAEC898E87}" type="presOf" srcId="{8778E15C-11C0-450E-BB8C-DB0E25C41C06}" destId="{2017F9DF-259F-4946-BF9C-D956337F1414}" srcOrd="0" destOrd="0" presId="urn:microsoft.com/office/officeart/2005/8/layout/vList2"/>
    <dgm:cxn modelId="{DCB372A3-0672-409C-8C10-5CABA0ACE1D8}" srcId="{833F01A5-FEC7-4DD4-9457-6FC129CD01B0}" destId="{EB6E7BFD-4F72-46DD-8F49-D08A5AE21C3E}" srcOrd="1" destOrd="0" parTransId="{6116AEF6-BA19-4DC6-8162-0B897F435130}" sibTransId="{0E3CEE24-04F4-4D01-B4AB-DFA42D3928C4}"/>
    <dgm:cxn modelId="{055EA6B7-FDC3-4D1F-9BAC-09DCE83F60CA}" type="presOf" srcId="{EB6E7BFD-4F72-46DD-8F49-D08A5AE21C3E}" destId="{EA2ED542-5665-4323-98E1-180B9BE0C8E0}" srcOrd="0" destOrd="1" presId="urn:microsoft.com/office/officeart/2005/8/layout/vList2"/>
    <dgm:cxn modelId="{8385B7DF-5CE3-4738-A029-6F52D5E6CDEF}" srcId="{84C402BF-D7F9-486F-AF0C-5FE2C9F16BE5}" destId="{62BB50F8-EB4A-4769-A786-CB851ED4F20B}" srcOrd="0" destOrd="0" parTransId="{B5CC006C-23A5-47C1-8CD4-164810EF757E}" sibTransId="{9F5D4B66-BDA3-4936-AE8E-5D57D60A85A8}"/>
    <dgm:cxn modelId="{A1E5D265-B04E-44B5-8CE5-B9AB9FC93061}" type="presOf" srcId="{84C402BF-D7F9-486F-AF0C-5FE2C9F16BE5}" destId="{061FAC5F-4BC4-406A-B2FA-3F9957DE5F17}" srcOrd="0" destOrd="0" presId="urn:microsoft.com/office/officeart/2005/8/layout/vList2"/>
    <dgm:cxn modelId="{4F31D905-5F63-4799-AE35-35D0326C011B}" type="presOf" srcId="{522712A1-33D1-4B36-B172-1811A0365EF4}" destId="{06354086-C21C-43F3-80FF-6DEE26291250}" srcOrd="0" destOrd="2" presId="urn:microsoft.com/office/officeart/2005/8/layout/vList2"/>
    <dgm:cxn modelId="{4B5078F2-9CA3-4593-9818-C4C12C190BC8}" type="presOf" srcId="{5F71922A-D738-4BA7-A7B7-17957C1F4DA8}" destId="{EA2ED542-5665-4323-98E1-180B9BE0C8E0}" srcOrd="0" destOrd="0" presId="urn:microsoft.com/office/officeart/2005/8/layout/vList2"/>
    <dgm:cxn modelId="{51EFBF7B-D873-422E-B387-0D0BAE541709}" srcId="{84C402BF-D7F9-486F-AF0C-5FE2C9F16BE5}" destId="{522712A1-33D1-4B36-B172-1811A0365EF4}" srcOrd="2" destOrd="0" parTransId="{7394C5F3-7A84-468C-9D12-E6254A670755}" sibTransId="{D30454A0-9434-4C1F-BAC8-4E505799C81B}"/>
    <dgm:cxn modelId="{05C348AA-916C-4C36-9F1E-2A87E87B6BC1}" srcId="{8778E15C-11C0-450E-BB8C-DB0E25C41C06}" destId="{84C402BF-D7F9-486F-AF0C-5FE2C9F16BE5}" srcOrd="0" destOrd="0" parTransId="{4CC59166-2322-471E-B713-AF0B9662B7CF}" sibTransId="{9A0AB37C-2173-4A68-BEAF-ABA1F2EE24A9}"/>
    <dgm:cxn modelId="{CDD14EEE-2455-4AFB-BC07-63FCBB13CE80}" srcId="{833F01A5-FEC7-4DD4-9457-6FC129CD01B0}" destId="{5F71922A-D738-4BA7-A7B7-17957C1F4DA8}" srcOrd="0" destOrd="0" parTransId="{E1E015B6-DF40-4AFB-A11F-3AF0007854F1}" sibTransId="{5C89BFB5-B8EF-4E0B-A9B0-A40B44C5BF42}"/>
    <dgm:cxn modelId="{D7BD7170-609E-4882-B986-21A104C7F50E}" type="presOf" srcId="{833F01A5-FEC7-4DD4-9457-6FC129CD01B0}" destId="{D8054B16-25A0-4C20-B2B5-3D3C91CFC202}" srcOrd="0" destOrd="0" presId="urn:microsoft.com/office/officeart/2005/8/layout/vList2"/>
    <dgm:cxn modelId="{578CDC8C-1614-4C81-9F3D-744B61A61C52}" type="presParOf" srcId="{2017F9DF-259F-4946-BF9C-D956337F1414}" destId="{061FAC5F-4BC4-406A-B2FA-3F9957DE5F17}" srcOrd="0" destOrd="0" presId="urn:microsoft.com/office/officeart/2005/8/layout/vList2"/>
    <dgm:cxn modelId="{A7E19BB1-504D-4EA2-AF19-46D05903B657}" type="presParOf" srcId="{2017F9DF-259F-4946-BF9C-D956337F1414}" destId="{06354086-C21C-43F3-80FF-6DEE26291250}" srcOrd="1" destOrd="0" presId="urn:microsoft.com/office/officeart/2005/8/layout/vList2"/>
    <dgm:cxn modelId="{5AFEDBB4-480D-45EF-9CFE-9B2505B0FF1C}" type="presParOf" srcId="{2017F9DF-259F-4946-BF9C-D956337F1414}" destId="{D8054B16-25A0-4C20-B2B5-3D3C91CFC202}" srcOrd="2" destOrd="0" presId="urn:microsoft.com/office/officeart/2005/8/layout/vList2"/>
    <dgm:cxn modelId="{3E8AA7C7-DF40-4A1F-B018-2DE05652A526}" type="presParOf" srcId="{2017F9DF-259F-4946-BF9C-D956337F1414}" destId="{EA2ED542-5665-4323-98E1-180B9BE0C8E0}" srcOrd="3"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4FDA360C-92B7-45A0-84E2-BF619D120A6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ABBF87CD-7615-4791-832F-C7EB3C65E08D}">
      <dgm:prSet phldrT="[Text]" custT="1"/>
      <dgm:spPr/>
      <dgm:t>
        <a:bodyPr/>
        <a:lstStyle/>
        <a:p>
          <a:r>
            <a:rPr lang="en-US" sz="1200" dirty="0" err="1" smtClean="0">
              <a:solidFill>
                <a:schemeClr val="tx1"/>
              </a:solidFill>
              <a:latin typeface="Times New Roman" pitchFamily="18" charset="0"/>
              <a:cs typeface="Times New Roman" pitchFamily="18" charset="0"/>
            </a:rPr>
            <a:t>StethAid</a:t>
          </a:r>
          <a:r>
            <a:rPr lang="en-US" sz="1200" dirty="0" smtClean="0">
              <a:solidFill>
                <a:schemeClr val="tx1"/>
              </a:solidFill>
              <a:latin typeface="Times New Roman" pitchFamily="18" charset="0"/>
              <a:cs typeface="Times New Roman" pitchFamily="18" charset="0"/>
            </a:rPr>
            <a:t> is a mobile device-based digital stethoscope that aids in the diagnosis of pediatric heart murmurs. A small box attaches to a stethoscope and wirelessly communicates with a </a:t>
          </a:r>
          <a:r>
            <a:rPr lang="en-US" sz="1200" dirty="0" err="1" smtClean="0">
              <a:solidFill>
                <a:schemeClr val="tx1"/>
              </a:solidFill>
              <a:latin typeface="Times New Roman" pitchFamily="18" charset="0"/>
              <a:cs typeface="Times New Roman" pitchFamily="18" charset="0"/>
            </a:rPr>
            <a:t>smartphone</a:t>
          </a:r>
          <a:r>
            <a:rPr lang="en-US" sz="1200" dirty="0" smtClean="0">
              <a:solidFill>
                <a:schemeClr val="tx1"/>
              </a:solidFill>
              <a:latin typeface="Times New Roman" pitchFamily="18" charset="0"/>
              <a:cs typeface="Times New Roman" pitchFamily="18" charset="0"/>
            </a:rPr>
            <a:t>.</a:t>
          </a:r>
          <a:endParaRPr lang="en-US" sz="1200" dirty="0">
            <a:solidFill>
              <a:schemeClr val="tx1"/>
            </a:solidFill>
            <a:latin typeface="Times New Roman" pitchFamily="18" charset="0"/>
            <a:cs typeface="Times New Roman" pitchFamily="18" charset="0"/>
          </a:endParaRPr>
        </a:p>
      </dgm:t>
    </dgm:pt>
    <dgm:pt modelId="{0800B43E-BBA4-497B-98BB-88518B061482}" type="parTrans" cxnId="{325C57CB-FA88-4A9F-8F4A-C64AA5FE9EE4}">
      <dgm:prSet/>
      <dgm:spPr/>
      <dgm:t>
        <a:bodyPr/>
        <a:lstStyle/>
        <a:p>
          <a:endParaRPr lang="en-US"/>
        </a:p>
      </dgm:t>
    </dgm:pt>
    <dgm:pt modelId="{C84FF0A7-3328-461D-8219-9CA0C0FA3642}" type="sibTrans" cxnId="{325C57CB-FA88-4A9F-8F4A-C64AA5FE9EE4}">
      <dgm:prSet/>
      <dgm:spPr/>
      <dgm:t>
        <a:bodyPr/>
        <a:lstStyle/>
        <a:p>
          <a:endParaRPr lang="en-US"/>
        </a:p>
      </dgm:t>
    </dgm:pt>
    <dgm:pt modelId="{ACEA7D5F-26BD-41AC-8216-C32490DE3F77}">
      <dgm:prSet phldrT="[Text]" custT="1"/>
      <dgm:spPr/>
      <dgm:t>
        <a:bodyPr/>
        <a:lstStyle/>
        <a:p>
          <a:r>
            <a:rPr lang="en-US" sz="1400" dirty="0" smtClean="0">
              <a:solidFill>
                <a:schemeClr val="tx1"/>
              </a:solidFill>
              <a:latin typeface="Times New Roman" pitchFamily="18" charset="0"/>
              <a:cs typeface="Times New Roman" pitchFamily="18" charset="0"/>
            </a:rPr>
            <a:t>An app records and analyzes the sounds in a patient’s chest and determines whether the murmur is benign or abnormal. </a:t>
          </a:r>
          <a:endParaRPr lang="en-US" sz="1400" dirty="0">
            <a:solidFill>
              <a:schemeClr val="tx1"/>
            </a:solidFill>
            <a:latin typeface="Times New Roman" pitchFamily="18" charset="0"/>
            <a:cs typeface="Times New Roman" pitchFamily="18" charset="0"/>
          </a:endParaRPr>
        </a:p>
      </dgm:t>
    </dgm:pt>
    <dgm:pt modelId="{BC8D1BC0-3BCB-4443-8E06-698D8E3812A4}" type="parTrans" cxnId="{0D02720A-D091-4DAB-8FB4-475E270B65E7}">
      <dgm:prSet/>
      <dgm:spPr/>
      <dgm:t>
        <a:bodyPr/>
        <a:lstStyle/>
        <a:p>
          <a:endParaRPr lang="en-US"/>
        </a:p>
      </dgm:t>
    </dgm:pt>
    <dgm:pt modelId="{D841FE68-92E0-4082-9F75-B6A8F79E3377}" type="sibTrans" cxnId="{0D02720A-D091-4DAB-8FB4-475E270B65E7}">
      <dgm:prSet/>
      <dgm:spPr/>
      <dgm:t>
        <a:bodyPr/>
        <a:lstStyle/>
        <a:p>
          <a:endParaRPr lang="en-US"/>
        </a:p>
      </dgm:t>
    </dgm:pt>
    <dgm:pt modelId="{AC1B4438-9210-462C-803E-C2B87C300298}" type="pres">
      <dgm:prSet presAssocID="{4FDA360C-92B7-45A0-84E2-BF619D120A60}" presName="compositeShape" presStyleCnt="0">
        <dgm:presLayoutVars>
          <dgm:chMax val="2"/>
          <dgm:dir/>
          <dgm:resizeHandles val="exact"/>
        </dgm:presLayoutVars>
      </dgm:prSet>
      <dgm:spPr/>
      <dgm:t>
        <a:bodyPr/>
        <a:lstStyle/>
        <a:p>
          <a:endParaRPr lang="en-US"/>
        </a:p>
      </dgm:t>
    </dgm:pt>
    <dgm:pt modelId="{0E115975-7848-4A40-8C2B-764F2E25CDAD}" type="pres">
      <dgm:prSet presAssocID="{4FDA360C-92B7-45A0-84E2-BF619D120A60}" presName="ribbon" presStyleLbl="node1" presStyleIdx="0" presStyleCnt="1" custLinFactX="-13513" custLinFactNeighborX="-100000" custLinFactNeighborY="-36899">
        <dgm:style>
          <a:lnRef idx="1">
            <a:schemeClr val="accent6"/>
          </a:lnRef>
          <a:fillRef idx="2">
            <a:schemeClr val="accent6"/>
          </a:fillRef>
          <a:effectRef idx="1">
            <a:schemeClr val="accent6"/>
          </a:effectRef>
          <a:fontRef idx="minor">
            <a:schemeClr val="dk1"/>
          </a:fontRef>
        </dgm:style>
      </dgm:prSet>
      <dgm:spPr/>
    </dgm:pt>
    <dgm:pt modelId="{C685A4FB-999E-4427-A06F-933813F613B6}" type="pres">
      <dgm:prSet presAssocID="{4FDA360C-92B7-45A0-84E2-BF619D120A60}" presName="leftArrowText" presStyleLbl="node1" presStyleIdx="0" presStyleCnt="1" custScaleX="115295" custLinFactNeighborX="-3161" custLinFactNeighborY="-33392">
        <dgm:presLayoutVars>
          <dgm:chMax val="0"/>
          <dgm:bulletEnabled val="1"/>
        </dgm:presLayoutVars>
      </dgm:prSet>
      <dgm:spPr/>
      <dgm:t>
        <a:bodyPr/>
        <a:lstStyle/>
        <a:p>
          <a:endParaRPr lang="en-US"/>
        </a:p>
      </dgm:t>
    </dgm:pt>
    <dgm:pt modelId="{A7EEF739-EFE3-4F3B-B2D4-C765D762C8EF}" type="pres">
      <dgm:prSet presAssocID="{4FDA360C-92B7-45A0-84E2-BF619D120A60}" presName="rightArrowText" presStyleLbl="node1" presStyleIdx="0" presStyleCnt="1" custLinFactNeighborX="-1545" custLinFactNeighborY="-29163">
        <dgm:presLayoutVars>
          <dgm:chMax val="0"/>
          <dgm:bulletEnabled val="1"/>
        </dgm:presLayoutVars>
      </dgm:prSet>
      <dgm:spPr/>
      <dgm:t>
        <a:bodyPr/>
        <a:lstStyle/>
        <a:p>
          <a:endParaRPr lang="en-US"/>
        </a:p>
      </dgm:t>
    </dgm:pt>
  </dgm:ptLst>
  <dgm:cxnLst>
    <dgm:cxn modelId="{DB2D9895-2E53-4D43-BE3E-63EF00D43315}" type="presOf" srcId="{4FDA360C-92B7-45A0-84E2-BF619D120A60}" destId="{AC1B4438-9210-462C-803E-C2B87C300298}" srcOrd="0" destOrd="0" presId="urn:microsoft.com/office/officeart/2005/8/layout/arrow6"/>
    <dgm:cxn modelId="{E8BBB6F8-F049-4545-8DD5-129BB6087A76}" type="presOf" srcId="{ACEA7D5F-26BD-41AC-8216-C32490DE3F77}" destId="{A7EEF739-EFE3-4F3B-B2D4-C765D762C8EF}" srcOrd="0" destOrd="0" presId="urn:microsoft.com/office/officeart/2005/8/layout/arrow6"/>
    <dgm:cxn modelId="{698B5608-0851-452F-A49F-4C43BF4584E5}" type="presOf" srcId="{ABBF87CD-7615-4791-832F-C7EB3C65E08D}" destId="{C685A4FB-999E-4427-A06F-933813F613B6}" srcOrd="0" destOrd="0" presId="urn:microsoft.com/office/officeart/2005/8/layout/arrow6"/>
    <dgm:cxn modelId="{0D02720A-D091-4DAB-8FB4-475E270B65E7}" srcId="{4FDA360C-92B7-45A0-84E2-BF619D120A60}" destId="{ACEA7D5F-26BD-41AC-8216-C32490DE3F77}" srcOrd="1" destOrd="0" parTransId="{BC8D1BC0-3BCB-4443-8E06-698D8E3812A4}" sibTransId="{D841FE68-92E0-4082-9F75-B6A8F79E3377}"/>
    <dgm:cxn modelId="{325C57CB-FA88-4A9F-8F4A-C64AA5FE9EE4}" srcId="{4FDA360C-92B7-45A0-84E2-BF619D120A60}" destId="{ABBF87CD-7615-4791-832F-C7EB3C65E08D}" srcOrd="0" destOrd="0" parTransId="{0800B43E-BBA4-497B-98BB-88518B061482}" sibTransId="{C84FF0A7-3328-461D-8219-9CA0C0FA3642}"/>
    <dgm:cxn modelId="{CA413859-543B-49F8-8C58-A7DE54B61EDC}" type="presParOf" srcId="{AC1B4438-9210-462C-803E-C2B87C300298}" destId="{0E115975-7848-4A40-8C2B-764F2E25CDAD}" srcOrd="0" destOrd="0" presId="urn:microsoft.com/office/officeart/2005/8/layout/arrow6"/>
    <dgm:cxn modelId="{3D5654DE-C3CF-4093-A1CA-514F0B0C77A5}" type="presParOf" srcId="{AC1B4438-9210-462C-803E-C2B87C300298}" destId="{C685A4FB-999E-4427-A06F-933813F613B6}" srcOrd="1" destOrd="0" presId="urn:microsoft.com/office/officeart/2005/8/layout/arrow6"/>
    <dgm:cxn modelId="{5FDD06D3-2E49-4D0A-A201-DB1C944A861B}" type="presParOf" srcId="{AC1B4438-9210-462C-803E-C2B87C300298}" destId="{A7EEF739-EFE3-4F3B-B2D4-C765D762C8EF}" srcOrd="2" destOrd="0" presId="urn:microsoft.com/office/officeart/2005/8/layout/arrow6"/>
  </dgm:cxnLst>
  <dgm:bg/>
  <dgm:whole/>
</dgm:dataModel>
</file>

<file path=ppt/diagrams/data13.xml><?xml version="1.0" encoding="utf-8"?>
<dgm:dataModel xmlns:dgm="http://schemas.openxmlformats.org/drawingml/2006/diagram" xmlns:a="http://schemas.openxmlformats.org/drawingml/2006/main">
  <dgm:ptLst>
    <dgm:pt modelId="{D10FDDB3-CDCC-46C4-B36B-235377C0A5F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E2C06B7B-E8E4-426B-8C8F-23A430E5B1E4}">
      <dgm:prSet phldrT="[Text]" custT="1"/>
      <dgm:spPr/>
      <dgm:t>
        <a:bodyPr/>
        <a:lstStyle/>
        <a:p>
          <a:r>
            <a:rPr lang="en-US" sz="1200" dirty="0" smtClean="0">
              <a:solidFill>
                <a:schemeClr val="tx1"/>
              </a:solidFill>
              <a:latin typeface="Times New Roman" pitchFamily="18" charset="0"/>
              <a:cs typeface="Times New Roman" pitchFamily="18" charset="0"/>
            </a:rPr>
            <a:t>The algorithm will intimately focus on Still’s murmur and allow pediatricians to identify the murmur in the office setting without needing expert consultation.</a:t>
          </a:r>
          <a:endParaRPr lang="en-US" sz="1200" dirty="0">
            <a:solidFill>
              <a:schemeClr val="tx1"/>
            </a:solidFill>
            <a:latin typeface="Times New Roman" pitchFamily="18" charset="0"/>
            <a:cs typeface="Times New Roman" pitchFamily="18" charset="0"/>
          </a:endParaRPr>
        </a:p>
      </dgm:t>
    </dgm:pt>
    <dgm:pt modelId="{04C6013E-9A50-45CE-A4E8-4BA934C75736}" type="parTrans" cxnId="{BA0930EB-9604-4CA5-A466-C97AB218E43D}">
      <dgm:prSet/>
      <dgm:spPr/>
      <dgm:t>
        <a:bodyPr/>
        <a:lstStyle/>
        <a:p>
          <a:endParaRPr lang="en-US"/>
        </a:p>
      </dgm:t>
    </dgm:pt>
    <dgm:pt modelId="{65D0044C-E72D-4234-A941-24C45FC52E67}" type="sibTrans" cxnId="{BA0930EB-9604-4CA5-A466-C97AB218E43D}">
      <dgm:prSet/>
      <dgm:spPr/>
      <dgm:t>
        <a:bodyPr/>
        <a:lstStyle/>
        <a:p>
          <a:endParaRPr lang="en-US"/>
        </a:p>
      </dgm:t>
    </dgm:pt>
    <dgm:pt modelId="{3001B920-7C73-4813-B621-66CE416569D8}">
      <dgm:prSet phldrT="[Text]" custT="1"/>
      <dgm:spPr/>
      <dgm:t>
        <a:bodyPr/>
        <a:lstStyle/>
        <a:p>
          <a:r>
            <a:rPr lang="en-US" sz="1200" dirty="0" smtClean="0">
              <a:solidFill>
                <a:schemeClr val="tx1"/>
              </a:solidFill>
              <a:latin typeface="Times New Roman" pitchFamily="18" charset="0"/>
              <a:cs typeface="Times New Roman" pitchFamily="18" charset="0"/>
            </a:rPr>
            <a:t>The device may reduce referrals to cardiologists, reduce the financial and emotional cost of testing and provide reassurance to both families and medical personnel. </a:t>
          </a:r>
          <a:endParaRPr lang="en-US" sz="1200" dirty="0">
            <a:solidFill>
              <a:schemeClr val="tx1"/>
            </a:solidFill>
            <a:latin typeface="Times New Roman" pitchFamily="18" charset="0"/>
            <a:cs typeface="Times New Roman" pitchFamily="18" charset="0"/>
          </a:endParaRPr>
        </a:p>
      </dgm:t>
    </dgm:pt>
    <dgm:pt modelId="{96AB197B-F540-4C23-A83D-2AF30EAC7A19}" type="parTrans" cxnId="{05D662F3-5B3D-4D55-B089-CB70ED93935C}">
      <dgm:prSet/>
      <dgm:spPr/>
      <dgm:t>
        <a:bodyPr/>
        <a:lstStyle/>
        <a:p>
          <a:endParaRPr lang="en-US"/>
        </a:p>
      </dgm:t>
    </dgm:pt>
    <dgm:pt modelId="{2B000359-CA23-42AB-9B11-647ABD749FD2}" type="sibTrans" cxnId="{05D662F3-5B3D-4D55-B089-CB70ED93935C}">
      <dgm:prSet/>
      <dgm:spPr/>
      <dgm:t>
        <a:bodyPr/>
        <a:lstStyle/>
        <a:p>
          <a:endParaRPr lang="en-US"/>
        </a:p>
      </dgm:t>
    </dgm:pt>
    <dgm:pt modelId="{CE98FF63-C4B2-4784-A5D8-9B6C796BA7E6}" type="pres">
      <dgm:prSet presAssocID="{D10FDDB3-CDCC-46C4-B36B-235377C0A5F0}" presName="compositeShape" presStyleCnt="0">
        <dgm:presLayoutVars>
          <dgm:chMax val="2"/>
          <dgm:dir/>
          <dgm:resizeHandles val="exact"/>
        </dgm:presLayoutVars>
      </dgm:prSet>
      <dgm:spPr/>
      <dgm:t>
        <a:bodyPr/>
        <a:lstStyle/>
        <a:p>
          <a:endParaRPr lang="en-US"/>
        </a:p>
      </dgm:t>
    </dgm:pt>
    <dgm:pt modelId="{51997422-960D-4FD9-9C7A-0413DB594A8C}" type="pres">
      <dgm:prSet presAssocID="{D10FDDB3-CDCC-46C4-B36B-235377C0A5F0}" presName="ribbon" presStyleLbl="node1" presStyleIdx="0" presStyleCnt="1" custLinFactNeighborX="32813" custLinFactNeighborY="-10221">
        <dgm:style>
          <a:lnRef idx="1">
            <a:schemeClr val="accent1"/>
          </a:lnRef>
          <a:fillRef idx="2">
            <a:schemeClr val="accent1"/>
          </a:fillRef>
          <a:effectRef idx="1">
            <a:schemeClr val="accent1"/>
          </a:effectRef>
          <a:fontRef idx="minor">
            <a:schemeClr val="dk1"/>
          </a:fontRef>
        </dgm:style>
      </dgm:prSet>
      <dgm:spPr>
        <a:solidFill>
          <a:schemeClr val="accent1">
            <a:lumMod val="20000"/>
            <a:lumOff val="80000"/>
          </a:schemeClr>
        </a:solidFill>
      </dgm:spPr>
    </dgm:pt>
    <dgm:pt modelId="{D02809A7-5A10-4EAE-ADED-2E252AFF4489}" type="pres">
      <dgm:prSet presAssocID="{D10FDDB3-CDCC-46C4-B36B-235377C0A5F0}" presName="leftArrowText" presStyleLbl="node1" presStyleIdx="0" presStyleCnt="1" custLinFactNeighborX="1514" custLinFactNeighborY="-19416">
        <dgm:presLayoutVars>
          <dgm:chMax val="0"/>
          <dgm:bulletEnabled val="1"/>
        </dgm:presLayoutVars>
      </dgm:prSet>
      <dgm:spPr/>
      <dgm:t>
        <a:bodyPr/>
        <a:lstStyle/>
        <a:p>
          <a:endParaRPr lang="en-US"/>
        </a:p>
      </dgm:t>
    </dgm:pt>
    <dgm:pt modelId="{9A206751-6908-43A5-8AD9-490C6A8FBB00}" type="pres">
      <dgm:prSet presAssocID="{D10FDDB3-CDCC-46C4-B36B-235377C0A5F0}" presName="rightArrowText" presStyleLbl="node1" presStyleIdx="0" presStyleCnt="1" custLinFactNeighborX="-2" custLinFactNeighborY="-17653">
        <dgm:presLayoutVars>
          <dgm:chMax val="0"/>
          <dgm:bulletEnabled val="1"/>
        </dgm:presLayoutVars>
      </dgm:prSet>
      <dgm:spPr/>
      <dgm:t>
        <a:bodyPr/>
        <a:lstStyle/>
        <a:p>
          <a:endParaRPr lang="en-US"/>
        </a:p>
      </dgm:t>
    </dgm:pt>
  </dgm:ptLst>
  <dgm:cxnLst>
    <dgm:cxn modelId="{743FCFE1-BE71-404F-817E-C14D4C5841CB}" type="presOf" srcId="{E2C06B7B-E8E4-426B-8C8F-23A430E5B1E4}" destId="{D02809A7-5A10-4EAE-ADED-2E252AFF4489}" srcOrd="0" destOrd="0" presId="urn:microsoft.com/office/officeart/2005/8/layout/arrow6"/>
    <dgm:cxn modelId="{C539F25D-07BA-4689-A70A-405AEE69C0FF}" type="presOf" srcId="{D10FDDB3-CDCC-46C4-B36B-235377C0A5F0}" destId="{CE98FF63-C4B2-4784-A5D8-9B6C796BA7E6}" srcOrd="0" destOrd="0" presId="urn:microsoft.com/office/officeart/2005/8/layout/arrow6"/>
    <dgm:cxn modelId="{BA0930EB-9604-4CA5-A466-C97AB218E43D}" srcId="{D10FDDB3-CDCC-46C4-B36B-235377C0A5F0}" destId="{E2C06B7B-E8E4-426B-8C8F-23A430E5B1E4}" srcOrd="0" destOrd="0" parTransId="{04C6013E-9A50-45CE-A4E8-4BA934C75736}" sibTransId="{65D0044C-E72D-4234-A941-24C45FC52E67}"/>
    <dgm:cxn modelId="{05D662F3-5B3D-4D55-B089-CB70ED93935C}" srcId="{D10FDDB3-CDCC-46C4-B36B-235377C0A5F0}" destId="{3001B920-7C73-4813-B621-66CE416569D8}" srcOrd="1" destOrd="0" parTransId="{96AB197B-F540-4C23-A83D-2AF30EAC7A19}" sibTransId="{2B000359-CA23-42AB-9B11-647ABD749FD2}"/>
    <dgm:cxn modelId="{B7A83D05-4389-4152-BAA2-8BD983D03EF0}" type="presOf" srcId="{3001B920-7C73-4813-B621-66CE416569D8}" destId="{9A206751-6908-43A5-8AD9-490C6A8FBB00}" srcOrd="0" destOrd="0" presId="urn:microsoft.com/office/officeart/2005/8/layout/arrow6"/>
    <dgm:cxn modelId="{D5AC6572-8149-4AAD-8369-9EBC60B000B7}" type="presParOf" srcId="{CE98FF63-C4B2-4784-A5D8-9B6C796BA7E6}" destId="{51997422-960D-4FD9-9C7A-0413DB594A8C}" srcOrd="0" destOrd="0" presId="urn:microsoft.com/office/officeart/2005/8/layout/arrow6"/>
    <dgm:cxn modelId="{085B43CA-9422-4A61-8E5A-462E1AE2ADC6}" type="presParOf" srcId="{CE98FF63-C4B2-4784-A5D8-9B6C796BA7E6}" destId="{D02809A7-5A10-4EAE-ADED-2E252AFF4489}" srcOrd="1" destOrd="0" presId="urn:microsoft.com/office/officeart/2005/8/layout/arrow6"/>
    <dgm:cxn modelId="{965B984A-1BE5-45E1-82D1-17752ACC4079}" type="presParOf" srcId="{CE98FF63-C4B2-4784-A5D8-9B6C796BA7E6}" destId="{9A206751-6908-43A5-8AD9-490C6A8FBB00}" srcOrd="2" destOrd="0" presId="urn:microsoft.com/office/officeart/2005/8/layout/arrow6"/>
  </dgm:cxnLst>
  <dgm:bg/>
  <dgm:whole/>
</dgm:dataModel>
</file>

<file path=ppt/diagrams/data14.xml><?xml version="1.0" encoding="utf-8"?>
<dgm:dataModel xmlns:dgm="http://schemas.openxmlformats.org/drawingml/2006/diagram" xmlns:a="http://schemas.openxmlformats.org/drawingml/2006/main">
  <dgm:ptLst>
    <dgm:pt modelId="{A3AB2732-A46C-4A20-81D3-A7C99DEBEC9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216C882-B41A-45B3-BEBA-5C16C0833DF4}">
      <dgm:prSet phldrT="[Text]" custT="1">
        <dgm:style>
          <a:lnRef idx="1">
            <a:schemeClr val="accent1"/>
          </a:lnRef>
          <a:fillRef idx="2">
            <a:schemeClr val="accent1"/>
          </a:fillRef>
          <a:effectRef idx="1">
            <a:schemeClr val="accent1"/>
          </a:effectRef>
          <a:fontRef idx="minor">
            <a:schemeClr val="dk1"/>
          </a:fontRef>
        </dgm:style>
      </dgm:prSet>
      <dgm:spPr/>
      <dgm:t>
        <a:bodyPr/>
        <a:lstStyle/>
        <a:p>
          <a:endParaRPr lang="en-US" sz="12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The low-cost </a:t>
          </a:r>
          <a:r>
            <a:rPr lang="en-US" sz="1600" dirty="0" err="1" smtClean="0">
              <a:latin typeface="Times New Roman" pitchFamily="18" charset="0"/>
              <a:cs typeface="Times New Roman" pitchFamily="18" charset="0"/>
            </a:rPr>
            <a:t>Tabla</a:t>
          </a:r>
          <a:r>
            <a:rPr lang="en-US" sz="1600" dirty="0" smtClean="0">
              <a:latin typeface="Times New Roman" pitchFamily="18" charset="0"/>
              <a:cs typeface="Times New Roman" pitchFamily="18" charset="0"/>
            </a:rPr>
            <a:t> device detects changes in sound waves during percussive physical examinations, providing a more accessible and affordable alternative to chest X-rays. </a:t>
          </a:r>
          <a:endParaRPr lang="en-US" sz="1600" dirty="0">
            <a:latin typeface="Times New Roman" pitchFamily="18" charset="0"/>
            <a:cs typeface="Times New Roman" pitchFamily="18" charset="0"/>
          </a:endParaRPr>
        </a:p>
      </dgm:t>
    </dgm:pt>
    <dgm:pt modelId="{EE428DC4-A727-46AA-A312-C89A59794AB2}" type="parTrans" cxnId="{4DF329A5-43F9-4C8F-A9AE-600A258F3250}">
      <dgm:prSet/>
      <dgm:spPr/>
      <dgm:t>
        <a:bodyPr/>
        <a:lstStyle/>
        <a:p>
          <a:endParaRPr lang="en-US"/>
        </a:p>
      </dgm:t>
    </dgm:pt>
    <dgm:pt modelId="{7C74E7DE-05D7-4972-856F-EB8D4A5BC046}" type="sibTrans" cxnId="{4DF329A5-43F9-4C8F-A9AE-600A258F3250}">
      <dgm:prSet/>
      <dgm:spPr/>
      <dgm:t>
        <a:bodyPr/>
        <a:lstStyle/>
        <a:p>
          <a:endParaRPr lang="en-US"/>
        </a:p>
      </dgm:t>
    </dgm:pt>
    <dgm:pt modelId="{12A6C384-DD60-43D5-830D-5E9021E79CA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dirty="0" smtClean="0">
              <a:latin typeface="Times New Roman" pitchFamily="18" charset="0"/>
              <a:cs typeface="Times New Roman" pitchFamily="18" charset="0"/>
            </a:rPr>
            <a:t>Based on the "percussion technique" of tapping on a patient's chest and listening with a stethoscope, the device makes a “swooping” sound while a doctor holds it against the front of a patient's body and records the sound with a digital stethoscope placed on the patient's back. </a:t>
          </a:r>
          <a:endParaRPr lang="en-US" sz="1400" dirty="0">
            <a:latin typeface="Times New Roman" pitchFamily="18" charset="0"/>
            <a:cs typeface="Times New Roman" pitchFamily="18" charset="0"/>
          </a:endParaRPr>
        </a:p>
      </dgm:t>
    </dgm:pt>
    <dgm:pt modelId="{432C8043-62CF-4434-996C-8AF64DF33E21}" type="parTrans" cxnId="{5A0B0820-EF74-45DA-98A2-AC7D4248EDB4}">
      <dgm:prSet/>
      <dgm:spPr/>
      <dgm:t>
        <a:bodyPr/>
        <a:lstStyle/>
        <a:p>
          <a:endParaRPr lang="en-US"/>
        </a:p>
      </dgm:t>
    </dgm:pt>
    <dgm:pt modelId="{05C2DF55-DE38-4019-BCAC-F0EB09F28A79}" type="sibTrans" cxnId="{5A0B0820-EF74-45DA-98A2-AC7D4248EDB4}">
      <dgm:prSet/>
      <dgm:spPr/>
      <dgm:t>
        <a:bodyPr/>
        <a:lstStyle/>
        <a:p>
          <a:endParaRPr lang="en-US"/>
        </a:p>
      </dgm:t>
    </dgm:pt>
    <dgm:pt modelId="{C41D70DF-A4D5-42E5-81CB-70C63164462F}">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dirty="0" smtClean="0">
              <a:latin typeface="Times New Roman" pitchFamily="18" charset="0"/>
              <a:cs typeface="Times New Roman" pitchFamily="18" charset="0"/>
            </a:rPr>
            <a:t>The design team is using machine learning to build intelligence into its </a:t>
          </a:r>
          <a:r>
            <a:rPr lang="en-US" sz="1600" dirty="0" err="1" smtClean="0">
              <a:latin typeface="Times New Roman" pitchFamily="18" charset="0"/>
              <a:cs typeface="Times New Roman" pitchFamily="18" charset="0"/>
            </a:rPr>
            <a:t>smartphone</a:t>
          </a:r>
          <a:r>
            <a:rPr lang="en-US" sz="1600" dirty="0" smtClean="0">
              <a:latin typeface="Times New Roman" pitchFamily="18" charset="0"/>
              <a:cs typeface="Times New Roman" pitchFamily="18" charset="0"/>
            </a:rPr>
            <a:t> app to guide the exact change in the sound depending on age, gender, height, weight and other factors.</a:t>
          </a:r>
          <a:endParaRPr lang="en-US" sz="1600" dirty="0">
            <a:latin typeface="Times New Roman" pitchFamily="18" charset="0"/>
            <a:cs typeface="Times New Roman" pitchFamily="18" charset="0"/>
          </a:endParaRPr>
        </a:p>
      </dgm:t>
    </dgm:pt>
    <dgm:pt modelId="{FBC3107A-5BEC-44FD-812F-DFCD97203A25}" type="parTrans" cxnId="{6B2A7180-BD38-4ECD-B334-520281E649EB}">
      <dgm:prSet/>
      <dgm:spPr/>
      <dgm:t>
        <a:bodyPr/>
        <a:lstStyle/>
        <a:p>
          <a:endParaRPr lang="en-US"/>
        </a:p>
      </dgm:t>
    </dgm:pt>
    <dgm:pt modelId="{0FCDCFC2-EE7D-4A7C-9250-2F97F7AA4DD6}" type="sibTrans" cxnId="{6B2A7180-BD38-4ECD-B334-520281E649EB}">
      <dgm:prSet/>
      <dgm:spPr/>
      <dgm:t>
        <a:bodyPr/>
        <a:lstStyle/>
        <a:p>
          <a:endParaRPr lang="en-US"/>
        </a:p>
      </dgm:t>
    </dgm:pt>
    <dgm:pt modelId="{D4E0E676-A18D-4D6F-BBB4-0F4B85FB853C}" type="pres">
      <dgm:prSet presAssocID="{A3AB2732-A46C-4A20-81D3-A7C99DEBEC92}" presName="diagram" presStyleCnt="0">
        <dgm:presLayoutVars>
          <dgm:dir/>
          <dgm:resizeHandles val="exact"/>
        </dgm:presLayoutVars>
      </dgm:prSet>
      <dgm:spPr/>
      <dgm:t>
        <a:bodyPr/>
        <a:lstStyle/>
        <a:p>
          <a:endParaRPr lang="en-US"/>
        </a:p>
      </dgm:t>
    </dgm:pt>
    <dgm:pt modelId="{14A19F00-C7A4-4B2F-B4FF-8E8AC3EC5B5B}" type="pres">
      <dgm:prSet presAssocID="{A216C882-B41A-45B3-BEBA-5C16C0833DF4}" presName="node" presStyleLbl="node1" presStyleIdx="0" presStyleCnt="3" custScaleX="90610" custScaleY="158185">
        <dgm:presLayoutVars>
          <dgm:bulletEnabled val="1"/>
        </dgm:presLayoutVars>
      </dgm:prSet>
      <dgm:spPr>
        <a:prstGeom prst="snip2DiagRect">
          <a:avLst/>
        </a:prstGeom>
      </dgm:spPr>
      <dgm:t>
        <a:bodyPr/>
        <a:lstStyle/>
        <a:p>
          <a:endParaRPr lang="en-US"/>
        </a:p>
      </dgm:t>
    </dgm:pt>
    <dgm:pt modelId="{8C8AACD9-FD2D-496D-981F-2D6660D67B9F}" type="pres">
      <dgm:prSet presAssocID="{7C74E7DE-05D7-4972-856F-EB8D4A5BC046}" presName="sibTrans" presStyleCnt="0"/>
      <dgm:spPr/>
    </dgm:pt>
    <dgm:pt modelId="{C502BE2A-FAEA-410F-9F73-CC3A1EF434E2}" type="pres">
      <dgm:prSet presAssocID="{12A6C384-DD60-43D5-830D-5E9021E79CA3}" presName="node" presStyleLbl="node1" presStyleIdx="1" presStyleCnt="3" custScaleX="89672" custScaleY="158337">
        <dgm:presLayoutVars>
          <dgm:bulletEnabled val="1"/>
        </dgm:presLayoutVars>
      </dgm:prSet>
      <dgm:spPr>
        <a:prstGeom prst="snip2DiagRect">
          <a:avLst/>
        </a:prstGeom>
      </dgm:spPr>
      <dgm:t>
        <a:bodyPr/>
        <a:lstStyle/>
        <a:p>
          <a:endParaRPr lang="en-US"/>
        </a:p>
      </dgm:t>
    </dgm:pt>
    <dgm:pt modelId="{6E0ED3A4-E048-4011-BB30-38A0604347EF}" type="pres">
      <dgm:prSet presAssocID="{05C2DF55-DE38-4019-BCAC-F0EB09F28A79}" presName="sibTrans" presStyleCnt="0"/>
      <dgm:spPr/>
    </dgm:pt>
    <dgm:pt modelId="{6187469D-3CDC-4042-B191-F81FF744A520}" type="pres">
      <dgm:prSet presAssocID="{C41D70DF-A4D5-42E5-81CB-70C63164462F}" presName="node" presStyleLbl="node1" presStyleIdx="2" presStyleCnt="3" custScaleX="132967" custLinFactNeighborX="-10" custLinFactNeighborY="-14927">
        <dgm:presLayoutVars>
          <dgm:bulletEnabled val="1"/>
        </dgm:presLayoutVars>
      </dgm:prSet>
      <dgm:spPr/>
      <dgm:t>
        <a:bodyPr/>
        <a:lstStyle/>
        <a:p>
          <a:endParaRPr lang="en-US"/>
        </a:p>
      </dgm:t>
    </dgm:pt>
  </dgm:ptLst>
  <dgm:cxnLst>
    <dgm:cxn modelId="{4DF329A5-43F9-4C8F-A9AE-600A258F3250}" srcId="{A3AB2732-A46C-4A20-81D3-A7C99DEBEC92}" destId="{A216C882-B41A-45B3-BEBA-5C16C0833DF4}" srcOrd="0" destOrd="0" parTransId="{EE428DC4-A727-46AA-A312-C89A59794AB2}" sibTransId="{7C74E7DE-05D7-4972-856F-EB8D4A5BC046}"/>
    <dgm:cxn modelId="{A428268A-B571-444A-8A3B-1F062CDDD22A}" type="presOf" srcId="{A3AB2732-A46C-4A20-81D3-A7C99DEBEC92}" destId="{D4E0E676-A18D-4D6F-BBB4-0F4B85FB853C}" srcOrd="0" destOrd="0" presId="urn:microsoft.com/office/officeart/2005/8/layout/default"/>
    <dgm:cxn modelId="{6B2A7180-BD38-4ECD-B334-520281E649EB}" srcId="{A3AB2732-A46C-4A20-81D3-A7C99DEBEC92}" destId="{C41D70DF-A4D5-42E5-81CB-70C63164462F}" srcOrd="2" destOrd="0" parTransId="{FBC3107A-5BEC-44FD-812F-DFCD97203A25}" sibTransId="{0FCDCFC2-EE7D-4A7C-9250-2F97F7AA4DD6}"/>
    <dgm:cxn modelId="{5A0B0820-EF74-45DA-98A2-AC7D4248EDB4}" srcId="{A3AB2732-A46C-4A20-81D3-A7C99DEBEC92}" destId="{12A6C384-DD60-43D5-830D-5E9021E79CA3}" srcOrd="1" destOrd="0" parTransId="{432C8043-62CF-4434-996C-8AF64DF33E21}" sibTransId="{05C2DF55-DE38-4019-BCAC-F0EB09F28A79}"/>
    <dgm:cxn modelId="{C495102D-A950-420A-83A3-739178D1A172}" type="presOf" srcId="{A216C882-B41A-45B3-BEBA-5C16C0833DF4}" destId="{14A19F00-C7A4-4B2F-B4FF-8E8AC3EC5B5B}" srcOrd="0" destOrd="0" presId="urn:microsoft.com/office/officeart/2005/8/layout/default"/>
    <dgm:cxn modelId="{0131B145-BED7-44B3-8BBF-A5C9C98012D2}" type="presOf" srcId="{C41D70DF-A4D5-42E5-81CB-70C63164462F}" destId="{6187469D-3CDC-4042-B191-F81FF744A520}" srcOrd="0" destOrd="0" presId="urn:microsoft.com/office/officeart/2005/8/layout/default"/>
    <dgm:cxn modelId="{64071359-881B-4550-AEAB-C7B3A86A6BBB}" type="presOf" srcId="{12A6C384-DD60-43D5-830D-5E9021E79CA3}" destId="{C502BE2A-FAEA-410F-9F73-CC3A1EF434E2}" srcOrd="0" destOrd="0" presId="urn:microsoft.com/office/officeart/2005/8/layout/default"/>
    <dgm:cxn modelId="{190B2C7C-7C28-4F3E-9C2D-32D5645D412A}" type="presParOf" srcId="{D4E0E676-A18D-4D6F-BBB4-0F4B85FB853C}" destId="{14A19F00-C7A4-4B2F-B4FF-8E8AC3EC5B5B}" srcOrd="0" destOrd="0" presId="urn:microsoft.com/office/officeart/2005/8/layout/default"/>
    <dgm:cxn modelId="{1180803D-4E01-44C1-9353-CAE60E7A91C0}" type="presParOf" srcId="{D4E0E676-A18D-4D6F-BBB4-0F4B85FB853C}" destId="{8C8AACD9-FD2D-496D-981F-2D6660D67B9F}" srcOrd="1" destOrd="0" presId="urn:microsoft.com/office/officeart/2005/8/layout/default"/>
    <dgm:cxn modelId="{054E32D2-4F51-4619-9355-F6D4B061AE39}" type="presParOf" srcId="{D4E0E676-A18D-4D6F-BBB4-0F4B85FB853C}" destId="{C502BE2A-FAEA-410F-9F73-CC3A1EF434E2}" srcOrd="2" destOrd="0" presId="urn:microsoft.com/office/officeart/2005/8/layout/default"/>
    <dgm:cxn modelId="{B934D6BD-7D0A-45C6-A3FC-793F8D3F2546}" type="presParOf" srcId="{D4E0E676-A18D-4D6F-BBB4-0F4B85FB853C}" destId="{6E0ED3A4-E048-4011-BB30-38A0604347EF}" srcOrd="3" destOrd="0" presId="urn:microsoft.com/office/officeart/2005/8/layout/default"/>
    <dgm:cxn modelId="{3839492E-9856-4652-B47F-8EE070AE5D65}" type="presParOf" srcId="{D4E0E676-A18D-4D6F-BBB4-0F4B85FB853C}" destId="{6187469D-3CDC-4042-B191-F81FF744A520}" srcOrd="4"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61EB5816-1A66-47C8-B94F-80D8FBD1D63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E540BEA-1907-47F1-A7D6-FC622E9C7305}">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solidFill>
                <a:schemeClr val="tx1"/>
              </a:solidFill>
              <a:latin typeface="Times New Roman" pitchFamily="18" charset="0"/>
              <a:cs typeface="Times New Roman" pitchFamily="18" charset="0"/>
            </a:rPr>
            <a:t>Continuous glucose monitor that provides real-time, dynamic glucose information every five minutes, up to 288 readings in a 24-hour period.</a:t>
          </a:r>
          <a:endParaRPr lang="en-US" sz="1400" dirty="0">
            <a:solidFill>
              <a:schemeClr val="tx1"/>
            </a:solidFill>
            <a:latin typeface="Times New Roman" pitchFamily="18" charset="0"/>
            <a:cs typeface="Times New Roman" pitchFamily="18" charset="0"/>
          </a:endParaRPr>
        </a:p>
      </dgm:t>
    </dgm:pt>
    <dgm:pt modelId="{1642BA90-F654-4FDC-8FF3-07BB21ABAF65}" type="parTrans" cxnId="{1DD5CCB3-E581-4327-B8B8-A7C9AA99F389}">
      <dgm:prSet/>
      <dgm:spPr/>
      <dgm:t>
        <a:bodyPr/>
        <a:lstStyle/>
        <a:p>
          <a:endParaRPr lang="en-US"/>
        </a:p>
      </dgm:t>
    </dgm:pt>
    <dgm:pt modelId="{73F0335D-234B-4356-A230-7CB3E5996EC5}" type="sibTrans" cxnId="{1DD5CCB3-E581-4327-B8B8-A7C9AA99F389}">
      <dgm:prSet/>
      <dgm:spPr/>
      <dgm:t>
        <a:bodyPr/>
        <a:lstStyle/>
        <a:p>
          <a:endParaRPr lang="en-US"/>
        </a:p>
      </dgm:t>
    </dgm:pt>
    <dgm:pt modelId="{DAE86AB5-0F65-47CB-9E97-BE18DEEF7B8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dirty="0" smtClean="0">
              <a:solidFill>
                <a:schemeClr val="tx1"/>
              </a:solidFill>
              <a:latin typeface="Times New Roman" pitchFamily="18" charset="0"/>
              <a:cs typeface="Times New Roman" pitchFamily="18" charset="0"/>
            </a:rPr>
            <a:t>The device requires no </a:t>
          </a:r>
          <a:r>
            <a:rPr lang="en-US" sz="1400" dirty="0" err="1" smtClean="0">
              <a:solidFill>
                <a:schemeClr val="tx1"/>
              </a:solidFill>
              <a:latin typeface="Times New Roman" pitchFamily="18" charset="0"/>
              <a:cs typeface="Times New Roman" pitchFamily="18" charset="0"/>
            </a:rPr>
            <a:t>fingersticks</a:t>
          </a:r>
          <a:r>
            <a:rPr lang="en-US" sz="1400" dirty="0" smtClean="0">
              <a:solidFill>
                <a:schemeClr val="tx1"/>
              </a:solidFill>
              <a:latin typeface="Times New Roman" pitchFamily="18" charset="0"/>
              <a:cs typeface="Times New Roman" pitchFamily="18" charset="0"/>
            </a:rPr>
            <a:t> for calibration. The system consists of three parts: a small sensor that is worn on the body and is about 30 percent thinner than its predecessor; a low-profile transmitter that is incorporated into the 10-day sensor unit; and a receiver.</a:t>
          </a:r>
          <a:endParaRPr lang="en-US" sz="1400" dirty="0">
            <a:solidFill>
              <a:schemeClr val="tx1"/>
            </a:solidFill>
            <a:latin typeface="Times New Roman" pitchFamily="18" charset="0"/>
            <a:cs typeface="Times New Roman" pitchFamily="18" charset="0"/>
          </a:endParaRPr>
        </a:p>
      </dgm:t>
    </dgm:pt>
    <dgm:pt modelId="{477D45D5-033B-43B7-8398-9CD5CC09E978}" type="parTrans" cxnId="{5BA9BEDE-2A5B-4C27-ABE5-72B8E654FFB4}">
      <dgm:prSet/>
      <dgm:spPr/>
      <dgm:t>
        <a:bodyPr/>
        <a:lstStyle/>
        <a:p>
          <a:endParaRPr lang="en-US"/>
        </a:p>
      </dgm:t>
    </dgm:pt>
    <dgm:pt modelId="{DEAB072B-B9D4-46B9-BE15-1419273F9C53}" type="sibTrans" cxnId="{5BA9BEDE-2A5B-4C27-ABE5-72B8E654FFB4}">
      <dgm:prSet/>
      <dgm:spPr/>
      <dgm:t>
        <a:bodyPr/>
        <a:lstStyle/>
        <a:p>
          <a:endParaRPr lang="en-US"/>
        </a:p>
      </dgm:t>
    </dgm:pt>
    <dgm:pt modelId="{9EA62B11-2945-44D7-94B7-13E96E20DAF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solidFill>
                <a:schemeClr val="tx1"/>
              </a:solidFill>
              <a:latin typeface="Times New Roman" pitchFamily="18" charset="0"/>
              <a:cs typeface="Times New Roman" pitchFamily="18" charset="0"/>
            </a:rPr>
            <a:t>The monitor provides customizable alerts to warn the patient of approaching glucose highs and lows The monitor is indicated for use with patients with diabetes ages 2 and up.</a:t>
          </a:r>
          <a:endParaRPr lang="en-US" sz="1400" dirty="0">
            <a:solidFill>
              <a:schemeClr val="tx1"/>
            </a:solidFill>
            <a:latin typeface="Times New Roman" pitchFamily="18" charset="0"/>
            <a:cs typeface="Times New Roman" pitchFamily="18" charset="0"/>
          </a:endParaRPr>
        </a:p>
      </dgm:t>
    </dgm:pt>
    <dgm:pt modelId="{9E173B3F-1E57-4696-A223-2588782A53EF}" type="parTrans" cxnId="{8F1AF463-C8E5-44F5-8919-FF9BE46C9EC8}">
      <dgm:prSet/>
      <dgm:spPr/>
      <dgm:t>
        <a:bodyPr/>
        <a:lstStyle/>
        <a:p>
          <a:endParaRPr lang="en-US"/>
        </a:p>
      </dgm:t>
    </dgm:pt>
    <dgm:pt modelId="{CD88BDDC-4244-482E-8BB4-F25930B67FC2}" type="sibTrans" cxnId="{8F1AF463-C8E5-44F5-8919-FF9BE46C9EC8}">
      <dgm:prSet/>
      <dgm:spPr/>
      <dgm:t>
        <a:bodyPr/>
        <a:lstStyle/>
        <a:p>
          <a:endParaRPr lang="en-US"/>
        </a:p>
      </dgm:t>
    </dgm:pt>
    <dgm:pt modelId="{E0530B2A-FA34-418F-A6BD-01E306247C47}" type="pres">
      <dgm:prSet presAssocID="{61EB5816-1A66-47C8-B94F-80D8FBD1D631}" presName="Name0" presStyleCnt="0">
        <dgm:presLayoutVars>
          <dgm:chPref val="3"/>
          <dgm:dir/>
          <dgm:animLvl val="lvl"/>
          <dgm:resizeHandles/>
        </dgm:presLayoutVars>
      </dgm:prSet>
      <dgm:spPr/>
      <dgm:t>
        <a:bodyPr/>
        <a:lstStyle/>
        <a:p>
          <a:endParaRPr lang="en-US"/>
        </a:p>
      </dgm:t>
    </dgm:pt>
    <dgm:pt modelId="{0DCA670E-0849-4070-9D5A-647AB1DAED8C}" type="pres">
      <dgm:prSet presAssocID="{5E540BEA-1907-47F1-A7D6-FC622E9C7305}" presName="horFlow" presStyleCnt="0"/>
      <dgm:spPr/>
    </dgm:pt>
    <dgm:pt modelId="{2445E826-EF3C-4F4B-B4E9-1786D850B32D}" type="pres">
      <dgm:prSet presAssocID="{5E540BEA-1907-47F1-A7D6-FC622E9C7305}" presName="bigChev" presStyleLbl="node1" presStyleIdx="0" presStyleCnt="3" custScaleX="119927" custLinFactNeighborX="69927" custLinFactNeighborY="30506"/>
      <dgm:spPr/>
      <dgm:t>
        <a:bodyPr/>
        <a:lstStyle/>
        <a:p>
          <a:endParaRPr lang="en-US"/>
        </a:p>
      </dgm:t>
    </dgm:pt>
    <dgm:pt modelId="{A7D1423B-94AE-476B-82F1-C0D91E4B0AF7}" type="pres">
      <dgm:prSet presAssocID="{5E540BEA-1907-47F1-A7D6-FC622E9C7305}" presName="vSp" presStyleCnt="0"/>
      <dgm:spPr/>
    </dgm:pt>
    <dgm:pt modelId="{F2672543-80E7-412B-A68D-61E32D0E7686}" type="pres">
      <dgm:prSet presAssocID="{DAE86AB5-0F65-47CB-9E97-BE18DEEF7B84}" presName="horFlow" presStyleCnt="0"/>
      <dgm:spPr/>
    </dgm:pt>
    <dgm:pt modelId="{B632C41C-3832-42CD-AB42-0A6DC7932742}" type="pres">
      <dgm:prSet presAssocID="{DAE86AB5-0F65-47CB-9E97-BE18DEEF7B84}" presName="bigChev" presStyleLbl="node1" presStyleIdx="1" presStyleCnt="3" custScaleX="139853" custLinFactNeighborX="56326" custLinFactNeighborY="13233"/>
      <dgm:spPr/>
      <dgm:t>
        <a:bodyPr/>
        <a:lstStyle/>
        <a:p>
          <a:endParaRPr lang="en-US"/>
        </a:p>
      </dgm:t>
    </dgm:pt>
    <dgm:pt modelId="{E5D296B7-7AB3-4785-9CE0-2B18715DDE99}" type="pres">
      <dgm:prSet presAssocID="{DAE86AB5-0F65-47CB-9E97-BE18DEEF7B84}" presName="vSp" presStyleCnt="0"/>
      <dgm:spPr/>
    </dgm:pt>
    <dgm:pt modelId="{83A17D3C-20D1-4117-AC21-8848C1ED8B30}" type="pres">
      <dgm:prSet presAssocID="{9EA62B11-2945-44D7-94B7-13E96E20DAF6}" presName="horFlow" presStyleCnt="0"/>
      <dgm:spPr/>
    </dgm:pt>
    <dgm:pt modelId="{25D0A149-C740-4444-8B4A-DE049CA777A1}" type="pres">
      <dgm:prSet presAssocID="{9EA62B11-2945-44D7-94B7-13E96E20DAF6}" presName="bigChev" presStyleLbl="node1" presStyleIdx="2" presStyleCnt="3" custScaleX="114980" custLinFactNeighborX="71963" custLinFactNeighborY="-4040"/>
      <dgm:spPr/>
      <dgm:t>
        <a:bodyPr/>
        <a:lstStyle/>
        <a:p>
          <a:endParaRPr lang="en-US"/>
        </a:p>
      </dgm:t>
    </dgm:pt>
  </dgm:ptLst>
  <dgm:cxnLst>
    <dgm:cxn modelId="{B43ED59B-5FFD-4FD3-AE21-73D6619A5459}" type="presOf" srcId="{9EA62B11-2945-44D7-94B7-13E96E20DAF6}" destId="{25D0A149-C740-4444-8B4A-DE049CA777A1}" srcOrd="0" destOrd="0" presId="urn:microsoft.com/office/officeart/2005/8/layout/lProcess3"/>
    <dgm:cxn modelId="{BEC22508-6B49-46E4-A103-09BC371E0BE2}" type="presOf" srcId="{5E540BEA-1907-47F1-A7D6-FC622E9C7305}" destId="{2445E826-EF3C-4F4B-B4E9-1786D850B32D}" srcOrd="0" destOrd="0" presId="urn:microsoft.com/office/officeart/2005/8/layout/lProcess3"/>
    <dgm:cxn modelId="{8F1AF463-C8E5-44F5-8919-FF9BE46C9EC8}" srcId="{61EB5816-1A66-47C8-B94F-80D8FBD1D631}" destId="{9EA62B11-2945-44D7-94B7-13E96E20DAF6}" srcOrd="2" destOrd="0" parTransId="{9E173B3F-1E57-4696-A223-2588782A53EF}" sibTransId="{CD88BDDC-4244-482E-8BB4-F25930B67FC2}"/>
    <dgm:cxn modelId="{5BA9BEDE-2A5B-4C27-ABE5-72B8E654FFB4}" srcId="{61EB5816-1A66-47C8-B94F-80D8FBD1D631}" destId="{DAE86AB5-0F65-47CB-9E97-BE18DEEF7B84}" srcOrd="1" destOrd="0" parTransId="{477D45D5-033B-43B7-8398-9CD5CC09E978}" sibTransId="{DEAB072B-B9D4-46B9-BE15-1419273F9C53}"/>
    <dgm:cxn modelId="{C998F673-E7C5-46AE-9CF4-2DACFFBDAEDE}" type="presOf" srcId="{DAE86AB5-0F65-47CB-9E97-BE18DEEF7B84}" destId="{B632C41C-3832-42CD-AB42-0A6DC7932742}" srcOrd="0" destOrd="0" presId="urn:microsoft.com/office/officeart/2005/8/layout/lProcess3"/>
    <dgm:cxn modelId="{15649EEA-0F74-4E54-9322-D454156AB8B7}" type="presOf" srcId="{61EB5816-1A66-47C8-B94F-80D8FBD1D631}" destId="{E0530B2A-FA34-418F-A6BD-01E306247C47}" srcOrd="0" destOrd="0" presId="urn:microsoft.com/office/officeart/2005/8/layout/lProcess3"/>
    <dgm:cxn modelId="{1DD5CCB3-E581-4327-B8B8-A7C9AA99F389}" srcId="{61EB5816-1A66-47C8-B94F-80D8FBD1D631}" destId="{5E540BEA-1907-47F1-A7D6-FC622E9C7305}" srcOrd="0" destOrd="0" parTransId="{1642BA90-F654-4FDC-8FF3-07BB21ABAF65}" sibTransId="{73F0335D-234B-4356-A230-7CB3E5996EC5}"/>
    <dgm:cxn modelId="{E1EE336D-B8F2-4C93-9DE9-7999B18D5FA3}" type="presParOf" srcId="{E0530B2A-FA34-418F-A6BD-01E306247C47}" destId="{0DCA670E-0849-4070-9D5A-647AB1DAED8C}" srcOrd="0" destOrd="0" presId="urn:microsoft.com/office/officeart/2005/8/layout/lProcess3"/>
    <dgm:cxn modelId="{5C0C9E37-733D-4A66-A88E-DC71715B11D7}" type="presParOf" srcId="{0DCA670E-0849-4070-9D5A-647AB1DAED8C}" destId="{2445E826-EF3C-4F4B-B4E9-1786D850B32D}" srcOrd="0" destOrd="0" presId="urn:microsoft.com/office/officeart/2005/8/layout/lProcess3"/>
    <dgm:cxn modelId="{CEEB32D2-DB62-47B5-A913-984BD00D7F12}" type="presParOf" srcId="{E0530B2A-FA34-418F-A6BD-01E306247C47}" destId="{A7D1423B-94AE-476B-82F1-C0D91E4B0AF7}" srcOrd="1" destOrd="0" presId="urn:microsoft.com/office/officeart/2005/8/layout/lProcess3"/>
    <dgm:cxn modelId="{2A6078E7-708E-4ABB-B7B4-CB07ADA6DC2D}" type="presParOf" srcId="{E0530B2A-FA34-418F-A6BD-01E306247C47}" destId="{F2672543-80E7-412B-A68D-61E32D0E7686}" srcOrd="2" destOrd="0" presId="urn:microsoft.com/office/officeart/2005/8/layout/lProcess3"/>
    <dgm:cxn modelId="{F35CF870-76DE-44DB-88E1-8C0E782AF294}" type="presParOf" srcId="{F2672543-80E7-412B-A68D-61E32D0E7686}" destId="{B632C41C-3832-42CD-AB42-0A6DC7932742}" srcOrd="0" destOrd="0" presId="urn:microsoft.com/office/officeart/2005/8/layout/lProcess3"/>
    <dgm:cxn modelId="{AD1D42DD-F3E6-4104-B3A6-CFE60C5853BB}" type="presParOf" srcId="{E0530B2A-FA34-418F-A6BD-01E306247C47}" destId="{E5D296B7-7AB3-4785-9CE0-2B18715DDE99}" srcOrd="3" destOrd="0" presId="urn:microsoft.com/office/officeart/2005/8/layout/lProcess3"/>
    <dgm:cxn modelId="{98EACFE4-74D1-44D8-90BF-902142ADE8DA}" type="presParOf" srcId="{E0530B2A-FA34-418F-A6BD-01E306247C47}" destId="{83A17D3C-20D1-4117-AC21-8848C1ED8B30}" srcOrd="4" destOrd="0" presId="urn:microsoft.com/office/officeart/2005/8/layout/lProcess3"/>
    <dgm:cxn modelId="{4105AF90-EC39-459E-BBB0-08C5D10483B4}" type="presParOf" srcId="{83A17D3C-20D1-4117-AC21-8848C1ED8B30}" destId="{25D0A149-C740-4444-8B4A-DE049CA777A1}" srcOrd="0" destOrd="0" presId="urn:microsoft.com/office/officeart/2005/8/layout/lProcess3"/>
  </dgm:cxnLst>
  <dgm:bg/>
  <dgm:whole/>
</dgm:dataModel>
</file>

<file path=ppt/diagrams/data3.xml><?xml version="1.0" encoding="utf-8"?>
<dgm:dataModel xmlns:dgm="http://schemas.openxmlformats.org/drawingml/2006/diagram" xmlns:a="http://schemas.openxmlformats.org/drawingml/2006/main">
  <dgm:ptLst>
    <dgm:pt modelId="{663E2AD2-BF8C-4D58-BFAB-BB4F334398BC}" type="doc">
      <dgm:prSet loTypeId="urn:microsoft.com/office/officeart/2005/8/layout/hProcess9" loCatId="process" qsTypeId="urn:microsoft.com/office/officeart/2005/8/quickstyle/simple1" qsCatId="simple" csTypeId="urn:microsoft.com/office/officeart/2005/8/colors/accent1_2" csCatId="accent1" phldr="1"/>
      <dgm:spPr/>
    </dgm:pt>
    <dgm:pt modelId="{CA1A6773-883E-444E-A9C0-480D5DBBC9A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err="1" smtClean="0">
              <a:latin typeface="Times New Roman" pitchFamily="18" charset="0"/>
              <a:cs typeface="Times New Roman" pitchFamily="18" charset="0"/>
            </a:rPr>
            <a:t>MyoPro</a:t>
          </a:r>
          <a:r>
            <a:rPr lang="en-US" sz="1400" dirty="0" smtClean="0">
              <a:latin typeface="Times New Roman" pitchFamily="18" charset="0"/>
              <a:cs typeface="Times New Roman" pitchFamily="18" charset="0"/>
            </a:rPr>
            <a:t> 2 is a powered </a:t>
          </a:r>
          <a:r>
            <a:rPr lang="en-US" sz="1400" dirty="0" err="1" smtClean="0">
              <a:latin typeface="Times New Roman" pitchFamily="18" charset="0"/>
              <a:cs typeface="Times New Roman" pitchFamily="18" charset="0"/>
            </a:rPr>
            <a:t>orthosis</a:t>
          </a:r>
          <a:r>
            <a:rPr lang="en-US" sz="1400" dirty="0" smtClean="0">
              <a:latin typeface="Times New Roman" pitchFamily="18" charset="0"/>
              <a:cs typeface="Times New Roman" pitchFamily="18" charset="0"/>
            </a:rPr>
            <a:t> (brace) designed to restore function to arms and hands paralyzed or weakened by neurological or neuromuscular disease, injury or other condition</a:t>
          </a:r>
          <a:endParaRPr lang="en-US" sz="1400" dirty="0">
            <a:latin typeface="Times New Roman" pitchFamily="18" charset="0"/>
            <a:cs typeface="Times New Roman" pitchFamily="18" charset="0"/>
          </a:endParaRPr>
        </a:p>
      </dgm:t>
    </dgm:pt>
    <dgm:pt modelId="{B442BBBE-C732-4873-AE3E-C7446A06849B}" type="parTrans" cxnId="{0F3C4E8D-54AF-4631-9FD8-E76CB56ECCDD}">
      <dgm:prSet/>
      <dgm:spPr/>
      <dgm:t>
        <a:bodyPr/>
        <a:lstStyle/>
        <a:p>
          <a:endParaRPr lang="en-US"/>
        </a:p>
      </dgm:t>
    </dgm:pt>
    <dgm:pt modelId="{E0012DB9-7784-4C28-870E-86D14B970B59}" type="sibTrans" cxnId="{0F3C4E8D-54AF-4631-9FD8-E76CB56ECCDD}">
      <dgm:prSet/>
      <dgm:spPr/>
      <dgm:t>
        <a:bodyPr/>
        <a:lstStyle/>
        <a:p>
          <a:endParaRPr lang="en-US"/>
        </a:p>
      </dgm:t>
    </dgm:pt>
    <dgm:pt modelId="{4C5B540C-B95E-4551-87E5-F344E94F1F8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dirty="0" smtClean="0">
              <a:latin typeface="Times New Roman" pitchFamily="18" charset="0"/>
              <a:cs typeface="Times New Roman" pitchFamily="18" charset="0"/>
            </a:rPr>
            <a:t>It works by reading the faint nerve signals (</a:t>
          </a:r>
          <a:r>
            <a:rPr lang="en-US" sz="1400" dirty="0" err="1" smtClean="0">
              <a:latin typeface="Times New Roman" pitchFamily="18" charset="0"/>
              <a:cs typeface="Times New Roman" pitchFamily="18" charset="0"/>
            </a:rPr>
            <a:t>myoelectric</a:t>
          </a:r>
          <a:r>
            <a:rPr lang="en-US" sz="1400" dirty="0" smtClean="0">
              <a:latin typeface="Times New Roman" pitchFamily="18" charset="0"/>
              <a:cs typeface="Times New Roman" pitchFamily="18" charset="0"/>
            </a:rPr>
            <a:t> signals) from the surface of the skin, then activating small motors to move the arm and hand as the user intends.</a:t>
          </a:r>
          <a:endParaRPr lang="en-US" sz="1400" dirty="0">
            <a:latin typeface="Times New Roman" pitchFamily="18" charset="0"/>
            <a:cs typeface="Times New Roman" pitchFamily="18" charset="0"/>
          </a:endParaRPr>
        </a:p>
      </dgm:t>
    </dgm:pt>
    <dgm:pt modelId="{270D2CB3-BD38-4815-A1F0-A7F41579B99E}" type="parTrans" cxnId="{1E6A19C5-9954-4FAE-B1C5-E4E995FC035D}">
      <dgm:prSet/>
      <dgm:spPr/>
      <dgm:t>
        <a:bodyPr/>
        <a:lstStyle/>
        <a:p>
          <a:endParaRPr lang="en-US"/>
        </a:p>
      </dgm:t>
    </dgm:pt>
    <dgm:pt modelId="{9879D250-4CF3-4F95-92BB-D9F722200575}" type="sibTrans" cxnId="{1E6A19C5-9954-4FAE-B1C5-E4E995FC035D}">
      <dgm:prSet/>
      <dgm:spPr/>
      <dgm:t>
        <a:bodyPr/>
        <a:lstStyle/>
        <a:p>
          <a:endParaRPr lang="en-US"/>
        </a:p>
      </dgm:t>
    </dgm:pt>
    <dgm:pt modelId="{3225147A-DAE0-4308-8463-B22B0B9E30C8}">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MyoPro</a:t>
          </a:r>
          <a:r>
            <a:rPr lang="en-US" sz="1400" dirty="0" smtClean="0">
              <a:latin typeface="Times New Roman" pitchFamily="18" charset="0"/>
              <a:cs typeface="Times New Roman" pitchFamily="18" charset="0"/>
            </a:rPr>
            <a:t> 2 is the only product to help restore function for those who still have their arms and hands but are unable to use them.</a:t>
          </a:r>
          <a:endParaRPr lang="en-US" sz="1400" dirty="0">
            <a:latin typeface="Times New Roman" pitchFamily="18" charset="0"/>
            <a:cs typeface="Times New Roman" pitchFamily="18" charset="0"/>
          </a:endParaRPr>
        </a:p>
      </dgm:t>
    </dgm:pt>
    <dgm:pt modelId="{1A3C8FD1-2E7D-4519-873B-9FC96CCE7A8E}" type="parTrans" cxnId="{AB22D81B-5559-4F70-815B-25F827F52B93}">
      <dgm:prSet/>
      <dgm:spPr/>
      <dgm:t>
        <a:bodyPr/>
        <a:lstStyle/>
        <a:p>
          <a:endParaRPr lang="en-US"/>
        </a:p>
      </dgm:t>
    </dgm:pt>
    <dgm:pt modelId="{44445138-06B9-4ABF-9417-E580A99CD937}" type="sibTrans" cxnId="{AB22D81B-5559-4F70-815B-25F827F52B93}">
      <dgm:prSet/>
      <dgm:spPr/>
      <dgm:t>
        <a:bodyPr/>
        <a:lstStyle/>
        <a:p>
          <a:endParaRPr lang="en-US"/>
        </a:p>
      </dgm:t>
    </dgm:pt>
    <dgm:pt modelId="{0C255617-A5F7-4CEC-8D09-784A02BD0459}" type="pres">
      <dgm:prSet presAssocID="{663E2AD2-BF8C-4D58-BFAB-BB4F334398BC}" presName="CompostProcess" presStyleCnt="0">
        <dgm:presLayoutVars>
          <dgm:dir/>
          <dgm:resizeHandles val="exact"/>
        </dgm:presLayoutVars>
      </dgm:prSet>
      <dgm:spPr/>
    </dgm:pt>
    <dgm:pt modelId="{4A2235F5-AB4E-4216-885F-EE2F3F88E70F}" type="pres">
      <dgm:prSet presAssocID="{663E2AD2-BF8C-4D58-BFAB-BB4F334398BC}" presName="arrow" presStyleLbl="bgShp" presStyleIdx="0" presStyleCnt="1" custLinFactNeighborX="17385" custLinFactNeighborY="50133"/>
      <dgm:spPr/>
    </dgm:pt>
    <dgm:pt modelId="{949369B4-D87F-4D22-BC91-DA545D14BA36}" type="pres">
      <dgm:prSet presAssocID="{663E2AD2-BF8C-4D58-BFAB-BB4F334398BC}" presName="linearProcess" presStyleCnt="0"/>
      <dgm:spPr/>
    </dgm:pt>
    <dgm:pt modelId="{B896B0CB-B9A6-45D7-84C0-D7991E89AB28}" type="pres">
      <dgm:prSet presAssocID="{CA1A6773-883E-444E-A9C0-480D5DBBC9AE}" presName="textNode" presStyleLbl="node1" presStyleIdx="0" presStyleCnt="3">
        <dgm:presLayoutVars>
          <dgm:bulletEnabled val="1"/>
        </dgm:presLayoutVars>
      </dgm:prSet>
      <dgm:spPr/>
      <dgm:t>
        <a:bodyPr/>
        <a:lstStyle/>
        <a:p>
          <a:endParaRPr lang="en-US"/>
        </a:p>
      </dgm:t>
    </dgm:pt>
    <dgm:pt modelId="{84C6797F-2E6C-45F7-AE8D-022D1AA913F0}" type="pres">
      <dgm:prSet presAssocID="{E0012DB9-7784-4C28-870E-86D14B970B59}" presName="sibTrans" presStyleCnt="0"/>
      <dgm:spPr/>
    </dgm:pt>
    <dgm:pt modelId="{C126A981-3B78-4400-894E-BC6C77019ED9}" type="pres">
      <dgm:prSet presAssocID="{4C5B540C-B95E-4551-87E5-F344E94F1F84}" presName="textNode" presStyleLbl="node1" presStyleIdx="1" presStyleCnt="3">
        <dgm:presLayoutVars>
          <dgm:bulletEnabled val="1"/>
        </dgm:presLayoutVars>
      </dgm:prSet>
      <dgm:spPr/>
      <dgm:t>
        <a:bodyPr/>
        <a:lstStyle/>
        <a:p>
          <a:endParaRPr lang="en-US"/>
        </a:p>
      </dgm:t>
    </dgm:pt>
    <dgm:pt modelId="{AD66A78A-A408-461A-8B74-FADB1C08AC84}" type="pres">
      <dgm:prSet presAssocID="{9879D250-4CF3-4F95-92BB-D9F722200575}" presName="sibTrans" presStyleCnt="0"/>
      <dgm:spPr/>
    </dgm:pt>
    <dgm:pt modelId="{5E26C53D-0671-4480-8539-06E0CEB09932}" type="pres">
      <dgm:prSet presAssocID="{3225147A-DAE0-4308-8463-B22B0B9E30C8}" presName="textNode" presStyleLbl="node1" presStyleIdx="2" presStyleCnt="3">
        <dgm:presLayoutVars>
          <dgm:bulletEnabled val="1"/>
        </dgm:presLayoutVars>
      </dgm:prSet>
      <dgm:spPr/>
      <dgm:t>
        <a:bodyPr/>
        <a:lstStyle/>
        <a:p>
          <a:endParaRPr lang="en-US"/>
        </a:p>
      </dgm:t>
    </dgm:pt>
  </dgm:ptLst>
  <dgm:cxnLst>
    <dgm:cxn modelId="{2E6DE539-2A7C-49A9-9D98-34C13BBF165F}" type="presOf" srcId="{CA1A6773-883E-444E-A9C0-480D5DBBC9AE}" destId="{B896B0CB-B9A6-45D7-84C0-D7991E89AB28}" srcOrd="0" destOrd="0" presId="urn:microsoft.com/office/officeart/2005/8/layout/hProcess9"/>
    <dgm:cxn modelId="{C88B8260-D5AF-4345-8DDF-B37DB88D0E72}" type="presOf" srcId="{3225147A-DAE0-4308-8463-B22B0B9E30C8}" destId="{5E26C53D-0671-4480-8539-06E0CEB09932}" srcOrd="0" destOrd="0" presId="urn:microsoft.com/office/officeart/2005/8/layout/hProcess9"/>
    <dgm:cxn modelId="{0F3C4E8D-54AF-4631-9FD8-E76CB56ECCDD}" srcId="{663E2AD2-BF8C-4D58-BFAB-BB4F334398BC}" destId="{CA1A6773-883E-444E-A9C0-480D5DBBC9AE}" srcOrd="0" destOrd="0" parTransId="{B442BBBE-C732-4873-AE3E-C7446A06849B}" sibTransId="{E0012DB9-7784-4C28-870E-86D14B970B59}"/>
    <dgm:cxn modelId="{AB22D81B-5559-4F70-815B-25F827F52B93}" srcId="{663E2AD2-BF8C-4D58-BFAB-BB4F334398BC}" destId="{3225147A-DAE0-4308-8463-B22B0B9E30C8}" srcOrd="2" destOrd="0" parTransId="{1A3C8FD1-2E7D-4519-873B-9FC96CCE7A8E}" sibTransId="{44445138-06B9-4ABF-9417-E580A99CD937}"/>
    <dgm:cxn modelId="{28187137-45BD-4707-A726-0F2BA1196B53}" type="presOf" srcId="{663E2AD2-BF8C-4D58-BFAB-BB4F334398BC}" destId="{0C255617-A5F7-4CEC-8D09-784A02BD0459}" srcOrd="0" destOrd="0" presId="urn:microsoft.com/office/officeart/2005/8/layout/hProcess9"/>
    <dgm:cxn modelId="{1E6A19C5-9954-4FAE-B1C5-E4E995FC035D}" srcId="{663E2AD2-BF8C-4D58-BFAB-BB4F334398BC}" destId="{4C5B540C-B95E-4551-87E5-F344E94F1F84}" srcOrd="1" destOrd="0" parTransId="{270D2CB3-BD38-4815-A1F0-A7F41579B99E}" sibTransId="{9879D250-4CF3-4F95-92BB-D9F722200575}"/>
    <dgm:cxn modelId="{2836103D-10EF-4B10-97DA-F11746629D78}" type="presOf" srcId="{4C5B540C-B95E-4551-87E5-F344E94F1F84}" destId="{C126A981-3B78-4400-894E-BC6C77019ED9}" srcOrd="0" destOrd="0" presId="urn:microsoft.com/office/officeart/2005/8/layout/hProcess9"/>
    <dgm:cxn modelId="{22962705-E6DD-4695-BDC0-F3399947BF74}" type="presParOf" srcId="{0C255617-A5F7-4CEC-8D09-784A02BD0459}" destId="{4A2235F5-AB4E-4216-885F-EE2F3F88E70F}" srcOrd="0" destOrd="0" presId="urn:microsoft.com/office/officeart/2005/8/layout/hProcess9"/>
    <dgm:cxn modelId="{FA15C6B3-26A8-42F0-91D3-31657A98BE1E}" type="presParOf" srcId="{0C255617-A5F7-4CEC-8D09-784A02BD0459}" destId="{949369B4-D87F-4D22-BC91-DA545D14BA36}" srcOrd="1" destOrd="0" presId="urn:microsoft.com/office/officeart/2005/8/layout/hProcess9"/>
    <dgm:cxn modelId="{E7399BD7-9A62-4791-AC9F-F35F530FDAB1}" type="presParOf" srcId="{949369B4-D87F-4D22-BC91-DA545D14BA36}" destId="{B896B0CB-B9A6-45D7-84C0-D7991E89AB28}" srcOrd="0" destOrd="0" presId="urn:microsoft.com/office/officeart/2005/8/layout/hProcess9"/>
    <dgm:cxn modelId="{20BD7D57-8791-4C54-A9B3-E6ADC37C1BBF}" type="presParOf" srcId="{949369B4-D87F-4D22-BC91-DA545D14BA36}" destId="{84C6797F-2E6C-45F7-AE8D-022D1AA913F0}" srcOrd="1" destOrd="0" presId="urn:microsoft.com/office/officeart/2005/8/layout/hProcess9"/>
    <dgm:cxn modelId="{F8A0E378-F606-4926-BD71-03731DD21504}" type="presParOf" srcId="{949369B4-D87F-4D22-BC91-DA545D14BA36}" destId="{C126A981-3B78-4400-894E-BC6C77019ED9}" srcOrd="2" destOrd="0" presId="urn:microsoft.com/office/officeart/2005/8/layout/hProcess9"/>
    <dgm:cxn modelId="{F5954630-BD05-45E0-B37D-F0F110B0382B}" type="presParOf" srcId="{949369B4-D87F-4D22-BC91-DA545D14BA36}" destId="{AD66A78A-A408-461A-8B74-FADB1C08AC84}" srcOrd="3" destOrd="0" presId="urn:microsoft.com/office/officeart/2005/8/layout/hProcess9"/>
    <dgm:cxn modelId="{B60F181B-1B0D-4A82-96F1-36436D59FBB0}" type="presParOf" srcId="{949369B4-D87F-4D22-BC91-DA545D14BA36}" destId="{5E26C53D-0671-4480-8539-06E0CEB09932}" srcOrd="4" destOrd="0" presId="urn:microsoft.com/office/officeart/2005/8/layout/hProcess9"/>
  </dgm:cxnLst>
  <dgm:bg/>
  <dgm:whole/>
</dgm:dataModel>
</file>

<file path=ppt/diagrams/data4.xml><?xml version="1.0" encoding="utf-8"?>
<dgm:dataModel xmlns:dgm="http://schemas.openxmlformats.org/drawingml/2006/diagram" xmlns:a="http://schemas.openxmlformats.org/drawingml/2006/main">
  <dgm:ptLst>
    <dgm:pt modelId="{55F29FB0-5326-4E2A-A76D-D495ED2B3683}" type="doc">
      <dgm:prSet loTypeId="urn:microsoft.com/office/officeart/2005/8/layout/vList3" loCatId="list" qsTypeId="urn:microsoft.com/office/officeart/2005/8/quickstyle/simple1" qsCatId="simple" csTypeId="urn:microsoft.com/office/officeart/2005/8/colors/accent1_2" csCatId="accent1" phldr="1"/>
      <dgm:spPr/>
    </dgm:pt>
    <dgm:pt modelId="{563DB5B9-32D5-443A-A13F-6819ABF53B3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dirty="0" smtClean="0">
              <a:latin typeface="Times New Roman" pitchFamily="18" charset="0"/>
              <a:cs typeface="Times New Roman" pitchFamily="18" charset="0"/>
            </a:rPr>
            <a:t>The Smart Sock 2 uses proven pulse </a:t>
          </a:r>
          <a:r>
            <a:rPr lang="en-US" sz="2000" dirty="0" err="1" smtClean="0">
              <a:latin typeface="Times New Roman" pitchFamily="18" charset="0"/>
              <a:cs typeface="Times New Roman" pitchFamily="18" charset="0"/>
            </a:rPr>
            <a:t>oximetry</a:t>
          </a:r>
          <a:r>
            <a:rPr lang="en-US" sz="2000" dirty="0" smtClean="0">
              <a:latin typeface="Times New Roman" pitchFamily="18" charset="0"/>
              <a:cs typeface="Times New Roman" pitchFamily="18" charset="0"/>
            </a:rPr>
            <a:t> technology to continuously track an infant's heart rate and oxygen levels. </a:t>
          </a:r>
          <a:endParaRPr lang="en-US" sz="2000" dirty="0">
            <a:latin typeface="Times New Roman" pitchFamily="18" charset="0"/>
            <a:cs typeface="Times New Roman" pitchFamily="18" charset="0"/>
          </a:endParaRPr>
        </a:p>
      </dgm:t>
    </dgm:pt>
    <dgm:pt modelId="{52E2BCFA-E0A5-43C1-8564-70544E238A76}" type="parTrans" cxnId="{83957AE2-DA89-4299-A429-7B1461B1314F}">
      <dgm:prSet/>
      <dgm:spPr/>
      <dgm:t>
        <a:bodyPr/>
        <a:lstStyle/>
        <a:p>
          <a:endParaRPr lang="en-US"/>
        </a:p>
      </dgm:t>
    </dgm:pt>
    <dgm:pt modelId="{37BAF916-E634-4778-B61E-0005F1655536}" type="sibTrans" cxnId="{83957AE2-DA89-4299-A429-7B1461B1314F}">
      <dgm:prSet/>
      <dgm:spPr/>
      <dgm:t>
        <a:bodyPr/>
        <a:lstStyle/>
        <a:p>
          <a:endParaRPr lang="en-US"/>
        </a:p>
      </dgm:t>
    </dgm:pt>
    <dgm:pt modelId="{E304F095-5E06-435E-8C18-370CAB1D3E1F}">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latin typeface="Times New Roman" pitchFamily="18" charset="0"/>
              <a:cs typeface="Times New Roman" pitchFamily="18" charset="0"/>
            </a:rPr>
            <a:t>The device, which is marketed for home use, incorporates a sensor into a small wrap that fits on an infant’s foot.</a:t>
          </a:r>
          <a:endParaRPr lang="en-US" sz="2000" dirty="0">
            <a:latin typeface="Times New Roman" pitchFamily="18" charset="0"/>
            <a:cs typeface="Times New Roman" pitchFamily="18" charset="0"/>
          </a:endParaRPr>
        </a:p>
      </dgm:t>
    </dgm:pt>
    <dgm:pt modelId="{9DCCB267-787E-45AE-A9AF-D4A2B15020A2}" type="parTrans" cxnId="{DFDC2B3D-A8FF-40FC-8AAE-2F346757F96F}">
      <dgm:prSet/>
      <dgm:spPr/>
      <dgm:t>
        <a:bodyPr/>
        <a:lstStyle/>
        <a:p>
          <a:endParaRPr lang="en-US"/>
        </a:p>
      </dgm:t>
    </dgm:pt>
    <dgm:pt modelId="{25AE4F50-B582-4202-A8E4-0B84155E1CB9}" type="sibTrans" cxnId="{DFDC2B3D-A8FF-40FC-8AAE-2F346757F96F}">
      <dgm:prSet/>
      <dgm:spPr/>
      <dgm:t>
        <a:bodyPr/>
        <a:lstStyle/>
        <a:p>
          <a:endParaRPr lang="en-US"/>
        </a:p>
      </dgm:t>
    </dgm:pt>
    <dgm:pt modelId="{D9E06C6A-9DAD-4373-9306-E8B5B6FFEF2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dirty="0" smtClean="0">
              <a:latin typeface="Times New Roman" pitchFamily="18" charset="0"/>
              <a:cs typeface="Times New Roman" pitchFamily="18" charset="0"/>
            </a:rPr>
            <a:t>The information collected is accessible with a </a:t>
          </a:r>
          <a:r>
            <a:rPr lang="en-US" sz="2000" dirty="0" err="1" smtClean="0">
              <a:latin typeface="Times New Roman" pitchFamily="18" charset="0"/>
              <a:cs typeface="Times New Roman" pitchFamily="18" charset="0"/>
            </a:rPr>
            <a:t>smartphone</a:t>
          </a:r>
          <a:r>
            <a:rPr lang="en-US" sz="2000" dirty="0" smtClean="0">
              <a:latin typeface="Times New Roman" pitchFamily="18" charset="0"/>
              <a:cs typeface="Times New Roman" pitchFamily="18" charset="0"/>
            </a:rPr>
            <a:t> tablet. The device has a range up to 100 feet.</a:t>
          </a:r>
          <a:endParaRPr lang="en-US" sz="2000" dirty="0">
            <a:latin typeface="Times New Roman" pitchFamily="18" charset="0"/>
            <a:cs typeface="Times New Roman" pitchFamily="18" charset="0"/>
          </a:endParaRPr>
        </a:p>
      </dgm:t>
    </dgm:pt>
    <dgm:pt modelId="{B52D66D0-BD5E-447C-9806-18D54EB1092A}" type="parTrans" cxnId="{DFB46EC2-89CF-43CD-9D6F-DB0DE925ED48}">
      <dgm:prSet/>
      <dgm:spPr/>
      <dgm:t>
        <a:bodyPr/>
        <a:lstStyle/>
        <a:p>
          <a:endParaRPr lang="en-US"/>
        </a:p>
      </dgm:t>
    </dgm:pt>
    <dgm:pt modelId="{EE639CB1-C4B2-4112-91E2-3F99FD856146}" type="sibTrans" cxnId="{DFB46EC2-89CF-43CD-9D6F-DB0DE925ED48}">
      <dgm:prSet/>
      <dgm:spPr/>
      <dgm:t>
        <a:bodyPr/>
        <a:lstStyle/>
        <a:p>
          <a:endParaRPr lang="en-US"/>
        </a:p>
      </dgm:t>
    </dgm:pt>
    <dgm:pt modelId="{46A0784A-7C96-4555-A280-838BEEF553A1}" type="pres">
      <dgm:prSet presAssocID="{55F29FB0-5326-4E2A-A76D-D495ED2B3683}" presName="linearFlow" presStyleCnt="0">
        <dgm:presLayoutVars>
          <dgm:dir/>
          <dgm:resizeHandles val="exact"/>
        </dgm:presLayoutVars>
      </dgm:prSet>
      <dgm:spPr/>
    </dgm:pt>
    <dgm:pt modelId="{D4D00EBC-7AA2-442A-8459-522B24C5271D}" type="pres">
      <dgm:prSet presAssocID="{563DB5B9-32D5-443A-A13F-6819ABF53B39}" presName="composite" presStyleCnt="0"/>
      <dgm:spPr/>
    </dgm:pt>
    <dgm:pt modelId="{E6A6F49B-C99B-4F07-96C3-831D9BE43966}" type="pres">
      <dgm:prSet presAssocID="{563DB5B9-32D5-443A-A13F-6819ABF53B39}" presName="imgShp" presStyleLbl="fgImgPlace1" presStyleIdx="0" presStyleCnt="3" custScaleX="202938" custLinFactNeighborX="-49715" custLinFactNeighborY="-5"/>
      <dgm:spPr>
        <a:prstGeom prst="rect">
          <a:avLst/>
        </a:prstGeom>
        <a:blipFill rotWithShape="0">
          <a:blip xmlns:r="http://schemas.openxmlformats.org/officeDocument/2006/relationships" r:embed="rId1"/>
          <a:stretch>
            <a:fillRect/>
          </a:stretch>
        </a:blipFill>
      </dgm:spPr>
    </dgm:pt>
    <dgm:pt modelId="{38B805FA-BAC7-4364-8073-3FC7E03BF28D}" type="pres">
      <dgm:prSet presAssocID="{563DB5B9-32D5-443A-A13F-6819ABF53B39}" presName="txShp" presStyleLbl="node1" presStyleIdx="0" presStyleCnt="3" custLinFactNeighborX="13878" custLinFactNeighborY="-6001">
        <dgm:presLayoutVars>
          <dgm:bulletEnabled val="1"/>
        </dgm:presLayoutVars>
      </dgm:prSet>
      <dgm:spPr/>
      <dgm:t>
        <a:bodyPr/>
        <a:lstStyle/>
        <a:p>
          <a:endParaRPr lang="en-US"/>
        </a:p>
      </dgm:t>
    </dgm:pt>
    <dgm:pt modelId="{A4127DD2-84D2-4B18-BB0C-B6A6C8DE4CF8}" type="pres">
      <dgm:prSet presAssocID="{37BAF916-E634-4778-B61E-0005F1655536}" presName="spacing" presStyleCnt="0"/>
      <dgm:spPr/>
    </dgm:pt>
    <dgm:pt modelId="{CB465DF1-49D5-4005-A8D5-D8B97CBCE7E9}" type="pres">
      <dgm:prSet presAssocID="{E304F095-5E06-435E-8C18-370CAB1D3E1F}" presName="composite" presStyleCnt="0"/>
      <dgm:spPr/>
    </dgm:pt>
    <dgm:pt modelId="{FF0808BB-4765-474D-8958-5321D3164471}" type="pres">
      <dgm:prSet presAssocID="{E304F095-5E06-435E-8C18-370CAB1D3E1F}" presName="imgShp" presStyleLbl="fgImgPlace1" presStyleIdx="1" presStyleCnt="3" custScaleX="202938" custLinFactNeighborX="-49715" custLinFactNeighborY="-3957"/>
      <dgm:spPr>
        <a:prstGeom prst="rect">
          <a:avLst/>
        </a:prstGeom>
        <a:blipFill rotWithShape="0">
          <a:blip xmlns:r="http://schemas.openxmlformats.org/officeDocument/2006/relationships" r:embed="rId2"/>
          <a:stretch>
            <a:fillRect/>
          </a:stretch>
        </a:blipFill>
      </dgm:spPr>
    </dgm:pt>
    <dgm:pt modelId="{0C813BD3-3493-4E48-B307-46C9B79C9520}" type="pres">
      <dgm:prSet presAssocID="{E304F095-5E06-435E-8C18-370CAB1D3E1F}" presName="txShp" presStyleLbl="node1" presStyleIdx="1" presStyleCnt="3" custLinFactNeighborX="13878" custLinFactNeighborY="2038">
        <dgm:presLayoutVars>
          <dgm:bulletEnabled val="1"/>
        </dgm:presLayoutVars>
      </dgm:prSet>
      <dgm:spPr/>
      <dgm:t>
        <a:bodyPr/>
        <a:lstStyle/>
        <a:p>
          <a:endParaRPr lang="en-US"/>
        </a:p>
      </dgm:t>
    </dgm:pt>
    <dgm:pt modelId="{476DFB4A-F733-4190-92D3-E5AA38946FC6}" type="pres">
      <dgm:prSet presAssocID="{25AE4F50-B582-4202-A8E4-0B84155E1CB9}" presName="spacing" presStyleCnt="0"/>
      <dgm:spPr/>
    </dgm:pt>
    <dgm:pt modelId="{E56C30E9-5F92-40FF-BDA0-3865553F3C03}" type="pres">
      <dgm:prSet presAssocID="{D9E06C6A-9DAD-4373-9306-E8B5B6FFEF20}" presName="composite" presStyleCnt="0"/>
      <dgm:spPr/>
    </dgm:pt>
    <dgm:pt modelId="{DFF53D49-66B7-47D5-983B-BB9F8B19F672}" type="pres">
      <dgm:prSet presAssocID="{D9E06C6A-9DAD-4373-9306-E8B5B6FFEF20}" presName="imgShp" presStyleLbl="fgImgPlace1" presStyleIdx="2" presStyleCnt="3" custScaleX="202938" custLinFactNeighborX="-49715" custLinFactNeighborY="-7908"/>
      <dgm:spPr>
        <a:prstGeom prst="rect">
          <a:avLst/>
        </a:prstGeom>
        <a:blipFill rotWithShape="0">
          <a:blip xmlns:r="http://schemas.openxmlformats.org/officeDocument/2006/relationships" r:embed="rId3"/>
          <a:stretch>
            <a:fillRect/>
          </a:stretch>
        </a:blipFill>
      </dgm:spPr>
    </dgm:pt>
    <dgm:pt modelId="{6856029C-81FE-4527-BA19-90714A3EB7C3}" type="pres">
      <dgm:prSet presAssocID="{D9E06C6A-9DAD-4373-9306-E8B5B6FFEF20}" presName="txShp" presStyleLbl="node1" presStyleIdx="2" presStyleCnt="3" custLinFactNeighborX="13878" custLinFactNeighborY="-7908">
        <dgm:presLayoutVars>
          <dgm:bulletEnabled val="1"/>
        </dgm:presLayoutVars>
      </dgm:prSet>
      <dgm:spPr/>
      <dgm:t>
        <a:bodyPr/>
        <a:lstStyle/>
        <a:p>
          <a:endParaRPr lang="en-US"/>
        </a:p>
      </dgm:t>
    </dgm:pt>
  </dgm:ptLst>
  <dgm:cxnLst>
    <dgm:cxn modelId="{DFB46EC2-89CF-43CD-9D6F-DB0DE925ED48}" srcId="{55F29FB0-5326-4E2A-A76D-D495ED2B3683}" destId="{D9E06C6A-9DAD-4373-9306-E8B5B6FFEF20}" srcOrd="2" destOrd="0" parTransId="{B52D66D0-BD5E-447C-9806-18D54EB1092A}" sibTransId="{EE639CB1-C4B2-4112-91E2-3F99FD856146}"/>
    <dgm:cxn modelId="{DFDC2B3D-A8FF-40FC-8AAE-2F346757F96F}" srcId="{55F29FB0-5326-4E2A-A76D-D495ED2B3683}" destId="{E304F095-5E06-435E-8C18-370CAB1D3E1F}" srcOrd="1" destOrd="0" parTransId="{9DCCB267-787E-45AE-A9AF-D4A2B15020A2}" sibTransId="{25AE4F50-B582-4202-A8E4-0B84155E1CB9}"/>
    <dgm:cxn modelId="{643E2BD1-2F7B-4B95-9B92-7069DCD0BD82}" type="presOf" srcId="{D9E06C6A-9DAD-4373-9306-E8B5B6FFEF20}" destId="{6856029C-81FE-4527-BA19-90714A3EB7C3}" srcOrd="0" destOrd="0" presId="urn:microsoft.com/office/officeart/2005/8/layout/vList3"/>
    <dgm:cxn modelId="{7287EE2A-B23B-4D98-91F5-B3F0F594515C}" type="presOf" srcId="{E304F095-5E06-435E-8C18-370CAB1D3E1F}" destId="{0C813BD3-3493-4E48-B307-46C9B79C9520}" srcOrd="0" destOrd="0" presId="urn:microsoft.com/office/officeart/2005/8/layout/vList3"/>
    <dgm:cxn modelId="{83957AE2-DA89-4299-A429-7B1461B1314F}" srcId="{55F29FB0-5326-4E2A-A76D-D495ED2B3683}" destId="{563DB5B9-32D5-443A-A13F-6819ABF53B39}" srcOrd="0" destOrd="0" parTransId="{52E2BCFA-E0A5-43C1-8564-70544E238A76}" sibTransId="{37BAF916-E634-4778-B61E-0005F1655536}"/>
    <dgm:cxn modelId="{1EDC4BE1-1A94-48FE-9CA6-F7C9E619FE4F}" type="presOf" srcId="{563DB5B9-32D5-443A-A13F-6819ABF53B39}" destId="{38B805FA-BAC7-4364-8073-3FC7E03BF28D}" srcOrd="0" destOrd="0" presId="urn:microsoft.com/office/officeart/2005/8/layout/vList3"/>
    <dgm:cxn modelId="{FFE6705B-8468-4589-B8A7-82876399EB34}" type="presOf" srcId="{55F29FB0-5326-4E2A-A76D-D495ED2B3683}" destId="{46A0784A-7C96-4555-A280-838BEEF553A1}" srcOrd="0" destOrd="0" presId="urn:microsoft.com/office/officeart/2005/8/layout/vList3"/>
    <dgm:cxn modelId="{70708132-E662-4DDB-B951-27AD5AD53D61}" type="presParOf" srcId="{46A0784A-7C96-4555-A280-838BEEF553A1}" destId="{D4D00EBC-7AA2-442A-8459-522B24C5271D}" srcOrd="0" destOrd="0" presId="urn:microsoft.com/office/officeart/2005/8/layout/vList3"/>
    <dgm:cxn modelId="{7F6B8E57-94A8-449B-8A41-F5083BFD5B6B}" type="presParOf" srcId="{D4D00EBC-7AA2-442A-8459-522B24C5271D}" destId="{E6A6F49B-C99B-4F07-96C3-831D9BE43966}" srcOrd="0" destOrd="0" presId="urn:microsoft.com/office/officeart/2005/8/layout/vList3"/>
    <dgm:cxn modelId="{DDD615AD-54EE-4812-BB77-B7768B4C9481}" type="presParOf" srcId="{D4D00EBC-7AA2-442A-8459-522B24C5271D}" destId="{38B805FA-BAC7-4364-8073-3FC7E03BF28D}" srcOrd="1" destOrd="0" presId="urn:microsoft.com/office/officeart/2005/8/layout/vList3"/>
    <dgm:cxn modelId="{498CAD30-0CE4-431A-B14F-2A36BBB5C06C}" type="presParOf" srcId="{46A0784A-7C96-4555-A280-838BEEF553A1}" destId="{A4127DD2-84D2-4B18-BB0C-B6A6C8DE4CF8}" srcOrd="1" destOrd="0" presId="urn:microsoft.com/office/officeart/2005/8/layout/vList3"/>
    <dgm:cxn modelId="{B9C8C83C-3B28-4368-B938-DF38748527B8}" type="presParOf" srcId="{46A0784A-7C96-4555-A280-838BEEF553A1}" destId="{CB465DF1-49D5-4005-A8D5-D8B97CBCE7E9}" srcOrd="2" destOrd="0" presId="urn:microsoft.com/office/officeart/2005/8/layout/vList3"/>
    <dgm:cxn modelId="{30CEA967-F072-4837-AA41-ECC6EC92006A}" type="presParOf" srcId="{CB465DF1-49D5-4005-A8D5-D8B97CBCE7E9}" destId="{FF0808BB-4765-474D-8958-5321D3164471}" srcOrd="0" destOrd="0" presId="urn:microsoft.com/office/officeart/2005/8/layout/vList3"/>
    <dgm:cxn modelId="{03342206-95EC-4D48-BF83-889C37035F4B}" type="presParOf" srcId="{CB465DF1-49D5-4005-A8D5-D8B97CBCE7E9}" destId="{0C813BD3-3493-4E48-B307-46C9B79C9520}" srcOrd="1" destOrd="0" presId="urn:microsoft.com/office/officeart/2005/8/layout/vList3"/>
    <dgm:cxn modelId="{98138134-9785-49E4-A5D9-0A12CDA61FE2}" type="presParOf" srcId="{46A0784A-7C96-4555-A280-838BEEF553A1}" destId="{476DFB4A-F733-4190-92D3-E5AA38946FC6}" srcOrd="3" destOrd="0" presId="urn:microsoft.com/office/officeart/2005/8/layout/vList3"/>
    <dgm:cxn modelId="{62621006-30BA-4283-BE50-B215EE68EB5C}" type="presParOf" srcId="{46A0784A-7C96-4555-A280-838BEEF553A1}" destId="{E56C30E9-5F92-40FF-BDA0-3865553F3C03}" srcOrd="4" destOrd="0" presId="urn:microsoft.com/office/officeart/2005/8/layout/vList3"/>
    <dgm:cxn modelId="{169DAD58-5535-43A9-95AE-0B18C06FD2B5}" type="presParOf" srcId="{E56C30E9-5F92-40FF-BDA0-3865553F3C03}" destId="{DFF53D49-66B7-47D5-983B-BB9F8B19F672}" srcOrd="0" destOrd="0" presId="urn:microsoft.com/office/officeart/2005/8/layout/vList3"/>
    <dgm:cxn modelId="{B0F7E662-BFFF-4288-8CAA-E4E40C777DCE}" type="presParOf" srcId="{E56C30E9-5F92-40FF-BDA0-3865553F3C03}" destId="{6856029C-81FE-4527-BA19-90714A3EB7C3}"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8EF0C903-6BCC-4739-A296-839ADC6D760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AC4F283-EA9C-4F45-BA8B-8B3C9BBFF1E1}" type="pres">
      <dgm:prSet presAssocID="{8EF0C903-6BCC-4739-A296-839ADC6D7601}" presName="cycle" presStyleCnt="0">
        <dgm:presLayoutVars>
          <dgm:chMax val="1"/>
          <dgm:dir/>
          <dgm:animLvl val="ctr"/>
          <dgm:resizeHandles val="exact"/>
        </dgm:presLayoutVars>
      </dgm:prSet>
      <dgm:spPr/>
      <dgm:t>
        <a:bodyPr/>
        <a:lstStyle/>
        <a:p>
          <a:endParaRPr lang="en-US"/>
        </a:p>
      </dgm:t>
    </dgm:pt>
  </dgm:ptLst>
  <dgm:cxnLst>
    <dgm:cxn modelId="{B6A21085-E7E9-45EC-91E0-40DC774305B7}" type="presOf" srcId="{8EF0C903-6BCC-4739-A296-839ADC6D7601}" destId="{2AC4F283-EA9C-4F45-BA8B-8B3C9BBFF1E1}" srcOrd="0" destOrd="0" presId="urn:microsoft.com/office/officeart/2005/8/layout/radial4"/>
  </dgm:cxnLst>
  <dgm:bg/>
  <dgm:whole/>
</dgm:dataModel>
</file>

<file path=ppt/diagrams/data6.xml><?xml version="1.0" encoding="utf-8"?>
<dgm:dataModel xmlns:dgm="http://schemas.openxmlformats.org/drawingml/2006/diagram" xmlns:a="http://schemas.openxmlformats.org/drawingml/2006/main">
  <dgm:ptLst>
    <dgm:pt modelId="{4C1596AA-4CB1-4289-90FA-BE380DAE824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DFC5E95E-E1EC-4148-88AF-B898797E9DFF}">
      <dgm:prSet phldrT="[Text]">
        <dgm:style>
          <a:lnRef idx="1">
            <a:schemeClr val="accent6"/>
          </a:lnRef>
          <a:fillRef idx="2">
            <a:schemeClr val="accent6"/>
          </a:fillRef>
          <a:effectRef idx="1">
            <a:schemeClr val="accent6"/>
          </a:effectRef>
          <a:fontRef idx="minor">
            <a:schemeClr val="dk1"/>
          </a:fontRef>
        </dgm:style>
      </dgm:prSet>
      <dgm:spPr>
        <a:ln>
          <a:solidFill>
            <a:srgbClr val="7030A0"/>
          </a:solidFill>
        </a:ln>
      </dgm:spPr>
      <dgm:t>
        <a:bodyPr/>
        <a:lstStyle/>
        <a:p>
          <a:r>
            <a:rPr lang="en-US" b="1" dirty="0" smtClean="0">
              <a:latin typeface="Times New Roman" pitchFamily="18" charset="0"/>
              <a:cs typeface="Times New Roman" pitchFamily="18" charset="0"/>
            </a:rPr>
            <a:t>Products in Clinical trials</a:t>
          </a:r>
          <a:endParaRPr lang="en-US" dirty="0">
            <a:latin typeface="Times New Roman" pitchFamily="18" charset="0"/>
            <a:cs typeface="Times New Roman" pitchFamily="18" charset="0"/>
          </a:endParaRPr>
        </a:p>
      </dgm:t>
    </dgm:pt>
    <dgm:pt modelId="{E70DD7A5-9215-43BF-B6BC-10F44A9CC892}" type="parTrans" cxnId="{83C9648D-C48A-4FE1-A109-4E684344DB84}">
      <dgm:prSet/>
      <dgm:spPr/>
      <dgm:t>
        <a:bodyPr/>
        <a:lstStyle/>
        <a:p>
          <a:endParaRPr lang="en-US"/>
        </a:p>
      </dgm:t>
    </dgm:pt>
    <dgm:pt modelId="{E8083A35-0CC6-442A-8FAD-2F1FF814A89D}" type="sibTrans" cxnId="{83C9648D-C48A-4FE1-A109-4E684344DB84}">
      <dgm:prSet/>
      <dgm:spPr/>
      <dgm:t>
        <a:bodyPr/>
        <a:lstStyle/>
        <a:p>
          <a:endParaRPr lang="en-US"/>
        </a:p>
      </dgm:t>
    </dgm:pt>
    <dgm:pt modelId="{A73B326E-F76D-4BCF-8F71-DBA6D0D5E95E}">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smtClean="0">
              <a:latin typeface="Times New Roman" pitchFamily="18" charset="0"/>
              <a:cs typeface="Times New Roman" pitchFamily="18" charset="0"/>
            </a:rPr>
            <a:t>Amplatzer</a:t>
          </a:r>
          <a:r>
            <a:rPr lang="en-US" sz="2400" b="1" dirty="0" smtClean="0">
              <a:latin typeface="Times New Roman" pitchFamily="18" charset="0"/>
              <a:cs typeface="Times New Roman" pitchFamily="18" charset="0"/>
            </a:rPr>
            <a:t> duct </a:t>
          </a:r>
          <a:r>
            <a:rPr lang="en-US" sz="2400" b="1" dirty="0" err="1" smtClean="0">
              <a:latin typeface="Times New Roman" pitchFamily="18" charset="0"/>
              <a:cs typeface="Times New Roman" pitchFamily="18" charset="0"/>
            </a:rPr>
            <a:t>occluder</a:t>
          </a:r>
          <a:r>
            <a:rPr lang="en-US" sz="2400" b="1" dirty="0" smtClean="0">
              <a:latin typeface="Times New Roman" pitchFamily="18" charset="0"/>
              <a:cs typeface="Times New Roman" pitchFamily="18" charset="0"/>
            </a:rPr>
            <a:t> II AS</a:t>
          </a:r>
          <a:endParaRPr lang="en-US" sz="2400" dirty="0">
            <a:latin typeface="Times New Roman" pitchFamily="18" charset="0"/>
            <a:cs typeface="Times New Roman" pitchFamily="18" charset="0"/>
          </a:endParaRPr>
        </a:p>
      </dgm:t>
    </dgm:pt>
    <dgm:pt modelId="{BBEA8DB8-B481-4216-84A0-7764616E9E97}" type="parTrans" cxnId="{A5BB8D61-12BE-4DC3-B571-F910D31CD03B}">
      <dgm:prSet/>
      <dgm:spPr/>
      <dgm:t>
        <a:bodyPr/>
        <a:lstStyle/>
        <a:p>
          <a:endParaRPr lang="en-US"/>
        </a:p>
      </dgm:t>
    </dgm:pt>
    <dgm:pt modelId="{0A47630F-388E-4D87-9937-868C4B627A08}" type="sibTrans" cxnId="{A5BB8D61-12BE-4DC3-B571-F910D31CD03B}">
      <dgm:prSet/>
      <dgm:spPr/>
      <dgm:t>
        <a:bodyPr/>
        <a:lstStyle/>
        <a:p>
          <a:endParaRPr lang="en-US"/>
        </a:p>
      </dgm:t>
    </dgm:pt>
    <dgm:pt modelId="{5C1259E4-3C14-4CD1-B988-A71608D0D52E}">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smtClean="0">
              <a:latin typeface="Times New Roman" pitchFamily="18" charset="0"/>
              <a:cs typeface="Times New Roman" pitchFamily="18" charset="0"/>
            </a:rPr>
            <a:t>OtoNexus</a:t>
          </a:r>
          <a:r>
            <a:rPr lang="en-US" sz="2400" b="1" dirty="0" smtClean="0">
              <a:latin typeface="Times New Roman" pitchFamily="18" charset="0"/>
              <a:cs typeface="Times New Roman" pitchFamily="18" charset="0"/>
            </a:rPr>
            <a:t> ultrasound device </a:t>
          </a:r>
          <a:endParaRPr lang="en-US" sz="2400" dirty="0">
            <a:latin typeface="Times New Roman" pitchFamily="18" charset="0"/>
            <a:cs typeface="Times New Roman" pitchFamily="18" charset="0"/>
          </a:endParaRPr>
        </a:p>
      </dgm:t>
    </dgm:pt>
    <dgm:pt modelId="{3585DDD1-E4D8-42CC-9D01-10B7FAA203FC}" type="parTrans" cxnId="{AAC1091E-A520-4267-9D59-B1F3B549DBBA}">
      <dgm:prSet/>
      <dgm:spPr/>
      <dgm:t>
        <a:bodyPr/>
        <a:lstStyle/>
        <a:p>
          <a:endParaRPr lang="en-US"/>
        </a:p>
      </dgm:t>
    </dgm:pt>
    <dgm:pt modelId="{30D7FD57-46EC-4D27-9CB4-47D4E088CEC9}" type="sibTrans" cxnId="{AAC1091E-A520-4267-9D59-B1F3B549DBBA}">
      <dgm:prSet/>
      <dgm:spPr/>
      <dgm:t>
        <a:bodyPr/>
        <a:lstStyle/>
        <a:p>
          <a:endParaRPr lang="en-US"/>
        </a:p>
      </dgm:t>
    </dgm:pt>
    <dgm:pt modelId="{0CCC25B1-5E10-4D28-87A0-9E4EF4BF61E8}">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smtClean="0">
              <a:solidFill>
                <a:schemeClr val="tx1"/>
              </a:solidFill>
              <a:latin typeface="Times New Roman" pitchFamily="18" charset="0"/>
              <a:cs typeface="Times New Roman" pitchFamily="18" charset="0"/>
            </a:rPr>
            <a:t>Magnamosis</a:t>
          </a:r>
          <a:r>
            <a:rPr lang="en-US" sz="2400" b="1" dirty="0" smtClean="0">
              <a:solidFill>
                <a:schemeClr val="tx1"/>
              </a:solidFill>
              <a:latin typeface="Times New Roman" pitchFamily="18" charset="0"/>
              <a:cs typeface="Times New Roman" pitchFamily="18" charset="0"/>
            </a:rPr>
            <a:t> magnetic compression </a:t>
          </a:r>
          <a:r>
            <a:rPr lang="en-US" sz="2400" b="1" dirty="0" err="1" smtClean="0">
              <a:solidFill>
                <a:schemeClr val="tx1"/>
              </a:solidFill>
              <a:latin typeface="Times New Roman" pitchFamily="18" charset="0"/>
              <a:cs typeface="Times New Roman" pitchFamily="18" charset="0"/>
            </a:rPr>
            <a:t>anastomosis</a:t>
          </a:r>
          <a:r>
            <a:rPr lang="en-US" sz="2400" b="1" dirty="0" smtClean="0">
              <a:solidFill>
                <a:schemeClr val="tx1"/>
              </a:solidFill>
              <a:latin typeface="Times New Roman" pitchFamily="18" charset="0"/>
              <a:cs typeface="Times New Roman" pitchFamily="18" charset="0"/>
            </a:rPr>
            <a:t> system</a:t>
          </a:r>
          <a:endParaRPr lang="en-US" sz="2400" dirty="0"/>
        </a:p>
      </dgm:t>
    </dgm:pt>
    <dgm:pt modelId="{BF4916E9-C42C-4E9D-A6FE-F7EB3B22A7BD}" type="parTrans" cxnId="{A9E22F5C-7209-48FC-86D3-030BAD1C9664}">
      <dgm:prSet/>
      <dgm:spPr/>
      <dgm:t>
        <a:bodyPr/>
        <a:lstStyle/>
        <a:p>
          <a:endParaRPr lang="en-US"/>
        </a:p>
      </dgm:t>
    </dgm:pt>
    <dgm:pt modelId="{D54AEEE0-4E85-4D9B-A605-569989D3D186}" type="sibTrans" cxnId="{A9E22F5C-7209-48FC-86D3-030BAD1C9664}">
      <dgm:prSet/>
      <dgm:spPr/>
      <dgm:t>
        <a:bodyPr/>
        <a:lstStyle/>
        <a:p>
          <a:endParaRPr lang="en-US"/>
        </a:p>
      </dgm:t>
    </dgm:pt>
    <dgm:pt modelId="{C02EB429-6067-45AC-82F7-5DFF7411A88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smtClean="0">
              <a:latin typeface="Times New Roman" pitchFamily="18" charset="0"/>
              <a:cs typeface="Times New Roman" pitchFamily="18" charset="0"/>
            </a:rPr>
            <a:t>Dynamic spinal alignment brace</a:t>
          </a:r>
          <a:endParaRPr lang="en-US" sz="2400" dirty="0">
            <a:latin typeface="Times New Roman" pitchFamily="18" charset="0"/>
            <a:cs typeface="Times New Roman" pitchFamily="18" charset="0"/>
          </a:endParaRPr>
        </a:p>
      </dgm:t>
    </dgm:pt>
    <dgm:pt modelId="{70A63018-08AE-4EC8-BDFA-37A874647246}" type="parTrans" cxnId="{08853231-5743-4D44-9569-B11D055B80C8}">
      <dgm:prSet/>
      <dgm:spPr/>
      <dgm:t>
        <a:bodyPr/>
        <a:lstStyle/>
        <a:p>
          <a:endParaRPr lang="en-US"/>
        </a:p>
      </dgm:t>
    </dgm:pt>
    <dgm:pt modelId="{610BF6ED-F329-4A98-ADA7-B018B888EBBE}" type="sibTrans" cxnId="{08853231-5743-4D44-9569-B11D055B80C8}">
      <dgm:prSet/>
      <dgm:spPr/>
      <dgm:t>
        <a:bodyPr/>
        <a:lstStyle/>
        <a:p>
          <a:endParaRPr lang="en-US"/>
        </a:p>
      </dgm:t>
    </dgm:pt>
    <dgm:pt modelId="{C7579F85-4BA1-487E-A347-80519D38A9B1}" type="pres">
      <dgm:prSet presAssocID="{4C1596AA-4CB1-4289-90FA-BE380DAE824A}" presName="composite" presStyleCnt="0">
        <dgm:presLayoutVars>
          <dgm:chMax val="1"/>
          <dgm:dir/>
          <dgm:resizeHandles val="exact"/>
        </dgm:presLayoutVars>
      </dgm:prSet>
      <dgm:spPr/>
      <dgm:t>
        <a:bodyPr/>
        <a:lstStyle/>
        <a:p>
          <a:endParaRPr lang="en-US"/>
        </a:p>
      </dgm:t>
    </dgm:pt>
    <dgm:pt modelId="{1C8BD264-810E-4AA4-8E82-CDFE35020465}" type="pres">
      <dgm:prSet presAssocID="{4C1596AA-4CB1-4289-90FA-BE380DAE824A}" presName="radial" presStyleCnt="0">
        <dgm:presLayoutVars>
          <dgm:animLvl val="ctr"/>
        </dgm:presLayoutVars>
      </dgm:prSet>
      <dgm:spPr/>
    </dgm:pt>
    <dgm:pt modelId="{5003C293-AD05-485B-9EF4-2B94654A1347}" type="pres">
      <dgm:prSet presAssocID="{DFC5E95E-E1EC-4148-88AF-B898797E9DFF}" presName="centerShape" presStyleLbl="vennNode1" presStyleIdx="0" presStyleCnt="5"/>
      <dgm:spPr/>
      <dgm:t>
        <a:bodyPr/>
        <a:lstStyle/>
        <a:p>
          <a:endParaRPr lang="en-US"/>
        </a:p>
      </dgm:t>
    </dgm:pt>
    <dgm:pt modelId="{D7E1E5DD-2A97-47DE-8D5E-8B9F46A7F462}" type="pres">
      <dgm:prSet presAssocID="{A73B326E-F76D-4BCF-8F71-DBA6D0D5E95E}" presName="node" presStyleLbl="vennNode1" presStyleIdx="1" presStyleCnt="5" custScaleX="167423" custRadScaleRad="105079" custRadScaleInc="435">
        <dgm:presLayoutVars>
          <dgm:bulletEnabled val="1"/>
        </dgm:presLayoutVars>
      </dgm:prSet>
      <dgm:spPr/>
      <dgm:t>
        <a:bodyPr/>
        <a:lstStyle/>
        <a:p>
          <a:endParaRPr lang="en-US"/>
        </a:p>
      </dgm:t>
    </dgm:pt>
    <dgm:pt modelId="{3D06A3DE-DE03-4BF9-9C11-6AEC23DD4B9A}" type="pres">
      <dgm:prSet presAssocID="{5C1259E4-3C14-4CD1-B988-A71608D0D52E}" presName="node" presStyleLbl="vennNode1" presStyleIdx="2" presStyleCnt="5" custScaleX="151581" custScaleY="173258" custRadScaleRad="131385" custRadScaleInc="-117">
        <dgm:presLayoutVars>
          <dgm:bulletEnabled val="1"/>
        </dgm:presLayoutVars>
      </dgm:prSet>
      <dgm:spPr/>
      <dgm:t>
        <a:bodyPr/>
        <a:lstStyle/>
        <a:p>
          <a:endParaRPr lang="en-US"/>
        </a:p>
      </dgm:t>
    </dgm:pt>
    <dgm:pt modelId="{C0A5D917-5A9C-4C13-9EDF-F02E64A6AAA7}" type="pres">
      <dgm:prSet presAssocID="{0CCC25B1-5E10-4D28-87A0-9E4EF4BF61E8}" presName="node" presStyleLbl="vennNode1" presStyleIdx="3" presStyleCnt="5" custScaleX="221880" custScaleY="108447">
        <dgm:presLayoutVars>
          <dgm:bulletEnabled val="1"/>
        </dgm:presLayoutVars>
      </dgm:prSet>
      <dgm:spPr/>
      <dgm:t>
        <a:bodyPr/>
        <a:lstStyle/>
        <a:p>
          <a:endParaRPr lang="en-US"/>
        </a:p>
      </dgm:t>
    </dgm:pt>
    <dgm:pt modelId="{16ED3D65-0076-421F-B5C7-BB46AA0222C9}" type="pres">
      <dgm:prSet presAssocID="{C02EB429-6067-45AC-82F7-5DFF7411A880}" presName="node" presStyleLbl="vennNode1" presStyleIdx="4" presStyleCnt="5" custScaleX="135155" custScaleY="173258" custRadScaleRad="125122" custRadScaleInc="1820">
        <dgm:presLayoutVars>
          <dgm:bulletEnabled val="1"/>
        </dgm:presLayoutVars>
      </dgm:prSet>
      <dgm:spPr/>
      <dgm:t>
        <a:bodyPr/>
        <a:lstStyle/>
        <a:p>
          <a:endParaRPr lang="en-US"/>
        </a:p>
      </dgm:t>
    </dgm:pt>
  </dgm:ptLst>
  <dgm:cxnLst>
    <dgm:cxn modelId="{3C7F76AE-B845-4D0F-95CE-43D597978F94}" type="presOf" srcId="{0CCC25B1-5E10-4D28-87A0-9E4EF4BF61E8}" destId="{C0A5D917-5A9C-4C13-9EDF-F02E64A6AAA7}" srcOrd="0" destOrd="0" presId="urn:microsoft.com/office/officeart/2005/8/layout/radial3"/>
    <dgm:cxn modelId="{08853231-5743-4D44-9569-B11D055B80C8}" srcId="{DFC5E95E-E1EC-4148-88AF-B898797E9DFF}" destId="{C02EB429-6067-45AC-82F7-5DFF7411A880}" srcOrd="3" destOrd="0" parTransId="{70A63018-08AE-4EC8-BDFA-37A874647246}" sibTransId="{610BF6ED-F329-4A98-ADA7-B018B888EBBE}"/>
    <dgm:cxn modelId="{B8587CF4-85C5-4B55-9CB9-2CFCA0CC2770}" type="presOf" srcId="{A73B326E-F76D-4BCF-8F71-DBA6D0D5E95E}" destId="{D7E1E5DD-2A97-47DE-8D5E-8B9F46A7F462}" srcOrd="0" destOrd="0" presId="urn:microsoft.com/office/officeart/2005/8/layout/radial3"/>
    <dgm:cxn modelId="{5226A261-4499-49E5-A8C3-4D71A46047CF}" type="presOf" srcId="{4C1596AA-4CB1-4289-90FA-BE380DAE824A}" destId="{C7579F85-4BA1-487E-A347-80519D38A9B1}" srcOrd="0" destOrd="0" presId="urn:microsoft.com/office/officeart/2005/8/layout/radial3"/>
    <dgm:cxn modelId="{28B9E928-234F-4882-AE14-46C893B8C1FE}" type="presOf" srcId="{5C1259E4-3C14-4CD1-B988-A71608D0D52E}" destId="{3D06A3DE-DE03-4BF9-9C11-6AEC23DD4B9A}" srcOrd="0" destOrd="0" presId="urn:microsoft.com/office/officeart/2005/8/layout/radial3"/>
    <dgm:cxn modelId="{A5BB8D61-12BE-4DC3-B571-F910D31CD03B}" srcId="{DFC5E95E-E1EC-4148-88AF-B898797E9DFF}" destId="{A73B326E-F76D-4BCF-8F71-DBA6D0D5E95E}" srcOrd="0" destOrd="0" parTransId="{BBEA8DB8-B481-4216-84A0-7764616E9E97}" sibTransId="{0A47630F-388E-4D87-9937-868C4B627A08}"/>
    <dgm:cxn modelId="{AAC1091E-A520-4267-9D59-B1F3B549DBBA}" srcId="{DFC5E95E-E1EC-4148-88AF-B898797E9DFF}" destId="{5C1259E4-3C14-4CD1-B988-A71608D0D52E}" srcOrd="1" destOrd="0" parTransId="{3585DDD1-E4D8-42CC-9D01-10B7FAA203FC}" sibTransId="{30D7FD57-46EC-4D27-9CB4-47D4E088CEC9}"/>
    <dgm:cxn modelId="{83C9648D-C48A-4FE1-A109-4E684344DB84}" srcId="{4C1596AA-4CB1-4289-90FA-BE380DAE824A}" destId="{DFC5E95E-E1EC-4148-88AF-B898797E9DFF}" srcOrd="0" destOrd="0" parTransId="{E70DD7A5-9215-43BF-B6BC-10F44A9CC892}" sibTransId="{E8083A35-0CC6-442A-8FAD-2F1FF814A89D}"/>
    <dgm:cxn modelId="{FAD8B461-498F-485C-A4AF-EBB577355140}" type="presOf" srcId="{C02EB429-6067-45AC-82F7-5DFF7411A880}" destId="{16ED3D65-0076-421F-B5C7-BB46AA0222C9}" srcOrd="0" destOrd="0" presId="urn:microsoft.com/office/officeart/2005/8/layout/radial3"/>
    <dgm:cxn modelId="{AC3E5E95-1CB5-4C17-84E1-2F6815850A19}" type="presOf" srcId="{DFC5E95E-E1EC-4148-88AF-B898797E9DFF}" destId="{5003C293-AD05-485B-9EF4-2B94654A1347}" srcOrd="0" destOrd="0" presId="urn:microsoft.com/office/officeart/2005/8/layout/radial3"/>
    <dgm:cxn modelId="{A9E22F5C-7209-48FC-86D3-030BAD1C9664}" srcId="{DFC5E95E-E1EC-4148-88AF-B898797E9DFF}" destId="{0CCC25B1-5E10-4D28-87A0-9E4EF4BF61E8}" srcOrd="2" destOrd="0" parTransId="{BF4916E9-C42C-4E9D-A6FE-F7EB3B22A7BD}" sibTransId="{D54AEEE0-4E85-4D9B-A605-569989D3D186}"/>
    <dgm:cxn modelId="{9DB499C0-280F-4208-96B7-181741BCB311}" type="presParOf" srcId="{C7579F85-4BA1-487E-A347-80519D38A9B1}" destId="{1C8BD264-810E-4AA4-8E82-CDFE35020465}" srcOrd="0" destOrd="0" presId="urn:microsoft.com/office/officeart/2005/8/layout/radial3"/>
    <dgm:cxn modelId="{4CB1ABCD-C18A-4888-984C-9DA081AC2AE7}" type="presParOf" srcId="{1C8BD264-810E-4AA4-8E82-CDFE35020465}" destId="{5003C293-AD05-485B-9EF4-2B94654A1347}" srcOrd="0" destOrd="0" presId="urn:microsoft.com/office/officeart/2005/8/layout/radial3"/>
    <dgm:cxn modelId="{E0497286-CA92-41FD-922A-1745E1A87C0D}" type="presParOf" srcId="{1C8BD264-810E-4AA4-8E82-CDFE35020465}" destId="{D7E1E5DD-2A97-47DE-8D5E-8B9F46A7F462}" srcOrd="1" destOrd="0" presId="urn:microsoft.com/office/officeart/2005/8/layout/radial3"/>
    <dgm:cxn modelId="{164F0701-3FAD-41E5-9A46-3D8E2D7BE2F9}" type="presParOf" srcId="{1C8BD264-810E-4AA4-8E82-CDFE35020465}" destId="{3D06A3DE-DE03-4BF9-9C11-6AEC23DD4B9A}" srcOrd="2" destOrd="0" presId="urn:microsoft.com/office/officeart/2005/8/layout/radial3"/>
    <dgm:cxn modelId="{12EC8257-1D0C-4735-9F11-53638D659F1B}" type="presParOf" srcId="{1C8BD264-810E-4AA4-8E82-CDFE35020465}" destId="{C0A5D917-5A9C-4C13-9EDF-F02E64A6AAA7}" srcOrd="3" destOrd="0" presId="urn:microsoft.com/office/officeart/2005/8/layout/radial3"/>
    <dgm:cxn modelId="{84FF3096-484E-4CA7-A001-764EC47B5957}" type="presParOf" srcId="{1C8BD264-810E-4AA4-8E82-CDFE35020465}" destId="{16ED3D65-0076-421F-B5C7-BB46AA0222C9}" srcOrd="4" destOrd="0" presId="urn:microsoft.com/office/officeart/2005/8/layout/radial3"/>
  </dgm:cxnLst>
  <dgm:bg/>
  <dgm:whole/>
</dgm:dataModel>
</file>

<file path=ppt/diagrams/data7.xml><?xml version="1.0" encoding="utf-8"?>
<dgm:dataModel xmlns:dgm="http://schemas.openxmlformats.org/drawingml/2006/diagram" xmlns:a="http://schemas.openxmlformats.org/drawingml/2006/main">
  <dgm:ptLst>
    <dgm:pt modelId="{85F0304A-5EA7-4499-9A34-1DD15E845D4A}" type="doc">
      <dgm:prSet loTypeId="urn:microsoft.com/office/officeart/2005/8/layout/pyramid2" loCatId="list" qsTypeId="urn:microsoft.com/office/officeart/2005/8/quickstyle/simple1" qsCatId="simple" csTypeId="urn:microsoft.com/office/officeart/2005/8/colors/accent1_2" csCatId="accent1" phldr="1"/>
      <dgm:spPr/>
    </dgm:pt>
    <dgm:pt modelId="{2B8D746C-92F8-4144-8D5F-71CE6FED1AE6}">
      <dgm:prSet phldrT="[Text]" custT="1"/>
      <dgm:spPr>
        <a:solidFill>
          <a:schemeClr val="accent6">
            <a:lumMod val="20000"/>
            <a:lumOff val="80000"/>
            <a:alpha val="90000"/>
          </a:schemeClr>
        </a:solidFill>
      </dgm:spPr>
      <dgm:t>
        <a:bodyPr/>
        <a:lstStyle/>
        <a:p>
          <a:r>
            <a:rPr lang="en-US" sz="1600" dirty="0" smtClean="0">
              <a:latin typeface="Times New Roman" pitchFamily="18" charset="0"/>
              <a:cs typeface="Times New Roman" pitchFamily="18" charset="0"/>
            </a:rPr>
            <a:t>Applies continuous corrective pressure to the spine and allows physicians to monitor the performance of the brace remotely.</a:t>
          </a:r>
          <a:endParaRPr lang="en-US" sz="1600" dirty="0">
            <a:latin typeface="Times New Roman" pitchFamily="18" charset="0"/>
            <a:cs typeface="Times New Roman" pitchFamily="18" charset="0"/>
          </a:endParaRPr>
        </a:p>
      </dgm:t>
    </dgm:pt>
    <dgm:pt modelId="{E9E210FF-7EFE-4F24-838C-0634C0397D9E}" type="parTrans" cxnId="{61017940-BCA2-4BDC-B7A8-A5484FE85363}">
      <dgm:prSet/>
      <dgm:spPr/>
      <dgm:t>
        <a:bodyPr/>
        <a:lstStyle/>
        <a:p>
          <a:endParaRPr lang="en-US"/>
        </a:p>
      </dgm:t>
    </dgm:pt>
    <dgm:pt modelId="{64CADC05-FE77-48E4-B019-93BE864B4B1E}" type="sibTrans" cxnId="{61017940-BCA2-4BDC-B7A8-A5484FE85363}">
      <dgm:prSet/>
      <dgm:spPr/>
      <dgm:t>
        <a:bodyPr/>
        <a:lstStyle/>
        <a:p>
          <a:endParaRPr lang="en-US"/>
        </a:p>
      </dgm:t>
    </dgm:pt>
    <dgm:pt modelId="{46470313-605C-48C6-BDC4-5C7E8C989230}">
      <dgm:prSet phldrT="[Text]" custT="1"/>
      <dgm:spPr>
        <a:solidFill>
          <a:schemeClr val="accent1">
            <a:lumMod val="20000"/>
            <a:lumOff val="80000"/>
            <a:alpha val="90000"/>
          </a:schemeClr>
        </a:solidFill>
      </dgm:spPr>
      <dgm:t>
        <a:bodyPr/>
        <a:lstStyle/>
        <a:p>
          <a:r>
            <a:rPr lang="en-US" sz="1600" dirty="0" smtClean="0">
              <a:latin typeface="Times New Roman" pitchFamily="18" charset="0"/>
              <a:cs typeface="Times New Roman" pitchFamily="18" charset="0"/>
            </a:rPr>
            <a:t>The dynamic bracing system is designed to treat adolescent idiopathic scoliosis patients.</a:t>
          </a:r>
          <a:endParaRPr lang="en-US" sz="1600" dirty="0">
            <a:latin typeface="Times New Roman" pitchFamily="18" charset="0"/>
            <a:cs typeface="Times New Roman" pitchFamily="18" charset="0"/>
          </a:endParaRPr>
        </a:p>
      </dgm:t>
    </dgm:pt>
    <dgm:pt modelId="{551DDD00-ABC0-4AC3-ACE7-502593ECB9D3}" type="parTrans" cxnId="{F84FB03A-E025-4F4A-82C9-52D8B8CA9C72}">
      <dgm:prSet/>
      <dgm:spPr/>
      <dgm:t>
        <a:bodyPr/>
        <a:lstStyle/>
        <a:p>
          <a:endParaRPr lang="en-US"/>
        </a:p>
      </dgm:t>
    </dgm:pt>
    <dgm:pt modelId="{756B9AE6-8625-4B6C-9F59-730E2CB6820C}" type="sibTrans" cxnId="{F84FB03A-E025-4F4A-82C9-52D8B8CA9C72}">
      <dgm:prSet/>
      <dgm:spPr/>
      <dgm:t>
        <a:bodyPr/>
        <a:lstStyle/>
        <a:p>
          <a:endParaRPr lang="en-US"/>
        </a:p>
      </dgm:t>
    </dgm:pt>
    <dgm:pt modelId="{BDD70BBE-CC62-4E0A-A65A-0974213561E4}">
      <dgm:prSet phldrT="[Text]" custT="1"/>
      <dgm:spPr>
        <a:solidFill>
          <a:schemeClr val="accent6">
            <a:lumMod val="20000"/>
            <a:lumOff val="80000"/>
            <a:alpha val="90000"/>
          </a:schemeClr>
        </a:solidFill>
      </dgm:spPr>
      <dgm:t>
        <a:bodyPr/>
        <a:lstStyle/>
        <a:p>
          <a:r>
            <a:rPr lang="en-US" sz="1600" dirty="0" smtClean="0">
              <a:latin typeface="Times New Roman" pitchFamily="18" charset="0"/>
              <a:cs typeface="Times New Roman" pitchFamily="18" charset="0"/>
            </a:rPr>
            <a:t>The brace is Bluetooth enabled, providing real data on how and when it is being worn and how effective the therapy is. The pressure sensors and Bluetooth-enabled device allow doctors to adjust the pressure on the brace as needed to correct the deformities.</a:t>
          </a:r>
          <a:endParaRPr lang="en-US" sz="1600" dirty="0">
            <a:latin typeface="Times New Roman" pitchFamily="18" charset="0"/>
            <a:cs typeface="Times New Roman" pitchFamily="18" charset="0"/>
          </a:endParaRPr>
        </a:p>
      </dgm:t>
    </dgm:pt>
    <dgm:pt modelId="{5A3F7C6C-0BA1-4602-8E28-8B88A28B6060}" type="parTrans" cxnId="{5EBC45D1-8261-4940-9CFB-0A5136066A0E}">
      <dgm:prSet/>
      <dgm:spPr/>
      <dgm:t>
        <a:bodyPr/>
        <a:lstStyle/>
        <a:p>
          <a:endParaRPr lang="en-US"/>
        </a:p>
      </dgm:t>
    </dgm:pt>
    <dgm:pt modelId="{4483B33E-082D-4B07-8E15-0FE40808ECB2}" type="sibTrans" cxnId="{5EBC45D1-8261-4940-9CFB-0A5136066A0E}">
      <dgm:prSet/>
      <dgm:spPr/>
      <dgm:t>
        <a:bodyPr/>
        <a:lstStyle/>
        <a:p>
          <a:endParaRPr lang="en-US"/>
        </a:p>
      </dgm:t>
    </dgm:pt>
    <dgm:pt modelId="{32943E9C-932E-494D-B40D-F62F85152574}" type="pres">
      <dgm:prSet presAssocID="{85F0304A-5EA7-4499-9A34-1DD15E845D4A}" presName="compositeShape" presStyleCnt="0">
        <dgm:presLayoutVars>
          <dgm:dir/>
          <dgm:resizeHandles/>
        </dgm:presLayoutVars>
      </dgm:prSet>
      <dgm:spPr/>
    </dgm:pt>
    <dgm:pt modelId="{9A792DD5-60FC-483C-8C40-D8B6258D7944}" type="pres">
      <dgm:prSet presAssocID="{85F0304A-5EA7-4499-9A34-1DD15E845D4A}" presName="pyramid" presStyleLbl="node1" presStyleIdx="0" presStyleCnt="1" custLinFactNeighborX="28203">
        <dgm:style>
          <a:lnRef idx="1">
            <a:schemeClr val="accent1"/>
          </a:lnRef>
          <a:fillRef idx="2">
            <a:schemeClr val="accent1"/>
          </a:fillRef>
          <a:effectRef idx="1">
            <a:schemeClr val="accent1"/>
          </a:effectRef>
          <a:fontRef idx="minor">
            <a:schemeClr val="dk1"/>
          </a:fontRef>
        </dgm:style>
      </dgm:prSet>
      <dgm:spPr/>
    </dgm:pt>
    <dgm:pt modelId="{E8A1D0A0-BB3F-4091-9C81-AD6E7E17F6E4}" type="pres">
      <dgm:prSet presAssocID="{85F0304A-5EA7-4499-9A34-1DD15E845D4A}" presName="theList" presStyleCnt="0"/>
      <dgm:spPr/>
    </dgm:pt>
    <dgm:pt modelId="{47CC793D-B814-4A44-BD47-C622BE2B9F26}" type="pres">
      <dgm:prSet presAssocID="{2B8D746C-92F8-4144-8D5F-71CE6FED1AE6}" presName="aNode" presStyleLbl="fgAcc1" presStyleIdx="0" presStyleCnt="3" custScaleX="105070" custLinFactY="3745" custLinFactNeighborX="-13972" custLinFactNeighborY="100000">
        <dgm:presLayoutVars>
          <dgm:bulletEnabled val="1"/>
        </dgm:presLayoutVars>
      </dgm:prSet>
      <dgm:spPr/>
      <dgm:t>
        <a:bodyPr/>
        <a:lstStyle/>
        <a:p>
          <a:endParaRPr lang="en-US"/>
        </a:p>
      </dgm:t>
    </dgm:pt>
    <dgm:pt modelId="{AF2091D4-C5FA-48DE-AAD2-B556ACD7CE78}" type="pres">
      <dgm:prSet presAssocID="{2B8D746C-92F8-4144-8D5F-71CE6FED1AE6}" presName="aSpace" presStyleCnt="0"/>
      <dgm:spPr/>
    </dgm:pt>
    <dgm:pt modelId="{B470CE39-8609-4D03-A0F5-B5B98656FFAE}" type="pres">
      <dgm:prSet presAssocID="{46470313-605C-48C6-BDC4-5C7E8C989230}" presName="aNode" presStyleLbl="fgAcc1" presStyleIdx="1" presStyleCnt="3" custScaleX="127226" custLinFactY="7335" custLinFactNeighborX="-16880" custLinFactNeighborY="100000">
        <dgm:presLayoutVars>
          <dgm:bulletEnabled val="1"/>
        </dgm:presLayoutVars>
      </dgm:prSet>
      <dgm:spPr/>
      <dgm:t>
        <a:bodyPr/>
        <a:lstStyle/>
        <a:p>
          <a:endParaRPr lang="en-US"/>
        </a:p>
      </dgm:t>
    </dgm:pt>
    <dgm:pt modelId="{CF8B6C73-CE0D-4251-A734-74A35F2D2F61}" type="pres">
      <dgm:prSet presAssocID="{46470313-605C-48C6-BDC4-5C7E8C989230}" presName="aSpace" presStyleCnt="0"/>
      <dgm:spPr/>
    </dgm:pt>
    <dgm:pt modelId="{52FC3501-C498-4725-88D1-D24637AC461D}" type="pres">
      <dgm:prSet presAssocID="{BDD70BBE-CC62-4E0A-A65A-0974213561E4}" presName="aNode" presStyleLbl="fgAcc1" presStyleIdx="2" presStyleCnt="3" custScaleX="158759" custScaleY="122774" custLinFactY="10926" custLinFactNeighborX="-15100" custLinFactNeighborY="100000">
        <dgm:presLayoutVars>
          <dgm:bulletEnabled val="1"/>
        </dgm:presLayoutVars>
      </dgm:prSet>
      <dgm:spPr/>
      <dgm:t>
        <a:bodyPr/>
        <a:lstStyle/>
        <a:p>
          <a:endParaRPr lang="en-US"/>
        </a:p>
      </dgm:t>
    </dgm:pt>
    <dgm:pt modelId="{FD30E03F-1F85-47D4-8FFB-26D0AB139DC0}" type="pres">
      <dgm:prSet presAssocID="{BDD70BBE-CC62-4E0A-A65A-0974213561E4}" presName="aSpace" presStyleCnt="0"/>
      <dgm:spPr/>
    </dgm:pt>
  </dgm:ptLst>
  <dgm:cxnLst>
    <dgm:cxn modelId="{5EBC45D1-8261-4940-9CFB-0A5136066A0E}" srcId="{85F0304A-5EA7-4499-9A34-1DD15E845D4A}" destId="{BDD70BBE-CC62-4E0A-A65A-0974213561E4}" srcOrd="2" destOrd="0" parTransId="{5A3F7C6C-0BA1-4602-8E28-8B88A28B6060}" sibTransId="{4483B33E-082D-4B07-8E15-0FE40808ECB2}"/>
    <dgm:cxn modelId="{013713B5-F268-4E19-96EE-2A13A5AA9C17}" type="presOf" srcId="{46470313-605C-48C6-BDC4-5C7E8C989230}" destId="{B470CE39-8609-4D03-A0F5-B5B98656FFAE}" srcOrd="0" destOrd="0" presId="urn:microsoft.com/office/officeart/2005/8/layout/pyramid2"/>
    <dgm:cxn modelId="{2941DA60-BC3E-49FB-AFAA-35C8E02328D9}" type="presOf" srcId="{2B8D746C-92F8-4144-8D5F-71CE6FED1AE6}" destId="{47CC793D-B814-4A44-BD47-C622BE2B9F26}" srcOrd="0" destOrd="0" presId="urn:microsoft.com/office/officeart/2005/8/layout/pyramid2"/>
    <dgm:cxn modelId="{781034D8-564B-42DA-8A08-269933DD727B}" type="presOf" srcId="{BDD70BBE-CC62-4E0A-A65A-0974213561E4}" destId="{52FC3501-C498-4725-88D1-D24637AC461D}" srcOrd="0" destOrd="0" presId="urn:microsoft.com/office/officeart/2005/8/layout/pyramid2"/>
    <dgm:cxn modelId="{F84FB03A-E025-4F4A-82C9-52D8B8CA9C72}" srcId="{85F0304A-5EA7-4499-9A34-1DD15E845D4A}" destId="{46470313-605C-48C6-BDC4-5C7E8C989230}" srcOrd="1" destOrd="0" parTransId="{551DDD00-ABC0-4AC3-ACE7-502593ECB9D3}" sibTransId="{756B9AE6-8625-4B6C-9F59-730E2CB6820C}"/>
    <dgm:cxn modelId="{95ED3C77-4758-4548-9894-E757837AA0B8}" type="presOf" srcId="{85F0304A-5EA7-4499-9A34-1DD15E845D4A}" destId="{32943E9C-932E-494D-B40D-F62F85152574}" srcOrd="0" destOrd="0" presId="urn:microsoft.com/office/officeart/2005/8/layout/pyramid2"/>
    <dgm:cxn modelId="{61017940-BCA2-4BDC-B7A8-A5484FE85363}" srcId="{85F0304A-5EA7-4499-9A34-1DD15E845D4A}" destId="{2B8D746C-92F8-4144-8D5F-71CE6FED1AE6}" srcOrd="0" destOrd="0" parTransId="{E9E210FF-7EFE-4F24-838C-0634C0397D9E}" sibTransId="{64CADC05-FE77-48E4-B019-93BE864B4B1E}"/>
    <dgm:cxn modelId="{B58EBCF6-F20F-4ECF-83A5-C1A20D2B9D15}" type="presParOf" srcId="{32943E9C-932E-494D-B40D-F62F85152574}" destId="{9A792DD5-60FC-483C-8C40-D8B6258D7944}" srcOrd="0" destOrd="0" presId="urn:microsoft.com/office/officeart/2005/8/layout/pyramid2"/>
    <dgm:cxn modelId="{1A09FDB0-07A7-4E6C-84F1-2A6E3371580A}" type="presParOf" srcId="{32943E9C-932E-494D-B40D-F62F85152574}" destId="{E8A1D0A0-BB3F-4091-9C81-AD6E7E17F6E4}" srcOrd="1" destOrd="0" presId="urn:microsoft.com/office/officeart/2005/8/layout/pyramid2"/>
    <dgm:cxn modelId="{8CF1ABE5-E0BD-4E9D-B701-E931627C3DAB}" type="presParOf" srcId="{E8A1D0A0-BB3F-4091-9C81-AD6E7E17F6E4}" destId="{47CC793D-B814-4A44-BD47-C622BE2B9F26}" srcOrd="0" destOrd="0" presId="urn:microsoft.com/office/officeart/2005/8/layout/pyramid2"/>
    <dgm:cxn modelId="{ACD1F937-FD32-41AC-9912-98F48FA83893}" type="presParOf" srcId="{E8A1D0A0-BB3F-4091-9C81-AD6E7E17F6E4}" destId="{AF2091D4-C5FA-48DE-AAD2-B556ACD7CE78}" srcOrd="1" destOrd="0" presId="urn:microsoft.com/office/officeart/2005/8/layout/pyramid2"/>
    <dgm:cxn modelId="{0BDB519C-8AA1-44F2-8830-74EF0A69FA0A}" type="presParOf" srcId="{E8A1D0A0-BB3F-4091-9C81-AD6E7E17F6E4}" destId="{B470CE39-8609-4D03-A0F5-B5B98656FFAE}" srcOrd="2" destOrd="0" presId="urn:microsoft.com/office/officeart/2005/8/layout/pyramid2"/>
    <dgm:cxn modelId="{6311D600-DC37-4DE4-B1CF-F3A81C9EAC54}" type="presParOf" srcId="{E8A1D0A0-BB3F-4091-9C81-AD6E7E17F6E4}" destId="{CF8B6C73-CE0D-4251-A734-74A35F2D2F61}" srcOrd="3" destOrd="0" presId="urn:microsoft.com/office/officeart/2005/8/layout/pyramid2"/>
    <dgm:cxn modelId="{163A1994-DDFE-449C-B23A-E8E3F0B03BB8}" type="presParOf" srcId="{E8A1D0A0-BB3F-4091-9C81-AD6E7E17F6E4}" destId="{52FC3501-C498-4725-88D1-D24637AC461D}" srcOrd="4" destOrd="0" presId="urn:microsoft.com/office/officeart/2005/8/layout/pyramid2"/>
    <dgm:cxn modelId="{CB071546-175D-4622-8FC5-95927FF99E8E}" type="presParOf" srcId="{E8A1D0A0-BB3F-4091-9C81-AD6E7E17F6E4}" destId="{FD30E03F-1F85-47D4-8FFB-26D0AB139DC0}" srcOrd="5" destOrd="0" presId="urn:microsoft.com/office/officeart/2005/8/layout/pyramid2"/>
  </dgm:cxnLst>
  <dgm:bg/>
  <dgm:whole/>
</dgm:dataModel>
</file>

<file path=ppt/diagrams/data8.xml><?xml version="1.0" encoding="utf-8"?>
<dgm:dataModel xmlns:dgm="http://schemas.openxmlformats.org/drawingml/2006/diagram" xmlns:a="http://schemas.openxmlformats.org/drawingml/2006/main">
  <dgm:ptLst>
    <dgm:pt modelId="{6ED4A72D-14B9-4949-BF18-B3518390D7C3}"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2FD230E-A3F5-4F6D-92F9-5B36F81879B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dirty="0" smtClean="0">
              <a:latin typeface="Times New Roman" pitchFamily="18" charset="0"/>
              <a:cs typeface="Times New Roman" pitchFamily="18" charset="0"/>
            </a:rPr>
            <a:t>The </a:t>
          </a:r>
          <a:r>
            <a:rPr lang="en-US" sz="1400" dirty="0" err="1" smtClean="0">
              <a:latin typeface="Times New Roman" pitchFamily="18" charset="0"/>
              <a:cs typeface="Times New Roman" pitchFamily="18" charset="0"/>
            </a:rPr>
            <a:t>Amplatzer</a:t>
          </a:r>
          <a:r>
            <a:rPr lang="en-US" sz="1400" dirty="0" smtClean="0">
              <a:latin typeface="Times New Roman" pitchFamily="18" charset="0"/>
              <a:cs typeface="Times New Roman" pitchFamily="18" charset="0"/>
            </a:rPr>
            <a:t> Duct </a:t>
          </a:r>
          <a:r>
            <a:rPr lang="en-US" sz="1400" dirty="0" err="1" smtClean="0">
              <a:latin typeface="Times New Roman" pitchFamily="18" charset="0"/>
              <a:cs typeface="Times New Roman" pitchFamily="18" charset="0"/>
            </a:rPr>
            <a:t>Occluder</a:t>
          </a:r>
          <a:r>
            <a:rPr lang="en-US" sz="1400" dirty="0" smtClean="0">
              <a:latin typeface="Times New Roman" pitchFamily="18" charset="0"/>
              <a:cs typeface="Times New Roman" pitchFamily="18" charset="0"/>
            </a:rPr>
            <a:t> II AS is the expansion of the </a:t>
          </a:r>
          <a:r>
            <a:rPr lang="en-US" sz="1400" dirty="0" err="1" smtClean="0">
              <a:latin typeface="Times New Roman" pitchFamily="18" charset="0"/>
              <a:cs typeface="Times New Roman" pitchFamily="18" charset="0"/>
            </a:rPr>
            <a:t>occluder</a:t>
          </a:r>
          <a:r>
            <a:rPr lang="en-US" sz="1400" dirty="0" smtClean="0">
              <a:latin typeface="Times New Roman" pitchFamily="18" charset="0"/>
              <a:cs typeface="Times New Roman" pitchFamily="18" charset="0"/>
            </a:rPr>
            <a:t> family designed for closure of the small patent </a:t>
          </a:r>
          <a:r>
            <a:rPr lang="en-US" sz="1400" dirty="0" err="1" smtClean="0">
              <a:latin typeface="Times New Roman" pitchFamily="18" charset="0"/>
              <a:cs typeface="Times New Roman" pitchFamily="18" charset="0"/>
            </a:rPr>
            <a:t>ductus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arteriosus</a:t>
          </a:r>
          <a:r>
            <a:rPr lang="en-US" sz="1400" dirty="0" smtClean="0">
              <a:latin typeface="Times New Roman" pitchFamily="18" charset="0"/>
              <a:cs typeface="Times New Roman" pitchFamily="18" charset="0"/>
            </a:rPr>
            <a:t> (PDA). The ADO II AS device conforms to the smallest ducts while achieving complete closure from a pulmonary or aortic artery approach.</a:t>
          </a:r>
          <a:endParaRPr lang="en-US" sz="1400" dirty="0">
            <a:latin typeface="Times New Roman" pitchFamily="18" charset="0"/>
            <a:cs typeface="Times New Roman" pitchFamily="18" charset="0"/>
          </a:endParaRPr>
        </a:p>
      </dgm:t>
    </dgm:pt>
    <dgm:pt modelId="{9FE3F4E3-03CF-4592-8036-F10F87BCDEE5}" type="parTrans" cxnId="{3DC63662-F0DB-44D1-9B03-CE98425E4F30}">
      <dgm:prSet/>
      <dgm:spPr/>
      <dgm:t>
        <a:bodyPr/>
        <a:lstStyle/>
        <a:p>
          <a:endParaRPr lang="en-US"/>
        </a:p>
      </dgm:t>
    </dgm:pt>
    <dgm:pt modelId="{0C9B40DE-0349-40D7-957F-F403AE555A46}" type="sibTrans" cxnId="{3DC63662-F0DB-44D1-9B03-CE98425E4F30}">
      <dgm:prSet/>
      <dgm:spPr/>
      <dgm:t>
        <a:bodyPr/>
        <a:lstStyle/>
        <a:p>
          <a:endParaRPr lang="en-US"/>
        </a:p>
      </dgm:t>
    </dgm:pt>
    <dgm:pt modelId="{2DCA35BB-9784-4784-8572-B74CC6CC960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dirty="0" smtClean="0">
              <a:latin typeface="Times New Roman" pitchFamily="18" charset="0"/>
              <a:cs typeface="Times New Roman" pitchFamily="18" charset="0"/>
            </a:rPr>
            <a:t>The device provides a nonsurgical treatment option for closing the PDA defect in newborns and preterm infants.</a:t>
          </a:r>
          <a:endParaRPr lang="en-US" sz="1600" dirty="0"/>
        </a:p>
      </dgm:t>
    </dgm:pt>
    <dgm:pt modelId="{451B44E7-7D28-45AA-B7C7-E515B5CE155D}" type="parTrans" cxnId="{AB736B66-7914-4F44-9FC9-FEA678EE8E89}">
      <dgm:prSet/>
      <dgm:spPr/>
      <dgm:t>
        <a:bodyPr/>
        <a:lstStyle/>
        <a:p>
          <a:endParaRPr lang="en-US"/>
        </a:p>
      </dgm:t>
    </dgm:pt>
    <dgm:pt modelId="{A96D8C98-873A-4EBE-9ACE-A37D932C5337}" type="sibTrans" cxnId="{AB736B66-7914-4F44-9FC9-FEA678EE8E89}">
      <dgm:prSet/>
      <dgm:spPr/>
      <dgm:t>
        <a:bodyPr/>
        <a:lstStyle/>
        <a:p>
          <a:endParaRPr lang="en-US"/>
        </a:p>
      </dgm:t>
    </dgm:pt>
    <dgm:pt modelId="{0D38CB77-26A1-45DF-8872-FAC332D709EB}">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600" dirty="0" smtClean="0">
              <a:latin typeface="Times New Roman" pitchFamily="18" charset="0"/>
              <a:cs typeface="Times New Roman" pitchFamily="18" charset="0"/>
            </a:rPr>
            <a:t>The wire mesh device is placed </a:t>
          </a:r>
          <a:r>
            <a:rPr lang="en-US" sz="1600" dirty="0" err="1" smtClean="0">
              <a:latin typeface="Times New Roman" pitchFamily="18" charset="0"/>
              <a:cs typeface="Times New Roman" pitchFamily="18" charset="0"/>
            </a:rPr>
            <a:t>nonsurgically</a:t>
          </a:r>
          <a:r>
            <a:rPr lang="en-US" sz="1600" dirty="0" smtClean="0">
              <a:latin typeface="Times New Roman" pitchFamily="18" charset="0"/>
              <a:cs typeface="Times New Roman" pitchFamily="18" charset="0"/>
            </a:rPr>
            <a:t> through a catheter inserted through the leg and guided through vessels to the heart, where it is placed to seal the duct</a:t>
          </a:r>
          <a:endParaRPr lang="en-US" sz="1600" dirty="0">
            <a:latin typeface="Times New Roman" pitchFamily="18" charset="0"/>
            <a:cs typeface="Times New Roman" pitchFamily="18" charset="0"/>
          </a:endParaRPr>
        </a:p>
      </dgm:t>
    </dgm:pt>
    <dgm:pt modelId="{03460819-3F6A-412C-8C87-E805BBBBBEC7}" type="parTrans" cxnId="{EA168CBB-AD9E-482C-9E30-11AE9F17C9B7}">
      <dgm:prSet/>
      <dgm:spPr/>
      <dgm:t>
        <a:bodyPr/>
        <a:lstStyle/>
        <a:p>
          <a:endParaRPr lang="en-US"/>
        </a:p>
      </dgm:t>
    </dgm:pt>
    <dgm:pt modelId="{DEA6B4C7-E32D-4B3A-83DE-616F61FE687A}" type="sibTrans" cxnId="{EA168CBB-AD9E-482C-9E30-11AE9F17C9B7}">
      <dgm:prSet/>
      <dgm:spPr/>
      <dgm:t>
        <a:bodyPr/>
        <a:lstStyle/>
        <a:p>
          <a:endParaRPr lang="en-US"/>
        </a:p>
      </dgm:t>
    </dgm:pt>
    <dgm:pt modelId="{DDC9F36E-A476-4209-B66B-7153CC031FD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600" dirty="0" smtClean="0">
              <a:latin typeface="Times New Roman" pitchFamily="18" charset="0"/>
              <a:cs typeface="Times New Roman" pitchFamily="18" charset="0"/>
            </a:rPr>
            <a:t>The ADO II AS device is currently approved for use in more than 50 countries outside the United States </a:t>
          </a:r>
          <a:endParaRPr lang="en-US" sz="1600" dirty="0">
            <a:latin typeface="Times New Roman" pitchFamily="18" charset="0"/>
            <a:cs typeface="Times New Roman" pitchFamily="18" charset="0"/>
          </a:endParaRPr>
        </a:p>
      </dgm:t>
    </dgm:pt>
    <dgm:pt modelId="{D9B13054-D8DA-4493-ABC5-97E8F6DAC60B}" type="parTrans" cxnId="{8DFB3429-08A3-4ACA-903B-2D4E4BA4E76B}">
      <dgm:prSet/>
      <dgm:spPr/>
      <dgm:t>
        <a:bodyPr/>
        <a:lstStyle/>
        <a:p>
          <a:endParaRPr lang="en-US"/>
        </a:p>
      </dgm:t>
    </dgm:pt>
    <dgm:pt modelId="{AE3250BB-870C-4753-A357-516E81349F3B}" type="sibTrans" cxnId="{8DFB3429-08A3-4ACA-903B-2D4E4BA4E76B}">
      <dgm:prSet/>
      <dgm:spPr/>
      <dgm:t>
        <a:bodyPr/>
        <a:lstStyle/>
        <a:p>
          <a:endParaRPr lang="en-US"/>
        </a:p>
      </dgm:t>
    </dgm:pt>
    <dgm:pt modelId="{18EEB784-016C-4007-9DF5-52EB9F2D7255}" type="pres">
      <dgm:prSet presAssocID="{6ED4A72D-14B9-4949-BF18-B3518390D7C3}" presName="matrix" presStyleCnt="0">
        <dgm:presLayoutVars>
          <dgm:chMax val="1"/>
          <dgm:dir/>
          <dgm:resizeHandles val="exact"/>
        </dgm:presLayoutVars>
      </dgm:prSet>
      <dgm:spPr/>
      <dgm:t>
        <a:bodyPr/>
        <a:lstStyle/>
        <a:p>
          <a:endParaRPr lang="en-US"/>
        </a:p>
      </dgm:t>
    </dgm:pt>
    <dgm:pt modelId="{07CEF8E5-B6DC-4428-97DC-45979BC24050}" type="pres">
      <dgm:prSet presAssocID="{6ED4A72D-14B9-4949-BF18-B3518390D7C3}" presName="axisShape" presStyleLbl="bgShp" presStyleIdx="0" presStyleCnt="1" custLinFactNeighborX="3516" custLinFactNeighborY="1724"/>
      <dgm:spPr/>
    </dgm:pt>
    <dgm:pt modelId="{6EAF7D53-49C3-49EA-B172-DEF30533CB28}" type="pres">
      <dgm:prSet presAssocID="{6ED4A72D-14B9-4949-BF18-B3518390D7C3}" presName="rect1" presStyleLbl="node1" presStyleIdx="0" presStyleCnt="4" custScaleX="166221" custScaleY="107713" custLinFactNeighborX="-29280" custLinFactNeighborY="-3727">
        <dgm:presLayoutVars>
          <dgm:chMax val="0"/>
          <dgm:chPref val="0"/>
          <dgm:bulletEnabled val="1"/>
        </dgm:presLayoutVars>
      </dgm:prSet>
      <dgm:spPr/>
      <dgm:t>
        <a:bodyPr/>
        <a:lstStyle/>
        <a:p>
          <a:endParaRPr lang="en-US"/>
        </a:p>
      </dgm:t>
    </dgm:pt>
    <dgm:pt modelId="{A008267C-3E67-462A-AAB7-A8614E2FCDBF}" type="pres">
      <dgm:prSet presAssocID="{6ED4A72D-14B9-4949-BF18-B3518390D7C3}" presName="rect2" presStyleLbl="node1" presStyleIdx="1" presStyleCnt="4" custScaleX="149662" custLinFactNeighborX="33492" custLinFactNeighborY="991">
        <dgm:presLayoutVars>
          <dgm:chMax val="0"/>
          <dgm:chPref val="0"/>
          <dgm:bulletEnabled val="1"/>
        </dgm:presLayoutVars>
      </dgm:prSet>
      <dgm:spPr/>
      <dgm:t>
        <a:bodyPr/>
        <a:lstStyle/>
        <a:p>
          <a:endParaRPr lang="en-US"/>
        </a:p>
      </dgm:t>
    </dgm:pt>
    <dgm:pt modelId="{1BFEF91F-993D-4E0D-BB44-90AD9621EC65}" type="pres">
      <dgm:prSet presAssocID="{6ED4A72D-14B9-4949-BF18-B3518390D7C3}" presName="rect3" presStyleLbl="node1" presStyleIdx="2" presStyleCnt="4" custScaleX="152095" custLinFactNeighborX="-29605" custLinFactNeighborY="-129">
        <dgm:presLayoutVars>
          <dgm:chMax val="0"/>
          <dgm:chPref val="0"/>
          <dgm:bulletEnabled val="1"/>
        </dgm:presLayoutVars>
      </dgm:prSet>
      <dgm:spPr/>
      <dgm:t>
        <a:bodyPr/>
        <a:lstStyle/>
        <a:p>
          <a:endParaRPr lang="en-US"/>
        </a:p>
      </dgm:t>
    </dgm:pt>
    <dgm:pt modelId="{1EF68EB3-4F26-447A-9B92-503B6BE006C8}" type="pres">
      <dgm:prSet presAssocID="{6ED4A72D-14B9-4949-BF18-B3518390D7C3}" presName="rect4" presStyleLbl="node1" presStyleIdx="3" presStyleCnt="4" custScaleX="148523" custLinFactNeighborX="33212" custLinFactNeighborY="-129">
        <dgm:presLayoutVars>
          <dgm:chMax val="0"/>
          <dgm:chPref val="0"/>
          <dgm:bulletEnabled val="1"/>
        </dgm:presLayoutVars>
      </dgm:prSet>
      <dgm:spPr/>
      <dgm:t>
        <a:bodyPr/>
        <a:lstStyle/>
        <a:p>
          <a:endParaRPr lang="en-US"/>
        </a:p>
      </dgm:t>
    </dgm:pt>
  </dgm:ptLst>
  <dgm:cxnLst>
    <dgm:cxn modelId="{3CCD7C33-0A8B-42BD-9595-0D02622A2633}" type="presOf" srcId="{0D38CB77-26A1-45DF-8872-FAC332D709EB}" destId="{1BFEF91F-993D-4E0D-BB44-90AD9621EC65}" srcOrd="0" destOrd="0" presId="urn:microsoft.com/office/officeart/2005/8/layout/matrix2"/>
    <dgm:cxn modelId="{AB736B66-7914-4F44-9FC9-FEA678EE8E89}" srcId="{6ED4A72D-14B9-4949-BF18-B3518390D7C3}" destId="{2DCA35BB-9784-4784-8572-B74CC6CC960E}" srcOrd="1" destOrd="0" parTransId="{451B44E7-7D28-45AA-B7C7-E515B5CE155D}" sibTransId="{A96D8C98-873A-4EBE-9ACE-A37D932C5337}"/>
    <dgm:cxn modelId="{4FB8367B-CA59-4D69-991A-7496F6061F27}" type="presOf" srcId="{B2FD230E-A3F5-4F6D-92F9-5B36F81879BC}" destId="{6EAF7D53-49C3-49EA-B172-DEF30533CB28}" srcOrd="0" destOrd="0" presId="urn:microsoft.com/office/officeart/2005/8/layout/matrix2"/>
    <dgm:cxn modelId="{8DFB3429-08A3-4ACA-903B-2D4E4BA4E76B}" srcId="{6ED4A72D-14B9-4949-BF18-B3518390D7C3}" destId="{DDC9F36E-A476-4209-B66B-7153CC031FD8}" srcOrd="3" destOrd="0" parTransId="{D9B13054-D8DA-4493-ABC5-97E8F6DAC60B}" sibTransId="{AE3250BB-870C-4753-A357-516E81349F3B}"/>
    <dgm:cxn modelId="{3DC63662-F0DB-44D1-9B03-CE98425E4F30}" srcId="{6ED4A72D-14B9-4949-BF18-B3518390D7C3}" destId="{B2FD230E-A3F5-4F6D-92F9-5B36F81879BC}" srcOrd="0" destOrd="0" parTransId="{9FE3F4E3-03CF-4592-8036-F10F87BCDEE5}" sibTransId="{0C9B40DE-0349-40D7-957F-F403AE555A46}"/>
    <dgm:cxn modelId="{560FC80E-9BC0-4701-BC2C-862A09C8F7F6}" type="presOf" srcId="{6ED4A72D-14B9-4949-BF18-B3518390D7C3}" destId="{18EEB784-016C-4007-9DF5-52EB9F2D7255}" srcOrd="0" destOrd="0" presId="urn:microsoft.com/office/officeart/2005/8/layout/matrix2"/>
    <dgm:cxn modelId="{EA168CBB-AD9E-482C-9E30-11AE9F17C9B7}" srcId="{6ED4A72D-14B9-4949-BF18-B3518390D7C3}" destId="{0D38CB77-26A1-45DF-8872-FAC332D709EB}" srcOrd="2" destOrd="0" parTransId="{03460819-3F6A-412C-8C87-E805BBBBBEC7}" sibTransId="{DEA6B4C7-E32D-4B3A-83DE-616F61FE687A}"/>
    <dgm:cxn modelId="{8920CD6B-B61D-41C6-B91A-E2686990DDEB}" type="presOf" srcId="{DDC9F36E-A476-4209-B66B-7153CC031FD8}" destId="{1EF68EB3-4F26-447A-9B92-503B6BE006C8}" srcOrd="0" destOrd="0" presId="urn:microsoft.com/office/officeart/2005/8/layout/matrix2"/>
    <dgm:cxn modelId="{0C734681-1B95-458E-B15F-A07E7D7FF236}" type="presOf" srcId="{2DCA35BB-9784-4784-8572-B74CC6CC960E}" destId="{A008267C-3E67-462A-AAB7-A8614E2FCDBF}" srcOrd="0" destOrd="0" presId="urn:microsoft.com/office/officeart/2005/8/layout/matrix2"/>
    <dgm:cxn modelId="{7EA4E487-FC53-451C-832A-8FF09F34A237}" type="presParOf" srcId="{18EEB784-016C-4007-9DF5-52EB9F2D7255}" destId="{07CEF8E5-B6DC-4428-97DC-45979BC24050}" srcOrd="0" destOrd="0" presId="urn:microsoft.com/office/officeart/2005/8/layout/matrix2"/>
    <dgm:cxn modelId="{F0AF1BF2-99CE-4A72-85DF-96427C29C0AA}" type="presParOf" srcId="{18EEB784-016C-4007-9DF5-52EB9F2D7255}" destId="{6EAF7D53-49C3-49EA-B172-DEF30533CB28}" srcOrd="1" destOrd="0" presId="urn:microsoft.com/office/officeart/2005/8/layout/matrix2"/>
    <dgm:cxn modelId="{C73958EB-953B-4AD5-9152-240C21634D29}" type="presParOf" srcId="{18EEB784-016C-4007-9DF5-52EB9F2D7255}" destId="{A008267C-3E67-462A-AAB7-A8614E2FCDBF}" srcOrd="2" destOrd="0" presId="urn:microsoft.com/office/officeart/2005/8/layout/matrix2"/>
    <dgm:cxn modelId="{AF1163D5-ACA1-40AD-B096-CB7A7034D32B}" type="presParOf" srcId="{18EEB784-016C-4007-9DF5-52EB9F2D7255}" destId="{1BFEF91F-993D-4E0D-BB44-90AD9621EC65}" srcOrd="3" destOrd="0" presId="urn:microsoft.com/office/officeart/2005/8/layout/matrix2"/>
    <dgm:cxn modelId="{877F6ADF-5EF9-49A9-896D-48BDCE0547D2}" type="presParOf" srcId="{18EEB784-016C-4007-9DF5-52EB9F2D7255}" destId="{1EF68EB3-4F26-447A-9B92-503B6BE006C8}" srcOrd="4" destOrd="0" presId="urn:microsoft.com/office/officeart/2005/8/layout/matrix2"/>
  </dgm:cxnLst>
  <dgm:bg/>
  <dgm:whole/>
</dgm:dataModel>
</file>

<file path=ppt/diagrams/data9.xml><?xml version="1.0" encoding="utf-8"?>
<dgm:dataModel xmlns:dgm="http://schemas.openxmlformats.org/drawingml/2006/diagram" xmlns:a="http://schemas.openxmlformats.org/drawingml/2006/main">
  <dgm:ptLst>
    <dgm:pt modelId="{508DCB48-5DDC-4C88-993C-2B811DD797C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A45EDE57-5BDD-4919-8DA4-DAF7E15CF42A}">
      <dgm:prSet phldrT="[Text]" phldr="1"/>
      <dgm:spPr/>
      <dgm:t>
        <a:bodyPr/>
        <a:lstStyle/>
        <a:p>
          <a:endParaRPr lang="en-US" dirty="0"/>
        </a:p>
      </dgm:t>
    </dgm:pt>
    <dgm:pt modelId="{9DAC8724-A9E8-4F86-93EF-4253A2A2C8AE}" type="parTrans" cxnId="{ECE76414-BF69-448E-AA01-0AD7F32599A5}">
      <dgm:prSet/>
      <dgm:spPr/>
      <dgm:t>
        <a:bodyPr/>
        <a:lstStyle/>
        <a:p>
          <a:endParaRPr lang="en-US"/>
        </a:p>
      </dgm:t>
    </dgm:pt>
    <dgm:pt modelId="{B1DF234B-32AD-4275-9966-1285AA8A037A}" type="sibTrans" cxnId="{ECE76414-BF69-448E-AA01-0AD7F32599A5}">
      <dgm:prSet/>
      <dgm:spPr/>
      <dgm:t>
        <a:bodyPr/>
        <a:lstStyle/>
        <a:p>
          <a:endParaRPr lang="en-US"/>
        </a:p>
      </dgm:t>
    </dgm:pt>
    <dgm:pt modelId="{EE322BE5-E20B-448A-873A-1DF52FF3933B}">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latin typeface="Times New Roman" pitchFamily="18" charset="0"/>
              <a:cs typeface="Times New Roman" pitchFamily="18" charset="0"/>
            </a:rPr>
            <a:t>A new </a:t>
          </a:r>
          <a:r>
            <a:rPr lang="en-US" sz="1400" dirty="0" err="1" smtClean="0">
              <a:latin typeface="Times New Roman" pitchFamily="18" charset="0"/>
              <a:cs typeface="Times New Roman" pitchFamily="18" charset="0"/>
            </a:rPr>
            <a:t>otitis</a:t>
          </a:r>
          <a:r>
            <a:rPr lang="en-US" sz="1400" dirty="0" smtClean="0">
              <a:latin typeface="Times New Roman" pitchFamily="18" charset="0"/>
              <a:cs typeface="Times New Roman" pitchFamily="18" charset="0"/>
            </a:rPr>
            <a:t> media evaluation device uses air-coupled ultrasound technology to provide the data needed to instantly and accurately assess middle ear infections, and in particular to determine when to prescribe antibiotics. </a:t>
          </a:r>
          <a:endParaRPr lang="en-US" sz="1400" dirty="0">
            <a:latin typeface="Times New Roman" pitchFamily="18" charset="0"/>
            <a:cs typeface="Times New Roman" pitchFamily="18" charset="0"/>
          </a:endParaRPr>
        </a:p>
      </dgm:t>
    </dgm:pt>
    <dgm:pt modelId="{CA9406CB-1196-4F37-8208-032C37D36C45}" type="parTrans" cxnId="{3A8FBA19-5A14-4829-8439-4EBF0E5D7013}">
      <dgm:prSet/>
      <dgm:spPr/>
      <dgm:t>
        <a:bodyPr/>
        <a:lstStyle/>
        <a:p>
          <a:endParaRPr lang="en-US"/>
        </a:p>
      </dgm:t>
    </dgm:pt>
    <dgm:pt modelId="{6BBCEF6F-7068-43F8-8114-06EBDF657BF9}" type="sibTrans" cxnId="{3A8FBA19-5A14-4829-8439-4EBF0E5D7013}">
      <dgm:prSet/>
      <dgm:spPr/>
      <dgm:t>
        <a:bodyPr/>
        <a:lstStyle/>
        <a:p>
          <a:endParaRPr lang="en-US"/>
        </a:p>
      </dgm:t>
    </dgm:pt>
    <dgm:pt modelId="{BD0E4D74-7F63-4F32-8321-71881C179778}">
      <dgm:prSet phldrT="[Text]" phldr="1"/>
      <dgm:spPr/>
      <dgm:t>
        <a:bodyPr/>
        <a:lstStyle/>
        <a:p>
          <a:endParaRPr lang="en-US"/>
        </a:p>
      </dgm:t>
    </dgm:pt>
    <dgm:pt modelId="{B352942B-8EB0-4010-8176-86B5BCBDDFD3}" type="parTrans" cxnId="{280B56E1-5778-46E9-A391-5390D4A4A23A}">
      <dgm:prSet/>
      <dgm:spPr/>
      <dgm:t>
        <a:bodyPr/>
        <a:lstStyle/>
        <a:p>
          <a:endParaRPr lang="en-US"/>
        </a:p>
      </dgm:t>
    </dgm:pt>
    <dgm:pt modelId="{C2AF3717-F7F5-4595-850F-37EAB0E2907C}" type="sibTrans" cxnId="{280B56E1-5778-46E9-A391-5390D4A4A23A}">
      <dgm:prSet/>
      <dgm:spPr/>
      <dgm:t>
        <a:bodyPr/>
        <a:lstStyle/>
        <a:p>
          <a:endParaRPr lang="en-US"/>
        </a:p>
      </dgm:t>
    </dgm:pt>
    <dgm:pt modelId="{17F4784E-268A-416A-B882-97A2FD3EEF89}">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latin typeface="Times New Roman" pitchFamily="18" charset="0"/>
              <a:cs typeface="Times New Roman" pitchFamily="18" charset="0"/>
            </a:rPr>
            <a:t>The device identifies not only the presence but also the type of infection. designed to provide, for the first time, definitive, objective diagnostic data, leading to increased accuracy, expedited diagnoses, earlier and better treatment, better patient outcomes, reduced antibiotic use and significantly reduced health care costs. </a:t>
          </a:r>
          <a:endParaRPr lang="en-US" dirty="0">
            <a:latin typeface="Times New Roman" pitchFamily="18" charset="0"/>
            <a:cs typeface="Times New Roman" pitchFamily="18" charset="0"/>
          </a:endParaRPr>
        </a:p>
      </dgm:t>
    </dgm:pt>
    <dgm:pt modelId="{E9225F4F-4CA3-48C2-9D91-CB1CCAEEE699}" type="parTrans" cxnId="{D1DA6D0A-E7E5-4AF8-A50C-F0989E82038A}">
      <dgm:prSet/>
      <dgm:spPr/>
      <dgm:t>
        <a:bodyPr/>
        <a:lstStyle/>
        <a:p>
          <a:endParaRPr lang="en-US"/>
        </a:p>
      </dgm:t>
    </dgm:pt>
    <dgm:pt modelId="{49A1DC79-C3DA-4BF7-813B-2E7A723D6380}" type="sibTrans" cxnId="{D1DA6D0A-E7E5-4AF8-A50C-F0989E82038A}">
      <dgm:prSet/>
      <dgm:spPr/>
      <dgm:t>
        <a:bodyPr/>
        <a:lstStyle/>
        <a:p>
          <a:endParaRPr lang="en-US"/>
        </a:p>
      </dgm:t>
    </dgm:pt>
    <dgm:pt modelId="{81DE0F0B-F703-4C89-8DC1-71FFC704AC1A}" type="pres">
      <dgm:prSet presAssocID="{508DCB48-5DDC-4C88-993C-2B811DD797CB}" presName="diagram" presStyleCnt="0">
        <dgm:presLayoutVars>
          <dgm:dir/>
          <dgm:animLvl val="lvl"/>
          <dgm:resizeHandles val="exact"/>
        </dgm:presLayoutVars>
      </dgm:prSet>
      <dgm:spPr/>
      <dgm:t>
        <a:bodyPr/>
        <a:lstStyle/>
        <a:p>
          <a:endParaRPr lang="en-US"/>
        </a:p>
      </dgm:t>
    </dgm:pt>
    <dgm:pt modelId="{9B35B629-3930-4F03-9B44-1B2C53F42DEE}" type="pres">
      <dgm:prSet presAssocID="{A45EDE57-5BDD-4919-8DA4-DAF7E15CF42A}" presName="compNode" presStyleCnt="0"/>
      <dgm:spPr/>
    </dgm:pt>
    <dgm:pt modelId="{9933A426-01B4-4F96-9C2C-B6BB4E51205F}" type="pres">
      <dgm:prSet presAssocID="{A45EDE57-5BDD-4919-8DA4-DAF7E15CF42A}" presName="childRect" presStyleLbl="bgAcc1" presStyleIdx="0" presStyleCnt="2" custScaleX="144445">
        <dgm:presLayoutVars>
          <dgm:bulletEnabled val="1"/>
        </dgm:presLayoutVars>
      </dgm:prSet>
      <dgm:spPr/>
      <dgm:t>
        <a:bodyPr/>
        <a:lstStyle/>
        <a:p>
          <a:endParaRPr lang="en-US"/>
        </a:p>
      </dgm:t>
    </dgm:pt>
    <dgm:pt modelId="{4A133DFE-9E5A-4AE7-92E3-3A1D487345F4}" type="pres">
      <dgm:prSet presAssocID="{A45EDE57-5BDD-4919-8DA4-DAF7E15CF42A}" presName="parentText" presStyleLbl="node1" presStyleIdx="0" presStyleCnt="0">
        <dgm:presLayoutVars>
          <dgm:chMax val="0"/>
          <dgm:bulletEnabled val="1"/>
        </dgm:presLayoutVars>
      </dgm:prSet>
      <dgm:spPr/>
      <dgm:t>
        <a:bodyPr/>
        <a:lstStyle/>
        <a:p>
          <a:endParaRPr lang="en-US"/>
        </a:p>
      </dgm:t>
    </dgm:pt>
    <dgm:pt modelId="{00BD8A09-586E-42D6-A69A-8D918D3B398F}" type="pres">
      <dgm:prSet presAssocID="{A45EDE57-5BDD-4919-8DA4-DAF7E15CF42A}" presName="parentRect" presStyleLbl="alignNode1" presStyleIdx="0" presStyleCnt="2"/>
      <dgm:spPr/>
      <dgm:t>
        <a:bodyPr/>
        <a:lstStyle/>
        <a:p>
          <a:endParaRPr lang="en-US"/>
        </a:p>
      </dgm:t>
    </dgm:pt>
    <dgm:pt modelId="{BAB1A0DF-948C-42A8-BD18-64B864DC8B02}" type="pres">
      <dgm:prSet presAssocID="{A45EDE57-5BDD-4919-8DA4-DAF7E15CF42A}" presName="adorn" presStyleLbl="fgAccFollowNode1" presStyleIdx="0" presStyleCnt="2" custScaleX="353153" custScaleY="229189" custLinFactX="-20996" custLinFactNeighborX="-100000" custLinFactNeighborY="50015"/>
      <dgm:spPr>
        <a:prstGeom prst="rect">
          <a:avLst/>
        </a:prstGeom>
        <a:blipFill rotWithShape="0">
          <a:blip xmlns:r="http://schemas.openxmlformats.org/officeDocument/2006/relationships" r:embed="rId1"/>
          <a:stretch>
            <a:fillRect/>
          </a:stretch>
        </a:blipFill>
      </dgm:spPr>
    </dgm:pt>
    <dgm:pt modelId="{DFF0C45D-E6C4-4D55-A885-A8F7DE8D0B63}" type="pres">
      <dgm:prSet presAssocID="{B1DF234B-32AD-4275-9966-1285AA8A037A}" presName="sibTrans" presStyleLbl="sibTrans2D1" presStyleIdx="0" presStyleCnt="0"/>
      <dgm:spPr/>
      <dgm:t>
        <a:bodyPr/>
        <a:lstStyle/>
        <a:p>
          <a:endParaRPr lang="en-US"/>
        </a:p>
      </dgm:t>
    </dgm:pt>
    <dgm:pt modelId="{3A3362BE-3DBD-40A9-B7D7-0CD615863F7F}" type="pres">
      <dgm:prSet presAssocID="{BD0E4D74-7F63-4F32-8321-71881C179778}" presName="compNode" presStyleCnt="0"/>
      <dgm:spPr/>
    </dgm:pt>
    <dgm:pt modelId="{1F7AE276-ECF3-405B-937F-343BE841E1AD}" type="pres">
      <dgm:prSet presAssocID="{BD0E4D74-7F63-4F32-8321-71881C179778}" presName="childRect" presStyleLbl="bgAcc1" presStyleIdx="1" presStyleCnt="2" custScaleX="135052">
        <dgm:presLayoutVars>
          <dgm:bulletEnabled val="1"/>
        </dgm:presLayoutVars>
      </dgm:prSet>
      <dgm:spPr/>
      <dgm:t>
        <a:bodyPr/>
        <a:lstStyle/>
        <a:p>
          <a:endParaRPr lang="en-US"/>
        </a:p>
      </dgm:t>
    </dgm:pt>
    <dgm:pt modelId="{E416862D-EA17-4B0D-B0C2-068B7720B6F8}" type="pres">
      <dgm:prSet presAssocID="{BD0E4D74-7F63-4F32-8321-71881C179778}" presName="parentText" presStyleLbl="node1" presStyleIdx="0" presStyleCnt="0">
        <dgm:presLayoutVars>
          <dgm:chMax val="0"/>
          <dgm:bulletEnabled val="1"/>
        </dgm:presLayoutVars>
      </dgm:prSet>
      <dgm:spPr/>
      <dgm:t>
        <a:bodyPr/>
        <a:lstStyle/>
        <a:p>
          <a:endParaRPr lang="en-US"/>
        </a:p>
      </dgm:t>
    </dgm:pt>
    <dgm:pt modelId="{2917D90E-1612-4785-AD83-9854F43C463D}" type="pres">
      <dgm:prSet presAssocID="{BD0E4D74-7F63-4F32-8321-71881C179778}" presName="parentRect" presStyleLbl="alignNode1" presStyleIdx="1" presStyleCnt="2"/>
      <dgm:spPr/>
      <dgm:t>
        <a:bodyPr/>
        <a:lstStyle/>
        <a:p>
          <a:endParaRPr lang="en-US"/>
        </a:p>
      </dgm:t>
    </dgm:pt>
    <dgm:pt modelId="{F6B94AED-6B19-4F0D-8124-B935EEFD1BED}" type="pres">
      <dgm:prSet presAssocID="{BD0E4D74-7F63-4F32-8321-71881C179778}" presName="adorn" presStyleLbl="fgAccFollowNode1" presStyleIdx="1" presStyleCnt="2" custScaleX="325983" custScaleY="237200" custLinFactX="-8338" custLinFactNeighborX="-100000" custLinFactNeighborY="51761"/>
      <dgm:spPr>
        <a:prstGeom prst="rect">
          <a:avLst/>
        </a:prstGeom>
        <a:blipFill rotWithShape="0">
          <a:blip xmlns:r="http://schemas.openxmlformats.org/officeDocument/2006/relationships" r:embed="rId2"/>
          <a:stretch>
            <a:fillRect/>
          </a:stretch>
        </a:blipFill>
      </dgm:spPr>
    </dgm:pt>
  </dgm:ptLst>
  <dgm:cxnLst>
    <dgm:cxn modelId="{890DC7D3-0DCF-41B6-BC9E-295FD0572296}" type="presOf" srcId="{17F4784E-268A-416A-B882-97A2FD3EEF89}" destId="{1F7AE276-ECF3-405B-937F-343BE841E1AD}" srcOrd="0" destOrd="0" presId="urn:microsoft.com/office/officeart/2005/8/layout/bList2"/>
    <dgm:cxn modelId="{978569A4-4898-4E66-9650-B7A3567A9E39}" type="presOf" srcId="{B1DF234B-32AD-4275-9966-1285AA8A037A}" destId="{DFF0C45D-E6C4-4D55-A885-A8F7DE8D0B63}" srcOrd="0" destOrd="0" presId="urn:microsoft.com/office/officeart/2005/8/layout/bList2"/>
    <dgm:cxn modelId="{A0DFB312-63E3-4A89-A765-5715124A7D49}" type="presOf" srcId="{BD0E4D74-7F63-4F32-8321-71881C179778}" destId="{E416862D-EA17-4B0D-B0C2-068B7720B6F8}" srcOrd="0" destOrd="0" presId="urn:microsoft.com/office/officeart/2005/8/layout/bList2"/>
    <dgm:cxn modelId="{280B56E1-5778-46E9-A391-5390D4A4A23A}" srcId="{508DCB48-5DDC-4C88-993C-2B811DD797CB}" destId="{BD0E4D74-7F63-4F32-8321-71881C179778}" srcOrd="1" destOrd="0" parTransId="{B352942B-8EB0-4010-8176-86B5BCBDDFD3}" sibTransId="{C2AF3717-F7F5-4595-850F-37EAB0E2907C}"/>
    <dgm:cxn modelId="{D1DA6D0A-E7E5-4AF8-A50C-F0989E82038A}" srcId="{BD0E4D74-7F63-4F32-8321-71881C179778}" destId="{17F4784E-268A-416A-B882-97A2FD3EEF89}" srcOrd="0" destOrd="0" parTransId="{E9225F4F-4CA3-48C2-9D91-CB1CCAEEE699}" sibTransId="{49A1DC79-C3DA-4BF7-813B-2E7A723D6380}"/>
    <dgm:cxn modelId="{ECE76414-BF69-448E-AA01-0AD7F32599A5}" srcId="{508DCB48-5DDC-4C88-993C-2B811DD797CB}" destId="{A45EDE57-5BDD-4919-8DA4-DAF7E15CF42A}" srcOrd="0" destOrd="0" parTransId="{9DAC8724-A9E8-4F86-93EF-4253A2A2C8AE}" sibTransId="{B1DF234B-32AD-4275-9966-1285AA8A037A}"/>
    <dgm:cxn modelId="{3A8FBA19-5A14-4829-8439-4EBF0E5D7013}" srcId="{A45EDE57-5BDD-4919-8DA4-DAF7E15CF42A}" destId="{EE322BE5-E20B-448A-873A-1DF52FF3933B}" srcOrd="0" destOrd="0" parTransId="{CA9406CB-1196-4F37-8208-032C37D36C45}" sibTransId="{6BBCEF6F-7068-43F8-8114-06EBDF657BF9}"/>
    <dgm:cxn modelId="{144A55FC-096A-4A9D-8B77-A03679920D6A}" type="presOf" srcId="{A45EDE57-5BDD-4919-8DA4-DAF7E15CF42A}" destId="{00BD8A09-586E-42D6-A69A-8D918D3B398F}" srcOrd="1" destOrd="0" presId="urn:microsoft.com/office/officeart/2005/8/layout/bList2"/>
    <dgm:cxn modelId="{C25E0DD7-0239-450D-BF57-02C68A94531C}" type="presOf" srcId="{BD0E4D74-7F63-4F32-8321-71881C179778}" destId="{2917D90E-1612-4785-AD83-9854F43C463D}" srcOrd="1" destOrd="0" presId="urn:microsoft.com/office/officeart/2005/8/layout/bList2"/>
    <dgm:cxn modelId="{ECFDA882-E4FD-448D-9E64-DD05D2EEE160}" type="presOf" srcId="{EE322BE5-E20B-448A-873A-1DF52FF3933B}" destId="{9933A426-01B4-4F96-9C2C-B6BB4E51205F}" srcOrd="0" destOrd="0" presId="urn:microsoft.com/office/officeart/2005/8/layout/bList2"/>
    <dgm:cxn modelId="{58DAA70A-A0EC-40E4-BC65-9CCFCD91CEF5}" type="presOf" srcId="{A45EDE57-5BDD-4919-8DA4-DAF7E15CF42A}" destId="{4A133DFE-9E5A-4AE7-92E3-3A1D487345F4}" srcOrd="0" destOrd="0" presId="urn:microsoft.com/office/officeart/2005/8/layout/bList2"/>
    <dgm:cxn modelId="{5C69A2B1-ED40-4E4F-AD1C-BC73DB5FA4BE}" type="presOf" srcId="{508DCB48-5DDC-4C88-993C-2B811DD797CB}" destId="{81DE0F0B-F703-4C89-8DC1-71FFC704AC1A}" srcOrd="0" destOrd="0" presId="urn:microsoft.com/office/officeart/2005/8/layout/bList2"/>
    <dgm:cxn modelId="{5CD2E7B1-48CE-4555-B953-37ABB3C8D3B7}" type="presParOf" srcId="{81DE0F0B-F703-4C89-8DC1-71FFC704AC1A}" destId="{9B35B629-3930-4F03-9B44-1B2C53F42DEE}" srcOrd="0" destOrd="0" presId="urn:microsoft.com/office/officeart/2005/8/layout/bList2"/>
    <dgm:cxn modelId="{0F641B08-9186-4B98-B89E-70CC764A666E}" type="presParOf" srcId="{9B35B629-3930-4F03-9B44-1B2C53F42DEE}" destId="{9933A426-01B4-4F96-9C2C-B6BB4E51205F}" srcOrd="0" destOrd="0" presId="urn:microsoft.com/office/officeart/2005/8/layout/bList2"/>
    <dgm:cxn modelId="{D1CB6669-75AD-4DDB-A329-A628A0568E7E}" type="presParOf" srcId="{9B35B629-3930-4F03-9B44-1B2C53F42DEE}" destId="{4A133DFE-9E5A-4AE7-92E3-3A1D487345F4}" srcOrd="1" destOrd="0" presId="urn:microsoft.com/office/officeart/2005/8/layout/bList2"/>
    <dgm:cxn modelId="{500C54F8-9602-476A-9C32-2418D3E30F78}" type="presParOf" srcId="{9B35B629-3930-4F03-9B44-1B2C53F42DEE}" destId="{00BD8A09-586E-42D6-A69A-8D918D3B398F}" srcOrd="2" destOrd="0" presId="urn:microsoft.com/office/officeart/2005/8/layout/bList2"/>
    <dgm:cxn modelId="{E5200F66-1CB2-486A-BF22-B0BF21E01CEB}" type="presParOf" srcId="{9B35B629-3930-4F03-9B44-1B2C53F42DEE}" destId="{BAB1A0DF-948C-42A8-BD18-64B864DC8B02}" srcOrd="3" destOrd="0" presId="urn:microsoft.com/office/officeart/2005/8/layout/bList2"/>
    <dgm:cxn modelId="{6A185771-DC01-4DA0-B4D8-CDD4309E79C0}" type="presParOf" srcId="{81DE0F0B-F703-4C89-8DC1-71FFC704AC1A}" destId="{DFF0C45D-E6C4-4D55-A885-A8F7DE8D0B63}" srcOrd="1" destOrd="0" presId="urn:microsoft.com/office/officeart/2005/8/layout/bList2"/>
    <dgm:cxn modelId="{BF49C3FC-ACB1-4423-8A02-82F11D5521AB}" type="presParOf" srcId="{81DE0F0B-F703-4C89-8DC1-71FFC704AC1A}" destId="{3A3362BE-3DBD-40A9-B7D7-0CD615863F7F}" srcOrd="2" destOrd="0" presId="urn:microsoft.com/office/officeart/2005/8/layout/bList2"/>
    <dgm:cxn modelId="{B145C6AA-AD20-4543-94DF-0F3B9155819D}" type="presParOf" srcId="{3A3362BE-3DBD-40A9-B7D7-0CD615863F7F}" destId="{1F7AE276-ECF3-405B-937F-343BE841E1AD}" srcOrd="0" destOrd="0" presId="urn:microsoft.com/office/officeart/2005/8/layout/bList2"/>
    <dgm:cxn modelId="{12721C1C-BF15-457C-8D97-3B5034427D3D}" type="presParOf" srcId="{3A3362BE-3DBD-40A9-B7D7-0CD615863F7F}" destId="{E416862D-EA17-4B0D-B0C2-068B7720B6F8}" srcOrd="1" destOrd="0" presId="urn:microsoft.com/office/officeart/2005/8/layout/bList2"/>
    <dgm:cxn modelId="{9D13F773-15F9-4199-9387-BFE8D940D082}" type="presParOf" srcId="{3A3362BE-3DBD-40A9-B7D7-0CD615863F7F}" destId="{2917D90E-1612-4785-AD83-9854F43C463D}" srcOrd="2" destOrd="0" presId="urn:microsoft.com/office/officeart/2005/8/layout/bList2"/>
    <dgm:cxn modelId="{A85AA134-BA8A-4466-B388-1CAEDA129AAA}" type="presParOf" srcId="{3A3362BE-3DBD-40A9-B7D7-0CD615863F7F}" destId="{F6B94AED-6B19-4F0D-8124-B935EEFD1BED}" srcOrd="3" destOrd="0" presId="urn:microsoft.com/office/officeart/2005/8/layout/b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C4F232-AF05-497A-99D8-EE9FC6905E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B7B4E8-84AF-43A3-8462-31B1BF31FC9B}" type="datetimeFigureOut">
              <a:rPr lang="en-US" smtClean="0"/>
              <a:pPr/>
              <a:t>8/29/2019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C4F232-AF05-497A-99D8-EE9FC6905E2D}"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AB7B4E8-84AF-43A3-8462-31B1BF31FC9B}" type="datetimeFigureOut">
              <a:rPr lang="en-US" smtClean="0"/>
              <a:pPr/>
              <a:t>8/29/2019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5C4F232-AF05-497A-99D8-EE9FC6905E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0.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diagramLayout" Target="../diagrams/layout12.xml"/><Relationship Id="rId7" Type="http://schemas.openxmlformats.org/officeDocument/2006/relationships/diagramLayout" Target="../diagrams/layout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diagramData" Target="../diagrams/data13.xml"/><Relationship Id="rId11" Type="http://schemas.openxmlformats.org/officeDocument/2006/relationships/image" Target="../media/image22.png"/><Relationship Id="rId5" Type="http://schemas.openxmlformats.org/officeDocument/2006/relationships/diagramColors" Target="../diagrams/colors12.xml"/><Relationship Id="rId10" Type="http://schemas.openxmlformats.org/officeDocument/2006/relationships/image" Target="../media/image21.jpeg"/><Relationship Id="rId4" Type="http://schemas.openxmlformats.org/officeDocument/2006/relationships/diagramQuickStyle" Target="../diagrams/quickStyle12.xml"/><Relationship Id="rId9" Type="http://schemas.openxmlformats.org/officeDocument/2006/relationships/diagramColors" Target="../diagrams/colors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qar\Desktop\journal club\New folder\images.jpeg-7.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5" name="Wave 4"/>
          <p:cNvSpPr/>
          <p:nvPr/>
        </p:nvSpPr>
        <p:spPr>
          <a:xfrm>
            <a:off x="214282" y="0"/>
            <a:ext cx="3429024" cy="185736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400" dirty="0" smtClean="0">
                <a:solidFill>
                  <a:srgbClr val="0070C0"/>
                </a:solidFill>
                <a:latin typeface="Times New Roman" pitchFamily="18" charset="0"/>
                <a:cs typeface="Times New Roman" pitchFamily="18" charset="0"/>
              </a:rPr>
              <a:t>EMERGING PEDIATRIC</a:t>
            </a:r>
            <a:br>
              <a:rPr lang="en-IN" sz="2400" dirty="0" smtClean="0">
                <a:solidFill>
                  <a:srgbClr val="0070C0"/>
                </a:solidFill>
                <a:latin typeface="Times New Roman" pitchFamily="18" charset="0"/>
                <a:cs typeface="Times New Roman" pitchFamily="18" charset="0"/>
              </a:rPr>
            </a:br>
            <a:r>
              <a:rPr lang="en-IN" sz="2400" dirty="0" smtClean="0">
                <a:solidFill>
                  <a:srgbClr val="0070C0"/>
                </a:solidFill>
                <a:latin typeface="Times New Roman" pitchFamily="18" charset="0"/>
                <a:cs typeface="Times New Roman" pitchFamily="18" charset="0"/>
              </a:rPr>
              <a:t> TECHNOLOGIES</a:t>
            </a:r>
            <a:endParaRPr lang="en-US" sz="2400" dirty="0">
              <a:solidFill>
                <a:srgbClr val="0070C0"/>
              </a:solidFill>
              <a:latin typeface="Times New Roman" pitchFamily="18" charset="0"/>
              <a:cs typeface="Times New Roman" pitchFamily="18" charset="0"/>
            </a:endParaRPr>
          </a:p>
        </p:txBody>
      </p:sp>
      <p:sp>
        <p:nvSpPr>
          <p:cNvPr id="7" name="Notched Right Arrow 6"/>
          <p:cNvSpPr/>
          <p:nvPr/>
        </p:nvSpPr>
        <p:spPr>
          <a:xfrm>
            <a:off x="0" y="1785926"/>
            <a:ext cx="4643438" cy="1928826"/>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2000" dirty="0" smtClean="0">
                <a:latin typeface="Times New Roman" pitchFamily="18" charset="0"/>
                <a:cs typeface="Times New Roman" pitchFamily="18" charset="0"/>
              </a:rPr>
              <a:t>By: </a:t>
            </a:r>
            <a:r>
              <a:rPr lang="en-IN" sz="2000" dirty="0" err="1" smtClean="0">
                <a:latin typeface="Times New Roman" pitchFamily="18" charset="0"/>
                <a:cs typeface="Times New Roman" pitchFamily="18" charset="0"/>
              </a:rPr>
              <a:t>Falakaara</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Saiyed</a:t>
            </a:r>
            <a:endParaRPr lang="en-IN" sz="2000" dirty="0" smtClean="0">
              <a:latin typeface="Times New Roman" pitchFamily="18" charset="0"/>
              <a:cs typeface="Times New Roman" pitchFamily="18" charset="0"/>
            </a:endParaRPr>
          </a:p>
          <a:p>
            <a:pPr algn="ctr"/>
            <a:r>
              <a:rPr lang="en-IN" sz="2000" dirty="0" smtClean="0">
                <a:latin typeface="Times New Roman" pitchFamily="18" charset="0"/>
                <a:cs typeface="Times New Roman" pitchFamily="18" charset="0"/>
              </a:rPr>
              <a:t>M.Pharm Pharmacology</a:t>
            </a:r>
          </a:p>
          <a:p>
            <a:pPr algn="ctr"/>
            <a:r>
              <a:rPr lang="en-IN" sz="2000" dirty="0" smtClean="0">
                <a:latin typeface="Times New Roman" pitchFamily="18" charset="0"/>
                <a:cs typeface="Times New Roman" pitchFamily="18" charset="0"/>
              </a:rPr>
              <a:t>Guided By: Dr. </a:t>
            </a:r>
            <a:r>
              <a:rPr lang="en-IN" sz="2000" dirty="0" err="1" smtClean="0">
                <a:latin typeface="Times New Roman" pitchFamily="18" charset="0"/>
                <a:cs typeface="Times New Roman" pitchFamily="18" charset="0"/>
              </a:rPr>
              <a:t>Sarika</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Johari</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endParaRPr lang="en-US" dirty="0"/>
          </a:p>
        </p:txBody>
      </p:sp>
      <p:graphicFrame>
        <p:nvGraphicFramePr>
          <p:cNvPr id="4" name="Diagram 3"/>
          <p:cNvGraphicFramePr/>
          <p:nvPr/>
        </p:nvGraphicFramePr>
        <p:xfrm>
          <a:off x="357158" y="500042"/>
          <a:ext cx="8358246"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28596" y="428604"/>
          <a:ext cx="8286808" cy="59293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8" name="Cloud 7"/>
          <p:cNvSpPr/>
          <p:nvPr/>
        </p:nvSpPr>
        <p:spPr>
          <a:xfrm>
            <a:off x="0" y="0"/>
            <a:ext cx="3643338" cy="128586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Dynamic spinal alignment brace</a:t>
            </a:r>
            <a:endParaRPr lang="en-US" sz="2400" dirty="0">
              <a:latin typeface="Times New Roman" pitchFamily="18" charset="0"/>
              <a:cs typeface="Times New Roman" pitchFamily="18" charset="0"/>
            </a:endParaRPr>
          </a:p>
        </p:txBody>
      </p:sp>
      <p:sp>
        <p:nvSpPr>
          <p:cNvPr id="9" name="Rectangle 8"/>
          <p:cNvSpPr/>
          <p:nvPr/>
        </p:nvSpPr>
        <p:spPr>
          <a:xfrm>
            <a:off x="1000100" y="6072206"/>
            <a:ext cx="707236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Still it has not been cleared by the FDA for use in the U.S.</a:t>
            </a:r>
          </a:p>
        </p:txBody>
      </p:sp>
      <p:graphicFrame>
        <p:nvGraphicFramePr>
          <p:cNvPr id="10" name="Diagram 9"/>
          <p:cNvGraphicFramePr/>
          <p:nvPr/>
        </p:nvGraphicFramePr>
        <p:xfrm>
          <a:off x="3048000" y="857232"/>
          <a:ext cx="5524528"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Waqar\Desktop\journal club\New folder\dynmic.jpg"/>
          <p:cNvPicPr>
            <a:picLocks noChangeAspect="1" noChangeArrowheads="1"/>
          </p:cNvPicPr>
          <p:nvPr/>
        </p:nvPicPr>
        <p:blipFill>
          <a:blip r:embed="rId6" cstate="print"/>
          <a:srcRect/>
          <a:stretch>
            <a:fillRect/>
          </a:stretch>
        </p:blipFill>
        <p:spPr bwMode="auto">
          <a:xfrm>
            <a:off x="500034" y="1428736"/>
            <a:ext cx="3071834" cy="41860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214290"/>
            <a:ext cx="3571868" cy="135732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Amplatzer</a:t>
            </a:r>
            <a:r>
              <a:rPr lang="en-US" sz="2400" b="1" dirty="0" smtClean="0">
                <a:latin typeface="Times New Roman" pitchFamily="18" charset="0"/>
                <a:cs typeface="Times New Roman" pitchFamily="18" charset="0"/>
              </a:rPr>
              <a:t> duct </a:t>
            </a:r>
            <a:r>
              <a:rPr lang="en-US" sz="2400" b="1" dirty="0" err="1" smtClean="0">
                <a:latin typeface="Times New Roman" pitchFamily="18" charset="0"/>
                <a:cs typeface="Times New Roman" pitchFamily="18" charset="0"/>
              </a:rPr>
              <a:t>occluder</a:t>
            </a:r>
            <a:r>
              <a:rPr lang="en-US" sz="2400" b="1" dirty="0" smtClean="0">
                <a:latin typeface="Times New Roman" pitchFamily="18" charset="0"/>
                <a:cs typeface="Times New Roman" pitchFamily="18" charset="0"/>
              </a:rPr>
              <a:t> II AS</a:t>
            </a:r>
            <a:endParaRPr lang="en-US" sz="2400" dirty="0">
              <a:latin typeface="Times New Roman" pitchFamily="18" charset="0"/>
              <a:cs typeface="Times New Roman" pitchFamily="18" charset="0"/>
            </a:endParaRPr>
          </a:p>
        </p:txBody>
      </p:sp>
      <p:sp>
        <p:nvSpPr>
          <p:cNvPr id="7" name="Rectangle 6"/>
          <p:cNvSpPr/>
          <p:nvPr/>
        </p:nvSpPr>
        <p:spPr>
          <a:xfrm>
            <a:off x="714348" y="5715016"/>
            <a:ext cx="735811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dirty="0" smtClean="0"/>
              <a:t>It has not been cleared by the FDA for use in the U.S.</a:t>
            </a:r>
          </a:p>
        </p:txBody>
      </p:sp>
      <p:graphicFrame>
        <p:nvGraphicFramePr>
          <p:cNvPr id="11" name="Diagram 10"/>
          <p:cNvGraphicFramePr/>
          <p:nvPr/>
        </p:nvGraphicFramePr>
        <p:xfrm>
          <a:off x="0" y="1643050"/>
          <a:ext cx="6572264"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Waqar\Desktop\journal club\New folder\amplatzer-pda3b.png"/>
          <p:cNvPicPr>
            <a:picLocks noChangeAspect="1" noChangeArrowheads="1"/>
          </p:cNvPicPr>
          <p:nvPr/>
        </p:nvPicPr>
        <p:blipFill>
          <a:blip r:embed="rId6"/>
          <a:srcRect/>
          <a:stretch>
            <a:fillRect/>
          </a:stretch>
        </p:blipFill>
        <p:spPr bwMode="auto">
          <a:xfrm rot="18080294">
            <a:off x="5215118" y="428780"/>
            <a:ext cx="4547119" cy="45471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dirty="0"/>
          </a:p>
        </p:txBody>
      </p:sp>
      <p:sp>
        <p:nvSpPr>
          <p:cNvPr id="4" name="Cloud 3"/>
          <p:cNvSpPr/>
          <p:nvPr/>
        </p:nvSpPr>
        <p:spPr>
          <a:xfrm>
            <a:off x="0" y="0"/>
            <a:ext cx="4643470" cy="121444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latin typeface="Times New Roman" pitchFamily="18" charset="0"/>
                <a:cs typeface="Times New Roman" pitchFamily="18" charset="0"/>
              </a:rPr>
              <a:t>OtoNexus</a:t>
            </a:r>
            <a:r>
              <a:rPr lang="en-US" sz="2000" b="1" dirty="0" smtClean="0">
                <a:latin typeface="Times New Roman" pitchFamily="18" charset="0"/>
                <a:cs typeface="Times New Roman" pitchFamily="18" charset="0"/>
              </a:rPr>
              <a:t> ultrasound device </a:t>
            </a:r>
            <a:endParaRPr lang="en-US" sz="2000" dirty="0">
              <a:latin typeface="Times New Roman" pitchFamily="18" charset="0"/>
              <a:cs typeface="Times New Roman" pitchFamily="18" charset="0"/>
            </a:endParaRPr>
          </a:p>
        </p:txBody>
      </p:sp>
      <p:graphicFrame>
        <p:nvGraphicFramePr>
          <p:cNvPr id="5" name="Diagram 4"/>
          <p:cNvGraphicFramePr/>
          <p:nvPr/>
        </p:nvGraphicFramePr>
        <p:xfrm>
          <a:off x="785754" y="1285860"/>
          <a:ext cx="835824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00034" y="6072206"/>
            <a:ext cx="8143932" cy="5715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Times New Roman" pitchFamily="18" charset="0"/>
                <a:cs typeface="Times New Roman" pitchFamily="18" charset="0"/>
              </a:rPr>
              <a:t>The device has still not received clearance for use in the U.S. from the FDA.</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Cloud 3"/>
          <p:cNvSpPr/>
          <p:nvPr/>
        </p:nvSpPr>
        <p:spPr>
          <a:xfrm>
            <a:off x="0" y="0"/>
            <a:ext cx="4214842" cy="142873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solidFill>
                  <a:schemeClr val="tx1"/>
                </a:solidFill>
                <a:latin typeface="Times New Roman" pitchFamily="18" charset="0"/>
                <a:cs typeface="Times New Roman" pitchFamily="18" charset="0"/>
              </a:rPr>
              <a:t>Magnamosis</a:t>
            </a:r>
            <a:r>
              <a:rPr lang="en-US" sz="2000" b="1" dirty="0" smtClean="0">
                <a:solidFill>
                  <a:schemeClr val="tx1"/>
                </a:solidFill>
                <a:latin typeface="Times New Roman" pitchFamily="18" charset="0"/>
                <a:cs typeface="Times New Roman" pitchFamily="18" charset="0"/>
              </a:rPr>
              <a:t> magnetic compression </a:t>
            </a:r>
            <a:r>
              <a:rPr lang="en-US" sz="2000" b="1" dirty="0" err="1" smtClean="0">
                <a:solidFill>
                  <a:schemeClr val="tx1"/>
                </a:solidFill>
                <a:latin typeface="Times New Roman" pitchFamily="18" charset="0"/>
                <a:cs typeface="Times New Roman" pitchFamily="18" charset="0"/>
              </a:rPr>
              <a:t>anastomosis</a:t>
            </a:r>
            <a:r>
              <a:rPr lang="en-US" sz="2000" b="1" dirty="0" smtClean="0">
                <a:solidFill>
                  <a:schemeClr val="tx1"/>
                </a:solidFill>
                <a:latin typeface="Times New Roman" pitchFamily="18" charset="0"/>
                <a:cs typeface="Times New Roman" pitchFamily="18" charset="0"/>
              </a:rPr>
              <a:t> system</a:t>
            </a:r>
            <a:endParaRPr lang="en-US" sz="2000" b="1" dirty="0">
              <a:solidFill>
                <a:schemeClr val="tx1"/>
              </a:solidFill>
              <a:latin typeface="Times New Roman" pitchFamily="18" charset="0"/>
              <a:cs typeface="Times New Roman" pitchFamily="18" charset="0"/>
            </a:endParaRPr>
          </a:p>
        </p:txBody>
      </p:sp>
      <p:sp>
        <p:nvSpPr>
          <p:cNvPr id="6" name="Rectangle 5"/>
          <p:cNvSpPr/>
          <p:nvPr/>
        </p:nvSpPr>
        <p:spPr>
          <a:xfrm>
            <a:off x="2500298" y="6143644"/>
            <a:ext cx="4286280" cy="50004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latin typeface="Times New Roman" pitchFamily="18" charset="0"/>
                <a:cs typeface="Times New Roman" pitchFamily="18" charset="0"/>
              </a:rPr>
              <a:t>The device is still not available for sale.</a:t>
            </a:r>
            <a:endParaRPr lang="en-US" sz="2000" dirty="0">
              <a:latin typeface="Times New Roman" pitchFamily="18" charset="0"/>
              <a:cs typeface="Times New Roman" pitchFamily="18" charset="0"/>
            </a:endParaRPr>
          </a:p>
        </p:txBody>
      </p:sp>
      <p:graphicFrame>
        <p:nvGraphicFramePr>
          <p:cNvPr id="7" name="Diagram 6"/>
          <p:cNvGraphicFramePr/>
          <p:nvPr/>
        </p:nvGraphicFramePr>
        <p:xfrm>
          <a:off x="357158" y="1928802"/>
          <a:ext cx="6143668"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C:\Users\Waqar\Desktop\journal club\New folder\Magnamosis.jpg"/>
          <p:cNvPicPr>
            <a:picLocks noChangeAspect="1" noChangeArrowheads="1"/>
          </p:cNvPicPr>
          <p:nvPr/>
        </p:nvPicPr>
        <p:blipFill>
          <a:blip r:embed="rId6"/>
          <a:srcRect/>
          <a:stretch>
            <a:fillRect/>
          </a:stretch>
        </p:blipFill>
        <p:spPr bwMode="auto">
          <a:xfrm>
            <a:off x="5786446" y="714356"/>
            <a:ext cx="2857520" cy="2938777"/>
          </a:xfrm>
          <a:prstGeom prst="rect">
            <a:avLst/>
          </a:prstGeom>
          <a:ln>
            <a:noFill/>
          </a:ln>
          <a:effectLst>
            <a:softEdge rad="112500"/>
          </a:effectLst>
        </p:spPr>
      </p:pic>
      <p:pic>
        <p:nvPicPr>
          <p:cNvPr id="9" name="Picture 3" descr="C:\Users\Waqar\Desktop\journal club\New folder\images68SNNFCI.jpg"/>
          <p:cNvPicPr>
            <a:picLocks noChangeAspect="1" noChangeArrowheads="1"/>
          </p:cNvPicPr>
          <p:nvPr/>
        </p:nvPicPr>
        <p:blipFill>
          <a:blip r:embed="rId7"/>
          <a:srcRect t="13120" b="21282"/>
          <a:stretch>
            <a:fillRect/>
          </a:stretch>
        </p:blipFill>
        <p:spPr bwMode="auto">
          <a:xfrm>
            <a:off x="5929322" y="3929066"/>
            <a:ext cx="2619376" cy="1785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None/>
            </a:pPr>
            <a:r>
              <a:rPr lang="en-US" b="1" dirty="0" smtClean="0"/>
              <a:t> </a:t>
            </a:r>
          </a:p>
          <a:p>
            <a:pPr marL="514350" indent="-514350">
              <a:buNone/>
            </a:pPr>
            <a:endParaRPr lang="en-US" dirty="0" smtClean="0"/>
          </a:p>
          <a:p>
            <a:pPr marL="514350" indent="-514350">
              <a:buAutoNum type="arabicPeriod"/>
            </a:pPr>
            <a:endParaRPr lang="en-US" dirty="0" smtClean="0"/>
          </a:p>
        </p:txBody>
      </p:sp>
      <p:sp>
        <p:nvSpPr>
          <p:cNvPr id="5" name="10-Point Star 4"/>
          <p:cNvSpPr/>
          <p:nvPr/>
        </p:nvSpPr>
        <p:spPr>
          <a:xfrm>
            <a:off x="2928926" y="214290"/>
            <a:ext cx="3071834" cy="1785926"/>
          </a:xfrm>
          <a:prstGeom prst="star10">
            <a:avLst/>
          </a:prstGeom>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Products in Development</a:t>
            </a:r>
            <a:endParaRPr lang="en-US" sz="2800" dirty="0">
              <a:latin typeface="Times New Roman" pitchFamily="18" charset="0"/>
              <a:cs typeface="Times New Roman" pitchFamily="18" charset="0"/>
            </a:endParaRPr>
          </a:p>
        </p:txBody>
      </p:sp>
      <p:sp>
        <p:nvSpPr>
          <p:cNvPr id="8" name="Oval 7"/>
          <p:cNvSpPr/>
          <p:nvPr/>
        </p:nvSpPr>
        <p:spPr>
          <a:xfrm>
            <a:off x="428596" y="1928802"/>
            <a:ext cx="2286016" cy="15001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2800" b="1" dirty="0" err="1" smtClean="0">
                <a:latin typeface="Times New Roman" pitchFamily="18" charset="0"/>
                <a:cs typeface="Times New Roman" pitchFamily="18" charset="0"/>
              </a:rPr>
              <a:t>EOPatch</a:t>
            </a:r>
            <a:endParaRPr lang="en-US" sz="2800" dirty="0">
              <a:latin typeface="Times New Roman" pitchFamily="18" charset="0"/>
              <a:cs typeface="Times New Roman" pitchFamily="18" charset="0"/>
            </a:endParaRPr>
          </a:p>
        </p:txBody>
      </p:sp>
      <p:sp>
        <p:nvSpPr>
          <p:cNvPr id="9" name="Oval 8"/>
          <p:cNvSpPr/>
          <p:nvPr/>
        </p:nvSpPr>
        <p:spPr>
          <a:xfrm>
            <a:off x="6357950" y="2214554"/>
            <a:ext cx="2286016" cy="15001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2800" b="1" dirty="0" smtClean="0">
                <a:latin typeface="Times New Roman" pitchFamily="18" charset="0"/>
                <a:cs typeface="Times New Roman" pitchFamily="18" charset="0"/>
              </a:rPr>
              <a:t>Synthetic Muscle </a:t>
            </a:r>
            <a:endParaRPr lang="en-US" sz="2800" dirty="0">
              <a:latin typeface="Times New Roman" pitchFamily="18" charset="0"/>
              <a:cs typeface="Times New Roman" pitchFamily="18" charset="0"/>
            </a:endParaRPr>
          </a:p>
        </p:txBody>
      </p:sp>
      <p:sp>
        <p:nvSpPr>
          <p:cNvPr id="10" name="Oval 9"/>
          <p:cNvSpPr/>
          <p:nvPr/>
        </p:nvSpPr>
        <p:spPr>
          <a:xfrm>
            <a:off x="6215074" y="4286256"/>
            <a:ext cx="2571768" cy="15001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b="1" dirty="0" err="1" smtClean="0">
                <a:latin typeface="Times New Roman" pitchFamily="18" charset="0"/>
                <a:cs typeface="Times New Roman" pitchFamily="18" charset="0"/>
              </a:rPr>
              <a:t>Tabla</a:t>
            </a:r>
            <a:r>
              <a:rPr lang="en-US" b="1" dirty="0" smtClean="0">
                <a:latin typeface="Times New Roman" pitchFamily="18" charset="0"/>
                <a:cs typeface="Times New Roman" pitchFamily="18" charset="0"/>
              </a:rPr>
              <a:t> pneumonia detector</a:t>
            </a:r>
            <a:endParaRPr lang="en-US" dirty="0">
              <a:latin typeface="Times New Roman" pitchFamily="18" charset="0"/>
              <a:cs typeface="Times New Roman" pitchFamily="18" charset="0"/>
            </a:endParaRPr>
          </a:p>
        </p:txBody>
      </p:sp>
      <p:sp>
        <p:nvSpPr>
          <p:cNvPr id="11" name="Oval 10"/>
          <p:cNvSpPr/>
          <p:nvPr/>
        </p:nvSpPr>
        <p:spPr>
          <a:xfrm>
            <a:off x="357158" y="4286256"/>
            <a:ext cx="2571768" cy="15001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2000" b="1" dirty="0" err="1" smtClean="0">
                <a:latin typeface="Times New Roman" pitchFamily="18" charset="0"/>
                <a:cs typeface="Times New Roman" pitchFamily="18" charset="0"/>
              </a:rPr>
              <a:t>StethAid</a:t>
            </a:r>
            <a:r>
              <a:rPr lang="en-US" sz="2000" b="1" dirty="0" smtClean="0">
                <a:latin typeface="Times New Roman" pitchFamily="18" charset="0"/>
                <a:cs typeface="Times New Roman" pitchFamily="18" charset="0"/>
              </a:rPr>
              <a:t> digital stethoscope</a:t>
            </a:r>
            <a:endParaRPr lang="en-US" sz="2000" dirty="0">
              <a:latin typeface="Times New Roman" pitchFamily="18" charset="0"/>
              <a:cs typeface="Times New Roman" pitchFamily="18" charset="0"/>
            </a:endParaRPr>
          </a:p>
        </p:txBody>
      </p:sp>
      <p:cxnSp>
        <p:nvCxnSpPr>
          <p:cNvPr id="14" name="Straight Arrow Connector 13"/>
          <p:cNvCxnSpPr/>
          <p:nvPr/>
        </p:nvCxnSpPr>
        <p:spPr>
          <a:xfrm rot="5400000">
            <a:off x="2607455" y="1750207"/>
            <a:ext cx="642942" cy="571504"/>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285984" y="2643182"/>
            <a:ext cx="2000264" cy="114300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4643438" y="2714620"/>
            <a:ext cx="2071702" cy="1214446"/>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893603" y="1678769"/>
            <a:ext cx="785818" cy="71438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071802" y="4357694"/>
            <a:ext cx="3000396" cy="14287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smtClean="0">
                <a:latin typeface="Times New Roman" pitchFamily="18" charset="0"/>
                <a:cs typeface="Times New Roman" pitchFamily="18" charset="0"/>
              </a:rPr>
              <a:t>Perf</a:t>
            </a:r>
            <a:r>
              <a:rPr lang="en-US" sz="2000" b="1" dirty="0" smtClean="0">
                <a:latin typeface="Times New Roman" pitchFamily="18" charset="0"/>
                <a:cs typeface="Times New Roman" pitchFamily="18" charset="0"/>
              </a:rPr>
              <a:t>-Fix </a:t>
            </a:r>
            <a:r>
              <a:rPr lang="en-US" sz="2000" b="1" dirty="0" err="1" smtClean="0">
                <a:latin typeface="Times New Roman" pitchFamily="18" charset="0"/>
                <a:cs typeface="Times New Roman" pitchFamily="18" charset="0"/>
              </a:rPr>
              <a:t>tympanoplasty</a:t>
            </a:r>
            <a:r>
              <a:rPr lang="en-US" sz="2000" b="1" dirty="0" smtClean="0">
                <a:latin typeface="Times New Roman" pitchFamily="18" charset="0"/>
                <a:cs typeface="Times New Roman" pitchFamily="18" charset="0"/>
              </a:rPr>
              <a:t> gel patch </a:t>
            </a:r>
            <a:endParaRPr lang="en-US" sz="2000" dirty="0">
              <a:latin typeface="Times New Roman" pitchFamily="18" charset="0"/>
              <a:cs typeface="Times New Roman" pitchFamily="18" charset="0"/>
            </a:endParaRPr>
          </a:p>
        </p:txBody>
      </p:sp>
      <p:cxnSp>
        <p:nvCxnSpPr>
          <p:cNvPr id="18" name="Straight Arrow Connector 17"/>
          <p:cNvCxnSpPr/>
          <p:nvPr/>
        </p:nvCxnSpPr>
        <p:spPr>
          <a:xfrm rot="16200000" flipH="1">
            <a:off x="3536149" y="3250405"/>
            <a:ext cx="1857388" cy="7143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0"/>
            <a:ext cx="3071802" cy="135729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EO Patch</a:t>
            </a:r>
            <a:endParaRPr lang="en-US" sz="3200" dirty="0">
              <a:latin typeface="Times New Roman" pitchFamily="18" charset="0"/>
              <a:cs typeface="Times New Roman" pitchFamily="18" charset="0"/>
            </a:endParaRPr>
          </a:p>
        </p:txBody>
      </p:sp>
      <p:sp>
        <p:nvSpPr>
          <p:cNvPr id="6" name="Rectangle 5"/>
          <p:cNvSpPr/>
          <p:nvPr/>
        </p:nvSpPr>
        <p:spPr>
          <a:xfrm>
            <a:off x="785786" y="6000768"/>
            <a:ext cx="7572428"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Times New Roman" pitchFamily="18" charset="0"/>
                <a:cs typeface="Times New Roman" pitchFamily="18" charset="0"/>
              </a:rPr>
              <a:t>It is available outside the U.S. but has not received FDA clearance.</a:t>
            </a:r>
            <a:endParaRPr lang="en-US" sz="2000" dirty="0">
              <a:latin typeface="Times New Roman" pitchFamily="18" charset="0"/>
              <a:cs typeface="Times New Roman" pitchFamily="18" charset="0"/>
            </a:endParaRPr>
          </a:p>
        </p:txBody>
      </p:sp>
      <p:graphicFrame>
        <p:nvGraphicFramePr>
          <p:cNvPr id="7" name="Diagram 6"/>
          <p:cNvGraphicFramePr/>
          <p:nvPr/>
        </p:nvGraphicFramePr>
        <p:xfrm>
          <a:off x="500034" y="1643050"/>
          <a:ext cx="53578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Waqar\Desktop\journal club\New folder\eo.jpg"/>
          <p:cNvPicPr>
            <a:picLocks noChangeAspect="1" noChangeArrowheads="1"/>
          </p:cNvPicPr>
          <p:nvPr/>
        </p:nvPicPr>
        <p:blipFill>
          <a:blip r:embed="rId6" cstate="print"/>
          <a:srcRect/>
          <a:stretch>
            <a:fillRect/>
          </a:stretch>
        </p:blipFill>
        <p:spPr bwMode="auto">
          <a:xfrm>
            <a:off x="6000760" y="500042"/>
            <a:ext cx="2786082" cy="2714644"/>
          </a:xfrm>
          <a:prstGeom prst="rect">
            <a:avLst/>
          </a:prstGeom>
          <a:ln>
            <a:noFill/>
          </a:ln>
          <a:effectLst>
            <a:softEdge rad="112500"/>
          </a:effectLst>
        </p:spPr>
      </p:pic>
      <p:pic>
        <p:nvPicPr>
          <p:cNvPr id="4100" name="Picture 4" descr="C:\Users\Waqar\Desktop\journal club\New folder\eo2.jpg"/>
          <p:cNvPicPr>
            <a:picLocks noChangeAspect="1" noChangeArrowheads="1"/>
          </p:cNvPicPr>
          <p:nvPr/>
        </p:nvPicPr>
        <p:blipFill>
          <a:blip r:embed="rId7"/>
          <a:srcRect/>
          <a:stretch>
            <a:fillRect/>
          </a:stretch>
        </p:blipFill>
        <p:spPr bwMode="auto">
          <a:xfrm>
            <a:off x="6143636" y="3429000"/>
            <a:ext cx="2376469" cy="2238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sp>
        <p:nvSpPr>
          <p:cNvPr id="4" name="Cloud 3"/>
          <p:cNvSpPr/>
          <p:nvPr/>
        </p:nvSpPr>
        <p:spPr>
          <a:xfrm>
            <a:off x="0" y="0"/>
            <a:ext cx="3571900" cy="121442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b="1" dirty="0" smtClean="0">
              <a:latin typeface="Times New Roman" pitchFamily="18" charset="0"/>
              <a:cs typeface="Times New Roman" pitchFamily="18" charset="0"/>
            </a:endParaRPr>
          </a:p>
          <a:p>
            <a:pPr algn="ctr"/>
            <a:r>
              <a:rPr lang="en-US" sz="2400" b="1" dirty="0" err="1" smtClean="0">
                <a:latin typeface="Times New Roman" pitchFamily="18" charset="0"/>
                <a:cs typeface="Times New Roman" pitchFamily="18" charset="0"/>
              </a:rPr>
              <a:t>StethAid</a:t>
            </a:r>
            <a:r>
              <a:rPr lang="en-US" sz="2400" b="1" dirty="0" smtClean="0">
                <a:latin typeface="Times New Roman" pitchFamily="18" charset="0"/>
                <a:cs typeface="Times New Roman" pitchFamily="18" charset="0"/>
              </a:rPr>
              <a:t> digital stethoscope</a:t>
            </a:r>
            <a:r>
              <a:rPr lang="en-US" b="1" dirty="0" smtClean="0"/>
              <a:t/>
            </a:r>
            <a:br>
              <a:rPr lang="en-US" b="1" dirty="0" smtClean="0"/>
            </a:br>
            <a:endParaRPr lang="en-US" dirty="0"/>
          </a:p>
        </p:txBody>
      </p:sp>
      <p:sp>
        <p:nvSpPr>
          <p:cNvPr id="5" name="Rectangle 4"/>
          <p:cNvSpPr/>
          <p:nvPr/>
        </p:nvSpPr>
        <p:spPr>
          <a:xfrm>
            <a:off x="1285852" y="6000768"/>
            <a:ext cx="6500858"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Times New Roman" pitchFamily="18" charset="0"/>
                <a:cs typeface="Times New Roman" pitchFamily="18" charset="0"/>
              </a:rPr>
              <a:t>The device is under development and is not available for sale.</a:t>
            </a:r>
            <a:endParaRPr lang="en-US" sz="2000" dirty="0">
              <a:latin typeface="Times New Roman" pitchFamily="18" charset="0"/>
              <a:cs typeface="Times New Roman" pitchFamily="18" charset="0"/>
            </a:endParaRPr>
          </a:p>
        </p:txBody>
      </p:sp>
      <p:graphicFrame>
        <p:nvGraphicFramePr>
          <p:cNvPr id="6" name="Diagram 5"/>
          <p:cNvGraphicFramePr/>
          <p:nvPr/>
        </p:nvGraphicFramePr>
        <p:xfrm>
          <a:off x="0" y="1428736"/>
          <a:ext cx="5929322" cy="31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0" y="3357562"/>
          <a:ext cx="5715008" cy="32067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22" name="Picture 2" descr="C:\Users\Waqar\Desktop\journal club\New folder\p1000215edited_1200xx4896-2754-0-459.jpg"/>
          <p:cNvPicPr>
            <a:picLocks noChangeAspect="1" noChangeArrowheads="1"/>
          </p:cNvPicPr>
          <p:nvPr/>
        </p:nvPicPr>
        <p:blipFill>
          <a:blip r:embed="rId10"/>
          <a:srcRect/>
          <a:stretch>
            <a:fillRect/>
          </a:stretch>
        </p:blipFill>
        <p:spPr bwMode="auto">
          <a:xfrm>
            <a:off x="5333995" y="0"/>
            <a:ext cx="3810005" cy="2143128"/>
          </a:xfrm>
          <a:prstGeom prst="rect">
            <a:avLst/>
          </a:prstGeom>
          <a:ln>
            <a:noFill/>
          </a:ln>
          <a:effectLst>
            <a:softEdge rad="112500"/>
          </a:effectLst>
        </p:spPr>
      </p:pic>
      <p:pic>
        <p:nvPicPr>
          <p:cNvPr id="5123" name="Picture 3" descr="C:\Users\Waqar\Desktop\journal club\New folder\Prototype-600x397.png"/>
          <p:cNvPicPr>
            <a:picLocks noChangeAspect="1" noChangeArrowheads="1"/>
          </p:cNvPicPr>
          <p:nvPr/>
        </p:nvPicPr>
        <p:blipFill>
          <a:blip r:embed="rId11"/>
          <a:srcRect/>
          <a:stretch>
            <a:fillRect/>
          </a:stretch>
        </p:blipFill>
        <p:spPr bwMode="auto">
          <a:xfrm>
            <a:off x="5786446" y="3071810"/>
            <a:ext cx="2857499" cy="18907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sp>
        <p:nvSpPr>
          <p:cNvPr id="4" name="Cloud 3"/>
          <p:cNvSpPr/>
          <p:nvPr/>
        </p:nvSpPr>
        <p:spPr>
          <a:xfrm>
            <a:off x="0" y="0"/>
            <a:ext cx="3714744" cy="142876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Tabla</a:t>
            </a:r>
            <a:r>
              <a:rPr lang="en-US" sz="2400" b="1" dirty="0" smtClean="0">
                <a:latin typeface="Times New Roman" pitchFamily="18" charset="0"/>
                <a:cs typeface="Times New Roman" pitchFamily="18" charset="0"/>
              </a:rPr>
              <a:t> pneumonia detector </a:t>
            </a:r>
            <a:endParaRPr lang="en-US" sz="2400" dirty="0">
              <a:latin typeface="Times New Roman" pitchFamily="18" charset="0"/>
              <a:cs typeface="Times New Roman" pitchFamily="18" charset="0"/>
            </a:endParaRPr>
          </a:p>
        </p:txBody>
      </p:sp>
      <p:graphicFrame>
        <p:nvGraphicFramePr>
          <p:cNvPr id="7" name="Diagram 6"/>
          <p:cNvGraphicFramePr/>
          <p:nvPr/>
        </p:nvGraphicFramePr>
        <p:xfrm>
          <a:off x="357158" y="1785926"/>
          <a:ext cx="6000792"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C:\Users\Waqar\Desktop\journal club\New folder\Tabla.jpg"/>
          <p:cNvPicPr>
            <a:picLocks noChangeAspect="1" noChangeArrowheads="1"/>
          </p:cNvPicPr>
          <p:nvPr/>
        </p:nvPicPr>
        <p:blipFill>
          <a:blip r:embed="rId6"/>
          <a:srcRect/>
          <a:stretch>
            <a:fillRect/>
          </a:stretch>
        </p:blipFill>
        <p:spPr bwMode="auto">
          <a:xfrm>
            <a:off x="6286512" y="0"/>
            <a:ext cx="2547966" cy="3605223"/>
          </a:xfrm>
          <a:prstGeom prst="rect">
            <a:avLst/>
          </a:prstGeom>
          <a:ln>
            <a:noFill/>
          </a:ln>
          <a:effectLst>
            <a:softEdge rad="112500"/>
          </a:effectLst>
        </p:spPr>
      </p:pic>
      <p:pic>
        <p:nvPicPr>
          <p:cNvPr id="6147" name="Picture 3" descr="C:\Users\Waqar\Desktop\journal club\New folder\iujkkk.png"/>
          <p:cNvPicPr>
            <a:picLocks noChangeAspect="1" noChangeArrowheads="1"/>
          </p:cNvPicPr>
          <p:nvPr/>
        </p:nvPicPr>
        <p:blipFill>
          <a:blip r:embed="rId7"/>
          <a:srcRect/>
          <a:stretch>
            <a:fillRect/>
          </a:stretch>
        </p:blipFill>
        <p:spPr bwMode="auto">
          <a:xfrm>
            <a:off x="6072198" y="4643446"/>
            <a:ext cx="2619375" cy="17430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0"/>
            <a:ext cx="4143404" cy="150019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Synthetic Muscle </a:t>
            </a:r>
            <a:endParaRPr lang="en-US" sz="2800" dirty="0">
              <a:latin typeface="Times New Roman" pitchFamily="18" charset="0"/>
              <a:cs typeface="Times New Roman" pitchFamily="18" charset="0"/>
            </a:endParaRPr>
          </a:p>
        </p:txBody>
      </p:sp>
      <p:sp>
        <p:nvSpPr>
          <p:cNvPr id="6" name="Rectangle 5"/>
          <p:cNvSpPr/>
          <p:nvPr/>
        </p:nvSpPr>
        <p:spPr>
          <a:xfrm>
            <a:off x="1357290" y="6143644"/>
            <a:ext cx="6143668"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Times New Roman" pitchFamily="18" charset="0"/>
                <a:cs typeface="Times New Roman" pitchFamily="18" charset="0"/>
              </a:rPr>
              <a:t>The device is not yet available for use anywhere.</a:t>
            </a:r>
            <a:endParaRPr lang="en-US" sz="2000" dirty="0">
              <a:latin typeface="Times New Roman" pitchFamily="18" charset="0"/>
              <a:cs typeface="Times New Roman" pitchFamily="18" charset="0"/>
            </a:endParaRPr>
          </a:p>
        </p:txBody>
      </p:sp>
      <p:pic>
        <p:nvPicPr>
          <p:cNvPr id="7170" name="Picture 2" descr="C:\Users\Waqar\Desktop\journal club\New folder\Synthetic-Muscle1.jpg"/>
          <p:cNvPicPr>
            <a:picLocks noChangeAspect="1" noChangeArrowheads="1"/>
          </p:cNvPicPr>
          <p:nvPr/>
        </p:nvPicPr>
        <p:blipFill>
          <a:blip r:embed="rId2"/>
          <a:srcRect/>
          <a:stretch>
            <a:fillRect/>
          </a:stretch>
        </p:blipFill>
        <p:spPr bwMode="auto">
          <a:xfrm>
            <a:off x="571472" y="1857364"/>
            <a:ext cx="3500462" cy="3714776"/>
          </a:xfrm>
          <a:prstGeom prst="rect">
            <a:avLst/>
          </a:prstGeom>
          <a:ln>
            <a:noFill/>
          </a:ln>
          <a:effectLst>
            <a:softEdge rad="112500"/>
          </a:effectLst>
        </p:spPr>
      </p:pic>
      <p:sp>
        <p:nvSpPr>
          <p:cNvPr id="10" name="Rounded Rectangle 9"/>
          <p:cNvSpPr/>
          <p:nvPr/>
        </p:nvSpPr>
        <p:spPr>
          <a:xfrm>
            <a:off x="4357686" y="3643314"/>
            <a:ext cx="4286280" cy="22860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sz="1600" dirty="0" smtClean="0">
                <a:latin typeface="Times New Roman" pitchFamily="18" charset="0"/>
                <a:cs typeface="Times New Roman" pitchFamily="18" charset="0"/>
              </a:rPr>
              <a:t>Objective is to show that using the  </a:t>
            </a:r>
            <a:r>
              <a:rPr lang="en-US" sz="1600" dirty="0" err="1" smtClean="0">
                <a:latin typeface="Times New Roman" pitchFamily="18" charset="0"/>
                <a:cs typeface="Times New Roman" pitchFamily="18" charset="0"/>
              </a:rPr>
              <a:t>biomimetic</a:t>
            </a:r>
            <a:r>
              <a:rPr lang="en-US" sz="1600" dirty="0" smtClean="0">
                <a:latin typeface="Times New Roman" pitchFamily="18" charset="0"/>
                <a:cs typeface="Times New Roman" pitchFamily="18" charset="0"/>
              </a:rPr>
              <a:t> polymer to line the socket of a pediatric-sized artificial leg or other limb would provide a more snug fit during normal daily use and consequently  improve a child’s quality of life</a:t>
            </a:r>
            <a:endParaRPr lang="en-US" sz="1600" dirty="0"/>
          </a:p>
        </p:txBody>
      </p:sp>
      <p:sp>
        <p:nvSpPr>
          <p:cNvPr id="11" name="Rounded Rectangle 10"/>
          <p:cNvSpPr/>
          <p:nvPr/>
        </p:nvSpPr>
        <p:spPr>
          <a:xfrm>
            <a:off x="4357686" y="1928802"/>
            <a:ext cx="4286280" cy="16430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1600" dirty="0" smtClean="0">
                <a:latin typeface="Times New Roman" pitchFamily="18" charset="0"/>
                <a:cs typeface="Times New Roman" pitchFamily="18" charset="0"/>
              </a:rPr>
              <a:t>To improve the interface between a child’s prosthetic limb and the residual limb. Without using gears or motors, the polymer contracts or expands like a muscle in response to low-voltage electricity.</a:t>
            </a:r>
            <a:endParaRPr lang="en-US" sz="1600" dirty="0">
              <a:latin typeface="Times New Roman" pitchFamily="18" charset="0"/>
              <a:cs typeface="Times New Roman" pitchFamily="18" charset="0"/>
            </a:endParaRPr>
          </a:p>
        </p:txBody>
      </p:sp>
      <p:sp>
        <p:nvSpPr>
          <p:cNvPr id="12" name="Rounded Rectangle 11"/>
          <p:cNvSpPr/>
          <p:nvPr/>
        </p:nvSpPr>
        <p:spPr>
          <a:xfrm>
            <a:off x="4286248" y="428604"/>
            <a:ext cx="4357718" cy="14287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sz="1600" dirty="0" err="1" smtClean="0">
                <a:latin typeface="Times New Roman" pitchFamily="18" charset="0"/>
                <a:cs typeface="Times New Roman" pitchFamily="18" charset="0"/>
              </a:rPr>
              <a:t>Ras</a:t>
            </a:r>
            <a:r>
              <a:rPr lang="en-US" sz="1600" dirty="0" smtClean="0">
                <a:latin typeface="Times New Roman" pitchFamily="18" charset="0"/>
                <a:cs typeface="Times New Roman" pitchFamily="18" charset="0"/>
              </a:rPr>
              <a:t> Labs is a developer of contractile </a:t>
            </a:r>
            <a:r>
              <a:rPr lang="en-US" sz="1600" dirty="0" err="1" smtClean="0">
                <a:latin typeface="Times New Roman" pitchFamily="18" charset="0"/>
                <a:cs typeface="Times New Roman" pitchFamily="18" charset="0"/>
              </a:rPr>
              <a:t>electroactive</a:t>
            </a:r>
            <a:r>
              <a:rPr lang="en-US" sz="1600" dirty="0" smtClean="0">
                <a:latin typeface="Times New Roman" pitchFamily="18" charset="0"/>
                <a:cs typeface="Times New Roman" pitchFamily="18" charset="0"/>
              </a:rPr>
              <a:t> polymer called Synthetic Muscle. The polymer, an adjustable </a:t>
            </a:r>
            <a:r>
              <a:rPr lang="en-US" sz="1600" dirty="0" err="1" smtClean="0">
                <a:latin typeface="Times New Roman" pitchFamily="18" charset="0"/>
                <a:cs typeface="Times New Roman" pitchFamily="18" charset="0"/>
              </a:rPr>
              <a:t>biomimetic</a:t>
            </a:r>
            <a:r>
              <a:rPr lang="en-US" sz="1600" dirty="0" smtClean="0">
                <a:latin typeface="Times New Roman" pitchFamily="18" charset="0"/>
                <a:cs typeface="Times New Roman" pitchFamily="18" charset="0"/>
              </a:rPr>
              <a:t> socket liner for prosthetic limbs, is designed.</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28596" y="1714488"/>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Notched Right Arrow 8"/>
          <p:cNvSpPr/>
          <p:nvPr/>
        </p:nvSpPr>
        <p:spPr>
          <a:xfrm>
            <a:off x="1214414" y="357166"/>
            <a:ext cx="6786610" cy="1214446"/>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200" dirty="0" smtClean="0">
                <a:solidFill>
                  <a:schemeClr val="tx2"/>
                </a:solidFill>
                <a:latin typeface="Times New Roman" pitchFamily="18" charset="0"/>
                <a:cs typeface="Times New Roman" pitchFamily="18" charset="0"/>
              </a:rPr>
              <a:t>Introduction</a:t>
            </a:r>
            <a:endParaRPr lang="en-US" sz="32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0"/>
            <a:ext cx="4071966" cy="128588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latin typeface="Times New Roman" pitchFamily="18" charset="0"/>
                <a:cs typeface="Times New Roman" pitchFamily="18" charset="0"/>
              </a:rPr>
              <a:t>Perf</a:t>
            </a:r>
            <a:r>
              <a:rPr lang="en-US" sz="2000" b="1" dirty="0" smtClean="0">
                <a:latin typeface="Times New Roman" pitchFamily="18" charset="0"/>
                <a:cs typeface="Times New Roman" pitchFamily="18" charset="0"/>
              </a:rPr>
              <a:t>-Fix </a:t>
            </a:r>
            <a:r>
              <a:rPr lang="en-US" sz="2000" b="1" dirty="0" err="1" smtClean="0">
                <a:latin typeface="Times New Roman" pitchFamily="18" charset="0"/>
                <a:cs typeface="Times New Roman" pitchFamily="18" charset="0"/>
              </a:rPr>
              <a:t>tympanoplasty</a:t>
            </a:r>
            <a:r>
              <a:rPr lang="en-US" sz="2000" b="1" dirty="0" smtClean="0">
                <a:latin typeface="Times New Roman" pitchFamily="18" charset="0"/>
                <a:cs typeface="Times New Roman" pitchFamily="18" charset="0"/>
              </a:rPr>
              <a:t> gel patch </a:t>
            </a:r>
            <a:endParaRPr lang="en-US" sz="2000" dirty="0">
              <a:latin typeface="Times New Roman" pitchFamily="18" charset="0"/>
              <a:cs typeface="Times New Roman" pitchFamily="18" charset="0"/>
            </a:endParaRPr>
          </a:p>
        </p:txBody>
      </p:sp>
      <p:sp>
        <p:nvSpPr>
          <p:cNvPr id="5" name="Parallelogram 4"/>
          <p:cNvSpPr/>
          <p:nvPr/>
        </p:nvSpPr>
        <p:spPr>
          <a:xfrm>
            <a:off x="4143372" y="1000108"/>
            <a:ext cx="4714908" cy="4572032"/>
          </a:xfrm>
          <a:prstGeom prst="parallelogram">
            <a:avLst>
              <a:gd name="adj" fmla="val 17893"/>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err="1" smtClean="0">
                <a:latin typeface="Times New Roman" pitchFamily="18" charset="0"/>
                <a:cs typeface="Times New Roman" pitchFamily="18" charset="0"/>
              </a:rPr>
              <a:t>Perf</a:t>
            </a:r>
            <a:r>
              <a:rPr lang="en-US" sz="2000" dirty="0" smtClean="0">
                <a:latin typeface="Times New Roman" pitchFamily="18" charset="0"/>
                <a:cs typeface="Times New Roman" pitchFamily="18" charset="0"/>
              </a:rPr>
              <a:t>-Fix is a gel patch for nonsurgical eardrum repair. It can be applied in a minimally invasive procedure in an office setting within 10 minutes, without general anesthesia or margin freshening.</a:t>
            </a:r>
          </a:p>
          <a:p>
            <a:r>
              <a:rPr lang="en-US" sz="2000" dirty="0" smtClean="0">
                <a:latin typeface="Times New Roman" pitchFamily="18" charset="0"/>
                <a:cs typeface="Times New Roman" pitchFamily="18" charset="0"/>
              </a:rPr>
              <a:t>The gel patch is currently in development in preparation for an upcoming clinical trial scheduled to begin in late 2018.</a:t>
            </a:r>
            <a:endParaRPr lang="en-US" sz="2000" dirty="0">
              <a:latin typeface="Times New Roman" pitchFamily="18" charset="0"/>
              <a:cs typeface="Times New Roman" pitchFamily="18" charset="0"/>
            </a:endParaRPr>
          </a:p>
        </p:txBody>
      </p:sp>
      <p:sp>
        <p:nvSpPr>
          <p:cNvPr id="6" name="Rectangle 5"/>
          <p:cNvSpPr/>
          <p:nvPr/>
        </p:nvSpPr>
        <p:spPr>
          <a:xfrm>
            <a:off x="1928794" y="6072206"/>
            <a:ext cx="5429288" cy="5715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The device is not available for sale in the U S </a:t>
            </a:r>
            <a:endParaRPr lang="en-US" dirty="0"/>
          </a:p>
        </p:txBody>
      </p:sp>
      <p:pic>
        <p:nvPicPr>
          <p:cNvPr id="1028" name="Picture 4" descr="C:\Users\Waqar\Desktop\journal club\New folder\nonsurgicalEardrum.png"/>
          <p:cNvPicPr>
            <a:picLocks noChangeAspect="1" noChangeArrowheads="1"/>
          </p:cNvPicPr>
          <p:nvPr/>
        </p:nvPicPr>
        <p:blipFill>
          <a:blip r:embed="rId2"/>
          <a:srcRect/>
          <a:stretch>
            <a:fillRect/>
          </a:stretch>
        </p:blipFill>
        <p:spPr bwMode="auto">
          <a:xfrm>
            <a:off x="571472" y="1928802"/>
            <a:ext cx="3429023" cy="33575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357422" y="500042"/>
            <a:ext cx="4714908" cy="71438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3200" dirty="0" smtClean="0">
                <a:latin typeface="Times New Roman" pitchFamily="18" charset="0"/>
                <a:cs typeface="Times New Roman" pitchFamily="18" charset="0"/>
              </a:rPr>
              <a:t>REFERENCES</a:t>
            </a:r>
            <a:endParaRPr lang="en-US" sz="3200" dirty="0">
              <a:latin typeface="Times New Roman" pitchFamily="18" charset="0"/>
              <a:cs typeface="Times New Roman" pitchFamily="18" charset="0"/>
            </a:endParaRPr>
          </a:p>
        </p:txBody>
      </p:sp>
      <p:sp>
        <p:nvSpPr>
          <p:cNvPr id="5" name="Round Diagonal Corner Rectangle 4"/>
          <p:cNvSpPr/>
          <p:nvPr/>
        </p:nvSpPr>
        <p:spPr>
          <a:xfrm>
            <a:off x="857224" y="1500174"/>
            <a:ext cx="7358114" cy="4786346"/>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buAutoNum type="arabicPeriod"/>
            </a:pPr>
            <a:endParaRPr lang="en-IN" dirty="0" smtClean="0"/>
          </a:p>
          <a:p>
            <a:pPr marL="342900" indent="-342900" algn="just"/>
            <a:endParaRPr lang="en-IN" dirty="0" smtClean="0"/>
          </a:p>
          <a:p>
            <a:pPr marL="342900" indent="-342900" algn="just"/>
            <a:endParaRPr lang="en-US" dirty="0" smtClean="0"/>
          </a:p>
          <a:p>
            <a:pPr marL="342900" indent="-342900" algn="just">
              <a:buAutoNum type="arabicPeriod"/>
            </a:pPr>
            <a:r>
              <a:rPr lang="en-IN" sz="2000" dirty="0" smtClean="0">
                <a:latin typeface="Times New Roman" pitchFamily="18" charset="0"/>
                <a:cs typeface="Times New Roman" pitchFamily="18" charset="0"/>
              </a:rPr>
              <a:t>“Emerging </a:t>
            </a:r>
            <a:r>
              <a:rPr lang="en-IN" sz="2000" dirty="0" err="1" smtClean="0">
                <a:latin typeface="Times New Roman" pitchFamily="18" charset="0"/>
                <a:cs typeface="Times New Roman" pitchFamily="18" charset="0"/>
              </a:rPr>
              <a:t>Pediatric</a:t>
            </a:r>
            <a:r>
              <a:rPr lang="en-IN"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technologies”, </a:t>
            </a:r>
            <a:r>
              <a:rPr lang="en-IN" sz="2000" dirty="0" err="1" smtClean="0">
                <a:latin typeface="Times New Roman" pitchFamily="18" charset="0"/>
                <a:cs typeface="Times New Roman" pitchFamily="18" charset="0"/>
              </a:rPr>
              <a:t>Pediatric</a:t>
            </a:r>
            <a:r>
              <a:rPr lang="en-IN" sz="2000" dirty="0" smtClean="0">
                <a:latin typeface="Times New Roman" pitchFamily="18" charset="0"/>
                <a:cs typeface="Times New Roman" pitchFamily="18" charset="0"/>
              </a:rPr>
              <a:t> Technology Watch, </a:t>
            </a:r>
            <a:r>
              <a:rPr lang="en-IN" sz="2000" dirty="0" err="1" smtClean="0">
                <a:latin typeface="Times New Roman" pitchFamily="18" charset="0"/>
                <a:cs typeface="Times New Roman" pitchFamily="18" charset="0"/>
              </a:rPr>
              <a:t>Vizient</a:t>
            </a:r>
            <a:r>
              <a:rPr lang="en-IN" sz="2000" dirty="0" smtClean="0">
                <a:latin typeface="Times New Roman" pitchFamily="18" charset="0"/>
                <a:cs typeface="Times New Roman" pitchFamily="18" charset="0"/>
              </a:rPr>
              <a:t>, Vol.1.,2018.</a:t>
            </a:r>
          </a:p>
          <a:p>
            <a:pPr marL="342900" indent="-342900" algn="just">
              <a:buFontTx/>
              <a:buAutoNum type="arabicPeriod"/>
            </a:pPr>
            <a:r>
              <a:rPr lang="en-IN" sz="2000" dirty="0" smtClean="0">
                <a:latin typeface="Times New Roman" pitchFamily="18" charset="0"/>
                <a:cs typeface="Times New Roman" pitchFamily="18" charset="0"/>
              </a:rPr>
              <a:t>“Emerging </a:t>
            </a:r>
            <a:r>
              <a:rPr lang="en-IN" sz="2000" dirty="0" err="1" smtClean="0">
                <a:latin typeface="Times New Roman" pitchFamily="18" charset="0"/>
                <a:cs typeface="Times New Roman" pitchFamily="18" charset="0"/>
              </a:rPr>
              <a:t>Pediatric</a:t>
            </a:r>
            <a:r>
              <a:rPr lang="en-IN"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technologies”, </a:t>
            </a:r>
            <a:r>
              <a:rPr lang="en-IN" sz="2000" dirty="0" err="1" smtClean="0">
                <a:latin typeface="Times New Roman" pitchFamily="18" charset="0"/>
                <a:cs typeface="Times New Roman" pitchFamily="18" charset="0"/>
              </a:rPr>
              <a:t>Pediatric</a:t>
            </a:r>
            <a:r>
              <a:rPr lang="en-IN" sz="2000" dirty="0" smtClean="0">
                <a:latin typeface="Times New Roman" pitchFamily="18" charset="0"/>
                <a:cs typeface="Times New Roman" pitchFamily="18" charset="0"/>
              </a:rPr>
              <a:t> Technology Watch, </a:t>
            </a:r>
            <a:r>
              <a:rPr lang="en-IN" sz="2000" dirty="0" err="1" smtClean="0">
                <a:latin typeface="Times New Roman" pitchFamily="18" charset="0"/>
                <a:cs typeface="Times New Roman" pitchFamily="18" charset="0"/>
              </a:rPr>
              <a:t>Vizient</a:t>
            </a:r>
            <a:r>
              <a:rPr lang="en-IN" sz="2000" dirty="0" smtClean="0">
                <a:latin typeface="Times New Roman" pitchFamily="18" charset="0"/>
                <a:cs typeface="Times New Roman" pitchFamily="18" charset="0"/>
              </a:rPr>
              <a:t>, Vol.1.,2018</a:t>
            </a:r>
            <a:r>
              <a:rPr lang="en-IN" sz="2000" dirty="0" smtClean="0">
                <a:latin typeface="Times New Roman" pitchFamily="18" charset="0"/>
                <a:cs typeface="Times New Roman" pitchFamily="18" charset="0"/>
              </a:rPr>
              <a:t>.</a:t>
            </a:r>
          </a:p>
          <a:p>
            <a:pPr marL="342900" indent="-342900" algn="just">
              <a:buFontTx/>
              <a:buAutoNum type="arabicPeriod"/>
            </a:pPr>
            <a:r>
              <a:rPr lang="en-US" sz="2000" dirty="0" smtClean="0">
                <a:latin typeface="Times New Roman" pitchFamily="18" charset="0"/>
                <a:cs typeface="Times New Roman" pitchFamily="18" charset="0"/>
              </a:rPr>
              <a:t>Leveraging existing clinical data for extrapolation to pediatric uses of medical devices; guidance for industry and Food and Drug Administration staff.,</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2016</a:t>
            </a:r>
          </a:p>
          <a:p>
            <a:pPr marL="342900" indent="-342900" algn="just">
              <a:buFontTx/>
              <a:buAutoNum type="arabicPeriod"/>
            </a:pPr>
            <a:r>
              <a:rPr lang="en-US" sz="2000" dirty="0" smtClean="0">
                <a:latin typeface="Times New Roman" pitchFamily="18" charset="0"/>
                <a:cs typeface="Times New Roman" pitchFamily="18" charset="0"/>
              </a:rPr>
              <a:t>Pediatric </a:t>
            </a:r>
            <a:r>
              <a:rPr lang="en-US" sz="2000" dirty="0" smtClean="0">
                <a:latin typeface="Times New Roman" pitchFamily="18" charset="0"/>
                <a:cs typeface="Times New Roman" pitchFamily="18" charset="0"/>
              </a:rPr>
              <a:t>medical devices, Food and Drug Administration website. </a:t>
            </a:r>
            <a:endParaRPr lang="en-US" sz="2000" dirty="0" smtClean="0">
              <a:latin typeface="Times New Roman" pitchFamily="18" charset="0"/>
              <a:cs typeface="Times New Roman" pitchFamily="18" charset="0"/>
            </a:endParaRPr>
          </a:p>
          <a:p>
            <a:pPr marL="342900" indent="-342900" algn="just">
              <a:buFontTx/>
              <a:buAutoNum type="arabicPeriod"/>
            </a:pPr>
            <a:r>
              <a:rPr lang="en-US" sz="2000" dirty="0" smtClean="0">
                <a:latin typeface="Times New Roman" pitchFamily="18" charset="0"/>
                <a:cs typeface="Times New Roman" pitchFamily="18" charset="0"/>
              </a:rPr>
              <a:t>Smith </a:t>
            </a:r>
            <a:r>
              <a:rPr lang="en-US" sz="2000" dirty="0" smtClean="0">
                <a:latin typeface="Times New Roman" pitchFamily="18" charset="0"/>
                <a:cs typeface="Times New Roman" pitchFamily="18" charset="0"/>
              </a:rPr>
              <a:t>WM, Riddell F, </a:t>
            </a:r>
            <a:r>
              <a:rPr lang="en-US" sz="2000" dirty="0" err="1" smtClean="0">
                <a:latin typeface="Times New Roman" pitchFamily="18" charset="0"/>
                <a:cs typeface="Times New Roman" pitchFamily="18" charset="0"/>
              </a:rPr>
              <a:t>Madon</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Gleva</a:t>
            </a:r>
            <a:r>
              <a:rPr lang="en-US" sz="2000" dirty="0" smtClean="0">
                <a:latin typeface="Times New Roman" pitchFamily="18" charset="0"/>
                <a:cs typeface="Times New Roman" pitchFamily="18" charset="0"/>
              </a:rPr>
              <a:t> MJ. “Comparison of diagnostic value using a small, single channel, P-wave centric </a:t>
            </a:r>
            <a:r>
              <a:rPr lang="en-US" sz="2000" dirty="0" err="1" smtClean="0">
                <a:latin typeface="Times New Roman" pitchFamily="18" charset="0"/>
                <a:cs typeface="Times New Roman" pitchFamily="18" charset="0"/>
              </a:rPr>
              <a:t>sternal</a:t>
            </a:r>
            <a:r>
              <a:rPr lang="en-US" sz="2000" dirty="0" smtClean="0">
                <a:latin typeface="Times New Roman" pitchFamily="18" charset="0"/>
                <a:cs typeface="Times New Roman" pitchFamily="18" charset="0"/>
              </a:rPr>
              <a:t> ECG monitoring patch with a standard 3-lead </a:t>
            </a:r>
            <a:r>
              <a:rPr lang="en-US" sz="2000" dirty="0" err="1" smtClean="0">
                <a:latin typeface="Times New Roman" pitchFamily="18" charset="0"/>
                <a:cs typeface="Times New Roman" pitchFamily="18" charset="0"/>
              </a:rPr>
              <a:t>Holter</a:t>
            </a:r>
            <a:r>
              <a:rPr lang="en-US" sz="2000" dirty="0" smtClean="0">
                <a:latin typeface="Times New Roman" pitchFamily="18" charset="0"/>
                <a:cs typeface="Times New Roman" pitchFamily="18" charset="0"/>
              </a:rPr>
              <a:t> system over 24 hours”,  Am Heart J., 2017;185:67-73.</a:t>
            </a:r>
          </a:p>
          <a:p>
            <a:pPr marL="342900" indent="-342900" algn="just">
              <a:buFontTx/>
              <a:buAutoNum type="arabicPeriod"/>
            </a:pPr>
            <a:endParaRPr lang="en-IN" sz="2000" dirty="0" smtClean="0">
              <a:latin typeface="Times New Roman" pitchFamily="18" charset="0"/>
              <a:cs typeface="Times New Roman" pitchFamily="18" charset="0"/>
            </a:endParaRPr>
          </a:p>
          <a:p>
            <a:pPr marL="342900" indent="-342900" algn="just">
              <a:buAutoNum type="arabicPeriod"/>
            </a:pPr>
            <a:endParaRPr lang="en-IN" sz="2000" dirty="0" smtClean="0">
              <a:latin typeface="Times New Roman" pitchFamily="18" charset="0"/>
              <a:cs typeface="Times New Roman" pitchFamily="18" charset="0"/>
            </a:endParaRPr>
          </a:p>
          <a:p>
            <a:pPr marL="342900" indent="-342900" algn="just">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857224" y="285728"/>
            <a:ext cx="7215238" cy="1143008"/>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2"/>
                </a:solidFill>
                <a:latin typeface="Times New Roman" pitchFamily="18" charset="0"/>
                <a:cs typeface="Times New Roman" pitchFamily="18" charset="0"/>
              </a:rPr>
              <a:t>New innovative technology in the pediatric pipeline</a:t>
            </a:r>
            <a:endParaRPr lang="en-US" sz="2400" dirty="0">
              <a:solidFill>
                <a:schemeClr val="tx2"/>
              </a:solidFill>
              <a:latin typeface="Times New Roman" pitchFamily="18" charset="0"/>
              <a:cs typeface="Times New Roman" pitchFamily="18" charset="0"/>
            </a:endParaRPr>
          </a:p>
        </p:txBody>
      </p:sp>
      <p:sp>
        <p:nvSpPr>
          <p:cNvPr id="5" name="Folded Corner 4"/>
          <p:cNvSpPr/>
          <p:nvPr/>
        </p:nvSpPr>
        <p:spPr>
          <a:xfrm>
            <a:off x="428596" y="1643050"/>
            <a:ext cx="4714908" cy="4643470"/>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smtClean="0">
                <a:solidFill>
                  <a:schemeClr val="tx2"/>
                </a:solidFill>
                <a:latin typeface="Times New Roman" pitchFamily="18" charset="0"/>
                <a:cs typeface="Times New Roman" pitchFamily="18" charset="0"/>
              </a:rPr>
              <a:t> </a:t>
            </a:r>
          </a:p>
          <a:p>
            <a:pPr>
              <a:buFont typeface="Wingdings" pitchFamily="2" charset="2"/>
              <a:buChar char="v"/>
            </a:pPr>
            <a:endParaRPr lang="en-US" sz="2000" dirty="0" smtClean="0">
              <a:solidFill>
                <a:schemeClr val="tx2"/>
              </a:solidFill>
              <a:latin typeface="Times New Roman" pitchFamily="18" charset="0"/>
              <a:cs typeface="Times New Roman" pitchFamily="18" charset="0"/>
            </a:endParaRPr>
          </a:p>
          <a:p>
            <a:pPr>
              <a:buFont typeface="Wingdings" pitchFamily="2" charset="2"/>
              <a:buChar char="v"/>
            </a:pPr>
            <a:r>
              <a:rPr lang="en-US" sz="1600" dirty="0" smtClean="0">
                <a:solidFill>
                  <a:schemeClr val="tx2"/>
                </a:solidFill>
                <a:latin typeface="Times New Roman" pitchFamily="18" charset="0"/>
                <a:cs typeface="Times New Roman" pitchFamily="18" charset="0"/>
              </a:rPr>
              <a:t>Caring for the pediatric patient population — whether neonate, infant, child or adolescent — is complex.</a:t>
            </a:r>
          </a:p>
          <a:p>
            <a:endParaRPr lang="en-US" sz="1600" dirty="0" smtClean="0">
              <a:solidFill>
                <a:schemeClr val="tx2"/>
              </a:solidFill>
              <a:latin typeface="Times New Roman" pitchFamily="18" charset="0"/>
              <a:cs typeface="Times New Roman" pitchFamily="18" charset="0"/>
            </a:endParaRPr>
          </a:p>
          <a:p>
            <a:pPr>
              <a:buFont typeface="Wingdings" pitchFamily="2" charset="2"/>
              <a:buChar char="v"/>
            </a:pPr>
            <a:r>
              <a:rPr lang="en-US" sz="1600" dirty="0" smtClean="0">
                <a:solidFill>
                  <a:schemeClr val="tx2"/>
                </a:solidFill>
                <a:latin typeface="Times New Roman" pitchFamily="18" charset="0"/>
                <a:cs typeface="Times New Roman" pitchFamily="18" charset="0"/>
              </a:rPr>
              <a:t> The FDA has implemented initiatives to increase the availability of pediatric medical devices, including identifying barriers to the development of pediatric devices and incorporating known information about other populations to support labeling of existing devices for pediatric indications.</a:t>
            </a:r>
          </a:p>
          <a:p>
            <a:pPr>
              <a:buNone/>
            </a:pPr>
            <a:endParaRPr lang="en-US" sz="1600" dirty="0" smtClean="0">
              <a:solidFill>
                <a:schemeClr val="tx2"/>
              </a:solidFill>
              <a:latin typeface="Times New Roman" pitchFamily="18" charset="0"/>
              <a:cs typeface="Times New Roman" pitchFamily="18" charset="0"/>
            </a:endParaRPr>
          </a:p>
          <a:p>
            <a:pPr>
              <a:buFont typeface="Wingdings" pitchFamily="2" charset="2"/>
              <a:buChar char="v"/>
            </a:pPr>
            <a:r>
              <a:rPr lang="en-US" sz="1600" dirty="0" smtClean="0">
                <a:solidFill>
                  <a:schemeClr val="tx2"/>
                </a:solidFill>
                <a:latin typeface="Times New Roman" pitchFamily="18" charset="0"/>
                <a:cs typeface="Times New Roman" pitchFamily="18" charset="0"/>
              </a:rPr>
              <a:t> As a result, new products indicated for pediatric patients will continue to be released and physician and patient awareness of the availability of these products will increase, leading to greater penetration of pediatric devices and driving market growth</a:t>
            </a:r>
            <a:r>
              <a:rPr lang="en-US" dirty="0" smtClean="0">
                <a:solidFill>
                  <a:schemeClr val="tx2"/>
                </a:solidFill>
                <a:latin typeface="Times New Roman" pitchFamily="18" charset="0"/>
                <a:cs typeface="Times New Roman" pitchFamily="18" charset="0"/>
              </a:rPr>
              <a:t>.</a:t>
            </a:r>
            <a:endParaRPr lang="en-US" dirty="0">
              <a:solidFill>
                <a:schemeClr val="tx2"/>
              </a:solidFill>
              <a:latin typeface="Times New Roman" pitchFamily="18" charset="0"/>
              <a:cs typeface="Times New Roman" pitchFamily="18" charset="0"/>
            </a:endParaRPr>
          </a:p>
        </p:txBody>
      </p:sp>
      <p:pic>
        <p:nvPicPr>
          <p:cNvPr id="6" name="Picture 5" descr="featured-neonatal.jpg"/>
          <p:cNvPicPr>
            <a:picLocks noChangeAspect="1"/>
          </p:cNvPicPr>
          <p:nvPr/>
        </p:nvPicPr>
        <p:blipFill>
          <a:blip r:embed="rId2"/>
          <a:stretch>
            <a:fillRect/>
          </a:stretch>
        </p:blipFill>
        <p:spPr>
          <a:xfrm>
            <a:off x="5286380" y="1643050"/>
            <a:ext cx="3471867" cy="44291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Point Star 9"/>
          <p:cNvSpPr/>
          <p:nvPr/>
        </p:nvSpPr>
        <p:spPr>
          <a:xfrm>
            <a:off x="428596" y="571480"/>
            <a:ext cx="2714644" cy="1571636"/>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smtClean="0"/>
              <a:t>MyoPro</a:t>
            </a:r>
            <a:r>
              <a:rPr lang="en-US" b="1" dirty="0" smtClean="0"/>
              <a:t> 2 </a:t>
            </a:r>
            <a:r>
              <a:rPr lang="en-US" b="1" dirty="0" err="1" smtClean="0"/>
              <a:t>orthosis</a:t>
            </a:r>
            <a:endParaRPr lang="en-US" dirty="0"/>
          </a:p>
        </p:txBody>
      </p:sp>
      <p:sp>
        <p:nvSpPr>
          <p:cNvPr id="11" name="8-Point Star 10"/>
          <p:cNvSpPr/>
          <p:nvPr/>
        </p:nvSpPr>
        <p:spPr>
          <a:xfrm>
            <a:off x="3357554" y="2786058"/>
            <a:ext cx="1857388" cy="1143008"/>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None/>
            </a:pPr>
            <a:r>
              <a:rPr lang="en-IN" dirty="0" smtClean="0"/>
              <a:t> </a:t>
            </a:r>
            <a:r>
              <a:rPr lang="en-US" b="1" dirty="0" smtClean="0"/>
              <a:t>CGM G6</a:t>
            </a:r>
            <a:endParaRPr lang="en-US" dirty="0"/>
          </a:p>
        </p:txBody>
      </p:sp>
      <p:sp>
        <p:nvSpPr>
          <p:cNvPr id="12" name="10-Point Star 11"/>
          <p:cNvSpPr/>
          <p:nvPr/>
        </p:nvSpPr>
        <p:spPr>
          <a:xfrm>
            <a:off x="3000364" y="357166"/>
            <a:ext cx="3143272" cy="2000264"/>
          </a:xfrm>
          <a:prstGeom prst="star1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Flourish pediatric esophageal </a:t>
            </a:r>
            <a:r>
              <a:rPr lang="en-US" b="1" dirty="0" err="1" smtClean="0"/>
              <a:t>atresia</a:t>
            </a:r>
            <a:r>
              <a:rPr lang="en-US" b="1" dirty="0" smtClean="0"/>
              <a:t> device</a:t>
            </a:r>
            <a:endParaRPr lang="en-US" dirty="0"/>
          </a:p>
        </p:txBody>
      </p:sp>
      <p:sp>
        <p:nvSpPr>
          <p:cNvPr id="14" name="8-Point Star 13"/>
          <p:cNvSpPr/>
          <p:nvPr/>
        </p:nvSpPr>
        <p:spPr>
          <a:xfrm>
            <a:off x="3071802" y="4286256"/>
            <a:ext cx="2857520" cy="1928826"/>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smtClean="0"/>
              <a:t>Pivo</a:t>
            </a:r>
            <a:r>
              <a:rPr lang="en-US" b="1" dirty="0" smtClean="0"/>
              <a:t> Needle-Free Blood Draw Technology</a:t>
            </a:r>
            <a:endParaRPr lang="en-US" dirty="0"/>
          </a:p>
        </p:txBody>
      </p:sp>
      <p:sp>
        <p:nvSpPr>
          <p:cNvPr id="15" name="8-Point Star 14"/>
          <p:cNvSpPr/>
          <p:nvPr/>
        </p:nvSpPr>
        <p:spPr>
          <a:xfrm>
            <a:off x="571472" y="4572008"/>
            <a:ext cx="2714644" cy="1214446"/>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Owlet Smart Sock 2 </a:t>
            </a:r>
            <a:endParaRPr lang="en-US" dirty="0"/>
          </a:p>
        </p:txBody>
      </p:sp>
      <p:sp>
        <p:nvSpPr>
          <p:cNvPr id="17" name="Double Brace 16">
            <a:hlinkClick r:id="" action="ppaction://noaction" highlightClick="1"/>
          </p:cNvPr>
          <p:cNvSpPr/>
          <p:nvPr/>
        </p:nvSpPr>
        <p:spPr>
          <a:xfrm>
            <a:off x="571472" y="2500306"/>
            <a:ext cx="2928958" cy="1571636"/>
          </a:xfrm>
          <a:prstGeom prst="bracePai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Times New Roman" pitchFamily="18" charset="0"/>
                <a:cs typeface="Times New Roman" pitchFamily="18" charset="0"/>
              </a:rPr>
              <a:t>Currently Available Products</a:t>
            </a:r>
            <a:endParaRPr lang="en-US" sz="2800" dirty="0">
              <a:latin typeface="Times New Roman" pitchFamily="18" charset="0"/>
              <a:cs typeface="Times New Roman" pitchFamily="18" charset="0"/>
            </a:endParaRPr>
          </a:p>
        </p:txBody>
      </p:sp>
      <p:pic>
        <p:nvPicPr>
          <p:cNvPr id="19" name="Picture 18" descr="Hopkins-Handheld-Pulse-Oximeters.jpg"/>
          <p:cNvPicPr>
            <a:picLocks noChangeAspect="1"/>
          </p:cNvPicPr>
          <p:nvPr/>
        </p:nvPicPr>
        <p:blipFill>
          <a:blip r:embed="rId2" cstate="print"/>
          <a:stretch>
            <a:fillRect/>
          </a:stretch>
        </p:blipFill>
        <p:spPr>
          <a:xfrm>
            <a:off x="6072198" y="428604"/>
            <a:ext cx="2643206" cy="57864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571472" y="571480"/>
            <a:ext cx="3429024" cy="1000132"/>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chemeClr val="tx1"/>
                </a:solidFill>
                <a:latin typeface="Times New Roman" pitchFamily="18" charset="0"/>
                <a:cs typeface="Times New Roman" pitchFamily="18" charset="0"/>
              </a:rPr>
              <a:t>CGM G6</a:t>
            </a:r>
            <a:endParaRPr lang="en-US" sz="3200" dirty="0">
              <a:solidFill>
                <a:schemeClr val="tx1"/>
              </a:solidFill>
              <a:latin typeface="Times New Roman" pitchFamily="18" charset="0"/>
              <a:cs typeface="Times New Roman" pitchFamily="18" charset="0"/>
            </a:endParaRPr>
          </a:p>
        </p:txBody>
      </p:sp>
      <p:graphicFrame>
        <p:nvGraphicFramePr>
          <p:cNvPr id="5" name="Diagram 4"/>
          <p:cNvGraphicFramePr/>
          <p:nvPr/>
        </p:nvGraphicFramePr>
        <p:xfrm>
          <a:off x="571472" y="1428736"/>
          <a:ext cx="8286808" cy="46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071670" y="6000768"/>
            <a:ext cx="5143536" cy="4286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en-US" dirty="0" smtClean="0"/>
              <a:t>The FDA cleared the device in March 2018</a:t>
            </a:r>
            <a:endParaRPr lang="en-US" dirty="0"/>
          </a:p>
        </p:txBody>
      </p:sp>
      <p:pic>
        <p:nvPicPr>
          <p:cNvPr id="7" name="Picture 6" descr="g6-components5_0_0.png"/>
          <p:cNvPicPr>
            <a:picLocks noChangeAspect="1"/>
          </p:cNvPicPr>
          <p:nvPr/>
        </p:nvPicPr>
        <p:blipFill>
          <a:blip r:embed="rId6"/>
          <a:stretch>
            <a:fillRect/>
          </a:stretch>
        </p:blipFill>
        <p:spPr>
          <a:xfrm>
            <a:off x="3929059" y="0"/>
            <a:ext cx="5214942" cy="1785926"/>
          </a:xfrm>
          <a:prstGeom prst="rect">
            <a:avLst/>
          </a:prstGeom>
        </p:spPr>
      </p:pic>
      <p:pic>
        <p:nvPicPr>
          <p:cNvPr id="8" name="Picture 7" descr="cgm-kids.jpg"/>
          <p:cNvPicPr>
            <a:picLocks noChangeAspect="1"/>
          </p:cNvPicPr>
          <p:nvPr/>
        </p:nvPicPr>
        <p:blipFill>
          <a:blip r:embed="rId7"/>
          <a:stretch>
            <a:fillRect/>
          </a:stretch>
        </p:blipFill>
        <p:spPr>
          <a:xfrm>
            <a:off x="642910" y="1785926"/>
            <a:ext cx="3071834" cy="38004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183880" cy="4187952"/>
          </a:xfrm>
        </p:spPr>
        <p:txBody>
          <a:bodyPr>
            <a:normAutofit/>
          </a:bodyPr>
          <a:lstStyle/>
          <a:p>
            <a:pPr>
              <a:buNone/>
            </a:pPr>
            <a:endParaRPr lang="en-US" dirty="0" smtClean="0"/>
          </a:p>
          <a:p>
            <a:pPr>
              <a:buNone/>
            </a:pPr>
            <a:endParaRPr lang="en-US" dirty="0"/>
          </a:p>
        </p:txBody>
      </p:sp>
      <p:sp>
        <p:nvSpPr>
          <p:cNvPr id="4" name="Cloud 3"/>
          <p:cNvSpPr/>
          <p:nvPr/>
        </p:nvSpPr>
        <p:spPr>
          <a:xfrm>
            <a:off x="214282" y="0"/>
            <a:ext cx="3857652" cy="114298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MyoPro</a:t>
            </a:r>
            <a:r>
              <a:rPr lang="en-US" sz="2400" b="1" dirty="0" smtClean="0">
                <a:latin typeface="Times New Roman" pitchFamily="18" charset="0"/>
                <a:cs typeface="Times New Roman" pitchFamily="18" charset="0"/>
              </a:rPr>
              <a:t> 2 </a:t>
            </a:r>
            <a:r>
              <a:rPr lang="en-US" sz="2400" b="1" dirty="0" err="1" smtClean="0">
                <a:latin typeface="Times New Roman" pitchFamily="18" charset="0"/>
                <a:cs typeface="Times New Roman" pitchFamily="18" charset="0"/>
              </a:rPr>
              <a:t>Orthosis</a:t>
            </a:r>
            <a:endParaRPr lang="en-US" sz="2400" dirty="0">
              <a:latin typeface="Times New Roman" pitchFamily="18" charset="0"/>
              <a:cs typeface="Times New Roman" pitchFamily="18" charset="0"/>
            </a:endParaRPr>
          </a:p>
        </p:txBody>
      </p:sp>
      <p:graphicFrame>
        <p:nvGraphicFramePr>
          <p:cNvPr id="5" name="Diagram 4"/>
          <p:cNvGraphicFramePr/>
          <p:nvPr/>
        </p:nvGraphicFramePr>
        <p:xfrm>
          <a:off x="214282" y="571480"/>
          <a:ext cx="8715404" cy="3349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00100" y="6143644"/>
            <a:ext cx="7072362"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MyoPro</a:t>
            </a:r>
            <a:r>
              <a:rPr lang="en-US" dirty="0" smtClean="0"/>
              <a:t> 2 was launched to the U.S. market in June 2017.</a:t>
            </a:r>
            <a:endParaRPr lang="en-US" dirty="0"/>
          </a:p>
        </p:txBody>
      </p:sp>
      <p:pic>
        <p:nvPicPr>
          <p:cNvPr id="7" name="Picture 6" descr="myopro.jpg"/>
          <p:cNvPicPr>
            <a:picLocks noChangeAspect="1"/>
          </p:cNvPicPr>
          <p:nvPr/>
        </p:nvPicPr>
        <p:blipFill>
          <a:blip r:embed="rId6"/>
          <a:srcRect l="7812" t="4803" r="21094" b="8739"/>
          <a:stretch>
            <a:fillRect/>
          </a:stretch>
        </p:blipFill>
        <p:spPr>
          <a:xfrm>
            <a:off x="1214414" y="3214686"/>
            <a:ext cx="6715172" cy="29289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0"/>
            <a:ext cx="3643306" cy="142873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smtClean="0">
                <a:latin typeface="Times New Roman" pitchFamily="18" charset="0"/>
                <a:cs typeface="Times New Roman" pitchFamily="18" charset="0"/>
              </a:rPr>
              <a:t>Pivo</a:t>
            </a:r>
            <a:r>
              <a:rPr lang="en-US" sz="2000" b="1" dirty="0" smtClean="0">
                <a:latin typeface="Times New Roman" pitchFamily="18" charset="0"/>
                <a:cs typeface="Times New Roman" pitchFamily="18" charset="0"/>
              </a:rPr>
              <a:t> Needle-Free Blood Draw Technology</a:t>
            </a:r>
            <a:endParaRPr lang="en-US" sz="2000" dirty="0">
              <a:latin typeface="Times New Roman" pitchFamily="18" charset="0"/>
              <a:cs typeface="Times New Roman" pitchFamily="18" charset="0"/>
            </a:endParaRPr>
          </a:p>
        </p:txBody>
      </p:sp>
      <p:sp>
        <p:nvSpPr>
          <p:cNvPr id="6" name="Rectangle 5"/>
          <p:cNvSpPr/>
          <p:nvPr/>
        </p:nvSpPr>
        <p:spPr>
          <a:xfrm>
            <a:off x="1785918" y="5929330"/>
            <a:ext cx="6143668"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Cleared for use by the FDA in February 2017.</a:t>
            </a:r>
            <a:endParaRPr lang="en-US" sz="2400" dirty="0">
              <a:latin typeface="Times New Roman" pitchFamily="18" charset="0"/>
              <a:cs typeface="Times New Roman" pitchFamily="18" charset="0"/>
            </a:endParaRPr>
          </a:p>
        </p:txBody>
      </p:sp>
      <p:pic>
        <p:nvPicPr>
          <p:cNvPr id="7" name="Picture 6" descr="PIVO_image_2.jpg"/>
          <p:cNvPicPr>
            <a:picLocks noChangeAspect="1"/>
          </p:cNvPicPr>
          <p:nvPr/>
        </p:nvPicPr>
        <p:blipFill>
          <a:blip r:embed="rId2" cstate="print"/>
          <a:stretch>
            <a:fillRect/>
          </a:stretch>
        </p:blipFill>
        <p:spPr>
          <a:xfrm>
            <a:off x="4929190" y="428604"/>
            <a:ext cx="3786246" cy="5357850"/>
          </a:xfrm>
          <a:prstGeom prst="rect">
            <a:avLst/>
          </a:prstGeom>
          <a:ln>
            <a:noFill/>
          </a:ln>
          <a:effectLst>
            <a:softEdge rad="112500"/>
          </a:effectLst>
        </p:spPr>
      </p:pic>
      <p:sp>
        <p:nvSpPr>
          <p:cNvPr id="10" name="Rectangle 9"/>
          <p:cNvSpPr/>
          <p:nvPr/>
        </p:nvSpPr>
        <p:spPr>
          <a:xfrm>
            <a:off x="428596" y="1643050"/>
            <a:ext cx="4143404" cy="18573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dirty="0" err="1" smtClean="0">
                <a:latin typeface="Times New Roman" pitchFamily="18" charset="0"/>
                <a:cs typeface="Times New Roman" pitchFamily="18" charset="0"/>
              </a:rPr>
              <a:t>Pivo</a:t>
            </a:r>
            <a:r>
              <a:rPr lang="en-US" dirty="0" smtClean="0">
                <a:latin typeface="Times New Roman" pitchFamily="18" charset="0"/>
                <a:cs typeface="Times New Roman" pitchFamily="18" charset="0"/>
              </a:rPr>
              <a:t> is a single-use disposable device designed to take blood samples from indwelling peripheral intravenous lines to reduce the number of needle sticks and the need for central line access for blood collection. </a:t>
            </a:r>
            <a:endParaRPr lang="en-US" dirty="0">
              <a:latin typeface="Times New Roman" pitchFamily="18" charset="0"/>
              <a:cs typeface="Times New Roman" pitchFamily="18" charset="0"/>
            </a:endParaRPr>
          </a:p>
        </p:txBody>
      </p:sp>
      <p:sp>
        <p:nvSpPr>
          <p:cNvPr id="11" name="Rectangle 10"/>
          <p:cNvSpPr/>
          <p:nvPr/>
        </p:nvSpPr>
        <p:spPr>
          <a:xfrm>
            <a:off x="428596" y="3786190"/>
            <a:ext cx="4143404" cy="18573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dirty="0" smtClean="0">
                <a:latin typeface="Times New Roman" pitchFamily="18" charset="0"/>
                <a:cs typeface="Times New Roman" pitchFamily="18" charset="0"/>
              </a:rPr>
              <a:t>It is intended to help provide a more compassionate care experience for patients, a safer environment for caregivers and a more financially responsible alternative for health systems.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0"/>
            <a:ext cx="4857752" cy="121444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latin typeface="Times New Roman" pitchFamily="18" charset="0"/>
                <a:cs typeface="Times New Roman" pitchFamily="18" charset="0"/>
              </a:rPr>
              <a:t>Flourish pediatric esophageal </a:t>
            </a:r>
            <a:r>
              <a:rPr lang="en-US" sz="2000" b="1" dirty="0" err="1" smtClean="0">
                <a:latin typeface="Times New Roman" pitchFamily="18" charset="0"/>
                <a:cs typeface="Times New Roman" pitchFamily="18" charset="0"/>
              </a:rPr>
              <a:t>atresia</a:t>
            </a:r>
            <a:r>
              <a:rPr lang="en-US" sz="2000" b="1" dirty="0" smtClean="0">
                <a:latin typeface="Times New Roman" pitchFamily="18" charset="0"/>
                <a:cs typeface="Times New Roman" pitchFamily="18" charset="0"/>
              </a:rPr>
              <a:t> device</a:t>
            </a:r>
            <a:endParaRPr lang="en-US" sz="2000" dirty="0">
              <a:latin typeface="Times New Roman" pitchFamily="18" charset="0"/>
              <a:cs typeface="Times New Roman" pitchFamily="18" charset="0"/>
            </a:endParaRPr>
          </a:p>
        </p:txBody>
      </p:sp>
      <p:sp>
        <p:nvSpPr>
          <p:cNvPr id="5" name="Rectangle 4"/>
          <p:cNvSpPr/>
          <p:nvPr/>
        </p:nvSpPr>
        <p:spPr>
          <a:xfrm>
            <a:off x="1928794" y="6215082"/>
            <a:ext cx="4500594"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dirty="0" smtClean="0">
                <a:latin typeface="Times New Roman" pitchFamily="18" charset="0"/>
                <a:cs typeface="Times New Roman" pitchFamily="18" charset="0"/>
              </a:rPr>
              <a:t> Cleared for use by the FDA in May 2017.</a:t>
            </a:r>
          </a:p>
        </p:txBody>
      </p:sp>
      <p:pic>
        <p:nvPicPr>
          <p:cNvPr id="7" name="Picture 6" descr="Ped-Atresia_patient-Care-HDE-Filing_composite.jpg"/>
          <p:cNvPicPr>
            <a:picLocks noChangeAspect="1"/>
          </p:cNvPicPr>
          <p:nvPr/>
        </p:nvPicPr>
        <p:blipFill>
          <a:blip r:embed="rId2"/>
          <a:stretch>
            <a:fillRect/>
          </a:stretch>
        </p:blipFill>
        <p:spPr>
          <a:xfrm>
            <a:off x="5643570" y="0"/>
            <a:ext cx="3500431" cy="6143644"/>
          </a:xfrm>
          <a:prstGeom prst="rect">
            <a:avLst/>
          </a:prstGeom>
          <a:ln>
            <a:noFill/>
          </a:ln>
          <a:effectLst>
            <a:softEdge rad="112500"/>
          </a:effectLst>
        </p:spPr>
      </p:pic>
      <p:sp>
        <p:nvSpPr>
          <p:cNvPr id="9" name="Rounded Rectangle 8"/>
          <p:cNvSpPr/>
          <p:nvPr/>
        </p:nvSpPr>
        <p:spPr>
          <a:xfrm>
            <a:off x="214282" y="1428736"/>
            <a:ext cx="3143240" cy="25003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1600" dirty="0" smtClean="0">
                <a:latin typeface="Times New Roman" pitchFamily="18" charset="0"/>
                <a:cs typeface="Times New Roman" pitchFamily="18" charset="0"/>
              </a:rPr>
              <a:t>The Flourish pediatric esophageal </a:t>
            </a:r>
            <a:r>
              <a:rPr lang="en-US" sz="1600" dirty="0" err="1" smtClean="0">
                <a:latin typeface="Times New Roman" pitchFamily="18" charset="0"/>
                <a:cs typeface="Times New Roman" pitchFamily="18" charset="0"/>
              </a:rPr>
              <a:t>atresia</a:t>
            </a:r>
            <a:r>
              <a:rPr lang="en-US" sz="1600" dirty="0" smtClean="0">
                <a:latin typeface="Times New Roman" pitchFamily="18" charset="0"/>
                <a:cs typeface="Times New Roman" pitchFamily="18" charset="0"/>
              </a:rPr>
              <a:t> device is used to nonsurgical repair the esophagus in infants who were born with their upper esophagus disconnected from their lower esophagus and stomach (esophageal </a:t>
            </a:r>
            <a:r>
              <a:rPr lang="en-US" sz="1600" dirty="0" err="1" smtClean="0">
                <a:latin typeface="Times New Roman" pitchFamily="18" charset="0"/>
                <a:cs typeface="Times New Roman" pitchFamily="18" charset="0"/>
              </a:rPr>
              <a:t>atresia</a:t>
            </a:r>
            <a:r>
              <a:rPr lang="en-US" sz="1600" dirty="0" smtClean="0">
                <a:latin typeface="Times New Roman" pitchFamily="18" charset="0"/>
                <a:cs typeface="Times New Roman" pitchFamily="18" charset="0"/>
              </a:rPr>
              <a:t>) and who are therefore unable to eat by mouth.</a:t>
            </a:r>
            <a:endParaRPr lang="en-US" sz="1600" dirty="0">
              <a:latin typeface="Times New Roman" pitchFamily="18" charset="0"/>
              <a:cs typeface="Times New Roman" pitchFamily="18" charset="0"/>
            </a:endParaRPr>
          </a:p>
        </p:txBody>
      </p:sp>
      <p:sp>
        <p:nvSpPr>
          <p:cNvPr id="10" name="Rounded Rectangle 9"/>
          <p:cNvSpPr/>
          <p:nvPr/>
        </p:nvSpPr>
        <p:spPr>
          <a:xfrm>
            <a:off x="1500166" y="4071942"/>
            <a:ext cx="3214710" cy="17859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1600" dirty="0" smtClean="0">
                <a:latin typeface="Times New Roman" pitchFamily="18" charset="0"/>
                <a:cs typeface="Times New Roman" pitchFamily="18" charset="0"/>
              </a:rPr>
              <a:t>The device is indicated for pediatric patients up to 1 year of age, with esophageal </a:t>
            </a:r>
            <a:r>
              <a:rPr lang="en-US" sz="1600" dirty="0" err="1" smtClean="0">
                <a:latin typeface="Times New Roman" pitchFamily="18" charset="0"/>
                <a:cs typeface="Times New Roman" pitchFamily="18" charset="0"/>
              </a:rPr>
              <a:t>atresia</a:t>
            </a:r>
            <a:r>
              <a:rPr lang="en-US" sz="1600" dirty="0" smtClean="0">
                <a:latin typeface="Times New Roman" pitchFamily="18" charset="0"/>
                <a:cs typeface="Times New Roman" pitchFamily="18" charset="0"/>
              </a:rPr>
              <a:t> without a </a:t>
            </a:r>
            <a:r>
              <a:rPr lang="en-US" sz="1600" dirty="0" err="1" smtClean="0">
                <a:latin typeface="Times New Roman" pitchFamily="18" charset="0"/>
                <a:cs typeface="Times New Roman" pitchFamily="18" charset="0"/>
              </a:rPr>
              <a:t>tracheoesophageal</a:t>
            </a:r>
            <a:r>
              <a:rPr lang="en-US" sz="1600" dirty="0" smtClean="0">
                <a:latin typeface="Times New Roman" pitchFamily="18" charset="0"/>
                <a:cs typeface="Times New Roman" pitchFamily="18" charset="0"/>
              </a:rPr>
              <a:t> fistula or with a fistula that was closed in a prior procedure.</a:t>
            </a:r>
            <a:endParaRPr lang="en-US" sz="1600" dirty="0">
              <a:latin typeface="Times New Roman" pitchFamily="18" charset="0"/>
              <a:cs typeface="Times New Roman" pitchFamily="18" charset="0"/>
            </a:endParaRPr>
          </a:p>
        </p:txBody>
      </p:sp>
      <p:sp>
        <p:nvSpPr>
          <p:cNvPr id="12" name="Rounded Rectangle 11"/>
          <p:cNvSpPr/>
          <p:nvPr/>
        </p:nvSpPr>
        <p:spPr>
          <a:xfrm>
            <a:off x="3428992" y="1857364"/>
            <a:ext cx="2071702" cy="18573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sz="1600" dirty="0" smtClean="0">
                <a:latin typeface="Times New Roman" pitchFamily="18" charset="0"/>
                <a:cs typeface="Times New Roman" pitchFamily="18" charset="0"/>
              </a:rPr>
              <a:t>This device should be used only when the gap between the upper and lower portions of the esophagus is less than 4 centimeters. </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0" y="0"/>
            <a:ext cx="3643306" cy="135729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latin typeface="Times New Roman" pitchFamily="18" charset="0"/>
                <a:cs typeface="Times New Roman" pitchFamily="18" charset="0"/>
              </a:rPr>
              <a:t>Owlet Smart Sock 2</a:t>
            </a:r>
            <a:endParaRPr lang="en-US" sz="2000" dirty="0">
              <a:latin typeface="Times New Roman" pitchFamily="18" charset="0"/>
              <a:cs typeface="Times New Roman" pitchFamily="18" charset="0"/>
            </a:endParaRPr>
          </a:p>
        </p:txBody>
      </p:sp>
      <p:sp>
        <p:nvSpPr>
          <p:cNvPr id="5" name="Rectangle 4"/>
          <p:cNvSpPr/>
          <p:nvPr/>
        </p:nvSpPr>
        <p:spPr>
          <a:xfrm>
            <a:off x="1357290" y="6143644"/>
            <a:ext cx="5786478"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dirty="0" smtClean="0"/>
          </a:p>
          <a:p>
            <a:r>
              <a:rPr lang="en-US" dirty="0" smtClean="0"/>
              <a:t>Cleared for use by the FDA on September 2017</a:t>
            </a:r>
          </a:p>
          <a:p>
            <a:pPr algn="ctr"/>
            <a:endParaRPr lang="en-US" dirty="0"/>
          </a:p>
        </p:txBody>
      </p:sp>
      <p:graphicFrame>
        <p:nvGraphicFramePr>
          <p:cNvPr id="6" name="Diagram 5"/>
          <p:cNvGraphicFramePr/>
          <p:nvPr/>
        </p:nvGraphicFramePr>
        <p:xfrm>
          <a:off x="785786" y="1571612"/>
          <a:ext cx="7572428"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636</TotalTime>
  <Words>1795</Words>
  <Application>Microsoft Office PowerPoint</Application>
  <PresentationFormat>On-screen Show (4:3)</PresentationFormat>
  <Paragraphs>122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Slide 1</vt:lpstr>
      <vt:lpstr>Slide 2</vt:lpstr>
      <vt:lpstr>Slide 3</vt:lpstr>
      <vt:lpstr>Slide 4</vt:lpstr>
      <vt:lpstr>Slide 5</vt:lpstr>
      <vt:lpstr>Slide 6</vt:lpstr>
      <vt:lpstr>Slide 7</vt:lpstr>
      <vt:lpstr>Slide 8</vt:lpstr>
      <vt:lpstr>Slide 9</vt:lpstr>
      <vt:lpstr> </vt:lpstr>
      <vt:lpstr> </vt:lpstr>
      <vt:lpstr>Slide 12</vt:lpstr>
      <vt:lpstr>    </vt:lpstr>
      <vt:lpstr> </vt:lpstr>
      <vt:lpstr>Slide 15</vt:lpstr>
      <vt:lpstr>Slide 16</vt:lpstr>
      <vt:lpstr> </vt:lpstr>
      <vt:lpstr> </vt:lpstr>
      <vt:lpstr>Slide 19</vt:lpstr>
      <vt:lpstr>Slide 20</vt:lpstr>
      <vt:lpstr>Slide 21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Pediatric  Technologies</dc:title>
  <dc:creator>HP</dc:creator>
  <cp:lastModifiedBy>HP</cp:lastModifiedBy>
  <cp:revision>72</cp:revision>
  <dcterms:created xsi:type="dcterms:W3CDTF">2019-08-22T07:33:30Z</dcterms:created>
  <dcterms:modified xsi:type="dcterms:W3CDTF">2019-08-29T03:52:29Z</dcterms:modified>
</cp:coreProperties>
</file>