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1" r:id="rId14"/>
    <p:sldId id="272" r:id="rId15"/>
    <p:sldId id="269" r:id="rId16"/>
    <p:sldId id="270" r:id="rId17"/>
    <p:sldId id="273" r:id="rId18"/>
    <p:sldId id="274" r:id="rId19"/>
    <p:sldId id="275" r:id="rId20"/>
    <p:sldId id="26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4/26/2022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79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4/26/2022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4425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4/26/2022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461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4/26/2022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378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4/26/2022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4873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4/26/2022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472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4/26/2022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9484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4/26/2022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4288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4/26/2022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6723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4/26/2022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4216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4/26/2022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321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4/26/2022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6046169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hysio-pedia.com/File:Hypertension_ranges_chart.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A11EA6-9C85-47C8-B703-695026BE2BC7}"/>
              </a:ext>
            </a:extLst>
          </p:cNvPr>
          <p:cNvSpPr>
            <a:spLocks noGrp="1"/>
          </p:cNvSpPr>
          <p:nvPr>
            <p:ph type="ctrTitle"/>
          </p:nvPr>
        </p:nvSpPr>
        <p:spPr>
          <a:xfrm>
            <a:off x="7848600" y="1122363"/>
            <a:ext cx="4023360" cy="3204134"/>
          </a:xfrm>
        </p:spPr>
        <p:txBody>
          <a:bodyPr anchor="b">
            <a:normAutofit/>
          </a:bodyPr>
          <a:lstStyle/>
          <a:p>
            <a:endParaRPr lang="en-IN" sz="4800" dirty="0"/>
          </a:p>
          <a:p>
            <a:r>
              <a:rPr lang="en-US" sz="4800" dirty="0"/>
              <a:t>BLOOD PRESSURE</a:t>
            </a:r>
            <a:endParaRPr lang="en-IN" sz="4800" dirty="0"/>
          </a:p>
        </p:txBody>
      </p:sp>
      <p:sp>
        <p:nvSpPr>
          <p:cNvPr id="3" name="Subtitle 2">
            <a:extLst>
              <a:ext uri="{FF2B5EF4-FFF2-40B4-BE49-F238E27FC236}">
                <a16:creationId xmlns:a16="http://schemas.microsoft.com/office/drawing/2014/main" id="{6A95B765-6D01-45D7-B4E3-D547664A6774}"/>
              </a:ext>
            </a:extLst>
          </p:cNvPr>
          <p:cNvSpPr>
            <a:spLocks noGrp="1"/>
          </p:cNvSpPr>
          <p:nvPr>
            <p:ph type="subTitle" idx="1"/>
          </p:nvPr>
        </p:nvSpPr>
        <p:spPr>
          <a:xfrm>
            <a:off x="7848600" y="4872922"/>
            <a:ext cx="4023360" cy="1599596"/>
          </a:xfrm>
        </p:spPr>
        <p:txBody>
          <a:bodyPr>
            <a:normAutofit fontScale="92500" lnSpcReduction="20000"/>
          </a:bodyPr>
          <a:lstStyle/>
          <a:p>
            <a:pPr>
              <a:lnSpc>
                <a:spcPct val="100000"/>
              </a:lnSpc>
            </a:pPr>
            <a:endParaRPr lang="en-IN" sz="1700" dirty="0"/>
          </a:p>
          <a:p>
            <a:pPr>
              <a:lnSpc>
                <a:spcPct val="100000"/>
              </a:lnSpc>
            </a:pPr>
            <a:r>
              <a:rPr lang="en-US" sz="1700" dirty="0"/>
              <a:t>BY: SAIYED FALAKAARA</a:t>
            </a:r>
          </a:p>
          <a:p>
            <a:pPr>
              <a:lnSpc>
                <a:spcPct val="100000"/>
              </a:lnSpc>
            </a:pPr>
            <a:r>
              <a:rPr lang="en-US" sz="1700" dirty="0"/>
              <a:t>ASSISTANT PROFESSOR </a:t>
            </a:r>
          </a:p>
          <a:p>
            <a:pPr>
              <a:lnSpc>
                <a:spcPct val="100000"/>
              </a:lnSpc>
            </a:pPr>
            <a:r>
              <a:rPr lang="en-US" sz="1700" dirty="0"/>
              <a:t>DEPARTMENT OF PHARMACY</a:t>
            </a:r>
          </a:p>
          <a:p>
            <a:pPr>
              <a:lnSpc>
                <a:spcPct val="100000"/>
              </a:lnSpc>
            </a:pPr>
            <a:r>
              <a:rPr lang="en-US" sz="1700" dirty="0"/>
              <a:t>SUMANDEEP VIDYAPEETH</a:t>
            </a:r>
            <a:endParaRPr lang="en-IN" sz="1700" dirty="0"/>
          </a:p>
        </p:txBody>
      </p:sp>
      <p:sp>
        <p:nvSpPr>
          <p:cNvPr id="48" name="Rectangle 4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4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1A0433F-B95F-45CF-B917-D32A091950EC}"/>
              </a:ext>
            </a:extLst>
          </p:cNvPr>
          <p:cNvPicPr>
            <a:picLocks noChangeAspect="1"/>
          </p:cNvPicPr>
          <p:nvPr/>
        </p:nvPicPr>
        <p:blipFill>
          <a:blip r:embed="rId2"/>
          <a:stretch>
            <a:fillRect/>
          </a:stretch>
        </p:blipFill>
        <p:spPr>
          <a:xfrm>
            <a:off x="0" y="0"/>
            <a:ext cx="7297445" cy="6858000"/>
          </a:xfrm>
          <a:prstGeom prst="rect">
            <a:avLst/>
          </a:prstGeom>
        </p:spPr>
      </p:pic>
    </p:spTree>
    <p:extLst>
      <p:ext uri="{BB962C8B-B14F-4D97-AF65-F5344CB8AC3E}">
        <p14:creationId xmlns:p14="http://schemas.microsoft.com/office/powerpoint/2010/main" val="412128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151F-4188-49AC-9C17-599CB09A19CB}"/>
              </a:ext>
            </a:extLst>
          </p:cNvPr>
          <p:cNvSpPr>
            <a:spLocks noGrp="1"/>
          </p:cNvSpPr>
          <p:nvPr>
            <p:ph type="title"/>
          </p:nvPr>
        </p:nvSpPr>
        <p:spPr/>
        <p:txBody>
          <a:bodyPr>
            <a:normAutofit/>
          </a:bodyPr>
          <a:lstStyle/>
          <a:p>
            <a:r>
              <a:rPr lang="en-US" sz="3200" i="0" dirty="0">
                <a:solidFill>
                  <a:srgbClr val="2D3238"/>
                </a:solidFill>
                <a:effectLst/>
              </a:rPr>
              <a:t>Maintaining Blood Pressure within normal limits</a:t>
            </a:r>
            <a:endParaRPr lang="en-IN" sz="3200" dirty="0"/>
          </a:p>
        </p:txBody>
      </p:sp>
      <p:sp>
        <p:nvSpPr>
          <p:cNvPr id="3" name="Content Placeholder 2">
            <a:extLst>
              <a:ext uri="{FF2B5EF4-FFF2-40B4-BE49-F238E27FC236}">
                <a16:creationId xmlns:a16="http://schemas.microsoft.com/office/drawing/2014/main" id="{CB571448-F437-49E2-9569-AABDD18C9AB1}"/>
              </a:ext>
            </a:extLst>
          </p:cNvPr>
          <p:cNvSpPr>
            <a:spLocks noGrp="1"/>
          </p:cNvSpPr>
          <p:nvPr>
            <p:ph idx="1"/>
          </p:nvPr>
        </p:nvSpPr>
        <p:spPr>
          <a:xfrm>
            <a:off x="629920" y="2030475"/>
            <a:ext cx="7573047" cy="4727448"/>
          </a:xfrm>
        </p:spPr>
        <p:txBody>
          <a:bodyPr>
            <a:normAutofit fontScale="25000" lnSpcReduction="20000"/>
          </a:bodyPr>
          <a:lstStyle/>
          <a:p>
            <a:pPr marL="0" marR="0" lvl="0" indent="0" algn="just" defTabSz="914400" rtl="0" eaLnBrk="0" fontAlgn="base" latinLnBrk="0" hangingPunct="0">
              <a:lnSpc>
                <a:spcPct val="170000"/>
              </a:lnSpc>
              <a:spcBef>
                <a:spcPct val="0"/>
              </a:spcBef>
              <a:spcAft>
                <a:spcPct val="0"/>
              </a:spcAft>
              <a:buClrTx/>
              <a:buSzTx/>
              <a:buFontTx/>
              <a:buChar char="•"/>
              <a:tabLst/>
            </a:pPr>
            <a:r>
              <a:rPr lang="en-IN" sz="6400" dirty="0"/>
              <a:t>A </a:t>
            </a:r>
            <a:r>
              <a:rPr kumimoji="0" lang="en-US" altLang="en-US" sz="6400" b="0" i="0" u="none" strike="noStrike" cap="none" normalizeH="0" baseline="0" dirty="0">
                <a:ln>
                  <a:noFill/>
                </a:ln>
                <a:solidFill>
                  <a:srgbClr val="020621"/>
                </a:solidFill>
                <a:effectLst/>
              </a:rPr>
              <a:t> blood pressure between 140/80 mmHg to 159/99 mmHg is classified to as stage 1 hypertension.</a:t>
            </a:r>
          </a:p>
          <a:p>
            <a:pPr marL="0" marR="0" lvl="0" indent="0" algn="just" defTabSz="914400" rtl="0" eaLnBrk="0" fontAlgn="base" latinLnBrk="0" hangingPunct="0">
              <a:lnSpc>
                <a:spcPct val="170000"/>
              </a:lnSpc>
              <a:spcBef>
                <a:spcPct val="0"/>
              </a:spcBef>
              <a:spcAft>
                <a:spcPct val="0"/>
              </a:spcAft>
              <a:buClrTx/>
              <a:buSzTx/>
              <a:buFontTx/>
              <a:buChar char="•"/>
              <a:tabLst/>
            </a:pPr>
            <a:r>
              <a:rPr kumimoji="0" lang="en-US" altLang="en-US" sz="6400" b="0" i="0" u="none" strike="noStrike" cap="none" normalizeH="0" baseline="0" dirty="0">
                <a:ln>
                  <a:noFill/>
                </a:ln>
                <a:solidFill>
                  <a:srgbClr val="020621"/>
                </a:solidFill>
                <a:effectLst/>
              </a:rPr>
              <a:t>Stage 2 hypertension is a pressure between 160/100 mmHg to 179/109 mmHg. </a:t>
            </a:r>
          </a:p>
          <a:p>
            <a:pPr marL="0" marR="0" lvl="0" indent="0" algn="just" defTabSz="914400" rtl="0" eaLnBrk="0" fontAlgn="base" latinLnBrk="0" hangingPunct="0">
              <a:lnSpc>
                <a:spcPct val="170000"/>
              </a:lnSpc>
              <a:spcBef>
                <a:spcPct val="0"/>
              </a:spcBef>
              <a:spcAft>
                <a:spcPct val="0"/>
              </a:spcAft>
              <a:buClrTx/>
              <a:buSzTx/>
              <a:buFontTx/>
              <a:buChar char="•"/>
              <a:tabLst/>
            </a:pPr>
            <a:r>
              <a:rPr kumimoji="0" lang="en-US" altLang="en-US" sz="6400" b="0" i="0" u="none" strike="noStrike" cap="none" normalizeH="0" baseline="0" dirty="0">
                <a:ln>
                  <a:noFill/>
                </a:ln>
                <a:solidFill>
                  <a:srgbClr val="020621"/>
                </a:solidFill>
                <a:effectLst/>
              </a:rPr>
              <a:t>Hypertensive urgency describes a blood pressure greater than 180/110 mmHg.</a:t>
            </a:r>
          </a:p>
          <a:p>
            <a:pPr marL="0" marR="0" lvl="0" indent="0" algn="just" defTabSz="914400" rtl="0" eaLnBrk="0" fontAlgn="base" latinLnBrk="0" hangingPunct="0">
              <a:lnSpc>
                <a:spcPct val="170000"/>
              </a:lnSpc>
              <a:spcBef>
                <a:spcPct val="0"/>
              </a:spcBef>
              <a:spcAft>
                <a:spcPct val="0"/>
              </a:spcAft>
              <a:buClrTx/>
              <a:buSzTx/>
              <a:buFontTx/>
              <a:buChar char="•"/>
              <a:tabLst/>
            </a:pPr>
            <a:r>
              <a:rPr kumimoji="0" lang="en-US" altLang="en-US" sz="6400" b="0" i="0" u="none" strike="noStrike" cap="none" normalizeH="0" baseline="0" dirty="0">
                <a:ln>
                  <a:noFill/>
                </a:ln>
                <a:solidFill>
                  <a:srgbClr val="020621"/>
                </a:solidFill>
                <a:effectLst/>
              </a:rPr>
              <a:t>Hypertensive emergency refers to a very high blood pressure that results in potentially life-threatening symptoms and end-organ damage.</a:t>
            </a:r>
          </a:p>
          <a:p>
            <a:pPr marL="0" marR="0" lvl="0" indent="0" algn="just" defTabSz="914400" rtl="0" eaLnBrk="0" fontAlgn="base" latinLnBrk="0" hangingPunct="0">
              <a:lnSpc>
                <a:spcPct val="170000"/>
              </a:lnSpc>
              <a:spcBef>
                <a:spcPct val="0"/>
              </a:spcBef>
              <a:spcAft>
                <a:spcPct val="0"/>
              </a:spcAft>
              <a:buClrTx/>
              <a:buSzTx/>
              <a:buFontTx/>
              <a:buChar char="•"/>
              <a:tabLst/>
            </a:pPr>
            <a:r>
              <a:rPr kumimoji="0" lang="en-US" altLang="en-US" sz="6400" b="0" i="0" u="none" strike="noStrike" cap="none" normalizeH="0" baseline="0" dirty="0">
                <a:ln>
                  <a:noFill/>
                </a:ln>
                <a:solidFill>
                  <a:srgbClr val="020621"/>
                </a:solidFill>
                <a:effectLst/>
              </a:rPr>
              <a:t>Hypotension, on the other hand, is a blood pressure less than 90/60 mmHg.</a:t>
            </a:r>
          </a:p>
          <a:p>
            <a:pPr marL="0" marR="0" lvl="0" indent="0" algn="just" defTabSz="914400" rtl="0" eaLnBrk="0" fontAlgn="base" latinLnBrk="0" hangingPunct="0">
              <a:lnSpc>
                <a:spcPct val="170000"/>
              </a:lnSpc>
              <a:spcBef>
                <a:spcPct val="0"/>
              </a:spcBef>
              <a:spcAft>
                <a:spcPct val="0"/>
              </a:spcAft>
              <a:buClrTx/>
              <a:buSzTx/>
              <a:buFontTx/>
              <a:buNone/>
              <a:tabLst/>
            </a:pPr>
            <a:r>
              <a:rPr kumimoji="0" lang="en-US" altLang="en-US" sz="6400" b="0" i="0" u="none" strike="noStrike" cap="none" normalizeH="0" baseline="0" dirty="0">
                <a:ln>
                  <a:noFill/>
                </a:ln>
                <a:solidFill>
                  <a:srgbClr val="020621"/>
                </a:solidFill>
                <a:effectLst/>
              </a:rPr>
              <a:t>It is crucial for the body to be able to adjust to acute changes in blood pressure and for the patient to receive medical treatment or lifestyle adjustments for chronic variations</a:t>
            </a:r>
            <a:endParaRPr kumimoji="0" lang="en-US" altLang="en-US" sz="6400" b="0" i="0" u="none" strike="noStrike" cap="none" normalizeH="0" baseline="0" dirty="0">
              <a:ln>
                <a:noFill/>
              </a:ln>
              <a:solidFill>
                <a:schemeClr val="tx1"/>
              </a:solidFill>
              <a:effectLst/>
            </a:endParaRPr>
          </a:p>
          <a:p>
            <a:endParaRPr lang="en-IN" dirty="0"/>
          </a:p>
        </p:txBody>
      </p:sp>
      <p:pic>
        <p:nvPicPr>
          <p:cNvPr id="6" name="Picture 2">
            <a:hlinkClick r:id="rId2"/>
            <a:extLst>
              <a:ext uri="{FF2B5EF4-FFF2-40B4-BE49-F238E27FC236}">
                <a16:creationId xmlns:a16="http://schemas.microsoft.com/office/drawing/2014/main" id="{930807FB-E77B-4658-89A5-8BFD763C3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360" y="3352800"/>
            <a:ext cx="2966720" cy="208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86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D710-907C-457F-8101-2B2170FEB004}"/>
              </a:ext>
            </a:extLst>
          </p:cNvPr>
          <p:cNvSpPr>
            <a:spLocks noGrp="1"/>
          </p:cNvSpPr>
          <p:nvPr>
            <p:ph type="title"/>
          </p:nvPr>
        </p:nvSpPr>
        <p:spPr/>
        <p:txBody>
          <a:bodyPr>
            <a:normAutofit/>
          </a:bodyPr>
          <a:lstStyle/>
          <a:p>
            <a:r>
              <a:rPr lang="en-US" sz="3200" i="0" dirty="0">
                <a:solidFill>
                  <a:srgbClr val="2D3238"/>
                </a:solidFill>
                <a:effectLst/>
              </a:rPr>
              <a:t>Mechanism of maintaining normal Blood Pressure</a:t>
            </a:r>
            <a:endParaRPr lang="en-IN" sz="3200" dirty="0"/>
          </a:p>
        </p:txBody>
      </p:sp>
      <p:sp>
        <p:nvSpPr>
          <p:cNvPr id="3" name="Content Placeholder 2">
            <a:extLst>
              <a:ext uri="{FF2B5EF4-FFF2-40B4-BE49-F238E27FC236}">
                <a16:creationId xmlns:a16="http://schemas.microsoft.com/office/drawing/2014/main" id="{FE223505-34D0-4298-BB10-B568E35F4589}"/>
              </a:ext>
            </a:extLst>
          </p:cNvPr>
          <p:cNvSpPr>
            <a:spLocks noGrp="1"/>
          </p:cNvSpPr>
          <p:nvPr>
            <p:ph idx="1"/>
          </p:nvPr>
        </p:nvSpPr>
        <p:spPr/>
        <p:txBody>
          <a:bodyPr>
            <a:normAutofit fontScale="92500" lnSpcReduction="10000"/>
          </a:bodyPr>
          <a:lstStyle/>
          <a:p>
            <a:pPr marL="0" indent="0" algn="just">
              <a:buNone/>
            </a:pPr>
            <a:r>
              <a:rPr lang="en-US" sz="2000" i="0" u="none" strike="noStrike" baseline="0" dirty="0"/>
              <a:t>The various mechanisms exist within the body to regulate the systemic arterial B.P These mechanisms are well inter connected and their main aim is to maintain the normal MBP within a narrow range, between 95 to 100 mm Hg. The different mechanisms available are,</a:t>
            </a:r>
          </a:p>
          <a:p>
            <a:pPr marL="0" indent="0" algn="just">
              <a:buNone/>
            </a:pPr>
            <a:r>
              <a:rPr lang="en-IN" sz="2000" i="0" dirty="0">
                <a:effectLst/>
              </a:rPr>
              <a:t>1. Baroreceptor reflex</a:t>
            </a:r>
          </a:p>
          <a:p>
            <a:pPr marL="0" indent="0" algn="just">
              <a:buNone/>
            </a:pPr>
            <a:r>
              <a:rPr lang="en-IN" sz="2000" i="0" u="none" strike="noStrike" baseline="0" dirty="0"/>
              <a:t>2. Chemoreceptor reflex </a:t>
            </a:r>
          </a:p>
          <a:p>
            <a:pPr marL="0" indent="0" algn="just">
              <a:buNone/>
            </a:pPr>
            <a:r>
              <a:rPr lang="en-IN" sz="2000" i="0" u="none" strike="noStrike" baseline="0" dirty="0"/>
              <a:t>3. CNS Ischaemic Response </a:t>
            </a:r>
          </a:p>
          <a:p>
            <a:pPr marL="0" indent="0" algn="just">
              <a:buNone/>
            </a:pPr>
            <a:r>
              <a:rPr lang="en-IN" sz="2000" i="0" dirty="0">
                <a:effectLst/>
              </a:rPr>
              <a:t>4. Antidiuretic Hormone</a:t>
            </a:r>
            <a:endParaRPr lang="en-US" sz="2000" dirty="0">
              <a:effectLst/>
            </a:endParaRPr>
          </a:p>
          <a:p>
            <a:pPr marL="0" indent="0" algn="just">
              <a:buNone/>
            </a:pPr>
            <a:r>
              <a:rPr lang="en-US" sz="2000" i="0" u="none" strike="noStrike" baseline="0" dirty="0"/>
              <a:t>5. Intermediate acting arterial blood pressure regulatory Mechanism</a:t>
            </a:r>
          </a:p>
          <a:p>
            <a:pPr marL="0" indent="0" algn="just">
              <a:buNone/>
            </a:pPr>
            <a:r>
              <a:rPr lang="en-IN" sz="2000" i="0" u="none" strike="noStrike" baseline="0" dirty="0"/>
              <a:t>6. Miscellaneous Mechanism </a:t>
            </a:r>
            <a:endParaRPr lang="en-US" sz="2000" i="0" u="none" strike="noStrike" baseline="0" dirty="0"/>
          </a:p>
          <a:p>
            <a:pPr marL="0" indent="0">
              <a:buNone/>
            </a:pPr>
            <a:endParaRPr lang="en-IN" dirty="0"/>
          </a:p>
        </p:txBody>
      </p:sp>
    </p:spTree>
    <p:extLst>
      <p:ext uri="{BB962C8B-B14F-4D97-AF65-F5344CB8AC3E}">
        <p14:creationId xmlns:p14="http://schemas.microsoft.com/office/powerpoint/2010/main" val="191366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CF72-D8AD-437F-B13D-293530F39366}"/>
              </a:ext>
            </a:extLst>
          </p:cNvPr>
          <p:cNvSpPr>
            <a:spLocks noGrp="1"/>
          </p:cNvSpPr>
          <p:nvPr>
            <p:ph type="title"/>
          </p:nvPr>
        </p:nvSpPr>
        <p:spPr/>
        <p:txBody>
          <a:bodyPr>
            <a:normAutofit/>
          </a:bodyPr>
          <a:lstStyle/>
          <a:p>
            <a:r>
              <a:rPr lang="en-IN" sz="3600" i="0" dirty="0">
                <a:solidFill>
                  <a:srgbClr val="2D3238"/>
                </a:solidFill>
                <a:effectLst/>
              </a:rPr>
              <a:t>Baroreceptor Reflex</a:t>
            </a:r>
            <a:br>
              <a:rPr lang="en-IN" b="0" i="0" dirty="0">
                <a:solidFill>
                  <a:srgbClr val="2D3238"/>
                </a:solidFill>
                <a:effectLst/>
                <a:latin typeface="f37-ginger-bold"/>
              </a:rPr>
            </a:br>
            <a:endParaRPr lang="en-IN" dirty="0"/>
          </a:p>
        </p:txBody>
      </p:sp>
      <p:sp>
        <p:nvSpPr>
          <p:cNvPr id="3" name="Content Placeholder 2">
            <a:extLst>
              <a:ext uri="{FF2B5EF4-FFF2-40B4-BE49-F238E27FC236}">
                <a16:creationId xmlns:a16="http://schemas.microsoft.com/office/drawing/2014/main" id="{12C9EB8F-7FDC-4336-82DE-6137679A4130}"/>
              </a:ext>
            </a:extLst>
          </p:cNvPr>
          <p:cNvSpPr>
            <a:spLocks noGrp="1"/>
          </p:cNvSpPr>
          <p:nvPr>
            <p:ph idx="1"/>
          </p:nvPr>
        </p:nvSpPr>
        <p:spPr>
          <a:xfrm>
            <a:off x="366907" y="1599755"/>
            <a:ext cx="11458186" cy="5422482"/>
          </a:xfrm>
        </p:spPr>
        <p:txBody>
          <a:bodyPr>
            <a:normAutofit fontScale="25000" lnSpcReduction="20000"/>
          </a:bodyPr>
          <a:lstStyle/>
          <a:p>
            <a:pPr algn="just"/>
            <a:r>
              <a:rPr lang="en-US" sz="5600" i="0" dirty="0">
                <a:effectLst/>
              </a:rPr>
              <a:t>In response to acute changes in blood pressure, the body responds through the baroreceptors located within blood vessels. Baroreceptors are a form of mechanoreceptor that become activated by the stretching of the vessel. This sensory information is conveyed to the central nervous system and used to influence peripheral vascular resistance and cardiac output.</a:t>
            </a:r>
          </a:p>
          <a:p>
            <a:pPr algn="just"/>
            <a:r>
              <a:rPr lang="en-US" sz="5600" dirty="0"/>
              <a:t>When the arterial pressure rises it stimulates the baroreceptors, located mainly in the carotid sinuses and in the arch of the aorta; these in turn send signals to the vasomotor center in the lower regions of the brain. From here signals pass through the autonomic nervous system to relax the heart and to dilate the peripheral blood vessels, which decrease the arterial pressure back toward normal. </a:t>
            </a:r>
            <a:endParaRPr lang="en-US" sz="5600" i="0" dirty="0">
              <a:effectLst/>
            </a:endParaRPr>
          </a:p>
          <a:p>
            <a:pPr algn="just"/>
            <a:r>
              <a:rPr lang="en-US" sz="5600" i="0" dirty="0">
                <a:effectLst/>
              </a:rPr>
              <a:t>There are two forms of baroreceptors.</a:t>
            </a:r>
          </a:p>
          <a:p>
            <a:pPr algn="just">
              <a:buFont typeface="+mj-lt"/>
              <a:buAutoNum type="arabicPeriod"/>
            </a:pPr>
            <a:r>
              <a:rPr lang="en-US" sz="5600" i="0" dirty="0">
                <a:effectLst/>
              </a:rPr>
              <a:t>High-Pressure Baroreceptors: Two baroreceptors are located within the high-pressure arterial system:</a:t>
            </a:r>
          </a:p>
          <a:p>
            <a:pPr marL="742950" lvl="1" indent="-285750" algn="just">
              <a:buFont typeface="+mj-lt"/>
              <a:buAutoNum type="arabicPeriod"/>
            </a:pPr>
            <a:r>
              <a:rPr lang="en-US" sz="5600" i="0" dirty="0">
                <a:effectLst/>
              </a:rPr>
              <a:t>The carotid baroreceptor responds to both increases and decreases in blood pressure and sends afferent signals via the glossopharyngeal nerve</a:t>
            </a:r>
          </a:p>
          <a:p>
            <a:pPr marL="742950" lvl="1" indent="-285750" algn="just">
              <a:buFont typeface="+mj-lt"/>
              <a:buAutoNum type="arabicPeriod"/>
            </a:pPr>
            <a:r>
              <a:rPr lang="en-US" sz="5600" i="0" dirty="0">
                <a:effectLst/>
              </a:rPr>
              <a:t>The aortic arch baroreceptor responds only to increases in blood pressure, sending its signals through the vagus nerve.</a:t>
            </a:r>
          </a:p>
          <a:p>
            <a:pPr algn="just">
              <a:buFont typeface="+mj-lt"/>
              <a:buAutoNum type="arabicPeriod"/>
            </a:pPr>
            <a:r>
              <a:rPr lang="en-US" sz="5600" i="0" dirty="0">
                <a:effectLst/>
              </a:rPr>
              <a:t>Low-Pressure Baroreceptors</a:t>
            </a:r>
          </a:p>
          <a:p>
            <a:pPr algn="just"/>
            <a:r>
              <a:rPr lang="en-US" sz="5600" i="0" strike="noStrike" baseline="0" dirty="0"/>
              <a:t>Fall in arterial BP decreases inhibitory discharge from baroreceptors to cause </a:t>
            </a:r>
          </a:p>
          <a:p>
            <a:pPr algn="just"/>
            <a:r>
              <a:rPr lang="en-US" sz="5600" i="0" strike="noStrike" baseline="0" dirty="0" err="1"/>
              <a:t>i</a:t>
            </a:r>
            <a:r>
              <a:rPr lang="en-US" sz="5600" i="0" strike="noStrike" baseline="0" dirty="0"/>
              <a:t>. Less inhibition of vasomotor center. </a:t>
            </a:r>
          </a:p>
          <a:p>
            <a:pPr algn="just"/>
            <a:r>
              <a:rPr lang="en-US" sz="5600" i="0" strike="noStrike" baseline="0" dirty="0"/>
              <a:t>ii. Less stimulation of cardiac vagal center. </a:t>
            </a:r>
            <a:endParaRPr lang="en-IN" sz="5600" dirty="0"/>
          </a:p>
          <a:p>
            <a:pPr marL="0" indent="0" algn="just">
              <a:buNone/>
            </a:pPr>
            <a:r>
              <a:rPr lang="en-IN" sz="5600" i="0" strike="noStrike" baseline="0" dirty="0">
                <a:sym typeface="Wingdings" panose="05000000000000000000" pitchFamily="2" charset="2"/>
              </a:rPr>
              <a:t> </a:t>
            </a:r>
            <a:r>
              <a:rPr lang="en-US" sz="5600" i="0" strike="noStrike" baseline="0" dirty="0"/>
              <a:t>This results in increased sympathetic and decreased parasympathetic discharge to restore blood pressure back to normal and vice versa in case of high arterial BP. </a:t>
            </a:r>
          </a:p>
          <a:p>
            <a:pPr algn="just"/>
            <a:r>
              <a:rPr lang="en-US" sz="5600" i="0" strike="noStrike" baseline="0" dirty="0"/>
              <a:t>It operates between 60-200 mm Hg ranges of MBP. </a:t>
            </a:r>
          </a:p>
          <a:p>
            <a:pPr algn="just"/>
            <a:r>
              <a:rPr lang="en-US" sz="5600" i="0" strike="noStrike" baseline="0" dirty="0"/>
              <a:t>It corrects 2/3rd fall in BP. </a:t>
            </a:r>
            <a:endParaRPr lang="en-US" sz="5600" i="0" dirty="0">
              <a:effectLst/>
            </a:endParaRPr>
          </a:p>
          <a:p>
            <a:endParaRPr lang="en-IN" dirty="0"/>
          </a:p>
        </p:txBody>
      </p:sp>
    </p:spTree>
    <p:extLst>
      <p:ext uri="{BB962C8B-B14F-4D97-AF65-F5344CB8AC3E}">
        <p14:creationId xmlns:p14="http://schemas.microsoft.com/office/powerpoint/2010/main" val="324038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A00B-6309-4CE8-B646-633EE13E6961}"/>
              </a:ext>
            </a:extLst>
          </p:cNvPr>
          <p:cNvSpPr>
            <a:spLocks noGrp="1"/>
          </p:cNvSpPr>
          <p:nvPr>
            <p:ph type="title"/>
          </p:nvPr>
        </p:nvSpPr>
        <p:spPr/>
        <p:txBody>
          <a:bodyPr>
            <a:normAutofit/>
          </a:bodyPr>
          <a:lstStyle/>
          <a:p>
            <a:r>
              <a:rPr lang="en-IN" sz="3200" b="1" i="0" u="none" strike="noStrike" baseline="0" dirty="0">
                <a:solidFill>
                  <a:srgbClr val="000000"/>
                </a:solidFill>
              </a:rPr>
              <a:t>Chemoreceptor reflex </a:t>
            </a:r>
            <a:endParaRPr lang="en-IN" sz="3200" dirty="0"/>
          </a:p>
        </p:txBody>
      </p:sp>
      <p:sp>
        <p:nvSpPr>
          <p:cNvPr id="3" name="Content Placeholder 2">
            <a:extLst>
              <a:ext uri="{FF2B5EF4-FFF2-40B4-BE49-F238E27FC236}">
                <a16:creationId xmlns:a16="http://schemas.microsoft.com/office/drawing/2014/main" id="{E5A48E3B-184F-42FE-92C5-2A82394AC694}"/>
              </a:ext>
            </a:extLst>
          </p:cNvPr>
          <p:cNvSpPr>
            <a:spLocks noGrp="1"/>
          </p:cNvSpPr>
          <p:nvPr>
            <p:ph idx="1"/>
          </p:nvPr>
        </p:nvSpPr>
        <p:spPr/>
        <p:txBody>
          <a:bodyPr>
            <a:normAutofit/>
          </a:bodyPr>
          <a:lstStyle/>
          <a:p>
            <a:pPr algn="just"/>
            <a:r>
              <a:rPr lang="en-US" sz="1800" dirty="0"/>
              <a:t>When the arterial pressure fails below about 80 mm Hg, the chemoreceptors located in the carotid and aortic bodies become stimulated because of poor delivery of oxygen to the chemoreceptors and because of poor removal of carbon dioxide. Signals from these are also transmitted through the vasomotor center and autonomic nervous system, in this case raising the arterial pressure toward normal </a:t>
            </a:r>
            <a:endParaRPr lang="en-US" sz="1800" b="0" i="0" u="none" strike="noStrike" baseline="0" dirty="0">
              <a:solidFill>
                <a:srgbClr val="000000"/>
              </a:solidFill>
            </a:endParaRPr>
          </a:p>
          <a:p>
            <a:pPr algn="just"/>
            <a:r>
              <a:rPr lang="en-US" sz="1800" b="0" i="0" u="none" strike="noStrike" baseline="0" dirty="0">
                <a:solidFill>
                  <a:srgbClr val="000000"/>
                </a:solidFill>
              </a:rPr>
              <a:t>It operates between 40-100 mm Hg ranges of MBP. </a:t>
            </a:r>
          </a:p>
          <a:p>
            <a:pPr algn="just"/>
            <a:r>
              <a:rPr lang="en-US" sz="1800" b="0" i="0" u="none" strike="noStrike" baseline="0" dirty="0">
                <a:solidFill>
                  <a:srgbClr val="000000"/>
                </a:solidFill>
              </a:rPr>
              <a:t>It can correct </a:t>
            </a:r>
            <a:r>
              <a:rPr lang="en-US" sz="1800" b="0" i="0" u="none" strike="noStrike" baseline="0" dirty="0" err="1">
                <a:solidFill>
                  <a:srgbClr val="000000"/>
                </a:solidFill>
              </a:rPr>
              <a:t>approx</a:t>
            </a:r>
            <a:r>
              <a:rPr lang="en-US" sz="1800" b="0" i="0" u="none" strike="noStrike" baseline="0" dirty="0">
                <a:solidFill>
                  <a:srgbClr val="000000"/>
                </a:solidFill>
              </a:rPr>
              <a:t> 2/3rd of the further fall in BP. </a:t>
            </a:r>
          </a:p>
          <a:p>
            <a:pPr algn="just"/>
            <a:r>
              <a:rPr lang="en-US" sz="1800" b="0" i="0" u="none" strike="noStrike" baseline="0" dirty="0">
                <a:solidFill>
                  <a:srgbClr val="000000"/>
                </a:solidFill>
              </a:rPr>
              <a:t>Especially when BP &lt;80 mm Hg, Decrease blood flow to tissues, as a result PO2 decreases&amp; PCo2increases to carotid &amp; aortic bodies &amp; causes stimulation of VMC, CVC and respiratory </a:t>
            </a:r>
            <a:r>
              <a:rPr lang="en-US" sz="1800" b="0" i="0" u="none" strike="noStrike" baseline="0" dirty="0" err="1">
                <a:solidFill>
                  <a:srgbClr val="000000"/>
                </a:solidFill>
              </a:rPr>
              <a:t>centre</a:t>
            </a:r>
            <a:r>
              <a:rPr lang="en-US" sz="1800" b="0" i="0" u="none" strike="noStrike" baseline="0" dirty="0">
                <a:solidFill>
                  <a:srgbClr val="000000"/>
                </a:solidFill>
              </a:rPr>
              <a:t> &amp; The final effect is increase in BP. </a:t>
            </a:r>
            <a:endParaRPr lang="en-IN" sz="1800" dirty="0"/>
          </a:p>
        </p:txBody>
      </p:sp>
    </p:spTree>
    <p:extLst>
      <p:ext uri="{BB962C8B-B14F-4D97-AF65-F5344CB8AC3E}">
        <p14:creationId xmlns:p14="http://schemas.microsoft.com/office/powerpoint/2010/main" val="302327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AFE7-654B-4143-A7C5-4DCA4CB47841}"/>
              </a:ext>
            </a:extLst>
          </p:cNvPr>
          <p:cNvSpPr>
            <a:spLocks noGrp="1"/>
          </p:cNvSpPr>
          <p:nvPr>
            <p:ph type="title"/>
          </p:nvPr>
        </p:nvSpPr>
        <p:spPr>
          <a:xfrm>
            <a:off x="929137" y="326698"/>
            <a:ext cx="10168128" cy="1179576"/>
          </a:xfrm>
        </p:spPr>
        <p:txBody>
          <a:bodyPr>
            <a:normAutofit/>
          </a:bodyPr>
          <a:lstStyle/>
          <a:p>
            <a:pPr algn="just"/>
            <a:r>
              <a:rPr lang="en-IN" sz="3200" b="1" i="0" u="none" strike="noStrike" baseline="0" dirty="0">
                <a:solidFill>
                  <a:srgbClr val="000000"/>
                </a:solidFill>
                <a:latin typeface="Times New Roman" panose="02020603050405020304" pitchFamily="18" charset="0"/>
              </a:rPr>
              <a:t>CNS Ischaemic Response </a:t>
            </a:r>
            <a:endParaRPr lang="en-IN" sz="3200" dirty="0"/>
          </a:p>
        </p:txBody>
      </p:sp>
      <p:sp>
        <p:nvSpPr>
          <p:cNvPr id="3" name="Content Placeholder 2">
            <a:extLst>
              <a:ext uri="{FF2B5EF4-FFF2-40B4-BE49-F238E27FC236}">
                <a16:creationId xmlns:a16="http://schemas.microsoft.com/office/drawing/2014/main" id="{1C2296E1-4986-4916-AA0F-414608A2445B}"/>
              </a:ext>
            </a:extLst>
          </p:cNvPr>
          <p:cNvSpPr>
            <a:spLocks noGrp="1"/>
          </p:cNvSpPr>
          <p:nvPr>
            <p:ph idx="1"/>
          </p:nvPr>
        </p:nvSpPr>
        <p:spPr/>
        <p:txBody>
          <a:bodyPr>
            <a:normAutofit/>
          </a:bodyPr>
          <a:lstStyle/>
          <a:p>
            <a:pPr algn="just"/>
            <a:r>
              <a:rPr lang="en-US" sz="2000" b="0" i="0" u="none" strike="noStrike" baseline="0" dirty="0">
                <a:solidFill>
                  <a:srgbClr val="000000"/>
                </a:solidFill>
              </a:rPr>
              <a:t>It operates between 15-50 mm Hg range of MBP. </a:t>
            </a:r>
          </a:p>
          <a:p>
            <a:pPr algn="just"/>
            <a:r>
              <a:rPr lang="en-US" sz="2000" b="0" i="0" u="none" strike="noStrike" baseline="0" dirty="0">
                <a:solidFill>
                  <a:srgbClr val="000000"/>
                </a:solidFill>
              </a:rPr>
              <a:t>It can correct 11/12th of a further fall in BP. </a:t>
            </a:r>
          </a:p>
          <a:p>
            <a:pPr algn="just"/>
            <a:r>
              <a:rPr lang="en-US" sz="2000" b="0" i="0" u="none" strike="noStrike" baseline="0" dirty="0">
                <a:solidFill>
                  <a:srgbClr val="000000"/>
                </a:solidFill>
              </a:rPr>
              <a:t>Especially when BP &lt;50mm Hg, As a result CNS ischemia which lead to CO2 accumulation in VMC, which directly stimulate VMC → tremendous powerful sympathetic discharge throughout the body and final effect is increase in BP.</a:t>
            </a:r>
          </a:p>
          <a:p>
            <a:pPr algn="just"/>
            <a:r>
              <a:rPr lang="en-US" sz="2000" dirty="0"/>
              <a:t>When the arterial pressure falls extremely low (usually below 40 mm Hg) ischemia of the vasomotor center in the medulla oblongata causes powerful signals to spread throughout the sympathetic nervous system. These constrict the peripheral vessels and enhance heart activity, thereby elevating arterial pressure back toward normal </a:t>
            </a:r>
            <a:endParaRPr lang="en-IN" sz="2000" dirty="0"/>
          </a:p>
        </p:txBody>
      </p:sp>
    </p:spTree>
    <p:extLst>
      <p:ext uri="{BB962C8B-B14F-4D97-AF65-F5344CB8AC3E}">
        <p14:creationId xmlns:p14="http://schemas.microsoft.com/office/powerpoint/2010/main" val="281547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7C4C-C4C3-4594-9B7F-AC12A3837657}"/>
              </a:ext>
            </a:extLst>
          </p:cNvPr>
          <p:cNvSpPr>
            <a:spLocks noGrp="1"/>
          </p:cNvSpPr>
          <p:nvPr>
            <p:ph type="title"/>
          </p:nvPr>
        </p:nvSpPr>
        <p:spPr/>
        <p:txBody>
          <a:bodyPr>
            <a:normAutofit fontScale="90000"/>
          </a:bodyPr>
          <a:lstStyle/>
          <a:p>
            <a:r>
              <a:rPr lang="en-IN" i="0" dirty="0">
                <a:solidFill>
                  <a:srgbClr val="2D3238"/>
                </a:solidFill>
                <a:effectLst/>
              </a:rPr>
              <a:t>Antidiuretic Hormone</a:t>
            </a:r>
            <a:br>
              <a:rPr lang="en-IN" b="0" i="0" dirty="0">
                <a:solidFill>
                  <a:srgbClr val="2D3238"/>
                </a:solidFill>
                <a:effectLst/>
                <a:latin typeface="f37-ginger-bold"/>
              </a:rPr>
            </a:br>
            <a:endParaRPr lang="en-IN" dirty="0"/>
          </a:p>
        </p:txBody>
      </p:sp>
      <p:sp>
        <p:nvSpPr>
          <p:cNvPr id="3" name="Content Placeholder 2">
            <a:extLst>
              <a:ext uri="{FF2B5EF4-FFF2-40B4-BE49-F238E27FC236}">
                <a16:creationId xmlns:a16="http://schemas.microsoft.com/office/drawing/2014/main" id="{2AA593D9-EEA7-4AC0-9CAE-A2596826F6DD}"/>
              </a:ext>
            </a:extLst>
          </p:cNvPr>
          <p:cNvSpPr>
            <a:spLocks noGrp="1"/>
          </p:cNvSpPr>
          <p:nvPr>
            <p:ph idx="1"/>
          </p:nvPr>
        </p:nvSpPr>
        <p:spPr/>
        <p:txBody>
          <a:bodyPr>
            <a:normAutofit fontScale="62500" lnSpcReduction="20000"/>
          </a:bodyPr>
          <a:lstStyle/>
          <a:p>
            <a:pPr algn="just"/>
            <a:r>
              <a:rPr lang="en-US" b="0" i="0" dirty="0">
                <a:solidFill>
                  <a:srgbClr val="020621"/>
                </a:solidFill>
                <a:effectLst/>
              </a:rPr>
              <a:t>Antidiuretic hormone (ADH) is a </a:t>
            </a:r>
            <a:r>
              <a:rPr lang="en-US" dirty="0"/>
              <a:t>hormone</a:t>
            </a:r>
            <a:r>
              <a:rPr lang="en-US" i="0" dirty="0">
                <a:effectLst/>
              </a:rPr>
              <a:t> synthesized in the hypothalamus. ADH is synthesized and released in response to multiple triggers which</a:t>
            </a:r>
            <a:r>
              <a:rPr lang="en-US" b="0" i="0" dirty="0">
                <a:solidFill>
                  <a:srgbClr val="020621"/>
                </a:solidFill>
                <a:effectLst/>
              </a:rPr>
              <a:t> are:</a:t>
            </a:r>
          </a:p>
          <a:p>
            <a:pPr algn="just">
              <a:buFont typeface="+mj-lt"/>
              <a:buAutoNum type="arabicPeriod"/>
            </a:pPr>
            <a:r>
              <a:rPr lang="en-US" b="0" i="0" dirty="0">
                <a:solidFill>
                  <a:srgbClr val="020621"/>
                </a:solidFill>
                <a:effectLst/>
              </a:rPr>
              <a:t>High serum osmolarity, which acts on osmoreceptors in the hypothalamus</a:t>
            </a:r>
          </a:p>
          <a:p>
            <a:pPr algn="just">
              <a:buFont typeface="+mj-lt"/>
              <a:buAutoNum type="arabicPeriod"/>
            </a:pPr>
            <a:r>
              <a:rPr lang="en-US" b="0" i="0" dirty="0">
                <a:solidFill>
                  <a:srgbClr val="020621"/>
                </a:solidFill>
                <a:effectLst/>
              </a:rPr>
              <a:t>Low blood volume causes a decreased stretch in the low-pressure baroreceptors, leading to the production of ADH</a:t>
            </a:r>
          </a:p>
          <a:p>
            <a:pPr algn="just">
              <a:buFont typeface="+mj-lt"/>
              <a:buAutoNum type="arabicPeriod"/>
            </a:pPr>
            <a:r>
              <a:rPr lang="en-US" b="0" i="0" dirty="0">
                <a:solidFill>
                  <a:srgbClr val="020621"/>
                </a:solidFill>
                <a:effectLst/>
              </a:rPr>
              <a:t>Decreased blood pressure causes decreased stretch in the high-pressure baroreceptors, also leading to the production of ADH</a:t>
            </a:r>
          </a:p>
          <a:p>
            <a:pPr algn="just">
              <a:buFont typeface="+mj-lt"/>
              <a:buAutoNum type="arabicPeriod"/>
            </a:pPr>
            <a:r>
              <a:rPr lang="en-US" b="0" i="0" dirty="0">
                <a:solidFill>
                  <a:srgbClr val="020621"/>
                </a:solidFill>
                <a:effectLst/>
              </a:rPr>
              <a:t>Angiotensin II</a:t>
            </a:r>
          </a:p>
          <a:p>
            <a:pPr algn="just"/>
            <a:r>
              <a:rPr lang="en-US" b="0" i="0" dirty="0">
                <a:solidFill>
                  <a:srgbClr val="020621"/>
                </a:solidFill>
                <a:effectLst/>
              </a:rPr>
              <a:t>ADH mainly functions to increase free water reabsorption in the collecting duct of the nephrons within the kidney, causing an increase in plasma volume and arterial pressure. ADH in high concentrations also causes moderate vasoconstriction, increasing peripheral resistance, and arterial pressure.</a:t>
            </a:r>
          </a:p>
          <a:p>
            <a:endParaRPr lang="en-IN" dirty="0"/>
          </a:p>
        </p:txBody>
      </p:sp>
    </p:spTree>
    <p:extLst>
      <p:ext uri="{BB962C8B-B14F-4D97-AF65-F5344CB8AC3E}">
        <p14:creationId xmlns:p14="http://schemas.microsoft.com/office/powerpoint/2010/main" val="59750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709C-13FF-4C5E-9123-A6F4D248778C}"/>
              </a:ext>
            </a:extLst>
          </p:cNvPr>
          <p:cNvSpPr>
            <a:spLocks noGrp="1"/>
          </p:cNvSpPr>
          <p:nvPr>
            <p:ph type="title"/>
          </p:nvPr>
        </p:nvSpPr>
        <p:spPr>
          <a:xfrm>
            <a:off x="671684" y="0"/>
            <a:ext cx="10168128" cy="1179576"/>
          </a:xfrm>
        </p:spPr>
        <p:txBody>
          <a:bodyPr>
            <a:normAutofit/>
          </a:bodyPr>
          <a:lstStyle/>
          <a:p>
            <a:r>
              <a:rPr lang="en-IN" b="0" i="0" dirty="0">
                <a:solidFill>
                  <a:srgbClr val="020621"/>
                </a:solidFill>
                <a:effectLst/>
                <a:latin typeface="tisapro-regular"/>
              </a:rPr>
              <a:t> </a:t>
            </a:r>
            <a:r>
              <a:rPr lang="en-IN" sz="3200" i="0" dirty="0">
                <a:effectLst/>
              </a:rPr>
              <a:t>Renin-angiotensin-aldosterone system (RAAS)</a:t>
            </a:r>
            <a:endParaRPr lang="en-IN" dirty="0"/>
          </a:p>
        </p:txBody>
      </p:sp>
      <p:sp>
        <p:nvSpPr>
          <p:cNvPr id="3" name="Content Placeholder 2">
            <a:extLst>
              <a:ext uri="{FF2B5EF4-FFF2-40B4-BE49-F238E27FC236}">
                <a16:creationId xmlns:a16="http://schemas.microsoft.com/office/drawing/2014/main" id="{C3D3B275-7C30-41D8-AE84-551D94352494}"/>
              </a:ext>
            </a:extLst>
          </p:cNvPr>
          <p:cNvSpPr>
            <a:spLocks noGrp="1"/>
          </p:cNvSpPr>
          <p:nvPr>
            <p:ph idx="1"/>
          </p:nvPr>
        </p:nvSpPr>
        <p:spPr>
          <a:xfrm>
            <a:off x="216975" y="1517390"/>
            <a:ext cx="8357794" cy="6512461"/>
          </a:xfrm>
        </p:spPr>
        <p:txBody>
          <a:bodyPr>
            <a:noAutofit/>
          </a:bodyPr>
          <a:lstStyle/>
          <a:p>
            <a:pPr algn="just"/>
            <a:r>
              <a:rPr lang="en-US" sz="1400" b="0" i="0" dirty="0">
                <a:solidFill>
                  <a:srgbClr val="020621"/>
                </a:solidFill>
                <a:effectLst/>
              </a:rPr>
              <a:t>The renin-angiotensin-aldosterone system (RAAS) is a critical regulator of blood volume and systemic vascular resistance.</a:t>
            </a:r>
          </a:p>
          <a:p>
            <a:pPr algn="just">
              <a:buFont typeface="Arial" panose="020B0604020202020204" pitchFamily="34" charset="0"/>
              <a:buChar char="•"/>
            </a:pPr>
            <a:r>
              <a:rPr lang="en-US" sz="1400" b="0" i="0" dirty="0">
                <a:solidFill>
                  <a:srgbClr val="020621"/>
                </a:solidFill>
                <a:effectLst/>
              </a:rPr>
              <a:t>While the baroreceptor reflex responds in a short-term manner to decreased arterial pressure, the RAAS is responsible for more chronic alterations.</a:t>
            </a:r>
          </a:p>
          <a:p>
            <a:pPr algn="just">
              <a:buFont typeface="Arial" panose="020B0604020202020204" pitchFamily="34" charset="0"/>
              <a:buChar char="•"/>
            </a:pPr>
            <a:r>
              <a:rPr lang="en-US" sz="1400" b="0" i="0" dirty="0">
                <a:solidFill>
                  <a:srgbClr val="020621"/>
                </a:solidFill>
                <a:effectLst/>
              </a:rPr>
              <a:t>It does this by increasing sodium reabsorption, water reabsorption, and vascular tone.</a:t>
            </a:r>
          </a:p>
          <a:p>
            <a:pPr algn="just">
              <a:buFont typeface="Arial" panose="020B0604020202020204" pitchFamily="34" charset="0"/>
              <a:buChar char="•"/>
            </a:pPr>
            <a:r>
              <a:rPr lang="en-US" sz="1400" b="0" i="0" dirty="0">
                <a:solidFill>
                  <a:srgbClr val="020621"/>
                </a:solidFill>
                <a:effectLst/>
              </a:rPr>
              <a:t>It is composed of three major compounds: renin, angiotensin II, and aldosterone.</a:t>
            </a:r>
          </a:p>
          <a:p>
            <a:pPr algn="just">
              <a:buFont typeface="Arial" panose="020B0604020202020204" pitchFamily="34" charset="0"/>
              <a:buChar char="•"/>
            </a:pPr>
            <a:r>
              <a:rPr lang="en-US" sz="1400" b="0" i="0" dirty="0">
                <a:solidFill>
                  <a:srgbClr val="020621"/>
                </a:solidFill>
                <a:effectLst/>
              </a:rPr>
              <a:t>These three act to elevate arterial pressure in response to decreased renal blood pressure, decreased salt delivery to the distal convoluted tubule, and/or beta-agonism.</a:t>
            </a:r>
          </a:p>
          <a:p>
            <a:pPr algn="just"/>
            <a:r>
              <a:rPr lang="en-US" sz="1400" b="0" i="0" dirty="0">
                <a:solidFill>
                  <a:srgbClr val="020621"/>
                </a:solidFill>
                <a:effectLst/>
              </a:rPr>
              <a:t>Through these mechanisms, the body can elevate the blood pressure in a prolonged manner.</a:t>
            </a:r>
            <a:endParaRPr lang="en-US" sz="1400" b="0" i="0" baseline="30000" dirty="0">
              <a:solidFill>
                <a:srgbClr val="2752FF"/>
              </a:solidFill>
              <a:effectLst/>
            </a:endParaRPr>
          </a:p>
          <a:p>
            <a:pPr algn="just"/>
            <a:r>
              <a:rPr lang="en-US" sz="1400" dirty="0"/>
              <a:t>When the arterial pressure falls below 100 mm Hg the kidneys begin to form increased quantities of renin, and this in turn acts as an enzyme to split the vasoconstrictor substance angiotensin from renin substrate, one of the plasma proteins. Vasoconstriction caused by the angiotensin in turn elevates the arterial pressure back toward normal </a:t>
            </a:r>
            <a:endParaRPr lang="en-US" sz="1400" b="0" i="0" dirty="0">
              <a:solidFill>
                <a:srgbClr val="020621"/>
              </a:solidFill>
              <a:effectLst/>
            </a:endParaRPr>
          </a:p>
          <a:p>
            <a:pPr algn="just"/>
            <a:r>
              <a:rPr lang="en-US" sz="1400" b="0" i="0" dirty="0">
                <a:solidFill>
                  <a:srgbClr val="020621"/>
                </a:solidFill>
                <a:effectLst/>
              </a:rPr>
              <a:t>Though the RAAS serves a critical function, it can be activated inappropriately in several conditions that may then lead to the development of hypertension. For example, renal artery stenosis results in a decreased volume of blood reaching one (or both) kidneys resulting in the juxtaglomerular cells sensing a decrease in blood volume, activating the RAAS. This can lead to an inappropriate elevation of circulating blood volume and arteriolar tone due to poor renal perfusion.</a:t>
            </a:r>
          </a:p>
        </p:txBody>
      </p:sp>
      <p:pic>
        <p:nvPicPr>
          <p:cNvPr id="2050" name="Picture 2">
            <a:extLst>
              <a:ext uri="{FF2B5EF4-FFF2-40B4-BE49-F238E27FC236}">
                <a16:creationId xmlns:a16="http://schemas.microsoft.com/office/drawing/2014/main" id="{95738B59-0542-433E-A7FA-831332A18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6649" y="2478024"/>
            <a:ext cx="3168376" cy="335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FD39-2299-4F2B-8BF0-24BB2845F428}"/>
              </a:ext>
            </a:extLst>
          </p:cNvPr>
          <p:cNvSpPr>
            <a:spLocks noGrp="1"/>
          </p:cNvSpPr>
          <p:nvPr>
            <p:ph type="title"/>
          </p:nvPr>
        </p:nvSpPr>
        <p:spPr/>
        <p:txBody>
          <a:bodyPr>
            <a:normAutofit/>
          </a:bodyPr>
          <a:lstStyle/>
          <a:p>
            <a:r>
              <a:rPr lang="en-US" sz="2000" b="1" i="0" u="none" strike="noStrike" baseline="0" dirty="0">
                <a:solidFill>
                  <a:srgbClr val="000000"/>
                </a:solidFill>
              </a:rPr>
              <a:t>Intermediate acting arterial blood pressure regulatory Mechanism or intrinsic physical regulatory mechanism </a:t>
            </a:r>
            <a:endParaRPr lang="en-IN" sz="4400" dirty="0"/>
          </a:p>
        </p:txBody>
      </p:sp>
      <p:sp>
        <p:nvSpPr>
          <p:cNvPr id="3" name="Content Placeholder 2">
            <a:extLst>
              <a:ext uri="{FF2B5EF4-FFF2-40B4-BE49-F238E27FC236}">
                <a16:creationId xmlns:a16="http://schemas.microsoft.com/office/drawing/2014/main" id="{0C221771-818D-4CCF-B34E-302985A9BD08}"/>
              </a:ext>
            </a:extLst>
          </p:cNvPr>
          <p:cNvSpPr>
            <a:spLocks noGrp="1"/>
          </p:cNvSpPr>
          <p:nvPr>
            <p:ph idx="1"/>
          </p:nvPr>
        </p:nvSpPr>
        <p:spPr/>
        <p:txBody>
          <a:bodyPr/>
          <a:lstStyle/>
          <a:p>
            <a:pPr algn="just"/>
            <a:r>
              <a:rPr lang="en-US" sz="1800" b="0" i="0" u="none" strike="noStrike" baseline="0" dirty="0">
                <a:solidFill>
                  <a:srgbClr val="000000"/>
                </a:solidFill>
              </a:rPr>
              <a:t>They begin to act within a few minutes and reaches full function within a few hours. These mechanisms remain functional from few days to a month only. </a:t>
            </a:r>
          </a:p>
          <a:p>
            <a:pPr algn="just"/>
            <a:r>
              <a:rPr lang="en-US" sz="1800" b="0" i="0" u="none" strike="noStrike" baseline="0" dirty="0">
                <a:solidFill>
                  <a:srgbClr val="000000"/>
                </a:solidFill>
              </a:rPr>
              <a:t>They primarily correct any alteration in BP by altering the blood volume. </a:t>
            </a:r>
          </a:p>
          <a:p>
            <a:pPr algn="just"/>
            <a:r>
              <a:rPr lang="en-IN" sz="1800" b="0" i="0" u="none" strike="noStrike" baseline="0" dirty="0">
                <a:solidFill>
                  <a:srgbClr val="000000"/>
                </a:solidFill>
              </a:rPr>
              <a:t>The mechanism includes. </a:t>
            </a:r>
          </a:p>
          <a:p>
            <a:pPr algn="just"/>
            <a:r>
              <a:rPr lang="en-US" sz="1800" b="0" i="0" u="none" strike="noStrike" baseline="0" dirty="0">
                <a:solidFill>
                  <a:srgbClr val="000000"/>
                </a:solidFill>
              </a:rPr>
              <a:t>1. Capillary fluid shift mechanism and. </a:t>
            </a:r>
          </a:p>
          <a:p>
            <a:pPr algn="just"/>
            <a:r>
              <a:rPr lang="en-US" sz="1800" b="0" i="0" u="none" strike="noStrike" baseline="0" dirty="0">
                <a:solidFill>
                  <a:srgbClr val="000000"/>
                </a:solidFill>
              </a:rPr>
              <a:t>2. Stress relaxation and reserve stress relaxation mechanism. </a:t>
            </a:r>
          </a:p>
          <a:p>
            <a:pPr marL="0" indent="0">
              <a:buNone/>
            </a:pPr>
            <a:endParaRPr lang="en-IN" dirty="0"/>
          </a:p>
        </p:txBody>
      </p:sp>
    </p:spTree>
    <p:extLst>
      <p:ext uri="{BB962C8B-B14F-4D97-AF65-F5344CB8AC3E}">
        <p14:creationId xmlns:p14="http://schemas.microsoft.com/office/powerpoint/2010/main" val="4144553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4A06DF-CB86-42AE-8F74-F4578AAFDF3D}"/>
              </a:ext>
            </a:extLst>
          </p:cNvPr>
          <p:cNvSpPr>
            <a:spLocks noGrp="1"/>
          </p:cNvSpPr>
          <p:nvPr>
            <p:ph idx="1"/>
          </p:nvPr>
        </p:nvSpPr>
        <p:spPr>
          <a:xfrm>
            <a:off x="840360" y="745724"/>
            <a:ext cx="10168128" cy="5861482"/>
          </a:xfrm>
        </p:spPr>
        <p:txBody>
          <a:bodyPr>
            <a:normAutofit lnSpcReduction="10000"/>
          </a:bodyPr>
          <a:lstStyle/>
          <a:p>
            <a:pPr marL="0" indent="0">
              <a:buNone/>
            </a:pPr>
            <a:r>
              <a:rPr lang="en-IN" sz="1800" b="1" i="0" u="none" strike="noStrike" baseline="0" dirty="0">
                <a:solidFill>
                  <a:srgbClr val="000000"/>
                </a:solidFill>
                <a:latin typeface="Times New Roman" panose="02020603050405020304" pitchFamily="18" charset="0"/>
                <a:sym typeface="Wingdings" panose="05000000000000000000" pitchFamily="2" charset="2"/>
              </a:rPr>
              <a:t> </a:t>
            </a:r>
            <a:r>
              <a:rPr lang="en-IN" sz="1900" b="1" i="0" u="none" strike="noStrike" baseline="0" dirty="0">
                <a:solidFill>
                  <a:srgbClr val="000000"/>
                </a:solidFill>
                <a:latin typeface="+mj-lt"/>
              </a:rPr>
              <a:t>Capillary fluid shift mechanism </a:t>
            </a:r>
            <a:endParaRPr lang="en-IN" sz="1800" b="0" i="0" u="none" strike="noStrike" baseline="0" dirty="0">
              <a:solidFill>
                <a:srgbClr val="000000"/>
              </a:solidFill>
              <a:latin typeface="+mj-lt"/>
            </a:endParaRPr>
          </a:p>
          <a:p>
            <a:r>
              <a:rPr lang="en-US" sz="1600" b="0" i="0" u="none" strike="noStrike" baseline="0" dirty="0">
                <a:solidFill>
                  <a:srgbClr val="000000"/>
                </a:solidFill>
              </a:rPr>
              <a:t>Since mean capillary pressure is directly proportional to arterial BP, therefore rise in arterial BP, increases hydrostatic pressure at arterial end and fluid shift out of capillaries to the interstitial fluid compartments. Thus blood volume decrease to restore BP. </a:t>
            </a:r>
          </a:p>
          <a:p>
            <a:r>
              <a:rPr lang="en-US" sz="1600" dirty="0"/>
              <a:t>Often when the arterial pressure is elevated, e.g., after a massive transfusion, the capillary pressure is also elevated. This results in rapid transudation of fluid out of the circulation into the tissue spaces; the resulting decrease in blood volume initiates a sequence of events that returns the arterial pressure back toward normal. </a:t>
            </a:r>
          </a:p>
          <a:p>
            <a:pPr marL="0" indent="0">
              <a:buNone/>
            </a:pPr>
            <a:endParaRPr lang="en-US" sz="1600" b="1" i="0" u="none" strike="noStrike" baseline="0" dirty="0">
              <a:solidFill>
                <a:srgbClr val="000000"/>
              </a:solidFill>
            </a:endParaRPr>
          </a:p>
          <a:p>
            <a:pPr marL="0" indent="0">
              <a:buNone/>
            </a:pPr>
            <a:r>
              <a:rPr lang="en-US" sz="1800" b="1" i="0" u="none" strike="noStrike" baseline="0" dirty="0">
                <a:solidFill>
                  <a:srgbClr val="000000"/>
                </a:solidFill>
                <a:latin typeface="Times New Roman" panose="02020603050405020304" pitchFamily="18" charset="0"/>
                <a:sym typeface="Wingdings" panose="05000000000000000000" pitchFamily="2" charset="2"/>
              </a:rPr>
              <a:t> </a:t>
            </a:r>
            <a:r>
              <a:rPr lang="en-US" sz="1900" b="1" i="0" u="none" strike="noStrike" baseline="0" dirty="0">
                <a:solidFill>
                  <a:srgbClr val="000000"/>
                </a:solidFill>
                <a:latin typeface="+mj-lt"/>
              </a:rPr>
              <a:t>Stress relaxation and reverse stress relaxation mechanisms </a:t>
            </a:r>
            <a:endParaRPr lang="en-US" sz="1800" b="0" i="0" u="none" strike="noStrike" baseline="0" dirty="0">
              <a:solidFill>
                <a:srgbClr val="000000"/>
              </a:solidFill>
              <a:latin typeface="+mj-lt"/>
            </a:endParaRPr>
          </a:p>
          <a:p>
            <a:pPr algn="just"/>
            <a:r>
              <a:rPr lang="en-IN" sz="1700" b="0" i="0" u="none" strike="noStrike" baseline="0" dirty="0">
                <a:solidFill>
                  <a:srgbClr val="000000"/>
                </a:solidFill>
              </a:rPr>
              <a:t>Rise in arterial BP e.g. following massive slow intravenous transfusion increases perfusion pressure in blood storage organs such as veins, liver, spleen, lungs etc. This </a:t>
            </a:r>
            <a:r>
              <a:rPr lang="en-IN" sz="1700" b="0" i="0" u="none" strike="noStrike" baseline="0" dirty="0" err="1">
                <a:solidFill>
                  <a:srgbClr val="000000"/>
                </a:solidFill>
              </a:rPr>
              <a:t>causea</a:t>
            </a:r>
            <a:r>
              <a:rPr lang="en-IN" sz="1700" b="0" i="0" u="none" strike="noStrike" baseline="0" dirty="0">
                <a:solidFill>
                  <a:srgbClr val="000000"/>
                </a:solidFill>
              </a:rPr>
              <a:t> relaxation of blood vessels is simply by local vascular tone adjustment. </a:t>
            </a:r>
          </a:p>
          <a:p>
            <a:pPr algn="just"/>
            <a:r>
              <a:rPr lang="en-US" sz="1700" b="0" i="0" u="none" strike="noStrike" baseline="0" dirty="0">
                <a:solidFill>
                  <a:srgbClr val="000000"/>
                </a:solidFill>
              </a:rPr>
              <a:t>Therefore venous return &amp; cardiac output decrease and BP returns to normal &amp; vice versa in case of fall in arterial BP. </a:t>
            </a:r>
          </a:p>
          <a:p>
            <a:pPr algn="just"/>
            <a:r>
              <a:rPr lang="en-US" sz="1700" dirty="0"/>
              <a:t>When the arterial pressure rises too high, or indeed when the pressure increases in any part of the circulation, the blood vessels slowly begin to stretch. a phenomenon called stress relaxation. This allows the pressure in each overly stressed segment of the circulation lo fall, thus returning the pressure toward normal. </a:t>
            </a:r>
            <a:endParaRPr lang="en-IN" sz="1700" dirty="0"/>
          </a:p>
        </p:txBody>
      </p:sp>
    </p:spTree>
    <p:extLst>
      <p:ext uri="{BB962C8B-B14F-4D97-AF65-F5344CB8AC3E}">
        <p14:creationId xmlns:p14="http://schemas.microsoft.com/office/powerpoint/2010/main" val="353836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1EDF-4492-4CD7-AA68-7350D0687133}"/>
              </a:ext>
            </a:extLst>
          </p:cNvPr>
          <p:cNvSpPr>
            <a:spLocks noGrp="1"/>
          </p:cNvSpPr>
          <p:nvPr>
            <p:ph type="title"/>
          </p:nvPr>
        </p:nvSpPr>
        <p:spPr/>
        <p:txBody>
          <a:bodyPr>
            <a:normAutofit/>
          </a:bodyPr>
          <a:lstStyle/>
          <a:p>
            <a:r>
              <a:rPr lang="en-IN" sz="3200" b="1" i="0" u="none" strike="noStrike" baseline="0" dirty="0">
                <a:solidFill>
                  <a:srgbClr val="000000"/>
                </a:solidFill>
              </a:rPr>
              <a:t>Miscellaneous Mechanism </a:t>
            </a:r>
            <a:endParaRPr lang="en-IN" sz="3200" dirty="0"/>
          </a:p>
        </p:txBody>
      </p:sp>
      <p:sp>
        <p:nvSpPr>
          <p:cNvPr id="3" name="Content Placeholder 2">
            <a:extLst>
              <a:ext uri="{FF2B5EF4-FFF2-40B4-BE49-F238E27FC236}">
                <a16:creationId xmlns:a16="http://schemas.microsoft.com/office/drawing/2014/main" id="{9966126E-3425-4AF7-B3CF-9F2D35E58D68}"/>
              </a:ext>
            </a:extLst>
          </p:cNvPr>
          <p:cNvSpPr>
            <a:spLocks noGrp="1"/>
          </p:cNvSpPr>
          <p:nvPr>
            <p:ph idx="1"/>
          </p:nvPr>
        </p:nvSpPr>
        <p:spPr/>
        <p:txBody>
          <a:bodyPr>
            <a:normAutofit fontScale="70000" lnSpcReduction="20000"/>
          </a:bodyPr>
          <a:lstStyle/>
          <a:p>
            <a:pPr marL="0" indent="0">
              <a:buNone/>
            </a:pPr>
            <a:r>
              <a:rPr lang="en-IN" sz="2600" b="1" i="0" u="none" strike="noStrike" baseline="0" dirty="0">
                <a:solidFill>
                  <a:srgbClr val="000000"/>
                </a:solidFill>
                <a:latin typeface="Times New Roman" panose="02020603050405020304" pitchFamily="18" charset="0"/>
                <a:sym typeface="Wingdings" panose="05000000000000000000" pitchFamily="2" charset="2"/>
              </a:rPr>
              <a:t></a:t>
            </a:r>
            <a:r>
              <a:rPr lang="en-IN" sz="1800" b="1" i="0" u="none" strike="noStrike" baseline="0" dirty="0">
                <a:solidFill>
                  <a:srgbClr val="000000"/>
                </a:solidFill>
                <a:latin typeface="Times New Roman" panose="02020603050405020304" pitchFamily="18" charset="0"/>
                <a:sym typeface="Wingdings" panose="05000000000000000000" pitchFamily="2" charset="2"/>
              </a:rPr>
              <a:t> </a:t>
            </a:r>
            <a:r>
              <a:rPr lang="en-IN" sz="2900" b="1" i="0" u="none" strike="noStrike" baseline="0" dirty="0">
                <a:solidFill>
                  <a:srgbClr val="000000"/>
                </a:solidFill>
                <a:latin typeface="+mj-lt"/>
              </a:rPr>
              <a:t>Role of sympathetic nerves </a:t>
            </a:r>
            <a:endParaRPr lang="en-IN" sz="2600" b="0" i="0" u="none" strike="noStrike" baseline="0" dirty="0">
              <a:solidFill>
                <a:srgbClr val="000000"/>
              </a:solidFill>
              <a:latin typeface="+mj-lt"/>
            </a:endParaRPr>
          </a:p>
          <a:p>
            <a:pPr algn="just"/>
            <a:r>
              <a:rPr lang="en-US" sz="2300" b="0" i="0" u="none" strike="noStrike" baseline="0" dirty="0">
                <a:solidFill>
                  <a:srgbClr val="000000"/>
                </a:solidFill>
              </a:rPr>
              <a:t>The kidneys are strongly supplied by sympathetic nerves &amp; degree of sympathetic stimulation can alter renal functions tremendously. </a:t>
            </a:r>
          </a:p>
          <a:p>
            <a:pPr algn="just"/>
            <a:r>
              <a:rPr lang="en-US" sz="2300" b="0" i="0" u="none" strike="noStrike" baseline="0" dirty="0">
                <a:solidFill>
                  <a:srgbClr val="000000"/>
                </a:solidFill>
              </a:rPr>
              <a:t>Example</a:t>
            </a:r>
            <a:r>
              <a:rPr lang="en-US" sz="2300" b="1" i="0" u="none" strike="noStrike" baseline="0" dirty="0">
                <a:solidFill>
                  <a:srgbClr val="000000"/>
                </a:solidFill>
              </a:rPr>
              <a:t>: </a:t>
            </a:r>
            <a:r>
              <a:rPr lang="en-US" sz="2300" b="0" i="0" u="none" strike="noStrike" baseline="0" dirty="0">
                <a:solidFill>
                  <a:srgbClr val="000000"/>
                </a:solidFill>
              </a:rPr>
              <a:t>When sympathetic nerves to kidneys are stimulated for several weeks continuously, renal retention of fluid occurs to cause chronically elevated BP, as long as the sympathetic stimulation continues. </a:t>
            </a:r>
          </a:p>
          <a:p>
            <a:pPr marL="0" indent="0" algn="just">
              <a:buNone/>
            </a:pPr>
            <a:endParaRPr lang="en-US" sz="2300" b="0" i="0" u="none" strike="noStrike" baseline="0" dirty="0">
              <a:solidFill>
                <a:srgbClr val="000000"/>
              </a:solidFill>
            </a:endParaRPr>
          </a:p>
          <a:p>
            <a:pPr marL="0" indent="0">
              <a:buNone/>
            </a:pPr>
            <a:r>
              <a:rPr lang="en-US" dirty="0">
                <a:sym typeface="Wingdings" panose="05000000000000000000" pitchFamily="2" charset="2"/>
              </a:rPr>
              <a:t> </a:t>
            </a:r>
            <a:r>
              <a:rPr lang="en-US" sz="2600" b="1" dirty="0">
                <a:latin typeface="+mj-lt"/>
              </a:rPr>
              <a:t>The Renal-Body Fluid Mechanism. </a:t>
            </a:r>
          </a:p>
          <a:p>
            <a:pPr algn="just"/>
            <a:r>
              <a:rPr lang="en-US" sz="2300" dirty="0"/>
              <a:t>When arterial pressure falls below normal, the decreased pressure has a direct effect on the kidneys to reduce the output of water and salt. This in turn causes a progressive increase of both water and salt in the body fluids as the person continues to eat salt and to drink water. The increase in body fluid volume in turn returns the arterial pressure toward normal </a:t>
            </a:r>
            <a:endParaRPr lang="en-IN" sz="2300" dirty="0"/>
          </a:p>
        </p:txBody>
      </p:sp>
    </p:spTree>
    <p:extLst>
      <p:ext uri="{BB962C8B-B14F-4D97-AF65-F5344CB8AC3E}">
        <p14:creationId xmlns:p14="http://schemas.microsoft.com/office/powerpoint/2010/main" val="35796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24D4-8CFE-4D66-BBCE-92D5067503AE}"/>
              </a:ext>
            </a:extLst>
          </p:cNvPr>
          <p:cNvSpPr>
            <a:spLocks noGrp="1"/>
          </p:cNvSpPr>
          <p:nvPr>
            <p:ph type="title"/>
          </p:nvPr>
        </p:nvSpPr>
        <p:spPr/>
        <p:txBody>
          <a:bodyPr/>
          <a:lstStyle/>
          <a:p>
            <a:r>
              <a:rPr lang="en-US" dirty="0"/>
              <a:t>Definition</a:t>
            </a:r>
            <a:endParaRPr lang="en-IN" dirty="0"/>
          </a:p>
        </p:txBody>
      </p:sp>
      <p:sp>
        <p:nvSpPr>
          <p:cNvPr id="3" name="Content Placeholder 2">
            <a:extLst>
              <a:ext uri="{FF2B5EF4-FFF2-40B4-BE49-F238E27FC236}">
                <a16:creationId xmlns:a16="http://schemas.microsoft.com/office/drawing/2014/main" id="{99A76967-2A9F-4DAD-8A5D-F0D0350E02FC}"/>
              </a:ext>
            </a:extLst>
          </p:cNvPr>
          <p:cNvSpPr>
            <a:spLocks noGrp="1"/>
          </p:cNvSpPr>
          <p:nvPr>
            <p:ph idx="1"/>
          </p:nvPr>
        </p:nvSpPr>
        <p:spPr/>
        <p:txBody>
          <a:bodyPr/>
          <a:lstStyle/>
          <a:p>
            <a:r>
              <a:rPr lang="en-US" dirty="0"/>
              <a:t>Arterial blood pressure can be defined as the lateral pressure exerted by moving the column of blood on the walls of the arteries.</a:t>
            </a:r>
            <a:endParaRPr lang="en-IN" dirty="0"/>
          </a:p>
        </p:txBody>
      </p:sp>
      <p:pic>
        <p:nvPicPr>
          <p:cNvPr id="5" name="Picture 4">
            <a:extLst>
              <a:ext uri="{FF2B5EF4-FFF2-40B4-BE49-F238E27FC236}">
                <a16:creationId xmlns:a16="http://schemas.microsoft.com/office/drawing/2014/main" id="{B07954CD-BF76-481A-940E-15C4DDAF07A9}"/>
              </a:ext>
            </a:extLst>
          </p:cNvPr>
          <p:cNvPicPr>
            <a:picLocks noChangeAspect="1"/>
          </p:cNvPicPr>
          <p:nvPr/>
        </p:nvPicPr>
        <p:blipFill>
          <a:blip r:embed="rId2"/>
          <a:stretch>
            <a:fillRect/>
          </a:stretch>
        </p:blipFill>
        <p:spPr>
          <a:xfrm>
            <a:off x="1115568" y="4345176"/>
            <a:ext cx="4742686" cy="1964184"/>
          </a:xfrm>
          <a:prstGeom prst="rect">
            <a:avLst/>
          </a:prstGeom>
        </p:spPr>
      </p:pic>
      <p:pic>
        <p:nvPicPr>
          <p:cNvPr id="1026" name="Picture 2" descr="Image result for blood pressure">
            <a:extLst>
              <a:ext uri="{FF2B5EF4-FFF2-40B4-BE49-F238E27FC236}">
                <a16:creationId xmlns:a16="http://schemas.microsoft.com/office/drawing/2014/main" id="{7134EE98-BA35-4593-A4BA-55C265BA9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917" y="4141405"/>
            <a:ext cx="28575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5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2ED6-AF45-4850-908A-08EF1B89FFE9}"/>
              </a:ext>
            </a:extLst>
          </p:cNvPr>
          <p:cNvSpPr>
            <a:spLocks noGrp="1"/>
          </p:cNvSpPr>
          <p:nvPr>
            <p:ph type="title"/>
          </p:nvPr>
        </p:nvSpPr>
        <p:spPr/>
        <p:txBody>
          <a:bodyPr>
            <a:normAutofit/>
          </a:bodyPr>
          <a:lstStyle/>
          <a:p>
            <a:r>
              <a:rPr lang="en-IN" sz="3600" dirty="0"/>
              <a:t>Recording of Blood pressure</a:t>
            </a:r>
          </a:p>
        </p:txBody>
      </p:sp>
      <p:sp>
        <p:nvSpPr>
          <p:cNvPr id="3" name="Content Placeholder 2">
            <a:extLst>
              <a:ext uri="{FF2B5EF4-FFF2-40B4-BE49-F238E27FC236}">
                <a16:creationId xmlns:a16="http://schemas.microsoft.com/office/drawing/2014/main" id="{0B1E1CCB-3C06-43BA-AC26-7EF3411F2797}"/>
              </a:ext>
            </a:extLst>
          </p:cNvPr>
          <p:cNvSpPr>
            <a:spLocks noGrp="1"/>
          </p:cNvSpPr>
          <p:nvPr>
            <p:ph idx="1"/>
          </p:nvPr>
        </p:nvSpPr>
        <p:spPr/>
        <p:txBody>
          <a:bodyPr/>
          <a:lstStyle/>
          <a:p>
            <a:pPr marL="514350" indent="-514350">
              <a:buAutoNum type="arabicPeriod"/>
            </a:pPr>
            <a:r>
              <a:rPr lang="en-IN" b="1" dirty="0"/>
              <a:t>Direct method : </a:t>
            </a:r>
          </a:p>
          <a:p>
            <a:pPr marL="0" indent="0">
              <a:buNone/>
            </a:pPr>
            <a:r>
              <a:rPr lang="en-IN" sz="1800" b="1" i="0" u="none" strike="noStrike" baseline="0" dirty="0">
                <a:solidFill>
                  <a:srgbClr val="000000"/>
                </a:solidFill>
                <a:latin typeface="Calibri" panose="020F0502020204030204" pitchFamily="34" charset="0"/>
              </a:rPr>
              <a:t>           </a:t>
            </a:r>
            <a:r>
              <a:rPr lang="en-IN" i="0" u="none" strike="noStrike" baseline="0" dirty="0">
                <a:solidFill>
                  <a:srgbClr val="000000"/>
                </a:solidFill>
              </a:rPr>
              <a:t>Arterial catheter</a:t>
            </a:r>
          </a:p>
          <a:p>
            <a:pPr marL="0" indent="0">
              <a:buNone/>
            </a:pPr>
            <a:endParaRPr lang="en-IN" dirty="0"/>
          </a:p>
          <a:p>
            <a:pPr marL="0" indent="0">
              <a:buNone/>
            </a:pPr>
            <a:r>
              <a:rPr lang="en-IN" dirty="0"/>
              <a:t>2.   </a:t>
            </a:r>
            <a:r>
              <a:rPr lang="en-IN" b="1" dirty="0"/>
              <a:t>Indirect method : </a:t>
            </a:r>
          </a:p>
          <a:p>
            <a:pPr marL="0" indent="0">
              <a:buNone/>
            </a:pPr>
            <a:r>
              <a:rPr lang="en-IN" b="1" i="0" u="none" strike="noStrike" baseline="0" dirty="0">
                <a:solidFill>
                  <a:srgbClr val="000000"/>
                </a:solidFill>
              </a:rPr>
              <a:t>      </a:t>
            </a:r>
            <a:r>
              <a:rPr lang="en-US" i="0" u="none" strike="noStrike" baseline="0" dirty="0">
                <a:solidFill>
                  <a:srgbClr val="000000"/>
                </a:solidFill>
              </a:rPr>
              <a:t>Stethoscope and blood pressure cuff</a:t>
            </a:r>
            <a:endParaRPr lang="en-IN" dirty="0"/>
          </a:p>
          <a:p>
            <a:pPr marL="0" indent="0">
              <a:buNone/>
            </a:pPr>
            <a:endParaRPr lang="en-IN" dirty="0"/>
          </a:p>
        </p:txBody>
      </p:sp>
      <p:pic>
        <p:nvPicPr>
          <p:cNvPr id="4" name="Picture 3">
            <a:extLst>
              <a:ext uri="{FF2B5EF4-FFF2-40B4-BE49-F238E27FC236}">
                <a16:creationId xmlns:a16="http://schemas.microsoft.com/office/drawing/2014/main" id="{D67F0521-44D8-476C-84EC-A974CADEE637}"/>
              </a:ext>
            </a:extLst>
          </p:cNvPr>
          <p:cNvPicPr>
            <a:picLocks noChangeAspect="1"/>
          </p:cNvPicPr>
          <p:nvPr/>
        </p:nvPicPr>
        <p:blipFill>
          <a:blip r:embed="rId2"/>
          <a:stretch>
            <a:fillRect/>
          </a:stretch>
        </p:blipFill>
        <p:spPr>
          <a:xfrm>
            <a:off x="8461346" y="2478024"/>
            <a:ext cx="2822350" cy="3694176"/>
          </a:xfrm>
          <a:prstGeom prst="rect">
            <a:avLst/>
          </a:prstGeom>
        </p:spPr>
      </p:pic>
    </p:spTree>
    <p:extLst>
      <p:ext uri="{BB962C8B-B14F-4D97-AF65-F5344CB8AC3E}">
        <p14:creationId xmlns:p14="http://schemas.microsoft.com/office/powerpoint/2010/main" val="3508706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FE28-687D-47FE-A001-36A6A25C2DE6}"/>
              </a:ext>
            </a:extLst>
          </p:cNvPr>
          <p:cNvSpPr>
            <a:spLocks noGrp="1"/>
          </p:cNvSpPr>
          <p:nvPr>
            <p:ph type="title"/>
          </p:nvPr>
        </p:nvSpPr>
        <p:spPr/>
        <p:txBody>
          <a:bodyPr/>
          <a:lstStyle/>
          <a:p>
            <a:r>
              <a:rPr lang="en-IN" sz="4000" b="0" i="0" u="none" strike="noStrike" baseline="0" dirty="0">
                <a:latin typeface="Cooper Black" panose="0208090404030B020404" pitchFamily="18" charset="0"/>
              </a:rPr>
              <a:t>Sphygmomanometer:</a:t>
            </a:r>
            <a:endParaRPr lang="en-IN" dirty="0"/>
          </a:p>
        </p:txBody>
      </p:sp>
      <p:sp>
        <p:nvSpPr>
          <p:cNvPr id="3" name="Content Placeholder 2">
            <a:extLst>
              <a:ext uri="{FF2B5EF4-FFF2-40B4-BE49-F238E27FC236}">
                <a16:creationId xmlns:a16="http://schemas.microsoft.com/office/drawing/2014/main" id="{B19F20E6-EF27-4DC7-98C1-716BB0451AC2}"/>
              </a:ext>
            </a:extLst>
          </p:cNvPr>
          <p:cNvSpPr>
            <a:spLocks noGrp="1"/>
          </p:cNvSpPr>
          <p:nvPr>
            <p:ph idx="1"/>
          </p:nvPr>
        </p:nvSpPr>
        <p:spPr/>
        <p:txBody>
          <a:bodyPr>
            <a:normAutofit/>
          </a:bodyPr>
          <a:lstStyle/>
          <a:p>
            <a:pPr marL="0" indent="0">
              <a:buNone/>
            </a:pPr>
            <a:r>
              <a:rPr lang="en-IN" sz="1800" b="1" i="0" u="none" strike="noStrike" baseline="0" dirty="0">
                <a:latin typeface="Calibri" panose="020F0502020204030204" pitchFamily="34" charset="0"/>
                <a:sym typeface="Wingdings" panose="05000000000000000000" pitchFamily="2" charset="2"/>
              </a:rPr>
              <a:t> </a:t>
            </a:r>
            <a:r>
              <a:rPr lang="en-IN" sz="2000" b="1" i="0" u="none" strike="noStrike" baseline="0" dirty="0"/>
              <a:t>Types:</a:t>
            </a:r>
            <a:endParaRPr lang="en-IN" sz="2000" b="0" i="0" u="none" strike="noStrike" baseline="0" dirty="0"/>
          </a:p>
          <a:p>
            <a:r>
              <a:rPr lang="en-IN" sz="2000" b="0" i="0" u="none" strike="noStrike" baseline="0" dirty="0"/>
              <a:t>Mercury sphygmomanometer</a:t>
            </a:r>
          </a:p>
          <a:p>
            <a:r>
              <a:rPr lang="en-IN" sz="2000" b="0" i="0" u="none" strike="noStrike" baseline="0" dirty="0"/>
              <a:t>Aneroid equipment</a:t>
            </a:r>
          </a:p>
          <a:p>
            <a:r>
              <a:rPr lang="en-IN" sz="2000" b="0" i="0" u="none" strike="noStrike" baseline="0" dirty="0"/>
              <a:t>Automatic equipment</a:t>
            </a:r>
          </a:p>
          <a:p>
            <a:pPr marL="0" indent="0">
              <a:buNone/>
            </a:pPr>
            <a:r>
              <a:rPr lang="en-IN" sz="2000" b="1" i="0" u="none" strike="noStrike" baseline="0" dirty="0">
                <a:sym typeface="Wingdings" panose="05000000000000000000" pitchFamily="2" charset="2"/>
              </a:rPr>
              <a:t> </a:t>
            </a:r>
            <a:r>
              <a:rPr lang="en-IN" sz="2000" b="1" i="0" u="none" strike="noStrike" baseline="0" dirty="0"/>
              <a:t>Blood Pressure Cuff Size:</a:t>
            </a:r>
            <a:endParaRPr lang="en-IN" sz="2000" b="0" i="0" u="none" strike="noStrike" baseline="0" dirty="0"/>
          </a:p>
          <a:p>
            <a:r>
              <a:rPr lang="en-IN" sz="2000" b="0" i="0" u="none" strike="noStrike" baseline="0" dirty="0"/>
              <a:t>Small –children &amp; small adults</a:t>
            </a:r>
          </a:p>
          <a:p>
            <a:r>
              <a:rPr lang="en-IN" sz="2000" b="0" i="0" u="none" strike="noStrike" baseline="0" dirty="0"/>
              <a:t>Average</a:t>
            </a:r>
          </a:p>
          <a:p>
            <a:r>
              <a:rPr lang="en-IN" sz="2000" b="0" i="0" u="none" strike="noStrike" baseline="0" dirty="0"/>
              <a:t>Large –overweight &amp; large adults</a:t>
            </a:r>
            <a:endParaRPr lang="en-IN" sz="3200" dirty="0"/>
          </a:p>
        </p:txBody>
      </p:sp>
    </p:spTree>
    <p:extLst>
      <p:ext uri="{BB962C8B-B14F-4D97-AF65-F5344CB8AC3E}">
        <p14:creationId xmlns:p14="http://schemas.microsoft.com/office/powerpoint/2010/main" val="263684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394F44-B561-4FFD-ABBA-16DA283B9202}"/>
              </a:ext>
            </a:extLst>
          </p:cNvPr>
          <p:cNvPicPr>
            <a:picLocks noChangeAspect="1"/>
          </p:cNvPicPr>
          <p:nvPr/>
        </p:nvPicPr>
        <p:blipFill>
          <a:blip r:embed="rId2"/>
          <a:stretch>
            <a:fillRect/>
          </a:stretch>
        </p:blipFill>
        <p:spPr>
          <a:xfrm>
            <a:off x="248576" y="710213"/>
            <a:ext cx="11549848" cy="6081203"/>
          </a:xfrm>
          <a:prstGeom prst="rect">
            <a:avLst/>
          </a:prstGeom>
        </p:spPr>
      </p:pic>
      <p:sp>
        <p:nvSpPr>
          <p:cNvPr id="2" name="TextBox 1">
            <a:extLst>
              <a:ext uri="{FF2B5EF4-FFF2-40B4-BE49-F238E27FC236}">
                <a16:creationId xmlns:a16="http://schemas.microsoft.com/office/drawing/2014/main" id="{82F9FF93-72E7-4BF5-8387-4696548B7E3C}"/>
              </a:ext>
            </a:extLst>
          </p:cNvPr>
          <p:cNvSpPr txBox="1"/>
          <p:nvPr/>
        </p:nvSpPr>
        <p:spPr>
          <a:xfrm>
            <a:off x="577049" y="168676"/>
            <a:ext cx="3009530" cy="369332"/>
          </a:xfrm>
          <a:prstGeom prst="rect">
            <a:avLst/>
          </a:prstGeom>
          <a:noFill/>
        </p:spPr>
        <p:txBody>
          <a:bodyPr wrap="square" rtlCol="0">
            <a:spAutoFit/>
          </a:bodyPr>
          <a:lstStyle/>
          <a:p>
            <a:r>
              <a:rPr lang="en-US" b="1" dirty="0"/>
              <a:t>WORKING</a:t>
            </a:r>
            <a:endParaRPr lang="en-IN" b="1" dirty="0"/>
          </a:p>
        </p:txBody>
      </p:sp>
    </p:spTree>
    <p:extLst>
      <p:ext uri="{BB962C8B-B14F-4D97-AF65-F5344CB8AC3E}">
        <p14:creationId xmlns:p14="http://schemas.microsoft.com/office/powerpoint/2010/main" val="2122802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95BF-6064-4264-967B-7A116C565A6B}"/>
              </a:ext>
            </a:extLst>
          </p:cNvPr>
          <p:cNvSpPr>
            <a:spLocks noGrp="1"/>
          </p:cNvSpPr>
          <p:nvPr>
            <p:ph type="title"/>
          </p:nvPr>
        </p:nvSpPr>
        <p:spPr/>
        <p:txBody>
          <a:bodyPr>
            <a:normAutofit/>
          </a:bodyPr>
          <a:lstStyle/>
          <a:p>
            <a:r>
              <a:rPr lang="en-IN" sz="3200" i="0" u="none" strike="noStrike" baseline="0" dirty="0">
                <a:solidFill>
                  <a:srgbClr val="2D3238"/>
                </a:solidFill>
              </a:rPr>
              <a:t>Hypertension</a:t>
            </a:r>
            <a:endParaRPr lang="en-IN" sz="3200" dirty="0"/>
          </a:p>
        </p:txBody>
      </p:sp>
      <p:sp>
        <p:nvSpPr>
          <p:cNvPr id="3" name="Content Placeholder 2">
            <a:extLst>
              <a:ext uri="{FF2B5EF4-FFF2-40B4-BE49-F238E27FC236}">
                <a16:creationId xmlns:a16="http://schemas.microsoft.com/office/drawing/2014/main" id="{5C8BC2A7-9A2F-4DEB-84AD-1AA1A3D8CAA3}"/>
              </a:ext>
            </a:extLst>
          </p:cNvPr>
          <p:cNvSpPr>
            <a:spLocks noGrp="1"/>
          </p:cNvSpPr>
          <p:nvPr>
            <p:ph idx="1"/>
          </p:nvPr>
        </p:nvSpPr>
        <p:spPr>
          <a:xfrm>
            <a:off x="615518" y="2261630"/>
            <a:ext cx="5684727" cy="4126962"/>
          </a:xfrm>
        </p:spPr>
        <p:txBody>
          <a:bodyPr>
            <a:noAutofit/>
          </a:bodyPr>
          <a:lstStyle/>
          <a:p>
            <a:pPr algn="just"/>
            <a:r>
              <a:rPr lang="en-IN" sz="1800" b="0" i="0" u="none" strike="noStrike" baseline="0" dirty="0"/>
              <a:t>Hypertension </a:t>
            </a:r>
            <a:r>
              <a:rPr lang="en-US" sz="1800" b="0" i="0" u="none" strike="noStrike" baseline="0" dirty="0"/>
              <a:t>ranks among the most common chronic medical conditions, characterized by a persistent elevation in the arterial pressure.</a:t>
            </a:r>
          </a:p>
          <a:p>
            <a:pPr algn="just"/>
            <a:r>
              <a:rPr lang="en-US" sz="1800" b="0" i="0" u="none" strike="noStrike" baseline="0" dirty="0"/>
              <a:t>Raised blood pressure is a major risk factor for chronic heart disease, stroke, and coronary heart disease. Elevated BP is positively correlated to the risk of stroke and coronary heart disease. </a:t>
            </a:r>
          </a:p>
          <a:p>
            <a:pPr algn="just"/>
            <a:r>
              <a:rPr lang="en-US" sz="1800" b="0" i="0" u="none" strike="noStrike" baseline="0" dirty="0"/>
              <a:t>Other </a:t>
            </a:r>
            <a:r>
              <a:rPr lang="en-IN" sz="1800" b="0" i="0" u="none" strike="noStrike" baseline="0" dirty="0"/>
              <a:t>complications include heart failure, peripheral vascular disease, renal </a:t>
            </a:r>
            <a:r>
              <a:rPr lang="en-US" sz="1800" b="0" i="0" u="none" strike="noStrike" baseline="0" dirty="0"/>
              <a:t>impairment, retinal hemorrhage, and visual impairment.</a:t>
            </a:r>
          </a:p>
          <a:p>
            <a:pPr algn="just"/>
            <a:r>
              <a:rPr lang="en-US" sz="1800" b="0" i="0" u="none" strike="noStrike" baseline="0" dirty="0"/>
              <a:t>Most cases of hypertension are idiopathic which is also known as essential </a:t>
            </a:r>
            <a:r>
              <a:rPr lang="en-IN" sz="1800" b="0" i="0" u="none" strike="noStrike" baseline="0" dirty="0"/>
              <a:t>hypertension.</a:t>
            </a:r>
            <a:endParaRPr lang="en-IN" sz="1800" dirty="0"/>
          </a:p>
        </p:txBody>
      </p:sp>
      <p:pic>
        <p:nvPicPr>
          <p:cNvPr id="5" name="Picture 4">
            <a:extLst>
              <a:ext uri="{FF2B5EF4-FFF2-40B4-BE49-F238E27FC236}">
                <a16:creationId xmlns:a16="http://schemas.microsoft.com/office/drawing/2014/main" id="{05018B77-1E71-49EF-9B6C-6C70AC6969E0}"/>
              </a:ext>
            </a:extLst>
          </p:cNvPr>
          <p:cNvPicPr>
            <a:picLocks noChangeAspect="1"/>
          </p:cNvPicPr>
          <p:nvPr/>
        </p:nvPicPr>
        <p:blipFill>
          <a:blip r:embed="rId2"/>
          <a:stretch>
            <a:fillRect/>
          </a:stretch>
        </p:blipFill>
        <p:spPr>
          <a:xfrm>
            <a:off x="7173157" y="2536261"/>
            <a:ext cx="4403325" cy="3577701"/>
          </a:xfrm>
          <a:prstGeom prst="rect">
            <a:avLst/>
          </a:prstGeom>
        </p:spPr>
      </p:pic>
    </p:spTree>
    <p:extLst>
      <p:ext uri="{BB962C8B-B14F-4D97-AF65-F5344CB8AC3E}">
        <p14:creationId xmlns:p14="http://schemas.microsoft.com/office/powerpoint/2010/main" val="169891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2EEE99-E52E-4074-A2A2-F84BA6C7E47B}"/>
              </a:ext>
            </a:extLst>
          </p:cNvPr>
          <p:cNvSpPr>
            <a:spLocks noGrp="1"/>
          </p:cNvSpPr>
          <p:nvPr>
            <p:ph idx="1"/>
          </p:nvPr>
        </p:nvSpPr>
        <p:spPr>
          <a:xfrm>
            <a:off x="568171" y="461639"/>
            <a:ext cx="11088210" cy="5710561"/>
          </a:xfrm>
        </p:spPr>
        <p:txBody>
          <a:bodyPr>
            <a:normAutofit fontScale="92500" lnSpcReduction="20000"/>
          </a:bodyPr>
          <a:lstStyle/>
          <a:p>
            <a:pPr algn="just"/>
            <a:r>
              <a:rPr lang="en-US" sz="1900" b="0" i="0" u="none" strike="noStrike" baseline="0" dirty="0">
                <a:solidFill>
                  <a:srgbClr val="020621"/>
                </a:solidFill>
              </a:rPr>
              <a:t>An increase in salt intake increases the risk of developing </a:t>
            </a:r>
            <a:r>
              <a:rPr lang="en-IN" sz="1900" b="0" i="0" u="none" strike="noStrike" baseline="0" dirty="0">
                <a:solidFill>
                  <a:srgbClr val="020621"/>
                </a:solidFill>
              </a:rPr>
              <a:t>hypertension.</a:t>
            </a:r>
          </a:p>
          <a:p>
            <a:pPr algn="just"/>
            <a:r>
              <a:rPr lang="en-US" sz="1900" b="0" i="0" u="none" strike="noStrike" baseline="0" dirty="0">
                <a:solidFill>
                  <a:srgbClr val="020621"/>
                </a:solidFill>
              </a:rPr>
              <a:t> A factor for the development of essential hypertension is the patient genetic ability to salt response. About 50 to 60% of the patients are salt sensitive and therefore tend to develop hypertension.</a:t>
            </a:r>
          </a:p>
          <a:p>
            <a:pPr algn="just"/>
            <a:r>
              <a:rPr lang="en-US" sz="1900" b="0" i="0" u="none" strike="noStrike" baseline="0" dirty="0">
                <a:solidFill>
                  <a:srgbClr val="020621"/>
                </a:solidFill>
              </a:rPr>
              <a:t>More than one billion adults worldwide have hypertension with up to 45% of the adult populace being affected with the disease. The high prevalence of hypertension is consistent across all socio-economic and income strata, and the prevalence rises with age accounting for up to 60% of the population above 60 years of age.</a:t>
            </a:r>
          </a:p>
          <a:p>
            <a:pPr marL="0" indent="0" algn="just">
              <a:buNone/>
            </a:pPr>
            <a:endParaRPr lang="en-US" sz="1800" b="0" i="0" u="none" strike="noStrike" baseline="0" dirty="0">
              <a:solidFill>
                <a:srgbClr val="020621"/>
              </a:solidFill>
              <a:latin typeface="Georgia" panose="02040502050405020303" pitchFamily="18" charset="0"/>
            </a:endParaRPr>
          </a:p>
          <a:p>
            <a:pPr algn="just">
              <a:buFont typeface="Wingdings" panose="05000000000000000000" pitchFamily="2" charset="2"/>
              <a:buChar char="Ø"/>
            </a:pPr>
            <a:r>
              <a:rPr lang="en-US" sz="1900" b="1" i="0" u="none" strike="noStrike" baseline="0" dirty="0">
                <a:solidFill>
                  <a:srgbClr val="020621"/>
                </a:solidFill>
              </a:rPr>
              <a:t>How to control high blood pressure</a:t>
            </a:r>
          </a:p>
          <a:p>
            <a:pPr algn="just">
              <a:buFont typeface="Wingdings" panose="05000000000000000000" pitchFamily="2" charset="2"/>
              <a:buChar char="ü"/>
            </a:pPr>
            <a:r>
              <a:rPr lang="en-US" sz="1900" b="0" i="0" u="none" strike="noStrike" baseline="0" dirty="0"/>
              <a:t>Following a healthy diet; reducing salt and fat intake and eating</a:t>
            </a:r>
          </a:p>
          <a:p>
            <a:pPr algn="just">
              <a:buFont typeface="Wingdings" panose="05000000000000000000" pitchFamily="2" charset="2"/>
              <a:buChar char="ü"/>
            </a:pPr>
            <a:r>
              <a:rPr lang="en-US" sz="1900" b="0" i="0" u="none" strike="noStrike" baseline="0" dirty="0"/>
              <a:t>plenty of fruit and vegetables</a:t>
            </a:r>
          </a:p>
          <a:p>
            <a:pPr algn="just">
              <a:buFont typeface="Wingdings" panose="05000000000000000000" pitchFamily="2" charset="2"/>
              <a:buChar char="ü"/>
            </a:pPr>
            <a:r>
              <a:rPr lang="en-IN" sz="1900" b="0" i="0" u="none" strike="noStrike" baseline="0" dirty="0"/>
              <a:t>Regular physical activity</a:t>
            </a:r>
          </a:p>
          <a:p>
            <a:pPr algn="just">
              <a:buFont typeface="Wingdings" panose="05000000000000000000" pitchFamily="2" charset="2"/>
              <a:buChar char="ü"/>
            </a:pPr>
            <a:r>
              <a:rPr lang="en-IN" sz="1900" b="0" i="0" u="none" strike="noStrike" baseline="0" dirty="0"/>
              <a:t>Maintaining a healthy weight</a:t>
            </a:r>
          </a:p>
          <a:p>
            <a:pPr algn="just">
              <a:buFont typeface="Wingdings" panose="05000000000000000000" pitchFamily="2" charset="2"/>
              <a:buChar char="ü"/>
            </a:pPr>
            <a:r>
              <a:rPr lang="en-IN" sz="1900" b="0" i="0" u="none" strike="noStrike" baseline="0" dirty="0"/>
              <a:t>Limiting your alcohol intake</a:t>
            </a:r>
          </a:p>
          <a:p>
            <a:pPr algn="just">
              <a:buFont typeface="Wingdings" panose="05000000000000000000" pitchFamily="2" charset="2"/>
              <a:buChar char="ü"/>
            </a:pPr>
            <a:r>
              <a:rPr lang="en-IN" sz="1900" b="0" i="0" u="none" strike="noStrike" baseline="0" dirty="0"/>
              <a:t>Stopping smoking</a:t>
            </a:r>
          </a:p>
          <a:p>
            <a:pPr algn="just">
              <a:buFont typeface="Wingdings" panose="05000000000000000000" pitchFamily="2" charset="2"/>
              <a:buChar char="ü"/>
            </a:pPr>
            <a:r>
              <a:rPr lang="en-US" sz="1900" b="0" i="0" u="none" strike="noStrike" baseline="0" dirty="0"/>
              <a:t>Taking BP medications if prescribed</a:t>
            </a:r>
            <a:endParaRPr lang="en-IN" sz="1900" dirty="0"/>
          </a:p>
        </p:txBody>
      </p:sp>
    </p:spTree>
    <p:extLst>
      <p:ext uri="{BB962C8B-B14F-4D97-AF65-F5344CB8AC3E}">
        <p14:creationId xmlns:p14="http://schemas.microsoft.com/office/powerpoint/2010/main" val="2399396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A59F-2854-4FF2-88C7-6FDB172EF1B9}"/>
              </a:ext>
            </a:extLst>
          </p:cNvPr>
          <p:cNvSpPr>
            <a:spLocks noGrp="1"/>
          </p:cNvSpPr>
          <p:nvPr>
            <p:ph type="title"/>
          </p:nvPr>
        </p:nvSpPr>
        <p:spPr/>
        <p:txBody>
          <a:bodyPr>
            <a:normAutofit/>
          </a:bodyPr>
          <a:lstStyle/>
          <a:p>
            <a:r>
              <a:rPr lang="en-IN" sz="3200" i="0" u="none" strike="noStrike" baseline="0" dirty="0"/>
              <a:t>Hypotension</a:t>
            </a:r>
            <a:endParaRPr lang="en-IN" sz="3200" dirty="0"/>
          </a:p>
        </p:txBody>
      </p:sp>
      <p:sp>
        <p:nvSpPr>
          <p:cNvPr id="3" name="Content Placeholder 2">
            <a:extLst>
              <a:ext uri="{FF2B5EF4-FFF2-40B4-BE49-F238E27FC236}">
                <a16:creationId xmlns:a16="http://schemas.microsoft.com/office/drawing/2014/main" id="{A74739D4-FA06-457A-A51A-E02EC4D86702}"/>
              </a:ext>
            </a:extLst>
          </p:cNvPr>
          <p:cNvSpPr>
            <a:spLocks noGrp="1"/>
          </p:cNvSpPr>
          <p:nvPr>
            <p:ph idx="1"/>
          </p:nvPr>
        </p:nvSpPr>
        <p:spPr/>
        <p:txBody>
          <a:bodyPr/>
          <a:lstStyle/>
          <a:p>
            <a:pPr algn="just"/>
            <a:r>
              <a:rPr lang="en-US" sz="1800" b="0" i="0" u="none" strike="noStrike" baseline="0" dirty="0">
                <a:solidFill>
                  <a:srgbClr val="020621"/>
                </a:solidFill>
              </a:rPr>
              <a:t>Hypotension is a decrease in systemic blood pressure below accepted low </a:t>
            </a:r>
            <a:r>
              <a:rPr lang="en-IN" sz="1800" b="0" i="0" u="none" strike="noStrike" baseline="0" dirty="0">
                <a:solidFill>
                  <a:srgbClr val="020621"/>
                </a:solidFill>
              </a:rPr>
              <a:t>values.</a:t>
            </a:r>
          </a:p>
          <a:p>
            <a:pPr algn="just"/>
            <a:r>
              <a:rPr lang="en-US" sz="1800" b="0" i="0" u="none" strike="noStrike" baseline="0" dirty="0">
                <a:solidFill>
                  <a:srgbClr val="020621"/>
                </a:solidFill>
              </a:rPr>
              <a:t>While there is not an accepted standard hypotensive value, pressures less than 90/60 are recognized as hypotensive.</a:t>
            </a:r>
          </a:p>
          <a:p>
            <a:pPr algn="just"/>
            <a:r>
              <a:rPr lang="en-US" sz="1800" b="0" i="0" u="none" strike="noStrike" baseline="0" dirty="0">
                <a:solidFill>
                  <a:srgbClr val="020621"/>
                </a:solidFill>
              </a:rPr>
              <a:t>Hypotension is a relatively benign condition that is under –recognized mainly because it is typically asymptomatic.</a:t>
            </a:r>
          </a:p>
          <a:p>
            <a:pPr algn="just"/>
            <a:r>
              <a:rPr lang="en-US" sz="1800" b="0" i="0" u="none" strike="noStrike" baseline="0" dirty="0">
                <a:solidFill>
                  <a:srgbClr val="020621"/>
                </a:solidFill>
              </a:rPr>
              <a:t>It only becomes a concern once pumping pressure is not sufficient to perfuse key organs with oxygenated blood.</a:t>
            </a:r>
            <a:endParaRPr lang="en-IN" dirty="0"/>
          </a:p>
        </p:txBody>
      </p:sp>
    </p:spTree>
    <p:extLst>
      <p:ext uri="{BB962C8B-B14F-4D97-AF65-F5344CB8AC3E}">
        <p14:creationId xmlns:p14="http://schemas.microsoft.com/office/powerpoint/2010/main" val="43711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F448-C884-442D-B2AE-8E51B2BBF570}"/>
              </a:ext>
            </a:extLst>
          </p:cNvPr>
          <p:cNvSpPr>
            <a:spLocks noGrp="1"/>
          </p:cNvSpPr>
          <p:nvPr>
            <p:ph type="title"/>
          </p:nvPr>
        </p:nvSpPr>
        <p:spPr/>
        <p:txBody>
          <a:bodyPr/>
          <a:lstStyle/>
          <a:p>
            <a:endParaRPr lang="en-IN"/>
          </a:p>
        </p:txBody>
      </p:sp>
      <p:pic>
        <p:nvPicPr>
          <p:cNvPr id="10" name="Content Placeholder 9">
            <a:extLst>
              <a:ext uri="{FF2B5EF4-FFF2-40B4-BE49-F238E27FC236}">
                <a16:creationId xmlns:a16="http://schemas.microsoft.com/office/drawing/2014/main" id="{9042EC92-D682-47F5-B169-E575C064D202}"/>
              </a:ext>
            </a:extLst>
          </p:cNvPr>
          <p:cNvPicPr>
            <a:picLocks noGrp="1" noChangeAspect="1"/>
          </p:cNvPicPr>
          <p:nvPr>
            <p:ph idx="1"/>
          </p:nvPr>
        </p:nvPicPr>
        <p:blipFill>
          <a:blip r:embed="rId2"/>
          <a:stretch>
            <a:fillRect/>
          </a:stretch>
        </p:blipFill>
        <p:spPr>
          <a:xfrm>
            <a:off x="0" y="0"/>
            <a:ext cx="12192001" cy="6858000"/>
          </a:xfrm>
          <a:prstGeom prst="rect">
            <a:avLst/>
          </a:prstGeom>
        </p:spPr>
      </p:pic>
      <p:sp>
        <p:nvSpPr>
          <p:cNvPr id="11" name="Rectangle 10">
            <a:extLst>
              <a:ext uri="{FF2B5EF4-FFF2-40B4-BE49-F238E27FC236}">
                <a16:creationId xmlns:a16="http://schemas.microsoft.com/office/drawing/2014/main" id="{66EB0F25-0F64-426D-A61F-8EF23807B676}"/>
              </a:ext>
            </a:extLst>
          </p:cNvPr>
          <p:cNvSpPr/>
          <p:nvPr/>
        </p:nvSpPr>
        <p:spPr>
          <a:xfrm>
            <a:off x="6199632" y="1653440"/>
            <a:ext cx="435003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THANK YOU</a:t>
            </a:r>
          </a:p>
        </p:txBody>
      </p:sp>
    </p:spTree>
    <p:extLst>
      <p:ext uri="{BB962C8B-B14F-4D97-AF65-F5344CB8AC3E}">
        <p14:creationId xmlns:p14="http://schemas.microsoft.com/office/powerpoint/2010/main" val="2921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76170-5C6D-4521-9EFF-9655C8C00BD0}"/>
              </a:ext>
            </a:extLst>
          </p:cNvPr>
          <p:cNvSpPr>
            <a:spLocks noGrp="1"/>
          </p:cNvSpPr>
          <p:nvPr>
            <p:ph type="title"/>
          </p:nvPr>
        </p:nvSpPr>
        <p:spPr/>
        <p:txBody>
          <a:bodyPr/>
          <a:lstStyle/>
          <a:p>
            <a:r>
              <a:rPr lang="en-US" dirty="0"/>
              <a:t>Significance </a:t>
            </a:r>
            <a:endParaRPr lang="en-IN" dirty="0"/>
          </a:p>
        </p:txBody>
      </p:sp>
      <p:sp>
        <p:nvSpPr>
          <p:cNvPr id="3" name="Content Placeholder 2">
            <a:extLst>
              <a:ext uri="{FF2B5EF4-FFF2-40B4-BE49-F238E27FC236}">
                <a16:creationId xmlns:a16="http://schemas.microsoft.com/office/drawing/2014/main" id="{595A2B15-A850-4D2F-A2FC-047CF0542391}"/>
              </a:ext>
            </a:extLst>
          </p:cNvPr>
          <p:cNvSpPr>
            <a:spLocks noGrp="1"/>
          </p:cNvSpPr>
          <p:nvPr>
            <p:ph idx="1"/>
          </p:nvPr>
        </p:nvSpPr>
        <p:spPr/>
        <p:txBody>
          <a:bodyPr/>
          <a:lstStyle/>
          <a:p>
            <a:r>
              <a:rPr lang="en-US" dirty="0"/>
              <a:t>To ensure the blood flow to various organs</a:t>
            </a:r>
          </a:p>
          <a:p>
            <a:r>
              <a:rPr lang="en-US" dirty="0"/>
              <a:t>Plays an important role in exchange of nutrients and gases across the capillaries</a:t>
            </a:r>
          </a:p>
          <a:p>
            <a:r>
              <a:rPr lang="en-US" dirty="0"/>
              <a:t>Required to form urine</a:t>
            </a:r>
          </a:p>
          <a:p>
            <a:r>
              <a:rPr lang="en-US" dirty="0"/>
              <a:t>Required for the formation of lymph</a:t>
            </a:r>
            <a:endParaRPr lang="en-IN" dirty="0"/>
          </a:p>
        </p:txBody>
      </p:sp>
    </p:spTree>
    <p:extLst>
      <p:ext uri="{BB962C8B-B14F-4D97-AF65-F5344CB8AC3E}">
        <p14:creationId xmlns:p14="http://schemas.microsoft.com/office/powerpoint/2010/main" val="303396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4D7F-39DB-4204-AF0E-8726D5B9C605}"/>
              </a:ext>
            </a:extLst>
          </p:cNvPr>
          <p:cNvSpPr>
            <a:spLocks noGrp="1"/>
          </p:cNvSpPr>
          <p:nvPr>
            <p:ph type="title"/>
          </p:nvPr>
        </p:nvSpPr>
        <p:spPr/>
        <p:txBody>
          <a:bodyPr/>
          <a:lstStyle/>
          <a:p>
            <a:r>
              <a:rPr lang="en-US" dirty="0"/>
              <a:t>Normal values</a:t>
            </a:r>
            <a:endParaRPr lang="en-IN" dirty="0"/>
          </a:p>
        </p:txBody>
      </p:sp>
      <p:sp>
        <p:nvSpPr>
          <p:cNvPr id="3" name="Content Placeholder 2">
            <a:extLst>
              <a:ext uri="{FF2B5EF4-FFF2-40B4-BE49-F238E27FC236}">
                <a16:creationId xmlns:a16="http://schemas.microsoft.com/office/drawing/2014/main" id="{87EE806D-2C15-4CBE-A124-644237BD76E3}"/>
              </a:ext>
            </a:extLst>
          </p:cNvPr>
          <p:cNvSpPr>
            <a:spLocks noGrp="1"/>
          </p:cNvSpPr>
          <p:nvPr>
            <p:ph idx="1"/>
          </p:nvPr>
        </p:nvSpPr>
        <p:spPr/>
        <p:txBody>
          <a:bodyPr/>
          <a:lstStyle/>
          <a:p>
            <a:r>
              <a:rPr lang="en-US" dirty="0"/>
              <a:t>Normal adult range can fluctuate within a wide range and still be normal</a:t>
            </a:r>
          </a:p>
          <a:p>
            <a:r>
              <a:rPr lang="en-US" dirty="0"/>
              <a:t>Systolic/diastolic</a:t>
            </a:r>
          </a:p>
          <a:p>
            <a:r>
              <a:rPr lang="en-US" dirty="0"/>
              <a:t>100/60 – 140/80</a:t>
            </a:r>
          </a:p>
          <a:p>
            <a:r>
              <a:rPr lang="en-US" dirty="0"/>
              <a:t>Unit - mmHg </a:t>
            </a:r>
            <a:endParaRPr lang="en-IN" dirty="0"/>
          </a:p>
        </p:txBody>
      </p:sp>
    </p:spTree>
    <p:extLst>
      <p:ext uri="{BB962C8B-B14F-4D97-AF65-F5344CB8AC3E}">
        <p14:creationId xmlns:p14="http://schemas.microsoft.com/office/powerpoint/2010/main" val="176865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AA9F-499B-44B8-9AED-67DA6D719671}"/>
              </a:ext>
            </a:extLst>
          </p:cNvPr>
          <p:cNvSpPr>
            <a:spLocks noGrp="1"/>
          </p:cNvSpPr>
          <p:nvPr>
            <p:ph type="title"/>
          </p:nvPr>
        </p:nvSpPr>
        <p:spPr/>
        <p:txBody>
          <a:bodyPr/>
          <a:lstStyle/>
          <a:p>
            <a:r>
              <a:rPr lang="en-US" dirty="0"/>
              <a:t>Systolic blood pressure (SBP)</a:t>
            </a:r>
            <a:endParaRPr lang="en-IN" dirty="0"/>
          </a:p>
        </p:txBody>
      </p:sp>
      <p:sp>
        <p:nvSpPr>
          <p:cNvPr id="3" name="Content Placeholder 2">
            <a:extLst>
              <a:ext uri="{FF2B5EF4-FFF2-40B4-BE49-F238E27FC236}">
                <a16:creationId xmlns:a16="http://schemas.microsoft.com/office/drawing/2014/main" id="{C91ED0C5-AD37-434E-BBCE-B69434181A32}"/>
              </a:ext>
            </a:extLst>
          </p:cNvPr>
          <p:cNvSpPr>
            <a:spLocks noGrp="1"/>
          </p:cNvSpPr>
          <p:nvPr>
            <p:ph idx="1"/>
          </p:nvPr>
        </p:nvSpPr>
        <p:spPr/>
        <p:txBody>
          <a:bodyPr>
            <a:normAutofit fontScale="92500" lnSpcReduction="10000"/>
          </a:bodyPr>
          <a:lstStyle/>
          <a:p>
            <a:r>
              <a:rPr lang="en-US" dirty="0"/>
              <a:t>Defined as the maximum blood pressure in the arteries attainable during systole.</a:t>
            </a:r>
          </a:p>
          <a:p>
            <a:r>
              <a:rPr lang="en-US" dirty="0"/>
              <a:t>Normal 120 ± 20 mmHg</a:t>
            </a:r>
          </a:p>
          <a:p>
            <a:r>
              <a:rPr lang="en-US" dirty="0"/>
              <a:t>This is mainly contributed by:</a:t>
            </a:r>
          </a:p>
          <a:p>
            <a:pPr marL="514350" indent="-514350">
              <a:buAutoNum type="arabicPeriod"/>
            </a:pPr>
            <a:r>
              <a:rPr lang="en-US" dirty="0"/>
              <a:t>Force of heart beat</a:t>
            </a:r>
          </a:p>
          <a:p>
            <a:pPr marL="514350" indent="-514350">
              <a:buAutoNum type="arabicPeriod"/>
            </a:pPr>
            <a:r>
              <a:rPr lang="en-US" dirty="0"/>
              <a:t>Normal blood volume</a:t>
            </a:r>
          </a:p>
          <a:p>
            <a:pPr marL="514350" indent="-514350">
              <a:buAutoNum type="arabicPeriod"/>
            </a:pPr>
            <a:r>
              <a:rPr lang="en-US" dirty="0"/>
              <a:t>Cardiac output</a:t>
            </a:r>
            <a:endParaRPr lang="en-IN" dirty="0"/>
          </a:p>
        </p:txBody>
      </p:sp>
    </p:spTree>
    <p:extLst>
      <p:ext uri="{BB962C8B-B14F-4D97-AF65-F5344CB8AC3E}">
        <p14:creationId xmlns:p14="http://schemas.microsoft.com/office/powerpoint/2010/main" val="115296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FBA6-0421-445D-9407-E73B9915E557}"/>
              </a:ext>
            </a:extLst>
          </p:cNvPr>
          <p:cNvSpPr>
            <a:spLocks noGrp="1"/>
          </p:cNvSpPr>
          <p:nvPr>
            <p:ph type="title"/>
          </p:nvPr>
        </p:nvSpPr>
        <p:spPr/>
        <p:txBody>
          <a:bodyPr>
            <a:normAutofit fontScale="90000"/>
          </a:bodyPr>
          <a:lstStyle/>
          <a:p>
            <a:br>
              <a:rPr lang="en-US" dirty="0"/>
            </a:br>
            <a:r>
              <a:rPr lang="en-US" dirty="0"/>
              <a:t>Diastolic blood pressure (DBP)</a:t>
            </a:r>
            <a:br>
              <a:rPr lang="en-US" dirty="0"/>
            </a:br>
            <a:endParaRPr lang="en-IN" dirty="0"/>
          </a:p>
        </p:txBody>
      </p:sp>
      <p:sp>
        <p:nvSpPr>
          <p:cNvPr id="3" name="Content Placeholder 2">
            <a:extLst>
              <a:ext uri="{FF2B5EF4-FFF2-40B4-BE49-F238E27FC236}">
                <a16:creationId xmlns:a16="http://schemas.microsoft.com/office/drawing/2014/main" id="{A601042E-EB99-47E7-974A-A6EAABFFCB15}"/>
              </a:ext>
            </a:extLst>
          </p:cNvPr>
          <p:cNvSpPr>
            <a:spLocks noGrp="1"/>
          </p:cNvSpPr>
          <p:nvPr>
            <p:ph idx="1"/>
          </p:nvPr>
        </p:nvSpPr>
        <p:spPr/>
        <p:txBody>
          <a:bodyPr>
            <a:normAutofit lnSpcReduction="10000"/>
          </a:bodyPr>
          <a:lstStyle/>
          <a:p>
            <a:r>
              <a:rPr lang="en-US" dirty="0"/>
              <a:t>Defined as the minimum pressure that is obtained at the end of the ventricular diastole</a:t>
            </a:r>
          </a:p>
          <a:p>
            <a:r>
              <a:rPr lang="en-US" dirty="0"/>
              <a:t>Normal range is 60-90 mmHg</a:t>
            </a:r>
          </a:p>
          <a:p>
            <a:r>
              <a:rPr lang="en-US" dirty="0"/>
              <a:t>It represents a constant load on the arterial walls with little or no fluctuations at all</a:t>
            </a:r>
          </a:p>
          <a:p>
            <a:r>
              <a:rPr lang="en-US" dirty="0"/>
              <a:t>It is an index to the peripheral resistance and decides the filling of the coronary system</a:t>
            </a:r>
          </a:p>
          <a:p>
            <a:endParaRPr lang="en-IN" dirty="0"/>
          </a:p>
        </p:txBody>
      </p:sp>
    </p:spTree>
    <p:extLst>
      <p:ext uri="{BB962C8B-B14F-4D97-AF65-F5344CB8AC3E}">
        <p14:creationId xmlns:p14="http://schemas.microsoft.com/office/powerpoint/2010/main" val="404693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F5EF-CE50-4020-B4C9-C2E8DAD9A5D6}"/>
              </a:ext>
            </a:extLst>
          </p:cNvPr>
          <p:cNvSpPr>
            <a:spLocks noGrp="1"/>
          </p:cNvSpPr>
          <p:nvPr>
            <p:ph type="title"/>
          </p:nvPr>
        </p:nvSpPr>
        <p:spPr/>
        <p:txBody>
          <a:bodyPr/>
          <a:lstStyle/>
          <a:p>
            <a:r>
              <a:rPr lang="en-US" dirty="0"/>
              <a:t>Pulse pressure (PP)</a:t>
            </a:r>
            <a:endParaRPr lang="en-IN" dirty="0"/>
          </a:p>
        </p:txBody>
      </p:sp>
      <p:sp>
        <p:nvSpPr>
          <p:cNvPr id="3" name="Content Placeholder 2">
            <a:extLst>
              <a:ext uri="{FF2B5EF4-FFF2-40B4-BE49-F238E27FC236}">
                <a16:creationId xmlns:a16="http://schemas.microsoft.com/office/drawing/2014/main" id="{6F5AEE35-DE7E-436D-8621-C26C609DC27D}"/>
              </a:ext>
            </a:extLst>
          </p:cNvPr>
          <p:cNvSpPr>
            <a:spLocks noGrp="1"/>
          </p:cNvSpPr>
          <p:nvPr>
            <p:ph idx="1"/>
          </p:nvPr>
        </p:nvSpPr>
        <p:spPr/>
        <p:txBody>
          <a:bodyPr/>
          <a:lstStyle/>
          <a:p>
            <a:r>
              <a:rPr lang="en-US" dirty="0"/>
              <a:t>Denotes the difference between systolic and diastolic blood pressure</a:t>
            </a:r>
          </a:p>
          <a:p>
            <a:r>
              <a:rPr lang="en-US" dirty="0"/>
              <a:t>PP = SBP – DBP</a:t>
            </a:r>
          </a:p>
          <a:p>
            <a:r>
              <a:rPr lang="en-US" dirty="0"/>
              <a:t>120-80 = 40 mmHg</a:t>
            </a:r>
            <a:endParaRPr lang="en-IN" dirty="0"/>
          </a:p>
        </p:txBody>
      </p:sp>
      <p:pic>
        <p:nvPicPr>
          <p:cNvPr id="5" name="Picture 4">
            <a:extLst>
              <a:ext uri="{FF2B5EF4-FFF2-40B4-BE49-F238E27FC236}">
                <a16:creationId xmlns:a16="http://schemas.microsoft.com/office/drawing/2014/main" id="{14B56DB1-73D7-4599-8BCB-FE92264B65E7}"/>
              </a:ext>
            </a:extLst>
          </p:cNvPr>
          <p:cNvPicPr>
            <a:picLocks noChangeAspect="1"/>
          </p:cNvPicPr>
          <p:nvPr/>
        </p:nvPicPr>
        <p:blipFill rotWithShape="1">
          <a:blip r:embed="rId2"/>
          <a:srcRect l="55296" t="28923" r="5930" b="12256"/>
          <a:stretch/>
        </p:blipFill>
        <p:spPr>
          <a:xfrm>
            <a:off x="7643673" y="3242568"/>
            <a:ext cx="2556769" cy="2929632"/>
          </a:xfrm>
          <a:prstGeom prst="rect">
            <a:avLst/>
          </a:prstGeom>
        </p:spPr>
      </p:pic>
    </p:spTree>
    <p:extLst>
      <p:ext uri="{BB962C8B-B14F-4D97-AF65-F5344CB8AC3E}">
        <p14:creationId xmlns:p14="http://schemas.microsoft.com/office/powerpoint/2010/main" val="233052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E6B4-AE27-4459-8AF8-3ED72D271A5D}"/>
              </a:ext>
            </a:extLst>
          </p:cNvPr>
          <p:cNvSpPr>
            <a:spLocks noGrp="1"/>
          </p:cNvSpPr>
          <p:nvPr>
            <p:ph type="title"/>
          </p:nvPr>
        </p:nvSpPr>
        <p:spPr/>
        <p:txBody>
          <a:bodyPr/>
          <a:lstStyle/>
          <a:p>
            <a:r>
              <a:rPr lang="en-US" dirty="0"/>
              <a:t>Mean Arterial Pressure (MAP)</a:t>
            </a:r>
            <a:endParaRPr lang="en-IN" dirty="0"/>
          </a:p>
        </p:txBody>
      </p:sp>
      <p:sp>
        <p:nvSpPr>
          <p:cNvPr id="3" name="Content Placeholder 2">
            <a:extLst>
              <a:ext uri="{FF2B5EF4-FFF2-40B4-BE49-F238E27FC236}">
                <a16:creationId xmlns:a16="http://schemas.microsoft.com/office/drawing/2014/main" id="{90E393FA-5B64-4B66-91E8-7B8F34FB94C1}"/>
              </a:ext>
            </a:extLst>
          </p:cNvPr>
          <p:cNvSpPr>
            <a:spLocks noGrp="1"/>
          </p:cNvSpPr>
          <p:nvPr>
            <p:ph idx="1"/>
          </p:nvPr>
        </p:nvSpPr>
        <p:spPr>
          <a:xfrm>
            <a:off x="1115568" y="2478024"/>
            <a:ext cx="6821069" cy="3694176"/>
          </a:xfrm>
        </p:spPr>
        <p:txBody>
          <a:bodyPr>
            <a:normAutofit fontScale="92500" lnSpcReduction="10000"/>
          </a:bodyPr>
          <a:lstStyle/>
          <a:p>
            <a:r>
              <a:rPr lang="en-IN" dirty="0"/>
              <a:t>Mean arterial pressure = DBP + 1/3</a:t>
            </a:r>
            <a:r>
              <a:rPr lang="en-IN" baseline="30000" dirty="0"/>
              <a:t>rd</a:t>
            </a:r>
            <a:r>
              <a:rPr lang="en-IN" dirty="0"/>
              <a:t> pulse pressure </a:t>
            </a:r>
          </a:p>
          <a:p>
            <a:r>
              <a:rPr lang="en-IN" dirty="0"/>
              <a:t>Normal range = 95 mmHg</a:t>
            </a:r>
          </a:p>
          <a:p>
            <a:r>
              <a:rPr lang="en-IN" dirty="0"/>
              <a:t>Not the arithmetical mean but geometric mean</a:t>
            </a:r>
          </a:p>
          <a:p>
            <a:r>
              <a:rPr lang="en-IN" dirty="0"/>
              <a:t>It is because the period of the systole is only 0.3 sec when compared to 0.5 sec of the diastole</a:t>
            </a:r>
          </a:p>
        </p:txBody>
      </p:sp>
      <p:pic>
        <p:nvPicPr>
          <p:cNvPr id="6" name="Picture 5">
            <a:extLst>
              <a:ext uri="{FF2B5EF4-FFF2-40B4-BE49-F238E27FC236}">
                <a16:creationId xmlns:a16="http://schemas.microsoft.com/office/drawing/2014/main" id="{6319A9C0-A009-4E45-AC18-499022DB3E1C}"/>
              </a:ext>
            </a:extLst>
          </p:cNvPr>
          <p:cNvPicPr>
            <a:picLocks noChangeAspect="1"/>
          </p:cNvPicPr>
          <p:nvPr/>
        </p:nvPicPr>
        <p:blipFill>
          <a:blip r:embed="rId2"/>
          <a:stretch>
            <a:fillRect/>
          </a:stretch>
        </p:blipFill>
        <p:spPr>
          <a:xfrm>
            <a:off x="7744777" y="3082575"/>
            <a:ext cx="4193937" cy="2485073"/>
          </a:xfrm>
          <a:prstGeom prst="rect">
            <a:avLst/>
          </a:prstGeom>
        </p:spPr>
      </p:pic>
    </p:spTree>
    <p:extLst>
      <p:ext uri="{BB962C8B-B14F-4D97-AF65-F5344CB8AC3E}">
        <p14:creationId xmlns:p14="http://schemas.microsoft.com/office/powerpoint/2010/main" val="272777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CDA9-C862-4166-A3C6-C537CB3C5F99}"/>
              </a:ext>
            </a:extLst>
          </p:cNvPr>
          <p:cNvSpPr>
            <a:spLocks noGrp="1"/>
          </p:cNvSpPr>
          <p:nvPr>
            <p:ph type="title"/>
          </p:nvPr>
        </p:nvSpPr>
        <p:spPr>
          <a:xfrm>
            <a:off x="804849" y="185720"/>
            <a:ext cx="10168128" cy="1179576"/>
          </a:xfrm>
        </p:spPr>
        <p:txBody>
          <a:bodyPr>
            <a:normAutofit/>
          </a:bodyPr>
          <a:lstStyle/>
          <a:p>
            <a:r>
              <a:rPr lang="en-US" sz="2000" b="1" i="0" u="none" strike="noStrike" baseline="0" dirty="0">
                <a:solidFill>
                  <a:srgbClr val="000000"/>
                </a:solidFill>
                <a:latin typeface="Tahoma" panose="020B0604030504040204" pitchFamily="34" charset="0"/>
              </a:rPr>
              <a:t>PHYSIOLOGICAL FACTORS AFFECTING ARTERIAL BLOOD PRESSURE</a:t>
            </a:r>
            <a:endParaRPr lang="en-IN" sz="4400" dirty="0"/>
          </a:p>
        </p:txBody>
      </p:sp>
      <p:sp>
        <p:nvSpPr>
          <p:cNvPr id="3" name="Content Placeholder 2">
            <a:extLst>
              <a:ext uri="{FF2B5EF4-FFF2-40B4-BE49-F238E27FC236}">
                <a16:creationId xmlns:a16="http://schemas.microsoft.com/office/drawing/2014/main" id="{6766EB72-5BC7-45CE-9511-F2F33238998E}"/>
              </a:ext>
            </a:extLst>
          </p:cNvPr>
          <p:cNvSpPr>
            <a:spLocks noGrp="1"/>
          </p:cNvSpPr>
          <p:nvPr>
            <p:ph idx="1"/>
          </p:nvPr>
        </p:nvSpPr>
        <p:spPr>
          <a:xfrm>
            <a:off x="908304" y="1411933"/>
            <a:ext cx="10168128" cy="5175298"/>
          </a:xfrm>
        </p:spPr>
        <p:txBody>
          <a:bodyPr>
            <a:normAutofit/>
          </a:bodyPr>
          <a:lstStyle/>
          <a:p>
            <a:pPr marL="0" indent="0">
              <a:buNone/>
            </a:pPr>
            <a:r>
              <a:rPr lang="en-IN" sz="1800" b="0" i="0" u="none" strike="noStrike" baseline="0" dirty="0">
                <a:latin typeface="Arial" panose="020B0604020202020204" pitchFamily="34" charset="0"/>
              </a:rPr>
              <a:t>Sex : male &gt; female (equals at menopause)</a:t>
            </a:r>
          </a:p>
          <a:p>
            <a:pPr marL="0" indent="0">
              <a:buNone/>
            </a:pPr>
            <a:r>
              <a:rPr lang="en-IN" sz="1800" dirty="0">
                <a:latin typeface="Arial" panose="020B0604020202020204" pitchFamily="34" charset="0"/>
              </a:rPr>
              <a:t>Age : (  ) old age; atherosclerosis</a:t>
            </a:r>
          </a:p>
          <a:p>
            <a:pPr marL="0" indent="0">
              <a:buNone/>
            </a:pPr>
            <a:r>
              <a:rPr lang="en-IN" sz="1800" b="0" i="0" u="none" strike="noStrike" baseline="0" dirty="0">
                <a:latin typeface="Arial" panose="020B0604020202020204" pitchFamily="34" charset="0"/>
              </a:rPr>
              <a:t>Emotions : blood pressure (  ) due to neural and hormonal effects</a:t>
            </a:r>
          </a:p>
          <a:p>
            <a:pPr marL="0" indent="0">
              <a:buNone/>
            </a:pPr>
            <a:r>
              <a:rPr lang="en-IN" sz="1800" dirty="0">
                <a:latin typeface="Arial" panose="020B0604020202020204" pitchFamily="34" charset="0"/>
              </a:rPr>
              <a:t>Exercise : (  ) blood pressure elevates due to increase in venous return</a:t>
            </a:r>
          </a:p>
          <a:p>
            <a:pPr marL="0" indent="0">
              <a:buNone/>
            </a:pPr>
            <a:r>
              <a:rPr lang="en-IN" sz="1800" b="0" i="0" u="none" strike="noStrike" baseline="0" dirty="0">
                <a:latin typeface="Arial" panose="020B0604020202020204" pitchFamily="34" charset="0"/>
              </a:rPr>
              <a:t>Hormones : Some hormones like adrenaline, nor adrenaline and thyroid (  ) BP</a:t>
            </a:r>
          </a:p>
          <a:p>
            <a:pPr marL="0" indent="0">
              <a:buNone/>
            </a:pPr>
            <a:r>
              <a:rPr lang="en-IN" sz="1800" dirty="0">
                <a:latin typeface="Arial" panose="020B0604020202020204" pitchFamily="34" charset="0"/>
              </a:rPr>
              <a:t>Gravity : BP is higher in lower limbs than upper limbs</a:t>
            </a:r>
          </a:p>
          <a:p>
            <a:pPr marL="0" indent="0">
              <a:buNone/>
            </a:pPr>
            <a:r>
              <a:rPr lang="en-IN" sz="1800" b="0" i="0" u="none" strike="noStrike" baseline="0" dirty="0">
                <a:latin typeface="Arial" panose="020B0604020202020204" pitchFamily="34" charset="0"/>
              </a:rPr>
              <a:t>Stress : (  ) BP</a:t>
            </a:r>
          </a:p>
          <a:p>
            <a:pPr marL="0" indent="0">
              <a:buNone/>
            </a:pPr>
            <a:r>
              <a:rPr lang="en-IN" sz="1800" dirty="0">
                <a:latin typeface="Arial" panose="020B0604020202020204" pitchFamily="34" charset="0"/>
              </a:rPr>
              <a:t>Sleep : BP (  ) due to decrease in venous return</a:t>
            </a:r>
          </a:p>
          <a:p>
            <a:pPr marL="0" indent="0">
              <a:buNone/>
            </a:pPr>
            <a:r>
              <a:rPr lang="en-IN" sz="1800" b="0" i="0" u="none" strike="noStrike" baseline="0" dirty="0">
                <a:latin typeface="Arial" panose="020B0604020202020204" pitchFamily="34" charset="0"/>
              </a:rPr>
              <a:t>Pregnancy : BP (  ) due to increase in metabolism</a:t>
            </a:r>
          </a:p>
          <a:p>
            <a:pPr marL="0" indent="0">
              <a:buNone/>
            </a:pPr>
            <a:r>
              <a:rPr lang="en-IN" sz="1800" dirty="0">
                <a:latin typeface="Arial" panose="020B0604020202020204" pitchFamily="34" charset="0"/>
              </a:rPr>
              <a:t>Temperature : BP (  ) with heat due to vasodilation</a:t>
            </a:r>
          </a:p>
          <a:p>
            <a:pPr marL="0" indent="0">
              <a:buNone/>
            </a:pPr>
            <a:r>
              <a:rPr lang="en-IN" sz="1800" b="0" i="0" u="none" strike="noStrike" baseline="0" dirty="0">
                <a:latin typeface="Arial" panose="020B0604020202020204" pitchFamily="34" charset="0"/>
              </a:rPr>
              <a:t>                        BP (  ) with cold due to vasoconstriction </a:t>
            </a:r>
          </a:p>
          <a:p>
            <a:pPr marL="0" indent="0">
              <a:buNone/>
            </a:pPr>
            <a:r>
              <a:rPr lang="en-IN" sz="1800" b="0" i="0" u="none" strike="noStrike" baseline="0" dirty="0">
                <a:latin typeface="Arial" panose="020B0604020202020204" pitchFamily="34" charset="0"/>
              </a:rPr>
              <a:t>Obesity : BP (  )</a:t>
            </a:r>
          </a:p>
        </p:txBody>
      </p:sp>
      <p:cxnSp>
        <p:nvCxnSpPr>
          <p:cNvPr id="5" name="Straight Arrow Connector 4">
            <a:extLst>
              <a:ext uri="{FF2B5EF4-FFF2-40B4-BE49-F238E27FC236}">
                <a16:creationId xmlns:a16="http://schemas.microsoft.com/office/drawing/2014/main" id="{DD3CF70A-96C6-4759-95FD-6083D10620CD}"/>
              </a:ext>
            </a:extLst>
          </p:cNvPr>
          <p:cNvCxnSpPr>
            <a:cxnSpLocks/>
          </p:cNvCxnSpPr>
          <p:nvPr/>
        </p:nvCxnSpPr>
        <p:spPr>
          <a:xfrm flipV="1">
            <a:off x="1723229" y="1907884"/>
            <a:ext cx="0"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94F086A-CFC3-46F7-9DAA-CB6DD201C4E1}"/>
              </a:ext>
            </a:extLst>
          </p:cNvPr>
          <p:cNvCxnSpPr>
            <a:cxnSpLocks/>
          </p:cNvCxnSpPr>
          <p:nvPr/>
        </p:nvCxnSpPr>
        <p:spPr>
          <a:xfrm flipV="1">
            <a:off x="3859196" y="2329129"/>
            <a:ext cx="0"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4B53898-4995-4D96-ADB6-8D8E5501798A}"/>
              </a:ext>
            </a:extLst>
          </p:cNvPr>
          <p:cNvCxnSpPr>
            <a:cxnSpLocks/>
          </p:cNvCxnSpPr>
          <p:nvPr/>
        </p:nvCxnSpPr>
        <p:spPr>
          <a:xfrm flipV="1">
            <a:off x="2189232" y="2722113"/>
            <a:ext cx="0"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8240E01-A2E5-4B00-BDEC-C142A780CE97}"/>
              </a:ext>
            </a:extLst>
          </p:cNvPr>
          <p:cNvCxnSpPr>
            <a:cxnSpLocks/>
          </p:cNvCxnSpPr>
          <p:nvPr/>
        </p:nvCxnSpPr>
        <p:spPr>
          <a:xfrm flipV="1">
            <a:off x="8437928" y="3144914"/>
            <a:ext cx="0"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E732089-0E33-41E1-BB49-E6A296402C86}"/>
              </a:ext>
            </a:extLst>
          </p:cNvPr>
          <p:cNvCxnSpPr>
            <a:cxnSpLocks/>
          </p:cNvCxnSpPr>
          <p:nvPr/>
        </p:nvCxnSpPr>
        <p:spPr>
          <a:xfrm flipV="1">
            <a:off x="1973727" y="4015960"/>
            <a:ext cx="0"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93DE4F8-36F3-4FE0-A29A-06EC9D5FB5FE}"/>
              </a:ext>
            </a:extLst>
          </p:cNvPr>
          <p:cNvCxnSpPr>
            <a:cxnSpLocks/>
          </p:cNvCxnSpPr>
          <p:nvPr/>
        </p:nvCxnSpPr>
        <p:spPr>
          <a:xfrm>
            <a:off x="2270908" y="4461101"/>
            <a:ext cx="0" cy="264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C598BE1-1619-43BE-A5BD-2DC25A77AC70}"/>
              </a:ext>
            </a:extLst>
          </p:cNvPr>
          <p:cNvCxnSpPr>
            <a:cxnSpLocks/>
          </p:cNvCxnSpPr>
          <p:nvPr/>
        </p:nvCxnSpPr>
        <p:spPr>
          <a:xfrm flipV="1">
            <a:off x="2799350" y="4908831"/>
            <a:ext cx="0"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19C4F4-772E-4E75-A3FC-18072A81E9A8}"/>
              </a:ext>
            </a:extLst>
          </p:cNvPr>
          <p:cNvCxnSpPr>
            <a:cxnSpLocks/>
          </p:cNvCxnSpPr>
          <p:nvPr/>
        </p:nvCxnSpPr>
        <p:spPr>
          <a:xfrm>
            <a:off x="2972465" y="5342801"/>
            <a:ext cx="0" cy="264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6965B09-C4DD-46FA-84A0-CF4D3BF723E9}"/>
              </a:ext>
            </a:extLst>
          </p:cNvPr>
          <p:cNvCxnSpPr>
            <a:cxnSpLocks/>
          </p:cNvCxnSpPr>
          <p:nvPr/>
        </p:nvCxnSpPr>
        <p:spPr>
          <a:xfrm flipV="1">
            <a:off x="2472422" y="6150745"/>
            <a:ext cx="0"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1DCFA3F-450C-4486-B045-914D5C0F559D}"/>
              </a:ext>
            </a:extLst>
          </p:cNvPr>
          <p:cNvCxnSpPr>
            <a:cxnSpLocks/>
          </p:cNvCxnSpPr>
          <p:nvPr/>
        </p:nvCxnSpPr>
        <p:spPr>
          <a:xfrm flipV="1">
            <a:off x="3027710" y="5726096"/>
            <a:ext cx="0"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72584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760</TotalTime>
  <Words>2295</Words>
  <Application>Microsoft Office PowerPoint</Application>
  <PresentationFormat>Widescreen</PresentationFormat>
  <Paragraphs>168</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Avenir Next LT Pro</vt:lpstr>
      <vt:lpstr>Calibri</vt:lpstr>
      <vt:lpstr>Cooper Black</vt:lpstr>
      <vt:lpstr>f37-ginger-bold</vt:lpstr>
      <vt:lpstr>Georgia</vt:lpstr>
      <vt:lpstr>Tahoma</vt:lpstr>
      <vt:lpstr>Times New Roman</vt:lpstr>
      <vt:lpstr>tisapro-regular</vt:lpstr>
      <vt:lpstr>Wingdings</vt:lpstr>
      <vt:lpstr>AccentBoxVTI</vt:lpstr>
      <vt:lpstr> BLOOD PRESSURE</vt:lpstr>
      <vt:lpstr>Definition</vt:lpstr>
      <vt:lpstr>Significance </vt:lpstr>
      <vt:lpstr>Normal values</vt:lpstr>
      <vt:lpstr>Systolic blood pressure (SBP)</vt:lpstr>
      <vt:lpstr> Diastolic blood pressure (DBP) </vt:lpstr>
      <vt:lpstr>Pulse pressure (PP)</vt:lpstr>
      <vt:lpstr>Mean Arterial Pressure (MAP)</vt:lpstr>
      <vt:lpstr>PHYSIOLOGICAL FACTORS AFFECTING ARTERIAL BLOOD PRESSURE</vt:lpstr>
      <vt:lpstr>Maintaining Blood Pressure within normal limits</vt:lpstr>
      <vt:lpstr>Mechanism of maintaining normal Blood Pressure</vt:lpstr>
      <vt:lpstr>Baroreceptor Reflex </vt:lpstr>
      <vt:lpstr>Chemoreceptor reflex </vt:lpstr>
      <vt:lpstr>CNS Ischaemic Response </vt:lpstr>
      <vt:lpstr>Antidiuretic Hormone </vt:lpstr>
      <vt:lpstr> Renin-angiotensin-aldosterone system (RAAS)</vt:lpstr>
      <vt:lpstr>Intermediate acting arterial blood pressure regulatory Mechanism or intrinsic physical regulatory mechanism </vt:lpstr>
      <vt:lpstr>PowerPoint Presentation</vt:lpstr>
      <vt:lpstr>Miscellaneous Mechanism </vt:lpstr>
      <vt:lpstr>Recording of Blood pressure</vt:lpstr>
      <vt:lpstr>Sphygmomanometer:</vt:lpstr>
      <vt:lpstr>PowerPoint Presentation</vt:lpstr>
      <vt:lpstr>Hypertension</vt:lpstr>
      <vt:lpstr>PowerPoint Presentation</vt:lpstr>
      <vt:lpstr>Hypotension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dc:title>
  <dc:creator>Waqarali Saiyed</dc:creator>
  <cp:lastModifiedBy>falakaarasaiyed2904@gmail.com</cp:lastModifiedBy>
  <cp:revision>46</cp:revision>
  <dcterms:created xsi:type="dcterms:W3CDTF">2021-02-19T08:22:51Z</dcterms:created>
  <dcterms:modified xsi:type="dcterms:W3CDTF">2022-04-26T05:44:40Z</dcterms:modified>
</cp:coreProperties>
</file>