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4/26/2022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4/26/2022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4/26/2022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4/26/2022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4/26/2022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b="1" dirty="0">
                <a:solidFill>
                  <a:schemeClr val="tx1"/>
                </a:solidFill>
              </a:rPr>
              <a:t>Blood Vessels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666565"/>
            <a:ext cx="4775075" cy="1111623"/>
          </a:xfrm>
        </p:spPr>
        <p:txBody>
          <a:bodyPr>
            <a:normAutofit fontScale="77500" lnSpcReduction="20000"/>
          </a:bodyPr>
          <a:lstStyle/>
          <a:p>
            <a:pPr>
              <a:spcAft>
                <a:spcPts val="600"/>
              </a:spcAft>
            </a:pPr>
            <a:r>
              <a:rPr lang="en-US" dirty="0">
                <a:solidFill>
                  <a:schemeClr val="tx1"/>
                </a:solidFill>
              </a:rPr>
              <a:t>By: Saiyed </a:t>
            </a:r>
            <a:r>
              <a:rPr lang="en-US" dirty="0" err="1">
                <a:solidFill>
                  <a:schemeClr val="tx1"/>
                </a:solidFill>
              </a:rPr>
              <a:t>Falakaara</a:t>
            </a:r>
            <a:endParaRPr lang="en-US" dirty="0">
              <a:solidFill>
                <a:schemeClr val="tx1"/>
              </a:solidFill>
            </a:endParaRPr>
          </a:p>
          <a:p>
            <a:pPr>
              <a:spcAft>
                <a:spcPts val="600"/>
              </a:spcAft>
            </a:pPr>
            <a:r>
              <a:rPr lang="en-US" dirty="0">
                <a:solidFill>
                  <a:schemeClr val="tx1"/>
                </a:solidFill>
              </a:rPr>
              <a:t>Assistant Professor</a:t>
            </a:r>
          </a:p>
          <a:p>
            <a:pPr>
              <a:spcAft>
                <a:spcPts val="600"/>
              </a:spcAft>
            </a:pPr>
            <a:r>
              <a:rPr lang="en-US" dirty="0">
                <a:solidFill>
                  <a:schemeClr val="tx1"/>
                </a:solidFill>
              </a:rPr>
              <a:t>Department of Pharmacy</a:t>
            </a:r>
          </a:p>
          <a:p>
            <a:pPr>
              <a:spcAft>
                <a:spcPts val="600"/>
              </a:spcAft>
            </a:pPr>
            <a:r>
              <a:rPr lang="en-US" dirty="0">
                <a:solidFill>
                  <a:schemeClr val="tx1"/>
                </a:solidFill>
              </a:rPr>
              <a:t>Sumandeep Vidyapeeth</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F6F66-6E83-4A01-8B88-2036224F0CFC}"/>
              </a:ext>
            </a:extLst>
          </p:cNvPr>
          <p:cNvSpPr/>
          <p:nvPr/>
        </p:nvSpPr>
        <p:spPr>
          <a:xfrm>
            <a:off x="1420428" y="2967335"/>
            <a:ext cx="8815526" cy="2215991"/>
          </a:xfrm>
          <a:prstGeom prst="rect">
            <a:avLst/>
          </a:prstGeom>
          <a:noFill/>
        </p:spPr>
        <p:txBody>
          <a:bodyPr wrap="square" lIns="91440" tIns="45720" rIns="91440" bIns="45720">
            <a:spAutoFit/>
          </a:bodyPr>
          <a:lstStyle/>
          <a:p>
            <a:pPr algn="ctr"/>
            <a:r>
              <a:rPr lang="en-IN" sz="13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thankyou</a:t>
            </a:r>
          </a:p>
        </p:txBody>
      </p:sp>
    </p:spTree>
    <p:extLst>
      <p:ext uri="{BB962C8B-B14F-4D97-AF65-F5344CB8AC3E}">
        <p14:creationId xmlns:p14="http://schemas.microsoft.com/office/powerpoint/2010/main" val="112191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951391" y="47790"/>
            <a:ext cx="10058400" cy="1371600"/>
          </a:xfrm>
        </p:spPr>
        <p:txBody>
          <a:bodyPr>
            <a:normAutofit/>
          </a:bodyPr>
          <a:lstStyle/>
          <a:p>
            <a:pPr algn="ctr"/>
            <a:r>
              <a:rPr lang="en-US" b="1" dirty="0"/>
              <a:t>Introduction</a:t>
            </a:r>
          </a:p>
        </p:txBody>
      </p:sp>
      <p:sp>
        <p:nvSpPr>
          <p:cNvPr id="4" name="Content Placeholder 3">
            <a:extLst>
              <a:ext uri="{FF2B5EF4-FFF2-40B4-BE49-F238E27FC236}">
                <a16:creationId xmlns:a16="http://schemas.microsoft.com/office/drawing/2014/main" id="{05533C04-F6C6-43CC-99B0-FA5AA61B8616}"/>
              </a:ext>
            </a:extLst>
          </p:cNvPr>
          <p:cNvSpPr>
            <a:spLocks noGrp="1"/>
          </p:cNvSpPr>
          <p:nvPr>
            <p:ph idx="1"/>
          </p:nvPr>
        </p:nvSpPr>
        <p:spPr>
          <a:xfrm>
            <a:off x="1066800" y="1055555"/>
            <a:ext cx="10058400" cy="3849624"/>
          </a:xfrm>
        </p:spPr>
        <p:txBody>
          <a:bodyPr>
            <a:normAutofit/>
          </a:bodyPr>
          <a:lstStyle/>
          <a:p>
            <a:r>
              <a:rPr lang="en-US" sz="2000" b="0" i="0" u="none" strike="noStrike" baseline="0" dirty="0">
                <a:solidFill>
                  <a:srgbClr val="000000"/>
                </a:solidFill>
                <a:latin typeface="Times New Roman" panose="02020603050405020304" pitchFamily="18" charset="0"/>
              </a:rPr>
              <a:t>Blood vessels form a closed system of tubes that carry blood away from the heart, transport it to the tissues of the body, and then return it to the heart.</a:t>
            </a:r>
          </a:p>
          <a:p>
            <a:r>
              <a:rPr lang="en-US" sz="2000" dirty="0">
                <a:solidFill>
                  <a:srgbClr val="000000"/>
                </a:solidFill>
                <a:latin typeface="Times New Roman" panose="02020603050405020304" pitchFamily="18" charset="0"/>
              </a:rPr>
              <a:t>The blood vessels of human body carry blood to every tissue and organ.</a:t>
            </a:r>
          </a:p>
          <a:p>
            <a:r>
              <a:rPr lang="en-US" sz="2000" b="0" i="0" u="none" strike="noStrike" baseline="0" dirty="0">
                <a:solidFill>
                  <a:srgbClr val="000000"/>
                </a:solidFill>
                <a:latin typeface="Times New Roman" panose="02020603050405020304" pitchFamily="18" charset="0"/>
              </a:rPr>
              <a:t>Vessels decrease in size as they move away from the heart (arteries and arterioles), ending in the capillaries, and then increase in size as they move towards the heart (venules and veins)</a:t>
            </a:r>
          </a:p>
          <a:p>
            <a:r>
              <a:rPr lang="en-US" sz="2000" dirty="0">
                <a:solidFill>
                  <a:srgbClr val="000000"/>
                </a:solidFill>
                <a:latin typeface="Times New Roman" panose="02020603050405020304" pitchFamily="18" charset="0"/>
              </a:rPr>
              <a:t>The largest artery in the blood is Aorta.</a:t>
            </a:r>
            <a:endParaRPr lang="en-US" sz="2000" b="0" i="0" u="none" strike="noStrike" baseline="0" dirty="0">
              <a:solidFill>
                <a:srgbClr val="000000"/>
              </a:solidFill>
              <a:latin typeface="Times New Roman" panose="02020603050405020304" pitchFamily="18" charset="0"/>
            </a:endParaRPr>
          </a:p>
        </p:txBody>
      </p:sp>
      <p:pic>
        <p:nvPicPr>
          <p:cNvPr id="8" name="Picture 7">
            <a:extLst>
              <a:ext uri="{FF2B5EF4-FFF2-40B4-BE49-F238E27FC236}">
                <a16:creationId xmlns:a16="http://schemas.microsoft.com/office/drawing/2014/main" id="{4AC07FE0-7350-4687-BF78-13673BD6DE3A}"/>
              </a:ext>
            </a:extLst>
          </p:cNvPr>
          <p:cNvPicPr>
            <a:picLocks noChangeAspect="1"/>
          </p:cNvPicPr>
          <p:nvPr/>
        </p:nvPicPr>
        <p:blipFill rotWithShape="1">
          <a:blip r:embed="rId2"/>
          <a:srcRect l="3903" t="3494"/>
          <a:stretch/>
        </p:blipFill>
        <p:spPr>
          <a:xfrm>
            <a:off x="5787342" y="3171109"/>
            <a:ext cx="5671595" cy="3124682"/>
          </a:xfrm>
          <a:prstGeom prst="rect">
            <a:avLst/>
          </a:prstGeom>
        </p:spPr>
      </p:pic>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56A1-5EBA-4DAF-8CD5-D1D43812F1F6}"/>
              </a:ext>
            </a:extLst>
          </p:cNvPr>
          <p:cNvSpPr>
            <a:spLocks noGrp="1"/>
          </p:cNvSpPr>
          <p:nvPr>
            <p:ph type="title"/>
          </p:nvPr>
        </p:nvSpPr>
        <p:spPr/>
        <p:txBody>
          <a:bodyPr/>
          <a:lstStyle/>
          <a:p>
            <a:r>
              <a:rPr lang="en-IN" b="1" dirty="0"/>
              <a:t>Types of blood vessels</a:t>
            </a:r>
          </a:p>
        </p:txBody>
      </p:sp>
      <p:sp>
        <p:nvSpPr>
          <p:cNvPr id="3" name="Content Placeholder 2">
            <a:extLst>
              <a:ext uri="{FF2B5EF4-FFF2-40B4-BE49-F238E27FC236}">
                <a16:creationId xmlns:a16="http://schemas.microsoft.com/office/drawing/2014/main" id="{961658D5-C522-49B3-8275-FAC2BD71AAEE}"/>
              </a:ext>
            </a:extLst>
          </p:cNvPr>
          <p:cNvSpPr>
            <a:spLocks noGrp="1"/>
          </p:cNvSpPr>
          <p:nvPr>
            <p:ph idx="1"/>
          </p:nvPr>
        </p:nvSpPr>
        <p:spPr/>
        <p:txBody>
          <a:bodyPr>
            <a:normAutofit/>
          </a:bodyPr>
          <a:lstStyle/>
          <a:p>
            <a:pPr marL="0" indent="0">
              <a:buNone/>
            </a:pPr>
            <a:r>
              <a:rPr lang="en-IN" sz="3600" dirty="0">
                <a:latin typeface="Times New Roman" panose="02020603050405020304" pitchFamily="18" charset="0"/>
                <a:cs typeface="Times New Roman" panose="02020603050405020304" pitchFamily="18" charset="0"/>
              </a:rPr>
              <a:t>1. Arteries</a:t>
            </a:r>
          </a:p>
          <a:p>
            <a:pPr marL="0" indent="0">
              <a:buNone/>
            </a:pPr>
            <a:r>
              <a:rPr lang="en-IN" sz="3600" dirty="0">
                <a:latin typeface="Times New Roman" panose="02020603050405020304" pitchFamily="18" charset="0"/>
                <a:cs typeface="Times New Roman" panose="02020603050405020304" pitchFamily="18" charset="0"/>
              </a:rPr>
              <a:t>2. Arterioles</a:t>
            </a:r>
          </a:p>
          <a:p>
            <a:pPr marL="0" indent="0">
              <a:buNone/>
            </a:pPr>
            <a:r>
              <a:rPr lang="en-IN" sz="3600" dirty="0">
                <a:latin typeface="Times New Roman" panose="02020603050405020304" pitchFamily="18" charset="0"/>
                <a:cs typeface="Times New Roman" panose="02020603050405020304" pitchFamily="18" charset="0"/>
              </a:rPr>
              <a:t>3. Capillaries</a:t>
            </a:r>
          </a:p>
          <a:p>
            <a:pPr marL="0" indent="0">
              <a:buNone/>
            </a:pPr>
            <a:r>
              <a:rPr lang="en-IN" sz="3600" dirty="0">
                <a:latin typeface="Times New Roman" panose="02020603050405020304" pitchFamily="18" charset="0"/>
                <a:cs typeface="Times New Roman" panose="02020603050405020304" pitchFamily="18" charset="0"/>
              </a:rPr>
              <a:t>4. Venules</a:t>
            </a:r>
          </a:p>
          <a:p>
            <a:pPr marL="0" indent="0">
              <a:buNone/>
            </a:pPr>
            <a:r>
              <a:rPr lang="en-IN" sz="3600" dirty="0">
                <a:latin typeface="Times New Roman" panose="02020603050405020304" pitchFamily="18" charset="0"/>
                <a:cs typeface="Times New Roman" panose="02020603050405020304" pitchFamily="18" charset="0"/>
              </a:rPr>
              <a:t>5. veins</a:t>
            </a:r>
          </a:p>
        </p:txBody>
      </p:sp>
      <p:pic>
        <p:nvPicPr>
          <p:cNvPr id="5" name="Picture 4">
            <a:extLst>
              <a:ext uri="{FF2B5EF4-FFF2-40B4-BE49-F238E27FC236}">
                <a16:creationId xmlns:a16="http://schemas.microsoft.com/office/drawing/2014/main" id="{AC77E760-7353-4D5C-9F46-303D7461D932}"/>
              </a:ext>
            </a:extLst>
          </p:cNvPr>
          <p:cNvPicPr>
            <a:picLocks noChangeAspect="1"/>
          </p:cNvPicPr>
          <p:nvPr/>
        </p:nvPicPr>
        <p:blipFill>
          <a:blip r:embed="rId2"/>
          <a:stretch>
            <a:fillRect/>
          </a:stretch>
        </p:blipFill>
        <p:spPr>
          <a:xfrm>
            <a:off x="4454779" y="2103120"/>
            <a:ext cx="6824293" cy="3568475"/>
          </a:xfrm>
          <a:prstGeom prst="rect">
            <a:avLst/>
          </a:prstGeom>
        </p:spPr>
      </p:pic>
    </p:spTree>
    <p:extLst>
      <p:ext uri="{BB962C8B-B14F-4D97-AF65-F5344CB8AC3E}">
        <p14:creationId xmlns:p14="http://schemas.microsoft.com/office/powerpoint/2010/main" val="333464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2D95-2BB1-4DDE-B2A1-CEE0FE936647}"/>
              </a:ext>
            </a:extLst>
          </p:cNvPr>
          <p:cNvSpPr>
            <a:spLocks noGrp="1"/>
          </p:cNvSpPr>
          <p:nvPr>
            <p:ph type="title"/>
          </p:nvPr>
        </p:nvSpPr>
        <p:spPr>
          <a:xfrm>
            <a:off x="685060" y="65545"/>
            <a:ext cx="10058400" cy="1371600"/>
          </a:xfrm>
        </p:spPr>
        <p:txBody>
          <a:bodyPr/>
          <a:lstStyle/>
          <a:p>
            <a:r>
              <a:rPr lang="en-IN" b="1" dirty="0"/>
              <a:t>Arteries and Arterioles</a:t>
            </a:r>
          </a:p>
        </p:txBody>
      </p:sp>
      <p:sp>
        <p:nvSpPr>
          <p:cNvPr id="3" name="Content Placeholder 2">
            <a:extLst>
              <a:ext uri="{FF2B5EF4-FFF2-40B4-BE49-F238E27FC236}">
                <a16:creationId xmlns:a16="http://schemas.microsoft.com/office/drawing/2014/main" id="{20C0F10C-26E7-4DC8-8A8F-67CFFCD2EE16}"/>
              </a:ext>
            </a:extLst>
          </p:cNvPr>
          <p:cNvSpPr>
            <a:spLocks noGrp="1"/>
          </p:cNvSpPr>
          <p:nvPr>
            <p:ph idx="1"/>
          </p:nvPr>
        </p:nvSpPr>
        <p:spPr>
          <a:xfrm>
            <a:off x="429422" y="1142229"/>
            <a:ext cx="9432334" cy="5198813"/>
          </a:xfrm>
        </p:spPr>
        <p:txBody>
          <a:bodyPr>
            <a:normAutofit fontScale="92500" lnSpcReduction="20000"/>
          </a:bodyPr>
          <a:lstStyle/>
          <a:p>
            <a:pPr algn="just"/>
            <a:r>
              <a:rPr lang="en-IN" sz="1900" dirty="0">
                <a:latin typeface="Times New Roman" panose="02020603050405020304" pitchFamily="18" charset="0"/>
                <a:cs typeface="Times New Roman" panose="02020603050405020304" pitchFamily="18" charset="0"/>
              </a:rPr>
              <a:t>Arteries are elastic vessels and are very strong, they carry blood away from the heart under high pressure.</a:t>
            </a:r>
          </a:p>
          <a:p>
            <a:pPr algn="just"/>
            <a:r>
              <a:rPr lang="en-IN" sz="1900" dirty="0">
                <a:latin typeface="Times New Roman" panose="02020603050405020304" pitchFamily="18" charset="0"/>
                <a:cs typeface="Times New Roman" panose="02020603050405020304" pitchFamily="18" charset="0"/>
              </a:rPr>
              <a:t>They subdivide into thinner tubes that give rise to branched, finer arterioles.</a:t>
            </a:r>
          </a:p>
          <a:p>
            <a:pPr algn="just"/>
            <a:r>
              <a:rPr lang="en-IN" sz="1900" dirty="0">
                <a:latin typeface="Times New Roman" panose="02020603050405020304" pitchFamily="18" charset="0"/>
                <a:cs typeface="Times New Roman" panose="02020603050405020304" pitchFamily="18" charset="0"/>
              </a:rPr>
              <a:t>An artery’s wall consists of three distinct layers:</a:t>
            </a:r>
          </a:p>
          <a:p>
            <a:pPr marL="342900" indent="-342900" algn="just">
              <a:buAutoNum type="arabicPeriod"/>
            </a:pPr>
            <a:r>
              <a:rPr lang="en-IN" sz="1900" dirty="0">
                <a:latin typeface="Times New Roman" panose="02020603050405020304" pitchFamily="18" charset="0"/>
                <a:cs typeface="Times New Roman" panose="02020603050405020304" pitchFamily="18" charset="0"/>
              </a:rPr>
              <a:t>Innermost </a:t>
            </a:r>
            <a:r>
              <a:rPr lang="en-IN" sz="1900" b="1" i="1" dirty="0">
                <a:latin typeface="Times New Roman" panose="02020603050405020304" pitchFamily="18" charset="0"/>
                <a:cs typeface="Times New Roman" panose="02020603050405020304" pitchFamily="18" charset="0"/>
              </a:rPr>
              <a:t>tunica interna</a:t>
            </a:r>
            <a:r>
              <a:rPr lang="en-IN" sz="1900" i="1" dirty="0">
                <a:latin typeface="Times New Roman" panose="02020603050405020304" pitchFamily="18" charset="0"/>
                <a:cs typeface="Times New Roman" panose="02020603050405020304" pitchFamily="18" charset="0"/>
              </a:rPr>
              <a:t> </a:t>
            </a:r>
            <a:endParaRPr lang="en-IN"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900" dirty="0">
                <a:latin typeface="Times New Roman" panose="02020603050405020304" pitchFamily="18" charset="0"/>
                <a:cs typeface="Times New Roman" panose="02020603050405020304" pitchFamily="18" charset="0"/>
              </a:rPr>
              <a:t>made up of layers of simple squamous epithelium (endothelium). </a:t>
            </a:r>
          </a:p>
          <a:p>
            <a:pPr algn="just">
              <a:buFont typeface="Wingdings" panose="05000000000000000000" pitchFamily="2" charset="2"/>
              <a:buChar char="Ø"/>
            </a:pPr>
            <a:r>
              <a:rPr lang="en-IN" sz="1900" dirty="0">
                <a:latin typeface="Times New Roman" panose="02020603050405020304" pitchFamily="18" charset="0"/>
                <a:cs typeface="Times New Roman" panose="02020603050405020304" pitchFamily="18" charset="0"/>
              </a:rPr>
              <a:t>It rests on a connective tissue membrane with many elastic, collagenous fibres.</a:t>
            </a:r>
          </a:p>
          <a:p>
            <a:pPr algn="just">
              <a:buFont typeface="Wingdings" panose="05000000000000000000" pitchFamily="2" charset="2"/>
              <a:buChar char="Ø"/>
            </a:pPr>
            <a:r>
              <a:rPr lang="en-IN" sz="1900" dirty="0">
                <a:latin typeface="Times New Roman" panose="02020603050405020304" pitchFamily="18" charset="0"/>
                <a:cs typeface="Times New Roman" panose="02020603050405020304" pitchFamily="18" charset="0"/>
              </a:rPr>
              <a:t>The endothelium helps prevent blood clotting and may also help in regulating blood flow.</a:t>
            </a:r>
          </a:p>
          <a:p>
            <a:pPr algn="just">
              <a:buFont typeface="Wingdings" panose="05000000000000000000" pitchFamily="2" charset="2"/>
              <a:buChar char="Ø"/>
            </a:pPr>
            <a:r>
              <a:rPr lang="en-IN" sz="1900" dirty="0">
                <a:latin typeface="Times New Roman" panose="02020603050405020304" pitchFamily="18" charset="0"/>
                <a:cs typeface="Times New Roman" panose="02020603050405020304" pitchFamily="18" charset="0"/>
              </a:rPr>
              <a:t>It release nitric oxide to relax the smooth muscle of the vessel.</a:t>
            </a:r>
          </a:p>
          <a:p>
            <a:pPr marL="342900" indent="-342900" algn="just">
              <a:buAutoNum type="arabicPeriod" startAt="2"/>
            </a:pPr>
            <a:r>
              <a:rPr lang="en-IN" sz="1900" dirty="0">
                <a:latin typeface="Times New Roman" panose="02020603050405020304" pitchFamily="18" charset="0"/>
                <a:cs typeface="Times New Roman" panose="02020603050405020304" pitchFamily="18" charset="0"/>
              </a:rPr>
              <a:t>Middle layer </a:t>
            </a:r>
            <a:r>
              <a:rPr lang="en-IN" sz="1900" b="1" i="1" dirty="0">
                <a:latin typeface="Times New Roman" panose="02020603050405020304" pitchFamily="18" charset="0"/>
                <a:cs typeface="Times New Roman" panose="02020603050405020304" pitchFamily="18" charset="0"/>
              </a:rPr>
              <a:t>tunica media</a:t>
            </a:r>
            <a:r>
              <a:rPr lang="en-IN" sz="19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IN" sz="1900" dirty="0">
                <a:latin typeface="Times New Roman" panose="02020603050405020304" pitchFamily="18" charset="0"/>
                <a:cs typeface="Times New Roman" panose="02020603050405020304" pitchFamily="18" charset="0"/>
              </a:rPr>
              <a:t>Makes most of the arterial wall, including smooth muscle fibres and a thick elastic connective tissue layer.</a:t>
            </a:r>
          </a:p>
          <a:p>
            <a:pPr marL="342900" indent="-342900" algn="just">
              <a:buAutoNum type="arabicPeriod" startAt="3"/>
            </a:pPr>
            <a:r>
              <a:rPr lang="en-IN" sz="1900" dirty="0">
                <a:latin typeface="Times New Roman" panose="02020603050405020304" pitchFamily="18" charset="0"/>
                <a:cs typeface="Times New Roman" panose="02020603050405020304" pitchFamily="18" charset="0"/>
              </a:rPr>
              <a:t>Outer layer </a:t>
            </a:r>
            <a:r>
              <a:rPr lang="en-IN" sz="1900" b="1" i="1" dirty="0">
                <a:latin typeface="Times New Roman" panose="02020603050405020304" pitchFamily="18" charset="0"/>
                <a:cs typeface="Times New Roman" panose="02020603050405020304" pitchFamily="18" charset="0"/>
              </a:rPr>
              <a:t>tunica externa (adventitia)</a:t>
            </a:r>
            <a:endParaRPr lang="en-IN"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900" dirty="0">
                <a:latin typeface="Times New Roman" panose="02020603050405020304" pitchFamily="18" charset="0"/>
                <a:cs typeface="Times New Roman" panose="02020603050405020304" pitchFamily="18" charset="0"/>
              </a:rPr>
              <a:t>Thinner and mostly made up of connective tissue with irregular fibres and attached to surrounding tissues.</a:t>
            </a:r>
          </a:p>
          <a:p>
            <a:pPr marL="0" indent="0" algn="just">
              <a:buNone/>
            </a:pPr>
            <a:endParaRPr lang="en-IN" sz="1700" dirty="0">
              <a:latin typeface="Times New Roman" panose="02020603050405020304" pitchFamily="18" charset="0"/>
              <a:cs typeface="Times New Roman" panose="02020603050405020304" pitchFamily="18" charset="0"/>
            </a:endParaRPr>
          </a:p>
          <a:p>
            <a:pPr marL="0" indent="0">
              <a:buNone/>
            </a:pPr>
            <a:endParaRPr lang="en-IN" dirty="0"/>
          </a:p>
        </p:txBody>
      </p:sp>
      <p:pic>
        <p:nvPicPr>
          <p:cNvPr id="5" name="Picture 4">
            <a:extLst>
              <a:ext uri="{FF2B5EF4-FFF2-40B4-BE49-F238E27FC236}">
                <a16:creationId xmlns:a16="http://schemas.microsoft.com/office/drawing/2014/main" id="{95365575-82AC-460B-A1B7-B3209E60C2AC}"/>
              </a:ext>
            </a:extLst>
          </p:cNvPr>
          <p:cNvPicPr>
            <a:picLocks noChangeAspect="1"/>
          </p:cNvPicPr>
          <p:nvPr/>
        </p:nvPicPr>
        <p:blipFill>
          <a:blip r:embed="rId2"/>
          <a:stretch>
            <a:fillRect/>
          </a:stretch>
        </p:blipFill>
        <p:spPr>
          <a:xfrm>
            <a:off x="9001551" y="1541418"/>
            <a:ext cx="2761027" cy="3111605"/>
          </a:xfrm>
          <a:prstGeom prst="rect">
            <a:avLst/>
          </a:prstGeom>
        </p:spPr>
      </p:pic>
    </p:spTree>
    <p:extLst>
      <p:ext uri="{BB962C8B-B14F-4D97-AF65-F5344CB8AC3E}">
        <p14:creationId xmlns:p14="http://schemas.microsoft.com/office/powerpoint/2010/main" val="191701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00A12-A526-482B-9803-C5894B78811D}"/>
              </a:ext>
            </a:extLst>
          </p:cNvPr>
          <p:cNvSpPr>
            <a:spLocks noGrp="1"/>
          </p:cNvSpPr>
          <p:nvPr>
            <p:ph idx="1"/>
          </p:nvPr>
        </p:nvSpPr>
        <p:spPr>
          <a:xfrm>
            <a:off x="417871" y="491614"/>
            <a:ext cx="11356258" cy="3677264"/>
          </a:xfrm>
        </p:spPr>
        <p:txBody>
          <a:bodyPr/>
          <a:lstStyle/>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Smooth artery and arteriole muscles are innervated by sympathetic nervous system.</a:t>
            </a: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Vasomotor fibres receive impulses to contract and reduce blood vessel diameter (Vasoconstriction)</a:t>
            </a: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When inhibited, the muscle fibres relax and the vessel diameter increases (Vasodilation)</a:t>
            </a: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Changes in diameter of artery and arterioles greatly affect the blood flow and pressure.</a:t>
            </a: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Large arterioles also have three layers i8n their walls, which get thinner as arterioles lead to capillaries.</a:t>
            </a:r>
          </a:p>
          <a:p>
            <a:pPr>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0" indent="0">
              <a:buNone/>
            </a:pPr>
            <a:endParaRPr lang="en-IN" dirty="0"/>
          </a:p>
          <a:p>
            <a:pPr marL="0" indent="0">
              <a:buNone/>
            </a:pPr>
            <a:endParaRPr lang="en-IN" dirty="0"/>
          </a:p>
        </p:txBody>
      </p:sp>
      <p:pic>
        <p:nvPicPr>
          <p:cNvPr id="6" name="Picture 5">
            <a:extLst>
              <a:ext uri="{FF2B5EF4-FFF2-40B4-BE49-F238E27FC236}">
                <a16:creationId xmlns:a16="http://schemas.microsoft.com/office/drawing/2014/main" id="{CF7DE02B-9C5A-461A-8007-93B2C82D683D}"/>
              </a:ext>
            </a:extLst>
          </p:cNvPr>
          <p:cNvPicPr>
            <a:picLocks noChangeAspect="1"/>
          </p:cNvPicPr>
          <p:nvPr/>
        </p:nvPicPr>
        <p:blipFill>
          <a:blip r:embed="rId2"/>
          <a:stretch>
            <a:fillRect/>
          </a:stretch>
        </p:blipFill>
        <p:spPr>
          <a:xfrm>
            <a:off x="2983857" y="3987478"/>
            <a:ext cx="8440356" cy="2286000"/>
          </a:xfrm>
          <a:prstGeom prst="rect">
            <a:avLst/>
          </a:prstGeom>
        </p:spPr>
      </p:pic>
    </p:spTree>
    <p:extLst>
      <p:ext uri="{BB962C8B-B14F-4D97-AF65-F5344CB8AC3E}">
        <p14:creationId xmlns:p14="http://schemas.microsoft.com/office/powerpoint/2010/main" val="232906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7508-F7CF-4BDD-ADB9-B924936EB203}"/>
              </a:ext>
            </a:extLst>
          </p:cNvPr>
          <p:cNvSpPr>
            <a:spLocks noGrp="1"/>
          </p:cNvSpPr>
          <p:nvPr>
            <p:ph type="title"/>
          </p:nvPr>
        </p:nvSpPr>
        <p:spPr>
          <a:xfrm>
            <a:off x="378542" y="82156"/>
            <a:ext cx="10058400" cy="1371600"/>
          </a:xfrm>
        </p:spPr>
        <p:txBody>
          <a:bodyPr/>
          <a:lstStyle/>
          <a:p>
            <a:r>
              <a:rPr lang="en-IN" b="1" dirty="0"/>
              <a:t>Capillaries</a:t>
            </a:r>
          </a:p>
        </p:txBody>
      </p:sp>
      <p:sp>
        <p:nvSpPr>
          <p:cNvPr id="3" name="Content Placeholder 2">
            <a:extLst>
              <a:ext uri="{FF2B5EF4-FFF2-40B4-BE49-F238E27FC236}">
                <a16:creationId xmlns:a16="http://schemas.microsoft.com/office/drawing/2014/main" id="{EC7C62B3-2A0B-4E4D-9280-143E7B86A629}"/>
              </a:ext>
            </a:extLst>
          </p:cNvPr>
          <p:cNvSpPr>
            <a:spLocks noGrp="1"/>
          </p:cNvSpPr>
          <p:nvPr>
            <p:ph idx="1"/>
          </p:nvPr>
        </p:nvSpPr>
        <p:spPr>
          <a:xfrm>
            <a:off x="378542" y="1159222"/>
            <a:ext cx="7644581" cy="5172751"/>
          </a:xfrm>
        </p:spPr>
        <p:txBody>
          <a:bodyPr>
            <a:normAutofit lnSpcReduction="10000"/>
          </a:bodyPr>
          <a:lstStyle/>
          <a:p>
            <a:pPr algn="just"/>
            <a:r>
              <a:rPr lang="en-IN" sz="2000" dirty="0">
                <a:latin typeface="Times New Roman" panose="02020603050405020304" pitchFamily="18" charset="0"/>
                <a:cs typeface="Times New Roman" panose="02020603050405020304" pitchFamily="18" charset="0"/>
              </a:rPr>
              <a:t>Smallest diameter blood vessel.</a:t>
            </a:r>
          </a:p>
          <a:p>
            <a:pPr algn="just"/>
            <a:r>
              <a:rPr lang="en-IN" sz="2000" dirty="0">
                <a:latin typeface="Times New Roman" panose="02020603050405020304" pitchFamily="18" charset="0"/>
                <a:cs typeface="Times New Roman" panose="02020603050405020304" pitchFamily="18" charset="0"/>
              </a:rPr>
              <a:t>Connects the smallest arterioles to the smallest venules.</a:t>
            </a:r>
          </a:p>
          <a:p>
            <a:pPr algn="just"/>
            <a:r>
              <a:rPr lang="en-IN" sz="2000" dirty="0">
                <a:latin typeface="Times New Roman" panose="02020603050405020304" pitchFamily="18" charset="0"/>
                <a:cs typeface="Times New Roman" panose="02020603050405020304" pitchFamily="18" charset="0"/>
              </a:rPr>
              <a:t>The walls of the capillaries are also composed of endothelium and form the semipermeable layer through which substances in blood are exchanged with substances in tissue fluids surrounding cells of the body.</a:t>
            </a:r>
          </a:p>
          <a:p>
            <a:pPr algn="just"/>
            <a:r>
              <a:rPr lang="en-IN" sz="2000" dirty="0">
                <a:latin typeface="Times New Roman" panose="02020603050405020304" pitchFamily="18" charset="0"/>
                <a:cs typeface="Times New Roman" panose="02020603050405020304" pitchFamily="18" charset="0"/>
              </a:rPr>
              <a:t>Tissues with higher metabolic rates (such as muscles) have more capillaries than those slower metabolic rates (such as cartilage)</a:t>
            </a:r>
          </a:p>
          <a:p>
            <a:pPr algn="just"/>
            <a:r>
              <a:rPr lang="en-IN" sz="2000" dirty="0">
                <a:latin typeface="Times New Roman" panose="02020603050405020304" pitchFamily="18" charset="0"/>
                <a:cs typeface="Times New Roman" panose="02020603050405020304" pitchFamily="18" charset="0"/>
              </a:rPr>
              <a:t>Some capillaries directly pass from arterioles to venules while others have highly branched network.</a:t>
            </a:r>
          </a:p>
          <a:p>
            <a:pPr algn="just"/>
            <a:r>
              <a:rPr lang="en-IN" sz="2000" dirty="0">
                <a:latin typeface="Times New Roman" panose="02020603050405020304" pitchFamily="18" charset="0"/>
                <a:cs typeface="Times New Roman" panose="02020603050405020304" pitchFamily="18" charset="0"/>
              </a:rPr>
              <a:t>Pre capillary sphincters control blood distribution through capillaries. Based on the demands of the cells, these sphincters constrict or relax so that blood can follow specific pathways to meet their tissue cellular requirements.</a:t>
            </a:r>
          </a:p>
        </p:txBody>
      </p:sp>
      <p:pic>
        <p:nvPicPr>
          <p:cNvPr id="5" name="Picture 4">
            <a:extLst>
              <a:ext uri="{FF2B5EF4-FFF2-40B4-BE49-F238E27FC236}">
                <a16:creationId xmlns:a16="http://schemas.microsoft.com/office/drawing/2014/main" id="{B83FE02F-3D71-4BB2-98C3-A767E8CDC4C3}"/>
              </a:ext>
            </a:extLst>
          </p:cNvPr>
          <p:cNvPicPr>
            <a:picLocks noChangeAspect="1"/>
          </p:cNvPicPr>
          <p:nvPr/>
        </p:nvPicPr>
        <p:blipFill rotWithShape="1">
          <a:blip r:embed="rId2"/>
          <a:srcRect l="6385" r="3779"/>
          <a:stretch/>
        </p:blipFill>
        <p:spPr>
          <a:xfrm>
            <a:off x="8057272" y="942473"/>
            <a:ext cx="3586579" cy="5248275"/>
          </a:xfrm>
          <a:prstGeom prst="rect">
            <a:avLst/>
          </a:prstGeom>
        </p:spPr>
      </p:pic>
    </p:spTree>
    <p:extLst>
      <p:ext uri="{BB962C8B-B14F-4D97-AF65-F5344CB8AC3E}">
        <p14:creationId xmlns:p14="http://schemas.microsoft.com/office/powerpoint/2010/main" val="400106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39007-FFEF-4B4E-B0F6-4F28B25A4AAE}"/>
              </a:ext>
            </a:extLst>
          </p:cNvPr>
          <p:cNvSpPr>
            <a:spLocks noGrp="1"/>
          </p:cNvSpPr>
          <p:nvPr>
            <p:ph idx="1"/>
          </p:nvPr>
        </p:nvSpPr>
        <p:spPr>
          <a:xfrm>
            <a:off x="565212" y="457201"/>
            <a:ext cx="11061576" cy="5357940"/>
          </a:xfrm>
        </p:spPr>
        <p:txBody>
          <a:bodyPr>
            <a:normAutofit/>
          </a:bodyPr>
          <a:lstStyle/>
          <a:p>
            <a:pPr algn="jus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Capillary walls allow the diffusion of blood with high levels of oxygen and nutrients.</a:t>
            </a:r>
          </a:p>
          <a:p>
            <a:pPr algn="jus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They also allow high levels of carbon dioxide and other wastes to move from the tissues into the capillaries.</a:t>
            </a:r>
          </a:p>
          <a:p>
            <a:pPr algn="jus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Plasma protein as larger in size don't move across the capillary wall and so remain in blood.</a:t>
            </a:r>
          </a:p>
          <a:p>
            <a:pPr algn="jus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Blood pressure is generated when capillary contracts provides force for filtration via hydrostatic pressure.</a:t>
            </a:r>
          </a:p>
          <a:p>
            <a:pPr algn="jus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Blood pressure is strongest when leaves the heart and weaker as distance from the heart increases because of peripheral resistance between the blood and vessel walls.</a:t>
            </a:r>
          </a:p>
          <a:p>
            <a:pPr algn="jus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Blood pressure highest in </a:t>
            </a:r>
            <a:r>
              <a:rPr lang="en-IN" sz="1800" b="1" dirty="0">
                <a:latin typeface="Times New Roman" panose="02020603050405020304" pitchFamily="18" charset="0"/>
                <a:cs typeface="Times New Roman" panose="02020603050405020304" pitchFamily="18" charset="0"/>
              </a:rPr>
              <a:t>arteries &gt;&gt; arterioles &gt;&gt; capillaries </a:t>
            </a:r>
          </a:p>
          <a:p>
            <a:pPr algn="just">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Filtration mostly occurs at the arteriolar ends of capillaries because the pressure is higher than at the venular ends. Plasma proteins trapped in capillaries create an osmotic pressure that pulls water into the capillaries called as colloid osmotic pressure.</a:t>
            </a:r>
          </a:p>
          <a:p>
            <a:pPr marL="0" indent="0" algn="just">
              <a:buNone/>
            </a:pPr>
            <a:endParaRPr lang="en-IN" sz="18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endParaRPr lang="en-IN" sz="1800" b="1"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endParaRPr lang="en-IN" sz="1800" b="1"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endParaRPr lang="en-IN" sz="1800" b="1"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endParaRPr lang="en-IN" sz="1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FF6C848-C644-4A75-AD1F-ADCF746909D2}"/>
              </a:ext>
            </a:extLst>
          </p:cNvPr>
          <p:cNvPicPr>
            <a:picLocks noChangeAspect="1"/>
          </p:cNvPicPr>
          <p:nvPr/>
        </p:nvPicPr>
        <p:blipFill>
          <a:blip r:embed="rId2"/>
          <a:stretch>
            <a:fillRect/>
          </a:stretch>
        </p:blipFill>
        <p:spPr>
          <a:xfrm>
            <a:off x="4066943" y="4172504"/>
            <a:ext cx="6186765" cy="2228295"/>
          </a:xfrm>
          <a:prstGeom prst="rect">
            <a:avLst/>
          </a:prstGeom>
        </p:spPr>
      </p:pic>
    </p:spTree>
    <p:extLst>
      <p:ext uri="{BB962C8B-B14F-4D97-AF65-F5344CB8AC3E}">
        <p14:creationId xmlns:p14="http://schemas.microsoft.com/office/powerpoint/2010/main" val="367795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897A-1D0E-4399-8DA9-D2C410BBA88B}"/>
              </a:ext>
            </a:extLst>
          </p:cNvPr>
          <p:cNvSpPr>
            <a:spLocks noGrp="1"/>
          </p:cNvSpPr>
          <p:nvPr>
            <p:ph type="title"/>
          </p:nvPr>
        </p:nvSpPr>
        <p:spPr>
          <a:xfrm>
            <a:off x="400975" y="92178"/>
            <a:ext cx="10058400" cy="1371600"/>
          </a:xfrm>
        </p:spPr>
        <p:txBody>
          <a:bodyPr>
            <a:normAutofit/>
          </a:bodyPr>
          <a:lstStyle/>
          <a:p>
            <a:r>
              <a:rPr lang="en-IN" sz="3600" b="1" dirty="0"/>
              <a:t>Venules and Veins</a:t>
            </a:r>
          </a:p>
        </p:txBody>
      </p:sp>
      <p:sp>
        <p:nvSpPr>
          <p:cNvPr id="3" name="Content Placeholder 2">
            <a:extLst>
              <a:ext uri="{FF2B5EF4-FFF2-40B4-BE49-F238E27FC236}">
                <a16:creationId xmlns:a16="http://schemas.microsoft.com/office/drawing/2014/main" id="{8190F373-47FF-46EB-99D3-0164ABA46765}"/>
              </a:ext>
            </a:extLst>
          </p:cNvPr>
          <p:cNvSpPr>
            <a:spLocks noGrp="1"/>
          </p:cNvSpPr>
          <p:nvPr>
            <p:ph idx="1"/>
          </p:nvPr>
        </p:nvSpPr>
        <p:spPr>
          <a:xfrm>
            <a:off x="480873" y="1197597"/>
            <a:ext cx="8254753" cy="5114425"/>
          </a:xfrm>
        </p:spPr>
        <p:txBody>
          <a:bodyPr>
            <a:normAutofit fontScale="92500" lnSpcReduction="20000"/>
          </a:bodyPr>
          <a:lstStyle/>
          <a:p>
            <a:r>
              <a:rPr lang="en-IN" sz="1800" dirty="0">
                <a:latin typeface="Times New Roman" panose="02020603050405020304" pitchFamily="18" charset="0"/>
                <a:cs typeface="Times New Roman" panose="02020603050405020304" pitchFamily="18" charset="0"/>
              </a:rPr>
              <a:t>Venules are microscopic vessels that link capillaries to veins, which carry blood back to atria.</a:t>
            </a:r>
          </a:p>
          <a:p>
            <a:r>
              <a:rPr lang="en-IN" sz="1800" dirty="0">
                <a:latin typeface="Times New Roman" panose="02020603050405020304" pitchFamily="18" charset="0"/>
                <a:cs typeface="Times New Roman" panose="02020603050405020304" pitchFamily="18" charset="0"/>
              </a:rPr>
              <a:t>Vein walls are similar to arteries but have poorly developed middle layers. Because they have thinner walls that are less elastic than arteries, their lumens have a greater diameter.</a:t>
            </a:r>
          </a:p>
          <a:p>
            <a:r>
              <a:rPr lang="en-IN" sz="1800" dirty="0">
                <a:latin typeface="Times New Roman" panose="02020603050405020304" pitchFamily="18" charset="0"/>
                <a:cs typeface="Times New Roman" panose="02020603050405020304" pitchFamily="18" charset="0"/>
              </a:rPr>
              <a:t>Many veins have flaplike projecting inward from their linings. These valves often have two structures that close if blood begins to backup in the vein.</a:t>
            </a:r>
          </a:p>
          <a:p>
            <a:r>
              <a:rPr lang="en-IN" sz="1800" dirty="0">
                <a:latin typeface="Times New Roman" panose="02020603050405020304" pitchFamily="18" charset="0"/>
                <a:cs typeface="Times New Roman" panose="02020603050405020304" pitchFamily="18" charset="0"/>
              </a:rPr>
              <a:t>They aid in returning blood to the heart, opening if blood flow is towards the heart, but closing if it reserves.</a:t>
            </a:r>
          </a:p>
          <a:p>
            <a:r>
              <a:rPr lang="en-IN" sz="1800" dirty="0">
                <a:latin typeface="Times New Roman" panose="02020603050405020304" pitchFamily="18" charset="0"/>
                <a:cs typeface="Times New Roman" panose="02020603050405020304" pitchFamily="18" charset="0"/>
              </a:rPr>
              <a:t>Unlike the arteries, veins do not have sufficient pressure from the contractions of the heart to keep blood moving from them.</a:t>
            </a:r>
          </a:p>
          <a:p>
            <a:r>
              <a:rPr lang="en-IN" sz="1800" dirty="0">
                <a:latin typeface="Times New Roman" panose="02020603050405020304" pitchFamily="18" charset="0"/>
                <a:cs typeface="Times New Roman" panose="02020603050405020304" pitchFamily="18" charset="0"/>
              </a:rPr>
              <a:t>To keep blood flowing, the veins rely on the movement of nearby skeletal muscles, as well as the opening and closing of the valves within them. Therefore, major structural difference between veins and arteries is that arteries do not have valves.</a:t>
            </a:r>
          </a:p>
          <a:p>
            <a:r>
              <a:rPr lang="en-IN" sz="1800" dirty="0">
                <a:latin typeface="Times New Roman" panose="02020603050405020304" pitchFamily="18" charset="0"/>
                <a:cs typeface="Times New Roman" panose="02020603050405020304" pitchFamily="18" charset="0"/>
              </a:rPr>
              <a:t>Veins acts as reservoirs for blood in certain conditions, such as during arterial haemorrhage.</a:t>
            </a:r>
          </a:p>
          <a:p>
            <a:r>
              <a:rPr lang="en-IN" sz="1800" dirty="0">
                <a:latin typeface="Times New Roman" panose="02020603050405020304" pitchFamily="18" charset="0"/>
                <a:cs typeface="Times New Roman" panose="02020603050405020304" pitchFamily="18" charset="0"/>
              </a:rPr>
              <a:t>Resulting venous constrictions help to maintain blood pressure by returning more blood to the heart, ensuring an almost normal blood flow even when up to one quarter of the blood volume is lost.  </a:t>
            </a:r>
          </a:p>
          <a:p>
            <a:pPr marL="0" indent="0">
              <a:buNone/>
            </a:pPr>
            <a:endParaRPr lang="en-IN"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935FB01-BAD2-4F8D-8024-0EE4B5A3796C}"/>
              </a:ext>
            </a:extLst>
          </p:cNvPr>
          <p:cNvPicPr>
            <a:picLocks noChangeAspect="1"/>
          </p:cNvPicPr>
          <p:nvPr/>
        </p:nvPicPr>
        <p:blipFill>
          <a:blip r:embed="rId2"/>
          <a:stretch>
            <a:fillRect/>
          </a:stretch>
        </p:blipFill>
        <p:spPr>
          <a:xfrm>
            <a:off x="8984202" y="1299035"/>
            <a:ext cx="2726924" cy="4313196"/>
          </a:xfrm>
          <a:prstGeom prst="rect">
            <a:avLst/>
          </a:prstGeom>
        </p:spPr>
      </p:pic>
    </p:spTree>
    <p:extLst>
      <p:ext uri="{BB962C8B-B14F-4D97-AF65-F5344CB8AC3E}">
        <p14:creationId xmlns:p14="http://schemas.microsoft.com/office/powerpoint/2010/main" val="64001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670AA1-4AE0-4F4A-8B77-AA32CF7AF9C9}"/>
              </a:ext>
            </a:extLst>
          </p:cNvPr>
          <p:cNvSpPr>
            <a:spLocks noGrp="1"/>
          </p:cNvSpPr>
          <p:nvPr>
            <p:ph idx="1"/>
          </p:nvPr>
        </p:nvSpPr>
        <p:spPr>
          <a:xfrm>
            <a:off x="3215196" y="522895"/>
            <a:ext cx="5919926" cy="560181"/>
          </a:xfrm>
        </p:spPr>
        <p:txBody>
          <a:bodyPr>
            <a:noAutofit/>
          </a:bodyPr>
          <a:lstStyle/>
          <a:p>
            <a:pPr marL="0" indent="0" algn="ctr">
              <a:buNone/>
            </a:pPr>
            <a:r>
              <a:rPr lang="en-IN" sz="3200" dirty="0">
                <a:latin typeface="Times New Roman" panose="02020603050405020304" pitchFamily="18" charset="0"/>
                <a:cs typeface="Times New Roman" panose="02020603050405020304" pitchFamily="18" charset="0"/>
              </a:rPr>
              <a:t>Characteristics of Blood Vessels</a:t>
            </a:r>
          </a:p>
        </p:txBody>
      </p:sp>
      <p:pic>
        <p:nvPicPr>
          <p:cNvPr id="5" name="Picture 4">
            <a:extLst>
              <a:ext uri="{FF2B5EF4-FFF2-40B4-BE49-F238E27FC236}">
                <a16:creationId xmlns:a16="http://schemas.microsoft.com/office/drawing/2014/main" id="{3D8842DB-5026-47B2-B90F-FCD51CDB3E17}"/>
              </a:ext>
            </a:extLst>
          </p:cNvPr>
          <p:cNvPicPr>
            <a:picLocks noChangeAspect="1"/>
          </p:cNvPicPr>
          <p:nvPr/>
        </p:nvPicPr>
        <p:blipFill>
          <a:blip r:embed="rId2"/>
          <a:stretch>
            <a:fillRect/>
          </a:stretch>
        </p:blipFill>
        <p:spPr>
          <a:xfrm>
            <a:off x="523783" y="1396999"/>
            <a:ext cx="11176986" cy="4938105"/>
          </a:xfrm>
          <a:prstGeom prst="rect">
            <a:avLst/>
          </a:prstGeom>
        </p:spPr>
      </p:pic>
    </p:spTree>
    <p:extLst>
      <p:ext uri="{BB962C8B-B14F-4D97-AF65-F5344CB8AC3E}">
        <p14:creationId xmlns:p14="http://schemas.microsoft.com/office/powerpoint/2010/main" val="955651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{7EA31BE7-309F-48AA-A4B6-11901F5450AB}tf78438558_win32</Template>
  <TotalTime>148</TotalTime>
  <Words>845</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Century Gothic</vt:lpstr>
      <vt:lpstr>Courier New</vt:lpstr>
      <vt:lpstr>Garamond</vt:lpstr>
      <vt:lpstr>Times New Roman</vt:lpstr>
      <vt:lpstr>Wingdings</vt:lpstr>
      <vt:lpstr>SavonVTI</vt:lpstr>
      <vt:lpstr>Blood Vessels</vt:lpstr>
      <vt:lpstr>Introduction</vt:lpstr>
      <vt:lpstr>Types of blood vessels</vt:lpstr>
      <vt:lpstr>Arteries and Arterioles</vt:lpstr>
      <vt:lpstr>PowerPoint Presentation</vt:lpstr>
      <vt:lpstr>Capillaries</vt:lpstr>
      <vt:lpstr>PowerPoint Presentation</vt:lpstr>
      <vt:lpstr>Venules and Veins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Vessels</dc:title>
  <dc:creator>Waqarali Saiyed</dc:creator>
  <cp:lastModifiedBy>falakaarasaiyed2904@gmail.com</cp:lastModifiedBy>
  <cp:revision>23</cp:revision>
  <dcterms:created xsi:type="dcterms:W3CDTF">2021-01-25T07:14:48Z</dcterms:created>
  <dcterms:modified xsi:type="dcterms:W3CDTF">2022-04-26T05:51:41Z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