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6" r:id="rId2"/>
    <p:sldId id="257" r:id="rId3"/>
    <p:sldId id="258" r:id="rId4"/>
    <p:sldId id="259" r:id="rId5"/>
    <p:sldId id="260" r:id="rId6"/>
    <p:sldId id="262" r:id="rId7"/>
    <p:sldId id="264" r:id="rId8"/>
    <p:sldId id="263" r:id="rId9"/>
    <p:sldId id="265" r:id="rId10"/>
    <p:sldId id="272" r:id="rId11"/>
    <p:sldId id="261" r:id="rId12"/>
    <p:sldId id="266"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151AB-ACBA-43BC-AF0C-0E64EEAF0522}" type="doc">
      <dgm:prSet loTypeId="urn:microsoft.com/office/officeart/2005/8/layout/process2" loCatId="process" qsTypeId="urn:microsoft.com/office/officeart/2005/8/quickstyle/simple1" qsCatId="simple" csTypeId="urn:microsoft.com/office/officeart/2005/8/colors/accent1_2" csCatId="accent1" phldr="1"/>
      <dgm:spPr/>
    </dgm:pt>
    <dgm:pt modelId="{7C44D777-7ADE-4A6D-AF54-FD29755D97A3}">
      <dgm:prSet phldrT="[Text]">
        <dgm:style>
          <a:lnRef idx="2">
            <a:schemeClr val="accent1"/>
          </a:lnRef>
          <a:fillRef idx="1">
            <a:schemeClr val="lt1"/>
          </a:fillRef>
          <a:effectRef idx="0">
            <a:schemeClr val="accent1"/>
          </a:effectRef>
          <a:fontRef idx="minor">
            <a:schemeClr val="dk1"/>
          </a:fontRef>
        </dgm:style>
      </dgm:prSet>
      <dgm:spPr/>
      <dgm:t>
        <a:bodyPr/>
        <a:lstStyle/>
        <a:p>
          <a:r>
            <a:rPr lang="en-IN" dirty="0">
              <a:latin typeface="Times New Roman" panose="02020603050405020304" pitchFamily="18" charset="0"/>
              <a:cs typeface="Times New Roman" panose="02020603050405020304" pitchFamily="18" charset="0"/>
            </a:rPr>
            <a:t>Sinoatrial node</a:t>
          </a:r>
        </a:p>
      </dgm:t>
    </dgm:pt>
    <dgm:pt modelId="{DD8D3FA6-0368-4C0C-9804-96CB5B2B818E}" type="parTrans" cxnId="{EDBB8D88-54EC-4A37-AB44-726DAD6CE806}">
      <dgm:prSet/>
      <dgm:spPr/>
      <dgm:t>
        <a:bodyPr/>
        <a:lstStyle/>
        <a:p>
          <a:endParaRPr lang="en-IN"/>
        </a:p>
      </dgm:t>
    </dgm:pt>
    <dgm:pt modelId="{29861D4D-355D-449B-9AFD-E136B69F21D4}" type="sibTrans" cxnId="{EDBB8D88-54EC-4A37-AB44-726DAD6CE806}">
      <dgm:prSet/>
      <dgm:spPr/>
      <dgm:t>
        <a:bodyPr/>
        <a:lstStyle/>
        <a:p>
          <a:endParaRPr lang="en-IN"/>
        </a:p>
      </dgm:t>
    </dgm:pt>
    <dgm:pt modelId="{4248384E-F7D9-424A-8AF0-1060A1AE0E61}">
      <dgm:prSet phldrT="[Text]">
        <dgm:style>
          <a:lnRef idx="2">
            <a:schemeClr val="accent1"/>
          </a:lnRef>
          <a:fillRef idx="1">
            <a:schemeClr val="lt1"/>
          </a:fillRef>
          <a:effectRef idx="0">
            <a:schemeClr val="accent1"/>
          </a:effectRef>
          <a:fontRef idx="minor">
            <a:schemeClr val="dk1"/>
          </a:fontRef>
        </dgm:style>
      </dgm:prSet>
      <dgm:spPr/>
      <dgm:t>
        <a:bodyPr/>
        <a:lstStyle/>
        <a:p>
          <a:r>
            <a:rPr lang="en-IN" dirty="0">
              <a:latin typeface="Times New Roman" panose="02020603050405020304" pitchFamily="18" charset="0"/>
              <a:cs typeface="Times New Roman" panose="02020603050405020304" pitchFamily="18" charset="0"/>
            </a:rPr>
            <a:t>AV node</a:t>
          </a:r>
        </a:p>
      </dgm:t>
    </dgm:pt>
    <dgm:pt modelId="{B5720CEB-3A4D-4EFB-B83D-C8C7C1548AE2}" type="parTrans" cxnId="{996D9A21-51FF-476D-834B-53E4DCD887BE}">
      <dgm:prSet/>
      <dgm:spPr/>
      <dgm:t>
        <a:bodyPr/>
        <a:lstStyle/>
        <a:p>
          <a:endParaRPr lang="en-IN"/>
        </a:p>
      </dgm:t>
    </dgm:pt>
    <dgm:pt modelId="{8ED81259-B439-46DC-B08B-2C68EB61E959}" type="sibTrans" cxnId="{996D9A21-51FF-476D-834B-53E4DCD887BE}">
      <dgm:prSet/>
      <dgm:spPr/>
      <dgm:t>
        <a:bodyPr/>
        <a:lstStyle/>
        <a:p>
          <a:endParaRPr lang="en-IN"/>
        </a:p>
      </dgm:t>
    </dgm:pt>
    <dgm:pt modelId="{AF5E3491-63A0-4A81-8496-FF6DDEB7E3E9}">
      <dgm:prSet phldrT="[Text]">
        <dgm:style>
          <a:lnRef idx="2">
            <a:schemeClr val="accent1"/>
          </a:lnRef>
          <a:fillRef idx="1">
            <a:schemeClr val="lt1"/>
          </a:fillRef>
          <a:effectRef idx="0">
            <a:schemeClr val="accent1"/>
          </a:effectRef>
          <a:fontRef idx="minor">
            <a:schemeClr val="dk1"/>
          </a:fontRef>
        </dgm:style>
      </dgm:prSet>
      <dgm:spPr/>
      <dgm:t>
        <a:bodyPr/>
        <a:lstStyle/>
        <a:p>
          <a:r>
            <a:rPr lang="en-IN" dirty="0">
              <a:latin typeface="Times New Roman" panose="02020603050405020304" pitchFamily="18" charset="0"/>
              <a:cs typeface="Times New Roman" panose="02020603050405020304" pitchFamily="18" charset="0"/>
            </a:rPr>
            <a:t>Bundle of His</a:t>
          </a:r>
        </a:p>
      </dgm:t>
    </dgm:pt>
    <dgm:pt modelId="{9F4A6414-6ACF-4B10-9A4F-88E5E37A9740}" type="parTrans" cxnId="{24EC1D25-5DB5-4D61-9CA4-48318B53A990}">
      <dgm:prSet/>
      <dgm:spPr/>
      <dgm:t>
        <a:bodyPr/>
        <a:lstStyle/>
        <a:p>
          <a:endParaRPr lang="en-IN"/>
        </a:p>
      </dgm:t>
    </dgm:pt>
    <dgm:pt modelId="{90DE49D6-2C55-4EE3-838B-F0640E64CE00}" type="sibTrans" cxnId="{24EC1D25-5DB5-4D61-9CA4-48318B53A990}">
      <dgm:prSet/>
      <dgm:spPr/>
      <dgm:t>
        <a:bodyPr/>
        <a:lstStyle/>
        <a:p>
          <a:endParaRPr lang="en-IN"/>
        </a:p>
      </dgm:t>
    </dgm:pt>
    <dgm:pt modelId="{3C928958-53EA-441E-BC7C-77AA39AE8AA0}">
      <dgm:prSet phldrT="[Text]">
        <dgm:style>
          <a:lnRef idx="2">
            <a:schemeClr val="accent1"/>
          </a:lnRef>
          <a:fillRef idx="1">
            <a:schemeClr val="lt1"/>
          </a:fillRef>
          <a:effectRef idx="0">
            <a:schemeClr val="accent1"/>
          </a:effectRef>
          <a:fontRef idx="minor">
            <a:schemeClr val="dk1"/>
          </a:fontRef>
        </dgm:style>
      </dgm:prSet>
      <dgm:spPr/>
      <dgm:t>
        <a:bodyPr/>
        <a:lstStyle/>
        <a:p>
          <a:r>
            <a:rPr lang="en-IN" dirty="0">
              <a:latin typeface="Times New Roman" panose="02020603050405020304" pitchFamily="18" charset="0"/>
              <a:cs typeface="Times New Roman" panose="02020603050405020304" pitchFamily="18" charset="0"/>
            </a:rPr>
            <a:t>Bundle branches</a:t>
          </a:r>
        </a:p>
      </dgm:t>
    </dgm:pt>
    <dgm:pt modelId="{25AB0977-8A25-42F6-BD28-2F0AE5FC069B}" type="parTrans" cxnId="{A0372AFE-7B7B-48DA-AC56-ABA0365313FB}">
      <dgm:prSet/>
      <dgm:spPr/>
      <dgm:t>
        <a:bodyPr/>
        <a:lstStyle/>
        <a:p>
          <a:endParaRPr lang="en-IN"/>
        </a:p>
      </dgm:t>
    </dgm:pt>
    <dgm:pt modelId="{3C386870-B7F0-449E-B85D-AE267FD78319}" type="sibTrans" cxnId="{A0372AFE-7B7B-48DA-AC56-ABA0365313FB}">
      <dgm:prSet/>
      <dgm:spPr/>
      <dgm:t>
        <a:bodyPr/>
        <a:lstStyle/>
        <a:p>
          <a:endParaRPr lang="en-IN"/>
        </a:p>
      </dgm:t>
    </dgm:pt>
    <dgm:pt modelId="{930F23B5-8D22-4DE9-902F-ABFC7303C5AE}">
      <dgm:prSet phldrT="[Text]">
        <dgm:style>
          <a:lnRef idx="2">
            <a:schemeClr val="accent1"/>
          </a:lnRef>
          <a:fillRef idx="1">
            <a:schemeClr val="lt1"/>
          </a:fillRef>
          <a:effectRef idx="0">
            <a:schemeClr val="accent1"/>
          </a:effectRef>
          <a:fontRef idx="minor">
            <a:schemeClr val="dk1"/>
          </a:fontRef>
        </dgm:style>
      </dgm:prSet>
      <dgm:spPr/>
      <dgm:t>
        <a:bodyPr/>
        <a:lstStyle/>
        <a:p>
          <a:r>
            <a:rPr lang="en-IN" dirty="0">
              <a:latin typeface="Times New Roman" panose="02020603050405020304" pitchFamily="18" charset="0"/>
              <a:cs typeface="Times New Roman" panose="02020603050405020304" pitchFamily="18" charset="0"/>
            </a:rPr>
            <a:t>Purkinje fibres</a:t>
          </a:r>
        </a:p>
      </dgm:t>
    </dgm:pt>
    <dgm:pt modelId="{A5286679-D78B-414E-B8A7-6585CDC09620}" type="parTrans" cxnId="{340BBD2E-3674-4C35-AEF5-09B62BCC1974}">
      <dgm:prSet/>
      <dgm:spPr/>
      <dgm:t>
        <a:bodyPr/>
        <a:lstStyle/>
        <a:p>
          <a:endParaRPr lang="en-IN"/>
        </a:p>
      </dgm:t>
    </dgm:pt>
    <dgm:pt modelId="{3C3799CD-528F-4943-BDB8-9E68C414A858}" type="sibTrans" cxnId="{340BBD2E-3674-4C35-AEF5-09B62BCC1974}">
      <dgm:prSet/>
      <dgm:spPr/>
      <dgm:t>
        <a:bodyPr/>
        <a:lstStyle/>
        <a:p>
          <a:endParaRPr lang="en-IN"/>
        </a:p>
      </dgm:t>
    </dgm:pt>
    <dgm:pt modelId="{F08C35FF-5D7C-41E2-A19F-03033C92318E}" type="pres">
      <dgm:prSet presAssocID="{647151AB-ACBA-43BC-AF0C-0E64EEAF0522}" presName="linearFlow" presStyleCnt="0">
        <dgm:presLayoutVars>
          <dgm:resizeHandles val="exact"/>
        </dgm:presLayoutVars>
      </dgm:prSet>
      <dgm:spPr/>
    </dgm:pt>
    <dgm:pt modelId="{59594D94-AAC1-4802-8FBE-5420E65EEC45}" type="pres">
      <dgm:prSet presAssocID="{7C44D777-7ADE-4A6D-AF54-FD29755D97A3}" presName="node" presStyleLbl="node1" presStyleIdx="0" presStyleCnt="5" custScaleX="298034">
        <dgm:presLayoutVars>
          <dgm:bulletEnabled val="1"/>
        </dgm:presLayoutVars>
      </dgm:prSet>
      <dgm:spPr/>
    </dgm:pt>
    <dgm:pt modelId="{47F7D9B8-82A7-438B-9D34-3969941DAB8C}" type="pres">
      <dgm:prSet presAssocID="{29861D4D-355D-449B-9AFD-E136B69F21D4}" presName="sibTrans" presStyleLbl="sibTrans2D1" presStyleIdx="0" presStyleCnt="4"/>
      <dgm:spPr/>
    </dgm:pt>
    <dgm:pt modelId="{88558B26-738C-4122-B430-2F6655FE76E1}" type="pres">
      <dgm:prSet presAssocID="{29861D4D-355D-449B-9AFD-E136B69F21D4}" presName="connectorText" presStyleLbl="sibTrans2D1" presStyleIdx="0" presStyleCnt="4"/>
      <dgm:spPr/>
    </dgm:pt>
    <dgm:pt modelId="{A2052623-0B23-4963-A4AD-D3D26C300806}" type="pres">
      <dgm:prSet presAssocID="{4248384E-F7D9-424A-8AF0-1060A1AE0E61}" presName="node" presStyleLbl="node1" presStyleIdx="1" presStyleCnt="5" custScaleX="301608">
        <dgm:presLayoutVars>
          <dgm:bulletEnabled val="1"/>
        </dgm:presLayoutVars>
      </dgm:prSet>
      <dgm:spPr/>
    </dgm:pt>
    <dgm:pt modelId="{0A209316-8EE8-49BD-BDCB-E54898742402}" type="pres">
      <dgm:prSet presAssocID="{8ED81259-B439-46DC-B08B-2C68EB61E959}" presName="sibTrans" presStyleLbl="sibTrans2D1" presStyleIdx="1" presStyleCnt="4"/>
      <dgm:spPr/>
    </dgm:pt>
    <dgm:pt modelId="{01741B69-F4DE-4D6F-894E-7531E2438FA3}" type="pres">
      <dgm:prSet presAssocID="{8ED81259-B439-46DC-B08B-2C68EB61E959}" presName="connectorText" presStyleLbl="sibTrans2D1" presStyleIdx="1" presStyleCnt="4"/>
      <dgm:spPr/>
    </dgm:pt>
    <dgm:pt modelId="{7C9FE5F4-1D9D-4135-8571-C5803BADC8E0}" type="pres">
      <dgm:prSet presAssocID="{AF5E3491-63A0-4A81-8496-FF6DDEB7E3E9}" presName="node" presStyleLbl="node1" presStyleIdx="2" presStyleCnt="5" custScaleX="306969">
        <dgm:presLayoutVars>
          <dgm:bulletEnabled val="1"/>
        </dgm:presLayoutVars>
      </dgm:prSet>
      <dgm:spPr/>
    </dgm:pt>
    <dgm:pt modelId="{44CB5BE4-FD41-4E40-8685-B24660740FC9}" type="pres">
      <dgm:prSet presAssocID="{90DE49D6-2C55-4EE3-838B-F0640E64CE00}" presName="sibTrans" presStyleLbl="sibTrans2D1" presStyleIdx="2" presStyleCnt="4"/>
      <dgm:spPr/>
    </dgm:pt>
    <dgm:pt modelId="{7C685EE6-6115-46B9-91A2-D8870B0452A4}" type="pres">
      <dgm:prSet presAssocID="{90DE49D6-2C55-4EE3-838B-F0640E64CE00}" presName="connectorText" presStyleLbl="sibTrans2D1" presStyleIdx="2" presStyleCnt="4"/>
      <dgm:spPr/>
    </dgm:pt>
    <dgm:pt modelId="{F17F1455-29EF-4D9E-A825-9259CE4E14B4}" type="pres">
      <dgm:prSet presAssocID="{3C928958-53EA-441E-BC7C-77AA39AE8AA0}" presName="node" presStyleLbl="node1" presStyleIdx="3" presStyleCnt="5" custScaleX="305182">
        <dgm:presLayoutVars>
          <dgm:bulletEnabled val="1"/>
        </dgm:presLayoutVars>
      </dgm:prSet>
      <dgm:spPr/>
    </dgm:pt>
    <dgm:pt modelId="{D24C48B6-B9EA-422B-BA92-A880593D2C1B}" type="pres">
      <dgm:prSet presAssocID="{3C386870-B7F0-449E-B85D-AE267FD78319}" presName="sibTrans" presStyleLbl="sibTrans2D1" presStyleIdx="3" presStyleCnt="4"/>
      <dgm:spPr/>
    </dgm:pt>
    <dgm:pt modelId="{6DBD3C06-1F33-4524-981A-B69BC1F071D2}" type="pres">
      <dgm:prSet presAssocID="{3C386870-B7F0-449E-B85D-AE267FD78319}" presName="connectorText" presStyleLbl="sibTrans2D1" presStyleIdx="3" presStyleCnt="4"/>
      <dgm:spPr/>
    </dgm:pt>
    <dgm:pt modelId="{23708A19-C1AC-496B-93A3-86CA9CDC5AA3}" type="pres">
      <dgm:prSet presAssocID="{930F23B5-8D22-4DE9-902F-ABFC7303C5AE}" presName="node" presStyleLbl="node1" presStyleIdx="4" presStyleCnt="5" custScaleX="308756">
        <dgm:presLayoutVars>
          <dgm:bulletEnabled val="1"/>
        </dgm:presLayoutVars>
      </dgm:prSet>
      <dgm:spPr/>
    </dgm:pt>
  </dgm:ptLst>
  <dgm:cxnLst>
    <dgm:cxn modelId="{68CF9008-C4EB-44FA-9F24-049880AF956E}" type="presOf" srcId="{8ED81259-B439-46DC-B08B-2C68EB61E959}" destId="{0A209316-8EE8-49BD-BDCB-E54898742402}" srcOrd="0" destOrd="0" presId="urn:microsoft.com/office/officeart/2005/8/layout/process2"/>
    <dgm:cxn modelId="{996D9A21-51FF-476D-834B-53E4DCD887BE}" srcId="{647151AB-ACBA-43BC-AF0C-0E64EEAF0522}" destId="{4248384E-F7D9-424A-8AF0-1060A1AE0E61}" srcOrd="1" destOrd="0" parTransId="{B5720CEB-3A4D-4EFB-B83D-C8C7C1548AE2}" sibTransId="{8ED81259-B439-46DC-B08B-2C68EB61E959}"/>
    <dgm:cxn modelId="{24EC1D25-5DB5-4D61-9CA4-48318B53A990}" srcId="{647151AB-ACBA-43BC-AF0C-0E64EEAF0522}" destId="{AF5E3491-63A0-4A81-8496-FF6DDEB7E3E9}" srcOrd="2" destOrd="0" parTransId="{9F4A6414-6ACF-4B10-9A4F-88E5E37A9740}" sibTransId="{90DE49D6-2C55-4EE3-838B-F0640E64CE00}"/>
    <dgm:cxn modelId="{340BBD2E-3674-4C35-AEF5-09B62BCC1974}" srcId="{647151AB-ACBA-43BC-AF0C-0E64EEAF0522}" destId="{930F23B5-8D22-4DE9-902F-ABFC7303C5AE}" srcOrd="4" destOrd="0" parTransId="{A5286679-D78B-414E-B8A7-6585CDC09620}" sibTransId="{3C3799CD-528F-4943-BDB8-9E68C414A858}"/>
    <dgm:cxn modelId="{7D06C633-EBA2-4FD2-9D34-CDDA059B5528}" type="presOf" srcId="{90DE49D6-2C55-4EE3-838B-F0640E64CE00}" destId="{44CB5BE4-FD41-4E40-8685-B24660740FC9}" srcOrd="0" destOrd="0" presId="urn:microsoft.com/office/officeart/2005/8/layout/process2"/>
    <dgm:cxn modelId="{C5786D37-28A3-4EDF-93EF-4C6EDC36CBD5}" type="presOf" srcId="{29861D4D-355D-449B-9AFD-E136B69F21D4}" destId="{47F7D9B8-82A7-438B-9D34-3969941DAB8C}" srcOrd="0" destOrd="0" presId="urn:microsoft.com/office/officeart/2005/8/layout/process2"/>
    <dgm:cxn modelId="{7A0FFB41-D899-400A-A6C9-DB6112843DDD}" type="presOf" srcId="{4248384E-F7D9-424A-8AF0-1060A1AE0E61}" destId="{A2052623-0B23-4963-A4AD-D3D26C300806}" srcOrd="0" destOrd="0" presId="urn:microsoft.com/office/officeart/2005/8/layout/process2"/>
    <dgm:cxn modelId="{A5A1D154-A4A1-44F3-B868-16030EC336D2}" type="presOf" srcId="{3C386870-B7F0-449E-B85D-AE267FD78319}" destId="{6DBD3C06-1F33-4524-981A-B69BC1F071D2}" srcOrd="1" destOrd="0" presId="urn:microsoft.com/office/officeart/2005/8/layout/process2"/>
    <dgm:cxn modelId="{7C5AAD75-9E28-430C-AA81-F21629297BDA}" type="presOf" srcId="{7C44D777-7ADE-4A6D-AF54-FD29755D97A3}" destId="{59594D94-AAC1-4802-8FBE-5420E65EEC45}" srcOrd="0" destOrd="0" presId="urn:microsoft.com/office/officeart/2005/8/layout/process2"/>
    <dgm:cxn modelId="{6739C956-0273-42E8-93D1-9D5165EC8AB6}" type="presOf" srcId="{90DE49D6-2C55-4EE3-838B-F0640E64CE00}" destId="{7C685EE6-6115-46B9-91A2-D8870B0452A4}" srcOrd="1" destOrd="0" presId="urn:microsoft.com/office/officeart/2005/8/layout/process2"/>
    <dgm:cxn modelId="{31068277-3C49-4944-A9C4-90933CCBDA02}" type="presOf" srcId="{29861D4D-355D-449B-9AFD-E136B69F21D4}" destId="{88558B26-738C-4122-B430-2F6655FE76E1}" srcOrd="1" destOrd="0" presId="urn:microsoft.com/office/officeart/2005/8/layout/process2"/>
    <dgm:cxn modelId="{B63C8786-1D7F-4DFC-8764-E20A26564916}" type="presOf" srcId="{3C928958-53EA-441E-BC7C-77AA39AE8AA0}" destId="{F17F1455-29EF-4D9E-A825-9259CE4E14B4}" srcOrd="0" destOrd="0" presId="urn:microsoft.com/office/officeart/2005/8/layout/process2"/>
    <dgm:cxn modelId="{EDBB8D88-54EC-4A37-AB44-726DAD6CE806}" srcId="{647151AB-ACBA-43BC-AF0C-0E64EEAF0522}" destId="{7C44D777-7ADE-4A6D-AF54-FD29755D97A3}" srcOrd="0" destOrd="0" parTransId="{DD8D3FA6-0368-4C0C-9804-96CB5B2B818E}" sibTransId="{29861D4D-355D-449B-9AFD-E136B69F21D4}"/>
    <dgm:cxn modelId="{026F1291-BD01-4474-AEA4-9C8D68B3D752}" type="presOf" srcId="{AF5E3491-63A0-4A81-8496-FF6DDEB7E3E9}" destId="{7C9FE5F4-1D9D-4135-8571-C5803BADC8E0}" srcOrd="0" destOrd="0" presId="urn:microsoft.com/office/officeart/2005/8/layout/process2"/>
    <dgm:cxn modelId="{CEFACDB5-48B9-4F5D-923F-BD598D00EF0F}" type="presOf" srcId="{647151AB-ACBA-43BC-AF0C-0E64EEAF0522}" destId="{F08C35FF-5D7C-41E2-A19F-03033C92318E}" srcOrd="0" destOrd="0" presId="urn:microsoft.com/office/officeart/2005/8/layout/process2"/>
    <dgm:cxn modelId="{88FAD5D6-5A89-42B4-8625-D2C2807A5E7A}" type="presOf" srcId="{8ED81259-B439-46DC-B08B-2C68EB61E959}" destId="{01741B69-F4DE-4D6F-894E-7531E2438FA3}" srcOrd="1" destOrd="0" presId="urn:microsoft.com/office/officeart/2005/8/layout/process2"/>
    <dgm:cxn modelId="{F7C9DFE4-52DC-441A-91A6-E86154619C6C}" type="presOf" srcId="{3C386870-B7F0-449E-B85D-AE267FD78319}" destId="{D24C48B6-B9EA-422B-BA92-A880593D2C1B}" srcOrd="0" destOrd="0" presId="urn:microsoft.com/office/officeart/2005/8/layout/process2"/>
    <dgm:cxn modelId="{B829DFE5-DFDC-4B64-9CCF-A4929995CD02}" type="presOf" srcId="{930F23B5-8D22-4DE9-902F-ABFC7303C5AE}" destId="{23708A19-C1AC-496B-93A3-86CA9CDC5AA3}" srcOrd="0" destOrd="0" presId="urn:microsoft.com/office/officeart/2005/8/layout/process2"/>
    <dgm:cxn modelId="{A0372AFE-7B7B-48DA-AC56-ABA0365313FB}" srcId="{647151AB-ACBA-43BC-AF0C-0E64EEAF0522}" destId="{3C928958-53EA-441E-BC7C-77AA39AE8AA0}" srcOrd="3" destOrd="0" parTransId="{25AB0977-8A25-42F6-BD28-2F0AE5FC069B}" sibTransId="{3C386870-B7F0-449E-B85D-AE267FD78319}"/>
    <dgm:cxn modelId="{998C44BF-AF60-4DD0-BB98-5A0FB3C1C763}" type="presParOf" srcId="{F08C35FF-5D7C-41E2-A19F-03033C92318E}" destId="{59594D94-AAC1-4802-8FBE-5420E65EEC45}" srcOrd="0" destOrd="0" presId="urn:microsoft.com/office/officeart/2005/8/layout/process2"/>
    <dgm:cxn modelId="{2FBF2CD9-7328-4977-974D-8DA5D93D06DF}" type="presParOf" srcId="{F08C35FF-5D7C-41E2-A19F-03033C92318E}" destId="{47F7D9B8-82A7-438B-9D34-3969941DAB8C}" srcOrd="1" destOrd="0" presId="urn:microsoft.com/office/officeart/2005/8/layout/process2"/>
    <dgm:cxn modelId="{B72DAC32-C1EE-401F-A54D-5ABA0B0F1814}" type="presParOf" srcId="{47F7D9B8-82A7-438B-9D34-3969941DAB8C}" destId="{88558B26-738C-4122-B430-2F6655FE76E1}" srcOrd="0" destOrd="0" presId="urn:microsoft.com/office/officeart/2005/8/layout/process2"/>
    <dgm:cxn modelId="{F22486B7-9BF3-4970-94E9-45DA6B62511A}" type="presParOf" srcId="{F08C35FF-5D7C-41E2-A19F-03033C92318E}" destId="{A2052623-0B23-4963-A4AD-D3D26C300806}" srcOrd="2" destOrd="0" presId="urn:microsoft.com/office/officeart/2005/8/layout/process2"/>
    <dgm:cxn modelId="{9AC31EBC-695E-415D-B8D3-02B770DD2985}" type="presParOf" srcId="{F08C35FF-5D7C-41E2-A19F-03033C92318E}" destId="{0A209316-8EE8-49BD-BDCB-E54898742402}" srcOrd="3" destOrd="0" presId="urn:microsoft.com/office/officeart/2005/8/layout/process2"/>
    <dgm:cxn modelId="{40F94301-6EC0-45E0-851E-6FF17B792EB6}" type="presParOf" srcId="{0A209316-8EE8-49BD-BDCB-E54898742402}" destId="{01741B69-F4DE-4D6F-894E-7531E2438FA3}" srcOrd="0" destOrd="0" presId="urn:microsoft.com/office/officeart/2005/8/layout/process2"/>
    <dgm:cxn modelId="{C7E26E8D-96CB-4FC0-9843-7FA2FF81CDDA}" type="presParOf" srcId="{F08C35FF-5D7C-41E2-A19F-03033C92318E}" destId="{7C9FE5F4-1D9D-4135-8571-C5803BADC8E0}" srcOrd="4" destOrd="0" presId="urn:microsoft.com/office/officeart/2005/8/layout/process2"/>
    <dgm:cxn modelId="{0C66E16E-4CBE-429F-9A14-6860513AD66F}" type="presParOf" srcId="{F08C35FF-5D7C-41E2-A19F-03033C92318E}" destId="{44CB5BE4-FD41-4E40-8685-B24660740FC9}" srcOrd="5" destOrd="0" presId="urn:microsoft.com/office/officeart/2005/8/layout/process2"/>
    <dgm:cxn modelId="{80900AB3-4AA8-4233-9E37-3A96FB4A984E}" type="presParOf" srcId="{44CB5BE4-FD41-4E40-8685-B24660740FC9}" destId="{7C685EE6-6115-46B9-91A2-D8870B0452A4}" srcOrd="0" destOrd="0" presId="urn:microsoft.com/office/officeart/2005/8/layout/process2"/>
    <dgm:cxn modelId="{93E0F10D-6EBC-4ECF-BCF9-ECE75AF88F6E}" type="presParOf" srcId="{F08C35FF-5D7C-41E2-A19F-03033C92318E}" destId="{F17F1455-29EF-4D9E-A825-9259CE4E14B4}" srcOrd="6" destOrd="0" presId="urn:microsoft.com/office/officeart/2005/8/layout/process2"/>
    <dgm:cxn modelId="{29C68718-D948-4E9C-A121-20977A26D066}" type="presParOf" srcId="{F08C35FF-5D7C-41E2-A19F-03033C92318E}" destId="{D24C48B6-B9EA-422B-BA92-A880593D2C1B}" srcOrd="7" destOrd="0" presId="urn:microsoft.com/office/officeart/2005/8/layout/process2"/>
    <dgm:cxn modelId="{59E626D8-5EC6-45C7-9AD9-008BDFCB6BC3}" type="presParOf" srcId="{D24C48B6-B9EA-422B-BA92-A880593D2C1B}" destId="{6DBD3C06-1F33-4524-981A-B69BC1F071D2}" srcOrd="0" destOrd="0" presId="urn:microsoft.com/office/officeart/2005/8/layout/process2"/>
    <dgm:cxn modelId="{A154BDCE-E16E-4468-8BAB-4C0A9FE371EF}" type="presParOf" srcId="{F08C35FF-5D7C-41E2-A19F-03033C92318E}" destId="{23708A19-C1AC-496B-93A3-86CA9CDC5AA3}"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94D94-AAC1-4802-8FBE-5420E65EEC45}">
      <dsp:nvSpPr>
        <dsp:cNvPr id="0" name=""/>
        <dsp:cNvSpPr/>
      </dsp:nvSpPr>
      <dsp:spPr>
        <a:xfrm>
          <a:off x="1620452" y="615"/>
          <a:ext cx="3860785" cy="719676"/>
        </a:xfrm>
        <a:prstGeom prst="roundRect">
          <a:avLst>
            <a:gd name="adj" fmla="val 10000"/>
          </a:avLst>
        </a:prstGeom>
        <a:solidFill>
          <a:schemeClr val="lt1"/>
        </a:solidFill>
        <a:ln w="1079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latin typeface="Times New Roman" panose="02020603050405020304" pitchFamily="18" charset="0"/>
              <a:cs typeface="Times New Roman" panose="02020603050405020304" pitchFamily="18" charset="0"/>
            </a:rPr>
            <a:t>Sinoatrial node</a:t>
          </a:r>
        </a:p>
      </dsp:txBody>
      <dsp:txXfrm>
        <a:off x="1641531" y="21694"/>
        <a:ext cx="3818627" cy="677518"/>
      </dsp:txXfrm>
    </dsp:sp>
    <dsp:sp modelId="{47F7D9B8-82A7-438B-9D34-3969941DAB8C}">
      <dsp:nvSpPr>
        <dsp:cNvPr id="0" name=""/>
        <dsp:cNvSpPr/>
      </dsp:nvSpPr>
      <dsp:spPr>
        <a:xfrm rot="5400000">
          <a:off x="3415906" y="738283"/>
          <a:ext cx="269878" cy="323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rot="-5400000">
        <a:off x="3453690" y="765271"/>
        <a:ext cx="194312" cy="188915"/>
      </dsp:txXfrm>
    </dsp:sp>
    <dsp:sp modelId="{A2052623-0B23-4963-A4AD-D3D26C300806}">
      <dsp:nvSpPr>
        <dsp:cNvPr id="0" name=""/>
        <dsp:cNvSpPr/>
      </dsp:nvSpPr>
      <dsp:spPr>
        <a:xfrm>
          <a:off x="1597303" y="1080129"/>
          <a:ext cx="3907083" cy="719676"/>
        </a:xfrm>
        <a:prstGeom prst="roundRect">
          <a:avLst>
            <a:gd name="adj" fmla="val 10000"/>
          </a:avLst>
        </a:prstGeom>
        <a:solidFill>
          <a:schemeClr val="lt1"/>
        </a:solidFill>
        <a:ln w="1079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latin typeface="Times New Roman" panose="02020603050405020304" pitchFamily="18" charset="0"/>
              <a:cs typeface="Times New Roman" panose="02020603050405020304" pitchFamily="18" charset="0"/>
            </a:rPr>
            <a:t>AV node</a:t>
          </a:r>
        </a:p>
      </dsp:txBody>
      <dsp:txXfrm>
        <a:off x="1618382" y="1101208"/>
        <a:ext cx="3864925" cy="677518"/>
      </dsp:txXfrm>
    </dsp:sp>
    <dsp:sp modelId="{0A209316-8EE8-49BD-BDCB-E54898742402}">
      <dsp:nvSpPr>
        <dsp:cNvPr id="0" name=""/>
        <dsp:cNvSpPr/>
      </dsp:nvSpPr>
      <dsp:spPr>
        <a:xfrm rot="5400000">
          <a:off x="3415906" y="1817798"/>
          <a:ext cx="269878" cy="323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rot="-5400000">
        <a:off x="3453690" y="1844786"/>
        <a:ext cx="194312" cy="188915"/>
      </dsp:txXfrm>
    </dsp:sp>
    <dsp:sp modelId="{7C9FE5F4-1D9D-4135-8571-C5803BADC8E0}">
      <dsp:nvSpPr>
        <dsp:cNvPr id="0" name=""/>
        <dsp:cNvSpPr/>
      </dsp:nvSpPr>
      <dsp:spPr>
        <a:xfrm>
          <a:off x="1562580" y="2159644"/>
          <a:ext cx="3976530" cy="719676"/>
        </a:xfrm>
        <a:prstGeom prst="roundRect">
          <a:avLst>
            <a:gd name="adj" fmla="val 10000"/>
          </a:avLst>
        </a:prstGeom>
        <a:solidFill>
          <a:schemeClr val="lt1"/>
        </a:solidFill>
        <a:ln w="1079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a:latin typeface="Times New Roman" panose="02020603050405020304" pitchFamily="18" charset="0"/>
              <a:cs typeface="Times New Roman" panose="02020603050405020304" pitchFamily="18" charset="0"/>
            </a:rPr>
            <a:t>Bundle of His</a:t>
          </a:r>
        </a:p>
      </dsp:txBody>
      <dsp:txXfrm>
        <a:off x="1583659" y="2180723"/>
        <a:ext cx="3934372" cy="677518"/>
      </dsp:txXfrm>
    </dsp:sp>
    <dsp:sp modelId="{44CB5BE4-FD41-4E40-8685-B24660740FC9}">
      <dsp:nvSpPr>
        <dsp:cNvPr id="0" name=""/>
        <dsp:cNvSpPr/>
      </dsp:nvSpPr>
      <dsp:spPr>
        <a:xfrm rot="5400000">
          <a:off x="3415906" y="2897313"/>
          <a:ext cx="269878" cy="323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rot="-5400000">
        <a:off x="3453690" y="2924301"/>
        <a:ext cx="194312" cy="188915"/>
      </dsp:txXfrm>
    </dsp:sp>
    <dsp:sp modelId="{F17F1455-29EF-4D9E-A825-9259CE4E14B4}">
      <dsp:nvSpPr>
        <dsp:cNvPr id="0" name=""/>
        <dsp:cNvSpPr/>
      </dsp:nvSpPr>
      <dsp:spPr>
        <a:xfrm>
          <a:off x="1574154" y="3239159"/>
          <a:ext cx="3953381" cy="719676"/>
        </a:xfrm>
        <a:prstGeom prst="roundRect">
          <a:avLst>
            <a:gd name="adj" fmla="val 10000"/>
          </a:avLst>
        </a:prstGeom>
        <a:solidFill>
          <a:schemeClr val="lt1"/>
        </a:solidFill>
        <a:ln w="1079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Times New Roman" panose="02020603050405020304" pitchFamily="18" charset="0"/>
              <a:cs typeface="Times New Roman" panose="02020603050405020304" pitchFamily="18" charset="0"/>
            </a:rPr>
            <a:t>Bundle branches</a:t>
          </a:r>
        </a:p>
      </dsp:txBody>
      <dsp:txXfrm>
        <a:off x="1595233" y="3260238"/>
        <a:ext cx="3911223" cy="677518"/>
      </dsp:txXfrm>
    </dsp:sp>
    <dsp:sp modelId="{D24C48B6-B9EA-422B-BA92-A880593D2C1B}">
      <dsp:nvSpPr>
        <dsp:cNvPr id="0" name=""/>
        <dsp:cNvSpPr/>
      </dsp:nvSpPr>
      <dsp:spPr>
        <a:xfrm rot="5400000">
          <a:off x="3415906" y="3976827"/>
          <a:ext cx="269878" cy="323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N" sz="1300" kern="1200"/>
        </a:p>
      </dsp:txBody>
      <dsp:txXfrm rot="-5400000">
        <a:off x="3453690" y="4003815"/>
        <a:ext cx="194312" cy="188915"/>
      </dsp:txXfrm>
    </dsp:sp>
    <dsp:sp modelId="{23708A19-C1AC-496B-93A3-86CA9CDC5AA3}">
      <dsp:nvSpPr>
        <dsp:cNvPr id="0" name=""/>
        <dsp:cNvSpPr/>
      </dsp:nvSpPr>
      <dsp:spPr>
        <a:xfrm>
          <a:off x="1551005" y="4318674"/>
          <a:ext cx="3999680" cy="719676"/>
        </a:xfrm>
        <a:prstGeom prst="roundRect">
          <a:avLst>
            <a:gd name="adj" fmla="val 10000"/>
          </a:avLst>
        </a:prstGeom>
        <a:solidFill>
          <a:schemeClr val="lt1"/>
        </a:solidFill>
        <a:ln w="1079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Times New Roman" panose="02020603050405020304" pitchFamily="18" charset="0"/>
              <a:cs typeface="Times New Roman" panose="02020603050405020304" pitchFamily="18" charset="0"/>
            </a:rPr>
            <a:t>Purkinje fibres</a:t>
          </a:r>
        </a:p>
      </dsp:txBody>
      <dsp:txXfrm>
        <a:off x="1572084" y="4339753"/>
        <a:ext cx="3957522" cy="6775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4/26/2022</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7855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4/26/2022</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68159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4/26/2022</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5211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4/26/2022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5246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4/26/2022</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3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4/26/2022</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93378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4/26/2022</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02857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4/26/2022</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51277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4/26/2022</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02658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4/26/2022</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45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4/26/2022</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49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4/26/2022</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23652452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2" r:id="rId5"/>
    <p:sldLayoutId id="2147483677" r:id="rId6"/>
    <p:sldLayoutId id="2147483673" r:id="rId7"/>
    <p:sldLayoutId id="2147483674" r:id="rId8"/>
    <p:sldLayoutId id="2147483675" r:id="rId9"/>
    <p:sldLayoutId id="2147483676" r:id="rId10"/>
    <p:sldLayoutId id="2147483678"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3F13AAF-525E-4953-A67E-7B34FDB4D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9EA13-4618-479F-AC24-702286C0836B}"/>
              </a:ext>
            </a:extLst>
          </p:cNvPr>
          <p:cNvSpPr>
            <a:spLocks noGrp="1"/>
          </p:cNvSpPr>
          <p:nvPr>
            <p:ph type="ctrTitle"/>
          </p:nvPr>
        </p:nvSpPr>
        <p:spPr>
          <a:xfrm>
            <a:off x="1079510" y="4575967"/>
            <a:ext cx="4457690" cy="1720850"/>
          </a:xfrm>
        </p:spPr>
        <p:txBody>
          <a:bodyPr anchor="ctr">
            <a:normAutofit/>
          </a:bodyPr>
          <a:lstStyle/>
          <a:p>
            <a:pPr>
              <a:lnSpc>
                <a:spcPct val="90000"/>
              </a:lnSpc>
            </a:pPr>
            <a:r>
              <a:rPr lang="en-IN" sz="3000">
                <a:latin typeface="Algerian" panose="04020705040A02060702" pitchFamily="82" charset="0"/>
              </a:rPr>
              <a:t>ELECTROCARDIOGRAM</a:t>
            </a:r>
            <a:br>
              <a:rPr lang="en-IN" sz="3000">
                <a:latin typeface="Algerian" panose="04020705040A02060702" pitchFamily="82" charset="0"/>
              </a:rPr>
            </a:br>
            <a:r>
              <a:rPr lang="en-IN" sz="3000">
                <a:latin typeface="Algerian" panose="04020705040A02060702" pitchFamily="82" charset="0"/>
              </a:rPr>
              <a:t>(ECG)</a:t>
            </a:r>
          </a:p>
        </p:txBody>
      </p:sp>
      <p:sp>
        <p:nvSpPr>
          <p:cNvPr id="3" name="Subtitle 2">
            <a:extLst>
              <a:ext uri="{FF2B5EF4-FFF2-40B4-BE49-F238E27FC236}">
                <a16:creationId xmlns:a16="http://schemas.microsoft.com/office/drawing/2014/main" id="{E6D09D51-FE9A-4A31-83F2-931479FDC808}"/>
              </a:ext>
            </a:extLst>
          </p:cNvPr>
          <p:cNvSpPr>
            <a:spLocks noGrp="1"/>
          </p:cNvSpPr>
          <p:nvPr>
            <p:ph type="subTitle" idx="1"/>
          </p:nvPr>
        </p:nvSpPr>
        <p:spPr>
          <a:xfrm>
            <a:off x="6654801" y="4575967"/>
            <a:ext cx="4451347" cy="1720850"/>
          </a:xfrm>
        </p:spPr>
        <p:txBody>
          <a:bodyPr anchor="ctr">
            <a:normAutofit fontScale="77500" lnSpcReduction="20000"/>
          </a:bodyPr>
          <a:lstStyle/>
          <a:p>
            <a:r>
              <a:rPr lang="en-IN" dirty="0">
                <a:latin typeface="Times New Roman" panose="02020603050405020304" pitchFamily="18" charset="0"/>
                <a:cs typeface="Times New Roman" panose="02020603050405020304" pitchFamily="18" charset="0"/>
              </a:rPr>
              <a:t>BY: </a:t>
            </a:r>
            <a:r>
              <a:rPr lang="en-IN" dirty="0" err="1">
                <a:latin typeface="Times New Roman" panose="02020603050405020304" pitchFamily="18" charset="0"/>
                <a:cs typeface="Times New Roman" panose="02020603050405020304" pitchFamily="18" charset="0"/>
              </a:rPr>
              <a:t>Saiyed</a:t>
            </a:r>
            <a:r>
              <a:rPr lang="en-IN"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Falakaara</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Assistant Professor</a:t>
            </a:r>
          </a:p>
          <a:p>
            <a:r>
              <a:rPr lang="en-IN" dirty="0">
                <a:latin typeface="Times New Roman" panose="02020603050405020304" pitchFamily="18" charset="0"/>
                <a:cs typeface="Times New Roman" panose="02020603050405020304" pitchFamily="18" charset="0"/>
              </a:rPr>
              <a:t>Department of Pharmacy</a:t>
            </a:r>
          </a:p>
          <a:p>
            <a:r>
              <a:rPr lang="en-IN" dirty="0" err="1">
                <a:latin typeface="Times New Roman" panose="02020603050405020304" pitchFamily="18" charset="0"/>
                <a:cs typeface="Times New Roman" panose="02020603050405020304" pitchFamily="18" charset="0"/>
              </a:rPr>
              <a:t>Sumandeep</a:t>
            </a:r>
            <a:r>
              <a:rPr lang="en-IN">
                <a:latin typeface="Times New Roman" panose="02020603050405020304" pitchFamily="18" charset="0"/>
                <a:cs typeface="Times New Roman" panose="02020603050405020304" pitchFamily="18" charset="0"/>
              </a:rPr>
              <a:t> Vidyapeeth</a:t>
            </a:r>
            <a:endParaRPr lang="en-IN" dirty="0">
              <a:latin typeface="Times New Roman" panose="02020603050405020304" pitchFamily="18" charset="0"/>
              <a:cs typeface="Times New Roman" panose="02020603050405020304" pitchFamily="18" charset="0"/>
            </a:endParaRPr>
          </a:p>
        </p:txBody>
      </p:sp>
      <p:pic>
        <p:nvPicPr>
          <p:cNvPr id="4" name="Picture 3" descr="Cardiogram">
            <a:extLst>
              <a:ext uri="{FF2B5EF4-FFF2-40B4-BE49-F238E27FC236}">
                <a16:creationId xmlns:a16="http://schemas.microsoft.com/office/drawing/2014/main" id="{7DD0F289-2679-4847-9786-4AC91DF196B2}"/>
              </a:ext>
            </a:extLst>
          </p:cNvPr>
          <p:cNvPicPr>
            <a:picLocks noChangeAspect="1"/>
          </p:cNvPicPr>
          <p:nvPr/>
        </p:nvPicPr>
        <p:blipFill rotWithShape="1">
          <a:blip r:embed="rId2"/>
          <a:srcRect t="34026" b="16456"/>
          <a:stretch/>
        </p:blipFill>
        <p:spPr>
          <a:xfrm>
            <a:off x="20" y="10"/>
            <a:ext cx="12191977" cy="4014777"/>
          </a:xfrm>
          <a:prstGeom prst="rect">
            <a:avLst/>
          </a:prstGeom>
        </p:spPr>
      </p:pic>
      <p:cxnSp>
        <p:nvCxnSpPr>
          <p:cNvPr id="42" name="Straight Connector 41">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363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11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F843-1EFB-4F68-9D31-427FFF7DE22E}"/>
              </a:ext>
            </a:extLst>
          </p:cNvPr>
          <p:cNvSpPr>
            <a:spLocks noGrp="1"/>
          </p:cNvSpPr>
          <p:nvPr>
            <p:ph type="title"/>
          </p:nvPr>
        </p:nvSpPr>
        <p:spPr/>
        <p:txBody>
          <a:bodyPr/>
          <a:lstStyle/>
          <a:p>
            <a:r>
              <a:rPr lang="en-IN" dirty="0">
                <a:latin typeface="Arial Rounded MT Bold" panose="020F0704030504030204" pitchFamily="34" charset="0"/>
              </a:rPr>
              <a:t>In Clinical Practice</a:t>
            </a:r>
          </a:p>
        </p:txBody>
      </p:sp>
      <p:sp>
        <p:nvSpPr>
          <p:cNvPr id="3" name="Content Placeholder 2">
            <a:extLst>
              <a:ext uri="{FF2B5EF4-FFF2-40B4-BE49-F238E27FC236}">
                <a16:creationId xmlns:a16="http://schemas.microsoft.com/office/drawing/2014/main" id="{53E2833C-EB79-4EC7-8F3B-D33C231E07FA}"/>
              </a:ext>
            </a:extLst>
          </p:cNvPr>
          <p:cNvSpPr>
            <a:spLocks noGrp="1"/>
          </p:cNvSpPr>
          <p:nvPr>
            <p:ph idx="1"/>
          </p:nvPr>
        </p:nvSpPr>
        <p:spPr>
          <a:xfrm>
            <a:off x="474495" y="1588038"/>
            <a:ext cx="8101334" cy="4874673"/>
          </a:xfrm>
        </p:spPr>
        <p:txBody>
          <a:bodyPr>
            <a:normAutofit/>
          </a:bodyPr>
          <a:lstStyle/>
          <a:p>
            <a:pPr algn="just"/>
            <a:r>
              <a:rPr lang="en-IN" sz="1800" dirty="0">
                <a:latin typeface="Times New Roman" panose="02020603050405020304" pitchFamily="18" charset="0"/>
                <a:cs typeface="Times New Roman" panose="02020603050405020304" pitchFamily="18" charset="0"/>
              </a:rPr>
              <a:t>Electrodes are positioned on the arms, and legs (limb leads) and at six positions on the chest (chest leads) to record the ECG.</a:t>
            </a:r>
          </a:p>
          <a:p>
            <a:pPr algn="just"/>
            <a:r>
              <a:rPr lang="en-IN" sz="1800" dirty="0">
                <a:latin typeface="Times New Roman" panose="02020603050405020304" pitchFamily="18" charset="0"/>
                <a:cs typeface="Times New Roman" panose="02020603050405020304" pitchFamily="18" charset="0"/>
              </a:rPr>
              <a:t>The electrocardiograph amplifies the heart’s electrical signals and produces 12 different tracings from different combinations of limb and chest leads. </a:t>
            </a:r>
          </a:p>
          <a:p>
            <a:pPr algn="just"/>
            <a:r>
              <a:rPr lang="en-IN" sz="1800" dirty="0">
                <a:latin typeface="Times New Roman" panose="02020603050405020304" pitchFamily="18" charset="0"/>
                <a:cs typeface="Times New Roman" panose="02020603050405020304" pitchFamily="18" charset="0"/>
              </a:rPr>
              <a:t>Each limb and chest electrode records slightly different electrical activity because of the difference in its position relative to the heart.</a:t>
            </a:r>
          </a:p>
          <a:p>
            <a:pPr algn="just"/>
            <a:r>
              <a:rPr lang="en-IN" sz="1800" dirty="0">
                <a:latin typeface="Times New Roman" panose="02020603050405020304" pitchFamily="18" charset="0"/>
                <a:cs typeface="Times New Roman" panose="02020603050405020304" pitchFamily="18" charset="0"/>
              </a:rPr>
              <a:t>By comparing these records with one another and with normal records, it is possible to determine: 1. if the conducting pathway is abnormal, 2. if the heart is enlarged, 3. if certain regions of the heart are damaged, and 4. the cause of chest pain. </a:t>
            </a:r>
          </a:p>
        </p:txBody>
      </p:sp>
      <p:pic>
        <p:nvPicPr>
          <p:cNvPr id="4" name="Picture 3">
            <a:extLst>
              <a:ext uri="{FF2B5EF4-FFF2-40B4-BE49-F238E27FC236}">
                <a16:creationId xmlns:a16="http://schemas.microsoft.com/office/drawing/2014/main" id="{A732FE89-738B-48CF-A6E2-A6C4E326F081}"/>
              </a:ext>
            </a:extLst>
          </p:cNvPr>
          <p:cNvPicPr>
            <a:picLocks noChangeAspect="1"/>
          </p:cNvPicPr>
          <p:nvPr/>
        </p:nvPicPr>
        <p:blipFill rotWithShape="1">
          <a:blip r:embed="rId2"/>
          <a:srcRect r="51287"/>
          <a:stretch/>
        </p:blipFill>
        <p:spPr>
          <a:xfrm>
            <a:off x="9296215" y="1508125"/>
            <a:ext cx="2750783" cy="4954586"/>
          </a:xfrm>
          <a:prstGeom prst="rect">
            <a:avLst/>
          </a:prstGeom>
        </p:spPr>
      </p:pic>
    </p:spTree>
    <p:extLst>
      <p:ext uri="{BB962C8B-B14F-4D97-AF65-F5344CB8AC3E}">
        <p14:creationId xmlns:p14="http://schemas.microsoft.com/office/powerpoint/2010/main" val="343581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46BA-65A7-4EE8-B1D6-8FEB5C46A574}"/>
              </a:ext>
            </a:extLst>
          </p:cNvPr>
          <p:cNvSpPr>
            <a:spLocks noGrp="1"/>
          </p:cNvSpPr>
          <p:nvPr>
            <p:ph type="title"/>
          </p:nvPr>
        </p:nvSpPr>
        <p:spPr>
          <a:xfrm>
            <a:off x="88036" y="-432356"/>
            <a:ext cx="10213200" cy="1112836"/>
          </a:xfrm>
        </p:spPr>
        <p:txBody>
          <a:bodyPr/>
          <a:lstStyle/>
          <a:p>
            <a:r>
              <a:rPr lang="en-IN" dirty="0">
                <a:latin typeface="Arial Rounded MT Bold" panose="020F0704030504030204" pitchFamily="34" charset="0"/>
              </a:rPr>
              <a:t>P Wave</a:t>
            </a:r>
          </a:p>
        </p:txBody>
      </p:sp>
      <p:sp>
        <p:nvSpPr>
          <p:cNvPr id="3" name="Content Placeholder 2">
            <a:extLst>
              <a:ext uri="{FF2B5EF4-FFF2-40B4-BE49-F238E27FC236}">
                <a16:creationId xmlns:a16="http://schemas.microsoft.com/office/drawing/2014/main" id="{5C583A04-555D-43E9-AA52-24C286D9FFE1}"/>
              </a:ext>
            </a:extLst>
          </p:cNvPr>
          <p:cNvSpPr>
            <a:spLocks noGrp="1"/>
          </p:cNvSpPr>
          <p:nvPr>
            <p:ph idx="1"/>
          </p:nvPr>
        </p:nvSpPr>
        <p:spPr>
          <a:xfrm>
            <a:off x="88036" y="831242"/>
            <a:ext cx="8239218" cy="5866960"/>
          </a:xfrm>
        </p:spPr>
        <p:txBody>
          <a:bodyPr>
            <a:noAutofit/>
          </a:bodyPr>
          <a:lstStyle/>
          <a:p>
            <a:pPr algn="just"/>
            <a:r>
              <a:rPr lang="en-IN" sz="1600" dirty="0">
                <a:latin typeface="Times New Roman" panose="02020603050405020304" pitchFamily="18" charset="0"/>
                <a:cs typeface="Times New Roman" panose="02020603050405020304" pitchFamily="18" charset="0"/>
              </a:rPr>
              <a:t>P Wave shows atrial depolarization</a:t>
            </a:r>
          </a:p>
          <a:p>
            <a:pPr algn="just"/>
            <a:r>
              <a:rPr lang="en-IN" sz="1600" dirty="0">
                <a:latin typeface="Times New Roman" panose="02020603050405020304" pitchFamily="18" charset="0"/>
                <a:cs typeface="Times New Roman" panose="02020603050405020304" pitchFamily="18" charset="0"/>
              </a:rPr>
              <a:t>Its duration is 0.1 sec (2 and half small square) and height is 2.5 mv (2 and half small square)</a:t>
            </a:r>
          </a:p>
          <a:p>
            <a:pPr algn="just"/>
            <a:r>
              <a:rPr lang="en-IN" sz="1600" dirty="0">
                <a:latin typeface="Times New Roman" panose="02020603050405020304" pitchFamily="18" charset="0"/>
                <a:cs typeface="Times New Roman" panose="02020603050405020304" pitchFamily="18" charset="0"/>
              </a:rPr>
              <a:t>Presence of P waves in ECG strip shows the sinus rhythm.</a:t>
            </a:r>
          </a:p>
          <a:p>
            <a:pPr marL="0" indent="0" algn="just">
              <a:buNone/>
            </a:pPr>
            <a:r>
              <a:rPr lang="en-IN" sz="1600" dirty="0">
                <a:latin typeface="Times New Roman" panose="02020603050405020304" pitchFamily="18" charset="0"/>
                <a:cs typeface="Times New Roman" panose="02020603050405020304" pitchFamily="18" charset="0"/>
                <a:sym typeface="Wingdings" panose="05000000000000000000" pitchFamily="2" charset="2"/>
              </a:rPr>
              <a:t> </a:t>
            </a:r>
            <a:r>
              <a:rPr lang="en-IN" sz="1600" dirty="0">
                <a:latin typeface="Times New Roman" panose="02020603050405020304" pitchFamily="18" charset="0"/>
                <a:cs typeface="Times New Roman" panose="02020603050405020304" pitchFamily="18" charset="0"/>
              </a:rPr>
              <a:t>Abnormalities of P wave:</a:t>
            </a:r>
          </a:p>
          <a:p>
            <a:pPr marL="0" indent="0" algn="just">
              <a:buNone/>
            </a:pPr>
            <a:r>
              <a:rPr lang="en-IN" sz="1600" dirty="0">
                <a:latin typeface="Times New Roman" panose="02020603050405020304" pitchFamily="18" charset="0"/>
                <a:cs typeface="Times New Roman" panose="02020603050405020304" pitchFamily="18" charset="0"/>
              </a:rPr>
              <a:t>P. pulmonale: This is tall and peaked P wave in lead 1, lead 2, and lead 3 in right atrial hypertrophy. (Pulmonary hypertension)</a:t>
            </a:r>
          </a:p>
          <a:p>
            <a:pPr marL="0" indent="0" algn="just">
              <a:buNone/>
            </a:pPr>
            <a:r>
              <a:rPr lang="en-IN" sz="1600" dirty="0">
                <a:latin typeface="Times New Roman" panose="02020603050405020304" pitchFamily="18" charset="0"/>
                <a:cs typeface="Times New Roman" panose="02020603050405020304" pitchFamily="18" charset="0"/>
              </a:rPr>
              <a:t>P. </a:t>
            </a:r>
            <a:r>
              <a:rPr lang="en-IN" sz="1600" dirty="0" err="1">
                <a:latin typeface="Times New Roman" panose="02020603050405020304" pitchFamily="18" charset="0"/>
                <a:cs typeface="Times New Roman" panose="02020603050405020304" pitchFamily="18" charset="0"/>
              </a:rPr>
              <a:t>mitrale</a:t>
            </a:r>
            <a:r>
              <a:rPr lang="en-IN" sz="1600" dirty="0">
                <a:latin typeface="Times New Roman" panose="02020603050405020304" pitchFamily="18" charset="0"/>
                <a:cs typeface="Times New Roman" panose="02020603050405020304" pitchFamily="18" charset="0"/>
              </a:rPr>
              <a:t>: It is biphasic or broad P wave seen in left atrial hypertrophy (mitral stenosis)</a:t>
            </a:r>
          </a:p>
          <a:p>
            <a:pPr marL="0" indent="0" algn="just">
              <a:buNone/>
            </a:pPr>
            <a:r>
              <a:rPr lang="en-IN" sz="1600" dirty="0">
                <a:latin typeface="Times New Roman" panose="02020603050405020304" pitchFamily="18" charset="0"/>
                <a:cs typeface="Times New Roman" panose="02020603050405020304" pitchFamily="18" charset="0"/>
                <a:sym typeface="Wingdings" panose="05000000000000000000" pitchFamily="2" charset="2"/>
              </a:rPr>
              <a:t> Inverted P wave may be present in:</a:t>
            </a:r>
          </a:p>
          <a:p>
            <a:pPr marL="0" indent="0" algn="just">
              <a:buNone/>
            </a:pPr>
            <a:r>
              <a:rPr lang="en-IN" sz="1600" dirty="0">
                <a:latin typeface="Times New Roman" panose="02020603050405020304" pitchFamily="18" charset="0"/>
                <a:cs typeface="Times New Roman" panose="02020603050405020304" pitchFamily="18" charset="0"/>
                <a:sym typeface="Wingdings" panose="05000000000000000000" pitchFamily="2" charset="2"/>
              </a:rPr>
              <a:t>a. Normally in lead V1 and V2</a:t>
            </a:r>
          </a:p>
          <a:p>
            <a:pPr marL="0" indent="0" algn="just">
              <a:buNone/>
            </a:pPr>
            <a:r>
              <a:rPr lang="en-IN" sz="1600" dirty="0">
                <a:latin typeface="Times New Roman" panose="02020603050405020304" pitchFamily="18" charset="0"/>
                <a:cs typeface="Times New Roman" panose="02020603050405020304" pitchFamily="18" charset="0"/>
                <a:sym typeface="Wingdings" panose="05000000000000000000" pitchFamily="2" charset="2"/>
              </a:rPr>
              <a:t>b. In </a:t>
            </a:r>
            <a:r>
              <a:rPr lang="en-IN" sz="1600" dirty="0" err="1">
                <a:latin typeface="Times New Roman" panose="02020603050405020304" pitchFamily="18" charset="0"/>
                <a:cs typeface="Times New Roman" panose="02020603050405020304" pitchFamily="18" charset="0"/>
                <a:sym typeface="Wingdings" panose="05000000000000000000" pitchFamily="2" charset="2"/>
              </a:rPr>
              <a:t>dextro</a:t>
            </a:r>
            <a:r>
              <a:rPr lang="en-IN" sz="1600" dirty="0">
                <a:latin typeface="Times New Roman" panose="02020603050405020304" pitchFamily="18" charset="0"/>
                <a:cs typeface="Times New Roman" panose="02020603050405020304" pitchFamily="18" charset="0"/>
                <a:sym typeface="Wingdings" panose="05000000000000000000" pitchFamily="2" charset="2"/>
              </a:rPr>
              <a:t> cardia</a:t>
            </a:r>
          </a:p>
          <a:p>
            <a:pPr marL="0" indent="0" algn="just">
              <a:buNone/>
            </a:pPr>
            <a:r>
              <a:rPr lang="en-IN" sz="1600" dirty="0">
                <a:latin typeface="Times New Roman" panose="02020603050405020304" pitchFamily="18" charset="0"/>
                <a:cs typeface="Times New Roman" panose="02020603050405020304" pitchFamily="18" charset="0"/>
                <a:sym typeface="Wingdings" panose="05000000000000000000" pitchFamily="2" charset="2"/>
              </a:rPr>
              <a:t>c. Incorrectly placed electrodes</a:t>
            </a:r>
            <a:endParaRPr lang="en-IN" sz="1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DCD3667-3285-4A58-869B-70893182F0BA}"/>
              </a:ext>
            </a:extLst>
          </p:cNvPr>
          <p:cNvPicPr>
            <a:picLocks noChangeAspect="1"/>
          </p:cNvPicPr>
          <p:nvPr/>
        </p:nvPicPr>
        <p:blipFill rotWithShape="1">
          <a:blip r:embed="rId2"/>
          <a:srcRect l="718" t="6255" r="66473" b="10303"/>
          <a:stretch/>
        </p:blipFill>
        <p:spPr>
          <a:xfrm>
            <a:off x="8287474" y="2179456"/>
            <a:ext cx="3750198" cy="3663950"/>
          </a:xfrm>
          <a:prstGeom prst="rect">
            <a:avLst/>
          </a:prstGeom>
        </p:spPr>
      </p:pic>
      <p:sp>
        <p:nvSpPr>
          <p:cNvPr id="5" name="Oval 4">
            <a:extLst>
              <a:ext uri="{FF2B5EF4-FFF2-40B4-BE49-F238E27FC236}">
                <a16:creationId xmlns:a16="http://schemas.microsoft.com/office/drawing/2014/main" id="{A14C0E24-F1B0-4A83-9253-DF7C29D04947}"/>
              </a:ext>
            </a:extLst>
          </p:cNvPr>
          <p:cNvSpPr/>
          <p:nvPr/>
        </p:nvSpPr>
        <p:spPr>
          <a:xfrm>
            <a:off x="8842159" y="3613212"/>
            <a:ext cx="834501" cy="15979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723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0BEC-F443-4353-8B5B-74D0673ED926}"/>
              </a:ext>
            </a:extLst>
          </p:cNvPr>
          <p:cNvSpPr>
            <a:spLocks noGrp="1"/>
          </p:cNvSpPr>
          <p:nvPr>
            <p:ph type="title"/>
          </p:nvPr>
        </p:nvSpPr>
        <p:spPr>
          <a:xfrm>
            <a:off x="283344" y="156258"/>
            <a:ext cx="10213200" cy="1112836"/>
          </a:xfrm>
        </p:spPr>
        <p:txBody>
          <a:bodyPr/>
          <a:lstStyle/>
          <a:p>
            <a:r>
              <a:rPr lang="en-IN" dirty="0">
                <a:latin typeface="Arial Rounded MT Bold" panose="020F0704030504030204" pitchFamily="34" charset="0"/>
              </a:rPr>
              <a:t>QRS Complex</a:t>
            </a:r>
          </a:p>
        </p:txBody>
      </p:sp>
      <p:sp>
        <p:nvSpPr>
          <p:cNvPr id="3" name="Content Placeholder 2">
            <a:extLst>
              <a:ext uri="{FF2B5EF4-FFF2-40B4-BE49-F238E27FC236}">
                <a16:creationId xmlns:a16="http://schemas.microsoft.com/office/drawing/2014/main" id="{0E1E5AC8-1B6B-4D36-94D8-A2DBC33D51E4}"/>
              </a:ext>
            </a:extLst>
          </p:cNvPr>
          <p:cNvSpPr>
            <a:spLocks noGrp="1"/>
          </p:cNvSpPr>
          <p:nvPr>
            <p:ph idx="1"/>
          </p:nvPr>
        </p:nvSpPr>
        <p:spPr>
          <a:xfrm>
            <a:off x="450331" y="1477580"/>
            <a:ext cx="6811603" cy="5015817"/>
          </a:xfrm>
        </p:spPr>
        <p:txBody>
          <a:bodyPr>
            <a:noAutofit/>
          </a:bodyPr>
          <a:lstStyle/>
          <a:p>
            <a:r>
              <a:rPr lang="en-IN" sz="1800" dirty="0">
                <a:latin typeface="Times New Roman" panose="02020603050405020304" pitchFamily="18" charset="0"/>
                <a:cs typeface="Times New Roman" panose="02020603050405020304" pitchFamily="18" charset="0"/>
              </a:rPr>
              <a:t>QRS Complex represent the ventricular depolarisation</a:t>
            </a:r>
          </a:p>
          <a:p>
            <a:r>
              <a:rPr lang="en-IN" sz="1800" dirty="0">
                <a:latin typeface="Times New Roman" panose="02020603050405020304" pitchFamily="18" charset="0"/>
                <a:cs typeface="Times New Roman" panose="02020603050405020304" pitchFamily="18" charset="0"/>
              </a:rPr>
              <a:t>Its normal duration is about 0.08 seconds (less than 2 small squares) and height is about 5-20 small squares</a:t>
            </a:r>
          </a:p>
          <a:p>
            <a:r>
              <a:rPr lang="en-IN" sz="1800" dirty="0">
                <a:latin typeface="Times New Roman" panose="02020603050405020304" pitchFamily="18" charset="0"/>
                <a:cs typeface="Times New Roman" panose="02020603050405020304" pitchFamily="18" charset="0"/>
              </a:rPr>
              <a:t>It is a wide complex because it mask the atrial repolarization</a:t>
            </a:r>
          </a:p>
          <a:p>
            <a:r>
              <a:rPr lang="en-IN" sz="1800" dirty="0">
                <a:latin typeface="Times New Roman" panose="02020603050405020304" pitchFamily="18" charset="0"/>
                <a:cs typeface="Times New Roman" panose="02020603050405020304" pitchFamily="18" charset="0"/>
              </a:rPr>
              <a:t>Q wave is first wave of this complex but often absent</a:t>
            </a:r>
          </a:p>
          <a:p>
            <a:r>
              <a:rPr lang="en-IN" sz="1800" dirty="0">
                <a:latin typeface="Times New Roman" panose="02020603050405020304" pitchFamily="18" charset="0"/>
                <a:cs typeface="Times New Roman" panose="02020603050405020304" pitchFamily="18" charset="0"/>
              </a:rPr>
              <a:t>Q wave present the interventricular septal depolarisation</a:t>
            </a:r>
          </a:p>
          <a:p>
            <a:r>
              <a:rPr lang="en-IN" sz="1800" dirty="0">
                <a:latin typeface="Times New Roman" panose="02020603050405020304" pitchFamily="18" charset="0"/>
                <a:cs typeface="Times New Roman" panose="02020603050405020304" pitchFamily="18" charset="0"/>
              </a:rPr>
              <a:t>It is the first wave in ECG with negative deflection.</a:t>
            </a:r>
          </a:p>
          <a:p>
            <a:r>
              <a:rPr lang="en-IN" sz="1800" dirty="0">
                <a:latin typeface="Times New Roman" panose="02020603050405020304" pitchFamily="18" charset="0"/>
                <a:cs typeface="Times New Roman" panose="02020603050405020304" pitchFamily="18" charset="0"/>
              </a:rPr>
              <a:t>Q wave greater than 1/3 the height of the R wave, greater than 0.04 sec are abnormal and may represent the old infarction </a:t>
            </a:r>
          </a:p>
        </p:txBody>
      </p:sp>
      <p:pic>
        <p:nvPicPr>
          <p:cNvPr id="4" name="Picture 3">
            <a:extLst>
              <a:ext uri="{FF2B5EF4-FFF2-40B4-BE49-F238E27FC236}">
                <a16:creationId xmlns:a16="http://schemas.microsoft.com/office/drawing/2014/main" id="{969B2664-61C8-4DB2-B893-6955BD8ADE04}"/>
              </a:ext>
            </a:extLst>
          </p:cNvPr>
          <p:cNvPicPr>
            <a:picLocks noChangeAspect="1"/>
          </p:cNvPicPr>
          <p:nvPr/>
        </p:nvPicPr>
        <p:blipFill rotWithShape="1">
          <a:blip r:embed="rId2"/>
          <a:srcRect l="718" t="6255" r="66473" b="10303"/>
          <a:stretch/>
        </p:blipFill>
        <p:spPr>
          <a:xfrm>
            <a:off x="7119892" y="2153513"/>
            <a:ext cx="4962618" cy="3663950"/>
          </a:xfrm>
          <a:prstGeom prst="rect">
            <a:avLst/>
          </a:prstGeom>
        </p:spPr>
      </p:pic>
      <p:sp>
        <p:nvSpPr>
          <p:cNvPr id="5" name="Oval 4">
            <a:extLst>
              <a:ext uri="{FF2B5EF4-FFF2-40B4-BE49-F238E27FC236}">
                <a16:creationId xmlns:a16="http://schemas.microsoft.com/office/drawing/2014/main" id="{FF586F4F-80D1-48C6-A4C4-D2C038897253}"/>
              </a:ext>
            </a:extLst>
          </p:cNvPr>
          <p:cNvSpPr/>
          <p:nvPr/>
        </p:nvSpPr>
        <p:spPr>
          <a:xfrm>
            <a:off x="8717872" y="2225706"/>
            <a:ext cx="1459076" cy="35181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4889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6373-36F6-4EA7-A703-4F0D9AFC7732}"/>
              </a:ext>
            </a:extLst>
          </p:cNvPr>
          <p:cNvSpPr>
            <a:spLocks noGrp="1"/>
          </p:cNvSpPr>
          <p:nvPr>
            <p:ph type="title"/>
          </p:nvPr>
        </p:nvSpPr>
        <p:spPr>
          <a:xfrm>
            <a:off x="526413" y="248856"/>
            <a:ext cx="10213200" cy="1112836"/>
          </a:xfrm>
        </p:spPr>
        <p:txBody>
          <a:bodyPr/>
          <a:lstStyle/>
          <a:p>
            <a:r>
              <a:rPr lang="en-US" dirty="0">
                <a:latin typeface="Arial Rounded MT Bold" panose="020F0704030504030204" pitchFamily="34" charset="0"/>
              </a:rPr>
              <a:t>T wave</a:t>
            </a:r>
            <a:endParaRPr lang="en-IN"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8221702-E838-4BDB-AC9C-6381ED5C011D}"/>
              </a:ext>
            </a:extLst>
          </p:cNvPr>
          <p:cNvSpPr>
            <a:spLocks noGrp="1"/>
          </p:cNvSpPr>
          <p:nvPr>
            <p:ph idx="1"/>
          </p:nvPr>
        </p:nvSpPr>
        <p:spPr>
          <a:xfrm>
            <a:off x="526413" y="1600411"/>
            <a:ext cx="7529567" cy="4822041"/>
          </a:xfrm>
        </p:spPr>
        <p:txBody>
          <a:bodyPr>
            <a:normAutofit/>
          </a:bodyPr>
          <a:lstStyle/>
          <a:p>
            <a:r>
              <a:rPr lang="en-US" dirty="0">
                <a:latin typeface="Times New Roman" panose="02020603050405020304" pitchFamily="18" charset="0"/>
                <a:cs typeface="Times New Roman" panose="02020603050405020304" pitchFamily="18" charset="0"/>
              </a:rPr>
              <a:t>It represent the ventricular repolarization</a:t>
            </a:r>
          </a:p>
          <a:p>
            <a:r>
              <a:rPr lang="en-US" dirty="0">
                <a:latin typeface="Times New Roman" panose="02020603050405020304" pitchFamily="18" charset="0"/>
                <a:cs typeface="Times New Roman" panose="02020603050405020304" pitchFamily="18" charset="0"/>
              </a:rPr>
              <a:t>It is repolarizing wave but shows the upward deflection because the part depolarized in the last is first to  be polarized, that is base of heart depolarized in the last but is first to be repolarized</a:t>
            </a:r>
          </a:p>
          <a:p>
            <a:r>
              <a:rPr lang="en-US" dirty="0">
                <a:latin typeface="Times New Roman" panose="02020603050405020304" pitchFamily="18" charset="0"/>
                <a:cs typeface="Times New Roman" panose="02020603050405020304" pitchFamily="18" charset="0"/>
              </a:rPr>
              <a:t>T wave should not be more than one third of R wave</a:t>
            </a:r>
          </a:p>
          <a:p>
            <a:r>
              <a:rPr lang="en-IN" dirty="0">
                <a:latin typeface="Times New Roman" panose="02020603050405020304" pitchFamily="18" charset="0"/>
                <a:cs typeface="Times New Roman" panose="02020603050405020304" pitchFamily="18" charset="0"/>
              </a:rPr>
              <a:t>T wave inversion represent ischemia of heart</a:t>
            </a:r>
          </a:p>
          <a:p>
            <a:r>
              <a:rPr lang="en-IN" dirty="0">
                <a:latin typeface="Times New Roman" panose="02020603050405020304" pitchFamily="18" charset="0"/>
                <a:cs typeface="Times New Roman" panose="02020603050405020304" pitchFamily="18" charset="0"/>
              </a:rPr>
              <a:t>Tall and peaked R wave is present in </a:t>
            </a:r>
            <a:r>
              <a:rPr lang="en-IN" dirty="0" err="1">
                <a:latin typeface="Times New Roman" panose="02020603050405020304" pitchFamily="18" charset="0"/>
                <a:cs typeface="Times New Roman" panose="02020603050405020304" pitchFamily="18" charset="0"/>
              </a:rPr>
              <a:t>hyperkalemia</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Flattened R waves in pericarditis and myocarditis</a:t>
            </a:r>
          </a:p>
        </p:txBody>
      </p:sp>
      <p:pic>
        <p:nvPicPr>
          <p:cNvPr id="4" name="Picture 3">
            <a:extLst>
              <a:ext uri="{FF2B5EF4-FFF2-40B4-BE49-F238E27FC236}">
                <a16:creationId xmlns:a16="http://schemas.microsoft.com/office/drawing/2014/main" id="{3C302E76-BC89-4959-A860-88D364A4BA6A}"/>
              </a:ext>
            </a:extLst>
          </p:cNvPr>
          <p:cNvPicPr>
            <a:picLocks noChangeAspect="1"/>
          </p:cNvPicPr>
          <p:nvPr/>
        </p:nvPicPr>
        <p:blipFill rotWithShape="1">
          <a:blip r:embed="rId2"/>
          <a:srcRect l="718" t="6255" r="66473" b="10303"/>
          <a:stretch/>
        </p:blipFill>
        <p:spPr>
          <a:xfrm>
            <a:off x="8287474" y="2179456"/>
            <a:ext cx="3750198" cy="3663950"/>
          </a:xfrm>
          <a:prstGeom prst="rect">
            <a:avLst/>
          </a:prstGeom>
        </p:spPr>
      </p:pic>
      <p:sp>
        <p:nvSpPr>
          <p:cNvPr id="5" name="Oval 4">
            <a:extLst>
              <a:ext uri="{FF2B5EF4-FFF2-40B4-BE49-F238E27FC236}">
                <a16:creationId xmlns:a16="http://schemas.microsoft.com/office/drawing/2014/main" id="{AC463D1D-5C4C-49F7-B794-D60A12091F74}"/>
              </a:ext>
            </a:extLst>
          </p:cNvPr>
          <p:cNvSpPr/>
          <p:nvPr/>
        </p:nvSpPr>
        <p:spPr>
          <a:xfrm>
            <a:off x="10625559" y="3429000"/>
            <a:ext cx="1122745" cy="17217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8341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064C-8A83-4B3C-94D7-66B3D8FEC920}"/>
              </a:ext>
            </a:extLst>
          </p:cNvPr>
          <p:cNvSpPr>
            <a:spLocks noGrp="1"/>
          </p:cNvSpPr>
          <p:nvPr>
            <p:ph type="title"/>
          </p:nvPr>
        </p:nvSpPr>
        <p:spPr>
          <a:xfrm>
            <a:off x="119388" y="84571"/>
            <a:ext cx="10213200" cy="1112836"/>
          </a:xfrm>
        </p:spPr>
        <p:txBody>
          <a:bodyPr/>
          <a:lstStyle/>
          <a:p>
            <a:r>
              <a:rPr lang="en-US" dirty="0">
                <a:latin typeface="Arial Rounded MT Bold" panose="020F0704030504030204" pitchFamily="34" charset="0"/>
              </a:rPr>
              <a:t>PR Interval</a:t>
            </a:r>
            <a:endParaRPr lang="en-IN"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F38865E5-8A87-40E8-9492-DAAE21704B81}"/>
              </a:ext>
            </a:extLst>
          </p:cNvPr>
          <p:cNvSpPr>
            <a:spLocks noGrp="1"/>
          </p:cNvSpPr>
          <p:nvPr>
            <p:ph idx="1"/>
          </p:nvPr>
        </p:nvSpPr>
        <p:spPr>
          <a:xfrm>
            <a:off x="243675" y="1408904"/>
            <a:ext cx="7382243" cy="5204960"/>
          </a:xfrm>
        </p:spPr>
        <p:txBody>
          <a:bodyPr>
            <a:normAutofit/>
          </a:bodyPr>
          <a:lstStyle/>
          <a:p>
            <a:r>
              <a:rPr lang="en-US" sz="1800" dirty="0">
                <a:latin typeface="Times New Roman" panose="02020603050405020304" pitchFamily="18" charset="0"/>
                <a:cs typeface="Times New Roman" panose="02020603050405020304" pitchFamily="18" charset="0"/>
              </a:rPr>
              <a:t>This is from beginning of P wave to the beginning of Q wave</a:t>
            </a:r>
          </a:p>
          <a:p>
            <a:r>
              <a:rPr lang="en-US" sz="1800" dirty="0">
                <a:latin typeface="Times New Roman" panose="02020603050405020304" pitchFamily="18" charset="0"/>
                <a:cs typeface="Times New Roman" panose="02020603050405020304" pitchFamily="18" charset="0"/>
              </a:rPr>
              <a:t>Its normal duration is from 0.12 to 0.2 sec</a:t>
            </a:r>
          </a:p>
          <a:p>
            <a:r>
              <a:rPr lang="en-US" sz="1800" dirty="0">
                <a:latin typeface="Times New Roman" panose="02020603050405020304" pitchFamily="18" charset="0"/>
                <a:cs typeface="Times New Roman" panose="02020603050405020304" pitchFamily="18" charset="0"/>
              </a:rPr>
              <a:t>It represent the conduction time of impulse from SA node to the ventricles and AV delay</a:t>
            </a:r>
          </a:p>
          <a:p>
            <a:pPr>
              <a:buFont typeface="Wingdings" panose="05000000000000000000" pitchFamily="2" charset="2"/>
              <a:buChar char="à"/>
            </a:pPr>
            <a:r>
              <a:rPr lang="en-US" sz="1800" dirty="0">
                <a:latin typeface="Times New Roman" panose="02020603050405020304" pitchFamily="18" charset="0"/>
                <a:cs typeface="Times New Roman" panose="02020603050405020304" pitchFamily="18" charset="0"/>
                <a:sym typeface="Wingdings" panose="05000000000000000000" pitchFamily="2" charset="2"/>
              </a:rPr>
              <a:t>Prolong PR interval</a:t>
            </a:r>
          </a:p>
          <a:p>
            <a:pPr marL="0" indent="0">
              <a:buNone/>
            </a:pPr>
            <a:r>
              <a:rPr lang="en-US" sz="1800" dirty="0">
                <a:latin typeface="Times New Roman" panose="02020603050405020304" pitchFamily="18" charset="0"/>
                <a:cs typeface="Times New Roman" panose="02020603050405020304" pitchFamily="18" charset="0"/>
                <a:sym typeface="Wingdings" panose="05000000000000000000" pitchFamily="2" charset="2"/>
              </a:rPr>
              <a:t>Prolonged PR interval shows delayed conduction from SA node to AV node</a:t>
            </a:r>
          </a:p>
          <a:p>
            <a:pPr marL="0" indent="0">
              <a:buNone/>
            </a:pPr>
            <a:r>
              <a:rPr lang="en-US" sz="1800" dirty="0">
                <a:latin typeface="Times New Roman" panose="02020603050405020304" pitchFamily="18" charset="0"/>
                <a:cs typeface="Times New Roman" panose="02020603050405020304" pitchFamily="18" charset="0"/>
                <a:sym typeface="Wingdings" panose="05000000000000000000" pitchFamily="2" charset="2"/>
              </a:rPr>
              <a:t>In first degree heart, 2</a:t>
            </a:r>
            <a:r>
              <a:rPr lang="en-US" sz="1800" baseline="30000" dirty="0">
                <a:latin typeface="Times New Roman" panose="02020603050405020304" pitchFamily="18" charset="0"/>
                <a:cs typeface="Times New Roman" panose="02020603050405020304" pitchFamily="18" charset="0"/>
                <a:sym typeface="Wingdings" panose="05000000000000000000" pitchFamily="2" charset="2"/>
              </a:rPr>
              <a:t>nd</a:t>
            </a:r>
            <a:r>
              <a:rPr lang="en-US" sz="1800" dirty="0">
                <a:latin typeface="Times New Roman" panose="02020603050405020304" pitchFamily="18" charset="0"/>
                <a:cs typeface="Times New Roman" panose="02020603050405020304" pitchFamily="18" charset="0"/>
                <a:sym typeface="Wingdings" panose="05000000000000000000" pitchFamily="2" charset="2"/>
              </a:rPr>
              <a:t> degree and complete heart block</a:t>
            </a:r>
          </a:p>
          <a:p>
            <a:pPr marL="0" indent="0">
              <a:buNone/>
            </a:pPr>
            <a:r>
              <a:rPr lang="en-US" sz="1800" dirty="0">
                <a:latin typeface="Times New Roman" panose="02020603050405020304" pitchFamily="18" charset="0"/>
                <a:cs typeface="Times New Roman" panose="02020603050405020304" pitchFamily="18" charset="0"/>
                <a:sym typeface="Wingdings" panose="05000000000000000000" pitchFamily="2" charset="2"/>
              </a:rPr>
              <a:t>Digitalis therapy</a:t>
            </a:r>
          </a:p>
          <a:p>
            <a:pPr marL="0" indent="0">
              <a:buNone/>
            </a:pPr>
            <a:r>
              <a:rPr lang="en-US" sz="1800" dirty="0">
                <a:latin typeface="Times New Roman" panose="02020603050405020304" pitchFamily="18" charset="0"/>
                <a:cs typeface="Times New Roman" panose="02020603050405020304" pitchFamily="18" charset="0"/>
                <a:sym typeface="Wingdings" panose="05000000000000000000" pitchFamily="2" charset="2"/>
              </a:rPr>
              <a:t>Hyperkalemia</a:t>
            </a:r>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B83E5E9-6EC4-4CAE-8B9F-DEFA20209E9A}"/>
              </a:ext>
            </a:extLst>
          </p:cNvPr>
          <p:cNvPicPr>
            <a:picLocks noChangeAspect="1"/>
          </p:cNvPicPr>
          <p:nvPr/>
        </p:nvPicPr>
        <p:blipFill>
          <a:blip r:embed="rId2"/>
          <a:stretch>
            <a:fillRect/>
          </a:stretch>
        </p:blipFill>
        <p:spPr>
          <a:xfrm>
            <a:off x="8211845" y="2070108"/>
            <a:ext cx="3417903" cy="3882551"/>
          </a:xfrm>
          <a:prstGeom prst="rect">
            <a:avLst/>
          </a:prstGeom>
        </p:spPr>
      </p:pic>
    </p:spTree>
    <p:extLst>
      <p:ext uri="{BB962C8B-B14F-4D97-AF65-F5344CB8AC3E}">
        <p14:creationId xmlns:p14="http://schemas.microsoft.com/office/powerpoint/2010/main" val="2450609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65C2-0100-45DD-9553-49A31295C8DB}"/>
              </a:ext>
            </a:extLst>
          </p:cNvPr>
          <p:cNvSpPr>
            <a:spLocks noGrp="1"/>
          </p:cNvSpPr>
          <p:nvPr>
            <p:ph type="title"/>
          </p:nvPr>
        </p:nvSpPr>
        <p:spPr/>
        <p:txBody>
          <a:bodyPr/>
          <a:lstStyle/>
          <a:p>
            <a:r>
              <a:rPr lang="en-IN" dirty="0">
                <a:latin typeface="Arial Rounded MT Bold" panose="020F0704030504030204" pitchFamily="34" charset="0"/>
              </a:rPr>
              <a:t>QT Interval</a:t>
            </a:r>
          </a:p>
        </p:txBody>
      </p:sp>
      <p:sp>
        <p:nvSpPr>
          <p:cNvPr id="3" name="Content Placeholder 2">
            <a:extLst>
              <a:ext uri="{FF2B5EF4-FFF2-40B4-BE49-F238E27FC236}">
                <a16:creationId xmlns:a16="http://schemas.microsoft.com/office/drawing/2014/main" id="{388450E6-D991-4A81-A177-6B2743E1DF62}"/>
              </a:ext>
            </a:extLst>
          </p:cNvPr>
          <p:cNvSpPr>
            <a:spLocks noGrp="1"/>
          </p:cNvSpPr>
          <p:nvPr>
            <p:ph idx="1"/>
          </p:nvPr>
        </p:nvSpPr>
        <p:spPr>
          <a:xfrm>
            <a:off x="989400" y="1685925"/>
            <a:ext cx="10213200" cy="1927287"/>
          </a:xfrm>
        </p:spPr>
        <p:txBody>
          <a:bodyPr/>
          <a:lstStyle/>
          <a:p>
            <a:r>
              <a:rPr lang="en-IN" dirty="0">
                <a:latin typeface="Times New Roman" panose="02020603050405020304" pitchFamily="18" charset="0"/>
                <a:cs typeface="Times New Roman" panose="02020603050405020304" pitchFamily="18" charset="0"/>
              </a:rPr>
              <a:t>Measured from the beginning of Q to the end of T wave.</a:t>
            </a:r>
          </a:p>
          <a:p>
            <a:r>
              <a:rPr lang="en-IN" dirty="0">
                <a:latin typeface="Times New Roman" panose="02020603050405020304" pitchFamily="18" charset="0"/>
                <a:cs typeface="Times New Roman" panose="02020603050405020304" pitchFamily="18" charset="0"/>
              </a:rPr>
              <a:t>Its duration is about (10 small squares)</a:t>
            </a:r>
          </a:p>
          <a:p>
            <a:r>
              <a:rPr lang="en-IN" dirty="0">
                <a:latin typeface="Times New Roman" panose="02020603050405020304" pitchFamily="18" charset="0"/>
                <a:cs typeface="Times New Roman" panose="02020603050405020304" pitchFamily="18" charset="0"/>
              </a:rPr>
              <a:t>Its indicates total systolic time of ventricles</a:t>
            </a:r>
          </a:p>
          <a:p>
            <a:endParaRPr lang="en-IN" dirty="0"/>
          </a:p>
        </p:txBody>
      </p:sp>
      <p:sp>
        <p:nvSpPr>
          <p:cNvPr id="4" name="Title 1">
            <a:extLst>
              <a:ext uri="{FF2B5EF4-FFF2-40B4-BE49-F238E27FC236}">
                <a16:creationId xmlns:a16="http://schemas.microsoft.com/office/drawing/2014/main" id="{6C949F6A-5F2D-4B58-909C-A59F62C6FC45}"/>
              </a:ext>
            </a:extLst>
          </p:cNvPr>
          <p:cNvSpPr txBox="1">
            <a:spLocks/>
          </p:cNvSpPr>
          <p:nvPr/>
        </p:nvSpPr>
        <p:spPr>
          <a:xfrm>
            <a:off x="1070779" y="3056794"/>
            <a:ext cx="10213200" cy="1112836"/>
          </a:xfrm>
          <a:prstGeom prst="rect">
            <a:avLst/>
          </a:prstGeom>
        </p:spPr>
        <p:txBody>
          <a:bodyPr vert="horz" lIns="91440" tIns="45720" rIns="91440" bIns="45720" rtlCol="0" anchor="b" anchorCtr="0">
            <a:norm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r>
              <a:rPr lang="en-IN" dirty="0">
                <a:latin typeface="Arial Rounded MT Bold" panose="020F0704030504030204" pitchFamily="34" charset="0"/>
              </a:rPr>
              <a:t>ST Segment</a:t>
            </a:r>
          </a:p>
        </p:txBody>
      </p:sp>
      <p:sp>
        <p:nvSpPr>
          <p:cNvPr id="5" name="Content Placeholder 2">
            <a:extLst>
              <a:ext uri="{FF2B5EF4-FFF2-40B4-BE49-F238E27FC236}">
                <a16:creationId xmlns:a16="http://schemas.microsoft.com/office/drawing/2014/main" id="{1849B8CD-A27F-40B8-88A5-D8E0DE2D2CFD}"/>
              </a:ext>
            </a:extLst>
          </p:cNvPr>
          <p:cNvSpPr txBox="1">
            <a:spLocks/>
          </p:cNvSpPr>
          <p:nvPr/>
        </p:nvSpPr>
        <p:spPr>
          <a:xfrm>
            <a:off x="989400" y="4341828"/>
            <a:ext cx="10213200" cy="1927287"/>
          </a:xfrm>
          <a:prstGeom prst="rect">
            <a:avLst/>
          </a:prstGeom>
        </p:spPr>
        <p:txBody>
          <a:bodyPr vert="horz" lIns="91440" tIns="45720" rIns="91440" bIns="45720" rtlCol="0">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latin typeface="Times New Roman" panose="02020603050405020304" pitchFamily="18" charset="0"/>
                <a:cs typeface="Times New Roman" panose="02020603050405020304" pitchFamily="18" charset="0"/>
              </a:rPr>
              <a:t>This segment is present between S wave and T wave</a:t>
            </a:r>
          </a:p>
          <a:p>
            <a:r>
              <a:rPr lang="en-IN" dirty="0">
                <a:latin typeface="Times New Roman" panose="02020603050405020304" pitchFamily="18" charset="0"/>
                <a:cs typeface="Times New Roman" panose="02020603050405020304" pitchFamily="18" charset="0"/>
              </a:rPr>
              <a:t>It represent the plateau phase</a:t>
            </a:r>
          </a:p>
          <a:p>
            <a:r>
              <a:rPr lang="en-IN" dirty="0">
                <a:latin typeface="Times New Roman" panose="02020603050405020304" pitchFamily="18" charset="0"/>
                <a:cs typeface="Times New Roman" panose="02020603050405020304" pitchFamily="18" charset="0"/>
              </a:rPr>
              <a:t>Its duration is 0.04 sec</a:t>
            </a:r>
          </a:p>
        </p:txBody>
      </p:sp>
      <p:pic>
        <p:nvPicPr>
          <p:cNvPr id="2050" name="Picture 2" descr="Longt QT interval, long QT syndrome (LQTS) &amp; torsades de pointes – ECG &amp;  ECHO">
            <a:extLst>
              <a:ext uri="{FF2B5EF4-FFF2-40B4-BE49-F238E27FC236}">
                <a16:creationId xmlns:a16="http://schemas.microsoft.com/office/drawing/2014/main" id="{7D3C262D-38A1-48A9-8B3D-B746B7D9E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312" y="1128402"/>
            <a:ext cx="3559945" cy="23081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21F2864-3C95-42FC-A806-01657DC103D3}"/>
              </a:ext>
            </a:extLst>
          </p:cNvPr>
          <p:cNvPicPr>
            <a:picLocks noChangeAspect="1"/>
          </p:cNvPicPr>
          <p:nvPr/>
        </p:nvPicPr>
        <p:blipFill rotWithShape="1">
          <a:blip r:embed="rId3"/>
          <a:srcRect r="50000"/>
          <a:stretch/>
        </p:blipFill>
        <p:spPr>
          <a:xfrm>
            <a:off x="8105312" y="4169630"/>
            <a:ext cx="3559945" cy="2293081"/>
          </a:xfrm>
          <a:prstGeom prst="rect">
            <a:avLst/>
          </a:prstGeom>
        </p:spPr>
      </p:pic>
    </p:spTree>
    <p:extLst>
      <p:ext uri="{BB962C8B-B14F-4D97-AF65-F5344CB8AC3E}">
        <p14:creationId xmlns:p14="http://schemas.microsoft.com/office/powerpoint/2010/main" val="134650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23D8-39EE-4897-A265-8DD57AEBB64F}"/>
              </a:ext>
            </a:extLst>
          </p:cNvPr>
          <p:cNvSpPr>
            <a:spLocks noGrp="1"/>
          </p:cNvSpPr>
          <p:nvPr>
            <p:ph type="title"/>
          </p:nvPr>
        </p:nvSpPr>
        <p:spPr>
          <a:xfrm>
            <a:off x="989400" y="235737"/>
            <a:ext cx="10213200" cy="1112836"/>
          </a:xfrm>
        </p:spPr>
        <p:txBody>
          <a:bodyPr/>
          <a:lstStyle/>
          <a:p>
            <a:r>
              <a:rPr lang="en-IN" dirty="0">
                <a:latin typeface="Arial Rounded MT Bold" panose="020F0704030504030204" pitchFamily="34" charset="0"/>
              </a:rPr>
              <a:t>ST Segment Elevation and Depression</a:t>
            </a:r>
          </a:p>
        </p:txBody>
      </p:sp>
      <p:sp>
        <p:nvSpPr>
          <p:cNvPr id="3" name="Content Placeholder 2">
            <a:extLst>
              <a:ext uri="{FF2B5EF4-FFF2-40B4-BE49-F238E27FC236}">
                <a16:creationId xmlns:a16="http://schemas.microsoft.com/office/drawing/2014/main" id="{07FADCB4-D3D1-4F2D-BBE5-9D5FC4713A7B}"/>
              </a:ext>
            </a:extLst>
          </p:cNvPr>
          <p:cNvSpPr>
            <a:spLocks noGrp="1"/>
          </p:cNvSpPr>
          <p:nvPr>
            <p:ph idx="1"/>
          </p:nvPr>
        </p:nvSpPr>
        <p:spPr>
          <a:xfrm>
            <a:off x="989400" y="1543883"/>
            <a:ext cx="5106600" cy="1885118"/>
          </a:xfrm>
        </p:spPr>
        <p:txBody>
          <a:bodyPr>
            <a:normAutofit lnSpcReduction="10000"/>
          </a:bodyPr>
          <a:lstStyle/>
          <a:p>
            <a:r>
              <a:rPr lang="en-IN" dirty="0">
                <a:latin typeface="Times New Roman" panose="02020603050405020304" pitchFamily="18" charset="0"/>
                <a:cs typeface="Times New Roman" panose="02020603050405020304" pitchFamily="18" charset="0"/>
              </a:rPr>
              <a:t>Elevation </a:t>
            </a:r>
            <a:r>
              <a:rPr lang="en-IN" dirty="0">
                <a:latin typeface="Times New Roman" panose="02020603050405020304" pitchFamily="18" charset="0"/>
                <a:cs typeface="Times New Roman" panose="02020603050405020304" pitchFamily="18" charset="0"/>
                <a:sym typeface="Wingdings" panose="05000000000000000000" pitchFamily="2" charset="2"/>
              </a:rPr>
              <a:t> seen in Myocardial Infarction and </a:t>
            </a:r>
            <a:r>
              <a:rPr lang="en-IN" dirty="0" err="1">
                <a:latin typeface="Times New Roman" panose="02020603050405020304" pitchFamily="18" charset="0"/>
                <a:cs typeface="Times New Roman" panose="02020603050405020304" pitchFamily="18" charset="0"/>
                <a:sym typeface="Wingdings" panose="05000000000000000000" pitchFamily="2" charset="2"/>
              </a:rPr>
              <a:t>hyperkalemia</a:t>
            </a:r>
            <a:endParaRPr lang="en-IN" dirty="0">
              <a:latin typeface="Times New Roman" panose="02020603050405020304" pitchFamily="18" charset="0"/>
              <a:cs typeface="Times New Roman" panose="02020603050405020304" pitchFamily="18" charset="0"/>
              <a:sym typeface="Wingdings" panose="05000000000000000000" pitchFamily="2" charset="2"/>
            </a:endParaRPr>
          </a:p>
          <a:p>
            <a:r>
              <a:rPr lang="en-IN" dirty="0">
                <a:latin typeface="Times New Roman" panose="02020603050405020304" pitchFamily="18" charset="0"/>
                <a:cs typeface="Times New Roman" panose="02020603050405020304" pitchFamily="18" charset="0"/>
                <a:sym typeface="Wingdings" panose="05000000000000000000" pitchFamily="2" charset="2"/>
              </a:rPr>
              <a:t>Depression  seen in Ischemia, digitalis therapy, and </a:t>
            </a:r>
            <a:r>
              <a:rPr lang="en-IN" dirty="0" err="1">
                <a:latin typeface="Times New Roman" panose="02020603050405020304" pitchFamily="18" charset="0"/>
                <a:cs typeface="Times New Roman" panose="02020603050405020304" pitchFamily="18" charset="0"/>
                <a:sym typeface="Wingdings" panose="05000000000000000000" pitchFamily="2" charset="2"/>
              </a:rPr>
              <a:t>hypokalemia</a:t>
            </a:r>
            <a:r>
              <a:rPr lang="en-IN" dirty="0">
                <a:latin typeface="Times New Roman" panose="02020603050405020304" pitchFamily="18" charset="0"/>
                <a:cs typeface="Times New Roman" panose="02020603050405020304" pitchFamily="18" charset="0"/>
                <a:sym typeface="Wingdings" panose="05000000000000000000" pitchFamily="2" charset="2"/>
              </a:rPr>
              <a:t> </a:t>
            </a:r>
            <a:endParaRPr lang="en-IN"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9FD83A11-F95F-413C-9413-E1B9A3E16E3A}"/>
              </a:ext>
            </a:extLst>
          </p:cNvPr>
          <p:cNvSpPr txBox="1">
            <a:spLocks/>
          </p:cNvSpPr>
          <p:nvPr/>
        </p:nvSpPr>
        <p:spPr>
          <a:xfrm>
            <a:off x="989400" y="3067893"/>
            <a:ext cx="10213200" cy="1112836"/>
          </a:xfrm>
          <a:prstGeom prst="rect">
            <a:avLst/>
          </a:prstGeom>
        </p:spPr>
        <p:txBody>
          <a:bodyPr vert="horz" lIns="91440" tIns="45720" rIns="91440" bIns="45720" rtlCol="0" anchor="b" anchorCtr="0">
            <a:norm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r>
              <a:rPr lang="en-IN" dirty="0">
                <a:latin typeface="Arial Rounded MT Bold" panose="020F0704030504030204" pitchFamily="34" charset="0"/>
              </a:rPr>
              <a:t>J point</a:t>
            </a:r>
          </a:p>
        </p:txBody>
      </p:sp>
      <p:sp>
        <p:nvSpPr>
          <p:cNvPr id="5" name="Content Placeholder 2">
            <a:extLst>
              <a:ext uri="{FF2B5EF4-FFF2-40B4-BE49-F238E27FC236}">
                <a16:creationId xmlns:a16="http://schemas.microsoft.com/office/drawing/2014/main" id="{6351EE2D-50E4-4251-BF08-F9A9635A6D08}"/>
              </a:ext>
            </a:extLst>
          </p:cNvPr>
          <p:cNvSpPr txBox="1">
            <a:spLocks/>
          </p:cNvSpPr>
          <p:nvPr/>
        </p:nvSpPr>
        <p:spPr>
          <a:xfrm>
            <a:off x="989400" y="4180729"/>
            <a:ext cx="6432332" cy="2353236"/>
          </a:xfrm>
          <a:prstGeom prst="rect">
            <a:avLst/>
          </a:prstGeom>
        </p:spPr>
        <p:txBody>
          <a:bodyPr vert="horz" lIns="91440" tIns="45720" rIns="91440" bIns="45720" rtlCol="0">
            <a:normAutofit lnSpcReduction="10000"/>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latin typeface="Times New Roman" panose="02020603050405020304" pitchFamily="18" charset="0"/>
                <a:cs typeface="Times New Roman" panose="02020603050405020304" pitchFamily="18" charset="0"/>
              </a:rPr>
              <a:t>The exact point at which all the parts of the ventricles are depolarised i.e.at the just end of QRS complexes and just at the beginning of ST segment.</a:t>
            </a:r>
          </a:p>
          <a:p>
            <a:r>
              <a:rPr lang="en-IN" dirty="0">
                <a:latin typeface="Times New Roman" panose="02020603050405020304" pitchFamily="18" charset="0"/>
                <a:cs typeface="Times New Roman" panose="02020603050405020304" pitchFamily="18" charset="0"/>
              </a:rPr>
              <a:t>At the point potential of ECG is zero with no current is flowing through the heart.</a:t>
            </a:r>
          </a:p>
        </p:txBody>
      </p:sp>
      <p:pic>
        <p:nvPicPr>
          <p:cNvPr id="1026" name="Picture 2" descr="ECG Interpretation: ECG Interpretation Review #12 (Computerized ECG  Interpretation, Normal Variant vs ST Elevation)">
            <a:extLst>
              <a:ext uri="{FF2B5EF4-FFF2-40B4-BE49-F238E27FC236}">
                <a16:creationId xmlns:a16="http://schemas.microsoft.com/office/drawing/2014/main" id="{0E28CA2E-96C4-4157-BCEA-D19C28E14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77518"/>
            <a:ext cx="5638800" cy="1751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 point - Liberal Dictionary">
            <a:extLst>
              <a:ext uri="{FF2B5EF4-FFF2-40B4-BE49-F238E27FC236}">
                <a16:creationId xmlns:a16="http://schemas.microsoft.com/office/drawing/2014/main" id="{644444CE-AF20-431F-9D6B-AF6D4FA65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732" y="4481606"/>
            <a:ext cx="4313068" cy="175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1D80-200B-4B72-A193-9916B11E72D9}"/>
              </a:ext>
            </a:extLst>
          </p:cNvPr>
          <p:cNvSpPr>
            <a:spLocks noGrp="1"/>
          </p:cNvSpPr>
          <p:nvPr>
            <p:ph type="title"/>
          </p:nvPr>
        </p:nvSpPr>
        <p:spPr/>
        <p:txBody>
          <a:bodyPr/>
          <a:lstStyle/>
          <a:p>
            <a:r>
              <a:rPr lang="en-US" b="1" i="0" dirty="0">
                <a:solidFill>
                  <a:srgbClr val="020621"/>
                </a:solidFill>
                <a:effectLst/>
                <a:latin typeface="tisapro-regular"/>
              </a:rPr>
              <a:t>Some cardiac conditions on ECG</a:t>
            </a:r>
            <a:endParaRPr lang="en-IN" dirty="0"/>
          </a:p>
        </p:txBody>
      </p:sp>
      <p:sp>
        <p:nvSpPr>
          <p:cNvPr id="3" name="Content Placeholder 2">
            <a:extLst>
              <a:ext uri="{FF2B5EF4-FFF2-40B4-BE49-F238E27FC236}">
                <a16:creationId xmlns:a16="http://schemas.microsoft.com/office/drawing/2014/main" id="{B24F5998-7B34-44CF-B958-7A4CF5630015}"/>
              </a:ext>
            </a:extLst>
          </p:cNvPr>
          <p:cNvSpPr>
            <a:spLocks noGrp="1"/>
          </p:cNvSpPr>
          <p:nvPr>
            <p:ph idx="1"/>
          </p:nvPr>
        </p:nvSpPr>
        <p:spPr>
          <a:xfrm>
            <a:off x="989400" y="1685925"/>
            <a:ext cx="7133668" cy="4040191"/>
          </a:xfrm>
        </p:spPr>
        <p:txBody>
          <a:bodyPr>
            <a:normAutofit fontScale="92500" lnSpcReduction="10000"/>
          </a:bodyPr>
          <a:lstStyle/>
          <a:p>
            <a:pPr marL="0" indent="0">
              <a:buNone/>
            </a:pPr>
            <a:r>
              <a:rPr lang="en-IN" b="0" i="0" dirty="0">
                <a:solidFill>
                  <a:srgbClr val="2D3238"/>
                </a:solidFill>
                <a:effectLst/>
                <a:latin typeface="f37-ginger-bold"/>
              </a:rPr>
              <a:t>1. Ventricular Fibrillation.</a:t>
            </a:r>
          </a:p>
          <a:p>
            <a:pPr algn="l"/>
            <a:r>
              <a:rPr lang="en-US" b="0" i="0" dirty="0">
                <a:solidFill>
                  <a:srgbClr val="020621"/>
                </a:solidFill>
                <a:effectLst/>
                <a:latin typeface="tisapro-regular"/>
              </a:rPr>
              <a:t>Regularity: There is no regularity shape of the QRS complex because all electrical activity is disorganized.</a:t>
            </a:r>
          </a:p>
          <a:p>
            <a:pPr algn="l"/>
            <a:r>
              <a:rPr lang="en-US" b="0" i="0" dirty="0">
                <a:solidFill>
                  <a:srgbClr val="020621"/>
                </a:solidFill>
                <a:effectLst/>
                <a:latin typeface="tisapro-regular"/>
              </a:rPr>
              <a:t>Rate: The rate appears rapid, but the disorganized electrical activity prevents the heart from pumping.</a:t>
            </a:r>
          </a:p>
          <a:p>
            <a:pPr algn="l"/>
            <a:r>
              <a:rPr lang="en-US" b="0" i="0" dirty="0">
                <a:solidFill>
                  <a:srgbClr val="020621"/>
                </a:solidFill>
                <a:effectLst/>
                <a:latin typeface="tisapro-regular"/>
              </a:rPr>
              <a:t>P wave: There are no P waves present.</a:t>
            </a:r>
          </a:p>
          <a:p>
            <a:pPr algn="l"/>
            <a:r>
              <a:rPr lang="en-US" b="0" i="0" dirty="0">
                <a:solidFill>
                  <a:srgbClr val="020621"/>
                </a:solidFill>
                <a:effectLst/>
                <a:latin typeface="tisapro-regular"/>
              </a:rPr>
              <a:t>PR interval: There are no PR intervals present.</a:t>
            </a:r>
          </a:p>
          <a:p>
            <a:pPr algn="l"/>
            <a:r>
              <a:rPr lang="en-US" b="0" i="0" dirty="0">
                <a:solidFill>
                  <a:srgbClr val="020621"/>
                </a:solidFill>
                <a:effectLst/>
                <a:latin typeface="tisapro-regular"/>
              </a:rPr>
              <a:t>QRS complex : The ventricle complex varies</a:t>
            </a:r>
          </a:p>
          <a:p>
            <a:endParaRPr lang="en-IN" dirty="0"/>
          </a:p>
        </p:txBody>
      </p:sp>
      <p:pic>
        <p:nvPicPr>
          <p:cNvPr id="1026" name="Picture 2">
            <a:extLst>
              <a:ext uri="{FF2B5EF4-FFF2-40B4-BE49-F238E27FC236}">
                <a16:creationId xmlns:a16="http://schemas.microsoft.com/office/drawing/2014/main" id="{379F46DD-B350-4C9A-BFA9-1640695CC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665" y="3868075"/>
            <a:ext cx="5234126"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11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E3123-59EE-4A6D-AFFA-9E71037F02BF}"/>
              </a:ext>
            </a:extLst>
          </p:cNvPr>
          <p:cNvSpPr>
            <a:spLocks noGrp="1"/>
          </p:cNvSpPr>
          <p:nvPr>
            <p:ph type="title"/>
          </p:nvPr>
        </p:nvSpPr>
        <p:spPr/>
        <p:txBody>
          <a:bodyPr/>
          <a:lstStyle/>
          <a:p>
            <a:r>
              <a:rPr lang="en-IN" dirty="0"/>
              <a:t>2. </a:t>
            </a:r>
            <a:r>
              <a:rPr lang="en-IN" b="0" i="0" dirty="0">
                <a:solidFill>
                  <a:srgbClr val="2D3238"/>
                </a:solidFill>
                <a:effectLst/>
                <a:latin typeface="f37-ginger-bold"/>
              </a:rPr>
              <a:t>Ventricular Tachycardia</a:t>
            </a:r>
            <a:br>
              <a:rPr lang="en-IN" b="0" i="0" dirty="0">
                <a:solidFill>
                  <a:srgbClr val="2D3238"/>
                </a:solidFill>
                <a:effectLst/>
                <a:latin typeface="f37-ginger-bold"/>
              </a:rPr>
            </a:br>
            <a:endParaRPr lang="en-IN" dirty="0"/>
          </a:p>
        </p:txBody>
      </p:sp>
      <p:sp>
        <p:nvSpPr>
          <p:cNvPr id="3" name="Content Placeholder 2">
            <a:extLst>
              <a:ext uri="{FF2B5EF4-FFF2-40B4-BE49-F238E27FC236}">
                <a16:creationId xmlns:a16="http://schemas.microsoft.com/office/drawing/2014/main" id="{8962A6D4-5CB7-445A-A893-502A54F9619D}"/>
              </a:ext>
            </a:extLst>
          </p:cNvPr>
          <p:cNvSpPr>
            <a:spLocks noGrp="1"/>
          </p:cNvSpPr>
          <p:nvPr>
            <p:ph idx="1"/>
          </p:nvPr>
        </p:nvSpPr>
        <p:spPr>
          <a:xfrm>
            <a:off x="989400" y="1685925"/>
            <a:ext cx="6973870" cy="4040191"/>
          </a:xfrm>
        </p:spPr>
        <p:txBody>
          <a:bodyPr>
            <a:normAutofit fontScale="85000" lnSpcReduction="20000"/>
          </a:bodyPr>
          <a:lstStyle/>
          <a:p>
            <a:pPr algn="l"/>
            <a:r>
              <a:rPr lang="en-US" b="0" i="0" dirty="0">
                <a:solidFill>
                  <a:srgbClr val="020621"/>
                </a:solidFill>
                <a:effectLst/>
                <a:latin typeface="tisapro-regular"/>
              </a:rPr>
              <a:t>Regularity: R-R intervals are usual, but not always regular</a:t>
            </a:r>
          </a:p>
          <a:p>
            <a:pPr algn="l"/>
            <a:r>
              <a:rPr lang="en-US" b="0" i="0" dirty="0">
                <a:solidFill>
                  <a:srgbClr val="020621"/>
                </a:solidFill>
                <a:effectLst/>
                <a:latin typeface="tisapro-regular"/>
              </a:rPr>
              <a:t>Rate: The atrial rate cannot be determined, Ventricular rate is usually between 150 and 250 beats per minute</a:t>
            </a:r>
          </a:p>
          <a:p>
            <a:pPr algn="l"/>
            <a:r>
              <a:rPr lang="en-US" b="0" i="0" dirty="0">
                <a:solidFill>
                  <a:srgbClr val="020621"/>
                </a:solidFill>
                <a:effectLst/>
                <a:latin typeface="tisapro-regular"/>
              </a:rPr>
              <a:t>P Wave: QRS complexes are not preceded by P waves. There are occasionally P waves in the strip, but they are not associated with the ventricular rhythm.</a:t>
            </a:r>
          </a:p>
          <a:p>
            <a:pPr algn="l"/>
            <a:r>
              <a:rPr lang="en-US" b="0" i="0" dirty="0">
                <a:solidFill>
                  <a:srgbClr val="020621"/>
                </a:solidFill>
                <a:effectLst/>
                <a:latin typeface="tisapro-regular"/>
              </a:rPr>
              <a:t>PR interval: it is not measured since this is a ventricular rhythm.</a:t>
            </a:r>
          </a:p>
          <a:p>
            <a:pPr algn="l"/>
            <a:r>
              <a:rPr lang="en-US" b="0" i="0" dirty="0">
                <a:solidFill>
                  <a:srgbClr val="020621"/>
                </a:solidFill>
                <a:effectLst/>
                <a:latin typeface="tisapro-regular"/>
              </a:rPr>
              <a:t>QRS complex: it measures more than 0.12 seconds. The QRS will usually be wide and bizarre. It is usually difficult to see a separation between the QRS complex and the T Wave.</a:t>
            </a:r>
          </a:p>
          <a:p>
            <a:endParaRPr lang="en-IN" dirty="0"/>
          </a:p>
        </p:txBody>
      </p:sp>
      <p:pic>
        <p:nvPicPr>
          <p:cNvPr id="2050" name="Picture 2">
            <a:extLst>
              <a:ext uri="{FF2B5EF4-FFF2-40B4-BE49-F238E27FC236}">
                <a16:creationId xmlns:a16="http://schemas.microsoft.com/office/drawing/2014/main" id="{E0835958-314D-49A8-820D-46B8030CD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270" y="3010695"/>
            <a:ext cx="3893597"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45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B8E4-4461-4684-81E2-8284AC5FB91A}"/>
              </a:ext>
            </a:extLst>
          </p:cNvPr>
          <p:cNvSpPr>
            <a:spLocks noGrp="1"/>
          </p:cNvSpPr>
          <p:nvPr>
            <p:ph type="title"/>
          </p:nvPr>
        </p:nvSpPr>
        <p:spPr/>
        <p:txBody>
          <a:bodyPr/>
          <a:lstStyle/>
          <a:p>
            <a:r>
              <a:rPr lang="en-IN" dirty="0"/>
              <a:t>3. </a:t>
            </a:r>
            <a:r>
              <a:rPr lang="en-IN" b="0" i="0" dirty="0" err="1">
                <a:solidFill>
                  <a:srgbClr val="2D3238"/>
                </a:solidFill>
                <a:effectLst/>
                <a:latin typeface="f37-ginger-bold"/>
              </a:rPr>
              <a:t>Torsades</a:t>
            </a:r>
            <a:r>
              <a:rPr lang="en-IN" b="0" i="0" dirty="0">
                <a:solidFill>
                  <a:srgbClr val="2D3238"/>
                </a:solidFill>
                <a:effectLst/>
                <a:latin typeface="f37-ginger-bold"/>
              </a:rPr>
              <a:t> De Pointes (Irregular Wide Complex Tachycardia)</a:t>
            </a:r>
            <a:br>
              <a:rPr lang="en-IN" b="0" i="0" dirty="0">
                <a:solidFill>
                  <a:srgbClr val="2D3238"/>
                </a:solidFill>
                <a:effectLst/>
                <a:latin typeface="f37-ginger-bold"/>
              </a:rPr>
            </a:br>
            <a:endParaRPr lang="en-IN" dirty="0"/>
          </a:p>
        </p:txBody>
      </p:sp>
      <p:sp>
        <p:nvSpPr>
          <p:cNvPr id="3" name="Content Placeholder 2">
            <a:extLst>
              <a:ext uri="{FF2B5EF4-FFF2-40B4-BE49-F238E27FC236}">
                <a16:creationId xmlns:a16="http://schemas.microsoft.com/office/drawing/2014/main" id="{DDE8B7FA-CD50-4D9D-987E-7A68BD73437F}"/>
              </a:ext>
            </a:extLst>
          </p:cNvPr>
          <p:cNvSpPr>
            <a:spLocks noGrp="1"/>
          </p:cNvSpPr>
          <p:nvPr>
            <p:ph idx="1"/>
          </p:nvPr>
        </p:nvSpPr>
        <p:spPr>
          <a:xfrm>
            <a:off x="989400" y="1685925"/>
            <a:ext cx="5935183" cy="4040191"/>
          </a:xfrm>
        </p:spPr>
        <p:txBody>
          <a:bodyPr/>
          <a:lstStyle/>
          <a:p>
            <a:pPr algn="l"/>
            <a:r>
              <a:rPr lang="en-US" b="0" i="0" dirty="0">
                <a:solidFill>
                  <a:srgbClr val="020621"/>
                </a:solidFill>
                <a:effectLst/>
                <a:latin typeface="tisapro-regular"/>
              </a:rPr>
              <a:t>Regularity: there is no regularity</a:t>
            </a:r>
          </a:p>
          <a:p>
            <a:pPr algn="l"/>
            <a:r>
              <a:rPr lang="en-US" b="0" i="0" dirty="0">
                <a:solidFill>
                  <a:srgbClr val="020621"/>
                </a:solidFill>
                <a:effectLst/>
                <a:latin typeface="tisapro-regular"/>
              </a:rPr>
              <a:t>Rate: the atrial rate cannot be determined. Ventricular rate is usually between 150 and 250 beats per minute.</a:t>
            </a:r>
          </a:p>
          <a:p>
            <a:pPr algn="l"/>
            <a:r>
              <a:rPr lang="en-US" b="0" i="0" dirty="0">
                <a:solidFill>
                  <a:srgbClr val="020621"/>
                </a:solidFill>
                <a:effectLst/>
                <a:latin typeface="tisapro-regular"/>
              </a:rPr>
              <a:t>P Wave: there are no P waves present.</a:t>
            </a:r>
          </a:p>
          <a:p>
            <a:pPr algn="l"/>
            <a:r>
              <a:rPr lang="en-US" b="0" i="0" dirty="0">
                <a:solidFill>
                  <a:srgbClr val="020621"/>
                </a:solidFill>
                <a:effectLst/>
                <a:latin typeface="tisapro-regular"/>
              </a:rPr>
              <a:t>PR interval: there are no PR interval present.</a:t>
            </a:r>
          </a:p>
          <a:p>
            <a:pPr algn="l"/>
            <a:r>
              <a:rPr lang="en-US" b="0" i="0" dirty="0">
                <a:solidFill>
                  <a:srgbClr val="020621"/>
                </a:solidFill>
                <a:effectLst/>
                <a:latin typeface="tisapro-regular"/>
              </a:rPr>
              <a:t>QRS complex: the ventricle complex varies.</a:t>
            </a:r>
          </a:p>
          <a:p>
            <a:endParaRPr lang="en-IN" dirty="0"/>
          </a:p>
        </p:txBody>
      </p:sp>
      <p:pic>
        <p:nvPicPr>
          <p:cNvPr id="4" name="Picture 3">
            <a:extLst>
              <a:ext uri="{FF2B5EF4-FFF2-40B4-BE49-F238E27FC236}">
                <a16:creationId xmlns:a16="http://schemas.microsoft.com/office/drawing/2014/main" id="{4D466B5C-24AF-480F-BF1A-1DCF5DAFB5D1}"/>
              </a:ext>
            </a:extLst>
          </p:cNvPr>
          <p:cNvPicPr>
            <a:picLocks noChangeAspect="1"/>
          </p:cNvPicPr>
          <p:nvPr/>
        </p:nvPicPr>
        <p:blipFill>
          <a:blip r:embed="rId2"/>
          <a:stretch>
            <a:fillRect/>
          </a:stretch>
        </p:blipFill>
        <p:spPr>
          <a:xfrm>
            <a:off x="7060337" y="2682082"/>
            <a:ext cx="4693698" cy="2047875"/>
          </a:xfrm>
          <a:prstGeom prst="rect">
            <a:avLst/>
          </a:prstGeom>
        </p:spPr>
      </p:pic>
    </p:spTree>
    <p:extLst>
      <p:ext uri="{BB962C8B-B14F-4D97-AF65-F5344CB8AC3E}">
        <p14:creationId xmlns:p14="http://schemas.microsoft.com/office/powerpoint/2010/main" val="249459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97DD-94BF-473A-B521-117EE964A6F1}"/>
              </a:ext>
            </a:extLst>
          </p:cNvPr>
          <p:cNvSpPr>
            <a:spLocks noGrp="1"/>
          </p:cNvSpPr>
          <p:nvPr>
            <p:ph type="title"/>
          </p:nvPr>
        </p:nvSpPr>
        <p:spPr/>
        <p:txBody>
          <a:bodyPr/>
          <a:lstStyle/>
          <a:p>
            <a:r>
              <a:rPr lang="en-IN" dirty="0">
                <a:latin typeface="Arial Rounded MT Bold" panose="020F0704030504030204" pitchFamily="34" charset="0"/>
                <a:cs typeface="Aharoni" panose="02010803020104030203" pitchFamily="2" charset="-79"/>
              </a:rPr>
              <a:t>ECG</a:t>
            </a:r>
          </a:p>
        </p:txBody>
      </p:sp>
      <p:sp>
        <p:nvSpPr>
          <p:cNvPr id="3" name="Content Placeholder 2">
            <a:extLst>
              <a:ext uri="{FF2B5EF4-FFF2-40B4-BE49-F238E27FC236}">
                <a16:creationId xmlns:a16="http://schemas.microsoft.com/office/drawing/2014/main" id="{6E9391A6-A60D-4D5B-821B-CC42D8D3A951}"/>
              </a:ext>
            </a:extLst>
          </p:cNvPr>
          <p:cNvSpPr>
            <a:spLocks noGrp="1"/>
          </p:cNvSpPr>
          <p:nvPr>
            <p:ph idx="1"/>
          </p:nvPr>
        </p:nvSpPr>
        <p:spPr>
          <a:xfrm>
            <a:off x="989400" y="1685925"/>
            <a:ext cx="7240200" cy="4856918"/>
          </a:xfrm>
        </p:spPr>
        <p:txBody>
          <a:bodyPr>
            <a:normAutofit fontScale="85000" lnSpcReduction="20000"/>
          </a:bodyPr>
          <a:lstStyle/>
          <a:p>
            <a:pPr algn="just"/>
            <a:r>
              <a:rPr lang="en-IN" sz="2100" dirty="0">
                <a:latin typeface="Times New Roman" panose="02020603050405020304" pitchFamily="18" charset="0"/>
                <a:cs typeface="Times New Roman" panose="02020603050405020304" pitchFamily="18" charset="0"/>
              </a:rPr>
              <a:t>ECG is defined as “ recording of electrical activity of heart on a graph paper”.</a:t>
            </a:r>
          </a:p>
          <a:p>
            <a:pPr marL="0" indent="0" algn="just">
              <a:buNone/>
            </a:pPr>
            <a:r>
              <a:rPr lang="en-IN" sz="2100" dirty="0">
                <a:latin typeface="Times New Roman" panose="02020603050405020304" pitchFamily="18" charset="0"/>
                <a:cs typeface="Times New Roman" panose="02020603050405020304" pitchFamily="18" charset="0"/>
              </a:rPr>
              <a:t>                                                    or</a:t>
            </a:r>
          </a:p>
          <a:p>
            <a:pPr algn="just"/>
            <a:r>
              <a:rPr lang="en-IN" sz="2100" dirty="0">
                <a:latin typeface="Times New Roman" panose="02020603050405020304" pitchFamily="18" charset="0"/>
                <a:cs typeface="Times New Roman" panose="02020603050405020304" pitchFamily="18" charset="0"/>
              </a:rPr>
              <a:t>Graphical representation of electrical activity of heart.</a:t>
            </a:r>
          </a:p>
          <a:p>
            <a:pPr algn="just"/>
            <a:r>
              <a:rPr lang="en-IN" sz="2100" dirty="0">
                <a:latin typeface="Times New Roman" panose="02020603050405020304" pitchFamily="18" charset="0"/>
                <a:cs typeface="Times New Roman" panose="02020603050405020304" pitchFamily="18" charset="0"/>
              </a:rPr>
              <a:t>As action potentials propagate through the heart, they generate electrical currents that can be detected at the surface of the body.</a:t>
            </a:r>
          </a:p>
          <a:p>
            <a:pPr algn="just"/>
            <a:r>
              <a:rPr lang="en-IN" sz="2100" dirty="0">
                <a:latin typeface="Times New Roman" panose="02020603050405020304" pitchFamily="18" charset="0"/>
                <a:cs typeface="Times New Roman" panose="02020603050405020304" pitchFamily="18" charset="0"/>
              </a:rPr>
              <a:t>An electrocardiogram abbreviated either ECG or EKG is recording of these electrical signals.</a:t>
            </a:r>
          </a:p>
          <a:p>
            <a:pPr algn="just"/>
            <a:r>
              <a:rPr lang="en-IN" sz="2100" dirty="0">
                <a:latin typeface="Times New Roman" panose="02020603050405020304" pitchFamily="18" charset="0"/>
                <a:cs typeface="Times New Roman" panose="02020603050405020304" pitchFamily="18" charset="0"/>
              </a:rPr>
              <a:t>The ECG is composite record of action potentials produced by all of the heart muscle fibres during each heartbeat.</a:t>
            </a:r>
          </a:p>
          <a:p>
            <a:pPr algn="just"/>
            <a:r>
              <a:rPr lang="en-IN" sz="2100" dirty="0">
                <a:latin typeface="Times New Roman" panose="02020603050405020304" pitchFamily="18" charset="0"/>
                <a:cs typeface="Times New Roman" panose="02020603050405020304" pitchFamily="18" charset="0"/>
              </a:rPr>
              <a:t>The instrument used to record the changes is an electrocardiograph.</a:t>
            </a:r>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7E420CD-A3FD-4C2B-B0CA-18CFE7FACB34}"/>
              </a:ext>
            </a:extLst>
          </p:cNvPr>
          <p:cNvPicPr>
            <a:picLocks noChangeAspect="1"/>
          </p:cNvPicPr>
          <p:nvPr/>
        </p:nvPicPr>
        <p:blipFill>
          <a:blip r:embed="rId2"/>
          <a:stretch>
            <a:fillRect/>
          </a:stretch>
        </p:blipFill>
        <p:spPr>
          <a:xfrm>
            <a:off x="8796759" y="1797428"/>
            <a:ext cx="3125165" cy="4633911"/>
          </a:xfrm>
          <a:prstGeom prst="rect">
            <a:avLst/>
          </a:prstGeom>
        </p:spPr>
      </p:pic>
    </p:spTree>
    <p:extLst>
      <p:ext uri="{BB962C8B-B14F-4D97-AF65-F5344CB8AC3E}">
        <p14:creationId xmlns:p14="http://schemas.microsoft.com/office/powerpoint/2010/main" val="3012372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166C-A9DE-4224-9E0F-6CD184C6046B}"/>
              </a:ext>
            </a:extLst>
          </p:cNvPr>
          <p:cNvSpPr>
            <a:spLocks noGrp="1"/>
          </p:cNvSpPr>
          <p:nvPr>
            <p:ph type="title"/>
          </p:nvPr>
        </p:nvSpPr>
        <p:spPr/>
        <p:txBody>
          <a:bodyPr/>
          <a:lstStyle/>
          <a:p>
            <a:r>
              <a:rPr lang="en-IN" dirty="0"/>
              <a:t>4. </a:t>
            </a:r>
            <a:r>
              <a:rPr lang="en-US" b="0" i="0" dirty="0">
                <a:solidFill>
                  <a:srgbClr val="2D3238"/>
                </a:solidFill>
                <a:effectLst/>
                <a:latin typeface="f37-ginger-bold"/>
              </a:rPr>
              <a:t>Pulseless Electrical Activity(PEA) and Asystole</a:t>
            </a:r>
            <a:br>
              <a:rPr lang="en-US" b="0" i="0" dirty="0">
                <a:solidFill>
                  <a:srgbClr val="2D3238"/>
                </a:solidFill>
                <a:effectLst/>
                <a:latin typeface="f37-ginger-bold"/>
              </a:rPr>
            </a:br>
            <a:endParaRPr lang="en-IN" dirty="0"/>
          </a:p>
        </p:txBody>
      </p:sp>
      <p:sp>
        <p:nvSpPr>
          <p:cNvPr id="3" name="Content Placeholder 2">
            <a:extLst>
              <a:ext uri="{FF2B5EF4-FFF2-40B4-BE49-F238E27FC236}">
                <a16:creationId xmlns:a16="http://schemas.microsoft.com/office/drawing/2014/main" id="{6F3B6BDB-D82F-49E2-9E73-9AAFB7605092}"/>
              </a:ext>
            </a:extLst>
          </p:cNvPr>
          <p:cNvSpPr>
            <a:spLocks noGrp="1"/>
          </p:cNvSpPr>
          <p:nvPr>
            <p:ph idx="1"/>
          </p:nvPr>
        </p:nvSpPr>
        <p:spPr>
          <a:xfrm>
            <a:off x="989400" y="1685925"/>
            <a:ext cx="5704363" cy="4040191"/>
          </a:xfrm>
        </p:spPr>
        <p:txBody>
          <a:bodyPr/>
          <a:lstStyle/>
          <a:p>
            <a:pPr algn="l"/>
            <a:r>
              <a:rPr lang="en-US" b="0" i="0" dirty="0">
                <a:solidFill>
                  <a:srgbClr val="020621"/>
                </a:solidFill>
                <a:effectLst/>
                <a:latin typeface="tisapro-regular"/>
              </a:rPr>
              <a:t>Regularity: the rhythm will be a nearly flat line.</a:t>
            </a:r>
          </a:p>
          <a:p>
            <a:pPr algn="l"/>
            <a:r>
              <a:rPr lang="en-US" b="0" i="0" dirty="0">
                <a:solidFill>
                  <a:srgbClr val="020621"/>
                </a:solidFill>
                <a:effectLst/>
                <a:latin typeface="tisapro-regular"/>
              </a:rPr>
              <a:t>Rate: there is no rate.</a:t>
            </a:r>
          </a:p>
          <a:p>
            <a:pPr algn="l"/>
            <a:r>
              <a:rPr lang="en-US" b="0" i="0" dirty="0">
                <a:solidFill>
                  <a:srgbClr val="020621"/>
                </a:solidFill>
                <a:effectLst/>
                <a:latin typeface="tisapro-regular"/>
              </a:rPr>
              <a:t>P wave: there is no P waves present</a:t>
            </a:r>
          </a:p>
          <a:p>
            <a:pPr algn="l"/>
            <a:r>
              <a:rPr lang="en-US" b="0" i="0" dirty="0">
                <a:solidFill>
                  <a:srgbClr val="020621"/>
                </a:solidFill>
                <a:effectLst/>
                <a:latin typeface="tisapro-regular"/>
              </a:rPr>
              <a:t>PR interval: PR interval is unable to be measure due to no P waves being present.</a:t>
            </a:r>
          </a:p>
          <a:p>
            <a:pPr algn="l"/>
            <a:r>
              <a:rPr lang="en-US" b="0" i="0" dirty="0">
                <a:solidFill>
                  <a:srgbClr val="020621"/>
                </a:solidFill>
                <a:effectLst/>
                <a:latin typeface="tisapro-regular"/>
              </a:rPr>
              <a:t>QRS Complex: there are no QRS complexes present.</a:t>
            </a:r>
          </a:p>
          <a:p>
            <a:endParaRPr lang="en-IN" dirty="0"/>
          </a:p>
        </p:txBody>
      </p:sp>
      <p:pic>
        <p:nvPicPr>
          <p:cNvPr id="4" name="Picture 3">
            <a:extLst>
              <a:ext uri="{FF2B5EF4-FFF2-40B4-BE49-F238E27FC236}">
                <a16:creationId xmlns:a16="http://schemas.microsoft.com/office/drawing/2014/main" id="{B8B1584A-B51E-4427-9707-49AC078591B6}"/>
              </a:ext>
            </a:extLst>
          </p:cNvPr>
          <p:cNvPicPr>
            <a:picLocks noChangeAspect="1"/>
          </p:cNvPicPr>
          <p:nvPr/>
        </p:nvPicPr>
        <p:blipFill>
          <a:blip r:embed="rId2"/>
          <a:stretch>
            <a:fillRect/>
          </a:stretch>
        </p:blipFill>
        <p:spPr>
          <a:xfrm>
            <a:off x="6693763" y="2538412"/>
            <a:ext cx="5140171" cy="1781175"/>
          </a:xfrm>
          <a:prstGeom prst="rect">
            <a:avLst/>
          </a:prstGeom>
        </p:spPr>
      </p:pic>
    </p:spTree>
    <p:extLst>
      <p:ext uri="{BB962C8B-B14F-4D97-AF65-F5344CB8AC3E}">
        <p14:creationId xmlns:p14="http://schemas.microsoft.com/office/powerpoint/2010/main" val="3105861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F1D9-83E9-4843-8E55-461BAE2AAC71}"/>
              </a:ext>
            </a:extLst>
          </p:cNvPr>
          <p:cNvSpPr>
            <a:spLocks noGrp="1"/>
          </p:cNvSpPr>
          <p:nvPr>
            <p:ph type="title"/>
          </p:nvPr>
        </p:nvSpPr>
        <p:spPr/>
        <p:txBody>
          <a:bodyPr/>
          <a:lstStyle/>
          <a:p>
            <a:r>
              <a:rPr lang="en-IN" dirty="0"/>
              <a:t>5. </a:t>
            </a:r>
            <a:r>
              <a:rPr lang="en-IN" b="0" i="0" dirty="0">
                <a:solidFill>
                  <a:srgbClr val="2D3238"/>
                </a:solidFill>
                <a:effectLst/>
                <a:latin typeface="f37-ginger-bold"/>
              </a:rPr>
              <a:t>Sinus Bradycardia</a:t>
            </a:r>
            <a:br>
              <a:rPr lang="en-IN" b="0" i="0" dirty="0">
                <a:solidFill>
                  <a:srgbClr val="2D3238"/>
                </a:solidFill>
                <a:effectLst/>
                <a:latin typeface="f37-ginger-bold"/>
              </a:rPr>
            </a:br>
            <a:endParaRPr lang="en-IN" dirty="0"/>
          </a:p>
        </p:txBody>
      </p:sp>
      <p:sp>
        <p:nvSpPr>
          <p:cNvPr id="3" name="Content Placeholder 2">
            <a:extLst>
              <a:ext uri="{FF2B5EF4-FFF2-40B4-BE49-F238E27FC236}">
                <a16:creationId xmlns:a16="http://schemas.microsoft.com/office/drawing/2014/main" id="{7EEB9BD1-081E-46E1-B621-F86E4D60BDCB}"/>
              </a:ext>
            </a:extLst>
          </p:cNvPr>
          <p:cNvSpPr>
            <a:spLocks noGrp="1"/>
          </p:cNvSpPr>
          <p:nvPr>
            <p:ph idx="1"/>
          </p:nvPr>
        </p:nvSpPr>
        <p:spPr>
          <a:xfrm>
            <a:off x="989400" y="1685925"/>
            <a:ext cx="6965880" cy="4040191"/>
          </a:xfrm>
        </p:spPr>
        <p:txBody>
          <a:bodyPr>
            <a:normAutofit fontScale="92500" lnSpcReduction="10000"/>
          </a:bodyPr>
          <a:lstStyle/>
          <a:p>
            <a:pPr algn="l"/>
            <a:r>
              <a:rPr lang="en-US" b="0" i="0" dirty="0">
                <a:solidFill>
                  <a:srgbClr val="020621"/>
                </a:solidFill>
                <a:effectLst/>
                <a:latin typeface="tisapro-regular"/>
              </a:rPr>
              <a:t>Regularity: R-R intervals are regular, overall rhythm is regular.</a:t>
            </a:r>
          </a:p>
          <a:p>
            <a:pPr algn="l"/>
            <a:r>
              <a:rPr lang="en-US" b="0" i="0" dirty="0">
                <a:solidFill>
                  <a:srgbClr val="020621"/>
                </a:solidFill>
                <a:effectLst/>
                <a:latin typeface="tisapro-regular"/>
              </a:rPr>
              <a:t>Rate: the rate is less than 60bpm, but usually more than 40bpm</a:t>
            </a:r>
          </a:p>
          <a:p>
            <a:pPr algn="l"/>
            <a:r>
              <a:rPr lang="en-US" b="0" i="0" dirty="0">
                <a:solidFill>
                  <a:srgbClr val="020621"/>
                </a:solidFill>
                <a:effectLst/>
                <a:latin typeface="tisapro-regular"/>
              </a:rPr>
              <a:t>P wave: there is one P wave in front of every QRS. The P waves appear uniform</a:t>
            </a:r>
          </a:p>
          <a:p>
            <a:pPr algn="l"/>
            <a:r>
              <a:rPr lang="en-US" b="0" i="0" dirty="0">
                <a:solidFill>
                  <a:srgbClr val="020621"/>
                </a:solidFill>
                <a:effectLst/>
                <a:latin typeface="tisapro-regular"/>
              </a:rPr>
              <a:t>PR interval: measures between 0.12 and 0.20 seconds in duration. PR interval is consistent.</a:t>
            </a:r>
          </a:p>
          <a:p>
            <a:pPr algn="l"/>
            <a:r>
              <a:rPr lang="en-US" b="0" i="0" dirty="0">
                <a:solidFill>
                  <a:srgbClr val="020621"/>
                </a:solidFill>
                <a:effectLst/>
                <a:latin typeface="tisapro-regular"/>
              </a:rPr>
              <a:t>QRS complex: measures less than 0.12 seconds.</a:t>
            </a:r>
          </a:p>
          <a:p>
            <a:endParaRPr lang="en-IN" dirty="0"/>
          </a:p>
        </p:txBody>
      </p:sp>
      <p:pic>
        <p:nvPicPr>
          <p:cNvPr id="4" name="Picture 3">
            <a:extLst>
              <a:ext uri="{FF2B5EF4-FFF2-40B4-BE49-F238E27FC236}">
                <a16:creationId xmlns:a16="http://schemas.microsoft.com/office/drawing/2014/main" id="{CC8C14C1-963D-4DC1-BF3F-D9767FF34C96}"/>
              </a:ext>
            </a:extLst>
          </p:cNvPr>
          <p:cNvPicPr>
            <a:picLocks noChangeAspect="1"/>
          </p:cNvPicPr>
          <p:nvPr/>
        </p:nvPicPr>
        <p:blipFill rotWithShape="1">
          <a:blip r:embed="rId2"/>
          <a:srcRect t="10149" b="8587"/>
          <a:stretch/>
        </p:blipFill>
        <p:spPr>
          <a:xfrm>
            <a:off x="8196262" y="2651759"/>
            <a:ext cx="3724275" cy="1584961"/>
          </a:xfrm>
          <a:prstGeom prst="rect">
            <a:avLst/>
          </a:prstGeom>
        </p:spPr>
      </p:pic>
    </p:spTree>
    <p:extLst>
      <p:ext uri="{BB962C8B-B14F-4D97-AF65-F5344CB8AC3E}">
        <p14:creationId xmlns:p14="http://schemas.microsoft.com/office/powerpoint/2010/main" val="3388078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D8DB-BAB4-4491-8D51-E7BC2538F8E0}"/>
              </a:ext>
            </a:extLst>
          </p:cNvPr>
          <p:cNvSpPr>
            <a:spLocks noGrp="1"/>
          </p:cNvSpPr>
          <p:nvPr>
            <p:ph type="title"/>
          </p:nvPr>
        </p:nvSpPr>
        <p:spPr/>
        <p:txBody>
          <a:bodyPr/>
          <a:lstStyle/>
          <a:p>
            <a:r>
              <a:rPr lang="en-IN" dirty="0"/>
              <a:t>6. </a:t>
            </a:r>
            <a:r>
              <a:rPr lang="en-IN" b="0" i="0" dirty="0">
                <a:solidFill>
                  <a:srgbClr val="2D3238"/>
                </a:solidFill>
                <a:effectLst/>
                <a:latin typeface="f37-ginger-bold"/>
              </a:rPr>
              <a:t>Sinus Tachycardia</a:t>
            </a:r>
            <a:br>
              <a:rPr lang="en-IN" b="0" i="0" dirty="0">
                <a:solidFill>
                  <a:srgbClr val="2D3238"/>
                </a:solidFill>
                <a:effectLst/>
                <a:latin typeface="f37-ginger-bold"/>
              </a:rPr>
            </a:br>
            <a:endParaRPr lang="en-IN" dirty="0"/>
          </a:p>
        </p:txBody>
      </p:sp>
      <p:sp>
        <p:nvSpPr>
          <p:cNvPr id="3" name="Content Placeholder 2">
            <a:extLst>
              <a:ext uri="{FF2B5EF4-FFF2-40B4-BE49-F238E27FC236}">
                <a16:creationId xmlns:a16="http://schemas.microsoft.com/office/drawing/2014/main" id="{6205E4CC-ECFF-425E-9E88-B33E8B7E4660}"/>
              </a:ext>
            </a:extLst>
          </p:cNvPr>
          <p:cNvSpPr>
            <a:spLocks noGrp="1"/>
          </p:cNvSpPr>
          <p:nvPr>
            <p:ph idx="1"/>
          </p:nvPr>
        </p:nvSpPr>
        <p:spPr>
          <a:xfrm>
            <a:off x="989400" y="1685925"/>
            <a:ext cx="6681400" cy="4040191"/>
          </a:xfrm>
        </p:spPr>
        <p:txBody>
          <a:bodyPr>
            <a:normAutofit fontScale="92500" lnSpcReduction="10000"/>
          </a:bodyPr>
          <a:lstStyle/>
          <a:p>
            <a:pPr algn="l"/>
            <a:r>
              <a:rPr lang="en-US" b="0" i="0" dirty="0">
                <a:solidFill>
                  <a:srgbClr val="020621"/>
                </a:solidFill>
                <a:effectLst/>
                <a:latin typeface="tisapro-regular"/>
              </a:rPr>
              <a:t>Regularity: R-R intervals are regular, overall rhythm is regular.</a:t>
            </a:r>
          </a:p>
          <a:p>
            <a:pPr algn="l"/>
            <a:r>
              <a:rPr lang="en-US" b="0" i="0" dirty="0">
                <a:solidFill>
                  <a:srgbClr val="020621"/>
                </a:solidFill>
                <a:effectLst/>
                <a:latin typeface="tisapro-regular"/>
              </a:rPr>
              <a:t>Rate the rate is over 100bpm but usually less than 170bpm</a:t>
            </a:r>
          </a:p>
          <a:p>
            <a:pPr algn="l"/>
            <a:r>
              <a:rPr lang="en-US" b="0" i="0" dirty="0">
                <a:solidFill>
                  <a:srgbClr val="020621"/>
                </a:solidFill>
                <a:effectLst/>
                <a:latin typeface="tisapro-regular"/>
              </a:rPr>
              <a:t>P wave: there is one P wave in front of every QRS. The P wave appear uniform.</a:t>
            </a:r>
          </a:p>
          <a:p>
            <a:pPr algn="l"/>
            <a:r>
              <a:rPr lang="en-US" b="0" i="0" dirty="0">
                <a:solidFill>
                  <a:srgbClr val="020621"/>
                </a:solidFill>
                <a:effectLst/>
                <a:latin typeface="tisapro-regular"/>
              </a:rPr>
              <a:t>PR interval: measures between 0.12-0.20 seconds in duration. PR interval is consistent.</a:t>
            </a:r>
          </a:p>
          <a:p>
            <a:pPr algn="l"/>
            <a:r>
              <a:rPr lang="en-US" b="0" i="0" dirty="0">
                <a:solidFill>
                  <a:srgbClr val="020621"/>
                </a:solidFill>
                <a:effectLst/>
                <a:latin typeface="tisapro-regular"/>
              </a:rPr>
              <a:t>QRS complex: Measures less than 0.12 seconds.</a:t>
            </a:r>
          </a:p>
          <a:p>
            <a:endParaRPr lang="en-IN" dirty="0"/>
          </a:p>
        </p:txBody>
      </p:sp>
      <p:pic>
        <p:nvPicPr>
          <p:cNvPr id="3074" name="Picture 2" descr="The Trouble with Sinus Tachycardia | EMS 12 Lead">
            <a:extLst>
              <a:ext uri="{FF2B5EF4-FFF2-40B4-BE49-F238E27FC236}">
                <a16:creationId xmlns:a16="http://schemas.microsoft.com/office/drawing/2014/main" id="{40B8A621-441E-4424-AB7A-FEBB414D1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2597309"/>
            <a:ext cx="3850640" cy="166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94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9E5E-B5A7-440A-BBAE-F2BE65399549}"/>
              </a:ext>
            </a:extLst>
          </p:cNvPr>
          <p:cNvSpPr>
            <a:spLocks noGrp="1"/>
          </p:cNvSpPr>
          <p:nvPr>
            <p:ph type="title"/>
          </p:nvPr>
        </p:nvSpPr>
        <p:spPr/>
        <p:txBody>
          <a:bodyPr/>
          <a:lstStyle/>
          <a:p>
            <a:r>
              <a:rPr lang="en-IN" dirty="0"/>
              <a:t>7. </a:t>
            </a:r>
            <a:r>
              <a:rPr lang="en-IN" b="0" i="0" dirty="0">
                <a:solidFill>
                  <a:srgbClr val="2D3238"/>
                </a:solidFill>
                <a:effectLst/>
                <a:latin typeface="f37-ginger-bold"/>
              </a:rPr>
              <a:t>Atrial Flutter</a:t>
            </a:r>
            <a:br>
              <a:rPr lang="en-IN" b="0" i="0" dirty="0">
                <a:solidFill>
                  <a:srgbClr val="2D3238"/>
                </a:solidFill>
                <a:effectLst/>
                <a:latin typeface="f37-ginger-bold"/>
              </a:rPr>
            </a:br>
            <a:endParaRPr lang="en-IN" dirty="0"/>
          </a:p>
        </p:txBody>
      </p:sp>
      <p:sp>
        <p:nvSpPr>
          <p:cNvPr id="3" name="Content Placeholder 2">
            <a:extLst>
              <a:ext uri="{FF2B5EF4-FFF2-40B4-BE49-F238E27FC236}">
                <a16:creationId xmlns:a16="http://schemas.microsoft.com/office/drawing/2014/main" id="{46E4DCCD-6A10-4185-B968-DE7D335E3BB1}"/>
              </a:ext>
            </a:extLst>
          </p:cNvPr>
          <p:cNvSpPr>
            <a:spLocks noGrp="1"/>
          </p:cNvSpPr>
          <p:nvPr>
            <p:ph idx="1"/>
          </p:nvPr>
        </p:nvSpPr>
        <p:spPr>
          <a:xfrm>
            <a:off x="989400" y="1685925"/>
            <a:ext cx="6965880" cy="4776786"/>
          </a:xfrm>
        </p:spPr>
        <p:txBody>
          <a:bodyPr>
            <a:normAutofit fontScale="85000" lnSpcReduction="10000"/>
          </a:bodyPr>
          <a:lstStyle/>
          <a:p>
            <a:pPr algn="l"/>
            <a:r>
              <a:rPr lang="en-US" b="0" i="0" dirty="0">
                <a:solidFill>
                  <a:srgbClr val="020621"/>
                </a:solidFill>
                <a:effectLst/>
                <a:latin typeface="tisapro-regular"/>
              </a:rPr>
              <a:t>Regularity: The atrial rate is regular.   The ventricular rate will usually be regular, but only if the AV node conducts the impulses in a consistent manner.   Otherwise, the ventricular rate will be irregular.</a:t>
            </a:r>
          </a:p>
          <a:p>
            <a:pPr algn="l"/>
            <a:r>
              <a:rPr lang="en-US" b="0" i="0" dirty="0">
                <a:solidFill>
                  <a:srgbClr val="020621"/>
                </a:solidFill>
                <a:effectLst/>
                <a:latin typeface="tisapro-regular"/>
              </a:rPr>
              <a:t>Rate: The atrial rate is normally between 250 to 350.  Ventricular rate depends on conduction through the AV node to the ventricles.</a:t>
            </a:r>
          </a:p>
          <a:p>
            <a:pPr algn="l"/>
            <a:r>
              <a:rPr lang="en-US" b="0" i="0" dirty="0">
                <a:solidFill>
                  <a:srgbClr val="020621"/>
                </a:solidFill>
                <a:effectLst/>
                <a:latin typeface="tisapro-regular"/>
              </a:rPr>
              <a:t>P wave: The P waves will be well defined and have a “sawtooth” pattern to them.</a:t>
            </a:r>
          </a:p>
          <a:p>
            <a:pPr algn="l"/>
            <a:r>
              <a:rPr lang="en-US" b="0" i="0" dirty="0">
                <a:solidFill>
                  <a:srgbClr val="020621"/>
                </a:solidFill>
                <a:effectLst/>
                <a:latin typeface="tisapro-regular"/>
              </a:rPr>
              <a:t>PR interval: Due to the unusual configuration of P waves, the interval is not measured with atrial flutter</a:t>
            </a:r>
          </a:p>
          <a:p>
            <a:pPr algn="l"/>
            <a:r>
              <a:rPr lang="en-US" b="0" i="0" dirty="0">
                <a:solidFill>
                  <a:srgbClr val="020621"/>
                </a:solidFill>
                <a:effectLst/>
                <a:latin typeface="tisapro-regular"/>
              </a:rPr>
              <a:t>QRS complex: QRS measures less than 0.12 seconds</a:t>
            </a:r>
          </a:p>
          <a:p>
            <a:endParaRPr lang="en-IN" dirty="0"/>
          </a:p>
        </p:txBody>
      </p:sp>
      <p:pic>
        <p:nvPicPr>
          <p:cNvPr id="4098" name="Picture 2" descr="Atrial Flutter – The Student Physiologist">
            <a:extLst>
              <a:ext uri="{FF2B5EF4-FFF2-40B4-BE49-F238E27FC236}">
                <a16:creationId xmlns:a16="http://schemas.microsoft.com/office/drawing/2014/main" id="{A5048A6B-108C-49C6-968F-9D8982B05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923" y="2776537"/>
            <a:ext cx="3495675"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36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CCEDD1E-8FC2-4DFA-AD3C-A661234EA96F}"/>
              </a:ext>
            </a:extLst>
          </p:cNvPr>
          <p:cNvPicPr>
            <a:picLocks noGrp="1" noChangeAspect="1"/>
          </p:cNvPicPr>
          <p:nvPr>
            <p:ph idx="1"/>
          </p:nvPr>
        </p:nvPicPr>
        <p:blipFill>
          <a:blip r:embed="rId2"/>
          <a:stretch>
            <a:fillRect/>
          </a:stretch>
        </p:blipFill>
        <p:spPr>
          <a:xfrm>
            <a:off x="2032000" y="1290320"/>
            <a:ext cx="7924800" cy="4318000"/>
          </a:xfrm>
          <a:prstGeom prst="rect">
            <a:avLst/>
          </a:prstGeom>
        </p:spPr>
      </p:pic>
    </p:spTree>
    <p:extLst>
      <p:ext uri="{BB962C8B-B14F-4D97-AF65-F5344CB8AC3E}">
        <p14:creationId xmlns:p14="http://schemas.microsoft.com/office/powerpoint/2010/main" val="11202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67E0-2079-41DF-BFC5-46BFE4B83BFD}"/>
              </a:ext>
            </a:extLst>
          </p:cNvPr>
          <p:cNvSpPr>
            <a:spLocks noGrp="1"/>
          </p:cNvSpPr>
          <p:nvPr>
            <p:ph type="title"/>
          </p:nvPr>
        </p:nvSpPr>
        <p:spPr/>
        <p:txBody>
          <a:bodyPr/>
          <a:lstStyle/>
          <a:p>
            <a:r>
              <a:rPr lang="en-IN" b="1" dirty="0">
                <a:latin typeface="Arial Rounded MT Bold" panose="020F0704030504030204" pitchFamily="34" charset="0"/>
              </a:rPr>
              <a:t>Significance of ECG</a:t>
            </a:r>
          </a:p>
        </p:txBody>
      </p:sp>
      <p:sp>
        <p:nvSpPr>
          <p:cNvPr id="3" name="Content Placeholder 2">
            <a:extLst>
              <a:ext uri="{FF2B5EF4-FFF2-40B4-BE49-F238E27FC236}">
                <a16:creationId xmlns:a16="http://schemas.microsoft.com/office/drawing/2014/main" id="{4C93B64F-8C24-4713-97A7-D1A0F7FC9361}"/>
              </a:ext>
            </a:extLst>
          </p:cNvPr>
          <p:cNvSpPr>
            <a:spLocks noGrp="1"/>
          </p:cNvSpPr>
          <p:nvPr>
            <p:ph idx="1"/>
          </p:nvPr>
        </p:nvSpPr>
        <p:spPr/>
        <p:txBody>
          <a:bodyPr/>
          <a:lstStyle/>
          <a:p>
            <a:pPr algn="just"/>
            <a:r>
              <a:rPr lang="en-IN" dirty="0">
                <a:latin typeface="Times New Roman" panose="02020603050405020304" pitchFamily="18" charset="0"/>
                <a:cs typeface="Times New Roman" panose="02020603050405020304" pitchFamily="18" charset="0"/>
              </a:rPr>
              <a:t>ECG gives information about rate and rhythm of the heart.</a:t>
            </a:r>
          </a:p>
          <a:p>
            <a:pPr algn="just"/>
            <a:r>
              <a:rPr lang="en-IN" dirty="0">
                <a:latin typeface="Times New Roman" panose="02020603050405020304" pitchFamily="18" charset="0"/>
                <a:cs typeface="Times New Roman" panose="02020603050405020304" pitchFamily="18" charset="0"/>
              </a:rPr>
              <a:t>The physical orientation of heart i.e. axis.</a:t>
            </a:r>
          </a:p>
          <a:p>
            <a:pPr algn="just"/>
            <a:r>
              <a:rPr lang="en-IN" dirty="0">
                <a:latin typeface="Times New Roman" panose="02020603050405020304" pitchFamily="18" charset="0"/>
                <a:cs typeface="Times New Roman" panose="02020603050405020304" pitchFamily="18" charset="0"/>
              </a:rPr>
              <a:t>It’s a diagnostic tool for various heart conditions like hypertrophies, ischemia, infarction, arrhythmias, conduction problem, and pace maker activity. </a:t>
            </a:r>
          </a:p>
          <a:p>
            <a:pPr algn="just"/>
            <a:r>
              <a:rPr lang="en-IN" dirty="0">
                <a:latin typeface="Times New Roman" panose="02020603050405020304" pitchFamily="18" charset="0"/>
                <a:cs typeface="Times New Roman" panose="02020603050405020304" pitchFamily="18" charset="0"/>
              </a:rPr>
              <a:t>ECG does not provide information about mechanical activity.</a:t>
            </a:r>
          </a:p>
          <a:p>
            <a:pPr marL="0" indent="0">
              <a:buNone/>
            </a:pPr>
            <a:endParaRPr lang="en-IN" dirty="0"/>
          </a:p>
        </p:txBody>
      </p:sp>
    </p:spTree>
    <p:extLst>
      <p:ext uri="{BB962C8B-B14F-4D97-AF65-F5344CB8AC3E}">
        <p14:creationId xmlns:p14="http://schemas.microsoft.com/office/powerpoint/2010/main" val="364231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AAE5-B1DB-49FB-8D72-15006D1D9567}"/>
              </a:ext>
            </a:extLst>
          </p:cNvPr>
          <p:cNvSpPr>
            <a:spLocks noGrp="1"/>
          </p:cNvSpPr>
          <p:nvPr>
            <p:ph type="title"/>
          </p:nvPr>
        </p:nvSpPr>
        <p:spPr/>
        <p:txBody>
          <a:bodyPr/>
          <a:lstStyle/>
          <a:p>
            <a:r>
              <a:rPr lang="en-IN" dirty="0">
                <a:latin typeface="Arial Rounded MT Bold" panose="020F0704030504030204" pitchFamily="34" charset="0"/>
              </a:rPr>
              <a:t>Useful in diagnosis</a:t>
            </a:r>
          </a:p>
        </p:txBody>
      </p:sp>
      <p:sp>
        <p:nvSpPr>
          <p:cNvPr id="3" name="Content Placeholder 2">
            <a:extLst>
              <a:ext uri="{FF2B5EF4-FFF2-40B4-BE49-F238E27FC236}">
                <a16:creationId xmlns:a16="http://schemas.microsoft.com/office/drawing/2014/main" id="{5081AA2A-82DD-44FB-AB17-F3A74BDBE0D4}"/>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Cardiac Arrhythmias</a:t>
            </a:r>
          </a:p>
          <a:p>
            <a:r>
              <a:rPr lang="en-IN" dirty="0">
                <a:latin typeface="Times New Roman" panose="02020603050405020304" pitchFamily="18" charset="0"/>
                <a:cs typeface="Times New Roman" panose="02020603050405020304" pitchFamily="18" charset="0"/>
              </a:rPr>
              <a:t>Myocardial ischemia and infarction</a:t>
            </a:r>
          </a:p>
          <a:p>
            <a:r>
              <a:rPr lang="en-IN" dirty="0">
                <a:latin typeface="Times New Roman" panose="02020603050405020304" pitchFamily="18" charset="0"/>
                <a:cs typeface="Times New Roman" panose="02020603050405020304" pitchFamily="18" charset="0"/>
              </a:rPr>
              <a:t>Pericarditis</a:t>
            </a:r>
          </a:p>
          <a:p>
            <a:r>
              <a:rPr lang="en-IN" dirty="0">
                <a:latin typeface="Times New Roman" panose="02020603050405020304" pitchFamily="18" charset="0"/>
                <a:cs typeface="Times New Roman" panose="02020603050405020304" pitchFamily="18" charset="0"/>
              </a:rPr>
              <a:t>Chamber hypertrophy</a:t>
            </a:r>
          </a:p>
          <a:p>
            <a:r>
              <a:rPr lang="en-IN" dirty="0">
                <a:latin typeface="Times New Roman" panose="02020603050405020304" pitchFamily="18" charset="0"/>
                <a:cs typeface="Times New Roman" panose="02020603050405020304" pitchFamily="18" charset="0"/>
              </a:rPr>
              <a:t>Electrolyte disturbances</a:t>
            </a:r>
          </a:p>
          <a:p>
            <a:r>
              <a:rPr lang="en-IN" dirty="0">
                <a:latin typeface="Times New Roman" panose="02020603050405020304" pitchFamily="18" charset="0"/>
                <a:cs typeface="Times New Roman" panose="02020603050405020304" pitchFamily="18" charset="0"/>
              </a:rPr>
              <a:t>Drug effects and toxicity</a:t>
            </a:r>
          </a:p>
        </p:txBody>
      </p:sp>
    </p:spTree>
    <p:extLst>
      <p:ext uri="{BB962C8B-B14F-4D97-AF65-F5344CB8AC3E}">
        <p14:creationId xmlns:p14="http://schemas.microsoft.com/office/powerpoint/2010/main" val="148192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F177-8D1E-4B8A-B5A3-F4CB4EF67229}"/>
              </a:ext>
            </a:extLst>
          </p:cNvPr>
          <p:cNvSpPr>
            <a:spLocks noGrp="1"/>
          </p:cNvSpPr>
          <p:nvPr>
            <p:ph type="title"/>
          </p:nvPr>
        </p:nvSpPr>
        <p:spPr>
          <a:xfrm>
            <a:off x="86188" y="0"/>
            <a:ext cx="10213200" cy="1112836"/>
          </a:xfrm>
        </p:spPr>
        <p:txBody>
          <a:bodyPr/>
          <a:lstStyle/>
          <a:p>
            <a:r>
              <a:rPr lang="en-IN" dirty="0">
                <a:latin typeface="Arial Rounded MT Bold" panose="020F0704030504030204" pitchFamily="34" charset="0"/>
              </a:rPr>
              <a:t>Impulse conduction and ECG</a:t>
            </a:r>
          </a:p>
        </p:txBody>
      </p:sp>
      <p:graphicFrame>
        <p:nvGraphicFramePr>
          <p:cNvPr id="4" name="Content Placeholder 3">
            <a:extLst>
              <a:ext uri="{FF2B5EF4-FFF2-40B4-BE49-F238E27FC236}">
                <a16:creationId xmlns:a16="http://schemas.microsoft.com/office/drawing/2014/main" id="{3E82BD88-864E-40AC-9068-5E2CD0734813}"/>
              </a:ext>
            </a:extLst>
          </p:cNvPr>
          <p:cNvGraphicFramePr>
            <a:graphicFrameLocks noGrp="1"/>
          </p:cNvGraphicFramePr>
          <p:nvPr>
            <p:ph idx="1"/>
            <p:extLst>
              <p:ext uri="{D42A27DB-BD31-4B8C-83A1-F6EECF244321}">
                <p14:modId xmlns:p14="http://schemas.microsoft.com/office/powerpoint/2010/main" val="1241733134"/>
              </p:ext>
            </p:extLst>
          </p:nvPr>
        </p:nvGraphicFramePr>
        <p:xfrm>
          <a:off x="0" y="1466006"/>
          <a:ext cx="7101691" cy="5038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7992D20F-7BBA-4786-8251-B22C67EAF1BC}"/>
              </a:ext>
            </a:extLst>
          </p:cNvPr>
          <p:cNvPicPr>
            <a:picLocks noChangeAspect="1"/>
          </p:cNvPicPr>
          <p:nvPr/>
        </p:nvPicPr>
        <p:blipFill>
          <a:blip r:embed="rId7"/>
          <a:stretch>
            <a:fillRect/>
          </a:stretch>
        </p:blipFill>
        <p:spPr>
          <a:xfrm>
            <a:off x="7101691" y="1466007"/>
            <a:ext cx="4322522" cy="4749598"/>
          </a:xfrm>
          <a:prstGeom prst="rect">
            <a:avLst/>
          </a:prstGeom>
        </p:spPr>
      </p:pic>
    </p:spTree>
    <p:extLst>
      <p:ext uri="{BB962C8B-B14F-4D97-AF65-F5344CB8AC3E}">
        <p14:creationId xmlns:p14="http://schemas.microsoft.com/office/powerpoint/2010/main" val="241437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C288-14EF-4C9B-8AC4-739A48859F42}"/>
              </a:ext>
            </a:extLst>
          </p:cNvPr>
          <p:cNvSpPr>
            <a:spLocks noGrp="1"/>
          </p:cNvSpPr>
          <p:nvPr>
            <p:ph type="title"/>
          </p:nvPr>
        </p:nvSpPr>
        <p:spPr>
          <a:xfrm>
            <a:off x="202321" y="78671"/>
            <a:ext cx="10213200" cy="1112836"/>
          </a:xfrm>
        </p:spPr>
        <p:txBody>
          <a:bodyPr/>
          <a:lstStyle/>
          <a:p>
            <a:r>
              <a:rPr lang="en-IN" dirty="0">
                <a:latin typeface="Arial Rounded MT Bold" panose="020F0704030504030204" pitchFamily="34" charset="0"/>
              </a:rPr>
              <a:t>ECG Paper</a:t>
            </a:r>
          </a:p>
        </p:txBody>
      </p:sp>
      <p:sp>
        <p:nvSpPr>
          <p:cNvPr id="3" name="Content Placeholder 2">
            <a:extLst>
              <a:ext uri="{FF2B5EF4-FFF2-40B4-BE49-F238E27FC236}">
                <a16:creationId xmlns:a16="http://schemas.microsoft.com/office/drawing/2014/main" id="{1CE09647-6618-4A39-BA9E-C8E8807549BA}"/>
              </a:ext>
            </a:extLst>
          </p:cNvPr>
          <p:cNvSpPr>
            <a:spLocks noGrp="1"/>
          </p:cNvSpPr>
          <p:nvPr>
            <p:ph idx="1"/>
          </p:nvPr>
        </p:nvSpPr>
        <p:spPr>
          <a:xfrm>
            <a:off x="323730" y="1408904"/>
            <a:ext cx="6285414" cy="5165516"/>
          </a:xfrm>
        </p:spPr>
        <p:txBody>
          <a:bodyPr>
            <a:normAutofit fontScale="85000" lnSpcReduction="10000"/>
          </a:bodyPr>
          <a:lstStyle/>
          <a:p>
            <a:r>
              <a:rPr lang="en-IN" dirty="0">
                <a:latin typeface="Times New Roman" panose="02020603050405020304" pitchFamily="18" charset="0"/>
                <a:cs typeface="Times New Roman" panose="02020603050405020304" pitchFamily="18" charset="0"/>
              </a:rPr>
              <a:t>This is long paper composed of small squares.</a:t>
            </a:r>
          </a:p>
          <a:p>
            <a:r>
              <a:rPr lang="en-IN" dirty="0">
                <a:latin typeface="Times New Roman" panose="02020603050405020304" pitchFamily="18" charset="0"/>
                <a:cs typeface="Times New Roman" panose="02020603050405020304" pitchFamily="18" charset="0"/>
              </a:rPr>
              <a:t>One square is 1mm wide and 1mm high.</a:t>
            </a:r>
          </a:p>
          <a:p>
            <a:r>
              <a:rPr lang="en-IN" dirty="0">
                <a:latin typeface="Times New Roman" panose="02020603050405020304" pitchFamily="18" charset="0"/>
                <a:cs typeface="Times New Roman" panose="02020603050405020304" pitchFamily="18" charset="0"/>
              </a:rPr>
              <a:t>On ECG paper there are thick lines, between two thick lines there are 5 squares.</a:t>
            </a:r>
          </a:p>
          <a:p>
            <a:r>
              <a:rPr lang="en-IN" dirty="0">
                <a:latin typeface="Times New Roman" panose="02020603050405020304" pitchFamily="18" charset="0"/>
                <a:cs typeface="Times New Roman" panose="02020603050405020304" pitchFamily="18" charset="0"/>
              </a:rPr>
              <a:t>The speed of ECG machine is 25mm per second.</a:t>
            </a:r>
          </a:p>
          <a:p>
            <a:r>
              <a:rPr lang="en-IN" dirty="0">
                <a:latin typeface="Times New Roman" panose="02020603050405020304" pitchFamily="18" charset="0"/>
                <a:cs typeface="Times New Roman" panose="02020603050405020304" pitchFamily="18" charset="0"/>
              </a:rPr>
              <a:t>The time interval of each small square can be calculated as </a:t>
            </a:r>
          </a:p>
          <a:p>
            <a:pPr marL="0" indent="0">
              <a:buNone/>
            </a:pPr>
            <a:r>
              <a:rPr lang="en-IN" dirty="0">
                <a:latin typeface="Times New Roman" panose="02020603050405020304" pitchFamily="18" charset="0"/>
                <a:cs typeface="Times New Roman" panose="02020603050405020304" pitchFamily="18" charset="0"/>
              </a:rPr>
              <a:t>     25 small squares  are equal to 1 sec</a:t>
            </a:r>
          </a:p>
          <a:p>
            <a:pPr marL="0" indent="0">
              <a:buNone/>
            </a:pPr>
            <a:r>
              <a:rPr lang="en-IN" dirty="0">
                <a:latin typeface="Times New Roman" panose="02020603050405020304" pitchFamily="18" charset="0"/>
                <a:cs typeface="Times New Roman" panose="02020603050405020304" pitchFamily="18" charset="0"/>
              </a:rPr>
              <a:t>     1 small square is equal to 1/25 sec</a:t>
            </a:r>
          </a:p>
          <a:p>
            <a:pPr marL="0" indent="0">
              <a:buNone/>
            </a:pPr>
            <a:r>
              <a:rPr lang="en-IN" dirty="0">
                <a:latin typeface="Times New Roman" panose="02020603050405020304" pitchFamily="18" charset="0"/>
                <a:cs typeface="Times New Roman" panose="02020603050405020304" pitchFamily="18" charset="0"/>
              </a:rPr>
              <a:t>      i.e. 40seconds </a:t>
            </a:r>
          </a:p>
          <a:p>
            <a:pPr>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Vertically the small square represent the amount of electrical potential</a:t>
            </a:r>
          </a:p>
          <a:p>
            <a:pPr marL="0" indent="0">
              <a:buNone/>
            </a:pPr>
            <a:endParaRPr lang="en-IN" dirty="0"/>
          </a:p>
        </p:txBody>
      </p:sp>
      <p:pic>
        <p:nvPicPr>
          <p:cNvPr id="18" name="Picture 17">
            <a:extLst>
              <a:ext uri="{FF2B5EF4-FFF2-40B4-BE49-F238E27FC236}">
                <a16:creationId xmlns:a16="http://schemas.microsoft.com/office/drawing/2014/main" id="{382D8EE7-6948-4B64-8163-0CD052800BBF}"/>
              </a:ext>
            </a:extLst>
          </p:cNvPr>
          <p:cNvPicPr>
            <a:picLocks noChangeAspect="1"/>
          </p:cNvPicPr>
          <p:nvPr/>
        </p:nvPicPr>
        <p:blipFill rotWithShape="1">
          <a:blip r:embed="rId2"/>
          <a:srcRect t="3599" r="2451" b="13627"/>
          <a:stretch/>
        </p:blipFill>
        <p:spPr>
          <a:xfrm>
            <a:off x="6719222" y="1191507"/>
            <a:ext cx="5149048" cy="1640713"/>
          </a:xfrm>
          <a:prstGeom prst="rect">
            <a:avLst/>
          </a:prstGeom>
        </p:spPr>
      </p:pic>
      <p:pic>
        <p:nvPicPr>
          <p:cNvPr id="5" name="Picture 4">
            <a:extLst>
              <a:ext uri="{FF2B5EF4-FFF2-40B4-BE49-F238E27FC236}">
                <a16:creationId xmlns:a16="http://schemas.microsoft.com/office/drawing/2014/main" id="{A563F4AE-B670-405C-9D7D-5BF2CDD793B2}"/>
              </a:ext>
            </a:extLst>
          </p:cNvPr>
          <p:cNvPicPr>
            <a:picLocks noChangeAspect="1"/>
          </p:cNvPicPr>
          <p:nvPr/>
        </p:nvPicPr>
        <p:blipFill rotWithShape="1">
          <a:blip r:embed="rId3"/>
          <a:srcRect l="8705" t="8895" r="6563" b="10938"/>
          <a:stretch/>
        </p:blipFill>
        <p:spPr>
          <a:xfrm>
            <a:off x="6748883" y="3121728"/>
            <a:ext cx="5149048" cy="3657601"/>
          </a:xfrm>
          <a:prstGeom prst="rect">
            <a:avLst/>
          </a:prstGeom>
        </p:spPr>
      </p:pic>
    </p:spTree>
    <p:extLst>
      <p:ext uri="{BB962C8B-B14F-4D97-AF65-F5344CB8AC3E}">
        <p14:creationId xmlns:p14="http://schemas.microsoft.com/office/powerpoint/2010/main" val="197155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DB553-138A-4721-ADC5-210E42AF513D}"/>
              </a:ext>
            </a:extLst>
          </p:cNvPr>
          <p:cNvSpPr>
            <a:spLocks noGrp="1"/>
          </p:cNvSpPr>
          <p:nvPr>
            <p:ph type="title"/>
          </p:nvPr>
        </p:nvSpPr>
        <p:spPr>
          <a:xfrm>
            <a:off x="339053" y="88913"/>
            <a:ext cx="10213200" cy="1112836"/>
          </a:xfrm>
        </p:spPr>
        <p:txBody>
          <a:bodyPr/>
          <a:lstStyle/>
          <a:p>
            <a:r>
              <a:rPr lang="en-IN" dirty="0">
                <a:latin typeface="Arial Rounded MT Bold" panose="020F0704030504030204" pitchFamily="34" charset="0"/>
              </a:rPr>
              <a:t>ECG leads</a:t>
            </a:r>
          </a:p>
        </p:txBody>
      </p:sp>
      <p:sp>
        <p:nvSpPr>
          <p:cNvPr id="3" name="Content Placeholder 2">
            <a:extLst>
              <a:ext uri="{FF2B5EF4-FFF2-40B4-BE49-F238E27FC236}">
                <a16:creationId xmlns:a16="http://schemas.microsoft.com/office/drawing/2014/main" id="{5714A3A1-8234-4FA0-821E-F4036CEFDA9A}"/>
              </a:ext>
            </a:extLst>
          </p:cNvPr>
          <p:cNvSpPr>
            <a:spLocks noGrp="1"/>
          </p:cNvSpPr>
          <p:nvPr>
            <p:ph idx="1"/>
          </p:nvPr>
        </p:nvSpPr>
        <p:spPr>
          <a:xfrm>
            <a:off x="763929" y="1649079"/>
            <a:ext cx="5332071" cy="4473929"/>
          </a:xfrm>
        </p:spPr>
        <p:txBody>
          <a:bodyPr>
            <a:normAutofit/>
          </a:bodyPr>
          <a:lstStyle/>
          <a:p>
            <a:r>
              <a:rPr lang="en-IN" dirty="0"/>
              <a:t>Leads are the electrodes which record the electrical potential of heart at different sites.</a:t>
            </a:r>
          </a:p>
          <a:p>
            <a:r>
              <a:rPr lang="en-IN" dirty="0"/>
              <a:t>There are 12 ECG leads </a:t>
            </a:r>
          </a:p>
          <a:p>
            <a:r>
              <a:rPr lang="en-IN" dirty="0"/>
              <a:t>A) 3 bipolar limb leads</a:t>
            </a:r>
          </a:p>
          <a:p>
            <a:r>
              <a:rPr lang="en-IN" dirty="0"/>
              <a:t>B) 3 augmented limb leads (unipolar)</a:t>
            </a:r>
          </a:p>
          <a:p>
            <a:r>
              <a:rPr lang="en-IN" dirty="0"/>
              <a:t>6 chest leads </a:t>
            </a:r>
          </a:p>
        </p:txBody>
      </p:sp>
      <p:pic>
        <p:nvPicPr>
          <p:cNvPr id="6" name="Picture 5">
            <a:extLst>
              <a:ext uri="{FF2B5EF4-FFF2-40B4-BE49-F238E27FC236}">
                <a16:creationId xmlns:a16="http://schemas.microsoft.com/office/drawing/2014/main" id="{CE5F1023-8060-46F6-B5D2-2259BFFC8919}"/>
              </a:ext>
            </a:extLst>
          </p:cNvPr>
          <p:cNvPicPr>
            <a:picLocks noChangeAspect="1"/>
          </p:cNvPicPr>
          <p:nvPr/>
        </p:nvPicPr>
        <p:blipFill rotWithShape="1">
          <a:blip r:embed="rId2"/>
          <a:srcRect l="13494" t="14673" r="13176" b="22157"/>
          <a:stretch/>
        </p:blipFill>
        <p:spPr>
          <a:xfrm>
            <a:off x="6746349" y="1377388"/>
            <a:ext cx="4456253" cy="2291787"/>
          </a:xfrm>
          <a:prstGeom prst="rect">
            <a:avLst/>
          </a:prstGeom>
        </p:spPr>
      </p:pic>
      <p:pic>
        <p:nvPicPr>
          <p:cNvPr id="7" name="Picture 6">
            <a:extLst>
              <a:ext uri="{FF2B5EF4-FFF2-40B4-BE49-F238E27FC236}">
                <a16:creationId xmlns:a16="http://schemas.microsoft.com/office/drawing/2014/main" id="{E3F1AC9E-ACFC-4EC6-938B-F3C976ED1EC3}"/>
              </a:ext>
            </a:extLst>
          </p:cNvPr>
          <p:cNvPicPr>
            <a:picLocks noChangeAspect="1"/>
          </p:cNvPicPr>
          <p:nvPr/>
        </p:nvPicPr>
        <p:blipFill rotWithShape="1">
          <a:blip r:embed="rId3"/>
          <a:srcRect l="12161" t="16449" r="12986" b="30021"/>
          <a:stretch/>
        </p:blipFill>
        <p:spPr>
          <a:xfrm>
            <a:off x="6746347" y="4020453"/>
            <a:ext cx="4456253" cy="2442258"/>
          </a:xfrm>
          <a:prstGeom prst="rect">
            <a:avLst/>
          </a:prstGeom>
        </p:spPr>
      </p:pic>
    </p:spTree>
    <p:extLst>
      <p:ext uri="{BB962C8B-B14F-4D97-AF65-F5344CB8AC3E}">
        <p14:creationId xmlns:p14="http://schemas.microsoft.com/office/powerpoint/2010/main" val="151453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2E94-7713-4F51-8424-C072B77C649F}"/>
              </a:ext>
            </a:extLst>
          </p:cNvPr>
          <p:cNvSpPr>
            <a:spLocks noGrp="1"/>
          </p:cNvSpPr>
          <p:nvPr>
            <p:ph type="title"/>
          </p:nvPr>
        </p:nvSpPr>
        <p:spPr>
          <a:xfrm>
            <a:off x="237046" y="221669"/>
            <a:ext cx="10213200" cy="1112836"/>
          </a:xfrm>
        </p:spPr>
        <p:txBody>
          <a:bodyPr/>
          <a:lstStyle/>
          <a:p>
            <a:r>
              <a:rPr lang="en-IN" dirty="0">
                <a:latin typeface="Arial Rounded MT Bold" panose="020F0704030504030204" pitchFamily="34" charset="0"/>
              </a:rPr>
              <a:t>Waveforms in ECG</a:t>
            </a:r>
          </a:p>
        </p:txBody>
      </p:sp>
      <p:sp>
        <p:nvSpPr>
          <p:cNvPr id="3" name="Content Placeholder 2">
            <a:extLst>
              <a:ext uri="{FF2B5EF4-FFF2-40B4-BE49-F238E27FC236}">
                <a16:creationId xmlns:a16="http://schemas.microsoft.com/office/drawing/2014/main" id="{82B49AA7-F6FE-4BD0-8CBA-B6A9DBA0CC9B}"/>
              </a:ext>
            </a:extLst>
          </p:cNvPr>
          <p:cNvSpPr>
            <a:spLocks noGrp="1"/>
          </p:cNvSpPr>
          <p:nvPr>
            <p:ph idx="1"/>
          </p:nvPr>
        </p:nvSpPr>
        <p:spPr>
          <a:xfrm>
            <a:off x="237046" y="1986867"/>
            <a:ext cx="5675452" cy="4749599"/>
          </a:xfrm>
        </p:spPr>
        <p:txBody>
          <a:bodyPr>
            <a:normAutofit fontScale="92500" lnSpcReduction="10000"/>
          </a:bodyPr>
          <a:lstStyle/>
          <a:p>
            <a:r>
              <a:rPr lang="en-IN" dirty="0"/>
              <a:t>Positive electrode is always a reference electrode</a:t>
            </a:r>
          </a:p>
          <a:p>
            <a:r>
              <a:rPr lang="en-IN" dirty="0"/>
              <a:t>Depolarization wave moves towards the positive electrode gives positive deflection</a:t>
            </a:r>
          </a:p>
          <a:p>
            <a:r>
              <a:rPr lang="en-IN" dirty="0"/>
              <a:t>Depolarization wave move away from positive electrode give the negative deflection</a:t>
            </a:r>
          </a:p>
          <a:p>
            <a:r>
              <a:rPr lang="en-IN" dirty="0"/>
              <a:t>P wave – Atrial depolarization</a:t>
            </a:r>
          </a:p>
          <a:p>
            <a:r>
              <a:rPr lang="en-IN" dirty="0"/>
              <a:t>QRS complex – Ventricular depolarization</a:t>
            </a:r>
          </a:p>
          <a:p>
            <a:r>
              <a:rPr lang="en-IN" dirty="0"/>
              <a:t>T wave – Ventricular  repolarization</a:t>
            </a:r>
          </a:p>
        </p:txBody>
      </p:sp>
      <p:pic>
        <p:nvPicPr>
          <p:cNvPr id="4" name="Picture 3">
            <a:extLst>
              <a:ext uri="{FF2B5EF4-FFF2-40B4-BE49-F238E27FC236}">
                <a16:creationId xmlns:a16="http://schemas.microsoft.com/office/drawing/2014/main" id="{7FA4580F-3FC4-4736-88C6-341C78BD619D}"/>
              </a:ext>
            </a:extLst>
          </p:cNvPr>
          <p:cNvPicPr>
            <a:picLocks noChangeAspect="1"/>
          </p:cNvPicPr>
          <p:nvPr/>
        </p:nvPicPr>
        <p:blipFill rotWithShape="1">
          <a:blip r:embed="rId2"/>
          <a:srcRect l="10446" t="7899" r="8034" b="9726"/>
          <a:stretch/>
        </p:blipFill>
        <p:spPr>
          <a:xfrm>
            <a:off x="6279501" y="2208807"/>
            <a:ext cx="5675453" cy="4305717"/>
          </a:xfrm>
          <a:prstGeom prst="rect">
            <a:avLst/>
          </a:prstGeom>
        </p:spPr>
      </p:pic>
    </p:spTree>
    <p:extLst>
      <p:ext uri="{BB962C8B-B14F-4D97-AF65-F5344CB8AC3E}">
        <p14:creationId xmlns:p14="http://schemas.microsoft.com/office/powerpoint/2010/main" val="310418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614D-98CC-41EB-9025-D7F533A93DC4}"/>
              </a:ext>
            </a:extLst>
          </p:cNvPr>
          <p:cNvSpPr>
            <a:spLocks noGrp="1"/>
          </p:cNvSpPr>
          <p:nvPr>
            <p:ph type="title"/>
          </p:nvPr>
        </p:nvSpPr>
        <p:spPr>
          <a:xfrm>
            <a:off x="496867" y="256392"/>
            <a:ext cx="10213200" cy="1112836"/>
          </a:xfrm>
        </p:spPr>
        <p:txBody>
          <a:bodyPr/>
          <a:lstStyle/>
          <a:p>
            <a:r>
              <a:rPr lang="en-IN" dirty="0">
                <a:latin typeface="Arial Rounded MT Bold" panose="020F0704030504030204" pitchFamily="34" charset="0"/>
              </a:rPr>
              <a:t>Basic Terminologies</a:t>
            </a:r>
          </a:p>
        </p:txBody>
      </p:sp>
      <p:sp>
        <p:nvSpPr>
          <p:cNvPr id="3" name="Content Placeholder 2">
            <a:extLst>
              <a:ext uri="{FF2B5EF4-FFF2-40B4-BE49-F238E27FC236}">
                <a16:creationId xmlns:a16="http://schemas.microsoft.com/office/drawing/2014/main" id="{88E749F9-D148-4AE0-8615-DF5AB10DE543}"/>
              </a:ext>
            </a:extLst>
          </p:cNvPr>
          <p:cNvSpPr>
            <a:spLocks noGrp="1"/>
          </p:cNvSpPr>
          <p:nvPr>
            <p:ph idx="1"/>
          </p:nvPr>
        </p:nvSpPr>
        <p:spPr>
          <a:xfrm>
            <a:off x="496867" y="1729582"/>
            <a:ext cx="5816514" cy="4981093"/>
          </a:xfrm>
        </p:spPr>
        <p:txBody>
          <a:bodyPr>
            <a:normAutofit/>
          </a:bodyPr>
          <a:lstStyle/>
          <a:p>
            <a:r>
              <a:rPr lang="en-IN" dirty="0"/>
              <a:t>Base line: flat, straight, and isoelectric</a:t>
            </a:r>
          </a:p>
          <a:p>
            <a:r>
              <a:rPr lang="en-IN" dirty="0"/>
              <a:t>Waveform: deviation or movement away from baseline may be upward or downward</a:t>
            </a:r>
          </a:p>
          <a:p>
            <a:r>
              <a:rPr lang="en-IN" dirty="0"/>
              <a:t>Segment: A line between two waves </a:t>
            </a:r>
          </a:p>
          <a:p>
            <a:r>
              <a:rPr lang="en-IN" dirty="0"/>
              <a:t>Interval: a wave form plus a segment this shows time duration</a:t>
            </a:r>
          </a:p>
          <a:p>
            <a:r>
              <a:rPr lang="en-IN" dirty="0"/>
              <a:t>Complex: combination of several wave form without segment</a:t>
            </a:r>
          </a:p>
        </p:txBody>
      </p:sp>
      <p:pic>
        <p:nvPicPr>
          <p:cNvPr id="5" name="Picture 4">
            <a:extLst>
              <a:ext uri="{FF2B5EF4-FFF2-40B4-BE49-F238E27FC236}">
                <a16:creationId xmlns:a16="http://schemas.microsoft.com/office/drawing/2014/main" id="{D160AD23-F7F1-4580-AFC0-7AF551358D36}"/>
              </a:ext>
            </a:extLst>
          </p:cNvPr>
          <p:cNvPicPr>
            <a:picLocks noChangeAspect="1"/>
          </p:cNvPicPr>
          <p:nvPr/>
        </p:nvPicPr>
        <p:blipFill>
          <a:blip r:embed="rId2"/>
          <a:stretch>
            <a:fillRect/>
          </a:stretch>
        </p:blipFill>
        <p:spPr>
          <a:xfrm>
            <a:off x="7256483" y="2243690"/>
            <a:ext cx="4438650" cy="3952875"/>
          </a:xfrm>
          <a:prstGeom prst="rect">
            <a:avLst/>
          </a:prstGeom>
        </p:spPr>
      </p:pic>
    </p:spTree>
    <p:extLst>
      <p:ext uri="{BB962C8B-B14F-4D97-AF65-F5344CB8AC3E}">
        <p14:creationId xmlns:p14="http://schemas.microsoft.com/office/powerpoint/2010/main" val="3038490280"/>
      </p:ext>
    </p:extLst>
  </p:cSld>
  <p:clrMapOvr>
    <a:masterClrMapping/>
  </p:clrMapOvr>
</p:sld>
</file>

<file path=ppt/theme/theme1.xml><?xml version="1.0" encoding="utf-8"?>
<a:theme xmlns:a="http://schemas.openxmlformats.org/drawingml/2006/main" name="FrostyVTI">
  <a:themeElements>
    <a:clrScheme name="AnalogousFromLightSeedRightStep">
      <a:dk1>
        <a:srgbClr val="000000"/>
      </a:dk1>
      <a:lt1>
        <a:srgbClr val="FFFFFF"/>
      </a:lt1>
      <a:dk2>
        <a:srgbClr val="242541"/>
      </a:dk2>
      <a:lt2>
        <a:srgbClr val="E8E2E4"/>
      </a:lt2>
      <a:accent1>
        <a:srgbClr val="6CAC9C"/>
      </a:accent1>
      <a:accent2>
        <a:srgbClr val="60ADBB"/>
      </a:accent2>
      <a:accent3>
        <a:srgbClr val="7EA2D3"/>
      </a:accent3>
      <a:accent4>
        <a:srgbClr val="6C6DCD"/>
      </a:accent4>
      <a:accent5>
        <a:srgbClr val="A787D6"/>
      </a:accent5>
      <a:accent6>
        <a:srgbClr val="BC6CCD"/>
      </a:accent6>
      <a:hlink>
        <a:srgbClr val="AE697B"/>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docProps/app.xml><?xml version="1.0" encoding="utf-8"?>
<Properties xmlns="http://schemas.openxmlformats.org/officeDocument/2006/extended-properties" xmlns:vt="http://schemas.openxmlformats.org/officeDocument/2006/docPropsVTypes">
  <TotalTime>652</TotalTime>
  <Words>1648</Words>
  <Application>Microsoft Office PowerPoint</Application>
  <PresentationFormat>Widescreen</PresentationFormat>
  <Paragraphs>157</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Algerian</vt:lpstr>
      <vt:lpstr>Arial</vt:lpstr>
      <vt:lpstr>Arial Rounded MT Bold</vt:lpstr>
      <vt:lpstr>Avenir Next LT Pro</vt:lpstr>
      <vt:lpstr>f37-ginger-bold</vt:lpstr>
      <vt:lpstr>Goudy Old Style</vt:lpstr>
      <vt:lpstr>Times New Roman</vt:lpstr>
      <vt:lpstr>tisapro-regular</vt:lpstr>
      <vt:lpstr>Wingdings</vt:lpstr>
      <vt:lpstr>FrostyVTI</vt:lpstr>
      <vt:lpstr>ELECTROCARDIOGRAM (ECG)</vt:lpstr>
      <vt:lpstr>ECG</vt:lpstr>
      <vt:lpstr>Significance of ECG</vt:lpstr>
      <vt:lpstr>Useful in diagnosis</vt:lpstr>
      <vt:lpstr>Impulse conduction and ECG</vt:lpstr>
      <vt:lpstr>ECG Paper</vt:lpstr>
      <vt:lpstr>ECG leads</vt:lpstr>
      <vt:lpstr>Waveforms in ECG</vt:lpstr>
      <vt:lpstr>Basic Terminologies</vt:lpstr>
      <vt:lpstr>In Clinical Practice</vt:lpstr>
      <vt:lpstr>P Wave</vt:lpstr>
      <vt:lpstr>QRS Complex</vt:lpstr>
      <vt:lpstr>T wave</vt:lpstr>
      <vt:lpstr>PR Interval</vt:lpstr>
      <vt:lpstr>QT Interval</vt:lpstr>
      <vt:lpstr>ST Segment Elevation and Depression</vt:lpstr>
      <vt:lpstr>Some cardiac conditions on ECG</vt:lpstr>
      <vt:lpstr>2. Ventricular Tachycardia </vt:lpstr>
      <vt:lpstr>3. Torsades De Pointes (Irregular Wide Complex Tachycardia) </vt:lpstr>
      <vt:lpstr>4. Pulseless Electrical Activity(PEA) and Asystole </vt:lpstr>
      <vt:lpstr>5. Sinus Bradycardia </vt:lpstr>
      <vt:lpstr>6. Sinus Tachycardia </vt:lpstr>
      <vt:lpstr>7. Atrial Flutter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ELECTROCARDIOGRAM (ECG)</dc:title>
  <dc:creator>Waqarali Saiyed</dc:creator>
  <cp:lastModifiedBy>falakaarasaiyed2904@gmail.com</cp:lastModifiedBy>
  <cp:revision>36</cp:revision>
  <dcterms:created xsi:type="dcterms:W3CDTF">2021-01-28T04:46:36Z</dcterms:created>
  <dcterms:modified xsi:type="dcterms:W3CDTF">2022-04-26T05:55:50Z</dcterms:modified>
</cp:coreProperties>
</file>