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7" r:id="rId2"/>
    <p:sldId id="512" r:id="rId3"/>
    <p:sldId id="513" r:id="rId4"/>
    <p:sldId id="514" r:id="rId5"/>
    <p:sldId id="523" r:id="rId6"/>
    <p:sldId id="517" r:id="rId7"/>
    <p:sldId id="518" r:id="rId8"/>
    <p:sldId id="519" r:id="rId9"/>
    <p:sldId id="521" r:id="rId10"/>
    <p:sldId id="520" r:id="rId11"/>
    <p:sldId id="522" r:id="rId12"/>
    <p:sldId id="421" r:id="rId13"/>
  </p:sldIdLst>
  <p:sldSz cx="10287000" cy="6858000" type="35mm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99FF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351" autoAdjust="0"/>
    <p:restoredTop sz="87105" autoAdjust="0"/>
  </p:normalViewPr>
  <p:slideViewPr>
    <p:cSldViewPr snapToGrid="0" showGuides="1">
      <p:cViewPr>
        <p:scale>
          <a:sx n="59" d="100"/>
          <a:sy n="59" d="100"/>
        </p:scale>
        <p:origin x="-1014" y="-66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2E407-F32D-4EC6-B460-0C357EF4837F}" type="doc">
      <dgm:prSet loTypeId="urn:microsoft.com/office/officeart/2005/8/layout/equation2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F6C1D10E-4558-40B1-A4B5-40EFB3A64E83}">
      <dgm:prSet phldrT="[Text]" custT="1"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MANDIBULAR CONDYLE </a:t>
          </a:r>
        </a:p>
        <a:p>
          <a:endParaRPr lang="en-US" dirty="0"/>
        </a:p>
      </dgm:t>
    </dgm:pt>
    <dgm:pt modelId="{9A0FFF44-9681-4ADD-8266-82BF17E50488}" type="parTrans" cxnId="{AE57D152-C08B-4248-94E3-0D0AE27A5F66}">
      <dgm:prSet/>
      <dgm:spPr/>
      <dgm:t>
        <a:bodyPr/>
        <a:lstStyle/>
        <a:p>
          <a:endParaRPr lang="en-US"/>
        </a:p>
      </dgm:t>
    </dgm:pt>
    <dgm:pt modelId="{D91ED92A-8231-4F1F-8E6F-327E1D6BCE61}" type="sibTrans" cxnId="{AE57D152-C08B-4248-94E3-0D0AE27A5F66}">
      <dgm:prSet/>
      <dgm:spPr/>
      <dgm:t>
        <a:bodyPr/>
        <a:lstStyle/>
        <a:p>
          <a:endParaRPr lang="en-US"/>
        </a:p>
      </dgm:t>
    </dgm:pt>
    <dgm:pt modelId="{45660482-F736-4510-BCC7-69DEB592F3F9}">
      <dgm:prSet phldrT="[Text]" custT="1"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I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ARTICULAR DISC</a:t>
          </a:r>
        </a:p>
        <a:p>
          <a:endParaRPr lang="en-US" dirty="0"/>
        </a:p>
      </dgm:t>
    </dgm:pt>
    <dgm:pt modelId="{7D84370D-0796-4712-80BB-113E5CC74976}" type="parTrans" cxnId="{358C03EA-1327-4D97-9E99-E4F306DBB21F}">
      <dgm:prSet/>
      <dgm:spPr/>
      <dgm:t>
        <a:bodyPr/>
        <a:lstStyle/>
        <a:p>
          <a:endParaRPr lang="en-US"/>
        </a:p>
      </dgm:t>
    </dgm:pt>
    <dgm:pt modelId="{AAE7356D-F01E-485B-9D23-326B15490747}" type="sibTrans" cxnId="{358C03EA-1327-4D97-9E99-E4F306DBB21F}">
      <dgm:prSet/>
      <dgm:spPr/>
      <dgm:t>
        <a:bodyPr/>
        <a:lstStyle/>
        <a:p>
          <a:endParaRPr lang="en-US"/>
        </a:p>
      </dgm:t>
    </dgm:pt>
    <dgm:pt modelId="{CA8D39A2-1224-4552-AAD9-8399E4624A2A}">
      <dgm:prSet phldrT="[Text]" custT="1"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kumimoji="0" lang="en-IN" sz="14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MANDIBULAR FOSSA OF TEMPORAL BONE</a:t>
          </a:r>
          <a:endParaRPr lang="en-US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C2BBDB-1BFB-4CF3-8CDC-09F3A4BAF7FC}" type="parTrans" cxnId="{E2D2B504-AC14-44C5-BF58-E3182B49E3DC}">
      <dgm:prSet/>
      <dgm:spPr/>
      <dgm:t>
        <a:bodyPr/>
        <a:lstStyle/>
        <a:p>
          <a:endParaRPr lang="en-US"/>
        </a:p>
      </dgm:t>
    </dgm:pt>
    <dgm:pt modelId="{FD8E584C-7001-4C3F-ACE1-2D14E19D66F3}" type="sibTrans" cxnId="{E2D2B504-AC14-44C5-BF58-E3182B49E3DC}">
      <dgm:prSet/>
      <dgm:spPr>
        <a:ln w="28575">
          <a:solidFill>
            <a:schemeClr val="bg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A9E5E259-29A2-4232-8BF2-AC7C9AE0FBD3}">
      <dgm:prSet phldrT="[Text]" custT="1"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IN" sz="3600" b="1" dirty="0" smtClean="0">
              <a:solidFill>
                <a:schemeClr val="tx1"/>
              </a:solidFill>
            </a:rPr>
            <a:t>TMJ</a:t>
          </a:r>
          <a:endParaRPr lang="en-US" sz="3200" b="1" dirty="0">
            <a:solidFill>
              <a:schemeClr val="tx1"/>
            </a:solidFill>
          </a:endParaRPr>
        </a:p>
      </dgm:t>
    </dgm:pt>
    <dgm:pt modelId="{E0ABFCD4-FB07-4EBE-B7E3-B0E6CA51399F}" type="parTrans" cxnId="{C58D5FA1-B300-4C38-B7FF-BAA9C5EA7B83}">
      <dgm:prSet/>
      <dgm:spPr/>
      <dgm:t>
        <a:bodyPr/>
        <a:lstStyle/>
        <a:p>
          <a:endParaRPr lang="en-US"/>
        </a:p>
      </dgm:t>
    </dgm:pt>
    <dgm:pt modelId="{A43837E7-D901-420C-A8AB-C40309812C75}" type="sibTrans" cxnId="{C58D5FA1-B300-4C38-B7FF-BAA9C5EA7B83}">
      <dgm:prSet/>
      <dgm:spPr/>
      <dgm:t>
        <a:bodyPr/>
        <a:lstStyle/>
        <a:p>
          <a:endParaRPr lang="en-US"/>
        </a:p>
      </dgm:t>
    </dgm:pt>
    <dgm:pt modelId="{D9815ADE-61FE-4640-B87F-9C6EFCDF9EBC}" type="pres">
      <dgm:prSet presAssocID="{DC22E407-F32D-4EC6-B460-0C357EF483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4899F-E7DE-4097-9872-B3AF2175A7D7}" type="pres">
      <dgm:prSet presAssocID="{DC22E407-F32D-4EC6-B460-0C357EF4837F}" presName="vNodes" presStyleCnt="0"/>
      <dgm:spPr/>
    </dgm:pt>
    <dgm:pt modelId="{91854AD0-AE32-4C57-85B2-4388291112B3}" type="pres">
      <dgm:prSet presAssocID="{F6C1D10E-4558-40B1-A4B5-40EFB3A64E83}" presName="node" presStyleLbl="node1" presStyleIdx="0" presStyleCnt="4" custScaleX="2000000" custScaleY="2000000" custLinFactNeighborX="1549" custLinFactNeighborY="19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85CF-7E8C-493C-8870-53E116127CD3}" type="pres">
      <dgm:prSet presAssocID="{D91ED92A-8231-4F1F-8E6F-327E1D6BCE61}" presName="spacerT" presStyleCnt="0"/>
      <dgm:spPr/>
    </dgm:pt>
    <dgm:pt modelId="{7E54E2DE-3BD5-4202-A528-21BA11E72A2E}" type="pres">
      <dgm:prSet presAssocID="{D91ED92A-8231-4F1F-8E6F-327E1D6BCE6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40CF06D-DB3A-491C-A05D-5BA57EE11F18}" type="pres">
      <dgm:prSet presAssocID="{D91ED92A-8231-4F1F-8E6F-327E1D6BCE61}" presName="spacerB" presStyleCnt="0"/>
      <dgm:spPr/>
    </dgm:pt>
    <dgm:pt modelId="{B3DF3E1E-4BE4-4022-8E63-C506B474C8AA}" type="pres">
      <dgm:prSet presAssocID="{45660482-F736-4510-BCC7-69DEB592F3F9}" presName="node" presStyleLbl="node1" presStyleIdx="1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1B91B-9898-4E50-9F37-CA0EDE9CFCF4}" type="pres">
      <dgm:prSet presAssocID="{AAE7356D-F01E-485B-9D23-326B15490747}" presName="spacerT" presStyleCnt="0"/>
      <dgm:spPr/>
    </dgm:pt>
    <dgm:pt modelId="{2BE23FE0-D467-4CBE-98F6-6988A5F7173B}" type="pres">
      <dgm:prSet presAssocID="{AAE7356D-F01E-485B-9D23-326B1549074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7DCCCE9-C717-43D8-996D-6FA6DD116D5B}" type="pres">
      <dgm:prSet presAssocID="{AAE7356D-F01E-485B-9D23-326B15490747}" presName="spacerB" presStyleCnt="0"/>
      <dgm:spPr/>
    </dgm:pt>
    <dgm:pt modelId="{081B0370-0036-449A-9362-69BC10ADFDBA}" type="pres">
      <dgm:prSet presAssocID="{CA8D39A2-1224-4552-AAD9-8399E4624A2A}" presName="node" presStyleLbl="node1" presStyleIdx="2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D54AB-6E80-4A17-9C53-003F4763C5E7}" type="pres">
      <dgm:prSet presAssocID="{DC22E407-F32D-4EC6-B460-0C357EF4837F}" presName="sibTransLast" presStyleLbl="sibTrans2D1" presStyleIdx="2" presStyleCnt="3" custFlipVert="1" custScaleY="1445248"/>
      <dgm:spPr/>
      <dgm:t>
        <a:bodyPr/>
        <a:lstStyle/>
        <a:p>
          <a:endParaRPr lang="en-US"/>
        </a:p>
      </dgm:t>
    </dgm:pt>
    <dgm:pt modelId="{E5FAF7C9-93E0-4B7C-B66F-BE0F1DD373B4}" type="pres">
      <dgm:prSet presAssocID="{DC22E407-F32D-4EC6-B460-0C357EF4837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FE40043-770B-4F49-9E7E-4BCCA9FC4069}" type="pres">
      <dgm:prSet presAssocID="{DC22E407-F32D-4EC6-B460-0C357EF4837F}" presName="lastNode" presStyleLbl="node1" presStyleIdx="3" presStyleCnt="4" custScaleX="1698715" custScaleY="1289031" custLinFactX="433532" custLinFactNeighborX="500000" custLinFactNeighborY="63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655B27-268B-45D0-B22D-D5FC0D1063A5}" type="presOf" srcId="{FD8E584C-7001-4C3F-ACE1-2D14E19D66F3}" destId="{E5FAF7C9-93E0-4B7C-B66F-BE0F1DD373B4}" srcOrd="1" destOrd="0" presId="urn:microsoft.com/office/officeart/2005/8/layout/equation2"/>
    <dgm:cxn modelId="{AE57D152-C08B-4248-94E3-0D0AE27A5F66}" srcId="{DC22E407-F32D-4EC6-B460-0C357EF4837F}" destId="{F6C1D10E-4558-40B1-A4B5-40EFB3A64E83}" srcOrd="0" destOrd="0" parTransId="{9A0FFF44-9681-4ADD-8266-82BF17E50488}" sibTransId="{D91ED92A-8231-4F1F-8E6F-327E1D6BCE61}"/>
    <dgm:cxn modelId="{E2D2B504-AC14-44C5-BF58-E3182B49E3DC}" srcId="{DC22E407-F32D-4EC6-B460-0C357EF4837F}" destId="{CA8D39A2-1224-4552-AAD9-8399E4624A2A}" srcOrd="2" destOrd="0" parTransId="{CCC2BBDB-1BFB-4CF3-8CDC-09F3A4BAF7FC}" sibTransId="{FD8E584C-7001-4C3F-ACE1-2D14E19D66F3}"/>
    <dgm:cxn modelId="{7736C4FC-A141-4DDA-9BF2-117E7FF8BAB1}" type="presOf" srcId="{45660482-F736-4510-BCC7-69DEB592F3F9}" destId="{B3DF3E1E-4BE4-4022-8E63-C506B474C8AA}" srcOrd="0" destOrd="0" presId="urn:microsoft.com/office/officeart/2005/8/layout/equation2"/>
    <dgm:cxn modelId="{E41853C5-F58E-4081-962D-59F36F202205}" type="presOf" srcId="{DC22E407-F32D-4EC6-B460-0C357EF4837F}" destId="{D9815ADE-61FE-4640-B87F-9C6EFCDF9EBC}" srcOrd="0" destOrd="0" presId="urn:microsoft.com/office/officeart/2005/8/layout/equation2"/>
    <dgm:cxn modelId="{3AA2645A-B7AC-45D0-8065-D7277CE29F94}" type="presOf" srcId="{F6C1D10E-4558-40B1-A4B5-40EFB3A64E83}" destId="{91854AD0-AE32-4C57-85B2-4388291112B3}" srcOrd="0" destOrd="0" presId="urn:microsoft.com/office/officeart/2005/8/layout/equation2"/>
    <dgm:cxn modelId="{4A4A9AC6-BFCB-4563-B567-9602F51D6496}" type="presOf" srcId="{AAE7356D-F01E-485B-9D23-326B15490747}" destId="{2BE23FE0-D467-4CBE-98F6-6988A5F7173B}" srcOrd="0" destOrd="0" presId="urn:microsoft.com/office/officeart/2005/8/layout/equation2"/>
    <dgm:cxn modelId="{358C03EA-1327-4D97-9E99-E4F306DBB21F}" srcId="{DC22E407-F32D-4EC6-B460-0C357EF4837F}" destId="{45660482-F736-4510-BCC7-69DEB592F3F9}" srcOrd="1" destOrd="0" parTransId="{7D84370D-0796-4712-80BB-113E5CC74976}" sibTransId="{AAE7356D-F01E-485B-9D23-326B15490747}"/>
    <dgm:cxn modelId="{1664902E-5B1D-4B05-98CF-5C4AEFFF147A}" type="presOf" srcId="{FD8E584C-7001-4C3F-ACE1-2D14E19D66F3}" destId="{49FD54AB-6E80-4A17-9C53-003F4763C5E7}" srcOrd="0" destOrd="0" presId="urn:microsoft.com/office/officeart/2005/8/layout/equation2"/>
    <dgm:cxn modelId="{2480DACE-CDCE-4933-B473-71E50E698826}" type="presOf" srcId="{CA8D39A2-1224-4552-AAD9-8399E4624A2A}" destId="{081B0370-0036-449A-9362-69BC10ADFDBA}" srcOrd="0" destOrd="0" presId="urn:microsoft.com/office/officeart/2005/8/layout/equation2"/>
    <dgm:cxn modelId="{F2CB7E40-3ADC-4056-977F-8716324718A0}" type="presOf" srcId="{A9E5E259-29A2-4232-8BF2-AC7C9AE0FBD3}" destId="{BFE40043-770B-4F49-9E7E-4BCCA9FC4069}" srcOrd="0" destOrd="0" presId="urn:microsoft.com/office/officeart/2005/8/layout/equation2"/>
    <dgm:cxn modelId="{C58D5FA1-B300-4C38-B7FF-BAA9C5EA7B83}" srcId="{DC22E407-F32D-4EC6-B460-0C357EF4837F}" destId="{A9E5E259-29A2-4232-8BF2-AC7C9AE0FBD3}" srcOrd="3" destOrd="0" parTransId="{E0ABFCD4-FB07-4EBE-B7E3-B0E6CA51399F}" sibTransId="{A43837E7-D901-420C-A8AB-C40309812C75}"/>
    <dgm:cxn modelId="{EC3A1FFF-1E0B-4C62-B95E-1A323E6FB94B}" type="presOf" srcId="{D91ED92A-8231-4F1F-8E6F-327E1D6BCE61}" destId="{7E54E2DE-3BD5-4202-A528-21BA11E72A2E}" srcOrd="0" destOrd="0" presId="urn:microsoft.com/office/officeart/2005/8/layout/equation2"/>
    <dgm:cxn modelId="{3AE7F40C-2B91-41A5-8B3A-0619D0D06B49}" type="presParOf" srcId="{D9815ADE-61FE-4640-B87F-9C6EFCDF9EBC}" destId="{B9A4899F-E7DE-4097-9872-B3AF2175A7D7}" srcOrd="0" destOrd="0" presId="urn:microsoft.com/office/officeart/2005/8/layout/equation2"/>
    <dgm:cxn modelId="{6141E38A-A90D-4878-AB57-3DF92AC22417}" type="presParOf" srcId="{B9A4899F-E7DE-4097-9872-B3AF2175A7D7}" destId="{91854AD0-AE32-4C57-85B2-4388291112B3}" srcOrd="0" destOrd="0" presId="urn:microsoft.com/office/officeart/2005/8/layout/equation2"/>
    <dgm:cxn modelId="{5B1BF221-4200-40D3-811E-B87843A12D4E}" type="presParOf" srcId="{B9A4899F-E7DE-4097-9872-B3AF2175A7D7}" destId="{4E9985CF-7E8C-493C-8870-53E116127CD3}" srcOrd="1" destOrd="0" presId="urn:microsoft.com/office/officeart/2005/8/layout/equation2"/>
    <dgm:cxn modelId="{9D2FA31A-7389-402D-80D6-C5D0103C0F77}" type="presParOf" srcId="{B9A4899F-E7DE-4097-9872-B3AF2175A7D7}" destId="{7E54E2DE-3BD5-4202-A528-21BA11E72A2E}" srcOrd="2" destOrd="0" presId="urn:microsoft.com/office/officeart/2005/8/layout/equation2"/>
    <dgm:cxn modelId="{7335ED49-2D04-4BAF-853B-0105C83C2D36}" type="presParOf" srcId="{B9A4899F-E7DE-4097-9872-B3AF2175A7D7}" destId="{C40CF06D-DB3A-491C-A05D-5BA57EE11F18}" srcOrd="3" destOrd="0" presId="urn:microsoft.com/office/officeart/2005/8/layout/equation2"/>
    <dgm:cxn modelId="{C804FC50-8B6B-4105-A4B4-08ADB23D92AC}" type="presParOf" srcId="{B9A4899F-E7DE-4097-9872-B3AF2175A7D7}" destId="{B3DF3E1E-4BE4-4022-8E63-C506B474C8AA}" srcOrd="4" destOrd="0" presId="urn:microsoft.com/office/officeart/2005/8/layout/equation2"/>
    <dgm:cxn modelId="{F23B1FAB-57B5-42AC-AD04-B87D5A3BF62E}" type="presParOf" srcId="{B9A4899F-E7DE-4097-9872-B3AF2175A7D7}" destId="{49F1B91B-9898-4E50-9F37-CA0EDE9CFCF4}" srcOrd="5" destOrd="0" presId="urn:microsoft.com/office/officeart/2005/8/layout/equation2"/>
    <dgm:cxn modelId="{8843241C-FC3F-4281-9ECE-A89282E5788A}" type="presParOf" srcId="{B9A4899F-E7DE-4097-9872-B3AF2175A7D7}" destId="{2BE23FE0-D467-4CBE-98F6-6988A5F7173B}" srcOrd="6" destOrd="0" presId="urn:microsoft.com/office/officeart/2005/8/layout/equation2"/>
    <dgm:cxn modelId="{DDA6E070-9CB6-4B6F-AA6D-F2664F06FF10}" type="presParOf" srcId="{B9A4899F-E7DE-4097-9872-B3AF2175A7D7}" destId="{97DCCCE9-C717-43D8-996D-6FA6DD116D5B}" srcOrd="7" destOrd="0" presId="urn:microsoft.com/office/officeart/2005/8/layout/equation2"/>
    <dgm:cxn modelId="{3D8E1685-DF79-4E76-989F-8EB31A3AFA4D}" type="presParOf" srcId="{B9A4899F-E7DE-4097-9872-B3AF2175A7D7}" destId="{081B0370-0036-449A-9362-69BC10ADFDBA}" srcOrd="8" destOrd="0" presId="urn:microsoft.com/office/officeart/2005/8/layout/equation2"/>
    <dgm:cxn modelId="{55655E9F-DE3B-4D78-8F6B-BB27EFB5F10B}" type="presParOf" srcId="{D9815ADE-61FE-4640-B87F-9C6EFCDF9EBC}" destId="{49FD54AB-6E80-4A17-9C53-003F4763C5E7}" srcOrd="1" destOrd="0" presId="urn:microsoft.com/office/officeart/2005/8/layout/equation2"/>
    <dgm:cxn modelId="{EFD28B30-03E1-45F0-BFE5-553849022601}" type="presParOf" srcId="{49FD54AB-6E80-4A17-9C53-003F4763C5E7}" destId="{E5FAF7C9-93E0-4B7C-B66F-BE0F1DD373B4}" srcOrd="0" destOrd="0" presId="urn:microsoft.com/office/officeart/2005/8/layout/equation2"/>
    <dgm:cxn modelId="{88224D58-15A2-447B-9F89-901D95284FD7}" type="presParOf" srcId="{D9815ADE-61FE-4640-B87F-9C6EFCDF9EBC}" destId="{BFE40043-770B-4F49-9E7E-4BCCA9FC4069}" srcOrd="2" destOrd="0" presId="urn:microsoft.com/office/officeart/2005/8/layout/equati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71C91-697A-4E8F-B0E7-D8B152C90E4B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149C7-1499-4909-893D-96954851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927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380931"/>
            <a:ext cx="8743950" cy="2129032"/>
          </a:xfrm>
          <a:noFill/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66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622" y="3696600"/>
            <a:ext cx="77152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99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FCCF-2AF3-45A1-922C-99FCB2701CFD}" type="datetime1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D3986AB-FE8F-424F-81E5-EA3CF61B2131}"/>
              </a:ext>
            </a:extLst>
          </p:cNvPr>
          <p:cNvSpPr/>
          <p:nvPr userDrawn="1"/>
        </p:nvSpPr>
        <p:spPr>
          <a:xfrm flipV="1">
            <a:off x="771525" y="3509963"/>
            <a:ext cx="8743950" cy="92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5C1DD2-1DAC-4C35-A88F-5ACAFD82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1" y="180726"/>
            <a:ext cx="1554897" cy="1149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384DAC-56C5-4C37-89FE-70F34B354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19" y="5559077"/>
            <a:ext cx="1132960" cy="11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878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620" y="1251186"/>
            <a:ext cx="8292147" cy="49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B6D9-4FA9-436B-8F02-34217C36887C}" type="datetime1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45C139-65D2-4D36-A6E0-00614415980E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EB5E78-A43D-4A29-974E-56FD23C940B0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4FCB6D-8704-4AED-B002-82880A93D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764500-EDE5-4C31-8A80-1BF2F17C83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7517B3D-476E-4F6E-85F4-C20C8A1ED4F6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102265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620" y="1184988"/>
            <a:ext cx="4068152" cy="4991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612" y="1184988"/>
            <a:ext cx="4068152" cy="4991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A3AA-9DCA-4F08-A8AD-03FF2200F96D}" type="datetime1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16972C-A768-433E-B7FC-02012A8FA205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022CDAA-FB71-48E9-8BDC-73EF2899BD97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B43E924-6A30-4BFE-885C-BD7147E81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28FEB98-E39A-4257-AE9E-5C1921020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36BA0B-49FC-4D32-AC48-38B45833ED41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254657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6274" y="1283219"/>
            <a:ext cx="4069497" cy="726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1612" y="1283219"/>
            <a:ext cx="4069497" cy="726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0BB8-1341-4CCC-8225-ABC995F4169B}" type="datetime1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6988550-7997-4A86-AF38-30A9D0AF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23" y="365127"/>
            <a:ext cx="7856377" cy="726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78EAF47-F350-4C6B-B698-7920C7F127D0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5CAC0E4-177A-42FC-B7A6-AECDD72174BC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6EE4140-8378-4318-9363-E4DAED8D7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8AB01AF-2070-477B-B16E-F51D4121D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35212D3-3D71-47A9-8A51-4982A66350B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87620" y="2076012"/>
            <a:ext cx="4068152" cy="4100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="" xmlns:a16="http://schemas.microsoft.com/office/drawing/2014/main" id="{92707A85-8BBB-4C47-B0FB-4955D0B3F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1612" y="2076012"/>
            <a:ext cx="4068152" cy="4100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BECB54C-1C89-46A2-836A-8D7AE6FCC7C1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20100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179C-F912-4C76-9519-CC71BA5C0032}" type="datetime1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0FF9F98-0C38-4294-9CE9-98BE9E076CBC}"/>
              </a:ext>
            </a:extLst>
          </p:cNvPr>
          <p:cNvSpPr/>
          <p:nvPr userDrawn="1"/>
        </p:nvSpPr>
        <p:spPr>
          <a:xfrm flipV="1">
            <a:off x="1287620" y="1129912"/>
            <a:ext cx="8292145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1586BAD-470B-43E5-849C-1F1F5911BE29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D383E1-BB33-4C7A-B369-0170E151E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A57A98-F6C9-4069-9114-B650096E6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CFBA849-0696-4BF7-BAF1-20772CC78757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160431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E1D8-3114-4482-85ED-57E4FF503260}" type="datetime1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 Shreyas Shah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CA9FF21-151B-4610-A403-511D69EE4189}"/>
              </a:ext>
            </a:extLst>
          </p:cNvPr>
          <p:cNvSpPr/>
          <p:nvPr userDrawn="1"/>
        </p:nvSpPr>
        <p:spPr>
          <a:xfrm flipV="1">
            <a:off x="1287621" y="6232970"/>
            <a:ext cx="8292148" cy="91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D1482E-2034-425E-ADC9-74DD726BB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ACA42A-FD03-47BB-9B0A-5CC958820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5867210"/>
            <a:ext cx="891241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A39D128-5771-4A21-8A1B-296E8EC0529B}"/>
              </a:ext>
            </a:extLst>
          </p:cNvPr>
          <p:cNvSpPr/>
          <p:nvPr userDrawn="1"/>
        </p:nvSpPr>
        <p:spPr>
          <a:xfrm rot="16200000">
            <a:off x="-1834346" y="3154865"/>
            <a:ext cx="49080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 AND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166972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185863"/>
            <a:ext cx="435188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103956"/>
            <a:ext cx="4351883" cy="408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185863"/>
            <a:ext cx="437331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103956"/>
            <a:ext cx="4373315" cy="408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6988550-7997-4A86-AF38-30A9D0AF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23" y="365127"/>
            <a:ext cx="7856377" cy="726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F7001FD-25BF-486C-9402-8BFA76A37BC1}"/>
              </a:ext>
            </a:extLst>
          </p:cNvPr>
          <p:cNvSpPr/>
          <p:nvPr userDrawn="1"/>
        </p:nvSpPr>
        <p:spPr>
          <a:xfrm flipV="1">
            <a:off x="1287622" y="1148575"/>
            <a:ext cx="7856377" cy="45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1D67DD-80E7-4AEA-81E1-BE0989F1C843}"/>
              </a:ext>
            </a:extLst>
          </p:cNvPr>
          <p:cNvSpPr/>
          <p:nvPr userDrawn="1"/>
        </p:nvSpPr>
        <p:spPr>
          <a:xfrm flipV="1">
            <a:off x="707231" y="6251632"/>
            <a:ext cx="8872538" cy="457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70E703C-3231-4142-8C75-E34759F17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365127"/>
            <a:ext cx="1020283" cy="754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258086A-00EC-46DA-A32A-C1AA37A7DE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24" y="223837"/>
            <a:ext cx="891241" cy="9144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B5CCCAB1-E75E-4122-A02B-8D9DF7D1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076C9F-61BA-492A-8025-604416302CD8}" type="datetime1">
              <a:rPr lang="en-US" smtClean="0"/>
              <a:pPr/>
              <a:t>7/19/2022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FE3546EA-9279-40E6-9E40-DF590396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327835" y="3540399"/>
            <a:ext cx="4908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Prof Shreyas Shah</a:t>
            </a:r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="" xmlns:a16="http://schemas.microsoft.com/office/drawing/2014/main" id="{B3115F8F-326C-4577-9E16-B36D77C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6C4A6DE-026D-439C-9631-B7C68F50028F}"/>
              </a:ext>
            </a:extLst>
          </p:cNvPr>
          <p:cNvSpPr/>
          <p:nvPr userDrawn="1"/>
        </p:nvSpPr>
        <p:spPr>
          <a:xfrm>
            <a:off x="2689499" y="6274528"/>
            <a:ext cx="4908001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SUMANDEEP VIDYAPEETH</a:t>
            </a:r>
          </a:p>
          <a:p>
            <a:pPr algn="ctr"/>
            <a:r>
              <a:rPr lang="en-US" sz="1800" b="1" cap="none" spc="0" dirty="0">
                <a:ln w="0"/>
                <a:gradFill>
                  <a:gsLst>
                    <a:gs pos="21000">
                      <a:srgbClr val="0066CC"/>
                    </a:gs>
                    <a:gs pos="88000">
                      <a:srgbClr val="66CCFF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K M SHAH DENTAL COLLEGE</a:t>
            </a:r>
          </a:p>
        </p:txBody>
      </p:sp>
    </p:spTree>
    <p:extLst>
      <p:ext uri="{BB962C8B-B14F-4D97-AF65-F5344CB8AC3E}">
        <p14:creationId xmlns="" xmlns:p14="http://schemas.microsoft.com/office/powerpoint/2010/main" val="322651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7623" y="365127"/>
            <a:ext cx="8292146" cy="726555"/>
          </a:xfrm>
          <a:prstGeom prst="rect">
            <a:avLst/>
          </a:prstGeom>
          <a:solidFill>
            <a:srgbClr val="0066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621" y="1268963"/>
            <a:ext cx="8292147" cy="49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7621" y="6356352"/>
            <a:ext cx="1734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82A4D4-F210-4437-95C6-E236161BC5B2}" type="datetime1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Prof Shreyas Shah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E0F755-9CEA-4173-9D80-9B16570FB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979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32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8016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8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588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4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60525" indent="-288925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2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117725" indent="-288925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0000"/>
        <a:buFont typeface="Wingdings" panose="05000000000000000000" pitchFamily="2" charset="2"/>
        <a:buChar char="v"/>
        <a:defRPr sz="2000" b="1" kern="1200">
          <a:solidFill>
            <a:srgbClr val="0066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F47BB1E-3610-41CF-A99F-F659FEB87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93520"/>
            <a:ext cx="10058400" cy="2103120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Aft>
                <a:spcPts val="1000"/>
              </a:spcAft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 smtClean="0">
                <a:solidFill>
                  <a:srgbClr val="C00000"/>
                </a:solidFill>
              </a:rPr>
              <a:t>Subject:</a:t>
            </a:r>
            <a:r>
              <a:rPr lang="en-GB" sz="2800" dirty="0" smtClean="0"/>
              <a:t> </a:t>
            </a:r>
            <a:r>
              <a:rPr lang="en-IN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Oral Medicine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200" dirty="0" smtClean="0">
                <a:solidFill>
                  <a:srgbClr val="C00000"/>
                </a:solidFill>
              </a:rPr>
              <a:t>Topic</a:t>
            </a:r>
            <a:r>
              <a:rPr lang="en-GB" sz="3200" dirty="0" smtClean="0">
                <a:solidFill>
                  <a:srgbClr val="C00000"/>
                </a:solidFill>
              </a:rPr>
              <a:t>: Anatomy </a:t>
            </a:r>
            <a:r>
              <a:rPr lang="en-GB" sz="3200" dirty="0" smtClean="0">
                <a:solidFill>
                  <a:srgbClr val="C00000"/>
                </a:solidFill>
              </a:rPr>
              <a:t>of Temporomandibular </a:t>
            </a:r>
            <a:r>
              <a:rPr lang="en-GB" sz="3200" dirty="0" smtClean="0">
                <a:solidFill>
                  <a:srgbClr val="C00000"/>
                </a:solidFill>
              </a:rPr>
              <a:t>Joint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70F9DC39-C228-4754-AB6C-F9B7B8AC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622" y="4306200"/>
            <a:ext cx="7715250" cy="1655762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 smtClean="0"/>
              <a:t>Akansha</a:t>
            </a:r>
            <a:r>
              <a:rPr lang="en-US" dirty="0" smtClean="0"/>
              <a:t> </a:t>
            </a:r>
            <a:r>
              <a:rPr lang="en-US" dirty="0" err="1" smtClean="0"/>
              <a:t>Budakoti</a:t>
            </a:r>
            <a:r>
              <a:rPr lang="en-GB" dirty="0"/>
              <a:t/>
            </a:r>
            <a:br>
              <a:rPr lang="en-GB" dirty="0"/>
            </a:br>
            <a:r>
              <a:rPr lang="en-US" sz="2400" i="1" dirty="0" err="1" smtClean="0"/>
              <a:t>S.Lecturer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/>
              <a:t>Dept. of Oral </a:t>
            </a:r>
            <a:r>
              <a:rPr lang="en-US" sz="2400" i="1" dirty="0" smtClean="0"/>
              <a:t>Medicine </a:t>
            </a:r>
            <a:r>
              <a:rPr lang="en-US" sz="2400" i="1" dirty="0"/>
              <a:t>and </a:t>
            </a:r>
            <a:r>
              <a:rPr lang="en-US" sz="2400" i="1" dirty="0" smtClean="0"/>
              <a:t>Radiology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~PP3838.WAV">
            <a:hlinkClick r:id="" action="ppaction://media"/>
          </p:cNvPr>
          <p:cNvPicPr>
            <a:picLocks noRot="1" noChangeAspect="1"/>
          </p:cNvPicPr>
          <p:nvPr>
            <a:wavAudioFile r:embed="rId1" name="~PP3838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6832807"/>
      </p:ext>
    </p:extLst>
  </p:cSld>
  <p:clrMapOvr>
    <a:masterClrMapping/>
  </p:clrMapOvr>
  <p:transition advTm="84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25" t="5168" r="-1"/>
          <a:stretch/>
        </p:blipFill>
        <p:spPr>
          <a:xfrm>
            <a:off x="1495751" y="1560781"/>
            <a:ext cx="7829835" cy="4051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~PP833.WAV">
            <a:hlinkClick r:id="" action="ppaction://media"/>
          </p:cNvPr>
          <p:cNvPicPr>
            <a:picLocks noRot="1" noChangeAspect="1"/>
          </p:cNvPicPr>
          <p:nvPr>
            <a:wavAudioFile r:embed="rId1" name="~PP833.WAV"/>
          </p:nvPr>
        </p:nvPicPr>
        <p:blipFill>
          <a:blip r:embed="rId4"/>
          <a:stretch>
            <a:fillRect/>
          </a:stretch>
        </p:blipFill>
        <p:spPr>
          <a:xfrm>
            <a:off x="9775825" y="6315293"/>
            <a:ext cx="304800" cy="304800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</p:spTree>
  </p:cSld>
  <p:clrMapOvr>
    <a:masterClrMapping/>
  </p:clrMapOvr>
  <p:transition advTm="117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62" name="Picture 2" descr="C:\Users\Hp\Desktop\3095.fig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4245" y="2354624"/>
            <a:ext cx="3275211" cy="1965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5835" y="1860331"/>
            <a:ext cx="4326470" cy="3058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~PP3720.WAV">
            <a:hlinkClick r:id="" action="ppaction://media"/>
          </p:cNvPr>
          <p:cNvPicPr>
            <a:picLocks noRot="1" noChangeAspect="1"/>
          </p:cNvPicPr>
          <p:nvPr>
            <a:wavAudioFile r:embed="rId1" name="~PP3720.WAV"/>
          </p:nvPr>
        </p:nvPicPr>
        <p:blipFill>
          <a:blip r:embed="rId5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  <p:sp>
        <p:nvSpPr>
          <p:cNvPr id="16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</p:spTree>
  </p:cSld>
  <p:clrMapOvr>
    <a:masterClrMapping/>
  </p:clrMapOvr>
  <p:transition advTm="52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WordArt 4"/>
          <p:cNvSpPr>
            <a:spLocks noChangeArrowheads="1" noChangeShapeType="1" noTextEdit="1"/>
          </p:cNvSpPr>
          <p:nvPr/>
        </p:nvSpPr>
        <p:spPr bwMode="auto">
          <a:xfrm>
            <a:off x="2486025" y="1600201"/>
            <a:ext cx="5915025" cy="3038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a typeface="Malgun Gothic" panose="020B0503020000020004" pitchFamily="34" charset="-127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ea typeface="Malgun Gothic" panose="020B0503020000020004" pitchFamily="34" charset="-127"/>
              </a:rPr>
              <a:t>stomatognathic</a:t>
            </a:r>
            <a:r>
              <a:rPr lang="en-US" dirty="0" smtClean="0">
                <a:solidFill>
                  <a:srgbClr val="FF0000"/>
                </a:solidFill>
                <a:ea typeface="Malgun Gothic" panose="020B0503020000020004" pitchFamily="34" charset="-127"/>
              </a:rPr>
              <a:t> system </a:t>
            </a:r>
            <a:r>
              <a:rPr lang="en-US" dirty="0" smtClean="0">
                <a:ea typeface="Malgun Gothic" panose="020B0503020000020004" pitchFamily="34" charset="-127"/>
              </a:rPr>
              <a:t>includes : which allow mouth to open, swallow, breathe, phonate, suck and perform different facial expressions. </a:t>
            </a:r>
          </a:p>
          <a:p>
            <a:endParaRPr lang="en-US" dirty="0" smtClean="0">
              <a:ea typeface="Malgun Gothic" panose="020B0503020000020004" pitchFamily="34" charset="-127"/>
            </a:endParaRPr>
          </a:p>
          <a:p>
            <a:r>
              <a:rPr lang="en-US" dirty="0" smtClean="0">
                <a:ea typeface="Malgun Gothic" panose="020B0503020000020004" pitchFamily="34" charset="-127"/>
              </a:rPr>
              <a:t>Structures are :  </a:t>
            </a:r>
            <a:r>
              <a:rPr lang="en-US" dirty="0" err="1" smtClean="0">
                <a:ea typeface="Malgun Gothic" panose="020B0503020000020004" pitchFamily="34" charset="-127"/>
              </a:rPr>
              <a:t>temporomandibular</a:t>
            </a:r>
            <a:r>
              <a:rPr lang="en-US" dirty="0" smtClean="0">
                <a:ea typeface="Malgun Gothic" panose="020B0503020000020004" pitchFamily="34" charset="-127"/>
              </a:rPr>
              <a:t> joint, jaw and mandible, muscle tissues and tendons, dental arches, salivary </a:t>
            </a:r>
            <a:r>
              <a:rPr lang="en-US" dirty="0" err="1" smtClean="0">
                <a:ea typeface="Malgun Gothic" panose="020B0503020000020004" pitchFamily="34" charset="-127"/>
              </a:rPr>
              <a:t>glands,hyoid</a:t>
            </a:r>
            <a:r>
              <a:rPr lang="en-US" dirty="0" smtClean="0">
                <a:ea typeface="Malgun Gothic" panose="020B0503020000020004" pitchFamily="34" charset="-127"/>
              </a:rPr>
              <a:t> bone and muscles that connect it to  scapula and </a:t>
            </a:r>
            <a:r>
              <a:rPr lang="en-US" dirty="0" err="1" smtClean="0">
                <a:ea typeface="Malgun Gothic" panose="020B0503020000020004" pitchFamily="34" charset="-127"/>
              </a:rPr>
              <a:t>sternum,muscles</a:t>
            </a:r>
            <a:r>
              <a:rPr lang="en-US" dirty="0" smtClean="0">
                <a:ea typeface="Malgun Gothic" panose="020B0503020000020004" pitchFamily="34" charset="-127"/>
              </a:rPr>
              <a:t> of neck.</a:t>
            </a:r>
          </a:p>
          <a:p>
            <a:endParaRPr lang="en-US" dirty="0" smtClean="0">
              <a:ea typeface="Malgun Gothic" panose="020B0503020000020004" pitchFamily="34" charset="-127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~PP411.WAV">
            <a:hlinkClick r:id="" action="ppaction://media"/>
          </p:cNvPr>
          <p:cNvPicPr>
            <a:picLocks noRot="1" noChangeAspect="1"/>
          </p:cNvPicPr>
          <p:nvPr>
            <a:wavAudioFile r:embed="rId1" name="~PP411.WAV"/>
          </p:nvPr>
        </p:nvPicPr>
        <p:blipFill>
          <a:blip r:embed="rId3"/>
          <a:stretch>
            <a:fillRect/>
          </a:stretch>
        </p:blipFill>
        <p:spPr>
          <a:xfrm>
            <a:off x="9775825" y="6363154"/>
            <a:ext cx="304800" cy="304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</p:spTree>
  </p:cSld>
  <p:clrMapOvr>
    <a:masterClrMapping/>
  </p:clrMapOvr>
  <p:transition advTm="514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a typeface="Malgun Gothic" panose="020B0503020000020004" pitchFamily="34" charset="-127"/>
              </a:rPr>
              <a:t>TMJ : complex </a:t>
            </a:r>
            <a:r>
              <a:rPr lang="en-US" sz="2800" dirty="0" err="1" smtClean="0">
                <a:ea typeface="Malgun Gothic" panose="020B0503020000020004" pitchFamily="34" charset="-127"/>
              </a:rPr>
              <a:t>movements,orthogonal</a:t>
            </a:r>
            <a:r>
              <a:rPr lang="en-US" sz="2800" dirty="0" smtClean="0">
                <a:ea typeface="Malgun Gothic" panose="020B0503020000020004" pitchFamily="34" charset="-127"/>
              </a:rPr>
              <a:t> </a:t>
            </a:r>
            <a:r>
              <a:rPr lang="en-US" sz="2800" dirty="0" err="1" smtClean="0">
                <a:ea typeface="Malgun Gothic" panose="020B0503020000020004" pitchFamily="34" charset="-127"/>
              </a:rPr>
              <a:t>planes,work</a:t>
            </a:r>
            <a:r>
              <a:rPr lang="en-US" sz="2800" dirty="0" smtClean="0">
                <a:ea typeface="Malgun Gothic" panose="020B0503020000020004" pitchFamily="34" charset="-127"/>
              </a:rPr>
              <a:t> in coordination with </a:t>
            </a:r>
            <a:r>
              <a:rPr lang="en-US" sz="2800" dirty="0" err="1" smtClean="0">
                <a:ea typeface="Malgun Gothic" panose="020B0503020000020004" pitchFamily="34" charset="-127"/>
              </a:rPr>
              <a:t>contralateral</a:t>
            </a:r>
            <a:r>
              <a:rPr lang="en-US" sz="2800" dirty="0" smtClean="0">
                <a:ea typeface="Malgun Gothic" panose="020B0503020000020004" pitchFamily="34" charset="-127"/>
              </a:rPr>
              <a:t> TMJ</a:t>
            </a:r>
            <a:endParaRPr lang="en-IN" sz="2800" dirty="0" smtClean="0">
              <a:ea typeface="Malgun Gothic" panose="020B0503020000020004" pitchFamily="34" charset="-127"/>
            </a:endParaRPr>
          </a:p>
          <a:p>
            <a:r>
              <a:rPr lang="en-IN" sz="2800" dirty="0" smtClean="0">
                <a:solidFill>
                  <a:srgbClr val="FF0000"/>
                </a:solidFill>
              </a:rPr>
              <a:t>DIARTHROSIS,GINGLYMO-ARTHROIDAL JOINT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2770" name="Picture 2" descr="C:\Users\Hp\Desktop\The-temporomandibular-joint-is-the-joint-between-the-mandible-and-the-temporal-bone-o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881" y="3459536"/>
            <a:ext cx="3015788" cy="2157494"/>
          </a:xfrm>
          <a:prstGeom prst="rect">
            <a:avLst/>
          </a:prstGeom>
          <a:noFill/>
        </p:spPr>
      </p:pic>
      <p:pic>
        <p:nvPicPr>
          <p:cNvPr id="32771" name="Picture 3" descr="C:\Users\Hp\Desktop\jmri27338-fig-0001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2549" y="3055081"/>
            <a:ext cx="3131091" cy="2692576"/>
          </a:xfrm>
          <a:prstGeom prst="rect">
            <a:avLst/>
          </a:prstGeom>
          <a:noFill/>
        </p:spPr>
      </p:pic>
      <p:pic>
        <p:nvPicPr>
          <p:cNvPr id="13" name="~PP682.WAV">
            <a:hlinkClick r:id="" action="ppaction://media"/>
          </p:cNvPr>
          <p:cNvPicPr>
            <a:picLocks noRot="1" noChangeAspect="1"/>
          </p:cNvPicPr>
          <p:nvPr>
            <a:wavAudioFile r:embed="rId1" name="~PP682.WAV"/>
          </p:nvPr>
        </p:nvPicPr>
        <p:blipFill>
          <a:blip r:embed="rId5"/>
          <a:stretch>
            <a:fillRect/>
          </a:stretch>
        </p:blipFill>
        <p:spPr>
          <a:xfrm>
            <a:off x="9775825" y="6315293"/>
            <a:ext cx="304800" cy="304800"/>
          </a:xfrm>
          <a:prstGeom prst="rect">
            <a:avLst/>
          </a:prstGeom>
        </p:spPr>
      </p:pic>
      <p:sp>
        <p:nvSpPr>
          <p:cNvPr id="8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</p:spTree>
  </p:cSld>
  <p:clrMapOvr>
    <a:masterClrMapping/>
  </p:clrMapOvr>
  <p:transition advTm="745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3062" y="4235115"/>
            <a:ext cx="2306416" cy="1585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TMJ formed by :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2644664" y="156867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~PP3502.WAV">
            <a:hlinkClick r:id="" action="ppaction://media"/>
          </p:cNvPr>
          <p:cNvPicPr>
            <a:picLocks noRot="1" noChangeAspect="1"/>
          </p:cNvPicPr>
          <p:nvPr>
            <a:wavAudioFile r:embed="rId2" name="~PP3502.WAV"/>
          </p:nvPr>
        </p:nvPicPr>
        <p:blipFill>
          <a:blip r:embed="rId9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7171" name="Picture 3" descr="C:\Users\Hp\Desktop\The-temporomandibular-joint-is-the-joint-between-the-mandible-and-the-temporal-bone-of (1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61350" y="1949270"/>
            <a:ext cx="2208545" cy="1579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27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CONDYLE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3" descr="C:\Users\Hp\Desktop\F000274f027-001-9780323096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7326" y="1412719"/>
            <a:ext cx="2745831" cy="2241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165" t="1315" r="498"/>
          <a:stretch/>
        </p:blipFill>
        <p:spPr>
          <a:xfrm>
            <a:off x="5012206" y="3796446"/>
            <a:ext cx="4654972" cy="2322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  <p:pic>
        <p:nvPicPr>
          <p:cNvPr id="12" name="Picture 2" descr="C:\Users\Hp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8360" y="1747318"/>
            <a:ext cx="3035933" cy="2969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~PP535.WAV">
            <a:hlinkClick r:id="" action="ppaction://media"/>
          </p:cNvPr>
          <p:cNvPicPr>
            <a:picLocks noRot="1" noChangeAspect="1"/>
          </p:cNvPicPr>
          <p:nvPr>
            <a:wavAudioFile r:embed="rId1" name="~PP535.WAV"/>
          </p:nvPr>
        </p:nvPicPr>
        <p:blipFill>
          <a:blip r:embed="rId6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668126" y="1876926"/>
            <a:ext cx="497306" cy="320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49452" y="2045368"/>
            <a:ext cx="497306" cy="320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47747" y="2037347"/>
            <a:ext cx="85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First figure </a:t>
            </a:r>
            <a:endParaRPr lang="en-US" dirty="0"/>
          </a:p>
        </p:txBody>
      </p:sp>
    </p:spTree>
  </p:cSld>
  <p:clrMapOvr>
    <a:masterClrMapping/>
  </p:clrMapOvr>
  <p:transition advTm="88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757"/>
          <a:stretch/>
        </p:blipFill>
        <p:spPr>
          <a:xfrm>
            <a:off x="1694176" y="1445455"/>
            <a:ext cx="7575948" cy="405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~PP2393.WAV">
            <a:hlinkClick r:id="" action="ppaction://media"/>
          </p:cNvPr>
          <p:cNvPicPr>
            <a:picLocks noRot="1" noChangeAspect="1"/>
          </p:cNvPicPr>
          <p:nvPr>
            <a:wavAudioFile r:embed="rId1" name="~PP2393.WAV"/>
          </p:nvPr>
        </p:nvPicPr>
        <p:blipFill>
          <a:blip r:embed="rId4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</p:spTree>
  </p:cSld>
  <p:clrMapOvr>
    <a:masterClrMapping/>
  </p:clrMapOvr>
  <p:transition advTm="76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ARTICULAR DISC</a:t>
            </a:r>
          </a:p>
          <a:p>
            <a:pPr>
              <a:buNone/>
            </a:pPr>
            <a:endParaRPr lang="en-IN" dirty="0" smtClean="0"/>
          </a:p>
          <a:p>
            <a:r>
              <a:rPr lang="en-IN" sz="2400" dirty="0" smtClean="0"/>
              <a:t>BICONCAVE OR OVAL SHAPE</a:t>
            </a:r>
          </a:p>
          <a:p>
            <a:endParaRPr lang="en-IN" sz="2400" dirty="0" smtClean="0"/>
          </a:p>
          <a:p>
            <a:r>
              <a:rPr lang="en-IN" sz="2400" dirty="0" smtClean="0"/>
              <a:t>Covers </a:t>
            </a:r>
            <a:r>
              <a:rPr lang="en-IN" sz="2400" dirty="0" err="1" smtClean="0"/>
              <a:t>condyle</a:t>
            </a:r>
            <a:r>
              <a:rPr lang="en-IN" sz="2400" dirty="0" smtClean="0"/>
              <a:t> ,interposes below </a:t>
            </a:r>
            <a:r>
              <a:rPr lang="en-IN" sz="2400" dirty="0" err="1" smtClean="0"/>
              <a:t>glenoid</a:t>
            </a:r>
            <a:r>
              <a:rPr lang="en-IN" sz="2400" dirty="0" smtClean="0"/>
              <a:t> </a:t>
            </a:r>
            <a:r>
              <a:rPr lang="en-IN" sz="2400" dirty="0" err="1" smtClean="0"/>
              <a:t>fossa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Fibro-cartilaginous disc/dense fibrous connective tissue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~PP3975.WAV">
            <a:hlinkClick r:id="" action="ppaction://media"/>
          </p:cNvPr>
          <p:cNvPicPr>
            <a:picLocks noRot="1" noChangeAspect="1"/>
          </p:cNvPicPr>
          <p:nvPr>
            <a:wavAudioFile r:embed="rId1" name="~PP3975.WAV"/>
          </p:nvPr>
        </p:nvPicPr>
        <p:blipFill>
          <a:blip r:embed="rId3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  <p:pic>
        <p:nvPicPr>
          <p:cNvPr id="34818" name="Picture 2" descr="C:\Users\Hp\Desktop\jmri27338-fig-0001-m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4483" y="1227453"/>
            <a:ext cx="2472934" cy="2126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</p:spTree>
  </p:cSld>
  <p:clrMapOvr>
    <a:masterClrMapping/>
  </p:clrMapOvr>
  <p:transition advTm="44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981" t="3247"/>
          <a:stretch/>
        </p:blipFill>
        <p:spPr>
          <a:xfrm>
            <a:off x="2648608" y="1576551"/>
            <a:ext cx="5451690" cy="346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~PP2201.WAV">
            <a:hlinkClick r:id="" action="ppaction://media"/>
          </p:cNvPr>
          <p:cNvPicPr>
            <a:picLocks noRot="1" noChangeAspect="1"/>
          </p:cNvPicPr>
          <p:nvPr>
            <a:wavAudioFile r:embed="rId1" name="~PP2201.WAV"/>
          </p:nvPr>
        </p:nvPicPr>
        <p:blipFill>
          <a:blip r:embed="rId4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</p:spTree>
  </p:cSld>
  <p:clrMapOvr>
    <a:masterClrMapping/>
  </p:clrMapOvr>
  <p:transition advTm="82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F755-9CEA-4173-9D80-9B16570FB6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25" t="5168" r="-1"/>
          <a:stretch/>
        </p:blipFill>
        <p:spPr>
          <a:xfrm>
            <a:off x="1495751" y="1560781"/>
            <a:ext cx="7829835" cy="4051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~PP385.WAV">
            <a:hlinkClick r:id="" action="ppaction://media"/>
          </p:cNvPr>
          <p:cNvPicPr>
            <a:picLocks noRot="1" noChangeAspect="1"/>
          </p:cNvPicPr>
          <p:nvPr>
            <a:wavAudioFile r:embed="rId1" name="~PP385.WAV"/>
          </p:nvPr>
        </p:nvPicPr>
        <p:blipFill>
          <a:blip r:embed="rId4"/>
          <a:stretch>
            <a:fillRect/>
          </a:stretch>
        </p:blipFill>
        <p:spPr>
          <a:xfrm>
            <a:off x="9775825" y="6346825"/>
            <a:ext cx="304800" cy="304800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="" xmlns:a16="http://schemas.microsoft.com/office/drawing/2014/main" id="{B80FEB86-4C61-4D57-B638-18C6217D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S.LECTURER DR.AKANSHA BUDAKOTI</a:t>
            </a:r>
            <a:endParaRPr lang="en-US" dirty="0"/>
          </a:p>
        </p:txBody>
      </p:sp>
    </p:spTree>
  </p:cSld>
  <p:clrMapOvr>
    <a:masterClrMapping/>
  </p:clrMapOvr>
  <p:transition advTm="85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156</Words>
  <Application>Microsoft Office PowerPoint</Application>
  <PresentationFormat>35mm Slides</PresentationFormat>
  <Paragraphs>47</Paragraphs>
  <Slides>12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Subject: Oral Medicine Topic: Anatomy of Temporomandibular Joint</vt:lpstr>
      <vt:lpstr>INTRODUCTION</vt:lpstr>
      <vt:lpstr>Slide 3</vt:lpstr>
      <vt:lpstr>Structures</vt:lpstr>
      <vt:lpstr>Slide 5</vt:lpstr>
      <vt:lpstr>Slide 6</vt:lpstr>
      <vt:lpstr>Slide 7</vt:lpstr>
      <vt:lpstr>Slide 8</vt:lpstr>
      <vt:lpstr>Slide 9</vt:lpstr>
      <vt:lpstr>Slide 10</vt:lpstr>
      <vt:lpstr>CONCLUSION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Venkata Subramanyam Ramadugula</dc:creator>
  <cp:lastModifiedBy>Hp</cp:lastModifiedBy>
  <cp:revision>237</cp:revision>
  <dcterms:created xsi:type="dcterms:W3CDTF">2022-02-14T00:49:04Z</dcterms:created>
  <dcterms:modified xsi:type="dcterms:W3CDTF">2022-07-19T16:45:34Z</dcterms:modified>
</cp:coreProperties>
</file>