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4"/>
  </p:notesMasterIdLst>
  <p:sldIdLst>
    <p:sldId id="256" r:id="rId2"/>
    <p:sldId id="257" r:id="rId3"/>
    <p:sldId id="258" r:id="rId4"/>
    <p:sldId id="259" r:id="rId5"/>
    <p:sldId id="262" r:id="rId6"/>
    <p:sldId id="264" r:id="rId7"/>
    <p:sldId id="265" r:id="rId8"/>
    <p:sldId id="267" r:id="rId9"/>
    <p:sldId id="266" r:id="rId10"/>
    <p:sldId id="260" r:id="rId11"/>
    <p:sldId id="261"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B3FD2-BCC3-4476-9821-B712EDF30CB8}" type="datetimeFigureOut">
              <a:rPr lang="en-IN" smtClean="0"/>
              <a:t>20-07-2022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D87C0-2EB2-4102-8EB4-AEE57B467618}" type="slidenum">
              <a:rPr lang="en-IN" smtClean="0"/>
              <a:t>‹#›</a:t>
            </a:fld>
            <a:endParaRPr lang="en-IN"/>
          </a:p>
        </p:txBody>
      </p:sp>
    </p:spTree>
    <p:extLst>
      <p:ext uri="{BB962C8B-B14F-4D97-AF65-F5344CB8AC3E}">
        <p14:creationId xmlns:p14="http://schemas.microsoft.com/office/powerpoint/2010/main" val="357941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F917DB48-3AF4-4EC8-814B-5136D76C6975}" type="datetime1">
              <a:rPr lang="en-US" smtClean="0"/>
              <a:t>7/20/2022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65B6D-1B17-45D4-8237-54B7BC156CC7}" type="datetime1">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4891F-F41C-46FA-969E-720E24303F00}" type="datetime1">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45640-D96B-4751-86AC-DAB2746601DE}" type="datetime1">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6B8B024-AE00-4546-B591-F422F5CF8DE1}" type="datetime1">
              <a:rPr lang="en-US" smtClean="0"/>
              <a:t>7/20/2022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1E49C0-D2A8-4DC6-A089-129C22907DF3}" type="datetime1">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D5D80B-A989-4423-BB63-66D998110DD5}" type="datetime1">
              <a:rPr lang="en-US" smtClean="0"/>
              <a:t>7/20/2022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D741DB-5932-4405-8032-2B472FEA23A1}" type="datetime1">
              <a:rPr lang="en-US" smtClean="0"/>
              <a:t>7/20/2022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0F370-4A54-4F4B-9489-737986B8D613}" type="datetime1">
              <a:rPr lang="en-US" smtClean="0"/>
              <a:t>7/20/2022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A0E4CEA-54FA-4521-9127-4DCD23232DDC}" type="datetime1">
              <a:rPr lang="en-US" smtClean="0"/>
              <a:t>7/20/2022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7CB72A16-7451-49A2-954F-4EA477A2189C}" type="datetime1">
              <a:rPr lang="en-US" smtClean="0"/>
              <a:t>7/20/2022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73619E36-3C8D-44F2-A33C-0ED66E91A971}" type="datetime1">
              <a:rPr lang="en-US" smtClean="0"/>
              <a:t>7/20/2022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4DB1-03C3-EEA7-FD1E-6F81CC7FD748}"/>
              </a:ext>
            </a:extLst>
          </p:cNvPr>
          <p:cNvSpPr>
            <a:spLocks noGrp="1"/>
          </p:cNvSpPr>
          <p:nvPr>
            <p:ph type="ctrTitle"/>
          </p:nvPr>
        </p:nvSpPr>
        <p:spPr/>
        <p:txBody>
          <a:bodyPr/>
          <a:lstStyle/>
          <a:p>
            <a:r>
              <a:rPr lang="en-US" sz="4400" dirty="0"/>
              <a:t>Type and morphology of pits and fissure and histology of fissure caries</a:t>
            </a:r>
            <a:endParaRPr lang="en-IN" sz="4400" dirty="0"/>
          </a:p>
        </p:txBody>
      </p:sp>
      <p:sp>
        <p:nvSpPr>
          <p:cNvPr id="3" name="Subtitle 2">
            <a:extLst>
              <a:ext uri="{FF2B5EF4-FFF2-40B4-BE49-F238E27FC236}">
                <a16:creationId xmlns:a16="http://schemas.microsoft.com/office/drawing/2014/main" id="{6494FA3A-F378-244A-F076-A949628BBADB}"/>
              </a:ext>
            </a:extLst>
          </p:cNvPr>
          <p:cNvSpPr>
            <a:spLocks noGrp="1"/>
          </p:cNvSpPr>
          <p:nvPr>
            <p:ph type="subTitle" idx="1"/>
          </p:nvPr>
        </p:nvSpPr>
        <p:spPr>
          <a:xfrm>
            <a:off x="5430417" y="4376058"/>
            <a:ext cx="5199878" cy="949818"/>
          </a:xfrm>
        </p:spPr>
        <p:txBody>
          <a:bodyPr>
            <a:normAutofit/>
          </a:bodyPr>
          <a:lstStyle/>
          <a:p>
            <a:pPr algn="l"/>
            <a:r>
              <a:rPr lang="en-US" sz="1400" b="1" dirty="0"/>
              <a:t>Dr. Seema Bargale</a:t>
            </a:r>
          </a:p>
          <a:p>
            <a:pPr algn="l"/>
            <a:r>
              <a:rPr lang="en-US" sz="1400" b="1" dirty="0"/>
              <a:t>Professor</a:t>
            </a:r>
          </a:p>
          <a:p>
            <a:pPr algn="l"/>
            <a:r>
              <a:rPr lang="en-US" sz="1400" b="1" dirty="0"/>
              <a:t>Department of Pediatric and Preventive Dentistry</a:t>
            </a:r>
          </a:p>
          <a:p>
            <a:pPr algn="l"/>
            <a:r>
              <a:rPr lang="en-US" sz="1400" b="1" dirty="0"/>
              <a:t>KMSDCH, SVDU</a:t>
            </a:r>
            <a:endParaRPr lang="en-IN" sz="1400" b="1" dirty="0"/>
          </a:p>
        </p:txBody>
      </p:sp>
      <p:sp>
        <p:nvSpPr>
          <p:cNvPr id="4" name="Footer Placeholder 3">
            <a:extLst>
              <a:ext uri="{FF2B5EF4-FFF2-40B4-BE49-F238E27FC236}">
                <a16:creationId xmlns:a16="http://schemas.microsoft.com/office/drawing/2014/main" id="{1A401F66-CA94-56D1-7E4B-E0AF2812705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533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F6BE-773E-CE17-97EC-71465BCEC4D2}"/>
              </a:ext>
            </a:extLst>
          </p:cNvPr>
          <p:cNvSpPr>
            <a:spLocks noGrp="1"/>
          </p:cNvSpPr>
          <p:nvPr>
            <p:ph type="title"/>
          </p:nvPr>
        </p:nvSpPr>
        <p:spPr/>
        <p:txBody>
          <a:bodyPr/>
          <a:lstStyle/>
          <a:p>
            <a:r>
              <a:rPr lang="en-US" dirty="0"/>
              <a:t>Histology of Fissure Caries</a:t>
            </a:r>
            <a:endParaRPr lang="en-IN" dirty="0"/>
          </a:p>
        </p:txBody>
      </p:sp>
      <p:sp>
        <p:nvSpPr>
          <p:cNvPr id="3" name="Content Placeholder 2">
            <a:extLst>
              <a:ext uri="{FF2B5EF4-FFF2-40B4-BE49-F238E27FC236}">
                <a16:creationId xmlns:a16="http://schemas.microsoft.com/office/drawing/2014/main" id="{FD279615-616C-520C-093E-A330BB1D3D0D}"/>
              </a:ext>
            </a:extLst>
          </p:cNvPr>
          <p:cNvSpPr>
            <a:spLocks noGrp="1"/>
          </p:cNvSpPr>
          <p:nvPr>
            <p:ph idx="1"/>
          </p:nvPr>
        </p:nvSpPr>
        <p:spPr>
          <a:xfrm>
            <a:off x="1066800" y="2103120"/>
            <a:ext cx="4802155" cy="3931920"/>
          </a:xfrm>
        </p:spPr>
        <p:txBody>
          <a:bodyPr/>
          <a:lstStyle/>
          <a:p>
            <a:pPr algn="l">
              <a:buFont typeface="Arial" panose="020B0604020202020204" pitchFamily="34" charset="0"/>
              <a:buChar char="•"/>
            </a:pPr>
            <a:r>
              <a:rPr lang="en-US" dirty="0">
                <a:solidFill>
                  <a:srgbClr val="222222"/>
                </a:solidFill>
                <a:latin typeface="Verdana" panose="020B0604030504040204" pitchFamily="34" charset="0"/>
              </a:rPr>
              <a:t>Histologically</a:t>
            </a:r>
            <a:r>
              <a:rPr lang="en-US" b="0" i="0" dirty="0">
                <a:solidFill>
                  <a:srgbClr val="222222"/>
                </a:solidFill>
                <a:effectLst/>
                <a:latin typeface="Verdana" panose="020B0604030504040204" pitchFamily="34" charset="0"/>
              </a:rPr>
              <a:t>, as the lesion progress through the enamel, we see the following:</a:t>
            </a:r>
          </a:p>
          <a:p>
            <a:pPr marL="742950" lvl="1" indent="-285750" algn="l">
              <a:buFont typeface="Arial" panose="020B0604020202020204" pitchFamily="34" charset="0"/>
              <a:buChar char="•"/>
            </a:pPr>
            <a:r>
              <a:rPr lang="en-US" b="0" i="0" dirty="0">
                <a:solidFill>
                  <a:srgbClr val="222222"/>
                </a:solidFill>
                <a:effectLst/>
                <a:latin typeface="Verdana" panose="020B0604030504040204" pitchFamily="34" charset="0"/>
              </a:rPr>
              <a:t>Lesion arising from fissure walls, not base</a:t>
            </a:r>
          </a:p>
          <a:p>
            <a:pPr marL="742950" lvl="1" indent="-285750" algn="l">
              <a:buFont typeface="Arial" panose="020B0604020202020204" pitchFamily="34" charset="0"/>
              <a:buChar char="•"/>
            </a:pPr>
            <a:r>
              <a:rPr lang="en-US" b="0" i="0" dirty="0">
                <a:solidFill>
                  <a:srgbClr val="222222"/>
                </a:solidFill>
                <a:effectLst/>
                <a:latin typeface="Verdana" panose="020B0604030504040204" pitchFamily="34" charset="0"/>
              </a:rPr>
              <a:t>A </a:t>
            </a:r>
            <a:r>
              <a:rPr lang="en-US" b="0" i="0" u="sng" dirty="0">
                <a:solidFill>
                  <a:srgbClr val="222222"/>
                </a:solidFill>
                <a:effectLst/>
                <a:latin typeface="Verdana" panose="020B0604030504040204" pitchFamily="34" charset="0"/>
              </a:rPr>
              <a:t>conical lesion</a:t>
            </a:r>
            <a:r>
              <a:rPr lang="en-US" b="0" i="0" dirty="0">
                <a:solidFill>
                  <a:srgbClr val="222222"/>
                </a:solidFill>
                <a:effectLst/>
                <a:latin typeface="Verdana" panose="020B0604030504040204" pitchFamily="34" charset="0"/>
              </a:rPr>
              <a:t> with the </a:t>
            </a:r>
            <a:r>
              <a:rPr lang="en-US" b="0" i="0" u="sng" dirty="0">
                <a:solidFill>
                  <a:srgbClr val="222222"/>
                </a:solidFill>
                <a:effectLst/>
                <a:latin typeface="Verdana" panose="020B0604030504040204" pitchFamily="34" charset="0"/>
              </a:rPr>
              <a:t>base towards the ADJ</a:t>
            </a:r>
            <a:r>
              <a:rPr lang="en-US" b="0" i="0" dirty="0">
                <a:solidFill>
                  <a:srgbClr val="222222"/>
                </a:solidFill>
                <a:effectLst/>
                <a:latin typeface="Verdana" panose="020B0604030504040204" pitchFamily="34" charset="0"/>
              </a:rPr>
              <a:t> – the opposite of smooth surface, with the caries following the enamel rods</a:t>
            </a:r>
          </a:p>
          <a:p>
            <a:pPr marL="742950" lvl="1" indent="-285750" algn="l">
              <a:buFont typeface="Arial" panose="020B0604020202020204" pitchFamily="34" charset="0"/>
              <a:buChar char="•"/>
            </a:pPr>
            <a:r>
              <a:rPr lang="en-US" b="0" i="0" dirty="0">
                <a:solidFill>
                  <a:srgbClr val="222222"/>
                </a:solidFill>
                <a:effectLst/>
                <a:latin typeface="Verdana" panose="020B0604030504040204" pitchFamily="34" charset="0"/>
              </a:rPr>
              <a:t>Lateral spread at the ADJ – </a:t>
            </a:r>
            <a:r>
              <a:rPr lang="en-US" b="0" i="0" u="sng" dirty="0">
                <a:solidFill>
                  <a:srgbClr val="222222"/>
                </a:solidFill>
                <a:effectLst/>
                <a:latin typeface="Verdana" panose="020B0604030504040204" pitchFamily="34" charset="0"/>
              </a:rPr>
              <a:t>more tubules</a:t>
            </a:r>
            <a:r>
              <a:rPr lang="en-US" b="0" i="0" dirty="0">
                <a:solidFill>
                  <a:srgbClr val="222222"/>
                </a:solidFill>
                <a:effectLst/>
                <a:latin typeface="Verdana" panose="020B0604030504040204" pitchFamily="34" charset="0"/>
              </a:rPr>
              <a:t> involved as base is wider</a:t>
            </a:r>
          </a:p>
          <a:p>
            <a:pPr marL="742950" lvl="1" indent="-285750" algn="l">
              <a:buFont typeface="Arial" panose="020B0604020202020204" pitchFamily="34" charset="0"/>
              <a:buChar char="•"/>
            </a:pPr>
            <a:r>
              <a:rPr lang="en-US" b="0" i="0" dirty="0">
                <a:solidFill>
                  <a:srgbClr val="222222"/>
                </a:solidFill>
                <a:effectLst/>
                <a:latin typeface="Verdana" panose="020B0604030504040204" pitchFamily="34" charset="0"/>
              </a:rPr>
              <a:t>A larger dentinal lesion</a:t>
            </a:r>
          </a:p>
          <a:p>
            <a:endParaRPr lang="en-IN" dirty="0"/>
          </a:p>
        </p:txBody>
      </p:sp>
      <p:sp>
        <p:nvSpPr>
          <p:cNvPr id="4" name="Footer Placeholder 3">
            <a:extLst>
              <a:ext uri="{FF2B5EF4-FFF2-40B4-BE49-F238E27FC236}">
                <a16:creationId xmlns:a16="http://schemas.microsoft.com/office/drawing/2014/main" id="{547C9E4E-968E-BC42-B382-877CD0DFE4BE}"/>
              </a:ext>
            </a:extLst>
          </p:cNvPr>
          <p:cNvSpPr>
            <a:spLocks noGrp="1"/>
          </p:cNvSpPr>
          <p:nvPr>
            <p:ph type="ftr" sz="quarter" idx="11"/>
          </p:nvPr>
        </p:nvSpPr>
        <p:spPr/>
        <p:txBody>
          <a:bodyPr/>
          <a:lstStyle/>
          <a:p>
            <a:r>
              <a:rPr lang="en-US" dirty="0"/>
              <a:t>https://www.dentalnotebook.com/histopathology-of-caries-enamel-dentine/</a:t>
            </a:r>
          </a:p>
        </p:txBody>
      </p:sp>
      <p:pic>
        <p:nvPicPr>
          <p:cNvPr id="6" name="Picture 5">
            <a:extLst>
              <a:ext uri="{FF2B5EF4-FFF2-40B4-BE49-F238E27FC236}">
                <a16:creationId xmlns:a16="http://schemas.microsoft.com/office/drawing/2014/main" id="{6BEA5984-0563-9C0C-9067-D7AB32ABBBD4}"/>
              </a:ext>
            </a:extLst>
          </p:cNvPr>
          <p:cNvPicPr>
            <a:picLocks noChangeAspect="1"/>
          </p:cNvPicPr>
          <p:nvPr/>
        </p:nvPicPr>
        <p:blipFill>
          <a:blip r:embed="rId2"/>
          <a:stretch>
            <a:fillRect/>
          </a:stretch>
        </p:blipFill>
        <p:spPr>
          <a:xfrm>
            <a:off x="6391335" y="2193689"/>
            <a:ext cx="4621410" cy="3331489"/>
          </a:xfrm>
          <a:prstGeom prst="rect">
            <a:avLst/>
          </a:prstGeom>
        </p:spPr>
      </p:pic>
    </p:spTree>
    <p:extLst>
      <p:ext uri="{BB962C8B-B14F-4D97-AF65-F5344CB8AC3E}">
        <p14:creationId xmlns:p14="http://schemas.microsoft.com/office/powerpoint/2010/main" val="373876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25B9-1AFC-6FA4-BD6C-B7814CDDA2F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D07E2BA-0843-DCF1-9027-053A68E42A96}"/>
              </a:ext>
            </a:extLst>
          </p:cNvPr>
          <p:cNvSpPr>
            <a:spLocks noGrp="1"/>
          </p:cNvSpPr>
          <p:nvPr>
            <p:ph idx="1"/>
          </p:nvPr>
        </p:nvSpPr>
        <p:spPr>
          <a:xfrm>
            <a:off x="1160105" y="1720565"/>
            <a:ext cx="4037045" cy="3931920"/>
          </a:xfrm>
        </p:spPr>
        <p:txBody>
          <a:bodyPr>
            <a:normAutofit/>
          </a:bodyPr>
          <a:lstStyle/>
          <a:p>
            <a:r>
              <a:rPr lang="en-US" sz="2400" b="0" i="0" dirty="0">
                <a:solidFill>
                  <a:srgbClr val="222222"/>
                </a:solidFill>
                <a:effectLst/>
                <a:latin typeface="Verdana" panose="020B0604030504040204" pitchFamily="34" charset="0"/>
              </a:rPr>
              <a:t>These changes are thought to be due to a combination of loss of interprismatic material, roughening of enamel rods and enhancement of Striae of </a:t>
            </a:r>
            <a:r>
              <a:rPr lang="en-US" sz="2400" b="0" i="0" dirty="0" err="1">
                <a:solidFill>
                  <a:srgbClr val="222222"/>
                </a:solidFill>
                <a:effectLst/>
                <a:latin typeface="Verdana" panose="020B0604030504040204" pitchFamily="34" charset="0"/>
              </a:rPr>
              <a:t>Retzius</a:t>
            </a:r>
            <a:r>
              <a:rPr lang="en-US" sz="2400" b="0" i="0" dirty="0">
                <a:solidFill>
                  <a:srgbClr val="222222"/>
                </a:solidFill>
                <a:effectLst/>
                <a:latin typeface="Verdana" panose="020B0604030504040204" pitchFamily="34" charset="0"/>
              </a:rPr>
              <a:t>.</a:t>
            </a:r>
          </a:p>
          <a:p>
            <a:endParaRPr lang="en-IN" sz="2400" dirty="0"/>
          </a:p>
        </p:txBody>
      </p:sp>
      <p:sp>
        <p:nvSpPr>
          <p:cNvPr id="4" name="Footer Placeholder 3">
            <a:extLst>
              <a:ext uri="{FF2B5EF4-FFF2-40B4-BE49-F238E27FC236}">
                <a16:creationId xmlns:a16="http://schemas.microsoft.com/office/drawing/2014/main" id="{10364E21-1744-854A-CD93-84B839BF0331}"/>
              </a:ext>
            </a:extLst>
          </p:cNvPr>
          <p:cNvSpPr>
            <a:spLocks noGrp="1"/>
          </p:cNvSpPr>
          <p:nvPr>
            <p:ph type="ftr" sz="quarter" idx="11"/>
          </p:nvPr>
        </p:nvSpPr>
        <p:spPr/>
        <p:txBody>
          <a:bodyPr/>
          <a:lstStyle/>
          <a:p>
            <a:r>
              <a:rPr lang="en-US" dirty="0"/>
              <a:t>https://www.jaypeedigital.com/eReader/chapter/9788184484090/ch2</a:t>
            </a:r>
          </a:p>
        </p:txBody>
      </p:sp>
      <p:pic>
        <p:nvPicPr>
          <p:cNvPr id="5" name="Picture 4">
            <a:extLst>
              <a:ext uri="{FF2B5EF4-FFF2-40B4-BE49-F238E27FC236}">
                <a16:creationId xmlns:a16="http://schemas.microsoft.com/office/drawing/2014/main" id="{CCF37FB0-D411-27F1-4E11-C9FEEBD098C3}"/>
              </a:ext>
            </a:extLst>
          </p:cNvPr>
          <p:cNvPicPr>
            <a:picLocks noChangeAspect="1"/>
          </p:cNvPicPr>
          <p:nvPr/>
        </p:nvPicPr>
        <p:blipFill>
          <a:blip r:embed="rId2"/>
          <a:stretch>
            <a:fillRect/>
          </a:stretch>
        </p:blipFill>
        <p:spPr>
          <a:xfrm>
            <a:off x="5869379" y="616067"/>
            <a:ext cx="5233626" cy="5344315"/>
          </a:xfrm>
          <a:prstGeom prst="rect">
            <a:avLst/>
          </a:prstGeom>
        </p:spPr>
      </p:pic>
    </p:spTree>
    <p:extLst>
      <p:ext uri="{BB962C8B-B14F-4D97-AF65-F5344CB8AC3E}">
        <p14:creationId xmlns:p14="http://schemas.microsoft.com/office/powerpoint/2010/main" val="3762160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E75DE6-2459-176A-F7D2-488DFCBC4F55}"/>
              </a:ext>
            </a:extLst>
          </p:cNvPr>
          <p:cNvSpPr>
            <a:spLocks noGrp="1"/>
          </p:cNvSpPr>
          <p:nvPr>
            <p:ph type="ctrTitle"/>
          </p:nvPr>
        </p:nvSpPr>
        <p:spPr/>
        <p:txBody>
          <a:bodyPr/>
          <a:lstStyle/>
          <a:p>
            <a:r>
              <a:rPr lang="en-US" sz="6000" dirty="0"/>
              <a:t>Thank you</a:t>
            </a:r>
            <a:endParaRPr lang="en-IN" sz="6000" dirty="0"/>
          </a:p>
        </p:txBody>
      </p:sp>
      <p:sp>
        <p:nvSpPr>
          <p:cNvPr id="6" name="Subtitle 5">
            <a:extLst>
              <a:ext uri="{FF2B5EF4-FFF2-40B4-BE49-F238E27FC236}">
                <a16:creationId xmlns:a16="http://schemas.microsoft.com/office/drawing/2014/main" id="{29A5A200-300C-0551-5ED1-BC9082ABB2C4}"/>
              </a:ext>
            </a:extLst>
          </p:cNvPr>
          <p:cNvSpPr>
            <a:spLocks noGrp="1"/>
          </p:cNvSpPr>
          <p:nvPr>
            <p:ph type="subTitle" idx="1"/>
          </p:nvPr>
        </p:nvSpPr>
        <p:spPr/>
        <p:txBody>
          <a:bodyPr/>
          <a:lstStyle/>
          <a:p>
            <a:endParaRPr lang="en-IN"/>
          </a:p>
        </p:txBody>
      </p:sp>
      <p:sp>
        <p:nvSpPr>
          <p:cNvPr id="4" name="Footer Placeholder 3">
            <a:extLst>
              <a:ext uri="{FF2B5EF4-FFF2-40B4-BE49-F238E27FC236}">
                <a16:creationId xmlns:a16="http://schemas.microsoft.com/office/drawing/2014/main" id="{5CBF240A-17DC-92FB-F10A-3CA2E26A26B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3480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267C-3644-4A45-9AC3-CD83C8F6A4C2}"/>
              </a:ext>
            </a:extLst>
          </p:cNvPr>
          <p:cNvSpPr>
            <a:spLocks noGrp="1"/>
          </p:cNvSpPr>
          <p:nvPr>
            <p:ph type="title"/>
          </p:nvPr>
        </p:nvSpPr>
        <p:spPr/>
        <p:txBody>
          <a:bodyPr>
            <a:normAutofit/>
          </a:bodyPr>
          <a:lstStyle/>
          <a:p>
            <a:r>
              <a:rPr lang="en-US" dirty="0"/>
              <a:t>Contents</a:t>
            </a:r>
            <a:endParaRPr lang="en-IN" dirty="0"/>
          </a:p>
        </p:txBody>
      </p:sp>
      <p:sp>
        <p:nvSpPr>
          <p:cNvPr id="3" name="Content Placeholder 2">
            <a:extLst>
              <a:ext uri="{FF2B5EF4-FFF2-40B4-BE49-F238E27FC236}">
                <a16:creationId xmlns:a16="http://schemas.microsoft.com/office/drawing/2014/main" id="{489EAF3D-249A-B257-53E3-8A333D21A5F6}"/>
              </a:ext>
            </a:extLst>
          </p:cNvPr>
          <p:cNvSpPr>
            <a:spLocks noGrp="1"/>
          </p:cNvSpPr>
          <p:nvPr>
            <p:ph idx="1"/>
          </p:nvPr>
        </p:nvSpPr>
        <p:spPr/>
        <p:txBody>
          <a:bodyPr>
            <a:normAutofit/>
          </a:bodyPr>
          <a:lstStyle/>
          <a:p>
            <a:r>
              <a:rPr lang="en-US" sz="2800" dirty="0"/>
              <a:t>Introduction</a:t>
            </a:r>
          </a:p>
          <a:p>
            <a:r>
              <a:rPr lang="en-US" sz="2800" dirty="0"/>
              <a:t>Classification</a:t>
            </a:r>
          </a:p>
          <a:p>
            <a:r>
              <a:rPr lang="en-US" sz="2800" dirty="0"/>
              <a:t>Morphology</a:t>
            </a:r>
          </a:p>
          <a:p>
            <a:r>
              <a:rPr lang="en-US" sz="2800" dirty="0"/>
              <a:t>Histology of fissure caries</a:t>
            </a:r>
          </a:p>
          <a:p>
            <a:endParaRPr lang="en-US" sz="2800" dirty="0"/>
          </a:p>
          <a:p>
            <a:pPr marL="0" indent="0">
              <a:buNone/>
            </a:pPr>
            <a:endParaRPr lang="en-IN" sz="2800" dirty="0"/>
          </a:p>
        </p:txBody>
      </p:sp>
      <p:sp>
        <p:nvSpPr>
          <p:cNvPr id="4" name="Footer Placeholder 3">
            <a:extLst>
              <a:ext uri="{FF2B5EF4-FFF2-40B4-BE49-F238E27FC236}">
                <a16:creationId xmlns:a16="http://schemas.microsoft.com/office/drawing/2014/main" id="{AA7AB0D4-4147-57CC-D84F-B6FC34809F3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7902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84FF-0020-862D-EE9A-A1985413CB7C}"/>
              </a:ext>
            </a:extLst>
          </p:cNvPr>
          <p:cNvSpPr>
            <a:spLocks noGrp="1"/>
          </p:cNvSpPr>
          <p:nvPr>
            <p:ph type="title"/>
          </p:nvPr>
        </p:nvSpPr>
        <p:spPr>
          <a:xfrm>
            <a:off x="699796" y="642594"/>
            <a:ext cx="10058400" cy="1371600"/>
          </a:xfrm>
        </p:spPr>
        <p:txBody>
          <a:bodyPr/>
          <a:lstStyle/>
          <a:p>
            <a:r>
              <a:rPr lang="en-US" b="1" dirty="0"/>
              <a:t>Introduction</a:t>
            </a:r>
            <a:endParaRPr lang="en-IN" b="1" dirty="0"/>
          </a:p>
        </p:txBody>
      </p:sp>
      <p:pic>
        <p:nvPicPr>
          <p:cNvPr id="4" name="Content Placeholder 3">
            <a:extLst>
              <a:ext uri="{FF2B5EF4-FFF2-40B4-BE49-F238E27FC236}">
                <a16:creationId xmlns:a16="http://schemas.microsoft.com/office/drawing/2014/main" id="{939AB549-64F8-EA68-3049-9655C068578D}"/>
              </a:ext>
            </a:extLst>
          </p:cNvPr>
          <p:cNvPicPr>
            <a:picLocks noGrp="1" noChangeAspect="1"/>
          </p:cNvPicPr>
          <p:nvPr>
            <p:ph idx="1"/>
          </p:nvPr>
        </p:nvPicPr>
        <p:blipFill>
          <a:blip r:embed="rId2"/>
          <a:stretch>
            <a:fillRect/>
          </a:stretch>
        </p:blipFill>
        <p:spPr>
          <a:xfrm>
            <a:off x="8118689" y="1711552"/>
            <a:ext cx="3456436" cy="3932237"/>
          </a:xfrm>
          <a:prstGeom prst="rect">
            <a:avLst/>
          </a:prstGeom>
        </p:spPr>
      </p:pic>
      <p:sp>
        <p:nvSpPr>
          <p:cNvPr id="5" name="TextBox 4">
            <a:extLst>
              <a:ext uri="{FF2B5EF4-FFF2-40B4-BE49-F238E27FC236}">
                <a16:creationId xmlns:a16="http://schemas.microsoft.com/office/drawing/2014/main" id="{0C7BD743-1F63-CFB3-D063-CAF51D268C44}"/>
              </a:ext>
            </a:extLst>
          </p:cNvPr>
          <p:cNvSpPr txBox="1"/>
          <p:nvPr/>
        </p:nvSpPr>
        <p:spPr>
          <a:xfrm>
            <a:off x="699796" y="1711552"/>
            <a:ext cx="7035282" cy="4401205"/>
          </a:xfrm>
          <a:prstGeom prst="rect">
            <a:avLst/>
          </a:prstGeom>
          <a:noFill/>
        </p:spPr>
        <p:txBody>
          <a:bodyPr wrap="square" rtlCol="0">
            <a:spAutoFit/>
          </a:bodyPr>
          <a:lstStyle/>
          <a:p>
            <a:r>
              <a:rPr lang="en-US" sz="2800" dirty="0"/>
              <a:t>PITS: it is defined as a small pin point depression located at the junction of developmental grooves or at terminals of those grooves. (Ash and Nelson, 1993)</a:t>
            </a:r>
          </a:p>
          <a:p>
            <a:endParaRPr lang="en-US" sz="2800" dirty="0"/>
          </a:p>
          <a:p>
            <a:r>
              <a:rPr lang="en-US" sz="2800" dirty="0"/>
              <a:t>FISSURE: it is defined as deep clefts between adjoining cusp. These defects occur on the occlusal surfaces of molars and premolars with tortuous configurations that are difficult to assess from the surfaces. (</a:t>
            </a:r>
            <a:r>
              <a:rPr lang="en-US" sz="2800" dirty="0" err="1"/>
              <a:t>Orbans</a:t>
            </a:r>
            <a:r>
              <a:rPr lang="en-US" sz="2800" dirty="0"/>
              <a:t>, 1990)</a:t>
            </a:r>
            <a:endParaRPr lang="en-IN" sz="2800" dirty="0"/>
          </a:p>
        </p:txBody>
      </p:sp>
      <p:sp>
        <p:nvSpPr>
          <p:cNvPr id="6" name="Footer Placeholder 5">
            <a:extLst>
              <a:ext uri="{FF2B5EF4-FFF2-40B4-BE49-F238E27FC236}">
                <a16:creationId xmlns:a16="http://schemas.microsoft.com/office/drawing/2014/main" id="{4EFBF42C-8906-6177-C58A-055852F1634F}"/>
              </a:ext>
            </a:extLst>
          </p:cNvPr>
          <p:cNvSpPr>
            <a:spLocks noGrp="1"/>
          </p:cNvSpPr>
          <p:nvPr>
            <p:ph type="ftr" sz="quarter" idx="11"/>
          </p:nvPr>
        </p:nvSpPr>
        <p:spPr/>
        <p:txBody>
          <a:bodyPr/>
          <a:lstStyle/>
          <a:p>
            <a:r>
              <a:rPr lang="en-US" dirty="0"/>
              <a:t>https://www.nationalelfservice.net/dentistry/restorative-dentistry/caries-micro-and-minimally-invasive-treatments-for-pit-and-fissure-lesions/</a:t>
            </a:r>
          </a:p>
        </p:txBody>
      </p:sp>
    </p:spTree>
    <p:extLst>
      <p:ext uri="{BB962C8B-B14F-4D97-AF65-F5344CB8AC3E}">
        <p14:creationId xmlns:p14="http://schemas.microsoft.com/office/powerpoint/2010/main" val="299889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6A25-1B79-AB48-2C82-273CE90FE5F6}"/>
              </a:ext>
            </a:extLst>
          </p:cNvPr>
          <p:cNvSpPr>
            <a:spLocks noGrp="1"/>
          </p:cNvSpPr>
          <p:nvPr>
            <p:ph type="title"/>
          </p:nvPr>
        </p:nvSpPr>
        <p:spPr>
          <a:xfrm>
            <a:off x="1066800" y="162813"/>
            <a:ext cx="10058400" cy="1371600"/>
          </a:xfrm>
        </p:spPr>
        <p:txBody>
          <a:bodyPr/>
          <a:lstStyle/>
          <a:p>
            <a:r>
              <a:rPr lang="en-US" dirty="0"/>
              <a:t>Classification</a:t>
            </a:r>
            <a:endParaRPr lang="en-IN" dirty="0"/>
          </a:p>
        </p:txBody>
      </p:sp>
      <p:sp>
        <p:nvSpPr>
          <p:cNvPr id="3" name="Content Placeholder 2">
            <a:extLst>
              <a:ext uri="{FF2B5EF4-FFF2-40B4-BE49-F238E27FC236}">
                <a16:creationId xmlns:a16="http://schemas.microsoft.com/office/drawing/2014/main" id="{E7DDB2B2-7A03-08F2-1E14-C936BF5EDC6B}"/>
              </a:ext>
            </a:extLst>
          </p:cNvPr>
          <p:cNvSpPr>
            <a:spLocks noGrp="1"/>
          </p:cNvSpPr>
          <p:nvPr>
            <p:ph idx="1"/>
          </p:nvPr>
        </p:nvSpPr>
        <p:spPr/>
        <p:txBody>
          <a:bodyPr/>
          <a:lstStyle/>
          <a:p>
            <a:endParaRPr lang="en-IN"/>
          </a:p>
        </p:txBody>
      </p:sp>
      <p:sp>
        <p:nvSpPr>
          <p:cNvPr id="4" name="Footer Placeholder 3">
            <a:extLst>
              <a:ext uri="{FF2B5EF4-FFF2-40B4-BE49-F238E27FC236}">
                <a16:creationId xmlns:a16="http://schemas.microsoft.com/office/drawing/2014/main" id="{1BDEF090-A5A0-F02E-A8DD-CA88404A2E4D}"/>
              </a:ext>
            </a:extLst>
          </p:cNvPr>
          <p:cNvSpPr>
            <a:spLocks noGrp="1"/>
          </p:cNvSpPr>
          <p:nvPr>
            <p:ph type="ftr" sz="quarter" idx="11"/>
          </p:nvPr>
        </p:nvSpPr>
        <p:spPr/>
        <p:txBody>
          <a:bodyPr/>
          <a:lstStyle/>
          <a:p>
            <a:r>
              <a:rPr lang="en-US" dirty="0"/>
              <a:t> Nagano T. Relation between the form of pit and fissure and the primary lesion of caries. Dent </a:t>
            </a:r>
            <a:r>
              <a:rPr lang="en-US" dirty="0" err="1"/>
              <a:t>Abstr</a:t>
            </a:r>
            <a:r>
              <a:rPr lang="en-US" dirty="0"/>
              <a:t> 1961;6:426.</a:t>
            </a:r>
          </a:p>
        </p:txBody>
      </p:sp>
      <p:pic>
        <p:nvPicPr>
          <p:cNvPr id="6" name="Picture 5">
            <a:extLst>
              <a:ext uri="{FF2B5EF4-FFF2-40B4-BE49-F238E27FC236}">
                <a16:creationId xmlns:a16="http://schemas.microsoft.com/office/drawing/2014/main" id="{1E724EBF-D0BD-C7CF-1C9D-DAAB2F8539D4}"/>
              </a:ext>
            </a:extLst>
          </p:cNvPr>
          <p:cNvPicPr>
            <a:picLocks noChangeAspect="1"/>
          </p:cNvPicPr>
          <p:nvPr/>
        </p:nvPicPr>
        <p:blipFill>
          <a:blip r:embed="rId2"/>
          <a:stretch>
            <a:fillRect/>
          </a:stretch>
        </p:blipFill>
        <p:spPr>
          <a:xfrm>
            <a:off x="1147665" y="1237872"/>
            <a:ext cx="9158048" cy="4712793"/>
          </a:xfrm>
          <a:prstGeom prst="rect">
            <a:avLst/>
          </a:prstGeom>
        </p:spPr>
      </p:pic>
    </p:spTree>
    <p:extLst>
      <p:ext uri="{BB962C8B-B14F-4D97-AF65-F5344CB8AC3E}">
        <p14:creationId xmlns:p14="http://schemas.microsoft.com/office/powerpoint/2010/main" val="399071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B7ADDC-81E4-8C79-D07B-C003077A916D}"/>
              </a:ext>
            </a:extLst>
          </p:cNvPr>
          <p:cNvPicPr>
            <a:picLocks noChangeAspect="1"/>
          </p:cNvPicPr>
          <p:nvPr/>
        </p:nvPicPr>
        <p:blipFill>
          <a:blip r:embed="rId2"/>
          <a:stretch>
            <a:fillRect/>
          </a:stretch>
        </p:blipFill>
        <p:spPr>
          <a:xfrm>
            <a:off x="2929812" y="529979"/>
            <a:ext cx="6615404" cy="5505061"/>
          </a:xfrm>
          <a:prstGeom prst="rect">
            <a:avLst/>
          </a:prstGeom>
        </p:spPr>
      </p:pic>
      <p:sp>
        <p:nvSpPr>
          <p:cNvPr id="2" name="Title 1">
            <a:extLst>
              <a:ext uri="{FF2B5EF4-FFF2-40B4-BE49-F238E27FC236}">
                <a16:creationId xmlns:a16="http://schemas.microsoft.com/office/drawing/2014/main" id="{8BE777B8-B1A7-2B10-B7AC-361349D0EBF5}"/>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5080F453-69F8-D6AE-7377-5388E080DA47}"/>
              </a:ext>
            </a:extLst>
          </p:cNvPr>
          <p:cNvSpPr>
            <a:spLocks noGrp="1"/>
          </p:cNvSpPr>
          <p:nvPr>
            <p:ph idx="1"/>
          </p:nvPr>
        </p:nvSpPr>
        <p:spPr/>
        <p:txBody>
          <a:bodyPr/>
          <a:lstStyle/>
          <a:p>
            <a:endParaRPr lang="en-IN" dirty="0"/>
          </a:p>
        </p:txBody>
      </p:sp>
      <p:sp>
        <p:nvSpPr>
          <p:cNvPr id="4" name="Footer Placeholder 3">
            <a:extLst>
              <a:ext uri="{FF2B5EF4-FFF2-40B4-BE49-F238E27FC236}">
                <a16:creationId xmlns:a16="http://schemas.microsoft.com/office/drawing/2014/main" id="{24343183-DB69-159A-2F8B-76EAC7B4FE18}"/>
              </a:ext>
            </a:extLst>
          </p:cNvPr>
          <p:cNvSpPr>
            <a:spLocks noGrp="1"/>
          </p:cNvSpPr>
          <p:nvPr>
            <p:ph type="ftr" sz="quarter" idx="11"/>
          </p:nvPr>
        </p:nvSpPr>
        <p:spPr/>
        <p:txBody>
          <a:bodyPr/>
          <a:lstStyle/>
          <a:p>
            <a:r>
              <a:rPr lang="en-US" dirty="0"/>
              <a:t>https://www.researchgate.net/figure/Nagano5-classified-occlusal-fissure-into-five-types-on-the-basis-of-fissure-morphology_fig1_265787355</a:t>
            </a:r>
          </a:p>
        </p:txBody>
      </p:sp>
    </p:spTree>
    <p:extLst>
      <p:ext uri="{BB962C8B-B14F-4D97-AF65-F5344CB8AC3E}">
        <p14:creationId xmlns:p14="http://schemas.microsoft.com/office/powerpoint/2010/main" val="50610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A671D-0EE2-7C80-3763-A37E80F2D90E}"/>
              </a:ext>
            </a:extLst>
          </p:cNvPr>
          <p:cNvSpPr>
            <a:spLocks noGrp="1"/>
          </p:cNvSpPr>
          <p:nvPr>
            <p:ph idx="1"/>
          </p:nvPr>
        </p:nvSpPr>
        <p:spPr>
          <a:xfrm>
            <a:off x="1141445" y="1310018"/>
            <a:ext cx="10058400" cy="3931920"/>
          </a:xfrm>
        </p:spPr>
        <p:txBody>
          <a:bodyPr>
            <a:normAutofit/>
          </a:bodyPr>
          <a:lstStyle/>
          <a:p>
            <a:r>
              <a:rPr lang="en-US" sz="2400" dirty="0"/>
              <a:t>According to </a:t>
            </a:r>
            <a:r>
              <a:rPr lang="en-US" sz="2400" dirty="0" err="1"/>
              <a:t>Nango’s</a:t>
            </a:r>
            <a:r>
              <a:rPr lang="en-US" sz="2400" dirty="0"/>
              <a:t> classification based on the morphology of pits and fissures, five major types of occlusal pits and fissures are described as U, V, I, IK, and Y. </a:t>
            </a:r>
          </a:p>
          <a:p>
            <a:r>
              <a:rPr lang="en-US" sz="2400" dirty="0"/>
              <a:t>Salman conducted a study to understand the occurrence pattern of the different types of occlusal fissure morphology. </a:t>
            </a:r>
          </a:p>
          <a:p>
            <a:r>
              <a:rPr lang="en-US" sz="2400" dirty="0"/>
              <a:t>He found that V(48%) and IK(22%) have the maximum percentage</a:t>
            </a:r>
          </a:p>
          <a:p>
            <a:r>
              <a:rPr lang="en-US" sz="2400" dirty="0"/>
              <a:t>19% was for I-type fissure. </a:t>
            </a:r>
          </a:p>
          <a:p>
            <a:r>
              <a:rPr lang="en-US" sz="2400" dirty="0"/>
              <a:t>He concluded that V and U shapes(17%) (shallow fissures) have less severity of dental caries, and this finding was in accordance with that of Nagano. </a:t>
            </a:r>
            <a:endParaRPr lang="en-IN" sz="2400" dirty="0"/>
          </a:p>
        </p:txBody>
      </p:sp>
      <p:sp>
        <p:nvSpPr>
          <p:cNvPr id="4" name="Footer Placeholder 3">
            <a:extLst>
              <a:ext uri="{FF2B5EF4-FFF2-40B4-BE49-F238E27FC236}">
                <a16:creationId xmlns:a16="http://schemas.microsoft.com/office/drawing/2014/main" id="{4F5E21CC-23E5-CAA8-DD1B-F4056E2A1631}"/>
              </a:ext>
            </a:extLst>
          </p:cNvPr>
          <p:cNvSpPr>
            <a:spLocks noGrp="1"/>
          </p:cNvSpPr>
          <p:nvPr>
            <p:ph type="ftr" sz="quarter" idx="11"/>
          </p:nvPr>
        </p:nvSpPr>
        <p:spPr/>
        <p:txBody>
          <a:bodyPr/>
          <a:lstStyle/>
          <a:p>
            <a:r>
              <a:rPr lang="en-US" dirty="0"/>
              <a:t>Salman FD. The effect of fissure morphology on caries severity of adults in north Iraq. Al-</a:t>
            </a:r>
            <a:r>
              <a:rPr lang="en-US" dirty="0" err="1"/>
              <a:t>Taqani</a:t>
            </a:r>
            <a:r>
              <a:rPr lang="en-US" dirty="0"/>
              <a:t> 2011;24(4):29–37. 12. Nagano T. Relation between the form of pit and fissure and the primary lesion of caries. Dent </a:t>
            </a:r>
            <a:r>
              <a:rPr lang="en-US" dirty="0" err="1"/>
              <a:t>Abstr</a:t>
            </a:r>
            <a:r>
              <a:rPr lang="en-US" dirty="0"/>
              <a:t> 1961;6:426.</a:t>
            </a:r>
          </a:p>
        </p:txBody>
      </p:sp>
    </p:spTree>
    <p:extLst>
      <p:ext uri="{BB962C8B-B14F-4D97-AF65-F5344CB8AC3E}">
        <p14:creationId xmlns:p14="http://schemas.microsoft.com/office/powerpoint/2010/main" val="286863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4857-106E-76ED-FDDE-C847C30437D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67A66CE-DB3B-036D-8943-CE0762CAF883}"/>
              </a:ext>
            </a:extLst>
          </p:cNvPr>
          <p:cNvSpPr>
            <a:spLocks noGrp="1"/>
          </p:cNvSpPr>
          <p:nvPr>
            <p:ph idx="1"/>
          </p:nvPr>
        </p:nvSpPr>
        <p:spPr/>
        <p:txBody>
          <a:bodyPr/>
          <a:lstStyle/>
          <a:p>
            <a:endParaRPr lang="en-IN"/>
          </a:p>
        </p:txBody>
      </p:sp>
      <p:sp>
        <p:nvSpPr>
          <p:cNvPr id="4" name="Footer Placeholder 3">
            <a:extLst>
              <a:ext uri="{FF2B5EF4-FFF2-40B4-BE49-F238E27FC236}">
                <a16:creationId xmlns:a16="http://schemas.microsoft.com/office/drawing/2014/main" id="{1843CB81-9B4A-16E0-C7CF-7D86D1C68FA7}"/>
              </a:ext>
            </a:extLst>
          </p:cNvPr>
          <p:cNvSpPr>
            <a:spLocks noGrp="1"/>
          </p:cNvSpPr>
          <p:nvPr>
            <p:ph type="ftr" sz="quarter" idx="11"/>
          </p:nvPr>
        </p:nvSpPr>
        <p:spPr/>
        <p:txBody>
          <a:bodyPr/>
          <a:lstStyle/>
          <a:p>
            <a:r>
              <a:rPr lang="en-US" dirty="0"/>
              <a:t>Altaf G, Garg S, Saraf BG, et al. Clinical Study of Pit and Fissure Morphology and its Relationship with Caries Prevalence in Young Permanent First Molars. J South Asian Assoc </a:t>
            </a:r>
            <a:r>
              <a:rPr lang="en-US" dirty="0" err="1"/>
              <a:t>Pediatr</a:t>
            </a:r>
            <a:r>
              <a:rPr lang="en-US" dirty="0"/>
              <a:t> Dent 2019;2(2):56–60. </a:t>
            </a:r>
          </a:p>
        </p:txBody>
      </p:sp>
      <p:pic>
        <p:nvPicPr>
          <p:cNvPr id="6" name="Picture 5">
            <a:extLst>
              <a:ext uri="{FF2B5EF4-FFF2-40B4-BE49-F238E27FC236}">
                <a16:creationId xmlns:a16="http://schemas.microsoft.com/office/drawing/2014/main" id="{75C0241D-15E5-8F88-48EB-4FDEB64B703A}"/>
              </a:ext>
            </a:extLst>
          </p:cNvPr>
          <p:cNvPicPr>
            <a:picLocks noChangeAspect="1"/>
          </p:cNvPicPr>
          <p:nvPr/>
        </p:nvPicPr>
        <p:blipFill>
          <a:blip r:embed="rId2"/>
          <a:stretch>
            <a:fillRect/>
          </a:stretch>
        </p:blipFill>
        <p:spPr>
          <a:xfrm>
            <a:off x="1931436" y="962857"/>
            <a:ext cx="8329127" cy="4932285"/>
          </a:xfrm>
          <a:prstGeom prst="rect">
            <a:avLst/>
          </a:prstGeom>
        </p:spPr>
      </p:pic>
      <p:sp>
        <p:nvSpPr>
          <p:cNvPr id="15" name="Rectangle 14">
            <a:extLst>
              <a:ext uri="{FF2B5EF4-FFF2-40B4-BE49-F238E27FC236}">
                <a16:creationId xmlns:a16="http://schemas.microsoft.com/office/drawing/2014/main" id="{C91DF94B-F621-F020-54C3-73D770E05E59}"/>
              </a:ext>
            </a:extLst>
          </p:cNvPr>
          <p:cNvSpPr/>
          <p:nvPr/>
        </p:nvSpPr>
        <p:spPr>
          <a:xfrm>
            <a:off x="2033039" y="1085466"/>
            <a:ext cx="1018071" cy="351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1784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CF08-16FF-121D-C818-3B58781D9C47}"/>
              </a:ext>
            </a:extLst>
          </p:cNvPr>
          <p:cNvSpPr>
            <a:spLocks noGrp="1"/>
          </p:cNvSpPr>
          <p:nvPr>
            <p:ph type="title"/>
          </p:nvPr>
        </p:nvSpPr>
        <p:spPr/>
        <p:txBody>
          <a:bodyPr/>
          <a:lstStyle/>
          <a:p>
            <a:endParaRPr lang="en-IN"/>
          </a:p>
        </p:txBody>
      </p:sp>
      <p:sp>
        <p:nvSpPr>
          <p:cNvPr id="4" name="Footer Placeholder 3">
            <a:extLst>
              <a:ext uri="{FF2B5EF4-FFF2-40B4-BE49-F238E27FC236}">
                <a16:creationId xmlns:a16="http://schemas.microsoft.com/office/drawing/2014/main" id="{84804188-C034-E61A-4847-B8CFB8EF8B48}"/>
              </a:ext>
            </a:extLst>
          </p:cNvPr>
          <p:cNvSpPr>
            <a:spLocks noGrp="1"/>
          </p:cNvSpPr>
          <p:nvPr>
            <p:ph type="ftr" sz="quarter" idx="11"/>
          </p:nvPr>
        </p:nvSpPr>
        <p:spPr/>
        <p:txBody>
          <a:bodyPr/>
          <a:lstStyle/>
          <a:p>
            <a:r>
              <a:rPr lang="en-US" dirty="0"/>
              <a:t>Altaf G, Garg S, Saraf BG, et al. Clinical Study of Pit and Fissure Morphology and its Relationship with Caries Prevalence in Young Permanent First Molars. J South Asian Assoc </a:t>
            </a:r>
            <a:r>
              <a:rPr lang="en-US" dirty="0" err="1"/>
              <a:t>Pediatr</a:t>
            </a:r>
            <a:r>
              <a:rPr lang="en-US" dirty="0"/>
              <a:t> Dent 2019;2(2):56–60. </a:t>
            </a:r>
          </a:p>
        </p:txBody>
      </p:sp>
      <p:pic>
        <p:nvPicPr>
          <p:cNvPr id="5" name="Picture 4">
            <a:extLst>
              <a:ext uri="{FF2B5EF4-FFF2-40B4-BE49-F238E27FC236}">
                <a16:creationId xmlns:a16="http://schemas.microsoft.com/office/drawing/2014/main" id="{36728DDA-E2C3-41B0-4E7E-7A06697CF686}"/>
              </a:ext>
            </a:extLst>
          </p:cNvPr>
          <p:cNvPicPr>
            <a:picLocks noChangeAspect="1"/>
          </p:cNvPicPr>
          <p:nvPr/>
        </p:nvPicPr>
        <p:blipFill>
          <a:blip r:embed="rId2"/>
          <a:stretch>
            <a:fillRect/>
          </a:stretch>
        </p:blipFill>
        <p:spPr>
          <a:xfrm>
            <a:off x="4376057" y="4061016"/>
            <a:ext cx="7212564" cy="1895107"/>
          </a:xfrm>
          <a:prstGeom prst="rect">
            <a:avLst/>
          </a:prstGeom>
        </p:spPr>
      </p:pic>
      <p:pic>
        <p:nvPicPr>
          <p:cNvPr id="6" name="Picture 5">
            <a:extLst>
              <a:ext uri="{FF2B5EF4-FFF2-40B4-BE49-F238E27FC236}">
                <a16:creationId xmlns:a16="http://schemas.microsoft.com/office/drawing/2014/main" id="{DCDB739C-A83B-332A-81F0-B1C3FB5E3EA5}"/>
              </a:ext>
            </a:extLst>
          </p:cNvPr>
          <p:cNvPicPr>
            <a:picLocks noChangeAspect="1"/>
          </p:cNvPicPr>
          <p:nvPr/>
        </p:nvPicPr>
        <p:blipFill>
          <a:blip r:embed="rId3"/>
          <a:stretch>
            <a:fillRect/>
          </a:stretch>
        </p:blipFill>
        <p:spPr>
          <a:xfrm>
            <a:off x="2169889" y="2165909"/>
            <a:ext cx="7852221" cy="1895107"/>
          </a:xfrm>
          <a:prstGeom prst="rect">
            <a:avLst/>
          </a:prstGeom>
        </p:spPr>
      </p:pic>
      <p:pic>
        <p:nvPicPr>
          <p:cNvPr id="7" name="Picture 6">
            <a:extLst>
              <a:ext uri="{FF2B5EF4-FFF2-40B4-BE49-F238E27FC236}">
                <a16:creationId xmlns:a16="http://schemas.microsoft.com/office/drawing/2014/main" id="{AF42188B-5CB2-A0BD-E8C6-8B977DA1A98F}"/>
              </a:ext>
            </a:extLst>
          </p:cNvPr>
          <p:cNvPicPr>
            <a:picLocks noChangeAspect="1"/>
          </p:cNvPicPr>
          <p:nvPr/>
        </p:nvPicPr>
        <p:blipFill>
          <a:blip r:embed="rId4"/>
          <a:stretch>
            <a:fillRect/>
          </a:stretch>
        </p:blipFill>
        <p:spPr>
          <a:xfrm>
            <a:off x="494522" y="507357"/>
            <a:ext cx="7917536" cy="1642074"/>
          </a:xfrm>
          <a:prstGeom prst="rect">
            <a:avLst/>
          </a:prstGeom>
        </p:spPr>
      </p:pic>
      <p:sp>
        <p:nvSpPr>
          <p:cNvPr id="8" name="Rectangle 7">
            <a:extLst>
              <a:ext uri="{FF2B5EF4-FFF2-40B4-BE49-F238E27FC236}">
                <a16:creationId xmlns:a16="http://schemas.microsoft.com/office/drawing/2014/main" id="{4F35A5F6-EF15-9058-1C8A-A3B60D04B5A0}"/>
              </a:ext>
            </a:extLst>
          </p:cNvPr>
          <p:cNvSpPr/>
          <p:nvPr/>
        </p:nvSpPr>
        <p:spPr>
          <a:xfrm>
            <a:off x="718457" y="1782147"/>
            <a:ext cx="690465" cy="139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7631EB11-A452-13E0-393A-529980E4B459}"/>
              </a:ext>
            </a:extLst>
          </p:cNvPr>
          <p:cNvSpPr/>
          <p:nvPr/>
        </p:nvSpPr>
        <p:spPr>
          <a:xfrm>
            <a:off x="2266306" y="3670046"/>
            <a:ext cx="690465" cy="139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47ADB2B3-3B00-2E27-9929-6F38EF1ED90B}"/>
              </a:ext>
            </a:extLst>
          </p:cNvPr>
          <p:cNvSpPr/>
          <p:nvPr/>
        </p:nvSpPr>
        <p:spPr>
          <a:xfrm>
            <a:off x="4452784" y="5595265"/>
            <a:ext cx="690465" cy="139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8439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578D1-1259-0645-77E8-9DFE8FEA49D2}"/>
              </a:ext>
            </a:extLst>
          </p:cNvPr>
          <p:cNvSpPr>
            <a:spLocks noGrp="1"/>
          </p:cNvSpPr>
          <p:nvPr>
            <p:ph idx="1"/>
          </p:nvPr>
        </p:nvSpPr>
        <p:spPr>
          <a:xfrm>
            <a:off x="1066800" y="1477967"/>
            <a:ext cx="3747796" cy="3931920"/>
          </a:xfrm>
        </p:spPr>
        <p:txBody>
          <a:bodyPr>
            <a:normAutofit fontScale="92500"/>
          </a:bodyPr>
          <a:lstStyle/>
          <a:p>
            <a:r>
              <a:rPr lang="en-US" sz="2400" dirty="0"/>
              <a:t>It is recommended to seal off the intermediate and deep pits and fissures in children with high risk of caries, and appropriate preventive measures should be taken. Tooth morphology can be used as an indicator to identify the children at high risk, especially in settings where resources are not adequate.</a:t>
            </a:r>
            <a:endParaRPr lang="en-IN" sz="2400" dirty="0"/>
          </a:p>
        </p:txBody>
      </p:sp>
      <p:sp>
        <p:nvSpPr>
          <p:cNvPr id="4" name="Footer Placeholder 3">
            <a:extLst>
              <a:ext uri="{FF2B5EF4-FFF2-40B4-BE49-F238E27FC236}">
                <a16:creationId xmlns:a16="http://schemas.microsoft.com/office/drawing/2014/main" id="{DE69B40C-88B5-1295-B455-5A6746E18F8A}"/>
              </a:ext>
            </a:extLst>
          </p:cNvPr>
          <p:cNvSpPr>
            <a:spLocks noGrp="1"/>
          </p:cNvSpPr>
          <p:nvPr>
            <p:ph type="ftr" sz="quarter" idx="11"/>
          </p:nvPr>
        </p:nvSpPr>
        <p:spPr/>
        <p:txBody>
          <a:bodyPr/>
          <a:lstStyle/>
          <a:p>
            <a:r>
              <a:rPr lang="en-US" dirty="0"/>
              <a:t>Altaf G, Garg S, Saraf BG, et al. Clinical Study of Pit and Fissure Morphology and its Relationship with Caries Prevalence in Young Permanent First Molars. J South Asian Assoc </a:t>
            </a:r>
            <a:r>
              <a:rPr lang="en-US" dirty="0" err="1"/>
              <a:t>Pediatr</a:t>
            </a:r>
            <a:r>
              <a:rPr lang="en-US" dirty="0"/>
              <a:t> Dent 2019;2(2):56–60. </a:t>
            </a:r>
          </a:p>
        </p:txBody>
      </p:sp>
      <p:pic>
        <p:nvPicPr>
          <p:cNvPr id="6" name="Picture 5">
            <a:extLst>
              <a:ext uri="{FF2B5EF4-FFF2-40B4-BE49-F238E27FC236}">
                <a16:creationId xmlns:a16="http://schemas.microsoft.com/office/drawing/2014/main" id="{8F8B9410-15C0-7362-E321-F6D02FB17F09}"/>
              </a:ext>
            </a:extLst>
          </p:cNvPr>
          <p:cNvPicPr>
            <a:picLocks noChangeAspect="1"/>
          </p:cNvPicPr>
          <p:nvPr/>
        </p:nvPicPr>
        <p:blipFill>
          <a:blip r:embed="rId2"/>
          <a:stretch>
            <a:fillRect/>
          </a:stretch>
        </p:blipFill>
        <p:spPr>
          <a:xfrm>
            <a:off x="4956838" y="1568536"/>
            <a:ext cx="6576630" cy="3386017"/>
          </a:xfrm>
          <a:prstGeom prst="rect">
            <a:avLst/>
          </a:prstGeom>
        </p:spPr>
      </p:pic>
    </p:spTree>
    <p:extLst>
      <p:ext uri="{BB962C8B-B14F-4D97-AF65-F5344CB8AC3E}">
        <p14:creationId xmlns:p14="http://schemas.microsoft.com/office/powerpoint/2010/main" val="591307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76</TotalTime>
  <Words>610</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Garamond</vt:lpstr>
      <vt:lpstr>Verdana</vt:lpstr>
      <vt:lpstr>Savon</vt:lpstr>
      <vt:lpstr>Type and morphology of pits and fissure and histology of fissure caries</vt:lpstr>
      <vt:lpstr>Contents</vt:lpstr>
      <vt:lpstr>Introduction</vt:lpstr>
      <vt:lpstr>Classification</vt:lpstr>
      <vt:lpstr>PowerPoint Presentation</vt:lpstr>
      <vt:lpstr>PowerPoint Presentation</vt:lpstr>
      <vt:lpstr>PowerPoint Presentation</vt:lpstr>
      <vt:lpstr>PowerPoint Presentation</vt:lpstr>
      <vt:lpstr>PowerPoint Presentation</vt:lpstr>
      <vt:lpstr>Histology of Fissure Caries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and morphology of pits and fissure and histology of fissure caries</dc:title>
  <dc:creator>ADMIN</dc:creator>
  <cp:lastModifiedBy>ADMIN</cp:lastModifiedBy>
  <cp:revision>6</cp:revision>
  <dcterms:created xsi:type="dcterms:W3CDTF">2022-07-20T05:45:08Z</dcterms:created>
  <dcterms:modified xsi:type="dcterms:W3CDTF">2022-07-20T07:01:16Z</dcterms:modified>
</cp:coreProperties>
</file>