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337" r:id="rId3"/>
    <p:sldId id="355" r:id="rId4"/>
    <p:sldId id="339" r:id="rId5"/>
    <p:sldId id="356" r:id="rId6"/>
    <p:sldId id="341" r:id="rId7"/>
    <p:sldId id="35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1D0109-7A90-43C3-AF3F-88BBEF100A5A}" type="datetimeFigureOut">
              <a:rPr lang="en-IN" smtClean="0"/>
              <a:t>21-07-2022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7EF71-EE21-4B28-9E49-D384A572172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2481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299A201-5606-47CB-A6F0-EA1166EB050D}" type="datetime1">
              <a:rPr lang="en-IN" smtClean="0"/>
              <a:t>21-07-2022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9EC5F83-64CB-4DE0-9B6E-2BCFC1C14848}" type="slidenum">
              <a:rPr lang="en-IN" smtClean="0"/>
              <a:t>‹#›</a:t>
            </a:fld>
            <a:endParaRPr lang="en-IN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069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02A3-DFD4-4996-917E-28CCCDA0C0B5}" type="datetime1">
              <a:rPr lang="en-IN" smtClean="0"/>
              <a:t>21-07-2022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C5F83-64CB-4DE0-9B6E-2BCFC1C148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4827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5B286-2A31-4413-8119-CE1200126DD6}" type="datetime1">
              <a:rPr lang="en-IN" smtClean="0"/>
              <a:t>21-07-2022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C5F83-64CB-4DE0-9B6E-2BCFC1C148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5978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19B3C-AE76-4A8E-9183-FEC77E2EBB0F}" type="datetime1">
              <a:rPr lang="en-IN" smtClean="0"/>
              <a:t>21-07-2022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C5F83-64CB-4DE0-9B6E-2BCFC1C148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2164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13B18F6-A8F3-4B9E-ABB8-BF157E334F6A}" type="datetime1">
              <a:rPr lang="en-IN" smtClean="0"/>
              <a:t>21-07-2022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9EC5F83-64CB-4DE0-9B6E-2BCFC1C14848}" type="slidenum">
              <a:rPr lang="en-IN" smtClean="0"/>
              <a:t>‹#›</a:t>
            </a:fld>
            <a:endParaRPr lang="en-IN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916259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AC0B-63CB-49C5-9F66-9B5342EDA9C2}" type="datetime1">
              <a:rPr lang="en-IN" smtClean="0"/>
              <a:t>21-07-2022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C5F83-64CB-4DE0-9B6E-2BCFC1C148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4546384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2A809-D840-4C66-B260-62DFF7DE1C64}" type="datetime1">
              <a:rPr lang="en-IN" smtClean="0"/>
              <a:t>21-07-2022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C5F83-64CB-4DE0-9B6E-2BCFC1C148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69316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A17F-E436-484E-A28F-BFBE7F1B12CF}" type="datetime1">
              <a:rPr lang="en-IN" smtClean="0"/>
              <a:t>21-07-2022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C5F83-64CB-4DE0-9B6E-2BCFC1C148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255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39C3-53BC-4949-9AE5-3CDD44A895F9}" type="datetime1">
              <a:rPr lang="en-IN" smtClean="0"/>
              <a:t>21-07-2022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C5F83-64CB-4DE0-9B6E-2BCFC1C148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2585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05DDED73-E14F-4D56-B69A-F09C4CE07594}" type="datetime1">
              <a:rPr lang="en-IN" smtClean="0"/>
              <a:t>21-07-2022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B9EC5F83-64CB-4DE0-9B6E-2BCFC1C14848}" type="slidenum">
              <a:rPr lang="en-IN" smtClean="0"/>
              <a:t>‹#›</a:t>
            </a:fld>
            <a:endParaRPr lang="en-IN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782401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BB718B7C-C2FD-4E40-93F3-8843E86F1327}" type="datetime1">
              <a:rPr lang="en-IN" smtClean="0"/>
              <a:t>21-07-2022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B9EC5F83-64CB-4DE0-9B6E-2BCFC1C148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7079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1A5013F-32C3-4996-A736-162D2DE64D1A}" type="datetime1">
              <a:rPr lang="en-IN" smtClean="0"/>
              <a:t>21-07-2022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9EC5F83-64CB-4DE0-9B6E-2BCFC1C14848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35190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7037" y="1073888"/>
            <a:ext cx="8542963" cy="4064627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Review of literature</a:t>
            </a:r>
            <a:br>
              <a:rPr lang="en-US" sz="5400" dirty="0"/>
            </a:br>
            <a:r>
              <a:rPr lang="en-US" sz="5400" dirty="0"/>
              <a:t>Pit &amp; fissure sealants</a:t>
            </a:r>
            <a:br>
              <a:rPr lang="en-US" sz="5400" dirty="0"/>
            </a:br>
            <a:endParaRPr lang="en-IN" sz="5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425510" y="5500254"/>
            <a:ext cx="10209835" cy="1234123"/>
          </a:xfrm>
        </p:spPr>
        <p:txBody>
          <a:bodyPr>
            <a:noAutofit/>
          </a:bodyPr>
          <a:lstStyle/>
          <a:p>
            <a:r>
              <a:rPr lang="en-US" sz="1600" dirty="0"/>
              <a:t>Presented by: dr. Brijesh Tailor</a:t>
            </a:r>
          </a:p>
          <a:p>
            <a:r>
              <a:rPr lang="en-US" sz="1600" dirty="0"/>
              <a:t>                       senior lecturer</a:t>
            </a:r>
          </a:p>
          <a:p>
            <a:r>
              <a:rPr lang="en-US" sz="1600" dirty="0"/>
              <a:t>                       dept. of pediatric &amp; preventive dentistry</a:t>
            </a:r>
            <a:endParaRPr lang="en-IN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482B-9C96-490F-85F7-11AE48407DB0}" type="datetime1">
              <a:rPr lang="en-IN" smtClean="0"/>
              <a:t>21-07-2022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C5F83-64CB-4DE0-9B6E-2BCFC1C14848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6086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Review of literature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616439" y="1319137"/>
            <a:ext cx="9448800" cy="5156478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en-US" sz="2400" dirty="0" err="1"/>
              <a:t>Bagramian</a:t>
            </a:r>
            <a:r>
              <a:rPr lang="en-US" altLang="en-US" sz="2400" dirty="0"/>
              <a:t>  et al (1979) ---- effectiveness of sealants when the recommended regimen is used. </a:t>
            </a:r>
          </a:p>
          <a:p>
            <a:pPr lvl="1">
              <a:lnSpc>
                <a:spcPct val="150000"/>
              </a:lnSpc>
            </a:pPr>
            <a:r>
              <a:rPr lang="en-US" altLang="en-US" sz="2200" dirty="0"/>
              <a:t>The results showed that caries reduction --- 87.5% over 3 </a:t>
            </a:r>
            <a:r>
              <a:rPr lang="en-US" altLang="en-US" sz="2200" dirty="0" err="1"/>
              <a:t>yr</a:t>
            </a:r>
            <a:r>
              <a:rPr lang="en-US" altLang="en-US" sz="2200" dirty="0"/>
              <a:t> period and mean no of reapplication per tooth ---1.8 times.</a:t>
            </a:r>
          </a:p>
          <a:p>
            <a:pPr lvl="1">
              <a:lnSpc>
                <a:spcPct val="150000"/>
              </a:lnSpc>
            </a:pPr>
            <a:endParaRPr lang="en-US" altLang="en-US" sz="2200" dirty="0"/>
          </a:p>
          <a:p>
            <a:pPr>
              <a:lnSpc>
                <a:spcPct val="150000"/>
              </a:lnSpc>
            </a:pPr>
            <a:endParaRPr lang="en-US" altLang="en-US" sz="2400" dirty="0"/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E45BC-8464-40B9-A62B-1B412971645D}" type="datetime1">
              <a:rPr lang="en-IN" smtClean="0"/>
              <a:t>21-07-2022</a:t>
            </a:fld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C5F83-64CB-4DE0-9B6E-2BCFC1C14848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629417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243308-BEA5-7F53-12C4-827F890F8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39C3-53BC-4949-9AE5-3CDD44A895F9}" type="datetime1">
              <a:rPr lang="en-IN" smtClean="0"/>
              <a:t>21-07-2022</a:t>
            </a:fld>
            <a:endParaRPr lang="en-IN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C9EB9B-3F67-578D-8C97-ADF47258C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C5F83-64CB-4DE0-9B6E-2BCFC1C14848}" type="slidenum">
              <a:rPr lang="en-IN" smtClean="0"/>
              <a:t>3</a:t>
            </a:fld>
            <a:endParaRPr lang="en-I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57C463-8E4F-A644-E93E-EA5A181E707E}"/>
              </a:ext>
            </a:extLst>
          </p:cNvPr>
          <p:cNvSpPr txBox="1"/>
          <p:nvPr/>
        </p:nvSpPr>
        <p:spPr>
          <a:xfrm>
            <a:off x="1589925" y="2486335"/>
            <a:ext cx="8653409" cy="12900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800" dirty="0" err="1"/>
              <a:t>Leake</a:t>
            </a:r>
            <a:r>
              <a:rPr lang="en-US" altLang="en-US" sz="1800" dirty="0"/>
              <a:t> and </a:t>
            </a:r>
            <a:r>
              <a:rPr lang="en-US" altLang="en-US" sz="1800" dirty="0" err="1"/>
              <a:t>Martinello</a:t>
            </a:r>
            <a:r>
              <a:rPr lang="en-US" altLang="en-US" sz="1800" dirty="0"/>
              <a:t> et al (1976) --- initial placement of sealant to prevent occlusal caries is reported to cost more than amalgam restoration.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014571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7B1F24A-332D-4913-9705-87AD7925D559}" type="slidenum">
              <a:rPr lang="en-US" altLang="en-US" sz="1400">
                <a:solidFill>
                  <a:schemeClr val="tx2"/>
                </a:solidFill>
              </a:rPr>
              <a:pPr eaLnBrk="1" hangingPunct="1"/>
              <a:t>4</a:t>
            </a:fld>
            <a:endParaRPr lang="en-US" altLang="en-US" sz="1400">
              <a:solidFill>
                <a:schemeClr val="tx2"/>
              </a:solidFill>
            </a:endParaRPr>
          </a:p>
        </p:txBody>
      </p:sp>
      <p:sp>
        <p:nvSpPr>
          <p:cNvPr id="3584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251678" y="1990590"/>
            <a:ext cx="10451692" cy="2058287"/>
          </a:xfrm>
        </p:spPr>
        <p:txBody>
          <a:bodyPr>
            <a:no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en-US" sz="2400" dirty="0" err="1"/>
              <a:t>Leverett</a:t>
            </a:r>
            <a:r>
              <a:rPr lang="en-US" altLang="en-US" sz="2400" dirty="0"/>
              <a:t> et al (1983) --- 4 </a:t>
            </a:r>
            <a:r>
              <a:rPr lang="en-US" altLang="en-US" sz="2400" dirty="0" err="1"/>
              <a:t>yr</a:t>
            </a:r>
            <a:r>
              <a:rPr lang="en-US" altLang="en-US" sz="2400" dirty="0"/>
              <a:t> period --- five sealants have to be place and maintained to prevent one carious lesion from developing in a sound tooth</a:t>
            </a:r>
          </a:p>
          <a:p>
            <a:pPr eaLnBrk="1" hangingPunct="1">
              <a:lnSpc>
                <a:spcPct val="150000"/>
              </a:lnSpc>
            </a:pPr>
            <a:endParaRPr lang="en-US" altLang="en-US" sz="2400" dirty="0"/>
          </a:p>
          <a:p>
            <a:pPr lvl="1">
              <a:lnSpc>
                <a:spcPct val="150000"/>
              </a:lnSpc>
              <a:buNone/>
            </a:pPr>
            <a:endParaRPr lang="en-US" altLang="en-US" sz="2200" dirty="0"/>
          </a:p>
          <a:p>
            <a:pPr eaLnBrk="1" hangingPunct="1">
              <a:lnSpc>
                <a:spcPct val="150000"/>
              </a:lnSpc>
            </a:pPr>
            <a:endParaRPr lang="en-US" altLang="en-US" sz="2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FB5A1-2E40-494A-9866-4AD4E79CCD18}" type="datetime1">
              <a:rPr lang="en-IN" smtClean="0"/>
              <a:t>21-07-2022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412384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3F80C0-1F52-EB9F-BEED-AEAD1042A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39C3-53BC-4949-9AE5-3CDD44A895F9}" type="datetime1">
              <a:rPr lang="en-IN" smtClean="0"/>
              <a:t>21-07-2022</a:t>
            </a:fld>
            <a:endParaRPr lang="en-IN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C722071-7FD4-2C21-AC84-E6E7D65B7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C5F83-64CB-4DE0-9B6E-2BCFC1C14848}" type="slidenum">
              <a:rPr lang="en-IN" smtClean="0"/>
              <a:t>5</a:t>
            </a:fld>
            <a:endParaRPr lang="en-I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B920BE-16D8-BECE-158A-12FC4380A202}"/>
              </a:ext>
            </a:extLst>
          </p:cNvPr>
          <p:cNvSpPr txBox="1"/>
          <p:nvPr/>
        </p:nvSpPr>
        <p:spPr>
          <a:xfrm>
            <a:off x="1764585" y="504192"/>
            <a:ext cx="8489023" cy="58496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/>
              <a:t>Dennison et al (1980) compared sealant placement and amalgam restoration as alternative treatments in terms of cost effectiveness.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/>
              <a:t>The results --- re treatment rate for sealants – 17.3% after 6 months and declined to 7.8% after 18 months.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200" dirty="0"/>
              <a:t> Marginal deterioration is &gt;50% in Ag restoration, 55% sealant margins remained.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200" dirty="0"/>
              <a:t>After 7 </a:t>
            </a:r>
            <a:r>
              <a:rPr lang="en-US" altLang="en-US" sz="2200" dirty="0" err="1"/>
              <a:t>yrs</a:t>
            </a:r>
            <a:r>
              <a:rPr lang="en-US" altLang="en-US" sz="2200" dirty="0"/>
              <a:t> , 50% --- maintained without reapplication, 30% received reapplication, 10% -- 2 reapplication, 10% -- 3 reapplication.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200" dirty="0"/>
              <a:t>Time effectiveness --- not to be a major concern.</a:t>
            </a:r>
          </a:p>
        </p:txBody>
      </p:sp>
    </p:spTree>
    <p:extLst>
      <p:ext uri="{BB962C8B-B14F-4D97-AF65-F5344CB8AC3E}">
        <p14:creationId xmlns:p14="http://schemas.microsoft.com/office/powerpoint/2010/main" val="927230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435508" y="481779"/>
            <a:ext cx="9994492" cy="5771534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</a:pPr>
            <a:endParaRPr lang="en-US" altLang="en-US" sz="2200" dirty="0"/>
          </a:p>
          <a:p>
            <a:pPr>
              <a:lnSpc>
                <a:spcPct val="130000"/>
              </a:lnSpc>
            </a:pPr>
            <a:r>
              <a:rPr lang="en-US" altLang="en-US" sz="2400" dirty="0" err="1"/>
              <a:t>Ripa</a:t>
            </a:r>
            <a:r>
              <a:rPr lang="en-US" altLang="en-US" sz="2400" dirty="0"/>
              <a:t> (1985) --- cost of placement can be minimized by </a:t>
            </a:r>
          </a:p>
          <a:p>
            <a:pPr>
              <a:lnSpc>
                <a:spcPct val="130000"/>
              </a:lnSpc>
              <a:buNone/>
            </a:pPr>
            <a:r>
              <a:rPr lang="en-US" altLang="en-US" sz="2400" dirty="0"/>
              <a:t>    </a:t>
            </a:r>
            <a:r>
              <a:rPr lang="en-US" altLang="en-US" sz="2400" dirty="0" err="1"/>
              <a:t>i</a:t>
            </a:r>
            <a:r>
              <a:rPr lang="en-US" altLang="en-US" sz="2400" dirty="0"/>
              <a:t>) delegating treatment to auxiliary personnel where legally permitted</a:t>
            </a:r>
          </a:p>
          <a:p>
            <a:pPr>
              <a:lnSpc>
                <a:spcPct val="130000"/>
              </a:lnSpc>
              <a:buNone/>
            </a:pPr>
            <a:r>
              <a:rPr lang="en-US" altLang="en-US" sz="2400" dirty="0"/>
              <a:t>   ii) selecting commercial products that have the highest proved success rates</a:t>
            </a:r>
          </a:p>
          <a:p>
            <a:pPr>
              <a:lnSpc>
                <a:spcPct val="130000"/>
              </a:lnSpc>
              <a:buNone/>
            </a:pPr>
            <a:r>
              <a:rPr lang="en-US" altLang="en-US" sz="2400" dirty="0"/>
              <a:t>   iii) following meticulous application protocol</a:t>
            </a:r>
          </a:p>
          <a:p>
            <a:pPr>
              <a:lnSpc>
                <a:spcPct val="130000"/>
              </a:lnSpc>
              <a:buNone/>
            </a:pPr>
            <a:r>
              <a:rPr lang="en-US" altLang="en-US" sz="2400" dirty="0"/>
              <a:t>   iv) applying sealants in conjunction with optimal fluoride therapy.</a:t>
            </a:r>
          </a:p>
          <a:p>
            <a:pPr>
              <a:lnSpc>
                <a:spcPct val="150000"/>
              </a:lnSpc>
            </a:pPr>
            <a:endParaRPr lang="en-US" altLang="en-US" sz="2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5F86-6F58-40EC-9F07-981E2E791AE4}" type="datetime1">
              <a:rPr lang="en-IN" smtClean="0"/>
              <a:t>21-07-2022</a:t>
            </a:fld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C5F83-64CB-4DE0-9B6E-2BCFC1C14848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3912511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4C772-8C1C-FBEE-EA0B-B0765D240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7620" y="2488587"/>
            <a:ext cx="10178322" cy="1492132"/>
          </a:xfrm>
        </p:spPr>
        <p:txBody>
          <a:bodyPr/>
          <a:lstStyle/>
          <a:p>
            <a:r>
              <a:rPr lang="en-IN" dirty="0"/>
              <a:t>Thank you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082DB-E740-0266-5CF7-84A09B879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840A41-68C9-FF82-3A60-8896C1254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19B3C-AE76-4A8E-9183-FEC77E2EBB0F}" type="datetime1">
              <a:rPr lang="en-IN" smtClean="0"/>
              <a:t>21-07-2022</a:t>
            </a:fld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1633AF-7875-82C2-6FD8-C3A502275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C5F83-64CB-4DE0-9B6E-2BCFC1C14848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9422843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17819</TotalTime>
  <Words>297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Gill Sans MT</vt:lpstr>
      <vt:lpstr>Impact</vt:lpstr>
      <vt:lpstr>Times New Roman</vt:lpstr>
      <vt:lpstr>Wingdings</vt:lpstr>
      <vt:lpstr>Badge</vt:lpstr>
      <vt:lpstr>Review of literature Pit &amp; fissure sealants </vt:lpstr>
      <vt:lpstr>Review of literature</vt:lpstr>
      <vt:lpstr>PowerPoint Presentation</vt:lpstr>
      <vt:lpstr>PowerPoint Presentation</vt:lpstr>
      <vt:lpstr>PowerPoint Presentation</vt:lpstr>
      <vt:lpstr>PowerPoint Presentation</vt:lpstr>
      <vt:lpstr>Thank 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 &amp; fissure sealant  and  global trends &amp;  PRR</dc:title>
  <dc:creator>HP</dc:creator>
  <cp:lastModifiedBy>Brijesh Tailor</cp:lastModifiedBy>
  <cp:revision>168</cp:revision>
  <dcterms:created xsi:type="dcterms:W3CDTF">2019-11-28T06:20:31Z</dcterms:created>
  <dcterms:modified xsi:type="dcterms:W3CDTF">2022-07-21T09:52:23Z</dcterms:modified>
</cp:coreProperties>
</file>