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7" r:id="rId2"/>
    <p:sldId id="415" r:id="rId3"/>
    <p:sldId id="397"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2" r:id="rId18"/>
    <p:sldId id="413" r:id="rId19"/>
    <p:sldId id="414" r:id="rId20"/>
    <p:sldId id="417" r:id="rId21"/>
    <p:sldId id="418" r:id="rId22"/>
    <p:sldId id="419" r:id="rId23"/>
    <p:sldId id="420" r:id="rId24"/>
    <p:sldId id="421" r:id="rId25"/>
  </p:sldIdLst>
  <p:sldSz cx="10287000" cy="6858000" type="35mm"/>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105" autoAdjust="0"/>
  </p:normalViewPr>
  <p:slideViewPr>
    <p:cSldViewPr snapToGrid="0" showGuides="1">
      <p:cViewPr varScale="1">
        <p:scale>
          <a:sx n="58" d="100"/>
          <a:sy n="58" d="100"/>
        </p:scale>
        <p:origin x="816" y="28"/>
      </p:cViewPr>
      <p:guideLst>
        <p:guide orient="horz" pos="2160"/>
        <p:guide pos="32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0E88F-D093-4D01-ABCA-B944E8E9F8D3}"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IN"/>
        </a:p>
      </dgm:t>
    </dgm:pt>
    <dgm:pt modelId="{842A9E9E-9E41-4E95-BFFF-65D949FB8B5C}">
      <dgm:prSet phldrT="[Text]"/>
      <dgm:spPr/>
      <dgm:t>
        <a:bodyPr/>
        <a:lstStyle/>
        <a:p>
          <a:r>
            <a:rPr lang="en-IN" dirty="0"/>
            <a:t>When placed in the presence of moisture, the sealant spreads over the enamel surface </a:t>
          </a:r>
        </a:p>
      </dgm:t>
    </dgm:pt>
    <dgm:pt modelId="{7DD4B091-BE9E-408E-A82B-9447FC00EEF9}" type="parTrans" cxnId="{4046CC30-9302-4CAD-812B-60BCB4545EFB}">
      <dgm:prSet/>
      <dgm:spPr/>
      <dgm:t>
        <a:bodyPr/>
        <a:lstStyle/>
        <a:p>
          <a:endParaRPr lang="en-IN"/>
        </a:p>
      </dgm:t>
    </dgm:pt>
    <dgm:pt modelId="{466BBE6C-C3BB-4B2B-9357-84021C8E1F0A}" type="sibTrans" cxnId="{4046CC30-9302-4CAD-812B-60BCB4545EFB}">
      <dgm:prSet/>
      <dgm:spPr/>
      <dgm:t>
        <a:bodyPr/>
        <a:lstStyle/>
        <a:p>
          <a:endParaRPr lang="en-IN"/>
        </a:p>
      </dgm:t>
    </dgm:pt>
    <dgm:pt modelId="{698AACB1-FC7A-4284-8D5E-95DD34ADD90A}">
      <dgm:prSet phldrT="[Text]"/>
      <dgm:spPr/>
      <dgm:t>
        <a:bodyPr/>
        <a:lstStyle/>
        <a:p>
          <a:r>
            <a:rPr lang="en-IN" dirty="0"/>
            <a:t>Because of its unique chemistry, Embrace </a:t>
          </a:r>
          <a:r>
            <a:rPr lang="en-IN" dirty="0" err="1"/>
            <a:t>WetBond</a:t>
          </a:r>
          <a:r>
            <a:rPr lang="en-IN" dirty="0"/>
            <a:t> is miscible with water and flows into moisture-containing etched enamel and combines with it.</a:t>
          </a:r>
        </a:p>
      </dgm:t>
    </dgm:pt>
    <dgm:pt modelId="{2855A6BD-BA80-4F56-BD89-6CA7ABF48133}" type="parTrans" cxnId="{2CC1C137-7C63-4DA9-8F13-0379C983FC49}">
      <dgm:prSet/>
      <dgm:spPr/>
      <dgm:t>
        <a:bodyPr/>
        <a:lstStyle/>
        <a:p>
          <a:endParaRPr lang="en-IN"/>
        </a:p>
      </dgm:t>
    </dgm:pt>
    <dgm:pt modelId="{31E02391-E772-43F1-AC33-79EFC1978F98}" type="sibTrans" cxnId="{2CC1C137-7C63-4DA9-8F13-0379C983FC49}">
      <dgm:prSet/>
      <dgm:spPr/>
      <dgm:t>
        <a:bodyPr/>
        <a:lstStyle/>
        <a:p>
          <a:endParaRPr lang="en-IN"/>
        </a:p>
      </dgm:t>
    </dgm:pt>
    <dgm:pt modelId="{6B1311D8-91DD-4104-A6C7-C4D18F826B0D}">
      <dgm:prSet phldrT="[Text]" custT="1"/>
      <dgm:spPr/>
      <dgm:t>
        <a:bodyPr/>
        <a:lstStyle/>
        <a:p>
          <a:r>
            <a:rPr lang="en-IN" sz="1700" dirty="0">
              <a:solidFill>
                <a:schemeClr val="tx1"/>
              </a:solidFill>
            </a:rPr>
            <a:t>It forms a unique </a:t>
          </a:r>
          <a:r>
            <a:rPr lang="en-IN" sz="1700" b="1" dirty="0">
              <a:solidFill>
                <a:schemeClr val="tx1"/>
              </a:solidFill>
            </a:rPr>
            <a:t>Resin Acid-integrating Network (RAIN)</a:t>
          </a:r>
          <a:r>
            <a:rPr lang="en-IN" sz="1700" dirty="0">
              <a:solidFill>
                <a:schemeClr val="tx1"/>
              </a:solidFill>
            </a:rPr>
            <a:t> that improves penetration into pits and fissures and provides superior sealing of the margins</a:t>
          </a:r>
          <a:r>
            <a:rPr lang="en-IN" sz="1400" dirty="0"/>
            <a:t>.</a:t>
          </a:r>
        </a:p>
      </dgm:t>
    </dgm:pt>
    <dgm:pt modelId="{019A05FF-ADCF-4F53-A85B-8ADCF314EC72}" type="parTrans" cxnId="{E2ED9F5B-D676-4C98-AF09-B9E169898BD2}">
      <dgm:prSet/>
      <dgm:spPr/>
      <dgm:t>
        <a:bodyPr/>
        <a:lstStyle/>
        <a:p>
          <a:endParaRPr lang="en-IN"/>
        </a:p>
      </dgm:t>
    </dgm:pt>
    <dgm:pt modelId="{569F5999-C441-4225-B3B0-46E5DE5DF300}" type="sibTrans" cxnId="{E2ED9F5B-D676-4C98-AF09-B9E169898BD2}">
      <dgm:prSet/>
      <dgm:spPr/>
      <dgm:t>
        <a:bodyPr/>
        <a:lstStyle/>
        <a:p>
          <a:endParaRPr lang="en-IN"/>
        </a:p>
      </dgm:t>
    </dgm:pt>
    <dgm:pt modelId="{8CF33420-83F8-4A4A-90B3-3D835D44FF54}">
      <dgm:prSet phldrT="[Text]"/>
      <dgm:spPr/>
      <dgm:t>
        <a:bodyPr/>
        <a:lstStyle/>
        <a:p>
          <a:r>
            <a:rPr lang="en-IN" dirty="0">
              <a:solidFill>
                <a:schemeClr val="tx1"/>
              </a:solidFill>
            </a:rPr>
            <a:t>It bonds chemically and micromechanically to the moist tooth, integrating with the tooth structure to create a strong, margin-free bond that virtually eliminates microleakage.</a:t>
          </a:r>
        </a:p>
      </dgm:t>
    </dgm:pt>
    <dgm:pt modelId="{681659DD-838E-4FE1-8460-E2D7EC74A53E}" type="parTrans" cxnId="{F4CBD36E-2B56-4089-A750-E1336BFF6189}">
      <dgm:prSet/>
      <dgm:spPr/>
      <dgm:t>
        <a:bodyPr/>
        <a:lstStyle/>
        <a:p>
          <a:endParaRPr lang="en-IN"/>
        </a:p>
      </dgm:t>
    </dgm:pt>
    <dgm:pt modelId="{4750FCE3-092E-4A34-A89B-B394740142E8}" type="sibTrans" cxnId="{F4CBD36E-2B56-4089-A750-E1336BFF6189}">
      <dgm:prSet/>
      <dgm:spPr/>
      <dgm:t>
        <a:bodyPr/>
        <a:lstStyle/>
        <a:p>
          <a:endParaRPr lang="en-IN"/>
        </a:p>
      </dgm:t>
    </dgm:pt>
    <dgm:pt modelId="{6E96ACD4-99A4-48BD-8BF6-75F80D3BBA5C}">
      <dgm:prSet phldrT="[Text]"/>
      <dgm:spPr/>
      <dgm:t>
        <a:bodyPr/>
        <a:lstStyle/>
        <a:p>
          <a:r>
            <a:rPr lang="en-IN" dirty="0">
              <a:solidFill>
                <a:schemeClr val="tx1"/>
              </a:solidFill>
            </a:rPr>
            <a:t>Its compressive strength is 3800 psi whereas the film thickness is only 12 microns thus it not only has good strength but also can be applied in thin layers.</a:t>
          </a:r>
        </a:p>
      </dgm:t>
    </dgm:pt>
    <dgm:pt modelId="{B3D4E8FA-BDDE-4B25-842C-7F087887E16A}" type="parTrans" cxnId="{219969C3-26D0-4D32-A92A-C1BDB4E8287F}">
      <dgm:prSet/>
      <dgm:spPr/>
      <dgm:t>
        <a:bodyPr/>
        <a:lstStyle/>
        <a:p>
          <a:endParaRPr lang="en-IN"/>
        </a:p>
      </dgm:t>
    </dgm:pt>
    <dgm:pt modelId="{D76D3E7A-1565-49A9-A360-8D2E22489C40}" type="sibTrans" cxnId="{219969C3-26D0-4D32-A92A-C1BDB4E8287F}">
      <dgm:prSet/>
      <dgm:spPr/>
      <dgm:t>
        <a:bodyPr/>
        <a:lstStyle/>
        <a:p>
          <a:endParaRPr lang="en-IN"/>
        </a:p>
      </dgm:t>
    </dgm:pt>
    <dgm:pt modelId="{9734C3BE-231E-46F1-ACCB-97C84D23AD28}" type="pres">
      <dgm:prSet presAssocID="{DBC0E88F-D093-4D01-ABCA-B944E8E9F8D3}" presName="Name0" presStyleCnt="0">
        <dgm:presLayoutVars>
          <dgm:chMax val="7"/>
          <dgm:chPref val="7"/>
          <dgm:dir/>
        </dgm:presLayoutVars>
      </dgm:prSet>
      <dgm:spPr/>
      <dgm:t>
        <a:bodyPr/>
        <a:lstStyle/>
        <a:p>
          <a:endParaRPr lang="en-US"/>
        </a:p>
      </dgm:t>
    </dgm:pt>
    <dgm:pt modelId="{20392503-39DF-4171-B7FE-2837390C49D4}" type="pres">
      <dgm:prSet presAssocID="{DBC0E88F-D093-4D01-ABCA-B944E8E9F8D3}" presName="Name1" presStyleCnt="0"/>
      <dgm:spPr/>
    </dgm:pt>
    <dgm:pt modelId="{BB303C7C-F7E2-420F-91F3-C372C40AC20D}" type="pres">
      <dgm:prSet presAssocID="{DBC0E88F-D093-4D01-ABCA-B944E8E9F8D3}" presName="cycle" presStyleCnt="0"/>
      <dgm:spPr/>
    </dgm:pt>
    <dgm:pt modelId="{9DDE7050-C144-4F1C-BE09-66FB1D1ED390}" type="pres">
      <dgm:prSet presAssocID="{DBC0E88F-D093-4D01-ABCA-B944E8E9F8D3}" presName="srcNode" presStyleLbl="node1" presStyleIdx="0" presStyleCnt="5"/>
      <dgm:spPr/>
    </dgm:pt>
    <dgm:pt modelId="{740F52D1-B348-4499-ADD9-162FEA939C18}" type="pres">
      <dgm:prSet presAssocID="{DBC0E88F-D093-4D01-ABCA-B944E8E9F8D3}" presName="conn" presStyleLbl="parChTrans1D2" presStyleIdx="0" presStyleCnt="1"/>
      <dgm:spPr/>
      <dgm:t>
        <a:bodyPr/>
        <a:lstStyle/>
        <a:p>
          <a:endParaRPr lang="en-US"/>
        </a:p>
      </dgm:t>
    </dgm:pt>
    <dgm:pt modelId="{E05D7D32-E7D3-460A-8354-C90F2BA752A7}" type="pres">
      <dgm:prSet presAssocID="{DBC0E88F-D093-4D01-ABCA-B944E8E9F8D3}" presName="extraNode" presStyleLbl="node1" presStyleIdx="0" presStyleCnt="5"/>
      <dgm:spPr/>
    </dgm:pt>
    <dgm:pt modelId="{FA8C18D7-4876-499F-95B5-EAB84FA66D2A}" type="pres">
      <dgm:prSet presAssocID="{DBC0E88F-D093-4D01-ABCA-B944E8E9F8D3}" presName="dstNode" presStyleLbl="node1" presStyleIdx="0" presStyleCnt="5"/>
      <dgm:spPr/>
    </dgm:pt>
    <dgm:pt modelId="{E0842804-B4FE-445E-B5CF-EF217C5582A9}" type="pres">
      <dgm:prSet presAssocID="{842A9E9E-9E41-4E95-BFFF-65D949FB8B5C}" presName="text_1" presStyleLbl="node1" presStyleIdx="0" presStyleCnt="5">
        <dgm:presLayoutVars>
          <dgm:bulletEnabled val="1"/>
        </dgm:presLayoutVars>
      </dgm:prSet>
      <dgm:spPr/>
      <dgm:t>
        <a:bodyPr/>
        <a:lstStyle/>
        <a:p>
          <a:endParaRPr lang="en-US"/>
        </a:p>
      </dgm:t>
    </dgm:pt>
    <dgm:pt modelId="{5480205A-9DE3-44FE-B5FD-303E61968EC3}" type="pres">
      <dgm:prSet presAssocID="{842A9E9E-9E41-4E95-BFFF-65D949FB8B5C}" presName="accent_1" presStyleCnt="0"/>
      <dgm:spPr/>
    </dgm:pt>
    <dgm:pt modelId="{FFAD8539-D036-48E9-BA93-AF5241835865}" type="pres">
      <dgm:prSet presAssocID="{842A9E9E-9E41-4E95-BFFF-65D949FB8B5C}" presName="accentRepeatNode" presStyleLbl="solidFgAcc1" presStyleIdx="0" presStyleCnt="5"/>
      <dgm:spPr/>
    </dgm:pt>
    <dgm:pt modelId="{7205A5D8-1862-4957-92C2-5206F6BF0316}" type="pres">
      <dgm:prSet presAssocID="{698AACB1-FC7A-4284-8D5E-95DD34ADD90A}" presName="text_2" presStyleLbl="node1" presStyleIdx="1" presStyleCnt="5">
        <dgm:presLayoutVars>
          <dgm:bulletEnabled val="1"/>
        </dgm:presLayoutVars>
      </dgm:prSet>
      <dgm:spPr/>
      <dgm:t>
        <a:bodyPr/>
        <a:lstStyle/>
        <a:p>
          <a:endParaRPr lang="en-US"/>
        </a:p>
      </dgm:t>
    </dgm:pt>
    <dgm:pt modelId="{81818724-1E0E-465D-9B20-DE5015DD484B}" type="pres">
      <dgm:prSet presAssocID="{698AACB1-FC7A-4284-8D5E-95DD34ADD90A}" presName="accent_2" presStyleCnt="0"/>
      <dgm:spPr/>
    </dgm:pt>
    <dgm:pt modelId="{46D6537B-D6BE-4C70-84AC-3CCB81D02063}" type="pres">
      <dgm:prSet presAssocID="{698AACB1-FC7A-4284-8D5E-95DD34ADD90A}" presName="accentRepeatNode" presStyleLbl="solidFgAcc1" presStyleIdx="1" presStyleCnt="5"/>
      <dgm:spPr/>
    </dgm:pt>
    <dgm:pt modelId="{567CB715-463F-4084-88F7-BC71848B7250}" type="pres">
      <dgm:prSet presAssocID="{6B1311D8-91DD-4104-A6C7-C4D18F826B0D}" presName="text_3" presStyleLbl="node1" presStyleIdx="2" presStyleCnt="5">
        <dgm:presLayoutVars>
          <dgm:bulletEnabled val="1"/>
        </dgm:presLayoutVars>
      </dgm:prSet>
      <dgm:spPr/>
      <dgm:t>
        <a:bodyPr/>
        <a:lstStyle/>
        <a:p>
          <a:endParaRPr lang="en-US"/>
        </a:p>
      </dgm:t>
    </dgm:pt>
    <dgm:pt modelId="{89E34649-1451-4757-BB34-6825F61CD012}" type="pres">
      <dgm:prSet presAssocID="{6B1311D8-91DD-4104-A6C7-C4D18F826B0D}" presName="accent_3" presStyleCnt="0"/>
      <dgm:spPr/>
    </dgm:pt>
    <dgm:pt modelId="{49A18D65-8593-4980-A284-850057F684A4}" type="pres">
      <dgm:prSet presAssocID="{6B1311D8-91DD-4104-A6C7-C4D18F826B0D}" presName="accentRepeatNode" presStyleLbl="solidFgAcc1" presStyleIdx="2" presStyleCnt="5"/>
      <dgm:spPr/>
    </dgm:pt>
    <dgm:pt modelId="{6D67DF27-7857-4593-98FF-99F0554B514F}" type="pres">
      <dgm:prSet presAssocID="{8CF33420-83F8-4A4A-90B3-3D835D44FF54}" presName="text_4" presStyleLbl="node1" presStyleIdx="3" presStyleCnt="5">
        <dgm:presLayoutVars>
          <dgm:bulletEnabled val="1"/>
        </dgm:presLayoutVars>
      </dgm:prSet>
      <dgm:spPr/>
      <dgm:t>
        <a:bodyPr/>
        <a:lstStyle/>
        <a:p>
          <a:endParaRPr lang="en-US"/>
        </a:p>
      </dgm:t>
    </dgm:pt>
    <dgm:pt modelId="{909D681D-F0C4-4259-8478-BA65362EB219}" type="pres">
      <dgm:prSet presAssocID="{8CF33420-83F8-4A4A-90B3-3D835D44FF54}" presName="accent_4" presStyleCnt="0"/>
      <dgm:spPr/>
    </dgm:pt>
    <dgm:pt modelId="{57DEE5E6-AB83-4F6E-B977-F0BB045EE311}" type="pres">
      <dgm:prSet presAssocID="{8CF33420-83F8-4A4A-90B3-3D835D44FF54}" presName="accentRepeatNode" presStyleLbl="solidFgAcc1" presStyleIdx="3" presStyleCnt="5"/>
      <dgm:spPr/>
    </dgm:pt>
    <dgm:pt modelId="{AA2E817D-61AB-4A04-9214-F69B26D0D11F}" type="pres">
      <dgm:prSet presAssocID="{6E96ACD4-99A4-48BD-8BF6-75F80D3BBA5C}" presName="text_5" presStyleLbl="node1" presStyleIdx="4" presStyleCnt="5">
        <dgm:presLayoutVars>
          <dgm:bulletEnabled val="1"/>
        </dgm:presLayoutVars>
      </dgm:prSet>
      <dgm:spPr/>
      <dgm:t>
        <a:bodyPr/>
        <a:lstStyle/>
        <a:p>
          <a:endParaRPr lang="en-US"/>
        </a:p>
      </dgm:t>
    </dgm:pt>
    <dgm:pt modelId="{E7C90A0D-7274-4463-A31F-E7251A47A355}" type="pres">
      <dgm:prSet presAssocID="{6E96ACD4-99A4-48BD-8BF6-75F80D3BBA5C}" presName="accent_5" presStyleCnt="0"/>
      <dgm:spPr/>
    </dgm:pt>
    <dgm:pt modelId="{CEBF1934-D039-4D4E-9625-18306454C150}" type="pres">
      <dgm:prSet presAssocID="{6E96ACD4-99A4-48BD-8BF6-75F80D3BBA5C}" presName="accentRepeatNode" presStyleLbl="solidFgAcc1" presStyleIdx="4" presStyleCnt="5"/>
      <dgm:spPr/>
    </dgm:pt>
  </dgm:ptLst>
  <dgm:cxnLst>
    <dgm:cxn modelId="{2CC1C137-7C63-4DA9-8F13-0379C983FC49}" srcId="{DBC0E88F-D093-4D01-ABCA-B944E8E9F8D3}" destId="{698AACB1-FC7A-4284-8D5E-95DD34ADD90A}" srcOrd="1" destOrd="0" parTransId="{2855A6BD-BA80-4F56-BD89-6CA7ABF48133}" sibTransId="{31E02391-E772-43F1-AC33-79EFC1978F98}"/>
    <dgm:cxn modelId="{4620F910-E210-4BFD-91E7-6731B66547F5}" type="presOf" srcId="{6B1311D8-91DD-4104-A6C7-C4D18F826B0D}" destId="{567CB715-463F-4084-88F7-BC71848B7250}" srcOrd="0" destOrd="0" presId="urn:microsoft.com/office/officeart/2008/layout/VerticalCurvedList"/>
    <dgm:cxn modelId="{01CEDEC7-9ABD-444E-8D41-B1B2F1969AFD}" type="presOf" srcId="{842A9E9E-9E41-4E95-BFFF-65D949FB8B5C}" destId="{E0842804-B4FE-445E-B5CF-EF217C5582A9}" srcOrd="0" destOrd="0" presId="urn:microsoft.com/office/officeart/2008/layout/VerticalCurvedList"/>
    <dgm:cxn modelId="{F4CBD36E-2B56-4089-A750-E1336BFF6189}" srcId="{DBC0E88F-D093-4D01-ABCA-B944E8E9F8D3}" destId="{8CF33420-83F8-4A4A-90B3-3D835D44FF54}" srcOrd="3" destOrd="0" parTransId="{681659DD-838E-4FE1-8460-E2D7EC74A53E}" sibTransId="{4750FCE3-092E-4A34-A89B-B394740142E8}"/>
    <dgm:cxn modelId="{AF9B602D-795A-4858-B722-69D9D10737F9}" type="presOf" srcId="{698AACB1-FC7A-4284-8D5E-95DD34ADD90A}" destId="{7205A5D8-1862-4957-92C2-5206F6BF0316}" srcOrd="0" destOrd="0" presId="urn:microsoft.com/office/officeart/2008/layout/VerticalCurvedList"/>
    <dgm:cxn modelId="{E2ED9F5B-D676-4C98-AF09-B9E169898BD2}" srcId="{DBC0E88F-D093-4D01-ABCA-B944E8E9F8D3}" destId="{6B1311D8-91DD-4104-A6C7-C4D18F826B0D}" srcOrd="2" destOrd="0" parTransId="{019A05FF-ADCF-4F53-A85B-8ADCF314EC72}" sibTransId="{569F5999-C441-4225-B3B0-46E5DE5DF300}"/>
    <dgm:cxn modelId="{917BBF16-FE74-45B2-8DD3-C3E78BE4678F}" type="presOf" srcId="{466BBE6C-C3BB-4B2B-9357-84021C8E1F0A}" destId="{740F52D1-B348-4499-ADD9-162FEA939C18}" srcOrd="0" destOrd="0" presId="urn:microsoft.com/office/officeart/2008/layout/VerticalCurvedList"/>
    <dgm:cxn modelId="{F2E9C733-D24B-4AAA-AB5B-F035A68DFD0A}" type="presOf" srcId="{DBC0E88F-D093-4D01-ABCA-B944E8E9F8D3}" destId="{9734C3BE-231E-46F1-ACCB-97C84D23AD28}" srcOrd="0" destOrd="0" presId="urn:microsoft.com/office/officeart/2008/layout/VerticalCurvedList"/>
    <dgm:cxn modelId="{B270659D-9F6B-417A-8210-72962C226966}" type="presOf" srcId="{6E96ACD4-99A4-48BD-8BF6-75F80D3BBA5C}" destId="{AA2E817D-61AB-4A04-9214-F69B26D0D11F}" srcOrd="0" destOrd="0" presId="urn:microsoft.com/office/officeart/2008/layout/VerticalCurvedList"/>
    <dgm:cxn modelId="{AFB32AE6-D36A-4F36-9ED6-40E07BD38630}" type="presOf" srcId="{8CF33420-83F8-4A4A-90B3-3D835D44FF54}" destId="{6D67DF27-7857-4593-98FF-99F0554B514F}" srcOrd="0" destOrd="0" presId="urn:microsoft.com/office/officeart/2008/layout/VerticalCurvedList"/>
    <dgm:cxn modelId="{219969C3-26D0-4D32-A92A-C1BDB4E8287F}" srcId="{DBC0E88F-D093-4D01-ABCA-B944E8E9F8D3}" destId="{6E96ACD4-99A4-48BD-8BF6-75F80D3BBA5C}" srcOrd="4" destOrd="0" parTransId="{B3D4E8FA-BDDE-4B25-842C-7F087887E16A}" sibTransId="{D76D3E7A-1565-49A9-A360-8D2E22489C40}"/>
    <dgm:cxn modelId="{4046CC30-9302-4CAD-812B-60BCB4545EFB}" srcId="{DBC0E88F-D093-4D01-ABCA-B944E8E9F8D3}" destId="{842A9E9E-9E41-4E95-BFFF-65D949FB8B5C}" srcOrd="0" destOrd="0" parTransId="{7DD4B091-BE9E-408E-A82B-9447FC00EEF9}" sibTransId="{466BBE6C-C3BB-4B2B-9357-84021C8E1F0A}"/>
    <dgm:cxn modelId="{28FE8CCF-0619-48F3-836E-8B81BB40A29E}" type="presParOf" srcId="{9734C3BE-231E-46F1-ACCB-97C84D23AD28}" destId="{20392503-39DF-4171-B7FE-2837390C49D4}" srcOrd="0" destOrd="0" presId="urn:microsoft.com/office/officeart/2008/layout/VerticalCurvedList"/>
    <dgm:cxn modelId="{26685B35-9A52-4E3F-A96E-07E734F1959C}" type="presParOf" srcId="{20392503-39DF-4171-B7FE-2837390C49D4}" destId="{BB303C7C-F7E2-420F-91F3-C372C40AC20D}" srcOrd="0" destOrd="0" presId="urn:microsoft.com/office/officeart/2008/layout/VerticalCurvedList"/>
    <dgm:cxn modelId="{C8AA7A8D-C8D7-448A-B77C-FC42B9B39B52}" type="presParOf" srcId="{BB303C7C-F7E2-420F-91F3-C372C40AC20D}" destId="{9DDE7050-C144-4F1C-BE09-66FB1D1ED390}" srcOrd="0" destOrd="0" presId="urn:microsoft.com/office/officeart/2008/layout/VerticalCurvedList"/>
    <dgm:cxn modelId="{42932E04-9E6D-4DE4-A58A-3CF84932D7EC}" type="presParOf" srcId="{BB303C7C-F7E2-420F-91F3-C372C40AC20D}" destId="{740F52D1-B348-4499-ADD9-162FEA939C18}" srcOrd="1" destOrd="0" presId="urn:microsoft.com/office/officeart/2008/layout/VerticalCurvedList"/>
    <dgm:cxn modelId="{4B3A1DB1-801A-4B66-97C7-938C3E6A3C1F}" type="presParOf" srcId="{BB303C7C-F7E2-420F-91F3-C372C40AC20D}" destId="{E05D7D32-E7D3-460A-8354-C90F2BA752A7}" srcOrd="2" destOrd="0" presId="urn:microsoft.com/office/officeart/2008/layout/VerticalCurvedList"/>
    <dgm:cxn modelId="{6FF983B5-C3DB-4892-B175-FEF052F73909}" type="presParOf" srcId="{BB303C7C-F7E2-420F-91F3-C372C40AC20D}" destId="{FA8C18D7-4876-499F-95B5-EAB84FA66D2A}" srcOrd="3" destOrd="0" presId="urn:microsoft.com/office/officeart/2008/layout/VerticalCurvedList"/>
    <dgm:cxn modelId="{586EC3F6-B698-4365-8816-1B2B05C5677C}" type="presParOf" srcId="{20392503-39DF-4171-B7FE-2837390C49D4}" destId="{E0842804-B4FE-445E-B5CF-EF217C5582A9}" srcOrd="1" destOrd="0" presId="urn:microsoft.com/office/officeart/2008/layout/VerticalCurvedList"/>
    <dgm:cxn modelId="{44157CF3-00B5-4093-9729-A8AFE68C825E}" type="presParOf" srcId="{20392503-39DF-4171-B7FE-2837390C49D4}" destId="{5480205A-9DE3-44FE-B5FD-303E61968EC3}" srcOrd="2" destOrd="0" presId="urn:microsoft.com/office/officeart/2008/layout/VerticalCurvedList"/>
    <dgm:cxn modelId="{169C292A-70F1-4D2A-A101-337E126EFF53}" type="presParOf" srcId="{5480205A-9DE3-44FE-B5FD-303E61968EC3}" destId="{FFAD8539-D036-48E9-BA93-AF5241835865}" srcOrd="0" destOrd="0" presId="urn:microsoft.com/office/officeart/2008/layout/VerticalCurvedList"/>
    <dgm:cxn modelId="{C6F2D9BD-700A-4DF2-B9B8-8946B842A661}" type="presParOf" srcId="{20392503-39DF-4171-B7FE-2837390C49D4}" destId="{7205A5D8-1862-4957-92C2-5206F6BF0316}" srcOrd="3" destOrd="0" presId="urn:microsoft.com/office/officeart/2008/layout/VerticalCurvedList"/>
    <dgm:cxn modelId="{E36F4A9C-7586-46B2-9496-6EDDCB77EDF1}" type="presParOf" srcId="{20392503-39DF-4171-B7FE-2837390C49D4}" destId="{81818724-1E0E-465D-9B20-DE5015DD484B}" srcOrd="4" destOrd="0" presId="urn:microsoft.com/office/officeart/2008/layout/VerticalCurvedList"/>
    <dgm:cxn modelId="{29AEC228-8787-48FA-815B-1EBACE3BD30F}" type="presParOf" srcId="{81818724-1E0E-465D-9B20-DE5015DD484B}" destId="{46D6537B-D6BE-4C70-84AC-3CCB81D02063}" srcOrd="0" destOrd="0" presId="urn:microsoft.com/office/officeart/2008/layout/VerticalCurvedList"/>
    <dgm:cxn modelId="{617327BC-C32C-4057-9195-39A0B07ED947}" type="presParOf" srcId="{20392503-39DF-4171-B7FE-2837390C49D4}" destId="{567CB715-463F-4084-88F7-BC71848B7250}" srcOrd="5" destOrd="0" presId="urn:microsoft.com/office/officeart/2008/layout/VerticalCurvedList"/>
    <dgm:cxn modelId="{652500D9-B708-4B1C-9824-00BF4CC0817F}" type="presParOf" srcId="{20392503-39DF-4171-B7FE-2837390C49D4}" destId="{89E34649-1451-4757-BB34-6825F61CD012}" srcOrd="6" destOrd="0" presId="urn:microsoft.com/office/officeart/2008/layout/VerticalCurvedList"/>
    <dgm:cxn modelId="{7591E3B9-8E52-4753-BA31-15978F365A45}" type="presParOf" srcId="{89E34649-1451-4757-BB34-6825F61CD012}" destId="{49A18D65-8593-4980-A284-850057F684A4}" srcOrd="0" destOrd="0" presId="urn:microsoft.com/office/officeart/2008/layout/VerticalCurvedList"/>
    <dgm:cxn modelId="{CFABED63-2791-4FBB-8145-72B3427A3646}" type="presParOf" srcId="{20392503-39DF-4171-B7FE-2837390C49D4}" destId="{6D67DF27-7857-4593-98FF-99F0554B514F}" srcOrd="7" destOrd="0" presId="urn:microsoft.com/office/officeart/2008/layout/VerticalCurvedList"/>
    <dgm:cxn modelId="{19010331-E65A-4A3D-AFA3-73177ABB9E60}" type="presParOf" srcId="{20392503-39DF-4171-B7FE-2837390C49D4}" destId="{909D681D-F0C4-4259-8478-BA65362EB219}" srcOrd="8" destOrd="0" presId="urn:microsoft.com/office/officeart/2008/layout/VerticalCurvedList"/>
    <dgm:cxn modelId="{3D3BF964-256B-4A4B-BC5B-60F789115C4C}" type="presParOf" srcId="{909D681D-F0C4-4259-8478-BA65362EB219}" destId="{57DEE5E6-AB83-4F6E-B977-F0BB045EE311}" srcOrd="0" destOrd="0" presId="urn:microsoft.com/office/officeart/2008/layout/VerticalCurvedList"/>
    <dgm:cxn modelId="{FA617DA3-58DE-427F-B16E-8A9D6132F9D5}" type="presParOf" srcId="{20392503-39DF-4171-B7FE-2837390C49D4}" destId="{AA2E817D-61AB-4A04-9214-F69B26D0D11F}" srcOrd="9" destOrd="0" presId="urn:microsoft.com/office/officeart/2008/layout/VerticalCurvedList"/>
    <dgm:cxn modelId="{F1C217F8-8F7F-47EE-9548-5BA9D146251A}" type="presParOf" srcId="{20392503-39DF-4171-B7FE-2837390C49D4}" destId="{E7C90A0D-7274-4463-A31F-E7251A47A355}" srcOrd="10" destOrd="0" presId="urn:microsoft.com/office/officeart/2008/layout/VerticalCurvedList"/>
    <dgm:cxn modelId="{578E6420-8942-4CAA-AAE3-DBE22DB3FDC8}" type="presParOf" srcId="{E7C90A0D-7274-4463-A31F-E7251A47A355}" destId="{CEBF1934-D039-4D4E-9625-18306454C15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F52D1-B348-4499-ADD9-162FEA939C18}">
      <dsp:nvSpPr>
        <dsp:cNvPr id="0" name=""/>
        <dsp:cNvSpPr/>
      </dsp:nvSpPr>
      <dsp:spPr>
        <a:xfrm>
          <a:off x="-7582993" y="-1158763"/>
          <a:ext cx="9023126" cy="9023126"/>
        </a:xfrm>
        <a:prstGeom prst="blockArc">
          <a:avLst>
            <a:gd name="adj1" fmla="val 18900000"/>
            <a:gd name="adj2" fmla="val 2700000"/>
            <a:gd name="adj3" fmla="val 239"/>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842804-B4FE-445E-B5CF-EF217C5582A9}">
      <dsp:nvSpPr>
        <dsp:cNvPr id="0" name=""/>
        <dsp:cNvSpPr/>
      </dsp:nvSpPr>
      <dsp:spPr>
        <a:xfrm>
          <a:off x="628638" y="418965"/>
          <a:ext cx="8153460" cy="8384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5534" tIns="43180" rIns="43180" bIns="43180" numCol="1" spcCol="1270" anchor="ctr" anchorCtr="0">
          <a:noAutofit/>
        </a:bodyPr>
        <a:lstStyle/>
        <a:p>
          <a:pPr lvl="0" algn="l" defTabSz="755650">
            <a:lnSpc>
              <a:spcPct val="90000"/>
            </a:lnSpc>
            <a:spcBef>
              <a:spcPct val="0"/>
            </a:spcBef>
            <a:spcAft>
              <a:spcPct val="35000"/>
            </a:spcAft>
          </a:pPr>
          <a:r>
            <a:rPr lang="en-IN" sz="1700" kern="1200" dirty="0"/>
            <a:t>When placed in the presence of moisture, the sealant spreads over the enamel surface </a:t>
          </a:r>
        </a:p>
      </dsp:txBody>
      <dsp:txXfrm>
        <a:off x="628638" y="418965"/>
        <a:ext cx="8153460" cy="838468"/>
      </dsp:txXfrm>
    </dsp:sp>
    <dsp:sp modelId="{FFAD8539-D036-48E9-BA93-AF5241835865}">
      <dsp:nvSpPr>
        <dsp:cNvPr id="0" name=""/>
        <dsp:cNvSpPr/>
      </dsp:nvSpPr>
      <dsp:spPr>
        <a:xfrm>
          <a:off x="104595" y="314157"/>
          <a:ext cx="1048085" cy="104808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05A5D8-1862-4957-92C2-5206F6BF0316}">
      <dsp:nvSpPr>
        <dsp:cNvPr id="0" name=""/>
        <dsp:cNvSpPr/>
      </dsp:nvSpPr>
      <dsp:spPr>
        <a:xfrm>
          <a:off x="1229459" y="1676265"/>
          <a:ext cx="7552638" cy="838468"/>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5534" tIns="43180" rIns="43180" bIns="43180" numCol="1" spcCol="1270" anchor="ctr" anchorCtr="0">
          <a:noAutofit/>
        </a:bodyPr>
        <a:lstStyle/>
        <a:p>
          <a:pPr lvl="0" algn="l" defTabSz="755650">
            <a:lnSpc>
              <a:spcPct val="90000"/>
            </a:lnSpc>
            <a:spcBef>
              <a:spcPct val="0"/>
            </a:spcBef>
            <a:spcAft>
              <a:spcPct val="35000"/>
            </a:spcAft>
          </a:pPr>
          <a:r>
            <a:rPr lang="en-IN" sz="1700" kern="1200" dirty="0"/>
            <a:t>Because of its unique chemistry, Embrace </a:t>
          </a:r>
          <a:r>
            <a:rPr lang="en-IN" sz="1700" kern="1200" dirty="0" err="1"/>
            <a:t>WetBond</a:t>
          </a:r>
          <a:r>
            <a:rPr lang="en-IN" sz="1700" kern="1200" dirty="0"/>
            <a:t> is miscible with water and flows into moisture-containing etched enamel and combines with it.</a:t>
          </a:r>
        </a:p>
      </dsp:txBody>
      <dsp:txXfrm>
        <a:off x="1229459" y="1676265"/>
        <a:ext cx="7552638" cy="838468"/>
      </dsp:txXfrm>
    </dsp:sp>
    <dsp:sp modelId="{46D6537B-D6BE-4C70-84AC-3CCB81D02063}">
      <dsp:nvSpPr>
        <dsp:cNvPr id="0" name=""/>
        <dsp:cNvSpPr/>
      </dsp:nvSpPr>
      <dsp:spPr>
        <a:xfrm>
          <a:off x="705417" y="1571457"/>
          <a:ext cx="1048085" cy="1048085"/>
        </a:xfrm>
        <a:prstGeom prst="ellipse">
          <a:avLst/>
        </a:prstGeom>
        <a:solidFill>
          <a:schemeClr val="lt1">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7CB715-463F-4084-88F7-BC71848B7250}">
      <dsp:nvSpPr>
        <dsp:cNvPr id="0" name=""/>
        <dsp:cNvSpPr/>
      </dsp:nvSpPr>
      <dsp:spPr>
        <a:xfrm>
          <a:off x="1413863" y="2933565"/>
          <a:ext cx="7368234" cy="83846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5534" tIns="43180" rIns="43180" bIns="43180" numCol="1" spcCol="1270" anchor="ctr" anchorCtr="0">
          <a:noAutofit/>
        </a:bodyPr>
        <a:lstStyle/>
        <a:p>
          <a:pPr lvl="0" algn="l" defTabSz="755650">
            <a:lnSpc>
              <a:spcPct val="90000"/>
            </a:lnSpc>
            <a:spcBef>
              <a:spcPct val="0"/>
            </a:spcBef>
            <a:spcAft>
              <a:spcPct val="35000"/>
            </a:spcAft>
          </a:pPr>
          <a:r>
            <a:rPr lang="en-IN" sz="1700" kern="1200" dirty="0">
              <a:solidFill>
                <a:schemeClr val="tx1"/>
              </a:solidFill>
            </a:rPr>
            <a:t>It forms a unique </a:t>
          </a:r>
          <a:r>
            <a:rPr lang="en-IN" sz="1700" b="1" kern="1200" dirty="0">
              <a:solidFill>
                <a:schemeClr val="tx1"/>
              </a:solidFill>
            </a:rPr>
            <a:t>Resin Acid-integrating Network (RAIN)</a:t>
          </a:r>
          <a:r>
            <a:rPr lang="en-IN" sz="1700" kern="1200" dirty="0">
              <a:solidFill>
                <a:schemeClr val="tx1"/>
              </a:solidFill>
            </a:rPr>
            <a:t> that improves penetration into pits and fissures and provides superior sealing of the margins</a:t>
          </a:r>
          <a:r>
            <a:rPr lang="en-IN" sz="1400" kern="1200" dirty="0"/>
            <a:t>.</a:t>
          </a:r>
        </a:p>
      </dsp:txBody>
      <dsp:txXfrm>
        <a:off x="1413863" y="2933565"/>
        <a:ext cx="7368234" cy="838468"/>
      </dsp:txXfrm>
    </dsp:sp>
    <dsp:sp modelId="{49A18D65-8593-4980-A284-850057F684A4}">
      <dsp:nvSpPr>
        <dsp:cNvPr id="0" name=""/>
        <dsp:cNvSpPr/>
      </dsp:nvSpPr>
      <dsp:spPr>
        <a:xfrm>
          <a:off x="889821" y="2828757"/>
          <a:ext cx="1048085" cy="1048085"/>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7DF27-7857-4593-98FF-99F0554B514F}">
      <dsp:nvSpPr>
        <dsp:cNvPr id="0" name=""/>
        <dsp:cNvSpPr/>
      </dsp:nvSpPr>
      <dsp:spPr>
        <a:xfrm>
          <a:off x="1229459" y="4190865"/>
          <a:ext cx="7552638" cy="838468"/>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5534" tIns="43180" rIns="43180" bIns="43180" numCol="1" spcCol="1270" anchor="ctr" anchorCtr="0">
          <a:noAutofit/>
        </a:bodyPr>
        <a:lstStyle/>
        <a:p>
          <a:pPr lvl="0" algn="l" defTabSz="755650">
            <a:lnSpc>
              <a:spcPct val="90000"/>
            </a:lnSpc>
            <a:spcBef>
              <a:spcPct val="0"/>
            </a:spcBef>
            <a:spcAft>
              <a:spcPct val="35000"/>
            </a:spcAft>
          </a:pPr>
          <a:r>
            <a:rPr lang="en-IN" sz="1700" kern="1200" dirty="0">
              <a:solidFill>
                <a:schemeClr val="tx1"/>
              </a:solidFill>
            </a:rPr>
            <a:t>It bonds chemically and micromechanically to the moist tooth, integrating with the tooth structure to create a strong, margin-free bond that virtually eliminates microleakage.</a:t>
          </a:r>
        </a:p>
      </dsp:txBody>
      <dsp:txXfrm>
        <a:off x="1229459" y="4190865"/>
        <a:ext cx="7552638" cy="838468"/>
      </dsp:txXfrm>
    </dsp:sp>
    <dsp:sp modelId="{57DEE5E6-AB83-4F6E-B977-F0BB045EE311}">
      <dsp:nvSpPr>
        <dsp:cNvPr id="0" name=""/>
        <dsp:cNvSpPr/>
      </dsp:nvSpPr>
      <dsp:spPr>
        <a:xfrm>
          <a:off x="705417" y="4086057"/>
          <a:ext cx="1048085" cy="1048085"/>
        </a:xfrm>
        <a:prstGeom prst="ellipse">
          <a:avLst/>
        </a:prstGeom>
        <a:solidFill>
          <a:schemeClr val="lt1">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2E817D-61AB-4A04-9214-F69B26D0D11F}">
      <dsp:nvSpPr>
        <dsp:cNvPr id="0" name=""/>
        <dsp:cNvSpPr/>
      </dsp:nvSpPr>
      <dsp:spPr>
        <a:xfrm>
          <a:off x="628638" y="5448165"/>
          <a:ext cx="8153460" cy="83846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5534" tIns="43180" rIns="43180" bIns="43180" numCol="1" spcCol="1270" anchor="ctr" anchorCtr="0">
          <a:noAutofit/>
        </a:bodyPr>
        <a:lstStyle/>
        <a:p>
          <a:pPr lvl="0" algn="l" defTabSz="755650">
            <a:lnSpc>
              <a:spcPct val="90000"/>
            </a:lnSpc>
            <a:spcBef>
              <a:spcPct val="0"/>
            </a:spcBef>
            <a:spcAft>
              <a:spcPct val="35000"/>
            </a:spcAft>
          </a:pPr>
          <a:r>
            <a:rPr lang="en-IN" sz="1700" kern="1200" dirty="0">
              <a:solidFill>
                <a:schemeClr val="tx1"/>
              </a:solidFill>
            </a:rPr>
            <a:t>Its compressive strength is 3800 psi whereas the film thickness is only 12 microns thus it not only has good strength but also can be applied in thin layers.</a:t>
          </a:r>
        </a:p>
      </dsp:txBody>
      <dsp:txXfrm>
        <a:off x="628638" y="5448165"/>
        <a:ext cx="8153460" cy="838468"/>
      </dsp:txXfrm>
    </dsp:sp>
    <dsp:sp modelId="{CEBF1934-D039-4D4E-9625-18306454C150}">
      <dsp:nvSpPr>
        <dsp:cNvPr id="0" name=""/>
        <dsp:cNvSpPr/>
      </dsp:nvSpPr>
      <dsp:spPr>
        <a:xfrm>
          <a:off x="104595" y="5343357"/>
          <a:ext cx="1048085" cy="1048085"/>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71C91-697A-4E8F-B0E7-D8B152C90E4B}" type="datetimeFigureOut">
              <a:rPr lang="en-US" smtClean="0"/>
              <a:t>7/21/2022</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149C7-1499-4909-893D-96954851A3D4}" type="slidenum">
              <a:rPr lang="en-US" smtClean="0"/>
              <a:t>‹#›</a:t>
            </a:fld>
            <a:endParaRPr lang="en-US"/>
          </a:p>
        </p:txBody>
      </p:sp>
    </p:spTree>
    <p:extLst>
      <p:ext uri="{BB962C8B-B14F-4D97-AF65-F5344CB8AC3E}">
        <p14:creationId xmlns:p14="http://schemas.microsoft.com/office/powerpoint/2010/main" val="403927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E149C7-1499-4909-893D-96954851A3D4}" type="slidenum">
              <a:rPr lang="en-US" smtClean="0"/>
              <a:t>3</a:t>
            </a:fld>
            <a:endParaRPr lang="en-US"/>
          </a:p>
        </p:txBody>
      </p:sp>
    </p:spTree>
    <p:extLst>
      <p:ext uri="{BB962C8B-B14F-4D97-AF65-F5344CB8AC3E}">
        <p14:creationId xmlns:p14="http://schemas.microsoft.com/office/powerpoint/2010/main" val="2237601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380931"/>
            <a:ext cx="8743950" cy="2129032"/>
          </a:xfrm>
          <a:noFill/>
        </p:spPr>
        <p:txBody>
          <a:bodyPr anchor="b">
            <a:normAutofit/>
          </a:bodyPr>
          <a:lstStyle>
            <a:lvl1pPr algn="ctr">
              <a:defRPr sz="4800">
                <a:solidFill>
                  <a:srgbClr val="0066CC"/>
                </a:solidFill>
              </a:defRPr>
            </a:lvl1pPr>
          </a:lstStyle>
          <a:p>
            <a:r>
              <a:rPr lang="en-US"/>
              <a:t>Click to edit Master title style</a:t>
            </a:r>
            <a:endParaRPr lang="en-US" dirty="0"/>
          </a:p>
        </p:txBody>
      </p:sp>
      <p:sp>
        <p:nvSpPr>
          <p:cNvPr id="3" name="Subtitle 2"/>
          <p:cNvSpPr>
            <a:spLocks noGrp="1"/>
          </p:cNvSpPr>
          <p:nvPr>
            <p:ph type="subTitle" idx="1"/>
          </p:nvPr>
        </p:nvSpPr>
        <p:spPr>
          <a:xfrm>
            <a:off x="1287622" y="3696600"/>
            <a:ext cx="7715250" cy="1655762"/>
          </a:xfrm>
        </p:spPr>
        <p:txBody>
          <a:bodyPr>
            <a:normAutofit/>
          </a:bodyPr>
          <a:lstStyle>
            <a:lvl1pPr marL="0" indent="0" algn="ctr">
              <a:buNone/>
              <a:defRPr sz="2800">
                <a:solidFill>
                  <a:srgbClr val="0099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22A5759-D335-4A34-B7D5-6FDAD40A40EE}" type="datetime1">
              <a:rPr lang="en-US" smtClean="0"/>
              <a:t>7/21/2022</a:t>
            </a:fld>
            <a:endParaRPr lang="en-US"/>
          </a:p>
        </p:txBody>
      </p:sp>
      <p:sp>
        <p:nvSpPr>
          <p:cNvPr id="5" name="Footer Placeholder 4"/>
          <p:cNvSpPr>
            <a:spLocks noGrp="1"/>
          </p:cNvSpPr>
          <p:nvPr>
            <p:ph type="ftr" sz="quarter" idx="11"/>
          </p:nvPr>
        </p:nvSpPr>
        <p:spPr/>
        <p:txBody>
          <a:bodyPr/>
          <a:lstStyle>
            <a:lvl1pPr>
              <a:defRPr/>
            </a:lvl1pPr>
          </a:lstStyle>
          <a:p>
            <a:r>
              <a:rPr lang="en-US" smtClean="0"/>
              <a:t>Dr. Yash Shah</a:t>
            </a:r>
            <a:endParaRPr lang="en-US" dirty="0"/>
          </a:p>
        </p:txBody>
      </p:sp>
      <p:sp>
        <p:nvSpPr>
          <p:cNvPr id="6" name="Slide Number Placeholder 5"/>
          <p:cNvSpPr>
            <a:spLocks noGrp="1"/>
          </p:cNvSpPr>
          <p:nvPr>
            <p:ph type="sldNum" sz="quarter" idx="12"/>
          </p:nvPr>
        </p:nvSpPr>
        <p:spPr/>
        <p:txBody>
          <a:bodyPr/>
          <a:lstStyle/>
          <a:p>
            <a:fld id="{0FE0F755-9CEA-4173-9D80-9B16570FB611}" type="slidenum">
              <a:rPr lang="en-US" smtClean="0"/>
              <a:t>‹#›</a:t>
            </a:fld>
            <a:endParaRPr lang="en-US"/>
          </a:p>
        </p:txBody>
      </p:sp>
      <p:sp>
        <p:nvSpPr>
          <p:cNvPr id="8" name="Rectangle 7">
            <a:extLst>
              <a:ext uri="{FF2B5EF4-FFF2-40B4-BE49-F238E27FC236}">
                <a16:creationId xmlns:a16="http://schemas.microsoft.com/office/drawing/2014/main" xmlns="" id="{6D3986AB-FE8F-424F-81E5-EA3CF61B2131}"/>
              </a:ext>
            </a:extLst>
          </p:cNvPr>
          <p:cNvSpPr/>
          <p:nvPr userDrawn="1"/>
        </p:nvSpPr>
        <p:spPr>
          <a:xfrm flipV="1">
            <a:off x="771525" y="3509963"/>
            <a:ext cx="8743950" cy="920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435C1DD2-1DAC-4C35-A88F-5ACAFD8297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6051" y="180726"/>
            <a:ext cx="1554897" cy="1149846"/>
          </a:xfrm>
          <a:prstGeom prst="rect">
            <a:avLst/>
          </a:prstGeom>
        </p:spPr>
      </p:pic>
      <p:pic>
        <p:nvPicPr>
          <p:cNvPr id="10" name="Picture 9">
            <a:extLst>
              <a:ext uri="{FF2B5EF4-FFF2-40B4-BE49-F238E27FC236}">
                <a16:creationId xmlns:a16="http://schemas.microsoft.com/office/drawing/2014/main" xmlns="" id="{A3384DAC-56C5-4C37-89FE-70F34B354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7019" y="5559077"/>
            <a:ext cx="1132960" cy="1162400"/>
          </a:xfrm>
          <a:prstGeom prst="rect">
            <a:avLst/>
          </a:prstGeom>
        </p:spPr>
      </p:pic>
    </p:spTree>
    <p:extLst>
      <p:ext uri="{BB962C8B-B14F-4D97-AF65-F5344CB8AC3E}">
        <p14:creationId xmlns:p14="http://schemas.microsoft.com/office/powerpoint/2010/main" val="40887859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87620" y="1251186"/>
            <a:ext cx="8292147" cy="49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7735A-BDE9-4671-A45E-AC131582435D}" type="datetime1">
              <a:rPr lang="en-US" smtClean="0"/>
              <a:t>7/21/2022</a:t>
            </a:fld>
            <a:endParaRPr lang="en-US"/>
          </a:p>
        </p:txBody>
      </p:sp>
      <p:sp>
        <p:nvSpPr>
          <p:cNvPr id="5" name="Footer Placeholder 4"/>
          <p:cNvSpPr>
            <a:spLocks noGrp="1"/>
          </p:cNvSpPr>
          <p:nvPr>
            <p:ph type="ftr" sz="quarter" idx="11"/>
          </p:nvPr>
        </p:nvSpPr>
        <p:spPr/>
        <p:txBody>
          <a:bodyPr/>
          <a:lstStyle>
            <a:lvl1pPr>
              <a:defRPr/>
            </a:lvl1pPr>
          </a:lstStyle>
          <a:p>
            <a:r>
              <a:rPr lang="en-US" smtClean="0"/>
              <a:t>Dr. Yash Shah</a:t>
            </a:r>
            <a:endParaRPr lang="en-US" dirty="0"/>
          </a:p>
        </p:txBody>
      </p:sp>
      <p:sp>
        <p:nvSpPr>
          <p:cNvPr id="6" name="Slide Number Placeholder 5"/>
          <p:cNvSpPr>
            <a:spLocks noGrp="1"/>
          </p:cNvSpPr>
          <p:nvPr>
            <p:ph type="sldNum" sz="quarter" idx="12"/>
          </p:nvPr>
        </p:nvSpPr>
        <p:spPr/>
        <p:txBody>
          <a:bodyPr/>
          <a:lstStyle/>
          <a:p>
            <a:fld id="{0FE0F755-9CEA-4173-9D80-9B16570FB611}" type="slidenum">
              <a:rPr lang="en-US" smtClean="0"/>
              <a:t>‹#›</a:t>
            </a:fld>
            <a:endParaRPr lang="en-US"/>
          </a:p>
        </p:txBody>
      </p:sp>
      <p:sp>
        <p:nvSpPr>
          <p:cNvPr id="7" name="Rectangle 6">
            <a:extLst>
              <a:ext uri="{FF2B5EF4-FFF2-40B4-BE49-F238E27FC236}">
                <a16:creationId xmlns:a16="http://schemas.microsoft.com/office/drawing/2014/main" xmlns="" id="{D645C139-65D2-4D36-A6E0-00614415980E}"/>
              </a:ext>
            </a:extLst>
          </p:cNvPr>
          <p:cNvSpPr/>
          <p:nvPr userDrawn="1"/>
        </p:nvSpPr>
        <p:spPr>
          <a:xfrm flipV="1">
            <a:off x="1287620" y="1129912"/>
            <a:ext cx="8292145" cy="91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2DEB5E78-A43D-4A29-974E-56FD23C940B0}"/>
              </a:ext>
            </a:extLst>
          </p:cNvPr>
          <p:cNvSpPr/>
          <p:nvPr userDrawn="1"/>
        </p:nvSpPr>
        <p:spPr>
          <a:xfrm flipV="1">
            <a:off x="1287621" y="6232970"/>
            <a:ext cx="8292148" cy="91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34FCB6D-8704-4AED-B002-82880A93D9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035" y="365127"/>
            <a:ext cx="1020283" cy="754499"/>
          </a:xfrm>
          <a:prstGeom prst="rect">
            <a:avLst/>
          </a:prstGeom>
        </p:spPr>
      </p:pic>
      <p:pic>
        <p:nvPicPr>
          <p:cNvPr id="11" name="Picture 10">
            <a:extLst>
              <a:ext uri="{FF2B5EF4-FFF2-40B4-BE49-F238E27FC236}">
                <a16:creationId xmlns:a16="http://schemas.microsoft.com/office/drawing/2014/main" xmlns="" id="{37764500-EDE5-4C31-8A80-1BF2F17C83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035" y="5867210"/>
            <a:ext cx="891241" cy="914400"/>
          </a:xfrm>
          <a:prstGeom prst="rect">
            <a:avLst/>
          </a:prstGeom>
        </p:spPr>
      </p:pic>
      <p:sp>
        <p:nvSpPr>
          <p:cNvPr id="12" name="Rectangle 11">
            <a:extLst>
              <a:ext uri="{FF2B5EF4-FFF2-40B4-BE49-F238E27FC236}">
                <a16:creationId xmlns:a16="http://schemas.microsoft.com/office/drawing/2014/main" xmlns="" id="{A7517B3D-476E-4F6E-85F4-C20C8A1ED4F6}"/>
              </a:ext>
            </a:extLst>
          </p:cNvPr>
          <p:cNvSpPr/>
          <p:nvPr userDrawn="1"/>
        </p:nvSpPr>
        <p:spPr>
          <a:xfrm rot="16200000">
            <a:off x="-1834346" y="3154865"/>
            <a:ext cx="4908001" cy="677108"/>
          </a:xfrm>
          <a:prstGeom prst="rect">
            <a:avLst/>
          </a:prstGeom>
          <a:noFill/>
        </p:spPr>
        <p:txBody>
          <a:bodyPr wrap="square" lIns="91440" tIns="45720" rIns="91440" bIns="45720">
            <a:spAutoFit/>
          </a:bodyPr>
          <a:lstStyle/>
          <a:p>
            <a:pPr algn="ctr"/>
            <a:r>
              <a:rPr lang="en-US" sz="20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 AND HOSPITAL</a:t>
            </a:r>
          </a:p>
        </p:txBody>
      </p:sp>
    </p:spTree>
    <p:extLst>
      <p:ext uri="{BB962C8B-B14F-4D97-AF65-F5344CB8AC3E}">
        <p14:creationId xmlns:p14="http://schemas.microsoft.com/office/powerpoint/2010/main" val="10226585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7620" y="1184988"/>
            <a:ext cx="4068152" cy="4991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11612" y="1184988"/>
            <a:ext cx="4068152" cy="4991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866720-26D1-41D2-B230-382EDC6396B6}" type="datetime1">
              <a:rPr lang="en-US" smtClean="0"/>
              <a:t>7/21/2022</a:t>
            </a:fld>
            <a:endParaRPr lang="en-US"/>
          </a:p>
        </p:txBody>
      </p:sp>
      <p:sp>
        <p:nvSpPr>
          <p:cNvPr id="6" name="Footer Placeholder 5"/>
          <p:cNvSpPr>
            <a:spLocks noGrp="1"/>
          </p:cNvSpPr>
          <p:nvPr>
            <p:ph type="ftr" sz="quarter" idx="11"/>
          </p:nvPr>
        </p:nvSpPr>
        <p:spPr/>
        <p:txBody>
          <a:bodyPr/>
          <a:lstStyle/>
          <a:p>
            <a:r>
              <a:rPr lang="en-US" smtClean="0"/>
              <a:t>Dr. Yash Shah</a:t>
            </a:r>
            <a:endParaRPr lang="en-US" dirty="0"/>
          </a:p>
        </p:txBody>
      </p:sp>
      <p:sp>
        <p:nvSpPr>
          <p:cNvPr id="7" name="Slide Number Placeholder 6"/>
          <p:cNvSpPr>
            <a:spLocks noGrp="1"/>
          </p:cNvSpPr>
          <p:nvPr>
            <p:ph type="sldNum" sz="quarter" idx="12"/>
          </p:nvPr>
        </p:nvSpPr>
        <p:spPr/>
        <p:txBody>
          <a:bodyPr/>
          <a:lstStyle/>
          <a:p>
            <a:fld id="{0FE0F755-9CEA-4173-9D80-9B16570FB611}" type="slidenum">
              <a:rPr lang="en-US" smtClean="0"/>
              <a:t>‹#›</a:t>
            </a:fld>
            <a:endParaRPr lang="en-US"/>
          </a:p>
        </p:txBody>
      </p:sp>
      <p:sp>
        <p:nvSpPr>
          <p:cNvPr id="14" name="Rectangle 13">
            <a:extLst>
              <a:ext uri="{FF2B5EF4-FFF2-40B4-BE49-F238E27FC236}">
                <a16:creationId xmlns:a16="http://schemas.microsoft.com/office/drawing/2014/main" xmlns="" id="{CD16972C-A768-433E-B7FC-02012A8FA205}"/>
              </a:ext>
            </a:extLst>
          </p:cNvPr>
          <p:cNvSpPr/>
          <p:nvPr userDrawn="1"/>
        </p:nvSpPr>
        <p:spPr>
          <a:xfrm flipV="1">
            <a:off x="1287620" y="1129912"/>
            <a:ext cx="8292145" cy="91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5022CDAA-FB71-48E9-8BDC-73EF2899BD97}"/>
              </a:ext>
            </a:extLst>
          </p:cNvPr>
          <p:cNvSpPr/>
          <p:nvPr userDrawn="1"/>
        </p:nvSpPr>
        <p:spPr>
          <a:xfrm flipV="1">
            <a:off x="1287621" y="6232970"/>
            <a:ext cx="8292148" cy="91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1B43E924-6A30-4BFE-885C-BD7147E810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035" y="365127"/>
            <a:ext cx="1020283" cy="754499"/>
          </a:xfrm>
          <a:prstGeom prst="rect">
            <a:avLst/>
          </a:prstGeom>
        </p:spPr>
      </p:pic>
      <p:pic>
        <p:nvPicPr>
          <p:cNvPr id="18" name="Picture 17">
            <a:extLst>
              <a:ext uri="{FF2B5EF4-FFF2-40B4-BE49-F238E27FC236}">
                <a16:creationId xmlns:a16="http://schemas.microsoft.com/office/drawing/2014/main" xmlns="" id="{828FEB98-E39A-4257-AE9E-5C19210207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035" y="5867210"/>
            <a:ext cx="891241" cy="914400"/>
          </a:xfrm>
          <a:prstGeom prst="rect">
            <a:avLst/>
          </a:prstGeom>
        </p:spPr>
      </p:pic>
      <p:sp>
        <p:nvSpPr>
          <p:cNvPr id="13" name="Rectangle 12">
            <a:extLst>
              <a:ext uri="{FF2B5EF4-FFF2-40B4-BE49-F238E27FC236}">
                <a16:creationId xmlns:a16="http://schemas.microsoft.com/office/drawing/2014/main" xmlns="" id="{CB36BA0B-49FC-4D32-AC48-38B45833ED41}"/>
              </a:ext>
            </a:extLst>
          </p:cNvPr>
          <p:cNvSpPr/>
          <p:nvPr userDrawn="1"/>
        </p:nvSpPr>
        <p:spPr>
          <a:xfrm rot="16200000">
            <a:off x="-1834346" y="3154865"/>
            <a:ext cx="4908001" cy="677108"/>
          </a:xfrm>
          <a:prstGeom prst="rect">
            <a:avLst/>
          </a:prstGeom>
          <a:noFill/>
        </p:spPr>
        <p:txBody>
          <a:bodyPr wrap="square" lIns="91440" tIns="45720" rIns="91440" bIns="45720">
            <a:spAutoFit/>
          </a:bodyPr>
          <a:lstStyle/>
          <a:p>
            <a:pPr algn="ctr"/>
            <a:r>
              <a:rPr lang="en-US" sz="20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 AND HOSPITAL</a:t>
            </a:r>
          </a:p>
        </p:txBody>
      </p:sp>
    </p:spTree>
    <p:extLst>
      <p:ext uri="{BB962C8B-B14F-4D97-AF65-F5344CB8AC3E}">
        <p14:creationId xmlns:p14="http://schemas.microsoft.com/office/powerpoint/2010/main" val="25465749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6274" y="1283219"/>
            <a:ext cx="4069497" cy="726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511612" y="1283219"/>
            <a:ext cx="4069497" cy="726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3E6F96B-98B5-442B-ADA6-D946A6BBA7D4}" type="datetime1">
              <a:rPr lang="en-US" smtClean="0"/>
              <a:t>7/21/2022</a:t>
            </a:fld>
            <a:endParaRPr lang="en-US"/>
          </a:p>
        </p:txBody>
      </p:sp>
      <p:sp>
        <p:nvSpPr>
          <p:cNvPr id="8" name="Footer Placeholder 7"/>
          <p:cNvSpPr>
            <a:spLocks noGrp="1"/>
          </p:cNvSpPr>
          <p:nvPr>
            <p:ph type="ftr" sz="quarter" idx="11"/>
          </p:nvPr>
        </p:nvSpPr>
        <p:spPr/>
        <p:txBody>
          <a:bodyPr/>
          <a:lstStyle/>
          <a:p>
            <a:r>
              <a:rPr lang="en-US" smtClean="0"/>
              <a:t>Dr. Yash Shah</a:t>
            </a:r>
            <a:endParaRPr lang="en-US" dirty="0"/>
          </a:p>
        </p:txBody>
      </p:sp>
      <p:sp>
        <p:nvSpPr>
          <p:cNvPr id="9" name="Slide Number Placeholder 8"/>
          <p:cNvSpPr>
            <a:spLocks noGrp="1"/>
          </p:cNvSpPr>
          <p:nvPr>
            <p:ph type="sldNum" sz="quarter" idx="12"/>
          </p:nvPr>
        </p:nvSpPr>
        <p:spPr/>
        <p:txBody>
          <a:bodyPr/>
          <a:lstStyle/>
          <a:p>
            <a:fld id="{0FE0F755-9CEA-4173-9D80-9B16570FB611}" type="slidenum">
              <a:rPr lang="en-US" smtClean="0"/>
              <a:t>‹#›</a:t>
            </a:fld>
            <a:endParaRPr lang="en-US"/>
          </a:p>
        </p:txBody>
      </p:sp>
      <p:sp>
        <p:nvSpPr>
          <p:cNvPr id="10" name="Title 1">
            <a:extLst>
              <a:ext uri="{FF2B5EF4-FFF2-40B4-BE49-F238E27FC236}">
                <a16:creationId xmlns:a16="http://schemas.microsoft.com/office/drawing/2014/main" xmlns="" id="{86988550-7997-4A86-AF38-30A9D0AFEDD1}"/>
              </a:ext>
            </a:extLst>
          </p:cNvPr>
          <p:cNvSpPr>
            <a:spLocks noGrp="1"/>
          </p:cNvSpPr>
          <p:nvPr>
            <p:ph type="title"/>
          </p:nvPr>
        </p:nvSpPr>
        <p:spPr>
          <a:xfrm>
            <a:off x="1287623" y="365127"/>
            <a:ext cx="7856377" cy="726555"/>
          </a:xfrm>
        </p:spPr>
        <p:txBody>
          <a:bodyPr/>
          <a:lstStyle/>
          <a:p>
            <a:r>
              <a:rPr lang="en-US"/>
              <a:t>Click to edit Master title style</a:t>
            </a:r>
            <a:endParaRPr lang="en-US" dirty="0"/>
          </a:p>
        </p:txBody>
      </p:sp>
      <p:sp>
        <p:nvSpPr>
          <p:cNvPr id="17" name="Rectangle 16">
            <a:extLst>
              <a:ext uri="{FF2B5EF4-FFF2-40B4-BE49-F238E27FC236}">
                <a16:creationId xmlns:a16="http://schemas.microsoft.com/office/drawing/2014/main" xmlns="" id="{E78EAF47-F350-4C6B-B698-7920C7F127D0}"/>
              </a:ext>
            </a:extLst>
          </p:cNvPr>
          <p:cNvSpPr/>
          <p:nvPr userDrawn="1"/>
        </p:nvSpPr>
        <p:spPr>
          <a:xfrm flipV="1">
            <a:off x="1287620" y="1129912"/>
            <a:ext cx="8292145" cy="91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75CAC0E4-177A-42FC-B7A6-AECDD72174BC}"/>
              </a:ext>
            </a:extLst>
          </p:cNvPr>
          <p:cNvSpPr/>
          <p:nvPr userDrawn="1"/>
        </p:nvSpPr>
        <p:spPr>
          <a:xfrm flipV="1">
            <a:off x="1287621" y="6232970"/>
            <a:ext cx="8292148" cy="91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56EE4140-8378-4318-9363-E4DAED8D7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035" y="365127"/>
            <a:ext cx="1020283" cy="754499"/>
          </a:xfrm>
          <a:prstGeom prst="rect">
            <a:avLst/>
          </a:prstGeom>
        </p:spPr>
      </p:pic>
      <p:pic>
        <p:nvPicPr>
          <p:cNvPr id="20" name="Picture 19">
            <a:extLst>
              <a:ext uri="{FF2B5EF4-FFF2-40B4-BE49-F238E27FC236}">
                <a16:creationId xmlns:a16="http://schemas.microsoft.com/office/drawing/2014/main" xmlns="" id="{98AB01AF-2070-477B-B16E-F51D4121D4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035" y="5867210"/>
            <a:ext cx="891241" cy="914400"/>
          </a:xfrm>
          <a:prstGeom prst="rect">
            <a:avLst/>
          </a:prstGeom>
        </p:spPr>
      </p:pic>
      <p:sp>
        <p:nvSpPr>
          <p:cNvPr id="21" name="Content Placeholder 2">
            <a:extLst>
              <a:ext uri="{FF2B5EF4-FFF2-40B4-BE49-F238E27FC236}">
                <a16:creationId xmlns:a16="http://schemas.microsoft.com/office/drawing/2014/main" xmlns="" id="{435212D3-3D71-47A9-8A51-4982A66350B6}"/>
              </a:ext>
            </a:extLst>
          </p:cNvPr>
          <p:cNvSpPr>
            <a:spLocks noGrp="1"/>
          </p:cNvSpPr>
          <p:nvPr>
            <p:ph sz="half" idx="13"/>
          </p:nvPr>
        </p:nvSpPr>
        <p:spPr>
          <a:xfrm>
            <a:off x="1287620" y="2076012"/>
            <a:ext cx="4068152" cy="4100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3">
            <a:extLst>
              <a:ext uri="{FF2B5EF4-FFF2-40B4-BE49-F238E27FC236}">
                <a16:creationId xmlns:a16="http://schemas.microsoft.com/office/drawing/2014/main" xmlns="" id="{92707A85-8BBB-4C47-B0FB-4955D0B3FA8C}"/>
              </a:ext>
            </a:extLst>
          </p:cNvPr>
          <p:cNvSpPr>
            <a:spLocks noGrp="1"/>
          </p:cNvSpPr>
          <p:nvPr>
            <p:ph sz="half" idx="2"/>
          </p:nvPr>
        </p:nvSpPr>
        <p:spPr>
          <a:xfrm>
            <a:off x="5511612" y="2076012"/>
            <a:ext cx="4068152" cy="4100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a:extLst>
              <a:ext uri="{FF2B5EF4-FFF2-40B4-BE49-F238E27FC236}">
                <a16:creationId xmlns:a16="http://schemas.microsoft.com/office/drawing/2014/main" xmlns="" id="{8BECB54C-1C89-46A2-836A-8D7AE6FCC7C1}"/>
              </a:ext>
            </a:extLst>
          </p:cNvPr>
          <p:cNvSpPr/>
          <p:nvPr userDrawn="1"/>
        </p:nvSpPr>
        <p:spPr>
          <a:xfrm rot="16200000">
            <a:off x="-1834346" y="3154865"/>
            <a:ext cx="4908001" cy="677108"/>
          </a:xfrm>
          <a:prstGeom prst="rect">
            <a:avLst/>
          </a:prstGeom>
          <a:noFill/>
        </p:spPr>
        <p:txBody>
          <a:bodyPr wrap="square" lIns="91440" tIns="45720" rIns="91440" bIns="45720">
            <a:spAutoFit/>
          </a:bodyPr>
          <a:lstStyle/>
          <a:p>
            <a:pPr algn="ctr"/>
            <a:r>
              <a:rPr lang="en-US" sz="20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 AND HOSPITAL</a:t>
            </a:r>
          </a:p>
        </p:txBody>
      </p:sp>
    </p:spTree>
    <p:extLst>
      <p:ext uri="{BB962C8B-B14F-4D97-AF65-F5344CB8AC3E}">
        <p14:creationId xmlns:p14="http://schemas.microsoft.com/office/powerpoint/2010/main" val="201009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83B09-1C98-4542-BFA1-359BFBE43C90}" type="datetime1">
              <a:rPr lang="en-US" smtClean="0"/>
              <a:t>7/21/2022</a:t>
            </a:fld>
            <a:endParaRPr lang="en-US"/>
          </a:p>
        </p:txBody>
      </p:sp>
      <p:sp>
        <p:nvSpPr>
          <p:cNvPr id="4" name="Footer Placeholder 3"/>
          <p:cNvSpPr>
            <a:spLocks noGrp="1"/>
          </p:cNvSpPr>
          <p:nvPr>
            <p:ph type="ftr" sz="quarter" idx="11"/>
          </p:nvPr>
        </p:nvSpPr>
        <p:spPr/>
        <p:txBody>
          <a:bodyPr/>
          <a:lstStyle/>
          <a:p>
            <a:r>
              <a:rPr lang="en-US" smtClean="0"/>
              <a:t>Dr. Yash Shah</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t>‹#›</a:t>
            </a:fld>
            <a:endParaRPr lang="en-US"/>
          </a:p>
        </p:txBody>
      </p:sp>
      <p:sp>
        <p:nvSpPr>
          <p:cNvPr id="8" name="Rectangle 7">
            <a:extLst>
              <a:ext uri="{FF2B5EF4-FFF2-40B4-BE49-F238E27FC236}">
                <a16:creationId xmlns:a16="http://schemas.microsoft.com/office/drawing/2014/main" xmlns="" id="{20FF9F98-0C38-4294-9CE9-98BE9E076CBC}"/>
              </a:ext>
            </a:extLst>
          </p:cNvPr>
          <p:cNvSpPr/>
          <p:nvPr userDrawn="1"/>
        </p:nvSpPr>
        <p:spPr>
          <a:xfrm flipV="1">
            <a:off x="1287620" y="1129912"/>
            <a:ext cx="8292145" cy="91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1586BAD-470B-43E5-849C-1F1F5911BE29}"/>
              </a:ext>
            </a:extLst>
          </p:cNvPr>
          <p:cNvSpPr/>
          <p:nvPr userDrawn="1"/>
        </p:nvSpPr>
        <p:spPr>
          <a:xfrm flipV="1">
            <a:off x="1287621" y="6232970"/>
            <a:ext cx="8292148" cy="91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5D383E1-BB33-4C7A-B369-0170E151E4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035" y="365127"/>
            <a:ext cx="1020283" cy="754499"/>
          </a:xfrm>
          <a:prstGeom prst="rect">
            <a:avLst/>
          </a:prstGeom>
        </p:spPr>
      </p:pic>
      <p:pic>
        <p:nvPicPr>
          <p:cNvPr id="11" name="Picture 10">
            <a:extLst>
              <a:ext uri="{FF2B5EF4-FFF2-40B4-BE49-F238E27FC236}">
                <a16:creationId xmlns:a16="http://schemas.microsoft.com/office/drawing/2014/main" xmlns="" id="{4BA57A98-F6C9-4069-9114-B650096E60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035" y="5867210"/>
            <a:ext cx="891241" cy="914400"/>
          </a:xfrm>
          <a:prstGeom prst="rect">
            <a:avLst/>
          </a:prstGeom>
        </p:spPr>
      </p:pic>
      <p:sp>
        <p:nvSpPr>
          <p:cNvPr id="13" name="Rectangle 12">
            <a:extLst>
              <a:ext uri="{FF2B5EF4-FFF2-40B4-BE49-F238E27FC236}">
                <a16:creationId xmlns:a16="http://schemas.microsoft.com/office/drawing/2014/main" xmlns="" id="{3CFBA849-0696-4BF7-BAF1-20772CC78757}"/>
              </a:ext>
            </a:extLst>
          </p:cNvPr>
          <p:cNvSpPr/>
          <p:nvPr userDrawn="1"/>
        </p:nvSpPr>
        <p:spPr>
          <a:xfrm rot="16200000">
            <a:off x="-1834346" y="3154865"/>
            <a:ext cx="4908001" cy="677108"/>
          </a:xfrm>
          <a:prstGeom prst="rect">
            <a:avLst/>
          </a:prstGeom>
          <a:noFill/>
        </p:spPr>
        <p:txBody>
          <a:bodyPr wrap="square" lIns="91440" tIns="45720" rIns="91440" bIns="45720">
            <a:spAutoFit/>
          </a:bodyPr>
          <a:lstStyle/>
          <a:p>
            <a:pPr algn="ctr"/>
            <a:r>
              <a:rPr lang="en-US" sz="20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 AND HOSPITAL</a:t>
            </a:r>
          </a:p>
        </p:txBody>
      </p:sp>
    </p:spTree>
    <p:extLst>
      <p:ext uri="{BB962C8B-B14F-4D97-AF65-F5344CB8AC3E}">
        <p14:creationId xmlns:p14="http://schemas.microsoft.com/office/powerpoint/2010/main" val="16043147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5CE4F-F2DA-45D1-9B53-8C7A304420D8}" type="datetime1">
              <a:rPr lang="en-US" smtClean="0"/>
              <a:t>7/21/2022</a:t>
            </a:fld>
            <a:endParaRPr lang="en-US"/>
          </a:p>
        </p:txBody>
      </p:sp>
      <p:sp>
        <p:nvSpPr>
          <p:cNvPr id="3" name="Footer Placeholder 2"/>
          <p:cNvSpPr>
            <a:spLocks noGrp="1"/>
          </p:cNvSpPr>
          <p:nvPr>
            <p:ph type="ftr" sz="quarter" idx="11"/>
          </p:nvPr>
        </p:nvSpPr>
        <p:spPr/>
        <p:txBody>
          <a:bodyPr/>
          <a:lstStyle/>
          <a:p>
            <a:r>
              <a:rPr lang="en-US" smtClean="0"/>
              <a:t>Dr. Yash Shah</a:t>
            </a:r>
            <a:endParaRPr lang="en-US" dirty="0"/>
          </a:p>
        </p:txBody>
      </p:sp>
      <p:sp>
        <p:nvSpPr>
          <p:cNvPr id="4" name="Slide Number Placeholder 3"/>
          <p:cNvSpPr>
            <a:spLocks noGrp="1"/>
          </p:cNvSpPr>
          <p:nvPr>
            <p:ph type="sldNum" sz="quarter" idx="12"/>
          </p:nvPr>
        </p:nvSpPr>
        <p:spPr/>
        <p:txBody>
          <a:bodyPr/>
          <a:lstStyle/>
          <a:p>
            <a:fld id="{0FE0F755-9CEA-4173-9D80-9B16570FB611}" type="slidenum">
              <a:rPr lang="en-US" smtClean="0"/>
              <a:t>‹#›</a:t>
            </a:fld>
            <a:endParaRPr lang="en-US"/>
          </a:p>
        </p:txBody>
      </p:sp>
      <p:sp>
        <p:nvSpPr>
          <p:cNvPr id="8" name="Rectangle 7">
            <a:extLst>
              <a:ext uri="{FF2B5EF4-FFF2-40B4-BE49-F238E27FC236}">
                <a16:creationId xmlns:a16="http://schemas.microsoft.com/office/drawing/2014/main" xmlns="" id="{CCA9FF21-151B-4610-A403-511D69EE4189}"/>
              </a:ext>
            </a:extLst>
          </p:cNvPr>
          <p:cNvSpPr/>
          <p:nvPr userDrawn="1"/>
        </p:nvSpPr>
        <p:spPr>
          <a:xfrm flipV="1">
            <a:off x="1287621" y="6232970"/>
            <a:ext cx="8292148" cy="914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46D1482E-2034-425E-ADC9-74DD726BBB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035" y="365127"/>
            <a:ext cx="1020283" cy="754499"/>
          </a:xfrm>
          <a:prstGeom prst="rect">
            <a:avLst/>
          </a:prstGeom>
        </p:spPr>
      </p:pic>
      <p:pic>
        <p:nvPicPr>
          <p:cNvPr id="10" name="Picture 9">
            <a:extLst>
              <a:ext uri="{FF2B5EF4-FFF2-40B4-BE49-F238E27FC236}">
                <a16:creationId xmlns:a16="http://schemas.microsoft.com/office/drawing/2014/main" xmlns="" id="{35ACA42A-FD03-47BB-9B0A-5CC9588202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035" y="5867210"/>
            <a:ext cx="891241" cy="914400"/>
          </a:xfrm>
          <a:prstGeom prst="rect">
            <a:avLst/>
          </a:prstGeom>
        </p:spPr>
      </p:pic>
      <p:sp>
        <p:nvSpPr>
          <p:cNvPr id="12" name="Rectangle 11">
            <a:extLst>
              <a:ext uri="{FF2B5EF4-FFF2-40B4-BE49-F238E27FC236}">
                <a16:creationId xmlns:a16="http://schemas.microsoft.com/office/drawing/2014/main" xmlns="" id="{AA39D128-5771-4A21-8A1B-296E8EC0529B}"/>
              </a:ext>
            </a:extLst>
          </p:cNvPr>
          <p:cNvSpPr/>
          <p:nvPr userDrawn="1"/>
        </p:nvSpPr>
        <p:spPr>
          <a:xfrm rot="16200000">
            <a:off x="-1834346" y="3154865"/>
            <a:ext cx="4908001" cy="677108"/>
          </a:xfrm>
          <a:prstGeom prst="rect">
            <a:avLst/>
          </a:prstGeom>
          <a:noFill/>
        </p:spPr>
        <p:txBody>
          <a:bodyPr wrap="square" lIns="91440" tIns="45720" rIns="91440" bIns="45720">
            <a:spAutoFit/>
          </a:bodyPr>
          <a:lstStyle/>
          <a:p>
            <a:pPr algn="ctr"/>
            <a:r>
              <a:rPr lang="en-US" sz="20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 AND HOSPITAL</a:t>
            </a:r>
          </a:p>
        </p:txBody>
      </p:sp>
    </p:spTree>
    <p:extLst>
      <p:ext uri="{BB962C8B-B14F-4D97-AF65-F5344CB8AC3E}">
        <p14:creationId xmlns:p14="http://schemas.microsoft.com/office/powerpoint/2010/main" val="16697292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8572" y="1185863"/>
            <a:ext cx="4351883" cy="82391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8572" y="2103956"/>
            <a:ext cx="4351883" cy="4085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1185863"/>
            <a:ext cx="4373315" cy="82391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07794" y="2103956"/>
            <a:ext cx="4373315" cy="4085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xmlns="" id="{86988550-7997-4A86-AF38-30A9D0AFEDD1}"/>
              </a:ext>
            </a:extLst>
          </p:cNvPr>
          <p:cNvSpPr>
            <a:spLocks noGrp="1"/>
          </p:cNvSpPr>
          <p:nvPr>
            <p:ph type="title"/>
          </p:nvPr>
        </p:nvSpPr>
        <p:spPr>
          <a:xfrm>
            <a:off x="1287623" y="365127"/>
            <a:ext cx="7856377" cy="726555"/>
          </a:xfrm>
        </p:spPr>
        <p:txBody>
          <a:bodyPr/>
          <a:lstStyle/>
          <a:p>
            <a:r>
              <a:rPr lang="en-US"/>
              <a:t>Click to edit Master title style</a:t>
            </a:r>
            <a:endParaRPr lang="en-US" dirty="0"/>
          </a:p>
        </p:txBody>
      </p:sp>
      <p:sp>
        <p:nvSpPr>
          <p:cNvPr id="11" name="Rectangle 10">
            <a:extLst>
              <a:ext uri="{FF2B5EF4-FFF2-40B4-BE49-F238E27FC236}">
                <a16:creationId xmlns:a16="http://schemas.microsoft.com/office/drawing/2014/main" xmlns="" id="{BF7001FD-25BF-486C-9402-8BFA76A37BC1}"/>
              </a:ext>
            </a:extLst>
          </p:cNvPr>
          <p:cNvSpPr/>
          <p:nvPr userDrawn="1"/>
        </p:nvSpPr>
        <p:spPr>
          <a:xfrm flipV="1">
            <a:off x="1287622" y="1148575"/>
            <a:ext cx="7856377" cy="457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41D67DD-80E7-4AEA-81E1-BE0989F1C843}"/>
              </a:ext>
            </a:extLst>
          </p:cNvPr>
          <p:cNvSpPr/>
          <p:nvPr userDrawn="1"/>
        </p:nvSpPr>
        <p:spPr>
          <a:xfrm flipV="1">
            <a:off x="707231" y="6251632"/>
            <a:ext cx="8872538" cy="457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C70E703C-3231-4142-8C75-E34759F174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035" y="365127"/>
            <a:ext cx="1020283" cy="754499"/>
          </a:xfrm>
          <a:prstGeom prst="rect">
            <a:avLst/>
          </a:prstGeom>
        </p:spPr>
      </p:pic>
      <p:pic>
        <p:nvPicPr>
          <p:cNvPr id="14" name="Picture 13">
            <a:extLst>
              <a:ext uri="{FF2B5EF4-FFF2-40B4-BE49-F238E27FC236}">
                <a16:creationId xmlns:a16="http://schemas.microsoft.com/office/drawing/2014/main" xmlns="" id="{4258086A-00EC-46DA-A32A-C1AA37A7DE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1724" y="223837"/>
            <a:ext cx="891241" cy="914400"/>
          </a:xfrm>
          <a:prstGeom prst="rect">
            <a:avLst/>
          </a:prstGeom>
        </p:spPr>
      </p:pic>
      <p:sp>
        <p:nvSpPr>
          <p:cNvPr id="17" name="Date Placeholder 3">
            <a:extLst>
              <a:ext uri="{FF2B5EF4-FFF2-40B4-BE49-F238E27FC236}">
                <a16:creationId xmlns:a16="http://schemas.microsoft.com/office/drawing/2014/main" xmlns="" id="{B5CCCAB1-E75E-4122-A02B-8D9DF7D1F08E}"/>
              </a:ext>
            </a:extLst>
          </p:cNvPr>
          <p:cNvSpPr>
            <a:spLocks noGrp="1"/>
          </p:cNvSpPr>
          <p:nvPr>
            <p:ph type="dt" sz="half" idx="10"/>
          </p:nvPr>
        </p:nvSpPr>
        <p:spPr>
          <a:xfrm>
            <a:off x="707231" y="6356352"/>
            <a:ext cx="2314575" cy="365125"/>
          </a:xfrm>
          <a:prstGeom prst="rect">
            <a:avLst/>
          </a:prstGeom>
        </p:spPr>
        <p:txBody>
          <a:bodyPr vert="horz" lIns="91440" tIns="45720" rIns="91440" bIns="45720" rtlCol="0" anchor="ctr"/>
          <a:lstStyle>
            <a:lvl1pPr algn="l">
              <a:defRPr sz="1400">
                <a:solidFill>
                  <a:schemeClr val="accent5">
                    <a:lumMod val="60000"/>
                    <a:lumOff val="40000"/>
                  </a:schemeClr>
                </a:solidFill>
                <a:latin typeface="Arial" panose="020B0604020202020204" pitchFamily="34" charset="0"/>
                <a:cs typeface="Arial" panose="020B0604020202020204" pitchFamily="34" charset="0"/>
              </a:defRPr>
            </a:lvl1pPr>
          </a:lstStyle>
          <a:p>
            <a:fld id="{E5C70979-1F5E-4105-ACB1-CB8D3AF3E453}" type="datetime1">
              <a:rPr lang="en-US" smtClean="0"/>
              <a:t>7/21/2022</a:t>
            </a:fld>
            <a:endParaRPr lang="en-US"/>
          </a:p>
        </p:txBody>
      </p:sp>
      <p:sp>
        <p:nvSpPr>
          <p:cNvPr id="18" name="Footer Placeholder 4">
            <a:extLst>
              <a:ext uri="{FF2B5EF4-FFF2-40B4-BE49-F238E27FC236}">
                <a16:creationId xmlns:a16="http://schemas.microsoft.com/office/drawing/2014/main" xmlns="" id="{FE3546EA-9279-40E6-9E40-DF59039601D0}"/>
              </a:ext>
            </a:extLst>
          </p:cNvPr>
          <p:cNvSpPr>
            <a:spLocks noGrp="1"/>
          </p:cNvSpPr>
          <p:nvPr>
            <p:ph type="ftr" sz="quarter" idx="11"/>
          </p:nvPr>
        </p:nvSpPr>
        <p:spPr>
          <a:xfrm rot="16200000">
            <a:off x="7327835" y="3540399"/>
            <a:ext cx="4908001" cy="365125"/>
          </a:xfrm>
          <a:prstGeom prst="rect">
            <a:avLst/>
          </a:prstGeom>
        </p:spPr>
        <p:txBody>
          <a:bodyPr vert="horz" lIns="91440" tIns="45720" rIns="91440" bIns="45720" rtlCol="0" anchor="ctr"/>
          <a:lstStyle>
            <a:lvl1pPr algn="l">
              <a:defRPr sz="1400">
                <a:solidFill>
                  <a:schemeClr val="accent5">
                    <a:lumMod val="60000"/>
                    <a:lumOff val="40000"/>
                  </a:schemeClr>
                </a:solidFill>
                <a:latin typeface="Arial" panose="020B0604020202020204" pitchFamily="34" charset="0"/>
                <a:cs typeface="Arial" panose="020B0604020202020204" pitchFamily="34" charset="0"/>
              </a:defRPr>
            </a:lvl1pPr>
          </a:lstStyle>
          <a:p>
            <a:r>
              <a:rPr lang="en-GB" smtClean="0"/>
              <a:t>Dr. Yash Shah</a:t>
            </a:r>
            <a:endParaRPr lang="en-US"/>
          </a:p>
        </p:txBody>
      </p:sp>
      <p:sp>
        <p:nvSpPr>
          <p:cNvPr id="19" name="Slide Number Placeholder 5">
            <a:extLst>
              <a:ext uri="{FF2B5EF4-FFF2-40B4-BE49-F238E27FC236}">
                <a16:creationId xmlns:a16="http://schemas.microsoft.com/office/drawing/2014/main" xmlns="" id="{B3115F8F-326C-4577-9E16-B36D77C14E77}"/>
              </a:ext>
            </a:extLst>
          </p:cNvPr>
          <p:cNvSpPr>
            <a:spLocks noGrp="1"/>
          </p:cNvSpPr>
          <p:nvPr>
            <p:ph type="sldNum" sz="quarter" idx="12"/>
          </p:nvPr>
        </p:nvSpPr>
        <p:spPr>
          <a:xfrm>
            <a:off x="7265194" y="6356352"/>
            <a:ext cx="2314575" cy="365125"/>
          </a:xfrm>
          <a:prstGeom prst="rect">
            <a:avLst/>
          </a:prstGeom>
        </p:spPr>
        <p:txBody>
          <a:bodyPr vert="horz" lIns="91440" tIns="45720" rIns="91440" bIns="45720" rtlCol="0" anchor="ctr"/>
          <a:lstStyle>
            <a:lvl1pPr algn="r">
              <a:defRPr sz="1400">
                <a:solidFill>
                  <a:schemeClr val="accent5">
                    <a:lumMod val="60000"/>
                    <a:lumOff val="40000"/>
                  </a:schemeClr>
                </a:solidFill>
                <a:latin typeface="Arial" panose="020B0604020202020204" pitchFamily="34" charset="0"/>
                <a:cs typeface="Arial" panose="020B0604020202020204" pitchFamily="34" charset="0"/>
              </a:defRPr>
            </a:lvl1pPr>
          </a:lstStyle>
          <a:p>
            <a:fld id="{0FE0F755-9CEA-4173-9D80-9B16570FB611}" type="slidenum">
              <a:rPr lang="en-US" smtClean="0"/>
              <a:pPr/>
              <a:t>‹#›</a:t>
            </a:fld>
            <a:endParaRPr lang="en-US"/>
          </a:p>
        </p:txBody>
      </p:sp>
      <p:sp>
        <p:nvSpPr>
          <p:cNvPr id="20" name="Rectangle 19">
            <a:extLst>
              <a:ext uri="{FF2B5EF4-FFF2-40B4-BE49-F238E27FC236}">
                <a16:creationId xmlns:a16="http://schemas.microsoft.com/office/drawing/2014/main" xmlns="" id="{B6C4A6DE-026D-439C-9631-B7C68F50028F}"/>
              </a:ext>
            </a:extLst>
          </p:cNvPr>
          <p:cNvSpPr/>
          <p:nvPr userDrawn="1"/>
        </p:nvSpPr>
        <p:spPr>
          <a:xfrm>
            <a:off x="2689499" y="6274528"/>
            <a:ext cx="4908001" cy="615553"/>
          </a:xfrm>
          <a:prstGeom prst="rect">
            <a:avLst/>
          </a:prstGeom>
          <a:noFill/>
        </p:spPr>
        <p:txBody>
          <a:bodyPr wrap="square" lIns="91440" tIns="45720" rIns="91440" bIns="45720">
            <a:spAutoFit/>
          </a:bodyPr>
          <a:lstStyle/>
          <a:p>
            <a:pPr algn="ctr"/>
            <a:r>
              <a:rPr lang="en-US" sz="16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a:t>
            </a:r>
          </a:p>
        </p:txBody>
      </p:sp>
    </p:spTree>
    <p:extLst>
      <p:ext uri="{BB962C8B-B14F-4D97-AF65-F5344CB8AC3E}">
        <p14:creationId xmlns:p14="http://schemas.microsoft.com/office/powerpoint/2010/main" val="32265115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7623" y="365127"/>
            <a:ext cx="8292146" cy="726555"/>
          </a:xfrm>
          <a:prstGeom prst="rect">
            <a:avLst/>
          </a:prstGeom>
          <a:solidFill>
            <a:srgbClr val="0066CC"/>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7621" y="1268963"/>
            <a:ext cx="8292147" cy="490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87621" y="6356352"/>
            <a:ext cx="1734185" cy="365125"/>
          </a:xfrm>
          <a:prstGeom prst="rect">
            <a:avLst/>
          </a:prstGeom>
        </p:spPr>
        <p:txBody>
          <a:bodyPr vert="horz" lIns="91440" tIns="45720" rIns="91440" bIns="45720" rtlCol="0" anchor="ctr"/>
          <a:lstStyle>
            <a:lvl1pPr algn="l">
              <a:defRPr sz="1400">
                <a:solidFill>
                  <a:schemeClr val="accent5">
                    <a:lumMod val="60000"/>
                    <a:lumOff val="40000"/>
                  </a:schemeClr>
                </a:solidFill>
                <a:latin typeface="Arial" panose="020B0604020202020204" pitchFamily="34" charset="0"/>
                <a:cs typeface="Arial" panose="020B0604020202020204" pitchFamily="34" charset="0"/>
              </a:defRPr>
            </a:lvl1pPr>
          </a:lstStyle>
          <a:p>
            <a:fld id="{33C3911D-966A-4CE2-A054-8A3D01C55F18}" type="datetime1">
              <a:rPr lang="en-US" smtClean="0"/>
              <a:t>7/21/2022</a:t>
            </a:fld>
            <a:endParaRPr lang="en-US"/>
          </a:p>
        </p:txBody>
      </p:sp>
      <p:sp>
        <p:nvSpPr>
          <p:cNvPr id="5" name="Footer Placeholder 4"/>
          <p:cNvSpPr>
            <a:spLocks noGrp="1"/>
          </p:cNvSpPr>
          <p:nvPr>
            <p:ph type="ftr" sz="quarter" idx="3"/>
          </p:nvPr>
        </p:nvSpPr>
        <p:spPr>
          <a:xfrm>
            <a:off x="3407569" y="6356352"/>
            <a:ext cx="3471863" cy="365125"/>
          </a:xfrm>
          <a:prstGeom prst="rect">
            <a:avLst/>
          </a:prstGeom>
        </p:spPr>
        <p:txBody>
          <a:bodyPr vert="horz" lIns="91440" tIns="45720" rIns="91440" bIns="45720" rtlCol="0" anchor="ctr"/>
          <a:lstStyle>
            <a:lvl1pPr algn="ctr">
              <a:defRPr sz="1400">
                <a:solidFill>
                  <a:schemeClr val="accent5">
                    <a:lumMod val="60000"/>
                    <a:lumOff val="40000"/>
                  </a:schemeClr>
                </a:solidFill>
                <a:latin typeface="Arial" panose="020B0604020202020204" pitchFamily="34" charset="0"/>
                <a:cs typeface="Arial" panose="020B0604020202020204" pitchFamily="34" charset="0"/>
              </a:defRPr>
            </a:lvl1pPr>
          </a:lstStyle>
          <a:p>
            <a:r>
              <a:rPr lang="en-US" smtClean="0"/>
              <a:t>Dr. Yash Shah</a:t>
            </a:r>
            <a:endParaRPr lang="en-US"/>
          </a:p>
        </p:txBody>
      </p:sp>
      <p:sp>
        <p:nvSpPr>
          <p:cNvPr id="6" name="Slide Number Placeholder 5"/>
          <p:cNvSpPr>
            <a:spLocks noGrp="1"/>
          </p:cNvSpPr>
          <p:nvPr>
            <p:ph type="sldNum" sz="quarter" idx="4"/>
          </p:nvPr>
        </p:nvSpPr>
        <p:spPr>
          <a:xfrm>
            <a:off x="7265194" y="6356352"/>
            <a:ext cx="2314575" cy="365125"/>
          </a:xfrm>
          <a:prstGeom prst="rect">
            <a:avLst/>
          </a:prstGeom>
        </p:spPr>
        <p:txBody>
          <a:bodyPr vert="horz" lIns="91440" tIns="45720" rIns="91440" bIns="45720" rtlCol="0" anchor="ctr"/>
          <a:lstStyle>
            <a:lvl1pPr algn="r">
              <a:defRPr sz="1400">
                <a:solidFill>
                  <a:schemeClr val="accent5">
                    <a:lumMod val="60000"/>
                    <a:lumOff val="40000"/>
                  </a:schemeClr>
                </a:solidFill>
                <a:latin typeface="Arial" panose="020B0604020202020204" pitchFamily="34" charset="0"/>
                <a:cs typeface="Arial" panose="020B0604020202020204" pitchFamily="34" charset="0"/>
              </a:defRPr>
            </a:lvl1pPr>
          </a:lstStyle>
          <a:p>
            <a:fld id="{0FE0F755-9CEA-4173-9D80-9B16570FB611}" type="slidenum">
              <a:rPr lang="en-US" smtClean="0"/>
              <a:pPr/>
              <a:t>‹#›</a:t>
            </a:fld>
            <a:endParaRPr lang="en-US"/>
          </a:p>
        </p:txBody>
      </p:sp>
    </p:spTree>
    <p:extLst>
      <p:ext uri="{BB962C8B-B14F-4D97-AF65-F5344CB8AC3E}">
        <p14:creationId xmlns:p14="http://schemas.microsoft.com/office/powerpoint/2010/main" val="649791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344488" indent="-344488" algn="l" defTabSz="914400" rtl="0" eaLnBrk="1" latinLnBrk="0" hangingPunct="1">
        <a:lnSpc>
          <a:spcPct val="90000"/>
        </a:lnSpc>
        <a:spcBef>
          <a:spcPts val="1000"/>
        </a:spcBef>
        <a:buClr>
          <a:srgbClr val="C00000"/>
        </a:buClr>
        <a:buSzPct val="80000"/>
        <a:buFont typeface="Wingdings" panose="05000000000000000000" pitchFamily="2" charset="2"/>
        <a:buChar char="v"/>
        <a:defRPr sz="3200" b="1" kern="1200">
          <a:solidFill>
            <a:srgbClr val="0066CC"/>
          </a:solidFill>
          <a:latin typeface="Times New Roman" panose="02020603050405020304" pitchFamily="18" charset="0"/>
          <a:ea typeface="+mn-ea"/>
          <a:cs typeface="Times New Roman" panose="02020603050405020304" pitchFamily="18" charset="0"/>
        </a:defRPr>
      </a:lvl1pPr>
      <a:lvl2pPr marL="801688" indent="-344488" algn="l" defTabSz="914400" rtl="0" eaLnBrk="1" latinLnBrk="0" hangingPunct="1">
        <a:lnSpc>
          <a:spcPct val="90000"/>
        </a:lnSpc>
        <a:spcBef>
          <a:spcPts val="500"/>
        </a:spcBef>
        <a:buClr>
          <a:srgbClr val="C00000"/>
        </a:buClr>
        <a:buSzPct val="80000"/>
        <a:buFont typeface="Wingdings" panose="05000000000000000000" pitchFamily="2" charset="2"/>
        <a:buChar char="v"/>
        <a:defRPr sz="2800" b="1" kern="1200">
          <a:solidFill>
            <a:srgbClr val="0066CC"/>
          </a:solidFill>
          <a:latin typeface="Times New Roman" panose="02020603050405020304" pitchFamily="18" charset="0"/>
          <a:ea typeface="+mn-ea"/>
          <a:cs typeface="Times New Roman" panose="02020603050405020304" pitchFamily="18" charset="0"/>
        </a:defRPr>
      </a:lvl2pPr>
      <a:lvl3pPr marL="1258888" indent="-344488" algn="l" defTabSz="914400" rtl="0" eaLnBrk="1" latinLnBrk="0" hangingPunct="1">
        <a:lnSpc>
          <a:spcPct val="90000"/>
        </a:lnSpc>
        <a:spcBef>
          <a:spcPts val="500"/>
        </a:spcBef>
        <a:buClr>
          <a:srgbClr val="C00000"/>
        </a:buClr>
        <a:buSzPct val="80000"/>
        <a:buFont typeface="Wingdings" panose="05000000000000000000" pitchFamily="2" charset="2"/>
        <a:buChar char="v"/>
        <a:defRPr sz="2400" b="1" kern="1200">
          <a:solidFill>
            <a:srgbClr val="0066CC"/>
          </a:solidFill>
          <a:latin typeface="Times New Roman" panose="02020603050405020304" pitchFamily="18" charset="0"/>
          <a:ea typeface="+mn-ea"/>
          <a:cs typeface="Times New Roman" panose="02020603050405020304" pitchFamily="18" charset="0"/>
        </a:defRPr>
      </a:lvl3pPr>
      <a:lvl4pPr marL="1660525" indent="-288925" algn="l" defTabSz="914400" rtl="0" eaLnBrk="1" latinLnBrk="0" hangingPunct="1">
        <a:lnSpc>
          <a:spcPct val="90000"/>
        </a:lnSpc>
        <a:spcBef>
          <a:spcPts val="500"/>
        </a:spcBef>
        <a:buClr>
          <a:srgbClr val="C00000"/>
        </a:buClr>
        <a:buSzPct val="80000"/>
        <a:buFont typeface="Wingdings" panose="05000000000000000000" pitchFamily="2" charset="2"/>
        <a:buChar char="v"/>
        <a:defRPr sz="2200" b="1" kern="1200">
          <a:solidFill>
            <a:srgbClr val="0066CC"/>
          </a:solidFill>
          <a:latin typeface="Times New Roman" panose="02020603050405020304" pitchFamily="18" charset="0"/>
          <a:ea typeface="+mn-ea"/>
          <a:cs typeface="Times New Roman" panose="02020603050405020304" pitchFamily="18" charset="0"/>
        </a:defRPr>
      </a:lvl4pPr>
      <a:lvl5pPr marL="2117725" indent="-288925" algn="l" defTabSz="914400" rtl="0" eaLnBrk="1" latinLnBrk="0" hangingPunct="1">
        <a:lnSpc>
          <a:spcPct val="90000"/>
        </a:lnSpc>
        <a:spcBef>
          <a:spcPts val="500"/>
        </a:spcBef>
        <a:buClr>
          <a:srgbClr val="C00000"/>
        </a:buClr>
        <a:buSzPct val="80000"/>
        <a:buFont typeface="Wingdings" panose="05000000000000000000" pitchFamily="2" charset="2"/>
        <a:buChar char="v"/>
        <a:defRPr sz="2000" b="1" kern="1200">
          <a:solidFill>
            <a:srgbClr val="0066CC"/>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F47BB1E-3610-41CF-A99F-F659FEB87622}"/>
              </a:ext>
            </a:extLst>
          </p:cNvPr>
          <p:cNvSpPr>
            <a:spLocks noGrp="1"/>
          </p:cNvSpPr>
          <p:nvPr>
            <p:ph type="ctrTitle"/>
          </p:nvPr>
        </p:nvSpPr>
        <p:spPr/>
        <p:txBody>
          <a:bodyPr>
            <a:noAutofit/>
          </a:bodyPr>
          <a:lstStyle/>
          <a:p>
            <a:r>
              <a:rPr lang="en-GB" sz="2400" dirty="0" smtClean="0"/>
              <a:t>E-content</a:t>
            </a:r>
            <a:r>
              <a:rPr lang="en-GB" sz="2400" dirty="0"/>
              <a:t/>
            </a:r>
            <a:br>
              <a:rPr lang="en-GB" sz="2400" dirty="0"/>
            </a:br>
            <a:r>
              <a:rPr lang="en-GB" sz="2400" dirty="0"/>
              <a:t>Academic Year </a:t>
            </a:r>
            <a:r>
              <a:rPr lang="en-GB" sz="2400" dirty="0" smtClean="0"/>
              <a:t>2021-2022</a:t>
            </a:r>
            <a:r>
              <a:rPr lang="en-GB" sz="2400" dirty="0"/>
              <a:t/>
            </a:r>
            <a:br>
              <a:rPr lang="en-GB" sz="2400" dirty="0"/>
            </a:br>
            <a:r>
              <a:rPr lang="en-GB" sz="2800" dirty="0">
                <a:solidFill>
                  <a:srgbClr val="C00000"/>
                </a:solidFill>
              </a:rPr>
              <a:t>Subject:</a:t>
            </a:r>
            <a:r>
              <a:rPr lang="en-GB" sz="2800" dirty="0"/>
              <a:t> </a:t>
            </a:r>
            <a:r>
              <a:rPr lang="en-GB" sz="2800" dirty="0" smtClean="0"/>
              <a:t>Pediatric &amp; Preventive Dentistry</a:t>
            </a:r>
            <a:r>
              <a:rPr lang="en-GB" sz="3600" dirty="0"/>
              <a:t/>
            </a:r>
            <a:br>
              <a:rPr lang="en-GB" sz="3600" dirty="0"/>
            </a:br>
            <a:r>
              <a:rPr lang="en-GB" sz="3200" dirty="0">
                <a:solidFill>
                  <a:srgbClr val="C00000"/>
                </a:solidFill>
              </a:rPr>
              <a:t>Topic:</a:t>
            </a:r>
            <a:r>
              <a:rPr lang="en-GB" sz="3200" dirty="0"/>
              <a:t> </a:t>
            </a:r>
            <a:r>
              <a:rPr lang="en-US" sz="3200" dirty="0" smtClean="0"/>
              <a:t>Advances </a:t>
            </a:r>
            <a:r>
              <a:rPr lang="en-US" sz="3200" dirty="0"/>
              <a:t>and </a:t>
            </a:r>
            <a:r>
              <a:rPr lang="en-US" sz="3200" dirty="0" smtClean="0"/>
              <a:t>Current Status </a:t>
            </a:r>
            <a:r>
              <a:rPr lang="en-US" sz="3200" dirty="0"/>
              <a:t>of </a:t>
            </a:r>
            <a:r>
              <a:rPr lang="en-US" sz="3200" dirty="0" smtClean="0"/>
              <a:t>Pit </a:t>
            </a:r>
            <a:r>
              <a:rPr lang="en-US" sz="3200" dirty="0"/>
              <a:t>and </a:t>
            </a:r>
            <a:r>
              <a:rPr lang="en-US" sz="3200" dirty="0" smtClean="0"/>
              <a:t>Fissure Sealant</a:t>
            </a:r>
            <a:endParaRPr lang="en-US" sz="3600" dirty="0">
              <a:solidFill>
                <a:schemeClr val="tx1"/>
              </a:solidFill>
            </a:endParaRPr>
          </a:p>
        </p:txBody>
      </p:sp>
      <p:sp>
        <p:nvSpPr>
          <p:cNvPr id="5" name="Subtitle 4">
            <a:extLst>
              <a:ext uri="{FF2B5EF4-FFF2-40B4-BE49-F238E27FC236}">
                <a16:creationId xmlns:a16="http://schemas.microsoft.com/office/drawing/2014/main" xmlns="" id="{70F9DC39-C228-4754-AB6C-F9B7B8AC9E4D}"/>
              </a:ext>
            </a:extLst>
          </p:cNvPr>
          <p:cNvSpPr>
            <a:spLocks noGrp="1"/>
          </p:cNvSpPr>
          <p:nvPr>
            <p:ph type="subTitle" idx="1"/>
          </p:nvPr>
        </p:nvSpPr>
        <p:spPr>
          <a:xfrm>
            <a:off x="771525" y="3717382"/>
            <a:ext cx="7715250" cy="1655762"/>
          </a:xfrm>
        </p:spPr>
        <p:txBody>
          <a:bodyPr/>
          <a:lstStyle/>
          <a:p>
            <a:r>
              <a:rPr lang="en-US" dirty="0"/>
              <a:t>Dr. </a:t>
            </a:r>
            <a:r>
              <a:rPr lang="en-IN" dirty="0" err="1" smtClean="0"/>
              <a:t>Yash</a:t>
            </a:r>
            <a:r>
              <a:rPr lang="en-IN" dirty="0" smtClean="0"/>
              <a:t> Shah</a:t>
            </a:r>
            <a:r>
              <a:rPr lang="en-GB" dirty="0"/>
              <a:t/>
            </a:r>
            <a:br>
              <a:rPr lang="en-GB" dirty="0"/>
            </a:br>
            <a:r>
              <a:rPr lang="en-US" sz="2400" i="1" dirty="0" smtClean="0"/>
              <a:t>Senior Lecturer</a:t>
            </a:r>
            <a:endParaRPr lang="en-US" sz="2400" dirty="0">
              <a:solidFill>
                <a:schemeClr val="tx1"/>
              </a:solidFill>
            </a:endParaRPr>
          </a:p>
          <a:p>
            <a:r>
              <a:rPr lang="en-US" sz="2400" i="1" dirty="0"/>
              <a:t>Dept. of  </a:t>
            </a:r>
            <a:r>
              <a:rPr lang="en-US" sz="2400" i="1" dirty="0" smtClean="0"/>
              <a:t>Pediatric &amp; Preventive Dentistry</a:t>
            </a:r>
            <a:endParaRPr lang="en-US" sz="2400" dirty="0">
              <a:solidFill>
                <a:schemeClr val="tx1"/>
              </a:solidFill>
            </a:endParaRPr>
          </a:p>
        </p:txBody>
      </p:sp>
    </p:spTree>
    <p:extLst>
      <p:ext uri="{BB962C8B-B14F-4D97-AF65-F5344CB8AC3E}">
        <p14:creationId xmlns:p14="http://schemas.microsoft.com/office/powerpoint/2010/main" val="2806832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Moist bonding pit and fissure sealants</a:t>
            </a:r>
          </a:p>
        </p:txBody>
      </p:sp>
      <p:sp>
        <p:nvSpPr>
          <p:cNvPr id="3" name="Content Placeholder 2"/>
          <p:cNvSpPr>
            <a:spLocks noGrp="1"/>
          </p:cNvSpPr>
          <p:nvPr>
            <p:ph idx="1"/>
          </p:nvPr>
        </p:nvSpPr>
        <p:spPr>
          <a:xfrm>
            <a:off x="1287622" y="1493156"/>
            <a:ext cx="5461522" cy="4726671"/>
          </a:xfrm>
        </p:spPr>
        <p:txBody>
          <a:bodyPr>
            <a:normAutofit/>
          </a:bodyPr>
          <a:lstStyle/>
          <a:p>
            <a:r>
              <a:rPr lang="en-IN" sz="2400" b="0" dirty="0"/>
              <a:t>This is the first pit and fissure sealant resin that can be applied in a moist field</a:t>
            </a:r>
            <a:r>
              <a:rPr lang="en-IN" sz="2400" b="0" dirty="0" smtClean="0"/>
              <a:t>.</a:t>
            </a:r>
          </a:p>
          <a:p>
            <a:endParaRPr lang="en-IN" sz="2400" b="0" dirty="0"/>
          </a:p>
          <a:p>
            <a:r>
              <a:rPr lang="en-IN" sz="2400" b="0" dirty="0"/>
              <a:t>Embrace </a:t>
            </a:r>
            <a:r>
              <a:rPr lang="en-IN" sz="2400" b="0" dirty="0" err="1"/>
              <a:t>WetBond</a:t>
            </a:r>
            <a:r>
              <a:rPr lang="en-IN" sz="2400" b="0" dirty="0"/>
              <a:t> incorporates di-, tri- and multifunctional acrylate monomers into an advanced acid integrating chemistry that is activated by moisture.</a:t>
            </a:r>
          </a:p>
        </p:txBody>
      </p:sp>
      <p:sp>
        <p:nvSpPr>
          <p:cNvPr id="4" name="Date Placeholder 3"/>
          <p:cNvSpPr>
            <a:spLocks noGrp="1"/>
          </p:cNvSpPr>
          <p:nvPr>
            <p:ph type="dt" sz="half" idx="10"/>
          </p:nvPr>
        </p:nvSpPr>
        <p:spPr/>
        <p:txBody>
          <a:bodyPr/>
          <a:lstStyle/>
          <a:p>
            <a:fld id="{657FA060-833F-4F7D-AF80-665834353A5C}" type="datetime1">
              <a:rPr lang="en-US" smtClean="0"/>
              <a:t>7/21/2022</a:t>
            </a:fld>
            <a:endParaRPr lang="en-US"/>
          </a:p>
        </p:txBody>
      </p:sp>
      <p:sp>
        <p:nvSpPr>
          <p:cNvPr id="5" name="Footer Placeholder 4"/>
          <p:cNvSpPr>
            <a:spLocks noGrp="1"/>
          </p:cNvSpPr>
          <p:nvPr>
            <p:ph type="ftr" sz="quarter" idx="11"/>
          </p:nvPr>
        </p:nvSpPr>
        <p:spPr/>
        <p:txBody>
          <a:bodyPr/>
          <a:lstStyle/>
          <a:p>
            <a:r>
              <a:rPr lang="en-US" smtClean="0"/>
              <a:t>Dr. Yash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pic>
        <p:nvPicPr>
          <p:cNvPr id="1026" name="Picture 2" descr="C:\Users\user\Desktop\embrace_pf_product_cropped__864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9144" y="2422764"/>
            <a:ext cx="3352800" cy="20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388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0D073-34CE-4B68-8A2F-AF7A068C2FBD}" type="datetime1">
              <a:rPr lang="en-US" smtClean="0"/>
              <a:t>7/21/2022</a:t>
            </a:fld>
            <a:endParaRPr lang="en-US"/>
          </a:p>
        </p:txBody>
      </p:sp>
      <p:sp>
        <p:nvSpPr>
          <p:cNvPr id="3" name="Footer Placeholder 2"/>
          <p:cNvSpPr>
            <a:spLocks noGrp="1"/>
          </p:cNvSpPr>
          <p:nvPr>
            <p:ph type="ftr" sz="quarter" idx="11"/>
          </p:nvPr>
        </p:nvSpPr>
        <p:spPr/>
        <p:txBody>
          <a:bodyPr/>
          <a:lstStyle/>
          <a:p>
            <a:r>
              <a:rPr lang="en-US" smtClean="0"/>
              <a:t>Dr. Yash Shah</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5" name="Diagram 4"/>
          <p:cNvGraphicFramePr/>
          <p:nvPr>
            <p:extLst/>
          </p:nvPr>
        </p:nvGraphicFramePr>
        <p:xfrm>
          <a:off x="607894" y="0"/>
          <a:ext cx="8879006"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078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614208" y="1689100"/>
            <a:ext cx="7058584" cy="3416300"/>
          </a:xfrm>
        </p:spPr>
        <p:txBody>
          <a:bodyPr>
            <a:normAutofit/>
          </a:bodyPr>
          <a:lstStyle/>
          <a:p>
            <a:r>
              <a:rPr lang="en-IN" sz="2400" b="0" dirty="0"/>
              <a:t>Its advantages include wet bonding, tooth integrating, no marginal chipping, no need of bonding agent and contains no </a:t>
            </a:r>
            <a:r>
              <a:rPr lang="en-IN" sz="2400" b="0" dirty="0" err="1"/>
              <a:t>Bisphenol</a:t>
            </a:r>
            <a:r>
              <a:rPr lang="en-IN" sz="2400" b="0" dirty="0"/>
              <a:t> A; Bis-GMA or </a:t>
            </a:r>
            <a:r>
              <a:rPr lang="en-IN" sz="2400" b="0" dirty="0" err="1"/>
              <a:t>Bis</a:t>
            </a:r>
            <a:r>
              <a:rPr lang="en-IN" sz="2400" b="0" dirty="0"/>
              <a:t>-DMA</a:t>
            </a:r>
            <a:r>
              <a:rPr lang="en-IN" sz="2400" b="0" dirty="0" smtClean="0"/>
              <a:t>.</a:t>
            </a:r>
          </a:p>
          <a:p>
            <a:endParaRPr lang="en-IN" sz="2400" b="0" dirty="0"/>
          </a:p>
          <a:p>
            <a:r>
              <a:rPr lang="en-IN" sz="2400" b="0" dirty="0"/>
              <a:t>Embrace </a:t>
            </a:r>
            <a:r>
              <a:rPr lang="en-IN" sz="2400" b="0" dirty="0" err="1"/>
              <a:t>WetBond</a:t>
            </a:r>
            <a:r>
              <a:rPr lang="en-IN" sz="2400" b="0" dirty="0"/>
              <a:t>™ (</a:t>
            </a:r>
            <a:r>
              <a:rPr lang="en-IN" sz="2400" b="0" dirty="0" err="1"/>
              <a:t>Pulpdent</a:t>
            </a:r>
            <a:r>
              <a:rPr lang="en-IN" sz="2400" b="0" dirty="0"/>
              <a:t> Corporation)</a:t>
            </a:r>
          </a:p>
        </p:txBody>
      </p:sp>
      <p:sp>
        <p:nvSpPr>
          <p:cNvPr id="4" name="Date Placeholder 3"/>
          <p:cNvSpPr>
            <a:spLocks noGrp="1"/>
          </p:cNvSpPr>
          <p:nvPr>
            <p:ph type="dt" sz="half" idx="10"/>
          </p:nvPr>
        </p:nvSpPr>
        <p:spPr/>
        <p:txBody>
          <a:bodyPr/>
          <a:lstStyle/>
          <a:p>
            <a:fld id="{F08D7361-AB39-4F40-8CD4-1A0E8876E767}" type="datetime1">
              <a:rPr lang="en-US" smtClean="0"/>
              <a:t>7/21/2022</a:t>
            </a:fld>
            <a:endParaRPr lang="en-US"/>
          </a:p>
        </p:txBody>
      </p:sp>
      <p:sp>
        <p:nvSpPr>
          <p:cNvPr id="5" name="Footer Placeholder 4"/>
          <p:cNvSpPr>
            <a:spLocks noGrp="1"/>
          </p:cNvSpPr>
          <p:nvPr>
            <p:ph type="ftr" sz="quarter" idx="11"/>
          </p:nvPr>
        </p:nvSpPr>
        <p:spPr/>
        <p:txBody>
          <a:bodyPr/>
          <a:lstStyle/>
          <a:p>
            <a:r>
              <a:rPr lang="en-US" smtClean="0"/>
              <a:t>Dr. Yash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085660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1502D-A405-437F-911C-82EE9CE294A5}" type="datetime1">
              <a:rPr lang="en-US" smtClean="0"/>
              <a:t>7/21/2022</a:t>
            </a:fld>
            <a:endParaRPr lang="en-US"/>
          </a:p>
        </p:txBody>
      </p:sp>
      <p:sp>
        <p:nvSpPr>
          <p:cNvPr id="3" name="Footer Placeholder 2"/>
          <p:cNvSpPr>
            <a:spLocks noGrp="1"/>
          </p:cNvSpPr>
          <p:nvPr>
            <p:ph type="ftr" sz="quarter" idx="11"/>
          </p:nvPr>
        </p:nvSpPr>
        <p:spPr/>
        <p:txBody>
          <a:bodyPr/>
          <a:lstStyle/>
          <a:p>
            <a:r>
              <a:rPr lang="en-US" smtClean="0"/>
              <a:t>Dr. Yash Shah</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67177088"/>
              </p:ext>
            </p:extLst>
          </p:nvPr>
        </p:nvGraphicFramePr>
        <p:xfrm>
          <a:off x="1643743" y="0"/>
          <a:ext cx="8049986" cy="6190338"/>
        </p:xfrm>
        <a:graphic>
          <a:graphicData uri="http://schemas.openxmlformats.org/drawingml/2006/table">
            <a:tbl>
              <a:tblPr firstRow="1" bandRow="1">
                <a:tableStyleId>{1FECB4D8-DB02-4DC6-A0A2-4F2EBAE1DC90}</a:tableStyleId>
              </a:tblPr>
              <a:tblGrid>
                <a:gridCol w="1341664">
                  <a:extLst>
                    <a:ext uri="{9D8B030D-6E8A-4147-A177-3AD203B41FA5}">
                      <a16:colId xmlns="" xmlns:a16="http://schemas.microsoft.com/office/drawing/2014/main" val="20000"/>
                    </a:ext>
                  </a:extLst>
                </a:gridCol>
                <a:gridCol w="6708322">
                  <a:extLst>
                    <a:ext uri="{9D8B030D-6E8A-4147-A177-3AD203B41FA5}">
                      <a16:colId xmlns="" xmlns:a16="http://schemas.microsoft.com/office/drawing/2014/main" val="20001"/>
                    </a:ext>
                  </a:extLst>
                </a:gridCol>
              </a:tblGrid>
              <a:tr h="496685">
                <a:tc>
                  <a:txBody>
                    <a:bodyPr/>
                    <a:lstStyle/>
                    <a:p>
                      <a:r>
                        <a:rPr lang="en-IN" sz="1400" dirty="0">
                          <a:latin typeface="Arial" pitchFamily="34" charset="0"/>
                          <a:cs typeface="Arial" pitchFamily="34" charset="0"/>
                        </a:rPr>
                        <a:t>Title</a:t>
                      </a:r>
                      <a:endParaRPr lang="en-IN" sz="1400" b="1" dirty="0">
                        <a:latin typeface="Arial" pitchFamily="34" charset="0"/>
                        <a:cs typeface="Arial" pitchFamily="34" charset="0"/>
                      </a:endParaRPr>
                    </a:p>
                  </a:txBody>
                  <a:tcPr/>
                </a:tc>
                <a:tc>
                  <a:txBody>
                    <a:bodyPr/>
                    <a:lstStyle/>
                    <a:p>
                      <a:r>
                        <a:rPr lang="en-IN" sz="1400" b="1" i="0" u="none" strike="noStrike" kern="1200" baseline="0" dirty="0">
                          <a:solidFill>
                            <a:schemeClr val="lt1"/>
                          </a:solidFill>
                          <a:latin typeface="Arial" pitchFamily="34" charset="0"/>
                          <a:ea typeface="+mn-ea"/>
                          <a:cs typeface="Arial" pitchFamily="34" charset="0"/>
                        </a:rPr>
                        <a:t>Retention of Moisture-tolerant and Conventional Resin-based Sealant in Six- to Nine-year-old Children</a:t>
                      </a:r>
                      <a:endParaRPr lang="en-IN" sz="1400" b="1" dirty="0">
                        <a:latin typeface="Arial" pitchFamily="34" charset="0"/>
                        <a:cs typeface="Arial" pitchFamily="34" charset="0"/>
                      </a:endParaRPr>
                    </a:p>
                  </a:txBody>
                  <a:tcPr/>
                </a:tc>
                <a:extLst>
                  <a:ext uri="{0D108BD9-81ED-4DB2-BD59-A6C34878D82A}">
                    <a16:rowId xmlns="" xmlns:a16="http://schemas.microsoft.com/office/drawing/2014/main" val="10000"/>
                  </a:ext>
                </a:extLst>
              </a:tr>
              <a:tr h="294993">
                <a:tc>
                  <a:txBody>
                    <a:bodyPr/>
                    <a:lstStyle/>
                    <a:p>
                      <a:r>
                        <a:rPr lang="en-IN" sz="1400" dirty="0">
                          <a:latin typeface="Arial" pitchFamily="34" charset="0"/>
                          <a:cs typeface="Arial" pitchFamily="34" charset="0"/>
                        </a:rPr>
                        <a:t>Authors</a:t>
                      </a:r>
                    </a:p>
                  </a:txBody>
                  <a:tcPr/>
                </a:tc>
                <a:tc>
                  <a:txBody>
                    <a:bodyPr/>
                    <a:lstStyle/>
                    <a:p>
                      <a:r>
                        <a:rPr lang="en-IN" sz="1400" b="0" i="0" u="none" strike="noStrike" kern="1200" baseline="0" dirty="0">
                          <a:solidFill>
                            <a:schemeClr val="dk1"/>
                          </a:solidFill>
                          <a:latin typeface="Arial" pitchFamily="34" charset="0"/>
                          <a:ea typeface="+mn-ea"/>
                          <a:cs typeface="Arial" pitchFamily="34" charset="0"/>
                        </a:rPr>
                        <a:t>Sachin G. </a:t>
                      </a:r>
                      <a:r>
                        <a:rPr lang="en-IN" sz="1400" b="0" i="0" u="none" strike="noStrike" kern="1200" baseline="0" dirty="0" err="1">
                          <a:solidFill>
                            <a:schemeClr val="dk1"/>
                          </a:solidFill>
                          <a:latin typeface="Arial" pitchFamily="34" charset="0"/>
                          <a:ea typeface="+mn-ea"/>
                          <a:cs typeface="Arial" pitchFamily="34" charset="0"/>
                        </a:rPr>
                        <a:t>Khatri</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Srinivasan</a:t>
                      </a:r>
                      <a:r>
                        <a:rPr lang="en-IN" sz="1400" b="0" i="0" u="none" strike="noStrike" kern="1200" baseline="0" dirty="0">
                          <a:solidFill>
                            <a:schemeClr val="dk1"/>
                          </a:solidFill>
                          <a:latin typeface="Arial" pitchFamily="34" charset="0"/>
                          <a:ea typeface="+mn-ea"/>
                          <a:cs typeface="Arial" pitchFamily="34" charset="0"/>
                        </a:rPr>
                        <a:t> Raj Samuel, </a:t>
                      </a:r>
                      <a:r>
                        <a:rPr lang="en-IN" sz="1400" b="0" i="0" u="none" strike="noStrike" kern="1200" baseline="0" dirty="0" err="1">
                          <a:solidFill>
                            <a:schemeClr val="dk1"/>
                          </a:solidFill>
                          <a:latin typeface="Arial" pitchFamily="34" charset="0"/>
                          <a:ea typeface="+mn-ea"/>
                          <a:cs typeface="Arial" pitchFamily="34" charset="0"/>
                        </a:rPr>
                        <a:t>Shashidhar</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Acharya</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Snehal</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Patil</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Kavita</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Madan</a:t>
                      </a:r>
                      <a:endParaRPr lang="en-IN" sz="1400" b="0" dirty="0">
                        <a:latin typeface="Arial" pitchFamily="34" charset="0"/>
                        <a:cs typeface="Arial" pitchFamily="34" charset="0"/>
                      </a:endParaRPr>
                    </a:p>
                  </a:txBody>
                  <a:tcPr/>
                </a:tc>
                <a:extLst>
                  <a:ext uri="{0D108BD9-81ED-4DB2-BD59-A6C34878D82A}">
                    <a16:rowId xmlns="" xmlns:a16="http://schemas.microsoft.com/office/drawing/2014/main" val="10001"/>
                  </a:ext>
                </a:extLst>
              </a:tr>
              <a:tr h="380139">
                <a:tc>
                  <a:txBody>
                    <a:bodyPr/>
                    <a:lstStyle/>
                    <a:p>
                      <a:r>
                        <a:rPr lang="en-IN" sz="1400" dirty="0">
                          <a:latin typeface="Arial" pitchFamily="34" charset="0"/>
                          <a:cs typeface="Arial" pitchFamily="34" charset="0"/>
                        </a:rPr>
                        <a:t>Journal</a:t>
                      </a:r>
                    </a:p>
                  </a:txBody>
                  <a:tcPr/>
                </a:tc>
                <a:tc>
                  <a:txBody>
                    <a:bodyPr/>
                    <a:lstStyle/>
                    <a:p>
                      <a:r>
                        <a:rPr lang="en-IN" sz="1400" b="0" i="1" u="none" strike="noStrike" kern="1200" baseline="0" dirty="0">
                          <a:solidFill>
                            <a:schemeClr val="dk1"/>
                          </a:solidFill>
                          <a:latin typeface="Arial" pitchFamily="34" charset="0"/>
                          <a:ea typeface="+mn-ea"/>
                          <a:cs typeface="Arial" pitchFamily="34" charset="0"/>
                        </a:rPr>
                        <a:t>Pediatr Dent 2015; 37(4):366-70</a:t>
                      </a:r>
                      <a:endParaRPr lang="en-IN" sz="1400" dirty="0">
                        <a:latin typeface="Arial" pitchFamily="34" charset="0"/>
                        <a:cs typeface="Arial" pitchFamily="34" charset="0"/>
                      </a:endParaRPr>
                    </a:p>
                  </a:txBody>
                  <a:tcPr/>
                </a:tc>
                <a:extLst>
                  <a:ext uri="{0D108BD9-81ED-4DB2-BD59-A6C34878D82A}">
                    <a16:rowId xmlns="" xmlns:a16="http://schemas.microsoft.com/office/drawing/2014/main" val="10002"/>
                  </a:ext>
                </a:extLst>
              </a:tr>
              <a:tr h="567639">
                <a:tc>
                  <a:txBody>
                    <a:bodyPr/>
                    <a:lstStyle/>
                    <a:p>
                      <a:r>
                        <a:rPr lang="en-IN" sz="1400" dirty="0">
                          <a:latin typeface="Arial" pitchFamily="34" charset="0"/>
                          <a:cs typeface="Arial" pitchFamily="34" charset="0"/>
                        </a:rPr>
                        <a:t>Level of evidence</a:t>
                      </a:r>
                    </a:p>
                  </a:txBody>
                  <a:tcPr/>
                </a:tc>
                <a:tc>
                  <a:txBody>
                    <a:bodyPr/>
                    <a:lstStyle/>
                    <a:p>
                      <a:r>
                        <a:rPr lang="en-IN" sz="1400" dirty="0">
                          <a:latin typeface="Arial" pitchFamily="34" charset="0"/>
                          <a:cs typeface="Arial" pitchFamily="34" charset="0"/>
                        </a:rPr>
                        <a:t>I b</a:t>
                      </a:r>
                    </a:p>
                  </a:txBody>
                  <a:tcPr/>
                </a:tc>
                <a:extLst>
                  <a:ext uri="{0D108BD9-81ED-4DB2-BD59-A6C34878D82A}">
                    <a16:rowId xmlns="" xmlns:a16="http://schemas.microsoft.com/office/drawing/2014/main" val="10003"/>
                  </a:ext>
                </a:extLst>
              </a:tr>
              <a:tr h="681167">
                <a:tc>
                  <a:txBody>
                    <a:bodyPr/>
                    <a:lstStyle/>
                    <a:p>
                      <a:r>
                        <a:rPr lang="en-IN" sz="1400" dirty="0">
                          <a:latin typeface="Arial" pitchFamily="34" charset="0"/>
                          <a:cs typeface="Arial" pitchFamily="34" charset="0"/>
                        </a:rPr>
                        <a:t>Aim</a:t>
                      </a:r>
                    </a:p>
                  </a:txBody>
                  <a:tcPr/>
                </a:tc>
                <a:tc>
                  <a:txBody>
                    <a:bodyPr/>
                    <a:lstStyle/>
                    <a:p>
                      <a:r>
                        <a:rPr lang="en-IN" sz="1400" b="0" i="1" u="none" strike="noStrike" kern="1200" baseline="0" dirty="0">
                          <a:solidFill>
                            <a:schemeClr val="dk1"/>
                          </a:solidFill>
                          <a:latin typeface="Arial" pitchFamily="34" charset="0"/>
                          <a:ea typeface="+mn-ea"/>
                          <a:cs typeface="Arial" pitchFamily="34" charset="0"/>
                        </a:rPr>
                        <a:t>To evaluate and compare the retention rates and development </a:t>
                      </a:r>
                      <a:r>
                        <a:rPr lang="en-IN" sz="1400" b="0" i="1" u="none" strike="noStrike" kern="1200" baseline="0" dirty="0" smtClean="0">
                          <a:solidFill>
                            <a:schemeClr val="dk1"/>
                          </a:solidFill>
                          <a:latin typeface="Arial" pitchFamily="34" charset="0"/>
                          <a:ea typeface="+mn-ea"/>
                          <a:cs typeface="Arial" pitchFamily="34" charset="0"/>
                        </a:rPr>
                        <a:t>of </a:t>
                      </a:r>
                      <a:r>
                        <a:rPr lang="en-IN" sz="1400" b="0" i="1" u="none" strike="noStrike" kern="1200" baseline="0" dirty="0">
                          <a:solidFill>
                            <a:schemeClr val="dk1"/>
                          </a:solidFill>
                          <a:latin typeface="Arial" pitchFamily="34" charset="0"/>
                          <a:ea typeface="+mn-ea"/>
                          <a:cs typeface="Arial" pitchFamily="34" charset="0"/>
                        </a:rPr>
                        <a:t>caries in permanent molars in children sealed with moisture-tolerant, resin-based (Embrace </a:t>
                      </a:r>
                      <a:r>
                        <a:rPr lang="en-IN" sz="1400" b="0" i="1" u="none" strike="noStrike" kern="1200" baseline="0" dirty="0" err="1">
                          <a:solidFill>
                            <a:schemeClr val="dk1"/>
                          </a:solidFill>
                          <a:latin typeface="Arial" pitchFamily="34" charset="0"/>
                          <a:ea typeface="+mn-ea"/>
                          <a:cs typeface="Arial" pitchFamily="34" charset="0"/>
                        </a:rPr>
                        <a:t>WetBond</a:t>
                      </a:r>
                      <a:r>
                        <a:rPr lang="en-IN" sz="1400" b="0" i="1" u="none" strike="noStrike" kern="1200" baseline="0" dirty="0">
                          <a:solidFill>
                            <a:schemeClr val="dk1"/>
                          </a:solidFill>
                          <a:latin typeface="Arial" pitchFamily="34" charset="0"/>
                          <a:ea typeface="+mn-ea"/>
                          <a:cs typeface="Arial" pitchFamily="34" charset="0"/>
                        </a:rPr>
                        <a:t>), and conventional resin-based (</a:t>
                      </a:r>
                      <a:r>
                        <a:rPr lang="en-IN" sz="1400" b="0" i="1" u="none" strike="noStrike" kern="1200" baseline="0" dirty="0" err="1">
                          <a:solidFill>
                            <a:schemeClr val="dk1"/>
                          </a:solidFill>
                          <a:latin typeface="Arial" pitchFamily="34" charset="0"/>
                          <a:ea typeface="+mn-ea"/>
                          <a:cs typeface="Arial" pitchFamily="34" charset="0"/>
                        </a:rPr>
                        <a:t>Helioseal</a:t>
                      </a:r>
                      <a:r>
                        <a:rPr lang="en-IN" sz="1400" b="0" i="1" u="none" strike="noStrike" kern="1200" baseline="0" dirty="0">
                          <a:solidFill>
                            <a:schemeClr val="dk1"/>
                          </a:solidFill>
                          <a:latin typeface="Arial" pitchFamily="34" charset="0"/>
                          <a:ea typeface="+mn-ea"/>
                          <a:cs typeface="Arial" pitchFamily="34" charset="0"/>
                        </a:rPr>
                        <a:t>) sealant over a period o f one year.</a:t>
                      </a:r>
                      <a:endParaRPr lang="en-IN" sz="1400" dirty="0">
                        <a:latin typeface="Arial" pitchFamily="34" charset="0"/>
                        <a:cs typeface="Arial" pitchFamily="34" charset="0"/>
                      </a:endParaRPr>
                    </a:p>
                  </a:txBody>
                  <a:tcPr/>
                </a:tc>
                <a:extLst>
                  <a:ext uri="{0D108BD9-81ED-4DB2-BD59-A6C34878D82A}">
                    <a16:rowId xmlns="" xmlns:a16="http://schemas.microsoft.com/office/drawing/2014/main" val="10004"/>
                  </a:ext>
                </a:extLst>
              </a:tr>
              <a:tr h="723740">
                <a:tc>
                  <a:txBody>
                    <a:bodyPr/>
                    <a:lstStyle/>
                    <a:p>
                      <a:r>
                        <a:rPr lang="en-IN" sz="1400" dirty="0">
                          <a:latin typeface="Arial" pitchFamily="34" charset="0"/>
                          <a:cs typeface="Arial" pitchFamily="34" charset="0"/>
                        </a:rPr>
                        <a:t>Methodology</a:t>
                      </a:r>
                    </a:p>
                  </a:txBody>
                  <a:tcPr/>
                </a:tc>
                <a:tc>
                  <a:txBody>
                    <a:bodyPr/>
                    <a:lstStyle/>
                    <a:p>
                      <a:r>
                        <a:rPr lang="en-IN" sz="1400" b="0" i="1" u="none" strike="noStrike" kern="1200" baseline="0" dirty="0">
                          <a:solidFill>
                            <a:schemeClr val="dk1"/>
                          </a:solidFill>
                          <a:latin typeface="Arial" pitchFamily="34" charset="0"/>
                          <a:ea typeface="+mn-ea"/>
                          <a:cs typeface="Arial" pitchFamily="34" charset="0"/>
                        </a:rPr>
                        <a:t>This was a double blind, split-mouth, randomized controlled trial among six- to nine-year-olds. Sixty-eight permanent mandibular first molars in 34 children were randomly assigned to be sealed with Embrace </a:t>
                      </a:r>
                      <a:r>
                        <a:rPr lang="en-IN" sz="1400" b="0" i="1" u="none" strike="noStrike" kern="1200" baseline="0" dirty="0" err="1">
                          <a:solidFill>
                            <a:schemeClr val="dk1"/>
                          </a:solidFill>
                          <a:latin typeface="Arial" pitchFamily="34" charset="0"/>
                          <a:ea typeface="+mn-ea"/>
                          <a:cs typeface="Arial" pitchFamily="34" charset="0"/>
                        </a:rPr>
                        <a:t>WetBond</a:t>
                      </a:r>
                      <a:r>
                        <a:rPr lang="en-IN" sz="1400" b="0" i="1" u="none" strike="noStrike" kern="1200" baseline="0" dirty="0">
                          <a:solidFill>
                            <a:schemeClr val="dk1"/>
                          </a:solidFill>
                          <a:latin typeface="Arial" pitchFamily="34" charset="0"/>
                          <a:ea typeface="+mn-ea"/>
                          <a:cs typeface="Arial" pitchFamily="34" charset="0"/>
                        </a:rPr>
                        <a:t> or </a:t>
                      </a:r>
                      <a:r>
                        <a:rPr lang="en-IN" sz="1400" b="0" i="1" u="none" strike="noStrike" kern="1200" baseline="0" dirty="0" err="1">
                          <a:solidFill>
                            <a:schemeClr val="dk1"/>
                          </a:solidFill>
                          <a:latin typeface="Arial" pitchFamily="34" charset="0"/>
                          <a:ea typeface="+mn-ea"/>
                          <a:cs typeface="Arial" pitchFamily="34" charset="0"/>
                        </a:rPr>
                        <a:t>Helioseal</a:t>
                      </a:r>
                      <a:r>
                        <a:rPr lang="en-IN" sz="1400" b="0" i="1" u="none" strike="noStrike" kern="1200" baseline="0" dirty="0">
                          <a:solidFill>
                            <a:schemeClr val="dk1"/>
                          </a:solidFill>
                          <a:latin typeface="Arial" pitchFamily="34" charset="0"/>
                          <a:ea typeface="+mn-ea"/>
                          <a:cs typeface="Arial" pitchFamily="34" charset="0"/>
                        </a:rPr>
                        <a:t> sealant.</a:t>
                      </a:r>
                      <a:endParaRPr lang="en-IN" sz="1400" dirty="0">
                        <a:latin typeface="Arial" pitchFamily="34" charset="0"/>
                        <a:cs typeface="Arial" pitchFamily="34" charset="0"/>
                      </a:endParaRPr>
                    </a:p>
                  </a:txBody>
                  <a:tcPr/>
                </a:tc>
                <a:extLst>
                  <a:ext uri="{0D108BD9-81ED-4DB2-BD59-A6C34878D82A}">
                    <a16:rowId xmlns="" xmlns:a16="http://schemas.microsoft.com/office/drawing/2014/main" val="10005"/>
                  </a:ext>
                </a:extLst>
              </a:tr>
              <a:tr h="1277189">
                <a:tc>
                  <a:txBody>
                    <a:bodyPr/>
                    <a:lstStyle/>
                    <a:p>
                      <a:r>
                        <a:rPr lang="en-IN" sz="1400" dirty="0">
                          <a:latin typeface="Arial" pitchFamily="34" charset="0"/>
                          <a:cs typeface="Arial" pitchFamily="34" charset="0"/>
                        </a:rPr>
                        <a:t>Result</a:t>
                      </a:r>
                    </a:p>
                  </a:txBody>
                  <a:tcPr/>
                </a:tc>
                <a:tc>
                  <a:txBody>
                    <a:bodyPr/>
                    <a:lstStyle/>
                    <a:p>
                      <a:r>
                        <a:rPr lang="en-IN" sz="1400" b="0" i="1" u="none" strike="noStrike" kern="1200" baseline="0" dirty="0">
                          <a:solidFill>
                            <a:schemeClr val="dk1"/>
                          </a:solidFill>
                          <a:latin typeface="Arial" pitchFamily="34" charset="0"/>
                          <a:ea typeface="+mn-ea"/>
                          <a:cs typeface="Arial" pitchFamily="34" charset="0"/>
                        </a:rPr>
                        <a:t>The final sample was 32 children with 64 teeth. A t 12 months, 23 o f 32 (72 </a:t>
                      </a:r>
                      <a:r>
                        <a:rPr lang="en-IN" sz="1400" b="0" i="1" u="none" strike="noStrike" kern="1200" baseline="0" dirty="0" err="1">
                          <a:solidFill>
                            <a:schemeClr val="dk1"/>
                          </a:solidFill>
                          <a:latin typeface="Arial" pitchFamily="34" charset="0"/>
                          <a:ea typeface="+mn-ea"/>
                          <a:cs typeface="Arial" pitchFamily="34" charset="0"/>
                        </a:rPr>
                        <a:t>percent</a:t>
                      </a:r>
                      <a:r>
                        <a:rPr lang="en-IN" sz="1400" b="0" i="1" u="none" strike="noStrike" kern="1200" baseline="0" dirty="0">
                          <a:solidFill>
                            <a:schemeClr val="dk1"/>
                          </a:solidFill>
                          <a:latin typeface="Arial" pitchFamily="34" charset="0"/>
                          <a:ea typeface="+mn-ea"/>
                          <a:cs typeface="Arial" pitchFamily="34" charset="0"/>
                        </a:rPr>
                        <a:t>) sealants were completely retained in Embrace </a:t>
                      </a:r>
                      <a:r>
                        <a:rPr lang="en-IN" sz="1400" b="0" i="1" u="none" strike="noStrike" kern="1200" baseline="0" dirty="0" err="1">
                          <a:solidFill>
                            <a:schemeClr val="dk1"/>
                          </a:solidFill>
                          <a:latin typeface="Arial" pitchFamily="34" charset="0"/>
                          <a:ea typeface="+mn-ea"/>
                          <a:cs typeface="Arial" pitchFamily="34" charset="0"/>
                        </a:rPr>
                        <a:t>WetBond</a:t>
                      </a:r>
                      <a:r>
                        <a:rPr lang="en-IN" sz="1400" b="0" i="1" u="none" strike="noStrike" kern="1200" baseline="0" dirty="0">
                          <a:solidFill>
                            <a:schemeClr val="dk1"/>
                          </a:solidFill>
                          <a:latin typeface="Arial" pitchFamily="34" charset="0"/>
                          <a:ea typeface="+mn-ea"/>
                          <a:cs typeface="Arial" pitchFamily="34" charset="0"/>
                        </a:rPr>
                        <a:t>, whereas only 16 o f 32 (50 </a:t>
                      </a:r>
                      <a:r>
                        <a:rPr lang="en-IN" sz="1400" b="0" i="1" u="none" strike="noStrike" kern="1200" baseline="0" dirty="0" err="1">
                          <a:solidFill>
                            <a:schemeClr val="dk1"/>
                          </a:solidFill>
                          <a:latin typeface="Arial" pitchFamily="34" charset="0"/>
                          <a:ea typeface="+mn-ea"/>
                          <a:cs typeface="Arial" pitchFamily="34" charset="0"/>
                        </a:rPr>
                        <a:t>percent</a:t>
                      </a:r>
                      <a:r>
                        <a:rPr lang="en-IN" sz="1400" b="0" i="1" u="none" strike="noStrike" kern="1200" baseline="0" dirty="0">
                          <a:solidFill>
                            <a:schemeClr val="dk1"/>
                          </a:solidFill>
                          <a:latin typeface="Arial" pitchFamily="34" charset="0"/>
                          <a:ea typeface="+mn-ea"/>
                          <a:cs typeface="Arial" pitchFamily="34" charset="0"/>
                        </a:rPr>
                        <a:t>) were retained in the </a:t>
                      </a:r>
                      <a:r>
                        <a:rPr lang="en-IN" sz="1400" b="0" i="1" u="none" strike="noStrike" kern="1200" baseline="0" dirty="0" err="1">
                          <a:solidFill>
                            <a:schemeClr val="dk1"/>
                          </a:solidFill>
                          <a:latin typeface="Arial" pitchFamily="34" charset="0"/>
                          <a:ea typeface="+mn-ea"/>
                          <a:cs typeface="Arial" pitchFamily="34" charset="0"/>
                        </a:rPr>
                        <a:t>Helioseal</a:t>
                      </a:r>
                      <a:r>
                        <a:rPr lang="en-IN" sz="1400" b="0" i="1" u="none" strike="noStrike" kern="1200" baseline="0" dirty="0">
                          <a:solidFill>
                            <a:schemeClr val="dk1"/>
                          </a:solidFill>
                          <a:latin typeface="Arial" pitchFamily="34" charset="0"/>
                          <a:ea typeface="+mn-ea"/>
                          <a:cs typeface="Arial" pitchFamily="34" charset="0"/>
                        </a:rPr>
                        <a:t> group. There was a statistically significant difference in retention rates o f Embrace </a:t>
                      </a:r>
                      <a:r>
                        <a:rPr lang="en-IN" sz="1400" b="0" i="1" u="none" strike="noStrike" kern="1200" baseline="0" dirty="0" err="1">
                          <a:solidFill>
                            <a:schemeClr val="dk1"/>
                          </a:solidFill>
                          <a:latin typeface="Arial" pitchFamily="34" charset="0"/>
                          <a:ea typeface="+mn-ea"/>
                          <a:cs typeface="Arial" pitchFamily="34" charset="0"/>
                        </a:rPr>
                        <a:t>WetBond</a:t>
                      </a:r>
                      <a:r>
                        <a:rPr lang="en-IN" sz="1400" b="0" i="1" u="none" strike="noStrike" kern="1200" baseline="0" dirty="0">
                          <a:solidFill>
                            <a:schemeClr val="dk1"/>
                          </a:solidFill>
                          <a:latin typeface="Arial" pitchFamily="34" charset="0"/>
                          <a:ea typeface="+mn-ea"/>
                          <a:cs typeface="Arial" pitchFamily="34" charset="0"/>
                        </a:rPr>
                        <a:t> and </a:t>
                      </a:r>
                      <a:r>
                        <a:rPr lang="en-IN" sz="1400" b="0" i="1" u="none" strike="noStrike" kern="1200" baseline="0" dirty="0" err="1">
                          <a:solidFill>
                            <a:schemeClr val="dk1"/>
                          </a:solidFill>
                          <a:latin typeface="Arial" pitchFamily="34" charset="0"/>
                          <a:ea typeface="+mn-ea"/>
                          <a:cs typeface="Arial" pitchFamily="34" charset="0"/>
                        </a:rPr>
                        <a:t>Helioseal</a:t>
                      </a:r>
                      <a:r>
                        <a:rPr lang="en-IN" sz="1400" b="0" i="1" u="none" strike="noStrike" kern="1200" baseline="0" dirty="0">
                          <a:solidFill>
                            <a:schemeClr val="dk1"/>
                          </a:solidFill>
                          <a:latin typeface="Arial" pitchFamily="34" charset="0"/>
                          <a:ea typeface="+mn-ea"/>
                          <a:cs typeface="Arial" pitchFamily="34" charset="0"/>
                        </a:rPr>
                        <a:t> sealants a t 12 months (P&lt;.05). A t 12 months follow-up, only two teeth developed caries in Embrace </a:t>
                      </a:r>
                      <a:r>
                        <a:rPr lang="en-IN" sz="1400" b="0" i="1" u="none" strike="noStrike" kern="1200" baseline="0" dirty="0" err="1">
                          <a:solidFill>
                            <a:schemeClr val="dk1"/>
                          </a:solidFill>
                          <a:latin typeface="Arial" pitchFamily="34" charset="0"/>
                          <a:ea typeface="+mn-ea"/>
                          <a:cs typeface="Arial" pitchFamily="34" charset="0"/>
                        </a:rPr>
                        <a:t>WetBond</a:t>
                      </a:r>
                      <a:r>
                        <a:rPr lang="en-IN" sz="1400" b="0" i="1" u="none" strike="noStrike" kern="1200" baseline="0" dirty="0">
                          <a:solidFill>
                            <a:schemeClr val="dk1"/>
                          </a:solidFill>
                          <a:latin typeface="Arial" pitchFamily="34" charset="0"/>
                          <a:ea typeface="+mn-ea"/>
                          <a:cs typeface="Arial" pitchFamily="34" charset="0"/>
                        </a:rPr>
                        <a:t>; in the </a:t>
                      </a:r>
                      <a:r>
                        <a:rPr lang="en-IN" sz="1400" b="0" i="1" u="none" strike="noStrike" kern="1200" baseline="0" dirty="0" err="1">
                          <a:solidFill>
                            <a:schemeClr val="dk1"/>
                          </a:solidFill>
                          <a:latin typeface="Arial" pitchFamily="34" charset="0"/>
                          <a:ea typeface="+mn-ea"/>
                          <a:cs typeface="Arial" pitchFamily="34" charset="0"/>
                        </a:rPr>
                        <a:t>Helioseal</a:t>
                      </a:r>
                      <a:r>
                        <a:rPr lang="en-IN" sz="1400" b="0" i="1" u="none" strike="noStrike" kern="1200" baseline="0" dirty="0">
                          <a:solidFill>
                            <a:schemeClr val="dk1"/>
                          </a:solidFill>
                          <a:latin typeface="Arial" pitchFamily="34" charset="0"/>
                          <a:ea typeface="+mn-ea"/>
                          <a:cs typeface="Arial" pitchFamily="34" charset="0"/>
                        </a:rPr>
                        <a:t> group, five teeth developed caries (two initial and three enamel caries).</a:t>
                      </a:r>
                      <a:endParaRPr lang="en-IN" sz="1400" dirty="0">
                        <a:latin typeface="Arial" pitchFamily="34" charset="0"/>
                        <a:cs typeface="Arial" pitchFamily="34" charset="0"/>
                      </a:endParaRPr>
                    </a:p>
                  </a:txBody>
                  <a:tcPr/>
                </a:tc>
                <a:extLst>
                  <a:ext uri="{0D108BD9-81ED-4DB2-BD59-A6C34878D82A}">
                    <a16:rowId xmlns="" xmlns:a16="http://schemas.microsoft.com/office/drawing/2014/main" val="10006"/>
                  </a:ext>
                </a:extLst>
              </a:tr>
              <a:tr h="879841">
                <a:tc>
                  <a:txBody>
                    <a:bodyPr/>
                    <a:lstStyle/>
                    <a:p>
                      <a:r>
                        <a:rPr lang="en-IN" sz="1400" dirty="0">
                          <a:latin typeface="Arial" pitchFamily="34" charset="0"/>
                          <a:cs typeface="Arial" pitchFamily="34" charset="0"/>
                        </a:rPr>
                        <a:t>Conclusion</a:t>
                      </a:r>
                    </a:p>
                  </a:txBody>
                  <a:tcPr/>
                </a:tc>
                <a:tc>
                  <a:txBody>
                    <a:bodyPr/>
                    <a:lstStyle/>
                    <a:p>
                      <a:r>
                        <a:rPr lang="en-IN" sz="1400" b="0" i="1" u="none" strike="noStrike" kern="1200" baseline="0" dirty="0">
                          <a:solidFill>
                            <a:schemeClr val="dk1"/>
                          </a:solidFill>
                          <a:latin typeface="Arial" pitchFamily="34" charset="0"/>
                          <a:ea typeface="+mn-ea"/>
                          <a:cs typeface="Arial" pitchFamily="34" charset="0"/>
                        </a:rPr>
                        <a:t>Embrace </a:t>
                      </a:r>
                      <a:r>
                        <a:rPr lang="en-IN" sz="1400" b="0" i="1" u="none" strike="noStrike" kern="1200" baseline="0" dirty="0" err="1">
                          <a:solidFill>
                            <a:schemeClr val="dk1"/>
                          </a:solidFill>
                          <a:latin typeface="Arial" pitchFamily="34" charset="0"/>
                          <a:ea typeface="+mn-ea"/>
                          <a:cs typeface="Arial" pitchFamily="34" charset="0"/>
                        </a:rPr>
                        <a:t>WetBond</a:t>
                      </a:r>
                      <a:r>
                        <a:rPr lang="en-IN" sz="1400" b="0" i="1" u="none" strike="noStrike" kern="1200" baseline="0" dirty="0">
                          <a:solidFill>
                            <a:schemeClr val="dk1"/>
                          </a:solidFill>
                          <a:latin typeface="Arial" pitchFamily="34" charset="0"/>
                          <a:ea typeface="+mn-ea"/>
                          <a:cs typeface="Arial" pitchFamily="34" charset="0"/>
                        </a:rPr>
                        <a:t> was superior to </a:t>
                      </a:r>
                      <a:r>
                        <a:rPr lang="en-IN" sz="1400" b="0" i="1" u="none" strike="noStrike" kern="1200" baseline="0" dirty="0" err="1">
                          <a:solidFill>
                            <a:schemeClr val="dk1"/>
                          </a:solidFill>
                          <a:latin typeface="Arial" pitchFamily="34" charset="0"/>
                          <a:ea typeface="+mn-ea"/>
                          <a:cs typeface="Arial" pitchFamily="34" charset="0"/>
                        </a:rPr>
                        <a:t>Helioseal</a:t>
                      </a:r>
                      <a:r>
                        <a:rPr lang="en-IN" sz="1400" b="0" i="1" u="none" strike="noStrike" kern="1200" baseline="0" dirty="0">
                          <a:solidFill>
                            <a:schemeClr val="dk1"/>
                          </a:solidFill>
                          <a:latin typeface="Arial" pitchFamily="34" charset="0"/>
                          <a:ea typeface="+mn-ea"/>
                          <a:cs typeface="Arial" pitchFamily="34" charset="0"/>
                        </a:rPr>
                        <a:t> sealant, as Embrace exhibited higher retention and lower caries scores. Embrace </a:t>
                      </a:r>
                      <a:r>
                        <a:rPr lang="en-IN" sz="1400" b="0" i="1" u="none" strike="noStrike" kern="1200" baseline="0" dirty="0" err="1">
                          <a:solidFill>
                            <a:schemeClr val="dk1"/>
                          </a:solidFill>
                          <a:latin typeface="Arial" pitchFamily="34" charset="0"/>
                          <a:ea typeface="+mn-ea"/>
                          <a:cs typeface="Arial" pitchFamily="34" charset="0"/>
                        </a:rPr>
                        <a:t>WetBond</a:t>
                      </a:r>
                      <a:r>
                        <a:rPr lang="en-IN" sz="1400" b="0" i="1" u="none" strike="noStrike" kern="1200" baseline="0" dirty="0">
                          <a:solidFill>
                            <a:schemeClr val="dk1"/>
                          </a:solidFill>
                          <a:latin typeface="Arial" pitchFamily="34" charset="0"/>
                          <a:ea typeface="+mn-ea"/>
                          <a:cs typeface="Arial" pitchFamily="34" charset="0"/>
                        </a:rPr>
                        <a:t> can be preferred over conventional resin-based sealants for community and outreach sealant programs where use of rubber dam for moisture control is difficult to practice.</a:t>
                      </a:r>
                      <a:endParaRPr lang="en-IN" sz="1400" dirty="0">
                        <a:latin typeface="Arial" pitchFamily="34" charset="0"/>
                        <a:cs typeface="Arial" pitchFamily="34" charset="0"/>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801465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Pit and fissure sealant with ACP</a:t>
            </a:r>
          </a:p>
        </p:txBody>
      </p:sp>
      <p:sp>
        <p:nvSpPr>
          <p:cNvPr id="3" name="Content Placeholder 2"/>
          <p:cNvSpPr>
            <a:spLocks noGrp="1"/>
          </p:cNvSpPr>
          <p:nvPr>
            <p:ph idx="1"/>
          </p:nvPr>
        </p:nvSpPr>
        <p:spPr>
          <a:xfrm>
            <a:off x="1287621" y="1438729"/>
            <a:ext cx="5547522" cy="3721100"/>
          </a:xfrm>
        </p:spPr>
        <p:txBody>
          <a:bodyPr>
            <a:normAutofit/>
          </a:bodyPr>
          <a:lstStyle/>
          <a:p>
            <a:pPr algn="just"/>
            <a:r>
              <a:rPr lang="en-IN" sz="2400" b="0" dirty="0"/>
              <a:t>It is a light-cured sealant that contains the “smart material” amorphous calcium phosphate (ACP) that is more resilient and flexible, creating a stronger, longer lasting sealant.</a:t>
            </a:r>
          </a:p>
          <a:p>
            <a:pPr algn="just"/>
            <a:r>
              <a:rPr lang="en-IN" sz="2400" b="0" dirty="0"/>
              <a:t>It only releases calcium and phosphate ions when the pH drops to 5.9. </a:t>
            </a:r>
          </a:p>
          <a:p>
            <a:pPr algn="just"/>
            <a:r>
              <a:rPr lang="en-IN" sz="2400" b="0" dirty="0"/>
              <a:t>Once the calcium phosphate is released, it will act to neutralize the acid and buffer the pH. </a:t>
            </a:r>
          </a:p>
        </p:txBody>
      </p:sp>
      <p:sp>
        <p:nvSpPr>
          <p:cNvPr id="4" name="Date Placeholder 3"/>
          <p:cNvSpPr>
            <a:spLocks noGrp="1"/>
          </p:cNvSpPr>
          <p:nvPr>
            <p:ph type="dt" sz="half" idx="10"/>
          </p:nvPr>
        </p:nvSpPr>
        <p:spPr/>
        <p:txBody>
          <a:bodyPr/>
          <a:lstStyle/>
          <a:p>
            <a:fld id="{58D112A4-72DC-4931-929F-621972D50141}" type="datetime1">
              <a:rPr lang="en-US" smtClean="0"/>
              <a:t>7/21/2022</a:t>
            </a:fld>
            <a:endParaRPr lang="en-US"/>
          </a:p>
        </p:txBody>
      </p:sp>
      <p:sp>
        <p:nvSpPr>
          <p:cNvPr id="5" name="Footer Placeholder 4"/>
          <p:cNvSpPr>
            <a:spLocks noGrp="1"/>
          </p:cNvSpPr>
          <p:nvPr>
            <p:ph type="ftr" sz="quarter" idx="11"/>
          </p:nvPr>
        </p:nvSpPr>
        <p:spPr/>
        <p:txBody>
          <a:bodyPr/>
          <a:lstStyle/>
          <a:p>
            <a:r>
              <a:rPr lang="en-US" smtClean="0"/>
              <a:t>Dr. Yash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643" y="1817914"/>
            <a:ext cx="2733675" cy="231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177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87621" y="1501558"/>
            <a:ext cx="8292147" cy="3701814"/>
          </a:xfrm>
        </p:spPr>
        <p:txBody>
          <a:bodyPr>
            <a:normAutofit/>
          </a:bodyPr>
          <a:lstStyle/>
          <a:p>
            <a:r>
              <a:rPr lang="en-IN" sz="2400" b="0" dirty="0"/>
              <a:t>ACP acts as reinforcement to the tooth’s natural </a:t>
            </a:r>
            <a:r>
              <a:rPr lang="en-IN" sz="2400" b="0" dirty="0" err="1"/>
              <a:t>defense</a:t>
            </a:r>
            <a:r>
              <a:rPr lang="en-IN" sz="2400" b="0" dirty="0"/>
              <a:t> system only when it is needed</a:t>
            </a:r>
            <a:r>
              <a:rPr lang="en-IN" sz="2400" b="0" dirty="0" smtClean="0"/>
              <a:t>.</a:t>
            </a:r>
          </a:p>
          <a:p>
            <a:endParaRPr lang="en-IN" sz="2400" b="0" dirty="0"/>
          </a:p>
          <a:p>
            <a:r>
              <a:rPr lang="en-IN" sz="2400" b="0" dirty="0"/>
              <a:t>It has a controlled </a:t>
            </a:r>
            <a:r>
              <a:rPr lang="en-IN" sz="2400" b="0" dirty="0" err="1"/>
              <a:t>flowability</a:t>
            </a:r>
            <a:r>
              <a:rPr lang="en-IN" sz="2400" b="0" dirty="0"/>
              <a:t> that keeps the sealant on the tooth structure while completely filling occlusal surfaces and it forms a chemical and thermal barrier protecting the tooth enamel on the occlusal surface from carious attacks</a:t>
            </a:r>
            <a:r>
              <a:rPr lang="en-IN" sz="2400" b="0" dirty="0" smtClean="0"/>
              <a:t>.</a:t>
            </a:r>
          </a:p>
          <a:p>
            <a:endParaRPr lang="en-IN" sz="2400" b="0" dirty="0"/>
          </a:p>
          <a:p>
            <a:r>
              <a:rPr lang="en-IN" sz="2400" b="0" dirty="0"/>
              <a:t>Aegis® Pit and fissure sealant.</a:t>
            </a:r>
          </a:p>
          <a:p>
            <a:endParaRPr lang="en-IN" sz="2400" b="0" dirty="0"/>
          </a:p>
        </p:txBody>
      </p:sp>
      <p:sp>
        <p:nvSpPr>
          <p:cNvPr id="4" name="Date Placeholder 3"/>
          <p:cNvSpPr>
            <a:spLocks noGrp="1"/>
          </p:cNvSpPr>
          <p:nvPr>
            <p:ph type="dt" sz="half" idx="10"/>
          </p:nvPr>
        </p:nvSpPr>
        <p:spPr/>
        <p:txBody>
          <a:bodyPr/>
          <a:lstStyle/>
          <a:p>
            <a:fld id="{71D18C51-3E6E-4973-9C90-EBCE6637C846}" type="datetime1">
              <a:rPr lang="en-US" smtClean="0"/>
              <a:t>7/21/2022</a:t>
            </a:fld>
            <a:endParaRPr lang="en-US"/>
          </a:p>
        </p:txBody>
      </p:sp>
      <p:sp>
        <p:nvSpPr>
          <p:cNvPr id="5" name="Footer Placeholder 4"/>
          <p:cNvSpPr>
            <a:spLocks noGrp="1"/>
          </p:cNvSpPr>
          <p:nvPr>
            <p:ph type="ftr" sz="quarter" idx="11"/>
          </p:nvPr>
        </p:nvSpPr>
        <p:spPr/>
        <p:txBody>
          <a:bodyPr/>
          <a:lstStyle/>
          <a:p>
            <a:r>
              <a:rPr lang="en-US" smtClean="0"/>
              <a:t>Dr. Yash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150336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F45C-05F5-4127-8760-8260E3286283}" type="datetime1">
              <a:rPr lang="en-US" smtClean="0"/>
              <a:t>7/21/2022</a:t>
            </a:fld>
            <a:endParaRPr lang="en-US"/>
          </a:p>
        </p:txBody>
      </p:sp>
      <p:sp>
        <p:nvSpPr>
          <p:cNvPr id="3" name="Footer Placeholder 2"/>
          <p:cNvSpPr>
            <a:spLocks noGrp="1"/>
          </p:cNvSpPr>
          <p:nvPr>
            <p:ph type="ftr" sz="quarter" idx="11"/>
          </p:nvPr>
        </p:nvSpPr>
        <p:spPr/>
        <p:txBody>
          <a:bodyPr/>
          <a:lstStyle/>
          <a:p>
            <a:r>
              <a:rPr lang="en-US" smtClean="0"/>
              <a:t>Dr. Yash Shah</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23971022"/>
              </p:ext>
            </p:extLst>
          </p:nvPr>
        </p:nvGraphicFramePr>
        <p:xfrm>
          <a:off x="1426028" y="232331"/>
          <a:ext cx="8289472" cy="5566869"/>
        </p:xfrm>
        <a:graphic>
          <a:graphicData uri="http://schemas.openxmlformats.org/drawingml/2006/table">
            <a:tbl>
              <a:tblPr firstRow="1" bandRow="1">
                <a:tableStyleId>{9DCAF9ED-07DC-4A11-8D7F-57B35C25682E}</a:tableStyleId>
              </a:tblPr>
              <a:tblGrid>
                <a:gridCol w="1381579">
                  <a:extLst>
                    <a:ext uri="{9D8B030D-6E8A-4147-A177-3AD203B41FA5}">
                      <a16:colId xmlns="" xmlns:a16="http://schemas.microsoft.com/office/drawing/2014/main" val="20000"/>
                    </a:ext>
                  </a:extLst>
                </a:gridCol>
                <a:gridCol w="6907893">
                  <a:extLst>
                    <a:ext uri="{9D8B030D-6E8A-4147-A177-3AD203B41FA5}">
                      <a16:colId xmlns="" xmlns:a16="http://schemas.microsoft.com/office/drawing/2014/main" val="20001"/>
                    </a:ext>
                  </a:extLst>
                </a:gridCol>
              </a:tblGrid>
              <a:tr h="667280">
                <a:tc>
                  <a:txBody>
                    <a:bodyPr/>
                    <a:lstStyle/>
                    <a:p>
                      <a:r>
                        <a:rPr lang="en-IN" sz="1400" dirty="0">
                          <a:latin typeface="Arial" pitchFamily="34" charset="0"/>
                          <a:cs typeface="Arial" pitchFamily="34" charset="0"/>
                        </a:rPr>
                        <a:t>Title</a:t>
                      </a:r>
                      <a:endParaRPr lang="en-IN" sz="1400" b="1" dirty="0">
                        <a:latin typeface="Arial" pitchFamily="34" charset="0"/>
                        <a:cs typeface="Arial" pitchFamily="34" charset="0"/>
                      </a:endParaRPr>
                    </a:p>
                  </a:txBody>
                  <a:tcPr/>
                </a:tc>
                <a:tc>
                  <a:txBody>
                    <a:bodyPr/>
                    <a:lstStyle/>
                    <a:p>
                      <a:r>
                        <a:rPr lang="en-IN" sz="1400" b="1" i="0" u="none" strike="noStrike" kern="1200" baseline="0" dirty="0">
                          <a:solidFill>
                            <a:schemeClr val="lt1"/>
                          </a:solidFill>
                          <a:latin typeface="Arial" pitchFamily="34" charset="0"/>
                          <a:ea typeface="+mn-ea"/>
                          <a:cs typeface="Arial" pitchFamily="34" charset="0"/>
                        </a:rPr>
                        <a:t>Comparative evaluation of retention ability of amorphous calcium phosphate containing and illuminating pit &amp; fissure sealants in 6-9 year old age group</a:t>
                      </a:r>
                      <a:endParaRPr lang="en-IN" sz="1400" b="1" dirty="0">
                        <a:latin typeface="Arial" pitchFamily="34" charset="0"/>
                        <a:cs typeface="Arial" pitchFamily="34" charset="0"/>
                      </a:endParaRPr>
                    </a:p>
                  </a:txBody>
                  <a:tcPr/>
                </a:tc>
                <a:extLst>
                  <a:ext uri="{0D108BD9-81ED-4DB2-BD59-A6C34878D82A}">
                    <a16:rowId xmlns="" xmlns:a16="http://schemas.microsoft.com/office/drawing/2014/main" val="10000"/>
                  </a:ext>
                </a:extLst>
              </a:tr>
              <a:tr h="513146">
                <a:tc>
                  <a:txBody>
                    <a:bodyPr/>
                    <a:lstStyle/>
                    <a:p>
                      <a:r>
                        <a:rPr lang="en-IN" sz="1400" dirty="0">
                          <a:latin typeface="Arial" pitchFamily="34" charset="0"/>
                          <a:cs typeface="Arial" pitchFamily="34" charset="0"/>
                        </a:rPr>
                        <a:t>Authors</a:t>
                      </a:r>
                    </a:p>
                  </a:txBody>
                  <a:tcPr/>
                </a:tc>
                <a:tc>
                  <a:txBody>
                    <a:bodyPr/>
                    <a:lstStyle/>
                    <a:p>
                      <a:r>
                        <a:rPr lang="en-IN" sz="1400" b="0" i="0" u="none" strike="noStrike" kern="1200" baseline="0" dirty="0" err="1">
                          <a:solidFill>
                            <a:schemeClr val="dk1"/>
                          </a:solidFill>
                          <a:latin typeface="Arial" pitchFamily="34" charset="0"/>
                          <a:ea typeface="+mn-ea"/>
                          <a:cs typeface="Arial" pitchFamily="34" charset="0"/>
                        </a:rPr>
                        <a:t>Amit</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Kishor</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Mousumi</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Goswami</a:t>
                      </a:r>
                      <a:r>
                        <a:rPr lang="en-IN" sz="1400" b="0" i="0" u="none" strike="noStrike" kern="1200" baseline="0" dirty="0">
                          <a:solidFill>
                            <a:schemeClr val="dk1"/>
                          </a:solidFill>
                          <a:latin typeface="Arial" pitchFamily="34" charset="0"/>
                          <a:ea typeface="+mn-ea"/>
                          <a:cs typeface="Arial" pitchFamily="34" charset="0"/>
                        </a:rPr>
                        <a:t>, Seema </a:t>
                      </a:r>
                      <a:r>
                        <a:rPr lang="en-IN" sz="1400" b="0" i="0" u="none" strike="noStrike" kern="1200" baseline="0" dirty="0" err="1">
                          <a:solidFill>
                            <a:schemeClr val="dk1"/>
                          </a:solidFill>
                          <a:latin typeface="Arial" pitchFamily="34" charset="0"/>
                          <a:ea typeface="+mn-ea"/>
                          <a:cs typeface="Arial" pitchFamily="34" charset="0"/>
                        </a:rPr>
                        <a:t>Chaudhary</a:t>
                      </a:r>
                      <a:r>
                        <a:rPr lang="en-IN" sz="1400" b="0" i="0" u="none" strike="noStrike" kern="1200" baseline="0" dirty="0">
                          <a:solidFill>
                            <a:schemeClr val="dk1"/>
                          </a:solidFill>
                          <a:latin typeface="Arial" pitchFamily="34" charset="0"/>
                          <a:ea typeface="+mn-ea"/>
                          <a:cs typeface="Arial" pitchFamily="34" charset="0"/>
                        </a:rPr>
                        <a:t>, Naveen </a:t>
                      </a:r>
                      <a:r>
                        <a:rPr lang="en-IN" sz="1400" b="0" i="0" u="none" strike="noStrike" kern="1200" baseline="0" dirty="0" err="1">
                          <a:solidFill>
                            <a:schemeClr val="dk1"/>
                          </a:solidFill>
                          <a:latin typeface="Arial" pitchFamily="34" charset="0"/>
                          <a:ea typeface="+mn-ea"/>
                          <a:cs typeface="Arial" pitchFamily="34" charset="0"/>
                        </a:rPr>
                        <a:t>Manuja</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Rachita</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Arora</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Mandeep</a:t>
                      </a:r>
                      <a:r>
                        <a:rPr lang="en-IN" sz="1400" b="0" i="0" u="none" strike="noStrike" kern="1200" baseline="0" dirty="0">
                          <a:solidFill>
                            <a:schemeClr val="dk1"/>
                          </a:solidFill>
                          <a:latin typeface="Arial" pitchFamily="34" charset="0"/>
                          <a:ea typeface="+mn-ea"/>
                          <a:cs typeface="Arial" pitchFamily="34" charset="0"/>
                        </a:rPr>
                        <a:t> </a:t>
                      </a:r>
                      <a:r>
                        <a:rPr lang="en-IN" sz="1400" b="0" i="0" u="none" strike="noStrike" kern="1200" baseline="0" dirty="0" err="1">
                          <a:solidFill>
                            <a:schemeClr val="dk1"/>
                          </a:solidFill>
                          <a:latin typeface="Arial" pitchFamily="34" charset="0"/>
                          <a:ea typeface="+mn-ea"/>
                          <a:cs typeface="Arial" pitchFamily="34" charset="0"/>
                        </a:rPr>
                        <a:t>Rallan</a:t>
                      </a:r>
                      <a:endParaRPr lang="en-IN" sz="1400" b="0" dirty="0">
                        <a:latin typeface="Arial" pitchFamily="34" charset="0"/>
                        <a:cs typeface="Arial" pitchFamily="34" charset="0"/>
                      </a:endParaRPr>
                    </a:p>
                  </a:txBody>
                  <a:tcPr/>
                </a:tc>
                <a:extLst>
                  <a:ext uri="{0D108BD9-81ED-4DB2-BD59-A6C34878D82A}">
                    <a16:rowId xmlns="" xmlns:a16="http://schemas.microsoft.com/office/drawing/2014/main" val="10001"/>
                  </a:ext>
                </a:extLst>
              </a:tr>
              <a:tr h="404288">
                <a:tc>
                  <a:txBody>
                    <a:bodyPr/>
                    <a:lstStyle/>
                    <a:p>
                      <a:r>
                        <a:rPr lang="en-IN" sz="1400" dirty="0">
                          <a:latin typeface="Arial" pitchFamily="34" charset="0"/>
                          <a:cs typeface="Arial" pitchFamily="34" charset="0"/>
                        </a:rPr>
                        <a:t>Journal</a:t>
                      </a:r>
                    </a:p>
                  </a:txBody>
                  <a:tcPr/>
                </a:tc>
                <a:tc>
                  <a:txBody>
                    <a:bodyPr/>
                    <a:lstStyle/>
                    <a:p>
                      <a:r>
                        <a:rPr lang="en-IN" sz="1400" dirty="0">
                          <a:latin typeface="Arial" pitchFamily="34" charset="0"/>
                          <a:cs typeface="Arial" pitchFamily="34" charset="0"/>
                        </a:rPr>
                        <a:t>JISPPD 2013; 31(3): 159-65</a:t>
                      </a:r>
                    </a:p>
                  </a:txBody>
                  <a:tcPr/>
                </a:tc>
                <a:extLst>
                  <a:ext uri="{0D108BD9-81ED-4DB2-BD59-A6C34878D82A}">
                    <a16:rowId xmlns="" xmlns:a16="http://schemas.microsoft.com/office/drawing/2014/main" val="10002"/>
                  </a:ext>
                </a:extLst>
              </a:tr>
              <a:tr h="603701">
                <a:tc>
                  <a:txBody>
                    <a:bodyPr/>
                    <a:lstStyle/>
                    <a:p>
                      <a:r>
                        <a:rPr lang="en-IN" sz="1400" dirty="0">
                          <a:latin typeface="Arial" pitchFamily="34" charset="0"/>
                          <a:cs typeface="Arial" pitchFamily="34" charset="0"/>
                        </a:rPr>
                        <a:t>Level of evidence</a:t>
                      </a:r>
                    </a:p>
                  </a:txBody>
                  <a:tcPr/>
                </a:tc>
                <a:tc>
                  <a:txBody>
                    <a:bodyPr/>
                    <a:lstStyle/>
                    <a:p>
                      <a:r>
                        <a:rPr lang="en-IN" sz="1400" dirty="0">
                          <a:latin typeface="Arial" pitchFamily="34" charset="0"/>
                          <a:cs typeface="Arial" pitchFamily="34" charset="0"/>
                        </a:rPr>
                        <a:t>II b</a:t>
                      </a:r>
                    </a:p>
                  </a:txBody>
                  <a:tcPr/>
                </a:tc>
                <a:extLst>
                  <a:ext uri="{0D108BD9-81ED-4DB2-BD59-A6C34878D82A}">
                    <a16:rowId xmlns="" xmlns:a16="http://schemas.microsoft.com/office/drawing/2014/main" val="10003"/>
                  </a:ext>
                </a:extLst>
              </a:tr>
              <a:tr h="667280">
                <a:tc>
                  <a:txBody>
                    <a:bodyPr/>
                    <a:lstStyle/>
                    <a:p>
                      <a:r>
                        <a:rPr lang="en-IN" sz="1400" dirty="0">
                          <a:latin typeface="Arial" pitchFamily="34" charset="0"/>
                          <a:cs typeface="Arial" pitchFamily="34" charset="0"/>
                        </a:rPr>
                        <a:t>Aim</a:t>
                      </a:r>
                    </a:p>
                  </a:txBody>
                  <a:tcPr/>
                </a:tc>
                <a:tc>
                  <a:txBody>
                    <a:bodyPr/>
                    <a:lstStyle/>
                    <a:p>
                      <a:r>
                        <a:rPr lang="en-IN" sz="1400" b="0" i="0" u="none" strike="noStrike" kern="1200" baseline="0" dirty="0">
                          <a:solidFill>
                            <a:schemeClr val="dk1"/>
                          </a:solidFill>
                          <a:latin typeface="Arial" pitchFamily="34" charset="0"/>
                          <a:ea typeface="+mn-ea"/>
                          <a:cs typeface="Arial" pitchFamily="34" charset="0"/>
                        </a:rPr>
                        <a:t>The primary aim of this study is to evaluate and to compare the retention of two different pit and fissure sealants on permanent mandibular 1st molar teeth.</a:t>
                      </a:r>
                      <a:endParaRPr lang="en-IN" sz="1400" dirty="0">
                        <a:latin typeface="Arial" pitchFamily="34" charset="0"/>
                        <a:cs typeface="Arial" pitchFamily="34" charset="0"/>
                      </a:endParaRPr>
                    </a:p>
                  </a:txBody>
                  <a:tcPr/>
                </a:tc>
                <a:extLst>
                  <a:ext uri="{0D108BD9-81ED-4DB2-BD59-A6C34878D82A}">
                    <a16:rowId xmlns="" xmlns:a16="http://schemas.microsoft.com/office/drawing/2014/main" val="10004"/>
                  </a:ext>
                </a:extLst>
              </a:tr>
              <a:tr h="1151744">
                <a:tc>
                  <a:txBody>
                    <a:bodyPr/>
                    <a:lstStyle/>
                    <a:p>
                      <a:r>
                        <a:rPr lang="en-IN" sz="1400" dirty="0">
                          <a:latin typeface="Arial" pitchFamily="34" charset="0"/>
                          <a:cs typeface="Arial" pitchFamily="34" charset="0"/>
                        </a:rPr>
                        <a:t>Methodology</a:t>
                      </a:r>
                    </a:p>
                  </a:txBody>
                  <a:tcPr/>
                </a:tc>
                <a:tc>
                  <a:txBody>
                    <a:bodyPr/>
                    <a:lstStyle/>
                    <a:p>
                      <a:r>
                        <a:rPr lang="en-IN" sz="1400" b="0" i="0" u="none" strike="noStrike" kern="1200" baseline="0" dirty="0">
                          <a:solidFill>
                            <a:schemeClr val="dk1"/>
                          </a:solidFill>
                          <a:latin typeface="Arial" pitchFamily="34" charset="0"/>
                          <a:ea typeface="+mn-ea"/>
                          <a:cs typeface="Arial" pitchFamily="34" charset="0"/>
                        </a:rPr>
                        <a:t>Total of 110 children aged between 6-9 years were selected. In each child, Aegis with amorphous calcium phosphate sealant was applied on the permanent mandibular 1st molar of the right side while Delton the illuminating sealant was applied on the permanent mandibular 1st molar of the left side, keeping the permanent maxillary 1</a:t>
                      </a:r>
                      <a:r>
                        <a:rPr lang="en-IN" sz="1400" b="0" i="0" u="none" strike="noStrike" kern="1200" baseline="30000" dirty="0">
                          <a:solidFill>
                            <a:schemeClr val="dk1"/>
                          </a:solidFill>
                          <a:latin typeface="Arial" pitchFamily="34" charset="0"/>
                          <a:ea typeface="+mn-ea"/>
                          <a:cs typeface="Arial" pitchFamily="34" charset="0"/>
                        </a:rPr>
                        <a:t>st</a:t>
                      </a:r>
                      <a:r>
                        <a:rPr lang="en-IN" sz="1400" b="0" i="0" u="none" strike="noStrike" kern="1200" baseline="0" dirty="0">
                          <a:solidFill>
                            <a:schemeClr val="dk1"/>
                          </a:solidFill>
                          <a:latin typeface="Arial" pitchFamily="34" charset="0"/>
                          <a:ea typeface="+mn-ea"/>
                          <a:cs typeface="Arial" pitchFamily="34" charset="0"/>
                        </a:rPr>
                        <a:t> molars as control. The treated teeth were evaluated for retention of sealants at 3, 6 and 12 months interval.</a:t>
                      </a:r>
                      <a:endParaRPr lang="en-IN" sz="1400" dirty="0">
                        <a:latin typeface="Arial" pitchFamily="34" charset="0"/>
                        <a:cs typeface="Arial" pitchFamily="34" charset="0"/>
                      </a:endParaRPr>
                    </a:p>
                  </a:txBody>
                  <a:tcPr/>
                </a:tc>
                <a:extLst>
                  <a:ext uri="{0D108BD9-81ED-4DB2-BD59-A6C34878D82A}">
                    <a16:rowId xmlns="" xmlns:a16="http://schemas.microsoft.com/office/drawing/2014/main" val="10005"/>
                  </a:ext>
                </a:extLst>
              </a:tr>
              <a:tr h="667280">
                <a:tc>
                  <a:txBody>
                    <a:bodyPr/>
                    <a:lstStyle/>
                    <a:p>
                      <a:r>
                        <a:rPr lang="en-IN" sz="1400" dirty="0">
                          <a:latin typeface="Arial" pitchFamily="34" charset="0"/>
                          <a:cs typeface="Arial" pitchFamily="34" charset="0"/>
                        </a:rPr>
                        <a:t>Result</a:t>
                      </a:r>
                    </a:p>
                  </a:txBody>
                  <a:tcPr/>
                </a:tc>
                <a:tc>
                  <a:txBody>
                    <a:bodyPr/>
                    <a:lstStyle/>
                    <a:p>
                      <a:r>
                        <a:rPr lang="en-IN" sz="1400" b="0" i="0" u="none" strike="noStrike" kern="1200" baseline="0" dirty="0">
                          <a:solidFill>
                            <a:schemeClr val="dk1"/>
                          </a:solidFill>
                          <a:latin typeface="Arial" pitchFamily="34" charset="0"/>
                          <a:ea typeface="+mn-ea"/>
                          <a:cs typeface="Arial" pitchFamily="34" charset="0"/>
                        </a:rPr>
                        <a:t>The results were showed that retention and loss of sealant from the occlusal surfaces of the sealed teeth in both groups was maximum between 3 and 6 months.</a:t>
                      </a:r>
                      <a:endParaRPr lang="en-IN" sz="1400" dirty="0">
                        <a:latin typeface="Arial" pitchFamily="34" charset="0"/>
                        <a:cs typeface="Arial" pitchFamily="34" charset="0"/>
                      </a:endParaRPr>
                    </a:p>
                  </a:txBody>
                  <a:tcPr/>
                </a:tc>
                <a:extLst>
                  <a:ext uri="{0D108BD9-81ED-4DB2-BD59-A6C34878D82A}">
                    <a16:rowId xmlns="" xmlns:a16="http://schemas.microsoft.com/office/drawing/2014/main" val="10006"/>
                  </a:ext>
                </a:extLst>
              </a:tr>
              <a:tr h="667280">
                <a:tc>
                  <a:txBody>
                    <a:bodyPr/>
                    <a:lstStyle/>
                    <a:p>
                      <a:r>
                        <a:rPr lang="en-IN" sz="1400" dirty="0">
                          <a:latin typeface="Arial" pitchFamily="34" charset="0"/>
                          <a:cs typeface="Arial" pitchFamily="34" charset="0"/>
                        </a:rPr>
                        <a:t>Conclusion</a:t>
                      </a:r>
                    </a:p>
                  </a:txBody>
                  <a:tcPr/>
                </a:tc>
                <a:tc>
                  <a:txBody>
                    <a:bodyPr/>
                    <a:lstStyle/>
                    <a:p>
                      <a:r>
                        <a:rPr lang="en-IN" sz="1400" b="0" i="0" u="none" strike="noStrike" kern="1200" baseline="0" dirty="0">
                          <a:solidFill>
                            <a:schemeClr val="dk1"/>
                          </a:solidFill>
                          <a:latin typeface="Arial" pitchFamily="34" charset="0"/>
                          <a:ea typeface="+mn-ea"/>
                          <a:cs typeface="Arial" pitchFamily="34" charset="0"/>
                        </a:rPr>
                        <a:t>Though statistically no significant difference was observed between the two groups, sealant with ACP showed better retention than the illuminating sealant.</a:t>
                      </a:r>
                      <a:endParaRPr lang="en-IN" sz="1400" dirty="0">
                        <a:latin typeface="Arial" pitchFamily="34" charset="0"/>
                        <a:cs typeface="Arial" pitchFamily="34" charset="0"/>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566172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623" y="163287"/>
            <a:ext cx="8292146" cy="928396"/>
          </a:xfrm>
        </p:spPr>
        <p:txBody>
          <a:bodyPr>
            <a:normAutofit fontScale="90000"/>
          </a:bodyPr>
          <a:lstStyle/>
          <a:p>
            <a:r>
              <a:rPr lang="en-IN" dirty="0"/>
              <a:t>Hydrophilic fluorescent BPA free pit and fissure sealant</a:t>
            </a:r>
          </a:p>
        </p:txBody>
      </p:sp>
      <p:sp>
        <p:nvSpPr>
          <p:cNvPr id="3" name="Content Placeholder 2"/>
          <p:cNvSpPr>
            <a:spLocks noGrp="1"/>
          </p:cNvSpPr>
          <p:nvPr>
            <p:ph idx="1"/>
          </p:nvPr>
        </p:nvSpPr>
        <p:spPr>
          <a:xfrm>
            <a:off x="1287621" y="1743527"/>
            <a:ext cx="5300541" cy="3514273"/>
          </a:xfrm>
        </p:spPr>
        <p:txBody>
          <a:bodyPr>
            <a:normAutofit/>
          </a:bodyPr>
          <a:lstStyle/>
          <a:p>
            <a:pPr algn="just"/>
            <a:r>
              <a:rPr lang="en-IN" sz="2400" b="0" dirty="0"/>
              <a:t>This is a new sealant developed which combines the best properties of nearly all sealants.</a:t>
            </a:r>
          </a:p>
          <a:p>
            <a:pPr algn="just"/>
            <a:r>
              <a:rPr lang="en-IN" sz="2400" b="0" dirty="0"/>
              <a:t>Some of its major properties are hydrophilic chemistry, advanced adhesive technology, fluorescent properties, </a:t>
            </a:r>
            <a:r>
              <a:rPr lang="en-IN" sz="2400" b="0" dirty="0" err="1"/>
              <a:t>thixotrophic</a:t>
            </a:r>
            <a:r>
              <a:rPr lang="en-IN" sz="2400" b="0" dirty="0"/>
              <a:t> viscosity, BPA-free formula.</a:t>
            </a:r>
          </a:p>
        </p:txBody>
      </p:sp>
      <p:sp>
        <p:nvSpPr>
          <p:cNvPr id="4" name="Date Placeholder 3"/>
          <p:cNvSpPr>
            <a:spLocks noGrp="1"/>
          </p:cNvSpPr>
          <p:nvPr>
            <p:ph type="dt" sz="half" idx="10"/>
          </p:nvPr>
        </p:nvSpPr>
        <p:spPr/>
        <p:txBody>
          <a:bodyPr/>
          <a:lstStyle/>
          <a:p>
            <a:fld id="{AAF8674F-81DF-46E3-80B5-B0F4A214CFDD}" type="datetime1">
              <a:rPr lang="en-US" smtClean="0"/>
              <a:t>7/21/2022</a:t>
            </a:fld>
            <a:endParaRPr lang="en-US"/>
          </a:p>
        </p:txBody>
      </p:sp>
      <p:sp>
        <p:nvSpPr>
          <p:cNvPr id="5" name="Footer Placeholder 4"/>
          <p:cNvSpPr>
            <a:spLocks noGrp="1"/>
          </p:cNvSpPr>
          <p:nvPr>
            <p:ph type="ftr" sz="quarter" idx="11"/>
          </p:nvPr>
        </p:nvSpPr>
        <p:spPr/>
        <p:txBody>
          <a:bodyPr/>
          <a:lstStyle/>
          <a:p>
            <a:r>
              <a:rPr lang="en-US" smtClean="0"/>
              <a:t>Dr. Yash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194" y="4656427"/>
            <a:ext cx="46005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95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IN" sz="2400" b="0" dirty="0"/>
              <a:t>Thus not only can it be used in wet environment but also is easy to place owing to </a:t>
            </a:r>
            <a:r>
              <a:rPr lang="en-IN" sz="2400" b="0" dirty="0" err="1"/>
              <a:t>thixotrophic</a:t>
            </a:r>
            <a:r>
              <a:rPr lang="en-IN" sz="2400" b="0" dirty="0"/>
              <a:t> viscosity and is easy to follow up due to fluorescence. </a:t>
            </a:r>
            <a:endParaRPr lang="en-IN" sz="2400" b="0" dirty="0" smtClean="0"/>
          </a:p>
          <a:p>
            <a:pPr algn="just"/>
            <a:endParaRPr lang="en-IN" sz="2400" b="0" dirty="0"/>
          </a:p>
          <a:p>
            <a:pPr algn="just"/>
            <a:r>
              <a:rPr lang="en-IN" sz="2400" b="0" dirty="0"/>
              <a:t>To prevent nay </a:t>
            </a:r>
            <a:r>
              <a:rPr lang="en-IN" sz="2400" b="0" dirty="0" err="1"/>
              <a:t>estrogenicity</a:t>
            </a:r>
            <a:r>
              <a:rPr lang="en-IN" sz="2400" b="0" dirty="0"/>
              <a:t> issues the manufacturer has kept it BPA free</a:t>
            </a:r>
            <a:r>
              <a:rPr lang="en-IN" sz="2400" b="0" dirty="0" smtClean="0"/>
              <a:t>.</a:t>
            </a:r>
          </a:p>
          <a:p>
            <a:pPr algn="just"/>
            <a:endParaRPr lang="en-IN" sz="2400" b="0" dirty="0"/>
          </a:p>
          <a:p>
            <a:pPr algn="just"/>
            <a:r>
              <a:rPr lang="en-IN" sz="2400" b="0" dirty="0" err="1"/>
              <a:t>UltraSeal</a:t>
            </a:r>
            <a:r>
              <a:rPr lang="en-IN" sz="2400" b="0" dirty="0"/>
              <a:t> XT® hydro.</a:t>
            </a:r>
          </a:p>
          <a:p>
            <a:pPr algn="just"/>
            <a:endParaRPr lang="en-IN" sz="2400" b="0" dirty="0"/>
          </a:p>
        </p:txBody>
      </p:sp>
      <p:sp>
        <p:nvSpPr>
          <p:cNvPr id="4" name="Date Placeholder 3"/>
          <p:cNvSpPr>
            <a:spLocks noGrp="1"/>
          </p:cNvSpPr>
          <p:nvPr>
            <p:ph type="dt" sz="half" idx="10"/>
          </p:nvPr>
        </p:nvSpPr>
        <p:spPr/>
        <p:txBody>
          <a:bodyPr/>
          <a:lstStyle/>
          <a:p>
            <a:fld id="{A12EE75C-A2BF-4AEE-8A2F-C0350B95252A}" type="datetime1">
              <a:rPr lang="en-US" smtClean="0"/>
              <a:t>7/21/2022</a:t>
            </a:fld>
            <a:endParaRPr lang="en-US"/>
          </a:p>
        </p:txBody>
      </p:sp>
      <p:sp>
        <p:nvSpPr>
          <p:cNvPr id="5" name="Footer Placeholder 4"/>
          <p:cNvSpPr>
            <a:spLocks noGrp="1"/>
          </p:cNvSpPr>
          <p:nvPr>
            <p:ph type="ftr" sz="quarter" idx="11"/>
          </p:nvPr>
        </p:nvSpPr>
        <p:spPr/>
        <p:txBody>
          <a:bodyPr/>
          <a:lstStyle/>
          <a:p>
            <a:r>
              <a:rPr lang="en-US" smtClean="0"/>
              <a:t>Dr. Yash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68794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solidFill>
                  <a:schemeClr val="bg1"/>
                </a:solidFill>
              </a:rPr>
              <a:t>Enamel </a:t>
            </a:r>
            <a:r>
              <a:rPr lang="en-US" dirty="0" err="1">
                <a:solidFill>
                  <a:schemeClr val="bg1"/>
                </a:solidFill>
              </a:rPr>
              <a:t>Loc</a:t>
            </a:r>
            <a:r>
              <a:rPr lang="en-US" baseline="30000" dirty="0" err="1">
                <a:solidFill>
                  <a:schemeClr val="bg1"/>
                </a:solidFill>
              </a:rPr>
              <a:t>TM</a:t>
            </a:r>
            <a:endParaRPr lang="en-US" dirty="0">
              <a:solidFill>
                <a:schemeClr val="bg1"/>
              </a:solidFill>
            </a:endParaRPr>
          </a:p>
        </p:txBody>
      </p:sp>
      <p:sp>
        <p:nvSpPr>
          <p:cNvPr id="41987" name="Rectangle 3"/>
          <p:cNvSpPr>
            <a:spLocks noGrp="1" noChangeArrowheads="1"/>
          </p:cNvSpPr>
          <p:nvPr>
            <p:ph type="body" idx="1"/>
          </p:nvPr>
        </p:nvSpPr>
        <p:spPr>
          <a:xfrm>
            <a:off x="1287621" y="1689100"/>
            <a:ext cx="5181600" cy="3797300"/>
          </a:xfrm>
        </p:spPr>
        <p:txBody>
          <a:bodyPr>
            <a:normAutofit/>
          </a:bodyPr>
          <a:lstStyle/>
          <a:p>
            <a:pPr algn="just"/>
            <a:r>
              <a:rPr lang="en-IN" sz="2400" b="0" dirty="0"/>
              <a:t>Enamel </a:t>
            </a:r>
            <a:r>
              <a:rPr lang="en-IN" sz="2400" b="0" dirty="0" err="1"/>
              <a:t>Loc</a:t>
            </a:r>
            <a:r>
              <a:rPr lang="en-IN" sz="2400" b="0" dirty="0"/>
              <a:t>™, the world's first and only self-etching sealant  </a:t>
            </a:r>
            <a:endParaRPr lang="en-IN" sz="2400" b="0" dirty="0" smtClean="0"/>
          </a:p>
          <a:p>
            <a:pPr algn="just"/>
            <a:endParaRPr lang="en-IN" sz="2400" b="0" dirty="0"/>
          </a:p>
          <a:p>
            <a:pPr algn="just"/>
            <a:r>
              <a:rPr lang="en-IN" sz="2400" b="0" dirty="0"/>
              <a:t>Since there is no acid-etching required, the potential for patient gagging during rinsing, from the bad taste and pungent </a:t>
            </a:r>
            <a:r>
              <a:rPr lang="en-IN" sz="2400" b="0" dirty="0" err="1"/>
              <a:t>odors</a:t>
            </a:r>
            <a:r>
              <a:rPr lang="en-IN" sz="2400" b="0" dirty="0"/>
              <a:t>, is eliminated.</a:t>
            </a:r>
          </a:p>
        </p:txBody>
      </p:sp>
      <p:sp>
        <p:nvSpPr>
          <p:cNvPr id="2" name="Date Placeholder 1"/>
          <p:cNvSpPr>
            <a:spLocks noGrp="1"/>
          </p:cNvSpPr>
          <p:nvPr>
            <p:ph type="dt" sz="half" idx="10"/>
          </p:nvPr>
        </p:nvSpPr>
        <p:spPr/>
        <p:txBody>
          <a:bodyPr/>
          <a:lstStyle/>
          <a:p>
            <a:fld id="{4209F5D0-3EEB-48CE-BDBB-4998F576942C}" type="datetime1">
              <a:rPr lang="en-US" smtClean="0"/>
              <a:t>7/21/2022</a:t>
            </a:fld>
            <a:endParaRPr lang="en-US"/>
          </a:p>
        </p:txBody>
      </p:sp>
      <p:sp>
        <p:nvSpPr>
          <p:cNvPr id="3" name="Footer Placeholder 2"/>
          <p:cNvSpPr>
            <a:spLocks noGrp="1"/>
          </p:cNvSpPr>
          <p:nvPr>
            <p:ph type="ftr" sz="quarter" idx="11"/>
          </p:nvPr>
        </p:nvSpPr>
        <p:spPr/>
        <p:txBody>
          <a:bodyPr/>
          <a:lstStyle/>
          <a:p>
            <a:r>
              <a:rPr lang="en-US" smtClean="0"/>
              <a:t>Dr. Yash Shah</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2050" name="Picture 2" descr="C:\Users\user\Desktop\Enamel-Loc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186" y="1961634"/>
            <a:ext cx="3301908" cy="228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382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623" y="130629"/>
            <a:ext cx="8292146" cy="961053"/>
          </a:xfrm>
        </p:spPr>
        <p:txBody>
          <a:bodyPr>
            <a:normAutofit/>
          </a:bodyPr>
          <a:lstStyle/>
          <a:p>
            <a:r>
              <a:rPr lang="en-US" dirty="0" smtClean="0"/>
              <a:t>Content</a:t>
            </a:r>
            <a:endParaRPr lang="en-IN" dirty="0"/>
          </a:p>
        </p:txBody>
      </p:sp>
      <p:sp>
        <p:nvSpPr>
          <p:cNvPr id="3" name="Content Placeholder 2"/>
          <p:cNvSpPr>
            <a:spLocks noGrp="1"/>
          </p:cNvSpPr>
          <p:nvPr>
            <p:ph idx="1"/>
          </p:nvPr>
        </p:nvSpPr>
        <p:spPr/>
        <p:txBody>
          <a:bodyPr>
            <a:normAutofit/>
          </a:bodyPr>
          <a:lstStyle/>
          <a:p>
            <a:r>
              <a:rPr lang="en-IN" sz="2800" b="0" dirty="0"/>
              <a:t>Fluoride releasing </a:t>
            </a:r>
            <a:r>
              <a:rPr lang="en-IN" sz="2800" b="0" dirty="0" smtClean="0"/>
              <a:t>sealants</a:t>
            </a:r>
          </a:p>
          <a:p>
            <a:r>
              <a:rPr lang="en-IN" sz="2800" b="0" dirty="0"/>
              <a:t>Clear pit and fissure </a:t>
            </a:r>
            <a:r>
              <a:rPr lang="en-IN" sz="2800" b="0" dirty="0" smtClean="0"/>
              <a:t>sealants</a:t>
            </a:r>
          </a:p>
          <a:p>
            <a:r>
              <a:rPr lang="en-IN" sz="2800" b="0" dirty="0" err="1"/>
              <a:t>Colored</a:t>
            </a:r>
            <a:r>
              <a:rPr lang="en-IN" sz="2800" b="0" dirty="0"/>
              <a:t> pit and fissure </a:t>
            </a:r>
            <a:r>
              <a:rPr lang="en-IN" sz="2800" b="0" dirty="0" smtClean="0"/>
              <a:t>sealants</a:t>
            </a:r>
          </a:p>
          <a:p>
            <a:r>
              <a:rPr lang="en-IN" sz="2800" b="0" dirty="0"/>
              <a:t>Fluorescing pit and fissure </a:t>
            </a:r>
            <a:r>
              <a:rPr lang="en-IN" sz="2800" b="0" dirty="0" smtClean="0"/>
              <a:t>sealant</a:t>
            </a:r>
          </a:p>
          <a:p>
            <a:r>
              <a:rPr lang="en-IN" sz="2800" b="0" dirty="0"/>
              <a:t>Moist bonding pit and fissure </a:t>
            </a:r>
            <a:r>
              <a:rPr lang="en-IN" sz="2800" b="0" dirty="0" smtClean="0"/>
              <a:t>sealants</a:t>
            </a:r>
          </a:p>
          <a:p>
            <a:r>
              <a:rPr lang="en-IN" sz="2800" b="0" dirty="0"/>
              <a:t>Pit and fissure sealant with </a:t>
            </a:r>
            <a:r>
              <a:rPr lang="en-IN" sz="2800" b="0" dirty="0" smtClean="0"/>
              <a:t>ACP</a:t>
            </a:r>
          </a:p>
          <a:p>
            <a:r>
              <a:rPr lang="en-IN" sz="2800" b="0" dirty="0"/>
              <a:t>Hydrophilic fluorescent BPA free pit and fissure </a:t>
            </a:r>
            <a:r>
              <a:rPr lang="en-IN" sz="2800" b="0" dirty="0" smtClean="0"/>
              <a:t>sealant</a:t>
            </a:r>
          </a:p>
          <a:p>
            <a:r>
              <a:rPr lang="en-US" sz="2800" b="0" dirty="0"/>
              <a:t>Enamel </a:t>
            </a:r>
            <a:r>
              <a:rPr lang="en-US" sz="2800" b="0" dirty="0" err="1"/>
              <a:t>LocTM</a:t>
            </a:r>
            <a:endParaRPr lang="en-US" sz="2800" b="0" dirty="0"/>
          </a:p>
        </p:txBody>
      </p:sp>
      <p:sp>
        <p:nvSpPr>
          <p:cNvPr id="4" name="Date Placeholder 3"/>
          <p:cNvSpPr>
            <a:spLocks noGrp="1"/>
          </p:cNvSpPr>
          <p:nvPr>
            <p:ph type="dt" sz="half" idx="10"/>
          </p:nvPr>
        </p:nvSpPr>
        <p:spPr/>
        <p:txBody>
          <a:bodyPr/>
          <a:lstStyle/>
          <a:p>
            <a:fld id="{0E87735A-BDE9-4671-A45E-AC131582435D}" type="datetime1">
              <a:rPr lang="en-US" smtClean="0"/>
              <a:t>7/21/2022</a:t>
            </a:fld>
            <a:endParaRPr lang="en-US"/>
          </a:p>
        </p:txBody>
      </p:sp>
      <p:sp>
        <p:nvSpPr>
          <p:cNvPr id="5" name="Footer Placeholder 4"/>
          <p:cNvSpPr>
            <a:spLocks noGrp="1"/>
          </p:cNvSpPr>
          <p:nvPr>
            <p:ph type="ftr" sz="quarter" idx="11"/>
          </p:nvPr>
        </p:nvSpPr>
        <p:spPr/>
        <p:txBody>
          <a:bodyPr/>
          <a:lstStyle/>
          <a:p>
            <a:r>
              <a:rPr lang="en-US" smtClean="0"/>
              <a:t>Dr. Yash Shah</a:t>
            </a:r>
            <a:endParaRPr lang="en-US" dirty="0"/>
          </a:p>
        </p:txBody>
      </p:sp>
      <p:sp>
        <p:nvSpPr>
          <p:cNvPr id="6" name="Slide Number Placeholder 5"/>
          <p:cNvSpPr>
            <a:spLocks noGrp="1"/>
          </p:cNvSpPr>
          <p:nvPr>
            <p:ph type="sldNum" sz="quarter" idx="12"/>
          </p:nvPr>
        </p:nvSpPr>
        <p:spPr/>
        <p:txBody>
          <a:bodyPr/>
          <a:lstStyle/>
          <a:p>
            <a:fld id="{0FE0F755-9CEA-4173-9D80-9B16570FB611}" type="slidenum">
              <a:rPr lang="en-US" smtClean="0"/>
              <a:t>2</a:t>
            </a:fld>
            <a:endParaRPr lang="en-US"/>
          </a:p>
        </p:txBody>
      </p:sp>
    </p:spTree>
    <p:extLst>
      <p:ext uri="{BB962C8B-B14F-4D97-AF65-F5344CB8AC3E}">
        <p14:creationId xmlns:p14="http://schemas.microsoft.com/office/powerpoint/2010/main" val="2108825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 descr="Image result for Ultraseal XT hydro"/>
          <p:cNvPicPr>
            <a:picLocks noChangeAspect="1" noChangeArrowheads="1"/>
          </p:cNvPicPr>
          <p:nvPr/>
        </p:nvPicPr>
        <p:blipFill>
          <a:blip r:embed="rId2">
            <a:extLst>
              <a:ext uri="{28A0092B-C50C-407E-A947-70E740481C1C}">
                <a14:useLocalDpi xmlns:a14="http://schemas.microsoft.com/office/drawing/2010/main" val="0"/>
              </a:ext>
            </a:extLst>
          </a:blip>
          <a:srcRect l="16000" t="3555" r="16000" b="3999"/>
          <a:stretch>
            <a:fillRect/>
          </a:stretch>
        </p:blipFill>
        <p:spPr bwMode="auto">
          <a:xfrm>
            <a:off x="7536362" y="2853099"/>
            <a:ext cx="2378868" cy="24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8" descr="Image result for enamel l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290" y="530512"/>
            <a:ext cx="2397041" cy="139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10" descr="Image result for embrace wetbo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3833" y="2463954"/>
            <a:ext cx="1824335" cy="145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12" descr="Image result for ACP releasing pit and fissure seala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9751" y="602719"/>
            <a:ext cx="1843088" cy="147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2" descr="Image result for conseal 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1294" y="2259806"/>
            <a:ext cx="2007841" cy="173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4" descr="Image result for Helioseal Cle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415" y="4606528"/>
            <a:ext cx="3278982" cy="124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Picture 8" descr="Image result for Aegis Pit and fissure seala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3502" y="4325679"/>
            <a:ext cx="2899916" cy="183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183603" y="2073438"/>
            <a:ext cx="2849664" cy="22188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9"/>
          </a:p>
        </p:txBody>
      </p:sp>
      <p:sp>
        <p:nvSpPr>
          <p:cNvPr id="3" name="Date Placeholder 2"/>
          <p:cNvSpPr>
            <a:spLocks noGrp="1"/>
          </p:cNvSpPr>
          <p:nvPr>
            <p:ph type="dt" sz="half" idx="10"/>
          </p:nvPr>
        </p:nvSpPr>
        <p:spPr/>
        <p:txBody>
          <a:bodyPr/>
          <a:lstStyle/>
          <a:p>
            <a:fld id="{DC9E6893-4652-4CAA-9CBD-62B97955F18F}" type="datetime1">
              <a:rPr lang="en-IN" smtClean="0"/>
              <a:t>21-07-2022</a:t>
            </a:fld>
            <a:endParaRPr lang="en-IN"/>
          </a:p>
        </p:txBody>
      </p:sp>
      <p:sp>
        <p:nvSpPr>
          <p:cNvPr id="4" name="Slide Number Placeholder 3"/>
          <p:cNvSpPr>
            <a:spLocks noGrp="1"/>
          </p:cNvSpPr>
          <p:nvPr>
            <p:ph type="sldNum" sz="quarter" idx="12"/>
          </p:nvPr>
        </p:nvSpPr>
        <p:spPr/>
        <p:txBody>
          <a:bodyPr/>
          <a:lstStyle/>
          <a:p>
            <a:fld id="{B9EC5F83-64CB-4DE0-9B6E-2BCFC1C14848}" type="slidenum">
              <a:rPr lang="en-IN" smtClean="0"/>
              <a:t>20</a:t>
            </a:fld>
            <a:endParaRPr lang="en-IN"/>
          </a:p>
        </p:txBody>
      </p:sp>
      <p:sp>
        <p:nvSpPr>
          <p:cNvPr id="5" name="TextBox 4"/>
          <p:cNvSpPr txBox="1"/>
          <p:nvPr/>
        </p:nvSpPr>
        <p:spPr>
          <a:xfrm>
            <a:off x="5378944" y="3917261"/>
            <a:ext cx="1614111" cy="352084"/>
          </a:xfrm>
          <a:prstGeom prst="rect">
            <a:avLst/>
          </a:prstGeom>
          <a:noFill/>
        </p:spPr>
        <p:txBody>
          <a:bodyPr wrap="square" rtlCol="0">
            <a:spAutoFit/>
          </a:bodyPr>
          <a:lstStyle/>
          <a:p>
            <a:pPr algn="ctr"/>
            <a:r>
              <a:rPr lang="en-IN" sz="1688" b="1" dirty="0" err="1"/>
              <a:t>Rs</a:t>
            </a:r>
            <a:r>
              <a:rPr lang="en-IN" sz="1688" b="1" dirty="0"/>
              <a:t>. 3500/-</a:t>
            </a:r>
          </a:p>
        </p:txBody>
      </p:sp>
      <p:sp>
        <p:nvSpPr>
          <p:cNvPr id="14" name="TextBox 13"/>
          <p:cNvSpPr txBox="1"/>
          <p:nvPr/>
        </p:nvSpPr>
        <p:spPr>
          <a:xfrm>
            <a:off x="1848581" y="5499952"/>
            <a:ext cx="1614111" cy="352084"/>
          </a:xfrm>
          <a:prstGeom prst="rect">
            <a:avLst/>
          </a:prstGeom>
          <a:noFill/>
        </p:spPr>
        <p:txBody>
          <a:bodyPr wrap="square" rtlCol="0">
            <a:spAutoFit/>
          </a:bodyPr>
          <a:lstStyle/>
          <a:p>
            <a:pPr algn="ctr"/>
            <a:r>
              <a:rPr lang="en-IN" sz="1688" b="1" dirty="0" err="1"/>
              <a:t>Rs</a:t>
            </a:r>
            <a:r>
              <a:rPr lang="en-IN" sz="1688" b="1" dirty="0"/>
              <a:t>. 1125/-</a:t>
            </a:r>
          </a:p>
        </p:txBody>
      </p:sp>
      <p:sp>
        <p:nvSpPr>
          <p:cNvPr id="15" name="TextBox 14"/>
          <p:cNvSpPr txBox="1"/>
          <p:nvPr/>
        </p:nvSpPr>
        <p:spPr>
          <a:xfrm>
            <a:off x="5922251" y="1917337"/>
            <a:ext cx="1614111" cy="352084"/>
          </a:xfrm>
          <a:prstGeom prst="rect">
            <a:avLst/>
          </a:prstGeom>
          <a:noFill/>
        </p:spPr>
        <p:txBody>
          <a:bodyPr wrap="square" rtlCol="0">
            <a:spAutoFit/>
          </a:bodyPr>
          <a:lstStyle/>
          <a:p>
            <a:pPr algn="ctr"/>
            <a:r>
              <a:rPr lang="en-IN" sz="1688" b="1" dirty="0" err="1"/>
              <a:t>Rs</a:t>
            </a:r>
            <a:r>
              <a:rPr lang="en-IN" sz="1688" b="1" dirty="0"/>
              <a:t>. 1658/-</a:t>
            </a:r>
          </a:p>
        </p:txBody>
      </p:sp>
      <p:sp>
        <p:nvSpPr>
          <p:cNvPr id="16" name="TextBox 15"/>
          <p:cNvSpPr txBox="1"/>
          <p:nvPr/>
        </p:nvSpPr>
        <p:spPr>
          <a:xfrm>
            <a:off x="1722017" y="4325679"/>
            <a:ext cx="1614111" cy="352084"/>
          </a:xfrm>
          <a:prstGeom prst="rect">
            <a:avLst/>
          </a:prstGeom>
          <a:noFill/>
        </p:spPr>
        <p:txBody>
          <a:bodyPr wrap="square" rtlCol="0">
            <a:spAutoFit/>
          </a:bodyPr>
          <a:lstStyle/>
          <a:p>
            <a:pPr algn="ctr"/>
            <a:r>
              <a:rPr lang="en-IN" sz="1688" b="1" dirty="0" err="1"/>
              <a:t>Rs</a:t>
            </a:r>
            <a:r>
              <a:rPr lang="en-IN" sz="1688" b="1" dirty="0"/>
              <a:t>. 590/-</a:t>
            </a:r>
          </a:p>
        </p:txBody>
      </p:sp>
      <p:sp>
        <p:nvSpPr>
          <p:cNvPr id="17" name="TextBox 16"/>
          <p:cNvSpPr txBox="1"/>
          <p:nvPr/>
        </p:nvSpPr>
        <p:spPr>
          <a:xfrm>
            <a:off x="8063331" y="5390039"/>
            <a:ext cx="1614111" cy="352084"/>
          </a:xfrm>
          <a:prstGeom prst="rect">
            <a:avLst/>
          </a:prstGeom>
          <a:noFill/>
        </p:spPr>
        <p:txBody>
          <a:bodyPr wrap="square" rtlCol="0">
            <a:spAutoFit/>
          </a:bodyPr>
          <a:lstStyle/>
          <a:p>
            <a:pPr algn="ctr"/>
            <a:r>
              <a:rPr lang="en-IN" sz="1688" b="1" dirty="0" err="1"/>
              <a:t>Rs</a:t>
            </a:r>
            <a:r>
              <a:rPr lang="en-IN" sz="1688" b="1" dirty="0"/>
              <a:t>. 1900/-</a:t>
            </a:r>
          </a:p>
        </p:txBody>
      </p:sp>
      <p:pic>
        <p:nvPicPr>
          <p:cNvPr id="6" name="Picture 5"/>
          <p:cNvPicPr>
            <a:picLocks noChangeAspect="1"/>
          </p:cNvPicPr>
          <p:nvPr/>
        </p:nvPicPr>
        <p:blipFill rotWithShape="1">
          <a:blip r:embed="rId9"/>
          <a:srcRect l="11902" t="37116" r="72193" b="39858"/>
          <a:stretch/>
        </p:blipFill>
        <p:spPr>
          <a:xfrm>
            <a:off x="3457819" y="528607"/>
            <a:ext cx="2085918" cy="1697839"/>
          </a:xfrm>
          <a:prstGeom prst="rect">
            <a:avLst/>
          </a:prstGeom>
        </p:spPr>
      </p:pic>
      <p:sp>
        <p:nvSpPr>
          <p:cNvPr id="19" name="TextBox 18"/>
          <p:cNvSpPr txBox="1"/>
          <p:nvPr/>
        </p:nvSpPr>
        <p:spPr>
          <a:xfrm>
            <a:off x="3659722" y="1904641"/>
            <a:ext cx="1614111" cy="352084"/>
          </a:xfrm>
          <a:prstGeom prst="rect">
            <a:avLst/>
          </a:prstGeom>
          <a:noFill/>
        </p:spPr>
        <p:txBody>
          <a:bodyPr wrap="square" rtlCol="0">
            <a:spAutoFit/>
          </a:bodyPr>
          <a:lstStyle/>
          <a:p>
            <a:pPr algn="ctr"/>
            <a:r>
              <a:rPr lang="en-IN" sz="1688" b="1" dirty="0" err="1"/>
              <a:t>Rs</a:t>
            </a:r>
            <a:r>
              <a:rPr lang="en-IN" sz="1688" b="1" dirty="0"/>
              <a:t>. 680/-</a:t>
            </a:r>
          </a:p>
        </p:txBody>
      </p:sp>
      <p:pic>
        <p:nvPicPr>
          <p:cNvPr id="7" name="Picture 6"/>
          <p:cNvPicPr>
            <a:picLocks noChangeAspect="1"/>
          </p:cNvPicPr>
          <p:nvPr/>
        </p:nvPicPr>
        <p:blipFill rotWithShape="1">
          <a:blip r:embed="rId10"/>
          <a:srcRect l="28546" t="37555" r="57028" b="41612"/>
          <a:stretch/>
        </p:blipFill>
        <p:spPr>
          <a:xfrm>
            <a:off x="8267536" y="586709"/>
            <a:ext cx="2019464" cy="1639737"/>
          </a:xfrm>
          <a:prstGeom prst="rect">
            <a:avLst/>
          </a:prstGeom>
        </p:spPr>
      </p:pic>
      <p:sp>
        <p:nvSpPr>
          <p:cNvPr id="21" name="TextBox 20"/>
          <p:cNvSpPr txBox="1"/>
          <p:nvPr/>
        </p:nvSpPr>
        <p:spPr>
          <a:xfrm>
            <a:off x="8470211" y="2219996"/>
            <a:ext cx="1614111" cy="352084"/>
          </a:xfrm>
          <a:prstGeom prst="rect">
            <a:avLst/>
          </a:prstGeom>
          <a:noFill/>
        </p:spPr>
        <p:txBody>
          <a:bodyPr wrap="square" rtlCol="0">
            <a:spAutoFit/>
          </a:bodyPr>
          <a:lstStyle/>
          <a:p>
            <a:pPr algn="ctr"/>
            <a:r>
              <a:rPr lang="en-IN" sz="1688" b="1" dirty="0" err="1"/>
              <a:t>Rs</a:t>
            </a:r>
            <a:r>
              <a:rPr lang="en-IN" sz="1688" b="1" dirty="0"/>
              <a:t>. 3070/-</a:t>
            </a:r>
          </a:p>
        </p:txBody>
      </p:sp>
    </p:spTree>
    <p:extLst>
      <p:ext uri="{BB962C8B-B14F-4D97-AF65-F5344CB8AC3E}">
        <p14:creationId xmlns:p14="http://schemas.microsoft.com/office/powerpoint/2010/main" val="41757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749" y="416883"/>
            <a:ext cx="7253439" cy="594038"/>
          </a:xfrm>
        </p:spPr>
        <p:txBody>
          <a:bodyPr/>
          <a:lstStyle/>
          <a:p>
            <a:r>
              <a:rPr lang="en-IN" dirty="0" smtClean="0"/>
              <a:t>References </a:t>
            </a:r>
            <a:endParaRPr lang="en-IN" dirty="0"/>
          </a:p>
        </p:txBody>
      </p:sp>
      <p:sp>
        <p:nvSpPr>
          <p:cNvPr id="3" name="Content Placeholder 2"/>
          <p:cNvSpPr>
            <a:spLocks noGrp="1"/>
          </p:cNvSpPr>
          <p:nvPr>
            <p:ph idx="1"/>
          </p:nvPr>
        </p:nvSpPr>
        <p:spPr>
          <a:xfrm>
            <a:off x="1322749" y="1448706"/>
            <a:ext cx="8052113" cy="4260675"/>
          </a:xfrm>
        </p:spPr>
        <p:txBody>
          <a:bodyPr>
            <a:noAutofit/>
          </a:bodyPr>
          <a:lstStyle/>
          <a:p>
            <a:r>
              <a:rPr lang="en-IN" sz="1500" b="0" dirty="0" smtClean="0"/>
              <a:t>Barbara </a:t>
            </a:r>
            <a:r>
              <a:rPr lang="en-IN" sz="1500" b="0" dirty="0" err="1" smtClean="0"/>
              <a:t>Cvikl</a:t>
            </a:r>
            <a:r>
              <a:rPr lang="en-IN" sz="1500" b="0" dirty="0" smtClean="0"/>
              <a:t>  et al, Pit and Fissure Sealants—A Comprehensive Review, </a:t>
            </a:r>
            <a:r>
              <a:rPr lang="fr-FR" sz="1500" b="0" dirty="0" smtClean="0"/>
              <a:t>Dent. J. 2018, 6, 18; doi:10.3390/dj6020018</a:t>
            </a:r>
          </a:p>
          <a:p>
            <a:r>
              <a:rPr lang="en-IN" sz="1500" b="0" dirty="0" smtClean="0"/>
              <a:t>Ramamurthy P, </a:t>
            </a:r>
            <a:r>
              <a:rPr lang="en-IN" sz="1500" b="0" dirty="0" err="1" smtClean="0"/>
              <a:t>Rath</a:t>
            </a:r>
            <a:r>
              <a:rPr lang="en-IN" sz="1500" b="0" dirty="0" smtClean="0"/>
              <a:t> A, Sidhu </a:t>
            </a:r>
            <a:r>
              <a:rPr lang="en-IN" sz="1500" b="0" dirty="0" err="1" smtClean="0"/>
              <a:t>P,Fernandes</a:t>
            </a:r>
            <a:r>
              <a:rPr lang="en-IN" sz="1500" b="0" dirty="0" smtClean="0"/>
              <a:t> B, </a:t>
            </a:r>
            <a:r>
              <a:rPr lang="en-IN" sz="1500" b="0" dirty="0" err="1" smtClean="0"/>
              <a:t>NettemS</a:t>
            </a:r>
            <a:r>
              <a:rPr lang="en-IN" sz="1500" b="0" dirty="0" smtClean="0"/>
              <a:t>, </a:t>
            </a:r>
            <a:r>
              <a:rPr lang="en-IN" sz="1500" b="0" dirty="0" err="1" smtClean="0"/>
              <a:t>Muttalib</a:t>
            </a:r>
            <a:r>
              <a:rPr lang="en-IN" sz="1500" b="0" dirty="0" smtClean="0"/>
              <a:t> K, Fee PA, </a:t>
            </a:r>
            <a:r>
              <a:rPr lang="en-IN" sz="1500" b="0" dirty="0" err="1" smtClean="0"/>
              <a:t>Zaror</a:t>
            </a:r>
            <a:r>
              <a:rPr lang="en-IN" sz="1500" b="0" dirty="0" smtClean="0"/>
              <a:t> C, Walsh T. </a:t>
            </a:r>
            <a:r>
              <a:rPr lang="en-IN" sz="1500" b="0" dirty="0" err="1" smtClean="0"/>
              <a:t>Sealantsfor</a:t>
            </a:r>
            <a:r>
              <a:rPr lang="en-IN" sz="1500" b="0" dirty="0" smtClean="0"/>
              <a:t> preventing dental caries in primary teeth. </a:t>
            </a:r>
            <a:r>
              <a:rPr lang="en-IN" sz="1500" b="0" dirty="0" err="1" smtClean="0"/>
              <a:t>CochraneDatabaseof</a:t>
            </a:r>
            <a:r>
              <a:rPr lang="en-IN" sz="1500" b="0" dirty="0" smtClean="0"/>
              <a:t> </a:t>
            </a:r>
            <a:r>
              <a:rPr lang="en-IN" sz="1500" b="0" dirty="0" err="1" smtClean="0"/>
              <a:t>SystematicReviews</a:t>
            </a:r>
            <a:r>
              <a:rPr lang="en-IN" sz="1500" b="0" dirty="0" smtClean="0"/>
              <a:t> 2018, Issue 3. Art. No.: CD012981. DOI: 10.1002/14651858.CD012981.</a:t>
            </a:r>
          </a:p>
          <a:p>
            <a:r>
              <a:rPr lang="en-IN" sz="1500" b="0" dirty="0" err="1" smtClean="0"/>
              <a:t>Cvikl</a:t>
            </a:r>
            <a:r>
              <a:rPr lang="en-IN" sz="1500" b="0" dirty="0" smtClean="0"/>
              <a:t> </a:t>
            </a:r>
            <a:r>
              <a:rPr lang="en-IN" sz="1500" b="0" dirty="0"/>
              <a:t>B, Moritz A, </a:t>
            </a:r>
            <a:r>
              <a:rPr lang="en-IN" sz="1500" b="0" dirty="0" err="1"/>
              <a:t>Bekes</a:t>
            </a:r>
            <a:r>
              <a:rPr lang="en-IN" sz="1500" b="0" dirty="0"/>
              <a:t> K. Pit and Fissure Sealants—A Comprehensive Review. </a:t>
            </a:r>
            <a:r>
              <a:rPr lang="en-IN" sz="1500" b="0" i="1" dirty="0"/>
              <a:t>Dentistry Journal</a:t>
            </a:r>
            <a:r>
              <a:rPr lang="en-IN" sz="1500" b="0" dirty="0"/>
              <a:t>. 2018; 6(2):18. </a:t>
            </a:r>
            <a:endParaRPr lang="en-IN" sz="1500" b="0" dirty="0" smtClean="0"/>
          </a:p>
          <a:p>
            <a:r>
              <a:rPr lang="en-IN" sz="1500" b="0" dirty="0" smtClean="0"/>
              <a:t>Young, D.A.; </a:t>
            </a:r>
            <a:r>
              <a:rPr lang="en-IN" sz="1500" b="0" dirty="0" err="1" smtClean="0"/>
              <a:t>Novy</a:t>
            </a:r>
            <a:r>
              <a:rPr lang="en-IN" sz="1500" b="0" dirty="0" smtClean="0"/>
              <a:t>, B.B.; Zeller, G.G.; Hale, R.; Hart, T.C.; Truelove, E.L. The American Dental Association Caries Classiﬁcation System for clinical practice: A report of the American Dental Association Council on Scientiﬁc Affairs. J. Am. Dent. Assoc. 2015, 146, 79–86</a:t>
            </a:r>
          </a:p>
          <a:p>
            <a:r>
              <a:rPr lang="en-US" sz="1500" b="0" dirty="0" smtClean="0"/>
              <a:t>Brown LJ, </a:t>
            </a:r>
            <a:r>
              <a:rPr lang="en-US" sz="1500" b="0" dirty="0" err="1" smtClean="0"/>
              <a:t>Selwitz</a:t>
            </a:r>
            <a:r>
              <a:rPr lang="en-US" sz="1500" b="0" dirty="0" smtClean="0"/>
              <a:t> RH. The impact of recent changes in the epidemiology of dental caries on guidelines for the use of dental sealants. J Public Health Dent 1995;55:274-91.</a:t>
            </a:r>
          </a:p>
          <a:p>
            <a:r>
              <a:rPr lang="en-IN" sz="1500" b="0" dirty="0" smtClean="0"/>
              <a:t>Norman o </a:t>
            </a:r>
            <a:r>
              <a:rPr lang="en-IN" sz="1500" b="0" dirty="0" err="1" smtClean="0"/>
              <a:t>haris</a:t>
            </a:r>
            <a:r>
              <a:rPr lang="en-IN" sz="1500" b="0" dirty="0" smtClean="0"/>
              <a:t>, franklin Garcia- </a:t>
            </a:r>
            <a:r>
              <a:rPr lang="en-IN" sz="1500" b="0" dirty="0" err="1" smtClean="0"/>
              <a:t>godoy</a:t>
            </a:r>
            <a:r>
              <a:rPr lang="en-IN" sz="1500" b="0" dirty="0" smtClean="0"/>
              <a:t>, primary preventive dentistry, 6</a:t>
            </a:r>
            <a:r>
              <a:rPr lang="en-IN" sz="1500" b="0" baseline="30000" dirty="0" smtClean="0"/>
              <a:t>th</a:t>
            </a:r>
            <a:r>
              <a:rPr lang="en-IN" sz="1500" b="0" dirty="0" smtClean="0"/>
              <a:t> edition, Julie Levin alexander,2004</a:t>
            </a:r>
          </a:p>
          <a:p>
            <a:r>
              <a:rPr lang="en-IN" sz="1500" b="0" dirty="0" err="1" smtClean="0"/>
              <a:t>Tandon</a:t>
            </a:r>
            <a:r>
              <a:rPr lang="en-IN" sz="1500" b="0" dirty="0" smtClean="0"/>
              <a:t> S. Textbook of </a:t>
            </a:r>
            <a:r>
              <a:rPr lang="en-IN" sz="1500" b="0" dirty="0" err="1" smtClean="0"/>
              <a:t>Pedodontics</a:t>
            </a:r>
            <a:r>
              <a:rPr lang="en-IN" sz="1500" b="0" dirty="0" smtClean="0"/>
              <a:t>. Second Edition. Paras, 2008.</a:t>
            </a:r>
          </a:p>
          <a:p>
            <a:r>
              <a:rPr lang="en-IN" sz="1500" b="0" dirty="0" err="1"/>
              <a:t>Simonsen</a:t>
            </a:r>
            <a:r>
              <a:rPr lang="en-IN" sz="1500" b="0" dirty="0"/>
              <a:t> RJ. Pit and ﬁssure sealant: review of the literature. Pediatric Dentistry 2002;24:393–414</a:t>
            </a:r>
            <a:r>
              <a:rPr lang="en-IN" sz="1500" b="0" dirty="0" smtClean="0"/>
              <a:t>.</a:t>
            </a:r>
          </a:p>
          <a:p>
            <a:endParaRPr lang="en-IN" sz="1500" b="0" dirty="0" smtClean="0"/>
          </a:p>
          <a:p>
            <a:endParaRPr lang="en-IN" sz="1500" b="0" dirty="0"/>
          </a:p>
        </p:txBody>
      </p:sp>
      <p:sp>
        <p:nvSpPr>
          <p:cNvPr id="4" name="Footer Placeholder 3"/>
          <p:cNvSpPr>
            <a:spLocks noGrp="1"/>
          </p:cNvSpPr>
          <p:nvPr>
            <p:ph type="ftr" sz="quarter" idx="11"/>
          </p:nvPr>
        </p:nvSpPr>
        <p:spPr/>
        <p:txBody>
          <a:bodyPr/>
          <a:lstStyle/>
          <a:p>
            <a:endParaRPr lang="en-IN" dirty="0"/>
          </a:p>
        </p:txBody>
      </p:sp>
    </p:spTree>
    <p:extLst>
      <p:ext uri="{BB962C8B-B14F-4D97-AF65-F5344CB8AC3E}">
        <p14:creationId xmlns:p14="http://schemas.microsoft.com/office/powerpoint/2010/main" val="2009683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780" y="1384389"/>
            <a:ext cx="7253439" cy="4825735"/>
          </a:xfrm>
        </p:spPr>
        <p:txBody>
          <a:bodyPr>
            <a:normAutofit/>
          </a:bodyPr>
          <a:lstStyle/>
          <a:p>
            <a:r>
              <a:rPr lang="en-IN" sz="1500" b="0" dirty="0" err="1"/>
              <a:t>Gray</a:t>
            </a:r>
            <a:r>
              <a:rPr lang="en-IN" sz="1500" b="0" dirty="0"/>
              <a:t> GB. An evaluation of sealant restorations after 2 years. Br Dent J 1999;186:569-75</a:t>
            </a:r>
            <a:r>
              <a:rPr lang="en-IN" sz="1500" b="0" dirty="0" smtClean="0"/>
              <a:t>.</a:t>
            </a:r>
          </a:p>
          <a:p>
            <a:r>
              <a:rPr lang="en-IN" sz="1500" b="0" dirty="0" smtClean="0"/>
              <a:t> </a:t>
            </a:r>
            <a:r>
              <a:rPr lang="en-IN" sz="1500" b="0" dirty="0" err="1"/>
              <a:t>Babu</a:t>
            </a:r>
            <a:r>
              <a:rPr lang="en-IN" sz="1500" b="0" dirty="0"/>
              <a:t>, et al.: Pit and fissure sealants, SRM Journal of Research in Dental Sciences | Vol. 5 | Issue 4 | October-December </a:t>
            </a:r>
            <a:r>
              <a:rPr lang="en-IN" sz="1500" b="0" dirty="0" smtClean="0"/>
              <a:t>2014</a:t>
            </a:r>
          </a:p>
          <a:p>
            <a:r>
              <a:rPr lang="en-IN" sz="1500" b="0" dirty="0"/>
              <a:t>Brown LJ, </a:t>
            </a:r>
            <a:r>
              <a:rPr lang="en-IN" sz="1500" b="0" dirty="0" err="1"/>
              <a:t>Selwitz</a:t>
            </a:r>
            <a:r>
              <a:rPr lang="en-IN" sz="1500" b="0" dirty="0"/>
              <a:t> RH. The impact of recent changes in the epidemiology of dental caries on guidelines for the use of dental sealants. J Public Health Dent 1995;55:274-91</a:t>
            </a:r>
            <a:r>
              <a:rPr lang="en-IN" sz="1500" b="0" dirty="0" smtClean="0"/>
              <a:t>.</a:t>
            </a:r>
          </a:p>
          <a:p>
            <a:r>
              <a:rPr lang="en-IN" sz="1500" b="0" dirty="0"/>
              <a:t> </a:t>
            </a:r>
            <a:r>
              <a:rPr lang="en-IN" sz="1500" b="0" dirty="0" err="1"/>
              <a:t>Limeback</a:t>
            </a:r>
            <a:r>
              <a:rPr lang="en-IN" sz="1500" b="0" dirty="0"/>
              <a:t>, H. Comprehensive Preventive Dentistry, 1st ed.; John Wiley &amp; Sons: Hoboken, NJ, USA, 2012. </a:t>
            </a:r>
            <a:endParaRPr lang="en-IN" sz="1500" b="0" dirty="0" smtClean="0"/>
          </a:p>
          <a:p>
            <a:r>
              <a:rPr lang="en-IN" sz="1500" b="0" dirty="0" err="1"/>
              <a:t>Murnseer</a:t>
            </a:r>
            <a:r>
              <a:rPr lang="en-IN" sz="1500" b="0" dirty="0"/>
              <a:t> C, </a:t>
            </a:r>
            <a:r>
              <a:rPr lang="en-IN" sz="1500" b="0" dirty="0" err="1"/>
              <a:t>Rosentritt</a:t>
            </a:r>
            <a:r>
              <a:rPr lang="en-IN" sz="1500" b="0" dirty="0"/>
              <a:t> M, Handel G. Three body wear of fissure sealants. J Dent Res 2007;86:417</a:t>
            </a:r>
            <a:r>
              <a:rPr lang="en-IN" sz="1500" b="0" dirty="0" smtClean="0"/>
              <a:t>.</a:t>
            </a:r>
          </a:p>
          <a:p>
            <a:r>
              <a:rPr lang="en-IN" sz="1500" b="0" dirty="0"/>
              <a:t> </a:t>
            </a:r>
            <a:r>
              <a:rPr lang="en-IN" sz="1500" b="0" dirty="0" err="1"/>
              <a:t>Naaman</a:t>
            </a:r>
            <a:r>
              <a:rPr lang="en-IN" sz="1500" b="0" dirty="0"/>
              <a:t>  R. et al, The Use of Pit and Fissure Sealants—A Literature Review, </a:t>
            </a:r>
            <a:r>
              <a:rPr lang="fr-FR" sz="1500" b="0" dirty="0"/>
              <a:t>Dent. J. 2017, 5, 34; </a:t>
            </a:r>
            <a:r>
              <a:rPr lang="fr-FR" sz="1500" b="0" dirty="0" smtClean="0"/>
              <a:t>doi:10.3390</a:t>
            </a:r>
          </a:p>
          <a:p>
            <a:r>
              <a:rPr lang="en-IN" sz="1500" b="0" dirty="0" err="1"/>
              <a:t>Alhareky</a:t>
            </a:r>
            <a:r>
              <a:rPr lang="en-IN" sz="1500" b="0" dirty="0"/>
              <a:t>, M.S.; </a:t>
            </a:r>
            <a:r>
              <a:rPr lang="en-IN" sz="1500" b="0" dirty="0" err="1"/>
              <a:t>Mermelstein</a:t>
            </a:r>
            <a:r>
              <a:rPr lang="en-IN" sz="1500" b="0" dirty="0"/>
              <a:t>, D.; </a:t>
            </a:r>
            <a:r>
              <a:rPr lang="en-IN" sz="1500" b="0" dirty="0" err="1"/>
              <a:t>Finkelman</a:t>
            </a:r>
            <a:r>
              <a:rPr lang="en-IN" sz="1500" b="0" dirty="0"/>
              <a:t>, M.; </a:t>
            </a:r>
            <a:r>
              <a:rPr lang="en-IN" sz="1500" b="0" dirty="0" err="1"/>
              <a:t>Alhumaid</a:t>
            </a:r>
            <a:r>
              <a:rPr lang="en-IN" sz="1500" b="0" dirty="0"/>
              <a:t>, J.; Loo, C. Efﬁciency and Patient Satisfaction with the </a:t>
            </a:r>
            <a:r>
              <a:rPr lang="en-IN" sz="1500" b="0" dirty="0" err="1"/>
              <a:t>Isolite</a:t>
            </a:r>
            <a:r>
              <a:rPr lang="en-IN" sz="1500" b="0" dirty="0"/>
              <a:t> System Versus Rubber Dam for Sealant Placement in </a:t>
            </a:r>
            <a:r>
              <a:rPr lang="en-IN" sz="1500" b="0" dirty="0" err="1"/>
              <a:t>Pediatric</a:t>
            </a:r>
            <a:r>
              <a:rPr lang="en-IN" sz="1500" b="0" dirty="0"/>
              <a:t> Patients. </a:t>
            </a:r>
            <a:r>
              <a:rPr lang="en-IN" sz="1500" b="0" dirty="0" err="1"/>
              <a:t>Pediatr</a:t>
            </a:r>
            <a:r>
              <a:rPr lang="en-IN" sz="1500" b="0" dirty="0"/>
              <a:t>. Dent. 2014, 36, 400–404</a:t>
            </a:r>
          </a:p>
          <a:p>
            <a:pPr marL="0" indent="0">
              <a:buNone/>
            </a:pPr>
            <a:endParaRPr lang="en-IN" sz="1500" b="0" dirty="0"/>
          </a:p>
          <a:p>
            <a:endParaRPr lang="en-IN" sz="1500" b="0" dirty="0"/>
          </a:p>
          <a:p>
            <a:endParaRPr lang="en-IN" sz="1500" b="0" dirty="0"/>
          </a:p>
          <a:p>
            <a:endParaRPr lang="en-IN" sz="1500" b="0" dirty="0"/>
          </a:p>
          <a:p>
            <a:endParaRPr lang="en-IN" sz="1500" b="0" dirty="0" smtClean="0"/>
          </a:p>
          <a:p>
            <a:endParaRPr lang="en-IN" sz="1500" b="0" dirty="0"/>
          </a:p>
        </p:txBody>
      </p:sp>
      <p:sp>
        <p:nvSpPr>
          <p:cNvPr id="4" name="Footer Placeholder 3"/>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839474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780" y="1244714"/>
            <a:ext cx="7253439" cy="4791239"/>
          </a:xfrm>
        </p:spPr>
        <p:txBody>
          <a:bodyPr>
            <a:normAutofit fontScale="55000" lnSpcReduction="20000"/>
          </a:bodyPr>
          <a:lstStyle/>
          <a:p>
            <a:r>
              <a:rPr lang="en-IN" b="0" dirty="0" err="1"/>
              <a:t>Welbury</a:t>
            </a:r>
            <a:r>
              <a:rPr lang="en-IN" b="0" dirty="0"/>
              <a:t>, R.; </a:t>
            </a:r>
            <a:r>
              <a:rPr lang="en-IN" b="0" dirty="0" err="1"/>
              <a:t>Raadal</a:t>
            </a:r>
            <a:r>
              <a:rPr lang="en-IN" b="0" dirty="0"/>
              <a:t>, M.; </a:t>
            </a:r>
            <a:r>
              <a:rPr lang="en-IN" b="0" dirty="0" err="1"/>
              <a:t>Lygidakis</a:t>
            </a:r>
            <a:r>
              <a:rPr lang="en-IN" b="0" dirty="0"/>
              <a:t>, N. EAPD guidelines for the use of pit and fissure sealants. Eur. J. </a:t>
            </a:r>
            <a:r>
              <a:rPr lang="en-IN" b="0" dirty="0" smtClean="0"/>
              <a:t>Paediatr.Dent.2004,5,179–184</a:t>
            </a:r>
          </a:p>
          <a:p>
            <a:r>
              <a:rPr lang="en-IN" b="0" dirty="0" err="1"/>
              <a:t>Kloukos</a:t>
            </a:r>
            <a:r>
              <a:rPr lang="en-IN" b="0" dirty="0"/>
              <a:t>, D.; </a:t>
            </a:r>
            <a:r>
              <a:rPr lang="en-IN" b="0" dirty="0" err="1"/>
              <a:t>Pandis</a:t>
            </a:r>
            <a:r>
              <a:rPr lang="en-IN" b="0" dirty="0"/>
              <a:t>, N.; </a:t>
            </a:r>
            <a:r>
              <a:rPr lang="en-IN" b="0" dirty="0" err="1"/>
              <a:t>Eliades</a:t>
            </a:r>
            <a:r>
              <a:rPr lang="en-IN" b="0" dirty="0"/>
              <a:t>, T. In vivo </a:t>
            </a:r>
            <a:r>
              <a:rPr lang="en-IN" b="0" dirty="0" err="1"/>
              <a:t>bisphenol</a:t>
            </a:r>
            <a:r>
              <a:rPr lang="en-IN" b="0" dirty="0"/>
              <a:t>-a release from dental pit and ﬁssure sealants: A systematic review. J. Dent. 2013, 41, </a:t>
            </a:r>
            <a:r>
              <a:rPr lang="en-IN" b="0" dirty="0" smtClean="0"/>
              <a:t>659–667</a:t>
            </a:r>
          </a:p>
          <a:p>
            <a:r>
              <a:rPr lang="en-IN" b="0" dirty="0" err="1">
                <a:latin typeface="Arial" panose="020B0604020202020204" pitchFamily="34" charset="0"/>
              </a:rPr>
              <a:t>Burbridge</a:t>
            </a:r>
            <a:r>
              <a:rPr lang="en-IN" b="0" dirty="0">
                <a:latin typeface="Arial" panose="020B0604020202020204" pitchFamily="34" charset="0"/>
              </a:rPr>
              <a:t> L, Nugent Z, </a:t>
            </a:r>
            <a:r>
              <a:rPr lang="en-IN" b="0" dirty="0" err="1">
                <a:latin typeface="Arial" panose="020B0604020202020204" pitchFamily="34" charset="0"/>
              </a:rPr>
              <a:t>Deery</a:t>
            </a:r>
            <a:r>
              <a:rPr lang="en-IN" b="0" dirty="0">
                <a:latin typeface="Arial" panose="020B0604020202020204" pitchFamily="34" charset="0"/>
              </a:rPr>
              <a:t> C. A randomized controlled trial of the effectiveness of a one-step conditioning agent in sealant placement: 6-month results. </a:t>
            </a:r>
            <a:r>
              <a:rPr lang="en-IN" b="0" dirty="0" err="1">
                <a:latin typeface="Arial" panose="020B0604020202020204" pitchFamily="34" charset="0"/>
              </a:rPr>
              <a:t>Int</a:t>
            </a:r>
            <a:r>
              <a:rPr lang="en-IN" b="0" dirty="0">
                <a:latin typeface="Arial" panose="020B0604020202020204" pitchFamily="34" charset="0"/>
              </a:rPr>
              <a:t> J </a:t>
            </a:r>
            <a:r>
              <a:rPr lang="en-IN" b="0" dirty="0" err="1">
                <a:latin typeface="Arial" panose="020B0604020202020204" pitchFamily="34" charset="0"/>
              </a:rPr>
              <a:t>Paediatr</a:t>
            </a:r>
            <a:r>
              <a:rPr lang="en-IN" b="0" dirty="0">
                <a:latin typeface="Arial" panose="020B0604020202020204" pitchFamily="34" charset="0"/>
              </a:rPr>
              <a:t> Dent 2006;16:424-30</a:t>
            </a:r>
            <a:r>
              <a:rPr lang="en-IN" b="0" dirty="0" smtClean="0">
                <a:solidFill>
                  <a:srgbClr val="000000"/>
                </a:solidFill>
                <a:latin typeface="Arial" panose="020B0604020202020204" pitchFamily="34" charset="0"/>
              </a:rPr>
              <a:t>.</a:t>
            </a:r>
          </a:p>
          <a:p>
            <a:r>
              <a:rPr lang="en-IN" b="0" dirty="0" err="1"/>
              <a:t>Ryge</a:t>
            </a:r>
            <a:r>
              <a:rPr lang="en-IN" b="0" dirty="0"/>
              <a:t> G, Snyder M. Evaluating the clinical quality of restorations. J Am Dent </a:t>
            </a:r>
            <a:r>
              <a:rPr lang="en-IN" b="0" dirty="0" err="1"/>
              <a:t>Assoc</a:t>
            </a:r>
            <a:r>
              <a:rPr lang="en-IN" b="0" dirty="0"/>
              <a:t> 1973;87:369-377.</a:t>
            </a:r>
          </a:p>
          <a:p>
            <a:r>
              <a:rPr lang="en-US" altLang="en-US" b="0" dirty="0"/>
              <a:t>Pediatric Dentistry Scientific Foundation &amp; Clinical Practice- </a:t>
            </a:r>
            <a:r>
              <a:rPr lang="en-US" altLang="en-US" b="0" dirty="0" smtClean="0"/>
              <a:t>Stewart </a:t>
            </a:r>
            <a:r>
              <a:rPr lang="en-IN" altLang="en-US" b="0" dirty="0" smtClean="0"/>
              <a:t>Fundamentals </a:t>
            </a:r>
            <a:r>
              <a:rPr lang="en-IN" altLang="en-US" b="0" dirty="0"/>
              <a:t>Of </a:t>
            </a:r>
            <a:r>
              <a:rPr lang="en-IN" altLang="en-US" b="0" dirty="0" err="1"/>
              <a:t>Pediatric</a:t>
            </a:r>
            <a:r>
              <a:rPr lang="en-IN" altLang="en-US" b="0" dirty="0"/>
              <a:t> Dentistry. Richard Mathewson 3</a:t>
            </a:r>
            <a:r>
              <a:rPr lang="en-IN" altLang="en-US" b="0" baseline="30000" dirty="0"/>
              <a:t>rd</a:t>
            </a:r>
            <a:r>
              <a:rPr lang="en-IN" altLang="en-US" b="0" dirty="0"/>
              <a:t> Edition 1995 Quintessence Publishing </a:t>
            </a:r>
            <a:r>
              <a:rPr lang="en-IN" altLang="en-US" b="0" dirty="0" err="1"/>
              <a:t>Co.Inc</a:t>
            </a:r>
            <a:endParaRPr lang="en-IN" altLang="en-US" b="0" dirty="0"/>
          </a:p>
          <a:p>
            <a:r>
              <a:rPr lang="nl-NL" b="0" dirty="0"/>
              <a:t>Kumar S. </a:t>
            </a:r>
            <a:r>
              <a:rPr lang="en-IN" b="0" dirty="0"/>
              <a:t>Recent Advancements in Pit and Fissure Sealants: A Monograph. </a:t>
            </a:r>
            <a:r>
              <a:rPr lang="nl-NL" b="0" dirty="0"/>
              <a:t>Sch. J. Dent. Sci., Vol-5, Iss-11 (Nov, 2018): </a:t>
            </a:r>
            <a:r>
              <a:rPr lang="nl-NL" b="0" dirty="0" smtClean="0"/>
              <a:t>524-526</a:t>
            </a:r>
          </a:p>
          <a:p>
            <a:r>
              <a:rPr lang="en-IN" b="0" dirty="0" err="1"/>
              <a:t>Arther</a:t>
            </a:r>
            <a:r>
              <a:rPr lang="en-IN" b="0" dirty="0"/>
              <a:t> J. </a:t>
            </a:r>
            <a:r>
              <a:rPr lang="en-IN" b="0" dirty="0" err="1"/>
              <a:t>nowak,pediatric</a:t>
            </a:r>
            <a:r>
              <a:rPr lang="en-IN" b="0" dirty="0"/>
              <a:t> dentistry infancy through adolescence,6</a:t>
            </a:r>
            <a:r>
              <a:rPr lang="en-IN" b="0" baseline="30000" dirty="0"/>
              <a:t>th</a:t>
            </a:r>
            <a:r>
              <a:rPr lang="en-IN" b="0" dirty="0"/>
              <a:t> edition,Elsevier,Inc.,</a:t>
            </a:r>
            <a:r>
              <a:rPr lang="en-IN" b="0" dirty="0" smtClean="0"/>
              <a:t>2019</a:t>
            </a:r>
            <a:endParaRPr lang="en-IN" b="0" dirty="0"/>
          </a:p>
          <a:p>
            <a:endParaRPr lang="en-IN" b="0" dirty="0"/>
          </a:p>
        </p:txBody>
      </p:sp>
      <p:sp>
        <p:nvSpPr>
          <p:cNvPr id="4" name="Footer Placeholder 3"/>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658294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87735A-BDE9-4671-A45E-AC131582435D}" type="datetime1">
              <a:rPr lang="en-US" smtClean="0"/>
              <a:t>7/21/2022</a:t>
            </a:fld>
            <a:endParaRPr lang="en-US"/>
          </a:p>
        </p:txBody>
      </p:sp>
      <p:sp>
        <p:nvSpPr>
          <p:cNvPr id="5" name="Footer Placeholder 4"/>
          <p:cNvSpPr>
            <a:spLocks noGrp="1"/>
          </p:cNvSpPr>
          <p:nvPr>
            <p:ph type="ftr" sz="quarter" idx="11"/>
          </p:nvPr>
        </p:nvSpPr>
        <p:spPr/>
        <p:txBody>
          <a:bodyPr/>
          <a:lstStyle/>
          <a:p>
            <a:r>
              <a:rPr lang="en-US" smtClean="0"/>
              <a:t>Dr. Yash Shah</a:t>
            </a:r>
            <a:endParaRPr lang="en-US" dirty="0"/>
          </a:p>
        </p:txBody>
      </p:sp>
      <p:sp>
        <p:nvSpPr>
          <p:cNvPr id="6" name="Slide Number Placeholder 5"/>
          <p:cNvSpPr>
            <a:spLocks noGrp="1"/>
          </p:cNvSpPr>
          <p:nvPr>
            <p:ph type="sldNum" sz="quarter" idx="12"/>
          </p:nvPr>
        </p:nvSpPr>
        <p:spPr/>
        <p:txBody>
          <a:bodyPr/>
          <a:lstStyle/>
          <a:p>
            <a:fld id="{0FE0F755-9CEA-4173-9D80-9B16570FB611}" type="slidenum">
              <a:rPr lang="en-US" smtClean="0"/>
              <a:t>24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718" y="813710"/>
            <a:ext cx="6056048" cy="4709989"/>
          </a:xfrm>
          <a:prstGeom prst="rect">
            <a:avLst/>
          </a:prstGeom>
          <a:ln>
            <a:noFill/>
          </a:ln>
          <a:effectLst>
            <a:softEdge rad="112500"/>
          </a:effectLst>
        </p:spPr>
      </p:pic>
      <p:sp>
        <p:nvSpPr>
          <p:cNvPr id="8" name="Rounded Rectangle 7"/>
          <p:cNvSpPr/>
          <p:nvPr/>
        </p:nvSpPr>
        <p:spPr>
          <a:xfrm>
            <a:off x="3181351" y="1649640"/>
            <a:ext cx="3954463" cy="2605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en-IN" sz="6000" kern="0" dirty="0">
                <a:solidFill>
                  <a:srgbClr val="611185"/>
                </a:solidFill>
                <a:latin typeface="Kristen ITC" panose="03050502040202030202" pitchFamily="66" charset="0"/>
                <a:sym typeface="Arial"/>
              </a:rPr>
              <a:t>THANK YOU</a:t>
            </a:r>
          </a:p>
        </p:txBody>
      </p:sp>
    </p:spTree>
    <p:extLst>
      <p:ext uri="{BB962C8B-B14F-4D97-AF65-F5344CB8AC3E}">
        <p14:creationId xmlns:p14="http://schemas.microsoft.com/office/powerpoint/2010/main" val="3928752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Fluoride releasing sealants</a:t>
            </a:r>
          </a:p>
        </p:txBody>
      </p:sp>
      <p:sp>
        <p:nvSpPr>
          <p:cNvPr id="3" name="Content Placeholder 2"/>
          <p:cNvSpPr>
            <a:spLocks noGrp="1"/>
          </p:cNvSpPr>
          <p:nvPr>
            <p:ph idx="1"/>
          </p:nvPr>
        </p:nvSpPr>
        <p:spPr>
          <a:xfrm>
            <a:off x="1104901" y="1645557"/>
            <a:ext cx="5964467" cy="3873500"/>
          </a:xfrm>
        </p:spPr>
        <p:txBody>
          <a:bodyPr>
            <a:normAutofit/>
          </a:bodyPr>
          <a:lstStyle/>
          <a:p>
            <a:pPr algn="just"/>
            <a:r>
              <a:rPr lang="en-IN" sz="2400" b="0" dirty="0"/>
              <a:t>Garcia Godoy (1997)- greatest amount of fluoride release by 24 hours after mixing and the fluoride release declined sharply thereafter</a:t>
            </a:r>
            <a:r>
              <a:rPr lang="en-IN" sz="2400" b="0" dirty="0" smtClean="0"/>
              <a:t>.</a:t>
            </a:r>
          </a:p>
          <a:p>
            <a:pPr algn="just"/>
            <a:endParaRPr lang="en-IN" sz="2400" b="0" dirty="0"/>
          </a:p>
          <a:p>
            <a:pPr algn="just"/>
            <a:r>
              <a:rPr lang="en-IN" sz="2400" b="0" dirty="0"/>
              <a:t>Cooley et al. (1990) and Hicks et al. (1992) conducted lab studies- fluoride release dips considerably as the days go by</a:t>
            </a:r>
          </a:p>
        </p:txBody>
      </p:sp>
      <p:sp>
        <p:nvSpPr>
          <p:cNvPr id="4" name="Date Placeholder 3"/>
          <p:cNvSpPr>
            <a:spLocks noGrp="1"/>
          </p:cNvSpPr>
          <p:nvPr>
            <p:ph type="dt" sz="half" idx="10"/>
          </p:nvPr>
        </p:nvSpPr>
        <p:spPr/>
        <p:txBody>
          <a:bodyPr/>
          <a:lstStyle/>
          <a:p>
            <a:fld id="{FBDC80D1-D6EF-4780-9E13-2F70091F19DC}" type="datetime1">
              <a:rPr lang="en-US" smtClean="0"/>
              <a:t>7/21/2022</a:t>
            </a:fld>
            <a:endParaRPr lang="en-US"/>
          </a:p>
        </p:txBody>
      </p:sp>
      <p:sp>
        <p:nvSpPr>
          <p:cNvPr id="5" name="Footer Placeholder 4"/>
          <p:cNvSpPr>
            <a:spLocks noGrp="1"/>
          </p:cNvSpPr>
          <p:nvPr>
            <p:ph type="ftr" sz="quarter" idx="11"/>
          </p:nvPr>
        </p:nvSpPr>
        <p:spPr/>
        <p:txBody>
          <a:bodyPr/>
          <a:lstStyle/>
          <a:p>
            <a:r>
              <a:rPr lang="en-US" dirty="0"/>
              <a:t>Dr. </a:t>
            </a:r>
            <a:r>
              <a:rPr lang="en-US" dirty="0" err="1" smtClean="0"/>
              <a:t>Yash</a:t>
            </a:r>
            <a:r>
              <a:rPr lang="en-US" dirty="0" smtClean="0"/>
              <a:t> Shah</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368" y="1491343"/>
            <a:ext cx="2819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471235" y="3853543"/>
            <a:ext cx="2417533" cy="1477328"/>
          </a:xfrm>
          <a:prstGeom prst="rect">
            <a:avLst/>
          </a:prstGeom>
          <a:noFill/>
        </p:spPr>
        <p:txBody>
          <a:bodyPr wrap="square" rtlCol="0">
            <a:spAutoFit/>
          </a:bodyPr>
          <a:lstStyle/>
          <a:p>
            <a:r>
              <a:rPr lang="en-IN" dirty="0">
                <a:latin typeface="Arial" pitchFamily="34" charset="0"/>
                <a:cs typeface="Arial" pitchFamily="34" charset="0"/>
              </a:rPr>
              <a:t>Seal-Rite® (</a:t>
            </a:r>
            <a:r>
              <a:rPr lang="en-IN" dirty="0" err="1">
                <a:latin typeface="Arial" pitchFamily="34" charset="0"/>
                <a:cs typeface="Arial" pitchFamily="34" charset="0"/>
              </a:rPr>
              <a:t>Pulpdent</a:t>
            </a:r>
            <a:r>
              <a:rPr lang="en-IN" dirty="0">
                <a:latin typeface="Arial" pitchFamily="34" charset="0"/>
                <a:cs typeface="Arial" pitchFamily="34" charset="0"/>
              </a:rPr>
              <a:t>), </a:t>
            </a:r>
            <a:r>
              <a:rPr lang="en-IN" dirty="0" err="1">
                <a:latin typeface="Arial" pitchFamily="34" charset="0"/>
                <a:cs typeface="Arial" pitchFamily="34" charset="0"/>
              </a:rPr>
              <a:t>FluoroShield</a:t>
            </a:r>
            <a:r>
              <a:rPr lang="en-IN" dirty="0">
                <a:latin typeface="Arial" pitchFamily="34" charset="0"/>
                <a:cs typeface="Arial" pitchFamily="34" charset="0"/>
              </a:rPr>
              <a:t>® (</a:t>
            </a:r>
            <a:r>
              <a:rPr lang="en-IN" dirty="0" err="1">
                <a:latin typeface="Arial" pitchFamily="34" charset="0"/>
                <a:cs typeface="Arial" pitchFamily="34" charset="0"/>
              </a:rPr>
              <a:t>Dentsply</a:t>
            </a:r>
            <a:r>
              <a:rPr lang="en-IN" dirty="0">
                <a:latin typeface="Arial" pitchFamily="34" charset="0"/>
                <a:cs typeface="Arial" pitchFamily="34" charset="0"/>
              </a:rPr>
              <a:t>), Conceal F® (SDI).</a:t>
            </a:r>
          </a:p>
        </p:txBody>
      </p:sp>
    </p:spTree>
    <p:extLst>
      <p:ext uri="{BB962C8B-B14F-4D97-AF65-F5344CB8AC3E}">
        <p14:creationId xmlns:p14="http://schemas.microsoft.com/office/powerpoint/2010/main" val="3066082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14338" name="Rectangle 3"/>
          <p:cNvSpPr>
            <a:spLocks noGrp="1" noChangeArrowheads="1"/>
          </p:cNvSpPr>
          <p:nvPr>
            <p:ph idx="1"/>
          </p:nvPr>
        </p:nvSpPr>
        <p:spPr/>
        <p:txBody>
          <a:bodyPr>
            <a:noAutofit/>
          </a:bodyPr>
          <a:lstStyle/>
          <a:p>
            <a:pPr algn="just">
              <a:lnSpc>
                <a:spcPct val="90000"/>
              </a:lnSpc>
              <a:buFontTx/>
              <a:buNone/>
            </a:pPr>
            <a:r>
              <a:rPr lang="en-US" sz="2400" dirty="0">
                <a:solidFill>
                  <a:srgbClr val="660066"/>
                </a:solidFill>
              </a:rPr>
              <a:t>Advantage:</a:t>
            </a:r>
          </a:p>
          <a:p>
            <a:pPr algn="just">
              <a:lnSpc>
                <a:spcPct val="90000"/>
              </a:lnSpc>
              <a:buFontTx/>
              <a:buNone/>
            </a:pPr>
            <a:endParaRPr lang="en-US" sz="2400" b="0" dirty="0">
              <a:solidFill>
                <a:srgbClr val="660066"/>
              </a:solidFill>
            </a:endParaRPr>
          </a:p>
          <a:p>
            <a:pPr algn="just">
              <a:lnSpc>
                <a:spcPct val="90000"/>
              </a:lnSpc>
            </a:pPr>
            <a:r>
              <a:rPr lang="en-US" sz="2400" b="0" dirty="0">
                <a:solidFill>
                  <a:srgbClr val="000000"/>
                </a:solidFill>
              </a:rPr>
              <a:t>Reduction of approximately 60% of secondary caries formation with use of </a:t>
            </a:r>
            <a:r>
              <a:rPr lang="en-US" sz="2400" b="0" dirty="0" smtClean="0">
                <a:solidFill>
                  <a:srgbClr val="000000"/>
                </a:solidFill>
              </a:rPr>
              <a:t>fluoride </a:t>
            </a:r>
            <a:r>
              <a:rPr lang="en-US" sz="2400" b="0" dirty="0">
                <a:solidFill>
                  <a:srgbClr val="000000"/>
                </a:solidFill>
              </a:rPr>
              <a:t>releasing sealant as compared to conventional</a:t>
            </a:r>
            <a:r>
              <a:rPr lang="en-US" sz="2400" b="0" dirty="0" smtClean="0">
                <a:solidFill>
                  <a:srgbClr val="000000"/>
                </a:solidFill>
              </a:rPr>
              <a:t>.</a:t>
            </a:r>
          </a:p>
          <a:p>
            <a:pPr algn="just">
              <a:lnSpc>
                <a:spcPct val="90000"/>
              </a:lnSpc>
            </a:pPr>
            <a:endParaRPr lang="en-US" sz="2400" b="0" dirty="0">
              <a:solidFill>
                <a:srgbClr val="000000"/>
              </a:solidFill>
            </a:endParaRPr>
          </a:p>
          <a:p>
            <a:pPr algn="just">
              <a:lnSpc>
                <a:spcPct val="90000"/>
              </a:lnSpc>
            </a:pPr>
            <a:r>
              <a:rPr lang="en-US" sz="2400" b="0" dirty="0">
                <a:solidFill>
                  <a:srgbClr val="000000"/>
                </a:solidFill>
              </a:rPr>
              <a:t>Primary caries formation in surface enamel adjacent to fluoride releasing sealant shows about a 35% reduction in lesion depth.</a:t>
            </a:r>
          </a:p>
        </p:txBody>
      </p:sp>
      <p:sp>
        <p:nvSpPr>
          <p:cNvPr id="3" name="Date Placeholder 2"/>
          <p:cNvSpPr>
            <a:spLocks noGrp="1"/>
          </p:cNvSpPr>
          <p:nvPr>
            <p:ph type="dt" sz="half" idx="10"/>
          </p:nvPr>
        </p:nvSpPr>
        <p:spPr/>
        <p:txBody>
          <a:bodyPr/>
          <a:lstStyle/>
          <a:p>
            <a:fld id="{BEB68EBF-D94D-4BD8-B044-2474E4DE40B7}" type="datetime1">
              <a:rPr lang="en-US" smtClean="0"/>
              <a:t>7/21/2022</a:t>
            </a:fld>
            <a:endParaRPr lang="en-US"/>
          </a:p>
        </p:txBody>
      </p:sp>
      <p:sp>
        <p:nvSpPr>
          <p:cNvPr id="4" name="Footer Placeholder 3"/>
          <p:cNvSpPr>
            <a:spLocks noGrp="1"/>
          </p:cNvSpPr>
          <p:nvPr>
            <p:ph type="ftr" sz="quarter" idx="11"/>
          </p:nvPr>
        </p:nvSpPr>
        <p:spPr/>
        <p:txBody>
          <a:bodyPr/>
          <a:lstStyle/>
          <a:p>
            <a:r>
              <a:rPr lang="en-US" smtClean="0"/>
              <a:t>Dr. Yash Shah</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501320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0C678-22C2-492B-8C5E-7A47804489CD}" type="datetime1">
              <a:rPr lang="en-US" smtClean="0"/>
              <a:t>7/21/2022</a:t>
            </a:fld>
            <a:endParaRPr lang="en-US"/>
          </a:p>
        </p:txBody>
      </p:sp>
      <p:sp>
        <p:nvSpPr>
          <p:cNvPr id="3" name="Footer Placeholder 2"/>
          <p:cNvSpPr>
            <a:spLocks noGrp="1"/>
          </p:cNvSpPr>
          <p:nvPr>
            <p:ph type="ftr" sz="quarter" idx="11"/>
          </p:nvPr>
        </p:nvSpPr>
        <p:spPr/>
        <p:txBody>
          <a:bodyPr/>
          <a:lstStyle/>
          <a:p>
            <a:r>
              <a:rPr lang="en-US" smtClean="0"/>
              <a:t>Dr. Yash Shah</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graphicFrame>
        <p:nvGraphicFramePr>
          <p:cNvPr id="43078" name="Group 70"/>
          <p:cNvGraphicFramePr>
            <a:graphicFrameLocks noGrp="1"/>
          </p:cNvGraphicFramePr>
          <p:nvPr>
            <p:extLst>
              <p:ext uri="{D42A27DB-BD31-4B8C-83A1-F6EECF244321}">
                <p14:modId xmlns:p14="http://schemas.microsoft.com/office/powerpoint/2010/main" val="994683677"/>
              </p:ext>
            </p:extLst>
          </p:nvPr>
        </p:nvGraphicFramePr>
        <p:xfrm>
          <a:off x="1287621" y="315686"/>
          <a:ext cx="8686800" cy="5784738"/>
        </p:xfrm>
        <a:graphic>
          <a:graphicData uri="http://schemas.openxmlformats.org/drawingml/2006/table">
            <a:tbl>
              <a:tblPr>
                <a:tableStyleId>{35758FB7-9AC5-4552-8A53-C91805E547FA}</a:tableStyleId>
              </a:tblPr>
              <a:tblGrid>
                <a:gridCol w="1600200">
                  <a:extLst>
                    <a:ext uri="{9D8B030D-6E8A-4147-A177-3AD203B41FA5}">
                      <a16:colId xmlns="" xmlns:a16="http://schemas.microsoft.com/office/drawing/2014/main" val="20000"/>
                    </a:ext>
                  </a:extLst>
                </a:gridCol>
                <a:gridCol w="1676400">
                  <a:extLst>
                    <a:ext uri="{9D8B030D-6E8A-4147-A177-3AD203B41FA5}">
                      <a16:colId xmlns="" xmlns:a16="http://schemas.microsoft.com/office/drawing/2014/main" val="20001"/>
                    </a:ext>
                  </a:extLst>
                </a:gridCol>
                <a:gridCol w="2819400">
                  <a:extLst>
                    <a:ext uri="{9D8B030D-6E8A-4147-A177-3AD203B41FA5}">
                      <a16:colId xmlns="" xmlns:a16="http://schemas.microsoft.com/office/drawing/2014/main" val="20002"/>
                    </a:ext>
                  </a:extLst>
                </a:gridCol>
                <a:gridCol w="2590800">
                  <a:extLst>
                    <a:ext uri="{9D8B030D-6E8A-4147-A177-3AD203B41FA5}">
                      <a16:colId xmlns="" xmlns:a16="http://schemas.microsoft.com/office/drawing/2014/main" val="20003"/>
                    </a:ext>
                  </a:extLst>
                </a:gridCol>
              </a:tblGrid>
              <a:tr h="3810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b="1" u="none" strike="noStrike" cap="none" normalizeH="0" baseline="0" dirty="0">
                          <a:ln>
                            <a:noFill/>
                          </a:ln>
                          <a:effectLst/>
                        </a:rPr>
                        <a:t>Authors</a:t>
                      </a:r>
                      <a:endParaRPr kumimoji="0" lang="en-US" sz="1800" b="1" i="0" u="none" strike="noStrike" cap="none" normalizeH="0" baseline="0" dirty="0">
                        <a:ln>
                          <a:noFill/>
                        </a:ln>
                        <a:solidFill>
                          <a:srgbClr val="660066"/>
                        </a:solidFill>
                        <a:effectLst/>
                        <a:latin typeface="Arial" pitchFamily="34" charset="0"/>
                        <a:cs typeface="Arial" pitchFamily="34" charset="0"/>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b="1" u="none" strike="noStrike" cap="none" normalizeH="0" baseline="0" dirty="0">
                          <a:ln>
                            <a:noFill/>
                          </a:ln>
                          <a:effectLst/>
                        </a:rPr>
                        <a:t>Formulation</a:t>
                      </a:r>
                      <a:endParaRPr kumimoji="0" lang="en-US" sz="1800" b="1" i="0" u="none" strike="noStrike" cap="none" normalizeH="0" baseline="0" dirty="0">
                        <a:ln>
                          <a:noFill/>
                        </a:ln>
                        <a:solidFill>
                          <a:srgbClr val="660066"/>
                        </a:solidFill>
                        <a:effectLst/>
                        <a:latin typeface="Arial" pitchFamily="34" charset="0"/>
                        <a:cs typeface="Arial" pitchFamily="34" charset="0"/>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b="1" u="none" strike="noStrike" cap="none" normalizeH="0" baseline="0" dirty="0">
                          <a:ln>
                            <a:noFill/>
                          </a:ln>
                          <a:effectLst/>
                        </a:rPr>
                        <a:t>Studied properties</a:t>
                      </a:r>
                      <a:endParaRPr kumimoji="0" lang="en-US" sz="1800" b="1" i="0" u="none" strike="noStrike" cap="none" normalizeH="0" baseline="0" dirty="0">
                        <a:ln>
                          <a:noFill/>
                        </a:ln>
                        <a:solidFill>
                          <a:srgbClr val="660066"/>
                        </a:solidFill>
                        <a:effectLst/>
                        <a:latin typeface="Arial" pitchFamily="34" charset="0"/>
                        <a:cs typeface="Arial" pitchFamily="34" charset="0"/>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b="1" u="none" strike="noStrike" cap="none" normalizeH="0" baseline="0" dirty="0">
                          <a:ln>
                            <a:noFill/>
                          </a:ln>
                          <a:effectLst/>
                        </a:rPr>
                        <a:t>Findings </a:t>
                      </a:r>
                      <a:endParaRPr kumimoji="0" lang="en-US" sz="1800" b="1" i="0" u="none" strike="noStrike" cap="none" normalizeH="0" baseline="0" dirty="0">
                        <a:ln>
                          <a:noFill/>
                        </a:ln>
                        <a:solidFill>
                          <a:srgbClr val="660066"/>
                        </a:solidFill>
                        <a:effectLst/>
                        <a:latin typeface="Arial" pitchFamily="34" charset="0"/>
                        <a:cs typeface="Arial" pitchFamily="34" charset="0"/>
                      </a:endParaRPr>
                    </a:p>
                  </a:txBody>
                  <a:tcPr marT="45716" marB="45716" horzOverflow="overflow"/>
                </a:tc>
                <a:extLst>
                  <a:ext uri="{0D108BD9-81ED-4DB2-BD59-A6C34878D82A}">
                    <a16:rowId xmlns="" xmlns:a16="http://schemas.microsoft.com/office/drawing/2014/main" val="10000"/>
                  </a:ext>
                </a:extLst>
              </a:tr>
              <a:tr h="1934914">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u="none" strike="noStrike" cap="none" normalizeH="0" baseline="0" dirty="0">
                          <a:ln>
                            <a:noFill/>
                          </a:ln>
                          <a:effectLst/>
                        </a:rPr>
                        <a:t>Lee et al, 1971</a:t>
                      </a:r>
                      <a:endParaRPr kumimoji="0" lang="en-US" sz="1800" b="0" i="0" u="none" strike="noStrike" cap="none" normalizeH="0" baseline="0" dirty="0">
                        <a:ln>
                          <a:noFill/>
                        </a:ln>
                        <a:solidFill>
                          <a:srgbClr val="000000"/>
                        </a:solidFill>
                        <a:effectLst/>
                        <a:latin typeface="Arial" pitchFamily="34" charset="0"/>
                        <a:cs typeface="Arial" pitchFamily="34" charset="0"/>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u="none" strike="noStrike" cap="none" normalizeH="0" baseline="0" dirty="0" err="1">
                          <a:ln>
                            <a:noFill/>
                          </a:ln>
                          <a:effectLst/>
                        </a:rPr>
                        <a:t>NaF</a:t>
                      </a:r>
                      <a:r>
                        <a:rPr kumimoji="0" lang="en-US" sz="1800" u="none" strike="noStrike" cap="none" normalizeH="0" baseline="0" dirty="0">
                          <a:ln>
                            <a:noFill/>
                          </a:ln>
                          <a:effectLst/>
                        </a:rPr>
                        <a:t> or Na</a:t>
                      </a:r>
                      <a:r>
                        <a:rPr kumimoji="0" lang="en-US" sz="1800" u="none" strike="noStrike" cap="none" normalizeH="0" baseline="-25000" dirty="0">
                          <a:ln>
                            <a:noFill/>
                          </a:ln>
                          <a:effectLst/>
                        </a:rPr>
                        <a:t>2</a:t>
                      </a:r>
                      <a:r>
                        <a:rPr kumimoji="0" lang="en-US" sz="1800" u="none" strike="noStrike" cap="none" normalizeH="0" baseline="0" dirty="0">
                          <a:ln>
                            <a:noFill/>
                          </a:ln>
                          <a:effectLst/>
                        </a:rPr>
                        <a:t>PO</a:t>
                      </a:r>
                      <a:r>
                        <a:rPr kumimoji="0" lang="en-US" sz="1800" u="none" strike="noStrike" cap="none" normalizeH="0" baseline="-25000" dirty="0">
                          <a:ln>
                            <a:noFill/>
                          </a:ln>
                          <a:effectLst/>
                        </a:rPr>
                        <a:t>3</a:t>
                      </a:r>
                      <a:r>
                        <a:rPr kumimoji="0" lang="en-US" sz="1800" u="none" strike="noStrike" cap="none" normalizeH="0" baseline="0" dirty="0">
                          <a:ln>
                            <a:noFill/>
                          </a:ln>
                          <a:effectLst/>
                        </a:rPr>
                        <a:t>F added to polyurethane </a:t>
                      </a:r>
                      <a:endParaRPr kumimoji="0" lang="en-US" sz="1800" b="0" i="0" u="none" strike="noStrike" cap="none" normalizeH="0" baseline="0" dirty="0">
                        <a:ln>
                          <a:noFill/>
                        </a:ln>
                        <a:solidFill>
                          <a:srgbClr val="000000"/>
                        </a:solidFill>
                        <a:effectLst/>
                        <a:latin typeface="Arial" pitchFamily="34" charset="0"/>
                        <a:cs typeface="Arial" pitchFamily="34" charset="0"/>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n-US" sz="1800" u="none" strike="noStrike" cap="none" normalizeH="0" baseline="0" dirty="0">
                          <a:ln>
                            <a:noFill/>
                          </a:ln>
                          <a:effectLst/>
                        </a:rPr>
                        <a:t>Enamel acid solubility</a:t>
                      </a:r>
                    </a:p>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n-US" sz="1800" u="none" strike="noStrike" cap="none" normalizeH="0" baseline="0" dirty="0">
                          <a:ln>
                            <a:noFill/>
                          </a:ln>
                          <a:effectLst/>
                        </a:rPr>
                        <a:t>Fluoride release</a:t>
                      </a:r>
                    </a:p>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n-US" sz="1800" u="none" strike="noStrike" cap="none" normalizeH="0" baseline="0" dirty="0">
                          <a:ln>
                            <a:noFill/>
                          </a:ln>
                          <a:effectLst/>
                        </a:rPr>
                        <a:t>Fluoride uptake in enamel</a:t>
                      </a:r>
                      <a:endParaRPr kumimoji="0" lang="en-US" sz="1800" b="0" i="0" u="none" strike="noStrike" cap="none" normalizeH="0" baseline="0" dirty="0">
                        <a:ln>
                          <a:noFill/>
                        </a:ln>
                        <a:solidFill>
                          <a:srgbClr val="000000"/>
                        </a:solidFill>
                        <a:effectLst/>
                        <a:latin typeface="Arial" pitchFamily="34" charset="0"/>
                        <a:cs typeface="Arial" pitchFamily="34" charset="0"/>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u="none" strike="noStrike" cap="none" normalizeH="0" baseline="0" dirty="0">
                          <a:ln>
                            <a:noFill/>
                          </a:ln>
                          <a:effectLst/>
                        </a:rPr>
                        <a:t>Reduced enamel acid solubility</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u="none" strike="noStrike" cap="none" normalizeH="0" baseline="0" dirty="0">
                          <a:ln>
                            <a:noFill/>
                          </a:ln>
                          <a:effectLst/>
                        </a:rPr>
                        <a:t>Increased fluoride uptake</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u="none" strike="noStrike" cap="none" normalizeH="0" baseline="0" dirty="0">
                          <a:ln>
                            <a:noFill/>
                          </a:ln>
                          <a:effectLst/>
                        </a:rPr>
                        <a:t>Released fluoride </a:t>
                      </a:r>
                      <a:r>
                        <a:rPr kumimoji="0" lang="en-US" sz="1800" u="none" strike="noStrike" cap="none" normalizeH="0" baseline="0" dirty="0" err="1">
                          <a:ln>
                            <a:noFill/>
                          </a:ln>
                          <a:effectLst/>
                        </a:rPr>
                        <a:t>upto</a:t>
                      </a:r>
                      <a:r>
                        <a:rPr kumimoji="0" lang="en-US" sz="1800" u="none" strike="noStrike" cap="none" normalizeH="0" baseline="0" dirty="0">
                          <a:ln>
                            <a:noFill/>
                          </a:ln>
                          <a:effectLst/>
                        </a:rPr>
                        <a:t> 1 month</a:t>
                      </a:r>
                      <a:endParaRPr kumimoji="0" lang="en-US" sz="1800" b="0" i="0" u="none" strike="noStrike" cap="none" normalizeH="0" baseline="0" dirty="0">
                        <a:ln>
                          <a:noFill/>
                        </a:ln>
                        <a:solidFill>
                          <a:srgbClr val="000000"/>
                        </a:solidFill>
                        <a:effectLst/>
                        <a:latin typeface="Arial" pitchFamily="34" charset="0"/>
                        <a:cs typeface="Arial" pitchFamily="34" charset="0"/>
                      </a:endParaRPr>
                    </a:p>
                  </a:txBody>
                  <a:tcPr marT="45716" marB="45716" horzOverflow="overflow"/>
                </a:tc>
                <a:extLst>
                  <a:ext uri="{0D108BD9-81ED-4DB2-BD59-A6C34878D82A}">
                    <a16:rowId xmlns="" xmlns:a16="http://schemas.microsoft.com/office/drawing/2014/main" val="10001"/>
                  </a:ext>
                </a:extLst>
              </a:tr>
              <a:tr h="1950346">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u="none" strike="noStrike" cap="none" normalizeH="0" baseline="0" dirty="0">
                          <a:ln>
                            <a:noFill/>
                          </a:ln>
                          <a:effectLst/>
                        </a:rPr>
                        <a:t>El </a:t>
                      </a:r>
                      <a:r>
                        <a:rPr kumimoji="0" lang="en-US" sz="1800" u="none" strike="noStrike" cap="none" normalizeH="0" baseline="0" dirty="0" err="1">
                          <a:ln>
                            <a:noFill/>
                          </a:ln>
                          <a:effectLst/>
                        </a:rPr>
                        <a:t>Mehdawi</a:t>
                      </a:r>
                      <a:r>
                        <a:rPr kumimoji="0" lang="en-US" sz="1800" u="none" strike="noStrike" cap="none" normalizeH="0" baseline="0" dirty="0">
                          <a:ln>
                            <a:noFill/>
                          </a:ln>
                          <a:effectLst/>
                        </a:rPr>
                        <a:t>, 1985</a:t>
                      </a:r>
                      <a:endParaRPr kumimoji="0" lang="en-US" sz="1800" b="0" i="0" u="none" strike="noStrike" cap="none" normalizeH="0" baseline="0" dirty="0">
                        <a:ln>
                          <a:noFill/>
                        </a:ln>
                        <a:solidFill>
                          <a:srgbClr val="000000"/>
                        </a:solidFill>
                        <a:effectLst/>
                        <a:latin typeface="Arial" pitchFamily="34" charset="0"/>
                        <a:cs typeface="Arial" pitchFamily="34" charset="0"/>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u="none" strike="noStrike" cap="none" normalizeH="0" baseline="0">
                          <a:ln>
                            <a:noFill/>
                          </a:ln>
                          <a:effectLst/>
                        </a:rPr>
                        <a:t>0.05%, 0.2%, 2% added to Nuva seal</a:t>
                      </a:r>
                      <a:endParaRPr kumimoji="0" lang="en-US" sz="1800" b="0" i="0" u="none" strike="noStrike" cap="none" normalizeH="0" baseline="0">
                        <a:ln>
                          <a:noFill/>
                        </a:ln>
                        <a:solidFill>
                          <a:srgbClr val="000000"/>
                        </a:solidFill>
                        <a:effectLst/>
                        <a:latin typeface="Arial" pitchFamily="34" charset="0"/>
                        <a:cs typeface="Arial" pitchFamily="34" charset="0"/>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n-US" sz="1800" u="none" strike="noStrike" cap="none" normalizeH="0" baseline="0" dirty="0">
                          <a:ln>
                            <a:noFill/>
                          </a:ln>
                          <a:effectLst/>
                        </a:rPr>
                        <a:t>Enamel acid solubility</a:t>
                      </a:r>
                    </a:p>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n-US" sz="1800" u="none" strike="noStrike" cap="none" normalizeH="0" baseline="0" dirty="0">
                          <a:ln>
                            <a:noFill/>
                          </a:ln>
                          <a:effectLst/>
                        </a:rPr>
                        <a:t>Fluoride release</a:t>
                      </a:r>
                    </a:p>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n-US" sz="1800" u="none" strike="noStrike" cap="none" normalizeH="0" baseline="0" dirty="0">
                          <a:ln>
                            <a:noFill/>
                          </a:ln>
                          <a:effectLst/>
                        </a:rPr>
                        <a:t>Physical properties</a:t>
                      </a:r>
                    </a:p>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n-US" sz="1800" u="none" strike="noStrike" cap="none" normalizeH="0" baseline="0" dirty="0">
                          <a:ln>
                            <a:noFill/>
                          </a:ln>
                          <a:effectLst/>
                        </a:rPr>
                        <a:t>Fluoride uptake in enamel</a:t>
                      </a:r>
                    </a:p>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800" b="0" i="0" u="none" strike="noStrike" cap="none" normalizeH="0" baseline="0" dirty="0">
                        <a:ln>
                          <a:noFill/>
                        </a:ln>
                        <a:solidFill>
                          <a:srgbClr val="000000"/>
                        </a:solidFill>
                        <a:effectLst/>
                        <a:latin typeface="Arial" pitchFamily="34" charset="0"/>
                        <a:cs typeface="Arial" pitchFamily="34" charset="0"/>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u="none" strike="noStrike" cap="none" normalizeH="0" baseline="0" dirty="0">
                          <a:ln>
                            <a:noFill/>
                          </a:ln>
                          <a:effectLst/>
                        </a:rPr>
                        <a:t>Decreased fluoride release over 3 week study period</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u="none" strike="noStrike" cap="none" normalizeH="0" baseline="0" dirty="0">
                          <a:ln>
                            <a:noFill/>
                          </a:ln>
                          <a:effectLst/>
                        </a:rPr>
                        <a:t>Increased fluoride release with highest fluoride concentration</a:t>
                      </a:r>
                      <a:endParaRPr kumimoji="0" lang="en-US" sz="1800" b="0" i="0" u="none" strike="noStrike" cap="none" normalizeH="0" baseline="0" dirty="0">
                        <a:ln>
                          <a:noFill/>
                        </a:ln>
                        <a:solidFill>
                          <a:srgbClr val="000000"/>
                        </a:solidFill>
                        <a:effectLst/>
                        <a:latin typeface="Arial" pitchFamily="34" charset="0"/>
                        <a:cs typeface="Arial" pitchFamily="34" charset="0"/>
                      </a:endParaRPr>
                    </a:p>
                  </a:txBody>
                  <a:tcPr marT="45716" marB="45716" horzOverflow="overflow"/>
                </a:tc>
                <a:extLst>
                  <a:ext uri="{0D108BD9-81ED-4DB2-BD59-A6C34878D82A}">
                    <a16:rowId xmlns="" xmlns:a16="http://schemas.microsoft.com/office/drawing/2014/main" val="10002"/>
                  </a:ext>
                </a:extLst>
              </a:tr>
              <a:tr h="151847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u="none" strike="noStrike" cap="none" normalizeH="0" baseline="0" dirty="0">
                          <a:ln>
                            <a:noFill/>
                          </a:ln>
                          <a:effectLst/>
                        </a:rPr>
                        <a:t>Rock et al,1996</a:t>
                      </a:r>
                      <a:endParaRPr kumimoji="0" lang="en-US" sz="1800" b="0" i="0" u="none" strike="noStrike" cap="none" normalizeH="0" baseline="0" dirty="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u="none" strike="noStrike" cap="none" normalizeH="0" baseline="0" dirty="0" err="1">
                          <a:ln>
                            <a:noFill/>
                          </a:ln>
                          <a:effectLst/>
                        </a:rPr>
                        <a:t>Fluoroshield</a:t>
                      </a:r>
                      <a:r>
                        <a:rPr kumimoji="0" lang="en-US" sz="1800" u="none" strike="noStrike" cap="none" normalizeH="0" baseline="0" dirty="0">
                          <a:ln>
                            <a:noFill/>
                          </a:ln>
                          <a:effectLst/>
                        </a:rPr>
                        <a:t> Vs Baseline</a:t>
                      </a:r>
                      <a:endParaRPr kumimoji="0" lang="en-US" sz="1800" b="0" i="0" u="none" strike="noStrike" cap="none" normalizeH="0" baseline="0" dirty="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n-US" sz="1800" u="none" strike="noStrike" cap="none" normalizeH="0" baseline="0" dirty="0">
                          <a:ln>
                            <a:noFill/>
                          </a:ln>
                          <a:effectLst/>
                        </a:rPr>
                        <a:t>Fluoride release</a:t>
                      </a:r>
                      <a:endParaRPr kumimoji="0" lang="en-US" sz="1800" b="0" i="0" u="none" strike="noStrike" cap="none" normalizeH="0" baseline="0" dirty="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n-US" sz="1800" u="none" strike="noStrike" cap="none" normalizeH="0" baseline="0" dirty="0">
                          <a:ln>
                            <a:noFill/>
                          </a:ln>
                          <a:effectLst/>
                        </a:rPr>
                        <a:t>Fluoride release twice for </a:t>
                      </a:r>
                      <a:r>
                        <a:rPr kumimoji="0" lang="en-US" sz="1800" u="none" strike="noStrike" cap="none" normalizeH="0" baseline="0" dirty="0" err="1">
                          <a:ln>
                            <a:noFill/>
                          </a:ln>
                          <a:effectLst/>
                        </a:rPr>
                        <a:t>FluoroShield</a:t>
                      </a:r>
                      <a:r>
                        <a:rPr kumimoji="0" lang="en-US" sz="1800" u="none" strike="noStrike" cap="none" normalizeH="0" baseline="0" dirty="0">
                          <a:ln>
                            <a:noFill/>
                          </a:ln>
                          <a:effectLst/>
                        </a:rPr>
                        <a:t> than baseline</a:t>
                      </a:r>
                    </a:p>
                    <a:p>
                      <a:pPr marL="0" marR="0" lvl="0" indent="0" algn="l" defTabSz="914400" rtl="0" eaLnBrk="0" fontAlgn="base" latinLnBrk="0" hangingPunct="0">
                        <a:lnSpc>
                          <a:spcPct val="100000"/>
                        </a:lnSpc>
                        <a:spcBef>
                          <a:spcPct val="20000"/>
                        </a:spcBef>
                        <a:spcAft>
                          <a:spcPct val="0"/>
                        </a:spcAft>
                        <a:buClrTx/>
                        <a:buSzPct val="100000"/>
                        <a:buFontTx/>
                        <a:buChar char="•"/>
                        <a:tabLst/>
                      </a:pPr>
                      <a:r>
                        <a:rPr kumimoji="0" lang="en-US" sz="1800" u="none" strike="noStrike" cap="none" normalizeH="0" baseline="0" dirty="0">
                          <a:ln>
                            <a:noFill/>
                          </a:ln>
                          <a:effectLst/>
                        </a:rPr>
                        <a:t>25% total fluoride release in 2 weeks</a:t>
                      </a:r>
                      <a:endParaRPr kumimoji="0" lang="en-US" sz="1800" b="0" i="0" u="none" strike="noStrike" cap="none" normalizeH="0" baseline="0" dirty="0">
                        <a:ln>
                          <a:noFill/>
                        </a:ln>
                        <a:solidFill>
                          <a:srgbClr val="000000"/>
                        </a:solidFill>
                        <a:effectLst/>
                        <a:latin typeface="Arial" pitchFamily="34" charset="0"/>
                        <a:cs typeface="Arial" pitchFamily="34" charset="0"/>
                      </a:endParaRPr>
                    </a:p>
                  </a:txBody>
                  <a:tcPr horzOverflow="overflow"/>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831716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Mechanism of action</a:t>
            </a:r>
            <a:br>
              <a:rPr lang="en-IN" dirty="0"/>
            </a:br>
            <a:r>
              <a:rPr lang="en-IN" sz="2400" dirty="0"/>
              <a:t>(Rawls and Zimmerman- 1983)</a:t>
            </a:r>
            <a:endParaRPr lang="en-IN" sz="2800" dirty="0"/>
          </a:p>
        </p:txBody>
      </p:sp>
      <p:sp>
        <p:nvSpPr>
          <p:cNvPr id="24578" name="Rectangle 3"/>
          <p:cNvSpPr>
            <a:spLocks noGrp="1" noChangeArrowheads="1"/>
          </p:cNvSpPr>
          <p:nvPr>
            <p:ph idx="1"/>
          </p:nvPr>
        </p:nvSpPr>
        <p:spPr/>
        <p:txBody>
          <a:bodyPr>
            <a:normAutofit/>
          </a:bodyPr>
          <a:lstStyle/>
          <a:p>
            <a:pPr>
              <a:lnSpc>
                <a:spcPct val="90000"/>
              </a:lnSpc>
            </a:pPr>
            <a:endParaRPr lang="en-US" dirty="0"/>
          </a:p>
          <a:p>
            <a:pPr algn="ctr">
              <a:lnSpc>
                <a:spcPct val="90000"/>
              </a:lnSpc>
              <a:buFontTx/>
              <a:buNone/>
            </a:pPr>
            <a:r>
              <a:rPr lang="en-US" dirty="0"/>
              <a:t>Ion from saliva</a:t>
            </a:r>
          </a:p>
          <a:p>
            <a:pPr algn="ctr">
              <a:lnSpc>
                <a:spcPct val="90000"/>
              </a:lnSpc>
              <a:buFontTx/>
              <a:buNone/>
            </a:pPr>
            <a:endParaRPr lang="en-US" dirty="0"/>
          </a:p>
          <a:p>
            <a:pPr algn="ctr">
              <a:lnSpc>
                <a:spcPct val="90000"/>
              </a:lnSpc>
              <a:buFontTx/>
              <a:buNone/>
            </a:pPr>
            <a:r>
              <a:rPr lang="en-US" dirty="0"/>
              <a:t>Diffuses into resin</a:t>
            </a:r>
          </a:p>
          <a:p>
            <a:pPr algn="ctr">
              <a:lnSpc>
                <a:spcPct val="90000"/>
              </a:lnSpc>
              <a:buFontTx/>
              <a:buNone/>
            </a:pPr>
            <a:endParaRPr lang="en-US" dirty="0"/>
          </a:p>
          <a:p>
            <a:pPr algn="ctr">
              <a:lnSpc>
                <a:spcPct val="90000"/>
              </a:lnSpc>
              <a:buFontTx/>
              <a:buNone/>
            </a:pPr>
            <a:r>
              <a:rPr lang="en-US" dirty="0"/>
              <a:t>Exchange with fluoride ion</a:t>
            </a:r>
          </a:p>
          <a:p>
            <a:pPr algn="ctr">
              <a:lnSpc>
                <a:spcPct val="90000"/>
              </a:lnSpc>
              <a:buFontTx/>
              <a:buNone/>
            </a:pPr>
            <a:endParaRPr lang="en-US" dirty="0"/>
          </a:p>
          <a:p>
            <a:pPr algn="ctr">
              <a:lnSpc>
                <a:spcPct val="90000"/>
              </a:lnSpc>
              <a:buFontTx/>
              <a:buNone/>
            </a:pPr>
            <a:r>
              <a:rPr lang="en-US" dirty="0"/>
              <a:t>Diffused out and released</a:t>
            </a:r>
          </a:p>
        </p:txBody>
      </p:sp>
      <p:sp>
        <p:nvSpPr>
          <p:cNvPr id="24579" name="Line 4"/>
          <p:cNvSpPr>
            <a:spLocks noChangeShapeType="1"/>
          </p:cNvSpPr>
          <p:nvPr/>
        </p:nvSpPr>
        <p:spPr bwMode="auto">
          <a:xfrm>
            <a:off x="5121729" y="2298865"/>
            <a:ext cx="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IN"/>
          </a:p>
        </p:txBody>
      </p:sp>
      <p:sp>
        <p:nvSpPr>
          <p:cNvPr id="6" name="Line 4"/>
          <p:cNvSpPr>
            <a:spLocks noChangeShapeType="1"/>
          </p:cNvSpPr>
          <p:nvPr/>
        </p:nvSpPr>
        <p:spPr bwMode="auto">
          <a:xfrm>
            <a:off x="5121729" y="3505200"/>
            <a:ext cx="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IN"/>
          </a:p>
        </p:txBody>
      </p:sp>
      <p:sp>
        <p:nvSpPr>
          <p:cNvPr id="7" name="Line 4"/>
          <p:cNvSpPr>
            <a:spLocks noChangeShapeType="1"/>
          </p:cNvSpPr>
          <p:nvPr/>
        </p:nvSpPr>
        <p:spPr bwMode="auto">
          <a:xfrm>
            <a:off x="5127172" y="4691743"/>
            <a:ext cx="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IN"/>
          </a:p>
        </p:txBody>
      </p:sp>
      <p:sp>
        <p:nvSpPr>
          <p:cNvPr id="3" name="Date Placeholder 2"/>
          <p:cNvSpPr>
            <a:spLocks noGrp="1"/>
          </p:cNvSpPr>
          <p:nvPr>
            <p:ph type="dt" sz="half" idx="10"/>
          </p:nvPr>
        </p:nvSpPr>
        <p:spPr/>
        <p:txBody>
          <a:bodyPr/>
          <a:lstStyle/>
          <a:p>
            <a:fld id="{F7A42A42-A13B-4C9C-90C8-E3EF425BB405}" type="datetime1">
              <a:rPr lang="en-US" smtClean="0"/>
              <a:t>7/21/2022</a:t>
            </a:fld>
            <a:endParaRPr lang="en-US"/>
          </a:p>
        </p:txBody>
      </p:sp>
      <p:sp>
        <p:nvSpPr>
          <p:cNvPr id="4" name="Footer Placeholder 3"/>
          <p:cNvSpPr>
            <a:spLocks noGrp="1"/>
          </p:cNvSpPr>
          <p:nvPr>
            <p:ph type="ftr" sz="quarter" idx="11"/>
          </p:nvPr>
        </p:nvSpPr>
        <p:spPr/>
        <p:txBody>
          <a:bodyPr/>
          <a:lstStyle/>
          <a:p>
            <a:r>
              <a:rPr lang="en-US" smtClean="0"/>
              <a:t>Dr. Yash Shah</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707998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Clear pit and fissure sealants</a:t>
            </a:r>
          </a:p>
        </p:txBody>
      </p:sp>
      <p:sp>
        <p:nvSpPr>
          <p:cNvPr id="3" name="Content Placeholder 2"/>
          <p:cNvSpPr>
            <a:spLocks noGrp="1"/>
          </p:cNvSpPr>
          <p:nvPr>
            <p:ph idx="1"/>
          </p:nvPr>
        </p:nvSpPr>
        <p:spPr>
          <a:xfrm>
            <a:off x="1287621" y="1569357"/>
            <a:ext cx="3996652" cy="3416300"/>
          </a:xfrm>
        </p:spPr>
        <p:txBody>
          <a:bodyPr>
            <a:normAutofit/>
          </a:bodyPr>
          <a:lstStyle/>
          <a:p>
            <a:pPr algn="just"/>
            <a:r>
              <a:rPr lang="en-IN" sz="2400" b="0" dirty="0"/>
              <a:t>This type of sealant is </a:t>
            </a:r>
            <a:r>
              <a:rPr lang="en-IN" sz="2400" b="0" dirty="0" err="1" smtClean="0"/>
              <a:t>esthetic</a:t>
            </a:r>
            <a:endParaRPr lang="en-IN" sz="2400" b="0" dirty="0" smtClean="0"/>
          </a:p>
          <a:p>
            <a:pPr algn="just"/>
            <a:endParaRPr lang="en-IN" sz="2400" b="0" dirty="0"/>
          </a:p>
          <a:p>
            <a:pPr algn="just"/>
            <a:r>
              <a:rPr lang="en-IN" sz="2400" b="0" dirty="0"/>
              <a:t>Difficult to detect in recall </a:t>
            </a:r>
            <a:r>
              <a:rPr lang="en-IN" sz="2400" b="0" dirty="0" smtClean="0"/>
              <a:t>visit</a:t>
            </a:r>
          </a:p>
          <a:p>
            <a:pPr algn="just"/>
            <a:endParaRPr lang="en-IN" sz="2400" b="0" dirty="0"/>
          </a:p>
          <a:p>
            <a:pPr algn="just"/>
            <a:r>
              <a:rPr lang="en-IN" sz="2400" b="0" i="1" dirty="0" err="1" smtClean="0"/>
              <a:t>Helioseal</a:t>
            </a:r>
            <a:r>
              <a:rPr lang="en-IN" sz="2400" b="0" dirty="0"/>
              <a:t>®</a:t>
            </a:r>
            <a:r>
              <a:rPr lang="en-IN" sz="2400" b="0" i="1" dirty="0"/>
              <a:t>- </a:t>
            </a:r>
            <a:r>
              <a:rPr lang="en-IN" sz="2400" b="0" dirty="0"/>
              <a:t>Changes from green to white</a:t>
            </a:r>
          </a:p>
        </p:txBody>
      </p:sp>
      <p:sp>
        <p:nvSpPr>
          <p:cNvPr id="4" name="Date Placeholder 3"/>
          <p:cNvSpPr>
            <a:spLocks noGrp="1"/>
          </p:cNvSpPr>
          <p:nvPr>
            <p:ph type="dt" sz="half" idx="10"/>
          </p:nvPr>
        </p:nvSpPr>
        <p:spPr/>
        <p:txBody>
          <a:bodyPr/>
          <a:lstStyle/>
          <a:p>
            <a:fld id="{292BB1DE-5B40-4EF0-AF6B-2156668C5617}" type="datetime1">
              <a:rPr lang="en-US" smtClean="0"/>
              <a:t>7/21/2022</a:t>
            </a:fld>
            <a:endParaRPr lang="en-US"/>
          </a:p>
        </p:txBody>
      </p:sp>
      <p:sp>
        <p:nvSpPr>
          <p:cNvPr id="5" name="Footer Placeholder 4"/>
          <p:cNvSpPr>
            <a:spLocks noGrp="1"/>
          </p:cNvSpPr>
          <p:nvPr>
            <p:ph type="ftr" sz="quarter" idx="11"/>
          </p:nvPr>
        </p:nvSpPr>
        <p:spPr/>
        <p:txBody>
          <a:bodyPr/>
          <a:lstStyle/>
          <a:p>
            <a:r>
              <a:rPr lang="en-US" smtClean="0"/>
              <a:t>Dr. Yash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619" y="1656217"/>
            <a:ext cx="42481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932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Colored pit and fissure sealants</a:t>
            </a:r>
          </a:p>
        </p:txBody>
      </p:sp>
      <p:sp>
        <p:nvSpPr>
          <p:cNvPr id="3" name="Content Placeholder 2"/>
          <p:cNvSpPr>
            <a:spLocks noGrp="1"/>
          </p:cNvSpPr>
          <p:nvPr>
            <p:ph idx="1"/>
          </p:nvPr>
        </p:nvSpPr>
        <p:spPr>
          <a:xfrm>
            <a:off x="1287621" y="1811632"/>
            <a:ext cx="4924984" cy="3824769"/>
          </a:xfrm>
        </p:spPr>
        <p:txBody>
          <a:bodyPr>
            <a:normAutofit/>
          </a:bodyPr>
          <a:lstStyle/>
          <a:p>
            <a:pPr algn="just"/>
            <a:r>
              <a:rPr lang="en-IN" sz="2400" b="0" dirty="0"/>
              <a:t>The sealant is clear to begin with but after polymerization it changes its </a:t>
            </a:r>
            <a:r>
              <a:rPr lang="en-IN" sz="2400" b="0" dirty="0" err="1" smtClean="0"/>
              <a:t>color</a:t>
            </a:r>
            <a:r>
              <a:rPr lang="en-IN" sz="2400" b="0" dirty="0"/>
              <a:t>.</a:t>
            </a:r>
          </a:p>
          <a:p>
            <a:pPr algn="just"/>
            <a:r>
              <a:rPr lang="en-IN" sz="2400" b="0" dirty="0"/>
              <a:t>The degree of color change is also an indicator of its setting and adequate polymerization.</a:t>
            </a:r>
          </a:p>
          <a:p>
            <a:pPr algn="just"/>
            <a:r>
              <a:rPr lang="en-IN" sz="2400" b="0" dirty="0"/>
              <a:t>Easy to see during placement and recall</a:t>
            </a:r>
          </a:p>
          <a:p>
            <a:pPr algn="just"/>
            <a:r>
              <a:rPr lang="en-IN" sz="2400" b="0" dirty="0" err="1"/>
              <a:t>Clinpro</a:t>
            </a:r>
            <a:r>
              <a:rPr lang="en-IN" sz="2400" b="0" dirty="0"/>
              <a:t>®—changes to pink on setting</a:t>
            </a:r>
          </a:p>
        </p:txBody>
      </p:sp>
      <p:sp>
        <p:nvSpPr>
          <p:cNvPr id="4" name="Date Placeholder 3"/>
          <p:cNvSpPr>
            <a:spLocks noGrp="1"/>
          </p:cNvSpPr>
          <p:nvPr>
            <p:ph type="dt" sz="half" idx="10"/>
          </p:nvPr>
        </p:nvSpPr>
        <p:spPr/>
        <p:txBody>
          <a:bodyPr/>
          <a:lstStyle/>
          <a:p>
            <a:fld id="{6559670C-178B-4851-829E-F88AD3928216}" type="datetime1">
              <a:rPr lang="en-US" smtClean="0"/>
              <a:t>7/21/2022</a:t>
            </a:fld>
            <a:endParaRPr lang="en-US"/>
          </a:p>
        </p:txBody>
      </p:sp>
      <p:sp>
        <p:nvSpPr>
          <p:cNvPr id="5" name="Footer Placeholder 4"/>
          <p:cNvSpPr>
            <a:spLocks noGrp="1"/>
          </p:cNvSpPr>
          <p:nvPr>
            <p:ph type="ftr" sz="quarter" idx="11"/>
          </p:nvPr>
        </p:nvSpPr>
        <p:spPr/>
        <p:txBody>
          <a:bodyPr/>
          <a:lstStyle/>
          <a:p>
            <a:r>
              <a:rPr lang="en-US" smtClean="0"/>
              <a:t>Dr. Yash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605" y="2373087"/>
            <a:ext cx="3509963" cy="212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581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Fluorescing pit and fissure sealant</a:t>
            </a:r>
          </a:p>
        </p:txBody>
      </p:sp>
      <p:sp>
        <p:nvSpPr>
          <p:cNvPr id="3" name="Content Placeholder 2"/>
          <p:cNvSpPr>
            <a:spLocks noGrp="1"/>
          </p:cNvSpPr>
          <p:nvPr>
            <p:ph idx="1"/>
          </p:nvPr>
        </p:nvSpPr>
        <p:spPr>
          <a:xfrm>
            <a:off x="1287621" y="1491567"/>
            <a:ext cx="5472408" cy="3962175"/>
          </a:xfrm>
        </p:spPr>
        <p:txBody>
          <a:bodyPr>
            <a:noAutofit/>
          </a:bodyPr>
          <a:lstStyle/>
          <a:p>
            <a:pPr algn="just"/>
            <a:r>
              <a:rPr lang="en-IN" sz="2400" b="0" dirty="0"/>
              <a:t>Helps in confirming placement during recall appointments.</a:t>
            </a:r>
          </a:p>
          <a:p>
            <a:pPr algn="just"/>
            <a:r>
              <a:rPr lang="en-IN" sz="2400" b="0" dirty="0"/>
              <a:t>Through the use of a UV pen light, this sealant fluoresces a blue/white color</a:t>
            </a:r>
          </a:p>
          <a:p>
            <a:pPr algn="just"/>
            <a:r>
              <a:rPr lang="en-IN" sz="2400" b="0" dirty="0"/>
              <a:t>The fluorescent glow provides clinicians with a visual verification</a:t>
            </a:r>
          </a:p>
          <a:p>
            <a:pPr algn="just"/>
            <a:r>
              <a:rPr lang="en-IN" sz="2400" b="0" dirty="0"/>
              <a:t>Easiest way to verify retention and inspect margins during patient recall appointments</a:t>
            </a:r>
          </a:p>
          <a:p>
            <a:pPr algn="just"/>
            <a:r>
              <a:rPr lang="en-IN" sz="2400" b="0" dirty="0"/>
              <a:t>Delton Seal-N-</a:t>
            </a:r>
            <a:r>
              <a:rPr lang="en-IN" sz="2400" b="0" dirty="0" err="1"/>
              <a:t>Glo</a:t>
            </a:r>
            <a:r>
              <a:rPr lang="en-IN" sz="2400" b="0" dirty="0"/>
              <a:t> (</a:t>
            </a:r>
            <a:r>
              <a:rPr lang="en-IN" sz="2400" b="0" dirty="0" err="1"/>
              <a:t>Dentsply</a:t>
            </a:r>
            <a:r>
              <a:rPr lang="en-IN" sz="2400" b="0" dirty="0"/>
              <a:t>)</a:t>
            </a:r>
          </a:p>
        </p:txBody>
      </p:sp>
      <p:sp>
        <p:nvSpPr>
          <p:cNvPr id="4" name="Date Placeholder 3"/>
          <p:cNvSpPr>
            <a:spLocks noGrp="1"/>
          </p:cNvSpPr>
          <p:nvPr>
            <p:ph type="dt" sz="half" idx="10"/>
          </p:nvPr>
        </p:nvSpPr>
        <p:spPr/>
        <p:txBody>
          <a:bodyPr/>
          <a:lstStyle/>
          <a:p>
            <a:fld id="{5176A973-C17A-4CBC-BDCB-47CEF40F6D91}" type="datetime1">
              <a:rPr lang="en-US" smtClean="0"/>
              <a:t>7/21/2022</a:t>
            </a:fld>
            <a:endParaRPr lang="en-US"/>
          </a:p>
        </p:txBody>
      </p:sp>
      <p:sp>
        <p:nvSpPr>
          <p:cNvPr id="5" name="Footer Placeholder 4"/>
          <p:cNvSpPr>
            <a:spLocks noGrp="1"/>
          </p:cNvSpPr>
          <p:nvPr>
            <p:ph type="ftr" sz="quarter" idx="11"/>
          </p:nvPr>
        </p:nvSpPr>
        <p:spPr/>
        <p:txBody>
          <a:bodyPr/>
          <a:lstStyle/>
          <a:p>
            <a:r>
              <a:rPr lang="en-US" smtClean="0"/>
              <a:t>Dr. Yash Shah</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28460">
            <a:off x="6924454" y="2629983"/>
            <a:ext cx="2982089" cy="187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353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TotalTime>
  <Words>2099</Words>
  <Application>Microsoft Office PowerPoint</Application>
  <PresentationFormat>35mm Slides</PresentationFormat>
  <Paragraphs>233</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Kristen ITC</vt:lpstr>
      <vt:lpstr>Times New Roman</vt:lpstr>
      <vt:lpstr>Wingdings</vt:lpstr>
      <vt:lpstr>Office Theme</vt:lpstr>
      <vt:lpstr>E-content Academic Year 2021-2022 Subject: Pediatric &amp; Preventive Dentistry Topic: Advances and Current Status of Pit and Fissure Sealant</vt:lpstr>
      <vt:lpstr>Content</vt:lpstr>
      <vt:lpstr>Fluoride releasing sealants</vt:lpstr>
      <vt:lpstr>PowerPoint Presentation</vt:lpstr>
      <vt:lpstr>PowerPoint Presentation</vt:lpstr>
      <vt:lpstr>Mechanism of action (Rawls and Zimmerman- 1983)</vt:lpstr>
      <vt:lpstr>Clear pit and fissure sealants</vt:lpstr>
      <vt:lpstr>Colored pit and fissure sealants</vt:lpstr>
      <vt:lpstr>Fluorescing pit and fissure sealant</vt:lpstr>
      <vt:lpstr>Moist bonding pit and fissure sealants</vt:lpstr>
      <vt:lpstr>PowerPoint Presentation</vt:lpstr>
      <vt:lpstr>PowerPoint Presentation</vt:lpstr>
      <vt:lpstr>PowerPoint Presentation</vt:lpstr>
      <vt:lpstr>Pit and fissure sealant with ACP</vt:lpstr>
      <vt:lpstr>PowerPoint Presentation</vt:lpstr>
      <vt:lpstr>PowerPoint Presentation</vt:lpstr>
      <vt:lpstr>Hydrophilic fluorescent BPA free pit and fissure sealant</vt:lpstr>
      <vt:lpstr>PowerPoint Presentation</vt:lpstr>
      <vt:lpstr>Enamel LocTM</vt:lpstr>
      <vt:lpstr>PowerPoint Presentation</vt:lpstr>
      <vt:lpstr>References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Venkata Subramanyam Ramadugula</dc:creator>
  <cp:lastModifiedBy>Microsoft account</cp:lastModifiedBy>
  <cp:revision>20</cp:revision>
  <dcterms:created xsi:type="dcterms:W3CDTF">2022-02-14T00:49:04Z</dcterms:created>
  <dcterms:modified xsi:type="dcterms:W3CDTF">2022-07-21T05:21:22Z</dcterms:modified>
</cp:coreProperties>
</file>