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5"/>
  </p:notesMasterIdLst>
  <p:sldIdLst>
    <p:sldId id="256" r:id="rId2"/>
    <p:sldId id="277" r:id="rId3"/>
    <p:sldId id="354" r:id="rId4"/>
    <p:sldId id="273" r:id="rId5"/>
    <p:sldId id="288" r:id="rId6"/>
    <p:sldId id="434" r:id="rId7"/>
    <p:sldId id="436" r:id="rId8"/>
    <p:sldId id="290" r:id="rId9"/>
    <p:sldId id="291" r:id="rId10"/>
    <p:sldId id="353" r:id="rId11"/>
    <p:sldId id="406" r:id="rId12"/>
    <p:sldId id="432" r:id="rId13"/>
    <p:sldId id="440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F9F"/>
    <a:srgbClr val="AF28EC"/>
    <a:srgbClr val="DB7FD0"/>
    <a:srgbClr val="EB7319"/>
    <a:srgbClr val="966D36"/>
    <a:srgbClr val="81BC7E"/>
    <a:srgbClr val="B1AEAB"/>
    <a:srgbClr val="D8848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503" autoAdjust="0"/>
    <p:restoredTop sz="94664" autoAdjust="0"/>
  </p:normalViewPr>
  <p:slideViewPr>
    <p:cSldViewPr>
      <p:cViewPr varScale="1">
        <p:scale>
          <a:sx n="104" d="100"/>
          <a:sy n="104" d="100"/>
        </p:scale>
        <p:origin x="-10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B633D4-0CF4-4977-98C9-F499ECD95C34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2116DAE-597E-4E9A-9FD7-96598956F074}">
      <dgm:prSet phldrT="[Text]"/>
      <dgm:spPr>
        <a:ln>
          <a:solidFill>
            <a:srgbClr val="FF0000"/>
          </a:solidFill>
        </a:ln>
      </dgm:spPr>
      <dgm:t>
        <a:bodyPr/>
        <a:lstStyle/>
        <a:p>
          <a:r>
            <a:rPr lang="en-US" b="1" dirty="0">
              <a:solidFill>
                <a:schemeClr val="accent2"/>
              </a:solidFill>
            </a:rPr>
            <a:t>Data</a:t>
          </a:r>
        </a:p>
      </dgm:t>
    </dgm:pt>
    <dgm:pt modelId="{00EAEA80-C73C-46A8-80EC-10B621D9B854}" type="parTrans" cxnId="{0D6B4EF3-CFC2-4E50-8EAB-9438AC4D31ED}">
      <dgm:prSet/>
      <dgm:spPr/>
      <dgm:t>
        <a:bodyPr/>
        <a:lstStyle/>
        <a:p>
          <a:endParaRPr lang="en-US"/>
        </a:p>
      </dgm:t>
    </dgm:pt>
    <dgm:pt modelId="{83151CAD-61F4-4505-A3D2-1281CB552D96}" type="sibTrans" cxnId="{0D6B4EF3-CFC2-4E50-8EAB-9438AC4D31ED}">
      <dgm:prSet/>
      <dgm:spPr/>
      <dgm:t>
        <a:bodyPr/>
        <a:lstStyle/>
        <a:p>
          <a:endParaRPr lang="en-US"/>
        </a:p>
      </dgm:t>
    </dgm:pt>
    <dgm:pt modelId="{260EC761-16B6-4D54-A657-41BDE18B218F}">
      <dgm:prSet phldrT="[Text]"/>
      <dgm:spPr>
        <a:ln>
          <a:solidFill>
            <a:srgbClr val="FF0000"/>
          </a:solidFill>
        </a:ln>
      </dgm:spPr>
      <dgm:t>
        <a:bodyPr/>
        <a:lstStyle/>
        <a:p>
          <a:r>
            <a:rPr lang="en-US" b="1" dirty="0">
              <a:solidFill>
                <a:schemeClr val="accent2"/>
              </a:solidFill>
            </a:rPr>
            <a:t>Quantitative</a:t>
          </a:r>
        </a:p>
      </dgm:t>
    </dgm:pt>
    <dgm:pt modelId="{0B355D01-3E25-40BF-98A2-772FD6BA7FEE}" type="parTrans" cxnId="{7BBDFF27-2925-43F6-B8D0-5E22BF23E2A1}">
      <dgm:prSet/>
      <dgm:spPr/>
      <dgm:t>
        <a:bodyPr/>
        <a:lstStyle/>
        <a:p>
          <a:endParaRPr lang="en-US"/>
        </a:p>
      </dgm:t>
    </dgm:pt>
    <dgm:pt modelId="{6A48F248-E847-41A2-9EE1-6677D33B26AB}" type="sibTrans" cxnId="{7BBDFF27-2925-43F6-B8D0-5E22BF23E2A1}">
      <dgm:prSet/>
      <dgm:spPr/>
      <dgm:t>
        <a:bodyPr/>
        <a:lstStyle/>
        <a:p>
          <a:endParaRPr lang="en-US"/>
        </a:p>
      </dgm:t>
    </dgm:pt>
    <dgm:pt modelId="{1C3B599B-9B30-4085-A859-A3D94879C15F}">
      <dgm:prSet phldrT="[Text]"/>
      <dgm:spPr>
        <a:ln>
          <a:solidFill>
            <a:srgbClr val="FF0000"/>
          </a:solidFill>
        </a:ln>
      </dgm:spPr>
      <dgm:t>
        <a:bodyPr/>
        <a:lstStyle/>
        <a:p>
          <a:r>
            <a:rPr lang="en-US" b="1" dirty="0">
              <a:solidFill>
                <a:schemeClr val="accent2"/>
              </a:solidFill>
            </a:rPr>
            <a:t>Discrete</a:t>
          </a:r>
        </a:p>
        <a:p>
          <a:r>
            <a:rPr lang="en-US" b="1" dirty="0">
              <a:solidFill>
                <a:schemeClr val="accent2"/>
              </a:solidFill>
            </a:rPr>
            <a:t>Ex. Number of teeth</a:t>
          </a:r>
        </a:p>
      </dgm:t>
    </dgm:pt>
    <dgm:pt modelId="{BCC01B69-B36B-439D-BC5C-80309C9723B7}" type="parTrans" cxnId="{C24E98B4-F3A4-47B9-A800-051CC2FD1604}">
      <dgm:prSet/>
      <dgm:spPr/>
      <dgm:t>
        <a:bodyPr/>
        <a:lstStyle/>
        <a:p>
          <a:endParaRPr lang="en-US"/>
        </a:p>
      </dgm:t>
    </dgm:pt>
    <dgm:pt modelId="{4AC38A4B-7C9E-4418-A80E-5E2CEF631589}" type="sibTrans" cxnId="{C24E98B4-F3A4-47B9-A800-051CC2FD1604}">
      <dgm:prSet/>
      <dgm:spPr/>
      <dgm:t>
        <a:bodyPr/>
        <a:lstStyle/>
        <a:p>
          <a:endParaRPr lang="en-US"/>
        </a:p>
      </dgm:t>
    </dgm:pt>
    <dgm:pt modelId="{E2CB1B4E-FF17-486F-9E8E-BAC8745783CB}">
      <dgm:prSet phldrT="[Text]"/>
      <dgm:spPr>
        <a:ln>
          <a:solidFill>
            <a:srgbClr val="FF0000"/>
          </a:solidFill>
        </a:ln>
      </dgm:spPr>
      <dgm:t>
        <a:bodyPr/>
        <a:lstStyle/>
        <a:p>
          <a:r>
            <a:rPr lang="en-US" b="1" dirty="0">
              <a:solidFill>
                <a:schemeClr val="accent2"/>
              </a:solidFill>
            </a:rPr>
            <a:t>Continuous</a:t>
          </a:r>
        </a:p>
        <a:p>
          <a:r>
            <a:rPr lang="en-US" b="1" dirty="0">
              <a:solidFill>
                <a:schemeClr val="accent2"/>
              </a:solidFill>
            </a:rPr>
            <a:t>Ex. Ht, weight</a:t>
          </a:r>
        </a:p>
      </dgm:t>
    </dgm:pt>
    <dgm:pt modelId="{A3941691-842A-4ABC-9B15-7B4A721F132A}" type="parTrans" cxnId="{AD76A72B-27F1-4F4B-94F9-422E2A16DDC4}">
      <dgm:prSet/>
      <dgm:spPr/>
      <dgm:t>
        <a:bodyPr/>
        <a:lstStyle/>
        <a:p>
          <a:endParaRPr lang="en-US"/>
        </a:p>
      </dgm:t>
    </dgm:pt>
    <dgm:pt modelId="{F6B8D423-6E37-47B1-AAA8-F3E5C2B2B0CC}" type="sibTrans" cxnId="{AD76A72B-27F1-4F4B-94F9-422E2A16DDC4}">
      <dgm:prSet/>
      <dgm:spPr/>
      <dgm:t>
        <a:bodyPr/>
        <a:lstStyle/>
        <a:p>
          <a:endParaRPr lang="en-US"/>
        </a:p>
      </dgm:t>
    </dgm:pt>
    <dgm:pt modelId="{5287ABFF-AFC5-44AD-8B7A-D01DD40DA747}">
      <dgm:prSet phldrT="[Text]"/>
      <dgm:spPr>
        <a:ln>
          <a:solidFill>
            <a:srgbClr val="FF0000"/>
          </a:solidFill>
        </a:ln>
      </dgm:spPr>
      <dgm:t>
        <a:bodyPr/>
        <a:lstStyle/>
        <a:p>
          <a:r>
            <a:rPr lang="en-US" b="1" dirty="0">
              <a:solidFill>
                <a:schemeClr val="accent2"/>
              </a:solidFill>
            </a:rPr>
            <a:t>Qualitative</a:t>
          </a:r>
        </a:p>
      </dgm:t>
    </dgm:pt>
    <dgm:pt modelId="{05BB6EC4-B07A-43EB-9772-0BA67E7DB41D}" type="parTrans" cxnId="{AD38629B-C70D-452C-9BE8-9B06FB7F9C9D}">
      <dgm:prSet/>
      <dgm:spPr/>
      <dgm:t>
        <a:bodyPr/>
        <a:lstStyle/>
        <a:p>
          <a:endParaRPr lang="en-US"/>
        </a:p>
      </dgm:t>
    </dgm:pt>
    <dgm:pt modelId="{0D94F58B-5EEF-42DA-87B5-F9CD6CF707D0}" type="sibTrans" cxnId="{AD38629B-C70D-452C-9BE8-9B06FB7F9C9D}">
      <dgm:prSet/>
      <dgm:spPr/>
      <dgm:t>
        <a:bodyPr/>
        <a:lstStyle/>
        <a:p>
          <a:endParaRPr lang="en-US"/>
        </a:p>
      </dgm:t>
    </dgm:pt>
    <dgm:pt modelId="{86CFA526-B5D1-4745-919B-7454DDB5B627}" type="pres">
      <dgm:prSet presAssocID="{09B633D4-0CF4-4977-98C9-F499ECD95C3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8E6268C-2C8E-4DA3-8276-A5AD42CED135}" type="pres">
      <dgm:prSet presAssocID="{82116DAE-597E-4E9A-9FD7-96598956F074}" presName="hierRoot1" presStyleCnt="0"/>
      <dgm:spPr/>
    </dgm:pt>
    <dgm:pt modelId="{EF788D8E-5C87-4A11-B41E-90F3CFE5D475}" type="pres">
      <dgm:prSet presAssocID="{82116DAE-597E-4E9A-9FD7-96598956F074}" presName="composite" presStyleCnt="0"/>
      <dgm:spPr/>
    </dgm:pt>
    <dgm:pt modelId="{CC53C79D-8C1A-441F-B65D-FC8D200E3F95}" type="pres">
      <dgm:prSet presAssocID="{82116DAE-597E-4E9A-9FD7-96598956F074}" presName="background" presStyleLbl="node0" presStyleIdx="0" presStyleCnt="1"/>
      <dgm:spPr/>
    </dgm:pt>
    <dgm:pt modelId="{2C89A265-5EF8-4D47-975F-B018E9F81FAB}" type="pres">
      <dgm:prSet presAssocID="{82116DAE-597E-4E9A-9FD7-96598956F074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3392F4-C697-4F7E-98AA-2FED73223659}" type="pres">
      <dgm:prSet presAssocID="{82116DAE-597E-4E9A-9FD7-96598956F074}" presName="hierChild2" presStyleCnt="0"/>
      <dgm:spPr/>
    </dgm:pt>
    <dgm:pt modelId="{0CB7DE8E-0FF4-48F6-A5E5-9A58B9821674}" type="pres">
      <dgm:prSet presAssocID="{0B355D01-3E25-40BF-98A2-772FD6BA7FEE}" presName="Name10" presStyleLbl="parChTrans1D2" presStyleIdx="0" presStyleCnt="2"/>
      <dgm:spPr/>
      <dgm:t>
        <a:bodyPr/>
        <a:lstStyle/>
        <a:p>
          <a:endParaRPr lang="en-US"/>
        </a:p>
      </dgm:t>
    </dgm:pt>
    <dgm:pt modelId="{BAA8FA25-853B-4253-9E4B-58F5117A2730}" type="pres">
      <dgm:prSet presAssocID="{260EC761-16B6-4D54-A657-41BDE18B218F}" presName="hierRoot2" presStyleCnt="0"/>
      <dgm:spPr/>
    </dgm:pt>
    <dgm:pt modelId="{7E8917EC-E5F1-49D5-B2F6-7A61FC6445D6}" type="pres">
      <dgm:prSet presAssocID="{260EC761-16B6-4D54-A657-41BDE18B218F}" presName="composite2" presStyleCnt="0"/>
      <dgm:spPr/>
    </dgm:pt>
    <dgm:pt modelId="{3182D21B-0CF2-43D3-AB02-A7E56501FDE9}" type="pres">
      <dgm:prSet presAssocID="{260EC761-16B6-4D54-A657-41BDE18B218F}" presName="background2" presStyleLbl="node2" presStyleIdx="0" presStyleCnt="2"/>
      <dgm:spPr/>
    </dgm:pt>
    <dgm:pt modelId="{0E4316E7-9ACD-448E-950F-EA4C0B2D6E99}" type="pres">
      <dgm:prSet presAssocID="{260EC761-16B6-4D54-A657-41BDE18B218F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711288-D864-4937-896F-E8799664B2C8}" type="pres">
      <dgm:prSet presAssocID="{260EC761-16B6-4D54-A657-41BDE18B218F}" presName="hierChild3" presStyleCnt="0"/>
      <dgm:spPr/>
    </dgm:pt>
    <dgm:pt modelId="{AFAC1D69-34D2-4433-94DF-50F787F5518D}" type="pres">
      <dgm:prSet presAssocID="{BCC01B69-B36B-439D-BC5C-80309C9723B7}" presName="Name17" presStyleLbl="parChTrans1D3" presStyleIdx="0" presStyleCnt="2"/>
      <dgm:spPr/>
      <dgm:t>
        <a:bodyPr/>
        <a:lstStyle/>
        <a:p>
          <a:endParaRPr lang="en-US"/>
        </a:p>
      </dgm:t>
    </dgm:pt>
    <dgm:pt modelId="{5739053A-7E4B-44E5-92C6-CB91CE42AC36}" type="pres">
      <dgm:prSet presAssocID="{1C3B599B-9B30-4085-A859-A3D94879C15F}" presName="hierRoot3" presStyleCnt="0"/>
      <dgm:spPr/>
    </dgm:pt>
    <dgm:pt modelId="{55AC8C76-449D-4CE3-A6FB-E7FBD4B1BB48}" type="pres">
      <dgm:prSet presAssocID="{1C3B599B-9B30-4085-A859-A3D94879C15F}" presName="composite3" presStyleCnt="0"/>
      <dgm:spPr/>
    </dgm:pt>
    <dgm:pt modelId="{21893D85-A9A9-40FB-852A-606BA74990F0}" type="pres">
      <dgm:prSet presAssocID="{1C3B599B-9B30-4085-A859-A3D94879C15F}" presName="background3" presStyleLbl="node3" presStyleIdx="0" presStyleCnt="2"/>
      <dgm:spPr/>
    </dgm:pt>
    <dgm:pt modelId="{9DBB7948-0DE7-49DB-8580-C010090F9EA4}" type="pres">
      <dgm:prSet presAssocID="{1C3B599B-9B30-4085-A859-A3D94879C15F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5460F80-A081-485C-BB9D-9F1EC47522E0}" type="pres">
      <dgm:prSet presAssocID="{1C3B599B-9B30-4085-A859-A3D94879C15F}" presName="hierChild4" presStyleCnt="0"/>
      <dgm:spPr/>
    </dgm:pt>
    <dgm:pt modelId="{E4B6CE98-003F-4713-974A-8BEEF23BFCE1}" type="pres">
      <dgm:prSet presAssocID="{A3941691-842A-4ABC-9B15-7B4A721F132A}" presName="Name17" presStyleLbl="parChTrans1D3" presStyleIdx="1" presStyleCnt="2"/>
      <dgm:spPr/>
      <dgm:t>
        <a:bodyPr/>
        <a:lstStyle/>
        <a:p>
          <a:endParaRPr lang="en-US"/>
        </a:p>
      </dgm:t>
    </dgm:pt>
    <dgm:pt modelId="{D0C5C971-1592-4952-A9BD-4041BAF38FA5}" type="pres">
      <dgm:prSet presAssocID="{E2CB1B4E-FF17-486F-9E8E-BAC8745783CB}" presName="hierRoot3" presStyleCnt="0"/>
      <dgm:spPr/>
    </dgm:pt>
    <dgm:pt modelId="{1375C793-F202-44BE-8E4B-CA700D13465C}" type="pres">
      <dgm:prSet presAssocID="{E2CB1B4E-FF17-486F-9E8E-BAC8745783CB}" presName="composite3" presStyleCnt="0"/>
      <dgm:spPr/>
    </dgm:pt>
    <dgm:pt modelId="{353B3E33-0691-4296-95D7-36138657097A}" type="pres">
      <dgm:prSet presAssocID="{E2CB1B4E-FF17-486F-9E8E-BAC8745783CB}" presName="background3" presStyleLbl="node3" presStyleIdx="1" presStyleCnt="2"/>
      <dgm:spPr/>
    </dgm:pt>
    <dgm:pt modelId="{C4603216-4A57-4C70-B397-BFE1F4F6070A}" type="pres">
      <dgm:prSet presAssocID="{E2CB1B4E-FF17-486F-9E8E-BAC8745783CB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8B6594-40EB-4C2F-8D40-F9B4218C4695}" type="pres">
      <dgm:prSet presAssocID="{E2CB1B4E-FF17-486F-9E8E-BAC8745783CB}" presName="hierChild4" presStyleCnt="0"/>
      <dgm:spPr/>
    </dgm:pt>
    <dgm:pt modelId="{A72B71B1-0A56-4ED2-BF06-9D30E0E2D7A4}" type="pres">
      <dgm:prSet presAssocID="{05BB6EC4-B07A-43EB-9772-0BA67E7DB41D}" presName="Name10" presStyleLbl="parChTrans1D2" presStyleIdx="1" presStyleCnt="2"/>
      <dgm:spPr/>
      <dgm:t>
        <a:bodyPr/>
        <a:lstStyle/>
        <a:p>
          <a:endParaRPr lang="en-US"/>
        </a:p>
      </dgm:t>
    </dgm:pt>
    <dgm:pt modelId="{D0702D27-5196-42D3-A8EA-8D83AE307615}" type="pres">
      <dgm:prSet presAssocID="{5287ABFF-AFC5-44AD-8B7A-D01DD40DA747}" presName="hierRoot2" presStyleCnt="0"/>
      <dgm:spPr/>
    </dgm:pt>
    <dgm:pt modelId="{A1C9923E-A0A1-4CCC-9DD3-9EE52F569AF0}" type="pres">
      <dgm:prSet presAssocID="{5287ABFF-AFC5-44AD-8B7A-D01DD40DA747}" presName="composite2" presStyleCnt="0"/>
      <dgm:spPr/>
    </dgm:pt>
    <dgm:pt modelId="{0695539F-5542-4E1A-B8EE-DB371F9530C3}" type="pres">
      <dgm:prSet presAssocID="{5287ABFF-AFC5-44AD-8B7A-D01DD40DA747}" presName="background2" presStyleLbl="node2" presStyleIdx="1" presStyleCnt="2"/>
      <dgm:spPr/>
    </dgm:pt>
    <dgm:pt modelId="{D9B90D34-ECD4-4EAC-AB16-0775DB0100A0}" type="pres">
      <dgm:prSet presAssocID="{5287ABFF-AFC5-44AD-8B7A-D01DD40DA747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7542761-566A-43AF-9630-A69E775B2D55}" type="pres">
      <dgm:prSet presAssocID="{5287ABFF-AFC5-44AD-8B7A-D01DD40DA747}" presName="hierChild3" presStyleCnt="0"/>
      <dgm:spPr/>
    </dgm:pt>
  </dgm:ptLst>
  <dgm:cxnLst>
    <dgm:cxn modelId="{D1AFFAAE-D483-452B-86E2-331A9AF4304F}" type="presOf" srcId="{0B355D01-3E25-40BF-98A2-772FD6BA7FEE}" destId="{0CB7DE8E-0FF4-48F6-A5E5-9A58B9821674}" srcOrd="0" destOrd="0" presId="urn:microsoft.com/office/officeart/2005/8/layout/hierarchy1"/>
    <dgm:cxn modelId="{AD38629B-C70D-452C-9BE8-9B06FB7F9C9D}" srcId="{82116DAE-597E-4E9A-9FD7-96598956F074}" destId="{5287ABFF-AFC5-44AD-8B7A-D01DD40DA747}" srcOrd="1" destOrd="0" parTransId="{05BB6EC4-B07A-43EB-9772-0BA67E7DB41D}" sibTransId="{0D94F58B-5EEF-42DA-87B5-F9CD6CF707D0}"/>
    <dgm:cxn modelId="{80CA57C0-13AF-4EAD-9309-82DDB09948BF}" type="presOf" srcId="{260EC761-16B6-4D54-A657-41BDE18B218F}" destId="{0E4316E7-9ACD-448E-950F-EA4C0B2D6E99}" srcOrd="0" destOrd="0" presId="urn:microsoft.com/office/officeart/2005/8/layout/hierarchy1"/>
    <dgm:cxn modelId="{CCA86063-D86D-484F-840C-82ABD6C09557}" type="presOf" srcId="{A3941691-842A-4ABC-9B15-7B4A721F132A}" destId="{E4B6CE98-003F-4713-974A-8BEEF23BFCE1}" srcOrd="0" destOrd="0" presId="urn:microsoft.com/office/officeart/2005/8/layout/hierarchy1"/>
    <dgm:cxn modelId="{B5726EDA-7998-4776-8A47-986506EE57E4}" type="presOf" srcId="{82116DAE-597E-4E9A-9FD7-96598956F074}" destId="{2C89A265-5EF8-4D47-975F-B018E9F81FAB}" srcOrd="0" destOrd="0" presId="urn:microsoft.com/office/officeart/2005/8/layout/hierarchy1"/>
    <dgm:cxn modelId="{EA38CAC4-CF84-4F4B-BB5B-B3597E7E7721}" type="presOf" srcId="{BCC01B69-B36B-439D-BC5C-80309C9723B7}" destId="{AFAC1D69-34D2-4433-94DF-50F787F5518D}" srcOrd="0" destOrd="0" presId="urn:microsoft.com/office/officeart/2005/8/layout/hierarchy1"/>
    <dgm:cxn modelId="{7BBDFF27-2925-43F6-B8D0-5E22BF23E2A1}" srcId="{82116DAE-597E-4E9A-9FD7-96598956F074}" destId="{260EC761-16B6-4D54-A657-41BDE18B218F}" srcOrd="0" destOrd="0" parTransId="{0B355D01-3E25-40BF-98A2-772FD6BA7FEE}" sibTransId="{6A48F248-E847-41A2-9EE1-6677D33B26AB}"/>
    <dgm:cxn modelId="{0877F10C-77A3-4D10-B41B-23E4AC602AD6}" type="presOf" srcId="{5287ABFF-AFC5-44AD-8B7A-D01DD40DA747}" destId="{D9B90D34-ECD4-4EAC-AB16-0775DB0100A0}" srcOrd="0" destOrd="0" presId="urn:microsoft.com/office/officeart/2005/8/layout/hierarchy1"/>
    <dgm:cxn modelId="{C24E98B4-F3A4-47B9-A800-051CC2FD1604}" srcId="{260EC761-16B6-4D54-A657-41BDE18B218F}" destId="{1C3B599B-9B30-4085-A859-A3D94879C15F}" srcOrd="0" destOrd="0" parTransId="{BCC01B69-B36B-439D-BC5C-80309C9723B7}" sibTransId="{4AC38A4B-7C9E-4418-A80E-5E2CEF631589}"/>
    <dgm:cxn modelId="{03C11A1B-56C3-4EE0-8271-F0DD49355EAA}" type="presOf" srcId="{09B633D4-0CF4-4977-98C9-F499ECD95C34}" destId="{86CFA526-B5D1-4745-919B-7454DDB5B627}" srcOrd="0" destOrd="0" presId="urn:microsoft.com/office/officeart/2005/8/layout/hierarchy1"/>
    <dgm:cxn modelId="{839B7EC9-F645-4FE5-9F75-3D0C152C3302}" type="presOf" srcId="{E2CB1B4E-FF17-486F-9E8E-BAC8745783CB}" destId="{C4603216-4A57-4C70-B397-BFE1F4F6070A}" srcOrd="0" destOrd="0" presId="urn:microsoft.com/office/officeart/2005/8/layout/hierarchy1"/>
    <dgm:cxn modelId="{0D6B4EF3-CFC2-4E50-8EAB-9438AC4D31ED}" srcId="{09B633D4-0CF4-4977-98C9-F499ECD95C34}" destId="{82116DAE-597E-4E9A-9FD7-96598956F074}" srcOrd="0" destOrd="0" parTransId="{00EAEA80-C73C-46A8-80EC-10B621D9B854}" sibTransId="{83151CAD-61F4-4505-A3D2-1281CB552D96}"/>
    <dgm:cxn modelId="{FA6FF44C-541D-47B0-8E51-368F7A8E959A}" type="presOf" srcId="{1C3B599B-9B30-4085-A859-A3D94879C15F}" destId="{9DBB7948-0DE7-49DB-8580-C010090F9EA4}" srcOrd="0" destOrd="0" presId="urn:microsoft.com/office/officeart/2005/8/layout/hierarchy1"/>
    <dgm:cxn modelId="{AD76A72B-27F1-4F4B-94F9-422E2A16DDC4}" srcId="{260EC761-16B6-4D54-A657-41BDE18B218F}" destId="{E2CB1B4E-FF17-486F-9E8E-BAC8745783CB}" srcOrd="1" destOrd="0" parTransId="{A3941691-842A-4ABC-9B15-7B4A721F132A}" sibTransId="{F6B8D423-6E37-47B1-AAA8-F3E5C2B2B0CC}"/>
    <dgm:cxn modelId="{E5F216B0-D715-411D-B387-33292AB52F38}" type="presOf" srcId="{05BB6EC4-B07A-43EB-9772-0BA67E7DB41D}" destId="{A72B71B1-0A56-4ED2-BF06-9D30E0E2D7A4}" srcOrd="0" destOrd="0" presId="urn:microsoft.com/office/officeart/2005/8/layout/hierarchy1"/>
    <dgm:cxn modelId="{F68C5F37-A302-43D4-A2C4-FAD068C6B623}" type="presParOf" srcId="{86CFA526-B5D1-4745-919B-7454DDB5B627}" destId="{F8E6268C-2C8E-4DA3-8276-A5AD42CED135}" srcOrd="0" destOrd="0" presId="urn:microsoft.com/office/officeart/2005/8/layout/hierarchy1"/>
    <dgm:cxn modelId="{C003DB3C-CBE9-4B68-9AC9-6A0E1C18A442}" type="presParOf" srcId="{F8E6268C-2C8E-4DA3-8276-A5AD42CED135}" destId="{EF788D8E-5C87-4A11-B41E-90F3CFE5D475}" srcOrd="0" destOrd="0" presId="urn:microsoft.com/office/officeart/2005/8/layout/hierarchy1"/>
    <dgm:cxn modelId="{10FEFF89-664F-4061-B01B-3BA233239561}" type="presParOf" srcId="{EF788D8E-5C87-4A11-B41E-90F3CFE5D475}" destId="{CC53C79D-8C1A-441F-B65D-FC8D200E3F95}" srcOrd="0" destOrd="0" presId="urn:microsoft.com/office/officeart/2005/8/layout/hierarchy1"/>
    <dgm:cxn modelId="{41E775A6-EB8B-4723-AEEC-D16C737959C2}" type="presParOf" srcId="{EF788D8E-5C87-4A11-B41E-90F3CFE5D475}" destId="{2C89A265-5EF8-4D47-975F-B018E9F81FAB}" srcOrd="1" destOrd="0" presId="urn:microsoft.com/office/officeart/2005/8/layout/hierarchy1"/>
    <dgm:cxn modelId="{5733DA65-35B5-47D7-B35F-63A49AA4CBC0}" type="presParOf" srcId="{F8E6268C-2C8E-4DA3-8276-A5AD42CED135}" destId="{1C3392F4-C697-4F7E-98AA-2FED73223659}" srcOrd="1" destOrd="0" presId="urn:microsoft.com/office/officeart/2005/8/layout/hierarchy1"/>
    <dgm:cxn modelId="{A301F2D4-688C-4CE0-AA4A-41B93D13ADF4}" type="presParOf" srcId="{1C3392F4-C697-4F7E-98AA-2FED73223659}" destId="{0CB7DE8E-0FF4-48F6-A5E5-9A58B9821674}" srcOrd="0" destOrd="0" presId="urn:microsoft.com/office/officeart/2005/8/layout/hierarchy1"/>
    <dgm:cxn modelId="{24399F97-671D-479F-BAA9-10F2A7AD3A87}" type="presParOf" srcId="{1C3392F4-C697-4F7E-98AA-2FED73223659}" destId="{BAA8FA25-853B-4253-9E4B-58F5117A2730}" srcOrd="1" destOrd="0" presId="urn:microsoft.com/office/officeart/2005/8/layout/hierarchy1"/>
    <dgm:cxn modelId="{D057365F-8ECB-448B-98AC-F303B46C2E97}" type="presParOf" srcId="{BAA8FA25-853B-4253-9E4B-58F5117A2730}" destId="{7E8917EC-E5F1-49D5-B2F6-7A61FC6445D6}" srcOrd="0" destOrd="0" presId="urn:microsoft.com/office/officeart/2005/8/layout/hierarchy1"/>
    <dgm:cxn modelId="{1E0726A7-48C8-4FC9-8DA8-BACE3FDC3CB3}" type="presParOf" srcId="{7E8917EC-E5F1-49D5-B2F6-7A61FC6445D6}" destId="{3182D21B-0CF2-43D3-AB02-A7E56501FDE9}" srcOrd="0" destOrd="0" presId="urn:microsoft.com/office/officeart/2005/8/layout/hierarchy1"/>
    <dgm:cxn modelId="{2BF3F696-8128-4E71-AC90-A383F15F3A57}" type="presParOf" srcId="{7E8917EC-E5F1-49D5-B2F6-7A61FC6445D6}" destId="{0E4316E7-9ACD-448E-950F-EA4C0B2D6E99}" srcOrd="1" destOrd="0" presId="urn:microsoft.com/office/officeart/2005/8/layout/hierarchy1"/>
    <dgm:cxn modelId="{889231D2-69C0-4D6E-94C1-3C94EFB3DF1F}" type="presParOf" srcId="{BAA8FA25-853B-4253-9E4B-58F5117A2730}" destId="{E4711288-D864-4937-896F-E8799664B2C8}" srcOrd="1" destOrd="0" presId="urn:microsoft.com/office/officeart/2005/8/layout/hierarchy1"/>
    <dgm:cxn modelId="{155BC6A4-E6F6-451B-B980-2FDA1AC8347F}" type="presParOf" srcId="{E4711288-D864-4937-896F-E8799664B2C8}" destId="{AFAC1D69-34D2-4433-94DF-50F787F5518D}" srcOrd="0" destOrd="0" presId="urn:microsoft.com/office/officeart/2005/8/layout/hierarchy1"/>
    <dgm:cxn modelId="{6DFF5666-4660-424F-9EDE-4652BC454844}" type="presParOf" srcId="{E4711288-D864-4937-896F-E8799664B2C8}" destId="{5739053A-7E4B-44E5-92C6-CB91CE42AC36}" srcOrd="1" destOrd="0" presId="urn:microsoft.com/office/officeart/2005/8/layout/hierarchy1"/>
    <dgm:cxn modelId="{5E090105-37E5-49B3-B46F-8590F52C7111}" type="presParOf" srcId="{5739053A-7E4B-44E5-92C6-CB91CE42AC36}" destId="{55AC8C76-449D-4CE3-A6FB-E7FBD4B1BB48}" srcOrd="0" destOrd="0" presId="urn:microsoft.com/office/officeart/2005/8/layout/hierarchy1"/>
    <dgm:cxn modelId="{9E1465B7-1E4B-464C-BC0E-BFAE75CC83D9}" type="presParOf" srcId="{55AC8C76-449D-4CE3-A6FB-E7FBD4B1BB48}" destId="{21893D85-A9A9-40FB-852A-606BA74990F0}" srcOrd="0" destOrd="0" presId="urn:microsoft.com/office/officeart/2005/8/layout/hierarchy1"/>
    <dgm:cxn modelId="{EA707A8B-4109-4525-B71E-613C79847684}" type="presParOf" srcId="{55AC8C76-449D-4CE3-A6FB-E7FBD4B1BB48}" destId="{9DBB7948-0DE7-49DB-8580-C010090F9EA4}" srcOrd="1" destOrd="0" presId="urn:microsoft.com/office/officeart/2005/8/layout/hierarchy1"/>
    <dgm:cxn modelId="{B638A48F-BCBD-434F-9551-35293C5C86AB}" type="presParOf" srcId="{5739053A-7E4B-44E5-92C6-CB91CE42AC36}" destId="{D5460F80-A081-485C-BB9D-9F1EC47522E0}" srcOrd="1" destOrd="0" presId="urn:microsoft.com/office/officeart/2005/8/layout/hierarchy1"/>
    <dgm:cxn modelId="{351F5032-FA3F-43DA-9A72-733F9F341049}" type="presParOf" srcId="{E4711288-D864-4937-896F-E8799664B2C8}" destId="{E4B6CE98-003F-4713-974A-8BEEF23BFCE1}" srcOrd="2" destOrd="0" presId="urn:microsoft.com/office/officeart/2005/8/layout/hierarchy1"/>
    <dgm:cxn modelId="{48A9F960-86AA-4AA0-BBF4-CD709F3269F4}" type="presParOf" srcId="{E4711288-D864-4937-896F-E8799664B2C8}" destId="{D0C5C971-1592-4952-A9BD-4041BAF38FA5}" srcOrd="3" destOrd="0" presId="urn:microsoft.com/office/officeart/2005/8/layout/hierarchy1"/>
    <dgm:cxn modelId="{90B967D2-3552-44D2-B445-C0663FEE6CA1}" type="presParOf" srcId="{D0C5C971-1592-4952-A9BD-4041BAF38FA5}" destId="{1375C793-F202-44BE-8E4B-CA700D13465C}" srcOrd="0" destOrd="0" presId="urn:microsoft.com/office/officeart/2005/8/layout/hierarchy1"/>
    <dgm:cxn modelId="{2FA3E5D5-E6FD-41EC-8949-EECB306DDA52}" type="presParOf" srcId="{1375C793-F202-44BE-8E4B-CA700D13465C}" destId="{353B3E33-0691-4296-95D7-36138657097A}" srcOrd="0" destOrd="0" presId="urn:microsoft.com/office/officeart/2005/8/layout/hierarchy1"/>
    <dgm:cxn modelId="{55E9F03F-5E83-4A5A-BEFB-B5F8D2DF60A9}" type="presParOf" srcId="{1375C793-F202-44BE-8E4B-CA700D13465C}" destId="{C4603216-4A57-4C70-B397-BFE1F4F6070A}" srcOrd="1" destOrd="0" presId="urn:microsoft.com/office/officeart/2005/8/layout/hierarchy1"/>
    <dgm:cxn modelId="{D94162B7-70EC-4CC0-99B7-B065E42898E2}" type="presParOf" srcId="{D0C5C971-1592-4952-A9BD-4041BAF38FA5}" destId="{C38B6594-40EB-4C2F-8D40-F9B4218C4695}" srcOrd="1" destOrd="0" presId="urn:microsoft.com/office/officeart/2005/8/layout/hierarchy1"/>
    <dgm:cxn modelId="{0AF475ED-6E57-4F26-B934-A5E343D10AAC}" type="presParOf" srcId="{1C3392F4-C697-4F7E-98AA-2FED73223659}" destId="{A72B71B1-0A56-4ED2-BF06-9D30E0E2D7A4}" srcOrd="2" destOrd="0" presId="urn:microsoft.com/office/officeart/2005/8/layout/hierarchy1"/>
    <dgm:cxn modelId="{2B656EA0-F771-4728-A88A-28F71409DEE9}" type="presParOf" srcId="{1C3392F4-C697-4F7E-98AA-2FED73223659}" destId="{D0702D27-5196-42D3-A8EA-8D83AE307615}" srcOrd="3" destOrd="0" presId="urn:microsoft.com/office/officeart/2005/8/layout/hierarchy1"/>
    <dgm:cxn modelId="{C7F47D08-D7EC-4B4D-93E3-DB4D88B30B8B}" type="presParOf" srcId="{D0702D27-5196-42D3-A8EA-8D83AE307615}" destId="{A1C9923E-A0A1-4CCC-9DD3-9EE52F569AF0}" srcOrd="0" destOrd="0" presId="urn:microsoft.com/office/officeart/2005/8/layout/hierarchy1"/>
    <dgm:cxn modelId="{F680984A-9C2A-4E92-AA3F-47DFB5E0CC56}" type="presParOf" srcId="{A1C9923E-A0A1-4CCC-9DD3-9EE52F569AF0}" destId="{0695539F-5542-4E1A-B8EE-DB371F9530C3}" srcOrd="0" destOrd="0" presId="urn:microsoft.com/office/officeart/2005/8/layout/hierarchy1"/>
    <dgm:cxn modelId="{FAC82E54-DF80-4FCF-A34A-19F2546CC169}" type="presParOf" srcId="{A1C9923E-A0A1-4CCC-9DD3-9EE52F569AF0}" destId="{D9B90D34-ECD4-4EAC-AB16-0775DB0100A0}" srcOrd="1" destOrd="0" presId="urn:microsoft.com/office/officeart/2005/8/layout/hierarchy1"/>
    <dgm:cxn modelId="{DD8F4E06-C74E-4691-A818-537264AE5A41}" type="presParOf" srcId="{D0702D27-5196-42D3-A8EA-8D83AE307615}" destId="{D7542761-566A-43AF-9630-A69E775B2D5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2B71B1-0A56-4ED2-BF06-9D30E0E2D7A4}">
      <dsp:nvSpPr>
        <dsp:cNvPr id="0" name=""/>
        <dsp:cNvSpPr/>
      </dsp:nvSpPr>
      <dsp:spPr>
        <a:xfrm>
          <a:off x="3566972" y="1127811"/>
          <a:ext cx="1082333" cy="5150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020"/>
              </a:lnTo>
              <a:lnTo>
                <a:pt x="1082333" y="351020"/>
              </a:lnTo>
              <a:lnTo>
                <a:pt x="1082333" y="5150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B6CE98-003F-4713-974A-8BEEF23BFCE1}">
      <dsp:nvSpPr>
        <dsp:cNvPr id="0" name=""/>
        <dsp:cNvSpPr/>
      </dsp:nvSpPr>
      <dsp:spPr>
        <a:xfrm>
          <a:off x="2484639" y="2767547"/>
          <a:ext cx="1082333" cy="5150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1020"/>
              </a:lnTo>
              <a:lnTo>
                <a:pt x="1082333" y="351020"/>
              </a:lnTo>
              <a:lnTo>
                <a:pt x="1082333" y="5150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AC1D69-34D2-4433-94DF-50F787F5518D}">
      <dsp:nvSpPr>
        <dsp:cNvPr id="0" name=""/>
        <dsp:cNvSpPr/>
      </dsp:nvSpPr>
      <dsp:spPr>
        <a:xfrm>
          <a:off x="1402305" y="2767547"/>
          <a:ext cx="1082333" cy="515092"/>
        </a:xfrm>
        <a:custGeom>
          <a:avLst/>
          <a:gdLst/>
          <a:ahLst/>
          <a:cxnLst/>
          <a:rect l="0" t="0" r="0" b="0"/>
          <a:pathLst>
            <a:path>
              <a:moveTo>
                <a:pt x="1082333" y="0"/>
              </a:moveTo>
              <a:lnTo>
                <a:pt x="1082333" y="351020"/>
              </a:lnTo>
              <a:lnTo>
                <a:pt x="0" y="351020"/>
              </a:lnTo>
              <a:lnTo>
                <a:pt x="0" y="51509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B7DE8E-0FF4-48F6-A5E5-9A58B9821674}">
      <dsp:nvSpPr>
        <dsp:cNvPr id="0" name=""/>
        <dsp:cNvSpPr/>
      </dsp:nvSpPr>
      <dsp:spPr>
        <a:xfrm>
          <a:off x="2484639" y="1127811"/>
          <a:ext cx="1082333" cy="515092"/>
        </a:xfrm>
        <a:custGeom>
          <a:avLst/>
          <a:gdLst/>
          <a:ahLst/>
          <a:cxnLst/>
          <a:rect l="0" t="0" r="0" b="0"/>
          <a:pathLst>
            <a:path>
              <a:moveTo>
                <a:pt x="1082333" y="0"/>
              </a:moveTo>
              <a:lnTo>
                <a:pt x="1082333" y="351020"/>
              </a:lnTo>
              <a:lnTo>
                <a:pt x="0" y="351020"/>
              </a:lnTo>
              <a:lnTo>
                <a:pt x="0" y="5150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53C79D-8C1A-441F-B65D-FC8D200E3F95}">
      <dsp:nvSpPr>
        <dsp:cNvPr id="0" name=""/>
        <dsp:cNvSpPr/>
      </dsp:nvSpPr>
      <dsp:spPr>
        <a:xfrm>
          <a:off x="2681427" y="3168"/>
          <a:ext cx="1771091" cy="1124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89A265-5EF8-4D47-975F-B018E9F81FAB}">
      <dsp:nvSpPr>
        <dsp:cNvPr id="0" name=""/>
        <dsp:cNvSpPr/>
      </dsp:nvSpPr>
      <dsp:spPr>
        <a:xfrm>
          <a:off x="2878215" y="190116"/>
          <a:ext cx="1771091" cy="1124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2"/>
              </a:solidFill>
            </a:rPr>
            <a:t>Data</a:t>
          </a:r>
        </a:p>
      </dsp:txBody>
      <dsp:txXfrm>
        <a:off x="2911155" y="223056"/>
        <a:ext cx="1705211" cy="1058763"/>
      </dsp:txXfrm>
    </dsp:sp>
    <dsp:sp modelId="{3182D21B-0CF2-43D3-AB02-A7E56501FDE9}">
      <dsp:nvSpPr>
        <dsp:cNvPr id="0" name=""/>
        <dsp:cNvSpPr/>
      </dsp:nvSpPr>
      <dsp:spPr>
        <a:xfrm>
          <a:off x="1599093" y="1642904"/>
          <a:ext cx="1771091" cy="1124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4316E7-9ACD-448E-950F-EA4C0B2D6E99}">
      <dsp:nvSpPr>
        <dsp:cNvPr id="0" name=""/>
        <dsp:cNvSpPr/>
      </dsp:nvSpPr>
      <dsp:spPr>
        <a:xfrm>
          <a:off x="1795881" y="1829852"/>
          <a:ext cx="1771091" cy="1124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2"/>
              </a:solidFill>
            </a:rPr>
            <a:t>Quantitative</a:t>
          </a:r>
        </a:p>
      </dsp:txBody>
      <dsp:txXfrm>
        <a:off x="1828821" y="1862792"/>
        <a:ext cx="1705211" cy="1058763"/>
      </dsp:txXfrm>
    </dsp:sp>
    <dsp:sp modelId="{21893D85-A9A9-40FB-852A-606BA74990F0}">
      <dsp:nvSpPr>
        <dsp:cNvPr id="0" name=""/>
        <dsp:cNvSpPr/>
      </dsp:nvSpPr>
      <dsp:spPr>
        <a:xfrm>
          <a:off x="516759" y="3282639"/>
          <a:ext cx="1771091" cy="1124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BB7948-0DE7-49DB-8580-C010090F9EA4}">
      <dsp:nvSpPr>
        <dsp:cNvPr id="0" name=""/>
        <dsp:cNvSpPr/>
      </dsp:nvSpPr>
      <dsp:spPr>
        <a:xfrm>
          <a:off x="713547" y="3469588"/>
          <a:ext cx="1771091" cy="1124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2"/>
              </a:solidFill>
            </a:rPr>
            <a:t>Discrete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2"/>
              </a:solidFill>
            </a:rPr>
            <a:t>Ex. Number of teeth</a:t>
          </a:r>
        </a:p>
      </dsp:txBody>
      <dsp:txXfrm>
        <a:off x="746487" y="3502528"/>
        <a:ext cx="1705211" cy="1058763"/>
      </dsp:txXfrm>
    </dsp:sp>
    <dsp:sp modelId="{353B3E33-0691-4296-95D7-36138657097A}">
      <dsp:nvSpPr>
        <dsp:cNvPr id="0" name=""/>
        <dsp:cNvSpPr/>
      </dsp:nvSpPr>
      <dsp:spPr>
        <a:xfrm>
          <a:off x="2681427" y="3282639"/>
          <a:ext cx="1771091" cy="1124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603216-4A57-4C70-B397-BFE1F4F6070A}">
      <dsp:nvSpPr>
        <dsp:cNvPr id="0" name=""/>
        <dsp:cNvSpPr/>
      </dsp:nvSpPr>
      <dsp:spPr>
        <a:xfrm>
          <a:off x="2878215" y="3469588"/>
          <a:ext cx="1771091" cy="1124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2"/>
              </a:solidFill>
            </a:rPr>
            <a:t>Continuous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2"/>
              </a:solidFill>
            </a:rPr>
            <a:t>Ex. Ht, weight</a:t>
          </a:r>
        </a:p>
      </dsp:txBody>
      <dsp:txXfrm>
        <a:off x="2911155" y="3502528"/>
        <a:ext cx="1705211" cy="1058763"/>
      </dsp:txXfrm>
    </dsp:sp>
    <dsp:sp modelId="{0695539F-5542-4E1A-B8EE-DB371F9530C3}">
      <dsp:nvSpPr>
        <dsp:cNvPr id="0" name=""/>
        <dsp:cNvSpPr/>
      </dsp:nvSpPr>
      <dsp:spPr>
        <a:xfrm>
          <a:off x="3763760" y="1642904"/>
          <a:ext cx="1771091" cy="1124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B90D34-ECD4-4EAC-AB16-0775DB0100A0}">
      <dsp:nvSpPr>
        <dsp:cNvPr id="0" name=""/>
        <dsp:cNvSpPr/>
      </dsp:nvSpPr>
      <dsp:spPr>
        <a:xfrm>
          <a:off x="3960548" y="1829852"/>
          <a:ext cx="1771091" cy="11246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accent2"/>
              </a:solidFill>
            </a:rPr>
            <a:t>Qualitative</a:t>
          </a:r>
        </a:p>
      </dsp:txBody>
      <dsp:txXfrm>
        <a:off x="3993488" y="1862792"/>
        <a:ext cx="1705211" cy="10587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890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90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CDD2E94-9A07-48E7-AD01-7395212F25F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blackWhite">
          <a:xfrm>
            <a:off x="1600200" y="-2209800"/>
            <a:ext cx="9144000" cy="9067800"/>
          </a:xfrm>
          <a:prstGeom prst="diamond">
            <a:avLst/>
          </a:pr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0"/>
            <a:ext cx="381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3810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FontTx/>
              <a:buNone/>
            </a:pPr>
            <a:endParaRPr lang="en-US" alt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14400" y="18288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2766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512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513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DCCA3A4-7CB8-4AC8-98CF-C420381D60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90246B-98B9-4B47-8416-9DCBCC140E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609600"/>
            <a:ext cx="188595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50545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9FE571-F783-48AD-8573-2C8FF45699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14400" y="609600"/>
            <a:ext cx="7543800" cy="5334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629400" y="6096000"/>
            <a:ext cx="2286000" cy="3048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86000" y="6096000"/>
            <a:ext cx="4343400" cy="534988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29400" y="6400800"/>
            <a:ext cx="2286000" cy="228600"/>
          </a:xfrm>
        </p:spPr>
        <p:txBody>
          <a:bodyPr/>
          <a:lstStyle>
            <a:lvl1pPr>
              <a:defRPr/>
            </a:lvl1pPr>
          </a:lstStyle>
          <a:p>
            <a:fld id="{3474528B-46E6-4C64-A4B6-37FEC0C0FC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543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914400" y="2286000"/>
            <a:ext cx="7543800" cy="3657600"/>
          </a:xfrm>
        </p:spPr>
        <p:txBody>
          <a:bodyPr/>
          <a:lstStyle/>
          <a:p>
            <a:r>
              <a:rPr lang="en-US"/>
              <a:t>Click icon to add SmartArt graphic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29400" y="6096000"/>
            <a:ext cx="2286000" cy="3048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096000"/>
            <a:ext cx="4343400" cy="534988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29400" y="6400800"/>
            <a:ext cx="2286000" cy="228600"/>
          </a:xfrm>
        </p:spPr>
        <p:txBody>
          <a:bodyPr/>
          <a:lstStyle>
            <a:lvl1pPr>
              <a:defRPr/>
            </a:lvl1pPr>
          </a:lstStyle>
          <a:p>
            <a:fld id="{3474528B-46E6-4C64-A4B6-37FEC0C0FC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7114894-4A75-4571-AFC1-51B31405B5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A53B3-9147-4CB4-9EAA-A5377D418B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C87CFC-CFAE-49A9-9B1E-9AAB2470D1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286000"/>
            <a:ext cx="36957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2286000"/>
            <a:ext cx="36957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603EF8-CD34-48D0-8DA5-529F12EED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9E3D54-183B-4B5F-8485-21A0BA563E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4BFBD-50F2-4523-94FB-30B2A77AB9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E331F3-1F77-4208-8D36-FA918D346F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E73896-87DF-4AF3-8C94-145AFFC8489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38FBE7-CB0A-49A1-B385-3085053E0B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blackWhite">
          <a:xfrm>
            <a:off x="1600200" y="-2209800"/>
            <a:ext cx="9144000" cy="9067800"/>
          </a:xfrm>
          <a:prstGeom prst="diamond">
            <a:avLst/>
          </a:pr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0"/>
            <a:ext cx="381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3810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286000"/>
            <a:ext cx="7543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 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  <a:p>
            <a:pPr lvl="3"/>
            <a:endParaRPr lang="en-US" alt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096000"/>
            <a:ext cx="2286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400"/>
            </a:lvl1pPr>
          </a:lstStyle>
          <a:p>
            <a:endParaRPr lang="en-US"/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0" y="6096000"/>
            <a:ext cx="43434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buFontTx/>
              <a:buNone/>
              <a:defRPr sz="1400"/>
            </a:lvl1pPr>
          </a:lstStyle>
          <a:p>
            <a:endParaRPr lang="en-US"/>
          </a:p>
        </p:txBody>
      </p:sp>
      <p:sp>
        <p:nvSpPr>
          <p:cNvPr id="2048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29400" y="6400800"/>
            <a:ext cx="2286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400"/>
            </a:lvl1pPr>
          </a:lstStyle>
          <a:p>
            <a:fld id="{3474528B-46E6-4C64-A4B6-37FEC0C0FC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</p:sldLayoutIdLst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60000"/>
        </a:spcBef>
        <a:spcAft>
          <a:spcPct val="0"/>
        </a:spcAft>
        <a:buClr>
          <a:schemeClr val="tx1"/>
        </a:buClr>
        <a:buChar char="•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40000"/>
        </a:spcBef>
        <a:spcAft>
          <a:spcPct val="0"/>
        </a:spcAft>
        <a:buClr>
          <a:schemeClr val="tx1"/>
        </a:buClr>
        <a:buChar char="–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ct val="95000"/>
        </a:lnSpc>
        <a:spcBef>
          <a:spcPct val="35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ct val="75000"/>
        </a:lnSpc>
        <a:spcBef>
          <a:spcPct val="30000"/>
        </a:spcBef>
        <a:spcAft>
          <a:spcPct val="0"/>
        </a:spcAft>
        <a:buClr>
          <a:schemeClr val="tx1"/>
        </a:buClr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1066800"/>
            <a:ext cx="6324600" cy="2819400"/>
          </a:xfrm>
          <a:effectLst>
            <a:innerShdw blurRad="63500" dist="50800">
              <a:prstClr val="black">
                <a:alpha val="50000"/>
              </a:prstClr>
            </a:innerShdw>
            <a:reflection blurRad="6350" stA="50000" endA="295" endPos="92000" dist="101600" dir="5400000" sy="-100000" algn="bl" rotWithShape="0"/>
          </a:effectLst>
        </p:spPr>
        <p:txBody>
          <a:bodyPr>
            <a:prstTxWarp prst="textWave4">
              <a:avLst/>
            </a:prstTxWarp>
          </a:bodyPr>
          <a:lstStyle/>
          <a:p>
            <a:r>
              <a:rPr lang="en-US" sz="6600" b="1" dirty="0">
                <a:ln w="31550" cmpd="sng">
                  <a:solidFill>
                    <a:srgbClr val="FFFF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lgerian" pitchFamily="82" charset="0"/>
              </a:rPr>
              <a:t>Biostatistics</a:t>
            </a:r>
            <a:r>
              <a:rPr lang="en-US" sz="6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en-US" sz="66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endParaRPr lang="en-US" sz="6600" dirty="0">
              <a:solidFill>
                <a:srgbClr val="FFFF00"/>
              </a:solidFill>
              <a:latin typeface="Algerian" pitchFamily="82" charset="0"/>
            </a:endParaRPr>
          </a:p>
        </p:txBody>
      </p:sp>
      <p:pic>
        <p:nvPicPr>
          <p:cNvPr id="3" name="Picture 6" descr="MCj0156979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2286000"/>
            <a:ext cx="3352800" cy="321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066800" y="5562600"/>
            <a:ext cx="7620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DR. SWETA SINGH</a:t>
            </a:r>
          </a:p>
          <a:p>
            <a:r>
              <a:rPr lang="en-US" sz="1600" dirty="0" smtClean="0"/>
              <a:t>Professor</a:t>
            </a:r>
          </a:p>
          <a:p>
            <a:r>
              <a:rPr lang="en-US" sz="1600" dirty="0" smtClean="0"/>
              <a:t>Public Health Dentistry, KM Shah Dental College and Hospital</a:t>
            </a:r>
          </a:p>
          <a:p>
            <a:r>
              <a:rPr lang="en-US" sz="1400" dirty="0" smtClean="0"/>
              <a:t>Sumandeep Vidyapeeth (Deemed to be University), </a:t>
            </a:r>
            <a:r>
              <a:rPr lang="en-US" sz="1400" dirty="0" err="1" smtClean="0"/>
              <a:t>Piparia</a:t>
            </a:r>
            <a:r>
              <a:rPr lang="en-US" sz="1400" dirty="0" smtClean="0"/>
              <a:t>, Gujarat</a:t>
            </a:r>
            <a:endParaRPr lang="en-US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762000"/>
            <a:ext cx="3886200" cy="3200400"/>
          </a:xfrm>
        </p:spPr>
        <p:txBody>
          <a:bodyPr/>
          <a:lstStyle/>
          <a:p>
            <a:pPr>
              <a:buClr>
                <a:schemeClr val="bg1">
                  <a:lumMod val="50000"/>
                  <a:lumOff val="50000"/>
                </a:schemeClr>
              </a:buClr>
            </a:pPr>
            <a:r>
              <a:rPr lang="en-GB" sz="2400" dirty="0"/>
              <a:t>Bi-modal distributions</a:t>
            </a:r>
          </a:p>
          <a:p>
            <a:pPr>
              <a:buClr>
                <a:schemeClr val="bg1">
                  <a:lumMod val="50000"/>
                  <a:lumOff val="50000"/>
                </a:schemeClr>
              </a:buClr>
            </a:pPr>
            <a:r>
              <a:rPr lang="en-GB" sz="2400" dirty="0"/>
              <a:t>Bi-modal distributions can have a</a:t>
            </a:r>
          </a:p>
          <a:p>
            <a:pPr lvl="1">
              <a:buClr>
                <a:schemeClr val="bg1">
                  <a:lumMod val="50000"/>
                  <a:lumOff val="50000"/>
                </a:schemeClr>
              </a:buClr>
            </a:pPr>
            <a:r>
              <a:rPr lang="en-GB" sz="2400" dirty="0"/>
              <a:t>Major mode</a:t>
            </a:r>
          </a:p>
          <a:p>
            <a:pPr lvl="1">
              <a:buClr>
                <a:schemeClr val="bg1">
                  <a:lumMod val="50000"/>
                  <a:lumOff val="50000"/>
                </a:schemeClr>
              </a:buClr>
            </a:pPr>
            <a:r>
              <a:rPr lang="en-GB" sz="2400" dirty="0"/>
              <a:t>Minor mode</a:t>
            </a:r>
          </a:p>
          <a:p>
            <a:pPr lvl="1">
              <a:buNone/>
            </a:pPr>
            <a:r>
              <a:rPr lang="en-GB" sz="2400" dirty="0"/>
              <a:t>   </a:t>
            </a:r>
            <a:r>
              <a:rPr lang="en-US" sz="2400" dirty="0">
                <a:solidFill>
                  <a:srgbClr val="DB7FD0"/>
                </a:solidFill>
                <a:latin typeface="Arial Rounded MT Bold" pitchFamily="34" charset="0"/>
              </a:rPr>
              <a:t>When mode is ill defined, it can be calculated using the relation</a:t>
            </a:r>
          </a:p>
        </p:txBody>
      </p:sp>
      <p:graphicFrame>
        <p:nvGraphicFramePr>
          <p:cNvPr id="135172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5105400" y="3200400"/>
          <a:ext cx="3884613" cy="2752725"/>
        </p:xfrm>
        <a:graphic>
          <a:graphicData uri="http://schemas.openxmlformats.org/presentationml/2006/ole">
            <p:oleObj spid="_x0000_s135173" name="Worksheet" r:id="rId3" imgW="5144760" imgH="3654000" progId="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52578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None/>
            </a:pPr>
            <a:r>
              <a:rPr lang="en-GB" sz="2400" b="1" dirty="0">
                <a:solidFill>
                  <a:srgbClr val="FFFF00"/>
                </a:solidFill>
                <a:latin typeface="Arial Rounded MT Bold" pitchFamily="34" charset="0"/>
              </a:rPr>
              <a:t>Mode = 3 Median –  2 Mean</a:t>
            </a:r>
          </a:p>
        </p:txBody>
      </p:sp>
      <p:pic>
        <p:nvPicPr>
          <p:cNvPr id="135173" name="Picture 5" descr="D:\biostatistics\bimodal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91000" y="152400"/>
            <a:ext cx="4775200" cy="29644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3400" y="228600"/>
            <a:ext cx="8339329" cy="6324600"/>
          </a:xfrm>
          <a:solidFill>
            <a:srgbClr val="FF99CC"/>
          </a:solidFill>
          <a:ln w="12700">
            <a:solidFill>
              <a:schemeClr val="tx1"/>
            </a:solidFill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543800" cy="762000"/>
          </a:xfrm>
        </p:spPr>
        <p:txBody>
          <a:bodyPr/>
          <a:lstStyle/>
          <a:p>
            <a:pPr algn="ctr"/>
            <a:r>
              <a:rPr lang="en-US" sz="4400" u="sng" dirty="0">
                <a:ln>
                  <a:solidFill>
                    <a:srgbClr val="FF0000"/>
                  </a:solidFill>
                </a:ln>
                <a:solidFill>
                  <a:srgbClr val="DB7FD0"/>
                </a:solidFill>
                <a:latin typeface="Algerian" pitchFamily="82" charset="0"/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8305800" cy="53340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600" dirty="0" err="1"/>
              <a:t>Rao</a:t>
            </a:r>
            <a:r>
              <a:rPr lang="en-US" sz="2600" dirty="0"/>
              <a:t> sunder, Richard: An introduction to biostatistics 2</a:t>
            </a:r>
            <a:r>
              <a:rPr lang="en-US" sz="2600" baseline="30000" dirty="0"/>
              <a:t>nd</a:t>
            </a:r>
            <a:r>
              <a:rPr lang="en-US" sz="2600" dirty="0"/>
              <a:t> edition 1983, </a:t>
            </a:r>
            <a:r>
              <a:rPr lang="en-US" sz="2600" dirty="0" err="1"/>
              <a:t>Prestografik</a:t>
            </a:r>
            <a:r>
              <a:rPr lang="en-US" sz="2600" dirty="0"/>
              <a:t> press.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/>
              <a:t>Donald H. Sanders: A first course in statistics, 5</a:t>
            </a:r>
            <a:r>
              <a:rPr lang="en-US" sz="2600" baseline="30000" dirty="0"/>
              <a:t>th</a:t>
            </a:r>
            <a:r>
              <a:rPr lang="en-US" sz="2600" dirty="0"/>
              <a:t> edition. Mc </a:t>
            </a:r>
            <a:r>
              <a:rPr lang="en-US" sz="2600" dirty="0" err="1"/>
              <a:t>Graw</a:t>
            </a:r>
            <a:r>
              <a:rPr lang="en-US" sz="2600" dirty="0"/>
              <a:t> Hill.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 err="1"/>
              <a:t>Mahajan</a:t>
            </a:r>
            <a:r>
              <a:rPr lang="en-US" sz="2600" dirty="0"/>
              <a:t> BK: Methods in Biostatistics.6</a:t>
            </a:r>
            <a:r>
              <a:rPr lang="en-US" sz="2600" baseline="30000" dirty="0"/>
              <a:t>th</a:t>
            </a:r>
            <a:r>
              <a:rPr lang="en-US" sz="2600" dirty="0"/>
              <a:t> edition 1997; </a:t>
            </a:r>
            <a:r>
              <a:rPr lang="en-US" sz="2600" dirty="0" err="1"/>
              <a:t>Jaypee</a:t>
            </a:r>
            <a:r>
              <a:rPr lang="en-US" sz="2600" dirty="0"/>
              <a:t> Brother, New Delhi 35-57.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/>
              <a:t>T </a:t>
            </a:r>
            <a:r>
              <a:rPr lang="en-US" sz="2600" dirty="0" err="1"/>
              <a:t>Bhaskararao</a:t>
            </a:r>
            <a:r>
              <a:rPr lang="en-US" sz="2600" dirty="0"/>
              <a:t>: Methods of Biostatistics.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 err="1"/>
              <a:t>Jong’s</a:t>
            </a:r>
            <a:r>
              <a:rPr lang="en-US" sz="2600" dirty="0"/>
              <a:t> Community Dental Health, 5</a:t>
            </a:r>
            <a:r>
              <a:rPr lang="en-US" sz="2600" baseline="30000" dirty="0"/>
              <a:t>th</a:t>
            </a:r>
            <a:r>
              <a:rPr lang="en-US" sz="2600" dirty="0"/>
              <a:t> edition.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dirty="0"/>
              <a:t>Dunning: Principles of Dental Public Health, 4</a:t>
            </a:r>
            <a:r>
              <a:rPr lang="en-US" sz="2600" baseline="30000" dirty="0"/>
              <a:t>th</a:t>
            </a:r>
            <a:r>
              <a:rPr lang="en-US" sz="2600" dirty="0"/>
              <a:t> edition.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8600"/>
            <a:ext cx="8305800" cy="6324600"/>
          </a:xfrm>
        </p:spPr>
        <p:txBody>
          <a:bodyPr/>
          <a:lstStyle/>
          <a:p>
            <a:pPr marL="514350" indent="-514350">
              <a:buFont typeface="+mj-lt"/>
              <a:buAutoNum type="arabicPeriod" startAt="7"/>
            </a:pPr>
            <a:r>
              <a:rPr lang="en-US" sz="2600" dirty="0"/>
              <a:t>Smith F </a:t>
            </a:r>
            <a:r>
              <a:rPr lang="en-US" sz="2600" dirty="0" err="1"/>
              <a:t>Gao</a:t>
            </a:r>
            <a:r>
              <a:rPr lang="en-US" sz="2600" dirty="0"/>
              <a:t>, Smith J.E.; Clinical Research: 64-68.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sz="2600" dirty="0"/>
              <a:t>Health Research Methodology; WHO 1992.Oxford University Press. 79-86.</a:t>
            </a:r>
          </a:p>
          <a:p>
            <a:pPr marL="609600" indent="-609600">
              <a:buFont typeface="+mj-lt"/>
              <a:buAutoNum type="arabicPeriod" startAt="7"/>
            </a:pPr>
            <a:r>
              <a:rPr lang="en-US" sz="2600" dirty="0">
                <a:ea typeface="Arial Unicode MS" pitchFamily="34" charset="-128"/>
                <a:cs typeface="Arial Unicode MS" pitchFamily="34" charset="-128"/>
              </a:rPr>
              <a:t>Park. Textbook of social and preventive medicine. M/S </a:t>
            </a:r>
            <a:r>
              <a:rPr lang="en-US" sz="2600" dirty="0" err="1">
                <a:ea typeface="Arial Unicode MS" pitchFamily="34" charset="-128"/>
                <a:cs typeface="Arial Unicode MS" pitchFamily="34" charset="-128"/>
              </a:rPr>
              <a:t>Banarsidas</a:t>
            </a:r>
            <a:r>
              <a:rPr lang="en-US" sz="2600" dirty="0">
                <a:ea typeface="Arial Unicode MS" pitchFamily="34" charset="-128"/>
                <a:cs typeface="Arial Unicode MS" pitchFamily="34" charset="-128"/>
              </a:rPr>
              <a:t> publishers. 15</a:t>
            </a:r>
            <a:r>
              <a:rPr lang="en-US" sz="2600" baseline="30000" dirty="0">
                <a:ea typeface="Arial Unicode MS" pitchFamily="34" charset="-128"/>
                <a:cs typeface="Arial Unicode MS" pitchFamily="34" charset="-128"/>
              </a:rPr>
              <a:t>th</a:t>
            </a:r>
            <a:r>
              <a:rPr lang="en-US" sz="2600" dirty="0">
                <a:ea typeface="Arial Unicode MS" pitchFamily="34" charset="-128"/>
                <a:cs typeface="Arial Unicode MS" pitchFamily="34" charset="-128"/>
              </a:rPr>
              <a:t> edition 1997.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305800" cy="43434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FC000"/>
              </a:buClr>
            </a:pPr>
            <a:r>
              <a:rPr lang="en-US" sz="2600" dirty="0">
                <a:cs typeface="Times New Roman" pitchFamily="18" charset="0"/>
              </a:rPr>
              <a:t>“Statistics” has origin from</a:t>
            </a:r>
          </a:p>
          <a:p>
            <a:pPr lvl="1">
              <a:lnSpc>
                <a:spcPct val="90000"/>
              </a:lnSpc>
              <a:buClr>
                <a:srgbClr val="FFC000"/>
              </a:buClr>
            </a:pPr>
            <a:r>
              <a:rPr lang="en-US" dirty="0">
                <a:cs typeface="Times New Roman" pitchFamily="18" charset="0"/>
              </a:rPr>
              <a:t>Greek word “</a:t>
            </a:r>
            <a:r>
              <a:rPr lang="en-US" dirty="0" err="1">
                <a:cs typeface="Times New Roman" pitchFamily="18" charset="0"/>
              </a:rPr>
              <a:t>statista</a:t>
            </a:r>
            <a:r>
              <a:rPr lang="en-US" dirty="0">
                <a:cs typeface="Times New Roman" pitchFamily="18" charset="0"/>
              </a:rPr>
              <a:t>” -“Statesman” </a:t>
            </a:r>
          </a:p>
          <a:p>
            <a:pPr lvl="1">
              <a:lnSpc>
                <a:spcPct val="90000"/>
              </a:lnSpc>
              <a:buClr>
                <a:srgbClr val="FFC000"/>
              </a:buClr>
            </a:pPr>
            <a:r>
              <a:rPr lang="en-US" dirty="0">
                <a:cs typeface="Times New Roman" pitchFamily="18" charset="0"/>
              </a:rPr>
              <a:t>German word “</a:t>
            </a:r>
            <a:r>
              <a:rPr lang="en-US" dirty="0" err="1">
                <a:cs typeface="Times New Roman" pitchFamily="18" charset="0"/>
              </a:rPr>
              <a:t>statistik</a:t>
            </a:r>
            <a:r>
              <a:rPr lang="en-US" dirty="0">
                <a:cs typeface="Times New Roman" pitchFamily="18" charset="0"/>
              </a:rPr>
              <a:t>”- “political state”</a:t>
            </a:r>
          </a:p>
          <a:p>
            <a:pPr>
              <a:lnSpc>
                <a:spcPct val="90000"/>
              </a:lnSpc>
              <a:buClr>
                <a:srgbClr val="FFC000"/>
              </a:buClr>
            </a:pPr>
            <a:r>
              <a:rPr lang="en-US" sz="2600" b="1" dirty="0">
                <a:solidFill>
                  <a:srgbClr val="FFFF00"/>
                </a:solidFill>
                <a:latin typeface="Arial Rounded MT Bold" pitchFamily="34" charset="0"/>
                <a:cs typeface="Times New Roman" pitchFamily="18" charset="0"/>
              </a:rPr>
              <a:t>John </a:t>
            </a:r>
            <a:r>
              <a:rPr lang="en-US" sz="2600" b="1" dirty="0" err="1">
                <a:solidFill>
                  <a:srgbClr val="FFFF00"/>
                </a:solidFill>
                <a:latin typeface="Arial Rounded MT Bold" pitchFamily="34" charset="0"/>
                <a:cs typeface="Times New Roman" pitchFamily="18" charset="0"/>
              </a:rPr>
              <a:t>Graunt</a:t>
            </a:r>
            <a:r>
              <a:rPr lang="en-US" sz="2600" b="1" dirty="0">
                <a:solidFill>
                  <a:srgbClr val="FFFF00"/>
                </a:solidFill>
                <a:latin typeface="Arial Rounded MT Bold" pitchFamily="34" charset="0"/>
                <a:cs typeface="Times New Roman" pitchFamily="18" charset="0"/>
              </a:rPr>
              <a:t> </a:t>
            </a:r>
            <a:r>
              <a:rPr lang="en-US" sz="2600" dirty="0">
                <a:cs typeface="Times New Roman" pitchFamily="18" charset="0"/>
              </a:rPr>
              <a:t>(1620-1674): </a:t>
            </a:r>
            <a:r>
              <a:rPr lang="en-US" sz="2600" dirty="0">
                <a:solidFill>
                  <a:srgbClr val="FFFF00"/>
                </a:solidFill>
                <a:latin typeface="Arial Rounded MT Bold" pitchFamily="34" charset="0"/>
                <a:cs typeface="Times New Roman" pitchFamily="18" charset="0"/>
              </a:rPr>
              <a:t>father of Health 					         Statistics</a:t>
            </a:r>
          </a:p>
          <a:p>
            <a:pPr>
              <a:lnSpc>
                <a:spcPct val="90000"/>
              </a:lnSpc>
              <a:buClr>
                <a:srgbClr val="FFC000"/>
              </a:buClr>
            </a:pPr>
            <a:r>
              <a:rPr lang="en-US" sz="2600" dirty="0">
                <a:solidFill>
                  <a:srgbClr val="FFFF00"/>
                </a:solidFill>
                <a:latin typeface="Arial Rounded MT Bold" pitchFamily="34" charset="0"/>
                <a:cs typeface="Times New Roman" pitchFamily="18" charset="0"/>
              </a:rPr>
              <a:t>Medical statistics </a:t>
            </a:r>
          </a:p>
          <a:p>
            <a:pPr lvl="1">
              <a:lnSpc>
                <a:spcPct val="90000"/>
              </a:lnSpc>
              <a:buClr>
                <a:srgbClr val="FFC000"/>
              </a:buClr>
            </a:pPr>
            <a:r>
              <a:rPr lang="en-US" sz="2400" dirty="0">
                <a:cs typeface="Times New Roman" pitchFamily="18" charset="0"/>
              </a:rPr>
              <a:t>Health statistics </a:t>
            </a:r>
          </a:p>
          <a:p>
            <a:pPr lvl="1">
              <a:lnSpc>
                <a:spcPct val="90000"/>
              </a:lnSpc>
              <a:buClr>
                <a:srgbClr val="FFC000"/>
              </a:buClr>
            </a:pPr>
            <a:r>
              <a:rPr lang="en-US" sz="2400" dirty="0">
                <a:cs typeface="Times New Roman" pitchFamily="18" charset="0"/>
              </a:rPr>
              <a:t>Medical statistics</a:t>
            </a:r>
          </a:p>
          <a:p>
            <a:pPr lvl="1">
              <a:lnSpc>
                <a:spcPct val="90000"/>
              </a:lnSpc>
              <a:buClr>
                <a:srgbClr val="FFC000"/>
              </a:buClr>
            </a:pPr>
            <a:r>
              <a:rPr lang="en-US" sz="2400" dirty="0">
                <a:cs typeface="Times New Roman" pitchFamily="18" charset="0"/>
              </a:rPr>
              <a:t>Vital statistics 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133600" y="304800"/>
            <a:ext cx="4793300" cy="79868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u="sng" cap="all" spc="0" dirty="0">
                <a:ln w="0"/>
                <a:solidFill>
                  <a:srgbClr val="FFC000"/>
                </a:solidFill>
                <a:effectLst>
                  <a:reflection blurRad="12700" stA="50000" endPos="50000" dist="5000" dir="5400000" sy="-100000" rotWithShape="0"/>
                </a:effectLst>
                <a:latin typeface="Algerian" pitchFamily="82" charset="0"/>
              </a:rPr>
              <a:t>introduction</a:t>
            </a:r>
            <a:endParaRPr lang="en-US" sz="5400" b="1" u="sng" cap="all" spc="0" dirty="0">
              <a:ln w="0"/>
              <a:solidFill>
                <a:srgbClr val="FFC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543800" cy="914400"/>
          </a:xfrm>
        </p:spPr>
        <p:txBody>
          <a:bodyPr/>
          <a:lstStyle/>
          <a:p>
            <a:r>
              <a:rPr lang="en-US" dirty="0">
                <a:ln>
                  <a:solidFill>
                    <a:srgbClr val="FF0000"/>
                  </a:solidFill>
                </a:ln>
                <a:latin typeface="Algerian" pitchFamily="82" charset="0"/>
              </a:rPr>
              <a:t>Types of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066800"/>
            <a:ext cx="7772400" cy="4876800"/>
          </a:xfrm>
        </p:spPr>
        <p:txBody>
          <a:bodyPr/>
          <a:lstStyle/>
          <a:p>
            <a:r>
              <a:rPr lang="en-US" sz="2400" dirty="0"/>
              <a:t>Data = collective recording of observations.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1752600" y="2057400"/>
          <a:ext cx="6248400" cy="459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1" name="Rectangle 7"/>
          <p:cNvSpPr>
            <a:spLocks noGrp="1" noChangeArrowheads="1"/>
          </p:cNvSpPr>
          <p:nvPr>
            <p:ph idx="1"/>
          </p:nvPr>
        </p:nvSpPr>
        <p:spPr>
          <a:xfrm>
            <a:off x="914400" y="1295400"/>
            <a:ext cx="7543800" cy="4648200"/>
          </a:xfrm>
        </p:spPr>
        <p:txBody>
          <a:bodyPr/>
          <a:lstStyle/>
          <a:p>
            <a:r>
              <a:rPr lang="en-US" sz="2400" dirty="0"/>
              <a:t>The generalized concept of the </a:t>
            </a:r>
            <a:r>
              <a:rPr lang="en-US" sz="2400" dirty="0">
                <a:solidFill>
                  <a:schemeClr val="bg1">
                    <a:lumMod val="50000"/>
                    <a:lumOff val="50000"/>
                  </a:schemeClr>
                </a:solidFill>
                <a:latin typeface="Arial Rounded MT Bold" pitchFamily="34" charset="0"/>
              </a:rPr>
              <a:t>"average"</a:t>
            </a:r>
            <a:r>
              <a:rPr lang="en-US" sz="2400" dirty="0">
                <a:solidFill>
                  <a:srgbClr val="00B0F0"/>
                </a:solidFill>
                <a:latin typeface="Arial Rounded MT Bold" pitchFamily="34" charset="0"/>
              </a:rPr>
              <a:t> </a:t>
            </a:r>
            <a:r>
              <a:rPr lang="en-US" sz="2400" dirty="0"/>
              <a:t>value of a distribution. </a:t>
            </a:r>
          </a:p>
          <a:p>
            <a:r>
              <a:rPr lang="en-US" sz="2400" dirty="0"/>
              <a:t>To condense the entire mass of data</a:t>
            </a:r>
          </a:p>
          <a:p>
            <a:r>
              <a:rPr lang="en-US" sz="2400" dirty="0"/>
              <a:t>To facilitate comparison</a:t>
            </a:r>
          </a:p>
          <a:p>
            <a:r>
              <a:rPr lang="en-US" sz="2400" dirty="0">
                <a:solidFill>
                  <a:schemeClr val="bg1">
                    <a:lumMod val="50000"/>
                    <a:lumOff val="50000"/>
                  </a:schemeClr>
                </a:solidFill>
                <a:latin typeface="Arial Rounded MT Bold" pitchFamily="34" charset="0"/>
              </a:rPr>
              <a:t>Typical measures of central tendency are the </a:t>
            </a:r>
          </a:p>
          <a:p>
            <a:pPr lvl="1"/>
            <a:r>
              <a:rPr lang="en-US" sz="2400" dirty="0">
                <a:solidFill>
                  <a:schemeClr val="bg1">
                    <a:lumMod val="50000"/>
                    <a:lumOff val="50000"/>
                  </a:schemeClr>
                </a:solidFill>
                <a:latin typeface="Arial Rounded MT Bold" pitchFamily="34" charset="0"/>
              </a:rPr>
              <a:t>Mean ( mathematical estimate)</a:t>
            </a:r>
          </a:p>
          <a:p>
            <a:pPr lvl="1"/>
            <a:r>
              <a:rPr lang="en-US" sz="2400" dirty="0">
                <a:solidFill>
                  <a:schemeClr val="bg1">
                    <a:lumMod val="50000"/>
                    <a:lumOff val="50000"/>
                  </a:schemeClr>
                </a:solidFill>
                <a:latin typeface="Arial Rounded MT Bold" pitchFamily="34" charset="0"/>
              </a:rPr>
              <a:t>Median ( positional estimate)</a:t>
            </a:r>
          </a:p>
          <a:p>
            <a:pPr lvl="1"/>
            <a:r>
              <a:rPr lang="en-US" sz="2400" dirty="0">
                <a:solidFill>
                  <a:schemeClr val="bg1">
                    <a:lumMod val="50000"/>
                    <a:lumOff val="50000"/>
                  </a:schemeClr>
                </a:solidFill>
                <a:latin typeface="Arial Rounded MT Bold" pitchFamily="34" charset="0"/>
              </a:rPr>
              <a:t>Mode ( based on frequency</a:t>
            </a:r>
            <a:r>
              <a:rPr lang="en-US" sz="2400" dirty="0">
                <a:solidFill>
                  <a:schemeClr val="bg1">
                    <a:lumMod val="50000"/>
                    <a:lumOff val="50000"/>
                  </a:schemeClr>
                </a:solidFill>
              </a:rPr>
              <a:t>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304800"/>
            <a:ext cx="7924800" cy="762000"/>
          </a:xfrm>
        </p:spPr>
        <p:txBody>
          <a:bodyPr/>
          <a:lstStyle/>
          <a:p>
            <a:r>
              <a:rPr lang="en-US" sz="4400" b="1" u="sng" dirty="0">
                <a:ln>
                  <a:solidFill>
                    <a:schemeClr val="bg1">
                      <a:lumMod val="50000"/>
                      <a:lumOff val="50000"/>
                    </a:schemeClr>
                  </a:solidFill>
                </a:ln>
                <a:solidFill>
                  <a:srgbClr val="00B0F0"/>
                </a:solidFill>
                <a:latin typeface="Viner Hand ITC" pitchFamily="66" charset="0"/>
              </a:rPr>
              <a:t>Measures of central tendency:</a:t>
            </a:r>
          </a:p>
        </p:txBody>
      </p:sp>
      <p:sp>
        <p:nvSpPr>
          <p:cNvPr id="5" name="Bevel 4"/>
          <p:cNvSpPr/>
          <p:nvPr/>
        </p:nvSpPr>
        <p:spPr bwMode="auto">
          <a:xfrm>
            <a:off x="609600" y="4876800"/>
            <a:ext cx="8382000" cy="1575816"/>
          </a:xfrm>
          <a:prstGeom prst="bevel">
            <a:avLst/>
          </a:prstGeom>
          <a:solidFill>
            <a:srgbClr val="C00000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The word average is a broad term that applies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r>
              <a:rPr lang="en-US" sz="2400" dirty="0"/>
              <a:t>to several measures of central tendency such as mean,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</a:pPr>
            <a:r>
              <a:rPr lang="en-US" sz="2400" dirty="0"/>
              <a:t> median, mode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914400" y="3048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eaLnBrk="1" hangingPunct="1"/>
            <a:r>
              <a:rPr lang="en-US" sz="4800" u="sng" dirty="0">
                <a:ln>
                  <a:solidFill>
                    <a:schemeClr val="bg1">
                      <a:lumMod val="50000"/>
                      <a:lumOff val="50000"/>
                    </a:schemeClr>
                  </a:solidFill>
                </a:ln>
                <a:solidFill>
                  <a:srgbClr val="00B0F0"/>
                </a:solidFill>
                <a:latin typeface="Viner Hand ITC" pitchFamily="66" charset="0"/>
                <a:cs typeface="Times New Roman (Hebrew)" pitchFamily="26" charset="-79"/>
              </a:rPr>
              <a:t>The Mean</a:t>
            </a: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685800" y="1066800"/>
            <a:ext cx="8153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742950" lvl="1" indent="-285750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</a:pPr>
            <a:r>
              <a:rPr lang="en-US" sz="2600" dirty="0">
                <a:latin typeface="Tahoma" pitchFamily="34" charset="0"/>
                <a:cs typeface="Times New Roman (Hebrew)" pitchFamily="26" charset="-79"/>
              </a:rPr>
              <a:t>Arithmetic average = (sum all values)/# of values</a:t>
            </a:r>
          </a:p>
          <a:p>
            <a:pPr marL="1143000" lvl="2" indent="-228600" eaLnBrk="1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2400" dirty="0">
                <a:latin typeface="Tahoma" pitchFamily="34" charset="0"/>
                <a:cs typeface="Times New Roman (Hebrew)" pitchFamily="26" charset="-79"/>
              </a:rPr>
              <a:t>Population: </a:t>
            </a:r>
            <a:r>
              <a:rPr lang="en-US" sz="2400" i="1" dirty="0">
                <a:latin typeface="Times New Roman"/>
                <a:cs typeface="Times New Roman (Hebrew)" pitchFamily="26" charset="-79"/>
              </a:rPr>
              <a:t>µ</a:t>
            </a:r>
            <a:r>
              <a:rPr lang="en-US" sz="2400" dirty="0">
                <a:latin typeface="Tahoma" pitchFamily="34" charset="0"/>
                <a:cs typeface="Times New Roman (Hebrew)" pitchFamily="26" charset="-79"/>
              </a:rPr>
              <a:t> = (</a:t>
            </a:r>
            <a:r>
              <a:rPr lang="en-US" sz="2400" dirty="0" err="1">
                <a:latin typeface="Symbol" pitchFamily="18" charset="2"/>
                <a:cs typeface="Times New Roman (Hebrew)" pitchFamily="26" charset="-79"/>
              </a:rPr>
              <a:t>S</a:t>
            </a:r>
            <a:r>
              <a:rPr lang="en-US" sz="2400" i="1" dirty="0" err="1">
                <a:latin typeface="Tahoma" pitchFamily="34" charset="0"/>
                <a:cs typeface="Times New Roman (Hebrew)" pitchFamily="26" charset="-79"/>
              </a:rPr>
              <a:t>x</a:t>
            </a:r>
            <a:r>
              <a:rPr lang="en-US" sz="2400" i="1" baseline="-25000" dirty="0" err="1">
                <a:latin typeface="Tahoma" pitchFamily="34" charset="0"/>
                <a:cs typeface="Times New Roman (Hebrew)" pitchFamily="26" charset="-79"/>
              </a:rPr>
              <a:t>i</a:t>
            </a:r>
            <a:r>
              <a:rPr lang="en-US" sz="2400" dirty="0">
                <a:latin typeface="Tahoma" pitchFamily="34" charset="0"/>
                <a:cs typeface="Times New Roman (Hebrew)" pitchFamily="26" charset="-79"/>
              </a:rPr>
              <a:t>)/</a:t>
            </a:r>
            <a:r>
              <a:rPr lang="en-US" sz="2400" i="1" dirty="0">
                <a:latin typeface="Tahoma" pitchFamily="34" charset="0"/>
                <a:cs typeface="Times New Roman (Hebrew)" pitchFamily="26" charset="-79"/>
              </a:rPr>
              <a:t>N</a:t>
            </a:r>
            <a:endParaRPr lang="en-US" sz="2400" dirty="0">
              <a:latin typeface="Tahoma" pitchFamily="34" charset="0"/>
              <a:cs typeface="Times New Roman (Hebrew)" pitchFamily="26" charset="-79"/>
            </a:endParaRPr>
          </a:p>
          <a:p>
            <a:pPr marL="1143000" lvl="2" indent="-228600" eaLnBrk="1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r>
              <a:rPr lang="en-US" sz="2400" dirty="0">
                <a:latin typeface="Tahoma" pitchFamily="34" charset="0"/>
                <a:cs typeface="Times New Roman (Hebrew)" pitchFamily="26" charset="-79"/>
              </a:rPr>
              <a:t>Sample:</a:t>
            </a:r>
            <a:r>
              <a:rPr lang="en-US" sz="2400" dirty="0">
                <a:solidFill>
                  <a:srgbClr val="FFFF00"/>
                </a:solidFill>
                <a:latin typeface="Tahoma" pitchFamily="34" charset="0"/>
                <a:cs typeface="Times New Roman (Hebrew)" pitchFamily="26" charset="-79"/>
              </a:rPr>
              <a:t>  </a:t>
            </a:r>
            <a:r>
              <a:rPr lang="en-US" sz="2400" dirty="0"/>
              <a:t>X</a:t>
            </a:r>
            <a:r>
              <a:rPr lang="en-US" sz="2400" dirty="0">
                <a:solidFill>
                  <a:srgbClr val="FFFF00"/>
                </a:solidFill>
                <a:latin typeface="Tahoma" pitchFamily="34" charset="0"/>
                <a:cs typeface="Times New Roman (Hebrew)" pitchFamily="26" charset="-79"/>
              </a:rPr>
              <a:t>  </a:t>
            </a:r>
            <a:r>
              <a:rPr lang="en-US" sz="2400" dirty="0">
                <a:latin typeface="Tahoma" pitchFamily="34" charset="0"/>
                <a:cs typeface="Times New Roman (Hebrew)" pitchFamily="26" charset="-79"/>
              </a:rPr>
              <a:t> =  (</a:t>
            </a:r>
            <a:r>
              <a:rPr lang="en-US" sz="2400" dirty="0" err="1">
                <a:latin typeface="Symbol" pitchFamily="18" charset="2"/>
                <a:cs typeface="Times New Roman (Hebrew)" pitchFamily="26" charset="-79"/>
              </a:rPr>
              <a:t>S</a:t>
            </a:r>
            <a:r>
              <a:rPr lang="en-US" sz="2400" i="1" dirty="0" err="1">
                <a:latin typeface="Tahoma" pitchFamily="34" charset="0"/>
                <a:cs typeface="Times New Roman (Hebrew)" pitchFamily="26" charset="-79"/>
              </a:rPr>
              <a:t>x</a:t>
            </a:r>
            <a:r>
              <a:rPr lang="en-US" sz="2400" i="1" baseline="-25000" dirty="0" err="1">
                <a:latin typeface="Tahoma" pitchFamily="34" charset="0"/>
                <a:cs typeface="Times New Roman (Hebrew)" pitchFamily="26" charset="-79"/>
              </a:rPr>
              <a:t>i</a:t>
            </a:r>
            <a:r>
              <a:rPr lang="en-US" sz="2400" dirty="0">
                <a:latin typeface="Tahoma" pitchFamily="34" charset="0"/>
                <a:cs typeface="Times New Roman (Hebrew)" pitchFamily="26" charset="-79"/>
              </a:rPr>
              <a:t>)/</a:t>
            </a:r>
            <a:r>
              <a:rPr lang="en-US" sz="2400" i="1" dirty="0">
                <a:latin typeface="Tahoma" pitchFamily="34" charset="0"/>
                <a:cs typeface="Times New Roman (Hebrew)" pitchFamily="26" charset="-79"/>
              </a:rPr>
              <a:t>n</a:t>
            </a:r>
          </a:p>
          <a:p>
            <a:pPr marL="1143000" lvl="2" indent="-228600" eaLnBrk="1" hangingPunct="1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</a:pPr>
            <a:endParaRPr lang="en-US" sz="2400" i="1" dirty="0">
              <a:latin typeface="Tahoma" pitchFamily="34" charset="0"/>
              <a:cs typeface="Times New Roman (Hebrew)" pitchFamily="26" charset="-79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None/>
            </a:pPr>
            <a:r>
              <a:rPr lang="en-US" sz="2800" dirty="0">
                <a:latin typeface="Tahoma" pitchFamily="34" charset="0"/>
                <a:cs typeface="Times New Roman (Hebrew)" pitchFamily="26" charset="-79"/>
              </a:rPr>
              <a:t>	</a:t>
            </a: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3124200" y="2438400"/>
            <a:ext cx="381000" cy="1588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458200" cy="914400"/>
          </a:xfrm>
        </p:spPr>
        <p:txBody>
          <a:bodyPr/>
          <a:lstStyle/>
          <a:p>
            <a:pPr algn="ctr"/>
            <a:r>
              <a:rPr lang="en-US" sz="4400" u="sng" dirty="0">
                <a:ln>
                  <a:solidFill>
                    <a:schemeClr val="bg1">
                      <a:lumMod val="50000"/>
                      <a:lumOff val="50000"/>
                    </a:schemeClr>
                  </a:solidFill>
                </a:ln>
                <a:solidFill>
                  <a:srgbClr val="00B0F0"/>
                </a:solidFill>
              </a:rPr>
              <a:t/>
            </a:r>
            <a:br>
              <a:rPr lang="en-US" sz="4400" u="sng" dirty="0">
                <a:ln>
                  <a:solidFill>
                    <a:schemeClr val="bg1">
                      <a:lumMod val="50000"/>
                      <a:lumOff val="50000"/>
                    </a:schemeClr>
                  </a:solidFill>
                </a:ln>
                <a:solidFill>
                  <a:srgbClr val="00B0F0"/>
                </a:solidFill>
              </a:rPr>
            </a:br>
            <a:r>
              <a:rPr lang="en-US" sz="4400" u="sng" dirty="0">
                <a:ln>
                  <a:solidFill>
                    <a:schemeClr val="bg1">
                      <a:lumMod val="50000"/>
                      <a:lumOff val="50000"/>
                    </a:schemeClr>
                  </a:solidFill>
                </a:ln>
                <a:solidFill>
                  <a:srgbClr val="00B0F0"/>
                </a:solidFill>
              </a:rPr>
              <a:t> </a:t>
            </a:r>
            <a:r>
              <a:rPr lang="en-US" sz="4400" u="sng" dirty="0">
                <a:ln>
                  <a:solidFill>
                    <a:schemeClr val="bg1">
                      <a:lumMod val="50000"/>
                      <a:lumOff val="50000"/>
                    </a:schemeClr>
                  </a:solidFill>
                </a:ln>
                <a:solidFill>
                  <a:srgbClr val="00B0F0"/>
                </a:solidFill>
                <a:latin typeface="Viner Hand ITC" pitchFamily="66" charset="0"/>
              </a:rPr>
              <a:t>Geometric versus Arithmetic mean</a:t>
            </a:r>
          </a:p>
        </p:txBody>
      </p:sp>
      <p:sp>
        <p:nvSpPr>
          <p:cNvPr id="16487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408988" cy="4953000"/>
          </a:xfrm>
        </p:spPr>
        <p:txBody>
          <a:bodyPr/>
          <a:lstStyle/>
          <a:p>
            <a:r>
              <a:rPr lang="en-US" sz="2400" dirty="0"/>
              <a:t>Geometric mean of n positive numerical values is the nth root of the product of the n values. </a:t>
            </a:r>
          </a:p>
          <a:p>
            <a:r>
              <a:rPr lang="en-US" sz="2400" dirty="0"/>
              <a:t>Geometric will always be </a:t>
            </a:r>
            <a:r>
              <a:rPr lang="en-US" sz="2400" b="1" dirty="0">
                <a:solidFill>
                  <a:schemeClr val="bg1">
                    <a:lumMod val="50000"/>
                    <a:lumOff val="50000"/>
                  </a:schemeClr>
                </a:solidFill>
                <a:latin typeface="Arial Rounded MT Bold" pitchFamily="34" charset="0"/>
              </a:rPr>
              <a:t>less than</a:t>
            </a:r>
            <a:r>
              <a:rPr lang="en-US" sz="2400" dirty="0">
                <a:solidFill>
                  <a:schemeClr val="bg1">
                    <a:lumMod val="50000"/>
                    <a:lumOff val="50000"/>
                  </a:schemeClr>
                </a:solidFill>
                <a:latin typeface="Arial Rounded MT Bold" pitchFamily="34" charset="0"/>
              </a:rPr>
              <a:t> </a:t>
            </a:r>
            <a:r>
              <a:rPr lang="en-US" sz="2400" dirty="0"/>
              <a:t>arithmetic.</a:t>
            </a:r>
          </a:p>
          <a:p>
            <a:r>
              <a:rPr lang="en-US" sz="2400" dirty="0"/>
              <a:t>Geometric better when some values are very large in magnitude and others are small.</a:t>
            </a:r>
          </a:p>
          <a:p>
            <a:r>
              <a:rPr lang="en-US" sz="2400" dirty="0"/>
              <a:t>If geometric is used, log-transform the data before analyzing. </a:t>
            </a:r>
          </a:p>
          <a:p>
            <a:pPr lvl="1">
              <a:buNone/>
            </a:pPr>
            <a:endParaRPr lang="en-US" sz="2400" dirty="0"/>
          </a:p>
          <a:p>
            <a:pPr lvl="1">
              <a:buNone/>
            </a:pPr>
            <a:endParaRPr lang="en-US" sz="2400" dirty="0"/>
          </a:p>
          <a:p>
            <a:pPr algn="ctr">
              <a:buNone/>
            </a:pPr>
            <a:r>
              <a:rPr lang="en-US" sz="1400" dirty="0"/>
              <a:t>Langley R., </a:t>
            </a:r>
            <a:r>
              <a:rPr lang="en-US" sz="1400" i="1" dirty="0"/>
              <a:t>Practical Statistics Simply Explained</a:t>
            </a:r>
            <a:r>
              <a:rPr lang="en-US" sz="1400" dirty="0"/>
              <a:t>, 1970, Dover Press 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7543800" cy="1143000"/>
          </a:xfrm>
        </p:spPr>
        <p:txBody>
          <a:bodyPr/>
          <a:lstStyle/>
          <a:p>
            <a:r>
              <a:rPr lang="en-US" sz="4800" u="sng" dirty="0">
                <a:ln>
                  <a:solidFill>
                    <a:schemeClr val="bg1">
                      <a:lumMod val="50000"/>
                      <a:lumOff val="50000"/>
                    </a:schemeClr>
                  </a:solidFill>
                </a:ln>
                <a:solidFill>
                  <a:srgbClr val="00B0F0"/>
                </a:solidFill>
                <a:latin typeface="Viner Hand ITC" pitchFamily="66" charset="0"/>
              </a:rPr>
              <a:t>Harmonic mean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7543800" cy="4724400"/>
          </a:xfrm>
        </p:spPr>
        <p:txBody>
          <a:bodyPr/>
          <a:lstStyle/>
          <a:p>
            <a:r>
              <a:rPr lang="en-US" sz="2600" dirty="0"/>
              <a:t>= reciprocal of the average of reciprocals of the values of the items of a series.</a:t>
            </a:r>
          </a:p>
          <a:p>
            <a:r>
              <a:rPr lang="en-US" sz="2600" dirty="0"/>
              <a:t>H.M = Rec.  Rec.X</a:t>
            </a:r>
            <a:r>
              <a:rPr lang="en-US" sz="2600" baseline="-25000" dirty="0"/>
              <a:t>1</a:t>
            </a:r>
            <a:r>
              <a:rPr lang="en-US" sz="2600" dirty="0"/>
              <a:t> + Rec.X</a:t>
            </a:r>
            <a:r>
              <a:rPr lang="en-US" sz="2600" baseline="-25000" dirty="0"/>
              <a:t>2</a:t>
            </a:r>
            <a:r>
              <a:rPr lang="en-US" sz="2600" dirty="0"/>
              <a:t>+….+ </a:t>
            </a:r>
            <a:r>
              <a:rPr lang="en-US" sz="2600" dirty="0" err="1"/>
              <a:t>Rec.X</a:t>
            </a:r>
            <a:r>
              <a:rPr lang="en-US" sz="2600" baseline="-25000" dirty="0" err="1"/>
              <a:t>n</a:t>
            </a:r>
            <a:endParaRPr lang="en-US" sz="2600" baseline="-25000" dirty="0"/>
          </a:p>
          <a:p>
            <a:pPr>
              <a:buNone/>
            </a:pPr>
            <a:r>
              <a:rPr lang="en-US" sz="2600" baseline="-25000" dirty="0"/>
              <a:t>                                                            </a:t>
            </a:r>
            <a:r>
              <a:rPr lang="en-US" sz="2600" dirty="0"/>
              <a:t>n</a:t>
            </a:r>
          </a:p>
          <a:p>
            <a:r>
              <a:rPr lang="en-US" sz="2600" dirty="0"/>
              <a:t>Has limited application</a:t>
            </a:r>
          </a:p>
          <a:p>
            <a:r>
              <a:rPr lang="en-US" sz="2600" dirty="0"/>
              <a:t>Used in time and motion study where time is variable and distance constant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3200400" y="2819400"/>
            <a:ext cx="4572000" cy="1588"/>
          </a:xfrm>
          <a:prstGeom prst="line">
            <a:avLst/>
          </a:prstGeom>
          <a:solidFill>
            <a:schemeClr val="accent1"/>
          </a:solidFill>
          <a:ln w="28575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1371600" y="1524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eaLnBrk="1" hangingPunct="1"/>
            <a:r>
              <a:rPr lang="en-US" sz="4800" u="sng" dirty="0">
                <a:ln>
                  <a:solidFill>
                    <a:schemeClr val="bg1">
                      <a:lumMod val="50000"/>
                      <a:lumOff val="50000"/>
                    </a:schemeClr>
                  </a:solidFill>
                </a:ln>
                <a:solidFill>
                  <a:srgbClr val="00B0F0"/>
                </a:solidFill>
                <a:latin typeface="Viner Hand ITC" pitchFamily="66" charset="0"/>
                <a:cs typeface="Times New Roman (Hebrew)" pitchFamily="26" charset="-79"/>
              </a:rPr>
              <a:t>The Median</a:t>
            </a: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609600" y="914400"/>
            <a:ext cx="79248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eaLnBrk="1" hangingPunct="1">
              <a:spcBef>
                <a:spcPct val="20000"/>
              </a:spcBef>
              <a:buClr>
                <a:schemeClr val="bg1">
                  <a:lumMod val="50000"/>
                  <a:lumOff val="50000"/>
                </a:schemeClr>
              </a:buClr>
              <a:buSzPct val="60000"/>
              <a:buFont typeface="Verdana" pitchFamily="34" charset="0"/>
              <a:buChar char="●"/>
            </a:pPr>
            <a:r>
              <a:rPr lang="en-US" sz="2400" dirty="0">
                <a:latin typeface="+mn-lt"/>
                <a:cs typeface="Times New Roman (Hebrew)" pitchFamily="26" charset="-79"/>
              </a:rPr>
              <a:t>=  Mid value of series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1">
                  <a:lumMod val="50000"/>
                  <a:lumOff val="50000"/>
                </a:schemeClr>
              </a:buClr>
              <a:buSzPct val="60000"/>
              <a:buFont typeface="Arial" pitchFamily="34" charset="0"/>
              <a:buChar char="•"/>
            </a:pPr>
            <a:endParaRPr lang="en-US" sz="2400" dirty="0">
              <a:latin typeface="+mn-lt"/>
              <a:cs typeface="Times New Roman (Hebrew)" pitchFamily="26" charset="-79"/>
            </a:endParaRPr>
          </a:p>
          <a:p>
            <a:pPr algn="just">
              <a:buClr>
                <a:schemeClr val="bg1">
                  <a:lumMod val="50000"/>
                  <a:lumOff val="50000"/>
                </a:schemeClr>
              </a:buClr>
              <a:buFont typeface="Arial" pitchFamily="34" charset="0"/>
              <a:buChar char="•"/>
            </a:pPr>
            <a:r>
              <a:rPr lang="en-US" sz="2400" dirty="0"/>
              <a:t> When all the observation are arranged either in ascending order or descending order, the middle observation is known as median </a:t>
            </a:r>
          </a:p>
          <a:p>
            <a:pPr algn="just">
              <a:buClr>
                <a:schemeClr val="bg1">
                  <a:lumMod val="50000"/>
                  <a:lumOff val="50000"/>
                </a:schemeClr>
              </a:buClr>
              <a:buFont typeface="Arial" pitchFamily="34" charset="0"/>
              <a:buChar char="•"/>
            </a:pPr>
            <a:endParaRPr lang="en-US" sz="2400" dirty="0"/>
          </a:p>
          <a:p>
            <a:pPr algn="just">
              <a:buClr>
                <a:schemeClr val="bg1">
                  <a:lumMod val="50000"/>
                  <a:lumOff val="50000"/>
                </a:schemeClr>
              </a:buClr>
              <a:buFont typeface="Arial" pitchFamily="34" charset="0"/>
              <a:buChar char="•"/>
            </a:pPr>
            <a:r>
              <a:rPr lang="en-US" sz="2400" dirty="0"/>
              <a:t> In case of even number the average of the two middle values is taken</a:t>
            </a:r>
          </a:p>
          <a:p>
            <a:pPr algn="just">
              <a:buClr>
                <a:schemeClr val="bg1">
                  <a:lumMod val="50000"/>
                  <a:lumOff val="50000"/>
                </a:schemeClr>
              </a:buClr>
            </a:pPr>
            <a:endParaRPr lang="en-US" sz="2400" dirty="0">
              <a:latin typeface="+mn-lt"/>
              <a:cs typeface="Times New Roman (Hebrew)" pitchFamily="26" charset="-79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0" y="4419600"/>
            <a:ext cx="8153400" cy="1643527"/>
          </a:xfrm>
          <a:prstGeom prst="rect">
            <a:avLst/>
          </a:prstGeom>
          <a:solidFill>
            <a:schemeClr val="bg1">
              <a:lumMod val="50000"/>
              <a:lumOff val="50000"/>
            </a:schemeClr>
          </a:solidFill>
        </p:spPr>
        <p:txBody>
          <a:bodyPr wrap="square">
            <a:spAutoFit/>
          </a:bodyPr>
          <a:lstStyle/>
          <a:p>
            <a:pPr marL="342900" indent="-342900" eaLnBrk="1" hangingPunct="1">
              <a:spcBef>
                <a:spcPct val="20000"/>
              </a:spcBef>
              <a:buClr>
                <a:srgbClr val="FFC000"/>
              </a:buClr>
              <a:buSzPct val="60000"/>
            </a:pPr>
            <a:r>
              <a:rPr lang="en-US" sz="2400" dirty="0">
                <a:solidFill>
                  <a:schemeClr val="accent6"/>
                </a:solidFill>
                <a:latin typeface="Agency FB" pitchFamily="34" charset="0"/>
                <a:cs typeface="Times New Roman (Hebrew)" pitchFamily="26" charset="-79"/>
              </a:rPr>
              <a:t>The median of an even set of data values is not necessarily a member of the set of values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FFC000"/>
              </a:buClr>
              <a:buSzPct val="60000"/>
            </a:pPr>
            <a:r>
              <a:rPr lang="en-US" sz="2400" dirty="0">
                <a:solidFill>
                  <a:schemeClr val="accent6"/>
                </a:solidFill>
                <a:latin typeface="Agency FB" pitchFamily="34" charset="0"/>
                <a:cs typeface="Times New Roman (Hebrew)" pitchFamily="26" charset="-79"/>
              </a:rPr>
              <a:t>The median is particularly useful if there are outliers in the data set, which otherwise tend to sway the value of an arithmetic mean.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1371600" y="1524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eaLnBrk="1" hangingPunct="1"/>
            <a:r>
              <a:rPr lang="en-US" sz="4800" u="sng" dirty="0">
                <a:ln>
                  <a:solidFill>
                    <a:schemeClr val="bg1">
                      <a:lumMod val="50000"/>
                      <a:lumOff val="50000"/>
                    </a:schemeClr>
                  </a:solidFill>
                </a:ln>
                <a:solidFill>
                  <a:srgbClr val="00B0F0"/>
                </a:solidFill>
                <a:latin typeface="Viner Hand ITC" pitchFamily="66" charset="0"/>
                <a:cs typeface="Times New Roman (Hebrew)" pitchFamily="26" charset="-79"/>
              </a:rPr>
              <a:t>The Mode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609600" y="1295400"/>
            <a:ext cx="7391400" cy="412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eaLnBrk="1" hangingPunct="1">
              <a:spcBef>
                <a:spcPct val="20000"/>
              </a:spcBef>
              <a:buClr>
                <a:schemeClr val="bg1">
                  <a:lumMod val="50000"/>
                  <a:lumOff val="50000"/>
                </a:schemeClr>
              </a:buClr>
              <a:buSzPct val="60000"/>
              <a:buFont typeface="Wingdings" pitchFamily="2" charset="2"/>
              <a:buChar char="n"/>
            </a:pPr>
            <a:r>
              <a:rPr lang="en-US" sz="2400" dirty="0">
                <a:latin typeface="+mn-lt"/>
              </a:rPr>
              <a:t>Most frequently occurring observation in a data is called mode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1">
                  <a:lumMod val="50000"/>
                  <a:lumOff val="50000"/>
                </a:schemeClr>
              </a:buClr>
              <a:buSzPct val="60000"/>
              <a:buFont typeface="Wingdings" pitchFamily="2" charset="2"/>
              <a:buChar char="n"/>
            </a:pPr>
            <a:endParaRPr lang="en-US" sz="2400" dirty="0">
              <a:latin typeface="+mn-lt"/>
              <a:cs typeface="Times New Roman (Hebrew)" pitchFamily="26" charset="-79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bg1">
                  <a:lumMod val="50000"/>
                  <a:lumOff val="50000"/>
                </a:schemeClr>
              </a:buClr>
              <a:buSzPct val="60000"/>
              <a:buFont typeface="Wingdings" pitchFamily="2" charset="2"/>
              <a:buChar char="n"/>
            </a:pPr>
            <a:r>
              <a:rPr lang="en-US" sz="2400" dirty="0">
                <a:latin typeface="+mn-lt"/>
                <a:cs typeface="Times New Roman (Hebrew)" pitchFamily="26" charset="-79"/>
              </a:rPr>
              <a:t>While there is just one value for the mean and one value for the median, there may be more than one value for the mode of a data set.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bg1">
                  <a:lumMod val="50000"/>
                  <a:lumOff val="50000"/>
                </a:schemeClr>
              </a:buClr>
              <a:buSzPct val="60000"/>
              <a:buFont typeface="Wingdings" pitchFamily="2" charset="2"/>
              <a:buChar char="n"/>
            </a:pPr>
            <a:endParaRPr lang="en-US" sz="2400" dirty="0">
              <a:latin typeface="+mn-lt"/>
              <a:cs typeface="Times New Roman (Hebrew)" pitchFamily="26" charset="-79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bg1">
                  <a:lumMod val="50000"/>
                  <a:lumOff val="50000"/>
                </a:schemeClr>
              </a:buClr>
              <a:buSzPct val="60000"/>
              <a:buFont typeface="Wingdings" pitchFamily="2" charset="2"/>
              <a:buChar char="n"/>
            </a:pPr>
            <a:r>
              <a:rPr lang="en-US" sz="2400" dirty="0">
                <a:latin typeface="+mn-lt"/>
                <a:cs typeface="Times New Roman (Hebrew)" pitchFamily="26" charset="-79"/>
              </a:rPr>
              <a:t>The mode tends to be less frequently used than the mean or the median.</a:t>
            </a:r>
          </a:p>
        </p:txBody>
      </p:sp>
      <p:pic>
        <p:nvPicPr>
          <p:cNvPr id="45060" name="Picture 4"/>
          <p:cNvPicPr>
            <a:picLocks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257800" y="4800600"/>
            <a:ext cx="3581400" cy="1816608"/>
          </a:xfrm>
          <a:prstGeom prst="rect">
            <a:avLst/>
          </a:prstGeom>
          <a:solidFill>
            <a:srgbClr val="DB7FD0"/>
          </a:solidFill>
          <a:ln>
            <a:noFill/>
          </a:ln>
        </p:spPr>
      </p:pic>
      <p:graphicFrame>
        <p:nvGraphicFramePr>
          <p:cNvPr id="45061" name="Object 5"/>
          <p:cNvGraphicFramePr>
            <a:graphicFrameLocks noChangeAspect="1"/>
          </p:cNvGraphicFramePr>
          <p:nvPr/>
        </p:nvGraphicFramePr>
        <p:xfrm>
          <a:off x="6781800" y="5638800"/>
          <a:ext cx="1127125" cy="1219200"/>
        </p:xfrm>
        <a:graphic>
          <a:graphicData uri="http://schemas.openxmlformats.org/presentationml/2006/ole">
            <p:oleObj spid="_x0000_s45062" name="Clip" r:id="rId4" imgW="13858875" imgH="1905952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ating A Team">
  <a:themeElements>
    <a:clrScheme name="Motivating A Team 1">
      <a:dk1>
        <a:srgbClr val="F1B60F"/>
      </a:dk1>
      <a:lt1>
        <a:srgbClr val="FFFFFF"/>
      </a:lt1>
      <a:dk2>
        <a:srgbClr val="115606"/>
      </a:dk2>
      <a:lt2>
        <a:srgbClr val="F1B60F"/>
      </a:lt2>
      <a:accent1>
        <a:srgbClr val="CC9900"/>
      </a:accent1>
      <a:accent2>
        <a:srgbClr val="000000"/>
      </a:accent2>
      <a:accent3>
        <a:srgbClr val="AAB4AA"/>
      </a:accent3>
      <a:accent4>
        <a:srgbClr val="DADADA"/>
      </a:accent4>
      <a:accent5>
        <a:srgbClr val="E2CAAA"/>
      </a:accent5>
      <a:accent6>
        <a:srgbClr val="000000"/>
      </a:accent6>
      <a:hlink>
        <a:srgbClr val="FF6600"/>
      </a:hlink>
      <a:folHlink>
        <a:srgbClr val="DC5900"/>
      </a:folHlink>
    </a:clrScheme>
    <a:fontScheme name="Motivating A T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tivating A Team 1">
        <a:dk1>
          <a:srgbClr val="F1B60F"/>
        </a:dk1>
        <a:lt1>
          <a:srgbClr val="FFFFFF"/>
        </a:lt1>
        <a:dk2>
          <a:srgbClr val="115606"/>
        </a:dk2>
        <a:lt2>
          <a:srgbClr val="F1B60F"/>
        </a:lt2>
        <a:accent1>
          <a:srgbClr val="CC9900"/>
        </a:accent1>
        <a:accent2>
          <a:srgbClr val="000000"/>
        </a:accent2>
        <a:accent3>
          <a:srgbClr val="AAB4AA"/>
        </a:accent3>
        <a:accent4>
          <a:srgbClr val="DADADA"/>
        </a:accent4>
        <a:accent5>
          <a:srgbClr val="E2CAAA"/>
        </a:accent5>
        <a:accent6>
          <a:srgbClr val="000000"/>
        </a:accent6>
        <a:hlink>
          <a:srgbClr val="FF6600"/>
        </a:hlink>
        <a:folHlink>
          <a:srgbClr val="DC5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ating A Team 2">
        <a:dk1>
          <a:srgbClr val="FF9900"/>
        </a:dk1>
        <a:lt1>
          <a:srgbClr val="FFFFFF"/>
        </a:lt1>
        <a:dk2>
          <a:srgbClr val="4DC024"/>
        </a:dk2>
        <a:lt2>
          <a:srgbClr val="FFFFFF"/>
        </a:lt2>
        <a:accent1>
          <a:srgbClr val="FF6600"/>
        </a:accent1>
        <a:accent2>
          <a:srgbClr val="24864C"/>
        </a:accent2>
        <a:accent3>
          <a:srgbClr val="B2DCAC"/>
        </a:accent3>
        <a:accent4>
          <a:srgbClr val="DADADA"/>
        </a:accent4>
        <a:accent5>
          <a:srgbClr val="FFB8AA"/>
        </a:accent5>
        <a:accent6>
          <a:srgbClr val="207944"/>
        </a:accent6>
        <a:hlink>
          <a:srgbClr val="4D4D4D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ating A Team 3">
        <a:dk1>
          <a:srgbClr val="777777"/>
        </a:dk1>
        <a:lt1>
          <a:srgbClr val="FFFFFF"/>
        </a:lt1>
        <a:dk2>
          <a:srgbClr val="727272"/>
        </a:dk2>
        <a:lt2>
          <a:srgbClr val="FFFFFF"/>
        </a:lt2>
        <a:accent1>
          <a:srgbClr val="808080"/>
        </a:accent1>
        <a:accent2>
          <a:srgbClr val="555555"/>
        </a:accent2>
        <a:accent3>
          <a:srgbClr val="BCBCBC"/>
        </a:accent3>
        <a:accent4>
          <a:srgbClr val="DADADA"/>
        </a:accent4>
        <a:accent5>
          <a:srgbClr val="C0C0C0"/>
        </a:accent5>
        <a:accent6>
          <a:srgbClr val="4C4C4C"/>
        </a:accent6>
        <a:hlink>
          <a:srgbClr val="969696"/>
        </a:hlink>
        <a:folHlink>
          <a:srgbClr val="4D4D4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biostatistics</Template>
  <TotalTime>4182</TotalTime>
  <Words>593</Words>
  <Application>Microsoft Office PowerPoint</Application>
  <PresentationFormat>On-screen Show (4:3)</PresentationFormat>
  <Paragraphs>84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Motivating A Team</vt:lpstr>
      <vt:lpstr>Clip</vt:lpstr>
      <vt:lpstr>Worksheet</vt:lpstr>
      <vt:lpstr>Biostatistics </vt:lpstr>
      <vt:lpstr>introduction</vt:lpstr>
      <vt:lpstr>Types of data</vt:lpstr>
      <vt:lpstr>Measures of central tendency:</vt:lpstr>
      <vt:lpstr>Slide 5</vt:lpstr>
      <vt:lpstr>  Geometric versus Arithmetic mean</vt:lpstr>
      <vt:lpstr>Harmonic mean</vt:lpstr>
      <vt:lpstr>Slide 8</vt:lpstr>
      <vt:lpstr>Slide 9</vt:lpstr>
      <vt:lpstr>Slide 10</vt:lpstr>
      <vt:lpstr>Slide 11</vt:lpstr>
      <vt:lpstr>references</vt:lpstr>
      <vt:lpstr>Slide 13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Biostatistics.</dc:title>
  <dc:creator>ASHISH</dc:creator>
  <cp:lastModifiedBy>user</cp:lastModifiedBy>
  <cp:revision>242</cp:revision>
  <dcterms:created xsi:type="dcterms:W3CDTF">2006-01-09T14:24:59Z</dcterms:created>
  <dcterms:modified xsi:type="dcterms:W3CDTF">2022-07-14T05:20:18Z</dcterms:modified>
</cp:coreProperties>
</file>