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72" r:id="rId2"/>
    <p:sldId id="354" r:id="rId3"/>
    <p:sldId id="355" r:id="rId4"/>
    <p:sldId id="356" r:id="rId5"/>
    <p:sldId id="358" r:id="rId6"/>
    <p:sldId id="366" r:id="rId7"/>
    <p:sldId id="362" r:id="rId8"/>
    <p:sldId id="363" r:id="rId9"/>
    <p:sldId id="364" r:id="rId10"/>
    <p:sldId id="380" r:id="rId11"/>
    <p:sldId id="381" r:id="rId12"/>
    <p:sldId id="382" r:id="rId13"/>
    <p:sldId id="383" r:id="rId14"/>
    <p:sldId id="384" r:id="rId15"/>
    <p:sldId id="395" r:id="rId16"/>
    <p:sldId id="396" r:id="rId17"/>
    <p:sldId id="385" r:id="rId18"/>
    <p:sldId id="399" r:id="rId19"/>
    <p:sldId id="400" r:id="rId20"/>
    <p:sldId id="387" r:id="rId21"/>
    <p:sldId id="401" r:id="rId22"/>
    <p:sldId id="397" r:id="rId23"/>
    <p:sldId id="403" r:id="rId24"/>
    <p:sldId id="402" r:id="rId25"/>
    <p:sldId id="410" r:id="rId26"/>
    <p:sldId id="411" r:id="rId27"/>
    <p:sldId id="389" r:id="rId28"/>
    <p:sldId id="4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4" autoAdjust="0"/>
  </p:normalViewPr>
  <p:slideViewPr>
    <p:cSldViewPr>
      <p:cViewPr varScale="1">
        <p:scale>
          <a:sx n="59" d="100"/>
          <a:sy n="59" d="100"/>
        </p:scale>
        <p:origin x="1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99AE5-1FCD-4D01-AC0B-47CB963C96B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ABB84-F3DA-47CA-B26D-85782F9B7F65}">
      <dgm:prSet phldrT="[Text]"/>
      <dgm:spPr/>
      <dgm:t>
        <a:bodyPr/>
        <a:lstStyle/>
        <a:p>
          <a:r>
            <a:rPr lang="en-US" dirty="0"/>
            <a:t>PRIMORDIAL PREVENTION</a:t>
          </a:r>
        </a:p>
      </dgm:t>
    </dgm:pt>
    <dgm:pt modelId="{B4545371-6518-4663-BC1D-7F87C97630F9}" type="parTrans" cxnId="{934ADCA2-460B-4D79-8A2C-474A1770B2BF}">
      <dgm:prSet/>
      <dgm:spPr/>
      <dgm:t>
        <a:bodyPr/>
        <a:lstStyle/>
        <a:p>
          <a:endParaRPr lang="en-US"/>
        </a:p>
      </dgm:t>
    </dgm:pt>
    <dgm:pt modelId="{D71300D6-18D3-4B54-BA9E-7DF614D6E4A9}" type="sibTrans" cxnId="{934ADCA2-460B-4D79-8A2C-474A1770B2BF}">
      <dgm:prSet/>
      <dgm:spPr/>
      <dgm:t>
        <a:bodyPr/>
        <a:lstStyle/>
        <a:p>
          <a:endParaRPr lang="en-US"/>
        </a:p>
      </dgm:t>
    </dgm:pt>
    <dgm:pt modelId="{586FF650-7E23-4E8B-BD1E-FA82504AE867}">
      <dgm:prSet phldrT="[Text]"/>
      <dgm:spPr/>
      <dgm:t>
        <a:bodyPr/>
        <a:lstStyle/>
        <a:p>
          <a:pPr algn="l"/>
          <a:r>
            <a:rPr lang="en-US" dirty="0">
              <a:latin typeface="Times New Roman" pitchFamily="18" charset="0"/>
              <a:cs typeface="Times New Roman" pitchFamily="18" charset="0"/>
            </a:rPr>
            <a:t>Health education especially in schools</a:t>
          </a:r>
        </a:p>
      </dgm:t>
    </dgm:pt>
    <dgm:pt modelId="{5D6E025E-AD34-40D7-A82B-DB42C3ED7D93}" type="parTrans" cxnId="{B6F25212-7B28-4F81-8A21-4F140F9EAC32}">
      <dgm:prSet/>
      <dgm:spPr/>
      <dgm:t>
        <a:bodyPr/>
        <a:lstStyle/>
        <a:p>
          <a:endParaRPr lang="en-US"/>
        </a:p>
      </dgm:t>
    </dgm:pt>
    <dgm:pt modelId="{A513577E-221E-436B-83F8-E2F6323BDFCE}" type="sibTrans" cxnId="{B6F25212-7B28-4F81-8A21-4F140F9EAC32}">
      <dgm:prSet/>
      <dgm:spPr/>
      <dgm:t>
        <a:bodyPr/>
        <a:lstStyle/>
        <a:p>
          <a:endParaRPr lang="en-US"/>
        </a:p>
      </dgm:t>
    </dgm:pt>
    <dgm:pt modelId="{1BF170A4-D4EF-4923-9B23-8012500EC384}">
      <dgm:prSet phldrT="[Text]"/>
      <dgm:spPr/>
      <dgm:t>
        <a:bodyPr/>
        <a:lstStyle/>
        <a:p>
          <a:r>
            <a:rPr lang="en-US" dirty="0"/>
            <a:t>PRIMARY PREVENTION</a:t>
          </a:r>
        </a:p>
      </dgm:t>
    </dgm:pt>
    <dgm:pt modelId="{C6814BA7-9FD1-41BB-BCA9-3D5745996784}" type="parTrans" cxnId="{FF8051D5-DD54-4CC2-948F-A334D3269FCE}">
      <dgm:prSet/>
      <dgm:spPr/>
      <dgm:t>
        <a:bodyPr/>
        <a:lstStyle/>
        <a:p>
          <a:endParaRPr lang="en-US"/>
        </a:p>
      </dgm:t>
    </dgm:pt>
    <dgm:pt modelId="{5A9B86C8-8AFE-4271-8EAF-62F664139537}" type="sibTrans" cxnId="{FF8051D5-DD54-4CC2-948F-A334D3269FCE}">
      <dgm:prSet/>
      <dgm:spPr/>
      <dgm:t>
        <a:bodyPr/>
        <a:lstStyle/>
        <a:p>
          <a:endParaRPr lang="en-US"/>
        </a:p>
      </dgm:t>
    </dgm:pt>
    <dgm:pt modelId="{99A72136-0D13-4129-BF6D-D93BF2EFAFA1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Tobacco cessation services to tobacco users who have not yet exhibited any tobacco related diseases</a:t>
          </a:r>
        </a:p>
      </dgm:t>
    </dgm:pt>
    <dgm:pt modelId="{726269AC-4831-4EB2-9E34-195169056087}" type="parTrans" cxnId="{F3503F7B-05FA-4B6C-A9FD-37CB5389ADB5}">
      <dgm:prSet/>
      <dgm:spPr/>
      <dgm:t>
        <a:bodyPr/>
        <a:lstStyle/>
        <a:p>
          <a:endParaRPr lang="en-US"/>
        </a:p>
      </dgm:t>
    </dgm:pt>
    <dgm:pt modelId="{4AA5F908-E774-4E1E-93BC-9ABDB6F04EA4}" type="sibTrans" cxnId="{F3503F7B-05FA-4B6C-A9FD-37CB5389ADB5}">
      <dgm:prSet/>
      <dgm:spPr/>
      <dgm:t>
        <a:bodyPr/>
        <a:lstStyle/>
        <a:p>
          <a:endParaRPr lang="en-US"/>
        </a:p>
      </dgm:t>
    </dgm:pt>
    <dgm:pt modelId="{6EF92A8B-F568-4F99-8892-CC3C8AD89831}">
      <dgm:prSet phldrT="[Text]"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To be provided in clinics</a:t>
          </a:r>
        </a:p>
      </dgm:t>
    </dgm:pt>
    <dgm:pt modelId="{5FFF9FC0-67C6-4A2E-B0D3-1FBB5BA43C02}" type="parTrans" cxnId="{D0B27228-2851-4C34-9675-018D49CD2186}">
      <dgm:prSet/>
      <dgm:spPr/>
      <dgm:t>
        <a:bodyPr/>
        <a:lstStyle/>
        <a:p>
          <a:endParaRPr lang="en-US"/>
        </a:p>
      </dgm:t>
    </dgm:pt>
    <dgm:pt modelId="{BBFFF508-5BB7-48A8-9958-D565781B197F}" type="sibTrans" cxnId="{D0B27228-2851-4C34-9675-018D49CD2186}">
      <dgm:prSet/>
      <dgm:spPr/>
      <dgm:t>
        <a:bodyPr/>
        <a:lstStyle/>
        <a:p>
          <a:endParaRPr lang="en-US"/>
        </a:p>
      </dgm:t>
    </dgm:pt>
    <dgm:pt modelId="{AC9F59F5-CE33-46A1-A23C-8636EEDBAE71}">
      <dgm:prSet phldrT="[Text]"/>
      <dgm:spPr/>
      <dgm:t>
        <a:bodyPr/>
        <a:lstStyle/>
        <a:p>
          <a:pPr algn="l"/>
          <a:r>
            <a:rPr lang="en-US" dirty="0">
              <a:latin typeface="Times New Roman" pitchFamily="18" charset="0"/>
              <a:cs typeface="Times New Roman" pitchFamily="18" charset="0"/>
            </a:rPr>
            <a:t>Checkups &amp; Monitoring</a:t>
          </a:r>
        </a:p>
      </dgm:t>
    </dgm:pt>
    <dgm:pt modelId="{7FECD743-CCAE-4CAC-BCD8-1457950CDF17}" type="parTrans" cxnId="{F67567A0-787C-4A4A-863C-8933942E9833}">
      <dgm:prSet/>
      <dgm:spPr/>
      <dgm:t>
        <a:bodyPr/>
        <a:lstStyle/>
        <a:p>
          <a:endParaRPr lang="en-US"/>
        </a:p>
      </dgm:t>
    </dgm:pt>
    <dgm:pt modelId="{72F4B7AD-5031-41F1-850F-410BA5CD009D}" type="sibTrans" cxnId="{F67567A0-787C-4A4A-863C-8933942E9833}">
      <dgm:prSet/>
      <dgm:spPr/>
      <dgm:t>
        <a:bodyPr/>
        <a:lstStyle/>
        <a:p>
          <a:endParaRPr lang="en-US"/>
        </a:p>
      </dgm:t>
    </dgm:pt>
    <dgm:pt modelId="{C3F76217-022C-4D26-B73A-3461507E9162}">
      <dgm:prSet phldrT="[Text]"/>
      <dgm:spPr/>
      <dgm:t>
        <a:bodyPr/>
        <a:lstStyle/>
        <a:p>
          <a:pPr algn="l"/>
          <a:r>
            <a:rPr lang="en-US" dirty="0">
              <a:latin typeface="Times New Roman" pitchFamily="18" charset="0"/>
              <a:cs typeface="Times New Roman" pitchFamily="18" charset="0"/>
            </a:rPr>
            <a:t>Enforcing policies</a:t>
          </a:r>
        </a:p>
      </dgm:t>
    </dgm:pt>
    <dgm:pt modelId="{A67BFFFF-D677-455E-9CA5-23C0000E9007}" type="parTrans" cxnId="{B1CB08C8-FBC0-4EB5-B156-40A263C5ECB9}">
      <dgm:prSet/>
      <dgm:spPr/>
      <dgm:t>
        <a:bodyPr/>
        <a:lstStyle/>
        <a:p>
          <a:endParaRPr lang="en-US"/>
        </a:p>
      </dgm:t>
    </dgm:pt>
    <dgm:pt modelId="{994BB3EB-D161-4C2B-88F6-E4169493F561}" type="sibTrans" cxnId="{B1CB08C8-FBC0-4EB5-B156-40A263C5ECB9}">
      <dgm:prSet/>
      <dgm:spPr/>
      <dgm:t>
        <a:bodyPr/>
        <a:lstStyle/>
        <a:p>
          <a:endParaRPr lang="en-US"/>
        </a:p>
      </dgm:t>
    </dgm:pt>
    <dgm:pt modelId="{6A68E18B-A26F-44B7-84A4-C341158BC513}">
      <dgm:prSet phldrT="[Text]"/>
      <dgm:spPr/>
      <dgm:t>
        <a:bodyPr/>
        <a:lstStyle/>
        <a:p>
          <a:pPr algn="l"/>
          <a:r>
            <a:rPr lang="en-US" dirty="0">
              <a:latin typeface="Times New Roman" pitchFamily="18" charset="0"/>
              <a:cs typeface="Times New Roman" pitchFamily="18" charset="0"/>
            </a:rPr>
            <a:t>To be provided in community &amp; clinics</a:t>
          </a:r>
        </a:p>
      </dgm:t>
    </dgm:pt>
    <dgm:pt modelId="{08734747-63E1-4574-B5EE-58700B421E18}" type="parTrans" cxnId="{6686B08C-F9B7-4FB8-A448-5D0F693549E6}">
      <dgm:prSet/>
      <dgm:spPr/>
      <dgm:t>
        <a:bodyPr/>
        <a:lstStyle/>
        <a:p>
          <a:endParaRPr lang="en-US"/>
        </a:p>
      </dgm:t>
    </dgm:pt>
    <dgm:pt modelId="{08065DDD-0BB4-4AC2-907C-A50D0A04880B}" type="sibTrans" cxnId="{6686B08C-F9B7-4FB8-A448-5D0F693549E6}">
      <dgm:prSet/>
      <dgm:spPr/>
      <dgm:t>
        <a:bodyPr/>
        <a:lstStyle/>
        <a:p>
          <a:endParaRPr lang="en-US"/>
        </a:p>
      </dgm:t>
    </dgm:pt>
    <dgm:pt modelId="{01DF6DD9-1952-4AFD-997C-BE78DC91E6EE}">
      <dgm:prSet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F03AB7F-D458-498C-A14E-FB86F0541893}" type="parTrans" cxnId="{1B8ADA08-3227-4997-8FA5-EB151A5F24C1}">
      <dgm:prSet/>
      <dgm:spPr/>
      <dgm:t>
        <a:bodyPr/>
        <a:lstStyle/>
        <a:p>
          <a:endParaRPr lang="en-US"/>
        </a:p>
      </dgm:t>
    </dgm:pt>
    <dgm:pt modelId="{9F59F561-42BE-4633-9CEE-84F021202116}" type="sibTrans" cxnId="{1B8ADA08-3227-4997-8FA5-EB151A5F24C1}">
      <dgm:prSet/>
      <dgm:spPr/>
      <dgm:t>
        <a:bodyPr/>
        <a:lstStyle/>
        <a:p>
          <a:endParaRPr lang="en-US"/>
        </a:p>
      </dgm:t>
    </dgm:pt>
    <dgm:pt modelId="{23EC2EA4-2B0A-4D7A-B02C-3A91F54AECEE}" type="pres">
      <dgm:prSet presAssocID="{FCE99AE5-1FCD-4D01-AC0B-47CB963C96B1}" presName="Name0" presStyleCnt="0">
        <dgm:presLayoutVars>
          <dgm:dir/>
          <dgm:animLvl val="lvl"/>
          <dgm:resizeHandles/>
        </dgm:presLayoutVars>
      </dgm:prSet>
      <dgm:spPr/>
    </dgm:pt>
    <dgm:pt modelId="{1F6509DF-FDD2-4E02-B3B7-901AEDF3D92E}" type="pres">
      <dgm:prSet presAssocID="{AE6ABB84-F3DA-47CA-B26D-85782F9B7F65}" presName="linNode" presStyleCnt="0"/>
      <dgm:spPr/>
    </dgm:pt>
    <dgm:pt modelId="{8D67D5B7-C486-4D42-ADEB-E8C6F4A3FF7D}" type="pres">
      <dgm:prSet presAssocID="{AE6ABB84-F3DA-47CA-B26D-85782F9B7F65}" presName="parentShp" presStyleLbl="node1" presStyleIdx="0" presStyleCnt="2" custScaleX="92492" custScaleY="54684">
        <dgm:presLayoutVars>
          <dgm:bulletEnabled val="1"/>
        </dgm:presLayoutVars>
      </dgm:prSet>
      <dgm:spPr/>
    </dgm:pt>
    <dgm:pt modelId="{05B6B5ED-A62C-4C93-A43A-6070D29DFAA1}" type="pres">
      <dgm:prSet presAssocID="{AE6ABB84-F3DA-47CA-B26D-85782F9B7F65}" presName="childShp" presStyleLbl="bgAccFollowNode1" presStyleIdx="0" presStyleCnt="2" custScaleX="80180" custScaleY="82817">
        <dgm:presLayoutVars>
          <dgm:bulletEnabled val="1"/>
        </dgm:presLayoutVars>
      </dgm:prSet>
      <dgm:spPr/>
    </dgm:pt>
    <dgm:pt modelId="{A561A4B9-EE34-41DF-84B6-3BDC9ECDB54B}" type="pres">
      <dgm:prSet presAssocID="{D71300D6-18D3-4B54-BA9E-7DF614D6E4A9}" presName="spacing" presStyleCnt="0"/>
      <dgm:spPr/>
    </dgm:pt>
    <dgm:pt modelId="{D6A3C7DC-22AA-4B47-AABB-43A6F677B5F1}" type="pres">
      <dgm:prSet presAssocID="{1BF170A4-D4EF-4923-9B23-8012500EC384}" presName="linNode" presStyleCnt="0"/>
      <dgm:spPr/>
    </dgm:pt>
    <dgm:pt modelId="{AA2ED448-B418-4C48-AF7C-DFBCBAEAE36E}" type="pres">
      <dgm:prSet presAssocID="{1BF170A4-D4EF-4923-9B23-8012500EC384}" presName="parentShp" presStyleLbl="node1" presStyleIdx="1" presStyleCnt="2" custScaleX="95713" custScaleY="46966">
        <dgm:presLayoutVars>
          <dgm:bulletEnabled val="1"/>
        </dgm:presLayoutVars>
      </dgm:prSet>
      <dgm:spPr/>
    </dgm:pt>
    <dgm:pt modelId="{D48FAED2-4D6E-4B60-B2E9-AC382A822C52}" type="pres">
      <dgm:prSet presAssocID="{1BF170A4-D4EF-4923-9B23-8012500EC384}" presName="childShp" presStyleLbl="bgAccFollowNode1" presStyleIdx="1" presStyleCnt="2" custScaleX="85176" custScaleY="83175">
        <dgm:presLayoutVars>
          <dgm:bulletEnabled val="1"/>
        </dgm:presLayoutVars>
      </dgm:prSet>
      <dgm:spPr/>
    </dgm:pt>
  </dgm:ptLst>
  <dgm:cxnLst>
    <dgm:cxn modelId="{1B8ADA08-3227-4997-8FA5-EB151A5F24C1}" srcId="{1BF170A4-D4EF-4923-9B23-8012500EC384}" destId="{01DF6DD9-1952-4AFD-997C-BE78DC91E6EE}" srcOrd="2" destOrd="0" parTransId="{3F03AB7F-D458-498C-A14E-FB86F0541893}" sibTransId="{9F59F561-42BE-4633-9CEE-84F021202116}"/>
    <dgm:cxn modelId="{B6F25212-7B28-4F81-8A21-4F140F9EAC32}" srcId="{AE6ABB84-F3DA-47CA-B26D-85782F9B7F65}" destId="{586FF650-7E23-4E8B-BD1E-FA82504AE867}" srcOrd="0" destOrd="0" parTransId="{5D6E025E-AD34-40D7-A82B-DB42C3ED7D93}" sibTransId="{A513577E-221E-436B-83F8-E2F6323BDFCE}"/>
    <dgm:cxn modelId="{D0B27228-2851-4C34-9675-018D49CD2186}" srcId="{1BF170A4-D4EF-4923-9B23-8012500EC384}" destId="{6EF92A8B-F568-4F99-8892-CC3C8AD89831}" srcOrd="1" destOrd="0" parTransId="{5FFF9FC0-67C6-4A2E-B0D3-1FBB5BA43C02}" sibTransId="{BBFFF508-5BB7-48A8-9958-D565781B197F}"/>
    <dgm:cxn modelId="{23795C29-44BF-4974-917C-3F1C62F0D44F}" type="presOf" srcId="{99A72136-0D13-4129-BF6D-D93BF2EFAFA1}" destId="{D48FAED2-4D6E-4B60-B2E9-AC382A822C52}" srcOrd="0" destOrd="0" presId="urn:microsoft.com/office/officeart/2005/8/layout/vList6"/>
    <dgm:cxn modelId="{C377272C-169A-48BF-B374-6021E13FCA7F}" type="presOf" srcId="{C3F76217-022C-4D26-B73A-3461507E9162}" destId="{05B6B5ED-A62C-4C93-A43A-6070D29DFAA1}" srcOrd="0" destOrd="2" presId="urn:microsoft.com/office/officeart/2005/8/layout/vList6"/>
    <dgm:cxn modelId="{89105733-727B-4822-A537-B607ED3231BC}" type="presOf" srcId="{586FF650-7E23-4E8B-BD1E-FA82504AE867}" destId="{05B6B5ED-A62C-4C93-A43A-6070D29DFAA1}" srcOrd="0" destOrd="0" presId="urn:microsoft.com/office/officeart/2005/8/layout/vList6"/>
    <dgm:cxn modelId="{DEF41938-18E4-47FC-B9F7-4192A627D359}" type="presOf" srcId="{01DF6DD9-1952-4AFD-997C-BE78DC91E6EE}" destId="{D48FAED2-4D6E-4B60-B2E9-AC382A822C52}" srcOrd="0" destOrd="2" presId="urn:microsoft.com/office/officeart/2005/8/layout/vList6"/>
    <dgm:cxn modelId="{D2BD803B-E106-4DE6-9EB5-B330B359CE88}" type="presOf" srcId="{6A68E18B-A26F-44B7-84A4-C341158BC513}" destId="{05B6B5ED-A62C-4C93-A43A-6070D29DFAA1}" srcOrd="0" destOrd="3" presId="urn:microsoft.com/office/officeart/2005/8/layout/vList6"/>
    <dgm:cxn modelId="{0AA87F75-9E44-450B-A0A3-EF14C08E85BC}" type="presOf" srcId="{6EF92A8B-F568-4F99-8892-CC3C8AD89831}" destId="{D48FAED2-4D6E-4B60-B2E9-AC382A822C52}" srcOrd="0" destOrd="1" presId="urn:microsoft.com/office/officeart/2005/8/layout/vList6"/>
    <dgm:cxn modelId="{F3503F7B-05FA-4B6C-A9FD-37CB5389ADB5}" srcId="{1BF170A4-D4EF-4923-9B23-8012500EC384}" destId="{99A72136-0D13-4129-BF6D-D93BF2EFAFA1}" srcOrd="0" destOrd="0" parTransId="{726269AC-4831-4EB2-9E34-195169056087}" sibTransId="{4AA5F908-E774-4E1E-93BC-9ABDB6F04EA4}"/>
    <dgm:cxn modelId="{1384B384-6194-4062-92AE-80843AE48E1F}" type="presOf" srcId="{1BF170A4-D4EF-4923-9B23-8012500EC384}" destId="{AA2ED448-B418-4C48-AF7C-DFBCBAEAE36E}" srcOrd="0" destOrd="0" presId="urn:microsoft.com/office/officeart/2005/8/layout/vList6"/>
    <dgm:cxn modelId="{6686B08C-F9B7-4FB8-A448-5D0F693549E6}" srcId="{AE6ABB84-F3DA-47CA-B26D-85782F9B7F65}" destId="{6A68E18B-A26F-44B7-84A4-C341158BC513}" srcOrd="3" destOrd="0" parTransId="{08734747-63E1-4574-B5EE-58700B421E18}" sibTransId="{08065DDD-0BB4-4AC2-907C-A50D0A04880B}"/>
    <dgm:cxn modelId="{F67567A0-787C-4A4A-863C-8933942E9833}" srcId="{AE6ABB84-F3DA-47CA-B26D-85782F9B7F65}" destId="{AC9F59F5-CE33-46A1-A23C-8636EEDBAE71}" srcOrd="1" destOrd="0" parTransId="{7FECD743-CCAE-4CAC-BCD8-1457950CDF17}" sibTransId="{72F4B7AD-5031-41F1-850F-410BA5CD009D}"/>
    <dgm:cxn modelId="{934ADCA2-460B-4D79-8A2C-474A1770B2BF}" srcId="{FCE99AE5-1FCD-4D01-AC0B-47CB963C96B1}" destId="{AE6ABB84-F3DA-47CA-B26D-85782F9B7F65}" srcOrd="0" destOrd="0" parTransId="{B4545371-6518-4663-BC1D-7F87C97630F9}" sibTransId="{D71300D6-18D3-4B54-BA9E-7DF614D6E4A9}"/>
    <dgm:cxn modelId="{FC224AB2-AF6D-4745-84BE-5EC3D55CA16C}" type="presOf" srcId="{AE6ABB84-F3DA-47CA-B26D-85782F9B7F65}" destId="{8D67D5B7-C486-4D42-ADEB-E8C6F4A3FF7D}" srcOrd="0" destOrd="0" presId="urn:microsoft.com/office/officeart/2005/8/layout/vList6"/>
    <dgm:cxn modelId="{44EDF8B3-6BA1-41D6-87CE-05555106C161}" type="presOf" srcId="{AC9F59F5-CE33-46A1-A23C-8636EEDBAE71}" destId="{05B6B5ED-A62C-4C93-A43A-6070D29DFAA1}" srcOrd="0" destOrd="1" presId="urn:microsoft.com/office/officeart/2005/8/layout/vList6"/>
    <dgm:cxn modelId="{B1CB08C8-FBC0-4EB5-B156-40A263C5ECB9}" srcId="{AE6ABB84-F3DA-47CA-B26D-85782F9B7F65}" destId="{C3F76217-022C-4D26-B73A-3461507E9162}" srcOrd="2" destOrd="0" parTransId="{A67BFFFF-D677-455E-9CA5-23C0000E9007}" sibTransId="{994BB3EB-D161-4C2B-88F6-E4169493F561}"/>
    <dgm:cxn modelId="{28D951C9-45C7-4630-9776-6ECED2186A0B}" type="presOf" srcId="{FCE99AE5-1FCD-4D01-AC0B-47CB963C96B1}" destId="{23EC2EA4-2B0A-4D7A-B02C-3A91F54AECEE}" srcOrd="0" destOrd="0" presId="urn:microsoft.com/office/officeart/2005/8/layout/vList6"/>
    <dgm:cxn modelId="{FF8051D5-DD54-4CC2-948F-A334D3269FCE}" srcId="{FCE99AE5-1FCD-4D01-AC0B-47CB963C96B1}" destId="{1BF170A4-D4EF-4923-9B23-8012500EC384}" srcOrd="1" destOrd="0" parTransId="{C6814BA7-9FD1-41BB-BCA9-3D5745996784}" sibTransId="{5A9B86C8-8AFE-4271-8EAF-62F664139537}"/>
    <dgm:cxn modelId="{B970B337-FFFD-4BB0-8A1F-205398FE3A60}" type="presParOf" srcId="{23EC2EA4-2B0A-4D7A-B02C-3A91F54AECEE}" destId="{1F6509DF-FDD2-4E02-B3B7-901AEDF3D92E}" srcOrd="0" destOrd="0" presId="urn:microsoft.com/office/officeart/2005/8/layout/vList6"/>
    <dgm:cxn modelId="{20E52637-A9E4-437B-BFBE-95F1EC49FD03}" type="presParOf" srcId="{1F6509DF-FDD2-4E02-B3B7-901AEDF3D92E}" destId="{8D67D5B7-C486-4D42-ADEB-E8C6F4A3FF7D}" srcOrd="0" destOrd="0" presId="urn:microsoft.com/office/officeart/2005/8/layout/vList6"/>
    <dgm:cxn modelId="{591C004F-74D8-49AE-9DC6-0D861063079A}" type="presParOf" srcId="{1F6509DF-FDD2-4E02-B3B7-901AEDF3D92E}" destId="{05B6B5ED-A62C-4C93-A43A-6070D29DFAA1}" srcOrd="1" destOrd="0" presId="urn:microsoft.com/office/officeart/2005/8/layout/vList6"/>
    <dgm:cxn modelId="{C66B3189-7CC7-4C89-A843-20319C30450D}" type="presParOf" srcId="{23EC2EA4-2B0A-4D7A-B02C-3A91F54AECEE}" destId="{A561A4B9-EE34-41DF-84B6-3BDC9ECDB54B}" srcOrd="1" destOrd="0" presId="urn:microsoft.com/office/officeart/2005/8/layout/vList6"/>
    <dgm:cxn modelId="{F61ED553-C924-4E92-97C9-07BBF3939F39}" type="presParOf" srcId="{23EC2EA4-2B0A-4D7A-B02C-3A91F54AECEE}" destId="{D6A3C7DC-22AA-4B47-AABB-43A6F677B5F1}" srcOrd="2" destOrd="0" presId="urn:microsoft.com/office/officeart/2005/8/layout/vList6"/>
    <dgm:cxn modelId="{41E8FE65-D06C-46DE-B642-877E163356C2}" type="presParOf" srcId="{D6A3C7DC-22AA-4B47-AABB-43A6F677B5F1}" destId="{AA2ED448-B418-4C48-AF7C-DFBCBAEAE36E}" srcOrd="0" destOrd="0" presId="urn:microsoft.com/office/officeart/2005/8/layout/vList6"/>
    <dgm:cxn modelId="{833351AE-3741-4672-AAC3-0AEA0BBF42C2}" type="presParOf" srcId="{D6A3C7DC-22AA-4B47-AABB-43A6F677B5F1}" destId="{D48FAED2-4D6E-4B60-B2E9-AC382A822C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89F19-2C58-4E34-8897-F011CDCEEC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1BE93-6A55-4FF7-BE91-035ED22D4D24}">
      <dgm:prSet phldrT="[Text]"/>
      <dgm:spPr/>
      <dgm:t>
        <a:bodyPr/>
        <a:lstStyle/>
        <a:p>
          <a:r>
            <a:rPr lang="en-US" dirty="0"/>
            <a:t>SECONDARY PREVENTION</a:t>
          </a:r>
        </a:p>
      </dgm:t>
    </dgm:pt>
    <dgm:pt modelId="{822E1772-F6EE-48ED-A170-27189D0B2AE3}" type="parTrans" cxnId="{6E49E845-3DEE-4D7E-8A44-B741C9B46636}">
      <dgm:prSet/>
      <dgm:spPr/>
      <dgm:t>
        <a:bodyPr/>
        <a:lstStyle/>
        <a:p>
          <a:endParaRPr lang="en-US"/>
        </a:p>
      </dgm:t>
    </dgm:pt>
    <dgm:pt modelId="{5F6B75CB-9C04-4FFE-A2C6-71E58E3F74D1}" type="sibTrans" cxnId="{6E49E845-3DEE-4D7E-8A44-B741C9B46636}">
      <dgm:prSet/>
      <dgm:spPr/>
      <dgm:t>
        <a:bodyPr/>
        <a:lstStyle/>
        <a:p>
          <a:endParaRPr lang="en-US"/>
        </a:p>
      </dgm:t>
    </dgm:pt>
    <dgm:pt modelId="{CAABF90C-7084-4B81-AA1A-2BB2BF4D9BA8}">
      <dgm:prSet phldrT="[Text]"/>
      <dgm:spPr/>
      <dgm:t>
        <a:bodyPr/>
        <a:lstStyle/>
        <a:p>
          <a:pPr>
            <a:lnSpc>
              <a:spcPct val="200000"/>
            </a:lnSpc>
          </a:pPr>
          <a:r>
            <a:rPr lang="en-US" dirty="0">
              <a:latin typeface="Times New Roman" pitchFamily="18" charset="0"/>
              <a:cs typeface="Times New Roman" pitchFamily="18" charset="0"/>
            </a:rPr>
            <a:t>Screening of oral cancer and pre-cancerous lesions</a:t>
          </a:r>
        </a:p>
      </dgm:t>
    </dgm:pt>
    <dgm:pt modelId="{027B85D5-FD1E-4013-BD73-85F141A3A2CE}" type="parTrans" cxnId="{77572A9D-82F7-4140-9DD8-1A247B9BE3A6}">
      <dgm:prSet/>
      <dgm:spPr/>
      <dgm:t>
        <a:bodyPr/>
        <a:lstStyle/>
        <a:p>
          <a:endParaRPr lang="en-US"/>
        </a:p>
      </dgm:t>
    </dgm:pt>
    <dgm:pt modelId="{EE394230-43F2-4917-AC3C-EDB948084182}" type="sibTrans" cxnId="{77572A9D-82F7-4140-9DD8-1A247B9BE3A6}">
      <dgm:prSet/>
      <dgm:spPr/>
      <dgm:t>
        <a:bodyPr/>
        <a:lstStyle/>
        <a:p>
          <a:endParaRPr lang="en-US"/>
        </a:p>
      </dgm:t>
    </dgm:pt>
    <dgm:pt modelId="{22D8A4B0-9177-4297-A5FB-E54892CC5FE0}">
      <dgm:prSet phldrT="[Text]"/>
      <dgm:spPr/>
      <dgm:t>
        <a:bodyPr/>
        <a:lstStyle/>
        <a:p>
          <a:r>
            <a:rPr lang="en-US" dirty="0"/>
            <a:t>TERTIARY PREVENTION</a:t>
          </a:r>
        </a:p>
      </dgm:t>
    </dgm:pt>
    <dgm:pt modelId="{9812AE8B-2147-4861-95AB-8109A9ED13E9}" type="parTrans" cxnId="{B40F96F8-2592-49AA-A984-3B22E8DAAF2D}">
      <dgm:prSet/>
      <dgm:spPr/>
      <dgm:t>
        <a:bodyPr/>
        <a:lstStyle/>
        <a:p>
          <a:endParaRPr lang="en-US"/>
        </a:p>
      </dgm:t>
    </dgm:pt>
    <dgm:pt modelId="{B25C2B69-ACB3-474C-9A82-2259EA2CFDE1}" type="sibTrans" cxnId="{B40F96F8-2592-49AA-A984-3B22E8DAAF2D}">
      <dgm:prSet/>
      <dgm:spPr/>
      <dgm:t>
        <a:bodyPr/>
        <a:lstStyle/>
        <a:p>
          <a:endParaRPr lang="en-US"/>
        </a:p>
      </dgm:t>
    </dgm:pt>
    <dgm:pt modelId="{0ECDE768-288E-4326-B299-69B66333A3BA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For heavy users and victims of tobacco related oral diseases</a:t>
          </a:r>
        </a:p>
      </dgm:t>
    </dgm:pt>
    <dgm:pt modelId="{D2A8DFF7-DF57-4580-8D01-CDE562F9D251}" type="parTrans" cxnId="{A528FC7C-26E6-43C1-ACB3-6910D8C22697}">
      <dgm:prSet/>
      <dgm:spPr/>
      <dgm:t>
        <a:bodyPr/>
        <a:lstStyle/>
        <a:p>
          <a:endParaRPr lang="en-US"/>
        </a:p>
      </dgm:t>
    </dgm:pt>
    <dgm:pt modelId="{4C02254F-0553-4F40-AA90-90865BB19300}" type="sibTrans" cxnId="{A528FC7C-26E6-43C1-ACB3-6910D8C22697}">
      <dgm:prSet/>
      <dgm:spPr/>
      <dgm:t>
        <a:bodyPr/>
        <a:lstStyle/>
        <a:p>
          <a:endParaRPr lang="en-US"/>
        </a:p>
      </dgm:t>
    </dgm:pt>
    <dgm:pt modelId="{6548E77E-DE01-4616-8AC3-022A8E497064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Disease treatment plus cessation services.</a:t>
          </a:r>
        </a:p>
      </dgm:t>
    </dgm:pt>
    <dgm:pt modelId="{C4BCA7DE-BB80-43C6-949D-AE7E8221570F}" type="parTrans" cxnId="{2B21DD93-096E-4536-8F63-977B3F6D38A9}">
      <dgm:prSet/>
      <dgm:spPr/>
      <dgm:t>
        <a:bodyPr/>
        <a:lstStyle/>
        <a:p>
          <a:endParaRPr lang="en-US"/>
        </a:p>
      </dgm:t>
    </dgm:pt>
    <dgm:pt modelId="{F7DAA350-45F3-404D-89C3-AA0AF821FE0E}" type="sibTrans" cxnId="{2B21DD93-096E-4536-8F63-977B3F6D38A9}">
      <dgm:prSet/>
      <dgm:spPr/>
      <dgm:t>
        <a:bodyPr/>
        <a:lstStyle/>
        <a:p>
          <a:endParaRPr lang="en-US"/>
        </a:p>
      </dgm:t>
    </dgm:pt>
    <dgm:pt modelId="{86157ACB-F056-4648-B28C-5CEAFA7C34BB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To be provided in special clinics &amp; hospitals.</a:t>
          </a:r>
        </a:p>
      </dgm:t>
    </dgm:pt>
    <dgm:pt modelId="{391F0CB4-EDA9-4261-833A-7FA10E2240EF}" type="parTrans" cxnId="{35DAE9CC-9C87-4803-ACBB-E57E88F952A5}">
      <dgm:prSet/>
      <dgm:spPr/>
      <dgm:t>
        <a:bodyPr/>
        <a:lstStyle/>
        <a:p>
          <a:endParaRPr lang="en-US"/>
        </a:p>
      </dgm:t>
    </dgm:pt>
    <dgm:pt modelId="{D21DCE43-E07F-446B-86F0-20B16DA21106}" type="sibTrans" cxnId="{35DAE9CC-9C87-4803-ACBB-E57E88F952A5}">
      <dgm:prSet/>
      <dgm:spPr/>
      <dgm:t>
        <a:bodyPr/>
        <a:lstStyle/>
        <a:p>
          <a:endParaRPr lang="en-US"/>
        </a:p>
      </dgm:t>
    </dgm:pt>
    <dgm:pt modelId="{C0A584D5-7C72-4F2E-BC99-A6E4DB231FFF}" type="pres">
      <dgm:prSet presAssocID="{99089F19-2C58-4E34-8897-F011CDCEEC00}" presName="Name0" presStyleCnt="0">
        <dgm:presLayoutVars>
          <dgm:dir/>
          <dgm:animLvl val="lvl"/>
          <dgm:resizeHandles/>
        </dgm:presLayoutVars>
      </dgm:prSet>
      <dgm:spPr/>
    </dgm:pt>
    <dgm:pt modelId="{FBD572AA-4BE4-4B03-AC54-9B3506FFE128}" type="pres">
      <dgm:prSet presAssocID="{8321BE93-6A55-4FF7-BE91-035ED22D4D24}" presName="linNode" presStyleCnt="0"/>
      <dgm:spPr/>
    </dgm:pt>
    <dgm:pt modelId="{0FA49B44-67EB-428F-AAB4-008EE70A513B}" type="pres">
      <dgm:prSet presAssocID="{8321BE93-6A55-4FF7-BE91-035ED22D4D24}" presName="parentShp" presStyleLbl="node1" presStyleIdx="0" presStyleCnt="2" custScaleX="66667" custScaleY="67377" custLinFactNeighborX="-9722">
        <dgm:presLayoutVars>
          <dgm:bulletEnabled val="1"/>
        </dgm:presLayoutVars>
      </dgm:prSet>
      <dgm:spPr/>
    </dgm:pt>
    <dgm:pt modelId="{403B108D-78E6-4D6A-BF3C-71A4D7AD48F7}" type="pres">
      <dgm:prSet presAssocID="{8321BE93-6A55-4FF7-BE91-035ED22D4D24}" presName="childShp" presStyleLbl="bgAccFollowNode1" presStyleIdx="0" presStyleCnt="2" custScaleX="83333" custScaleY="87625" custLinFactNeighborX="-10417">
        <dgm:presLayoutVars>
          <dgm:bulletEnabled val="1"/>
        </dgm:presLayoutVars>
      </dgm:prSet>
      <dgm:spPr/>
    </dgm:pt>
    <dgm:pt modelId="{C6BF6A52-58A1-4909-A34C-A8EAF32C16AF}" type="pres">
      <dgm:prSet presAssocID="{5F6B75CB-9C04-4FFE-A2C6-71E58E3F74D1}" presName="spacing" presStyleCnt="0"/>
      <dgm:spPr/>
    </dgm:pt>
    <dgm:pt modelId="{AC9149CF-DD7F-4D56-B804-D7DFD7E30052}" type="pres">
      <dgm:prSet presAssocID="{22D8A4B0-9177-4297-A5FB-E54892CC5FE0}" presName="linNode" presStyleCnt="0"/>
      <dgm:spPr/>
    </dgm:pt>
    <dgm:pt modelId="{FFE5ACAA-CBB1-4BA5-8203-DF7AAB724ED9}" type="pres">
      <dgm:prSet presAssocID="{22D8A4B0-9177-4297-A5FB-E54892CC5FE0}" presName="parentShp" presStyleLbl="node1" presStyleIdx="1" presStyleCnt="2" custScaleX="78431" custScaleY="64378" custLinFactNeighborX="-1634" custLinFactNeighborY="528">
        <dgm:presLayoutVars>
          <dgm:bulletEnabled val="1"/>
        </dgm:presLayoutVars>
      </dgm:prSet>
      <dgm:spPr/>
    </dgm:pt>
    <dgm:pt modelId="{F48F2D73-F54B-4064-9E44-CBC4887E75BA}" type="pres">
      <dgm:prSet presAssocID="{22D8A4B0-9177-4297-A5FB-E54892CC5FE0}" presName="childShp" presStyleLbl="bgAccFollowNode1" presStyleIdx="1" presStyleCnt="2" custScaleX="94935" custScaleY="93232">
        <dgm:presLayoutVars>
          <dgm:bulletEnabled val="1"/>
        </dgm:presLayoutVars>
      </dgm:prSet>
      <dgm:spPr/>
    </dgm:pt>
  </dgm:ptLst>
  <dgm:cxnLst>
    <dgm:cxn modelId="{AF70950B-908A-467D-B0C8-DB696ED25BE8}" type="presOf" srcId="{8321BE93-6A55-4FF7-BE91-035ED22D4D24}" destId="{0FA49B44-67EB-428F-AAB4-008EE70A513B}" srcOrd="0" destOrd="0" presId="urn:microsoft.com/office/officeart/2005/8/layout/vList6"/>
    <dgm:cxn modelId="{792DAD35-CAC6-426A-AC28-A06490C02FC4}" type="presOf" srcId="{22D8A4B0-9177-4297-A5FB-E54892CC5FE0}" destId="{FFE5ACAA-CBB1-4BA5-8203-DF7AAB724ED9}" srcOrd="0" destOrd="0" presId="urn:microsoft.com/office/officeart/2005/8/layout/vList6"/>
    <dgm:cxn modelId="{6E49E845-3DEE-4D7E-8A44-B741C9B46636}" srcId="{99089F19-2C58-4E34-8897-F011CDCEEC00}" destId="{8321BE93-6A55-4FF7-BE91-035ED22D4D24}" srcOrd="0" destOrd="0" parTransId="{822E1772-F6EE-48ED-A170-27189D0B2AE3}" sibTransId="{5F6B75CB-9C04-4FFE-A2C6-71E58E3F74D1}"/>
    <dgm:cxn modelId="{64925D4D-74C2-4C1E-99AE-65ED82850ABA}" type="presOf" srcId="{CAABF90C-7084-4B81-AA1A-2BB2BF4D9BA8}" destId="{403B108D-78E6-4D6A-BF3C-71A4D7AD48F7}" srcOrd="0" destOrd="0" presId="urn:microsoft.com/office/officeart/2005/8/layout/vList6"/>
    <dgm:cxn modelId="{537DE051-9E0D-48A2-96E4-756F77980FA6}" type="presOf" srcId="{0ECDE768-288E-4326-B299-69B66333A3BA}" destId="{F48F2D73-F54B-4064-9E44-CBC4887E75BA}" srcOrd="0" destOrd="0" presId="urn:microsoft.com/office/officeart/2005/8/layout/vList6"/>
    <dgm:cxn modelId="{A528FC7C-26E6-43C1-ACB3-6910D8C22697}" srcId="{22D8A4B0-9177-4297-A5FB-E54892CC5FE0}" destId="{0ECDE768-288E-4326-B299-69B66333A3BA}" srcOrd="0" destOrd="0" parTransId="{D2A8DFF7-DF57-4580-8D01-CDE562F9D251}" sibTransId="{4C02254F-0553-4F40-AA90-90865BB19300}"/>
    <dgm:cxn modelId="{2B21DD93-096E-4536-8F63-977B3F6D38A9}" srcId="{22D8A4B0-9177-4297-A5FB-E54892CC5FE0}" destId="{6548E77E-DE01-4616-8AC3-022A8E497064}" srcOrd="2" destOrd="0" parTransId="{C4BCA7DE-BB80-43C6-949D-AE7E8221570F}" sibTransId="{F7DAA350-45F3-404D-89C3-AA0AF821FE0E}"/>
    <dgm:cxn modelId="{77572A9D-82F7-4140-9DD8-1A247B9BE3A6}" srcId="{8321BE93-6A55-4FF7-BE91-035ED22D4D24}" destId="{CAABF90C-7084-4B81-AA1A-2BB2BF4D9BA8}" srcOrd="0" destOrd="0" parTransId="{027B85D5-FD1E-4013-BD73-85F141A3A2CE}" sibTransId="{EE394230-43F2-4917-AC3C-EDB948084182}"/>
    <dgm:cxn modelId="{2B0DEEA7-F728-40B5-A7B2-3F7C0C72718D}" type="presOf" srcId="{6548E77E-DE01-4616-8AC3-022A8E497064}" destId="{F48F2D73-F54B-4064-9E44-CBC4887E75BA}" srcOrd="0" destOrd="2" presId="urn:microsoft.com/office/officeart/2005/8/layout/vList6"/>
    <dgm:cxn modelId="{35DAE9CC-9C87-4803-ACBB-E57E88F952A5}" srcId="{22D8A4B0-9177-4297-A5FB-E54892CC5FE0}" destId="{86157ACB-F056-4648-B28C-5CEAFA7C34BB}" srcOrd="1" destOrd="0" parTransId="{391F0CB4-EDA9-4261-833A-7FA10E2240EF}" sibTransId="{D21DCE43-E07F-446B-86F0-20B16DA21106}"/>
    <dgm:cxn modelId="{22B41AEA-948D-4305-A96C-38CE0E657920}" type="presOf" srcId="{86157ACB-F056-4648-B28C-5CEAFA7C34BB}" destId="{F48F2D73-F54B-4064-9E44-CBC4887E75BA}" srcOrd="0" destOrd="1" presId="urn:microsoft.com/office/officeart/2005/8/layout/vList6"/>
    <dgm:cxn modelId="{076B20F5-A7C2-433E-B5F0-C850FAFAA322}" type="presOf" srcId="{99089F19-2C58-4E34-8897-F011CDCEEC00}" destId="{C0A584D5-7C72-4F2E-BC99-A6E4DB231FFF}" srcOrd="0" destOrd="0" presId="urn:microsoft.com/office/officeart/2005/8/layout/vList6"/>
    <dgm:cxn modelId="{B40F96F8-2592-49AA-A984-3B22E8DAAF2D}" srcId="{99089F19-2C58-4E34-8897-F011CDCEEC00}" destId="{22D8A4B0-9177-4297-A5FB-E54892CC5FE0}" srcOrd="1" destOrd="0" parTransId="{9812AE8B-2147-4861-95AB-8109A9ED13E9}" sibTransId="{B25C2B69-ACB3-474C-9A82-2259EA2CFDE1}"/>
    <dgm:cxn modelId="{6B61E494-400D-40D0-8661-DB42695DD7A6}" type="presParOf" srcId="{C0A584D5-7C72-4F2E-BC99-A6E4DB231FFF}" destId="{FBD572AA-4BE4-4B03-AC54-9B3506FFE128}" srcOrd="0" destOrd="0" presId="urn:microsoft.com/office/officeart/2005/8/layout/vList6"/>
    <dgm:cxn modelId="{080BFE3B-0562-45BA-904A-B14EF9CF38E1}" type="presParOf" srcId="{FBD572AA-4BE4-4B03-AC54-9B3506FFE128}" destId="{0FA49B44-67EB-428F-AAB4-008EE70A513B}" srcOrd="0" destOrd="0" presId="urn:microsoft.com/office/officeart/2005/8/layout/vList6"/>
    <dgm:cxn modelId="{5DC88386-7DAD-4979-BDB0-C0239A153F27}" type="presParOf" srcId="{FBD572AA-4BE4-4B03-AC54-9B3506FFE128}" destId="{403B108D-78E6-4D6A-BF3C-71A4D7AD48F7}" srcOrd="1" destOrd="0" presId="urn:microsoft.com/office/officeart/2005/8/layout/vList6"/>
    <dgm:cxn modelId="{17447729-037F-4A05-BA27-D9206AB9675D}" type="presParOf" srcId="{C0A584D5-7C72-4F2E-BC99-A6E4DB231FFF}" destId="{C6BF6A52-58A1-4909-A34C-A8EAF32C16AF}" srcOrd="1" destOrd="0" presId="urn:microsoft.com/office/officeart/2005/8/layout/vList6"/>
    <dgm:cxn modelId="{2019D324-8BED-4A7F-B593-E097ED66AFA5}" type="presParOf" srcId="{C0A584D5-7C72-4F2E-BC99-A6E4DB231FFF}" destId="{AC9149CF-DD7F-4D56-B804-D7DFD7E30052}" srcOrd="2" destOrd="0" presId="urn:microsoft.com/office/officeart/2005/8/layout/vList6"/>
    <dgm:cxn modelId="{CD3C5060-EA53-47BE-804E-EB247F0B215D}" type="presParOf" srcId="{AC9149CF-DD7F-4D56-B804-D7DFD7E30052}" destId="{FFE5ACAA-CBB1-4BA5-8203-DF7AAB724ED9}" srcOrd="0" destOrd="0" presId="urn:microsoft.com/office/officeart/2005/8/layout/vList6"/>
    <dgm:cxn modelId="{6BA09136-70D6-4A42-8A00-B47EA91143DF}" type="presParOf" srcId="{AC9149CF-DD7F-4D56-B804-D7DFD7E30052}" destId="{F48F2D73-F54B-4064-9E44-CBC4887E75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6B5ED-A62C-4C93-A43A-6070D29DFAA1}">
      <dsp:nvSpPr>
        <dsp:cNvPr id="0" name=""/>
        <dsp:cNvSpPr/>
      </dsp:nvSpPr>
      <dsp:spPr>
        <a:xfrm>
          <a:off x="3962396" y="4811"/>
          <a:ext cx="4289020" cy="3115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Health education especially in schools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Checkups &amp; Monitoring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Enforcing policies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itchFamily="18" charset="0"/>
              <a:cs typeface="Times New Roman" pitchFamily="18" charset="0"/>
            </a:rPr>
            <a:t>To be provided in community &amp; clinics</a:t>
          </a:r>
        </a:p>
      </dsp:txBody>
      <dsp:txXfrm>
        <a:off x="3962396" y="394197"/>
        <a:ext cx="3120864" cy="2336313"/>
      </dsp:txXfrm>
    </dsp:sp>
    <dsp:sp modelId="{8D67D5B7-C486-4D42-ADEB-E8C6F4A3FF7D}">
      <dsp:nvSpPr>
        <dsp:cNvPr id="0" name=""/>
        <dsp:cNvSpPr/>
      </dsp:nvSpPr>
      <dsp:spPr>
        <a:xfrm>
          <a:off x="663983" y="533910"/>
          <a:ext cx="3298412" cy="2056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PRIMORDIAL PREVENTION</a:t>
          </a:r>
        </a:p>
      </dsp:txBody>
      <dsp:txXfrm>
        <a:off x="764392" y="634319"/>
        <a:ext cx="3097594" cy="1856070"/>
      </dsp:txXfrm>
    </dsp:sp>
    <dsp:sp modelId="{D48FAED2-4D6E-4B60-B2E9-AC382A822C52}">
      <dsp:nvSpPr>
        <dsp:cNvPr id="0" name=""/>
        <dsp:cNvSpPr/>
      </dsp:nvSpPr>
      <dsp:spPr>
        <a:xfrm>
          <a:off x="3886205" y="3496037"/>
          <a:ext cx="4556268" cy="3128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Tobacco cessation services to tobacco users who have not yet exhibited any tobacco related diseases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To be provided in clinics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6205" y="3887106"/>
        <a:ext cx="3383062" cy="2346412"/>
      </dsp:txXfrm>
    </dsp:sp>
    <dsp:sp modelId="{AA2ED448-B418-4C48-AF7C-DFBCBAEAE36E}">
      <dsp:nvSpPr>
        <dsp:cNvPr id="0" name=""/>
        <dsp:cNvSpPr/>
      </dsp:nvSpPr>
      <dsp:spPr>
        <a:xfrm>
          <a:off x="472926" y="4177021"/>
          <a:ext cx="3413278" cy="1766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PRIMARY PREVENTION</a:t>
          </a:r>
        </a:p>
      </dsp:txBody>
      <dsp:txXfrm>
        <a:off x="559163" y="4263258"/>
        <a:ext cx="3240804" cy="1594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B108D-78E6-4D6A-BF3C-71A4D7AD48F7}">
      <dsp:nvSpPr>
        <dsp:cNvPr id="0" name=""/>
        <dsp:cNvSpPr/>
      </dsp:nvSpPr>
      <dsp:spPr>
        <a:xfrm>
          <a:off x="3124203" y="3370"/>
          <a:ext cx="4571981" cy="31455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Times New Roman" pitchFamily="18" charset="0"/>
              <a:cs typeface="Times New Roman" pitchFamily="18" charset="0"/>
            </a:rPr>
            <a:t>Screening of oral cancer and pre-cancerous lesions</a:t>
          </a:r>
        </a:p>
      </dsp:txBody>
      <dsp:txXfrm>
        <a:off x="3124203" y="396558"/>
        <a:ext cx="3392417" cy="2359128"/>
      </dsp:txXfrm>
    </dsp:sp>
    <dsp:sp modelId="{0FA49B44-67EB-428F-AAB4-008EE70A513B}">
      <dsp:nvSpPr>
        <dsp:cNvPr id="0" name=""/>
        <dsp:cNvSpPr/>
      </dsp:nvSpPr>
      <dsp:spPr>
        <a:xfrm>
          <a:off x="533415" y="366795"/>
          <a:ext cx="2438412" cy="241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SECONDARY PREVENTION</a:t>
          </a:r>
        </a:p>
      </dsp:txBody>
      <dsp:txXfrm>
        <a:off x="651484" y="484864"/>
        <a:ext cx="2202274" cy="2182517"/>
      </dsp:txXfrm>
    </dsp:sp>
    <dsp:sp modelId="{F48F2D73-F54B-4064-9E44-CBC4887E75BA}">
      <dsp:nvSpPr>
        <dsp:cNvPr id="0" name=""/>
        <dsp:cNvSpPr/>
      </dsp:nvSpPr>
      <dsp:spPr>
        <a:xfrm>
          <a:off x="3402089" y="3507848"/>
          <a:ext cx="5208513" cy="3346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Times New Roman" pitchFamily="18" charset="0"/>
              <a:cs typeface="Times New Roman" pitchFamily="18" charset="0"/>
            </a:rPr>
            <a:t>For heavy users and victims of tobacco related oral diseases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Times New Roman" pitchFamily="18" charset="0"/>
              <a:cs typeface="Times New Roman" pitchFamily="18" charset="0"/>
            </a:rPr>
            <a:t>To be provided in special clinics &amp; hospitals.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Times New Roman" pitchFamily="18" charset="0"/>
              <a:cs typeface="Times New Roman" pitchFamily="18" charset="0"/>
            </a:rPr>
            <a:t>Disease treatment plus cessation services.</a:t>
          </a:r>
        </a:p>
      </dsp:txBody>
      <dsp:txXfrm>
        <a:off x="3402089" y="3926196"/>
        <a:ext cx="3953470" cy="2510085"/>
      </dsp:txXfrm>
    </dsp:sp>
    <dsp:sp modelId="{FFE5ACAA-CBB1-4BA5-8203-DF7AAB724ED9}">
      <dsp:nvSpPr>
        <dsp:cNvPr id="0" name=""/>
        <dsp:cNvSpPr/>
      </dsp:nvSpPr>
      <dsp:spPr>
        <a:xfrm>
          <a:off x="443749" y="4044693"/>
          <a:ext cx="2868692" cy="2310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TERTIARY PREVENTION</a:t>
          </a:r>
        </a:p>
      </dsp:txBody>
      <dsp:txXfrm>
        <a:off x="556563" y="4157507"/>
        <a:ext cx="2643064" cy="208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EB326-0476-4961-AB96-57CCD0F6F16D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2B06-922F-47DA-9239-7B70D85BAE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2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2B06-922F-47DA-9239-7B70D85BAEE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2B06-922F-47DA-9239-7B70D85BAEE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3A29-A9F5-41CE-9E60-B29008D7C07A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31C9-6438-44AA-8841-1645BC3FBFFA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EAC-A407-4D2A-86D0-0A12C2A6FB6C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3F70-8D27-4119-8784-9F226C6B4E20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242F-5DE7-40AF-A3A5-79FD34F25466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8FB3-A2C8-4520-98C1-497D7B743BBC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D89B-BFCF-48EE-89EF-5DEA9ABE5528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4EDA-8914-4787-B238-6B4BBAB1B409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D549-A16F-4E7E-98D9-CA54F9E7F54C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DFBA-EFB7-4E93-9FEC-B85ECBC2D03E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C4B7-E327-421A-B29C-4C8DE1B46AA5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073519-BDA3-4DC0-AD77-B043AFC3D668}" type="datetime1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4E57D8-7619-4A72-B695-B729A9A74A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2667000"/>
            <a:ext cx="8839200" cy="255454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8000" b="1" i="1" cap="none" spc="0" dirty="0">
                <a:ln w="1905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Times New Roman" pitchFamily="18" charset="0"/>
              </a:rPr>
              <a:t>Tobacco cessation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7174" y="5412045"/>
            <a:ext cx="43268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Dr. Pulkit Kalyan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Reader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Department of Public Health Dentistry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 M Shah Dental College and Hospital</a:t>
            </a:r>
          </a:p>
        </p:txBody>
      </p:sp>
      <p:pic>
        <p:nvPicPr>
          <p:cNvPr id="1026" name="Picture 2" descr="D:\DR PULKIT KMSDCH\PAEDOGOGUE\TOBACCO N ORAL HEALTH\Tobacco n oral health\20071112-oral-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895600" cy="2171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7318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Tobacco control </a:t>
            </a:r>
            <a:r>
              <a:rPr lang="en-US" dirty="0" err="1">
                <a:latin typeface="Algerian" pitchFamily="82" charset="0"/>
              </a:rPr>
              <a:t>programmes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National Tobacco Control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GOI ….National Tobacco Control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Chandigarh and District Tobacco Control Units in the State of Punjab are to be set up at District Head Quarters.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Prohibition of smoking in public places implemented 2nd Oct, 2008 in India.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Prohibition of advertisement, sponsorship and promotion of tobacco products.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Prohibition of sale of tobacco products near educational Institutions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Regulation of health warning in tobacco products packs.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Voluntary organizations like the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HRIDAY-SHAN, CPAA-Cancer patients aids association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Salaam Mumbai Foundation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Health Bridge, Voluntary Health Association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India, etc. are actively involved in tobacco control activities in India. 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534400" cy="6324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Healis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….research in tobacco control.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Public Health Foundation of India (PHFI) has launched a multi-faceted website to create an enabling environment for tobacco control in the country.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038600" cy="8842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Who initiatives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WHO framework convention on tobacco control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WHO framework convention on tobacco control (WHO FCTC). It was adopted by the World Health Assembly in May 2003, and India was the eighth country to ratify it on 5 February 2004.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success of the WHO FCTC, which as of July 2009 had more than 160 parties covering 86% of the world's population, demonstrates the global political will for making tobacco control far more comprehensive and successful.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WHO has established the MPOWER package to help countries comply with the WHO FCTC. This is a package encompassing six most important and effective tobacco control policies: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Monitoring tobacco use and prevention policies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Protecting people from tobacco smoke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Offering help to people to quit tobacco use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Warning everyone about the dangers of tobacco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Enforcing ban on tobacco advertising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Promotion and sponsorship and Raising taxes on tobacco.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638800" cy="91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latin typeface="Algerian" pitchFamily="82" charset="0"/>
              </a:rPr>
              <a:t> Initiatives by Ida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115 Tobacco Intervention Initiative (TII) centers across 16 states in India over the last one year and plan to increase this number to 5,000 by 2013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Private dental practitioners who are trained through a one day training program by the Association in tobacco intervention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Create a tobacco-free India by 2020.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Establishing a chain of  TII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making the service of Tobacco Intervention accessible to all.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Prevention by awareness creation and knowledge dissemination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Fostering commitment to tobacco cessation by training dental professionals.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Creating a workforce of talented and skilled professionals.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Promoting timely transfer of knowledge from tobacco related research and its implications on health to the public, oral health professionals and policy-makers.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1148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lgerian" pitchFamily="82" charset="0"/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has been estimated that a lack of cessation services may lead to an additional 160 million global deaths among smokers by 2050.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majority of tobacco users (nearly 70%) wish to quit the habit, but only 3–5% succeed in doing so.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WHO in collaboration with the MHFW, GOI…13 tobacco cessation centers (TCC) in 2002.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number has now increased to 19.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www.fwweekly.com/wp-content/uploads/2013/01/Smoking-1024x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75407" flipV="1">
            <a:off x="6546192" y="4569553"/>
            <a:ext cx="2054452" cy="2022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28600" y="2286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816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Handwriting" pitchFamily="66" charset="0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Handwriting" pitchFamily="66" charset="0"/>
                <a:cs typeface="Times New Roman" pitchFamily="18" charset="0"/>
              </a:rPr>
              <a:t>TYPES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Handwriting" pitchFamily="66" charset="0"/>
                <a:cs typeface="Times New Roman" pitchFamily="18" charset="0"/>
              </a:rPr>
              <a:t>CONSTITUENTS OF  SMOKED TOBACCO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Handwriting" pitchFamily="66" charset="0"/>
                <a:cs typeface="Times New Roman" pitchFamily="18" charset="0"/>
              </a:rPr>
              <a:t>CARCINOGENS IN TOBACCO</a:t>
            </a: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TOBACCO CONTROL  PROGRAMMES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INITIATIVES BY WHO</a:t>
            </a: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Handwriting" pitchFamily="66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US" sz="2400" b="1" dirty="0">
              <a:latin typeface="Lucida Handwriting" pitchFamily="66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Handwriting" pitchFamily="66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Handwriting" pitchFamily="66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2338" y="365759"/>
            <a:ext cx="6316662" cy="9674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343400" cy="884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lgerian" pitchFamily="82" charset="0"/>
              </a:rPr>
              <a:t>Role of dentist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6172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There are 5 crucial steps in advising people to stop smoking: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Ask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Assess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Advise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Assist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Arrange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534400" cy="6172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Counseling for those unwilling to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QUIT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Relevance of Quitting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Risk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Roadblocks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Repetition 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7163"/>
            <a:ext cx="90011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5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991600" cy="5257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India’s tobacco problem is unique and intricate in its own way and demands a lot of involvement from all fronts if it has to be controlled.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Tobacco control strategies need to mainstreamed with other national programs and also calls for greater involvement and investment from various stakeholders like ministries/departments, institutions, academic/public health institutions, civil society groups, media.</a:t>
            </a:r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49530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Conclusion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2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lgerian" pitchFamily="82" charset="0"/>
              </a:rPr>
              <a:t>References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Peter S. Essentials of Preventive and Community Dentistry. 4th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Publishing House New Delhi India.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Johnson NW, Bain CA. Tobacco Intervention: tobacco and oral disease British Dental Journal 2000; 189: 200-206.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Bokot-Btsyiv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Vuckovic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N. Cigarette smoking as a risk factor associated with oral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leukoplakia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Archive of Oncology 2002; 10 (2): 67-70.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Allard R, Johnson 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Sardella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et al. Tobacco and Oral Diseases – Report of EU Working Group, 1999. Journal of Irish Dental Association 1999; 46(1): 12-23.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INITIATIVES BY IDA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PREVENTION 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CONCLUSION</a:t>
            </a:r>
          </a:p>
          <a:p>
            <a:pPr algn="just">
              <a:lnSpc>
                <a:spcPct val="200000"/>
              </a:lnSpc>
            </a:pPr>
            <a:r>
              <a:rPr lang="en-US" sz="2400" b="1" dirty="0">
                <a:latin typeface="Lucida Calligraphy" pitchFamily="66" charset="0"/>
                <a:cs typeface="Times New Roman" pitchFamily="18" charset="0"/>
              </a:rPr>
              <a:t>REFERENCES</a:t>
            </a: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Calligraphy" pitchFamily="66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Calligraphy" pitchFamily="66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Calligraphy" pitchFamily="66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b="1" dirty="0">
              <a:latin typeface="Lucida Calligraphy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5029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Christopher Columbus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Powdered leaves inhaled by Indians in a Y shaped cone or pipe….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TOBAGO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TOBACCA .</a:t>
            </a:r>
          </a:p>
          <a:p>
            <a:pPr algn="just">
              <a:lnSpc>
                <a:spcPct val="200000"/>
              </a:lnSpc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TOBACCO…..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Island named Tobago in West Indies.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Europe …. Tobacco relieved toothache.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63246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i="1" dirty="0">
                <a:latin typeface="Algerian" pitchFamily="82" charset="0"/>
              </a:rPr>
              <a:t>introduction</a:t>
            </a:r>
          </a:p>
        </p:txBody>
      </p:sp>
      <p:pic>
        <p:nvPicPr>
          <p:cNvPr id="2051" name="Picture 3" descr="D:\DR PULKIT KMSDCH\PAEDOGOGUE\TOBACCO N ORAL HEALTH\Tobacco n oral healt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648200"/>
            <a:ext cx="2641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SMOKED TOBACCO</a:t>
            </a:r>
          </a:p>
          <a:p>
            <a:r>
              <a:rPr lang="en-US" dirty="0" err="1"/>
              <a:t>Bidi</a:t>
            </a:r>
            <a:endParaRPr lang="en-US" dirty="0"/>
          </a:p>
          <a:p>
            <a:r>
              <a:rPr lang="en-US" dirty="0"/>
              <a:t>Chillum</a:t>
            </a:r>
          </a:p>
          <a:p>
            <a:r>
              <a:rPr lang="en-US" dirty="0" err="1"/>
              <a:t>Chutta</a:t>
            </a:r>
            <a:endParaRPr lang="en-US" dirty="0"/>
          </a:p>
          <a:p>
            <a:r>
              <a:rPr lang="en-US" dirty="0"/>
              <a:t>Cigarettes</a:t>
            </a:r>
          </a:p>
          <a:p>
            <a:r>
              <a:rPr lang="en-US" dirty="0" err="1"/>
              <a:t>Dhumti</a:t>
            </a:r>
            <a:r>
              <a:rPr lang="en-US" dirty="0"/>
              <a:t> </a:t>
            </a:r>
          </a:p>
          <a:p>
            <a:r>
              <a:rPr lang="en-US" dirty="0" err="1"/>
              <a:t>Gudakhu</a:t>
            </a:r>
            <a:endParaRPr lang="en-US" dirty="0"/>
          </a:p>
          <a:p>
            <a:r>
              <a:rPr lang="en-US" dirty="0"/>
              <a:t>Hookah </a:t>
            </a:r>
          </a:p>
          <a:p>
            <a:r>
              <a:rPr lang="en-US" dirty="0" err="1"/>
              <a:t>Hookli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05765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SMOKELESS TOBACCO</a:t>
            </a:r>
          </a:p>
          <a:p>
            <a:r>
              <a:rPr lang="en-US" dirty="0" err="1"/>
              <a:t>Khaini</a:t>
            </a:r>
            <a:endParaRPr lang="en-US" dirty="0"/>
          </a:p>
          <a:p>
            <a:r>
              <a:rPr lang="en-US" dirty="0" err="1"/>
              <a:t>Mainpuri</a:t>
            </a:r>
            <a:r>
              <a:rPr lang="en-US" dirty="0"/>
              <a:t> tobacco</a:t>
            </a:r>
          </a:p>
          <a:p>
            <a:r>
              <a:rPr lang="en-US" dirty="0" err="1"/>
              <a:t>Marwa</a:t>
            </a:r>
            <a:endParaRPr lang="en-US" dirty="0"/>
          </a:p>
          <a:p>
            <a:r>
              <a:rPr lang="en-US" dirty="0" err="1"/>
              <a:t>Mishri</a:t>
            </a:r>
            <a:r>
              <a:rPr lang="en-US" dirty="0"/>
              <a:t>/</a:t>
            </a:r>
            <a:r>
              <a:rPr lang="en-US" dirty="0" err="1"/>
              <a:t>Masheri</a:t>
            </a:r>
            <a:endParaRPr lang="en-US" dirty="0"/>
          </a:p>
          <a:p>
            <a:r>
              <a:rPr lang="en-US" dirty="0" err="1"/>
              <a:t>Paan</a:t>
            </a:r>
            <a:endParaRPr lang="en-US" dirty="0"/>
          </a:p>
          <a:p>
            <a:r>
              <a:rPr lang="en-US" dirty="0" err="1"/>
              <a:t>Paan</a:t>
            </a:r>
            <a:r>
              <a:rPr lang="en-US" dirty="0"/>
              <a:t> </a:t>
            </a:r>
            <a:r>
              <a:rPr lang="en-US" dirty="0" err="1"/>
              <a:t>masala</a:t>
            </a:r>
            <a:endParaRPr lang="en-US" dirty="0"/>
          </a:p>
          <a:p>
            <a:r>
              <a:rPr lang="en-US" dirty="0" err="1"/>
              <a:t>Gutka</a:t>
            </a:r>
            <a:endParaRPr lang="en-US" dirty="0"/>
          </a:p>
          <a:p>
            <a:r>
              <a:rPr lang="en-US" dirty="0" err="1"/>
              <a:t>Zarda</a:t>
            </a:r>
            <a:r>
              <a:rPr lang="en-US" dirty="0"/>
              <a:t> </a:t>
            </a:r>
          </a:p>
          <a:p>
            <a:r>
              <a:rPr lang="en-US" dirty="0"/>
              <a:t>Snuff</a:t>
            </a:r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1000" y="381000"/>
            <a:ext cx="3810000" cy="8299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Types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Nicotine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Tar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Nitrogen oxide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Metals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Carbon Monoxide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Radioactive compounds</a:t>
            </a:r>
          </a:p>
          <a:p>
            <a:pPr algn="just">
              <a:lnSpc>
                <a:spcPct val="17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Hydrogen cyanide and other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ciliatoxic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agents.</a:t>
            </a:r>
          </a:p>
          <a:p>
            <a:pPr algn="just">
              <a:lnSpc>
                <a:spcPct val="17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228600"/>
            <a:ext cx="7467600" cy="8299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91440" anchor="b" anchorCtr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Constituents of tobacco smoke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31746" name="Picture 2" descr="http://www.autogeekonline.net/nick/CarPro%20Tar%20X/labrea_tarbub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976451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3733800" cy="457200"/>
          </a:xfrm>
        </p:spPr>
        <p:txBody>
          <a:bodyPr/>
          <a:lstStyle/>
          <a:p>
            <a:r>
              <a:rPr lang="en-US" dirty="0"/>
              <a:t>Smokeless  Tobacco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953000" y="1295400"/>
            <a:ext cx="3733800" cy="457200"/>
          </a:xfrm>
        </p:spPr>
        <p:txBody>
          <a:bodyPr/>
          <a:lstStyle/>
          <a:p>
            <a:r>
              <a:rPr lang="en-US" dirty="0"/>
              <a:t> Smoked Tobacco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343400" cy="4648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(S)-NNN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(R)-NNN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methylnitrosamino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)-1-(3-pyridyl)-1-butanone (NNK)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"/>
          </p:nvPr>
        </p:nvSpPr>
        <p:spPr>
          <a:xfrm>
            <a:off x="4876800" y="1828800"/>
            <a:ext cx="3886200" cy="472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Acetaldehyde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Acrylonitrile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4-Aminobiphenyl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Anisidine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hydrochloride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Arsenic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Benzene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Hydrazine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Isoprene 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Nitrosodiethanolamine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Nitrosonornicotine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0" y="304800"/>
            <a:ext cx="7313612" cy="8299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Algerian" pitchFamily="82" charset="0"/>
              </a:rPr>
              <a:t>Carcinogens in tobacco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lgerian" pitchFamily="82" charset="0"/>
              </a:rPr>
              <a:t>Tobacco and oral diseases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4419600" cy="495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Oral precancerous lesions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Leukoplakia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Erythroplakia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Smokeless tobacco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keratosis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Oral cancers :</a:t>
            </a:r>
          </a:p>
          <a:p>
            <a:pPr algn="just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cell carcinomas of the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Tongue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Floor of the mouth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Lip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181600" y="1828800"/>
            <a:ext cx="3733800" cy="43815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Verrucous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carcinomas of the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mucosa</a:t>
            </a:r>
          </a:p>
          <a:p>
            <a:pPr algn="just">
              <a:lnSpc>
                <a:spcPct val="20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Alveolar ridge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11266" name="AutoShape 2" descr="data:image/jpeg;base64,/9j/4AAQSkZJRgABAQAAAQABAAD/2wCEAAkGBhQSERUUEhQUFBUWFBUUFBUUFBUYFRUVFRQVFRQUFBUXHCYeFxkkGRQUHy8gIycpLCwsFR4xNTAqNSYrLCkBCQoKDgwOGg8PGiocHSQsLCksKSkpKSksKSwsLCksLCksLCwpKSwsKSkpLCwsKSkpLCwsLCkpLCksKSksKSwsKf/AABEIALYBFQMBIgACEQEDEQH/xAAcAAABBQEBAQAAAAAAAAAAAAAFAQIDBAYABwj/xABGEAABAwIEAgcEBwUGBQUAAAABAAIDBBEFEiExQVEGEyJhcYGRMqGx0QcUUlOCksEjQnKT4RUWM2Ki8CRDVHPxRGOywtL/xAAbAQACAwEBAQAAAAAAAAAAAAACAwABBAUGB//EADARAAICAQMCBAUDBAMAAAAAAAABAgMRBCExEkEFE1FhMnGRodEigeEUFVKxQkPB/9oADAMBAAIRAxEAPwAZU0oKEuoXMN2+i0DlTmfZa2jytdjWyKTSXDVVYzklH+bQ+I2VmWVx2GiqVTdL8Rr6IWaoGnoai6ItWYoajbVHqea4TEzDbDpZaISWSApysQMcFa6OTZK2AnYuyHweC39VVIUUry0h43a4OH4SD+iGSymNon0WRl7k08GSR7Psvc30JC6yJdI4wKl7h7MgbKPB7QfjdDbqReUiXR6LJR9xharOCj/i4f8AuA+l1We9WujQzVbOTWyPP4WOKk/hYzTLNsfmDZ33e883uP8AqKifHdQtk489fUpDMQouC5rMm0V5qJNigsrLZE4tCmCdT4IpHgBYObtNJ7f7aqto7sOawcWX1IL9CeZWjxCtuS1hvuCb6A/qgn90p4+pf2SJHHJYncHiOCTZJN4OvoqZQi5PvwbelcGNAStYSbg2VJlM+JwbM2xO3Frv4SrDZbDRNTycyVThJp8kryGqnLNySSHVMDLqESwRPcXbK3R4Nm1crdHRIk0ABWo+ouVvZEUVIyMbBQyVFynTXcUgprKxaxyyKWBVCDdXpJbKo/e6ocnsLCO/dNrX2akjmaq+Jv7BPIH4KApZkipROzPHqjQKzmAuJdrwajrHKlwNvWJYJLFcn5Fyggkconw3CWB6msrA4B8lOqE8BRidwCEVVVyVM0Vtsq0s1tOLTb5IvSV9lnGPIef83xCKUjkCZptgmsmkp8QB0VwIHDPZFIKi4TUzmzhgs2TJG3Fk8OTS5WLL9U/rKSmk4sD6d/iw3Zf8JQ1xV/Be3HUwcS0VEf8AFHo8D8J9yDzVAS4bbGvULqcbF3X3WzFlkV/o1JY1Mn3dLL6us0fEoFLMSjGHDJh1U/jJJDCPXO73KrHtgdpI4n1Psm/sCYyLJ2QFNiYpQ1GZ2xnVWQbpLiXVR6buNh+qN2WU6UsL5om8Pm4BDN4iaNJBTtSZBh/R2SaPrHSZeTba+fJMhrpaaRpzZmsdpe9h+Ha3gtlhnQutdHnDWtZa+eQ5Rb4u8gs1iM+S7XRjrNQ517tHDsj9SseWelwj07BqKnxCk62Z4jjdcAAjO2RvFvgde9YOEklzSdWPcwnnlNr+YsfNZbCcUfHdrXEDT1Fx8FocB/aulLr+00+eUXT63vg52tiujqfYvBt1epKRSU9GArYFloSOFKeeBQLJCVwCcGKxJzW2UczlNaypVU3AKi4rLK0upCZKABupwFVmF9DshNJUkNtlDV1PYd4FWJ4LbIXiJysPgVT2HVpSaHdHXAhx8Ai9rIZgkeWId+qKg6KLgq742TMqRxXKoYiuV5FdKCDU8PVI1PJI6pspkHoZYqIbqjLSBW4q0HRSSR32V8lJuJnquntry1T4zfVEKqG4KE07rGx4H3Jb2NlcuqJbbN3otQVHNVW0LXAOapqeLKUSETcZILCUKJ8hVOR9lH9ZJRZEKsu4djHUVMUp2a+zxzY7svHofcpukNB1NQ9gPZvmYebHdpp9Cgk7rhaCpnNThzJt5KU9RLzMZ/wnn4JbeJZN0I9dTj3W/wCQXlCNYq7q6Gki+8fLUO8B2GfqslHWlzg0buIaPEmwRjpziYbVdU3aCKOAeLW3f/qJVSeWi6q3GEn67DWyBJ16zv8AaDuCeyrfxR9QjyWGpaxBMda7sSs9qN2bnxB+ICuU4LuCnlptFHui65eVNNG2wX6WqWpp7VLuqmAsQR2D3ttt4FeZ9LsXhc93Uuzkk2IGmvxVWtwFpNx2T6hRQYaWnshl+Zab/FZ3Wztw1VbWc4IqCj6tmZ41ds3j3DxWv6OYeWR9r2nHMfE8P0VPDcH1D3nM4bX2HgOC0ccdgAnVwxuzma3VKxdEeB6SyUhc1OOUx7Wp9k1pUU0nJQojqZuAVJT2KimdZCx8FjYQm6H4mLWsdlcL9tVVq7cFQ1bMqw1BO6HY1J2Dbu+Ksv07kMxWWzR3kBA3saqo/rTQZoJP2bfAIlTb6oNSH9mz+EK3FOQiTEWRy2HWxhchrMR0XIsmV1yK7YyrDWq19UO/qnto7blVgN2Ip9WeAU8DHBXGx2UU9SGq8AdbeyK1S1Z7EY8pzeqLz1l0LxB2ZpHcUMtzVSnFj8LxvI7K7Yo7I8e0NliMLk6zLffY+W60rJyBYIYsbfUlLbkdU4gAqEmKWS1R0JAF+ZWU+sufmcXAW2B4oZSwNooUzRyYtfZHOguOtjqurm/wKlpglvsM3sP8nW9Vk6SZpsLEOIvY8fDmrhoyRpvwVPdDFiqW6wazCsAdTYi9sw7NNmlJOxa3Vh89FnJc8z3SO3e5zz+I3W+lrZK3Cy9rf+IbGyGo+0+FruzKOY4HwWbp6ICykF1blamSqSivmUKfDFcFKxtszmj+Igel07FppIYTIyMuaCA59jkZfQFx8dFhq3EsznOec7j6DwHJG5KOwmnTzu/U3hHo8dMLLpIAhnQ/P9WGe/tHLfcN4fqjTWXKat0c6xOE3HOcA59DdT0+GgIgI0hUwC7HwRsjsVNZNY3dOaLKwWxDJwTAVLLGmBihQ4LstkpNlUnqFRaTYtROAg01UXOsFYlBebKeClAQvc1RxBblJtO47mycYtwOHqiUkYGp8VWisSe9TBHPICqBqgHSF3Yb/F+i0+K0pB0WS6QHRo7ylz2R0dL+qSYf6POz0zTxF2nyKu5EJ6FS3je3k6/qFp20lzy70Ud0Zr30WSRRjpie7xXIq1mXRciwI6y3mHNQzVrWqpNHfYqm+iJ3d71MsVGtd2Pq8cPBC5at7jdFG4YPFK7D9Nt+5DhsfGUI8IBunPFRuqUamwkWuh8uGg7KsMfGyDKGEUdpnuHskX8yUeYFToqfKD4q2qRLZdTEmiFtVl6rBml5ync7ckarangN0lNBbU7qPcOuUq90yLAInwE5mRytcALPFyAL7Hdu/BHmujJ0Y5g4tzA+hIuqkI1V+Ft1FBFWamT5Sf7F6mxGVkoljd1Za3I1o1bk4tcP3r8URfjEZOb6rHm43c4MvzyhCxYJc4RdCMv9TY+d/mkx+M1MlUwsld+z4RM7DBysAgUGDRR6Bo35XPqUVeSdksVHxKvpS4Kd838UiWkGnIK61RMYpQUZjk8sW6RqTMkJUKGzxkG4To5x7krwSoepubqBJprcsvk0TOtTfq5I39wXNowBqT7lCbDJn96GTT94U1bI0cT7vkqBgG51ugbNVcUlljji4btZNGKE7nRQmIcAp4aUDfVDuOagiQ1xdYcFIG8VG6m1va3JSNujQqTXY6tjztWC6TNLXtB5fqt5LNlFyvPekFX1k7iNhoPJBbwbtAn1exe6Ez2qC0/vNI8xqt3n10XmOD1GSeN3J4v4HQ/FepHhYXJ2CqEko7k1tbdq6VlslY3TVcrFPhRcLvvfle1kqzPXQT4Y+PgtzWW0inJhYPGyVlEG+Ki/vDTk2bIHHkwF3wCtseHbNPnotbshHlo5MNPqJ8Rk/wBhjYRzCcGgLsm5c0j3/BRsrIibBzb8ibH0OquNkZcNAWUW1/HFr9hZ2gtQl8Y19URqZuCE1s9gSrZdSZHGEyokt4nQeJ0CcHANHOyHSPzv8NfklmtLLDsuFwdrJmzssJHF4cL3s82DRYNdoQO/XRVo6XvB7wbjyIQnAMS+rVwLxmjz2e13slkmhJHIX17lo+k+DmhquyLU8/bjOtgf3m+R9xSozalhnQv06lWpQ5x9RkdLZWo4VXZIpmyrScSWSYQpwhCiEylYblQWx4ClY26QNTwiFtj2jRKkypQxQARdlTxYJN1CzmhPDU4MUc1QAoUPc4BDK6t03Tamv5IbI0koWzRXX3Y2MXNyppLfJPjisnRxi6oe5DqWk4lNmFu8qy3RPzMHatqrwK6nnJScXAWP++5NE4G66R+tyq80gOymRnTkA9KMUIIDTwusmNVspuic9VLo3JGLdp3HnYcVq8F6BQwWJGd/N2voNgsF2ojF+p6bSaWXQsLBiujXQmWdwc68bAQbkanwH6r1Glw9rBpvzO6sZQ3QcE4PXNsulPbsderTwhv39Tsi5RSVgboUqUOMhg+HsjaA0AfFG4wg9C9ExJsBumSbyRJYLzbKpiGExzCz2g9/EeB3CQya2UoHN1vBRPAMop7My9ZSSUut3Sw9+sjB/wDYKvLM2RoLXAgrVzOG2p8VnKzAQxznxDfdn6hdGjUZ/TI4Os0Ci+utfsU6qfZrRdxsABuT4IpQ9EKiwJjIv9otB9L3VnonhJjmMshBdazeTb72W3kr77KXalwlhIrS+HQtrUpN7+h5f0n6NSxtEhYbs34hzD7QuPP1K2mAPGK4Q+mveop2CSBx1c4M9jzIBjPePBHg8OFnWIPD5rE12HTYTO6qo7tiLSAAARE5/ZILXbsJykciAgjqOt77M1/0bpjiLyv9AnCKjOzQ6t0Pd4/75IqyAlCKbpK98jHzdXYjKbNY12Y2uSGgbkXstFm5BdCDyjzOtg67NuHuRR06sNZZNaE9MRz5MeEuZNDSnthRCzs6dqVI2Oy50zQoUcIuaV0gCoz4qAh0+LqsobGqUgrPVIZUTEqk7EieCdHiQvqCh6smiNTj2FdoLqGGc6kqWonzbCwQ6pqsu6FsfCOdgm6rAG6quxMDioMLwSoqz+yZZvF7tGjz4+S1VF9FrRrNM5x4tYLD1OqTO+MeWbqfD52LKWxlZsdJ0arlDUueLAFx7gStnT9B6SPZmb+NxPuRNlHGwWa0Ad1h8FnlrEuEbo+EZ5ePkZCj6PSP1eMoPPdGqLAo49coJ5nUog6UBV3VvC6xWaidnLOrp9DVTulv6smygKOaYAE8lWmxFrBclBKzGM+mwSEmza9grHUZrlQTYhwbug8uJEjK3TmU1s9giUCdQRMnNchMlbcrkXQD1IioqgaIpTzXPksfQ1yN0FXr7kc4YBhPIXc6zrqbrSVTzqYae5KGkm7tdkTo8G64X2HvQyLVHMIr8gt3K0U4pnSYSGNs3ceqH01ZqWu0cP8AYKPyz3ObhZBMdwbre2wlkjfZcN/A8x3FTOXuCl0rAWw4315IjKWvBaWggixBGhB3BHELHYPjuQ9XPaOTbX2H97SdvBainnGmqL2LZ5z0t6LGkkL2aU8p1dlDnRv4DXYX2NxxBRvoPMyZpilDhIza+hc3n5fAhbWqY17C14BaRYg7ELznGcAfQvbUQHMxp7TnPOYAnRruBHC+/NaYWtrpzhnPu00M9bipR7prODX1mC5dWa9x38uaHZFfwXHPrABG1tfHkiVZQRkG+/MHVNq1bjtPc5mr8EjZ+uh9Pt2/gzrpAFBJXAKpVSlri3kVXyFy6KllZR5mVLhJxns0SzV54Kq4Pcr0VCrjKYBXhsrrjHgDNw0ndTMwgcUWygKjV4qxnFTCRFZOTwiP+zmjgqFa6OMcLqlWY495tGNOfBaDo30OuRLU9s7tjPsjvcOJSbbYwWTpaTR2XSw2B8OwOeqOaMZI/tu4/wALd3fBa3D+g8EdjIOtfzk1Hk0aBaCwAtskElly7NRKXsepo0VVa4y/cazsCzQABsALKQTXVeom1CY6oAWZs2pEz9FSqqoAKGqrso71msTxew3327/BUk2HlIu1eLa2CH1OLhg5uKFGdx7lWfI0b6nuTlAXKwt/WHSG5PyUcs9zZvmfkqU1YTpsOQ/VV3V1tk1QEuYWEoaFXnrO9B5sStxAVGbF+VyjVbFSuQYkrtVyzb8RcdtEiZ5Ynzi/TTcQjmHT305/FZyeNzCiGFVwJAOhUsgFp7kzXU8h4q+HqjRkWuicUIKxuJ0FISB9j6IpBTm2ba+o8FQ+rbjmEZo57sAPDTwQ4LyN60+yf/IVyB9wq0tOHjTRw2PEFRQz2OV4ynmPZd4cj3FVgmSWqwNk4IcPcEJGF1FGbsJlhG7T7TBzZzHd6LUwOtx8leiIduNERM4AFLXh4Dgeza48eCIQ2kGXLmBFiLX02N+Cq4j0eLHGSC2urmH2Xd45FPweuAuPZN+0DoQeR7u9SMd9xvUnHYy9TRHDakPbf6vI63/bdwHh+ngte1vWs0OvBW8fp2VFLJGSGOeGsa4gWDnODWn3rNYJWOib1clxIzsu8RpfzRWPuBUlvEp1NIS85hqDY+SfHTgJ2JYozrDqL8fFVRijeYXZox5cfkfPNfGb1Nnfd8F5rUkkgaLqmcSCbL+0G6dkxdD7gzEsWc42Z6oX9RLjd2qNvw+ybBCXENaLk/7uUt7bs3VviNaJOjmEhz7kaN273cPTdbUNtt5lV8JwwRtA47k9/FWzJr3C64t1nmSz27HttDpvIqSfPLODwN1Le40QeKp66Ugeww2J+0/iO8BFzoEg2SRQqz2iO66HVtaGMJO/AcypK+XtkrPYjUm9zr9lRLLK4KlTM58nacco1Pf3KlUyi+dxt9lvIcNFDildlIYNTu7xPBAsQqjY62034lbIVN7mG3Uwi8csu1uLAbuAHK+vmhUuODhdAyVy0KtIzytkwjJi7jsPVV31jzuSq6cAjwhTk2ddKGpQxSNVlCCFcpQUiso9VofoqqpbGUxwjke070GnvRgfQzBbtPe532tG+gC9R6pJ1SmC3NPhJfJHk030YTM/wprjk8fqFUd0crot4w8c2O/Qr2MxqNzO5LdaYyN0keMS1c8ftwyN8WEj3KGk6XM6xrHaEuA5b6bFeyTQtO7b+SzuK9GqeTUxtDtwbDdLdKHLUMECosL8OY/VTspi9plbIAGixbYHMDa+vmPRDIqkNJjdo5p46acDbiE5zSL2dluLG2xHeP1WP4XubGuqOxPC18brMN2/ZdqBbkdx70Wp8TH7wLT37eqBtxIs9sX/AMzRf1CnZjTHHj5tPyVDexoBWaaFUaumbJrs4bOGhHnyQuTEI/3XZfC9vRRDpKxmjvUf1VPIUdiSSkf1reske9gILRpZpGvAe9OxiemrKhvV57uYQZA2QMcWi7g2S2UubY3AJ27ip6XFGTCzXA65u8crjdX8Cwjq4HxA2YHB8N7nIeIFzfL+hstFcdvcyal4al29PUzQ+iedwBFQzXUAtdcdxsmO+iSq4VEXo9eqUbyWNJAaSBccjxCnsugmcNwjng8ed9FVaNpYT+J3yTo/o9xJmzoD+M//AJXsGRRyt0NtDY28baK8g+VF8o8ub0frI/8AGZF+GS5/La6MYdhbW6ZbE89z5qxFiIaCC7tX1zb3G+6oVvSqFmhc3MO9c66+Vmz2O5o/DK6G5wSbff8ABflfk0Oyz2IY1md1THZSfbd9kd3egfSPpmXC0d7cXa+5ZzBGmaYBzi1pJJN97C9teeyVGp46mbXZGMlHuerYAGgBsdso48/Pie9GJoxZV8MhsxugGgHl3BdiVVkaeewS0HN54M7id/Ig+vJZrFKkB2Y+yxpdbmeA9UVxjERma0HYFxPksliNTJJcCzQT52CbVX1SMmpuVUGwdNO513OIZfXm5UaqlaWFwJd3lFosCHtPcXHv2VmpYMmWwA42C6vSeZ81Z23MIlAV7EMPDDdurfeO5VEs6Caayjg1OSBKoWKnBMTwoUOBSpq5WQ+tWdIKY7TxfnA+KmbikB2mi/mM+a8THSyk+16xv+Sc3pRR/eN82P8Aks/nS9Du/wBro7W/6/J7eKmM7PYfxt+aeC0/vN9QvEP7x0f3sfo4fonNx+i+9i9T8lPOfoV/aqu1q+i/J7d1Y5j1CY6laeXuXjLcZoz/AM6L89lK3E6bhNH5Sj5qec/QteEx7Wfb+T1ip6Owyjtxsd4tB/8ACoSdAqc7MLf4XPH6rzxmJQ8J2+Uw+albiDOE58px80LtT5iEvCmuLPt/JspPo1i/dfM38d//AJAqEfRqBtPJ5taf0WabiZ4VD/Kf+qmbiknCpk/m/wBUPXH/ABDXhtq4sX3Dp+jTnUP/ACtTT9FcZ9qaR3iR+iFDFp+FTL+f+qkbjNTwqZPUFWpw/wAQX4be/wDsX3/Aapfo+bF7D3Ad2iIwYAWfvOPvWW/tuq/6l/o35Jf7cq/+od+RvyRq6PoxEvCbX/yj9/wbmKiIU7adYBuO1g/9QT4sZ8lL/eOs+9b/ACm/JF58fcU/B7vWP1/g3vVJRGvP3dIK375v5G/JRyY7WkW67zDWg/BX58fcpeD3+sfqaTpR0mZTDI2zpSNBuGA/vO/QLzWpIe4vf2nHUuO5Ksy0chJc7Uk3JJuSeJJO6G1xdmEY0JFyTs0cSsls+tnZ0uk/po+/dgqspOucWAdn963Du8Vfp8Jax8V7AdY0AeunoFbojFYtjexxbvZwLrnibcyp8Pcx8wa6x6vU32DzsB4D4oMvglrj8T54NvmytHgsn0kxWzHHiNfJFcTxQMZoeHwXnuN4418oB0a3U8yeSpRyznymkh8MDix0j9zv3DgFQibd1hsFYmxEyMIa3KwDc7nkAoaNhAuVu08d2zh+KWbKC+Zblj4ITibXZSBuirnpr2grY9zh1ycXuYKpEn7wICgC3NVSNLToFi6uLK9zeRSmsHWptU0RpUi5CPFTgmpwUKFSpAEqhDUtxF3P/S35J4qyeX5W/JIuWJxR6qOpsfLHdcf8v5Grs/cz8gXLlWBytk+Tr/5Y/wAgXZR9iP8AJ/VIuQjU88ndQ0/8uP8AJ/VKKRn3UfofmkXKZCUYvsvoOFDH91H7076hH90z1cuXKZYXlx9F9EIaKP7tv5nLvqkf3f8AreuXKssnRH0X0X4ENOz7B/mOXCFn2X/zXLlyvJXTH0X0X4Oys/8Ac/mu+SQ5ftTDwlK5coA8ei+iOEg+8qP5ikbUEbTVA/H/AFXLlAer2HjEpBtUVHm4H4qpiNXNMMpmedL2IaLgcy0XKVciQq15WP8A1/kGYTmjk6xpsWA+/T0ufctFg1U5rSb6k695XLkx7nIlthL5lnFsUfkNz3AcL96z9I4gkixPNy5cpFbCbG+osGoc4jMfkikcmgFly5boLC2PM6iTnLMtxQU0s5LlyMzkcruyfBYatkzSOPf8Fy5LkdDSLkhShIuQG4clC5coQswR3C5cuV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57D8-7619-4A72-B695-B729A9A74A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533400"/>
            <a:ext cx="37338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Periodontal diseases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plaque and calculus depositions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Ischaemia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Gingival inflammation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Periodontal pockets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Gingival recession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Alveolar bone loss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876800" y="533400"/>
            <a:ext cx="3733800" cy="3886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caries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Peri-implantitis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Halitosis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Taste derangement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Stained teeth and restorations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8674" name="Picture 2" descr="http://www.colgate.com/CP/US/EN/OC/Information/Articles/Oral-and-Dental-Health-Basics/Medical-Conditions/The-Mouth-Body-Connection/Leukoplakia/de7_leukoplak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3505200" cy="2357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4124</TotalTime>
  <Words>1057</Words>
  <Application>Microsoft Office PowerPoint</Application>
  <PresentationFormat>On-screen Show (4:3)</PresentationFormat>
  <Paragraphs>197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Algerian</vt:lpstr>
      <vt:lpstr>Calibri</vt:lpstr>
      <vt:lpstr>Franklin Gothic Book</vt:lpstr>
      <vt:lpstr>Lucida Calligraphy</vt:lpstr>
      <vt:lpstr>Lucida Handwriting</vt:lpstr>
      <vt:lpstr>Perpetua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Tobacco and oral diseases</vt:lpstr>
      <vt:lpstr>PowerPoint Presentation</vt:lpstr>
      <vt:lpstr>Tobacco control programmes</vt:lpstr>
      <vt:lpstr>PowerPoint Presentation</vt:lpstr>
      <vt:lpstr>PowerPoint Presentation</vt:lpstr>
      <vt:lpstr>Who initiatives</vt:lpstr>
      <vt:lpstr>PowerPoint Presentation</vt:lpstr>
      <vt:lpstr> Initiatives by Ida</vt:lpstr>
      <vt:lpstr>PowerPoint Presentation</vt:lpstr>
      <vt:lpstr>prevention</vt:lpstr>
      <vt:lpstr>PowerPoint Presentation</vt:lpstr>
      <vt:lpstr>PowerPoint Presentation</vt:lpstr>
      <vt:lpstr>Role of dentist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Public Health Dentistry</dc:title>
  <dc:creator>Harshal</dc:creator>
  <cp:lastModifiedBy>prateek kariya</cp:lastModifiedBy>
  <cp:revision>366</cp:revision>
  <dcterms:created xsi:type="dcterms:W3CDTF">2011-07-31T16:05:53Z</dcterms:created>
  <dcterms:modified xsi:type="dcterms:W3CDTF">2022-07-22T06:14:47Z</dcterms:modified>
</cp:coreProperties>
</file>