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87" r:id="rId2"/>
    <p:sldId id="272" r:id="rId3"/>
    <p:sldId id="274" r:id="rId4"/>
    <p:sldId id="276" r:id="rId5"/>
    <p:sldId id="289" r:id="rId6"/>
    <p:sldId id="290" r:id="rId7"/>
    <p:sldId id="300" r:id="rId8"/>
    <p:sldId id="302" r:id="rId9"/>
    <p:sldId id="30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33" autoAdjust="0"/>
  </p:normalViewPr>
  <p:slideViewPr>
    <p:cSldViewPr>
      <p:cViewPr varScale="1">
        <p:scale>
          <a:sx n="86" d="100"/>
          <a:sy n="86" d="100"/>
        </p:scale>
        <p:origin x="5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17B22-36C1-4ED6-BED7-E7F23F5E22D1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4A0FE-598F-4E6A-87B0-18AAAB0FB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5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76D9F11-5EB7-489B-8781-8CD883E4353B}" type="datetimeFigureOut">
              <a:rPr lang="en-IN" smtClean="0"/>
              <a:pPr/>
              <a:t>20-07-2022</a:t>
            </a:fld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10DCD5F-4A83-4C59-9ACB-7A7C5AAE323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4a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23162" y="5404986"/>
            <a:ext cx="4576042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radley Hand ITC" pitchFamily="66" charset="0"/>
            </a:endParaRPr>
          </a:p>
          <a:p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adley Hand ITC" pitchFamily="66" charset="0"/>
              </a:rPr>
              <a:t>    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Rounded MT Bold" pitchFamily="34" charset="0"/>
              </a:rPr>
              <a:t>Dr. Pranav R. Kurup</a:t>
            </a:r>
            <a:endParaRPr 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252">
            <a:off x="3239786" y="1612753"/>
            <a:ext cx="2318541" cy="1774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46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787">
            <a:off x="447517" y="118720"/>
            <a:ext cx="2654862" cy="2170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08000"/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73556" y="1457867"/>
            <a:ext cx="5881025" cy="1963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radley Hand ITC" pitchFamily="66" charset="0"/>
              </a:rPr>
              <a:t>VARIOUS SCHOOL DENTAL 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adley Hand ITC" pitchFamily="66" charset="0"/>
              </a:rPr>
              <a:t>HEALTH PROGRAMS</a:t>
            </a:r>
            <a:endParaRPr lang="en-US" sz="4400" b="1" dirty="0">
              <a:solidFill>
                <a:srgbClr val="00B0F0"/>
              </a:solidFill>
              <a:latin typeface="Bradley Hand ITC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9246">
            <a:off x="6031501" y="882438"/>
            <a:ext cx="2468563" cy="1847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966">
            <a:off x="2525458" y="76916"/>
            <a:ext cx="2689215" cy="191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296">
            <a:off x="31380" y="2341438"/>
            <a:ext cx="2620963" cy="174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929">
            <a:off x="5208544" y="2152562"/>
            <a:ext cx="2468563" cy="1847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7337">
            <a:off x="2094743" y="2743808"/>
            <a:ext cx="2620963" cy="174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3894">
            <a:off x="7396880" y="2020259"/>
            <a:ext cx="2189163" cy="1858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752">
            <a:off x="4179699" y="3051333"/>
            <a:ext cx="2627313" cy="174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862">
            <a:off x="6852769" y="3423982"/>
            <a:ext cx="2468563" cy="1847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57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3881">
            <a:off x="73266" y="3721818"/>
            <a:ext cx="2536825" cy="1811337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algn="ctr" rotWithShape="0">
              <a:schemeClr val="bg2"/>
            </a:outerShdw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9462">
            <a:off x="1858506" y="4392517"/>
            <a:ext cx="2189163" cy="1858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5957">
            <a:off x="-164407" y="5230806"/>
            <a:ext cx="2676525" cy="1704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562">
            <a:off x="6012441" y="4636963"/>
            <a:ext cx="3105150" cy="1466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444">
            <a:off x="3781385" y="3885258"/>
            <a:ext cx="2466975" cy="1847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689">
            <a:off x="7368387" y="-71175"/>
            <a:ext cx="1847850" cy="2466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582">
            <a:off x="174045" y="1690508"/>
            <a:ext cx="871537" cy="13096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128">
            <a:off x="5896410" y="4283720"/>
            <a:ext cx="1753124" cy="14181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910">
            <a:off x="5314212" y="5020785"/>
            <a:ext cx="1983093" cy="1428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A2FDDE-E24E-4386-ACB5-11A3C1228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7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6"/>
    </mc:Choice>
    <mc:Fallback>
      <p:transition spd="slow" advTm="1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648072"/>
          </a:xfrm>
        </p:spPr>
        <p:txBody>
          <a:bodyPr>
            <a:normAutofit/>
          </a:bodyPr>
          <a:lstStyle/>
          <a:p>
            <a:r>
              <a:rPr lang="en-US" sz="2400" b="1" dirty="0"/>
              <a:t> </a:t>
            </a:r>
            <a:r>
              <a:rPr lang="en-US" sz="2400" b="1" dirty="0">
                <a:solidFill>
                  <a:srgbClr val="00B0F0"/>
                </a:solidFill>
                <a:latin typeface="Comic Sans MS" pitchFamily="66" charset="0"/>
              </a:rPr>
              <a:t>SOME SCHOOL DENTAL HEALTH PROGRAMS: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6120680"/>
          </a:xfrm>
        </p:spPr>
        <p:txBody>
          <a:bodyPr>
            <a:normAutofit fontScale="85000" lnSpcReduction="20000"/>
          </a:bodyPr>
          <a:lstStyle/>
          <a:p>
            <a:pPr algn="ctr">
              <a:buAutoNum type="arabicParenBoth"/>
            </a:pP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  <a:t>“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Bradley Hand ITC" pitchFamily="66" charset="0"/>
              </a:rPr>
              <a:t>LEARNING ABOUT YOUR ORAL HEALTH” – A  PREVENTION  ORIENTED </a:t>
            </a:r>
          </a:p>
          <a:p>
            <a:pPr marL="0" indent="0" algn="ctr">
              <a:buNone/>
            </a:pP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Bradley Hand ITC" pitchFamily="66" charset="0"/>
              </a:rPr>
              <a:t>            SCHOOL  PROGRAM” </a:t>
            </a:r>
          </a:p>
          <a:p>
            <a:pPr marL="0" indent="0" algn="ctr">
              <a:buNone/>
            </a:pPr>
            <a:endParaRPr lang="en-US" sz="2600" dirty="0">
              <a:latin typeface="Bradley Hand ITC" pitchFamily="66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FFFF00"/>
                </a:solidFill>
                <a:latin typeface="Bradley Hand ITC" pitchFamily="66" charset="0"/>
              </a:rPr>
              <a:t>PRIMARY GOAL :</a:t>
            </a:r>
            <a:r>
              <a:rPr lang="en-US" sz="2600" dirty="0">
                <a:latin typeface="Bradley Hand ITC" pitchFamily="66" charset="0"/>
              </a:rPr>
              <a:t>To develop the knowledge, skills &amp; attitudes needed for prevention of dental diseases among school children.</a:t>
            </a:r>
          </a:p>
          <a:p>
            <a:pPr marL="45720" indent="0">
              <a:buNone/>
            </a:pPr>
            <a:endParaRPr lang="en-US" sz="2600" dirty="0">
              <a:latin typeface="Bradley Hand ITC" pitchFamily="66" charset="0"/>
            </a:endParaRPr>
          </a:p>
          <a:p>
            <a:pPr marL="45720" indent="0">
              <a:buNone/>
            </a:pPr>
            <a:r>
              <a:rPr lang="en-US" sz="2600" dirty="0">
                <a:latin typeface="Bradley Hand ITC" pitchFamily="66" charset="0"/>
              </a:rPr>
              <a:t>Teaching packet </a:t>
            </a:r>
            <a:r>
              <a:rPr lang="en-US" sz="2600" dirty="0">
                <a:solidFill>
                  <a:srgbClr val="FFFF00"/>
                </a:solidFill>
                <a:latin typeface="Bradley Hand ITC" pitchFamily="66" charset="0"/>
              </a:rPr>
              <a:t>includes</a:t>
            </a:r>
            <a:r>
              <a:rPr lang="en-US" sz="2600" dirty="0">
                <a:latin typeface="Bradley Hand ITC" pitchFamily="66" charset="0"/>
              </a:rPr>
              <a:t>:</a:t>
            </a:r>
          </a:p>
          <a:p>
            <a:pPr marL="0" indent="0">
              <a:buNone/>
            </a:pPr>
            <a:endParaRPr lang="en-US" sz="2600" dirty="0">
              <a:latin typeface="Bradley Hand ITC" pitchFamily="66" charset="0"/>
            </a:endParaRPr>
          </a:p>
          <a:p>
            <a:pPr lvl="1"/>
            <a:r>
              <a:rPr lang="en-US" sz="2600" dirty="0">
                <a:latin typeface="Bradley Hand ITC" pitchFamily="66" charset="0"/>
              </a:rPr>
              <a:t>Guide on ”dental health facts” with a section on handicapped children</a:t>
            </a:r>
          </a:p>
          <a:p>
            <a:pPr lvl="1"/>
            <a:r>
              <a:rPr lang="en-US" sz="2600" dirty="0">
                <a:latin typeface="Bradley Hand ITC" pitchFamily="66" charset="0"/>
              </a:rPr>
              <a:t>Glossary of dental health terms </a:t>
            </a:r>
          </a:p>
          <a:p>
            <a:pPr lvl="1"/>
            <a:r>
              <a:rPr lang="en-US" sz="2600" dirty="0">
                <a:latin typeface="Bradley Hand ITC" pitchFamily="66" charset="0"/>
              </a:rPr>
              <a:t>Lesson plans</a:t>
            </a:r>
          </a:p>
          <a:p>
            <a:pPr lvl="1"/>
            <a:r>
              <a:rPr lang="en-US" sz="2600" dirty="0">
                <a:latin typeface="Bradley Hand ITC" pitchFamily="66" charset="0"/>
              </a:rPr>
              <a:t>Methods &amp; activities for parental involvement &amp; printed material &amp; films</a:t>
            </a:r>
          </a:p>
          <a:p>
            <a:pPr marL="320040" lvl="1" indent="0">
              <a:buNone/>
            </a:pPr>
            <a:endParaRPr lang="en-US" sz="2600" dirty="0">
              <a:latin typeface="Bradley Hand ITC" pitchFamily="66" charset="0"/>
            </a:endParaRPr>
          </a:p>
          <a:p>
            <a:pPr marL="45720" indent="0">
              <a:buNone/>
            </a:pPr>
            <a:r>
              <a:rPr lang="en-US" sz="2600" dirty="0">
                <a:solidFill>
                  <a:srgbClr val="FFFF00"/>
                </a:solidFill>
                <a:latin typeface="Bradley Hand ITC" pitchFamily="66" charset="0"/>
              </a:rPr>
              <a:t>EVALUATION:</a:t>
            </a:r>
          </a:p>
          <a:p>
            <a:pPr marL="45720" indent="0">
              <a:buNone/>
            </a:pPr>
            <a:endParaRPr lang="en-US" sz="2600" dirty="0">
              <a:solidFill>
                <a:srgbClr val="FFFF00"/>
              </a:solidFill>
              <a:latin typeface="Bradley Hand ITC" pitchFamily="66" charset="0"/>
            </a:endParaRPr>
          </a:p>
          <a:p>
            <a:pPr marL="45720" indent="0">
              <a:buNone/>
            </a:pPr>
            <a:r>
              <a:rPr lang="en-IN" sz="2600" dirty="0">
                <a:latin typeface="Bradley Hand ITC" pitchFamily="66" charset="0"/>
              </a:rPr>
              <a:t>It influenced the oral hygiene behaviour and provided education for same</a:t>
            </a:r>
          </a:p>
          <a:p>
            <a:pPr marL="45720" indent="0">
              <a:buNone/>
            </a:pPr>
            <a:endParaRPr lang="en-IN" sz="26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IN" sz="22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IN" sz="14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solidFill>
                <a:srgbClr val="FFFF00"/>
              </a:solidFill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solidFill>
                <a:srgbClr val="FFFF00"/>
              </a:solidFill>
              <a:latin typeface="Bradley Hand ITC" pitchFamily="66" charset="0"/>
            </a:endParaRPr>
          </a:p>
          <a:p>
            <a:endParaRPr lang="en-US" sz="14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latin typeface="Bradley Hand ITC" pitchFamily="66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55E8E3-4611-4FAD-B2F4-3612A6A3F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79"/>
    </mc:Choice>
    <mc:Fallback xmlns="">
      <p:transition spd="slow" advTm="8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11" y="974182"/>
            <a:ext cx="425976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Bradley Hand ITC" pitchFamily="66" charset="0"/>
              </a:rPr>
              <a:t>(2) TATTLE TOOTH  PROGRAM – TEXAS  STATEWIDE  PREVENTIVE DENTISTRY  PROGRAM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Bradley Hand ITC" pitchFamily="66" charset="0"/>
              </a:rPr>
              <a:t>Program philosophy and goals :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Bradley Hand ITC" pitchFamily="66" charset="0"/>
            </a:endParaRPr>
          </a:p>
          <a:p>
            <a:pPr marL="0" indent="0">
              <a:buNone/>
            </a:pPr>
            <a:r>
              <a:rPr lang="en-US" dirty="0">
                <a:latin typeface="Bradley Hand ITC" pitchFamily="66" charset="0"/>
              </a:rPr>
              <a:t>     </a:t>
            </a:r>
          </a:p>
          <a:p>
            <a:pPr marL="0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0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0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0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0" indent="0">
              <a:buNone/>
            </a:pPr>
            <a:endParaRPr lang="en-US" sz="1800" dirty="0">
              <a:latin typeface="Bradley Hand ITC" pitchFamily="66" charset="0"/>
            </a:endParaRPr>
          </a:p>
          <a:p>
            <a:pPr marL="0" indent="0">
              <a:buNone/>
            </a:pPr>
            <a:endParaRPr lang="en-US" sz="1800" dirty="0">
              <a:latin typeface="Bradley Hand ITC" pitchFamily="66" charset="0"/>
            </a:endParaRPr>
          </a:p>
          <a:p>
            <a:pPr marL="0" indent="0">
              <a:buNone/>
            </a:pPr>
            <a:endParaRPr lang="en-US" sz="1800" dirty="0">
              <a:latin typeface="Bradley Hand ITC" pitchFamily="66" charset="0"/>
            </a:endParaRPr>
          </a:p>
          <a:p>
            <a:pPr marL="0" indent="0">
              <a:buNone/>
            </a:pPr>
            <a:r>
              <a:rPr lang="en-US" sz="2400" dirty="0">
                <a:latin typeface="Bradley Hand ITC" pitchFamily="66" charset="0"/>
              </a:rPr>
              <a:t>Three video tapes were produced :</a:t>
            </a:r>
          </a:p>
          <a:p>
            <a:pPr marL="0" indent="0">
              <a:buNone/>
            </a:pPr>
            <a:endParaRPr lang="en-US" sz="2400" dirty="0">
              <a:latin typeface="Bradley Hand ITC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Bradley Hand ITC" pitchFamily="66" charset="0"/>
              </a:rPr>
              <a:t>1</a:t>
            </a:r>
            <a:r>
              <a:rPr lang="en-US" sz="2400" baseline="30000" dirty="0">
                <a:latin typeface="Bradley Hand ITC" pitchFamily="66" charset="0"/>
              </a:rPr>
              <a:t>st</a:t>
            </a:r>
            <a:r>
              <a:rPr lang="en-US" sz="2400" dirty="0">
                <a:latin typeface="Bradley Hand ITC" pitchFamily="66" charset="0"/>
              </a:rPr>
              <a:t> videotape - </a:t>
            </a:r>
            <a:r>
              <a:rPr lang="en-US" sz="2400" dirty="0">
                <a:solidFill>
                  <a:srgbClr val="FFFF00"/>
                </a:solidFill>
                <a:latin typeface="Bradley Hand ITC" pitchFamily="66" charset="0"/>
              </a:rPr>
              <a:t>familiarizes teachers </a:t>
            </a:r>
            <a:r>
              <a:rPr lang="en-US" sz="2400" dirty="0">
                <a:latin typeface="Bradley Hand ITC" pitchFamily="66" charset="0"/>
              </a:rPr>
              <a:t>with the lessons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Bradley Hand ITC" pitchFamily="66" charset="0"/>
              </a:rPr>
              <a:t>2</a:t>
            </a:r>
            <a:r>
              <a:rPr lang="en-US" sz="2400" baseline="30000" dirty="0">
                <a:latin typeface="Bradley Hand ITC" pitchFamily="66" charset="0"/>
              </a:rPr>
              <a:t>nd</a:t>
            </a:r>
            <a:r>
              <a:rPr lang="en-US" sz="2400" dirty="0">
                <a:latin typeface="Bradley Hand ITC" pitchFamily="66" charset="0"/>
              </a:rPr>
              <a:t> videotape - </a:t>
            </a:r>
            <a:r>
              <a:rPr lang="en-US" sz="2400" dirty="0">
                <a:solidFill>
                  <a:srgbClr val="FFFF00"/>
                </a:solidFill>
                <a:latin typeface="Bradley Hand ITC" pitchFamily="66" charset="0"/>
              </a:rPr>
              <a:t>“brushing &amp; flossing”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Bradley Hand ITC" pitchFamily="66" charset="0"/>
              </a:rPr>
              <a:t>3</a:t>
            </a:r>
            <a:r>
              <a:rPr lang="en-US" sz="2400" baseline="30000" dirty="0">
                <a:latin typeface="Bradley Hand ITC" pitchFamily="66" charset="0"/>
              </a:rPr>
              <a:t>rd</a:t>
            </a:r>
            <a:r>
              <a:rPr lang="en-US" sz="2400" dirty="0">
                <a:latin typeface="Bradley Hand ITC" pitchFamily="66" charset="0"/>
              </a:rPr>
              <a:t> videotape - </a:t>
            </a:r>
            <a:r>
              <a:rPr lang="en-US" sz="2400" dirty="0">
                <a:solidFill>
                  <a:srgbClr val="FFFF00"/>
                </a:solidFill>
                <a:latin typeface="Bradley Hand ITC" pitchFamily="66" charset="0"/>
              </a:rPr>
              <a:t>additional background </a:t>
            </a:r>
            <a:r>
              <a:rPr lang="en-US" sz="2400" dirty="0">
                <a:latin typeface="Bradley Hand ITC" pitchFamily="66" charset="0"/>
              </a:rPr>
              <a:t>information</a:t>
            </a:r>
          </a:p>
          <a:p>
            <a:pPr>
              <a:buFont typeface="Wingdings" pitchFamily="2" charset="2"/>
              <a:buChar char="ü"/>
            </a:pPr>
            <a:endParaRPr lang="en-US" sz="2400" dirty="0">
              <a:latin typeface="Bradley Hand ITC" pitchFamily="66" charset="0"/>
            </a:endParaRPr>
          </a:p>
          <a:p>
            <a:pPr marL="0" indent="0">
              <a:buNone/>
            </a:pPr>
            <a:endParaRPr lang="en-US" sz="2400" dirty="0">
              <a:latin typeface="Bradley Hand ITC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780" y="1829080"/>
            <a:ext cx="2028831" cy="210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830">
            <a:off x="470022" y="1466862"/>
            <a:ext cx="2133600" cy="240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DCEB29-E7CB-4FC7-B09A-9578481D0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04"/>
    </mc:Choice>
    <mc:Fallback xmlns="">
      <p:transition spd="slow" advTm="8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784976" cy="66247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FF00"/>
                </a:solidFill>
                <a:latin typeface="Bradley Hand ITC" pitchFamily="66" charset="0"/>
              </a:rPr>
              <a:t>       </a:t>
            </a:r>
            <a:r>
              <a:rPr lang="en-US" b="1" dirty="0">
                <a:solidFill>
                  <a:srgbClr val="FFFF00"/>
                </a:solidFill>
                <a:latin typeface="Bradley Hand ITC" pitchFamily="66" charset="0"/>
              </a:rPr>
              <a:t>Program implementation :</a:t>
            </a:r>
          </a:p>
          <a:p>
            <a:pPr marL="0" indent="0">
              <a:buNone/>
            </a:pPr>
            <a:r>
              <a:rPr lang="en-US" dirty="0">
                <a:latin typeface="Bradley Hand ITC" pitchFamily="66" charset="0"/>
              </a:rPr>
              <a:t>     16 hygienists were employed to implement it</a:t>
            </a:r>
          </a:p>
          <a:p>
            <a:pPr marL="0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320040" lvl="1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320040" lvl="1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320040" lvl="1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320040" lvl="1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320040" lvl="1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320040" lvl="1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320040" lvl="1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320040" lvl="1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320040" lvl="1" indent="0">
              <a:buNone/>
            </a:pPr>
            <a:endParaRPr lang="en-US" sz="1600" dirty="0">
              <a:latin typeface="Bradley Hand ITC" pitchFamily="66" charset="0"/>
            </a:endParaRPr>
          </a:p>
          <a:p>
            <a:pPr marL="502920" lvl="2" indent="0">
              <a:buNone/>
            </a:pPr>
            <a:r>
              <a:rPr lang="en-US" sz="2200" b="1" dirty="0">
                <a:solidFill>
                  <a:srgbClr val="FFFF00"/>
                </a:solidFill>
                <a:latin typeface="Bradley Hand ITC" pitchFamily="66" charset="0"/>
              </a:rPr>
              <a:t>Program evaluation :</a:t>
            </a:r>
          </a:p>
          <a:p>
            <a:pPr marL="502920" lvl="2" indent="0">
              <a:buNone/>
            </a:pPr>
            <a:endParaRPr lang="en-US" sz="2200" dirty="0">
              <a:latin typeface="Bradley Hand ITC" pitchFamily="66" charset="0"/>
            </a:endParaRPr>
          </a:p>
          <a:p>
            <a:pPr lvl="2"/>
            <a:r>
              <a:rPr lang="en-US" sz="2200" dirty="0">
                <a:latin typeface="Bradley Hand ITC" pitchFamily="66" charset="0"/>
              </a:rPr>
              <a:t>Dental health knowledge was significantly increased</a:t>
            </a:r>
          </a:p>
          <a:p>
            <a:pPr marL="502920" lvl="2" indent="0">
              <a:buNone/>
            </a:pPr>
            <a:endParaRPr lang="en-US" sz="2200" dirty="0">
              <a:latin typeface="Bradley Hand ITC" pitchFamily="66" charset="0"/>
            </a:endParaRPr>
          </a:p>
          <a:p>
            <a:pPr lvl="2"/>
            <a:r>
              <a:rPr lang="en-US" sz="2200" dirty="0">
                <a:latin typeface="Bradley Hand ITC" pitchFamily="66" charset="0"/>
              </a:rPr>
              <a:t>Plaque level was 15 % decreased</a:t>
            </a:r>
          </a:p>
          <a:p>
            <a:pPr marL="502920" lvl="2" indent="0">
              <a:buNone/>
            </a:pPr>
            <a:endParaRPr lang="en-US" sz="22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700" dirty="0">
              <a:latin typeface="Bradley Hand ITC" pitchFamily="66" charset="0"/>
            </a:endParaRPr>
          </a:p>
          <a:p>
            <a:pPr marL="320040" lvl="1" indent="0">
              <a:buNone/>
            </a:pPr>
            <a:endParaRPr lang="en-US" sz="1600" dirty="0">
              <a:latin typeface="Bradley Hand ITC" pitchFamily="66" charset="0"/>
            </a:endParaRPr>
          </a:p>
          <a:p>
            <a:endParaRPr lang="en-US" sz="1600" dirty="0">
              <a:latin typeface="Bradley Hand ITC" pitchFamily="66" charset="0"/>
            </a:endParaRPr>
          </a:p>
        </p:txBody>
      </p:sp>
      <p:sp>
        <p:nvSpPr>
          <p:cNvPr id="2" name="Folded Corner 1"/>
          <p:cNvSpPr/>
          <p:nvPr/>
        </p:nvSpPr>
        <p:spPr>
          <a:xfrm rot="21038591">
            <a:off x="354447" y="1485315"/>
            <a:ext cx="1944602" cy="1394618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Bradley Hand ITC" pitchFamily="66" charset="0"/>
              </a:rPr>
              <a:t>Instruction to teachers through videotapes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Folded Corner 4"/>
          <p:cNvSpPr/>
          <p:nvPr/>
        </p:nvSpPr>
        <p:spPr>
          <a:xfrm rot="20475646">
            <a:off x="4434632" y="1147688"/>
            <a:ext cx="2094272" cy="780656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en-US" sz="1600" dirty="0">
              <a:solidFill>
                <a:schemeClr val="bg1"/>
              </a:solidFill>
              <a:latin typeface="Bradley Hand ITC" pitchFamily="66" charset="0"/>
            </a:endParaRPr>
          </a:p>
          <a:p>
            <a:pPr marL="0" lvl="1" algn="ctr"/>
            <a:endParaRPr lang="en-US" b="1" dirty="0">
              <a:solidFill>
                <a:schemeClr val="bg1"/>
              </a:solidFill>
              <a:latin typeface="Bradley Hand ITC" pitchFamily="66" charset="0"/>
            </a:endParaRPr>
          </a:p>
          <a:p>
            <a:pPr marL="0" lvl="1" algn="ctr"/>
            <a:r>
              <a:rPr lang="en-US" b="1" dirty="0">
                <a:solidFill>
                  <a:schemeClr val="bg1"/>
                </a:solidFill>
                <a:latin typeface="Bradley Hand ITC" pitchFamily="66" charset="0"/>
              </a:rPr>
              <a:t>Health promotion activities </a:t>
            </a:r>
          </a:p>
          <a:p>
            <a:pPr algn="ctr"/>
            <a:endParaRPr lang="en-US" dirty="0"/>
          </a:p>
        </p:txBody>
      </p:sp>
      <p:sp>
        <p:nvSpPr>
          <p:cNvPr id="6" name="Folded Corner 5"/>
          <p:cNvSpPr/>
          <p:nvPr/>
        </p:nvSpPr>
        <p:spPr>
          <a:xfrm rot="614713">
            <a:off x="2514017" y="1556835"/>
            <a:ext cx="1782867" cy="1281328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en-US" sz="1600" dirty="0">
              <a:solidFill>
                <a:schemeClr val="bg1"/>
              </a:solidFill>
              <a:latin typeface="Bradley Hand ITC" pitchFamily="66" charset="0"/>
            </a:endParaRPr>
          </a:p>
          <a:p>
            <a:pPr marL="0" lvl="1" algn="ctr"/>
            <a:endParaRPr lang="en-US" b="1" dirty="0">
              <a:solidFill>
                <a:schemeClr val="bg1"/>
              </a:solidFill>
              <a:latin typeface="Bradley Hand ITC" pitchFamily="66" charset="0"/>
            </a:endParaRPr>
          </a:p>
          <a:p>
            <a:pPr marL="0" lvl="1" algn="ctr"/>
            <a:r>
              <a:rPr lang="en-US" b="1" dirty="0">
                <a:solidFill>
                  <a:schemeClr val="bg1"/>
                </a:solidFill>
                <a:latin typeface="Bradley Hand ITC" pitchFamily="66" charset="0"/>
              </a:rPr>
              <a:t>Demonstration by Dental professionals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olded Corner 6"/>
          <p:cNvSpPr/>
          <p:nvPr/>
        </p:nvSpPr>
        <p:spPr>
          <a:xfrm rot="563049">
            <a:off x="4775873" y="2236989"/>
            <a:ext cx="1969889" cy="861101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radley Hand ITC" pitchFamily="66" charset="0"/>
              </a:rPr>
              <a:t>field trip to dental office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Folded Corner 7"/>
          <p:cNvSpPr/>
          <p:nvPr/>
        </p:nvSpPr>
        <p:spPr>
          <a:xfrm rot="20816391">
            <a:off x="6633793" y="1288188"/>
            <a:ext cx="2232248" cy="1296143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Bradley Hand ITC" pitchFamily="66" charset="0"/>
              </a:rPr>
              <a:t>Book list, films &amp; videotapes are available on a free loan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89B8E7-959C-464D-894A-E4A784D0E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8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45"/>
    </mc:Choice>
    <mc:Fallback xmlns="">
      <p:transition spd="slow" advTm="57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298" y="260648"/>
            <a:ext cx="7315200" cy="504055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Bradley Hand ITC" pitchFamily="66" charset="0"/>
              </a:rPr>
              <a:t>(3) NORTH CAROLINA  STATEWIDE  PREVENTIVE  DENTAL HEALTH 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990" y="404664"/>
            <a:ext cx="8558482" cy="64533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sz="2400" dirty="0">
              <a:solidFill>
                <a:srgbClr val="FFFF00"/>
              </a:solidFill>
              <a:latin typeface="Bradley Hand ITC" pitchFamily="66" charset="0"/>
            </a:endParaRPr>
          </a:p>
          <a:p>
            <a:pPr marL="45720" indent="0">
              <a:buNone/>
            </a:pPr>
            <a:r>
              <a:rPr lang="en-US" sz="2400" dirty="0">
                <a:solidFill>
                  <a:srgbClr val="FFFF00"/>
                </a:solidFill>
                <a:latin typeface="Bradley Hand ITC" pitchFamily="66" charset="0"/>
              </a:rPr>
              <a:t>19 videotapes </a:t>
            </a:r>
            <a:r>
              <a:rPr lang="en-US" sz="2400" dirty="0">
                <a:latin typeface="Bradley Hand ITC" pitchFamily="66" charset="0"/>
              </a:rPr>
              <a:t>were produced based on report by Frank E Law that defined the extent of dental disease  in north Carolina</a:t>
            </a:r>
          </a:p>
          <a:p>
            <a:pPr marL="45720" indent="0"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Bradley Hand ITC" pitchFamily="66" charset="0"/>
            </a:endParaRPr>
          </a:p>
          <a:p>
            <a:pPr marL="45720" indent="0">
              <a:buNone/>
            </a:pPr>
            <a:r>
              <a:rPr lang="en-US" sz="2400" b="1" dirty="0">
                <a:solidFill>
                  <a:srgbClr val="FFFF00"/>
                </a:solidFill>
                <a:latin typeface="Bradley Hand ITC" pitchFamily="66" charset="0"/>
              </a:rPr>
              <a:t>Program implementation :</a:t>
            </a:r>
          </a:p>
          <a:p>
            <a:pPr marL="45720" indent="0">
              <a:buNone/>
            </a:pPr>
            <a:endParaRPr lang="en-US" sz="14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8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8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800" dirty="0">
              <a:latin typeface="Bradley Hand ITC" pitchFamily="66" charset="0"/>
            </a:endParaRPr>
          </a:p>
          <a:p>
            <a:endParaRPr lang="en-US" sz="1400" dirty="0">
              <a:latin typeface="Bradley Hand ITC" pitchFamily="66" charset="0"/>
            </a:endParaRPr>
          </a:p>
          <a:p>
            <a:pPr marL="45720" indent="0">
              <a:buNone/>
            </a:pPr>
            <a:endParaRPr lang="en-US" sz="1400" dirty="0">
              <a:latin typeface="Bradley Hand ITC" pitchFamily="66" charset="0"/>
            </a:endParaRPr>
          </a:p>
          <a:p>
            <a:endParaRPr lang="en-US" sz="1400" dirty="0">
              <a:latin typeface="Bradley Hand ITC" pitchFamily="66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5021733" y="1734546"/>
            <a:ext cx="3816424" cy="23762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lvl="0">
              <a:spcBef>
                <a:spcPct val="20000"/>
              </a:spcBef>
              <a:buClr>
                <a:srgbClr val="FF8600"/>
              </a:buClr>
            </a:pPr>
            <a:r>
              <a:rPr lang="en-US" b="1" dirty="0">
                <a:solidFill>
                  <a:srgbClr val="0070C0"/>
                </a:solidFill>
                <a:latin typeface="Bradley Hand ITC" pitchFamily="66" charset="0"/>
              </a:rPr>
              <a:t>Objectives:</a:t>
            </a:r>
          </a:p>
          <a:p>
            <a:pPr marL="445770" lvl="0" indent="-400050">
              <a:spcBef>
                <a:spcPct val="20000"/>
              </a:spcBef>
              <a:buClr>
                <a:srgbClr val="FF8600"/>
              </a:buClr>
              <a:buFont typeface="+mj-lt"/>
              <a:buAutoNum type="romanUcPeriod"/>
            </a:pPr>
            <a:r>
              <a:rPr lang="en-US" sz="2000" b="1" dirty="0">
                <a:solidFill>
                  <a:schemeClr val="bg2"/>
                </a:solidFill>
                <a:latin typeface="Bradley Hand ITC" pitchFamily="66" charset="0"/>
              </a:rPr>
              <a:t>Appropriate use of fluoride</a:t>
            </a:r>
          </a:p>
          <a:p>
            <a:pPr marL="445770" lvl="0" indent="-400050">
              <a:spcBef>
                <a:spcPct val="20000"/>
              </a:spcBef>
              <a:buClr>
                <a:srgbClr val="FF8600"/>
              </a:buClr>
              <a:buFont typeface="+mj-lt"/>
              <a:buAutoNum type="romanUcPeriod"/>
            </a:pPr>
            <a:r>
              <a:rPr lang="en-US" sz="2000" b="1" dirty="0">
                <a:solidFill>
                  <a:schemeClr val="bg2"/>
                </a:solidFill>
                <a:latin typeface="Bradley Hand ITC" pitchFamily="66" charset="0"/>
              </a:rPr>
              <a:t>Health education in schools</a:t>
            </a:r>
          </a:p>
          <a:p>
            <a:pPr marL="445770" lvl="0" indent="-400050">
              <a:spcBef>
                <a:spcPct val="20000"/>
              </a:spcBef>
              <a:buClr>
                <a:srgbClr val="FF8600"/>
              </a:buClr>
              <a:buFont typeface="+mj-lt"/>
              <a:buAutoNum type="romanUcPeriod"/>
            </a:pPr>
            <a:r>
              <a:rPr lang="en-US" sz="2000" b="1" dirty="0">
                <a:solidFill>
                  <a:schemeClr val="bg2"/>
                </a:solidFill>
                <a:latin typeface="Bradley Hand ITC" pitchFamily="66" charset="0"/>
              </a:rPr>
              <a:t>Availability of public health dental staff in all countries</a:t>
            </a:r>
          </a:p>
        </p:txBody>
      </p:sp>
      <p:sp>
        <p:nvSpPr>
          <p:cNvPr id="5" name="Folded Corner 4"/>
          <p:cNvSpPr/>
          <p:nvPr/>
        </p:nvSpPr>
        <p:spPr>
          <a:xfrm rot="21040849">
            <a:off x="271094" y="3994664"/>
            <a:ext cx="2885816" cy="1281638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radley Hand ITC" pitchFamily="66" charset="0"/>
              </a:rPr>
              <a:t>Fluoridation of water supplies of 130 rural schools</a:t>
            </a:r>
          </a:p>
          <a:p>
            <a:pPr algn="ctr"/>
            <a:endParaRPr lang="en-US" dirty="0"/>
          </a:p>
        </p:txBody>
      </p:sp>
      <p:sp>
        <p:nvSpPr>
          <p:cNvPr id="6" name="Folded Corner 5"/>
          <p:cNvSpPr/>
          <p:nvPr/>
        </p:nvSpPr>
        <p:spPr>
          <a:xfrm rot="21297900">
            <a:off x="2324428" y="5108002"/>
            <a:ext cx="2209683" cy="1108710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radley Hand ITC" pitchFamily="66" charset="0"/>
              </a:rPr>
              <a:t>Weekly fluoride mouth rinse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Folded Corner 6"/>
          <p:cNvSpPr/>
          <p:nvPr/>
        </p:nvSpPr>
        <p:spPr>
          <a:xfrm rot="20652532">
            <a:off x="6172583" y="4944741"/>
            <a:ext cx="2000888" cy="792088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radley Hand ITC" pitchFamily="66" charset="0"/>
              </a:rPr>
              <a:t>Screening &amp; referral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Folded Corner 7"/>
          <p:cNvSpPr/>
          <p:nvPr/>
        </p:nvSpPr>
        <p:spPr>
          <a:xfrm rot="248216">
            <a:off x="3978083" y="4199574"/>
            <a:ext cx="2492178" cy="867327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radley Hand ITC" pitchFamily="66" charset="0"/>
              </a:rPr>
              <a:t> Application of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radley Hand ITC" pitchFamily="66" charset="0"/>
              </a:rPr>
              <a:t>dental sealants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827FB24-16B4-44AB-8E3A-918CD9B0E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2"/>
    </mc:Choice>
    <mc:Fallback xmlns="">
      <p:transition spd="slow" advTm="3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1" y="4509120"/>
            <a:ext cx="8752265" cy="21036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71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675455"/>
            <a:ext cx="7315200" cy="6754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0648"/>
            <a:ext cx="8208912" cy="604871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b="1" dirty="0">
                <a:solidFill>
                  <a:srgbClr val="FFFF00"/>
                </a:solidFill>
                <a:latin typeface="Bradley Hand ITC" pitchFamily="66" charset="0"/>
              </a:rPr>
              <a:t>Program evaluation :</a:t>
            </a:r>
          </a:p>
          <a:p>
            <a:pPr marL="45720" indent="0">
              <a:buNone/>
            </a:pPr>
            <a:endParaRPr lang="en-US" sz="1600" dirty="0">
              <a:latin typeface="Bradley Hand ITC" pitchFamily="66" charset="0"/>
            </a:endParaRPr>
          </a:p>
        </p:txBody>
      </p:sp>
      <p:sp>
        <p:nvSpPr>
          <p:cNvPr id="5" name="Folded Corner 4"/>
          <p:cNvSpPr/>
          <p:nvPr/>
        </p:nvSpPr>
        <p:spPr>
          <a:xfrm rot="21212003">
            <a:off x="178600" y="771264"/>
            <a:ext cx="3664873" cy="2795131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Bradley Hand ITC" pitchFamily="66" charset="0"/>
              </a:rPr>
              <a:t>34% reduction </a:t>
            </a:r>
            <a:r>
              <a:rPr lang="en-US" sz="2400" b="1" dirty="0">
                <a:solidFill>
                  <a:schemeClr val="bg1"/>
                </a:solidFill>
                <a:latin typeface="Bradley Hand ITC" pitchFamily="66" charset="0"/>
              </a:rPr>
              <a:t>in decayed, missing &amp; filled permanent teeth among children who had </a:t>
            </a:r>
            <a:r>
              <a:rPr lang="en-US" sz="2400" b="1" dirty="0">
                <a:solidFill>
                  <a:srgbClr val="0070C0"/>
                </a:solidFill>
                <a:latin typeface="Bradley Hand ITC" pitchFamily="66" charset="0"/>
              </a:rPr>
              <a:t>8 years </a:t>
            </a:r>
            <a:r>
              <a:rPr lang="en-US" sz="2400" b="1" dirty="0">
                <a:solidFill>
                  <a:schemeClr val="bg1"/>
                </a:solidFill>
                <a:latin typeface="Bradley Hand ITC" pitchFamily="66" charset="0"/>
              </a:rPr>
              <a:t>experience drinking fluoridated water</a:t>
            </a:r>
            <a:endParaRPr lang="en-IN" sz="24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sp>
        <p:nvSpPr>
          <p:cNvPr id="6" name="Folded Corner 5"/>
          <p:cNvSpPr/>
          <p:nvPr/>
        </p:nvSpPr>
        <p:spPr>
          <a:xfrm rot="392374">
            <a:off x="3327591" y="2340492"/>
            <a:ext cx="3529065" cy="2334329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70C0"/>
              </a:solidFill>
              <a:latin typeface="Bradley Hand ITC" pitchFamily="66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Bradley Hand ITC" pitchFamily="66" charset="0"/>
              </a:rPr>
              <a:t>53 % reduction </a:t>
            </a:r>
            <a:r>
              <a:rPr lang="en-US" sz="2400" b="1" dirty="0">
                <a:solidFill>
                  <a:schemeClr val="bg1"/>
                </a:solidFill>
                <a:latin typeface="Bradley Hand ITC" pitchFamily="66" charset="0"/>
              </a:rPr>
              <a:t>in decayed, missing &amp; filled permanent teeth among children who had </a:t>
            </a:r>
            <a:r>
              <a:rPr lang="en-US" sz="2400" b="1" dirty="0">
                <a:solidFill>
                  <a:srgbClr val="0070C0"/>
                </a:solidFill>
                <a:latin typeface="Bradley Hand ITC" pitchFamily="66" charset="0"/>
              </a:rPr>
              <a:t>10 years </a:t>
            </a:r>
            <a:r>
              <a:rPr lang="en-US" sz="2400" b="1" dirty="0">
                <a:solidFill>
                  <a:schemeClr val="bg1"/>
                </a:solidFill>
                <a:latin typeface="Bradley Hand ITC" pitchFamily="66" charset="0"/>
              </a:rPr>
              <a:t>experience drinking fluoridated water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7" name="Folded Corner 6"/>
          <p:cNvSpPr/>
          <p:nvPr/>
        </p:nvSpPr>
        <p:spPr>
          <a:xfrm rot="20767121">
            <a:off x="5711268" y="346887"/>
            <a:ext cx="2850841" cy="1771964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lvl="0" algn="ctr">
              <a:spcBef>
                <a:spcPct val="20000"/>
              </a:spcBef>
              <a:buClr>
                <a:srgbClr val="FF8600"/>
              </a:buClr>
            </a:pPr>
            <a:endParaRPr lang="en-US" sz="2400" b="1" dirty="0">
              <a:solidFill>
                <a:srgbClr val="C00000"/>
              </a:solidFill>
              <a:latin typeface="Bradley Hand ITC" pitchFamily="66" charset="0"/>
            </a:endParaRPr>
          </a:p>
          <a:p>
            <a:pPr marL="45720" lvl="0" algn="ctr">
              <a:spcBef>
                <a:spcPct val="20000"/>
              </a:spcBef>
              <a:buClr>
                <a:srgbClr val="FF8600"/>
              </a:buClr>
            </a:pPr>
            <a:r>
              <a:rPr lang="en-US" sz="2400" b="1" dirty="0">
                <a:solidFill>
                  <a:srgbClr val="0070C0"/>
                </a:solidFill>
                <a:latin typeface="Bradley Hand ITC" pitchFamily="66" charset="0"/>
              </a:rPr>
              <a:t>86% reduction </a:t>
            </a:r>
            <a:r>
              <a:rPr lang="en-US" sz="2400" b="1" dirty="0">
                <a:solidFill>
                  <a:schemeClr val="bg1"/>
                </a:solidFill>
                <a:latin typeface="Bradley Hand ITC" pitchFamily="66" charset="0"/>
              </a:rPr>
              <a:t>in dental caries after </a:t>
            </a:r>
            <a:r>
              <a:rPr lang="en-US" sz="2400" b="1" dirty="0">
                <a:solidFill>
                  <a:srgbClr val="0070C0"/>
                </a:solidFill>
                <a:latin typeface="Bradley Hand ITC" pitchFamily="66" charset="0"/>
              </a:rPr>
              <a:t>4 years </a:t>
            </a:r>
            <a:r>
              <a:rPr lang="en-US" sz="2400" b="1" dirty="0">
                <a:solidFill>
                  <a:schemeClr val="bg1"/>
                </a:solidFill>
                <a:latin typeface="Bradley Hand ITC" pitchFamily="66" charset="0"/>
              </a:rPr>
              <a:t>of sealant use on permanent teeth</a:t>
            </a:r>
          </a:p>
          <a:p>
            <a:pPr marL="228600" lvl="0" indent="-182880">
              <a:spcBef>
                <a:spcPct val="20000"/>
              </a:spcBef>
              <a:buClr>
                <a:srgbClr val="FF8600"/>
              </a:buClr>
              <a:buFont typeface="Wingdings" charset="2"/>
              <a:buChar char="§"/>
            </a:pPr>
            <a:endParaRPr lang="en-US" sz="1600" dirty="0">
              <a:solidFill>
                <a:prstClr val="white"/>
              </a:solidFill>
              <a:latin typeface="Bradley Hand ITC" pitchFamily="66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F3141B-FC65-40CB-A0C8-2B887C4E5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6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3"/>
    </mc:Choice>
    <mc:Fallback xmlns="">
      <p:transition spd="slow" advTm="2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80719"/>
          </a:xfrm>
        </p:spPr>
        <p:txBody>
          <a:bodyPr/>
          <a:lstStyle/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(4) HEAD START – PRE-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      SCHOOL  DENTAL  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      HEALTH  PROGRAM       </a:t>
            </a:r>
          </a:p>
          <a:p>
            <a:pPr marL="4572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(5) SCHOOL HEALTH 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      ADDITIONAL REFERRAL 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      PROGRAM (SHARP)</a:t>
            </a:r>
          </a:p>
          <a:p>
            <a:pPr marL="45720" indent="0">
              <a:buNone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Bradley Hand ITC" pitchFamily="66" charset="0"/>
            </a:endParaRPr>
          </a:p>
          <a:p>
            <a:pPr marL="45720" indent="0">
              <a:buNone/>
            </a:pPr>
            <a:endParaRPr lang="en-US" b="1" dirty="0">
              <a:solidFill>
                <a:schemeClr val="bg1"/>
              </a:solidFill>
              <a:latin typeface="Bradley Hand ITC" pitchFamily="66" charset="0"/>
            </a:endParaRPr>
          </a:p>
          <a:p>
            <a:endParaRPr lang="en-US" b="1" dirty="0">
              <a:solidFill>
                <a:schemeClr val="tx2"/>
              </a:solidFill>
              <a:latin typeface="Bradley Hand ITC" pitchFamily="66" charset="0"/>
            </a:endParaRPr>
          </a:p>
          <a:p>
            <a:pPr marL="45720" indent="0">
              <a:buNone/>
            </a:pPr>
            <a:endParaRPr lang="en-US" b="1" dirty="0">
              <a:solidFill>
                <a:schemeClr val="tx2"/>
              </a:solidFill>
              <a:latin typeface="Bradley Hand ITC" pitchFamily="66" charset="0"/>
            </a:endParaRPr>
          </a:p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(6) TEENAGE HEALTH 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      EDUCATION TEACHING 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      ASSISSTANT  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      PROGRAM 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     (THETA Program) </a:t>
            </a:r>
          </a:p>
          <a:p>
            <a:pPr marL="45720" indent="0">
              <a:buNone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Bradley Hand ITC" pitchFamily="66" charset="0"/>
            </a:endParaRP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3432163" y="188640"/>
            <a:ext cx="504056" cy="11521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3466235" y="1964730"/>
            <a:ext cx="451988" cy="1271941"/>
          </a:xfrm>
          <a:prstGeom prst="rightBrace">
            <a:avLst>
              <a:gd name="adj1" fmla="val 8333"/>
              <a:gd name="adj2" fmla="val 487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55976" y="86126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itchFamily="66" charset="0"/>
              </a:rPr>
              <a:t>- </a:t>
            </a:r>
            <a:r>
              <a:rPr lang="en-US" sz="2400" dirty="0">
                <a:solidFill>
                  <a:srgbClr val="FFFF00"/>
                </a:solidFill>
                <a:latin typeface="Bradley Hand ITC" pitchFamily="66" charset="0"/>
              </a:rPr>
              <a:t>focuses on </a:t>
            </a:r>
            <a:r>
              <a:rPr lang="en-US" sz="2400" dirty="0">
                <a:latin typeface="Bradley Hand ITC" pitchFamily="66" charset="0"/>
              </a:rPr>
              <a:t>assisting     children from low income families</a:t>
            </a:r>
          </a:p>
          <a:p>
            <a:endParaRPr lang="en-US" dirty="0">
              <a:solidFill>
                <a:schemeClr val="bg1"/>
              </a:solidFill>
              <a:latin typeface="Bradley Hand ITC" pitchFamily="66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17005" y="1964731"/>
            <a:ext cx="4878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itchFamily="66" charset="0"/>
              </a:rPr>
              <a:t>- Motivation through </a:t>
            </a:r>
            <a:r>
              <a:rPr lang="en-US" sz="2400" dirty="0">
                <a:solidFill>
                  <a:srgbClr val="FFFF00"/>
                </a:solidFill>
                <a:latin typeface="Bradley Hand ITC" pitchFamily="66" charset="0"/>
              </a:rPr>
              <a:t>home visits</a:t>
            </a:r>
          </a:p>
          <a:p>
            <a:r>
              <a:rPr lang="en-US" sz="2400" dirty="0">
                <a:latin typeface="Bradley Hand ITC" pitchFamily="66" charset="0"/>
              </a:rPr>
              <a:t>- Carried out by district nurses </a:t>
            </a:r>
          </a:p>
          <a:p>
            <a:r>
              <a:rPr lang="en-US" sz="2400" dirty="0">
                <a:latin typeface="Bradley Hand ITC" pitchFamily="66" charset="0"/>
              </a:rPr>
              <a:t>- </a:t>
            </a:r>
            <a:r>
              <a:rPr lang="en-US" sz="2400" dirty="0">
                <a:solidFill>
                  <a:srgbClr val="FFFF00"/>
                </a:solidFill>
                <a:latin typeface="Bradley Hand ITC" pitchFamily="66" charset="0"/>
              </a:rPr>
              <a:t>One to one basis </a:t>
            </a:r>
            <a:r>
              <a:rPr lang="en-US" sz="2400" dirty="0">
                <a:latin typeface="Bradley Hand ITC" pitchFamily="66" charset="0"/>
              </a:rPr>
              <a:t>of health guidance</a:t>
            </a:r>
            <a:endParaRPr lang="en-US" sz="2400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28789" y="3615785"/>
            <a:ext cx="525607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itchFamily="66" charset="0"/>
              </a:rPr>
              <a:t>      </a:t>
            </a:r>
            <a:r>
              <a:rPr lang="en-US" sz="2000" b="1" dirty="0">
                <a:latin typeface="Bradley Hand ITC" pitchFamily="66" charset="0"/>
              </a:rPr>
              <a:t>Dental personnel </a:t>
            </a:r>
          </a:p>
          <a:p>
            <a:endParaRPr lang="en-US" sz="2000" dirty="0">
              <a:latin typeface="Bradley Hand ITC" pitchFamily="66" charset="0"/>
            </a:endParaRPr>
          </a:p>
          <a:p>
            <a:r>
              <a:rPr lang="en-US" sz="2000" b="1" dirty="0">
                <a:latin typeface="Bradley Hand ITC" pitchFamily="66" charset="0"/>
              </a:rPr>
              <a:t>      High school children           </a:t>
            </a:r>
          </a:p>
          <a:p>
            <a:endParaRPr lang="en-US" sz="2000" b="1" dirty="0">
              <a:latin typeface="Bradley Hand ITC" pitchFamily="66" charset="0"/>
            </a:endParaRPr>
          </a:p>
          <a:p>
            <a:r>
              <a:rPr lang="en-US" sz="2000" b="1" dirty="0">
                <a:latin typeface="Bradley Hand ITC" pitchFamily="66" charset="0"/>
              </a:rPr>
              <a:t>       Elementary school </a:t>
            </a:r>
          </a:p>
          <a:p>
            <a:r>
              <a:rPr lang="en-US" sz="2000" b="1" dirty="0">
                <a:latin typeface="Bradley Hand ITC" pitchFamily="66" charset="0"/>
              </a:rPr>
              <a:t>               children</a:t>
            </a:r>
          </a:p>
          <a:p>
            <a:r>
              <a:rPr lang="en-US" sz="2400" dirty="0">
                <a:latin typeface="Bradley Hand ITC" pitchFamily="66" charset="0"/>
              </a:rPr>
              <a:t>- Allows high school children to develop </a:t>
            </a:r>
            <a:r>
              <a:rPr lang="en-US" sz="2400" dirty="0">
                <a:solidFill>
                  <a:srgbClr val="FFFF00"/>
                </a:solidFill>
                <a:latin typeface="Bradley Hand ITC" pitchFamily="66" charset="0"/>
              </a:rPr>
              <a:t>understanding of young children </a:t>
            </a:r>
            <a:r>
              <a:rPr lang="en-US" sz="2400" dirty="0">
                <a:latin typeface="Bradley Hand ITC" pitchFamily="66" charset="0"/>
              </a:rPr>
              <a:t>&amp; give them </a:t>
            </a:r>
            <a:r>
              <a:rPr lang="en-US" sz="2400" dirty="0">
                <a:solidFill>
                  <a:srgbClr val="FFFF00"/>
                </a:solidFill>
                <a:latin typeface="Bradley Hand ITC" pitchFamily="66" charset="0"/>
              </a:rPr>
              <a:t>career opportunities</a:t>
            </a:r>
          </a:p>
          <a:p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>
            <a:off x="3466235" y="3693303"/>
            <a:ext cx="451988" cy="28982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rved Left Arrow 13"/>
          <p:cNvSpPr/>
          <p:nvPr/>
        </p:nvSpPr>
        <p:spPr>
          <a:xfrm>
            <a:off x="6556453" y="3615785"/>
            <a:ext cx="588044" cy="8290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4497" y="369330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(teach)</a:t>
            </a:r>
          </a:p>
        </p:txBody>
      </p:sp>
      <p:sp>
        <p:nvSpPr>
          <p:cNvPr id="19" name="Curved Left Arrow 18"/>
          <p:cNvSpPr/>
          <p:nvPr/>
        </p:nvSpPr>
        <p:spPr>
          <a:xfrm>
            <a:off x="6556453" y="4444870"/>
            <a:ext cx="747425" cy="92834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3878" y="472437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(teach)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56D87A-7121-4B30-AC20-AF5C38041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74"/>
    </mc:Choice>
    <mc:Fallback xmlns="">
      <p:transition spd="slow" advTm="50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04665"/>
            <a:ext cx="8424936" cy="5904696"/>
          </a:xfrm>
        </p:spPr>
        <p:txBody>
          <a:bodyPr/>
          <a:lstStyle/>
          <a:p>
            <a:pPr marL="45720" indent="0">
              <a:buNone/>
            </a:pPr>
            <a:r>
              <a:rPr lang="en-US" b="1" dirty="0">
                <a:solidFill>
                  <a:schemeClr val="tx2"/>
                </a:solidFill>
                <a:latin typeface="Bradley Hand ITC" pitchFamily="66" charset="0"/>
              </a:rPr>
              <a:t>(7) ASKOV  DENTAL DEMONSTRATION : </a:t>
            </a:r>
          </a:p>
          <a:p>
            <a:pPr marL="45720" indent="0">
              <a:buNone/>
            </a:pPr>
            <a:r>
              <a:rPr lang="en-US" sz="2400" dirty="0">
                <a:latin typeface="Bradley Hand ITC" pitchFamily="66" charset="0"/>
              </a:rPr>
              <a:t>Dental care was rendered by a group of 5 dentists of the Minnesota dept. of health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83" b="8932"/>
          <a:stretch/>
        </p:blipFill>
        <p:spPr bwMode="auto">
          <a:xfrm>
            <a:off x="841300" y="1478147"/>
            <a:ext cx="7759204" cy="5112568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5816" y="2156994"/>
            <a:ext cx="396044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Bradley Hand ITC" pitchFamily="66" charset="0"/>
              </a:rPr>
              <a:t>28% reduction </a:t>
            </a:r>
            <a:r>
              <a:rPr lang="en-US" sz="2000" b="1" dirty="0">
                <a:solidFill>
                  <a:schemeClr val="bg1"/>
                </a:solidFill>
                <a:latin typeface="Bradley Hand ITC" pitchFamily="66" charset="0"/>
              </a:rPr>
              <a:t>in dental caries in deciduous caries in children of age 3-5 years</a:t>
            </a:r>
          </a:p>
          <a:p>
            <a:endParaRPr lang="en-US" sz="2000" b="1" dirty="0">
              <a:solidFill>
                <a:schemeClr val="bg1"/>
              </a:solidFill>
              <a:latin typeface="Bradley Hand ITC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Bradley Hand ITC" pitchFamily="66" charset="0"/>
              </a:rPr>
              <a:t>34% reduction </a:t>
            </a:r>
            <a:r>
              <a:rPr lang="en-US" sz="2000" b="1" dirty="0">
                <a:solidFill>
                  <a:schemeClr val="bg1"/>
                </a:solidFill>
                <a:latin typeface="Bradley Hand ITC" pitchFamily="66" charset="0"/>
              </a:rPr>
              <a:t>in caries in permanent teeth of children of 6-12 years old</a:t>
            </a:r>
          </a:p>
          <a:p>
            <a:endParaRPr lang="en-US" sz="2000" b="1" dirty="0">
              <a:solidFill>
                <a:schemeClr val="bg1"/>
              </a:solidFill>
              <a:latin typeface="Bradley Hand ITC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Bradley Hand ITC" pitchFamily="66" charset="0"/>
              </a:rPr>
              <a:t>14% reduction </a:t>
            </a:r>
            <a:r>
              <a:rPr lang="en-US" sz="2000" b="1" dirty="0">
                <a:solidFill>
                  <a:schemeClr val="bg1"/>
                </a:solidFill>
                <a:latin typeface="Bradley Hand ITC" pitchFamily="66" charset="0"/>
              </a:rPr>
              <a:t>in permanent teeth of children 13-17 years old</a:t>
            </a:r>
            <a:endParaRPr lang="en-US" b="1" dirty="0">
              <a:solidFill>
                <a:schemeClr val="bg1"/>
              </a:solidFill>
              <a:latin typeface="Bradley Hand ITC" pitchFamily="66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7973" y="1794302"/>
            <a:ext cx="31858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  <a:t>Results of a 10 year period :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BE265B-B460-4110-9D3A-E0F3E6B41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9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38"/>
    </mc:Choice>
    <mc:Fallback xmlns="">
      <p:transition spd="slow" advTm="7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704856" cy="49685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85592" y="2060848"/>
            <a:ext cx="3024336" cy="3960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323850" y="260648"/>
            <a:ext cx="8424614" cy="4968552"/>
          </a:xfrm>
        </p:spPr>
        <p:txBody>
          <a:bodyPr/>
          <a:lstStyle/>
          <a:p>
            <a:pPr marL="45720" lv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Bradley Hand ITC" pitchFamily="66" charset="0"/>
              </a:rPr>
              <a:t>(8) COLGATE’S BRIGHT SMILES, BRIGHT FUTURES :</a:t>
            </a:r>
          </a:p>
          <a:p>
            <a:pPr marL="0" lvl="0" indent="0">
              <a:buNone/>
            </a:pPr>
            <a:r>
              <a:rPr lang="en-US" sz="2400" dirty="0">
                <a:latin typeface="Bradley Hand ITC" pitchFamily="66" charset="0"/>
              </a:rPr>
              <a:t>Developed to teach children positive oral health habits of basic hygiene, diet &amp; physical activity.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29508" y="1724030"/>
            <a:ext cx="45365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radley Hand ITC" pitchFamily="66" charset="0"/>
              </a:rPr>
              <a:t>Things undertaken :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radley Hand ITC" pitchFamily="66" charset="0"/>
              </a:rPr>
              <a:t>Instructions by dental professionals nominated by IDA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schemeClr val="bg1"/>
              </a:solidFill>
              <a:latin typeface="Bradley Hand ITC" pitchFamily="66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radley Hand ITC" pitchFamily="66" charset="0"/>
              </a:rPr>
              <a:t>Education by audio-visual &amp; printed literature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schemeClr val="bg1"/>
              </a:solidFill>
              <a:latin typeface="Bradley Hand ITC" pitchFamily="66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Bradley Hand ITC" pitchFamily="66" charset="0"/>
              </a:rPr>
              <a:t>Free dental health care packs are distributed to encourage good oral hygiene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57C518-876D-449B-9656-2B0B3AA88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28"/>
    </mc:Choice>
    <mc:Fallback xmlns="">
      <p:transition spd="slow" advTm="6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2679</TotalTime>
  <Words>570</Words>
  <Application>Microsoft Office PowerPoint</Application>
  <PresentationFormat>On-screen Show (4:3)</PresentationFormat>
  <Paragraphs>155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Rounded MT Bold</vt:lpstr>
      <vt:lpstr>Bradley Hand ITC</vt:lpstr>
      <vt:lpstr>Calibri</vt:lpstr>
      <vt:lpstr>Comic Sans MS</vt:lpstr>
      <vt:lpstr>Wingdings</vt:lpstr>
      <vt:lpstr>Perspective</vt:lpstr>
      <vt:lpstr>PowerPoint Presentation</vt:lpstr>
      <vt:lpstr> SOME SCHOOL DENTAL HEALTH PROGRAMS:</vt:lpstr>
      <vt:lpstr>(2) TATTLE TOOTH  PROGRAM – TEXAS  STATEWIDE  PREVENTIVE DENTISTRY  PROGRAM :</vt:lpstr>
      <vt:lpstr>PowerPoint Presentation</vt:lpstr>
      <vt:lpstr>(3) NORTH CAROLINA  STATEWIDE  PREVENTIVE  DENTAL HEALTH  PROGRAM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health services</dc:title>
  <dc:creator>ramavtar</dc:creator>
  <cp:lastModifiedBy>pranav kurup</cp:lastModifiedBy>
  <cp:revision>906</cp:revision>
  <dcterms:created xsi:type="dcterms:W3CDTF">2013-12-21T15:39:44Z</dcterms:created>
  <dcterms:modified xsi:type="dcterms:W3CDTF">2022-07-20T09:07:43Z</dcterms:modified>
</cp:coreProperties>
</file>