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1"/>
  </p:sldMasterIdLst>
  <p:notesMasterIdLst>
    <p:notesMasterId r:id="rId44"/>
  </p:notesMasterIdLst>
  <p:sldIdLst>
    <p:sldId id="257" r:id="rId2"/>
    <p:sldId id="329" r:id="rId3"/>
    <p:sldId id="259" r:id="rId4"/>
    <p:sldId id="331" r:id="rId5"/>
    <p:sldId id="332" r:id="rId6"/>
    <p:sldId id="333" r:id="rId7"/>
    <p:sldId id="334" r:id="rId8"/>
    <p:sldId id="335" r:id="rId9"/>
    <p:sldId id="336" r:id="rId10"/>
    <p:sldId id="339" r:id="rId11"/>
    <p:sldId id="340" r:id="rId12"/>
    <p:sldId id="341" r:id="rId13"/>
    <p:sldId id="342" r:id="rId14"/>
    <p:sldId id="344" r:id="rId15"/>
    <p:sldId id="345" r:id="rId16"/>
    <p:sldId id="348" r:id="rId17"/>
    <p:sldId id="349" r:id="rId18"/>
    <p:sldId id="351" r:id="rId19"/>
    <p:sldId id="354" r:id="rId20"/>
    <p:sldId id="356" r:id="rId21"/>
    <p:sldId id="360" r:id="rId22"/>
    <p:sldId id="362" r:id="rId23"/>
    <p:sldId id="374" r:id="rId24"/>
    <p:sldId id="364" r:id="rId25"/>
    <p:sldId id="366" r:id="rId26"/>
    <p:sldId id="368" r:id="rId27"/>
    <p:sldId id="370" r:id="rId28"/>
    <p:sldId id="371" r:id="rId29"/>
    <p:sldId id="373" r:id="rId30"/>
    <p:sldId id="375" r:id="rId31"/>
    <p:sldId id="376" r:id="rId32"/>
    <p:sldId id="379" r:id="rId33"/>
    <p:sldId id="380" r:id="rId34"/>
    <p:sldId id="381" r:id="rId35"/>
    <p:sldId id="383" r:id="rId36"/>
    <p:sldId id="386" r:id="rId37"/>
    <p:sldId id="405" r:id="rId38"/>
    <p:sldId id="382" r:id="rId39"/>
    <p:sldId id="388" r:id="rId40"/>
    <p:sldId id="389" r:id="rId41"/>
    <p:sldId id="390" r:id="rId42"/>
    <p:sldId id="392" r:id="rId43"/>
  </p:sldIdLst>
  <p:sldSz cx="10287000" cy="6858000" type="35mm"/>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80" autoAdjust="0"/>
    <p:restoredTop sz="99846" autoAdjust="0"/>
  </p:normalViewPr>
  <p:slideViewPr>
    <p:cSldViewPr snapToGrid="0" showGuides="1">
      <p:cViewPr>
        <p:scale>
          <a:sx n="66" d="100"/>
          <a:sy n="66" d="100"/>
        </p:scale>
        <p:origin x="-1212" y="-252"/>
      </p:cViewPr>
      <p:guideLst>
        <p:guide orient="horz" pos="2160"/>
        <p:guide pos="32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A5119-72E9-4414-8F9B-1803ADCEF2EC}" type="datetimeFigureOut">
              <a:rPr lang="en-US" smtClean="0"/>
              <a:pPr/>
              <a:t>7/19/2022</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932BCE-8A44-408D-B6B2-C50C803BE95F}" type="slidenum">
              <a:rPr lang="en-US" smtClean="0"/>
              <a:pPr/>
              <a:t>‹#›</a:t>
            </a:fld>
            <a:endParaRPr lang="en-US"/>
          </a:p>
        </p:txBody>
      </p:sp>
    </p:spTree>
    <p:extLst>
      <p:ext uri="{BB962C8B-B14F-4D97-AF65-F5344CB8AC3E}">
        <p14:creationId xmlns:p14="http://schemas.microsoft.com/office/powerpoint/2010/main" xmlns="" val="517410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solidFill>
                  <a:schemeClr val="tx1"/>
                </a:solidFill>
              </a:rPr>
              <a:t>nomen</a:t>
            </a:r>
            <a:r>
              <a:rPr lang="en-US" b="1" dirty="0">
                <a:solidFill>
                  <a:schemeClr val="tx1"/>
                </a:solidFill>
              </a:rPr>
              <a:t> </a:t>
            </a:r>
            <a:r>
              <a:rPr lang="en-US" dirty="0">
                <a:solidFill>
                  <a:schemeClr val="tx1"/>
                </a:solidFill>
              </a:rPr>
              <a:t>[ L.] a name. general terminology: terms that denote a general structure type to which a number of specific structures belong.</a:t>
            </a:r>
          </a:p>
          <a:p>
            <a:r>
              <a:rPr lang="en-US" b="1" dirty="0">
                <a:solidFill>
                  <a:schemeClr val="tx1"/>
                </a:solidFill>
              </a:rPr>
              <a:t>nomenclature</a:t>
            </a:r>
            <a:r>
              <a:rPr lang="en-US" dirty="0">
                <a:solidFill>
                  <a:schemeClr val="tx1"/>
                </a:solidFill>
              </a:rPr>
              <a:t> [</a:t>
            </a:r>
            <a:r>
              <a:rPr lang="en-US" dirty="0" err="1">
                <a:solidFill>
                  <a:schemeClr val="tx1"/>
                </a:solidFill>
              </a:rPr>
              <a:t>nomen</a:t>
            </a:r>
            <a:r>
              <a:rPr lang="en-US" dirty="0">
                <a:solidFill>
                  <a:schemeClr val="tx1"/>
                </a:solidFill>
              </a:rPr>
              <a:t> + </a:t>
            </a:r>
            <a:r>
              <a:rPr lang="en-US" i="1" dirty="0" err="1">
                <a:solidFill>
                  <a:schemeClr val="tx1"/>
                </a:solidFill>
              </a:rPr>
              <a:t>calare</a:t>
            </a:r>
            <a:r>
              <a:rPr lang="en-US" i="1" dirty="0">
                <a:solidFill>
                  <a:schemeClr val="tx1"/>
                </a:solidFill>
              </a:rPr>
              <a:t> </a:t>
            </a:r>
            <a:r>
              <a:rPr lang="en-US" dirty="0">
                <a:solidFill>
                  <a:schemeClr val="tx1"/>
                </a:solidFill>
              </a:rPr>
              <a:t>to call] a classified system of names, as of anatomical structures, organisms, etc.</a:t>
            </a:r>
          </a:p>
        </p:txBody>
      </p:sp>
      <p:sp>
        <p:nvSpPr>
          <p:cNvPr id="4" name="Slide Number Placeholder 3"/>
          <p:cNvSpPr>
            <a:spLocks noGrp="1"/>
          </p:cNvSpPr>
          <p:nvPr>
            <p:ph type="sldNum" sz="quarter" idx="10"/>
          </p:nvPr>
        </p:nvSpPr>
        <p:spPr/>
        <p:txBody>
          <a:bodyPr/>
          <a:lstStyle/>
          <a:p>
            <a:fld id="{6C6C3C3E-F262-4563-92DB-15EF0373535B}" type="slidenum">
              <a:rPr lang="en-GB" smtClean="0"/>
              <a:pPr/>
              <a:t>3</a:t>
            </a:fld>
            <a:endParaRPr lang="en-GB"/>
          </a:p>
        </p:txBody>
      </p:sp>
      <p:sp>
        <p:nvSpPr>
          <p:cNvPr id="5" name="Footer Placeholder 4"/>
          <p:cNvSpPr>
            <a:spLocks noGrp="1"/>
          </p:cNvSpPr>
          <p:nvPr>
            <p:ph type="ftr" sz="quarter" idx="11"/>
          </p:nvPr>
        </p:nvSpPr>
        <p:spPr/>
        <p:txBody>
          <a:bodyPr/>
          <a:lstStyle/>
          <a:p>
            <a:r>
              <a:rPr lang="pt-BR"/>
              <a:t>Prof R V Subramanyam 27 Sep 2016</a:t>
            </a:r>
            <a:endParaRPr lang="en-GB"/>
          </a:p>
        </p:txBody>
      </p:sp>
      <p:sp>
        <p:nvSpPr>
          <p:cNvPr id="6" name="Header Placeholder 5"/>
          <p:cNvSpPr>
            <a:spLocks noGrp="1"/>
          </p:cNvSpPr>
          <p:nvPr>
            <p:ph type="hdr" sz="quarter" idx="12"/>
          </p:nvPr>
        </p:nvSpPr>
        <p:spPr/>
        <p:txBody>
          <a:bodyPr/>
          <a:lstStyle/>
          <a:p>
            <a:r>
              <a:rPr lang="en-GB"/>
              <a:t>Dental Nomenclature Part1</a:t>
            </a:r>
          </a:p>
        </p:txBody>
      </p:sp>
    </p:spTree>
    <p:extLst>
      <p:ext uri="{BB962C8B-B14F-4D97-AF65-F5344CB8AC3E}">
        <p14:creationId xmlns:p14="http://schemas.microsoft.com/office/powerpoint/2010/main" xmlns="" val="407309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32BCE-8A44-408D-B6B2-C50C803BE95F}"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DAEEB7-2E90-434F-8F03-DF11D2BD2C7E}" type="datetime1">
              <a:rPr lang="en-US" smtClean="0"/>
              <a:pPr/>
              <a:t>7/19/2022</a:t>
            </a:fld>
            <a:endParaRPr lang="en-US"/>
          </a:p>
        </p:txBody>
      </p:sp>
      <p:sp>
        <p:nvSpPr>
          <p:cNvPr id="5" name="Footer Placeholder 4"/>
          <p:cNvSpPr>
            <a:spLocks noGrp="1"/>
          </p:cNvSpPr>
          <p:nvPr>
            <p:ph type="ftr" sz="quarter" idx="11"/>
          </p:nvPr>
        </p:nvSpPr>
        <p:spPr/>
        <p:txBody>
          <a:bodyPr/>
          <a:lstStyle/>
          <a:p>
            <a:r>
              <a:rPr lang="en-GB" smtClean="0"/>
              <a:t>Prof Shreyas Shah</a:t>
            </a:r>
            <a:endParaRPr lang="en-US"/>
          </a:p>
        </p:txBody>
      </p:sp>
      <p:sp>
        <p:nvSpPr>
          <p:cNvPr id="6" name="Slide Number Placeholder 5"/>
          <p:cNvSpPr>
            <a:spLocks noGrp="1"/>
          </p:cNvSpPr>
          <p:nvPr>
            <p:ph type="sldNum" sz="quarter" idx="12"/>
          </p:nvPr>
        </p:nvSpPr>
        <p:spPr/>
        <p:txBody>
          <a:bodyPr/>
          <a:lstStyle/>
          <a:p>
            <a:fld id="{0FE0F755-9CEA-4173-9D80-9B16570FB611}" type="slidenum">
              <a:rPr lang="en-US" smtClean="0"/>
              <a:pPr/>
              <a:t>‹#›</a:t>
            </a:fld>
            <a:endParaRPr lang="en-US"/>
          </a:p>
        </p:txBody>
      </p:sp>
      <p:sp>
        <p:nvSpPr>
          <p:cNvPr id="7" name="Rectangle 6">
            <a:extLst>
              <a:ext uri="{FF2B5EF4-FFF2-40B4-BE49-F238E27FC236}">
                <a16:creationId xmlns:a16="http://schemas.microsoft.com/office/drawing/2014/main" xmlns="" id="{6D3986AB-FE8F-424F-81E5-EA3CF61B2131}"/>
              </a:ext>
            </a:extLst>
          </p:cNvPr>
          <p:cNvSpPr/>
          <p:nvPr userDrawn="1"/>
        </p:nvSpPr>
        <p:spPr>
          <a:xfrm flipV="1">
            <a:off x="771525" y="3509963"/>
            <a:ext cx="8743950" cy="920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04333B61-175F-4C0E-8E9A-2BEC1A112999}"/>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366051" y="180726"/>
            <a:ext cx="1554897" cy="1149846"/>
          </a:xfrm>
          <a:prstGeom prst="rect">
            <a:avLst/>
          </a:prstGeom>
        </p:spPr>
      </p:pic>
      <p:pic>
        <p:nvPicPr>
          <p:cNvPr id="9" name="Picture 8">
            <a:extLst>
              <a:ext uri="{FF2B5EF4-FFF2-40B4-BE49-F238E27FC236}">
                <a16:creationId xmlns:a16="http://schemas.microsoft.com/office/drawing/2014/main" xmlns="" id="{D106F2DF-7DF3-4EBA-8BD5-79666AE3C392}"/>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577019" y="5559077"/>
            <a:ext cx="1132960" cy="1162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DEE4-9078-4273-95BE-072EE1C212D3}" type="datetime1">
              <a:rPr lang="en-US" smtClean="0"/>
              <a:pPr/>
              <a:t>7/19/2022</a:t>
            </a:fld>
            <a:endParaRPr lang="en-US"/>
          </a:p>
        </p:txBody>
      </p:sp>
      <p:sp>
        <p:nvSpPr>
          <p:cNvPr id="5" name="Footer Placeholder 4"/>
          <p:cNvSpPr>
            <a:spLocks noGrp="1"/>
          </p:cNvSpPr>
          <p:nvPr>
            <p:ph type="ftr" sz="quarter" idx="11"/>
          </p:nvPr>
        </p:nvSpPr>
        <p:spPr/>
        <p:txBody>
          <a:bodyPr/>
          <a:lstStyle/>
          <a:p>
            <a:r>
              <a:rPr lang="en-GB" smtClean="0"/>
              <a:t>Prof Shreyas Shah</a:t>
            </a:r>
            <a:endParaRPr lang="en-US"/>
          </a:p>
        </p:txBody>
      </p:sp>
      <p:sp>
        <p:nvSpPr>
          <p:cNvPr id="6" name="Slide Number Placeholder 5"/>
          <p:cNvSpPr>
            <a:spLocks noGrp="1"/>
          </p:cNvSpPr>
          <p:nvPr>
            <p:ph type="sldNum" sz="quarter" idx="12"/>
          </p:nvPr>
        </p:nvSpPr>
        <p:spPr/>
        <p:txBody>
          <a:bodyPr/>
          <a:lstStyle/>
          <a:p>
            <a:fld id="{0FE0F755-9CEA-4173-9D80-9B16570FB611}" type="slidenum">
              <a:rPr lang="en-US" smtClean="0"/>
              <a:pPr/>
              <a:t>‹#›</a:t>
            </a:fld>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0336" y="274641"/>
            <a:ext cx="260389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8645" y="274641"/>
            <a:ext cx="764024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DEE4-9078-4273-95BE-072EE1C212D3}" type="datetime1">
              <a:rPr lang="en-US" smtClean="0"/>
              <a:pPr/>
              <a:t>7/19/2022</a:t>
            </a:fld>
            <a:endParaRPr lang="en-US"/>
          </a:p>
        </p:txBody>
      </p:sp>
      <p:sp>
        <p:nvSpPr>
          <p:cNvPr id="5" name="Footer Placeholder 4"/>
          <p:cNvSpPr>
            <a:spLocks noGrp="1"/>
          </p:cNvSpPr>
          <p:nvPr>
            <p:ph type="ftr" sz="quarter" idx="11"/>
          </p:nvPr>
        </p:nvSpPr>
        <p:spPr/>
        <p:txBody>
          <a:bodyPr/>
          <a:lstStyle/>
          <a:p>
            <a:r>
              <a:rPr lang="en-GB" smtClean="0"/>
              <a:t>Prof Shreyas Shah</a:t>
            </a:r>
            <a:endParaRPr lang="en-US"/>
          </a:p>
        </p:txBody>
      </p:sp>
      <p:sp>
        <p:nvSpPr>
          <p:cNvPr id="6" name="Slide Number Placeholder 5"/>
          <p:cNvSpPr>
            <a:spLocks noGrp="1"/>
          </p:cNvSpPr>
          <p:nvPr>
            <p:ph type="sldNum" sz="quarter" idx="12"/>
          </p:nvPr>
        </p:nvSpPr>
        <p:spPr/>
        <p:txBody>
          <a:bodyPr/>
          <a:lstStyle/>
          <a:p>
            <a:fld id="{0FE0F755-9CEA-4173-9D80-9B16570FB611}" type="slidenum">
              <a:rPr lang="en-US" smtClean="0"/>
              <a:pPr/>
              <a:t>‹#›</a:t>
            </a:fld>
            <a:endParaRPr lang="en-US"/>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8572" y="1185863"/>
            <a:ext cx="4351883" cy="823912"/>
          </a:xfrm>
        </p:spPr>
        <p:txBody>
          <a:bodyPr anchor="b"/>
          <a:lstStyle>
            <a:lvl1pPr marL="0" indent="0">
              <a:buNone/>
              <a:defRPr sz="24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8572" y="2103956"/>
            <a:ext cx="4351883" cy="4085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07794" y="1185863"/>
            <a:ext cx="4373315" cy="823912"/>
          </a:xfrm>
        </p:spPr>
        <p:txBody>
          <a:bodyPr anchor="b"/>
          <a:lstStyle>
            <a:lvl1pPr marL="0" indent="0">
              <a:buNone/>
              <a:defRPr sz="24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07794" y="2103956"/>
            <a:ext cx="4373315" cy="4085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xmlns="" id="{86988550-7997-4A86-AF38-30A9D0AFEDD1}"/>
              </a:ext>
            </a:extLst>
          </p:cNvPr>
          <p:cNvSpPr>
            <a:spLocks noGrp="1"/>
          </p:cNvSpPr>
          <p:nvPr>
            <p:ph type="title"/>
          </p:nvPr>
        </p:nvSpPr>
        <p:spPr>
          <a:xfrm>
            <a:off x="1287623" y="365127"/>
            <a:ext cx="7856377" cy="726555"/>
          </a:xfrm>
        </p:spPr>
        <p:txBody>
          <a:bodyPr/>
          <a:lstStyle/>
          <a:p>
            <a:r>
              <a:rPr lang="en-US"/>
              <a:t>Click to edit Master title style</a:t>
            </a:r>
            <a:endParaRPr lang="en-US" dirty="0"/>
          </a:p>
        </p:txBody>
      </p:sp>
      <p:sp>
        <p:nvSpPr>
          <p:cNvPr id="11" name="Rectangle 10">
            <a:extLst>
              <a:ext uri="{FF2B5EF4-FFF2-40B4-BE49-F238E27FC236}">
                <a16:creationId xmlns:a16="http://schemas.microsoft.com/office/drawing/2014/main" xmlns="" id="{BF7001FD-25BF-486C-9402-8BFA76A37BC1}"/>
              </a:ext>
            </a:extLst>
          </p:cNvPr>
          <p:cNvSpPr/>
          <p:nvPr userDrawn="1"/>
        </p:nvSpPr>
        <p:spPr>
          <a:xfrm flipV="1">
            <a:off x="1287622" y="1148575"/>
            <a:ext cx="7856377" cy="4571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41D67DD-80E7-4AEA-81E1-BE0989F1C843}"/>
              </a:ext>
            </a:extLst>
          </p:cNvPr>
          <p:cNvSpPr/>
          <p:nvPr userDrawn="1"/>
        </p:nvSpPr>
        <p:spPr>
          <a:xfrm flipV="1">
            <a:off x="707231" y="6251632"/>
            <a:ext cx="8872538" cy="4579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C70E703C-3231-4142-8C75-E34759F174F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4035" y="365127"/>
            <a:ext cx="1020283" cy="754499"/>
          </a:xfrm>
          <a:prstGeom prst="rect">
            <a:avLst/>
          </a:prstGeom>
        </p:spPr>
      </p:pic>
      <p:pic>
        <p:nvPicPr>
          <p:cNvPr id="14" name="Picture 13">
            <a:extLst>
              <a:ext uri="{FF2B5EF4-FFF2-40B4-BE49-F238E27FC236}">
                <a16:creationId xmlns:a16="http://schemas.microsoft.com/office/drawing/2014/main" xmlns="" id="{4258086A-00EC-46DA-A32A-C1AA37A7DE6E}"/>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221724" y="223837"/>
            <a:ext cx="891241" cy="914400"/>
          </a:xfrm>
          <a:prstGeom prst="rect">
            <a:avLst/>
          </a:prstGeom>
        </p:spPr>
      </p:pic>
      <p:sp>
        <p:nvSpPr>
          <p:cNvPr id="17" name="Date Placeholder 3">
            <a:extLst>
              <a:ext uri="{FF2B5EF4-FFF2-40B4-BE49-F238E27FC236}">
                <a16:creationId xmlns:a16="http://schemas.microsoft.com/office/drawing/2014/main" xmlns="" id="{B5CCCAB1-E75E-4122-A02B-8D9DF7D1F08E}"/>
              </a:ext>
            </a:extLst>
          </p:cNvPr>
          <p:cNvSpPr>
            <a:spLocks noGrp="1"/>
          </p:cNvSpPr>
          <p:nvPr>
            <p:ph type="dt" sz="half" idx="10"/>
          </p:nvPr>
        </p:nvSpPr>
        <p:spPr>
          <a:xfrm>
            <a:off x="707231" y="6356352"/>
            <a:ext cx="2314575" cy="365125"/>
          </a:xfrm>
          <a:prstGeom prst="rect">
            <a:avLst/>
          </a:prstGeom>
        </p:spPr>
        <p:txBody>
          <a:bodyPr vert="horz" lIns="91440" tIns="45720" rIns="91440" bIns="45720" rtlCol="0" anchor="ctr"/>
          <a:lstStyle>
            <a:lvl1pPr algn="l">
              <a:defRPr sz="1400">
                <a:solidFill>
                  <a:schemeClr val="accent5">
                    <a:lumMod val="60000"/>
                    <a:lumOff val="40000"/>
                  </a:schemeClr>
                </a:solidFill>
                <a:latin typeface="Arial" panose="020B0604020202020204" pitchFamily="34" charset="0"/>
                <a:cs typeface="Arial" panose="020B0604020202020204" pitchFamily="34" charset="0"/>
              </a:defRPr>
            </a:lvl1pPr>
          </a:lstStyle>
          <a:p>
            <a:fld id="{BD202CE3-CF58-4678-8225-DA7BFDD43A3A}" type="datetime1">
              <a:rPr lang="en-US" smtClean="0"/>
              <a:pPr/>
              <a:t>7/19/2022</a:t>
            </a:fld>
            <a:endParaRPr lang="en-US"/>
          </a:p>
        </p:txBody>
      </p:sp>
      <p:sp>
        <p:nvSpPr>
          <p:cNvPr id="18" name="Footer Placeholder 4">
            <a:extLst>
              <a:ext uri="{FF2B5EF4-FFF2-40B4-BE49-F238E27FC236}">
                <a16:creationId xmlns:a16="http://schemas.microsoft.com/office/drawing/2014/main" xmlns="" id="{FE3546EA-9279-40E6-9E40-DF59039601D0}"/>
              </a:ext>
            </a:extLst>
          </p:cNvPr>
          <p:cNvSpPr>
            <a:spLocks noGrp="1"/>
          </p:cNvSpPr>
          <p:nvPr>
            <p:ph type="ftr" sz="quarter" idx="11"/>
          </p:nvPr>
        </p:nvSpPr>
        <p:spPr>
          <a:xfrm rot="16200000">
            <a:off x="7327835" y="3540399"/>
            <a:ext cx="4908001" cy="365125"/>
          </a:xfrm>
          <a:prstGeom prst="rect">
            <a:avLst/>
          </a:prstGeom>
        </p:spPr>
        <p:txBody>
          <a:bodyPr vert="horz" lIns="91440" tIns="45720" rIns="91440" bIns="45720" rtlCol="0" anchor="ctr"/>
          <a:lstStyle>
            <a:lvl1pPr algn="l">
              <a:defRPr sz="1400">
                <a:solidFill>
                  <a:schemeClr val="accent5">
                    <a:lumMod val="60000"/>
                    <a:lumOff val="40000"/>
                  </a:schemeClr>
                </a:solidFill>
                <a:latin typeface="Arial" panose="020B0604020202020204" pitchFamily="34" charset="0"/>
                <a:cs typeface="Arial" panose="020B0604020202020204" pitchFamily="34" charset="0"/>
              </a:defRPr>
            </a:lvl1pPr>
          </a:lstStyle>
          <a:p>
            <a:r>
              <a:rPr lang="en-GB"/>
              <a:t>Prof Shreyas Shah</a:t>
            </a:r>
            <a:endParaRPr lang="en-US"/>
          </a:p>
        </p:txBody>
      </p:sp>
      <p:sp>
        <p:nvSpPr>
          <p:cNvPr id="19" name="Slide Number Placeholder 5">
            <a:extLst>
              <a:ext uri="{FF2B5EF4-FFF2-40B4-BE49-F238E27FC236}">
                <a16:creationId xmlns:a16="http://schemas.microsoft.com/office/drawing/2014/main" xmlns="" id="{B3115F8F-326C-4577-9E16-B36D77C14E77}"/>
              </a:ext>
            </a:extLst>
          </p:cNvPr>
          <p:cNvSpPr>
            <a:spLocks noGrp="1"/>
          </p:cNvSpPr>
          <p:nvPr>
            <p:ph type="sldNum" sz="quarter" idx="12"/>
          </p:nvPr>
        </p:nvSpPr>
        <p:spPr>
          <a:xfrm>
            <a:off x="7265194" y="6356352"/>
            <a:ext cx="2314575" cy="365125"/>
          </a:xfrm>
          <a:prstGeom prst="rect">
            <a:avLst/>
          </a:prstGeom>
        </p:spPr>
        <p:txBody>
          <a:bodyPr vert="horz" lIns="91440" tIns="45720" rIns="91440" bIns="45720" rtlCol="0" anchor="ctr"/>
          <a:lstStyle>
            <a:lvl1pPr algn="r">
              <a:defRPr sz="1400">
                <a:solidFill>
                  <a:schemeClr val="accent5">
                    <a:lumMod val="60000"/>
                    <a:lumOff val="40000"/>
                  </a:schemeClr>
                </a:solidFill>
                <a:latin typeface="Arial" panose="020B0604020202020204" pitchFamily="34" charset="0"/>
                <a:cs typeface="Arial" panose="020B0604020202020204" pitchFamily="34" charset="0"/>
              </a:defRPr>
            </a:lvl1pPr>
          </a:lstStyle>
          <a:p>
            <a:fld id="{0FE0F755-9CEA-4173-9D80-9B16570FB611}" type="slidenum">
              <a:rPr lang="en-US" smtClean="0"/>
              <a:pPr/>
              <a:t>‹#›</a:t>
            </a:fld>
            <a:endParaRPr lang="en-US"/>
          </a:p>
        </p:txBody>
      </p:sp>
      <p:sp>
        <p:nvSpPr>
          <p:cNvPr id="20" name="Rectangle 19">
            <a:extLst>
              <a:ext uri="{FF2B5EF4-FFF2-40B4-BE49-F238E27FC236}">
                <a16:creationId xmlns:a16="http://schemas.microsoft.com/office/drawing/2014/main" xmlns="" id="{B6C4A6DE-026D-439C-9631-B7C68F50028F}"/>
              </a:ext>
            </a:extLst>
          </p:cNvPr>
          <p:cNvSpPr/>
          <p:nvPr userDrawn="1"/>
        </p:nvSpPr>
        <p:spPr>
          <a:xfrm>
            <a:off x="2689499" y="6274528"/>
            <a:ext cx="4908001" cy="615553"/>
          </a:xfrm>
          <a:prstGeom prst="rect">
            <a:avLst/>
          </a:prstGeom>
          <a:noFill/>
        </p:spPr>
        <p:txBody>
          <a:bodyPr wrap="square" lIns="91440" tIns="45720" rIns="91440" bIns="45720">
            <a:spAutoFit/>
          </a:bodyPr>
          <a:lstStyle/>
          <a:p>
            <a:pPr algn="ctr"/>
            <a:r>
              <a:rPr lang="en-US" sz="1600" b="1" cap="none" spc="0" dirty="0">
                <a:ln w="0"/>
                <a:gradFill>
                  <a:gsLst>
                    <a:gs pos="21000">
                      <a:srgbClr val="0066CC"/>
                    </a:gs>
                    <a:gs pos="88000">
                      <a:srgbClr val="66CCFF"/>
                    </a:gs>
                  </a:gsLst>
                  <a:lin ang="5400000"/>
                </a:gradFill>
                <a:effectLst/>
                <a:latin typeface="Century Gothic" panose="020B0502020202020204" pitchFamily="34" charset="0"/>
              </a:rPr>
              <a:t>SUMANDEEP VIDYAPEETH</a:t>
            </a:r>
          </a:p>
          <a:p>
            <a:pPr algn="ctr"/>
            <a:r>
              <a:rPr lang="en-US" sz="1800" b="1" cap="none" spc="0" dirty="0">
                <a:ln w="0"/>
                <a:gradFill>
                  <a:gsLst>
                    <a:gs pos="21000">
                      <a:srgbClr val="0066CC"/>
                    </a:gs>
                    <a:gs pos="88000">
                      <a:srgbClr val="66CCFF"/>
                    </a:gs>
                  </a:gsLst>
                  <a:lin ang="5400000"/>
                </a:gradFill>
                <a:effectLst/>
                <a:latin typeface="Century Gothic" panose="020B0502020202020204" pitchFamily="34" charset="0"/>
              </a:rPr>
              <a:t>K M SHAH DENTAL COLLEGE AND HOSPITAL</a:t>
            </a:r>
          </a:p>
        </p:txBody>
      </p:sp>
    </p:spTree>
    <p:extLst>
      <p:ext uri="{BB962C8B-B14F-4D97-AF65-F5344CB8AC3E}">
        <p14:creationId xmlns:p14="http://schemas.microsoft.com/office/powerpoint/2010/main" xmlns="" val="20100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2BD0-0FD5-4D2B-9380-86DA183FBE90}" type="datetime1">
              <a:rPr lang="en-US" smtClean="0"/>
              <a:pPr/>
              <a:t>7/19/2022</a:t>
            </a:fld>
            <a:endParaRPr lang="en-US"/>
          </a:p>
        </p:txBody>
      </p:sp>
      <p:sp>
        <p:nvSpPr>
          <p:cNvPr id="5" name="Footer Placeholder 4"/>
          <p:cNvSpPr>
            <a:spLocks noGrp="1"/>
          </p:cNvSpPr>
          <p:nvPr>
            <p:ph type="ftr" sz="quarter" idx="11"/>
          </p:nvPr>
        </p:nvSpPr>
        <p:spPr/>
        <p:txBody>
          <a:bodyPr/>
          <a:lstStyle/>
          <a:p>
            <a:r>
              <a:rPr lang="en-GB" smtClean="0"/>
              <a:t>Prof Shreyas Shah</a:t>
            </a:r>
            <a:endParaRPr lang="en-US"/>
          </a:p>
        </p:txBody>
      </p:sp>
      <p:sp>
        <p:nvSpPr>
          <p:cNvPr id="6" name="Slide Number Placeholder 5"/>
          <p:cNvSpPr>
            <a:spLocks noGrp="1"/>
          </p:cNvSpPr>
          <p:nvPr>
            <p:ph type="sldNum" sz="quarter" idx="12"/>
          </p:nvPr>
        </p:nvSpPr>
        <p:spPr/>
        <p:txBody>
          <a:bodyPr/>
          <a:lstStyle/>
          <a:p>
            <a:fld id="{0FE0F755-9CEA-4173-9D80-9B16570FB611}" type="slidenum">
              <a:rPr lang="en-US" smtClean="0"/>
              <a:pPr/>
              <a:t>‹#›</a:t>
            </a:fld>
            <a:endParaRPr lang="en-US"/>
          </a:p>
        </p:txBody>
      </p:sp>
      <p:sp>
        <p:nvSpPr>
          <p:cNvPr id="7" name="Rectangle 6">
            <a:extLst>
              <a:ext uri="{FF2B5EF4-FFF2-40B4-BE49-F238E27FC236}">
                <a16:creationId xmlns:a16="http://schemas.microsoft.com/office/drawing/2014/main" xmlns="" id="{D645C139-65D2-4D36-A6E0-00614415980E}"/>
              </a:ext>
            </a:extLst>
          </p:cNvPr>
          <p:cNvSpPr/>
          <p:nvPr userDrawn="1"/>
        </p:nvSpPr>
        <p:spPr>
          <a:xfrm flipV="1">
            <a:off x="1287622" y="1148575"/>
            <a:ext cx="7856377" cy="4571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2DEB5E78-A43D-4A29-974E-56FD23C940B0}"/>
              </a:ext>
            </a:extLst>
          </p:cNvPr>
          <p:cNvSpPr/>
          <p:nvPr userDrawn="1"/>
        </p:nvSpPr>
        <p:spPr>
          <a:xfrm flipV="1">
            <a:off x="707231" y="6251632"/>
            <a:ext cx="8872538" cy="4579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8A7D46ED-C625-401A-A834-4687469705E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4035" y="365127"/>
            <a:ext cx="1020283" cy="754499"/>
          </a:xfrm>
          <a:prstGeom prst="rect">
            <a:avLst/>
          </a:prstGeom>
        </p:spPr>
      </p:pic>
      <p:pic>
        <p:nvPicPr>
          <p:cNvPr id="10" name="Picture 9">
            <a:extLst>
              <a:ext uri="{FF2B5EF4-FFF2-40B4-BE49-F238E27FC236}">
                <a16:creationId xmlns:a16="http://schemas.microsoft.com/office/drawing/2014/main" xmlns="" id="{983DF5FD-8F34-437F-BEAA-9D7352BE9E93}"/>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221724" y="223837"/>
            <a:ext cx="891241" cy="914400"/>
          </a:xfrm>
          <a:prstGeom prst="rect">
            <a:avLst/>
          </a:prstGeom>
        </p:spPr>
      </p:pic>
      <p:sp>
        <p:nvSpPr>
          <p:cNvPr id="11" name="Rectangle 10">
            <a:extLst>
              <a:ext uri="{FF2B5EF4-FFF2-40B4-BE49-F238E27FC236}">
                <a16:creationId xmlns:a16="http://schemas.microsoft.com/office/drawing/2014/main" xmlns="" id="{52F8A15F-010C-49C8-9A6B-5D4AA0C19270}"/>
              </a:ext>
            </a:extLst>
          </p:cNvPr>
          <p:cNvSpPr/>
          <p:nvPr userDrawn="1"/>
        </p:nvSpPr>
        <p:spPr>
          <a:xfrm>
            <a:off x="2689499" y="6274528"/>
            <a:ext cx="4908001" cy="615553"/>
          </a:xfrm>
          <a:prstGeom prst="rect">
            <a:avLst/>
          </a:prstGeom>
          <a:noFill/>
        </p:spPr>
        <p:txBody>
          <a:bodyPr wrap="square" lIns="91440" tIns="45720" rIns="91440" bIns="45720">
            <a:spAutoFit/>
          </a:bodyPr>
          <a:lstStyle/>
          <a:p>
            <a:pPr algn="ctr"/>
            <a:r>
              <a:rPr lang="en-US" sz="1600" b="1" cap="none" spc="0" dirty="0">
                <a:ln w="0"/>
                <a:gradFill>
                  <a:gsLst>
                    <a:gs pos="21000">
                      <a:srgbClr val="0066CC"/>
                    </a:gs>
                    <a:gs pos="88000">
                      <a:srgbClr val="66CCFF"/>
                    </a:gs>
                  </a:gsLst>
                  <a:lin ang="5400000"/>
                </a:gradFill>
                <a:effectLst/>
                <a:latin typeface="Century Gothic" panose="020B0502020202020204" pitchFamily="34" charset="0"/>
              </a:rPr>
              <a:t>SUMANDEEP VIDYAPEETH</a:t>
            </a:r>
          </a:p>
          <a:p>
            <a:pPr algn="ctr"/>
            <a:r>
              <a:rPr lang="en-US" sz="1800" b="1" cap="none" spc="0" dirty="0">
                <a:ln w="0"/>
                <a:gradFill>
                  <a:gsLst>
                    <a:gs pos="21000">
                      <a:srgbClr val="0066CC"/>
                    </a:gs>
                    <a:gs pos="88000">
                      <a:srgbClr val="66CCFF"/>
                    </a:gs>
                  </a:gsLst>
                  <a:lin ang="5400000"/>
                </a:gradFill>
                <a:effectLst/>
                <a:latin typeface="Century Gothic" panose="020B0502020202020204" pitchFamily="34" charset="0"/>
              </a:rPr>
              <a:t>K M SHAH DENTAL COLLEGE AND HOSPITAL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3"/>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C6DEE4-9078-4273-95BE-072EE1C212D3}" type="datetime1">
              <a:rPr lang="en-US" smtClean="0"/>
              <a:pPr/>
              <a:t>7/19/2022</a:t>
            </a:fld>
            <a:endParaRPr lang="en-US"/>
          </a:p>
        </p:txBody>
      </p:sp>
      <p:sp>
        <p:nvSpPr>
          <p:cNvPr id="5" name="Footer Placeholder 4"/>
          <p:cNvSpPr>
            <a:spLocks noGrp="1"/>
          </p:cNvSpPr>
          <p:nvPr>
            <p:ph type="ftr" sz="quarter" idx="11"/>
          </p:nvPr>
        </p:nvSpPr>
        <p:spPr/>
        <p:txBody>
          <a:bodyPr/>
          <a:lstStyle/>
          <a:p>
            <a:r>
              <a:rPr lang="en-GB" smtClean="0"/>
              <a:t>Prof Shreyas Shah</a:t>
            </a:r>
            <a:endParaRPr lang="en-US"/>
          </a:p>
        </p:txBody>
      </p:sp>
      <p:sp>
        <p:nvSpPr>
          <p:cNvPr id="6" name="Slide Number Placeholder 5"/>
          <p:cNvSpPr>
            <a:spLocks noGrp="1"/>
          </p:cNvSpPr>
          <p:nvPr>
            <p:ph type="sldNum" sz="quarter" idx="12"/>
          </p:nvPr>
        </p:nvSpPr>
        <p:spPr/>
        <p:txBody>
          <a:bodyPr/>
          <a:lstStyle/>
          <a:p>
            <a:fld id="{0FE0F755-9CEA-4173-9D80-9B16570FB611}" type="slidenum">
              <a:rPr lang="en-US" smtClean="0"/>
              <a:pPr/>
              <a:t>‹#›</a:t>
            </a:fld>
            <a:endParaRPr 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8645" y="1600203"/>
            <a:ext cx="512206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72162" y="1600203"/>
            <a:ext cx="512206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C46846-B33D-43F9-9323-8719DFC73C3A}" type="datetime1">
              <a:rPr lang="en-US" smtClean="0"/>
              <a:pPr/>
              <a:t>7/19/2022</a:t>
            </a:fld>
            <a:endParaRPr lang="en-US" dirty="0"/>
          </a:p>
        </p:txBody>
      </p:sp>
      <p:sp>
        <p:nvSpPr>
          <p:cNvPr id="6" name="Footer Placeholder 5"/>
          <p:cNvSpPr>
            <a:spLocks noGrp="1"/>
          </p:cNvSpPr>
          <p:nvPr>
            <p:ph type="ftr" sz="quarter" idx="11"/>
          </p:nvPr>
        </p:nvSpPr>
        <p:spPr/>
        <p:txBody>
          <a:bodyPr/>
          <a:lstStyle/>
          <a:p>
            <a:r>
              <a:rPr lang="en-GB" smtClean="0"/>
              <a:t>Prof Shreyas Shah</a:t>
            </a:r>
            <a:endParaRPr lang="en-US"/>
          </a:p>
        </p:txBody>
      </p:sp>
      <p:sp>
        <p:nvSpPr>
          <p:cNvPr id="7" name="Slide Number Placeholder 6"/>
          <p:cNvSpPr>
            <a:spLocks noGrp="1"/>
          </p:cNvSpPr>
          <p:nvPr>
            <p:ph type="sldNum" sz="quarter" idx="12"/>
          </p:nvPr>
        </p:nvSpPr>
        <p:spPr/>
        <p:txBody>
          <a:bodyPr/>
          <a:lstStyle/>
          <a:p>
            <a:fld id="{0FE0F755-9CEA-4173-9D80-9B16570FB611}" type="slidenum">
              <a:rPr lang="en-US" smtClean="0"/>
              <a:pPr/>
              <a:t>‹#›</a:t>
            </a:fld>
            <a:endParaRPr lang="en-US"/>
          </a:p>
        </p:txBody>
      </p:sp>
      <p:sp>
        <p:nvSpPr>
          <p:cNvPr id="8" name="Rectangle 7">
            <a:extLst>
              <a:ext uri="{FF2B5EF4-FFF2-40B4-BE49-F238E27FC236}">
                <a16:creationId xmlns:a16="http://schemas.microsoft.com/office/drawing/2014/main" xmlns="" id="{2ABA1171-5FBA-4512-B192-778DD492EF05}"/>
              </a:ext>
            </a:extLst>
          </p:cNvPr>
          <p:cNvSpPr/>
          <p:nvPr userDrawn="1"/>
        </p:nvSpPr>
        <p:spPr>
          <a:xfrm flipV="1">
            <a:off x="1287622" y="1148575"/>
            <a:ext cx="7856377" cy="4571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850AEB6-4788-431B-B94A-225DDBD4F08C}"/>
              </a:ext>
            </a:extLst>
          </p:cNvPr>
          <p:cNvSpPr/>
          <p:nvPr userDrawn="1"/>
        </p:nvSpPr>
        <p:spPr>
          <a:xfrm flipV="1">
            <a:off x="707231" y="6251632"/>
            <a:ext cx="8872538" cy="4579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95FB8C84-B5FC-4B82-B9E4-0ECD52933A3F}"/>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4035" y="365127"/>
            <a:ext cx="1020283" cy="754499"/>
          </a:xfrm>
          <a:prstGeom prst="rect">
            <a:avLst/>
          </a:prstGeom>
        </p:spPr>
      </p:pic>
      <p:pic>
        <p:nvPicPr>
          <p:cNvPr id="11" name="Picture 10">
            <a:extLst>
              <a:ext uri="{FF2B5EF4-FFF2-40B4-BE49-F238E27FC236}">
                <a16:creationId xmlns:a16="http://schemas.microsoft.com/office/drawing/2014/main" xmlns="" id="{C96876FD-D9CD-4212-8E2B-C4CB7D9B97CD}"/>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221724" y="223837"/>
            <a:ext cx="891241" cy="914400"/>
          </a:xfrm>
          <a:prstGeom prst="rect">
            <a:avLst/>
          </a:prstGeom>
        </p:spPr>
      </p:pic>
      <p:sp>
        <p:nvSpPr>
          <p:cNvPr id="12" name="Rectangle 11">
            <a:extLst>
              <a:ext uri="{FF2B5EF4-FFF2-40B4-BE49-F238E27FC236}">
                <a16:creationId xmlns:a16="http://schemas.microsoft.com/office/drawing/2014/main" xmlns="" id="{CBB2CD4E-6F8F-4CFC-860C-6B9AEFE1BA9D}"/>
              </a:ext>
            </a:extLst>
          </p:cNvPr>
          <p:cNvSpPr/>
          <p:nvPr userDrawn="1"/>
        </p:nvSpPr>
        <p:spPr>
          <a:xfrm>
            <a:off x="2689499" y="6274528"/>
            <a:ext cx="4908001" cy="615553"/>
          </a:xfrm>
          <a:prstGeom prst="rect">
            <a:avLst/>
          </a:prstGeom>
          <a:noFill/>
        </p:spPr>
        <p:txBody>
          <a:bodyPr wrap="square" lIns="91440" tIns="45720" rIns="91440" bIns="45720">
            <a:spAutoFit/>
          </a:bodyPr>
          <a:lstStyle/>
          <a:p>
            <a:pPr algn="ctr"/>
            <a:r>
              <a:rPr lang="en-US" sz="1600" b="1" cap="none" spc="0" dirty="0">
                <a:ln w="0"/>
                <a:gradFill>
                  <a:gsLst>
                    <a:gs pos="21000">
                      <a:srgbClr val="0066CC"/>
                    </a:gs>
                    <a:gs pos="88000">
                      <a:srgbClr val="66CCFF"/>
                    </a:gs>
                  </a:gsLst>
                  <a:lin ang="5400000"/>
                </a:gradFill>
                <a:effectLst/>
                <a:latin typeface="Century Gothic" panose="020B0502020202020204" pitchFamily="34" charset="0"/>
              </a:rPr>
              <a:t>SUMANDEEP VIDYAPEETH</a:t>
            </a:r>
          </a:p>
          <a:p>
            <a:pPr algn="ctr"/>
            <a:r>
              <a:rPr lang="en-US" sz="1800" b="1" cap="none" spc="0" dirty="0">
                <a:ln w="0"/>
                <a:gradFill>
                  <a:gsLst>
                    <a:gs pos="21000">
                      <a:srgbClr val="0066CC"/>
                    </a:gs>
                    <a:gs pos="88000">
                      <a:srgbClr val="66CCFF"/>
                    </a:gs>
                  </a:gsLst>
                  <a:lin ang="5400000"/>
                </a:gradFill>
                <a:effectLst/>
                <a:latin typeface="Century Gothic" panose="020B0502020202020204" pitchFamily="34" charset="0"/>
              </a:rPr>
              <a:t>K M SHAH DENTAL COLLEGE AND HOSPITAL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655"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5"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202CE3-CF58-4678-8225-DA7BFDD43A3A}" type="datetime1">
              <a:rPr lang="en-US" smtClean="0"/>
              <a:pPr/>
              <a:t>7/19/2022</a:t>
            </a:fld>
            <a:endParaRPr lang="en-US"/>
          </a:p>
        </p:txBody>
      </p:sp>
      <p:sp>
        <p:nvSpPr>
          <p:cNvPr id="8" name="Footer Placeholder 7"/>
          <p:cNvSpPr>
            <a:spLocks noGrp="1"/>
          </p:cNvSpPr>
          <p:nvPr>
            <p:ph type="ftr" sz="quarter" idx="11"/>
          </p:nvPr>
        </p:nvSpPr>
        <p:spPr/>
        <p:txBody>
          <a:bodyPr/>
          <a:lstStyle/>
          <a:p>
            <a:r>
              <a:rPr lang="en-GB" smtClean="0"/>
              <a:t>Prof Shreyas Shah</a:t>
            </a:r>
            <a:endParaRPr lang="en-US"/>
          </a:p>
        </p:txBody>
      </p:sp>
      <p:sp>
        <p:nvSpPr>
          <p:cNvPr id="9" name="Slide Number Placeholder 8"/>
          <p:cNvSpPr>
            <a:spLocks noGrp="1"/>
          </p:cNvSpPr>
          <p:nvPr>
            <p:ph type="sldNum" sz="quarter" idx="12"/>
          </p:nvPr>
        </p:nvSpPr>
        <p:spPr/>
        <p:txBody>
          <a:bodyPr/>
          <a:lstStyle/>
          <a:p>
            <a:fld id="{0FE0F755-9CEA-4173-9D80-9B16570FB611}" type="slidenum">
              <a:rPr lang="en-US" smtClean="0"/>
              <a:pPr/>
              <a:t>‹#›</a:t>
            </a:fld>
            <a:endParaRPr lang="en-US"/>
          </a:p>
        </p:txBody>
      </p:sp>
      <p:sp>
        <p:nvSpPr>
          <p:cNvPr id="10" name="Rectangle 9">
            <a:extLst>
              <a:ext uri="{FF2B5EF4-FFF2-40B4-BE49-F238E27FC236}">
                <a16:creationId xmlns:a16="http://schemas.microsoft.com/office/drawing/2014/main" xmlns="" id="{BF7001FD-25BF-486C-9402-8BFA76A37BC1}"/>
              </a:ext>
            </a:extLst>
          </p:cNvPr>
          <p:cNvSpPr/>
          <p:nvPr userDrawn="1"/>
        </p:nvSpPr>
        <p:spPr>
          <a:xfrm flipV="1">
            <a:off x="1287622" y="1148575"/>
            <a:ext cx="7856377" cy="4571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B41D67DD-80E7-4AEA-81E1-BE0989F1C843}"/>
              </a:ext>
            </a:extLst>
          </p:cNvPr>
          <p:cNvSpPr/>
          <p:nvPr userDrawn="1"/>
        </p:nvSpPr>
        <p:spPr>
          <a:xfrm flipV="1">
            <a:off x="707231" y="6251632"/>
            <a:ext cx="8872538" cy="4579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C70E703C-3231-4142-8C75-E34759F174F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4035" y="365127"/>
            <a:ext cx="1020283" cy="754499"/>
          </a:xfrm>
          <a:prstGeom prst="rect">
            <a:avLst/>
          </a:prstGeom>
        </p:spPr>
      </p:pic>
      <p:pic>
        <p:nvPicPr>
          <p:cNvPr id="13" name="Picture 12">
            <a:extLst>
              <a:ext uri="{FF2B5EF4-FFF2-40B4-BE49-F238E27FC236}">
                <a16:creationId xmlns:a16="http://schemas.microsoft.com/office/drawing/2014/main" xmlns="" id="{4258086A-00EC-46DA-A32A-C1AA37A7DE6E}"/>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221724" y="223837"/>
            <a:ext cx="891241" cy="914400"/>
          </a:xfrm>
          <a:prstGeom prst="rect">
            <a:avLst/>
          </a:prstGeom>
        </p:spPr>
      </p:pic>
      <p:sp>
        <p:nvSpPr>
          <p:cNvPr id="14" name="Rectangle 13">
            <a:extLst>
              <a:ext uri="{FF2B5EF4-FFF2-40B4-BE49-F238E27FC236}">
                <a16:creationId xmlns:a16="http://schemas.microsoft.com/office/drawing/2014/main" xmlns="" id="{B6C4A6DE-026D-439C-9631-B7C68F50028F}"/>
              </a:ext>
            </a:extLst>
          </p:cNvPr>
          <p:cNvSpPr/>
          <p:nvPr userDrawn="1"/>
        </p:nvSpPr>
        <p:spPr>
          <a:xfrm>
            <a:off x="2689499" y="6274528"/>
            <a:ext cx="4908001" cy="615553"/>
          </a:xfrm>
          <a:prstGeom prst="rect">
            <a:avLst/>
          </a:prstGeom>
          <a:noFill/>
        </p:spPr>
        <p:txBody>
          <a:bodyPr wrap="square" lIns="91440" tIns="45720" rIns="91440" bIns="45720">
            <a:spAutoFit/>
          </a:bodyPr>
          <a:lstStyle/>
          <a:p>
            <a:pPr algn="ctr"/>
            <a:r>
              <a:rPr lang="en-US" sz="1600" b="1" cap="none" spc="0" dirty="0">
                <a:ln w="0"/>
                <a:gradFill>
                  <a:gsLst>
                    <a:gs pos="21000">
                      <a:srgbClr val="0066CC"/>
                    </a:gs>
                    <a:gs pos="88000">
                      <a:srgbClr val="66CCFF"/>
                    </a:gs>
                  </a:gsLst>
                  <a:lin ang="5400000"/>
                </a:gradFill>
                <a:effectLst/>
                <a:latin typeface="Century Gothic" panose="020B0502020202020204" pitchFamily="34" charset="0"/>
              </a:rPr>
              <a:t>SUMANDEEP VIDYAPEETH</a:t>
            </a:r>
          </a:p>
          <a:p>
            <a:pPr algn="ctr"/>
            <a:r>
              <a:rPr lang="en-US" sz="1800" b="1" cap="none" spc="0" dirty="0">
                <a:ln w="0"/>
                <a:gradFill>
                  <a:gsLst>
                    <a:gs pos="21000">
                      <a:srgbClr val="0066CC"/>
                    </a:gs>
                    <a:gs pos="88000">
                      <a:srgbClr val="66CCFF"/>
                    </a:gs>
                  </a:gsLst>
                  <a:lin ang="5400000"/>
                </a:gradFill>
                <a:effectLst/>
                <a:latin typeface="Century Gothic" panose="020B0502020202020204" pitchFamily="34" charset="0"/>
              </a:rPr>
              <a:t>K M SHAH DENTAL COLLEGE AND HOSPITAL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FCADB5-C615-4A14-917D-7460FBB0F517}" type="datetime1">
              <a:rPr lang="en-US" smtClean="0"/>
              <a:pPr/>
              <a:t>7/19/2022</a:t>
            </a:fld>
            <a:endParaRPr lang="en-US"/>
          </a:p>
        </p:txBody>
      </p:sp>
      <p:sp>
        <p:nvSpPr>
          <p:cNvPr id="4" name="Footer Placeholder 3"/>
          <p:cNvSpPr>
            <a:spLocks noGrp="1"/>
          </p:cNvSpPr>
          <p:nvPr>
            <p:ph type="ftr" sz="quarter" idx="11"/>
          </p:nvPr>
        </p:nvSpPr>
        <p:spPr/>
        <p:txBody>
          <a:bodyPr/>
          <a:lstStyle/>
          <a:p>
            <a:r>
              <a:rPr lang="en-GB" smtClean="0"/>
              <a:t>Prof Shreyas Shah</a:t>
            </a:r>
            <a:endParaRPr lang="en-US"/>
          </a:p>
        </p:txBody>
      </p:sp>
      <p:sp>
        <p:nvSpPr>
          <p:cNvPr id="5" name="Slide Number Placeholder 4"/>
          <p:cNvSpPr>
            <a:spLocks noGrp="1"/>
          </p:cNvSpPr>
          <p:nvPr>
            <p:ph type="sldNum" sz="quarter" idx="12"/>
          </p:nvPr>
        </p:nvSpPr>
        <p:spPr/>
        <p:txBody>
          <a:bodyPr/>
          <a:lstStyle/>
          <a:p>
            <a:fld id="{0FE0F755-9CEA-4173-9D80-9B16570FB611}" type="slidenum">
              <a:rPr lang="en-US" smtClean="0"/>
              <a:pPr/>
              <a:t>‹#›</a:t>
            </a:fld>
            <a:endParaRPr lang="en-US"/>
          </a:p>
        </p:txBody>
      </p:sp>
      <p:sp>
        <p:nvSpPr>
          <p:cNvPr id="6" name="Rectangle 5">
            <a:extLst>
              <a:ext uri="{FF2B5EF4-FFF2-40B4-BE49-F238E27FC236}">
                <a16:creationId xmlns:a16="http://schemas.microsoft.com/office/drawing/2014/main" xmlns="" id="{4C8067A3-360D-492B-A1C4-579ACBA08D99}"/>
              </a:ext>
            </a:extLst>
          </p:cNvPr>
          <p:cNvSpPr/>
          <p:nvPr userDrawn="1"/>
        </p:nvSpPr>
        <p:spPr>
          <a:xfrm flipV="1">
            <a:off x="1287622" y="1148575"/>
            <a:ext cx="7856377" cy="4571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A9FBA1E-EC9D-4EA9-B652-9C4273D862ED}"/>
              </a:ext>
            </a:extLst>
          </p:cNvPr>
          <p:cNvSpPr/>
          <p:nvPr userDrawn="1"/>
        </p:nvSpPr>
        <p:spPr>
          <a:xfrm flipV="1">
            <a:off x="707231" y="6251632"/>
            <a:ext cx="8872538" cy="4579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84A1956B-389E-4854-9959-CCFC3C57C74F}"/>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4035" y="365127"/>
            <a:ext cx="1020283" cy="754499"/>
          </a:xfrm>
          <a:prstGeom prst="rect">
            <a:avLst/>
          </a:prstGeom>
        </p:spPr>
      </p:pic>
      <p:pic>
        <p:nvPicPr>
          <p:cNvPr id="9" name="Picture 8">
            <a:extLst>
              <a:ext uri="{FF2B5EF4-FFF2-40B4-BE49-F238E27FC236}">
                <a16:creationId xmlns:a16="http://schemas.microsoft.com/office/drawing/2014/main" xmlns="" id="{480BD9B8-6EE0-4A14-9C80-E388E397569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221724" y="223837"/>
            <a:ext cx="891241" cy="914400"/>
          </a:xfrm>
          <a:prstGeom prst="rect">
            <a:avLst/>
          </a:prstGeom>
        </p:spPr>
      </p:pic>
      <p:sp>
        <p:nvSpPr>
          <p:cNvPr id="10" name="Rectangle 9">
            <a:extLst>
              <a:ext uri="{FF2B5EF4-FFF2-40B4-BE49-F238E27FC236}">
                <a16:creationId xmlns:a16="http://schemas.microsoft.com/office/drawing/2014/main" xmlns="" id="{2A00AEAC-B20B-4497-8A62-12F4DEDE28B2}"/>
              </a:ext>
            </a:extLst>
          </p:cNvPr>
          <p:cNvSpPr/>
          <p:nvPr userDrawn="1"/>
        </p:nvSpPr>
        <p:spPr>
          <a:xfrm>
            <a:off x="2689499" y="6274528"/>
            <a:ext cx="4908001" cy="615553"/>
          </a:xfrm>
          <a:prstGeom prst="rect">
            <a:avLst/>
          </a:prstGeom>
          <a:noFill/>
        </p:spPr>
        <p:txBody>
          <a:bodyPr wrap="square" lIns="91440" tIns="45720" rIns="91440" bIns="45720">
            <a:spAutoFit/>
          </a:bodyPr>
          <a:lstStyle/>
          <a:p>
            <a:pPr algn="ctr"/>
            <a:r>
              <a:rPr lang="en-US" sz="1600" b="1" cap="none" spc="0" dirty="0">
                <a:ln w="0"/>
                <a:gradFill>
                  <a:gsLst>
                    <a:gs pos="21000">
                      <a:srgbClr val="0066CC"/>
                    </a:gs>
                    <a:gs pos="88000">
                      <a:srgbClr val="66CCFF"/>
                    </a:gs>
                  </a:gsLst>
                  <a:lin ang="5400000"/>
                </a:gradFill>
                <a:effectLst/>
                <a:latin typeface="Century Gothic" panose="020B0502020202020204" pitchFamily="34" charset="0"/>
              </a:rPr>
              <a:t>SUMANDEEP VIDYAPEETH</a:t>
            </a:r>
          </a:p>
          <a:p>
            <a:pPr algn="ctr"/>
            <a:r>
              <a:rPr lang="en-US" sz="1800" b="1" cap="none" spc="0" dirty="0">
                <a:ln w="0"/>
                <a:gradFill>
                  <a:gsLst>
                    <a:gs pos="21000">
                      <a:srgbClr val="0066CC"/>
                    </a:gs>
                    <a:gs pos="88000">
                      <a:srgbClr val="66CCFF"/>
                    </a:gs>
                  </a:gsLst>
                  <a:lin ang="5400000"/>
                </a:gradFill>
                <a:effectLst/>
                <a:latin typeface="Century Gothic" panose="020B0502020202020204" pitchFamily="34" charset="0"/>
              </a:rPr>
              <a:t>K M SHAH DENTAL COLLEGE AND HOSPITAL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5484C-6462-451C-82BE-012937DC0501}" type="datetime1">
              <a:rPr lang="en-US" smtClean="0"/>
              <a:pPr/>
              <a:t>7/19/2022</a:t>
            </a:fld>
            <a:endParaRPr lang="en-US"/>
          </a:p>
        </p:txBody>
      </p:sp>
      <p:sp>
        <p:nvSpPr>
          <p:cNvPr id="3" name="Footer Placeholder 2"/>
          <p:cNvSpPr>
            <a:spLocks noGrp="1"/>
          </p:cNvSpPr>
          <p:nvPr>
            <p:ph type="ftr" sz="quarter" idx="11"/>
          </p:nvPr>
        </p:nvSpPr>
        <p:spPr/>
        <p:txBody>
          <a:bodyPr/>
          <a:lstStyle/>
          <a:p>
            <a:r>
              <a:rPr lang="en-GB" smtClean="0"/>
              <a:t>Prof Shreyas Shah</a:t>
            </a:r>
            <a:endParaRPr lang="en-US"/>
          </a:p>
        </p:txBody>
      </p:sp>
      <p:sp>
        <p:nvSpPr>
          <p:cNvPr id="4" name="Slide Number Placeholder 3"/>
          <p:cNvSpPr>
            <a:spLocks noGrp="1"/>
          </p:cNvSpPr>
          <p:nvPr>
            <p:ph type="sldNum" sz="quarter" idx="12"/>
          </p:nvPr>
        </p:nvSpPr>
        <p:spPr/>
        <p:txBody>
          <a:bodyPr/>
          <a:lstStyle/>
          <a:p>
            <a:fld id="{0FE0F755-9CEA-4173-9D80-9B16570FB611}" type="slidenum">
              <a:rPr lang="en-US" smtClean="0"/>
              <a:pPr/>
              <a:t>‹#›</a:t>
            </a:fld>
            <a:endParaRPr lang="en-US"/>
          </a:p>
        </p:txBody>
      </p:sp>
      <p:sp>
        <p:nvSpPr>
          <p:cNvPr id="5" name="Rectangle 4">
            <a:extLst>
              <a:ext uri="{FF2B5EF4-FFF2-40B4-BE49-F238E27FC236}">
                <a16:creationId xmlns:a16="http://schemas.microsoft.com/office/drawing/2014/main" xmlns="" id="{CE6300DB-5EB2-4E2F-AF67-AE7E7B982EEC}"/>
              </a:ext>
            </a:extLst>
          </p:cNvPr>
          <p:cNvSpPr/>
          <p:nvPr userDrawn="1"/>
        </p:nvSpPr>
        <p:spPr>
          <a:xfrm flipV="1">
            <a:off x="707231" y="6251632"/>
            <a:ext cx="8872538" cy="4579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434B102F-EADD-4049-9A1F-46E5AC3CB2F4}"/>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4035" y="365127"/>
            <a:ext cx="1020283" cy="754499"/>
          </a:xfrm>
          <a:prstGeom prst="rect">
            <a:avLst/>
          </a:prstGeom>
        </p:spPr>
      </p:pic>
      <p:pic>
        <p:nvPicPr>
          <p:cNvPr id="7" name="Picture 6">
            <a:extLst>
              <a:ext uri="{FF2B5EF4-FFF2-40B4-BE49-F238E27FC236}">
                <a16:creationId xmlns:a16="http://schemas.microsoft.com/office/drawing/2014/main" xmlns="" id="{8BAA7B11-D638-46AD-AC62-D6E7031F1A51}"/>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221724" y="223837"/>
            <a:ext cx="891241" cy="914400"/>
          </a:xfrm>
          <a:prstGeom prst="rect">
            <a:avLst/>
          </a:prstGeom>
        </p:spPr>
      </p:pic>
      <p:sp>
        <p:nvSpPr>
          <p:cNvPr id="8" name="Rectangle 7">
            <a:extLst>
              <a:ext uri="{FF2B5EF4-FFF2-40B4-BE49-F238E27FC236}">
                <a16:creationId xmlns:a16="http://schemas.microsoft.com/office/drawing/2014/main" xmlns="" id="{AAAAE2D9-F993-4BAF-8AA3-50A15DC0A9E5}"/>
              </a:ext>
            </a:extLst>
          </p:cNvPr>
          <p:cNvSpPr/>
          <p:nvPr userDrawn="1"/>
        </p:nvSpPr>
        <p:spPr>
          <a:xfrm>
            <a:off x="2689499" y="6274528"/>
            <a:ext cx="4908001" cy="615553"/>
          </a:xfrm>
          <a:prstGeom prst="rect">
            <a:avLst/>
          </a:prstGeom>
          <a:noFill/>
        </p:spPr>
        <p:txBody>
          <a:bodyPr wrap="square" lIns="91440" tIns="45720" rIns="91440" bIns="45720">
            <a:spAutoFit/>
          </a:bodyPr>
          <a:lstStyle/>
          <a:p>
            <a:pPr algn="ctr"/>
            <a:r>
              <a:rPr lang="en-US" sz="1600" b="1" cap="none" spc="0" dirty="0">
                <a:ln w="0"/>
                <a:gradFill>
                  <a:gsLst>
                    <a:gs pos="21000">
                      <a:srgbClr val="0066CC"/>
                    </a:gs>
                    <a:gs pos="88000">
                      <a:srgbClr val="66CCFF"/>
                    </a:gs>
                  </a:gsLst>
                  <a:lin ang="5400000"/>
                </a:gradFill>
                <a:effectLst/>
                <a:latin typeface="Century Gothic" panose="020B0502020202020204" pitchFamily="34" charset="0"/>
              </a:rPr>
              <a:t>SUMANDEEP VIDYAPEETH</a:t>
            </a:r>
          </a:p>
          <a:p>
            <a:pPr algn="ctr"/>
            <a:r>
              <a:rPr lang="en-US" sz="1800" b="1" cap="none" spc="0" dirty="0">
                <a:ln w="0"/>
                <a:gradFill>
                  <a:gsLst>
                    <a:gs pos="21000">
                      <a:srgbClr val="0066CC"/>
                    </a:gs>
                    <a:gs pos="88000">
                      <a:srgbClr val="66CCFF"/>
                    </a:gs>
                  </a:gsLst>
                  <a:lin ang="5400000"/>
                </a:gradFill>
                <a:effectLst/>
                <a:latin typeface="Century Gothic" panose="020B0502020202020204" pitchFamily="34" charset="0"/>
              </a:rPr>
              <a:t>K M SHAH DENTAL COLLEGE AND HOSPITAL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2"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053"/>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2"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6DEE4-9078-4273-95BE-072EE1C212D3}" type="datetime1">
              <a:rPr lang="en-US" smtClean="0"/>
              <a:pPr/>
              <a:t>7/19/2022</a:t>
            </a:fld>
            <a:endParaRPr lang="en-US"/>
          </a:p>
        </p:txBody>
      </p:sp>
      <p:sp>
        <p:nvSpPr>
          <p:cNvPr id="6" name="Footer Placeholder 5"/>
          <p:cNvSpPr>
            <a:spLocks noGrp="1"/>
          </p:cNvSpPr>
          <p:nvPr>
            <p:ph type="ftr" sz="quarter" idx="11"/>
          </p:nvPr>
        </p:nvSpPr>
        <p:spPr/>
        <p:txBody>
          <a:bodyPr/>
          <a:lstStyle/>
          <a:p>
            <a:r>
              <a:rPr lang="en-GB" smtClean="0"/>
              <a:t>Prof Shreyas Shah</a:t>
            </a:r>
            <a:endParaRPr lang="en-US"/>
          </a:p>
        </p:txBody>
      </p:sp>
      <p:sp>
        <p:nvSpPr>
          <p:cNvPr id="7" name="Slide Number Placeholder 6"/>
          <p:cNvSpPr>
            <a:spLocks noGrp="1"/>
          </p:cNvSpPr>
          <p:nvPr>
            <p:ph type="sldNum" sz="quarter" idx="12"/>
          </p:nvPr>
        </p:nvSpPr>
        <p:spPr/>
        <p:txBody>
          <a:bodyPr/>
          <a:lstStyle/>
          <a:p>
            <a:fld id="{0FE0F755-9CEA-4173-9D80-9B16570FB611}" type="slidenum">
              <a:rPr lang="en-US" smtClean="0"/>
              <a:pPr/>
              <a:t>‹#›</a:t>
            </a:fld>
            <a:endParaRPr 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6DEE4-9078-4273-95BE-072EE1C212D3}" type="datetime1">
              <a:rPr lang="en-US" smtClean="0"/>
              <a:pPr/>
              <a:t>7/19/2022</a:t>
            </a:fld>
            <a:endParaRPr lang="en-US"/>
          </a:p>
        </p:txBody>
      </p:sp>
      <p:sp>
        <p:nvSpPr>
          <p:cNvPr id="6" name="Footer Placeholder 5"/>
          <p:cNvSpPr>
            <a:spLocks noGrp="1"/>
          </p:cNvSpPr>
          <p:nvPr>
            <p:ph type="ftr" sz="quarter" idx="11"/>
          </p:nvPr>
        </p:nvSpPr>
        <p:spPr/>
        <p:txBody>
          <a:bodyPr/>
          <a:lstStyle/>
          <a:p>
            <a:r>
              <a:rPr lang="en-GB" smtClean="0"/>
              <a:t>Prof Shreyas Shah</a:t>
            </a:r>
            <a:endParaRPr lang="en-US"/>
          </a:p>
        </p:txBody>
      </p:sp>
      <p:sp>
        <p:nvSpPr>
          <p:cNvPr id="7" name="Slide Number Placeholder 6"/>
          <p:cNvSpPr>
            <a:spLocks noGrp="1"/>
          </p:cNvSpPr>
          <p:nvPr>
            <p:ph type="sldNum" sz="quarter" idx="12"/>
          </p:nvPr>
        </p:nvSpPr>
        <p:spPr/>
        <p:txBody>
          <a:bodyPr/>
          <a:lstStyle/>
          <a:p>
            <a:fld id="{0FE0F755-9CEA-4173-9D80-9B16570FB611}" type="slidenum">
              <a:rPr lang="en-US" smtClean="0"/>
              <a:pPr/>
              <a:t>‹#›</a:t>
            </a:fld>
            <a:endParaRPr 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14350" y="1600203"/>
            <a:ext cx="92583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14350" y="6356353"/>
            <a:ext cx="2400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6DEE4-9078-4273-95BE-072EE1C212D3}" type="datetime1">
              <a:rPr lang="en-US" smtClean="0"/>
              <a:pPr/>
              <a:t>7/19/2022</a:t>
            </a:fld>
            <a:endParaRPr lang="en-US"/>
          </a:p>
        </p:txBody>
      </p:sp>
      <p:sp>
        <p:nvSpPr>
          <p:cNvPr id="5" name="Footer Placeholder 4"/>
          <p:cNvSpPr>
            <a:spLocks noGrp="1"/>
          </p:cNvSpPr>
          <p:nvPr>
            <p:ph type="ftr" sz="quarter" idx="3"/>
          </p:nvPr>
        </p:nvSpPr>
        <p:spPr>
          <a:xfrm>
            <a:off x="3514725" y="6356353"/>
            <a:ext cx="32575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Prof Shreyas Shah</a:t>
            </a:r>
            <a:endParaRPr lang="en-US"/>
          </a:p>
        </p:txBody>
      </p:sp>
      <p:sp>
        <p:nvSpPr>
          <p:cNvPr id="6" name="Slide Number Placeholder 5"/>
          <p:cNvSpPr>
            <a:spLocks noGrp="1"/>
          </p:cNvSpPr>
          <p:nvPr>
            <p:ph type="sldNum" sz="quarter" idx="4"/>
          </p:nvPr>
        </p:nvSpPr>
        <p:spPr>
          <a:xfrm>
            <a:off x="7372350" y="6356353"/>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0F755-9CEA-4173-9D80-9B16570FB6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665"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9.wav"/></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audio" Target="../media/audio13.wav"/><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16.wav"/></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audio" Target="../media/audio17.wav"/><Relationship Id="rId5" Type="http://schemas.openxmlformats.org/officeDocument/2006/relationships/image" Target="../media/image8.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18.wav"/><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audio" Target="../media/audio19.wav"/><Relationship Id="rId5" Type="http://schemas.openxmlformats.org/officeDocument/2006/relationships/image" Target="../media/image8.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media/audio20.wav"/><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audio" Target="../media/audio21.wav"/><Relationship Id="rId5" Type="http://schemas.openxmlformats.org/officeDocument/2006/relationships/image" Target="../media/image8.pn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audio" Target="../media/audio22.wav"/><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audio" Target="../media/audio23.wav"/><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24.wav"/></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audio" Target="../media/audio25.wav"/><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26.wav"/></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audio" Target="../media/audio27.wav"/><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audio" Target="../media/audio28.wav"/><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audio" Target="../media/audio29.wav"/><Relationship Id="rId5" Type="http://schemas.openxmlformats.org/officeDocument/2006/relationships/image" Target="../media/image8.pn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audio" Target="../media/audio30.wav"/><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31.wav"/></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32.wav"/></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audio" Target="../media/audio33.wav"/><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audio" Target="../media/audio34.wav"/><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35.wav"/></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36.wav"/></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37.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38.wav"/></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39.wav"/></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F47BB1E-3610-41CF-A99F-F659FEB87622}"/>
              </a:ext>
            </a:extLst>
          </p:cNvPr>
          <p:cNvSpPr>
            <a:spLocks noGrp="1"/>
          </p:cNvSpPr>
          <p:nvPr>
            <p:ph type="ctrTitle"/>
          </p:nvPr>
        </p:nvSpPr>
        <p:spPr>
          <a:xfrm>
            <a:off x="821401" y="1631665"/>
            <a:ext cx="8743950" cy="1470025"/>
          </a:xfrm>
        </p:spPr>
        <p:txBody>
          <a:bodyPr>
            <a:noAutofit/>
          </a:bodyPr>
          <a:lstStyle/>
          <a:p>
            <a:r>
              <a:rPr lang="en-GB" sz="2400" b="1" dirty="0">
                <a:solidFill>
                  <a:schemeClr val="tx2"/>
                </a:solidFill>
              </a:rPr>
              <a:t>BDS Year </a:t>
            </a:r>
            <a:r>
              <a:rPr lang="en-GB" sz="2400" b="1" dirty="0" smtClean="0">
                <a:solidFill>
                  <a:schemeClr val="tx2"/>
                </a:solidFill>
              </a:rPr>
              <a:t>4th </a:t>
            </a:r>
            <a:r>
              <a:rPr lang="en-GB" sz="2400" b="1" dirty="0">
                <a:solidFill>
                  <a:schemeClr val="tx2"/>
                </a:solidFill>
              </a:rPr>
              <a:t>Regular batch </a:t>
            </a:r>
            <a:br>
              <a:rPr lang="en-GB" sz="2400" b="1" dirty="0">
                <a:solidFill>
                  <a:schemeClr val="tx2"/>
                </a:solidFill>
              </a:rPr>
            </a:br>
            <a:r>
              <a:rPr lang="en-GB" sz="2400" b="1" dirty="0">
                <a:solidFill>
                  <a:schemeClr val="tx2"/>
                </a:solidFill>
              </a:rPr>
              <a:t>Academic Year 2021-2022 </a:t>
            </a:r>
            <a:r>
              <a:rPr lang="en-GB" sz="2400" b="1" dirty="0"/>
              <a:t/>
            </a:r>
            <a:br>
              <a:rPr lang="en-GB" sz="2400" b="1" dirty="0"/>
            </a:br>
            <a:r>
              <a:rPr lang="en-GB" sz="2800" b="1" dirty="0">
                <a:solidFill>
                  <a:srgbClr val="C00000"/>
                </a:solidFill>
              </a:rPr>
              <a:t>Subject:</a:t>
            </a:r>
            <a:r>
              <a:rPr lang="en-GB" sz="2800" b="1" dirty="0"/>
              <a:t> </a:t>
            </a:r>
            <a:r>
              <a:rPr lang="en-GB" sz="2800" b="1" dirty="0" smtClean="0">
                <a:solidFill>
                  <a:schemeClr val="tx2"/>
                </a:solidFill>
              </a:rPr>
              <a:t>Conservative Dentistry &amp; </a:t>
            </a:r>
            <a:r>
              <a:rPr lang="en-GB" sz="2800" b="1" dirty="0" err="1" smtClean="0">
                <a:solidFill>
                  <a:schemeClr val="tx2"/>
                </a:solidFill>
              </a:rPr>
              <a:t>Endodontics</a:t>
            </a:r>
            <a:r>
              <a:rPr lang="en-GB" sz="2800" b="1" dirty="0" smtClean="0"/>
              <a:t> </a:t>
            </a:r>
            <a:r>
              <a:rPr lang="en-GB" sz="3600" b="1" dirty="0"/>
              <a:t/>
            </a:r>
            <a:br>
              <a:rPr lang="en-GB" sz="3600" b="1" dirty="0"/>
            </a:br>
            <a:r>
              <a:rPr lang="en-GB" sz="3200" b="1" dirty="0">
                <a:solidFill>
                  <a:srgbClr val="C00000"/>
                </a:solidFill>
              </a:rPr>
              <a:t>Topic:</a:t>
            </a:r>
            <a:r>
              <a:rPr lang="en-GB" sz="3200" b="1" dirty="0"/>
              <a:t> </a:t>
            </a:r>
            <a:r>
              <a:rPr lang="en-GB" sz="3200" b="1" dirty="0" smtClean="0">
                <a:solidFill>
                  <a:schemeClr val="tx2"/>
                </a:solidFill>
              </a:rPr>
              <a:t>Endodontic Surgery </a:t>
            </a:r>
            <a:endParaRPr lang="en-US" sz="3600" b="1" dirty="0">
              <a:solidFill>
                <a:schemeClr val="tx2"/>
              </a:solidFill>
            </a:endParaRPr>
          </a:p>
        </p:txBody>
      </p:sp>
      <p:sp>
        <p:nvSpPr>
          <p:cNvPr id="5" name="Subtitle 4">
            <a:extLst>
              <a:ext uri="{FF2B5EF4-FFF2-40B4-BE49-F238E27FC236}">
                <a16:creationId xmlns:a16="http://schemas.microsoft.com/office/drawing/2014/main" xmlns="" id="{70F9DC39-C228-4754-AB6C-F9B7B8AC9E4D}"/>
              </a:ext>
            </a:extLst>
          </p:cNvPr>
          <p:cNvSpPr>
            <a:spLocks noGrp="1"/>
          </p:cNvSpPr>
          <p:nvPr>
            <p:ph type="subTitle" idx="1"/>
          </p:nvPr>
        </p:nvSpPr>
        <p:spPr>
          <a:xfrm>
            <a:off x="1287621" y="3696600"/>
            <a:ext cx="8055883" cy="1770402"/>
          </a:xfrm>
        </p:spPr>
        <p:txBody>
          <a:bodyPr>
            <a:normAutofit/>
          </a:bodyPr>
          <a:lstStyle/>
          <a:p>
            <a:r>
              <a:rPr lang="en-US" b="1" dirty="0">
                <a:solidFill>
                  <a:schemeClr val="accent5"/>
                </a:solidFill>
              </a:rPr>
              <a:t>Dr. </a:t>
            </a:r>
            <a:r>
              <a:rPr lang="en-US" b="1" dirty="0" err="1" smtClean="0">
                <a:solidFill>
                  <a:schemeClr val="accent5"/>
                </a:solidFill>
              </a:rPr>
              <a:t>Renu</a:t>
            </a:r>
            <a:r>
              <a:rPr lang="en-US" b="1" dirty="0" smtClean="0">
                <a:solidFill>
                  <a:schemeClr val="accent5"/>
                </a:solidFill>
              </a:rPr>
              <a:t> </a:t>
            </a:r>
            <a:r>
              <a:rPr lang="en-US" b="1" dirty="0" err="1" smtClean="0">
                <a:solidFill>
                  <a:schemeClr val="accent5"/>
                </a:solidFill>
              </a:rPr>
              <a:t>Batra</a:t>
            </a:r>
            <a:r>
              <a:rPr lang="en-US" b="1" dirty="0" smtClean="0">
                <a:solidFill>
                  <a:schemeClr val="accent5"/>
                </a:solidFill>
              </a:rPr>
              <a:t> </a:t>
            </a:r>
            <a:r>
              <a:rPr lang="en-GB" sz="4000" b="1" dirty="0">
                <a:solidFill>
                  <a:schemeClr val="accent5"/>
                </a:solidFill>
              </a:rPr>
              <a:t/>
            </a:r>
            <a:br>
              <a:rPr lang="en-GB" sz="4000" b="1" dirty="0">
                <a:solidFill>
                  <a:schemeClr val="accent5"/>
                </a:solidFill>
              </a:rPr>
            </a:br>
            <a:r>
              <a:rPr lang="en-US" sz="2400" b="1" i="1" dirty="0">
                <a:solidFill>
                  <a:schemeClr val="accent5"/>
                </a:solidFill>
              </a:rPr>
              <a:t>Professor</a:t>
            </a:r>
            <a:r>
              <a:rPr lang="en-US" sz="2800" b="1" dirty="0">
                <a:solidFill>
                  <a:schemeClr val="accent5"/>
                </a:solidFill>
              </a:rPr>
              <a:t> </a:t>
            </a:r>
          </a:p>
          <a:p>
            <a:r>
              <a:rPr lang="en-US" sz="2400" b="1" i="1" dirty="0">
                <a:solidFill>
                  <a:schemeClr val="accent5"/>
                </a:solidFill>
              </a:rPr>
              <a:t>Dept. of </a:t>
            </a:r>
            <a:r>
              <a:rPr lang="en-GB" sz="2400" b="1" dirty="0" smtClean="0">
                <a:solidFill>
                  <a:schemeClr val="accent5"/>
                </a:solidFill>
              </a:rPr>
              <a:t>Conservative Dentistry &amp; </a:t>
            </a:r>
            <a:r>
              <a:rPr lang="en-GB" sz="2400" b="1" dirty="0" err="1" smtClean="0">
                <a:solidFill>
                  <a:schemeClr val="accent5"/>
                </a:solidFill>
              </a:rPr>
              <a:t>Endodontics</a:t>
            </a:r>
            <a:r>
              <a:rPr lang="en-GB" sz="2400" b="1" dirty="0" smtClean="0">
                <a:solidFill>
                  <a:schemeClr val="accent5"/>
                </a:solidFill>
              </a:rPr>
              <a:t> </a:t>
            </a:r>
            <a:endParaRPr lang="en-US" sz="2800" b="1" dirty="0">
              <a:solidFill>
                <a:schemeClr val="accent5"/>
              </a:solidFill>
            </a:endParaRPr>
          </a:p>
        </p:txBody>
      </p:sp>
    </p:spTree>
    <p:extLst>
      <p:ext uri="{BB962C8B-B14F-4D97-AF65-F5344CB8AC3E}">
        <p14:creationId xmlns:p14="http://schemas.microsoft.com/office/powerpoint/2010/main" xmlns="" val="2363746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512064"/>
            <a:ext cx="8743950" cy="668343"/>
          </a:xfrm>
        </p:spPr>
        <p:txBody>
          <a:bodyPr>
            <a:normAutofit fontScale="90000"/>
          </a:bodyPr>
          <a:lstStyle/>
          <a:p>
            <a:pPr>
              <a:lnSpc>
                <a:spcPct val="80000"/>
              </a:lnSpc>
            </a:pPr>
            <a:r>
              <a:rPr lang="en-US" b="1" dirty="0" smtClean="0">
                <a:solidFill>
                  <a:schemeClr val="tx2"/>
                </a:solidFill>
                <a:cs typeface="Times New Roman" pitchFamily="18" charset="0"/>
              </a:rPr>
              <a:t> </a:t>
            </a:r>
            <a:r>
              <a:rPr lang="en-US" sz="2400" b="1" dirty="0" smtClean="0">
                <a:solidFill>
                  <a:schemeClr val="tx2"/>
                </a:solidFill>
                <a:cs typeface="Times New Roman" pitchFamily="18" charset="0"/>
              </a:rPr>
              <a:t>CLASSIFICATION OF ENDODONTIC SURGICAL PROCEDURES</a:t>
            </a:r>
            <a:r>
              <a:rPr lang="en-US" b="1" dirty="0" smtClean="0">
                <a:solidFill>
                  <a:schemeClr val="tx2"/>
                </a:solidFill>
                <a:cs typeface="Times New Roman" pitchFamily="18" charset="0"/>
              </a:rPr>
              <a:t/>
            </a:r>
            <a:br>
              <a:rPr lang="en-US" b="1" dirty="0" smtClean="0">
                <a:solidFill>
                  <a:schemeClr val="tx2"/>
                </a:solidFill>
                <a:cs typeface="Times New Roman" pitchFamily="18" charset="0"/>
              </a:rPr>
            </a:br>
            <a:r>
              <a:rPr lang="en-US" sz="3200" dirty="0" smtClean="0">
                <a:solidFill>
                  <a:schemeClr val="tx2"/>
                </a:solidFill>
                <a:cs typeface="Times New Roman" pitchFamily="18" charset="0"/>
              </a:rPr>
              <a:t>      </a:t>
            </a:r>
            <a:endParaRPr lang="en-US" dirty="0">
              <a:solidFill>
                <a:schemeClr val="tx2"/>
              </a:solidFill>
            </a:endParaRPr>
          </a:p>
        </p:txBody>
      </p:sp>
      <p:sp>
        <p:nvSpPr>
          <p:cNvPr id="3" name="Content Placeholder 2"/>
          <p:cNvSpPr>
            <a:spLocks noGrp="1"/>
          </p:cNvSpPr>
          <p:nvPr>
            <p:ph idx="1"/>
          </p:nvPr>
        </p:nvSpPr>
        <p:spPr/>
        <p:txBody>
          <a:bodyPr/>
          <a:lstStyle/>
          <a:p>
            <a:pPr>
              <a:lnSpc>
                <a:spcPct val="80000"/>
              </a:lnSpc>
              <a:buNone/>
            </a:pPr>
            <a:r>
              <a:rPr lang="en-US" sz="2800" dirty="0" smtClean="0">
                <a:solidFill>
                  <a:schemeClr val="tx2"/>
                </a:solidFill>
                <a:latin typeface="Times New Roman" pitchFamily="18" charset="0"/>
                <a:cs typeface="Times New Roman" pitchFamily="18" charset="0"/>
              </a:rPr>
              <a:t>I. Surgical drainage</a:t>
            </a:r>
          </a:p>
          <a:p>
            <a:pPr>
              <a:lnSpc>
                <a:spcPct val="80000"/>
              </a:lnSpc>
              <a:buNone/>
            </a:pPr>
            <a:r>
              <a:rPr lang="en-US" sz="2800" dirty="0" smtClean="0">
                <a:solidFill>
                  <a:schemeClr val="tx2"/>
                </a:solidFill>
                <a:latin typeface="Times New Roman" pitchFamily="18" charset="0"/>
                <a:cs typeface="Times New Roman" pitchFamily="18" charset="0"/>
              </a:rPr>
              <a:t>         1. Incision and drainage</a:t>
            </a:r>
          </a:p>
          <a:p>
            <a:pPr>
              <a:lnSpc>
                <a:spcPct val="80000"/>
              </a:lnSpc>
              <a:buNone/>
            </a:pPr>
            <a:r>
              <a:rPr lang="en-US" sz="2800" dirty="0" smtClean="0">
                <a:solidFill>
                  <a:schemeClr val="tx2"/>
                </a:solidFill>
                <a:latin typeface="Times New Roman" pitchFamily="18" charset="0"/>
                <a:cs typeface="Times New Roman" pitchFamily="18" charset="0"/>
              </a:rPr>
              <a:t>         2. Cortical trephination (</a:t>
            </a:r>
            <a:r>
              <a:rPr lang="en-US" sz="2800" dirty="0" err="1" smtClean="0">
                <a:solidFill>
                  <a:schemeClr val="tx2"/>
                </a:solidFill>
                <a:latin typeface="Times New Roman" pitchFamily="18" charset="0"/>
                <a:cs typeface="Times New Roman" pitchFamily="18" charset="0"/>
              </a:rPr>
              <a:t>fistulative</a:t>
            </a:r>
            <a:r>
              <a:rPr lang="en-US" sz="2800" dirty="0" smtClean="0">
                <a:solidFill>
                  <a:schemeClr val="tx2"/>
                </a:solidFill>
                <a:latin typeface="Times New Roman" pitchFamily="18" charset="0"/>
                <a:cs typeface="Times New Roman" pitchFamily="18" charset="0"/>
              </a:rPr>
              <a:t> surgery)</a:t>
            </a:r>
          </a:p>
          <a:p>
            <a:pPr>
              <a:lnSpc>
                <a:spcPct val="80000"/>
              </a:lnSpc>
              <a:buNone/>
            </a:pPr>
            <a:endParaRPr lang="en-US" sz="2800" dirty="0" smtClean="0">
              <a:solidFill>
                <a:schemeClr val="tx2"/>
              </a:solidFill>
              <a:latin typeface="Times New Roman" pitchFamily="18" charset="0"/>
              <a:cs typeface="Times New Roman" pitchFamily="18" charset="0"/>
            </a:endParaRPr>
          </a:p>
          <a:p>
            <a:pPr>
              <a:lnSpc>
                <a:spcPct val="80000"/>
              </a:lnSpc>
              <a:buNone/>
            </a:pPr>
            <a:r>
              <a:rPr lang="en-US" sz="2800" dirty="0" smtClean="0">
                <a:solidFill>
                  <a:schemeClr val="tx2"/>
                </a:solidFill>
                <a:latin typeface="Times New Roman" pitchFamily="18" charset="0"/>
                <a:cs typeface="Times New Roman" pitchFamily="18" charset="0"/>
              </a:rPr>
              <a:t> II. </a:t>
            </a:r>
            <a:r>
              <a:rPr lang="en-US" sz="2800" dirty="0" err="1" smtClean="0">
                <a:solidFill>
                  <a:schemeClr val="tx2"/>
                </a:solidFill>
                <a:latin typeface="Times New Roman" pitchFamily="18" charset="0"/>
                <a:cs typeface="Times New Roman" pitchFamily="18" charset="0"/>
              </a:rPr>
              <a:t>Periradicular</a:t>
            </a:r>
            <a:r>
              <a:rPr lang="en-US" sz="2800" dirty="0" smtClean="0">
                <a:solidFill>
                  <a:schemeClr val="tx2"/>
                </a:solidFill>
                <a:latin typeface="Times New Roman" pitchFamily="18" charset="0"/>
                <a:cs typeface="Times New Roman" pitchFamily="18" charset="0"/>
              </a:rPr>
              <a:t> surgery</a:t>
            </a:r>
          </a:p>
          <a:p>
            <a:pPr>
              <a:lnSpc>
                <a:spcPct val="80000"/>
              </a:lnSpc>
              <a:buNone/>
            </a:pPr>
            <a:r>
              <a:rPr lang="en-US" sz="2800" dirty="0" smtClean="0">
                <a:solidFill>
                  <a:schemeClr val="tx2"/>
                </a:solidFill>
                <a:latin typeface="Times New Roman" pitchFamily="18" charset="0"/>
                <a:cs typeface="Times New Roman" pitchFamily="18" charset="0"/>
              </a:rPr>
              <a:t>         1. Curettage</a:t>
            </a:r>
          </a:p>
          <a:p>
            <a:pPr>
              <a:lnSpc>
                <a:spcPct val="80000"/>
              </a:lnSpc>
              <a:buNone/>
            </a:pPr>
            <a:r>
              <a:rPr lang="en-US" sz="2800" dirty="0" smtClean="0">
                <a:solidFill>
                  <a:schemeClr val="tx2"/>
                </a:solidFill>
                <a:latin typeface="Times New Roman" pitchFamily="18" charset="0"/>
                <a:cs typeface="Times New Roman" pitchFamily="18" charset="0"/>
              </a:rPr>
              <a:t>         2. Biopsy</a:t>
            </a:r>
          </a:p>
          <a:p>
            <a:pPr>
              <a:lnSpc>
                <a:spcPct val="80000"/>
              </a:lnSpc>
              <a:buNone/>
            </a:pPr>
            <a:r>
              <a:rPr lang="en-US" sz="2800" dirty="0" smtClean="0">
                <a:solidFill>
                  <a:schemeClr val="tx2"/>
                </a:solidFill>
                <a:latin typeface="Times New Roman" pitchFamily="18" charset="0"/>
                <a:cs typeface="Times New Roman" pitchFamily="18" charset="0"/>
              </a:rPr>
              <a:t>         3. Root-end resection</a:t>
            </a:r>
          </a:p>
          <a:p>
            <a:pPr>
              <a:lnSpc>
                <a:spcPct val="80000"/>
              </a:lnSpc>
              <a:buNone/>
            </a:pPr>
            <a:r>
              <a:rPr lang="en-US" sz="2800" dirty="0" smtClean="0">
                <a:solidFill>
                  <a:schemeClr val="tx2"/>
                </a:solidFill>
                <a:latin typeface="Times New Roman" pitchFamily="18" charset="0"/>
                <a:cs typeface="Times New Roman" pitchFamily="18" charset="0"/>
              </a:rPr>
              <a:t>         4. Root-end preparation and filling</a:t>
            </a:r>
          </a:p>
          <a:p>
            <a:endParaRPr lang="en-US" dirty="0">
              <a:solidFill>
                <a:schemeClr val="tx2"/>
              </a:solidFill>
            </a:endParaRPr>
          </a:p>
        </p:txBody>
      </p:sp>
      <p:sp>
        <p:nvSpPr>
          <p:cNvPr id="4" name="Footer Placeholder 3"/>
          <p:cNvSpPr>
            <a:spLocks noGrp="1"/>
          </p:cNvSpPr>
          <p:nvPr>
            <p:ph type="ftr" sz="quarter" idx="11"/>
          </p:nvPr>
        </p:nvSpPr>
        <p:spPr>
          <a:xfrm>
            <a:off x="6504668" y="5761267"/>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10</a:t>
            </a:fld>
            <a:endParaRPr lang="en-US"/>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9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nSpc>
                <a:spcPct val="80000"/>
              </a:lnSpc>
              <a:buNone/>
            </a:pPr>
            <a:r>
              <a:rPr lang="en-US" sz="3200" dirty="0" smtClean="0">
                <a:solidFill>
                  <a:schemeClr val="tx2"/>
                </a:solidFill>
                <a:latin typeface="Times New Roman" pitchFamily="18" charset="0"/>
                <a:cs typeface="Times New Roman" pitchFamily="18" charset="0"/>
              </a:rPr>
              <a:t>5. Corrective surgery</a:t>
            </a:r>
          </a:p>
          <a:p>
            <a:pPr>
              <a:lnSpc>
                <a:spcPct val="80000"/>
              </a:lnSpc>
              <a:buNone/>
            </a:pP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i</a:t>
            </a:r>
            <a:r>
              <a:rPr lang="en-US" sz="3200" dirty="0" smtClean="0">
                <a:solidFill>
                  <a:schemeClr val="tx2"/>
                </a:solidFill>
                <a:latin typeface="Times New Roman" pitchFamily="18" charset="0"/>
                <a:cs typeface="Times New Roman" pitchFamily="18" charset="0"/>
              </a:rPr>
              <a:t>. Perforation repair</a:t>
            </a:r>
          </a:p>
          <a:p>
            <a:pPr>
              <a:lnSpc>
                <a:spcPct val="80000"/>
              </a:lnSpc>
              <a:buNone/>
            </a:pPr>
            <a:r>
              <a:rPr lang="en-US" sz="3200" dirty="0" smtClean="0">
                <a:solidFill>
                  <a:schemeClr val="tx2"/>
                </a:solidFill>
                <a:latin typeface="Times New Roman" pitchFamily="18" charset="0"/>
                <a:cs typeface="Times New Roman" pitchFamily="18" charset="0"/>
              </a:rPr>
              <a:t>                       a. Mechanical (iatrogenic)</a:t>
            </a:r>
          </a:p>
          <a:p>
            <a:pPr>
              <a:lnSpc>
                <a:spcPct val="80000"/>
              </a:lnSpc>
              <a:buNone/>
            </a:pPr>
            <a:r>
              <a:rPr lang="en-US" sz="3200" dirty="0" smtClean="0">
                <a:solidFill>
                  <a:schemeClr val="tx2"/>
                </a:solidFill>
                <a:latin typeface="Times New Roman" pitchFamily="18" charset="0"/>
                <a:cs typeface="Times New Roman" pitchFamily="18" charset="0"/>
              </a:rPr>
              <a:t>                       b. </a:t>
            </a:r>
            <a:r>
              <a:rPr lang="en-US" sz="3200" dirty="0" err="1" smtClean="0">
                <a:solidFill>
                  <a:schemeClr val="tx2"/>
                </a:solidFill>
                <a:latin typeface="Times New Roman" pitchFamily="18" charset="0"/>
                <a:cs typeface="Times New Roman" pitchFamily="18" charset="0"/>
              </a:rPr>
              <a:t>Resorptive</a:t>
            </a:r>
            <a:r>
              <a:rPr lang="en-US" sz="3200" dirty="0" smtClean="0">
                <a:solidFill>
                  <a:schemeClr val="tx2"/>
                </a:solidFill>
                <a:latin typeface="Times New Roman" pitchFamily="18" charset="0"/>
                <a:cs typeface="Times New Roman" pitchFamily="18" charset="0"/>
              </a:rPr>
              <a:t> (internal and external)</a:t>
            </a:r>
          </a:p>
          <a:p>
            <a:pPr>
              <a:lnSpc>
                <a:spcPct val="80000"/>
              </a:lnSpc>
              <a:buNone/>
            </a:pPr>
            <a:r>
              <a:rPr lang="en-US" sz="3200" dirty="0" smtClean="0">
                <a:solidFill>
                  <a:schemeClr val="tx2"/>
                </a:solidFill>
                <a:latin typeface="Times New Roman" pitchFamily="18" charset="0"/>
                <a:cs typeface="Times New Roman" pitchFamily="18" charset="0"/>
              </a:rPr>
              <a:t>                ii. Root resection</a:t>
            </a:r>
          </a:p>
          <a:p>
            <a:pPr>
              <a:lnSpc>
                <a:spcPct val="80000"/>
              </a:lnSpc>
              <a:buNone/>
            </a:pPr>
            <a:r>
              <a:rPr lang="en-US" sz="3200" dirty="0" smtClean="0">
                <a:solidFill>
                  <a:schemeClr val="tx2"/>
                </a:solidFill>
                <a:latin typeface="Times New Roman" pitchFamily="18" charset="0"/>
                <a:cs typeface="Times New Roman" pitchFamily="18" charset="0"/>
              </a:rPr>
              <a:t>                iii. </a:t>
            </a:r>
            <a:r>
              <a:rPr lang="en-US" sz="3200" dirty="0" err="1" smtClean="0">
                <a:solidFill>
                  <a:schemeClr val="tx2"/>
                </a:solidFill>
                <a:latin typeface="Times New Roman" pitchFamily="18" charset="0"/>
                <a:cs typeface="Times New Roman" pitchFamily="18" charset="0"/>
              </a:rPr>
              <a:t>Hemisection</a:t>
            </a:r>
            <a:r>
              <a:rPr lang="en-US" sz="3200" dirty="0" smtClean="0">
                <a:solidFill>
                  <a:schemeClr val="tx2"/>
                </a:solidFill>
                <a:latin typeface="Times New Roman" pitchFamily="18" charset="0"/>
                <a:cs typeface="Times New Roman" pitchFamily="18" charset="0"/>
              </a:rPr>
              <a:t> &amp; Bi-</a:t>
            </a:r>
            <a:r>
              <a:rPr lang="en-US" sz="3200" dirty="0" err="1" smtClean="0">
                <a:solidFill>
                  <a:schemeClr val="tx2"/>
                </a:solidFill>
                <a:latin typeface="Times New Roman" pitchFamily="18" charset="0"/>
                <a:cs typeface="Times New Roman" pitchFamily="18" charset="0"/>
              </a:rPr>
              <a:t>cuspidization</a:t>
            </a:r>
            <a:endParaRPr lang="en-US" sz="3200" dirty="0" smtClean="0">
              <a:solidFill>
                <a:schemeClr val="tx2"/>
              </a:solidFill>
              <a:latin typeface="Times New Roman" pitchFamily="18" charset="0"/>
              <a:cs typeface="Times New Roman" pitchFamily="18" charset="0"/>
            </a:endParaRPr>
          </a:p>
          <a:p>
            <a:pPr>
              <a:lnSpc>
                <a:spcPct val="80000"/>
              </a:lnSpc>
              <a:buNone/>
            </a:pPr>
            <a:endParaRPr lang="en-US" dirty="0" smtClean="0">
              <a:solidFill>
                <a:schemeClr val="tx2"/>
              </a:solidFill>
              <a:cs typeface="Times New Roman" pitchFamily="18" charset="0"/>
            </a:endParaRPr>
          </a:p>
          <a:p>
            <a:pPr>
              <a:lnSpc>
                <a:spcPct val="80000"/>
              </a:lnSpc>
              <a:buNone/>
            </a:pPr>
            <a:endParaRPr lang="en-US" dirty="0" smtClean="0">
              <a:solidFill>
                <a:schemeClr val="tx2"/>
              </a:solidFill>
              <a:cs typeface="Times New Roman" pitchFamily="18" charset="0"/>
            </a:endParaRPr>
          </a:p>
          <a:p>
            <a:pPr>
              <a:lnSpc>
                <a:spcPct val="80000"/>
              </a:lnSpc>
              <a:buNone/>
            </a:pPr>
            <a:r>
              <a:rPr lang="en-US" dirty="0" smtClean="0">
                <a:solidFill>
                  <a:schemeClr val="tx2"/>
                </a:solidFill>
                <a:cs typeface="Times New Roman" pitchFamily="18" charset="0"/>
              </a:rPr>
              <a:t> III. Replacement surgery    </a:t>
            </a:r>
          </a:p>
          <a:p>
            <a:pPr>
              <a:lnSpc>
                <a:spcPct val="80000"/>
              </a:lnSpc>
              <a:buNone/>
            </a:pPr>
            <a:r>
              <a:rPr lang="en-US" dirty="0" smtClean="0">
                <a:solidFill>
                  <a:schemeClr val="tx2"/>
                </a:solidFill>
                <a:cs typeface="Times New Roman" pitchFamily="18" charset="0"/>
              </a:rPr>
              <a:t>             </a:t>
            </a:r>
            <a:r>
              <a:rPr lang="en-US" dirty="0" err="1" smtClean="0">
                <a:solidFill>
                  <a:schemeClr val="tx2"/>
                </a:solidFill>
                <a:cs typeface="Times New Roman" pitchFamily="18" charset="0"/>
              </a:rPr>
              <a:t>i</a:t>
            </a:r>
            <a:r>
              <a:rPr lang="en-US" dirty="0" smtClean="0">
                <a:solidFill>
                  <a:schemeClr val="tx2"/>
                </a:solidFill>
                <a:cs typeface="Times New Roman" pitchFamily="18" charset="0"/>
              </a:rPr>
              <a:t>. </a:t>
            </a:r>
            <a:r>
              <a:rPr lang="en-US" dirty="0" err="1" smtClean="0">
                <a:solidFill>
                  <a:schemeClr val="tx2"/>
                </a:solidFill>
                <a:cs typeface="Times New Roman" pitchFamily="18" charset="0"/>
              </a:rPr>
              <a:t>Replantation</a:t>
            </a:r>
            <a:endParaRPr lang="en-US" dirty="0" smtClean="0">
              <a:solidFill>
                <a:schemeClr val="tx2"/>
              </a:solidFill>
              <a:cs typeface="Times New Roman" pitchFamily="18" charset="0"/>
            </a:endParaRPr>
          </a:p>
          <a:p>
            <a:pPr>
              <a:lnSpc>
                <a:spcPct val="80000"/>
              </a:lnSpc>
              <a:buNone/>
            </a:pPr>
            <a:endParaRPr lang="en-US" dirty="0" smtClean="0">
              <a:solidFill>
                <a:schemeClr val="tx2"/>
              </a:solidFill>
              <a:cs typeface="Times New Roman" pitchFamily="18" charset="0"/>
            </a:endParaRPr>
          </a:p>
          <a:p>
            <a:pPr>
              <a:lnSpc>
                <a:spcPct val="80000"/>
              </a:lnSpc>
              <a:buNone/>
            </a:pPr>
            <a:r>
              <a:rPr lang="en-US" dirty="0" smtClean="0">
                <a:solidFill>
                  <a:schemeClr val="tx2"/>
                </a:solidFill>
                <a:cs typeface="Times New Roman" pitchFamily="18" charset="0"/>
              </a:rPr>
              <a:t> IV. Implant surgery</a:t>
            </a:r>
          </a:p>
          <a:p>
            <a:pPr>
              <a:lnSpc>
                <a:spcPct val="80000"/>
              </a:lnSpc>
              <a:buNone/>
            </a:pPr>
            <a:r>
              <a:rPr lang="en-US" dirty="0" smtClean="0">
                <a:solidFill>
                  <a:schemeClr val="tx2"/>
                </a:solidFill>
                <a:cs typeface="Times New Roman" pitchFamily="18" charset="0"/>
              </a:rPr>
              <a:t>                1. Endodontic implants</a:t>
            </a:r>
          </a:p>
          <a:p>
            <a:pPr>
              <a:lnSpc>
                <a:spcPct val="80000"/>
              </a:lnSpc>
              <a:buNone/>
            </a:pPr>
            <a:r>
              <a:rPr lang="en-US" dirty="0" smtClean="0">
                <a:solidFill>
                  <a:schemeClr val="tx2"/>
                </a:solidFill>
                <a:cs typeface="Times New Roman" pitchFamily="18" charset="0"/>
              </a:rPr>
              <a:t>                </a:t>
            </a:r>
          </a:p>
          <a:p>
            <a:endParaRPr lang="en-US" dirty="0">
              <a:solidFill>
                <a:schemeClr val="tx2"/>
              </a:solidFill>
            </a:endParaRPr>
          </a:p>
        </p:txBody>
      </p:sp>
      <p:sp>
        <p:nvSpPr>
          <p:cNvPr id="4" name="Footer Placeholder 3"/>
          <p:cNvSpPr>
            <a:spLocks noGrp="1"/>
          </p:cNvSpPr>
          <p:nvPr>
            <p:ph type="ftr" sz="quarter" idx="11"/>
          </p:nvPr>
        </p:nvSpPr>
        <p:spPr>
          <a:xfrm>
            <a:off x="6272439" y="5819325"/>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smtClean="0"/>
          </a:p>
          <a:p>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11</a:t>
            </a:fld>
            <a:endParaRPr lang="en-US"/>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9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Incision and drainage </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In most cases drainage through the canal is all that is needed to treat the </a:t>
            </a:r>
            <a:r>
              <a:rPr lang="en-US" dirty="0" err="1" smtClean="0">
                <a:solidFill>
                  <a:schemeClr val="tx2"/>
                </a:solidFill>
              </a:rPr>
              <a:t>periradicular</a:t>
            </a:r>
            <a:r>
              <a:rPr lang="en-US" dirty="0" smtClean="0">
                <a:solidFill>
                  <a:schemeClr val="tx2"/>
                </a:solidFill>
              </a:rPr>
              <a:t> </a:t>
            </a:r>
            <a:r>
              <a:rPr lang="en-US" dirty="0" err="1" smtClean="0">
                <a:solidFill>
                  <a:schemeClr val="tx2"/>
                </a:solidFill>
              </a:rPr>
              <a:t>abcess</a:t>
            </a:r>
            <a:r>
              <a:rPr lang="en-US" dirty="0" smtClean="0">
                <a:solidFill>
                  <a:schemeClr val="tx2"/>
                </a:solidFill>
              </a:rPr>
              <a:t> of </a:t>
            </a:r>
            <a:r>
              <a:rPr lang="en-US" dirty="0" err="1" smtClean="0">
                <a:solidFill>
                  <a:schemeClr val="tx2"/>
                </a:solidFill>
              </a:rPr>
              <a:t>pulpal</a:t>
            </a:r>
            <a:r>
              <a:rPr lang="en-US" dirty="0" smtClean="0">
                <a:solidFill>
                  <a:schemeClr val="tx2"/>
                </a:solidFill>
              </a:rPr>
              <a:t> origin but there are times, when invasion of anatomic spaces has extended to a point that does not allow drainage through the tooth, and effectively remove the pus then It becomes mandatory to incise and drain the </a:t>
            </a:r>
            <a:r>
              <a:rPr lang="en-US" dirty="0" err="1" smtClean="0">
                <a:solidFill>
                  <a:schemeClr val="tx2"/>
                </a:solidFill>
              </a:rPr>
              <a:t>abcess</a:t>
            </a:r>
            <a:r>
              <a:rPr lang="en-US" dirty="0" smtClean="0">
                <a:solidFill>
                  <a:schemeClr val="tx2"/>
                </a:solidFill>
              </a:rPr>
              <a:t>.</a:t>
            </a:r>
            <a:endParaRPr lang="en-IN" dirty="0" smtClean="0">
              <a:solidFill>
                <a:schemeClr val="tx2"/>
              </a:solidFill>
            </a:endParaRPr>
          </a:p>
          <a:p>
            <a:endParaRPr lang="en-US" dirty="0">
              <a:solidFill>
                <a:schemeClr val="tx2"/>
              </a:solidFill>
            </a:endParaRPr>
          </a:p>
        </p:txBody>
      </p:sp>
      <p:sp>
        <p:nvSpPr>
          <p:cNvPr id="5" name="Slide Number Placeholder 4"/>
          <p:cNvSpPr>
            <a:spLocks noGrp="1"/>
          </p:cNvSpPr>
          <p:nvPr>
            <p:ph type="sldNum" sz="quarter" idx="12"/>
          </p:nvPr>
        </p:nvSpPr>
        <p:spPr/>
        <p:txBody>
          <a:bodyPr/>
          <a:lstStyle/>
          <a:p>
            <a:fld id="{0FE0F755-9CEA-4173-9D80-9B16570FB611}" type="slidenum">
              <a:rPr lang="en-US" smtClean="0"/>
              <a:pPr/>
              <a:t>12</a:t>
            </a:fld>
            <a:endParaRPr lang="en-US"/>
          </a:p>
        </p:txBody>
      </p:sp>
      <p:sp>
        <p:nvSpPr>
          <p:cNvPr id="8" name="Footer Placeholder 3"/>
          <p:cNvSpPr>
            <a:spLocks noGrp="1"/>
          </p:cNvSpPr>
          <p:nvPr>
            <p:ph type="ftr" sz="quarter" idx="11"/>
          </p:nvPr>
        </p:nvSpPr>
        <p:spPr>
          <a:xfrm>
            <a:off x="6722382" y="5833839"/>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smtClean="0"/>
          </a:p>
          <a:p>
            <a:endParaRPr lang="en-US" dirty="0"/>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0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ctr">
              <a:lnSpc>
                <a:spcPct val="80000"/>
              </a:lnSpc>
              <a:buNone/>
            </a:pPr>
            <a:r>
              <a:rPr lang="en-US" sz="3200" dirty="0" smtClean="0">
                <a:solidFill>
                  <a:schemeClr val="tx2"/>
                </a:solidFill>
                <a:cs typeface="Times New Roman" pitchFamily="18" charset="0"/>
              </a:rPr>
              <a:t> </a:t>
            </a:r>
            <a:r>
              <a:rPr lang="en-US" sz="3200" u="sng" dirty="0" smtClean="0">
                <a:solidFill>
                  <a:schemeClr val="tx2"/>
                </a:solidFill>
                <a:cs typeface="Times New Roman" pitchFamily="18" charset="0"/>
              </a:rPr>
              <a:t>PRINCIPLES</a:t>
            </a:r>
            <a:r>
              <a:rPr lang="en-US" sz="3200" dirty="0" smtClean="0">
                <a:solidFill>
                  <a:schemeClr val="tx2"/>
                </a:solidFill>
                <a:cs typeface="Times New Roman" pitchFamily="18" charset="0"/>
              </a:rPr>
              <a:t>:</a:t>
            </a:r>
          </a:p>
          <a:p>
            <a:pPr>
              <a:lnSpc>
                <a:spcPct val="80000"/>
              </a:lnSpc>
            </a:pPr>
            <a:endParaRPr lang="en-US" sz="2800" dirty="0" smtClean="0">
              <a:solidFill>
                <a:schemeClr val="tx2"/>
              </a:solidFill>
              <a:cs typeface="Times New Roman" pitchFamily="18" charset="0"/>
            </a:endParaRPr>
          </a:p>
          <a:p>
            <a:pPr>
              <a:lnSpc>
                <a:spcPct val="80000"/>
              </a:lnSpc>
            </a:pPr>
            <a:r>
              <a:rPr lang="en-US" sz="3200" dirty="0" smtClean="0">
                <a:solidFill>
                  <a:schemeClr val="tx2"/>
                </a:solidFill>
                <a:cs typeface="Times New Roman" pitchFamily="18" charset="0"/>
              </a:rPr>
              <a:t>1. Avoid severing vessels and nerves</a:t>
            </a:r>
          </a:p>
          <a:p>
            <a:pPr>
              <a:lnSpc>
                <a:spcPct val="80000"/>
              </a:lnSpc>
              <a:buNone/>
            </a:pPr>
            <a:endParaRPr lang="en-US" sz="3200" dirty="0" smtClean="0">
              <a:solidFill>
                <a:schemeClr val="tx2"/>
              </a:solidFill>
              <a:cs typeface="Times New Roman" pitchFamily="18" charset="0"/>
            </a:endParaRPr>
          </a:p>
          <a:p>
            <a:pPr>
              <a:lnSpc>
                <a:spcPct val="80000"/>
              </a:lnSpc>
            </a:pPr>
            <a:r>
              <a:rPr lang="en-US" sz="3200" dirty="0" smtClean="0">
                <a:solidFill>
                  <a:schemeClr val="tx2"/>
                </a:solidFill>
                <a:cs typeface="Times New Roman" pitchFamily="18" charset="0"/>
              </a:rPr>
              <a:t>2. Make incisions far away from the surgical     </a:t>
            </a:r>
          </a:p>
          <a:p>
            <a:pPr>
              <a:lnSpc>
                <a:spcPct val="80000"/>
              </a:lnSpc>
              <a:buNone/>
            </a:pPr>
            <a:r>
              <a:rPr lang="en-US" sz="3200" dirty="0" smtClean="0">
                <a:solidFill>
                  <a:schemeClr val="tx2"/>
                </a:solidFill>
                <a:cs typeface="Times New Roman" pitchFamily="18" charset="0"/>
              </a:rPr>
              <a:t>      area to ensure that the wound margins are     </a:t>
            </a:r>
          </a:p>
          <a:p>
            <a:pPr>
              <a:lnSpc>
                <a:spcPct val="80000"/>
              </a:lnSpc>
              <a:buNone/>
            </a:pPr>
            <a:r>
              <a:rPr lang="en-US" sz="3200" dirty="0" smtClean="0">
                <a:solidFill>
                  <a:schemeClr val="tx2"/>
                </a:solidFill>
                <a:cs typeface="Times New Roman" pitchFamily="18" charset="0"/>
              </a:rPr>
              <a:t>      over sound bone and there is room for  </a:t>
            </a:r>
          </a:p>
          <a:p>
            <a:pPr>
              <a:lnSpc>
                <a:spcPct val="80000"/>
              </a:lnSpc>
              <a:buNone/>
            </a:pPr>
            <a:r>
              <a:rPr lang="en-US" sz="3200" dirty="0" smtClean="0">
                <a:solidFill>
                  <a:schemeClr val="tx2"/>
                </a:solidFill>
                <a:cs typeface="Times New Roman" pitchFamily="18" charset="0"/>
              </a:rPr>
              <a:t> 	    adjustments when unexpected extensions   </a:t>
            </a:r>
          </a:p>
          <a:p>
            <a:pPr>
              <a:lnSpc>
                <a:spcPct val="80000"/>
              </a:lnSpc>
              <a:buNone/>
            </a:pPr>
            <a:r>
              <a:rPr lang="en-US" sz="3200" dirty="0" smtClean="0">
                <a:solidFill>
                  <a:schemeClr val="tx2"/>
                </a:solidFill>
                <a:cs typeface="Times New Roman" pitchFamily="18" charset="0"/>
              </a:rPr>
              <a:t>      are necessary.</a:t>
            </a:r>
          </a:p>
          <a:p>
            <a:pPr>
              <a:lnSpc>
                <a:spcPct val="80000"/>
              </a:lnSpc>
              <a:buNone/>
            </a:pPr>
            <a:endParaRPr lang="en-US" sz="3200" dirty="0" smtClean="0">
              <a:solidFill>
                <a:schemeClr val="tx2"/>
              </a:solidFill>
              <a:cs typeface="Times New Roman" pitchFamily="18" charset="0"/>
            </a:endParaRPr>
          </a:p>
          <a:p>
            <a:pPr>
              <a:lnSpc>
                <a:spcPct val="80000"/>
              </a:lnSpc>
              <a:buNone/>
            </a:pPr>
            <a:r>
              <a:rPr lang="en-US" sz="3200" dirty="0" smtClean="0">
                <a:solidFill>
                  <a:schemeClr val="tx2"/>
                </a:solidFill>
                <a:cs typeface="Times New Roman" pitchFamily="18" charset="0"/>
              </a:rPr>
              <a:t>  3. Design the flap so that there is adequate   </a:t>
            </a:r>
          </a:p>
          <a:p>
            <a:pPr>
              <a:lnSpc>
                <a:spcPct val="80000"/>
              </a:lnSpc>
              <a:buNone/>
            </a:pPr>
            <a:r>
              <a:rPr lang="en-US" sz="3200" dirty="0" smtClean="0">
                <a:solidFill>
                  <a:schemeClr val="tx2"/>
                </a:solidFill>
                <a:cs typeface="Times New Roman" pitchFamily="18" charset="0"/>
              </a:rPr>
              <a:t>      visibility  without overexposure of bone.</a:t>
            </a:r>
          </a:p>
          <a:p>
            <a:endParaRPr lang="en-US" dirty="0">
              <a:solidFill>
                <a:schemeClr val="tx2"/>
              </a:solidFill>
            </a:endParaRPr>
          </a:p>
        </p:txBody>
      </p:sp>
      <p:sp>
        <p:nvSpPr>
          <p:cNvPr id="5" name="Slide Number Placeholder 4"/>
          <p:cNvSpPr>
            <a:spLocks noGrp="1"/>
          </p:cNvSpPr>
          <p:nvPr>
            <p:ph type="sldNum" sz="quarter" idx="12"/>
          </p:nvPr>
        </p:nvSpPr>
        <p:spPr/>
        <p:txBody>
          <a:bodyPr/>
          <a:lstStyle/>
          <a:p>
            <a:fld id="{0FE0F755-9CEA-4173-9D80-9B16570FB611}" type="slidenum">
              <a:rPr lang="en-US" smtClean="0"/>
              <a:pPr/>
              <a:t>13</a:t>
            </a:fld>
            <a:endParaRPr lang="en-US"/>
          </a:p>
        </p:txBody>
      </p:sp>
      <p:sp>
        <p:nvSpPr>
          <p:cNvPr id="7" name="Footer Placeholder 3"/>
          <p:cNvSpPr>
            <a:spLocks noGrp="1"/>
          </p:cNvSpPr>
          <p:nvPr>
            <p:ph type="ftr" sz="quarter" idx="11"/>
          </p:nvPr>
        </p:nvSpPr>
        <p:spPr>
          <a:xfrm>
            <a:off x="6591753" y="5920925"/>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smtClean="0"/>
          </a:p>
          <a:p>
            <a:endParaRPr lang="en-US" dirty="0"/>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11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9813" y="1496291"/>
            <a:ext cx="8743950" cy="3828490"/>
          </a:xfrm>
        </p:spPr>
        <p:txBody>
          <a:bodyPr>
            <a:normAutofit fontScale="92500" lnSpcReduction="20000"/>
          </a:bodyPr>
          <a:lstStyle/>
          <a:p>
            <a:pPr>
              <a:buNone/>
            </a:pPr>
            <a:r>
              <a:rPr lang="en-US" sz="3200" dirty="0" smtClean="0">
                <a:solidFill>
                  <a:schemeClr val="tx2"/>
                </a:solidFill>
                <a:cs typeface="Times New Roman" pitchFamily="18" charset="0"/>
              </a:rPr>
              <a:t>4. The base of the flap should be the widest   </a:t>
            </a:r>
          </a:p>
          <a:p>
            <a:pPr>
              <a:buNone/>
            </a:pPr>
            <a:r>
              <a:rPr lang="en-US" sz="3200" dirty="0" smtClean="0">
                <a:solidFill>
                  <a:schemeClr val="tx2"/>
                </a:solidFill>
                <a:cs typeface="Times New Roman" pitchFamily="18" charset="0"/>
              </a:rPr>
              <a:t>    portion to maintain proper circulation.</a:t>
            </a:r>
          </a:p>
          <a:p>
            <a:pPr>
              <a:buNone/>
            </a:pPr>
            <a:endParaRPr lang="en-US" sz="3200" dirty="0" smtClean="0">
              <a:solidFill>
                <a:schemeClr val="tx2"/>
              </a:solidFill>
              <a:cs typeface="Times New Roman" pitchFamily="18" charset="0"/>
            </a:endParaRPr>
          </a:p>
          <a:p>
            <a:pPr>
              <a:buNone/>
            </a:pPr>
            <a:r>
              <a:rPr lang="en-US" sz="3200" dirty="0" smtClean="0">
                <a:solidFill>
                  <a:schemeClr val="tx2"/>
                </a:solidFill>
                <a:cs typeface="Times New Roman" pitchFamily="18" charset="0"/>
              </a:rPr>
              <a:t>5. There should be no sharp angles on the flap</a:t>
            </a:r>
          </a:p>
          <a:p>
            <a:pPr>
              <a:buNone/>
            </a:pPr>
            <a:endParaRPr lang="en-US" sz="3200" dirty="0" smtClean="0">
              <a:solidFill>
                <a:schemeClr val="tx2"/>
              </a:solidFill>
              <a:cs typeface="Times New Roman" pitchFamily="18" charset="0"/>
            </a:endParaRPr>
          </a:p>
          <a:p>
            <a:pPr>
              <a:buNone/>
            </a:pPr>
            <a:r>
              <a:rPr lang="en-US" sz="3200" dirty="0" smtClean="0">
                <a:solidFill>
                  <a:schemeClr val="tx2"/>
                </a:solidFill>
                <a:cs typeface="Times New Roman" pitchFamily="18" charset="0"/>
              </a:rPr>
              <a:t>6. Vertical or oblique incision should not be  </a:t>
            </a:r>
          </a:p>
          <a:p>
            <a:pPr>
              <a:buNone/>
            </a:pPr>
            <a:r>
              <a:rPr lang="en-US" sz="3200" dirty="0" smtClean="0">
                <a:solidFill>
                  <a:schemeClr val="tx2"/>
                </a:solidFill>
                <a:cs typeface="Times New Roman" pitchFamily="18" charset="0"/>
              </a:rPr>
              <a:t>    over root eminence. It is best to incise in the    </a:t>
            </a:r>
          </a:p>
          <a:p>
            <a:pPr>
              <a:buNone/>
            </a:pPr>
            <a:r>
              <a:rPr lang="en-US" sz="3200" dirty="0" smtClean="0">
                <a:solidFill>
                  <a:schemeClr val="tx2"/>
                </a:solidFill>
                <a:cs typeface="Times New Roman" pitchFamily="18" charset="0"/>
              </a:rPr>
              <a:t>    trough.</a:t>
            </a:r>
          </a:p>
          <a:p>
            <a:pPr>
              <a:buNone/>
            </a:pPr>
            <a:endParaRPr lang="en-US" sz="3200" dirty="0" smtClean="0">
              <a:solidFill>
                <a:schemeClr val="tx2"/>
              </a:solidFill>
              <a:cs typeface="Times New Roman" pitchFamily="18" charset="0"/>
            </a:endParaRPr>
          </a:p>
          <a:p>
            <a:pPr>
              <a:buNone/>
            </a:pPr>
            <a:endParaRPr lang="en-US" sz="3200" dirty="0" smtClean="0">
              <a:solidFill>
                <a:schemeClr val="tx2"/>
              </a:solidFill>
              <a:cs typeface="Times New Roman" pitchFamily="18" charset="0"/>
            </a:endParaRPr>
          </a:p>
          <a:p>
            <a:endParaRPr lang="en-US" dirty="0">
              <a:solidFill>
                <a:schemeClr val="tx2"/>
              </a:solidFill>
            </a:endParaRPr>
          </a:p>
        </p:txBody>
      </p:sp>
      <p:sp>
        <p:nvSpPr>
          <p:cNvPr id="5" name="Slide Number Placeholder 4"/>
          <p:cNvSpPr>
            <a:spLocks noGrp="1"/>
          </p:cNvSpPr>
          <p:nvPr>
            <p:ph type="sldNum" sz="quarter" idx="12"/>
          </p:nvPr>
        </p:nvSpPr>
        <p:spPr/>
        <p:txBody>
          <a:bodyPr/>
          <a:lstStyle/>
          <a:p>
            <a:fld id="{0FE0F755-9CEA-4173-9D80-9B16570FB611}" type="slidenum">
              <a:rPr lang="en-US" smtClean="0"/>
              <a:pPr/>
              <a:t>14</a:t>
            </a:fld>
            <a:endParaRPr lang="en-US"/>
          </a:p>
        </p:txBody>
      </p:sp>
      <p:pic>
        <p:nvPicPr>
          <p:cNvPr id="6" name="Picture 4"/>
          <p:cNvPicPr>
            <a:picLocks noChangeAspect="1" noChangeArrowheads="1"/>
          </p:cNvPicPr>
          <p:nvPr/>
        </p:nvPicPr>
        <p:blipFill>
          <a:blip r:embed="rId3" cstate="print"/>
          <a:srcRect/>
          <a:stretch>
            <a:fillRect/>
          </a:stretch>
        </p:blipFill>
        <p:spPr bwMode="auto">
          <a:xfrm>
            <a:off x="3453476" y="4648793"/>
            <a:ext cx="3266638" cy="1576774"/>
          </a:xfrm>
          <a:prstGeom prst="rect">
            <a:avLst/>
          </a:prstGeom>
          <a:noFill/>
          <a:ln w="9525">
            <a:noFill/>
            <a:miter lim="800000"/>
            <a:headEnd/>
            <a:tailEnd/>
          </a:ln>
        </p:spPr>
      </p:pic>
      <p:sp>
        <p:nvSpPr>
          <p:cNvPr id="7" name="Footer Placeholder 3"/>
          <p:cNvSpPr>
            <a:spLocks noGrp="1"/>
          </p:cNvSpPr>
          <p:nvPr>
            <p:ph type="ftr" sz="quarter" idx="11"/>
          </p:nvPr>
        </p:nvSpPr>
        <p:spPr>
          <a:xfrm>
            <a:off x="6737124" y="5921150"/>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smtClean="0"/>
          </a:p>
          <a:p>
            <a:endParaRPr lang="en-US" dirty="0"/>
          </a:p>
        </p:txBody>
      </p:sp>
      <p:pic>
        <p:nvPicPr>
          <p:cNvPr id="8" name="Recorded Sound">
            <a:hlinkClick r:id="" action="ppaction://media"/>
          </p:cNvPr>
          <p:cNvPicPr>
            <a:picLocks noRot="1" noChangeAspect="1"/>
          </p:cNvPicPr>
          <p:nvPr>
            <a:wavAudioFile r:embed="rId1" name="Recorded Sound"/>
          </p:nvPr>
        </p:nvPicPr>
        <p:blipFill>
          <a:blip r:embed="rId4"/>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7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512064"/>
            <a:ext cx="8743950" cy="1220322"/>
          </a:xfrm>
        </p:spPr>
        <p:txBody>
          <a:bodyPr/>
          <a:lstStyle/>
          <a:p>
            <a:endParaRPr lang="en-US" dirty="0"/>
          </a:p>
        </p:txBody>
      </p:sp>
      <p:sp>
        <p:nvSpPr>
          <p:cNvPr id="5" name="Slide Number Placeholder 4"/>
          <p:cNvSpPr>
            <a:spLocks noGrp="1"/>
          </p:cNvSpPr>
          <p:nvPr>
            <p:ph type="sldNum" sz="quarter" idx="12"/>
          </p:nvPr>
        </p:nvSpPr>
        <p:spPr>
          <a:xfrm>
            <a:off x="9686925" y="6416676"/>
            <a:ext cx="514350" cy="487281"/>
          </a:xfrm>
        </p:spPr>
        <p:txBody>
          <a:bodyPr/>
          <a:lstStyle/>
          <a:p>
            <a:fld id="{0FE0F755-9CEA-4173-9D80-9B16570FB611}" type="slidenum">
              <a:rPr lang="en-US" smtClean="0"/>
              <a:pPr/>
              <a:t>15</a:t>
            </a:fld>
            <a:endParaRPr lang="en-US"/>
          </a:p>
        </p:txBody>
      </p:sp>
      <p:sp>
        <p:nvSpPr>
          <p:cNvPr id="6" name="Rectangle 5"/>
          <p:cNvSpPr/>
          <p:nvPr/>
        </p:nvSpPr>
        <p:spPr>
          <a:xfrm>
            <a:off x="1446415" y="1845426"/>
            <a:ext cx="7498079" cy="4154984"/>
          </a:xfrm>
          <a:prstGeom prst="rect">
            <a:avLst/>
          </a:prstGeom>
        </p:spPr>
        <p:txBody>
          <a:bodyPr wrap="square">
            <a:spAutoFit/>
          </a:bodyPr>
          <a:lstStyle/>
          <a:p>
            <a:r>
              <a:rPr lang="en-US" sz="2400" dirty="0" smtClean="0">
                <a:solidFill>
                  <a:schemeClr val="tx2"/>
                </a:solidFill>
                <a:cs typeface="Times New Roman" pitchFamily="18" charset="0"/>
              </a:rPr>
              <a:t>7. Maintain the integrity of the </a:t>
            </a:r>
            <a:r>
              <a:rPr lang="en-US" sz="2400" dirty="0" err="1" smtClean="0">
                <a:solidFill>
                  <a:schemeClr val="tx2"/>
                </a:solidFill>
                <a:cs typeface="Times New Roman" pitchFamily="18" charset="0"/>
              </a:rPr>
              <a:t>interdental</a:t>
            </a:r>
            <a:r>
              <a:rPr lang="en-US" sz="2400" dirty="0" smtClean="0">
                <a:solidFill>
                  <a:schemeClr val="tx2"/>
                </a:solidFill>
                <a:cs typeface="Times New Roman" pitchFamily="18" charset="0"/>
              </a:rPr>
              <a:t>  </a:t>
            </a:r>
          </a:p>
          <a:p>
            <a:r>
              <a:rPr lang="en-US" sz="2400" dirty="0" smtClean="0">
                <a:solidFill>
                  <a:schemeClr val="tx2"/>
                </a:solidFill>
                <a:cs typeface="Times New Roman" pitchFamily="18" charset="0"/>
              </a:rPr>
              <a:t>    papillae.</a:t>
            </a:r>
          </a:p>
          <a:p>
            <a:pPr>
              <a:buNone/>
            </a:pPr>
            <a:endParaRPr lang="en-US" sz="2400" dirty="0" smtClean="0">
              <a:solidFill>
                <a:schemeClr val="tx2"/>
              </a:solidFill>
              <a:cs typeface="Times New Roman" pitchFamily="18" charset="0"/>
            </a:endParaRPr>
          </a:p>
          <a:p>
            <a:pPr>
              <a:buNone/>
            </a:pPr>
            <a:r>
              <a:rPr lang="en-US" sz="2400" dirty="0" smtClean="0">
                <a:solidFill>
                  <a:schemeClr val="tx2"/>
                </a:solidFill>
                <a:cs typeface="Times New Roman" pitchFamily="18" charset="0"/>
              </a:rPr>
              <a:t>8. Use sharp instruments to avoid tearing the</a:t>
            </a:r>
          </a:p>
          <a:p>
            <a:pPr>
              <a:buNone/>
            </a:pPr>
            <a:r>
              <a:rPr lang="en-US" sz="2400" dirty="0" smtClean="0">
                <a:solidFill>
                  <a:schemeClr val="tx2"/>
                </a:solidFill>
                <a:cs typeface="Times New Roman" pitchFamily="18" charset="0"/>
              </a:rPr>
              <a:t>    </a:t>
            </a:r>
            <a:r>
              <a:rPr lang="en-US" sz="2400" dirty="0" err="1" smtClean="0">
                <a:solidFill>
                  <a:schemeClr val="tx2"/>
                </a:solidFill>
                <a:cs typeface="Times New Roman" pitchFamily="18" charset="0"/>
              </a:rPr>
              <a:t>mucoperiosteum</a:t>
            </a:r>
            <a:r>
              <a:rPr lang="en-US" sz="2400" dirty="0" smtClean="0">
                <a:solidFill>
                  <a:schemeClr val="tx2"/>
                </a:solidFill>
                <a:cs typeface="Times New Roman" pitchFamily="18" charset="0"/>
              </a:rPr>
              <a:t>.</a:t>
            </a:r>
          </a:p>
          <a:p>
            <a:pPr>
              <a:buNone/>
            </a:pPr>
            <a:endParaRPr lang="en-US" sz="2400" dirty="0" smtClean="0">
              <a:solidFill>
                <a:schemeClr val="tx2"/>
              </a:solidFill>
              <a:cs typeface="Times New Roman" pitchFamily="18" charset="0"/>
            </a:endParaRPr>
          </a:p>
          <a:p>
            <a:pPr>
              <a:buNone/>
            </a:pPr>
            <a:r>
              <a:rPr lang="en-US" sz="2400" dirty="0" smtClean="0">
                <a:solidFill>
                  <a:schemeClr val="tx2"/>
                </a:solidFill>
                <a:cs typeface="Times New Roman" pitchFamily="18" charset="0"/>
              </a:rPr>
              <a:t>9.  Be gentle with the flap.</a:t>
            </a:r>
          </a:p>
          <a:p>
            <a:pPr>
              <a:buNone/>
            </a:pPr>
            <a:endParaRPr lang="en-US" sz="2400" dirty="0" smtClean="0">
              <a:solidFill>
                <a:schemeClr val="tx2"/>
              </a:solidFill>
              <a:cs typeface="Times New Roman" pitchFamily="18" charset="0"/>
            </a:endParaRPr>
          </a:p>
          <a:p>
            <a:pPr>
              <a:buNone/>
            </a:pPr>
            <a:r>
              <a:rPr lang="en-US" sz="2400" dirty="0" smtClean="0">
                <a:solidFill>
                  <a:schemeClr val="tx2"/>
                </a:solidFill>
                <a:cs typeface="Times New Roman" pitchFamily="18" charset="0"/>
              </a:rPr>
              <a:t>10. Do not incise close to the gingival </a:t>
            </a:r>
            <a:r>
              <a:rPr lang="en-US" sz="2400" dirty="0" err="1" smtClean="0">
                <a:solidFill>
                  <a:schemeClr val="tx2"/>
                </a:solidFill>
                <a:cs typeface="Times New Roman" pitchFamily="18" charset="0"/>
              </a:rPr>
              <a:t>sulcus</a:t>
            </a:r>
            <a:r>
              <a:rPr lang="en-US" sz="2400" dirty="0" smtClean="0">
                <a:solidFill>
                  <a:schemeClr val="tx2"/>
                </a:solidFill>
                <a:cs typeface="Times New Roman" pitchFamily="18" charset="0"/>
              </a:rPr>
              <a:t>  </a:t>
            </a:r>
          </a:p>
          <a:p>
            <a:pPr>
              <a:buNone/>
            </a:pPr>
            <a:r>
              <a:rPr lang="en-US" sz="2400" dirty="0" smtClean="0">
                <a:solidFill>
                  <a:schemeClr val="tx2"/>
                </a:solidFill>
                <a:cs typeface="Times New Roman" pitchFamily="18" charset="0"/>
              </a:rPr>
              <a:t>     while using a horizontal or </a:t>
            </a:r>
            <a:r>
              <a:rPr lang="en-US" sz="2400" dirty="0" err="1" smtClean="0">
                <a:solidFill>
                  <a:schemeClr val="tx2"/>
                </a:solidFill>
                <a:cs typeface="Times New Roman" pitchFamily="18" charset="0"/>
              </a:rPr>
              <a:t>semilunar</a:t>
            </a:r>
            <a:r>
              <a:rPr lang="en-US" sz="2400" dirty="0" smtClean="0">
                <a:solidFill>
                  <a:schemeClr val="tx2"/>
                </a:solidFill>
                <a:cs typeface="Times New Roman" pitchFamily="18" charset="0"/>
              </a:rPr>
              <a:t>  </a:t>
            </a:r>
          </a:p>
          <a:p>
            <a:pPr>
              <a:buNone/>
            </a:pPr>
            <a:r>
              <a:rPr lang="en-US" sz="2400" dirty="0" smtClean="0">
                <a:solidFill>
                  <a:schemeClr val="tx2"/>
                </a:solidFill>
                <a:cs typeface="Times New Roman" pitchFamily="18" charset="0"/>
              </a:rPr>
              <a:t>     </a:t>
            </a:r>
            <a:r>
              <a:rPr lang="en-US" sz="2400" dirty="0" err="1" smtClean="0">
                <a:solidFill>
                  <a:schemeClr val="tx2"/>
                </a:solidFill>
                <a:cs typeface="Times New Roman" pitchFamily="18" charset="0"/>
              </a:rPr>
              <a:t>incison</a:t>
            </a:r>
            <a:endParaRPr lang="en-US" sz="2400" dirty="0" smtClean="0">
              <a:solidFill>
                <a:schemeClr val="tx2"/>
              </a:solidFill>
              <a:cs typeface="Times New Roman" pitchFamily="18" charset="0"/>
            </a:endParaRPr>
          </a:p>
        </p:txBody>
      </p:sp>
      <p:sp>
        <p:nvSpPr>
          <p:cNvPr id="8" name="Footer Placeholder 3"/>
          <p:cNvSpPr>
            <a:spLocks noGrp="1"/>
          </p:cNvSpPr>
          <p:nvPr>
            <p:ph type="ftr" sz="quarter" idx="11"/>
          </p:nvPr>
        </p:nvSpPr>
        <p:spPr>
          <a:xfrm>
            <a:off x="6272439" y="5819325"/>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smtClean="0"/>
          </a:p>
          <a:p>
            <a:endParaRPr lang="en-US" dirty="0"/>
          </a:p>
        </p:txBody>
      </p:sp>
      <p:pic>
        <p:nvPicPr>
          <p:cNvPr id="7"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98"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cs typeface="Times New Roman" pitchFamily="18" charset="0"/>
              </a:rPr>
              <a:t>Types of incisions</a:t>
            </a:r>
            <a:br>
              <a:rPr lang="en-US" dirty="0" smtClean="0">
                <a:solidFill>
                  <a:schemeClr val="tx2"/>
                </a:solidFill>
                <a:cs typeface="Times New Roman" pitchFamily="18" charset="0"/>
              </a:rPr>
            </a:br>
            <a:endParaRPr lang="en-US"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Vertical incision </a:t>
            </a:r>
          </a:p>
          <a:p>
            <a:r>
              <a:rPr lang="en-US" dirty="0" err="1" smtClean="0">
                <a:solidFill>
                  <a:schemeClr val="tx2"/>
                </a:solidFill>
              </a:rPr>
              <a:t>Sulcular</a:t>
            </a:r>
            <a:r>
              <a:rPr lang="en-US" dirty="0" smtClean="0">
                <a:solidFill>
                  <a:schemeClr val="tx2"/>
                </a:solidFill>
              </a:rPr>
              <a:t> incision</a:t>
            </a:r>
          </a:p>
          <a:p>
            <a:r>
              <a:rPr lang="en-US" dirty="0" err="1" smtClean="0">
                <a:solidFill>
                  <a:schemeClr val="tx2"/>
                </a:solidFill>
              </a:rPr>
              <a:t>Semilunar</a:t>
            </a:r>
            <a:r>
              <a:rPr lang="en-US" dirty="0" smtClean="0">
                <a:solidFill>
                  <a:schemeClr val="tx2"/>
                </a:solidFill>
              </a:rPr>
              <a:t> incision </a:t>
            </a:r>
          </a:p>
          <a:p>
            <a:r>
              <a:rPr lang="en-US" dirty="0" smtClean="0">
                <a:solidFill>
                  <a:schemeClr val="tx2"/>
                </a:solidFill>
              </a:rPr>
              <a:t>Modified </a:t>
            </a:r>
            <a:r>
              <a:rPr lang="en-US" dirty="0" err="1" smtClean="0">
                <a:solidFill>
                  <a:schemeClr val="tx2"/>
                </a:solidFill>
              </a:rPr>
              <a:t>semilunar</a:t>
            </a:r>
            <a:r>
              <a:rPr lang="en-US" dirty="0" smtClean="0">
                <a:solidFill>
                  <a:schemeClr val="tx2"/>
                </a:solidFill>
              </a:rPr>
              <a:t> incision</a:t>
            </a:r>
          </a:p>
          <a:p>
            <a:r>
              <a:rPr lang="en-US" dirty="0" err="1" smtClean="0">
                <a:solidFill>
                  <a:schemeClr val="tx2"/>
                </a:solidFill>
              </a:rPr>
              <a:t>Ochsenbein-Leubke</a:t>
            </a:r>
            <a:r>
              <a:rPr lang="en-US" dirty="0" smtClean="0">
                <a:solidFill>
                  <a:schemeClr val="tx2"/>
                </a:solidFill>
              </a:rPr>
              <a:t> incision</a:t>
            </a:r>
            <a:endParaRPr lang="en-IN" dirty="0" smtClean="0">
              <a:solidFill>
                <a:schemeClr val="tx2"/>
              </a:solidFill>
            </a:endParaRPr>
          </a:p>
          <a:p>
            <a:endParaRPr lang="en-US" dirty="0">
              <a:solidFill>
                <a:schemeClr val="tx2"/>
              </a:solidFill>
            </a:endParaRPr>
          </a:p>
        </p:txBody>
      </p:sp>
      <p:sp>
        <p:nvSpPr>
          <p:cNvPr id="5" name="Slide Number Placeholder 4"/>
          <p:cNvSpPr>
            <a:spLocks noGrp="1"/>
          </p:cNvSpPr>
          <p:nvPr>
            <p:ph type="sldNum" sz="quarter" idx="12"/>
          </p:nvPr>
        </p:nvSpPr>
        <p:spPr/>
        <p:txBody>
          <a:bodyPr/>
          <a:lstStyle/>
          <a:p>
            <a:fld id="{0FE0F755-9CEA-4173-9D80-9B16570FB611}" type="slidenum">
              <a:rPr lang="en-US" smtClean="0"/>
              <a:pPr/>
              <a:t>16</a:t>
            </a:fld>
            <a:endParaRPr lang="en-US"/>
          </a:p>
        </p:txBody>
      </p:sp>
      <p:sp>
        <p:nvSpPr>
          <p:cNvPr id="7" name="Footer Placeholder 3"/>
          <p:cNvSpPr>
            <a:spLocks noGrp="1"/>
          </p:cNvSpPr>
          <p:nvPr>
            <p:ph type="ftr" sz="quarter" idx="11"/>
          </p:nvPr>
        </p:nvSpPr>
        <p:spPr>
          <a:xfrm>
            <a:off x="6272439" y="5819325"/>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smtClean="0"/>
          </a:p>
          <a:p>
            <a:endParaRPr lang="en-US" dirty="0"/>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6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cs typeface="Times New Roman" pitchFamily="18" charset="0"/>
              </a:rPr>
              <a:t>Classification of Flaps:</a:t>
            </a:r>
            <a:br>
              <a:rPr lang="en-US" b="1" dirty="0" smtClean="0">
                <a:solidFill>
                  <a:schemeClr val="tx2"/>
                </a:solidFill>
                <a:cs typeface="Times New Roman" pitchFamily="18" charset="0"/>
              </a:rPr>
            </a:br>
            <a:endParaRPr lang="en-US" dirty="0">
              <a:solidFill>
                <a:schemeClr val="tx2"/>
              </a:solidFill>
            </a:endParaRPr>
          </a:p>
        </p:txBody>
      </p:sp>
      <p:sp>
        <p:nvSpPr>
          <p:cNvPr id="3" name="Content Placeholder 2"/>
          <p:cNvSpPr>
            <a:spLocks noGrp="1"/>
          </p:cNvSpPr>
          <p:nvPr>
            <p:ph idx="1"/>
          </p:nvPr>
        </p:nvSpPr>
        <p:spPr/>
        <p:txBody>
          <a:bodyPr>
            <a:normAutofit fontScale="92500" lnSpcReduction="20000"/>
          </a:bodyPr>
          <a:lstStyle/>
          <a:p>
            <a:pPr marL="566737" indent="-457200">
              <a:buNone/>
            </a:pPr>
            <a:r>
              <a:rPr lang="en-US" sz="3200" b="1" dirty="0" smtClean="0">
                <a:solidFill>
                  <a:schemeClr val="tx2"/>
                </a:solidFill>
                <a:cs typeface="Times New Roman" pitchFamily="18" charset="0"/>
              </a:rPr>
              <a:t>1. Full </a:t>
            </a:r>
            <a:r>
              <a:rPr lang="en-US" sz="3200" b="1" dirty="0" err="1" smtClean="0">
                <a:solidFill>
                  <a:schemeClr val="tx2"/>
                </a:solidFill>
                <a:cs typeface="Times New Roman" pitchFamily="18" charset="0"/>
              </a:rPr>
              <a:t>mucoperiosteal</a:t>
            </a:r>
            <a:r>
              <a:rPr lang="en-US" sz="3200" b="1" dirty="0" smtClean="0">
                <a:solidFill>
                  <a:schemeClr val="tx2"/>
                </a:solidFill>
                <a:cs typeface="Times New Roman" pitchFamily="18" charset="0"/>
              </a:rPr>
              <a:t> flaps</a:t>
            </a:r>
            <a:r>
              <a:rPr lang="en-US" sz="3200" dirty="0" smtClean="0">
                <a:solidFill>
                  <a:schemeClr val="tx2"/>
                </a:solidFill>
                <a:cs typeface="Times New Roman" pitchFamily="18" charset="0"/>
              </a:rPr>
              <a:t>:</a:t>
            </a:r>
          </a:p>
          <a:p>
            <a:pPr>
              <a:buNone/>
            </a:pPr>
            <a:r>
              <a:rPr lang="en-US" sz="3200" dirty="0" smtClean="0">
                <a:solidFill>
                  <a:schemeClr val="tx2"/>
                </a:solidFill>
                <a:cs typeface="Times New Roman" pitchFamily="18" charset="0"/>
              </a:rPr>
              <a:t>(a) Triangular (one vertical releasing incision)</a:t>
            </a:r>
          </a:p>
          <a:p>
            <a:pPr>
              <a:buNone/>
            </a:pPr>
            <a:r>
              <a:rPr lang="en-US" sz="3200" dirty="0" smtClean="0">
                <a:solidFill>
                  <a:schemeClr val="tx2"/>
                </a:solidFill>
                <a:cs typeface="Times New Roman" pitchFamily="18" charset="0"/>
              </a:rPr>
              <a:t>(b) Rectangular (two vertical releasing incisions)</a:t>
            </a:r>
          </a:p>
          <a:p>
            <a:pPr>
              <a:buNone/>
            </a:pPr>
            <a:r>
              <a:rPr lang="en-US" sz="3200" dirty="0" smtClean="0">
                <a:solidFill>
                  <a:schemeClr val="tx2"/>
                </a:solidFill>
                <a:cs typeface="Times New Roman" pitchFamily="18" charset="0"/>
              </a:rPr>
              <a:t>(c) Trapezoidal (broad-based rectangular)</a:t>
            </a:r>
          </a:p>
          <a:p>
            <a:pPr>
              <a:buNone/>
            </a:pPr>
            <a:endParaRPr lang="en-US" sz="3200" dirty="0" smtClean="0">
              <a:solidFill>
                <a:schemeClr val="tx2"/>
              </a:solidFill>
              <a:cs typeface="Times New Roman" pitchFamily="18" charset="0"/>
            </a:endParaRPr>
          </a:p>
          <a:p>
            <a:pPr>
              <a:buNone/>
            </a:pPr>
            <a:r>
              <a:rPr lang="en-US" sz="3200" dirty="0" smtClean="0">
                <a:solidFill>
                  <a:schemeClr val="tx2"/>
                </a:solidFill>
                <a:cs typeface="Times New Roman" pitchFamily="18" charset="0"/>
              </a:rPr>
              <a:t>2</a:t>
            </a:r>
            <a:r>
              <a:rPr lang="en-US" sz="3200" b="1" dirty="0" smtClean="0">
                <a:solidFill>
                  <a:schemeClr val="tx2"/>
                </a:solidFill>
                <a:cs typeface="Times New Roman" pitchFamily="18" charset="0"/>
              </a:rPr>
              <a:t>. Limited </a:t>
            </a:r>
            <a:r>
              <a:rPr lang="en-US" sz="3200" b="1" dirty="0" err="1" smtClean="0">
                <a:solidFill>
                  <a:schemeClr val="tx2"/>
                </a:solidFill>
                <a:cs typeface="Times New Roman" pitchFamily="18" charset="0"/>
              </a:rPr>
              <a:t>mucoperiosteal</a:t>
            </a:r>
            <a:r>
              <a:rPr lang="en-US" sz="3200" b="1" dirty="0" smtClean="0">
                <a:solidFill>
                  <a:schemeClr val="tx2"/>
                </a:solidFill>
                <a:cs typeface="Times New Roman" pitchFamily="18" charset="0"/>
              </a:rPr>
              <a:t> flaps</a:t>
            </a:r>
          </a:p>
          <a:p>
            <a:pPr>
              <a:buNone/>
            </a:pPr>
            <a:r>
              <a:rPr lang="en-US" sz="3200" dirty="0" smtClean="0">
                <a:solidFill>
                  <a:schemeClr val="tx2"/>
                </a:solidFill>
                <a:cs typeface="Times New Roman" pitchFamily="18" charset="0"/>
              </a:rPr>
              <a:t>(a) </a:t>
            </a:r>
            <a:r>
              <a:rPr lang="en-US" sz="3200" dirty="0" err="1" smtClean="0">
                <a:solidFill>
                  <a:schemeClr val="tx2"/>
                </a:solidFill>
                <a:cs typeface="Times New Roman" pitchFamily="18" charset="0"/>
              </a:rPr>
              <a:t>Submarginal</a:t>
            </a:r>
            <a:r>
              <a:rPr lang="en-US" sz="3200" dirty="0" smtClean="0">
                <a:solidFill>
                  <a:schemeClr val="tx2"/>
                </a:solidFill>
                <a:cs typeface="Times New Roman" pitchFamily="18" charset="0"/>
              </a:rPr>
              <a:t> curved (</a:t>
            </a:r>
            <a:r>
              <a:rPr lang="en-US" sz="3200" dirty="0" err="1" smtClean="0">
                <a:solidFill>
                  <a:schemeClr val="tx2"/>
                </a:solidFill>
                <a:cs typeface="Times New Roman" pitchFamily="18" charset="0"/>
              </a:rPr>
              <a:t>semilunar</a:t>
            </a:r>
            <a:r>
              <a:rPr lang="en-US" sz="3200" dirty="0" smtClean="0">
                <a:solidFill>
                  <a:schemeClr val="tx2"/>
                </a:solidFill>
                <a:cs typeface="Times New Roman" pitchFamily="18" charset="0"/>
              </a:rPr>
              <a:t>)</a:t>
            </a:r>
          </a:p>
          <a:p>
            <a:pPr>
              <a:buNone/>
            </a:pPr>
            <a:r>
              <a:rPr lang="en-US" sz="3200" dirty="0" smtClean="0">
                <a:solidFill>
                  <a:schemeClr val="tx2"/>
                </a:solidFill>
                <a:cs typeface="Times New Roman" pitchFamily="18" charset="0"/>
              </a:rPr>
              <a:t>(b) </a:t>
            </a:r>
            <a:r>
              <a:rPr lang="en-US" sz="3200" dirty="0" err="1" smtClean="0">
                <a:solidFill>
                  <a:schemeClr val="tx2"/>
                </a:solidFill>
                <a:cs typeface="Times New Roman" pitchFamily="18" charset="0"/>
              </a:rPr>
              <a:t>Submarginal</a:t>
            </a:r>
            <a:r>
              <a:rPr lang="en-US" sz="3200" dirty="0" smtClean="0">
                <a:solidFill>
                  <a:schemeClr val="tx2"/>
                </a:solidFill>
                <a:cs typeface="Times New Roman" pitchFamily="18" charset="0"/>
              </a:rPr>
              <a:t> scalloped rectangular (</a:t>
            </a:r>
            <a:r>
              <a:rPr lang="en-US" sz="3200" dirty="0" err="1" smtClean="0">
                <a:solidFill>
                  <a:schemeClr val="tx2"/>
                </a:solidFill>
                <a:cs typeface="Times New Roman" pitchFamily="18" charset="0"/>
              </a:rPr>
              <a:t>Ochsenbein</a:t>
            </a:r>
            <a:r>
              <a:rPr lang="en-US" sz="3200" dirty="0" smtClean="0">
                <a:solidFill>
                  <a:schemeClr val="tx2"/>
                </a:solidFill>
                <a:cs typeface="Times New Roman" pitchFamily="18" charset="0"/>
              </a:rPr>
              <a:t>- </a:t>
            </a:r>
          </a:p>
          <a:p>
            <a:pPr>
              <a:buNone/>
            </a:pPr>
            <a:r>
              <a:rPr lang="en-US" sz="3200" dirty="0" smtClean="0">
                <a:solidFill>
                  <a:schemeClr val="tx2"/>
                </a:solidFill>
                <a:cs typeface="Times New Roman" pitchFamily="18" charset="0"/>
              </a:rPr>
              <a:t>     </a:t>
            </a:r>
            <a:r>
              <a:rPr lang="en-US" sz="3200" dirty="0" err="1" smtClean="0">
                <a:solidFill>
                  <a:schemeClr val="tx2"/>
                </a:solidFill>
                <a:cs typeface="Times New Roman" pitchFamily="18" charset="0"/>
              </a:rPr>
              <a:t>Luebke</a:t>
            </a:r>
            <a:r>
              <a:rPr lang="en-US" sz="3200" dirty="0" smtClean="0">
                <a:solidFill>
                  <a:schemeClr val="tx2"/>
                </a:solidFill>
                <a:cs typeface="Times New Roman" pitchFamily="18" charset="0"/>
              </a:rPr>
              <a:t>)</a:t>
            </a:r>
          </a:p>
          <a:p>
            <a:endParaRPr lang="en-US" dirty="0">
              <a:solidFill>
                <a:schemeClr val="tx2"/>
              </a:solidFill>
            </a:endParaRPr>
          </a:p>
        </p:txBody>
      </p:sp>
      <p:sp>
        <p:nvSpPr>
          <p:cNvPr id="5" name="Slide Number Placeholder 4"/>
          <p:cNvSpPr>
            <a:spLocks noGrp="1"/>
          </p:cNvSpPr>
          <p:nvPr>
            <p:ph type="sldNum" sz="quarter" idx="12"/>
          </p:nvPr>
        </p:nvSpPr>
        <p:spPr/>
        <p:txBody>
          <a:bodyPr/>
          <a:lstStyle/>
          <a:p>
            <a:fld id="{0FE0F755-9CEA-4173-9D80-9B16570FB611}" type="slidenum">
              <a:rPr lang="en-US" smtClean="0"/>
              <a:pPr/>
              <a:t>17</a:t>
            </a:fld>
            <a:endParaRPr lang="en-US"/>
          </a:p>
        </p:txBody>
      </p:sp>
      <p:sp>
        <p:nvSpPr>
          <p:cNvPr id="6" name="Footer Placeholder 3"/>
          <p:cNvSpPr>
            <a:spLocks noGrp="1"/>
          </p:cNvSpPr>
          <p:nvPr>
            <p:ph type="ftr" sz="quarter" idx="11"/>
          </p:nvPr>
        </p:nvSpPr>
        <p:spPr>
          <a:xfrm>
            <a:off x="6272439" y="5819325"/>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smtClean="0"/>
          </a:p>
          <a:p>
            <a:endParaRPr lang="en-US" dirty="0"/>
          </a:p>
        </p:txBody>
      </p:sp>
      <p:pic>
        <p:nvPicPr>
          <p:cNvPr id="7"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88"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cs typeface="Arial" pitchFamily="34" charset="0"/>
              </a:rPr>
              <a:t> Full </a:t>
            </a:r>
            <a:r>
              <a:rPr lang="en-US" b="1" dirty="0" err="1" smtClean="0">
                <a:solidFill>
                  <a:schemeClr val="tx2"/>
                </a:solidFill>
                <a:cs typeface="Arial" pitchFamily="34" charset="0"/>
              </a:rPr>
              <a:t>Mucoperiosteal</a:t>
            </a:r>
            <a:r>
              <a:rPr lang="en-US" b="1" dirty="0" smtClean="0">
                <a:solidFill>
                  <a:schemeClr val="tx2"/>
                </a:solidFill>
                <a:cs typeface="Arial" pitchFamily="34" charset="0"/>
              </a:rPr>
              <a:t> Flaps. </a:t>
            </a:r>
            <a:endParaRPr lang="en-US" dirty="0">
              <a:solidFill>
                <a:schemeClr val="tx2"/>
              </a:solidFill>
            </a:endParaRPr>
          </a:p>
        </p:txBody>
      </p:sp>
      <p:sp>
        <p:nvSpPr>
          <p:cNvPr id="3" name="Content Placeholder 2"/>
          <p:cNvSpPr>
            <a:spLocks noGrp="1"/>
          </p:cNvSpPr>
          <p:nvPr>
            <p:ph idx="1"/>
          </p:nvPr>
        </p:nvSpPr>
        <p:spPr/>
        <p:txBody>
          <a:bodyPr/>
          <a:lstStyle/>
          <a:p>
            <a:pPr>
              <a:buNone/>
            </a:pPr>
            <a:r>
              <a:rPr lang="en-US" sz="3200" i="1" u="sng" dirty="0" smtClean="0">
                <a:solidFill>
                  <a:schemeClr val="tx2"/>
                </a:solidFill>
                <a:cs typeface="Times New Roman" pitchFamily="18" charset="0"/>
              </a:rPr>
              <a:t>TRIANGULAR FLAP.</a:t>
            </a:r>
            <a:r>
              <a:rPr lang="en-US" sz="3600" i="1" dirty="0" smtClean="0">
                <a:solidFill>
                  <a:schemeClr val="tx2"/>
                </a:solidFill>
                <a:cs typeface="Arial" pitchFamily="34" charset="0"/>
              </a:rPr>
              <a:t> </a:t>
            </a:r>
          </a:p>
          <a:p>
            <a:pPr>
              <a:buNone/>
            </a:pPr>
            <a:r>
              <a:rPr lang="en-US" sz="3200" dirty="0" smtClean="0">
                <a:solidFill>
                  <a:schemeClr val="tx2"/>
                </a:solidFill>
                <a:cs typeface="Times New Roman" pitchFamily="18" charset="0"/>
              </a:rPr>
              <a:t>The triangular flap is formed by a </a:t>
            </a:r>
            <a:r>
              <a:rPr lang="en-US" sz="3200" dirty="0" err="1" smtClean="0">
                <a:solidFill>
                  <a:schemeClr val="tx2"/>
                </a:solidFill>
                <a:cs typeface="Times New Roman" pitchFamily="18" charset="0"/>
              </a:rPr>
              <a:t>intrasulcular</a:t>
            </a:r>
            <a:r>
              <a:rPr lang="en-US" sz="3200" dirty="0" smtClean="0">
                <a:solidFill>
                  <a:schemeClr val="tx2"/>
                </a:solidFill>
                <a:cs typeface="Times New Roman" pitchFamily="18" charset="0"/>
              </a:rPr>
              <a:t> incision and one vertical releasing incision</a:t>
            </a:r>
            <a:endParaRPr lang="en-US" dirty="0">
              <a:solidFill>
                <a:schemeClr val="tx2"/>
              </a:solidFill>
            </a:endParaRPr>
          </a:p>
        </p:txBody>
      </p:sp>
      <p:sp>
        <p:nvSpPr>
          <p:cNvPr id="4" name="Footer Placeholder 3"/>
          <p:cNvSpPr>
            <a:spLocks noGrp="1"/>
          </p:cNvSpPr>
          <p:nvPr>
            <p:ph type="ftr" sz="quarter" idx="11"/>
          </p:nvPr>
        </p:nvSpPr>
        <p:spPr/>
        <p:txBody>
          <a:bodyPr/>
          <a:lstStyle/>
          <a:p>
            <a:r>
              <a:rPr lang="en-GB" smtClean="0"/>
              <a:t>Prof Shreyas Shah</a:t>
            </a:r>
            <a:endParaRPr lang="en-US"/>
          </a:p>
        </p:txBody>
      </p:sp>
      <p:sp>
        <p:nvSpPr>
          <p:cNvPr id="5" name="Slide Number Placeholder 4"/>
          <p:cNvSpPr>
            <a:spLocks noGrp="1"/>
          </p:cNvSpPr>
          <p:nvPr>
            <p:ph type="sldNum" sz="quarter" idx="12"/>
          </p:nvPr>
        </p:nvSpPr>
        <p:spPr/>
        <p:txBody>
          <a:bodyPr/>
          <a:lstStyle/>
          <a:p>
            <a:fld id="{0FE0F755-9CEA-4173-9D80-9B16570FB611}" type="slidenum">
              <a:rPr lang="en-US" smtClean="0"/>
              <a:pPr/>
              <a:t>18</a:t>
            </a:fld>
            <a:endParaRPr lang="en-US"/>
          </a:p>
        </p:txBody>
      </p:sp>
      <p:pic>
        <p:nvPicPr>
          <p:cNvPr id="6" name="Picture 5"/>
          <p:cNvPicPr>
            <a:picLocks noChangeAspect="1" noChangeArrowheads="1"/>
          </p:cNvPicPr>
          <p:nvPr/>
        </p:nvPicPr>
        <p:blipFill>
          <a:blip r:embed="rId3" cstate="print"/>
          <a:srcRect t="-174" r="68422" b="58896"/>
          <a:stretch>
            <a:fillRect/>
          </a:stretch>
        </p:blipFill>
        <p:spPr bwMode="auto">
          <a:xfrm>
            <a:off x="685801" y="3594721"/>
            <a:ext cx="2306782" cy="2425078"/>
          </a:xfrm>
          <a:prstGeom prst="rect">
            <a:avLst/>
          </a:prstGeom>
          <a:noFill/>
          <a:ln w="9525">
            <a:noFill/>
            <a:miter lim="800000"/>
            <a:headEnd/>
            <a:tailEnd/>
          </a:ln>
        </p:spPr>
      </p:pic>
      <p:pic>
        <p:nvPicPr>
          <p:cNvPr id="7" name="Picture 6" descr="DSC00013"/>
          <p:cNvPicPr>
            <a:picLocks noChangeAspect="1" noChangeArrowheads="1"/>
          </p:cNvPicPr>
          <p:nvPr/>
        </p:nvPicPr>
        <p:blipFill>
          <a:blip r:embed="rId4" cstate="print">
            <a:lum bright="20000" contrast="40000"/>
          </a:blip>
          <a:srcRect b="3999"/>
          <a:stretch>
            <a:fillRect/>
          </a:stretch>
        </p:blipFill>
        <p:spPr bwMode="auto">
          <a:xfrm>
            <a:off x="4197866" y="3577724"/>
            <a:ext cx="2956357" cy="2612356"/>
          </a:xfrm>
          <a:prstGeom prst="rect">
            <a:avLst/>
          </a:prstGeom>
          <a:noFill/>
          <a:ln w="9525">
            <a:noFill/>
            <a:miter lim="800000"/>
            <a:headEnd/>
            <a:tailEnd/>
          </a:ln>
        </p:spPr>
      </p:pic>
      <p:sp>
        <p:nvSpPr>
          <p:cNvPr id="8" name="Footer Placeholder 3"/>
          <p:cNvSpPr txBox="1">
            <a:spLocks/>
          </p:cNvSpPr>
          <p:nvPr/>
        </p:nvSpPr>
        <p:spPr>
          <a:xfrm>
            <a:off x="6272439" y="5819325"/>
            <a:ext cx="3257550"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t>Prof Renu Batra</a:t>
            </a:r>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9" name="Recorded Sound">
            <a:hlinkClick r:id="" action="ppaction://media"/>
          </p:cNvPr>
          <p:cNvPicPr>
            <a:picLocks noRot="1" noChangeAspect="1"/>
          </p:cNvPicPr>
          <p:nvPr>
            <a:wavAudioFile r:embed="rId1" name="Recorded Sound"/>
          </p:nvPr>
        </p:nvPicPr>
        <p:blipFill>
          <a:blip r:embed="rId5"/>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8"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u="sng" dirty="0" smtClean="0">
                <a:solidFill>
                  <a:schemeClr val="tx2"/>
                </a:solidFill>
                <a:cs typeface="Arial" pitchFamily="34" charset="0"/>
              </a:rPr>
              <a:t>RECTANGULAR FLAP:</a:t>
            </a:r>
            <a:r>
              <a:rPr lang="en-US" sz="3600" i="1" dirty="0" smtClean="0">
                <a:solidFill>
                  <a:schemeClr val="tx2"/>
                </a:solidFill>
                <a:cs typeface="Arial" pitchFamily="34" charset="0"/>
              </a:rPr>
              <a:t> </a:t>
            </a:r>
            <a:br>
              <a:rPr lang="en-US" sz="3600" i="1" dirty="0" smtClean="0">
                <a:solidFill>
                  <a:schemeClr val="tx2"/>
                </a:solidFill>
                <a:cs typeface="Arial" pitchFamily="34" charset="0"/>
              </a:rPr>
            </a:br>
            <a:endParaRPr lang="en-US" dirty="0">
              <a:solidFill>
                <a:schemeClr val="tx2"/>
              </a:solidFill>
            </a:endParaRPr>
          </a:p>
        </p:txBody>
      </p:sp>
      <p:sp>
        <p:nvSpPr>
          <p:cNvPr id="3" name="Content Placeholder 2"/>
          <p:cNvSpPr>
            <a:spLocks noGrp="1"/>
          </p:cNvSpPr>
          <p:nvPr>
            <p:ph idx="1"/>
          </p:nvPr>
        </p:nvSpPr>
        <p:spPr/>
        <p:txBody>
          <a:bodyPr/>
          <a:lstStyle/>
          <a:p>
            <a:r>
              <a:rPr lang="en-US" sz="2800" dirty="0" smtClean="0">
                <a:solidFill>
                  <a:schemeClr val="tx2"/>
                </a:solidFill>
                <a:cs typeface="Arial" pitchFamily="34" charset="0"/>
              </a:rPr>
              <a:t>The rectangular flap is formed by an </a:t>
            </a:r>
            <a:r>
              <a:rPr lang="en-US" sz="2800" dirty="0" err="1" smtClean="0">
                <a:solidFill>
                  <a:schemeClr val="tx2"/>
                </a:solidFill>
                <a:cs typeface="Arial" pitchFamily="34" charset="0"/>
              </a:rPr>
              <a:t>intrasulcular</a:t>
            </a:r>
            <a:r>
              <a:rPr lang="en-US" sz="2800" dirty="0" smtClean="0">
                <a:solidFill>
                  <a:schemeClr val="tx2"/>
                </a:solidFill>
                <a:cs typeface="Arial" pitchFamily="34" charset="0"/>
              </a:rPr>
              <a:t> and two vertical releasing incisions.</a:t>
            </a:r>
          </a:p>
          <a:p>
            <a:r>
              <a:rPr lang="en-US" sz="2800" i="1" dirty="0" smtClean="0">
                <a:solidFill>
                  <a:schemeClr val="tx2"/>
                </a:solidFill>
                <a:cs typeface="Arial" pitchFamily="34" charset="0"/>
              </a:rPr>
              <a:t> </a:t>
            </a:r>
          </a:p>
          <a:p>
            <a:endParaRPr lang="en-US" dirty="0">
              <a:solidFill>
                <a:schemeClr val="tx2"/>
              </a:solidFill>
            </a:endParaRPr>
          </a:p>
        </p:txBody>
      </p:sp>
      <p:sp>
        <p:nvSpPr>
          <p:cNvPr id="5" name="Slide Number Placeholder 4"/>
          <p:cNvSpPr>
            <a:spLocks noGrp="1"/>
          </p:cNvSpPr>
          <p:nvPr>
            <p:ph type="sldNum" sz="quarter" idx="12"/>
          </p:nvPr>
        </p:nvSpPr>
        <p:spPr/>
        <p:txBody>
          <a:bodyPr/>
          <a:lstStyle/>
          <a:p>
            <a:fld id="{0FE0F755-9CEA-4173-9D80-9B16570FB611}" type="slidenum">
              <a:rPr lang="en-US" smtClean="0"/>
              <a:pPr/>
              <a:t>19</a:t>
            </a:fld>
            <a:endParaRPr lang="en-US"/>
          </a:p>
        </p:txBody>
      </p:sp>
      <p:pic>
        <p:nvPicPr>
          <p:cNvPr id="6" name="Picture 5"/>
          <p:cNvPicPr>
            <a:picLocks noChangeAspect="1" noChangeArrowheads="1"/>
          </p:cNvPicPr>
          <p:nvPr/>
        </p:nvPicPr>
        <p:blipFill>
          <a:blip r:embed="rId4" cstate="print"/>
          <a:srcRect l="67213" t="85" b="59132"/>
          <a:stretch>
            <a:fillRect/>
          </a:stretch>
        </p:blipFill>
        <p:spPr bwMode="auto">
          <a:xfrm>
            <a:off x="872836" y="2903914"/>
            <a:ext cx="3276600" cy="3276600"/>
          </a:xfrm>
          <a:prstGeom prst="rect">
            <a:avLst/>
          </a:prstGeom>
          <a:noFill/>
          <a:ln w="9525">
            <a:noFill/>
            <a:miter lim="800000"/>
            <a:headEnd/>
            <a:tailEnd/>
          </a:ln>
        </p:spPr>
      </p:pic>
      <p:pic>
        <p:nvPicPr>
          <p:cNvPr id="7" name="Picture 6" descr="DSC00018"/>
          <p:cNvPicPr>
            <a:picLocks noChangeAspect="1" noChangeArrowheads="1"/>
          </p:cNvPicPr>
          <p:nvPr/>
        </p:nvPicPr>
        <p:blipFill>
          <a:blip r:embed="rId5" cstate="print">
            <a:lum bright="20000" contrast="40000"/>
          </a:blip>
          <a:srcRect/>
          <a:stretch>
            <a:fillRect/>
          </a:stretch>
        </p:blipFill>
        <p:spPr bwMode="auto">
          <a:xfrm>
            <a:off x="4395692" y="2805480"/>
            <a:ext cx="3825992" cy="3419302"/>
          </a:xfrm>
          <a:prstGeom prst="rect">
            <a:avLst/>
          </a:prstGeom>
          <a:noFill/>
          <a:ln w="9525">
            <a:noFill/>
            <a:miter lim="800000"/>
            <a:headEnd/>
            <a:tailEnd/>
          </a:ln>
        </p:spPr>
      </p:pic>
      <p:sp>
        <p:nvSpPr>
          <p:cNvPr id="8" name="Footer Placeholder 3"/>
          <p:cNvSpPr>
            <a:spLocks noGrp="1"/>
          </p:cNvSpPr>
          <p:nvPr>
            <p:ph type="ftr" sz="quarter" idx="11"/>
          </p:nvPr>
        </p:nvSpPr>
        <p:spPr>
          <a:xfrm>
            <a:off x="7810954" y="5819325"/>
            <a:ext cx="2476046" cy="365125"/>
          </a:xfrm>
        </p:spPr>
        <p:txBody>
          <a:bodyPr/>
          <a:lstStyle/>
          <a:p>
            <a:r>
              <a:rPr lang="en-GB" dirty="0" smtClean="0"/>
              <a:t>Prof </a:t>
            </a:r>
            <a:r>
              <a:rPr lang="en-GB" dirty="0" err="1" smtClean="0"/>
              <a:t>Renu</a:t>
            </a:r>
            <a:r>
              <a:rPr lang="en-GB" dirty="0" smtClean="0"/>
              <a:t> </a:t>
            </a:r>
            <a:r>
              <a:rPr lang="en-GB" dirty="0" err="1" smtClean="0"/>
              <a:t>Batra</a:t>
            </a:r>
            <a:endParaRPr lang="en-US" dirty="0" smtClean="0"/>
          </a:p>
          <a:p>
            <a:endParaRPr lang="en-US" dirty="0"/>
          </a:p>
        </p:txBody>
      </p:sp>
      <p:pic>
        <p:nvPicPr>
          <p:cNvPr id="9" name="Recorded Sound">
            <a:hlinkClick r:id="" action="ppaction://media"/>
          </p:cNvPr>
          <p:cNvPicPr>
            <a:picLocks noRot="1" noChangeAspect="1"/>
          </p:cNvPicPr>
          <p:nvPr>
            <a:wavAudioFile r:embed="rId1" name="Recorded Sound"/>
          </p:nvPr>
        </p:nvPicPr>
        <p:blipFill>
          <a:blip r:embed="rId6"/>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38"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33079" y="332500"/>
            <a:ext cx="8743950" cy="1295400"/>
          </a:xfrm>
          <a:noFill/>
        </p:spPr>
        <p:txBody>
          <a:bodyPr/>
          <a:lstStyle/>
          <a:p>
            <a:pPr algn="ctr" eaLnBrk="1" fontAlgn="auto" hangingPunct="1">
              <a:spcAft>
                <a:spcPts val="0"/>
              </a:spcAft>
              <a:defRPr/>
            </a:pPr>
            <a:r>
              <a:rPr lang="en-US" sz="4000" dirty="0" smtClean="0">
                <a:solidFill>
                  <a:schemeClr val="tx1"/>
                </a:solidFill>
                <a:effectLst/>
              </a:rPr>
              <a:t>CONTENTS</a:t>
            </a:r>
            <a:r>
              <a:rPr lang="en-US" sz="3200" dirty="0" smtClean="0">
                <a:solidFill>
                  <a:schemeClr val="tx1"/>
                </a:solidFill>
                <a:effectLst/>
              </a:rPr>
              <a:t/>
            </a:r>
            <a:br>
              <a:rPr lang="en-US" sz="3200" dirty="0" smtClean="0">
                <a:solidFill>
                  <a:schemeClr val="tx1"/>
                </a:solidFill>
                <a:effectLst/>
              </a:rPr>
            </a:br>
            <a:endParaRPr lang="en-US" sz="3200" dirty="0" smtClean="0">
              <a:solidFill>
                <a:schemeClr val="tx1"/>
              </a:solidFill>
              <a:effectLst/>
            </a:endParaRPr>
          </a:p>
        </p:txBody>
      </p:sp>
      <p:sp>
        <p:nvSpPr>
          <p:cNvPr id="22530" name="Rectangle 3"/>
          <p:cNvSpPr>
            <a:spLocks noGrp="1" noChangeArrowheads="1"/>
          </p:cNvSpPr>
          <p:nvPr>
            <p:ph idx="1"/>
          </p:nvPr>
        </p:nvSpPr>
        <p:spPr>
          <a:xfrm>
            <a:off x="376151" y="1446414"/>
            <a:ext cx="9686925" cy="4937759"/>
          </a:xfrm>
        </p:spPr>
        <p:txBody>
          <a:bodyPr>
            <a:normAutofit fontScale="77500" lnSpcReduction="20000"/>
          </a:bodyPr>
          <a:lstStyle/>
          <a:p>
            <a:pPr eaLnBrk="1" hangingPunct="1">
              <a:lnSpc>
                <a:spcPct val="90000"/>
              </a:lnSpc>
              <a:buFont typeface="Wingdings" pitchFamily="2" charset="2"/>
              <a:buNone/>
            </a:pPr>
            <a:endParaRPr lang="en-US" sz="2000" b="1" dirty="0" smtClean="0">
              <a:solidFill>
                <a:schemeClr val="tx2"/>
              </a:solidFill>
              <a:cs typeface="Arial" pitchFamily="34" charset="0"/>
            </a:endParaRPr>
          </a:p>
          <a:p>
            <a:pPr eaLnBrk="1" hangingPunct="1">
              <a:lnSpc>
                <a:spcPct val="90000"/>
              </a:lnSpc>
            </a:pPr>
            <a:r>
              <a:rPr lang="en-US" sz="2800" b="1" dirty="0" smtClean="0">
                <a:solidFill>
                  <a:schemeClr val="tx2"/>
                </a:solidFill>
                <a:cs typeface="Arial" pitchFamily="34" charset="0"/>
              </a:rPr>
              <a:t>Introduction</a:t>
            </a:r>
          </a:p>
          <a:p>
            <a:pPr eaLnBrk="1" hangingPunct="1">
              <a:lnSpc>
                <a:spcPct val="90000"/>
              </a:lnSpc>
            </a:pPr>
            <a:r>
              <a:rPr lang="en-US" sz="2800" b="1" dirty="0" smtClean="0">
                <a:solidFill>
                  <a:schemeClr val="tx2"/>
                </a:solidFill>
                <a:cs typeface="Arial" pitchFamily="34" charset="0"/>
              </a:rPr>
              <a:t>Definition</a:t>
            </a:r>
          </a:p>
          <a:p>
            <a:pPr eaLnBrk="1" hangingPunct="1">
              <a:lnSpc>
                <a:spcPct val="90000"/>
              </a:lnSpc>
            </a:pPr>
            <a:r>
              <a:rPr lang="en-US" sz="2800" b="1" dirty="0" smtClean="0">
                <a:solidFill>
                  <a:schemeClr val="tx2"/>
                </a:solidFill>
                <a:cs typeface="Arial" pitchFamily="34" charset="0"/>
              </a:rPr>
              <a:t>History</a:t>
            </a:r>
          </a:p>
          <a:p>
            <a:pPr eaLnBrk="1" hangingPunct="1">
              <a:lnSpc>
                <a:spcPct val="90000"/>
              </a:lnSpc>
            </a:pPr>
            <a:r>
              <a:rPr lang="en-US" sz="2800" b="1" dirty="0" smtClean="0">
                <a:solidFill>
                  <a:schemeClr val="tx2"/>
                </a:solidFill>
                <a:cs typeface="Arial" pitchFamily="34" charset="0"/>
              </a:rPr>
              <a:t>Indication </a:t>
            </a:r>
          </a:p>
          <a:p>
            <a:pPr eaLnBrk="1" hangingPunct="1">
              <a:lnSpc>
                <a:spcPct val="90000"/>
              </a:lnSpc>
            </a:pPr>
            <a:r>
              <a:rPr lang="en-US" sz="2800" b="1" dirty="0" smtClean="0">
                <a:solidFill>
                  <a:schemeClr val="tx2"/>
                </a:solidFill>
                <a:cs typeface="Arial" pitchFamily="34" charset="0"/>
              </a:rPr>
              <a:t>Contraindication</a:t>
            </a:r>
          </a:p>
          <a:p>
            <a:pPr eaLnBrk="1" hangingPunct="1">
              <a:lnSpc>
                <a:spcPct val="90000"/>
              </a:lnSpc>
            </a:pPr>
            <a:r>
              <a:rPr lang="en-US" sz="2800" b="1" dirty="0" smtClean="0">
                <a:solidFill>
                  <a:schemeClr val="tx2"/>
                </a:solidFill>
                <a:cs typeface="Arial" pitchFamily="34" charset="0"/>
              </a:rPr>
              <a:t>Classification of Endo. surgeries</a:t>
            </a:r>
          </a:p>
          <a:p>
            <a:pPr eaLnBrk="1" hangingPunct="1">
              <a:buFont typeface="Wingdings" pitchFamily="2" charset="2"/>
              <a:buNone/>
            </a:pPr>
            <a:r>
              <a:rPr lang="en-US" sz="2800" b="1" dirty="0" smtClean="0">
                <a:solidFill>
                  <a:schemeClr val="tx2"/>
                </a:solidFill>
                <a:cs typeface="Arial" pitchFamily="34" charset="0"/>
              </a:rPr>
              <a:t>      </a:t>
            </a:r>
            <a:r>
              <a:rPr lang="en-US" sz="2800" dirty="0" smtClean="0">
                <a:solidFill>
                  <a:schemeClr val="tx2"/>
                </a:solidFill>
                <a:cs typeface="Arial" pitchFamily="34" charset="0"/>
              </a:rPr>
              <a:t>1.Trephination</a:t>
            </a:r>
          </a:p>
          <a:p>
            <a:pPr eaLnBrk="1" hangingPunct="1">
              <a:buFont typeface="Wingdings" pitchFamily="2" charset="2"/>
              <a:buNone/>
            </a:pPr>
            <a:r>
              <a:rPr lang="en-US" sz="2800" dirty="0" smtClean="0">
                <a:solidFill>
                  <a:schemeClr val="tx2"/>
                </a:solidFill>
                <a:cs typeface="Arial" pitchFamily="34" charset="0"/>
              </a:rPr>
              <a:t>      2.Periradicular </a:t>
            </a:r>
            <a:r>
              <a:rPr lang="en-US" sz="2800" dirty="0" err="1" smtClean="0">
                <a:solidFill>
                  <a:schemeClr val="tx2"/>
                </a:solidFill>
                <a:cs typeface="Arial" pitchFamily="34" charset="0"/>
              </a:rPr>
              <a:t>curretage</a:t>
            </a:r>
            <a:r>
              <a:rPr lang="en-US" sz="2800" dirty="0" smtClean="0">
                <a:solidFill>
                  <a:schemeClr val="tx2"/>
                </a:solidFill>
                <a:cs typeface="Arial" pitchFamily="34" charset="0"/>
              </a:rPr>
              <a:t> </a:t>
            </a:r>
          </a:p>
          <a:p>
            <a:pPr eaLnBrk="1" hangingPunct="1">
              <a:buFont typeface="Wingdings" pitchFamily="2" charset="2"/>
              <a:buNone/>
            </a:pPr>
            <a:r>
              <a:rPr lang="en-US" sz="2800" dirty="0" smtClean="0">
                <a:solidFill>
                  <a:schemeClr val="tx2"/>
                </a:solidFill>
                <a:cs typeface="Arial" pitchFamily="34" charset="0"/>
              </a:rPr>
              <a:t>      3. </a:t>
            </a:r>
            <a:r>
              <a:rPr lang="en-US" sz="2800" dirty="0" err="1" smtClean="0">
                <a:solidFill>
                  <a:schemeClr val="tx2"/>
                </a:solidFill>
                <a:cs typeface="Arial" pitchFamily="34" charset="0"/>
              </a:rPr>
              <a:t>Periradicular</a:t>
            </a:r>
            <a:r>
              <a:rPr lang="en-US" sz="2800" dirty="0" smtClean="0">
                <a:solidFill>
                  <a:schemeClr val="tx2"/>
                </a:solidFill>
                <a:cs typeface="Arial" pitchFamily="34" charset="0"/>
              </a:rPr>
              <a:t> surgery</a:t>
            </a:r>
          </a:p>
          <a:p>
            <a:pPr eaLnBrk="1" hangingPunct="1">
              <a:buFont typeface="Wingdings" pitchFamily="2" charset="2"/>
              <a:buNone/>
            </a:pPr>
            <a:r>
              <a:rPr lang="en-US" sz="2800" dirty="0" smtClean="0">
                <a:solidFill>
                  <a:schemeClr val="tx2"/>
                </a:solidFill>
                <a:cs typeface="Arial" pitchFamily="34" charset="0"/>
              </a:rPr>
              <a:t>               (</a:t>
            </a:r>
            <a:r>
              <a:rPr lang="en-US" sz="2800" dirty="0" err="1" smtClean="0">
                <a:solidFill>
                  <a:schemeClr val="tx2"/>
                </a:solidFill>
                <a:cs typeface="Arial" pitchFamily="34" charset="0"/>
              </a:rPr>
              <a:t>i</a:t>
            </a:r>
            <a:r>
              <a:rPr lang="en-US" sz="2800" dirty="0" smtClean="0">
                <a:solidFill>
                  <a:schemeClr val="tx2"/>
                </a:solidFill>
                <a:cs typeface="Arial" pitchFamily="34" charset="0"/>
              </a:rPr>
              <a:t>) Root end resection (</a:t>
            </a:r>
            <a:r>
              <a:rPr lang="en-US" sz="2800" dirty="0" err="1" smtClean="0">
                <a:solidFill>
                  <a:schemeClr val="tx2"/>
                </a:solidFill>
                <a:cs typeface="Arial" pitchFamily="34" charset="0"/>
              </a:rPr>
              <a:t>Apicectomy</a:t>
            </a:r>
            <a:r>
              <a:rPr lang="en-US" sz="2800" dirty="0" smtClean="0">
                <a:solidFill>
                  <a:schemeClr val="tx2"/>
                </a:solidFill>
                <a:cs typeface="Arial" pitchFamily="34" charset="0"/>
              </a:rPr>
              <a:t>)</a:t>
            </a:r>
          </a:p>
          <a:p>
            <a:pPr eaLnBrk="1" hangingPunct="1">
              <a:buFont typeface="Wingdings" pitchFamily="2" charset="2"/>
              <a:buNone/>
            </a:pPr>
            <a:r>
              <a:rPr lang="en-US" sz="2800" dirty="0" smtClean="0">
                <a:solidFill>
                  <a:schemeClr val="tx2"/>
                </a:solidFill>
                <a:cs typeface="Arial" pitchFamily="34" charset="0"/>
              </a:rPr>
              <a:t>              (ii) Root end preparation &amp; filling</a:t>
            </a:r>
          </a:p>
          <a:p>
            <a:pPr eaLnBrk="1" hangingPunct="1">
              <a:buFont typeface="Wingdings" pitchFamily="2" charset="2"/>
              <a:buNone/>
            </a:pPr>
            <a:r>
              <a:rPr lang="en-US" sz="2800" dirty="0" smtClean="0">
                <a:solidFill>
                  <a:schemeClr val="tx2"/>
                </a:solidFill>
                <a:cs typeface="Arial" pitchFamily="34" charset="0"/>
              </a:rPr>
              <a:t>Conclusion</a:t>
            </a:r>
          </a:p>
          <a:p>
            <a:pPr eaLnBrk="1" hangingPunct="1">
              <a:lnSpc>
                <a:spcPct val="90000"/>
              </a:lnSpc>
              <a:buFont typeface="Wingdings" pitchFamily="2" charset="2"/>
              <a:buNone/>
            </a:pPr>
            <a:r>
              <a:rPr lang="en-US" sz="2800" b="1" dirty="0" smtClean="0">
                <a:solidFill>
                  <a:schemeClr val="tx2"/>
                </a:solidFill>
                <a:cs typeface="Arial" pitchFamily="34" charset="0"/>
              </a:rPr>
              <a:t>        </a:t>
            </a:r>
          </a:p>
          <a:p>
            <a:pPr eaLnBrk="1" hangingPunct="1">
              <a:lnSpc>
                <a:spcPct val="90000"/>
              </a:lnSpc>
              <a:buFont typeface="Wingdings" pitchFamily="2" charset="2"/>
              <a:buNone/>
            </a:pPr>
            <a:r>
              <a:rPr lang="en-US" sz="2800" b="1" dirty="0" smtClean="0">
                <a:solidFill>
                  <a:schemeClr val="tx2"/>
                </a:solidFill>
                <a:cs typeface="Arial" pitchFamily="34" charset="0"/>
              </a:rPr>
              <a:t>             </a:t>
            </a:r>
            <a:endParaRPr lang="en-US" sz="2000" b="1" dirty="0" smtClean="0">
              <a:solidFill>
                <a:schemeClr val="tx2"/>
              </a:solidFill>
              <a:cs typeface="Arial" pitchFamily="34" charset="0"/>
            </a:endParaRPr>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1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u="sng" dirty="0" smtClean="0">
                <a:solidFill>
                  <a:schemeClr val="tx2"/>
                </a:solidFill>
                <a:cs typeface="Arial" pitchFamily="34" charset="0"/>
              </a:rPr>
              <a:t>TRAPEZOIDAL FLAP:</a:t>
            </a:r>
            <a:br>
              <a:rPr lang="en-US" i="1" u="sng" dirty="0" smtClean="0">
                <a:solidFill>
                  <a:schemeClr val="tx2"/>
                </a:solidFill>
                <a:cs typeface="Arial" pitchFamily="34" charset="0"/>
              </a:rPr>
            </a:br>
            <a:endParaRPr lang="en-US" dirty="0">
              <a:solidFill>
                <a:schemeClr val="tx2"/>
              </a:solidFill>
            </a:endParaRPr>
          </a:p>
        </p:txBody>
      </p:sp>
      <p:sp>
        <p:nvSpPr>
          <p:cNvPr id="3" name="Content Placeholder 2"/>
          <p:cNvSpPr>
            <a:spLocks noGrp="1"/>
          </p:cNvSpPr>
          <p:nvPr>
            <p:ph idx="1"/>
          </p:nvPr>
        </p:nvSpPr>
        <p:spPr/>
        <p:txBody>
          <a:bodyPr/>
          <a:lstStyle/>
          <a:p>
            <a:r>
              <a:rPr lang="en-US" sz="3200" dirty="0" smtClean="0">
                <a:solidFill>
                  <a:schemeClr val="tx2"/>
                </a:solidFill>
                <a:cs typeface="Arial" pitchFamily="34" charset="0"/>
              </a:rPr>
              <a:t>Similar to the rectangular flap with the exception that the two vertical releasing incisions meet </a:t>
            </a:r>
            <a:r>
              <a:rPr lang="en-US" sz="3200" dirty="0" err="1" smtClean="0">
                <a:solidFill>
                  <a:schemeClr val="tx2"/>
                </a:solidFill>
                <a:cs typeface="Arial" pitchFamily="34" charset="0"/>
              </a:rPr>
              <a:t>intrasulcular</a:t>
            </a:r>
            <a:r>
              <a:rPr lang="en-US" sz="3200" dirty="0" smtClean="0">
                <a:solidFill>
                  <a:schemeClr val="tx2"/>
                </a:solidFill>
                <a:cs typeface="Arial" pitchFamily="34" charset="0"/>
              </a:rPr>
              <a:t> incision at an obtuse angle.</a:t>
            </a:r>
            <a:endParaRPr lang="en-US" dirty="0" smtClean="0">
              <a:solidFill>
                <a:schemeClr val="tx2"/>
              </a:solidFill>
              <a:cs typeface="Arial" pitchFamily="34" charset="0"/>
            </a:endParaRPr>
          </a:p>
          <a:p>
            <a:endParaRPr lang="en-US" dirty="0">
              <a:solidFill>
                <a:schemeClr val="tx2"/>
              </a:solidFill>
            </a:endParaRPr>
          </a:p>
        </p:txBody>
      </p:sp>
      <p:sp>
        <p:nvSpPr>
          <p:cNvPr id="5" name="Slide Number Placeholder 4"/>
          <p:cNvSpPr>
            <a:spLocks noGrp="1"/>
          </p:cNvSpPr>
          <p:nvPr>
            <p:ph type="sldNum" sz="quarter" idx="12"/>
          </p:nvPr>
        </p:nvSpPr>
        <p:spPr/>
        <p:txBody>
          <a:bodyPr/>
          <a:lstStyle/>
          <a:p>
            <a:fld id="{0FE0F755-9CEA-4173-9D80-9B16570FB611}" type="slidenum">
              <a:rPr lang="en-US" smtClean="0"/>
              <a:pPr/>
              <a:t>20</a:t>
            </a:fld>
            <a:endParaRPr lang="en-US"/>
          </a:p>
        </p:txBody>
      </p:sp>
      <p:pic>
        <p:nvPicPr>
          <p:cNvPr id="6" name="Picture 5"/>
          <p:cNvPicPr>
            <a:picLocks noChangeAspect="1" noChangeArrowheads="1"/>
          </p:cNvPicPr>
          <p:nvPr/>
        </p:nvPicPr>
        <p:blipFill>
          <a:blip r:embed="rId3" cstate="print"/>
          <a:srcRect l="34021" r="31958" b="57692"/>
          <a:stretch>
            <a:fillRect/>
          </a:stretch>
        </p:blipFill>
        <p:spPr bwMode="auto">
          <a:xfrm>
            <a:off x="1371600" y="3776119"/>
            <a:ext cx="1803862" cy="2459812"/>
          </a:xfrm>
          <a:prstGeom prst="rect">
            <a:avLst/>
          </a:prstGeom>
          <a:noFill/>
          <a:ln w="9525">
            <a:noFill/>
            <a:miter lim="800000"/>
            <a:headEnd/>
            <a:tailEnd/>
          </a:ln>
        </p:spPr>
      </p:pic>
      <p:pic>
        <p:nvPicPr>
          <p:cNvPr id="7" name="Picture 6" descr="Scan0010"/>
          <p:cNvPicPr>
            <a:picLocks noChangeAspect="1" noChangeArrowheads="1"/>
          </p:cNvPicPr>
          <p:nvPr/>
        </p:nvPicPr>
        <p:blipFill>
          <a:blip r:embed="rId4" cstate="print"/>
          <a:srcRect l="2666" t="14285" r="53355" b="25714"/>
          <a:stretch>
            <a:fillRect/>
          </a:stretch>
        </p:blipFill>
        <p:spPr bwMode="auto">
          <a:xfrm>
            <a:off x="3555076" y="3848792"/>
            <a:ext cx="2590800" cy="1828800"/>
          </a:xfrm>
          <a:prstGeom prst="rect">
            <a:avLst/>
          </a:prstGeom>
          <a:noFill/>
          <a:ln w="9525">
            <a:noFill/>
            <a:miter lim="800000"/>
            <a:headEnd/>
            <a:tailEnd/>
          </a:ln>
        </p:spPr>
      </p:pic>
      <p:pic>
        <p:nvPicPr>
          <p:cNvPr id="8" name="Picture 7" descr="Scan0010"/>
          <p:cNvPicPr>
            <a:picLocks noChangeAspect="1" noChangeArrowheads="1"/>
          </p:cNvPicPr>
          <p:nvPr/>
        </p:nvPicPr>
        <p:blipFill>
          <a:blip r:embed="rId4" cstate="print"/>
          <a:srcRect l="53355" t="6964" r="4147" b="15894"/>
          <a:stretch>
            <a:fillRect/>
          </a:stretch>
        </p:blipFill>
        <p:spPr bwMode="auto">
          <a:xfrm>
            <a:off x="7099069" y="3865417"/>
            <a:ext cx="2371898" cy="1883566"/>
          </a:xfrm>
          <a:prstGeom prst="rect">
            <a:avLst/>
          </a:prstGeom>
          <a:noFill/>
          <a:ln w="9525">
            <a:noFill/>
            <a:miter lim="800000"/>
            <a:headEnd/>
            <a:tailEnd/>
          </a:ln>
        </p:spPr>
      </p:pic>
      <p:sp>
        <p:nvSpPr>
          <p:cNvPr id="9" name="Footer Placeholder 3"/>
          <p:cNvSpPr>
            <a:spLocks noGrp="1"/>
          </p:cNvSpPr>
          <p:nvPr>
            <p:ph type="ftr" sz="quarter" idx="11"/>
          </p:nvPr>
        </p:nvSpPr>
        <p:spPr>
          <a:xfrm>
            <a:off x="6272439" y="5819325"/>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smtClean="0"/>
          </a:p>
          <a:p>
            <a:endParaRPr lang="en-US" dirty="0"/>
          </a:p>
        </p:txBody>
      </p:sp>
      <p:pic>
        <p:nvPicPr>
          <p:cNvPr id="10" name="Recorded Sound">
            <a:hlinkClick r:id="" action="ppaction://media"/>
          </p:cNvPr>
          <p:cNvPicPr>
            <a:picLocks noRot="1" noChangeAspect="1"/>
          </p:cNvPicPr>
          <p:nvPr>
            <a:wavAudioFile r:embed="rId1" name="Recorded Sound"/>
          </p:nvPr>
        </p:nvPicPr>
        <p:blipFill>
          <a:blip r:embed="rId5"/>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18"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cs typeface="Arial" pitchFamily="34" charset="0"/>
              </a:rPr>
              <a:t> </a:t>
            </a:r>
            <a:r>
              <a:rPr lang="en-US" b="1" u="sng" dirty="0" smtClean="0">
                <a:solidFill>
                  <a:schemeClr val="tx2"/>
                </a:solidFill>
                <a:cs typeface="Arial" pitchFamily="34" charset="0"/>
              </a:rPr>
              <a:t>Limited </a:t>
            </a:r>
            <a:r>
              <a:rPr lang="en-US" b="1" u="sng" dirty="0" err="1" smtClean="0">
                <a:solidFill>
                  <a:schemeClr val="tx2"/>
                </a:solidFill>
                <a:cs typeface="Arial" pitchFamily="34" charset="0"/>
              </a:rPr>
              <a:t>Mucoperiosteal</a:t>
            </a:r>
            <a:r>
              <a:rPr lang="en-US" b="1" u="sng" dirty="0" smtClean="0">
                <a:solidFill>
                  <a:schemeClr val="tx2"/>
                </a:solidFill>
                <a:cs typeface="Arial" pitchFamily="34" charset="0"/>
              </a:rPr>
              <a:t> Flaps:</a:t>
            </a:r>
            <a:endParaRPr lang="en-US" dirty="0">
              <a:solidFill>
                <a:schemeClr val="tx2"/>
              </a:solidFill>
            </a:endParaRPr>
          </a:p>
        </p:txBody>
      </p:sp>
      <p:sp>
        <p:nvSpPr>
          <p:cNvPr id="3" name="Content Placeholder 2"/>
          <p:cNvSpPr>
            <a:spLocks noGrp="1"/>
          </p:cNvSpPr>
          <p:nvPr>
            <p:ph idx="1"/>
          </p:nvPr>
        </p:nvSpPr>
        <p:spPr/>
        <p:txBody>
          <a:bodyPr/>
          <a:lstStyle/>
          <a:p>
            <a:r>
              <a:rPr lang="en-US" sz="3200" i="1" u="sng" dirty="0" err="1" smtClean="0">
                <a:solidFill>
                  <a:schemeClr val="tx2"/>
                </a:solidFill>
                <a:cs typeface="Arial" pitchFamily="34" charset="0"/>
              </a:rPr>
              <a:t>Submarginal</a:t>
            </a:r>
            <a:r>
              <a:rPr lang="en-US" sz="3200" i="1" u="sng" dirty="0" smtClean="0">
                <a:solidFill>
                  <a:schemeClr val="tx2"/>
                </a:solidFill>
                <a:cs typeface="Arial" pitchFamily="34" charset="0"/>
              </a:rPr>
              <a:t> Curved (</a:t>
            </a:r>
            <a:r>
              <a:rPr lang="en-US" sz="3200" i="1" u="sng" dirty="0" err="1" smtClean="0">
                <a:solidFill>
                  <a:schemeClr val="tx2"/>
                </a:solidFill>
                <a:cs typeface="Arial" pitchFamily="34" charset="0"/>
              </a:rPr>
              <a:t>Semilunar</a:t>
            </a:r>
            <a:r>
              <a:rPr lang="en-US" sz="3200" i="1" u="sng" dirty="0" smtClean="0">
                <a:solidFill>
                  <a:schemeClr val="tx2"/>
                </a:solidFill>
                <a:cs typeface="Arial" pitchFamily="34" charset="0"/>
              </a:rPr>
              <a:t>) Flap:</a:t>
            </a:r>
            <a:r>
              <a:rPr lang="en-US" sz="3200" i="1" dirty="0" smtClean="0">
                <a:solidFill>
                  <a:schemeClr val="tx2"/>
                </a:solidFill>
                <a:cs typeface="Arial" pitchFamily="34" charset="0"/>
              </a:rPr>
              <a:t> </a:t>
            </a:r>
          </a:p>
          <a:p>
            <a:endParaRPr lang="en-US" sz="3200" dirty="0" smtClean="0">
              <a:solidFill>
                <a:schemeClr val="tx2"/>
              </a:solidFill>
              <a:cs typeface="Arial" pitchFamily="34" charset="0"/>
            </a:endParaRPr>
          </a:p>
          <a:p>
            <a:r>
              <a:rPr lang="en-US" sz="3200" dirty="0" smtClean="0">
                <a:solidFill>
                  <a:schemeClr val="tx2"/>
                </a:solidFill>
                <a:cs typeface="Arial" pitchFamily="34" charset="0"/>
              </a:rPr>
              <a:t>The </a:t>
            </a:r>
            <a:r>
              <a:rPr lang="en-US" sz="3200" dirty="0" err="1" smtClean="0">
                <a:solidFill>
                  <a:schemeClr val="tx2"/>
                </a:solidFill>
                <a:cs typeface="Arial" pitchFamily="34" charset="0"/>
              </a:rPr>
              <a:t>submarginal</a:t>
            </a:r>
            <a:r>
              <a:rPr lang="en-US" sz="3200" dirty="0" smtClean="0">
                <a:solidFill>
                  <a:schemeClr val="tx2"/>
                </a:solidFill>
                <a:cs typeface="Arial" pitchFamily="34" charset="0"/>
              </a:rPr>
              <a:t> or </a:t>
            </a:r>
            <a:r>
              <a:rPr lang="en-US" sz="3200" dirty="0" err="1" smtClean="0">
                <a:solidFill>
                  <a:schemeClr val="tx2"/>
                </a:solidFill>
                <a:cs typeface="Arial" pitchFamily="34" charset="0"/>
              </a:rPr>
              <a:t>semilunar</a:t>
            </a:r>
            <a:r>
              <a:rPr lang="en-US" sz="3200" dirty="0" smtClean="0">
                <a:solidFill>
                  <a:schemeClr val="tx2"/>
                </a:solidFill>
                <a:cs typeface="Arial" pitchFamily="34" charset="0"/>
              </a:rPr>
              <a:t> flap is formed by a curved incision in the alveolar mucosa and the attached </a:t>
            </a:r>
            <a:r>
              <a:rPr lang="en-US" sz="3200" dirty="0" err="1" smtClean="0">
                <a:solidFill>
                  <a:schemeClr val="tx2"/>
                </a:solidFill>
                <a:cs typeface="Arial" pitchFamily="34" charset="0"/>
              </a:rPr>
              <a:t>gingiva</a:t>
            </a:r>
            <a:endParaRPr lang="en-US" dirty="0">
              <a:solidFill>
                <a:schemeClr val="tx2"/>
              </a:solidFill>
            </a:endParaRPr>
          </a:p>
        </p:txBody>
      </p:sp>
      <p:sp>
        <p:nvSpPr>
          <p:cNvPr id="5" name="Slide Number Placeholder 4"/>
          <p:cNvSpPr>
            <a:spLocks noGrp="1"/>
          </p:cNvSpPr>
          <p:nvPr>
            <p:ph type="sldNum" sz="quarter" idx="12"/>
          </p:nvPr>
        </p:nvSpPr>
        <p:spPr/>
        <p:txBody>
          <a:bodyPr/>
          <a:lstStyle/>
          <a:p>
            <a:fld id="{0FE0F755-9CEA-4173-9D80-9B16570FB611}" type="slidenum">
              <a:rPr lang="en-US" smtClean="0"/>
              <a:pPr/>
              <a:t>21</a:t>
            </a:fld>
            <a:endParaRPr lang="en-US"/>
          </a:p>
        </p:txBody>
      </p:sp>
      <p:pic>
        <p:nvPicPr>
          <p:cNvPr id="6" name="Picture 2" descr="C:\Users\Dr.Abhijit\Desktop\New folder (2)\semilunar.png"/>
          <p:cNvPicPr>
            <a:picLocks noChangeAspect="1" noChangeArrowheads="1"/>
          </p:cNvPicPr>
          <p:nvPr/>
        </p:nvPicPr>
        <p:blipFill>
          <a:blip r:embed="rId3" cstate="print"/>
          <a:srcRect l="40388" t="2117" r="7479" b="2117"/>
          <a:stretch>
            <a:fillRect/>
          </a:stretch>
        </p:blipFill>
        <p:spPr bwMode="auto">
          <a:xfrm>
            <a:off x="4962368" y="3734017"/>
            <a:ext cx="2359429" cy="2259532"/>
          </a:xfrm>
          <a:prstGeom prst="rect">
            <a:avLst/>
          </a:prstGeom>
          <a:noFill/>
        </p:spPr>
      </p:pic>
      <p:sp>
        <p:nvSpPr>
          <p:cNvPr id="7" name="Footer Placeholder 3"/>
          <p:cNvSpPr>
            <a:spLocks noGrp="1"/>
          </p:cNvSpPr>
          <p:nvPr>
            <p:ph type="ftr" sz="quarter" idx="11"/>
          </p:nvPr>
        </p:nvSpPr>
        <p:spPr>
          <a:xfrm>
            <a:off x="6272439" y="5819325"/>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smtClean="0"/>
          </a:p>
          <a:p>
            <a:endParaRPr lang="en-US" dirty="0"/>
          </a:p>
        </p:txBody>
      </p:sp>
      <p:pic>
        <p:nvPicPr>
          <p:cNvPr id="8" name="Recorded Sound">
            <a:hlinkClick r:id="" action="ppaction://media"/>
          </p:cNvPr>
          <p:cNvPicPr>
            <a:picLocks noRot="1" noChangeAspect="1"/>
          </p:cNvPicPr>
          <p:nvPr>
            <a:wavAudioFile r:embed="rId1" name="Recorded Sound"/>
          </p:nvPr>
        </p:nvPicPr>
        <p:blipFill>
          <a:blip r:embed="rId4"/>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9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149" y="229431"/>
            <a:ext cx="8874875" cy="914400"/>
          </a:xfrm>
        </p:spPr>
        <p:txBody>
          <a:bodyPr>
            <a:normAutofit fontScale="90000"/>
          </a:bodyPr>
          <a:lstStyle/>
          <a:p>
            <a:r>
              <a:rPr lang="en-US" sz="3200" u="sng" dirty="0" err="1" smtClean="0">
                <a:solidFill>
                  <a:schemeClr val="tx2"/>
                </a:solidFill>
                <a:cs typeface="Arial" pitchFamily="34" charset="0"/>
              </a:rPr>
              <a:t>Submarginal</a:t>
            </a:r>
            <a:r>
              <a:rPr lang="en-US" sz="3200" u="sng" dirty="0" smtClean="0">
                <a:solidFill>
                  <a:schemeClr val="tx2"/>
                </a:solidFill>
                <a:cs typeface="Arial" pitchFamily="34" charset="0"/>
              </a:rPr>
              <a:t> scalloped rectangular (</a:t>
            </a:r>
            <a:r>
              <a:rPr lang="en-US" sz="3200" u="sng" dirty="0" err="1" smtClean="0">
                <a:solidFill>
                  <a:schemeClr val="tx2"/>
                </a:solidFill>
                <a:cs typeface="Arial" pitchFamily="34" charset="0"/>
              </a:rPr>
              <a:t>Luebke-ochsenbein</a:t>
            </a:r>
            <a:r>
              <a:rPr lang="en-US" sz="3200" u="sng" dirty="0" smtClean="0">
                <a:solidFill>
                  <a:schemeClr val="tx2"/>
                </a:solidFill>
                <a:cs typeface="Arial" pitchFamily="34" charset="0"/>
              </a:rPr>
              <a:t>) flap</a:t>
            </a:r>
            <a:endParaRPr lang="en-US" sz="3200" dirty="0">
              <a:solidFill>
                <a:schemeClr val="tx2"/>
              </a:solidFill>
            </a:endParaRPr>
          </a:p>
        </p:txBody>
      </p:sp>
      <p:sp>
        <p:nvSpPr>
          <p:cNvPr id="3" name="Content Placeholder 2"/>
          <p:cNvSpPr>
            <a:spLocks noGrp="1"/>
          </p:cNvSpPr>
          <p:nvPr>
            <p:ph idx="1"/>
          </p:nvPr>
        </p:nvSpPr>
        <p:spPr/>
        <p:txBody>
          <a:bodyPr/>
          <a:lstStyle/>
          <a:p>
            <a:r>
              <a:rPr lang="en-US" sz="2800" dirty="0" smtClean="0">
                <a:solidFill>
                  <a:schemeClr val="tx2"/>
                </a:solidFill>
                <a:cs typeface="Arial" pitchFamily="34" charset="0"/>
              </a:rPr>
              <a:t>The </a:t>
            </a:r>
            <a:r>
              <a:rPr lang="en-US" sz="2800" dirty="0" err="1" smtClean="0">
                <a:solidFill>
                  <a:schemeClr val="tx2"/>
                </a:solidFill>
                <a:cs typeface="Arial" pitchFamily="34" charset="0"/>
              </a:rPr>
              <a:t>submarginal</a:t>
            </a:r>
            <a:r>
              <a:rPr lang="en-US" sz="2800" dirty="0" smtClean="0">
                <a:solidFill>
                  <a:schemeClr val="tx2"/>
                </a:solidFill>
                <a:cs typeface="Arial" pitchFamily="34" charset="0"/>
              </a:rPr>
              <a:t> scalloped rectangular flap is a  modification of the rectangular flap in which the horizontal incision is not placed in the gingival </a:t>
            </a:r>
            <a:r>
              <a:rPr lang="en-US" sz="2800" dirty="0" err="1" smtClean="0">
                <a:solidFill>
                  <a:schemeClr val="tx2"/>
                </a:solidFill>
                <a:cs typeface="Arial" pitchFamily="34" charset="0"/>
              </a:rPr>
              <a:t>sulcus</a:t>
            </a:r>
            <a:r>
              <a:rPr lang="en-US" sz="2800" dirty="0" smtClean="0">
                <a:solidFill>
                  <a:schemeClr val="tx2"/>
                </a:solidFill>
                <a:cs typeface="Arial" pitchFamily="34" charset="0"/>
              </a:rPr>
              <a:t> but in the </a:t>
            </a:r>
            <a:r>
              <a:rPr lang="en-US" sz="2800" dirty="0" err="1" smtClean="0">
                <a:solidFill>
                  <a:schemeClr val="tx2"/>
                </a:solidFill>
                <a:cs typeface="Arial" pitchFamily="34" charset="0"/>
              </a:rPr>
              <a:t>buccal</a:t>
            </a:r>
            <a:r>
              <a:rPr lang="en-US" sz="2800" dirty="0" smtClean="0">
                <a:solidFill>
                  <a:schemeClr val="tx2"/>
                </a:solidFill>
                <a:cs typeface="Arial" pitchFamily="34" charset="0"/>
              </a:rPr>
              <a:t> or labial attached </a:t>
            </a:r>
            <a:r>
              <a:rPr lang="en-US" sz="2800" dirty="0" err="1" smtClean="0">
                <a:solidFill>
                  <a:schemeClr val="tx2"/>
                </a:solidFill>
                <a:cs typeface="Arial" pitchFamily="34" charset="0"/>
              </a:rPr>
              <a:t>gingiva</a:t>
            </a:r>
            <a:r>
              <a:rPr lang="en-US" sz="2800" dirty="0" smtClean="0">
                <a:solidFill>
                  <a:schemeClr val="tx2"/>
                </a:solidFill>
                <a:cs typeface="Arial" pitchFamily="34" charset="0"/>
              </a:rPr>
              <a:t>.</a:t>
            </a:r>
          </a:p>
          <a:p>
            <a:endParaRPr lang="en-US" dirty="0">
              <a:solidFill>
                <a:schemeClr val="tx2"/>
              </a:solidFill>
            </a:endParaRPr>
          </a:p>
        </p:txBody>
      </p:sp>
      <p:sp>
        <p:nvSpPr>
          <p:cNvPr id="5" name="Slide Number Placeholder 4"/>
          <p:cNvSpPr>
            <a:spLocks noGrp="1"/>
          </p:cNvSpPr>
          <p:nvPr>
            <p:ph type="sldNum" sz="quarter" idx="12"/>
          </p:nvPr>
        </p:nvSpPr>
        <p:spPr/>
        <p:txBody>
          <a:bodyPr/>
          <a:lstStyle/>
          <a:p>
            <a:fld id="{0FE0F755-9CEA-4173-9D80-9B16570FB611}" type="slidenum">
              <a:rPr lang="en-US" smtClean="0"/>
              <a:pPr/>
              <a:t>22</a:t>
            </a:fld>
            <a:endParaRPr lang="en-US"/>
          </a:p>
        </p:txBody>
      </p:sp>
      <p:pic>
        <p:nvPicPr>
          <p:cNvPr id="6" name="Picture 5"/>
          <p:cNvPicPr>
            <a:picLocks noChangeAspect="1" noChangeArrowheads="1"/>
          </p:cNvPicPr>
          <p:nvPr/>
        </p:nvPicPr>
        <p:blipFill>
          <a:blip r:embed="rId3" cstate="print">
            <a:lum bright="-16000" contrast="28000"/>
          </a:blip>
          <a:srcRect t="51282" r="68042"/>
          <a:stretch>
            <a:fillRect/>
          </a:stretch>
        </p:blipFill>
        <p:spPr bwMode="auto">
          <a:xfrm>
            <a:off x="1381298" y="3660548"/>
            <a:ext cx="2509058" cy="2637728"/>
          </a:xfrm>
          <a:prstGeom prst="rect">
            <a:avLst/>
          </a:prstGeom>
          <a:noFill/>
          <a:ln w="9525">
            <a:noFill/>
            <a:miter lim="800000"/>
            <a:headEnd/>
            <a:tailEnd/>
          </a:ln>
        </p:spPr>
      </p:pic>
      <p:pic>
        <p:nvPicPr>
          <p:cNvPr id="7" name="Picture 6" descr="DSC00015"/>
          <p:cNvPicPr>
            <a:picLocks noChangeAspect="1" noChangeArrowheads="1"/>
          </p:cNvPicPr>
          <p:nvPr/>
        </p:nvPicPr>
        <p:blipFill>
          <a:blip r:embed="rId4" cstate="print">
            <a:lum bright="20000" contrast="40000"/>
          </a:blip>
          <a:srcRect/>
          <a:stretch>
            <a:fillRect/>
          </a:stretch>
        </p:blipFill>
        <p:spPr bwMode="auto">
          <a:xfrm>
            <a:off x="4261395" y="3537857"/>
            <a:ext cx="2712720" cy="2586547"/>
          </a:xfrm>
          <a:prstGeom prst="rect">
            <a:avLst/>
          </a:prstGeom>
          <a:noFill/>
          <a:ln w="9525">
            <a:noFill/>
            <a:miter lim="800000"/>
            <a:headEnd/>
            <a:tailEnd/>
          </a:ln>
        </p:spPr>
      </p:pic>
      <p:sp>
        <p:nvSpPr>
          <p:cNvPr id="8" name="Footer Placeholder 3"/>
          <p:cNvSpPr>
            <a:spLocks noGrp="1"/>
          </p:cNvSpPr>
          <p:nvPr>
            <p:ph type="ftr" sz="quarter" idx="11"/>
          </p:nvPr>
        </p:nvSpPr>
        <p:spPr>
          <a:xfrm>
            <a:off x="6272439" y="5819325"/>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smtClean="0"/>
          </a:p>
          <a:p>
            <a:endParaRPr lang="en-US" dirty="0"/>
          </a:p>
        </p:txBody>
      </p:sp>
      <p:pic>
        <p:nvPicPr>
          <p:cNvPr id="9" name="Recorded Sound">
            <a:hlinkClick r:id="" action="ppaction://media"/>
          </p:cNvPr>
          <p:cNvPicPr>
            <a:picLocks noRot="1" noChangeAspect="1"/>
          </p:cNvPicPr>
          <p:nvPr>
            <a:wavAudioFile r:embed="rId1" name="Recorded Sound"/>
          </p:nvPr>
        </p:nvPicPr>
        <p:blipFill>
          <a:blip r:embed="rId5"/>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18"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45820" y="486774"/>
            <a:ext cx="8743950" cy="4572000"/>
          </a:xfrm>
        </p:spPr>
        <p:txBody>
          <a:bodyPr/>
          <a:lstStyle/>
          <a:p>
            <a:r>
              <a:rPr lang="en-US" sz="3200" u="sng" dirty="0" smtClean="0">
                <a:solidFill>
                  <a:schemeClr val="tx2"/>
                </a:solidFill>
                <a:cs typeface="Arial" pitchFamily="34" charset="0"/>
              </a:rPr>
              <a:t>FLAP REFLECTION:</a:t>
            </a:r>
          </a:p>
          <a:p>
            <a:r>
              <a:rPr lang="en-US" sz="3200" dirty="0" smtClean="0">
                <a:solidFill>
                  <a:schemeClr val="tx2"/>
                </a:solidFill>
                <a:cs typeface="Arial" pitchFamily="34" charset="0"/>
              </a:rPr>
              <a:t>Flap reflection is the process of separating the soft tissues (mucosa and </a:t>
            </a:r>
            <a:r>
              <a:rPr lang="en-US" sz="3200" dirty="0" err="1" smtClean="0">
                <a:solidFill>
                  <a:schemeClr val="tx2"/>
                </a:solidFill>
                <a:cs typeface="Arial" pitchFamily="34" charset="0"/>
              </a:rPr>
              <a:t>periosteum</a:t>
            </a:r>
            <a:r>
              <a:rPr lang="en-US" sz="3200" dirty="0" smtClean="0">
                <a:solidFill>
                  <a:schemeClr val="tx2"/>
                </a:solidFill>
                <a:cs typeface="Arial" pitchFamily="34" charset="0"/>
              </a:rPr>
              <a:t>) from the surface of the bone. </a:t>
            </a:r>
          </a:p>
          <a:p>
            <a:endParaRPr lang="en-US" sz="3200" dirty="0" smtClean="0">
              <a:solidFill>
                <a:schemeClr val="tx2"/>
              </a:solidFill>
              <a:cs typeface="Arial" pitchFamily="34" charset="0"/>
            </a:endParaRPr>
          </a:p>
          <a:p>
            <a:r>
              <a:rPr lang="en-US" sz="3200" dirty="0" smtClean="0">
                <a:solidFill>
                  <a:schemeClr val="tx2"/>
                </a:solidFill>
                <a:cs typeface="Arial" pitchFamily="34" charset="0"/>
              </a:rPr>
              <a:t>The </a:t>
            </a:r>
            <a:r>
              <a:rPr lang="en-US" sz="3200" dirty="0" err="1" smtClean="0">
                <a:solidFill>
                  <a:schemeClr val="tx2"/>
                </a:solidFill>
                <a:cs typeface="Arial" pitchFamily="34" charset="0"/>
              </a:rPr>
              <a:t>periosteal</a:t>
            </a:r>
            <a:r>
              <a:rPr lang="en-US" sz="3200" dirty="0" smtClean="0">
                <a:solidFill>
                  <a:schemeClr val="tx2"/>
                </a:solidFill>
                <a:cs typeface="Arial" pitchFamily="34" charset="0"/>
              </a:rPr>
              <a:t> elevator is used gently to elevate the </a:t>
            </a:r>
            <a:r>
              <a:rPr lang="en-US" sz="3200" dirty="0" err="1" smtClean="0">
                <a:solidFill>
                  <a:schemeClr val="tx2"/>
                </a:solidFill>
                <a:cs typeface="Arial" pitchFamily="34" charset="0"/>
              </a:rPr>
              <a:t>periosteum</a:t>
            </a:r>
            <a:r>
              <a:rPr lang="en-US" sz="3200" dirty="0" smtClean="0">
                <a:solidFill>
                  <a:schemeClr val="tx2"/>
                </a:solidFill>
                <a:cs typeface="Arial" pitchFamily="34" charset="0"/>
              </a:rPr>
              <a:t> and its superficial tissues from the cortical plate. </a:t>
            </a:r>
          </a:p>
          <a:p>
            <a:endParaRPr lang="en-US" dirty="0">
              <a:solidFill>
                <a:schemeClr val="tx2"/>
              </a:solidFill>
            </a:endParaRPr>
          </a:p>
        </p:txBody>
      </p:sp>
      <p:sp>
        <p:nvSpPr>
          <p:cNvPr id="5" name="Slide Number Placeholder 4"/>
          <p:cNvSpPr>
            <a:spLocks noGrp="1"/>
          </p:cNvSpPr>
          <p:nvPr>
            <p:ph type="sldNum" sz="quarter" idx="12"/>
          </p:nvPr>
        </p:nvSpPr>
        <p:spPr/>
        <p:txBody>
          <a:bodyPr/>
          <a:lstStyle/>
          <a:p>
            <a:fld id="{0FE0F755-9CEA-4173-9D80-9B16570FB611}" type="slidenum">
              <a:rPr lang="en-US" smtClean="0"/>
              <a:pPr/>
              <a:t>23</a:t>
            </a:fld>
            <a:endParaRPr lang="en-US"/>
          </a:p>
        </p:txBody>
      </p:sp>
      <p:pic>
        <p:nvPicPr>
          <p:cNvPr id="6" name="Picture 5" descr="Scan0013"/>
          <p:cNvPicPr>
            <a:picLocks noChangeAspect="1" noChangeArrowheads="1"/>
          </p:cNvPicPr>
          <p:nvPr/>
        </p:nvPicPr>
        <p:blipFill>
          <a:blip r:embed="rId3" cstate="print"/>
          <a:srcRect l="11653" r="11577" b="54684"/>
          <a:stretch>
            <a:fillRect/>
          </a:stretch>
        </p:blipFill>
        <p:spPr bwMode="auto">
          <a:xfrm>
            <a:off x="4217984" y="4422371"/>
            <a:ext cx="3657600" cy="1828800"/>
          </a:xfrm>
          <a:prstGeom prst="rect">
            <a:avLst/>
          </a:prstGeom>
          <a:noFill/>
          <a:ln w="9525">
            <a:noFill/>
            <a:miter lim="800000"/>
            <a:headEnd/>
            <a:tailEnd/>
          </a:ln>
        </p:spPr>
      </p:pic>
      <p:sp>
        <p:nvSpPr>
          <p:cNvPr id="7" name="Footer Placeholder 3"/>
          <p:cNvSpPr>
            <a:spLocks noGrp="1"/>
          </p:cNvSpPr>
          <p:nvPr>
            <p:ph type="ftr" sz="quarter" idx="11"/>
          </p:nvPr>
        </p:nvSpPr>
        <p:spPr>
          <a:xfrm>
            <a:off x="6649810" y="5819325"/>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smtClean="0"/>
          </a:p>
          <a:p>
            <a:endParaRPr lang="en-US" dirty="0"/>
          </a:p>
        </p:txBody>
      </p:sp>
      <p:pic>
        <p:nvPicPr>
          <p:cNvPr id="8" name="Recorded Sound">
            <a:hlinkClick r:id="" action="ppaction://media"/>
          </p:cNvPr>
          <p:cNvPicPr>
            <a:picLocks noRot="1" noChangeAspect="1"/>
          </p:cNvPicPr>
          <p:nvPr>
            <a:wavAudioFile r:embed="rId1" name="Recorded Sound"/>
          </p:nvPr>
        </p:nvPicPr>
        <p:blipFill>
          <a:blip r:embed="rId4"/>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1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46809" y="1234921"/>
            <a:ext cx="8743950" cy="4572000"/>
          </a:xfrm>
        </p:spPr>
        <p:txBody>
          <a:bodyPr/>
          <a:lstStyle/>
          <a:p>
            <a:r>
              <a:rPr lang="en-US" sz="3200" dirty="0" smtClean="0">
                <a:solidFill>
                  <a:schemeClr val="tx2"/>
                </a:solidFill>
                <a:cs typeface="Arial" pitchFamily="34" charset="0"/>
              </a:rPr>
              <a:t>After reflection of the attached gingival tissues, elevation is continued more apically lifting the alveolar mucosa along with </a:t>
            </a:r>
            <a:r>
              <a:rPr lang="en-US" sz="3200" dirty="0" err="1" smtClean="0">
                <a:solidFill>
                  <a:schemeClr val="tx2"/>
                </a:solidFill>
                <a:cs typeface="Arial" pitchFamily="34" charset="0"/>
              </a:rPr>
              <a:t>periosteum</a:t>
            </a:r>
            <a:r>
              <a:rPr lang="en-US" sz="3200" dirty="0" smtClean="0">
                <a:solidFill>
                  <a:schemeClr val="tx2"/>
                </a:solidFill>
                <a:cs typeface="Arial" pitchFamily="34" charset="0"/>
              </a:rPr>
              <a:t> until adequate surgical access is obtained. </a:t>
            </a:r>
          </a:p>
          <a:p>
            <a:endParaRPr lang="en-US" sz="3200" dirty="0" smtClean="0">
              <a:solidFill>
                <a:schemeClr val="tx2"/>
              </a:solidFill>
              <a:cs typeface="Arial" pitchFamily="34" charset="0"/>
            </a:endParaRPr>
          </a:p>
          <a:p>
            <a:r>
              <a:rPr lang="en-US" sz="3200" dirty="0" smtClean="0">
                <a:solidFill>
                  <a:schemeClr val="tx2"/>
                </a:solidFill>
                <a:cs typeface="Arial" pitchFamily="34" charset="0"/>
              </a:rPr>
              <a:t>A thin gauze may be used for reflection to prevent tearing of the flap.</a:t>
            </a:r>
            <a:endParaRPr lang="en-IN" sz="3200" dirty="0" smtClean="0">
              <a:solidFill>
                <a:schemeClr val="tx2"/>
              </a:solidFill>
              <a:cs typeface="Arial" pitchFamily="34" charset="0"/>
            </a:endParaRPr>
          </a:p>
          <a:p>
            <a:endParaRPr lang="en-US" dirty="0">
              <a:solidFill>
                <a:schemeClr val="tx2"/>
              </a:solidFill>
            </a:endParaRPr>
          </a:p>
        </p:txBody>
      </p:sp>
      <p:sp>
        <p:nvSpPr>
          <p:cNvPr id="5" name="Slide Number Placeholder 4"/>
          <p:cNvSpPr>
            <a:spLocks noGrp="1"/>
          </p:cNvSpPr>
          <p:nvPr>
            <p:ph type="sldNum" sz="quarter" idx="12"/>
          </p:nvPr>
        </p:nvSpPr>
        <p:spPr/>
        <p:txBody>
          <a:bodyPr/>
          <a:lstStyle/>
          <a:p>
            <a:fld id="{0FE0F755-9CEA-4173-9D80-9B16570FB611}" type="slidenum">
              <a:rPr lang="en-US" smtClean="0"/>
              <a:pPr/>
              <a:t>24</a:t>
            </a:fld>
            <a:endParaRPr lang="en-US"/>
          </a:p>
        </p:txBody>
      </p:sp>
      <p:pic>
        <p:nvPicPr>
          <p:cNvPr id="6" name="Picture 5" descr="DSC00018"/>
          <p:cNvPicPr>
            <a:picLocks noChangeAspect="1" noChangeArrowheads="1"/>
          </p:cNvPicPr>
          <p:nvPr/>
        </p:nvPicPr>
        <p:blipFill>
          <a:blip r:embed="rId3" cstate="print">
            <a:lum bright="12000" contrast="36000"/>
          </a:blip>
          <a:srcRect/>
          <a:stretch>
            <a:fillRect/>
          </a:stretch>
        </p:blipFill>
        <p:spPr bwMode="auto">
          <a:xfrm>
            <a:off x="5232532" y="4388845"/>
            <a:ext cx="3459650" cy="1460412"/>
          </a:xfrm>
          <a:prstGeom prst="rect">
            <a:avLst/>
          </a:prstGeom>
          <a:noFill/>
          <a:ln w="9525">
            <a:noFill/>
            <a:miter lim="800000"/>
            <a:headEnd/>
            <a:tailEnd/>
          </a:ln>
        </p:spPr>
      </p:pic>
      <p:sp>
        <p:nvSpPr>
          <p:cNvPr id="7" name="Footer Placeholder 3"/>
          <p:cNvSpPr>
            <a:spLocks noGrp="1"/>
          </p:cNvSpPr>
          <p:nvPr>
            <p:ph type="ftr" sz="quarter" idx="11"/>
          </p:nvPr>
        </p:nvSpPr>
        <p:spPr>
          <a:xfrm>
            <a:off x="6286953" y="5964468"/>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smtClean="0"/>
          </a:p>
          <a:p>
            <a:endParaRPr lang="en-US" dirty="0"/>
          </a:p>
        </p:txBody>
      </p:sp>
      <p:pic>
        <p:nvPicPr>
          <p:cNvPr id="8" name="Recorded Sound">
            <a:hlinkClick r:id="" action="ppaction://media"/>
          </p:cNvPr>
          <p:cNvPicPr>
            <a:picLocks noRot="1" noChangeAspect="1"/>
          </p:cNvPicPr>
          <p:nvPr>
            <a:wavAudioFile r:embed="rId1" name="Recorded Sound"/>
          </p:nvPr>
        </p:nvPicPr>
        <p:blipFill>
          <a:blip r:embed="rId4"/>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5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u="sng" dirty="0" smtClean="0">
                <a:solidFill>
                  <a:schemeClr val="tx2"/>
                </a:solidFill>
                <a:cs typeface="Arial" pitchFamily="34" charset="0"/>
              </a:rPr>
              <a:t>OSTEOTOMY:</a:t>
            </a:r>
          </a:p>
          <a:p>
            <a:endParaRPr lang="en-US" u="sng" dirty="0" smtClean="0">
              <a:solidFill>
                <a:schemeClr val="tx2"/>
              </a:solidFill>
              <a:cs typeface="Arial" pitchFamily="34" charset="0"/>
            </a:endParaRPr>
          </a:p>
          <a:p>
            <a:pPr>
              <a:buNone/>
            </a:pPr>
            <a:r>
              <a:rPr lang="en-US" sz="3200" dirty="0" err="1" smtClean="0">
                <a:solidFill>
                  <a:schemeClr val="tx2"/>
                </a:solidFill>
                <a:cs typeface="Arial" pitchFamily="34" charset="0"/>
              </a:rPr>
              <a:t>Osteotomy</a:t>
            </a:r>
            <a:r>
              <a:rPr lang="en-US" sz="3200" dirty="0" smtClean="0">
                <a:solidFill>
                  <a:schemeClr val="tx2"/>
                </a:solidFill>
                <a:cs typeface="Arial" pitchFamily="34" charset="0"/>
              </a:rPr>
              <a:t> is the removal of some portion of the cortical plate to expose the root end. </a:t>
            </a:r>
          </a:p>
          <a:p>
            <a:endParaRPr lang="en-US" sz="3200" dirty="0" smtClean="0">
              <a:solidFill>
                <a:schemeClr val="tx2"/>
              </a:solidFill>
              <a:cs typeface="Arial" pitchFamily="34" charset="0"/>
            </a:endParaRPr>
          </a:p>
          <a:p>
            <a:pPr>
              <a:buNone/>
            </a:pPr>
            <a:r>
              <a:rPr lang="en-US" sz="3200" dirty="0" smtClean="0">
                <a:solidFill>
                  <a:schemeClr val="tx2"/>
                </a:solidFill>
                <a:cs typeface="Arial" pitchFamily="34" charset="0"/>
              </a:rPr>
              <a:t>Clinician should precisely locate the root end. </a:t>
            </a:r>
          </a:p>
          <a:p>
            <a:endParaRPr lang="en-US" sz="3200" dirty="0" smtClean="0">
              <a:solidFill>
                <a:schemeClr val="tx2"/>
              </a:solidFill>
              <a:cs typeface="Arial" pitchFamily="34" charset="0"/>
            </a:endParaRPr>
          </a:p>
          <a:p>
            <a:pPr>
              <a:buNone/>
            </a:pPr>
            <a:r>
              <a:rPr lang="en-US" sz="3200" dirty="0" smtClean="0">
                <a:solidFill>
                  <a:schemeClr val="tx2"/>
                </a:solidFill>
                <a:cs typeface="Arial" pitchFamily="34" charset="0"/>
              </a:rPr>
              <a:t>A number of factors should be considered to determine the location of the bony window.</a:t>
            </a:r>
          </a:p>
          <a:p>
            <a:endParaRPr lang="en-US" sz="3200" dirty="0" smtClean="0">
              <a:solidFill>
                <a:schemeClr val="tx2"/>
              </a:solidFill>
              <a:cs typeface="Arial" pitchFamily="34" charset="0"/>
            </a:endParaRPr>
          </a:p>
          <a:p>
            <a:pPr>
              <a:buNone/>
            </a:pPr>
            <a:r>
              <a:rPr lang="en-US" sz="3200" dirty="0" smtClean="0">
                <a:solidFill>
                  <a:schemeClr val="tx2"/>
                </a:solidFill>
                <a:cs typeface="Arial" pitchFamily="34" charset="0"/>
              </a:rPr>
              <a:t>The angle of the crown to the root should be assessed.</a:t>
            </a:r>
          </a:p>
          <a:p>
            <a:endParaRPr lang="en-IN" sz="3200" dirty="0" smtClean="0">
              <a:solidFill>
                <a:schemeClr val="tx2"/>
              </a:solidFill>
              <a:cs typeface="Arial" pitchFamily="34" charset="0"/>
            </a:endParaRPr>
          </a:p>
          <a:p>
            <a:endParaRPr lang="en-US" dirty="0">
              <a:solidFill>
                <a:schemeClr val="tx2"/>
              </a:solidFill>
            </a:endParaRPr>
          </a:p>
        </p:txBody>
      </p:sp>
      <p:sp>
        <p:nvSpPr>
          <p:cNvPr id="4" name="Footer Placeholder 3"/>
          <p:cNvSpPr>
            <a:spLocks noGrp="1"/>
          </p:cNvSpPr>
          <p:nvPr>
            <p:ph type="ftr" sz="quarter" idx="11"/>
          </p:nvPr>
        </p:nvSpPr>
        <p:spPr>
          <a:xfrm>
            <a:off x="6185354" y="5891896"/>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25</a:t>
            </a:fld>
            <a:endParaRPr lang="en-US"/>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8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78033" y="600249"/>
            <a:ext cx="8743950" cy="4572000"/>
          </a:xfrm>
        </p:spPr>
        <p:txBody>
          <a:bodyPr>
            <a:normAutofit lnSpcReduction="10000"/>
          </a:bodyPr>
          <a:lstStyle/>
          <a:p>
            <a:endParaRPr lang="en-US" sz="3200" dirty="0" smtClean="0">
              <a:solidFill>
                <a:schemeClr val="tx2"/>
              </a:solidFill>
              <a:cs typeface="Arial" pitchFamily="34" charset="0"/>
            </a:endParaRPr>
          </a:p>
          <a:p>
            <a:pPr>
              <a:buNone/>
            </a:pPr>
            <a:r>
              <a:rPr lang="en-US" sz="3200" dirty="0" smtClean="0">
                <a:solidFill>
                  <a:schemeClr val="tx2"/>
                </a:solidFill>
                <a:cs typeface="Arial" pitchFamily="34" charset="0"/>
              </a:rPr>
              <a:t>When the cortical plate is intact, locate the body of the root coronal to the apex where the bone covering the root is thinner. </a:t>
            </a:r>
          </a:p>
          <a:p>
            <a:endParaRPr lang="en-US" sz="3200" dirty="0" smtClean="0">
              <a:solidFill>
                <a:schemeClr val="tx2"/>
              </a:solidFill>
              <a:cs typeface="Arial" pitchFamily="34" charset="0"/>
            </a:endParaRPr>
          </a:p>
          <a:p>
            <a:pPr>
              <a:buNone/>
            </a:pPr>
            <a:r>
              <a:rPr lang="en-US" sz="3200" dirty="0" smtClean="0">
                <a:solidFill>
                  <a:schemeClr val="tx2"/>
                </a:solidFill>
                <a:cs typeface="Arial" pitchFamily="34" charset="0"/>
              </a:rPr>
              <a:t>Once the root has been located and identified, the bone covering the root is slowly and carefully removed with light brush strokes, working in an apical direction until the root apex is identified.</a:t>
            </a:r>
            <a:r>
              <a:rPr lang="en-US" dirty="0" smtClean="0">
                <a:solidFill>
                  <a:schemeClr val="tx2"/>
                </a:solidFill>
                <a:cs typeface="Arial" pitchFamily="34" charset="0"/>
              </a:rPr>
              <a:t> </a:t>
            </a:r>
          </a:p>
          <a:p>
            <a:endParaRPr lang="en-US" dirty="0">
              <a:solidFill>
                <a:schemeClr val="tx2"/>
              </a:solidFill>
            </a:endParaRPr>
          </a:p>
        </p:txBody>
      </p:sp>
      <p:sp>
        <p:nvSpPr>
          <p:cNvPr id="4" name="Footer Placeholder 3"/>
          <p:cNvSpPr>
            <a:spLocks noGrp="1"/>
          </p:cNvSpPr>
          <p:nvPr>
            <p:ph type="ftr" sz="quarter" idx="11"/>
          </p:nvPr>
        </p:nvSpPr>
        <p:spPr>
          <a:xfrm>
            <a:off x="6780440" y="5819324"/>
            <a:ext cx="3257550" cy="365125"/>
          </a:xfrm>
        </p:spPr>
        <p:txBody>
          <a:bodyPr/>
          <a:lstStyle/>
          <a:p>
            <a:r>
              <a:rPr lang="en-IN" dirty="0" smtClean="0"/>
              <a:t>Dr. </a:t>
            </a:r>
            <a:r>
              <a:rPr lang="en-IN" dirty="0" err="1" smtClean="0"/>
              <a:t>Renu</a:t>
            </a:r>
            <a:r>
              <a:rPr lang="en-IN" dirty="0" smtClean="0"/>
              <a:t> </a:t>
            </a:r>
            <a:r>
              <a:rPr lang="en-IN" dirty="0" err="1" smtClean="0"/>
              <a:t>Batra</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26</a:t>
            </a:fld>
            <a:endParaRPr lang="en-US"/>
          </a:p>
        </p:txBody>
      </p:sp>
      <p:pic>
        <p:nvPicPr>
          <p:cNvPr id="6" name="Picture 3"/>
          <p:cNvPicPr>
            <a:picLocks noChangeAspect="1" noChangeArrowheads="1"/>
          </p:cNvPicPr>
          <p:nvPr/>
        </p:nvPicPr>
        <p:blipFill>
          <a:blip r:embed="rId3" cstate="print"/>
          <a:srcRect/>
          <a:stretch>
            <a:fillRect/>
          </a:stretch>
        </p:blipFill>
        <p:spPr bwMode="auto">
          <a:xfrm>
            <a:off x="5240251" y="4775200"/>
            <a:ext cx="4127269" cy="1408281"/>
          </a:xfrm>
          <a:prstGeom prst="rect">
            <a:avLst/>
          </a:prstGeom>
          <a:noFill/>
          <a:ln w="9525">
            <a:noFill/>
            <a:miter lim="800000"/>
            <a:headEnd/>
            <a:tailEnd/>
          </a:ln>
        </p:spPr>
      </p:pic>
      <p:pic>
        <p:nvPicPr>
          <p:cNvPr id="7" name="Recorded Sound">
            <a:hlinkClick r:id="" action="ppaction://media"/>
          </p:cNvPr>
          <p:cNvPicPr>
            <a:picLocks noRot="1" noChangeAspect="1"/>
          </p:cNvPicPr>
          <p:nvPr>
            <a:wavAudioFile r:embed="rId1" name="Recorded Sound"/>
          </p:nvPr>
        </p:nvPicPr>
        <p:blipFill>
          <a:blip r:embed="rId4"/>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928"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latin typeface="Times New Roman" pitchFamily="18" charset="0"/>
                <a:cs typeface="Times New Roman" pitchFamily="18" charset="0"/>
              </a:rPr>
              <a:t> Trephination</a:t>
            </a:r>
            <a:endParaRPr lang="en-US" dirty="0">
              <a:solidFill>
                <a:schemeClr val="tx2"/>
              </a:solidFill>
            </a:endParaRPr>
          </a:p>
        </p:txBody>
      </p:sp>
      <p:sp>
        <p:nvSpPr>
          <p:cNvPr id="3" name="Content Placeholder 2"/>
          <p:cNvSpPr>
            <a:spLocks noGrp="1"/>
          </p:cNvSpPr>
          <p:nvPr>
            <p:ph idx="1"/>
          </p:nvPr>
        </p:nvSpPr>
        <p:spPr/>
        <p:txBody>
          <a:bodyPr>
            <a:normAutofit/>
          </a:bodyPr>
          <a:lstStyle/>
          <a:p>
            <a:pPr>
              <a:buNone/>
            </a:pPr>
            <a:r>
              <a:rPr lang="en-US" sz="2800" u="sng" dirty="0" smtClean="0">
                <a:solidFill>
                  <a:schemeClr val="tx2"/>
                </a:solidFill>
              </a:rPr>
              <a:t>Definition-</a:t>
            </a:r>
            <a:r>
              <a:rPr lang="en-US" sz="2800" dirty="0" smtClean="0">
                <a:solidFill>
                  <a:schemeClr val="tx2"/>
                </a:solidFill>
              </a:rPr>
              <a:t> </a:t>
            </a:r>
          </a:p>
          <a:p>
            <a:pPr>
              <a:buNone/>
            </a:pPr>
            <a:r>
              <a:rPr lang="en-US" sz="2800" dirty="0" smtClean="0">
                <a:solidFill>
                  <a:schemeClr val="tx2"/>
                </a:solidFill>
              </a:rPr>
              <a:t>    It is the perforation made through the cortical plate or apical foramen to </a:t>
            </a:r>
            <a:r>
              <a:rPr lang="en-US" sz="2800" dirty="0" smtClean="0">
                <a:solidFill>
                  <a:schemeClr val="tx2"/>
                </a:solidFill>
                <a:cs typeface="Times New Roman" pitchFamily="18" charset="0"/>
              </a:rPr>
              <a:t>accomplish the release of pressure in the </a:t>
            </a:r>
            <a:r>
              <a:rPr lang="en-US" sz="2800" dirty="0" err="1" smtClean="0">
                <a:solidFill>
                  <a:schemeClr val="tx2"/>
                </a:solidFill>
                <a:cs typeface="Times New Roman" pitchFamily="18" charset="0"/>
              </a:rPr>
              <a:t>periapical</a:t>
            </a:r>
            <a:r>
              <a:rPr lang="en-US" sz="2800" dirty="0" smtClean="0">
                <a:solidFill>
                  <a:schemeClr val="tx2"/>
                </a:solidFill>
                <a:cs typeface="Times New Roman" pitchFamily="18" charset="0"/>
              </a:rPr>
              <a:t> area from the accumulation of </a:t>
            </a:r>
            <a:r>
              <a:rPr lang="en-US" sz="2800" dirty="0" err="1" smtClean="0">
                <a:solidFill>
                  <a:schemeClr val="tx2"/>
                </a:solidFill>
                <a:cs typeface="Times New Roman" pitchFamily="18" charset="0"/>
              </a:rPr>
              <a:t>exudate</a:t>
            </a:r>
            <a:r>
              <a:rPr lang="en-US" sz="2800" dirty="0" smtClean="0">
                <a:solidFill>
                  <a:schemeClr val="tx2"/>
                </a:solidFill>
                <a:cs typeface="Times New Roman" pitchFamily="18" charset="0"/>
              </a:rPr>
              <a:t> within the alveolar bone.</a:t>
            </a:r>
          </a:p>
          <a:p>
            <a:pPr>
              <a:buNone/>
            </a:pPr>
            <a:endParaRPr lang="en-US" sz="2800" u="sng" dirty="0" smtClean="0">
              <a:solidFill>
                <a:schemeClr val="tx2"/>
              </a:solidFill>
            </a:endParaRPr>
          </a:p>
          <a:p>
            <a:pPr>
              <a:buNone/>
            </a:pPr>
            <a:r>
              <a:rPr lang="en-US" sz="2800" u="sng" dirty="0" smtClean="0">
                <a:solidFill>
                  <a:schemeClr val="tx2"/>
                </a:solidFill>
              </a:rPr>
              <a:t>Indications</a:t>
            </a:r>
            <a:r>
              <a:rPr lang="en-US" sz="2800" dirty="0" smtClean="0">
                <a:solidFill>
                  <a:schemeClr val="tx2"/>
                </a:solidFill>
              </a:rPr>
              <a:t>-</a:t>
            </a:r>
          </a:p>
          <a:p>
            <a:pPr>
              <a:buNone/>
            </a:pPr>
            <a:r>
              <a:rPr lang="en-US" sz="2800" dirty="0" smtClean="0">
                <a:solidFill>
                  <a:schemeClr val="tx2"/>
                </a:solidFill>
              </a:rPr>
              <a:t>    This technique is employed in cases of </a:t>
            </a:r>
            <a:r>
              <a:rPr lang="en-US" sz="2800" dirty="0" err="1" smtClean="0">
                <a:solidFill>
                  <a:schemeClr val="tx2"/>
                </a:solidFill>
              </a:rPr>
              <a:t>periapical</a:t>
            </a:r>
            <a:r>
              <a:rPr lang="en-US" sz="2800" dirty="0" smtClean="0">
                <a:solidFill>
                  <a:schemeClr val="tx2"/>
                </a:solidFill>
              </a:rPr>
              <a:t> </a:t>
            </a:r>
            <a:r>
              <a:rPr lang="en-US" sz="2800" dirty="0" err="1" smtClean="0">
                <a:solidFill>
                  <a:schemeClr val="tx2"/>
                </a:solidFill>
              </a:rPr>
              <a:t>abcess</a:t>
            </a:r>
            <a:r>
              <a:rPr lang="en-US" sz="2800" dirty="0" smtClean="0">
                <a:solidFill>
                  <a:schemeClr val="tx2"/>
                </a:solidFill>
              </a:rPr>
              <a:t> in which there is no swelling or drainage but much pain.</a:t>
            </a:r>
          </a:p>
          <a:p>
            <a:endParaRPr lang="en-US" sz="2800" dirty="0" smtClean="0">
              <a:solidFill>
                <a:schemeClr val="tx2"/>
              </a:solidFill>
            </a:endParaRPr>
          </a:p>
          <a:p>
            <a:endParaRPr lang="en-IN" sz="2800" dirty="0" smtClean="0">
              <a:solidFill>
                <a:schemeClr val="tx2"/>
              </a:solidFill>
            </a:endParaRPr>
          </a:p>
          <a:p>
            <a:endParaRPr lang="en-US" sz="2800" dirty="0">
              <a:solidFill>
                <a:schemeClr val="tx2"/>
              </a:solidFill>
            </a:endParaRPr>
          </a:p>
        </p:txBody>
      </p:sp>
      <p:sp>
        <p:nvSpPr>
          <p:cNvPr id="4" name="Footer Placeholder 3"/>
          <p:cNvSpPr>
            <a:spLocks noGrp="1"/>
          </p:cNvSpPr>
          <p:nvPr>
            <p:ph type="ftr" sz="quarter" idx="11"/>
          </p:nvPr>
        </p:nvSpPr>
        <p:spPr>
          <a:xfrm>
            <a:off x="6025697" y="5877382"/>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27</a:t>
            </a:fld>
            <a:endParaRPr lang="en-US"/>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7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chemeClr val="tx2"/>
                </a:solidFill>
                <a:cs typeface="Times New Roman" pitchFamily="18" charset="0"/>
              </a:rPr>
              <a:t>CORTICAL TREPHENATION:</a:t>
            </a:r>
            <a:br>
              <a:rPr lang="en-US" u="sng" dirty="0" smtClean="0">
                <a:solidFill>
                  <a:schemeClr val="tx2"/>
                </a:solidFill>
                <a:cs typeface="Times New Roman" pitchFamily="18" charset="0"/>
              </a:rPr>
            </a:br>
            <a:endParaRPr lang="en-US" dirty="0">
              <a:solidFill>
                <a:schemeClr val="tx2"/>
              </a:solidFill>
            </a:endParaRPr>
          </a:p>
        </p:txBody>
      </p:sp>
      <p:sp>
        <p:nvSpPr>
          <p:cNvPr id="3" name="Content Placeholder 2"/>
          <p:cNvSpPr>
            <a:spLocks noGrp="1"/>
          </p:cNvSpPr>
          <p:nvPr>
            <p:ph idx="1"/>
          </p:nvPr>
        </p:nvSpPr>
        <p:spPr/>
        <p:txBody>
          <a:bodyPr/>
          <a:lstStyle/>
          <a:p>
            <a:pPr>
              <a:buNone/>
            </a:pPr>
            <a:r>
              <a:rPr lang="en-US" sz="3200" dirty="0" smtClean="0">
                <a:solidFill>
                  <a:schemeClr val="tx2"/>
                </a:solidFill>
                <a:cs typeface="Times New Roman" pitchFamily="18" charset="0"/>
              </a:rPr>
              <a:t>Perforation of the cortical plate to accomplish the release of pressure from the accumulation of </a:t>
            </a:r>
            <a:r>
              <a:rPr lang="en-US" sz="3200" dirty="0" err="1" smtClean="0">
                <a:solidFill>
                  <a:schemeClr val="tx2"/>
                </a:solidFill>
                <a:cs typeface="Times New Roman" pitchFamily="18" charset="0"/>
              </a:rPr>
              <a:t>exudate</a:t>
            </a:r>
            <a:r>
              <a:rPr lang="en-US" sz="3200" dirty="0" smtClean="0">
                <a:solidFill>
                  <a:schemeClr val="tx2"/>
                </a:solidFill>
                <a:cs typeface="Times New Roman" pitchFamily="18" charset="0"/>
              </a:rPr>
              <a:t> within the alveolar bone. </a:t>
            </a:r>
          </a:p>
          <a:p>
            <a:endParaRPr lang="en-US" dirty="0">
              <a:solidFill>
                <a:schemeClr val="tx2"/>
              </a:solidFill>
            </a:endParaRPr>
          </a:p>
        </p:txBody>
      </p:sp>
      <p:sp>
        <p:nvSpPr>
          <p:cNvPr id="4" name="Footer Placeholder 3"/>
          <p:cNvSpPr>
            <a:spLocks noGrp="1"/>
          </p:cNvSpPr>
          <p:nvPr>
            <p:ph type="ftr" sz="quarter" idx="11"/>
          </p:nvPr>
        </p:nvSpPr>
        <p:spPr>
          <a:xfrm>
            <a:off x="6562725" y="5717725"/>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28</a:t>
            </a:fld>
            <a:endParaRPr lang="en-US"/>
          </a:p>
        </p:txBody>
      </p:sp>
      <p:pic>
        <p:nvPicPr>
          <p:cNvPr id="6" name="Picture 3"/>
          <p:cNvPicPr>
            <a:picLocks noChangeAspect="1" noChangeArrowheads="1"/>
          </p:cNvPicPr>
          <p:nvPr/>
        </p:nvPicPr>
        <p:blipFill>
          <a:blip r:embed="rId3" cstate="print"/>
          <a:srcRect/>
          <a:stretch>
            <a:fillRect/>
          </a:stretch>
        </p:blipFill>
        <p:spPr bwMode="auto">
          <a:xfrm>
            <a:off x="2734888" y="3404204"/>
            <a:ext cx="2934393" cy="2630835"/>
          </a:xfrm>
          <a:prstGeom prst="rect">
            <a:avLst/>
          </a:prstGeom>
          <a:noFill/>
          <a:ln w="9525">
            <a:noFill/>
            <a:miter lim="800000"/>
            <a:headEnd/>
            <a:tailEnd/>
          </a:ln>
        </p:spPr>
      </p:pic>
      <p:pic>
        <p:nvPicPr>
          <p:cNvPr id="7" name="Recorded Sound">
            <a:hlinkClick r:id="" action="ppaction://media"/>
          </p:cNvPr>
          <p:cNvPicPr>
            <a:picLocks noRot="1" noChangeAspect="1"/>
          </p:cNvPicPr>
          <p:nvPr>
            <a:wavAudioFile r:embed="rId1" name="Recorded Sound"/>
          </p:nvPr>
        </p:nvPicPr>
        <p:blipFill>
          <a:blip r:embed="rId4"/>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28"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chemeClr val="tx2"/>
                </a:solidFill>
                <a:cs typeface="Times New Roman" pitchFamily="18" charset="0"/>
              </a:rPr>
              <a:t>PERIRADICULAR CURETTAGE</a:t>
            </a:r>
            <a:r>
              <a:rPr lang="en-US" dirty="0" smtClean="0">
                <a:solidFill>
                  <a:schemeClr val="tx2"/>
                </a:solidFill>
                <a:cs typeface="Times New Roman" pitchFamily="18" charset="0"/>
              </a:rPr>
              <a:t>:</a:t>
            </a:r>
            <a:br>
              <a:rPr lang="en-US" dirty="0" smtClean="0">
                <a:solidFill>
                  <a:schemeClr val="tx2"/>
                </a:solidFill>
                <a:cs typeface="Times New Roman" pitchFamily="18" charset="0"/>
              </a:rPr>
            </a:br>
            <a:endParaRPr lang="en-US" dirty="0">
              <a:solidFill>
                <a:schemeClr val="tx2"/>
              </a:solidFill>
            </a:endParaRPr>
          </a:p>
        </p:txBody>
      </p:sp>
      <p:sp>
        <p:nvSpPr>
          <p:cNvPr id="3" name="Content Placeholder 2"/>
          <p:cNvSpPr>
            <a:spLocks noGrp="1"/>
          </p:cNvSpPr>
          <p:nvPr>
            <p:ph idx="1"/>
          </p:nvPr>
        </p:nvSpPr>
        <p:spPr/>
        <p:txBody>
          <a:bodyPr/>
          <a:lstStyle/>
          <a:p>
            <a:r>
              <a:rPr lang="en-US" sz="3200" dirty="0" smtClean="0">
                <a:solidFill>
                  <a:schemeClr val="tx2"/>
                </a:solidFill>
                <a:cs typeface="Arial" pitchFamily="34" charset="0"/>
              </a:rPr>
              <a:t>Involves removal of the </a:t>
            </a:r>
            <a:r>
              <a:rPr lang="en-US" sz="3200" dirty="0" err="1" smtClean="0">
                <a:solidFill>
                  <a:schemeClr val="tx2"/>
                </a:solidFill>
                <a:cs typeface="Arial" pitchFamily="34" charset="0"/>
              </a:rPr>
              <a:t>periradicular</a:t>
            </a:r>
            <a:r>
              <a:rPr lang="en-US" sz="3200" dirty="0" smtClean="0">
                <a:solidFill>
                  <a:schemeClr val="tx2"/>
                </a:solidFill>
                <a:cs typeface="Arial" pitchFamily="34" charset="0"/>
              </a:rPr>
              <a:t> inflammatory tissue and is best accomplished by using various sizes and shapes of sharp surgical bone curettes and angled periodontal curettes. </a:t>
            </a:r>
            <a:endParaRPr lang="en-US" dirty="0" smtClean="0">
              <a:solidFill>
                <a:schemeClr val="tx2"/>
              </a:solidFill>
              <a:cs typeface="Times New Roman" pitchFamily="18" charset="0"/>
            </a:endParaRPr>
          </a:p>
          <a:p>
            <a:endParaRPr lang="en-US" dirty="0">
              <a:solidFill>
                <a:schemeClr val="tx2"/>
              </a:solidFill>
            </a:endParaRPr>
          </a:p>
        </p:txBody>
      </p:sp>
      <p:sp>
        <p:nvSpPr>
          <p:cNvPr id="4" name="Footer Placeholder 3"/>
          <p:cNvSpPr>
            <a:spLocks noGrp="1"/>
          </p:cNvSpPr>
          <p:nvPr>
            <p:ph type="ftr" sz="quarter" idx="11"/>
          </p:nvPr>
        </p:nvSpPr>
        <p:spPr>
          <a:xfrm>
            <a:off x="7302953" y="5732239"/>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29</a:t>
            </a:fld>
            <a:endParaRPr lang="en-US"/>
          </a:p>
        </p:txBody>
      </p:sp>
      <p:pic>
        <p:nvPicPr>
          <p:cNvPr id="6" name="Picture 4"/>
          <p:cNvPicPr>
            <a:picLocks noChangeAspect="1" noChangeArrowheads="1"/>
          </p:cNvPicPr>
          <p:nvPr/>
        </p:nvPicPr>
        <p:blipFill>
          <a:blip r:embed="rId3" cstate="print"/>
          <a:srcRect/>
          <a:stretch>
            <a:fillRect/>
          </a:stretch>
        </p:blipFill>
        <p:spPr bwMode="auto">
          <a:xfrm>
            <a:off x="2313709" y="3906982"/>
            <a:ext cx="5222332" cy="2222269"/>
          </a:xfrm>
          <a:prstGeom prst="rect">
            <a:avLst/>
          </a:prstGeom>
          <a:noFill/>
          <a:ln w="9525">
            <a:noFill/>
            <a:miter lim="800000"/>
            <a:headEnd/>
            <a:tailEnd/>
          </a:ln>
        </p:spPr>
      </p:pic>
      <p:pic>
        <p:nvPicPr>
          <p:cNvPr id="7" name="Recorded Sound">
            <a:hlinkClick r:id="" action="ppaction://media"/>
          </p:cNvPr>
          <p:cNvPicPr>
            <a:picLocks noRot="1" noChangeAspect="1"/>
          </p:cNvPicPr>
          <p:nvPr>
            <a:wavAudioFile r:embed="rId1" name="Recorded Sound"/>
          </p:nvPr>
        </p:nvPicPr>
        <p:blipFill>
          <a:blip r:embed="rId4"/>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48"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2"/>
                </a:solidFill>
              </a:rPr>
              <a:t>INTRODUCTION</a:t>
            </a:r>
          </a:p>
        </p:txBody>
      </p:sp>
      <p:sp>
        <p:nvSpPr>
          <p:cNvPr id="3" name="Content Placeholder 2"/>
          <p:cNvSpPr>
            <a:spLocks noGrp="1"/>
          </p:cNvSpPr>
          <p:nvPr>
            <p:ph idx="1"/>
          </p:nvPr>
        </p:nvSpPr>
        <p:spPr>
          <a:xfrm>
            <a:off x="707231" y="1268963"/>
            <a:ext cx="8872538" cy="4908000"/>
          </a:xfrm>
        </p:spPr>
        <p:txBody>
          <a:bodyPr>
            <a:normAutofit lnSpcReduction="10000"/>
          </a:bodyPr>
          <a:lstStyle/>
          <a:p>
            <a:r>
              <a:rPr lang="en-US" dirty="0" smtClean="0">
                <a:solidFill>
                  <a:schemeClr val="tx2"/>
                </a:solidFill>
              </a:rPr>
              <a:t> Surgical intervention is required where endodontic treatment has failed and tooth is to be retained rather than extracted.</a:t>
            </a:r>
          </a:p>
          <a:p>
            <a:r>
              <a:rPr lang="en-US" dirty="0" smtClean="0">
                <a:solidFill>
                  <a:schemeClr val="tx2"/>
                </a:solidFill>
              </a:rPr>
              <a:t> The percentage of success of endodontic treatment has been consistently high but failures may arise due to infection, poor access cavity preparation, inadequate instrumentation, </a:t>
            </a:r>
            <a:r>
              <a:rPr lang="en-US" dirty="0" err="1" smtClean="0">
                <a:solidFill>
                  <a:schemeClr val="tx2"/>
                </a:solidFill>
              </a:rPr>
              <a:t>obturation</a:t>
            </a:r>
            <a:r>
              <a:rPr lang="en-US" dirty="0" smtClean="0">
                <a:solidFill>
                  <a:schemeClr val="tx2"/>
                </a:solidFill>
              </a:rPr>
              <a:t>, missed canals and coronal leakage. </a:t>
            </a:r>
          </a:p>
          <a:p>
            <a:r>
              <a:rPr lang="en-US" dirty="0" smtClean="0">
                <a:solidFill>
                  <a:schemeClr val="tx2"/>
                </a:solidFill>
              </a:rPr>
              <a:t>  So if this happens, Surgical </a:t>
            </a:r>
            <a:r>
              <a:rPr lang="en-US" dirty="0" err="1" smtClean="0">
                <a:solidFill>
                  <a:schemeClr val="tx2"/>
                </a:solidFill>
              </a:rPr>
              <a:t>endodontics</a:t>
            </a:r>
            <a:r>
              <a:rPr lang="en-US" dirty="0" smtClean="0">
                <a:solidFill>
                  <a:schemeClr val="tx2"/>
                </a:solidFill>
              </a:rPr>
              <a:t> is needed to save the tooth.</a:t>
            </a:r>
            <a:endParaRPr lang="en-US" dirty="0">
              <a:solidFill>
                <a:schemeClr val="tx2"/>
              </a:solidFill>
            </a:endParaRPr>
          </a:p>
        </p:txBody>
      </p:sp>
      <p:sp>
        <p:nvSpPr>
          <p:cNvPr id="5" name="Footer Placeholder 4"/>
          <p:cNvSpPr>
            <a:spLocks noGrp="1"/>
          </p:cNvSpPr>
          <p:nvPr>
            <p:ph type="ftr" sz="quarter" idx="11"/>
          </p:nvPr>
        </p:nvSpPr>
        <p:spPr>
          <a:xfrm>
            <a:off x="6756689" y="5874215"/>
            <a:ext cx="3257550" cy="365125"/>
          </a:xfrm>
        </p:spPr>
        <p:txBody>
          <a:bodyPr/>
          <a:lstStyle/>
          <a:p>
            <a:r>
              <a:rPr lang="en-GB" dirty="0"/>
              <a:t>Prof </a:t>
            </a:r>
            <a:r>
              <a:rPr lang="en-GB" dirty="0" err="1" smtClean="0"/>
              <a:t>Renu</a:t>
            </a:r>
            <a:r>
              <a:rPr lang="en-GB" dirty="0" smtClean="0"/>
              <a:t> </a:t>
            </a:r>
            <a:r>
              <a:rPr lang="en-GB" dirty="0" err="1" smtClean="0"/>
              <a:t>Batra</a:t>
            </a:r>
            <a:endParaRPr lang="en-US" dirty="0"/>
          </a:p>
        </p:txBody>
      </p:sp>
      <p:sp>
        <p:nvSpPr>
          <p:cNvPr id="4" name="Slide Number Placeholder 3">
            <a:extLst>
              <a:ext uri="{FF2B5EF4-FFF2-40B4-BE49-F238E27FC236}">
                <a16:creationId xmlns:a16="http://schemas.microsoft.com/office/drawing/2014/main" xmlns="" id="{2D578B44-B595-4F27-9FD3-13F5F4DB9F8F}"/>
              </a:ext>
            </a:extLst>
          </p:cNvPr>
          <p:cNvSpPr>
            <a:spLocks noGrp="1"/>
          </p:cNvSpPr>
          <p:nvPr>
            <p:ph type="sldNum" sz="quarter" idx="12"/>
          </p:nvPr>
        </p:nvSpPr>
        <p:spPr/>
        <p:txBody>
          <a:bodyPr/>
          <a:lstStyle/>
          <a:p>
            <a:fld id="{0FE0F755-9CEA-4173-9D80-9B16570FB611}" type="slidenum">
              <a:rPr lang="en-US" smtClean="0"/>
              <a:pPr/>
              <a:t>3</a:t>
            </a:fld>
            <a:endParaRPr lang="en-US"/>
          </a:p>
        </p:txBody>
      </p:sp>
      <p:pic>
        <p:nvPicPr>
          <p:cNvPr id="6" name="Recorded Sound">
            <a:hlinkClick r:id="" action="ppaction://media"/>
          </p:cNvPr>
          <p:cNvPicPr>
            <a:picLocks noRot="1" noChangeAspect="1"/>
          </p:cNvPicPr>
          <p:nvPr>
            <a:wavAudioFile r:embed="rId2" name="Recorded Sound"/>
          </p:nvPr>
        </p:nvPicPr>
        <p:blipFill>
          <a:blip r:embed="rId5"/>
          <a:stretch>
            <a:fillRect/>
          </a:stretch>
        </p:blipFill>
        <p:spPr>
          <a:xfrm>
            <a:off x="4991100" y="3276600"/>
            <a:ext cx="304800" cy="304800"/>
          </a:xfrm>
          <a:prstGeom prst="rect">
            <a:avLst/>
          </a:prstGeom>
        </p:spPr>
      </p:pic>
    </p:spTree>
    <p:custDataLst>
      <p:tags r:id="rId1"/>
    </p:custDataLst>
    <p:extLst>
      <p:ext uri="{BB962C8B-B14F-4D97-AF65-F5344CB8AC3E}">
        <p14:creationId xmlns:p14="http://schemas.microsoft.com/office/powerpoint/2010/main" xmlns="" val="29439006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0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57893" y="1600203"/>
            <a:ext cx="9258300" cy="4525963"/>
          </a:xfrm>
        </p:spPr>
        <p:txBody>
          <a:bodyPr/>
          <a:lstStyle/>
          <a:p>
            <a:r>
              <a:rPr lang="en-US" sz="3200" dirty="0" smtClean="0">
                <a:solidFill>
                  <a:schemeClr val="tx2"/>
                </a:solidFill>
                <a:cs typeface="Arial" pitchFamily="34" charset="0"/>
              </a:rPr>
              <a:t>Entire tissue mass is removed by inserting the bone curette, between the soft tissue mass and the lateral wall of the bony crypt with the </a:t>
            </a:r>
            <a:r>
              <a:rPr lang="en-US" sz="3200" i="1" dirty="0" smtClean="0">
                <a:solidFill>
                  <a:schemeClr val="tx2"/>
                </a:solidFill>
                <a:cs typeface="Arial" pitchFamily="34" charset="0"/>
              </a:rPr>
              <a:t>concave surface </a:t>
            </a:r>
            <a:r>
              <a:rPr lang="en-US" sz="3200" dirty="0" smtClean="0">
                <a:solidFill>
                  <a:schemeClr val="tx2"/>
                </a:solidFill>
                <a:cs typeface="Arial" pitchFamily="34" charset="0"/>
              </a:rPr>
              <a:t>of the curette facing the bone.</a:t>
            </a:r>
            <a:endParaRPr lang="en-IN" sz="3200" dirty="0" smtClean="0">
              <a:solidFill>
                <a:schemeClr val="tx2"/>
              </a:solidFill>
              <a:cs typeface="Arial" pitchFamily="34" charset="0"/>
            </a:endParaRPr>
          </a:p>
          <a:p>
            <a:endParaRPr lang="en-US" dirty="0">
              <a:solidFill>
                <a:schemeClr val="tx2"/>
              </a:solidFill>
            </a:endParaRPr>
          </a:p>
        </p:txBody>
      </p:sp>
      <p:sp>
        <p:nvSpPr>
          <p:cNvPr id="4" name="Footer Placeholder 3"/>
          <p:cNvSpPr>
            <a:spLocks noGrp="1"/>
          </p:cNvSpPr>
          <p:nvPr>
            <p:ph type="ftr" sz="quarter" idx="11"/>
          </p:nvPr>
        </p:nvSpPr>
        <p:spPr>
          <a:xfrm>
            <a:off x="7711622" y="5746752"/>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30</a:t>
            </a:fld>
            <a:endParaRPr lang="en-US"/>
          </a:p>
        </p:txBody>
      </p:sp>
      <p:pic>
        <p:nvPicPr>
          <p:cNvPr id="6" name="Picture 4" descr="DSC00559"/>
          <p:cNvPicPr>
            <a:picLocks noChangeAspect="1" noChangeArrowheads="1"/>
          </p:cNvPicPr>
          <p:nvPr/>
        </p:nvPicPr>
        <p:blipFill>
          <a:blip r:embed="rId3" cstate="print">
            <a:lum bright="12000" contrast="44000"/>
          </a:blip>
          <a:srcRect l="37737" r="9435"/>
          <a:stretch>
            <a:fillRect/>
          </a:stretch>
        </p:blipFill>
        <p:spPr bwMode="auto">
          <a:xfrm>
            <a:off x="1792777" y="3862905"/>
            <a:ext cx="2180705" cy="2332848"/>
          </a:xfrm>
          <a:prstGeom prst="rect">
            <a:avLst/>
          </a:prstGeom>
          <a:noFill/>
          <a:ln w="9525">
            <a:noFill/>
            <a:miter lim="800000"/>
            <a:headEnd/>
            <a:tailEnd/>
          </a:ln>
        </p:spPr>
      </p:pic>
      <p:pic>
        <p:nvPicPr>
          <p:cNvPr id="7" name="Picture 5" descr="DSC00560"/>
          <p:cNvPicPr>
            <a:picLocks noChangeAspect="1" noChangeArrowheads="1"/>
          </p:cNvPicPr>
          <p:nvPr/>
        </p:nvPicPr>
        <p:blipFill>
          <a:blip r:embed="rId4" cstate="print">
            <a:lum bright="15000" contrast="52000"/>
          </a:blip>
          <a:srcRect l="15198" t="10457" b="12854"/>
          <a:stretch>
            <a:fillRect/>
          </a:stretch>
        </p:blipFill>
        <p:spPr bwMode="auto">
          <a:xfrm>
            <a:off x="5674820" y="3804125"/>
            <a:ext cx="2455026" cy="2258623"/>
          </a:xfrm>
          <a:prstGeom prst="rect">
            <a:avLst/>
          </a:prstGeom>
          <a:noFill/>
          <a:ln w="9525">
            <a:noFill/>
            <a:miter lim="800000"/>
            <a:headEnd/>
            <a:tailEnd/>
          </a:ln>
        </p:spPr>
      </p:pic>
      <p:pic>
        <p:nvPicPr>
          <p:cNvPr id="8" name="Recorded Sound">
            <a:hlinkClick r:id="" action="ppaction://media"/>
          </p:cNvPr>
          <p:cNvPicPr>
            <a:picLocks noRot="1" noChangeAspect="1"/>
          </p:cNvPicPr>
          <p:nvPr>
            <a:wavAudioFile r:embed="rId1" name="Recorded Sound"/>
          </p:nvPr>
        </p:nvPicPr>
        <p:blipFill>
          <a:blip r:embed="rId5"/>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1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78329" y="1251546"/>
            <a:ext cx="8743950" cy="4572000"/>
          </a:xfrm>
        </p:spPr>
        <p:txBody>
          <a:bodyPr/>
          <a:lstStyle/>
          <a:p>
            <a:r>
              <a:rPr lang="en-US" sz="3200" dirty="0" smtClean="0">
                <a:solidFill>
                  <a:schemeClr val="tx2"/>
                </a:solidFill>
                <a:cs typeface="Arial" pitchFamily="34" charset="0"/>
              </a:rPr>
              <a:t>Once the soft tissue lesion has been freed along with the periphery, the bone curette should be turned with the </a:t>
            </a:r>
            <a:r>
              <a:rPr lang="en-US" sz="3200" b="1" dirty="0" smtClean="0">
                <a:solidFill>
                  <a:schemeClr val="tx2"/>
                </a:solidFill>
                <a:cs typeface="Arial" pitchFamily="34" charset="0"/>
              </a:rPr>
              <a:t>concave portion toward the soft tissue </a:t>
            </a:r>
            <a:r>
              <a:rPr lang="en-US" sz="3200" dirty="0" smtClean="0">
                <a:solidFill>
                  <a:schemeClr val="tx2"/>
                </a:solidFill>
                <a:cs typeface="Arial" pitchFamily="34" charset="0"/>
              </a:rPr>
              <a:t>and used in a </a:t>
            </a:r>
            <a:r>
              <a:rPr lang="en-US" sz="3200" u="sng" dirty="0" smtClean="0">
                <a:solidFill>
                  <a:schemeClr val="tx2"/>
                </a:solidFill>
                <a:cs typeface="Arial" pitchFamily="34" charset="0"/>
              </a:rPr>
              <a:t>scraping manner</a:t>
            </a:r>
            <a:r>
              <a:rPr lang="en-US" sz="3200" dirty="0" smtClean="0">
                <a:solidFill>
                  <a:schemeClr val="tx2"/>
                </a:solidFill>
                <a:cs typeface="Arial" pitchFamily="34" charset="0"/>
              </a:rPr>
              <a:t> to free the tissue from the deep walls of the bony crypt.</a:t>
            </a:r>
            <a:endParaRPr lang="en-US" dirty="0">
              <a:solidFill>
                <a:schemeClr val="tx2"/>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31</a:t>
            </a:fld>
            <a:endParaRPr lang="en-US"/>
          </a:p>
        </p:txBody>
      </p:sp>
      <p:pic>
        <p:nvPicPr>
          <p:cNvPr id="6" name="Picture 4" descr="DSC00561"/>
          <p:cNvPicPr>
            <a:picLocks noChangeAspect="1" noChangeArrowheads="1"/>
          </p:cNvPicPr>
          <p:nvPr/>
        </p:nvPicPr>
        <p:blipFill>
          <a:blip r:embed="rId3" cstate="print">
            <a:lum bright="17000" contrast="51000"/>
          </a:blip>
          <a:srcRect t="15022"/>
          <a:stretch>
            <a:fillRect/>
          </a:stretch>
        </p:blipFill>
        <p:spPr bwMode="auto">
          <a:xfrm>
            <a:off x="3714403" y="3755336"/>
            <a:ext cx="2520142" cy="2465356"/>
          </a:xfrm>
          <a:prstGeom prst="rect">
            <a:avLst/>
          </a:prstGeom>
          <a:noFill/>
          <a:ln w="9525">
            <a:noFill/>
            <a:miter lim="800000"/>
            <a:headEnd/>
            <a:tailEnd/>
          </a:ln>
        </p:spPr>
      </p:pic>
      <p:pic>
        <p:nvPicPr>
          <p:cNvPr id="7" name="Recorded Sound">
            <a:hlinkClick r:id="" action="ppaction://media"/>
          </p:cNvPr>
          <p:cNvPicPr>
            <a:picLocks noRot="1" noChangeAspect="1"/>
          </p:cNvPicPr>
          <p:nvPr>
            <a:wavAudioFile r:embed="rId1" name="Recorded Sound"/>
          </p:nvPr>
        </p:nvPicPr>
        <p:blipFill>
          <a:blip r:embed="rId4"/>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78"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lvl="1">
              <a:lnSpc>
                <a:spcPct val="90000"/>
              </a:lnSpc>
              <a:buNone/>
            </a:pPr>
            <a:r>
              <a:rPr lang="en-US" sz="2800" dirty="0" smtClean="0">
                <a:solidFill>
                  <a:schemeClr val="tx2"/>
                </a:solidFill>
                <a:cs typeface="Arial" pitchFamily="34" charset="0"/>
              </a:rPr>
              <a:t>Average length of root resection is 3mm which</a:t>
            </a:r>
          </a:p>
          <a:p>
            <a:pPr lvl="1">
              <a:lnSpc>
                <a:spcPct val="90000"/>
              </a:lnSpc>
              <a:buNone/>
            </a:pPr>
            <a:r>
              <a:rPr lang="en-US" sz="2800" dirty="0" smtClean="0">
                <a:solidFill>
                  <a:schemeClr val="tx2"/>
                </a:solidFill>
                <a:cs typeface="Arial" pitchFamily="34" charset="0"/>
              </a:rPr>
              <a:t>is considered enough to eliminate the source</a:t>
            </a:r>
          </a:p>
          <a:p>
            <a:pPr lvl="1">
              <a:lnSpc>
                <a:spcPct val="90000"/>
              </a:lnSpc>
              <a:buNone/>
            </a:pPr>
            <a:r>
              <a:rPr lang="en-US" sz="2800" dirty="0" smtClean="0">
                <a:solidFill>
                  <a:schemeClr val="tx2"/>
                </a:solidFill>
                <a:cs typeface="Arial" pitchFamily="34" charset="0"/>
              </a:rPr>
              <a:t>of infection.</a:t>
            </a:r>
          </a:p>
          <a:p>
            <a:pPr>
              <a:lnSpc>
                <a:spcPct val="90000"/>
              </a:lnSpc>
              <a:buNone/>
            </a:pPr>
            <a:r>
              <a:rPr lang="en-US" sz="2800" dirty="0" smtClean="0">
                <a:solidFill>
                  <a:schemeClr val="tx2"/>
                </a:solidFill>
                <a:cs typeface="Arial" pitchFamily="34" charset="0"/>
              </a:rPr>
              <a:t>however surgeon must evaluate the patient on an individual basis. </a:t>
            </a:r>
          </a:p>
          <a:p>
            <a:pPr>
              <a:lnSpc>
                <a:spcPct val="90000"/>
              </a:lnSpc>
            </a:pPr>
            <a:endParaRPr lang="en-US" sz="2800" dirty="0" smtClean="0">
              <a:solidFill>
                <a:schemeClr val="tx2"/>
              </a:solidFill>
              <a:cs typeface="Arial" pitchFamily="34" charset="0"/>
            </a:endParaRPr>
          </a:p>
          <a:p>
            <a:pPr>
              <a:lnSpc>
                <a:spcPct val="90000"/>
              </a:lnSpc>
              <a:buNone/>
            </a:pPr>
            <a:r>
              <a:rPr lang="en-US" sz="2800" dirty="0" smtClean="0">
                <a:solidFill>
                  <a:schemeClr val="tx2"/>
                </a:solidFill>
                <a:cs typeface="Arial" pitchFamily="34" charset="0"/>
              </a:rPr>
              <a:t>1. Visual and operative access to the surgical site</a:t>
            </a:r>
          </a:p>
          <a:p>
            <a:pPr>
              <a:lnSpc>
                <a:spcPct val="90000"/>
              </a:lnSpc>
              <a:buNone/>
            </a:pPr>
            <a:endParaRPr lang="en-US" sz="2800" dirty="0" smtClean="0">
              <a:solidFill>
                <a:schemeClr val="tx2"/>
              </a:solidFill>
              <a:cs typeface="Arial" pitchFamily="34" charset="0"/>
            </a:endParaRPr>
          </a:p>
          <a:p>
            <a:pPr>
              <a:lnSpc>
                <a:spcPct val="90000"/>
              </a:lnSpc>
              <a:buNone/>
            </a:pPr>
            <a:r>
              <a:rPr lang="en-US" sz="2800" dirty="0" smtClean="0">
                <a:solidFill>
                  <a:schemeClr val="tx2"/>
                </a:solidFill>
                <a:cs typeface="Arial" pitchFamily="34" charset="0"/>
              </a:rPr>
              <a:t>2. Anatomy of the root (shape, length, curvature). </a:t>
            </a:r>
          </a:p>
          <a:p>
            <a:pPr>
              <a:lnSpc>
                <a:spcPct val="90000"/>
              </a:lnSpc>
              <a:buNone/>
            </a:pPr>
            <a:endParaRPr lang="en-US" sz="2800" dirty="0" smtClean="0">
              <a:solidFill>
                <a:schemeClr val="tx2"/>
              </a:solidFill>
              <a:cs typeface="Arial" pitchFamily="34" charset="0"/>
            </a:endParaRPr>
          </a:p>
          <a:p>
            <a:pPr>
              <a:lnSpc>
                <a:spcPct val="90000"/>
              </a:lnSpc>
              <a:buNone/>
            </a:pPr>
            <a:r>
              <a:rPr lang="en-US" sz="2800" dirty="0" smtClean="0">
                <a:solidFill>
                  <a:schemeClr val="tx2"/>
                </a:solidFill>
                <a:cs typeface="Arial" pitchFamily="34" charset="0"/>
              </a:rPr>
              <a:t>3. Number of canals and their position in the root</a:t>
            </a:r>
          </a:p>
          <a:p>
            <a:endParaRPr lang="en-US" dirty="0">
              <a:solidFill>
                <a:schemeClr val="tx2"/>
              </a:solidFill>
            </a:endParaRPr>
          </a:p>
        </p:txBody>
      </p:sp>
      <p:sp>
        <p:nvSpPr>
          <p:cNvPr id="4" name="Footer Placeholder 3"/>
          <p:cNvSpPr>
            <a:spLocks noGrp="1"/>
          </p:cNvSpPr>
          <p:nvPr>
            <p:ph type="ftr" sz="quarter" idx="11"/>
          </p:nvPr>
        </p:nvSpPr>
        <p:spPr>
          <a:xfrm>
            <a:off x="6141811" y="5862867"/>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32</a:t>
            </a:fld>
            <a:endParaRPr lang="en-US"/>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0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endParaRPr lang="en-US" sz="3200" dirty="0" smtClean="0">
              <a:solidFill>
                <a:schemeClr val="tx2"/>
              </a:solidFill>
              <a:cs typeface="Arial" pitchFamily="34" charset="0"/>
            </a:endParaRPr>
          </a:p>
          <a:p>
            <a:pPr>
              <a:buNone/>
            </a:pPr>
            <a:r>
              <a:rPr lang="en-US" sz="3200" dirty="0" smtClean="0">
                <a:solidFill>
                  <a:schemeClr val="tx2"/>
                </a:solidFill>
                <a:cs typeface="Arial" pitchFamily="34" charset="0"/>
              </a:rPr>
              <a:t>4. Need to place a root-end filling surrounded    </a:t>
            </a:r>
          </a:p>
          <a:p>
            <a:pPr>
              <a:buNone/>
            </a:pPr>
            <a:r>
              <a:rPr lang="en-US" sz="3200" dirty="0" smtClean="0">
                <a:solidFill>
                  <a:schemeClr val="tx2"/>
                </a:solidFill>
                <a:cs typeface="Arial" pitchFamily="34" charset="0"/>
              </a:rPr>
              <a:t>    by solid dentin.</a:t>
            </a:r>
          </a:p>
          <a:p>
            <a:pPr>
              <a:buNone/>
            </a:pPr>
            <a:endParaRPr lang="en-US" sz="3200" dirty="0" smtClean="0">
              <a:solidFill>
                <a:schemeClr val="tx2"/>
              </a:solidFill>
              <a:cs typeface="Arial" pitchFamily="34" charset="0"/>
            </a:endParaRPr>
          </a:p>
          <a:p>
            <a:pPr>
              <a:buNone/>
            </a:pPr>
            <a:r>
              <a:rPr lang="en-US" sz="3200" dirty="0" smtClean="0">
                <a:solidFill>
                  <a:schemeClr val="tx2"/>
                </a:solidFill>
                <a:cs typeface="Arial" pitchFamily="34" charset="0"/>
              </a:rPr>
              <a:t>5. Presence and location of procedural error</a:t>
            </a:r>
          </a:p>
          <a:p>
            <a:pPr>
              <a:buNone/>
            </a:pPr>
            <a:endParaRPr lang="en-US" sz="3200" dirty="0" smtClean="0">
              <a:solidFill>
                <a:schemeClr val="tx2"/>
              </a:solidFill>
              <a:cs typeface="Arial" pitchFamily="34" charset="0"/>
            </a:endParaRPr>
          </a:p>
          <a:p>
            <a:pPr>
              <a:buNone/>
            </a:pPr>
            <a:r>
              <a:rPr lang="en-US" sz="3200" dirty="0" smtClean="0">
                <a:solidFill>
                  <a:schemeClr val="tx2"/>
                </a:solidFill>
                <a:cs typeface="Arial" pitchFamily="34" charset="0"/>
              </a:rPr>
              <a:t>6. Presence and extent of periodontal defects.</a:t>
            </a:r>
          </a:p>
          <a:p>
            <a:pPr>
              <a:buNone/>
            </a:pPr>
            <a:r>
              <a:rPr lang="en-US" sz="3200" dirty="0" smtClean="0">
                <a:solidFill>
                  <a:schemeClr val="tx2"/>
                </a:solidFill>
                <a:cs typeface="Arial" pitchFamily="34" charset="0"/>
              </a:rPr>
              <a:t>    </a:t>
            </a:r>
          </a:p>
          <a:p>
            <a:pPr>
              <a:buNone/>
            </a:pPr>
            <a:endParaRPr lang="en-US" sz="2800" dirty="0" smtClean="0">
              <a:solidFill>
                <a:schemeClr val="tx2"/>
              </a:solidFill>
              <a:cs typeface="Arial" pitchFamily="34" charset="0"/>
            </a:endParaRPr>
          </a:p>
          <a:p>
            <a:endParaRPr lang="en-US" sz="2800" dirty="0" smtClean="0">
              <a:solidFill>
                <a:schemeClr val="tx2"/>
              </a:solidFill>
              <a:cs typeface="Arial" pitchFamily="34" charset="0"/>
            </a:endParaRPr>
          </a:p>
          <a:p>
            <a:endParaRPr lang="en-US" dirty="0">
              <a:solidFill>
                <a:schemeClr val="tx2"/>
              </a:solidFill>
            </a:endParaRPr>
          </a:p>
        </p:txBody>
      </p:sp>
      <p:sp>
        <p:nvSpPr>
          <p:cNvPr id="4" name="Footer Placeholder 3"/>
          <p:cNvSpPr>
            <a:spLocks noGrp="1"/>
          </p:cNvSpPr>
          <p:nvPr>
            <p:ph type="ftr" sz="quarter" idx="11"/>
          </p:nvPr>
        </p:nvSpPr>
        <p:spPr>
          <a:xfrm>
            <a:off x="7029450" y="5674181"/>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33</a:t>
            </a:fld>
            <a:endParaRPr lang="en-US"/>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3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473681" y="1500928"/>
            <a:ext cx="6813319" cy="4572000"/>
          </a:xfrm>
        </p:spPr>
        <p:txBody>
          <a:bodyPr>
            <a:normAutofit fontScale="85000" lnSpcReduction="10000"/>
          </a:bodyPr>
          <a:lstStyle/>
          <a:p>
            <a:pPr marL="365760" indent="-256032">
              <a:buFont typeface="Wingdings 3"/>
              <a:buChar char=""/>
              <a:defRPr/>
            </a:pPr>
            <a:r>
              <a:rPr lang="en-US" b="1" u="sng" dirty="0" smtClean="0">
                <a:solidFill>
                  <a:schemeClr val="tx2"/>
                </a:solidFill>
              </a:rPr>
              <a:t>3.Angle of Root-End Resection.</a:t>
            </a:r>
            <a:r>
              <a:rPr lang="en-US" sz="4000" b="1" dirty="0" smtClean="0">
                <a:solidFill>
                  <a:schemeClr val="tx2"/>
                </a:solidFill>
              </a:rPr>
              <a:t> </a:t>
            </a:r>
          </a:p>
          <a:p>
            <a:pPr marL="365760" indent="-256032">
              <a:buFont typeface="Wingdings 3"/>
              <a:buChar char=""/>
              <a:defRPr/>
            </a:pPr>
            <a:endParaRPr lang="en-US" dirty="0" smtClean="0">
              <a:solidFill>
                <a:schemeClr val="tx2"/>
              </a:solidFill>
            </a:endParaRPr>
          </a:p>
          <a:p>
            <a:pPr marL="365760" indent="-256032">
              <a:buFont typeface="Wingdings 3"/>
              <a:buChar char=""/>
              <a:defRPr/>
            </a:pPr>
            <a:r>
              <a:rPr lang="en-US" sz="3200" dirty="0" smtClean="0">
                <a:solidFill>
                  <a:schemeClr val="tx2"/>
                </a:solidFill>
              </a:rPr>
              <a:t>It should be </a:t>
            </a:r>
            <a:r>
              <a:rPr lang="en-US" sz="3200" b="1" dirty="0" smtClean="0">
                <a:solidFill>
                  <a:schemeClr val="tx2"/>
                </a:solidFill>
              </a:rPr>
              <a:t>30</a:t>
            </a:r>
            <a:r>
              <a:rPr lang="en-IN" sz="3200" b="1" dirty="0" smtClean="0">
                <a:solidFill>
                  <a:schemeClr val="tx2"/>
                </a:solidFill>
              </a:rPr>
              <a:t> ° -</a:t>
            </a:r>
            <a:r>
              <a:rPr lang="en-US" sz="3200" b="1" dirty="0" smtClean="0">
                <a:solidFill>
                  <a:schemeClr val="tx2"/>
                </a:solidFill>
              </a:rPr>
              <a:t>45</a:t>
            </a:r>
            <a:r>
              <a:rPr lang="en-IN" sz="3200" b="1" dirty="0" smtClean="0">
                <a:solidFill>
                  <a:schemeClr val="tx2"/>
                </a:solidFill>
              </a:rPr>
              <a:t> °</a:t>
            </a:r>
            <a:r>
              <a:rPr lang="en-IN" sz="3200" dirty="0" smtClean="0">
                <a:solidFill>
                  <a:schemeClr val="tx2"/>
                </a:solidFill>
              </a:rPr>
              <a:t> </a:t>
            </a:r>
            <a:r>
              <a:rPr lang="en-US" sz="3200" dirty="0" smtClean="0">
                <a:solidFill>
                  <a:schemeClr val="tx2"/>
                </a:solidFill>
              </a:rPr>
              <a:t> from the line perpendicular to the long axis of the tooth facing toward the </a:t>
            </a:r>
            <a:r>
              <a:rPr lang="en-US" sz="3200" dirty="0" err="1" smtClean="0">
                <a:solidFill>
                  <a:schemeClr val="tx2"/>
                </a:solidFill>
              </a:rPr>
              <a:t>buccal</a:t>
            </a:r>
            <a:r>
              <a:rPr lang="en-US" sz="3200" dirty="0" smtClean="0">
                <a:solidFill>
                  <a:schemeClr val="tx2"/>
                </a:solidFill>
              </a:rPr>
              <a:t> or facial aspect of the root. </a:t>
            </a:r>
            <a:endParaRPr lang="en-US" sz="3600" dirty="0" smtClean="0">
              <a:solidFill>
                <a:schemeClr val="tx2"/>
              </a:solidFill>
            </a:endParaRPr>
          </a:p>
          <a:p>
            <a:pPr marL="365760" indent="-256032">
              <a:buFont typeface="Wingdings 3"/>
              <a:buChar char=""/>
              <a:defRPr/>
            </a:pPr>
            <a:endParaRPr lang="en-US" sz="3600" dirty="0" smtClean="0">
              <a:solidFill>
                <a:schemeClr val="tx2"/>
              </a:solidFill>
            </a:endParaRPr>
          </a:p>
          <a:p>
            <a:pPr marL="365760" indent="-256032">
              <a:buFont typeface="Wingdings 3"/>
              <a:buChar char=""/>
              <a:defRPr/>
            </a:pPr>
            <a:r>
              <a:rPr lang="en-US" sz="3200" dirty="0" smtClean="0">
                <a:solidFill>
                  <a:schemeClr val="tx2"/>
                </a:solidFill>
              </a:rPr>
              <a:t>The purpose is to provide enhanced visibility to the root end and operative access to accomplish a root end preparation.</a:t>
            </a:r>
          </a:p>
          <a:p>
            <a:endParaRPr lang="en-US" dirty="0">
              <a:solidFill>
                <a:schemeClr val="tx2"/>
              </a:solidFill>
            </a:endParaRPr>
          </a:p>
        </p:txBody>
      </p:sp>
      <p:sp>
        <p:nvSpPr>
          <p:cNvPr id="4" name="Footer Placeholder 3"/>
          <p:cNvSpPr>
            <a:spLocks noGrp="1"/>
          </p:cNvSpPr>
          <p:nvPr>
            <p:ph type="ftr" sz="quarter" idx="11"/>
          </p:nvPr>
        </p:nvSpPr>
        <p:spPr>
          <a:xfrm>
            <a:off x="6345010" y="5877381"/>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34</a:t>
            </a:fld>
            <a:endParaRPr lang="en-US"/>
          </a:p>
        </p:txBody>
      </p:sp>
      <p:pic>
        <p:nvPicPr>
          <p:cNvPr id="6" name="Picture 4" descr="DSC00563"/>
          <p:cNvPicPr>
            <a:picLocks noChangeAspect="1" noChangeArrowheads="1"/>
          </p:cNvPicPr>
          <p:nvPr/>
        </p:nvPicPr>
        <p:blipFill>
          <a:blip r:embed="rId3" cstate="print">
            <a:lum bright="16000" contrast="50000"/>
          </a:blip>
          <a:srcRect/>
          <a:stretch>
            <a:fillRect/>
          </a:stretch>
        </p:blipFill>
        <p:spPr bwMode="auto">
          <a:xfrm>
            <a:off x="1000299" y="1615440"/>
            <a:ext cx="2057400" cy="4267200"/>
          </a:xfrm>
          <a:prstGeom prst="rect">
            <a:avLst/>
          </a:prstGeom>
          <a:noFill/>
          <a:ln w="9525">
            <a:noFill/>
            <a:miter lim="800000"/>
            <a:headEnd/>
            <a:tailEnd/>
          </a:ln>
        </p:spPr>
      </p:pic>
      <p:pic>
        <p:nvPicPr>
          <p:cNvPr id="7" name="Recorded Sound">
            <a:hlinkClick r:id="" action="ppaction://media"/>
          </p:cNvPr>
          <p:cNvPicPr>
            <a:picLocks noRot="1" noChangeAspect="1"/>
          </p:cNvPicPr>
          <p:nvPr>
            <a:wavAudioFile r:embed="rId1" name="Recorded Sound"/>
          </p:nvPr>
        </p:nvPicPr>
        <p:blipFill>
          <a:blip r:embed="rId4"/>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68"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cs typeface="Arial" pitchFamily="34" charset="0"/>
              </a:rPr>
              <a:t> </a:t>
            </a:r>
            <a:r>
              <a:rPr lang="en-US" u="sng" dirty="0" smtClean="0">
                <a:solidFill>
                  <a:schemeClr val="tx2"/>
                </a:solidFill>
                <a:cs typeface="Arial" pitchFamily="34" charset="0"/>
              </a:rPr>
              <a:t>Root-End Filling:</a:t>
            </a:r>
            <a:endParaRPr lang="en-US" dirty="0">
              <a:solidFill>
                <a:schemeClr val="tx2"/>
              </a:solidFill>
            </a:endParaRPr>
          </a:p>
        </p:txBody>
      </p:sp>
      <p:pic>
        <p:nvPicPr>
          <p:cNvPr id="7" name="Picture 2" descr="C:\Users\Dr.Abhijit\Desktop\New folder (2)\fillinf.jpg"/>
          <p:cNvPicPr>
            <a:picLocks noGrp="1" noChangeAspect="1" noChangeArrowheads="1"/>
          </p:cNvPicPr>
          <p:nvPr>
            <p:ph idx="1"/>
          </p:nvPr>
        </p:nvPicPr>
        <p:blipFill>
          <a:blip r:embed="rId3" cstate="print"/>
          <a:srcRect/>
          <a:stretch>
            <a:fillRect/>
          </a:stretch>
        </p:blipFill>
        <p:spPr bwMode="auto">
          <a:xfrm>
            <a:off x="3349769" y="1629295"/>
            <a:ext cx="3582349" cy="3927042"/>
          </a:xfrm>
          <a:prstGeom prst="rect">
            <a:avLst/>
          </a:prstGeom>
          <a:noFill/>
        </p:spPr>
      </p:pic>
      <p:sp>
        <p:nvSpPr>
          <p:cNvPr id="4" name="Footer Placeholder 3"/>
          <p:cNvSpPr>
            <a:spLocks noGrp="1"/>
          </p:cNvSpPr>
          <p:nvPr>
            <p:ph type="ftr" sz="quarter" idx="11"/>
          </p:nvPr>
        </p:nvSpPr>
        <p:spPr>
          <a:xfrm>
            <a:off x="6591754" y="5804810"/>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35</a:t>
            </a:fld>
            <a:endParaRPr lang="en-US"/>
          </a:p>
        </p:txBody>
      </p:sp>
      <p:pic>
        <p:nvPicPr>
          <p:cNvPr id="6" name="Recorded Sound">
            <a:hlinkClick r:id="" action="ppaction://media"/>
          </p:cNvPr>
          <p:cNvPicPr>
            <a:picLocks noRot="1" noChangeAspect="1"/>
          </p:cNvPicPr>
          <p:nvPr>
            <a:wavAudioFile r:embed="rId1" name="Recorded Sound"/>
          </p:nvPr>
        </p:nvPicPr>
        <p:blipFill>
          <a:blip r:embed="rId4"/>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6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tx2"/>
                </a:solidFill>
                <a:cs typeface="Arial" pitchFamily="34" charset="0"/>
              </a:rPr>
              <a:t>Root-End Filling:</a:t>
            </a:r>
            <a:endParaRPr lang="en-US" dirty="0">
              <a:solidFill>
                <a:schemeClr val="tx2"/>
              </a:solidFill>
            </a:endParaRPr>
          </a:p>
        </p:txBody>
      </p:sp>
      <p:sp>
        <p:nvSpPr>
          <p:cNvPr id="3" name="Content Placeholder 2"/>
          <p:cNvSpPr>
            <a:spLocks noGrp="1"/>
          </p:cNvSpPr>
          <p:nvPr>
            <p:ph idx="1"/>
          </p:nvPr>
        </p:nvSpPr>
        <p:spPr>
          <a:xfrm>
            <a:off x="912585" y="428039"/>
            <a:ext cx="8796944" cy="5042149"/>
          </a:xfrm>
        </p:spPr>
        <p:txBody>
          <a:bodyPr>
            <a:noAutofit/>
          </a:bodyPr>
          <a:lstStyle/>
          <a:p>
            <a:pPr>
              <a:lnSpc>
                <a:spcPct val="90000"/>
              </a:lnSpc>
              <a:buNone/>
            </a:pPr>
            <a:r>
              <a:rPr lang="en-US" sz="2400" b="1" dirty="0" smtClean="0">
                <a:solidFill>
                  <a:schemeClr val="tx2"/>
                </a:solidFill>
                <a:cs typeface="Arial" pitchFamily="34" charset="0"/>
              </a:rPr>
              <a:t> </a:t>
            </a:r>
            <a:endParaRPr lang="en-US" sz="2400" b="1" u="sng" dirty="0" smtClean="0">
              <a:solidFill>
                <a:schemeClr val="tx2"/>
              </a:solidFill>
              <a:cs typeface="Arial" pitchFamily="34" charset="0"/>
            </a:endParaRPr>
          </a:p>
          <a:p>
            <a:pPr>
              <a:lnSpc>
                <a:spcPct val="90000"/>
              </a:lnSpc>
              <a:buNone/>
            </a:pPr>
            <a:endParaRPr lang="en-US" sz="2400" b="1" u="sng" dirty="0" smtClean="0">
              <a:solidFill>
                <a:schemeClr val="tx2"/>
              </a:solidFill>
              <a:cs typeface="Arial" pitchFamily="34" charset="0"/>
            </a:endParaRPr>
          </a:p>
          <a:p>
            <a:pPr>
              <a:lnSpc>
                <a:spcPct val="90000"/>
              </a:lnSpc>
            </a:pPr>
            <a:r>
              <a:rPr lang="en-US" sz="2400" dirty="0" smtClean="0">
                <a:solidFill>
                  <a:schemeClr val="tx2"/>
                </a:solidFill>
                <a:cs typeface="Arial" pitchFamily="34" charset="0"/>
              </a:rPr>
              <a:t>The purpose of a root-end filling is to establish a seal between the root canal space and the </a:t>
            </a:r>
            <a:r>
              <a:rPr lang="en-US" sz="2400" dirty="0" err="1" smtClean="0">
                <a:solidFill>
                  <a:schemeClr val="tx2"/>
                </a:solidFill>
                <a:cs typeface="Arial" pitchFamily="34" charset="0"/>
              </a:rPr>
              <a:t>periapical</a:t>
            </a:r>
            <a:r>
              <a:rPr lang="en-US" sz="2400" dirty="0" smtClean="0">
                <a:solidFill>
                  <a:schemeClr val="tx2"/>
                </a:solidFill>
                <a:cs typeface="Arial" pitchFamily="34" charset="0"/>
              </a:rPr>
              <a:t> tissues.</a:t>
            </a:r>
          </a:p>
          <a:p>
            <a:pPr>
              <a:lnSpc>
                <a:spcPct val="90000"/>
              </a:lnSpc>
            </a:pPr>
            <a:endParaRPr lang="en-US" sz="2400" dirty="0" smtClean="0">
              <a:solidFill>
                <a:schemeClr val="tx2"/>
              </a:solidFill>
              <a:cs typeface="Arial" pitchFamily="34" charset="0"/>
            </a:endParaRPr>
          </a:p>
          <a:p>
            <a:pPr>
              <a:lnSpc>
                <a:spcPct val="90000"/>
              </a:lnSpc>
            </a:pPr>
            <a:r>
              <a:rPr lang="en-US" sz="2400" dirty="0" smtClean="0">
                <a:solidFill>
                  <a:schemeClr val="tx2"/>
                </a:solidFill>
                <a:cs typeface="Arial" pitchFamily="34" charset="0"/>
              </a:rPr>
              <a:t>Suitable root-end filling material should be </a:t>
            </a:r>
          </a:p>
          <a:p>
            <a:pPr>
              <a:lnSpc>
                <a:spcPct val="90000"/>
              </a:lnSpc>
            </a:pPr>
            <a:endParaRPr lang="en-US" sz="2400" dirty="0" smtClean="0">
              <a:solidFill>
                <a:schemeClr val="tx2"/>
              </a:solidFill>
              <a:cs typeface="Arial" pitchFamily="34" charset="0"/>
            </a:endParaRPr>
          </a:p>
          <a:p>
            <a:pPr>
              <a:lnSpc>
                <a:spcPct val="90000"/>
              </a:lnSpc>
              <a:buNone/>
            </a:pPr>
            <a:r>
              <a:rPr lang="en-US" sz="2400" dirty="0" smtClean="0">
                <a:solidFill>
                  <a:schemeClr val="tx2"/>
                </a:solidFill>
                <a:cs typeface="Arial" pitchFamily="34" charset="0"/>
              </a:rPr>
              <a:t>   (1) Able to prevent leakage of bacteria and their   </a:t>
            </a:r>
          </a:p>
          <a:p>
            <a:pPr>
              <a:lnSpc>
                <a:spcPct val="90000"/>
              </a:lnSpc>
              <a:buNone/>
            </a:pPr>
            <a:r>
              <a:rPr lang="en-US" sz="2400" dirty="0" smtClean="0">
                <a:solidFill>
                  <a:schemeClr val="tx2"/>
                </a:solidFill>
                <a:cs typeface="Arial" pitchFamily="34" charset="0"/>
              </a:rPr>
              <a:t>        </a:t>
            </a:r>
            <a:r>
              <a:rPr lang="en-US" sz="2400" dirty="0" err="1" smtClean="0">
                <a:solidFill>
                  <a:schemeClr val="tx2"/>
                </a:solidFill>
                <a:cs typeface="Arial" pitchFamily="34" charset="0"/>
              </a:rPr>
              <a:t>biproducts</a:t>
            </a:r>
            <a:r>
              <a:rPr lang="en-US" sz="2400" dirty="0" smtClean="0">
                <a:solidFill>
                  <a:schemeClr val="tx2"/>
                </a:solidFill>
                <a:cs typeface="Arial" pitchFamily="34" charset="0"/>
              </a:rPr>
              <a:t> into the </a:t>
            </a:r>
            <a:r>
              <a:rPr lang="en-US" sz="2400" dirty="0" err="1" smtClean="0">
                <a:solidFill>
                  <a:schemeClr val="tx2"/>
                </a:solidFill>
                <a:cs typeface="Arial" pitchFamily="34" charset="0"/>
              </a:rPr>
              <a:t>periradicular</a:t>
            </a:r>
            <a:r>
              <a:rPr lang="en-US" sz="2400" dirty="0" smtClean="0">
                <a:solidFill>
                  <a:schemeClr val="tx2"/>
                </a:solidFill>
                <a:cs typeface="Arial" pitchFamily="34" charset="0"/>
              </a:rPr>
              <a:t> tissues,</a:t>
            </a:r>
          </a:p>
          <a:p>
            <a:pPr>
              <a:lnSpc>
                <a:spcPct val="90000"/>
              </a:lnSpc>
              <a:buNone/>
            </a:pPr>
            <a:r>
              <a:rPr lang="en-US" sz="2400" dirty="0" smtClean="0">
                <a:solidFill>
                  <a:schemeClr val="tx2"/>
                </a:solidFill>
                <a:cs typeface="Arial" pitchFamily="34" charset="0"/>
              </a:rPr>
              <a:t>    (2) Nontoxic &amp; </a:t>
            </a:r>
            <a:r>
              <a:rPr lang="en-US" sz="2400" dirty="0" err="1" smtClean="0">
                <a:solidFill>
                  <a:schemeClr val="tx2"/>
                </a:solidFill>
                <a:cs typeface="Arial" pitchFamily="34" charset="0"/>
              </a:rPr>
              <a:t>Noncarcinogenic</a:t>
            </a:r>
            <a:r>
              <a:rPr lang="en-US" sz="2400" dirty="0" smtClean="0">
                <a:solidFill>
                  <a:schemeClr val="tx2"/>
                </a:solidFill>
                <a:cs typeface="Arial" pitchFamily="34" charset="0"/>
              </a:rPr>
              <a:t>, </a:t>
            </a:r>
          </a:p>
          <a:p>
            <a:pPr>
              <a:lnSpc>
                <a:spcPct val="90000"/>
              </a:lnSpc>
              <a:buNone/>
            </a:pPr>
            <a:r>
              <a:rPr lang="en-US" sz="2400" dirty="0" smtClean="0">
                <a:solidFill>
                  <a:schemeClr val="tx2"/>
                </a:solidFill>
                <a:cs typeface="Arial" pitchFamily="34" charset="0"/>
              </a:rPr>
              <a:t>    (3) Biocompatible with the host tissues, </a:t>
            </a:r>
          </a:p>
          <a:p>
            <a:pPr>
              <a:lnSpc>
                <a:spcPct val="90000"/>
              </a:lnSpc>
              <a:buNone/>
            </a:pPr>
            <a:r>
              <a:rPr lang="en-US" sz="2400" dirty="0" smtClean="0">
                <a:solidFill>
                  <a:schemeClr val="tx2"/>
                </a:solidFill>
                <a:cs typeface="Arial" pitchFamily="34" charset="0"/>
              </a:rPr>
              <a:t>    (4) Insoluble in tissue fluids, </a:t>
            </a:r>
          </a:p>
          <a:p>
            <a:pPr>
              <a:lnSpc>
                <a:spcPct val="90000"/>
              </a:lnSpc>
              <a:buNone/>
            </a:pPr>
            <a:r>
              <a:rPr lang="en-US" sz="2400" dirty="0" smtClean="0">
                <a:solidFill>
                  <a:schemeClr val="tx2"/>
                </a:solidFill>
                <a:cs typeface="Arial" pitchFamily="34" charset="0"/>
              </a:rPr>
              <a:t>    (5) Dimensionally stable, </a:t>
            </a:r>
          </a:p>
          <a:p>
            <a:pPr>
              <a:lnSpc>
                <a:spcPct val="90000"/>
              </a:lnSpc>
              <a:buNone/>
            </a:pPr>
            <a:r>
              <a:rPr lang="en-US" sz="2400" dirty="0" smtClean="0">
                <a:solidFill>
                  <a:schemeClr val="tx2"/>
                </a:solidFill>
                <a:cs typeface="Arial" pitchFamily="34" charset="0"/>
              </a:rPr>
              <a:t>    (6) Unaffected by moisture during setting, </a:t>
            </a:r>
          </a:p>
          <a:p>
            <a:pPr>
              <a:lnSpc>
                <a:spcPct val="90000"/>
              </a:lnSpc>
              <a:buNone/>
            </a:pPr>
            <a:r>
              <a:rPr lang="en-US" sz="2400" dirty="0" smtClean="0">
                <a:solidFill>
                  <a:schemeClr val="tx2"/>
                </a:solidFill>
                <a:cs typeface="Arial" pitchFamily="34" charset="0"/>
              </a:rPr>
              <a:t>    (7) Easy to use</a:t>
            </a:r>
          </a:p>
          <a:p>
            <a:pPr>
              <a:lnSpc>
                <a:spcPct val="90000"/>
              </a:lnSpc>
              <a:buNone/>
            </a:pPr>
            <a:r>
              <a:rPr lang="en-US" sz="2400" dirty="0" smtClean="0">
                <a:solidFill>
                  <a:schemeClr val="tx2"/>
                </a:solidFill>
                <a:cs typeface="Arial" pitchFamily="34" charset="0"/>
              </a:rPr>
              <a:t>    </a:t>
            </a:r>
            <a:endParaRPr lang="en-US" sz="2400" dirty="0">
              <a:solidFill>
                <a:schemeClr val="tx2"/>
              </a:solidFill>
            </a:endParaRPr>
          </a:p>
        </p:txBody>
      </p:sp>
      <p:sp>
        <p:nvSpPr>
          <p:cNvPr id="4" name="Footer Placeholder 3"/>
          <p:cNvSpPr>
            <a:spLocks noGrp="1"/>
          </p:cNvSpPr>
          <p:nvPr>
            <p:ph type="ftr" sz="quarter" idx="11"/>
          </p:nvPr>
        </p:nvSpPr>
        <p:spPr>
          <a:xfrm>
            <a:off x="6780438" y="5862868"/>
            <a:ext cx="3684361" cy="365125"/>
          </a:xfrm>
        </p:spPr>
        <p:txBody>
          <a:bodyPr/>
          <a:lstStyle/>
          <a:p>
            <a:r>
              <a:rPr lang="en-GB" dirty="0" smtClean="0"/>
              <a:t>Prof  </a:t>
            </a:r>
            <a:r>
              <a:rPr lang="en-GB" dirty="0" err="1" smtClean="0"/>
              <a:t>Renu</a:t>
            </a:r>
            <a:r>
              <a:rPr lang="en-GB" dirty="0" smtClean="0"/>
              <a:t> </a:t>
            </a:r>
            <a:r>
              <a:rPr lang="en-GB" dirty="0" err="1" smtClean="0"/>
              <a:t>Batra</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Materials– Past and Present</a:t>
            </a:r>
            <a:endParaRPr lang="en-US" dirty="0">
              <a:solidFill>
                <a:schemeClr val="tx2"/>
              </a:solidFill>
            </a:endParaRPr>
          </a:p>
        </p:txBody>
      </p:sp>
      <p:sp>
        <p:nvSpPr>
          <p:cNvPr id="3" name="Content Placeholder 2"/>
          <p:cNvSpPr>
            <a:spLocks noGrp="1"/>
          </p:cNvSpPr>
          <p:nvPr>
            <p:ph idx="1"/>
          </p:nvPr>
        </p:nvSpPr>
        <p:spPr>
          <a:xfrm>
            <a:off x="470807" y="1353460"/>
            <a:ext cx="9258300" cy="4525963"/>
          </a:xfrm>
        </p:spPr>
        <p:txBody>
          <a:bodyPr>
            <a:normAutofit lnSpcReduction="10000"/>
          </a:bodyPr>
          <a:lstStyle/>
          <a:p>
            <a:pPr>
              <a:defRPr/>
            </a:pPr>
            <a:r>
              <a:rPr lang="en-US" dirty="0" smtClean="0">
                <a:solidFill>
                  <a:schemeClr val="tx2"/>
                </a:solidFill>
              </a:rPr>
              <a:t>Amalgam</a:t>
            </a:r>
          </a:p>
          <a:p>
            <a:pPr>
              <a:defRPr/>
            </a:pPr>
            <a:r>
              <a:rPr lang="en-US" dirty="0" err="1" smtClean="0">
                <a:solidFill>
                  <a:schemeClr val="tx2"/>
                </a:solidFill>
              </a:rPr>
              <a:t>Cavit</a:t>
            </a:r>
            <a:endParaRPr lang="en-US" dirty="0" smtClean="0">
              <a:solidFill>
                <a:schemeClr val="tx2"/>
              </a:solidFill>
            </a:endParaRPr>
          </a:p>
          <a:p>
            <a:pPr>
              <a:defRPr/>
            </a:pPr>
            <a:r>
              <a:rPr lang="en-US" dirty="0" smtClean="0">
                <a:solidFill>
                  <a:schemeClr val="tx2"/>
                </a:solidFill>
              </a:rPr>
              <a:t>IRM</a:t>
            </a:r>
          </a:p>
          <a:p>
            <a:pPr>
              <a:defRPr/>
            </a:pPr>
            <a:r>
              <a:rPr lang="en-US" dirty="0" smtClean="0">
                <a:solidFill>
                  <a:schemeClr val="tx2"/>
                </a:solidFill>
              </a:rPr>
              <a:t>Super-EBA</a:t>
            </a:r>
          </a:p>
          <a:p>
            <a:pPr>
              <a:defRPr/>
            </a:pPr>
            <a:r>
              <a:rPr lang="en-US" dirty="0" smtClean="0">
                <a:solidFill>
                  <a:schemeClr val="tx2"/>
                </a:solidFill>
              </a:rPr>
              <a:t>Composite resins</a:t>
            </a:r>
          </a:p>
          <a:p>
            <a:pPr>
              <a:defRPr/>
            </a:pPr>
            <a:r>
              <a:rPr lang="en-US" dirty="0" smtClean="0">
                <a:solidFill>
                  <a:schemeClr val="tx2"/>
                </a:solidFill>
              </a:rPr>
              <a:t>Glass </a:t>
            </a:r>
            <a:r>
              <a:rPr lang="en-US" dirty="0" err="1" smtClean="0">
                <a:solidFill>
                  <a:schemeClr val="tx2"/>
                </a:solidFill>
              </a:rPr>
              <a:t>ionomers</a:t>
            </a:r>
            <a:endParaRPr lang="en-US" dirty="0" smtClean="0">
              <a:solidFill>
                <a:schemeClr val="tx2"/>
              </a:solidFill>
            </a:endParaRPr>
          </a:p>
          <a:p>
            <a:pPr>
              <a:defRPr/>
            </a:pPr>
            <a:r>
              <a:rPr lang="en-US" dirty="0" smtClean="0">
                <a:solidFill>
                  <a:schemeClr val="tx2"/>
                </a:solidFill>
              </a:rPr>
              <a:t>MTA (</a:t>
            </a:r>
            <a:r>
              <a:rPr lang="en-US" dirty="0" err="1" smtClean="0">
                <a:solidFill>
                  <a:schemeClr val="tx2"/>
                </a:solidFill>
              </a:rPr>
              <a:t>ProRoot</a:t>
            </a:r>
            <a:r>
              <a:rPr lang="en-US" dirty="0" smtClean="0">
                <a:solidFill>
                  <a:schemeClr val="tx2"/>
                </a:solidFill>
              </a:rPr>
              <a:t>)</a:t>
            </a:r>
          </a:p>
          <a:p>
            <a:pPr>
              <a:defRPr/>
            </a:pPr>
            <a:r>
              <a:rPr lang="en-IN" dirty="0" err="1" smtClean="0">
                <a:solidFill>
                  <a:schemeClr val="tx2"/>
                </a:solidFill>
              </a:rPr>
              <a:t>Biodentin</a:t>
            </a:r>
            <a:endParaRPr lang="en-US" dirty="0" smtClean="0">
              <a:solidFill>
                <a:schemeClr val="tx2"/>
              </a:solidFill>
            </a:endParaRPr>
          </a:p>
          <a:p>
            <a:pPr>
              <a:defRPr/>
            </a:pPr>
            <a:endParaRPr lang="en-US" dirty="0" smtClean="0">
              <a:solidFill>
                <a:schemeClr val="tx2"/>
              </a:solidFill>
            </a:endParaRPr>
          </a:p>
          <a:p>
            <a:endParaRPr lang="en-US" dirty="0">
              <a:solidFill>
                <a:schemeClr val="tx2"/>
              </a:solidFill>
            </a:endParaRPr>
          </a:p>
        </p:txBody>
      </p:sp>
      <p:sp>
        <p:nvSpPr>
          <p:cNvPr id="4" name="Footer Placeholder 3"/>
          <p:cNvSpPr>
            <a:spLocks noGrp="1"/>
          </p:cNvSpPr>
          <p:nvPr>
            <p:ph type="ftr" sz="quarter" idx="11"/>
          </p:nvPr>
        </p:nvSpPr>
        <p:spPr>
          <a:xfrm>
            <a:off x="6707868" y="5804810"/>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37</a:t>
            </a:fld>
            <a:endParaRPr lang="en-US"/>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2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chemeClr val="tx2"/>
                </a:solidFill>
                <a:cs typeface="Arial" pitchFamily="34" charset="0"/>
              </a:rPr>
              <a:t>REPOSITIONING AND SUTURING:</a:t>
            </a:r>
            <a:br>
              <a:rPr lang="en-US" u="sng" dirty="0" smtClean="0">
                <a:solidFill>
                  <a:schemeClr val="tx2"/>
                </a:solidFill>
                <a:cs typeface="Arial" pitchFamily="34" charset="0"/>
              </a:rPr>
            </a:br>
            <a:endParaRPr lang="en-US" dirty="0">
              <a:solidFill>
                <a:schemeClr val="tx2"/>
              </a:solidFill>
            </a:endParaRPr>
          </a:p>
        </p:txBody>
      </p:sp>
      <p:sp>
        <p:nvSpPr>
          <p:cNvPr id="3" name="Content Placeholder 2"/>
          <p:cNvSpPr>
            <a:spLocks noGrp="1"/>
          </p:cNvSpPr>
          <p:nvPr>
            <p:ph idx="1"/>
          </p:nvPr>
        </p:nvSpPr>
        <p:spPr/>
        <p:txBody>
          <a:bodyPr>
            <a:normAutofit fontScale="92500" lnSpcReduction="10000"/>
          </a:bodyPr>
          <a:lstStyle/>
          <a:p>
            <a:pPr>
              <a:lnSpc>
                <a:spcPct val="90000"/>
              </a:lnSpc>
            </a:pPr>
            <a:endParaRPr lang="en-US" sz="3200" dirty="0" smtClean="0">
              <a:solidFill>
                <a:schemeClr val="tx2"/>
              </a:solidFill>
              <a:cs typeface="Arial" pitchFamily="34" charset="0"/>
            </a:endParaRPr>
          </a:p>
          <a:p>
            <a:pPr>
              <a:lnSpc>
                <a:spcPct val="90000"/>
              </a:lnSpc>
            </a:pPr>
            <a:r>
              <a:rPr lang="en-US" sz="3200" dirty="0" smtClean="0">
                <a:solidFill>
                  <a:schemeClr val="tx2"/>
                </a:solidFill>
                <a:cs typeface="Arial" pitchFamily="34" charset="0"/>
              </a:rPr>
              <a:t>Several authors have compared the effects of continuous and interrupted suture techniques. </a:t>
            </a:r>
          </a:p>
          <a:p>
            <a:pPr>
              <a:lnSpc>
                <a:spcPct val="90000"/>
              </a:lnSpc>
            </a:pPr>
            <a:endParaRPr lang="en-US" sz="3200" dirty="0" smtClean="0">
              <a:solidFill>
                <a:schemeClr val="tx2"/>
              </a:solidFill>
              <a:cs typeface="Arial" pitchFamily="34" charset="0"/>
            </a:endParaRPr>
          </a:p>
          <a:p>
            <a:pPr>
              <a:lnSpc>
                <a:spcPct val="90000"/>
              </a:lnSpc>
            </a:pPr>
            <a:endParaRPr lang="en-US" sz="3200" dirty="0" smtClean="0">
              <a:solidFill>
                <a:schemeClr val="tx2"/>
              </a:solidFill>
              <a:cs typeface="Arial" pitchFamily="34" charset="0"/>
            </a:endParaRPr>
          </a:p>
          <a:p>
            <a:pPr>
              <a:lnSpc>
                <a:spcPct val="90000"/>
              </a:lnSpc>
            </a:pPr>
            <a:r>
              <a:rPr lang="en-US" sz="3200" dirty="0" smtClean="0">
                <a:solidFill>
                  <a:schemeClr val="tx2"/>
                </a:solidFill>
                <a:cs typeface="Arial" pitchFamily="34" charset="0"/>
              </a:rPr>
              <a:t>Their findings indicate that the </a:t>
            </a:r>
            <a:r>
              <a:rPr lang="en-US" sz="3200" b="1" dirty="0" smtClean="0">
                <a:solidFill>
                  <a:schemeClr val="tx2"/>
                </a:solidFill>
                <a:cs typeface="Arial" pitchFamily="34" charset="0"/>
              </a:rPr>
              <a:t>interrupted suturing </a:t>
            </a:r>
            <a:r>
              <a:rPr lang="en-US" sz="3200" dirty="0" smtClean="0">
                <a:solidFill>
                  <a:schemeClr val="tx2"/>
                </a:solidFill>
                <a:cs typeface="Arial" pitchFamily="34" charset="0"/>
              </a:rPr>
              <a:t>technique provides </a:t>
            </a:r>
            <a:r>
              <a:rPr lang="en-US" sz="3200" b="1" dirty="0" smtClean="0">
                <a:solidFill>
                  <a:schemeClr val="tx2"/>
                </a:solidFill>
                <a:cs typeface="Arial" pitchFamily="34" charset="0"/>
              </a:rPr>
              <a:t>better flap adaptation </a:t>
            </a:r>
            <a:r>
              <a:rPr lang="en-US" sz="3200" dirty="0" smtClean="0">
                <a:solidFill>
                  <a:schemeClr val="tx2"/>
                </a:solidFill>
                <a:cs typeface="Arial" pitchFamily="34" charset="0"/>
              </a:rPr>
              <a:t>than does the continuous technique and, therefore, is the recommended technique, and the most commonly used, for endodontic surgery.</a:t>
            </a:r>
          </a:p>
          <a:p>
            <a:pPr>
              <a:lnSpc>
                <a:spcPct val="90000"/>
              </a:lnSpc>
              <a:buNone/>
            </a:pPr>
            <a:endParaRPr lang="en-US" sz="3200" dirty="0" smtClean="0">
              <a:solidFill>
                <a:schemeClr val="tx2"/>
              </a:solidFill>
              <a:cs typeface="Arial" pitchFamily="34" charset="0"/>
            </a:endParaRPr>
          </a:p>
          <a:p>
            <a:endParaRPr lang="en-US" dirty="0">
              <a:solidFill>
                <a:schemeClr val="tx2"/>
              </a:solidFill>
            </a:endParaRPr>
          </a:p>
        </p:txBody>
      </p:sp>
      <p:sp>
        <p:nvSpPr>
          <p:cNvPr id="4" name="Footer Placeholder 3"/>
          <p:cNvSpPr>
            <a:spLocks noGrp="1"/>
          </p:cNvSpPr>
          <p:nvPr>
            <p:ph type="ftr" sz="quarter" idx="11"/>
          </p:nvPr>
        </p:nvSpPr>
        <p:spPr>
          <a:xfrm>
            <a:off x="5837010" y="5761267"/>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38</a:t>
            </a:fld>
            <a:endParaRPr lang="en-US"/>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1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2"/>
                </a:solidFill>
              </a:rPr>
              <a:t>Postoperative Instruction</a:t>
            </a:r>
            <a:endParaRPr lang="en-US" dirty="0">
              <a:solidFill>
                <a:schemeClr val="tx2"/>
              </a:solidFill>
            </a:endParaRPr>
          </a:p>
        </p:txBody>
      </p:sp>
      <p:sp>
        <p:nvSpPr>
          <p:cNvPr id="3" name="Content Placeholder 2"/>
          <p:cNvSpPr>
            <a:spLocks noGrp="1"/>
          </p:cNvSpPr>
          <p:nvPr>
            <p:ph idx="1"/>
          </p:nvPr>
        </p:nvSpPr>
        <p:spPr/>
        <p:txBody>
          <a:bodyPr>
            <a:normAutofit/>
          </a:bodyPr>
          <a:lstStyle/>
          <a:p>
            <a:pPr>
              <a:buNone/>
            </a:pPr>
            <a:endParaRPr lang="en-US" sz="3200" dirty="0" smtClean="0">
              <a:solidFill>
                <a:schemeClr val="tx2"/>
              </a:solidFill>
              <a:latin typeface="Times New Roman" pitchFamily="18" charset="0"/>
              <a:cs typeface="Times New Roman" pitchFamily="18" charset="0"/>
            </a:endParaRPr>
          </a:p>
          <a:p>
            <a:pPr>
              <a:buNone/>
            </a:pPr>
            <a:r>
              <a:rPr lang="en-US" sz="3200" dirty="0" smtClean="0">
                <a:solidFill>
                  <a:schemeClr val="tx2"/>
                </a:solidFill>
                <a:latin typeface="Times New Roman" pitchFamily="18" charset="0"/>
                <a:cs typeface="Times New Roman" pitchFamily="18" charset="0"/>
              </a:rPr>
              <a:t> Ask not to lift up the lip or pull back the cheek to   </a:t>
            </a:r>
          </a:p>
          <a:p>
            <a:pPr>
              <a:buNone/>
            </a:pPr>
            <a:r>
              <a:rPr lang="en-US" sz="3200" dirty="0" smtClean="0">
                <a:solidFill>
                  <a:schemeClr val="tx2"/>
                </a:solidFill>
                <a:latin typeface="Times New Roman" pitchFamily="18" charset="0"/>
                <a:cs typeface="Times New Roman" pitchFamily="18" charset="0"/>
              </a:rPr>
              <a:t>     look at where surgery was done. This may pull the  </a:t>
            </a:r>
          </a:p>
          <a:p>
            <a:pPr>
              <a:buNone/>
            </a:pPr>
            <a:r>
              <a:rPr lang="en-US" sz="3200" dirty="0" smtClean="0">
                <a:solidFill>
                  <a:schemeClr val="tx2"/>
                </a:solidFill>
                <a:latin typeface="Times New Roman" pitchFamily="18" charset="0"/>
                <a:cs typeface="Times New Roman" pitchFamily="18" charset="0"/>
              </a:rPr>
              <a:t>     sutures and cause bleeding.</a:t>
            </a:r>
          </a:p>
          <a:p>
            <a:pPr>
              <a:buNone/>
            </a:pPr>
            <a:r>
              <a:rPr lang="en-US" sz="3200" dirty="0" smtClean="0">
                <a:solidFill>
                  <a:schemeClr val="tx2"/>
                </a:solidFill>
                <a:latin typeface="Times New Roman" pitchFamily="18" charset="0"/>
                <a:cs typeface="Times New Roman" pitchFamily="18" charset="0"/>
              </a:rPr>
              <a:t>A little bleeding from the surgical site is normal. This should only last for a few hours. There may be little swelling of the face. This should only last for a few days.</a:t>
            </a:r>
          </a:p>
          <a:p>
            <a:endParaRPr lang="en-IN" dirty="0" smtClean="0">
              <a:solidFill>
                <a:schemeClr val="tx2"/>
              </a:solidFill>
            </a:endParaRPr>
          </a:p>
          <a:p>
            <a:endParaRPr lang="en-US" dirty="0">
              <a:solidFill>
                <a:schemeClr val="tx2"/>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39</a:t>
            </a:fld>
            <a:endParaRPr lang="en-US"/>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3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smtClean="0">
                <a:solidFill>
                  <a:schemeClr val="tx2"/>
                </a:solidFill>
              </a:rPr>
              <a:t>Definition</a:t>
            </a:r>
            <a:r>
              <a:rPr lang="en-IN" b="1" dirty="0" smtClean="0">
                <a:solidFill>
                  <a:schemeClr val="tx2"/>
                </a:solidFill>
              </a:rPr>
              <a:t>-</a:t>
            </a:r>
            <a:endParaRPr lang="en-US" b="1" dirty="0">
              <a:solidFill>
                <a:schemeClr val="tx2"/>
              </a:solidFill>
            </a:endParaRPr>
          </a:p>
        </p:txBody>
      </p:sp>
      <p:sp>
        <p:nvSpPr>
          <p:cNvPr id="3" name="Content Placeholder 2"/>
          <p:cNvSpPr>
            <a:spLocks noGrp="1"/>
          </p:cNvSpPr>
          <p:nvPr>
            <p:ph idx="1"/>
          </p:nvPr>
        </p:nvSpPr>
        <p:spPr/>
        <p:txBody>
          <a:bodyPr/>
          <a:lstStyle/>
          <a:p>
            <a:pPr>
              <a:buNone/>
            </a:pPr>
            <a:r>
              <a:rPr lang="en-IN" dirty="0" smtClean="0">
                <a:solidFill>
                  <a:schemeClr val="tx2"/>
                </a:solidFill>
              </a:rPr>
              <a:t>        Surgical </a:t>
            </a:r>
            <a:r>
              <a:rPr lang="en-IN" dirty="0" err="1" smtClean="0">
                <a:solidFill>
                  <a:schemeClr val="tx2"/>
                </a:solidFill>
              </a:rPr>
              <a:t>endodontics</a:t>
            </a:r>
            <a:r>
              <a:rPr lang="en-IN" dirty="0" smtClean="0">
                <a:solidFill>
                  <a:schemeClr val="tx2"/>
                </a:solidFill>
              </a:rPr>
              <a:t> is defined as ” Removal of tissues other than the contents of root canal to retain a tooth with </a:t>
            </a:r>
            <a:r>
              <a:rPr lang="en-IN" dirty="0" err="1" smtClean="0">
                <a:solidFill>
                  <a:schemeClr val="tx2"/>
                </a:solidFill>
              </a:rPr>
              <a:t>pulpal</a:t>
            </a:r>
            <a:r>
              <a:rPr lang="en-IN" dirty="0" smtClean="0">
                <a:solidFill>
                  <a:schemeClr val="tx2"/>
                </a:solidFill>
              </a:rPr>
              <a:t> or </a:t>
            </a:r>
            <a:r>
              <a:rPr lang="en-IN" dirty="0" err="1" smtClean="0">
                <a:solidFill>
                  <a:schemeClr val="tx2"/>
                </a:solidFill>
              </a:rPr>
              <a:t>periapical</a:t>
            </a:r>
            <a:r>
              <a:rPr lang="en-IN" dirty="0" smtClean="0">
                <a:solidFill>
                  <a:schemeClr val="tx2"/>
                </a:solidFill>
              </a:rPr>
              <a:t> involvement”</a:t>
            </a:r>
          </a:p>
          <a:p>
            <a:endParaRPr lang="en-US" dirty="0">
              <a:solidFill>
                <a:schemeClr val="tx2"/>
              </a:solidFill>
            </a:endParaRPr>
          </a:p>
        </p:txBody>
      </p:sp>
      <p:sp>
        <p:nvSpPr>
          <p:cNvPr id="4" name="Footer Placeholder 3"/>
          <p:cNvSpPr>
            <a:spLocks noGrp="1"/>
          </p:cNvSpPr>
          <p:nvPr>
            <p:ph type="ftr" sz="quarter" idx="11"/>
          </p:nvPr>
        </p:nvSpPr>
        <p:spPr>
          <a:xfrm>
            <a:off x="7029450" y="5835534"/>
            <a:ext cx="3257550" cy="370555"/>
          </a:xfrm>
        </p:spPr>
        <p:txBody>
          <a:bodyPr/>
          <a:lstStyle/>
          <a:p>
            <a:r>
              <a:rPr lang="en-GB" dirty="0" smtClean="0"/>
              <a:t>Prof </a:t>
            </a:r>
            <a:r>
              <a:rPr lang="en-GB" dirty="0" err="1" smtClean="0"/>
              <a:t>Renu</a:t>
            </a:r>
            <a:r>
              <a:rPr lang="en-GB" dirty="0" smtClean="0"/>
              <a:t> </a:t>
            </a:r>
            <a:r>
              <a:rPr lang="en-GB" dirty="0" err="1" smtClean="0"/>
              <a:t>Batra</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4</a:t>
            </a:fld>
            <a:endParaRPr lang="en-US"/>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6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sz="3600" dirty="0" smtClean="0">
                <a:solidFill>
                  <a:schemeClr val="tx2"/>
                </a:solidFill>
                <a:cs typeface="Arial" pitchFamily="34" charset="0"/>
              </a:rPr>
              <a:t> </a:t>
            </a:r>
            <a:r>
              <a:rPr lang="en-US" sz="3200" dirty="0" smtClean="0">
                <a:solidFill>
                  <a:schemeClr val="tx2"/>
                </a:solidFill>
                <a:cs typeface="Arial" pitchFamily="34" charset="0"/>
              </a:rPr>
              <a:t>Place an ice bag (cold) on face where surgery was done. Leave it on for 20 minutes and take it off for 20 minutes. Do this for 6 to 8 hours.</a:t>
            </a:r>
          </a:p>
          <a:p>
            <a:pPr>
              <a:buNone/>
            </a:pPr>
            <a:endParaRPr lang="en-US" sz="3200" dirty="0" smtClean="0">
              <a:solidFill>
                <a:schemeClr val="tx2"/>
              </a:solidFill>
              <a:cs typeface="Arial" pitchFamily="34" charset="0"/>
            </a:endParaRPr>
          </a:p>
          <a:p>
            <a:pPr>
              <a:buNone/>
            </a:pPr>
            <a:r>
              <a:rPr lang="en-US" sz="3200" dirty="0" smtClean="0">
                <a:solidFill>
                  <a:schemeClr val="tx2"/>
                </a:solidFill>
                <a:cs typeface="Arial" pitchFamily="34" charset="0"/>
              </a:rPr>
              <a:t> After 8 hours, the ice bag should not be used. The day after surgery, warm saline gargle. Do this as often as possible for the next 2 to 3 days. Advice for warm saline gargle.</a:t>
            </a:r>
          </a:p>
          <a:p>
            <a:pPr>
              <a:buNone/>
            </a:pPr>
            <a:endParaRPr lang="en-US" sz="3200" dirty="0" smtClean="0">
              <a:solidFill>
                <a:schemeClr val="tx2"/>
              </a:solidFill>
              <a:cs typeface="Arial" pitchFamily="34" charset="0"/>
            </a:endParaRPr>
          </a:p>
          <a:p>
            <a:pPr>
              <a:buNone/>
            </a:pPr>
            <a:r>
              <a:rPr lang="en-US" sz="3200" dirty="0" smtClean="0">
                <a:solidFill>
                  <a:schemeClr val="tx2"/>
                </a:solidFill>
                <a:cs typeface="Arial" pitchFamily="34" charset="0"/>
              </a:rPr>
              <a:t> Rinse the mouth with 1 tablespoon of </a:t>
            </a:r>
            <a:r>
              <a:rPr lang="en-US" sz="3200" dirty="0" err="1" smtClean="0">
                <a:solidFill>
                  <a:schemeClr val="tx2"/>
                </a:solidFill>
                <a:cs typeface="Arial" pitchFamily="34" charset="0"/>
              </a:rPr>
              <a:t>chlorhexidine</a:t>
            </a:r>
            <a:r>
              <a:rPr lang="en-US" sz="3200" dirty="0" smtClean="0">
                <a:solidFill>
                  <a:schemeClr val="tx2"/>
                </a:solidFill>
                <a:cs typeface="Arial" pitchFamily="34" charset="0"/>
              </a:rPr>
              <a:t> mouthwash two times a day, once in the morning and once at night for 5 days.</a:t>
            </a:r>
          </a:p>
          <a:p>
            <a:pPr>
              <a:buNone/>
            </a:pPr>
            <a:endParaRPr lang="en-US" sz="3200" dirty="0" smtClean="0">
              <a:solidFill>
                <a:schemeClr val="tx2"/>
              </a:solidFill>
              <a:cs typeface="Arial" pitchFamily="34" charset="0"/>
            </a:endParaRPr>
          </a:p>
          <a:p>
            <a:pPr>
              <a:buNone/>
            </a:pPr>
            <a:r>
              <a:rPr lang="en-US" sz="3200" dirty="0" smtClean="0">
                <a:solidFill>
                  <a:schemeClr val="tx2"/>
                </a:solidFill>
                <a:cs typeface="Arial" pitchFamily="34" charset="0"/>
              </a:rPr>
              <a:t> Recall for removal of sutures after 7 days</a:t>
            </a:r>
          </a:p>
          <a:p>
            <a:endParaRPr lang="en-US" dirty="0">
              <a:solidFill>
                <a:schemeClr val="tx2"/>
              </a:solidFill>
            </a:endParaRPr>
          </a:p>
        </p:txBody>
      </p:sp>
      <p:sp>
        <p:nvSpPr>
          <p:cNvPr id="4" name="Footer Placeholder 3"/>
          <p:cNvSpPr>
            <a:spLocks noGrp="1"/>
          </p:cNvSpPr>
          <p:nvPr>
            <p:ph type="ftr" sz="quarter" idx="11"/>
          </p:nvPr>
        </p:nvSpPr>
        <p:spPr>
          <a:xfrm>
            <a:off x="6257925" y="5833838"/>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40</a:t>
            </a:fld>
            <a:endParaRPr lang="en-US"/>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86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tx2"/>
                </a:solidFill>
                <a:cs typeface="Times New Roman" pitchFamily="18" charset="0"/>
              </a:rPr>
              <a:t>CONCLUSION :</a:t>
            </a:r>
            <a:endParaRPr lang="en-US" dirty="0">
              <a:solidFill>
                <a:schemeClr val="tx2"/>
              </a:solidFill>
            </a:endParaRPr>
          </a:p>
        </p:txBody>
      </p:sp>
      <p:sp>
        <p:nvSpPr>
          <p:cNvPr id="3" name="Content Placeholder 2"/>
          <p:cNvSpPr>
            <a:spLocks noGrp="1"/>
          </p:cNvSpPr>
          <p:nvPr>
            <p:ph idx="1"/>
          </p:nvPr>
        </p:nvSpPr>
        <p:spPr/>
        <p:txBody>
          <a:bodyPr>
            <a:normAutofit fontScale="92500" lnSpcReduction="20000"/>
          </a:bodyPr>
          <a:lstStyle/>
          <a:p>
            <a:pPr>
              <a:buNone/>
            </a:pPr>
            <a:r>
              <a:rPr lang="en-US" sz="3200" b="1" u="sng" dirty="0" smtClean="0">
                <a:solidFill>
                  <a:schemeClr val="tx2"/>
                </a:solidFill>
                <a:cs typeface="Times New Roman" pitchFamily="18" charset="0"/>
              </a:rPr>
              <a:t> </a:t>
            </a:r>
          </a:p>
          <a:p>
            <a:endParaRPr lang="en-US" sz="3200" b="1" u="sng" dirty="0" smtClean="0">
              <a:solidFill>
                <a:schemeClr val="tx2"/>
              </a:solidFill>
              <a:cs typeface="Times New Roman" pitchFamily="18" charset="0"/>
            </a:endParaRPr>
          </a:p>
          <a:p>
            <a:r>
              <a:rPr lang="en-US" sz="3200" dirty="0" smtClean="0">
                <a:solidFill>
                  <a:schemeClr val="tx2"/>
                </a:solidFill>
                <a:cs typeface="Times New Roman" pitchFamily="18" charset="0"/>
              </a:rPr>
              <a:t>During the last 20 years, </a:t>
            </a:r>
            <a:r>
              <a:rPr lang="en-US" sz="3200" dirty="0" err="1" smtClean="0">
                <a:solidFill>
                  <a:schemeClr val="tx2"/>
                </a:solidFill>
                <a:cs typeface="Times New Roman" pitchFamily="18" charset="0"/>
              </a:rPr>
              <a:t>endodontics</a:t>
            </a:r>
            <a:r>
              <a:rPr lang="en-US" sz="3200" dirty="0" smtClean="0">
                <a:solidFill>
                  <a:schemeClr val="tx2"/>
                </a:solidFill>
                <a:cs typeface="Times New Roman" pitchFamily="18" charset="0"/>
              </a:rPr>
              <a:t> has encountered dramatic shift in the use of </a:t>
            </a:r>
            <a:r>
              <a:rPr lang="en-US" sz="3200" dirty="0" err="1" smtClean="0">
                <a:solidFill>
                  <a:schemeClr val="tx2"/>
                </a:solidFill>
                <a:cs typeface="Times New Roman" pitchFamily="18" charset="0"/>
              </a:rPr>
              <a:t>periradicular</a:t>
            </a:r>
            <a:r>
              <a:rPr lang="en-US" sz="3200" dirty="0" smtClean="0">
                <a:solidFill>
                  <a:schemeClr val="tx2"/>
                </a:solidFill>
                <a:cs typeface="Times New Roman" pitchFamily="18" charset="0"/>
              </a:rPr>
              <a:t> surgery.</a:t>
            </a:r>
          </a:p>
          <a:p>
            <a:endParaRPr lang="en-US" sz="3200" dirty="0" smtClean="0">
              <a:solidFill>
                <a:schemeClr val="tx2"/>
              </a:solidFill>
              <a:cs typeface="Times New Roman" pitchFamily="18" charset="0"/>
            </a:endParaRPr>
          </a:p>
          <a:p>
            <a:r>
              <a:rPr lang="en-US" sz="3200" dirty="0" smtClean="0">
                <a:solidFill>
                  <a:schemeClr val="tx2"/>
                </a:solidFill>
                <a:cs typeface="Times New Roman" pitchFamily="18" charset="0"/>
              </a:rPr>
              <a:t>Previously, </a:t>
            </a:r>
            <a:r>
              <a:rPr lang="en-US" sz="3200" dirty="0" err="1" smtClean="0">
                <a:solidFill>
                  <a:schemeClr val="tx2"/>
                </a:solidFill>
                <a:cs typeface="Times New Roman" pitchFamily="18" charset="0"/>
              </a:rPr>
              <a:t>periradicular</a:t>
            </a:r>
            <a:r>
              <a:rPr lang="en-US" sz="3200" dirty="0" smtClean="0">
                <a:solidFill>
                  <a:schemeClr val="tx2"/>
                </a:solidFill>
                <a:cs typeface="Times New Roman" pitchFamily="18" charset="0"/>
              </a:rPr>
              <a:t> surgery was commonly considered as the treatment of choice when nonsurgical treatment had failed but nowadays </a:t>
            </a:r>
            <a:r>
              <a:rPr lang="en-US" sz="3200" dirty="0" err="1" smtClean="0">
                <a:solidFill>
                  <a:schemeClr val="tx2"/>
                </a:solidFill>
                <a:cs typeface="Times New Roman" pitchFamily="18" charset="0"/>
              </a:rPr>
              <a:t>periradicular</a:t>
            </a:r>
            <a:r>
              <a:rPr lang="en-US" sz="3200" dirty="0" smtClean="0">
                <a:solidFill>
                  <a:schemeClr val="tx2"/>
                </a:solidFill>
                <a:cs typeface="Times New Roman" pitchFamily="18" charset="0"/>
              </a:rPr>
              <a:t> surgery has become very selective in contemporary dental practice.</a:t>
            </a:r>
          </a:p>
          <a:p>
            <a:endParaRPr lang="en-US" sz="2800" dirty="0" smtClean="0">
              <a:solidFill>
                <a:schemeClr val="tx2"/>
              </a:solidFill>
              <a:cs typeface="Times New Roman" pitchFamily="18" charset="0"/>
            </a:endParaRPr>
          </a:p>
          <a:p>
            <a:endParaRPr lang="en-US" sz="3200" dirty="0" smtClean="0">
              <a:solidFill>
                <a:schemeClr val="tx2"/>
              </a:solidFill>
              <a:cs typeface="Times New Roman" pitchFamily="18" charset="0"/>
            </a:endParaRPr>
          </a:p>
          <a:p>
            <a:endParaRPr lang="en-US" dirty="0">
              <a:solidFill>
                <a:schemeClr val="tx2"/>
              </a:solidFill>
            </a:endParaRPr>
          </a:p>
        </p:txBody>
      </p:sp>
      <p:sp>
        <p:nvSpPr>
          <p:cNvPr id="4" name="Footer Placeholder 3"/>
          <p:cNvSpPr>
            <a:spLocks noGrp="1"/>
          </p:cNvSpPr>
          <p:nvPr>
            <p:ph type="ftr" sz="quarter" idx="11"/>
          </p:nvPr>
        </p:nvSpPr>
        <p:spPr>
          <a:xfrm>
            <a:off x="6678839" y="5804810"/>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41</a:t>
            </a:fld>
            <a:endParaRPr lang="en-US"/>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2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2"/>
                </a:solidFill>
              </a:rPr>
              <a:t>References-</a:t>
            </a:r>
            <a:r>
              <a:rPr lang="en-US" dirty="0" smtClean="0">
                <a:solidFill>
                  <a:schemeClr val="tx2"/>
                </a:solidFill>
              </a:rPr>
              <a:t> </a:t>
            </a:r>
            <a:endParaRPr lang="en-US" dirty="0">
              <a:solidFill>
                <a:schemeClr val="tx2"/>
              </a:solidFill>
            </a:endParaRPr>
          </a:p>
        </p:txBody>
      </p:sp>
      <p:sp>
        <p:nvSpPr>
          <p:cNvPr id="3" name="Content Placeholder 2"/>
          <p:cNvSpPr>
            <a:spLocks noGrp="1"/>
          </p:cNvSpPr>
          <p:nvPr>
            <p:ph idx="1"/>
          </p:nvPr>
        </p:nvSpPr>
        <p:spPr/>
        <p:txBody>
          <a:bodyPr/>
          <a:lstStyle/>
          <a:p>
            <a:pPr algn="just">
              <a:buNone/>
            </a:pPr>
            <a:r>
              <a:rPr lang="en-US" dirty="0" smtClean="0">
                <a:solidFill>
                  <a:schemeClr val="tx2"/>
                </a:solidFill>
                <a:cs typeface="Arial" pitchFamily="34" charset="0"/>
              </a:rPr>
              <a:t> Text book of </a:t>
            </a:r>
            <a:r>
              <a:rPr lang="en-US" dirty="0" err="1" smtClean="0">
                <a:solidFill>
                  <a:schemeClr val="tx2"/>
                </a:solidFill>
                <a:cs typeface="Arial" pitchFamily="34" charset="0"/>
              </a:rPr>
              <a:t>endodontics</a:t>
            </a:r>
            <a:r>
              <a:rPr lang="en-US" dirty="0" smtClean="0">
                <a:solidFill>
                  <a:schemeClr val="tx2"/>
                </a:solidFill>
                <a:cs typeface="Arial" pitchFamily="34" charset="0"/>
              </a:rPr>
              <a:t>, Ingle 5</a:t>
            </a:r>
            <a:r>
              <a:rPr lang="en-US" baseline="30000" dirty="0" smtClean="0">
                <a:solidFill>
                  <a:schemeClr val="tx2"/>
                </a:solidFill>
                <a:cs typeface="Arial" pitchFamily="34" charset="0"/>
              </a:rPr>
              <a:t>th</a:t>
            </a:r>
            <a:r>
              <a:rPr lang="en-US" dirty="0" smtClean="0">
                <a:solidFill>
                  <a:schemeClr val="tx2"/>
                </a:solidFill>
                <a:cs typeface="Arial" pitchFamily="34" charset="0"/>
              </a:rPr>
              <a:t> edition. </a:t>
            </a:r>
          </a:p>
          <a:p>
            <a:pPr algn="just">
              <a:buNone/>
            </a:pPr>
            <a:r>
              <a:rPr lang="en-US" dirty="0" smtClean="0">
                <a:solidFill>
                  <a:schemeClr val="tx2"/>
                </a:solidFill>
                <a:cs typeface="Arial" pitchFamily="34" charset="0"/>
              </a:rPr>
              <a:t> Textbook of oral &amp; maxillofacial surgery By Daniel M. </a:t>
            </a:r>
            <a:r>
              <a:rPr lang="en-US" dirty="0" err="1" smtClean="0">
                <a:solidFill>
                  <a:schemeClr val="tx2"/>
                </a:solidFill>
                <a:cs typeface="Arial" pitchFamily="34" charset="0"/>
              </a:rPr>
              <a:t>Laskin</a:t>
            </a:r>
            <a:r>
              <a:rPr lang="en-US" dirty="0" smtClean="0">
                <a:solidFill>
                  <a:schemeClr val="tx2"/>
                </a:solidFill>
                <a:cs typeface="Arial" pitchFamily="34" charset="0"/>
              </a:rPr>
              <a:t>. Vol.2</a:t>
            </a:r>
          </a:p>
          <a:p>
            <a:pPr algn="just">
              <a:buNone/>
            </a:pPr>
            <a:r>
              <a:rPr lang="en-US" dirty="0" smtClean="0">
                <a:solidFill>
                  <a:schemeClr val="tx2"/>
                </a:solidFill>
                <a:cs typeface="Arial" pitchFamily="34" charset="0"/>
              </a:rPr>
              <a:t> Text book of </a:t>
            </a:r>
            <a:r>
              <a:rPr lang="en-US" dirty="0" err="1" smtClean="0">
                <a:solidFill>
                  <a:schemeClr val="tx2"/>
                </a:solidFill>
                <a:cs typeface="Arial" pitchFamily="34" charset="0"/>
              </a:rPr>
              <a:t>endodontics</a:t>
            </a:r>
            <a:r>
              <a:rPr lang="en-US" dirty="0" smtClean="0">
                <a:solidFill>
                  <a:schemeClr val="tx2"/>
                </a:solidFill>
                <a:cs typeface="Arial" pitchFamily="34" charset="0"/>
              </a:rPr>
              <a:t>, </a:t>
            </a:r>
            <a:r>
              <a:rPr lang="en-US" dirty="0" err="1" smtClean="0">
                <a:solidFill>
                  <a:schemeClr val="tx2"/>
                </a:solidFill>
                <a:cs typeface="Arial" pitchFamily="34" charset="0"/>
              </a:rPr>
              <a:t>Nisha</a:t>
            </a:r>
            <a:r>
              <a:rPr lang="en-US" dirty="0" smtClean="0">
                <a:solidFill>
                  <a:schemeClr val="tx2"/>
                </a:solidFill>
                <a:cs typeface="Arial" pitchFamily="34" charset="0"/>
              </a:rPr>
              <a:t> </a:t>
            </a:r>
            <a:r>
              <a:rPr lang="en-US" dirty="0" err="1" smtClean="0">
                <a:solidFill>
                  <a:schemeClr val="tx2"/>
                </a:solidFill>
                <a:cs typeface="Arial" pitchFamily="34" charset="0"/>
              </a:rPr>
              <a:t>Garg</a:t>
            </a:r>
            <a:r>
              <a:rPr lang="en-US" dirty="0" smtClean="0">
                <a:solidFill>
                  <a:schemeClr val="tx2"/>
                </a:solidFill>
                <a:cs typeface="Arial" pitchFamily="34" charset="0"/>
              </a:rPr>
              <a:t>.</a:t>
            </a:r>
          </a:p>
          <a:p>
            <a:pPr algn="just">
              <a:buNone/>
            </a:pPr>
            <a:r>
              <a:rPr lang="en-US" dirty="0" smtClean="0">
                <a:solidFill>
                  <a:schemeClr val="tx2"/>
                </a:solidFill>
                <a:cs typeface="Arial" pitchFamily="34" charset="0"/>
              </a:rPr>
              <a:t> Text book of </a:t>
            </a:r>
            <a:r>
              <a:rPr lang="en-US" dirty="0" err="1" smtClean="0">
                <a:solidFill>
                  <a:schemeClr val="tx2"/>
                </a:solidFill>
                <a:cs typeface="Arial" pitchFamily="34" charset="0"/>
              </a:rPr>
              <a:t>endodontics</a:t>
            </a:r>
            <a:r>
              <a:rPr lang="en-US" dirty="0" smtClean="0">
                <a:solidFill>
                  <a:schemeClr val="tx2"/>
                </a:solidFill>
                <a:cs typeface="Arial" pitchFamily="34" charset="0"/>
              </a:rPr>
              <a:t> By Grossman.</a:t>
            </a:r>
          </a:p>
          <a:p>
            <a:pPr algn="just">
              <a:buNone/>
            </a:pPr>
            <a:r>
              <a:rPr lang="en-US" dirty="0" smtClean="0">
                <a:solidFill>
                  <a:schemeClr val="tx2"/>
                </a:solidFill>
                <a:cs typeface="Arial" pitchFamily="34" charset="0"/>
              </a:rPr>
              <a:t> Text book of Surgical </a:t>
            </a:r>
            <a:r>
              <a:rPr lang="en-US" dirty="0" err="1" smtClean="0">
                <a:solidFill>
                  <a:schemeClr val="tx2"/>
                </a:solidFill>
                <a:cs typeface="Arial" pitchFamily="34" charset="0"/>
              </a:rPr>
              <a:t>endodontics</a:t>
            </a:r>
            <a:r>
              <a:rPr lang="en-US" dirty="0" smtClean="0">
                <a:solidFill>
                  <a:schemeClr val="tx2"/>
                </a:solidFill>
                <a:cs typeface="Arial" pitchFamily="34" charset="0"/>
              </a:rPr>
              <a:t>, </a:t>
            </a:r>
            <a:r>
              <a:rPr lang="en-US" dirty="0" err="1" smtClean="0">
                <a:solidFill>
                  <a:schemeClr val="tx2"/>
                </a:solidFill>
                <a:cs typeface="Arial" pitchFamily="34" charset="0"/>
              </a:rPr>
              <a:t>Guttman</a:t>
            </a:r>
            <a:endParaRPr lang="en-US" dirty="0" smtClean="0">
              <a:solidFill>
                <a:schemeClr val="tx2"/>
              </a:solidFill>
              <a:cs typeface="Arial" pitchFamily="34" charset="0"/>
            </a:endParaRPr>
          </a:p>
          <a:p>
            <a:endParaRPr lang="en-US" dirty="0">
              <a:solidFill>
                <a:schemeClr val="tx2"/>
              </a:solidFill>
            </a:endParaRPr>
          </a:p>
        </p:txBody>
      </p:sp>
      <p:sp>
        <p:nvSpPr>
          <p:cNvPr id="4" name="Footer Placeholder 3"/>
          <p:cNvSpPr>
            <a:spLocks noGrp="1"/>
          </p:cNvSpPr>
          <p:nvPr>
            <p:ph type="ftr" sz="quarter" idx="11"/>
          </p:nvPr>
        </p:nvSpPr>
        <p:spPr>
          <a:xfrm>
            <a:off x="6315982" y="5732238"/>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42</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History</a:t>
            </a:r>
            <a:r>
              <a:rPr lang="en-IN" dirty="0" smtClean="0">
                <a:solidFill>
                  <a:schemeClr val="tx2"/>
                </a:solidFill>
              </a:rPr>
              <a:t/>
            </a:r>
            <a:br>
              <a:rPr lang="en-IN" dirty="0" smtClean="0">
                <a:solidFill>
                  <a:schemeClr val="tx2"/>
                </a:solidFill>
              </a:rPr>
            </a:b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sz="3200" dirty="0" smtClean="0">
                <a:solidFill>
                  <a:schemeClr val="tx2"/>
                </a:solidFill>
              </a:rPr>
              <a:t>Surgical </a:t>
            </a:r>
            <a:r>
              <a:rPr lang="en-US" sz="3200" dirty="0" err="1" smtClean="0">
                <a:solidFill>
                  <a:schemeClr val="tx2"/>
                </a:solidFill>
              </a:rPr>
              <a:t>endodontics</a:t>
            </a:r>
            <a:r>
              <a:rPr lang="en-US" sz="3200" dirty="0" smtClean="0">
                <a:solidFill>
                  <a:schemeClr val="tx2"/>
                </a:solidFill>
              </a:rPr>
              <a:t> is not a recent innovation.</a:t>
            </a:r>
          </a:p>
          <a:p>
            <a:pPr>
              <a:buNone/>
            </a:pPr>
            <a:endParaRPr lang="en-US" sz="3200" dirty="0" smtClean="0">
              <a:solidFill>
                <a:schemeClr val="tx2"/>
              </a:solidFill>
            </a:endParaRPr>
          </a:p>
          <a:p>
            <a:r>
              <a:rPr lang="en-US" sz="3200" dirty="0" smtClean="0">
                <a:solidFill>
                  <a:schemeClr val="tx2"/>
                </a:solidFill>
              </a:rPr>
              <a:t>In 11</a:t>
            </a:r>
            <a:r>
              <a:rPr lang="en-US" sz="3200" baseline="30000" dirty="0" smtClean="0">
                <a:solidFill>
                  <a:schemeClr val="tx2"/>
                </a:solidFill>
              </a:rPr>
              <a:t>th</a:t>
            </a:r>
            <a:r>
              <a:rPr lang="en-US" sz="3200" dirty="0" smtClean="0">
                <a:solidFill>
                  <a:schemeClr val="tx2"/>
                </a:solidFill>
              </a:rPr>
              <a:t> century, first case of endodontic surgery was performed by </a:t>
            </a:r>
            <a:r>
              <a:rPr lang="en-US" sz="3200" dirty="0" err="1" smtClean="0">
                <a:solidFill>
                  <a:schemeClr val="tx2"/>
                </a:solidFill>
              </a:rPr>
              <a:t>Abulcasis</a:t>
            </a:r>
            <a:r>
              <a:rPr lang="en-US" sz="3200" dirty="0" smtClean="0">
                <a:solidFill>
                  <a:schemeClr val="tx2"/>
                </a:solidFill>
              </a:rPr>
              <a:t>.</a:t>
            </a:r>
          </a:p>
          <a:p>
            <a:endParaRPr lang="en-US" sz="3200" dirty="0" smtClean="0">
              <a:solidFill>
                <a:schemeClr val="tx2"/>
              </a:solidFill>
            </a:endParaRPr>
          </a:p>
          <a:p>
            <a:r>
              <a:rPr lang="en-US" sz="3200" dirty="0" smtClean="0">
                <a:solidFill>
                  <a:schemeClr val="tx2"/>
                </a:solidFill>
              </a:rPr>
              <a:t>Root end resection  was first documented in 1871 and </a:t>
            </a:r>
            <a:r>
              <a:rPr lang="en-US" sz="3200" dirty="0" err="1" smtClean="0">
                <a:solidFill>
                  <a:schemeClr val="tx2"/>
                </a:solidFill>
              </a:rPr>
              <a:t>apicectomy</a:t>
            </a:r>
            <a:r>
              <a:rPr lang="en-US" sz="3200" dirty="0" smtClean="0">
                <a:solidFill>
                  <a:schemeClr val="tx2"/>
                </a:solidFill>
              </a:rPr>
              <a:t> with retrograde cavity preparation and filling with amalgam was documented in 1890.</a:t>
            </a:r>
          </a:p>
          <a:p>
            <a:endParaRPr lang="en-US" dirty="0">
              <a:solidFill>
                <a:schemeClr val="tx2"/>
              </a:solidFill>
            </a:endParaRPr>
          </a:p>
        </p:txBody>
      </p:sp>
      <p:sp>
        <p:nvSpPr>
          <p:cNvPr id="4" name="Footer Placeholder 3"/>
          <p:cNvSpPr>
            <a:spLocks noGrp="1"/>
          </p:cNvSpPr>
          <p:nvPr>
            <p:ph type="ftr" sz="quarter" idx="11"/>
          </p:nvPr>
        </p:nvSpPr>
        <p:spPr>
          <a:xfrm>
            <a:off x="7029450" y="5741211"/>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5</a:t>
            </a:fld>
            <a:endParaRPr lang="en-US"/>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46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sz="3200" dirty="0" smtClean="0">
                <a:solidFill>
                  <a:schemeClr val="tx2"/>
                </a:solidFill>
              </a:rPr>
              <a:t>Root amputation was first introduced by  Black and </a:t>
            </a:r>
            <a:r>
              <a:rPr lang="en-US" sz="3200" dirty="0" err="1" smtClean="0">
                <a:solidFill>
                  <a:schemeClr val="tx2"/>
                </a:solidFill>
              </a:rPr>
              <a:t>Inlitch</a:t>
            </a:r>
            <a:r>
              <a:rPr lang="en-US" sz="3200" dirty="0" smtClean="0">
                <a:solidFill>
                  <a:schemeClr val="tx2"/>
                </a:solidFill>
              </a:rPr>
              <a:t> in 1886 , then was dealt by Younger (1894) and </a:t>
            </a:r>
            <a:r>
              <a:rPr lang="en-US" sz="3200" dirty="0" err="1" smtClean="0">
                <a:solidFill>
                  <a:schemeClr val="tx2"/>
                </a:solidFill>
              </a:rPr>
              <a:t>Guerini</a:t>
            </a:r>
            <a:r>
              <a:rPr lang="en-US" sz="3200" dirty="0" smtClean="0">
                <a:solidFill>
                  <a:schemeClr val="tx2"/>
                </a:solidFill>
              </a:rPr>
              <a:t> (1909)</a:t>
            </a:r>
          </a:p>
          <a:p>
            <a:endParaRPr lang="en-US" sz="3200" dirty="0" smtClean="0">
              <a:solidFill>
                <a:schemeClr val="tx2"/>
              </a:solidFill>
            </a:endParaRPr>
          </a:p>
          <a:p>
            <a:r>
              <a:rPr lang="en-US" sz="3200" dirty="0" smtClean="0">
                <a:solidFill>
                  <a:schemeClr val="tx2"/>
                </a:solidFill>
              </a:rPr>
              <a:t>In 1930, indications for endodontic surgery were proposed.</a:t>
            </a:r>
          </a:p>
          <a:p>
            <a:endParaRPr lang="en-US" sz="3200" dirty="0" smtClean="0">
              <a:solidFill>
                <a:schemeClr val="tx2"/>
              </a:solidFill>
            </a:endParaRPr>
          </a:p>
          <a:p>
            <a:r>
              <a:rPr lang="en-US" sz="3200" dirty="0" smtClean="0">
                <a:solidFill>
                  <a:schemeClr val="tx2"/>
                </a:solidFill>
              </a:rPr>
              <a:t>In 1940, Triangular  flap was first described by Fischer.</a:t>
            </a:r>
          </a:p>
          <a:p>
            <a:endParaRPr lang="en-US" sz="3200" dirty="0" smtClean="0">
              <a:solidFill>
                <a:schemeClr val="tx2"/>
              </a:solidFill>
            </a:endParaRPr>
          </a:p>
          <a:p>
            <a:r>
              <a:rPr lang="en-US" sz="3200" dirty="0" smtClean="0">
                <a:solidFill>
                  <a:schemeClr val="tx2"/>
                </a:solidFill>
              </a:rPr>
              <a:t>Neumann and </a:t>
            </a:r>
            <a:r>
              <a:rPr lang="en-US" sz="3200" dirty="0" err="1" smtClean="0">
                <a:solidFill>
                  <a:schemeClr val="tx2"/>
                </a:solidFill>
              </a:rPr>
              <a:t>Eikan</a:t>
            </a:r>
            <a:r>
              <a:rPr lang="en-US" sz="3200" dirty="0" smtClean="0">
                <a:solidFill>
                  <a:schemeClr val="tx2"/>
                </a:solidFill>
              </a:rPr>
              <a:t> </a:t>
            </a:r>
            <a:r>
              <a:rPr lang="en-US" sz="3200" dirty="0" err="1" smtClean="0">
                <a:solidFill>
                  <a:schemeClr val="tx2"/>
                </a:solidFill>
              </a:rPr>
              <a:t>descibed</a:t>
            </a:r>
            <a:r>
              <a:rPr lang="en-US" sz="3200" dirty="0" smtClean="0">
                <a:solidFill>
                  <a:schemeClr val="tx2"/>
                </a:solidFill>
              </a:rPr>
              <a:t> Trapezoidal flap in 1940.</a:t>
            </a:r>
          </a:p>
          <a:p>
            <a:endParaRPr lang="en-US" sz="3200" dirty="0" smtClean="0">
              <a:solidFill>
                <a:schemeClr val="tx2"/>
              </a:solidFill>
            </a:endParaRPr>
          </a:p>
          <a:p>
            <a:r>
              <a:rPr lang="en-US" sz="3200" dirty="0" err="1" smtClean="0">
                <a:solidFill>
                  <a:schemeClr val="tx2"/>
                </a:solidFill>
              </a:rPr>
              <a:t>Semilunar</a:t>
            </a:r>
            <a:r>
              <a:rPr lang="en-US" sz="3200" dirty="0" smtClean="0">
                <a:solidFill>
                  <a:schemeClr val="tx2"/>
                </a:solidFill>
              </a:rPr>
              <a:t> incision was first described by </a:t>
            </a:r>
            <a:r>
              <a:rPr lang="en-US" sz="3200" dirty="0" err="1" smtClean="0">
                <a:solidFill>
                  <a:schemeClr val="tx2"/>
                </a:solidFill>
              </a:rPr>
              <a:t>Partsch</a:t>
            </a:r>
            <a:r>
              <a:rPr lang="en-US" sz="3200" dirty="0" smtClean="0">
                <a:solidFill>
                  <a:schemeClr val="tx2"/>
                </a:solidFill>
              </a:rPr>
              <a:t> hence it is also known as </a:t>
            </a:r>
            <a:r>
              <a:rPr lang="en-US" sz="3200" dirty="0" err="1" smtClean="0">
                <a:solidFill>
                  <a:schemeClr val="tx2"/>
                </a:solidFill>
              </a:rPr>
              <a:t>Partsch</a:t>
            </a:r>
            <a:r>
              <a:rPr lang="en-US" sz="3200" dirty="0" smtClean="0">
                <a:solidFill>
                  <a:schemeClr val="tx2"/>
                </a:solidFill>
              </a:rPr>
              <a:t> incision.</a:t>
            </a:r>
          </a:p>
          <a:p>
            <a:endParaRPr lang="en-US" dirty="0">
              <a:solidFill>
                <a:schemeClr val="tx2"/>
              </a:solidFill>
            </a:endParaRPr>
          </a:p>
        </p:txBody>
      </p:sp>
      <p:sp>
        <p:nvSpPr>
          <p:cNvPr id="4" name="Footer Placeholder 3"/>
          <p:cNvSpPr>
            <a:spLocks noGrp="1"/>
          </p:cNvSpPr>
          <p:nvPr>
            <p:ph type="ftr" sz="quarter" idx="11"/>
          </p:nvPr>
        </p:nvSpPr>
        <p:spPr>
          <a:xfrm>
            <a:off x="6789939" y="5840964"/>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6</a:t>
            </a:fld>
            <a:endParaRPr lang="en-US"/>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8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cs typeface="Times New Roman" pitchFamily="18" charset="0"/>
              </a:rPr>
              <a:t>INDICATIONS </a:t>
            </a:r>
            <a:br>
              <a:rPr lang="en-US" b="1" dirty="0" smtClean="0">
                <a:solidFill>
                  <a:schemeClr val="tx2"/>
                </a:solidFill>
                <a:cs typeface="Times New Roman" pitchFamily="18" charset="0"/>
              </a:rPr>
            </a:br>
            <a:endParaRPr lang="en-US" dirty="0">
              <a:solidFill>
                <a:schemeClr val="tx2"/>
              </a:solidFill>
            </a:endParaRPr>
          </a:p>
        </p:txBody>
      </p:sp>
      <p:sp>
        <p:nvSpPr>
          <p:cNvPr id="3" name="Content Placeholder 2"/>
          <p:cNvSpPr>
            <a:spLocks noGrp="1"/>
          </p:cNvSpPr>
          <p:nvPr>
            <p:ph idx="1"/>
          </p:nvPr>
        </p:nvSpPr>
        <p:spPr/>
        <p:txBody>
          <a:bodyPr>
            <a:normAutofit fontScale="92500" lnSpcReduction="20000"/>
          </a:bodyPr>
          <a:lstStyle/>
          <a:p>
            <a:pPr>
              <a:lnSpc>
                <a:spcPct val="80000"/>
              </a:lnSpc>
              <a:buNone/>
            </a:pPr>
            <a:r>
              <a:rPr lang="en-US" sz="2800" dirty="0" smtClean="0">
                <a:solidFill>
                  <a:schemeClr val="tx2"/>
                </a:solidFill>
                <a:cs typeface="Times New Roman" pitchFamily="18" charset="0"/>
              </a:rPr>
              <a:t>1</a:t>
            </a:r>
            <a:r>
              <a:rPr lang="en-US" sz="3200" dirty="0" smtClean="0">
                <a:solidFill>
                  <a:schemeClr val="tx2"/>
                </a:solidFill>
                <a:cs typeface="Times New Roman" pitchFamily="18" charset="0"/>
              </a:rPr>
              <a:t>. Need for surgical drainage</a:t>
            </a:r>
          </a:p>
          <a:p>
            <a:pPr>
              <a:lnSpc>
                <a:spcPct val="80000"/>
              </a:lnSpc>
              <a:buNone/>
            </a:pPr>
            <a:r>
              <a:rPr lang="en-US" sz="3200" dirty="0" smtClean="0">
                <a:solidFill>
                  <a:schemeClr val="tx2"/>
                </a:solidFill>
                <a:cs typeface="Times New Roman" pitchFamily="18" charset="0"/>
              </a:rPr>
              <a:t>   </a:t>
            </a:r>
          </a:p>
          <a:p>
            <a:pPr>
              <a:lnSpc>
                <a:spcPct val="80000"/>
              </a:lnSpc>
              <a:buNone/>
            </a:pPr>
            <a:r>
              <a:rPr lang="en-US" sz="3200" dirty="0" smtClean="0">
                <a:solidFill>
                  <a:schemeClr val="tx2"/>
                </a:solidFill>
                <a:cs typeface="Times New Roman" pitchFamily="18" charset="0"/>
              </a:rPr>
              <a:t>   2. Failed endodontic treatment</a:t>
            </a:r>
          </a:p>
          <a:p>
            <a:pPr>
              <a:lnSpc>
                <a:spcPct val="80000"/>
              </a:lnSpc>
              <a:buNone/>
            </a:pPr>
            <a:r>
              <a:rPr lang="en-US" sz="3200" dirty="0" smtClean="0">
                <a:solidFill>
                  <a:schemeClr val="tx2"/>
                </a:solidFill>
                <a:cs typeface="Times New Roman" pitchFamily="18" charset="0"/>
              </a:rPr>
              <a:t>         1. Irretrievable root canal filling material</a:t>
            </a:r>
          </a:p>
          <a:p>
            <a:pPr>
              <a:lnSpc>
                <a:spcPct val="80000"/>
              </a:lnSpc>
              <a:buNone/>
            </a:pPr>
            <a:r>
              <a:rPr lang="en-US" sz="3200" dirty="0" smtClean="0">
                <a:solidFill>
                  <a:schemeClr val="tx2"/>
                </a:solidFill>
                <a:cs typeface="Times New Roman" pitchFamily="18" charset="0"/>
              </a:rPr>
              <a:t>         2. Irretrievable </a:t>
            </a:r>
            <a:r>
              <a:rPr lang="en-US" sz="3200" dirty="0" err="1" smtClean="0">
                <a:solidFill>
                  <a:schemeClr val="tx2"/>
                </a:solidFill>
                <a:cs typeface="Times New Roman" pitchFamily="18" charset="0"/>
              </a:rPr>
              <a:t>intraradicular</a:t>
            </a:r>
            <a:r>
              <a:rPr lang="en-US" sz="3200" dirty="0" smtClean="0">
                <a:solidFill>
                  <a:schemeClr val="tx2"/>
                </a:solidFill>
                <a:cs typeface="Times New Roman" pitchFamily="18" charset="0"/>
              </a:rPr>
              <a:t> post</a:t>
            </a:r>
          </a:p>
          <a:p>
            <a:pPr>
              <a:lnSpc>
                <a:spcPct val="80000"/>
              </a:lnSpc>
              <a:buNone/>
            </a:pPr>
            <a:r>
              <a:rPr lang="en-US" sz="3200" dirty="0" smtClean="0">
                <a:solidFill>
                  <a:schemeClr val="tx2"/>
                </a:solidFill>
                <a:cs typeface="Times New Roman" pitchFamily="18" charset="0"/>
              </a:rPr>
              <a:t>   </a:t>
            </a:r>
          </a:p>
          <a:p>
            <a:pPr>
              <a:lnSpc>
                <a:spcPct val="80000"/>
              </a:lnSpc>
              <a:buNone/>
            </a:pPr>
            <a:r>
              <a:rPr lang="en-US" sz="3200" dirty="0" smtClean="0">
                <a:solidFill>
                  <a:schemeClr val="tx2"/>
                </a:solidFill>
                <a:cs typeface="Times New Roman" pitchFamily="18" charset="0"/>
              </a:rPr>
              <a:t>   3. Calcification of the pulp space</a:t>
            </a:r>
          </a:p>
          <a:p>
            <a:pPr>
              <a:lnSpc>
                <a:spcPct val="80000"/>
              </a:lnSpc>
              <a:buNone/>
            </a:pPr>
            <a:r>
              <a:rPr lang="en-US" sz="3200" dirty="0" smtClean="0">
                <a:solidFill>
                  <a:schemeClr val="tx2"/>
                </a:solidFill>
                <a:cs typeface="Times New Roman" pitchFamily="18" charset="0"/>
              </a:rPr>
              <a:t>   </a:t>
            </a:r>
          </a:p>
          <a:p>
            <a:pPr>
              <a:lnSpc>
                <a:spcPct val="80000"/>
              </a:lnSpc>
              <a:buNone/>
            </a:pPr>
            <a:r>
              <a:rPr lang="en-US" sz="3200" dirty="0" smtClean="0">
                <a:solidFill>
                  <a:schemeClr val="tx2"/>
                </a:solidFill>
                <a:cs typeface="Times New Roman" pitchFamily="18" charset="0"/>
              </a:rPr>
              <a:t>   4. Procedural errors</a:t>
            </a:r>
          </a:p>
          <a:p>
            <a:pPr>
              <a:lnSpc>
                <a:spcPct val="80000"/>
              </a:lnSpc>
              <a:buNone/>
            </a:pPr>
            <a:r>
              <a:rPr lang="en-US" sz="3200" dirty="0" smtClean="0">
                <a:solidFill>
                  <a:schemeClr val="tx2"/>
                </a:solidFill>
                <a:cs typeface="Times New Roman" pitchFamily="18" charset="0"/>
              </a:rPr>
              <a:t>         1. Instrument fragmentation</a:t>
            </a:r>
          </a:p>
          <a:p>
            <a:pPr>
              <a:lnSpc>
                <a:spcPct val="80000"/>
              </a:lnSpc>
              <a:buNone/>
            </a:pPr>
            <a:r>
              <a:rPr lang="en-US" sz="3200" dirty="0" smtClean="0">
                <a:solidFill>
                  <a:schemeClr val="tx2"/>
                </a:solidFill>
                <a:cs typeface="Times New Roman" pitchFamily="18" charset="0"/>
              </a:rPr>
              <a:t>         2. Non-negotiable </a:t>
            </a:r>
            <a:r>
              <a:rPr lang="en-US" sz="3200" dirty="0" err="1" smtClean="0">
                <a:solidFill>
                  <a:schemeClr val="tx2"/>
                </a:solidFill>
                <a:cs typeface="Times New Roman" pitchFamily="18" charset="0"/>
              </a:rPr>
              <a:t>ledging</a:t>
            </a:r>
            <a:endParaRPr lang="en-US" sz="3200" dirty="0" smtClean="0">
              <a:solidFill>
                <a:schemeClr val="tx2"/>
              </a:solidFill>
              <a:cs typeface="Times New Roman" pitchFamily="18" charset="0"/>
            </a:endParaRPr>
          </a:p>
          <a:p>
            <a:pPr>
              <a:lnSpc>
                <a:spcPct val="80000"/>
              </a:lnSpc>
              <a:buNone/>
            </a:pPr>
            <a:r>
              <a:rPr lang="en-US" sz="3200" dirty="0" smtClean="0">
                <a:solidFill>
                  <a:schemeClr val="tx2"/>
                </a:solidFill>
                <a:cs typeface="Times New Roman" pitchFamily="18" charset="0"/>
              </a:rPr>
              <a:t>         3. Root perforation</a:t>
            </a:r>
            <a:endParaRPr lang="en-US" dirty="0">
              <a:solidFill>
                <a:schemeClr val="tx2"/>
              </a:solidFill>
            </a:endParaRPr>
          </a:p>
        </p:txBody>
      </p:sp>
      <p:sp>
        <p:nvSpPr>
          <p:cNvPr id="4" name="Footer Placeholder 3"/>
          <p:cNvSpPr>
            <a:spLocks noGrp="1"/>
          </p:cNvSpPr>
          <p:nvPr>
            <p:ph type="ftr" sz="quarter" idx="11"/>
          </p:nvPr>
        </p:nvSpPr>
        <p:spPr>
          <a:xfrm>
            <a:off x="7029450" y="5724586"/>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7</a:t>
            </a:fld>
            <a:endParaRPr lang="en-US"/>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4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28700" y="1429789"/>
            <a:ext cx="8743950" cy="4925771"/>
          </a:xfrm>
        </p:spPr>
        <p:txBody>
          <a:bodyPr>
            <a:normAutofit fontScale="70000" lnSpcReduction="20000"/>
          </a:bodyPr>
          <a:lstStyle/>
          <a:p>
            <a:pPr>
              <a:buNone/>
            </a:pPr>
            <a:r>
              <a:rPr lang="en-US" dirty="0" smtClean="0">
                <a:solidFill>
                  <a:schemeClr val="tx2"/>
                </a:solidFill>
                <a:cs typeface="Arial" pitchFamily="34" charset="0"/>
              </a:rPr>
              <a:t> </a:t>
            </a:r>
            <a:r>
              <a:rPr lang="en-US" sz="2800" dirty="0" smtClean="0">
                <a:solidFill>
                  <a:schemeClr val="tx2"/>
                </a:solidFill>
                <a:cs typeface="Times New Roman" pitchFamily="18" charset="0"/>
              </a:rPr>
              <a:t>5. </a:t>
            </a:r>
            <a:r>
              <a:rPr lang="en-US" sz="3200" dirty="0" smtClean="0">
                <a:solidFill>
                  <a:schemeClr val="tx2"/>
                </a:solidFill>
                <a:cs typeface="Times New Roman" pitchFamily="18" charset="0"/>
              </a:rPr>
              <a:t>Symptomatic overfilling.</a:t>
            </a:r>
          </a:p>
          <a:p>
            <a:pPr>
              <a:buNone/>
            </a:pPr>
            <a:endParaRPr lang="en-US" sz="3200" dirty="0" smtClean="0">
              <a:solidFill>
                <a:schemeClr val="tx2"/>
              </a:solidFill>
              <a:cs typeface="Times New Roman" pitchFamily="18" charset="0"/>
            </a:endParaRPr>
          </a:p>
          <a:p>
            <a:pPr>
              <a:buNone/>
            </a:pPr>
            <a:r>
              <a:rPr lang="en-US" sz="3200" dirty="0" smtClean="0">
                <a:solidFill>
                  <a:schemeClr val="tx2"/>
                </a:solidFill>
                <a:cs typeface="Times New Roman" pitchFamily="18" charset="0"/>
              </a:rPr>
              <a:t>   6. Anatomic variations.</a:t>
            </a:r>
          </a:p>
          <a:p>
            <a:pPr>
              <a:buNone/>
            </a:pPr>
            <a:r>
              <a:rPr lang="en-US" sz="3200" dirty="0" smtClean="0">
                <a:solidFill>
                  <a:schemeClr val="tx2"/>
                </a:solidFill>
                <a:cs typeface="Times New Roman" pitchFamily="18" charset="0"/>
              </a:rPr>
              <a:t>         A. Root </a:t>
            </a:r>
            <a:r>
              <a:rPr lang="en-US" sz="3200" dirty="0" err="1" smtClean="0">
                <a:solidFill>
                  <a:schemeClr val="tx2"/>
                </a:solidFill>
                <a:cs typeface="Times New Roman" pitchFamily="18" charset="0"/>
              </a:rPr>
              <a:t>dilaceration</a:t>
            </a:r>
            <a:r>
              <a:rPr lang="en-US" sz="3200" dirty="0" smtClean="0">
                <a:solidFill>
                  <a:schemeClr val="tx2"/>
                </a:solidFill>
                <a:cs typeface="Times New Roman" pitchFamily="18" charset="0"/>
              </a:rPr>
              <a:t>.</a:t>
            </a:r>
          </a:p>
          <a:p>
            <a:pPr>
              <a:buNone/>
            </a:pPr>
            <a:r>
              <a:rPr lang="en-US" sz="3200" dirty="0" smtClean="0">
                <a:solidFill>
                  <a:schemeClr val="tx2"/>
                </a:solidFill>
                <a:cs typeface="Times New Roman" pitchFamily="18" charset="0"/>
              </a:rPr>
              <a:t>         B. Apical root fenestration.</a:t>
            </a:r>
          </a:p>
          <a:p>
            <a:pPr>
              <a:buNone/>
            </a:pPr>
            <a:endParaRPr lang="en-US" sz="3200" dirty="0" smtClean="0">
              <a:solidFill>
                <a:schemeClr val="tx2"/>
              </a:solidFill>
              <a:cs typeface="Times New Roman" pitchFamily="18" charset="0"/>
            </a:endParaRPr>
          </a:p>
          <a:p>
            <a:pPr>
              <a:buNone/>
            </a:pPr>
            <a:r>
              <a:rPr lang="en-US" sz="3200" dirty="0" smtClean="0">
                <a:solidFill>
                  <a:schemeClr val="tx2"/>
                </a:solidFill>
                <a:cs typeface="Arial" pitchFamily="34" charset="0"/>
              </a:rPr>
              <a:t>   7. Biopsy.</a:t>
            </a:r>
          </a:p>
          <a:p>
            <a:pPr>
              <a:buNone/>
            </a:pPr>
            <a:endParaRPr lang="en-US" sz="3200" dirty="0" smtClean="0">
              <a:solidFill>
                <a:schemeClr val="tx2"/>
              </a:solidFill>
              <a:cs typeface="Arial" pitchFamily="34" charset="0"/>
            </a:endParaRPr>
          </a:p>
          <a:p>
            <a:pPr>
              <a:buNone/>
            </a:pPr>
            <a:r>
              <a:rPr lang="en-US" sz="3200" dirty="0" smtClean="0">
                <a:solidFill>
                  <a:schemeClr val="tx2"/>
                </a:solidFill>
                <a:cs typeface="Arial" pitchFamily="34" charset="0"/>
              </a:rPr>
              <a:t>   8. Corrective surgery.</a:t>
            </a:r>
          </a:p>
          <a:p>
            <a:pPr>
              <a:buNone/>
            </a:pPr>
            <a:r>
              <a:rPr lang="en-US" sz="3200" dirty="0" smtClean="0">
                <a:solidFill>
                  <a:schemeClr val="tx2"/>
                </a:solidFill>
                <a:cs typeface="Arial" pitchFamily="34" charset="0"/>
              </a:rPr>
              <a:t>         1. Root </a:t>
            </a:r>
            <a:r>
              <a:rPr lang="en-US" sz="3200" dirty="0" err="1" smtClean="0">
                <a:solidFill>
                  <a:schemeClr val="tx2"/>
                </a:solidFill>
                <a:cs typeface="Arial" pitchFamily="34" charset="0"/>
              </a:rPr>
              <a:t>resorptive</a:t>
            </a:r>
            <a:r>
              <a:rPr lang="en-US" sz="3200" dirty="0" smtClean="0">
                <a:solidFill>
                  <a:schemeClr val="tx2"/>
                </a:solidFill>
                <a:cs typeface="Arial" pitchFamily="34" charset="0"/>
              </a:rPr>
              <a:t> defects</a:t>
            </a:r>
          </a:p>
          <a:p>
            <a:pPr>
              <a:buNone/>
            </a:pPr>
            <a:r>
              <a:rPr lang="en-US" sz="3200" dirty="0" smtClean="0">
                <a:solidFill>
                  <a:schemeClr val="tx2"/>
                </a:solidFill>
                <a:cs typeface="Arial" pitchFamily="34" charset="0"/>
              </a:rPr>
              <a:t>         2. Root caries</a:t>
            </a:r>
          </a:p>
          <a:p>
            <a:pPr>
              <a:buNone/>
            </a:pPr>
            <a:r>
              <a:rPr lang="en-US" sz="3200" dirty="0" smtClean="0">
                <a:solidFill>
                  <a:schemeClr val="tx2"/>
                </a:solidFill>
                <a:cs typeface="Arial" pitchFamily="34" charset="0"/>
              </a:rPr>
              <a:t>         3. Root resection</a:t>
            </a:r>
          </a:p>
          <a:p>
            <a:pPr>
              <a:buNone/>
            </a:pPr>
            <a:r>
              <a:rPr lang="en-US" sz="3200" dirty="0" smtClean="0">
                <a:solidFill>
                  <a:schemeClr val="tx2"/>
                </a:solidFill>
                <a:cs typeface="Arial" pitchFamily="34" charset="0"/>
              </a:rPr>
              <a:t>         4. Hemi-section</a:t>
            </a:r>
          </a:p>
          <a:p>
            <a:pPr>
              <a:buNone/>
            </a:pPr>
            <a:r>
              <a:rPr lang="en-US" sz="3200" dirty="0" smtClean="0">
                <a:solidFill>
                  <a:schemeClr val="tx2"/>
                </a:solidFill>
                <a:cs typeface="Arial" pitchFamily="34" charset="0"/>
              </a:rPr>
              <a:t>         5. Bi-</a:t>
            </a:r>
            <a:r>
              <a:rPr lang="en-US" sz="3200" dirty="0" err="1" smtClean="0">
                <a:solidFill>
                  <a:schemeClr val="tx2"/>
                </a:solidFill>
                <a:cs typeface="Arial" pitchFamily="34" charset="0"/>
              </a:rPr>
              <a:t>cuspidization</a:t>
            </a:r>
            <a:endParaRPr lang="en-US" dirty="0">
              <a:solidFill>
                <a:schemeClr val="tx2"/>
              </a:solidFill>
            </a:endParaRPr>
          </a:p>
        </p:txBody>
      </p:sp>
      <p:sp>
        <p:nvSpPr>
          <p:cNvPr id="4" name="Footer Placeholder 3"/>
          <p:cNvSpPr>
            <a:spLocks noGrp="1"/>
          </p:cNvSpPr>
          <p:nvPr>
            <p:ph type="ftr" sz="quarter" idx="11"/>
          </p:nvPr>
        </p:nvSpPr>
        <p:spPr>
          <a:xfrm>
            <a:off x="6789940" y="5774462"/>
            <a:ext cx="3257550" cy="365125"/>
          </a:xfrm>
        </p:spPr>
        <p:txBody>
          <a:bodyPr/>
          <a:lstStyle/>
          <a:p>
            <a:r>
              <a:rPr lang="en-GB" dirty="0" smtClean="0"/>
              <a:t>Prof </a:t>
            </a:r>
            <a:r>
              <a:rPr lang="en-GB" dirty="0" err="1" smtClean="0"/>
              <a:t>Renu</a:t>
            </a:r>
            <a:r>
              <a:rPr lang="en-GB" dirty="0" smtClean="0"/>
              <a:t> </a:t>
            </a:r>
            <a:r>
              <a:rPr lang="en-GB" dirty="0" err="1" smtClean="0"/>
              <a:t>Batra</a:t>
            </a:r>
            <a:endParaRPr lang="en-US" dirty="0"/>
          </a:p>
        </p:txBody>
      </p:sp>
      <p:sp>
        <p:nvSpPr>
          <p:cNvPr id="5" name="Slide Number Placeholder 4"/>
          <p:cNvSpPr>
            <a:spLocks noGrp="1"/>
          </p:cNvSpPr>
          <p:nvPr>
            <p:ph type="sldNum" sz="quarter" idx="12"/>
          </p:nvPr>
        </p:nvSpPr>
        <p:spPr/>
        <p:txBody>
          <a:bodyPr/>
          <a:lstStyle/>
          <a:p>
            <a:fld id="{0FE0F755-9CEA-4173-9D80-9B16570FB611}" type="slidenum">
              <a:rPr lang="en-US" smtClean="0"/>
              <a:pPr/>
              <a:t>8</a:t>
            </a:fld>
            <a:endParaRPr lang="en-US"/>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8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cs typeface="Times New Roman" pitchFamily="18" charset="0"/>
              </a:rPr>
              <a:t>CONTRAINDICATIONS</a:t>
            </a:r>
            <a:br>
              <a:rPr lang="en-US" b="1" dirty="0" smtClean="0">
                <a:solidFill>
                  <a:schemeClr val="tx2"/>
                </a:solidFill>
                <a:cs typeface="Times New Roman" pitchFamily="18" charset="0"/>
              </a:rPr>
            </a:br>
            <a:endParaRPr lang="en-US" dirty="0">
              <a:solidFill>
                <a:schemeClr val="tx2"/>
              </a:solidFill>
            </a:endParaRPr>
          </a:p>
        </p:txBody>
      </p:sp>
      <p:sp>
        <p:nvSpPr>
          <p:cNvPr id="3" name="Content Placeholder 2"/>
          <p:cNvSpPr>
            <a:spLocks noGrp="1"/>
          </p:cNvSpPr>
          <p:nvPr>
            <p:ph idx="1"/>
          </p:nvPr>
        </p:nvSpPr>
        <p:spPr/>
        <p:txBody>
          <a:bodyPr/>
          <a:lstStyle/>
          <a:p>
            <a:pPr marL="609600" indent="-609600"/>
            <a:r>
              <a:rPr lang="en-US" sz="3200" dirty="0" smtClean="0">
                <a:solidFill>
                  <a:schemeClr val="tx2"/>
                </a:solidFill>
                <a:cs typeface="Arial" pitchFamily="34" charset="0"/>
              </a:rPr>
              <a:t>Poor systemic health.</a:t>
            </a:r>
          </a:p>
          <a:p>
            <a:pPr marL="609600" indent="-609600"/>
            <a:r>
              <a:rPr lang="en-US" sz="3200" dirty="0" smtClean="0">
                <a:solidFill>
                  <a:schemeClr val="tx2"/>
                </a:solidFill>
                <a:cs typeface="Arial" pitchFamily="34" charset="0"/>
              </a:rPr>
              <a:t>Local anatomical considerations </a:t>
            </a:r>
          </a:p>
          <a:p>
            <a:pPr marL="609600" indent="-609600"/>
            <a:r>
              <a:rPr lang="en-US" sz="3200" dirty="0" smtClean="0">
                <a:solidFill>
                  <a:schemeClr val="tx2"/>
                </a:solidFill>
                <a:cs typeface="Arial" pitchFamily="34" charset="0"/>
              </a:rPr>
              <a:t>Poor periodontal status.</a:t>
            </a:r>
          </a:p>
          <a:p>
            <a:pPr marL="609600" indent="-609600"/>
            <a:r>
              <a:rPr lang="en-US" sz="3200" dirty="0" smtClean="0">
                <a:solidFill>
                  <a:schemeClr val="tx2"/>
                </a:solidFill>
                <a:cs typeface="Arial" pitchFamily="34" charset="0"/>
              </a:rPr>
              <a:t>Non restorable teeth</a:t>
            </a:r>
          </a:p>
          <a:p>
            <a:endParaRPr lang="en-US" dirty="0">
              <a:solidFill>
                <a:schemeClr val="tx2"/>
              </a:solidFill>
            </a:endParaRPr>
          </a:p>
        </p:txBody>
      </p:sp>
      <p:sp>
        <p:nvSpPr>
          <p:cNvPr id="4" name="Footer Placeholder 3"/>
          <p:cNvSpPr>
            <a:spLocks noGrp="1"/>
          </p:cNvSpPr>
          <p:nvPr>
            <p:ph type="ftr" sz="quarter" idx="11"/>
          </p:nvPr>
        </p:nvSpPr>
        <p:spPr/>
        <p:txBody>
          <a:bodyPr/>
          <a:lstStyle/>
          <a:p>
            <a:r>
              <a:rPr lang="en-GB" smtClean="0"/>
              <a:t>Prof Shreyas Shah</a:t>
            </a:r>
            <a:endParaRPr lang="en-US"/>
          </a:p>
        </p:txBody>
      </p:sp>
      <p:sp>
        <p:nvSpPr>
          <p:cNvPr id="5" name="Slide Number Placeholder 4"/>
          <p:cNvSpPr>
            <a:spLocks noGrp="1"/>
          </p:cNvSpPr>
          <p:nvPr>
            <p:ph type="sldNum" sz="quarter" idx="12"/>
          </p:nvPr>
        </p:nvSpPr>
        <p:spPr/>
        <p:txBody>
          <a:bodyPr/>
          <a:lstStyle/>
          <a:p>
            <a:fld id="{0FE0F755-9CEA-4173-9D80-9B16570FB611}" type="slidenum">
              <a:rPr lang="en-US" smtClean="0"/>
              <a:pPr/>
              <a:t>9</a:t>
            </a:fld>
            <a:endParaRPr lang="en-US"/>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9911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7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AMT_MUSIC"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1501</TotalTime>
  <Words>2108</Words>
  <Application>Microsoft Office PowerPoint</Application>
  <PresentationFormat>35mm Slides</PresentationFormat>
  <Paragraphs>360</Paragraphs>
  <Slides>42</Slides>
  <Notes>2</Notes>
  <HiddenSlides>0</HiddenSlides>
  <MMClips>39</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BDS Year 4th Regular batch  Academic Year 2021-2022  Subject: Conservative Dentistry &amp; Endodontics  Topic: Endodontic Surgery </vt:lpstr>
      <vt:lpstr>CONTENTS </vt:lpstr>
      <vt:lpstr>INTRODUCTION</vt:lpstr>
      <vt:lpstr>Definition-</vt:lpstr>
      <vt:lpstr>History </vt:lpstr>
      <vt:lpstr>Slide 6</vt:lpstr>
      <vt:lpstr>INDICATIONS  </vt:lpstr>
      <vt:lpstr>Slide 8</vt:lpstr>
      <vt:lpstr>CONTRAINDICATIONS </vt:lpstr>
      <vt:lpstr> CLASSIFICATION OF ENDODONTIC SURGICAL PROCEDURES       </vt:lpstr>
      <vt:lpstr>Slide 11</vt:lpstr>
      <vt:lpstr>Incision and drainage </vt:lpstr>
      <vt:lpstr>Slide 13</vt:lpstr>
      <vt:lpstr>Slide 14</vt:lpstr>
      <vt:lpstr>Slide 15</vt:lpstr>
      <vt:lpstr>Types of incisions </vt:lpstr>
      <vt:lpstr>Classification of Flaps: </vt:lpstr>
      <vt:lpstr> Full Mucoperiosteal Flaps. </vt:lpstr>
      <vt:lpstr>RECTANGULAR FLAP:  </vt:lpstr>
      <vt:lpstr>TRAPEZOIDAL FLAP: </vt:lpstr>
      <vt:lpstr> Limited Mucoperiosteal Flaps:</vt:lpstr>
      <vt:lpstr>Submarginal scalloped rectangular (Luebke-ochsenbein) flap</vt:lpstr>
      <vt:lpstr>Slide 23</vt:lpstr>
      <vt:lpstr>Slide 24</vt:lpstr>
      <vt:lpstr>Slide 25</vt:lpstr>
      <vt:lpstr>Slide 26</vt:lpstr>
      <vt:lpstr> Trephination</vt:lpstr>
      <vt:lpstr>CORTICAL TREPHENATION: </vt:lpstr>
      <vt:lpstr>PERIRADICULAR CURETTAGE: </vt:lpstr>
      <vt:lpstr>Slide 30</vt:lpstr>
      <vt:lpstr>Slide 31</vt:lpstr>
      <vt:lpstr>Slide 32</vt:lpstr>
      <vt:lpstr>Slide 33</vt:lpstr>
      <vt:lpstr>Slide 34</vt:lpstr>
      <vt:lpstr> Root-End Filling:</vt:lpstr>
      <vt:lpstr>Root-End Filling:</vt:lpstr>
      <vt:lpstr>Materials– Past and Present</vt:lpstr>
      <vt:lpstr>REPOSITIONING AND SUTURING: </vt:lpstr>
      <vt:lpstr>Postoperative Instruction</vt:lpstr>
      <vt:lpstr>Slide 40</vt:lpstr>
      <vt:lpstr>CONCLUSION :</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Venkata Subramanyam Ramadugula</dc:creator>
  <cp:lastModifiedBy>renu batra</cp:lastModifiedBy>
  <cp:revision>180</cp:revision>
  <dcterms:created xsi:type="dcterms:W3CDTF">2022-02-14T00:49:04Z</dcterms:created>
  <dcterms:modified xsi:type="dcterms:W3CDTF">2022-07-19T00:40:43Z</dcterms:modified>
</cp:coreProperties>
</file>