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6" r:id="rId7"/>
    <p:sldId id="260" r:id="rId8"/>
    <p:sldId id="262" r:id="rId9"/>
    <p:sldId id="261" r:id="rId10"/>
    <p:sldId id="264" r:id="rId11"/>
    <p:sldId id="265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CEC2-8F2D-46FE-9D5E-EDD961AB7B80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CEC2-8F2D-46FE-9D5E-EDD961AB7B80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CEC2-8F2D-46FE-9D5E-EDD961AB7B80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CEC2-8F2D-46FE-9D5E-EDD961AB7B80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CEC2-8F2D-46FE-9D5E-EDD961AB7B80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CEC2-8F2D-46FE-9D5E-EDD961AB7B80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CEC2-8F2D-46FE-9D5E-EDD961AB7B80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CEC2-8F2D-46FE-9D5E-EDD961AB7B80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CEC2-8F2D-46FE-9D5E-EDD961AB7B80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CEC2-8F2D-46FE-9D5E-EDD961AB7B80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CEC2-8F2D-46FE-9D5E-EDD961AB7B80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08CEC2-8F2D-46FE-9D5E-EDD961AB7B80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446FA0-DEEB-45D9-A815-4C14A763924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eatonhand.com/fas/fas025.htm" TargetMode="External"/><Relationship Id="rId7" Type="http://schemas.openxmlformats.org/officeDocument/2006/relationships/hyperlink" Target="http://www.eatonhand.com/mus/mus005.htm" TargetMode="External"/><Relationship Id="rId2" Type="http://schemas.openxmlformats.org/officeDocument/2006/relationships/hyperlink" Target="http://www.eatonhand.com/ski/ski007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atonhand.com/fas/fas060.htm" TargetMode="External"/><Relationship Id="rId5" Type="http://schemas.openxmlformats.org/officeDocument/2006/relationships/hyperlink" Target="http://www.eatonhand.com/fas/fas026.htm" TargetMode="External"/><Relationship Id="rId4" Type="http://schemas.openxmlformats.org/officeDocument/2006/relationships/hyperlink" Target="http://www.eatonhand.com/bon/bon024.ht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chemeClr val="tx1"/>
                </a:solidFill>
              </a:rPr>
              <a:t>Spaces of the hand</a:t>
            </a:r>
            <a:endParaRPr lang="en-US" sz="6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9304" y="5105400"/>
            <a:ext cx="7854696" cy="175260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Dr. K.M. Parmar</a:t>
            </a:r>
          </a:p>
          <a:p>
            <a:pPr>
              <a:lnSpc>
                <a:spcPct val="120000"/>
              </a:lnSpc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Associate Professor</a:t>
            </a:r>
          </a:p>
          <a:p>
            <a:pPr>
              <a:lnSpc>
                <a:spcPct val="120000"/>
              </a:lnSpc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S.B.K.S.M.I. &amp; R.C.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Thenar</a:t>
            </a:r>
            <a:r>
              <a:rPr lang="en-US" dirty="0" smtClean="0"/>
              <a:t>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572000" cy="4389120"/>
          </a:xfrm>
        </p:spPr>
        <p:txBody>
          <a:bodyPr/>
          <a:lstStyle/>
          <a:p>
            <a:r>
              <a:rPr lang="en-US" b="1" dirty="0" smtClean="0"/>
              <a:t>Boundaries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Radial: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thenar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 eminence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3"/>
              </a:rPr>
              <a:t>radial bursa</a:t>
            </a: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</a:rPr>
              <a:t>Ulnar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: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4"/>
              </a:rPr>
              <a:t>Middle metacarpal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hlinkClick r:id="rId5"/>
              </a:rPr>
              <a:t>ulnar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5"/>
              </a:rPr>
              <a:t> bursa</a:t>
            </a: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Superficial: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6"/>
              </a:rPr>
              <a:t>Carpal tunnel</a:t>
            </a: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Deep: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7"/>
              </a:rPr>
              <a:t>Adductor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hlinkClick r:id="rId7"/>
              </a:rPr>
              <a:t>pollicis</a:t>
            </a: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139006" y="3429000"/>
            <a:ext cx="4004994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3200400" y="6488668"/>
            <a:ext cx="1739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eatonhand.com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Synovial sheaths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648200" cy="5029200"/>
          </a:xfrm>
        </p:spPr>
        <p:txBody>
          <a:bodyPr/>
          <a:lstStyle/>
          <a:p>
            <a:r>
              <a:rPr lang="en-US" dirty="0" smtClean="0"/>
              <a:t>Opposite each finger, the flexor tendons are enclosed in a digital synovial sheath, which in turn is covered by a fibrous flexor sheath.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1539240"/>
            <a:ext cx="3810000" cy="531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30480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www.medceu.com/index/index.php?page=get_course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Ulnar</a:t>
            </a:r>
            <a:r>
              <a:rPr lang="en-US" dirty="0" smtClean="0"/>
              <a:t> and radial bursa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5257800" cy="4389120"/>
          </a:xfrm>
        </p:spPr>
        <p:txBody>
          <a:bodyPr/>
          <a:lstStyle/>
          <a:p>
            <a:r>
              <a:rPr lang="en-US" dirty="0" smtClean="0"/>
              <a:t>The flexor </a:t>
            </a:r>
            <a:r>
              <a:rPr lang="en-US" dirty="0" err="1" smtClean="0"/>
              <a:t>pollicis</a:t>
            </a:r>
            <a:r>
              <a:rPr lang="en-US" dirty="0" smtClean="0"/>
              <a:t> </a:t>
            </a:r>
            <a:r>
              <a:rPr lang="en-US" dirty="0" err="1" smtClean="0"/>
              <a:t>longus</a:t>
            </a:r>
            <a:r>
              <a:rPr lang="en-US" dirty="0" smtClean="0"/>
              <a:t> has a separate synovial covering that is called the </a:t>
            </a:r>
            <a:r>
              <a:rPr lang="en-US" b="1" dirty="0" smtClean="0"/>
              <a:t>radial bursa.</a:t>
            </a:r>
          </a:p>
          <a:p>
            <a:r>
              <a:rPr lang="en-US" dirty="0" smtClean="0"/>
              <a:t> The superficial and deep flexor tendons in the palm and forearm are enclosed in the </a:t>
            </a:r>
            <a:r>
              <a:rPr lang="en-US" b="1" dirty="0" err="1" smtClean="0"/>
              <a:t>ulnar</a:t>
            </a:r>
            <a:r>
              <a:rPr lang="en-US" b="1" dirty="0" smtClean="0"/>
              <a:t> bursa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2667001"/>
            <a:ext cx="3429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29540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www.medceu.com/index/index.php?page=get_course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AN </a:t>
            </a:r>
            <a:r>
              <a:rPr lang="en-US" b="1" smtClean="0"/>
              <a:t>13.3 - Fibrous </a:t>
            </a:r>
            <a:r>
              <a:rPr lang="en-US" b="1" dirty="0"/>
              <a:t>flexor sheaths, ulnar bursa, radial bursa, and </a:t>
            </a:r>
            <a:r>
              <a:rPr lang="en-US" b="1" dirty="0" err="1"/>
              <a:t>fascial</a:t>
            </a:r>
            <a:r>
              <a:rPr lang="en-US" b="1" dirty="0"/>
              <a:t> spaces of palm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91771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Spaces are as follows: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A) </a:t>
            </a:r>
            <a:r>
              <a:rPr lang="en-US" dirty="0" err="1" smtClean="0"/>
              <a:t>Palmar</a:t>
            </a:r>
            <a:r>
              <a:rPr lang="en-US" dirty="0" smtClean="0"/>
              <a:t> spaces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Pulp space of the finger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err="1" smtClean="0"/>
              <a:t>Midpalmar</a:t>
            </a:r>
            <a:r>
              <a:rPr lang="en-US" dirty="0" smtClean="0"/>
              <a:t> space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err="1" smtClean="0"/>
              <a:t>Thenar</a:t>
            </a:r>
            <a:r>
              <a:rPr lang="en-US" dirty="0" smtClean="0"/>
              <a:t> space</a:t>
            </a:r>
          </a:p>
          <a:p>
            <a:pPr marL="514350" indent="-514350">
              <a:buNone/>
            </a:pPr>
            <a:r>
              <a:rPr lang="en-US" dirty="0" smtClean="0"/>
              <a:t>B) Dorsal spaces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Dorsal subcutaneous spaces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Dorsal </a:t>
            </a:r>
            <a:r>
              <a:rPr lang="en-US" dirty="0" err="1" smtClean="0"/>
              <a:t>subaponeurotic</a:t>
            </a:r>
            <a:r>
              <a:rPr lang="en-US" dirty="0" smtClean="0"/>
              <a:t> spaces</a:t>
            </a:r>
          </a:p>
          <a:p>
            <a:pPr marL="514350" indent="-514350">
              <a:buNone/>
            </a:pPr>
            <a:r>
              <a:rPr lang="en-US" dirty="0" smtClean="0"/>
              <a:t>C) The forearm space of </a:t>
            </a:r>
            <a:r>
              <a:rPr lang="en-US" dirty="0" err="1" smtClean="0"/>
              <a:t>Parona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Pulp space of the finger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89120"/>
          </a:xfrm>
        </p:spPr>
        <p:txBody>
          <a:bodyPr>
            <a:normAutofit/>
          </a:bodyPr>
          <a:lstStyle/>
          <a:p>
            <a:r>
              <a:rPr lang="en-US" dirty="0" smtClean="0"/>
              <a:t>The skin of the very tip of the finger is very firmly attached to the distal phalanx by numerous fibrous septa</a:t>
            </a:r>
          </a:p>
          <a:p>
            <a:r>
              <a:rPr lang="en-US" dirty="0" smtClean="0"/>
              <a:t>They divide the soft tissue into a large number of virtually closed compartments</a:t>
            </a:r>
          </a:p>
          <a:p>
            <a:r>
              <a:rPr lang="en-US" dirty="0" smtClean="0"/>
              <a:t>The middle and distal digital creases which overlie the joints are attached to the </a:t>
            </a:r>
            <a:r>
              <a:rPr lang="en-US" dirty="0" err="1" smtClean="0"/>
              <a:t>cruciate</a:t>
            </a:r>
            <a:r>
              <a:rPr lang="en-US" dirty="0" smtClean="0"/>
              <a:t> portions of the tendon sheath</a:t>
            </a:r>
          </a:p>
          <a:p>
            <a:r>
              <a:rPr lang="en-US" dirty="0" smtClean="0"/>
              <a:t>The pulps therefore are relatively confined compartments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0980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www.medceu.com/index/index.php?page=get_course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Applied of pulp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4953000" cy="5410200"/>
          </a:xfrm>
        </p:spPr>
        <p:txBody>
          <a:bodyPr/>
          <a:lstStyle/>
          <a:p>
            <a:r>
              <a:rPr lang="en-US" dirty="0" smtClean="0"/>
              <a:t>Infections of the pulp thus remain localized rarely extending to adjacent spaces- known as a </a:t>
            </a:r>
            <a:r>
              <a:rPr lang="en-US" b="1" dirty="0" smtClean="0"/>
              <a:t>whitlow</a:t>
            </a:r>
          </a:p>
          <a:p>
            <a:r>
              <a:rPr lang="en-US" dirty="0" smtClean="0"/>
              <a:t>Soft tissue necrosis and </a:t>
            </a:r>
            <a:r>
              <a:rPr lang="en-US" dirty="0" err="1" smtClean="0"/>
              <a:t>phalangeal</a:t>
            </a:r>
            <a:r>
              <a:rPr lang="en-US" dirty="0" smtClean="0"/>
              <a:t> </a:t>
            </a:r>
            <a:r>
              <a:rPr lang="en-US" dirty="0" err="1" smtClean="0"/>
              <a:t>osteitis</a:t>
            </a:r>
            <a:r>
              <a:rPr lang="en-US" dirty="0" smtClean="0"/>
              <a:t> will develop sooner</a:t>
            </a:r>
          </a:p>
          <a:p>
            <a:r>
              <a:rPr lang="en-US" dirty="0" smtClean="0"/>
              <a:t>Drained by a lateral incision of the finger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066800"/>
            <a:ext cx="411480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www.medceu.com/index/index.php?page=get_course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t="52654"/>
          <a:stretch>
            <a:fillRect/>
          </a:stretch>
        </p:blipFill>
        <p:spPr bwMode="auto">
          <a:xfrm>
            <a:off x="5410201" y="4081315"/>
            <a:ext cx="3733800" cy="2776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2075688"/>
          </a:xfrm>
        </p:spPr>
        <p:txBody>
          <a:bodyPr>
            <a:normAutofit/>
          </a:bodyPr>
          <a:lstStyle/>
          <a:p>
            <a:r>
              <a:rPr lang="en-US" sz="2700" b="1" dirty="0" err="1" smtClean="0"/>
              <a:t>Sassone</a:t>
            </a:r>
            <a:r>
              <a:rPr lang="en-US" sz="2700" b="1" dirty="0" smtClean="0"/>
              <a:t> LM</a:t>
            </a:r>
            <a:r>
              <a:rPr lang="en-US" sz="2700" dirty="0" smtClean="0"/>
              <a:t>, Fidel RA, </a:t>
            </a:r>
            <a:r>
              <a:rPr lang="en-US" sz="2700" dirty="0" err="1" smtClean="0"/>
              <a:t>Faveri</a:t>
            </a:r>
            <a:r>
              <a:rPr lang="en-US" sz="2700" dirty="0" smtClean="0"/>
              <a:t> M, </a:t>
            </a:r>
            <a:r>
              <a:rPr lang="en-US" sz="2700" dirty="0" err="1" smtClean="0"/>
              <a:t>Figueiredo</a:t>
            </a:r>
            <a:r>
              <a:rPr lang="en-US" sz="2700" dirty="0" smtClean="0"/>
              <a:t> L, Fidel SR, </a:t>
            </a:r>
            <a:r>
              <a:rPr lang="en-US" sz="2700" dirty="0" err="1" smtClean="0"/>
              <a:t>Feres</a:t>
            </a:r>
            <a:r>
              <a:rPr lang="en-US" sz="2700" dirty="0" smtClean="0"/>
              <a:t> M., J </a:t>
            </a:r>
            <a:r>
              <a:rPr lang="en-US" sz="2700" dirty="0" err="1" smtClean="0"/>
              <a:t>Endod</a:t>
            </a:r>
            <a:r>
              <a:rPr lang="en-US" sz="2700" dirty="0" smtClean="0"/>
              <a:t>. 2012 Jul;38(7):889-93. </a:t>
            </a:r>
            <a:r>
              <a:rPr lang="en-US" sz="2700" dirty="0" err="1" smtClean="0"/>
              <a:t>Epub</a:t>
            </a:r>
            <a:r>
              <a:rPr lang="en-US" sz="2700" dirty="0" smtClean="0"/>
              <a:t> 2012 May 4.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371600"/>
          <a:ext cx="9144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828800"/>
                <a:gridCol w="1600200"/>
                <a:gridCol w="2362200"/>
                <a:gridCol w="1828800"/>
              </a:tblGrid>
              <a:tr h="934403">
                <a:tc>
                  <a:txBody>
                    <a:bodyPr/>
                    <a:lstStyle/>
                    <a:p>
                      <a:r>
                        <a:rPr lang="en-US" sz="1800" b="1" dirty="0" err="1" smtClean="0"/>
                        <a:t>Sassone</a:t>
                      </a:r>
                      <a:r>
                        <a:rPr lang="en-US" sz="1800" b="1" dirty="0" smtClean="0"/>
                        <a:t> LM</a:t>
                      </a:r>
                      <a:r>
                        <a:rPr lang="en-US" sz="1800" dirty="0" smtClean="0"/>
                        <a:t>, Fidel RA, </a:t>
                      </a:r>
                      <a:r>
                        <a:rPr lang="en-US" sz="1800" dirty="0" err="1" smtClean="0"/>
                        <a:t>Faveri</a:t>
                      </a:r>
                      <a:r>
                        <a:rPr lang="en-US" sz="1800" dirty="0" smtClean="0"/>
                        <a:t> M, </a:t>
                      </a:r>
                      <a:r>
                        <a:rPr lang="en-US" sz="1800" dirty="0" err="1" smtClean="0"/>
                        <a:t>Figueiredo</a:t>
                      </a:r>
                      <a:r>
                        <a:rPr lang="en-US" sz="1800" dirty="0" smtClean="0"/>
                        <a:t> L, Fidel SR, </a:t>
                      </a:r>
                      <a:r>
                        <a:rPr lang="en-US" sz="1800" dirty="0" err="1" smtClean="0"/>
                        <a:t>Feres</a:t>
                      </a:r>
                      <a:r>
                        <a:rPr lang="en-US" sz="1800" dirty="0" smtClean="0"/>
                        <a:t> M.,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A microbiological profile of unexposed and exposed pulp space of primary endodontic infections by checkerboard DNA-DNA hybridization.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Samples were collected by means of a #15 H-type file and 2 sterile paper points from 60 single-rooted teeth with necrotic pulp and </a:t>
                      </a:r>
                      <a:r>
                        <a:rPr lang="en-US" sz="1600" dirty="0" err="1" smtClean="0"/>
                        <a:t>periapical</a:t>
                      </a:r>
                      <a:r>
                        <a:rPr lang="en-US" sz="1600" dirty="0" smtClean="0"/>
                        <a:t> lesions. The presence, levels, and proportions of 40 bacterial species were determined by checkerboard DNA-DNA hybridization.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The species found in higher counts (×10(5)) in exposed pulp space cases were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Eubacterium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saburreum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Fusobacterium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nucleatum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ssp.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vincentii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Tannerella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forsythia,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Enterococcus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faecalis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Neisseria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mucosa, Campylobacter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gracilis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and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Prevotella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nigrescens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and in unexposed pulp space cases they were F.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nucleatum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ssp.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vincentii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N. mucosa, E.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faecalis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E.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saburreum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C.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gracilis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and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Porphyromonas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gingivalis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 Counts of F.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nucleatum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ssp.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vincentii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Campylobacter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sputigena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Capnocytophaga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showae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Treponema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socrenskii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Porphyromonas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endodontalis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Eikenella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corrodens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and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Capnocytophaga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ochracea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were significantly higher in unexposed pulp space cases (P &lt; .05).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data of the present investigation suggested specific differences between the composition of the </a:t>
                      </a:r>
                      <a:r>
                        <a:rPr lang="en-US" dirty="0" err="1" smtClean="0"/>
                        <a:t>microbiota</a:t>
                      </a:r>
                      <a:r>
                        <a:rPr lang="en-US" dirty="0" smtClean="0"/>
                        <a:t> in cases with exposed and unexposed pulp space and an association between higher levels of some specific species and unexposed pulp space cases.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Midpalmar</a:t>
            </a:r>
            <a:r>
              <a:rPr lang="en-US" dirty="0" smtClean="0"/>
              <a:t>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Bounded by: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Ant</a:t>
            </a:r>
            <a:r>
              <a:rPr lang="en-US" dirty="0" smtClean="0"/>
              <a:t>: flexor tendons of med 3 fingers surrounded by synovial sheaths (</a:t>
            </a:r>
            <a:r>
              <a:rPr lang="en-US" dirty="0" err="1" smtClean="0"/>
              <a:t>ulnar</a:t>
            </a:r>
            <a:r>
              <a:rPr lang="en-US" dirty="0" smtClean="0"/>
              <a:t> bursa).</a:t>
            </a:r>
            <a:br>
              <a:rPr lang="en-US" dirty="0" smtClean="0"/>
            </a:br>
            <a:r>
              <a:rPr lang="en-US" b="1" dirty="0" smtClean="0"/>
              <a:t>Post</a:t>
            </a:r>
            <a:r>
              <a:rPr lang="en-US" dirty="0" smtClean="0"/>
              <a:t>: 3,4,5, metacarpal bones with its </a:t>
            </a:r>
            <a:r>
              <a:rPr lang="en-US" dirty="0" err="1" smtClean="0"/>
              <a:t>interossei</a:t>
            </a:r>
            <a:r>
              <a:rPr lang="en-US" dirty="0" smtClean="0"/>
              <a:t> </a:t>
            </a:r>
            <a:r>
              <a:rPr lang="en-US" dirty="0" err="1" smtClean="0"/>
              <a:t>ms.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Med</a:t>
            </a:r>
            <a:r>
              <a:rPr lang="en-US" dirty="0" smtClean="0"/>
              <a:t>: </a:t>
            </a:r>
            <a:r>
              <a:rPr lang="en-US" dirty="0" err="1" smtClean="0"/>
              <a:t>Hypothenar</a:t>
            </a:r>
            <a:r>
              <a:rPr lang="en-US" dirty="0" smtClean="0"/>
              <a:t> muscles.</a:t>
            </a:r>
            <a:br>
              <a:rPr lang="en-US" dirty="0" smtClean="0"/>
            </a:br>
            <a:r>
              <a:rPr lang="en-US" b="1" dirty="0" smtClean="0"/>
              <a:t>Lat</a:t>
            </a:r>
            <a:r>
              <a:rPr lang="en-US" dirty="0" smtClean="0"/>
              <a:t>: septum separating it from </a:t>
            </a:r>
            <a:r>
              <a:rPr lang="en-US" dirty="0" err="1" smtClean="0"/>
              <a:t>thenar</a:t>
            </a:r>
            <a:r>
              <a:rPr lang="en-US" dirty="0" smtClean="0"/>
              <a:t> space.</a:t>
            </a:r>
          </a:p>
          <a:p>
            <a:pPr>
              <a:buNone/>
            </a:pPr>
            <a:endParaRPr lang="en-US" b="1" i="1" dirty="0" smtClean="0"/>
          </a:p>
          <a:p>
            <a:pPr>
              <a:buFont typeface="Arial" pitchFamily="34" charset="0"/>
              <a:buChar char="•"/>
            </a:pPr>
            <a:r>
              <a:rPr lang="en-US" b="1" i="1" dirty="0" smtClean="0"/>
              <a:t>Distally:</a:t>
            </a:r>
            <a:r>
              <a:rPr lang="en-US" dirty="0" smtClean="0"/>
              <a:t> communicate with web spaces.</a:t>
            </a:r>
          </a:p>
          <a:p>
            <a:pPr>
              <a:buFont typeface="Arial" pitchFamily="34" charset="0"/>
              <a:buChar char="•"/>
            </a:pPr>
            <a:r>
              <a:rPr lang="en-US" b="1" i="1" dirty="0" smtClean="0"/>
              <a:t>Proximally:</a:t>
            </a:r>
            <a:r>
              <a:rPr lang="en-US" b="1" dirty="0" smtClean="0"/>
              <a:t> </a:t>
            </a:r>
            <a:r>
              <a:rPr lang="en-US" dirty="0" smtClean="0"/>
              <a:t>Communicate with </a:t>
            </a:r>
            <a:r>
              <a:rPr lang="en-US" dirty="0" err="1" smtClean="0"/>
              <a:t>Parona</a:t>
            </a:r>
            <a:r>
              <a:rPr lang="en-US" dirty="0" smtClean="0"/>
              <a:t> space.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6488668"/>
            <a:ext cx="4614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www.meduweb.com/showthread.php?t=9271</a:t>
            </a:r>
            <a:r>
              <a:rPr lang="en-US" dirty="0" smtClean="0">
                <a:solidFill>
                  <a:srgbClr val="FF0000"/>
                </a:solidFill>
              </a:rPr>
              <a:t> -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err="1" smtClean="0"/>
              <a:t>Midpalmar</a:t>
            </a:r>
            <a:r>
              <a:rPr lang="en-US" dirty="0" smtClean="0"/>
              <a:t> space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752600"/>
            <a:ext cx="7086600" cy="457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3733800" y="6488668"/>
            <a:ext cx="1657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oganatomy.org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Applied of </a:t>
            </a:r>
            <a:r>
              <a:rPr lang="en-US" dirty="0" err="1" smtClean="0"/>
              <a:t>midpalmar</a:t>
            </a:r>
            <a:r>
              <a:rPr lang="en-US" dirty="0" smtClean="0"/>
              <a:t>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480"/>
            <a:ext cx="5334000" cy="438912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swelling obliterate the cup of the hand.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Infection also causes marked </a:t>
            </a:r>
            <a:r>
              <a:rPr lang="en-US" dirty="0" err="1" smtClean="0"/>
              <a:t>oedema</a:t>
            </a:r>
            <a:r>
              <a:rPr lang="en-US" dirty="0" smtClean="0"/>
              <a:t> of the dorsum of the hand.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Treatment: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Vertical incision extending from 3rd or 4th web space to distal </a:t>
            </a:r>
            <a:r>
              <a:rPr lang="en-US" dirty="0" err="1" smtClean="0"/>
              <a:t>palmar</a:t>
            </a:r>
            <a:r>
              <a:rPr lang="en-US" dirty="0" smtClean="0"/>
              <a:t> crease.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57400" y="6488668"/>
            <a:ext cx="4614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www.meduweb.com/showthread.php?t=9271</a:t>
            </a:r>
            <a:r>
              <a:rPr lang="en-US" dirty="0" smtClean="0">
                <a:solidFill>
                  <a:srgbClr val="FF0000"/>
                </a:solidFill>
              </a:rPr>
              <a:t> -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7840" y="3429000"/>
            <a:ext cx="356616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153</TotalTime>
  <Words>574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Spaces of the hand</vt:lpstr>
      <vt:lpstr>PowerPoint Presentation</vt:lpstr>
      <vt:lpstr>Spaces are as follows:</vt:lpstr>
      <vt:lpstr>Pulp space of the finger </vt:lpstr>
      <vt:lpstr>Applied of pulp space</vt:lpstr>
      <vt:lpstr>Sassone LM, Fidel RA, Faveri M, Figueiredo L, Fidel SR, Feres M., J Endod. 2012 Jul;38(7):889-93. Epub 2012 May 4. </vt:lpstr>
      <vt:lpstr>Midpalmar space</vt:lpstr>
      <vt:lpstr>Midpalmar space</vt:lpstr>
      <vt:lpstr>Applied of midpalmar space</vt:lpstr>
      <vt:lpstr>Thenar space</vt:lpstr>
      <vt:lpstr>Synovial sheaths</vt:lpstr>
      <vt:lpstr>Ulnar and radial bursa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Palmar spaces</dc:title>
  <dc:creator>john</dc:creator>
  <cp:lastModifiedBy>Admin</cp:lastModifiedBy>
  <cp:revision>23</cp:revision>
  <dcterms:created xsi:type="dcterms:W3CDTF">2012-09-28T04:27:05Z</dcterms:created>
  <dcterms:modified xsi:type="dcterms:W3CDTF">2022-04-26T09:56:06Z</dcterms:modified>
</cp:coreProperties>
</file>