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belmarrahealth.com/category/bladder-general-health-2" TargetMode="External"/><Relationship Id="rId2" Type="http://schemas.openxmlformats.org/officeDocument/2006/relationships/hyperlink" Target="http://www.belmarrahealth.com/author/bel-marra-health/" TargetMode="External"/><Relationship Id="rId1" Type="http://schemas.openxmlformats.org/officeDocument/2006/relationships/slideLayout" Target="../slideLayouts/slideLayout2.xml"/><Relationship Id="rId6" Type="http://schemas.openxmlformats.org/officeDocument/2006/relationships/hyperlink" Target="http://www.belmarrahealth.com/warning-signs-spot-stroke-fast/" TargetMode="External"/><Relationship Id="rId5" Type="http://schemas.openxmlformats.org/officeDocument/2006/relationships/hyperlink" Target="http://www.belmarrahealth.com/multiple-sclerosis-causes-and-symptoms/" TargetMode="External"/><Relationship Id="rId4" Type="http://schemas.openxmlformats.org/officeDocument/2006/relationships/hyperlink" Target="http://www.belmarrahealth.com/tag/parkinsons-disea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Urinary bladder</a:t>
            </a:r>
            <a:endParaRPr lang="en-US" sz="5400" dirty="0"/>
          </a:p>
        </p:txBody>
      </p:sp>
      <p:sp>
        <p:nvSpPr>
          <p:cNvPr id="3" name="Subtitle 2"/>
          <p:cNvSpPr>
            <a:spLocks noGrp="1"/>
          </p:cNvSpPr>
          <p:nvPr>
            <p:ph type="subTitle" idx="1"/>
          </p:nvPr>
        </p:nvSpPr>
        <p:spPr>
          <a:xfrm>
            <a:off x="4724400" y="5105400"/>
            <a:ext cx="4419600" cy="1752600"/>
          </a:xfrm>
        </p:spPr>
        <p:txBody>
          <a:bodyPr>
            <a:normAutofit fontScale="85000" lnSpcReduction="20000"/>
          </a:bodyPr>
          <a:lstStyle/>
          <a:p>
            <a:pPr algn="l"/>
            <a:r>
              <a:rPr lang="en-US" dirty="0"/>
              <a:t>D</a:t>
            </a:r>
            <a:r>
              <a:rPr lang="en-US" dirty="0" smtClean="0"/>
              <a:t>r. </a:t>
            </a:r>
            <a:r>
              <a:rPr lang="en-US" dirty="0" err="1" smtClean="0"/>
              <a:t>K.M.Parmar</a:t>
            </a:r>
            <a:endParaRPr lang="en-US" dirty="0" smtClean="0"/>
          </a:p>
          <a:p>
            <a:pPr algn="l"/>
            <a:r>
              <a:rPr lang="en-US" dirty="0" smtClean="0"/>
              <a:t>Associate </a:t>
            </a:r>
            <a:r>
              <a:rPr lang="en-US" dirty="0" smtClean="0"/>
              <a:t>Professor</a:t>
            </a:r>
          </a:p>
          <a:p>
            <a:pPr algn="l"/>
            <a:r>
              <a:rPr lang="en-US" dirty="0" smtClean="0"/>
              <a:t>Department of Anatomy</a:t>
            </a:r>
          </a:p>
          <a:p>
            <a:pPr algn="l"/>
            <a:r>
              <a:rPr lang="en-US" dirty="0" smtClean="0"/>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Relations </a:t>
            </a:r>
          </a:p>
          <a:p>
            <a:pPr algn="just"/>
            <a:r>
              <a:rPr lang="en-US" dirty="0"/>
              <a:t>1. The </a:t>
            </a:r>
            <a:r>
              <a:rPr lang="en-US" i="1" dirty="0"/>
              <a:t>apex is connected to the umbilicus by the median umbilical ligament which represents the obliterated embryonic </a:t>
            </a:r>
            <a:r>
              <a:rPr lang="en-US" i="1" dirty="0" err="1"/>
              <a:t>urachus</a:t>
            </a:r>
            <a:r>
              <a:rPr lang="en-US" i="1" dirty="0"/>
              <a:t>  </a:t>
            </a:r>
          </a:p>
          <a:p>
            <a:pPr algn="just"/>
            <a:r>
              <a:rPr lang="en-US" dirty="0"/>
              <a:t>2. </a:t>
            </a:r>
            <a:r>
              <a:rPr lang="en-US" i="1" dirty="0"/>
              <a:t>Base: (a) In the female it is related to the uterine cervix and to the vagina (b) In the male the upper part of the base is separated from the rectum by the </a:t>
            </a:r>
            <a:r>
              <a:rPr lang="en-US" i="1" dirty="0" err="1"/>
              <a:t>retrovesical</a:t>
            </a:r>
            <a:r>
              <a:rPr lang="en-US" i="1" dirty="0"/>
              <a:t> pouch and the contained coils of intestine; and the lower part is separated from the rectum by the seminal vesicles and the terminations of the vas deferens. The triangular area between the two deferent ducts is separated from the rectum by the </a:t>
            </a:r>
            <a:r>
              <a:rPr lang="en-US" i="1" dirty="0" err="1"/>
              <a:t>rectovesical</a:t>
            </a:r>
            <a:r>
              <a:rPr lang="en-US" i="1" dirty="0"/>
              <a:t> fascia of </a:t>
            </a:r>
            <a:r>
              <a:rPr lang="en-US" i="1" dirty="0" err="1"/>
              <a:t>Denonvilliers</a:t>
            </a:r>
            <a:r>
              <a:rPr lang="en-US" i="1" dirty="0"/>
              <a:t> </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endParaRPr lang="en-US" dirty="0"/>
          </a:p>
          <a:p>
            <a:pPr algn="just"/>
            <a:r>
              <a:rPr lang="en-US" dirty="0"/>
              <a:t>3. The </a:t>
            </a:r>
            <a:r>
              <a:rPr lang="en-US" i="1" dirty="0"/>
              <a:t>neck is the lowest and most fixed part of the bladder. It lies 3 to 4 cm behind the lower part of the pubic </a:t>
            </a:r>
            <a:r>
              <a:rPr lang="en-US" i="1" dirty="0" err="1"/>
              <a:t>symphysis</a:t>
            </a:r>
            <a:r>
              <a:rPr lang="en-US" i="1" dirty="0"/>
              <a:t>, a little above the plane of the pelvic outlet. It is pierced by the internal urethral orifice, </a:t>
            </a:r>
          </a:p>
          <a:p>
            <a:pPr algn="just"/>
            <a:r>
              <a:rPr lang="en-US" i="1" dirty="0"/>
              <a:t>(a) In males it rests on the base of the prostate with which its walls are continuous, </a:t>
            </a:r>
          </a:p>
          <a:p>
            <a:pPr algn="just"/>
            <a:r>
              <a:rPr lang="en-US" i="1" dirty="0"/>
              <a:t>(b) In females it is related to the pelvic fascia which surrounds the upper part of the urethra.</a:t>
            </a:r>
          </a:p>
          <a:p>
            <a:pPr algn="just"/>
            <a:r>
              <a:rPr lang="en-US" dirty="0"/>
              <a:t>In infants, the bladder lies at a higher level. The internal urethral orifice lies at the level of the superior border of the pubic </a:t>
            </a:r>
            <a:r>
              <a:rPr lang="en-US" dirty="0" err="1"/>
              <a:t>symphysis</a:t>
            </a:r>
            <a:r>
              <a:rPr lang="en-US" dirty="0"/>
              <a:t>. It gradually descends to reach the adult position after puberty. </a:t>
            </a:r>
            <a:r>
              <a:rPr lang="en-US" i="1" dirty="0"/>
              <a:t> </a:t>
            </a:r>
          </a:p>
          <a:p>
            <a:pPr algn="just">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lgn="just"/>
            <a:endParaRPr lang="en-US" dirty="0"/>
          </a:p>
          <a:p>
            <a:pPr algn="just"/>
            <a:r>
              <a:rPr lang="en-US" dirty="0"/>
              <a:t>4. </a:t>
            </a:r>
            <a:r>
              <a:rPr lang="en-US" i="1" dirty="0"/>
              <a:t>Superior surface:</a:t>
            </a:r>
          </a:p>
          <a:p>
            <a:pPr algn="just"/>
            <a:r>
              <a:rPr lang="en-US" i="1" dirty="0"/>
              <a:t> (a) In males, it is completely covered by peritoneum, and is in contact with the sigmoid colon and coils of the terminal ileum. </a:t>
            </a:r>
          </a:p>
          <a:p>
            <a:pPr algn="just"/>
            <a:r>
              <a:rPr lang="en-US" i="1" dirty="0"/>
              <a:t>(b) In females, peritoneum covers the greater part of the superior surface, except for a small area near the posterior border, which is related to the </a:t>
            </a:r>
            <a:r>
              <a:rPr lang="en-US" i="1" dirty="0" err="1"/>
              <a:t>supravaginal</a:t>
            </a:r>
            <a:r>
              <a:rPr lang="en-US" i="1" dirty="0"/>
              <a:t> part of the uterine cervix. The peritoneum from the superior surface is reflected to the isthmus of the uterus to form the </a:t>
            </a:r>
            <a:r>
              <a:rPr lang="en-US" i="1" dirty="0" err="1"/>
              <a:t>vesicouterine</a:t>
            </a:r>
            <a:r>
              <a:rPr lang="en-US" i="1" dirty="0"/>
              <a:t> pouch </a:t>
            </a:r>
          </a:p>
          <a:p>
            <a:pPr algn="just">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gn="just"/>
            <a:endParaRPr lang="en-US" dirty="0"/>
          </a:p>
          <a:p>
            <a:pPr algn="just"/>
            <a:r>
              <a:rPr lang="en-US" dirty="0"/>
              <a:t>5. </a:t>
            </a:r>
            <a:r>
              <a:rPr lang="en-US" i="1" dirty="0" err="1"/>
              <a:t>Inferolateral</a:t>
            </a:r>
            <a:r>
              <a:rPr lang="en-US" i="1" dirty="0"/>
              <a:t> surfaces: These are devoid of peritoneum, and are separated from each other </a:t>
            </a:r>
            <a:r>
              <a:rPr lang="en-US" i="1" dirty="0" err="1"/>
              <a:t>anteriorly</a:t>
            </a:r>
            <a:r>
              <a:rPr lang="en-US" i="1" dirty="0"/>
              <a:t> by the anterior border, and from the superior surface by the lateral borders, </a:t>
            </a:r>
          </a:p>
          <a:p>
            <a:pPr algn="just"/>
            <a:r>
              <a:rPr lang="en-US" i="1" dirty="0"/>
              <a:t>(a) In the male, each surface is related to the pubis, the </a:t>
            </a:r>
            <a:r>
              <a:rPr lang="en-US" i="1" dirty="0" err="1"/>
              <a:t>puboprostatic</a:t>
            </a:r>
            <a:r>
              <a:rPr lang="en-US" i="1" dirty="0"/>
              <a:t> ligaments, the </a:t>
            </a:r>
            <a:r>
              <a:rPr lang="en-US" i="1" dirty="0" err="1"/>
              <a:t>retropubic</a:t>
            </a:r>
            <a:r>
              <a:rPr lang="en-US" i="1" dirty="0"/>
              <a:t> fat, the </a:t>
            </a:r>
            <a:r>
              <a:rPr lang="en-US" i="1" dirty="0" err="1"/>
              <a:t>levator</a:t>
            </a:r>
            <a:r>
              <a:rPr lang="en-US" i="1" dirty="0"/>
              <a:t> </a:t>
            </a:r>
            <a:r>
              <a:rPr lang="en-US" i="1" dirty="0" err="1"/>
              <a:t>ani</a:t>
            </a:r>
            <a:r>
              <a:rPr lang="en-US" i="1" dirty="0"/>
              <a:t> and the </a:t>
            </a:r>
            <a:r>
              <a:rPr lang="en-US" i="1" dirty="0" err="1"/>
              <a:t>obturator</a:t>
            </a:r>
            <a:r>
              <a:rPr lang="en-US" i="1" dirty="0"/>
              <a:t> </a:t>
            </a:r>
            <a:r>
              <a:rPr lang="en-US" i="1" dirty="0" err="1"/>
              <a:t>internus</a:t>
            </a:r>
            <a:r>
              <a:rPr lang="en-US" i="1" dirty="0"/>
              <a:t>  </a:t>
            </a:r>
          </a:p>
          <a:p>
            <a:pPr algn="just"/>
            <a:r>
              <a:rPr lang="en-US" i="1" dirty="0"/>
              <a:t>(b) In the female the relations are same, except that the </a:t>
            </a:r>
            <a:r>
              <a:rPr lang="en-US" i="1" dirty="0" err="1"/>
              <a:t>puboprostatic</a:t>
            </a:r>
            <a:r>
              <a:rPr lang="en-US" i="1" dirty="0"/>
              <a:t> ligaments are replaced by the </a:t>
            </a:r>
            <a:r>
              <a:rPr lang="en-US" i="1" dirty="0" err="1"/>
              <a:t>pubovesical</a:t>
            </a:r>
            <a:r>
              <a:rPr lang="en-US" i="1" dirty="0"/>
              <a:t> ligaments. </a:t>
            </a:r>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6248400"/>
          </a:xfrm>
        </p:spPr>
        <p:txBody>
          <a:bodyPr/>
          <a:lstStyle/>
          <a:p>
            <a:pPr algn="just"/>
            <a:r>
              <a:rPr lang="en-US" dirty="0"/>
              <a:t>As the bladder fills, the </a:t>
            </a:r>
            <a:r>
              <a:rPr lang="en-US" dirty="0" err="1"/>
              <a:t>inferolateral</a:t>
            </a:r>
            <a:r>
              <a:rPr lang="en-US" dirty="0"/>
              <a:t> surfaces form the anterior surface of the distended bladder, which Is covered by peritoneum only in its upper part. The lower part comes into direct contact with the anterior abdominal wall, there being no intervening peritoneum. This part can be approached surgically without entering the peritoneal cavity. </a:t>
            </a:r>
          </a:p>
          <a:p>
            <a:pPr algn="just">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Ligaments of the Bladder </a:t>
            </a:r>
          </a:p>
          <a:p>
            <a:pPr algn="just"/>
            <a:r>
              <a:rPr lang="en-US" b="1" dirty="0"/>
              <a:t>True </a:t>
            </a:r>
            <a:r>
              <a:rPr lang="en-US" b="1" i="1" dirty="0"/>
              <a:t>Ligaments </a:t>
            </a:r>
          </a:p>
          <a:p>
            <a:pPr algn="just"/>
            <a:r>
              <a:rPr lang="en-US" dirty="0"/>
              <a:t>These are condensations of pelvic fascia around the neck and base of the bladder. They are continuous with the fascia on the superior surface of the </a:t>
            </a:r>
            <a:r>
              <a:rPr lang="en-US" dirty="0" err="1"/>
              <a:t>levator</a:t>
            </a:r>
            <a:r>
              <a:rPr lang="en-US" dirty="0"/>
              <a:t> </a:t>
            </a:r>
            <a:r>
              <a:rPr lang="en-US" dirty="0" err="1"/>
              <a:t>ani</a:t>
            </a:r>
            <a:r>
              <a:rPr lang="en-US" dirty="0"/>
              <a:t>. </a:t>
            </a:r>
          </a:p>
          <a:p>
            <a:pPr algn="just"/>
            <a:r>
              <a:rPr lang="en-US" dirty="0"/>
              <a:t>1. The </a:t>
            </a:r>
            <a:r>
              <a:rPr lang="en-US" i="1" dirty="0"/>
              <a:t>lateral true ligament of the bladder extends from the side of the bladder to the tendinous arch of the pelvic fascia  </a:t>
            </a:r>
          </a:p>
          <a:p>
            <a:pPr algn="just"/>
            <a:r>
              <a:rPr lang="en-US" dirty="0"/>
              <a:t>2. The </a:t>
            </a:r>
            <a:r>
              <a:rPr lang="en-US" i="1" dirty="0"/>
              <a:t>lateral </a:t>
            </a:r>
            <a:r>
              <a:rPr lang="en-US" i="1" dirty="0" err="1"/>
              <a:t>puboprostatic</a:t>
            </a:r>
            <a:r>
              <a:rPr lang="en-US" i="1" dirty="0"/>
              <a:t> ligament is directed medially and backwards. It extends from the anterior end of the tendinous arch of the pelvic fascia to the upper part of the prostatic sheath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r>
              <a:rPr lang="en-US" dirty="0"/>
              <a:t>3. The </a:t>
            </a:r>
            <a:r>
              <a:rPr lang="en-US" i="1" dirty="0"/>
              <a:t>medial </a:t>
            </a:r>
            <a:r>
              <a:rPr lang="en-US" i="1" dirty="0" err="1"/>
              <a:t>puboprostatic</a:t>
            </a:r>
            <a:r>
              <a:rPr lang="en-US" i="1" dirty="0"/>
              <a:t> ligament is directed downwards and backwards. It extends from the back of the pubic bone (near the pubic </a:t>
            </a:r>
            <a:r>
              <a:rPr lang="en-US" i="1" dirty="0" err="1"/>
              <a:t>symphysis</a:t>
            </a:r>
            <a:r>
              <a:rPr lang="en-US" i="1" dirty="0"/>
              <a:t>) to the prostatic sheath. The ligaments of the two sides form the floor of the </a:t>
            </a:r>
            <a:r>
              <a:rPr lang="en-US" i="1" dirty="0" err="1"/>
              <a:t>retropubic</a:t>
            </a:r>
            <a:r>
              <a:rPr lang="en-US" i="1" dirty="0"/>
              <a:t> space </a:t>
            </a:r>
          </a:p>
          <a:p>
            <a:pPr algn="just"/>
            <a:r>
              <a:rPr lang="en-US" dirty="0"/>
              <a:t>In females, bands similar to the </a:t>
            </a:r>
            <a:r>
              <a:rPr lang="en-US" dirty="0" err="1"/>
              <a:t>puboprostatic</a:t>
            </a:r>
            <a:r>
              <a:rPr lang="en-US" dirty="0"/>
              <a:t> ligaments are known as the </a:t>
            </a:r>
            <a:r>
              <a:rPr lang="en-US" i="1" dirty="0" err="1"/>
              <a:t>pubovesical</a:t>
            </a:r>
            <a:r>
              <a:rPr lang="en-US" i="1" dirty="0"/>
              <a:t> ligaments. They end around the neck of the bladder </a:t>
            </a:r>
          </a:p>
          <a:p>
            <a:pPr algn="just"/>
            <a:r>
              <a:rPr lang="en-US" dirty="0"/>
              <a:t>4. The </a:t>
            </a:r>
            <a:r>
              <a:rPr lang="en-US" i="1" dirty="0"/>
              <a:t>median </a:t>
            </a:r>
            <a:r>
              <a:rPr lang="en-US" i="1" dirty="0" err="1"/>
              <a:t>umbilicalligamentis</a:t>
            </a:r>
            <a:r>
              <a:rPr lang="en-US" i="1" dirty="0"/>
              <a:t> the remnant of the </a:t>
            </a:r>
            <a:r>
              <a:rPr lang="en-US" i="1" dirty="0" err="1"/>
              <a:t>urachus</a:t>
            </a:r>
            <a:r>
              <a:rPr lang="en-US" i="1" dirty="0"/>
              <a:t> </a:t>
            </a:r>
          </a:p>
          <a:p>
            <a:pPr algn="just"/>
            <a:r>
              <a:rPr lang="en-US" dirty="0"/>
              <a:t>5. The </a:t>
            </a:r>
            <a:r>
              <a:rPr lang="en-US" i="1" dirty="0"/>
              <a:t>posterior ligament </a:t>
            </a:r>
            <a:r>
              <a:rPr lang="en-US" i="1" dirty="0" err="1"/>
              <a:t>ofthe</a:t>
            </a:r>
            <a:r>
              <a:rPr lang="en-US" i="1" dirty="0"/>
              <a:t> bladder is directed backwards and upwards along the </a:t>
            </a:r>
            <a:r>
              <a:rPr lang="en-US" i="1" dirty="0" err="1"/>
              <a:t>vesical</a:t>
            </a:r>
            <a:r>
              <a:rPr lang="en-US" i="1" dirty="0"/>
              <a:t> plexus of veins. It extends on each side from the base of the bladder to the wall of the pelvis </a:t>
            </a:r>
          </a:p>
          <a:p>
            <a:pPr algn="just">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r>
              <a:rPr lang="en-US" b="1" i="1" dirty="0"/>
              <a:t>False Ligaments </a:t>
            </a:r>
          </a:p>
          <a:p>
            <a:pPr algn="just"/>
            <a:r>
              <a:rPr lang="en-US" dirty="0"/>
              <a:t>These are peritoneal folds, which do not form any support to the bladder. They include : </a:t>
            </a:r>
          </a:p>
          <a:p>
            <a:pPr algn="just"/>
            <a:r>
              <a:rPr lang="en-US" dirty="0"/>
              <a:t>(1) The median umbilical fold; </a:t>
            </a:r>
          </a:p>
          <a:p>
            <a:pPr algn="just"/>
            <a:r>
              <a:rPr lang="en-US" dirty="0"/>
              <a:t>(2) the medial umbilical fold; </a:t>
            </a:r>
          </a:p>
          <a:p>
            <a:pPr algn="just"/>
            <a:r>
              <a:rPr lang="en-US" dirty="0"/>
              <a:t>(3) the lateral false ligament, formed by the peritoneum of the </a:t>
            </a:r>
            <a:r>
              <a:rPr lang="en-US" dirty="0" err="1"/>
              <a:t>paravesical</a:t>
            </a:r>
            <a:r>
              <a:rPr lang="en-US" dirty="0"/>
              <a:t> </a:t>
            </a:r>
            <a:r>
              <a:rPr lang="en-US" dirty="0" err="1"/>
              <a:t>fossa</a:t>
            </a:r>
            <a:r>
              <a:rPr lang="en-US" dirty="0"/>
              <a:t>; and </a:t>
            </a:r>
          </a:p>
          <a:p>
            <a:pPr algn="just"/>
            <a:r>
              <a:rPr lang="en-US" dirty="0"/>
              <a:t>(4) the posterior false ligament formed by the peritoneum of the </a:t>
            </a:r>
            <a:r>
              <a:rPr lang="en-US" dirty="0" err="1"/>
              <a:t>sacrogenital</a:t>
            </a:r>
            <a:r>
              <a:rPr lang="en-US" dirty="0"/>
              <a:t> folds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lgn="just"/>
            <a:r>
              <a:rPr lang="en-US" b="1" dirty="0"/>
              <a:t>Interior of the Bladder </a:t>
            </a:r>
          </a:p>
          <a:p>
            <a:pPr algn="just"/>
            <a:r>
              <a:rPr lang="en-US" dirty="0"/>
              <a:t>It can be examined by </a:t>
            </a:r>
            <a:r>
              <a:rPr lang="en-US" dirty="0" err="1"/>
              <a:t>cystoscopy</a:t>
            </a:r>
            <a:r>
              <a:rPr lang="en-US" dirty="0"/>
              <a:t>, at operation or at autopsy. </a:t>
            </a:r>
          </a:p>
          <a:p>
            <a:pPr algn="just"/>
            <a:r>
              <a:rPr lang="en-US" dirty="0"/>
              <a:t>In an empty bladder, the greater part of the mucosa shows irregular folds due to its loose attachment to the muscular coat . </a:t>
            </a:r>
          </a:p>
          <a:p>
            <a:pPr algn="just"/>
            <a:r>
              <a:rPr lang="en-US" dirty="0"/>
              <a:t>In a small triangular area over the lower part of the base of the bladder, the mucosa is smooth due to its firm attachment to the muscular coat. This area is known as the </a:t>
            </a:r>
            <a:r>
              <a:rPr lang="en-US" i="1" dirty="0" err="1"/>
              <a:t>trigone</a:t>
            </a:r>
            <a:r>
              <a:rPr lang="en-US" i="1" dirty="0"/>
              <a:t> of the bladder. The apex of the </a:t>
            </a:r>
            <a:r>
              <a:rPr lang="en-US" i="1" dirty="0" err="1"/>
              <a:t>trigone</a:t>
            </a:r>
            <a:r>
              <a:rPr lang="en-US" i="1" dirty="0"/>
              <a:t> is directed downwards and forwards.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10000"/>
          </a:bodyPr>
          <a:lstStyle/>
          <a:p>
            <a:pPr algn="just"/>
            <a:r>
              <a:rPr lang="en-US" dirty="0"/>
              <a:t>The internal urethral orifice, opening into the urethra is located here. The </a:t>
            </a:r>
            <a:r>
              <a:rPr lang="en-US" dirty="0" err="1"/>
              <a:t>ureters</a:t>
            </a:r>
            <a:r>
              <a:rPr lang="en-US" dirty="0"/>
              <a:t> open at the </a:t>
            </a:r>
            <a:r>
              <a:rPr lang="en-US" dirty="0" err="1"/>
              <a:t>posterolateral</a:t>
            </a:r>
            <a:r>
              <a:rPr lang="en-US" dirty="0"/>
              <a:t> angles Of the </a:t>
            </a:r>
            <a:r>
              <a:rPr lang="en-US" dirty="0" err="1"/>
              <a:t>trigone</a:t>
            </a:r>
            <a:r>
              <a:rPr lang="en-US" dirty="0"/>
              <a:t>. Their openings are 2.5 cm apart in the empty bladder, and 5 cm apart in a distended bladder. A. slight elevation on the </a:t>
            </a:r>
            <a:r>
              <a:rPr lang="en-US" dirty="0" err="1"/>
              <a:t>trigone</a:t>
            </a:r>
            <a:r>
              <a:rPr lang="en-US" dirty="0"/>
              <a:t> immediately posterior  to urethral orifice produce by the median lobe of the prostate, is called the </a:t>
            </a:r>
            <a:r>
              <a:rPr lang="en-US" i="1" dirty="0"/>
              <a:t>uvula </a:t>
            </a:r>
            <a:r>
              <a:rPr lang="en-US" i="1" dirty="0" err="1"/>
              <a:t>vesicae</a:t>
            </a:r>
            <a:r>
              <a:rPr lang="en-US" i="1" dirty="0"/>
              <a:t>. The base of the </a:t>
            </a:r>
            <a:r>
              <a:rPr lang="en-US" i="1" dirty="0" err="1"/>
              <a:t>trigone</a:t>
            </a:r>
            <a:r>
              <a:rPr lang="en-US" i="1" dirty="0"/>
              <a:t> is formed by the </a:t>
            </a:r>
            <a:r>
              <a:rPr lang="en-US" i="1" dirty="0" err="1"/>
              <a:t>interureteric</a:t>
            </a:r>
            <a:r>
              <a:rPr lang="en-US" i="1" dirty="0"/>
              <a:t> </a:t>
            </a:r>
            <a:r>
              <a:rPr lang="en-US" i="1" dirty="0" err="1"/>
              <a:t>ri</a:t>
            </a:r>
            <a:r>
              <a:rPr lang="en-US" dirty="0" err="1"/>
              <a:t>inner</a:t>
            </a:r>
            <a:r>
              <a:rPr lang="en-US" dirty="0"/>
              <a:t> longitudinal muscle coats of the two </a:t>
            </a:r>
            <a:r>
              <a:rPr lang="en-US" dirty="0" err="1"/>
              <a:t>ureters</a:t>
            </a:r>
            <a:r>
              <a:rPr lang="en-US" dirty="0"/>
              <a:t>. The ridge extends beyond the </a:t>
            </a:r>
            <a:r>
              <a:rPr lang="en-US" dirty="0" err="1"/>
              <a:t>ureteric</a:t>
            </a:r>
            <a:r>
              <a:rPr lang="en-US" dirty="0"/>
              <a:t> openings as the </a:t>
            </a:r>
            <a:r>
              <a:rPr lang="en-US" i="1" dirty="0" err="1"/>
              <a:t>ureteric</a:t>
            </a:r>
            <a:r>
              <a:rPr lang="en-US" i="1" dirty="0"/>
              <a:t> folds over the interstitial part of the </a:t>
            </a:r>
            <a:r>
              <a:rPr lang="en-US" i="1" dirty="0" err="1"/>
              <a:t>ureters</a:t>
            </a:r>
            <a:r>
              <a:rPr lang="en-US" i="1" dirty="0"/>
              <a:t>. </a:t>
            </a:r>
            <a:r>
              <a:rPr lang="en-US" i="1" dirty="0" err="1"/>
              <a:t>dge</a:t>
            </a:r>
            <a:r>
              <a:rPr lang="en-US" i="1" dirty="0"/>
              <a:t> or bar of Mercier produced by the continuation of the </a:t>
            </a:r>
            <a:r>
              <a:rPr lang="en-US" dirty="0"/>
              <a:t>inner longitudinal muscle coats of the two </a:t>
            </a:r>
            <a:r>
              <a:rPr lang="en-US" dirty="0" err="1"/>
              <a:t>ureters</a:t>
            </a:r>
            <a:r>
              <a:rPr lang="en-US" dirty="0"/>
              <a:t>. The ridge extends beyond the </a:t>
            </a:r>
            <a:r>
              <a:rPr lang="en-US" dirty="0" err="1"/>
              <a:t>ureteric</a:t>
            </a:r>
            <a:r>
              <a:rPr lang="en-US" dirty="0"/>
              <a:t> openings as the </a:t>
            </a:r>
            <a:r>
              <a:rPr lang="en-US" i="1" dirty="0" err="1"/>
              <a:t>ureteric</a:t>
            </a:r>
            <a:r>
              <a:rPr lang="en-US" i="1" dirty="0"/>
              <a:t> folds over the interstitial part of the </a:t>
            </a:r>
            <a:r>
              <a:rPr lang="en-US" i="1" dirty="0" err="1"/>
              <a:t>ureters</a:t>
            </a:r>
            <a:r>
              <a:rPr lang="en-US" i="1" dirty="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Competency </a:t>
            </a:r>
            <a:endParaRPr lang="en-IN" dirty="0"/>
          </a:p>
        </p:txBody>
      </p:sp>
      <p:sp>
        <p:nvSpPr>
          <p:cNvPr id="3" name="Content Placeholder 2"/>
          <p:cNvSpPr>
            <a:spLocks noGrp="1"/>
          </p:cNvSpPr>
          <p:nvPr>
            <p:ph idx="1"/>
          </p:nvPr>
        </p:nvSpPr>
        <p:spPr/>
        <p:txBody>
          <a:bodyPr/>
          <a:lstStyle/>
          <a:p>
            <a:r>
              <a:rPr lang="en-IN" b="1" dirty="0"/>
              <a:t>AN:48.2, 48.5</a:t>
            </a:r>
            <a:r>
              <a:rPr lang="en-IN" b="1"/>
              <a:t>, </a:t>
            </a:r>
            <a:r>
              <a:rPr lang="en-IN" b="1" smtClean="0"/>
              <a:t>48.6- Urinary </a:t>
            </a:r>
            <a:r>
              <a:rPr lang="en-IN" b="1" dirty="0" err="1"/>
              <a:t>bladder,suprapubic</a:t>
            </a:r>
            <a:r>
              <a:rPr lang="en-IN" b="1" dirty="0"/>
              <a:t> </a:t>
            </a:r>
            <a:r>
              <a:rPr lang="en-IN" b="1" dirty="0" err="1"/>
              <a:t>cystostomy,neurological</a:t>
            </a:r>
            <a:r>
              <a:rPr lang="en-IN" b="1" dirty="0"/>
              <a:t> basis </a:t>
            </a:r>
            <a:r>
              <a:rPr lang="en-IN" b="1" dirty="0" err="1"/>
              <a:t>ofAutomatic</a:t>
            </a:r>
            <a:r>
              <a:rPr lang="en-IN" b="1" dirty="0"/>
              <a:t> bladder</a:t>
            </a:r>
            <a:endParaRPr lang="en-IN" dirty="0"/>
          </a:p>
        </p:txBody>
      </p:sp>
    </p:spTree>
    <p:extLst>
      <p:ext uri="{BB962C8B-B14F-4D97-AF65-F5344CB8AC3E}">
        <p14:creationId xmlns:p14="http://schemas.microsoft.com/office/powerpoint/2010/main" val="407413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r>
              <a:rPr lang="en-US" b="1" dirty="0"/>
              <a:t>Capacity of the Bladder </a:t>
            </a:r>
          </a:p>
          <a:p>
            <a:pPr algn="just"/>
            <a:r>
              <a:rPr lang="en-US" dirty="0"/>
              <a:t>The mean capacity of the bladder in an adult male is 220 ml, varying from 120 to 320 ml. Filling beyond 220 ml causes a desire to </a:t>
            </a:r>
            <a:r>
              <a:rPr lang="en-US" dirty="0" err="1"/>
              <a:t>micturate</a:t>
            </a:r>
            <a:r>
              <a:rPr lang="en-US" dirty="0"/>
              <a:t>, and the bladder is usually emptied when filled to about 250 to 300 ml. Filling </a:t>
            </a:r>
            <a:r>
              <a:rPr lang="en-US" dirty="0" err="1"/>
              <a:t>upto</a:t>
            </a:r>
            <a:r>
              <a:rPr lang="en-US" dirty="0"/>
              <a:t> 500 ml may be tolerated, but beyond this it becomes painful. Referred pain is felt in the lower part of the anterior abdominal wall, perineum and penis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b="1" dirty="0"/>
              <a:t>Arterial Supply </a:t>
            </a:r>
          </a:p>
          <a:p>
            <a:r>
              <a:rPr lang="en-US" dirty="0"/>
              <a:t>1 . The main supply comes from the superior and inferior </a:t>
            </a:r>
            <a:r>
              <a:rPr lang="en-US" dirty="0" err="1"/>
              <a:t>vesical</a:t>
            </a:r>
            <a:r>
              <a:rPr lang="en-US" dirty="0"/>
              <a:t> arteries, branches of the anterior trunk of the internal iliac artery. </a:t>
            </a:r>
          </a:p>
          <a:p>
            <a:r>
              <a:rPr lang="en-US" dirty="0"/>
              <a:t>2. Additional supply is derived from the </a:t>
            </a:r>
            <a:r>
              <a:rPr lang="en-US" dirty="0" err="1"/>
              <a:t>obturator</a:t>
            </a:r>
            <a:r>
              <a:rPr lang="en-US" dirty="0"/>
              <a:t>, and inferior </a:t>
            </a:r>
            <a:r>
              <a:rPr lang="en-US" dirty="0" err="1"/>
              <a:t>gluteal</a:t>
            </a:r>
            <a:r>
              <a:rPr lang="en-US" dirty="0"/>
              <a:t> arteries; and in females from the uterine and vaginal arteries instead of inferior </a:t>
            </a:r>
            <a:r>
              <a:rPr lang="en-US" dirty="0" err="1"/>
              <a:t>vesical</a:t>
            </a:r>
            <a:r>
              <a:rPr lang="en-US"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just"/>
            <a:r>
              <a:rPr lang="en-US" b="1" dirty="0"/>
              <a:t>Venous Drainage </a:t>
            </a:r>
          </a:p>
          <a:p>
            <a:pPr algn="just"/>
            <a:r>
              <a:rPr lang="en-US" dirty="0"/>
              <a:t>Lying on the </a:t>
            </a:r>
            <a:r>
              <a:rPr lang="en-US" dirty="0" err="1"/>
              <a:t>inferolateral</a:t>
            </a:r>
            <a:r>
              <a:rPr lang="en-US" dirty="0"/>
              <a:t> surfaces of the bladder there is a </a:t>
            </a:r>
            <a:r>
              <a:rPr lang="en-US" dirty="0" err="1"/>
              <a:t>vesical</a:t>
            </a:r>
            <a:r>
              <a:rPr lang="en-US" dirty="0"/>
              <a:t> venous plexus. Veins from this plexus pass backwards in the posterior ligaments of the bladder, and drain into the internal iliac veins.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85000" lnSpcReduction="20000"/>
          </a:bodyPr>
          <a:lstStyle/>
          <a:p>
            <a:pPr algn="just"/>
            <a:r>
              <a:rPr lang="en-US" b="1" dirty="0"/>
              <a:t>Nerve Supply </a:t>
            </a:r>
          </a:p>
          <a:p>
            <a:pPr algn="just"/>
            <a:r>
              <a:rPr lang="en-US" dirty="0"/>
              <a:t>The urinary bladder is supplied by the </a:t>
            </a:r>
            <a:r>
              <a:rPr lang="en-US" dirty="0" err="1"/>
              <a:t>vesical</a:t>
            </a:r>
            <a:r>
              <a:rPr lang="en-US" dirty="0"/>
              <a:t> plexus of nerves which is made up of </a:t>
            </a:r>
            <a:r>
              <a:rPr lang="en-US" dirty="0" err="1"/>
              <a:t>fibres</a:t>
            </a:r>
            <a:r>
              <a:rPr lang="en-US" dirty="0"/>
              <a:t> derived from the inferior </a:t>
            </a:r>
            <a:r>
              <a:rPr lang="en-US" dirty="0" err="1"/>
              <a:t>hypogastric</a:t>
            </a:r>
            <a:r>
              <a:rPr lang="en-US" dirty="0"/>
              <a:t> plexus. The </a:t>
            </a:r>
            <a:r>
              <a:rPr lang="en-US" dirty="0" err="1"/>
              <a:t>vesical</a:t>
            </a:r>
            <a:r>
              <a:rPr lang="en-US" dirty="0"/>
              <a:t> plexus contains both sympathetic and parasympathetic components, each of which contains motor or efferent and sensory or afferent </a:t>
            </a:r>
            <a:r>
              <a:rPr lang="en-US" dirty="0" err="1"/>
              <a:t>fibres</a:t>
            </a:r>
            <a:r>
              <a:rPr lang="en-US" dirty="0"/>
              <a:t>. </a:t>
            </a:r>
          </a:p>
          <a:p>
            <a:pPr algn="just"/>
            <a:r>
              <a:rPr lang="en-US" dirty="0"/>
              <a:t>v/1. </a:t>
            </a:r>
            <a:r>
              <a:rPr lang="en-US" dirty="0" err="1"/>
              <a:t>Parasvmpathet</a:t>
            </a:r>
            <a:r>
              <a:rPr lang="en-US" dirty="0"/>
              <a:t>/c </a:t>
            </a:r>
            <a:r>
              <a:rPr lang="en-US" i="1" dirty="0"/>
              <a:t>efferent </a:t>
            </a:r>
            <a:r>
              <a:rPr lang="en-US" i="1" dirty="0" err="1"/>
              <a:t>fibres</a:t>
            </a:r>
            <a:r>
              <a:rPr lang="en-US" i="1" dirty="0"/>
              <a:t> or </a:t>
            </a:r>
            <a:r>
              <a:rPr lang="en-US" i="1" dirty="0" err="1"/>
              <a:t>nervi</a:t>
            </a:r>
            <a:r>
              <a:rPr lang="en-US" i="1" dirty="0"/>
              <a:t> </a:t>
            </a:r>
            <a:r>
              <a:rPr lang="en-US" i="1" dirty="0" err="1"/>
              <a:t>eri-gentes</a:t>
            </a:r>
            <a:r>
              <a:rPr lang="en-US" i="1" dirty="0"/>
              <a:t>, S2, S3, S4 are motor to the </a:t>
            </a:r>
            <a:r>
              <a:rPr lang="en-US" i="1" dirty="0" err="1"/>
              <a:t>detrusor</a:t>
            </a:r>
            <a:r>
              <a:rPr lang="en-US" i="1" dirty="0"/>
              <a:t> muscle and inhibitory to the sphincter </a:t>
            </a:r>
            <a:r>
              <a:rPr lang="en-US" i="1" dirty="0" err="1"/>
              <a:t>vesicae</a:t>
            </a:r>
            <a:r>
              <a:rPr lang="en-US" i="1" dirty="0"/>
              <a:t>. If these are destroyed, normal </a:t>
            </a:r>
            <a:r>
              <a:rPr lang="en-US" i="1" dirty="0" err="1"/>
              <a:t>micturition</a:t>
            </a:r>
            <a:r>
              <a:rPr lang="en-US" i="1" dirty="0"/>
              <a:t> is not possible. </a:t>
            </a:r>
          </a:p>
          <a:p>
            <a:pPr algn="just"/>
            <a:r>
              <a:rPr lang="en-US" dirty="0"/>
              <a:t>2. </a:t>
            </a:r>
            <a:r>
              <a:rPr lang="en-US" i="1" dirty="0"/>
              <a:t>Sympathetic efferent </a:t>
            </a:r>
            <a:r>
              <a:rPr lang="en-US" i="1" dirty="0" err="1"/>
              <a:t>fibres</a:t>
            </a:r>
            <a:r>
              <a:rPr lang="en-US" i="1" dirty="0"/>
              <a:t> (</a:t>
            </a:r>
            <a:r>
              <a:rPr lang="en-US" i="1" dirty="0" err="1"/>
              <a:t>Tl</a:t>
            </a:r>
            <a:r>
              <a:rPr lang="en-US" i="1" dirty="0"/>
              <a:t> 1 to L2) are said to be inhibitory to the </a:t>
            </a:r>
            <a:r>
              <a:rPr lang="en-US" i="1" dirty="0" err="1"/>
              <a:t>detrusor</a:t>
            </a:r>
            <a:r>
              <a:rPr lang="en-US" i="1" dirty="0"/>
              <a:t> and motor to the sphincter </a:t>
            </a:r>
            <a:r>
              <a:rPr lang="en-US" i="1" dirty="0" err="1"/>
              <a:t>vesicae</a:t>
            </a:r>
            <a:r>
              <a:rPr lang="en-US" i="1" dirty="0"/>
              <a:t>. Many workers regard them to be chiefly vasomotor. </a:t>
            </a:r>
          </a:p>
          <a:p>
            <a:pPr algn="just"/>
            <a:r>
              <a:rPr lang="en-US" dirty="0"/>
              <a:t>3. The somatic, </a:t>
            </a:r>
            <a:r>
              <a:rPr lang="en-US" i="1" dirty="0" err="1"/>
              <a:t>pudendal</a:t>
            </a:r>
            <a:r>
              <a:rPr lang="en-US" i="1" dirty="0"/>
              <a:t> nerve (S2, S3, S4) supplies the sphincter </a:t>
            </a:r>
            <a:r>
              <a:rPr lang="en-US" i="1" dirty="0" err="1"/>
              <a:t>urethrae</a:t>
            </a:r>
            <a:r>
              <a:rPr lang="en-US" i="1" dirty="0"/>
              <a:t> which is voluntary. </a:t>
            </a:r>
          </a:p>
          <a:p>
            <a:pPr algn="just">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lnSpcReduction="10000"/>
          </a:bodyPr>
          <a:lstStyle/>
          <a:p>
            <a:pPr algn="just"/>
            <a:endParaRPr lang="en-US" dirty="0"/>
          </a:p>
          <a:p>
            <a:pPr algn="just"/>
            <a:r>
              <a:rPr lang="en-US" dirty="0"/>
              <a:t>4. </a:t>
            </a:r>
            <a:r>
              <a:rPr lang="en-US" i="1" dirty="0"/>
              <a:t>Sensory nerves: Pain sensations, caused by distension or spasm of the bladder wall, are carried mainly by parasympathetic nerves and partly by sympathetic nerves. In the spinal cord, pain arising in the bladder passes through the lateral </a:t>
            </a:r>
            <a:r>
              <a:rPr lang="en-US" i="1" dirty="0" err="1"/>
              <a:t>spinothalamic</a:t>
            </a:r>
            <a:r>
              <a:rPr lang="en-US" i="1" dirty="0"/>
              <a:t> tract, and awareness of bladder distension is mediated through the posterior columns. Bilateral </a:t>
            </a:r>
            <a:r>
              <a:rPr lang="en-US" i="1" dirty="0" err="1"/>
              <a:t>antero</a:t>
            </a:r>
            <a:r>
              <a:rPr lang="en-US" i="1" dirty="0"/>
              <a:t> lateral cordotomy therefore selectively abolishes pain without affecting the awareness of bladder distension and the desire to </a:t>
            </a:r>
            <a:r>
              <a:rPr lang="en-US" i="1" dirty="0" err="1"/>
              <a:t>micturate</a:t>
            </a:r>
            <a:r>
              <a:rPr lang="en-US" i="1" dirty="0"/>
              <a:t>. </a:t>
            </a:r>
          </a:p>
          <a:p>
            <a:pPr algn="just">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buNone/>
            </a:pPr>
            <a:r>
              <a:rPr lang="en-US" dirty="0"/>
              <a:t>CLINICAL ANATOMY</a:t>
            </a:r>
          </a:p>
          <a:p>
            <a:pPr algn="just"/>
            <a:r>
              <a:rPr lang="en-US" dirty="0"/>
              <a:t>1. A distended bladder may be </a:t>
            </a:r>
            <a:r>
              <a:rPr lang="en-US" i="1" dirty="0"/>
              <a:t>ruptured by injuries of the lower abdominal wall. The peritoneum may or may not be involved. </a:t>
            </a:r>
          </a:p>
          <a:p>
            <a:pPr algn="just">
              <a:buNone/>
            </a:pPr>
            <a:r>
              <a:rPr lang="en-US" dirty="0"/>
              <a:t> 2. Chronic obstruction to the outflow of urine by an enlarged prostate, or by stricture of the urethra causes hypertrophy of the bladder leading to </a:t>
            </a:r>
            <a:r>
              <a:rPr lang="en-US" dirty="0" err="1"/>
              <a:t>trabeculated</a:t>
            </a:r>
            <a:r>
              <a:rPr lang="en-US" dirty="0"/>
              <a:t> bladder. </a:t>
            </a:r>
          </a:p>
          <a:p>
            <a:r>
              <a:rPr lang="en-US" dirty="0"/>
              <a:t>3. The interior of the bladder can be examined in the living by </a:t>
            </a:r>
            <a:r>
              <a:rPr lang="en-US" b="1" i="1" dirty="0" err="1"/>
              <a:t>cystoscopy</a:t>
            </a:r>
            <a:r>
              <a:rPr lang="en-US" b="1" i="1" dirty="0"/>
              <a:t>. </a:t>
            </a:r>
          </a:p>
          <a:p>
            <a:pPr algn="just">
              <a:buNone/>
            </a:pPr>
            <a:endParaRPr lang="en-US" i="1" dirty="0"/>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endParaRPr lang="en-US" dirty="0"/>
          </a:p>
          <a:p>
            <a:pPr algn="just"/>
            <a:r>
              <a:rPr lang="en-US" dirty="0"/>
              <a:t>4. In the operation </a:t>
            </a:r>
            <a:r>
              <a:rPr lang="en-US" i="1" dirty="0" err="1"/>
              <a:t>ofsuprapubic</a:t>
            </a:r>
            <a:r>
              <a:rPr lang="en-US" i="1" dirty="0"/>
              <a:t> </a:t>
            </a:r>
            <a:r>
              <a:rPr lang="en-US" i="1" dirty="0" err="1"/>
              <a:t>cystotomy</a:t>
            </a:r>
            <a:r>
              <a:rPr lang="en-US" i="1" dirty="0"/>
              <a:t>, the bladder is distended with about 300 ml of fluid. As a result the anterior aspect of the bladder comes into direct contact with the anterior abdominal wall, and can be approached without entering the peritoneal cavity. </a:t>
            </a:r>
          </a:p>
          <a:p>
            <a:pPr algn="jus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6649222"/>
              </p:ext>
            </p:extLst>
          </p:nvPr>
        </p:nvGraphicFramePr>
        <p:xfrm>
          <a:off x="0" y="0"/>
          <a:ext cx="9144000" cy="73914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1818862468"/>
                    </a:ext>
                  </a:extLst>
                </a:gridCol>
                <a:gridCol w="1752600">
                  <a:extLst>
                    <a:ext uri="{9D8B030D-6E8A-4147-A177-3AD203B41FA5}">
                      <a16:colId xmlns:a16="http://schemas.microsoft.com/office/drawing/2014/main" xmlns="" val="4080269881"/>
                    </a:ext>
                  </a:extLst>
                </a:gridCol>
                <a:gridCol w="1219200">
                  <a:extLst>
                    <a:ext uri="{9D8B030D-6E8A-4147-A177-3AD203B41FA5}">
                      <a16:colId xmlns:a16="http://schemas.microsoft.com/office/drawing/2014/main" xmlns="" val="2318566871"/>
                    </a:ext>
                  </a:extLst>
                </a:gridCol>
                <a:gridCol w="1600200">
                  <a:extLst>
                    <a:ext uri="{9D8B030D-6E8A-4147-A177-3AD203B41FA5}">
                      <a16:colId xmlns:a16="http://schemas.microsoft.com/office/drawing/2014/main" xmlns="" val="1891131922"/>
                    </a:ext>
                  </a:extLst>
                </a:gridCol>
                <a:gridCol w="3352800">
                  <a:extLst>
                    <a:ext uri="{9D8B030D-6E8A-4147-A177-3AD203B41FA5}">
                      <a16:colId xmlns:a16="http://schemas.microsoft.com/office/drawing/2014/main" xmlns="" val="3350835960"/>
                    </a:ext>
                  </a:extLst>
                </a:gridCol>
              </a:tblGrid>
              <a:tr h="990600">
                <a:tc>
                  <a:txBody>
                    <a:bodyPr/>
                    <a:lstStyle/>
                    <a:p>
                      <a:pPr algn="ctr"/>
                      <a:r>
                        <a:rPr lang="en-IN" b="1" dirty="0"/>
                        <a:t>TITLE</a:t>
                      </a:r>
                    </a:p>
                  </a:txBody>
                  <a:tcPr anchor="ctr"/>
                </a:tc>
                <a:tc>
                  <a:txBody>
                    <a:bodyPr/>
                    <a:lstStyle/>
                    <a:p>
                      <a:pPr algn="ctr"/>
                      <a:r>
                        <a:rPr lang="en-IN" b="1" dirty="0"/>
                        <a:t>AUTHOR/</a:t>
                      </a:r>
                    </a:p>
                    <a:p>
                      <a:pPr algn="ctr"/>
                      <a:r>
                        <a:rPr lang="en-IN" b="1" dirty="0"/>
                        <a:t>JOURNAL</a:t>
                      </a:r>
                    </a:p>
                  </a:txBody>
                  <a:tcPr anchor="ctr"/>
                </a:tc>
                <a:tc>
                  <a:txBody>
                    <a:bodyPr/>
                    <a:lstStyle/>
                    <a:p>
                      <a:pPr algn="ctr"/>
                      <a:r>
                        <a:rPr lang="en-IN" b="1" dirty="0"/>
                        <a:t>MATERIAL</a:t>
                      </a:r>
                    </a:p>
                  </a:txBody>
                  <a:tcPr anchor="ctr"/>
                </a:tc>
                <a:tc>
                  <a:txBody>
                    <a:bodyPr/>
                    <a:lstStyle/>
                    <a:p>
                      <a:pPr algn="ctr"/>
                      <a:r>
                        <a:rPr lang="en-IN" b="1" dirty="0"/>
                        <a:t>RESULT</a:t>
                      </a:r>
                    </a:p>
                  </a:txBody>
                  <a:tcPr anchor="ctr"/>
                </a:tc>
                <a:tc>
                  <a:txBody>
                    <a:bodyPr/>
                    <a:lstStyle/>
                    <a:p>
                      <a:pPr algn="ctr"/>
                      <a:r>
                        <a:rPr lang="en-IN" b="1" dirty="0"/>
                        <a:t>CONCLUSION</a:t>
                      </a:r>
                    </a:p>
                  </a:txBody>
                  <a:tcPr anchor="ctr"/>
                </a:tc>
                <a:extLst>
                  <a:ext uri="{0D108BD9-81ED-4DB2-BD59-A6C34878D82A}">
                    <a16:rowId xmlns:a16="http://schemas.microsoft.com/office/drawing/2014/main" xmlns="" val="2689720968"/>
                  </a:ext>
                </a:extLst>
              </a:tr>
              <a:tr h="4196566">
                <a:tc>
                  <a:txBody>
                    <a:bodyPr/>
                    <a:lstStyle/>
                    <a:p>
                      <a:r>
                        <a:rPr lang="en-IN" b="1" dirty="0">
                          <a:effectLst/>
                        </a:rPr>
                        <a:t>Atonic or neurogenic bladder: Signs, symptoms, and causes</a:t>
                      </a:r>
                      <a:endParaRPr lang="en-IN" dirty="0"/>
                    </a:p>
                  </a:txBody>
                  <a:tcPr/>
                </a:tc>
                <a:tc>
                  <a:txBody>
                    <a:bodyPr/>
                    <a:lstStyle/>
                    <a:p>
                      <a:r>
                        <a:rPr lang="en-IN" dirty="0">
                          <a:effectLst/>
                        </a:rPr>
                        <a:t>By: </a:t>
                      </a:r>
                      <a:r>
                        <a:rPr lang="en-IN" dirty="0">
                          <a:effectLst/>
                          <a:hlinkClick r:id="rId2"/>
                        </a:rPr>
                        <a:t>Bel </a:t>
                      </a:r>
                      <a:r>
                        <a:rPr lang="en-IN" dirty="0" err="1">
                          <a:effectLst/>
                          <a:hlinkClick r:id="rId2"/>
                        </a:rPr>
                        <a:t>Marra</a:t>
                      </a:r>
                      <a:r>
                        <a:rPr lang="en-IN" dirty="0">
                          <a:effectLst/>
                          <a:hlinkClick r:id="rId2"/>
                        </a:rPr>
                        <a:t> Health</a:t>
                      </a:r>
                      <a:r>
                        <a:rPr lang="en-IN" dirty="0">
                          <a:effectLst/>
                        </a:rPr>
                        <a:t> | </a:t>
                      </a:r>
                      <a:r>
                        <a:rPr lang="en-IN" dirty="0">
                          <a:effectLst/>
                          <a:hlinkClick r:id="rId3"/>
                        </a:rPr>
                        <a:t>Bladder</a:t>
                      </a:r>
                      <a:r>
                        <a:rPr lang="en-IN" dirty="0">
                          <a:effectLst/>
                        </a:rPr>
                        <a:t> | Tuesday, January 03, 2017 - 10:30 AM</a:t>
                      </a:r>
                    </a:p>
                    <a:p>
                      <a:endParaRPr lang="en-IN" dirty="0"/>
                    </a:p>
                  </a:txBody>
                  <a:tcPr/>
                </a:tc>
                <a:tc>
                  <a:txBody>
                    <a:bodyPr/>
                    <a:lstStyle/>
                    <a:p>
                      <a:r>
                        <a:rPr lang="en-IN" dirty="0">
                          <a:effectLst/>
                        </a:rPr>
                        <a:t>atonic bladder (neurogenic bladder) has been associated with neurological destruction. Nerves in the body control how the bladder stores and empties urine</a:t>
                      </a:r>
                      <a:endParaRPr lang="en-IN" dirty="0"/>
                    </a:p>
                  </a:txBody>
                  <a:tcPr/>
                </a:tc>
                <a:tc>
                  <a:txBody>
                    <a:bodyPr/>
                    <a:lstStyle/>
                    <a:p>
                      <a:r>
                        <a:rPr lang="en-IN" sz="1800" b="1" kern="1200" dirty="0">
                          <a:solidFill>
                            <a:schemeClr val="dk1"/>
                          </a:solidFill>
                          <a:effectLst/>
                          <a:latin typeface="+mn-lt"/>
                          <a:ea typeface="+mn-ea"/>
                          <a:cs typeface="+mn-cs"/>
                          <a:hlinkClick r:id="rId4"/>
                        </a:rPr>
                        <a:t>Parkinson’s disease</a:t>
                      </a:r>
                      <a:endParaRPr lang="en-IN" sz="1800" kern="1200" dirty="0">
                        <a:solidFill>
                          <a:schemeClr val="dk1"/>
                        </a:solidFill>
                        <a:effectLst/>
                        <a:latin typeface="+mn-lt"/>
                        <a:ea typeface="+mn-ea"/>
                        <a:cs typeface="+mn-cs"/>
                      </a:endParaRPr>
                    </a:p>
                    <a:p>
                      <a:r>
                        <a:rPr lang="en-IN" sz="1800" b="1" kern="1200" dirty="0">
                          <a:solidFill>
                            <a:schemeClr val="dk1"/>
                          </a:solidFill>
                          <a:effectLst/>
                          <a:latin typeface="+mn-lt"/>
                          <a:ea typeface="+mn-ea"/>
                          <a:cs typeface="+mn-cs"/>
                          <a:hlinkClick r:id="rId5"/>
                        </a:rPr>
                        <a:t>Multiple sclerosis</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Central nervous system </a:t>
                      </a:r>
                      <a:r>
                        <a:rPr lang="en-IN" sz="1800" kern="1200" dirty="0" err="1">
                          <a:solidFill>
                            <a:schemeClr val="dk1"/>
                          </a:solidFill>
                          <a:effectLst/>
                          <a:latin typeface="+mn-lt"/>
                          <a:ea typeface="+mn-ea"/>
                          <a:cs typeface="+mn-cs"/>
                        </a:rPr>
                        <a:t>tumors</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Heavy metal poisoning</a:t>
                      </a:r>
                    </a:p>
                    <a:p>
                      <a:r>
                        <a:rPr lang="en-IN" sz="1800" kern="1200" dirty="0">
                          <a:solidFill>
                            <a:schemeClr val="dk1"/>
                          </a:solidFill>
                          <a:effectLst/>
                          <a:latin typeface="+mn-lt"/>
                          <a:ea typeface="+mn-ea"/>
                          <a:cs typeface="+mn-cs"/>
                        </a:rPr>
                        <a:t>Trauma due to accidents</a:t>
                      </a:r>
                    </a:p>
                    <a:p>
                      <a:r>
                        <a:rPr lang="en-IN" sz="1800" b="1" kern="1200" dirty="0">
                          <a:solidFill>
                            <a:schemeClr val="dk1"/>
                          </a:solidFill>
                          <a:effectLst/>
                          <a:latin typeface="+mn-lt"/>
                          <a:ea typeface="+mn-ea"/>
                          <a:cs typeface="+mn-cs"/>
                          <a:hlinkClick r:id="rId6"/>
                        </a:rPr>
                        <a:t>Stroke</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Spinal cord injuries or surgeries</a:t>
                      </a:r>
                    </a:p>
                    <a:p>
                      <a:r>
                        <a:rPr lang="en-IN" sz="1800" kern="1200" dirty="0">
                          <a:solidFill>
                            <a:schemeClr val="dk1"/>
                          </a:solidFill>
                          <a:effectLst/>
                          <a:latin typeface="+mn-lt"/>
                          <a:ea typeface="+mn-ea"/>
                          <a:cs typeface="+mn-cs"/>
                        </a:rPr>
                        <a:t>Erectile dysfunction</a:t>
                      </a:r>
                    </a:p>
                    <a:p>
                      <a:endParaRPr lang="en-IN" dirty="0"/>
                    </a:p>
                  </a:txBody>
                  <a:tcPr/>
                </a:tc>
                <a:tc>
                  <a:txBody>
                    <a:bodyPr/>
                    <a:lstStyle/>
                    <a:p>
                      <a:r>
                        <a:rPr lang="en-IN" sz="1800" kern="1200" dirty="0">
                          <a:solidFill>
                            <a:schemeClr val="dk1"/>
                          </a:solidFill>
                          <a:effectLst/>
                          <a:latin typeface="+mn-lt"/>
                          <a:ea typeface="+mn-ea"/>
                          <a:cs typeface="+mn-cs"/>
                        </a:rPr>
                        <a:t>Clean Intermittent Catheterization (CIC) – a thin, flexible tube is inserted through the urethra and into the bladder to drain urine.</a:t>
                      </a:r>
                    </a:p>
                    <a:p>
                      <a:r>
                        <a:rPr lang="en-IN" sz="1800" kern="1200" dirty="0">
                          <a:solidFill>
                            <a:schemeClr val="dk1"/>
                          </a:solidFill>
                          <a:effectLst/>
                          <a:latin typeface="+mn-lt"/>
                          <a:ea typeface="+mn-ea"/>
                          <a:cs typeface="+mn-cs"/>
                        </a:rPr>
                        <a:t>Medications – anticholinergic drugs such as oxybutynin and tolterodine.</a:t>
                      </a:r>
                    </a:p>
                    <a:p>
                      <a:r>
                        <a:rPr lang="en-IN" sz="1800" kern="1200" dirty="0">
                          <a:solidFill>
                            <a:schemeClr val="dk1"/>
                          </a:solidFill>
                          <a:effectLst/>
                          <a:latin typeface="+mn-lt"/>
                          <a:ea typeface="+mn-ea"/>
                          <a:cs typeface="+mn-cs"/>
                        </a:rPr>
                        <a:t>Injections – Botox injected into the bladder or urinary sphincter.</a:t>
                      </a:r>
                    </a:p>
                    <a:p>
                      <a:r>
                        <a:rPr lang="en-IN" sz="1800" kern="1200" dirty="0">
                          <a:solidFill>
                            <a:schemeClr val="dk1"/>
                          </a:solidFill>
                          <a:effectLst/>
                          <a:latin typeface="+mn-lt"/>
                          <a:ea typeface="+mn-ea"/>
                          <a:cs typeface="+mn-cs"/>
                        </a:rPr>
                        <a:t>Bladder augmentation – surgical procedure where segments of the colon are removed and attached to the walls of the bladder to reduce bladder’s internal pressure and increase its ability to store urine.</a:t>
                      </a:r>
                    </a:p>
                    <a:p>
                      <a:r>
                        <a:rPr lang="en-IN" sz="1800" kern="1200" dirty="0">
                          <a:solidFill>
                            <a:schemeClr val="dk1"/>
                          </a:solidFill>
                          <a:effectLst/>
                          <a:latin typeface="+mn-lt"/>
                          <a:ea typeface="+mn-ea"/>
                          <a:cs typeface="+mn-cs"/>
                        </a:rPr>
                        <a:t>Ileal conduit – part of the bowel is used to make a urine stoma. The stoma drains to a bag attached to the outside of the body.</a:t>
                      </a:r>
                    </a:p>
                    <a:p>
                      <a:endParaRPr lang="en-IN" dirty="0"/>
                    </a:p>
                  </a:txBody>
                  <a:tcPr/>
                </a:tc>
                <a:extLst>
                  <a:ext uri="{0D108BD9-81ED-4DB2-BD59-A6C34878D82A}">
                    <a16:rowId xmlns:a16="http://schemas.microsoft.com/office/drawing/2014/main" xmlns="" val="4169229048"/>
                  </a:ext>
                </a:extLst>
              </a:tr>
            </a:tbl>
          </a:graphicData>
        </a:graphic>
      </p:graphicFrame>
    </p:spTree>
    <p:extLst>
      <p:ext uri="{BB962C8B-B14F-4D97-AF65-F5344CB8AC3E}">
        <p14:creationId xmlns:p14="http://schemas.microsoft.com/office/powerpoint/2010/main" val="62793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URINARY BLADDER </a:t>
            </a:r>
          </a:p>
          <a:p>
            <a:pPr algn="just"/>
            <a:r>
              <a:rPr lang="en-US" dirty="0"/>
              <a:t>Introduction </a:t>
            </a:r>
          </a:p>
          <a:p>
            <a:pPr algn="just"/>
            <a:r>
              <a:rPr lang="en-US" dirty="0"/>
              <a:t>Urinary bladder is the temporary store house of urine which gets emptied through the urethra. The external urethral sphincter is the sphincter </a:t>
            </a:r>
            <a:r>
              <a:rPr lang="en-US" dirty="0" err="1"/>
              <a:t>urethrae</a:t>
            </a:r>
            <a:r>
              <a:rPr lang="en-US" dirty="0"/>
              <a:t> which is placed proximally in the deep </a:t>
            </a:r>
            <a:r>
              <a:rPr lang="en-US" dirty="0" err="1"/>
              <a:t>perineal</a:t>
            </a:r>
            <a:r>
              <a:rPr lang="en-US" dirty="0"/>
              <a:t> space, and not at the terminal part of the urethra. In the case of pylorus or anal canal, the sphincters are placed at their terminal ends. </a:t>
            </a:r>
          </a:p>
          <a:p>
            <a:pPr algn="just"/>
            <a:r>
              <a:rPr lang="en-US" dirty="0"/>
              <a:t>The male urethra </a:t>
            </a:r>
            <a:r>
              <a:rPr lang="en-US" dirty="0" err="1"/>
              <a:t>subserving</a:t>
            </a:r>
            <a:r>
              <a:rPr lang="en-US" dirty="0"/>
              <a:t> the functions of urination and ejaculation, i.e. expulsion of semen is 18-20 cm long with curvatures and comprises prostatic, membranous and longest spongy or penile part.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r>
              <a:rPr lang="en-US" dirty="0"/>
              <a:t>The female urethra is for urination only and is 4 cm long. The </a:t>
            </a:r>
            <a:r>
              <a:rPr lang="en-US" dirty="0" err="1"/>
              <a:t>cathetarisation</a:t>
            </a:r>
            <a:r>
              <a:rPr lang="en-US" dirty="0"/>
              <a:t> if required is much easier in the female than in the male. </a:t>
            </a:r>
          </a:p>
          <a:p>
            <a:r>
              <a:rPr lang="en-US" dirty="0"/>
              <a:t>The urinary bladder is a muscular </a:t>
            </a:r>
            <a:r>
              <a:rPr lang="en-US" dirty="0" err="1"/>
              <a:t>reservior</a:t>
            </a:r>
            <a:r>
              <a:rPr lang="en-US" dirty="0"/>
              <a:t> of urine, which lies in the anterior part of the pelvic cavity. The </a:t>
            </a:r>
            <a:r>
              <a:rPr lang="en-US" dirty="0" err="1"/>
              <a:t>detrusor</a:t>
            </a:r>
            <a:r>
              <a:rPr lang="en-US" dirty="0"/>
              <a:t> muscle of urinary bladder is arranged in whorls and spirals and is adapted for mass contraction rather than peristalsis.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algn="just"/>
            <a:r>
              <a:rPr lang="en-US" b="1" dirty="0"/>
              <a:t>Size, Shape and Position </a:t>
            </a:r>
          </a:p>
          <a:p>
            <a:pPr algn="just"/>
            <a:r>
              <a:rPr lang="en-US" dirty="0"/>
              <a:t>The bladder varies in its size, shape and position according to the amount of urine it contains. </a:t>
            </a:r>
          </a:p>
          <a:p>
            <a:pPr algn="just"/>
            <a:r>
              <a:rPr lang="en-US" dirty="0"/>
              <a:t>When empty, it lies entirely within the pelvis; but as it fills it expands and extends upwards into the abdominal cavity, reaching up to the umbilicus or even higher.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rmAutofit/>
          </a:bodyPr>
          <a:lstStyle/>
          <a:p>
            <a:pPr algn="just"/>
            <a:r>
              <a:rPr lang="en-US" b="1" dirty="0"/>
              <a:t>External Features </a:t>
            </a:r>
          </a:p>
          <a:p>
            <a:pPr algn="just"/>
            <a:r>
              <a:rPr lang="en-US" i="1" dirty="0"/>
              <a:t>An empty bladder is tetrahedral in shape and has : (a) An apex, directed forwards; (b) a base or </a:t>
            </a:r>
            <a:r>
              <a:rPr lang="en-US" i="1" dirty="0" err="1"/>
              <a:t>fundus</a:t>
            </a:r>
            <a:r>
              <a:rPr lang="en-US" i="1" dirty="0"/>
              <a:t>, directed backwards; (c) a neck, which is the lowest </a:t>
            </a:r>
            <a:r>
              <a:rPr lang="en-US" dirty="0"/>
              <a:t>and most fixed part of the bladder; (d) </a:t>
            </a:r>
            <a:r>
              <a:rPr lang="en-US" i="1" dirty="0"/>
              <a:t>three surfaces, superior, and right and left </a:t>
            </a:r>
            <a:r>
              <a:rPr lang="en-US" i="1" dirty="0" err="1"/>
              <a:t>inferolateral</a:t>
            </a:r>
            <a:r>
              <a:rPr lang="en-US" i="1" dirty="0"/>
              <a:t>; and (e) four borders, two lateral, one anterior and one posterior  </a:t>
            </a:r>
          </a:p>
          <a:p>
            <a:pPr algn="just"/>
            <a:r>
              <a:rPr lang="en-US" dirty="0"/>
              <a:t>A </a:t>
            </a:r>
            <a:r>
              <a:rPr lang="en-US" i="1" dirty="0"/>
              <a:t>full bladder is ovoid in shape and has: (a) An apex, directed upwards towards the umbilicus; (b) a neck, directed downwards, and (c) two surfaces, anterior and posterior.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56045" y="1295400"/>
            <a:ext cx="7494889" cy="43434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83465" y="1143000"/>
            <a:ext cx="7450784" cy="449579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520973" y="1143000"/>
            <a:ext cx="7690088" cy="42672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2083</Words>
  <Application>Microsoft Office PowerPoint</Application>
  <PresentationFormat>On-screen Show (4:3)</PresentationFormat>
  <Paragraphs>98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Urinary bladder</vt:lpstr>
      <vt:lpstr>Competency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Parimal</dc:creator>
  <cp:lastModifiedBy>Admin</cp:lastModifiedBy>
  <cp:revision>18</cp:revision>
  <dcterms:created xsi:type="dcterms:W3CDTF">2006-08-16T00:00:00Z</dcterms:created>
  <dcterms:modified xsi:type="dcterms:W3CDTF">2022-04-26T09:58:03Z</dcterms:modified>
</cp:coreProperties>
</file>