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675" r:id="rId2"/>
    <p:sldId id="677" r:id="rId3"/>
    <p:sldId id="257" r:id="rId4"/>
    <p:sldId id="258" r:id="rId5"/>
    <p:sldId id="596" r:id="rId6"/>
    <p:sldId id="414" r:id="rId7"/>
    <p:sldId id="259" r:id="rId8"/>
    <p:sldId id="597" r:id="rId9"/>
    <p:sldId id="517" r:id="rId10"/>
    <p:sldId id="503" r:id="rId11"/>
    <p:sldId id="504" r:id="rId12"/>
    <p:sldId id="505" r:id="rId13"/>
    <p:sldId id="444" r:id="rId14"/>
    <p:sldId id="506" r:id="rId15"/>
    <p:sldId id="452" r:id="rId16"/>
    <p:sldId id="450" r:id="rId17"/>
    <p:sldId id="540" r:id="rId18"/>
    <p:sldId id="451" r:id="rId19"/>
    <p:sldId id="260" r:id="rId20"/>
    <p:sldId id="261" r:id="rId21"/>
    <p:sldId id="587" r:id="rId22"/>
    <p:sldId id="262" r:id="rId23"/>
    <p:sldId id="397" r:id="rId24"/>
    <p:sldId id="263" r:id="rId25"/>
    <p:sldId id="605" r:id="rId26"/>
    <p:sldId id="264" r:id="rId27"/>
    <p:sldId id="606" r:id="rId28"/>
    <p:sldId id="265" r:id="rId29"/>
    <p:sldId id="729" r:id="rId30"/>
    <p:sldId id="730" r:id="rId31"/>
    <p:sldId id="415" r:id="rId32"/>
    <p:sldId id="727" r:id="rId33"/>
    <p:sldId id="728" r:id="rId34"/>
    <p:sldId id="406" r:id="rId35"/>
    <p:sldId id="407" r:id="rId36"/>
    <p:sldId id="604" r:id="rId37"/>
    <p:sldId id="726"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993366"/>
    <a:srgbClr val="FF0066"/>
    <a:srgbClr val="CC0099"/>
    <a:srgbClr val="000099"/>
    <a:srgbClr val="FF3300"/>
    <a:srgbClr val="66FFFF"/>
    <a:srgbClr val="FFFFFF"/>
    <a:srgbClr val="CCECFF"/>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2945" autoAdjust="0"/>
  </p:normalViewPr>
  <p:slideViewPr>
    <p:cSldViewPr>
      <p:cViewPr>
        <p:scale>
          <a:sx n="75" d="100"/>
          <a:sy n="75" d="100"/>
        </p:scale>
        <p:origin x="-1824" y="-72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9F3BC8-17DF-4A56-AF99-7297BCC9B607}" type="datetimeFigureOut">
              <a:rPr lang="en-US" smtClean="0"/>
              <a:pPr/>
              <a:t>4/29/2022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28F1EA-2A89-4567-A2CE-539AD366D470}"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928F1EA-2A89-4567-A2CE-539AD366D470}"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931DBD-10CF-4CFF-A1CB-4051B655FA07}" type="datetimeFigureOut">
              <a:rPr lang="en-US" smtClean="0"/>
              <a:pPr/>
              <a:t>4/29/2022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EEB603-F2C8-42A1-9369-1949969A1E6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931DBD-10CF-4CFF-A1CB-4051B655FA07}" type="datetimeFigureOut">
              <a:rPr lang="en-US" smtClean="0"/>
              <a:pPr/>
              <a:t>4/29/2022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EEB603-F2C8-42A1-9369-1949969A1E6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931DBD-10CF-4CFF-A1CB-4051B655FA07}" type="datetimeFigureOut">
              <a:rPr lang="en-US" smtClean="0"/>
              <a:pPr/>
              <a:t>4/29/2022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EEB603-F2C8-42A1-9369-1949969A1E6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931DBD-10CF-4CFF-A1CB-4051B655FA07}" type="datetimeFigureOut">
              <a:rPr lang="en-US" smtClean="0"/>
              <a:pPr/>
              <a:t>4/29/2022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EEB603-F2C8-42A1-9369-1949969A1E6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931DBD-10CF-4CFF-A1CB-4051B655FA07}" type="datetimeFigureOut">
              <a:rPr lang="en-US" smtClean="0"/>
              <a:pPr/>
              <a:t>4/29/2022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EEB603-F2C8-42A1-9369-1949969A1E6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931DBD-10CF-4CFF-A1CB-4051B655FA07}" type="datetimeFigureOut">
              <a:rPr lang="en-US" smtClean="0"/>
              <a:pPr/>
              <a:t>4/29/2022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EEB603-F2C8-42A1-9369-1949969A1E6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931DBD-10CF-4CFF-A1CB-4051B655FA07}" type="datetimeFigureOut">
              <a:rPr lang="en-US" smtClean="0"/>
              <a:pPr/>
              <a:t>4/29/2022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6EEB603-F2C8-42A1-9369-1949969A1E6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931DBD-10CF-4CFF-A1CB-4051B655FA07}" type="datetimeFigureOut">
              <a:rPr lang="en-US" smtClean="0"/>
              <a:pPr/>
              <a:t>4/29/2022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6EEB603-F2C8-42A1-9369-1949969A1E6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931DBD-10CF-4CFF-A1CB-4051B655FA07}" type="datetimeFigureOut">
              <a:rPr lang="en-US" smtClean="0"/>
              <a:pPr/>
              <a:t>4/29/2022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6EEB603-F2C8-42A1-9369-1949969A1E6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931DBD-10CF-4CFF-A1CB-4051B655FA07}" type="datetimeFigureOut">
              <a:rPr lang="en-US" smtClean="0"/>
              <a:pPr/>
              <a:t>4/29/2022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EEB603-F2C8-42A1-9369-1949969A1E6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931DBD-10CF-4CFF-A1CB-4051B655FA07}" type="datetimeFigureOut">
              <a:rPr lang="en-US" smtClean="0"/>
              <a:pPr/>
              <a:t>4/29/2022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EEB603-F2C8-42A1-9369-1949969A1E6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931DBD-10CF-4CFF-A1CB-4051B655FA07}" type="datetimeFigureOut">
              <a:rPr lang="en-US" smtClean="0"/>
              <a:pPr/>
              <a:t>4/29/2022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EEB603-F2C8-42A1-9369-1949969A1E6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hyperlink" Target="http://circ.ahajournals.org/search?author1=Donna+M.+Mancini&amp;sortspec=date&amp;submit=Submit"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circ.ahajournals.org/search?author1=Donna+M.+Mancini&amp;sortspec=date&amp;submit=Submit" TargetMode="External"/><Relationship Id="rId2" Type="http://schemas.openxmlformats.org/officeDocument/2006/relationships/hyperlink" Target="http://ajrccm.atsjournals.org/search?author1=THOMAS%E2%80%82A.+SCHERER&amp;sortspec=date&amp;submit=Submit" TargetMode="External"/><Relationship Id="rId1" Type="http://schemas.openxmlformats.org/officeDocument/2006/relationships/slideLayout" Target="../slideLayouts/slideLayout2.xml"/><Relationship Id="rId4" Type="http://schemas.openxmlformats.org/officeDocument/2006/relationships/hyperlink" Target="http://www.ncbi.nlm.nih.gov/pubmed/7805234"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www.hindawi.com/45085703/"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en.wikipedia.org/wiki/International_Standard_Book_Number"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1676399"/>
          </a:xfrm>
          <a:solidFill>
            <a:schemeClr val="bg2">
              <a:lumMod val="75000"/>
            </a:schemeClr>
          </a:solidFill>
          <a:ln w="76200">
            <a:solidFill>
              <a:srgbClr val="7030A0"/>
            </a:solidFill>
          </a:ln>
        </p:spPr>
        <p:txBody>
          <a:bodyPr>
            <a:normAutofit/>
          </a:bodyPr>
          <a:lstStyle/>
          <a:p>
            <a:r>
              <a:rPr lang="en-US" i="1" dirty="0" smtClean="0">
                <a:solidFill>
                  <a:schemeClr val="accent6">
                    <a:lumMod val="50000"/>
                  </a:schemeClr>
                </a:solidFill>
              </a:rPr>
              <a:t>      </a:t>
            </a:r>
            <a:endParaRPr lang="en-US" sz="3600" b="1" i="1" dirty="0">
              <a:solidFill>
                <a:schemeClr val="accent6">
                  <a:lumMod val="50000"/>
                </a:schemeClr>
              </a:solidFill>
            </a:endParaRPr>
          </a:p>
        </p:txBody>
      </p:sp>
      <p:sp>
        <p:nvSpPr>
          <p:cNvPr id="3" name="Subtitle 2"/>
          <p:cNvSpPr>
            <a:spLocks noGrp="1"/>
          </p:cNvSpPr>
          <p:nvPr>
            <p:ph type="subTitle" idx="1"/>
          </p:nvPr>
        </p:nvSpPr>
        <p:spPr>
          <a:xfrm>
            <a:off x="0" y="1600200"/>
            <a:ext cx="9144000" cy="5257800"/>
          </a:xfrm>
          <a:solidFill>
            <a:schemeClr val="bg2">
              <a:lumMod val="75000"/>
            </a:schemeClr>
          </a:solidFill>
          <a:ln w="76200">
            <a:solidFill>
              <a:srgbClr val="7030A0"/>
            </a:solidFill>
          </a:ln>
        </p:spPr>
        <p:txBody>
          <a:bodyPr>
            <a:normAutofit/>
          </a:bodyPr>
          <a:lstStyle/>
          <a:p>
            <a:pPr algn="ctr"/>
            <a:endParaRPr lang="en-US" b="1" dirty="0" smtClean="0">
              <a:solidFill>
                <a:schemeClr val="tx2">
                  <a:lumMod val="50000"/>
                </a:schemeClr>
              </a:solidFill>
            </a:endParaRPr>
          </a:p>
          <a:p>
            <a:r>
              <a:rPr lang="en-US" sz="3600" b="1" dirty="0" smtClean="0">
                <a:solidFill>
                  <a:srgbClr val="FF0000"/>
                </a:solidFill>
              </a:rPr>
              <a:t>                                                                                                                                                                     EBES DOCUMENT</a:t>
            </a:r>
            <a:endParaRPr lang="en-US" sz="3600" dirty="0" smtClean="0">
              <a:solidFill>
                <a:srgbClr val="FF0000"/>
              </a:solidFill>
            </a:endParaRPr>
          </a:p>
          <a:p>
            <a:pPr algn="ctr"/>
            <a:endParaRPr lang="en-US" sz="2800" b="1" dirty="0" smtClean="0">
              <a:solidFill>
                <a:schemeClr val="tx2">
                  <a:lumMod val="50000"/>
                </a:schemeClr>
              </a:solidFill>
            </a:endParaRPr>
          </a:p>
        </p:txBody>
      </p:sp>
      <p:sp>
        <p:nvSpPr>
          <p:cNvPr id="6" name="Rectangle 5"/>
          <p:cNvSpPr/>
          <p:nvPr/>
        </p:nvSpPr>
        <p:spPr>
          <a:xfrm>
            <a:off x="2514600" y="0"/>
            <a:ext cx="6629400" cy="1446550"/>
          </a:xfrm>
          <a:prstGeom prst="rect">
            <a:avLst/>
          </a:prstGeom>
        </p:spPr>
        <p:txBody>
          <a:bodyPr wrap="square">
            <a:spAutoFit/>
          </a:bodyPr>
          <a:lstStyle/>
          <a:p>
            <a:r>
              <a:rPr lang="en-US" sz="4400" b="1" dirty="0" smtClean="0">
                <a:solidFill>
                  <a:srgbClr val="0000CC"/>
                </a:solidFill>
              </a:rPr>
              <a:t>DESCRIBE MECHANICS OF NORMAL RESPIRATION</a:t>
            </a:r>
            <a:endParaRPr lang="en-US" sz="4400" b="1" dirty="0">
              <a:solidFill>
                <a:srgbClr val="0000CC"/>
              </a:solidFill>
            </a:endParaRPr>
          </a:p>
        </p:txBody>
      </p:sp>
      <p:sp>
        <p:nvSpPr>
          <p:cNvPr id="7" name="Rectangle 6"/>
          <p:cNvSpPr/>
          <p:nvPr/>
        </p:nvSpPr>
        <p:spPr>
          <a:xfrm>
            <a:off x="4191000" y="3810000"/>
            <a:ext cx="2895600" cy="461665"/>
          </a:xfrm>
          <a:prstGeom prst="rect">
            <a:avLst/>
          </a:prstGeom>
        </p:spPr>
        <p:txBody>
          <a:bodyPr wrap="square">
            <a:spAutoFit/>
          </a:bodyPr>
          <a:lstStyle/>
          <a:p>
            <a:r>
              <a:rPr lang="en-US" sz="2400" b="1" i="1" dirty="0" smtClean="0">
                <a:solidFill>
                  <a:srgbClr val="7030A0"/>
                </a:solidFill>
              </a:rPr>
              <a:t>Dr J M </a:t>
            </a:r>
            <a:r>
              <a:rPr lang="en-US" sz="2400" b="1" i="1" dirty="0" err="1" smtClean="0">
                <a:solidFill>
                  <a:srgbClr val="7030A0"/>
                </a:solidFill>
              </a:rPr>
              <a:t>Harsoda</a:t>
            </a:r>
            <a:r>
              <a:rPr lang="en-US" sz="2400" b="1" i="1" dirty="0" smtClean="0">
                <a:solidFill>
                  <a:srgbClr val="7030A0"/>
                </a:solidFill>
              </a:rPr>
              <a:t>  </a:t>
            </a:r>
            <a:endParaRPr lang="en-US" sz="2400" b="1" dirty="0">
              <a:solidFill>
                <a:srgbClr val="7030A0"/>
              </a:solidFill>
            </a:endParaRPr>
          </a:p>
        </p:txBody>
      </p:sp>
      <p:sp>
        <p:nvSpPr>
          <p:cNvPr id="8" name="Text Box 4"/>
          <p:cNvSpPr txBox="1">
            <a:spLocks noChangeArrowheads="1"/>
          </p:cNvSpPr>
          <p:nvPr/>
        </p:nvSpPr>
        <p:spPr bwMode="auto">
          <a:xfrm>
            <a:off x="4191000" y="4114800"/>
            <a:ext cx="4419600" cy="1477328"/>
          </a:xfrm>
          <a:prstGeom prst="rect">
            <a:avLst/>
          </a:prstGeom>
          <a:noFill/>
          <a:ln w="9525">
            <a:noFill/>
            <a:miter lim="800000"/>
            <a:headEnd/>
            <a:tailEnd/>
          </a:ln>
        </p:spPr>
        <p:txBody>
          <a:bodyPr wrap="square">
            <a:spAutoFit/>
          </a:bodyPr>
          <a:lstStyle/>
          <a:p>
            <a:pPr>
              <a:spcBef>
                <a:spcPct val="50000"/>
              </a:spcBef>
            </a:pPr>
            <a:r>
              <a:rPr lang="en-US" sz="2000" b="1" i="1" dirty="0">
                <a:solidFill>
                  <a:srgbClr val="002060"/>
                </a:solidFill>
                <a:latin typeface="Verdana" pitchFamily="34" charset="0"/>
              </a:rPr>
              <a:t>PROF AND HEAD</a:t>
            </a:r>
          </a:p>
          <a:p>
            <a:pPr>
              <a:spcBef>
                <a:spcPct val="50000"/>
              </a:spcBef>
            </a:pPr>
            <a:r>
              <a:rPr lang="en-US" sz="2000" b="1" i="1" dirty="0">
                <a:solidFill>
                  <a:srgbClr val="002060"/>
                </a:solidFill>
                <a:latin typeface="Verdana" pitchFamily="34" charset="0"/>
              </a:rPr>
              <a:t>DEPARTMEN OF </a:t>
            </a:r>
            <a:r>
              <a:rPr lang="en-US" sz="2000" b="1" i="1" dirty="0" smtClean="0">
                <a:solidFill>
                  <a:srgbClr val="002060"/>
                </a:solidFill>
                <a:latin typeface="Verdana" pitchFamily="34" charset="0"/>
              </a:rPr>
              <a:t>PHYSIOLOGYSBKSMI </a:t>
            </a:r>
            <a:r>
              <a:rPr lang="en-US" sz="2000" b="1" i="1" dirty="0">
                <a:solidFill>
                  <a:srgbClr val="002060"/>
                </a:solidFill>
                <a:latin typeface="Verdana" pitchFamily="34" charset="0"/>
              </a:rPr>
              <a:t>AND RC                SUMANDEEP VIDYAPEETH</a:t>
            </a:r>
          </a:p>
        </p:txBody>
      </p:sp>
      <p:pic>
        <p:nvPicPr>
          <p:cNvPr id="9" name="Picture 3" descr="baby2"/>
          <p:cNvPicPr>
            <a:picLocks noChangeAspect="1" noChangeArrowheads="1" noCrop="1"/>
          </p:cNvPicPr>
          <p:nvPr/>
        </p:nvPicPr>
        <p:blipFill>
          <a:blip r:embed="rId2" cstate="print"/>
          <a:srcRect/>
          <a:stretch>
            <a:fillRect/>
          </a:stretch>
        </p:blipFill>
        <p:spPr bwMode="auto">
          <a:xfrm>
            <a:off x="4114800" y="1447800"/>
            <a:ext cx="2590800" cy="2209800"/>
          </a:xfrm>
          <a:prstGeom prst="rect">
            <a:avLst/>
          </a:prstGeom>
          <a:noFill/>
        </p:spPr>
      </p:pic>
      <p:pic>
        <p:nvPicPr>
          <p:cNvPr id="10" name="Picture 5"/>
          <p:cNvPicPr>
            <a:picLocks noChangeAspect="1" noChangeArrowheads="1"/>
          </p:cNvPicPr>
          <p:nvPr/>
        </p:nvPicPr>
        <p:blipFill>
          <a:blip r:embed="rId3" cstate="print"/>
          <a:srcRect/>
          <a:stretch>
            <a:fillRect/>
          </a:stretch>
        </p:blipFill>
        <p:spPr bwMode="auto">
          <a:xfrm>
            <a:off x="0" y="0"/>
            <a:ext cx="2514600" cy="1600200"/>
          </a:xfrm>
          <a:prstGeom prst="rect">
            <a:avLst/>
          </a:prstGeom>
          <a:noFill/>
          <a:ln w="9525">
            <a:noFill/>
            <a:miter lim="800000"/>
            <a:headEnd/>
            <a:tailEnd/>
          </a:ln>
          <a:effectLst/>
        </p:spPr>
      </p:pic>
      <p:pic>
        <p:nvPicPr>
          <p:cNvPr id="11" name="pic"/>
          <p:cNvPicPr/>
          <p:nvPr/>
        </p:nvPicPr>
        <p:blipFill>
          <a:blip r:embed="rId4" cstate="print"/>
          <a:stretch>
            <a:fillRect/>
          </a:stretch>
        </p:blipFill>
        <p:spPr>
          <a:xfrm>
            <a:off x="2514600" y="3962400"/>
            <a:ext cx="1600200" cy="1600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additive="base">
                                        <p:cTn id="12" dur="5000" fill="hold"/>
                                        <p:tgtEl>
                                          <p:spTgt spid="3">
                                            <p:bg/>
                                          </p:spTgt>
                                        </p:tgtEl>
                                        <p:attrNameLst>
                                          <p:attrName>ppt_x</p:attrName>
                                        </p:attrNameLst>
                                      </p:cBhvr>
                                      <p:tavLst>
                                        <p:tav tm="0">
                                          <p:val>
                                            <p:strVal val="#ppt_x"/>
                                          </p:val>
                                        </p:tav>
                                        <p:tav tm="100000">
                                          <p:val>
                                            <p:strVal val="#ppt_x"/>
                                          </p:val>
                                        </p:tav>
                                      </p:tavLst>
                                    </p:anim>
                                    <p:anim calcmode="lin" valueType="num">
                                      <p:cBhvr additive="base">
                                        <p:cTn id="13" dur="50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0" fill="hold"/>
                                        <p:tgtEl>
                                          <p:spTgt spid="7"/>
                                        </p:tgtEl>
                                        <p:attrNameLst>
                                          <p:attrName>ppt_x</p:attrName>
                                        </p:attrNameLst>
                                      </p:cBhvr>
                                      <p:tavLst>
                                        <p:tav tm="0">
                                          <p:val>
                                            <p:strVal val="0-#ppt_w/2"/>
                                          </p:val>
                                        </p:tav>
                                        <p:tav tm="100000">
                                          <p:val>
                                            <p:strVal val="#ppt_x"/>
                                          </p:val>
                                        </p:tav>
                                      </p:tavLst>
                                    </p:anim>
                                    <p:anim calcmode="lin" valueType="num">
                                      <p:cBhvr additive="base">
                                        <p:cTn id="25" dur="5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additive="base">
                                        <p:cTn id="30" dur="5000" fill="hold"/>
                                        <p:tgtEl>
                                          <p:spTgt spid="8"/>
                                        </p:tgtEl>
                                        <p:attrNameLst>
                                          <p:attrName>ppt_x</p:attrName>
                                        </p:attrNameLst>
                                      </p:cBhvr>
                                      <p:tavLst>
                                        <p:tav tm="0">
                                          <p:val>
                                            <p:strVal val="#ppt_x"/>
                                          </p:val>
                                        </p:tav>
                                        <p:tav tm="100000">
                                          <p:val>
                                            <p:strVal val="#ppt_x"/>
                                          </p:val>
                                        </p:tav>
                                      </p:tavLst>
                                    </p:anim>
                                    <p:anim calcmode="lin" valueType="num">
                                      <p:cBhvr additive="base">
                                        <p:cTn id="31" dur="50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3" fill="hold" nodeType="clickEffect">
                                  <p:stCondLst>
                                    <p:cond delay="0"/>
                                  </p:stCondLst>
                                  <p:childTnLst>
                                    <p:set>
                                      <p:cBhvr>
                                        <p:cTn id="35" dur="1" fill="hold">
                                          <p:stCondLst>
                                            <p:cond delay="0"/>
                                          </p:stCondLst>
                                        </p:cTn>
                                        <p:tgtEl>
                                          <p:spTgt spid="9"/>
                                        </p:tgtEl>
                                        <p:attrNameLst>
                                          <p:attrName>style.visibility</p:attrName>
                                        </p:attrNameLst>
                                      </p:cBhvr>
                                      <p:to>
                                        <p:strVal val="visible"/>
                                      </p:to>
                                    </p:set>
                                    <p:anim calcmode="lin" valueType="num">
                                      <p:cBhvr additive="base">
                                        <p:cTn id="36" dur="5000" fill="hold"/>
                                        <p:tgtEl>
                                          <p:spTgt spid="9"/>
                                        </p:tgtEl>
                                        <p:attrNameLst>
                                          <p:attrName>ppt_x</p:attrName>
                                        </p:attrNameLst>
                                      </p:cBhvr>
                                      <p:tavLst>
                                        <p:tav tm="0">
                                          <p:val>
                                            <p:strVal val="1+#ppt_w/2"/>
                                          </p:val>
                                        </p:tav>
                                        <p:tav tm="100000">
                                          <p:val>
                                            <p:strVal val="#ppt_x"/>
                                          </p:val>
                                        </p:tav>
                                      </p:tavLst>
                                    </p:anim>
                                    <p:anim calcmode="lin" valueType="num">
                                      <p:cBhvr additive="base">
                                        <p:cTn id="37" dur="50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diamond(in)">
                                      <p:cBhvr>
                                        <p:cTn id="4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6" grpId="0"/>
      <p:bldP spid="7"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Autofit/>
          </a:bodyPr>
          <a:lstStyle/>
          <a:p>
            <a:r>
              <a:rPr lang="en-US" sz="4000" b="1" dirty="0" smtClean="0">
                <a:solidFill>
                  <a:srgbClr val="CC0099"/>
                </a:solidFill>
              </a:rPr>
              <a:t>Respiratory Muscle Endurance Training </a:t>
            </a:r>
            <a:endParaRPr lang="en-US" sz="4000" b="1" dirty="0">
              <a:solidFill>
                <a:srgbClr val="FF0000"/>
              </a:solidFill>
            </a:endParaRPr>
          </a:p>
        </p:txBody>
      </p:sp>
      <p:graphicFrame>
        <p:nvGraphicFramePr>
          <p:cNvPr id="3" name="Table 2"/>
          <p:cNvGraphicFramePr>
            <a:graphicFrameLocks noGrp="1"/>
          </p:cNvGraphicFramePr>
          <p:nvPr/>
        </p:nvGraphicFramePr>
        <p:xfrm>
          <a:off x="0" y="609600"/>
          <a:ext cx="9067800" cy="6172200"/>
        </p:xfrm>
        <a:graphic>
          <a:graphicData uri="http://schemas.openxmlformats.org/drawingml/2006/table">
            <a:tbl>
              <a:tblPr/>
              <a:tblGrid>
                <a:gridCol w="1676400"/>
                <a:gridCol w="1752600"/>
                <a:gridCol w="1981200"/>
                <a:gridCol w="1752600"/>
                <a:gridCol w="1905000"/>
              </a:tblGrid>
              <a:tr h="390108">
                <a:tc>
                  <a:txBody>
                    <a:bodyPr/>
                    <a:lstStyle/>
                    <a:p>
                      <a:pPr marL="0" marR="0" algn="ctr">
                        <a:lnSpc>
                          <a:spcPct val="115000"/>
                        </a:lnSpc>
                        <a:spcBef>
                          <a:spcPts val="0"/>
                        </a:spcBef>
                        <a:spcAft>
                          <a:spcPts val="1000"/>
                        </a:spcAft>
                      </a:pPr>
                      <a:r>
                        <a:rPr lang="en-US" sz="2000" b="1" dirty="0">
                          <a:solidFill>
                            <a:srgbClr val="0000CC"/>
                          </a:solidFill>
                          <a:latin typeface="Calibri"/>
                          <a:ea typeface="Calibri"/>
                          <a:cs typeface="Times New Roman"/>
                        </a:rPr>
                        <a:t>REFERENCES</a:t>
                      </a:r>
                      <a:endParaRPr lang="en-US" sz="2000" dirty="0">
                        <a:solidFill>
                          <a:srgbClr val="0000CC"/>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2000" b="1" dirty="0">
                          <a:solidFill>
                            <a:srgbClr val="0000CC"/>
                          </a:solidFill>
                          <a:latin typeface="Calibri"/>
                          <a:ea typeface="Calibri"/>
                          <a:cs typeface="Times New Roman"/>
                        </a:rPr>
                        <a:t>INTERVENTION</a:t>
                      </a:r>
                      <a:endParaRPr lang="en-US" sz="2000" dirty="0">
                        <a:solidFill>
                          <a:srgbClr val="0000CC"/>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2000" b="1" dirty="0">
                          <a:solidFill>
                            <a:srgbClr val="0000CC"/>
                          </a:solidFill>
                          <a:latin typeface="Calibri"/>
                          <a:ea typeface="Calibri"/>
                          <a:cs typeface="Times New Roman"/>
                        </a:rPr>
                        <a:t>SUBJECT</a:t>
                      </a:r>
                      <a:endParaRPr lang="en-US" sz="2000" dirty="0">
                        <a:solidFill>
                          <a:srgbClr val="0000CC"/>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2000" b="1" dirty="0">
                          <a:solidFill>
                            <a:srgbClr val="0000CC"/>
                          </a:solidFill>
                          <a:latin typeface="Calibri"/>
                          <a:ea typeface="Calibri"/>
                          <a:cs typeface="Times New Roman"/>
                        </a:rPr>
                        <a:t>OUT COME</a:t>
                      </a:r>
                      <a:endParaRPr lang="en-US" sz="2000" dirty="0">
                        <a:solidFill>
                          <a:srgbClr val="0000CC"/>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2000" b="1" dirty="0">
                          <a:solidFill>
                            <a:srgbClr val="0000CC"/>
                          </a:solidFill>
                          <a:latin typeface="Calibri"/>
                          <a:ea typeface="Calibri"/>
                          <a:cs typeface="Times New Roman"/>
                        </a:rPr>
                        <a:t>RESULT</a:t>
                      </a:r>
                      <a:endParaRPr lang="en-US" sz="2000" dirty="0">
                        <a:solidFill>
                          <a:srgbClr val="0000CC"/>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82092">
                <a:tc>
                  <a:txBody>
                    <a:bodyPr/>
                    <a:lstStyle/>
                    <a:p>
                      <a:pPr marL="342900" marR="0" indent="-342900">
                        <a:lnSpc>
                          <a:spcPct val="115000"/>
                        </a:lnSpc>
                        <a:spcBef>
                          <a:spcPts val="0"/>
                        </a:spcBef>
                        <a:spcAft>
                          <a:spcPts val="1000"/>
                        </a:spcAft>
                        <a:buNone/>
                      </a:pPr>
                      <a:r>
                        <a:rPr lang="en-US" sz="2000" b="1" dirty="0" smtClean="0">
                          <a:solidFill>
                            <a:srgbClr val="993366"/>
                          </a:solidFill>
                          <a:latin typeface="+mn-lt"/>
                          <a:ea typeface="Calibri"/>
                          <a:cs typeface="Times New Roman"/>
                        </a:rPr>
                        <a:t>1  J</a:t>
                      </a:r>
                      <a:r>
                        <a:rPr lang="en-US" sz="2000" b="1" baseline="0" dirty="0" smtClean="0">
                          <a:solidFill>
                            <a:srgbClr val="993366"/>
                          </a:solidFill>
                          <a:latin typeface="+mn-lt"/>
                          <a:ea typeface="Calibri"/>
                          <a:cs typeface="Times New Roman"/>
                        </a:rPr>
                        <a:t> M </a:t>
                      </a:r>
                      <a:r>
                        <a:rPr lang="en-US" sz="2000" b="1" baseline="0" dirty="0" err="1" smtClean="0">
                          <a:solidFill>
                            <a:srgbClr val="993366"/>
                          </a:solidFill>
                          <a:latin typeface="+mn-lt"/>
                          <a:ea typeface="Calibri"/>
                          <a:cs typeface="Times New Roman"/>
                        </a:rPr>
                        <a:t>Harsoda</a:t>
                      </a:r>
                      <a:r>
                        <a:rPr lang="en-US" sz="2000" b="1" baseline="0" dirty="0" smtClean="0">
                          <a:solidFill>
                            <a:srgbClr val="993366"/>
                          </a:solidFill>
                          <a:latin typeface="+mn-lt"/>
                          <a:ea typeface="Calibri"/>
                          <a:cs typeface="Times New Roman"/>
                        </a:rPr>
                        <a:t>  </a:t>
                      </a:r>
                    </a:p>
                    <a:p>
                      <a:pPr marL="342900" marR="0" indent="-342900">
                        <a:lnSpc>
                          <a:spcPct val="115000"/>
                        </a:lnSpc>
                        <a:spcBef>
                          <a:spcPts val="0"/>
                        </a:spcBef>
                        <a:spcAft>
                          <a:spcPts val="1000"/>
                        </a:spcAft>
                        <a:buNone/>
                      </a:pPr>
                      <a:r>
                        <a:rPr lang="en-US" sz="2000" b="1" baseline="0" dirty="0" smtClean="0">
                          <a:solidFill>
                            <a:srgbClr val="993366"/>
                          </a:solidFill>
                          <a:latin typeface="+mn-lt"/>
                          <a:ea typeface="Calibri"/>
                          <a:cs typeface="Times New Roman"/>
                        </a:rPr>
                        <a:t>    et al (1996)</a:t>
                      </a:r>
                      <a:endParaRPr lang="en-US" sz="2000" b="1" dirty="0" smtClean="0">
                        <a:solidFill>
                          <a:srgbClr val="993366"/>
                        </a:solidFill>
                        <a:latin typeface="+mn-lt"/>
                        <a:ea typeface="Calibri"/>
                        <a:cs typeface="Times New Roman"/>
                      </a:endParaRPr>
                    </a:p>
                    <a:p>
                      <a:pPr marL="0" marR="0">
                        <a:lnSpc>
                          <a:spcPct val="115000"/>
                        </a:lnSpc>
                        <a:spcBef>
                          <a:spcPts val="0"/>
                        </a:spcBef>
                        <a:spcAft>
                          <a:spcPts val="1000"/>
                        </a:spcAft>
                      </a:pPr>
                      <a:r>
                        <a:rPr lang="en-US" sz="1600" b="1" dirty="0" smtClean="0">
                          <a:solidFill>
                            <a:srgbClr val="0000CC"/>
                          </a:solidFill>
                          <a:ea typeface="Calibri"/>
                          <a:cs typeface="Times New Roman"/>
                        </a:rPr>
                        <a:t>Exercise training &amp; it’s effect on cardio- respiratory efficiency</a:t>
                      </a:r>
                      <a:r>
                        <a:rPr lang="en-US" sz="1600" b="1" dirty="0" smtClean="0">
                          <a:solidFill>
                            <a:srgbClr val="FF0000"/>
                          </a:solidFill>
                          <a:ea typeface="Calibri"/>
                          <a:cs typeface="Times New Roman"/>
                        </a:rPr>
                        <a:t>, </a:t>
                      </a:r>
                      <a:r>
                        <a:rPr lang="en-US" sz="1600" b="1" dirty="0" err="1" smtClean="0">
                          <a:solidFill>
                            <a:srgbClr val="FF0000"/>
                          </a:solidFill>
                          <a:ea typeface="Calibri"/>
                          <a:cs typeface="Times New Roman"/>
                        </a:rPr>
                        <a:t>Biol.Memoirs</a:t>
                      </a:r>
                      <a:r>
                        <a:rPr lang="en-US" sz="1600" b="1" dirty="0" smtClean="0">
                          <a:solidFill>
                            <a:srgbClr val="FF0000"/>
                          </a:solidFill>
                          <a:ea typeface="Calibri"/>
                          <a:cs typeface="Times New Roman"/>
                        </a:rPr>
                        <a:t> (Journal of international biological society),               </a:t>
                      </a:r>
                      <a:r>
                        <a:rPr lang="en-US" sz="1600" b="1" dirty="0" smtClean="0">
                          <a:solidFill>
                            <a:srgbClr val="0000CC"/>
                          </a:solidFill>
                          <a:ea typeface="Calibri"/>
                          <a:cs typeface="Times New Roman"/>
                        </a:rPr>
                        <a:t>22 (1) 43-46. </a:t>
                      </a:r>
                    </a:p>
                    <a:p>
                      <a:pPr marL="0" marR="0">
                        <a:lnSpc>
                          <a:spcPct val="115000"/>
                        </a:lnSpc>
                        <a:spcBef>
                          <a:spcPts val="0"/>
                        </a:spcBef>
                        <a:spcAft>
                          <a:spcPts val="1000"/>
                        </a:spcAft>
                      </a:pPr>
                      <a:endParaRPr lang="en-US" sz="1600" b="1" u="none" dirty="0" smtClean="0">
                        <a:solidFill>
                          <a:srgbClr val="0000CC"/>
                        </a:solidFill>
                        <a:latin typeface="Calibri"/>
                        <a:ea typeface="Calibri"/>
                        <a:cs typeface="Times New Roman"/>
                      </a:endParaRPr>
                    </a:p>
                    <a:p>
                      <a:pPr marL="0" marR="0">
                        <a:lnSpc>
                          <a:spcPct val="115000"/>
                        </a:lnSpc>
                        <a:spcBef>
                          <a:spcPts val="0"/>
                        </a:spcBef>
                        <a:spcAft>
                          <a:spcPts val="1000"/>
                        </a:spcAft>
                      </a:pPr>
                      <a:r>
                        <a:rPr lang="en-US" sz="1600" b="1" u="none" dirty="0" smtClean="0">
                          <a:solidFill>
                            <a:srgbClr val="FF0000"/>
                          </a:solidFill>
                          <a:latin typeface="Calibri"/>
                          <a:ea typeface="Calibri"/>
                          <a:cs typeface="Times New Roman"/>
                        </a:rPr>
                        <a:t>High level Evidence</a:t>
                      </a:r>
                      <a:endParaRPr lang="en-US" sz="1600" b="1" u="none" dirty="0">
                        <a:solidFill>
                          <a:srgbClr val="FF000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800" b="1" dirty="0" smtClean="0">
                          <a:solidFill>
                            <a:srgbClr val="002060"/>
                          </a:solidFill>
                          <a:latin typeface="Calibri"/>
                          <a:ea typeface="Calibri"/>
                          <a:cs typeface="Times New Roman"/>
                        </a:rPr>
                        <a:t>The following cardio-respiratory tests were done in each subject twice daily  before and after exercise  </a:t>
                      </a:r>
                      <a:r>
                        <a:rPr lang="en-US" sz="1800" b="1" baseline="0" dirty="0" smtClean="0">
                          <a:solidFill>
                            <a:srgbClr val="002060"/>
                          </a:solidFill>
                          <a:latin typeface="Calibri"/>
                          <a:ea typeface="Calibri"/>
                          <a:cs typeface="Times New Roman"/>
                        </a:rPr>
                        <a:t> BHT, </a:t>
                      </a:r>
                      <a:r>
                        <a:rPr lang="en-US" sz="1800" b="1" dirty="0" smtClean="0">
                          <a:solidFill>
                            <a:srgbClr val="002060"/>
                          </a:solidFill>
                          <a:latin typeface="Calibri"/>
                          <a:ea typeface="Calibri"/>
                          <a:cs typeface="Times New Roman"/>
                        </a:rPr>
                        <a:t> Respiratory</a:t>
                      </a:r>
                      <a:r>
                        <a:rPr lang="en-US" sz="1800" b="1" baseline="0" dirty="0" smtClean="0">
                          <a:solidFill>
                            <a:srgbClr val="002060"/>
                          </a:solidFill>
                          <a:latin typeface="Calibri"/>
                          <a:ea typeface="Calibri"/>
                          <a:cs typeface="Times New Roman"/>
                        </a:rPr>
                        <a:t>        endurance </a:t>
                      </a:r>
                      <a:r>
                        <a:rPr lang="en-US" sz="1800" b="1" baseline="0" dirty="0" err="1" smtClean="0">
                          <a:solidFill>
                            <a:srgbClr val="002060"/>
                          </a:solidFill>
                          <a:latin typeface="Calibri"/>
                          <a:ea typeface="Calibri"/>
                          <a:cs typeface="Times New Roman"/>
                        </a:rPr>
                        <a:t>test</a:t>
                      </a:r>
                      <a:r>
                        <a:rPr lang="en-US" sz="1800" b="1" dirty="0" err="1" smtClean="0">
                          <a:solidFill>
                            <a:srgbClr val="002060"/>
                          </a:solidFill>
                          <a:latin typeface="Calibri"/>
                          <a:ea typeface="Calibri"/>
                          <a:cs typeface="Times New Roman"/>
                        </a:rPr>
                        <a:t>,MEP,BP</a:t>
                      </a:r>
                      <a:r>
                        <a:rPr lang="en-US" sz="1800" b="1" baseline="0" dirty="0" smtClean="0">
                          <a:solidFill>
                            <a:srgbClr val="002060"/>
                          </a:solidFill>
                          <a:latin typeface="Calibri"/>
                          <a:ea typeface="Calibri"/>
                          <a:cs typeface="Times New Roman"/>
                        </a:rPr>
                        <a:t> (SP/DP) and </a:t>
                      </a:r>
                      <a:r>
                        <a:rPr lang="en-US" sz="1800" b="1" baseline="0" dirty="0" err="1" smtClean="0">
                          <a:solidFill>
                            <a:srgbClr val="002060"/>
                          </a:solidFill>
                          <a:latin typeface="Calibri"/>
                          <a:ea typeface="Calibri"/>
                          <a:cs typeface="Times New Roman"/>
                        </a:rPr>
                        <a:t>Hardvard</a:t>
                      </a:r>
                      <a:r>
                        <a:rPr lang="en-US" sz="1800" b="1" baseline="0" dirty="0" smtClean="0">
                          <a:solidFill>
                            <a:srgbClr val="002060"/>
                          </a:solidFill>
                          <a:latin typeface="Calibri"/>
                          <a:ea typeface="Calibri"/>
                          <a:cs typeface="Times New Roman"/>
                        </a:rPr>
                        <a:t> step test (fitness index).</a:t>
                      </a:r>
                      <a:r>
                        <a:rPr lang="en-US" sz="1800" b="1" dirty="0" smtClean="0">
                          <a:solidFill>
                            <a:srgbClr val="002060"/>
                          </a:solidFill>
                          <a:latin typeface="Calibri"/>
                          <a:ea typeface="Calibri"/>
                          <a:cs typeface="Times New Roman"/>
                        </a:rPr>
                        <a:t>                     </a:t>
                      </a:r>
                      <a:endParaRPr lang="en-US" sz="1800" b="1" dirty="0">
                        <a:solidFill>
                          <a:srgbClr val="00206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800" b="1" dirty="0" smtClean="0">
                          <a:solidFill>
                            <a:srgbClr val="002060"/>
                          </a:solidFill>
                          <a:latin typeface="Calibri"/>
                          <a:ea typeface="Calibri"/>
                          <a:cs typeface="Times New Roman"/>
                        </a:rPr>
                        <a:t>The present work was conducted on sixty healthy young male sedentary person of age group between 16-20 years. Who were non smokers and They were divided</a:t>
                      </a:r>
                      <a:r>
                        <a:rPr lang="en-US" sz="1800" b="1" baseline="0" dirty="0" smtClean="0">
                          <a:solidFill>
                            <a:srgbClr val="002060"/>
                          </a:solidFill>
                          <a:latin typeface="Calibri"/>
                          <a:ea typeface="Calibri"/>
                          <a:cs typeface="Times New Roman"/>
                        </a:rPr>
                        <a:t> in to five groups of 12 each. Each group was trained for a period of 12 weeks and for 30 min daily.</a:t>
                      </a:r>
                      <a:endParaRPr lang="en-US" sz="1800" b="1" dirty="0">
                        <a:solidFill>
                          <a:srgbClr val="00206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800" b="1" dirty="0" smtClean="0">
                          <a:solidFill>
                            <a:srgbClr val="002060"/>
                          </a:solidFill>
                          <a:latin typeface="Calibri"/>
                          <a:ea typeface="Calibri"/>
                          <a:cs typeface="Times New Roman"/>
                        </a:rPr>
                        <a:t>It</a:t>
                      </a:r>
                      <a:r>
                        <a:rPr lang="en-US" sz="1800" b="1" baseline="0" dirty="0" smtClean="0">
                          <a:solidFill>
                            <a:srgbClr val="002060"/>
                          </a:solidFill>
                          <a:latin typeface="Calibri"/>
                          <a:ea typeface="Calibri"/>
                          <a:cs typeface="Times New Roman"/>
                        </a:rPr>
                        <a:t> has been concluded that  out of five types of exercise training whole body exercises maximum improvement in the cardio- </a:t>
                      </a:r>
                      <a:r>
                        <a:rPr lang="en-US" sz="1800" b="1" baseline="0" dirty="0" err="1" smtClean="0">
                          <a:solidFill>
                            <a:srgbClr val="002060"/>
                          </a:solidFill>
                          <a:latin typeface="Calibri"/>
                          <a:ea typeface="Calibri"/>
                          <a:cs typeface="Times New Roman"/>
                        </a:rPr>
                        <a:t>respi</a:t>
                      </a:r>
                      <a:r>
                        <a:rPr lang="en-US" sz="1800" b="1" baseline="0" dirty="0" smtClean="0">
                          <a:solidFill>
                            <a:srgbClr val="002060"/>
                          </a:solidFill>
                          <a:latin typeface="Calibri"/>
                          <a:ea typeface="Calibri"/>
                          <a:cs typeface="Times New Roman"/>
                        </a:rPr>
                        <a:t> </a:t>
                      </a:r>
                      <a:r>
                        <a:rPr lang="en-US" sz="1800" b="1" baseline="0" dirty="0" err="1" smtClean="0">
                          <a:solidFill>
                            <a:srgbClr val="002060"/>
                          </a:solidFill>
                          <a:latin typeface="Calibri"/>
                          <a:ea typeface="Calibri"/>
                          <a:cs typeface="Times New Roman"/>
                        </a:rPr>
                        <a:t>ratory</a:t>
                      </a:r>
                      <a:r>
                        <a:rPr lang="en-US" sz="1800" b="1" baseline="0" dirty="0" smtClean="0">
                          <a:solidFill>
                            <a:srgbClr val="002060"/>
                          </a:solidFill>
                          <a:latin typeface="Calibri"/>
                          <a:ea typeface="Calibri"/>
                          <a:cs typeface="Times New Roman"/>
                        </a:rPr>
                        <a:t> efficiency and consider best</a:t>
                      </a:r>
                      <a:endParaRPr lang="en-US" sz="1800" b="1" dirty="0">
                        <a:solidFill>
                          <a:srgbClr val="00206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800" b="1" dirty="0" smtClean="0">
                          <a:solidFill>
                            <a:srgbClr val="002060"/>
                          </a:solidFill>
                          <a:latin typeface="Calibri"/>
                          <a:ea typeface="Calibri"/>
                          <a:cs typeface="Times New Roman"/>
                        </a:rPr>
                        <a:t>We</a:t>
                      </a:r>
                      <a:r>
                        <a:rPr lang="en-US" sz="1800" b="1" baseline="0" dirty="0" smtClean="0">
                          <a:solidFill>
                            <a:srgbClr val="002060"/>
                          </a:solidFill>
                          <a:latin typeface="Calibri"/>
                          <a:ea typeface="Calibri"/>
                          <a:cs typeface="Times New Roman"/>
                        </a:rPr>
                        <a:t> observed that </a:t>
                      </a:r>
                      <a:r>
                        <a:rPr lang="en-US" sz="1800" b="1" baseline="0" dirty="0" err="1" smtClean="0">
                          <a:solidFill>
                            <a:srgbClr val="002060"/>
                          </a:solidFill>
                          <a:latin typeface="Calibri"/>
                          <a:ea typeface="Calibri"/>
                          <a:cs typeface="Times New Roman"/>
                        </a:rPr>
                        <a:t>Hardvard</a:t>
                      </a:r>
                      <a:r>
                        <a:rPr lang="en-US" sz="1800" b="1" baseline="0" dirty="0" smtClean="0">
                          <a:solidFill>
                            <a:srgbClr val="002060"/>
                          </a:solidFill>
                          <a:latin typeface="Calibri"/>
                          <a:ea typeface="Calibri"/>
                          <a:cs typeface="Times New Roman"/>
                        </a:rPr>
                        <a:t> step test  (</a:t>
                      </a:r>
                      <a:r>
                        <a:rPr lang="en-US" sz="1800" b="1" baseline="0" dirty="0" err="1" smtClean="0">
                          <a:solidFill>
                            <a:srgbClr val="002060"/>
                          </a:solidFill>
                          <a:latin typeface="Calibri"/>
                          <a:ea typeface="Calibri"/>
                          <a:cs typeface="Times New Roman"/>
                        </a:rPr>
                        <a:t>finess</a:t>
                      </a:r>
                      <a:r>
                        <a:rPr lang="en-US" sz="1800" b="1" baseline="0" dirty="0" smtClean="0">
                          <a:solidFill>
                            <a:srgbClr val="002060"/>
                          </a:solidFill>
                          <a:latin typeface="Calibri"/>
                          <a:ea typeface="Calibri"/>
                          <a:cs typeface="Times New Roman"/>
                        </a:rPr>
                        <a:t> index) improved by whole body exercise from 71 to 78 by combined limb exercise  from 71.3 to 78                        (highly significant).</a:t>
                      </a:r>
                      <a:endParaRPr lang="en-US" sz="1800" b="1" dirty="0">
                        <a:solidFill>
                          <a:srgbClr val="00206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Autofit/>
          </a:bodyPr>
          <a:lstStyle/>
          <a:p>
            <a:r>
              <a:rPr lang="en-US" sz="4000" b="1" dirty="0" smtClean="0">
                <a:solidFill>
                  <a:srgbClr val="CC0099"/>
                </a:solidFill>
              </a:rPr>
              <a:t>Respiratory Muscle Endurance Training </a:t>
            </a:r>
            <a:endParaRPr lang="en-US" sz="4000" b="1" dirty="0">
              <a:solidFill>
                <a:srgbClr val="FF0000"/>
              </a:solidFill>
            </a:endParaRPr>
          </a:p>
        </p:txBody>
      </p:sp>
      <p:graphicFrame>
        <p:nvGraphicFramePr>
          <p:cNvPr id="3" name="Table 2"/>
          <p:cNvGraphicFramePr>
            <a:graphicFrameLocks noGrp="1"/>
          </p:cNvGraphicFramePr>
          <p:nvPr/>
        </p:nvGraphicFramePr>
        <p:xfrm>
          <a:off x="152400" y="609600"/>
          <a:ext cx="8915400" cy="6172200"/>
        </p:xfrm>
        <a:graphic>
          <a:graphicData uri="http://schemas.openxmlformats.org/drawingml/2006/table">
            <a:tbl>
              <a:tblPr/>
              <a:tblGrid>
                <a:gridCol w="1752600"/>
                <a:gridCol w="1752600"/>
                <a:gridCol w="1905000"/>
                <a:gridCol w="1600200"/>
                <a:gridCol w="1905000"/>
              </a:tblGrid>
              <a:tr h="390108">
                <a:tc>
                  <a:txBody>
                    <a:bodyPr/>
                    <a:lstStyle/>
                    <a:p>
                      <a:pPr marL="0" marR="0" algn="ctr">
                        <a:lnSpc>
                          <a:spcPct val="115000"/>
                        </a:lnSpc>
                        <a:spcBef>
                          <a:spcPts val="0"/>
                        </a:spcBef>
                        <a:spcAft>
                          <a:spcPts val="1000"/>
                        </a:spcAft>
                      </a:pPr>
                      <a:r>
                        <a:rPr lang="en-US" sz="2000" b="1" dirty="0">
                          <a:solidFill>
                            <a:srgbClr val="0000CC"/>
                          </a:solidFill>
                          <a:latin typeface="Calibri"/>
                          <a:ea typeface="Calibri"/>
                          <a:cs typeface="Times New Roman"/>
                        </a:rPr>
                        <a:t>REFERENCES</a:t>
                      </a:r>
                      <a:endParaRPr lang="en-US" sz="2000" dirty="0">
                        <a:solidFill>
                          <a:srgbClr val="0000CC"/>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2000" b="1" dirty="0">
                          <a:solidFill>
                            <a:srgbClr val="0000CC"/>
                          </a:solidFill>
                          <a:latin typeface="Calibri"/>
                          <a:ea typeface="Calibri"/>
                          <a:cs typeface="Times New Roman"/>
                        </a:rPr>
                        <a:t>INTERVENTION</a:t>
                      </a:r>
                      <a:endParaRPr lang="en-US" sz="2000" dirty="0">
                        <a:solidFill>
                          <a:srgbClr val="0000CC"/>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2000" b="1" dirty="0">
                          <a:solidFill>
                            <a:srgbClr val="0000CC"/>
                          </a:solidFill>
                          <a:latin typeface="Calibri"/>
                          <a:ea typeface="Calibri"/>
                          <a:cs typeface="Times New Roman"/>
                        </a:rPr>
                        <a:t>SUBJECT</a:t>
                      </a:r>
                      <a:endParaRPr lang="en-US" sz="2000" dirty="0">
                        <a:solidFill>
                          <a:srgbClr val="0000CC"/>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2000" b="1" dirty="0">
                          <a:solidFill>
                            <a:srgbClr val="0000CC"/>
                          </a:solidFill>
                          <a:latin typeface="Calibri"/>
                          <a:ea typeface="Calibri"/>
                          <a:cs typeface="Times New Roman"/>
                        </a:rPr>
                        <a:t>OUT COME</a:t>
                      </a:r>
                      <a:endParaRPr lang="en-US" sz="2000" dirty="0">
                        <a:solidFill>
                          <a:srgbClr val="0000CC"/>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2000" b="1" dirty="0">
                          <a:solidFill>
                            <a:srgbClr val="0000CC"/>
                          </a:solidFill>
                          <a:latin typeface="Calibri"/>
                          <a:ea typeface="Calibri"/>
                          <a:cs typeface="Times New Roman"/>
                        </a:rPr>
                        <a:t>RESULT</a:t>
                      </a:r>
                      <a:endParaRPr lang="en-US" sz="2000" dirty="0">
                        <a:solidFill>
                          <a:srgbClr val="0000CC"/>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82092">
                <a:tc>
                  <a:txBody>
                    <a:bodyPr/>
                    <a:lstStyle/>
                    <a:p>
                      <a:pPr marL="0" marR="0">
                        <a:lnSpc>
                          <a:spcPct val="115000"/>
                        </a:lnSpc>
                        <a:spcBef>
                          <a:spcPts val="0"/>
                        </a:spcBef>
                        <a:spcAft>
                          <a:spcPts val="1000"/>
                        </a:spcAft>
                      </a:pPr>
                      <a:r>
                        <a:rPr lang="en-US" sz="1800" b="1" dirty="0" smtClean="0">
                          <a:solidFill>
                            <a:srgbClr val="FF0000"/>
                          </a:solidFill>
                          <a:latin typeface="Calibri"/>
                          <a:ea typeface="Calibri"/>
                          <a:cs typeface="Times New Roman"/>
                        </a:rPr>
                        <a:t>2      </a:t>
                      </a:r>
                      <a:r>
                        <a:rPr lang="en-US" sz="1800" b="1" dirty="0" smtClean="0">
                          <a:solidFill>
                            <a:srgbClr val="002060"/>
                          </a:solidFill>
                          <a:latin typeface="Calibri"/>
                          <a:ea typeface="Calibri"/>
                          <a:cs typeface="Times New Roman"/>
                        </a:rPr>
                        <a:t>                  </a:t>
                      </a:r>
                      <a:r>
                        <a:rPr lang="en-US" sz="1800" b="1" baseline="0" dirty="0" smtClean="0">
                          <a:solidFill>
                            <a:srgbClr val="002060"/>
                          </a:solidFill>
                          <a:latin typeface="Calibri"/>
                          <a:ea typeface="Calibri"/>
                          <a:cs typeface="Times New Roman"/>
                        </a:rPr>
                        <a:t>    </a:t>
                      </a:r>
                      <a:r>
                        <a:rPr lang="en-US" sz="1400" b="1" u="none" strike="noStrike" kern="1200" dirty="0" smtClean="0">
                          <a:solidFill>
                            <a:srgbClr val="FF0066"/>
                          </a:solidFill>
                          <a:latin typeface="+mn-lt"/>
                          <a:ea typeface="+mn-ea"/>
                          <a:cs typeface="+mn-cs"/>
                          <a:hlinkClick r:id=""/>
                        </a:rPr>
                        <a:t>A. THOMAS  </a:t>
                      </a:r>
                      <a:r>
                        <a:rPr lang="en-US" sz="1400" b="1" u="none" strike="noStrike" kern="1200" baseline="0" dirty="0" smtClean="0">
                          <a:solidFill>
                            <a:srgbClr val="FF0066"/>
                          </a:solidFill>
                          <a:latin typeface="+mn-lt"/>
                          <a:ea typeface="+mn-ea"/>
                          <a:cs typeface="+mn-cs"/>
                          <a:hlinkClick r:id=""/>
                        </a:rPr>
                        <a:t>   </a:t>
                      </a:r>
                    </a:p>
                    <a:p>
                      <a:pPr marL="0" marR="0" indent="0" algn="l" defTabSz="914400" rtl="0" eaLnBrk="1" fontAlgn="auto" latinLnBrk="0" hangingPunct="1">
                        <a:lnSpc>
                          <a:spcPct val="115000"/>
                        </a:lnSpc>
                        <a:spcBef>
                          <a:spcPts val="0"/>
                        </a:spcBef>
                        <a:spcAft>
                          <a:spcPts val="1000"/>
                        </a:spcAft>
                        <a:buClrTx/>
                        <a:buSzTx/>
                        <a:buFontTx/>
                        <a:buNone/>
                        <a:tabLst/>
                        <a:defRPr/>
                      </a:pPr>
                      <a:r>
                        <a:rPr lang="en-US" sz="1400" b="1" u="none" strike="noStrike" kern="1200" dirty="0" smtClean="0">
                          <a:solidFill>
                            <a:srgbClr val="000099"/>
                          </a:solidFill>
                          <a:latin typeface="+mn-lt"/>
                          <a:ea typeface="+mn-ea"/>
                          <a:cs typeface="+mn-cs"/>
                          <a:hlinkClick r:id=""/>
                        </a:rPr>
                        <a:t>SCHERER</a:t>
                      </a:r>
                      <a:r>
                        <a:rPr lang="en-US" sz="1400" b="1" u="none" strike="noStrike" kern="1200" dirty="0" smtClean="0">
                          <a:solidFill>
                            <a:srgbClr val="000099"/>
                          </a:solidFill>
                          <a:latin typeface="+mn-lt"/>
                          <a:ea typeface="+mn-ea"/>
                          <a:cs typeface="+mn-cs"/>
                        </a:rPr>
                        <a:t>  </a:t>
                      </a:r>
                      <a:r>
                        <a:rPr lang="en-US" sz="1600" b="1" u="none" strike="noStrike" kern="1200" dirty="0" smtClean="0">
                          <a:solidFill>
                            <a:srgbClr val="000099"/>
                          </a:solidFill>
                          <a:latin typeface="+mn-lt"/>
                          <a:ea typeface="+mn-ea"/>
                          <a:cs typeface="+mn-cs"/>
                        </a:rPr>
                        <a:t>et al (2000).</a:t>
                      </a:r>
                      <a:r>
                        <a:rPr lang="en-US" sz="1600" b="1" dirty="0" smtClean="0">
                          <a:solidFill>
                            <a:srgbClr val="CC0099"/>
                          </a:solidFill>
                        </a:rPr>
                        <a:t> Respiratory Muscle Endurance Training in Chronic Obstructive Pulmonary Disease Impact on Exercise Capacity, </a:t>
                      </a:r>
                      <a:r>
                        <a:rPr lang="en-US" sz="1600" b="1" dirty="0" err="1" smtClean="0">
                          <a:solidFill>
                            <a:srgbClr val="CC0099"/>
                          </a:solidFill>
                        </a:rPr>
                        <a:t>Dyspnea</a:t>
                      </a:r>
                      <a:r>
                        <a:rPr lang="en-US" sz="1600" b="1" dirty="0" smtClean="0">
                          <a:solidFill>
                            <a:srgbClr val="CC0099"/>
                          </a:solidFill>
                        </a:rPr>
                        <a:t>, and Quality of Life</a:t>
                      </a:r>
                      <a:r>
                        <a:rPr lang="en-US" sz="1600" b="1" dirty="0" smtClean="0">
                          <a:solidFill>
                            <a:srgbClr val="0000CC"/>
                          </a:solidFill>
                        </a:rPr>
                        <a:t>.  Am. J. </a:t>
                      </a:r>
                      <a:r>
                        <a:rPr lang="en-US" sz="1600" b="1" dirty="0" err="1" smtClean="0">
                          <a:solidFill>
                            <a:srgbClr val="0000CC"/>
                          </a:solidFill>
                        </a:rPr>
                        <a:t>Respir</a:t>
                      </a:r>
                      <a:r>
                        <a:rPr lang="en-US" sz="1600" b="1" dirty="0" smtClean="0">
                          <a:solidFill>
                            <a:srgbClr val="0000CC"/>
                          </a:solidFill>
                        </a:rPr>
                        <a:t>. Crit. Care Med. </a:t>
                      </a:r>
                      <a:r>
                        <a:rPr lang="en-US" sz="1600" b="1" dirty="0" smtClean="0">
                          <a:solidFill>
                            <a:srgbClr val="CC0099"/>
                          </a:solidFill>
                        </a:rPr>
                        <a:t>November 1, 2000 </a:t>
                      </a:r>
                      <a:r>
                        <a:rPr lang="en-US" sz="1600" dirty="0" smtClean="0">
                          <a:solidFill>
                            <a:srgbClr val="CC0099"/>
                          </a:solidFill>
                        </a:rPr>
                        <a:t>vol. 162 no. 5 </a:t>
                      </a:r>
                      <a:r>
                        <a:rPr lang="en-US" sz="1600" b="1" dirty="0" smtClean="0">
                          <a:solidFill>
                            <a:srgbClr val="CC0099"/>
                          </a:solidFill>
                        </a:rPr>
                        <a:t>1709-1714.</a:t>
                      </a:r>
                      <a:r>
                        <a:rPr lang="en-US" sz="1600" b="1" u="none" dirty="0" smtClean="0">
                          <a:solidFill>
                            <a:srgbClr val="993366"/>
                          </a:solidFill>
                          <a:latin typeface="+mn-lt"/>
                          <a:ea typeface="Calibri"/>
                          <a:cs typeface="Times New Roman"/>
                        </a:rPr>
                        <a:t>        </a:t>
                      </a:r>
                    </a:p>
                    <a:p>
                      <a:pPr marL="0" marR="0" indent="0" algn="l" defTabSz="914400" rtl="0" eaLnBrk="1" fontAlgn="auto" latinLnBrk="0" hangingPunct="1">
                        <a:lnSpc>
                          <a:spcPct val="115000"/>
                        </a:lnSpc>
                        <a:spcBef>
                          <a:spcPts val="0"/>
                        </a:spcBef>
                        <a:spcAft>
                          <a:spcPts val="1000"/>
                        </a:spcAft>
                        <a:buClrTx/>
                        <a:buSzTx/>
                        <a:buFontTx/>
                        <a:buNone/>
                        <a:tabLst/>
                        <a:defRPr/>
                      </a:pPr>
                      <a:r>
                        <a:rPr lang="en-US" sz="1600" b="1" u="none" dirty="0" smtClean="0">
                          <a:solidFill>
                            <a:srgbClr val="0000CC"/>
                          </a:solidFill>
                          <a:latin typeface="+mn-lt"/>
                          <a:ea typeface="Calibri"/>
                          <a:cs typeface="Times New Roman"/>
                        </a:rPr>
                        <a:t>High level Evidence</a:t>
                      </a:r>
                    </a:p>
                    <a:p>
                      <a:pPr marL="0" marR="0">
                        <a:lnSpc>
                          <a:spcPct val="115000"/>
                        </a:lnSpc>
                        <a:spcBef>
                          <a:spcPts val="0"/>
                        </a:spcBef>
                        <a:spcAft>
                          <a:spcPts val="1000"/>
                        </a:spcAft>
                      </a:pPr>
                      <a:endParaRPr lang="en-US" sz="1600" b="1" u="none" dirty="0">
                        <a:solidFill>
                          <a:srgbClr val="000099"/>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b="1" dirty="0" smtClean="0">
                          <a:solidFill>
                            <a:srgbClr val="7030A0"/>
                          </a:solidFill>
                        </a:rPr>
                        <a:t>(RMT; n = 15) with a new portable device or to breathing exercises with an incentive </a:t>
                      </a:r>
                      <a:r>
                        <a:rPr lang="en-US" b="1" dirty="0" err="1" smtClean="0">
                          <a:solidFill>
                            <a:srgbClr val="7030A0"/>
                          </a:solidFill>
                        </a:rPr>
                        <a:t>spirometer</a:t>
                      </a:r>
                      <a:r>
                        <a:rPr lang="en-US" b="1" dirty="0" smtClean="0">
                          <a:solidFill>
                            <a:srgbClr val="7030A0"/>
                          </a:solidFill>
                        </a:rPr>
                        <a:t> (controls; n = 15). </a:t>
                      </a:r>
                      <a:endParaRPr lang="en-US" sz="1800" b="1" dirty="0">
                        <a:solidFill>
                          <a:srgbClr val="7030A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b="1" dirty="0" smtClean="0">
                          <a:solidFill>
                            <a:srgbClr val="7030A0"/>
                          </a:solidFill>
                        </a:rPr>
                        <a:t>To study the effects of </a:t>
                      </a:r>
                      <a:r>
                        <a:rPr lang="en-US" b="1" dirty="0" err="1" smtClean="0">
                          <a:solidFill>
                            <a:srgbClr val="7030A0"/>
                          </a:solidFill>
                        </a:rPr>
                        <a:t>hyperpnea</a:t>
                      </a:r>
                      <a:r>
                        <a:rPr lang="en-US" b="1" dirty="0" smtClean="0">
                          <a:solidFill>
                            <a:srgbClr val="7030A0"/>
                          </a:solidFill>
                        </a:rPr>
                        <a:t> training, we randomized 30 patients with COPD and </a:t>
                      </a:r>
                      <a:r>
                        <a:rPr lang="en-US" b="1" dirty="0" err="1" smtClean="0">
                          <a:solidFill>
                            <a:srgbClr val="7030A0"/>
                          </a:solidFill>
                        </a:rPr>
                        <a:t>ventilatory</a:t>
                      </a:r>
                      <a:r>
                        <a:rPr lang="en-US" b="1" dirty="0" smtClean="0">
                          <a:solidFill>
                            <a:srgbClr val="7030A0"/>
                          </a:solidFill>
                        </a:rPr>
                        <a:t> limitation to respiratory muscle training.</a:t>
                      </a:r>
                      <a:endParaRPr lang="en-US" sz="1800" b="1" dirty="0">
                        <a:solidFill>
                          <a:srgbClr val="7030A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1000"/>
                        </a:spcAft>
                        <a:buClrTx/>
                        <a:buSzTx/>
                        <a:buFontTx/>
                        <a:buNone/>
                        <a:tabLst/>
                        <a:defRPr/>
                      </a:pPr>
                      <a:r>
                        <a:rPr lang="en-US" sz="1800" b="1" kern="1200" dirty="0" smtClean="0">
                          <a:solidFill>
                            <a:srgbClr val="7030A0"/>
                          </a:solidFill>
                          <a:latin typeface="+mn-lt"/>
                          <a:ea typeface="+mn-ea"/>
                          <a:cs typeface="+mn-cs"/>
                        </a:rPr>
                        <a:t>In conclusion, home-based respiratory muscle endurance training with the new device used in this study is feasible and has beneficial effects in subjects with COPD and </a:t>
                      </a:r>
                      <a:r>
                        <a:rPr lang="en-US" sz="1800" b="1" kern="1200" dirty="0" err="1" smtClean="0">
                          <a:solidFill>
                            <a:srgbClr val="7030A0"/>
                          </a:solidFill>
                          <a:latin typeface="+mn-lt"/>
                          <a:ea typeface="+mn-ea"/>
                          <a:cs typeface="+mn-cs"/>
                        </a:rPr>
                        <a:t>ventilatory</a:t>
                      </a:r>
                      <a:r>
                        <a:rPr lang="en-US" sz="1800" b="1" kern="1200" dirty="0" smtClean="0">
                          <a:solidFill>
                            <a:srgbClr val="7030A0"/>
                          </a:solidFill>
                          <a:latin typeface="+mn-lt"/>
                          <a:ea typeface="+mn-ea"/>
                          <a:cs typeface="+mn-cs"/>
                        </a:rPr>
                        <a:t> limitation. </a:t>
                      </a:r>
                    </a:p>
                    <a:p>
                      <a:pPr marL="0" marR="0">
                        <a:lnSpc>
                          <a:spcPct val="115000"/>
                        </a:lnSpc>
                        <a:spcBef>
                          <a:spcPts val="0"/>
                        </a:spcBef>
                        <a:spcAft>
                          <a:spcPts val="1000"/>
                        </a:spcAft>
                      </a:pPr>
                      <a:endParaRPr lang="en-US" sz="1800" b="1" dirty="0">
                        <a:solidFill>
                          <a:srgbClr val="7030A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800" b="1" kern="1200" dirty="0" smtClean="0">
                          <a:solidFill>
                            <a:srgbClr val="7030A0"/>
                          </a:solidFill>
                          <a:latin typeface="+mn-lt"/>
                          <a:ea typeface="+mn-ea"/>
                          <a:cs typeface="+mn-cs"/>
                        </a:rPr>
                        <a:t>Training-induced changes were significantly greater in the RMT than in the control group for the following variables: respiratory muscle endurance measured through sustained ventilation ( + 825 ± 170 s [mean ± SEM] versus − 27 ± 61 s, p &lt; 0.001), </a:t>
                      </a:r>
                      <a:endParaRPr lang="en-US" sz="1800" b="1" dirty="0">
                        <a:solidFill>
                          <a:srgbClr val="7030A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Autofit/>
          </a:bodyPr>
          <a:lstStyle/>
          <a:p>
            <a:r>
              <a:rPr lang="en-US" sz="3200" b="1" dirty="0" smtClean="0">
                <a:solidFill>
                  <a:srgbClr val="CC0099"/>
                </a:solidFill>
              </a:rPr>
              <a:t>Respiratory Muscle Endurance Training </a:t>
            </a:r>
            <a:endParaRPr lang="en-US" sz="3200" b="1" dirty="0">
              <a:solidFill>
                <a:srgbClr val="FF0000"/>
              </a:solidFill>
            </a:endParaRPr>
          </a:p>
        </p:txBody>
      </p:sp>
      <p:graphicFrame>
        <p:nvGraphicFramePr>
          <p:cNvPr id="3" name="Table 2"/>
          <p:cNvGraphicFramePr>
            <a:graphicFrameLocks noGrp="1"/>
          </p:cNvGraphicFramePr>
          <p:nvPr/>
        </p:nvGraphicFramePr>
        <p:xfrm>
          <a:off x="152400" y="533401"/>
          <a:ext cx="8915400" cy="6409944"/>
        </p:xfrm>
        <a:graphic>
          <a:graphicData uri="http://schemas.openxmlformats.org/drawingml/2006/table">
            <a:tbl>
              <a:tblPr/>
              <a:tblGrid>
                <a:gridCol w="1676400"/>
                <a:gridCol w="1905000"/>
                <a:gridCol w="1905000"/>
                <a:gridCol w="1447800"/>
                <a:gridCol w="1981200"/>
              </a:tblGrid>
              <a:tr h="349425">
                <a:tc>
                  <a:txBody>
                    <a:bodyPr/>
                    <a:lstStyle/>
                    <a:p>
                      <a:pPr marL="0" marR="0" algn="ctr">
                        <a:lnSpc>
                          <a:spcPct val="115000"/>
                        </a:lnSpc>
                        <a:spcBef>
                          <a:spcPts val="0"/>
                        </a:spcBef>
                        <a:spcAft>
                          <a:spcPts val="1000"/>
                        </a:spcAft>
                      </a:pPr>
                      <a:r>
                        <a:rPr lang="en-US" sz="2000" b="1" dirty="0">
                          <a:solidFill>
                            <a:srgbClr val="0000CC"/>
                          </a:solidFill>
                          <a:latin typeface="Calibri"/>
                          <a:ea typeface="Calibri"/>
                          <a:cs typeface="Times New Roman"/>
                        </a:rPr>
                        <a:t>REFERENCES</a:t>
                      </a:r>
                      <a:endParaRPr lang="en-US" sz="2000" dirty="0">
                        <a:solidFill>
                          <a:srgbClr val="0000CC"/>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2000" b="1" dirty="0">
                          <a:solidFill>
                            <a:srgbClr val="0000CC"/>
                          </a:solidFill>
                          <a:latin typeface="Calibri"/>
                          <a:ea typeface="Calibri"/>
                          <a:cs typeface="Times New Roman"/>
                        </a:rPr>
                        <a:t>INTERVENTION</a:t>
                      </a:r>
                      <a:endParaRPr lang="en-US" sz="2000" dirty="0">
                        <a:solidFill>
                          <a:srgbClr val="0000CC"/>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2000" b="1" dirty="0">
                          <a:solidFill>
                            <a:srgbClr val="0000CC"/>
                          </a:solidFill>
                          <a:latin typeface="Calibri"/>
                          <a:ea typeface="Calibri"/>
                          <a:cs typeface="Times New Roman"/>
                        </a:rPr>
                        <a:t>SUBJECT</a:t>
                      </a:r>
                      <a:endParaRPr lang="en-US" sz="2000" dirty="0">
                        <a:solidFill>
                          <a:srgbClr val="0000CC"/>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2000" b="1" dirty="0">
                          <a:solidFill>
                            <a:srgbClr val="0000CC"/>
                          </a:solidFill>
                          <a:latin typeface="Calibri"/>
                          <a:ea typeface="Calibri"/>
                          <a:cs typeface="Times New Roman"/>
                        </a:rPr>
                        <a:t>OUT COME</a:t>
                      </a:r>
                      <a:endParaRPr lang="en-US" sz="2000" dirty="0">
                        <a:solidFill>
                          <a:srgbClr val="0000CC"/>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2000" b="1" dirty="0">
                          <a:solidFill>
                            <a:srgbClr val="0000CC"/>
                          </a:solidFill>
                          <a:latin typeface="Calibri"/>
                          <a:ea typeface="Calibri"/>
                          <a:cs typeface="Times New Roman"/>
                        </a:rPr>
                        <a:t>RESULT</a:t>
                      </a:r>
                      <a:endParaRPr lang="en-US" sz="2000" dirty="0">
                        <a:solidFill>
                          <a:srgbClr val="0000CC"/>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75174">
                <a:tc>
                  <a:txBody>
                    <a:bodyPr/>
                    <a:lstStyle/>
                    <a:p>
                      <a:pPr marL="0" marR="0" indent="0" algn="l" defTabSz="914400" rtl="0" eaLnBrk="1" fontAlgn="auto" latinLnBrk="0" hangingPunct="1">
                        <a:lnSpc>
                          <a:spcPct val="115000"/>
                        </a:lnSpc>
                        <a:spcBef>
                          <a:spcPts val="0"/>
                        </a:spcBef>
                        <a:spcAft>
                          <a:spcPts val="1000"/>
                        </a:spcAft>
                        <a:buClrTx/>
                        <a:buSzTx/>
                        <a:buFontTx/>
                        <a:buNone/>
                        <a:tabLst/>
                        <a:defRPr/>
                      </a:pPr>
                      <a:r>
                        <a:rPr lang="en-US" sz="1600" b="1" u="none" dirty="0" smtClean="0">
                          <a:solidFill>
                            <a:srgbClr val="FF0000"/>
                          </a:solidFill>
                          <a:latin typeface="Calibri"/>
                          <a:ea typeface="Calibri"/>
                          <a:cs typeface="Times New Roman"/>
                        </a:rPr>
                        <a:t>3    </a:t>
                      </a:r>
                      <a:r>
                        <a:rPr lang="en-US" sz="1600" b="1" u="none" dirty="0" smtClean="0">
                          <a:solidFill>
                            <a:srgbClr val="000099"/>
                          </a:solidFill>
                          <a:latin typeface="Calibri"/>
                          <a:ea typeface="Calibri"/>
                          <a:cs typeface="Times New Roman"/>
                        </a:rPr>
                        <a:t>                     </a:t>
                      </a:r>
                      <a:r>
                        <a:rPr lang="en-US" sz="1800" b="1" u="sng" kern="1200" dirty="0" smtClean="0">
                          <a:solidFill>
                            <a:srgbClr val="0000CC"/>
                          </a:solidFill>
                          <a:latin typeface="+mn-lt"/>
                          <a:ea typeface="+mn-ea"/>
                          <a:cs typeface="+mn-cs"/>
                          <a:hlinkClick r:id=""/>
                        </a:rPr>
                        <a:t>Donna M. Mancini</a:t>
                      </a:r>
                      <a:r>
                        <a:rPr lang="en-US" sz="1800" b="1" u="sng" kern="1200" dirty="0" smtClean="0">
                          <a:solidFill>
                            <a:srgbClr val="0000CC"/>
                          </a:solidFill>
                          <a:latin typeface="+mn-lt"/>
                          <a:ea typeface="+mn-ea"/>
                          <a:cs typeface="+mn-cs"/>
                        </a:rPr>
                        <a:t> </a:t>
                      </a:r>
                      <a:r>
                        <a:rPr lang="en-US" sz="1600" b="1" u="none" strike="noStrike" kern="1200" dirty="0" smtClean="0">
                          <a:solidFill>
                            <a:srgbClr val="0000CC"/>
                          </a:solidFill>
                          <a:latin typeface="+mn-lt"/>
                          <a:ea typeface="+mn-ea"/>
                          <a:cs typeface="+mn-cs"/>
                        </a:rPr>
                        <a:t>et al (1995).</a:t>
                      </a:r>
                      <a:r>
                        <a:rPr lang="en-US" sz="1600" b="1" dirty="0" smtClean="0">
                          <a:solidFill>
                            <a:srgbClr val="CC0099"/>
                          </a:solidFill>
                        </a:rPr>
                        <a:t>        Benefit of Selective Respiratory Muscle Training on Exercise Capacity in Patients With Chronic Congestive Heart </a:t>
                      </a:r>
                      <a:r>
                        <a:rPr lang="en-US" sz="1600" b="1" dirty="0" err="1" smtClean="0">
                          <a:solidFill>
                            <a:srgbClr val="CC0099"/>
                          </a:solidFill>
                        </a:rPr>
                        <a:t>Failure.</a:t>
                      </a:r>
                      <a:r>
                        <a:rPr lang="en-US" sz="1600" b="1" u="sng" dirty="0" err="1" smtClean="0">
                          <a:solidFill>
                            <a:srgbClr val="CC0099"/>
                          </a:solidFill>
                          <a:hlinkClick r:id=""/>
                        </a:rPr>
                        <a:t>Circulation</a:t>
                      </a:r>
                      <a:r>
                        <a:rPr lang="en-US" sz="1600" u="sng" dirty="0" smtClean="0">
                          <a:solidFill>
                            <a:srgbClr val="CC0099"/>
                          </a:solidFill>
                          <a:hlinkClick r:id=""/>
                        </a:rPr>
                        <a:t>.</a:t>
                      </a:r>
                      <a:r>
                        <a:rPr lang="en-US" sz="1600" dirty="0" smtClean="0">
                          <a:solidFill>
                            <a:srgbClr val="CC0099"/>
                          </a:solidFill>
                        </a:rPr>
                        <a:t> </a:t>
                      </a:r>
                      <a:r>
                        <a:rPr lang="en-US" sz="1600" b="1" dirty="0" smtClean="0">
                          <a:solidFill>
                            <a:srgbClr val="CC0099"/>
                          </a:solidFill>
                        </a:rPr>
                        <a:t>1995 Jan 15;91(2):320-9. </a:t>
                      </a:r>
                    </a:p>
                    <a:p>
                      <a:pPr marL="0" marR="0" indent="0" algn="l" defTabSz="914400" rtl="0" eaLnBrk="1" fontAlgn="auto" latinLnBrk="0" hangingPunct="1">
                        <a:lnSpc>
                          <a:spcPct val="115000"/>
                        </a:lnSpc>
                        <a:spcBef>
                          <a:spcPts val="0"/>
                        </a:spcBef>
                        <a:spcAft>
                          <a:spcPts val="1000"/>
                        </a:spcAft>
                        <a:buClrTx/>
                        <a:buSzTx/>
                        <a:buFontTx/>
                        <a:buNone/>
                        <a:tabLst/>
                        <a:defRPr/>
                      </a:pPr>
                      <a:r>
                        <a:rPr lang="en-US" sz="1600" b="1" u="none" dirty="0" smtClean="0">
                          <a:solidFill>
                            <a:srgbClr val="0000CC"/>
                          </a:solidFill>
                          <a:latin typeface="+mn-lt"/>
                          <a:ea typeface="Calibri"/>
                          <a:cs typeface="Times New Roman"/>
                        </a:rPr>
                        <a:t>High level Evidence</a:t>
                      </a:r>
                    </a:p>
                    <a:p>
                      <a:pPr marL="0" marR="0" indent="0" algn="l" defTabSz="914400" rtl="0" eaLnBrk="1" fontAlgn="auto" latinLnBrk="0" hangingPunct="1">
                        <a:lnSpc>
                          <a:spcPct val="115000"/>
                        </a:lnSpc>
                        <a:spcBef>
                          <a:spcPts val="0"/>
                        </a:spcBef>
                        <a:spcAft>
                          <a:spcPts val="1000"/>
                        </a:spcAft>
                        <a:buClrTx/>
                        <a:buSzTx/>
                        <a:buFontTx/>
                        <a:buNone/>
                        <a:tabLst/>
                        <a:defRPr/>
                      </a:pPr>
                      <a:endParaRPr lang="en-US" sz="1600" b="1" u="none" dirty="0" smtClean="0">
                        <a:solidFill>
                          <a:srgbClr val="0000CC"/>
                        </a:solidFill>
                        <a:latin typeface="+mn-lt"/>
                        <a:ea typeface="Calibri"/>
                        <a:cs typeface="Times New Roman"/>
                      </a:endParaRPr>
                    </a:p>
                    <a:p>
                      <a:pPr marL="0" marR="0">
                        <a:lnSpc>
                          <a:spcPct val="115000"/>
                        </a:lnSpc>
                        <a:spcBef>
                          <a:spcPts val="0"/>
                        </a:spcBef>
                        <a:spcAft>
                          <a:spcPts val="1000"/>
                        </a:spcAft>
                      </a:pPr>
                      <a:endParaRPr lang="en-US" sz="1600" b="1" u="none" dirty="0">
                        <a:solidFill>
                          <a:srgbClr val="000099"/>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800" b="1" kern="1200" dirty="0" smtClean="0">
                          <a:solidFill>
                            <a:srgbClr val="7030A0"/>
                          </a:solidFill>
                          <a:latin typeface="+mn-lt"/>
                          <a:ea typeface="+mn-ea"/>
                          <a:cs typeface="+mn-cs"/>
                        </a:rPr>
                        <a:t>This consisted of three weekly sessions of </a:t>
                      </a:r>
                      <a:r>
                        <a:rPr lang="en-US" sz="1800" b="1" kern="1200" dirty="0" err="1" smtClean="0">
                          <a:solidFill>
                            <a:srgbClr val="7030A0"/>
                          </a:solidFill>
                          <a:latin typeface="+mn-lt"/>
                          <a:ea typeface="+mn-ea"/>
                          <a:cs typeface="+mn-cs"/>
                        </a:rPr>
                        <a:t>isocapnic</a:t>
                      </a:r>
                      <a:r>
                        <a:rPr lang="en-US" sz="1800" b="1" kern="1200" dirty="0" smtClean="0">
                          <a:solidFill>
                            <a:srgbClr val="7030A0"/>
                          </a:solidFill>
                          <a:latin typeface="+mn-lt"/>
                          <a:ea typeface="+mn-ea"/>
                          <a:cs typeface="+mn-cs"/>
                        </a:rPr>
                        <a:t> </a:t>
                      </a:r>
                      <a:r>
                        <a:rPr lang="en-US" sz="1800" b="1" kern="1200" dirty="0" err="1" smtClean="0">
                          <a:solidFill>
                            <a:srgbClr val="7030A0"/>
                          </a:solidFill>
                          <a:latin typeface="+mn-lt"/>
                          <a:ea typeface="+mn-ea"/>
                          <a:cs typeface="+mn-cs"/>
                        </a:rPr>
                        <a:t>hyperpnea</a:t>
                      </a:r>
                      <a:r>
                        <a:rPr lang="en-US" sz="1800" b="1" kern="1200" dirty="0" smtClean="0">
                          <a:solidFill>
                            <a:srgbClr val="7030A0"/>
                          </a:solidFill>
                          <a:latin typeface="+mn-lt"/>
                          <a:ea typeface="+mn-ea"/>
                          <a:cs typeface="+mn-cs"/>
                        </a:rPr>
                        <a:t> at maximal sustainable </a:t>
                      </a:r>
                      <a:r>
                        <a:rPr lang="en-US" sz="1800" b="1" kern="1200" dirty="0" err="1" smtClean="0">
                          <a:solidFill>
                            <a:srgbClr val="7030A0"/>
                          </a:solidFill>
                          <a:latin typeface="+mn-lt"/>
                          <a:ea typeface="+mn-ea"/>
                          <a:cs typeface="+mn-cs"/>
                        </a:rPr>
                        <a:t>ventilatory</a:t>
                      </a:r>
                      <a:r>
                        <a:rPr lang="en-US" sz="1800" b="1" kern="1200" dirty="0" smtClean="0">
                          <a:solidFill>
                            <a:srgbClr val="7030A0"/>
                          </a:solidFill>
                          <a:latin typeface="+mn-lt"/>
                          <a:ea typeface="+mn-ea"/>
                          <a:cs typeface="+mn-cs"/>
                        </a:rPr>
                        <a:t> capacity, resistive breathing, and strength training. Maximum sustainable </a:t>
                      </a:r>
                      <a:r>
                        <a:rPr lang="en-US" sz="1800" b="1" kern="1200" dirty="0" err="1" smtClean="0">
                          <a:solidFill>
                            <a:srgbClr val="7030A0"/>
                          </a:solidFill>
                          <a:latin typeface="+mn-lt"/>
                          <a:ea typeface="+mn-ea"/>
                          <a:cs typeface="+mn-cs"/>
                        </a:rPr>
                        <a:t>ventilatory</a:t>
                      </a:r>
                      <a:r>
                        <a:rPr lang="en-US" sz="1800" b="1" kern="1200" dirty="0" smtClean="0">
                          <a:solidFill>
                            <a:srgbClr val="7030A0"/>
                          </a:solidFill>
                          <a:latin typeface="+mn-lt"/>
                          <a:ea typeface="+mn-ea"/>
                          <a:cs typeface="+mn-cs"/>
                        </a:rPr>
                        <a:t> capacity, maximum voluntary ventilation,</a:t>
                      </a:r>
                      <a:endParaRPr lang="en-US" sz="1800" b="1" dirty="0">
                        <a:solidFill>
                          <a:srgbClr val="7030A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800" b="1" kern="1200" dirty="0" smtClean="0">
                          <a:solidFill>
                            <a:srgbClr val="7030A0"/>
                          </a:solidFill>
                          <a:latin typeface="+mn-lt"/>
                          <a:ea typeface="+mn-ea"/>
                          <a:cs typeface="+mn-cs"/>
                        </a:rPr>
                        <a:t>Diminished respiratory muscle strength and endurance have been demonstrated in patients with heart failure. Fourteen patients with chronic heart failure (left ventricular ejection fraction, 22±9%) were enrolled in a supervised respiratory muscle training program.</a:t>
                      </a:r>
                      <a:r>
                        <a:rPr lang="en-US" sz="1800" kern="1200" dirty="0" smtClean="0">
                          <a:solidFill>
                            <a:schemeClr val="tx1"/>
                          </a:solidFill>
                          <a:latin typeface="+mn-lt"/>
                          <a:ea typeface="+mn-ea"/>
                          <a:cs typeface="+mn-cs"/>
                        </a:rPr>
                        <a:t> </a:t>
                      </a:r>
                      <a:endParaRPr lang="en-US" sz="1800" b="1" dirty="0">
                        <a:solidFill>
                          <a:srgbClr val="00206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1000"/>
                        </a:spcAft>
                        <a:buClrTx/>
                        <a:buSzTx/>
                        <a:buFontTx/>
                        <a:buNone/>
                        <a:tabLst/>
                        <a:defRPr/>
                      </a:pPr>
                      <a:r>
                        <a:rPr lang="en-US" sz="1800" b="1" i="1" kern="1200" dirty="0" smtClean="0">
                          <a:solidFill>
                            <a:srgbClr val="7030A0"/>
                          </a:solidFill>
                          <a:latin typeface="+mn-lt"/>
                          <a:ea typeface="+mn-ea"/>
                          <a:cs typeface="+mn-cs"/>
                        </a:rPr>
                        <a:t>Conclusions </a:t>
                      </a:r>
                      <a:r>
                        <a:rPr lang="en-US" sz="1800" b="1" kern="1200" dirty="0" smtClean="0">
                          <a:solidFill>
                            <a:srgbClr val="7030A0"/>
                          </a:solidFill>
                          <a:latin typeface="+mn-lt"/>
                          <a:ea typeface="+mn-ea"/>
                          <a:cs typeface="+mn-cs"/>
                        </a:rPr>
                        <a:t>Selective respiratory muscle training improves respiratory muscle endurance and strength, with an enhancement of </a:t>
                      </a:r>
                      <a:r>
                        <a:rPr lang="en-US" sz="1800" b="1" kern="1200" dirty="0" err="1" smtClean="0">
                          <a:solidFill>
                            <a:srgbClr val="7030A0"/>
                          </a:solidFill>
                          <a:latin typeface="+mn-lt"/>
                          <a:ea typeface="+mn-ea"/>
                          <a:cs typeface="+mn-cs"/>
                        </a:rPr>
                        <a:t>submaximal</a:t>
                      </a:r>
                      <a:r>
                        <a:rPr lang="en-US" sz="1800" b="1" kern="1200" dirty="0" smtClean="0">
                          <a:solidFill>
                            <a:srgbClr val="7030A0"/>
                          </a:solidFill>
                          <a:latin typeface="+mn-lt"/>
                          <a:ea typeface="+mn-ea"/>
                          <a:cs typeface="+mn-cs"/>
                        </a:rPr>
                        <a:t> and maximal exercise capacity in  </a:t>
                      </a:r>
                    </a:p>
                    <a:p>
                      <a:pPr marL="0" marR="0">
                        <a:lnSpc>
                          <a:spcPct val="115000"/>
                        </a:lnSpc>
                        <a:spcBef>
                          <a:spcPts val="0"/>
                        </a:spcBef>
                        <a:spcAft>
                          <a:spcPts val="1000"/>
                        </a:spcAft>
                      </a:pPr>
                      <a:endParaRPr lang="en-US" sz="1800" b="1" dirty="0">
                        <a:solidFill>
                          <a:srgbClr val="00206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800" b="1" kern="1200" dirty="0" smtClean="0">
                          <a:solidFill>
                            <a:srgbClr val="7030A0"/>
                          </a:solidFill>
                          <a:latin typeface="+mn-lt"/>
                          <a:ea typeface="+mn-ea"/>
                          <a:cs typeface="+mn-cs"/>
                        </a:rPr>
                        <a:t>Respiratory muscle endurance was improved with training, as evidenced by increases in maximal sustainable </a:t>
                      </a:r>
                      <a:r>
                        <a:rPr lang="en-US" sz="1800" b="1" kern="1200" dirty="0" err="1" smtClean="0">
                          <a:solidFill>
                            <a:srgbClr val="7030A0"/>
                          </a:solidFill>
                          <a:latin typeface="+mn-lt"/>
                          <a:ea typeface="+mn-ea"/>
                          <a:cs typeface="+mn-cs"/>
                        </a:rPr>
                        <a:t>ventilatory</a:t>
                      </a:r>
                      <a:r>
                        <a:rPr lang="en-US" sz="1800" b="1" kern="1200" dirty="0" smtClean="0">
                          <a:solidFill>
                            <a:srgbClr val="7030A0"/>
                          </a:solidFill>
                          <a:latin typeface="+mn-lt"/>
                          <a:ea typeface="+mn-ea"/>
                          <a:cs typeface="+mn-cs"/>
                        </a:rPr>
                        <a:t> capacity (pre, 48.6±10.7 versus post, 76.9±14.5 L/min; </a:t>
                      </a:r>
                      <a:r>
                        <a:rPr lang="en-US" sz="1800" b="1" i="1" kern="1200" dirty="0" smtClean="0">
                          <a:solidFill>
                            <a:srgbClr val="7030A0"/>
                          </a:solidFill>
                          <a:latin typeface="+mn-lt"/>
                          <a:ea typeface="+mn-ea"/>
                          <a:cs typeface="+mn-cs"/>
                        </a:rPr>
                        <a:t>P</a:t>
                      </a:r>
                      <a:r>
                        <a:rPr lang="en-US" sz="1800" b="1" kern="1200" dirty="0" smtClean="0">
                          <a:solidFill>
                            <a:srgbClr val="7030A0"/>
                          </a:solidFill>
                          <a:latin typeface="+mn-lt"/>
                          <a:ea typeface="+mn-ea"/>
                          <a:cs typeface="+mn-cs"/>
                        </a:rPr>
                        <a:t>&lt;.05) and in maximal voluntary ventilation (pre, 100±36 versus post, 115±39 L/min; </a:t>
                      </a:r>
                      <a:r>
                        <a:rPr lang="en-US" sz="1800" b="1" i="1" kern="1200" dirty="0" smtClean="0">
                          <a:solidFill>
                            <a:srgbClr val="7030A0"/>
                          </a:solidFill>
                          <a:latin typeface="+mn-lt"/>
                          <a:ea typeface="+mn-ea"/>
                          <a:cs typeface="+mn-cs"/>
                        </a:rPr>
                        <a:t>P</a:t>
                      </a:r>
                      <a:r>
                        <a:rPr lang="en-US" sz="1800" b="1" kern="1200" dirty="0" smtClean="0">
                          <a:solidFill>
                            <a:srgbClr val="7030A0"/>
                          </a:solidFill>
                          <a:latin typeface="+mn-lt"/>
                          <a:ea typeface="+mn-ea"/>
                          <a:cs typeface="+mn-cs"/>
                        </a:rPr>
                        <a:t>&lt;.05). </a:t>
                      </a:r>
                      <a:endParaRPr lang="en-US" sz="1800" b="1" dirty="0">
                        <a:solidFill>
                          <a:srgbClr val="7030A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Autofit/>
          </a:bodyPr>
          <a:lstStyle/>
          <a:p>
            <a:r>
              <a:rPr lang="en-US" sz="3200" b="1" dirty="0" smtClean="0">
                <a:solidFill>
                  <a:srgbClr val="CC0099"/>
                </a:solidFill>
              </a:rPr>
              <a:t>Respiratory Muscle Endurance Training </a:t>
            </a:r>
            <a:endParaRPr lang="en-US" sz="3200" b="1" dirty="0">
              <a:solidFill>
                <a:srgbClr val="FF0000"/>
              </a:solidFill>
            </a:endParaRPr>
          </a:p>
        </p:txBody>
      </p:sp>
      <p:graphicFrame>
        <p:nvGraphicFramePr>
          <p:cNvPr id="3" name="Table 2"/>
          <p:cNvGraphicFramePr>
            <a:graphicFrameLocks noGrp="1"/>
          </p:cNvGraphicFramePr>
          <p:nvPr/>
        </p:nvGraphicFramePr>
        <p:xfrm>
          <a:off x="152400" y="609600"/>
          <a:ext cx="8915400" cy="6172200"/>
        </p:xfrm>
        <a:graphic>
          <a:graphicData uri="http://schemas.openxmlformats.org/drawingml/2006/table">
            <a:tbl>
              <a:tblPr/>
              <a:tblGrid>
                <a:gridCol w="1524000"/>
                <a:gridCol w="1981200"/>
                <a:gridCol w="1676400"/>
                <a:gridCol w="1600200"/>
                <a:gridCol w="2133600"/>
              </a:tblGrid>
              <a:tr h="390108">
                <a:tc>
                  <a:txBody>
                    <a:bodyPr/>
                    <a:lstStyle/>
                    <a:p>
                      <a:pPr marL="0" marR="0" algn="ctr">
                        <a:lnSpc>
                          <a:spcPct val="115000"/>
                        </a:lnSpc>
                        <a:spcBef>
                          <a:spcPts val="0"/>
                        </a:spcBef>
                        <a:spcAft>
                          <a:spcPts val="1000"/>
                        </a:spcAft>
                      </a:pPr>
                      <a:r>
                        <a:rPr lang="en-US" sz="2000" b="1" dirty="0">
                          <a:solidFill>
                            <a:srgbClr val="0000CC"/>
                          </a:solidFill>
                          <a:latin typeface="Calibri"/>
                          <a:ea typeface="Calibri"/>
                          <a:cs typeface="Times New Roman"/>
                        </a:rPr>
                        <a:t>REFERENCES</a:t>
                      </a:r>
                      <a:endParaRPr lang="en-US" sz="2000" dirty="0">
                        <a:solidFill>
                          <a:srgbClr val="0000CC"/>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2000" b="1" dirty="0">
                          <a:solidFill>
                            <a:srgbClr val="0000CC"/>
                          </a:solidFill>
                          <a:latin typeface="Calibri"/>
                          <a:ea typeface="Calibri"/>
                          <a:cs typeface="Times New Roman"/>
                        </a:rPr>
                        <a:t>INTERVENTION</a:t>
                      </a:r>
                      <a:endParaRPr lang="en-US" sz="2000" dirty="0">
                        <a:solidFill>
                          <a:srgbClr val="0000CC"/>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2000" b="1" dirty="0">
                          <a:solidFill>
                            <a:srgbClr val="0000CC"/>
                          </a:solidFill>
                          <a:latin typeface="Calibri"/>
                          <a:ea typeface="Calibri"/>
                          <a:cs typeface="Times New Roman"/>
                        </a:rPr>
                        <a:t>SUBJECT</a:t>
                      </a:r>
                      <a:endParaRPr lang="en-US" sz="2000" dirty="0">
                        <a:solidFill>
                          <a:srgbClr val="0000CC"/>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2000" b="1" dirty="0">
                          <a:solidFill>
                            <a:srgbClr val="0000CC"/>
                          </a:solidFill>
                          <a:latin typeface="Calibri"/>
                          <a:ea typeface="Calibri"/>
                          <a:cs typeface="Times New Roman"/>
                        </a:rPr>
                        <a:t>OUT COME</a:t>
                      </a:r>
                      <a:endParaRPr lang="en-US" sz="2000" dirty="0">
                        <a:solidFill>
                          <a:srgbClr val="0000CC"/>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2000" b="1" dirty="0">
                          <a:solidFill>
                            <a:srgbClr val="0000CC"/>
                          </a:solidFill>
                          <a:latin typeface="Calibri"/>
                          <a:ea typeface="Calibri"/>
                          <a:cs typeface="Times New Roman"/>
                        </a:rPr>
                        <a:t>RESULT</a:t>
                      </a:r>
                      <a:endParaRPr lang="en-US" sz="2000" dirty="0">
                        <a:solidFill>
                          <a:srgbClr val="0000CC"/>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82092">
                <a:tc>
                  <a:txBody>
                    <a:bodyPr/>
                    <a:lstStyle/>
                    <a:p>
                      <a:pPr marL="0" marR="0" indent="0" algn="l" defTabSz="914400" rtl="0" eaLnBrk="1" fontAlgn="auto" latinLnBrk="0" hangingPunct="1">
                        <a:lnSpc>
                          <a:spcPct val="115000"/>
                        </a:lnSpc>
                        <a:spcBef>
                          <a:spcPts val="0"/>
                        </a:spcBef>
                        <a:spcAft>
                          <a:spcPts val="1000"/>
                        </a:spcAft>
                        <a:buClrTx/>
                        <a:buSzTx/>
                        <a:buFontTx/>
                        <a:buNone/>
                        <a:tabLst/>
                        <a:defRPr/>
                      </a:pPr>
                      <a:r>
                        <a:rPr lang="en-US" sz="1600" b="1" u="none" dirty="0" smtClean="0">
                          <a:solidFill>
                            <a:srgbClr val="FF0000"/>
                          </a:solidFill>
                          <a:latin typeface="+mn-lt"/>
                          <a:ea typeface="Calibri"/>
                          <a:cs typeface="Times New Roman"/>
                        </a:rPr>
                        <a:t>3    </a:t>
                      </a:r>
                      <a:r>
                        <a:rPr lang="en-US" sz="1600" b="1" u="none" dirty="0" smtClean="0">
                          <a:solidFill>
                            <a:srgbClr val="000099"/>
                          </a:solidFill>
                          <a:latin typeface="+mn-lt"/>
                          <a:ea typeface="Calibri"/>
                          <a:cs typeface="Times New Roman"/>
                        </a:rPr>
                        <a:t>                     </a:t>
                      </a:r>
                      <a:r>
                        <a:rPr lang="en-US" sz="1800" u="sng" kern="1200" dirty="0" smtClean="0">
                          <a:solidFill>
                            <a:schemeClr val="tx1"/>
                          </a:solidFill>
                          <a:latin typeface="+mn-lt"/>
                          <a:ea typeface="+mn-ea"/>
                          <a:cs typeface="+mn-cs"/>
                          <a:hlinkClick r:id="rId2"/>
                        </a:rPr>
                        <a:t>Donna M. Mancini</a:t>
                      </a:r>
                      <a:r>
                        <a:rPr lang="en-US" sz="1800" u="sng" kern="1200" dirty="0" smtClean="0">
                          <a:solidFill>
                            <a:schemeClr val="tx1"/>
                          </a:solidFill>
                          <a:latin typeface="+mn-lt"/>
                          <a:ea typeface="+mn-ea"/>
                          <a:cs typeface="+mn-cs"/>
                        </a:rPr>
                        <a:t> </a:t>
                      </a:r>
                      <a:r>
                        <a:rPr lang="en-US" sz="1600" b="1" u="none" strike="noStrike" kern="1200" dirty="0" smtClean="0">
                          <a:solidFill>
                            <a:srgbClr val="0000CC"/>
                          </a:solidFill>
                          <a:latin typeface="+mn-lt"/>
                          <a:ea typeface="+mn-ea"/>
                          <a:cs typeface="+mn-cs"/>
                        </a:rPr>
                        <a:t>et al (1995). </a:t>
                      </a:r>
                      <a:r>
                        <a:rPr lang="en-US" sz="1600" b="1" u="none" strike="noStrike" kern="1200" dirty="0" err="1" smtClean="0">
                          <a:solidFill>
                            <a:srgbClr val="FF3300"/>
                          </a:solidFill>
                          <a:latin typeface="+mn-lt"/>
                          <a:ea typeface="+mn-ea"/>
                          <a:cs typeface="+mn-cs"/>
                        </a:rPr>
                        <a:t>Contd</a:t>
                      </a:r>
                      <a:r>
                        <a:rPr lang="en-US" sz="1600" b="1" u="none" strike="noStrike" kern="1200" dirty="0" smtClean="0">
                          <a:solidFill>
                            <a:srgbClr val="FF3300"/>
                          </a:solidFill>
                          <a:latin typeface="+mn-lt"/>
                          <a:ea typeface="+mn-ea"/>
                          <a:cs typeface="+mn-cs"/>
                        </a:rPr>
                        <a:t> …</a:t>
                      </a:r>
                      <a:endParaRPr lang="en-US" sz="1600" b="1" u="none" dirty="0" smtClean="0">
                        <a:solidFill>
                          <a:srgbClr val="FF3300"/>
                        </a:solidFill>
                        <a:latin typeface="+mn-lt"/>
                        <a:ea typeface="Calibri"/>
                        <a:cs typeface="Times New Roman"/>
                      </a:endParaRPr>
                    </a:p>
                    <a:p>
                      <a:pPr marL="0" marR="0">
                        <a:lnSpc>
                          <a:spcPct val="115000"/>
                        </a:lnSpc>
                        <a:spcBef>
                          <a:spcPts val="0"/>
                        </a:spcBef>
                        <a:spcAft>
                          <a:spcPts val="1000"/>
                        </a:spcAft>
                      </a:pPr>
                      <a:endParaRPr lang="en-US" sz="1600" b="1" u="none" dirty="0">
                        <a:solidFill>
                          <a:srgbClr val="000099"/>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800" b="1" kern="1200" dirty="0" smtClean="0">
                          <a:solidFill>
                            <a:srgbClr val="7030A0"/>
                          </a:solidFill>
                          <a:latin typeface="+mn-lt"/>
                          <a:ea typeface="+mn-ea"/>
                          <a:cs typeface="+mn-cs"/>
                        </a:rPr>
                        <a:t>maximal </a:t>
                      </a:r>
                      <a:r>
                        <a:rPr lang="en-US" sz="1800" b="1" kern="1200" dirty="0" err="1" smtClean="0">
                          <a:solidFill>
                            <a:srgbClr val="7030A0"/>
                          </a:solidFill>
                          <a:latin typeface="+mn-lt"/>
                          <a:ea typeface="+mn-ea"/>
                          <a:cs typeface="+mn-cs"/>
                        </a:rPr>
                        <a:t>inspiratory</a:t>
                      </a:r>
                      <a:r>
                        <a:rPr lang="en-US" sz="1800" b="1" kern="1200" dirty="0" smtClean="0">
                          <a:solidFill>
                            <a:srgbClr val="7030A0"/>
                          </a:solidFill>
                          <a:latin typeface="+mn-lt"/>
                          <a:ea typeface="+mn-ea"/>
                          <a:cs typeface="+mn-cs"/>
                        </a:rPr>
                        <a:t> and expiratory pressures, peak V̇o</a:t>
                      </a:r>
                      <a:r>
                        <a:rPr lang="en-US" sz="1800" b="1" kern="1200" baseline="-25000" dirty="0" smtClean="0">
                          <a:solidFill>
                            <a:srgbClr val="7030A0"/>
                          </a:solidFill>
                          <a:latin typeface="+mn-lt"/>
                          <a:ea typeface="+mn-ea"/>
                          <a:cs typeface="+mn-cs"/>
                        </a:rPr>
                        <a:t>2</a:t>
                      </a:r>
                      <a:r>
                        <a:rPr lang="en-US" sz="1800" b="1" kern="1200" dirty="0" smtClean="0">
                          <a:solidFill>
                            <a:srgbClr val="7030A0"/>
                          </a:solidFill>
                          <a:latin typeface="+mn-lt"/>
                          <a:ea typeface="+mn-ea"/>
                          <a:cs typeface="+mn-cs"/>
                        </a:rPr>
                        <a:t>, and the 6-minute walk test were measured before (pre) and after (post) 3 months of training. Eight patients completed the training program.</a:t>
                      </a:r>
                      <a:endParaRPr lang="en-US" sz="1800" b="1" dirty="0">
                        <a:solidFill>
                          <a:srgbClr val="7030A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1000"/>
                        </a:spcAft>
                        <a:buClrTx/>
                        <a:buSzTx/>
                        <a:buFontTx/>
                        <a:buNone/>
                        <a:tabLst/>
                        <a:defRPr/>
                      </a:pPr>
                      <a:r>
                        <a:rPr lang="en-US" sz="1800" b="1" kern="1200" dirty="0" smtClean="0">
                          <a:solidFill>
                            <a:srgbClr val="7030A0"/>
                          </a:solidFill>
                          <a:latin typeface="+mn-lt"/>
                          <a:ea typeface="+mn-ea"/>
                          <a:cs typeface="+mn-cs"/>
                        </a:rPr>
                        <a:t>This may contribute to </a:t>
                      </a:r>
                      <a:r>
                        <a:rPr lang="en-US" sz="1800" b="1" kern="1200" dirty="0" err="1" smtClean="0">
                          <a:solidFill>
                            <a:srgbClr val="7030A0"/>
                          </a:solidFill>
                          <a:latin typeface="+mn-lt"/>
                          <a:ea typeface="+mn-ea"/>
                          <a:cs typeface="+mn-cs"/>
                        </a:rPr>
                        <a:t>exertional</a:t>
                      </a:r>
                      <a:r>
                        <a:rPr lang="en-US" sz="1800" b="1" kern="1200" dirty="0" smtClean="0">
                          <a:solidFill>
                            <a:srgbClr val="7030A0"/>
                          </a:solidFill>
                          <a:latin typeface="+mn-lt"/>
                          <a:ea typeface="+mn-ea"/>
                          <a:cs typeface="+mn-cs"/>
                        </a:rPr>
                        <a:t> </a:t>
                      </a:r>
                      <a:r>
                        <a:rPr lang="en-US" sz="1800" b="1" kern="1200" dirty="0" err="1" smtClean="0">
                          <a:solidFill>
                            <a:srgbClr val="7030A0"/>
                          </a:solidFill>
                          <a:latin typeface="+mn-lt"/>
                          <a:ea typeface="+mn-ea"/>
                          <a:cs typeface="+mn-cs"/>
                        </a:rPr>
                        <a:t>dyspnea</a:t>
                      </a:r>
                      <a:r>
                        <a:rPr lang="en-US" sz="1800" b="1" kern="1200" dirty="0" smtClean="0">
                          <a:solidFill>
                            <a:srgbClr val="7030A0"/>
                          </a:solidFill>
                          <a:latin typeface="+mn-lt"/>
                          <a:ea typeface="+mn-ea"/>
                          <a:cs typeface="+mn-cs"/>
                        </a:rPr>
                        <a:t> and reduced exercise capacity in these patients. </a:t>
                      </a:r>
                    </a:p>
                    <a:p>
                      <a:pPr marL="0" marR="0">
                        <a:lnSpc>
                          <a:spcPct val="115000"/>
                        </a:lnSpc>
                        <a:spcBef>
                          <a:spcPts val="0"/>
                        </a:spcBef>
                        <a:spcAft>
                          <a:spcPts val="1000"/>
                        </a:spcAft>
                      </a:pPr>
                      <a:endParaRPr lang="en-US" sz="1800" b="1" dirty="0">
                        <a:solidFill>
                          <a:srgbClr val="00206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800" b="1" kern="1200" dirty="0" smtClean="0">
                          <a:solidFill>
                            <a:srgbClr val="7030A0"/>
                          </a:solidFill>
                          <a:latin typeface="+mn-lt"/>
                          <a:ea typeface="+mn-ea"/>
                          <a:cs typeface="+mn-cs"/>
                        </a:rPr>
                        <a:t>patients with heart failure. </a:t>
                      </a:r>
                      <a:r>
                        <a:rPr lang="en-US" sz="1800" b="1" kern="1200" dirty="0" err="1" smtClean="0">
                          <a:solidFill>
                            <a:srgbClr val="7030A0"/>
                          </a:solidFill>
                          <a:latin typeface="+mn-lt"/>
                          <a:ea typeface="+mn-ea"/>
                          <a:cs typeface="+mn-cs"/>
                        </a:rPr>
                        <a:t>Dyspnea</a:t>
                      </a:r>
                      <a:r>
                        <a:rPr lang="en-US" sz="1800" b="1" kern="1200" dirty="0" smtClean="0">
                          <a:solidFill>
                            <a:srgbClr val="7030A0"/>
                          </a:solidFill>
                          <a:latin typeface="+mn-lt"/>
                          <a:ea typeface="+mn-ea"/>
                          <a:cs typeface="+mn-cs"/>
                        </a:rPr>
                        <a:t> during activities of daily living was subjectively improved in the majority of trained patients. </a:t>
                      </a:r>
                      <a:endParaRPr lang="en-US" sz="1800" b="1" dirty="0">
                        <a:solidFill>
                          <a:srgbClr val="7030A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800" b="1" kern="1200" dirty="0" smtClean="0">
                          <a:solidFill>
                            <a:srgbClr val="7030A0"/>
                          </a:solidFill>
                          <a:latin typeface="+mn-lt"/>
                          <a:ea typeface="+mn-ea"/>
                          <a:cs typeface="+mn-cs"/>
                        </a:rPr>
                        <a:t>Respiratory muscle strength was also increased with training as maximal </a:t>
                      </a:r>
                      <a:r>
                        <a:rPr lang="en-US" sz="1800" b="1" kern="1200" dirty="0" err="1" smtClean="0">
                          <a:solidFill>
                            <a:srgbClr val="7030A0"/>
                          </a:solidFill>
                          <a:latin typeface="+mn-lt"/>
                          <a:ea typeface="+mn-ea"/>
                          <a:cs typeface="+mn-cs"/>
                        </a:rPr>
                        <a:t>inspiratory</a:t>
                      </a:r>
                      <a:r>
                        <a:rPr lang="en-US" sz="1800" b="1" kern="1200" dirty="0" smtClean="0">
                          <a:solidFill>
                            <a:srgbClr val="7030A0"/>
                          </a:solidFill>
                          <a:latin typeface="+mn-lt"/>
                          <a:ea typeface="+mn-ea"/>
                          <a:cs typeface="+mn-cs"/>
                        </a:rPr>
                        <a:t> (pre, 64±31 versus post, 78±33 cm H</a:t>
                      </a:r>
                      <a:r>
                        <a:rPr lang="en-US" sz="1800" b="1" kern="1200" baseline="-25000" dirty="0" smtClean="0">
                          <a:solidFill>
                            <a:srgbClr val="7030A0"/>
                          </a:solidFill>
                          <a:latin typeface="+mn-lt"/>
                          <a:ea typeface="+mn-ea"/>
                          <a:cs typeface="+mn-cs"/>
                        </a:rPr>
                        <a:t>2</a:t>
                      </a:r>
                      <a:r>
                        <a:rPr lang="en-US" sz="1800" b="1" kern="1200" dirty="0" smtClean="0">
                          <a:solidFill>
                            <a:srgbClr val="7030A0"/>
                          </a:solidFill>
                          <a:latin typeface="+mn-lt"/>
                          <a:ea typeface="+mn-ea"/>
                          <a:cs typeface="+mn-cs"/>
                        </a:rPr>
                        <a:t>O; </a:t>
                      </a:r>
                      <a:r>
                        <a:rPr lang="en-US" sz="1800" b="1" i="1" kern="1200" dirty="0" smtClean="0">
                          <a:solidFill>
                            <a:srgbClr val="7030A0"/>
                          </a:solidFill>
                          <a:latin typeface="+mn-lt"/>
                          <a:ea typeface="+mn-ea"/>
                          <a:cs typeface="+mn-cs"/>
                        </a:rPr>
                        <a:t>P</a:t>
                      </a:r>
                      <a:r>
                        <a:rPr lang="en-US" sz="1800" b="1" kern="1200" dirty="0" smtClean="0">
                          <a:solidFill>
                            <a:srgbClr val="7030A0"/>
                          </a:solidFill>
                          <a:latin typeface="+mn-lt"/>
                          <a:ea typeface="+mn-ea"/>
                          <a:cs typeface="+mn-cs"/>
                        </a:rPr>
                        <a:t>&lt;.01) and expiratory (pre, 94±30 versus post, 133±53 cm H</a:t>
                      </a:r>
                      <a:r>
                        <a:rPr lang="en-US" sz="1800" b="1" kern="1200" baseline="-25000" dirty="0" smtClean="0">
                          <a:solidFill>
                            <a:srgbClr val="7030A0"/>
                          </a:solidFill>
                          <a:latin typeface="+mn-lt"/>
                          <a:ea typeface="+mn-ea"/>
                          <a:cs typeface="+mn-cs"/>
                        </a:rPr>
                        <a:t>2</a:t>
                      </a:r>
                      <a:r>
                        <a:rPr lang="en-US" sz="1800" b="1" kern="1200" dirty="0" smtClean="0">
                          <a:solidFill>
                            <a:srgbClr val="7030A0"/>
                          </a:solidFill>
                          <a:latin typeface="+mn-lt"/>
                          <a:ea typeface="+mn-ea"/>
                          <a:cs typeface="+mn-cs"/>
                        </a:rPr>
                        <a:t>O; </a:t>
                      </a:r>
                      <a:r>
                        <a:rPr lang="en-US" sz="1800" b="1" i="1" kern="1200" dirty="0" smtClean="0">
                          <a:solidFill>
                            <a:srgbClr val="7030A0"/>
                          </a:solidFill>
                          <a:latin typeface="+mn-lt"/>
                          <a:ea typeface="+mn-ea"/>
                          <a:cs typeface="+mn-cs"/>
                        </a:rPr>
                        <a:t>P</a:t>
                      </a:r>
                      <a:r>
                        <a:rPr lang="en-US" sz="1800" b="1" kern="1200" dirty="0" smtClean="0">
                          <a:solidFill>
                            <a:srgbClr val="7030A0"/>
                          </a:solidFill>
                          <a:latin typeface="+mn-lt"/>
                          <a:ea typeface="+mn-ea"/>
                          <a:cs typeface="+mn-cs"/>
                        </a:rPr>
                        <a:t>&lt;.001) pressures rose. </a:t>
                      </a:r>
                      <a:endParaRPr lang="en-US" sz="1800" b="1" dirty="0">
                        <a:solidFill>
                          <a:srgbClr val="7030A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Autofit/>
          </a:bodyPr>
          <a:lstStyle/>
          <a:p>
            <a:r>
              <a:rPr lang="en-US" sz="2800" b="1" dirty="0" smtClean="0">
                <a:solidFill>
                  <a:srgbClr val="CC0099"/>
                </a:solidFill>
              </a:rPr>
              <a:t>Respiratory Muscle Endurance Training </a:t>
            </a:r>
            <a:endParaRPr lang="en-US" sz="2800" b="1" dirty="0">
              <a:solidFill>
                <a:srgbClr val="FF0000"/>
              </a:solidFill>
            </a:endParaRPr>
          </a:p>
        </p:txBody>
      </p:sp>
      <p:graphicFrame>
        <p:nvGraphicFramePr>
          <p:cNvPr id="3" name="Table 2"/>
          <p:cNvGraphicFramePr>
            <a:graphicFrameLocks noGrp="1"/>
          </p:cNvGraphicFramePr>
          <p:nvPr/>
        </p:nvGraphicFramePr>
        <p:xfrm>
          <a:off x="152400" y="609600"/>
          <a:ext cx="8915400" cy="6322532"/>
        </p:xfrm>
        <a:graphic>
          <a:graphicData uri="http://schemas.openxmlformats.org/drawingml/2006/table">
            <a:tbl>
              <a:tblPr/>
              <a:tblGrid>
                <a:gridCol w="1752600"/>
                <a:gridCol w="1981200"/>
                <a:gridCol w="1828800"/>
                <a:gridCol w="1371600"/>
                <a:gridCol w="1981200"/>
              </a:tblGrid>
              <a:tr h="390108">
                <a:tc>
                  <a:txBody>
                    <a:bodyPr/>
                    <a:lstStyle/>
                    <a:p>
                      <a:pPr marL="0" marR="0" algn="ctr">
                        <a:lnSpc>
                          <a:spcPct val="115000"/>
                        </a:lnSpc>
                        <a:spcBef>
                          <a:spcPts val="0"/>
                        </a:spcBef>
                        <a:spcAft>
                          <a:spcPts val="1000"/>
                        </a:spcAft>
                      </a:pPr>
                      <a:r>
                        <a:rPr lang="en-US" sz="2000" b="1" dirty="0">
                          <a:solidFill>
                            <a:srgbClr val="0000CC"/>
                          </a:solidFill>
                          <a:latin typeface="Calibri"/>
                          <a:ea typeface="Calibri"/>
                          <a:cs typeface="Times New Roman"/>
                        </a:rPr>
                        <a:t>REFERENCES</a:t>
                      </a:r>
                      <a:endParaRPr lang="en-US" sz="2000" dirty="0">
                        <a:solidFill>
                          <a:srgbClr val="0000CC"/>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2000" b="1" dirty="0">
                          <a:solidFill>
                            <a:srgbClr val="0000CC"/>
                          </a:solidFill>
                          <a:latin typeface="Calibri"/>
                          <a:ea typeface="Calibri"/>
                          <a:cs typeface="Times New Roman"/>
                        </a:rPr>
                        <a:t>INTERVENTION</a:t>
                      </a:r>
                      <a:endParaRPr lang="en-US" sz="2000" dirty="0">
                        <a:solidFill>
                          <a:srgbClr val="0000CC"/>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2000" b="1" dirty="0">
                          <a:solidFill>
                            <a:srgbClr val="0000CC"/>
                          </a:solidFill>
                          <a:latin typeface="Calibri"/>
                          <a:ea typeface="Calibri"/>
                          <a:cs typeface="Times New Roman"/>
                        </a:rPr>
                        <a:t>SUBJECT</a:t>
                      </a:r>
                      <a:endParaRPr lang="en-US" sz="2000" dirty="0">
                        <a:solidFill>
                          <a:srgbClr val="0000CC"/>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2000" b="1" dirty="0">
                          <a:solidFill>
                            <a:srgbClr val="0000CC"/>
                          </a:solidFill>
                          <a:latin typeface="Calibri"/>
                          <a:ea typeface="Calibri"/>
                          <a:cs typeface="Times New Roman"/>
                        </a:rPr>
                        <a:t>OUT COME</a:t>
                      </a:r>
                      <a:endParaRPr lang="en-US" sz="2000" dirty="0">
                        <a:solidFill>
                          <a:srgbClr val="0000CC"/>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2000" b="1" dirty="0">
                          <a:solidFill>
                            <a:srgbClr val="0000CC"/>
                          </a:solidFill>
                          <a:latin typeface="Calibri"/>
                          <a:ea typeface="Calibri"/>
                          <a:cs typeface="Times New Roman"/>
                        </a:rPr>
                        <a:t>RESULT</a:t>
                      </a:r>
                      <a:endParaRPr lang="en-US" sz="2000" dirty="0">
                        <a:solidFill>
                          <a:srgbClr val="0000CC"/>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82092">
                <a:tc>
                  <a:txBody>
                    <a:bodyPr/>
                    <a:lstStyle/>
                    <a:p>
                      <a:pPr marL="0" marR="0" indent="0" algn="l" defTabSz="914400" rtl="0" eaLnBrk="1" fontAlgn="auto" latinLnBrk="0" hangingPunct="1">
                        <a:lnSpc>
                          <a:spcPct val="115000"/>
                        </a:lnSpc>
                        <a:spcBef>
                          <a:spcPts val="0"/>
                        </a:spcBef>
                        <a:spcAft>
                          <a:spcPts val="1000"/>
                        </a:spcAft>
                        <a:buClrTx/>
                        <a:buSzTx/>
                        <a:buFontTx/>
                        <a:buNone/>
                        <a:tabLst/>
                        <a:defRPr/>
                      </a:pPr>
                      <a:r>
                        <a:rPr lang="en-US" sz="1600" b="1" u="none" dirty="0" smtClean="0">
                          <a:solidFill>
                            <a:srgbClr val="FF0000"/>
                          </a:solidFill>
                          <a:latin typeface="Calibri"/>
                          <a:ea typeface="Calibri"/>
                          <a:cs typeface="Times New Roman"/>
                        </a:rPr>
                        <a:t>4                         </a:t>
                      </a:r>
                      <a:r>
                        <a:rPr lang="en-US" sz="1800" b="1" u="none" strike="noStrike" kern="1200" dirty="0" err="1" smtClean="0">
                          <a:solidFill>
                            <a:schemeClr val="tx1"/>
                          </a:solidFill>
                          <a:latin typeface="+mn-lt"/>
                          <a:ea typeface="+mn-ea"/>
                          <a:cs typeface="+mn-cs"/>
                          <a:hlinkClick r:id=""/>
                        </a:rPr>
                        <a:t>Beate</a:t>
                      </a:r>
                      <a:r>
                        <a:rPr lang="en-US" sz="1800" b="1" u="none" strike="noStrike" kern="1200" dirty="0" smtClean="0">
                          <a:solidFill>
                            <a:schemeClr val="tx1"/>
                          </a:solidFill>
                          <a:latin typeface="+mn-lt"/>
                          <a:ea typeface="+mn-ea"/>
                          <a:cs typeface="+mn-cs"/>
                          <a:hlinkClick r:id=""/>
                        </a:rPr>
                        <a:t> </a:t>
                      </a:r>
                      <a:r>
                        <a:rPr lang="en-US" sz="1800" b="1" u="none" strike="noStrike" kern="1200" dirty="0" err="1" smtClean="0">
                          <a:solidFill>
                            <a:schemeClr val="tx1"/>
                          </a:solidFill>
                          <a:latin typeface="+mn-lt"/>
                          <a:ea typeface="+mn-ea"/>
                          <a:cs typeface="+mn-cs"/>
                          <a:hlinkClick r:id=""/>
                        </a:rPr>
                        <a:t>Rassler</a:t>
                      </a:r>
                      <a:r>
                        <a:rPr lang="en-US" sz="1800" b="1" u="none" strike="noStrike" kern="1200" dirty="0" smtClean="0">
                          <a:solidFill>
                            <a:schemeClr val="tx1"/>
                          </a:solidFill>
                          <a:latin typeface="+mn-lt"/>
                          <a:ea typeface="+mn-ea"/>
                          <a:cs typeface="+mn-cs"/>
                        </a:rPr>
                        <a:t> </a:t>
                      </a:r>
                      <a:r>
                        <a:rPr lang="en-US" sz="1800" b="1" u="none" strike="noStrike" kern="1200" dirty="0" smtClean="0">
                          <a:solidFill>
                            <a:srgbClr val="0000CC"/>
                          </a:solidFill>
                          <a:latin typeface="+mn-lt"/>
                          <a:ea typeface="+mn-ea"/>
                          <a:cs typeface="+mn-cs"/>
                        </a:rPr>
                        <a:t>et al (</a:t>
                      </a:r>
                      <a:r>
                        <a:rPr lang="en-US" sz="1800" b="1" kern="1200" dirty="0" smtClean="0">
                          <a:solidFill>
                            <a:srgbClr val="0000CC"/>
                          </a:solidFill>
                          <a:latin typeface="+mn-lt"/>
                          <a:ea typeface="+mn-ea"/>
                          <a:cs typeface="+mn-cs"/>
                        </a:rPr>
                        <a:t>2011).</a:t>
                      </a:r>
                      <a:r>
                        <a:rPr lang="en-US" sz="1600" b="1" dirty="0" smtClean="0">
                          <a:solidFill>
                            <a:srgbClr val="CC0099"/>
                          </a:solidFill>
                        </a:rPr>
                        <a:t> Long-Term Respiratory Muscle Endurance Training in Patients with Myasthenia Gravis: First Results after Four Months of Training.</a:t>
                      </a:r>
                      <a:r>
                        <a:rPr lang="en-US" sz="1600" dirty="0" smtClean="0">
                          <a:solidFill>
                            <a:srgbClr val="CC0099"/>
                          </a:solidFill>
                        </a:rPr>
                        <a:t>  </a:t>
                      </a:r>
                      <a:r>
                        <a:rPr lang="en-US" sz="1600" b="1" dirty="0" smtClean="0">
                          <a:solidFill>
                            <a:srgbClr val="0000CC"/>
                          </a:solidFill>
                        </a:rPr>
                        <a:t>Autoimmune Diseases </a:t>
                      </a:r>
                      <a:r>
                        <a:rPr lang="en-US" sz="1600" b="1" dirty="0" smtClean="0">
                          <a:solidFill>
                            <a:srgbClr val="CC0099"/>
                          </a:solidFill>
                        </a:rPr>
                        <a:t>, Volume 2011 (2011), Article ID 808607, 7 pages doi:10.4061/2011/80860</a:t>
                      </a:r>
                      <a:r>
                        <a:rPr lang="en-US" sz="1600" b="1" dirty="0" smtClean="0"/>
                        <a:t>7.</a:t>
                      </a:r>
                      <a:r>
                        <a:rPr lang="en-US" sz="1600" b="1" u="none" dirty="0" smtClean="0">
                          <a:solidFill>
                            <a:srgbClr val="993366"/>
                          </a:solidFill>
                          <a:latin typeface="+mn-lt"/>
                          <a:ea typeface="Calibri"/>
                          <a:cs typeface="Times New Roman"/>
                        </a:rPr>
                        <a:t>                        </a:t>
                      </a:r>
                    </a:p>
                    <a:p>
                      <a:pPr marL="0" marR="0" indent="0" algn="l" defTabSz="914400" rtl="0" eaLnBrk="1" fontAlgn="auto" latinLnBrk="0" hangingPunct="1">
                        <a:lnSpc>
                          <a:spcPct val="115000"/>
                        </a:lnSpc>
                        <a:spcBef>
                          <a:spcPts val="0"/>
                        </a:spcBef>
                        <a:spcAft>
                          <a:spcPts val="1000"/>
                        </a:spcAft>
                        <a:buClrTx/>
                        <a:buSzTx/>
                        <a:buFontTx/>
                        <a:buNone/>
                        <a:tabLst/>
                        <a:defRPr/>
                      </a:pPr>
                      <a:r>
                        <a:rPr lang="en-US" sz="1600" b="1" u="none" dirty="0" smtClean="0">
                          <a:solidFill>
                            <a:srgbClr val="0000CC"/>
                          </a:solidFill>
                          <a:latin typeface="+mn-lt"/>
                          <a:ea typeface="Calibri"/>
                          <a:cs typeface="Times New Roman"/>
                        </a:rPr>
                        <a:t>High level Evidence</a:t>
                      </a:r>
                    </a:p>
                    <a:p>
                      <a:pPr marL="0" marR="0">
                        <a:lnSpc>
                          <a:spcPct val="115000"/>
                        </a:lnSpc>
                        <a:spcBef>
                          <a:spcPts val="0"/>
                        </a:spcBef>
                        <a:spcAft>
                          <a:spcPts val="1000"/>
                        </a:spcAft>
                      </a:pPr>
                      <a:endParaRPr lang="en-US" sz="1600" b="1" u="none" dirty="0">
                        <a:solidFill>
                          <a:srgbClr val="0000CC"/>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800" b="1" kern="1200" dirty="0" smtClean="0">
                          <a:solidFill>
                            <a:srgbClr val="7030A0"/>
                          </a:solidFill>
                          <a:latin typeface="+mn-lt"/>
                          <a:ea typeface="+mn-ea"/>
                          <a:cs typeface="+mn-cs"/>
                        </a:rPr>
                        <a:t>The </a:t>
                      </a:r>
                      <a:r>
                        <a:rPr lang="en-US" sz="1800" b="1" kern="1200" dirty="0" err="1" smtClean="0">
                          <a:solidFill>
                            <a:srgbClr val="7030A0"/>
                          </a:solidFill>
                          <a:latin typeface="+mn-lt"/>
                          <a:ea typeface="+mn-ea"/>
                          <a:cs typeface="+mn-cs"/>
                        </a:rPr>
                        <a:t>pretraining</a:t>
                      </a:r>
                      <a:r>
                        <a:rPr lang="en-US" sz="1800" b="1" kern="1200" dirty="0" smtClean="0">
                          <a:solidFill>
                            <a:srgbClr val="7030A0"/>
                          </a:solidFill>
                          <a:latin typeface="+mn-lt"/>
                          <a:ea typeface="+mn-ea"/>
                          <a:cs typeface="+mn-cs"/>
                        </a:rPr>
                        <a:t> tests (baseline, B) were performed 6–8 weeks later. They contained an MG score (</a:t>
                      </a:r>
                      <a:r>
                        <a:rPr lang="en-US" sz="1800" b="1" kern="1200" dirty="0" err="1" smtClean="0">
                          <a:solidFill>
                            <a:srgbClr val="7030A0"/>
                          </a:solidFill>
                          <a:latin typeface="+mn-lt"/>
                          <a:ea typeface="+mn-ea"/>
                          <a:cs typeface="+mn-cs"/>
                        </a:rPr>
                        <a:t>Besinger</a:t>
                      </a:r>
                      <a:r>
                        <a:rPr lang="en-US" sz="1800" b="1" kern="1200" dirty="0" smtClean="0">
                          <a:solidFill>
                            <a:srgbClr val="7030A0"/>
                          </a:solidFill>
                          <a:latin typeface="+mn-lt"/>
                          <a:ea typeface="+mn-ea"/>
                          <a:cs typeface="+mn-cs"/>
                        </a:rPr>
                        <a:t> score , lung function testing, and an RE test. For lung function tests including </a:t>
                      </a:r>
                      <a:r>
                        <a:rPr lang="en-US" sz="1800" b="1" kern="1200" dirty="0" err="1" smtClean="0">
                          <a:solidFill>
                            <a:srgbClr val="7030A0"/>
                          </a:solidFill>
                          <a:latin typeface="+mn-lt"/>
                          <a:ea typeface="+mn-ea"/>
                          <a:cs typeface="+mn-cs"/>
                        </a:rPr>
                        <a:t>spirometry</a:t>
                      </a:r>
                      <a:r>
                        <a:rPr lang="en-US" sz="1800" b="1" kern="1200" dirty="0" smtClean="0">
                          <a:solidFill>
                            <a:srgbClr val="7030A0"/>
                          </a:solidFill>
                          <a:latin typeface="+mn-lt"/>
                          <a:ea typeface="+mn-ea"/>
                          <a:cs typeface="+mn-cs"/>
                        </a:rPr>
                        <a:t> and maximal voluntary ventilation (MVV) and for the RE test, we used a metabolic cart </a:t>
                      </a:r>
                      <a:endParaRPr lang="en-US" sz="1800" b="1" dirty="0">
                        <a:solidFill>
                          <a:srgbClr val="7030A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800" b="1" kern="1200" dirty="0" smtClean="0">
                          <a:solidFill>
                            <a:srgbClr val="7030A0"/>
                          </a:solidFill>
                          <a:latin typeface="+mn-lt"/>
                          <a:ea typeface="+mn-ea"/>
                          <a:cs typeface="+mn-cs"/>
                        </a:rPr>
                        <a:t>The purpose of the present study was to establish an appropriate maintenance training and to test its effects over four months. Ten patients with mild to moderate MG participated in this study. During the first month, they performed five training sessions per week.  </a:t>
                      </a:r>
                      <a:endParaRPr lang="en-US" sz="1800" b="1" dirty="0">
                        <a:solidFill>
                          <a:srgbClr val="7030A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1000"/>
                        </a:spcAft>
                        <a:buClrTx/>
                        <a:buSzTx/>
                        <a:buFontTx/>
                        <a:buNone/>
                        <a:tabLst/>
                        <a:defRPr/>
                      </a:pPr>
                      <a:r>
                        <a:rPr lang="en-US" sz="1800" b="1" kern="1200" dirty="0" smtClean="0">
                          <a:solidFill>
                            <a:srgbClr val="7030A0"/>
                          </a:solidFill>
                          <a:latin typeface="+mn-lt"/>
                          <a:ea typeface="+mn-ea"/>
                          <a:cs typeface="+mn-cs"/>
                        </a:rPr>
                        <a:t>In conclusion, this RMET maintenance program is feasible and is significantly beneficial for MG patients.</a:t>
                      </a:r>
                    </a:p>
                    <a:p>
                      <a:pPr marL="0" marR="0">
                        <a:lnSpc>
                          <a:spcPct val="115000"/>
                        </a:lnSpc>
                        <a:spcBef>
                          <a:spcPts val="0"/>
                        </a:spcBef>
                        <a:spcAft>
                          <a:spcPts val="1000"/>
                        </a:spcAft>
                      </a:pPr>
                      <a:endParaRPr lang="en-US" sz="1800" b="1" dirty="0">
                        <a:solidFill>
                          <a:srgbClr val="7030A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800" b="1" kern="1200" dirty="0" smtClean="0">
                          <a:solidFill>
                            <a:srgbClr val="7030A0"/>
                          </a:solidFill>
                          <a:latin typeface="+mn-lt"/>
                          <a:ea typeface="+mn-ea"/>
                          <a:cs typeface="+mn-cs"/>
                        </a:rPr>
                        <a:t>. Myasthenia score improved from 0.71±0.1 to 0.56±0.1 (P=0.007). Respiratory endurance time increased from 6.1±0.8 to 20.3±3.0 min (P&lt;0.001). In conclusion, this RMET maintenance program is feasible and is significantly beneficial for MG patients.</a:t>
                      </a:r>
                      <a:endParaRPr lang="en-US" sz="1800" b="1" dirty="0">
                        <a:solidFill>
                          <a:srgbClr val="7030A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rmAutofit fontScale="90000"/>
          </a:bodyPr>
          <a:lstStyle/>
          <a:p>
            <a:r>
              <a:rPr lang="en-US" b="1" dirty="0" smtClean="0">
                <a:solidFill>
                  <a:srgbClr val="FF0066"/>
                </a:solidFill>
              </a:rPr>
              <a:t>CONCLUSION</a:t>
            </a:r>
            <a:endParaRPr lang="en-US" dirty="0"/>
          </a:p>
        </p:txBody>
      </p:sp>
      <p:sp>
        <p:nvSpPr>
          <p:cNvPr id="3" name="Content Placeholder 2"/>
          <p:cNvSpPr>
            <a:spLocks noGrp="1"/>
          </p:cNvSpPr>
          <p:nvPr>
            <p:ph idx="1"/>
          </p:nvPr>
        </p:nvSpPr>
        <p:spPr>
          <a:xfrm>
            <a:off x="0" y="685800"/>
            <a:ext cx="9144000" cy="6172200"/>
          </a:xfrm>
        </p:spPr>
        <p:txBody>
          <a:bodyPr>
            <a:normAutofit fontScale="92500" lnSpcReduction="10000"/>
          </a:bodyPr>
          <a:lstStyle/>
          <a:p>
            <a:r>
              <a:rPr lang="en-US" b="1" dirty="0" smtClean="0">
                <a:solidFill>
                  <a:srgbClr val="0000CC"/>
                </a:solidFill>
                <a:ea typeface="Calibri"/>
                <a:cs typeface="Times New Roman"/>
              </a:rPr>
              <a:t>It has been concluded that  out of five types of exercise training whole body exercises maximum improvement in the cardio- </a:t>
            </a:r>
            <a:r>
              <a:rPr lang="en-US" b="1" dirty="0" err="1" smtClean="0">
                <a:solidFill>
                  <a:srgbClr val="0000CC"/>
                </a:solidFill>
                <a:ea typeface="Calibri"/>
                <a:cs typeface="Times New Roman"/>
              </a:rPr>
              <a:t>respi</a:t>
            </a:r>
            <a:r>
              <a:rPr lang="en-US" b="1" dirty="0" smtClean="0">
                <a:solidFill>
                  <a:srgbClr val="0000CC"/>
                </a:solidFill>
                <a:ea typeface="Calibri"/>
                <a:cs typeface="Times New Roman"/>
              </a:rPr>
              <a:t> </a:t>
            </a:r>
            <a:r>
              <a:rPr lang="en-US" b="1" dirty="0" err="1" smtClean="0">
                <a:solidFill>
                  <a:srgbClr val="0000CC"/>
                </a:solidFill>
                <a:ea typeface="Calibri"/>
                <a:cs typeface="Times New Roman"/>
              </a:rPr>
              <a:t>ratory</a:t>
            </a:r>
            <a:r>
              <a:rPr lang="en-US" b="1" dirty="0" smtClean="0">
                <a:solidFill>
                  <a:srgbClr val="0000CC"/>
                </a:solidFill>
                <a:ea typeface="Calibri"/>
                <a:cs typeface="Times New Roman"/>
              </a:rPr>
              <a:t> efficiency and consider best</a:t>
            </a:r>
          </a:p>
          <a:p>
            <a:r>
              <a:rPr lang="en-US" b="1" dirty="0" smtClean="0">
                <a:solidFill>
                  <a:srgbClr val="7030A0"/>
                </a:solidFill>
              </a:rPr>
              <a:t>In conclusion, home-based respiratory muscle endurance training with the new device used in this study is feasible and has beneficial effects in subjects with COPD and </a:t>
            </a:r>
            <a:r>
              <a:rPr lang="en-US" b="1" dirty="0" err="1" smtClean="0">
                <a:solidFill>
                  <a:srgbClr val="7030A0"/>
                </a:solidFill>
              </a:rPr>
              <a:t>ventilatory</a:t>
            </a:r>
            <a:r>
              <a:rPr lang="en-US" b="1" dirty="0" smtClean="0">
                <a:solidFill>
                  <a:srgbClr val="7030A0"/>
                </a:solidFill>
              </a:rPr>
              <a:t> limitation</a:t>
            </a:r>
          </a:p>
          <a:p>
            <a:r>
              <a:rPr lang="en-US" b="1" i="1" dirty="0" smtClean="0">
                <a:solidFill>
                  <a:srgbClr val="7030A0"/>
                </a:solidFill>
              </a:rPr>
              <a:t>Conclusions </a:t>
            </a:r>
            <a:r>
              <a:rPr lang="en-US" b="1" dirty="0" smtClean="0">
                <a:solidFill>
                  <a:srgbClr val="7030A0"/>
                </a:solidFill>
              </a:rPr>
              <a:t>Selective respiratory muscle training improves respiratory muscle endurance and strength, with an enhancement of </a:t>
            </a:r>
            <a:r>
              <a:rPr lang="en-US" b="1" dirty="0" err="1" smtClean="0">
                <a:solidFill>
                  <a:srgbClr val="7030A0"/>
                </a:solidFill>
              </a:rPr>
              <a:t>submaximal</a:t>
            </a:r>
            <a:r>
              <a:rPr lang="en-US" b="1" dirty="0" smtClean="0">
                <a:solidFill>
                  <a:srgbClr val="7030A0"/>
                </a:solidFill>
              </a:rPr>
              <a:t> and maximal exercise capacity in  </a:t>
            </a:r>
          </a:p>
          <a:p>
            <a:r>
              <a:rPr lang="en-US" b="1" dirty="0" smtClean="0">
                <a:solidFill>
                  <a:srgbClr val="7030A0"/>
                </a:solidFill>
              </a:rPr>
              <a:t>In conclusion, this RMET maintenance program is feasible and is significantly beneficial for MG patients.</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rmAutofit fontScale="90000"/>
          </a:bodyPr>
          <a:lstStyle/>
          <a:p>
            <a:r>
              <a:rPr lang="en-US" b="1" dirty="0" smtClean="0">
                <a:solidFill>
                  <a:srgbClr val="FF0000"/>
                </a:solidFill>
              </a:rPr>
              <a:t>REFERENCES</a:t>
            </a:r>
            <a:endParaRPr lang="en-US" dirty="0"/>
          </a:p>
        </p:txBody>
      </p:sp>
      <p:sp>
        <p:nvSpPr>
          <p:cNvPr id="3" name="Content Placeholder 2"/>
          <p:cNvSpPr>
            <a:spLocks noGrp="1"/>
          </p:cNvSpPr>
          <p:nvPr>
            <p:ph idx="1"/>
          </p:nvPr>
        </p:nvSpPr>
        <p:spPr>
          <a:xfrm>
            <a:off x="0" y="762000"/>
            <a:ext cx="9144000" cy="6096000"/>
          </a:xfrm>
        </p:spPr>
        <p:txBody>
          <a:bodyPr>
            <a:normAutofit lnSpcReduction="10000"/>
          </a:bodyPr>
          <a:lstStyle/>
          <a:p>
            <a:pPr>
              <a:lnSpc>
                <a:spcPct val="115000"/>
              </a:lnSpc>
              <a:spcBef>
                <a:spcPts val="0"/>
              </a:spcBef>
              <a:spcAft>
                <a:spcPts val="1000"/>
              </a:spcAft>
              <a:buNone/>
            </a:pPr>
            <a:r>
              <a:rPr lang="en-US" b="1" dirty="0" smtClean="0">
                <a:solidFill>
                  <a:srgbClr val="FF0000"/>
                </a:solidFill>
                <a:ea typeface="Calibri"/>
                <a:cs typeface="Times New Roman"/>
              </a:rPr>
              <a:t>1 </a:t>
            </a:r>
            <a:r>
              <a:rPr lang="en-US" sz="2800" b="1" i="1" dirty="0" smtClean="0">
                <a:solidFill>
                  <a:srgbClr val="000099"/>
                </a:solidFill>
              </a:rPr>
              <a:t>J. M. </a:t>
            </a:r>
            <a:r>
              <a:rPr lang="en-US" sz="2800" b="1" i="1" dirty="0" err="1" smtClean="0">
                <a:solidFill>
                  <a:srgbClr val="000099"/>
                </a:solidFill>
              </a:rPr>
              <a:t>Harsoda</a:t>
            </a:r>
            <a:r>
              <a:rPr lang="en-US" sz="2800" b="1" i="1" dirty="0" smtClean="0">
                <a:solidFill>
                  <a:srgbClr val="000099"/>
                </a:solidFill>
              </a:rPr>
              <a:t>*, S.K. Singh*, S.D. </a:t>
            </a:r>
            <a:r>
              <a:rPr lang="en-US" sz="2800" b="1" i="1" dirty="0" err="1" smtClean="0">
                <a:solidFill>
                  <a:srgbClr val="000099"/>
                </a:solidFill>
              </a:rPr>
              <a:t>Nishith</a:t>
            </a:r>
            <a:r>
              <a:rPr lang="en-US" sz="2800" b="1" i="1" dirty="0" smtClean="0">
                <a:solidFill>
                  <a:srgbClr val="000099"/>
                </a:solidFill>
              </a:rPr>
              <a:t>*</a:t>
            </a:r>
            <a:r>
              <a:rPr lang="en-US" sz="2800" b="1" dirty="0" smtClean="0">
                <a:solidFill>
                  <a:srgbClr val="0000CC"/>
                </a:solidFill>
                <a:ea typeface="Calibri"/>
                <a:cs typeface="Times New Roman"/>
              </a:rPr>
              <a:t> </a:t>
            </a:r>
            <a:r>
              <a:rPr lang="en-US" sz="2800" b="1" dirty="0" smtClean="0">
                <a:solidFill>
                  <a:srgbClr val="0000CC"/>
                </a:solidFill>
                <a:ea typeface="Calibri"/>
                <a:cs typeface="Times New Roman"/>
              </a:rPr>
              <a:t>(1996). Exercise training &amp; it’s effect on cardio- respiratory efficiency, </a:t>
            </a:r>
            <a:r>
              <a:rPr lang="en-US" sz="2800" b="1" dirty="0" err="1" smtClean="0">
                <a:solidFill>
                  <a:srgbClr val="0000CC"/>
                </a:solidFill>
                <a:ea typeface="Calibri"/>
                <a:cs typeface="Times New Roman"/>
              </a:rPr>
              <a:t>Biol.Memoirs</a:t>
            </a:r>
            <a:r>
              <a:rPr lang="en-US" sz="2800" b="1" dirty="0" smtClean="0">
                <a:solidFill>
                  <a:srgbClr val="0000CC"/>
                </a:solidFill>
                <a:ea typeface="Calibri"/>
                <a:cs typeface="Times New Roman"/>
              </a:rPr>
              <a:t> (Journal of international biological society),22 (1) 43-46. </a:t>
            </a:r>
          </a:p>
          <a:p>
            <a:pPr>
              <a:buNone/>
            </a:pPr>
            <a:r>
              <a:rPr lang="en-US" b="1" dirty="0" smtClean="0">
                <a:solidFill>
                  <a:srgbClr val="002060"/>
                </a:solidFill>
                <a:ea typeface="Calibri"/>
                <a:cs typeface="Times New Roman"/>
              </a:rPr>
              <a:t> 2 </a:t>
            </a:r>
            <a:r>
              <a:rPr lang="en-US" sz="2400" b="1" dirty="0" smtClean="0">
                <a:solidFill>
                  <a:srgbClr val="FF0066"/>
                </a:solidFill>
                <a:hlinkClick r:id="rId2"/>
              </a:rPr>
              <a:t>A.THOMAS  </a:t>
            </a:r>
            <a:r>
              <a:rPr lang="en-US" sz="2400" b="1" dirty="0" smtClean="0">
                <a:solidFill>
                  <a:srgbClr val="CC0099"/>
                </a:solidFill>
                <a:hlinkClick r:id="rId2"/>
              </a:rPr>
              <a:t>SCHERER</a:t>
            </a:r>
            <a:r>
              <a:rPr lang="en-US" sz="2400" b="1" dirty="0" smtClean="0">
                <a:solidFill>
                  <a:srgbClr val="CC0099"/>
                </a:solidFill>
              </a:rPr>
              <a:t>  </a:t>
            </a:r>
            <a:r>
              <a:rPr lang="en-US" sz="2800" b="1" dirty="0" smtClean="0">
                <a:solidFill>
                  <a:srgbClr val="CC0099"/>
                </a:solidFill>
              </a:rPr>
              <a:t>et al (2000). Respiratory Muscle Endurance Training in Chronic Obstructive Pulmonary Disease Impact on Exercise Capacity, </a:t>
            </a:r>
            <a:r>
              <a:rPr lang="en-US" sz="2800" b="1" dirty="0" err="1" smtClean="0">
                <a:solidFill>
                  <a:srgbClr val="CC0099"/>
                </a:solidFill>
              </a:rPr>
              <a:t>Dyspnea</a:t>
            </a:r>
            <a:r>
              <a:rPr lang="en-US" sz="2800" b="1" dirty="0" smtClean="0">
                <a:solidFill>
                  <a:srgbClr val="CC0099"/>
                </a:solidFill>
              </a:rPr>
              <a:t>, and Quality of Life.  </a:t>
            </a:r>
            <a:r>
              <a:rPr lang="en-US" sz="2800" dirty="0" smtClean="0">
                <a:solidFill>
                  <a:srgbClr val="CC0099"/>
                </a:solidFill>
              </a:rPr>
              <a:t>Am. </a:t>
            </a:r>
            <a:r>
              <a:rPr lang="en-US" sz="2800" b="1" dirty="0" smtClean="0">
                <a:solidFill>
                  <a:srgbClr val="0000CC"/>
                </a:solidFill>
              </a:rPr>
              <a:t>J. </a:t>
            </a:r>
            <a:r>
              <a:rPr lang="en-US" sz="2800" b="1" dirty="0" err="1" smtClean="0">
                <a:solidFill>
                  <a:srgbClr val="0000CC"/>
                </a:solidFill>
              </a:rPr>
              <a:t>Respir</a:t>
            </a:r>
            <a:r>
              <a:rPr lang="en-US" sz="2800" b="1" dirty="0" smtClean="0">
                <a:solidFill>
                  <a:srgbClr val="0000CC"/>
                </a:solidFill>
              </a:rPr>
              <a:t>. Crit. Care Med. </a:t>
            </a:r>
            <a:r>
              <a:rPr lang="en-US" sz="2800" b="1" dirty="0" smtClean="0">
                <a:solidFill>
                  <a:srgbClr val="CC0099"/>
                </a:solidFill>
              </a:rPr>
              <a:t>November 1, 2000 </a:t>
            </a:r>
            <a:r>
              <a:rPr lang="en-US" sz="2800" dirty="0" smtClean="0">
                <a:solidFill>
                  <a:srgbClr val="CC0099"/>
                </a:solidFill>
              </a:rPr>
              <a:t>vol. 162 no. 5 </a:t>
            </a:r>
            <a:r>
              <a:rPr lang="en-US" sz="2800" b="1" dirty="0" smtClean="0">
                <a:solidFill>
                  <a:srgbClr val="CC0099"/>
                </a:solidFill>
              </a:rPr>
              <a:t>1709-1714.</a:t>
            </a:r>
            <a:endParaRPr lang="en-US" sz="2800" dirty="0" smtClean="0">
              <a:solidFill>
                <a:srgbClr val="CC0099"/>
              </a:solidFill>
            </a:endParaRPr>
          </a:p>
          <a:p>
            <a:pPr>
              <a:buNone/>
            </a:pPr>
            <a:r>
              <a:rPr lang="en-US" sz="2800" b="1" dirty="0" smtClean="0">
                <a:solidFill>
                  <a:srgbClr val="FF0000"/>
                </a:solidFill>
                <a:ea typeface="Calibri"/>
                <a:cs typeface="Times New Roman"/>
              </a:rPr>
              <a:t>3</a:t>
            </a:r>
            <a:r>
              <a:rPr lang="en-US" sz="2800" b="1" dirty="0" smtClean="0">
                <a:solidFill>
                  <a:srgbClr val="000099"/>
                </a:solidFill>
                <a:ea typeface="Calibri"/>
                <a:cs typeface="Times New Roman"/>
              </a:rPr>
              <a:t>  </a:t>
            </a:r>
            <a:r>
              <a:rPr lang="en-US" sz="2800" u="sng" dirty="0" smtClean="0">
                <a:hlinkClick r:id="rId3"/>
              </a:rPr>
              <a:t>Donna M. Mancini</a:t>
            </a:r>
            <a:r>
              <a:rPr lang="en-US" sz="2800" u="sng" dirty="0" smtClean="0"/>
              <a:t> </a:t>
            </a:r>
            <a:r>
              <a:rPr lang="en-US" sz="2800" b="1" dirty="0" smtClean="0">
                <a:solidFill>
                  <a:srgbClr val="CC0099"/>
                </a:solidFill>
              </a:rPr>
              <a:t>et al (1995). Benefit of Selective Respiratory Muscle Training on Exercise Capacity in Patients With Chronic Congestive Heart Failure. </a:t>
            </a:r>
            <a:r>
              <a:rPr lang="en-US" sz="2800" b="1" u="sng" dirty="0" smtClean="0">
                <a:solidFill>
                  <a:srgbClr val="CC0099"/>
                </a:solidFill>
                <a:hlinkClick r:id="rId4" tooltip="Circulation."/>
              </a:rPr>
              <a:t>Circulation.</a:t>
            </a:r>
            <a:r>
              <a:rPr lang="en-US" sz="2800" b="1" dirty="0" smtClean="0">
                <a:solidFill>
                  <a:srgbClr val="CC0099"/>
                </a:solidFill>
              </a:rPr>
              <a:t> 1995 Jan 15;91(2):320-9.</a:t>
            </a:r>
          </a:p>
          <a:p>
            <a:endParaRPr lang="en-US" sz="2400" dirty="0" smtClean="0"/>
          </a:p>
          <a:p>
            <a:endParaRPr lang="en-US" sz="2400" b="1" dirty="0" smtClean="0">
              <a:solidFill>
                <a:srgbClr val="0000CC"/>
              </a:solidFill>
              <a:ea typeface="Calibri"/>
              <a:cs typeface="Times New Roman"/>
            </a:endParaRPr>
          </a:p>
          <a:p>
            <a:endParaRPr lang="en-US" sz="2800" b="1" dirty="0" smtClean="0"/>
          </a:p>
          <a:p>
            <a:endParaRPr lang="en-US" sz="2800" b="1" dirty="0" smtClean="0">
              <a:solidFill>
                <a:srgbClr val="000099"/>
              </a:solidFill>
              <a:ea typeface="Calibri"/>
              <a:cs typeface="Times New Roman"/>
            </a:endParaRPr>
          </a:p>
          <a:p>
            <a:endParaRPr lang="en-US" sz="2800" dirty="0" smtClean="0"/>
          </a:p>
          <a:p>
            <a:pPr marL="0" marR="0">
              <a:lnSpc>
                <a:spcPct val="115000"/>
              </a:lnSpc>
              <a:spcBef>
                <a:spcPts val="0"/>
              </a:spcBef>
              <a:spcAft>
                <a:spcPts val="1000"/>
              </a:spcAft>
            </a:pPr>
            <a:endParaRPr lang="en-US" sz="2800" b="1" dirty="0" smtClean="0">
              <a:solidFill>
                <a:srgbClr val="0000CC"/>
              </a:solidFill>
              <a:ea typeface="Calibri"/>
              <a:cs typeface="Times New Roman"/>
            </a:endParaRP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rmAutofit fontScale="90000"/>
          </a:bodyPr>
          <a:lstStyle/>
          <a:p>
            <a:r>
              <a:rPr lang="en-US" b="1" dirty="0" smtClean="0">
                <a:solidFill>
                  <a:srgbClr val="FF0000"/>
                </a:solidFill>
              </a:rPr>
              <a:t>REFERENCES</a:t>
            </a:r>
            <a:endParaRPr lang="en-US" dirty="0"/>
          </a:p>
        </p:txBody>
      </p:sp>
      <p:sp>
        <p:nvSpPr>
          <p:cNvPr id="3" name="Content Placeholder 2"/>
          <p:cNvSpPr>
            <a:spLocks noGrp="1"/>
          </p:cNvSpPr>
          <p:nvPr>
            <p:ph idx="1"/>
          </p:nvPr>
        </p:nvSpPr>
        <p:spPr>
          <a:xfrm>
            <a:off x="0" y="685800"/>
            <a:ext cx="9144000" cy="6172200"/>
          </a:xfrm>
        </p:spPr>
        <p:txBody>
          <a:bodyPr/>
          <a:lstStyle/>
          <a:p>
            <a:pPr>
              <a:buNone/>
            </a:pPr>
            <a:r>
              <a:rPr lang="en-US" sz="2800" b="1" i="1" dirty="0" smtClean="0">
                <a:solidFill>
                  <a:srgbClr val="FF0000"/>
                </a:solidFill>
                <a:ea typeface="Calibri"/>
                <a:cs typeface="Times New Roman"/>
              </a:rPr>
              <a:t>4   </a:t>
            </a:r>
            <a:r>
              <a:rPr lang="en-US" sz="2800" b="1" i="1" dirty="0" err="1" smtClean="0">
                <a:hlinkClick r:id="rId2"/>
              </a:rPr>
              <a:t>Beate</a:t>
            </a:r>
            <a:r>
              <a:rPr lang="en-US" sz="2800" b="1" i="1" dirty="0" smtClean="0">
                <a:hlinkClick r:id="rId2"/>
              </a:rPr>
              <a:t> </a:t>
            </a:r>
            <a:r>
              <a:rPr lang="en-US" sz="2800" b="1" i="1" dirty="0" err="1" smtClean="0">
                <a:hlinkClick r:id="rId2"/>
              </a:rPr>
              <a:t>Rassler</a:t>
            </a:r>
            <a:r>
              <a:rPr lang="en-US" sz="2800" b="1" i="1" dirty="0" smtClean="0"/>
              <a:t> </a:t>
            </a:r>
            <a:r>
              <a:rPr lang="en-US" sz="2800" b="1" i="1" dirty="0" smtClean="0">
                <a:solidFill>
                  <a:srgbClr val="0000CC"/>
                </a:solidFill>
              </a:rPr>
              <a:t>et al (2011).</a:t>
            </a:r>
            <a:r>
              <a:rPr lang="en-US" sz="2800" b="1" i="1" dirty="0" smtClean="0"/>
              <a:t> </a:t>
            </a:r>
            <a:r>
              <a:rPr lang="en-US" sz="2800" b="1" i="1" dirty="0" smtClean="0">
                <a:solidFill>
                  <a:srgbClr val="CC0099"/>
                </a:solidFill>
              </a:rPr>
              <a:t>Long-Term Respiratory Muscle Endurance Training in Patients with Myasthenia Gravis: First Results after Four Months of Training.</a:t>
            </a:r>
            <a:r>
              <a:rPr lang="en-US" sz="2800" i="1" dirty="0" smtClean="0">
                <a:solidFill>
                  <a:srgbClr val="CC0099"/>
                </a:solidFill>
              </a:rPr>
              <a:t>  </a:t>
            </a:r>
            <a:r>
              <a:rPr lang="en-US" sz="2800" b="1" i="1" dirty="0" smtClean="0">
                <a:solidFill>
                  <a:srgbClr val="000099"/>
                </a:solidFill>
              </a:rPr>
              <a:t>Autoimmune Diseases , Volume 2011 (2011), Article ID 808607, 7 pages doi:10.4061/2011/808607.</a:t>
            </a:r>
          </a:p>
          <a:p>
            <a:pPr>
              <a:buNone/>
            </a:pPr>
            <a:r>
              <a:rPr lang="en-US" sz="2800" b="1" i="1" dirty="0" smtClean="0">
                <a:solidFill>
                  <a:srgbClr val="FF0000"/>
                </a:solidFill>
              </a:rPr>
              <a:t>5  J. M. </a:t>
            </a:r>
            <a:r>
              <a:rPr lang="en-US" sz="2800" b="1" i="1" dirty="0" err="1" smtClean="0">
                <a:solidFill>
                  <a:srgbClr val="FF0000"/>
                </a:solidFill>
              </a:rPr>
              <a:t>Harsoda</a:t>
            </a:r>
            <a:r>
              <a:rPr lang="en-US" sz="2800" b="1" i="1" dirty="0" smtClean="0">
                <a:solidFill>
                  <a:srgbClr val="FF0000"/>
                </a:solidFill>
              </a:rPr>
              <a:t>*, S.K. Singh*, S.D. </a:t>
            </a:r>
            <a:r>
              <a:rPr lang="en-US" sz="2800" b="1" i="1" dirty="0" err="1" smtClean="0">
                <a:solidFill>
                  <a:srgbClr val="FF0000"/>
                </a:solidFill>
              </a:rPr>
              <a:t>Nishith</a:t>
            </a:r>
            <a:r>
              <a:rPr lang="en-US" sz="2800" b="1" i="1" dirty="0" smtClean="0">
                <a:solidFill>
                  <a:srgbClr val="FF0000"/>
                </a:solidFill>
              </a:rPr>
              <a:t>* </a:t>
            </a:r>
            <a:r>
              <a:rPr lang="en-US" sz="2800" b="1" i="1" dirty="0" smtClean="0">
                <a:solidFill>
                  <a:srgbClr val="FF0000"/>
                </a:solidFill>
              </a:rPr>
              <a:t>(1993).                             </a:t>
            </a:r>
            <a:r>
              <a:rPr lang="en-US" sz="2800" b="1" dirty="0" smtClean="0">
                <a:solidFill>
                  <a:srgbClr val="7030A0"/>
                </a:solidFill>
              </a:rPr>
              <a:t>A </a:t>
            </a:r>
            <a:r>
              <a:rPr lang="en-US" sz="2800" b="1" i="1" dirty="0" smtClean="0">
                <a:solidFill>
                  <a:srgbClr val="7030A0"/>
                </a:solidFill>
              </a:rPr>
              <a:t>COMPARATIVE STUDY OF UPPER-LIMB, LOWERLIMB, AND UPPER-LIMB, AND UPPER AND LOWER LIMB COMBINED EXERCISE TRAINING ON CARDIO-RESPIRATORY EFFICIENCY IN NORMAL SEDENTARY HUMANS</a:t>
            </a:r>
            <a:r>
              <a:rPr lang="en-US" sz="2800" b="1" i="1" dirty="0" smtClean="0">
                <a:solidFill>
                  <a:srgbClr val="CC0099"/>
                </a:solidFill>
              </a:rPr>
              <a:t>, </a:t>
            </a:r>
            <a:r>
              <a:rPr lang="en-US" sz="2800" b="1" i="1" dirty="0" smtClean="0">
                <a:solidFill>
                  <a:srgbClr val="000099"/>
                </a:solidFill>
              </a:rPr>
              <a:t>JAMS 6 (4) 188-193,1993.</a:t>
            </a:r>
            <a:endParaRPr lang="en-US" sz="2800" i="1" dirty="0" smtClean="0">
              <a:solidFill>
                <a:srgbClr val="000099"/>
              </a:solidFill>
            </a:endParaRP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838200"/>
          </a:xfrm>
        </p:spPr>
        <p:txBody>
          <a:bodyPr/>
          <a:lstStyle/>
          <a:p>
            <a:r>
              <a:rPr lang="en-US" b="1" dirty="0" smtClean="0">
                <a:solidFill>
                  <a:srgbClr val="FF0000"/>
                </a:solidFill>
              </a:rPr>
              <a:t>REFERENCES</a:t>
            </a:r>
            <a:endParaRPr lang="en-US" dirty="0"/>
          </a:p>
        </p:txBody>
      </p:sp>
      <p:sp>
        <p:nvSpPr>
          <p:cNvPr id="3" name="Content Placeholder 2"/>
          <p:cNvSpPr>
            <a:spLocks noGrp="1"/>
          </p:cNvSpPr>
          <p:nvPr>
            <p:ph idx="1"/>
          </p:nvPr>
        </p:nvSpPr>
        <p:spPr>
          <a:xfrm>
            <a:off x="0" y="838200"/>
            <a:ext cx="9144000" cy="6019800"/>
          </a:xfrm>
        </p:spPr>
        <p:txBody>
          <a:bodyPr/>
          <a:lstStyle/>
          <a:p>
            <a:pPr lvl="0">
              <a:buNone/>
            </a:pPr>
            <a:r>
              <a:rPr lang="en-US" dirty="0" smtClean="0">
                <a:solidFill>
                  <a:srgbClr val="CC0099"/>
                </a:solidFill>
              </a:rPr>
              <a:t>6  </a:t>
            </a:r>
            <a:r>
              <a:rPr lang="en-US" b="1" dirty="0" smtClean="0">
                <a:solidFill>
                  <a:srgbClr val="CC0099"/>
                </a:solidFill>
              </a:rPr>
              <a:t>T. G. Keens, I. R. </a:t>
            </a:r>
            <a:r>
              <a:rPr lang="en-US" b="1" dirty="0" err="1" smtClean="0">
                <a:solidFill>
                  <a:srgbClr val="CC0099"/>
                </a:solidFill>
              </a:rPr>
              <a:t>Krastins</a:t>
            </a:r>
            <a:r>
              <a:rPr lang="en-US" b="1" dirty="0" smtClean="0">
                <a:solidFill>
                  <a:srgbClr val="CC0099"/>
                </a:solidFill>
              </a:rPr>
              <a:t>, E. M. Wannamaker, H. </a:t>
            </a:r>
            <a:r>
              <a:rPr lang="en-US" b="1" dirty="0" err="1" smtClean="0">
                <a:solidFill>
                  <a:srgbClr val="CC0099"/>
                </a:solidFill>
              </a:rPr>
              <a:t>Levison</a:t>
            </a:r>
            <a:r>
              <a:rPr lang="en-US" b="1" dirty="0" smtClean="0">
                <a:solidFill>
                  <a:srgbClr val="CC0099"/>
                </a:solidFill>
              </a:rPr>
              <a:t>, D. N. </a:t>
            </a:r>
            <a:r>
              <a:rPr lang="en-US" b="1" dirty="0" err="1" smtClean="0">
                <a:solidFill>
                  <a:srgbClr val="CC0099"/>
                </a:solidFill>
              </a:rPr>
              <a:t>Crozier</a:t>
            </a:r>
            <a:r>
              <a:rPr lang="en-US" b="1" dirty="0" smtClean="0">
                <a:solidFill>
                  <a:srgbClr val="CC0099"/>
                </a:solidFill>
              </a:rPr>
              <a:t>, and A. C. Bryan,</a:t>
            </a:r>
            <a:r>
              <a:rPr lang="en-US" b="1" dirty="0" smtClean="0">
                <a:solidFill>
                  <a:srgbClr val="0000CC"/>
                </a:solidFill>
              </a:rPr>
              <a:t> “</a:t>
            </a:r>
            <a:r>
              <a:rPr lang="en-US" b="1" dirty="0" err="1" smtClean="0">
                <a:solidFill>
                  <a:srgbClr val="0000CC"/>
                </a:solidFill>
              </a:rPr>
              <a:t>Ventilatory</a:t>
            </a:r>
            <a:r>
              <a:rPr lang="en-US" b="1" dirty="0" smtClean="0">
                <a:solidFill>
                  <a:srgbClr val="0000CC"/>
                </a:solidFill>
              </a:rPr>
              <a:t> muscle endurance training in normal subjects and patients with cystic fibrosis,” </a:t>
            </a:r>
            <a:r>
              <a:rPr lang="en-US" b="1" i="1" dirty="0" smtClean="0">
                <a:solidFill>
                  <a:srgbClr val="FF0000"/>
                </a:solidFill>
              </a:rPr>
              <a:t>American Review of Respiratory Disease journal</a:t>
            </a:r>
            <a:r>
              <a:rPr lang="en-US" b="1" dirty="0" smtClean="0">
                <a:solidFill>
                  <a:srgbClr val="FF0000"/>
                </a:solidFill>
              </a:rPr>
              <a:t>, </a:t>
            </a:r>
            <a:r>
              <a:rPr lang="en-US" b="1" dirty="0" smtClean="0">
                <a:solidFill>
                  <a:srgbClr val="0000CC"/>
                </a:solidFill>
              </a:rPr>
              <a:t>vol. 116, pp. 853–860, 1977. </a:t>
            </a:r>
          </a:p>
          <a:p>
            <a:pPr>
              <a:buNone/>
            </a:pPr>
            <a:r>
              <a:rPr lang="en-US" i="1" dirty="0" smtClean="0">
                <a:solidFill>
                  <a:srgbClr val="FF0066"/>
                </a:solidFill>
              </a:rPr>
              <a:t>7 </a:t>
            </a:r>
            <a:r>
              <a:rPr lang="en-US" i="1" dirty="0" smtClean="0"/>
              <a:t> </a:t>
            </a:r>
            <a:r>
              <a:rPr lang="en-US" b="1" i="1" dirty="0" smtClean="0">
                <a:solidFill>
                  <a:srgbClr val="CC0099"/>
                </a:solidFill>
              </a:rPr>
              <a:t>Mancini D, </a:t>
            </a:r>
            <a:r>
              <a:rPr lang="en-US" b="1" i="1" dirty="0" err="1" smtClean="0">
                <a:solidFill>
                  <a:srgbClr val="CC0099"/>
                </a:solidFill>
              </a:rPr>
              <a:t>Nazzaro</a:t>
            </a:r>
            <a:r>
              <a:rPr lang="en-US" b="1" i="1" dirty="0" smtClean="0">
                <a:solidFill>
                  <a:srgbClr val="CC0099"/>
                </a:solidFill>
              </a:rPr>
              <a:t> D, Ferraro N, Chance B, Wilson JR. </a:t>
            </a:r>
            <a:r>
              <a:rPr lang="en-US" b="1" i="1" dirty="0" smtClean="0">
                <a:solidFill>
                  <a:srgbClr val="0000CC"/>
                </a:solidFill>
              </a:rPr>
              <a:t>Demonstration of respiratory muscle </a:t>
            </a:r>
            <a:r>
              <a:rPr lang="en-US" b="1" i="1" dirty="0" err="1" smtClean="0">
                <a:solidFill>
                  <a:srgbClr val="0000CC"/>
                </a:solidFill>
              </a:rPr>
              <a:t>deoxygenation</a:t>
            </a:r>
            <a:r>
              <a:rPr lang="en-US" b="1" i="1" dirty="0" smtClean="0">
                <a:solidFill>
                  <a:srgbClr val="0000CC"/>
                </a:solidFill>
              </a:rPr>
              <a:t> during exercise in patients with heart failure. </a:t>
            </a:r>
            <a:r>
              <a:rPr lang="en-US" b="1" i="1" dirty="0" smtClean="0">
                <a:solidFill>
                  <a:srgbClr val="FF0000"/>
                </a:solidFill>
              </a:rPr>
              <a:t>J Am </a:t>
            </a:r>
            <a:r>
              <a:rPr lang="en-US" b="1" i="1" dirty="0" err="1" smtClean="0">
                <a:solidFill>
                  <a:srgbClr val="FF0000"/>
                </a:solidFill>
              </a:rPr>
              <a:t>Coll</a:t>
            </a:r>
            <a:r>
              <a:rPr lang="en-US" b="1" i="1" dirty="0" smtClean="0">
                <a:solidFill>
                  <a:srgbClr val="FF0000"/>
                </a:solidFill>
              </a:rPr>
              <a:t> </a:t>
            </a:r>
            <a:r>
              <a:rPr lang="en-US" b="1" i="1" dirty="0" err="1" smtClean="0">
                <a:solidFill>
                  <a:srgbClr val="FF0000"/>
                </a:solidFill>
              </a:rPr>
              <a:t>Cardiol</a:t>
            </a:r>
            <a:r>
              <a:rPr lang="en-US" b="1" i="1" dirty="0" smtClean="0">
                <a:solidFill>
                  <a:srgbClr val="0000CC"/>
                </a:solidFill>
              </a:rPr>
              <a:t>. 1991;18:492-498</a:t>
            </a:r>
            <a:r>
              <a:rPr lang="en-US" i="1" dirty="0" smtClean="0"/>
              <a:t>. </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lstStyle/>
          <a:p>
            <a:pPr>
              <a:buFont typeface="Wingdings" pitchFamily="2" charset="2"/>
              <a:buChar char="v"/>
            </a:pPr>
            <a:r>
              <a:rPr lang="en-US" b="1" dirty="0" smtClean="0">
                <a:solidFill>
                  <a:srgbClr val="FF0000"/>
                </a:solidFill>
              </a:rPr>
              <a:t>RESPIRATORY PRESSURES</a:t>
            </a:r>
            <a:endParaRPr lang="en-US" b="1" dirty="0">
              <a:solidFill>
                <a:srgbClr val="FF0000"/>
              </a:solidFill>
            </a:endParaRPr>
          </a:p>
        </p:txBody>
      </p:sp>
      <p:sp>
        <p:nvSpPr>
          <p:cNvPr id="3" name="Content Placeholder 2"/>
          <p:cNvSpPr>
            <a:spLocks noGrp="1"/>
          </p:cNvSpPr>
          <p:nvPr>
            <p:ph idx="1"/>
          </p:nvPr>
        </p:nvSpPr>
        <p:spPr>
          <a:xfrm>
            <a:off x="0" y="762000"/>
            <a:ext cx="9144000" cy="5867400"/>
          </a:xfrm>
        </p:spPr>
        <p:txBody>
          <a:bodyPr>
            <a:normAutofit/>
          </a:bodyPr>
          <a:lstStyle/>
          <a:p>
            <a:r>
              <a:rPr lang="en-US" sz="3600" b="1" dirty="0" smtClean="0">
                <a:solidFill>
                  <a:srgbClr val="002060"/>
                </a:solidFill>
              </a:rPr>
              <a:t>Respiratory pressures that cause movement of air in and out of the lungs</a:t>
            </a:r>
          </a:p>
          <a:p>
            <a:r>
              <a:rPr lang="en-US" sz="3600" b="1" dirty="0" smtClean="0">
                <a:solidFill>
                  <a:srgbClr val="C00000"/>
                </a:solidFill>
              </a:rPr>
              <a:t>RESPIRATORY PRESSURES :-</a:t>
            </a:r>
          </a:p>
          <a:p>
            <a:pPr>
              <a:buNone/>
            </a:pPr>
            <a:r>
              <a:rPr lang="en-US" sz="3600" b="1" dirty="0" smtClean="0"/>
              <a:t>         </a:t>
            </a:r>
            <a:r>
              <a:rPr lang="en-US" sz="3600" b="1" dirty="0" smtClean="0">
                <a:solidFill>
                  <a:srgbClr val="7030A0"/>
                </a:solidFill>
              </a:rPr>
              <a:t>Intra alveolar pressure </a:t>
            </a:r>
            <a:r>
              <a:rPr lang="en-US" sz="3600" dirty="0" smtClean="0">
                <a:solidFill>
                  <a:srgbClr val="7030A0"/>
                </a:solidFill>
              </a:rPr>
              <a:t>      </a:t>
            </a:r>
            <a:r>
              <a:rPr lang="en-US" sz="3600" b="1" dirty="0" smtClean="0">
                <a:solidFill>
                  <a:srgbClr val="0070C0"/>
                </a:solidFill>
              </a:rPr>
              <a:t>[ PA  ]</a:t>
            </a:r>
          </a:p>
          <a:p>
            <a:pPr>
              <a:buNone/>
            </a:pPr>
            <a:r>
              <a:rPr lang="en-US" sz="3600" dirty="0" smtClean="0">
                <a:solidFill>
                  <a:srgbClr val="7030A0"/>
                </a:solidFill>
              </a:rPr>
              <a:t>         </a:t>
            </a:r>
            <a:r>
              <a:rPr lang="en-US" sz="3600" b="1" dirty="0" smtClean="0">
                <a:solidFill>
                  <a:srgbClr val="7030A0"/>
                </a:solidFill>
              </a:rPr>
              <a:t>Intra pleural pressure         </a:t>
            </a:r>
            <a:r>
              <a:rPr lang="en-US" sz="3600" b="1" dirty="0" smtClean="0">
                <a:solidFill>
                  <a:srgbClr val="0070C0"/>
                </a:solidFill>
              </a:rPr>
              <a:t>[ PPL ]</a:t>
            </a:r>
          </a:p>
          <a:p>
            <a:pPr>
              <a:buNone/>
            </a:pPr>
            <a:r>
              <a:rPr lang="en-US" sz="3600" b="1" dirty="0" smtClean="0">
                <a:solidFill>
                  <a:srgbClr val="7030A0"/>
                </a:solidFill>
              </a:rPr>
              <a:t>         Trans pulmonary pressure </a:t>
            </a:r>
            <a:r>
              <a:rPr lang="en-US" sz="3600" b="1" dirty="0" smtClean="0">
                <a:solidFill>
                  <a:srgbClr val="0070C0"/>
                </a:solidFill>
              </a:rPr>
              <a:t>[ PL  ]</a:t>
            </a:r>
            <a:endParaRPr lang="en-US" sz="36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1+#ppt_w/2"/>
                                          </p:val>
                                        </p:tav>
                                        <p:tav tm="100000">
                                          <p:val>
                                            <p:strVal val="#ppt_x"/>
                                          </p:val>
                                        </p:tav>
                                      </p:tavLst>
                                    </p:anim>
                                    <p:anim calcmode="lin" valueType="num">
                                      <p:cBhvr additive="base">
                                        <p:cTn id="8" dur="5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0" dur="5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6" dur="5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2" dur="5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8" dur="5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057400"/>
            <a:ext cx="8610600" cy="2308324"/>
          </a:xfrm>
          <a:prstGeom prst="rect">
            <a:avLst/>
          </a:prstGeom>
        </p:spPr>
        <p:txBody>
          <a:bodyPr wrap="square">
            <a:spAutoFit/>
          </a:bodyPr>
          <a:lstStyle/>
          <a:p>
            <a:pPr algn="ctr"/>
            <a:r>
              <a:rPr lang="en-US" sz="3600" b="1" dirty="0" smtClean="0">
                <a:solidFill>
                  <a:srgbClr val="0070C0"/>
                </a:solidFill>
              </a:rPr>
              <a:t>COMPETENCY CODE : </a:t>
            </a:r>
            <a:r>
              <a:rPr lang="en-US" sz="3600" b="1" dirty="0" smtClean="0">
                <a:solidFill>
                  <a:srgbClr val="FF0000"/>
                </a:solidFill>
              </a:rPr>
              <a:t>PY6.2 </a:t>
            </a:r>
            <a:r>
              <a:rPr lang="en-US" sz="3600" b="1" dirty="0" smtClean="0">
                <a:solidFill>
                  <a:srgbClr val="000099"/>
                </a:solidFill>
              </a:rPr>
              <a:t> </a:t>
            </a:r>
          </a:p>
          <a:p>
            <a:pPr algn="ctr"/>
            <a:r>
              <a:rPr lang="en-US" sz="3600" b="1" dirty="0" smtClean="0">
                <a:solidFill>
                  <a:srgbClr val="FF0000"/>
                </a:solidFill>
              </a:rPr>
              <a:t>DESCRIBE MECHANICS OF NORMAL RESPIRATION, PRESSURE CHANGES DURING VENTILATION</a:t>
            </a:r>
            <a:r>
              <a:rPr lang="en-US" sz="3600" b="1" dirty="0" smtClean="0">
                <a:solidFill>
                  <a:srgbClr val="000099"/>
                </a:solidFill>
              </a:rPr>
              <a:t>.</a:t>
            </a:r>
          </a:p>
        </p:txBody>
      </p:sp>
      <p:pic>
        <p:nvPicPr>
          <p:cNvPr id="3" name="pic"/>
          <p:cNvPicPr/>
          <p:nvPr/>
        </p:nvPicPr>
        <p:blipFill>
          <a:blip r:embed="rId2" cstate="print"/>
          <a:stretch>
            <a:fillRect/>
          </a:stretch>
        </p:blipFill>
        <p:spPr>
          <a:xfrm>
            <a:off x="3886200" y="533400"/>
            <a:ext cx="1600200" cy="160020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rmAutofit fontScale="90000"/>
          </a:bodyPr>
          <a:lstStyle/>
          <a:p>
            <a:pPr>
              <a:buFont typeface="Wingdings" pitchFamily="2" charset="2"/>
              <a:buChar char="v"/>
            </a:pPr>
            <a:r>
              <a:rPr lang="en-US" b="1" dirty="0" smtClean="0">
                <a:solidFill>
                  <a:srgbClr val="FF0000"/>
                </a:solidFill>
              </a:rPr>
              <a:t>INTRA ALVEOLAR PRESSURE [P</a:t>
            </a:r>
            <a:r>
              <a:rPr lang="en-US" sz="3200" b="1" dirty="0" smtClean="0">
                <a:solidFill>
                  <a:srgbClr val="FF0000"/>
                </a:solidFill>
              </a:rPr>
              <a:t>A</a:t>
            </a:r>
            <a:r>
              <a:rPr lang="en-US" b="1" dirty="0" smtClean="0">
                <a:solidFill>
                  <a:srgbClr val="FF0000"/>
                </a:solidFill>
              </a:rPr>
              <a:t>]</a:t>
            </a:r>
            <a:endParaRPr lang="en-US" b="1" dirty="0">
              <a:solidFill>
                <a:srgbClr val="FF0000"/>
              </a:solidFill>
            </a:endParaRPr>
          </a:p>
        </p:txBody>
      </p:sp>
      <p:sp>
        <p:nvSpPr>
          <p:cNvPr id="3" name="Content Placeholder 2"/>
          <p:cNvSpPr>
            <a:spLocks noGrp="1"/>
          </p:cNvSpPr>
          <p:nvPr>
            <p:ph idx="1"/>
          </p:nvPr>
        </p:nvSpPr>
        <p:spPr>
          <a:xfrm>
            <a:off x="0" y="838200"/>
            <a:ext cx="9144000" cy="5791200"/>
          </a:xfrm>
        </p:spPr>
        <p:txBody>
          <a:bodyPr>
            <a:normAutofit lnSpcReduction="10000"/>
          </a:bodyPr>
          <a:lstStyle/>
          <a:p>
            <a:r>
              <a:rPr lang="en-US" b="1" dirty="0" smtClean="0">
                <a:solidFill>
                  <a:srgbClr val="7030A0"/>
                </a:solidFill>
              </a:rPr>
              <a:t>The rate of gas flow into and out of the lungs depends primarily on the pressure gradient between the alveoli and the atmosphere                     ( </a:t>
            </a:r>
            <a:r>
              <a:rPr lang="en-US" b="1" dirty="0" err="1" smtClean="0">
                <a:solidFill>
                  <a:srgbClr val="7030A0"/>
                </a:solidFill>
              </a:rPr>
              <a:t>i.e,the</a:t>
            </a:r>
            <a:r>
              <a:rPr lang="en-US" b="1" dirty="0" smtClean="0">
                <a:solidFill>
                  <a:srgbClr val="7030A0"/>
                </a:solidFill>
              </a:rPr>
              <a:t> trans airway pressure).</a:t>
            </a:r>
          </a:p>
          <a:p>
            <a:r>
              <a:rPr lang="en-US" b="1" dirty="0" smtClean="0">
                <a:solidFill>
                  <a:srgbClr val="FF0000"/>
                </a:solidFill>
              </a:rPr>
              <a:t>Normal value of [P</a:t>
            </a:r>
            <a:r>
              <a:rPr lang="en-US" sz="2400" b="1" dirty="0" smtClean="0">
                <a:solidFill>
                  <a:srgbClr val="FF0000"/>
                </a:solidFill>
              </a:rPr>
              <a:t>A</a:t>
            </a:r>
            <a:r>
              <a:rPr lang="en-US" b="1" dirty="0" smtClean="0">
                <a:solidFill>
                  <a:srgbClr val="FF0000"/>
                </a:solidFill>
              </a:rPr>
              <a:t>]:-</a:t>
            </a:r>
          </a:p>
          <a:p>
            <a:pPr>
              <a:buNone/>
            </a:pPr>
            <a:r>
              <a:rPr lang="en-US" b="1" dirty="0" smtClean="0">
                <a:solidFill>
                  <a:srgbClr val="FF0000"/>
                </a:solidFill>
              </a:rPr>
              <a:t>               During normal inspiration            -1cmH</a:t>
            </a:r>
            <a:r>
              <a:rPr lang="en-US" sz="1800" b="1" dirty="0" smtClean="0">
                <a:solidFill>
                  <a:srgbClr val="FF0000"/>
                </a:solidFill>
              </a:rPr>
              <a:t>2</a:t>
            </a:r>
            <a:r>
              <a:rPr lang="en-US" b="1" dirty="0" smtClean="0">
                <a:solidFill>
                  <a:srgbClr val="FF0000"/>
                </a:solidFill>
              </a:rPr>
              <a:t>0              </a:t>
            </a:r>
          </a:p>
          <a:p>
            <a:pPr>
              <a:buNone/>
            </a:pPr>
            <a:r>
              <a:rPr lang="en-US" b="1" dirty="0" smtClean="0">
                <a:solidFill>
                  <a:srgbClr val="FF0000"/>
                </a:solidFill>
              </a:rPr>
              <a:t>               During normal expiration             +1cmH</a:t>
            </a:r>
            <a:r>
              <a:rPr lang="en-US" sz="1800" b="1" dirty="0" smtClean="0">
                <a:solidFill>
                  <a:srgbClr val="FF0000"/>
                </a:solidFill>
              </a:rPr>
              <a:t>2</a:t>
            </a:r>
            <a:r>
              <a:rPr lang="en-US" b="1" dirty="0" smtClean="0">
                <a:solidFill>
                  <a:srgbClr val="FF0000"/>
                </a:solidFill>
              </a:rPr>
              <a:t>o </a:t>
            </a:r>
          </a:p>
          <a:p>
            <a:pPr>
              <a:buNone/>
            </a:pPr>
            <a:r>
              <a:rPr lang="en-US" sz="2800" dirty="0" smtClean="0">
                <a:solidFill>
                  <a:srgbClr val="FF0000"/>
                </a:solidFill>
              </a:rPr>
              <a:t>                 </a:t>
            </a:r>
            <a:r>
              <a:rPr lang="en-US" sz="2800" b="1" dirty="0" smtClean="0">
                <a:solidFill>
                  <a:srgbClr val="7030A0"/>
                </a:solidFill>
              </a:rPr>
              <a:t>Maximal </a:t>
            </a:r>
            <a:r>
              <a:rPr lang="en-US" sz="2800" b="1" dirty="0" err="1" smtClean="0">
                <a:solidFill>
                  <a:srgbClr val="7030A0"/>
                </a:solidFill>
              </a:rPr>
              <a:t>Inspiratory</a:t>
            </a:r>
            <a:r>
              <a:rPr lang="en-US" sz="2800" b="1" dirty="0" smtClean="0">
                <a:solidFill>
                  <a:srgbClr val="7030A0"/>
                </a:solidFill>
              </a:rPr>
              <a:t> Pressure (MIP)   </a:t>
            </a:r>
            <a:r>
              <a:rPr lang="en-US" sz="2800" b="1" dirty="0" smtClean="0">
                <a:solidFill>
                  <a:srgbClr val="FF0000"/>
                </a:solidFill>
              </a:rPr>
              <a:t>-80 cmH</a:t>
            </a:r>
            <a:r>
              <a:rPr lang="en-US" sz="1600" b="1" dirty="0" smtClean="0">
                <a:solidFill>
                  <a:srgbClr val="FF0000"/>
                </a:solidFill>
              </a:rPr>
              <a:t>2</a:t>
            </a:r>
            <a:r>
              <a:rPr lang="en-US" sz="2800" b="1" dirty="0" smtClean="0">
                <a:solidFill>
                  <a:srgbClr val="FF0000"/>
                </a:solidFill>
              </a:rPr>
              <a:t>0 </a:t>
            </a:r>
            <a:endParaRPr lang="en-US" sz="2800" b="1" dirty="0" smtClean="0">
              <a:solidFill>
                <a:srgbClr val="7030A0"/>
              </a:solidFill>
            </a:endParaRPr>
          </a:p>
          <a:p>
            <a:pPr>
              <a:buNone/>
            </a:pPr>
            <a:r>
              <a:rPr lang="en-US" sz="2800" b="1" dirty="0" smtClean="0">
                <a:solidFill>
                  <a:srgbClr val="7030A0"/>
                </a:solidFill>
              </a:rPr>
              <a:t>                 Maximal Expiratory </a:t>
            </a:r>
            <a:r>
              <a:rPr lang="en-US" sz="2800" b="1" dirty="0" err="1" smtClean="0">
                <a:solidFill>
                  <a:srgbClr val="7030A0"/>
                </a:solidFill>
              </a:rPr>
              <a:t>Pessure</a:t>
            </a:r>
            <a:r>
              <a:rPr lang="en-US" sz="2800" b="1" dirty="0" smtClean="0">
                <a:solidFill>
                  <a:srgbClr val="7030A0"/>
                </a:solidFill>
              </a:rPr>
              <a:t>  </a:t>
            </a:r>
            <a:r>
              <a:rPr lang="en-US" sz="2800" b="1" dirty="0" smtClean="0">
                <a:solidFill>
                  <a:srgbClr val="FF0000"/>
                </a:solidFill>
              </a:rPr>
              <a:t> (MEP)   +100 cmH</a:t>
            </a:r>
            <a:r>
              <a:rPr lang="en-US" sz="1600" b="1" dirty="0" smtClean="0">
                <a:solidFill>
                  <a:srgbClr val="FF0000"/>
                </a:solidFill>
              </a:rPr>
              <a:t>2</a:t>
            </a:r>
            <a:r>
              <a:rPr lang="en-US" sz="2800" b="1" dirty="0" smtClean="0">
                <a:solidFill>
                  <a:srgbClr val="FF0000"/>
                </a:solidFill>
              </a:rPr>
              <a:t>o </a:t>
            </a:r>
            <a:endParaRPr lang="en-US" sz="2800" dirty="0" smtClean="0">
              <a:solidFill>
                <a:srgbClr val="7030A0"/>
              </a:solidFill>
            </a:endParaRPr>
          </a:p>
          <a:p>
            <a:pPr>
              <a:buNone/>
            </a:pPr>
            <a:r>
              <a:rPr lang="en-US" sz="2000" dirty="0" smtClean="0">
                <a:solidFill>
                  <a:srgbClr val="FF0000"/>
                </a:solidFill>
              </a:rPr>
              <a:t>                                                    </a:t>
            </a:r>
          </a:p>
          <a:p>
            <a:pPr>
              <a:buNone/>
            </a:pPr>
            <a:endParaRPr lang="en-US" sz="2000" dirty="0" smtClean="0">
              <a:solidFill>
                <a:srgbClr val="FF0000"/>
              </a:solidFill>
            </a:endParaRPr>
          </a:p>
          <a:p>
            <a:pPr>
              <a:buNone/>
            </a:pPr>
            <a:r>
              <a:rPr lang="en-US" sz="2000" b="1" dirty="0" smtClean="0">
                <a:solidFill>
                  <a:srgbClr val="FF0000"/>
                </a:solidFill>
              </a:rPr>
              <a:t>                                                               </a:t>
            </a:r>
            <a:r>
              <a:rPr lang="en-US" sz="2000" b="1" dirty="0" smtClean="0">
                <a:solidFill>
                  <a:srgbClr val="0000CC"/>
                </a:solidFill>
              </a:rPr>
              <a:t>Joseph Boyle III  (1984) NMS physiology 3</a:t>
            </a:r>
            <a:r>
              <a:rPr lang="en-US" sz="2000" b="1" baseline="30000" dirty="0" smtClean="0">
                <a:solidFill>
                  <a:srgbClr val="0000CC"/>
                </a:solidFill>
              </a:rPr>
              <a:t>rd</a:t>
            </a:r>
            <a:r>
              <a:rPr lang="en-US" sz="2000" b="1" dirty="0" smtClean="0">
                <a:solidFill>
                  <a:srgbClr val="0000CC"/>
                </a:solidFill>
              </a:rPr>
              <a:t> Ed.  </a:t>
            </a:r>
            <a:endParaRPr lang="en-US" sz="2000" b="1" dirty="0">
              <a:solidFill>
                <a:srgbClr val="0000CC"/>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12"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4" dur="50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12"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8" dur="5000" fill="hold"/>
                                        <p:tgtEl>
                                          <p:spTgt spid="3">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12"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12"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6" dur="5000" fill="hold"/>
                                        <p:tgtEl>
                                          <p:spTgt spid="3">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12"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0" dur="5000" fill="hold"/>
                                        <p:tgtEl>
                                          <p:spTgt spid="3">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12"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44" dur="5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lstStyle/>
          <a:p>
            <a:r>
              <a:rPr lang="en-US" b="1" dirty="0" smtClean="0">
                <a:solidFill>
                  <a:srgbClr val="FF0000"/>
                </a:solidFill>
              </a:rPr>
              <a:t>INTRA ALVEOLAR PRESSURE [P</a:t>
            </a:r>
            <a:r>
              <a:rPr lang="en-US" sz="3200" b="1" dirty="0" smtClean="0">
                <a:solidFill>
                  <a:srgbClr val="FF0000"/>
                </a:solidFill>
              </a:rPr>
              <a:t>A</a:t>
            </a:r>
            <a:r>
              <a:rPr lang="en-US" b="1" dirty="0" smtClean="0">
                <a:solidFill>
                  <a:srgbClr val="FF0000"/>
                </a:solidFill>
              </a:rPr>
              <a:t>]</a:t>
            </a:r>
            <a:endParaRPr lang="en-US" dirty="0"/>
          </a:p>
        </p:txBody>
      </p:sp>
      <p:sp>
        <p:nvSpPr>
          <p:cNvPr id="3" name="Content Placeholder 2"/>
          <p:cNvSpPr>
            <a:spLocks noGrp="1"/>
          </p:cNvSpPr>
          <p:nvPr>
            <p:ph idx="1"/>
          </p:nvPr>
        </p:nvSpPr>
        <p:spPr>
          <a:xfrm>
            <a:off x="0" y="762000"/>
            <a:ext cx="9144000" cy="6096000"/>
          </a:xfrm>
        </p:spPr>
        <p:txBody>
          <a:bodyPr>
            <a:normAutofit/>
          </a:bodyPr>
          <a:lstStyle/>
          <a:p>
            <a:r>
              <a:rPr lang="en-US" sz="4000" b="1" dirty="0" smtClean="0">
                <a:solidFill>
                  <a:srgbClr val="7030A0"/>
                </a:solidFill>
              </a:rPr>
              <a:t>During inspiration </a:t>
            </a:r>
            <a:r>
              <a:rPr lang="en-US" sz="4000" b="1" dirty="0" smtClean="0">
                <a:solidFill>
                  <a:srgbClr val="0000CC"/>
                </a:solidFill>
              </a:rPr>
              <a:t>this pressure falls to -1 cm of water and this will help to push about 500 ml of air into lung within 2 seconds</a:t>
            </a:r>
            <a:endParaRPr lang="en-US" sz="4000" b="1" dirty="0" smtClean="0"/>
          </a:p>
          <a:p>
            <a:r>
              <a:rPr lang="en-US" sz="4000" b="1" dirty="0" smtClean="0">
                <a:solidFill>
                  <a:srgbClr val="7030A0"/>
                </a:solidFill>
              </a:rPr>
              <a:t>During expiration </a:t>
            </a:r>
            <a:r>
              <a:rPr lang="en-US" sz="4000" b="1" dirty="0" smtClean="0">
                <a:solidFill>
                  <a:srgbClr val="0000CC"/>
                </a:solidFill>
              </a:rPr>
              <a:t>alveolar pressure rises  to 1 </a:t>
            </a:r>
            <a:r>
              <a:rPr lang="en-US" sz="4000" b="1" dirty="0" err="1" smtClean="0">
                <a:solidFill>
                  <a:srgbClr val="0000CC"/>
                </a:solidFill>
              </a:rPr>
              <a:t>cmof</a:t>
            </a:r>
            <a:r>
              <a:rPr lang="en-US" sz="4000" b="1" dirty="0" smtClean="0">
                <a:solidFill>
                  <a:srgbClr val="0000CC"/>
                </a:solidFill>
              </a:rPr>
              <a:t> water above atmospheric pressure and it pushes 500 ml of air out of the lung within 2-3 seconds</a:t>
            </a:r>
          </a:p>
          <a:p>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diamond(in)">
                                      <p:cBhvr>
                                        <p:cTn id="13" dur="5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rmAutofit fontScale="90000"/>
          </a:bodyPr>
          <a:lstStyle/>
          <a:p>
            <a:pPr>
              <a:buFont typeface="Wingdings" pitchFamily="2" charset="2"/>
              <a:buChar char="v"/>
            </a:pPr>
            <a:r>
              <a:rPr lang="en-US" b="1" dirty="0" smtClean="0">
                <a:solidFill>
                  <a:srgbClr val="FF0000"/>
                </a:solidFill>
              </a:rPr>
              <a:t>INTRA PLEURAL PRESSURE [P</a:t>
            </a:r>
            <a:r>
              <a:rPr lang="en-US" sz="3200" b="1" dirty="0" smtClean="0">
                <a:solidFill>
                  <a:srgbClr val="FF0000"/>
                </a:solidFill>
              </a:rPr>
              <a:t>P</a:t>
            </a:r>
            <a:r>
              <a:rPr lang="en-US" sz="2400" b="1" dirty="0" smtClean="0">
                <a:solidFill>
                  <a:srgbClr val="FF0000"/>
                </a:solidFill>
              </a:rPr>
              <a:t>L</a:t>
            </a:r>
            <a:r>
              <a:rPr lang="en-US" b="1" dirty="0" smtClean="0">
                <a:solidFill>
                  <a:srgbClr val="FF0000"/>
                </a:solidFill>
              </a:rPr>
              <a:t>]</a:t>
            </a:r>
            <a:endParaRPr lang="en-US" b="1" dirty="0">
              <a:solidFill>
                <a:srgbClr val="FF0000"/>
              </a:solidFill>
            </a:endParaRPr>
          </a:p>
        </p:txBody>
      </p:sp>
      <p:sp>
        <p:nvSpPr>
          <p:cNvPr id="3" name="Content Placeholder 2"/>
          <p:cNvSpPr>
            <a:spLocks noGrp="1"/>
          </p:cNvSpPr>
          <p:nvPr>
            <p:ph idx="1"/>
          </p:nvPr>
        </p:nvSpPr>
        <p:spPr>
          <a:xfrm>
            <a:off x="0" y="762000"/>
            <a:ext cx="9144000" cy="6096000"/>
          </a:xfrm>
        </p:spPr>
        <p:txBody>
          <a:bodyPr>
            <a:normAutofit fontScale="92500" lnSpcReduction="10000"/>
          </a:bodyPr>
          <a:lstStyle/>
          <a:p>
            <a:r>
              <a:rPr lang="en-US" sz="3600" b="1" dirty="0" smtClean="0">
                <a:solidFill>
                  <a:srgbClr val="002060"/>
                </a:solidFill>
              </a:rPr>
              <a:t>Intra pleural pressure is a negative pressure exerted in narrow space between visceral pleura</a:t>
            </a:r>
          </a:p>
          <a:p>
            <a:pPr>
              <a:buNone/>
            </a:pPr>
            <a:r>
              <a:rPr lang="en-US" sz="3600" b="1" dirty="0" smtClean="0">
                <a:solidFill>
                  <a:srgbClr val="002060"/>
                </a:solidFill>
              </a:rPr>
              <a:t>    and parietal pleura that required to prevent collapse of lungs.</a:t>
            </a:r>
          </a:p>
          <a:p>
            <a:r>
              <a:rPr lang="en-US" sz="3600" b="1" dirty="0" smtClean="0">
                <a:solidFill>
                  <a:srgbClr val="7030A0"/>
                </a:solidFill>
              </a:rPr>
              <a:t>NORMAL VALUE OF [PPL]:(from  -5  to  7.5 cmH2o)</a:t>
            </a:r>
          </a:p>
          <a:p>
            <a:pPr>
              <a:buNone/>
            </a:pPr>
            <a:r>
              <a:rPr lang="en-US" sz="3600" b="1" dirty="0" smtClean="0">
                <a:solidFill>
                  <a:srgbClr val="0070C0"/>
                </a:solidFill>
              </a:rPr>
              <a:t>           Beginning of inspiration      - 5 cmH2o</a:t>
            </a:r>
          </a:p>
          <a:p>
            <a:pPr>
              <a:buNone/>
            </a:pPr>
            <a:r>
              <a:rPr lang="en-US" sz="3600" b="1" dirty="0" smtClean="0">
                <a:solidFill>
                  <a:srgbClr val="0070C0"/>
                </a:solidFill>
              </a:rPr>
              <a:t>           End of normal inspiration   - 7.5 cmH2o</a:t>
            </a:r>
            <a:r>
              <a:rPr lang="en-US" sz="3600" b="1" i="1" dirty="0" smtClean="0">
                <a:solidFill>
                  <a:srgbClr val="FF0000"/>
                </a:solidFill>
              </a:rPr>
              <a:t>                        </a:t>
            </a:r>
          </a:p>
          <a:p>
            <a:pPr>
              <a:buNone/>
            </a:pPr>
            <a:endParaRPr lang="en-US" sz="2000" b="1" i="1" dirty="0" smtClean="0">
              <a:solidFill>
                <a:srgbClr val="FF0000"/>
              </a:solidFill>
            </a:endParaRPr>
          </a:p>
          <a:p>
            <a:pPr>
              <a:buNone/>
            </a:pPr>
            <a:endParaRPr lang="en-US" sz="2000" b="1" i="1" dirty="0" smtClean="0">
              <a:solidFill>
                <a:srgbClr val="FF0000"/>
              </a:solidFill>
            </a:endParaRPr>
          </a:p>
          <a:p>
            <a:pPr>
              <a:buNone/>
            </a:pPr>
            <a:r>
              <a:rPr lang="en-US" sz="2000" b="1" i="1" dirty="0" smtClean="0">
                <a:solidFill>
                  <a:srgbClr val="002060"/>
                </a:solidFill>
              </a:rPr>
              <a:t>                                                 </a:t>
            </a:r>
          </a:p>
          <a:p>
            <a:pPr>
              <a:buNone/>
            </a:pPr>
            <a:r>
              <a:rPr lang="en-US" sz="2000" b="1" i="1" dirty="0" smtClean="0">
                <a:solidFill>
                  <a:srgbClr val="002060"/>
                </a:solidFill>
              </a:rPr>
              <a:t>                                                                                                                                                                      </a:t>
            </a:r>
            <a:r>
              <a:rPr lang="en-US" sz="2000" b="1" i="1" dirty="0" smtClean="0">
                <a:solidFill>
                  <a:srgbClr val="FF0000"/>
                </a:solidFill>
              </a:rPr>
              <a:t>W F </a:t>
            </a:r>
            <a:r>
              <a:rPr lang="en-US" sz="2000" b="1" i="1" dirty="0" err="1" smtClean="0">
                <a:solidFill>
                  <a:srgbClr val="FF0000"/>
                </a:solidFill>
              </a:rPr>
              <a:t>Ganong</a:t>
            </a:r>
            <a:r>
              <a:rPr lang="en-US" sz="2000" b="1" i="1" dirty="0" smtClean="0">
                <a:solidFill>
                  <a:srgbClr val="FF0000"/>
                </a:solidFill>
              </a:rPr>
              <a:t> ( 2005)</a:t>
            </a:r>
            <a:r>
              <a:rPr lang="en-US" sz="2000" b="1" i="1" dirty="0" smtClean="0">
                <a:solidFill>
                  <a:srgbClr val="002060"/>
                </a:solidFill>
              </a:rPr>
              <a:t> Review of Medical Physiology  International  22</a:t>
            </a:r>
            <a:r>
              <a:rPr lang="en-US" sz="2000" b="1" i="1" baseline="30000" dirty="0" smtClean="0">
                <a:solidFill>
                  <a:srgbClr val="002060"/>
                </a:solidFill>
              </a:rPr>
              <a:t>nd</a:t>
            </a:r>
            <a:r>
              <a:rPr lang="en-US" sz="2000" b="1" i="1" dirty="0" smtClean="0">
                <a:solidFill>
                  <a:srgbClr val="002060"/>
                </a:solidFill>
              </a:rPr>
              <a:t>  Ed.</a:t>
            </a:r>
            <a:endParaRPr lang="en-US" sz="2000" b="1" i="1" dirty="0" smtClean="0">
              <a:solidFill>
                <a:srgbClr val="FF0000"/>
              </a:solidFill>
            </a:endParaRPr>
          </a:p>
          <a:p>
            <a:pPr>
              <a:buNone/>
            </a:pPr>
            <a:r>
              <a:rPr lang="en-US" sz="2000" b="1" i="1" dirty="0" smtClean="0">
                <a:solidFill>
                  <a:srgbClr val="FF0000"/>
                </a:solidFill>
              </a:rPr>
              <a:t>                                             </a:t>
            </a:r>
            <a:r>
              <a:rPr lang="en-US" sz="2000" b="1" i="1" dirty="0" smtClean="0">
                <a:solidFill>
                  <a:srgbClr val="002060"/>
                </a:solidFill>
              </a:rPr>
              <a:t> </a:t>
            </a:r>
            <a:endParaRPr lang="en-US" sz="20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0" fill="hold"/>
                                        <p:tgtEl>
                                          <p:spTgt spid="3">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8" dur="5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0" fill="hold"/>
                                        <p:tgtEl>
                                          <p:spTgt spid="3">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1600" y="3429000"/>
            <a:ext cx="1219200" cy="4572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t>
            </a:r>
            <a:endParaRPr lang="en-US" dirty="0"/>
          </a:p>
        </p:txBody>
      </p:sp>
      <p:sp>
        <p:nvSpPr>
          <p:cNvPr id="24642" name="AutoShape 66"/>
          <p:cNvSpPr>
            <a:spLocks noChangeShapeType="1"/>
          </p:cNvSpPr>
          <p:nvPr/>
        </p:nvSpPr>
        <p:spPr bwMode="auto">
          <a:xfrm flipV="1">
            <a:off x="2171700" y="638175"/>
            <a:ext cx="0" cy="1076325"/>
          </a:xfrm>
          <a:prstGeom prst="straightConnector1">
            <a:avLst/>
          </a:prstGeom>
          <a:noFill/>
          <a:ln w="38100">
            <a:solidFill>
              <a:srgbClr val="00B0F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41" name="AutoShape 65"/>
          <p:cNvSpPr>
            <a:spLocks noChangeShapeType="1"/>
          </p:cNvSpPr>
          <p:nvPr/>
        </p:nvSpPr>
        <p:spPr bwMode="auto">
          <a:xfrm>
            <a:off x="2419350" y="638175"/>
            <a:ext cx="0" cy="1076325"/>
          </a:xfrm>
          <a:prstGeom prst="straightConnector1">
            <a:avLst/>
          </a:prstGeom>
          <a:noFill/>
          <a:ln w="38100">
            <a:solidFill>
              <a:srgbClr val="00B0F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40" name="AutoShape 64"/>
          <p:cNvSpPr>
            <a:spLocks noChangeShapeType="1"/>
          </p:cNvSpPr>
          <p:nvPr/>
        </p:nvSpPr>
        <p:spPr bwMode="auto">
          <a:xfrm flipH="1">
            <a:off x="1695450" y="1716088"/>
            <a:ext cx="476250" cy="342900"/>
          </a:xfrm>
          <a:prstGeom prst="straightConnector1">
            <a:avLst/>
          </a:prstGeom>
          <a:noFill/>
          <a:ln w="38100">
            <a:solidFill>
              <a:srgbClr val="00B0F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39" name="AutoShape 63"/>
          <p:cNvSpPr>
            <a:spLocks noChangeShapeType="1"/>
          </p:cNvSpPr>
          <p:nvPr/>
        </p:nvSpPr>
        <p:spPr bwMode="auto">
          <a:xfrm>
            <a:off x="2419350" y="1716088"/>
            <a:ext cx="457200" cy="342900"/>
          </a:xfrm>
          <a:prstGeom prst="straightConnector1">
            <a:avLst/>
          </a:prstGeom>
          <a:noFill/>
          <a:ln w="38100">
            <a:solidFill>
              <a:srgbClr val="00B0F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38" name="AutoShape 62"/>
          <p:cNvSpPr>
            <a:spLocks noChangeShapeType="1"/>
          </p:cNvSpPr>
          <p:nvPr/>
        </p:nvSpPr>
        <p:spPr bwMode="auto">
          <a:xfrm flipH="1">
            <a:off x="1790700" y="1870075"/>
            <a:ext cx="514350" cy="352425"/>
          </a:xfrm>
          <a:prstGeom prst="straightConnector1">
            <a:avLst/>
          </a:prstGeom>
          <a:noFill/>
          <a:ln w="38100">
            <a:solidFill>
              <a:srgbClr val="00B0F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37" name="AutoShape 61"/>
          <p:cNvSpPr>
            <a:spLocks noChangeShapeType="1"/>
          </p:cNvSpPr>
          <p:nvPr/>
        </p:nvSpPr>
        <p:spPr bwMode="auto">
          <a:xfrm>
            <a:off x="2305050" y="1870075"/>
            <a:ext cx="515938" cy="352425"/>
          </a:xfrm>
          <a:prstGeom prst="straightConnector1">
            <a:avLst/>
          </a:prstGeom>
          <a:noFill/>
          <a:ln w="38100">
            <a:solidFill>
              <a:srgbClr val="00B0F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36" name="AutoShape 60"/>
          <p:cNvSpPr>
            <a:spLocks noChangeShapeType="1"/>
          </p:cNvSpPr>
          <p:nvPr/>
        </p:nvSpPr>
        <p:spPr bwMode="auto">
          <a:xfrm>
            <a:off x="1952625" y="2108200"/>
            <a:ext cx="0" cy="1257300"/>
          </a:xfrm>
          <a:prstGeom prst="straightConnector1">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35" name="AutoShape 59"/>
          <p:cNvSpPr>
            <a:spLocks noChangeShapeType="1"/>
          </p:cNvSpPr>
          <p:nvPr/>
        </p:nvSpPr>
        <p:spPr bwMode="auto">
          <a:xfrm flipV="1">
            <a:off x="1952625" y="1411288"/>
            <a:ext cx="0" cy="457200"/>
          </a:xfrm>
          <a:prstGeom prst="straightConnector1">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34" name="AutoShape 58"/>
          <p:cNvSpPr>
            <a:spLocks noChangeShapeType="1"/>
          </p:cNvSpPr>
          <p:nvPr/>
        </p:nvSpPr>
        <p:spPr bwMode="auto">
          <a:xfrm>
            <a:off x="2647950" y="1458913"/>
            <a:ext cx="0" cy="409575"/>
          </a:xfrm>
          <a:prstGeom prst="straightConnector1">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33" name="AutoShape 57"/>
          <p:cNvSpPr>
            <a:spLocks noChangeShapeType="1"/>
          </p:cNvSpPr>
          <p:nvPr/>
        </p:nvSpPr>
        <p:spPr bwMode="auto">
          <a:xfrm>
            <a:off x="2647950" y="2108200"/>
            <a:ext cx="0" cy="581025"/>
          </a:xfrm>
          <a:prstGeom prst="straightConnector1">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32" name="Freeform 56"/>
          <p:cNvSpPr>
            <a:spLocks/>
          </p:cNvSpPr>
          <p:nvPr/>
        </p:nvSpPr>
        <p:spPr bwMode="auto">
          <a:xfrm>
            <a:off x="2647950" y="1458913"/>
            <a:ext cx="947738" cy="1984375"/>
          </a:xfrm>
          <a:custGeom>
            <a:avLst/>
            <a:gdLst/>
            <a:ahLst/>
            <a:cxnLst>
              <a:cxn ang="0">
                <a:pos x="0" y="0"/>
              </a:cxn>
              <a:cxn ang="0">
                <a:pos x="360" y="165"/>
              </a:cxn>
              <a:cxn ang="0">
                <a:pos x="810" y="675"/>
              </a:cxn>
              <a:cxn ang="0">
                <a:pos x="1050" y="1117"/>
              </a:cxn>
              <a:cxn ang="0">
                <a:pos x="1170" y="1440"/>
              </a:cxn>
              <a:cxn ang="0">
                <a:pos x="1305" y="1965"/>
              </a:cxn>
              <a:cxn ang="0">
                <a:pos x="1470" y="2985"/>
              </a:cxn>
              <a:cxn ang="0">
                <a:pos x="1440" y="2814"/>
              </a:cxn>
            </a:cxnLst>
            <a:rect l="0" t="0" r="r" b="b"/>
            <a:pathLst>
              <a:path w="1492" h="3126">
                <a:moveTo>
                  <a:pt x="0" y="0"/>
                </a:moveTo>
                <a:cubicBezTo>
                  <a:pt x="60" y="28"/>
                  <a:pt x="225" y="53"/>
                  <a:pt x="360" y="165"/>
                </a:cubicBezTo>
                <a:cubicBezTo>
                  <a:pt x="495" y="277"/>
                  <a:pt x="695" y="516"/>
                  <a:pt x="810" y="675"/>
                </a:cubicBezTo>
                <a:cubicBezTo>
                  <a:pt x="925" y="834"/>
                  <a:pt x="990" y="989"/>
                  <a:pt x="1050" y="1117"/>
                </a:cubicBezTo>
                <a:cubicBezTo>
                  <a:pt x="1110" y="1245"/>
                  <a:pt x="1128" y="1299"/>
                  <a:pt x="1170" y="1440"/>
                </a:cubicBezTo>
                <a:cubicBezTo>
                  <a:pt x="1212" y="1581"/>
                  <a:pt x="1255" y="1708"/>
                  <a:pt x="1305" y="1965"/>
                </a:cubicBezTo>
                <a:cubicBezTo>
                  <a:pt x="1355" y="2222"/>
                  <a:pt x="1448" y="2844"/>
                  <a:pt x="1470" y="2985"/>
                </a:cubicBezTo>
                <a:cubicBezTo>
                  <a:pt x="1492" y="3126"/>
                  <a:pt x="1446" y="2850"/>
                  <a:pt x="1440" y="2814"/>
                </a:cubicBezTo>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31" name="AutoShape 55"/>
          <p:cNvSpPr>
            <a:spLocks noChangeShapeType="1"/>
          </p:cNvSpPr>
          <p:nvPr/>
        </p:nvSpPr>
        <p:spPr bwMode="auto">
          <a:xfrm flipH="1" flipV="1">
            <a:off x="2647950" y="3368675"/>
            <a:ext cx="946150" cy="12700"/>
          </a:xfrm>
          <a:prstGeom prst="straightConnector1">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30" name="Freeform 54"/>
          <p:cNvSpPr>
            <a:spLocks/>
          </p:cNvSpPr>
          <p:nvPr/>
        </p:nvSpPr>
        <p:spPr bwMode="auto">
          <a:xfrm>
            <a:off x="2647950" y="2690813"/>
            <a:ext cx="184150" cy="685800"/>
          </a:xfrm>
          <a:custGeom>
            <a:avLst/>
            <a:gdLst/>
            <a:ahLst/>
            <a:cxnLst>
              <a:cxn ang="0">
                <a:pos x="0" y="0"/>
              </a:cxn>
              <a:cxn ang="0">
                <a:pos x="194" y="210"/>
              </a:cxn>
              <a:cxn ang="0">
                <a:pos x="269" y="420"/>
              </a:cxn>
              <a:cxn ang="0">
                <a:pos x="284" y="615"/>
              </a:cxn>
              <a:cxn ang="0">
                <a:pos x="239" y="825"/>
              </a:cxn>
              <a:cxn ang="0">
                <a:pos x="149" y="960"/>
              </a:cxn>
              <a:cxn ang="0">
                <a:pos x="14" y="1080"/>
              </a:cxn>
            </a:cxnLst>
            <a:rect l="0" t="0" r="r" b="b"/>
            <a:pathLst>
              <a:path w="289" h="1080">
                <a:moveTo>
                  <a:pt x="0" y="0"/>
                </a:moveTo>
                <a:cubicBezTo>
                  <a:pt x="32" y="35"/>
                  <a:pt x="149" y="140"/>
                  <a:pt x="194" y="210"/>
                </a:cubicBezTo>
                <a:cubicBezTo>
                  <a:pt x="239" y="280"/>
                  <a:pt x="254" y="353"/>
                  <a:pt x="269" y="420"/>
                </a:cubicBezTo>
                <a:cubicBezTo>
                  <a:pt x="284" y="487"/>
                  <a:pt x="289" y="548"/>
                  <a:pt x="284" y="615"/>
                </a:cubicBezTo>
                <a:cubicBezTo>
                  <a:pt x="279" y="682"/>
                  <a:pt x="261" y="768"/>
                  <a:pt x="239" y="825"/>
                </a:cubicBezTo>
                <a:cubicBezTo>
                  <a:pt x="217" y="882"/>
                  <a:pt x="186" y="918"/>
                  <a:pt x="149" y="960"/>
                </a:cubicBezTo>
                <a:cubicBezTo>
                  <a:pt x="112" y="1002"/>
                  <a:pt x="42" y="1055"/>
                  <a:pt x="14" y="1080"/>
                </a:cubicBezTo>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29" name="Freeform 53"/>
          <p:cNvSpPr>
            <a:spLocks/>
          </p:cNvSpPr>
          <p:nvPr/>
        </p:nvSpPr>
        <p:spPr bwMode="auto">
          <a:xfrm>
            <a:off x="865188" y="1411288"/>
            <a:ext cx="1087437" cy="1952625"/>
          </a:xfrm>
          <a:custGeom>
            <a:avLst/>
            <a:gdLst/>
            <a:ahLst/>
            <a:cxnLst>
              <a:cxn ang="0">
                <a:pos x="1712" y="0"/>
              </a:cxn>
              <a:cxn ang="0">
                <a:pos x="1397" y="165"/>
              </a:cxn>
              <a:cxn ang="0">
                <a:pos x="1052" y="510"/>
              </a:cxn>
              <a:cxn ang="0">
                <a:pos x="752" y="1020"/>
              </a:cxn>
              <a:cxn ang="0">
                <a:pos x="452" y="1815"/>
              </a:cxn>
              <a:cxn ang="0">
                <a:pos x="167" y="2745"/>
              </a:cxn>
              <a:cxn ang="0">
                <a:pos x="257" y="3000"/>
              </a:cxn>
              <a:cxn ang="0">
                <a:pos x="1712" y="3075"/>
              </a:cxn>
            </a:cxnLst>
            <a:rect l="0" t="0" r="r" b="b"/>
            <a:pathLst>
              <a:path w="1712" h="3075">
                <a:moveTo>
                  <a:pt x="1712" y="0"/>
                </a:moveTo>
                <a:cubicBezTo>
                  <a:pt x="1602" y="36"/>
                  <a:pt x="1507" y="80"/>
                  <a:pt x="1397" y="165"/>
                </a:cubicBezTo>
                <a:cubicBezTo>
                  <a:pt x="1287" y="250"/>
                  <a:pt x="1159" y="368"/>
                  <a:pt x="1052" y="510"/>
                </a:cubicBezTo>
                <a:cubicBezTo>
                  <a:pt x="945" y="652"/>
                  <a:pt x="852" y="802"/>
                  <a:pt x="752" y="1020"/>
                </a:cubicBezTo>
                <a:cubicBezTo>
                  <a:pt x="652" y="1238"/>
                  <a:pt x="549" y="1528"/>
                  <a:pt x="452" y="1815"/>
                </a:cubicBezTo>
                <a:cubicBezTo>
                  <a:pt x="355" y="2102"/>
                  <a:pt x="199" y="2548"/>
                  <a:pt x="167" y="2745"/>
                </a:cubicBezTo>
                <a:cubicBezTo>
                  <a:pt x="135" y="2942"/>
                  <a:pt x="0" y="2945"/>
                  <a:pt x="257" y="3000"/>
                </a:cubicBezTo>
                <a:cubicBezTo>
                  <a:pt x="514" y="3055"/>
                  <a:pt x="1409" y="3060"/>
                  <a:pt x="1712" y="3075"/>
                </a:cubicBezTo>
              </a:path>
            </a:pathLst>
          </a:cu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28" name="Freeform 52"/>
          <p:cNvSpPr>
            <a:spLocks/>
          </p:cNvSpPr>
          <p:nvPr/>
        </p:nvSpPr>
        <p:spPr bwMode="auto">
          <a:xfrm>
            <a:off x="2038350" y="1287463"/>
            <a:ext cx="19050" cy="504825"/>
          </a:xfrm>
          <a:custGeom>
            <a:avLst/>
            <a:gdLst/>
            <a:ahLst/>
            <a:cxnLst>
              <a:cxn ang="0">
                <a:pos x="0" y="0"/>
              </a:cxn>
              <a:cxn ang="0">
                <a:pos x="30" y="795"/>
              </a:cxn>
            </a:cxnLst>
            <a:rect l="0" t="0" r="r" b="b"/>
            <a:pathLst>
              <a:path w="30" h="795">
                <a:moveTo>
                  <a:pt x="0" y="0"/>
                </a:moveTo>
                <a:cubicBezTo>
                  <a:pt x="2" y="132"/>
                  <a:pt x="24" y="630"/>
                  <a:pt x="30" y="795"/>
                </a:cubicBezTo>
              </a:path>
            </a:pathLst>
          </a:custGeom>
          <a:noFill/>
          <a:ln w="2857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27" name="Freeform 51"/>
          <p:cNvSpPr>
            <a:spLocks/>
          </p:cNvSpPr>
          <p:nvPr/>
        </p:nvSpPr>
        <p:spPr bwMode="auto">
          <a:xfrm>
            <a:off x="2057400" y="2060575"/>
            <a:ext cx="0" cy="1304925"/>
          </a:xfrm>
          <a:custGeom>
            <a:avLst/>
            <a:gdLst/>
            <a:ahLst/>
            <a:cxnLst>
              <a:cxn ang="0">
                <a:pos x="0" y="0"/>
              </a:cxn>
              <a:cxn ang="0">
                <a:pos x="0" y="2055"/>
              </a:cxn>
            </a:cxnLst>
            <a:rect l="0" t="0" r="r" b="b"/>
            <a:pathLst>
              <a:path w="1" h="2055">
                <a:moveTo>
                  <a:pt x="0" y="0"/>
                </a:moveTo>
                <a:cubicBezTo>
                  <a:pt x="0" y="342"/>
                  <a:pt x="0" y="1627"/>
                  <a:pt x="0" y="2055"/>
                </a:cubicBezTo>
              </a:path>
            </a:pathLst>
          </a:custGeom>
          <a:noFill/>
          <a:ln w="2857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26" name="Freeform 50"/>
          <p:cNvSpPr>
            <a:spLocks/>
          </p:cNvSpPr>
          <p:nvPr/>
        </p:nvSpPr>
        <p:spPr bwMode="auto">
          <a:xfrm>
            <a:off x="796925" y="1296988"/>
            <a:ext cx="2936875" cy="2238375"/>
          </a:xfrm>
          <a:custGeom>
            <a:avLst/>
            <a:gdLst/>
            <a:ahLst/>
            <a:cxnLst>
              <a:cxn ang="0">
                <a:pos x="1940" y="0"/>
              </a:cxn>
              <a:cxn ang="0">
                <a:pos x="1670" y="45"/>
              </a:cxn>
              <a:cxn ang="0">
                <a:pos x="1340" y="255"/>
              </a:cxn>
              <a:cxn ang="0">
                <a:pos x="1055" y="525"/>
              </a:cxn>
              <a:cxn ang="0">
                <a:pos x="710" y="1065"/>
              </a:cxn>
              <a:cxn ang="0">
                <a:pos x="515" y="1515"/>
              </a:cxn>
              <a:cxn ang="0">
                <a:pos x="320" y="2025"/>
              </a:cxn>
              <a:cxn ang="0">
                <a:pos x="125" y="2670"/>
              </a:cxn>
              <a:cxn ang="0">
                <a:pos x="5" y="3285"/>
              </a:cxn>
              <a:cxn ang="0">
                <a:pos x="155" y="3345"/>
              </a:cxn>
              <a:cxn ang="0">
                <a:pos x="365" y="3360"/>
              </a:cxn>
              <a:cxn ang="0">
                <a:pos x="1685" y="3450"/>
              </a:cxn>
              <a:cxn ang="0">
                <a:pos x="4625" y="3525"/>
              </a:cxn>
            </a:cxnLst>
            <a:rect l="0" t="0" r="r" b="b"/>
            <a:pathLst>
              <a:path w="4625" h="3525">
                <a:moveTo>
                  <a:pt x="1940" y="0"/>
                </a:moveTo>
                <a:cubicBezTo>
                  <a:pt x="1895" y="5"/>
                  <a:pt x="1770" y="3"/>
                  <a:pt x="1670" y="45"/>
                </a:cubicBezTo>
                <a:cubicBezTo>
                  <a:pt x="1570" y="87"/>
                  <a:pt x="1443" y="175"/>
                  <a:pt x="1340" y="255"/>
                </a:cubicBezTo>
                <a:cubicBezTo>
                  <a:pt x="1237" y="335"/>
                  <a:pt x="1160" y="390"/>
                  <a:pt x="1055" y="525"/>
                </a:cubicBezTo>
                <a:cubicBezTo>
                  <a:pt x="950" y="660"/>
                  <a:pt x="800" y="900"/>
                  <a:pt x="710" y="1065"/>
                </a:cubicBezTo>
                <a:cubicBezTo>
                  <a:pt x="620" y="1230"/>
                  <a:pt x="580" y="1355"/>
                  <a:pt x="515" y="1515"/>
                </a:cubicBezTo>
                <a:cubicBezTo>
                  <a:pt x="450" y="1675"/>
                  <a:pt x="385" y="1833"/>
                  <a:pt x="320" y="2025"/>
                </a:cubicBezTo>
                <a:cubicBezTo>
                  <a:pt x="255" y="2217"/>
                  <a:pt x="177" y="2460"/>
                  <a:pt x="125" y="2670"/>
                </a:cubicBezTo>
                <a:cubicBezTo>
                  <a:pt x="73" y="2880"/>
                  <a:pt x="0" y="3173"/>
                  <a:pt x="5" y="3285"/>
                </a:cubicBezTo>
                <a:cubicBezTo>
                  <a:pt x="10" y="3397"/>
                  <a:pt x="95" y="3332"/>
                  <a:pt x="155" y="3345"/>
                </a:cubicBezTo>
                <a:cubicBezTo>
                  <a:pt x="215" y="3358"/>
                  <a:pt x="110" y="3343"/>
                  <a:pt x="365" y="3360"/>
                </a:cubicBezTo>
                <a:cubicBezTo>
                  <a:pt x="620" y="3377"/>
                  <a:pt x="975" y="3423"/>
                  <a:pt x="1685" y="3450"/>
                </a:cubicBezTo>
                <a:cubicBezTo>
                  <a:pt x="2395" y="3477"/>
                  <a:pt x="4013" y="3510"/>
                  <a:pt x="4625" y="3525"/>
                </a:cubicBezTo>
              </a:path>
            </a:pathLst>
          </a:custGeom>
          <a:noFill/>
          <a:ln w="3810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25" name="Freeform 49"/>
          <p:cNvSpPr>
            <a:spLocks/>
          </p:cNvSpPr>
          <p:nvPr/>
        </p:nvSpPr>
        <p:spPr bwMode="auto">
          <a:xfrm>
            <a:off x="2543175" y="1325563"/>
            <a:ext cx="0" cy="466725"/>
          </a:xfrm>
          <a:custGeom>
            <a:avLst/>
            <a:gdLst/>
            <a:ahLst/>
            <a:cxnLst>
              <a:cxn ang="0">
                <a:pos x="0" y="0"/>
              </a:cxn>
              <a:cxn ang="0">
                <a:pos x="0" y="735"/>
              </a:cxn>
            </a:cxnLst>
            <a:rect l="0" t="0" r="r" b="b"/>
            <a:pathLst>
              <a:path w="1" h="735">
                <a:moveTo>
                  <a:pt x="0" y="0"/>
                </a:moveTo>
                <a:cubicBezTo>
                  <a:pt x="0" y="0"/>
                  <a:pt x="0" y="367"/>
                  <a:pt x="0" y="735"/>
                </a:cubicBezTo>
              </a:path>
            </a:pathLst>
          </a:custGeom>
          <a:noFill/>
          <a:ln w="2857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24" name="Freeform 48"/>
          <p:cNvSpPr>
            <a:spLocks/>
          </p:cNvSpPr>
          <p:nvPr/>
        </p:nvSpPr>
        <p:spPr bwMode="auto">
          <a:xfrm>
            <a:off x="2527300" y="2012950"/>
            <a:ext cx="190500" cy="1368425"/>
          </a:xfrm>
          <a:custGeom>
            <a:avLst/>
            <a:gdLst/>
            <a:ahLst/>
            <a:cxnLst>
              <a:cxn ang="0">
                <a:pos x="24" y="0"/>
              </a:cxn>
              <a:cxn ang="0">
                <a:pos x="24" y="870"/>
              </a:cxn>
              <a:cxn ang="0">
                <a:pos x="84" y="1155"/>
              </a:cxn>
              <a:cxn ang="0">
                <a:pos x="159" y="1230"/>
              </a:cxn>
              <a:cxn ang="0">
                <a:pos x="249" y="1350"/>
              </a:cxn>
              <a:cxn ang="0">
                <a:pos x="294" y="1515"/>
              </a:cxn>
              <a:cxn ang="0">
                <a:pos x="294" y="1695"/>
              </a:cxn>
              <a:cxn ang="0">
                <a:pos x="264" y="1845"/>
              </a:cxn>
              <a:cxn ang="0">
                <a:pos x="174" y="1980"/>
              </a:cxn>
              <a:cxn ang="0">
                <a:pos x="25" y="2130"/>
              </a:cxn>
              <a:cxn ang="0">
                <a:pos x="24" y="2130"/>
              </a:cxn>
            </a:cxnLst>
            <a:rect l="0" t="0" r="r" b="b"/>
            <a:pathLst>
              <a:path w="301" h="2155">
                <a:moveTo>
                  <a:pt x="24" y="0"/>
                </a:moveTo>
                <a:cubicBezTo>
                  <a:pt x="24" y="145"/>
                  <a:pt x="14" y="678"/>
                  <a:pt x="24" y="870"/>
                </a:cubicBezTo>
                <a:cubicBezTo>
                  <a:pt x="34" y="1062"/>
                  <a:pt x="62" y="1095"/>
                  <a:pt x="84" y="1155"/>
                </a:cubicBezTo>
                <a:cubicBezTo>
                  <a:pt x="106" y="1215"/>
                  <a:pt x="132" y="1198"/>
                  <a:pt x="159" y="1230"/>
                </a:cubicBezTo>
                <a:cubicBezTo>
                  <a:pt x="186" y="1262"/>
                  <a:pt x="227" y="1303"/>
                  <a:pt x="249" y="1350"/>
                </a:cubicBezTo>
                <a:cubicBezTo>
                  <a:pt x="271" y="1397"/>
                  <a:pt x="287" y="1458"/>
                  <a:pt x="294" y="1515"/>
                </a:cubicBezTo>
                <a:cubicBezTo>
                  <a:pt x="301" y="1572"/>
                  <a:pt x="299" y="1640"/>
                  <a:pt x="294" y="1695"/>
                </a:cubicBezTo>
                <a:cubicBezTo>
                  <a:pt x="289" y="1750"/>
                  <a:pt x="284" y="1798"/>
                  <a:pt x="264" y="1845"/>
                </a:cubicBezTo>
                <a:cubicBezTo>
                  <a:pt x="244" y="1892"/>
                  <a:pt x="214" y="1933"/>
                  <a:pt x="174" y="1980"/>
                </a:cubicBezTo>
                <a:cubicBezTo>
                  <a:pt x="134" y="2027"/>
                  <a:pt x="50" y="2105"/>
                  <a:pt x="25" y="2130"/>
                </a:cubicBezTo>
                <a:cubicBezTo>
                  <a:pt x="0" y="2155"/>
                  <a:pt x="24" y="2130"/>
                  <a:pt x="24" y="2130"/>
                </a:cubicBezTo>
              </a:path>
            </a:pathLst>
          </a:custGeom>
          <a:noFill/>
          <a:ln w="2857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23" name="Freeform 47"/>
          <p:cNvSpPr>
            <a:spLocks/>
          </p:cNvSpPr>
          <p:nvPr/>
        </p:nvSpPr>
        <p:spPr bwMode="auto">
          <a:xfrm>
            <a:off x="2527300" y="1303338"/>
            <a:ext cx="1187450" cy="2222500"/>
          </a:xfrm>
          <a:custGeom>
            <a:avLst/>
            <a:gdLst/>
            <a:ahLst/>
            <a:cxnLst>
              <a:cxn ang="0">
                <a:pos x="0" y="0"/>
              </a:cxn>
              <a:cxn ang="0">
                <a:pos x="190" y="35"/>
              </a:cxn>
              <a:cxn ang="0">
                <a:pos x="459" y="170"/>
              </a:cxn>
              <a:cxn ang="0">
                <a:pos x="714" y="350"/>
              </a:cxn>
              <a:cxn ang="0">
                <a:pos x="954" y="575"/>
              </a:cxn>
              <a:cxn ang="0">
                <a:pos x="1194" y="890"/>
              </a:cxn>
              <a:cxn ang="0">
                <a:pos x="1419" y="1295"/>
              </a:cxn>
              <a:cxn ang="0">
                <a:pos x="1569" y="1730"/>
              </a:cxn>
              <a:cxn ang="0">
                <a:pos x="1704" y="2375"/>
              </a:cxn>
              <a:cxn ang="0">
                <a:pos x="1794" y="2945"/>
              </a:cxn>
              <a:cxn ang="0">
                <a:pos x="1869" y="3500"/>
              </a:cxn>
            </a:cxnLst>
            <a:rect l="0" t="0" r="r" b="b"/>
            <a:pathLst>
              <a:path w="1869" h="3500">
                <a:moveTo>
                  <a:pt x="0" y="0"/>
                </a:moveTo>
                <a:cubicBezTo>
                  <a:pt x="57" y="3"/>
                  <a:pt x="114" y="7"/>
                  <a:pt x="190" y="35"/>
                </a:cubicBezTo>
                <a:cubicBezTo>
                  <a:pt x="266" y="63"/>
                  <a:pt x="372" y="118"/>
                  <a:pt x="459" y="170"/>
                </a:cubicBezTo>
                <a:cubicBezTo>
                  <a:pt x="546" y="222"/>
                  <a:pt x="632" y="283"/>
                  <a:pt x="714" y="350"/>
                </a:cubicBezTo>
                <a:cubicBezTo>
                  <a:pt x="796" y="417"/>
                  <a:pt x="874" y="485"/>
                  <a:pt x="954" y="575"/>
                </a:cubicBezTo>
                <a:cubicBezTo>
                  <a:pt x="1034" y="665"/>
                  <a:pt x="1117" y="770"/>
                  <a:pt x="1194" y="890"/>
                </a:cubicBezTo>
                <a:cubicBezTo>
                  <a:pt x="1271" y="1010"/>
                  <a:pt x="1357" y="1155"/>
                  <a:pt x="1419" y="1295"/>
                </a:cubicBezTo>
                <a:cubicBezTo>
                  <a:pt x="1481" y="1435"/>
                  <a:pt x="1522" y="1550"/>
                  <a:pt x="1569" y="1730"/>
                </a:cubicBezTo>
                <a:cubicBezTo>
                  <a:pt x="1616" y="1910"/>
                  <a:pt x="1667" y="2173"/>
                  <a:pt x="1704" y="2375"/>
                </a:cubicBezTo>
                <a:cubicBezTo>
                  <a:pt x="1741" y="2577"/>
                  <a:pt x="1767" y="2758"/>
                  <a:pt x="1794" y="2945"/>
                </a:cubicBezTo>
                <a:cubicBezTo>
                  <a:pt x="1821" y="3132"/>
                  <a:pt x="1854" y="3385"/>
                  <a:pt x="1869" y="3500"/>
                </a:cubicBezTo>
              </a:path>
            </a:pathLst>
          </a:custGeom>
          <a:noFill/>
          <a:ln w="3810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22" name="Freeform 46"/>
          <p:cNvSpPr>
            <a:spLocks/>
          </p:cNvSpPr>
          <p:nvPr/>
        </p:nvSpPr>
        <p:spPr bwMode="auto">
          <a:xfrm>
            <a:off x="485775" y="3413125"/>
            <a:ext cx="371475" cy="355600"/>
          </a:xfrm>
          <a:custGeom>
            <a:avLst/>
            <a:gdLst/>
            <a:ahLst/>
            <a:cxnLst>
              <a:cxn ang="0">
                <a:pos x="0" y="560"/>
              </a:cxn>
              <a:cxn ang="0">
                <a:pos x="210" y="215"/>
              </a:cxn>
              <a:cxn ang="0">
                <a:pos x="390" y="50"/>
              </a:cxn>
              <a:cxn ang="0">
                <a:pos x="495" y="5"/>
              </a:cxn>
              <a:cxn ang="0">
                <a:pos x="585" y="20"/>
              </a:cxn>
            </a:cxnLst>
            <a:rect l="0" t="0" r="r" b="b"/>
            <a:pathLst>
              <a:path w="585" h="560">
                <a:moveTo>
                  <a:pt x="0" y="560"/>
                </a:moveTo>
                <a:cubicBezTo>
                  <a:pt x="35" y="503"/>
                  <a:pt x="145" y="300"/>
                  <a:pt x="210" y="215"/>
                </a:cubicBezTo>
                <a:cubicBezTo>
                  <a:pt x="275" y="130"/>
                  <a:pt x="343" y="85"/>
                  <a:pt x="390" y="50"/>
                </a:cubicBezTo>
                <a:cubicBezTo>
                  <a:pt x="437" y="15"/>
                  <a:pt x="463" y="10"/>
                  <a:pt x="495" y="5"/>
                </a:cubicBezTo>
                <a:cubicBezTo>
                  <a:pt x="527" y="0"/>
                  <a:pt x="566" y="17"/>
                  <a:pt x="585" y="20"/>
                </a:cubicBezTo>
              </a:path>
            </a:pathLst>
          </a:custGeom>
          <a:noFill/>
          <a:ln w="57150">
            <a:solidFill>
              <a:srgbClr val="00206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21" name="Freeform 45"/>
          <p:cNvSpPr>
            <a:spLocks/>
          </p:cNvSpPr>
          <p:nvPr/>
        </p:nvSpPr>
        <p:spPr bwMode="auto">
          <a:xfrm>
            <a:off x="3657600" y="3540125"/>
            <a:ext cx="314325" cy="381000"/>
          </a:xfrm>
          <a:custGeom>
            <a:avLst/>
            <a:gdLst/>
            <a:ahLst/>
            <a:cxnLst>
              <a:cxn ang="0">
                <a:pos x="0" y="0"/>
              </a:cxn>
              <a:cxn ang="0">
                <a:pos x="240" y="105"/>
              </a:cxn>
              <a:cxn ang="0">
                <a:pos x="360" y="285"/>
              </a:cxn>
              <a:cxn ang="0">
                <a:pos x="435" y="435"/>
              </a:cxn>
              <a:cxn ang="0">
                <a:pos x="495" y="600"/>
              </a:cxn>
            </a:cxnLst>
            <a:rect l="0" t="0" r="r" b="b"/>
            <a:pathLst>
              <a:path w="495" h="600">
                <a:moveTo>
                  <a:pt x="0" y="0"/>
                </a:moveTo>
                <a:cubicBezTo>
                  <a:pt x="38" y="17"/>
                  <a:pt x="180" y="57"/>
                  <a:pt x="240" y="105"/>
                </a:cubicBezTo>
                <a:cubicBezTo>
                  <a:pt x="300" y="153"/>
                  <a:pt x="328" y="230"/>
                  <a:pt x="360" y="285"/>
                </a:cubicBezTo>
                <a:cubicBezTo>
                  <a:pt x="392" y="340"/>
                  <a:pt x="413" y="383"/>
                  <a:pt x="435" y="435"/>
                </a:cubicBezTo>
                <a:cubicBezTo>
                  <a:pt x="457" y="487"/>
                  <a:pt x="482" y="566"/>
                  <a:pt x="495" y="600"/>
                </a:cubicBezTo>
              </a:path>
            </a:pathLst>
          </a:custGeom>
          <a:noFill/>
          <a:ln w="57150">
            <a:solidFill>
              <a:srgbClr val="00206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20" name="Freeform 44"/>
          <p:cNvSpPr>
            <a:spLocks/>
          </p:cNvSpPr>
          <p:nvPr/>
        </p:nvSpPr>
        <p:spPr bwMode="auto">
          <a:xfrm>
            <a:off x="657225" y="3640138"/>
            <a:ext cx="3124200" cy="395287"/>
          </a:xfrm>
          <a:custGeom>
            <a:avLst/>
            <a:gdLst/>
            <a:ahLst/>
            <a:cxnLst>
              <a:cxn ang="0">
                <a:pos x="0" y="382"/>
              </a:cxn>
              <a:cxn ang="0">
                <a:pos x="150" y="172"/>
              </a:cxn>
              <a:cxn ang="0">
                <a:pos x="240" y="52"/>
              </a:cxn>
              <a:cxn ang="0">
                <a:pos x="420" y="7"/>
              </a:cxn>
              <a:cxn ang="0">
                <a:pos x="675" y="7"/>
              </a:cxn>
              <a:cxn ang="0">
                <a:pos x="1065" y="37"/>
              </a:cxn>
              <a:cxn ang="0">
                <a:pos x="1665" y="97"/>
              </a:cxn>
              <a:cxn ang="0">
                <a:pos x="2655" y="142"/>
              </a:cxn>
              <a:cxn ang="0">
                <a:pos x="3300" y="157"/>
              </a:cxn>
              <a:cxn ang="0">
                <a:pos x="3840" y="172"/>
              </a:cxn>
              <a:cxn ang="0">
                <a:pos x="4335" y="172"/>
              </a:cxn>
              <a:cxn ang="0">
                <a:pos x="4680" y="217"/>
              </a:cxn>
              <a:cxn ang="0">
                <a:pos x="4830" y="427"/>
              </a:cxn>
              <a:cxn ang="0">
                <a:pos x="4890" y="547"/>
              </a:cxn>
              <a:cxn ang="0">
                <a:pos x="4920" y="622"/>
              </a:cxn>
            </a:cxnLst>
            <a:rect l="0" t="0" r="r" b="b"/>
            <a:pathLst>
              <a:path w="4920" h="622">
                <a:moveTo>
                  <a:pt x="0" y="382"/>
                </a:moveTo>
                <a:cubicBezTo>
                  <a:pt x="25" y="347"/>
                  <a:pt x="110" y="227"/>
                  <a:pt x="150" y="172"/>
                </a:cubicBezTo>
                <a:cubicBezTo>
                  <a:pt x="190" y="117"/>
                  <a:pt x="195" y="79"/>
                  <a:pt x="240" y="52"/>
                </a:cubicBezTo>
                <a:cubicBezTo>
                  <a:pt x="285" y="25"/>
                  <a:pt x="348" y="14"/>
                  <a:pt x="420" y="7"/>
                </a:cubicBezTo>
                <a:cubicBezTo>
                  <a:pt x="492" y="0"/>
                  <a:pt x="568" y="2"/>
                  <a:pt x="675" y="7"/>
                </a:cubicBezTo>
                <a:cubicBezTo>
                  <a:pt x="782" y="12"/>
                  <a:pt x="900" y="22"/>
                  <a:pt x="1065" y="37"/>
                </a:cubicBezTo>
                <a:cubicBezTo>
                  <a:pt x="1230" y="52"/>
                  <a:pt x="1400" y="80"/>
                  <a:pt x="1665" y="97"/>
                </a:cubicBezTo>
                <a:cubicBezTo>
                  <a:pt x="1930" y="114"/>
                  <a:pt x="2383" y="132"/>
                  <a:pt x="2655" y="142"/>
                </a:cubicBezTo>
                <a:cubicBezTo>
                  <a:pt x="2927" y="152"/>
                  <a:pt x="3103" y="152"/>
                  <a:pt x="3300" y="157"/>
                </a:cubicBezTo>
                <a:cubicBezTo>
                  <a:pt x="3497" y="162"/>
                  <a:pt x="3668" y="170"/>
                  <a:pt x="3840" y="172"/>
                </a:cubicBezTo>
                <a:cubicBezTo>
                  <a:pt x="4012" y="174"/>
                  <a:pt x="4195" y="165"/>
                  <a:pt x="4335" y="172"/>
                </a:cubicBezTo>
                <a:cubicBezTo>
                  <a:pt x="4475" y="179"/>
                  <a:pt x="4598" y="175"/>
                  <a:pt x="4680" y="217"/>
                </a:cubicBezTo>
                <a:cubicBezTo>
                  <a:pt x="4762" y="259"/>
                  <a:pt x="4795" y="372"/>
                  <a:pt x="4830" y="427"/>
                </a:cubicBezTo>
                <a:cubicBezTo>
                  <a:pt x="4865" y="482"/>
                  <a:pt x="4875" y="515"/>
                  <a:pt x="4890" y="547"/>
                </a:cubicBezTo>
                <a:cubicBezTo>
                  <a:pt x="4905" y="579"/>
                  <a:pt x="4914" y="607"/>
                  <a:pt x="4920" y="622"/>
                </a:cubicBezTo>
              </a:path>
            </a:pathLst>
          </a:custGeom>
          <a:noFill/>
          <a:ln w="57150">
            <a:solidFill>
              <a:srgbClr val="00206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19" name="Oval 43"/>
          <p:cNvSpPr>
            <a:spLocks noChangeArrowheads="1"/>
          </p:cNvSpPr>
          <p:nvPr/>
        </p:nvSpPr>
        <p:spPr bwMode="auto">
          <a:xfrm>
            <a:off x="2171700" y="495300"/>
            <a:ext cx="247650" cy="247650"/>
          </a:xfrm>
          <a:prstGeom prst="ellipse">
            <a:avLst/>
          </a:prstGeom>
          <a:noFill/>
          <a:ln w="57150">
            <a:solidFill>
              <a:srgbClr val="00B0F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18" name="Freeform 42"/>
          <p:cNvSpPr>
            <a:spLocks/>
          </p:cNvSpPr>
          <p:nvPr/>
        </p:nvSpPr>
        <p:spPr bwMode="auto">
          <a:xfrm>
            <a:off x="485775" y="1230313"/>
            <a:ext cx="1095375" cy="2038350"/>
          </a:xfrm>
          <a:custGeom>
            <a:avLst/>
            <a:gdLst/>
            <a:ahLst/>
            <a:cxnLst>
              <a:cxn ang="0">
                <a:pos x="1725" y="0"/>
              </a:cxn>
              <a:cxn ang="0">
                <a:pos x="1380" y="255"/>
              </a:cxn>
              <a:cxn ang="0">
                <a:pos x="1140" y="555"/>
              </a:cxn>
              <a:cxn ang="0">
                <a:pos x="930" y="885"/>
              </a:cxn>
              <a:cxn ang="0">
                <a:pos x="765" y="1155"/>
              </a:cxn>
              <a:cxn ang="0">
                <a:pos x="598" y="1560"/>
              </a:cxn>
              <a:cxn ang="0">
                <a:pos x="465" y="1935"/>
              </a:cxn>
              <a:cxn ang="0">
                <a:pos x="345" y="2295"/>
              </a:cxn>
              <a:cxn ang="0">
                <a:pos x="120" y="2970"/>
              </a:cxn>
              <a:cxn ang="0">
                <a:pos x="210" y="2640"/>
              </a:cxn>
              <a:cxn ang="0">
                <a:pos x="75" y="3105"/>
              </a:cxn>
              <a:cxn ang="0">
                <a:pos x="0" y="3210"/>
              </a:cxn>
            </a:cxnLst>
            <a:rect l="0" t="0" r="r" b="b"/>
            <a:pathLst>
              <a:path w="1725" h="3210">
                <a:moveTo>
                  <a:pt x="1725" y="0"/>
                </a:moveTo>
                <a:cubicBezTo>
                  <a:pt x="1667" y="43"/>
                  <a:pt x="1477" y="163"/>
                  <a:pt x="1380" y="255"/>
                </a:cubicBezTo>
                <a:cubicBezTo>
                  <a:pt x="1283" y="347"/>
                  <a:pt x="1215" y="450"/>
                  <a:pt x="1140" y="555"/>
                </a:cubicBezTo>
                <a:cubicBezTo>
                  <a:pt x="1065" y="660"/>
                  <a:pt x="992" y="785"/>
                  <a:pt x="930" y="885"/>
                </a:cubicBezTo>
                <a:cubicBezTo>
                  <a:pt x="868" y="985"/>
                  <a:pt x="820" y="1043"/>
                  <a:pt x="765" y="1155"/>
                </a:cubicBezTo>
                <a:cubicBezTo>
                  <a:pt x="710" y="1267"/>
                  <a:pt x="648" y="1430"/>
                  <a:pt x="598" y="1560"/>
                </a:cubicBezTo>
                <a:cubicBezTo>
                  <a:pt x="548" y="1690"/>
                  <a:pt x="507" y="1813"/>
                  <a:pt x="465" y="1935"/>
                </a:cubicBezTo>
                <a:cubicBezTo>
                  <a:pt x="423" y="2057"/>
                  <a:pt x="402" y="2123"/>
                  <a:pt x="345" y="2295"/>
                </a:cubicBezTo>
                <a:cubicBezTo>
                  <a:pt x="288" y="2467"/>
                  <a:pt x="143" y="2913"/>
                  <a:pt x="120" y="2970"/>
                </a:cubicBezTo>
                <a:cubicBezTo>
                  <a:pt x="97" y="3027"/>
                  <a:pt x="217" y="2618"/>
                  <a:pt x="210" y="2640"/>
                </a:cubicBezTo>
                <a:cubicBezTo>
                  <a:pt x="203" y="2662"/>
                  <a:pt x="110" y="3010"/>
                  <a:pt x="75" y="3105"/>
                </a:cubicBezTo>
                <a:cubicBezTo>
                  <a:pt x="40" y="3200"/>
                  <a:pt x="25" y="3172"/>
                  <a:pt x="0" y="3210"/>
                </a:cubicBezTo>
              </a:path>
            </a:pathLst>
          </a:custGeom>
          <a:noFill/>
          <a:ln w="57150">
            <a:solidFill>
              <a:srgbClr val="7030A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17" name="Freeform 41"/>
          <p:cNvSpPr>
            <a:spLocks/>
          </p:cNvSpPr>
          <p:nvPr/>
        </p:nvSpPr>
        <p:spPr bwMode="auto">
          <a:xfrm>
            <a:off x="2924175" y="1220788"/>
            <a:ext cx="1095375" cy="2219325"/>
          </a:xfrm>
          <a:custGeom>
            <a:avLst/>
            <a:gdLst/>
            <a:ahLst/>
            <a:cxnLst>
              <a:cxn ang="0">
                <a:pos x="0" y="0"/>
              </a:cxn>
              <a:cxn ang="0">
                <a:pos x="330" y="240"/>
              </a:cxn>
              <a:cxn ang="0">
                <a:pos x="630" y="540"/>
              </a:cxn>
              <a:cxn ang="0">
                <a:pos x="1050" y="1200"/>
              </a:cxn>
              <a:cxn ang="0">
                <a:pos x="1275" y="1805"/>
              </a:cxn>
              <a:cxn ang="0">
                <a:pos x="1410" y="2325"/>
              </a:cxn>
              <a:cxn ang="0">
                <a:pos x="1500" y="2670"/>
              </a:cxn>
              <a:cxn ang="0">
                <a:pos x="1605" y="3120"/>
              </a:cxn>
              <a:cxn ang="0">
                <a:pos x="1725" y="3495"/>
              </a:cxn>
            </a:cxnLst>
            <a:rect l="0" t="0" r="r" b="b"/>
            <a:pathLst>
              <a:path w="1725" h="3495">
                <a:moveTo>
                  <a:pt x="0" y="0"/>
                </a:moveTo>
                <a:cubicBezTo>
                  <a:pt x="55" y="40"/>
                  <a:pt x="225" y="150"/>
                  <a:pt x="330" y="240"/>
                </a:cubicBezTo>
                <a:cubicBezTo>
                  <a:pt x="435" y="330"/>
                  <a:pt x="510" y="380"/>
                  <a:pt x="630" y="540"/>
                </a:cubicBezTo>
                <a:cubicBezTo>
                  <a:pt x="750" y="700"/>
                  <a:pt x="943" y="989"/>
                  <a:pt x="1050" y="1200"/>
                </a:cubicBezTo>
                <a:cubicBezTo>
                  <a:pt x="1157" y="1411"/>
                  <a:pt x="1215" y="1617"/>
                  <a:pt x="1275" y="1805"/>
                </a:cubicBezTo>
                <a:cubicBezTo>
                  <a:pt x="1335" y="1993"/>
                  <a:pt x="1373" y="2181"/>
                  <a:pt x="1410" y="2325"/>
                </a:cubicBezTo>
                <a:cubicBezTo>
                  <a:pt x="1447" y="2469"/>
                  <a:pt x="1467" y="2538"/>
                  <a:pt x="1500" y="2670"/>
                </a:cubicBezTo>
                <a:cubicBezTo>
                  <a:pt x="1533" y="2802"/>
                  <a:pt x="1568" y="2983"/>
                  <a:pt x="1605" y="3120"/>
                </a:cubicBezTo>
                <a:cubicBezTo>
                  <a:pt x="1642" y="3257"/>
                  <a:pt x="1700" y="3417"/>
                  <a:pt x="1725" y="3495"/>
                </a:cubicBezTo>
              </a:path>
            </a:pathLst>
          </a:custGeom>
          <a:noFill/>
          <a:ln w="57150">
            <a:solidFill>
              <a:srgbClr val="7030A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16" name="AutoShape 40"/>
          <p:cNvSpPr>
            <a:spLocks noChangeArrowheads="1"/>
          </p:cNvSpPr>
          <p:nvPr/>
        </p:nvSpPr>
        <p:spPr bwMode="auto">
          <a:xfrm>
            <a:off x="1419225" y="1287463"/>
            <a:ext cx="161925" cy="2286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noFill/>
          <a:ln w="28575">
            <a:solidFill>
              <a:srgbClr val="7030A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615" name="AutoShape 39"/>
          <p:cNvSpPr>
            <a:spLocks noChangeArrowheads="1"/>
          </p:cNvSpPr>
          <p:nvPr/>
        </p:nvSpPr>
        <p:spPr bwMode="auto">
          <a:xfrm>
            <a:off x="1190625" y="1554163"/>
            <a:ext cx="180975" cy="238125"/>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noFill/>
          <a:ln w="28575">
            <a:solidFill>
              <a:srgbClr val="7030A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614" name="AutoShape 38"/>
          <p:cNvSpPr>
            <a:spLocks noChangeArrowheads="1"/>
          </p:cNvSpPr>
          <p:nvPr/>
        </p:nvSpPr>
        <p:spPr bwMode="auto">
          <a:xfrm>
            <a:off x="796925" y="2452688"/>
            <a:ext cx="180975" cy="238125"/>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noFill/>
          <a:ln w="28575">
            <a:solidFill>
              <a:srgbClr val="7030A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613" name="AutoShape 37"/>
          <p:cNvSpPr>
            <a:spLocks noChangeArrowheads="1"/>
          </p:cNvSpPr>
          <p:nvPr/>
        </p:nvSpPr>
        <p:spPr bwMode="auto">
          <a:xfrm>
            <a:off x="977900" y="1936750"/>
            <a:ext cx="180975" cy="238125"/>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noFill/>
          <a:ln w="28575">
            <a:solidFill>
              <a:srgbClr val="7030A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612" name="AutoShape 36"/>
          <p:cNvSpPr>
            <a:spLocks noChangeArrowheads="1"/>
          </p:cNvSpPr>
          <p:nvPr/>
        </p:nvSpPr>
        <p:spPr bwMode="auto">
          <a:xfrm>
            <a:off x="615950" y="2928938"/>
            <a:ext cx="180975" cy="238125"/>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noFill/>
          <a:ln w="28575">
            <a:solidFill>
              <a:srgbClr val="7030A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611" name="AutoShape 35"/>
          <p:cNvSpPr>
            <a:spLocks noChangeArrowheads="1"/>
          </p:cNvSpPr>
          <p:nvPr/>
        </p:nvSpPr>
        <p:spPr bwMode="auto">
          <a:xfrm>
            <a:off x="2924175" y="1277938"/>
            <a:ext cx="180975" cy="238125"/>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noFill/>
          <a:ln w="28575">
            <a:solidFill>
              <a:srgbClr val="7030A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610" name="AutoShape 34"/>
          <p:cNvSpPr>
            <a:spLocks noChangeArrowheads="1"/>
          </p:cNvSpPr>
          <p:nvPr/>
        </p:nvSpPr>
        <p:spPr bwMode="auto">
          <a:xfrm>
            <a:off x="3233738" y="1630363"/>
            <a:ext cx="180975" cy="238125"/>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noFill/>
          <a:ln w="28575">
            <a:solidFill>
              <a:srgbClr val="7030A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609" name="AutoShape 33"/>
          <p:cNvSpPr>
            <a:spLocks noChangeArrowheads="1"/>
          </p:cNvSpPr>
          <p:nvPr/>
        </p:nvSpPr>
        <p:spPr bwMode="auto">
          <a:xfrm>
            <a:off x="3476625" y="2108200"/>
            <a:ext cx="180975" cy="238125"/>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noFill/>
          <a:ln w="28575">
            <a:solidFill>
              <a:srgbClr val="7030A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608" name="AutoShape 32"/>
          <p:cNvSpPr>
            <a:spLocks noChangeArrowheads="1"/>
          </p:cNvSpPr>
          <p:nvPr/>
        </p:nvSpPr>
        <p:spPr bwMode="auto">
          <a:xfrm>
            <a:off x="3595688" y="2614613"/>
            <a:ext cx="185737" cy="17145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noFill/>
          <a:ln w="28575">
            <a:solidFill>
              <a:srgbClr val="7030A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607" name="AutoShape 31"/>
          <p:cNvSpPr>
            <a:spLocks noChangeArrowheads="1"/>
          </p:cNvSpPr>
          <p:nvPr/>
        </p:nvSpPr>
        <p:spPr bwMode="auto">
          <a:xfrm>
            <a:off x="3714750" y="3082925"/>
            <a:ext cx="180975" cy="238125"/>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noFill/>
          <a:ln w="28575">
            <a:solidFill>
              <a:srgbClr val="7030A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606" name="AutoShape 30"/>
          <p:cNvSpPr>
            <a:spLocks noChangeShapeType="1"/>
          </p:cNvSpPr>
          <p:nvPr/>
        </p:nvSpPr>
        <p:spPr bwMode="auto">
          <a:xfrm flipH="1">
            <a:off x="2157413" y="866775"/>
            <a:ext cx="247650" cy="0"/>
          </a:xfrm>
          <a:prstGeom prst="straightConnector1">
            <a:avLst/>
          </a:prstGeom>
          <a:noFill/>
          <a:ln w="28575">
            <a:solidFill>
              <a:schemeClr val="accent3">
                <a:lumMod val="50000"/>
              </a:schemeClr>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05" name="AutoShape 29"/>
          <p:cNvSpPr>
            <a:spLocks noChangeShapeType="1"/>
          </p:cNvSpPr>
          <p:nvPr/>
        </p:nvSpPr>
        <p:spPr bwMode="auto">
          <a:xfrm flipH="1">
            <a:off x="2171700" y="914400"/>
            <a:ext cx="234950" cy="0"/>
          </a:xfrm>
          <a:prstGeom prst="straightConnector1">
            <a:avLst/>
          </a:prstGeom>
          <a:noFill/>
          <a:ln w="28575">
            <a:solidFill>
              <a:schemeClr val="accent3">
                <a:lumMod val="50000"/>
              </a:schemeClr>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04" name="AutoShape 28"/>
          <p:cNvSpPr>
            <a:spLocks noChangeShapeType="1"/>
          </p:cNvSpPr>
          <p:nvPr/>
        </p:nvSpPr>
        <p:spPr bwMode="auto">
          <a:xfrm flipH="1">
            <a:off x="2157413" y="1066800"/>
            <a:ext cx="261937" cy="0"/>
          </a:xfrm>
          <a:prstGeom prst="straightConnector1">
            <a:avLst/>
          </a:prstGeom>
          <a:noFill/>
          <a:ln w="28575">
            <a:solidFill>
              <a:schemeClr val="accent3">
                <a:lumMod val="50000"/>
              </a:schemeClr>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03" name="AutoShape 27"/>
          <p:cNvSpPr>
            <a:spLocks noChangeShapeType="1"/>
          </p:cNvSpPr>
          <p:nvPr/>
        </p:nvSpPr>
        <p:spPr bwMode="auto">
          <a:xfrm flipH="1">
            <a:off x="2157413" y="1135063"/>
            <a:ext cx="247650" cy="0"/>
          </a:xfrm>
          <a:prstGeom prst="straightConnector1">
            <a:avLst/>
          </a:prstGeom>
          <a:noFill/>
          <a:ln w="28575">
            <a:solidFill>
              <a:schemeClr val="accent3">
                <a:lumMod val="50000"/>
              </a:schemeClr>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02" name="AutoShape 26"/>
          <p:cNvSpPr>
            <a:spLocks noChangeShapeType="1"/>
          </p:cNvSpPr>
          <p:nvPr/>
        </p:nvSpPr>
        <p:spPr bwMode="auto">
          <a:xfrm flipH="1" flipV="1">
            <a:off x="2171700" y="1325563"/>
            <a:ext cx="242888" cy="9525"/>
          </a:xfrm>
          <a:prstGeom prst="straightConnector1">
            <a:avLst/>
          </a:prstGeom>
          <a:noFill/>
          <a:ln w="28575">
            <a:solidFill>
              <a:schemeClr val="accent3">
                <a:lumMod val="50000"/>
              </a:schemeClr>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01" name="AutoShape 25"/>
          <p:cNvSpPr>
            <a:spLocks noChangeShapeType="1"/>
          </p:cNvSpPr>
          <p:nvPr/>
        </p:nvSpPr>
        <p:spPr bwMode="auto">
          <a:xfrm flipH="1">
            <a:off x="2157413" y="1409700"/>
            <a:ext cx="247650" cy="0"/>
          </a:xfrm>
          <a:prstGeom prst="straightConnector1">
            <a:avLst/>
          </a:prstGeom>
          <a:noFill/>
          <a:ln w="28575">
            <a:solidFill>
              <a:schemeClr val="accent3">
                <a:lumMod val="50000"/>
              </a:schemeClr>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00" name="AutoShape 24"/>
          <p:cNvSpPr>
            <a:spLocks noChangeShapeType="1"/>
          </p:cNvSpPr>
          <p:nvPr/>
        </p:nvSpPr>
        <p:spPr bwMode="auto">
          <a:xfrm flipH="1">
            <a:off x="2176463" y="1630363"/>
            <a:ext cx="247650" cy="0"/>
          </a:xfrm>
          <a:prstGeom prst="straightConnector1">
            <a:avLst/>
          </a:prstGeom>
          <a:noFill/>
          <a:ln w="28575">
            <a:solidFill>
              <a:schemeClr val="accent3">
                <a:lumMod val="50000"/>
              </a:schemeClr>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99" name="AutoShape 23"/>
          <p:cNvSpPr>
            <a:spLocks noChangeShapeType="1"/>
          </p:cNvSpPr>
          <p:nvPr/>
        </p:nvSpPr>
        <p:spPr bwMode="auto">
          <a:xfrm flipH="1">
            <a:off x="2152650" y="1555750"/>
            <a:ext cx="254000" cy="0"/>
          </a:xfrm>
          <a:prstGeom prst="straightConnector1">
            <a:avLst/>
          </a:prstGeom>
          <a:noFill/>
          <a:ln w="28575">
            <a:solidFill>
              <a:schemeClr val="accent3">
                <a:lumMod val="50000"/>
              </a:schemeClr>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98" name="AutoShape 22"/>
          <p:cNvSpPr>
            <a:spLocks noChangeShapeType="1"/>
          </p:cNvSpPr>
          <p:nvPr/>
        </p:nvSpPr>
        <p:spPr bwMode="auto">
          <a:xfrm flipH="1" flipV="1">
            <a:off x="2081213" y="1793875"/>
            <a:ext cx="95250" cy="142875"/>
          </a:xfrm>
          <a:prstGeom prst="straightConnector1">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97" name="AutoShape 21"/>
          <p:cNvSpPr>
            <a:spLocks noChangeShapeType="1"/>
          </p:cNvSpPr>
          <p:nvPr/>
        </p:nvSpPr>
        <p:spPr bwMode="auto">
          <a:xfrm flipH="1" flipV="1">
            <a:off x="2001838" y="1793875"/>
            <a:ext cx="150812" cy="209550"/>
          </a:xfrm>
          <a:prstGeom prst="straightConnector1">
            <a:avLst/>
          </a:prstGeom>
          <a:noFill/>
          <a:ln w="28575">
            <a:solidFill>
              <a:schemeClr val="accent3">
                <a:lumMod val="50000"/>
              </a:schemeClr>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96" name="AutoShape 20"/>
          <p:cNvSpPr>
            <a:spLocks noChangeShapeType="1"/>
          </p:cNvSpPr>
          <p:nvPr/>
        </p:nvSpPr>
        <p:spPr bwMode="auto">
          <a:xfrm flipH="1" flipV="1">
            <a:off x="1790700" y="1936750"/>
            <a:ext cx="123825" cy="17145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95" name="AutoShape 19"/>
          <p:cNvSpPr>
            <a:spLocks noChangeShapeType="1"/>
          </p:cNvSpPr>
          <p:nvPr/>
        </p:nvSpPr>
        <p:spPr bwMode="auto">
          <a:xfrm flipH="1" flipV="1">
            <a:off x="1790700" y="2003425"/>
            <a:ext cx="123825" cy="171450"/>
          </a:xfrm>
          <a:prstGeom prst="straightConnector1">
            <a:avLst/>
          </a:prstGeom>
          <a:noFill/>
          <a:ln w="28575">
            <a:solidFill>
              <a:schemeClr val="accent3">
                <a:lumMod val="50000"/>
              </a:schemeClr>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94" name="AutoShape 18"/>
          <p:cNvSpPr>
            <a:spLocks noChangeShapeType="1"/>
          </p:cNvSpPr>
          <p:nvPr/>
        </p:nvSpPr>
        <p:spPr bwMode="auto">
          <a:xfrm flipH="1">
            <a:off x="2406650" y="1793875"/>
            <a:ext cx="122238" cy="142875"/>
          </a:xfrm>
          <a:prstGeom prst="straightConnector1">
            <a:avLst/>
          </a:prstGeom>
          <a:noFill/>
          <a:ln w="28575">
            <a:solidFill>
              <a:schemeClr val="accent3">
                <a:lumMod val="50000"/>
              </a:schemeClr>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93" name="AutoShape 17"/>
          <p:cNvSpPr>
            <a:spLocks noChangeShapeType="1"/>
          </p:cNvSpPr>
          <p:nvPr/>
        </p:nvSpPr>
        <p:spPr bwMode="auto">
          <a:xfrm flipH="1">
            <a:off x="2414588" y="1793875"/>
            <a:ext cx="174625" cy="209550"/>
          </a:xfrm>
          <a:prstGeom prst="straightConnector1">
            <a:avLst/>
          </a:prstGeom>
          <a:noFill/>
          <a:ln w="28575">
            <a:solidFill>
              <a:schemeClr val="accent3">
                <a:lumMod val="50000"/>
              </a:schemeClr>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92" name="AutoShape 16"/>
          <p:cNvSpPr>
            <a:spLocks noChangeShapeType="1"/>
          </p:cNvSpPr>
          <p:nvPr/>
        </p:nvSpPr>
        <p:spPr bwMode="auto">
          <a:xfrm flipH="1">
            <a:off x="2600325" y="1936750"/>
            <a:ext cx="119063" cy="171450"/>
          </a:xfrm>
          <a:prstGeom prst="straightConnector1">
            <a:avLst/>
          </a:prstGeom>
          <a:noFill/>
          <a:ln w="28575">
            <a:solidFill>
              <a:schemeClr val="accent3">
                <a:lumMod val="50000"/>
              </a:schemeClr>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91" name="AutoShape 15"/>
          <p:cNvSpPr>
            <a:spLocks noChangeShapeType="1"/>
          </p:cNvSpPr>
          <p:nvPr/>
        </p:nvSpPr>
        <p:spPr bwMode="auto">
          <a:xfrm flipH="1">
            <a:off x="2647950" y="1936750"/>
            <a:ext cx="123825" cy="171450"/>
          </a:xfrm>
          <a:prstGeom prst="straightConnector1">
            <a:avLst/>
          </a:prstGeom>
          <a:noFill/>
          <a:ln w="28575">
            <a:solidFill>
              <a:schemeClr val="accent3">
                <a:lumMod val="50000"/>
              </a:schemeClr>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90" name="AutoShape 14"/>
          <p:cNvSpPr>
            <a:spLocks noChangeShapeType="1"/>
          </p:cNvSpPr>
          <p:nvPr/>
        </p:nvSpPr>
        <p:spPr bwMode="auto">
          <a:xfrm flipH="1">
            <a:off x="977900" y="3511550"/>
            <a:ext cx="301625" cy="0"/>
          </a:xfrm>
          <a:prstGeom prst="straightConnector1">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89" name="AutoShape 13"/>
          <p:cNvSpPr>
            <a:spLocks noChangeShapeType="1"/>
          </p:cNvSpPr>
          <p:nvPr/>
        </p:nvSpPr>
        <p:spPr bwMode="auto">
          <a:xfrm flipH="1">
            <a:off x="1055688" y="3589338"/>
            <a:ext cx="315912" cy="0"/>
          </a:xfrm>
          <a:prstGeom prst="straightConnector1">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88" name="AutoShape 12"/>
          <p:cNvSpPr>
            <a:spLocks noChangeShapeType="1"/>
          </p:cNvSpPr>
          <p:nvPr/>
        </p:nvSpPr>
        <p:spPr bwMode="auto">
          <a:xfrm flipH="1">
            <a:off x="1543050" y="3540125"/>
            <a:ext cx="247650" cy="0"/>
          </a:xfrm>
          <a:prstGeom prst="straightConnector1">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87" name="AutoShape 11"/>
          <p:cNvSpPr>
            <a:spLocks noChangeShapeType="1"/>
          </p:cNvSpPr>
          <p:nvPr/>
        </p:nvSpPr>
        <p:spPr bwMode="auto">
          <a:xfrm flipH="1">
            <a:off x="1598613" y="3587750"/>
            <a:ext cx="247650" cy="0"/>
          </a:xfrm>
          <a:prstGeom prst="straightConnector1">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86" name="AutoShape 10"/>
          <p:cNvSpPr>
            <a:spLocks noChangeShapeType="1"/>
          </p:cNvSpPr>
          <p:nvPr/>
        </p:nvSpPr>
        <p:spPr bwMode="auto">
          <a:xfrm flipH="1">
            <a:off x="547688" y="3540125"/>
            <a:ext cx="176212" cy="228600"/>
          </a:xfrm>
          <a:prstGeom prst="straightConnector1">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85" name="AutoShape 9"/>
          <p:cNvSpPr>
            <a:spLocks noChangeShapeType="1"/>
          </p:cNvSpPr>
          <p:nvPr/>
        </p:nvSpPr>
        <p:spPr bwMode="auto">
          <a:xfrm flipH="1">
            <a:off x="615950" y="3530600"/>
            <a:ext cx="180975" cy="239713"/>
          </a:xfrm>
          <a:prstGeom prst="straightConnector1">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84" name="AutoShape 8"/>
          <p:cNvSpPr>
            <a:spLocks noChangeShapeType="1"/>
          </p:cNvSpPr>
          <p:nvPr/>
        </p:nvSpPr>
        <p:spPr bwMode="auto">
          <a:xfrm flipH="1">
            <a:off x="2081213" y="3587750"/>
            <a:ext cx="247650" cy="0"/>
          </a:xfrm>
          <a:prstGeom prst="straightConnector1">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83" name="AutoShape 7"/>
          <p:cNvSpPr>
            <a:spLocks noChangeShapeType="1"/>
          </p:cNvSpPr>
          <p:nvPr/>
        </p:nvSpPr>
        <p:spPr bwMode="auto">
          <a:xfrm flipH="1">
            <a:off x="2176463" y="3640138"/>
            <a:ext cx="247650" cy="0"/>
          </a:xfrm>
          <a:prstGeom prst="straightConnector1">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82" name="AutoShape 6"/>
          <p:cNvSpPr>
            <a:spLocks noChangeShapeType="1"/>
          </p:cNvSpPr>
          <p:nvPr/>
        </p:nvSpPr>
        <p:spPr bwMode="auto">
          <a:xfrm flipH="1">
            <a:off x="2600325" y="3587750"/>
            <a:ext cx="247650" cy="0"/>
          </a:xfrm>
          <a:prstGeom prst="straightConnector1">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81" name="AutoShape 5"/>
          <p:cNvSpPr>
            <a:spLocks noChangeShapeType="1"/>
          </p:cNvSpPr>
          <p:nvPr/>
        </p:nvSpPr>
        <p:spPr bwMode="auto">
          <a:xfrm flipH="1">
            <a:off x="2647950" y="3640138"/>
            <a:ext cx="247650" cy="0"/>
          </a:xfrm>
          <a:prstGeom prst="straightConnector1">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80" name="AutoShape 4"/>
          <p:cNvSpPr>
            <a:spLocks noChangeShapeType="1"/>
          </p:cNvSpPr>
          <p:nvPr/>
        </p:nvSpPr>
        <p:spPr bwMode="auto">
          <a:xfrm flipH="1">
            <a:off x="3105150" y="3587750"/>
            <a:ext cx="309563" cy="1588"/>
          </a:xfrm>
          <a:prstGeom prst="straightConnector1">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79" name="AutoShape 3"/>
          <p:cNvSpPr>
            <a:spLocks noChangeShapeType="1"/>
          </p:cNvSpPr>
          <p:nvPr/>
        </p:nvSpPr>
        <p:spPr bwMode="auto">
          <a:xfrm flipH="1">
            <a:off x="3233738" y="3640138"/>
            <a:ext cx="290512" cy="0"/>
          </a:xfrm>
          <a:prstGeom prst="straightConnector1">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78" name="AutoShape 2"/>
          <p:cNvSpPr>
            <a:spLocks noChangeShapeType="1"/>
          </p:cNvSpPr>
          <p:nvPr/>
        </p:nvSpPr>
        <p:spPr bwMode="auto">
          <a:xfrm flipH="1" flipV="1">
            <a:off x="3714750" y="3694113"/>
            <a:ext cx="123825" cy="295275"/>
          </a:xfrm>
          <a:prstGeom prst="straightConnector1">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77" name="AutoShape 1"/>
          <p:cNvSpPr>
            <a:spLocks noChangeShapeType="1"/>
          </p:cNvSpPr>
          <p:nvPr/>
        </p:nvSpPr>
        <p:spPr bwMode="auto">
          <a:xfrm flipH="1" flipV="1">
            <a:off x="3781425" y="3694113"/>
            <a:ext cx="114300" cy="228600"/>
          </a:xfrm>
          <a:prstGeom prst="straightConnector1">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643" name="Rectangle 67"/>
          <p:cNvSpPr>
            <a:spLocks noChangeArrowheads="1"/>
          </p:cNvSpPr>
          <p:nvPr/>
        </p:nvSpPr>
        <p:spPr bwMode="auto">
          <a:xfrm>
            <a:off x="4953000" y="533400"/>
            <a:ext cx="137730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724275" algn="l"/>
              </a:tabLst>
            </a:pPr>
            <a:r>
              <a:rPr lang="en-US" dirty="0" smtClean="0">
                <a:latin typeface="Arial" pitchFamily="34" charset="0"/>
              </a:rPr>
              <a:t> </a:t>
            </a:r>
            <a:r>
              <a:rPr lang="en-US" b="1" dirty="0" smtClean="0">
                <a:solidFill>
                  <a:srgbClr val="FF0000"/>
                </a:solidFill>
                <a:latin typeface="Arial" pitchFamily="34" charset="0"/>
              </a:rPr>
              <a:t>TRACHEA</a:t>
            </a:r>
            <a:endParaRPr kumimoji="0" lang="en-US" sz="1800" b="1" i="0" u="none" strike="noStrike" cap="none" normalizeH="0" baseline="0" dirty="0" smtClean="0">
              <a:ln>
                <a:noFill/>
              </a:ln>
              <a:solidFill>
                <a:srgbClr val="FF0000"/>
              </a:solidFill>
              <a:effectLst/>
              <a:latin typeface="Arial" pitchFamily="34" charset="0"/>
            </a:endParaRPr>
          </a:p>
        </p:txBody>
      </p:sp>
      <p:cxnSp>
        <p:nvCxnSpPr>
          <p:cNvPr id="72" name="Straight Arrow Connector 71"/>
          <p:cNvCxnSpPr>
            <a:stCxn id="24643" idx="1"/>
          </p:cNvCxnSpPr>
          <p:nvPr/>
        </p:nvCxnSpPr>
        <p:spPr>
          <a:xfrm rot="10800000">
            <a:off x="2438400" y="685800"/>
            <a:ext cx="2514600" cy="32266"/>
          </a:xfrm>
          <a:prstGeom prst="straightConnector1">
            <a:avLst/>
          </a:prstGeom>
          <a:ln w="3810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stCxn id="84" idx="1"/>
          </p:cNvCxnSpPr>
          <p:nvPr/>
        </p:nvCxnSpPr>
        <p:spPr>
          <a:xfrm rot="10800000" flipV="1">
            <a:off x="3581400" y="1937266"/>
            <a:ext cx="1447800" cy="43934"/>
          </a:xfrm>
          <a:prstGeom prst="straightConnector1">
            <a:avLst/>
          </a:prstGeom>
          <a:ln w="3810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p:nvPr/>
        </p:nvCxnSpPr>
        <p:spPr>
          <a:xfrm rot="10800000">
            <a:off x="3581400" y="2895600"/>
            <a:ext cx="1447800" cy="1588"/>
          </a:xfrm>
          <a:prstGeom prst="straightConnector1">
            <a:avLst/>
          </a:prstGeom>
          <a:ln w="3810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a:stCxn id="89" idx="1"/>
          </p:cNvCxnSpPr>
          <p:nvPr/>
        </p:nvCxnSpPr>
        <p:spPr>
          <a:xfrm rot="10800000" flipV="1">
            <a:off x="3429000" y="2394466"/>
            <a:ext cx="1600200" cy="120134"/>
          </a:xfrm>
          <a:prstGeom prst="straightConnector1">
            <a:avLst/>
          </a:prstGeom>
          <a:ln w="3810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p:nvPr/>
        </p:nvCxnSpPr>
        <p:spPr>
          <a:xfrm rot="10800000">
            <a:off x="2590800" y="1371600"/>
            <a:ext cx="2362200" cy="1588"/>
          </a:xfrm>
          <a:prstGeom prst="straightConnector1">
            <a:avLst/>
          </a:prstGeom>
          <a:ln w="28575">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p:nvPr/>
        </p:nvCxnSpPr>
        <p:spPr>
          <a:xfrm rot="5400000" flipH="1" flipV="1">
            <a:off x="1981994" y="4037806"/>
            <a:ext cx="1066800" cy="1588"/>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a:stCxn id="87" idx="1"/>
          </p:cNvCxnSpPr>
          <p:nvPr/>
        </p:nvCxnSpPr>
        <p:spPr>
          <a:xfrm rot="10800000" flipV="1">
            <a:off x="3581400" y="3613666"/>
            <a:ext cx="1447800" cy="43934"/>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82" name="Rectangle 67"/>
          <p:cNvSpPr>
            <a:spLocks noChangeArrowheads="1"/>
          </p:cNvSpPr>
          <p:nvPr/>
        </p:nvSpPr>
        <p:spPr bwMode="auto">
          <a:xfrm>
            <a:off x="5029200" y="1143000"/>
            <a:ext cx="1950214"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724275" algn="l"/>
              </a:tabLst>
            </a:pPr>
            <a:r>
              <a:rPr lang="en-US" b="1" dirty="0" smtClean="0">
                <a:solidFill>
                  <a:srgbClr val="FF0000"/>
                </a:solidFill>
                <a:latin typeface="Arial" pitchFamily="34" charset="0"/>
              </a:rPr>
              <a:t> PLEURAL  SAC</a:t>
            </a:r>
            <a:endParaRPr kumimoji="0" lang="en-US" sz="1800" b="1" i="0" u="none" strike="noStrike" cap="none" normalizeH="0" baseline="0" dirty="0" smtClean="0">
              <a:ln>
                <a:noFill/>
              </a:ln>
              <a:solidFill>
                <a:srgbClr val="FF0000"/>
              </a:solidFill>
              <a:effectLst/>
              <a:latin typeface="Arial" pitchFamily="34" charset="0"/>
            </a:endParaRPr>
          </a:p>
        </p:txBody>
      </p:sp>
      <p:sp>
        <p:nvSpPr>
          <p:cNvPr id="84" name="Rectangle 67"/>
          <p:cNvSpPr>
            <a:spLocks noChangeArrowheads="1"/>
          </p:cNvSpPr>
          <p:nvPr/>
        </p:nvSpPr>
        <p:spPr bwMode="auto">
          <a:xfrm>
            <a:off x="5029200" y="1752600"/>
            <a:ext cx="1905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724275" algn="l"/>
              </a:tabLst>
            </a:pPr>
            <a:r>
              <a:rPr kumimoji="0" lang="en-US" sz="1800" b="1" i="0" u="none" strike="noStrike" cap="none" normalizeH="0" baseline="0" dirty="0" smtClean="0">
                <a:ln>
                  <a:noFill/>
                </a:ln>
                <a:solidFill>
                  <a:srgbClr val="FF0000"/>
                </a:solidFill>
                <a:effectLst/>
                <a:latin typeface="Arial" pitchFamily="34" charset="0"/>
              </a:rPr>
              <a:t> CHEST</a:t>
            </a:r>
            <a:r>
              <a:rPr kumimoji="0" lang="en-US" sz="1800" b="1" i="0" u="none" strike="noStrike" cap="none" normalizeH="0" dirty="0" smtClean="0">
                <a:ln>
                  <a:noFill/>
                </a:ln>
                <a:solidFill>
                  <a:srgbClr val="FF0000"/>
                </a:solidFill>
                <a:effectLst/>
                <a:latin typeface="Arial" pitchFamily="34" charset="0"/>
              </a:rPr>
              <a:t> WALL</a:t>
            </a:r>
            <a:endParaRPr kumimoji="0" lang="en-US" sz="1800" b="1" i="0" u="none" strike="noStrike" cap="none" normalizeH="0" baseline="0" dirty="0" smtClean="0">
              <a:ln>
                <a:noFill/>
              </a:ln>
              <a:solidFill>
                <a:srgbClr val="FF0000"/>
              </a:solidFill>
              <a:effectLst/>
              <a:latin typeface="Arial" pitchFamily="34" charset="0"/>
            </a:endParaRPr>
          </a:p>
        </p:txBody>
      </p:sp>
      <p:sp>
        <p:nvSpPr>
          <p:cNvPr id="87" name="Rectangle 67"/>
          <p:cNvSpPr>
            <a:spLocks noChangeArrowheads="1"/>
          </p:cNvSpPr>
          <p:nvPr/>
        </p:nvSpPr>
        <p:spPr bwMode="auto">
          <a:xfrm>
            <a:off x="5029200" y="3429000"/>
            <a:ext cx="1734884"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724275" algn="l"/>
              </a:tabLst>
            </a:pPr>
            <a:r>
              <a:rPr kumimoji="0" lang="en-US" sz="1800" b="0" i="0" u="none" strike="noStrike" cap="none" normalizeH="0" baseline="0" dirty="0" smtClean="0">
                <a:ln>
                  <a:noFill/>
                </a:ln>
                <a:solidFill>
                  <a:schemeClr val="tx1"/>
                </a:solidFill>
                <a:effectLst/>
                <a:latin typeface="Arial" pitchFamily="34" charset="0"/>
              </a:rPr>
              <a:t> </a:t>
            </a:r>
            <a:r>
              <a:rPr kumimoji="0" lang="en-US" sz="1800" b="1" i="0" u="none" strike="noStrike" cap="none" normalizeH="0" baseline="0" dirty="0" smtClean="0">
                <a:ln>
                  <a:noFill/>
                </a:ln>
                <a:solidFill>
                  <a:srgbClr val="FF0000"/>
                </a:solidFill>
                <a:effectLst/>
                <a:latin typeface="Arial" pitchFamily="34" charset="0"/>
              </a:rPr>
              <a:t>DIAPHRAGM</a:t>
            </a:r>
          </a:p>
        </p:txBody>
      </p:sp>
      <p:sp>
        <p:nvSpPr>
          <p:cNvPr id="88" name="Rectangle 67"/>
          <p:cNvSpPr>
            <a:spLocks noChangeArrowheads="1"/>
          </p:cNvSpPr>
          <p:nvPr/>
        </p:nvSpPr>
        <p:spPr bwMode="auto">
          <a:xfrm>
            <a:off x="4876800" y="2667000"/>
            <a:ext cx="2505879"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724275" algn="l"/>
              </a:tabLst>
            </a:pPr>
            <a:r>
              <a:rPr kumimoji="0" lang="en-US" sz="1800" b="0" i="0" u="none" strike="noStrike" cap="none" normalizeH="0" baseline="0" dirty="0" smtClean="0">
                <a:ln>
                  <a:noFill/>
                </a:ln>
                <a:solidFill>
                  <a:schemeClr val="tx1"/>
                </a:solidFill>
                <a:effectLst/>
                <a:latin typeface="Arial" pitchFamily="34" charset="0"/>
              </a:rPr>
              <a:t>   </a:t>
            </a:r>
            <a:r>
              <a:rPr kumimoji="0" lang="en-US" sz="1800" b="1" i="0" u="none" strike="noStrike" cap="none" normalizeH="0" baseline="0" dirty="0" smtClean="0">
                <a:ln>
                  <a:noFill/>
                </a:ln>
                <a:solidFill>
                  <a:srgbClr val="FF0000"/>
                </a:solidFill>
                <a:effectLst/>
                <a:latin typeface="Arial" pitchFamily="34" charset="0"/>
              </a:rPr>
              <a:t>PARIETAL</a:t>
            </a:r>
            <a:r>
              <a:rPr kumimoji="0" lang="en-US" sz="1800" b="1" i="0" u="none" strike="noStrike" cap="none" normalizeH="0" dirty="0" smtClean="0">
                <a:ln>
                  <a:noFill/>
                </a:ln>
                <a:solidFill>
                  <a:srgbClr val="FF0000"/>
                </a:solidFill>
                <a:effectLst/>
                <a:latin typeface="Arial" pitchFamily="34" charset="0"/>
              </a:rPr>
              <a:t> PLEURA</a:t>
            </a:r>
            <a:endParaRPr kumimoji="0" lang="en-US" sz="1800" b="1" i="0" u="none" strike="noStrike" cap="none" normalizeH="0" baseline="0" dirty="0" smtClean="0">
              <a:ln>
                <a:noFill/>
              </a:ln>
              <a:solidFill>
                <a:srgbClr val="FF0000"/>
              </a:solidFill>
              <a:effectLst/>
              <a:latin typeface="Arial" pitchFamily="34" charset="0"/>
            </a:endParaRPr>
          </a:p>
        </p:txBody>
      </p:sp>
      <p:sp>
        <p:nvSpPr>
          <p:cNvPr id="89" name="Rectangle 67"/>
          <p:cNvSpPr>
            <a:spLocks noChangeArrowheads="1"/>
          </p:cNvSpPr>
          <p:nvPr/>
        </p:nvSpPr>
        <p:spPr bwMode="auto">
          <a:xfrm>
            <a:off x="5029200" y="2209800"/>
            <a:ext cx="2424703"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724275" algn="l"/>
              </a:tabLst>
            </a:pPr>
            <a:r>
              <a:rPr kumimoji="0" lang="en-US" sz="1800" b="0" i="0" u="none" strike="noStrike" cap="none" normalizeH="0" baseline="0" dirty="0" smtClean="0">
                <a:ln>
                  <a:noFill/>
                </a:ln>
                <a:solidFill>
                  <a:schemeClr val="tx1"/>
                </a:solidFill>
                <a:effectLst/>
                <a:latin typeface="Arial" pitchFamily="34" charset="0"/>
              </a:rPr>
              <a:t> </a:t>
            </a:r>
            <a:r>
              <a:rPr kumimoji="0" lang="en-US" sz="1800" b="1" i="0" u="none" strike="noStrike" cap="none" normalizeH="0" baseline="0" dirty="0" smtClean="0">
                <a:ln>
                  <a:noFill/>
                </a:ln>
                <a:solidFill>
                  <a:srgbClr val="FF0000"/>
                </a:solidFill>
                <a:effectLst/>
                <a:latin typeface="Arial" pitchFamily="34" charset="0"/>
              </a:rPr>
              <a:t>VISCERAL</a:t>
            </a:r>
            <a:r>
              <a:rPr kumimoji="0" lang="en-US" sz="1800" b="1" i="0" u="none" strike="noStrike" cap="none" normalizeH="0" dirty="0" smtClean="0">
                <a:ln>
                  <a:noFill/>
                </a:ln>
                <a:solidFill>
                  <a:srgbClr val="FF0000"/>
                </a:solidFill>
                <a:effectLst/>
                <a:latin typeface="Arial" pitchFamily="34" charset="0"/>
              </a:rPr>
              <a:t> PLEURA</a:t>
            </a:r>
            <a:endParaRPr kumimoji="0" lang="en-US" sz="1800" b="1" i="0" u="none" strike="noStrike" cap="none" normalizeH="0" baseline="0" dirty="0" smtClean="0">
              <a:ln>
                <a:noFill/>
              </a:ln>
              <a:solidFill>
                <a:srgbClr val="FF0000"/>
              </a:solidFill>
              <a:effectLst/>
              <a:latin typeface="Arial" pitchFamily="34" charset="0"/>
            </a:endParaRPr>
          </a:p>
        </p:txBody>
      </p:sp>
      <p:sp>
        <p:nvSpPr>
          <p:cNvPr id="90" name="Rectangle 89"/>
          <p:cNvSpPr/>
          <p:nvPr/>
        </p:nvSpPr>
        <p:spPr>
          <a:xfrm>
            <a:off x="1676400" y="4572000"/>
            <a:ext cx="2313518" cy="369332"/>
          </a:xfrm>
          <a:prstGeom prst="rect">
            <a:avLst/>
          </a:prstGeom>
        </p:spPr>
        <p:txBody>
          <a:bodyPr wrap="none">
            <a:spAutoFit/>
          </a:bodyPr>
          <a:lstStyle/>
          <a:p>
            <a:pPr lvl="0" fontAlgn="base">
              <a:spcBef>
                <a:spcPct val="0"/>
              </a:spcBef>
              <a:spcAft>
                <a:spcPct val="0"/>
              </a:spcAft>
              <a:tabLst>
                <a:tab pos="3724275" algn="l"/>
              </a:tabLst>
            </a:pPr>
            <a:r>
              <a:rPr lang="en-US" b="1" dirty="0" smtClean="0">
                <a:solidFill>
                  <a:srgbClr val="FF0000"/>
                </a:solidFill>
                <a:latin typeface="Arial" pitchFamily="34" charset="0"/>
              </a:rPr>
              <a:t>PARIETAL PLEURA</a:t>
            </a:r>
          </a:p>
        </p:txBody>
      </p:sp>
      <p:sp>
        <p:nvSpPr>
          <p:cNvPr id="106" name="Rectangle 105"/>
          <p:cNvSpPr/>
          <p:nvPr/>
        </p:nvSpPr>
        <p:spPr>
          <a:xfrm>
            <a:off x="1219200" y="2438400"/>
            <a:ext cx="609600" cy="415498"/>
          </a:xfrm>
          <a:prstGeom prst="rect">
            <a:avLst/>
          </a:prstGeom>
        </p:spPr>
        <p:txBody>
          <a:bodyPr wrap="square">
            <a:spAutoFit/>
          </a:bodyPr>
          <a:lstStyle/>
          <a:p>
            <a:pPr lvl="0" fontAlgn="base">
              <a:spcBef>
                <a:spcPct val="0"/>
              </a:spcBef>
              <a:spcAft>
                <a:spcPct val="0"/>
              </a:spcAft>
              <a:tabLst>
                <a:tab pos="3724275" algn="l"/>
              </a:tabLst>
            </a:pPr>
            <a:r>
              <a:rPr lang="en-US" sz="1050" b="1" dirty="0" smtClean="0">
                <a:solidFill>
                  <a:srgbClr val="0000CC"/>
                </a:solidFill>
                <a:latin typeface="Arial" pitchFamily="34" charset="0"/>
              </a:rPr>
              <a:t>RT LUNG</a:t>
            </a:r>
          </a:p>
        </p:txBody>
      </p:sp>
      <p:sp>
        <p:nvSpPr>
          <p:cNvPr id="107" name="Rectangle 106"/>
          <p:cNvSpPr/>
          <p:nvPr/>
        </p:nvSpPr>
        <p:spPr>
          <a:xfrm>
            <a:off x="2819400" y="2514600"/>
            <a:ext cx="609600" cy="415498"/>
          </a:xfrm>
          <a:prstGeom prst="rect">
            <a:avLst/>
          </a:prstGeom>
        </p:spPr>
        <p:txBody>
          <a:bodyPr wrap="square">
            <a:spAutoFit/>
          </a:bodyPr>
          <a:lstStyle/>
          <a:p>
            <a:pPr lvl="0" fontAlgn="base">
              <a:spcBef>
                <a:spcPct val="0"/>
              </a:spcBef>
              <a:spcAft>
                <a:spcPct val="0"/>
              </a:spcAft>
              <a:tabLst>
                <a:tab pos="3724275" algn="l"/>
              </a:tabLst>
            </a:pPr>
            <a:r>
              <a:rPr lang="en-US" sz="1050" b="1" dirty="0" smtClean="0">
                <a:solidFill>
                  <a:srgbClr val="0000CC"/>
                </a:solidFill>
                <a:latin typeface="Arial" pitchFamily="34" charset="0"/>
              </a:rPr>
              <a:t>LT LUNG</a:t>
            </a:r>
          </a:p>
        </p:txBody>
      </p:sp>
      <p:sp>
        <p:nvSpPr>
          <p:cNvPr id="124" name="Rectangle 123"/>
          <p:cNvSpPr/>
          <p:nvPr/>
        </p:nvSpPr>
        <p:spPr>
          <a:xfrm>
            <a:off x="0" y="0"/>
            <a:ext cx="9144000" cy="461665"/>
          </a:xfrm>
          <a:prstGeom prst="rect">
            <a:avLst/>
          </a:prstGeom>
        </p:spPr>
        <p:txBody>
          <a:bodyPr wrap="square">
            <a:spAutoFit/>
          </a:bodyPr>
          <a:lstStyle/>
          <a:p>
            <a:pPr lvl="0" fontAlgn="base">
              <a:spcBef>
                <a:spcPct val="0"/>
              </a:spcBef>
              <a:spcAft>
                <a:spcPct val="0"/>
              </a:spcAft>
              <a:tabLst>
                <a:tab pos="3724275" algn="l"/>
              </a:tabLst>
            </a:pPr>
            <a:r>
              <a:rPr lang="en-US" sz="2000" dirty="0" smtClean="0">
                <a:solidFill>
                  <a:srgbClr val="0000CC"/>
                </a:solidFill>
                <a:latin typeface="Arial" pitchFamily="34" charset="0"/>
              </a:rPr>
              <a:t>                           </a:t>
            </a:r>
            <a:r>
              <a:rPr lang="en-US" sz="2400" b="1" dirty="0" smtClean="0">
                <a:solidFill>
                  <a:srgbClr val="0000CC"/>
                </a:solidFill>
                <a:latin typeface="Arial" pitchFamily="34" charset="0"/>
              </a:rPr>
              <a:t>PHYSIOLOGIC ANATOMY OF PLEURA</a:t>
            </a:r>
          </a:p>
        </p:txBody>
      </p:sp>
      <p:sp>
        <p:nvSpPr>
          <p:cNvPr id="86" name="Rectangle 85"/>
          <p:cNvSpPr/>
          <p:nvPr/>
        </p:nvSpPr>
        <p:spPr>
          <a:xfrm>
            <a:off x="1600200" y="6172200"/>
            <a:ext cx="7543800" cy="369332"/>
          </a:xfrm>
          <a:prstGeom prst="rect">
            <a:avLst/>
          </a:prstGeom>
        </p:spPr>
        <p:txBody>
          <a:bodyPr wrap="square">
            <a:spAutoFit/>
          </a:bodyPr>
          <a:lstStyle/>
          <a:p>
            <a:pPr lvl="0" fontAlgn="base">
              <a:spcBef>
                <a:spcPct val="0"/>
              </a:spcBef>
              <a:spcAft>
                <a:spcPct val="0"/>
              </a:spcAft>
              <a:tabLst>
                <a:tab pos="3724275" algn="l"/>
              </a:tabLst>
            </a:pPr>
            <a:r>
              <a:rPr lang="en-US" b="1" dirty="0" smtClean="0">
                <a:solidFill>
                  <a:srgbClr val="0000CC"/>
                </a:solidFill>
                <a:latin typeface="Arial" pitchFamily="34" charset="0"/>
              </a:rPr>
              <a:t>J M </a:t>
            </a:r>
            <a:r>
              <a:rPr lang="en-US" b="1" dirty="0" err="1" smtClean="0">
                <a:solidFill>
                  <a:srgbClr val="0000CC"/>
                </a:solidFill>
                <a:latin typeface="Arial" pitchFamily="34" charset="0"/>
              </a:rPr>
              <a:t>Harsoda</a:t>
            </a:r>
            <a:r>
              <a:rPr lang="en-US" b="1" dirty="0" smtClean="0">
                <a:solidFill>
                  <a:srgbClr val="0000CC"/>
                </a:solidFill>
                <a:latin typeface="Arial" pitchFamily="34" charset="0"/>
              </a:rPr>
              <a:t> (2011) EBES DOCUMENT, Respiratory </a:t>
            </a:r>
            <a:r>
              <a:rPr lang="en-US" b="1" dirty="0" err="1" smtClean="0">
                <a:solidFill>
                  <a:srgbClr val="0000CC"/>
                </a:solidFill>
                <a:latin typeface="Arial" pitchFamily="34" charset="0"/>
              </a:rPr>
              <a:t>Physiology;SV</a:t>
            </a:r>
            <a:r>
              <a:rPr lang="en-US" b="1" dirty="0" smtClean="0">
                <a:solidFill>
                  <a:srgbClr val="0000CC"/>
                </a:solidFill>
                <a:latin typeface="Arial"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4"/>
                                        </p:tgtEl>
                                        <p:attrNameLst>
                                          <p:attrName>style.visibility</p:attrName>
                                        </p:attrNameLst>
                                      </p:cBhvr>
                                      <p:to>
                                        <p:strVal val="visible"/>
                                      </p:to>
                                    </p:set>
                                    <p:anim calcmode="lin" valueType="num">
                                      <p:cBhvr additive="base">
                                        <p:cTn id="7" dur="500" fill="hold"/>
                                        <p:tgtEl>
                                          <p:spTgt spid="124"/>
                                        </p:tgtEl>
                                        <p:attrNameLst>
                                          <p:attrName>ppt_x</p:attrName>
                                        </p:attrNameLst>
                                      </p:cBhvr>
                                      <p:tavLst>
                                        <p:tav tm="0">
                                          <p:val>
                                            <p:strVal val="#ppt_x"/>
                                          </p:val>
                                        </p:tav>
                                        <p:tav tm="100000">
                                          <p:val>
                                            <p:strVal val="#ppt_x"/>
                                          </p:val>
                                        </p:tav>
                                      </p:tavLst>
                                    </p:anim>
                                    <p:anim calcmode="lin" valueType="num">
                                      <p:cBhvr additive="base">
                                        <p:cTn id="8" dur="500" fill="hold"/>
                                        <p:tgtEl>
                                          <p:spTgt spid="12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643"/>
                                        </p:tgtEl>
                                        <p:attrNameLst>
                                          <p:attrName>style.visibility</p:attrName>
                                        </p:attrNameLst>
                                      </p:cBhvr>
                                      <p:to>
                                        <p:strVal val="visible"/>
                                      </p:to>
                                    </p:set>
                                    <p:anim calcmode="lin" valueType="num">
                                      <p:cBhvr additive="base">
                                        <p:cTn id="13" dur="500" fill="hold"/>
                                        <p:tgtEl>
                                          <p:spTgt spid="24643"/>
                                        </p:tgtEl>
                                        <p:attrNameLst>
                                          <p:attrName>ppt_x</p:attrName>
                                        </p:attrNameLst>
                                      </p:cBhvr>
                                      <p:tavLst>
                                        <p:tav tm="0">
                                          <p:val>
                                            <p:strVal val="#ppt_x"/>
                                          </p:val>
                                        </p:tav>
                                        <p:tav tm="100000">
                                          <p:val>
                                            <p:strVal val="#ppt_x"/>
                                          </p:val>
                                        </p:tav>
                                      </p:tavLst>
                                    </p:anim>
                                    <p:anim calcmode="lin" valueType="num">
                                      <p:cBhvr additive="base">
                                        <p:cTn id="14" dur="500" fill="hold"/>
                                        <p:tgtEl>
                                          <p:spTgt spid="2464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nodeType="clickEffect">
                                  <p:stCondLst>
                                    <p:cond delay="0"/>
                                  </p:stCondLst>
                                  <p:childTnLst>
                                    <p:set>
                                      <p:cBhvr>
                                        <p:cTn id="18" dur="1" fill="hold">
                                          <p:stCondLst>
                                            <p:cond delay="0"/>
                                          </p:stCondLst>
                                        </p:cTn>
                                        <p:tgtEl>
                                          <p:spTgt spid="72"/>
                                        </p:tgtEl>
                                        <p:attrNameLst>
                                          <p:attrName>style.visibility</p:attrName>
                                        </p:attrNameLst>
                                      </p:cBhvr>
                                      <p:to>
                                        <p:strVal val="visible"/>
                                      </p:to>
                                    </p:set>
                                    <p:animEffect transition="in" filter="strips(downLeft)">
                                      <p:cBhvr>
                                        <p:cTn id="19" dur="5000"/>
                                        <p:tgtEl>
                                          <p:spTgt spid="72"/>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82"/>
                                        </p:tgtEl>
                                        <p:attrNameLst>
                                          <p:attrName>style.visibility</p:attrName>
                                        </p:attrNameLst>
                                      </p:cBhvr>
                                      <p:to>
                                        <p:strVal val="visible"/>
                                      </p:to>
                                    </p:set>
                                    <p:anim calcmode="lin" valueType="num">
                                      <p:cBhvr additive="base">
                                        <p:cTn id="24" dur="500" fill="hold"/>
                                        <p:tgtEl>
                                          <p:spTgt spid="82"/>
                                        </p:tgtEl>
                                        <p:attrNameLst>
                                          <p:attrName>ppt_x</p:attrName>
                                        </p:attrNameLst>
                                      </p:cBhvr>
                                      <p:tavLst>
                                        <p:tav tm="0">
                                          <p:val>
                                            <p:strVal val="#ppt_x"/>
                                          </p:val>
                                        </p:tav>
                                        <p:tav tm="100000">
                                          <p:val>
                                            <p:strVal val="#ppt_x"/>
                                          </p:val>
                                        </p:tav>
                                      </p:tavLst>
                                    </p:anim>
                                    <p:anim calcmode="lin" valueType="num">
                                      <p:cBhvr additive="base">
                                        <p:cTn id="25" dur="500" fill="hold"/>
                                        <p:tgtEl>
                                          <p:spTgt spid="8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8" presetClass="entr" presetSubtype="12" fill="hold" nodeType="clickEffect">
                                  <p:stCondLst>
                                    <p:cond delay="0"/>
                                  </p:stCondLst>
                                  <p:childTnLst>
                                    <p:set>
                                      <p:cBhvr>
                                        <p:cTn id="29" dur="1" fill="hold">
                                          <p:stCondLst>
                                            <p:cond delay="0"/>
                                          </p:stCondLst>
                                        </p:cTn>
                                        <p:tgtEl>
                                          <p:spTgt spid="102"/>
                                        </p:tgtEl>
                                        <p:attrNameLst>
                                          <p:attrName>style.visibility</p:attrName>
                                        </p:attrNameLst>
                                      </p:cBhvr>
                                      <p:to>
                                        <p:strVal val="visible"/>
                                      </p:to>
                                    </p:set>
                                    <p:animEffect transition="in" filter="strips(downLeft)">
                                      <p:cBhvr>
                                        <p:cTn id="30" dur="5000"/>
                                        <p:tgtEl>
                                          <p:spTgt spid="102"/>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84"/>
                                        </p:tgtEl>
                                        <p:attrNameLst>
                                          <p:attrName>style.visibility</p:attrName>
                                        </p:attrNameLst>
                                      </p:cBhvr>
                                      <p:to>
                                        <p:strVal val="visible"/>
                                      </p:to>
                                    </p:set>
                                    <p:anim calcmode="lin" valueType="num">
                                      <p:cBhvr additive="base">
                                        <p:cTn id="35" dur="500" fill="hold"/>
                                        <p:tgtEl>
                                          <p:spTgt spid="84"/>
                                        </p:tgtEl>
                                        <p:attrNameLst>
                                          <p:attrName>ppt_x</p:attrName>
                                        </p:attrNameLst>
                                      </p:cBhvr>
                                      <p:tavLst>
                                        <p:tav tm="0">
                                          <p:val>
                                            <p:strVal val="#ppt_x"/>
                                          </p:val>
                                        </p:tav>
                                        <p:tav tm="100000">
                                          <p:val>
                                            <p:strVal val="#ppt_x"/>
                                          </p:val>
                                        </p:tav>
                                      </p:tavLst>
                                    </p:anim>
                                    <p:anim calcmode="lin" valueType="num">
                                      <p:cBhvr additive="base">
                                        <p:cTn id="36" dur="500" fill="hold"/>
                                        <p:tgtEl>
                                          <p:spTgt spid="84"/>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8" presetClass="entr" presetSubtype="12" fill="hold" nodeType="clickEffect">
                                  <p:stCondLst>
                                    <p:cond delay="0"/>
                                  </p:stCondLst>
                                  <p:childTnLst>
                                    <p:set>
                                      <p:cBhvr>
                                        <p:cTn id="40" dur="1" fill="hold">
                                          <p:stCondLst>
                                            <p:cond delay="0"/>
                                          </p:stCondLst>
                                        </p:cTn>
                                        <p:tgtEl>
                                          <p:spTgt spid="76"/>
                                        </p:tgtEl>
                                        <p:attrNameLst>
                                          <p:attrName>style.visibility</p:attrName>
                                        </p:attrNameLst>
                                      </p:cBhvr>
                                      <p:to>
                                        <p:strVal val="visible"/>
                                      </p:to>
                                    </p:set>
                                    <p:animEffect transition="in" filter="strips(downLeft)">
                                      <p:cBhvr>
                                        <p:cTn id="41" dur="5000"/>
                                        <p:tgtEl>
                                          <p:spTgt spid="76"/>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89"/>
                                        </p:tgtEl>
                                        <p:attrNameLst>
                                          <p:attrName>style.visibility</p:attrName>
                                        </p:attrNameLst>
                                      </p:cBhvr>
                                      <p:to>
                                        <p:strVal val="visible"/>
                                      </p:to>
                                    </p:set>
                                    <p:anim calcmode="lin" valueType="num">
                                      <p:cBhvr additive="base">
                                        <p:cTn id="46" dur="500" fill="hold"/>
                                        <p:tgtEl>
                                          <p:spTgt spid="89"/>
                                        </p:tgtEl>
                                        <p:attrNameLst>
                                          <p:attrName>ppt_x</p:attrName>
                                        </p:attrNameLst>
                                      </p:cBhvr>
                                      <p:tavLst>
                                        <p:tav tm="0">
                                          <p:val>
                                            <p:strVal val="#ppt_x"/>
                                          </p:val>
                                        </p:tav>
                                        <p:tav tm="100000">
                                          <p:val>
                                            <p:strVal val="#ppt_x"/>
                                          </p:val>
                                        </p:tav>
                                      </p:tavLst>
                                    </p:anim>
                                    <p:anim calcmode="lin" valueType="num">
                                      <p:cBhvr additive="base">
                                        <p:cTn id="47" dur="500" fill="hold"/>
                                        <p:tgtEl>
                                          <p:spTgt spid="89"/>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8" presetClass="entr" presetSubtype="12" fill="hold" grpId="1" nodeType="clickEffect">
                                  <p:stCondLst>
                                    <p:cond delay="0"/>
                                  </p:stCondLst>
                                  <p:childTnLst>
                                    <p:set>
                                      <p:cBhvr>
                                        <p:cTn id="51" dur="1" fill="hold">
                                          <p:stCondLst>
                                            <p:cond delay="0"/>
                                          </p:stCondLst>
                                        </p:cTn>
                                        <p:tgtEl>
                                          <p:spTgt spid="89"/>
                                        </p:tgtEl>
                                        <p:attrNameLst>
                                          <p:attrName>style.visibility</p:attrName>
                                        </p:attrNameLst>
                                      </p:cBhvr>
                                      <p:to>
                                        <p:strVal val="visible"/>
                                      </p:to>
                                    </p:set>
                                    <p:animEffect transition="in" filter="strips(downLeft)">
                                      <p:cBhvr>
                                        <p:cTn id="52" dur="500"/>
                                        <p:tgtEl>
                                          <p:spTgt spid="89"/>
                                        </p:tgtEl>
                                      </p:cBhvr>
                                    </p:animEffect>
                                  </p:childTnLst>
                                </p:cTn>
                              </p:par>
                            </p:childTnLst>
                          </p:cTn>
                        </p:par>
                      </p:childTnLst>
                    </p:cTn>
                  </p:par>
                  <p:par>
                    <p:cTn id="53" fill="hold">
                      <p:stCondLst>
                        <p:cond delay="indefinite"/>
                      </p:stCondLst>
                      <p:childTnLst>
                        <p:par>
                          <p:cTn id="54" fill="hold">
                            <p:stCondLst>
                              <p:cond delay="0"/>
                            </p:stCondLst>
                            <p:childTnLst>
                              <p:par>
                                <p:cTn id="55" presetID="18" presetClass="entr" presetSubtype="12" fill="hold" nodeType="clickEffect">
                                  <p:stCondLst>
                                    <p:cond delay="0"/>
                                  </p:stCondLst>
                                  <p:childTnLst>
                                    <p:set>
                                      <p:cBhvr>
                                        <p:cTn id="56" dur="1" fill="hold">
                                          <p:stCondLst>
                                            <p:cond delay="0"/>
                                          </p:stCondLst>
                                        </p:cTn>
                                        <p:tgtEl>
                                          <p:spTgt spid="83"/>
                                        </p:tgtEl>
                                        <p:attrNameLst>
                                          <p:attrName>style.visibility</p:attrName>
                                        </p:attrNameLst>
                                      </p:cBhvr>
                                      <p:to>
                                        <p:strVal val="visible"/>
                                      </p:to>
                                    </p:set>
                                    <p:animEffect transition="in" filter="strips(downLeft)">
                                      <p:cBhvr>
                                        <p:cTn id="57" dur="5000"/>
                                        <p:tgtEl>
                                          <p:spTgt spid="83"/>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88"/>
                                        </p:tgtEl>
                                        <p:attrNameLst>
                                          <p:attrName>style.visibility</p:attrName>
                                        </p:attrNameLst>
                                      </p:cBhvr>
                                      <p:to>
                                        <p:strVal val="visible"/>
                                      </p:to>
                                    </p:set>
                                    <p:anim calcmode="lin" valueType="num">
                                      <p:cBhvr additive="base">
                                        <p:cTn id="62" dur="500" fill="hold"/>
                                        <p:tgtEl>
                                          <p:spTgt spid="88"/>
                                        </p:tgtEl>
                                        <p:attrNameLst>
                                          <p:attrName>ppt_x</p:attrName>
                                        </p:attrNameLst>
                                      </p:cBhvr>
                                      <p:tavLst>
                                        <p:tav tm="0">
                                          <p:val>
                                            <p:strVal val="#ppt_x"/>
                                          </p:val>
                                        </p:tav>
                                        <p:tav tm="100000">
                                          <p:val>
                                            <p:strVal val="#ppt_x"/>
                                          </p:val>
                                        </p:tav>
                                      </p:tavLst>
                                    </p:anim>
                                    <p:anim calcmode="lin" valueType="num">
                                      <p:cBhvr additive="base">
                                        <p:cTn id="63" dur="500" fill="hold"/>
                                        <p:tgtEl>
                                          <p:spTgt spid="88"/>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18" presetClass="entr" presetSubtype="12" fill="hold" nodeType="clickEffect">
                                  <p:stCondLst>
                                    <p:cond delay="0"/>
                                  </p:stCondLst>
                                  <p:childTnLst>
                                    <p:set>
                                      <p:cBhvr>
                                        <p:cTn id="67" dur="1" fill="hold">
                                          <p:stCondLst>
                                            <p:cond delay="0"/>
                                          </p:stCondLst>
                                        </p:cTn>
                                        <p:tgtEl>
                                          <p:spTgt spid="79"/>
                                        </p:tgtEl>
                                        <p:attrNameLst>
                                          <p:attrName>style.visibility</p:attrName>
                                        </p:attrNameLst>
                                      </p:cBhvr>
                                      <p:to>
                                        <p:strVal val="visible"/>
                                      </p:to>
                                    </p:set>
                                    <p:animEffect transition="in" filter="strips(downLeft)">
                                      <p:cBhvr>
                                        <p:cTn id="68" dur="5000"/>
                                        <p:tgtEl>
                                          <p:spTgt spid="79"/>
                                        </p:tgtEl>
                                      </p:cBhvr>
                                    </p:animEffect>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87"/>
                                        </p:tgtEl>
                                        <p:attrNameLst>
                                          <p:attrName>style.visibility</p:attrName>
                                        </p:attrNameLst>
                                      </p:cBhvr>
                                      <p:to>
                                        <p:strVal val="visible"/>
                                      </p:to>
                                    </p:set>
                                    <p:anim calcmode="lin" valueType="num">
                                      <p:cBhvr additive="base">
                                        <p:cTn id="73" dur="500" fill="hold"/>
                                        <p:tgtEl>
                                          <p:spTgt spid="87"/>
                                        </p:tgtEl>
                                        <p:attrNameLst>
                                          <p:attrName>ppt_x</p:attrName>
                                        </p:attrNameLst>
                                      </p:cBhvr>
                                      <p:tavLst>
                                        <p:tav tm="0">
                                          <p:val>
                                            <p:strVal val="#ppt_x"/>
                                          </p:val>
                                        </p:tav>
                                        <p:tav tm="100000">
                                          <p:val>
                                            <p:strVal val="#ppt_x"/>
                                          </p:val>
                                        </p:tav>
                                      </p:tavLst>
                                    </p:anim>
                                    <p:anim calcmode="lin" valueType="num">
                                      <p:cBhvr additive="base">
                                        <p:cTn id="74" dur="500" fill="hold"/>
                                        <p:tgtEl>
                                          <p:spTgt spid="87"/>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18" presetClass="entr" presetSubtype="12" fill="hold" nodeType="clickEffect">
                                  <p:stCondLst>
                                    <p:cond delay="0"/>
                                  </p:stCondLst>
                                  <p:childTnLst>
                                    <p:set>
                                      <p:cBhvr>
                                        <p:cTn id="78" dur="1" fill="hold">
                                          <p:stCondLst>
                                            <p:cond delay="0"/>
                                          </p:stCondLst>
                                        </p:cTn>
                                        <p:tgtEl>
                                          <p:spTgt spid="116"/>
                                        </p:tgtEl>
                                        <p:attrNameLst>
                                          <p:attrName>style.visibility</p:attrName>
                                        </p:attrNameLst>
                                      </p:cBhvr>
                                      <p:to>
                                        <p:strVal val="visible"/>
                                      </p:to>
                                    </p:set>
                                    <p:animEffect transition="in" filter="strips(downLeft)">
                                      <p:cBhvr>
                                        <p:cTn id="79" dur="5000"/>
                                        <p:tgtEl>
                                          <p:spTgt spid="116"/>
                                        </p:tgtEl>
                                      </p:cBhvr>
                                    </p:animEffect>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grpId="0" nodeType="clickEffect">
                                  <p:stCondLst>
                                    <p:cond delay="0"/>
                                  </p:stCondLst>
                                  <p:childTnLst>
                                    <p:set>
                                      <p:cBhvr>
                                        <p:cTn id="83" dur="1" fill="hold">
                                          <p:stCondLst>
                                            <p:cond delay="0"/>
                                          </p:stCondLst>
                                        </p:cTn>
                                        <p:tgtEl>
                                          <p:spTgt spid="90"/>
                                        </p:tgtEl>
                                        <p:attrNameLst>
                                          <p:attrName>style.visibility</p:attrName>
                                        </p:attrNameLst>
                                      </p:cBhvr>
                                      <p:to>
                                        <p:strVal val="visible"/>
                                      </p:to>
                                    </p:set>
                                    <p:anim calcmode="lin" valueType="num">
                                      <p:cBhvr additive="base">
                                        <p:cTn id="84" dur="500" fill="hold"/>
                                        <p:tgtEl>
                                          <p:spTgt spid="90"/>
                                        </p:tgtEl>
                                        <p:attrNameLst>
                                          <p:attrName>ppt_x</p:attrName>
                                        </p:attrNameLst>
                                      </p:cBhvr>
                                      <p:tavLst>
                                        <p:tav tm="0">
                                          <p:val>
                                            <p:strVal val="#ppt_x"/>
                                          </p:val>
                                        </p:tav>
                                        <p:tav tm="100000">
                                          <p:val>
                                            <p:strVal val="#ppt_x"/>
                                          </p:val>
                                        </p:tav>
                                      </p:tavLst>
                                    </p:anim>
                                    <p:anim calcmode="lin" valueType="num">
                                      <p:cBhvr additive="base">
                                        <p:cTn id="85" dur="500" fill="hold"/>
                                        <p:tgtEl>
                                          <p:spTgt spid="90"/>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18" presetClass="entr" presetSubtype="9" fill="hold" nodeType="clickEffect">
                                  <p:stCondLst>
                                    <p:cond delay="0"/>
                                  </p:stCondLst>
                                  <p:childTnLst>
                                    <p:set>
                                      <p:cBhvr>
                                        <p:cTn id="89" dur="1" fill="hold">
                                          <p:stCondLst>
                                            <p:cond delay="0"/>
                                          </p:stCondLst>
                                        </p:cTn>
                                        <p:tgtEl>
                                          <p:spTgt spid="113"/>
                                        </p:tgtEl>
                                        <p:attrNameLst>
                                          <p:attrName>style.visibility</p:attrName>
                                        </p:attrNameLst>
                                      </p:cBhvr>
                                      <p:to>
                                        <p:strVal val="visible"/>
                                      </p:to>
                                    </p:set>
                                    <p:animEffect transition="in" filter="strips(upLeft)">
                                      <p:cBhvr>
                                        <p:cTn id="90" dur="5000"/>
                                        <p:tgtEl>
                                          <p:spTgt spid="113"/>
                                        </p:tgtEl>
                                      </p:cBhvr>
                                    </p:animEffect>
                                  </p:childTnLst>
                                </p:cTn>
                              </p:par>
                            </p:childTnLst>
                          </p:cTn>
                        </p:par>
                      </p:childTnLst>
                    </p:cTn>
                  </p:par>
                  <p:par>
                    <p:cTn id="91" fill="hold">
                      <p:stCondLst>
                        <p:cond delay="indefinite"/>
                      </p:stCondLst>
                      <p:childTnLst>
                        <p:par>
                          <p:cTn id="92" fill="hold">
                            <p:stCondLst>
                              <p:cond delay="0"/>
                            </p:stCondLst>
                            <p:childTnLst>
                              <p:par>
                                <p:cTn id="93" presetID="8" presetClass="entr" presetSubtype="16" fill="hold" grpId="0" nodeType="clickEffect">
                                  <p:stCondLst>
                                    <p:cond delay="0"/>
                                  </p:stCondLst>
                                  <p:childTnLst>
                                    <p:set>
                                      <p:cBhvr>
                                        <p:cTn id="94" dur="1" fill="hold">
                                          <p:stCondLst>
                                            <p:cond delay="0"/>
                                          </p:stCondLst>
                                        </p:cTn>
                                        <p:tgtEl>
                                          <p:spTgt spid="86"/>
                                        </p:tgtEl>
                                        <p:attrNameLst>
                                          <p:attrName>style.visibility</p:attrName>
                                        </p:attrNameLst>
                                      </p:cBhvr>
                                      <p:to>
                                        <p:strVal val="visible"/>
                                      </p:to>
                                    </p:set>
                                    <p:animEffect transition="in" filter="diamond(in)">
                                      <p:cBhvr>
                                        <p:cTn id="95" dur="20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43" grpId="0"/>
      <p:bldP spid="82" grpId="0"/>
      <p:bldP spid="84" grpId="0"/>
      <p:bldP spid="87" grpId="0"/>
      <p:bldP spid="88" grpId="0"/>
      <p:bldP spid="89" grpId="0"/>
      <p:bldP spid="89" grpId="1"/>
      <p:bldP spid="90" grpId="0"/>
      <p:bldP spid="124" grpId="0"/>
      <p:bldP spid="8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rmAutofit fontScale="90000"/>
          </a:bodyPr>
          <a:lstStyle/>
          <a:p>
            <a:pPr>
              <a:buFont typeface="Wingdings" pitchFamily="2" charset="2"/>
              <a:buChar char="v"/>
            </a:pPr>
            <a:r>
              <a:rPr lang="en-US" sz="4000" b="1" dirty="0" smtClean="0">
                <a:solidFill>
                  <a:srgbClr val="002060"/>
                </a:solidFill>
              </a:rPr>
              <a:t>PHSIOLOGIC ANATOMY OF PLEURA</a:t>
            </a:r>
            <a:endParaRPr lang="en-US" sz="4000" b="1" dirty="0">
              <a:solidFill>
                <a:srgbClr val="002060"/>
              </a:solidFill>
            </a:endParaRPr>
          </a:p>
        </p:txBody>
      </p:sp>
      <p:sp>
        <p:nvSpPr>
          <p:cNvPr id="3" name="Content Placeholder 2"/>
          <p:cNvSpPr>
            <a:spLocks noGrp="1"/>
          </p:cNvSpPr>
          <p:nvPr>
            <p:ph idx="1"/>
          </p:nvPr>
        </p:nvSpPr>
        <p:spPr>
          <a:xfrm>
            <a:off x="0" y="609600"/>
            <a:ext cx="9144000" cy="6248400"/>
          </a:xfrm>
        </p:spPr>
        <p:txBody>
          <a:bodyPr>
            <a:normAutofit fontScale="85000" lnSpcReduction="10000"/>
          </a:bodyPr>
          <a:lstStyle/>
          <a:p>
            <a:r>
              <a:rPr lang="en-US" sz="4400" b="1" dirty="0" smtClean="0">
                <a:solidFill>
                  <a:srgbClr val="7030A0"/>
                </a:solidFill>
              </a:rPr>
              <a:t>PLEURAL SPACE:- </a:t>
            </a:r>
            <a:r>
              <a:rPr lang="en-US" sz="4400" b="1" dirty="0" smtClean="0">
                <a:solidFill>
                  <a:srgbClr val="C00000"/>
                </a:solidFill>
              </a:rPr>
              <a:t>The visceral and parietal pleura are continuous membranes that, together line the pleural sac ( Narrow space between visceral and parietal pleura ).</a:t>
            </a:r>
          </a:p>
          <a:p>
            <a:pPr>
              <a:buNone/>
            </a:pPr>
            <a:endParaRPr lang="en-US" sz="4400" b="1" dirty="0" smtClean="0">
              <a:solidFill>
                <a:srgbClr val="C00000"/>
              </a:solidFill>
            </a:endParaRPr>
          </a:p>
          <a:p>
            <a:r>
              <a:rPr lang="en-US" sz="4400" b="1" dirty="0" smtClean="0">
                <a:solidFill>
                  <a:srgbClr val="7030A0"/>
                </a:solidFill>
              </a:rPr>
              <a:t>The visceral pleura </a:t>
            </a:r>
            <a:r>
              <a:rPr lang="en-US" sz="4400" b="1" dirty="0" smtClean="0">
                <a:solidFill>
                  <a:srgbClr val="C00000"/>
                </a:solidFill>
              </a:rPr>
              <a:t>covers the outer surface of the lungs.</a:t>
            </a:r>
          </a:p>
          <a:p>
            <a:endParaRPr lang="en-US" sz="2200" dirty="0" smtClean="0">
              <a:solidFill>
                <a:srgbClr val="C00000"/>
              </a:solidFill>
            </a:endParaRPr>
          </a:p>
          <a:p>
            <a:endParaRPr lang="en-US" sz="2200" dirty="0" smtClean="0">
              <a:solidFill>
                <a:srgbClr val="C00000"/>
              </a:solidFill>
            </a:endParaRPr>
          </a:p>
          <a:p>
            <a:endParaRPr lang="en-US" sz="2200" dirty="0" smtClean="0">
              <a:solidFill>
                <a:srgbClr val="C00000"/>
              </a:solidFill>
            </a:endParaRPr>
          </a:p>
          <a:p>
            <a:pPr>
              <a:buNone/>
            </a:pPr>
            <a:r>
              <a:rPr lang="en-US" sz="2200" b="1" dirty="0" smtClean="0">
                <a:solidFill>
                  <a:srgbClr val="C00000"/>
                </a:solidFill>
              </a:rPr>
              <a:t>                                                                                                                                              </a:t>
            </a:r>
          </a:p>
          <a:p>
            <a:pPr>
              <a:buNone/>
            </a:pPr>
            <a:endParaRPr lang="en-US" sz="2200" b="1" dirty="0" smtClean="0">
              <a:solidFill>
                <a:srgbClr val="C00000"/>
              </a:solidFill>
            </a:endParaRPr>
          </a:p>
          <a:p>
            <a:pPr>
              <a:buNone/>
            </a:pPr>
            <a:r>
              <a:rPr lang="en-US" sz="2200" b="1" dirty="0" smtClean="0">
                <a:solidFill>
                  <a:srgbClr val="C00000"/>
                </a:solidFill>
              </a:rPr>
              <a:t>                                     </a:t>
            </a:r>
          </a:p>
          <a:p>
            <a:pPr>
              <a:buNone/>
            </a:pPr>
            <a:r>
              <a:rPr lang="en-US" sz="2200" b="1" dirty="0" smtClean="0">
                <a:solidFill>
                  <a:srgbClr val="C00000"/>
                </a:solidFill>
              </a:rPr>
              <a:t>                                                                                </a:t>
            </a:r>
            <a:r>
              <a:rPr lang="en-US" sz="2200" b="1" dirty="0" smtClean="0">
                <a:solidFill>
                  <a:srgbClr val="0000CC"/>
                </a:solidFill>
              </a:rPr>
              <a:t>Joseph Boyle III  (1984) NMS physiology 3</a:t>
            </a:r>
            <a:r>
              <a:rPr lang="en-US" sz="2200" b="1" baseline="30000" dirty="0" smtClean="0">
                <a:solidFill>
                  <a:srgbClr val="0000CC"/>
                </a:solidFill>
              </a:rPr>
              <a:t>rd</a:t>
            </a:r>
            <a:r>
              <a:rPr lang="en-US" sz="2200" b="1" dirty="0" smtClean="0">
                <a:solidFill>
                  <a:srgbClr val="0000CC"/>
                </a:solidFill>
              </a:rPr>
              <a:t> Ed.  </a:t>
            </a:r>
          </a:p>
          <a:p>
            <a:endParaRPr lang="en-US"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1+#ppt_w/2"/>
                                          </p:val>
                                        </p:tav>
                                        <p:tav tm="100000">
                                          <p:val>
                                            <p:strVal val="#ppt_x"/>
                                          </p:val>
                                        </p:tav>
                                      </p:tavLst>
                                    </p:anim>
                                    <p:anim calcmode="lin" valueType="num">
                                      <p:cBhvr additive="base">
                                        <p:cTn id="8" dur="5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5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rmAutofit fontScale="90000"/>
          </a:bodyPr>
          <a:lstStyle/>
          <a:p>
            <a:r>
              <a:rPr lang="en-US" b="1" dirty="0" smtClean="0">
                <a:solidFill>
                  <a:srgbClr val="002060"/>
                </a:solidFill>
              </a:rPr>
              <a:t>PHSIOLOGIC ANATOMY OF PLEURA</a:t>
            </a:r>
            <a:endParaRPr lang="en-US" dirty="0"/>
          </a:p>
        </p:txBody>
      </p:sp>
      <p:sp>
        <p:nvSpPr>
          <p:cNvPr id="3" name="Content Placeholder 2"/>
          <p:cNvSpPr>
            <a:spLocks noGrp="1"/>
          </p:cNvSpPr>
          <p:nvPr>
            <p:ph idx="1"/>
          </p:nvPr>
        </p:nvSpPr>
        <p:spPr>
          <a:xfrm>
            <a:off x="152400" y="762000"/>
            <a:ext cx="8839200" cy="5943600"/>
          </a:xfrm>
        </p:spPr>
        <p:txBody>
          <a:bodyPr>
            <a:normAutofit/>
          </a:bodyPr>
          <a:lstStyle/>
          <a:p>
            <a:r>
              <a:rPr lang="en-US" sz="4400" b="1" dirty="0" smtClean="0">
                <a:solidFill>
                  <a:srgbClr val="7030A0"/>
                </a:solidFill>
              </a:rPr>
              <a:t>The parietal pleura </a:t>
            </a:r>
            <a:r>
              <a:rPr lang="en-US" sz="4400" b="1" dirty="0" smtClean="0">
                <a:solidFill>
                  <a:srgbClr val="C00000"/>
                </a:solidFill>
              </a:rPr>
              <a:t>lines the inner surface the chest wall and diaphragm.</a:t>
            </a:r>
          </a:p>
          <a:p>
            <a:r>
              <a:rPr lang="en-US" sz="4400" b="1" dirty="0" smtClean="0">
                <a:solidFill>
                  <a:srgbClr val="7030A0"/>
                </a:solidFill>
              </a:rPr>
              <a:t>The pleura sac </a:t>
            </a:r>
            <a:r>
              <a:rPr lang="en-US" sz="4400" b="1" dirty="0" smtClean="0">
                <a:solidFill>
                  <a:srgbClr val="C00000"/>
                </a:solidFill>
              </a:rPr>
              <a:t>is the only a potential space, because the two pleural membranes abut each other and enclose only a small amount of pleural fluid.                      </a:t>
            </a:r>
          </a:p>
          <a:p>
            <a:endParaRPr lang="en-US" sz="4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rmAutofit fontScale="90000"/>
          </a:bodyPr>
          <a:lstStyle/>
          <a:p>
            <a:pPr>
              <a:buFont typeface="Wingdings" pitchFamily="2" charset="2"/>
              <a:buChar char="v"/>
            </a:pPr>
            <a:r>
              <a:rPr lang="en-US" b="1" dirty="0" smtClean="0">
                <a:solidFill>
                  <a:srgbClr val="C00000"/>
                </a:solidFill>
              </a:rPr>
              <a:t>PLEURAL FLUID</a:t>
            </a:r>
            <a:endParaRPr lang="en-US" b="1" dirty="0">
              <a:solidFill>
                <a:srgbClr val="C00000"/>
              </a:solidFill>
            </a:endParaRPr>
          </a:p>
        </p:txBody>
      </p:sp>
      <p:sp>
        <p:nvSpPr>
          <p:cNvPr id="3" name="Content Placeholder 2"/>
          <p:cNvSpPr>
            <a:spLocks noGrp="1"/>
          </p:cNvSpPr>
          <p:nvPr>
            <p:ph idx="1"/>
          </p:nvPr>
        </p:nvSpPr>
        <p:spPr>
          <a:xfrm>
            <a:off x="0" y="609600"/>
            <a:ext cx="9144000" cy="6248400"/>
          </a:xfrm>
        </p:spPr>
        <p:txBody>
          <a:bodyPr>
            <a:normAutofit fontScale="47500" lnSpcReduction="20000"/>
          </a:bodyPr>
          <a:lstStyle/>
          <a:p>
            <a:endParaRPr lang="en-US" sz="7300" b="1" dirty="0" smtClean="0">
              <a:solidFill>
                <a:srgbClr val="002060"/>
              </a:solidFill>
            </a:endParaRPr>
          </a:p>
          <a:p>
            <a:r>
              <a:rPr lang="en-US" sz="6700" b="1" dirty="0" smtClean="0">
                <a:solidFill>
                  <a:srgbClr val="002060"/>
                </a:solidFill>
              </a:rPr>
              <a:t>The pleural fluid </a:t>
            </a:r>
            <a:r>
              <a:rPr lang="en-US" sz="6700" b="1" dirty="0" smtClean="0">
                <a:solidFill>
                  <a:srgbClr val="C00000"/>
                </a:solidFill>
              </a:rPr>
              <a:t>act as a lubricant and causes the   visceral and parietal pleura to adhere to one another, much in the same way water behaves between two glass slides can readily move back and forth but are difficult to separate. </a:t>
            </a:r>
            <a:r>
              <a:rPr lang="en-US" sz="6700" b="1" dirty="0" smtClean="0">
                <a:solidFill>
                  <a:srgbClr val="002060"/>
                </a:solidFill>
              </a:rPr>
              <a:t>Thus, any movement of the chest wall causes similar changes in lung volume.</a:t>
            </a:r>
          </a:p>
          <a:p>
            <a:pPr>
              <a:buNone/>
            </a:pPr>
            <a:endParaRPr lang="en-US" sz="6700" b="1" dirty="0" smtClean="0">
              <a:solidFill>
                <a:srgbClr val="7030A0"/>
              </a:solidFill>
            </a:endParaRPr>
          </a:p>
          <a:p>
            <a:pPr>
              <a:buNone/>
            </a:pPr>
            <a:endParaRPr lang="en-US" sz="6700" dirty="0" smtClean="0">
              <a:solidFill>
                <a:srgbClr val="002060"/>
              </a:solidFill>
            </a:endParaRPr>
          </a:p>
          <a:p>
            <a:endParaRPr lang="en-US" sz="3500" dirty="0" smtClean="0">
              <a:solidFill>
                <a:srgbClr val="002060"/>
              </a:solidFill>
            </a:endParaRPr>
          </a:p>
          <a:p>
            <a:pPr>
              <a:buNone/>
            </a:pPr>
            <a:r>
              <a:rPr lang="en-US" sz="3500" dirty="0" smtClean="0">
                <a:solidFill>
                  <a:srgbClr val="002060"/>
                </a:solidFill>
              </a:rPr>
              <a:t>                                                                                                                              </a:t>
            </a:r>
          </a:p>
          <a:p>
            <a:pPr>
              <a:buNone/>
            </a:pPr>
            <a:r>
              <a:rPr lang="en-US" sz="3500" b="1" dirty="0" smtClean="0">
                <a:solidFill>
                  <a:srgbClr val="002060"/>
                </a:solidFill>
              </a:rPr>
              <a:t>                                                                   </a:t>
            </a:r>
          </a:p>
          <a:p>
            <a:pPr>
              <a:buNone/>
            </a:pPr>
            <a:endParaRPr lang="en-US" sz="3500" b="1" dirty="0" smtClean="0">
              <a:solidFill>
                <a:srgbClr val="002060"/>
              </a:solidFill>
            </a:endParaRPr>
          </a:p>
          <a:p>
            <a:pPr>
              <a:buNone/>
            </a:pPr>
            <a:r>
              <a:rPr lang="en-US" sz="3500" b="1" dirty="0" smtClean="0">
                <a:solidFill>
                  <a:srgbClr val="002060"/>
                </a:solidFill>
              </a:rPr>
              <a:t>                                                                                                                                                                                                     </a:t>
            </a:r>
          </a:p>
          <a:p>
            <a:pPr>
              <a:buNone/>
            </a:pPr>
            <a:r>
              <a:rPr lang="en-US" sz="3500" b="1" dirty="0" smtClean="0">
                <a:solidFill>
                  <a:srgbClr val="002060"/>
                </a:solidFill>
              </a:rPr>
              <a:t>                                                                                                                                                                                   </a:t>
            </a:r>
            <a:r>
              <a:rPr lang="en-US" sz="3800" b="1" dirty="0" smtClean="0">
                <a:solidFill>
                  <a:srgbClr val="0000CC"/>
                </a:solidFill>
              </a:rPr>
              <a:t>Joseph Boyle III  (1984) NMS physiology 3</a:t>
            </a:r>
            <a:r>
              <a:rPr lang="en-US" sz="3800" b="1" baseline="30000" dirty="0" smtClean="0">
                <a:solidFill>
                  <a:srgbClr val="0000CC"/>
                </a:solidFill>
              </a:rPr>
              <a:t>rd</a:t>
            </a:r>
            <a:r>
              <a:rPr lang="en-US" sz="3800" b="1" dirty="0" smtClean="0">
                <a:solidFill>
                  <a:srgbClr val="0000CC"/>
                </a:solidFill>
              </a:rPr>
              <a:t> Ed.  </a:t>
            </a:r>
          </a:p>
          <a:p>
            <a:endParaRPr lang="en-US" sz="35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5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91600" cy="685800"/>
          </a:xfrm>
        </p:spPr>
        <p:txBody>
          <a:bodyPr>
            <a:noAutofit/>
          </a:bodyPr>
          <a:lstStyle/>
          <a:p>
            <a:r>
              <a:rPr lang="en-US" sz="4800" b="1" dirty="0" smtClean="0">
                <a:solidFill>
                  <a:srgbClr val="C00000"/>
                </a:solidFill>
              </a:rPr>
              <a:t>PNEUMOTHORAX</a:t>
            </a:r>
            <a:endParaRPr lang="en-US" sz="4800" dirty="0"/>
          </a:p>
        </p:txBody>
      </p:sp>
      <p:sp>
        <p:nvSpPr>
          <p:cNvPr id="3" name="Content Placeholder 2"/>
          <p:cNvSpPr>
            <a:spLocks noGrp="1"/>
          </p:cNvSpPr>
          <p:nvPr>
            <p:ph idx="1"/>
          </p:nvPr>
        </p:nvSpPr>
        <p:spPr>
          <a:xfrm>
            <a:off x="0" y="685800"/>
            <a:ext cx="9144000" cy="6019800"/>
          </a:xfrm>
        </p:spPr>
        <p:txBody>
          <a:bodyPr>
            <a:normAutofit/>
          </a:bodyPr>
          <a:lstStyle/>
          <a:p>
            <a:r>
              <a:rPr lang="en-US" sz="4800" b="1" dirty="0" smtClean="0">
                <a:solidFill>
                  <a:srgbClr val="002060"/>
                </a:solidFill>
              </a:rPr>
              <a:t>Normally, no gas exist in the pleural space, but gas can enter the pleural space from a rupture of the lung or a penetrating wound of the chest </a:t>
            </a:r>
            <a:r>
              <a:rPr lang="en-US" sz="4800" b="1" dirty="0" err="1" smtClean="0">
                <a:solidFill>
                  <a:srgbClr val="002060"/>
                </a:solidFill>
              </a:rPr>
              <a:t>wall.The</a:t>
            </a:r>
            <a:r>
              <a:rPr lang="en-US" sz="4800" b="1" dirty="0" smtClean="0">
                <a:solidFill>
                  <a:srgbClr val="002060"/>
                </a:solidFill>
              </a:rPr>
              <a:t> presence of gas in the pleural space  is termed  a </a:t>
            </a:r>
            <a:r>
              <a:rPr lang="en-US" sz="4800" b="1" dirty="0" err="1" smtClean="0">
                <a:solidFill>
                  <a:srgbClr val="002060"/>
                </a:solidFill>
              </a:rPr>
              <a:t>Pneumothorax</a:t>
            </a:r>
            <a:r>
              <a:rPr lang="en-US" sz="4800" b="1" dirty="0" smtClean="0">
                <a:solidFill>
                  <a:srgbClr val="002060"/>
                </a:solidFill>
              </a:rPr>
              <a:t>.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rmAutofit fontScale="90000"/>
          </a:bodyPr>
          <a:lstStyle/>
          <a:p>
            <a:pPr>
              <a:buFont typeface="Wingdings" pitchFamily="2" charset="2"/>
              <a:buChar char="v"/>
            </a:pPr>
            <a:r>
              <a:rPr lang="en-US" b="1" dirty="0" smtClean="0">
                <a:solidFill>
                  <a:srgbClr val="FF0000"/>
                </a:solidFill>
              </a:rPr>
              <a:t>TRANSPULMONARY PRESSURE [P</a:t>
            </a:r>
            <a:r>
              <a:rPr lang="en-US" sz="3200" b="1" dirty="0" smtClean="0">
                <a:solidFill>
                  <a:srgbClr val="FF0000"/>
                </a:solidFill>
              </a:rPr>
              <a:t>L</a:t>
            </a:r>
            <a:r>
              <a:rPr lang="en-US" b="1" dirty="0" smtClean="0">
                <a:solidFill>
                  <a:srgbClr val="FF0000"/>
                </a:solidFill>
              </a:rPr>
              <a:t>]</a:t>
            </a:r>
            <a:endParaRPr lang="en-US" b="1" dirty="0">
              <a:solidFill>
                <a:srgbClr val="FF0000"/>
              </a:solidFill>
            </a:endParaRPr>
          </a:p>
        </p:txBody>
      </p:sp>
      <p:sp>
        <p:nvSpPr>
          <p:cNvPr id="3" name="Content Placeholder 2"/>
          <p:cNvSpPr>
            <a:spLocks noGrp="1"/>
          </p:cNvSpPr>
          <p:nvPr>
            <p:ph idx="1"/>
          </p:nvPr>
        </p:nvSpPr>
        <p:spPr>
          <a:xfrm>
            <a:off x="0" y="609600"/>
            <a:ext cx="9144000" cy="6248400"/>
          </a:xfrm>
        </p:spPr>
        <p:txBody>
          <a:bodyPr>
            <a:normAutofit/>
          </a:bodyPr>
          <a:lstStyle/>
          <a:p>
            <a:r>
              <a:rPr lang="en-US" b="1" dirty="0" smtClean="0">
                <a:solidFill>
                  <a:srgbClr val="002060"/>
                </a:solidFill>
              </a:rPr>
              <a:t>TRANSPULMONARY PRESSURE </a:t>
            </a:r>
            <a:r>
              <a:rPr lang="en-US" b="1" dirty="0" smtClean="0">
                <a:solidFill>
                  <a:srgbClr val="C00000"/>
                </a:solidFill>
              </a:rPr>
              <a:t>is the </a:t>
            </a:r>
            <a:r>
              <a:rPr lang="en-US" b="1" dirty="0" err="1" smtClean="0">
                <a:solidFill>
                  <a:srgbClr val="C00000"/>
                </a:solidFill>
              </a:rPr>
              <a:t>transmural</a:t>
            </a:r>
            <a:r>
              <a:rPr lang="en-US" b="1" dirty="0" smtClean="0">
                <a:solidFill>
                  <a:srgbClr val="C00000"/>
                </a:solidFill>
              </a:rPr>
              <a:t> pressure (P</a:t>
            </a:r>
            <a:r>
              <a:rPr lang="en-US" sz="2400" b="1" dirty="0" smtClean="0">
                <a:solidFill>
                  <a:srgbClr val="C00000"/>
                </a:solidFill>
              </a:rPr>
              <a:t>TM</a:t>
            </a:r>
            <a:r>
              <a:rPr lang="en-US" b="1" dirty="0" smtClean="0">
                <a:solidFill>
                  <a:srgbClr val="C00000"/>
                </a:solidFill>
              </a:rPr>
              <a:t>=P</a:t>
            </a:r>
            <a:r>
              <a:rPr lang="en-US" sz="2400" b="1" dirty="0" smtClean="0">
                <a:solidFill>
                  <a:srgbClr val="C00000"/>
                </a:solidFill>
              </a:rPr>
              <a:t>in-</a:t>
            </a:r>
            <a:r>
              <a:rPr lang="en-US" b="1" dirty="0" smtClean="0">
                <a:solidFill>
                  <a:srgbClr val="C00000"/>
                </a:solidFill>
              </a:rPr>
              <a:t>P</a:t>
            </a:r>
            <a:r>
              <a:rPr lang="en-US" sz="2400" b="1" dirty="0" smtClean="0">
                <a:solidFill>
                  <a:srgbClr val="C00000"/>
                </a:solidFill>
              </a:rPr>
              <a:t>out</a:t>
            </a:r>
            <a:r>
              <a:rPr lang="en-US" b="1" dirty="0" smtClean="0">
                <a:solidFill>
                  <a:srgbClr val="C00000"/>
                </a:solidFill>
              </a:rPr>
              <a:t>) across the </a:t>
            </a:r>
            <a:r>
              <a:rPr lang="en-US" b="1" dirty="0" err="1" smtClean="0">
                <a:solidFill>
                  <a:srgbClr val="C00000"/>
                </a:solidFill>
              </a:rPr>
              <a:t>lungs.The</a:t>
            </a:r>
            <a:r>
              <a:rPr lang="en-US" b="1" dirty="0" smtClean="0">
                <a:solidFill>
                  <a:srgbClr val="C00000"/>
                </a:solidFill>
              </a:rPr>
              <a:t> inside pressure is the alveolar pressure [P</a:t>
            </a:r>
            <a:r>
              <a:rPr lang="en-US" sz="2400" b="1" dirty="0" smtClean="0">
                <a:solidFill>
                  <a:srgbClr val="C00000"/>
                </a:solidFill>
              </a:rPr>
              <a:t>A</a:t>
            </a:r>
            <a:r>
              <a:rPr lang="en-US" b="1" dirty="0" smtClean="0">
                <a:solidFill>
                  <a:srgbClr val="C00000"/>
                </a:solidFill>
              </a:rPr>
              <a:t>] and the pressure just out side the lungs is the intra pleural pressure[P</a:t>
            </a:r>
            <a:r>
              <a:rPr lang="en-US" sz="2400" b="1" dirty="0" smtClean="0">
                <a:solidFill>
                  <a:srgbClr val="C00000"/>
                </a:solidFill>
              </a:rPr>
              <a:t>PL</a:t>
            </a:r>
            <a:r>
              <a:rPr lang="en-US" b="1" dirty="0" smtClean="0">
                <a:solidFill>
                  <a:srgbClr val="C00000"/>
                </a:solidFill>
              </a:rPr>
              <a:t>]</a:t>
            </a:r>
          </a:p>
          <a:p>
            <a:pPr>
              <a:buNone/>
            </a:pPr>
            <a:r>
              <a:rPr lang="en-US" b="1" dirty="0" smtClean="0"/>
              <a:t>    </a:t>
            </a:r>
            <a:r>
              <a:rPr lang="en-US" b="1" dirty="0" smtClean="0">
                <a:solidFill>
                  <a:srgbClr val="7030A0"/>
                </a:solidFill>
              </a:rPr>
              <a:t>There fore :  [P</a:t>
            </a:r>
            <a:r>
              <a:rPr lang="en-US" sz="2800" b="1" dirty="0" smtClean="0">
                <a:solidFill>
                  <a:srgbClr val="7030A0"/>
                </a:solidFill>
              </a:rPr>
              <a:t>L</a:t>
            </a:r>
            <a:r>
              <a:rPr lang="en-US" b="1" dirty="0" smtClean="0">
                <a:solidFill>
                  <a:srgbClr val="7030A0"/>
                </a:solidFill>
              </a:rPr>
              <a:t>= P</a:t>
            </a:r>
            <a:r>
              <a:rPr lang="en-US" sz="2400" b="1" dirty="0" smtClean="0">
                <a:solidFill>
                  <a:srgbClr val="7030A0"/>
                </a:solidFill>
              </a:rPr>
              <a:t>A </a:t>
            </a:r>
            <a:r>
              <a:rPr lang="en-US" b="1" dirty="0" smtClean="0">
                <a:solidFill>
                  <a:srgbClr val="7030A0"/>
                </a:solidFill>
              </a:rPr>
              <a:t>- P</a:t>
            </a:r>
            <a:r>
              <a:rPr lang="en-US" sz="2400" b="1" dirty="0" smtClean="0">
                <a:solidFill>
                  <a:srgbClr val="7030A0"/>
                </a:solidFill>
              </a:rPr>
              <a:t>PL</a:t>
            </a:r>
            <a:r>
              <a:rPr lang="en-US" b="1" dirty="0" smtClean="0">
                <a:solidFill>
                  <a:srgbClr val="7030A0"/>
                </a:solidFill>
              </a:rPr>
              <a:t>].</a:t>
            </a:r>
          </a:p>
          <a:p>
            <a:r>
              <a:rPr lang="en-US" b="1" dirty="0" smtClean="0">
                <a:solidFill>
                  <a:srgbClr val="002060"/>
                </a:solidFill>
              </a:rPr>
              <a:t>YOUNG-LAPLACE LAW:-  </a:t>
            </a:r>
            <a:r>
              <a:rPr lang="en-US" b="1" dirty="0" smtClean="0">
                <a:solidFill>
                  <a:srgbClr val="C00000"/>
                </a:solidFill>
              </a:rPr>
              <a:t>The </a:t>
            </a:r>
            <a:r>
              <a:rPr lang="en-US" b="1" dirty="0" err="1" smtClean="0">
                <a:solidFill>
                  <a:srgbClr val="C00000"/>
                </a:solidFill>
              </a:rPr>
              <a:t>transmural</a:t>
            </a:r>
            <a:r>
              <a:rPr lang="en-US" b="1" dirty="0" smtClean="0">
                <a:solidFill>
                  <a:srgbClr val="C00000"/>
                </a:solidFill>
              </a:rPr>
              <a:t> pressure of a structure depends on both radius and surface tension.</a:t>
            </a:r>
            <a:r>
              <a:rPr lang="en-US" b="1" dirty="0" smtClean="0">
                <a:solidFill>
                  <a:srgbClr val="0000CC"/>
                </a:solidFill>
              </a:rPr>
              <a:t>                                                                       </a:t>
            </a:r>
            <a:r>
              <a:rPr lang="en-US" dirty="0" smtClean="0">
                <a:solidFill>
                  <a:srgbClr val="0000CC"/>
                </a:solidFill>
              </a:rPr>
              <a:t>                           </a:t>
            </a:r>
          </a:p>
          <a:p>
            <a:endParaRPr lang="en-US" sz="2000" dirty="0" smtClean="0">
              <a:solidFill>
                <a:srgbClr val="0000CC"/>
              </a:solidFill>
            </a:endParaRPr>
          </a:p>
          <a:p>
            <a:pPr>
              <a:buNone/>
            </a:pPr>
            <a:r>
              <a:rPr lang="en-US" sz="1600" dirty="0" smtClean="0">
                <a:solidFill>
                  <a:srgbClr val="0000CC"/>
                </a:solidFill>
              </a:rPr>
              <a:t>        </a:t>
            </a:r>
            <a:r>
              <a:rPr lang="en-US" sz="1600" b="1" dirty="0" smtClean="0">
                <a:solidFill>
                  <a:srgbClr val="7030A0"/>
                </a:solidFill>
              </a:rPr>
              <a:t>John B. West (2005). </a:t>
            </a:r>
            <a:r>
              <a:rPr lang="en-US" sz="1600" b="1" i="1" dirty="0" smtClean="0">
                <a:solidFill>
                  <a:srgbClr val="7030A0"/>
                </a:solidFill>
              </a:rPr>
              <a:t>Respiratory physiology: the essentials</a:t>
            </a:r>
            <a:r>
              <a:rPr lang="en-US" sz="1600" b="1" dirty="0" smtClean="0">
                <a:solidFill>
                  <a:srgbClr val="7030A0"/>
                </a:solidFill>
              </a:rPr>
              <a:t>. Hagerstown, MD: Lippincott Williams &amp; Wilkins. </a:t>
            </a:r>
            <a:r>
              <a:rPr lang="en-US" sz="1600" b="1" dirty="0" smtClean="0">
                <a:solidFill>
                  <a:srgbClr val="7030A0"/>
                </a:solidFill>
                <a:hlinkClick r:id="rId2" action="ppaction://hlinkfile"/>
              </a:rPr>
              <a:t>ISBN</a:t>
            </a:r>
            <a:r>
              <a:rPr lang="en-US" sz="1600" b="1" dirty="0" smtClean="0">
                <a:solidFill>
                  <a:srgbClr val="7030A0"/>
                </a:solidFill>
              </a:rPr>
              <a:t> 0-7817-5152</a:t>
            </a:r>
            <a:r>
              <a:rPr lang="en-US" sz="1600" dirty="0" smtClean="0">
                <a:solidFill>
                  <a:srgbClr val="0000CC"/>
                </a:solidFill>
              </a:rPr>
              <a:t>     </a:t>
            </a:r>
          </a:p>
          <a:p>
            <a:pPr>
              <a:buNone/>
            </a:pPr>
            <a:r>
              <a:rPr lang="en-US" sz="1600" b="1" dirty="0" smtClean="0">
                <a:solidFill>
                  <a:srgbClr val="FF0000"/>
                </a:solidFill>
              </a:rPr>
              <a:t>        Joseph Boyle III  (1984) NMS physiology 3</a:t>
            </a:r>
            <a:r>
              <a:rPr lang="en-US" sz="1600" b="1" baseline="30000" dirty="0" smtClean="0">
                <a:solidFill>
                  <a:srgbClr val="FF0000"/>
                </a:solidFill>
              </a:rPr>
              <a:t>rd</a:t>
            </a:r>
            <a:r>
              <a:rPr lang="en-US" sz="1600" b="1" dirty="0" smtClean="0">
                <a:solidFill>
                  <a:srgbClr val="FF0000"/>
                </a:solidFill>
              </a:rPr>
              <a:t> Ed.  </a:t>
            </a:r>
          </a:p>
          <a:p>
            <a:endParaRPr lang="en-US"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4" dur="5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0" dur="5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6" dur="5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685800"/>
          </a:xfrm>
        </p:spPr>
        <p:txBody>
          <a:bodyPr>
            <a:normAutofit fontScale="90000"/>
          </a:bodyPr>
          <a:lstStyle/>
          <a:p>
            <a:r>
              <a:rPr lang="en-US" b="1" dirty="0" smtClean="0">
                <a:solidFill>
                  <a:srgbClr val="FF0066"/>
                </a:solidFill>
              </a:rPr>
              <a:t>YOUNG-LAPLACE LAW</a:t>
            </a:r>
            <a:endParaRPr lang="en-US" dirty="0">
              <a:solidFill>
                <a:srgbClr val="FF0066"/>
              </a:solidFill>
            </a:endParaRPr>
          </a:p>
        </p:txBody>
      </p:sp>
      <p:sp>
        <p:nvSpPr>
          <p:cNvPr id="3" name="Content Placeholder 2"/>
          <p:cNvSpPr>
            <a:spLocks noGrp="1"/>
          </p:cNvSpPr>
          <p:nvPr>
            <p:ph idx="1"/>
          </p:nvPr>
        </p:nvSpPr>
        <p:spPr>
          <a:xfrm>
            <a:off x="0" y="609600"/>
            <a:ext cx="9144000" cy="6248400"/>
          </a:xfrm>
        </p:spPr>
        <p:txBody>
          <a:bodyPr>
            <a:normAutofit/>
          </a:bodyPr>
          <a:lstStyle/>
          <a:p>
            <a:r>
              <a:rPr lang="en-US" b="1" dirty="0" smtClean="0">
                <a:solidFill>
                  <a:srgbClr val="0070C0"/>
                </a:solidFill>
              </a:rPr>
              <a:t>The equation is named after </a:t>
            </a:r>
            <a:r>
              <a:rPr lang="en-US" b="1" dirty="0" smtClean="0">
                <a:solidFill>
                  <a:srgbClr val="00B050"/>
                </a:solidFill>
              </a:rPr>
              <a:t>Thomas Young</a:t>
            </a:r>
            <a:r>
              <a:rPr lang="en-US" b="1" dirty="0" smtClean="0">
                <a:solidFill>
                  <a:srgbClr val="0070C0"/>
                </a:solidFill>
              </a:rPr>
              <a:t>, who developed the </a:t>
            </a:r>
            <a:r>
              <a:rPr lang="en-US" b="1" dirty="0" smtClean="0">
                <a:solidFill>
                  <a:srgbClr val="FF0066"/>
                </a:solidFill>
              </a:rPr>
              <a:t>qualitative theory of surface tension in 1805,</a:t>
            </a:r>
            <a:r>
              <a:rPr lang="en-US" b="1" dirty="0" smtClean="0">
                <a:solidFill>
                  <a:srgbClr val="0070C0"/>
                </a:solidFill>
              </a:rPr>
              <a:t> and </a:t>
            </a:r>
            <a:r>
              <a:rPr lang="en-US" b="1" dirty="0" smtClean="0">
                <a:solidFill>
                  <a:srgbClr val="00B050"/>
                </a:solidFill>
              </a:rPr>
              <a:t>Pierre-Simon Laplace </a:t>
            </a:r>
            <a:r>
              <a:rPr lang="en-US" b="1" dirty="0" smtClean="0">
                <a:solidFill>
                  <a:srgbClr val="0070C0"/>
                </a:solidFill>
              </a:rPr>
              <a:t>who completed the mathematical description in the following year</a:t>
            </a:r>
            <a:r>
              <a:rPr lang="en-US" dirty="0" smtClean="0">
                <a:solidFill>
                  <a:srgbClr val="0070C0"/>
                </a:solidFill>
              </a:rPr>
              <a:t>.</a:t>
            </a:r>
          </a:p>
        </p:txBody>
      </p:sp>
      <p:sp>
        <p:nvSpPr>
          <p:cNvPr id="1026" name="AutoShape 2" descr="Pierre-Simon Laplace - Wikiped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7" name="Picture 3" descr="C:\Users\user\Desktop\download.jpg"/>
          <p:cNvPicPr>
            <a:picLocks noChangeAspect="1" noChangeArrowheads="1"/>
          </p:cNvPicPr>
          <p:nvPr/>
        </p:nvPicPr>
        <p:blipFill>
          <a:blip r:embed="rId2" cstate="print"/>
          <a:srcRect/>
          <a:stretch>
            <a:fillRect/>
          </a:stretch>
        </p:blipFill>
        <p:spPr bwMode="auto">
          <a:xfrm>
            <a:off x="5334000" y="2971800"/>
            <a:ext cx="3505199" cy="3352800"/>
          </a:xfrm>
          <a:prstGeom prst="rect">
            <a:avLst/>
          </a:prstGeom>
          <a:noFill/>
        </p:spPr>
      </p:pic>
      <p:sp>
        <p:nvSpPr>
          <p:cNvPr id="7" name="Text Placeholder 2"/>
          <p:cNvSpPr txBox="1">
            <a:spLocks/>
          </p:cNvSpPr>
          <p:nvPr/>
        </p:nvSpPr>
        <p:spPr>
          <a:xfrm>
            <a:off x="0" y="6324600"/>
            <a:ext cx="4114800" cy="533400"/>
          </a:xfrm>
          <a:prstGeom prst="rect">
            <a:avLst/>
          </a:prstGeom>
        </p:spPr>
        <p:txBody>
          <a:bodyPr vert="horz" lIns="91440" tIns="45720" rIns="91440" bIns="45720" rtlCol="0">
            <a:normAutofit fontScale="85000" lnSpcReduction="10000"/>
          </a:bodyPr>
          <a:lstStyle/>
          <a:p>
            <a:pPr marL="342900" lvl="0" indent="-342900">
              <a:spcBef>
                <a:spcPct val="20000"/>
              </a:spcBef>
              <a:defRPr/>
            </a:pPr>
            <a:r>
              <a:rPr kumimoji="0" lang="en-US" sz="3200" b="1" i="0" u="none" strike="noStrike" kern="1200" cap="none" spc="0" normalizeH="0" baseline="0" noProof="0" dirty="0" smtClean="0">
                <a:ln>
                  <a:noFill/>
                </a:ln>
                <a:solidFill>
                  <a:srgbClr val="FF0000"/>
                </a:solidFill>
                <a:effectLst/>
                <a:uLnTx/>
                <a:uFillTx/>
                <a:latin typeface="+mn-lt"/>
                <a:ea typeface="+mn-ea"/>
                <a:cs typeface="+mn-cs"/>
              </a:rPr>
              <a:t>    </a:t>
            </a:r>
            <a:r>
              <a:rPr kumimoji="0" lang="en-US" sz="2600" b="1" i="0" u="none" strike="noStrike" kern="1200" cap="none" spc="0" normalizeH="0" baseline="0" noProof="0" dirty="0" smtClean="0">
                <a:ln>
                  <a:noFill/>
                </a:ln>
                <a:solidFill>
                  <a:srgbClr val="FF0000"/>
                </a:solidFill>
                <a:effectLst/>
                <a:uLnTx/>
                <a:uFillTx/>
                <a:latin typeface="+mn-lt"/>
                <a:ea typeface="+mn-ea"/>
                <a:cs typeface="+mn-cs"/>
              </a:rPr>
              <a:t>THOMAS</a:t>
            </a:r>
            <a:r>
              <a:rPr kumimoji="0" lang="en-US" sz="2600" b="1" i="0" u="none" strike="noStrike" kern="1200" cap="none" spc="0" normalizeH="0" noProof="0" dirty="0" smtClean="0">
                <a:ln>
                  <a:noFill/>
                </a:ln>
                <a:solidFill>
                  <a:srgbClr val="FF0000"/>
                </a:solidFill>
                <a:effectLst/>
                <a:uLnTx/>
                <a:uFillTx/>
                <a:latin typeface="+mn-lt"/>
                <a:ea typeface="+mn-ea"/>
                <a:cs typeface="+mn-cs"/>
              </a:rPr>
              <a:t> YOUNG </a:t>
            </a:r>
            <a:r>
              <a:rPr kumimoji="0" lang="en-US" sz="2600" b="1" i="0" u="none" strike="noStrike" kern="1200" cap="none" spc="0" normalizeH="0" noProof="0" dirty="0" smtClean="0">
                <a:ln>
                  <a:noFill/>
                </a:ln>
                <a:solidFill>
                  <a:srgbClr val="002060"/>
                </a:solidFill>
                <a:effectLst/>
                <a:uLnTx/>
                <a:uFillTx/>
                <a:latin typeface="+mn-lt"/>
                <a:ea typeface="+mn-ea"/>
                <a:cs typeface="+mn-cs"/>
              </a:rPr>
              <a:t>(</a:t>
            </a:r>
            <a:r>
              <a:rPr lang="en-US" sz="2600" b="1" dirty="0" smtClean="0">
                <a:solidFill>
                  <a:srgbClr val="002060"/>
                </a:solidFill>
              </a:rPr>
              <a:t>1773-1829)</a:t>
            </a:r>
            <a:endParaRPr kumimoji="0" lang="en-US" sz="2600" b="1" i="0" u="sng" strike="noStrike" kern="1200" cap="none" spc="0" normalizeH="0" baseline="0" noProof="0" dirty="0">
              <a:ln>
                <a:noFill/>
              </a:ln>
              <a:solidFill>
                <a:srgbClr val="002060"/>
              </a:solidFill>
              <a:effectLst/>
              <a:uLnTx/>
              <a:uFillTx/>
              <a:latin typeface="+mn-lt"/>
              <a:ea typeface="+mn-ea"/>
              <a:cs typeface="+mn-cs"/>
            </a:endParaRPr>
          </a:p>
        </p:txBody>
      </p:sp>
      <p:sp>
        <p:nvSpPr>
          <p:cNvPr id="9" name="Text Placeholder 2"/>
          <p:cNvSpPr txBox="1">
            <a:spLocks/>
          </p:cNvSpPr>
          <p:nvPr/>
        </p:nvSpPr>
        <p:spPr>
          <a:xfrm>
            <a:off x="4953000" y="6324600"/>
            <a:ext cx="4191000" cy="533400"/>
          </a:xfrm>
          <a:prstGeom prst="rect">
            <a:avLst/>
          </a:prstGeom>
        </p:spPr>
        <p:txBody>
          <a:bodyPr vert="horz" lIns="91440" tIns="45720" rIns="91440" bIns="45720" rtlCol="0">
            <a:noAutofit/>
          </a:bodyPr>
          <a:lstStyle/>
          <a:p>
            <a:pPr marL="342900" lvl="0" indent="-342900">
              <a:spcBef>
                <a:spcPct val="20000"/>
              </a:spcBef>
              <a:defRPr/>
            </a:pPr>
            <a:r>
              <a:rPr lang="en-US" sz="2000" b="1" dirty="0" smtClean="0">
                <a:solidFill>
                  <a:srgbClr val="FF0000"/>
                </a:solidFill>
              </a:rPr>
              <a:t>  PIERRE SIMON LAPLACE </a:t>
            </a:r>
            <a:r>
              <a:rPr lang="en-US" sz="2000" b="1" dirty="0" smtClean="0">
                <a:solidFill>
                  <a:srgbClr val="002060"/>
                </a:solidFill>
              </a:rPr>
              <a:t>(1749-1827)</a:t>
            </a:r>
            <a:endParaRPr kumimoji="0" lang="en-US" sz="2000" b="1" i="0" u="sng" strike="noStrike" kern="1200" cap="none" spc="0" normalizeH="0" baseline="0" noProof="0" dirty="0">
              <a:ln>
                <a:noFill/>
              </a:ln>
              <a:solidFill>
                <a:srgbClr val="002060"/>
              </a:solidFill>
              <a:effectLst/>
              <a:uLnTx/>
              <a:uFillTx/>
              <a:latin typeface="+mn-lt"/>
              <a:ea typeface="+mn-ea"/>
              <a:cs typeface="+mn-cs"/>
            </a:endParaRPr>
          </a:p>
        </p:txBody>
      </p:sp>
      <p:pic>
        <p:nvPicPr>
          <p:cNvPr id="10" name="Picture 4" descr="C:\Users\user\Desktop\download (1).jpg"/>
          <p:cNvPicPr>
            <a:picLocks noChangeAspect="1" noChangeArrowheads="1"/>
          </p:cNvPicPr>
          <p:nvPr/>
        </p:nvPicPr>
        <p:blipFill>
          <a:blip r:embed="rId3" cstate="print"/>
          <a:srcRect/>
          <a:stretch>
            <a:fillRect/>
          </a:stretch>
        </p:blipFill>
        <p:spPr bwMode="auto">
          <a:xfrm>
            <a:off x="533400" y="3048000"/>
            <a:ext cx="3505200" cy="3276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 calcmode="lin" valueType="num">
                                      <p:cBhvr additive="base">
                                        <p:cTn id="13" dur="50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fontScale="90000"/>
          </a:bodyPr>
          <a:lstStyle/>
          <a:p>
            <a:pPr>
              <a:buFont typeface="Wingdings" pitchFamily="2" charset="2"/>
              <a:buChar char="v"/>
            </a:pPr>
            <a:r>
              <a:rPr lang="en-US" b="1" dirty="0" smtClean="0">
                <a:solidFill>
                  <a:srgbClr val="C00000"/>
                </a:solidFill>
              </a:rPr>
              <a:t>MECHANICS OF PULMONARY VENTILATION</a:t>
            </a:r>
            <a:endParaRPr lang="en-US" b="1" dirty="0">
              <a:solidFill>
                <a:srgbClr val="C00000"/>
              </a:solidFill>
            </a:endParaRPr>
          </a:p>
        </p:txBody>
      </p:sp>
      <p:sp>
        <p:nvSpPr>
          <p:cNvPr id="3" name="Content Placeholder 2"/>
          <p:cNvSpPr>
            <a:spLocks noGrp="1"/>
          </p:cNvSpPr>
          <p:nvPr>
            <p:ph idx="1"/>
          </p:nvPr>
        </p:nvSpPr>
        <p:spPr>
          <a:xfrm>
            <a:off x="0" y="1219200"/>
            <a:ext cx="9144000" cy="5486400"/>
          </a:xfrm>
        </p:spPr>
        <p:txBody>
          <a:bodyPr>
            <a:normAutofit/>
          </a:bodyPr>
          <a:lstStyle/>
          <a:p>
            <a:r>
              <a:rPr lang="en-US" sz="4400" b="1" dirty="0" smtClean="0">
                <a:solidFill>
                  <a:srgbClr val="7030A0"/>
                </a:solidFill>
              </a:rPr>
              <a:t>RESPIRATORY MUSCLES</a:t>
            </a:r>
          </a:p>
          <a:p>
            <a:r>
              <a:rPr lang="en-US" sz="4400" b="1" dirty="0" smtClean="0">
                <a:solidFill>
                  <a:srgbClr val="7030A0"/>
                </a:solidFill>
              </a:rPr>
              <a:t>RESPIRATORY PRESSURES</a:t>
            </a:r>
          </a:p>
          <a:p>
            <a:r>
              <a:rPr lang="en-US" sz="4400" b="1" dirty="0" smtClean="0">
                <a:solidFill>
                  <a:srgbClr val="7030A0"/>
                </a:solidFill>
              </a:rPr>
              <a:t>WORK OF BREATHING</a:t>
            </a:r>
            <a:endParaRPr lang="en-US" sz="4400" b="1"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0" dur="5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6" dur="5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762000"/>
          </a:xfrm>
        </p:spPr>
        <p:txBody>
          <a:bodyPr>
            <a:normAutofit/>
          </a:bodyPr>
          <a:lstStyle/>
          <a:p>
            <a:r>
              <a:rPr lang="en-US" sz="4000" b="1" dirty="0" smtClean="0">
                <a:solidFill>
                  <a:srgbClr val="FF0066"/>
                </a:solidFill>
              </a:rPr>
              <a:t>YOUNG-LAPLACE LAW</a:t>
            </a:r>
            <a:endParaRPr lang="en-US" sz="4000" dirty="0"/>
          </a:p>
        </p:txBody>
      </p:sp>
      <p:sp>
        <p:nvSpPr>
          <p:cNvPr id="3" name="Content Placeholder 2"/>
          <p:cNvSpPr>
            <a:spLocks noGrp="1"/>
          </p:cNvSpPr>
          <p:nvPr>
            <p:ph idx="1"/>
          </p:nvPr>
        </p:nvSpPr>
        <p:spPr>
          <a:xfrm>
            <a:off x="228600" y="990600"/>
            <a:ext cx="8686800" cy="5562600"/>
          </a:xfrm>
        </p:spPr>
        <p:txBody>
          <a:bodyPr/>
          <a:lstStyle/>
          <a:p>
            <a:r>
              <a:rPr lang="en-US" sz="4000" b="1" dirty="0" smtClean="0">
                <a:solidFill>
                  <a:srgbClr val="FF3300"/>
                </a:solidFill>
              </a:rPr>
              <a:t>Laplace's law </a:t>
            </a:r>
            <a:r>
              <a:rPr lang="en-US" sz="4000" b="1" dirty="0" smtClean="0">
                <a:solidFill>
                  <a:srgbClr val="0070C0"/>
                </a:solidFill>
              </a:rPr>
              <a:t>states that the pressure inside an inflated elastic container with a curved surface, e.g., a bubble or a lung alveoli or a blood vessel, is inversely proportional to the radius as long as the surface tension is presumed to change little.</a:t>
            </a:r>
          </a:p>
          <a:p>
            <a:endParaRPr lang="en-US" dirty="0">
              <a:solidFill>
                <a:srgbClr val="0070C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Autofit/>
          </a:bodyPr>
          <a:lstStyle/>
          <a:p>
            <a:r>
              <a:rPr lang="en-US" sz="2800" b="1" dirty="0" smtClean="0">
                <a:solidFill>
                  <a:srgbClr val="CC0099"/>
                </a:solidFill>
              </a:rPr>
              <a:t>Changes in lung volume, alveolar pressure, pleural pressure, and </a:t>
            </a:r>
            <a:r>
              <a:rPr lang="en-US" sz="2800" b="1" dirty="0" err="1" smtClean="0">
                <a:solidFill>
                  <a:srgbClr val="CC0099"/>
                </a:solidFill>
              </a:rPr>
              <a:t>transpulmonary</a:t>
            </a:r>
            <a:r>
              <a:rPr lang="en-US" sz="2800" b="1" dirty="0" smtClean="0">
                <a:solidFill>
                  <a:srgbClr val="CC0099"/>
                </a:solidFill>
              </a:rPr>
              <a:t> pressure during normal breathing.</a:t>
            </a:r>
            <a:endParaRPr lang="en-US" sz="2800" b="1" dirty="0">
              <a:solidFill>
                <a:srgbClr val="CC0099"/>
              </a:solidFill>
            </a:endParaRPr>
          </a:p>
        </p:txBody>
      </p:sp>
      <p:pic>
        <p:nvPicPr>
          <p:cNvPr id="2050" name="Picture 2" descr="J:\showimage.cfm-respi2.jpg"/>
          <p:cNvPicPr>
            <a:picLocks noGrp="1" noChangeAspect="1" noChangeArrowheads="1"/>
          </p:cNvPicPr>
          <p:nvPr>
            <p:ph idx="1"/>
          </p:nvPr>
        </p:nvPicPr>
        <p:blipFill>
          <a:blip r:embed="rId2" cstate="print"/>
          <a:srcRect/>
          <a:stretch>
            <a:fillRect/>
          </a:stretch>
        </p:blipFill>
        <p:spPr bwMode="auto">
          <a:xfrm>
            <a:off x="0" y="914400"/>
            <a:ext cx="9144000" cy="5791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wipe(down)">
                                      <p:cBhvr>
                                        <p:cTn id="12" dur="5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33400"/>
          </a:xfrm>
        </p:spPr>
        <p:txBody>
          <a:bodyPr>
            <a:normAutofit fontScale="90000"/>
          </a:bodyPr>
          <a:lstStyle/>
          <a:p>
            <a:r>
              <a:rPr lang="en-US" b="1" dirty="0" smtClean="0">
                <a:solidFill>
                  <a:srgbClr val="FF0000"/>
                </a:solidFill>
              </a:rPr>
              <a:t>“Work” of Breathing</a:t>
            </a:r>
            <a:endParaRPr lang="en-US" b="1" dirty="0">
              <a:solidFill>
                <a:srgbClr val="FF0000"/>
              </a:solidFill>
            </a:endParaRPr>
          </a:p>
        </p:txBody>
      </p:sp>
      <p:sp>
        <p:nvSpPr>
          <p:cNvPr id="3" name="Content Placeholder 2"/>
          <p:cNvSpPr>
            <a:spLocks noGrp="1"/>
          </p:cNvSpPr>
          <p:nvPr>
            <p:ph idx="1"/>
          </p:nvPr>
        </p:nvSpPr>
        <p:spPr>
          <a:xfrm>
            <a:off x="0" y="609600"/>
            <a:ext cx="9144000" cy="6248400"/>
          </a:xfrm>
        </p:spPr>
        <p:txBody>
          <a:bodyPr>
            <a:normAutofit fontScale="77500" lnSpcReduction="20000"/>
          </a:bodyPr>
          <a:lstStyle/>
          <a:p>
            <a:r>
              <a:rPr lang="en-US" sz="3800" b="1" dirty="0" smtClean="0">
                <a:solidFill>
                  <a:srgbClr val="002060"/>
                </a:solidFill>
              </a:rPr>
              <a:t>We have already pointed out that during normal quiet breathing, all respiratory muscle contraction occurs during inspiration; expiration is almost entirely a passive process caused by elastic recoil (</a:t>
            </a:r>
            <a:r>
              <a:rPr lang="en-US" sz="3800" b="1" dirty="0" err="1" smtClean="0">
                <a:solidFill>
                  <a:srgbClr val="002060"/>
                </a:solidFill>
              </a:rPr>
              <a:t>retractive</a:t>
            </a:r>
            <a:r>
              <a:rPr lang="en-US" sz="3800" b="1" dirty="0" smtClean="0">
                <a:solidFill>
                  <a:srgbClr val="002060"/>
                </a:solidFill>
              </a:rPr>
              <a:t> force) of the lungs and chest cage. Thus, under resting conditions, the respiratory muscles normally perform “work” to cause inspiration but not to cause expiration.</a:t>
            </a:r>
            <a:r>
              <a:rPr lang="en-US" sz="3800" b="1" dirty="0" smtClean="0"/>
              <a:t>                                       </a:t>
            </a:r>
          </a:p>
          <a:p>
            <a:r>
              <a:rPr lang="en-US" sz="3800" b="1" dirty="0" smtClean="0">
                <a:solidFill>
                  <a:srgbClr val="FF0000"/>
                </a:solidFill>
              </a:rPr>
              <a:t>Energy Required for Respiration:-                                        </a:t>
            </a:r>
            <a:r>
              <a:rPr lang="en-US" sz="3800" b="1" dirty="0" smtClean="0">
                <a:solidFill>
                  <a:srgbClr val="7030A0"/>
                </a:solidFill>
              </a:rPr>
              <a:t>During normal quiet respiration, only </a:t>
            </a:r>
            <a:r>
              <a:rPr lang="en-US" sz="3800" b="1" dirty="0" smtClean="0">
                <a:solidFill>
                  <a:srgbClr val="FF0000"/>
                </a:solidFill>
              </a:rPr>
              <a:t>3 to 5 </a:t>
            </a:r>
            <a:r>
              <a:rPr lang="en-US" sz="3800" b="1" dirty="0" smtClean="0">
                <a:solidFill>
                  <a:srgbClr val="7030A0"/>
                </a:solidFill>
              </a:rPr>
              <a:t>per cent of the total energy expended by the body is required for pulmonary ventilation.</a:t>
            </a:r>
            <a:r>
              <a:rPr lang="en-US" sz="3800" b="1" i="1" dirty="0" smtClean="0">
                <a:solidFill>
                  <a:srgbClr val="0000CC"/>
                </a:solidFill>
              </a:rPr>
              <a:t>  </a:t>
            </a:r>
          </a:p>
          <a:p>
            <a:pPr>
              <a:buNone/>
            </a:pPr>
            <a:endParaRPr lang="en-US" b="1" i="1" dirty="0" smtClean="0">
              <a:solidFill>
                <a:srgbClr val="0000CC"/>
              </a:solidFill>
            </a:endParaRPr>
          </a:p>
          <a:p>
            <a:pPr>
              <a:buNone/>
            </a:pPr>
            <a:r>
              <a:rPr lang="en-US" b="1" i="1" dirty="0" smtClean="0">
                <a:solidFill>
                  <a:srgbClr val="0000CC"/>
                </a:solidFill>
              </a:rPr>
              <a:t>                                      </a:t>
            </a:r>
          </a:p>
          <a:p>
            <a:pPr>
              <a:buNone/>
            </a:pPr>
            <a:endParaRPr lang="en-US" sz="1900" b="1" i="1" dirty="0" smtClean="0">
              <a:solidFill>
                <a:srgbClr val="0000CC"/>
              </a:solidFill>
            </a:endParaRPr>
          </a:p>
          <a:p>
            <a:pPr>
              <a:buNone/>
            </a:pPr>
            <a:r>
              <a:rPr lang="en-US" sz="1900" b="1" i="1" dirty="0" smtClean="0">
                <a:solidFill>
                  <a:srgbClr val="0000CC"/>
                </a:solidFill>
              </a:rPr>
              <a:t>                                                          </a:t>
            </a:r>
          </a:p>
          <a:p>
            <a:pPr>
              <a:buNone/>
            </a:pPr>
            <a:endParaRPr lang="en-US" sz="1900" b="1" i="1" dirty="0" smtClean="0">
              <a:solidFill>
                <a:srgbClr val="0000CC"/>
              </a:solidFill>
            </a:endParaRPr>
          </a:p>
          <a:p>
            <a:pPr>
              <a:buNone/>
            </a:pPr>
            <a:r>
              <a:rPr lang="en-US" sz="1900" b="1" i="1" dirty="0" smtClean="0">
                <a:solidFill>
                  <a:srgbClr val="0000CC"/>
                </a:solidFill>
              </a:rPr>
              <a:t>                                                                               </a:t>
            </a:r>
            <a:r>
              <a:rPr lang="en-US" sz="2100" b="1" i="1" dirty="0" smtClean="0">
                <a:solidFill>
                  <a:srgbClr val="0000CC"/>
                </a:solidFill>
              </a:rPr>
              <a:t>Guyton and Hall (2006) Text book of medical physiology  11</a:t>
            </a:r>
            <a:r>
              <a:rPr lang="en-US" sz="2100" b="1" i="1" baseline="30000" dirty="0" smtClean="0">
                <a:solidFill>
                  <a:srgbClr val="0000CC"/>
                </a:solidFill>
              </a:rPr>
              <a:t>th</a:t>
            </a:r>
            <a:r>
              <a:rPr lang="en-US" sz="2100" b="1" i="1" dirty="0" smtClean="0">
                <a:solidFill>
                  <a:srgbClr val="0000CC"/>
                </a:solidFill>
              </a:rPr>
              <a:t> Ed.</a:t>
            </a:r>
            <a:r>
              <a:rPr lang="en-US" sz="2100" b="1" dirty="0" smtClean="0">
                <a:solidFill>
                  <a:srgbClr val="0000CC"/>
                </a:solidFill>
              </a:rPr>
              <a:t> </a:t>
            </a:r>
          </a:p>
          <a:p>
            <a:pPr>
              <a:buNone/>
            </a:pPr>
            <a:r>
              <a:rPr lang="en-US" sz="2100" b="1" dirty="0" smtClean="0">
                <a:solidFill>
                  <a:srgbClr val="0000CC"/>
                </a:solidFill>
              </a:rPr>
              <a:t>                                     </a:t>
            </a:r>
            <a:endParaRPr lang="en-US" sz="2100" b="1" dirty="0" smtClean="0">
              <a:solidFill>
                <a:srgbClr val="002060"/>
              </a:solidFill>
            </a:endParaRPr>
          </a:p>
          <a:p>
            <a:endParaRPr lang="en-US"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1+#ppt_w/2"/>
                                          </p:val>
                                        </p:tav>
                                        <p:tav tm="100000">
                                          <p:val>
                                            <p:strVal val="#ppt_x"/>
                                          </p:val>
                                        </p:tav>
                                      </p:tavLst>
                                    </p:anim>
                                    <p:anim calcmode="lin" valueType="num">
                                      <p:cBhvr additive="base">
                                        <p:cTn id="8" dur="5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2" dur="50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8" dur="50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44" dur="50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8" presetClass="emph" presetSubtype="0" fill="hold" grpId="1" nodeType="clickEffect">
                                  <p:stCondLst>
                                    <p:cond delay="0"/>
                                  </p:stCondLst>
                                  <p:childTnLst>
                                    <p:animRot by="21600000">
                                      <p:cBhvr>
                                        <p:cTn id="48" dur="5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609600"/>
          </a:xfrm>
        </p:spPr>
        <p:txBody>
          <a:bodyPr>
            <a:normAutofit fontScale="90000"/>
          </a:bodyPr>
          <a:lstStyle/>
          <a:p>
            <a:pPr>
              <a:buFont typeface="Wingdings" pitchFamily="2" charset="2"/>
              <a:buChar char="q"/>
            </a:pPr>
            <a:r>
              <a:rPr lang="en-US" b="1" dirty="0" smtClean="0">
                <a:solidFill>
                  <a:srgbClr val="002060"/>
                </a:solidFill>
              </a:rPr>
              <a:t>WORK OF INSPIRATION</a:t>
            </a:r>
            <a:endParaRPr lang="en-US" b="1" dirty="0">
              <a:solidFill>
                <a:srgbClr val="002060"/>
              </a:solidFill>
            </a:endParaRPr>
          </a:p>
        </p:txBody>
      </p:sp>
      <p:sp>
        <p:nvSpPr>
          <p:cNvPr id="3" name="Content Placeholder 2"/>
          <p:cNvSpPr>
            <a:spLocks noGrp="1"/>
          </p:cNvSpPr>
          <p:nvPr>
            <p:ph idx="1"/>
          </p:nvPr>
        </p:nvSpPr>
        <p:spPr>
          <a:xfrm>
            <a:off x="0" y="609600"/>
            <a:ext cx="9144000" cy="6248400"/>
          </a:xfrm>
        </p:spPr>
        <p:txBody>
          <a:bodyPr>
            <a:normAutofit fontScale="70000" lnSpcReduction="20000"/>
          </a:bodyPr>
          <a:lstStyle/>
          <a:p>
            <a:r>
              <a:rPr lang="en-US" sz="3800" b="1" dirty="0" smtClean="0">
                <a:solidFill>
                  <a:srgbClr val="FF0000"/>
                </a:solidFill>
              </a:rPr>
              <a:t>The work of inspiration can be divided into three</a:t>
            </a:r>
          </a:p>
          <a:p>
            <a:pPr>
              <a:buNone/>
            </a:pPr>
            <a:r>
              <a:rPr lang="en-US" sz="3800" b="1" dirty="0" smtClean="0">
                <a:solidFill>
                  <a:srgbClr val="FF0000"/>
                </a:solidFill>
              </a:rPr>
              <a:t>     fractions: -  </a:t>
            </a:r>
          </a:p>
          <a:p>
            <a:pPr>
              <a:buNone/>
            </a:pPr>
            <a:r>
              <a:rPr lang="en-US" sz="3800" b="1" dirty="0" smtClean="0">
                <a:solidFill>
                  <a:srgbClr val="FF0000"/>
                </a:solidFill>
              </a:rPr>
              <a:t>   </a:t>
            </a:r>
            <a:r>
              <a:rPr lang="en-US" b="1" dirty="0" smtClean="0">
                <a:solidFill>
                  <a:srgbClr val="FF0000"/>
                </a:solidFill>
              </a:rPr>
              <a:t> </a:t>
            </a:r>
            <a:r>
              <a:rPr lang="en-US" sz="4000" b="1" dirty="0" smtClean="0">
                <a:solidFill>
                  <a:srgbClr val="FF0000"/>
                </a:solidFill>
              </a:rPr>
              <a:t>(1)</a:t>
            </a:r>
            <a:r>
              <a:rPr lang="en-US" sz="4000" b="1" dirty="0" smtClean="0">
                <a:solidFill>
                  <a:srgbClr val="7030A0"/>
                </a:solidFill>
              </a:rPr>
              <a:t> That required to expand the lungs against</a:t>
            </a:r>
          </a:p>
          <a:p>
            <a:pPr>
              <a:buNone/>
            </a:pPr>
            <a:r>
              <a:rPr lang="en-US" sz="4000" b="1" dirty="0" smtClean="0">
                <a:solidFill>
                  <a:srgbClr val="7030A0"/>
                </a:solidFill>
              </a:rPr>
              <a:t>           the lung and chest elastic forces, called </a:t>
            </a:r>
            <a:r>
              <a:rPr lang="en-US" sz="4000" b="1" dirty="0" smtClean="0">
                <a:solidFill>
                  <a:srgbClr val="FF3300"/>
                </a:solidFill>
              </a:rPr>
              <a:t>compliance         </a:t>
            </a:r>
          </a:p>
          <a:p>
            <a:pPr>
              <a:buNone/>
            </a:pPr>
            <a:r>
              <a:rPr lang="en-US" sz="4000" b="1" dirty="0" smtClean="0">
                <a:solidFill>
                  <a:srgbClr val="FF3300"/>
                </a:solidFill>
              </a:rPr>
              <a:t>           work or elastic work;                                                                                    </a:t>
            </a:r>
            <a:r>
              <a:rPr lang="en-US" sz="4000" b="1" dirty="0" smtClean="0">
                <a:solidFill>
                  <a:srgbClr val="FF0000"/>
                </a:solidFill>
              </a:rPr>
              <a:t>(2)</a:t>
            </a:r>
            <a:r>
              <a:rPr lang="en-US" sz="4000" b="1" dirty="0" smtClean="0">
                <a:solidFill>
                  <a:srgbClr val="7030A0"/>
                </a:solidFill>
              </a:rPr>
              <a:t> That required to overcome the viscosity of the lung  </a:t>
            </a:r>
          </a:p>
          <a:p>
            <a:pPr>
              <a:buNone/>
            </a:pPr>
            <a:r>
              <a:rPr lang="en-US" sz="4000" b="1" dirty="0" smtClean="0">
                <a:solidFill>
                  <a:srgbClr val="7030A0"/>
                </a:solidFill>
              </a:rPr>
              <a:t>           and chest wall structures, called </a:t>
            </a:r>
            <a:r>
              <a:rPr lang="en-US" sz="4000" b="1" dirty="0" smtClean="0">
                <a:solidFill>
                  <a:srgbClr val="FF3300"/>
                </a:solidFill>
              </a:rPr>
              <a:t>tissue resistance  </a:t>
            </a:r>
          </a:p>
          <a:p>
            <a:pPr>
              <a:buNone/>
            </a:pPr>
            <a:r>
              <a:rPr lang="en-US" sz="4000" b="1" dirty="0" smtClean="0">
                <a:solidFill>
                  <a:srgbClr val="FF3300"/>
                </a:solidFill>
              </a:rPr>
              <a:t>           work.                                                                                                                    </a:t>
            </a:r>
            <a:r>
              <a:rPr lang="en-US" sz="4000" b="1" dirty="0" smtClean="0">
                <a:solidFill>
                  <a:srgbClr val="FF0000"/>
                </a:solidFill>
              </a:rPr>
              <a:t>(3) </a:t>
            </a:r>
            <a:r>
              <a:rPr lang="en-US" sz="4000" b="1" dirty="0" smtClean="0">
                <a:solidFill>
                  <a:srgbClr val="7030A0"/>
                </a:solidFill>
              </a:rPr>
              <a:t>That required to overcome airway resistance to    </a:t>
            </a:r>
          </a:p>
          <a:p>
            <a:pPr>
              <a:buNone/>
            </a:pPr>
            <a:r>
              <a:rPr lang="en-US" sz="4000" b="1" dirty="0" smtClean="0">
                <a:solidFill>
                  <a:srgbClr val="7030A0"/>
                </a:solidFill>
              </a:rPr>
              <a:t>           movement of air into the lungs, called </a:t>
            </a:r>
            <a:r>
              <a:rPr lang="en-US" sz="4000" b="1" dirty="0" smtClean="0">
                <a:solidFill>
                  <a:srgbClr val="FF3300"/>
                </a:solidFill>
              </a:rPr>
              <a:t>airway  </a:t>
            </a:r>
          </a:p>
          <a:p>
            <a:pPr>
              <a:buNone/>
            </a:pPr>
            <a:r>
              <a:rPr lang="en-US" sz="4000" b="1" dirty="0" smtClean="0">
                <a:solidFill>
                  <a:srgbClr val="FF3300"/>
                </a:solidFill>
              </a:rPr>
              <a:t>           resistance work.</a:t>
            </a:r>
            <a:r>
              <a:rPr lang="en-US" sz="4000" b="1" i="1" dirty="0" smtClean="0">
                <a:solidFill>
                  <a:srgbClr val="FF3300"/>
                </a:solidFill>
              </a:rPr>
              <a:t>                                                                                    </a:t>
            </a:r>
          </a:p>
          <a:p>
            <a:pPr>
              <a:buNone/>
            </a:pPr>
            <a:endParaRPr lang="en-US" sz="3600" b="1" i="1" dirty="0" smtClean="0">
              <a:solidFill>
                <a:srgbClr val="0000CC"/>
              </a:solidFill>
            </a:endParaRPr>
          </a:p>
          <a:p>
            <a:pPr>
              <a:buNone/>
            </a:pPr>
            <a:endParaRPr lang="en-US" sz="3600" b="1" i="1" dirty="0" smtClean="0">
              <a:solidFill>
                <a:srgbClr val="0000CC"/>
              </a:solidFill>
            </a:endParaRPr>
          </a:p>
          <a:p>
            <a:pPr>
              <a:buNone/>
            </a:pPr>
            <a:r>
              <a:rPr lang="en-US" sz="2600" b="1" i="1" dirty="0" smtClean="0">
                <a:solidFill>
                  <a:srgbClr val="FF0000"/>
                </a:solidFill>
              </a:rPr>
              <a:t>                                                    </a:t>
            </a:r>
            <a:r>
              <a:rPr lang="en-US" sz="2600" b="1" i="1" dirty="0" smtClean="0">
                <a:solidFill>
                  <a:srgbClr val="000099"/>
                </a:solidFill>
              </a:rPr>
              <a:t>Guyton and Hall (2006) Text book of medical physiology  11</a:t>
            </a:r>
            <a:r>
              <a:rPr lang="en-US" sz="2600" b="1" i="1" baseline="30000" dirty="0" smtClean="0">
                <a:solidFill>
                  <a:srgbClr val="000099"/>
                </a:solidFill>
              </a:rPr>
              <a:t>th</a:t>
            </a:r>
            <a:r>
              <a:rPr lang="en-US" sz="2600" b="1" i="1" dirty="0" smtClean="0">
                <a:solidFill>
                  <a:srgbClr val="000099"/>
                </a:solidFill>
              </a:rPr>
              <a:t> Ed.</a:t>
            </a:r>
            <a:r>
              <a:rPr lang="en-US" sz="2600" dirty="0" smtClean="0">
                <a:solidFill>
                  <a:srgbClr val="000099"/>
                </a:solidFill>
              </a:rPr>
              <a:t> </a:t>
            </a:r>
          </a:p>
          <a:p>
            <a:pPr>
              <a:buNone/>
            </a:pPr>
            <a:r>
              <a:rPr lang="en-US" sz="3600" dirty="0" smtClean="0">
                <a:solidFill>
                  <a:srgbClr val="000099"/>
                </a:solidFill>
              </a:rPr>
              <a:t>                                     </a:t>
            </a:r>
            <a:endParaRPr lang="en-US" sz="3600" b="1" dirty="0" smtClean="0">
              <a:solidFill>
                <a:srgbClr val="000099"/>
              </a:solidFill>
            </a:endParaRPr>
          </a:p>
          <a:p>
            <a:pPr>
              <a:buNone/>
            </a:pPr>
            <a:endParaRPr lang="en-US" sz="36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additive="base">
                                        <p:cTn id="3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additive="base">
                                        <p:cTn id="4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anim calcmode="lin" valueType="num">
                                      <p:cBhvr additive="base">
                                        <p:cTn id="47"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48" dur="5000" fill="hold"/>
                                        <p:tgtEl>
                                          <p:spTgt spid="3">
                                            <p:txEl>
                                              <p:pRg st="2" end="2"/>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anim calcmode="lin" valueType="num">
                                      <p:cBhvr additive="base">
                                        <p:cTn id="51"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52" dur="5000" fill="hold"/>
                                        <p:tgtEl>
                                          <p:spTgt spid="3">
                                            <p:txEl>
                                              <p:pRg st="3" end="3"/>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 calcmode="lin" valueType="num">
                                      <p:cBhvr additive="base">
                                        <p:cTn id="55" dur="5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56" dur="5000" fill="hold"/>
                                        <p:tgtEl>
                                          <p:spTgt spid="3">
                                            <p:txEl>
                                              <p:pRg st="4" end="4"/>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anim calcmode="lin" valueType="num">
                                      <p:cBhvr additive="base">
                                        <p:cTn id="59" dur="5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60" dur="5000" fill="hold"/>
                                        <p:tgtEl>
                                          <p:spTgt spid="3">
                                            <p:txEl>
                                              <p:pRg st="5" end="5"/>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3">
                                            <p:txEl>
                                              <p:pRg st="6" end="6"/>
                                            </p:txEl>
                                          </p:spTgt>
                                        </p:tgtEl>
                                        <p:attrNameLst>
                                          <p:attrName>style.visibility</p:attrName>
                                        </p:attrNameLst>
                                      </p:cBhvr>
                                      <p:to>
                                        <p:strVal val="visible"/>
                                      </p:to>
                                    </p:set>
                                    <p:anim calcmode="lin" valueType="num">
                                      <p:cBhvr additive="base">
                                        <p:cTn id="63" dur="5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64" dur="5000" fill="hold"/>
                                        <p:tgtEl>
                                          <p:spTgt spid="3">
                                            <p:txEl>
                                              <p:pRg st="6" end="6"/>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3">
                                            <p:txEl>
                                              <p:pRg st="7" end="7"/>
                                            </p:txEl>
                                          </p:spTgt>
                                        </p:tgtEl>
                                        <p:attrNameLst>
                                          <p:attrName>style.visibility</p:attrName>
                                        </p:attrNameLst>
                                      </p:cBhvr>
                                      <p:to>
                                        <p:strVal val="visible"/>
                                      </p:to>
                                    </p:set>
                                    <p:anim calcmode="lin" valueType="num">
                                      <p:cBhvr additive="base">
                                        <p:cTn id="67" dur="5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68" dur="5000" fill="hold"/>
                                        <p:tgtEl>
                                          <p:spTgt spid="3">
                                            <p:txEl>
                                              <p:pRg st="7" end="7"/>
                                            </p:txEl>
                                          </p:spTgt>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3">
                                            <p:txEl>
                                              <p:pRg st="8" end="8"/>
                                            </p:txEl>
                                          </p:spTgt>
                                        </p:tgtEl>
                                        <p:attrNameLst>
                                          <p:attrName>style.visibility</p:attrName>
                                        </p:attrNameLst>
                                      </p:cBhvr>
                                      <p:to>
                                        <p:strVal val="visible"/>
                                      </p:to>
                                    </p:set>
                                    <p:anim calcmode="lin" valueType="num">
                                      <p:cBhvr additive="base">
                                        <p:cTn id="71" dur="5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72" dur="5000" fill="hold"/>
                                        <p:tgtEl>
                                          <p:spTgt spid="3">
                                            <p:txEl>
                                              <p:pRg st="8" end="8"/>
                                            </p:txEl>
                                          </p:spTgt>
                                        </p:tgtEl>
                                        <p:attrNameLst>
                                          <p:attrName>ppt_y</p:attrName>
                                        </p:attrNameLst>
                                      </p:cBhvr>
                                      <p:tavLst>
                                        <p:tav tm="0">
                                          <p:val>
                                            <p:strVal val="1+#ppt_h/2"/>
                                          </p:val>
                                        </p:tav>
                                        <p:tav tm="100000">
                                          <p:val>
                                            <p:strVal val="#ppt_y"/>
                                          </p:val>
                                        </p:tav>
                                      </p:tavLst>
                                    </p:anim>
                                  </p:childTnLst>
                                </p:cTn>
                              </p:par>
                              <p:par>
                                <p:cTn id="73" presetID="2" presetClass="entr" presetSubtype="4" fill="hold" nodeType="withEffect">
                                  <p:stCondLst>
                                    <p:cond delay="0"/>
                                  </p:stCondLst>
                                  <p:childTnLst>
                                    <p:set>
                                      <p:cBhvr>
                                        <p:cTn id="74" dur="1" fill="hold">
                                          <p:stCondLst>
                                            <p:cond delay="0"/>
                                          </p:stCondLst>
                                        </p:cTn>
                                        <p:tgtEl>
                                          <p:spTgt spid="3">
                                            <p:txEl>
                                              <p:pRg st="11" end="11"/>
                                            </p:txEl>
                                          </p:spTgt>
                                        </p:tgtEl>
                                        <p:attrNameLst>
                                          <p:attrName>style.visibility</p:attrName>
                                        </p:attrNameLst>
                                      </p:cBhvr>
                                      <p:to>
                                        <p:strVal val="visible"/>
                                      </p:to>
                                    </p:set>
                                    <p:anim calcmode="lin" valueType="num">
                                      <p:cBhvr additive="base">
                                        <p:cTn id="75" dur="50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6" dur="5000" fill="hold"/>
                                        <p:tgtEl>
                                          <p:spTgt spid="3">
                                            <p:txEl>
                                              <p:pRg st="11" end="11"/>
                                            </p:txEl>
                                          </p:spTgt>
                                        </p:tgtEl>
                                        <p:attrNameLst>
                                          <p:attrName>ppt_y</p:attrName>
                                        </p:attrNameLst>
                                      </p:cBhvr>
                                      <p:tavLst>
                                        <p:tav tm="0">
                                          <p:val>
                                            <p:strVal val="1+#ppt_h/2"/>
                                          </p:val>
                                        </p:tav>
                                        <p:tav tm="100000">
                                          <p:val>
                                            <p:strVal val="#ppt_y"/>
                                          </p:val>
                                        </p:tav>
                                      </p:tavLst>
                                    </p:anim>
                                  </p:childTnLst>
                                </p:cTn>
                              </p:par>
                              <p:par>
                                <p:cTn id="77" presetID="2" presetClass="entr" presetSubtype="4" fill="hold" nodeType="with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8" presetClass="emph" presetSubtype="0" fill="hold" grpId="1" nodeType="clickEffect">
                                  <p:stCondLst>
                                    <p:cond delay="0"/>
                                  </p:stCondLst>
                                  <p:childTnLst>
                                    <p:animRot by="43200000">
                                      <p:cBhvr>
                                        <p:cTn id="84" dur="5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rmAutofit fontScale="90000"/>
          </a:bodyPr>
          <a:lstStyle/>
          <a:p>
            <a:r>
              <a:rPr lang="en-US" b="1" dirty="0" smtClean="0">
                <a:solidFill>
                  <a:srgbClr val="C00000"/>
                </a:solidFill>
              </a:rPr>
              <a:t>MCQ TEST AFTER END OF LECTURE</a:t>
            </a:r>
            <a:endParaRPr lang="en-US" dirty="0">
              <a:solidFill>
                <a:srgbClr val="C00000"/>
              </a:solidFill>
            </a:endParaRPr>
          </a:p>
        </p:txBody>
      </p:sp>
      <p:sp>
        <p:nvSpPr>
          <p:cNvPr id="3" name="Content Placeholder 2"/>
          <p:cNvSpPr>
            <a:spLocks noGrp="1"/>
          </p:cNvSpPr>
          <p:nvPr>
            <p:ph idx="1"/>
          </p:nvPr>
        </p:nvSpPr>
        <p:spPr>
          <a:xfrm>
            <a:off x="0" y="609600"/>
            <a:ext cx="9144000" cy="6248400"/>
          </a:xfrm>
        </p:spPr>
        <p:txBody>
          <a:bodyPr>
            <a:normAutofit/>
          </a:bodyPr>
          <a:lstStyle/>
          <a:p>
            <a:pPr>
              <a:buNone/>
            </a:pPr>
            <a:r>
              <a:rPr lang="en-US" b="1" dirty="0" smtClean="0">
                <a:solidFill>
                  <a:srgbClr val="0000CC"/>
                </a:solidFill>
              </a:rPr>
              <a:t>1 One of the following is a </a:t>
            </a:r>
            <a:r>
              <a:rPr lang="en-US" b="1" dirty="0" err="1" smtClean="0">
                <a:solidFill>
                  <a:srgbClr val="0000CC"/>
                </a:solidFill>
              </a:rPr>
              <a:t>inspiratory</a:t>
            </a:r>
            <a:r>
              <a:rPr lang="en-US" b="1" dirty="0" smtClean="0">
                <a:solidFill>
                  <a:srgbClr val="0000CC"/>
                </a:solidFill>
              </a:rPr>
              <a:t> muscle:</a:t>
            </a:r>
          </a:p>
          <a:p>
            <a:r>
              <a:rPr lang="en-US" sz="2800" b="1" dirty="0" smtClean="0">
                <a:solidFill>
                  <a:srgbClr val="CC0099"/>
                </a:solidFill>
              </a:rPr>
              <a:t>A  </a:t>
            </a:r>
            <a:r>
              <a:rPr lang="en-US" sz="2800" b="1" dirty="0" smtClean="0">
                <a:solidFill>
                  <a:srgbClr val="002060"/>
                </a:solidFill>
              </a:rPr>
              <a:t>External </a:t>
            </a:r>
            <a:r>
              <a:rPr lang="en-US" sz="2800" b="1" dirty="0" err="1" smtClean="0">
                <a:solidFill>
                  <a:srgbClr val="002060"/>
                </a:solidFill>
              </a:rPr>
              <a:t>intercostal</a:t>
            </a:r>
            <a:r>
              <a:rPr lang="en-US" sz="2800" b="1" dirty="0" smtClean="0">
                <a:solidFill>
                  <a:srgbClr val="002060"/>
                </a:solidFill>
              </a:rPr>
              <a:t> muscle</a:t>
            </a:r>
            <a:endParaRPr lang="en-US" sz="2800" b="1" dirty="0" smtClean="0">
              <a:solidFill>
                <a:srgbClr val="CC0099"/>
              </a:solidFill>
            </a:endParaRPr>
          </a:p>
          <a:p>
            <a:r>
              <a:rPr lang="en-US" sz="2800" b="1" dirty="0" smtClean="0">
                <a:solidFill>
                  <a:srgbClr val="CC0099"/>
                </a:solidFill>
              </a:rPr>
              <a:t>B  </a:t>
            </a:r>
            <a:r>
              <a:rPr lang="en-US" sz="2800" b="1" dirty="0" err="1" smtClean="0">
                <a:solidFill>
                  <a:srgbClr val="002060"/>
                </a:solidFill>
              </a:rPr>
              <a:t>Recti</a:t>
            </a:r>
            <a:r>
              <a:rPr lang="en-US" sz="2800" b="1" dirty="0" smtClean="0">
                <a:solidFill>
                  <a:srgbClr val="002060"/>
                </a:solidFill>
              </a:rPr>
              <a:t> </a:t>
            </a:r>
            <a:r>
              <a:rPr lang="en-US" sz="2800" b="1" dirty="0" err="1" smtClean="0">
                <a:solidFill>
                  <a:srgbClr val="002060"/>
                </a:solidFill>
              </a:rPr>
              <a:t>abdominis</a:t>
            </a:r>
            <a:endParaRPr lang="en-US" sz="2800" b="1" dirty="0" smtClean="0">
              <a:solidFill>
                <a:srgbClr val="CC0099"/>
              </a:solidFill>
            </a:endParaRPr>
          </a:p>
          <a:p>
            <a:r>
              <a:rPr lang="en-US" sz="2800" b="1" dirty="0" smtClean="0">
                <a:solidFill>
                  <a:srgbClr val="CC0099"/>
                </a:solidFill>
              </a:rPr>
              <a:t>C  </a:t>
            </a:r>
            <a:r>
              <a:rPr lang="en-US" sz="2400" b="1" dirty="0" err="1" smtClean="0">
                <a:solidFill>
                  <a:srgbClr val="0000CC"/>
                </a:solidFill>
                <a:latin typeface="Tahoma" pitchFamily="34" charset="0"/>
              </a:rPr>
              <a:t>Transversus</a:t>
            </a:r>
            <a:r>
              <a:rPr lang="en-US" sz="2400" b="1" dirty="0" smtClean="0">
                <a:solidFill>
                  <a:srgbClr val="0000CC"/>
                </a:solidFill>
                <a:latin typeface="Tahoma" pitchFamily="34" charset="0"/>
              </a:rPr>
              <a:t>  </a:t>
            </a:r>
            <a:r>
              <a:rPr lang="en-US" sz="2400" b="1" dirty="0" err="1" smtClean="0">
                <a:solidFill>
                  <a:srgbClr val="0000CC"/>
                </a:solidFill>
                <a:latin typeface="Tahoma" pitchFamily="34" charset="0"/>
              </a:rPr>
              <a:t>abdomin</a:t>
            </a:r>
            <a:r>
              <a:rPr lang="en-US" sz="2400" b="1" dirty="0" smtClean="0">
                <a:solidFill>
                  <a:srgbClr val="002060"/>
                </a:solidFill>
              </a:rPr>
              <a:t>            </a:t>
            </a:r>
          </a:p>
          <a:p>
            <a:r>
              <a:rPr lang="en-US" sz="2400" b="1" dirty="0" smtClean="0">
                <a:solidFill>
                  <a:srgbClr val="CC0099"/>
                </a:solidFill>
              </a:rPr>
              <a:t>D  </a:t>
            </a:r>
            <a:r>
              <a:rPr lang="en-US" sz="2800" b="1" dirty="0" smtClean="0">
                <a:solidFill>
                  <a:srgbClr val="002060"/>
                </a:solidFill>
              </a:rPr>
              <a:t>Internal </a:t>
            </a:r>
            <a:r>
              <a:rPr lang="en-US" sz="2800" b="1" dirty="0" err="1" smtClean="0">
                <a:solidFill>
                  <a:srgbClr val="002060"/>
                </a:solidFill>
              </a:rPr>
              <a:t>intercostal</a:t>
            </a:r>
            <a:r>
              <a:rPr lang="en-US" sz="2800" b="1" dirty="0" smtClean="0">
                <a:solidFill>
                  <a:srgbClr val="002060"/>
                </a:solidFill>
              </a:rPr>
              <a:t> muscle</a:t>
            </a:r>
            <a:r>
              <a:rPr lang="en-US" sz="2400" b="1" i="1" dirty="0" smtClean="0">
                <a:solidFill>
                  <a:srgbClr val="002060"/>
                </a:solidFill>
              </a:rPr>
              <a:t>   </a:t>
            </a:r>
            <a:r>
              <a:rPr lang="en-US" sz="2000" b="1" i="1" dirty="0" smtClean="0">
                <a:solidFill>
                  <a:srgbClr val="002060"/>
                </a:solidFill>
              </a:rPr>
              <a:t>                                             </a:t>
            </a:r>
            <a:endParaRPr lang="en-US" sz="2000" b="1" dirty="0" smtClean="0">
              <a:solidFill>
                <a:srgbClr val="002060"/>
              </a:solidFill>
            </a:endParaRPr>
          </a:p>
          <a:p>
            <a:pPr>
              <a:buNone/>
            </a:pPr>
            <a:r>
              <a:rPr lang="en-US" b="1" dirty="0" smtClean="0">
                <a:solidFill>
                  <a:srgbClr val="0000CC"/>
                </a:solidFill>
              </a:rPr>
              <a:t>2 Normal range of Intra alveolar pressure is:</a:t>
            </a:r>
          </a:p>
          <a:p>
            <a:r>
              <a:rPr lang="en-US" sz="2800" b="1" dirty="0" smtClean="0">
                <a:solidFill>
                  <a:srgbClr val="CC0099"/>
                </a:solidFill>
              </a:rPr>
              <a:t>A  </a:t>
            </a:r>
            <a:r>
              <a:rPr lang="en-US" sz="2800" b="1" dirty="0" smtClean="0">
                <a:solidFill>
                  <a:srgbClr val="7030A0"/>
                </a:solidFill>
              </a:rPr>
              <a:t>From  -5  to  -7.5 cmH</a:t>
            </a:r>
            <a:r>
              <a:rPr lang="en-US" sz="1600" b="1" dirty="0" smtClean="0">
                <a:solidFill>
                  <a:srgbClr val="7030A0"/>
                </a:solidFill>
              </a:rPr>
              <a:t>2</a:t>
            </a:r>
            <a:r>
              <a:rPr lang="en-US" sz="2800" b="1" dirty="0" smtClean="0">
                <a:solidFill>
                  <a:srgbClr val="7030A0"/>
                </a:solidFill>
              </a:rPr>
              <a:t>o</a:t>
            </a:r>
            <a:r>
              <a:rPr lang="en-US" sz="2800" b="1" dirty="0" smtClean="0">
                <a:solidFill>
                  <a:srgbClr val="CC0099"/>
                </a:solidFill>
              </a:rPr>
              <a:t> </a:t>
            </a:r>
          </a:p>
          <a:p>
            <a:r>
              <a:rPr lang="en-US" sz="2800" b="1" dirty="0" smtClean="0">
                <a:solidFill>
                  <a:srgbClr val="CC0099"/>
                </a:solidFill>
              </a:rPr>
              <a:t>B  </a:t>
            </a:r>
            <a:r>
              <a:rPr lang="en-US" sz="2800" b="1" dirty="0" smtClean="0">
                <a:solidFill>
                  <a:srgbClr val="7030A0"/>
                </a:solidFill>
              </a:rPr>
              <a:t>From  -1  to  +1 cmH</a:t>
            </a:r>
            <a:r>
              <a:rPr lang="en-US" sz="1600" b="1" dirty="0" smtClean="0">
                <a:solidFill>
                  <a:srgbClr val="7030A0"/>
                </a:solidFill>
              </a:rPr>
              <a:t>2</a:t>
            </a:r>
            <a:r>
              <a:rPr lang="en-US" sz="2800" b="1" dirty="0" smtClean="0">
                <a:solidFill>
                  <a:srgbClr val="7030A0"/>
                </a:solidFill>
              </a:rPr>
              <a:t>o</a:t>
            </a:r>
            <a:endParaRPr lang="en-US" sz="2800" b="1" dirty="0" smtClean="0">
              <a:solidFill>
                <a:srgbClr val="CC0099"/>
              </a:solidFill>
            </a:endParaRPr>
          </a:p>
          <a:p>
            <a:r>
              <a:rPr lang="en-US" sz="2800" b="1" dirty="0" smtClean="0">
                <a:solidFill>
                  <a:srgbClr val="CC0099"/>
                </a:solidFill>
              </a:rPr>
              <a:t>C  </a:t>
            </a:r>
            <a:r>
              <a:rPr lang="en-US" sz="2800" b="1" dirty="0" smtClean="0">
                <a:solidFill>
                  <a:srgbClr val="7030A0"/>
                </a:solidFill>
              </a:rPr>
              <a:t>From  -40  to -80 cmH</a:t>
            </a:r>
            <a:r>
              <a:rPr lang="en-US" sz="1600" b="1" dirty="0" smtClean="0">
                <a:solidFill>
                  <a:srgbClr val="7030A0"/>
                </a:solidFill>
              </a:rPr>
              <a:t>2</a:t>
            </a:r>
            <a:r>
              <a:rPr lang="en-US" sz="2800" b="1" dirty="0" smtClean="0">
                <a:solidFill>
                  <a:srgbClr val="7030A0"/>
                </a:solidFill>
              </a:rPr>
              <a:t>o</a:t>
            </a:r>
            <a:r>
              <a:rPr lang="en-US" sz="2800" b="1" dirty="0" smtClean="0">
                <a:solidFill>
                  <a:srgbClr val="CC0099"/>
                </a:solidFill>
              </a:rPr>
              <a:t> </a:t>
            </a:r>
          </a:p>
          <a:p>
            <a:r>
              <a:rPr lang="en-US" sz="2800" b="1" dirty="0" smtClean="0">
                <a:solidFill>
                  <a:srgbClr val="CC0099"/>
                </a:solidFill>
              </a:rPr>
              <a:t>D  </a:t>
            </a:r>
            <a:r>
              <a:rPr lang="en-US" sz="2800" b="1" dirty="0" smtClean="0">
                <a:solidFill>
                  <a:srgbClr val="7030A0"/>
                </a:solidFill>
              </a:rPr>
              <a:t>From  -8  to  -9.5 cmH</a:t>
            </a:r>
            <a:r>
              <a:rPr lang="en-US" sz="1600" b="1" dirty="0" smtClean="0">
                <a:solidFill>
                  <a:srgbClr val="7030A0"/>
                </a:solidFill>
              </a:rPr>
              <a:t>2</a:t>
            </a:r>
            <a:r>
              <a:rPr lang="en-US" sz="2800" b="1" dirty="0" smtClean="0">
                <a:solidFill>
                  <a:srgbClr val="7030A0"/>
                </a:solidFill>
              </a:rPr>
              <a:t>o</a:t>
            </a:r>
            <a:r>
              <a:rPr lang="en-US" sz="2800" b="1" dirty="0" smtClean="0">
                <a:solidFill>
                  <a:srgbClr val="CC0099"/>
                </a:solidFill>
              </a:rPr>
              <a:t> </a:t>
            </a:r>
            <a:endParaRPr lang="en-US" sz="2800" b="1" dirty="0">
              <a:solidFill>
                <a:srgbClr val="CC00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0"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additive="base">
                                        <p:cTn id="35"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6" dur="5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additive="base">
                                        <p:cTn id="41" dur="5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2" dur="5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wipe(left)">
                                      <p:cBhvr>
                                        <p:cTn id="47" dur="5000"/>
                                        <p:tgtEl>
                                          <p:spTgt spid="3">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 calcmode="lin" valueType="num">
                                      <p:cBhvr additive="base">
                                        <p:cTn id="52" dur="5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3" dur="5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nodeType="clickEffect">
                                  <p:stCondLst>
                                    <p:cond delay="0"/>
                                  </p:stCondLst>
                                  <p:childTnLst>
                                    <p:set>
                                      <p:cBhvr>
                                        <p:cTn id="57" dur="1" fill="hold">
                                          <p:stCondLst>
                                            <p:cond delay="0"/>
                                          </p:stCondLst>
                                        </p:cTn>
                                        <p:tgtEl>
                                          <p:spTgt spid="3">
                                            <p:txEl>
                                              <p:pRg st="7" end="7"/>
                                            </p:txEl>
                                          </p:spTgt>
                                        </p:tgtEl>
                                        <p:attrNameLst>
                                          <p:attrName>style.visibility</p:attrName>
                                        </p:attrNameLst>
                                      </p:cBhvr>
                                      <p:to>
                                        <p:strVal val="visible"/>
                                      </p:to>
                                    </p:set>
                                    <p:anim calcmode="lin" valueType="num">
                                      <p:cBhvr additive="base">
                                        <p:cTn id="58" dur="5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9" dur="5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nodeType="clickEffect">
                                  <p:stCondLst>
                                    <p:cond delay="0"/>
                                  </p:stCondLst>
                                  <p:childTnLst>
                                    <p:set>
                                      <p:cBhvr>
                                        <p:cTn id="63" dur="1" fill="hold">
                                          <p:stCondLst>
                                            <p:cond delay="0"/>
                                          </p:stCondLst>
                                        </p:cTn>
                                        <p:tgtEl>
                                          <p:spTgt spid="3">
                                            <p:txEl>
                                              <p:pRg st="8" end="8"/>
                                            </p:txEl>
                                          </p:spTgt>
                                        </p:tgtEl>
                                        <p:attrNameLst>
                                          <p:attrName>style.visibility</p:attrName>
                                        </p:attrNameLst>
                                      </p:cBhvr>
                                      <p:to>
                                        <p:strVal val="visible"/>
                                      </p:to>
                                    </p:set>
                                    <p:anim calcmode="lin" valueType="num">
                                      <p:cBhvr additive="base">
                                        <p:cTn id="64" dur="5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5" dur="5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 calcmode="lin" valueType="num">
                                      <p:cBhvr additive="base">
                                        <p:cTn id="70" dur="5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71" dur="5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txBody>
          <a:bodyPr>
            <a:normAutofit fontScale="90000"/>
          </a:bodyPr>
          <a:lstStyle/>
          <a:p>
            <a:endParaRPr lang="en-US" dirty="0"/>
          </a:p>
        </p:txBody>
      </p:sp>
      <p:sp>
        <p:nvSpPr>
          <p:cNvPr id="3" name="Content Placeholder 2"/>
          <p:cNvSpPr>
            <a:spLocks noGrp="1"/>
          </p:cNvSpPr>
          <p:nvPr>
            <p:ph idx="1"/>
          </p:nvPr>
        </p:nvSpPr>
        <p:spPr>
          <a:xfrm>
            <a:off x="0" y="457200"/>
            <a:ext cx="9144000" cy="6400800"/>
          </a:xfrm>
        </p:spPr>
        <p:txBody>
          <a:bodyPr>
            <a:normAutofit/>
          </a:bodyPr>
          <a:lstStyle/>
          <a:p>
            <a:pPr>
              <a:buNone/>
            </a:pPr>
            <a:r>
              <a:rPr lang="en-US" b="1" dirty="0" smtClean="0">
                <a:solidFill>
                  <a:srgbClr val="0000CC"/>
                </a:solidFill>
              </a:rPr>
              <a:t>3 </a:t>
            </a:r>
            <a:r>
              <a:rPr lang="en-US" b="1" dirty="0" smtClean="0">
                <a:solidFill>
                  <a:srgbClr val="FF0066"/>
                </a:solidFill>
              </a:rPr>
              <a:t>Major accessory muscle of inspiration:</a:t>
            </a:r>
          </a:p>
          <a:p>
            <a:r>
              <a:rPr lang="en-US" sz="2800" b="1" dirty="0" smtClean="0">
                <a:solidFill>
                  <a:srgbClr val="CC0099"/>
                </a:solidFill>
              </a:rPr>
              <a:t>A  </a:t>
            </a:r>
            <a:r>
              <a:rPr lang="en-US" sz="2800" b="1" dirty="0" smtClean="0">
                <a:solidFill>
                  <a:srgbClr val="002060"/>
                </a:solidFill>
              </a:rPr>
              <a:t>Internal </a:t>
            </a:r>
            <a:r>
              <a:rPr lang="en-US" sz="2800" b="1" dirty="0" err="1" smtClean="0">
                <a:solidFill>
                  <a:srgbClr val="002060"/>
                </a:solidFill>
              </a:rPr>
              <a:t>intercostal</a:t>
            </a:r>
            <a:r>
              <a:rPr lang="en-US" sz="2800" b="1" dirty="0" smtClean="0">
                <a:solidFill>
                  <a:srgbClr val="002060"/>
                </a:solidFill>
              </a:rPr>
              <a:t> </a:t>
            </a:r>
          </a:p>
          <a:p>
            <a:r>
              <a:rPr lang="en-US" sz="2800" b="1" dirty="0" smtClean="0">
                <a:solidFill>
                  <a:srgbClr val="CC0099"/>
                </a:solidFill>
              </a:rPr>
              <a:t>B  </a:t>
            </a:r>
            <a:r>
              <a:rPr lang="en-US" sz="2800" b="1" dirty="0" err="1" smtClean="0">
                <a:solidFill>
                  <a:srgbClr val="002060"/>
                </a:solidFill>
              </a:rPr>
              <a:t>Sternocleido</a:t>
            </a:r>
            <a:r>
              <a:rPr lang="en-US" sz="2800" b="1" dirty="0" smtClean="0">
                <a:solidFill>
                  <a:srgbClr val="002060"/>
                </a:solidFill>
              </a:rPr>
              <a:t> mastoid</a:t>
            </a:r>
          </a:p>
          <a:p>
            <a:r>
              <a:rPr lang="en-US" sz="2800" b="1" dirty="0" smtClean="0">
                <a:solidFill>
                  <a:srgbClr val="CC0099"/>
                </a:solidFill>
              </a:rPr>
              <a:t>C  </a:t>
            </a:r>
            <a:r>
              <a:rPr lang="en-US" sz="3000" dirty="0" err="1" smtClean="0">
                <a:solidFill>
                  <a:srgbClr val="002060"/>
                </a:solidFill>
                <a:latin typeface="Tahoma" pitchFamily="34" charset="0"/>
              </a:rPr>
              <a:t>pectoralis</a:t>
            </a:r>
            <a:r>
              <a:rPr lang="en-US" sz="3000" dirty="0" smtClean="0">
                <a:solidFill>
                  <a:srgbClr val="002060"/>
                </a:solidFill>
                <a:latin typeface="Tahoma" pitchFamily="34" charset="0"/>
              </a:rPr>
              <a:t> minor</a:t>
            </a:r>
            <a:r>
              <a:rPr lang="en-US" sz="3000" dirty="0" smtClean="0">
                <a:solidFill>
                  <a:srgbClr val="002060"/>
                </a:solidFill>
              </a:rPr>
              <a:t>                                                                  </a:t>
            </a:r>
            <a:endParaRPr lang="en-US" sz="2800" b="1" dirty="0" smtClean="0">
              <a:solidFill>
                <a:srgbClr val="CC0099"/>
              </a:solidFill>
            </a:endParaRPr>
          </a:p>
          <a:p>
            <a:r>
              <a:rPr lang="en-US" sz="2800" b="1" dirty="0" smtClean="0">
                <a:solidFill>
                  <a:srgbClr val="CC0099"/>
                </a:solidFill>
              </a:rPr>
              <a:t>D  </a:t>
            </a:r>
            <a:r>
              <a:rPr lang="en-US" sz="2800" b="1" dirty="0" err="1" smtClean="0">
                <a:solidFill>
                  <a:srgbClr val="002060"/>
                </a:solidFill>
              </a:rPr>
              <a:t>Recti</a:t>
            </a:r>
            <a:r>
              <a:rPr lang="en-US" sz="2800" b="1" dirty="0" smtClean="0">
                <a:solidFill>
                  <a:srgbClr val="002060"/>
                </a:solidFill>
              </a:rPr>
              <a:t> </a:t>
            </a:r>
            <a:r>
              <a:rPr lang="en-US" sz="2800" b="1" dirty="0" err="1" smtClean="0">
                <a:solidFill>
                  <a:srgbClr val="002060"/>
                </a:solidFill>
              </a:rPr>
              <a:t>abdominis</a:t>
            </a:r>
            <a:endParaRPr lang="en-US" sz="2800" dirty="0" smtClean="0">
              <a:solidFill>
                <a:srgbClr val="002060"/>
              </a:solidFill>
            </a:endParaRPr>
          </a:p>
          <a:p>
            <a:pPr>
              <a:buNone/>
            </a:pPr>
            <a:r>
              <a:rPr lang="en-US" b="1" dirty="0" smtClean="0">
                <a:solidFill>
                  <a:srgbClr val="0000CC"/>
                </a:solidFill>
              </a:rPr>
              <a:t>4 </a:t>
            </a:r>
            <a:r>
              <a:rPr lang="en-US" b="1" dirty="0" smtClean="0">
                <a:solidFill>
                  <a:srgbClr val="C00000"/>
                </a:solidFill>
              </a:rPr>
              <a:t>  </a:t>
            </a:r>
            <a:r>
              <a:rPr lang="en-US" b="1" dirty="0" smtClean="0">
                <a:solidFill>
                  <a:srgbClr val="0000CC"/>
                </a:solidFill>
              </a:rPr>
              <a:t>:</a:t>
            </a:r>
            <a:r>
              <a:rPr lang="en-US" b="1" dirty="0" smtClean="0">
                <a:solidFill>
                  <a:srgbClr val="C00000"/>
                </a:solidFill>
              </a:rPr>
              <a:t> The </a:t>
            </a:r>
            <a:r>
              <a:rPr lang="en-US" b="1" dirty="0" err="1" smtClean="0">
                <a:solidFill>
                  <a:srgbClr val="C00000"/>
                </a:solidFill>
              </a:rPr>
              <a:t>transmural</a:t>
            </a:r>
            <a:r>
              <a:rPr lang="en-US" b="1" dirty="0" smtClean="0">
                <a:solidFill>
                  <a:srgbClr val="C00000"/>
                </a:solidFill>
              </a:rPr>
              <a:t> pressure of lung is called:</a:t>
            </a:r>
            <a:endParaRPr lang="en-US" b="1" dirty="0" smtClean="0">
              <a:solidFill>
                <a:srgbClr val="0000CC"/>
              </a:solidFill>
            </a:endParaRPr>
          </a:p>
          <a:p>
            <a:r>
              <a:rPr lang="en-US" sz="2800" b="1" dirty="0" smtClean="0">
                <a:solidFill>
                  <a:srgbClr val="CC0099"/>
                </a:solidFill>
              </a:rPr>
              <a:t>A  </a:t>
            </a:r>
            <a:r>
              <a:rPr lang="en-US" sz="2800" b="1" dirty="0" smtClean="0">
                <a:solidFill>
                  <a:srgbClr val="7030A0"/>
                </a:solidFill>
              </a:rPr>
              <a:t>Intra alveolar pressure </a:t>
            </a:r>
            <a:endParaRPr lang="en-US" sz="2800" b="1" dirty="0" smtClean="0">
              <a:solidFill>
                <a:srgbClr val="002060"/>
              </a:solidFill>
            </a:endParaRPr>
          </a:p>
          <a:p>
            <a:r>
              <a:rPr lang="en-US" sz="2800" b="1" dirty="0" smtClean="0">
                <a:solidFill>
                  <a:srgbClr val="CC0099"/>
                </a:solidFill>
              </a:rPr>
              <a:t>B  </a:t>
            </a:r>
            <a:r>
              <a:rPr lang="en-US" sz="2800" b="1" dirty="0" smtClean="0">
                <a:solidFill>
                  <a:srgbClr val="7030A0"/>
                </a:solidFill>
              </a:rPr>
              <a:t>Trans pulmonary pressure </a:t>
            </a:r>
            <a:endParaRPr lang="en-US" sz="2800" b="1" dirty="0" smtClean="0">
              <a:solidFill>
                <a:srgbClr val="002060"/>
              </a:solidFill>
            </a:endParaRPr>
          </a:p>
          <a:p>
            <a:r>
              <a:rPr lang="en-US" sz="2800" b="1" dirty="0" smtClean="0">
                <a:solidFill>
                  <a:srgbClr val="CC0099"/>
                </a:solidFill>
              </a:rPr>
              <a:t>C  </a:t>
            </a:r>
            <a:r>
              <a:rPr lang="en-US" sz="2800" b="1" dirty="0" smtClean="0">
                <a:solidFill>
                  <a:srgbClr val="7030A0"/>
                </a:solidFill>
              </a:rPr>
              <a:t>Intra pleural pressure </a:t>
            </a:r>
            <a:endParaRPr lang="en-US" sz="2800" b="1" dirty="0" smtClean="0">
              <a:solidFill>
                <a:srgbClr val="CC0099"/>
              </a:solidFill>
            </a:endParaRPr>
          </a:p>
          <a:p>
            <a:r>
              <a:rPr lang="en-US" sz="2800" b="1" dirty="0" smtClean="0">
                <a:solidFill>
                  <a:srgbClr val="CC0099"/>
                </a:solidFill>
              </a:rPr>
              <a:t>D </a:t>
            </a:r>
            <a:r>
              <a:rPr lang="en-US" sz="2800" b="1" dirty="0" smtClean="0">
                <a:solidFill>
                  <a:srgbClr val="7030A0"/>
                </a:solidFill>
              </a:rPr>
              <a:t>Trans </a:t>
            </a:r>
            <a:r>
              <a:rPr lang="en-US" sz="2800" b="1" smtClean="0">
                <a:solidFill>
                  <a:srgbClr val="7030A0"/>
                </a:solidFill>
              </a:rPr>
              <a:t>respiratory pressure</a:t>
            </a:r>
            <a:endParaRPr lang="en-US" sz="2800" b="1"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8991600" cy="6248400"/>
          </a:xfrm>
        </p:spPr>
        <p:txBody>
          <a:bodyPr/>
          <a:lstStyle/>
          <a:p>
            <a:pPr>
              <a:buNone/>
            </a:pPr>
            <a:r>
              <a:rPr lang="en-US" b="1" dirty="0" smtClean="0">
                <a:solidFill>
                  <a:srgbClr val="0000CC"/>
                </a:solidFill>
              </a:rPr>
              <a:t>5 </a:t>
            </a:r>
            <a:r>
              <a:rPr lang="en-US" b="1" dirty="0" smtClean="0">
                <a:solidFill>
                  <a:srgbClr val="FF0066"/>
                </a:solidFill>
              </a:rPr>
              <a:t>Maximal Expiratory Pressure IS :</a:t>
            </a:r>
          </a:p>
          <a:p>
            <a:r>
              <a:rPr lang="en-US" b="1" dirty="0" smtClean="0">
                <a:solidFill>
                  <a:srgbClr val="CC0099"/>
                </a:solidFill>
              </a:rPr>
              <a:t>A </a:t>
            </a:r>
            <a:r>
              <a:rPr lang="en-US" b="1" dirty="0" smtClean="0">
                <a:solidFill>
                  <a:srgbClr val="000099"/>
                </a:solidFill>
              </a:rPr>
              <a:t>+ 80 cmH</a:t>
            </a:r>
            <a:r>
              <a:rPr lang="en-US" sz="1800" b="1" dirty="0" smtClean="0">
                <a:solidFill>
                  <a:srgbClr val="000099"/>
                </a:solidFill>
              </a:rPr>
              <a:t>2</a:t>
            </a:r>
            <a:r>
              <a:rPr lang="en-US" b="1" dirty="0" smtClean="0">
                <a:solidFill>
                  <a:srgbClr val="000099"/>
                </a:solidFill>
              </a:rPr>
              <a:t>0 </a:t>
            </a:r>
          </a:p>
          <a:p>
            <a:r>
              <a:rPr lang="en-US" b="1" dirty="0" smtClean="0">
                <a:solidFill>
                  <a:srgbClr val="CC0099"/>
                </a:solidFill>
              </a:rPr>
              <a:t>B  </a:t>
            </a:r>
            <a:r>
              <a:rPr lang="en-US" b="1" dirty="0" smtClean="0">
                <a:solidFill>
                  <a:srgbClr val="000099"/>
                </a:solidFill>
              </a:rPr>
              <a:t>- 100 cmH</a:t>
            </a:r>
            <a:r>
              <a:rPr lang="en-US" sz="1800" b="1" dirty="0" smtClean="0">
                <a:solidFill>
                  <a:srgbClr val="000099"/>
                </a:solidFill>
              </a:rPr>
              <a:t>2</a:t>
            </a:r>
            <a:r>
              <a:rPr lang="en-US" b="1" dirty="0" smtClean="0">
                <a:solidFill>
                  <a:srgbClr val="000099"/>
                </a:solidFill>
              </a:rPr>
              <a:t>0 </a:t>
            </a:r>
          </a:p>
          <a:p>
            <a:r>
              <a:rPr lang="en-US" b="1" dirty="0" smtClean="0">
                <a:solidFill>
                  <a:srgbClr val="CC0099"/>
                </a:solidFill>
              </a:rPr>
              <a:t>C  </a:t>
            </a:r>
            <a:r>
              <a:rPr lang="en-US" b="1" dirty="0" smtClean="0">
                <a:solidFill>
                  <a:srgbClr val="000099"/>
                </a:solidFill>
              </a:rPr>
              <a:t>- 80 cmH</a:t>
            </a:r>
            <a:r>
              <a:rPr lang="en-US" sz="1800" b="1" dirty="0" smtClean="0">
                <a:solidFill>
                  <a:srgbClr val="000099"/>
                </a:solidFill>
              </a:rPr>
              <a:t>2</a:t>
            </a:r>
            <a:r>
              <a:rPr lang="en-US" b="1" dirty="0" smtClean="0">
                <a:solidFill>
                  <a:srgbClr val="000099"/>
                </a:solidFill>
              </a:rPr>
              <a:t>0 </a:t>
            </a:r>
          </a:p>
          <a:p>
            <a:r>
              <a:rPr lang="en-US" b="1" dirty="0" smtClean="0">
                <a:solidFill>
                  <a:srgbClr val="CC0099"/>
                </a:solidFill>
              </a:rPr>
              <a:t>D </a:t>
            </a:r>
            <a:r>
              <a:rPr lang="en-US" b="1" dirty="0" smtClean="0">
                <a:solidFill>
                  <a:srgbClr val="000099"/>
                </a:solidFill>
              </a:rPr>
              <a:t>+ 100 cmH</a:t>
            </a:r>
            <a:r>
              <a:rPr lang="en-US" sz="1800" b="1" dirty="0" smtClean="0">
                <a:solidFill>
                  <a:srgbClr val="000099"/>
                </a:solidFill>
              </a:rPr>
              <a:t>2</a:t>
            </a:r>
            <a:r>
              <a:rPr lang="en-US" b="1" dirty="0" smtClean="0">
                <a:solidFill>
                  <a:srgbClr val="000099"/>
                </a:solidFill>
              </a:rPr>
              <a:t>0 </a:t>
            </a:r>
            <a:endParaRPr lang="en-US" dirty="0" smtClean="0">
              <a:solidFill>
                <a:srgbClr val="000099"/>
              </a:solidFill>
            </a:endParaRPr>
          </a:p>
          <a:p>
            <a:pPr>
              <a:buNone/>
            </a:pP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lotus%20flower"/>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4" name="Title 1"/>
          <p:cNvSpPr txBox="1">
            <a:spLocks/>
          </p:cNvSpPr>
          <p:nvPr/>
        </p:nvSpPr>
        <p:spPr>
          <a:xfrm>
            <a:off x="-152400" y="5181600"/>
            <a:ext cx="9296400" cy="16764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800" b="1" i="0" u="none" strike="noStrike" kern="1200" cap="none" spc="0" normalizeH="0" baseline="0" noProof="0" dirty="0" smtClean="0">
                <a:ln>
                  <a:noFill/>
                </a:ln>
                <a:solidFill>
                  <a:srgbClr val="FFC000"/>
                </a:solidFill>
                <a:effectLst/>
                <a:uLnTx/>
                <a:uFillTx/>
                <a:latin typeface="+mj-lt"/>
                <a:ea typeface="+mj-ea"/>
                <a:cs typeface="+mj-cs"/>
              </a:rPr>
              <a:t>THANK YOU</a:t>
            </a:r>
            <a:endParaRPr kumimoji="0" lang="en-US" sz="8800" b="1" i="0" u="none" strike="noStrike" kern="1200" cap="none" spc="0" normalizeH="0" baseline="0" noProof="0" dirty="0">
              <a:ln>
                <a:noFill/>
              </a:ln>
              <a:solidFill>
                <a:srgbClr val="FFC00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33400"/>
          </a:xfrm>
        </p:spPr>
        <p:txBody>
          <a:bodyPr>
            <a:noAutofit/>
          </a:bodyPr>
          <a:lstStyle/>
          <a:p>
            <a:pPr>
              <a:buFont typeface="Wingdings" pitchFamily="2" charset="2"/>
              <a:buChar char="v"/>
            </a:pPr>
            <a:r>
              <a:rPr lang="en-US" sz="4800" b="1" dirty="0" smtClean="0">
                <a:solidFill>
                  <a:srgbClr val="FF0000"/>
                </a:solidFill>
              </a:rPr>
              <a:t>RESPIRATORY MUSCLES</a:t>
            </a:r>
            <a:endParaRPr lang="en-US" sz="4800" b="1" dirty="0">
              <a:solidFill>
                <a:srgbClr val="FF0000"/>
              </a:solidFill>
            </a:endParaRPr>
          </a:p>
        </p:txBody>
      </p:sp>
      <p:sp>
        <p:nvSpPr>
          <p:cNvPr id="3" name="Content Placeholder 2"/>
          <p:cNvSpPr>
            <a:spLocks noGrp="1"/>
          </p:cNvSpPr>
          <p:nvPr>
            <p:ph idx="1"/>
          </p:nvPr>
        </p:nvSpPr>
        <p:spPr>
          <a:xfrm>
            <a:off x="0" y="609600"/>
            <a:ext cx="9144000" cy="6248400"/>
          </a:xfrm>
        </p:spPr>
        <p:txBody>
          <a:bodyPr>
            <a:normAutofit fontScale="85000" lnSpcReduction="20000"/>
          </a:bodyPr>
          <a:lstStyle/>
          <a:p>
            <a:r>
              <a:rPr lang="en-US" sz="3600" b="1" dirty="0" smtClean="0">
                <a:solidFill>
                  <a:srgbClr val="002060"/>
                </a:solidFill>
              </a:rPr>
              <a:t>MUSCLES THAT CAUSE LUNG EXPANTION AND CONTRACTION</a:t>
            </a:r>
          </a:p>
          <a:p>
            <a:pPr>
              <a:buFont typeface="Wingdings" pitchFamily="2" charset="2"/>
              <a:buChar char="q"/>
            </a:pPr>
            <a:r>
              <a:rPr lang="en-US" sz="3600" b="1" dirty="0" smtClean="0">
                <a:solidFill>
                  <a:srgbClr val="C00000"/>
                </a:solidFill>
              </a:rPr>
              <a:t>INSPIRATORY MUSCLES:- </a:t>
            </a:r>
            <a:r>
              <a:rPr lang="en-US" sz="3600" b="1" dirty="0" smtClean="0">
                <a:solidFill>
                  <a:srgbClr val="002060"/>
                </a:solidFill>
              </a:rPr>
              <a:t>THAT CAUSE ELEVATION OF RIB CAGE THUS THE INCREASE ANTERO-POSTERIOR DIAMETER OF CHEST CAVITY AND EXPANTION OF LUNGS.</a:t>
            </a:r>
          </a:p>
          <a:p>
            <a:pPr>
              <a:buNone/>
            </a:pPr>
            <a:endParaRPr lang="en-US" sz="3600" b="1" dirty="0" smtClean="0">
              <a:solidFill>
                <a:srgbClr val="002060"/>
              </a:solidFill>
            </a:endParaRPr>
          </a:p>
          <a:p>
            <a:pPr>
              <a:buFont typeface="Wingdings" pitchFamily="2" charset="2"/>
              <a:buChar char="§"/>
            </a:pPr>
            <a:r>
              <a:rPr lang="en-US" sz="4300" b="1" dirty="0" smtClean="0">
                <a:solidFill>
                  <a:srgbClr val="C00000"/>
                </a:solidFill>
              </a:rPr>
              <a:t> PRIMARY MUSCLES:-</a:t>
            </a:r>
          </a:p>
          <a:p>
            <a:pPr>
              <a:buNone/>
            </a:pPr>
            <a:r>
              <a:rPr lang="en-US" sz="4300" b="1" dirty="0" smtClean="0">
                <a:solidFill>
                  <a:srgbClr val="002060"/>
                </a:solidFill>
              </a:rPr>
              <a:t>                Diaphragm</a:t>
            </a:r>
          </a:p>
          <a:p>
            <a:pPr>
              <a:buNone/>
            </a:pPr>
            <a:r>
              <a:rPr lang="en-US" sz="4300" b="1" dirty="0" smtClean="0">
                <a:solidFill>
                  <a:srgbClr val="002060"/>
                </a:solidFill>
              </a:rPr>
              <a:t>                External </a:t>
            </a:r>
            <a:r>
              <a:rPr lang="en-US" sz="4300" b="1" dirty="0" err="1" smtClean="0">
                <a:solidFill>
                  <a:srgbClr val="002060"/>
                </a:solidFill>
              </a:rPr>
              <a:t>intercostal</a:t>
            </a:r>
            <a:r>
              <a:rPr lang="en-US" sz="4300" b="1" dirty="0" smtClean="0">
                <a:solidFill>
                  <a:srgbClr val="002060"/>
                </a:solidFill>
              </a:rPr>
              <a:t> muscle </a:t>
            </a:r>
            <a:r>
              <a:rPr lang="en-US" sz="3600" b="1" dirty="0" smtClean="0">
                <a:solidFill>
                  <a:srgbClr val="002060"/>
                </a:solidFill>
              </a:rPr>
              <a:t>                                                       </a:t>
            </a:r>
          </a:p>
          <a:p>
            <a:pPr>
              <a:buNone/>
            </a:pPr>
            <a:r>
              <a:rPr lang="en-US" sz="3600" b="1" i="1" dirty="0" smtClean="0">
                <a:solidFill>
                  <a:srgbClr val="0000CC"/>
                </a:solidFill>
              </a:rPr>
              <a:t>                                     </a:t>
            </a:r>
          </a:p>
          <a:p>
            <a:pPr>
              <a:buNone/>
            </a:pPr>
            <a:r>
              <a:rPr lang="en-US" sz="2200" b="1" i="1" dirty="0" smtClean="0">
                <a:solidFill>
                  <a:srgbClr val="0000CC"/>
                </a:solidFill>
              </a:rPr>
              <a:t>           </a:t>
            </a:r>
          </a:p>
          <a:p>
            <a:pPr>
              <a:buNone/>
            </a:pPr>
            <a:endParaRPr lang="en-US" sz="2200" b="1" i="1" dirty="0" smtClean="0">
              <a:solidFill>
                <a:srgbClr val="0000CC"/>
              </a:solidFill>
            </a:endParaRPr>
          </a:p>
          <a:p>
            <a:pPr>
              <a:buNone/>
            </a:pPr>
            <a:r>
              <a:rPr lang="en-US" sz="2200" b="1" i="1" dirty="0" smtClean="0">
                <a:solidFill>
                  <a:srgbClr val="0000CC"/>
                </a:solidFill>
              </a:rPr>
              <a:t>                                             Guyton and Hall (2006) Text book of medical physiology  11</a:t>
            </a:r>
            <a:r>
              <a:rPr lang="en-US" sz="2200" b="1" i="1" baseline="30000" dirty="0" smtClean="0">
                <a:solidFill>
                  <a:srgbClr val="0000CC"/>
                </a:solidFill>
              </a:rPr>
              <a:t>th</a:t>
            </a:r>
            <a:r>
              <a:rPr lang="en-US" sz="2200" b="1" i="1" dirty="0" smtClean="0">
                <a:solidFill>
                  <a:srgbClr val="0000CC"/>
                </a:solidFill>
              </a:rPr>
              <a:t> Ed.</a:t>
            </a:r>
          </a:p>
          <a:p>
            <a:pPr>
              <a:buNone/>
            </a:pPr>
            <a:endParaRPr lang="en-US" sz="30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0-#ppt_w/2"/>
                                          </p:val>
                                        </p:tav>
                                        <p:tav tm="100000">
                                          <p:val>
                                            <p:strVal val="#ppt_x"/>
                                          </p:val>
                                        </p:tav>
                                      </p:tavLst>
                                    </p:anim>
                                    <p:anim calcmode="lin" valueType="num">
                                      <p:cBhvr additive="base">
                                        <p:cTn id="8" dur="5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0" dur="5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56" dur="50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nodeType="click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anim calcmode="lin" valueType="num">
                                      <p:cBhvr additive="base">
                                        <p:cTn id="61" dur="50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62" dur="5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2" fill="hold" nodeType="clickEffect">
                                  <p:stCondLst>
                                    <p:cond delay="0"/>
                                  </p:stCondLst>
                                  <p:childTnLst>
                                    <p:set>
                                      <p:cBhvr>
                                        <p:cTn id="66" dur="1" fill="hold">
                                          <p:stCondLst>
                                            <p:cond delay="0"/>
                                          </p:stCondLst>
                                        </p:cTn>
                                        <p:tgtEl>
                                          <p:spTgt spid="3">
                                            <p:txEl>
                                              <p:pRg st="7" end="7"/>
                                            </p:txEl>
                                          </p:spTgt>
                                        </p:tgtEl>
                                        <p:attrNameLst>
                                          <p:attrName>style.visibility</p:attrName>
                                        </p:attrNameLst>
                                      </p:cBhvr>
                                      <p:to>
                                        <p:strVal val="visible"/>
                                      </p:to>
                                    </p:set>
                                    <p:anim calcmode="lin" valueType="num">
                                      <p:cBhvr additive="base">
                                        <p:cTn id="67" dur="50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68" dur="50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2" fill="hold" nodeType="clickEffect">
                                  <p:stCondLst>
                                    <p:cond delay="0"/>
                                  </p:stCondLst>
                                  <p:childTnLst>
                                    <p:set>
                                      <p:cBhvr>
                                        <p:cTn id="72" dur="1" fill="hold">
                                          <p:stCondLst>
                                            <p:cond delay="0"/>
                                          </p:stCondLst>
                                        </p:cTn>
                                        <p:tgtEl>
                                          <p:spTgt spid="3">
                                            <p:txEl>
                                              <p:pRg st="9" end="9"/>
                                            </p:txEl>
                                          </p:spTgt>
                                        </p:tgtEl>
                                        <p:attrNameLst>
                                          <p:attrName>style.visibility</p:attrName>
                                        </p:attrNameLst>
                                      </p:cBhvr>
                                      <p:to>
                                        <p:strVal val="visible"/>
                                      </p:to>
                                    </p:set>
                                    <p:anim calcmode="lin" valueType="num">
                                      <p:cBhvr additive="base">
                                        <p:cTn id="73" dur="50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74" dur="50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8991600" cy="1417638"/>
          </a:xfrm>
        </p:spPr>
        <p:txBody>
          <a:bodyPr>
            <a:normAutofit/>
          </a:bodyPr>
          <a:lstStyle/>
          <a:p>
            <a:r>
              <a:rPr lang="en-US" sz="5400" b="1" dirty="0" smtClean="0">
                <a:solidFill>
                  <a:srgbClr val="FF0000"/>
                </a:solidFill>
              </a:rPr>
              <a:t>RESPIRATORY MUSCLES</a:t>
            </a:r>
            <a:endParaRPr lang="en-US" sz="5400" dirty="0"/>
          </a:p>
        </p:txBody>
      </p:sp>
      <p:sp>
        <p:nvSpPr>
          <p:cNvPr id="3" name="Content Placeholder 2"/>
          <p:cNvSpPr>
            <a:spLocks noGrp="1"/>
          </p:cNvSpPr>
          <p:nvPr>
            <p:ph idx="1"/>
          </p:nvPr>
        </p:nvSpPr>
        <p:spPr>
          <a:xfrm>
            <a:off x="152400" y="762000"/>
            <a:ext cx="8839200" cy="5943600"/>
          </a:xfrm>
        </p:spPr>
        <p:txBody>
          <a:bodyPr>
            <a:normAutofit fontScale="92500"/>
          </a:bodyPr>
          <a:lstStyle/>
          <a:p>
            <a:pPr>
              <a:buFont typeface="Wingdings" pitchFamily="2" charset="2"/>
              <a:buChar char="§"/>
            </a:pPr>
            <a:r>
              <a:rPr lang="en-US" b="1" dirty="0" smtClean="0">
                <a:solidFill>
                  <a:srgbClr val="C00000"/>
                </a:solidFill>
              </a:rPr>
              <a:t> </a:t>
            </a:r>
            <a:r>
              <a:rPr lang="en-US" sz="5800" b="1" dirty="0" smtClean="0">
                <a:solidFill>
                  <a:srgbClr val="C00000"/>
                </a:solidFill>
              </a:rPr>
              <a:t>ACCESS0RY MUSCLES:-</a:t>
            </a:r>
          </a:p>
          <a:p>
            <a:pPr>
              <a:buNone/>
            </a:pPr>
            <a:r>
              <a:rPr lang="en-US" sz="6600" dirty="0" smtClean="0">
                <a:solidFill>
                  <a:srgbClr val="002060"/>
                </a:solidFill>
              </a:rPr>
              <a:t>          </a:t>
            </a:r>
            <a:r>
              <a:rPr lang="en-US" sz="6600" dirty="0" err="1" smtClean="0">
                <a:solidFill>
                  <a:srgbClr val="002060"/>
                </a:solidFill>
              </a:rPr>
              <a:t>Sternocleido</a:t>
            </a:r>
            <a:r>
              <a:rPr lang="en-US" sz="6600" dirty="0" smtClean="0">
                <a:solidFill>
                  <a:srgbClr val="002060"/>
                </a:solidFill>
              </a:rPr>
              <a:t> mastoid</a:t>
            </a:r>
          </a:p>
          <a:p>
            <a:pPr>
              <a:buNone/>
            </a:pPr>
            <a:r>
              <a:rPr lang="en-US" sz="6600" dirty="0" smtClean="0">
                <a:solidFill>
                  <a:srgbClr val="002060"/>
                </a:solidFill>
              </a:rPr>
              <a:t>          Anterior </a:t>
            </a:r>
            <a:r>
              <a:rPr lang="en-US" sz="6600" dirty="0" err="1" smtClean="0">
                <a:solidFill>
                  <a:srgbClr val="002060"/>
                </a:solidFill>
              </a:rPr>
              <a:t>serrati</a:t>
            </a:r>
            <a:endParaRPr lang="en-US" sz="6600" dirty="0" smtClean="0">
              <a:solidFill>
                <a:srgbClr val="002060"/>
              </a:solidFill>
            </a:endParaRPr>
          </a:p>
          <a:p>
            <a:pPr>
              <a:buNone/>
            </a:pPr>
            <a:r>
              <a:rPr lang="en-US" sz="6600" dirty="0" smtClean="0">
                <a:solidFill>
                  <a:srgbClr val="002060"/>
                </a:solidFill>
              </a:rPr>
              <a:t>          </a:t>
            </a:r>
            <a:r>
              <a:rPr lang="en-US" sz="6600" dirty="0" err="1" smtClean="0">
                <a:solidFill>
                  <a:srgbClr val="002060"/>
                </a:solidFill>
              </a:rPr>
              <a:t>Scaleni</a:t>
            </a:r>
            <a:endParaRPr lang="en-US" sz="6600" dirty="0" smtClean="0">
              <a:solidFill>
                <a:srgbClr val="002060"/>
              </a:solidFill>
            </a:endParaRPr>
          </a:p>
          <a:p>
            <a:pPr>
              <a:buNone/>
            </a:pPr>
            <a:r>
              <a:rPr lang="en-US" sz="6600" dirty="0" smtClean="0">
                <a:solidFill>
                  <a:srgbClr val="002060"/>
                </a:solidFill>
              </a:rPr>
              <a:t>          </a:t>
            </a:r>
            <a:r>
              <a:rPr lang="en-US" sz="6600" dirty="0" err="1" smtClean="0">
                <a:solidFill>
                  <a:srgbClr val="002060"/>
                </a:solidFill>
                <a:latin typeface="Tahoma" pitchFamily="34" charset="0"/>
              </a:rPr>
              <a:t>pectoralis</a:t>
            </a:r>
            <a:r>
              <a:rPr lang="en-US" sz="6600" dirty="0" smtClean="0">
                <a:solidFill>
                  <a:srgbClr val="002060"/>
                </a:solidFill>
                <a:latin typeface="Tahoma" pitchFamily="34" charset="0"/>
              </a:rPr>
              <a:t> minor</a:t>
            </a:r>
            <a:r>
              <a:rPr lang="en-US" dirty="0" smtClean="0">
                <a:solidFill>
                  <a:srgbClr val="002060"/>
                </a:solidFill>
              </a:rPr>
              <a:t>                                                                  </a:t>
            </a:r>
          </a:p>
          <a:p>
            <a:pPr>
              <a:buNone/>
            </a:pPr>
            <a:r>
              <a:rPr lang="en-US" sz="2400" b="1" i="1" dirty="0" smtClean="0">
                <a:solidFill>
                  <a:srgbClr val="0000CC"/>
                </a:solidFill>
              </a:rPr>
              <a:t>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Autofit/>
          </a:bodyPr>
          <a:lstStyle/>
          <a:p>
            <a:r>
              <a:rPr lang="en-US" sz="3200" b="1" dirty="0" smtClean="0">
                <a:solidFill>
                  <a:srgbClr val="FF0000"/>
                </a:solidFill>
              </a:rPr>
              <a:t>Contraction and Expansion of the Thoracic cage during Expiration and Inspiration</a:t>
            </a:r>
            <a:endParaRPr lang="en-US" sz="3200" b="1" dirty="0">
              <a:solidFill>
                <a:srgbClr val="FF0000"/>
              </a:solidFill>
            </a:endParaRPr>
          </a:p>
        </p:txBody>
      </p:sp>
      <p:pic>
        <p:nvPicPr>
          <p:cNvPr id="1026" name="Picture 2" descr="J:\showimage.cfm-resp[i.jpg"/>
          <p:cNvPicPr>
            <a:picLocks noGrp="1" noChangeAspect="1" noChangeArrowheads="1"/>
          </p:cNvPicPr>
          <p:nvPr>
            <p:ph idx="1"/>
          </p:nvPr>
        </p:nvPicPr>
        <p:blipFill>
          <a:blip r:embed="rId2" cstate="print"/>
          <a:srcRect/>
          <a:stretch>
            <a:fillRect/>
          </a:stretch>
        </p:blipFill>
        <p:spPr bwMode="auto">
          <a:xfrm>
            <a:off x="0" y="990600"/>
            <a:ext cx="9144000" cy="57150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pPr>
              <a:buFont typeface="Wingdings" pitchFamily="2" charset="2"/>
              <a:buChar char="q"/>
            </a:pPr>
            <a:r>
              <a:rPr lang="en-US" b="1" dirty="0" smtClean="0">
                <a:solidFill>
                  <a:srgbClr val="002060"/>
                </a:solidFill>
              </a:rPr>
              <a:t>EXPIRATORY MUSCLES</a:t>
            </a:r>
            <a:endParaRPr lang="en-US" b="1" dirty="0">
              <a:solidFill>
                <a:srgbClr val="002060"/>
              </a:solidFill>
            </a:endParaRPr>
          </a:p>
        </p:txBody>
      </p:sp>
      <p:sp>
        <p:nvSpPr>
          <p:cNvPr id="3" name="Content Placeholder 2"/>
          <p:cNvSpPr>
            <a:spLocks noGrp="1"/>
          </p:cNvSpPr>
          <p:nvPr>
            <p:ph idx="1"/>
          </p:nvPr>
        </p:nvSpPr>
        <p:spPr>
          <a:xfrm>
            <a:off x="0" y="838200"/>
            <a:ext cx="9144000" cy="6019800"/>
          </a:xfrm>
        </p:spPr>
        <p:txBody>
          <a:bodyPr>
            <a:normAutofit fontScale="85000" lnSpcReduction="20000"/>
          </a:bodyPr>
          <a:lstStyle/>
          <a:p>
            <a:endParaRPr lang="en-US" sz="4400" b="1" dirty="0" smtClean="0">
              <a:solidFill>
                <a:srgbClr val="002060"/>
              </a:solidFill>
            </a:endParaRPr>
          </a:p>
          <a:p>
            <a:r>
              <a:rPr lang="en-US" sz="4700" b="1" dirty="0" smtClean="0">
                <a:solidFill>
                  <a:srgbClr val="002060"/>
                </a:solidFill>
              </a:rPr>
              <a:t>EXPIRATORY MUSCLES:-                          </a:t>
            </a:r>
          </a:p>
          <a:p>
            <a:pPr>
              <a:buNone/>
            </a:pPr>
            <a:r>
              <a:rPr lang="en-US" sz="4700" b="1" dirty="0" smtClean="0">
                <a:solidFill>
                  <a:srgbClr val="002060"/>
                </a:solidFill>
              </a:rPr>
              <a:t>   </a:t>
            </a:r>
            <a:r>
              <a:rPr lang="en-US" sz="4700" b="1" dirty="0" smtClean="0">
                <a:solidFill>
                  <a:srgbClr val="FF0000"/>
                </a:solidFill>
              </a:rPr>
              <a:t>MUSCLE THAT CAUSE DEPRESSION OF RIB CAGE THUS THE DECREASE ANTERO- POSTERIOR DIAMETER OF CHEST CAVITY AND CONTRACTION OF LUNGS.</a:t>
            </a:r>
          </a:p>
          <a:p>
            <a:pPr>
              <a:buNone/>
            </a:pPr>
            <a:endParaRPr lang="en-US" sz="2800" b="1" i="1" dirty="0" smtClean="0">
              <a:solidFill>
                <a:srgbClr val="0000CC"/>
              </a:solidFill>
            </a:endParaRPr>
          </a:p>
          <a:p>
            <a:pPr>
              <a:buNone/>
            </a:pPr>
            <a:endParaRPr lang="en-US" sz="2000" b="1" i="1" dirty="0" smtClean="0">
              <a:solidFill>
                <a:srgbClr val="0000CC"/>
              </a:solidFill>
            </a:endParaRPr>
          </a:p>
          <a:p>
            <a:pPr>
              <a:buNone/>
            </a:pPr>
            <a:endParaRPr lang="en-US" sz="2000" b="1" i="1" dirty="0" smtClean="0">
              <a:solidFill>
                <a:srgbClr val="0000CC"/>
              </a:solidFill>
            </a:endParaRPr>
          </a:p>
          <a:p>
            <a:pPr>
              <a:buNone/>
            </a:pPr>
            <a:endParaRPr lang="en-US" sz="2000" b="1" i="1" dirty="0" smtClean="0">
              <a:solidFill>
                <a:srgbClr val="0000CC"/>
              </a:solidFill>
            </a:endParaRPr>
          </a:p>
          <a:p>
            <a:pPr>
              <a:buNone/>
            </a:pPr>
            <a:r>
              <a:rPr lang="en-US" sz="2000" b="1" i="1" dirty="0" smtClean="0">
                <a:solidFill>
                  <a:srgbClr val="0000CC"/>
                </a:solidFill>
              </a:rPr>
              <a:t>                                      </a:t>
            </a:r>
          </a:p>
          <a:p>
            <a:pPr>
              <a:buNone/>
            </a:pPr>
            <a:endParaRPr lang="en-US" sz="2000" b="1" i="1" dirty="0" smtClean="0">
              <a:solidFill>
                <a:srgbClr val="0000CC"/>
              </a:solidFill>
            </a:endParaRPr>
          </a:p>
          <a:p>
            <a:pPr>
              <a:buNone/>
            </a:pPr>
            <a:endParaRPr lang="en-US" sz="2000" b="1" i="1" dirty="0" smtClean="0">
              <a:solidFill>
                <a:srgbClr val="0000CC"/>
              </a:solidFill>
            </a:endParaRPr>
          </a:p>
          <a:p>
            <a:pPr>
              <a:buNone/>
            </a:pPr>
            <a:endParaRPr lang="en-US" sz="2000" b="1" i="1" dirty="0" smtClean="0">
              <a:solidFill>
                <a:srgbClr val="0000CC"/>
              </a:solidFill>
            </a:endParaRPr>
          </a:p>
          <a:p>
            <a:pPr>
              <a:buNone/>
            </a:pPr>
            <a:r>
              <a:rPr lang="en-US" sz="2000" b="1" i="1" dirty="0" smtClean="0">
                <a:solidFill>
                  <a:srgbClr val="0000CC"/>
                </a:solidFill>
              </a:rPr>
              <a:t>                                                          Guyton and Hall (2006) Text book of medical physiology  11</a:t>
            </a:r>
            <a:r>
              <a:rPr lang="en-US" sz="2000" b="1" i="1" baseline="30000" dirty="0" smtClean="0">
                <a:solidFill>
                  <a:srgbClr val="0000CC"/>
                </a:solidFill>
              </a:rPr>
              <a:t>th</a:t>
            </a:r>
            <a:r>
              <a:rPr lang="en-US" sz="2000" b="1" i="1" dirty="0" smtClean="0">
                <a:solidFill>
                  <a:srgbClr val="0000CC"/>
                </a:solidFill>
              </a:rPr>
              <a:t> Ed.</a:t>
            </a:r>
            <a:endParaRPr lang="en-US" sz="2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26" dur="50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anim calcmode="lin" valueType="num">
                                      <p:cBhvr additive="base">
                                        <p:cTn id="31" dur="50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32" dur="50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228600"/>
          </a:xfrm>
        </p:spPr>
        <p:txBody>
          <a:bodyPr>
            <a:normAutofit fontScale="90000"/>
          </a:bodyPr>
          <a:lstStyle/>
          <a:p>
            <a:endParaRPr lang="en-US" dirty="0"/>
          </a:p>
        </p:txBody>
      </p:sp>
      <p:sp>
        <p:nvSpPr>
          <p:cNvPr id="3" name="Content Placeholder 2"/>
          <p:cNvSpPr>
            <a:spLocks noGrp="1"/>
          </p:cNvSpPr>
          <p:nvPr>
            <p:ph idx="1"/>
          </p:nvPr>
        </p:nvSpPr>
        <p:spPr>
          <a:xfrm>
            <a:off x="0" y="304800"/>
            <a:ext cx="9144000" cy="6553200"/>
          </a:xfrm>
        </p:spPr>
        <p:txBody>
          <a:bodyPr>
            <a:normAutofit/>
          </a:bodyPr>
          <a:lstStyle/>
          <a:p>
            <a:pPr>
              <a:buFont typeface="Wingdings" pitchFamily="2" charset="2"/>
              <a:buChar char="§"/>
            </a:pPr>
            <a:r>
              <a:rPr lang="en-US" sz="4400" b="1" dirty="0" smtClean="0">
                <a:solidFill>
                  <a:srgbClr val="002060"/>
                </a:solidFill>
              </a:rPr>
              <a:t>EXPIRATORY MUSCLES:-</a:t>
            </a:r>
          </a:p>
          <a:p>
            <a:pPr>
              <a:buNone/>
            </a:pPr>
            <a:r>
              <a:rPr lang="en-US" sz="4400" dirty="0" smtClean="0">
                <a:solidFill>
                  <a:srgbClr val="FF0000"/>
                </a:solidFill>
              </a:rPr>
              <a:t>          </a:t>
            </a:r>
            <a:r>
              <a:rPr lang="en-US" sz="4400" b="1" dirty="0" smtClean="0">
                <a:solidFill>
                  <a:srgbClr val="FF0066"/>
                </a:solidFill>
              </a:rPr>
              <a:t>Rectus </a:t>
            </a:r>
            <a:r>
              <a:rPr lang="en-US" sz="4400" b="1" dirty="0" err="1" smtClean="0">
                <a:solidFill>
                  <a:srgbClr val="FF0066"/>
                </a:solidFill>
              </a:rPr>
              <a:t>abdominis</a:t>
            </a:r>
            <a:r>
              <a:rPr lang="en-US" sz="4400" b="1" dirty="0" smtClean="0">
                <a:solidFill>
                  <a:srgbClr val="FF0066"/>
                </a:solidFill>
              </a:rPr>
              <a:t> </a:t>
            </a:r>
            <a:r>
              <a:rPr lang="en-US" sz="4400" b="1" dirty="0" smtClean="0">
                <a:solidFill>
                  <a:srgbClr val="FF0066"/>
                </a:solidFill>
                <a:latin typeface="Tahoma" pitchFamily="34" charset="0"/>
              </a:rPr>
              <a:t>muscles                  </a:t>
            </a:r>
          </a:p>
          <a:p>
            <a:pPr>
              <a:buNone/>
            </a:pPr>
            <a:r>
              <a:rPr lang="en-US" sz="4400" dirty="0" smtClean="0">
                <a:latin typeface="Tahoma" pitchFamily="34" charset="0"/>
              </a:rPr>
              <a:t>       (</a:t>
            </a:r>
            <a:r>
              <a:rPr lang="en-US" sz="4400" dirty="0" smtClean="0">
                <a:solidFill>
                  <a:srgbClr val="0000CC"/>
                </a:solidFill>
                <a:latin typeface="Tahoma" pitchFamily="34" charset="0"/>
              </a:rPr>
              <a:t>external and internal </a:t>
            </a:r>
          </a:p>
          <a:p>
            <a:pPr>
              <a:buNone/>
            </a:pPr>
            <a:r>
              <a:rPr lang="en-US" sz="4400" dirty="0" smtClean="0">
                <a:solidFill>
                  <a:srgbClr val="0000CC"/>
                </a:solidFill>
                <a:latin typeface="Tahoma" pitchFamily="34" charset="0"/>
              </a:rPr>
              <a:t>       </a:t>
            </a:r>
            <a:r>
              <a:rPr lang="en-US" sz="4400" dirty="0" err="1" smtClean="0">
                <a:solidFill>
                  <a:srgbClr val="0000CC"/>
                </a:solidFill>
                <a:latin typeface="Tahoma" pitchFamily="34" charset="0"/>
              </a:rPr>
              <a:t>obliques</a:t>
            </a:r>
            <a:r>
              <a:rPr lang="en-US" sz="4400" dirty="0" smtClean="0">
                <a:solidFill>
                  <a:srgbClr val="0000CC"/>
                </a:solidFill>
                <a:latin typeface="Tahoma" pitchFamily="34" charset="0"/>
              </a:rPr>
              <a:t>, </a:t>
            </a:r>
            <a:r>
              <a:rPr lang="en-US" sz="4400" dirty="0" err="1" smtClean="0">
                <a:solidFill>
                  <a:srgbClr val="0000CC"/>
                </a:solidFill>
                <a:latin typeface="Tahoma" pitchFamily="34" charset="0"/>
              </a:rPr>
              <a:t>transversus</a:t>
            </a:r>
            <a:r>
              <a:rPr lang="en-US" sz="4400" dirty="0" smtClean="0">
                <a:solidFill>
                  <a:srgbClr val="0000CC"/>
                </a:solidFill>
                <a:latin typeface="Tahoma" pitchFamily="34" charset="0"/>
              </a:rPr>
              <a:t> </a:t>
            </a:r>
          </a:p>
          <a:p>
            <a:pPr>
              <a:buNone/>
            </a:pPr>
            <a:r>
              <a:rPr lang="en-US" sz="4400" dirty="0" smtClean="0">
                <a:solidFill>
                  <a:srgbClr val="0000CC"/>
                </a:solidFill>
                <a:latin typeface="Tahoma" pitchFamily="34" charset="0"/>
              </a:rPr>
              <a:t>       </a:t>
            </a:r>
            <a:r>
              <a:rPr lang="en-US" sz="4400" dirty="0" err="1" smtClean="0">
                <a:solidFill>
                  <a:srgbClr val="0000CC"/>
                </a:solidFill>
                <a:latin typeface="Tahoma" pitchFamily="34" charset="0"/>
              </a:rPr>
              <a:t>abdominis</a:t>
            </a:r>
            <a:r>
              <a:rPr lang="en-US" sz="4400" dirty="0" smtClean="0">
                <a:solidFill>
                  <a:srgbClr val="0000CC"/>
                </a:solidFill>
                <a:latin typeface="Tahoma" pitchFamily="34" charset="0"/>
              </a:rPr>
              <a:t> </a:t>
            </a:r>
          </a:p>
          <a:p>
            <a:pPr>
              <a:buNone/>
            </a:pPr>
            <a:r>
              <a:rPr lang="en-US" sz="4400" b="1" dirty="0" smtClean="0">
                <a:solidFill>
                  <a:srgbClr val="0000CC"/>
                </a:solidFill>
                <a:latin typeface="Tahoma" pitchFamily="34" charset="0"/>
              </a:rPr>
              <a:t>        </a:t>
            </a:r>
            <a:r>
              <a:rPr lang="en-US" sz="4400" b="1" dirty="0" smtClean="0">
                <a:solidFill>
                  <a:srgbClr val="FF0000"/>
                </a:solidFill>
              </a:rPr>
              <a:t>Internal </a:t>
            </a:r>
            <a:r>
              <a:rPr lang="en-US" sz="4400" b="1" dirty="0" err="1" smtClean="0">
                <a:solidFill>
                  <a:srgbClr val="FF0000"/>
                </a:solidFill>
              </a:rPr>
              <a:t>intercostal</a:t>
            </a:r>
            <a:r>
              <a:rPr lang="en-US" sz="4400" b="1" dirty="0" smtClean="0">
                <a:solidFill>
                  <a:srgbClr val="FF0000"/>
                </a:solidFill>
              </a:rPr>
              <a:t> muscle</a:t>
            </a:r>
            <a:r>
              <a:rPr lang="en-US" sz="4000" b="1" i="1" dirty="0" smtClean="0">
                <a:solidFill>
                  <a:srgbClr val="0000CC"/>
                </a:solidFill>
              </a:rPr>
              <a:t>   </a:t>
            </a:r>
            <a:r>
              <a:rPr lang="en-US" sz="3600" b="1" i="1" dirty="0" smtClean="0">
                <a:solidFill>
                  <a:srgbClr val="0000CC"/>
                </a:solidFill>
              </a:rPr>
              <a:t>                                             </a:t>
            </a:r>
          </a:p>
          <a:p>
            <a:endParaRPr lang="en-US" sz="3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fontScale="90000"/>
          </a:bodyPr>
          <a:lstStyle/>
          <a:p>
            <a:r>
              <a:rPr lang="en-US" sz="6000" b="1" i="1" dirty="0" smtClean="0">
                <a:solidFill>
                  <a:srgbClr val="FF00FF"/>
                </a:solidFill>
              </a:rPr>
              <a:t>EBES LEARNING</a:t>
            </a:r>
            <a:endParaRPr lang="en-US" sz="6000" b="1" i="1" dirty="0">
              <a:solidFill>
                <a:srgbClr val="FF00FF"/>
              </a:solidFill>
            </a:endParaRPr>
          </a:p>
        </p:txBody>
      </p:sp>
      <p:pic>
        <p:nvPicPr>
          <p:cNvPr id="3" name="Picture 3" descr="j0078833"/>
          <p:cNvPicPr>
            <a:picLocks noChangeAspect="1" noChangeArrowheads="1"/>
          </p:cNvPicPr>
          <p:nvPr/>
        </p:nvPicPr>
        <p:blipFill>
          <a:blip r:embed="rId2" cstate="print"/>
          <a:srcRect/>
          <a:stretch>
            <a:fillRect/>
          </a:stretch>
        </p:blipFill>
        <p:spPr bwMode="auto">
          <a:xfrm>
            <a:off x="228600" y="838200"/>
            <a:ext cx="8686800" cy="5867400"/>
          </a:xfrm>
          <a:prstGeom prst="rect">
            <a:avLst/>
          </a:prstGeom>
          <a:noFill/>
          <a:ln w="9525">
            <a:noFill/>
            <a:miter lim="800000"/>
            <a:headEnd/>
            <a:tailEnd/>
          </a:ln>
        </p:spPr>
      </p:pic>
      <p:sp>
        <p:nvSpPr>
          <p:cNvPr id="4" name="Title 1"/>
          <p:cNvSpPr txBox="1">
            <a:spLocks/>
          </p:cNvSpPr>
          <p:nvPr/>
        </p:nvSpPr>
        <p:spPr>
          <a:xfrm>
            <a:off x="0" y="1143000"/>
            <a:ext cx="9144000" cy="6096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1" u="none" strike="noStrike" kern="1200" cap="none" spc="0" normalizeH="0" baseline="0" noProof="0" dirty="0" smtClean="0">
                <a:ln>
                  <a:noFill/>
                </a:ln>
                <a:solidFill>
                  <a:srgbClr val="0000CC"/>
                </a:solidFill>
                <a:effectLst/>
                <a:uLnTx/>
                <a:uFillTx/>
                <a:latin typeface="+mj-lt"/>
                <a:ea typeface="+mj-ea"/>
                <a:cs typeface="+mj-cs"/>
              </a:rPr>
              <a:t>Respiratory Muscle Endurance Training </a:t>
            </a:r>
            <a:endParaRPr kumimoji="0" lang="en-US" sz="4000" b="1" i="1" u="none" strike="noStrike" kern="1200" cap="none" spc="0" normalizeH="0" baseline="0" noProof="0" dirty="0">
              <a:ln>
                <a:noFill/>
              </a:ln>
              <a:solidFill>
                <a:srgbClr val="0000CC"/>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14907</TotalTime>
  <Words>2491</Words>
  <Application>Microsoft Office PowerPoint</Application>
  <PresentationFormat>On-screen Show (4:3)</PresentationFormat>
  <Paragraphs>272</Paragraphs>
  <Slides>37</Slides>
  <Notes>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      </vt:lpstr>
      <vt:lpstr>Slide 2</vt:lpstr>
      <vt:lpstr>MECHANICS OF PULMONARY VENTILATION</vt:lpstr>
      <vt:lpstr>RESPIRATORY MUSCLES</vt:lpstr>
      <vt:lpstr>RESPIRATORY MUSCLES</vt:lpstr>
      <vt:lpstr>Contraction and Expansion of the Thoracic cage during Expiration and Inspiration</vt:lpstr>
      <vt:lpstr>EXPIRATORY MUSCLES</vt:lpstr>
      <vt:lpstr>Slide 8</vt:lpstr>
      <vt:lpstr>EBES LEARNING</vt:lpstr>
      <vt:lpstr>Respiratory Muscle Endurance Training </vt:lpstr>
      <vt:lpstr>Respiratory Muscle Endurance Training </vt:lpstr>
      <vt:lpstr>Respiratory Muscle Endurance Training </vt:lpstr>
      <vt:lpstr>Respiratory Muscle Endurance Training </vt:lpstr>
      <vt:lpstr>Respiratory Muscle Endurance Training </vt:lpstr>
      <vt:lpstr>CONCLUSION</vt:lpstr>
      <vt:lpstr>REFERENCES</vt:lpstr>
      <vt:lpstr>REFERENCES</vt:lpstr>
      <vt:lpstr>REFERENCES</vt:lpstr>
      <vt:lpstr>RESPIRATORY PRESSURES</vt:lpstr>
      <vt:lpstr>INTRA ALVEOLAR PRESSURE [PA]</vt:lpstr>
      <vt:lpstr>INTRA ALVEOLAR PRESSURE [PA]</vt:lpstr>
      <vt:lpstr>INTRA PLEURAL PRESSURE [PPL]</vt:lpstr>
      <vt:lpstr>                                                  </vt:lpstr>
      <vt:lpstr>PHSIOLOGIC ANATOMY OF PLEURA</vt:lpstr>
      <vt:lpstr>PHSIOLOGIC ANATOMY OF PLEURA</vt:lpstr>
      <vt:lpstr>PLEURAL FLUID</vt:lpstr>
      <vt:lpstr>PNEUMOTHORAX</vt:lpstr>
      <vt:lpstr>TRANSPULMONARY PRESSURE [PL]</vt:lpstr>
      <vt:lpstr>YOUNG-LAPLACE LAW</vt:lpstr>
      <vt:lpstr>YOUNG-LAPLACE LAW</vt:lpstr>
      <vt:lpstr>Changes in lung volume, alveolar pressure, pleural pressure, and transpulmonary pressure during normal breathing.</vt:lpstr>
      <vt:lpstr>“Work” of Breathing</vt:lpstr>
      <vt:lpstr>WORK OF INSPIRATION</vt:lpstr>
      <vt:lpstr>MCQ TEST AFTER END OF LECTURE</vt:lpstr>
      <vt:lpstr>Slide 35</vt:lpstr>
      <vt:lpstr>Slide 36</vt:lpstr>
      <vt:lpstr>Slide 37</vt:lpstr>
    </vt:vector>
  </TitlesOfParts>
  <Company>svu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RESPIRATORY SYSTEM</dc:title>
  <dc:creator>physiology1</dc:creator>
  <cp:lastModifiedBy>user</cp:lastModifiedBy>
  <cp:revision>1894</cp:revision>
  <dcterms:created xsi:type="dcterms:W3CDTF">2010-08-24T04:13:25Z</dcterms:created>
  <dcterms:modified xsi:type="dcterms:W3CDTF">2022-04-29T07:08:06Z</dcterms:modified>
</cp:coreProperties>
</file>