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3"/>
  </p:notesMasterIdLst>
  <p:sldIdLst>
    <p:sldId id="257" r:id="rId2"/>
    <p:sldId id="299" r:id="rId3"/>
    <p:sldId id="280" r:id="rId4"/>
    <p:sldId id="300" r:id="rId5"/>
    <p:sldId id="281" r:id="rId6"/>
    <p:sldId id="261" r:id="rId7"/>
    <p:sldId id="282" r:id="rId8"/>
    <p:sldId id="277" r:id="rId9"/>
    <p:sldId id="283" r:id="rId10"/>
    <p:sldId id="278" r:id="rId11"/>
    <p:sldId id="274" r:id="rId12"/>
    <p:sldId id="273" r:id="rId13"/>
    <p:sldId id="284" r:id="rId14"/>
    <p:sldId id="301" r:id="rId15"/>
    <p:sldId id="285" r:id="rId16"/>
    <p:sldId id="272" r:id="rId17"/>
    <p:sldId id="286" r:id="rId18"/>
    <p:sldId id="287" r:id="rId19"/>
    <p:sldId id="259" r:id="rId20"/>
    <p:sldId id="260" r:id="rId21"/>
    <p:sldId id="303" r:id="rId22"/>
    <p:sldId id="302" r:id="rId23"/>
    <p:sldId id="288" r:id="rId24"/>
    <p:sldId id="289" r:id="rId25"/>
    <p:sldId id="262" r:id="rId26"/>
    <p:sldId id="290" r:id="rId27"/>
    <p:sldId id="275" r:id="rId28"/>
    <p:sldId id="291" r:id="rId29"/>
    <p:sldId id="304" r:id="rId30"/>
    <p:sldId id="271" r:id="rId31"/>
    <p:sldId id="29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6" autoAdjust="0"/>
    <p:restoredTop sz="94660"/>
  </p:normalViewPr>
  <p:slideViewPr>
    <p:cSldViewPr>
      <p:cViewPr varScale="1">
        <p:scale>
          <a:sx n="74" d="100"/>
          <a:sy n="74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AF7E03-9EDE-4AC3-9749-50D674ED294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9DF7E419-72AE-41E8-959D-4DC7EECD4051}">
      <dgm:prSet phldrT="[Text]"/>
      <dgm:spPr/>
      <dgm:t>
        <a:bodyPr/>
        <a:lstStyle/>
        <a:p>
          <a:r>
            <a:rPr lang="en-US" dirty="0" smtClean="0"/>
            <a:t>Increased </a:t>
          </a:r>
          <a:endParaRPr lang="en-IN" dirty="0"/>
        </a:p>
      </dgm:t>
    </dgm:pt>
    <dgm:pt modelId="{EC638DCC-D126-4595-8F64-C94BDD6023AA}" type="parTrans" cxnId="{F1AACE9E-E914-43CB-83C8-DBD6A423FB88}">
      <dgm:prSet/>
      <dgm:spPr/>
      <dgm:t>
        <a:bodyPr/>
        <a:lstStyle/>
        <a:p>
          <a:endParaRPr lang="en-IN"/>
        </a:p>
      </dgm:t>
    </dgm:pt>
    <dgm:pt modelId="{5D8E84D6-954D-4D8F-9DAE-20CCB41A5B34}" type="sibTrans" cxnId="{F1AACE9E-E914-43CB-83C8-DBD6A423FB88}">
      <dgm:prSet/>
      <dgm:spPr/>
      <dgm:t>
        <a:bodyPr/>
        <a:lstStyle/>
        <a:p>
          <a:endParaRPr lang="en-IN"/>
        </a:p>
      </dgm:t>
    </dgm:pt>
    <dgm:pt modelId="{D4504C23-71D7-4C85-AB19-E8D9DCDD7749}">
      <dgm:prSet phldrT="[Text]"/>
      <dgm:spPr/>
      <dgm:t>
        <a:bodyPr/>
        <a:lstStyle/>
        <a:p>
          <a:r>
            <a:rPr lang="en-US" dirty="0" err="1" smtClean="0"/>
            <a:t>cAMP</a:t>
          </a:r>
          <a:endParaRPr lang="en-IN" dirty="0"/>
        </a:p>
      </dgm:t>
    </dgm:pt>
    <dgm:pt modelId="{1F0C98E0-B861-4175-AC61-F2A12C85338B}" type="parTrans" cxnId="{AF8C72D1-BA55-4191-A8D9-D1FF94929D88}">
      <dgm:prSet/>
      <dgm:spPr/>
      <dgm:t>
        <a:bodyPr/>
        <a:lstStyle/>
        <a:p>
          <a:endParaRPr lang="en-IN"/>
        </a:p>
      </dgm:t>
    </dgm:pt>
    <dgm:pt modelId="{41517950-9C11-48FB-BF36-60A851D5909C}" type="sibTrans" cxnId="{AF8C72D1-BA55-4191-A8D9-D1FF94929D88}">
      <dgm:prSet/>
      <dgm:spPr/>
      <dgm:t>
        <a:bodyPr/>
        <a:lstStyle/>
        <a:p>
          <a:endParaRPr lang="en-IN"/>
        </a:p>
      </dgm:t>
    </dgm:pt>
    <dgm:pt modelId="{56332EDC-D08A-4C35-8DDC-2150A81400D5}">
      <dgm:prSet phldrT="[Text]"/>
      <dgm:spPr/>
      <dgm:t>
        <a:bodyPr/>
        <a:lstStyle/>
        <a:p>
          <a:r>
            <a:rPr lang="en-US" dirty="0" smtClean="0"/>
            <a:t>DAG</a:t>
          </a:r>
          <a:endParaRPr lang="en-IN" dirty="0"/>
        </a:p>
      </dgm:t>
    </dgm:pt>
    <dgm:pt modelId="{7F8C8871-63F1-49A5-8FFB-F69790F71E3B}" type="parTrans" cxnId="{52D9D48C-9651-4057-8D5C-649ADFC2EEAB}">
      <dgm:prSet/>
      <dgm:spPr/>
      <dgm:t>
        <a:bodyPr/>
        <a:lstStyle/>
        <a:p>
          <a:endParaRPr lang="en-IN"/>
        </a:p>
      </dgm:t>
    </dgm:pt>
    <dgm:pt modelId="{B3E9B4E5-3283-470D-B916-BB049953D4C8}" type="sibTrans" cxnId="{52D9D48C-9651-4057-8D5C-649ADFC2EEAB}">
      <dgm:prSet/>
      <dgm:spPr/>
      <dgm:t>
        <a:bodyPr/>
        <a:lstStyle/>
        <a:p>
          <a:endParaRPr lang="en-IN"/>
        </a:p>
      </dgm:t>
    </dgm:pt>
    <dgm:pt modelId="{4FF064EA-B5F3-44BC-B7A8-3A30A442A5DB}">
      <dgm:prSet phldrT="[Text]"/>
      <dgm:spPr/>
      <dgm:t>
        <a:bodyPr/>
        <a:lstStyle/>
        <a:p>
          <a:r>
            <a:rPr lang="en-US" dirty="0" smtClean="0"/>
            <a:t>Decreased </a:t>
          </a:r>
          <a:endParaRPr lang="en-IN" dirty="0"/>
        </a:p>
      </dgm:t>
    </dgm:pt>
    <dgm:pt modelId="{5FE04DC3-F805-4D38-B2BF-192A42CF0251}" type="parTrans" cxnId="{E72A3DE0-2117-453F-8E12-1CA557E13931}">
      <dgm:prSet/>
      <dgm:spPr/>
      <dgm:t>
        <a:bodyPr/>
        <a:lstStyle/>
        <a:p>
          <a:endParaRPr lang="en-IN"/>
        </a:p>
      </dgm:t>
    </dgm:pt>
    <dgm:pt modelId="{DA31135B-BCC5-4C9F-93BC-CED48D7C319E}" type="sibTrans" cxnId="{E72A3DE0-2117-453F-8E12-1CA557E13931}">
      <dgm:prSet/>
      <dgm:spPr/>
      <dgm:t>
        <a:bodyPr/>
        <a:lstStyle/>
        <a:p>
          <a:endParaRPr lang="en-IN"/>
        </a:p>
      </dgm:t>
    </dgm:pt>
    <dgm:pt modelId="{39375B9C-455A-45B2-8830-CC97F530FD22}">
      <dgm:prSet phldrT="[Text]"/>
      <dgm:spPr/>
      <dgm:t>
        <a:bodyPr/>
        <a:lstStyle/>
        <a:p>
          <a:r>
            <a:rPr lang="en-US" dirty="0" smtClean="0"/>
            <a:t>Low temp</a:t>
          </a:r>
          <a:endParaRPr lang="en-IN" dirty="0"/>
        </a:p>
      </dgm:t>
    </dgm:pt>
    <dgm:pt modelId="{86029D1B-987F-4B6A-B8A9-5015E0E14CE0}" type="parTrans" cxnId="{393B9840-3B3F-4C2C-9859-C01DB151C475}">
      <dgm:prSet/>
      <dgm:spPr/>
      <dgm:t>
        <a:bodyPr/>
        <a:lstStyle/>
        <a:p>
          <a:endParaRPr lang="en-IN"/>
        </a:p>
      </dgm:t>
    </dgm:pt>
    <dgm:pt modelId="{579A2BB3-CF8A-4BB7-8FD4-538286CE02EE}" type="sibTrans" cxnId="{393B9840-3B3F-4C2C-9859-C01DB151C475}">
      <dgm:prSet/>
      <dgm:spPr/>
      <dgm:t>
        <a:bodyPr/>
        <a:lstStyle/>
        <a:p>
          <a:endParaRPr lang="en-IN"/>
        </a:p>
      </dgm:t>
    </dgm:pt>
    <dgm:pt modelId="{5780D7EA-E554-4EE3-B2B2-5BDF0E34465D}">
      <dgm:prSet phldrT="[Text]"/>
      <dgm:spPr/>
      <dgm:t>
        <a:bodyPr/>
        <a:lstStyle/>
        <a:p>
          <a:r>
            <a:rPr lang="en-US" dirty="0" smtClean="0"/>
            <a:t>Thyroid hormone</a:t>
          </a:r>
          <a:endParaRPr lang="en-IN" dirty="0"/>
        </a:p>
      </dgm:t>
    </dgm:pt>
    <dgm:pt modelId="{8D7F3036-3111-40D4-8560-9C5AEADE85BD}" type="parTrans" cxnId="{24D91C11-49A4-4F30-A474-8E884FE15DA8}">
      <dgm:prSet/>
      <dgm:spPr/>
      <dgm:t>
        <a:bodyPr/>
        <a:lstStyle/>
        <a:p>
          <a:endParaRPr lang="en-IN"/>
        </a:p>
      </dgm:t>
    </dgm:pt>
    <dgm:pt modelId="{88EBC650-8760-4564-B86E-92EB5FFA989E}" type="sibTrans" cxnId="{24D91C11-49A4-4F30-A474-8E884FE15DA8}">
      <dgm:prSet/>
      <dgm:spPr/>
      <dgm:t>
        <a:bodyPr/>
        <a:lstStyle/>
        <a:p>
          <a:endParaRPr lang="en-IN"/>
        </a:p>
      </dgm:t>
    </dgm:pt>
    <dgm:pt modelId="{360BFC5F-5FCB-4170-A8F1-011441D61EA1}">
      <dgm:prSet phldrT="[Text]"/>
      <dgm:spPr/>
      <dgm:t>
        <a:bodyPr/>
        <a:lstStyle/>
        <a:p>
          <a:r>
            <a:rPr lang="en-US" dirty="0" smtClean="0"/>
            <a:t>Aldosterone</a:t>
          </a:r>
          <a:endParaRPr lang="en-IN" dirty="0"/>
        </a:p>
      </dgm:t>
    </dgm:pt>
    <dgm:pt modelId="{E1383ED8-E784-449C-A115-A9AFB76498EB}" type="parTrans" cxnId="{CC41E8DD-3435-4FA7-855F-9E292E0D307A}">
      <dgm:prSet/>
      <dgm:spPr/>
      <dgm:t>
        <a:bodyPr/>
        <a:lstStyle/>
        <a:p>
          <a:endParaRPr lang="en-IN"/>
        </a:p>
      </dgm:t>
    </dgm:pt>
    <dgm:pt modelId="{84E973B9-2F59-49E5-8E69-6EC12650EEFF}" type="sibTrans" cxnId="{CC41E8DD-3435-4FA7-855F-9E292E0D307A}">
      <dgm:prSet/>
      <dgm:spPr/>
      <dgm:t>
        <a:bodyPr/>
        <a:lstStyle/>
        <a:p>
          <a:endParaRPr lang="en-IN"/>
        </a:p>
      </dgm:t>
    </dgm:pt>
    <dgm:pt modelId="{82256CE7-E629-45B7-860C-03076D34BDFC}">
      <dgm:prSet phldrT="[Text]"/>
      <dgm:spPr/>
      <dgm:t>
        <a:bodyPr/>
        <a:lstStyle/>
        <a:p>
          <a:r>
            <a:rPr lang="en-US" dirty="0" smtClean="0"/>
            <a:t>Insulin</a:t>
          </a:r>
          <a:endParaRPr lang="en-IN" dirty="0"/>
        </a:p>
      </dgm:t>
    </dgm:pt>
    <dgm:pt modelId="{DA9B012E-2511-4A17-AFF9-1800A5DA91A1}" type="parTrans" cxnId="{A7CFFD32-3452-4B73-8F42-4A43965D35E4}">
      <dgm:prSet/>
      <dgm:spPr/>
      <dgm:t>
        <a:bodyPr/>
        <a:lstStyle/>
        <a:p>
          <a:endParaRPr lang="en-IN"/>
        </a:p>
      </dgm:t>
    </dgm:pt>
    <dgm:pt modelId="{74334B35-E18F-4146-B76A-0BC68ED2E88E}" type="sibTrans" cxnId="{A7CFFD32-3452-4B73-8F42-4A43965D35E4}">
      <dgm:prSet/>
      <dgm:spPr/>
      <dgm:t>
        <a:bodyPr/>
        <a:lstStyle/>
        <a:p>
          <a:endParaRPr lang="en-IN"/>
        </a:p>
      </dgm:t>
    </dgm:pt>
    <dgm:pt modelId="{E82967CC-50DE-42FE-8AE4-62F3DA167B2E}">
      <dgm:prSet phldrT="[Text]"/>
      <dgm:spPr/>
      <dgm:t>
        <a:bodyPr/>
        <a:lstStyle/>
        <a:p>
          <a:r>
            <a:rPr lang="en-US" dirty="0" smtClean="0"/>
            <a:t>G-actin</a:t>
          </a:r>
          <a:endParaRPr lang="en-IN" dirty="0"/>
        </a:p>
      </dgm:t>
    </dgm:pt>
    <dgm:pt modelId="{AD5EE720-9CF9-4E98-BCA7-A3E066F67DAD}" type="parTrans" cxnId="{5F3A6ACD-2012-4737-8011-5C79638A2B96}">
      <dgm:prSet/>
      <dgm:spPr/>
      <dgm:t>
        <a:bodyPr/>
        <a:lstStyle/>
        <a:p>
          <a:endParaRPr lang="en-IN"/>
        </a:p>
      </dgm:t>
    </dgm:pt>
    <dgm:pt modelId="{DE686DC6-C231-497C-AD4A-F94C5AD5A826}" type="sibTrans" cxnId="{5F3A6ACD-2012-4737-8011-5C79638A2B96}">
      <dgm:prSet/>
      <dgm:spPr/>
      <dgm:t>
        <a:bodyPr/>
        <a:lstStyle/>
        <a:p>
          <a:endParaRPr lang="en-IN"/>
        </a:p>
      </dgm:t>
    </dgm:pt>
    <dgm:pt modelId="{E88FB474-2611-4494-9318-ED974ACCBA23}">
      <dgm:prSet phldrT="[Text]"/>
      <dgm:spPr/>
      <dgm:t>
        <a:bodyPr/>
        <a:lstStyle/>
        <a:p>
          <a:r>
            <a:rPr lang="en-US" dirty="0" smtClean="0"/>
            <a:t>O</a:t>
          </a:r>
          <a:r>
            <a:rPr lang="en-US" dirty="0" smtClean="0">
              <a:latin typeface="Calibri"/>
            </a:rPr>
            <a:t>₂</a:t>
          </a:r>
          <a:r>
            <a:rPr lang="en-US" dirty="0" smtClean="0"/>
            <a:t> lack</a:t>
          </a:r>
          <a:endParaRPr lang="en-IN" dirty="0"/>
        </a:p>
      </dgm:t>
    </dgm:pt>
    <dgm:pt modelId="{E26FAB7F-5872-4362-9824-998C1A79A313}" type="parTrans" cxnId="{C246E1B8-EC8F-4FEE-8E5D-D31D8FD634FC}">
      <dgm:prSet/>
      <dgm:spPr/>
      <dgm:t>
        <a:bodyPr/>
        <a:lstStyle/>
        <a:p>
          <a:endParaRPr lang="en-IN"/>
        </a:p>
      </dgm:t>
    </dgm:pt>
    <dgm:pt modelId="{73B9FDD4-7E51-4191-A2D1-9A0308A22D34}" type="sibTrans" cxnId="{C246E1B8-EC8F-4FEE-8E5D-D31D8FD634FC}">
      <dgm:prSet/>
      <dgm:spPr/>
      <dgm:t>
        <a:bodyPr/>
        <a:lstStyle/>
        <a:p>
          <a:endParaRPr lang="en-IN"/>
        </a:p>
      </dgm:t>
    </dgm:pt>
    <dgm:pt modelId="{EAFA6855-2FF6-4AC4-8506-5434182556AA}">
      <dgm:prSet phldrT="[Text]"/>
      <dgm:spPr/>
      <dgm:t>
        <a:bodyPr/>
        <a:lstStyle/>
        <a:p>
          <a:r>
            <a:rPr lang="en-US" dirty="0" smtClean="0"/>
            <a:t>Dopamine </a:t>
          </a:r>
          <a:endParaRPr lang="en-IN" dirty="0"/>
        </a:p>
      </dgm:t>
    </dgm:pt>
    <dgm:pt modelId="{189B3448-271F-4972-B840-2995EBE626B9}" type="parTrans" cxnId="{BE609FA9-52CC-47AB-BBE6-3EA4E791D347}">
      <dgm:prSet/>
      <dgm:spPr/>
      <dgm:t>
        <a:bodyPr/>
        <a:lstStyle/>
        <a:p>
          <a:endParaRPr lang="en-IN"/>
        </a:p>
      </dgm:t>
    </dgm:pt>
    <dgm:pt modelId="{F0A30700-F062-4F4A-9800-C418AB928165}" type="sibTrans" cxnId="{BE609FA9-52CC-47AB-BBE6-3EA4E791D347}">
      <dgm:prSet/>
      <dgm:spPr/>
      <dgm:t>
        <a:bodyPr/>
        <a:lstStyle/>
        <a:p>
          <a:endParaRPr lang="en-IN"/>
        </a:p>
      </dgm:t>
    </dgm:pt>
    <dgm:pt modelId="{C8BD2713-BDC4-46E2-86D9-11C4B581D749}">
      <dgm:prSet phldrT="[Text]"/>
      <dgm:spPr/>
      <dgm:t>
        <a:bodyPr/>
        <a:lstStyle/>
        <a:p>
          <a:r>
            <a:rPr lang="en-US" dirty="0" err="1" smtClean="0"/>
            <a:t>Oubain</a:t>
          </a:r>
          <a:endParaRPr lang="en-IN" dirty="0"/>
        </a:p>
      </dgm:t>
    </dgm:pt>
    <dgm:pt modelId="{483E5D61-8148-4CEA-96A0-FC42564A3252}" type="parTrans" cxnId="{110C376C-C4EB-4285-BF07-4832C79C1382}">
      <dgm:prSet/>
      <dgm:spPr/>
      <dgm:t>
        <a:bodyPr/>
        <a:lstStyle/>
        <a:p>
          <a:endParaRPr lang="en-IN"/>
        </a:p>
      </dgm:t>
    </dgm:pt>
    <dgm:pt modelId="{1103FCDE-A62E-4191-A975-ECA32E66BDAD}" type="sibTrans" cxnId="{110C376C-C4EB-4285-BF07-4832C79C1382}">
      <dgm:prSet/>
      <dgm:spPr/>
      <dgm:t>
        <a:bodyPr/>
        <a:lstStyle/>
        <a:p>
          <a:endParaRPr lang="en-IN"/>
        </a:p>
      </dgm:t>
    </dgm:pt>
    <dgm:pt modelId="{493B85EA-2E34-4DF0-A7F2-804A4D358B26}">
      <dgm:prSet phldrT="[Text]"/>
      <dgm:spPr/>
      <dgm:t>
        <a:bodyPr/>
        <a:lstStyle/>
        <a:p>
          <a:r>
            <a:rPr lang="en-US" dirty="0" smtClean="0"/>
            <a:t>Digitalis </a:t>
          </a:r>
          <a:endParaRPr lang="en-IN" dirty="0"/>
        </a:p>
      </dgm:t>
    </dgm:pt>
    <dgm:pt modelId="{579CE3B3-9EA3-44EC-9A05-2BEAFD646B68}" type="parTrans" cxnId="{2FC5B0C2-ADC6-4868-9880-0A3CE58D4FAA}">
      <dgm:prSet/>
      <dgm:spPr/>
      <dgm:t>
        <a:bodyPr/>
        <a:lstStyle/>
        <a:p>
          <a:endParaRPr lang="en-IN"/>
        </a:p>
      </dgm:t>
    </dgm:pt>
    <dgm:pt modelId="{FB48F4F6-0B32-4219-8C8D-4B137E2217AF}" type="sibTrans" cxnId="{2FC5B0C2-ADC6-4868-9880-0A3CE58D4FAA}">
      <dgm:prSet/>
      <dgm:spPr/>
      <dgm:t>
        <a:bodyPr/>
        <a:lstStyle/>
        <a:p>
          <a:endParaRPr lang="en-IN"/>
        </a:p>
      </dgm:t>
    </dgm:pt>
    <dgm:pt modelId="{42D45BD2-2BC6-427A-9450-07C5DC558CAC}" type="pres">
      <dgm:prSet presAssocID="{63AF7E03-9EDE-4AC3-9749-50D674ED294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E2B7DF1E-C9F1-4714-AADE-441D049B62A3}" type="pres">
      <dgm:prSet presAssocID="{9DF7E419-72AE-41E8-959D-4DC7EECD4051}" presName="composite" presStyleCnt="0"/>
      <dgm:spPr/>
    </dgm:pt>
    <dgm:pt modelId="{F33336E4-F0C3-458C-9866-3B2B542E854E}" type="pres">
      <dgm:prSet presAssocID="{9DF7E419-72AE-41E8-959D-4DC7EECD4051}" presName="parTx" presStyleLbl="alignNode1" presStyleIdx="0" presStyleCnt="2" custLinFactNeighborX="-2676" custLinFactNeighborY="-39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BB52DE8-42B7-4381-A5E7-FFAFC1A01FEF}" type="pres">
      <dgm:prSet presAssocID="{9DF7E419-72AE-41E8-959D-4DC7EECD4051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207ADC3-7689-406C-9FC1-C2BB9F138906}" type="pres">
      <dgm:prSet presAssocID="{5D8E84D6-954D-4D8F-9DAE-20CCB41A5B34}" presName="space" presStyleCnt="0"/>
      <dgm:spPr/>
    </dgm:pt>
    <dgm:pt modelId="{3CD72CBB-17F9-4998-872C-BCE9AC5A5102}" type="pres">
      <dgm:prSet presAssocID="{4FF064EA-B5F3-44BC-B7A8-3A30A442A5DB}" presName="composite" presStyleCnt="0"/>
      <dgm:spPr/>
    </dgm:pt>
    <dgm:pt modelId="{932F5031-05CA-4FCB-A22E-44184E719FAC}" type="pres">
      <dgm:prSet presAssocID="{4FF064EA-B5F3-44BC-B7A8-3A30A442A5DB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C358798-A497-422C-BB99-2D8E2E7407BC}" type="pres">
      <dgm:prSet presAssocID="{4FF064EA-B5F3-44BC-B7A8-3A30A442A5D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AF8C72D1-BA55-4191-A8D9-D1FF94929D88}" srcId="{9DF7E419-72AE-41E8-959D-4DC7EECD4051}" destId="{D4504C23-71D7-4C85-AB19-E8D9DCDD7749}" srcOrd="0" destOrd="0" parTransId="{1F0C98E0-B861-4175-AC61-F2A12C85338B}" sibTransId="{41517950-9C11-48FB-BF36-60A851D5909C}"/>
    <dgm:cxn modelId="{106FB55B-A923-47EF-8306-732D8DDEC832}" type="presOf" srcId="{5780D7EA-E554-4EE3-B2B2-5BDF0E34465D}" destId="{4BB52DE8-42B7-4381-A5E7-FFAFC1A01FEF}" srcOrd="0" destOrd="2" presId="urn:microsoft.com/office/officeart/2005/8/layout/hList1"/>
    <dgm:cxn modelId="{F1AACE9E-E914-43CB-83C8-DBD6A423FB88}" srcId="{63AF7E03-9EDE-4AC3-9749-50D674ED294A}" destId="{9DF7E419-72AE-41E8-959D-4DC7EECD4051}" srcOrd="0" destOrd="0" parTransId="{EC638DCC-D126-4595-8F64-C94BDD6023AA}" sibTransId="{5D8E84D6-954D-4D8F-9DAE-20CCB41A5B34}"/>
    <dgm:cxn modelId="{BE609FA9-52CC-47AB-BBE6-3EA4E791D347}" srcId="{4FF064EA-B5F3-44BC-B7A8-3A30A442A5DB}" destId="{EAFA6855-2FF6-4AC4-8506-5434182556AA}" srcOrd="2" destOrd="0" parTransId="{189B3448-271F-4972-B840-2995EBE626B9}" sibTransId="{F0A30700-F062-4F4A-9800-C418AB928165}"/>
    <dgm:cxn modelId="{48BE7E4A-61E8-4FBA-B21D-A241FC6153D9}" type="presOf" srcId="{360BFC5F-5FCB-4170-A8F1-011441D61EA1}" destId="{4BB52DE8-42B7-4381-A5E7-FFAFC1A01FEF}" srcOrd="0" destOrd="3" presId="urn:microsoft.com/office/officeart/2005/8/layout/hList1"/>
    <dgm:cxn modelId="{0C33F227-A774-4B03-9AB2-5C6244B78FAA}" type="presOf" srcId="{4FF064EA-B5F3-44BC-B7A8-3A30A442A5DB}" destId="{932F5031-05CA-4FCB-A22E-44184E719FAC}" srcOrd="0" destOrd="0" presId="urn:microsoft.com/office/officeart/2005/8/layout/hList1"/>
    <dgm:cxn modelId="{C246E1B8-EC8F-4FEE-8E5D-D31D8FD634FC}" srcId="{4FF064EA-B5F3-44BC-B7A8-3A30A442A5DB}" destId="{E88FB474-2611-4494-9318-ED974ACCBA23}" srcOrd="1" destOrd="0" parTransId="{E26FAB7F-5872-4362-9824-998C1A79A313}" sibTransId="{73B9FDD4-7E51-4191-A2D1-9A0308A22D34}"/>
    <dgm:cxn modelId="{8ABBA6E2-187D-422B-8FA5-E81F05D71C84}" type="presOf" srcId="{9DF7E419-72AE-41E8-959D-4DC7EECD4051}" destId="{F33336E4-F0C3-458C-9866-3B2B542E854E}" srcOrd="0" destOrd="0" presId="urn:microsoft.com/office/officeart/2005/8/layout/hList1"/>
    <dgm:cxn modelId="{E175CB1F-9F37-4C41-8650-8546A47EE989}" type="presOf" srcId="{56332EDC-D08A-4C35-8DDC-2150A81400D5}" destId="{4BB52DE8-42B7-4381-A5E7-FFAFC1A01FEF}" srcOrd="0" destOrd="1" presId="urn:microsoft.com/office/officeart/2005/8/layout/hList1"/>
    <dgm:cxn modelId="{E72A3DE0-2117-453F-8E12-1CA557E13931}" srcId="{63AF7E03-9EDE-4AC3-9749-50D674ED294A}" destId="{4FF064EA-B5F3-44BC-B7A8-3A30A442A5DB}" srcOrd="1" destOrd="0" parTransId="{5FE04DC3-F805-4D38-B2BF-192A42CF0251}" sibTransId="{DA31135B-BCC5-4C9F-93BC-CED48D7C319E}"/>
    <dgm:cxn modelId="{393B9840-3B3F-4C2C-9859-C01DB151C475}" srcId="{4FF064EA-B5F3-44BC-B7A8-3A30A442A5DB}" destId="{39375B9C-455A-45B2-8830-CC97F530FD22}" srcOrd="0" destOrd="0" parTransId="{86029D1B-987F-4B6A-B8A9-5015E0E14CE0}" sibTransId="{579A2BB3-CF8A-4BB7-8FD4-538286CE02EE}"/>
    <dgm:cxn modelId="{65245142-A731-4248-ADBA-DF2D2DD6A317}" type="presOf" srcId="{C8BD2713-BDC4-46E2-86D9-11C4B581D749}" destId="{FC358798-A497-422C-BB99-2D8E2E7407BC}" srcOrd="0" destOrd="3" presId="urn:microsoft.com/office/officeart/2005/8/layout/hList1"/>
    <dgm:cxn modelId="{52D9D48C-9651-4057-8D5C-649ADFC2EEAB}" srcId="{9DF7E419-72AE-41E8-959D-4DC7EECD4051}" destId="{56332EDC-D08A-4C35-8DDC-2150A81400D5}" srcOrd="1" destOrd="0" parTransId="{7F8C8871-63F1-49A5-8FFB-F69790F71E3B}" sibTransId="{B3E9B4E5-3283-470D-B916-BB049953D4C8}"/>
    <dgm:cxn modelId="{CC41E8DD-3435-4FA7-855F-9E292E0D307A}" srcId="{9DF7E419-72AE-41E8-959D-4DC7EECD4051}" destId="{360BFC5F-5FCB-4170-A8F1-011441D61EA1}" srcOrd="3" destOrd="0" parTransId="{E1383ED8-E784-449C-A115-A9AFB76498EB}" sibTransId="{84E973B9-2F59-49E5-8E69-6EC12650EEFF}"/>
    <dgm:cxn modelId="{8316DA55-0B72-4377-B27B-1A8B3AA5ED3E}" type="presOf" srcId="{EAFA6855-2FF6-4AC4-8506-5434182556AA}" destId="{FC358798-A497-422C-BB99-2D8E2E7407BC}" srcOrd="0" destOrd="2" presId="urn:microsoft.com/office/officeart/2005/8/layout/hList1"/>
    <dgm:cxn modelId="{5F3A6ACD-2012-4737-8011-5C79638A2B96}" srcId="{9DF7E419-72AE-41E8-959D-4DC7EECD4051}" destId="{E82967CC-50DE-42FE-8AE4-62F3DA167B2E}" srcOrd="5" destOrd="0" parTransId="{AD5EE720-9CF9-4E98-BCA7-A3E066F67DAD}" sibTransId="{DE686DC6-C231-497C-AD4A-F94C5AD5A826}"/>
    <dgm:cxn modelId="{24D91C11-49A4-4F30-A474-8E884FE15DA8}" srcId="{9DF7E419-72AE-41E8-959D-4DC7EECD4051}" destId="{5780D7EA-E554-4EE3-B2B2-5BDF0E34465D}" srcOrd="2" destOrd="0" parTransId="{8D7F3036-3111-40D4-8560-9C5AEADE85BD}" sibTransId="{88EBC650-8760-4564-B86E-92EB5FFA989E}"/>
    <dgm:cxn modelId="{A7CFFD32-3452-4B73-8F42-4A43965D35E4}" srcId="{9DF7E419-72AE-41E8-959D-4DC7EECD4051}" destId="{82256CE7-E629-45B7-860C-03076D34BDFC}" srcOrd="4" destOrd="0" parTransId="{DA9B012E-2511-4A17-AFF9-1800A5DA91A1}" sibTransId="{74334B35-E18F-4146-B76A-0BC68ED2E88E}"/>
    <dgm:cxn modelId="{81AF93E0-4CD8-4B1F-84A9-8B9B3B4F4F5D}" type="presOf" srcId="{63AF7E03-9EDE-4AC3-9749-50D674ED294A}" destId="{42D45BD2-2BC6-427A-9450-07C5DC558CAC}" srcOrd="0" destOrd="0" presId="urn:microsoft.com/office/officeart/2005/8/layout/hList1"/>
    <dgm:cxn modelId="{289A56A2-F4FE-4F10-B2D7-C9B529C1D3EF}" type="presOf" srcId="{E82967CC-50DE-42FE-8AE4-62F3DA167B2E}" destId="{4BB52DE8-42B7-4381-A5E7-FFAFC1A01FEF}" srcOrd="0" destOrd="5" presId="urn:microsoft.com/office/officeart/2005/8/layout/hList1"/>
    <dgm:cxn modelId="{76F97276-43D6-420A-90B1-708B6308DF92}" type="presOf" srcId="{493B85EA-2E34-4DF0-A7F2-804A4D358B26}" destId="{FC358798-A497-422C-BB99-2D8E2E7407BC}" srcOrd="0" destOrd="4" presId="urn:microsoft.com/office/officeart/2005/8/layout/hList1"/>
    <dgm:cxn modelId="{B553FDBE-2A88-423B-8F9B-E698D5B2DFEF}" type="presOf" srcId="{39375B9C-455A-45B2-8830-CC97F530FD22}" destId="{FC358798-A497-422C-BB99-2D8E2E7407BC}" srcOrd="0" destOrd="0" presId="urn:microsoft.com/office/officeart/2005/8/layout/hList1"/>
    <dgm:cxn modelId="{10ADA669-FC75-4714-A914-44BBDACD345B}" type="presOf" srcId="{D4504C23-71D7-4C85-AB19-E8D9DCDD7749}" destId="{4BB52DE8-42B7-4381-A5E7-FFAFC1A01FEF}" srcOrd="0" destOrd="0" presId="urn:microsoft.com/office/officeart/2005/8/layout/hList1"/>
    <dgm:cxn modelId="{18A2AE3C-E190-4D71-A33A-B5880FEA7FC5}" type="presOf" srcId="{82256CE7-E629-45B7-860C-03076D34BDFC}" destId="{4BB52DE8-42B7-4381-A5E7-FFAFC1A01FEF}" srcOrd="0" destOrd="4" presId="urn:microsoft.com/office/officeart/2005/8/layout/hList1"/>
    <dgm:cxn modelId="{2AF738E6-5B2C-40D2-B2C1-31925A469F07}" type="presOf" srcId="{E88FB474-2611-4494-9318-ED974ACCBA23}" destId="{FC358798-A497-422C-BB99-2D8E2E7407BC}" srcOrd="0" destOrd="1" presId="urn:microsoft.com/office/officeart/2005/8/layout/hList1"/>
    <dgm:cxn modelId="{2FC5B0C2-ADC6-4868-9880-0A3CE58D4FAA}" srcId="{4FF064EA-B5F3-44BC-B7A8-3A30A442A5DB}" destId="{493B85EA-2E34-4DF0-A7F2-804A4D358B26}" srcOrd="4" destOrd="0" parTransId="{579CE3B3-9EA3-44EC-9A05-2BEAFD646B68}" sibTransId="{FB48F4F6-0B32-4219-8C8D-4B137E2217AF}"/>
    <dgm:cxn modelId="{110C376C-C4EB-4285-BF07-4832C79C1382}" srcId="{4FF064EA-B5F3-44BC-B7A8-3A30A442A5DB}" destId="{C8BD2713-BDC4-46E2-86D9-11C4B581D749}" srcOrd="3" destOrd="0" parTransId="{483E5D61-8148-4CEA-96A0-FC42564A3252}" sibTransId="{1103FCDE-A62E-4191-A975-ECA32E66BDAD}"/>
    <dgm:cxn modelId="{ECDD252A-2A39-498F-A533-02CD4FC345DF}" type="presParOf" srcId="{42D45BD2-2BC6-427A-9450-07C5DC558CAC}" destId="{E2B7DF1E-C9F1-4714-AADE-441D049B62A3}" srcOrd="0" destOrd="0" presId="urn:microsoft.com/office/officeart/2005/8/layout/hList1"/>
    <dgm:cxn modelId="{4CC5E4E4-21B6-41CB-8B6C-FE0DC8980C59}" type="presParOf" srcId="{E2B7DF1E-C9F1-4714-AADE-441D049B62A3}" destId="{F33336E4-F0C3-458C-9866-3B2B542E854E}" srcOrd="0" destOrd="0" presId="urn:microsoft.com/office/officeart/2005/8/layout/hList1"/>
    <dgm:cxn modelId="{202275E5-C237-4C66-864F-617B00C3A935}" type="presParOf" srcId="{E2B7DF1E-C9F1-4714-AADE-441D049B62A3}" destId="{4BB52DE8-42B7-4381-A5E7-FFAFC1A01FEF}" srcOrd="1" destOrd="0" presId="urn:microsoft.com/office/officeart/2005/8/layout/hList1"/>
    <dgm:cxn modelId="{50416C56-3670-42DD-80A9-069D78D38796}" type="presParOf" srcId="{42D45BD2-2BC6-427A-9450-07C5DC558CAC}" destId="{3207ADC3-7689-406C-9FC1-C2BB9F138906}" srcOrd="1" destOrd="0" presId="urn:microsoft.com/office/officeart/2005/8/layout/hList1"/>
    <dgm:cxn modelId="{C7E78B3E-C8F0-4B87-A0DE-ED041F36DDE1}" type="presParOf" srcId="{42D45BD2-2BC6-427A-9450-07C5DC558CAC}" destId="{3CD72CBB-17F9-4998-872C-BCE9AC5A5102}" srcOrd="2" destOrd="0" presId="urn:microsoft.com/office/officeart/2005/8/layout/hList1"/>
    <dgm:cxn modelId="{9EEE2917-E6E7-4BDC-9BAE-5760003C715F}" type="presParOf" srcId="{3CD72CBB-17F9-4998-872C-BCE9AC5A5102}" destId="{932F5031-05CA-4FCB-A22E-44184E719FAC}" srcOrd="0" destOrd="0" presId="urn:microsoft.com/office/officeart/2005/8/layout/hList1"/>
    <dgm:cxn modelId="{805966C9-BFA3-419C-A902-B9582E3D5173}" type="presParOf" srcId="{3CD72CBB-17F9-4998-872C-BCE9AC5A5102}" destId="{FC358798-A497-422C-BB99-2D8E2E7407B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3336E4-F0C3-458C-9866-3B2B542E854E}">
      <dsp:nvSpPr>
        <dsp:cNvPr id="0" name=""/>
        <dsp:cNvSpPr/>
      </dsp:nvSpPr>
      <dsp:spPr>
        <a:xfrm>
          <a:off x="0" y="0"/>
          <a:ext cx="2848570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Increased </a:t>
          </a:r>
          <a:endParaRPr lang="en-IN" sz="2200" kern="1200" dirty="0"/>
        </a:p>
      </dsp:txBody>
      <dsp:txXfrm>
        <a:off x="0" y="0"/>
        <a:ext cx="2848570" cy="633600"/>
      </dsp:txXfrm>
    </dsp:sp>
    <dsp:sp modelId="{4BB52DE8-42B7-4381-A5E7-FFAFC1A01FEF}">
      <dsp:nvSpPr>
        <dsp:cNvPr id="0" name=""/>
        <dsp:cNvSpPr/>
      </dsp:nvSpPr>
      <dsp:spPr>
        <a:xfrm>
          <a:off x="29" y="655290"/>
          <a:ext cx="2848570" cy="22948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/>
            <a:t>cAMP</a:t>
          </a:r>
          <a:endParaRPr lang="en-IN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DAG</a:t>
          </a:r>
          <a:endParaRPr lang="en-IN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Thyroid hormone</a:t>
          </a:r>
          <a:endParaRPr lang="en-IN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Aldosterone</a:t>
          </a:r>
          <a:endParaRPr lang="en-IN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Insulin</a:t>
          </a:r>
          <a:endParaRPr lang="en-IN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G-actin</a:t>
          </a:r>
          <a:endParaRPr lang="en-IN" sz="2200" kern="1200" dirty="0"/>
        </a:p>
      </dsp:txBody>
      <dsp:txXfrm>
        <a:off x="29" y="655290"/>
        <a:ext cx="2848570" cy="2294819"/>
      </dsp:txXfrm>
    </dsp:sp>
    <dsp:sp modelId="{932F5031-05CA-4FCB-A22E-44184E719FAC}">
      <dsp:nvSpPr>
        <dsp:cNvPr id="0" name=""/>
        <dsp:cNvSpPr/>
      </dsp:nvSpPr>
      <dsp:spPr>
        <a:xfrm>
          <a:off x="3247399" y="21689"/>
          <a:ext cx="2848570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Decreased </a:t>
          </a:r>
          <a:endParaRPr lang="en-IN" sz="2200" kern="1200" dirty="0"/>
        </a:p>
      </dsp:txBody>
      <dsp:txXfrm>
        <a:off x="3247399" y="21689"/>
        <a:ext cx="2848570" cy="633600"/>
      </dsp:txXfrm>
    </dsp:sp>
    <dsp:sp modelId="{FC358798-A497-422C-BB99-2D8E2E7407BC}">
      <dsp:nvSpPr>
        <dsp:cNvPr id="0" name=""/>
        <dsp:cNvSpPr/>
      </dsp:nvSpPr>
      <dsp:spPr>
        <a:xfrm>
          <a:off x="3247399" y="655290"/>
          <a:ext cx="2848570" cy="22948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Low temp</a:t>
          </a:r>
          <a:endParaRPr lang="en-IN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O</a:t>
          </a:r>
          <a:r>
            <a:rPr lang="en-US" sz="2200" kern="1200" dirty="0" smtClean="0">
              <a:latin typeface="Calibri"/>
            </a:rPr>
            <a:t>₂</a:t>
          </a:r>
          <a:r>
            <a:rPr lang="en-US" sz="2200" kern="1200" dirty="0" smtClean="0"/>
            <a:t> lack</a:t>
          </a:r>
          <a:endParaRPr lang="en-IN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Dopamine </a:t>
          </a:r>
          <a:endParaRPr lang="en-IN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/>
            <a:t>Oubain</a:t>
          </a:r>
          <a:endParaRPr lang="en-IN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Digitalis </a:t>
          </a:r>
          <a:endParaRPr lang="en-IN" sz="2200" kern="1200" dirty="0"/>
        </a:p>
      </dsp:txBody>
      <dsp:txXfrm>
        <a:off x="3247399" y="655290"/>
        <a:ext cx="2848570" cy="22948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BE1B5-58DA-4705-9EAC-71A5997D7020}" type="datetimeFigureOut">
              <a:rPr lang="en-US" smtClean="0"/>
              <a:pPr/>
              <a:t>29-Apr-22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777A10-0F96-4EEE-9BBF-621046ECBF2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7249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3582A8E-2D6A-445F-8216-4CE0FD834EB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>
                <a:solidFill>
                  <a:srgbClr val="000000"/>
                </a:solidFill>
              </a:rPr>
              <a:t>Figure: 03-06</a:t>
            </a:r>
          </a:p>
          <a:p>
            <a:pPr>
              <a:spcBef>
                <a:spcPct val="0"/>
              </a:spcBef>
            </a:pPr>
            <a:endParaRPr lang="en-US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US" smtClean="0">
                <a:solidFill>
                  <a:srgbClr val="000000"/>
                </a:solidFill>
              </a:rPr>
              <a:t>Title:</a:t>
            </a:r>
          </a:p>
          <a:p>
            <a:pPr>
              <a:spcBef>
                <a:spcPct val="0"/>
              </a:spcBef>
            </a:pPr>
            <a:r>
              <a:rPr lang="en-US" smtClean="0">
                <a:solidFill>
                  <a:srgbClr val="000000"/>
                </a:solidFill>
              </a:rPr>
              <a:t>Active transport.</a:t>
            </a:r>
          </a:p>
          <a:p>
            <a:pPr>
              <a:spcBef>
                <a:spcPct val="0"/>
              </a:spcBef>
            </a:pPr>
            <a:endParaRPr lang="en-US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US" smtClean="0">
                <a:solidFill>
                  <a:srgbClr val="000000"/>
                </a:solidFill>
              </a:rPr>
              <a:t>Caption:</a:t>
            </a:r>
          </a:p>
          <a:p>
            <a:pPr>
              <a:spcBef>
                <a:spcPct val="0"/>
              </a:spcBef>
            </a:pPr>
            <a:r>
              <a:rPr lang="en-US" smtClean="0">
                <a:solidFill>
                  <a:srgbClr val="000000"/>
                </a:solidFill>
              </a:rPr>
              <a:t>Active transport uses cellular energy to move molecules across the plasma membrane, often against a concentration gradient. An active-transport protein binds ATP and the molecule to be transported, and then changes shape to move the ion across the membrane.</a:t>
            </a:r>
          </a:p>
          <a:p>
            <a:pPr>
              <a:spcBef>
                <a:spcPct val="0"/>
              </a:spcBef>
            </a:pPr>
            <a:endParaRPr lang="en-US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B5AA957-DE6A-46DE-BF51-B2ECF80D907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>
                <a:solidFill>
                  <a:srgbClr val="000000"/>
                </a:solidFill>
              </a:rPr>
              <a:t>Figure: 03-07</a:t>
            </a:r>
          </a:p>
          <a:p>
            <a:pPr>
              <a:spcBef>
                <a:spcPct val="0"/>
              </a:spcBef>
            </a:pPr>
            <a:endParaRPr lang="en-US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US" smtClean="0">
                <a:solidFill>
                  <a:srgbClr val="000000"/>
                </a:solidFill>
              </a:rPr>
              <a:t>Title:</a:t>
            </a:r>
          </a:p>
          <a:p>
            <a:pPr>
              <a:spcBef>
                <a:spcPct val="0"/>
              </a:spcBef>
            </a:pPr>
            <a:r>
              <a:rPr lang="en-US" smtClean="0">
                <a:solidFill>
                  <a:srgbClr val="000000"/>
                </a:solidFill>
              </a:rPr>
              <a:t>Two types of endocytosis.</a:t>
            </a:r>
          </a:p>
          <a:p>
            <a:pPr>
              <a:spcBef>
                <a:spcPct val="0"/>
              </a:spcBef>
            </a:pPr>
            <a:endParaRPr lang="en-US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US" smtClean="0">
                <a:solidFill>
                  <a:srgbClr val="000000"/>
                </a:solidFill>
              </a:rPr>
              <a:t>Caption:</a:t>
            </a:r>
          </a:p>
          <a:p>
            <a:pPr>
              <a:spcBef>
                <a:spcPct val="0"/>
              </a:spcBef>
            </a:pPr>
            <a:r>
              <a:rPr lang="en-US" smtClean="0">
                <a:solidFill>
                  <a:srgbClr val="000000"/>
                </a:solidFill>
              </a:rPr>
              <a:t>(a) To capture drops of liquid, a dimple in the plasma membrane deepens and eventually pinches off as a fluid-filled vesicle, which contains a random sampling of the extracellular fluid. (b) Pseudopodia encircle an extracellular particle. The ends of the pseudopodia fuse, forming a large vesicle that contains the engulfed particle.</a:t>
            </a:r>
          </a:p>
          <a:p>
            <a:pPr>
              <a:spcBef>
                <a:spcPct val="0"/>
              </a:spcBef>
            </a:pPr>
            <a:endParaRPr lang="en-US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29-Apr-22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29-Apr-22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29-Apr-22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29-Apr-22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29-Apr-22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29-Apr-22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29-Apr-22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29-Apr-22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29-Apr-22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29-Apr-22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29-Apr-22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29-Apr-22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Transport across the cell membrane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Dr. Swati Mahajan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200"/>
            <a:ext cx="4114800" cy="4572000"/>
          </a:xfrm>
        </p:spPr>
      </p:pic>
      <p:pic>
        <p:nvPicPr>
          <p:cNvPr id="7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600200"/>
            <a:ext cx="4953000" cy="4495800"/>
          </a:xfrm>
        </p:spPr>
      </p:pic>
    </p:spTree>
    <p:extLst>
      <p:ext uri="{BB962C8B-B14F-4D97-AF65-F5344CB8AC3E}">
        <p14:creationId xmlns:p14="http://schemas.microsoft.com/office/powerpoint/2010/main" val="116648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7800"/>
            <a:ext cx="7772400" cy="5410199"/>
          </a:xfrm>
        </p:spPr>
      </p:pic>
    </p:spTree>
    <p:extLst>
      <p:ext uri="{BB962C8B-B14F-4D97-AF65-F5344CB8AC3E}">
        <p14:creationId xmlns:p14="http://schemas.microsoft.com/office/powerpoint/2010/main" val="371868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239000" cy="1143000"/>
          </a:xfrm>
        </p:spPr>
        <p:txBody>
          <a:bodyPr/>
          <a:lstStyle/>
          <a:p>
            <a:r>
              <a:rPr lang="en-US" dirty="0" smtClean="0"/>
              <a:t>MOA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1600"/>
            <a:ext cx="8991600" cy="5344319"/>
          </a:xfrm>
        </p:spPr>
      </p:pic>
    </p:spTree>
    <p:extLst>
      <p:ext uri="{BB962C8B-B14F-4D97-AF65-F5344CB8AC3E}">
        <p14:creationId xmlns:p14="http://schemas.microsoft.com/office/powerpoint/2010/main" val="333055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</a:t>
            </a:r>
            <a:r>
              <a:rPr lang="en-IN" dirty="0" smtClean="0"/>
              <a:t> of Na⁺-K⁺ </a:t>
            </a:r>
            <a:r>
              <a:rPr lang="en-IN" dirty="0" err="1" smtClean="0"/>
              <a:t>ATPase</a:t>
            </a:r>
            <a:r>
              <a:rPr lang="en-IN" dirty="0" smtClean="0"/>
              <a:t> pump</a:t>
            </a:r>
            <a:r>
              <a:rPr lang="en-US" u="sng" dirty="0" smtClean="0"/>
              <a:t> </a:t>
            </a:r>
            <a:br>
              <a:rPr lang="en-US" u="sng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Creating and maintaining </a:t>
            </a:r>
            <a:r>
              <a:rPr lang="en-US" u="sng" dirty="0" smtClean="0"/>
              <a:t>unequal concentrations of Na</a:t>
            </a:r>
            <a:r>
              <a:rPr lang="en-US" u="sng" dirty="0" smtClean="0">
                <a:latin typeface="Calibri"/>
              </a:rPr>
              <a:t>⁺</a:t>
            </a:r>
            <a:r>
              <a:rPr lang="en-US" u="sng" dirty="0" smtClean="0"/>
              <a:t> and K</a:t>
            </a:r>
            <a:r>
              <a:rPr lang="en-US" u="sng" dirty="0" smtClean="0">
                <a:latin typeface="Calibri"/>
              </a:rPr>
              <a:t> ⁺</a:t>
            </a:r>
            <a:r>
              <a:rPr lang="en-US" u="sng" dirty="0" smtClean="0"/>
              <a:t> ions</a:t>
            </a:r>
            <a:r>
              <a:rPr lang="en-US" dirty="0" smtClean="0"/>
              <a:t> inside and outside the cell.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Control the cell volume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Electrogenic</a:t>
            </a:r>
            <a:r>
              <a:rPr lang="en-US" dirty="0" smtClean="0"/>
              <a:t> activity: RMP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Recharging</a:t>
            </a:r>
            <a:r>
              <a:rPr lang="en-US" dirty="0" smtClean="0"/>
              <a:t>- After the passage of impulses along the nerve </a:t>
            </a:r>
            <a:r>
              <a:rPr lang="en-US" dirty="0" err="1" smtClean="0"/>
              <a:t>fibre</a:t>
            </a:r>
            <a:r>
              <a:rPr lang="en-US" dirty="0" smtClean="0"/>
              <a:t>, Na</a:t>
            </a:r>
            <a:r>
              <a:rPr lang="en-US" dirty="0" smtClean="0">
                <a:latin typeface="Calibri"/>
              </a:rPr>
              <a:t>⁺-</a:t>
            </a:r>
            <a:r>
              <a:rPr lang="en-US" dirty="0" smtClean="0"/>
              <a:t>K</a:t>
            </a:r>
            <a:r>
              <a:rPr lang="en-US" dirty="0" smtClean="0">
                <a:latin typeface="Calibri"/>
              </a:rPr>
              <a:t> ⁺ </a:t>
            </a:r>
            <a:r>
              <a:rPr lang="en-US" dirty="0" smtClean="0"/>
              <a:t> pump brings  the ionic concentration of the </a:t>
            </a:r>
            <a:r>
              <a:rPr lang="en-US" dirty="0" err="1" smtClean="0"/>
              <a:t>fibre</a:t>
            </a:r>
            <a:r>
              <a:rPr lang="en-US" dirty="0" smtClean="0"/>
              <a:t> back to normal.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15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183880" cy="1386840"/>
          </a:xfrm>
        </p:spPr>
        <p:txBody>
          <a:bodyPr>
            <a:normAutofit/>
          </a:bodyPr>
          <a:lstStyle/>
          <a:p>
            <a:r>
              <a:rPr lang="en-US" dirty="0" smtClean="0"/>
              <a:t>Regulation of</a:t>
            </a:r>
            <a:r>
              <a:rPr lang="en-IN" dirty="0" smtClean="0"/>
              <a:t> Na⁺-K⁺ </a:t>
            </a:r>
            <a:r>
              <a:rPr lang="en-IN" dirty="0" err="1" smtClean="0"/>
              <a:t>ATPase</a:t>
            </a:r>
            <a:r>
              <a:rPr lang="en-IN" dirty="0" smtClean="0"/>
              <a:t> pump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1680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IN" dirty="0" smtClean="0"/>
          </a:p>
          <a:p>
            <a:endParaRPr lang="en-IN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9250507"/>
              </p:ext>
            </p:extLst>
          </p:nvPr>
        </p:nvGraphicFramePr>
        <p:xfrm>
          <a:off x="1219200" y="2286000"/>
          <a:ext cx="60960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Ca²</a:t>
            </a:r>
            <a:r>
              <a:rPr lang="en-IN" dirty="0"/>
              <a:t>⁺ pump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Carrier protein with ATPase activity</a:t>
            </a:r>
          </a:p>
          <a:p>
            <a:r>
              <a:rPr lang="en-US" dirty="0" smtClean="0"/>
              <a:t>Maintains low ICF </a:t>
            </a:r>
            <a:r>
              <a:rPr lang="en-IN" dirty="0" smtClean="0"/>
              <a:t>Ca²⁺ions</a:t>
            </a:r>
          </a:p>
          <a:p>
            <a:endParaRPr lang="en-US" dirty="0" smtClean="0"/>
          </a:p>
          <a:p>
            <a:r>
              <a:rPr lang="en-US" dirty="0" smtClean="0"/>
              <a:t>2pumps: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Pump</a:t>
            </a:r>
            <a:r>
              <a:rPr lang="en-IN" dirty="0"/>
              <a:t> Ca²</a:t>
            </a:r>
            <a:r>
              <a:rPr lang="en-IN" dirty="0" smtClean="0"/>
              <a:t>⁺ out of the cell into ECF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Pump</a:t>
            </a:r>
            <a:r>
              <a:rPr lang="en-IN" dirty="0"/>
              <a:t> Ca²</a:t>
            </a:r>
            <a:r>
              <a:rPr lang="en-IN" dirty="0" smtClean="0"/>
              <a:t>⁺ into organelles like mitochondria &amp; </a:t>
            </a:r>
            <a:r>
              <a:rPr lang="en-IN" dirty="0" err="1" smtClean="0"/>
              <a:t>Sarcoplasmic</a:t>
            </a:r>
            <a:r>
              <a:rPr lang="en-IN" dirty="0" smtClean="0"/>
              <a:t> Reticulum </a:t>
            </a:r>
            <a:r>
              <a:rPr lang="en-US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1545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708944"/>
            <a:ext cx="7696200" cy="4648200"/>
          </a:xfrm>
        </p:spPr>
      </p:pic>
    </p:spTree>
    <p:extLst>
      <p:ext uri="{BB962C8B-B14F-4D97-AF65-F5344CB8AC3E}">
        <p14:creationId xmlns:p14="http://schemas.microsoft.com/office/powerpoint/2010/main" val="409460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K</a:t>
            </a:r>
            <a:r>
              <a:rPr lang="en-IN" dirty="0"/>
              <a:t>⁺-H⁺ pump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ATPase activity</a:t>
            </a:r>
          </a:p>
          <a:p>
            <a:endParaRPr lang="en-US" dirty="0" smtClean="0"/>
          </a:p>
          <a:p>
            <a:r>
              <a:rPr lang="en-US" dirty="0" smtClean="0"/>
              <a:t>Present at 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Parietal cells of gastric glands: </a:t>
            </a:r>
            <a:r>
              <a:rPr lang="en-US" dirty="0" err="1" smtClean="0"/>
              <a:t>HCl</a:t>
            </a:r>
            <a:r>
              <a:rPr lang="en-US" dirty="0" smtClean="0"/>
              <a:t> secretion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Renal tubules (intercalated cells): pH balance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1464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Secondary active </a:t>
            </a:r>
            <a:r>
              <a:rPr lang="en-US" dirty="0"/>
              <a:t>transport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dirty="0" smtClean="0"/>
              <a:t>Energy is derived directly from that created by primary active transport.</a:t>
            </a:r>
          </a:p>
          <a:p>
            <a:endParaRPr lang="en-US" dirty="0" smtClean="0"/>
          </a:p>
          <a:p>
            <a:r>
              <a:rPr lang="en-US" dirty="0" smtClean="0"/>
              <a:t>Same carrier protein is involved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Co-Transport: Na</a:t>
            </a:r>
            <a:r>
              <a:rPr lang="en-IN" dirty="0" smtClean="0"/>
              <a:t>⁺</a:t>
            </a:r>
            <a:r>
              <a:rPr lang="en-US" dirty="0" smtClean="0"/>
              <a:t>-glucose, Na</a:t>
            </a:r>
            <a:r>
              <a:rPr lang="en-IN" dirty="0" smtClean="0"/>
              <a:t>⁺</a:t>
            </a:r>
            <a:r>
              <a:rPr lang="en-US" dirty="0" smtClean="0"/>
              <a:t>-</a:t>
            </a:r>
            <a:r>
              <a:rPr lang="en-US" dirty="0" err="1" smtClean="0"/>
              <a:t>aminoacid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Counter-Transport:</a:t>
            </a:r>
            <a:r>
              <a:rPr lang="en-IN" dirty="0" smtClean="0"/>
              <a:t> </a:t>
            </a:r>
            <a:r>
              <a:rPr lang="en-IN" dirty="0"/>
              <a:t>Na⁺</a:t>
            </a:r>
            <a:r>
              <a:rPr lang="en-IN" dirty="0" smtClean="0"/>
              <a:t>- Ca²⁺(in all cells) ,</a:t>
            </a:r>
            <a:r>
              <a:rPr lang="en-IN" dirty="0"/>
              <a:t> Na⁺- </a:t>
            </a:r>
            <a:r>
              <a:rPr lang="en-IN" dirty="0" smtClean="0"/>
              <a:t>H⁺ (in PCT) etc. 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355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/>
          <p:cNvPicPr>
            <a:picLocks noChangeAspect="1" noChangeArrowheads="1"/>
          </p:cNvPicPr>
          <p:nvPr/>
        </p:nvPicPr>
        <p:blipFill>
          <a:blip r:embed="rId2" cstate="print"/>
          <a:srcRect l="25848" r="30974" b="3941"/>
          <a:stretch>
            <a:fillRect/>
          </a:stretch>
        </p:blipFill>
        <p:spPr bwMode="auto">
          <a:xfrm>
            <a:off x="4913313" y="0"/>
            <a:ext cx="42306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649288" y="639763"/>
            <a:ext cx="37020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Lucida Sans Unicode" pitchFamily="34" charset="0"/>
              </a:rPr>
              <a:t>Secondary Active </a:t>
            </a:r>
          </a:p>
          <a:p>
            <a:r>
              <a:rPr lang="en-US" sz="3200" b="1">
                <a:latin typeface="Lucida Sans Unicode" pitchFamily="34" charset="0"/>
              </a:rPr>
              <a:t>(Indirect): </a:t>
            </a: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217488" y="2578100"/>
            <a:ext cx="4646612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Lucida Sans Unicode" pitchFamily="34" charset="0"/>
              </a:rPr>
              <a:t>e.g.,</a:t>
            </a:r>
          </a:p>
          <a:p>
            <a:endParaRPr lang="en-US" sz="3200">
              <a:latin typeface="Lucida Sans Unicode" pitchFamily="34" charset="0"/>
            </a:endParaRPr>
          </a:p>
          <a:p>
            <a:r>
              <a:rPr lang="en-US" sz="3200">
                <a:latin typeface="Lucida Sans Unicode" pitchFamily="34" charset="0"/>
              </a:rPr>
              <a:t>Na</a:t>
            </a:r>
            <a:r>
              <a:rPr lang="en-US" sz="3200" baseline="30000">
                <a:latin typeface="Lucida Sans Unicode" pitchFamily="34" charset="0"/>
              </a:rPr>
              <a:t>+</a:t>
            </a:r>
            <a:r>
              <a:rPr lang="en-US" sz="3200">
                <a:latin typeface="Lucida Sans Unicode" pitchFamily="34" charset="0"/>
              </a:rPr>
              <a:t>/Glucose transporter</a:t>
            </a:r>
            <a:r>
              <a:rPr lang="en-US" sz="3200" b="1">
                <a:latin typeface="Lucida Sans Unicode" pitchFamily="34" charset="0"/>
              </a:rPr>
              <a:t> </a:t>
            </a:r>
          </a:p>
          <a:p>
            <a:endParaRPr lang="en-US" sz="3200" b="1">
              <a:latin typeface="Lucida Sans Unicode" pitchFamily="34" charset="0"/>
            </a:endParaRPr>
          </a:p>
          <a:p>
            <a:r>
              <a:rPr lang="en-US" sz="3200">
                <a:latin typeface="Lucida Sans Unicode" pitchFamily="34" charset="0"/>
              </a:rPr>
              <a:t>Symport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1 min revision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Difference between passive &amp; active transport</a:t>
            </a:r>
          </a:p>
          <a:p>
            <a:r>
              <a:rPr lang="en-IN" dirty="0" smtClean="0"/>
              <a:t>Simple diffusion</a:t>
            </a:r>
          </a:p>
          <a:p>
            <a:r>
              <a:rPr lang="en-IN" dirty="0" smtClean="0"/>
              <a:t>Gating of channels</a:t>
            </a:r>
          </a:p>
          <a:p>
            <a:r>
              <a:rPr lang="en-IN" dirty="0" smtClean="0"/>
              <a:t>Facilitated diffusion</a:t>
            </a:r>
          </a:p>
          <a:p>
            <a:r>
              <a:rPr lang="en-IN" dirty="0" smtClean="0"/>
              <a:t>Osmosis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4"/>
          <p:cNvPicPr>
            <a:picLocks noChangeAspect="1" noChangeArrowheads="1"/>
          </p:cNvPicPr>
          <p:nvPr/>
        </p:nvPicPr>
        <p:blipFill>
          <a:blip r:embed="rId2" cstate="print"/>
          <a:srcRect b="3954"/>
          <a:stretch>
            <a:fillRect/>
          </a:stretch>
        </p:blipFill>
        <p:spPr bwMode="auto">
          <a:xfrm>
            <a:off x="779463" y="1039813"/>
            <a:ext cx="74771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 descr="G:\SWATS\PHYSIOLOGY\renal\guyton fig of renal sys\S02401-027-f00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18"/>
            <a:ext cx="7943880" cy="6357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146" name="Picture 2" descr="G:\SWATS\PHYSIOLOGY\renal\guyton fig of renal sys\S02401-027-f00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85728"/>
            <a:ext cx="8501122" cy="6357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Vesicular transport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 macromolecules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Steps 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Vesicle 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Vesicle transport to CM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Docking in the cell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Types 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Endocytosis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Exocytosis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Transcytosis</a:t>
            </a:r>
            <a:r>
              <a:rPr lang="en-US" dirty="0" smtClean="0"/>
              <a:t> (within cell)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028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Endocytosis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183880" cy="418795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Pinocytosis: cell drinking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Phagocytosis: cell eating(bacteria, dead tissue, FB)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Receptor mediated (iron&amp; cholesterol)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IN" dirty="0"/>
          </a:p>
        </p:txBody>
      </p:sp>
      <p:sp>
        <p:nvSpPr>
          <p:cNvPr id="4" name="Horizontal Scroll 3"/>
          <p:cNvSpPr/>
          <p:nvPr/>
        </p:nvSpPr>
        <p:spPr>
          <a:xfrm>
            <a:off x="914400" y="5638800"/>
            <a:ext cx="6400800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Role of  </a:t>
            </a:r>
            <a:r>
              <a:rPr lang="en-US" sz="2800" dirty="0" err="1" smtClean="0"/>
              <a:t>clathrin</a:t>
            </a:r>
            <a:r>
              <a:rPr lang="en-US" sz="2800" dirty="0" smtClean="0"/>
              <a:t> ; </a:t>
            </a:r>
            <a:r>
              <a:rPr lang="en-US" sz="2800" dirty="0" err="1" smtClean="0"/>
              <a:t>dynamin</a:t>
            </a:r>
            <a:r>
              <a:rPr lang="en-US" sz="2800" dirty="0"/>
              <a:t> ;</a:t>
            </a:r>
            <a:r>
              <a:rPr lang="en-US" sz="2800" dirty="0" smtClean="0"/>
              <a:t> actin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58158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Text Box 4"/>
          <p:cNvSpPr txBox="1">
            <a:spLocks noChangeArrowheads="1"/>
          </p:cNvSpPr>
          <p:nvPr/>
        </p:nvSpPr>
        <p:spPr bwMode="auto">
          <a:xfrm>
            <a:off x="115888" y="557213"/>
            <a:ext cx="2052637" cy="330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263" tIns="41131" rIns="82263" bIns="41131">
            <a:spAutoFit/>
          </a:bodyPr>
          <a:lstStyle/>
          <a:p>
            <a:r>
              <a:rPr lang="en-US" sz="1600" i="1">
                <a:latin typeface="Lucida Sans Unicode" pitchFamily="34" charset="0"/>
              </a:rPr>
              <a:t>(extracellular fluid)</a:t>
            </a:r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115888" y="2473325"/>
            <a:ext cx="1319212" cy="330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263" tIns="41131" rIns="82263" bIns="41131">
            <a:spAutoFit/>
          </a:bodyPr>
          <a:lstStyle/>
          <a:p>
            <a:r>
              <a:rPr lang="en-US" sz="1600" i="1">
                <a:latin typeface="Lucida Sans Unicode" pitchFamily="34" charset="0"/>
              </a:rPr>
              <a:t>(cytoplasm)</a:t>
            </a:r>
          </a:p>
        </p:txBody>
      </p:sp>
      <p:sp>
        <p:nvSpPr>
          <p:cNvPr id="33797" name="Text Box 6"/>
          <p:cNvSpPr txBox="1">
            <a:spLocks noChangeArrowheads="1"/>
          </p:cNvSpPr>
          <p:nvPr/>
        </p:nvSpPr>
        <p:spPr bwMode="auto">
          <a:xfrm>
            <a:off x="5067300" y="4733925"/>
            <a:ext cx="1431925" cy="3286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263" tIns="41131" rIns="82263" bIns="41131">
            <a:spAutoFit/>
          </a:bodyPr>
          <a:lstStyle/>
          <a:p>
            <a:pPr algn="ctr"/>
            <a:r>
              <a:rPr lang="en-US" sz="1600">
                <a:latin typeface="Lucida Sans Unicode" pitchFamily="34" charset="0"/>
              </a:rPr>
              <a:t>food particle</a:t>
            </a:r>
          </a:p>
        </p:txBody>
      </p:sp>
      <p:sp>
        <p:nvSpPr>
          <p:cNvPr id="33798" name="Text Box 7"/>
          <p:cNvSpPr txBox="1">
            <a:spLocks noChangeArrowheads="1"/>
          </p:cNvSpPr>
          <p:nvPr/>
        </p:nvSpPr>
        <p:spPr bwMode="auto">
          <a:xfrm>
            <a:off x="6235700" y="6334125"/>
            <a:ext cx="2025650" cy="5254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263" tIns="41131" rIns="82263" bIns="41131">
            <a:spAutoFit/>
          </a:bodyPr>
          <a:lstStyle/>
          <a:p>
            <a:r>
              <a:rPr lang="en-US" sz="1600">
                <a:latin typeface="Lucida Sans Unicode" pitchFamily="34" charset="0"/>
              </a:rPr>
              <a:t>particle </a:t>
            </a:r>
          </a:p>
          <a:p>
            <a:pPr>
              <a:lnSpc>
                <a:spcPct val="80000"/>
              </a:lnSpc>
            </a:pPr>
            <a:r>
              <a:rPr lang="en-US" sz="1600">
                <a:latin typeface="Lucida Sans Unicode" pitchFamily="34" charset="0"/>
              </a:rPr>
              <a:t>enclosed in vesicle</a:t>
            </a:r>
          </a:p>
        </p:txBody>
      </p:sp>
      <p:sp>
        <p:nvSpPr>
          <p:cNvPr id="33799" name="Text Box 8"/>
          <p:cNvSpPr txBox="1">
            <a:spLocks noChangeArrowheads="1"/>
          </p:cNvSpPr>
          <p:nvPr/>
        </p:nvSpPr>
        <p:spPr bwMode="auto">
          <a:xfrm>
            <a:off x="7467600" y="4333875"/>
            <a:ext cx="1490663" cy="330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263" tIns="41131" rIns="82263" bIns="41131">
            <a:spAutoFit/>
          </a:bodyPr>
          <a:lstStyle/>
          <a:p>
            <a:pPr algn="ctr"/>
            <a:r>
              <a:rPr lang="en-US" sz="1600">
                <a:latin typeface="Lucida Sans Unicode" pitchFamily="34" charset="0"/>
              </a:rPr>
              <a:t>phagocytosis</a:t>
            </a:r>
          </a:p>
        </p:txBody>
      </p:sp>
      <p:sp>
        <p:nvSpPr>
          <p:cNvPr id="33800" name="Text Box 9"/>
          <p:cNvSpPr txBox="1">
            <a:spLocks noChangeArrowheads="1"/>
          </p:cNvSpPr>
          <p:nvPr/>
        </p:nvSpPr>
        <p:spPr bwMode="auto">
          <a:xfrm>
            <a:off x="2741613" y="2127250"/>
            <a:ext cx="2009775" cy="673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263" tIns="41131" rIns="82263" bIns="41131">
            <a:spAutoFit/>
          </a:bodyPr>
          <a:lstStyle/>
          <a:p>
            <a:pPr>
              <a:lnSpc>
                <a:spcPct val="80000"/>
              </a:lnSpc>
            </a:pPr>
            <a:r>
              <a:rPr lang="en-US" sz="1600">
                <a:latin typeface="Lucida Sans Unicode" pitchFamily="34" charset="0"/>
              </a:rPr>
              <a:t>vesicle containing </a:t>
            </a:r>
          </a:p>
          <a:p>
            <a:pPr>
              <a:lnSpc>
                <a:spcPct val="80000"/>
              </a:lnSpc>
            </a:pPr>
            <a:r>
              <a:rPr lang="en-US" sz="1600">
                <a:latin typeface="Lucida Sans Unicode" pitchFamily="34" charset="0"/>
              </a:rPr>
              <a:t>extracellular </a:t>
            </a:r>
          </a:p>
          <a:p>
            <a:pPr>
              <a:lnSpc>
                <a:spcPct val="80000"/>
              </a:lnSpc>
            </a:pPr>
            <a:r>
              <a:rPr lang="en-US" sz="1600">
                <a:latin typeface="Lucida Sans Unicode" pitchFamily="34" charset="0"/>
              </a:rPr>
              <a:t>fluid</a:t>
            </a:r>
            <a:endParaRPr lang="en-US" sz="1600" i="1">
              <a:latin typeface="Lucida Sans Unicode" pitchFamily="34" charset="0"/>
            </a:endParaRPr>
          </a:p>
        </p:txBody>
      </p:sp>
      <p:sp>
        <p:nvSpPr>
          <p:cNvPr id="33801" name="Text Box 10"/>
          <p:cNvSpPr txBox="1">
            <a:spLocks noChangeArrowheads="1"/>
          </p:cNvSpPr>
          <p:nvPr/>
        </p:nvSpPr>
        <p:spPr bwMode="auto">
          <a:xfrm>
            <a:off x="1363663" y="3897313"/>
            <a:ext cx="508000" cy="330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263" tIns="41131" rIns="82263" bIns="41131">
            <a:spAutoFit/>
          </a:bodyPr>
          <a:lstStyle/>
          <a:p>
            <a:pPr algn="ctr"/>
            <a:r>
              <a:rPr lang="en-US" sz="1600">
                <a:latin typeface="Lucida Sans Unicode" pitchFamily="34" charset="0"/>
              </a:rPr>
              <a:t>cell</a:t>
            </a:r>
          </a:p>
        </p:txBody>
      </p:sp>
      <p:sp>
        <p:nvSpPr>
          <p:cNvPr id="33802" name="Text Box 11"/>
          <p:cNvSpPr txBox="1">
            <a:spLocks noChangeArrowheads="1"/>
          </p:cNvSpPr>
          <p:nvPr/>
        </p:nvSpPr>
        <p:spPr bwMode="auto">
          <a:xfrm>
            <a:off x="1119188" y="5214938"/>
            <a:ext cx="1273175" cy="330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263" tIns="41131" rIns="82263" bIns="41131">
            <a:spAutoFit/>
          </a:bodyPr>
          <a:lstStyle/>
          <a:p>
            <a:pPr algn="ctr"/>
            <a:r>
              <a:rPr lang="en-US" sz="1600">
                <a:latin typeface="Lucida Sans Unicode" pitchFamily="34" charset="0"/>
              </a:rPr>
              <a:t>pseudopod</a:t>
            </a:r>
          </a:p>
        </p:txBody>
      </p:sp>
      <p:sp>
        <p:nvSpPr>
          <p:cNvPr id="33803" name="Text Box 12"/>
          <p:cNvSpPr txBox="1">
            <a:spLocks noChangeArrowheads="1"/>
          </p:cNvSpPr>
          <p:nvPr/>
        </p:nvSpPr>
        <p:spPr bwMode="auto">
          <a:xfrm>
            <a:off x="3692525" y="444500"/>
            <a:ext cx="1306513" cy="330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263" tIns="41131" rIns="82263" bIns="41131">
            <a:spAutoFit/>
          </a:bodyPr>
          <a:lstStyle/>
          <a:p>
            <a:pPr algn="ctr"/>
            <a:r>
              <a:rPr lang="en-US" sz="1600">
                <a:latin typeface="Lucida Sans Unicode" pitchFamily="34" charset="0"/>
              </a:rPr>
              <a:t>pinocytosis</a:t>
            </a:r>
          </a:p>
        </p:txBody>
      </p:sp>
      <p:sp>
        <p:nvSpPr>
          <p:cNvPr id="33804" name="Text Box 13"/>
          <p:cNvSpPr txBox="1">
            <a:spLocks noChangeArrowheads="1"/>
          </p:cNvSpPr>
          <p:nvPr/>
        </p:nvSpPr>
        <p:spPr bwMode="auto">
          <a:xfrm>
            <a:off x="41275" y="-20638"/>
            <a:ext cx="417513" cy="33020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263" tIns="41131" rIns="82263" bIns="41131">
            <a:spAutoFit/>
          </a:bodyPr>
          <a:lstStyle/>
          <a:p>
            <a:pPr algn="ctr"/>
            <a:r>
              <a:rPr lang="en-US" sz="1600">
                <a:latin typeface="Lucida Sans Unicode" pitchFamily="34" charset="0"/>
              </a:rPr>
              <a:t>(a)</a:t>
            </a:r>
          </a:p>
        </p:txBody>
      </p:sp>
      <p:sp>
        <p:nvSpPr>
          <p:cNvPr id="33805" name="Text Box 14"/>
          <p:cNvSpPr txBox="1">
            <a:spLocks noChangeArrowheads="1"/>
          </p:cNvSpPr>
          <p:nvPr/>
        </p:nvSpPr>
        <p:spPr bwMode="auto">
          <a:xfrm>
            <a:off x="8651875" y="3935413"/>
            <a:ext cx="428625" cy="330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263" tIns="41131" rIns="82263" bIns="41131">
            <a:spAutoFit/>
          </a:bodyPr>
          <a:lstStyle/>
          <a:p>
            <a:pPr algn="ctr"/>
            <a:r>
              <a:rPr lang="en-US" sz="1600">
                <a:latin typeface="Lucida Sans Unicode" pitchFamily="34" charset="0"/>
              </a:rPr>
              <a:t>(b)</a:t>
            </a:r>
          </a:p>
        </p:txBody>
      </p:sp>
      <p:sp>
        <p:nvSpPr>
          <p:cNvPr id="33806" name="Text Box 15"/>
          <p:cNvSpPr txBox="1">
            <a:spLocks noChangeArrowheads="1"/>
          </p:cNvSpPr>
          <p:nvPr/>
        </p:nvSpPr>
        <p:spPr bwMode="auto">
          <a:xfrm>
            <a:off x="946150" y="1228725"/>
            <a:ext cx="296863" cy="330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263" tIns="41131" rIns="82263" bIns="41131">
            <a:spAutoFit/>
          </a:bodyPr>
          <a:lstStyle/>
          <a:p>
            <a:pPr algn="ctr"/>
            <a:r>
              <a:rPr lang="en-US" sz="1600">
                <a:latin typeface="Lucida Sans Unicode" pitchFamily="34" charset="0"/>
              </a:rPr>
              <a:t>1</a:t>
            </a:r>
          </a:p>
        </p:txBody>
      </p:sp>
      <p:sp>
        <p:nvSpPr>
          <p:cNvPr id="33807" name="Text Box 16"/>
          <p:cNvSpPr txBox="1">
            <a:spLocks noChangeArrowheads="1"/>
          </p:cNvSpPr>
          <p:nvPr/>
        </p:nvSpPr>
        <p:spPr bwMode="auto">
          <a:xfrm>
            <a:off x="3749675" y="1455738"/>
            <a:ext cx="295275" cy="3286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263" tIns="41131" rIns="82263" bIns="41131">
            <a:spAutoFit/>
          </a:bodyPr>
          <a:lstStyle/>
          <a:p>
            <a:pPr algn="ctr"/>
            <a:r>
              <a:rPr lang="en-US" sz="1600">
                <a:latin typeface="Lucida Sans Unicode" pitchFamily="34" charset="0"/>
              </a:rPr>
              <a:t>3</a:t>
            </a:r>
          </a:p>
        </p:txBody>
      </p:sp>
      <p:sp>
        <p:nvSpPr>
          <p:cNvPr id="33808" name="Text Box 17"/>
          <p:cNvSpPr txBox="1">
            <a:spLocks noChangeArrowheads="1"/>
          </p:cNvSpPr>
          <p:nvPr/>
        </p:nvSpPr>
        <p:spPr bwMode="auto">
          <a:xfrm>
            <a:off x="3749675" y="1455738"/>
            <a:ext cx="295275" cy="3286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263" tIns="41131" rIns="82263" bIns="41131">
            <a:spAutoFit/>
          </a:bodyPr>
          <a:lstStyle/>
          <a:p>
            <a:pPr algn="ctr"/>
            <a:r>
              <a:rPr lang="en-US" sz="1600">
                <a:latin typeface="Lucida Sans Unicode" pitchFamily="34" charset="0"/>
              </a:rPr>
              <a:t>3</a:t>
            </a:r>
          </a:p>
        </p:txBody>
      </p:sp>
      <p:sp>
        <p:nvSpPr>
          <p:cNvPr id="33809" name="Text Box 18"/>
          <p:cNvSpPr txBox="1">
            <a:spLocks noChangeArrowheads="1"/>
          </p:cNvSpPr>
          <p:nvPr/>
        </p:nvSpPr>
        <p:spPr bwMode="auto">
          <a:xfrm>
            <a:off x="2200275" y="1604963"/>
            <a:ext cx="295275" cy="330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263" tIns="41131" rIns="82263" bIns="41131">
            <a:spAutoFit/>
          </a:bodyPr>
          <a:lstStyle/>
          <a:p>
            <a:pPr algn="ctr"/>
            <a:r>
              <a:rPr lang="en-US" sz="1600">
                <a:latin typeface="Lucida Sans Unicode" pitchFamily="34" charset="0"/>
              </a:rPr>
              <a:t>2</a:t>
            </a:r>
          </a:p>
        </p:txBody>
      </p:sp>
      <p:sp>
        <p:nvSpPr>
          <p:cNvPr id="33810" name="Text Box 19"/>
          <p:cNvSpPr txBox="1">
            <a:spLocks noChangeArrowheads="1"/>
          </p:cNvSpPr>
          <p:nvPr/>
        </p:nvSpPr>
        <p:spPr bwMode="auto">
          <a:xfrm>
            <a:off x="4340225" y="5475288"/>
            <a:ext cx="295275" cy="330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263" tIns="41131" rIns="82263" bIns="41131">
            <a:spAutoFit/>
          </a:bodyPr>
          <a:lstStyle/>
          <a:p>
            <a:pPr algn="ctr"/>
            <a:r>
              <a:rPr lang="en-US" sz="1600">
                <a:latin typeface="Lucida Sans Unicode" pitchFamily="34" charset="0"/>
              </a:rPr>
              <a:t>1</a:t>
            </a:r>
          </a:p>
        </p:txBody>
      </p:sp>
      <p:sp>
        <p:nvSpPr>
          <p:cNvPr id="33811" name="Text Box 20"/>
          <p:cNvSpPr txBox="1">
            <a:spLocks noChangeArrowheads="1"/>
          </p:cNvSpPr>
          <p:nvPr/>
        </p:nvSpPr>
        <p:spPr bwMode="auto">
          <a:xfrm>
            <a:off x="7672388" y="5475288"/>
            <a:ext cx="295275" cy="330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263" tIns="41131" rIns="82263" bIns="41131">
            <a:spAutoFit/>
          </a:bodyPr>
          <a:lstStyle/>
          <a:p>
            <a:pPr algn="ctr"/>
            <a:r>
              <a:rPr lang="en-US" sz="1600">
                <a:latin typeface="Lucida Sans Unicode" pitchFamily="34" charset="0"/>
              </a:rPr>
              <a:t>3</a:t>
            </a:r>
          </a:p>
        </p:txBody>
      </p:sp>
      <p:sp>
        <p:nvSpPr>
          <p:cNvPr id="33812" name="Text Box 21"/>
          <p:cNvSpPr txBox="1">
            <a:spLocks noChangeArrowheads="1"/>
          </p:cNvSpPr>
          <p:nvPr/>
        </p:nvSpPr>
        <p:spPr bwMode="auto">
          <a:xfrm>
            <a:off x="6122988" y="5475288"/>
            <a:ext cx="296862" cy="330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263" tIns="41131" rIns="82263" bIns="41131">
            <a:spAutoFit/>
          </a:bodyPr>
          <a:lstStyle/>
          <a:p>
            <a:pPr algn="ctr"/>
            <a:r>
              <a:rPr lang="en-US" sz="1600">
                <a:latin typeface="Lucida Sans Unicode" pitchFamily="34" charset="0"/>
              </a:rPr>
              <a:t>2</a:t>
            </a:r>
          </a:p>
        </p:txBody>
      </p:sp>
      <p:sp>
        <p:nvSpPr>
          <p:cNvPr id="33813" name="Line 22"/>
          <p:cNvSpPr>
            <a:spLocks noChangeShapeType="1"/>
          </p:cNvSpPr>
          <p:nvPr/>
        </p:nvSpPr>
        <p:spPr bwMode="auto">
          <a:xfrm flipV="1">
            <a:off x="3357563" y="1784350"/>
            <a:ext cx="411162" cy="342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82269" tIns="41134" rIns="82269" bIns="41134" anchor="ctr"/>
          <a:lstStyle/>
          <a:p>
            <a:endParaRPr lang="en-IN"/>
          </a:p>
        </p:txBody>
      </p:sp>
      <p:sp>
        <p:nvSpPr>
          <p:cNvPr id="33814" name="Line 23"/>
          <p:cNvSpPr>
            <a:spLocks noChangeShapeType="1"/>
          </p:cNvSpPr>
          <p:nvPr/>
        </p:nvSpPr>
        <p:spPr bwMode="auto">
          <a:xfrm flipV="1">
            <a:off x="1849438" y="3636963"/>
            <a:ext cx="1782762" cy="4111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82269" tIns="41134" rIns="82269" bIns="41134" anchor="ctr"/>
          <a:lstStyle/>
          <a:p>
            <a:endParaRPr lang="en-IN"/>
          </a:p>
        </p:txBody>
      </p:sp>
      <p:sp>
        <p:nvSpPr>
          <p:cNvPr id="33815" name="Line 24"/>
          <p:cNvSpPr>
            <a:spLocks noChangeShapeType="1"/>
          </p:cNvSpPr>
          <p:nvPr/>
        </p:nvSpPr>
        <p:spPr bwMode="auto">
          <a:xfrm flipV="1">
            <a:off x="2398713" y="5283200"/>
            <a:ext cx="615950" cy="68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82269" tIns="41134" rIns="82269" bIns="41134" anchor="ctr"/>
          <a:lstStyle/>
          <a:p>
            <a:endParaRPr lang="en-IN"/>
          </a:p>
        </p:txBody>
      </p:sp>
      <p:sp>
        <p:nvSpPr>
          <p:cNvPr id="33816" name="Line 25"/>
          <p:cNvSpPr>
            <a:spLocks noChangeShapeType="1"/>
          </p:cNvSpPr>
          <p:nvPr/>
        </p:nvSpPr>
        <p:spPr bwMode="auto">
          <a:xfrm flipV="1">
            <a:off x="5481638" y="5076825"/>
            <a:ext cx="68262" cy="4111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82269" tIns="41134" rIns="82269" bIns="41134" anchor="ctr"/>
          <a:lstStyle/>
          <a:p>
            <a:endParaRPr lang="en-IN"/>
          </a:p>
        </p:txBody>
      </p:sp>
      <p:sp>
        <p:nvSpPr>
          <p:cNvPr id="33817" name="Line 26"/>
          <p:cNvSpPr>
            <a:spLocks noChangeShapeType="1"/>
          </p:cNvSpPr>
          <p:nvPr/>
        </p:nvSpPr>
        <p:spPr bwMode="auto">
          <a:xfrm flipV="1">
            <a:off x="7264400" y="5557838"/>
            <a:ext cx="890588" cy="9604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82269" tIns="41134" rIns="82269" bIns="41134" anchor="ctr"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Exocytosis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Expulsion of substances from cell to exterior</a:t>
            </a:r>
          </a:p>
          <a:p>
            <a:endParaRPr lang="en-US" dirty="0" smtClean="0"/>
          </a:p>
          <a:p>
            <a:r>
              <a:rPr lang="en-US" dirty="0" smtClean="0"/>
              <a:t>Release of hormones</a:t>
            </a:r>
            <a:r>
              <a:rPr lang="en-IN" dirty="0" smtClean="0"/>
              <a:t>, enzymes, Neurotransmitters (at synapse)</a:t>
            </a:r>
            <a:r>
              <a:rPr lang="en-IN" dirty="0"/>
              <a:t> 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Ca²⁺ ions;  energy ; docking proteins required.  </a:t>
            </a:r>
          </a:p>
          <a:p>
            <a:endParaRPr lang="en-IN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109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762000"/>
            <a:ext cx="4038600" cy="4495799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678374"/>
            <a:ext cx="3521075" cy="4179626"/>
          </a:xfrm>
        </p:spPr>
      </p:pic>
    </p:spTree>
    <p:extLst>
      <p:ext uri="{BB962C8B-B14F-4D97-AF65-F5344CB8AC3E}">
        <p14:creationId xmlns:p14="http://schemas.microsoft.com/office/powerpoint/2010/main" val="176169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Transepithelial</a:t>
            </a:r>
            <a:r>
              <a:rPr lang="en-US" dirty="0" smtClean="0"/>
              <a:t> transport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 GIT, renal epithelial cells</a:t>
            </a:r>
          </a:p>
          <a:p>
            <a:endParaRPr lang="en-US" dirty="0" smtClean="0"/>
          </a:p>
          <a:p>
            <a:r>
              <a:rPr lang="en-US" dirty="0" smtClean="0"/>
              <a:t>Active transport across apical membrane &amp; simple diffusion at basal border</a:t>
            </a:r>
          </a:p>
        </p:txBody>
      </p:sp>
    </p:spTree>
    <p:extLst>
      <p:ext uri="{BB962C8B-B14F-4D97-AF65-F5344CB8AC3E}">
        <p14:creationId xmlns:p14="http://schemas.microsoft.com/office/powerpoint/2010/main" val="57600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 descr="G:\SWATS\PHYSIOLOGY\renal\guyton fig of renal sys\S02401-027-f00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66"/>
            <a:ext cx="8501122" cy="6357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transport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64390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 smtClean="0"/>
              <a:t>THANK YOU</a:t>
            </a:r>
            <a:endParaRPr lang="en-IN" sz="88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061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Home assignment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Endocytosis</a:t>
            </a:r>
            <a:r>
              <a:rPr lang="en-IN" dirty="0" smtClean="0"/>
              <a:t>- </a:t>
            </a:r>
            <a:r>
              <a:rPr lang="en-IN" dirty="0" err="1" smtClean="0"/>
              <a:t>pinocytosis</a:t>
            </a:r>
            <a:r>
              <a:rPr lang="en-IN" dirty="0" smtClean="0"/>
              <a:t>, </a:t>
            </a:r>
            <a:r>
              <a:rPr lang="en-IN" dirty="0" err="1" smtClean="0"/>
              <a:t>phagocytosis</a:t>
            </a:r>
            <a:endParaRPr lang="en-IN" dirty="0" smtClean="0"/>
          </a:p>
          <a:p>
            <a:r>
              <a:rPr lang="en-IN" dirty="0" smtClean="0"/>
              <a:t>Locomotion of cell- </a:t>
            </a:r>
            <a:r>
              <a:rPr lang="en-IN" dirty="0" err="1" smtClean="0"/>
              <a:t>ciliary</a:t>
            </a:r>
            <a:r>
              <a:rPr lang="en-IN" dirty="0" smtClean="0"/>
              <a:t> &amp; </a:t>
            </a:r>
            <a:r>
              <a:rPr lang="en-IN" dirty="0" err="1" smtClean="0"/>
              <a:t>ameboid</a:t>
            </a:r>
            <a:endParaRPr lang="en-IN" dirty="0" smtClean="0"/>
          </a:p>
          <a:p>
            <a:r>
              <a:rPr lang="en-IN" dirty="0" smtClean="0"/>
              <a:t>What do you mean by the following terms:</a:t>
            </a:r>
          </a:p>
          <a:p>
            <a:pPr>
              <a:buNone/>
            </a:pPr>
            <a:r>
              <a:rPr lang="en-IN" dirty="0" smtClean="0"/>
              <a:t>         Protoplasm, cytoplasm, </a:t>
            </a:r>
            <a:r>
              <a:rPr lang="en-IN" dirty="0" err="1" smtClean="0"/>
              <a:t>cytosol</a:t>
            </a:r>
            <a:r>
              <a:rPr lang="en-IN" dirty="0" smtClean="0"/>
              <a:t>, endoplasm, ectoplasm</a:t>
            </a:r>
          </a:p>
          <a:p>
            <a:r>
              <a:rPr lang="en-IN" dirty="0" smtClean="0"/>
              <a:t>Apoptosis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Learning 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Primary active transport</a:t>
            </a:r>
          </a:p>
          <a:p>
            <a:r>
              <a:rPr lang="en-IN" dirty="0" smtClean="0"/>
              <a:t>Secondary active transport</a:t>
            </a:r>
          </a:p>
          <a:p>
            <a:r>
              <a:rPr lang="en-IN" dirty="0" smtClean="0"/>
              <a:t>Other mechanisms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transport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Against the electrochemical gradient</a:t>
            </a:r>
          </a:p>
          <a:p>
            <a:r>
              <a:rPr lang="en-US" dirty="0" smtClean="0"/>
              <a:t>Uphill movement</a:t>
            </a:r>
            <a:endParaRPr lang="en-IN" dirty="0" smtClean="0"/>
          </a:p>
          <a:p>
            <a:r>
              <a:rPr lang="en-US" dirty="0" smtClean="0"/>
              <a:t>Energy utilized</a:t>
            </a:r>
          </a:p>
          <a:p>
            <a:endParaRPr lang="en-US" dirty="0" smtClean="0"/>
          </a:p>
          <a:p>
            <a:r>
              <a:rPr lang="en-US" b="1" u="sng" dirty="0" smtClean="0"/>
              <a:t>Mechanism: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      Carrier mediated (different from facilitated diffusion)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Specificity ; Saturation; Competition</a:t>
            </a:r>
          </a:p>
          <a:p>
            <a:endParaRPr lang="en-US" dirty="0" smtClean="0"/>
          </a:p>
          <a:p>
            <a:r>
              <a:rPr lang="en-US" b="1" u="sng" dirty="0" smtClean="0"/>
              <a:t>Types: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Primary  active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Secondary active</a:t>
            </a:r>
          </a:p>
        </p:txBody>
      </p:sp>
    </p:spTree>
    <p:extLst>
      <p:ext uri="{BB962C8B-B14F-4D97-AF65-F5344CB8AC3E}">
        <p14:creationId xmlns:p14="http://schemas.microsoft.com/office/powerpoint/2010/main" val="1457313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Text Box 4"/>
          <p:cNvSpPr txBox="1">
            <a:spLocks noChangeArrowheads="1"/>
          </p:cNvSpPr>
          <p:nvPr/>
        </p:nvSpPr>
        <p:spPr bwMode="auto">
          <a:xfrm>
            <a:off x="0" y="1681163"/>
            <a:ext cx="2878138" cy="330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82263" tIns="41131" rIns="82263" bIns="41131">
            <a:spAutoFit/>
          </a:bodyPr>
          <a:lstStyle/>
          <a:p>
            <a:r>
              <a:rPr lang="en-US" sz="1600" i="1">
                <a:latin typeface="Lucida Sans Unicode" pitchFamily="34" charset="0"/>
              </a:rPr>
              <a:t>(extracellular fluid)</a:t>
            </a:r>
          </a:p>
        </p:txBody>
      </p:sp>
      <p:sp>
        <p:nvSpPr>
          <p:cNvPr id="32772" name="Text Box 5"/>
          <p:cNvSpPr txBox="1">
            <a:spLocks noChangeArrowheads="1"/>
          </p:cNvSpPr>
          <p:nvPr/>
        </p:nvSpPr>
        <p:spPr bwMode="auto">
          <a:xfrm>
            <a:off x="2892425" y="4262438"/>
            <a:ext cx="1982788" cy="8524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82263" tIns="41131" rIns="82263" bIns="41131">
            <a:spAutoFit/>
          </a:bodyPr>
          <a:lstStyle/>
          <a:p>
            <a:r>
              <a:rPr lang="en-US" sz="1600">
                <a:latin typeface="Lucida Sans Unicode" pitchFamily="34" charset="0"/>
              </a:rPr>
              <a:t>Transport protein  binds ATP and Ca</a:t>
            </a:r>
            <a:r>
              <a:rPr lang="en-US" sz="1600" baseline="30000">
                <a:latin typeface="Lucida Sans Unicode" pitchFamily="34" charset="0"/>
              </a:rPr>
              <a:t>2+</a:t>
            </a:r>
            <a:r>
              <a:rPr lang="en-US" sz="1600">
                <a:latin typeface="Lucida Sans Unicode" pitchFamily="34" charset="0"/>
              </a:rPr>
              <a:t>.</a:t>
            </a:r>
          </a:p>
        </p:txBody>
      </p:sp>
      <p:sp>
        <p:nvSpPr>
          <p:cNvPr id="32773" name="Text Box 6"/>
          <p:cNvSpPr txBox="1">
            <a:spLocks noChangeArrowheads="1"/>
          </p:cNvSpPr>
          <p:nvPr/>
        </p:nvSpPr>
        <p:spPr bwMode="auto">
          <a:xfrm>
            <a:off x="4659313" y="4116388"/>
            <a:ext cx="2651125" cy="1098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82263" tIns="41131" rIns="82263" bIns="41131">
            <a:spAutoFit/>
          </a:bodyPr>
          <a:lstStyle/>
          <a:p>
            <a:r>
              <a:rPr lang="en-US" sz="1600">
                <a:latin typeface="Lucida Sans Unicode" pitchFamily="34" charset="0"/>
              </a:rPr>
              <a:t>Transport protein uses energy from  ATP to change shape and move</a:t>
            </a:r>
          </a:p>
          <a:p>
            <a:r>
              <a:rPr lang="en-US" sz="1600">
                <a:latin typeface="Lucida Sans Unicode" pitchFamily="34" charset="0"/>
              </a:rPr>
              <a:t>ion across membrane.</a:t>
            </a:r>
          </a:p>
        </p:txBody>
      </p:sp>
      <p:sp>
        <p:nvSpPr>
          <p:cNvPr id="32774" name="Text Box 7"/>
          <p:cNvSpPr txBox="1">
            <a:spLocks noChangeArrowheads="1"/>
          </p:cNvSpPr>
          <p:nvPr/>
        </p:nvSpPr>
        <p:spPr bwMode="auto">
          <a:xfrm>
            <a:off x="7232650" y="4048125"/>
            <a:ext cx="1949450" cy="8239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82263" tIns="41131" rIns="82263" bIns="41131">
            <a:spAutoFit/>
          </a:bodyPr>
          <a:lstStyle/>
          <a:p>
            <a:r>
              <a:rPr lang="en-US" sz="1600">
                <a:latin typeface="Lucida Sans Unicode" pitchFamily="34" charset="0"/>
              </a:rPr>
              <a:t>Transport protein resumes original shape.</a:t>
            </a:r>
          </a:p>
        </p:txBody>
      </p:sp>
      <p:sp>
        <p:nvSpPr>
          <p:cNvPr id="32775" name="Text Box 8"/>
          <p:cNvSpPr txBox="1">
            <a:spLocks noChangeArrowheads="1"/>
          </p:cNvSpPr>
          <p:nvPr/>
        </p:nvSpPr>
        <p:spPr bwMode="auto">
          <a:xfrm>
            <a:off x="0" y="4814888"/>
            <a:ext cx="1319213" cy="330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263" tIns="41131" rIns="82263" bIns="41131">
            <a:spAutoFit/>
          </a:bodyPr>
          <a:lstStyle/>
          <a:p>
            <a:r>
              <a:rPr lang="en-US" sz="1600" i="1">
                <a:latin typeface="Lucida Sans Unicode" pitchFamily="34" charset="0"/>
              </a:rPr>
              <a:t>(cytoplasm)</a:t>
            </a:r>
          </a:p>
        </p:txBody>
      </p:sp>
      <p:sp>
        <p:nvSpPr>
          <p:cNvPr id="32776" name="Text Box 9"/>
          <p:cNvSpPr txBox="1">
            <a:spLocks noChangeArrowheads="1"/>
          </p:cNvSpPr>
          <p:nvPr/>
        </p:nvSpPr>
        <p:spPr bwMode="auto">
          <a:xfrm>
            <a:off x="685800" y="2619375"/>
            <a:ext cx="1973263" cy="330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82263" tIns="41131" rIns="82263" bIns="41131">
            <a:spAutoFit/>
          </a:bodyPr>
          <a:lstStyle/>
          <a:p>
            <a:r>
              <a:rPr lang="en-US" sz="1600">
                <a:latin typeface="Lucida Sans Unicode" pitchFamily="34" charset="0"/>
              </a:rPr>
              <a:t>transport protein</a:t>
            </a:r>
          </a:p>
        </p:txBody>
      </p:sp>
      <p:sp>
        <p:nvSpPr>
          <p:cNvPr id="32777" name="Text Box 10"/>
          <p:cNvSpPr txBox="1">
            <a:spLocks noChangeArrowheads="1"/>
          </p:cNvSpPr>
          <p:nvPr/>
        </p:nvSpPr>
        <p:spPr bwMode="auto">
          <a:xfrm>
            <a:off x="1987550" y="3979863"/>
            <a:ext cx="936625" cy="8239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82263" tIns="41131" rIns="82263" bIns="41131">
            <a:spAutoFit/>
          </a:bodyPr>
          <a:lstStyle/>
          <a:p>
            <a:pPr algn="ctr"/>
            <a:r>
              <a:rPr lang="en-US" sz="1600">
                <a:latin typeface="Lucida Sans Unicode" pitchFamily="34" charset="0"/>
              </a:rPr>
              <a:t>ATP binding site</a:t>
            </a:r>
          </a:p>
        </p:txBody>
      </p:sp>
      <p:sp>
        <p:nvSpPr>
          <p:cNvPr id="32778" name="Text Box 11"/>
          <p:cNvSpPr txBox="1">
            <a:spLocks noChangeArrowheads="1"/>
          </p:cNvSpPr>
          <p:nvPr/>
        </p:nvSpPr>
        <p:spPr bwMode="auto">
          <a:xfrm>
            <a:off x="-342900" y="4087813"/>
            <a:ext cx="1987550" cy="5762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82263" tIns="41131" rIns="82263" bIns="41131">
            <a:spAutoFit/>
          </a:bodyPr>
          <a:lstStyle/>
          <a:p>
            <a:pPr algn="ctr"/>
            <a:r>
              <a:rPr lang="en-US" sz="1600">
                <a:latin typeface="Lucida Sans Unicode" pitchFamily="34" charset="0"/>
              </a:rPr>
              <a:t>recognition</a:t>
            </a:r>
          </a:p>
          <a:p>
            <a:pPr algn="ctr"/>
            <a:r>
              <a:rPr lang="en-US" sz="1600">
                <a:latin typeface="Lucida Sans Unicode" pitchFamily="34" charset="0"/>
              </a:rPr>
              <a:t>site</a:t>
            </a:r>
          </a:p>
        </p:txBody>
      </p:sp>
      <p:sp>
        <p:nvSpPr>
          <p:cNvPr id="32779" name="Text Box 12"/>
          <p:cNvSpPr txBox="1">
            <a:spLocks noChangeArrowheads="1"/>
          </p:cNvSpPr>
          <p:nvPr/>
        </p:nvSpPr>
        <p:spPr bwMode="auto">
          <a:xfrm>
            <a:off x="1508125" y="4048125"/>
            <a:ext cx="550863" cy="3286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263" tIns="41131" rIns="82263" bIns="41131">
            <a:spAutoFit/>
          </a:bodyPr>
          <a:lstStyle/>
          <a:p>
            <a:r>
              <a:rPr lang="en-US" sz="1600">
                <a:latin typeface="Lucida Sans Unicode" pitchFamily="34" charset="0"/>
              </a:rPr>
              <a:t>ATP</a:t>
            </a:r>
          </a:p>
        </p:txBody>
      </p:sp>
      <p:sp>
        <p:nvSpPr>
          <p:cNvPr id="32780" name="Text Box 13"/>
          <p:cNvSpPr txBox="1">
            <a:spLocks noChangeArrowheads="1"/>
          </p:cNvSpPr>
          <p:nvPr/>
        </p:nvSpPr>
        <p:spPr bwMode="auto">
          <a:xfrm>
            <a:off x="1096963" y="4597400"/>
            <a:ext cx="641350" cy="3286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82263" tIns="41131" rIns="82263" bIns="41131">
            <a:spAutoFit/>
          </a:bodyPr>
          <a:lstStyle/>
          <a:p>
            <a:r>
              <a:rPr lang="en-US" sz="1600">
                <a:latin typeface="Lucida Sans Unicode" pitchFamily="34" charset="0"/>
              </a:rPr>
              <a:t>Ca</a:t>
            </a:r>
            <a:r>
              <a:rPr lang="en-US" sz="1600" baseline="30000">
                <a:latin typeface="Lucida Sans Unicode" pitchFamily="34" charset="0"/>
              </a:rPr>
              <a:t>2+</a:t>
            </a:r>
          </a:p>
        </p:txBody>
      </p:sp>
      <p:sp>
        <p:nvSpPr>
          <p:cNvPr id="32781" name="Line 16"/>
          <p:cNvSpPr>
            <a:spLocks noChangeShapeType="1"/>
          </p:cNvSpPr>
          <p:nvPr/>
        </p:nvSpPr>
        <p:spPr bwMode="auto">
          <a:xfrm flipH="1" flipV="1">
            <a:off x="776288" y="4745038"/>
            <a:ext cx="388937" cy="57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82269" tIns="41134" rIns="82269" bIns="41134" anchor="ctr"/>
          <a:lstStyle/>
          <a:p>
            <a:endParaRPr lang="en-IN"/>
          </a:p>
        </p:txBody>
      </p:sp>
      <p:sp>
        <p:nvSpPr>
          <p:cNvPr id="32782" name="Line 17"/>
          <p:cNvSpPr>
            <a:spLocks noChangeShapeType="1"/>
          </p:cNvSpPr>
          <p:nvPr/>
        </p:nvSpPr>
        <p:spPr bwMode="auto">
          <a:xfrm>
            <a:off x="1096963" y="4597400"/>
            <a:ext cx="68262" cy="68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82269" tIns="41134" rIns="82269" bIns="41134" anchor="ctr"/>
          <a:lstStyle/>
          <a:p>
            <a:endParaRPr lang="en-IN"/>
          </a:p>
        </p:txBody>
      </p:sp>
      <p:sp>
        <p:nvSpPr>
          <p:cNvPr id="32783" name="Line 20"/>
          <p:cNvSpPr>
            <a:spLocks noChangeShapeType="1"/>
          </p:cNvSpPr>
          <p:nvPr/>
        </p:nvSpPr>
        <p:spPr bwMode="auto">
          <a:xfrm flipH="1" flipV="1">
            <a:off x="1576388" y="4802188"/>
            <a:ext cx="204787" cy="682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82269" tIns="41134" rIns="82269" bIns="41134" anchor="ctr"/>
          <a:lstStyle/>
          <a:p>
            <a:endParaRPr lang="en-IN"/>
          </a:p>
        </p:txBody>
      </p:sp>
      <p:sp>
        <p:nvSpPr>
          <p:cNvPr id="32784" name="Line 21"/>
          <p:cNvSpPr>
            <a:spLocks noChangeShapeType="1"/>
          </p:cNvSpPr>
          <p:nvPr/>
        </p:nvSpPr>
        <p:spPr bwMode="auto">
          <a:xfrm flipV="1">
            <a:off x="1370013" y="4254500"/>
            <a:ext cx="206375" cy="68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82269" tIns="41134" rIns="82269" bIns="41134" anchor="ctr"/>
          <a:lstStyle/>
          <a:p>
            <a:endParaRPr lang="en-IN"/>
          </a:p>
        </p:txBody>
      </p:sp>
      <p:sp>
        <p:nvSpPr>
          <p:cNvPr id="32785" name="Line 22"/>
          <p:cNvSpPr>
            <a:spLocks noChangeShapeType="1"/>
          </p:cNvSpPr>
          <p:nvPr/>
        </p:nvSpPr>
        <p:spPr bwMode="auto">
          <a:xfrm>
            <a:off x="3357563" y="3773488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82269" tIns="41134" rIns="82269" bIns="41134" anchor="ctr"/>
          <a:lstStyle/>
          <a:p>
            <a:endParaRPr lang="en-IN"/>
          </a:p>
        </p:txBody>
      </p:sp>
      <p:sp>
        <p:nvSpPr>
          <p:cNvPr id="32786" name="Line 23"/>
          <p:cNvSpPr>
            <a:spLocks noChangeShapeType="1"/>
          </p:cNvSpPr>
          <p:nvPr/>
        </p:nvSpPr>
        <p:spPr bwMode="auto">
          <a:xfrm flipH="1">
            <a:off x="822325" y="2949575"/>
            <a:ext cx="68263" cy="2063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82269" tIns="41134" rIns="82269" bIns="41134" anchor="ctr"/>
          <a:lstStyle/>
          <a:p>
            <a:endParaRPr lang="en-IN"/>
          </a:p>
        </p:txBody>
      </p:sp>
      <p:sp>
        <p:nvSpPr>
          <p:cNvPr id="32787" name="Line 24"/>
          <p:cNvSpPr>
            <a:spLocks noChangeShapeType="1"/>
          </p:cNvSpPr>
          <p:nvPr/>
        </p:nvSpPr>
        <p:spPr bwMode="auto">
          <a:xfrm flipH="1">
            <a:off x="3357563" y="4048125"/>
            <a:ext cx="274637" cy="2746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82269" tIns="41134" rIns="82269" bIns="41134" anchor="ctr"/>
          <a:lstStyle/>
          <a:p>
            <a:endParaRPr lang="en-IN"/>
          </a:p>
        </p:txBody>
      </p:sp>
      <p:sp>
        <p:nvSpPr>
          <p:cNvPr id="32788" name="Line 26"/>
          <p:cNvSpPr>
            <a:spLocks noChangeShapeType="1"/>
          </p:cNvSpPr>
          <p:nvPr/>
        </p:nvSpPr>
        <p:spPr bwMode="auto">
          <a:xfrm flipH="1">
            <a:off x="5418138" y="3087688"/>
            <a:ext cx="106362" cy="91757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lIns="82269" tIns="41134" rIns="82269" bIns="41134" anchor="ctr"/>
          <a:lstStyle/>
          <a:p>
            <a:endParaRPr lang="en-IN"/>
          </a:p>
        </p:txBody>
      </p:sp>
      <p:sp>
        <p:nvSpPr>
          <p:cNvPr id="32789" name="Line 25"/>
          <p:cNvSpPr>
            <a:spLocks noChangeShapeType="1"/>
          </p:cNvSpPr>
          <p:nvPr/>
        </p:nvSpPr>
        <p:spPr bwMode="auto">
          <a:xfrm flipH="1">
            <a:off x="5413375" y="2744788"/>
            <a:ext cx="136525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lIns="82269" tIns="41134" rIns="82269" bIns="41134" anchor="ctr"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active </a:t>
            </a:r>
            <a:r>
              <a:rPr lang="en-US" dirty="0"/>
              <a:t>transport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is derived directly from ATP</a:t>
            </a:r>
          </a:p>
          <a:p>
            <a:endParaRPr lang="en-US" dirty="0" smtClean="0"/>
          </a:p>
          <a:p>
            <a:r>
              <a:rPr lang="en-US" dirty="0" smtClean="0"/>
              <a:t>Some imp pumps are: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N" dirty="0"/>
              <a:t>Na⁺-K</a:t>
            </a:r>
            <a:r>
              <a:rPr lang="en-IN" dirty="0" smtClean="0"/>
              <a:t>⁺ ATPase pump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Ca²</a:t>
            </a:r>
            <a:r>
              <a:rPr lang="en-IN" dirty="0" smtClean="0"/>
              <a:t>⁺ pump</a:t>
            </a:r>
            <a:endParaRPr lang="en-IN" dirty="0"/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K⁺-H⁺ </a:t>
            </a:r>
            <a:r>
              <a:rPr lang="en-IN" dirty="0"/>
              <a:t>pump</a:t>
            </a:r>
          </a:p>
          <a:p>
            <a:pPr marL="514350" lvl="0" indent="-514350">
              <a:buFont typeface="+mj-lt"/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42499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7800"/>
            <a:ext cx="7848600" cy="5105400"/>
          </a:xfrm>
        </p:spPr>
      </p:pic>
    </p:spTree>
    <p:extLst>
      <p:ext uri="{BB962C8B-B14F-4D97-AF65-F5344CB8AC3E}">
        <p14:creationId xmlns:p14="http://schemas.microsoft.com/office/powerpoint/2010/main" val="1000954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Na</a:t>
            </a:r>
            <a:r>
              <a:rPr lang="en-IN" dirty="0"/>
              <a:t>⁺-K⁺ ATPase pump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Present in all cells of body</a:t>
            </a:r>
          </a:p>
          <a:p>
            <a:endParaRPr lang="en-US" dirty="0" smtClean="0"/>
          </a:p>
          <a:p>
            <a:r>
              <a:rPr lang="en-US" dirty="0" smtClean="0"/>
              <a:t>Maintains RMP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Structure: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carrier protein consists of 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en-US" dirty="0" smtClean="0">
                <a:latin typeface="Times New Roman"/>
                <a:cs typeface="Times New Roman"/>
              </a:rPr>
              <a:t> &amp; </a:t>
            </a:r>
            <a:r>
              <a:rPr lang="el-GR" dirty="0" smtClean="0">
                <a:latin typeface="Times New Roman"/>
                <a:cs typeface="Times New Roman"/>
              </a:rPr>
              <a:t>β</a:t>
            </a:r>
            <a:r>
              <a:rPr lang="en-US" dirty="0" smtClean="0"/>
              <a:t> subunits  3 Intracellular sites (Na, ATP, phosphorylation) &amp; </a:t>
            </a:r>
          </a:p>
          <a:p>
            <a:pPr marL="0" indent="0">
              <a:buNone/>
            </a:pPr>
            <a:r>
              <a:rPr lang="en-US" dirty="0" smtClean="0"/>
              <a:t>2 Extracellular sites (K, </a:t>
            </a:r>
            <a:r>
              <a:rPr lang="en-US" dirty="0" err="1" smtClean="0"/>
              <a:t>ouabain</a:t>
            </a:r>
            <a:r>
              <a:rPr lang="en-US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5814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858</TotalTime>
  <Words>693</Words>
  <Application>Microsoft Office PowerPoint</Application>
  <PresentationFormat>On-screen Show (4:3)</PresentationFormat>
  <Paragraphs>172</Paragraphs>
  <Slides>31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Opulent</vt:lpstr>
      <vt:lpstr>Transport across the cell membrane</vt:lpstr>
      <vt:lpstr>1 min revision</vt:lpstr>
      <vt:lpstr>Active transport</vt:lpstr>
      <vt:lpstr>Learning Objectives</vt:lpstr>
      <vt:lpstr>Active transport</vt:lpstr>
      <vt:lpstr>PowerPoint Presentation</vt:lpstr>
      <vt:lpstr>Primary active transport</vt:lpstr>
      <vt:lpstr>PowerPoint Presentation</vt:lpstr>
      <vt:lpstr> Na⁺-K⁺ ATPase pump </vt:lpstr>
      <vt:lpstr>PowerPoint Presentation</vt:lpstr>
      <vt:lpstr>PowerPoint Presentation</vt:lpstr>
      <vt:lpstr>MOA</vt:lpstr>
      <vt:lpstr>Function of Na⁺-K⁺ ATPase pump  </vt:lpstr>
      <vt:lpstr>Regulation of Na⁺-K⁺ ATPase pump</vt:lpstr>
      <vt:lpstr> Ca²⁺ pump </vt:lpstr>
      <vt:lpstr>PowerPoint Presentation</vt:lpstr>
      <vt:lpstr> K⁺-H⁺ pump </vt:lpstr>
      <vt:lpstr>Secondary active transport</vt:lpstr>
      <vt:lpstr>PowerPoint Presentation</vt:lpstr>
      <vt:lpstr>PowerPoint Presentation</vt:lpstr>
      <vt:lpstr>PowerPoint Presentation</vt:lpstr>
      <vt:lpstr>PowerPoint Presentation</vt:lpstr>
      <vt:lpstr>Vesicular transport</vt:lpstr>
      <vt:lpstr>Endocytosis </vt:lpstr>
      <vt:lpstr>PowerPoint Presentation</vt:lpstr>
      <vt:lpstr>Exocytosis </vt:lpstr>
      <vt:lpstr>PowerPoint Presentation</vt:lpstr>
      <vt:lpstr>Transepithelial transport</vt:lpstr>
      <vt:lpstr>PowerPoint Presentation</vt:lpstr>
      <vt:lpstr>THANK YOU</vt:lpstr>
      <vt:lpstr>Home assignment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 across the cell membrane</dc:title>
  <dc:creator>nkmahajan</dc:creator>
  <cp:lastModifiedBy>ismail - [2010]</cp:lastModifiedBy>
  <cp:revision>42</cp:revision>
  <dcterms:created xsi:type="dcterms:W3CDTF">2006-08-16T00:00:00Z</dcterms:created>
  <dcterms:modified xsi:type="dcterms:W3CDTF">2022-04-29T06:31:18Z</dcterms:modified>
</cp:coreProperties>
</file>