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3"/>
  </p:notesMasterIdLst>
  <p:sldIdLst>
    <p:sldId id="327" r:id="rId3"/>
    <p:sldId id="260" r:id="rId4"/>
    <p:sldId id="296" r:id="rId5"/>
    <p:sldId id="286" r:id="rId6"/>
    <p:sldId id="350" r:id="rId7"/>
    <p:sldId id="351" r:id="rId8"/>
    <p:sldId id="352" r:id="rId9"/>
    <p:sldId id="353" r:id="rId10"/>
    <p:sldId id="354" r:id="rId11"/>
    <p:sldId id="355" r:id="rId12"/>
    <p:sldId id="356" r:id="rId13"/>
    <p:sldId id="357" r:id="rId14"/>
    <p:sldId id="290" r:id="rId15"/>
    <p:sldId id="359" r:id="rId16"/>
    <p:sldId id="360" r:id="rId17"/>
    <p:sldId id="361" r:id="rId18"/>
    <p:sldId id="362" r:id="rId19"/>
    <p:sldId id="363" r:id="rId20"/>
    <p:sldId id="364" r:id="rId21"/>
    <p:sldId id="365" r:id="rId22"/>
    <p:sldId id="366" r:id="rId23"/>
    <p:sldId id="367" r:id="rId24"/>
    <p:sldId id="368" r:id="rId25"/>
    <p:sldId id="369" r:id="rId26"/>
    <p:sldId id="371" r:id="rId27"/>
    <p:sldId id="383" r:id="rId28"/>
    <p:sldId id="348" r:id="rId29"/>
    <p:sldId id="372" r:id="rId30"/>
    <p:sldId id="380" r:id="rId31"/>
    <p:sldId id="389" r:id="rId32"/>
    <p:sldId id="373" r:id="rId33"/>
    <p:sldId id="374" r:id="rId34"/>
    <p:sldId id="381" r:id="rId35"/>
    <p:sldId id="375" r:id="rId36"/>
    <p:sldId id="376" r:id="rId37"/>
    <p:sldId id="377" r:id="rId38"/>
    <p:sldId id="378" r:id="rId39"/>
    <p:sldId id="382" r:id="rId40"/>
    <p:sldId id="390" r:id="rId41"/>
    <p:sldId id="385" r:id="rId42"/>
    <p:sldId id="386" r:id="rId43"/>
    <p:sldId id="387" r:id="rId44"/>
    <p:sldId id="388" r:id="rId45"/>
    <p:sldId id="301" r:id="rId46"/>
    <p:sldId id="303" r:id="rId47"/>
    <p:sldId id="339" r:id="rId48"/>
    <p:sldId id="333" r:id="rId49"/>
    <p:sldId id="308" r:id="rId50"/>
    <p:sldId id="309" r:id="rId51"/>
    <p:sldId id="310" r:id="rId52"/>
    <p:sldId id="316" r:id="rId53"/>
    <p:sldId id="391" r:id="rId54"/>
    <p:sldId id="384" r:id="rId55"/>
    <p:sldId id="319" r:id="rId56"/>
    <p:sldId id="392" r:id="rId57"/>
    <p:sldId id="393" r:id="rId58"/>
    <p:sldId id="318" r:id="rId59"/>
    <p:sldId id="320" r:id="rId60"/>
    <p:sldId id="394" r:id="rId61"/>
    <p:sldId id="321" r:id="rId62"/>
    <p:sldId id="395" r:id="rId63"/>
    <p:sldId id="396" r:id="rId64"/>
    <p:sldId id="397" r:id="rId65"/>
    <p:sldId id="398" r:id="rId66"/>
    <p:sldId id="399" r:id="rId67"/>
    <p:sldId id="400" r:id="rId68"/>
    <p:sldId id="323" r:id="rId69"/>
    <p:sldId id="324" r:id="rId70"/>
    <p:sldId id="312" r:id="rId71"/>
    <p:sldId id="311"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D73"/>
    <a:srgbClr val="590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4660"/>
  </p:normalViewPr>
  <p:slideViewPr>
    <p:cSldViewPr>
      <p:cViewPr varScale="1">
        <p:scale>
          <a:sx n="62" d="100"/>
          <a:sy n="62" d="100"/>
        </p:scale>
        <p:origin x="135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F337C-DD9C-48F3-85E9-2D364A327634}" type="datetimeFigureOut">
              <a:rPr lang="en-IN" smtClean="0"/>
              <a:t>04-04-2022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5AE8F-CBBC-45AF-8C18-A1876386D2E2}" type="slidenum">
              <a:rPr lang="en-IN" smtClean="0"/>
              <a:t>‹#›</a:t>
            </a:fld>
            <a:endParaRPr lang="en-IN"/>
          </a:p>
        </p:txBody>
      </p:sp>
    </p:spTree>
    <p:extLst>
      <p:ext uri="{BB962C8B-B14F-4D97-AF65-F5344CB8AC3E}">
        <p14:creationId xmlns:p14="http://schemas.microsoft.com/office/powerpoint/2010/main" val="225217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775AE8F-CBBC-45AF-8C18-A1876386D2E2}" type="slidenum">
              <a:rPr lang="en-IN" smtClean="0"/>
              <a:t>34</a:t>
            </a:fld>
            <a:endParaRPr lang="en-IN"/>
          </a:p>
        </p:txBody>
      </p:sp>
    </p:spTree>
    <p:extLst>
      <p:ext uri="{BB962C8B-B14F-4D97-AF65-F5344CB8AC3E}">
        <p14:creationId xmlns:p14="http://schemas.microsoft.com/office/powerpoint/2010/main" val="66994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4/4/2022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43559E0E-C7A8-47FD-932C-F89949E30209}" type="datetime1">
              <a:rPr lang="en-US" smtClean="0">
                <a:solidFill>
                  <a:prstClr val="white"/>
                </a:solidFill>
              </a:rPr>
              <a:pPr/>
              <a:t>4/4/2022</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solidFill>
                  <a:prstClr val="white"/>
                </a:solidFill>
              </a:rPr>
              <a:t>RAJ NIDHI</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a:t>Click to edit Master subtitle style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a:t>Click to edit Master title style</a:t>
            </a:r>
            <a:endParaRPr lang="en-US" dirty="0"/>
          </a:p>
        </p:txBody>
      </p:sp>
    </p:spTree>
    <p:extLst>
      <p:ext uri="{BB962C8B-B14F-4D97-AF65-F5344CB8AC3E}">
        <p14:creationId xmlns:p14="http://schemas.microsoft.com/office/powerpoint/2010/main" val="395462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a:solidFill>
                  <a:srgbClr val="262626">
                    <a:lumMod val="85000"/>
                    <a:lumOff val="15000"/>
                  </a:srgbClr>
                </a:solidFill>
              </a:rPr>
              <a:t>RAJ NIDHI</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       </a:t>
            </a:r>
          </a:p>
        </p:txBody>
      </p:sp>
    </p:spTree>
    <p:extLst>
      <p:ext uri="{BB962C8B-B14F-4D97-AF65-F5344CB8AC3E}">
        <p14:creationId xmlns:p14="http://schemas.microsoft.com/office/powerpoint/2010/main" val="1276517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9D2F25B-8C15-4366-827F-4C3E473BEF65}" type="datetime1">
              <a:rPr lang="en-US" smtClean="0">
                <a:solidFill>
                  <a:srgbClr val="262626">
                    <a:lumMod val="85000"/>
                    <a:lumOff val="15000"/>
                  </a:srgbClr>
                </a:solidFill>
              </a:rPr>
              <a:pPr/>
              <a:t>4/4/2022</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r>
              <a:rPr lang="en-US">
                <a:solidFill>
                  <a:srgbClr val="262626">
                    <a:lumMod val="85000"/>
                    <a:lumOff val="15000"/>
                  </a:srgbClr>
                </a:solidFill>
              </a:rPr>
              <a:t>RAJ NIDHI</a:t>
            </a:r>
            <a:endParaRPr lang="en-US" dirty="0">
              <a:solidFill>
                <a:srgbClr val="262626">
                  <a:lumMod val="85000"/>
                  <a:lumOff val="1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21887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F0D7F788-37AF-4031-8774-CC2BD0686C05}" type="datetime1">
              <a:rPr lang="en-US" smtClean="0">
                <a:solidFill>
                  <a:srgbClr val="262626">
                    <a:lumMod val="85000"/>
                    <a:lumOff val="15000"/>
                  </a:srgbClr>
                </a:solidFill>
              </a:rPr>
              <a:pPr/>
              <a:t>4/4/2022</a:t>
            </a:fld>
            <a:endParaRPr lang="en-US" dirty="0">
              <a:solidFill>
                <a:srgbClr val="262626">
                  <a:lumMod val="85000"/>
                  <a:lumOff val="15000"/>
                </a:srgbClr>
              </a:solidFill>
            </a:endParaRPr>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r>
              <a:rPr lang="en-US">
                <a:solidFill>
                  <a:srgbClr val="262626">
                    <a:lumMod val="85000"/>
                    <a:lumOff val="15000"/>
                  </a:srgbClr>
                </a:solidFill>
              </a:rPr>
              <a:t>RAJ NIDHI</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116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FA3630-8FA4-4FAA-A809-F1F811F021A1}" type="datetime1">
              <a:rPr lang="en-US" smtClean="0">
                <a:solidFill>
                  <a:srgbClr val="262626">
                    <a:tint val="75000"/>
                  </a:srgbClr>
                </a:solidFill>
              </a:rPr>
              <a:pPr/>
              <a:t>4/4/2022</a:t>
            </a:fld>
            <a:endParaRPr lang="en-US" dirty="0">
              <a:solidFill>
                <a:srgbClr val="262626">
                  <a:tint val="75000"/>
                </a:srgbClr>
              </a:solidFill>
            </a:endParaRPr>
          </a:p>
        </p:txBody>
      </p:sp>
      <p:sp>
        <p:nvSpPr>
          <p:cNvPr id="6" name="Footer Placeholder 5"/>
          <p:cNvSpPr>
            <a:spLocks noGrp="1"/>
          </p:cNvSpPr>
          <p:nvPr>
            <p:ph type="ftr" sz="quarter" idx="11"/>
          </p:nvPr>
        </p:nvSpPr>
        <p:spPr/>
        <p:txBody>
          <a:bodyPr/>
          <a:lstStyle/>
          <a:p>
            <a:r>
              <a:rPr lang="en-US">
                <a:solidFill>
                  <a:srgbClr val="262626">
                    <a:tint val="75000"/>
                  </a:srgbClr>
                </a:solidFill>
              </a:rPr>
              <a:t>RAJ NIDHI</a:t>
            </a:r>
            <a:endParaRPr lang="en-US" dirty="0">
              <a:solidFill>
                <a:srgbClr val="262626">
                  <a:tint val="75000"/>
                </a:srgbClr>
              </a:solidFill>
            </a:endParaRPr>
          </a:p>
        </p:txBody>
      </p:sp>
      <p:sp>
        <p:nvSpPr>
          <p:cNvPr id="7" name="Slide Number Placeholder 6"/>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118749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F1CC7E76-1B07-412A-9472-2B3FBFACF8E5}" type="datetime1">
              <a:rPr lang="en-US" smtClean="0">
                <a:solidFill>
                  <a:prstClr val="white"/>
                </a:solidFill>
              </a:rPr>
              <a:pPr/>
              <a:t>4/4/2022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solidFill>
                  <a:prstClr val="white"/>
                </a:solidFill>
              </a:rPr>
              <a:t>RAJ NIDHI</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00991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Emphasi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0EF28-C6A0-4F6C-BDCF-FBC85C0189EB}" type="datetime1">
              <a:rPr lang="en-US" smtClean="0">
                <a:solidFill>
                  <a:srgbClr val="262626">
                    <a:tint val="75000"/>
                  </a:srgbClr>
                </a:solidFill>
              </a:rPr>
              <a:pPr/>
              <a:t>4/4/2022</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a:solidFill>
                  <a:srgbClr val="262626">
                    <a:tint val="75000"/>
                  </a:srgbClr>
                </a:solidFill>
              </a:rPr>
              <a:t>RAJ NIDHI</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a:t>Click to edit Master Title Style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2171575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77B5CA64-B8B6-4140-8E75-E9247DB3AF92}" type="datetime1">
              <a:rPr lang="en-US" smtClean="0">
                <a:solidFill>
                  <a:prstClr val="white"/>
                </a:solidFill>
              </a:rPr>
              <a:pPr/>
              <a:t>4/4/2022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solidFill>
                  <a:prstClr val="white"/>
                </a:solidFill>
              </a:rPr>
              <a:t>RAJ NIDHI</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a:t>Click to edit Master subtitle style</a:t>
            </a:r>
          </a:p>
        </p:txBody>
      </p:sp>
    </p:spTree>
    <p:extLst>
      <p:ext uri="{BB962C8B-B14F-4D97-AF65-F5344CB8AC3E}">
        <p14:creationId xmlns:p14="http://schemas.microsoft.com/office/powerpoint/2010/main" val="359204805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C503678-8FD7-4F1B-BE39-EAFC3869E755}" type="datetime1">
              <a:rPr lang="en-US" smtClean="0">
                <a:solidFill>
                  <a:prstClr val="white"/>
                </a:solidFill>
              </a:rPr>
              <a:pPr/>
              <a:t>4/4/2022</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prstClr val="white"/>
                </a:solidFill>
              </a:rPr>
              <a:t>RAJ NIDHI</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80911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a with Cap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ECA7897A-00EA-40A8-BC30-456EC7E942A4}" type="datetime1">
              <a:rPr lang="en-US" smtClean="0">
                <a:solidFill>
                  <a:prstClr val="white"/>
                </a:solidFill>
              </a:rPr>
              <a:pPr/>
              <a:t>4/4/2022</a:t>
            </a:fld>
            <a:endParaRPr lang="en-US"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solidFill>
                  <a:prstClr val="white"/>
                </a:solidFill>
              </a:rPr>
              <a:t>RAJ NIDHI</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dirty="0"/>
              <a:t>Click icon to add media</a:t>
            </a: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3380362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8D24516C-0AA5-4B2B-BDD2-DA663D5F0CDA}" type="datetime1">
              <a:rPr lang="en-US" smtClean="0">
                <a:solidFill>
                  <a:prstClr val="white"/>
                </a:solidFill>
              </a:rPr>
              <a:pPr/>
              <a:t>4/4/2022</a:t>
            </a:fld>
            <a:endParaRPr lang="en-US"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prstClr val="white"/>
                </a:solidFill>
              </a:rPr>
              <a:t>RAJ NIDHI</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4097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371E6-F598-4652-87C9-FB6671D84C53}" type="datetime1">
              <a:rPr lang="en-US" smtClean="0">
                <a:solidFill>
                  <a:srgbClr val="262626">
                    <a:tint val="75000"/>
                  </a:srgbClr>
                </a:solidFill>
              </a:rPr>
              <a:pPr/>
              <a:t>4/4/2022</a:t>
            </a:fld>
            <a:endParaRPr lang="en-US" dirty="0">
              <a:solidFill>
                <a:srgbClr val="262626">
                  <a:tint val="75000"/>
                </a:srgbClr>
              </a:solidFill>
            </a:endParaRPr>
          </a:p>
        </p:txBody>
      </p:sp>
      <p:sp>
        <p:nvSpPr>
          <p:cNvPr id="5" name="Footer Placeholder 4"/>
          <p:cNvSpPr>
            <a:spLocks noGrp="1"/>
          </p:cNvSpPr>
          <p:nvPr>
            <p:ph type="ftr" sz="quarter" idx="11"/>
          </p:nvPr>
        </p:nvSpPr>
        <p:spPr/>
        <p:txBody>
          <a:bodyPr/>
          <a:lstStyle/>
          <a:p>
            <a:r>
              <a:rPr lang="en-US">
                <a:solidFill>
                  <a:srgbClr val="262626">
                    <a:tint val="75000"/>
                  </a:srgbClr>
                </a:solidFill>
              </a:rPr>
              <a:t>RAJ NIDHI</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a:t>    Click to edit Master title style</a:t>
            </a:r>
          </a:p>
        </p:txBody>
      </p:sp>
    </p:spTree>
    <p:extLst>
      <p:ext uri="{BB962C8B-B14F-4D97-AF65-F5344CB8AC3E}">
        <p14:creationId xmlns:p14="http://schemas.microsoft.com/office/powerpoint/2010/main" val="2960642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6E882512-7236-4EBC-A8D6-D0F2FF11F018}" type="datetime1">
              <a:rPr lang="en-US" smtClean="0">
                <a:solidFill>
                  <a:srgbClr val="262626">
                    <a:lumMod val="85000"/>
                    <a:lumOff val="15000"/>
                  </a:srgbClr>
                </a:solidFill>
              </a:rPr>
              <a:pPr/>
              <a:t>4/4/2022</a:t>
            </a:fld>
            <a:endParaRPr lang="en-US" dirty="0">
              <a:solidFill>
                <a:srgbClr val="262626">
                  <a:lumMod val="85000"/>
                  <a:lumOff val="15000"/>
                </a:srgbClr>
              </a:solidFill>
            </a:endParaRPr>
          </a:p>
        </p:txBody>
      </p:sp>
      <p:sp>
        <p:nvSpPr>
          <p:cNvPr id="5" name="Footer Placeholder 4"/>
          <p:cNvSpPr>
            <a:spLocks noGrp="1"/>
          </p:cNvSpPr>
          <p:nvPr>
            <p:ph type="ftr" sz="quarter" idx="11"/>
          </p:nvPr>
        </p:nvSpPr>
        <p:spPr/>
        <p:txBody>
          <a:bodyPr/>
          <a:lstStyle/>
          <a:p>
            <a:r>
              <a:rPr lang="en-US">
                <a:solidFill>
                  <a:srgbClr val="262626">
                    <a:tint val="75000"/>
                  </a:srgbClr>
                </a:solidFill>
              </a:rPr>
              <a:t>RAJ NIDHI</a:t>
            </a:r>
            <a:endParaRPr lang="en-US" dirty="0">
              <a:solidFill>
                <a:srgbClr val="262626">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solidFill>
                  <a:srgbClr val="262626">
                    <a:lumMod val="85000"/>
                    <a:lumOff val="15000"/>
                  </a:srgbClr>
                </a:solidFill>
              </a:rPr>
              <a:pPr/>
              <a:t>‹#›</a:t>
            </a:fld>
            <a:endParaRPr lang="en-US" dirty="0">
              <a:solidFill>
                <a:srgbClr val="262626">
                  <a:lumMod val="85000"/>
                  <a:lumOff val="15000"/>
                </a:srgbClr>
              </a:solidFill>
            </a:endParaRPr>
          </a:p>
        </p:txBody>
      </p:sp>
    </p:spTree>
    <p:extLst>
      <p:ext uri="{BB962C8B-B14F-4D97-AF65-F5344CB8AC3E}">
        <p14:creationId xmlns:p14="http://schemas.microsoft.com/office/powerpoint/2010/main" val="782552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A6F24593-F652-4360-9AEF-290F29E124B9}" type="datetime1">
              <a:rPr lang="en-US" smtClean="0">
                <a:solidFill>
                  <a:srgbClr val="262626">
                    <a:tint val="75000"/>
                  </a:srgbClr>
                </a:solidFill>
              </a:rPr>
              <a:pPr/>
              <a:t>4/4/2022</a:t>
            </a:fld>
            <a:endParaRPr lang="en-US" dirty="0">
              <a:solidFill>
                <a:srgbClr val="262626">
                  <a:tint val="75000"/>
                </a:srgbClr>
              </a:solidFill>
            </a:endParaRPr>
          </a:p>
        </p:txBody>
      </p:sp>
      <p:sp>
        <p:nvSpPr>
          <p:cNvPr id="3" name="Footer Placeholder 2"/>
          <p:cNvSpPr>
            <a:spLocks noGrp="1"/>
          </p:cNvSpPr>
          <p:nvPr>
            <p:ph type="ftr" sz="quarter" idx="11"/>
          </p:nvPr>
        </p:nvSpPr>
        <p:spPr/>
        <p:txBody>
          <a:bodyPr/>
          <a:lstStyle/>
          <a:p>
            <a:r>
              <a:rPr lang="en-US">
                <a:solidFill>
                  <a:srgbClr val="262626">
                    <a:tint val="75000"/>
                  </a:srgbClr>
                </a:solidFill>
              </a:rPr>
              <a:t>RAJ NIDHI</a:t>
            </a:r>
            <a:endParaRPr lang="en-US" dirty="0">
              <a:solidFill>
                <a:srgbClr val="262626">
                  <a:tint val="75000"/>
                </a:srgbClr>
              </a:solidFill>
            </a:endParaRPr>
          </a:p>
        </p:txBody>
      </p:sp>
      <p:sp>
        <p:nvSpPr>
          <p:cNvPr id="4" name="Slide Number Placeholder 3"/>
          <p:cNvSpPr>
            <a:spLocks noGrp="1"/>
          </p:cNvSpPr>
          <p:nvPr>
            <p:ph type="sldNum" sz="quarter" idx="12"/>
          </p:nvPr>
        </p:nvSpPr>
        <p:spPr/>
        <p:txBody>
          <a:bodyPr/>
          <a:lstStyle/>
          <a:p>
            <a:fld id="{73820FCD-5F4C-4989-BE05-0A8208BCBC21}" type="slidenum">
              <a:rPr lang="en-US" smtClean="0">
                <a:solidFill>
                  <a:srgbClr val="262626">
                    <a:tint val="75000"/>
                  </a:srgbClr>
                </a:solidFill>
              </a:rPr>
              <a:pPr/>
              <a:t>‹#›</a:t>
            </a:fld>
            <a:endParaRPr lang="en-US" dirty="0">
              <a:solidFill>
                <a:srgbClr val="262626">
                  <a:tint val="75000"/>
                </a:srgbClr>
              </a:solidFill>
            </a:endParaRPr>
          </a:p>
        </p:txBody>
      </p:sp>
    </p:spTree>
    <p:extLst>
      <p:ext uri="{BB962C8B-B14F-4D97-AF65-F5344CB8AC3E}">
        <p14:creationId xmlns:p14="http://schemas.microsoft.com/office/powerpoint/2010/main" val="11137303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4/4/2022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E3947-AABB-49A3-8124-7B291F6FF601}" type="datetime1">
              <a:rPr lang="en-US" smtClean="0">
                <a:solidFill>
                  <a:srgbClr val="262626">
                    <a:tint val="75000"/>
                  </a:srgbClr>
                </a:solidFill>
              </a:rPr>
              <a:pPr/>
              <a:t>4/4/2022</a:t>
            </a:fld>
            <a:endParaRPr lang="en-US" dirty="0">
              <a:solidFill>
                <a:srgbClr val="262626">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262626">
                    <a:tint val="75000"/>
                  </a:srgbClr>
                </a:solidFill>
              </a:rPr>
              <a:t>RAJ NIDHI</a:t>
            </a:r>
            <a:endParaRPr lang="en-US" dirty="0">
              <a:solidFill>
                <a:srgbClr val="262626">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solidFill>
                  <a:srgbClr val="262626">
                    <a:tint val="75000"/>
                  </a:srgbClr>
                </a:solidFill>
              </a:rPr>
              <a:pPr/>
              <a:t>‹#›</a:t>
            </a:fld>
            <a:endParaRPr lang="en-US" dirty="0">
              <a:solidFill>
                <a:srgbClr val="262626">
                  <a:tint val="75000"/>
                </a:srgb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485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274638"/>
            <a:ext cx="7772400" cy="11430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Content Placeholder 2"/>
          <p:cNvSpPr>
            <a:spLocks noGrp="1"/>
          </p:cNvSpPr>
          <p:nvPr>
            <p:ph sz="quarter" idx="4294967295"/>
          </p:nvPr>
        </p:nvSpPr>
        <p:spPr>
          <a:xfrm>
            <a:off x="0" y="1600200"/>
            <a:ext cx="8229600" cy="2895600"/>
          </a:xfrm>
        </p:spPr>
        <p:txBody>
          <a:bodyPr/>
          <a:lstStyle/>
          <a:p>
            <a:pPr>
              <a:buNone/>
            </a:pPr>
            <a:endParaRPr lang="en-US" dirty="0"/>
          </a:p>
          <a:p>
            <a:pPr>
              <a:buNone/>
            </a:pPr>
            <a:endParaRPr lang="en-US" dirty="0"/>
          </a:p>
          <a:p>
            <a:pPr algn="ctr">
              <a:buNone/>
            </a:pPr>
            <a:r>
              <a:rPr lang="en-US" dirty="0"/>
              <a:t>  </a:t>
            </a:r>
            <a:r>
              <a:rPr lang="en-US" sz="4400" b="1" i="1" u="sng" dirty="0">
                <a:solidFill>
                  <a:srgbClr val="FF0000"/>
                </a:solidFill>
                <a:latin typeface="Algerian" pitchFamily="82" charset="0"/>
              </a:rPr>
              <a:t>properties of nerve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228600"/>
            <a:ext cx="8686800" cy="1143000"/>
          </a:xfrm>
        </p:spPr>
        <p:txBody>
          <a:bodyPr>
            <a:noAutofit/>
          </a:bodyPr>
          <a:lstStyle/>
          <a:p>
            <a:r>
              <a:rPr lang="en-US" sz="3800" b="1" dirty="0">
                <a:solidFill>
                  <a:srgbClr val="DF0803"/>
                </a:solidFill>
              </a:rPr>
              <a:t>Factors affecting effectiveness of a stimulus</a:t>
            </a:r>
          </a:p>
        </p:txBody>
      </p:sp>
      <p:sp>
        <p:nvSpPr>
          <p:cNvPr id="16387" name="Rectangle 3"/>
          <p:cNvSpPr>
            <a:spLocks noGrp="1" noChangeArrowheads="1"/>
          </p:cNvSpPr>
          <p:nvPr>
            <p:ph idx="1"/>
          </p:nvPr>
        </p:nvSpPr>
        <p:spPr>
          <a:xfrm>
            <a:off x="228600" y="1371600"/>
            <a:ext cx="8458200" cy="4754563"/>
          </a:xfrm>
        </p:spPr>
        <p:txBody>
          <a:bodyPr>
            <a:normAutofit fontScale="92500" lnSpcReduction="20000"/>
          </a:bodyPr>
          <a:lstStyle/>
          <a:p>
            <a:pPr algn="l">
              <a:lnSpc>
                <a:spcPct val="90000"/>
              </a:lnSpc>
              <a:buFont typeface="Wingdings" pitchFamily="2" charset="2"/>
              <a:buNone/>
            </a:pPr>
            <a:r>
              <a:rPr lang="en-US" b="1" dirty="0">
                <a:solidFill>
                  <a:srgbClr val="DF0803"/>
                </a:solidFill>
              </a:rPr>
              <a:t>1- Strength:</a:t>
            </a:r>
          </a:p>
          <a:p>
            <a:pPr algn="just">
              <a:lnSpc>
                <a:spcPct val="90000"/>
              </a:lnSpc>
              <a:buFont typeface="Wingdings" pitchFamily="2" charset="2"/>
              <a:buNone/>
            </a:pPr>
            <a:r>
              <a:rPr lang="en-US" b="1" dirty="0" err="1">
                <a:solidFill>
                  <a:srgbClr val="002060"/>
                </a:solidFill>
              </a:rPr>
              <a:t>Rheobase</a:t>
            </a:r>
            <a:r>
              <a:rPr lang="en-US" b="1" dirty="0">
                <a:solidFill>
                  <a:srgbClr val="002060"/>
                </a:solidFill>
              </a:rPr>
              <a:t> </a:t>
            </a:r>
            <a:r>
              <a:rPr lang="en-US" dirty="0">
                <a:solidFill>
                  <a:schemeClr val="tx1"/>
                </a:solidFill>
              </a:rPr>
              <a:t>is the minimal stimulus needed to excite the nerve and produce action potential.</a:t>
            </a:r>
          </a:p>
          <a:p>
            <a:pPr algn="l">
              <a:lnSpc>
                <a:spcPct val="90000"/>
              </a:lnSpc>
              <a:buFont typeface="Wingdings" pitchFamily="2" charset="2"/>
              <a:buNone/>
            </a:pPr>
            <a:r>
              <a:rPr lang="en-US" b="1" dirty="0">
                <a:solidFill>
                  <a:srgbClr val="DF0803"/>
                </a:solidFill>
              </a:rPr>
              <a:t>2- Duration:</a:t>
            </a:r>
          </a:p>
          <a:p>
            <a:pPr algn="just">
              <a:lnSpc>
                <a:spcPct val="90000"/>
              </a:lnSpc>
              <a:buFont typeface="Wingdings" pitchFamily="2" charset="2"/>
              <a:buNone/>
            </a:pPr>
            <a:r>
              <a:rPr lang="en-US" b="1" dirty="0">
                <a:solidFill>
                  <a:srgbClr val="002060"/>
                </a:solidFill>
              </a:rPr>
              <a:t>Utilization time </a:t>
            </a:r>
            <a:r>
              <a:rPr lang="en-US" dirty="0">
                <a:solidFill>
                  <a:schemeClr val="tx1"/>
                </a:solidFill>
              </a:rPr>
              <a:t>is the minimal time needed by </a:t>
            </a:r>
            <a:r>
              <a:rPr lang="en-US" dirty="0" err="1">
                <a:solidFill>
                  <a:schemeClr val="tx1"/>
                </a:solidFill>
              </a:rPr>
              <a:t>Rheobase</a:t>
            </a:r>
            <a:r>
              <a:rPr lang="en-US" dirty="0">
                <a:solidFill>
                  <a:schemeClr val="tx1"/>
                </a:solidFill>
              </a:rPr>
              <a:t> to give a response.</a:t>
            </a:r>
          </a:p>
          <a:p>
            <a:pPr algn="l">
              <a:lnSpc>
                <a:spcPct val="90000"/>
              </a:lnSpc>
              <a:buFont typeface="Wingdings" pitchFamily="2" charset="2"/>
              <a:buNone/>
            </a:pPr>
            <a:endParaRPr lang="en-US" b="1" dirty="0">
              <a:solidFill>
                <a:srgbClr val="002060"/>
              </a:solidFill>
            </a:endParaRPr>
          </a:p>
          <a:p>
            <a:pPr algn="just">
              <a:lnSpc>
                <a:spcPct val="90000"/>
              </a:lnSpc>
              <a:buFont typeface="Wingdings" pitchFamily="2" charset="2"/>
              <a:buNone/>
            </a:pPr>
            <a:r>
              <a:rPr lang="en-US" b="1" dirty="0" err="1">
                <a:solidFill>
                  <a:srgbClr val="002060"/>
                </a:solidFill>
              </a:rPr>
              <a:t>Chronaxie</a:t>
            </a:r>
            <a:r>
              <a:rPr lang="en-US" dirty="0"/>
              <a:t> </a:t>
            </a:r>
            <a:r>
              <a:rPr lang="en-US" dirty="0">
                <a:solidFill>
                  <a:schemeClr val="tx1"/>
                </a:solidFill>
              </a:rPr>
              <a:t>is the time needed by a stimulus of strength twice of </a:t>
            </a:r>
            <a:r>
              <a:rPr lang="en-US" dirty="0" err="1">
                <a:solidFill>
                  <a:schemeClr val="tx1"/>
                </a:solidFill>
              </a:rPr>
              <a:t>Rheobase</a:t>
            </a:r>
            <a:r>
              <a:rPr lang="en-US" dirty="0">
                <a:solidFill>
                  <a:schemeClr val="tx1"/>
                </a:solidFill>
              </a:rPr>
              <a:t> to excite the nerve.</a:t>
            </a:r>
          </a:p>
          <a:p>
            <a:pPr algn="l">
              <a:lnSpc>
                <a:spcPct val="90000"/>
              </a:lnSpc>
              <a:buFont typeface="Wingdings" pitchFamily="2" charset="2"/>
              <a:buNone/>
            </a:pPr>
            <a:endParaRPr lang="en-US" dirty="0"/>
          </a:p>
          <a:p>
            <a:pPr algn="l">
              <a:lnSpc>
                <a:spcPct val="90000"/>
              </a:lnSpc>
              <a:buFont typeface="Wingdings" pitchFamily="2" charset="2"/>
              <a:buNone/>
            </a:pPr>
            <a:r>
              <a:rPr lang="en-US" b="1" dirty="0">
                <a:solidFill>
                  <a:srgbClr val="002060"/>
                </a:solidFill>
              </a:rPr>
              <a:t>It is a measure of nerve excitability.</a:t>
            </a:r>
          </a:p>
        </p:txBody>
      </p:sp>
    </p:spTree>
    <p:extLst>
      <p:ext uri="{BB962C8B-B14F-4D97-AF65-F5344CB8AC3E}">
        <p14:creationId xmlns:p14="http://schemas.microsoft.com/office/powerpoint/2010/main" val="254023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down)">
                                      <p:cBhvr>
                                        <p:cTn id="7" dur="500"/>
                                        <p:tgtEl>
                                          <p:spTgt spid="1638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wipe(down)">
                                      <p:cBhvr>
                                        <p:cTn id="10" dur="500"/>
                                        <p:tgtEl>
                                          <p:spTgt spid="1638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wipe(down)">
                                      <p:cBhvr>
                                        <p:cTn id="13" dur="500"/>
                                        <p:tgtEl>
                                          <p:spTgt spid="1638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wipe(down)">
                                      <p:cBhvr>
                                        <p:cTn id="16" dur="500"/>
                                        <p:tgtEl>
                                          <p:spTgt spid="1638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animEffect transition="in" filter="wipe(down)">
                                      <p:cBhvr>
                                        <p:cTn id="19" dur="500"/>
                                        <p:tgtEl>
                                          <p:spTgt spid="16387">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6387">
                                            <p:txEl>
                                              <p:pRg st="7" end="7"/>
                                            </p:txEl>
                                          </p:spTgt>
                                        </p:tgtEl>
                                        <p:attrNameLst>
                                          <p:attrName>style.visibility</p:attrName>
                                        </p:attrNameLst>
                                      </p:cBhvr>
                                      <p:to>
                                        <p:strVal val="visible"/>
                                      </p:to>
                                    </p:set>
                                    <p:animEffect transition="in" filter="wipe(down)">
                                      <p:cBhvr>
                                        <p:cTn id="22"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457200" y="533400"/>
            <a:ext cx="8229600" cy="5562600"/>
          </a:xfrm>
          <a:prstGeom prst="roundRect">
            <a:avLst>
              <a:gd name="adj" fmla="val 16667"/>
            </a:avLst>
          </a:prstGeom>
          <a:solidFill>
            <a:srgbClr val="92D050"/>
          </a:solidFill>
          <a:ln w="9525">
            <a:solidFill>
              <a:srgbClr val="FF6600"/>
            </a:solidFill>
            <a:round/>
            <a:headEnd/>
            <a:tailEnd/>
          </a:ln>
        </p:spPr>
        <p:txBody>
          <a:bodyPr wrap="none" anchor="ctr"/>
          <a:lstStyle/>
          <a:p>
            <a:pPr algn="l">
              <a:lnSpc>
                <a:spcPct val="230000"/>
              </a:lnSpc>
            </a:pPr>
            <a:r>
              <a:rPr lang="en-US" sz="2800" b="1" dirty="0">
                <a:effectLst/>
                <a:latin typeface="Times New Roman" pitchFamily="18" charset="0"/>
                <a:cs typeface="Times New Roman" pitchFamily="18" charset="0"/>
              </a:rPr>
              <a:t>So, the effective stimulus (produce a response) is:</a:t>
            </a:r>
          </a:p>
          <a:p>
            <a:pPr algn="l">
              <a:lnSpc>
                <a:spcPct val="230000"/>
              </a:lnSpc>
            </a:pPr>
            <a:r>
              <a:rPr lang="en-US" sz="2800" b="1" i="1" dirty="0">
                <a:solidFill>
                  <a:srgbClr val="FF0000"/>
                </a:solidFill>
                <a:effectLst/>
                <a:latin typeface="Times New Roman" pitchFamily="18" charset="0"/>
                <a:cs typeface="Times New Roman" pitchFamily="18" charset="0"/>
              </a:rPr>
              <a:t>Intensity:</a:t>
            </a:r>
            <a:r>
              <a:rPr lang="en-US" sz="2800" b="1" dirty="0">
                <a:solidFill>
                  <a:srgbClr val="FF0000"/>
                </a:solidFill>
                <a:effectLst/>
                <a:latin typeface="Times New Roman" pitchFamily="18" charset="0"/>
                <a:cs typeface="Times New Roman" pitchFamily="18" charset="0"/>
              </a:rPr>
              <a:t> minimal or higher than minimal.</a:t>
            </a:r>
          </a:p>
          <a:p>
            <a:pPr algn="l">
              <a:lnSpc>
                <a:spcPct val="230000"/>
              </a:lnSpc>
            </a:pPr>
            <a:r>
              <a:rPr lang="en-US" sz="2800" b="1" i="1" dirty="0">
                <a:solidFill>
                  <a:srgbClr val="FF0000"/>
                </a:solidFill>
                <a:effectLst/>
                <a:latin typeface="Times New Roman" pitchFamily="18" charset="0"/>
                <a:cs typeface="Times New Roman" pitchFamily="18" charset="0"/>
              </a:rPr>
              <a:t>Duration:</a:t>
            </a:r>
            <a:r>
              <a:rPr lang="en-US" sz="2800" b="1" dirty="0">
                <a:effectLst/>
                <a:latin typeface="Times New Roman" pitchFamily="18" charset="0"/>
                <a:cs typeface="Times New Roman" pitchFamily="18" charset="0"/>
              </a:rPr>
              <a:t> enough excitation time according to the </a:t>
            </a:r>
          </a:p>
          <a:p>
            <a:pPr algn="l">
              <a:lnSpc>
                <a:spcPct val="230000"/>
              </a:lnSpc>
            </a:pPr>
            <a:r>
              <a:rPr lang="en-US" sz="2800" b="1" dirty="0">
                <a:effectLst/>
                <a:latin typeface="Times New Roman" pitchFamily="18" charset="0"/>
                <a:cs typeface="Times New Roman" pitchFamily="18" charset="0"/>
              </a:rPr>
              <a:t>intensity  (longer time is better).</a:t>
            </a:r>
          </a:p>
        </p:txBody>
      </p:sp>
    </p:spTree>
    <p:extLst>
      <p:ext uri="{BB962C8B-B14F-4D97-AF65-F5344CB8AC3E}">
        <p14:creationId xmlns:p14="http://schemas.microsoft.com/office/powerpoint/2010/main" val="12871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AutoShape 4"/>
          <p:cNvSpPr>
            <a:spLocks noChangeArrowheads="1"/>
          </p:cNvSpPr>
          <p:nvPr/>
        </p:nvSpPr>
        <p:spPr bwMode="auto">
          <a:xfrm>
            <a:off x="1524000" y="304800"/>
            <a:ext cx="5943600" cy="1143000"/>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r>
              <a:rPr lang="en-US" sz="3600" b="1" dirty="0">
                <a:effectLst/>
                <a:latin typeface="Times New Roman" pitchFamily="18" charset="0"/>
                <a:cs typeface="Times New Roman" pitchFamily="18" charset="0"/>
              </a:rPr>
              <a:t>Resting membrane potential</a:t>
            </a:r>
          </a:p>
          <a:p>
            <a:r>
              <a:rPr lang="en-US" sz="3600" b="1" dirty="0">
                <a:effectLst/>
                <a:latin typeface="Times New Roman" pitchFamily="18" charset="0"/>
                <a:cs typeface="Times New Roman" pitchFamily="18" charset="0"/>
              </a:rPr>
              <a:t>(RMP)</a:t>
            </a:r>
          </a:p>
        </p:txBody>
      </p:sp>
      <p:sp>
        <p:nvSpPr>
          <p:cNvPr id="98309" name="Text Box 5"/>
          <p:cNvSpPr txBox="1">
            <a:spLocks noChangeArrowheads="1"/>
          </p:cNvSpPr>
          <p:nvPr/>
        </p:nvSpPr>
        <p:spPr bwMode="auto">
          <a:xfrm>
            <a:off x="381000" y="1851025"/>
            <a:ext cx="31527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600" b="1" dirty="0">
                <a:solidFill>
                  <a:srgbClr val="FF0000"/>
                </a:solidFill>
                <a:effectLst/>
              </a:rPr>
              <a:t>Definition:</a:t>
            </a:r>
          </a:p>
        </p:txBody>
      </p:sp>
      <p:sp>
        <p:nvSpPr>
          <p:cNvPr id="98310" name="Text Box 6"/>
          <p:cNvSpPr txBox="1">
            <a:spLocks noChangeArrowheads="1"/>
          </p:cNvSpPr>
          <p:nvPr/>
        </p:nvSpPr>
        <p:spPr bwMode="auto">
          <a:xfrm>
            <a:off x="304800" y="2469931"/>
            <a:ext cx="86233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lnSpc>
                <a:spcPct val="130000"/>
              </a:lnSpc>
              <a:spcBef>
                <a:spcPct val="50000"/>
              </a:spcBef>
            </a:pPr>
            <a:r>
              <a:rPr lang="en-US" sz="2600" b="1" dirty="0">
                <a:effectLst/>
              </a:rPr>
              <a:t>The difference in potential between the inside and outside of the nerve fibers during resting states (no stimulation).</a:t>
            </a:r>
          </a:p>
        </p:txBody>
      </p:sp>
      <p:sp>
        <p:nvSpPr>
          <p:cNvPr id="98311" name="Text Box 7"/>
          <p:cNvSpPr txBox="1">
            <a:spLocks noChangeArrowheads="1"/>
          </p:cNvSpPr>
          <p:nvPr/>
        </p:nvSpPr>
        <p:spPr bwMode="auto">
          <a:xfrm>
            <a:off x="304800" y="3733800"/>
            <a:ext cx="8382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30000"/>
              </a:lnSpc>
              <a:spcBef>
                <a:spcPct val="50000"/>
              </a:spcBef>
            </a:pPr>
            <a:r>
              <a:rPr lang="en-US" sz="2600" dirty="0">
                <a:effectLst/>
                <a:latin typeface="Times New Roman" pitchFamily="18" charset="0"/>
                <a:cs typeface="Times New Roman" pitchFamily="18" charset="0"/>
              </a:rPr>
              <a:t>During rest, the nerve fiber membrane shows a polarized state in which the </a:t>
            </a:r>
            <a:r>
              <a:rPr lang="en-US" sz="2600" dirty="0">
                <a:solidFill>
                  <a:srgbClr val="FF0000"/>
                </a:solidFill>
                <a:effectLst/>
                <a:latin typeface="Times New Roman" pitchFamily="18" charset="0"/>
                <a:cs typeface="Times New Roman" pitchFamily="18" charset="0"/>
              </a:rPr>
              <a:t>inner surface</a:t>
            </a:r>
            <a:r>
              <a:rPr lang="en-US" sz="2600" dirty="0">
                <a:effectLst/>
                <a:latin typeface="Times New Roman" pitchFamily="18" charset="0"/>
                <a:cs typeface="Times New Roman" pitchFamily="18" charset="0"/>
              </a:rPr>
              <a:t> of the membrane is </a:t>
            </a:r>
            <a:r>
              <a:rPr lang="en-US" sz="2600" dirty="0">
                <a:solidFill>
                  <a:srgbClr val="FF0000"/>
                </a:solidFill>
                <a:effectLst/>
                <a:latin typeface="Times New Roman" pitchFamily="18" charset="0"/>
                <a:cs typeface="Times New Roman" pitchFamily="18" charset="0"/>
              </a:rPr>
              <a:t>negatively</a:t>
            </a:r>
            <a:r>
              <a:rPr lang="en-US" sz="2600" dirty="0">
                <a:effectLst/>
                <a:latin typeface="Times New Roman" pitchFamily="18" charset="0"/>
                <a:cs typeface="Times New Roman" pitchFamily="18" charset="0"/>
              </a:rPr>
              <a:t> charged compared with </a:t>
            </a:r>
            <a:r>
              <a:rPr lang="en-US" sz="2600" dirty="0">
                <a:solidFill>
                  <a:srgbClr val="FF0000"/>
                </a:solidFill>
                <a:effectLst/>
                <a:latin typeface="Times New Roman" pitchFamily="18" charset="0"/>
                <a:cs typeface="Times New Roman" pitchFamily="18" charset="0"/>
              </a:rPr>
              <a:t>outer surface </a:t>
            </a:r>
            <a:r>
              <a:rPr lang="en-US" sz="2600" dirty="0">
                <a:effectLst/>
                <a:latin typeface="Times New Roman" pitchFamily="18" charset="0"/>
                <a:cs typeface="Times New Roman" pitchFamily="18" charset="0"/>
              </a:rPr>
              <a:t>which is </a:t>
            </a:r>
            <a:r>
              <a:rPr lang="en-US" sz="2600" dirty="0">
                <a:solidFill>
                  <a:srgbClr val="FF0000"/>
                </a:solidFill>
                <a:effectLst/>
                <a:latin typeface="Times New Roman" pitchFamily="18" charset="0"/>
                <a:cs typeface="Times New Roman" pitchFamily="18" charset="0"/>
              </a:rPr>
              <a:t>positively</a:t>
            </a:r>
            <a:r>
              <a:rPr lang="en-US" sz="2600" dirty="0">
                <a:effectLst/>
                <a:latin typeface="Times New Roman" pitchFamily="18" charset="0"/>
                <a:cs typeface="Times New Roman" pitchFamily="18" charset="0"/>
              </a:rPr>
              <a:t> charged. </a:t>
            </a:r>
          </a:p>
        </p:txBody>
      </p:sp>
    </p:spTree>
    <p:extLst>
      <p:ext uri="{BB962C8B-B14F-4D97-AF65-F5344CB8AC3E}">
        <p14:creationId xmlns:p14="http://schemas.microsoft.com/office/powerpoint/2010/main" val="3044802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08"/>
                                        </p:tgtEl>
                                        <p:attrNameLst>
                                          <p:attrName>style.visibility</p:attrName>
                                        </p:attrNameLst>
                                      </p:cBhvr>
                                      <p:to>
                                        <p:strVal val="visible"/>
                                      </p:to>
                                    </p:set>
                                    <p:animEffect transition="in" filter="fade">
                                      <p:cBhvr>
                                        <p:cTn id="7" dur="1000"/>
                                        <p:tgtEl>
                                          <p:spTgt spid="98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fade">
                                      <p:cBhvr>
                                        <p:cTn id="12" dur="1000"/>
                                        <p:tgtEl>
                                          <p:spTgt spid="983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310"/>
                                        </p:tgtEl>
                                        <p:attrNameLst>
                                          <p:attrName>style.visibility</p:attrName>
                                        </p:attrNameLst>
                                      </p:cBhvr>
                                      <p:to>
                                        <p:strVal val="visible"/>
                                      </p:to>
                                    </p:set>
                                    <p:animEffect transition="in" filter="fade">
                                      <p:cBhvr>
                                        <p:cTn id="17" dur="1000"/>
                                        <p:tgtEl>
                                          <p:spTgt spid="983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311"/>
                                        </p:tgtEl>
                                        <p:attrNameLst>
                                          <p:attrName>style.visibility</p:attrName>
                                        </p:attrNameLst>
                                      </p:cBhvr>
                                      <p:to>
                                        <p:strVal val="visible"/>
                                      </p:to>
                                    </p:set>
                                    <p:animEffect transition="in" filter="fade">
                                      <p:cBhvr>
                                        <p:cTn id="22" dur="1000"/>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9" grpId="0"/>
      <p:bldP spid="98310" grpId="0"/>
      <p:bldP spid="983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ext Box 4"/>
          <p:cNvSpPr txBox="1">
            <a:spLocks noChangeArrowheads="1"/>
          </p:cNvSpPr>
          <p:nvPr/>
        </p:nvSpPr>
        <p:spPr bwMode="auto">
          <a:xfrm>
            <a:off x="228600" y="228600"/>
            <a:ext cx="8915400" cy="646331"/>
          </a:xfrm>
          <a:prstGeom prst="rect">
            <a:avLst/>
          </a:prstGeom>
          <a:noFill/>
          <a:ln w="9525">
            <a:noFill/>
            <a:miter lim="800000"/>
            <a:headEnd/>
            <a:tailEnd/>
          </a:ln>
        </p:spPr>
        <p:txBody>
          <a:bodyPr wrap="square">
            <a:spAutoFit/>
          </a:bodyPr>
          <a:lstStyle/>
          <a:p>
            <a:pPr algn="l" rtl="0">
              <a:spcBef>
                <a:spcPct val="50000"/>
              </a:spcBef>
            </a:pPr>
            <a:r>
              <a:rPr lang="en-US" sz="3600" b="1" dirty="0">
                <a:solidFill>
                  <a:srgbClr val="FF0000"/>
                </a:solidFill>
                <a:effectLst/>
                <a:latin typeface="Times New Roman" pitchFamily="18" charset="0"/>
                <a:cs typeface="Times New Roman" pitchFamily="18" charset="0"/>
              </a:rPr>
              <a:t>Causes of the resting membrane potential:</a:t>
            </a:r>
            <a:r>
              <a:rPr lang="en-US" sz="3600" dirty="0">
                <a:solidFill>
                  <a:srgbClr val="FF0000"/>
                </a:solidFill>
                <a:effectLst/>
                <a:latin typeface="Times New Roman" pitchFamily="18" charset="0"/>
                <a:cs typeface="Times New Roman" pitchFamily="18" charset="0"/>
              </a:rPr>
              <a:t> </a:t>
            </a:r>
          </a:p>
        </p:txBody>
      </p:sp>
      <p:sp>
        <p:nvSpPr>
          <p:cNvPr id="100357" name="Text Box 5"/>
          <p:cNvSpPr txBox="1">
            <a:spLocks noChangeArrowheads="1"/>
          </p:cNvSpPr>
          <p:nvPr/>
        </p:nvSpPr>
        <p:spPr bwMode="auto">
          <a:xfrm>
            <a:off x="304800" y="838200"/>
            <a:ext cx="8458200" cy="457200"/>
          </a:xfrm>
          <a:prstGeom prst="rect">
            <a:avLst/>
          </a:prstGeom>
          <a:noFill/>
          <a:ln w="9525">
            <a:noFill/>
            <a:miter lim="800000"/>
            <a:headEnd/>
            <a:tailEnd/>
          </a:ln>
        </p:spPr>
        <p:txBody>
          <a:bodyPr>
            <a:spAutoFit/>
          </a:bodyPr>
          <a:lstStyle/>
          <a:p>
            <a:pPr algn="l" rtl="0">
              <a:spcBef>
                <a:spcPct val="50000"/>
              </a:spcBef>
            </a:pPr>
            <a:r>
              <a:rPr lang="en-US" sz="2400" b="1" i="1" dirty="0">
                <a:solidFill>
                  <a:schemeClr val="accent2">
                    <a:lumMod val="75000"/>
                  </a:schemeClr>
                </a:solidFill>
                <a:effectLst/>
                <a:latin typeface="Times New Roman" pitchFamily="18" charset="0"/>
                <a:cs typeface="Times New Roman" pitchFamily="18" charset="0"/>
              </a:rPr>
              <a:t>I- Unequal Distribution of ions inside and outside the nerve fiber:</a:t>
            </a:r>
          </a:p>
        </p:txBody>
      </p:sp>
      <p:sp>
        <p:nvSpPr>
          <p:cNvPr id="100358" name="Text Box 6"/>
          <p:cNvSpPr txBox="1">
            <a:spLocks noChangeArrowheads="1"/>
          </p:cNvSpPr>
          <p:nvPr/>
        </p:nvSpPr>
        <p:spPr bwMode="auto">
          <a:xfrm>
            <a:off x="914400" y="1447800"/>
            <a:ext cx="7239000" cy="369332"/>
          </a:xfrm>
          <a:prstGeom prst="rect">
            <a:avLst/>
          </a:prstGeom>
          <a:noFill/>
          <a:ln w="9525">
            <a:noFill/>
            <a:miter lim="800000"/>
            <a:headEnd/>
            <a:tailEnd/>
          </a:ln>
        </p:spPr>
        <p:txBody>
          <a:bodyPr>
            <a:spAutoFit/>
          </a:bodyPr>
          <a:lstStyle/>
          <a:p>
            <a:pPr rtl="0">
              <a:spcBef>
                <a:spcPct val="50000"/>
              </a:spcBef>
            </a:pPr>
            <a:r>
              <a:rPr lang="en-US" b="1" dirty="0">
                <a:solidFill>
                  <a:schemeClr val="accent2">
                    <a:lumMod val="75000"/>
                  </a:schemeClr>
                </a:solidFill>
                <a:effectLst/>
              </a:rPr>
              <a:t>Outside the nerve fiber</a:t>
            </a:r>
          </a:p>
        </p:txBody>
      </p:sp>
      <p:sp>
        <p:nvSpPr>
          <p:cNvPr id="100359" name="Text Box 7"/>
          <p:cNvSpPr txBox="1">
            <a:spLocks noChangeArrowheads="1"/>
          </p:cNvSpPr>
          <p:nvPr/>
        </p:nvSpPr>
        <p:spPr bwMode="auto">
          <a:xfrm>
            <a:off x="685800" y="1981200"/>
            <a:ext cx="7772400" cy="427038"/>
          </a:xfrm>
          <a:prstGeom prst="rect">
            <a:avLst/>
          </a:prstGeom>
          <a:noFill/>
          <a:ln w="9525">
            <a:noFill/>
            <a:miter lim="800000"/>
            <a:headEnd/>
            <a:tailEnd/>
          </a:ln>
        </p:spPr>
        <p:txBody>
          <a:bodyPr>
            <a:spAutoFit/>
          </a:bodyPr>
          <a:lstStyle/>
          <a:p>
            <a:pPr rtl="0">
              <a:spcBef>
                <a:spcPct val="50000"/>
              </a:spcBef>
            </a:pPr>
            <a:r>
              <a:rPr lang="en-US">
                <a:effectLst/>
              </a:rPr>
              <a:t> </a:t>
            </a:r>
            <a:r>
              <a:rPr lang="en-US" b="1">
                <a:effectLst/>
              </a:rPr>
              <a:t>(Cations)                                                  (Anions)</a:t>
            </a:r>
          </a:p>
        </p:txBody>
      </p:sp>
      <p:sp>
        <p:nvSpPr>
          <p:cNvPr id="100360" name="Text Box 8"/>
          <p:cNvSpPr txBox="1">
            <a:spLocks noChangeArrowheads="1"/>
          </p:cNvSpPr>
          <p:nvPr/>
        </p:nvSpPr>
        <p:spPr bwMode="auto">
          <a:xfrm>
            <a:off x="685800" y="2590800"/>
            <a:ext cx="8077200" cy="427038"/>
          </a:xfrm>
          <a:prstGeom prst="rect">
            <a:avLst/>
          </a:prstGeom>
          <a:noFill/>
          <a:ln w="9525">
            <a:noFill/>
            <a:miter lim="800000"/>
            <a:headEnd/>
            <a:tailEnd/>
          </a:ln>
        </p:spPr>
        <p:txBody>
          <a:bodyPr>
            <a:spAutoFit/>
          </a:bodyPr>
          <a:lstStyle/>
          <a:p>
            <a:pPr algn="l" rtl="0">
              <a:spcBef>
                <a:spcPct val="50000"/>
              </a:spcBef>
            </a:pPr>
            <a:r>
              <a:rPr lang="en-US" b="1">
                <a:effectLst/>
              </a:rPr>
              <a:t>       Na+                          K+                   Protein</a:t>
            </a:r>
            <a:r>
              <a:rPr lang="en-US" b="1">
                <a:effectLst/>
                <a:latin typeface="Arial" pitchFamily="34" charset="0"/>
              </a:rPr>
              <a:t>¯</a:t>
            </a:r>
            <a:r>
              <a:rPr lang="en-US" b="1">
                <a:effectLst/>
              </a:rPr>
              <a:t>                       Cl</a:t>
            </a:r>
            <a:r>
              <a:rPr lang="en-US" b="1">
                <a:effectLst/>
                <a:latin typeface="Arial" pitchFamily="34" charset="0"/>
              </a:rPr>
              <a:t>¯</a:t>
            </a:r>
            <a:r>
              <a:rPr lang="en-US">
                <a:effectLst/>
              </a:rPr>
              <a:t> </a:t>
            </a:r>
          </a:p>
        </p:txBody>
      </p:sp>
      <p:sp>
        <p:nvSpPr>
          <p:cNvPr id="100361" name="Text Box 9"/>
          <p:cNvSpPr txBox="1">
            <a:spLocks noChangeArrowheads="1"/>
          </p:cNvSpPr>
          <p:nvPr/>
        </p:nvSpPr>
        <p:spPr bwMode="auto">
          <a:xfrm>
            <a:off x="609600" y="3124200"/>
            <a:ext cx="8382000" cy="427038"/>
          </a:xfrm>
          <a:prstGeom prst="rect">
            <a:avLst/>
          </a:prstGeom>
          <a:noFill/>
          <a:ln w="9525">
            <a:noFill/>
            <a:miter lim="800000"/>
            <a:headEnd/>
            <a:tailEnd/>
          </a:ln>
        </p:spPr>
        <p:txBody>
          <a:bodyPr>
            <a:spAutoFit/>
          </a:bodyPr>
          <a:lstStyle/>
          <a:p>
            <a:pPr algn="l" rtl="0">
              <a:spcBef>
                <a:spcPct val="50000"/>
              </a:spcBef>
            </a:pPr>
            <a:r>
              <a:rPr lang="en-US" b="1">
                <a:effectLst/>
              </a:rPr>
              <a:t>(140 mEq./L)           (4 mEq./L)            (2 gm %)          (100 mEq./L)</a:t>
            </a:r>
            <a:r>
              <a:rPr lang="en-US">
                <a:effectLst/>
              </a:rPr>
              <a:t> </a:t>
            </a:r>
          </a:p>
        </p:txBody>
      </p:sp>
      <p:sp>
        <p:nvSpPr>
          <p:cNvPr id="100362" name="AutoShape 10" descr="75%"/>
          <p:cNvSpPr>
            <a:spLocks noChangeArrowheads="1"/>
          </p:cNvSpPr>
          <p:nvPr/>
        </p:nvSpPr>
        <p:spPr bwMode="auto">
          <a:xfrm flipV="1">
            <a:off x="304800" y="3733800"/>
            <a:ext cx="8610600" cy="457200"/>
          </a:xfrm>
          <a:prstGeom prst="flowChartProcess">
            <a:avLst/>
          </a:prstGeom>
          <a:pattFill prst="pct75">
            <a:fgClr>
              <a:srgbClr val="000000"/>
            </a:fgClr>
            <a:bgClr>
              <a:srgbClr val="FFFFFF"/>
            </a:bgClr>
          </a:pattFill>
          <a:ln w="9525">
            <a:solidFill>
              <a:srgbClr val="000000"/>
            </a:solidFill>
            <a:miter lim="800000"/>
            <a:headEnd/>
            <a:tailEnd/>
          </a:ln>
        </p:spPr>
        <p:txBody>
          <a:bodyPr/>
          <a:lstStyle/>
          <a:p>
            <a:pPr>
              <a:defRPr/>
            </a:pPr>
            <a:endParaRPr lang="ar-EG"/>
          </a:p>
        </p:txBody>
      </p:sp>
      <p:sp>
        <p:nvSpPr>
          <p:cNvPr id="100365" name="Text Box 13"/>
          <p:cNvSpPr txBox="1">
            <a:spLocks noChangeArrowheads="1"/>
          </p:cNvSpPr>
          <p:nvPr/>
        </p:nvSpPr>
        <p:spPr bwMode="auto">
          <a:xfrm>
            <a:off x="685800" y="4419600"/>
            <a:ext cx="8077200" cy="427038"/>
          </a:xfrm>
          <a:prstGeom prst="rect">
            <a:avLst/>
          </a:prstGeom>
          <a:noFill/>
          <a:ln w="9525">
            <a:noFill/>
            <a:miter lim="800000"/>
            <a:headEnd/>
            <a:tailEnd/>
          </a:ln>
        </p:spPr>
        <p:txBody>
          <a:bodyPr>
            <a:spAutoFit/>
          </a:bodyPr>
          <a:lstStyle/>
          <a:p>
            <a:pPr algn="l" rtl="0">
              <a:spcBef>
                <a:spcPct val="50000"/>
              </a:spcBef>
            </a:pPr>
            <a:r>
              <a:rPr lang="en-US" b="1">
                <a:effectLst/>
              </a:rPr>
              <a:t>       Na+                          K+                   Protein</a:t>
            </a:r>
            <a:r>
              <a:rPr lang="en-US" b="1">
                <a:effectLst/>
                <a:latin typeface="Arial" pitchFamily="34" charset="0"/>
              </a:rPr>
              <a:t>¯</a:t>
            </a:r>
            <a:r>
              <a:rPr lang="en-US" b="1">
                <a:effectLst/>
              </a:rPr>
              <a:t>                       Cl</a:t>
            </a:r>
            <a:r>
              <a:rPr lang="en-US" b="1">
                <a:effectLst/>
                <a:latin typeface="Arial" pitchFamily="34" charset="0"/>
              </a:rPr>
              <a:t>¯</a:t>
            </a:r>
            <a:r>
              <a:rPr lang="en-US">
                <a:effectLst/>
              </a:rPr>
              <a:t> </a:t>
            </a:r>
          </a:p>
        </p:txBody>
      </p:sp>
      <p:sp>
        <p:nvSpPr>
          <p:cNvPr id="100366" name="Text Box 14"/>
          <p:cNvSpPr txBox="1">
            <a:spLocks noChangeArrowheads="1"/>
          </p:cNvSpPr>
          <p:nvPr/>
        </p:nvSpPr>
        <p:spPr bwMode="auto">
          <a:xfrm>
            <a:off x="762000" y="5029200"/>
            <a:ext cx="8382000" cy="427038"/>
          </a:xfrm>
          <a:prstGeom prst="rect">
            <a:avLst/>
          </a:prstGeom>
          <a:noFill/>
          <a:ln w="9525">
            <a:noFill/>
            <a:miter lim="800000"/>
            <a:headEnd/>
            <a:tailEnd/>
          </a:ln>
        </p:spPr>
        <p:txBody>
          <a:bodyPr>
            <a:spAutoFit/>
          </a:bodyPr>
          <a:lstStyle/>
          <a:p>
            <a:pPr algn="l" rtl="0">
              <a:spcBef>
                <a:spcPct val="50000"/>
              </a:spcBef>
            </a:pPr>
            <a:r>
              <a:rPr lang="en-US" b="1">
                <a:effectLst/>
              </a:rPr>
              <a:t>(14 mEq./L)           (140 mEq./L)            (16 gm %)          (4 mEq./L)</a:t>
            </a:r>
            <a:r>
              <a:rPr lang="en-US">
                <a:effectLst/>
              </a:rPr>
              <a:t> </a:t>
            </a:r>
          </a:p>
        </p:txBody>
      </p:sp>
      <p:sp>
        <p:nvSpPr>
          <p:cNvPr id="100367" name="Text Box 15"/>
          <p:cNvSpPr txBox="1">
            <a:spLocks noChangeArrowheads="1"/>
          </p:cNvSpPr>
          <p:nvPr/>
        </p:nvSpPr>
        <p:spPr bwMode="auto">
          <a:xfrm>
            <a:off x="1524000" y="5943600"/>
            <a:ext cx="5791200" cy="369332"/>
          </a:xfrm>
          <a:prstGeom prst="rect">
            <a:avLst/>
          </a:prstGeom>
          <a:noFill/>
          <a:ln w="9525">
            <a:noFill/>
            <a:miter lim="800000"/>
            <a:headEnd/>
            <a:tailEnd/>
          </a:ln>
        </p:spPr>
        <p:txBody>
          <a:bodyPr>
            <a:spAutoFit/>
          </a:bodyPr>
          <a:lstStyle/>
          <a:p>
            <a:pPr rtl="0">
              <a:spcBef>
                <a:spcPct val="50000"/>
              </a:spcBef>
            </a:pPr>
            <a:r>
              <a:rPr lang="en-US" b="1" dirty="0">
                <a:solidFill>
                  <a:schemeClr val="accent2">
                    <a:lumMod val="75000"/>
                  </a:schemeClr>
                </a:solidFill>
                <a:effectLst/>
              </a:rPr>
              <a:t>Inside the nerve fiber</a:t>
            </a:r>
            <a:r>
              <a:rPr lang="en-US" dirty="0">
                <a:solidFill>
                  <a:schemeClr val="accent2">
                    <a:lumMod val="75000"/>
                  </a:schemeClr>
                </a:solidFill>
                <a:effectLst/>
              </a:rPr>
              <a:t> </a:t>
            </a:r>
          </a:p>
        </p:txBody>
      </p:sp>
      <p:sp>
        <p:nvSpPr>
          <p:cNvPr id="100368" name="Rectangle 16"/>
          <p:cNvSpPr>
            <a:spLocks noChangeArrowheads="1"/>
          </p:cNvSpPr>
          <p:nvPr/>
        </p:nvSpPr>
        <p:spPr bwMode="auto">
          <a:xfrm>
            <a:off x="125413" y="1447800"/>
            <a:ext cx="8915400" cy="5029200"/>
          </a:xfrm>
          <a:prstGeom prst="rect">
            <a:avLst/>
          </a:prstGeom>
          <a:noFill/>
          <a:ln w="38100">
            <a:solidFill>
              <a:schemeClr val="tx1"/>
            </a:solidFill>
            <a:miter lim="800000"/>
            <a:headEnd/>
            <a:tailEnd/>
          </a:ln>
          <a:effectLst/>
        </p:spPr>
        <p:txBody>
          <a:bodyPr wrap="none" anchor="ctr"/>
          <a:lstStyle/>
          <a:p>
            <a:pPr>
              <a:defRPr/>
            </a:pPr>
            <a:endParaRPr lang="ar-EG"/>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1000"/>
                                        <p:tgtEl>
                                          <p:spTgt spid="1003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57"/>
                                        </p:tgtEl>
                                        <p:attrNameLst>
                                          <p:attrName>style.visibility</p:attrName>
                                        </p:attrNameLst>
                                      </p:cBhvr>
                                      <p:to>
                                        <p:strVal val="visible"/>
                                      </p:to>
                                    </p:set>
                                    <p:animEffect transition="in" filter="fade">
                                      <p:cBhvr>
                                        <p:cTn id="12" dur="1000"/>
                                        <p:tgtEl>
                                          <p:spTgt spid="1003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368"/>
                                        </p:tgtEl>
                                        <p:attrNameLst>
                                          <p:attrName>style.visibility</p:attrName>
                                        </p:attrNameLst>
                                      </p:cBhvr>
                                      <p:to>
                                        <p:strVal val="visible"/>
                                      </p:to>
                                    </p:set>
                                    <p:animEffect transition="in" filter="fade">
                                      <p:cBhvr>
                                        <p:cTn id="17" dur="1000"/>
                                        <p:tgtEl>
                                          <p:spTgt spid="10036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0362"/>
                                        </p:tgtEl>
                                        <p:attrNameLst>
                                          <p:attrName>style.visibility</p:attrName>
                                        </p:attrNameLst>
                                      </p:cBhvr>
                                      <p:to>
                                        <p:strVal val="visible"/>
                                      </p:to>
                                    </p:set>
                                    <p:animEffect transition="in" filter="fade">
                                      <p:cBhvr>
                                        <p:cTn id="20" dur="1000"/>
                                        <p:tgtEl>
                                          <p:spTgt spid="10036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0358"/>
                                        </p:tgtEl>
                                        <p:attrNameLst>
                                          <p:attrName>style.visibility</p:attrName>
                                        </p:attrNameLst>
                                      </p:cBhvr>
                                      <p:to>
                                        <p:strVal val="visible"/>
                                      </p:to>
                                    </p:set>
                                    <p:animEffect transition="in" filter="fade">
                                      <p:cBhvr>
                                        <p:cTn id="25" dur="1000"/>
                                        <p:tgtEl>
                                          <p:spTgt spid="1003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0359"/>
                                        </p:tgtEl>
                                        <p:attrNameLst>
                                          <p:attrName>style.visibility</p:attrName>
                                        </p:attrNameLst>
                                      </p:cBhvr>
                                      <p:to>
                                        <p:strVal val="visible"/>
                                      </p:to>
                                    </p:set>
                                    <p:animEffect transition="in" filter="fade">
                                      <p:cBhvr>
                                        <p:cTn id="28" dur="1000"/>
                                        <p:tgtEl>
                                          <p:spTgt spid="1003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0360"/>
                                        </p:tgtEl>
                                        <p:attrNameLst>
                                          <p:attrName>style.visibility</p:attrName>
                                        </p:attrNameLst>
                                      </p:cBhvr>
                                      <p:to>
                                        <p:strVal val="visible"/>
                                      </p:to>
                                    </p:set>
                                    <p:animEffect transition="in" filter="fade">
                                      <p:cBhvr>
                                        <p:cTn id="31" dur="1000"/>
                                        <p:tgtEl>
                                          <p:spTgt spid="1003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0361"/>
                                        </p:tgtEl>
                                        <p:attrNameLst>
                                          <p:attrName>style.visibility</p:attrName>
                                        </p:attrNameLst>
                                      </p:cBhvr>
                                      <p:to>
                                        <p:strVal val="visible"/>
                                      </p:to>
                                    </p:set>
                                    <p:animEffect transition="in" filter="fade">
                                      <p:cBhvr>
                                        <p:cTn id="34" dur="1000"/>
                                        <p:tgtEl>
                                          <p:spTgt spid="10036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0365"/>
                                        </p:tgtEl>
                                        <p:attrNameLst>
                                          <p:attrName>style.visibility</p:attrName>
                                        </p:attrNameLst>
                                      </p:cBhvr>
                                      <p:to>
                                        <p:strVal val="visible"/>
                                      </p:to>
                                    </p:set>
                                    <p:animEffect transition="in" filter="fade">
                                      <p:cBhvr>
                                        <p:cTn id="39" dur="1000"/>
                                        <p:tgtEl>
                                          <p:spTgt spid="1003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0366"/>
                                        </p:tgtEl>
                                        <p:attrNameLst>
                                          <p:attrName>style.visibility</p:attrName>
                                        </p:attrNameLst>
                                      </p:cBhvr>
                                      <p:to>
                                        <p:strVal val="visible"/>
                                      </p:to>
                                    </p:set>
                                    <p:animEffect transition="in" filter="fade">
                                      <p:cBhvr>
                                        <p:cTn id="42" dur="1000"/>
                                        <p:tgtEl>
                                          <p:spTgt spid="1003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0367"/>
                                        </p:tgtEl>
                                        <p:attrNameLst>
                                          <p:attrName>style.visibility</p:attrName>
                                        </p:attrNameLst>
                                      </p:cBhvr>
                                      <p:to>
                                        <p:strVal val="visible"/>
                                      </p:to>
                                    </p:set>
                                    <p:animEffect transition="in" filter="fade">
                                      <p:cBhvr>
                                        <p:cTn id="45" dur="1000"/>
                                        <p:tgtEl>
                                          <p:spTgt spid="100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p:bldP spid="100357" grpId="0"/>
      <p:bldP spid="100358" grpId="0"/>
      <p:bldP spid="100359" grpId="0"/>
      <p:bldP spid="100360" grpId="0"/>
      <p:bldP spid="100361" grpId="0"/>
      <p:bldP spid="100362" grpId="0" animBg="1"/>
      <p:bldP spid="100365" grpId="0"/>
      <p:bldP spid="100366" grpId="0"/>
      <p:bldP spid="100367" grpId="0"/>
      <p:bldP spid="1003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ext Box 4"/>
          <p:cNvSpPr txBox="1">
            <a:spLocks noChangeArrowheads="1"/>
          </p:cNvSpPr>
          <p:nvPr/>
        </p:nvSpPr>
        <p:spPr bwMode="auto">
          <a:xfrm>
            <a:off x="457200" y="3810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i="1" dirty="0">
                <a:solidFill>
                  <a:srgbClr val="FF0000"/>
                </a:solidFill>
                <a:effectLst/>
                <a:latin typeface="Times New Roman" pitchFamily="18" charset="0"/>
                <a:cs typeface="Times New Roman" pitchFamily="18" charset="0"/>
              </a:rPr>
              <a:t>II- Selective permeability of the cell membrane:</a:t>
            </a:r>
          </a:p>
        </p:txBody>
      </p:sp>
      <p:sp>
        <p:nvSpPr>
          <p:cNvPr id="101382" name="AutoShape 6"/>
          <p:cNvSpPr>
            <a:spLocks noChangeArrowheads="1"/>
          </p:cNvSpPr>
          <p:nvPr/>
        </p:nvSpPr>
        <p:spPr bwMode="auto">
          <a:xfrm>
            <a:off x="381000" y="1295400"/>
            <a:ext cx="3352800" cy="4572000"/>
          </a:xfrm>
          <a:prstGeom prst="roundRect">
            <a:avLst>
              <a:gd name="adj" fmla="val 16667"/>
            </a:avLst>
          </a:prstGeom>
          <a:solidFill>
            <a:srgbClr val="CCFF33"/>
          </a:solidFill>
          <a:ln w="9525">
            <a:solidFill>
              <a:schemeClr val="tx1"/>
            </a:solidFill>
            <a:round/>
            <a:headEnd/>
            <a:tailEnd/>
          </a:ln>
        </p:spPr>
        <p:txBody>
          <a:bodyPr wrap="none" anchor="ctr"/>
          <a:lstStyle/>
          <a:p>
            <a:pPr algn="l">
              <a:lnSpc>
                <a:spcPct val="180000"/>
              </a:lnSpc>
            </a:pPr>
            <a:r>
              <a:rPr lang="en-US" b="1" dirty="0">
                <a:effectLst/>
                <a:latin typeface="Times New Roman" pitchFamily="18" charset="0"/>
                <a:cs typeface="Times New Roman" pitchFamily="18" charset="0"/>
              </a:rPr>
              <a:t>The cell membrane</a:t>
            </a:r>
          </a:p>
          <a:p>
            <a:pPr algn="l">
              <a:lnSpc>
                <a:spcPct val="180000"/>
              </a:lnSpc>
            </a:pPr>
            <a:r>
              <a:rPr lang="en-US" b="1" dirty="0">
                <a:effectLst/>
                <a:latin typeface="Times New Roman" pitchFamily="18" charset="0"/>
                <a:cs typeface="Times New Roman" pitchFamily="18" charset="0"/>
              </a:rPr>
              <a:t>is made up of double </a:t>
            </a:r>
          </a:p>
          <a:p>
            <a:pPr algn="l">
              <a:lnSpc>
                <a:spcPct val="180000"/>
              </a:lnSpc>
            </a:pPr>
            <a:r>
              <a:rPr lang="en-US" b="1" dirty="0">
                <a:effectLst/>
                <a:latin typeface="Times New Roman" pitchFamily="18" charset="0"/>
                <a:cs typeface="Times New Roman" pitchFamily="18" charset="0"/>
              </a:rPr>
              <a:t>layers of lipids </a:t>
            </a:r>
          </a:p>
          <a:p>
            <a:pPr algn="l">
              <a:lnSpc>
                <a:spcPct val="180000"/>
              </a:lnSpc>
            </a:pPr>
            <a:r>
              <a:rPr lang="en-US" b="1" dirty="0">
                <a:effectLst/>
                <a:latin typeface="Times New Roman" pitchFamily="18" charset="0"/>
                <a:cs typeface="Times New Roman" pitchFamily="18" charset="0"/>
              </a:rPr>
              <a:t>with specialized proteins </a:t>
            </a:r>
          </a:p>
          <a:p>
            <a:pPr algn="l">
              <a:lnSpc>
                <a:spcPct val="180000"/>
              </a:lnSpc>
            </a:pPr>
            <a:r>
              <a:rPr lang="en-US" b="1" dirty="0">
                <a:effectLst/>
                <a:latin typeface="Times New Roman" pitchFamily="18" charset="0"/>
                <a:cs typeface="Times New Roman" pitchFamily="18" charset="0"/>
              </a:rPr>
              <a:t>penetrating the double</a:t>
            </a:r>
          </a:p>
          <a:p>
            <a:pPr algn="l">
              <a:lnSpc>
                <a:spcPct val="180000"/>
              </a:lnSpc>
            </a:pPr>
            <a:r>
              <a:rPr lang="en-US" b="1" dirty="0">
                <a:effectLst/>
                <a:latin typeface="Times New Roman" pitchFamily="18" charset="0"/>
                <a:cs typeface="Times New Roman" pitchFamily="18" charset="0"/>
              </a:rPr>
              <a:t>Layers.</a:t>
            </a:r>
          </a:p>
        </p:txBody>
      </p:sp>
      <p:pic>
        <p:nvPicPr>
          <p:cNvPr id="101383" name="Picture 7" descr="untitled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113" y="1295400"/>
            <a:ext cx="495300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8" descr="untitled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70758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07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fade">
                                      <p:cBhvr>
                                        <p:cTn id="7" dur="1000"/>
                                        <p:tgtEl>
                                          <p:spTgt spid="101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1383"/>
                                        </p:tgtEl>
                                        <p:attrNameLst>
                                          <p:attrName>style.visibility</p:attrName>
                                        </p:attrNameLst>
                                      </p:cBhvr>
                                      <p:to>
                                        <p:strVal val="visible"/>
                                      </p:to>
                                    </p:set>
                                    <p:animEffect transition="in" filter="fade">
                                      <p:cBhvr>
                                        <p:cTn id="12" dur="1000"/>
                                        <p:tgtEl>
                                          <p:spTgt spid="1013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382"/>
                                        </p:tgtEl>
                                        <p:attrNameLst>
                                          <p:attrName>style.visibility</p:attrName>
                                        </p:attrNameLst>
                                      </p:cBhvr>
                                      <p:to>
                                        <p:strVal val="visible"/>
                                      </p:to>
                                    </p:set>
                                    <p:animEffect transition="in" filter="fade">
                                      <p:cBhvr>
                                        <p:cTn id="17" dur="1000"/>
                                        <p:tgtEl>
                                          <p:spTgt spid="101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1384"/>
                                        </p:tgtEl>
                                        <p:attrNameLst>
                                          <p:attrName>style.visibility</p:attrName>
                                        </p:attrNameLst>
                                      </p:cBhvr>
                                      <p:to>
                                        <p:strVal val="visible"/>
                                      </p:to>
                                    </p:set>
                                    <p:animEffect transition="in" filter="fade">
                                      <p:cBhvr>
                                        <p:cTn id="22" dur="1000"/>
                                        <p:tgtEl>
                                          <p:spTgt spid="101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4" name="Text Box 4"/>
          <p:cNvSpPr txBox="1">
            <a:spLocks noChangeArrowheads="1"/>
          </p:cNvSpPr>
          <p:nvPr/>
        </p:nvSpPr>
        <p:spPr bwMode="auto">
          <a:xfrm>
            <a:off x="457200" y="304800"/>
            <a:ext cx="82296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20000"/>
              </a:lnSpc>
              <a:spcBef>
                <a:spcPct val="50000"/>
              </a:spcBef>
            </a:pPr>
            <a:r>
              <a:rPr lang="en-US" sz="2400" dirty="0">
                <a:effectLst/>
                <a:latin typeface="Times New Roman" pitchFamily="18" charset="0"/>
                <a:cs typeface="Times New Roman" pitchFamily="18" charset="0"/>
              </a:rPr>
              <a:t>These proteins form </a:t>
            </a:r>
            <a:r>
              <a:rPr lang="en-US" sz="2400" b="1" i="1" dirty="0">
                <a:solidFill>
                  <a:srgbClr val="FF0000"/>
                </a:solidFill>
                <a:effectLst/>
                <a:latin typeface="Times New Roman" pitchFamily="18" charset="0"/>
                <a:cs typeface="Times New Roman" pitchFamily="18" charset="0"/>
              </a:rPr>
              <a:t>pores or channels</a:t>
            </a:r>
            <a:r>
              <a:rPr lang="en-US" sz="2400" dirty="0">
                <a:effectLst/>
                <a:latin typeface="Times New Roman" pitchFamily="18" charset="0"/>
                <a:cs typeface="Times New Roman" pitchFamily="18" charset="0"/>
              </a:rPr>
              <a:t> which regulate the movements</a:t>
            </a:r>
            <a:r>
              <a:rPr lang="en-US" sz="2400" b="1" dirty="0">
                <a:effectLst/>
                <a:latin typeface="Times New Roman" pitchFamily="18" charset="0"/>
                <a:cs typeface="Times New Roman" pitchFamily="18" charset="0"/>
              </a:rPr>
              <a:t> of water-soluble</a:t>
            </a:r>
            <a:r>
              <a:rPr lang="en-US" sz="2400" dirty="0">
                <a:effectLst/>
                <a:latin typeface="Times New Roman" pitchFamily="18" charset="0"/>
                <a:cs typeface="Times New Roman" pitchFamily="18" charset="0"/>
              </a:rPr>
              <a:t> ions (Na+, K+, </a:t>
            </a:r>
            <a:r>
              <a:rPr lang="en-US" sz="2400" dirty="0" err="1">
                <a:effectLst/>
                <a:latin typeface="Times New Roman" pitchFamily="18" charset="0"/>
                <a:cs typeface="Times New Roman" pitchFamily="18" charset="0"/>
              </a:rPr>
              <a:t>Cl</a:t>
            </a:r>
            <a:r>
              <a:rPr lang="en-US" sz="2400" dirty="0">
                <a:effectLst/>
                <a:latin typeface="Times New Roman" pitchFamily="18" charset="0"/>
                <a:cs typeface="Times New Roman" pitchFamily="18" charset="0"/>
              </a:rPr>
              <a:t>¯) across the membrane. </a:t>
            </a:r>
          </a:p>
        </p:txBody>
      </p:sp>
      <p:pic>
        <p:nvPicPr>
          <p:cNvPr id="102405" name="Picture 5" descr="0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43381"/>
            <a:ext cx="64008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3767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fade">
                                      <p:cBhvr>
                                        <p:cTn id="7" dur="1000"/>
                                        <p:tgtEl>
                                          <p:spTgt spid="102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405"/>
                                        </p:tgtEl>
                                        <p:attrNameLst>
                                          <p:attrName>style.visibility</p:attrName>
                                        </p:attrNameLst>
                                      </p:cBhvr>
                                      <p:to>
                                        <p:strVal val="visible"/>
                                      </p:to>
                                    </p:set>
                                    <p:animEffect transition="in" filter="fade">
                                      <p:cBhvr>
                                        <p:cTn id="12" dur="10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8" name="Text Box 4"/>
          <p:cNvSpPr txBox="1">
            <a:spLocks noChangeArrowheads="1"/>
          </p:cNvSpPr>
          <p:nvPr/>
        </p:nvSpPr>
        <p:spPr bwMode="auto">
          <a:xfrm>
            <a:off x="533400" y="381000"/>
            <a:ext cx="7848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600" dirty="0">
                <a:effectLst/>
              </a:rPr>
              <a:t>There are </a:t>
            </a:r>
            <a:r>
              <a:rPr lang="en-US" sz="2600" b="1" i="1" dirty="0">
                <a:solidFill>
                  <a:srgbClr val="FF0000"/>
                </a:solidFill>
                <a:effectLst/>
              </a:rPr>
              <a:t>three</a:t>
            </a:r>
            <a:r>
              <a:rPr lang="en-US" sz="2600" b="1" i="1" dirty="0">
                <a:solidFill>
                  <a:srgbClr val="FFFF00"/>
                </a:solidFill>
                <a:effectLst/>
              </a:rPr>
              <a:t> </a:t>
            </a:r>
            <a:r>
              <a:rPr lang="en-US" sz="2600" b="1" i="1" dirty="0">
                <a:effectLst/>
              </a:rPr>
              <a:t>basic types of ion channels</a:t>
            </a:r>
            <a:r>
              <a:rPr lang="en-US" sz="2600" dirty="0">
                <a:effectLst/>
              </a:rPr>
              <a:t>:</a:t>
            </a:r>
          </a:p>
        </p:txBody>
      </p:sp>
      <p:sp>
        <p:nvSpPr>
          <p:cNvPr id="103429" name="AutoShape 5"/>
          <p:cNvSpPr>
            <a:spLocks noChangeArrowheads="1"/>
          </p:cNvSpPr>
          <p:nvPr/>
        </p:nvSpPr>
        <p:spPr bwMode="auto">
          <a:xfrm>
            <a:off x="914400" y="1371600"/>
            <a:ext cx="4343400" cy="1143000"/>
          </a:xfrm>
          <a:prstGeom prst="roundRect">
            <a:avLst>
              <a:gd name="adj" fmla="val 16667"/>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Passive ion Channels</a:t>
            </a:r>
          </a:p>
        </p:txBody>
      </p:sp>
      <p:sp>
        <p:nvSpPr>
          <p:cNvPr id="103430" name="Oval 6"/>
          <p:cNvSpPr>
            <a:spLocks noChangeArrowheads="1"/>
          </p:cNvSpPr>
          <p:nvPr/>
        </p:nvSpPr>
        <p:spPr bwMode="auto">
          <a:xfrm>
            <a:off x="228600" y="1441450"/>
            <a:ext cx="838200" cy="990600"/>
          </a:xfrm>
          <a:prstGeom prst="ellipse">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1</a:t>
            </a:r>
          </a:p>
        </p:txBody>
      </p:sp>
      <p:sp>
        <p:nvSpPr>
          <p:cNvPr id="103431" name="AutoShape 7"/>
          <p:cNvSpPr>
            <a:spLocks noChangeArrowheads="1"/>
          </p:cNvSpPr>
          <p:nvPr/>
        </p:nvSpPr>
        <p:spPr bwMode="auto">
          <a:xfrm>
            <a:off x="381000" y="2895600"/>
            <a:ext cx="4572000" cy="3429000"/>
          </a:xfrm>
          <a:prstGeom prst="roundRect">
            <a:avLst>
              <a:gd name="adj" fmla="val 16667"/>
            </a:avLst>
          </a:prstGeom>
          <a:ln w="38100">
            <a:solidFill>
              <a:schemeClr val="accent2"/>
            </a:solid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l" rtl="0">
              <a:lnSpc>
                <a:spcPct val="120000"/>
              </a:lnSpc>
            </a:pPr>
            <a:r>
              <a:rPr lang="en-US" sz="2400" b="1" i="1" dirty="0">
                <a:solidFill>
                  <a:schemeClr val="accent1">
                    <a:lumMod val="50000"/>
                  </a:schemeClr>
                </a:solidFill>
                <a:effectLst/>
                <a:latin typeface="Times New Roman" pitchFamily="18" charset="0"/>
                <a:cs typeface="Times New Roman" pitchFamily="18" charset="0"/>
              </a:rPr>
              <a:t>Site:</a:t>
            </a:r>
          </a:p>
          <a:p>
            <a:pPr algn="l" rtl="0">
              <a:lnSpc>
                <a:spcPct val="120000"/>
              </a:lnSpc>
            </a:pPr>
            <a:r>
              <a:rPr lang="en-US" sz="2400" dirty="0">
                <a:solidFill>
                  <a:schemeClr val="accent1">
                    <a:lumMod val="50000"/>
                  </a:schemeClr>
                </a:solidFill>
                <a:effectLst/>
                <a:latin typeface="Times New Roman" pitchFamily="18" charset="0"/>
                <a:cs typeface="Times New Roman" pitchFamily="18" charset="0"/>
              </a:rPr>
              <a:t>    found in the membrane of the </a:t>
            </a:r>
          </a:p>
          <a:p>
            <a:pPr algn="l" rtl="0">
              <a:lnSpc>
                <a:spcPct val="120000"/>
              </a:lnSpc>
            </a:pPr>
            <a:r>
              <a:rPr lang="en-US" sz="2400" dirty="0">
                <a:solidFill>
                  <a:schemeClr val="accent1">
                    <a:lumMod val="50000"/>
                  </a:schemeClr>
                </a:solidFill>
                <a:effectLst/>
                <a:latin typeface="Times New Roman" pitchFamily="18" charset="0"/>
                <a:cs typeface="Times New Roman" pitchFamily="18" charset="0"/>
              </a:rPr>
              <a:t>whole nerve cell. </a:t>
            </a:r>
          </a:p>
          <a:p>
            <a:pPr algn="l" rtl="0">
              <a:lnSpc>
                <a:spcPct val="120000"/>
              </a:lnSpc>
            </a:pPr>
            <a:r>
              <a:rPr lang="en-US" sz="2400" b="1" i="1" dirty="0">
                <a:solidFill>
                  <a:schemeClr val="accent1">
                    <a:lumMod val="50000"/>
                  </a:schemeClr>
                </a:solidFill>
                <a:effectLst/>
                <a:latin typeface="Times New Roman" pitchFamily="18" charset="0"/>
                <a:cs typeface="Times New Roman" pitchFamily="18" charset="0"/>
              </a:rPr>
              <a:t>Gates:</a:t>
            </a:r>
          </a:p>
          <a:p>
            <a:pPr algn="l" rtl="0">
              <a:lnSpc>
                <a:spcPct val="120000"/>
              </a:lnSpc>
            </a:pPr>
            <a:r>
              <a:rPr lang="en-US" sz="2400" dirty="0">
                <a:solidFill>
                  <a:schemeClr val="accent1">
                    <a:lumMod val="50000"/>
                  </a:schemeClr>
                </a:solidFill>
                <a:effectLst/>
                <a:latin typeface="Times New Roman" pitchFamily="18" charset="0"/>
                <a:cs typeface="Times New Roman" pitchFamily="18" charset="0"/>
              </a:rPr>
              <a:t>    no gates (just a pore) </a:t>
            </a:r>
          </a:p>
          <a:p>
            <a:pPr algn="l" rtl="0">
              <a:lnSpc>
                <a:spcPct val="120000"/>
              </a:lnSpc>
            </a:pPr>
            <a:r>
              <a:rPr lang="en-US" sz="2400" b="1" i="1" dirty="0">
                <a:solidFill>
                  <a:schemeClr val="accent1">
                    <a:lumMod val="50000"/>
                  </a:schemeClr>
                </a:solidFill>
                <a:effectLst/>
                <a:latin typeface="Times New Roman" pitchFamily="18" charset="0"/>
                <a:cs typeface="Times New Roman" pitchFamily="18" charset="0"/>
              </a:rPr>
              <a:t>Function:</a:t>
            </a:r>
          </a:p>
          <a:p>
            <a:pPr algn="l" rtl="0">
              <a:lnSpc>
                <a:spcPct val="120000"/>
              </a:lnSpc>
            </a:pPr>
            <a:r>
              <a:rPr lang="en-US" sz="2400" dirty="0">
                <a:solidFill>
                  <a:schemeClr val="accent1">
                    <a:lumMod val="50000"/>
                  </a:schemeClr>
                </a:solidFill>
                <a:effectLst/>
                <a:latin typeface="Times New Roman" pitchFamily="18" charset="0"/>
                <a:cs typeface="Times New Roman" pitchFamily="18" charset="0"/>
              </a:rPr>
              <a:t> involved in generation of RMP. </a:t>
            </a:r>
          </a:p>
        </p:txBody>
      </p:sp>
      <p:pic>
        <p:nvPicPr>
          <p:cNvPr id="103432" name="Picture 8" descr="chann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38475"/>
            <a:ext cx="35623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582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fade">
                                      <p:cBhvr>
                                        <p:cTn id="7" dur="1000"/>
                                        <p:tgtEl>
                                          <p:spTgt spid="1034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430"/>
                                        </p:tgtEl>
                                        <p:attrNameLst>
                                          <p:attrName>style.visibility</p:attrName>
                                        </p:attrNameLst>
                                      </p:cBhvr>
                                      <p:to>
                                        <p:strVal val="visible"/>
                                      </p:to>
                                    </p:set>
                                    <p:animEffect transition="in" filter="fade">
                                      <p:cBhvr>
                                        <p:cTn id="12" dur="1000"/>
                                        <p:tgtEl>
                                          <p:spTgt spid="1034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3429"/>
                                        </p:tgtEl>
                                        <p:attrNameLst>
                                          <p:attrName>style.visibility</p:attrName>
                                        </p:attrNameLst>
                                      </p:cBhvr>
                                      <p:to>
                                        <p:strVal val="visible"/>
                                      </p:to>
                                    </p:set>
                                    <p:animEffect transition="in" filter="fade">
                                      <p:cBhvr>
                                        <p:cTn id="15" dur="1000"/>
                                        <p:tgtEl>
                                          <p:spTgt spid="10342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3431"/>
                                        </p:tgtEl>
                                        <p:attrNameLst>
                                          <p:attrName>style.visibility</p:attrName>
                                        </p:attrNameLst>
                                      </p:cBhvr>
                                      <p:to>
                                        <p:strVal val="visible"/>
                                      </p:to>
                                    </p:set>
                                    <p:animEffect transition="in" filter="fade">
                                      <p:cBhvr>
                                        <p:cTn id="20" dur="1000"/>
                                        <p:tgtEl>
                                          <p:spTgt spid="103431"/>
                                        </p:tgtEl>
                                      </p:cBhvr>
                                    </p:animEffect>
                                  </p:childTnLst>
                                </p:cTn>
                              </p:par>
                              <p:par>
                                <p:cTn id="21" presetID="10" presetClass="entr" presetSubtype="0" fill="hold" nodeType="withEffect">
                                  <p:stCondLst>
                                    <p:cond delay="0"/>
                                  </p:stCondLst>
                                  <p:childTnLst>
                                    <p:set>
                                      <p:cBhvr>
                                        <p:cTn id="22" dur="1" fill="hold">
                                          <p:stCondLst>
                                            <p:cond delay="0"/>
                                          </p:stCondLst>
                                        </p:cTn>
                                        <p:tgtEl>
                                          <p:spTgt spid="103432"/>
                                        </p:tgtEl>
                                        <p:attrNameLst>
                                          <p:attrName>style.visibility</p:attrName>
                                        </p:attrNameLst>
                                      </p:cBhvr>
                                      <p:to>
                                        <p:strVal val="visible"/>
                                      </p:to>
                                    </p:set>
                                    <p:animEffect transition="in" filter="fade">
                                      <p:cBhvr>
                                        <p:cTn id="23" dur="10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p:bldP spid="103429" grpId="0" animBg="1"/>
      <p:bldP spid="103430" grpId="0" animBg="1"/>
      <p:bldP spid="10343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2" name="AutoShape 4"/>
          <p:cNvSpPr>
            <a:spLocks noChangeArrowheads="1"/>
          </p:cNvSpPr>
          <p:nvPr/>
        </p:nvSpPr>
        <p:spPr bwMode="auto">
          <a:xfrm>
            <a:off x="1060450" y="277813"/>
            <a:ext cx="6400800" cy="1143000"/>
          </a:xfrm>
          <a:prstGeom prst="roundRect">
            <a:avLst>
              <a:gd name="adj" fmla="val 16667"/>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Chemically activated ion channels</a:t>
            </a:r>
          </a:p>
        </p:txBody>
      </p:sp>
      <p:sp>
        <p:nvSpPr>
          <p:cNvPr id="104453" name="Oval 5"/>
          <p:cNvSpPr>
            <a:spLocks noChangeArrowheads="1"/>
          </p:cNvSpPr>
          <p:nvPr/>
        </p:nvSpPr>
        <p:spPr bwMode="auto">
          <a:xfrm>
            <a:off x="374650" y="354013"/>
            <a:ext cx="838200" cy="990600"/>
          </a:xfrm>
          <a:prstGeom prst="ellipse">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2</a:t>
            </a:r>
          </a:p>
        </p:txBody>
      </p:sp>
      <p:sp>
        <p:nvSpPr>
          <p:cNvPr id="104454" name="AutoShape 6"/>
          <p:cNvSpPr>
            <a:spLocks noChangeArrowheads="1"/>
          </p:cNvSpPr>
          <p:nvPr/>
        </p:nvSpPr>
        <p:spPr bwMode="auto">
          <a:xfrm>
            <a:off x="1905000" y="1676400"/>
            <a:ext cx="4800600" cy="4953000"/>
          </a:xfrm>
          <a:prstGeom prst="roundRect">
            <a:avLst>
              <a:gd name="adj" fmla="val 16667"/>
            </a:avLst>
          </a:prstGeom>
          <a:ln w="28575">
            <a:solidFill>
              <a:schemeClr val="accent2"/>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l" rtl="0">
              <a:lnSpc>
                <a:spcPct val="120000"/>
              </a:lnSpc>
            </a:pPr>
            <a:r>
              <a:rPr lang="en-US" sz="2400" b="1" i="1" dirty="0">
                <a:ln w="18000">
                  <a:noFill/>
                  <a:prstDash val="solid"/>
                  <a:miter lim="800000"/>
                </a:ln>
                <a:solidFill>
                  <a:schemeClr val="accent1">
                    <a:lumMod val="50000"/>
                  </a:schemeClr>
                </a:solidFill>
                <a:latin typeface="Times New Roman" pitchFamily="18" charset="0"/>
                <a:cs typeface="Times New Roman" pitchFamily="18" charset="0"/>
              </a:rPr>
              <a:t>Site:</a:t>
            </a:r>
          </a:p>
          <a:p>
            <a:pPr algn="l" rtl="0">
              <a:lnSpc>
                <a:spcPct val="120000"/>
              </a:lnSpc>
            </a:pPr>
            <a:r>
              <a:rPr lang="en-US" sz="2400" b="1" dirty="0">
                <a:ln w="18000">
                  <a:noFill/>
                  <a:prstDash val="solid"/>
                  <a:miter lim="800000"/>
                </a:ln>
                <a:solidFill>
                  <a:schemeClr val="accent1">
                    <a:lumMod val="50000"/>
                  </a:schemeClr>
                </a:solidFill>
                <a:latin typeface="Times New Roman" pitchFamily="18" charset="0"/>
                <a:cs typeface="Times New Roman" pitchFamily="18" charset="0"/>
              </a:rPr>
              <a:t>    found in the membrane of the </a:t>
            </a:r>
          </a:p>
          <a:p>
            <a:pPr algn="l" rtl="0">
              <a:lnSpc>
                <a:spcPct val="120000"/>
              </a:lnSpc>
            </a:pPr>
            <a:r>
              <a:rPr lang="en-US" sz="2400" b="1" dirty="0">
                <a:ln w="18000">
                  <a:noFill/>
                  <a:prstDash val="solid"/>
                  <a:miter lim="800000"/>
                </a:ln>
                <a:solidFill>
                  <a:schemeClr val="accent1">
                    <a:lumMod val="50000"/>
                  </a:schemeClr>
                </a:solidFill>
                <a:latin typeface="Times New Roman" pitchFamily="18" charset="0"/>
                <a:cs typeface="Times New Roman" pitchFamily="18" charset="0"/>
              </a:rPr>
              <a:t>Dendrites and soma. </a:t>
            </a:r>
          </a:p>
          <a:p>
            <a:pPr algn="l" rtl="0">
              <a:lnSpc>
                <a:spcPct val="120000"/>
              </a:lnSpc>
            </a:pPr>
            <a:r>
              <a:rPr lang="en-US" sz="2400" b="1" i="1" dirty="0">
                <a:ln w="18000">
                  <a:noFill/>
                  <a:prstDash val="solid"/>
                  <a:miter lim="800000"/>
                </a:ln>
                <a:solidFill>
                  <a:schemeClr val="accent1">
                    <a:lumMod val="50000"/>
                  </a:schemeClr>
                </a:solidFill>
                <a:latin typeface="Times New Roman" pitchFamily="18" charset="0"/>
                <a:cs typeface="Times New Roman" pitchFamily="18" charset="0"/>
              </a:rPr>
              <a:t>Gates:</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   has a gate-like process which </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open by binding of a chemical </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stimulus (transmitter) to a </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specific site (receptor) </a:t>
            </a:r>
          </a:p>
          <a:p>
            <a:pPr algn="l" rtl="0"/>
            <a:r>
              <a:rPr lang="en-US" sz="2400" b="1" dirty="0">
                <a:ln w="18000">
                  <a:noFill/>
                  <a:prstDash val="solid"/>
                  <a:miter lim="800000"/>
                </a:ln>
                <a:solidFill>
                  <a:schemeClr val="accent1">
                    <a:lumMod val="50000"/>
                  </a:schemeClr>
                </a:solidFill>
                <a:latin typeface="Times New Roman" pitchFamily="18" charset="0"/>
                <a:cs typeface="Times New Roman" pitchFamily="18" charset="0"/>
              </a:rPr>
              <a:t>on the channel.</a:t>
            </a:r>
            <a:r>
              <a:rPr lang="en-US" b="1" dirty="0">
                <a:ln w="18000">
                  <a:noFill/>
                  <a:prstDash val="solid"/>
                  <a:miter lim="800000"/>
                </a:ln>
                <a:solidFill>
                  <a:schemeClr val="accent1">
                    <a:lumMod val="50000"/>
                  </a:schemeClr>
                </a:solidFill>
                <a:latin typeface="Times New Roman" pitchFamily="18" charset="0"/>
                <a:cs typeface="Times New Roman" pitchFamily="18" charset="0"/>
              </a:rPr>
              <a:t> </a:t>
            </a:r>
          </a:p>
          <a:p>
            <a:pPr algn="l" rtl="0"/>
            <a:r>
              <a:rPr lang="en-US" sz="2400" b="1" i="1" dirty="0">
                <a:ln w="18000">
                  <a:noFill/>
                  <a:prstDash val="solid"/>
                  <a:miter lim="800000"/>
                </a:ln>
                <a:solidFill>
                  <a:schemeClr val="accent1">
                    <a:lumMod val="50000"/>
                  </a:schemeClr>
                </a:solidFill>
                <a:latin typeface="Times New Roman" pitchFamily="18" charset="0"/>
                <a:cs typeface="Times New Roman" pitchFamily="18" charset="0"/>
              </a:rPr>
              <a:t>Function:</a:t>
            </a:r>
          </a:p>
          <a:p>
            <a:pPr algn="l" rtl="0">
              <a:lnSpc>
                <a:spcPct val="120000"/>
              </a:lnSpc>
            </a:pPr>
            <a:r>
              <a:rPr lang="en-US" sz="2400" b="1" dirty="0">
                <a:ln w="18000">
                  <a:noFill/>
                  <a:prstDash val="solid"/>
                  <a:miter lim="800000"/>
                </a:ln>
                <a:solidFill>
                  <a:schemeClr val="accent1">
                    <a:lumMod val="50000"/>
                  </a:schemeClr>
                </a:solidFill>
                <a:latin typeface="Times New Roman" pitchFamily="18" charset="0"/>
                <a:cs typeface="Times New Roman" pitchFamily="18" charset="0"/>
              </a:rPr>
              <a:t> involved in neuromuscular </a:t>
            </a:r>
          </a:p>
          <a:p>
            <a:pPr algn="l" rtl="0">
              <a:lnSpc>
                <a:spcPct val="120000"/>
              </a:lnSpc>
            </a:pPr>
            <a:r>
              <a:rPr lang="en-US" sz="2400" b="1" dirty="0">
                <a:ln w="18000">
                  <a:noFill/>
                  <a:prstDash val="solid"/>
                  <a:miter lim="800000"/>
                </a:ln>
                <a:solidFill>
                  <a:schemeClr val="accent1">
                    <a:lumMod val="50000"/>
                  </a:schemeClr>
                </a:solidFill>
                <a:latin typeface="Times New Roman" pitchFamily="18" charset="0"/>
                <a:cs typeface="Times New Roman" pitchFamily="18" charset="0"/>
              </a:rPr>
              <a:t>transmission. </a:t>
            </a:r>
          </a:p>
        </p:txBody>
      </p:sp>
      <p:pic>
        <p:nvPicPr>
          <p:cNvPr id="104455" name="Picture 7"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50" y="1602581"/>
            <a:ext cx="84582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42875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fade">
                                      <p:cBhvr>
                                        <p:cTn id="7" dur="1000"/>
                                        <p:tgtEl>
                                          <p:spTgt spid="1044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452"/>
                                        </p:tgtEl>
                                        <p:attrNameLst>
                                          <p:attrName>style.visibility</p:attrName>
                                        </p:attrNameLst>
                                      </p:cBhvr>
                                      <p:to>
                                        <p:strVal val="visible"/>
                                      </p:to>
                                    </p:set>
                                    <p:animEffect transition="in" filter="fade">
                                      <p:cBhvr>
                                        <p:cTn id="10" dur="1000"/>
                                        <p:tgtEl>
                                          <p:spTgt spid="1044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4454"/>
                                        </p:tgtEl>
                                        <p:attrNameLst>
                                          <p:attrName>style.visibility</p:attrName>
                                        </p:attrNameLst>
                                      </p:cBhvr>
                                      <p:to>
                                        <p:strVal val="visible"/>
                                      </p:to>
                                    </p:set>
                                    <p:animEffect transition="in" filter="fade">
                                      <p:cBhvr>
                                        <p:cTn id="15" dur="1000"/>
                                        <p:tgtEl>
                                          <p:spTgt spid="1044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4455"/>
                                        </p:tgtEl>
                                        <p:attrNameLst>
                                          <p:attrName>style.visibility</p:attrName>
                                        </p:attrNameLst>
                                      </p:cBhvr>
                                      <p:to>
                                        <p:strVal val="visible"/>
                                      </p:to>
                                    </p:set>
                                    <p:animEffect transition="in" filter="fade">
                                      <p:cBhvr>
                                        <p:cTn id="20" dur="10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p:bldP spid="104453" grpId="0" animBg="1"/>
      <p:bldP spid="10445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9" name="AutoShape 7"/>
          <p:cNvSpPr>
            <a:spLocks noChangeArrowheads="1"/>
          </p:cNvSpPr>
          <p:nvPr/>
        </p:nvSpPr>
        <p:spPr bwMode="auto">
          <a:xfrm>
            <a:off x="1511300" y="1523999"/>
            <a:ext cx="5194300" cy="4950619"/>
          </a:xfrm>
          <a:prstGeom prst="roundRect">
            <a:avLst>
              <a:gd name="adj" fmla="val 16667"/>
            </a:avLst>
          </a:prstGeom>
          <a:ln w="38100">
            <a:solidFill>
              <a:schemeClr val="accent2"/>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l" rtl="0">
              <a:lnSpc>
                <a:spcPct val="120000"/>
              </a:lnSpc>
            </a:pPr>
            <a:r>
              <a:rPr lang="en-US" sz="2800" b="1" i="1" dirty="0">
                <a:solidFill>
                  <a:schemeClr val="accent2"/>
                </a:solidFill>
                <a:effectLst/>
                <a:latin typeface="Times New Roman" pitchFamily="18" charset="0"/>
                <a:cs typeface="Times New Roman" pitchFamily="18" charset="0"/>
              </a:rPr>
              <a:t>  Site:</a:t>
            </a:r>
          </a:p>
          <a:p>
            <a:pPr algn="l" rtl="0">
              <a:lnSpc>
                <a:spcPct val="120000"/>
              </a:lnSpc>
            </a:pPr>
            <a:r>
              <a:rPr lang="en-US" sz="2800" dirty="0">
                <a:solidFill>
                  <a:schemeClr val="accent2"/>
                </a:solidFill>
                <a:effectLst/>
                <a:latin typeface="Times New Roman" pitchFamily="18" charset="0"/>
                <a:cs typeface="Times New Roman" pitchFamily="18" charset="0"/>
              </a:rPr>
              <a:t>    found in the membrane of the </a:t>
            </a:r>
          </a:p>
          <a:p>
            <a:pPr algn="l" rtl="0">
              <a:lnSpc>
                <a:spcPct val="120000"/>
              </a:lnSpc>
            </a:pPr>
            <a:r>
              <a:rPr lang="en-US" sz="2800" dirty="0">
                <a:solidFill>
                  <a:schemeClr val="accent2"/>
                </a:solidFill>
                <a:effectLst/>
                <a:latin typeface="Times New Roman" pitchFamily="18" charset="0"/>
                <a:cs typeface="Times New Roman" pitchFamily="18" charset="0"/>
              </a:rPr>
              <a:t>Soma and axon. </a:t>
            </a:r>
          </a:p>
          <a:p>
            <a:pPr algn="l" rtl="0">
              <a:lnSpc>
                <a:spcPct val="120000"/>
              </a:lnSpc>
            </a:pPr>
            <a:r>
              <a:rPr lang="en-US" sz="2800" b="1" i="1" dirty="0">
                <a:solidFill>
                  <a:schemeClr val="accent2"/>
                </a:solidFill>
                <a:effectLst/>
                <a:latin typeface="Times New Roman" pitchFamily="18" charset="0"/>
                <a:cs typeface="Times New Roman" pitchFamily="18" charset="0"/>
              </a:rPr>
              <a:t>Gates:</a:t>
            </a:r>
          </a:p>
          <a:p>
            <a:pPr algn="l"/>
            <a:r>
              <a:rPr lang="en-US" sz="2800" dirty="0">
                <a:solidFill>
                  <a:schemeClr val="accent2"/>
                </a:solidFill>
                <a:effectLst/>
                <a:latin typeface="Times New Roman" pitchFamily="18" charset="0"/>
                <a:cs typeface="Times New Roman" pitchFamily="18" charset="0"/>
              </a:rPr>
              <a:t> has a gate-like process which </a:t>
            </a:r>
          </a:p>
          <a:p>
            <a:pPr algn="l"/>
            <a:r>
              <a:rPr lang="en-US" sz="2800" dirty="0">
                <a:solidFill>
                  <a:schemeClr val="accent2"/>
                </a:solidFill>
                <a:effectLst/>
                <a:latin typeface="Times New Roman" pitchFamily="18" charset="0"/>
                <a:cs typeface="Times New Roman" pitchFamily="18" charset="0"/>
              </a:rPr>
              <a:t>open by when a certain change </a:t>
            </a:r>
          </a:p>
          <a:p>
            <a:pPr algn="l"/>
            <a:r>
              <a:rPr lang="en-US" sz="2800" dirty="0">
                <a:solidFill>
                  <a:schemeClr val="accent2"/>
                </a:solidFill>
                <a:effectLst/>
                <a:latin typeface="Times New Roman" pitchFamily="18" charset="0"/>
                <a:cs typeface="Times New Roman" pitchFamily="18" charset="0"/>
              </a:rPr>
              <a:t>In the membrane potential.</a:t>
            </a:r>
          </a:p>
          <a:p>
            <a:pPr algn="l" rtl="0">
              <a:lnSpc>
                <a:spcPct val="120000"/>
              </a:lnSpc>
            </a:pPr>
            <a:r>
              <a:rPr lang="en-US" sz="2800" b="1" i="1" dirty="0">
                <a:solidFill>
                  <a:schemeClr val="accent2"/>
                </a:solidFill>
                <a:effectLst/>
                <a:latin typeface="Times New Roman" pitchFamily="18" charset="0"/>
                <a:cs typeface="Times New Roman" pitchFamily="18" charset="0"/>
              </a:rPr>
              <a:t>Function:</a:t>
            </a:r>
          </a:p>
          <a:p>
            <a:pPr algn="l" rtl="0">
              <a:lnSpc>
                <a:spcPct val="120000"/>
              </a:lnSpc>
            </a:pPr>
            <a:r>
              <a:rPr lang="en-US" sz="2800" dirty="0">
                <a:solidFill>
                  <a:schemeClr val="accent2"/>
                </a:solidFill>
                <a:effectLst/>
                <a:latin typeface="Times New Roman" pitchFamily="18" charset="0"/>
                <a:cs typeface="Times New Roman" pitchFamily="18" charset="0"/>
              </a:rPr>
              <a:t> involved in generation of </a:t>
            </a:r>
          </a:p>
          <a:p>
            <a:pPr algn="l" rtl="0">
              <a:lnSpc>
                <a:spcPct val="120000"/>
              </a:lnSpc>
            </a:pPr>
            <a:r>
              <a:rPr lang="en-US" sz="2800" dirty="0">
                <a:solidFill>
                  <a:schemeClr val="accent2"/>
                </a:solidFill>
                <a:effectLst/>
                <a:latin typeface="Times New Roman" pitchFamily="18" charset="0"/>
                <a:cs typeface="Times New Roman" pitchFamily="18" charset="0"/>
              </a:rPr>
              <a:t>Action potential </a:t>
            </a:r>
          </a:p>
        </p:txBody>
      </p:sp>
      <p:sp>
        <p:nvSpPr>
          <p:cNvPr id="105480" name="AutoShape 8"/>
          <p:cNvSpPr>
            <a:spLocks noChangeArrowheads="1"/>
          </p:cNvSpPr>
          <p:nvPr/>
        </p:nvSpPr>
        <p:spPr bwMode="auto">
          <a:xfrm>
            <a:off x="1066800" y="304800"/>
            <a:ext cx="6400800" cy="1143000"/>
          </a:xfrm>
          <a:prstGeom prst="roundRect">
            <a:avLst>
              <a:gd name="adj" fmla="val 16667"/>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Voltage activated ion channels</a:t>
            </a:r>
          </a:p>
        </p:txBody>
      </p:sp>
      <p:sp>
        <p:nvSpPr>
          <p:cNvPr id="105481" name="Oval 9"/>
          <p:cNvSpPr>
            <a:spLocks noChangeArrowheads="1"/>
          </p:cNvSpPr>
          <p:nvPr/>
        </p:nvSpPr>
        <p:spPr bwMode="auto">
          <a:xfrm>
            <a:off x="381000" y="381000"/>
            <a:ext cx="838200" cy="990600"/>
          </a:xfrm>
          <a:prstGeom prst="ellipse">
            <a:avLst/>
          </a:prstGeom>
          <a:solidFill>
            <a:srgbClr val="FF6600"/>
          </a:solidFill>
          <a:ln w="9525">
            <a:solidFill>
              <a:schemeClr val="tx1"/>
            </a:solidFill>
            <a:round/>
            <a:headEnd/>
            <a:tailEnd/>
          </a:ln>
        </p:spPr>
        <p:txBody>
          <a:bodyPr wrap="none" anchor="ctr"/>
          <a:lstStyle/>
          <a:p>
            <a:r>
              <a:rPr lang="en-US" sz="3200" b="1">
                <a:effectLst/>
                <a:latin typeface="Times New Roman" pitchFamily="18" charset="0"/>
                <a:cs typeface="Times New Roman" pitchFamily="18" charset="0"/>
              </a:rPr>
              <a:t>3</a:t>
            </a:r>
          </a:p>
        </p:txBody>
      </p:sp>
      <p:pic>
        <p:nvPicPr>
          <p:cNvPr id="105482" name="Picture 10" descr="chan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68453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28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5481"/>
                                        </p:tgtEl>
                                        <p:attrNameLst>
                                          <p:attrName>style.visibility</p:attrName>
                                        </p:attrNameLst>
                                      </p:cBhvr>
                                      <p:to>
                                        <p:strVal val="visible"/>
                                      </p:to>
                                    </p:set>
                                    <p:animEffect transition="in" filter="fade">
                                      <p:cBhvr>
                                        <p:cTn id="7" dur="1000"/>
                                        <p:tgtEl>
                                          <p:spTgt spid="1054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480"/>
                                        </p:tgtEl>
                                        <p:attrNameLst>
                                          <p:attrName>style.visibility</p:attrName>
                                        </p:attrNameLst>
                                      </p:cBhvr>
                                      <p:to>
                                        <p:strVal val="visible"/>
                                      </p:to>
                                    </p:set>
                                    <p:animEffect transition="in" filter="fade">
                                      <p:cBhvr>
                                        <p:cTn id="10" dur="1000"/>
                                        <p:tgtEl>
                                          <p:spTgt spid="1054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5479"/>
                                        </p:tgtEl>
                                        <p:attrNameLst>
                                          <p:attrName>style.visibility</p:attrName>
                                        </p:attrNameLst>
                                      </p:cBhvr>
                                      <p:to>
                                        <p:strVal val="visible"/>
                                      </p:to>
                                    </p:set>
                                    <p:animEffect transition="in" filter="fade">
                                      <p:cBhvr>
                                        <p:cTn id="15" dur="1000"/>
                                        <p:tgtEl>
                                          <p:spTgt spid="1054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05482"/>
                                        </p:tgtEl>
                                        <p:attrNameLst>
                                          <p:attrName>style.visibility</p:attrName>
                                        </p:attrNameLst>
                                      </p:cBhvr>
                                      <p:to>
                                        <p:strVal val="visible"/>
                                      </p:to>
                                    </p:set>
                                    <p:animEffect transition="in" filter="fade">
                                      <p:cBhvr>
                                        <p:cTn id="20" dur="1000"/>
                                        <p:tgtEl>
                                          <p:spTgt spid="105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80" grpId="0" animBg="1"/>
      <p:bldP spid="10548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9"/>
          <p:cNvSpPr>
            <a:spLocks noChangeArrowheads="1"/>
          </p:cNvSpPr>
          <p:nvPr/>
        </p:nvSpPr>
        <p:spPr bwMode="auto">
          <a:xfrm>
            <a:off x="812800" y="1530350"/>
            <a:ext cx="19637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431800" algn="r"/>
            <a:endParaRPr lang="en-US" sz="1800">
              <a:effectLst/>
              <a:latin typeface="Arial" charset="0"/>
            </a:endParaRPr>
          </a:p>
        </p:txBody>
      </p:sp>
      <p:graphicFrame>
        <p:nvGraphicFramePr>
          <p:cNvPr id="107619" name="Group 99"/>
          <p:cNvGraphicFramePr>
            <a:graphicFrameLocks noGrp="1"/>
          </p:cNvGraphicFramePr>
          <p:nvPr>
            <p:extLst>
              <p:ext uri="{D42A27DB-BD31-4B8C-83A1-F6EECF244321}">
                <p14:modId xmlns:p14="http://schemas.microsoft.com/office/powerpoint/2010/main" val="250772297"/>
              </p:ext>
            </p:extLst>
          </p:nvPr>
        </p:nvGraphicFramePr>
        <p:xfrm>
          <a:off x="0" y="0"/>
          <a:ext cx="9144000" cy="6857999"/>
        </p:xfrm>
        <a:graphic>
          <a:graphicData uri="http://schemas.openxmlformats.org/drawingml/2006/table">
            <a:tbl>
              <a:tblPr rtl="1"/>
              <a:tblGrid>
                <a:gridCol w="2999076">
                  <a:extLst>
                    <a:ext uri="{9D8B030D-6E8A-4147-A177-3AD203B41FA5}">
                      <a16:colId xmlns:a16="http://schemas.microsoft.com/office/drawing/2014/main" val="20000"/>
                    </a:ext>
                  </a:extLst>
                </a:gridCol>
                <a:gridCol w="3352681">
                  <a:extLst>
                    <a:ext uri="{9D8B030D-6E8A-4147-A177-3AD203B41FA5}">
                      <a16:colId xmlns:a16="http://schemas.microsoft.com/office/drawing/2014/main" val="20001"/>
                    </a:ext>
                  </a:extLst>
                </a:gridCol>
                <a:gridCol w="2792243">
                  <a:extLst>
                    <a:ext uri="{9D8B030D-6E8A-4147-A177-3AD203B41FA5}">
                      <a16:colId xmlns:a16="http://schemas.microsoft.com/office/drawing/2014/main" val="20002"/>
                    </a:ext>
                  </a:extLst>
                </a:gridCol>
              </a:tblGrid>
              <a:tr h="98835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Voltage-activated</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ion channels</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Chemically-activated</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ion channels</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Passive ion channels</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69640">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found in the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mem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of the </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axon and soma. </a:t>
                      </a: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has a gate-like process which </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open by detection of a certain change in the membrane potential. </a:t>
                      </a: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involved in </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generation &amp; propagation of action potential.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found in the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mem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of </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dendrites and soma. </a:t>
                      </a:r>
                    </a:p>
                    <a:p>
                      <a:pPr marL="0" marR="0" lvl="0" indent="0" algn="l" defTabSz="914400" rtl="0" eaLnBrk="1" fontAlgn="base" latinLnBrk="0" hangingPunct="1">
                        <a:lnSpc>
                          <a:spcPct val="100000"/>
                        </a:lnSpc>
                        <a:spcBef>
                          <a:spcPct val="20000"/>
                        </a:spcBef>
                        <a:spcAft>
                          <a:spcPct val="0"/>
                        </a:spcAft>
                        <a:buClr>
                          <a:schemeClr val="hlink"/>
                        </a:buClr>
                        <a:buSzPct val="70000"/>
                        <a:buFont typeface="Arial" pitchFamily="34" charset="0"/>
                        <a:buNone/>
                        <a:tabLst/>
                      </a:pPr>
                      <a:endParaRPr kumimoji="0" lang="en-US" sz="2400" b="0" i="0" u="none" strike="noStrike" cap="none" normalizeH="0" baseline="0" dirty="0">
                        <a:ln>
                          <a:noFill/>
                        </a:ln>
                        <a:solidFill>
                          <a:srgbClr val="FF0000"/>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has a </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gate-like process </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which </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open by binding of a chemical stimulus </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(transmitter) </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to a specific site</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(receptor) on the channel. </a:t>
                      </a:r>
                      <a:endParaRPr kumimoji="0" lang="ar-EG" sz="24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Arial"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involved in </a:t>
                      </a:r>
                      <a:r>
                        <a:rPr kumimoji="0" lang="en-US" sz="2400" b="0" i="0" u="none" strike="noStrike" cap="none" normalizeH="0" baseline="0" dirty="0" err="1">
                          <a:ln>
                            <a:noFill/>
                          </a:ln>
                          <a:solidFill>
                            <a:srgbClr val="FF0000"/>
                          </a:solidFill>
                          <a:effectLst/>
                          <a:latin typeface="Times New Roman" pitchFamily="18" charset="0"/>
                          <a:cs typeface="Times New Roman" pitchFamily="18" charset="0"/>
                        </a:rPr>
                        <a:t>neuro</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-muscular trans-mission.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found in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the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mem</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of the whole nerve cell</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no gates</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(just a pore). </a:t>
                      </a:r>
                    </a:p>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20000"/>
                        </a:spcBef>
                        <a:spcAft>
                          <a:spcPct val="0"/>
                        </a:spcAft>
                        <a:buClr>
                          <a:srgbClr val="FF0000"/>
                        </a:buClr>
                        <a:buSzPct val="70000"/>
                        <a:buFont typeface="Arial" pitchFamily="34" charset="0"/>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20000"/>
                        </a:spcBef>
                        <a:spcAft>
                          <a:spcPct val="0"/>
                        </a:spcAft>
                        <a:buClr>
                          <a:srgbClr val="FF0000"/>
                        </a:buClr>
                        <a:buSzPct val="70000"/>
                        <a:buFont typeface="Arial"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involved in </a:t>
                      </a:r>
                      <a:r>
                        <a:rPr kumimoji="0" lang="en-US" sz="2400" b="0" i="0" u="none" strike="noStrike" cap="none" normalizeH="0" baseline="0" dirty="0">
                          <a:ln>
                            <a:noFill/>
                          </a:ln>
                          <a:solidFill>
                            <a:srgbClr val="FF0000"/>
                          </a:solidFill>
                          <a:effectLst/>
                          <a:latin typeface="Times New Roman" pitchFamily="18" charset="0"/>
                          <a:cs typeface="Times New Roman" pitchFamily="18" charset="0"/>
                        </a:rPr>
                        <a:t>generation of RMP.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83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orient="vert" idx="1"/>
          </p:nvPr>
        </p:nvSpPr>
        <p:spPr>
          <a:xfrm rot="16200000">
            <a:off x="621112" y="1055289"/>
            <a:ext cx="5158580" cy="5334001"/>
          </a:xfrm>
        </p:spPr>
        <p:txBody>
          <a:bodyPr>
            <a:normAutofit fontScale="85000" lnSpcReduction="20000"/>
          </a:bodyPr>
          <a:lstStyle/>
          <a:p>
            <a:pPr>
              <a:lnSpc>
                <a:spcPct val="150000"/>
              </a:lnSpc>
            </a:pPr>
            <a:r>
              <a:rPr lang="en-US" sz="3600" dirty="0">
                <a:latin typeface="Calibri" pitchFamily="34" charset="0"/>
              </a:rPr>
              <a:t>Excitability</a:t>
            </a:r>
          </a:p>
          <a:p>
            <a:pPr>
              <a:lnSpc>
                <a:spcPct val="150000"/>
              </a:lnSpc>
            </a:pPr>
            <a:r>
              <a:rPr lang="en-US" sz="3600" dirty="0">
                <a:latin typeface="Calibri" pitchFamily="34" charset="0"/>
              </a:rPr>
              <a:t>Conductivity</a:t>
            </a:r>
          </a:p>
          <a:p>
            <a:pPr>
              <a:lnSpc>
                <a:spcPct val="150000"/>
              </a:lnSpc>
            </a:pPr>
            <a:r>
              <a:rPr lang="en-US" sz="3600" dirty="0" err="1">
                <a:latin typeface="Calibri" pitchFamily="34" charset="0"/>
              </a:rPr>
              <a:t>Unfatigability</a:t>
            </a:r>
            <a:endParaRPr lang="en-US" sz="3600" dirty="0">
              <a:latin typeface="Calibri" pitchFamily="34" charset="0"/>
            </a:endParaRPr>
          </a:p>
          <a:p>
            <a:pPr>
              <a:lnSpc>
                <a:spcPct val="150000"/>
              </a:lnSpc>
            </a:pPr>
            <a:r>
              <a:rPr lang="en-US" sz="3600" dirty="0">
                <a:latin typeface="Calibri" pitchFamily="34" charset="0"/>
              </a:rPr>
              <a:t>Refractory period</a:t>
            </a:r>
          </a:p>
          <a:p>
            <a:pPr>
              <a:lnSpc>
                <a:spcPct val="150000"/>
              </a:lnSpc>
            </a:pPr>
            <a:r>
              <a:rPr lang="en-US" sz="3600" dirty="0">
                <a:latin typeface="Calibri" pitchFamily="34" charset="0"/>
              </a:rPr>
              <a:t>All or none law</a:t>
            </a:r>
          </a:p>
          <a:p>
            <a:pPr>
              <a:lnSpc>
                <a:spcPct val="150000"/>
              </a:lnSpc>
            </a:pPr>
            <a:r>
              <a:rPr lang="en-US" sz="3600" dirty="0">
                <a:latin typeface="Calibri" pitchFamily="34" charset="0"/>
              </a:rPr>
              <a:t>Summation</a:t>
            </a:r>
          </a:p>
          <a:p>
            <a:pPr>
              <a:lnSpc>
                <a:spcPct val="150000"/>
              </a:lnSpc>
            </a:pPr>
            <a:r>
              <a:rPr lang="en-US" sz="3600" dirty="0">
                <a:latin typeface="Calibri" pitchFamily="34" charset="0"/>
              </a:rPr>
              <a:t>Accommodation</a:t>
            </a:r>
          </a:p>
        </p:txBody>
      </p:sp>
      <p:sp>
        <p:nvSpPr>
          <p:cNvPr id="13314" name="Rectangle 2"/>
          <p:cNvSpPr>
            <a:spLocks noGrp="1" noChangeArrowheads="1"/>
          </p:cNvSpPr>
          <p:nvPr>
            <p:ph type="title"/>
          </p:nvPr>
        </p:nvSpPr>
        <p:spPr>
          <a:xfrm>
            <a:off x="0" y="414866"/>
            <a:ext cx="8763000" cy="804333"/>
          </a:xfrm>
        </p:spPr>
        <p:txBody>
          <a:bodyPr>
            <a:normAutofit/>
          </a:bodyPr>
          <a:lstStyle/>
          <a:p>
            <a:pPr algn="ctr"/>
            <a:r>
              <a:rPr lang="en-US" sz="3600" b="1" dirty="0">
                <a:solidFill>
                  <a:srgbClr val="DF0803"/>
                </a:solidFill>
              </a:rPr>
              <a:t>Properties</a:t>
            </a:r>
            <a:r>
              <a:rPr lang="en-US" b="1" dirty="0">
                <a:solidFill>
                  <a:srgbClr val="DF0803"/>
                </a:solidFill>
              </a:rPr>
              <a:t> of Nerve Fiber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fade">
                                      <p:cBhvr>
                                        <p:cTn id="12" dur="1000"/>
                                        <p:tgtEl>
                                          <p:spTgt spid="13315">
                                            <p:txEl>
                                              <p:pRg st="0" end="0"/>
                                            </p:txEl>
                                          </p:spTgt>
                                        </p:tgtEl>
                                      </p:cBhvr>
                                    </p:animEffect>
                                    <p:anim calcmode="lin" valueType="num">
                                      <p:cBhvr>
                                        <p:cTn id="13"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Effect transition="in" filter="fade">
                                      <p:cBhvr>
                                        <p:cTn id="19" dur="1000"/>
                                        <p:tgtEl>
                                          <p:spTgt spid="13315">
                                            <p:txEl>
                                              <p:pRg st="1" end="1"/>
                                            </p:txEl>
                                          </p:spTgt>
                                        </p:tgtEl>
                                      </p:cBhvr>
                                    </p:animEffect>
                                    <p:anim calcmode="lin" valueType="num">
                                      <p:cBhvr>
                                        <p:cTn id="20"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315">
                                            <p:txEl>
                                              <p:pRg st="2" end="2"/>
                                            </p:txEl>
                                          </p:spTgt>
                                        </p:tgtEl>
                                        <p:attrNameLst>
                                          <p:attrName>style.visibility</p:attrName>
                                        </p:attrNameLst>
                                      </p:cBhvr>
                                      <p:to>
                                        <p:strVal val="visible"/>
                                      </p:to>
                                    </p:set>
                                    <p:animEffect transition="in" filter="fade">
                                      <p:cBhvr>
                                        <p:cTn id="26" dur="1000"/>
                                        <p:tgtEl>
                                          <p:spTgt spid="13315">
                                            <p:txEl>
                                              <p:pRg st="2" end="2"/>
                                            </p:txEl>
                                          </p:spTgt>
                                        </p:tgtEl>
                                      </p:cBhvr>
                                    </p:animEffect>
                                    <p:anim calcmode="lin" valueType="num">
                                      <p:cBhvr>
                                        <p:cTn id="27"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315">
                                            <p:txEl>
                                              <p:pRg st="3" end="3"/>
                                            </p:txEl>
                                          </p:spTgt>
                                        </p:tgtEl>
                                        <p:attrNameLst>
                                          <p:attrName>style.visibility</p:attrName>
                                        </p:attrNameLst>
                                      </p:cBhvr>
                                      <p:to>
                                        <p:strVal val="visible"/>
                                      </p:to>
                                    </p:set>
                                    <p:animEffect transition="in" filter="fade">
                                      <p:cBhvr>
                                        <p:cTn id="33" dur="1000"/>
                                        <p:tgtEl>
                                          <p:spTgt spid="13315">
                                            <p:txEl>
                                              <p:pRg st="3" end="3"/>
                                            </p:txEl>
                                          </p:spTgt>
                                        </p:tgtEl>
                                      </p:cBhvr>
                                    </p:animEffect>
                                    <p:anim calcmode="lin" valueType="num">
                                      <p:cBhvr>
                                        <p:cTn id="34"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315">
                                            <p:txEl>
                                              <p:pRg st="4" end="4"/>
                                            </p:txEl>
                                          </p:spTgt>
                                        </p:tgtEl>
                                        <p:attrNameLst>
                                          <p:attrName>style.visibility</p:attrName>
                                        </p:attrNameLst>
                                      </p:cBhvr>
                                      <p:to>
                                        <p:strVal val="visible"/>
                                      </p:to>
                                    </p:set>
                                    <p:animEffect transition="in" filter="fade">
                                      <p:cBhvr>
                                        <p:cTn id="40" dur="1000"/>
                                        <p:tgtEl>
                                          <p:spTgt spid="13315">
                                            <p:txEl>
                                              <p:pRg st="4" end="4"/>
                                            </p:txEl>
                                          </p:spTgt>
                                        </p:tgtEl>
                                      </p:cBhvr>
                                    </p:animEffect>
                                    <p:anim calcmode="lin" valueType="num">
                                      <p:cBhvr>
                                        <p:cTn id="41"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33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315">
                                            <p:txEl>
                                              <p:pRg st="5" end="5"/>
                                            </p:txEl>
                                          </p:spTgt>
                                        </p:tgtEl>
                                        <p:attrNameLst>
                                          <p:attrName>style.visibility</p:attrName>
                                        </p:attrNameLst>
                                      </p:cBhvr>
                                      <p:to>
                                        <p:strVal val="visible"/>
                                      </p:to>
                                    </p:set>
                                    <p:animEffect transition="in" filter="fade">
                                      <p:cBhvr>
                                        <p:cTn id="47" dur="1000"/>
                                        <p:tgtEl>
                                          <p:spTgt spid="13315">
                                            <p:txEl>
                                              <p:pRg st="5" end="5"/>
                                            </p:txEl>
                                          </p:spTgt>
                                        </p:tgtEl>
                                      </p:cBhvr>
                                    </p:animEffect>
                                    <p:anim calcmode="lin" valueType="num">
                                      <p:cBhvr>
                                        <p:cTn id="48"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3315">
                                            <p:txEl>
                                              <p:pRg st="6" end="6"/>
                                            </p:txEl>
                                          </p:spTgt>
                                        </p:tgtEl>
                                        <p:attrNameLst>
                                          <p:attrName>style.visibility</p:attrName>
                                        </p:attrNameLst>
                                      </p:cBhvr>
                                      <p:to>
                                        <p:strVal val="visible"/>
                                      </p:to>
                                    </p:set>
                                    <p:animEffect transition="in" filter="fade">
                                      <p:cBhvr>
                                        <p:cTn id="54" dur="1000"/>
                                        <p:tgtEl>
                                          <p:spTgt spid="13315">
                                            <p:txEl>
                                              <p:pRg st="6" end="6"/>
                                            </p:txEl>
                                          </p:spTgt>
                                        </p:tgtEl>
                                      </p:cBhvr>
                                    </p:animEffect>
                                    <p:anim calcmode="lin" valueType="num">
                                      <p:cBhvr>
                                        <p:cTn id="55"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33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8" name="Rectangle 4"/>
          <p:cNvSpPr>
            <a:spLocks noChangeArrowheads="1"/>
          </p:cNvSpPr>
          <p:nvPr/>
        </p:nvSpPr>
        <p:spPr bwMode="auto">
          <a:xfrm>
            <a:off x="304800" y="473075"/>
            <a:ext cx="8534400" cy="5693866"/>
          </a:xfrm>
          <a:prstGeom prst="rect">
            <a:avLst/>
          </a:prstGeom>
          <a:noFill/>
          <a:ln w="9525" algn="ctr">
            <a:noFill/>
            <a:miter lim="800000"/>
            <a:headEnd/>
            <a:tailEnd/>
          </a:ln>
          <a:effectLst/>
        </p:spPr>
        <p:txBody>
          <a:bodyPr>
            <a:spAutoFit/>
          </a:bodyPr>
          <a:lstStyle/>
          <a:p>
            <a:pPr marL="3175" indent="-3175" algn="just" rtl="0">
              <a:spcBef>
                <a:spcPct val="50000"/>
              </a:spcBef>
              <a:buFont typeface="Wingdings" pitchFamily="2" charset="2"/>
              <a:buNone/>
              <a:defRPr/>
            </a:pPr>
            <a:r>
              <a:rPr lang="en-US" sz="2800" dirty="0">
                <a:latin typeface="Times New Roman" pitchFamily="18" charset="0"/>
                <a:cs typeface="Times New Roman" pitchFamily="18" charset="0"/>
              </a:rPr>
              <a:t>So, the nerve membrane is:</a:t>
            </a:r>
          </a:p>
          <a:p>
            <a:pPr marL="3175" indent="-3175" algn="just" rtl="0">
              <a:spcBef>
                <a:spcPct val="50000"/>
              </a:spcBef>
              <a:buFont typeface="Wingdings" pitchFamily="2" charset="2"/>
              <a:buChar char="q"/>
              <a:defRPr/>
            </a:pPr>
            <a:r>
              <a:rPr lang="en-US" sz="2800" dirty="0">
                <a:latin typeface="Times New Roman" pitchFamily="18" charset="0"/>
                <a:cs typeface="Times New Roman" pitchFamily="18" charset="0"/>
              </a:rPr>
              <a:t> Freely permeable to lipid-soluble substances. </a:t>
            </a:r>
          </a:p>
          <a:p>
            <a:pPr marL="3175" indent="-3175" algn="just" rtl="0">
              <a:spcBef>
                <a:spcPct val="50000"/>
              </a:spcBef>
              <a:buFont typeface="Wingdings" pitchFamily="2" charset="2"/>
              <a:buChar char="q"/>
              <a:defRPr/>
            </a:pPr>
            <a:r>
              <a:rPr lang="en-US" sz="2800" dirty="0">
                <a:latin typeface="Times New Roman" pitchFamily="18" charset="0"/>
                <a:cs typeface="Times New Roman" pitchFamily="18" charset="0"/>
              </a:rPr>
              <a:t> Impermeable to proteins (organic anions), due to their large size.</a:t>
            </a:r>
          </a:p>
          <a:p>
            <a:pPr marL="3175" indent="-3175" algn="just" rtl="0">
              <a:spcBef>
                <a:spcPct val="50000"/>
              </a:spcBef>
              <a:buFont typeface="Wingdings" pitchFamily="2" charset="2"/>
              <a:buChar char="q"/>
              <a:defRPr/>
            </a:pPr>
            <a:r>
              <a:rPr lang="en-US" sz="2800" dirty="0">
                <a:latin typeface="Times New Roman" pitchFamily="18" charset="0"/>
                <a:cs typeface="Times New Roman" pitchFamily="18" charset="0"/>
              </a:rPr>
              <a:t> Semipermeable to water-soluble ions (regulated by ion channels)</a:t>
            </a:r>
          </a:p>
          <a:p>
            <a:pPr marL="3175" indent="-3175" algn="just" rtl="0">
              <a:spcBef>
                <a:spcPct val="50000"/>
              </a:spcBef>
              <a:buFont typeface="Wingdings" pitchFamily="2" charset="2"/>
              <a:buNone/>
              <a:defRPr/>
            </a:pPr>
            <a:r>
              <a:rPr lang="en-US" sz="2800" b="1" dirty="0">
                <a:solidFill>
                  <a:srgbClr val="7030A0"/>
                </a:solidFill>
                <a:latin typeface="Times New Roman" pitchFamily="18" charset="0"/>
                <a:cs typeface="Times New Roman" pitchFamily="18" charset="0"/>
              </a:rPr>
              <a:t>N.B.: In the resting neuron, Na</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ions pass through the passive Na</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channels with difficulty, while K</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ions pass through the passive K</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channels more easily. The cell membrane is about 100 times more permeable for K</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ions than for Na</a:t>
            </a:r>
            <a:r>
              <a:rPr lang="en-US" sz="2800" b="1" baseline="30000" dirty="0">
                <a:solidFill>
                  <a:srgbClr val="7030A0"/>
                </a:solidFill>
                <a:latin typeface="Times New Roman" pitchFamily="18" charset="0"/>
                <a:cs typeface="Times New Roman" pitchFamily="18" charset="0"/>
              </a:rPr>
              <a:t>+</a:t>
            </a:r>
            <a:r>
              <a:rPr lang="en-US" sz="2800" b="1" dirty="0">
                <a:solidFill>
                  <a:srgbClr val="7030A0"/>
                </a:solidFill>
                <a:latin typeface="Times New Roman" pitchFamily="18" charset="0"/>
                <a:cs typeface="Times New Roman" pitchFamily="18" charset="0"/>
              </a:rPr>
              <a:t> ions.</a:t>
            </a:r>
          </a:p>
        </p:txBody>
      </p:sp>
    </p:spTree>
    <p:extLst>
      <p:ext uri="{BB962C8B-B14F-4D97-AF65-F5344CB8AC3E}">
        <p14:creationId xmlns:p14="http://schemas.microsoft.com/office/powerpoint/2010/main" val="412839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8548">
                                            <p:txEl>
                                              <p:pRg st="1" end="1"/>
                                            </p:txEl>
                                          </p:spTgt>
                                        </p:tgtEl>
                                        <p:attrNameLst>
                                          <p:attrName>style.visibility</p:attrName>
                                        </p:attrNameLst>
                                      </p:cBhvr>
                                      <p:to>
                                        <p:strVal val="visible"/>
                                      </p:to>
                                    </p:set>
                                    <p:animEffect transition="in" filter="fade">
                                      <p:cBhvr>
                                        <p:cTn id="7" dur="1000"/>
                                        <p:tgtEl>
                                          <p:spTgt spid="108548">
                                            <p:txEl>
                                              <p:pRg st="1" end="1"/>
                                            </p:txEl>
                                          </p:spTgt>
                                        </p:tgtEl>
                                      </p:cBhvr>
                                    </p:animEffect>
                                    <p:anim calcmode="lin" valueType="num">
                                      <p:cBhvr>
                                        <p:cTn id="8" dur="1000" fill="hold"/>
                                        <p:tgtEl>
                                          <p:spTgt spid="10854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854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8548">
                                            <p:txEl>
                                              <p:pRg st="2" end="2"/>
                                            </p:txEl>
                                          </p:spTgt>
                                        </p:tgtEl>
                                        <p:attrNameLst>
                                          <p:attrName>style.visibility</p:attrName>
                                        </p:attrNameLst>
                                      </p:cBhvr>
                                      <p:to>
                                        <p:strVal val="visible"/>
                                      </p:to>
                                    </p:set>
                                    <p:animEffect transition="in" filter="fade">
                                      <p:cBhvr>
                                        <p:cTn id="14" dur="1000"/>
                                        <p:tgtEl>
                                          <p:spTgt spid="108548">
                                            <p:txEl>
                                              <p:pRg st="2" end="2"/>
                                            </p:txEl>
                                          </p:spTgt>
                                        </p:tgtEl>
                                      </p:cBhvr>
                                    </p:animEffect>
                                    <p:anim calcmode="lin" valueType="num">
                                      <p:cBhvr>
                                        <p:cTn id="15" dur="1000" fill="hold"/>
                                        <p:tgtEl>
                                          <p:spTgt spid="10854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854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8548">
                                            <p:txEl>
                                              <p:pRg st="3" end="3"/>
                                            </p:txEl>
                                          </p:spTgt>
                                        </p:tgtEl>
                                        <p:attrNameLst>
                                          <p:attrName>style.visibility</p:attrName>
                                        </p:attrNameLst>
                                      </p:cBhvr>
                                      <p:to>
                                        <p:strVal val="visible"/>
                                      </p:to>
                                    </p:set>
                                    <p:animEffect transition="in" filter="fade">
                                      <p:cBhvr>
                                        <p:cTn id="21" dur="1000"/>
                                        <p:tgtEl>
                                          <p:spTgt spid="108548">
                                            <p:txEl>
                                              <p:pRg st="3" end="3"/>
                                            </p:txEl>
                                          </p:spTgt>
                                        </p:tgtEl>
                                      </p:cBhvr>
                                    </p:animEffect>
                                    <p:anim calcmode="lin" valueType="num">
                                      <p:cBhvr>
                                        <p:cTn id="22" dur="1000" fill="hold"/>
                                        <p:tgtEl>
                                          <p:spTgt spid="10854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854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8548">
                                            <p:txEl>
                                              <p:pRg st="4" end="4"/>
                                            </p:txEl>
                                          </p:spTgt>
                                        </p:tgtEl>
                                        <p:attrNameLst>
                                          <p:attrName>style.visibility</p:attrName>
                                        </p:attrNameLst>
                                      </p:cBhvr>
                                      <p:to>
                                        <p:strVal val="visible"/>
                                      </p:to>
                                    </p:set>
                                    <p:animEffect transition="in" filter="fade">
                                      <p:cBhvr>
                                        <p:cTn id="28" dur="1000"/>
                                        <p:tgtEl>
                                          <p:spTgt spid="108548">
                                            <p:txEl>
                                              <p:pRg st="4" end="4"/>
                                            </p:txEl>
                                          </p:spTgt>
                                        </p:tgtEl>
                                      </p:cBhvr>
                                    </p:animEffect>
                                    <p:anim calcmode="lin" valueType="num">
                                      <p:cBhvr>
                                        <p:cTn id="29" dur="1000" fill="hold"/>
                                        <p:tgtEl>
                                          <p:spTgt spid="10854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854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09600" y="3048000"/>
            <a:ext cx="8153399" cy="5232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54000" rIns="54000" anchor="ctr">
            <a:spAutoFit/>
          </a:bodyPr>
          <a:lstStyle/>
          <a:p>
            <a:pPr algn="ctr">
              <a:tabLst>
                <a:tab pos="446088" algn="l"/>
              </a:tabLst>
            </a:pPr>
            <a:r>
              <a:rPr lang="en-US" sz="2800" b="1" dirty="0">
                <a:solidFill>
                  <a:srgbClr val="7030A0"/>
                </a:solidFill>
                <a:effectLst/>
                <a:latin typeface="Times New Roman" pitchFamily="18" charset="0"/>
                <a:cs typeface="Times New Roman" pitchFamily="18" charset="0"/>
              </a:rPr>
              <a:t>Diffusion of ions through the cell membrane</a:t>
            </a:r>
          </a:p>
        </p:txBody>
      </p:sp>
      <p:graphicFrame>
        <p:nvGraphicFramePr>
          <p:cNvPr id="109636" name="Group 68"/>
          <p:cNvGraphicFramePr>
            <a:graphicFrameLocks noGrp="1"/>
          </p:cNvGraphicFramePr>
          <p:nvPr>
            <p:extLst>
              <p:ext uri="{D42A27DB-BD31-4B8C-83A1-F6EECF244321}">
                <p14:modId xmlns:p14="http://schemas.microsoft.com/office/powerpoint/2010/main" val="1127465954"/>
              </p:ext>
            </p:extLst>
          </p:nvPr>
        </p:nvGraphicFramePr>
        <p:xfrm>
          <a:off x="1" y="1"/>
          <a:ext cx="9143999" cy="6934199"/>
        </p:xfrm>
        <a:graphic>
          <a:graphicData uri="http://schemas.openxmlformats.org/drawingml/2006/table">
            <a:tbl>
              <a:tblPr rtl="1">
                <a:tableStyleId>{08FB837D-C827-4EFA-A057-4D05807E0F7C}</a:tableStyleId>
              </a:tblPr>
              <a:tblGrid>
                <a:gridCol w="2199250">
                  <a:extLst>
                    <a:ext uri="{9D8B030D-6E8A-4147-A177-3AD203B41FA5}">
                      <a16:colId xmlns:a16="http://schemas.microsoft.com/office/drawing/2014/main" val="20000"/>
                    </a:ext>
                  </a:extLst>
                </a:gridCol>
                <a:gridCol w="2243796">
                  <a:extLst>
                    <a:ext uri="{9D8B030D-6E8A-4147-A177-3AD203B41FA5}">
                      <a16:colId xmlns:a16="http://schemas.microsoft.com/office/drawing/2014/main" val="20001"/>
                    </a:ext>
                  </a:extLst>
                </a:gridCol>
                <a:gridCol w="2400886">
                  <a:extLst>
                    <a:ext uri="{9D8B030D-6E8A-4147-A177-3AD203B41FA5}">
                      <a16:colId xmlns:a16="http://schemas.microsoft.com/office/drawing/2014/main" val="20002"/>
                    </a:ext>
                  </a:extLst>
                </a:gridCol>
                <a:gridCol w="2300067">
                  <a:extLst>
                    <a:ext uri="{9D8B030D-6E8A-4147-A177-3AD203B41FA5}">
                      <a16:colId xmlns:a16="http://schemas.microsoft.com/office/drawing/2014/main" val="20003"/>
                    </a:ext>
                  </a:extLst>
                </a:gridCol>
              </a:tblGrid>
              <a:tr h="586786">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err="1">
                          <a:ln>
                            <a:noFill/>
                          </a:ln>
                          <a:solidFill>
                            <a:srgbClr val="FF0000"/>
                          </a:solidFill>
                          <a:effectLst/>
                          <a:latin typeface="Times New Roman" pitchFamily="18" charset="0"/>
                          <a:cs typeface="Times New Roman" pitchFamily="18" charset="0"/>
                        </a:rPr>
                        <a:t>Cl</a:t>
                      </a:r>
                      <a:r>
                        <a:rPr kumimoji="0" lang="en-US" sz="2400" b="1" u="none" strike="noStrike" cap="none" normalizeH="0" baseline="0" dirty="0">
                          <a:ln>
                            <a:noFill/>
                          </a:ln>
                          <a:solidFill>
                            <a:srgbClr val="FF0000"/>
                          </a:solidFill>
                          <a:effectLst/>
                          <a:latin typeface="Times New Roman" pitchFamily="18" charset="0"/>
                          <a:cs typeface="Times New Roman" pitchFamily="18" charset="0"/>
                        </a:rPr>
                        <a:t>- </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a:ln>
                            <a:noFill/>
                          </a:ln>
                          <a:solidFill>
                            <a:srgbClr val="FF0000"/>
                          </a:solidFill>
                          <a:effectLst/>
                          <a:latin typeface="Times New Roman" pitchFamily="18" charset="0"/>
                          <a:cs typeface="Times New Roman" pitchFamily="18" charset="0"/>
                        </a:rPr>
                        <a:t>Na+ </a:t>
                      </a:r>
                      <a:endParaRPr kumimoji="0" lang="en-US" sz="2400" b="1" i="0" u="none" strike="noStrike" cap="none" normalizeH="0" baseline="0">
                        <a:ln>
                          <a:noFill/>
                        </a:ln>
                        <a:solidFill>
                          <a:srgbClr val="FF0000"/>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a:ln>
                            <a:noFill/>
                          </a:ln>
                          <a:solidFill>
                            <a:srgbClr val="FF0000"/>
                          </a:solidFill>
                          <a:effectLst/>
                          <a:latin typeface="Times New Roman" pitchFamily="18" charset="0"/>
                          <a:cs typeface="Times New Roman" pitchFamily="18" charset="0"/>
                        </a:rPr>
                        <a:t>Protein </a:t>
                      </a:r>
                      <a:endParaRPr kumimoji="0" lang="en-US" sz="2400" b="1" i="0" u="none" strike="noStrike" cap="none" normalizeH="0" baseline="0">
                        <a:ln>
                          <a:noFill/>
                        </a:ln>
                        <a:solidFill>
                          <a:srgbClr val="FF0000"/>
                        </a:solidFill>
                        <a:effectLst/>
                        <a:latin typeface="Times New Roman" pitchFamily="18" charset="0"/>
                        <a:cs typeface="Times New Roman" pitchFamily="18" charset="0"/>
                      </a:endParaRPr>
                    </a:p>
                  </a:txBody>
                  <a:tcPr marT="45713" marB="4571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a:ln>
                            <a:noFill/>
                          </a:ln>
                          <a:solidFill>
                            <a:srgbClr val="FF0000"/>
                          </a:solidFill>
                          <a:effectLst/>
                          <a:latin typeface="Times New Roman" pitchFamily="18" charset="0"/>
                          <a:cs typeface="Times New Roman" pitchFamily="18" charset="0"/>
                        </a:rPr>
                        <a:t>K+ </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713" marB="45713" horzOverflow="overflow"/>
                </a:tc>
                <a:extLst>
                  <a:ext uri="{0D108BD9-81ED-4DB2-BD59-A6C34878D82A}">
                    <a16:rowId xmlns:a16="http://schemas.microsoft.com/office/drawing/2014/main" val="10000"/>
                  </a:ext>
                </a:extLst>
              </a:tr>
              <a:tr h="194876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a:ln>
                            <a:noFill/>
                          </a:ln>
                          <a:effectLst/>
                        </a:rPr>
                        <a:t>Tend to diffuse:</a:t>
                      </a:r>
                      <a:r>
                        <a:rPr kumimoji="0" lang="en-US" sz="2400" u="none" strike="noStrike" cap="none" normalizeH="0" baseline="0" dirty="0">
                          <a:ln>
                            <a:noFill/>
                          </a:ln>
                          <a:effectLst/>
                        </a:rPr>
                        <a:t> from outside to inside of the cell.</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a:ln>
                            <a:noFill/>
                          </a:ln>
                          <a:effectLst/>
                        </a:rPr>
                        <a:t>Tend to diffuse: </a:t>
                      </a:r>
                      <a:r>
                        <a:rPr kumimoji="0" lang="en-US" sz="2400" u="none" strike="noStrike" cap="none" normalizeH="0" baseline="0" dirty="0">
                          <a:ln>
                            <a:noFill/>
                          </a:ln>
                          <a:effectLst/>
                        </a:rPr>
                        <a:t>from outside to inside of the cell.</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a:ln>
                            <a:noFill/>
                          </a:ln>
                          <a:effectLst/>
                        </a:rPr>
                        <a:t>Tend to diffuse: </a:t>
                      </a:r>
                      <a:r>
                        <a:rPr kumimoji="0" lang="en-US" sz="2400" u="none" strike="noStrike" cap="none" normalizeH="0" baseline="0" dirty="0">
                          <a:ln>
                            <a:noFill/>
                          </a:ln>
                          <a:effectLst/>
                        </a:rPr>
                        <a:t>from inside of the cell to outside following K+.</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a:ln>
                            <a:noFill/>
                          </a:ln>
                          <a:effectLst/>
                        </a:rPr>
                        <a:t>Tend to diffuse: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u="none" strike="noStrike" cap="none" normalizeH="0" baseline="0" dirty="0">
                          <a:ln>
                            <a:noFill/>
                          </a:ln>
                          <a:effectLst/>
                        </a:rPr>
                        <a:t>from inside of the cell to outside</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3" marB="45713" horzOverflow="overflow"/>
                </a:tc>
                <a:extLst>
                  <a:ext uri="{0D108BD9-81ED-4DB2-BD59-A6C34878D82A}">
                    <a16:rowId xmlns:a16="http://schemas.microsoft.com/office/drawing/2014/main" val="10001"/>
                  </a:ext>
                </a:extLst>
              </a:tr>
              <a:tr h="43986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a:ln>
                            <a:noFill/>
                          </a:ln>
                          <a:effectLst/>
                        </a:rPr>
                        <a:t>According to: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a:ln>
                            <a:noFill/>
                          </a:ln>
                          <a:effectLst/>
                        </a:rPr>
                        <a:t>Concentration gradient: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a:ln>
                            <a:noFill/>
                          </a:ln>
                          <a:effectLst/>
                        </a:rPr>
                        <a:t> (outside is 25 times more concentrated than inside).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a:ln>
                            <a:noFill/>
                          </a:ln>
                          <a:effectLst/>
                        </a:rPr>
                        <a:t>According to: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a:ln>
                            <a:noFill/>
                          </a:ln>
                          <a:effectLst/>
                        </a:rPr>
                        <a:t>1)Concentration gradient:  (</a:t>
                      </a:r>
                      <a:r>
                        <a:rPr kumimoji="0" lang="en-US" sz="2400" b="1" u="none" strike="noStrike" cap="none" normalizeH="0" baseline="0" dirty="0">
                          <a:ln>
                            <a:noFill/>
                          </a:ln>
                          <a:solidFill>
                            <a:schemeClr val="accent6">
                              <a:lumMod val="50000"/>
                            </a:schemeClr>
                          </a:solidFill>
                          <a:effectLst/>
                        </a:rPr>
                        <a:t>out-side</a:t>
                      </a:r>
                      <a:r>
                        <a:rPr kumimoji="0" lang="en-US" sz="2400" u="none" strike="noStrike" cap="none" normalizeH="0" baseline="0" dirty="0">
                          <a:ln>
                            <a:noFill/>
                          </a:ln>
                          <a:effectLst/>
                        </a:rPr>
                        <a:t> is </a:t>
                      </a:r>
                      <a:r>
                        <a:rPr kumimoji="0" lang="en-US" sz="2400" b="1" u="none" strike="noStrike" cap="none" normalizeH="0" baseline="0" dirty="0">
                          <a:ln>
                            <a:noFill/>
                          </a:ln>
                          <a:solidFill>
                            <a:srgbClr val="FF0000"/>
                          </a:solidFill>
                          <a:effectLst/>
                        </a:rPr>
                        <a:t>10-15</a:t>
                      </a:r>
                      <a:r>
                        <a:rPr kumimoji="0" lang="en-US" sz="2400" u="none" strike="noStrike" cap="none" normalizeH="0" baseline="0" dirty="0">
                          <a:ln>
                            <a:noFill/>
                          </a:ln>
                          <a:effectLst/>
                        </a:rPr>
                        <a:t> times than in-side).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a:ln>
                            <a:noFill/>
                          </a:ln>
                          <a:effectLst/>
                        </a:rPr>
                        <a:t>2) Electric gradient (inside is electro -negative).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a:ln>
                            <a:noFill/>
                          </a:ln>
                          <a:effectLst/>
                        </a:rPr>
                        <a:t>According to: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a:ln>
                            <a:noFill/>
                          </a:ln>
                          <a:effectLst/>
                        </a:rPr>
                        <a:t>1) Concentration gradient.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u="none" strike="noStrike" cap="none" normalizeH="0" baseline="0" dirty="0">
                          <a:ln>
                            <a:noFill/>
                          </a:ln>
                          <a:effectLst/>
                        </a:rPr>
                        <a:t>2) Electric gradient: (attracted to the +</a:t>
                      </a:r>
                      <a:r>
                        <a:rPr kumimoji="0" lang="en-US" sz="2400" u="none" strike="noStrike" cap="none" normalizeH="0" baseline="0" dirty="0" err="1">
                          <a:ln>
                            <a:noFill/>
                          </a:ln>
                          <a:effectLst/>
                        </a:rPr>
                        <a:t>ve</a:t>
                      </a:r>
                      <a:r>
                        <a:rPr kumimoji="0" lang="en-US" sz="2400" u="none" strike="noStrike" cap="none" normalizeH="0" baseline="0" dirty="0">
                          <a:ln>
                            <a:noFill/>
                          </a:ln>
                          <a:effectLst/>
                        </a:rPr>
                        <a:t> charges outside).</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3" marB="45713"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b="1" u="none" strike="noStrike" cap="none" normalizeH="0" baseline="0" dirty="0">
                          <a:ln>
                            <a:noFill/>
                          </a:ln>
                          <a:effectLst/>
                        </a:rPr>
                        <a:t>According to:</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u="none" strike="noStrike" cap="none" normalizeH="0" baseline="0" dirty="0">
                          <a:ln>
                            <a:noFill/>
                          </a:ln>
                          <a:effectLst/>
                        </a:rPr>
                        <a:t>1) Concentration gradient: (</a:t>
                      </a:r>
                      <a:r>
                        <a:rPr kumimoji="0" lang="en-US" sz="2400" b="1" u="none" strike="noStrike" cap="none" normalizeH="0" baseline="0" dirty="0">
                          <a:ln>
                            <a:noFill/>
                          </a:ln>
                          <a:solidFill>
                            <a:schemeClr val="accent6">
                              <a:lumMod val="50000"/>
                            </a:schemeClr>
                          </a:solidFill>
                          <a:effectLst/>
                        </a:rPr>
                        <a:t>inside </a:t>
                      </a:r>
                      <a:r>
                        <a:rPr kumimoji="0" lang="en-US" sz="2400" u="none" strike="noStrike" cap="none" normalizeH="0" baseline="0" dirty="0">
                          <a:ln>
                            <a:noFill/>
                          </a:ln>
                          <a:effectLst/>
                        </a:rPr>
                        <a:t>is </a:t>
                      </a:r>
                      <a:r>
                        <a:rPr kumimoji="0" lang="en-US" sz="2400" b="1" u="sng" strike="noStrike" cap="none" normalizeH="0" baseline="0" dirty="0">
                          <a:ln>
                            <a:noFill/>
                          </a:ln>
                          <a:solidFill>
                            <a:srgbClr val="FF0000"/>
                          </a:solidFill>
                          <a:effectLst/>
                        </a:rPr>
                        <a:t>30-40</a:t>
                      </a:r>
                      <a:r>
                        <a:rPr kumimoji="0" lang="en-US" sz="2400" u="none" strike="noStrike" cap="none" normalizeH="0" baseline="0" dirty="0">
                          <a:ln>
                            <a:noFill/>
                          </a:ln>
                          <a:effectLst/>
                        </a:rPr>
                        <a:t> times more  than outside).</a:t>
                      </a:r>
                      <a:endParaRPr kumimoji="0" lang="ar-EG" sz="24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400" u="none" strike="noStrike" cap="none" normalizeH="0" baseline="0" dirty="0">
                          <a:ln>
                            <a:noFill/>
                          </a:ln>
                          <a:effectLst/>
                        </a:rPr>
                        <a:t>Favored by:    the high permeability of the membrane to K+ ions. </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13" marB="45713"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546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1000" fill="hold"/>
                                        <p:tgtEl>
                                          <p:spTgt spid="327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9636"/>
                                        </p:tgtEl>
                                        <p:attrNameLst>
                                          <p:attrName>style.visibility</p:attrName>
                                        </p:attrNameLst>
                                      </p:cBhvr>
                                      <p:to>
                                        <p:strVal val="visible"/>
                                      </p:to>
                                    </p:set>
                                    <p:animEffect transition="in" filter="wipe(down)">
                                      <p:cBhvr>
                                        <p:cTn id="14" dur="500"/>
                                        <p:tgtEl>
                                          <p:spTgt spid="10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0656" name="Group 64"/>
          <p:cNvGraphicFramePr>
            <a:graphicFrameLocks noGrp="1"/>
          </p:cNvGraphicFramePr>
          <p:nvPr>
            <p:extLst>
              <p:ext uri="{D42A27DB-BD31-4B8C-83A1-F6EECF244321}">
                <p14:modId xmlns:p14="http://schemas.microsoft.com/office/powerpoint/2010/main" val="4252790466"/>
              </p:ext>
            </p:extLst>
          </p:nvPr>
        </p:nvGraphicFramePr>
        <p:xfrm>
          <a:off x="1" y="0"/>
          <a:ext cx="9143999" cy="6934199"/>
        </p:xfrm>
        <a:graphic>
          <a:graphicData uri="http://schemas.openxmlformats.org/drawingml/2006/table">
            <a:tbl>
              <a:tblPr rtl="1">
                <a:tableStyleId>{3C2FFA5D-87B4-456A-9821-1D502468CF0F}</a:tableStyleId>
              </a:tblPr>
              <a:tblGrid>
                <a:gridCol w="2336410">
                  <a:extLst>
                    <a:ext uri="{9D8B030D-6E8A-4147-A177-3AD203B41FA5}">
                      <a16:colId xmlns:a16="http://schemas.microsoft.com/office/drawing/2014/main" val="20000"/>
                    </a:ext>
                  </a:extLst>
                </a:gridCol>
                <a:gridCol w="1952282">
                  <a:extLst>
                    <a:ext uri="{9D8B030D-6E8A-4147-A177-3AD203B41FA5}">
                      <a16:colId xmlns:a16="http://schemas.microsoft.com/office/drawing/2014/main" val="20001"/>
                    </a:ext>
                  </a:extLst>
                </a:gridCol>
                <a:gridCol w="2427654">
                  <a:extLst>
                    <a:ext uri="{9D8B030D-6E8A-4147-A177-3AD203B41FA5}">
                      <a16:colId xmlns:a16="http://schemas.microsoft.com/office/drawing/2014/main" val="20002"/>
                    </a:ext>
                  </a:extLst>
                </a:gridCol>
                <a:gridCol w="2427653">
                  <a:extLst>
                    <a:ext uri="{9D8B030D-6E8A-4147-A177-3AD203B41FA5}">
                      <a16:colId xmlns:a16="http://schemas.microsoft.com/office/drawing/2014/main" val="20003"/>
                    </a:ext>
                  </a:extLst>
                </a:gridCol>
              </a:tblGrid>
              <a:tr h="545598">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err="1">
                          <a:ln>
                            <a:noFill/>
                          </a:ln>
                          <a:effectLst/>
                          <a:latin typeface="Times New Roman" pitchFamily="18" charset="0"/>
                          <a:cs typeface="Times New Roman" pitchFamily="18" charset="0"/>
                        </a:rPr>
                        <a:t>Cl</a:t>
                      </a:r>
                      <a:r>
                        <a:rPr kumimoji="0" lang="en-US" sz="2400" b="1" u="none" strike="noStrike" cap="none" normalizeH="0" baseline="0" dirty="0">
                          <a:ln>
                            <a:noFill/>
                          </a:ln>
                          <a:effectLst/>
                          <a:latin typeface="Times New Roman" pitchFamily="18" charset="0"/>
                          <a:cs typeface="Times New Roman" pitchFamily="18" charset="0"/>
                        </a:rPr>
                        <a:t>-</a:t>
                      </a:r>
                      <a:r>
                        <a:rPr kumimoji="0" lang="en-US" sz="2800" b="1" u="none" strike="noStrike" cap="none" normalizeH="0" baseline="0" dirty="0">
                          <a:ln>
                            <a:noFill/>
                          </a:ln>
                          <a:effectLst/>
                          <a:latin typeface="Times New Roman" pitchFamily="18" charset="0"/>
                          <a:cs typeface="Times New Roman" pitchFamily="18" charset="0"/>
                        </a:rPr>
                        <a:t> </a:t>
                      </a:r>
                      <a:endParaRPr kumimoji="0" lang="en-US" sz="2800" b="1" i="0" u="none" strike="noStrike" cap="none" normalizeH="0" baseline="0" dirty="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a:ln>
                            <a:noFill/>
                          </a:ln>
                          <a:effectLst/>
                          <a:latin typeface="Times New Roman" pitchFamily="18" charset="0"/>
                          <a:cs typeface="Times New Roman" pitchFamily="18" charset="0"/>
                        </a:rPr>
                        <a:t>Na+ </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a:ln>
                            <a:noFill/>
                          </a:ln>
                          <a:effectLst/>
                          <a:latin typeface="Times New Roman" pitchFamily="18" charset="0"/>
                          <a:cs typeface="Times New Roman" pitchFamily="18" charset="0"/>
                        </a:rPr>
                        <a:t>Protein </a:t>
                      </a: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u="none" strike="noStrike" cap="none" normalizeH="0" baseline="0" dirty="0">
                          <a:ln>
                            <a:noFill/>
                          </a:ln>
                          <a:effectLst/>
                          <a:latin typeface="Times New Roman" pitchFamily="18" charset="0"/>
                          <a:cs typeface="Times New Roman" pitchFamily="18" charset="0"/>
                        </a:rPr>
                        <a:t>K+ </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18" marB="45718" horzOverflow="overflow"/>
                </a:tc>
                <a:extLst>
                  <a:ext uri="{0D108BD9-81ED-4DB2-BD59-A6C34878D82A}">
                    <a16:rowId xmlns:a16="http://schemas.microsoft.com/office/drawing/2014/main" val="10000"/>
                  </a:ext>
                </a:extLst>
              </a:tr>
              <a:tr h="2620753">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a:ln>
                            <a:noFill/>
                          </a:ln>
                          <a:effectLst/>
                          <a:latin typeface="Times New Roman" pitchFamily="18" charset="0"/>
                          <a:cs typeface="Times New Roman" pitchFamily="18" charset="0"/>
                        </a:rPr>
                        <a:t>Prevented by:</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 </a:t>
                      </a:r>
                      <a:r>
                        <a:rPr kumimoji="0" lang="en-US" sz="2200" b="1" u="sng" strike="noStrike" cap="none" normalizeH="0" baseline="0" dirty="0">
                          <a:ln>
                            <a:noFill/>
                          </a:ln>
                          <a:solidFill>
                            <a:srgbClr val="FF0000"/>
                          </a:solidFill>
                          <a:effectLst/>
                          <a:latin typeface="Times New Roman" pitchFamily="18" charset="0"/>
                          <a:cs typeface="Times New Roman" pitchFamily="18" charset="0"/>
                        </a:rPr>
                        <a:t>Repulsion force</a:t>
                      </a:r>
                      <a:r>
                        <a:rPr kumimoji="0" lang="en-US" sz="2200" u="sng" strike="noStrike" cap="none" normalizeH="0" baseline="0" dirty="0">
                          <a:ln>
                            <a:noFill/>
                          </a:ln>
                          <a:effectLst/>
                          <a:latin typeface="Times New Roman" pitchFamily="18" charset="0"/>
                          <a:cs typeface="Times New Roman" pitchFamily="18" charset="0"/>
                        </a:rPr>
                        <a:t>:</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 by the –</a:t>
                      </a:r>
                      <a:r>
                        <a:rPr kumimoji="0" lang="en-US" sz="2200" u="none" strike="noStrike" cap="none" normalizeH="0" baseline="0" dirty="0" err="1">
                          <a:ln>
                            <a:noFill/>
                          </a:ln>
                          <a:effectLst/>
                          <a:latin typeface="Times New Roman" pitchFamily="18" charset="0"/>
                          <a:cs typeface="Times New Roman" pitchFamily="18" charset="0"/>
                        </a:rPr>
                        <a:t>ve</a:t>
                      </a:r>
                      <a:r>
                        <a:rPr kumimoji="0" lang="en-US" sz="2200" u="none" strike="noStrike" cap="none" normalizeH="0" baseline="0" dirty="0">
                          <a:ln>
                            <a:noFill/>
                          </a:ln>
                          <a:effectLst/>
                          <a:latin typeface="Times New Roman" pitchFamily="18" charset="0"/>
                          <a:cs typeface="Times New Roman" pitchFamily="18" charset="0"/>
                        </a:rPr>
                        <a:t> charges inside.</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 </a:t>
                      </a:r>
                      <a:r>
                        <a:rPr kumimoji="0" lang="en-US" sz="2200" u="sng" strike="noStrike" cap="none" normalizeH="0" baseline="0" dirty="0">
                          <a:ln>
                            <a:noFill/>
                          </a:ln>
                          <a:solidFill>
                            <a:srgbClr val="FF0000"/>
                          </a:solidFill>
                          <a:effectLst/>
                          <a:latin typeface="Times New Roman" pitchFamily="18" charset="0"/>
                          <a:cs typeface="Times New Roman" pitchFamily="18" charset="0"/>
                        </a:rPr>
                        <a:t>Attraction force</a:t>
                      </a:r>
                      <a:r>
                        <a:rPr kumimoji="0" lang="en-US" sz="2200" u="sng" strike="noStrike" cap="none" normalizeH="0" baseline="0" dirty="0">
                          <a:ln>
                            <a:noFill/>
                          </a:ln>
                          <a:effectLst/>
                          <a:latin typeface="Times New Roman" pitchFamily="18" charset="0"/>
                          <a:cs typeface="Times New Roman" pitchFamily="18" charset="0"/>
                        </a:rPr>
                        <a:t>:</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between </a:t>
                      </a:r>
                      <a:r>
                        <a:rPr kumimoji="0" lang="en-US" sz="2200" u="none" strike="noStrike" cap="none" normalizeH="0" baseline="0" dirty="0" err="1">
                          <a:ln>
                            <a:noFill/>
                          </a:ln>
                          <a:effectLst/>
                          <a:latin typeface="Times New Roman" pitchFamily="18" charset="0"/>
                          <a:cs typeface="Times New Roman" pitchFamily="18" charset="0"/>
                        </a:rPr>
                        <a:t>Cl</a:t>
                      </a:r>
                      <a:r>
                        <a:rPr kumimoji="0" lang="en-US" sz="2200" u="none" strike="noStrike" cap="none" normalizeH="0" baseline="0" dirty="0">
                          <a:ln>
                            <a:noFill/>
                          </a:ln>
                          <a:effectLst/>
                          <a:latin typeface="Times New Roman" pitchFamily="18" charset="0"/>
                          <a:cs typeface="Times New Roman" pitchFamily="18" charset="0"/>
                        </a:rPr>
                        <a:t>- ions and Na+. </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a:ln>
                            <a:noFill/>
                          </a:ln>
                          <a:effectLst/>
                          <a:latin typeface="Times New Roman" pitchFamily="18" charset="0"/>
                          <a:cs typeface="Times New Roman" pitchFamily="18" charset="0"/>
                        </a:rPr>
                        <a:t>Limited by:</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the </a:t>
                      </a:r>
                      <a:r>
                        <a:rPr kumimoji="0" lang="en-US" sz="2200" u="none" strike="noStrike" cap="none" normalizeH="0" baseline="0" dirty="0">
                          <a:ln>
                            <a:noFill/>
                          </a:ln>
                          <a:solidFill>
                            <a:srgbClr val="FF0000"/>
                          </a:solidFill>
                          <a:effectLst/>
                          <a:latin typeface="Times New Roman" pitchFamily="18" charset="0"/>
                          <a:cs typeface="Times New Roman" pitchFamily="18" charset="0"/>
                        </a:rPr>
                        <a:t>low permeability </a:t>
                      </a:r>
                      <a:r>
                        <a:rPr kumimoji="0" lang="en-US" sz="2200" u="none" strike="noStrike" cap="none" normalizeH="0" baseline="0" dirty="0">
                          <a:ln>
                            <a:noFill/>
                          </a:ln>
                          <a:effectLst/>
                          <a:latin typeface="Times New Roman" pitchFamily="18" charset="0"/>
                          <a:cs typeface="Times New Roman" pitchFamily="18" charset="0"/>
                        </a:rPr>
                        <a:t>of the resting membrane to these ions. </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a:ln>
                            <a:noFill/>
                          </a:ln>
                          <a:effectLst/>
                          <a:latin typeface="Times New Roman" pitchFamily="18" charset="0"/>
                          <a:cs typeface="Times New Roman" pitchFamily="18" charset="0"/>
                        </a:rPr>
                        <a:t>Prevented by:</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the </a:t>
                      </a:r>
                      <a:r>
                        <a:rPr kumimoji="0" lang="en-US" sz="2200" u="none" strike="noStrike" cap="none" normalizeH="0" baseline="0" dirty="0">
                          <a:ln>
                            <a:noFill/>
                          </a:ln>
                          <a:solidFill>
                            <a:srgbClr val="FF0000"/>
                          </a:solidFill>
                          <a:effectLst/>
                          <a:latin typeface="Times New Roman" pitchFamily="18" charset="0"/>
                          <a:cs typeface="Times New Roman" pitchFamily="18" charset="0"/>
                        </a:rPr>
                        <a:t>impermeability</a:t>
                      </a:r>
                      <a:r>
                        <a:rPr kumimoji="0" lang="en-US" sz="2200" u="none" strike="noStrike" cap="none" normalizeH="0" baseline="0" dirty="0">
                          <a:ln>
                            <a:noFill/>
                          </a:ln>
                          <a:effectLst/>
                          <a:latin typeface="Times New Roman" pitchFamily="18" charset="0"/>
                          <a:cs typeface="Times New Roman" pitchFamily="18" charset="0"/>
                        </a:rPr>
                        <a:t> of the membrane to proteins. </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a:ln>
                            <a:noFill/>
                          </a:ln>
                          <a:effectLst/>
                          <a:latin typeface="Times New Roman" pitchFamily="18" charset="0"/>
                          <a:cs typeface="Times New Roman" pitchFamily="18" charset="0"/>
                        </a:rPr>
                        <a:t>Antagonized by:</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 </a:t>
                      </a:r>
                      <a:r>
                        <a:rPr kumimoji="0" lang="en-US" sz="2200" u="sng" strike="noStrike" cap="none" normalizeH="0" baseline="0" dirty="0">
                          <a:ln>
                            <a:noFill/>
                          </a:ln>
                          <a:solidFill>
                            <a:srgbClr val="FF0000"/>
                          </a:solidFill>
                          <a:effectLst/>
                          <a:latin typeface="Times New Roman" pitchFamily="18" charset="0"/>
                          <a:cs typeface="Times New Roman" pitchFamily="18" charset="0"/>
                        </a:rPr>
                        <a:t>Repulsion forces</a:t>
                      </a:r>
                      <a:r>
                        <a:rPr kumimoji="0" lang="en-US" sz="2200" u="none" strike="noStrike" cap="none" normalizeH="0" baseline="0" dirty="0">
                          <a:ln>
                            <a:noFill/>
                          </a:ln>
                          <a:effectLst/>
                          <a:latin typeface="Times New Roman" pitchFamily="18" charset="0"/>
                          <a:cs typeface="Times New Roman" pitchFamily="18" charset="0"/>
                        </a:rPr>
                        <a:t>: </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between the diffusing ions and the +</a:t>
                      </a:r>
                      <a:r>
                        <a:rPr kumimoji="0" lang="en-US" sz="2200" u="none" strike="noStrike" cap="none" normalizeH="0" baseline="0" dirty="0" err="1">
                          <a:ln>
                            <a:noFill/>
                          </a:ln>
                          <a:effectLst/>
                          <a:latin typeface="Times New Roman" pitchFamily="18" charset="0"/>
                          <a:cs typeface="Times New Roman" pitchFamily="18" charset="0"/>
                        </a:rPr>
                        <a:t>ve</a:t>
                      </a:r>
                      <a:r>
                        <a:rPr kumimoji="0" lang="en-US" sz="2200" u="none" strike="noStrike" cap="none" normalizeH="0" baseline="0" dirty="0">
                          <a:ln>
                            <a:noFill/>
                          </a:ln>
                          <a:effectLst/>
                          <a:latin typeface="Times New Roman" pitchFamily="18" charset="0"/>
                          <a:cs typeface="Times New Roman" pitchFamily="18" charset="0"/>
                        </a:rPr>
                        <a:t> charges outside the </a:t>
                      </a:r>
                      <a:r>
                        <a:rPr kumimoji="0" lang="en-US" sz="2200" u="none" strike="noStrike" cap="none" normalizeH="0" baseline="0" dirty="0" err="1">
                          <a:ln>
                            <a:noFill/>
                          </a:ln>
                          <a:effectLst/>
                          <a:latin typeface="Times New Roman" pitchFamily="18" charset="0"/>
                          <a:cs typeface="Times New Roman" pitchFamily="18" charset="0"/>
                        </a:rPr>
                        <a:t>mem</a:t>
                      </a:r>
                      <a:r>
                        <a:rPr kumimoji="0" lang="en-US" sz="2200" u="none" strike="noStrike" cap="none" normalizeH="0" baseline="0" dirty="0">
                          <a:ln>
                            <a:noFill/>
                          </a:ln>
                          <a:effectLst/>
                          <a:latin typeface="Times New Roman" pitchFamily="18" charset="0"/>
                          <a:cs typeface="Times New Roman" pitchFamily="18" charset="0"/>
                        </a:rPr>
                        <a:t>.</a:t>
                      </a:r>
                    </a:p>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 </a:t>
                      </a:r>
                      <a:r>
                        <a:rPr kumimoji="0" lang="en-US" sz="2200" b="1" u="none" strike="noStrike" cap="none" normalizeH="0" baseline="0" dirty="0">
                          <a:ln>
                            <a:noFill/>
                          </a:ln>
                          <a:solidFill>
                            <a:srgbClr val="FF0000"/>
                          </a:solidFill>
                          <a:effectLst/>
                          <a:latin typeface="Times New Roman" pitchFamily="18" charset="0"/>
                          <a:cs typeface="Times New Roman" pitchFamily="18" charset="0"/>
                        </a:rPr>
                        <a:t>Na+ - K+ pump</a:t>
                      </a:r>
                      <a:r>
                        <a:rPr kumimoji="0" lang="en-US" sz="2200" u="none" strike="noStrike" cap="none" normalizeH="0" baseline="0" dirty="0">
                          <a:ln>
                            <a:noFill/>
                          </a:ln>
                          <a:effectLst/>
                          <a:latin typeface="Times New Roman" pitchFamily="18" charset="0"/>
                          <a:cs typeface="Times New Roman" pitchFamily="18" charset="0"/>
                        </a:rPr>
                        <a:t>. </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T="45718" marB="45718" horzOverflow="overflow"/>
                </a:tc>
                <a:extLst>
                  <a:ext uri="{0D108BD9-81ED-4DB2-BD59-A6C34878D82A}">
                    <a16:rowId xmlns:a16="http://schemas.microsoft.com/office/drawing/2014/main" val="10001"/>
                  </a:ext>
                </a:extLst>
              </a:tr>
              <a:tr h="37678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200" b="0" i="0" u="none" strike="noStrike" cap="none" normalizeH="0" baseline="0">
                        <a:ln>
                          <a:noFill/>
                        </a:ln>
                        <a:solidFill>
                          <a:schemeClr val="tx1"/>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u="none" strike="noStrike" cap="none" normalizeH="0" baseline="0" dirty="0">
                          <a:ln>
                            <a:noFill/>
                          </a:ln>
                          <a:effectLst/>
                          <a:latin typeface="Times New Roman" pitchFamily="18" charset="0"/>
                          <a:cs typeface="Times New Roman" pitchFamily="18" charset="0"/>
                        </a:rPr>
                        <a:t>Net diffusion: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u="none" strike="noStrike" cap="none" normalizeH="0" baseline="0" dirty="0">
                          <a:ln>
                            <a:noFill/>
                          </a:ln>
                          <a:effectLst/>
                          <a:latin typeface="Times New Roman" pitchFamily="18" charset="0"/>
                          <a:cs typeface="Times New Roman" pitchFamily="18" charset="0"/>
                        </a:rPr>
                        <a:t>Small amounts of Na+ ions diffuse inside then pumped again to outside the cell by Na+ - K+ pump. </a:t>
                      </a:r>
                      <a:endParaRPr kumimoji="0" lang="en-US" sz="2200" b="0" i="0" u="none" strike="noStrike" cap="none" normalizeH="0" baseline="0" dirty="0">
                        <a:ln>
                          <a:noFill/>
                        </a:ln>
                        <a:solidFill>
                          <a:srgbClr val="FFFF00"/>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a:ln>
                            <a:noFill/>
                          </a:ln>
                          <a:effectLst/>
                          <a:latin typeface="Times New Roman" pitchFamily="18" charset="0"/>
                          <a:cs typeface="Times New Roman" pitchFamily="18" charset="0"/>
                        </a:rPr>
                        <a:t>Net diffusion: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Protein ions (-</a:t>
                      </a:r>
                      <a:r>
                        <a:rPr kumimoji="0" lang="en-US" sz="2200" u="none" strike="noStrike" cap="none" normalizeH="0" baseline="0" dirty="0" err="1">
                          <a:ln>
                            <a:noFill/>
                          </a:ln>
                          <a:effectLst/>
                          <a:latin typeface="Times New Roman" pitchFamily="18" charset="0"/>
                          <a:cs typeface="Times New Roman" pitchFamily="18" charset="0"/>
                        </a:rPr>
                        <a:t>ve</a:t>
                      </a:r>
                      <a:r>
                        <a:rPr kumimoji="0" lang="en-US" sz="2200" u="none" strike="noStrike" cap="none" normalizeH="0" baseline="0" dirty="0">
                          <a:ln>
                            <a:noFill/>
                          </a:ln>
                          <a:effectLst/>
                          <a:latin typeface="Times New Roman" pitchFamily="18" charset="0"/>
                          <a:cs typeface="Times New Roman" pitchFamily="18" charset="0"/>
                        </a:rPr>
                        <a:t>) are held on the inner surface of the membrane.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&amp; K+ ions (+</a:t>
                      </a:r>
                      <a:r>
                        <a:rPr kumimoji="0" lang="en-US" sz="2200" u="none" strike="noStrike" cap="none" normalizeH="0" baseline="0" dirty="0" err="1">
                          <a:ln>
                            <a:noFill/>
                          </a:ln>
                          <a:effectLst/>
                          <a:latin typeface="Times New Roman" pitchFamily="18" charset="0"/>
                          <a:cs typeface="Times New Roman" pitchFamily="18" charset="0"/>
                        </a:rPr>
                        <a:t>ve</a:t>
                      </a:r>
                      <a:r>
                        <a:rPr kumimoji="0" lang="en-US" sz="2200" u="none" strike="noStrike" cap="none" normalizeH="0" baseline="0" dirty="0">
                          <a:ln>
                            <a:noFill/>
                          </a:ln>
                          <a:effectLst/>
                          <a:latin typeface="Times New Roman" pitchFamily="18" charset="0"/>
                          <a:cs typeface="Times New Roman" pitchFamily="18" charset="0"/>
                        </a:rPr>
                        <a:t>) are held on the outer surface attracted to the proteins inside.</a:t>
                      </a:r>
                      <a:endParaRPr kumimoji="0" lang="en-US" sz="2200" b="0" i="0" u="none" strike="noStrike" cap="none" normalizeH="0" baseline="0" dirty="0">
                        <a:ln>
                          <a:noFill/>
                        </a:ln>
                        <a:solidFill>
                          <a:srgbClr val="FFFF00"/>
                        </a:solidFill>
                        <a:effectLst/>
                        <a:latin typeface="Times New Roman" pitchFamily="18" charset="0"/>
                        <a:cs typeface="Times New Roman" pitchFamily="18" charset="0"/>
                      </a:endParaRPr>
                    </a:p>
                  </a:txBody>
                  <a:tcPr marT="45718" marB="45718"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b="1" u="none" strike="noStrike" cap="none" normalizeH="0" baseline="0" dirty="0">
                          <a:ln>
                            <a:noFill/>
                          </a:ln>
                          <a:effectLst/>
                          <a:latin typeface="Times New Roman" pitchFamily="18" charset="0"/>
                          <a:cs typeface="Times New Roman" pitchFamily="18" charset="0"/>
                        </a:rPr>
                        <a:t>Net diffusion: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tab pos="93663" algn="l"/>
                        </a:tabLst>
                      </a:pPr>
                      <a:r>
                        <a:rPr kumimoji="0" lang="en-US" sz="2200" u="none" strike="noStrike" cap="none" normalizeH="0" baseline="0" dirty="0">
                          <a:ln>
                            <a:noFill/>
                          </a:ln>
                          <a:effectLst/>
                          <a:latin typeface="Times New Roman" pitchFamily="18" charset="0"/>
                          <a:cs typeface="Times New Roman" pitchFamily="18" charset="0"/>
                        </a:rPr>
                        <a:t>K+ ions diffusion continue until an equilibrium occurs between the diffusion force and the antagonistic forces </a:t>
                      </a: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T="45718" marB="45718"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693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228600" y="173187"/>
            <a:ext cx="8610600"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sz="2400" b="1" dirty="0">
                <a:effectLst/>
                <a:latin typeface="Times New Roman" pitchFamily="18" charset="0"/>
                <a:cs typeface="Times New Roman" pitchFamily="18" charset="0"/>
              </a:rPr>
              <a:t>Sodium-potassium pump (Na+- K+ ATPase) </a:t>
            </a:r>
          </a:p>
        </p:txBody>
      </p:sp>
      <p:sp>
        <p:nvSpPr>
          <p:cNvPr id="34819" name="Rectangle 5"/>
          <p:cNvSpPr>
            <a:spLocks noChangeArrowheads="1"/>
          </p:cNvSpPr>
          <p:nvPr/>
        </p:nvSpPr>
        <p:spPr bwMode="auto">
          <a:xfrm>
            <a:off x="277896" y="851664"/>
            <a:ext cx="81803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0">
              <a:buFont typeface="Wingdings" pitchFamily="2" charset="2"/>
              <a:buChar char="q"/>
            </a:pPr>
            <a:r>
              <a:rPr lang="en-US" sz="2000" b="1" i="1" dirty="0">
                <a:solidFill>
                  <a:srgbClr val="FF0000"/>
                </a:solidFill>
                <a:effectLst/>
                <a:latin typeface="Times New Roman" pitchFamily="18" charset="0"/>
                <a:cs typeface="Times New Roman" pitchFamily="18" charset="0"/>
              </a:rPr>
              <a:t>Site:</a:t>
            </a:r>
            <a:r>
              <a:rPr lang="en-US" sz="2000" b="1" dirty="0">
                <a:solidFill>
                  <a:srgbClr val="FF0000"/>
                </a:solidFill>
                <a:effectLst/>
                <a:latin typeface="Times New Roman" pitchFamily="18" charset="0"/>
                <a:cs typeface="Times New Roman" pitchFamily="18" charset="0"/>
              </a:rPr>
              <a:t> </a:t>
            </a:r>
            <a:r>
              <a:rPr lang="en-US" sz="2000" dirty="0">
                <a:latin typeface="Times New Roman" pitchFamily="18" charset="0"/>
                <a:cs typeface="Times New Roman" pitchFamily="18" charset="0"/>
              </a:rPr>
              <a:t>P</a:t>
            </a:r>
            <a:r>
              <a:rPr lang="en-US" sz="2000" dirty="0">
                <a:effectLst/>
                <a:latin typeface="Times New Roman" pitchFamily="18" charset="0"/>
                <a:cs typeface="Times New Roman" pitchFamily="18" charset="0"/>
              </a:rPr>
              <a:t>resent in the cell membranes.</a:t>
            </a:r>
          </a:p>
        </p:txBody>
      </p:sp>
      <p:sp>
        <p:nvSpPr>
          <p:cNvPr id="34820" name="Rectangle 6"/>
          <p:cNvSpPr>
            <a:spLocks noChangeArrowheads="1"/>
          </p:cNvSpPr>
          <p:nvPr/>
        </p:nvSpPr>
        <p:spPr bwMode="auto">
          <a:xfrm>
            <a:off x="228600" y="1522297"/>
            <a:ext cx="8610600" cy="79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rtl="0">
              <a:lnSpc>
                <a:spcPct val="120000"/>
              </a:lnSpc>
              <a:buFont typeface="Wingdings" pitchFamily="2" charset="2"/>
              <a:buChar char="q"/>
            </a:pPr>
            <a:r>
              <a:rPr lang="en-US" sz="2000" b="1" i="1" dirty="0">
                <a:solidFill>
                  <a:srgbClr val="FF0000"/>
                </a:solidFill>
                <a:effectLst/>
                <a:latin typeface="Times New Roman" pitchFamily="18" charset="0"/>
                <a:cs typeface="Times New Roman" pitchFamily="18" charset="0"/>
              </a:rPr>
              <a:t> Function:</a:t>
            </a:r>
            <a:r>
              <a:rPr lang="en-US" sz="2000" b="1" dirty="0">
                <a:solidFill>
                  <a:srgbClr val="FF0000"/>
                </a:solidFill>
                <a:effectLst/>
                <a:latin typeface="Times New Roman" pitchFamily="18" charset="0"/>
                <a:cs typeface="Times New Roman" pitchFamily="18" charset="0"/>
              </a:rPr>
              <a:t> </a:t>
            </a:r>
            <a:r>
              <a:rPr lang="en-US" sz="2000" dirty="0">
                <a:effectLst/>
                <a:latin typeface="Times New Roman" pitchFamily="18" charset="0"/>
                <a:cs typeface="Times New Roman" pitchFamily="18" charset="0"/>
              </a:rPr>
              <a:t>Transports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from ICF to ECF &amp; K</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from ECF to ICF; it maintains low intracellular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and high intracellular [K</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a:t>
            </a:r>
          </a:p>
        </p:txBody>
      </p:sp>
      <p:sp>
        <p:nvSpPr>
          <p:cNvPr id="34821" name="Rectangle 7"/>
          <p:cNvSpPr>
            <a:spLocks noChangeArrowheads="1"/>
          </p:cNvSpPr>
          <p:nvPr/>
        </p:nvSpPr>
        <p:spPr bwMode="auto">
          <a:xfrm>
            <a:off x="304800" y="2724507"/>
            <a:ext cx="8458200" cy="79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rtl="0">
              <a:lnSpc>
                <a:spcPct val="120000"/>
              </a:lnSpc>
              <a:buFont typeface="Wingdings" pitchFamily="2" charset="2"/>
              <a:buChar char="q"/>
            </a:pPr>
            <a:r>
              <a:rPr lang="en-US" sz="2000" b="1" i="1" dirty="0">
                <a:solidFill>
                  <a:srgbClr val="FF0000"/>
                </a:solidFill>
                <a:effectLst/>
                <a:latin typeface="Times New Roman" pitchFamily="18" charset="0"/>
                <a:cs typeface="Times New Roman" pitchFamily="18" charset="0"/>
              </a:rPr>
              <a:t>Energy used: </a:t>
            </a:r>
            <a:r>
              <a:rPr lang="en-US" sz="2000" dirty="0">
                <a:effectLst/>
                <a:latin typeface="Times New Roman" pitchFamily="18" charset="0"/>
                <a:cs typeface="Times New Roman" pitchFamily="18" charset="0"/>
              </a:rPr>
              <a:t>It utilizes about 40% - 50% of energy of basal metabolic rate (BMR).</a:t>
            </a:r>
            <a:r>
              <a:rPr lang="en-US" dirty="0">
                <a:effectLst/>
              </a:rPr>
              <a:t> </a:t>
            </a:r>
          </a:p>
        </p:txBody>
      </p:sp>
      <p:sp>
        <p:nvSpPr>
          <p:cNvPr id="34822" name="Rectangle 8"/>
          <p:cNvSpPr>
            <a:spLocks noChangeArrowheads="1"/>
          </p:cNvSpPr>
          <p:nvPr/>
        </p:nvSpPr>
        <p:spPr bwMode="auto">
          <a:xfrm>
            <a:off x="304800" y="3873015"/>
            <a:ext cx="84201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 rtl="0">
              <a:lnSpc>
                <a:spcPct val="190000"/>
              </a:lnSpc>
              <a:buFont typeface="Wingdings" pitchFamily="2" charset="2"/>
              <a:buChar char="q"/>
            </a:pPr>
            <a:r>
              <a:rPr lang="en-US" sz="2000" b="1" i="1" dirty="0">
                <a:solidFill>
                  <a:srgbClr val="FF0000"/>
                </a:solidFill>
                <a:effectLst/>
                <a:latin typeface="Times New Roman" pitchFamily="18" charset="0"/>
                <a:cs typeface="Times New Roman" pitchFamily="18" charset="0"/>
              </a:rPr>
              <a:t>Composition: </a:t>
            </a:r>
            <a:r>
              <a:rPr lang="en-US" dirty="0">
                <a:effectLst/>
              </a:rPr>
              <a:t>- </a:t>
            </a:r>
            <a:r>
              <a:rPr lang="en-US" sz="2000" dirty="0">
                <a:effectLst/>
                <a:latin typeface="Times New Roman" pitchFamily="18" charset="0"/>
                <a:cs typeface="Times New Roman" pitchFamily="18" charset="0"/>
              </a:rPr>
              <a:t>Formed of 4 subunits (2</a:t>
            </a:r>
            <a:r>
              <a:rPr lang="el-GR" sz="2000" dirty="0">
                <a:effectLst/>
                <a:latin typeface="Times New Roman" pitchFamily="18" charset="0"/>
                <a:cs typeface="Times New Roman" pitchFamily="18" charset="0"/>
              </a:rPr>
              <a:t>α</a:t>
            </a:r>
            <a:r>
              <a:rPr lang="en-US" sz="2000" dirty="0">
                <a:effectLst/>
                <a:latin typeface="Times New Roman" pitchFamily="18" charset="0"/>
                <a:cs typeface="Times New Roman" pitchFamily="18" charset="0"/>
              </a:rPr>
              <a:t> and 2</a:t>
            </a:r>
            <a:r>
              <a:rPr lang="el-GR" sz="2000" dirty="0">
                <a:effectLst/>
                <a:latin typeface="Times New Roman" pitchFamily="18" charset="0"/>
                <a:cs typeface="Times New Roman" pitchFamily="18" charset="0"/>
              </a:rPr>
              <a:t>β</a:t>
            </a:r>
            <a:r>
              <a:rPr lang="en-US" sz="2000" dirty="0">
                <a:effectLst/>
                <a:latin typeface="Times New Roman" pitchFamily="18" charset="0"/>
                <a:cs typeface="Times New Roman" pitchFamily="18" charset="0"/>
              </a:rPr>
              <a:t>).</a:t>
            </a:r>
          </a:p>
          <a:p>
            <a:pPr algn="just" rtl="0">
              <a:lnSpc>
                <a:spcPct val="190000"/>
              </a:lnSpc>
            </a:pPr>
            <a:r>
              <a:rPr lang="en-US" sz="2000" dirty="0">
                <a:effectLst/>
                <a:latin typeface="Times New Roman" pitchFamily="18" charset="0"/>
                <a:cs typeface="Times New Roman" pitchFamily="18" charset="0"/>
              </a:rPr>
              <a:t>- The </a:t>
            </a:r>
            <a:r>
              <a:rPr lang="el-GR" sz="2000" dirty="0">
                <a:effectLst/>
                <a:latin typeface="Times New Roman" pitchFamily="18" charset="0"/>
                <a:cs typeface="Times New Roman" pitchFamily="18" charset="0"/>
              </a:rPr>
              <a:t>α</a:t>
            </a:r>
            <a:r>
              <a:rPr lang="en-US" sz="2000" dirty="0">
                <a:effectLst/>
                <a:latin typeface="Times New Roman" pitchFamily="18" charset="0"/>
                <a:cs typeface="Times New Roman" pitchFamily="18" charset="0"/>
              </a:rPr>
              <a:t> subunit has an ATPase activity (can cleave ATP and release energy).</a:t>
            </a:r>
          </a:p>
          <a:p>
            <a:pPr algn="just" rtl="0">
              <a:lnSpc>
                <a:spcPct val="190000"/>
              </a:lnSpc>
            </a:pPr>
            <a:r>
              <a:rPr lang="en-US" sz="2000" dirty="0">
                <a:effectLst/>
                <a:latin typeface="Times New Roman" pitchFamily="18" charset="0"/>
                <a:cs typeface="Times New Roman" pitchFamily="18" charset="0"/>
              </a:rPr>
              <a:t>- It contains binding sites for 3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and an ATP molecule on its intracellular face &amp; 2 K</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on its extracellular face.</a:t>
            </a:r>
          </a:p>
        </p:txBody>
      </p:sp>
    </p:spTree>
    <p:extLst>
      <p:ext uri="{BB962C8B-B14F-4D97-AF65-F5344CB8AC3E}">
        <p14:creationId xmlns:p14="http://schemas.microsoft.com/office/powerpoint/2010/main" val="4121482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842" name="Picture 5" descr="nak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3"/>
            <a:ext cx="9144000" cy="623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7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0"/>
            <a:ext cx="4495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 rtl="0">
              <a:lnSpc>
                <a:spcPct val="130000"/>
              </a:lnSpc>
              <a:buFont typeface="Wingdings" pitchFamily="2" charset="2"/>
              <a:buChar char="q"/>
            </a:pPr>
            <a:r>
              <a:rPr lang="en-US" sz="2800" b="1" i="1" dirty="0">
                <a:solidFill>
                  <a:srgbClr val="FF0000"/>
                </a:solidFill>
                <a:effectLst/>
                <a:latin typeface="Times New Roman" pitchFamily="18" charset="0"/>
                <a:cs typeface="Times New Roman" pitchFamily="18" charset="0"/>
              </a:rPr>
              <a:t>Activation of the pump:</a:t>
            </a:r>
          </a:p>
          <a:p>
            <a:pPr rtl="0">
              <a:lnSpc>
                <a:spcPct val="130000"/>
              </a:lnSpc>
            </a:pPr>
            <a:r>
              <a:rPr lang="en-US" sz="2800" dirty="0">
                <a:effectLst/>
                <a:latin typeface="Times New Roman" pitchFamily="18" charset="0"/>
                <a:cs typeface="Times New Roman" pitchFamily="18" charset="0"/>
              </a:rPr>
              <a:t>1- High intracellular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a:t>
            </a:r>
          </a:p>
          <a:p>
            <a:pPr rtl="0">
              <a:lnSpc>
                <a:spcPct val="130000"/>
              </a:lnSpc>
            </a:pPr>
            <a:r>
              <a:rPr lang="en-US" sz="2800" dirty="0">
                <a:effectLst/>
                <a:latin typeface="Times New Roman" pitchFamily="18" charset="0"/>
                <a:cs typeface="Times New Roman" pitchFamily="18" charset="0"/>
              </a:rPr>
              <a:t>2- High extracellular [K</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a:t>
            </a:r>
          </a:p>
          <a:p>
            <a:pPr rtl="0">
              <a:lnSpc>
                <a:spcPct val="130000"/>
              </a:lnSpc>
            </a:pPr>
            <a:r>
              <a:rPr lang="en-US" sz="2800" dirty="0">
                <a:effectLst/>
                <a:latin typeface="Times New Roman" pitchFamily="18" charset="0"/>
                <a:cs typeface="Times New Roman" pitchFamily="18" charset="0"/>
              </a:rPr>
              <a:t>3- Availability of energy (ATP).</a:t>
            </a:r>
          </a:p>
        </p:txBody>
      </p:sp>
      <p:sp>
        <p:nvSpPr>
          <p:cNvPr id="37891" name="Rectangle 5"/>
          <p:cNvSpPr>
            <a:spLocks noChangeArrowheads="1"/>
          </p:cNvSpPr>
          <p:nvPr/>
        </p:nvSpPr>
        <p:spPr bwMode="auto">
          <a:xfrm>
            <a:off x="4024744" y="0"/>
            <a:ext cx="511925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rtl="0">
              <a:buFont typeface="Wingdings" pitchFamily="2" charset="2"/>
              <a:buChar char="q"/>
            </a:pPr>
            <a:r>
              <a:rPr lang="en-US" sz="2800" b="1" i="1" dirty="0">
                <a:solidFill>
                  <a:srgbClr val="FF0000"/>
                </a:solidFill>
                <a:effectLst/>
                <a:latin typeface="Times New Roman" pitchFamily="18" charset="0"/>
                <a:cs typeface="Times New Roman" pitchFamily="18" charset="0"/>
              </a:rPr>
              <a:t>Inhibition of the pump:</a:t>
            </a:r>
          </a:p>
          <a:p>
            <a:pPr rtl="0"/>
            <a:r>
              <a:rPr lang="en-US" sz="2800" dirty="0">
                <a:effectLst/>
                <a:latin typeface="Times New Roman" pitchFamily="18" charset="0"/>
                <a:cs typeface="Times New Roman" pitchFamily="18" charset="0"/>
              </a:rPr>
              <a:t>1- Too low intracellular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a:t>
            </a:r>
          </a:p>
          <a:p>
            <a:pPr rtl="0"/>
            <a:r>
              <a:rPr lang="en-US" sz="2800" dirty="0">
                <a:effectLst/>
                <a:latin typeface="Times New Roman" pitchFamily="18" charset="0"/>
                <a:cs typeface="Times New Roman" pitchFamily="18" charset="0"/>
              </a:rPr>
              <a:t>2- Too low extracellular [K</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a:t>
            </a:r>
          </a:p>
          <a:p>
            <a:pPr rtl="0"/>
            <a:r>
              <a:rPr lang="en-US" sz="2800" dirty="0">
                <a:effectLst/>
                <a:latin typeface="Times New Roman" pitchFamily="18" charset="0"/>
                <a:cs typeface="Times New Roman" pitchFamily="18" charset="0"/>
              </a:rPr>
              <a:t>3- Too low intracellular ATP.</a:t>
            </a:r>
          </a:p>
          <a:p>
            <a:pPr rtl="0"/>
            <a:r>
              <a:rPr lang="en-US" sz="2800" dirty="0">
                <a:effectLst/>
                <a:latin typeface="Times New Roman" pitchFamily="18" charset="0"/>
                <a:cs typeface="Times New Roman" pitchFamily="18" charset="0"/>
              </a:rPr>
              <a:t>4- Cardiac glycosides as: digitalis and </a:t>
            </a:r>
            <a:r>
              <a:rPr lang="en-US" sz="2800" dirty="0" err="1">
                <a:latin typeface="Times New Roman" pitchFamily="18" charset="0"/>
                <a:cs typeface="Times New Roman" pitchFamily="18" charset="0"/>
              </a:rPr>
              <a:t>Q</a:t>
            </a:r>
            <a:r>
              <a:rPr lang="en-US" sz="2800" dirty="0" err="1">
                <a:effectLst/>
                <a:latin typeface="Times New Roman" pitchFamily="18" charset="0"/>
                <a:cs typeface="Times New Roman" pitchFamily="18" charset="0"/>
              </a:rPr>
              <a:t>uabain</a:t>
            </a:r>
            <a:r>
              <a:rPr lang="en-US" sz="2800" dirty="0">
                <a:effectLst/>
                <a:latin typeface="Times New Roman" pitchFamily="18" charset="0"/>
                <a:cs typeface="Times New Roman" pitchFamily="18" charset="0"/>
              </a:rPr>
              <a:t>, which are used in treatment of heart failure. They cause specific inhibition of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-K</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ATPase.</a:t>
            </a:r>
          </a:p>
          <a:p>
            <a:pPr marL="342900" indent="-342900" rtl="0">
              <a:buFont typeface="Wingdings" pitchFamily="2" charset="2"/>
              <a:buChar char="§"/>
            </a:pPr>
            <a:r>
              <a:rPr lang="en-US" sz="2800" dirty="0">
                <a:effectLst/>
                <a:latin typeface="Times New Roman" pitchFamily="18" charset="0"/>
                <a:cs typeface="Times New Roman" pitchFamily="18" charset="0"/>
              </a:rPr>
              <a:t>They bind to the extracellular face of the pump (preventing binding to K</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thereby interfere with </a:t>
            </a:r>
            <a:r>
              <a:rPr lang="en-US" sz="2800" dirty="0" err="1">
                <a:effectLst/>
                <a:latin typeface="Times New Roman" pitchFamily="18" charset="0"/>
                <a:cs typeface="Times New Roman" pitchFamily="18" charset="0"/>
              </a:rPr>
              <a:t>dephosphorylation</a:t>
            </a:r>
            <a:r>
              <a:rPr lang="en-US" sz="2800" dirty="0">
                <a:effectLst/>
                <a:latin typeface="Times New Roman" pitchFamily="18" charset="0"/>
                <a:cs typeface="Times New Roman" pitchFamily="18" charset="0"/>
              </a:rPr>
              <a:t> process.</a:t>
            </a:r>
          </a:p>
        </p:txBody>
      </p:sp>
    </p:spTree>
    <p:extLst>
      <p:ext uri="{BB962C8B-B14F-4D97-AF65-F5344CB8AC3E}">
        <p14:creationId xmlns:p14="http://schemas.microsoft.com/office/powerpoint/2010/main" val="14428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ircle(in)">
                                      <p:cBhvr>
                                        <p:cTn id="7" dur="20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fade">
                                      <p:cBhvr>
                                        <p:cTn id="12" dur="1000"/>
                                        <p:tgtEl>
                                          <p:spTgt spid="37891"/>
                                        </p:tgtEl>
                                      </p:cBhvr>
                                    </p:animEffect>
                                    <p:anim calcmode="lin" valueType="num">
                                      <p:cBhvr>
                                        <p:cTn id="13" dur="1000" fill="hold"/>
                                        <p:tgtEl>
                                          <p:spTgt spid="37891"/>
                                        </p:tgtEl>
                                        <p:attrNameLst>
                                          <p:attrName>ppt_x</p:attrName>
                                        </p:attrNameLst>
                                      </p:cBhvr>
                                      <p:tavLst>
                                        <p:tav tm="0">
                                          <p:val>
                                            <p:strVal val="#ppt_x"/>
                                          </p:val>
                                        </p:tav>
                                        <p:tav tm="100000">
                                          <p:val>
                                            <p:strVal val="#ppt_x"/>
                                          </p:val>
                                        </p:tav>
                                      </p:tavLst>
                                    </p:anim>
                                    <p:anim calcmode="lin" valueType="num">
                                      <p:cBhvr>
                                        <p:cTn id="14"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2" name="Text Box 4"/>
          <p:cNvSpPr txBox="1">
            <a:spLocks noChangeArrowheads="1"/>
          </p:cNvSpPr>
          <p:nvPr/>
        </p:nvSpPr>
        <p:spPr bwMode="auto">
          <a:xfrm>
            <a:off x="395288" y="257175"/>
            <a:ext cx="7924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spcBef>
                <a:spcPct val="50000"/>
              </a:spcBef>
            </a:pPr>
            <a:r>
              <a:rPr lang="en-US" sz="2600" b="1" dirty="0">
                <a:effectLst/>
                <a:latin typeface="Times New Roman" pitchFamily="18" charset="0"/>
                <a:cs typeface="Times New Roman" pitchFamily="18" charset="0"/>
              </a:rPr>
              <a:t>Measurement of RMP:</a:t>
            </a:r>
          </a:p>
        </p:txBody>
      </p:sp>
      <p:sp>
        <p:nvSpPr>
          <p:cNvPr id="99333" name="Text Box 5"/>
          <p:cNvSpPr txBox="1">
            <a:spLocks noChangeArrowheads="1"/>
          </p:cNvSpPr>
          <p:nvPr/>
        </p:nvSpPr>
        <p:spPr bwMode="auto">
          <a:xfrm>
            <a:off x="531813" y="855663"/>
            <a:ext cx="815498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30000"/>
              </a:lnSpc>
              <a:spcBef>
                <a:spcPct val="50000"/>
              </a:spcBef>
              <a:buFont typeface="Wingdings" pitchFamily="2" charset="2"/>
              <a:buChar char="q"/>
            </a:pPr>
            <a:r>
              <a:rPr lang="en-US" sz="2400" dirty="0">
                <a:effectLst/>
                <a:latin typeface="Times New Roman" pitchFamily="18" charset="0"/>
                <a:cs typeface="Times New Roman" pitchFamily="18" charset="0"/>
              </a:rPr>
              <a:t> RMP is recorded by the use of two microelectrodes with very fine tips (less than 1 µm) connected with a special voltmeter.</a:t>
            </a:r>
          </a:p>
        </p:txBody>
      </p:sp>
      <p:sp>
        <p:nvSpPr>
          <p:cNvPr id="99334" name="Text Box 6"/>
          <p:cNvSpPr txBox="1">
            <a:spLocks noChangeArrowheads="1"/>
          </p:cNvSpPr>
          <p:nvPr/>
        </p:nvSpPr>
        <p:spPr bwMode="auto">
          <a:xfrm>
            <a:off x="533400" y="2112963"/>
            <a:ext cx="82296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30000"/>
              </a:lnSpc>
              <a:spcBef>
                <a:spcPct val="50000"/>
              </a:spcBef>
              <a:buFont typeface="Wingdings" pitchFamily="2" charset="2"/>
              <a:buChar char="q"/>
            </a:pPr>
            <a:r>
              <a:rPr lang="en-US" sz="2400" dirty="0">
                <a:effectLst/>
                <a:latin typeface="Times New Roman" pitchFamily="18" charset="0"/>
                <a:cs typeface="Times New Roman" pitchFamily="18" charset="0"/>
              </a:rPr>
              <a:t> If we put the two electrodes on the outer surface of the membrane, there is no potential difference between them indicating that all points on the outer surface of the membrane are at the same potential.</a:t>
            </a:r>
          </a:p>
        </p:txBody>
      </p:sp>
      <p:sp>
        <p:nvSpPr>
          <p:cNvPr id="99335" name="Text Box 7"/>
          <p:cNvSpPr txBox="1">
            <a:spLocks noChangeArrowheads="1"/>
          </p:cNvSpPr>
          <p:nvPr/>
        </p:nvSpPr>
        <p:spPr bwMode="auto">
          <a:xfrm>
            <a:off x="568325" y="4137025"/>
            <a:ext cx="8229600" cy="246538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just" rtl="0" eaLnBrk="1" hangingPunct="1">
              <a:lnSpc>
                <a:spcPct val="130000"/>
              </a:lnSpc>
              <a:spcBef>
                <a:spcPct val="50000"/>
              </a:spcBef>
              <a:buFont typeface="Wingdings" pitchFamily="2" charset="2"/>
              <a:buChar char="q"/>
            </a:pPr>
            <a:r>
              <a:rPr lang="en-US" sz="2400" dirty="0">
                <a:effectLst/>
                <a:latin typeface="Times New Roman" pitchFamily="18" charset="0"/>
                <a:cs typeface="Times New Roman" pitchFamily="18" charset="0"/>
              </a:rPr>
              <a:t> If one electrode is introduced inside the nerve fiber and the other electrode is placed on its outer surface, a potential difference is recorded (-70 </a:t>
            </a:r>
            <a:r>
              <a:rPr lang="en-US" sz="2400" dirty="0" err="1">
                <a:effectLst/>
                <a:latin typeface="Times New Roman" pitchFamily="18" charset="0"/>
                <a:cs typeface="Times New Roman" pitchFamily="18" charset="0"/>
              </a:rPr>
              <a:t>m.v</a:t>
            </a:r>
            <a:r>
              <a:rPr lang="en-US" sz="2400" dirty="0">
                <a:effectLst/>
                <a:latin typeface="Times New Roman" pitchFamily="18" charset="0"/>
                <a:cs typeface="Times New Roman" pitchFamily="18" charset="0"/>
              </a:rPr>
              <a:t>) which is the RMP. (the –</a:t>
            </a:r>
            <a:r>
              <a:rPr lang="en-US" sz="2400" dirty="0" err="1">
                <a:effectLst/>
                <a:latin typeface="Times New Roman" pitchFamily="18" charset="0"/>
                <a:cs typeface="Times New Roman" pitchFamily="18" charset="0"/>
              </a:rPr>
              <a:t>ve</a:t>
            </a:r>
            <a:r>
              <a:rPr lang="en-US" sz="2400" dirty="0">
                <a:effectLst/>
                <a:latin typeface="Times New Roman" pitchFamily="18" charset="0"/>
                <a:cs typeface="Times New Roman" pitchFamily="18" charset="0"/>
              </a:rPr>
              <a:t> charge indicates that the inner surface is negatively charged relative to the outer surface (interstitial fluid).</a:t>
            </a:r>
          </a:p>
        </p:txBody>
      </p:sp>
      <p:pic>
        <p:nvPicPr>
          <p:cNvPr id="99336" name="Picture 8" descr="Re-exposure of Re-exposure of Imag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88" y="2081213"/>
            <a:ext cx="8305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996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fade">
                                      <p:cBhvr>
                                        <p:cTn id="7" dur="1000"/>
                                        <p:tgtEl>
                                          <p:spTgt spid="993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333"/>
                                        </p:tgtEl>
                                        <p:attrNameLst>
                                          <p:attrName>style.visibility</p:attrName>
                                        </p:attrNameLst>
                                      </p:cBhvr>
                                      <p:to>
                                        <p:strVal val="visible"/>
                                      </p:to>
                                    </p:set>
                                    <p:animEffect transition="in" filter="fade">
                                      <p:cBhvr>
                                        <p:cTn id="12" dur="1000"/>
                                        <p:tgtEl>
                                          <p:spTgt spid="993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9336"/>
                                        </p:tgtEl>
                                        <p:attrNameLst>
                                          <p:attrName>style.visibility</p:attrName>
                                        </p:attrNameLst>
                                      </p:cBhvr>
                                      <p:to>
                                        <p:strVal val="visible"/>
                                      </p:to>
                                    </p:set>
                                    <p:animEffect transition="in" filter="fade">
                                      <p:cBhvr>
                                        <p:cTn id="17" dur="1000"/>
                                        <p:tgtEl>
                                          <p:spTgt spid="993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1000"/>
                                        <p:tgtEl>
                                          <p:spTgt spid="99336"/>
                                        </p:tgtEl>
                                      </p:cBhvr>
                                    </p:animEffect>
                                    <p:set>
                                      <p:cBhvr>
                                        <p:cTn id="22" dur="1" fill="hold">
                                          <p:stCondLst>
                                            <p:cond delay="999"/>
                                          </p:stCondLst>
                                        </p:cTn>
                                        <p:tgtEl>
                                          <p:spTgt spid="9933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9334"/>
                                        </p:tgtEl>
                                        <p:attrNameLst>
                                          <p:attrName>style.visibility</p:attrName>
                                        </p:attrNameLst>
                                      </p:cBhvr>
                                      <p:to>
                                        <p:strVal val="visible"/>
                                      </p:to>
                                    </p:set>
                                    <p:animEffect transition="in" filter="fade">
                                      <p:cBhvr>
                                        <p:cTn id="27" dur="1000"/>
                                        <p:tgtEl>
                                          <p:spTgt spid="993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9335"/>
                                        </p:tgtEl>
                                        <p:attrNameLst>
                                          <p:attrName>style.visibility</p:attrName>
                                        </p:attrNameLst>
                                      </p:cBhvr>
                                      <p:to>
                                        <p:strVal val="visible"/>
                                      </p:to>
                                    </p:set>
                                    <p:animEffect transition="in" filter="fade">
                                      <p:cBhvr>
                                        <p:cTn id="32" dur="1000"/>
                                        <p:tgtEl>
                                          <p:spTgt spid="993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9336"/>
                                        </p:tgtEl>
                                        <p:attrNameLst>
                                          <p:attrName>style.visibility</p:attrName>
                                        </p:attrNameLst>
                                      </p:cBhvr>
                                      <p:to>
                                        <p:strVal val="visible"/>
                                      </p:to>
                                    </p:set>
                                    <p:animEffect transition="in" filter="fade">
                                      <p:cBhvr>
                                        <p:cTn id="37" dur="10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p:bldP spid="99333" grpId="0"/>
      <p:bldP spid="99334" grpId="0"/>
      <p:bldP spid="993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600" dirty="0">
                <a:solidFill>
                  <a:schemeClr val="tx1"/>
                </a:solidFill>
              </a:rPr>
              <a:t>ACTION POTENTIAL</a:t>
            </a:r>
          </a:p>
        </p:txBody>
      </p:sp>
      <p:sp>
        <p:nvSpPr>
          <p:cNvPr id="6" name="Text Placeholder 5"/>
          <p:cNvSpPr>
            <a:spLocks noGrp="1"/>
          </p:cNvSpPr>
          <p:nvPr>
            <p:ph type="body" idx="1"/>
          </p:nvPr>
        </p:nvSpPr>
        <p:spPr>
          <a:xfrm>
            <a:off x="283952" y="914400"/>
            <a:ext cx="8694000" cy="2150114"/>
          </a:xfrm>
        </p:spPr>
        <p:txBody>
          <a:bodyPr>
            <a:normAutofit fontScale="70000" lnSpcReduction="20000"/>
          </a:bodyPr>
          <a:lstStyle/>
          <a:p>
            <a:endParaRPr lang="en-US" b="1" dirty="0">
              <a:solidFill>
                <a:srgbClr val="FF0000">
                  <a:alpha val="81000"/>
                </a:srgbClr>
              </a:solidFill>
              <a:latin typeface="Times New Roman" pitchFamily="18" charset="0"/>
              <a:cs typeface="Times New Roman" pitchFamily="18" charset="0"/>
            </a:endParaRPr>
          </a:p>
          <a:p>
            <a:r>
              <a:rPr lang="en-US" sz="3400" b="1" dirty="0">
                <a:solidFill>
                  <a:srgbClr val="FF0000">
                    <a:alpha val="81000"/>
                  </a:srgbClr>
                </a:solidFill>
                <a:latin typeface="Times New Roman" pitchFamily="18" charset="0"/>
                <a:cs typeface="Times New Roman" pitchFamily="18" charset="0"/>
              </a:rPr>
              <a:t>The sequence of changes which occur in the membrane potential following excitation. </a:t>
            </a:r>
          </a:p>
          <a:p>
            <a:r>
              <a:rPr lang="en-US" sz="3400" b="1" dirty="0">
                <a:solidFill>
                  <a:srgbClr val="FF0000">
                    <a:alpha val="81000"/>
                  </a:srgbClr>
                </a:solidFill>
                <a:latin typeface="Times New Roman" pitchFamily="18" charset="0"/>
                <a:cs typeface="Times New Roman" pitchFamily="18" charset="0"/>
              </a:rPr>
              <a:t>Or </a:t>
            </a:r>
          </a:p>
          <a:p>
            <a:r>
              <a:rPr lang="en-US" sz="3300" b="1" dirty="0">
                <a:solidFill>
                  <a:srgbClr val="FF0000">
                    <a:alpha val="81000"/>
                  </a:srgbClr>
                </a:solidFill>
                <a:latin typeface="Times New Roman" pitchFamily="18" charset="0"/>
                <a:cs typeface="Times New Roman" pitchFamily="18" charset="0"/>
              </a:rPr>
              <a:t>It is the electrical changes which occur in the resting membrane potential as a result of its stimulation by an effective stimulus </a:t>
            </a:r>
          </a:p>
          <a:p>
            <a:endParaRPr lang="en-US" b="1" dirty="0">
              <a:solidFill>
                <a:srgbClr val="FF0000">
                  <a:alpha val="81000"/>
                </a:srgbClr>
              </a:solidFill>
            </a:endParaRPr>
          </a:p>
          <a:p>
            <a:endParaRPr lang="en-US" b="1" dirty="0">
              <a:solidFill>
                <a:srgbClr val="FF0000">
                  <a:alpha val="81000"/>
                </a:srgbClr>
              </a:solidFill>
            </a:endParaRPr>
          </a:p>
          <a:p>
            <a:endParaRPr lang="en-IN" dirty="0"/>
          </a:p>
        </p:txBody>
      </p:sp>
    </p:spTree>
    <p:extLst>
      <p:ext uri="{BB962C8B-B14F-4D97-AF65-F5344CB8AC3E}">
        <p14:creationId xmlns:p14="http://schemas.microsoft.com/office/powerpoint/2010/main" val="200951610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ChangeArrowheads="1"/>
          </p:cNvSpPr>
          <p:nvPr/>
        </p:nvSpPr>
        <p:spPr bwMode="auto">
          <a:xfrm>
            <a:off x="1752600" y="211287"/>
            <a:ext cx="4648200" cy="461665"/>
          </a:xfrm>
          <a:prstGeom prst="rect">
            <a:avLst/>
          </a:prstGeom>
          <a:solidFill>
            <a:srgbClr val="FFFF00"/>
          </a:solidFill>
          <a:ln w="9525" algn="ctr">
            <a:noFill/>
            <a:miter lim="800000"/>
            <a:headEnd/>
            <a:tailEnd/>
          </a:ln>
          <a:effectLst/>
        </p:spPr>
        <p:txBody>
          <a:bodyPr wrap="square" anchor="ctr">
            <a:spAutoFit/>
          </a:bodyPr>
          <a:lstStyle/>
          <a:p>
            <a:pPr algn="ctr" rtl="0">
              <a:defRPr/>
            </a:pPr>
            <a:r>
              <a:rPr lang="en-US" sz="2400" b="1" dirty="0">
                <a:latin typeface="Times New Roman" pitchFamily="18" charset="0"/>
                <a:cs typeface="Times New Roman" pitchFamily="18" charset="0"/>
              </a:rPr>
              <a:t>Action potential</a:t>
            </a:r>
          </a:p>
        </p:txBody>
      </p:sp>
      <p:sp>
        <p:nvSpPr>
          <p:cNvPr id="30724" name="Rectangle 6"/>
          <p:cNvSpPr>
            <a:spLocks noChangeArrowheads="1"/>
          </p:cNvSpPr>
          <p:nvPr/>
        </p:nvSpPr>
        <p:spPr bwMode="auto">
          <a:xfrm>
            <a:off x="228600" y="502970"/>
            <a:ext cx="8686800"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80000"/>
              </a:lnSpc>
              <a:buFont typeface="Wingdings" pitchFamily="2" charset="2"/>
              <a:buChar char="q"/>
            </a:pPr>
            <a:r>
              <a:rPr lang="en-US" sz="2200" dirty="0">
                <a:effectLst/>
                <a:latin typeface="Times New Roman" pitchFamily="18" charset="0"/>
                <a:cs typeface="Times New Roman" pitchFamily="18" charset="0"/>
              </a:rPr>
              <a:t>These electrical changes propagate along the nerve fibers to the effector organ producing the response or action (hence the name action potential).</a:t>
            </a:r>
          </a:p>
        </p:txBody>
      </p:sp>
      <p:sp>
        <p:nvSpPr>
          <p:cNvPr id="30725" name="Rectangle 7"/>
          <p:cNvSpPr>
            <a:spLocks noChangeArrowheads="1"/>
          </p:cNvSpPr>
          <p:nvPr/>
        </p:nvSpPr>
        <p:spPr bwMode="auto">
          <a:xfrm>
            <a:off x="214745" y="1527725"/>
            <a:ext cx="8558213" cy="426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200000"/>
              </a:lnSpc>
              <a:buFont typeface="Wingdings" pitchFamily="2" charset="2"/>
              <a:buChar char="q"/>
            </a:pPr>
            <a:r>
              <a:rPr lang="en-US" sz="2200" dirty="0">
                <a:effectLst/>
                <a:latin typeface="Times New Roman" pitchFamily="18" charset="0"/>
                <a:cs typeface="Times New Roman" pitchFamily="18" charset="0"/>
              </a:rPr>
              <a:t> The electrical changes of the action potential are:</a:t>
            </a:r>
          </a:p>
          <a:p>
            <a:pPr marL="342900" indent="-342900" algn="justLow" rtl="0">
              <a:lnSpc>
                <a:spcPct val="150000"/>
              </a:lnSpc>
              <a:buFont typeface="Arial" pitchFamily="34" charset="0"/>
              <a:buChar char="•"/>
            </a:pPr>
            <a:r>
              <a:rPr lang="en-US" sz="2200" b="1" dirty="0">
                <a:solidFill>
                  <a:srgbClr val="FF0000"/>
                </a:solidFill>
                <a:latin typeface="Times New Roman" pitchFamily="18" charset="0"/>
                <a:cs typeface="Times New Roman" pitchFamily="18" charset="0"/>
              </a:rPr>
              <a:t>Latent period</a:t>
            </a:r>
          </a:p>
          <a:p>
            <a:pPr marL="342900" indent="-342900" algn="justLow" rtl="0">
              <a:lnSpc>
                <a:spcPct val="150000"/>
              </a:lnSpc>
              <a:buFont typeface="Arial" pitchFamily="34" charset="0"/>
              <a:buChar char="•"/>
            </a:pPr>
            <a:r>
              <a:rPr lang="en-US" sz="2200" b="1" dirty="0">
                <a:solidFill>
                  <a:srgbClr val="FF0000"/>
                </a:solidFill>
                <a:effectLst/>
                <a:latin typeface="Times New Roman" pitchFamily="18" charset="0"/>
                <a:cs typeface="Times New Roman" pitchFamily="18" charset="0"/>
              </a:rPr>
              <a:t>Firing level</a:t>
            </a:r>
          </a:p>
          <a:p>
            <a:pPr marL="342900" indent="-342900" algn="justLow" rtl="0">
              <a:lnSpc>
                <a:spcPct val="150000"/>
              </a:lnSpc>
              <a:buFont typeface="Arial" pitchFamily="34" charset="0"/>
              <a:buChar char="•"/>
            </a:pPr>
            <a:r>
              <a:rPr lang="en-US" sz="2200" b="1" dirty="0">
                <a:solidFill>
                  <a:srgbClr val="FF0000"/>
                </a:solidFill>
                <a:latin typeface="Times New Roman" pitchFamily="18" charset="0"/>
                <a:cs typeface="Times New Roman" pitchFamily="18" charset="0"/>
              </a:rPr>
              <a:t>Depolarization</a:t>
            </a:r>
          </a:p>
          <a:p>
            <a:pPr marL="342900" indent="-342900" algn="justLow" rtl="0">
              <a:lnSpc>
                <a:spcPct val="150000"/>
              </a:lnSpc>
              <a:buFont typeface="Arial" pitchFamily="34" charset="0"/>
              <a:buChar char="•"/>
            </a:pPr>
            <a:r>
              <a:rPr lang="en-US" sz="2200" b="1" dirty="0">
                <a:solidFill>
                  <a:srgbClr val="FF0000"/>
                </a:solidFill>
                <a:effectLst/>
                <a:latin typeface="Times New Roman" pitchFamily="18" charset="0"/>
                <a:cs typeface="Times New Roman" pitchFamily="18" charset="0"/>
              </a:rPr>
              <a:t>Over shoot and Spike potential</a:t>
            </a:r>
          </a:p>
          <a:p>
            <a:pPr marL="342900" indent="-342900" algn="justLow" rtl="0">
              <a:lnSpc>
                <a:spcPct val="150000"/>
              </a:lnSpc>
              <a:buFont typeface="Arial" pitchFamily="34" charset="0"/>
              <a:buChar char="•"/>
            </a:pPr>
            <a:r>
              <a:rPr lang="en-US" sz="2200" b="1" dirty="0">
                <a:solidFill>
                  <a:srgbClr val="FF0000"/>
                </a:solidFill>
                <a:latin typeface="Times New Roman" pitchFamily="18" charset="0"/>
                <a:cs typeface="Times New Roman" pitchFamily="18" charset="0"/>
              </a:rPr>
              <a:t>Repolarization</a:t>
            </a:r>
          </a:p>
          <a:p>
            <a:pPr marL="342900" indent="-342900" algn="justLow" rtl="0">
              <a:lnSpc>
                <a:spcPct val="150000"/>
              </a:lnSpc>
              <a:buFont typeface="Arial" pitchFamily="34" charset="0"/>
              <a:buChar char="•"/>
            </a:pPr>
            <a:r>
              <a:rPr lang="en-US" sz="2200" b="1" dirty="0">
                <a:solidFill>
                  <a:srgbClr val="FF0000"/>
                </a:solidFill>
                <a:latin typeface="Times New Roman" pitchFamily="18" charset="0"/>
                <a:cs typeface="Times New Roman" pitchFamily="18" charset="0"/>
              </a:rPr>
              <a:t>Negative after potential </a:t>
            </a:r>
          </a:p>
          <a:p>
            <a:pPr marL="342900" indent="-342900" algn="justLow" rtl="0">
              <a:lnSpc>
                <a:spcPct val="150000"/>
              </a:lnSpc>
              <a:buFont typeface="Arial" pitchFamily="34" charset="0"/>
              <a:buChar char="•"/>
            </a:pPr>
            <a:r>
              <a:rPr lang="en-US" sz="2200" b="1" dirty="0">
                <a:solidFill>
                  <a:srgbClr val="FF0000"/>
                </a:solidFill>
                <a:latin typeface="Times New Roman" pitchFamily="18" charset="0"/>
                <a:cs typeface="Times New Roman" pitchFamily="18" charset="0"/>
              </a:rPr>
              <a:t>Positive after potential</a:t>
            </a:r>
          </a:p>
        </p:txBody>
      </p:sp>
    </p:spTree>
    <p:extLst>
      <p:ext uri="{BB962C8B-B14F-4D97-AF65-F5344CB8AC3E}">
        <p14:creationId xmlns:p14="http://schemas.microsoft.com/office/powerpoint/2010/main" val="64044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5">
                                            <p:txEl>
                                              <p:pRg st="1" end="1"/>
                                            </p:txEl>
                                          </p:spTgt>
                                        </p:tgtEl>
                                        <p:attrNameLst>
                                          <p:attrName>style.visibility</p:attrName>
                                        </p:attrNameLst>
                                      </p:cBhvr>
                                      <p:to>
                                        <p:strVal val="visible"/>
                                      </p:to>
                                    </p:set>
                                    <p:anim calcmode="lin" valueType="num">
                                      <p:cBhvr>
                                        <p:cTn id="7" dur="500" fill="hold"/>
                                        <p:tgtEl>
                                          <p:spTgt spid="3072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072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072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0725">
                                            <p:txEl>
                                              <p:pRg st="2" end="2"/>
                                            </p:txEl>
                                          </p:spTgt>
                                        </p:tgtEl>
                                        <p:attrNameLst>
                                          <p:attrName>style.visibility</p:attrName>
                                        </p:attrNameLst>
                                      </p:cBhvr>
                                      <p:to>
                                        <p:strVal val="visible"/>
                                      </p:to>
                                    </p:set>
                                    <p:anim calcmode="lin" valueType="num">
                                      <p:cBhvr>
                                        <p:cTn id="12" dur="500" fill="hold"/>
                                        <p:tgtEl>
                                          <p:spTgt spid="3072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072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0725">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0725">
                                            <p:txEl>
                                              <p:pRg st="3" end="3"/>
                                            </p:txEl>
                                          </p:spTgt>
                                        </p:tgtEl>
                                        <p:attrNameLst>
                                          <p:attrName>style.visibility</p:attrName>
                                        </p:attrNameLst>
                                      </p:cBhvr>
                                      <p:to>
                                        <p:strVal val="visible"/>
                                      </p:to>
                                    </p:set>
                                    <p:anim calcmode="lin" valueType="num">
                                      <p:cBhvr>
                                        <p:cTn id="17" dur="500" fill="hold"/>
                                        <p:tgtEl>
                                          <p:spTgt spid="3072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072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0725">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0725">
                                            <p:txEl>
                                              <p:pRg st="4" end="4"/>
                                            </p:txEl>
                                          </p:spTgt>
                                        </p:tgtEl>
                                        <p:attrNameLst>
                                          <p:attrName>style.visibility</p:attrName>
                                        </p:attrNameLst>
                                      </p:cBhvr>
                                      <p:to>
                                        <p:strVal val="visible"/>
                                      </p:to>
                                    </p:set>
                                    <p:anim calcmode="lin" valueType="num">
                                      <p:cBhvr>
                                        <p:cTn id="22" dur="500" fill="hold"/>
                                        <p:tgtEl>
                                          <p:spTgt spid="30725">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0725">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0725">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0725">
                                            <p:txEl>
                                              <p:pRg st="5" end="5"/>
                                            </p:txEl>
                                          </p:spTgt>
                                        </p:tgtEl>
                                        <p:attrNameLst>
                                          <p:attrName>style.visibility</p:attrName>
                                        </p:attrNameLst>
                                      </p:cBhvr>
                                      <p:to>
                                        <p:strVal val="visible"/>
                                      </p:to>
                                    </p:set>
                                    <p:anim calcmode="lin" valueType="num">
                                      <p:cBhvr>
                                        <p:cTn id="27" dur="500" fill="hold"/>
                                        <p:tgtEl>
                                          <p:spTgt spid="30725">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0725">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0725">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0725">
                                            <p:txEl>
                                              <p:pRg st="6" end="6"/>
                                            </p:txEl>
                                          </p:spTgt>
                                        </p:tgtEl>
                                        <p:attrNameLst>
                                          <p:attrName>style.visibility</p:attrName>
                                        </p:attrNameLst>
                                      </p:cBhvr>
                                      <p:to>
                                        <p:strVal val="visible"/>
                                      </p:to>
                                    </p:set>
                                    <p:anim calcmode="lin" valueType="num">
                                      <p:cBhvr>
                                        <p:cTn id="32" dur="500" fill="hold"/>
                                        <p:tgtEl>
                                          <p:spTgt spid="3072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30725">
                                            <p:txEl>
                                              <p:pRg st="6" end="6"/>
                                            </p:txEl>
                                          </p:spTgt>
                                        </p:tgtEl>
                                        <p:attrNameLst>
                                          <p:attrName>ppt_h</p:attrName>
                                        </p:attrNameLst>
                                      </p:cBhvr>
                                      <p:tavLst>
                                        <p:tav tm="0">
                                          <p:val>
                                            <p:fltVal val="0"/>
                                          </p:val>
                                        </p:tav>
                                        <p:tav tm="100000">
                                          <p:val>
                                            <p:strVal val="#ppt_h"/>
                                          </p:val>
                                        </p:tav>
                                      </p:tavLst>
                                    </p:anim>
                                    <p:animEffect transition="in" filter="fade">
                                      <p:cBhvr>
                                        <p:cTn id="34" dur="500"/>
                                        <p:tgtEl>
                                          <p:spTgt spid="30725">
                                            <p:txEl>
                                              <p:pRg st="6" end="6"/>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0725">
                                            <p:txEl>
                                              <p:pRg st="7" end="7"/>
                                            </p:txEl>
                                          </p:spTgt>
                                        </p:tgtEl>
                                        <p:attrNameLst>
                                          <p:attrName>style.visibility</p:attrName>
                                        </p:attrNameLst>
                                      </p:cBhvr>
                                      <p:to>
                                        <p:strVal val="visible"/>
                                      </p:to>
                                    </p:set>
                                    <p:anim calcmode="lin" valueType="num">
                                      <p:cBhvr>
                                        <p:cTn id="37" dur="500" fill="hold"/>
                                        <p:tgtEl>
                                          <p:spTgt spid="30725">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0725">
                                            <p:txEl>
                                              <p:pRg st="7" end="7"/>
                                            </p:txEl>
                                          </p:spTgt>
                                        </p:tgtEl>
                                        <p:attrNameLst>
                                          <p:attrName>ppt_h</p:attrName>
                                        </p:attrNameLst>
                                      </p:cBhvr>
                                      <p:tavLst>
                                        <p:tav tm="0">
                                          <p:val>
                                            <p:fltVal val="0"/>
                                          </p:val>
                                        </p:tav>
                                        <p:tav tm="100000">
                                          <p:val>
                                            <p:strVal val="#ppt_h"/>
                                          </p:val>
                                        </p:tav>
                                      </p:tavLst>
                                    </p:anim>
                                    <p:animEffect transition="in" filter="fade">
                                      <p:cBhvr>
                                        <p:cTn id="39" dur="500"/>
                                        <p:tgtEl>
                                          <p:spTgt spid="307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Image-19"/>
          <p:cNvPicPr>
            <a:picLocks noChangeAspect="1" noChangeArrowheads="1"/>
          </p:cNvPicPr>
          <p:nvPr/>
        </p:nvPicPr>
        <p:blipFill>
          <a:blip r:embed="rId2"/>
          <a:srcRect/>
          <a:stretch>
            <a:fillRect/>
          </a:stretch>
        </p:blipFill>
        <p:spPr bwMode="auto">
          <a:xfrm>
            <a:off x="76200" y="76200"/>
            <a:ext cx="8991600" cy="6553200"/>
          </a:xfrm>
          <a:prstGeom prst="rect">
            <a:avLst/>
          </a:prstGeom>
          <a:noFill/>
          <a:ln w="28575">
            <a:solidFill>
              <a:schemeClr val="bg2"/>
            </a:solidFill>
            <a:miter lim="800000"/>
            <a:headEnd/>
            <a:tailEnd/>
          </a:ln>
        </p:spPr>
      </p:pic>
      <p:sp>
        <p:nvSpPr>
          <p:cNvPr id="132101" name="Rectangle 5"/>
          <p:cNvSpPr>
            <a:spLocks noChangeArrowheads="1"/>
          </p:cNvSpPr>
          <p:nvPr/>
        </p:nvSpPr>
        <p:spPr bwMode="auto">
          <a:xfrm>
            <a:off x="1817688" y="685800"/>
            <a:ext cx="849312" cy="5181600"/>
          </a:xfrm>
          <a:prstGeom prst="rect">
            <a:avLst/>
          </a:prstGeom>
          <a:solidFill>
            <a:srgbClr val="FFFF00">
              <a:alpha val="30000"/>
            </a:srgbClr>
          </a:solidFill>
          <a:ln w="9525" algn="ctr">
            <a:noFill/>
            <a:miter lim="800000"/>
            <a:headEnd/>
            <a:tailEnd/>
          </a:ln>
          <a:effectLst/>
        </p:spPr>
        <p:txBody>
          <a:bodyPr anchor="ctr">
            <a:spAutoFit/>
          </a:bodyPr>
          <a:lstStyle/>
          <a:p>
            <a:pPr>
              <a:defRPr/>
            </a:pPr>
            <a:endParaRPr lang="ar-EG"/>
          </a:p>
        </p:txBody>
      </p:sp>
      <p:sp>
        <p:nvSpPr>
          <p:cNvPr id="132103" name="Rectangle 7"/>
          <p:cNvSpPr>
            <a:spLocks noChangeArrowheads="1"/>
          </p:cNvSpPr>
          <p:nvPr/>
        </p:nvSpPr>
        <p:spPr bwMode="auto">
          <a:xfrm>
            <a:off x="2667000" y="685800"/>
            <a:ext cx="914400" cy="5257800"/>
          </a:xfrm>
          <a:prstGeom prst="rect">
            <a:avLst/>
          </a:prstGeom>
          <a:solidFill>
            <a:srgbClr val="FF7C80">
              <a:alpha val="30000"/>
            </a:srgbClr>
          </a:solidFill>
          <a:ln w="9525" algn="ctr">
            <a:noFill/>
            <a:miter lim="800000"/>
            <a:headEnd/>
            <a:tailEnd/>
          </a:ln>
          <a:effectLst/>
        </p:spPr>
        <p:txBody>
          <a:bodyPr anchor="ctr">
            <a:spAutoFit/>
          </a:bodyPr>
          <a:lstStyle/>
          <a:p>
            <a:pPr>
              <a:defRPr/>
            </a:pPr>
            <a:endParaRPr lang="ar-EG"/>
          </a:p>
        </p:txBody>
      </p:sp>
      <p:sp>
        <p:nvSpPr>
          <p:cNvPr id="132104" name="Rectangle 8"/>
          <p:cNvSpPr>
            <a:spLocks noChangeArrowheads="1"/>
          </p:cNvSpPr>
          <p:nvPr/>
        </p:nvSpPr>
        <p:spPr bwMode="auto">
          <a:xfrm>
            <a:off x="3581400" y="684213"/>
            <a:ext cx="4114800" cy="5257800"/>
          </a:xfrm>
          <a:prstGeom prst="rect">
            <a:avLst/>
          </a:prstGeom>
          <a:solidFill>
            <a:srgbClr val="99FF33">
              <a:alpha val="30000"/>
            </a:srgbClr>
          </a:solidFill>
          <a:ln w="9525" algn="ctr">
            <a:noFill/>
            <a:miter lim="800000"/>
            <a:headEnd/>
            <a:tailEnd/>
          </a:ln>
          <a:effectLst/>
        </p:spPr>
        <p:txBody>
          <a:bodyPr wrap="none" anchor="ctr">
            <a:spAutoFit/>
          </a:bodyPr>
          <a:lstStyle/>
          <a:p>
            <a:pPr>
              <a:defRPr/>
            </a:pPr>
            <a:endParaRPr lang="ar-EG"/>
          </a:p>
        </p:txBody>
      </p:sp>
    </p:spTree>
    <p:extLst>
      <p:ext uri="{BB962C8B-B14F-4D97-AF65-F5344CB8AC3E}">
        <p14:creationId xmlns:p14="http://schemas.microsoft.com/office/powerpoint/2010/main" val="358780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NERVE EXCITABILITY</a:t>
            </a:r>
          </a:p>
        </p:txBody>
      </p:sp>
      <p:sp>
        <p:nvSpPr>
          <p:cNvPr id="5" name="Subtitle 4"/>
          <p:cNvSpPr>
            <a:spLocks noGrp="1"/>
          </p:cNvSpPr>
          <p:nvPr>
            <p:ph idx="1"/>
          </p:nvPr>
        </p:nvSpPr>
        <p:spPr/>
        <p:txBody>
          <a:bodyPr>
            <a:normAutofit/>
          </a:bodyPr>
          <a:lstStyle/>
          <a:p>
            <a:r>
              <a:rPr lang="en-US" sz="3200" b="1" dirty="0">
                <a:solidFill>
                  <a:srgbClr val="002060"/>
                </a:solidFill>
              </a:rPr>
              <a:t>It is the ability of generating electrochemical impulse (action potentials) at the cell membrane in response to any stimulus.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750" fill="hold"/>
                                        <p:tgtEl>
                                          <p:spTgt spid="5">
                                            <p:txEl>
                                              <p:pRg st="0" end="0"/>
                                            </p:txEl>
                                          </p:spTgt>
                                        </p:tgtEl>
                                        <p:attrNameLst>
                                          <p:attrName>style.color</p:attrName>
                                        </p:attrNameLst>
                                      </p:cBhvr>
                                      <p:to>
                                        <p:clrVal>
                                          <a:srgbClr val="FF0000"/>
                                        </p:clrVal>
                                      </p:to>
                                    </p:set>
                                    <p:set>
                                      <p:cBhvr>
                                        <p:cTn id="7" dur="750" fill="hold"/>
                                        <p:tgtEl>
                                          <p:spTgt spid="5">
                                            <p:txEl>
                                              <p:pRg st="0" end="0"/>
                                            </p:txEl>
                                          </p:spTgt>
                                        </p:tgtEl>
                                        <p:attrNameLst>
                                          <p:attrName>fillcolor</p:attrName>
                                        </p:attrNameLst>
                                      </p:cBhvr>
                                      <p:to>
                                        <p:clrVal>
                                          <a:srgbClr val="FF0000"/>
                                        </p:clrVal>
                                      </p:to>
                                    </p:set>
                                    <p:set>
                                      <p:cBhvr>
                                        <p:cTn id="8" dur="75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6200"/>
            <a:ext cx="8153400" cy="6186309"/>
          </a:xfrm>
          <a:prstGeom prst="rect">
            <a:avLst/>
          </a:prstGeom>
          <a:noFill/>
        </p:spPr>
        <p:txBody>
          <a:bodyPr wrap="square" rtlCol="0">
            <a:spAutoFit/>
          </a:bodyPr>
          <a:lstStyle/>
          <a:p>
            <a:pPr marL="342900" indent="-342900" algn="just">
              <a:lnSpc>
                <a:spcPct val="150000"/>
              </a:lnSpc>
              <a:buAutoNum type="alphaUcParenR"/>
            </a:pPr>
            <a:r>
              <a:rPr lang="en-US" sz="2400" b="1" dirty="0">
                <a:solidFill>
                  <a:srgbClr val="FF0000"/>
                </a:solidFill>
                <a:latin typeface="Times New Roman" pitchFamily="18" charset="0"/>
                <a:cs typeface="Times New Roman" pitchFamily="18" charset="0"/>
              </a:rPr>
              <a:t>Latent period : </a:t>
            </a:r>
            <a:r>
              <a:rPr lang="en-US" sz="2400" dirty="0">
                <a:latin typeface="Times New Roman" pitchFamily="18" charset="0"/>
                <a:cs typeface="Times New Roman" pitchFamily="18" charset="0"/>
              </a:rPr>
              <a:t>It is a time taken by impulse to travel along the nerve fiber from the site of stimulation to the recording electrode.</a:t>
            </a:r>
          </a:p>
          <a:p>
            <a:pPr marL="342900" indent="-342900" algn="just">
              <a:lnSpc>
                <a:spcPct val="150000"/>
              </a:lnSpc>
              <a:buFontTx/>
              <a:buChar char="-"/>
            </a:pPr>
            <a:r>
              <a:rPr lang="en-US" sz="2400" dirty="0">
                <a:latin typeface="Times New Roman" pitchFamily="18" charset="0"/>
                <a:cs typeface="Times New Roman" pitchFamily="18" charset="0"/>
              </a:rPr>
              <a:t>It is a duration </a:t>
            </a:r>
            <a:r>
              <a:rPr lang="en-US" sz="2400" dirty="0">
                <a:solidFill>
                  <a:srgbClr val="FF0000"/>
                </a:solidFill>
                <a:latin typeface="Times New Roman" pitchFamily="18" charset="0"/>
                <a:cs typeface="Times New Roman" pitchFamily="18" charset="0"/>
              </a:rPr>
              <a:t>proportionate</a:t>
            </a:r>
            <a:r>
              <a:rPr lang="en-US" sz="2400" dirty="0">
                <a:latin typeface="Times New Roman" pitchFamily="18" charset="0"/>
                <a:cs typeface="Times New Roman" pitchFamily="18" charset="0"/>
              </a:rPr>
              <a:t> to the distance between the stimulating and recording electrodes </a:t>
            </a:r>
          </a:p>
          <a:p>
            <a:pPr marL="342900" indent="-342900" algn="just">
              <a:lnSpc>
                <a:spcPct val="150000"/>
              </a:lnSpc>
              <a:buFontTx/>
              <a:buChar char="-"/>
            </a:pPr>
            <a:r>
              <a:rPr lang="en-US" sz="2400" dirty="0">
                <a:solidFill>
                  <a:srgbClr val="FF0000"/>
                </a:solidFill>
                <a:latin typeface="Times New Roman" pitchFamily="18" charset="0"/>
                <a:cs typeface="Times New Roman" pitchFamily="18" charset="0"/>
              </a:rPr>
              <a:t>Inversely</a:t>
            </a:r>
            <a:r>
              <a:rPr lang="en-US" sz="2400" dirty="0">
                <a:latin typeface="Times New Roman" pitchFamily="18" charset="0"/>
                <a:cs typeface="Times New Roman" pitchFamily="18" charset="0"/>
              </a:rPr>
              <a:t> proportional to the speed of conduction of the axon.</a:t>
            </a:r>
          </a:p>
          <a:p>
            <a:pPr marL="342900" indent="-342900" algn="just">
              <a:lnSpc>
                <a:spcPct val="150000"/>
              </a:lnSpc>
            </a:pPr>
            <a:endParaRPr lang="en-US" sz="2400" dirty="0">
              <a:latin typeface="Times New Roman" pitchFamily="18" charset="0"/>
              <a:cs typeface="Times New Roman" pitchFamily="18" charset="0"/>
            </a:endParaRPr>
          </a:p>
          <a:p>
            <a:pPr marL="342900" indent="-342900" algn="just">
              <a:lnSpc>
                <a:spcPct val="150000"/>
              </a:lnSpc>
            </a:pPr>
            <a:r>
              <a:rPr lang="en-US" sz="2400" b="1" dirty="0">
                <a:solidFill>
                  <a:srgbClr val="FF0000"/>
                </a:solidFill>
                <a:latin typeface="Times New Roman" pitchFamily="18" charset="0"/>
                <a:cs typeface="Times New Roman" pitchFamily="18" charset="0"/>
              </a:rPr>
              <a:t>B) Firing level : </a:t>
            </a:r>
            <a:r>
              <a:rPr lang="en-US" sz="2400" dirty="0">
                <a:latin typeface="Times New Roman" pitchFamily="18" charset="0"/>
                <a:cs typeface="Times New Roman" pitchFamily="18" charset="0"/>
              </a:rPr>
              <a:t>after initial rise in potential, a point comes after which there is a sudden rise in potential , this point is called as firing level.</a:t>
            </a:r>
          </a:p>
          <a:p>
            <a:pPr marL="342900" indent="-342900" algn="just">
              <a:lnSpc>
                <a:spcPct val="150000"/>
              </a:lnSpc>
            </a:pP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605545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2514600" y="283515"/>
            <a:ext cx="4343400" cy="461665"/>
          </a:xfrm>
          <a:prstGeom prst="rect">
            <a:avLst/>
          </a:prstGeom>
          <a:noFill/>
          <a:ln w="2857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a:r>
              <a:rPr lang="en-US" sz="2400" b="1" dirty="0">
                <a:solidFill>
                  <a:srgbClr val="FF0000"/>
                </a:solidFill>
                <a:effectLst/>
                <a:latin typeface="Times New Roman" pitchFamily="18" charset="0"/>
                <a:cs typeface="Times New Roman" pitchFamily="18" charset="0"/>
              </a:rPr>
              <a:t>A) Depolarization:</a:t>
            </a:r>
          </a:p>
        </p:txBody>
      </p:sp>
      <p:sp>
        <p:nvSpPr>
          <p:cNvPr id="31747" name="Rectangle 5"/>
          <p:cNvSpPr>
            <a:spLocks noChangeArrowheads="1"/>
          </p:cNvSpPr>
          <p:nvPr/>
        </p:nvSpPr>
        <p:spPr bwMode="auto">
          <a:xfrm>
            <a:off x="152400" y="769673"/>
            <a:ext cx="822960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400" b="1" dirty="0">
                <a:solidFill>
                  <a:srgbClr val="FF0000"/>
                </a:solidFill>
                <a:effectLst/>
                <a:latin typeface="Times New Roman" pitchFamily="18" charset="0"/>
                <a:cs typeface="Times New Roman" pitchFamily="18" charset="0"/>
              </a:rPr>
              <a:t>Definition:</a:t>
            </a:r>
            <a:r>
              <a:rPr lang="en-US" sz="2400" dirty="0">
                <a:solidFill>
                  <a:srgbClr val="FF0000"/>
                </a:solidFill>
                <a:effectLst/>
                <a:latin typeface="Times New Roman" pitchFamily="18" charset="0"/>
                <a:cs typeface="Times New Roman" pitchFamily="18" charset="0"/>
              </a:rPr>
              <a:t> </a:t>
            </a:r>
            <a:r>
              <a:rPr lang="en-US" sz="2000" dirty="0">
                <a:effectLst/>
                <a:latin typeface="Times New Roman" pitchFamily="18" charset="0"/>
                <a:cs typeface="Times New Roman" pitchFamily="18" charset="0"/>
                <a:sym typeface="Wingdings" pitchFamily="2" charset="2"/>
              </a:rPr>
              <a:t></a:t>
            </a:r>
            <a:r>
              <a:rPr lang="en-US" sz="2000" dirty="0">
                <a:effectLst/>
                <a:latin typeface="Times New Roman" pitchFamily="18" charset="0"/>
                <a:cs typeface="Times New Roman" pitchFamily="18" charset="0"/>
              </a:rPr>
              <a:t> negativity of the membrane potential.</a:t>
            </a:r>
          </a:p>
        </p:txBody>
      </p:sp>
      <p:sp>
        <p:nvSpPr>
          <p:cNvPr id="31748" name="Rectangle 6"/>
          <p:cNvSpPr>
            <a:spLocks noChangeArrowheads="1"/>
          </p:cNvSpPr>
          <p:nvPr/>
        </p:nvSpPr>
        <p:spPr bwMode="auto">
          <a:xfrm>
            <a:off x="152400" y="1664664"/>
            <a:ext cx="868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000" b="1" dirty="0">
                <a:solidFill>
                  <a:srgbClr val="FF0000"/>
                </a:solidFill>
                <a:effectLst/>
                <a:latin typeface="Times New Roman" pitchFamily="18" charset="0"/>
                <a:cs typeface="Times New Roman" pitchFamily="18" charset="0"/>
              </a:rPr>
              <a:t>Mechanism:</a:t>
            </a:r>
            <a:r>
              <a:rPr lang="en-US" sz="2000" dirty="0">
                <a:solidFill>
                  <a:srgbClr val="FF0000"/>
                </a:solidFill>
                <a:effectLst/>
                <a:latin typeface="Times New Roman" pitchFamily="18" charset="0"/>
                <a:cs typeface="Times New Roman" pitchFamily="18" charset="0"/>
              </a:rPr>
              <a:t>  </a:t>
            </a:r>
            <a:r>
              <a:rPr lang="en-US" sz="2000" dirty="0">
                <a:effectLst/>
                <a:latin typeface="Times New Roman" pitchFamily="18" charset="0"/>
                <a:cs typeface="Times New Roman" pitchFamily="18" charset="0"/>
              </a:rPr>
              <a:t>The stimulus </a:t>
            </a:r>
            <a:r>
              <a:rPr lang="en-US" sz="2000" dirty="0">
                <a:effectLst/>
                <a:latin typeface="Times New Roman" pitchFamily="18" charset="0"/>
                <a:cs typeface="Times New Roman" pitchFamily="18" charset="0"/>
                <a:sym typeface="Wingdings" pitchFamily="2" charset="2"/>
              </a:rPr>
              <a:t></a:t>
            </a:r>
            <a:r>
              <a:rPr lang="en-US" sz="2000" dirty="0">
                <a:effectLst/>
                <a:latin typeface="Times New Roman" pitchFamily="18" charset="0"/>
                <a:cs typeface="Times New Roman" pitchFamily="18" charset="0"/>
              </a:rPr>
              <a:t> the permeability of the cell membrane (several hundred fold) to Na</a:t>
            </a:r>
            <a:r>
              <a:rPr lang="en-US" sz="2000" baseline="30000" dirty="0">
                <a:effectLst/>
                <a:latin typeface="Times New Roman" pitchFamily="18" charset="0"/>
                <a:cs typeface="Times New Roman" pitchFamily="18" charset="0"/>
                <a:sym typeface="Symbol" pitchFamily="18" charset="2"/>
              </a:rPr>
              <a:t>+</a:t>
            </a:r>
            <a:r>
              <a:rPr lang="en-US" sz="2000" dirty="0">
                <a:effectLst/>
                <a:latin typeface="Times New Roman" pitchFamily="18" charset="0"/>
                <a:cs typeface="Times New Roman" pitchFamily="18" charset="0"/>
                <a:sym typeface="Symbol" pitchFamily="18" charset="2"/>
              </a:rPr>
              <a:t> ions through opening of voltage-activated Na</a:t>
            </a:r>
            <a:r>
              <a:rPr lang="en-US" sz="2000" baseline="30000" dirty="0">
                <a:effectLst/>
                <a:latin typeface="Times New Roman" pitchFamily="18" charset="0"/>
                <a:cs typeface="Times New Roman" pitchFamily="18" charset="0"/>
                <a:sym typeface="Symbol" pitchFamily="18" charset="2"/>
              </a:rPr>
              <a:t>+</a:t>
            </a:r>
            <a:r>
              <a:rPr lang="en-US" sz="2000" dirty="0">
                <a:effectLst/>
                <a:latin typeface="Times New Roman" pitchFamily="18" charset="0"/>
                <a:cs typeface="Times New Roman" pitchFamily="18" charset="0"/>
                <a:sym typeface="Symbol" pitchFamily="18" charset="2"/>
              </a:rPr>
              <a:t> channels.</a:t>
            </a:r>
          </a:p>
        </p:txBody>
      </p:sp>
      <p:sp>
        <p:nvSpPr>
          <p:cNvPr id="31749" name="Rectangle 9"/>
          <p:cNvSpPr>
            <a:spLocks noChangeArrowheads="1"/>
          </p:cNvSpPr>
          <p:nvPr/>
        </p:nvSpPr>
        <p:spPr bwMode="auto">
          <a:xfrm>
            <a:off x="127000" y="2724837"/>
            <a:ext cx="2387600" cy="5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000" b="1" dirty="0">
                <a:solidFill>
                  <a:srgbClr val="FF0000"/>
                </a:solidFill>
                <a:effectLst/>
                <a:sym typeface="Symbol" pitchFamily="18" charset="2"/>
              </a:rPr>
              <a:t>Na</a:t>
            </a:r>
            <a:r>
              <a:rPr lang="en-US" sz="2000" b="1" baseline="30000" dirty="0">
                <a:solidFill>
                  <a:srgbClr val="FF0000"/>
                </a:solidFill>
                <a:effectLst/>
                <a:sym typeface="Symbol" pitchFamily="18" charset="2"/>
              </a:rPr>
              <a:t>+</a:t>
            </a:r>
            <a:r>
              <a:rPr lang="en-US" sz="2000" b="1" dirty="0">
                <a:solidFill>
                  <a:srgbClr val="FF0000"/>
                </a:solidFill>
                <a:effectLst/>
                <a:sym typeface="Symbol" pitchFamily="18" charset="2"/>
              </a:rPr>
              <a:t> channels:</a:t>
            </a:r>
          </a:p>
        </p:txBody>
      </p:sp>
      <p:sp>
        <p:nvSpPr>
          <p:cNvPr id="31750" name="Rectangle 10"/>
          <p:cNvSpPr>
            <a:spLocks noChangeArrowheads="1"/>
          </p:cNvSpPr>
          <p:nvPr/>
        </p:nvSpPr>
        <p:spPr bwMode="auto">
          <a:xfrm>
            <a:off x="419100" y="3094871"/>
            <a:ext cx="8305800"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rtl="0">
              <a:lnSpc>
                <a:spcPct val="120000"/>
              </a:lnSpc>
            </a:pPr>
            <a:r>
              <a:rPr lang="en-US" sz="2000" dirty="0">
                <a:effectLst/>
                <a:latin typeface="Times New Roman" pitchFamily="18" charset="0"/>
                <a:cs typeface="Times New Roman" pitchFamily="18" charset="0"/>
              </a:rPr>
              <a:t>Has 2 gating particles: </a:t>
            </a:r>
          </a:p>
          <a:p>
            <a:pPr algn="just" rtl="0">
              <a:lnSpc>
                <a:spcPct val="120000"/>
              </a:lnSpc>
            </a:pPr>
            <a:r>
              <a:rPr lang="en-US" sz="2000" dirty="0">
                <a:effectLst/>
                <a:latin typeface="Times New Roman" pitchFamily="18" charset="0"/>
                <a:cs typeface="Times New Roman" pitchFamily="18" charset="0"/>
              </a:rPr>
              <a:t>          - an </a:t>
            </a:r>
            <a:r>
              <a:rPr lang="en-US" sz="2400" b="1" dirty="0">
                <a:solidFill>
                  <a:srgbClr val="FF0000"/>
                </a:solidFill>
                <a:effectLst/>
                <a:latin typeface="Times New Roman" pitchFamily="18" charset="0"/>
                <a:cs typeface="Times New Roman" pitchFamily="18" charset="0"/>
              </a:rPr>
              <a:t>m</a:t>
            </a:r>
            <a:r>
              <a:rPr lang="en-US" sz="2000" dirty="0">
                <a:effectLst/>
                <a:latin typeface="Times New Roman" pitchFamily="18" charset="0"/>
                <a:cs typeface="Times New Roman" pitchFamily="18" charset="0"/>
              </a:rPr>
              <a:t> gate covers the extracellular surface (</a:t>
            </a:r>
            <a:r>
              <a:rPr lang="en-US" sz="2000" b="1" dirty="0">
                <a:solidFill>
                  <a:srgbClr val="FF0000"/>
                </a:solidFill>
                <a:effectLst/>
                <a:latin typeface="Times New Roman" pitchFamily="18" charset="0"/>
                <a:cs typeface="Times New Roman" pitchFamily="18" charset="0"/>
              </a:rPr>
              <a:t>activation gate</a:t>
            </a:r>
            <a:r>
              <a:rPr lang="en-US" sz="2000" dirty="0">
                <a:effectLst/>
                <a:latin typeface="Times New Roman" pitchFamily="18" charset="0"/>
                <a:cs typeface="Times New Roman" pitchFamily="18" charset="0"/>
              </a:rPr>
              <a:t>) .</a:t>
            </a:r>
          </a:p>
          <a:p>
            <a:pPr algn="just" rtl="0">
              <a:lnSpc>
                <a:spcPct val="120000"/>
              </a:lnSpc>
            </a:pPr>
            <a:r>
              <a:rPr lang="en-US" sz="2000" dirty="0">
                <a:effectLst/>
                <a:latin typeface="Times New Roman" pitchFamily="18" charset="0"/>
                <a:cs typeface="Times New Roman" pitchFamily="18" charset="0"/>
              </a:rPr>
              <a:t>          - an </a:t>
            </a:r>
            <a:r>
              <a:rPr lang="en-US" sz="2400" b="1" dirty="0">
                <a:solidFill>
                  <a:srgbClr val="FF0000"/>
                </a:solidFill>
                <a:effectLst/>
                <a:latin typeface="Times New Roman" pitchFamily="18" charset="0"/>
                <a:cs typeface="Times New Roman" pitchFamily="18" charset="0"/>
              </a:rPr>
              <a:t>h</a:t>
            </a:r>
            <a:r>
              <a:rPr lang="en-US" sz="2000" dirty="0">
                <a:effectLst/>
                <a:latin typeface="Times New Roman" pitchFamily="18" charset="0"/>
                <a:cs typeface="Times New Roman" pitchFamily="18" charset="0"/>
              </a:rPr>
              <a:t> gate covers the intracellular surface (</a:t>
            </a:r>
            <a:r>
              <a:rPr lang="en-US" sz="2000" b="1" dirty="0">
                <a:solidFill>
                  <a:srgbClr val="FF0000"/>
                </a:solidFill>
                <a:effectLst/>
                <a:latin typeface="Times New Roman" pitchFamily="18" charset="0"/>
                <a:cs typeface="Times New Roman" pitchFamily="18" charset="0"/>
              </a:rPr>
              <a:t>inactivation gate</a:t>
            </a:r>
            <a:r>
              <a:rPr lang="en-US" sz="2000" dirty="0">
                <a:effectLst/>
                <a:latin typeface="Times New Roman" pitchFamily="18" charset="0"/>
                <a:cs typeface="Times New Roman" pitchFamily="18" charset="0"/>
              </a:rPr>
              <a:t>).</a:t>
            </a:r>
          </a:p>
        </p:txBody>
      </p:sp>
      <p:pic>
        <p:nvPicPr>
          <p:cNvPr id="31751" name="Picture 11" descr="spankeeer"/>
          <p:cNvPicPr>
            <a:picLocks noChangeAspect="1" noChangeArrowheads="1"/>
          </p:cNvPicPr>
          <p:nvPr/>
        </p:nvPicPr>
        <p:blipFill>
          <a:blip r:embed="rId2">
            <a:lum bright="22000" contrast="14000"/>
            <a:extLst>
              <a:ext uri="{28A0092B-C50C-407E-A947-70E740481C1C}">
                <a14:useLocalDpi xmlns:a14="http://schemas.microsoft.com/office/drawing/2010/main" val="0"/>
              </a:ext>
            </a:extLst>
          </a:blip>
          <a:srcRect/>
          <a:stretch>
            <a:fillRect/>
          </a:stretch>
        </p:blipFill>
        <p:spPr bwMode="auto">
          <a:xfrm>
            <a:off x="0" y="4442932"/>
            <a:ext cx="9144000" cy="21336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1752600" y="3845101"/>
            <a:ext cx="762000" cy="15650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1752600" y="4343400"/>
            <a:ext cx="228600" cy="1447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4272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31751"/>
                                        </p:tgtEl>
                                        <p:attrNameLst>
                                          <p:attrName>style.visibility</p:attrName>
                                        </p:attrNameLst>
                                      </p:cBhvr>
                                      <p:to>
                                        <p:strVal val="visible"/>
                                      </p:to>
                                    </p:set>
                                    <p:animEffect transition="in" filter="barn(inVertical)">
                                      <p:cBhvr>
                                        <p:cTn id="13"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12895" y="65544"/>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Low" rtl="0">
              <a:buFont typeface="Wingdings" pitchFamily="2" charset="2"/>
              <a:buNone/>
            </a:pPr>
            <a:r>
              <a:rPr lang="en-US" sz="2800" dirty="0">
                <a:effectLst/>
                <a:latin typeface="Times New Roman" pitchFamily="18" charset="0"/>
                <a:cs typeface="Times New Roman" pitchFamily="18" charset="0"/>
              </a:rPr>
              <a:t>* Both the m and the h gate must be open for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to flow through the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channels.</a:t>
            </a:r>
          </a:p>
          <a:p>
            <a:pPr algn="justLow" rtl="0">
              <a:buFont typeface="Wingdings" pitchFamily="2" charset="2"/>
              <a:buNone/>
            </a:pPr>
            <a:r>
              <a:rPr lang="en-US" sz="2800" dirty="0">
                <a:effectLst/>
                <a:latin typeface="Times New Roman" pitchFamily="18" charset="0"/>
                <a:cs typeface="Times New Roman" pitchFamily="18" charset="0"/>
              </a:rPr>
              <a:t>* When m gate is open,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ions can pass (the channel is said to be activated).</a:t>
            </a:r>
          </a:p>
          <a:p>
            <a:pPr algn="justLow" rtl="0">
              <a:buFont typeface="Wingdings" pitchFamily="2" charset="2"/>
              <a:buNone/>
            </a:pPr>
            <a:r>
              <a:rPr lang="en-US" sz="2800" dirty="0">
                <a:effectLst/>
                <a:latin typeface="Times New Roman" pitchFamily="18" charset="0"/>
                <a:cs typeface="Times New Roman" pitchFamily="18" charset="0"/>
              </a:rPr>
              <a:t>* When h gate is closed, Na</a:t>
            </a:r>
            <a:r>
              <a:rPr lang="en-US" sz="2800" baseline="30000" dirty="0">
                <a:effectLst/>
                <a:latin typeface="Times New Roman" pitchFamily="18" charset="0"/>
                <a:cs typeface="Times New Roman" pitchFamily="18" charset="0"/>
              </a:rPr>
              <a:t>+</a:t>
            </a:r>
            <a:r>
              <a:rPr lang="en-US" sz="2800" dirty="0">
                <a:effectLst/>
                <a:latin typeface="Times New Roman" pitchFamily="18" charset="0"/>
                <a:cs typeface="Times New Roman" pitchFamily="18" charset="0"/>
              </a:rPr>
              <a:t> ions can not pass the channel is said to be inactivated.           </a:t>
            </a:r>
          </a:p>
        </p:txBody>
      </p:sp>
      <p:pic>
        <p:nvPicPr>
          <p:cNvPr id="327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43200"/>
            <a:ext cx="9131105"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6438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anim calcmode="lin" valueType="num">
                                      <p:cBhvr>
                                        <p:cTn id="8"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barn(inVertical)">
                                      <p:cBhvr>
                                        <p:cTn id="14" dur="500"/>
                                        <p:tgtEl>
                                          <p:spTgt spid="3277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2770">
                                            <p:txEl>
                                              <p:pRg st="2" end="2"/>
                                            </p:txEl>
                                          </p:spTgt>
                                        </p:tgtEl>
                                        <p:attrNameLst>
                                          <p:attrName>style.visibility</p:attrName>
                                        </p:attrNameLst>
                                      </p:cBhvr>
                                      <p:to>
                                        <p:strVal val="visible"/>
                                      </p:to>
                                    </p:set>
                                    <p:animEffect transition="in" filter="barn(inVertical)">
                                      <p:cBhvr>
                                        <p:cTn id="19" dur="5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Image-19"/>
          <p:cNvPicPr>
            <a:picLocks noChangeAspect="1" noChangeArrowheads="1"/>
          </p:cNvPicPr>
          <p:nvPr/>
        </p:nvPicPr>
        <p:blipFill>
          <a:blip r:embed="rId2"/>
          <a:srcRect/>
          <a:stretch>
            <a:fillRect/>
          </a:stretch>
        </p:blipFill>
        <p:spPr bwMode="auto">
          <a:xfrm>
            <a:off x="152400" y="304800"/>
            <a:ext cx="8991600" cy="6553200"/>
          </a:xfrm>
          <a:prstGeom prst="rect">
            <a:avLst/>
          </a:prstGeom>
          <a:noFill/>
          <a:ln w="28575">
            <a:solidFill>
              <a:schemeClr val="bg2"/>
            </a:solidFill>
            <a:miter lim="800000"/>
            <a:headEnd/>
            <a:tailEnd/>
          </a:ln>
        </p:spPr>
      </p:pic>
      <p:sp>
        <p:nvSpPr>
          <p:cNvPr id="132101" name="Rectangle 5"/>
          <p:cNvSpPr>
            <a:spLocks noChangeArrowheads="1"/>
          </p:cNvSpPr>
          <p:nvPr/>
        </p:nvSpPr>
        <p:spPr bwMode="auto">
          <a:xfrm>
            <a:off x="1817688" y="685800"/>
            <a:ext cx="849312" cy="5181600"/>
          </a:xfrm>
          <a:prstGeom prst="rect">
            <a:avLst/>
          </a:prstGeom>
          <a:solidFill>
            <a:srgbClr val="FFFF00">
              <a:alpha val="30000"/>
            </a:srgbClr>
          </a:solidFill>
          <a:ln w="9525" algn="ctr">
            <a:noFill/>
            <a:miter lim="800000"/>
            <a:headEnd/>
            <a:tailEnd/>
          </a:ln>
          <a:effectLst/>
        </p:spPr>
        <p:txBody>
          <a:bodyPr anchor="ctr">
            <a:spAutoFit/>
          </a:bodyPr>
          <a:lstStyle/>
          <a:p>
            <a:pPr>
              <a:defRPr/>
            </a:pPr>
            <a:endParaRPr lang="ar-EG"/>
          </a:p>
        </p:txBody>
      </p:sp>
      <p:sp>
        <p:nvSpPr>
          <p:cNvPr id="132103" name="Rectangle 7"/>
          <p:cNvSpPr>
            <a:spLocks noChangeArrowheads="1"/>
          </p:cNvSpPr>
          <p:nvPr/>
        </p:nvSpPr>
        <p:spPr bwMode="auto">
          <a:xfrm>
            <a:off x="2667000" y="685800"/>
            <a:ext cx="914400" cy="5257800"/>
          </a:xfrm>
          <a:prstGeom prst="rect">
            <a:avLst/>
          </a:prstGeom>
          <a:solidFill>
            <a:srgbClr val="FF7C80">
              <a:alpha val="30000"/>
            </a:srgbClr>
          </a:solidFill>
          <a:ln w="9525" algn="ctr">
            <a:noFill/>
            <a:miter lim="800000"/>
            <a:headEnd/>
            <a:tailEnd/>
          </a:ln>
          <a:effectLst/>
        </p:spPr>
        <p:txBody>
          <a:bodyPr anchor="ctr">
            <a:spAutoFit/>
          </a:bodyPr>
          <a:lstStyle/>
          <a:p>
            <a:pPr>
              <a:defRPr/>
            </a:pPr>
            <a:endParaRPr lang="ar-EG"/>
          </a:p>
        </p:txBody>
      </p:sp>
      <p:sp>
        <p:nvSpPr>
          <p:cNvPr id="132104" name="Rectangle 8"/>
          <p:cNvSpPr>
            <a:spLocks noChangeArrowheads="1"/>
          </p:cNvSpPr>
          <p:nvPr/>
        </p:nvSpPr>
        <p:spPr bwMode="auto">
          <a:xfrm>
            <a:off x="3581400" y="684213"/>
            <a:ext cx="4114800" cy="5257800"/>
          </a:xfrm>
          <a:prstGeom prst="rect">
            <a:avLst/>
          </a:prstGeom>
          <a:solidFill>
            <a:srgbClr val="99FF33">
              <a:alpha val="30000"/>
            </a:srgbClr>
          </a:solidFill>
          <a:ln w="9525" algn="ctr">
            <a:noFill/>
            <a:miter lim="800000"/>
            <a:headEnd/>
            <a:tailEnd/>
          </a:ln>
          <a:effectLst/>
        </p:spPr>
        <p:txBody>
          <a:bodyPr wrap="none" anchor="ctr">
            <a:spAutoFit/>
          </a:bodyPr>
          <a:lstStyle/>
          <a:p>
            <a:pPr>
              <a:defRPr/>
            </a:pPr>
            <a:endParaRPr lang="ar-EG"/>
          </a:p>
        </p:txBody>
      </p:sp>
    </p:spTree>
    <p:extLst>
      <p:ext uri="{BB962C8B-B14F-4D97-AF65-F5344CB8AC3E}">
        <p14:creationId xmlns:p14="http://schemas.microsoft.com/office/powerpoint/2010/main" val="3587805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6"/>
          <p:cNvSpPr>
            <a:spLocks noChangeArrowheads="1"/>
          </p:cNvSpPr>
          <p:nvPr/>
        </p:nvSpPr>
        <p:spPr bwMode="auto">
          <a:xfrm>
            <a:off x="152400" y="326760"/>
            <a:ext cx="4419600" cy="579967"/>
          </a:xfrm>
          <a:prstGeom prst="rect">
            <a:avLst/>
          </a:prstGeom>
          <a:solidFill>
            <a:schemeClr val="accent1"/>
          </a:solidFill>
          <a:ln/>
        </p:spPr>
        <p:style>
          <a:lnRef idx="2">
            <a:schemeClr val="accent6"/>
          </a:lnRef>
          <a:fillRef idx="1">
            <a:schemeClr val="lt1"/>
          </a:fillRef>
          <a:effectRef idx="0">
            <a:schemeClr val="accent6"/>
          </a:effectRef>
          <a:fontRef idx="minor">
            <a:schemeClr val="dk1"/>
          </a:fontRef>
        </p:style>
        <p:txBody>
          <a:bodyPr anchor="ctr">
            <a:spAutoFit/>
          </a:bodyPr>
          <a:lstStyle/>
          <a:p>
            <a:pPr algn="justLow" rtl="0">
              <a:lnSpc>
                <a:spcPct val="150000"/>
              </a:lnSpc>
              <a:buFont typeface="Wingdings" pitchFamily="2" charset="2"/>
              <a:buChar char="q"/>
            </a:pPr>
            <a:r>
              <a:rPr lang="en-US" sz="2400" b="1" dirty="0">
                <a:solidFill>
                  <a:sysClr val="windowText" lastClr="000000"/>
                </a:solidFill>
                <a:effectLst/>
                <a:latin typeface="Times New Roman" pitchFamily="18" charset="0"/>
                <a:cs typeface="Times New Roman" pitchFamily="18" charset="0"/>
                <a:sym typeface="Symbol" pitchFamily="18" charset="2"/>
              </a:rPr>
              <a:t>Na</a:t>
            </a:r>
            <a:r>
              <a:rPr lang="en-US" sz="2400" b="1" baseline="30000" dirty="0">
                <a:solidFill>
                  <a:sysClr val="windowText" lastClr="000000"/>
                </a:solidFill>
                <a:effectLst/>
                <a:latin typeface="Times New Roman" pitchFamily="18" charset="0"/>
                <a:cs typeface="Times New Roman" pitchFamily="18" charset="0"/>
                <a:sym typeface="Symbol" pitchFamily="18" charset="2"/>
              </a:rPr>
              <a:t>+</a:t>
            </a:r>
            <a:r>
              <a:rPr lang="en-US" sz="2400" b="1" dirty="0">
                <a:solidFill>
                  <a:sysClr val="windowText" lastClr="000000"/>
                </a:solidFill>
                <a:effectLst/>
                <a:latin typeface="Times New Roman" pitchFamily="18" charset="0"/>
                <a:cs typeface="Times New Roman" pitchFamily="18" charset="0"/>
                <a:sym typeface="Symbol" pitchFamily="18" charset="2"/>
              </a:rPr>
              <a:t> diffusion (Na</a:t>
            </a:r>
            <a:r>
              <a:rPr lang="en-US" sz="2400" b="1" baseline="30000" dirty="0">
                <a:solidFill>
                  <a:sysClr val="windowText" lastClr="000000"/>
                </a:solidFill>
                <a:effectLst/>
                <a:latin typeface="Times New Roman" pitchFamily="18" charset="0"/>
                <a:cs typeface="Times New Roman" pitchFamily="18" charset="0"/>
                <a:sym typeface="Symbol" pitchFamily="18" charset="2"/>
              </a:rPr>
              <a:t>+</a:t>
            </a:r>
            <a:r>
              <a:rPr lang="en-US" sz="2400" b="1" dirty="0">
                <a:solidFill>
                  <a:sysClr val="windowText" lastClr="000000"/>
                </a:solidFill>
                <a:effectLst/>
                <a:latin typeface="Times New Roman" pitchFamily="18" charset="0"/>
                <a:cs typeface="Times New Roman" pitchFamily="18" charset="0"/>
                <a:sym typeface="Symbol" pitchFamily="18" charset="2"/>
              </a:rPr>
              <a:t>  influx):</a:t>
            </a:r>
          </a:p>
        </p:txBody>
      </p:sp>
      <p:sp>
        <p:nvSpPr>
          <p:cNvPr id="33797" name="Rectangle 7"/>
          <p:cNvSpPr>
            <a:spLocks noChangeArrowheads="1"/>
          </p:cNvSpPr>
          <p:nvPr/>
        </p:nvSpPr>
        <p:spPr bwMode="auto">
          <a:xfrm>
            <a:off x="152400" y="1075706"/>
            <a:ext cx="8686800" cy="150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50000"/>
              </a:lnSpc>
              <a:buFont typeface="Wingdings" pitchFamily="2" charset="2"/>
              <a:buAutoNum type="arabicParenR"/>
            </a:pPr>
            <a:r>
              <a:rPr lang="en-US" sz="2000" dirty="0">
                <a:effectLst/>
                <a:latin typeface="Times New Roman" pitchFamily="18" charset="0"/>
                <a:cs typeface="Times New Roman" pitchFamily="18" charset="0"/>
              </a:rPr>
              <a:t> At first,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influx is Slow until the threshold potential due to gradual opening of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channels                     Change of  the membrane potential form the resting potential (-70 </a:t>
            </a:r>
            <a:r>
              <a:rPr lang="en-US" sz="2000" dirty="0" err="1">
                <a:effectLst/>
                <a:latin typeface="Times New Roman" pitchFamily="18" charset="0"/>
                <a:cs typeface="Times New Roman" pitchFamily="18" charset="0"/>
              </a:rPr>
              <a:t>m.v</a:t>
            </a:r>
            <a:r>
              <a:rPr lang="en-US" sz="2000" dirty="0">
                <a:effectLst/>
                <a:latin typeface="Times New Roman" pitchFamily="18" charset="0"/>
                <a:cs typeface="Times New Roman" pitchFamily="18" charset="0"/>
              </a:rPr>
              <a:t>.) to the threshold potential (-55 </a:t>
            </a:r>
            <a:r>
              <a:rPr lang="en-US" sz="2000" dirty="0" err="1">
                <a:effectLst/>
                <a:latin typeface="Times New Roman" pitchFamily="18" charset="0"/>
                <a:cs typeface="Times New Roman" pitchFamily="18" charset="0"/>
              </a:rPr>
              <a:t>m.v</a:t>
            </a:r>
            <a:r>
              <a:rPr lang="en-US" sz="2000" dirty="0">
                <a:effectLst/>
                <a:latin typeface="Times New Roman" pitchFamily="18" charset="0"/>
                <a:cs typeface="Times New Roman" pitchFamily="18" charset="0"/>
              </a:rPr>
              <a:t>.)</a:t>
            </a:r>
          </a:p>
        </p:txBody>
      </p:sp>
      <p:sp>
        <p:nvSpPr>
          <p:cNvPr id="33798" name="Rectangle 8"/>
          <p:cNvSpPr>
            <a:spLocks noChangeArrowheads="1"/>
          </p:cNvSpPr>
          <p:nvPr/>
        </p:nvSpPr>
        <p:spPr bwMode="auto">
          <a:xfrm>
            <a:off x="152400" y="2438400"/>
            <a:ext cx="87630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50000"/>
              </a:lnSpc>
              <a:buFont typeface="Wingdings" pitchFamily="2" charset="2"/>
              <a:buAutoNum type="arabicParenR" startAt="2"/>
            </a:pPr>
            <a:r>
              <a:rPr lang="en-US" dirty="0">
                <a:effectLst/>
                <a:cs typeface="Times New Roman" pitchFamily="18" charset="0"/>
              </a:rPr>
              <a:t> </a:t>
            </a:r>
            <a:r>
              <a:rPr lang="en-US" sz="2000" dirty="0">
                <a:effectLst/>
                <a:latin typeface="Times New Roman" pitchFamily="18" charset="0"/>
                <a:cs typeface="Times New Roman" pitchFamily="18" charset="0"/>
              </a:rPr>
              <a:t>Then,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influx becomes Rapid after the threshold potential due to sudden opening of  most of voltage-gated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channels               Changes the membrane potential to zero. </a:t>
            </a:r>
          </a:p>
          <a:p>
            <a:pPr marL="342900" indent="-342900" algn="justLow" rtl="0">
              <a:lnSpc>
                <a:spcPct val="150000"/>
              </a:lnSpc>
              <a:buFont typeface="Wingdings" pitchFamily="2" charset="2"/>
              <a:buAutoNum type="arabicParenR" startAt="2"/>
            </a:pPr>
            <a:r>
              <a:rPr lang="en-US" sz="2000" dirty="0">
                <a:effectLst/>
                <a:latin typeface="Times New Roman" pitchFamily="18" charset="0"/>
                <a:cs typeface="Times New Roman" pitchFamily="18" charset="0"/>
              </a:rPr>
              <a:t> With continuous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influx, the membrane potential becomes positive (+ 35 </a:t>
            </a:r>
            <a:r>
              <a:rPr lang="en-US" sz="2000" dirty="0" err="1">
                <a:effectLst/>
                <a:latin typeface="Times New Roman" pitchFamily="18" charset="0"/>
                <a:cs typeface="Times New Roman" pitchFamily="18" charset="0"/>
              </a:rPr>
              <a:t>m.v</a:t>
            </a:r>
            <a:r>
              <a:rPr lang="en-US" sz="2000" dirty="0">
                <a:effectLst/>
                <a:latin typeface="Times New Roman" pitchFamily="18" charset="0"/>
                <a:cs typeface="Times New Roman" pitchFamily="18" charset="0"/>
              </a:rPr>
              <a:t>.) causing momentary reversal of polarity or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overshoot.</a:t>
            </a:r>
          </a:p>
        </p:txBody>
      </p:sp>
      <p:sp>
        <p:nvSpPr>
          <p:cNvPr id="7" name="Line 5"/>
          <p:cNvSpPr>
            <a:spLocks noChangeShapeType="1"/>
          </p:cNvSpPr>
          <p:nvPr/>
        </p:nvSpPr>
        <p:spPr bwMode="auto">
          <a:xfrm>
            <a:off x="2362200" y="1936652"/>
            <a:ext cx="16764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
        <p:nvSpPr>
          <p:cNvPr id="8" name="Line 4"/>
          <p:cNvSpPr>
            <a:spLocks noChangeShapeType="1"/>
          </p:cNvSpPr>
          <p:nvPr/>
        </p:nvSpPr>
        <p:spPr bwMode="auto">
          <a:xfrm>
            <a:off x="5486400" y="3200400"/>
            <a:ext cx="8382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Tree>
    <p:extLst>
      <p:ext uri="{BB962C8B-B14F-4D97-AF65-F5344CB8AC3E}">
        <p14:creationId xmlns:p14="http://schemas.microsoft.com/office/powerpoint/2010/main" val="2396208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463424" y="287487"/>
            <a:ext cx="4260976" cy="461665"/>
          </a:xfrm>
          <a:prstGeom prst="rect">
            <a:avLst/>
          </a:prstGeom>
          <a:solidFill>
            <a:schemeClr val="accent1"/>
          </a:solidFill>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justLow"/>
            <a:r>
              <a:rPr lang="en-US" sz="2400" b="1" dirty="0">
                <a:effectLst/>
                <a:latin typeface="Times New Roman" pitchFamily="18" charset="0"/>
                <a:cs typeface="Times New Roman" pitchFamily="18" charset="0"/>
              </a:rPr>
              <a:t>B) Repolarization:</a:t>
            </a:r>
          </a:p>
        </p:txBody>
      </p:sp>
      <p:sp>
        <p:nvSpPr>
          <p:cNvPr id="34819" name="Rectangle 5"/>
          <p:cNvSpPr>
            <a:spLocks noChangeArrowheads="1"/>
          </p:cNvSpPr>
          <p:nvPr/>
        </p:nvSpPr>
        <p:spPr bwMode="auto">
          <a:xfrm>
            <a:off x="457200" y="957153"/>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justLow" rtl="0">
              <a:lnSpc>
                <a:spcPct val="150000"/>
              </a:lnSpc>
              <a:buFont typeface="Wingdings" pitchFamily="2" charset="2"/>
              <a:buChar char="q"/>
            </a:pPr>
            <a:r>
              <a:rPr lang="en-US" sz="2400" b="1" dirty="0">
                <a:solidFill>
                  <a:srgbClr val="FF0000"/>
                </a:solidFill>
                <a:effectLst/>
                <a:latin typeface="Times New Roman" pitchFamily="18" charset="0"/>
                <a:cs typeface="Times New Roman" pitchFamily="18" charset="0"/>
              </a:rPr>
              <a:t>Definition:</a:t>
            </a:r>
            <a:r>
              <a:rPr lang="en-US" sz="2400" dirty="0">
                <a:solidFill>
                  <a:srgbClr val="FF0000"/>
                </a:solidFill>
                <a:effectLst/>
                <a:latin typeface="Times New Roman" pitchFamily="18" charset="0"/>
                <a:cs typeface="Times New Roman" pitchFamily="18" charset="0"/>
              </a:rPr>
              <a:t> </a:t>
            </a:r>
            <a:r>
              <a:rPr lang="en-US" sz="2400" dirty="0">
                <a:effectLst/>
                <a:latin typeface="Times New Roman" pitchFamily="18" charset="0"/>
                <a:cs typeface="Times New Roman" pitchFamily="18" charset="0"/>
              </a:rPr>
              <a:t>Restoration of the resting membrane potential.</a:t>
            </a:r>
          </a:p>
        </p:txBody>
      </p:sp>
      <p:sp>
        <p:nvSpPr>
          <p:cNvPr id="34820" name="Rectangle 6"/>
          <p:cNvSpPr>
            <a:spLocks noChangeArrowheads="1"/>
          </p:cNvSpPr>
          <p:nvPr/>
        </p:nvSpPr>
        <p:spPr bwMode="auto">
          <a:xfrm>
            <a:off x="457200" y="1527121"/>
            <a:ext cx="2106613" cy="58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400" b="1" dirty="0">
                <a:solidFill>
                  <a:srgbClr val="FF0000"/>
                </a:solidFill>
                <a:effectLst/>
              </a:rPr>
              <a:t>Mechanism:</a:t>
            </a:r>
          </a:p>
        </p:txBody>
      </p:sp>
      <p:sp>
        <p:nvSpPr>
          <p:cNvPr id="34821" name="Rectangle 7"/>
          <p:cNvSpPr>
            <a:spLocks noChangeArrowheads="1"/>
          </p:cNvSpPr>
          <p:nvPr/>
        </p:nvSpPr>
        <p:spPr bwMode="auto">
          <a:xfrm>
            <a:off x="366676" y="2375049"/>
            <a:ext cx="3586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justLow"/>
            <a:r>
              <a:rPr lang="en-US" sz="2400" b="1" dirty="0">
                <a:solidFill>
                  <a:srgbClr val="FF0000"/>
                </a:solidFill>
                <a:effectLst/>
                <a:latin typeface="Times New Roman" pitchFamily="18" charset="0"/>
                <a:cs typeface="Times New Roman" pitchFamily="18" charset="0"/>
              </a:rPr>
              <a:t>1- Stoppage of Na</a:t>
            </a:r>
            <a:r>
              <a:rPr lang="en-US" sz="2400" b="1" baseline="30000" dirty="0">
                <a:solidFill>
                  <a:srgbClr val="FF0000"/>
                </a:solidFill>
                <a:effectLst/>
                <a:latin typeface="Times New Roman" pitchFamily="18" charset="0"/>
                <a:cs typeface="Times New Roman" pitchFamily="18" charset="0"/>
              </a:rPr>
              <a:t>+</a:t>
            </a:r>
            <a:r>
              <a:rPr lang="en-US" sz="2400" b="1" dirty="0">
                <a:solidFill>
                  <a:srgbClr val="FF0000"/>
                </a:solidFill>
                <a:effectLst/>
                <a:latin typeface="Times New Roman" pitchFamily="18" charset="0"/>
                <a:cs typeface="Times New Roman" pitchFamily="18" charset="0"/>
              </a:rPr>
              <a:t> influx:</a:t>
            </a:r>
          </a:p>
        </p:txBody>
      </p:sp>
      <p:sp>
        <p:nvSpPr>
          <p:cNvPr id="34822" name="Rectangle 8"/>
          <p:cNvSpPr>
            <a:spLocks noChangeArrowheads="1"/>
          </p:cNvSpPr>
          <p:nvPr/>
        </p:nvSpPr>
        <p:spPr bwMode="auto">
          <a:xfrm>
            <a:off x="228600" y="2667000"/>
            <a:ext cx="8686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rtl="0">
              <a:lnSpc>
                <a:spcPct val="200000"/>
              </a:lnSpc>
            </a:pPr>
            <a:r>
              <a:rPr lang="en-US" sz="2000" b="1" i="1" dirty="0">
                <a:effectLst/>
                <a:latin typeface="Times New Roman" pitchFamily="18" charset="0"/>
                <a:cs typeface="Times New Roman" pitchFamily="18" charset="0"/>
              </a:rPr>
              <a:t>Due to:</a:t>
            </a:r>
            <a:r>
              <a:rPr lang="en-US" sz="2000" dirty="0">
                <a:effectLst/>
                <a:latin typeface="Times New Roman" pitchFamily="18" charset="0"/>
                <a:cs typeface="Times New Roman" pitchFamily="18" charset="0"/>
              </a:rPr>
              <a:t> </a:t>
            </a:r>
          </a:p>
          <a:p>
            <a:pPr algn="just" rtl="0">
              <a:lnSpc>
                <a:spcPct val="200000"/>
              </a:lnSpc>
            </a:pPr>
            <a:r>
              <a:rPr lang="en-US" sz="2000" dirty="0">
                <a:effectLst/>
                <a:latin typeface="Times New Roman" pitchFamily="18" charset="0"/>
                <a:cs typeface="Times New Roman" pitchFamily="18" charset="0"/>
              </a:rPr>
              <a:t>a- </a:t>
            </a:r>
            <a:r>
              <a:rPr lang="en-US" sz="2000" dirty="0">
                <a:solidFill>
                  <a:srgbClr val="FF0000"/>
                </a:solidFill>
                <a:effectLst/>
                <a:latin typeface="Times New Roman" pitchFamily="18" charset="0"/>
                <a:cs typeface="Times New Roman" pitchFamily="18" charset="0"/>
              </a:rPr>
              <a:t>Closure of </a:t>
            </a:r>
            <a:r>
              <a:rPr lang="en-US" sz="2000" dirty="0">
                <a:effectLst/>
                <a:latin typeface="Times New Roman" pitchFamily="18" charset="0"/>
                <a:cs typeface="Times New Roman" pitchFamily="18" charset="0"/>
              </a:rPr>
              <a:t>the voltage-activated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channels by closure of </a:t>
            </a:r>
            <a:r>
              <a:rPr lang="en-US" sz="2000" b="1" dirty="0">
                <a:solidFill>
                  <a:srgbClr val="FF0000"/>
                </a:solidFill>
                <a:effectLst/>
                <a:latin typeface="Times New Roman" pitchFamily="18" charset="0"/>
                <a:cs typeface="Times New Roman" pitchFamily="18" charset="0"/>
              </a:rPr>
              <a:t>h (inactivation) gate </a:t>
            </a:r>
            <a:r>
              <a:rPr lang="en-US" sz="2000" dirty="0">
                <a:effectLst/>
                <a:latin typeface="Times New Roman" pitchFamily="18" charset="0"/>
                <a:cs typeface="Times New Roman" pitchFamily="18" charset="0"/>
              </a:rPr>
              <a:t>which close at threshold potential but after a certain delay time.</a:t>
            </a:r>
          </a:p>
          <a:p>
            <a:pPr algn="just" rtl="0">
              <a:lnSpc>
                <a:spcPct val="200000"/>
              </a:lnSpc>
            </a:pPr>
            <a:r>
              <a:rPr lang="en-US" sz="2000" dirty="0">
                <a:effectLst/>
                <a:latin typeface="Times New Roman" pitchFamily="18" charset="0"/>
                <a:cs typeface="Times New Roman" pitchFamily="18" charset="0"/>
              </a:rPr>
              <a:t>b- Reversal of the electrical gradient as the inside becomes +</a:t>
            </a:r>
            <a:r>
              <a:rPr lang="en-US" sz="2000" dirty="0" err="1">
                <a:effectLst/>
                <a:latin typeface="Times New Roman" pitchFamily="18" charset="0"/>
                <a:cs typeface="Times New Roman" pitchFamily="18" charset="0"/>
              </a:rPr>
              <a:t>ve</a:t>
            </a:r>
            <a:r>
              <a:rPr lang="en-US" sz="2000" dirty="0">
                <a:effectLst/>
                <a:latin typeface="Times New Roman" pitchFamily="18" charset="0"/>
                <a:cs typeface="Times New Roman" pitchFamily="18" charset="0"/>
              </a:rPr>
              <a:t> charged which repel the diffusing Na</a:t>
            </a:r>
            <a:r>
              <a:rPr lang="en-US" sz="2000"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a:t>
            </a:r>
          </a:p>
        </p:txBody>
      </p:sp>
    </p:spTree>
    <p:extLst>
      <p:ext uri="{BB962C8B-B14F-4D97-AF65-F5344CB8AC3E}">
        <p14:creationId xmlns:p14="http://schemas.microsoft.com/office/powerpoint/2010/main" val="2389877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264984" y="394464"/>
            <a:ext cx="50690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justLow"/>
            <a:r>
              <a:rPr lang="en-US" sz="2000" b="1" dirty="0">
                <a:solidFill>
                  <a:srgbClr val="FF0000"/>
                </a:solidFill>
                <a:effectLst/>
                <a:latin typeface="Times New Roman" pitchFamily="18" charset="0"/>
                <a:cs typeface="Times New Roman" pitchFamily="18" charset="0"/>
              </a:rPr>
              <a:t>2- Opening of voltage-activated K</a:t>
            </a:r>
            <a:r>
              <a:rPr lang="en-US" sz="2000" b="1" baseline="30000" dirty="0">
                <a:solidFill>
                  <a:srgbClr val="FF0000"/>
                </a:solidFill>
                <a:effectLst/>
                <a:latin typeface="Times New Roman" pitchFamily="18" charset="0"/>
                <a:cs typeface="Times New Roman" pitchFamily="18" charset="0"/>
              </a:rPr>
              <a:t>+</a:t>
            </a:r>
            <a:r>
              <a:rPr lang="en-US" sz="2000" b="1" dirty="0">
                <a:solidFill>
                  <a:srgbClr val="FF0000"/>
                </a:solidFill>
                <a:effectLst/>
                <a:latin typeface="Times New Roman" pitchFamily="18" charset="0"/>
                <a:cs typeface="Times New Roman" pitchFamily="18" charset="0"/>
              </a:rPr>
              <a:t> channels:</a:t>
            </a:r>
          </a:p>
        </p:txBody>
      </p:sp>
      <p:sp>
        <p:nvSpPr>
          <p:cNvPr id="35843" name="Rectangle 5"/>
          <p:cNvSpPr>
            <a:spLocks noChangeArrowheads="1"/>
          </p:cNvSpPr>
          <p:nvPr/>
        </p:nvSpPr>
        <p:spPr bwMode="auto">
          <a:xfrm>
            <a:off x="228600" y="838200"/>
            <a:ext cx="8686800" cy="9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rtl="0">
              <a:lnSpc>
                <a:spcPct val="150000"/>
              </a:lnSpc>
            </a:pPr>
            <a:r>
              <a:rPr lang="en-US" sz="2000" dirty="0">
                <a:effectLst/>
                <a:latin typeface="Times New Roman" pitchFamily="18" charset="0"/>
                <a:cs typeface="Times New Roman" pitchFamily="18" charset="0"/>
              </a:rPr>
              <a:t>At the threshold potential (-55 </a:t>
            </a:r>
            <a:r>
              <a:rPr lang="en-US" sz="2000" dirty="0" err="1">
                <a:effectLst/>
                <a:latin typeface="Times New Roman" pitchFamily="18" charset="0"/>
                <a:cs typeface="Times New Roman" pitchFamily="18" charset="0"/>
              </a:rPr>
              <a:t>m.v</a:t>
            </a:r>
            <a:r>
              <a:rPr lang="en-US" sz="2000" dirty="0">
                <a:effectLst/>
                <a:latin typeface="Times New Roman" pitchFamily="18" charset="0"/>
                <a:cs typeface="Times New Roman" pitchFamily="18" charset="0"/>
              </a:rPr>
              <a:t>), the voltage-activated K</a:t>
            </a:r>
            <a:r>
              <a:rPr lang="en-US" sz="2000" b="1" baseline="30000" dirty="0">
                <a:effectLst/>
                <a:latin typeface="Times New Roman" pitchFamily="18" charset="0"/>
                <a:cs typeface="Times New Roman" pitchFamily="18" charset="0"/>
              </a:rPr>
              <a:t>+</a:t>
            </a:r>
            <a:r>
              <a:rPr lang="en-US" sz="2000" dirty="0">
                <a:effectLst/>
                <a:latin typeface="Times New Roman" pitchFamily="18" charset="0"/>
                <a:cs typeface="Times New Roman" pitchFamily="18" charset="0"/>
              </a:rPr>
              <a:t> channels open but after a slight delay time.</a:t>
            </a:r>
          </a:p>
        </p:txBody>
      </p:sp>
      <p:sp>
        <p:nvSpPr>
          <p:cNvPr id="35844" name="Rectangle 6"/>
          <p:cNvSpPr>
            <a:spLocks noChangeArrowheads="1"/>
          </p:cNvSpPr>
          <p:nvPr/>
        </p:nvSpPr>
        <p:spPr bwMode="auto">
          <a:xfrm>
            <a:off x="304800" y="2286000"/>
            <a:ext cx="8610600" cy="185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just" rtl="0">
              <a:lnSpc>
                <a:spcPct val="140000"/>
              </a:lnSpc>
              <a:buFont typeface="Wingdings" pitchFamily="2" charset="2"/>
              <a:buChar char="q"/>
            </a:pPr>
            <a:r>
              <a:rPr lang="en-US" sz="2000" b="1" dirty="0">
                <a:solidFill>
                  <a:srgbClr val="FF0000"/>
                </a:solidFill>
                <a:effectLst/>
                <a:latin typeface="Times New Roman" pitchFamily="18" charset="0"/>
                <a:cs typeface="Times New Roman" pitchFamily="18" charset="0"/>
              </a:rPr>
              <a:t> K</a:t>
            </a:r>
            <a:r>
              <a:rPr lang="en-US" sz="2000" b="1" baseline="30000" dirty="0">
                <a:solidFill>
                  <a:srgbClr val="FF0000"/>
                </a:solidFill>
                <a:effectLst/>
                <a:latin typeface="Times New Roman" pitchFamily="18" charset="0"/>
                <a:cs typeface="Times New Roman" pitchFamily="18" charset="0"/>
                <a:sym typeface="Symbol" pitchFamily="18" charset="2"/>
              </a:rPr>
              <a:t>+</a:t>
            </a:r>
            <a:r>
              <a:rPr lang="en-US" sz="2000" b="1" dirty="0">
                <a:solidFill>
                  <a:srgbClr val="FF0000"/>
                </a:solidFill>
                <a:effectLst/>
                <a:latin typeface="Times New Roman" pitchFamily="18" charset="0"/>
                <a:cs typeface="Times New Roman" pitchFamily="18" charset="0"/>
                <a:sym typeface="Symbol" pitchFamily="18" charset="2"/>
              </a:rPr>
              <a:t> channels:</a:t>
            </a:r>
          </a:p>
          <a:p>
            <a:pPr algn="just" rtl="0">
              <a:lnSpc>
                <a:spcPct val="140000"/>
              </a:lnSpc>
            </a:pPr>
            <a:r>
              <a:rPr lang="en-US" sz="2000" dirty="0">
                <a:effectLst/>
                <a:latin typeface="Times New Roman" pitchFamily="18" charset="0"/>
                <a:cs typeface="Times New Roman" pitchFamily="18" charset="0"/>
                <a:sym typeface="Symbol" pitchFamily="18" charset="2"/>
              </a:rPr>
              <a:t>* In case of K+ channels, there is only one gate on the intracellular side called     </a:t>
            </a:r>
            <a:r>
              <a:rPr lang="en-US" sz="2400" b="1" dirty="0">
                <a:solidFill>
                  <a:srgbClr val="FF0000"/>
                </a:solidFill>
                <a:effectLst/>
                <a:latin typeface="Times New Roman" pitchFamily="18" charset="0"/>
                <a:cs typeface="Times New Roman" pitchFamily="18" charset="0"/>
                <a:sym typeface="Symbol" pitchFamily="18" charset="2"/>
              </a:rPr>
              <a:t>n-gate.</a:t>
            </a:r>
          </a:p>
          <a:p>
            <a:pPr algn="just" rtl="0">
              <a:lnSpc>
                <a:spcPct val="140000"/>
              </a:lnSpc>
            </a:pPr>
            <a:r>
              <a:rPr lang="en-US" sz="2000" dirty="0">
                <a:effectLst/>
                <a:latin typeface="Times New Roman" pitchFamily="18" charset="0"/>
                <a:cs typeface="Times New Roman" pitchFamily="18" charset="0"/>
                <a:sym typeface="Symbol" pitchFamily="18" charset="2"/>
              </a:rPr>
              <a:t>* The n-gate must be open for K+ to flow through the channel.</a:t>
            </a:r>
          </a:p>
        </p:txBody>
      </p:sp>
      <p:pic>
        <p:nvPicPr>
          <p:cNvPr id="3584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648200"/>
            <a:ext cx="8839200" cy="1976438"/>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 name="Line 5"/>
          <p:cNvSpPr>
            <a:spLocks noChangeShapeType="1"/>
          </p:cNvSpPr>
          <p:nvPr/>
        </p:nvSpPr>
        <p:spPr bwMode="auto">
          <a:xfrm>
            <a:off x="1295400" y="4140418"/>
            <a:ext cx="1295400" cy="1345982"/>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Tree>
    <p:extLst>
      <p:ext uri="{BB962C8B-B14F-4D97-AF65-F5344CB8AC3E}">
        <p14:creationId xmlns:p14="http://schemas.microsoft.com/office/powerpoint/2010/main" val="27080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barn(inVertical)">
                                      <p:cBhvr>
                                        <p:cTn id="7" dur="500"/>
                                        <p:tgtEl>
                                          <p:spTgt spid="358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7"/>
          <p:cNvSpPr>
            <a:spLocks noChangeArrowheads="1"/>
          </p:cNvSpPr>
          <p:nvPr/>
        </p:nvSpPr>
        <p:spPr bwMode="auto">
          <a:xfrm>
            <a:off x="457200" y="348541"/>
            <a:ext cx="38100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justLow" rtl="0">
              <a:lnSpc>
                <a:spcPct val="150000"/>
              </a:lnSpc>
              <a:buFont typeface="Wingdings" pitchFamily="2" charset="2"/>
              <a:buChar char="q"/>
            </a:pPr>
            <a:r>
              <a:rPr lang="en-US" sz="2000" b="1" dirty="0">
                <a:solidFill>
                  <a:srgbClr val="FF0000"/>
                </a:solidFill>
                <a:effectLst/>
                <a:latin typeface="Times New Roman" pitchFamily="18" charset="0"/>
                <a:cs typeface="Times New Roman" pitchFamily="18" charset="0"/>
              </a:rPr>
              <a:t>K</a:t>
            </a:r>
            <a:r>
              <a:rPr lang="en-US" sz="2000" b="1" baseline="30000" dirty="0">
                <a:solidFill>
                  <a:srgbClr val="FF0000"/>
                </a:solidFill>
                <a:effectLst/>
                <a:latin typeface="Times New Roman" pitchFamily="18" charset="0"/>
                <a:cs typeface="Times New Roman" pitchFamily="18" charset="0"/>
              </a:rPr>
              <a:t>+</a:t>
            </a:r>
            <a:r>
              <a:rPr lang="en-US" sz="2000" b="1" dirty="0">
                <a:solidFill>
                  <a:srgbClr val="FF0000"/>
                </a:solidFill>
                <a:effectLst/>
                <a:latin typeface="Times New Roman" pitchFamily="18" charset="0"/>
                <a:cs typeface="Times New Roman" pitchFamily="18" charset="0"/>
              </a:rPr>
              <a:t>  diffusion (K</a:t>
            </a:r>
            <a:r>
              <a:rPr lang="en-US" sz="2000" b="1" baseline="30000" dirty="0">
                <a:solidFill>
                  <a:srgbClr val="FF0000"/>
                </a:solidFill>
                <a:effectLst/>
                <a:latin typeface="Times New Roman" pitchFamily="18" charset="0"/>
                <a:cs typeface="Times New Roman" pitchFamily="18" charset="0"/>
              </a:rPr>
              <a:t>+</a:t>
            </a:r>
            <a:r>
              <a:rPr lang="en-US" sz="2000" b="1" dirty="0">
                <a:solidFill>
                  <a:srgbClr val="FF0000"/>
                </a:solidFill>
                <a:effectLst/>
                <a:latin typeface="Times New Roman" pitchFamily="18" charset="0"/>
                <a:cs typeface="Times New Roman" pitchFamily="18" charset="0"/>
              </a:rPr>
              <a:t>  efflux):</a:t>
            </a:r>
          </a:p>
        </p:txBody>
      </p:sp>
      <p:sp>
        <p:nvSpPr>
          <p:cNvPr id="36870" name="Rectangle 8"/>
          <p:cNvSpPr>
            <a:spLocks noChangeArrowheads="1"/>
          </p:cNvSpPr>
          <p:nvPr/>
        </p:nvSpPr>
        <p:spPr bwMode="auto">
          <a:xfrm>
            <a:off x="178191" y="822195"/>
            <a:ext cx="8686800" cy="11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60000"/>
              </a:lnSpc>
              <a:buFont typeface="Wingdings" pitchFamily="2" charset="2"/>
              <a:buAutoNum type="arabicParenR"/>
            </a:pPr>
            <a:r>
              <a:rPr lang="en-US" sz="2400" dirty="0">
                <a:effectLst/>
                <a:latin typeface="Times New Roman" pitchFamily="18" charset="0"/>
                <a:cs typeface="Times New Roman" pitchFamily="18" charset="0"/>
              </a:rPr>
              <a:t>At first, K+ efflux is rapid due to sudden opening of most (about 70%) of K channels             the membrane is 70% repolarized.</a:t>
            </a:r>
          </a:p>
        </p:txBody>
      </p:sp>
      <p:sp>
        <p:nvSpPr>
          <p:cNvPr id="36871" name="Rectangle 9"/>
          <p:cNvSpPr>
            <a:spLocks noChangeArrowheads="1"/>
          </p:cNvSpPr>
          <p:nvPr/>
        </p:nvSpPr>
        <p:spPr bwMode="auto">
          <a:xfrm>
            <a:off x="178191" y="2362200"/>
            <a:ext cx="8763000" cy="11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60000"/>
              </a:lnSpc>
              <a:buFont typeface="Wingdings" pitchFamily="2" charset="2"/>
              <a:buAutoNum type="arabicParenR" startAt="2"/>
            </a:pPr>
            <a:r>
              <a:rPr lang="en-US" sz="2400" dirty="0">
                <a:effectLst/>
                <a:latin typeface="Times New Roman" pitchFamily="18" charset="0"/>
                <a:cs typeface="Times New Roman" pitchFamily="18" charset="0"/>
              </a:rPr>
              <a:t> Then, K+ efflux becomes slow due to slow opening of the remaining of K+ channels                   RMP is restored (-70 </a:t>
            </a:r>
            <a:r>
              <a:rPr lang="en-US" sz="2400" dirty="0" err="1">
                <a:effectLst/>
                <a:latin typeface="Times New Roman" pitchFamily="18" charset="0"/>
                <a:cs typeface="Times New Roman" pitchFamily="18" charset="0"/>
              </a:rPr>
              <a:t>m.v</a:t>
            </a:r>
            <a:r>
              <a:rPr lang="en-US" sz="2400" dirty="0">
                <a:effectLst/>
                <a:latin typeface="Times New Roman" pitchFamily="18" charset="0"/>
                <a:cs typeface="Times New Roman" pitchFamily="18" charset="0"/>
              </a:rPr>
              <a:t>).</a:t>
            </a:r>
          </a:p>
        </p:txBody>
      </p:sp>
      <p:sp>
        <p:nvSpPr>
          <p:cNvPr id="36872" name="Rectangle 10"/>
          <p:cNvSpPr>
            <a:spLocks noChangeArrowheads="1"/>
          </p:cNvSpPr>
          <p:nvPr/>
        </p:nvSpPr>
        <p:spPr bwMode="auto">
          <a:xfrm>
            <a:off x="178191" y="3773071"/>
            <a:ext cx="8686800" cy="17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marL="342900" indent="-342900" algn="justLow" rtl="0">
              <a:lnSpc>
                <a:spcPct val="160000"/>
              </a:lnSpc>
              <a:buFont typeface="Wingdings" pitchFamily="2" charset="2"/>
              <a:buAutoNum type="arabicParenR" startAt="3"/>
            </a:pPr>
            <a:r>
              <a:rPr lang="en-US" sz="2400" dirty="0">
                <a:effectLst/>
                <a:latin typeface="Times New Roman" pitchFamily="18" charset="0"/>
                <a:cs typeface="Times New Roman" pitchFamily="18" charset="0"/>
              </a:rPr>
              <a:t> With continuous K efflux due to continuous opening (delayed closure) of K+ channels                the membrane becomes hyperpolarized.</a:t>
            </a:r>
          </a:p>
        </p:txBody>
      </p:sp>
      <p:sp>
        <p:nvSpPr>
          <p:cNvPr id="9" name="Line 4"/>
          <p:cNvSpPr>
            <a:spLocks noChangeShapeType="1"/>
          </p:cNvSpPr>
          <p:nvPr/>
        </p:nvSpPr>
        <p:spPr bwMode="auto">
          <a:xfrm>
            <a:off x="3276600" y="1752600"/>
            <a:ext cx="60960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
        <p:nvSpPr>
          <p:cNvPr id="10" name="Line 4"/>
          <p:cNvSpPr>
            <a:spLocks noChangeShapeType="1"/>
          </p:cNvSpPr>
          <p:nvPr/>
        </p:nvSpPr>
        <p:spPr bwMode="auto">
          <a:xfrm>
            <a:off x="3972950" y="3276600"/>
            <a:ext cx="1056249"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
        <p:nvSpPr>
          <p:cNvPr id="11" name="Line 4"/>
          <p:cNvSpPr>
            <a:spLocks noChangeShapeType="1"/>
          </p:cNvSpPr>
          <p:nvPr/>
        </p:nvSpPr>
        <p:spPr bwMode="auto">
          <a:xfrm>
            <a:off x="3972950" y="4724400"/>
            <a:ext cx="1589650"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ar-EG">
              <a:cs typeface="Arial" pitchFamily="34" charset="0"/>
            </a:endParaRPr>
          </a:p>
        </p:txBody>
      </p:sp>
    </p:spTree>
    <p:extLst>
      <p:ext uri="{BB962C8B-B14F-4D97-AF65-F5344CB8AC3E}">
        <p14:creationId xmlns:p14="http://schemas.microsoft.com/office/powerpoint/2010/main" val="1466583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Image-19"/>
          <p:cNvPicPr>
            <a:picLocks noChangeAspect="1" noChangeArrowheads="1"/>
          </p:cNvPicPr>
          <p:nvPr/>
        </p:nvPicPr>
        <p:blipFill>
          <a:blip r:embed="rId2"/>
          <a:srcRect/>
          <a:stretch>
            <a:fillRect/>
          </a:stretch>
        </p:blipFill>
        <p:spPr bwMode="auto">
          <a:xfrm>
            <a:off x="152400" y="304800"/>
            <a:ext cx="8991600" cy="6553200"/>
          </a:xfrm>
          <a:prstGeom prst="rect">
            <a:avLst/>
          </a:prstGeom>
          <a:noFill/>
          <a:ln w="28575">
            <a:solidFill>
              <a:schemeClr val="bg2"/>
            </a:solidFill>
            <a:miter lim="800000"/>
            <a:headEnd/>
            <a:tailEnd/>
          </a:ln>
        </p:spPr>
      </p:pic>
      <p:sp>
        <p:nvSpPr>
          <p:cNvPr id="132101" name="Rectangle 5"/>
          <p:cNvSpPr>
            <a:spLocks noChangeArrowheads="1"/>
          </p:cNvSpPr>
          <p:nvPr/>
        </p:nvSpPr>
        <p:spPr bwMode="auto">
          <a:xfrm>
            <a:off x="1817688" y="685800"/>
            <a:ext cx="849312" cy="5181600"/>
          </a:xfrm>
          <a:prstGeom prst="rect">
            <a:avLst/>
          </a:prstGeom>
          <a:solidFill>
            <a:srgbClr val="FFFF00">
              <a:alpha val="30000"/>
            </a:srgbClr>
          </a:solidFill>
          <a:ln w="9525" algn="ctr">
            <a:noFill/>
            <a:miter lim="800000"/>
            <a:headEnd/>
            <a:tailEnd/>
          </a:ln>
          <a:effectLst/>
        </p:spPr>
        <p:txBody>
          <a:bodyPr anchor="ctr">
            <a:spAutoFit/>
          </a:bodyPr>
          <a:lstStyle/>
          <a:p>
            <a:pPr>
              <a:defRPr/>
            </a:pPr>
            <a:endParaRPr lang="ar-EG"/>
          </a:p>
        </p:txBody>
      </p:sp>
      <p:sp>
        <p:nvSpPr>
          <p:cNvPr id="132103" name="Rectangle 7"/>
          <p:cNvSpPr>
            <a:spLocks noChangeArrowheads="1"/>
          </p:cNvSpPr>
          <p:nvPr/>
        </p:nvSpPr>
        <p:spPr bwMode="auto">
          <a:xfrm>
            <a:off x="2667000" y="685800"/>
            <a:ext cx="914400" cy="5257800"/>
          </a:xfrm>
          <a:prstGeom prst="rect">
            <a:avLst/>
          </a:prstGeom>
          <a:solidFill>
            <a:srgbClr val="FF7C80">
              <a:alpha val="30000"/>
            </a:srgbClr>
          </a:solidFill>
          <a:ln w="9525" algn="ctr">
            <a:noFill/>
            <a:miter lim="800000"/>
            <a:headEnd/>
            <a:tailEnd/>
          </a:ln>
          <a:effectLst/>
        </p:spPr>
        <p:txBody>
          <a:bodyPr anchor="ctr">
            <a:spAutoFit/>
          </a:bodyPr>
          <a:lstStyle/>
          <a:p>
            <a:pPr>
              <a:defRPr/>
            </a:pPr>
            <a:endParaRPr lang="ar-EG"/>
          </a:p>
        </p:txBody>
      </p:sp>
      <p:sp>
        <p:nvSpPr>
          <p:cNvPr id="132104" name="Rectangle 8"/>
          <p:cNvSpPr>
            <a:spLocks noChangeArrowheads="1"/>
          </p:cNvSpPr>
          <p:nvPr/>
        </p:nvSpPr>
        <p:spPr bwMode="auto">
          <a:xfrm>
            <a:off x="3581400" y="684213"/>
            <a:ext cx="4114800" cy="5257800"/>
          </a:xfrm>
          <a:prstGeom prst="rect">
            <a:avLst/>
          </a:prstGeom>
          <a:solidFill>
            <a:srgbClr val="99FF33">
              <a:alpha val="30000"/>
            </a:srgbClr>
          </a:solidFill>
          <a:ln w="9525" algn="ctr">
            <a:noFill/>
            <a:miter lim="800000"/>
            <a:headEnd/>
            <a:tailEnd/>
          </a:ln>
          <a:effectLst/>
        </p:spPr>
        <p:txBody>
          <a:bodyPr wrap="none" anchor="ctr">
            <a:spAutoFit/>
          </a:bodyPr>
          <a:lstStyle/>
          <a:p>
            <a:pPr>
              <a:defRPr/>
            </a:pPr>
            <a:endParaRPr lang="ar-EG"/>
          </a:p>
        </p:txBody>
      </p:sp>
    </p:spTree>
    <p:extLst>
      <p:ext uri="{BB962C8B-B14F-4D97-AF65-F5344CB8AC3E}">
        <p14:creationId xmlns:p14="http://schemas.microsoft.com/office/powerpoint/2010/main" val="3587805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0"/>
            <a:ext cx="8763000" cy="5565947"/>
          </a:xfrm>
          <a:prstGeom prst="rect">
            <a:avLst/>
          </a:prstGeom>
          <a:noFill/>
        </p:spPr>
        <p:txBody>
          <a:bodyPr wrap="square" rtlCol="0">
            <a:spAutoFit/>
          </a:bodyPr>
          <a:lstStyle/>
          <a:p>
            <a:pPr>
              <a:lnSpc>
                <a:spcPct val="150000"/>
              </a:lnSpc>
            </a:pPr>
            <a:r>
              <a:rPr lang="en-US" sz="2400" b="1" dirty="0">
                <a:solidFill>
                  <a:srgbClr val="FF0000"/>
                </a:solidFill>
                <a:latin typeface="Times New Roman" pitchFamily="18" charset="0"/>
                <a:cs typeface="Times New Roman" pitchFamily="18" charset="0"/>
              </a:rPr>
              <a:t>A) After depolarization or Negative after potential:</a:t>
            </a:r>
          </a:p>
          <a:p>
            <a:pPr algn="just">
              <a:lnSpc>
                <a:spcPct val="150000"/>
              </a:lnSpc>
            </a:pPr>
            <a:r>
              <a:rPr lang="en-US" sz="2400" dirty="0">
                <a:latin typeface="Times New Roman" pitchFamily="18" charset="0"/>
                <a:cs typeface="Times New Roman" pitchFamily="18" charset="0"/>
              </a:rPr>
              <a:t>	At termination of spike potential K+ efflux is slow down and thus a few milliseconds are delayed  in restoring the membrane potential. This slow efflux of K+ ion is called as after depolarization.</a:t>
            </a:r>
          </a:p>
          <a:p>
            <a:pPr algn="just">
              <a:lnSpc>
                <a:spcPct val="150000"/>
              </a:lnSpc>
            </a:pPr>
            <a:endParaRPr lang="en-US" sz="2400" dirty="0">
              <a:latin typeface="Times New Roman" pitchFamily="18" charset="0"/>
              <a:cs typeface="Times New Roman" pitchFamily="18" charset="0"/>
            </a:endParaRPr>
          </a:p>
          <a:p>
            <a:pPr algn="just">
              <a:lnSpc>
                <a:spcPct val="150000"/>
              </a:lnSpc>
            </a:pPr>
            <a:r>
              <a:rPr lang="en-US" sz="2400" b="1" dirty="0">
                <a:solidFill>
                  <a:srgbClr val="FF0000"/>
                </a:solidFill>
                <a:latin typeface="Times New Roman" pitchFamily="18" charset="0"/>
                <a:cs typeface="Times New Roman" pitchFamily="18" charset="0"/>
              </a:rPr>
              <a:t>B) After hyper-polarization or Positive after potential:</a:t>
            </a:r>
          </a:p>
          <a:p>
            <a:pPr algn="just">
              <a:lnSpc>
                <a:spcPct val="150000"/>
              </a:lnSpc>
            </a:pPr>
            <a:r>
              <a:rPr lang="en-US" sz="2400" b="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With disappearance of  the after depolarization, through the RMP is achieved yet the resting ionic status is not established.</a:t>
            </a:r>
          </a:p>
          <a:p>
            <a:pPr algn="just">
              <a:lnSpc>
                <a:spcPct val="150000"/>
              </a:lnSpc>
            </a:pPr>
            <a:r>
              <a:rPr lang="en-US" sz="2400" b="1" dirty="0">
                <a:solidFill>
                  <a:srgbClr val="FF0000"/>
                </a:solidFill>
                <a:latin typeface="Times New Roman" pitchFamily="18" charset="0"/>
                <a:cs typeface="Times New Roman" pitchFamily="18" charset="0"/>
              </a:rPr>
              <a:t>	It is achieved by slow, prolonged K+ efflux and followed by the active Na- K pump mechanism along with K+ leaky channel</a:t>
            </a:r>
          </a:p>
        </p:txBody>
      </p:sp>
    </p:spTree>
    <p:extLst>
      <p:ext uri="{BB962C8B-B14F-4D97-AF65-F5344CB8AC3E}">
        <p14:creationId xmlns:p14="http://schemas.microsoft.com/office/powerpoint/2010/main" val="406394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AutoShape 4"/>
          <p:cNvSpPr>
            <a:spLocks noChangeArrowheads="1"/>
          </p:cNvSpPr>
          <p:nvPr/>
        </p:nvSpPr>
        <p:spPr bwMode="auto">
          <a:xfrm>
            <a:off x="2743200" y="201613"/>
            <a:ext cx="3429000" cy="712787"/>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pPr algn="ctr" rtl="0"/>
            <a:r>
              <a:rPr lang="en-US" sz="3600" b="1" dirty="0">
                <a:solidFill>
                  <a:srgbClr val="0033CC"/>
                </a:solidFill>
                <a:effectLst/>
                <a:latin typeface="Times New Roman" pitchFamily="18" charset="0"/>
                <a:cs typeface="Times New Roman" pitchFamily="18" charset="0"/>
              </a:rPr>
              <a:t>Stimulus </a:t>
            </a:r>
          </a:p>
        </p:txBody>
      </p:sp>
      <p:sp>
        <p:nvSpPr>
          <p:cNvPr id="87045" name="Text Box 5"/>
          <p:cNvSpPr txBox="1">
            <a:spLocks noChangeArrowheads="1"/>
          </p:cNvSpPr>
          <p:nvPr/>
        </p:nvSpPr>
        <p:spPr bwMode="auto">
          <a:xfrm>
            <a:off x="222250" y="1319213"/>
            <a:ext cx="8839200" cy="519112"/>
          </a:xfrm>
          <a:prstGeom prst="rect">
            <a:avLst/>
          </a:prstGeom>
          <a:noFill/>
          <a:ln w="9525">
            <a:noFill/>
            <a:miter lim="800000"/>
            <a:headEnd/>
            <a:tailEnd/>
          </a:ln>
        </p:spPr>
        <p:txBody>
          <a:bodyPr>
            <a:spAutoFit/>
          </a:bodyPr>
          <a:lstStyle/>
          <a:p>
            <a:pPr algn="l" rtl="0">
              <a:spcBef>
                <a:spcPct val="50000"/>
              </a:spcBef>
            </a:pPr>
            <a:r>
              <a:rPr lang="en-US" sz="2800" b="1" i="1">
                <a:effectLst/>
                <a:latin typeface="Times New Roman" pitchFamily="18" charset="0"/>
                <a:cs typeface="Times New Roman" pitchFamily="18" charset="0"/>
              </a:rPr>
              <a:t>Definition:</a:t>
            </a:r>
            <a:r>
              <a:rPr lang="en-US" sz="2800">
                <a:effectLst/>
                <a:latin typeface="Times New Roman" pitchFamily="18" charset="0"/>
                <a:cs typeface="Times New Roman" pitchFamily="18" charset="0"/>
              </a:rPr>
              <a:t> It is any change in the surrounding environment.</a:t>
            </a:r>
          </a:p>
        </p:txBody>
      </p:sp>
      <p:sp>
        <p:nvSpPr>
          <p:cNvPr id="87046" name="AutoShape 6"/>
          <p:cNvSpPr>
            <a:spLocks noChangeArrowheads="1"/>
          </p:cNvSpPr>
          <p:nvPr/>
        </p:nvSpPr>
        <p:spPr bwMode="auto">
          <a:xfrm>
            <a:off x="263525" y="1935163"/>
            <a:ext cx="1412875" cy="427037"/>
          </a:xfrm>
          <a:prstGeom prst="roundRect">
            <a:avLst>
              <a:gd name="adj" fmla="val 16667"/>
            </a:avLst>
          </a:prstGeom>
          <a:solidFill>
            <a:srgbClr val="FF9933"/>
          </a:solidFill>
          <a:ln w="9525">
            <a:solidFill>
              <a:schemeClr val="tx1"/>
            </a:solidFill>
            <a:round/>
            <a:headEnd/>
            <a:tailEnd/>
          </a:ln>
        </p:spPr>
        <p:txBody>
          <a:bodyPr wrap="none" anchor="ctr"/>
          <a:lstStyle/>
          <a:p>
            <a:pPr rtl="0"/>
            <a:r>
              <a:rPr lang="en-US" sz="2800" b="1">
                <a:solidFill>
                  <a:srgbClr val="0033CC"/>
                </a:solidFill>
                <a:effectLst/>
                <a:latin typeface="Times New Roman" pitchFamily="18" charset="0"/>
                <a:cs typeface="Times New Roman" pitchFamily="18" charset="0"/>
              </a:rPr>
              <a:t>Types</a:t>
            </a:r>
          </a:p>
        </p:txBody>
      </p:sp>
      <p:sp>
        <p:nvSpPr>
          <p:cNvPr id="87047" name="AutoShape 7"/>
          <p:cNvSpPr>
            <a:spLocks noChangeArrowheads="1"/>
          </p:cNvSpPr>
          <p:nvPr/>
        </p:nvSpPr>
        <p:spPr bwMode="auto">
          <a:xfrm>
            <a:off x="0" y="3657600"/>
            <a:ext cx="3005137" cy="3200400"/>
          </a:xfrm>
          <a:prstGeom prst="roundRect">
            <a:avLst>
              <a:gd name="adj" fmla="val 16667"/>
            </a:avLst>
          </a:prstGeom>
          <a:solidFill>
            <a:srgbClr val="CCFF33"/>
          </a:solidFill>
          <a:ln w="9525">
            <a:solidFill>
              <a:schemeClr val="tx1"/>
            </a:solidFill>
            <a:round/>
            <a:headEnd/>
            <a:tailEnd/>
          </a:ln>
          <a:effectLst>
            <a:outerShdw dist="71842" dir="2700000" algn="ctr" rotWithShape="0">
              <a:schemeClr val="bg2"/>
            </a:outerShdw>
          </a:effectLst>
        </p:spPr>
        <p:txBody>
          <a:bodyPr wrap="none" anchor="ctr"/>
          <a:lstStyle/>
          <a:p>
            <a:pPr rtl="0">
              <a:lnSpc>
                <a:spcPct val="120000"/>
              </a:lnSpc>
              <a:buFontTx/>
              <a:buChar char="-"/>
              <a:defRPr/>
            </a:pPr>
            <a:r>
              <a:rPr lang="en-US" sz="2000" b="1" i="1" dirty="0">
                <a:solidFill>
                  <a:schemeClr val="accent2">
                    <a:lumMod val="75000"/>
                  </a:schemeClr>
                </a:solidFill>
                <a:effectLst/>
                <a:latin typeface="Times New Roman" pitchFamily="18" charset="0"/>
                <a:cs typeface="Times New Roman" pitchFamily="18" charset="0"/>
              </a:rPr>
              <a:t>Chemical transmitters</a:t>
            </a:r>
            <a:endParaRPr lang="en-US" sz="2000" b="1" dirty="0">
              <a:solidFill>
                <a:schemeClr val="accent2">
                  <a:lumMod val="75000"/>
                </a:schemeClr>
              </a:solidFill>
              <a:effectLst/>
              <a:latin typeface="Times New Roman" pitchFamily="18" charset="0"/>
              <a:cs typeface="Times New Roman" pitchFamily="18" charset="0"/>
            </a:endParaRPr>
          </a:p>
          <a:p>
            <a:pPr rtl="0">
              <a:lnSpc>
                <a:spcPct val="120000"/>
              </a:lnSpc>
              <a:defRPr/>
            </a:pPr>
            <a:r>
              <a:rPr lang="en-US" sz="2000" b="1" dirty="0">
                <a:solidFill>
                  <a:schemeClr val="accent2">
                    <a:lumMod val="75000"/>
                  </a:schemeClr>
                </a:solidFill>
                <a:effectLst/>
                <a:latin typeface="Times New Roman" pitchFamily="18" charset="0"/>
                <a:cs typeface="Times New Roman" pitchFamily="18" charset="0"/>
              </a:rPr>
              <a:t>- </a:t>
            </a:r>
            <a:r>
              <a:rPr lang="en-US" sz="2000" b="1" i="1" dirty="0">
                <a:solidFill>
                  <a:schemeClr val="accent2">
                    <a:lumMod val="75000"/>
                  </a:schemeClr>
                </a:solidFill>
                <a:effectLst/>
                <a:latin typeface="Times New Roman" pitchFamily="18" charset="0"/>
                <a:cs typeface="Times New Roman" pitchFamily="18" charset="0"/>
              </a:rPr>
              <a:t>Hormones.</a:t>
            </a:r>
            <a:endParaRPr lang="en-US" sz="2000" b="1" dirty="0">
              <a:solidFill>
                <a:schemeClr val="accent2">
                  <a:lumMod val="75000"/>
                </a:schemeClr>
              </a:solidFill>
              <a:effectLst/>
              <a:latin typeface="Times New Roman" pitchFamily="18" charset="0"/>
              <a:cs typeface="Times New Roman" pitchFamily="18" charset="0"/>
            </a:endParaRPr>
          </a:p>
          <a:p>
            <a:pPr rtl="0">
              <a:lnSpc>
                <a:spcPct val="120000"/>
              </a:lnSpc>
              <a:defRPr/>
            </a:pPr>
            <a:r>
              <a:rPr lang="en-US" sz="2000" b="1" dirty="0">
                <a:solidFill>
                  <a:schemeClr val="accent2">
                    <a:lumMod val="75000"/>
                  </a:schemeClr>
                </a:solidFill>
                <a:effectLst/>
                <a:latin typeface="Times New Roman" pitchFamily="18" charset="0"/>
                <a:cs typeface="Times New Roman" pitchFamily="18" charset="0"/>
              </a:rPr>
              <a:t>- </a:t>
            </a:r>
            <a:r>
              <a:rPr lang="en-US" sz="2000" b="1" i="1" dirty="0">
                <a:solidFill>
                  <a:schemeClr val="accent2">
                    <a:lumMod val="75000"/>
                  </a:schemeClr>
                </a:solidFill>
                <a:effectLst/>
                <a:latin typeface="Times New Roman" pitchFamily="18" charset="0"/>
                <a:cs typeface="Times New Roman" pitchFamily="18" charset="0"/>
              </a:rPr>
              <a:t>Drugs</a:t>
            </a:r>
            <a:r>
              <a:rPr lang="en-US" sz="2000" b="1" dirty="0">
                <a:solidFill>
                  <a:schemeClr val="accent2">
                    <a:lumMod val="75000"/>
                  </a:schemeClr>
                </a:solidFill>
                <a:effectLst/>
                <a:latin typeface="Times New Roman" pitchFamily="18" charset="0"/>
                <a:cs typeface="Times New Roman" pitchFamily="18" charset="0"/>
              </a:rPr>
              <a:t>.</a:t>
            </a:r>
          </a:p>
          <a:p>
            <a:pPr rtl="0">
              <a:lnSpc>
                <a:spcPct val="120000"/>
              </a:lnSpc>
              <a:defRPr/>
            </a:pPr>
            <a:r>
              <a:rPr lang="en-US" sz="2000" b="1" dirty="0">
                <a:solidFill>
                  <a:schemeClr val="accent2">
                    <a:lumMod val="75000"/>
                  </a:schemeClr>
                </a:solidFill>
                <a:effectLst/>
                <a:latin typeface="Times New Roman" pitchFamily="18" charset="0"/>
                <a:cs typeface="Times New Roman" pitchFamily="18" charset="0"/>
              </a:rPr>
              <a:t>-</a:t>
            </a:r>
            <a:r>
              <a:rPr lang="en-US" sz="2000" b="1" i="1" dirty="0">
                <a:solidFill>
                  <a:schemeClr val="accent2">
                    <a:lumMod val="75000"/>
                  </a:schemeClr>
                </a:solidFill>
                <a:effectLst/>
                <a:latin typeface="Times New Roman" pitchFamily="18" charset="0"/>
                <a:cs typeface="Times New Roman" pitchFamily="18" charset="0"/>
              </a:rPr>
              <a:t>Ions</a:t>
            </a:r>
            <a:r>
              <a:rPr lang="en-US" sz="2000" b="1" dirty="0">
                <a:solidFill>
                  <a:schemeClr val="accent2">
                    <a:lumMod val="75000"/>
                  </a:schemeClr>
                </a:solidFill>
                <a:effectLst/>
                <a:latin typeface="Times New Roman" pitchFamily="18" charset="0"/>
                <a:cs typeface="Times New Roman" pitchFamily="18" charset="0"/>
              </a:rPr>
              <a:t> (Na+, K+, .... etc).</a:t>
            </a:r>
          </a:p>
          <a:p>
            <a:pPr rtl="0">
              <a:lnSpc>
                <a:spcPct val="120000"/>
              </a:lnSpc>
              <a:defRPr/>
            </a:pPr>
            <a:r>
              <a:rPr lang="en-US" sz="2000" b="1" dirty="0">
                <a:solidFill>
                  <a:schemeClr val="accent2">
                    <a:lumMod val="75000"/>
                  </a:schemeClr>
                </a:solidFill>
                <a:effectLst/>
                <a:latin typeface="Times New Roman" pitchFamily="18" charset="0"/>
                <a:cs typeface="Times New Roman" pitchFamily="18" charset="0"/>
              </a:rPr>
              <a:t>- </a:t>
            </a:r>
            <a:r>
              <a:rPr lang="en-US" sz="2000" b="1" i="1" dirty="0">
                <a:solidFill>
                  <a:schemeClr val="accent2">
                    <a:lumMod val="75000"/>
                  </a:schemeClr>
                </a:solidFill>
                <a:effectLst/>
                <a:latin typeface="Times New Roman" pitchFamily="18" charset="0"/>
                <a:cs typeface="Times New Roman" pitchFamily="18" charset="0"/>
              </a:rPr>
              <a:t>Gases</a:t>
            </a:r>
            <a:r>
              <a:rPr lang="en-US" sz="2000" b="1" dirty="0">
                <a:solidFill>
                  <a:schemeClr val="accent2">
                    <a:lumMod val="75000"/>
                  </a:schemeClr>
                </a:solidFill>
                <a:effectLst/>
                <a:latin typeface="Times New Roman" pitchFamily="18" charset="0"/>
                <a:cs typeface="Times New Roman" pitchFamily="18" charset="0"/>
              </a:rPr>
              <a:t> (O2 and CO2). </a:t>
            </a:r>
          </a:p>
        </p:txBody>
      </p:sp>
      <p:sp>
        <p:nvSpPr>
          <p:cNvPr id="87048" name="AutoShape 8"/>
          <p:cNvSpPr>
            <a:spLocks noChangeArrowheads="1"/>
          </p:cNvSpPr>
          <p:nvPr/>
        </p:nvSpPr>
        <p:spPr bwMode="auto">
          <a:xfrm>
            <a:off x="2971800" y="3627438"/>
            <a:ext cx="3124200" cy="3230562"/>
          </a:xfrm>
          <a:prstGeom prst="roundRect">
            <a:avLst>
              <a:gd name="adj" fmla="val 16667"/>
            </a:avLst>
          </a:prstGeom>
          <a:solidFill>
            <a:srgbClr val="CCFF33"/>
          </a:solidFill>
          <a:ln w="9525">
            <a:solidFill>
              <a:schemeClr val="tx1"/>
            </a:solidFill>
            <a:round/>
            <a:headEnd/>
            <a:tailEnd/>
          </a:ln>
          <a:effectLst>
            <a:outerShdw dist="71842" dir="2700000" algn="ctr" rotWithShape="0">
              <a:schemeClr val="bg2"/>
            </a:outerShdw>
          </a:effectLst>
        </p:spPr>
        <p:txBody>
          <a:bodyPr wrap="none" anchor="ctr"/>
          <a:lstStyle/>
          <a:p>
            <a:pPr algn="l" rtl="0">
              <a:lnSpc>
                <a:spcPct val="110000"/>
              </a:lnSpc>
              <a:buFontTx/>
              <a:buChar char="-"/>
              <a:defRPr/>
            </a:pPr>
            <a:r>
              <a:rPr lang="en-US" sz="2400" b="1" i="1" u="sng" dirty="0">
                <a:solidFill>
                  <a:schemeClr val="accent2">
                    <a:lumMod val="75000"/>
                  </a:schemeClr>
                </a:solidFill>
                <a:effectLst/>
                <a:latin typeface="Times New Roman" pitchFamily="18" charset="0"/>
                <a:cs typeface="Times New Roman" pitchFamily="18" charset="0"/>
              </a:rPr>
              <a:t>Thermal</a:t>
            </a:r>
            <a:r>
              <a:rPr lang="en-US" sz="2400" b="1" i="1" dirty="0">
                <a:solidFill>
                  <a:schemeClr val="accent2">
                    <a:lumMod val="75000"/>
                  </a:schemeClr>
                </a:solidFill>
                <a:effectLst/>
                <a:latin typeface="Times New Roman" pitchFamily="18" charset="0"/>
                <a:cs typeface="Times New Roman" pitchFamily="18" charset="0"/>
              </a:rPr>
              <a:t>.</a:t>
            </a:r>
            <a:r>
              <a:rPr lang="en-US" sz="2400" dirty="0">
                <a:solidFill>
                  <a:schemeClr val="accent2">
                    <a:lumMod val="75000"/>
                  </a:schemeClr>
                </a:solidFill>
                <a:effectLst/>
                <a:latin typeface="Times New Roman" pitchFamily="18" charset="0"/>
                <a:cs typeface="Times New Roman" pitchFamily="18" charset="0"/>
              </a:rPr>
              <a:t> </a:t>
            </a:r>
            <a:endParaRPr lang="en-US" sz="2400" i="1" dirty="0">
              <a:solidFill>
                <a:schemeClr val="accent2">
                  <a:lumMod val="75000"/>
                </a:schemeClr>
              </a:solidFill>
              <a:effectLst/>
              <a:latin typeface="Times New Roman" pitchFamily="18" charset="0"/>
              <a:cs typeface="Times New Roman" pitchFamily="18" charset="0"/>
            </a:endParaRP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e.g.</a:t>
            </a:r>
            <a:r>
              <a:rPr lang="en-US" sz="2400" b="1" dirty="0">
                <a:solidFill>
                  <a:schemeClr val="accent2">
                    <a:lumMod val="75000"/>
                  </a:schemeClr>
                </a:solidFill>
                <a:effectLst/>
                <a:latin typeface="Times New Roman" pitchFamily="18" charset="0"/>
                <a:cs typeface="Times New Roman" pitchFamily="18" charset="0"/>
              </a:rPr>
              <a:t> </a:t>
            </a:r>
            <a:r>
              <a:rPr lang="en-US" sz="2400" u="sng" dirty="0">
                <a:solidFill>
                  <a:schemeClr val="accent2">
                    <a:lumMod val="75000"/>
                  </a:schemeClr>
                </a:solidFill>
                <a:effectLst/>
                <a:latin typeface="Times New Roman" pitchFamily="18" charset="0"/>
                <a:cs typeface="Times New Roman" pitchFamily="18" charset="0"/>
              </a:rPr>
              <a:t>cooling</a:t>
            </a:r>
            <a:r>
              <a:rPr lang="en-US" sz="2400" dirty="0">
                <a:solidFill>
                  <a:schemeClr val="accent2">
                    <a:lumMod val="75000"/>
                  </a:schemeClr>
                </a:solidFill>
                <a:effectLst/>
                <a:latin typeface="Times New Roman" pitchFamily="18" charset="0"/>
                <a:cs typeface="Times New Roman" pitchFamily="18" charset="0"/>
              </a:rPr>
              <a:t> </a:t>
            </a: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   or </a:t>
            </a:r>
            <a:r>
              <a:rPr lang="en-US" sz="2400" u="sng" dirty="0">
                <a:solidFill>
                  <a:schemeClr val="accent2">
                    <a:lumMod val="75000"/>
                  </a:schemeClr>
                </a:solidFill>
                <a:effectLst/>
                <a:latin typeface="Times New Roman" pitchFamily="18" charset="0"/>
                <a:cs typeface="Times New Roman" pitchFamily="18" charset="0"/>
              </a:rPr>
              <a:t>warming</a:t>
            </a:r>
            <a:r>
              <a:rPr lang="en-US" sz="2400" dirty="0">
                <a:solidFill>
                  <a:schemeClr val="accent2">
                    <a:lumMod val="75000"/>
                  </a:schemeClr>
                </a:solidFill>
                <a:effectLst/>
                <a:latin typeface="Times New Roman" pitchFamily="18" charset="0"/>
                <a:cs typeface="Times New Roman" pitchFamily="18" charset="0"/>
              </a:rPr>
              <a:t>.</a:t>
            </a:r>
          </a:p>
          <a:p>
            <a:pPr algn="l" rtl="0">
              <a:lnSpc>
                <a:spcPct val="110000"/>
              </a:lnSpc>
              <a:defRPr/>
            </a:pPr>
            <a:r>
              <a:rPr lang="en-US" sz="2400" b="1" dirty="0">
                <a:solidFill>
                  <a:schemeClr val="accent2">
                    <a:lumMod val="75000"/>
                  </a:schemeClr>
                </a:solidFill>
                <a:effectLst/>
                <a:latin typeface="Times New Roman" pitchFamily="18" charset="0"/>
                <a:cs typeface="Times New Roman" pitchFamily="18" charset="0"/>
              </a:rPr>
              <a:t>-</a:t>
            </a:r>
            <a:r>
              <a:rPr lang="en-US" sz="2400" dirty="0">
                <a:solidFill>
                  <a:schemeClr val="accent2">
                    <a:lumMod val="75000"/>
                  </a:schemeClr>
                </a:solidFill>
                <a:effectLst/>
                <a:latin typeface="Times New Roman" pitchFamily="18" charset="0"/>
                <a:cs typeface="Times New Roman" pitchFamily="18" charset="0"/>
              </a:rPr>
              <a:t> </a:t>
            </a:r>
            <a:r>
              <a:rPr lang="en-US" sz="2400" b="1" i="1" u="sng" dirty="0">
                <a:solidFill>
                  <a:schemeClr val="accent2">
                    <a:lumMod val="75000"/>
                  </a:schemeClr>
                </a:solidFill>
                <a:effectLst/>
                <a:latin typeface="Times New Roman" pitchFamily="18" charset="0"/>
                <a:cs typeface="Times New Roman" pitchFamily="18" charset="0"/>
              </a:rPr>
              <a:t>Mechanical</a:t>
            </a:r>
            <a:r>
              <a:rPr lang="en-US" sz="2400" b="1" i="1" dirty="0">
                <a:solidFill>
                  <a:schemeClr val="accent2">
                    <a:lumMod val="75000"/>
                  </a:schemeClr>
                </a:solidFill>
                <a:effectLst/>
                <a:latin typeface="Times New Roman" pitchFamily="18" charset="0"/>
                <a:cs typeface="Times New Roman" pitchFamily="18" charset="0"/>
              </a:rPr>
              <a:t>.</a:t>
            </a:r>
            <a:endParaRPr lang="en-US" sz="2400" dirty="0">
              <a:solidFill>
                <a:schemeClr val="accent2">
                  <a:lumMod val="75000"/>
                </a:schemeClr>
              </a:solidFill>
              <a:effectLst/>
              <a:latin typeface="Times New Roman" pitchFamily="18" charset="0"/>
              <a:cs typeface="Times New Roman" pitchFamily="18" charset="0"/>
            </a:endParaRP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e.g. </a:t>
            </a:r>
            <a:r>
              <a:rPr lang="en-US" sz="2400" u="sng" dirty="0">
                <a:solidFill>
                  <a:schemeClr val="accent2">
                    <a:lumMod val="75000"/>
                  </a:schemeClr>
                </a:solidFill>
                <a:effectLst/>
                <a:latin typeface="Times New Roman" pitchFamily="18" charset="0"/>
                <a:cs typeface="Times New Roman" pitchFamily="18" charset="0"/>
              </a:rPr>
              <a:t>stretch</a:t>
            </a:r>
            <a:r>
              <a:rPr lang="en-US" sz="2400" dirty="0">
                <a:solidFill>
                  <a:schemeClr val="accent2">
                    <a:lumMod val="75000"/>
                  </a:schemeClr>
                </a:solidFill>
                <a:effectLst/>
                <a:latin typeface="Times New Roman" pitchFamily="18" charset="0"/>
                <a:cs typeface="Times New Roman" pitchFamily="18" charset="0"/>
              </a:rPr>
              <a:t>, </a:t>
            </a:r>
            <a:r>
              <a:rPr lang="en-US" sz="2400" u="sng" dirty="0">
                <a:solidFill>
                  <a:schemeClr val="accent2">
                    <a:lumMod val="75000"/>
                  </a:schemeClr>
                </a:solidFill>
                <a:effectLst/>
                <a:latin typeface="Times New Roman" pitchFamily="18" charset="0"/>
                <a:cs typeface="Times New Roman" pitchFamily="18" charset="0"/>
              </a:rPr>
              <a:t>touch</a:t>
            </a:r>
            <a:r>
              <a:rPr lang="en-US" sz="2400" dirty="0">
                <a:solidFill>
                  <a:schemeClr val="accent2">
                    <a:lumMod val="75000"/>
                  </a:schemeClr>
                </a:solidFill>
                <a:effectLst/>
                <a:latin typeface="Times New Roman" pitchFamily="18" charset="0"/>
                <a:cs typeface="Times New Roman" pitchFamily="18" charset="0"/>
              </a:rPr>
              <a:t>, </a:t>
            </a:r>
          </a:p>
          <a:p>
            <a:pPr algn="l" rtl="0">
              <a:lnSpc>
                <a:spcPct val="110000"/>
              </a:lnSpc>
              <a:defRPr/>
            </a:pPr>
            <a:r>
              <a:rPr lang="en-US" sz="2400" u="sng" dirty="0">
                <a:solidFill>
                  <a:schemeClr val="accent2">
                    <a:lumMod val="75000"/>
                  </a:schemeClr>
                </a:solidFill>
                <a:effectLst/>
                <a:latin typeface="Times New Roman" pitchFamily="18" charset="0"/>
                <a:cs typeface="Times New Roman" pitchFamily="18" charset="0"/>
              </a:rPr>
              <a:t>pressure </a:t>
            </a:r>
            <a:r>
              <a:rPr lang="en-US" sz="2400" dirty="0">
                <a:solidFill>
                  <a:schemeClr val="accent2">
                    <a:lumMod val="75000"/>
                  </a:schemeClr>
                </a:solidFill>
                <a:effectLst/>
                <a:latin typeface="Times New Roman" pitchFamily="18" charset="0"/>
                <a:cs typeface="Times New Roman" pitchFamily="18" charset="0"/>
              </a:rPr>
              <a:t>and </a:t>
            </a:r>
            <a:r>
              <a:rPr lang="en-US" sz="2400" u="sng" dirty="0">
                <a:solidFill>
                  <a:schemeClr val="accent2">
                    <a:lumMod val="75000"/>
                  </a:schemeClr>
                </a:solidFill>
                <a:effectLst/>
                <a:latin typeface="Times New Roman" pitchFamily="18" charset="0"/>
                <a:cs typeface="Times New Roman" pitchFamily="18" charset="0"/>
              </a:rPr>
              <a:t>injury</a:t>
            </a:r>
            <a:r>
              <a:rPr lang="en-US" sz="2400" dirty="0">
                <a:solidFill>
                  <a:schemeClr val="accent2">
                    <a:lumMod val="75000"/>
                  </a:schemeClr>
                </a:solidFill>
                <a:effectLst/>
                <a:latin typeface="Times New Roman" pitchFamily="18" charset="0"/>
                <a:cs typeface="Times New Roman" pitchFamily="18" charset="0"/>
              </a:rPr>
              <a:t>.</a:t>
            </a: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 </a:t>
            </a:r>
            <a:r>
              <a:rPr lang="en-US" sz="2400" b="1" i="1" u="sng" dirty="0">
                <a:solidFill>
                  <a:schemeClr val="accent2">
                    <a:lumMod val="75000"/>
                  </a:schemeClr>
                </a:solidFill>
                <a:effectLst/>
                <a:latin typeface="Times New Roman" pitchFamily="18" charset="0"/>
                <a:cs typeface="Times New Roman" pitchFamily="18" charset="0"/>
              </a:rPr>
              <a:t>Electromagnetic</a:t>
            </a:r>
            <a:r>
              <a:rPr lang="en-US" sz="2400" i="1" dirty="0">
                <a:solidFill>
                  <a:schemeClr val="accent2">
                    <a:lumMod val="75000"/>
                  </a:schemeClr>
                </a:solidFill>
                <a:effectLst/>
                <a:latin typeface="Times New Roman" pitchFamily="18" charset="0"/>
                <a:cs typeface="Times New Roman" pitchFamily="18" charset="0"/>
              </a:rPr>
              <a:t>.</a:t>
            </a:r>
          </a:p>
          <a:p>
            <a:pPr algn="l" rtl="0">
              <a:lnSpc>
                <a:spcPct val="110000"/>
              </a:lnSpc>
              <a:defRPr/>
            </a:pPr>
            <a:r>
              <a:rPr lang="en-US" sz="2400" dirty="0">
                <a:solidFill>
                  <a:schemeClr val="accent2">
                    <a:lumMod val="75000"/>
                  </a:schemeClr>
                </a:solidFill>
                <a:effectLst/>
                <a:latin typeface="Times New Roman" pitchFamily="18" charset="0"/>
                <a:cs typeface="Times New Roman" pitchFamily="18" charset="0"/>
              </a:rPr>
              <a:t>e.g. light rays</a:t>
            </a:r>
          </a:p>
        </p:txBody>
      </p:sp>
      <p:sp>
        <p:nvSpPr>
          <p:cNvPr id="87049" name="AutoShape 9"/>
          <p:cNvSpPr>
            <a:spLocks noChangeArrowheads="1"/>
          </p:cNvSpPr>
          <p:nvPr/>
        </p:nvSpPr>
        <p:spPr bwMode="auto">
          <a:xfrm>
            <a:off x="582613" y="2743200"/>
            <a:ext cx="1981200" cy="609600"/>
          </a:xfrm>
          <a:prstGeom prst="roundRect">
            <a:avLst>
              <a:gd name="adj" fmla="val 16667"/>
            </a:avLst>
          </a:prstGeom>
          <a:solidFill>
            <a:srgbClr val="FF6600"/>
          </a:solidFill>
          <a:ln w="9525">
            <a:solidFill>
              <a:schemeClr val="tx1"/>
            </a:solidFill>
            <a:round/>
            <a:headEnd/>
            <a:tailEnd/>
          </a:ln>
        </p:spPr>
        <p:txBody>
          <a:bodyPr wrap="none" anchor="ctr"/>
          <a:lstStyle/>
          <a:p>
            <a:r>
              <a:rPr lang="en-US" sz="2400" b="1">
                <a:effectLst/>
                <a:latin typeface="Times New Roman" pitchFamily="18" charset="0"/>
                <a:cs typeface="Times New Roman" pitchFamily="18" charset="0"/>
              </a:rPr>
              <a:t>Chemical</a:t>
            </a:r>
          </a:p>
        </p:txBody>
      </p:sp>
      <p:sp>
        <p:nvSpPr>
          <p:cNvPr id="87050" name="AutoShape 10"/>
          <p:cNvSpPr>
            <a:spLocks noChangeArrowheads="1"/>
          </p:cNvSpPr>
          <p:nvPr/>
        </p:nvSpPr>
        <p:spPr bwMode="auto">
          <a:xfrm>
            <a:off x="3905250" y="2768600"/>
            <a:ext cx="2133600" cy="533400"/>
          </a:xfrm>
          <a:prstGeom prst="roundRect">
            <a:avLst>
              <a:gd name="adj" fmla="val 16667"/>
            </a:avLst>
          </a:prstGeom>
          <a:solidFill>
            <a:srgbClr val="FF6600"/>
          </a:solidFill>
          <a:ln w="9525">
            <a:solidFill>
              <a:schemeClr val="tx1"/>
            </a:solidFill>
            <a:round/>
            <a:headEnd/>
            <a:tailEnd/>
          </a:ln>
        </p:spPr>
        <p:txBody>
          <a:bodyPr wrap="none" anchor="ctr"/>
          <a:lstStyle/>
          <a:p>
            <a:pPr rtl="0"/>
            <a:r>
              <a:rPr lang="en-US" sz="2400" b="1">
                <a:effectLst/>
                <a:latin typeface="Times New Roman" pitchFamily="18" charset="0"/>
                <a:cs typeface="Times New Roman" pitchFamily="18" charset="0"/>
              </a:rPr>
              <a:t>Physical</a:t>
            </a:r>
          </a:p>
        </p:txBody>
      </p:sp>
      <p:sp>
        <p:nvSpPr>
          <p:cNvPr id="87051" name="Oval 11"/>
          <p:cNvSpPr>
            <a:spLocks noChangeArrowheads="1"/>
          </p:cNvSpPr>
          <p:nvPr/>
        </p:nvSpPr>
        <p:spPr bwMode="auto">
          <a:xfrm>
            <a:off x="76200" y="2763838"/>
            <a:ext cx="477838" cy="546100"/>
          </a:xfrm>
          <a:prstGeom prst="ellipse">
            <a:avLst/>
          </a:prstGeom>
          <a:solidFill>
            <a:srgbClr val="FF6600"/>
          </a:solidFill>
          <a:ln w="9525">
            <a:solidFill>
              <a:schemeClr val="tx1"/>
            </a:solidFill>
            <a:round/>
            <a:headEnd/>
            <a:tailEnd/>
          </a:ln>
        </p:spPr>
        <p:txBody>
          <a:bodyPr wrap="none" anchor="ctr"/>
          <a:lstStyle/>
          <a:p>
            <a:r>
              <a:rPr lang="en-US" sz="2400" b="1" dirty="0">
                <a:effectLst/>
                <a:latin typeface="Times New Roman" pitchFamily="18" charset="0"/>
                <a:cs typeface="Times New Roman" pitchFamily="18" charset="0"/>
              </a:rPr>
              <a:t>1</a:t>
            </a:r>
          </a:p>
        </p:txBody>
      </p:sp>
      <p:sp>
        <p:nvSpPr>
          <p:cNvPr id="87052" name="Oval 12"/>
          <p:cNvSpPr>
            <a:spLocks noChangeArrowheads="1"/>
          </p:cNvSpPr>
          <p:nvPr/>
        </p:nvSpPr>
        <p:spPr bwMode="auto">
          <a:xfrm>
            <a:off x="3429000" y="2782888"/>
            <a:ext cx="442913" cy="533400"/>
          </a:xfrm>
          <a:prstGeom prst="ellipse">
            <a:avLst/>
          </a:prstGeom>
          <a:solidFill>
            <a:srgbClr val="FF6600"/>
          </a:solidFill>
          <a:ln w="9525">
            <a:solidFill>
              <a:schemeClr val="tx1"/>
            </a:solidFill>
            <a:round/>
            <a:headEnd/>
            <a:tailEnd/>
          </a:ln>
        </p:spPr>
        <p:txBody>
          <a:bodyPr wrap="none" anchor="ctr"/>
          <a:lstStyle/>
          <a:p>
            <a:r>
              <a:rPr lang="en-US" sz="2400" b="1" dirty="0">
                <a:effectLst/>
                <a:latin typeface="Times New Roman" pitchFamily="18" charset="0"/>
                <a:cs typeface="Times New Roman" pitchFamily="18" charset="0"/>
              </a:rPr>
              <a:t>2</a:t>
            </a:r>
          </a:p>
        </p:txBody>
      </p:sp>
      <p:sp>
        <p:nvSpPr>
          <p:cNvPr id="87053" name="AutoShape 13"/>
          <p:cNvSpPr>
            <a:spLocks noChangeArrowheads="1"/>
          </p:cNvSpPr>
          <p:nvPr/>
        </p:nvSpPr>
        <p:spPr bwMode="auto">
          <a:xfrm>
            <a:off x="6870700" y="2771775"/>
            <a:ext cx="2133600" cy="533400"/>
          </a:xfrm>
          <a:prstGeom prst="roundRect">
            <a:avLst>
              <a:gd name="adj" fmla="val 16667"/>
            </a:avLst>
          </a:prstGeom>
          <a:solidFill>
            <a:srgbClr val="FF6600"/>
          </a:solidFill>
          <a:ln w="9525">
            <a:solidFill>
              <a:schemeClr val="tx1"/>
            </a:solidFill>
            <a:round/>
            <a:headEnd/>
            <a:tailEnd/>
          </a:ln>
        </p:spPr>
        <p:txBody>
          <a:bodyPr wrap="none" anchor="ctr"/>
          <a:lstStyle/>
          <a:p>
            <a:pPr rtl="0"/>
            <a:r>
              <a:rPr lang="en-US" sz="2400" b="1">
                <a:effectLst/>
                <a:latin typeface="Times New Roman" pitchFamily="18" charset="0"/>
                <a:cs typeface="Times New Roman" pitchFamily="18" charset="0"/>
              </a:rPr>
              <a:t>Electrical</a:t>
            </a:r>
          </a:p>
        </p:txBody>
      </p:sp>
      <p:sp>
        <p:nvSpPr>
          <p:cNvPr id="87054" name="Oval 14"/>
          <p:cNvSpPr>
            <a:spLocks noChangeArrowheads="1"/>
          </p:cNvSpPr>
          <p:nvPr/>
        </p:nvSpPr>
        <p:spPr bwMode="auto">
          <a:xfrm>
            <a:off x="6324600" y="2786063"/>
            <a:ext cx="442913" cy="533400"/>
          </a:xfrm>
          <a:prstGeom prst="ellipse">
            <a:avLst/>
          </a:prstGeom>
          <a:solidFill>
            <a:srgbClr val="FF6600"/>
          </a:solidFill>
          <a:ln w="9525">
            <a:solidFill>
              <a:schemeClr val="tx1"/>
            </a:solidFill>
            <a:round/>
            <a:headEnd/>
            <a:tailEnd/>
          </a:ln>
        </p:spPr>
        <p:txBody>
          <a:bodyPr wrap="none" anchor="ctr"/>
          <a:lstStyle/>
          <a:p>
            <a:r>
              <a:rPr lang="en-US" sz="2400" b="1" dirty="0">
                <a:effectLst/>
                <a:latin typeface="Times New Roman" pitchFamily="18" charset="0"/>
                <a:cs typeface="Times New Roman" pitchFamily="18" charset="0"/>
              </a:rPr>
              <a:t>3</a:t>
            </a:r>
          </a:p>
        </p:txBody>
      </p:sp>
      <p:sp>
        <p:nvSpPr>
          <p:cNvPr id="87055" name="AutoShape 15"/>
          <p:cNvSpPr>
            <a:spLocks noChangeArrowheads="1"/>
          </p:cNvSpPr>
          <p:nvPr/>
        </p:nvSpPr>
        <p:spPr bwMode="auto">
          <a:xfrm>
            <a:off x="6096000" y="3603624"/>
            <a:ext cx="2971800" cy="3254375"/>
          </a:xfrm>
          <a:prstGeom prst="roundRect">
            <a:avLst>
              <a:gd name="adj" fmla="val 16667"/>
            </a:avLst>
          </a:prstGeom>
          <a:solidFill>
            <a:srgbClr val="CCFF33"/>
          </a:solidFill>
          <a:ln w="9525">
            <a:solidFill>
              <a:schemeClr val="tx1"/>
            </a:solidFill>
            <a:round/>
            <a:headEnd/>
            <a:tailEnd/>
          </a:ln>
          <a:effectLst>
            <a:outerShdw dist="71842" dir="2700000" algn="ctr" rotWithShape="0">
              <a:schemeClr val="bg2"/>
            </a:outerShdw>
          </a:effectLst>
        </p:spPr>
        <p:txBody>
          <a:bodyPr wrap="none" anchor="ctr"/>
          <a:lstStyle/>
          <a:p>
            <a:pPr algn="l" rtl="0">
              <a:lnSpc>
                <a:spcPct val="120000"/>
              </a:lnSpc>
              <a:defRPr/>
            </a:pPr>
            <a:r>
              <a:rPr lang="en-US" sz="2400" b="1" i="1" dirty="0">
                <a:solidFill>
                  <a:schemeClr val="accent2">
                    <a:lumMod val="75000"/>
                  </a:schemeClr>
                </a:solidFill>
                <a:effectLst/>
                <a:latin typeface="Times New Roman" pitchFamily="18" charset="0"/>
                <a:cs typeface="Times New Roman" pitchFamily="18" charset="0"/>
              </a:rPr>
              <a:t>- </a:t>
            </a:r>
            <a:r>
              <a:rPr lang="en-US" sz="2400" b="1" i="1" u="sng" dirty="0">
                <a:solidFill>
                  <a:schemeClr val="accent2">
                    <a:lumMod val="75000"/>
                  </a:schemeClr>
                </a:solidFill>
                <a:effectLst/>
                <a:latin typeface="Times New Roman" pitchFamily="18" charset="0"/>
                <a:cs typeface="Times New Roman" pitchFamily="18" charset="0"/>
              </a:rPr>
              <a:t>Galvanic Current</a:t>
            </a:r>
            <a:r>
              <a:rPr lang="en-US" sz="2400" b="1" i="1" dirty="0">
                <a:solidFill>
                  <a:schemeClr val="accent2">
                    <a:lumMod val="75000"/>
                  </a:schemeClr>
                </a:solidFill>
                <a:effectLst/>
                <a:latin typeface="Times New Roman" pitchFamily="18" charset="0"/>
                <a:cs typeface="Times New Roman" pitchFamily="18" charset="0"/>
              </a:rPr>
              <a:t>:</a:t>
            </a:r>
          </a:p>
          <a:p>
            <a:pPr algn="l" rtl="0">
              <a:lnSpc>
                <a:spcPct val="120000"/>
              </a:lnSpc>
              <a:defRPr/>
            </a:pPr>
            <a:r>
              <a:rPr lang="en-US" sz="2400" dirty="0">
                <a:solidFill>
                  <a:schemeClr val="accent2">
                    <a:lumMod val="75000"/>
                  </a:schemeClr>
                </a:solidFill>
                <a:effectLst/>
                <a:latin typeface="Times New Roman" pitchFamily="18" charset="0"/>
                <a:cs typeface="Times New Roman" pitchFamily="18" charset="0"/>
              </a:rPr>
              <a:t>    Low intensity</a:t>
            </a:r>
          </a:p>
          <a:p>
            <a:pPr algn="l" rtl="0">
              <a:lnSpc>
                <a:spcPct val="120000"/>
              </a:lnSpc>
              <a:defRPr/>
            </a:pPr>
            <a:r>
              <a:rPr lang="en-US" sz="2400" dirty="0">
                <a:solidFill>
                  <a:schemeClr val="accent2">
                    <a:lumMod val="75000"/>
                  </a:schemeClr>
                </a:solidFill>
                <a:effectLst/>
                <a:latin typeface="Times New Roman" pitchFamily="18" charset="0"/>
                <a:cs typeface="Times New Roman" pitchFamily="18" charset="0"/>
              </a:rPr>
              <a:t>    Long Duration</a:t>
            </a:r>
          </a:p>
          <a:p>
            <a:pPr algn="l" rtl="0">
              <a:lnSpc>
                <a:spcPct val="120000"/>
              </a:lnSpc>
              <a:defRPr/>
            </a:pPr>
            <a:r>
              <a:rPr lang="en-US" sz="2400" b="1" i="1" dirty="0">
                <a:solidFill>
                  <a:schemeClr val="accent2">
                    <a:lumMod val="75000"/>
                  </a:schemeClr>
                </a:solidFill>
                <a:effectLst/>
                <a:latin typeface="Times New Roman" pitchFamily="18" charset="0"/>
                <a:cs typeface="Times New Roman" pitchFamily="18" charset="0"/>
              </a:rPr>
              <a:t>- </a:t>
            </a:r>
            <a:r>
              <a:rPr lang="en-US" sz="2400" b="1" i="1" u="sng" dirty="0">
                <a:solidFill>
                  <a:schemeClr val="accent2">
                    <a:lumMod val="75000"/>
                  </a:schemeClr>
                </a:solidFill>
                <a:effectLst/>
                <a:latin typeface="Times New Roman" pitchFamily="18" charset="0"/>
                <a:cs typeface="Times New Roman" pitchFamily="18" charset="0"/>
              </a:rPr>
              <a:t>Faradic Current</a:t>
            </a:r>
            <a:r>
              <a:rPr lang="en-US" sz="2400" b="1" i="1" dirty="0">
                <a:solidFill>
                  <a:schemeClr val="accent2">
                    <a:lumMod val="75000"/>
                  </a:schemeClr>
                </a:solidFill>
                <a:effectLst/>
                <a:latin typeface="Times New Roman" pitchFamily="18" charset="0"/>
                <a:cs typeface="Times New Roman" pitchFamily="18" charset="0"/>
              </a:rPr>
              <a:t>:</a:t>
            </a:r>
          </a:p>
          <a:p>
            <a:pPr algn="l" rtl="0">
              <a:lnSpc>
                <a:spcPct val="120000"/>
              </a:lnSpc>
              <a:defRPr/>
            </a:pPr>
            <a:r>
              <a:rPr lang="en-US" sz="2400" dirty="0">
                <a:solidFill>
                  <a:schemeClr val="accent2">
                    <a:lumMod val="75000"/>
                  </a:schemeClr>
                </a:solidFill>
                <a:effectLst/>
                <a:latin typeface="Times New Roman" pitchFamily="18" charset="0"/>
                <a:cs typeface="Times New Roman" pitchFamily="18" charset="0"/>
              </a:rPr>
              <a:t>    High intensity</a:t>
            </a:r>
          </a:p>
          <a:p>
            <a:pPr algn="l" rtl="0">
              <a:lnSpc>
                <a:spcPct val="120000"/>
              </a:lnSpc>
              <a:defRPr/>
            </a:pPr>
            <a:r>
              <a:rPr lang="en-US" sz="2400" dirty="0">
                <a:solidFill>
                  <a:schemeClr val="accent2">
                    <a:lumMod val="75000"/>
                  </a:schemeClr>
                </a:solidFill>
                <a:effectLst/>
                <a:latin typeface="Times New Roman" pitchFamily="18" charset="0"/>
                <a:cs typeface="Times New Roman" pitchFamily="18" charset="0"/>
              </a:rPr>
              <a:t>    Short duration</a:t>
            </a:r>
          </a:p>
        </p:txBody>
      </p:sp>
      <p:sp>
        <p:nvSpPr>
          <p:cNvPr id="87056" name="AutoShape 16"/>
          <p:cNvSpPr>
            <a:spLocks noChangeArrowheads="1"/>
          </p:cNvSpPr>
          <p:nvPr/>
        </p:nvSpPr>
        <p:spPr bwMode="auto">
          <a:xfrm>
            <a:off x="1239838" y="3297238"/>
            <a:ext cx="457200" cy="533400"/>
          </a:xfrm>
          <a:prstGeom prst="downArrow">
            <a:avLst>
              <a:gd name="adj1" fmla="val 50000"/>
              <a:gd name="adj2" fmla="val 29167"/>
            </a:avLst>
          </a:prstGeom>
          <a:solidFill>
            <a:schemeClr val="tx1"/>
          </a:solidFill>
          <a:ln w="9525">
            <a:solidFill>
              <a:schemeClr val="bg1"/>
            </a:solidFill>
            <a:miter lim="800000"/>
            <a:headEnd/>
            <a:tailEnd/>
          </a:ln>
          <a:effectLst/>
        </p:spPr>
        <p:txBody>
          <a:bodyPr vert="eaVert" wrap="none" anchor="ctr"/>
          <a:lstStyle/>
          <a:p>
            <a:pPr>
              <a:defRPr/>
            </a:pPr>
            <a:endParaRPr lang="ar-EG"/>
          </a:p>
        </p:txBody>
      </p:sp>
      <p:sp>
        <p:nvSpPr>
          <p:cNvPr id="87057" name="AutoShape 17"/>
          <p:cNvSpPr>
            <a:spLocks noChangeArrowheads="1"/>
          </p:cNvSpPr>
          <p:nvPr/>
        </p:nvSpPr>
        <p:spPr bwMode="auto">
          <a:xfrm>
            <a:off x="4613275" y="3221038"/>
            <a:ext cx="457200" cy="533400"/>
          </a:xfrm>
          <a:prstGeom prst="downArrow">
            <a:avLst>
              <a:gd name="adj1" fmla="val 50000"/>
              <a:gd name="adj2" fmla="val 29167"/>
            </a:avLst>
          </a:prstGeom>
          <a:solidFill>
            <a:schemeClr val="tx1"/>
          </a:solidFill>
          <a:ln w="9525">
            <a:solidFill>
              <a:schemeClr val="bg1"/>
            </a:solidFill>
            <a:miter lim="800000"/>
            <a:headEnd/>
            <a:tailEnd/>
          </a:ln>
          <a:effectLst/>
        </p:spPr>
        <p:txBody>
          <a:bodyPr vert="eaVert" wrap="none" anchor="ctr"/>
          <a:lstStyle/>
          <a:p>
            <a:pPr>
              <a:defRPr/>
            </a:pPr>
            <a:endParaRPr lang="ar-EG"/>
          </a:p>
        </p:txBody>
      </p:sp>
      <p:sp>
        <p:nvSpPr>
          <p:cNvPr id="87058" name="AutoShape 18"/>
          <p:cNvSpPr>
            <a:spLocks noChangeArrowheads="1"/>
          </p:cNvSpPr>
          <p:nvPr/>
        </p:nvSpPr>
        <p:spPr bwMode="auto">
          <a:xfrm>
            <a:off x="7599363" y="3221038"/>
            <a:ext cx="457200" cy="533400"/>
          </a:xfrm>
          <a:prstGeom prst="downArrow">
            <a:avLst>
              <a:gd name="adj1" fmla="val 50000"/>
              <a:gd name="adj2" fmla="val 29167"/>
            </a:avLst>
          </a:prstGeom>
          <a:solidFill>
            <a:schemeClr val="tx1"/>
          </a:solidFill>
          <a:ln w="9525">
            <a:solidFill>
              <a:schemeClr val="bg1"/>
            </a:solidFill>
            <a:miter lim="800000"/>
            <a:headEnd/>
            <a:tailEnd/>
          </a:ln>
          <a:effectLst/>
        </p:spPr>
        <p:txBody>
          <a:bodyPr vert="eaVert" wrap="none" anchor="ctr"/>
          <a:lstStyle/>
          <a:p>
            <a:pPr>
              <a:defRPr/>
            </a:pPr>
            <a:endParaRPr lang="ar-EG"/>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fade">
                                      <p:cBhvr>
                                        <p:cTn id="7" dur="1000"/>
                                        <p:tgtEl>
                                          <p:spTgt spid="870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5"/>
                                        </p:tgtEl>
                                        <p:attrNameLst>
                                          <p:attrName>style.visibility</p:attrName>
                                        </p:attrNameLst>
                                      </p:cBhvr>
                                      <p:to>
                                        <p:strVal val="visible"/>
                                      </p:to>
                                    </p:set>
                                    <p:animEffect transition="in" filter="fade">
                                      <p:cBhvr>
                                        <p:cTn id="12" dur="1000"/>
                                        <p:tgtEl>
                                          <p:spTgt spid="870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46"/>
                                        </p:tgtEl>
                                        <p:attrNameLst>
                                          <p:attrName>style.visibility</p:attrName>
                                        </p:attrNameLst>
                                      </p:cBhvr>
                                      <p:to>
                                        <p:strVal val="visible"/>
                                      </p:to>
                                    </p:set>
                                    <p:animEffect transition="in" filter="fade">
                                      <p:cBhvr>
                                        <p:cTn id="17" dur="1000"/>
                                        <p:tgtEl>
                                          <p:spTgt spid="8704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7051"/>
                                        </p:tgtEl>
                                        <p:attrNameLst>
                                          <p:attrName>style.visibility</p:attrName>
                                        </p:attrNameLst>
                                      </p:cBhvr>
                                      <p:to>
                                        <p:strVal val="visible"/>
                                      </p:to>
                                    </p:set>
                                    <p:animEffect transition="in" filter="fade">
                                      <p:cBhvr>
                                        <p:cTn id="21" dur="1000"/>
                                        <p:tgtEl>
                                          <p:spTgt spid="87051"/>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87049"/>
                                        </p:tgtEl>
                                        <p:attrNameLst>
                                          <p:attrName>style.visibility</p:attrName>
                                        </p:attrNameLst>
                                      </p:cBhvr>
                                      <p:to>
                                        <p:strVal val="visible"/>
                                      </p:to>
                                    </p:set>
                                    <p:animEffect transition="in" filter="fade">
                                      <p:cBhvr>
                                        <p:cTn id="25" dur="1000"/>
                                        <p:tgtEl>
                                          <p:spTgt spid="87049"/>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87052"/>
                                        </p:tgtEl>
                                        <p:attrNameLst>
                                          <p:attrName>style.visibility</p:attrName>
                                        </p:attrNameLst>
                                      </p:cBhvr>
                                      <p:to>
                                        <p:strVal val="visible"/>
                                      </p:to>
                                    </p:set>
                                    <p:animEffect transition="in" filter="fade">
                                      <p:cBhvr>
                                        <p:cTn id="29" dur="1000"/>
                                        <p:tgtEl>
                                          <p:spTgt spid="87052"/>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87050"/>
                                        </p:tgtEl>
                                        <p:attrNameLst>
                                          <p:attrName>style.visibility</p:attrName>
                                        </p:attrNameLst>
                                      </p:cBhvr>
                                      <p:to>
                                        <p:strVal val="visible"/>
                                      </p:to>
                                    </p:set>
                                    <p:animEffect transition="in" filter="fade">
                                      <p:cBhvr>
                                        <p:cTn id="33" dur="1000"/>
                                        <p:tgtEl>
                                          <p:spTgt spid="87050"/>
                                        </p:tgtEl>
                                      </p:cBhvr>
                                    </p:animEffect>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87054"/>
                                        </p:tgtEl>
                                        <p:attrNameLst>
                                          <p:attrName>style.visibility</p:attrName>
                                        </p:attrNameLst>
                                      </p:cBhvr>
                                      <p:to>
                                        <p:strVal val="visible"/>
                                      </p:to>
                                    </p:set>
                                    <p:animEffect transition="in" filter="fade">
                                      <p:cBhvr>
                                        <p:cTn id="37" dur="1000"/>
                                        <p:tgtEl>
                                          <p:spTgt spid="87054"/>
                                        </p:tgtEl>
                                      </p:cBhvr>
                                    </p:animEffec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87053"/>
                                        </p:tgtEl>
                                        <p:attrNameLst>
                                          <p:attrName>style.visibility</p:attrName>
                                        </p:attrNameLst>
                                      </p:cBhvr>
                                      <p:to>
                                        <p:strVal val="visible"/>
                                      </p:to>
                                    </p:set>
                                    <p:animEffect transition="in" filter="fade">
                                      <p:cBhvr>
                                        <p:cTn id="41" dur="1000"/>
                                        <p:tgtEl>
                                          <p:spTgt spid="8705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7056"/>
                                        </p:tgtEl>
                                        <p:attrNameLst>
                                          <p:attrName>style.visibility</p:attrName>
                                        </p:attrNameLst>
                                      </p:cBhvr>
                                      <p:to>
                                        <p:strVal val="visible"/>
                                      </p:to>
                                    </p:set>
                                    <p:animEffect transition="in" filter="fade">
                                      <p:cBhvr>
                                        <p:cTn id="46" dur="1000"/>
                                        <p:tgtEl>
                                          <p:spTgt spid="870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7047"/>
                                        </p:tgtEl>
                                        <p:attrNameLst>
                                          <p:attrName>style.visibility</p:attrName>
                                        </p:attrNameLst>
                                      </p:cBhvr>
                                      <p:to>
                                        <p:strVal val="visible"/>
                                      </p:to>
                                    </p:set>
                                    <p:animEffect transition="in" filter="fade">
                                      <p:cBhvr>
                                        <p:cTn id="49" dur="1000"/>
                                        <p:tgtEl>
                                          <p:spTgt spid="8704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7057"/>
                                        </p:tgtEl>
                                        <p:attrNameLst>
                                          <p:attrName>style.visibility</p:attrName>
                                        </p:attrNameLst>
                                      </p:cBhvr>
                                      <p:to>
                                        <p:strVal val="visible"/>
                                      </p:to>
                                    </p:set>
                                    <p:animEffect transition="in" filter="fade">
                                      <p:cBhvr>
                                        <p:cTn id="54" dur="1000"/>
                                        <p:tgtEl>
                                          <p:spTgt spid="8705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7048"/>
                                        </p:tgtEl>
                                        <p:attrNameLst>
                                          <p:attrName>style.visibility</p:attrName>
                                        </p:attrNameLst>
                                      </p:cBhvr>
                                      <p:to>
                                        <p:strVal val="visible"/>
                                      </p:to>
                                    </p:set>
                                    <p:animEffect transition="in" filter="fade">
                                      <p:cBhvr>
                                        <p:cTn id="57" dur="1000"/>
                                        <p:tgtEl>
                                          <p:spTgt spid="870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87057"/>
                                        </p:tgtEl>
                                        <p:attrNameLst>
                                          <p:attrName>style.visibility</p:attrName>
                                        </p:attrNameLst>
                                      </p:cBhvr>
                                      <p:to>
                                        <p:strVal val="visible"/>
                                      </p:to>
                                    </p:set>
                                    <p:animEffect transition="in" filter="fade">
                                      <p:cBhvr>
                                        <p:cTn id="62" dur="1000"/>
                                        <p:tgtEl>
                                          <p:spTgt spid="8705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7058"/>
                                        </p:tgtEl>
                                        <p:attrNameLst>
                                          <p:attrName>style.visibility</p:attrName>
                                        </p:attrNameLst>
                                      </p:cBhvr>
                                      <p:to>
                                        <p:strVal val="visible"/>
                                      </p:to>
                                    </p:set>
                                    <p:animEffect transition="in" filter="fade">
                                      <p:cBhvr>
                                        <p:cTn id="65" dur="1000"/>
                                        <p:tgtEl>
                                          <p:spTgt spid="8705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7055"/>
                                        </p:tgtEl>
                                        <p:attrNameLst>
                                          <p:attrName>style.visibility</p:attrName>
                                        </p:attrNameLst>
                                      </p:cBhvr>
                                      <p:to>
                                        <p:strVal val="visible"/>
                                      </p:to>
                                    </p:set>
                                    <p:animEffect transition="in" filter="fade">
                                      <p:cBhvr>
                                        <p:cTn id="68" dur="1000"/>
                                        <p:tgtEl>
                                          <p:spTgt spid="8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5" grpId="0"/>
      <p:bldP spid="87046" grpId="0" animBg="1"/>
      <p:bldP spid="87047" grpId="0" animBg="1"/>
      <p:bldP spid="87048" grpId="0" animBg="1"/>
      <p:bldP spid="87055" grpId="0" animBg="1"/>
      <p:bldP spid="87056" grpId="0" animBg="1"/>
      <p:bldP spid="87057" grpId="0" animBg="1"/>
      <p:bldP spid="87057" grpId="1" animBg="1"/>
      <p:bldP spid="870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685800"/>
          </a:xfrm>
        </p:spPr>
        <p:txBody>
          <a:bodyPr/>
          <a:lstStyle/>
          <a:p>
            <a:pPr algn="ctr"/>
            <a:r>
              <a:rPr lang="en-US" b="1" dirty="0">
                <a:solidFill>
                  <a:srgbClr val="002060"/>
                </a:solidFill>
                <a:latin typeface="Times New Roman" pitchFamily="18" charset="0"/>
                <a:cs typeface="Times New Roman" pitchFamily="18" charset="0"/>
              </a:rPr>
              <a:t>FACTORS AFFECTING EXCITABILITY</a:t>
            </a:r>
            <a:endParaRPr lang="en-IN" b="1" dirty="0">
              <a:solidFill>
                <a:srgbClr val="002060"/>
              </a:solidFill>
              <a:latin typeface="Times New Roman" pitchFamily="18" charset="0"/>
              <a:cs typeface="Times New Roman" pitchFamily="18" charset="0"/>
            </a:endParaRPr>
          </a:p>
        </p:txBody>
      </p:sp>
      <p:sp>
        <p:nvSpPr>
          <p:cNvPr id="5" name="Content Placeholder 4"/>
          <p:cNvSpPr>
            <a:spLocks noGrp="1"/>
          </p:cNvSpPr>
          <p:nvPr>
            <p:ph idx="1"/>
          </p:nvPr>
        </p:nvSpPr>
        <p:spPr>
          <a:xfrm>
            <a:off x="152400" y="762000"/>
            <a:ext cx="8839200" cy="5257800"/>
          </a:xfrm>
        </p:spPr>
        <p:style>
          <a:lnRef idx="2">
            <a:schemeClr val="dk1"/>
          </a:lnRef>
          <a:fillRef idx="1">
            <a:schemeClr val="lt1"/>
          </a:fillRef>
          <a:effectRef idx="0">
            <a:schemeClr val="dk1"/>
          </a:effectRef>
          <a:fontRef idx="minor">
            <a:schemeClr val="dk1"/>
          </a:fontRef>
        </p:style>
        <p:txBody>
          <a:bodyPr>
            <a:noAutofit/>
          </a:bodyPr>
          <a:lstStyle/>
          <a:p>
            <a:pPr marL="514350" indent="-514350">
              <a:buAutoNum type="arabicPeriod"/>
            </a:pPr>
            <a:r>
              <a:rPr lang="en-US" sz="3600" dirty="0">
                <a:solidFill>
                  <a:schemeClr val="tx1"/>
                </a:solidFill>
                <a:latin typeface="Times New Roman" pitchFamily="18" charset="0"/>
                <a:cs typeface="Times New Roman" pitchFamily="18" charset="0"/>
              </a:rPr>
              <a:t>SD curve</a:t>
            </a:r>
          </a:p>
          <a:p>
            <a:pPr marL="514350" indent="-514350">
              <a:buAutoNum type="arabicPeriod"/>
            </a:pPr>
            <a:r>
              <a:rPr lang="en-US" sz="3600" dirty="0">
                <a:solidFill>
                  <a:schemeClr val="tx1"/>
                </a:solidFill>
                <a:latin typeface="Times New Roman" pitchFamily="18" charset="0"/>
                <a:cs typeface="Times New Roman" pitchFamily="18" charset="0"/>
              </a:rPr>
              <a:t>Effect of extracellular Ca</a:t>
            </a:r>
            <a:r>
              <a:rPr lang="en-US" sz="3600" baseline="30000" dirty="0">
                <a:solidFill>
                  <a:schemeClr val="tx1"/>
                </a:solidFill>
                <a:latin typeface="Times New Roman" pitchFamily="18" charset="0"/>
                <a:cs typeface="Times New Roman" pitchFamily="18" charset="0"/>
              </a:rPr>
              <a:t>+2</a:t>
            </a:r>
            <a:r>
              <a:rPr lang="en-US" sz="3600" dirty="0">
                <a:solidFill>
                  <a:schemeClr val="tx1"/>
                </a:solidFill>
                <a:latin typeface="Times New Roman" pitchFamily="18" charset="0"/>
                <a:cs typeface="Times New Roman" pitchFamily="18" charset="0"/>
              </a:rPr>
              <a:t> :</a:t>
            </a:r>
          </a:p>
          <a:p>
            <a:r>
              <a:rPr lang="en-US" sz="3600" baseline="30000" dirty="0">
                <a:solidFill>
                  <a:schemeClr val="tx1"/>
                </a:solidFill>
                <a:latin typeface="Times New Roman" pitchFamily="18" charset="0"/>
                <a:cs typeface="Times New Roman" pitchFamily="18" charset="0"/>
              </a:rPr>
              <a:t>	</a:t>
            </a:r>
            <a:r>
              <a:rPr lang="en-US" sz="3600" dirty="0">
                <a:solidFill>
                  <a:schemeClr val="tx1"/>
                </a:solidFill>
                <a:latin typeface="Times New Roman" pitchFamily="18" charset="0"/>
                <a:cs typeface="Times New Roman" pitchFamily="18" charset="0"/>
              </a:rPr>
              <a:t>in ECF [Ca</a:t>
            </a:r>
            <a:r>
              <a:rPr lang="en-US" sz="3600" baseline="30000" dirty="0">
                <a:solidFill>
                  <a:schemeClr val="tx1"/>
                </a:solidFill>
                <a:latin typeface="Times New Roman" pitchFamily="18" charset="0"/>
                <a:cs typeface="Times New Roman" pitchFamily="18" charset="0"/>
              </a:rPr>
              <a:t>+2</a:t>
            </a:r>
            <a:r>
              <a:rPr lang="en-US" sz="3600" dirty="0">
                <a:solidFill>
                  <a:schemeClr val="tx1"/>
                </a:solidFill>
                <a:latin typeface="Times New Roman" pitchFamily="18" charset="0"/>
                <a:cs typeface="Times New Roman" pitchFamily="18" charset="0"/>
              </a:rPr>
              <a:t>] ----    excitability of cell</a:t>
            </a:r>
          </a:p>
          <a:p>
            <a:r>
              <a:rPr lang="en-US" sz="3600" dirty="0">
                <a:solidFill>
                  <a:schemeClr val="tx1"/>
                </a:solidFill>
                <a:latin typeface="Times New Roman" pitchFamily="18" charset="0"/>
                <a:cs typeface="Times New Roman" pitchFamily="18" charset="0"/>
              </a:rPr>
              <a:t>      in ECF [Ca</a:t>
            </a:r>
            <a:r>
              <a:rPr lang="en-US" sz="3600" baseline="30000" dirty="0">
                <a:solidFill>
                  <a:schemeClr val="tx1"/>
                </a:solidFill>
                <a:latin typeface="Times New Roman" pitchFamily="18" charset="0"/>
                <a:cs typeface="Times New Roman" pitchFamily="18" charset="0"/>
              </a:rPr>
              <a:t>+2</a:t>
            </a:r>
            <a:r>
              <a:rPr lang="en-US" sz="3600" dirty="0">
                <a:solidFill>
                  <a:schemeClr val="tx1"/>
                </a:solidFill>
                <a:latin typeface="Times New Roman" pitchFamily="18" charset="0"/>
                <a:cs typeface="Times New Roman" pitchFamily="18" charset="0"/>
              </a:rPr>
              <a:t>] ---- stabilizes the </a:t>
            </a:r>
            <a:r>
              <a:rPr lang="en-US" sz="3600" dirty="0" err="1">
                <a:solidFill>
                  <a:schemeClr val="tx1"/>
                </a:solidFill>
                <a:latin typeface="Times New Roman" pitchFamily="18" charset="0"/>
                <a:cs typeface="Times New Roman" pitchFamily="18" charset="0"/>
              </a:rPr>
              <a:t>mem</a:t>
            </a:r>
            <a:r>
              <a:rPr lang="en-US" sz="3600" dirty="0">
                <a:solidFill>
                  <a:schemeClr val="tx1"/>
                </a:solidFill>
                <a:latin typeface="Times New Roman" pitchFamily="18" charset="0"/>
                <a:cs typeface="Times New Roman" pitchFamily="18" charset="0"/>
              </a:rPr>
              <a:t>. by    						Excitability</a:t>
            </a:r>
          </a:p>
          <a:p>
            <a:pPr marL="0" indent="0">
              <a:buNone/>
            </a:pPr>
            <a:r>
              <a:rPr lang="en-US" sz="3600" dirty="0">
                <a:solidFill>
                  <a:schemeClr val="tx1"/>
                </a:solidFill>
                <a:latin typeface="Times New Roman" pitchFamily="18" charset="0"/>
                <a:cs typeface="Times New Roman" pitchFamily="18" charset="0"/>
              </a:rPr>
              <a:t>3. Effect of Extracellular K+:</a:t>
            </a:r>
          </a:p>
          <a:p>
            <a:r>
              <a:rPr lang="en-US" sz="3600" dirty="0">
                <a:solidFill>
                  <a:schemeClr val="tx1"/>
                </a:solidFill>
                <a:latin typeface="Times New Roman" pitchFamily="18" charset="0"/>
                <a:cs typeface="Times New Roman" pitchFamily="18" charset="0"/>
              </a:rPr>
              <a:t>In Hyperkalemia: excitability increases</a:t>
            </a:r>
          </a:p>
          <a:p>
            <a:r>
              <a:rPr lang="en-US" sz="3600" dirty="0">
                <a:solidFill>
                  <a:schemeClr val="tx1"/>
                </a:solidFill>
                <a:latin typeface="Times New Roman" pitchFamily="18" charset="0"/>
                <a:cs typeface="Times New Roman" pitchFamily="18" charset="0"/>
              </a:rPr>
              <a:t>In Hypokalemia: excitability decreases</a:t>
            </a:r>
          </a:p>
        </p:txBody>
      </p:sp>
      <p:sp>
        <p:nvSpPr>
          <p:cNvPr id="3" name="Slide Number Placeholder 2"/>
          <p:cNvSpPr>
            <a:spLocks noGrp="1"/>
          </p:cNvSpPr>
          <p:nvPr>
            <p:ph type="sldNum" sz="quarter" idx="12"/>
          </p:nvPr>
        </p:nvSpPr>
        <p:spPr/>
        <p:txBody>
          <a:bodyPr/>
          <a:lstStyle/>
          <a:p>
            <a:fld id="{73820FCD-5F4C-4989-BE05-0A8208BCBC21}" type="slidenum">
              <a:rPr lang="en-US" smtClean="0">
                <a:solidFill>
                  <a:srgbClr val="262626">
                    <a:tint val="75000"/>
                  </a:srgbClr>
                </a:solidFill>
              </a:rPr>
              <a:pPr/>
              <a:t>40</a:t>
            </a:fld>
            <a:endParaRPr lang="en-US" dirty="0">
              <a:solidFill>
                <a:srgbClr val="262626">
                  <a:tint val="75000"/>
                </a:srgbClr>
              </a:solidFill>
            </a:endParaRPr>
          </a:p>
        </p:txBody>
      </p:sp>
      <p:cxnSp>
        <p:nvCxnSpPr>
          <p:cNvPr id="7" name="Straight Arrow Connector 6"/>
          <p:cNvCxnSpPr/>
          <p:nvPr/>
        </p:nvCxnSpPr>
        <p:spPr>
          <a:xfrm>
            <a:off x="983673" y="2272145"/>
            <a:ext cx="6927" cy="4433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flipV="1">
            <a:off x="4648200" y="2244436"/>
            <a:ext cx="0" cy="3325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990600" y="2902526"/>
            <a:ext cx="6927" cy="51954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5562600" y="3429000"/>
            <a:ext cx="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7665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9144000" cy="2971800"/>
          </a:xfrm>
          <a:solidFill>
            <a:srgbClr val="7030A0"/>
          </a:solidFill>
        </p:spPr>
        <p:style>
          <a:lnRef idx="0">
            <a:scrgbClr r="0" g="0" b="0"/>
          </a:lnRef>
          <a:fillRef idx="1001">
            <a:schemeClr val="dk1"/>
          </a:fillRef>
          <a:effectRef idx="0">
            <a:scrgbClr r="0" g="0" b="0"/>
          </a:effectRef>
          <a:fontRef idx="major"/>
        </p:style>
        <p:txBody>
          <a:bodyPr>
            <a:normAutofit/>
          </a:bodyPr>
          <a:lstStyle/>
          <a:p>
            <a:pPr marL="514350" indent="-514350">
              <a:buAutoNum type="arabicPeriod"/>
            </a:pPr>
            <a:r>
              <a:rPr lang="en-US" sz="3000" dirty="0">
                <a:ln>
                  <a:solidFill>
                    <a:schemeClr val="bg1"/>
                  </a:solidFill>
                </a:ln>
                <a:solidFill>
                  <a:schemeClr val="bg1"/>
                </a:solidFill>
              </a:rPr>
              <a:t>Excitability of a nerve is increased by</a:t>
            </a:r>
          </a:p>
          <a:p>
            <a:pPr marL="0" indent="0">
              <a:buNone/>
            </a:pPr>
            <a:r>
              <a:rPr lang="en-US" sz="3000" dirty="0">
                <a:ln>
                  <a:solidFill>
                    <a:schemeClr val="bg1"/>
                  </a:solidFill>
                </a:ln>
                <a:solidFill>
                  <a:schemeClr val="bg1"/>
                </a:solidFill>
              </a:rPr>
              <a:t>a. Decrease in ECF calcium ion concentration</a:t>
            </a:r>
          </a:p>
          <a:p>
            <a:pPr marL="0" indent="0">
              <a:buNone/>
            </a:pPr>
            <a:r>
              <a:rPr lang="en-US" sz="3000" dirty="0">
                <a:ln>
                  <a:solidFill>
                    <a:schemeClr val="bg1"/>
                  </a:solidFill>
                </a:ln>
                <a:solidFill>
                  <a:schemeClr val="bg1"/>
                </a:solidFill>
              </a:rPr>
              <a:t>b. Increase in strength of stimulus</a:t>
            </a:r>
          </a:p>
          <a:p>
            <a:pPr marL="0" indent="0">
              <a:buNone/>
            </a:pPr>
            <a:r>
              <a:rPr lang="en-US" sz="3000" dirty="0">
                <a:ln>
                  <a:solidFill>
                    <a:schemeClr val="bg1"/>
                  </a:solidFill>
                </a:ln>
                <a:solidFill>
                  <a:schemeClr val="bg1"/>
                </a:solidFill>
              </a:rPr>
              <a:t>c. Increase in ECF calcium ion concentration</a:t>
            </a:r>
          </a:p>
          <a:p>
            <a:pPr marL="0" indent="0">
              <a:buNone/>
            </a:pPr>
            <a:r>
              <a:rPr lang="en-US" sz="3000" dirty="0">
                <a:ln>
                  <a:solidFill>
                    <a:schemeClr val="bg1"/>
                  </a:solidFill>
                </a:ln>
                <a:solidFill>
                  <a:schemeClr val="bg1"/>
                </a:solidFill>
              </a:rPr>
              <a:t>d. Increase in duration of stimulus</a:t>
            </a:r>
            <a:endParaRPr lang="en-US" dirty="0">
              <a:ln>
                <a:solidFill>
                  <a:schemeClr val="bg1"/>
                </a:solidFill>
              </a:ln>
              <a:solidFill>
                <a:schemeClr val="bg1"/>
              </a:solidFill>
            </a:endParaRPr>
          </a:p>
        </p:txBody>
      </p:sp>
      <p:sp>
        <p:nvSpPr>
          <p:cNvPr id="9" name="Content Placeholder 2"/>
          <p:cNvSpPr txBox="1">
            <a:spLocks/>
          </p:cNvSpPr>
          <p:nvPr/>
        </p:nvSpPr>
        <p:spPr>
          <a:xfrm>
            <a:off x="0" y="3200400"/>
            <a:ext cx="9144000" cy="2971800"/>
          </a:xfrm>
          <a:prstGeom prst="rect">
            <a:avLst/>
          </a:prstGeom>
          <a:solidFill>
            <a:srgbClr val="7030A0"/>
          </a:solidFill>
        </p:spPr>
        <p:style>
          <a:lnRef idx="0">
            <a:scrgbClr r="0" g="0" b="0"/>
          </a:lnRef>
          <a:fillRef idx="1001">
            <a:schemeClr val="dk1"/>
          </a:fillRef>
          <a:effectRef idx="0">
            <a:scrgbClr r="0" g="0" b="0"/>
          </a:effectRef>
          <a:fontRef idx="major"/>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514350" indent="-514350">
              <a:buNone/>
            </a:pPr>
            <a:r>
              <a:rPr lang="en-US" sz="3000" dirty="0">
                <a:ln>
                  <a:solidFill>
                    <a:schemeClr val="bg1"/>
                  </a:solidFill>
                </a:ln>
                <a:solidFill>
                  <a:schemeClr val="bg1"/>
                </a:solidFill>
              </a:rPr>
              <a:t>2. ___ point is called as firing level.</a:t>
            </a:r>
          </a:p>
          <a:p>
            <a:pPr marL="514350" indent="-514350">
              <a:buAutoNum type="alphaLcPeriod"/>
            </a:pPr>
            <a:r>
              <a:rPr lang="en-US" sz="3000" dirty="0">
                <a:ln>
                  <a:solidFill>
                    <a:schemeClr val="bg1"/>
                  </a:solidFill>
                </a:ln>
                <a:solidFill>
                  <a:schemeClr val="bg1"/>
                </a:solidFill>
              </a:rPr>
              <a:t>-70 </a:t>
            </a:r>
            <a:r>
              <a:rPr lang="en-US" sz="3000" dirty="0" err="1">
                <a:ln>
                  <a:solidFill>
                    <a:schemeClr val="bg1"/>
                  </a:solidFill>
                </a:ln>
                <a:solidFill>
                  <a:schemeClr val="bg1"/>
                </a:solidFill>
              </a:rPr>
              <a:t>mv</a:t>
            </a:r>
            <a:endParaRPr lang="en-US" sz="3000" dirty="0">
              <a:ln>
                <a:solidFill>
                  <a:schemeClr val="bg1"/>
                </a:solidFill>
              </a:ln>
              <a:solidFill>
                <a:schemeClr val="bg1"/>
              </a:solidFill>
            </a:endParaRPr>
          </a:p>
          <a:p>
            <a:pPr marL="514350" indent="-514350">
              <a:buAutoNum type="alphaLcPeriod"/>
            </a:pPr>
            <a:r>
              <a:rPr lang="en-US" sz="3000" dirty="0">
                <a:ln>
                  <a:solidFill>
                    <a:schemeClr val="bg1"/>
                  </a:solidFill>
                </a:ln>
                <a:solidFill>
                  <a:schemeClr val="bg1"/>
                </a:solidFill>
              </a:rPr>
              <a:t>+35 </a:t>
            </a:r>
            <a:r>
              <a:rPr lang="en-US" sz="3000" dirty="0" err="1">
                <a:ln>
                  <a:solidFill>
                    <a:schemeClr val="bg1"/>
                  </a:solidFill>
                </a:ln>
                <a:solidFill>
                  <a:schemeClr val="bg1"/>
                </a:solidFill>
              </a:rPr>
              <a:t>mv</a:t>
            </a:r>
            <a:endParaRPr lang="en-US" sz="3000" dirty="0">
              <a:ln>
                <a:solidFill>
                  <a:schemeClr val="bg1"/>
                </a:solidFill>
              </a:ln>
              <a:solidFill>
                <a:schemeClr val="bg1"/>
              </a:solidFill>
            </a:endParaRPr>
          </a:p>
          <a:p>
            <a:pPr marL="514350" indent="-514350">
              <a:buAutoNum type="alphaLcPeriod"/>
            </a:pPr>
            <a:r>
              <a:rPr lang="en-US" sz="3000" dirty="0">
                <a:ln>
                  <a:solidFill>
                    <a:schemeClr val="bg1"/>
                  </a:solidFill>
                </a:ln>
                <a:solidFill>
                  <a:schemeClr val="bg1"/>
                </a:solidFill>
              </a:rPr>
              <a:t>-55 </a:t>
            </a:r>
            <a:r>
              <a:rPr lang="en-US" sz="3000" dirty="0" err="1">
                <a:ln>
                  <a:solidFill>
                    <a:schemeClr val="bg1"/>
                  </a:solidFill>
                </a:ln>
                <a:solidFill>
                  <a:schemeClr val="bg1"/>
                </a:solidFill>
              </a:rPr>
              <a:t>mv</a:t>
            </a:r>
            <a:endParaRPr lang="en-US" sz="3000" dirty="0">
              <a:ln>
                <a:solidFill>
                  <a:schemeClr val="bg1"/>
                </a:solidFill>
              </a:ln>
              <a:solidFill>
                <a:schemeClr val="bg1"/>
              </a:solidFill>
            </a:endParaRPr>
          </a:p>
          <a:p>
            <a:pPr marL="514350" indent="-514350">
              <a:buAutoNum type="alphaLcPeriod"/>
            </a:pPr>
            <a:r>
              <a:rPr lang="en-US" sz="3000" dirty="0">
                <a:ln>
                  <a:solidFill>
                    <a:schemeClr val="bg1"/>
                  </a:solidFill>
                </a:ln>
                <a:solidFill>
                  <a:schemeClr val="bg1"/>
                </a:solidFill>
              </a:rPr>
              <a:t>none of the above</a:t>
            </a:r>
          </a:p>
        </p:txBody>
      </p:sp>
    </p:spTree>
    <p:extLst>
      <p:ext uri="{BB962C8B-B14F-4D97-AF65-F5344CB8AC3E}">
        <p14:creationId xmlns:p14="http://schemas.microsoft.com/office/powerpoint/2010/main" val="519629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1000"/>
                                        <p:tgtEl>
                                          <p:spTgt spid="9">
                                            <p:txEl>
                                              <p:pRg st="0" end="0"/>
                                            </p:txEl>
                                          </p:spTgt>
                                        </p:tgtEl>
                                      </p:cBhvr>
                                    </p:animEffect>
                                    <p:anim calcmode="lin" valueType="num">
                                      <p:cBhvr>
                                        <p:cTn id="3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fade">
                                      <p:cBhvr>
                                        <p:cTn id="41" dur="1000"/>
                                        <p:tgtEl>
                                          <p:spTgt spid="9">
                                            <p:txEl>
                                              <p:pRg st="1" end="1"/>
                                            </p:txEl>
                                          </p:spTgt>
                                        </p:tgtEl>
                                      </p:cBhvr>
                                    </p:animEffect>
                                    <p:anim calcmode="lin" valueType="num">
                                      <p:cBhvr>
                                        <p:cTn id="4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fade">
                                      <p:cBhvr>
                                        <p:cTn id="48" dur="1000"/>
                                        <p:tgtEl>
                                          <p:spTgt spid="9">
                                            <p:txEl>
                                              <p:pRg st="2" end="2"/>
                                            </p:txEl>
                                          </p:spTgt>
                                        </p:tgtEl>
                                      </p:cBhvr>
                                    </p:animEffect>
                                    <p:anim calcmode="lin" valueType="num">
                                      <p:cBhvr>
                                        <p:cTn id="4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fade">
                                      <p:cBhvr>
                                        <p:cTn id="55" dur="1000"/>
                                        <p:tgtEl>
                                          <p:spTgt spid="9">
                                            <p:txEl>
                                              <p:pRg st="3" end="3"/>
                                            </p:txEl>
                                          </p:spTgt>
                                        </p:tgtEl>
                                      </p:cBhvr>
                                    </p:animEffect>
                                    <p:anim calcmode="lin" valueType="num">
                                      <p:cBhvr>
                                        <p:cTn id="5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fade">
                                      <p:cBhvr>
                                        <p:cTn id="62" dur="1000"/>
                                        <p:tgtEl>
                                          <p:spTgt spid="9">
                                            <p:txEl>
                                              <p:pRg st="4" end="4"/>
                                            </p:txEl>
                                          </p:spTgt>
                                        </p:tgtEl>
                                      </p:cBhvr>
                                    </p:animEffect>
                                    <p:anim calcmode="lin" valueType="num">
                                      <p:cBhvr>
                                        <p:cTn id="6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2"/>
          <p:cNvSpPr txBox="1">
            <a:spLocks/>
          </p:cNvSpPr>
          <p:nvPr/>
        </p:nvSpPr>
        <p:spPr>
          <a:xfrm>
            <a:off x="0" y="3352800"/>
            <a:ext cx="9144000" cy="2971800"/>
          </a:xfrm>
          <a:prstGeom prst="rect">
            <a:avLst/>
          </a:prstGeom>
          <a:solidFill>
            <a:srgbClr val="7030A0"/>
          </a:solidFill>
        </p:spPr>
        <p:style>
          <a:lnRef idx="0">
            <a:scrgbClr r="0" g="0" b="0"/>
          </a:lnRef>
          <a:fillRef idx="1001">
            <a:schemeClr val="dk1"/>
          </a:fillRef>
          <a:effectRef idx="0">
            <a:scrgbClr r="0" g="0" b="0"/>
          </a:effectRef>
          <a:fontRef idx="major"/>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514350" indent="-514350">
              <a:buNone/>
            </a:pPr>
            <a:r>
              <a:rPr lang="en-US" sz="3000" dirty="0">
                <a:ln>
                  <a:solidFill>
                    <a:schemeClr val="bg1"/>
                  </a:solidFill>
                </a:ln>
                <a:solidFill>
                  <a:schemeClr val="bg1"/>
                </a:solidFill>
              </a:rPr>
              <a:t>4. A decrease in ECF [Ca</a:t>
            </a:r>
            <a:r>
              <a:rPr lang="en-US" sz="3000" baseline="30000" dirty="0">
                <a:ln>
                  <a:solidFill>
                    <a:schemeClr val="bg1"/>
                  </a:solidFill>
                </a:ln>
                <a:solidFill>
                  <a:schemeClr val="bg1"/>
                </a:solidFill>
              </a:rPr>
              <a:t>+2 </a:t>
            </a:r>
            <a:r>
              <a:rPr lang="en-US" sz="3000" dirty="0">
                <a:ln>
                  <a:solidFill>
                    <a:schemeClr val="bg1"/>
                  </a:solidFill>
                </a:ln>
                <a:solidFill>
                  <a:schemeClr val="bg1"/>
                </a:solidFill>
              </a:rPr>
              <a:t>] causes,   </a:t>
            </a:r>
          </a:p>
          <a:p>
            <a:pPr marL="514350" indent="-514350">
              <a:buAutoNum type="alphaLcPeriod"/>
            </a:pPr>
            <a:r>
              <a:rPr lang="en-US" sz="3000" dirty="0">
                <a:ln>
                  <a:solidFill>
                    <a:schemeClr val="bg1"/>
                  </a:solidFill>
                </a:ln>
                <a:solidFill>
                  <a:schemeClr val="bg1"/>
                </a:solidFill>
              </a:rPr>
              <a:t>Decreased excitability</a:t>
            </a:r>
          </a:p>
          <a:p>
            <a:pPr marL="514350" indent="-514350">
              <a:buAutoNum type="alphaLcPeriod"/>
            </a:pPr>
            <a:r>
              <a:rPr lang="en-US" sz="3000" dirty="0" err="1">
                <a:ln>
                  <a:solidFill>
                    <a:schemeClr val="bg1"/>
                  </a:solidFill>
                </a:ln>
                <a:solidFill>
                  <a:schemeClr val="bg1"/>
                </a:solidFill>
              </a:rPr>
              <a:t>Hyperpolarization</a:t>
            </a:r>
            <a:endParaRPr lang="en-US" sz="3000" dirty="0">
              <a:ln>
                <a:solidFill>
                  <a:schemeClr val="bg1"/>
                </a:solidFill>
              </a:ln>
              <a:solidFill>
                <a:schemeClr val="bg1"/>
              </a:solidFill>
            </a:endParaRPr>
          </a:p>
          <a:p>
            <a:pPr marL="514350" indent="-514350">
              <a:buFont typeface="Arial" pitchFamily="34" charset="0"/>
              <a:buAutoNum type="alphaLcPeriod"/>
            </a:pPr>
            <a:r>
              <a:rPr lang="en-US" sz="3000" dirty="0">
                <a:ln>
                  <a:solidFill>
                    <a:schemeClr val="bg1"/>
                  </a:solidFill>
                </a:ln>
                <a:solidFill>
                  <a:schemeClr val="bg1"/>
                </a:solidFill>
              </a:rPr>
              <a:t>Decreased membrane stability</a:t>
            </a:r>
          </a:p>
          <a:p>
            <a:pPr marL="514350" indent="-514350">
              <a:buAutoNum type="alphaLcPeriod"/>
            </a:pPr>
            <a:r>
              <a:rPr lang="en-US" sz="3000" dirty="0">
                <a:ln>
                  <a:solidFill>
                    <a:schemeClr val="bg1"/>
                  </a:solidFill>
                </a:ln>
                <a:solidFill>
                  <a:schemeClr val="bg1"/>
                </a:solidFill>
              </a:rPr>
              <a:t>None of the above </a:t>
            </a:r>
          </a:p>
        </p:txBody>
      </p:sp>
      <p:sp>
        <p:nvSpPr>
          <p:cNvPr id="7" name="Content Placeholder 2"/>
          <p:cNvSpPr txBox="1">
            <a:spLocks/>
          </p:cNvSpPr>
          <p:nvPr/>
        </p:nvSpPr>
        <p:spPr>
          <a:xfrm>
            <a:off x="0" y="0"/>
            <a:ext cx="9144000" cy="3276600"/>
          </a:xfrm>
          <a:prstGeom prst="rect">
            <a:avLst/>
          </a:prstGeom>
          <a:solidFill>
            <a:srgbClr val="7030A0"/>
          </a:solidFill>
        </p:spPr>
        <p:style>
          <a:lnRef idx="0">
            <a:scrgbClr r="0" g="0" b="0"/>
          </a:lnRef>
          <a:fillRef idx="1001">
            <a:schemeClr val="dk1"/>
          </a:fillRef>
          <a:effectRef idx="0">
            <a:scrgbClr r="0" g="0" b="0"/>
          </a:effectRef>
          <a:fontRef idx="major"/>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514350" indent="-514350">
              <a:buNone/>
            </a:pPr>
            <a:r>
              <a:rPr lang="en-US" sz="3000" dirty="0">
                <a:ln>
                  <a:solidFill>
                    <a:schemeClr val="bg1"/>
                  </a:solidFill>
                </a:ln>
                <a:solidFill>
                  <a:schemeClr val="bg1"/>
                </a:solidFill>
              </a:rPr>
              <a:t>3. If RMP of nerve cell falls, there is a net : </a:t>
            </a:r>
          </a:p>
          <a:p>
            <a:pPr marL="514350" indent="-514350">
              <a:buAutoNum type="alphaLcPeriod"/>
            </a:pPr>
            <a:r>
              <a:rPr lang="en-US" sz="3000" dirty="0">
                <a:ln>
                  <a:solidFill>
                    <a:schemeClr val="bg1"/>
                  </a:solidFill>
                </a:ln>
                <a:solidFill>
                  <a:schemeClr val="bg1"/>
                </a:solidFill>
              </a:rPr>
              <a:t>Gain of Na+ into the cells </a:t>
            </a:r>
          </a:p>
          <a:p>
            <a:pPr marL="514350" indent="-514350">
              <a:buAutoNum type="alphaLcPeriod"/>
            </a:pPr>
            <a:r>
              <a:rPr lang="en-US" sz="3000" dirty="0">
                <a:ln>
                  <a:solidFill>
                    <a:schemeClr val="bg1"/>
                  </a:solidFill>
                </a:ln>
                <a:solidFill>
                  <a:schemeClr val="bg1"/>
                </a:solidFill>
              </a:rPr>
              <a:t>Loss of K+ from cell</a:t>
            </a:r>
          </a:p>
          <a:p>
            <a:pPr marL="514350" indent="-514350">
              <a:buAutoNum type="alphaLcPeriod"/>
            </a:pPr>
            <a:r>
              <a:rPr lang="en-US" sz="3000" dirty="0">
                <a:ln>
                  <a:solidFill>
                    <a:schemeClr val="bg1"/>
                  </a:solidFill>
                </a:ln>
                <a:solidFill>
                  <a:schemeClr val="bg1"/>
                </a:solidFill>
              </a:rPr>
              <a:t>No loss of K+ from cell</a:t>
            </a:r>
          </a:p>
          <a:p>
            <a:pPr marL="514350" indent="-514350">
              <a:buAutoNum type="alphaLcPeriod"/>
            </a:pPr>
            <a:r>
              <a:rPr lang="en-US" sz="3000" dirty="0">
                <a:ln>
                  <a:solidFill>
                    <a:schemeClr val="bg1"/>
                  </a:solidFill>
                </a:ln>
                <a:solidFill>
                  <a:schemeClr val="bg1"/>
                </a:solidFill>
              </a:rPr>
              <a:t>Gain of </a:t>
            </a:r>
            <a:r>
              <a:rPr lang="en-US" sz="3000" dirty="0" err="1">
                <a:ln>
                  <a:solidFill>
                    <a:schemeClr val="bg1"/>
                  </a:solidFill>
                </a:ln>
                <a:solidFill>
                  <a:schemeClr val="bg1"/>
                </a:solidFill>
              </a:rPr>
              <a:t>Cl</a:t>
            </a:r>
            <a:r>
              <a:rPr lang="en-US" sz="3000" dirty="0">
                <a:ln>
                  <a:solidFill>
                    <a:schemeClr val="bg1"/>
                  </a:solidFill>
                </a:ln>
                <a:solidFill>
                  <a:schemeClr val="bg1"/>
                </a:solidFill>
              </a:rPr>
              <a:t>- into the cells </a:t>
            </a:r>
          </a:p>
        </p:txBody>
      </p:sp>
    </p:spTree>
    <p:extLst>
      <p:ext uri="{BB962C8B-B14F-4D97-AF65-F5344CB8AC3E}">
        <p14:creationId xmlns:p14="http://schemas.microsoft.com/office/powerpoint/2010/main" val="1711392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1000"/>
                                        <p:tgtEl>
                                          <p:spTgt spid="7">
                                            <p:txEl>
                                              <p:pRg st="1" end="1"/>
                                            </p:txEl>
                                          </p:spTgt>
                                        </p:tgtEl>
                                      </p:cBhvr>
                                    </p:animEffect>
                                    <p:anim calcmode="lin" valueType="num">
                                      <p:cBhvr>
                                        <p:cTn id="5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1000"/>
                                        <p:tgtEl>
                                          <p:spTgt spid="7">
                                            <p:txEl>
                                              <p:pRg st="2" end="2"/>
                                            </p:txEl>
                                          </p:spTgt>
                                        </p:tgtEl>
                                      </p:cBhvr>
                                    </p:animEffect>
                                    <p:anim calcmode="lin" valueType="num">
                                      <p:cBhvr>
                                        <p:cTn id="5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fade">
                                      <p:cBhvr>
                                        <p:cTn id="63" dur="1000"/>
                                        <p:tgtEl>
                                          <p:spTgt spid="7">
                                            <p:txEl>
                                              <p:pRg st="3" end="3"/>
                                            </p:txEl>
                                          </p:spTgt>
                                        </p:tgtEl>
                                      </p:cBhvr>
                                    </p:animEffect>
                                    <p:anim calcmode="lin" valueType="num">
                                      <p:cBhvr>
                                        <p:cTn id="6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txBox="1">
            <a:spLocks/>
          </p:cNvSpPr>
          <p:nvPr/>
        </p:nvSpPr>
        <p:spPr>
          <a:xfrm>
            <a:off x="304800" y="1066800"/>
            <a:ext cx="8458200" cy="2971800"/>
          </a:xfrm>
          <a:prstGeom prst="rect">
            <a:avLst/>
          </a:prstGeom>
          <a:solidFill>
            <a:srgbClr val="7030A0"/>
          </a:solidFill>
        </p:spPr>
        <p:style>
          <a:lnRef idx="0">
            <a:scrgbClr r="0" g="0" b="0"/>
          </a:lnRef>
          <a:fillRef idx="1001">
            <a:schemeClr val="dk1"/>
          </a:fillRef>
          <a:effectRef idx="0">
            <a:scrgbClr r="0" g="0" b="0"/>
          </a:effectRef>
          <a:fontRef idx="major"/>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85000"/>
                    <a:lumOff val="15000"/>
                  </a:schemeClr>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lumMod val="85000"/>
                    <a:lumOff val="15000"/>
                  </a:schemeClr>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lumMod val="85000"/>
                    <a:lumOff val="15000"/>
                  </a:schemeClr>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514350" indent="-514350">
              <a:buNone/>
            </a:pPr>
            <a:r>
              <a:rPr lang="en-US" sz="3000" dirty="0">
                <a:ln>
                  <a:solidFill>
                    <a:schemeClr val="bg1"/>
                  </a:solidFill>
                </a:ln>
                <a:solidFill>
                  <a:schemeClr val="bg1"/>
                </a:solidFill>
              </a:rPr>
              <a:t>5. Value of which of the following is considered as unit of excitability,   </a:t>
            </a:r>
          </a:p>
          <a:p>
            <a:pPr marL="514350" indent="-514350">
              <a:buAutoNum type="alphaLcPeriod"/>
            </a:pPr>
            <a:r>
              <a:rPr lang="en-US" sz="3000" dirty="0" err="1">
                <a:ln>
                  <a:solidFill>
                    <a:schemeClr val="bg1"/>
                  </a:solidFill>
                </a:ln>
                <a:solidFill>
                  <a:schemeClr val="bg1"/>
                </a:solidFill>
              </a:rPr>
              <a:t>Rheobase</a:t>
            </a:r>
            <a:endParaRPr lang="en-US" sz="3000" dirty="0">
              <a:ln>
                <a:solidFill>
                  <a:schemeClr val="bg1"/>
                </a:solidFill>
              </a:ln>
              <a:solidFill>
                <a:schemeClr val="bg1"/>
              </a:solidFill>
            </a:endParaRPr>
          </a:p>
          <a:p>
            <a:pPr marL="514350" indent="-514350">
              <a:buAutoNum type="alphaLcPeriod"/>
            </a:pPr>
            <a:r>
              <a:rPr lang="en-US" sz="3000" dirty="0" err="1">
                <a:ln>
                  <a:solidFill>
                    <a:schemeClr val="bg1"/>
                  </a:solidFill>
                </a:ln>
                <a:solidFill>
                  <a:schemeClr val="bg1"/>
                </a:solidFill>
              </a:rPr>
              <a:t>Chronaxie</a:t>
            </a:r>
            <a:endParaRPr lang="en-US" sz="3000" dirty="0">
              <a:ln>
                <a:solidFill>
                  <a:schemeClr val="bg1"/>
                </a:solidFill>
              </a:ln>
              <a:solidFill>
                <a:schemeClr val="bg1"/>
              </a:solidFill>
            </a:endParaRPr>
          </a:p>
          <a:p>
            <a:pPr marL="514350" indent="-514350">
              <a:buFont typeface="Arial" pitchFamily="34" charset="0"/>
              <a:buAutoNum type="alphaLcPeriod"/>
            </a:pPr>
            <a:r>
              <a:rPr lang="en-US" sz="3000" dirty="0">
                <a:ln>
                  <a:solidFill>
                    <a:schemeClr val="bg1"/>
                  </a:solidFill>
                </a:ln>
                <a:solidFill>
                  <a:schemeClr val="bg1"/>
                </a:solidFill>
              </a:rPr>
              <a:t>Utilization time</a:t>
            </a:r>
          </a:p>
          <a:p>
            <a:pPr marL="514350" indent="-514350">
              <a:buAutoNum type="alphaLcPeriod"/>
            </a:pPr>
            <a:r>
              <a:rPr lang="en-US" sz="3000" dirty="0">
                <a:ln>
                  <a:solidFill>
                    <a:schemeClr val="bg1"/>
                  </a:solidFill>
                </a:ln>
                <a:solidFill>
                  <a:schemeClr val="bg1"/>
                </a:solidFill>
              </a:rPr>
              <a:t>None of the above </a:t>
            </a:r>
          </a:p>
        </p:txBody>
      </p:sp>
    </p:spTree>
    <p:extLst>
      <p:ext uri="{BB962C8B-B14F-4D97-AF65-F5344CB8AC3E}">
        <p14:creationId xmlns:p14="http://schemas.microsoft.com/office/powerpoint/2010/main" val="304107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NERVE CONDUCTIVITY</a:t>
            </a:r>
          </a:p>
        </p:txBody>
      </p:sp>
      <p:sp>
        <p:nvSpPr>
          <p:cNvPr id="5" name="Subtitle 4"/>
          <p:cNvSpPr>
            <a:spLocks noGrp="1"/>
          </p:cNvSpPr>
          <p:nvPr>
            <p:ph idx="1"/>
          </p:nvPr>
        </p:nvSpPr>
        <p:spPr/>
        <p:txBody>
          <a:bodyPr/>
          <a:lstStyle/>
          <a:p>
            <a:r>
              <a:rPr lang="en-US" sz="2800" b="1" dirty="0">
                <a:solidFill>
                  <a:srgbClr val="002060"/>
                </a:solidFill>
              </a:rPr>
              <a:t>It is the ability to propagate action potential from the point of generation to the rest of the membrane.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style.color</p:attrName>
                                        </p:attrNameLst>
                                      </p:cBhvr>
                                      <p:to>
                                        <p:clrVal>
                                          <a:srgbClr val="FF0000"/>
                                        </p:clrVal>
                                      </p:to>
                                    </p:set>
                                    <p:set>
                                      <p:cBhvr>
                                        <p:cTn id="7" dur="500" fill="hold"/>
                                        <p:tgtEl>
                                          <p:spTgt spid="5">
                                            <p:txEl>
                                              <p:pRg st="0" end="0"/>
                                            </p:txEl>
                                          </p:spTgt>
                                        </p:tgtEl>
                                        <p:attrNameLst>
                                          <p:attrName>fillcolor</p:attrName>
                                        </p:attrNameLst>
                                      </p:cBhvr>
                                      <p:to>
                                        <p:clrVal>
                                          <a:srgbClr val="FF0000"/>
                                        </p:clrVal>
                                      </p:to>
                                    </p:set>
                                    <p:set>
                                      <p:cBhvr>
                                        <p:cTn id="8"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lgn="ctr"/>
            <a:r>
              <a:rPr lang="en-US" sz="3600" b="1" dirty="0">
                <a:solidFill>
                  <a:srgbClr val="DF0803"/>
                </a:solidFill>
              </a:rPr>
              <a:t>Nerve Conductivity</a:t>
            </a:r>
          </a:p>
        </p:txBody>
      </p:sp>
      <p:sp>
        <p:nvSpPr>
          <p:cNvPr id="34819" name="Rectangle 3"/>
          <p:cNvSpPr>
            <a:spLocks noGrp="1" noChangeArrowheads="1"/>
          </p:cNvSpPr>
          <p:nvPr>
            <p:ph idx="1"/>
          </p:nvPr>
        </p:nvSpPr>
        <p:spPr>
          <a:xfrm>
            <a:off x="0" y="838200"/>
            <a:ext cx="9144000" cy="5287963"/>
          </a:xfrm>
        </p:spPr>
        <p:txBody>
          <a:bodyPr>
            <a:normAutofit/>
          </a:bodyPr>
          <a:lstStyle/>
          <a:p>
            <a:pPr algn="l">
              <a:buFont typeface="Wingdings" pitchFamily="2" charset="2"/>
              <a:buNone/>
            </a:pPr>
            <a:r>
              <a:rPr lang="en-US" sz="2800" dirty="0"/>
              <a:t>Action potential once generated, it travels along the length of the nerve fiber in both directions.</a:t>
            </a:r>
          </a:p>
          <a:p>
            <a:pPr algn="l">
              <a:buFont typeface="Wingdings" pitchFamily="2" charset="2"/>
              <a:buNone/>
            </a:pPr>
            <a:r>
              <a:rPr lang="en-US" dirty="0">
                <a:solidFill>
                  <a:srgbClr val="DF0803"/>
                </a:solidFill>
              </a:rPr>
              <a:t>Normally impulse travels in one direction i.e.</a:t>
            </a:r>
            <a:r>
              <a:rPr lang="en-US" dirty="0"/>
              <a:t> </a:t>
            </a:r>
            <a:r>
              <a:rPr lang="en-US" dirty="0">
                <a:solidFill>
                  <a:srgbClr val="FFFF00"/>
                </a:solidFill>
              </a:rPr>
              <a:t> </a:t>
            </a:r>
            <a:r>
              <a:rPr lang="en-US" b="1" dirty="0" err="1">
                <a:solidFill>
                  <a:srgbClr val="FF0000"/>
                </a:solidFill>
              </a:rPr>
              <a:t>Orthodromic</a:t>
            </a:r>
            <a:r>
              <a:rPr lang="en-US" b="1" dirty="0">
                <a:solidFill>
                  <a:srgbClr val="FF0000"/>
                </a:solidFill>
              </a:rPr>
              <a:t> conduction: </a:t>
            </a:r>
            <a:r>
              <a:rPr lang="en-US" dirty="0"/>
              <a:t>from cell body     along its axon to its termination.</a:t>
            </a:r>
          </a:p>
          <a:p>
            <a:pPr algn="l">
              <a:buFont typeface="Wingdings" pitchFamily="2" charset="2"/>
              <a:buNone/>
            </a:pPr>
            <a:r>
              <a:rPr lang="en-US" dirty="0">
                <a:solidFill>
                  <a:srgbClr val="FFFF00"/>
                </a:solidFill>
              </a:rPr>
              <a:t> </a:t>
            </a:r>
            <a:r>
              <a:rPr lang="en-US" b="1" dirty="0" err="1">
                <a:solidFill>
                  <a:srgbClr val="FF0000"/>
                </a:solidFill>
              </a:rPr>
              <a:t>Antiorthodromic</a:t>
            </a:r>
            <a:r>
              <a:rPr lang="en-US" b="1" dirty="0">
                <a:solidFill>
                  <a:srgbClr val="FF0000"/>
                </a:solidFill>
              </a:rPr>
              <a:t> conduction: </a:t>
            </a:r>
            <a:r>
              <a:rPr lang="en-US" dirty="0"/>
              <a:t>is opposite.</a:t>
            </a:r>
          </a:p>
          <a:p>
            <a:pPr marL="342900" lvl="1" indent="-342900">
              <a:buNone/>
            </a:pPr>
            <a:r>
              <a:rPr lang="en-US" sz="2400" dirty="0">
                <a:latin typeface="Calibri" pitchFamily="34" charset="0"/>
              </a:rPr>
              <a:t>Seen in sensory nerve supplying the blood vessels</a:t>
            </a:r>
            <a:endParaRPr lang="en-US" dirty="0"/>
          </a:p>
          <a:p>
            <a:pPr algn="l">
              <a:buFont typeface="Wingdings" pitchFamily="2" charset="2"/>
              <a:buNone/>
            </a:pPr>
            <a:r>
              <a:rPr lang="en-US" dirty="0">
                <a:solidFill>
                  <a:srgbClr val="DF0803"/>
                </a:solidFill>
              </a:rPr>
              <a:t>Velocity of conduction is increased by</a:t>
            </a:r>
            <a:r>
              <a:rPr lang="en-US" dirty="0"/>
              <a:t> increased diameter of nerve fiber &amp; myelin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down)">
                                      <p:cBhvr>
                                        <p:cTn id="7" dur="500"/>
                                        <p:tgtEl>
                                          <p:spTgt spid="3481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wipe(down)">
                                      <p:cBhvr>
                                        <p:cTn id="10" dur="500"/>
                                        <p:tgtEl>
                                          <p:spTgt spid="3481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wipe(down)">
                                      <p:cBhvr>
                                        <p:cTn id="13" dur="500"/>
                                        <p:tgtEl>
                                          <p:spTgt spid="34819">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wipe(down)">
                                      <p:cBhvr>
                                        <p:cTn id="16" dur="500"/>
                                        <p:tgtEl>
                                          <p:spTgt spid="34819">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Effect transition="in" filter="wipe(down)">
                                      <p:cBhvr>
                                        <p:cTn id="19"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sz="2800" b="0" dirty="0">
                <a:ea typeface="SimSun" pitchFamily="2" charset="-122"/>
              </a:rPr>
              <a:t>Node of Ranvier:</a:t>
            </a:r>
            <a:r>
              <a:rPr lang="en-US" altLang="zh-CN" sz="3600" b="0" dirty="0">
                <a:ea typeface="SimSun" pitchFamily="2" charset="-122"/>
              </a:rPr>
              <a:t> </a:t>
            </a:r>
            <a:r>
              <a:rPr lang="en-US" altLang="zh-CN" dirty="0">
                <a:ea typeface="SimSun" pitchFamily="2" charset="-122"/>
              </a:rPr>
              <a:t>Saltatory Conduction</a:t>
            </a:r>
          </a:p>
        </p:txBody>
      </p:sp>
      <p:sp>
        <p:nvSpPr>
          <p:cNvPr id="34819" name="Rectangle 3"/>
          <p:cNvSpPr>
            <a:spLocks noGrp="1" noChangeArrowheads="1"/>
          </p:cNvSpPr>
          <p:nvPr>
            <p:ph idx="1"/>
          </p:nvPr>
        </p:nvSpPr>
        <p:spPr>
          <a:xfrm>
            <a:off x="0" y="1600200"/>
            <a:ext cx="9144000" cy="4724400"/>
          </a:xfrm>
        </p:spPr>
        <p:txBody>
          <a:bodyPr>
            <a:normAutofit/>
          </a:bodyPr>
          <a:lstStyle/>
          <a:p>
            <a:r>
              <a:rPr lang="en-US" altLang="zh-CN" dirty="0">
                <a:solidFill>
                  <a:srgbClr val="6600CC"/>
                </a:solidFill>
                <a:ea typeface="SimSun" pitchFamily="2" charset="-122"/>
              </a:rPr>
              <a:t>Flow of electrical current along a </a:t>
            </a:r>
            <a:r>
              <a:rPr lang="en-US" altLang="zh-CN" dirty="0" err="1">
                <a:solidFill>
                  <a:srgbClr val="6600CC"/>
                </a:solidFill>
                <a:ea typeface="SimSun" pitchFamily="2" charset="-122"/>
              </a:rPr>
              <a:t>myelinated</a:t>
            </a:r>
            <a:r>
              <a:rPr lang="en-US" altLang="zh-CN" dirty="0">
                <a:solidFill>
                  <a:srgbClr val="6600CC"/>
                </a:solidFill>
                <a:ea typeface="SimSun" pitchFamily="2" charset="-122"/>
              </a:rPr>
              <a:t> axon from node to node </a:t>
            </a:r>
            <a:endParaRPr lang="en-US" altLang="zh-CN" sz="2400" dirty="0">
              <a:solidFill>
                <a:srgbClr val="A50021"/>
              </a:solidFill>
              <a:ea typeface="SimSun" pitchFamily="2" charset="-122"/>
            </a:endParaRPr>
          </a:p>
          <a:p>
            <a:pPr lvl="1"/>
            <a:r>
              <a:rPr lang="en-US" altLang="zh-CN" sz="2400" u="sng" dirty="0">
                <a:solidFill>
                  <a:srgbClr val="A50021"/>
                </a:solidFill>
                <a:ea typeface="SimSun" pitchFamily="2" charset="-122"/>
              </a:rPr>
              <a:t>Importance</a:t>
            </a:r>
            <a:endParaRPr lang="en-US" altLang="zh-CN" sz="2400" dirty="0">
              <a:ea typeface="SimSun" pitchFamily="2" charset="-122"/>
            </a:endParaRPr>
          </a:p>
          <a:p>
            <a:pPr lvl="2"/>
            <a:r>
              <a:rPr lang="en-US" altLang="zh-CN" sz="2400" b="1" dirty="0">
                <a:solidFill>
                  <a:schemeClr val="tx1"/>
                </a:solidFill>
                <a:ea typeface="SimSun" pitchFamily="2" charset="-122"/>
              </a:rPr>
              <a:t>Increases velocity of nerve transmission </a:t>
            </a:r>
          </a:p>
          <a:p>
            <a:pPr lvl="2"/>
            <a:endParaRPr lang="en-US" altLang="zh-CN" sz="2400" b="1" dirty="0">
              <a:solidFill>
                <a:schemeClr val="tx1"/>
              </a:solidFill>
              <a:ea typeface="SimSun" pitchFamily="2" charset="-122"/>
            </a:endParaRPr>
          </a:p>
          <a:p>
            <a:pPr lvl="2"/>
            <a:r>
              <a:rPr lang="en-US" altLang="zh-CN" sz="2400" b="1" dirty="0">
                <a:solidFill>
                  <a:schemeClr val="tx1"/>
                </a:solidFill>
                <a:ea typeface="SimSun" pitchFamily="2" charset="-122"/>
              </a:rPr>
              <a:t>Conserves energy for axon </a:t>
            </a:r>
          </a:p>
          <a:p>
            <a:pPr lvl="2"/>
            <a:endParaRPr lang="en-US" altLang="zh-CN" sz="2400" b="1" dirty="0">
              <a:solidFill>
                <a:schemeClr val="tx1"/>
              </a:solidFill>
              <a:ea typeface="SimSun" pitchFamily="2" charset="-122"/>
            </a:endParaRPr>
          </a:p>
          <a:p>
            <a:pPr lvl="2"/>
            <a:r>
              <a:rPr lang="en-US" altLang="zh-CN" sz="2400" b="1" dirty="0">
                <a:solidFill>
                  <a:schemeClr val="tx1"/>
                </a:solidFill>
                <a:ea typeface="SimSun" pitchFamily="2" charset="-122"/>
              </a:rPr>
              <a:t>Allow repolarization to occur with very</a:t>
            </a:r>
            <a:r>
              <a:rPr lang="en-US" altLang="zh-CN" sz="2500" b="1" dirty="0">
                <a:solidFill>
                  <a:schemeClr val="tx1"/>
                </a:solidFill>
                <a:ea typeface="SimSun" pitchFamily="2" charset="-122"/>
              </a:rPr>
              <a:t> </a:t>
            </a:r>
            <a:r>
              <a:rPr lang="en-US" altLang="zh-CN" sz="2400" b="1" dirty="0">
                <a:solidFill>
                  <a:schemeClr val="tx1"/>
                </a:solidFill>
                <a:ea typeface="SimSun" pitchFamily="2" charset="-122"/>
              </a:rPr>
              <a:t>little transfer of ions </a:t>
            </a:r>
          </a:p>
          <a:p>
            <a:endParaRPr lang="zh-CN" altLang="en-US" sz="2400" b="1" dirty="0">
              <a:solidFill>
                <a:schemeClr val="tx1"/>
              </a:solidFill>
              <a:ea typeface="SimSun"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circle(in)">
                                      <p:cBhvr>
                                        <p:cTn id="7" dur="2000"/>
                                        <p:tgtEl>
                                          <p:spTgt spid="34819">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circle(in)">
                                      <p:cBhvr>
                                        <p:cTn id="10" dur="2000"/>
                                        <p:tgtEl>
                                          <p:spTgt spid="34819">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circle(in)">
                                      <p:cBhvr>
                                        <p:cTn id="13" dur="2000"/>
                                        <p:tgtEl>
                                          <p:spTgt spid="34819">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4819">
                                            <p:txEl>
                                              <p:pRg st="4" end="4"/>
                                            </p:txEl>
                                          </p:spTgt>
                                        </p:tgtEl>
                                        <p:attrNameLst>
                                          <p:attrName>style.visibility</p:attrName>
                                        </p:attrNameLst>
                                      </p:cBhvr>
                                      <p:to>
                                        <p:strVal val="visible"/>
                                      </p:to>
                                    </p:set>
                                    <p:animEffect transition="in" filter="circle(in)">
                                      <p:cBhvr>
                                        <p:cTn id="16" dur="2000"/>
                                        <p:tgtEl>
                                          <p:spTgt spid="34819">
                                            <p:txEl>
                                              <p:pRg st="4" end="4"/>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animEffect transition="in" filter="circle(in)">
                                      <p:cBhvr>
                                        <p:cTn id="19" dur="20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1\Desktop\slide_44 - Copy.jpg"/>
          <p:cNvPicPr>
            <a:picLocks noGrp="1" noChangeAspect="1" noChangeArrowheads="1"/>
          </p:cNvPicPr>
          <p:nvPr>
            <p:ph sz="quarter" idx="4294967295"/>
          </p:nvPr>
        </p:nvPicPr>
        <p:blipFill>
          <a:blip r:embed="rId2"/>
          <a:srcRect/>
          <a:stretch>
            <a:fillRect/>
          </a:stretch>
        </p:blipFill>
        <p:spPr bwMode="auto">
          <a:xfrm>
            <a:off x="0" y="0"/>
            <a:ext cx="9144000" cy="66294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57" name="Group 53"/>
          <p:cNvGraphicFramePr>
            <a:graphicFrameLocks noGrp="1"/>
          </p:cNvGraphicFramePr>
          <p:nvPr>
            <p:extLst>
              <p:ext uri="{D42A27DB-BD31-4B8C-83A1-F6EECF244321}">
                <p14:modId xmlns:p14="http://schemas.microsoft.com/office/powerpoint/2010/main" val="3583499621"/>
              </p:ext>
            </p:extLst>
          </p:nvPr>
        </p:nvGraphicFramePr>
        <p:xfrm>
          <a:off x="152400" y="152400"/>
          <a:ext cx="8991600" cy="5638800"/>
        </p:xfrm>
        <a:graphic>
          <a:graphicData uri="http://schemas.openxmlformats.org/drawingml/2006/table">
            <a:tbl>
              <a:tblPr rtl="1"/>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730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a:ln>
                            <a:noFill/>
                          </a:ln>
                          <a:solidFill>
                            <a:schemeClr val="tx1"/>
                          </a:solidFill>
                          <a:effectLst/>
                          <a:latin typeface="Garamond" pitchFamily="18" charset="0"/>
                          <a:cs typeface="Arial" pitchFamily="34" charset="0"/>
                        </a:rPr>
                        <a:t>Saltatory</a:t>
                      </a:r>
                      <a:r>
                        <a:rPr kumimoji="0" lang="en-US" sz="2400" b="1" i="0" u="none" strike="noStrike" cap="none" normalizeH="0" baseline="0" dirty="0">
                          <a:ln>
                            <a:noFill/>
                          </a:ln>
                          <a:solidFill>
                            <a:schemeClr val="tx1"/>
                          </a:solidFill>
                          <a:effectLst/>
                          <a:latin typeface="Garamond" pitchFamily="18" charset="0"/>
                          <a:cs typeface="Arial" pitchFamily="34" charset="0"/>
                        </a:rPr>
                        <a:t> conduction</a:t>
                      </a:r>
                      <a:r>
                        <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Garamond" pitchFamily="18" charset="0"/>
                          <a:cs typeface="Arial" pitchFamily="34" charset="0"/>
                        </a:rPr>
                        <a:t>Continuous conduction</a:t>
                      </a:r>
                      <a:r>
                        <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08350">
                <a:tc>
                  <a:txBody>
                    <a:bodyPr/>
                    <a:lstStyle/>
                    <a:p>
                      <a:pPr marL="342900" marR="0" lvl="0" indent="-342900" algn="just" defTabSz="914400" rtl="0" eaLnBrk="1" fontAlgn="base" latinLnBrk="0" hangingPunct="1">
                        <a:lnSpc>
                          <a:spcPct val="120000"/>
                        </a:lnSpc>
                        <a:spcBef>
                          <a:spcPct val="20000"/>
                        </a:spcBef>
                        <a:spcAft>
                          <a:spcPct val="0"/>
                        </a:spcAft>
                        <a:buClr>
                          <a:schemeClr val="hlink"/>
                        </a:buClr>
                        <a:buSzPct val="70000"/>
                        <a:buFontTx/>
                        <a:buChar char="-"/>
                        <a:tabLst/>
                      </a:pPr>
                      <a:r>
                        <a:rPr kumimoji="0" lang="en-US" sz="2200" b="0" i="0" u="none" strike="noStrike" cap="none" normalizeH="0" baseline="0" dirty="0">
                          <a:ln>
                            <a:noFill/>
                          </a:ln>
                          <a:solidFill>
                            <a:schemeClr val="tx1"/>
                          </a:solidFill>
                          <a:effectLst/>
                          <a:latin typeface="Garamond" pitchFamily="18" charset="0"/>
                          <a:cs typeface="Arial" pitchFamily="34" charset="0"/>
                        </a:rPr>
                        <a:t>It is propagation in myelinated nerve fibers.</a:t>
                      </a:r>
                    </a:p>
                    <a:p>
                      <a:pPr marL="0" marR="0" lvl="0" indent="0" algn="just" defTabSz="914400" rtl="0" eaLnBrk="1" fontAlgn="base" latinLnBrk="0" hangingPunct="1">
                        <a:lnSpc>
                          <a:spcPct val="120000"/>
                        </a:lnSpc>
                        <a:spcBef>
                          <a:spcPct val="20000"/>
                        </a:spcBef>
                        <a:spcAft>
                          <a:spcPct val="0"/>
                        </a:spcAft>
                        <a:buClr>
                          <a:schemeClr val="hlink"/>
                        </a:buClr>
                        <a:buSzPct val="70000"/>
                        <a:buFontTx/>
                        <a:buNone/>
                        <a:tabLst/>
                      </a:pPr>
                      <a:endParaRPr kumimoji="0" lang="en-US" sz="2200" b="0" i="0" u="none" strike="noStrike" cap="none" normalizeH="0" baseline="0" dirty="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1" i="1" u="none" strike="noStrike" cap="none" normalizeH="0" baseline="0" dirty="0">
                          <a:ln>
                            <a:noFill/>
                          </a:ln>
                          <a:solidFill>
                            <a:schemeClr val="tx1"/>
                          </a:solidFill>
                          <a:effectLst/>
                          <a:latin typeface="Garamond" pitchFamily="18" charset="0"/>
                          <a:cs typeface="Arial" pitchFamily="34" charset="0"/>
                        </a:rPr>
                        <a:t>- Mechanism:</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1- Generation of an action potential at the nearest node of </a:t>
                      </a:r>
                      <a:r>
                        <a:rPr kumimoji="0" lang="en-US" sz="2200" b="0" i="0" u="none" strike="noStrike" cap="none" normalizeH="0" baseline="0" dirty="0" err="1">
                          <a:ln>
                            <a:noFill/>
                          </a:ln>
                          <a:solidFill>
                            <a:schemeClr val="tx1"/>
                          </a:solidFill>
                          <a:effectLst/>
                          <a:latin typeface="Garamond" pitchFamily="18" charset="0"/>
                          <a:cs typeface="Arial" pitchFamily="34" charset="0"/>
                        </a:rPr>
                        <a:t>Ranvier</a:t>
                      </a:r>
                      <a:r>
                        <a:rPr kumimoji="0" lang="en-US" sz="2200" b="0" i="0" u="none" strike="noStrike" cap="none" normalizeH="0" baseline="0" dirty="0">
                          <a:ln>
                            <a:noFill/>
                          </a:ln>
                          <a:solidFill>
                            <a:schemeClr val="tx1"/>
                          </a:solidFill>
                          <a:effectLst/>
                          <a:latin typeface="Garamond" pitchFamily="18" charset="0"/>
                          <a:cs typeface="Arial" pitchFamily="34" charset="0"/>
                        </a:rPr>
                        <a:t>.</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2- During the action potential, the nearest node becomes depolarized (membrane potential becomes  +35m.v).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20000"/>
                        </a:lnSpc>
                        <a:spcBef>
                          <a:spcPct val="20000"/>
                        </a:spcBef>
                        <a:spcAft>
                          <a:spcPct val="0"/>
                        </a:spcAft>
                        <a:buClr>
                          <a:schemeClr val="hlink"/>
                        </a:buClr>
                        <a:buSzPct val="70000"/>
                        <a:buFontTx/>
                        <a:buChar char="-"/>
                        <a:tabLst/>
                      </a:pPr>
                      <a:r>
                        <a:rPr kumimoji="0" lang="en-US" sz="2200" b="0" i="0" u="none" strike="noStrike" cap="none" normalizeH="0" baseline="0" dirty="0">
                          <a:ln>
                            <a:noFill/>
                          </a:ln>
                          <a:solidFill>
                            <a:schemeClr val="tx1"/>
                          </a:solidFill>
                          <a:effectLst/>
                          <a:latin typeface="Garamond" pitchFamily="18" charset="0"/>
                          <a:cs typeface="Arial" pitchFamily="34" charset="0"/>
                        </a:rPr>
                        <a:t>It is propagation in </a:t>
                      </a:r>
                      <a:r>
                        <a:rPr kumimoji="0" lang="en-US" sz="2200" b="0" i="0" u="none" strike="noStrike" cap="none" normalizeH="0" baseline="0" dirty="0" err="1">
                          <a:ln>
                            <a:noFill/>
                          </a:ln>
                          <a:solidFill>
                            <a:schemeClr val="tx1"/>
                          </a:solidFill>
                          <a:effectLst/>
                          <a:latin typeface="Garamond" pitchFamily="18" charset="0"/>
                          <a:cs typeface="Arial" pitchFamily="34" charset="0"/>
                        </a:rPr>
                        <a:t>unmyelinated</a:t>
                      </a:r>
                      <a:r>
                        <a:rPr kumimoji="0" lang="en-US" sz="2200" b="0" i="0" u="none" strike="noStrike" cap="none" normalizeH="0" baseline="0" dirty="0">
                          <a:ln>
                            <a:noFill/>
                          </a:ln>
                          <a:solidFill>
                            <a:schemeClr val="tx1"/>
                          </a:solidFill>
                          <a:effectLst/>
                          <a:latin typeface="Garamond" pitchFamily="18" charset="0"/>
                          <a:cs typeface="Arial" pitchFamily="34" charset="0"/>
                        </a:rPr>
                        <a:t> nerve fibers.</a:t>
                      </a:r>
                    </a:p>
                    <a:p>
                      <a:pPr marL="0" marR="0" lvl="0" indent="0" algn="just" defTabSz="914400" rtl="0" eaLnBrk="1" fontAlgn="base" latinLnBrk="0" hangingPunct="1">
                        <a:lnSpc>
                          <a:spcPct val="120000"/>
                        </a:lnSpc>
                        <a:spcBef>
                          <a:spcPct val="20000"/>
                        </a:spcBef>
                        <a:spcAft>
                          <a:spcPct val="0"/>
                        </a:spcAft>
                        <a:buClr>
                          <a:schemeClr val="hlink"/>
                        </a:buClr>
                        <a:buSzPct val="70000"/>
                        <a:buFontTx/>
                        <a:buNone/>
                        <a:tabLst/>
                      </a:pPr>
                      <a:endParaRPr kumimoji="0" lang="ar-EG" sz="2200" b="0" i="0" u="none" strike="noStrike" cap="none" normalizeH="0" baseline="0" dirty="0">
                        <a:ln>
                          <a:noFill/>
                        </a:ln>
                        <a:solidFill>
                          <a:schemeClr val="tx1"/>
                        </a:solidFill>
                        <a:effectLst/>
                        <a:latin typeface="Garamond" pitchFamily="18" charset="0"/>
                        <a:cs typeface="Arial" pitchFamily="34" charset="0"/>
                      </a:endParaRP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1" i="1" u="none" strike="noStrike" cap="none" normalizeH="0" baseline="0" dirty="0">
                          <a:ln>
                            <a:noFill/>
                          </a:ln>
                          <a:solidFill>
                            <a:schemeClr val="tx1"/>
                          </a:solidFill>
                          <a:effectLst/>
                          <a:latin typeface="Garamond" pitchFamily="18" charset="0"/>
                          <a:cs typeface="Arial" pitchFamily="34" charset="0"/>
                        </a:rPr>
                        <a:t>- Mechanism:</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1- Generation of an action potential at the site of stimulation.</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2- During the action potential, the stimulated area becomes depolarized (membrane potential becomes  +35m.v).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3957"/>
                                        </p:tgtEl>
                                        <p:attrNameLst>
                                          <p:attrName>style.visibility</p:attrName>
                                        </p:attrNameLst>
                                      </p:cBhvr>
                                      <p:to>
                                        <p:strVal val="visible"/>
                                      </p:to>
                                    </p:set>
                                    <p:animEffect transition="in" filter="barn(inVertical)">
                                      <p:cBhvr>
                                        <p:cTn id="7" dur="500"/>
                                        <p:tgtEl>
                                          <p:spTgt spid="123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46" name="Group 18"/>
          <p:cNvGraphicFramePr>
            <a:graphicFrameLocks noGrp="1"/>
          </p:cNvGraphicFramePr>
          <p:nvPr/>
        </p:nvGraphicFramePr>
        <p:xfrm>
          <a:off x="107950" y="192088"/>
          <a:ext cx="8991600" cy="6361112"/>
        </p:xfrm>
        <a:graphic>
          <a:graphicData uri="http://schemas.openxmlformats.org/drawingml/2006/table">
            <a:tbl>
              <a:tblPr rtl="1"/>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65659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err="1">
                          <a:ln>
                            <a:noFill/>
                          </a:ln>
                          <a:solidFill>
                            <a:schemeClr val="tx1"/>
                          </a:solidFill>
                          <a:effectLst/>
                          <a:latin typeface="Garamond" pitchFamily="18" charset="0"/>
                          <a:cs typeface="Arial" pitchFamily="34" charset="0"/>
                        </a:rPr>
                        <a:t>Saltatory</a:t>
                      </a:r>
                      <a:r>
                        <a:rPr kumimoji="0" lang="en-US" sz="2400" b="1" i="0" u="none" strike="noStrike" cap="none" normalizeH="0" baseline="0" dirty="0">
                          <a:ln>
                            <a:noFill/>
                          </a:ln>
                          <a:solidFill>
                            <a:schemeClr val="tx1"/>
                          </a:solidFill>
                          <a:effectLst/>
                          <a:latin typeface="Garamond" pitchFamily="18" charset="0"/>
                          <a:cs typeface="Arial" pitchFamily="34" charset="0"/>
                        </a:rPr>
                        <a:t> conduction</a:t>
                      </a:r>
                      <a:r>
                        <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latin typeface="Garamond" pitchFamily="18" charset="0"/>
                          <a:cs typeface="Arial" pitchFamily="34" charset="0"/>
                        </a:rPr>
                        <a:t>Continuous conduction</a:t>
                      </a:r>
                      <a:r>
                        <a:rPr kumimoji="0" lang="en-US" sz="32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04518">
                <a:tc>
                  <a:txBody>
                    <a:bodyPr/>
                    <a:lstStyle/>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3- This creates a potential difference between the depolarized (active) node (+ 35 </a:t>
                      </a:r>
                      <a:r>
                        <a:rPr kumimoji="0" lang="en-US" sz="2200" b="0" i="0" u="none" strike="noStrike" cap="none" normalizeH="0" baseline="0" dirty="0" err="1">
                          <a:ln>
                            <a:noFill/>
                          </a:ln>
                          <a:solidFill>
                            <a:schemeClr val="tx1"/>
                          </a:solidFill>
                          <a:effectLst/>
                          <a:latin typeface="Garamond" pitchFamily="18" charset="0"/>
                          <a:cs typeface="Arial" pitchFamily="34" charset="0"/>
                        </a:rPr>
                        <a:t>mv</a:t>
                      </a:r>
                      <a:r>
                        <a:rPr kumimoji="0" lang="en-US" sz="2200" b="0" i="0" u="none" strike="noStrike" cap="none" normalizeH="0" baseline="0" dirty="0">
                          <a:ln>
                            <a:noFill/>
                          </a:ln>
                          <a:solidFill>
                            <a:schemeClr val="tx1"/>
                          </a:solidFill>
                          <a:effectLst/>
                          <a:latin typeface="Garamond" pitchFamily="18" charset="0"/>
                          <a:cs typeface="Arial" pitchFamily="34" charset="0"/>
                        </a:rPr>
                        <a:t>) and the next polarized (resting) node (- 70 </a:t>
                      </a:r>
                      <a:r>
                        <a:rPr kumimoji="0" lang="en-US" sz="2200" b="0" i="0" u="none" strike="noStrike" cap="none" normalizeH="0" baseline="0" dirty="0" err="1">
                          <a:ln>
                            <a:noFill/>
                          </a:ln>
                          <a:solidFill>
                            <a:schemeClr val="tx1"/>
                          </a:solidFill>
                          <a:effectLst/>
                          <a:latin typeface="Garamond" pitchFamily="18" charset="0"/>
                          <a:cs typeface="Arial" pitchFamily="34" charset="0"/>
                        </a:rPr>
                        <a:t>m.v</a:t>
                      </a:r>
                      <a:r>
                        <a:rPr kumimoji="0" lang="en-US" sz="2200" b="0" i="0" u="none" strike="noStrike" cap="none" normalizeH="0" baseline="0" dirty="0">
                          <a:ln>
                            <a:noFill/>
                          </a:ln>
                          <a:solidFill>
                            <a:schemeClr val="tx1"/>
                          </a:solidFill>
                          <a:effectLst/>
                          <a:latin typeface="Garamond" pitchFamily="18" charset="0"/>
                          <a:cs typeface="Arial" pitchFamily="34" charset="0"/>
                        </a:rPr>
                        <a:t>).</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4- current flows between the two nodes (in which the charges jump) causing the polarized (resting) node to become depolarized to the threshold level.</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5- This generates an action potential at the resting node, which by turn becomes the stimulus for the adjacent nodes &amp; so on.</a:t>
                      </a:r>
                      <a:endParaRPr kumimoji="0" lang="en-US" sz="2200" b="0" i="0" u="none" strike="noStrike" cap="none" normalizeH="0" baseline="0" dirty="0">
                        <a:ln>
                          <a:noFill/>
                        </a:ln>
                        <a:solidFill>
                          <a:schemeClr val="tx1"/>
                        </a:solidFill>
                        <a:effectLst/>
                        <a:latin typeface="Garamond" pitchFamily="18" charset="0"/>
                        <a:cs typeface="Arial" pitchFamily="34" charset="0"/>
                        <a:sym typeface="Symbol" pitchFamily="18" charset="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3- This creates a potential difference between the depolarized (active) area (+ 35 </a:t>
                      </a:r>
                      <a:r>
                        <a:rPr kumimoji="0" lang="en-US" sz="2200" b="0" i="0" u="none" strike="noStrike" cap="none" normalizeH="0" baseline="0" dirty="0" err="1">
                          <a:ln>
                            <a:noFill/>
                          </a:ln>
                          <a:solidFill>
                            <a:schemeClr val="tx1"/>
                          </a:solidFill>
                          <a:effectLst/>
                          <a:latin typeface="Garamond" pitchFamily="18" charset="0"/>
                          <a:cs typeface="Arial" pitchFamily="34" charset="0"/>
                        </a:rPr>
                        <a:t>mv</a:t>
                      </a:r>
                      <a:r>
                        <a:rPr kumimoji="0" lang="en-US" sz="2200" b="0" i="0" u="none" strike="noStrike" cap="none" normalizeH="0" baseline="0" dirty="0">
                          <a:ln>
                            <a:noFill/>
                          </a:ln>
                          <a:solidFill>
                            <a:schemeClr val="tx1"/>
                          </a:solidFill>
                          <a:effectLst/>
                          <a:latin typeface="Garamond" pitchFamily="18" charset="0"/>
                          <a:cs typeface="Arial" pitchFamily="34" charset="0"/>
                        </a:rPr>
                        <a:t>) and the adjacent polarized (resting) area (- 70 </a:t>
                      </a:r>
                      <a:r>
                        <a:rPr kumimoji="0" lang="en-US" sz="2200" b="0" i="0" u="none" strike="noStrike" cap="none" normalizeH="0" baseline="0" dirty="0" err="1">
                          <a:ln>
                            <a:noFill/>
                          </a:ln>
                          <a:solidFill>
                            <a:schemeClr val="tx1"/>
                          </a:solidFill>
                          <a:effectLst/>
                          <a:latin typeface="Garamond" pitchFamily="18" charset="0"/>
                          <a:cs typeface="Arial" pitchFamily="34" charset="0"/>
                        </a:rPr>
                        <a:t>m.v</a:t>
                      </a:r>
                      <a:r>
                        <a:rPr kumimoji="0" lang="en-US" sz="2200" b="0" i="0" u="none" strike="noStrike" cap="none" normalizeH="0" baseline="0" dirty="0">
                          <a:ln>
                            <a:noFill/>
                          </a:ln>
                          <a:solidFill>
                            <a:schemeClr val="tx1"/>
                          </a:solidFill>
                          <a:effectLst/>
                          <a:latin typeface="Garamond" pitchFamily="18" charset="0"/>
                          <a:cs typeface="Arial" pitchFamily="34" charset="0"/>
                        </a:rPr>
                        <a:t>).</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4- current flows between the two areas causing the polarized (resting) area to become depolarized to the threshold level.</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5- This generates an action potential at the resting area, which by turn becomes the stimulus for the adjacent region &amp; so on.</a:t>
                      </a:r>
                      <a:endParaRPr kumimoji="0" lang="en-US" sz="2200" b="0" i="0" u="none" strike="noStrike" cap="none" normalizeH="0" baseline="0" dirty="0">
                        <a:ln>
                          <a:noFill/>
                        </a:ln>
                        <a:solidFill>
                          <a:schemeClr val="tx1"/>
                        </a:solidFill>
                        <a:effectLst/>
                        <a:latin typeface="Garamond" pitchFamily="18" charset="0"/>
                        <a:cs typeface="Arial" pitchFamily="34"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AutoShape 4"/>
          <p:cNvSpPr>
            <a:spLocks noChangeArrowheads="1"/>
          </p:cNvSpPr>
          <p:nvPr/>
        </p:nvSpPr>
        <p:spPr bwMode="auto">
          <a:xfrm>
            <a:off x="1600200" y="152400"/>
            <a:ext cx="5715000" cy="838200"/>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pPr rtl="0"/>
            <a:r>
              <a:rPr lang="en-US" sz="2800" b="1">
                <a:solidFill>
                  <a:schemeClr val="bg1"/>
                </a:solidFill>
                <a:effectLst/>
                <a:latin typeface="Times New Roman" pitchFamily="18" charset="0"/>
                <a:cs typeface="Times New Roman" pitchFamily="18" charset="0"/>
              </a:rPr>
              <a:t>Intensity of the Stimulus</a:t>
            </a:r>
          </a:p>
        </p:txBody>
      </p:sp>
      <p:sp>
        <p:nvSpPr>
          <p:cNvPr id="90117" name="Line 5"/>
          <p:cNvSpPr>
            <a:spLocks noChangeShapeType="1"/>
          </p:cNvSpPr>
          <p:nvPr/>
        </p:nvSpPr>
        <p:spPr bwMode="auto">
          <a:xfrm>
            <a:off x="838200" y="5257800"/>
            <a:ext cx="8001000" cy="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pic>
        <p:nvPicPr>
          <p:cNvPr id="901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5410200"/>
            <a:ext cx="762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Rectangle 8"/>
          <p:cNvSpPr>
            <a:spLocks noChangeArrowheads="1"/>
          </p:cNvSpPr>
          <p:nvPr/>
        </p:nvSpPr>
        <p:spPr bwMode="auto">
          <a:xfrm>
            <a:off x="706438" y="5430838"/>
            <a:ext cx="533400" cy="304800"/>
          </a:xfrm>
          <a:prstGeom prst="rect">
            <a:avLst/>
          </a:prstGeom>
          <a:solidFill>
            <a:schemeClr val="tx1"/>
          </a:solidFill>
          <a:ln w="9525">
            <a:solidFill>
              <a:schemeClr val="tx1"/>
            </a:solidFill>
            <a:miter lim="800000"/>
            <a:headEnd/>
            <a:tailEnd/>
          </a:ln>
          <a:effectLst/>
        </p:spPr>
        <p:txBody>
          <a:bodyPr wrap="none" anchor="ctr"/>
          <a:lstStyle/>
          <a:p>
            <a:pPr>
              <a:defRPr/>
            </a:pPr>
            <a:endParaRPr lang="ar-EG">
              <a:cs typeface="Arial" pitchFamily="34" charset="0"/>
            </a:endParaRPr>
          </a:p>
        </p:txBody>
      </p:sp>
      <p:sp>
        <p:nvSpPr>
          <p:cNvPr id="90121" name="Rectangle 9"/>
          <p:cNvSpPr>
            <a:spLocks noChangeArrowheads="1"/>
          </p:cNvSpPr>
          <p:nvPr/>
        </p:nvSpPr>
        <p:spPr bwMode="auto">
          <a:xfrm>
            <a:off x="1600200" y="5430838"/>
            <a:ext cx="304800" cy="304800"/>
          </a:xfrm>
          <a:prstGeom prst="rect">
            <a:avLst/>
          </a:prstGeom>
          <a:solidFill>
            <a:schemeClr val="tx1"/>
          </a:solidFill>
          <a:ln w="9525">
            <a:solidFill>
              <a:schemeClr val="tx1"/>
            </a:solidFill>
            <a:miter lim="800000"/>
            <a:headEnd/>
            <a:tailEnd/>
          </a:ln>
        </p:spPr>
        <p:txBody>
          <a:bodyPr wrap="none" anchor="ctr"/>
          <a:lstStyle/>
          <a:p>
            <a:endParaRPr lang="en-US" sz="1800">
              <a:effectLst/>
            </a:endParaRPr>
          </a:p>
        </p:txBody>
      </p:sp>
      <p:sp>
        <p:nvSpPr>
          <p:cNvPr id="90122" name="Rectangle 10"/>
          <p:cNvSpPr>
            <a:spLocks noChangeArrowheads="1"/>
          </p:cNvSpPr>
          <p:nvPr/>
        </p:nvSpPr>
        <p:spPr bwMode="auto">
          <a:xfrm>
            <a:off x="2743200" y="594360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0.8</a:t>
            </a:r>
          </a:p>
        </p:txBody>
      </p:sp>
      <p:sp>
        <p:nvSpPr>
          <p:cNvPr id="90123" name="Rectangle 11"/>
          <p:cNvSpPr>
            <a:spLocks noChangeArrowheads="1"/>
          </p:cNvSpPr>
          <p:nvPr/>
        </p:nvSpPr>
        <p:spPr bwMode="auto">
          <a:xfrm>
            <a:off x="3505200"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1</a:t>
            </a:r>
          </a:p>
        </p:txBody>
      </p:sp>
      <p:sp>
        <p:nvSpPr>
          <p:cNvPr id="90124" name="Rectangle 12"/>
          <p:cNvSpPr>
            <a:spLocks noChangeArrowheads="1"/>
          </p:cNvSpPr>
          <p:nvPr/>
        </p:nvSpPr>
        <p:spPr bwMode="auto">
          <a:xfrm>
            <a:off x="4191000" y="594360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1.5</a:t>
            </a:r>
          </a:p>
        </p:txBody>
      </p:sp>
      <p:sp>
        <p:nvSpPr>
          <p:cNvPr id="90125" name="Rectangle 13"/>
          <p:cNvSpPr>
            <a:spLocks noChangeArrowheads="1"/>
          </p:cNvSpPr>
          <p:nvPr/>
        </p:nvSpPr>
        <p:spPr bwMode="auto">
          <a:xfrm>
            <a:off x="4953000" y="594360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2</a:t>
            </a:r>
          </a:p>
        </p:txBody>
      </p:sp>
      <p:sp>
        <p:nvSpPr>
          <p:cNvPr id="90126" name="Rectangle 14"/>
          <p:cNvSpPr>
            <a:spLocks noChangeArrowheads="1"/>
          </p:cNvSpPr>
          <p:nvPr/>
        </p:nvSpPr>
        <p:spPr bwMode="auto">
          <a:xfrm>
            <a:off x="5638800"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3</a:t>
            </a:r>
          </a:p>
        </p:txBody>
      </p:sp>
      <p:sp>
        <p:nvSpPr>
          <p:cNvPr id="90127" name="Rectangle 15"/>
          <p:cNvSpPr>
            <a:spLocks noChangeArrowheads="1"/>
          </p:cNvSpPr>
          <p:nvPr/>
        </p:nvSpPr>
        <p:spPr bwMode="auto">
          <a:xfrm>
            <a:off x="6365875"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5</a:t>
            </a:r>
          </a:p>
        </p:txBody>
      </p:sp>
      <p:sp>
        <p:nvSpPr>
          <p:cNvPr id="90128" name="Rectangle 16"/>
          <p:cNvSpPr>
            <a:spLocks noChangeArrowheads="1"/>
          </p:cNvSpPr>
          <p:nvPr/>
        </p:nvSpPr>
        <p:spPr bwMode="auto">
          <a:xfrm>
            <a:off x="7127875"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8</a:t>
            </a:r>
          </a:p>
        </p:txBody>
      </p:sp>
      <p:sp>
        <p:nvSpPr>
          <p:cNvPr id="90129" name="Rectangle 17"/>
          <p:cNvSpPr>
            <a:spLocks noChangeArrowheads="1"/>
          </p:cNvSpPr>
          <p:nvPr/>
        </p:nvSpPr>
        <p:spPr bwMode="auto">
          <a:xfrm>
            <a:off x="7772400" y="5949950"/>
            <a:ext cx="533400" cy="381000"/>
          </a:xfrm>
          <a:prstGeom prst="rect">
            <a:avLst/>
          </a:prstGeom>
          <a:solidFill>
            <a:schemeClr val="tx1"/>
          </a:solidFill>
          <a:ln w="9525">
            <a:solidFill>
              <a:schemeClr val="tx1"/>
            </a:solidFill>
            <a:miter lim="800000"/>
            <a:headEnd/>
            <a:tailEnd/>
          </a:ln>
        </p:spPr>
        <p:txBody>
          <a:bodyPr wrap="none" anchor="ctr"/>
          <a:lstStyle/>
          <a:p>
            <a:r>
              <a:rPr lang="en-US" sz="1800" b="1">
                <a:solidFill>
                  <a:schemeClr val="bg2"/>
                </a:solidFill>
                <a:effectLst/>
                <a:latin typeface="Arial Unicode MS" pitchFamily="34" charset="-128"/>
                <a:ea typeface="Arial Unicode MS" pitchFamily="34" charset="-128"/>
                <a:cs typeface="Arial Unicode MS" pitchFamily="34" charset="-128"/>
              </a:rPr>
              <a:t>20</a:t>
            </a:r>
          </a:p>
        </p:txBody>
      </p:sp>
      <p:sp>
        <p:nvSpPr>
          <p:cNvPr id="90130" name="Rectangle 18"/>
          <p:cNvSpPr>
            <a:spLocks noChangeArrowheads="1"/>
          </p:cNvSpPr>
          <p:nvPr/>
        </p:nvSpPr>
        <p:spPr bwMode="auto">
          <a:xfrm>
            <a:off x="8328025" y="5410200"/>
            <a:ext cx="609600" cy="914400"/>
          </a:xfrm>
          <a:prstGeom prst="rect">
            <a:avLst/>
          </a:prstGeom>
          <a:solidFill>
            <a:schemeClr val="tx1"/>
          </a:solidFill>
          <a:ln w="9525">
            <a:solidFill>
              <a:schemeClr val="tx1"/>
            </a:solidFill>
            <a:miter lim="800000"/>
            <a:headEnd/>
            <a:tailEnd/>
          </a:ln>
        </p:spPr>
        <p:txBody>
          <a:bodyPr wrap="none" anchor="ctr"/>
          <a:lstStyle/>
          <a:p>
            <a:endParaRPr lang="en-US" sz="1800">
              <a:effectLst/>
            </a:endParaRPr>
          </a:p>
          <a:p>
            <a:r>
              <a:rPr lang="en-US" sz="2400" b="1">
                <a:solidFill>
                  <a:schemeClr val="bg2"/>
                </a:solidFill>
                <a:effectLst/>
              </a:rPr>
              <a:t>V</a:t>
            </a:r>
          </a:p>
        </p:txBody>
      </p:sp>
      <p:sp>
        <p:nvSpPr>
          <p:cNvPr id="90131" name="Line 19"/>
          <p:cNvSpPr>
            <a:spLocks noChangeShapeType="1"/>
          </p:cNvSpPr>
          <p:nvPr/>
        </p:nvSpPr>
        <p:spPr bwMode="auto">
          <a:xfrm flipV="1">
            <a:off x="3048000" y="4876800"/>
            <a:ext cx="0" cy="3810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2" name="Line 20"/>
          <p:cNvSpPr>
            <a:spLocks noChangeShapeType="1"/>
          </p:cNvSpPr>
          <p:nvPr/>
        </p:nvSpPr>
        <p:spPr bwMode="auto">
          <a:xfrm flipV="1">
            <a:off x="3733800" y="4384675"/>
            <a:ext cx="0" cy="8382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3" name="Line 21"/>
          <p:cNvSpPr>
            <a:spLocks noChangeShapeType="1"/>
          </p:cNvSpPr>
          <p:nvPr/>
        </p:nvSpPr>
        <p:spPr bwMode="auto">
          <a:xfrm flipV="1">
            <a:off x="4495800" y="3810000"/>
            <a:ext cx="0" cy="14478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4" name="Line 22"/>
          <p:cNvSpPr>
            <a:spLocks noChangeShapeType="1"/>
          </p:cNvSpPr>
          <p:nvPr/>
        </p:nvSpPr>
        <p:spPr bwMode="auto">
          <a:xfrm flipV="1">
            <a:off x="5181600" y="3352800"/>
            <a:ext cx="0" cy="19050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5" name="Line 23"/>
          <p:cNvSpPr>
            <a:spLocks noChangeShapeType="1"/>
          </p:cNvSpPr>
          <p:nvPr/>
        </p:nvSpPr>
        <p:spPr bwMode="auto">
          <a:xfrm flipV="1">
            <a:off x="5922963" y="2895600"/>
            <a:ext cx="0" cy="23622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6" name="Line 24"/>
          <p:cNvSpPr>
            <a:spLocks noChangeShapeType="1"/>
          </p:cNvSpPr>
          <p:nvPr/>
        </p:nvSpPr>
        <p:spPr bwMode="auto">
          <a:xfrm flipV="1">
            <a:off x="6629400" y="2438400"/>
            <a:ext cx="0" cy="28194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8" name="Line 26"/>
          <p:cNvSpPr>
            <a:spLocks noChangeShapeType="1"/>
          </p:cNvSpPr>
          <p:nvPr/>
        </p:nvSpPr>
        <p:spPr bwMode="auto">
          <a:xfrm flipV="1">
            <a:off x="7391400" y="2425700"/>
            <a:ext cx="0" cy="28194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39" name="Line 27"/>
          <p:cNvSpPr>
            <a:spLocks noChangeShapeType="1"/>
          </p:cNvSpPr>
          <p:nvPr/>
        </p:nvSpPr>
        <p:spPr bwMode="auto">
          <a:xfrm flipV="1">
            <a:off x="8077200" y="2405063"/>
            <a:ext cx="0" cy="2819400"/>
          </a:xfrm>
          <a:prstGeom prst="line">
            <a:avLst/>
          </a:prstGeom>
          <a:noFill/>
          <a:ln w="76200">
            <a:solidFill>
              <a:schemeClr val="tx1"/>
            </a:solidFill>
            <a:round/>
            <a:headEnd/>
            <a:tailEnd/>
          </a:ln>
          <a:effectLst/>
        </p:spPr>
        <p:txBody>
          <a:bodyPr/>
          <a:lstStyle/>
          <a:p>
            <a:pPr>
              <a:defRPr/>
            </a:pPr>
            <a:endParaRPr lang="ar-EG">
              <a:cs typeface="Arial" pitchFamily="34" charset="0"/>
            </a:endParaRPr>
          </a:p>
        </p:txBody>
      </p:sp>
      <p:sp>
        <p:nvSpPr>
          <p:cNvPr id="90141" name="AutoShape 29"/>
          <p:cNvSpPr>
            <a:spLocks noChangeArrowheads="1"/>
          </p:cNvSpPr>
          <p:nvPr/>
        </p:nvSpPr>
        <p:spPr bwMode="auto">
          <a:xfrm>
            <a:off x="914400" y="1524000"/>
            <a:ext cx="4191000" cy="2133600"/>
          </a:xfrm>
          <a:prstGeom prst="wedgeRoundRectCallout">
            <a:avLst>
              <a:gd name="adj1" fmla="val 986"/>
              <a:gd name="adj2" fmla="val 101861"/>
              <a:gd name="adj3" fmla="val 16667"/>
            </a:avLst>
          </a:prstGeom>
          <a:ln>
            <a:headEnd/>
            <a:tailEnd/>
          </a:ln>
        </p:spPr>
        <p:style>
          <a:lnRef idx="2">
            <a:schemeClr val="accent4"/>
          </a:lnRef>
          <a:fillRef idx="1">
            <a:schemeClr val="lt1"/>
          </a:fillRef>
          <a:effectRef idx="0">
            <a:schemeClr val="accent4"/>
          </a:effectRef>
          <a:fontRef idx="minor">
            <a:schemeClr val="dk1"/>
          </a:fontRef>
        </p:style>
        <p:txBody>
          <a:bodyPr/>
          <a:lstStyle/>
          <a:p>
            <a:pPr algn="l" rtl="0"/>
            <a:r>
              <a:rPr lang="en-US" b="1">
                <a:solidFill>
                  <a:schemeClr val="tx1"/>
                </a:solidFill>
                <a:effectLst/>
                <a:latin typeface="Times New Roman" pitchFamily="18" charset="0"/>
                <a:cs typeface="Times New Roman" pitchFamily="18" charset="0"/>
              </a:rPr>
              <a:t>Minimal (threshold) stimulus:</a:t>
            </a:r>
            <a:endParaRPr lang="en-US">
              <a:solidFill>
                <a:schemeClr val="tx1"/>
              </a:solidFill>
              <a:effectLst/>
              <a:latin typeface="Times New Roman" pitchFamily="18" charset="0"/>
              <a:cs typeface="Times New Roman" pitchFamily="18" charset="0"/>
            </a:endParaRPr>
          </a:p>
          <a:p>
            <a:pPr algn="l" rtl="0"/>
            <a:r>
              <a:rPr lang="en-US">
                <a:solidFill>
                  <a:schemeClr val="tx1"/>
                </a:solidFill>
                <a:effectLst/>
                <a:latin typeface="Times New Roman" pitchFamily="18" charset="0"/>
                <a:cs typeface="Times New Roman" pitchFamily="18" charset="0"/>
              </a:rPr>
              <a:t>It is the weakest stimulus which produces a response &amp; below which no response occurs.</a:t>
            </a:r>
          </a:p>
        </p:txBody>
      </p:sp>
      <p:sp>
        <p:nvSpPr>
          <p:cNvPr id="90142" name="AutoShape 30"/>
          <p:cNvSpPr>
            <a:spLocks noChangeArrowheads="1"/>
          </p:cNvSpPr>
          <p:nvPr/>
        </p:nvSpPr>
        <p:spPr bwMode="auto">
          <a:xfrm>
            <a:off x="685800" y="1219200"/>
            <a:ext cx="4191000" cy="2133600"/>
          </a:xfrm>
          <a:prstGeom prst="wedgeRoundRectCallout">
            <a:avLst>
              <a:gd name="adj1" fmla="val 90907"/>
              <a:gd name="adj2" fmla="val 23287"/>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algn="l" rtl="0"/>
            <a:r>
              <a:rPr lang="en-US" b="1" dirty="0">
                <a:solidFill>
                  <a:schemeClr val="tx1"/>
                </a:solidFill>
                <a:effectLst/>
                <a:latin typeface="Times New Roman" pitchFamily="18" charset="0"/>
                <a:cs typeface="Times New Roman" pitchFamily="18" charset="0"/>
              </a:rPr>
              <a:t>Maximal stimulus:</a:t>
            </a:r>
            <a:r>
              <a:rPr lang="en-US" dirty="0">
                <a:solidFill>
                  <a:schemeClr val="tx1"/>
                </a:solidFill>
                <a:effectLst/>
                <a:latin typeface="Times New Roman" pitchFamily="18" charset="0"/>
                <a:cs typeface="Times New Roman" pitchFamily="18" charset="0"/>
              </a:rPr>
              <a:t> </a:t>
            </a:r>
          </a:p>
          <a:p>
            <a:pPr algn="l" rtl="0"/>
            <a:r>
              <a:rPr lang="en-US" dirty="0">
                <a:solidFill>
                  <a:schemeClr val="tx1"/>
                </a:solidFill>
                <a:effectLst/>
                <a:latin typeface="Times New Roman" pitchFamily="18" charset="0"/>
                <a:cs typeface="Times New Roman" pitchFamily="18" charset="0"/>
              </a:rPr>
              <a:t>It is the least stimulus which produces a maximal response and above which there is no further increase in the response.</a:t>
            </a:r>
          </a:p>
        </p:txBody>
      </p:sp>
      <p:sp>
        <p:nvSpPr>
          <p:cNvPr id="90143" name="AutoShape 31"/>
          <p:cNvSpPr>
            <a:spLocks noChangeArrowheads="1"/>
          </p:cNvSpPr>
          <p:nvPr/>
        </p:nvSpPr>
        <p:spPr bwMode="auto">
          <a:xfrm>
            <a:off x="1676400" y="1447800"/>
            <a:ext cx="3200400" cy="2590800"/>
          </a:xfrm>
          <a:prstGeom prst="wedgeRoundRectCallout">
            <a:avLst>
              <a:gd name="adj1" fmla="val -47620"/>
              <a:gd name="adj2" fmla="val 91176"/>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algn="l" rtl="0"/>
            <a:r>
              <a:rPr lang="en-US" b="1">
                <a:effectLst/>
                <a:latin typeface="Times New Roman" pitchFamily="18" charset="0"/>
                <a:cs typeface="Times New Roman" pitchFamily="18" charset="0"/>
              </a:rPr>
              <a:t>Subminimal (subthreshold) stimuli:</a:t>
            </a:r>
            <a:r>
              <a:rPr lang="en-US">
                <a:effectLst/>
                <a:latin typeface="Times New Roman" pitchFamily="18" charset="0"/>
                <a:cs typeface="Times New Roman" pitchFamily="18" charset="0"/>
              </a:rPr>
              <a:t> </a:t>
            </a:r>
          </a:p>
          <a:p>
            <a:pPr algn="l" rtl="0"/>
            <a:r>
              <a:rPr lang="en-US">
                <a:effectLst/>
                <a:latin typeface="Times New Roman" pitchFamily="18" charset="0"/>
                <a:cs typeface="Times New Roman" pitchFamily="18" charset="0"/>
              </a:rPr>
              <a:t>They are all stimuli of low intensity which produce no response even if applied for a very long time.</a:t>
            </a:r>
          </a:p>
        </p:txBody>
      </p:sp>
      <p:sp>
        <p:nvSpPr>
          <p:cNvPr id="90144" name="AutoShape 32"/>
          <p:cNvSpPr>
            <a:spLocks noChangeArrowheads="1"/>
          </p:cNvSpPr>
          <p:nvPr/>
        </p:nvSpPr>
        <p:spPr bwMode="auto">
          <a:xfrm>
            <a:off x="228600" y="1295400"/>
            <a:ext cx="4419600" cy="2590800"/>
          </a:xfrm>
          <a:prstGeom prst="wedgeRoundRectCallout">
            <a:avLst>
              <a:gd name="adj1" fmla="val 37500"/>
              <a:gd name="adj2" fmla="val 60537"/>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algn="l" rtl="0"/>
            <a:r>
              <a:rPr lang="en-US" b="1">
                <a:solidFill>
                  <a:schemeClr val="tx1"/>
                </a:solidFill>
                <a:effectLst/>
                <a:latin typeface="Times New Roman" pitchFamily="18" charset="0"/>
                <a:cs typeface="Times New Roman" pitchFamily="18" charset="0"/>
              </a:rPr>
              <a:t>Superminimal (superthreshold) stimuli:</a:t>
            </a:r>
            <a:r>
              <a:rPr lang="en-US">
                <a:solidFill>
                  <a:schemeClr val="tx1"/>
                </a:solidFill>
                <a:effectLst/>
                <a:latin typeface="Times New Roman" pitchFamily="18" charset="0"/>
                <a:cs typeface="Times New Roman" pitchFamily="18" charset="0"/>
              </a:rPr>
              <a:t> </a:t>
            </a:r>
          </a:p>
          <a:p>
            <a:pPr algn="l" rtl="0"/>
            <a:r>
              <a:rPr lang="en-US">
                <a:solidFill>
                  <a:schemeClr val="tx1"/>
                </a:solidFill>
                <a:effectLst/>
                <a:latin typeface="Times New Roman" pitchFamily="18" charset="0"/>
                <a:cs typeface="Times New Roman" pitchFamily="18" charset="0"/>
              </a:rPr>
              <a:t>Group of stimuli having intensities higher than minimal &amp; lower than the maximal which show gradual increase in response with gradual increase in the intensity.</a:t>
            </a:r>
          </a:p>
        </p:txBody>
      </p:sp>
      <p:sp>
        <p:nvSpPr>
          <p:cNvPr id="90145" name="AutoShape 33"/>
          <p:cNvSpPr>
            <a:spLocks noChangeArrowheads="1"/>
          </p:cNvSpPr>
          <p:nvPr/>
        </p:nvSpPr>
        <p:spPr bwMode="auto">
          <a:xfrm>
            <a:off x="3048000" y="1752600"/>
            <a:ext cx="4038600" cy="1905000"/>
          </a:xfrm>
          <a:prstGeom prst="wedgeRoundRectCallout">
            <a:avLst>
              <a:gd name="adj1" fmla="val 64190"/>
              <a:gd name="adj2" fmla="val 65500"/>
              <a:gd name="adj3" fmla="val 16667"/>
            </a:avLst>
          </a:prstGeom>
          <a:ln>
            <a:headEnd/>
            <a:tailEnd/>
          </a:ln>
        </p:spPr>
        <p:style>
          <a:lnRef idx="2">
            <a:schemeClr val="accent5"/>
          </a:lnRef>
          <a:fillRef idx="1">
            <a:schemeClr val="lt1"/>
          </a:fillRef>
          <a:effectRef idx="0">
            <a:schemeClr val="accent5"/>
          </a:effectRef>
          <a:fontRef idx="minor">
            <a:schemeClr val="dk1"/>
          </a:fontRef>
        </p:style>
        <p:txBody>
          <a:bodyPr/>
          <a:lstStyle/>
          <a:p>
            <a:pPr algn="l" rtl="0"/>
            <a:r>
              <a:rPr lang="en-US" sz="2000" b="1" dirty="0" err="1">
                <a:solidFill>
                  <a:schemeClr val="tx1"/>
                </a:solidFill>
                <a:effectLst/>
                <a:latin typeface="Times New Roman" pitchFamily="18" charset="0"/>
                <a:cs typeface="Times New Roman" pitchFamily="18" charset="0"/>
              </a:rPr>
              <a:t>Supermaximal</a:t>
            </a:r>
            <a:r>
              <a:rPr lang="en-US" sz="2000" b="1" dirty="0">
                <a:solidFill>
                  <a:schemeClr val="tx1"/>
                </a:solidFill>
                <a:effectLst/>
                <a:latin typeface="Times New Roman" pitchFamily="18" charset="0"/>
                <a:cs typeface="Times New Roman" pitchFamily="18" charset="0"/>
              </a:rPr>
              <a:t> stimuli: </a:t>
            </a:r>
          </a:p>
          <a:p>
            <a:pPr algn="l" rtl="0"/>
            <a:r>
              <a:rPr lang="en-US" sz="2000" dirty="0">
                <a:solidFill>
                  <a:schemeClr val="tx1"/>
                </a:solidFill>
                <a:effectLst/>
                <a:latin typeface="Times New Roman" pitchFamily="18" charset="0"/>
                <a:cs typeface="Times New Roman" pitchFamily="18" charset="0"/>
              </a:rPr>
              <a:t>They are all stimuli of greater intensities than the maximal stimulus but produce the same maximal response.</a:t>
            </a:r>
            <a:endParaRPr lang="en-US" sz="2000" dirty="0">
              <a:solidFill>
                <a:schemeClr val="tx1"/>
              </a:solidFill>
              <a:effectLst>
                <a:outerShdw blurRad="50800" algn="tl" rotWithShape="0">
                  <a:srgbClr val="000000"/>
                </a:outerShdw>
              </a:effectLst>
              <a:latin typeface="Times New Roman" pitchFamily="18" charset="0"/>
              <a:cs typeface="Times New Roman" pitchFamily="18" charset="0"/>
            </a:endParaRPr>
          </a:p>
        </p:txBody>
      </p:sp>
      <p:sp>
        <p:nvSpPr>
          <p:cNvPr id="90146" name="Text Box 34"/>
          <p:cNvSpPr txBox="1">
            <a:spLocks noChangeArrowheads="1"/>
          </p:cNvSpPr>
          <p:nvPr/>
        </p:nvSpPr>
        <p:spPr bwMode="auto">
          <a:xfrm>
            <a:off x="982663" y="45370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dirty="0" err="1">
                <a:solidFill>
                  <a:srgbClr val="FF0000"/>
                </a:solidFill>
                <a:effectLst/>
                <a:latin typeface="Times New Roman" pitchFamily="18" charset="0"/>
                <a:cs typeface="Times New Roman" pitchFamily="18" charset="0"/>
              </a:rPr>
              <a:t>Subminimal</a:t>
            </a:r>
            <a:endParaRPr lang="en-US" sz="2400" b="1" dirty="0">
              <a:solidFill>
                <a:srgbClr val="FF0000"/>
              </a:solidFill>
              <a:effectLst/>
              <a:latin typeface="Times New Roman" pitchFamily="18" charset="0"/>
              <a:cs typeface="Times New Roman" pitchFamily="18" charset="0"/>
            </a:endParaRPr>
          </a:p>
        </p:txBody>
      </p:sp>
      <p:sp>
        <p:nvSpPr>
          <p:cNvPr id="90147" name="Text Box 35"/>
          <p:cNvSpPr txBox="1">
            <a:spLocks noChangeArrowheads="1"/>
          </p:cNvSpPr>
          <p:nvPr/>
        </p:nvSpPr>
        <p:spPr bwMode="auto">
          <a:xfrm rot="10800000">
            <a:off x="2767827" y="2854325"/>
            <a:ext cx="55399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dirty="0">
                <a:solidFill>
                  <a:srgbClr val="FF0000"/>
                </a:solidFill>
                <a:effectLst/>
                <a:latin typeface="Times New Roman" pitchFamily="18" charset="0"/>
                <a:cs typeface="Times New Roman" pitchFamily="18" charset="0"/>
              </a:rPr>
              <a:t>Minimal</a:t>
            </a:r>
          </a:p>
        </p:txBody>
      </p:sp>
      <p:sp>
        <p:nvSpPr>
          <p:cNvPr id="90148" name="Text Box 36"/>
          <p:cNvSpPr txBox="1">
            <a:spLocks noChangeArrowheads="1"/>
          </p:cNvSpPr>
          <p:nvPr/>
        </p:nvSpPr>
        <p:spPr bwMode="auto">
          <a:xfrm>
            <a:off x="3690938" y="2189163"/>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800" b="1" dirty="0" err="1">
                <a:solidFill>
                  <a:srgbClr val="FF0000"/>
                </a:solidFill>
                <a:effectLst/>
                <a:latin typeface="Times New Roman" pitchFamily="18" charset="0"/>
                <a:cs typeface="Times New Roman" pitchFamily="18" charset="0"/>
              </a:rPr>
              <a:t>Superminimal</a:t>
            </a:r>
            <a:endParaRPr lang="en-US" sz="2800" b="1" dirty="0">
              <a:solidFill>
                <a:srgbClr val="FF0000"/>
              </a:solidFill>
              <a:effectLst/>
              <a:latin typeface="Times New Roman" pitchFamily="18" charset="0"/>
              <a:cs typeface="Times New Roman" pitchFamily="18" charset="0"/>
            </a:endParaRPr>
          </a:p>
        </p:txBody>
      </p:sp>
      <p:sp>
        <p:nvSpPr>
          <p:cNvPr id="90149" name="Text Box 37"/>
          <p:cNvSpPr txBox="1">
            <a:spLocks noChangeArrowheads="1"/>
          </p:cNvSpPr>
          <p:nvPr/>
        </p:nvSpPr>
        <p:spPr bwMode="auto">
          <a:xfrm rot="10800000">
            <a:off x="6322239" y="1052513"/>
            <a:ext cx="55399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dirty="0">
                <a:solidFill>
                  <a:srgbClr val="FF0000"/>
                </a:solidFill>
                <a:effectLst/>
                <a:latin typeface="Times New Roman" pitchFamily="18" charset="0"/>
                <a:cs typeface="Times New Roman" pitchFamily="18" charset="0"/>
              </a:rPr>
              <a:t>Maximal</a:t>
            </a:r>
          </a:p>
        </p:txBody>
      </p:sp>
      <p:sp>
        <p:nvSpPr>
          <p:cNvPr id="90150" name="Text Box 38"/>
          <p:cNvSpPr txBox="1">
            <a:spLocks noChangeArrowheads="1"/>
          </p:cNvSpPr>
          <p:nvPr/>
        </p:nvSpPr>
        <p:spPr bwMode="auto">
          <a:xfrm>
            <a:off x="6858000" y="176847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aramond" pitchFamily="18" charset="0"/>
                <a:cs typeface="Arial" charset="0"/>
              </a:defRPr>
            </a:lvl1pPr>
            <a:lvl2pPr marL="742950" indent="-285750" eaLnBrk="0" hangingPunct="0">
              <a:defRPr sz="2200">
                <a:solidFill>
                  <a:schemeClr val="tx1"/>
                </a:solidFill>
                <a:latin typeface="Garamond" pitchFamily="18" charset="0"/>
                <a:cs typeface="Arial" charset="0"/>
              </a:defRPr>
            </a:lvl2pPr>
            <a:lvl3pPr marL="1143000" indent="-228600" eaLnBrk="0" hangingPunct="0">
              <a:defRPr sz="2200">
                <a:solidFill>
                  <a:schemeClr val="tx1"/>
                </a:solidFill>
                <a:latin typeface="Garamond" pitchFamily="18" charset="0"/>
                <a:cs typeface="Arial" charset="0"/>
              </a:defRPr>
            </a:lvl3pPr>
            <a:lvl4pPr marL="1600200" indent="-228600" eaLnBrk="0" hangingPunct="0">
              <a:defRPr sz="2200">
                <a:solidFill>
                  <a:schemeClr val="tx1"/>
                </a:solidFill>
                <a:latin typeface="Garamond" pitchFamily="18" charset="0"/>
                <a:cs typeface="Arial" charset="0"/>
              </a:defRPr>
            </a:lvl4pPr>
            <a:lvl5pPr marL="2057400" indent="-228600" eaLnBrk="0" hangingPunct="0">
              <a:defRPr sz="2200">
                <a:solidFill>
                  <a:schemeClr val="tx1"/>
                </a:solidFill>
                <a:latin typeface="Garamond" pitchFamily="18" charset="0"/>
                <a:cs typeface="Arial" charset="0"/>
              </a:defRPr>
            </a:lvl5pPr>
            <a:lvl6pPr marL="2514600" indent="-228600" algn="ctr" rtl="1" eaLnBrk="0" fontAlgn="base" hangingPunct="0">
              <a:spcBef>
                <a:spcPct val="0"/>
              </a:spcBef>
              <a:spcAft>
                <a:spcPct val="0"/>
              </a:spcAft>
              <a:defRPr sz="2200">
                <a:solidFill>
                  <a:schemeClr val="tx1"/>
                </a:solidFill>
                <a:latin typeface="Garamond" pitchFamily="18" charset="0"/>
                <a:cs typeface="Arial" charset="0"/>
              </a:defRPr>
            </a:lvl6pPr>
            <a:lvl7pPr marL="2971800" indent="-228600" algn="ctr" rtl="1" eaLnBrk="0" fontAlgn="base" hangingPunct="0">
              <a:spcBef>
                <a:spcPct val="0"/>
              </a:spcBef>
              <a:spcAft>
                <a:spcPct val="0"/>
              </a:spcAft>
              <a:defRPr sz="2200">
                <a:solidFill>
                  <a:schemeClr val="tx1"/>
                </a:solidFill>
                <a:latin typeface="Garamond" pitchFamily="18" charset="0"/>
                <a:cs typeface="Arial" charset="0"/>
              </a:defRPr>
            </a:lvl7pPr>
            <a:lvl8pPr marL="3429000" indent="-228600" algn="ctr" rtl="1" eaLnBrk="0" fontAlgn="base" hangingPunct="0">
              <a:spcBef>
                <a:spcPct val="0"/>
              </a:spcBef>
              <a:spcAft>
                <a:spcPct val="0"/>
              </a:spcAft>
              <a:defRPr sz="2200">
                <a:solidFill>
                  <a:schemeClr val="tx1"/>
                </a:solidFill>
                <a:latin typeface="Garamond" pitchFamily="18" charset="0"/>
                <a:cs typeface="Arial" charset="0"/>
              </a:defRPr>
            </a:lvl8pPr>
            <a:lvl9pPr marL="3886200" indent="-228600" algn="ctr" rtl="1" eaLnBrk="0" fontAlgn="base" hangingPunct="0">
              <a:spcBef>
                <a:spcPct val="0"/>
              </a:spcBef>
              <a:spcAft>
                <a:spcPct val="0"/>
              </a:spcAft>
              <a:defRPr sz="2200">
                <a:solidFill>
                  <a:schemeClr val="tx1"/>
                </a:solidFill>
                <a:latin typeface="Garamond" pitchFamily="18" charset="0"/>
                <a:cs typeface="Arial" charset="0"/>
              </a:defRPr>
            </a:lvl9pPr>
          </a:lstStyle>
          <a:p>
            <a:pPr algn="l" rtl="0" eaLnBrk="1" hangingPunct="1">
              <a:spcBef>
                <a:spcPct val="50000"/>
              </a:spcBef>
            </a:pPr>
            <a:r>
              <a:rPr lang="en-US" sz="2400" b="1" dirty="0" err="1">
                <a:solidFill>
                  <a:srgbClr val="FF0000"/>
                </a:solidFill>
                <a:effectLst/>
                <a:latin typeface="Times New Roman" pitchFamily="18" charset="0"/>
                <a:cs typeface="Times New Roman" pitchFamily="18" charset="0"/>
              </a:rPr>
              <a:t>Supermaximal</a:t>
            </a:r>
            <a:endParaRPr lang="en-US" sz="2400" b="1" dirty="0">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8768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fade">
                                      <p:cBhvr>
                                        <p:cTn id="7" dur="1000"/>
                                        <p:tgtEl>
                                          <p:spTgt spid="901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fade">
                                      <p:cBhvr>
                                        <p:cTn id="12" dur="1000"/>
                                        <p:tgtEl>
                                          <p:spTgt spid="90117"/>
                                        </p:tgtEl>
                                      </p:cBhvr>
                                    </p:animEffect>
                                  </p:childTnLst>
                                </p:cTn>
                              </p:par>
                              <p:par>
                                <p:cTn id="13" presetID="10" presetClass="entr" presetSubtype="0" fill="hold" nodeType="withEffect">
                                  <p:stCondLst>
                                    <p:cond delay="0"/>
                                  </p:stCondLst>
                                  <p:childTnLst>
                                    <p:set>
                                      <p:cBhvr>
                                        <p:cTn id="14" dur="1" fill="hold">
                                          <p:stCondLst>
                                            <p:cond delay="0"/>
                                          </p:stCondLst>
                                        </p:cTn>
                                        <p:tgtEl>
                                          <p:spTgt spid="90119"/>
                                        </p:tgtEl>
                                        <p:attrNameLst>
                                          <p:attrName>style.visibility</p:attrName>
                                        </p:attrNameLst>
                                      </p:cBhvr>
                                      <p:to>
                                        <p:strVal val="visible"/>
                                      </p:to>
                                    </p:set>
                                    <p:animEffect transition="in" filter="fade">
                                      <p:cBhvr>
                                        <p:cTn id="15" dur="1000"/>
                                        <p:tgtEl>
                                          <p:spTgt spid="90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122"/>
                                        </p:tgtEl>
                                        <p:attrNameLst>
                                          <p:attrName>style.visibility</p:attrName>
                                        </p:attrNameLst>
                                      </p:cBhvr>
                                      <p:to>
                                        <p:strVal val="visible"/>
                                      </p:to>
                                    </p:set>
                                    <p:animEffect transition="in" filter="fade">
                                      <p:cBhvr>
                                        <p:cTn id="18" dur="1000"/>
                                        <p:tgtEl>
                                          <p:spTgt spid="901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0123"/>
                                        </p:tgtEl>
                                        <p:attrNameLst>
                                          <p:attrName>style.visibility</p:attrName>
                                        </p:attrNameLst>
                                      </p:cBhvr>
                                      <p:to>
                                        <p:strVal val="visible"/>
                                      </p:to>
                                    </p:set>
                                    <p:animEffect transition="in" filter="fade">
                                      <p:cBhvr>
                                        <p:cTn id="21" dur="1000"/>
                                        <p:tgtEl>
                                          <p:spTgt spid="901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0124"/>
                                        </p:tgtEl>
                                        <p:attrNameLst>
                                          <p:attrName>style.visibility</p:attrName>
                                        </p:attrNameLst>
                                      </p:cBhvr>
                                      <p:to>
                                        <p:strVal val="visible"/>
                                      </p:to>
                                    </p:set>
                                    <p:animEffect transition="in" filter="fade">
                                      <p:cBhvr>
                                        <p:cTn id="24" dur="1000"/>
                                        <p:tgtEl>
                                          <p:spTgt spid="901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0125"/>
                                        </p:tgtEl>
                                        <p:attrNameLst>
                                          <p:attrName>style.visibility</p:attrName>
                                        </p:attrNameLst>
                                      </p:cBhvr>
                                      <p:to>
                                        <p:strVal val="visible"/>
                                      </p:to>
                                    </p:set>
                                    <p:animEffect transition="in" filter="fade">
                                      <p:cBhvr>
                                        <p:cTn id="27" dur="1000"/>
                                        <p:tgtEl>
                                          <p:spTgt spid="901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0126"/>
                                        </p:tgtEl>
                                        <p:attrNameLst>
                                          <p:attrName>style.visibility</p:attrName>
                                        </p:attrNameLst>
                                      </p:cBhvr>
                                      <p:to>
                                        <p:strVal val="visible"/>
                                      </p:to>
                                    </p:set>
                                    <p:animEffect transition="in" filter="fade">
                                      <p:cBhvr>
                                        <p:cTn id="30" dur="1000"/>
                                        <p:tgtEl>
                                          <p:spTgt spid="901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0127"/>
                                        </p:tgtEl>
                                        <p:attrNameLst>
                                          <p:attrName>style.visibility</p:attrName>
                                        </p:attrNameLst>
                                      </p:cBhvr>
                                      <p:to>
                                        <p:strVal val="visible"/>
                                      </p:to>
                                    </p:set>
                                    <p:animEffect transition="in" filter="fade">
                                      <p:cBhvr>
                                        <p:cTn id="33" dur="1000"/>
                                        <p:tgtEl>
                                          <p:spTgt spid="901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0128"/>
                                        </p:tgtEl>
                                        <p:attrNameLst>
                                          <p:attrName>style.visibility</p:attrName>
                                        </p:attrNameLst>
                                      </p:cBhvr>
                                      <p:to>
                                        <p:strVal val="visible"/>
                                      </p:to>
                                    </p:set>
                                    <p:animEffect transition="in" filter="fade">
                                      <p:cBhvr>
                                        <p:cTn id="36" dur="1000"/>
                                        <p:tgtEl>
                                          <p:spTgt spid="901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0129"/>
                                        </p:tgtEl>
                                        <p:attrNameLst>
                                          <p:attrName>style.visibility</p:attrName>
                                        </p:attrNameLst>
                                      </p:cBhvr>
                                      <p:to>
                                        <p:strVal val="visible"/>
                                      </p:to>
                                    </p:set>
                                    <p:animEffect transition="in" filter="fade">
                                      <p:cBhvr>
                                        <p:cTn id="39" dur="1000"/>
                                        <p:tgtEl>
                                          <p:spTgt spid="901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0130"/>
                                        </p:tgtEl>
                                        <p:attrNameLst>
                                          <p:attrName>style.visibility</p:attrName>
                                        </p:attrNameLst>
                                      </p:cBhvr>
                                      <p:to>
                                        <p:strVal val="visible"/>
                                      </p:to>
                                    </p:set>
                                    <p:animEffect transition="in" filter="fade">
                                      <p:cBhvr>
                                        <p:cTn id="42" dur="1000"/>
                                        <p:tgtEl>
                                          <p:spTgt spid="901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0120"/>
                                        </p:tgtEl>
                                        <p:attrNameLst>
                                          <p:attrName>style.visibility</p:attrName>
                                        </p:attrNameLst>
                                      </p:cBhvr>
                                      <p:to>
                                        <p:strVal val="visible"/>
                                      </p:to>
                                    </p:set>
                                    <p:animEffect transition="in" filter="fade">
                                      <p:cBhvr>
                                        <p:cTn id="45" dur="500"/>
                                        <p:tgtEl>
                                          <p:spTgt spid="901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0121"/>
                                        </p:tgtEl>
                                        <p:attrNameLst>
                                          <p:attrName>style.visibility</p:attrName>
                                        </p:attrNameLst>
                                      </p:cBhvr>
                                      <p:to>
                                        <p:strVal val="visible"/>
                                      </p:to>
                                    </p:set>
                                    <p:animEffect transition="in" filter="fade">
                                      <p:cBhvr>
                                        <p:cTn id="48" dur="500"/>
                                        <p:tgtEl>
                                          <p:spTgt spid="9012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90131"/>
                                        </p:tgtEl>
                                        <p:attrNameLst>
                                          <p:attrName>style.visibility</p:attrName>
                                        </p:attrNameLst>
                                      </p:cBhvr>
                                      <p:to>
                                        <p:strVal val="visible"/>
                                      </p:to>
                                    </p:set>
                                    <p:animEffect transition="in" filter="fade">
                                      <p:cBhvr>
                                        <p:cTn id="53" dur="1000"/>
                                        <p:tgtEl>
                                          <p:spTgt spid="9013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90132"/>
                                        </p:tgtEl>
                                        <p:attrNameLst>
                                          <p:attrName>style.visibility</p:attrName>
                                        </p:attrNameLst>
                                      </p:cBhvr>
                                      <p:to>
                                        <p:strVal val="visible"/>
                                      </p:to>
                                    </p:set>
                                    <p:animEffect transition="in" filter="fade">
                                      <p:cBhvr>
                                        <p:cTn id="58" dur="1000"/>
                                        <p:tgtEl>
                                          <p:spTgt spid="9013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90133"/>
                                        </p:tgtEl>
                                        <p:attrNameLst>
                                          <p:attrName>style.visibility</p:attrName>
                                        </p:attrNameLst>
                                      </p:cBhvr>
                                      <p:to>
                                        <p:strVal val="visible"/>
                                      </p:to>
                                    </p:set>
                                    <p:animEffect transition="in" filter="fade">
                                      <p:cBhvr>
                                        <p:cTn id="63" dur="1000"/>
                                        <p:tgtEl>
                                          <p:spTgt spid="9013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90134"/>
                                        </p:tgtEl>
                                        <p:attrNameLst>
                                          <p:attrName>style.visibility</p:attrName>
                                        </p:attrNameLst>
                                      </p:cBhvr>
                                      <p:to>
                                        <p:strVal val="visible"/>
                                      </p:to>
                                    </p:set>
                                    <p:animEffect transition="in" filter="fade">
                                      <p:cBhvr>
                                        <p:cTn id="68" dur="1000"/>
                                        <p:tgtEl>
                                          <p:spTgt spid="9013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90135"/>
                                        </p:tgtEl>
                                        <p:attrNameLst>
                                          <p:attrName>style.visibility</p:attrName>
                                        </p:attrNameLst>
                                      </p:cBhvr>
                                      <p:to>
                                        <p:strVal val="visible"/>
                                      </p:to>
                                    </p:set>
                                    <p:animEffect transition="in" filter="fade">
                                      <p:cBhvr>
                                        <p:cTn id="73" dur="1000"/>
                                        <p:tgtEl>
                                          <p:spTgt spid="9013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90136"/>
                                        </p:tgtEl>
                                        <p:attrNameLst>
                                          <p:attrName>style.visibility</p:attrName>
                                        </p:attrNameLst>
                                      </p:cBhvr>
                                      <p:to>
                                        <p:strVal val="visible"/>
                                      </p:to>
                                    </p:set>
                                    <p:animEffect transition="in" filter="fade">
                                      <p:cBhvr>
                                        <p:cTn id="78" dur="1000"/>
                                        <p:tgtEl>
                                          <p:spTgt spid="9013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nodeType="clickEffect">
                                  <p:stCondLst>
                                    <p:cond delay="0"/>
                                  </p:stCondLst>
                                  <p:childTnLst>
                                    <p:set>
                                      <p:cBhvr>
                                        <p:cTn id="82" dur="1" fill="hold">
                                          <p:stCondLst>
                                            <p:cond delay="0"/>
                                          </p:stCondLst>
                                        </p:cTn>
                                        <p:tgtEl>
                                          <p:spTgt spid="90138"/>
                                        </p:tgtEl>
                                        <p:attrNameLst>
                                          <p:attrName>style.visibility</p:attrName>
                                        </p:attrNameLst>
                                      </p:cBhvr>
                                      <p:to>
                                        <p:strVal val="visible"/>
                                      </p:to>
                                    </p:set>
                                    <p:animEffect transition="in" filter="fade">
                                      <p:cBhvr>
                                        <p:cTn id="83" dur="1000"/>
                                        <p:tgtEl>
                                          <p:spTgt spid="9013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nodeType="clickEffect">
                                  <p:stCondLst>
                                    <p:cond delay="0"/>
                                  </p:stCondLst>
                                  <p:childTnLst>
                                    <p:set>
                                      <p:cBhvr>
                                        <p:cTn id="87" dur="1" fill="hold">
                                          <p:stCondLst>
                                            <p:cond delay="0"/>
                                          </p:stCondLst>
                                        </p:cTn>
                                        <p:tgtEl>
                                          <p:spTgt spid="90139"/>
                                        </p:tgtEl>
                                        <p:attrNameLst>
                                          <p:attrName>style.visibility</p:attrName>
                                        </p:attrNameLst>
                                      </p:cBhvr>
                                      <p:to>
                                        <p:strVal val="visible"/>
                                      </p:to>
                                    </p:set>
                                    <p:animEffect transition="in" filter="fade">
                                      <p:cBhvr>
                                        <p:cTn id="88" dur="1000"/>
                                        <p:tgtEl>
                                          <p:spTgt spid="9013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0141"/>
                                        </p:tgtEl>
                                        <p:attrNameLst>
                                          <p:attrName>style.visibility</p:attrName>
                                        </p:attrNameLst>
                                      </p:cBhvr>
                                      <p:to>
                                        <p:strVal val="visible"/>
                                      </p:to>
                                    </p:set>
                                    <p:animEffect transition="in" filter="fade">
                                      <p:cBhvr>
                                        <p:cTn id="93" dur="1000"/>
                                        <p:tgtEl>
                                          <p:spTgt spid="9014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grpId="1" nodeType="clickEffect">
                                  <p:stCondLst>
                                    <p:cond delay="0"/>
                                  </p:stCondLst>
                                  <p:childTnLst>
                                    <p:animEffect transition="out" filter="fade">
                                      <p:cBhvr>
                                        <p:cTn id="97" dur="1000"/>
                                        <p:tgtEl>
                                          <p:spTgt spid="90141"/>
                                        </p:tgtEl>
                                      </p:cBhvr>
                                    </p:animEffect>
                                    <p:set>
                                      <p:cBhvr>
                                        <p:cTn id="98" dur="1" fill="hold">
                                          <p:stCondLst>
                                            <p:cond delay="999"/>
                                          </p:stCondLst>
                                        </p:cTn>
                                        <p:tgtEl>
                                          <p:spTgt spid="90141"/>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90142"/>
                                        </p:tgtEl>
                                        <p:attrNameLst>
                                          <p:attrName>style.visibility</p:attrName>
                                        </p:attrNameLst>
                                      </p:cBhvr>
                                      <p:to>
                                        <p:strVal val="visible"/>
                                      </p:to>
                                    </p:set>
                                    <p:animEffect transition="in" filter="fade">
                                      <p:cBhvr>
                                        <p:cTn id="103" dur="1000"/>
                                        <p:tgtEl>
                                          <p:spTgt spid="90142"/>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0" presetClass="exit" presetSubtype="0" fill="hold" grpId="1" nodeType="clickEffect">
                                  <p:stCondLst>
                                    <p:cond delay="0"/>
                                  </p:stCondLst>
                                  <p:childTnLst>
                                    <p:animEffect transition="out" filter="fade">
                                      <p:cBhvr>
                                        <p:cTn id="107" dur="1000"/>
                                        <p:tgtEl>
                                          <p:spTgt spid="90142"/>
                                        </p:tgtEl>
                                      </p:cBhvr>
                                    </p:animEffect>
                                    <p:set>
                                      <p:cBhvr>
                                        <p:cTn id="108" dur="1" fill="hold">
                                          <p:stCondLst>
                                            <p:cond delay="999"/>
                                          </p:stCondLst>
                                        </p:cTn>
                                        <p:tgtEl>
                                          <p:spTgt spid="90142"/>
                                        </p:tgtEl>
                                        <p:attrNameLst>
                                          <p:attrName>style.visibility</p:attrName>
                                        </p:attrNameLst>
                                      </p:cBhvr>
                                      <p:to>
                                        <p:strVal val="hidden"/>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90143"/>
                                        </p:tgtEl>
                                        <p:attrNameLst>
                                          <p:attrName>style.visibility</p:attrName>
                                        </p:attrNameLst>
                                      </p:cBhvr>
                                      <p:to>
                                        <p:strVal val="visible"/>
                                      </p:to>
                                    </p:set>
                                    <p:animEffect transition="in" filter="fade">
                                      <p:cBhvr>
                                        <p:cTn id="113" dur="1000"/>
                                        <p:tgtEl>
                                          <p:spTgt spid="9014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grpId="1" nodeType="clickEffect">
                                  <p:stCondLst>
                                    <p:cond delay="0"/>
                                  </p:stCondLst>
                                  <p:childTnLst>
                                    <p:animEffect transition="out" filter="fade">
                                      <p:cBhvr>
                                        <p:cTn id="117" dur="1000"/>
                                        <p:tgtEl>
                                          <p:spTgt spid="90143"/>
                                        </p:tgtEl>
                                      </p:cBhvr>
                                    </p:animEffect>
                                    <p:set>
                                      <p:cBhvr>
                                        <p:cTn id="118" dur="1" fill="hold">
                                          <p:stCondLst>
                                            <p:cond delay="999"/>
                                          </p:stCondLst>
                                        </p:cTn>
                                        <p:tgtEl>
                                          <p:spTgt spid="90143"/>
                                        </p:tgtEl>
                                        <p:attrNameLst>
                                          <p:attrName>style.visibility</p:attrName>
                                        </p:attrNameLst>
                                      </p:cBhvr>
                                      <p:to>
                                        <p:strVal val="hidden"/>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90144"/>
                                        </p:tgtEl>
                                        <p:attrNameLst>
                                          <p:attrName>style.visibility</p:attrName>
                                        </p:attrNameLst>
                                      </p:cBhvr>
                                      <p:to>
                                        <p:strVal val="visible"/>
                                      </p:to>
                                    </p:set>
                                    <p:animEffect transition="in" filter="fade">
                                      <p:cBhvr>
                                        <p:cTn id="123" dur="1000"/>
                                        <p:tgtEl>
                                          <p:spTgt spid="90144"/>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0" presetClass="exit" presetSubtype="0" fill="hold" grpId="1" nodeType="clickEffect">
                                  <p:stCondLst>
                                    <p:cond delay="0"/>
                                  </p:stCondLst>
                                  <p:childTnLst>
                                    <p:animEffect transition="out" filter="fade">
                                      <p:cBhvr>
                                        <p:cTn id="127" dur="1000"/>
                                        <p:tgtEl>
                                          <p:spTgt spid="90144"/>
                                        </p:tgtEl>
                                      </p:cBhvr>
                                    </p:animEffect>
                                    <p:set>
                                      <p:cBhvr>
                                        <p:cTn id="128" dur="1" fill="hold">
                                          <p:stCondLst>
                                            <p:cond delay="999"/>
                                          </p:stCondLst>
                                        </p:cTn>
                                        <p:tgtEl>
                                          <p:spTgt spid="90144"/>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0145"/>
                                        </p:tgtEl>
                                        <p:attrNameLst>
                                          <p:attrName>style.visibility</p:attrName>
                                        </p:attrNameLst>
                                      </p:cBhvr>
                                      <p:to>
                                        <p:strVal val="visible"/>
                                      </p:to>
                                    </p:set>
                                    <p:animEffect transition="in" filter="fade">
                                      <p:cBhvr>
                                        <p:cTn id="133" dur="1000"/>
                                        <p:tgtEl>
                                          <p:spTgt spid="9014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xit" presetSubtype="0" fill="hold" grpId="1" nodeType="clickEffect">
                                  <p:stCondLst>
                                    <p:cond delay="0"/>
                                  </p:stCondLst>
                                  <p:childTnLst>
                                    <p:animEffect transition="out" filter="fade">
                                      <p:cBhvr>
                                        <p:cTn id="137" dur="1000"/>
                                        <p:tgtEl>
                                          <p:spTgt spid="90145"/>
                                        </p:tgtEl>
                                      </p:cBhvr>
                                    </p:animEffect>
                                    <p:set>
                                      <p:cBhvr>
                                        <p:cTn id="138" dur="1" fill="hold">
                                          <p:stCondLst>
                                            <p:cond delay="999"/>
                                          </p:stCondLst>
                                        </p:cTn>
                                        <p:tgtEl>
                                          <p:spTgt spid="90145"/>
                                        </p:tgtEl>
                                        <p:attrNameLst>
                                          <p:attrName>style.visibility</p:attrName>
                                        </p:attrNameLst>
                                      </p:cBhvr>
                                      <p:to>
                                        <p:strVal val="hidden"/>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90150"/>
                                        </p:tgtEl>
                                        <p:attrNameLst>
                                          <p:attrName>style.visibility</p:attrName>
                                        </p:attrNameLst>
                                      </p:cBhvr>
                                      <p:to>
                                        <p:strVal val="visible"/>
                                      </p:to>
                                    </p:set>
                                    <p:animEffect transition="in" filter="fade">
                                      <p:cBhvr>
                                        <p:cTn id="143" dur="1000"/>
                                        <p:tgtEl>
                                          <p:spTgt spid="9015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90149"/>
                                        </p:tgtEl>
                                        <p:attrNameLst>
                                          <p:attrName>style.visibility</p:attrName>
                                        </p:attrNameLst>
                                      </p:cBhvr>
                                      <p:to>
                                        <p:strVal val="visible"/>
                                      </p:to>
                                    </p:set>
                                    <p:animEffect transition="in" filter="fade">
                                      <p:cBhvr>
                                        <p:cTn id="146" dur="1000"/>
                                        <p:tgtEl>
                                          <p:spTgt spid="90149"/>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0148"/>
                                        </p:tgtEl>
                                        <p:attrNameLst>
                                          <p:attrName>style.visibility</p:attrName>
                                        </p:attrNameLst>
                                      </p:cBhvr>
                                      <p:to>
                                        <p:strVal val="visible"/>
                                      </p:to>
                                    </p:set>
                                    <p:animEffect transition="in" filter="fade">
                                      <p:cBhvr>
                                        <p:cTn id="149" dur="1000"/>
                                        <p:tgtEl>
                                          <p:spTgt spid="9014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0147"/>
                                        </p:tgtEl>
                                        <p:attrNameLst>
                                          <p:attrName>style.visibility</p:attrName>
                                        </p:attrNameLst>
                                      </p:cBhvr>
                                      <p:to>
                                        <p:strVal val="visible"/>
                                      </p:to>
                                    </p:set>
                                    <p:animEffect transition="in" filter="fade">
                                      <p:cBhvr>
                                        <p:cTn id="152" dur="1000"/>
                                        <p:tgtEl>
                                          <p:spTgt spid="90147"/>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0146"/>
                                        </p:tgtEl>
                                        <p:attrNameLst>
                                          <p:attrName>style.visibility</p:attrName>
                                        </p:attrNameLst>
                                      </p:cBhvr>
                                      <p:to>
                                        <p:strVal val="visible"/>
                                      </p:to>
                                    </p:set>
                                    <p:animEffect transition="in" filter="fade">
                                      <p:cBhvr>
                                        <p:cTn id="155" dur="1000"/>
                                        <p:tgtEl>
                                          <p:spTgt spid="90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p:bldP spid="90120" grpId="0" animBg="1"/>
      <p:bldP spid="90121" grpId="0" animBg="1"/>
      <p:bldP spid="90122" grpId="0" animBg="1"/>
      <p:bldP spid="90123" grpId="0" animBg="1"/>
      <p:bldP spid="90124" grpId="0" animBg="1"/>
      <p:bldP spid="90125" grpId="0" animBg="1"/>
      <p:bldP spid="90126" grpId="0" animBg="1"/>
      <p:bldP spid="90127" grpId="0" animBg="1"/>
      <p:bldP spid="90128" grpId="0" animBg="1"/>
      <p:bldP spid="90129" grpId="0" animBg="1"/>
      <p:bldP spid="90130" grpId="0" animBg="1"/>
      <p:bldP spid="90141" grpId="0" animBg="1"/>
      <p:bldP spid="90141" grpId="1" animBg="1"/>
      <p:bldP spid="90142" grpId="0" animBg="1"/>
      <p:bldP spid="90142" grpId="1" animBg="1"/>
      <p:bldP spid="90143" grpId="0" animBg="1"/>
      <p:bldP spid="90143" grpId="1" animBg="1"/>
      <p:bldP spid="90144" grpId="0" animBg="1"/>
      <p:bldP spid="90144" grpId="1" animBg="1"/>
      <p:bldP spid="90145" grpId="0" animBg="1"/>
      <p:bldP spid="90145" grpId="1" animBg="1"/>
      <p:bldP spid="90146" grpId="0"/>
      <p:bldP spid="90147" grpId="0"/>
      <p:bldP spid="90148" grpId="0"/>
      <p:bldP spid="90149" grpId="0"/>
      <p:bldP spid="9015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973" name="Group 21"/>
          <p:cNvGraphicFramePr>
            <a:graphicFrameLocks noGrp="1"/>
          </p:cNvGraphicFramePr>
          <p:nvPr/>
        </p:nvGraphicFramePr>
        <p:xfrm>
          <a:off x="77788" y="214313"/>
          <a:ext cx="8991600" cy="2733231"/>
        </p:xfrm>
        <a:graphic>
          <a:graphicData uri="http://schemas.openxmlformats.org/drawingml/2006/table">
            <a:tbl>
              <a:tblPr rtl="1"/>
              <a:tblGrid>
                <a:gridCol w="4495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dirty="0" err="1">
                          <a:ln>
                            <a:noFill/>
                          </a:ln>
                          <a:solidFill>
                            <a:schemeClr val="tx1"/>
                          </a:solidFill>
                          <a:effectLst/>
                          <a:latin typeface="Garamond" pitchFamily="18" charset="0"/>
                          <a:cs typeface="Arial" pitchFamily="34" charset="0"/>
                        </a:rPr>
                        <a:t>Saltatory</a:t>
                      </a:r>
                      <a:r>
                        <a:rPr kumimoji="0" lang="en-US" sz="2200" b="1" i="0" u="none" strike="noStrike" cap="none" normalizeH="0" baseline="0" dirty="0">
                          <a:ln>
                            <a:noFill/>
                          </a:ln>
                          <a:solidFill>
                            <a:schemeClr val="tx1"/>
                          </a:solidFill>
                          <a:effectLst/>
                          <a:latin typeface="Garamond" pitchFamily="18" charset="0"/>
                          <a:cs typeface="Arial" pitchFamily="34" charset="0"/>
                        </a:rPr>
                        <a:t> conduction</a:t>
                      </a:r>
                      <a:r>
                        <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200" b="1" i="0" u="none" strike="noStrike" cap="none" normalizeH="0" baseline="0" dirty="0">
                          <a:ln>
                            <a:noFill/>
                          </a:ln>
                          <a:solidFill>
                            <a:schemeClr val="tx1"/>
                          </a:solidFill>
                          <a:effectLst/>
                          <a:latin typeface="Garamond" pitchFamily="18" charset="0"/>
                          <a:cs typeface="Arial" pitchFamily="34" charset="0"/>
                        </a:rPr>
                        <a:t>Continuous conduction</a:t>
                      </a:r>
                      <a:r>
                        <a:rPr kumimoji="0" lang="en-US" sz="28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0">
                <a:tc>
                  <a:txBody>
                    <a:bodyPr/>
                    <a:lstStyle/>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sym typeface="Symbol" pitchFamily="18" charset="2"/>
                        </a:rPr>
                        <a:t></a:t>
                      </a:r>
                      <a:r>
                        <a:rPr kumimoji="0" lang="en-US" sz="2200" b="0" i="0" u="none" strike="noStrike" cap="none" normalizeH="0" baseline="0" dirty="0">
                          <a:ln>
                            <a:noFill/>
                          </a:ln>
                          <a:solidFill>
                            <a:schemeClr val="tx1"/>
                          </a:solidFill>
                          <a:effectLst/>
                          <a:latin typeface="Garamond" pitchFamily="18" charset="0"/>
                          <a:cs typeface="Arial" pitchFamily="34" charset="0"/>
                        </a:rPr>
                        <a:t> </a:t>
                      </a:r>
                      <a:r>
                        <a:rPr kumimoji="0" lang="en-US" sz="2200" b="1" i="1" u="none" strike="noStrike" cap="none" normalizeH="0" baseline="0" dirty="0">
                          <a:ln>
                            <a:noFill/>
                          </a:ln>
                          <a:solidFill>
                            <a:schemeClr val="tx1"/>
                          </a:solidFill>
                          <a:effectLst/>
                          <a:latin typeface="Garamond" pitchFamily="18" charset="0"/>
                          <a:cs typeface="Arial" pitchFamily="34" charset="0"/>
                        </a:rPr>
                        <a:t>Velocity of conduction:</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sng" strike="noStrike" cap="none" normalizeH="0" baseline="0" dirty="0">
                          <a:ln>
                            <a:noFill/>
                          </a:ln>
                          <a:solidFill>
                            <a:schemeClr val="tx1"/>
                          </a:solidFill>
                          <a:effectLst/>
                          <a:latin typeface="Garamond" pitchFamily="18" charset="0"/>
                          <a:cs typeface="Arial" pitchFamily="34" charset="0"/>
                        </a:rPr>
                        <a:t>fast (may reach up to 120 met/sec).</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The greater the distance between nodes of </a:t>
                      </a:r>
                      <a:r>
                        <a:rPr kumimoji="0" lang="en-US" sz="2200" b="0" i="0" u="none" strike="noStrike" cap="none" normalizeH="0" baseline="0" dirty="0" err="1">
                          <a:ln>
                            <a:noFill/>
                          </a:ln>
                          <a:solidFill>
                            <a:schemeClr val="tx1"/>
                          </a:solidFill>
                          <a:effectLst/>
                          <a:latin typeface="Garamond" pitchFamily="18" charset="0"/>
                          <a:cs typeface="Arial" pitchFamily="34" charset="0"/>
                        </a:rPr>
                        <a:t>Ranvier</a:t>
                      </a:r>
                      <a:r>
                        <a:rPr kumimoji="0" lang="en-US" sz="2200" b="0" i="0" u="none" strike="noStrike" cap="none" normalizeH="0" baseline="0" dirty="0">
                          <a:ln>
                            <a:noFill/>
                          </a:ln>
                          <a:solidFill>
                            <a:schemeClr val="tx1"/>
                          </a:solidFill>
                          <a:effectLst/>
                          <a:latin typeface="Garamond" pitchFamily="18" charset="0"/>
                          <a:cs typeface="Arial" pitchFamily="34" charset="0"/>
                        </a:rPr>
                        <a:t>, the greater the velocity of conduction of the action potential.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sym typeface="Symbol" pitchFamily="18" charset="2"/>
                        </a:rPr>
                        <a:t></a:t>
                      </a:r>
                      <a:r>
                        <a:rPr kumimoji="0" lang="en-US" sz="2200" b="0" i="0" u="none" strike="noStrike" cap="none" normalizeH="0" baseline="0" dirty="0">
                          <a:ln>
                            <a:noFill/>
                          </a:ln>
                          <a:solidFill>
                            <a:schemeClr val="tx1"/>
                          </a:solidFill>
                          <a:effectLst/>
                          <a:latin typeface="Garamond" pitchFamily="18" charset="0"/>
                          <a:cs typeface="Arial" pitchFamily="34" charset="0"/>
                        </a:rPr>
                        <a:t> </a:t>
                      </a:r>
                      <a:r>
                        <a:rPr kumimoji="0" lang="en-US" sz="2200" b="1" i="1" u="none" strike="noStrike" cap="none" normalizeH="0" baseline="0" dirty="0">
                          <a:ln>
                            <a:noFill/>
                          </a:ln>
                          <a:solidFill>
                            <a:schemeClr val="tx1"/>
                          </a:solidFill>
                          <a:effectLst/>
                          <a:latin typeface="Garamond" pitchFamily="18" charset="0"/>
                          <a:cs typeface="Arial" pitchFamily="34" charset="0"/>
                        </a:rPr>
                        <a:t>Velocity of conduction:</a:t>
                      </a:r>
                    </a:p>
                    <a:p>
                      <a:pPr marL="0" marR="0" lvl="0" indent="0" algn="l"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r>
                        <a:rPr kumimoji="0" lang="en-US" sz="2200" b="0" i="0" u="none" strike="noStrike" cap="none" normalizeH="0" baseline="0" dirty="0">
                          <a:ln>
                            <a:noFill/>
                          </a:ln>
                          <a:solidFill>
                            <a:schemeClr val="tx1"/>
                          </a:solidFill>
                          <a:effectLst/>
                          <a:latin typeface="Garamond" pitchFamily="18" charset="0"/>
                          <a:cs typeface="Arial" pitchFamily="34" charset="0"/>
                        </a:rPr>
                        <a:t>        </a:t>
                      </a:r>
                      <a:r>
                        <a:rPr kumimoji="0" lang="en-US" sz="2200" b="0" i="0" u="sng" strike="noStrike" cap="none" normalizeH="0" baseline="0" dirty="0">
                          <a:ln>
                            <a:noFill/>
                          </a:ln>
                          <a:solidFill>
                            <a:schemeClr val="tx1"/>
                          </a:solidFill>
                          <a:effectLst/>
                          <a:latin typeface="Garamond" pitchFamily="18" charset="0"/>
                          <a:cs typeface="Arial" pitchFamily="34" charset="0"/>
                        </a:rPr>
                        <a:t>slow  (0.5-2.0 meter/sec)</a:t>
                      </a:r>
                      <a:r>
                        <a:rPr kumimoji="0" lang="en-US" sz="2200" b="0" i="0" u="none" strike="noStrike" cap="none" normalizeH="0" baseline="0" dirty="0">
                          <a:ln>
                            <a:noFill/>
                          </a:ln>
                          <a:solidFill>
                            <a:schemeClr val="tx1"/>
                          </a:solidFill>
                          <a:effectLst/>
                          <a:latin typeface="Garamond" pitchFamily="18" charset="0"/>
                          <a:cs typeface="Arial" pitchFamily="34" charset="0"/>
                        </a:rPr>
                        <a:t> </a:t>
                      </a:r>
                    </a:p>
                    <a:p>
                      <a:pPr marL="0" marR="0" lvl="0" indent="0" algn="just" defTabSz="914400" rtl="0" eaLnBrk="1" fontAlgn="base" latinLnBrk="0" hangingPunct="1">
                        <a:lnSpc>
                          <a:spcPct val="120000"/>
                        </a:lnSpc>
                        <a:spcBef>
                          <a:spcPct val="20000"/>
                        </a:spcBef>
                        <a:spcAft>
                          <a:spcPct val="0"/>
                        </a:spcAft>
                        <a:buClr>
                          <a:schemeClr val="hlink"/>
                        </a:buClr>
                        <a:buSzPct val="70000"/>
                        <a:buFont typeface="Wingdings" pitchFamily="2" charset="2"/>
                        <a:buNone/>
                        <a:tabLst/>
                      </a:pPr>
                      <a:endParaRPr kumimoji="0" lang="en-US" sz="2200" b="0" i="0" u="none" strike="noStrike" cap="none" normalizeH="0" baseline="0" dirty="0">
                        <a:ln>
                          <a:noFill/>
                        </a:ln>
                        <a:solidFill>
                          <a:schemeClr val="tx1"/>
                        </a:solidFill>
                        <a:effectLst/>
                        <a:latin typeface="Garamond"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180" y="457200"/>
            <a:ext cx="8403020" cy="685800"/>
          </a:xfrm>
        </p:spPr>
        <p:txBody>
          <a:bodyPr/>
          <a:lstStyle/>
          <a:p>
            <a:pPr algn="ctr"/>
            <a:r>
              <a:rPr lang="en-US" b="1" dirty="0">
                <a:solidFill>
                  <a:srgbClr val="FF0000"/>
                </a:solidFill>
              </a:rPr>
              <a:t>ALL OR NONE LAW</a:t>
            </a:r>
          </a:p>
        </p:txBody>
      </p:sp>
      <p:sp>
        <p:nvSpPr>
          <p:cNvPr id="5" name="Subtitle 4"/>
          <p:cNvSpPr>
            <a:spLocks noGrp="1"/>
          </p:cNvSpPr>
          <p:nvPr>
            <p:ph idx="1"/>
          </p:nvPr>
        </p:nvSpPr>
        <p:spPr/>
        <p:txBody>
          <a:bodyPr>
            <a:normAutofit/>
          </a:bodyPr>
          <a:lstStyle/>
          <a:p>
            <a:r>
              <a:rPr lang="en-US" b="1" dirty="0">
                <a:solidFill>
                  <a:schemeClr val="tx1"/>
                </a:solidFill>
              </a:rPr>
              <a:t>The action potential in a single nerve fiber is “all or none in character”.</a:t>
            </a:r>
          </a:p>
          <a:p>
            <a:endParaRPr lang="en-US" b="1" dirty="0">
              <a:solidFill>
                <a:schemeClr val="tx1"/>
              </a:solidFill>
            </a:endParaRPr>
          </a:p>
          <a:p>
            <a:r>
              <a:rPr lang="en-US" b="1" dirty="0">
                <a:solidFill>
                  <a:schemeClr val="tx1"/>
                </a:solidFill>
              </a:rPr>
              <a:t>That is when a stimulus is applies, either the axon does not respond with a spike production or it responds to the maximum of its ability.</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a:bodyPr>
          <a:lstStyle/>
          <a:p>
            <a:r>
              <a:rPr lang="en-US" b="1" dirty="0">
                <a:solidFill>
                  <a:srgbClr val="FF0000"/>
                </a:solidFill>
                <a:latin typeface="Algerian" pitchFamily="82" charset="0"/>
              </a:rPr>
              <a:t>All or None law</a:t>
            </a:r>
            <a:br>
              <a:rPr lang="en-US" b="1" dirty="0">
                <a:solidFill>
                  <a:srgbClr val="FF0000"/>
                </a:solidFill>
                <a:latin typeface="Algerian" pitchFamily="82" charset="0"/>
              </a:rPr>
            </a:br>
            <a:endParaRPr lang="en-IN" b="1" dirty="0">
              <a:solidFill>
                <a:srgbClr val="FF0000"/>
              </a:solidFill>
              <a:latin typeface="Algerian" pitchFamily="82" charset="0"/>
            </a:endParaRPr>
          </a:p>
        </p:txBody>
      </p:sp>
      <p:pic>
        <p:nvPicPr>
          <p:cNvPr id="4" name="Picture 2"/>
          <p:cNvPicPr>
            <a:picLocks noChangeAspect="1" noChangeArrowheads="1"/>
          </p:cNvPicPr>
          <p:nvPr/>
        </p:nvPicPr>
        <p:blipFill>
          <a:blip r:embed="rId2"/>
          <a:srcRect/>
          <a:stretch>
            <a:fillRect/>
          </a:stretch>
        </p:blipFill>
        <p:spPr bwMode="auto">
          <a:xfrm>
            <a:off x="558800" y="1066800"/>
            <a:ext cx="7594600" cy="4953000"/>
          </a:xfrm>
          <a:prstGeom prst="rect">
            <a:avLst/>
          </a:prstGeom>
          <a:noFill/>
          <a:ln w="9525">
            <a:noFill/>
            <a:miter lim="800000"/>
            <a:headEnd/>
            <a:tailEnd/>
          </a:ln>
          <a:effectLst/>
        </p:spPr>
      </p:pic>
    </p:spTree>
    <p:extLst>
      <p:ext uri="{BB962C8B-B14F-4D97-AF65-F5344CB8AC3E}">
        <p14:creationId xmlns:p14="http://schemas.microsoft.com/office/powerpoint/2010/main" val="2428356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981200"/>
            <a:ext cx="8686800" cy="1095600"/>
          </a:xfrm>
          <a:ln>
            <a:prstDash val="lgDashDot"/>
          </a:ln>
          <a:effectLst>
            <a:glow rad="228600">
              <a:schemeClr val="accent5">
                <a:satMod val="175000"/>
                <a:alpha val="40000"/>
              </a:schemeClr>
            </a:glow>
            <a:softEdge rad="317500"/>
          </a:effectLst>
        </p:spPr>
        <p:style>
          <a:lnRef idx="2">
            <a:schemeClr val="accent4"/>
          </a:lnRef>
          <a:fillRef idx="1">
            <a:schemeClr val="lt1"/>
          </a:fillRef>
          <a:effectRef idx="0">
            <a:schemeClr val="accent4"/>
          </a:effectRef>
          <a:fontRef idx="minor">
            <a:schemeClr val="dk1"/>
          </a:fontRef>
        </p:style>
        <p:txBody>
          <a:bodyPr>
            <a:normAutofit/>
          </a:bodyPr>
          <a:lstStyle/>
          <a:p>
            <a:r>
              <a:rPr lang="en-US" sz="60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Times New Roman" pitchFamily="18" charset="0"/>
                <a:cs typeface="Times New Roman" pitchFamily="18" charset="0"/>
              </a:rPr>
              <a:t>REFRACTORY PERIOD</a:t>
            </a:r>
            <a:endParaRPr lang="en-IN" sz="6000"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017879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a:t>Absolute refractory period (ARP)</a:t>
            </a:r>
            <a:endParaRPr lang="en-US" dirty="0"/>
          </a:p>
        </p:txBody>
      </p:sp>
      <p:sp>
        <p:nvSpPr>
          <p:cNvPr id="3" name="Content Placeholder 2"/>
          <p:cNvSpPr>
            <a:spLocks noGrp="1"/>
          </p:cNvSpPr>
          <p:nvPr>
            <p:ph idx="1"/>
          </p:nvPr>
        </p:nvSpPr>
        <p:spPr>
          <a:xfrm>
            <a:off x="152400" y="1066800"/>
            <a:ext cx="8915400" cy="5059363"/>
          </a:xfrm>
        </p:spPr>
        <p:txBody>
          <a:bodyPr>
            <a:noAutofit/>
          </a:bodyPr>
          <a:lstStyle/>
          <a:p>
            <a:pPr algn="just" fontAlgn="base">
              <a:buNone/>
            </a:pPr>
            <a:r>
              <a:rPr lang="en-US" sz="3200" dirty="0">
                <a:solidFill>
                  <a:schemeClr val="tx1"/>
                </a:solidFill>
              </a:rPr>
              <a:t>The excitability of the nerve fiber is completely lost. i.e., the nerve is refractory to further stimulation</a:t>
            </a:r>
          </a:p>
          <a:p>
            <a:pPr algn="just" fontAlgn="base">
              <a:buNone/>
            </a:pPr>
            <a:r>
              <a:rPr lang="en-US" sz="3200" dirty="0">
                <a:solidFill>
                  <a:schemeClr val="tx1"/>
                </a:solidFill>
              </a:rPr>
              <a:t>- </a:t>
            </a:r>
            <a:r>
              <a:rPr lang="en-US" sz="3200" dirty="0">
                <a:solidFill>
                  <a:srgbClr val="FF0000"/>
                </a:solidFill>
              </a:rPr>
              <a:t>no other stimulus whatever its strength </a:t>
            </a:r>
            <a:r>
              <a:rPr lang="en-US" sz="3200" dirty="0">
                <a:solidFill>
                  <a:schemeClr val="tx1"/>
                </a:solidFill>
              </a:rPr>
              <a:t>can excite the nerve.</a:t>
            </a:r>
          </a:p>
          <a:p>
            <a:pPr algn="just" fontAlgn="base">
              <a:buNone/>
            </a:pPr>
            <a:r>
              <a:rPr lang="en-US" sz="3200" dirty="0">
                <a:solidFill>
                  <a:schemeClr val="tx1"/>
                </a:solidFill>
              </a:rPr>
              <a:t>- corresponds to: the ascending limb of the spike potential (after the firing level) and the early part of the descending limb (initial 1/3 of </a:t>
            </a:r>
            <a:r>
              <a:rPr lang="en-US" sz="3200" dirty="0" err="1">
                <a:solidFill>
                  <a:schemeClr val="tx1"/>
                </a:solidFill>
              </a:rPr>
              <a:t>repolarization</a:t>
            </a:r>
            <a:r>
              <a:rPr lang="en-US" sz="3200" dirty="0">
                <a:solidFill>
                  <a:schemeClr val="tx1"/>
                </a:solidFill>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fontScale="90000"/>
          </a:bodyPr>
          <a:lstStyle/>
          <a:p>
            <a:br>
              <a:rPr lang="en-US" b="1" dirty="0">
                <a:latin typeface="Algerian" pitchFamily="82" charset="0"/>
              </a:rPr>
            </a:br>
            <a:r>
              <a:rPr lang="en-US" sz="4900" b="1" dirty="0">
                <a:solidFill>
                  <a:srgbClr val="FF0000"/>
                </a:solidFill>
                <a:latin typeface="Algerian" pitchFamily="82" charset="0"/>
              </a:rPr>
              <a:t>Absolute refractory period</a:t>
            </a:r>
            <a:br>
              <a:rPr lang="en-US" sz="4900" b="1" dirty="0">
                <a:solidFill>
                  <a:srgbClr val="FF0000"/>
                </a:solidFill>
                <a:latin typeface="Algerian" pitchFamily="82" charset="0"/>
              </a:rPr>
            </a:br>
            <a:endParaRPr lang="en-IN" b="1" dirty="0">
              <a:solidFill>
                <a:srgbClr val="FF0000"/>
              </a:solidFill>
              <a:latin typeface="Algerian" pitchFamily="82" charset="0"/>
            </a:endParaRPr>
          </a:p>
        </p:txBody>
      </p:sp>
      <p:pic>
        <p:nvPicPr>
          <p:cNvPr id="4" name="Content Placeholder 3" descr="IMG_20161201_123355.jpg"/>
          <p:cNvPicPr>
            <a:picLocks noChangeAspect="1"/>
          </p:cNvPicPr>
          <p:nvPr/>
        </p:nvPicPr>
        <p:blipFill>
          <a:blip r:embed="rId2" cstate="print">
            <a:lum bright="30000"/>
          </a:blip>
          <a:stretch>
            <a:fillRect/>
          </a:stretch>
        </p:blipFill>
        <p:spPr>
          <a:xfrm>
            <a:off x="762000" y="1143000"/>
            <a:ext cx="7467600" cy="4978400"/>
          </a:xfrm>
          <a:prstGeom prst="rect">
            <a:avLst/>
          </a:prstGeom>
        </p:spPr>
      </p:pic>
    </p:spTree>
    <p:extLst>
      <p:ext uri="{BB962C8B-B14F-4D97-AF65-F5344CB8AC3E}">
        <p14:creationId xmlns:p14="http://schemas.microsoft.com/office/powerpoint/2010/main" val="1327718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5108"/>
            <a:ext cx="8686800" cy="4791056"/>
          </a:xfrm>
        </p:spPr>
        <p:txBody>
          <a:bodyPr>
            <a:normAutofit fontScale="92500" lnSpcReduction="20000"/>
          </a:bodyPr>
          <a:lstStyle/>
          <a:p>
            <a:pPr algn="just"/>
            <a:r>
              <a:rPr lang="en-US" dirty="0"/>
              <a:t>At the peak of AP, the inactivation gates of the voltage gated Na+ channels close and they remain in that inactivated state for some time before returning to the resting state.</a:t>
            </a:r>
          </a:p>
          <a:p>
            <a:pPr algn="just"/>
            <a:r>
              <a:rPr lang="en-US" dirty="0"/>
              <a:t>These Na+ channels can reopen in response to second stimulus, only after attaining the resting state.</a:t>
            </a:r>
          </a:p>
          <a:p>
            <a:pPr algn="just"/>
            <a:r>
              <a:rPr lang="en-US" dirty="0"/>
              <a:t>Hence even if a stronger stimulus is applied during this interval, it will not produce a second AP and the membrane is said to be in its absolute refractory period.</a:t>
            </a:r>
            <a:endParaRPr lang="en-IN" dirty="0"/>
          </a:p>
          <a:p>
            <a:endParaRPr lang="en-US" b="1" dirty="0"/>
          </a:p>
        </p:txBody>
      </p:sp>
      <p:sp>
        <p:nvSpPr>
          <p:cNvPr id="4" name="Footer Placeholder 3"/>
          <p:cNvSpPr>
            <a:spLocks noGrp="1"/>
          </p:cNvSpPr>
          <p:nvPr>
            <p:ph type="ftr" sz="quarter" idx="11"/>
          </p:nvPr>
        </p:nvSpPr>
        <p:spPr/>
        <p:txBody>
          <a:bodyPr/>
          <a:lstStyle/>
          <a:p>
            <a:r>
              <a:rPr lang="en-US">
                <a:solidFill>
                  <a:srgbClr val="262626">
                    <a:lumMod val="85000"/>
                    <a:lumOff val="15000"/>
                  </a:srgbClr>
                </a:solidFill>
              </a:rPr>
              <a:t>RAJ NIDHI</a:t>
            </a:r>
            <a:endParaRPr lang="en-US" dirty="0">
              <a:solidFill>
                <a:srgbClr val="262626">
                  <a:lumMod val="85000"/>
                  <a:lumOff val="15000"/>
                </a:srgbClr>
              </a:solidFill>
            </a:endParaRPr>
          </a:p>
        </p:txBody>
      </p:sp>
      <p:sp>
        <p:nvSpPr>
          <p:cNvPr id="5" name="Slide Number Placeholder 4"/>
          <p:cNvSpPr>
            <a:spLocks noGrp="1"/>
          </p:cNvSpPr>
          <p:nvPr>
            <p:ph type="sldNum" sz="quarter" idx="12"/>
          </p:nvPr>
        </p:nvSpPr>
        <p:spPr/>
        <p:txBody>
          <a:bodyPr/>
          <a:lstStyle/>
          <a:p>
            <a:fld id="{240D5ECE-8B49-45CD-BE81-EF81920D1969}" type="slidenum">
              <a:rPr lang="en-US" smtClean="0">
                <a:solidFill>
                  <a:srgbClr val="262626">
                    <a:lumMod val="85000"/>
                    <a:lumOff val="15000"/>
                  </a:srgbClr>
                </a:solidFill>
              </a:rPr>
              <a:pPr/>
              <a:t>56</a:t>
            </a:fld>
            <a:endParaRPr lang="en-US" dirty="0">
              <a:solidFill>
                <a:srgbClr val="262626">
                  <a:lumMod val="85000"/>
                  <a:lumOff val="15000"/>
                </a:srgbClr>
              </a:solidFill>
            </a:endParaRPr>
          </a:p>
        </p:txBody>
      </p:sp>
      <p:sp>
        <p:nvSpPr>
          <p:cNvPr id="6" name="Rectangle 5"/>
          <p:cNvSpPr/>
          <p:nvPr/>
        </p:nvSpPr>
        <p:spPr>
          <a:xfrm>
            <a:off x="304800" y="381000"/>
            <a:ext cx="5943600" cy="954107"/>
          </a:xfrm>
          <a:prstGeom prst="rect">
            <a:avLst/>
          </a:prstGeom>
        </p:spPr>
        <p:txBody>
          <a:bodyPr wrap="square">
            <a:spAutoFit/>
          </a:bodyPr>
          <a:lstStyle/>
          <a:p>
            <a:r>
              <a:rPr lang="en-US" sz="2800" b="1" dirty="0">
                <a:solidFill>
                  <a:srgbClr val="0070C0"/>
                </a:solidFill>
                <a:latin typeface="Algerian" pitchFamily="82" charset="0"/>
              </a:rPr>
              <a:t>Mechanism of ARP</a:t>
            </a:r>
            <a:br>
              <a:rPr lang="en-US" sz="2800" b="1" dirty="0">
                <a:solidFill>
                  <a:srgbClr val="0070C0"/>
                </a:solidFill>
                <a:latin typeface="Algerian" pitchFamily="82" charset="0"/>
              </a:rPr>
            </a:br>
            <a:endParaRPr lang="en-US" sz="2800" dirty="0"/>
          </a:p>
        </p:txBody>
      </p:sp>
    </p:spTree>
    <p:extLst>
      <p:ext uri="{BB962C8B-B14F-4D97-AF65-F5344CB8AC3E}">
        <p14:creationId xmlns:p14="http://schemas.microsoft.com/office/powerpoint/2010/main" val="2707433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REFRACTOTY PERIOD</a:t>
            </a:r>
          </a:p>
        </p:txBody>
      </p:sp>
      <p:sp>
        <p:nvSpPr>
          <p:cNvPr id="2" name="Text Placeholder 1"/>
          <p:cNvSpPr>
            <a:spLocks noGrp="1"/>
          </p:cNvSpPr>
          <p:nvPr>
            <p:ph type="body" idx="1"/>
          </p:nvPr>
        </p:nvSpPr>
        <p:spPr/>
        <p:txBody>
          <a:bodyPr/>
          <a:lstStyle/>
          <a:p>
            <a:endParaRPr lang="en-IN"/>
          </a:p>
        </p:txBody>
      </p:sp>
      <p:pic>
        <p:nvPicPr>
          <p:cNvPr id="6" name="Picture 2" descr="C:\Users\Geetanjali Purohit\Desktop\wnnVZ9GjaIYobmAkUmW02A_m.jpg"/>
          <p:cNvPicPr>
            <a:picLocks noGrp="1" noChangeAspect="1" noChangeArrowheads="1"/>
          </p:cNvPicPr>
          <p:nvPr>
            <p:ph sz="quarter" idx="4294967295"/>
          </p:nvPr>
        </p:nvPicPr>
        <p:blipFill>
          <a:blip r:embed="rId2"/>
          <a:srcRect/>
          <a:stretch>
            <a:fillRect/>
          </a:stretch>
        </p:blipFill>
        <p:spPr bwMode="auto">
          <a:xfrm>
            <a:off x="0" y="0"/>
            <a:ext cx="9144000" cy="624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03020" cy="685800"/>
          </a:xfrm>
        </p:spPr>
        <p:txBody>
          <a:bodyPr>
            <a:normAutofit/>
          </a:bodyPr>
          <a:lstStyle/>
          <a:p>
            <a:r>
              <a:rPr lang="en-US" sz="3600" b="1" dirty="0">
                <a:solidFill>
                  <a:schemeClr val="tx1"/>
                </a:solidFill>
                <a:latin typeface="Times New Roman" pitchFamily="18" charset="0"/>
                <a:cs typeface="Times New Roman" pitchFamily="18" charset="0"/>
              </a:rPr>
              <a:t>Relative refractory period (RRP) </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219201"/>
            <a:ext cx="8458200" cy="3429000"/>
          </a:xfrm>
        </p:spPr>
        <p:txBody>
          <a:bodyPr/>
          <a:lstStyle/>
          <a:p>
            <a:pPr algn="just" fontAlgn="base">
              <a:buNone/>
            </a:pPr>
            <a:r>
              <a:rPr lang="en-US" sz="3200" dirty="0">
                <a:solidFill>
                  <a:schemeClr val="tx1"/>
                </a:solidFill>
                <a:latin typeface="Times New Roman" pitchFamily="18" charset="0"/>
                <a:cs typeface="Times New Roman" pitchFamily="18" charset="0"/>
              </a:rPr>
              <a:t>The excitability of the nerve is partially recovered (but still below normal)</a:t>
            </a:r>
          </a:p>
          <a:p>
            <a:pPr algn="just" fontAlgn="base">
              <a:buNone/>
            </a:pPr>
            <a:r>
              <a:rPr lang="en-US" sz="3200" dirty="0">
                <a:solidFill>
                  <a:schemeClr val="tx1"/>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Stronger stimuli are needed to excite the nerve</a:t>
            </a:r>
            <a:r>
              <a:rPr lang="en-US" sz="3200" dirty="0">
                <a:solidFill>
                  <a:schemeClr val="tx1"/>
                </a:solidFill>
                <a:latin typeface="Times New Roman" pitchFamily="18" charset="0"/>
                <a:cs typeface="Times New Roman" pitchFamily="18" charset="0"/>
              </a:rPr>
              <a:t>.</a:t>
            </a:r>
          </a:p>
          <a:p>
            <a:pPr algn="just" fontAlgn="base">
              <a:buNone/>
            </a:pPr>
            <a:r>
              <a:rPr lang="en-US" sz="3200" dirty="0">
                <a:solidFill>
                  <a:schemeClr val="tx1"/>
                </a:solidFill>
                <a:latin typeface="Times New Roman" pitchFamily="18" charset="0"/>
                <a:cs typeface="Times New Roman" pitchFamily="18" charset="0"/>
              </a:rPr>
              <a:t>- corresponds to the late part of the descending limb of the spike potential till the start of the negative after potential.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03020" cy="685800"/>
          </a:xfrm>
        </p:spPr>
        <p:txBody>
          <a:bodyPr>
            <a:normAutofit fontScale="90000"/>
          </a:bodyPr>
          <a:lstStyle/>
          <a:p>
            <a:pPr algn="ctr"/>
            <a:r>
              <a:rPr lang="en-US" dirty="0">
                <a:solidFill>
                  <a:srgbClr val="FF0000"/>
                </a:solidFill>
                <a:latin typeface="Algerian" pitchFamily="82" charset="0"/>
              </a:rPr>
              <a:t>Summation</a:t>
            </a:r>
            <a:br>
              <a:rPr lang="en-US" dirty="0">
                <a:solidFill>
                  <a:srgbClr val="FF0000"/>
                </a:solidFill>
                <a:latin typeface="Algerian" pitchFamily="82" charset="0"/>
              </a:rPr>
            </a:br>
            <a:endParaRPr lang="en-IN" dirty="0">
              <a:solidFill>
                <a:srgbClr val="FF0000"/>
              </a:solidFill>
              <a:latin typeface="Algerian" pitchFamily="82" charset="0"/>
            </a:endParaRPr>
          </a:p>
        </p:txBody>
      </p:sp>
      <p:sp>
        <p:nvSpPr>
          <p:cNvPr id="3" name="Content Placeholder 2"/>
          <p:cNvSpPr>
            <a:spLocks noGrp="1"/>
          </p:cNvSpPr>
          <p:nvPr>
            <p:ph idx="1"/>
          </p:nvPr>
        </p:nvSpPr>
        <p:spPr>
          <a:xfrm>
            <a:off x="0" y="838200"/>
            <a:ext cx="9067800" cy="5287963"/>
          </a:xfrm>
        </p:spPr>
        <p:txBody>
          <a:bodyPr>
            <a:normAutofit/>
          </a:bodyPr>
          <a:lstStyle/>
          <a:p>
            <a:pPr algn="just">
              <a:lnSpc>
                <a:spcPct val="150000"/>
              </a:lnSpc>
            </a:pPr>
            <a:r>
              <a:rPr lang="en-US" sz="2800" dirty="0">
                <a:latin typeface="Calibri" pitchFamily="34" charset="0"/>
              </a:rPr>
              <a:t>    Application of subthreshold stimuli in rapid succession, they are summated and they produce an action potential.</a:t>
            </a:r>
          </a:p>
          <a:p>
            <a:pPr algn="just">
              <a:lnSpc>
                <a:spcPct val="150000"/>
              </a:lnSpc>
            </a:pPr>
            <a:endParaRPr lang="en-IN" sz="2800" dirty="0">
              <a:latin typeface="Calibri" pitchFamily="34" charset="0"/>
            </a:endParaRPr>
          </a:p>
        </p:txBody>
      </p:sp>
    </p:spTree>
    <p:extLst>
      <p:ext uri="{BB962C8B-B14F-4D97-AF65-F5344CB8AC3E}">
        <p14:creationId xmlns:p14="http://schemas.microsoft.com/office/powerpoint/2010/main" val="95868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EFFECTIVENESS OF STIMULUS</a:t>
            </a:r>
          </a:p>
        </p:txBody>
      </p:sp>
    </p:spTree>
    <p:extLst>
      <p:ext uri="{BB962C8B-B14F-4D97-AF65-F5344CB8AC3E}">
        <p14:creationId xmlns:p14="http://schemas.microsoft.com/office/powerpoint/2010/main" val="1554880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ACCOMODATION</a:t>
            </a:r>
          </a:p>
        </p:txBody>
      </p:sp>
      <p:sp>
        <p:nvSpPr>
          <p:cNvPr id="5" name="Subtitle 4"/>
          <p:cNvSpPr>
            <a:spLocks noGrp="1"/>
          </p:cNvSpPr>
          <p:nvPr>
            <p:ph type="body" sz="quarter" idx="14"/>
          </p:nvPr>
        </p:nvSpPr>
        <p:spPr>
          <a:xfrm>
            <a:off x="21102" y="10551"/>
            <a:ext cx="9122898" cy="2895600"/>
          </a:xfrm>
        </p:spPr>
        <p:txBody>
          <a:bodyPr>
            <a:normAutofit/>
          </a:bodyPr>
          <a:lstStyle/>
          <a:p>
            <a:pPr algn="just"/>
            <a:r>
              <a:rPr lang="en-US" sz="2400" b="1" dirty="0">
                <a:solidFill>
                  <a:schemeClr val="tx1"/>
                </a:solidFill>
                <a:latin typeface="Times New Roman" pitchFamily="18" charset="0"/>
                <a:cs typeface="Times New Roman" pitchFamily="18" charset="0"/>
              </a:rPr>
              <a:t>If a nerve is submitted to a repeatedly constant strength of current, the site of the nerve under stimulation shows </a:t>
            </a:r>
            <a:r>
              <a:rPr lang="en-US" sz="2400" b="1" i="1" dirty="0">
                <a:solidFill>
                  <a:schemeClr val="tx1"/>
                </a:solidFill>
                <a:latin typeface="Times New Roman" pitchFamily="18" charset="0"/>
                <a:cs typeface="Times New Roman" pitchFamily="18" charset="0"/>
              </a:rPr>
              <a:t>decrease of excitability.</a:t>
            </a:r>
            <a:r>
              <a:rPr lang="en-US" sz="2400" b="1" u="sng" dirty="0">
                <a:solidFill>
                  <a:schemeClr val="tx1"/>
                </a:solidFill>
                <a:latin typeface="Times New Roman" pitchFamily="18" charset="0"/>
                <a:cs typeface="Times New Roman" pitchFamily="18" charset="0"/>
              </a:rPr>
              <a:t> </a:t>
            </a:r>
          </a:p>
          <a:p>
            <a:pPr algn="just"/>
            <a:r>
              <a:rPr lang="en-US" sz="2400" b="1" dirty="0">
                <a:solidFill>
                  <a:srgbClr val="C00000"/>
                </a:solidFill>
                <a:latin typeface="Times New Roman" pitchFamily="18" charset="0"/>
                <a:cs typeface="Times New Roman" pitchFamily="18" charset="0"/>
              </a:rPr>
              <a:t>A similar feature at the nerve endings is called ADAPTATION </a:t>
            </a:r>
            <a:r>
              <a:rPr lang="en-US" sz="2400" b="1" dirty="0" err="1">
                <a:solidFill>
                  <a:srgbClr val="C00000"/>
                </a:solidFill>
                <a:latin typeface="Times New Roman" pitchFamily="18" charset="0"/>
                <a:cs typeface="Times New Roman" pitchFamily="18" charset="0"/>
              </a:rPr>
              <a:t>i.e</a:t>
            </a:r>
            <a:r>
              <a:rPr lang="en-US" sz="2400" b="1" dirty="0">
                <a:solidFill>
                  <a:srgbClr val="C00000"/>
                </a:solidFill>
                <a:latin typeface="Times New Roman" pitchFamily="18" charset="0"/>
                <a:cs typeface="Times New Roman" pitchFamily="18" charset="0"/>
              </a:rPr>
              <a:t> nerve fiber accommodate while nerve endings adapts.</a:t>
            </a:r>
          </a:p>
          <a:p>
            <a:pPr algn="just"/>
            <a:endParaRPr lang="en-US" sz="1100" b="1" i="1"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9" presetClass="path" presetSubtype="0" accel="50000" decel="50000" fill="hold" grpId="0" nodeType="clickEffect">
                                  <p:stCondLst>
                                    <p:cond delay="0"/>
                                  </p:stCondLst>
                                  <p:childTnLst>
                                    <p:animMotion origin="layout" path="M 0 0 C 0 -0.035 0.028 -0.062 0.062 -0.062 C 0.097 -0.062 0.125 -0.035 0.125 0 C 0.125 0.035 0.153 0.062 0.188 0.062 C 0.222 0.062 0.25 0.035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5">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7"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520940" cy="548640"/>
          </a:xfrm>
        </p:spPr>
        <p:txBody>
          <a:bodyPr>
            <a:normAutofit fontScale="90000"/>
          </a:bodyPr>
          <a:lstStyle/>
          <a:p>
            <a:pPr algn="ctr"/>
            <a:br>
              <a:rPr lang="en-US" b="1" dirty="0">
                <a:solidFill>
                  <a:srgbClr val="FF0000"/>
                </a:solidFill>
                <a:latin typeface="Algerian" pitchFamily="82" charset="0"/>
              </a:rPr>
            </a:br>
            <a:r>
              <a:rPr lang="en-US" b="1" dirty="0" err="1">
                <a:solidFill>
                  <a:srgbClr val="FF0000"/>
                </a:solidFill>
                <a:latin typeface="Algerian" pitchFamily="82" charset="0"/>
              </a:rPr>
              <a:t>Unfatigability</a:t>
            </a:r>
            <a:br>
              <a:rPr lang="en-US" b="1" dirty="0">
                <a:solidFill>
                  <a:srgbClr val="FF0000"/>
                </a:solidFill>
                <a:latin typeface="Algerian" pitchFamily="82" charset="0"/>
              </a:rPr>
            </a:br>
            <a:endParaRPr lang="en-IN" b="1" dirty="0">
              <a:solidFill>
                <a:srgbClr val="FF0000"/>
              </a:solidFill>
              <a:latin typeface="Algerian" pitchFamily="82" charset="0"/>
            </a:endParaRPr>
          </a:p>
        </p:txBody>
      </p:sp>
      <p:sp>
        <p:nvSpPr>
          <p:cNvPr id="3" name="Content Placeholder 2"/>
          <p:cNvSpPr>
            <a:spLocks noGrp="1"/>
          </p:cNvSpPr>
          <p:nvPr>
            <p:ph idx="1"/>
          </p:nvPr>
        </p:nvSpPr>
        <p:spPr>
          <a:xfrm>
            <a:off x="0" y="838200"/>
            <a:ext cx="9144000" cy="3842277"/>
          </a:xfrm>
        </p:spPr>
        <p:txBody>
          <a:bodyPr>
            <a:normAutofit/>
          </a:bodyPr>
          <a:lstStyle/>
          <a:p>
            <a:pPr marL="0" indent="0" algn="just">
              <a:lnSpc>
                <a:spcPct val="150000"/>
              </a:lnSpc>
              <a:buNone/>
            </a:pPr>
            <a:r>
              <a:rPr lang="en-US" sz="2400" b="0" dirty="0">
                <a:latin typeface="Calibri" pitchFamily="34" charset="0"/>
              </a:rPr>
              <a:t> </a:t>
            </a:r>
          </a:p>
          <a:p>
            <a:pPr algn="just">
              <a:lnSpc>
                <a:spcPct val="150000"/>
              </a:lnSpc>
              <a:buFont typeface="Arial" pitchFamily="34" charset="0"/>
              <a:buChar char="•"/>
            </a:pPr>
            <a:r>
              <a:rPr lang="en-US" sz="2400" b="0" dirty="0">
                <a:latin typeface="Calibri" pitchFamily="34" charset="0"/>
              </a:rPr>
              <a:t>NERVE fibers cannot be fatigued, even when they are stimulated continuously due to absolute refractory period</a:t>
            </a:r>
          </a:p>
        </p:txBody>
      </p:sp>
    </p:spTree>
    <p:extLst>
      <p:ext uri="{BB962C8B-B14F-4D97-AF65-F5344CB8AC3E}">
        <p14:creationId xmlns:p14="http://schemas.microsoft.com/office/powerpoint/2010/main" val="3236811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E6081-7F11-492A-BC18-5C428906F187}"/>
              </a:ext>
            </a:extLst>
          </p:cNvPr>
          <p:cNvSpPr>
            <a:spLocks noGrp="1"/>
          </p:cNvSpPr>
          <p:nvPr>
            <p:ph sz="quarter" idx="1"/>
          </p:nvPr>
        </p:nvSpPr>
        <p:spPr>
          <a:xfrm>
            <a:off x="228600" y="1219200"/>
            <a:ext cx="8991600" cy="5105400"/>
          </a:xfrm>
        </p:spPr>
        <p:txBody>
          <a:bodyPr>
            <a:normAutofit/>
          </a:bodyPr>
          <a:lstStyle/>
          <a:p>
            <a:pPr marL="0" indent="0">
              <a:buNone/>
            </a:pPr>
            <a:r>
              <a:rPr lang="en-US" sz="4400" dirty="0"/>
              <a:t>1.All or None phenomena in nerve followed by</a:t>
            </a:r>
          </a:p>
          <a:p>
            <a:pPr marL="514350" indent="-514350">
              <a:buAutoNum type="alphaUcPeriod"/>
            </a:pPr>
            <a:r>
              <a:rPr lang="en-US" sz="4400" dirty="0">
                <a:solidFill>
                  <a:srgbClr val="FF0000"/>
                </a:solidFill>
              </a:rPr>
              <a:t>Nerve  </a:t>
            </a:r>
          </a:p>
          <a:p>
            <a:pPr marL="514350" indent="-514350">
              <a:buAutoNum type="alphaUcPeriod"/>
            </a:pPr>
            <a:r>
              <a:rPr lang="en-US" sz="4400" dirty="0">
                <a:solidFill>
                  <a:srgbClr val="FF0000"/>
                </a:solidFill>
              </a:rPr>
              <a:t> Neuron  </a:t>
            </a:r>
          </a:p>
          <a:p>
            <a:pPr marL="514350" indent="-514350">
              <a:buAutoNum type="alphaUcPeriod"/>
            </a:pPr>
            <a:r>
              <a:rPr lang="en-US" sz="4400" dirty="0">
                <a:solidFill>
                  <a:srgbClr val="FF0000"/>
                </a:solidFill>
              </a:rPr>
              <a:t> both</a:t>
            </a:r>
          </a:p>
          <a:p>
            <a:pPr marL="514350" indent="-514350">
              <a:buAutoNum type="alphaUcPeriod"/>
            </a:pPr>
            <a:r>
              <a:rPr lang="en-US" sz="4400" dirty="0">
                <a:solidFill>
                  <a:srgbClr val="FF0000"/>
                </a:solidFill>
              </a:rPr>
              <a:t>   None</a:t>
            </a:r>
          </a:p>
          <a:p>
            <a:endParaRPr lang="en-IN" sz="4400" dirty="0"/>
          </a:p>
        </p:txBody>
      </p:sp>
    </p:spTree>
    <p:extLst>
      <p:ext uri="{BB962C8B-B14F-4D97-AF65-F5344CB8AC3E}">
        <p14:creationId xmlns:p14="http://schemas.microsoft.com/office/powerpoint/2010/main" val="2281026645"/>
      </p:ext>
    </p:extLst>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304C-2B3B-43A1-928D-887615D7E7C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011515E-99D1-4D4A-A695-FDFAC71138C5}"/>
              </a:ext>
            </a:extLst>
          </p:cNvPr>
          <p:cNvSpPr>
            <a:spLocks noGrp="1"/>
          </p:cNvSpPr>
          <p:nvPr>
            <p:ph sz="quarter" idx="1"/>
          </p:nvPr>
        </p:nvSpPr>
        <p:spPr>
          <a:xfrm>
            <a:off x="914400" y="1447800"/>
            <a:ext cx="8153400" cy="4648200"/>
          </a:xfrm>
        </p:spPr>
        <p:txBody>
          <a:bodyPr>
            <a:normAutofit/>
          </a:bodyPr>
          <a:lstStyle/>
          <a:p>
            <a:pPr marL="0" indent="0">
              <a:buNone/>
            </a:pPr>
            <a:r>
              <a:rPr lang="en-US" sz="4000" dirty="0"/>
              <a:t>2. Nerve can be stimulated by supra-maximal current but not by threshold is</a:t>
            </a:r>
          </a:p>
          <a:p>
            <a:r>
              <a:rPr lang="en-US" sz="4000" dirty="0">
                <a:solidFill>
                  <a:srgbClr val="7030A0"/>
                </a:solidFill>
              </a:rPr>
              <a:t>A. ARP     </a:t>
            </a:r>
          </a:p>
          <a:p>
            <a:r>
              <a:rPr lang="en-US" sz="4000" dirty="0">
                <a:solidFill>
                  <a:srgbClr val="7030A0"/>
                </a:solidFill>
              </a:rPr>
              <a:t> B. RRP </a:t>
            </a:r>
          </a:p>
          <a:p>
            <a:r>
              <a:rPr lang="en-US" sz="4000" dirty="0">
                <a:solidFill>
                  <a:srgbClr val="7030A0"/>
                </a:solidFill>
              </a:rPr>
              <a:t> C. None   </a:t>
            </a:r>
          </a:p>
          <a:p>
            <a:r>
              <a:rPr lang="en-US" sz="4000" dirty="0">
                <a:solidFill>
                  <a:srgbClr val="7030A0"/>
                </a:solidFill>
              </a:rPr>
              <a:t>  D. all</a:t>
            </a:r>
          </a:p>
          <a:p>
            <a:endParaRPr lang="en-IN" sz="4000" dirty="0"/>
          </a:p>
        </p:txBody>
      </p:sp>
    </p:spTree>
    <p:extLst>
      <p:ext uri="{BB962C8B-B14F-4D97-AF65-F5344CB8AC3E}">
        <p14:creationId xmlns:p14="http://schemas.microsoft.com/office/powerpoint/2010/main" val="1534430728"/>
      </p:ext>
    </p:extLst>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A12D-E783-413B-A529-D2B24AB9959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644CFE9D-6F74-43D5-A296-FD70913A62FE}"/>
              </a:ext>
            </a:extLst>
          </p:cNvPr>
          <p:cNvSpPr>
            <a:spLocks noGrp="1"/>
          </p:cNvSpPr>
          <p:nvPr>
            <p:ph sz="quarter" idx="1"/>
          </p:nvPr>
        </p:nvSpPr>
        <p:spPr>
          <a:xfrm>
            <a:off x="76200" y="1417638"/>
            <a:ext cx="9067800" cy="5165724"/>
          </a:xfrm>
        </p:spPr>
        <p:txBody>
          <a:bodyPr>
            <a:normAutofit/>
          </a:bodyPr>
          <a:lstStyle/>
          <a:p>
            <a:r>
              <a:rPr lang="en-US" sz="3600" dirty="0"/>
              <a:t>3. The sequence of changes which occur in the membrane potential following excitation</a:t>
            </a:r>
          </a:p>
          <a:p>
            <a:pPr marL="0" indent="0">
              <a:buNone/>
            </a:pPr>
            <a:r>
              <a:rPr lang="en-US" sz="3600" dirty="0"/>
              <a:t>A. AP        </a:t>
            </a:r>
          </a:p>
          <a:p>
            <a:pPr marL="0" indent="0">
              <a:buNone/>
            </a:pPr>
            <a:r>
              <a:rPr lang="en-US" sz="3600" dirty="0"/>
              <a:t> B. RMP    </a:t>
            </a:r>
          </a:p>
          <a:p>
            <a:pPr marL="0" indent="0">
              <a:buNone/>
            </a:pPr>
            <a:r>
              <a:rPr lang="en-US" sz="3600" dirty="0"/>
              <a:t> C. Conduction  </a:t>
            </a:r>
          </a:p>
          <a:p>
            <a:pPr marL="0" indent="0">
              <a:buNone/>
            </a:pPr>
            <a:r>
              <a:rPr lang="en-US" sz="3600" dirty="0"/>
              <a:t> D. none</a:t>
            </a:r>
            <a:endParaRPr lang="en-IN" sz="3600" dirty="0"/>
          </a:p>
        </p:txBody>
      </p:sp>
    </p:spTree>
    <p:extLst>
      <p:ext uri="{BB962C8B-B14F-4D97-AF65-F5344CB8AC3E}">
        <p14:creationId xmlns:p14="http://schemas.microsoft.com/office/powerpoint/2010/main" val="3853681608"/>
      </p:ext>
    </p:extLst>
  </p:cSld>
  <p:clrMapOvr>
    <a:masterClrMapping/>
  </p:clrMapOvr>
  <p:transition>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DF5F-4018-416F-B193-A36D891EC72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33E79F2-AEE9-458A-9F5E-2C4FBE04C3D3}"/>
              </a:ext>
            </a:extLst>
          </p:cNvPr>
          <p:cNvSpPr>
            <a:spLocks noGrp="1"/>
          </p:cNvSpPr>
          <p:nvPr>
            <p:ph sz="quarter" idx="1"/>
          </p:nvPr>
        </p:nvSpPr>
        <p:spPr>
          <a:xfrm>
            <a:off x="457200" y="1417638"/>
            <a:ext cx="8382000" cy="4602162"/>
          </a:xfrm>
        </p:spPr>
        <p:txBody>
          <a:bodyPr>
            <a:normAutofit/>
          </a:bodyPr>
          <a:lstStyle/>
          <a:p>
            <a:pPr marL="514350" indent="-514350">
              <a:buNone/>
            </a:pPr>
            <a:r>
              <a:rPr lang="en-US" sz="3600" dirty="0"/>
              <a:t>4.Propagation of impulse in one direction along to its termination is called:</a:t>
            </a:r>
          </a:p>
          <a:p>
            <a:pPr marL="514350" indent="-514350">
              <a:buNone/>
            </a:pPr>
            <a:r>
              <a:rPr lang="en-US" sz="3600" dirty="0" err="1"/>
              <a:t>A.Antidromic</a:t>
            </a:r>
            <a:r>
              <a:rPr lang="en-US" sz="3600" dirty="0"/>
              <a:t>   </a:t>
            </a:r>
          </a:p>
          <a:p>
            <a:pPr marL="514350" indent="-514350">
              <a:buNone/>
            </a:pPr>
            <a:r>
              <a:rPr lang="en-US" sz="3600" dirty="0" err="1"/>
              <a:t>B.Orthodromic</a:t>
            </a:r>
            <a:r>
              <a:rPr lang="en-US" sz="3600" dirty="0"/>
              <a:t>   </a:t>
            </a:r>
          </a:p>
          <a:p>
            <a:pPr marL="514350" indent="-514350">
              <a:buNone/>
            </a:pPr>
            <a:r>
              <a:rPr lang="en-US" sz="3600" dirty="0" err="1"/>
              <a:t>C.Antegrade</a:t>
            </a:r>
            <a:r>
              <a:rPr lang="en-US" sz="3600" dirty="0"/>
              <a:t>    </a:t>
            </a:r>
          </a:p>
          <a:p>
            <a:pPr marL="514350" indent="-514350">
              <a:buNone/>
            </a:pPr>
            <a:r>
              <a:rPr lang="en-US" sz="3600" dirty="0"/>
              <a:t> </a:t>
            </a:r>
            <a:r>
              <a:rPr lang="en-US" sz="3600" dirty="0" err="1"/>
              <a:t>D.Saltatory</a:t>
            </a:r>
            <a:r>
              <a:rPr lang="en-US" sz="3600" dirty="0"/>
              <a:t> </a:t>
            </a:r>
          </a:p>
          <a:p>
            <a:endParaRPr lang="en-IN" sz="3600" dirty="0"/>
          </a:p>
        </p:txBody>
      </p:sp>
    </p:spTree>
    <p:extLst>
      <p:ext uri="{BB962C8B-B14F-4D97-AF65-F5344CB8AC3E}">
        <p14:creationId xmlns:p14="http://schemas.microsoft.com/office/powerpoint/2010/main" val="2635092450"/>
      </p:ext>
    </p:extLst>
  </p:cSld>
  <p:clrMapOvr>
    <a:masterClrMapping/>
  </p:clrMapOvr>
  <p:transition>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DDA60-9991-4B20-ACC5-25E466E2807D}"/>
              </a:ext>
            </a:extLst>
          </p:cNvPr>
          <p:cNvSpPr>
            <a:spLocks noGrp="1"/>
          </p:cNvSpPr>
          <p:nvPr>
            <p:ph sz="quarter" idx="1"/>
          </p:nvPr>
        </p:nvSpPr>
        <p:spPr>
          <a:xfrm>
            <a:off x="0" y="990600"/>
            <a:ext cx="8915400" cy="5029200"/>
          </a:xfrm>
        </p:spPr>
        <p:txBody>
          <a:bodyPr>
            <a:normAutofit/>
          </a:bodyPr>
          <a:lstStyle/>
          <a:p>
            <a:pPr marL="514350" indent="-514350">
              <a:buNone/>
            </a:pPr>
            <a:r>
              <a:rPr lang="en-US" sz="3600" dirty="0">
                <a:solidFill>
                  <a:srgbClr val="002060"/>
                </a:solidFill>
              </a:rPr>
              <a:t>5.Minimum strength required to stimulate the nerve is k/as</a:t>
            </a:r>
          </a:p>
          <a:p>
            <a:pPr marL="514350" indent="-514350">
              <a:buAutoNum type="alphaUcPeriod"/>
            </a:pPr>
            <a:r>
              <a:rPr lang="en-US" sz="3600" dirty="0">
                <a:solidFill>
                  <a:srgbClr val="002060"/>
                </a:solidFill>
              </a:rPr>
              <a:t>Maximal   </a:t>
            </a:r>
          </a:p>
          <a:p>
            <a:pPr marL="514350" indent="-514350">
              <a:buAutoNum type="alphaUcPeriod"/>
            </a:pPr>
            <a:r>
              <a:rPr lang="en-US" sz="3600" dirty="0">
                <a:solidFill>
                  <a:srgbClr val="002060"/>
                </a:solidFill>
              </a:rPr>
              <a:t>Sub-minimal   </a:t>
            </a:r>
          </a:p>
          <a:p>
            <a:pPr marL="514350" indent="-514350">
              <a:buAutoNum type="alphaUcPeriod"/>
            </a:pPr>
            <a:r>
              <a:rPr lang="en-US" sz="3600" dirty="0">
                <a:solidFill>
                  <a:srgbClr val="002060"/>
                </a:solidFill>
              </a:rPr>
              <a:t> Supra-maximal </a:t>
            </a:r>
          </a:p>
          <a:p>
            <a:pPr marL="514350" indent="-514350">
              <a:buAutoNum type="alphaUcPeriod"/>
            </a:pPr>
            <a:r>
              <a:rPr lang="en-US" sz="3600" dirty="0">
                <a:solidFill>
                  <a:srgbClr val="002060"/>
                </a:solidFill>
              </a:rPr>
              <a:t>Threshold</a:t>
            </a:r>
          </a:p>
          <a:p>
            <a:pPr>
              <a:buNone/>
            </a:pPr>
            <a:endParaRPr lang="en-US" sz="3600" dirty="0">
              <a:solidFill>
                <a:srgbClr val="002060"/>
              </a:solidFill>
            </a:endParaRPr>
          </a:p>
          <a:p>
            <a:endParaRPr lang="en-IN" sz="3600" dirty="0"/>
          </a:p>
        </p:txBody>
      </p:sp>
    </p:spTree>
    <p:extLst>
      <p:ext uri="{BB962C8B-B14F-4D97-AF65-F5344CB8AC3E}">
        <p14:creationId xmlns:p14="http://schemas.microsoft.com/office/powerpoint/2010/main" val="53077721"/>
      </p:ext>
    </p:extLst>
  </p:cSld>
  <p:clrMapOvr>
    <a:masterClrMapping/>
  </p:clrMapOvr>
  <p:transition>
    <p:wipe dir="d"/>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EVIDENCE 1</a:t>
            </a:r>
          </a:p>
        </p:txBody>
      </p:sp>
      <p:sp>
        <p:nvSpPr>
          <p:cNvPr id="4" name="Title 3"/>
          <p:cNvSpPr>
            <a:spLocks noGrp="1"/>
          </p:cNvSpPr>
          <p:nvPr>
            <p:ph type="ctrTitle"/>
          </p:nvPr>
        </p:nvSpPr>
        <p:spPr/>
        <p:txBody>
          <a:bodyPr/>
          <a:lstStyle/>
          <a:p>
            <a:r>
              <a:rPr lang="en-US" dirty="0"/>
              <a:t>EBES</a:t>
            </a:r>
          </a:p>
        </p:txBody>
      </p:sp>
      <p:sp>
        <p:nvSpPr>
          <p:cNvPr id="6" name="Title 1"/>
          <p:cNvSpPr txBox="1">
            <a:spLocks/>
          </p:cNvSpPr>
          <p:nvPr/>
        </p:nvSpPr>
        <p:spPr>
          <a:xfrm>
            <a:off x="457200" y="4724400"/>
            <a:ext cx="82296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1"/>
                </a:solidFill>
                <a:effectLst/>
                <a:uLnTx/>
                <a:uFillTx/>
                <a:latin typeface="+mj-lt"/>
                <a:ea typeface="+mj-ea"/>
                <a:cs typeface="+mj-cs"/>
              </a:rPr>
              <a:t>Reconstruction of the action potential of frog sartorius muscle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2286000" y="5906869"/>
            <a:ext cx="4572000" cy="646331"/>
          </a:xfrm>
          <a:prstGeom prst="rect">
            <a:avLst/>
          </a:prstGeom>
        </p:spPr>
        <p:txBody>
          <a:bodyPr>
            <a:spAutoFit/>
          </a:bodyPr>
          <a:lstStyle/>
          <a:p>
            <a:r>
              <a:rPr lang="en-US" dirty="0"/>
              <a:t>Adrian RH, Peachey LD. J Physiol. 1973 Nov;235(1):103-31.</a:t>
            </a:r>
          </a:p>
        </p:txBody>
      </p:sp>
    </p:spTree>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066800"/>
          </a:xfrm>
        </p:spPr>
        <p:txBody>
          <a:bodyPr>
            <a:noAutofit/>
          </a:bodyPr>
          <a:lstStyle/>
          <a:p>
            <a:br>
              <a:rPr lang="en-US" sz="3200" b="1" dirty="0"/>
            </a:br>
            <a:br>
              <a:rPr lang="en-US" sz="3200" b="1" dirty="0"/>
            </a:br>
            <a:r>
              <a:rPr lang="en-US" sz="3200" b="1" dirty="0"/>
              <a:t>   </a:t>
            </a:r>
            <a:br>
              <a:rPr lang="en-US" sz="3200" b="1" dirty="0"/>
            </a:br>
            <a:br>
              <a:rPr lang="en-US" sz="3200" b="1" dirty="0"/>
            </a:br>
            <a:r>
              <a:rPr lang="en-US" sz="3200" b="1" dirty="0"/>
              <a:t>Reconstruction of the action potential of frog </a:t>
            </a:r>
            <a:r>
              <a:rPr lang="en-US" sz="3200" b="1" dirty="0" err="1"/>
              <a:t>sartorius</a:t>
            </a:r>
            <a:r>
              <a:rPr lang="en-US" sz="3200" b="1" dirty="0"/>
              <a:t> muscle</a:t>
            </a:r>
            <a:endParaRPr lang="en-US" sz="32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60172833"/>
              </p:ext>
            </p:extLst>
          </p:nvPr>
        </p:nvGraphicFramePr>
        <p:xfrm>
          <a:off x="76200" y="977903"/>
          <a:ext cx="9067800" cy="5903907"/>
        </p:xfrm>
        <a:graphic>
          <a:graphicData uri="http://schemas.openxmlformats.org/drawingml/2006/table">
            <a:tbl>
              <a:tblPr firstRow="1" bandRow="1">
                <a:tableStyleId>{5C22544A-7EE6-4342-B048-85BDC9FD1C3A}</a:tableStyleId>
              </a:tblPr>
              <a:tblGrid>
                <a:gridCol w="1075840">
                  <a:extLst>
                    <a:ext uri="{9D8B030D-6E8A-4147-A177-3AD203B41FA5}">
                      <a16:colId xmlns:a16="http://schemas.microsoft.com/office/drawing/2014/main" val="20000"/>
                    </a:ext>
                  </a:extLst>
                </a:gridCol>
                <a:gridCol w="1871195">
                  <a:extLst>
                    <a:ext uri="{9D8B030D-6E8A-4147-A177-3AD203B41FA5}">
                      <a16:colId xmlns:a16="http://schemas.microsoft.com/office/drawing/2014/main" val="20001"/>
                    </a:ext>
                  </a:extLst>
                </a:gridCol>
                <a:gridCol w="2006671">
                  <a:extLst>
                    <a:ext uri="{9D8B030D-6E8A-4147-A177-3AD203B41FA5}">
                      <a16:colId xmlns:a16="http://schemas.microsoft.com/office/drawing/2014/main" val="20002"/>
                    </a:ext>
                  </a:extLst>
                </a:gridCol>
                <a:gridCol w="2300534">
                  <a:extLst>
                    <a:ext uri="{9D8B030D-6E8A-4147-A177-3AD203B41FA5}">
                      <a16:colId xmlns:a16="http://schemas.microsoft.com/office/drawing/2014/main" val="20003"/>
                    </a:ext>
                  </a:extLst>
                </a:gridCol>
                <a:gridCol w="1813560">
                  <a:extLst>
                    <a:ext uri="{9D8B030D-6E8A-4147-A177-3AD203B41FA5}">
                      <a16:colId xmlns:a16="http://schemas.microsoft.com/office/drawing/2014/main" val="20004"/>
                    </a:ext>
                  </a:extLst>
                </a:gridCol>
              </a:tblGrid>
              <a:tr h="627383">
                <a:tc>
                  <a:txBody>
                    <a:bodyPr/>
                    <a:lstStyle/>
                    <a:p>
                      <a:r>
                        <a:rPr lang="en-US" dirty="0"/>
                        <a:t>reference</a:t>
                      </a:r>
                    </a:p>
                  </a:txBody>
                  <a:tcPr/>
                </a:tc>
                <a:tc>
                  <a:txBody>
                    <a:bodyPr/>
                    <a:lstStyle/>
                    <a:p>
                      <a:r>
                        <a:rPr lang="en-US" dirty="0"/>
                        <a:t>PROBLEM</a:t>
                      </a:r>
                    </a:p>
                  </a:txBody>
                  <a:tcPr/>
                </a:tc>
                <a:tc>
                  <a:txBody>
                    <a:bodyPr/>
                    <a:lstStyle/>
                    <a:p>
                      <a:r>
                        <a:rPr lang="en-US" dirty="0"/>
                        <a:t>INTERVENTION</a:t>
                      </a:r>
                    </a:p>
                  </a:txBody>
                  <a:tcPr/>
                </a:tc>
                <a:tc>
                  <a:txBody>
                    <a:bodyPr/>
                    <a:lstStyle/>
                    <a:p>
                      <a:r>
                        <a:rPr lang="en-US" dirty="0"/>
                        <a:t>CONCLUSION</a:t>
                      </a:r>
                    </a:p>
                  </a:txBody>
                  <a:tcPr/>
                </a:tc>
                <a:tc>
                  <a:txBody>
                    <a:bodyPr/>
                    <a:lstStyle/>
                    <a:p>
                      <a:r>
                        <a:rPr lang="en-US" dirty="0"/>
                        <a:t>OUTCOME</a:t>
                      </a:r>
                    </a:p>
                  </a:txBody>
                  <a:tcPr/>
                </a:tc>
                <a:extLst>
                  <a:ext uri="{0D108BD9-81ED-4DB2-BD59-A6C34878D82A}">
                    <a16:rowId xmlns:a16="http://schemas.microsoft.com/office/drawing/2014/main" val="10000"/>
                  </a:ext>
                </a:extLst>
              </a:tr>
              <a:tr h="5263827">
                <a:tc>
                  <a:txBody>
                    <a:bodyPr/>
                    <a:lstStyle/>
                    <a:p>
                      <a:r>
                        <a:rPr lang="en-US" dirty="0"/>
                        <a:t>Adrian RH, Peachey LD. J Physiol. 1973 Nov;235(1):103-31.</a:t>
                      </a:r>
                    </a:p>
                  </a:txBody>
                  <a:tcPr/>
                </a:tc>
                <a:tc>
                  <a:txBody>
                    <a:bodyPr/>
                    <a:lstStyle/>
                    <a:p>
                      <a:r>
                        <a:rPr lang="en-US" sz="1800" b="0" i="0" kern="1200" dirty="0">
                          <a:solidFill>
                            <a:schemeClr val="dk1"/>
                          </a:solidFill>
                          <a:latin typeface="+mn-lt"/>
                          <a:ea typeface="+mn-ea"/>
                          <a:cs typeface="+mn-cs"/>
                        </a:rPr>
                        <a:t>Propagated action potentials of striated muscle are calculated using an equivalent circuit that represents the transverse tubular system as a radial cable of sixteen elements. The membrane of the transverse tubules is assumed to have </a:t>
                      </a:r>
                      <a:r>
                        <a:rPr lang="en-US" sz="1800" b="0" i="0" kern="1200" dirty="0" err="1">
                          <a:solidFill>
                            <a:schemeClr val="dk1"/>
                          </a:solidFill>
                          <a:latin typeface="+mn-lt"/>
                          <a:ea typeface="+mn-ea"/>
                          <a:cs typeface="+mn-cs"/>
                        </a:rPr>
                        <a:t>activatable</a:t>
                      </a:r>
                      <a:r>
                        <a:rPr lang="en-US" sz="1800" b="0" i="0" kern="1200" dirty="0">
                          <a:solidFill>
                            <a:schemeClr val="dk1"/>
                          </a:solidFill>
                          <a:latin typeface="+mn-lt"/>
                          <a:ea typeface="+mn-ea"/>
                          <a:cs typeface="+mn-cs"/>
                        </a:rPr>
                        <a:t> ionic currents similar to those in the </a:t>
                      </a:r>
                      <a:r>
                        <a:rPr lang="en-US" sz="1800" b="0" i="0" kern="1200" dirty="0" err="1">
                          <a:solidFill>
                            <a:schemeClr val="dk1"/>
                          </a:solidFill>
                          <a:latin typeface="+mn-lt"/>
                          <a:ea typeface="+mn-ea"/>
                          <a:cs typeface="+mn-cs"/>
                        </a:rPr>
                        <a:t>fibre</a:t>
                      </a:r>
                      <a:r>
                        <a:rPr lang="en-US" sz="1800" b="0" i="0" kern="1200" dirty="0">
                          <a:solidFill>
                            <a:schemeClr val="dk1"/>
                          </a:solidFill>
                          <a:latin typeface="+mn-lt"/>
                          <a:ea typeface="+mn-ea"/>
                          <a:cs typeface="+mn-cs"/>
                        </a:rPr>
                        <a:t> surface.</a:t>
                      </a:r>
                      <a:endParaRPr lang="en-US" dirty="0"/>
                    </a:p>
                  </a:txBody>
                  <a:tcPr/>
                </a:tc>
                <a:tc>
                  <a:txBody>
                    <a:bodyPr/>
                    <a:lstStyle/>
                    <a:p>
                      <a:r>
                        <a:rPr lang="en-US" sz="1800" b="0" i="0" kern="1200" dirty="0">
                          <a:solidFill>
                            <a:schemeClr val="dk1"/>
                          </a:solidFill>
                          <a:latin typeface="+mn-lt"/>
                          <a:ea typeface="+mn-ea"/>
                          <a:cs typeface="+mn-cs"/>
                        </a:rPr>
                        <a:t>The configuration of the after-potential and the conduction velocity are best accounted for by postulating a resistance of about 150Ω cm</a:t>
                      </a:r>
                      <a:r>
                        <a:rPr lang="en-US" sz="1800" b="0" i="0" kern="1200" baseline="30000" dirty="0">
                          <a:solidFill>
                            <a:schemeClr val="dk1"/>
                          </a:solidFill>
                          <a:latin typeface="+mn-lt"/>
                          <a:ea typeface="+mn-ea"/>
                          <a:cs typeface="+mn-cs"/>
                        </a:rPr>
                        <a:t>2</a:t>
                      </a:r>
                      <a:r>
                        <a:rPr lang="en-US" sz="1800" b="0" i="0" kern="1200" dirty="0">
                          <a:solidFill>
                            <a:schemeClr val="dk1"/>
                          </a:solidFill>
                          <a:latin typeface="+mn-lt"/>
                          <a:ea typeface="+mn-ea"/>
                          <a:cs typeface="+mn-cs"/>
                        </a:rPr>
                        <a:t> separating the extracellular fluid from the lumen of the transverse tubules at the edge of the </a:t>
                      </a:r>
                      <a:r>
                        <a:rPr lang="en-US" sz="1800" b="0" i="0" kern="1200" dirty="0" err="1">
                          <a:solidFill>
                            <a:schemeClr val="dk1"/>
                          </a:solidFill>
                          <a:latin typeface="+mn-lt"/>
                          <a:ea typeface="+mn-ea"/>
                          <a:cs typeface="+mn-cs"/>
                        </a:rPr>
                        <a:t>fibre</a:t>
                      </a:r>
                      <a:r>
                        <a:rPr lang="en-US" sz="1800" b="0" i="0" kern="1200" dirty="0">
                          <a:solidFill>
                            <a:schemeClr val="dk1"/>
                          </a:solidFill>
                          <a:latin typeface="+mn-lt"/>
                          <a:ea typeface="+mn-ea"/>
                          <a:cs typeface="+mn-cs"/>
                        </a:rPr>
                        <a:t>, and a density of sodium channels in the tubular wall about a twentieth of that in the </a:t>
                      </a:r>
                      <a:r>
                        <a:rPr lang="en-US" sz="1800" b="0" i="0" kern="1200" dirty="0" err="1">
                          <a:solidFill>
                            <a:schemeClr val="dk1"/>
                          </a:solidFill>
                          <a:latin typeface="+mn-lt"/>
                          <a:ea typeface="+mn-ea"/>
                          <a:cs typeface="+mn-cs"/>
                        </a:rPr>
                        <a:t>fibre</a:t>
                      </a:r>
                      <a:r>
                        <a:rPr lang="en-US" sz="1800" b="0" i="0" kern="1200" dirty="0">
                          <a:solidFill>
                            <a:schemeClr val="dk1"/>
                          </a:solidFill>
                          <a:latin typeface="+mn-lt"/>
                          <a:ea typeface="+mn-ea"/>
                          <a:cs typeface="+mn-cs"/>
                        </a:rPr>
                        <a:t> surface.</a:t>
                      </a:r>
                      <a:endParaRPr lang="en-US" dirty="0"/>
                    </a:p>
                  </a:txBody>
                  <a:tcPr/>
                </a:tc>
                <a:tc>
                  <a:txBody>
                    <a:bodyPr/>
                    <a:lstStyle/>
                    <a:p>
                      <a:r>
                        <a:rPr lang="en-US" sz="1800" b="0" i="0" kern="1200" dirty="0">
                          <a:solidFill>
                            <a:schemeClr val="dk1"/>
                          </a:solidFill>
                          <a:latin typeface="+mn-lt"/>
                          <a:ea typeface="+mn-ea"/>
                          <a:cs typeface="+mn-cs"/>
                        </a:rPr>
                        <a:t>Calculations with imposed voltage steps at the </a:t>
                      </a:r>
                      <a:r>
                        <a:rPr lang="en-US" sz="1800" b="0" i="0" kern="1200" dirty="0" err="1">
                          <a:solidFill>
                            <a:schemeClr val="dk1"/>
                          </a:solidFill>
                          <a:latin typeface="+mn-lt"/>
                          <a:ea typeface="+mn-ea"/>
                          <a:cs typeface="+mn-cs"/>
                        </a:rPr>
                        <a:t>fibre</a:t>
                      </a:r>
                      <a:r>
                        <a:rPr lang="en-US" sz="1800" b="0" i="0" kern="1200" dirty="0">
                          <a:solidFill>
                            <a:schemeClr val="dk1"/>
                          </a:solidFill>
                          <a:latin typeface="+mn-lt"/>
                          <a:ea typeface="+mn-ea"/>
                          <a:cs typeface="+mn-cs"/>
                        </a:rPr>
                        <a:t> surface suggest that the potential across the tubular membrane at the centre of the </a:t>
                      </a:r>
                      <a:r>
                        <a:rPr lang="en-US" sz="1800" b="0" i="0" kern="1200" dirty="0" err="1">
                          <a:solidFill>
                            <a:schemeClr val="dk1"/>
                          </a:solidFill>
                          <a:latin typeface="+mn-lt"/>
                          <a:ea typeface="+mn-ea"/>
                          <a:cs typeface="+mn-cs"/>
                        </a:rPr>
                        <a:t>fibre</a:t>
                      </a:r>
                      <a:r>
                        <a:rPr lang="en-US" sz="1800" b="0" i="0" kern="1200" dirty="0">
                          <a:solidFill>
                            <a:schemeClr val="dk1"/>
                          </a:solidFill>
                          <a:latin typeface="+mn-lt"/>
                          <a:ea typeface="+mn-ea"/>
                          <a:cs typeface="+mn-cs"/>
                        </a:rPr>
                        <a:t> is very far from clamped.</a:t>
                      </a:r>
                      <a:endParaRPr lang="en-US" dirty="0"/>
                    </a:p>
                  </a:txBody>
                  <a:tcPr/>
                </a:tc>
                <a:tc>
                  <a:txBody>
                    <a:bodyPr/>
                    <a:lstStyle/>
                    <a:p>
                      <a:r>
                        <a:rPr lang="en-US" sz="1800" b="0" i="0" kern="1200" dirty="0">
                          <a:solidFill>
                            <a:schemeClr val="dk1"/>
                          </a:solidFill>
                          <a:latin typeface="+mn-lt"/>
                          <a:ea typeface="+mn-ea"/>
                          <a:cs typeface="+mn-cs"/>
                        </a:rPr>
                        <a:t> Currents providing charge for the tubular capacity can give rise to substantial errors in estimating the zero-current potential of the ionic currents.</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a:t>EVIDENCE 2</a:t>
            </a:r>
          </a:p>
          <a:p>
            <a:endParaRPr lang="en-US" dirty="0"/>
          </a:p>
        </p:txBody>
      </p:sp>
      <p:sp>
        <p:nvSpPr>
          <p:cNvPr id="2" name="Title 1"/>
          <p:cNvSpPr>
            <a:spLocks noGrp="1"/>
          </p:cNvSpPr>
          <p:nvPr>
            <p:ph type="ctrTitle"/>
          </p:nvPr>
        </p:nvSpPr>
        <p:spPr/>
        <p:txBody>
          <a:bodyPr/>
          <a:lstStyle/>
          <a:p>
            <a:r>
              <a:rPr lang="en-US" dirty="0"/>
              <a:t>EBES</a:t>
            </a:r>
          </a:p>
        </p:txBody>
      </p:sp>
      <p:sp>
        <p:nvSpPr>
          <p:cNvPr id="4" name="Title 3"/>
          <p:cNvSpPr txBox="1">
            <a:spLocks/>
          </p:cNvSpPr>
          <p:nvPr/>
        </p:nvSpPr>
        <p:spPr>
          <a:xfrm>
            <a:off x="0" y="4648200"/>
            <a:ext cx="9144000" cy="457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chemeClr val="tx1"/>
                </a:solidFill>
                <a:effectLst/>
                <a:uLnTx/>
                <a:uFillTx/>
                <a:latin typeface="+mj-lt"/>
                <a:ea typeface="+mj-ea"/>
                <a:cs typeface="+mj-cs"/>
              </a:rPr>
              <a:t>The "Lillie transition": models of the onset of saltatory conduction in myelinating axons.</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2286000" y="5525869"/>
            <a:ext cx="4572000" cy="646331"/>
          </a:xfrm>
          <a:prstGeom prst="rect">
            <a:avLst/>
          </a:prstGeom>
        </p:spPr>
        <p:txBody>
          <a:bodyPr>
            <a:spAutoFit/>
          </a:bodyPr>
          <a:lstStyle/>
          <a:p>
            <a:pPr>
              <a:defRPr/>
            </a:pPr>
            <a:r>
              <a:rPr lang="en-US" b="1" dirty="0"/>
              <a:t>Young RG, </a:t>
            </a:r>
            <a:r>
              <a:rPr lang="en-US" b="1" dirty="0" err="1"/>
              <a:t>Castelfranco</a:t>
            </a:r>
            <a:r>
              <a:rPr lang="en-US" b="1" dirty="0"/>
              <a:t> AM, Hartline DK. J </a:t>
            </a:r>
            <a:r>
              <a:rPr lang="en-US" b="1" dirty="0" err="1"/>
              <a:t>Comput</a:t>
            </a:r>
            <a:r>
              <a:rPr lang="en-US" b="1" dirty="0"/>
              <a:t> </a:t>
            </a:r>
            <a:r>
              <a:rPr lang="en-US" b="1" dirty="0" err="1"/>
              <a:t>Neurosci</a:t>
            </a:r>
            <a:r>
              <a:rPr lang="en-US" b="1" dirty="0"/>
              <a:t>. 2013 Jun;34(3):533-46. </a:t>
            </a:r>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AutoShape 4"/>
          <p:cNvSpPr>
            <a:spLocks noChangeArrowheads="1"/>
          </p:cNvSpPr>
          <p:nvPr/>
        </p:nvSpPr>
        <p:spPr bwMode="auto">
          <a:xfrm>
            <a:off x="685800" y="304800"/>
            <a:ext cx="8001000" cy="914400"/>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pPr rtl="0"/>
            <a:r>
              <a:rPr lang="en-US" sz="3200" b="1">
                <a:solidFill>
                  <a:srgbClr val="0033CC"/>
                </a:solidFill>
                <a:effectLst/>
                <a:latin typeface="Times New Roman" pitchFamily="18" charset="0"/>
                <a:cs typeface="Times New Roman" pitchFamily="18" charset="0"/>
              </a:rPr>
              <a:t>STIMULUS + NERVE = RESPONSE</a:t>
            </a:r>
          </a:p>
        </p:txBody>
      </p:sp>
      <p:sp>
        <p:nvSpPr>
          <p:cNvPr id="89097" name="Oval 9"/>
          <p:cNvSpPr>
            <a:spLocks noChangeArrowheads="1"/>
          </p:cNvSpPr>
          <p:nvPr/>
        </p:nvSpPr>
        <p:spPr bwMode="auto">
          <a:xfrm>
            <a:off x="2451100" y="1808163"/>
            <a:ext cx="2057400" cy="1371600"/>
          </a:xfrm>
          <a:prstGeom prst="ellipse">
            <a:avLst/>
          </a:prstGeom>
          <a:solidFill>
            <a:srgbClr val="FF9933"/>
          </a:solidFill>
          <a:ln w="9525">
            <a:solidFill>
              <a:schemeClr val="tx1"/>
            </a:solidFill>
            <a:round/>
            <a:headEnd/>
            <a:tailEnd/>
          </a:ln>
        </p:spPr>
        <p:txBody>
          <a:bodyPr wrap="none" anchor="ctr"/>
          <a:lstStyle/>
          <a:p>
            <a:r>
              <a:rPr lang="en-US" sz="2600" b="1">
                <a:solidFill>
                  <a:srgbClr val="0033CC"/>
                </a:solidFill>
                <a:effectLst/>
                <a:latin typeface="Times New Roman" pitchFamily="18" charset="0"/>
                <a:cs typeface="Times New Roman" pitchFamily="18" charset="0"/>
              </a:rPr>
              <a:t>NERVE</a:t>
            </a:r>
          </a:p>
        </p:txBody>
      </p:sp>
      <p:sp>
        <p:nvSpPr>
          <p:cNvPr id="89098" name="Oval 10"/>
          <p:cNvSpPr>
            <a:spLocks noChangeArrowheads="1"/>
          </p:cNvSpPr>
          <p:nvPr/>
        </p:nvSpPr>
        <p:spPr bwMode="auto">
          <a:xfrm>
            <a:off x="6089650" y="1787525"/>
            <a:ext cx="2286000" cy="1371600"/>
          </a:xfrm>
          <a:prstGeom prst="ellipse">
            <a:avLst/>
          </a:prstGeom>
          <a:solidFill>
            <a:srgbClr val="FF9933"/>
          </a:solidFill>
          <a:ln w="9525">
            <a:solidFill>
              <a:schemeClr val="tx1"/>
            </a:solidFill>
            <a:round/>
            <a:headEnd/>
            <a:tailEnd/>
          </a:ln>
        </p:spPr>
        <p:txBody>
          <a:bodyPr wrap="none" anchor="ctr"/>
          <a:lstStyle/>
          <a:p>
            <a:r>
              <a:rPr lang="en-US" b="1">
                <a:solidFill>
                  <a:srgbClr val="0033CC"/>
                </a:solidFill>
                <a:effectLst/>
                <a:latin typeface="Times New Roman" pitchFamily="18" charset="0"/>
                <a:cs typeface="Times New Roman" pitchFamily="18" charset="0"/>
              </a:rPr>
              <a:t>STIMULUS</a:t>
            </a:r>
          </a:p>
        </p:txBody>
      </p:sp>
      <p:sp>
        <p:nvSpPr>
          <p:cNvPr id="89101" name="AutoShape 13"/>
          <p:cNvSpPr>
            <a:spLocks noChangeArrowheads="1"/>
          </p:cNvSpPr>
          <p:nvPr/>
        </p:nvSpPr>
        <p:spPr bwMode="auto">
          <a:xfrm>
            <a:off x="4191000" y="2895600"/>
            <a:ext cx="2362200" cy="533400"/>
          </a:xfrm>
          <a:prstGeom prst="roundRect">
            <a:avLst>
              <a:gd name="adj" fmla="val 16667"/>
            </a:avLst>
          </a:prstGeom>
          <a:solidFill>
            <a:schemeClr val="accent1"/>
          </a:solidFill>
          <a:ln w="9525">
            <a:solidFill>
              <a:schemeClr val="tx1"/>
            </a:solidFill>
            <a:round/>
            <a:headEnd/>
            <a:tailEnd/>
          </a:ln>
        </p:spPr>
        <p:txBody>
          <a:bodyPr wrap="none" anchor="ctr"/>
          <a:lstStyle/>
          <a:p>
            <a:r>
              <a:rPr lang="en-US" b="1">
                <a:effectLst/>
                <a:latin typeface="Times New Roman" pitchFamily="18" charset="0"/>
                <a:cs typeface="Times New Roman" pitchFamily="18" charset="0"/>
              </a:rPr>
              <a:t>Depends on</a:t>
            </a:r>
          </a:p>
        </p:txBody>
      </p:sp>
      <p:sp>
        <p:nvSpPr>
          <p:cNvPr id="89102" name="AutoShape 14"/>
          <p:cNvSpPr>
            <a:spLocks noChangeArrowheads="1"/>
          </p:cNvSpPr>
          <p:nvPr/>
        </p:nvSpPr>
        <p:spPr bwMode="auto">
          <a:xfrm>
            <a:off x="2514600" y="3429000"/>
            <a:ext cx="2057400" cy="1524000"/>
          </a:xfrm>
          <a:prstGeom prst="roundRect">
            <a:avLst>
              <a:gd name="adj" fmla="val 16667"/>
            </a:avLst>
          </a:prstGeom>
          <a:solidFill>
            <a:srgbClr val="FF6600"/>
          </a:solidFill>
          <a:ln w="9525">
            <a:solidFill>
              <a:schemeClr val="tx1"/>
            </a:solidFill>
            <a:round/>
            <a:headEnd/>
            <a:tailEnd/>
          </a:ln>
        </p:spPr>
        <p:txBody>
          <a:bodyPr wrap="none" anchor="ctr"/>
          <a:lstStyle/>
          <a:p>
            <a:pPr rtl="0"/>
            <a:r>
              <a:rPr lang="en-US" sz="2800" b="1" dirty="0">
                <a:effectLst/>
                <a:latin typeface="Times New Roman" pitchFamily="18" charset="0"/>
                <a:cs typeface="Times New Roman" pitchFamily="18" charset="0"/>
              </a:rPr>
              <a:t>Excitability</a:t>
            </a:r>
          </a:p>
          <a:p>
            <a:pPr rtl="0"/>
            <a:r>
              <a:rPr lang="en-US" sz="2800" b="1" dirty="0">
                <a:effectLst/>
                <a:latin typeface="Times New Roman" pitchFamily="18" charset="0"/>
                <a:cs typeface="Times New Roman" pitchFamily="18" charset="0"/>
              </a:rPr>
              <a:t> of </a:t>
            </a:r>
          </a:p>
          <a:p>
            <a:pPr rtl="0"/>
            <a:r>
              <a:rPr lang="en-US" sz="2800" b="1" dirty="0">
                <a:effectLst/>
                <a:latin typeface="Times New Roman" pitchFamily="18" charset="0"/>
                <a:cs typeface="Times New Roman" pitchFamily="18" charset="0"/>
              </a:rPr>
              <a:t>the nerve</a:t>
            </a:r>
          </a:p>
        </p:txBody>
      </p:sp>
      <p:sp>
        <p:nvSpPr>
          <p:cNvPr id="89103" name="AutoShape 15"/>
          <p:cNvSpPr>
            <a:spLocks noChangeArrowheads="1"/>
          </p:cNvSpPr>
          <p:nvPr/>
        </p:nvSpPr>
        <p:spPr bwMode="auto">
          <a:xfrm>
            <a:off x="257175" y="1614488"/>
            <a:ext cx="2133600" cy="762000"/>
          </a:xfrm>
          <a:prstGeom prst="bevel">
            <a:avLst>
              <a:gd name="adj" fmla="val 12500"/>
            </a:avLst>
          </a:prstGeom>
          <a:solidFill>
            <a:schemeClr val="accent1"/>
          </a:solidFill>
          <a:ln w="9525">
            <a:solidFill>
              <a:schemeClr val="tx1"/>
            </a:solidFill>
            <a:miter lim="800000"/>
            <a:headEnd/>
            <a:tailEnd/>
          </a:ln>
        </p:spPr>
        <p:txBody>
          <a:bodyPr wrap="none" anchor="ctr"/>
          <a:lstStyle/>
          <a:p>
            <a:r>
              <a:rPr lang="en-US" sz="2600" b="1">
                <a:effectLst/>
                <a:latin typeface="Times New Roman" pitchFamily="18" charset="0"/>
                <a:cs typeface="Times New Roman" pitchFamily="18" charset="0"/>
              </a:rPr>
              <a:t>Response of </a:t>
            </a:r>
          </a:p>
        </p:txBody>
      </p:sp>
      <p:sp>
        <p:nvSpPr>
          <p:cNvPr id="89104" name="AutoShape 16"/>
          <p:cNvSpPr>
            <a:spLocks noChangeArrowheads="1"/>
          </p:cNvSpPr>
          <p:nvPr/>
        </p:nvSpPr>
        <p:spPr bwMode="auto">
          <a:xfrm>
            <a:off x="4564063" y="2182813"/>
            <a:ext cx="1600200" cy="533400"/>
          </a:xfrm>
          <a:prstGeom prst="homePlate">
            <a:avLst>
              <a:gd name="adj" fmla="val 75000"/>
            </a:avLst>
          </a:prstGeom>
          <a:solidFill>
            <a:schemeClr val="accent1"/>
          </a:solidFill>
          <a:ln w="9525">
            <a:solidFill>
              <a:schemeClr val="tx1"/>
            </a:solidFill>
            <a:miter lim="800000"/>
            <a:headEnd/>
            <a:tailEnd/>
          </a:ln>
        </p:spPr>
        <p:txBody>
          <a:bodyPr wrap="none" anchor="ctr"/>
          <a:lstStyle/>
          <a:p>
            <a:r>
              <a:rPr lang="en-US" b="1">
                <a:effectLst/>
                <a:latin typeface="Times New Roman" pitchFamily="18" charset="0"/>
                <a:cs typeface="Times New Roman" pitchFamily="18" charset="0"/>
              </a:rPr>
              <a:t>TO</a:t>
            </a:r>
          </a:p>
        </p:txBody>
      </p:sp>
      <p:sp>
        <p:nvSpPr>
          <p:cNvPr id="89105" name="AutoShape 17"/>
          <p:cNvSpPr>
            <a:spLocks noChangeArrowheads="1"/>
          </p:cNvSpPr>
          <p:nvPr/>
        </p:nvSpPr>
        <p:spPr bwMode="auto">
          <a:xfrm>
            <a:off x="6400800" y="3352800"/>
            <a:ext cx="2286000" cy="1600200"/>
          </a:xfrm>
          <a:prstGeom prst="roundRect">
            <a:avLst>
              <a:gd name="adj" fmla="val 16667"/>
            </a:avLst>
          </a:prstGeom>
          <a:solidFill>
            <a:srgbClr val="FF6600"/>
          </a:solidFill>
          <a:ln w="9525">
            <a:solidFill>
              <a:schemeClr val="tx1"/>
            </a:solidFill>
            <a:round/>
            <a:headEnd/>
            <a:tailEnd/>
          </a:ln>
        </p:spPr>
        <p:txBody>
          <a:bodyPr wrap="none" anchor="ctr"/>
          <a:lstStyle/>
          <a:p>
            <a:pPr rtl="0"/>
            <a:r>
              <a:rPr lang="en-US" sz="2800" b="1" dirty="0">
                <a:effectLst/>
                <a:latin typeface="Times New Roman" pitchFamily="18" charset="0"/>
                <a:cs typeface="Times New Roman" pitchFamily="18" charset="0"/>
              </a:rPr>
              <a:t>Effectiveness</a:t>
            </a:r>
          </a:p>
          <a:p>
            <a:pPr rtl="0"/>
            <a:r>
              <a:rPr lang="en-US" sz="2800" b="1" dirty="0">
                <a:effectLst/>
                <a:latin typeface="Times New Roman" pitchFamily="18" charset="0"/>
                <a:cs typeface="Times New Roman" pitchFamily="18" charset="0"/>
              </a:rPr>
              <a:t> of </a:t>
            </a:r>
          </a:p>
          <a:p>
            <a:pPr rtl="0"/>
            <a:r>
              <a:rPr lang="en-US" sz="2800" b="1" dirty="0">
                <a:effectLst/>
                <a:latin typeface="Times New Roman" pitchFamily="18" charset="0"/>
                <a:cs typeface="Times New Roman" pitchFamily="18" charset="0"/>
              </a:rPr>
              <a:t>The stimulus</a:t>
            </a:r>
          </a:p>
        </p:txBody>
      </p:sp>
      <p:sp>
        <p:nvSpPr>
          <p:cNvPr id="89106" name="AutoShape 18"/>
          <p:cNvSpPr>
            <a:spLocks noChangeArrowheads="1"/>
          </p:cNvSpPr>
          <p:nvPr/>
        </p:nvSpPr>
        <p:spPr bwMode="auto">
          <a:xfrm>
            <a:off x="6242050" y="5562600"/>
            <a:ext cx="2133600" cy="1143000"/>
          </a:xfrm>
          <a:prstGeom prst="flowChartInputOutput">
            <a:avLst/>
          </a:prstGeom>
          <a:solidFill>
            <a:srgbClr val="CCFF33"/>
          </a:solidFill>
          <a:ln w="9525">
            <a:solidFill>
              <a:schemeClr val="bg2"/>
            </a:solidFill>
            <a:miter lim="800000"/>
            <a:headEnd/>
            <a:tailEnd/>
          </a:ln>
        </p:spPr>
        <p:txBody>
          <a:bodyPr wrap="none" anchor="ctr"/>
          <a:lstStyle/>
          <a:p>
            <a:pPr rtl="0"/>
            <a:r>
              <a:rPr lang="en-US" sz="2400" b="1" dirty="0">
                <a:effectLst/>
                <a:latin typeface="Times New Roman" pitchFamily="18" charset="0"/>
                <a:cs typeface="Times New Roman" pitchFamily="18" charset="0"/>
              </a:rPr>
              <a:t>Rate of rise</a:t>
            </a:r>
          </a:p>
        </p:txBody>
      </p:sp>
      <p:sp>
        <p:nvSpPr>
          <p:cNvPr id="89107" name="AutoShape 19"/>
          <p:cNvSpPr>
            <a:spLocks noChangeArrowheads="1"/>
          </p:cNvSpPr>
          <p:nvPr/>
        </p:nvSpPr>
        <p:spPr bwMode="auto">
          <a:xfrm>
            <a:off x="3429000" y="5486400"/>
            <a:ext cx="2133600" cy="1143000"/>
          </a:xfrm>
          <a:prstGeom prst="flowChartInputOutput">
            <a:avLst/>
          </a:prstGeom>
          <a:solidFill>
            <a:srgbClr val="CCFF33"/>
          </a:solidFill>
          <a:ln w="9525">
            <a:solidFill>
              <a:schemeClr val="bg2"/>
            </a:solidFill>
            <a:miter lim="800000"/>
            <a:headEnd/>
            <a:tailEnd/>
          </a:ln>
        </p:spPr>
        <p:txBody>
          <a:bodyPr wrap="none" anchor="ctr"/>
          <a:lstStyle/>
          <a:p>
            <a:pPr rtl="0"/>
            <a:r>
              <a:rPr lang="en-US" sz="2000" b="1" dirty="0">
                <a:effectLst/>
                <a:latin typeface="Times New Roman" pitchFamily="18" charset="0"/>
                <a:cs typeface="Times New Roman" pitchFamily="18" charset="0"/>
              </a:rPr>
              <a:t>Duration of </a:t>
            </a:r>
          </a:p>
          <a:p>
            <a:pPr rtl="0"/>
            <a:r>
              <a:rPr lang="en-US" sz="2000" b="1" dirty="0">
                <a:effectLst/>
                <a:latin typeface="Times New Roman" pitchFamily="18" charset="0"/>
                <a:cs typeface="Times New Roman" pitchFamily="18" charset="0"/>
              </a:rPr>
              <a:t>Stimulus</a:t>
            </a:r>
          </a:p>
        </p:txBody>
      </p:sp>
      <p:sp>
        <p:nvSpPr>
          <p:cNvPr id="89108" name="AutoShape 20"/>
          <p:cNvSpPr>
            <a:spLocks noChangeArrowheads="1"/>
          </p:cNvSpPr>
          <p:nvPr/>
        </p:nvSpPr>
        <p:spPr bwMode="auto">
          <a:xfrm>
            <a:off x="609600" y="5486400"/>
            <a:ext cx="2133600" cy="1143000"/>
          </a:xfrm>
          <a:prstGeom prst="flowChartInputOutput">
            <a:avLst/>
          </a:prstGeom>
          <a:solidFill>
            <a:srgbClr val="CCFF33"/>
          </a:solidFill>
          <a:ln w="9525">
            <a:solidFill>
              <a:schemeClr val="bg2"/>
            </a:solidFill>
            <a:miter lim="800000"/>
            <a:headEnd/>
            <a:tailEnd/>
          </a:ln>
        </p:spPr>
        <p:txBody>
          <a:bodyPr wrap="none" anchor="ctr"/>
          <a:lstStyle/>
          <a:p>
            <a:pPr rtl="0"/>
            <a:r>
              <a:rPr lang="en-US" sz="2000" b="1" dirty="0">
                <a:effectLst/>
                <a:latin typeface="Times New Roman" pitchFamily="18" charset="0"/>
                <a:cs typeface="Times New Roman" pitchFamily="18" charset="0"/>
              </a:rPr>
              <a:t>Intensity of</a:t>
            </a:r>
          </a:p>
          <a:p>
            <a:pPr rtl="0"/>
            <a:r>
              <a:rPr lang="en-US" sz="2000" b="1" dirty="0">
                <a:effectLst/>
                <a:latin typeface="Times New Roman" pitchFamily="18" charset="0"/>
                <a:cs typeface="Times New Roman" pitchFamily="18" charset="0"/>
              </a:rPr>
              <a:t>Stimulus</a:t>
            </a:r>
          </a:p>
        </p:txBody>
      </p:sp>
      <p:cxnSp>
        <p:nvCxnSpPr>
          <p:cNvPr id="89110" name="AutoShape 22"/>
          <p:cNvCxnSpPr>
            <a:cxnSpLocks noChangeShapeType="1"/>
          </p:cNvCxnSpPr>
          <p:nvPr/>
        </p:nvCxnSpPr>
        <p:spPr bwMode="auto">
          <a:xfrm rot="5400000">
            <a:off x="7170738" y="5249862"/>
            <a:ext cx="609600" cy="15875"/>
          </a:xfrm>
          <a:prstGeom prst="bentConnector3">
            <a:avLst>
              <a:gd name="adj1" fmla="val 50000"/>
            </a:avLst>
          </a:prstGeom>
          <a:noFill/>
          <a:ln w="38100">
            <a:solidFill>
              <a:schemeClr val="tx1"/>
            </a:solidFill>
            <a:miter lim="800000"/>
            <a:headEnd/>
            <a:tailEnd type="triangle" w="med" len="med"/>
          </a:ln>
        </p:spPr>
      </p:cxnSp>
      <p:cxnSp>
        <p:nvCxnSpPr>
          <p:cNvPr id="89111" name="AutoShape 23"/>
          <p:cNvCxnSpPr>
            <a:cxnSpLocks noChangeShapeType="1"/>
            <a:stCxn id="89105" idx="2"/>
            <a:endCxn id="89107" idx="0"/>
          </p:cNvCxnSpPr>
          <p:nvPr/>
        </p:nvCxnSpPr>
        <p:spPr bwMode="auto">
          <a:xfrm rot="5400000">
            <a:off x="5859780" y="3802380"/>
            <a:ext cx="533400" cy="2834640"/>
          </a:xfrm>
          <a:prstGeom prst="bentConnector3">
            <a:avLst>
              <a:gd name="adj1" fmla="val 50000"/>
            </a:avLst>
          </a:prstGeom>
          <a:noFill/>
          <a:ln w="38100">
            <a:solidFill>
              <a:schemeClr val="tx1"/>
            </a:solidFill>
            <a:miter lim="800000"/>
            <a:headEnd/>
            <a:tailEnd type="triangle" w="med" len="med"/>
          </a:ln>
        </p:spPr>
      </p:cxnSp>
      <p:cxnSp>
        <p:nvCxnSpPr>
          <p:cNvPr id="89112" name="AutoShape 24"/>
          <p:cNvCxnSpPr>
            <a:cxnSpLocks noChangeShapeType="1"/>
            <a:stCxn id="89105" idx="2"/>
            <a:endCxn id="89108" idx="1"/>
          </p:cNvCxnSpPr>
          <p:nvPr/>
        </p:nvCxnSpPr>
        <p:spPr bwMode="auto">
          <a:xfrm rot="5400000">
            <a:off x="4343400" y="2286000"/>
            <a:ext cx="533400" cy="5867400"/>
          </a:xfrm>
          <a:prstGeom prst="bentConnector3">
            <a:avLst>
              <a:gd name="adj1" fmla="val 50000"/>
            </a:avLst>
          </a:prstGeom>
          <a:noFill/>
          <a:ln w="38100">
            <a:solidFill>
              <a:schemeClr val="tx1"/>
            </a:solidFill>
            <a:miter lim="800000"/>
            <a:headEnd/>
            <a:tailEnd type="triangle" w="med" len="med"/>
          </a:ln>
        </p:spPr>
      </p:cxnSp>
    </p:spTree>
    <p:extLst>
      <p:ext uri="{BB962C8B-B14F-4D97-AF65-F5344CB8AC3E}">
        <p14:creationId xmlns:p14="http://schemas.microsoft.com/office/powerpoint/2010/main" val="108016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2"/>
                                        </p:tgtEl>
                                        <p:attrNameLst>
                                          <p:attrName>style.visibility</p:attrName>
                                        </p:attrNameLst>
                                      </p:cBhvr>
                                      <p:to>
                                        <p:strVal val="visible"/>
                                      </p:to>
                                    </p:set>
                                    <p:animEffect transition="in" filter="fade">
                                      <p:cBhvr>
                                        <p:cTn id="7" dur="1000"/>
                                        <p:tgtEl>
                                          <p:spTgt spid="890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103"/>
                                        </p:tgtEl>
                                        <p:attrNameLst>
                                          <p:attrName>style.visibility</p:attrName>
                                        </p:attrNameLst>
                                      </p:cBhvr>
                                      <p:to>
                                        <p:strVal val="visible"/>
                                      </p:to>
                                    </p:set>
                                    <p:animEffect transition="in" filter="fade">
                                      <p:cBhvr>
                                        <p:cTn id="12" dur="1000"/>
                                        <p:tgtEl>
                                          <p:spTgt spid="89103"/>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9097"/>
                                        </p:tgtEl>
                                        <p:attrNameLst>
                                          <p:attrName>style.visibility</p:attrName>
                                        </p:attrNameLst>
                                      </p:cBhvr>
                                      <p:to>
                                        <p:strVal val="visible"/>
                                      </p:to>
                                    </p:set>
                                    <p:animEffect transition="in" filter="fade">
                                      <p:cBhvr>
                                        <p:cTn id="16" dur="500"/>
                                        <p:tgtEl>
                                          <p:spTgt spid="89097"/>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89104"/>
                                        </p:tgtEl>
                                        <p:attrNameLst>
                                          <p:attrName>style.visibility</p:attrName>
                                        </p:attrNameLst>
                                      </p:cBhvr>
                                      <p:to>
                                        <p:strVal val="visible"/>
                                      </p:to>
                                    </p:set>
                                    <p:animEffect transition="in" filter="fade">
                                      <p:cBhvr>
                                        <p:cTn id="20" dur="500"/>
                                        <p:tgtEl>
                                          <p:spTgt spid="8910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89098"/>
                                        </p:tgtEl>
                                        <p:attrNameLst>
                                          <p:attrName>style.visibility</p:attrName>
                                        </p:attrNameLst>
                                      </p:cBhvr>
                                      <p:to>
                                        <p:strVal val="visible"/>
                                      </p:to>
                                    </p:set>
                                    <p:animEffect transition="in" filter="fade">
                                      <p:cBhvr>
                                        <p:cTn id="24" dur="500"/>
                                        <p:tgtEl>
                                          <p:spTgt spid="8909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9101"/>
                                        </p:tgtEl>
                                        <p:attrNameLst>
                                          <p:attrName>style.visibility</p:attrName>
                                        </p:attrNameLst>
                                      </p:cBhvr>
                                      <p:to>
                                        <p:strVal val="visible"/>
                                      </p:to>
                                    </p:set>
                                    <p:animEffect transition="in" filter="fade">
                                      <p:cBhvr>
                                        <p:cTn id="29" dur="1000"/>
                                        <p:tgtEl>
                                          <p:spTgt spid="8910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9102"/>
                                        </p:tgtEl>
                                        <p:attrNameLst>
                                          <p:attrName>style.visibility</p:attrName>
                                        </p:attrNameLst>
                                      </p:cBhvr>
                                      <p:to>
                                        <p:strVal val="visible"/>
                                      </p:to>
                                    </p:set>
                                    <p:animEffect transition="in" filter="fade">
                                      <p:cBhvr>
                                        <p:cTn id="34" dur="1000"/>
                                        <p:tgtEl>
                                          <p:spTgt spid="8910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9105"/>
                                        </p:tgtEl>
                                        <p:attrNameLst>
                                          <p:attrName>style.visibility</p:attrName>
                                        </p:attrNameLst>
                                      </p:cBhvr>
                                      <p:to>
                                        <p:strVal val="visible"/>
                                      </p:to>
                                    </p:set>
                                    <p:animEffect transition="in" filter="fade">
                                      <p:cBhvr>
                                        <p:cTn id="39" dur="1000"/>
                                        <p:tgtEl>
                                          <p:spTgt spid="8910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112"/>
                                        </p:tgtEl>
                                        <p:attrNameLst>
                                          <p:attrName>style.visibility</p:attrName>
                                        </p:attrNameLst>
                                      </p:cBhvr>
                                      <p:to>
                                        <p:strVal val="visible"/>
                                      </p:to>
                                    </p:set>
                                    <p:animEffect transition="in" filter="fade">
                                      <p:cBhvr>
                                        <p:cTn id="44" dur="1000"/>
                                        <p:tgtEl>
                                          <p:spTgt spid="891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9108"/>
                                        </p:tgtEl>
                                        <p:attrNameLst>
                                          <p:attrName>style.visibility</p:attrName>
                                        </p:attrNameLst>
                                      </p:cBhvr>
                                      <p:to>
                                        <p:strVal val="visible"/>
                                      </p:to>
                                    </p:set>
                                    <p:animEffect transition="in" filter="fade">
                                      <p:cBhvr>
                                        <p:cTn id="47" dur="1000"/>
                                        <p:tgtEl>
                                          <p:spTgt spid="8910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9111"/>
                                        </p:tgtEl>
                                        <p:attrNameLst>
                                          <p:attrName>style.visibility</p:attrName>
                                        </p:attrNameLst>
                                      </p:cBhvr>
                                      <p:to>
                                        <p:strVal val="visible"/>
                                      </p:to>
                                    </p:set>
                                    <p:animEffect transition="in" filter="fade">
                                      <p:cBhvr>
                                        <p:cTn id="52" dur="1000"/>
                                        <p:tgtEl>
                                          <p:spTgt spid="8911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9107"/>
                                        </p:tgtEl>
                                        <p:attrNameLst>
                                          <p:attrName>style.visibility</p:attrName>
                                        </p:attrNameLst>
                                      </p:cBhvr>
                                      <p:to>
                                        <p:strVal val="visible"/>
                                      </p:to>
                                    </p:set>
                                    <p:animEffect transition="in" filter="fade">
                                      <p:cBhvr>
                                        <p:cTn id="55" dur="1000"/>
                                        <p:tgtEl>
                                          <p:spTgt spid="8910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9110"/>
                                        </p:tgtEl>
                                        <p:attrNameLst>
                                          <p:attrName>style.visibility</p:attrName>
                                        </p:attrNameLst>
                                      </p:cBhvr>
                                      <p:to>
                                        <p:strVal val="visible"/>
                                      </p:to>
                                    </p:set>
                                    <p:animEffect transition="in" filter="fade">
                                      <p:cBhvr>
                                        <p:cTn id="60" dur="1000"/>
                                        <p:tgtEl>
                                          <p:spTgt spid="891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106"/>
                                        </p:tgtEl>
                                        <p:attrNameLst>
                                          <p:attrName>style.visibility</p:attrName>
                                        </p:attrNameLst>
                                      </p:cBhvr>
                                      <p:to>
                                        <p:strVal val="visible"/>
                                      </p:to>
                                    </p:set>
                                    <p:animEffect transition="in" filter="fade">
                                      <p:cBhvr>
                                        <p:cTn id="63"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P spid="89097" grpId="0" animBg="1"/>
      <p:bldP spid="89098" grpId="0" animBg="1"/>
      <p:bldP spid="89101" grpId="0" animBg="1"/>
      <p:bldP spid="89102" grpId="0" animBg="1"/>
      <p:bldP spid="89103" grpId="0" animBg="1"/>
      <p:bldP spid="89104" grpId="0" animBg="1"/>
      <p:bldP spid="89105" grpId="0" animBg="1"/>
      <p:bldP spid="89106" grpId="0" animBg="1"/>
      <p:bldP spid="89107" grpId="0" animBg="1"/>
      <p:bldP spid="8910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0" y="381000"/>
            <a:ext cx="9144000" cy="457200"/>
          </a:xfrm>
        </p:spPr>
        <p:txBody>
          <a:bodyPr>
            <a:noAutofit/>
          </a:bodyPr>
          <a:lstStyle/>
          <a:p>
            <a:r>
              <a:rPr lang="en-US" sz="2400" b="1" dirty="0"/>
              <a:t>The "Lillie transition": models of the onset of </a:t>
            </a:r>
            <a:r>
              <a:rPr lang="en-US" sz="2400" b="1" dirty="0" err="1"/>
              <a:t>saltatory</a:t>
            </a:r>
            <a:r>
              <a:rPr lang="en-US" sz="2400" b="1" dirty="0"/>
              <a:t> conduction in </a:t>
            </a:r>
            <a:r>
              <a:rPr lang="en-US" sz="2400" b="1" dirty="0" err="1"/>
              <a:t>myelinating</a:t>
            </a:r>
            <a:r>
              <a:rPr lang="en-US" sz="2400" b="1" dirty="0"/>
              <a:t> axons.</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82584723"/>
              </p:ext>
            </p:extLst>
          </p:nvPr>
        </p:nvGraphicFramePr>
        <p:xfrm>
          <a:off x="0" y="791630"/>
          <a:ext cx="9144000" cy="59436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583799">
                <a:tc>
                  <a:txBody>
                    <a:bodyPr/>
                    <a:lstStyle/>
                    <a:p>
                      <a:r>
                        <a:rPr lang="en-US" dirty="0"/>
                        <a:t>REFERENCE</a:t>
                      </a:r>
                    </a:p>
                  </a:txBody>
                  <a:tcPr/>
                </a:tc>
                <a:tc>
                  <a:txBody>
                    <a:bodyPr/>
                    <a:lstStyle/>
                    <a:p>
                      <a:r>
                        <a:rPr lang="en-US" dirty="0"/>
                        <a:t>INTERVENTION</a:t>
                      </a:r>
                    </a:p>
                  </a:txBody>
                  <a:tcPr/>
                </a:tc>
                <a:tc>
                  <a:txBody>
                    <a:bodyPr/>
                    <a:lstStyle/>
                    <a:p>
                      <a:r>
                        <a:rPr lang="en-US" dirty="0"/>
                        <a:t>SUBJECT</a:t>
                      </a:r>
                    </a:p>
                  </a:txBody>
                  <a:tcPr/>
                </a:tc>
                <a:tc>
                  <a:txBody>
                    <a:bodyPr/>
                    <a:lstStyle/>
                    <a:p>
                      <a:r>
                        <a:rPr lang="en-US" dirty="0"/>
                        <a:t>RESULT</a:t>
                      </a:r>
                    </a:p>
                  </a:txBody>
                  <a:tcPr/>
                </a:tc>
                <a:tc>
                  <a:txBody>
                    <a:bodyPr/>
                    <a:lstStyle/>
                    <a:p>
                      <a:r>
                        <a:rPr lang="en-US" dirty="0"/>
                        <a:t>CONCLUSION</a:t>
                      </a:r>
                    </a:p>
                  </a:txBody>
                  <a:tcPr/>
                </a:tc>
                <a:extLst>
                  <a:ext uri="{0D108BD9-81ED-4DB2-BD59-A6C34878D82A}">
                    <a16:rowId xmlns:a16="http://schemas.microsoft.com/office/drawing/2014/main" val="10000"/>
                  </a:ext>
                </a:extLst>
              </a:tr>
              <a:tr h="49491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Young RG, </a:t>
                      </a:r>
                      <a:r>
                        <a:rPr lang="en-US" sz="1800" b="1" dirty="0" err="1"/>
                        <a:t>Castelfranco</a:t>
                      </a:r>
                      <a:r>
                        <a:rPr lang="en-US" sz="1800" b="1" dirty="0"/>
                        <a:t> AM, Hartline DK. J </a:t>
                      </a:r>
                      <a:r>
                        <a:rPr lang="en-US" sz="1800" b="1" dirty="0" err="1"/>
                        <a:t>Comput</a:t>
                      </a:r>
                      <a:r>
                        <a:rPr lang="en-US" sz="1800" b="1" dirty="0"/>
                        <a:t> </a:t>
                      </a:r>
                      <a:r>
                        <a:rPr lang="en-US" sz="1800" b="1" dirty="0" err="1"/>
                        <a:t>Neurosci</a:t>
                      </a:r>
                      <a:r>
                        <a:rPr lang="en-US" sz="1800" b="1" dirty="0"/>
                        <a:t>. 2013 Jun;34(3):533-46. </a:t>
                      </a:r>
                    </a:p>
                  </a:txBody>
                  <a:tcPr/>
                </a:tc>
                <a:tc>
                  <a:txBody>
                    <a:bodyPr/>
                    <a:lstStyle/>
                    <a:p>
                      <a:r>
                        <a:rPr lang="en-US" sz="1800" b="0" i="0" kern="1200" dirty="0">
                          <a:solidFill>
                            <a:schemeClr val="dk1"/>
                          </a:solidFill>
                          <a:latin typeface="+mn-lt"/>
                          <a:ea typeface="+mn-ea"/>
                          <a:cs typeface="+mn-cs"/>
                        </a:rPr>
                        <a:t>They examined in computer models simulating a segmented insulating sheath surrounding an axon having Hodgkin-Huxley squid parameters. </a:t>
                      </a:r>
                      <a:endParaRPr lang="en-US" dirty="0"/>
                    </a:p>
                  </a:txBody>
                  <a:tcPr/>
                </a:tc>
                <a:tc>
                  <a:txBody>
                    <a:bodyPr/>
                    <a:lstStyle/>
                    <a:p>
                      <a:r>
                        <a:rPr lang="en-US" sz="1800" b="0" i="0" kern="1200" dirty="0">
                          <a:solidFill>
                            <a:schemeClr val="dk1"/>
                          </a:solidFill>
                          <a:latin typeface="+mn-lt"/>
                          <a:ea typeface="+mn-ea"/>
                          <a:cs typeface="+mn-cs"/>
                        </a:rPr>
                        <a:t>LILLIE TRANSITION MODEL reported that rapid </a:t>
                      </a:r>
                      <a:r>
                        <a:rPr lang="en-US" sz="1800" b="0" i="0" kern="1200" dirty="0" err="1">
                          <a:solidFill>
                            <a:schemeClr val="dk1"/>
                          </a:solidFill>
                          <a:latin typeface="+mn-lt"/>
                          <a:ea typeface="+mn-ea"/>
                          <a:cs typeface="+mn-cs"/>
                        </a:rPr>
                        <a:t>saltatory</a:t>
                      </a:r>
                      <a:r>
                        <a:rPr lang="en-US" sz="1800" b="0" i="0" kern="1200" dirty="0">
                          <a:solidFill>
                            <a:schemeClr val="dk1"/>
                          </a:solidFill>
                          <a:latin typeface="+mn-lt"/>
                          <a:ea typeface="+mn-ea"/>
                          <a:cs typeface="+mn-cs"/>
                        </a:rPr>
                        <a:t> conduction arose in an iron wire model of nerve impulse propagation when he covered the wire with insulating sections of glass tubing equivalent to myelinated internodes. Similar mechanism explaining </a:t>
                      </a:r>
                      <a:r>
                        <a:rPr lang="en-US" sz="1800" b="0" i="0" kern="1200" dirty="0" err="1">
                          <a:solidFill>
                            <a:schemeClr val="dk1"/>
                          </a:solidFill>
                          <a:latin typeface="+mn-lt"/>
                          <a:ea typeface="+mn-ea"/>
                          <a:cs typeface="+mn-cs"/>
                        </a:rPr>
                        <a:t>rapidconduction</a:t>
                      </a:r>
                      <a:r>
                        <a:rPr lang="en-US" sz="1800" b="0" i="0" kern="1200" dirty="0">
                          <a:solidFill>
                            <a:schemeClr val="dk1"/>
                          </a:solidFill>
                          <a:latin typeface="+mn-lt"/>
                          <a:ea typeface="+mn-ea"/>
                          <a:cs typeface="+mn-cs"/>
                        </a:rPr>
                        <a:t> in myelinated nerve. </a:t>
                      </a:r>
                      <a:endParaRPr lang="en-US" dirty="0"/>
                    </a:p>
                  </a:txBody>
                  <a:tcPr/>
                </a:tc>
                <a:tc>
                  <a:txBody>
                    <a:bodyPr/>
                    <a:lstStyle/>
                    <a:p>
                      <a:r>
                        <a:rPr lang="en-US" sz="1800" b="0" i="0" kern="1200" dirty="0">
                          <a:solidFill>
                            <a:schemeClr val="dk1"/>
                          </a:solidFill>
                          <a:latin typeface="+mn-lt"/>
                          <a:ea typeface="+mn-ea"/>
                          <a:cs typeface="+mn-cs"/>
                        </a:rPr>
                        <a:t>With a wide gap under the sheath, conduction was </a:t>
                      </a:r>
                      <a:r>
                        <a:rPr lang="en-US" sz="1800" b="0" i="0" kern="1200" dirty="0" err="1">
                          <a:solidFill>
                            <a:schemeClr val="dk1"/>
                          </a:solidFill>
                          <a:latin typeface="+mn-lt"/>
                          <a:ea typeface="+mn-ea"/>
                          <a:cs typeface="+mn-cs"/>
                        </a:rPr>
                        <a:t>continuous.The</a:t>
                      </a:r>
                      <a:r>
                        <a:rPr lang="en-US" sz="1800" b="0" i="0" kern="1200" dirty="0">
                          <a:solidFill>
                            <a:schemeClr val="dk1"/>
                          </a:solidFill>
                          <a:latin typeface="+mn-lt"/>
                          <a:ea typeface="+mn-ea"/>
                          <a:cs typeface="+mn-cs"/>
                        </a:rPr>
                        <a:t> conduction velocity slowdown was little affected by the number of myelin layers or modest changes in the size of the "node," but strongly affected by the size of the "</a:t>
                      </a:r>
                      <a:r>
                        <a:rPr lang="en-US" sz="1800" b="0" i="0" kern="1200" dirty="0" err="1">
                          <a:solidFill>
                            <a:schemeClr val="dk1"/>
                          </a:solidFill>
                          <a:latin typeface="+mn-lt"/>
                          <a:ea typeface="+mn-ea"/>
                          <a:cs typeface="+mn-cs"/>
                        </a:rPr>
                        <a:t>internode</a:t>
                      </a:r>
                      <a:r>
                        <a:rPr lang="en-US" sz="1800" b="0" i="0" kern="1200" dirty="0">
                          <a:solidFill>
                            <a:schemeClr val="dk1"/>
                          </a:solidFill>
                          <a:latin typeface="+mn-lt"/>
                          <a:ea typeface="+mn-ea"/>
                          <a:cs typeface="+mn-cs"/>
                        </a:rPr>
                        <a:t>" and axon diameter. The steepness of the rise of </a:t>
                      </a:r>
                      <a:r>
                        <a:rPr lang="en-US" sz="1800" b="0" i="0" kern="1200" dirty="0" err="1">
                          <a:solidFill>
                            <a:schemeClr val="dk1"/>
                          </a:solidFill>
                          <a:latin typeface="+mn-lt"/>
                          <a:ea typeface="+mn-ea"/>
                          <a:cs typeface="+mn-cs"/>
                        </a:rPr>
                        <a:t>rapidconduction</a:t>
                      </a:r>
                      <a:r>
                        <a:rPr lang="en-US" sz="1800" b="0" i="0" kern="1200" dirty="0">
                          <a:solidFill>
                            <a:schemeClr val="dk1"/>
                          </a:solidFill>
                          <a:latin typeface="+mn-lt"/>
                          <a:ea typeface="+mn-ea"/>
                          <a:cs typeface="+mn-cs"/>
                        </a:rPr>
                        <a:t> was greatly affected by the number of myelin layers and axon diameter, variably affected by </a:t>
                      </a:r>
                      <a:r>
                        <a:rPr lang="en-US" sz="1800" b="0" i="0" kern="1200" dirty="0" err="1">
                          <a:solidFill>
                            <a:schemeClr val="dk1"/>
                          </a:solidFill>
                          <a:latin typeface="+mn-lt"/>
                          <a:ea typeface="+mn-ea"/>
                          <a:cs typeface="+mn-cs"/>
                        </a:rPr>
                        <a:t>internode</a:t>
                      </a:r>
                      <a:r>
                        <a:rPr lang="en-US" sz="1800" b="0" i="0" kern="1200" dirty="0">
                          <a:solidFill>
                            <a:schemeClr val="dk1"/>
                          </a:solidFill>
                          <a:latin typeface="+mn-lt"/>
                          <a:ea typeface="+mn-ea"/>
                          <a:cs typeface="+mn-cs"/>
                        </a:rPr>
                        <a:t> length and little affected by node length. The transition to </a:t>
                      </a:r>
                      <a:r>
                        <a:rPr lang="en-US" sz="1800" b="0" i="0" kern="1200" dirty="0" err="1">
                          <a:solidFill>
                            <a:schemeClr val="dk1"/>
                          </a:solidFill>
                          <a:latin typeface="+mn-lt"/>
                          <a:ea typeface="+mn-ea"/>
                          <a:cs typeface="+mn-cs"/>
                        </a:rPr>
                        <a:t>saltatory</a:t>
                      </a:r>
                      <a:r>
                        <a:rPr lang="en-US" sz="1800" b="0" i="0" kern="1200" dirty="0">
                          <a:solidFill>
                            <a:schemeClr val="dk1"/>
                          </a:solidFill>
                          <a:latin typeface="+mn-lt"/>
                          <a:ea typeface="+mn-ea"/>
                          <a:cs typeface="+mn-cs"/>
                        </a:rPr>
                        <a:t> conduction occurred at surprisingly wide gaps and the improvement in conduction speed persisted to surprisingly small gaps.</a:t>
                      </a:r>
                      <a:endParaRPr lang="en-US" dirty="0"/>
                    </a:p>
                  </a:txBody>
                  <a:tcPr/>
                </a:tc>
                <a:tc>
                  <a:txBody>
                    <a:bodyPr/>
                    <a:lstStyle/>
                    <a:p>
                      <a:r>
                        <a:rPr lang="en-US" sz="1800" b="0" i="0" kern="1200" dirty="0">
                          <a:solidFill>
                            <a:schemeClr val="dk1"/>
                          </a:solidFill>
                          <a:latin typeface="+mn-lt"/>
                          <a:ea typeface="+mn-ea"/>
                          <a:cs typeface="+mn-cs"/>
                        </a:rPr>
                        <a:t>The study demonstrates that the specialized </a:t>
                      </a:r>
                      <a:r>
                        <a:rPr lang="en-US" sz="1800" b="0" i="0" kern="1200" dirty="0" err="1">
                          <a:solidFill>
                            <a:schemeClr val="dk1"/>
                          </a:solidFill>
                          <a:latin typeface="+mn-lt"/>
                          <a:ea typeface="+mn-ea"/>
                          <a:cs typeface="+mn-cs"/>
                        </a:rPr>
                        <a:t>paranodal</a:t>
                      </a:r>
                      <a:r>
                        <a:rPr lang="en-US" sz="1800" b="0" i="0" kern="1200" dirty="0">
                          <a:solidFill>
                            <a:schemeClr val="dk1"/>
                          </a:solidFill>
                          <a:latin typeface="+mn-lt"/>
                          <a:ea typeface="+mn-ea"/>
                          <a:cs typeface="+mn-cs"/>
                        </a:rPr>
                        <a:t> seals between myelin and axon, and indeed even the clustering of sodium channels at the nodes, are not necessary for </a:t>
                      </a:r>
                      <a:r>
                        <a:rPr lang="en-US" sz="1800" b="0" i="0" kern="1200" dirty="0" err="1">
                          <a:solidFill>
                            <a:schemeClr val="dk1"/>
                          </a:solidFill>
                          <a:latin typeface="+mn-lt"/>
                          <a:ea typeface="+mn-ea"/>
                          <a:cs typeface="+mn-cs"/>
                        </a:rPr>
                        <a:t>saltatory</a:t>
                      </a:r>
                      <a:r>
                        <a:rPr lang="en-US" sz="1800" b="0" i="0" kern="1200" dirty="0">
                          <a:solidFill>
                            <a:schemeClr val="dk1"/>
                          </a:solidFill>
                          <a:latin typeface="+mn-lt"/>
                          <a:ea typeface="+mn-ea"/>
                          <a:cs typeface="+mn-cs"/>
                        </a:rPr>
                        <a:t> conduction.</a:t>
                      </a:r>
                      <a:endParaRPr lang="en-US" dirty="0"/>
                    </a:p>
                  </a:txBody>
                  <a:tcPr/>
                </a:tc>
                <a:extLst>
                  <a:ext uri="{0D108BD9-81ED-4DB2-BD59-A6C34878D82A}">
                    <a16:rowId xmlns:a16="http://schemas.microsoft.com/office/drawing/2014/main" val="10001"/>
                  </a:ext>
                </a:extLst>
              </a:tr>
            </a:tbl>
          </a:graphicData>
        </a:graphic>
      </p:graphicFrame>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AutoShape 4"/>
          <p:cNvSpPr>
            <a:spLocks noChangeArrowheads="1"/>
          </p:cNvSpPr>
          <p:nvPr/>
        </p:nvSpPr>
        <p:spPr bwMode="auto">
          <a:xfrm>
            <a:off x="1600200" y="457200"/>
            <a:ext cx="5715000" cy="838200"/>
          </a:xfrm>
          <a:prstGeom prst="roundRect">
            <a:avLst>
              <a:gd name="adj" fmla="val 16667"/>
            </a:avLst>
          </a:prstGeom>
          <a:solidFill>
            <a:srgbClr val="FFFF00"/>
          </a:solidFill>
          <a:ln w="9525">
            <a:round/>
            <a:headEnd/>
            <a:tailEnd/>
          </a:ln>
          <a:scene3d>
            <a:camera prst="legacyObliqueBottomLeft"/>
            <a:lightRig rig="legacyFlat3" dir="t"/>
          </a:scene3d>
          <a:sp3d extrusionH="430200" prstMaterial="legacyMatte">
            <a:bevelT w="13500" h="13500" prst="angle"/>
            <a:bevelB w="13500" h="13500" prst="angle"/>
            <a:extrusionClr>
              <a:srgbClr val="FFFF00"/>
            </a:extrusionClr>
          </a:sp3d>
        </p:spPr>
        <p:txBody>
          <a:bodyPr wrap="none" anchor="ctr">
            <a:flatTx/>
          </a:bodyPr>
          <a:lstStyle/>
          <a:p>
            <a:pPr rtl="0"/>
            <a:r>
              <a:rPr lang="en-US" sz="3600" b="1" dirty="0">
                <a:effectLst/>
                <a:latin typeface="Times New Roman" pitchFamily="18" charset="0"/>
                <a:cs typeface="Times New Roman" pitchFamily="18" charset="0"/>
              </a:rPr>
              <a:t>Strength – Duration Curve</a:t>
            </a:r>
          </a:p>
        </p:txBody>
      </p:sp>
      <p:sp>
        <p:nvSpPr>
          <p:cNvPr id="93189" name="Text Box 5"/>
          <p:cNvSpPr txBox="1">
            <a:spLocks noChangeArrowheads="1"/>
          </p:cNvSpPr>
          <p:nvPr/>
        </p:nvSpPr>
        <p:spPr bwMode="auto">
          <a:xfrm>
            <a:off x="533400" y="1676400"/>
            <a:ext cx="8382000" cy="1481431"/>
          </a:xfrm>
          <a:prstGeom prst="rect">
            <a:avLst/>
          </a:prstGeom>
          <a:noFill/>
          <a:ln w="9525">
            <a:noFill/>
            <a:miter lim="800000"/>
            <a:headEnd/>
            <a:tailEnd/>
          </a:ln>
        </p:spPr>
        <p:txBody>
          <a:bodyPr>
            <a:spAutoFit/>
          </a:bodyPr>
          <a:lstStyle/>
          <a:p>
            <a:pPr algn="just" rtl="0">
              <a:lnSpc>
                <a:spcPct val="160000"/>
              </a:lnSpc>
              <a:spcBef>
                <a:spcPct val="50000"/>
              </a:spcBef>
            </a:pPr>
            <a:r>
              <a:rPr lang="en-US" sz="3200" b="1" i="1" dirty="0">
                <a:solidFill>
                  <a:srgbClr val="59073C"/>
                </a:solidFill>
                <a:effectLst/>
                <a:latin typeface="Times New Roman" pitchFamily="18" charset="0"/>
                <a:cs typeface="Times New Roman" pitchFamily="18" charset="0"/>
              </a:rPr>
              <a:t>Aim:</a:t>
            </a:r>
            <a:r>
              <a:rPr lang="en-US" sz="3200" dirty="0">
                <a:solidFill>
                  <a:schemeClr val="accent2">
                    <a:lumMod val="75000"/>
                  </a:schemeClr>
                </a:solidFill>
                <a:effectLst/>
                <a:latin typeface="Times New Roman" pitchFamily="18" charset="0"/>
                <a:cs typeface="Times New Roman" pitchFamily="18" charset="0"/>
              </a:rPr>
              <a:t> </a:t>
            </a:r>
            <a:r>
              <a:rPr lang="en-US" sz="2800" dirty="0">
                <a:effectLst/>
                <a:latin typeface="Times New Roman" pitchFamily="18" charset="0"/>
                <a:cs typeface="Times New Roman" pitchFamily="18" charset="0"/>
              </a:rPr>
              <a:t>to study the relation between the strength and duration of a stimulus </a:t>
            </a:r>
          </a:p>
        </p:txBody>
      </p:sp>
      <p:sp>
        <p:nvSpPr>
          <p:cNvPr id="93190" name="Text Box 6"/>
          <p:cNvSpPr txBox="1">
            <a:spLocks noChangeArrowheads="1"/>
          </p:cNvSpPr>
          <p:nvPr/>
        </p:nvSpPr>
        <p:spPr bwMode="auto">
          <a:xfrm>
            <a:off x="457200" y="3165475"/>
            <a:ext cx="8458200" cy="2397125"/>
          </a:xfrm>
          <a:prstGeom prst="rect">
            <a:avLst/>
          </a:prstGeom>
          <a:noFill/>
          <a:ln w="9525">
            <a:noFill/>
            <a:miter lim="800000"/>
            <a:headEnd/>
            <a:tailEnd/>
          </a:ln>
        </p:spPr>
        <p:txBody>
          <a:bodyPr>
            <a:spAutoFit/>
          </a:bodyPr>
          <a:lstStyle/>
          <a:p>
            <a:pPr algn="just" rtl="0">
              <a:lnSpc>
                <a:spcPct val="180000"/>
              </a:lnSpc>
              <a:spcBef>
                <a:spcPct val="50000"/>
              </a:spcBef>
            </a:pPr>
            <a:r>
              <a:rPr lang="en-US" sz="3200" b="1" i="1" dirty="0">
                <a:solidFill>
                  <a:srgbClr val="59073C"/>
                </a:solidFill>
                <a:effectLst/>
                <a:latin typeface="Times New Roman" pitchFamily="18" charset="0"/>
                <a:cs typeface="Times New Roman" pitchFamily="18" charset="0"/>
              </a:rPr>
              <a:t>Obtained by:</a:t>
            </a:r>
            <a:r>
              <a:rPr lang="en-US" sz="3200" dirty="0">
                <a:solidFill>
                  <a:srgbClr val="59073C"/>
                </a:solidFill>
                <a:effectLst/>
                <a:latin typeface="Times New Roman" pitchFamily="18" charset="0"/>
                <a:cs typeface="Times New Roman" pitchFamily="18" charset="0"/>
              </a:rPr>
              <a:t> </a:t>
            </a:r>
            <a:r>
              <a:rPr lang="en-US" sz="2800" dirty="0">
                <a:effectLst/>
                <a:latin typeface="Times New Roman" pitchFamily="18" charset="0"/>
                <a:cs typeface="Times New Roman" pitchFamily="18" charset="0"/>
              </a:rPr>
              <a:t>stimulating the nerve with electrical stimuli of different intensities and recording the time needed by each stimulus to start the response. </a:t>
            </a:r>
          </a:p>
        </p:txBody>
      </p:sp>
    </p:spTree>
    <p:extLst>
      <p:ext uri="{BB962C8B-B14F-4D97-AF65-F5344CB8AC3E}">
        <p14:creationId xmlns:p14="http://schemas.microsoft.com/office/powerpoint/2010/main" val="300467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fade">
                                      <p:cBhvr>
                                        <p:cTn id="7" dur="1000"/>
                                        <p:tgtEl>
                                          <p:spTgt spid="931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89"/>
                                        </p:tgtEl>
                                        <p:attrNameLst>
                                          <p:attrName>style.visibility</p:attrName>
                                        </p:attrNameLst>
                                      </p:cBhvr>
                                      <p:to>
                                        <p:strVal val="visible"/>
                                      </p:to>
                                    </p:set>
                                    <p:animEffect transition="in" filter="fade">
                                      <p:cBhvr>
                                        <p:cTn id="12" dur="1000"/>
                                        <p:tgtEl>
                                          <p:spTgt spid="931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190"/>
                                        </p:tgtEl>
                                        <p:attrNameLst>
                                          <p:attrName>style.visibility</p:attrName>
                                        </p:attrNameLst>
                                      </p:cBhvr>
                                      <p:to>
                                        <p:strVal val="visible"/>
                                      </p:to>
                                    </p:set>
                                    <p:animEffect transition="in" filter="fade">
                                      <p:cBhvr>
                                        <p:cTn id="17" dur="1000"/>
                                        <p:tgtEl>
                                          <p:spTgt spid="93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89" grpId="0"/>
      <p:bldP spid="931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7" name="Line 9"/>
          <p:cNvSpPr>
            <a:spLocks noChangeShapeType="1"/>
          </p:cNvSpPr>
          <p:nvPr/>
        </p:nvSpPr>
        <p:spPr bwMode="auto">
          <a:xfrm>
            <a:off x="1509713" y="519113"/>
            <a:ext cx="0" cy="5410200"/>
          </a:xfrm>
          <a:prstGeom prst="line">
            <a:avLst/>
          </a:prstGeom>
          <a:noFill/>
          <a:ln w="76200">
            <a:solidFill>
              <a:schemeClr val="tx1"/>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18" name="Line 10"/>
          <p:cNvSpPr>
            <a:spLocks noChangeShapeType="1"/>
          </p:cNvSpPr>
          <p:nvPr/>
        </p:nvSpPr>
        <p:spPr bwMode="auto">
          <a:xfrm>
            <a:off x="1489075" y="5908675"/>
            <a:ext cx="6324600" cy="0"/>
          </a:xfrm>
          <a:prstGeom prst="line">
            <a:avLst/>
          </a:prstGeom>
          <a:noFill/>
          <a:ln w="76200">
            <a:solidFill>
              <a:schemeClr val="tx1"/>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2" name="Line 14"/>
          <p:cNvSpPr>
            <a:spLocks noChangeShapeType="1"/>
          </p:cNvSpPr>
          <p:nvPr/>
        </p:nvSpPr>
        <p:spPr bwMode="auto">
          <a:xfrm>
            <a:off x="2201863" y="533400"/>
            <a:ext cx="0" cy="2209800"/>
          </a:xfrm>
          <a:prstGeom prst="line">
            <a:avLst/>
          </a:prstGeom>
          <a:noFill/>
          <a:ln w="76200">
            <a:solidFill>
              <a:schemeClr val="tx1"/>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3" name="Line 15"/>
          <p:cNvSpPr>
            <a:spLocks noChangeShapeType="1"/>
          </p:cNvSpPr>
          <p:nvPr/>
        </p:nvSpPr>
        <p:spPr bwMode="auto">
          <a:xfrm>
            <a:off x="4724400" y="5235575"/>
            <a:ext cx="3048000" cy="0"/>
          </a:xfrm>
          <a:prstGeom prst="line">
            <a:avLst/>
          </a:prstGeom>
          <a:noFill/>
          <a:ln w="76200">
            <a:solidFill>
              <a:schemeClr val="tx1"/>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4" name="Arc 16"/>
          <p:cNvSpPr>
            <a:spLocks/>
          </p:cNvSpPr>
          <p:nvPr/>
        </p:nvSpPr>
        <p:spPr bwMode="auto">
          <a:xfrm rot="10800000">
            <a:off x="2198688" y="2730500"/>
            <a:ext cx="2590800" cy="2513013"/>
          </a:xfrm>
          <a:custGeom>
            <a:avLst/>
            <a:gdLst>
              <a:gd name="G0" fmla="+- 0 0 0"/>
              <a:gd name="G1" fmla="+- 21599 0 0"/>
              <a:gd name="G2" fmla="+- 21600 0 0"/>
              <a:gd name="T0" fmla="*/ 162 w 21600"/>
              <a:gd name="T1" fmla="*/ 0 h 21599"/>
              <a:gd name="T2" fmla="*/ 21600 w 21600"/>
              <a:gd name="T3" fmla="*/ 21599 h 21599"/>
              <a:gd name="T4" fmla="*/ 0 w 21600"/>
              <a:gd name="T5" fmla="*/ 21599 h 21599"/>
            </a:gdLst>
            <a:ahLst/>
            <a:cxnLst>
              <a:cxn ang="0">
                <a:pos x="T0" y="T1"/>
              </a:cxn>
              <a:cxn ang="0">
                <a:pos x="T2" y="T3"/>
              </a:cxn>
              <a:cxn ang="0">
                <a:pos x="T4" y="T5"/>
              </a:cxn>
            </a:cxnLst>
            <a:rect l="0" t="0" r="r" b="b"/>
            <a:pathLst>
              <a:path w="21600" h="21599" fill="none" extrusionOk="0">
                <a:moveTo>
                  <a:pt x="162" y="-1"/>
                </a:moveTo>
                <a:cubicBezTo>
                  <a:pt x="12027" y="88"/>
                  <a:pt x="21600" y="9732"/>
                  <a:pt x="21600" y="21599"/>
                </a:cubicBezTo>
              </a:path>
              <a:path w="21600" h="21599" stroke="0" extrusionOk="0">
                <a:moveTo>
                  <a:pt x="162" y="-1"/>
                </a:moveTo>
                <a:cubicBezTo>
                  <a:pt x="12027" y="88"/>
                  <a:pt x="21600" y="9732"/>
                  <a:pt x="21600" y="21599"/>
                </a:cubicBezTo>
                <a:lnTo>
                  <a:pt x="0" y="21599"/>
                </a:lnTo>
                <a:close/>
              </a:path>
            </a:pathLst>
          </a:custGeom>
          <a:noFill/>
          <a:ln w="76200">
            <a:solidFill>
              <a:schemeClr val="tx1"/>
            </a:solidFill>
            <a:round/>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5" name="Text Box 17"/>
          <p:cNvSpPr txBox="1">
            <a:spLocks noChangeArrowheads="1"/>
          </p:cNvSpPr>
          <p:nvPr/>
        </p:nvSpPr>
        <p:spPr bwMode="auto">
          <a:xfrm>
            <a:off x="3822700" y="6096000"/>
            <a:ext cx="3657600" cy="609600"/>
          </a:xfrm>
          <a:prstGeom prst="rect">
            <a:avLst/>
          </a:prstGeom>
          <a:noFill/>
          <a:ln w="9525">
            <a:noFill/>
            <a:miter lim="800000"/>
            <a:headEnd/>
            <a:tailEnd/>
          </a:ln>
        </p:spPr>
        <p:txBody>
          <a:bodyPr>
            <a:spAutoFit/>
          </a:bodyPr>
          <a:lstStyle/>
          <a:p>
            <a:pPr algn="l" rtl="0">
              <a:spcBef>
                <a:spcPct val="50000"/>
              </a:spcBef>
            </a:pPr>
            <a:r>
              <a:rPr lang="en-US" sz="3400" b="1" dirty="0">
                <a:ln>
                  <a:solidFill>
                    <a:srgbClr val="59073C"/>
                  </a:solidFill>
                </a:ln>
                <a:solidFill>
                  <a:srgbClr val="59073C"/>
                </a:solidFill>
                <a:effectLst>
                  <a:outerShdw blurRad="38100" dist="38100" dir="2700000" algn="tl">
                    <a:srgbClr val="000000">
                      <a:alpha val="43137"/>
                    </a:srgbClr>
                  </a:outerShdw>
                </a:effectLst>
              </a:rPr>
              <a:t>Duration</a:t>
            </a:r>
          </a:p>
        </p:txBody>
      </p:sp>
      <p:sp>
        <p:nvSpPr>
          <p:cNvPr id="94226" name="Text Box 18"/>
          <p:cNvSpPr txBox="1">
            <a:spLocks noChangeArrowheads="1"/>
          </p:cNvSpPr>
          <p:nvPr/>
        </p:nvSpPr>
        <p:spPr bwMode="auto">
          <a:xfrm rot="10800000">
            <a:off x="558870" y="1676400"/>
            <a:ext cx="707886" cy="2590800"/>
          </a:xfrm>
          <a:prstGeom prst="rect">
            <a:avLst/>
          </a:prstGeom>
          <a:noFill/>
          <a:ln w="9525">
            <a:noFill/>
            <a:miter lim="800000"/>
            <a:headEnd/>
            <a:tailEnd/>
          </a:ln>
        </p:spPr>
        <p:txBody>
          <a:bodyPr vert="eaVert">
            <a:spAutoFit/>
          </a:bodyPr>
          <a:lstStyle/>
          <a:p>
            <a:pPr algn="l" rtl="0">
              <a:spcBef>
                <a:spcPct val="50000"/>
              </a:spcBef>
            </a:pPr>
            <a:r>
              <a:rPr lang="en-US" sz="3400" b="1">
                <a:ln>
                  <a:solidFill>
                    <a:srgbClr val="59073C"/>
                  </a:solidFill>
                </a:ln>
                <a:solidFill>
                  <a:srgbClr val="59073C"/>
                </a:solidFill>
                <a:effectLst>
                  <a:outerShdw blurRad="38100" dist="38100" dir="2700000" algn="tl">
                    <a:srgbClr val="000000">
                      <a:alpha val="43137"/>
                    </a:srgbClr>
                  </a:outerShdw>
                </a:effectLst>
              </a:rPr>
              <a:t>Strength</a:t>
            </a:r>
            <a:r>
              <a:rPr lang="ar-EG" sz="3400" b="1">
                <a:ln>
                  <a:solidFill>
                    <a:srgbClr val="59073C"/>
                  </a:solidFill>
                </a:ln>
                <a:solidFill>
                  <a:srgbClr val="59073C"/>
                </a:solidFill>
                <a:effectLst>
                  <a:outerShdw blurRad="38100" dist="38100" dir="2700000" algn="tl">
                    <a:srgbClr val="000000">
                      <a:alpha val="43137"/>
                    </a:srgbClr>
                  </a:outerShdw>
                </a:effectLst>
              </a:rPr>
              <a:t> </a:t>
            </a:r>
            <a:endParaRPr lang="en-US" sz="3400" b="1">
              <a:ln>
                <a:solidFill>
                  <a:srgbClr val="59073C"/>
                </a:solidFill>
              </a:ln>
              <a:solidFill>
                <a:srgbClr val="59073C"/>
              </a:solidFill>
              <a:effectLst>
                <a:outerShdw blurRad="38100" dist="38100" dir="2700000" algn="tl">
                  <a:srgbClr val="000000">
                    <a:alpha val="43137"/>
                  </a:srgbClr>
                </a:outerShdw>
              </a:effectLst>
            </a:endParaRPr>
          </a:p>
        </p:txBody>
      </p:sp>
      <p:sp>
        <p:nvSpPr>
          <p:cNvPr id="94227" name="Rectangle 19"/>
          <p:cNvSpPr>
            <a:spLocks noChangeArrowheads="1"/>
          </p:cNvSpPr>
          <p:nvPr/>
        </p:nvSpPr>
        <p:spPr bwMode="auto">
          <a:xfrm>
            <a:off x="1524000" y="3886200"/>
            <a:ext cx="914400" cy="1981200"/>
          </a:xfrm>
          <a:prstGeom prst="rect">
            <a:avLst/>
          </a:prstGeom>
          <a:solidFill>
            <a:srgbClr val="FF9933"/>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8" name="Rectangle 20"/>
          <p:cNvSpPr>
            <a:spLocks noChangeArrowheads="1"/>
          </p:cNvSpPr>
          <p:nvPr/>
        </p:nvSpPr>
        <p:spPr bwMode="auto">
          <a:xfrm>
            <a:off x="1524000" y="4876800"/>
            <a:ext cx="1828800" cy="990600"/>
          </a:xfrm>
          <a:prstGeom prst="rect">
            <a:avLst/>
          </a:prstGeom>
          <a:solidFill>
            <a:srgbClr val="FF9933"/>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29" name="Rectangle 21"/>
          <p:cNvSpPr>
            <a:spLocks noChangeArrowheads="1"/>
          </p:cNvSpPr>
          <p:nvPr/>
        </p:nvSpPr>
        <p:spPr bwMode="auto">
          <a:xfrm>
            <a:off x="1524000" y="2819400"/>
            <a:ext cx="685800" cy="3048000"/>
          </a:xfrm>
          <a:prstGeom prst="rect">
            <a:avLst/>
          </a:prstGeom>
          <a:solidFill>
            <a:srgbClr val="FF9933"/>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0" name="Line 22"/>
          <p:cNvSpPr>
            <a:spLocks noChangeShapeType="1"/>
          </p:cNvSpPr>
          <p:nvPr/>
        </p:nvSpPr>
        <p:spPr bwMode="auto">
          <a:xfrm>
            <a:off x="1503363" y="5880100"/>
            <a:ext cx="685800" cy="0"/>
          </a:xfrm>
          <a:prstGeom prst="line">
            <a:avLst/>
          </a:prstGeom>
          <a:noFill/>
          <a:ln w="127000">
            <a:solidFill>
              <a:srgbClr val="FF00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1" name="Text Box 23"/>
          <p:cNvSpPr txBox="1">
            <a:spLocks noChangeArrowheads="1"/>
          </p:cNvSpPr>
          <p:nvPr/>
        </p:nvSpPr>
        <p:spPr bwMode="auto">
          <a:xfrm>
            <a:off x="1600200" y="5105400"/>
            <a:ext cx="457200" cy="369332"/>
          </a:xfrm>
          <a:prstGeom prst="rect">
            <a:avLst/>
          </a:prstGeom>
          <a:noFill/>
          <a:ln w="9525">
            <a:noFill/>
            <a:miter lim="800000"/>
            <a:headEnd/>
            <a:tailEnd/>
          </a:ln>
        </p:spPr>
        <p:txBody>
          <a:bodyPr>
            <a:spAutoFit/>
          </a:bodyPr>
          <a:lstStyle/>
          <a:p>
            <a:pPr rtl="0">
              <a:spcBef>
                <a:spcPct val="50000"/>
              </a:spcBef>
            </a:pPr>
            <a:r>
              <a:rPr lang="en-US">
                <a:ln>
                  <a:solidFill>
                    <a:srgbClr val="59073C"/>
                  </a:solidFill>
                </a:ln>
                <a:solidFill>
                  <a:srgbClr val="59073C"/>
                </a:solidFill>
                <a:effectLst>
                  <a:outerShdw blurRad="38100" dist="38100" dir="2700000" algn="tl">
                    <a:srgbClr val="000000">
                      <a:alpha val="43137"/>
                    </a:srgbClr>
                  </a:outerShdw>
                </a:effectLst>
                <a:latin typeface="Franklin Gothic Heavy" pitchFamily="34" charset="0"/>
              </a:rPr>
              <a:t>t</a:t>
            </a:r>
          </a:p>
        </p:txBody>
      </p:sp>
      <p:sp>
        <p:nvSpPr>
          <p:cNvPr id="94232" name="AutoShape 24"/>
          <p:cNvSpPr>
            <a:spLocks noChangeArrowheads="1"/>
          </p:cNvSpPr>
          <p:nvPr/>
        </p:nvSpPr>
        <p:spPr bwMode="auto">
          <a:xfrm>
            <a:off x="3200400" y="609600"/>
            <a:ext cx="4191000" cy="3352800"/>
          </a:xfrm>
          <a:prstGeom prst="wedgeRoundRectCallout">
            <a:avLst>
              <a:gd name="adj1" fmla="val -81287"/>
              <a:gd name="adj2" fmla="val 103597"/>
              <a:gd name="adj3" fmla="val 16667"/>
            </a:avLst>
          </a:prstGeom>
          <a:solidFill>
            <a:srgbClr val="CCFF33"/>
          </a:solidFill>
          <a:ln w="9525">
            <a:solidFill>
              <a:schemeClr val="tx1"/>
            </a:solidFill>
            <a:miter lim="800000"/>
            <a:headEnd/>
            <a:tailEnd/>
          </a:ln>
        </p:spPr>
        <p:txBody>
          <a:bodyPr/>
          <a:lstStyle/>
          <a:p>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The stronger the stimulus, the shorter will be the duration up to a certain duration, below which no response can occur whatever the strength of the stimulus may be. This is called the </a:t>
            </a:r>
            <a:r>
              <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“minimal time”.</a:t>
            </a:r>
          </a:p>
        </p:txBody>
      </p:sp>
      <p:sp>
        <p:nvSpPr>
          <p:cNvPr id="94233" name="Rectangle 25"/>
          <p:cNvSpPr>
            <a:spLocks noChangeArrowheads="1"/>
          </p:cNvSpPr>
          <p:nvPr/>
        </p:nvSpPr>
        <p:spPr bwMode="auto">
          <a:xfrm>
            <a:off x="1524000" y="5257800"/>
            <a:ext cx="3048000" cy="609600"/>
          </a:xfrm>
          <a:prstGeom prst="rect">
            <a:avLst/>
          </a:prstGeom>
          <a:solidFill>
            <a:srgbClr val="FF9933"/>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4" name="Line 26"/>
          <p:cNvSpPr>
            <a:spLocks noChangeShapeType="1"/>
          </p:cNvSpPr>
          <p:nvPr/>
        </p:nvSpPr>
        <p:spPr bwMode="auto">
          <a:xfrm>
            <a:off x="1517650" y="5257800"/>
            <a:ext cx="6350" cy="685800"/>
          </a:xfrm>
          <a:prstGeom prst="line">
            <a:avLst/>
          </a:prstGeom>
          <a:noFill/>
          <a:ln w="127000">
            <a:solidFill>
              <a:srgbClr val="FF00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5" name="Rectangle 27"/>
          <p:cNvSpPr>
            <a:spLocks noChangeArrowheads="1"/>
          </p:cNvSpPr>
          <p:nvPr/>
        </p:nvSpPr>
        <p:spPr bwMode="auto">
          <a:xfrm>
            <a:off x="4800600" y="5400675"/>
            <a:ext cx="1676400" cy="381000"/>
          </a:xfrm>
          <a:prstGeom prst="rect">
            <a:avLst/>
          </a:prstGeom>
          <a:solidFill>
            <a:schemeClr val="tx1"/>
          </a:solidFill>
          <a:ln w="9525">
            <a:solidFill>
              <a:schemeClr val="tx1"/>
            </a:solidFill>
            <a:miter lim="800000"/>
            <a:headEnd/>
            <a:tailEnd/>
          </a:ln>
        </p:spPr>
        <p:txBody>
          <a:bodyPr wrap="none" anchor="ctr"/>
          <a:lstStyle/>
          <a:p>
            <a:pPr rtl="0"/>
            <a:r>
              <a:rPr lang="en-US" b="1" dirty="0" err="1">
                <a:ln w="18415" cmpd="sng">
                  <a:no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Rheobase</a:t>
            </a:r>
            <a:endParaRPr lang="en-US" b="1" dirty="0">
              <a:ln w="18415" cmpd="sng">
                <a:noFill/>
                <a:prstDash val="solid"/>
              </a:ln>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4236" name="AutoShape 28"/>
          <p:cNvSpPr>
            <a:spLocks noChangeArrowheads="1"/>
          </p:cNvSpPr>
          <p:nvPr/>
        </p:nvSpPr>
        <p:spPr bwMode="auto">
          <a:xfrm>
            <a:off x="3886200" y="990600"/>
            <a:ext cx="4495800" cy="2895600"/>
          </a:xfrm>
          <a:prstGeom prst="wedgeRoundRectCallout">
            <a:avLst>
              <a:gd name="adj1" fmla="val -75458"/>
              <a:gd name="adj2" fmla="val 100986"/>
              <a:gd name="adj3" fmla="val 16667"/>
            </a:avLst>
          </a:prstGeom>
          <a:solidFill>
            <a:srgbClr val="CCFF33"/>
          </a:solidFill>
          <a:ln w="9525">
            <a:solidFill>
              <a:schemeClr val="tx1"/>
            </a:solidFill>
            <a:miter lim="800000"/>
            <a:headEnd/>
            <a:tailEnd/>
          </a:ln>
        </p:spPr>
        <p:txBody>
          <a:bodyPr/>
          <a:lstStyle/>
          <a:p>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It is the minimal intensity (threshold intensity) of a stimulus which can produce response if applied for long period of time &amp; below which no response occurs. </a:t>
            </a:r>
          </a:p>
        </p:txBody>
      </p:sp>
      <p:sp>
        <p:nvSpPr>
          <p:cNvPr id="94237" name="Line 29"/>
          <p:cNvSpPr>
            <a:spLocks noChangeShapeType="1"/>
          </p:cNvSpPr>
          <p:nvPr/>
        </p:nvSpPr>
        <p:spPr bwMode="auto">
          <a:xfrm>
            <a:off x="1517650" y="4572000"/>
            <a:ext cx="6350" cy="685800"/>
          </a:xfrm>
          <a:prstGeom prst="line">
            <a:avLst/>
          </a:prstGeom>
          <a:noFill/>
          <a:ln w="127000">
            <a:solidFill>
              <a:srgbClr val="FF00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8" name="Rectangle 30"/>
          <p:cNvSpPr>
            <a:spLocks noChangeArrowheads="1"/>
          </p:cNvSpPr>
          <p:nvPr/>
        </p:nvSpPr>
        <p:spPr bwMode="auto">
          <a:xfrm>
            <a:off x="1577975" y="4572000"/>
            <a:ext cx="1371600" cy="1295400"/>
          </a:xfrm>
          <a:prstGeom prst="rect">
            <a:avLst/>
          </a:prstGeom>
          <a:solidFill>
            <a:srgbClr val="FF7C80"/>
          </a:solidFill>
          <a:ln w="9525">
            <a:solidFill>
              <a:schemeClr val="tx1"/>
            </a:solidFill>
            <a:miter lim="800000"/>
            <a:headEnd/>
            <a:tailEnd/>
          </a:ln>
          <a:effectLst/>
        </p:spPr>
        <p:txBody>
          <a:bodyPr wrap="none" anchor="ct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39" name="Line 31"/>
          <p:cNvSpPr>
            <a:spLocks noChangeShapeType="1"/>
          </p:cNvSpPr>
          <p:nvPr/>
        </p:nvSpPr>
        <p:spPr bwMode="auto">
          <a:xfrm>
            <a:off x="1524000" y="5889625"/>
            <a:ext cx="3048000" cy="0"/>
          </a:xfrm>
          <a:prstGeom prst="line">
            <a:avLst/>
          </a:prstGeom>
          <a:noFill/>
          <a:ln w="127000">
            <a:solidFill>
              <a:srgbClr val="FF00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41" name="AutoShape 33"/>
          <p:cNvSpPr>
            <a:spLocks noChangeArrowheads="1"/>
          </p:cNvSpPr>
          <p:nvPr/>
        </p:nvSpPr>
        <p:spPr bwMode="auto">
          <a:xfrm>
            <a:off x="4724400" y="1371600"/>
            <a:ext cx="3886200" cy="2057400"/>
          </a:xfrm>
          <a:prstGeom prst="wedgeRoundRectCallout">
            <a:avLst>
              <a:gd name="adj1" fmla="val -94852"/>
              <a:gd name="adj2" fmla="val 159722"/>
              <a:gd name="adj3" fmla="val 16667"/>
            </a:avLst>
          </a:prstGeom>
          <a:solidFill>
            <a:srgbClr val="CCFF33"/>
          </a:solidFill>
          <a:ln w="9525">
            <a:solidFill>
              <a:schemeClr val="tx1"/>
            </a:solidFill>
            <a:miter lim="800000"/>
            <a:headEnd/>
            <a:tailEnd/>
          </a:ln>
        </p:spPr>
        <p:txBody>
          <a:bodyPr/>
          <a:lstStyle/>
          <a:p>
            <a:pPr algn="l" rtl="0"/>
            <a:r>
              <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Utilization time:</a:t>
            </a:r>
            <a:endPar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endParaRPr>
          </a:p>
          <a:p>
            <a:pPr algn="l" rtl="0"/>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Time needed for </a:t>
            </a:r>
            <a:r>
              <a:rPr lang="en-US" sz="2400" dirty="0" err="1">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rheobase</a:t>
            </a:r>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 to produce response.(= </a:t>
            </a:r>
            <a:r>
              <a:rPr lang="en-US" sz="2400" dirty="0" err="1">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rheobase</a:t>
            </a:r>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 excitation time). </a:t>
            </a:r>
          </a:p>
        </p:txBody>
      </p:sp>
      <p:sp>
        <p:nvSpPr>
          <p:cNvPr id="94242" name="Line 34"/>
          <p:cNvSpPr>
            <a:spLocks noChangeShapeType="1"/>
          </p:cNvSpPr>
          <p:nvPr/>
        </p:nvSpPr>
        <p:spPr bwMode="auto">
          <a:xfrm flipV="1">
            <a:off x="1568450" y="5880100"/>
            <a:ext cx="1371600" cy="9525"/>
          </a:xfrm>
          <a:prstGeom prst="line">
            <a:avLst/>
          </a:prstGeom>
          <a:noFill/>
          <a:ln w="127000">
            <a:solidFill>
              <a:srgbClr val="FF6600"/>
            </a:solidFill>
            <a:round/>
            <a:headEnd/>
            <a:tailEnd/>
          </a:ln>
          <a:effectLst/>
        </p:spPr>
        <p:txBody>
          <a:bodyPr/>
          <a:lstStyle/>
          <a:p>
            <a:pPr>
              <a:defRPr/>
            </a:pPr>
            <a:endParaRPr lang="ar-EG">
              <a:ln>
                <a:solidFill>
                  <a:srgbClr val="59073C"/>
                </a:solidFill>
              </a:ln>
              <a:solidFill>
                <a:srgbClr val="59073C"/>
              </a:solidFill>
              <a:effectLst>
                <a:outerShdw blurRad="38100" dist="38100" dir="2700000" algn="tl">
                  <a:srgbClr val="000000">
                    <a:alpha val="43137"/>
                  </a:srgbClr>
                </a:outerShdw>
              </a:effectLst>
            </a:endParaRPr>
          </a:p>
        </p:txBody>
      </p:sp>
      <p:sp>
        <p:nvSpPr>
          <p:cNvPr id="94243" name="Text Box 35"/>
          <p:cNvSpPr txBox="1">
            <a:spLocks noChangeArrowheads="1"/>
          </p:cNvSpPr>
          <p:nvPr/>
        </p:nvSpPr>
        <p:spPr bwMode="auto">
          <a:xfrm>
            <a:off x="457200" y="4876800"/>
            <a:ext cx="762000" cy="369332"/>
          </a:xfrm>
          <a:prstGeom prst="rect">
            <a:avLst/>
          </a:prstGeom>
          <a:noFill/>
          <a:ln w="9525">
            <a:noFill/>
            <a:miter lim="800000"/>
            <a:headEnd/>
            <a:tailEnd/>
          </a:ln>
        </p:spPr>
        <p:txBody>
          <a:bodyPr>
            <a:spAutoFit/>
          </a:bodyPr>
          <a:lstStyle/>
          <a:p>
            <a:pPr algn="l" rtl="0">
              <a:spcBef>
                <a:spcPct val="50000"/>
              </a:spcBef>
            </a:pPr>
            <a:r>
              <a:rPr lang="en-US" b="1">
                <a:ln>
                  <a:solidFill>
                    <a:srgbClr val="59073C"/>
                  </a:solidFill>
                </a:ln>
                <a:solidFill>
                  <a:srgbClr val="59073C"/>
                </a:solidFill>
                <a:effectLst>
                  <a:outerShdw blurRad="38100" dist="38100" dir="2700000" algn="tl">
                    <a:srgbClr val="000000">
                      <a:alpha val="43137"/>
                    </a:srgbClr>
                  </a:outerShdw>
                </a:effectLst>
              </a:rPr>
              <a:t>2R</a:t>
            </a:r>
          </a:p>
        </p:txBody>
      </p:sp>
      <p:sp>
        <p:nvSpPr>
          <p:cNvPr id="94244" name="AutoShape 36"/>
          <p:cNvSpPr>
            <a:spLocks noChangeArrowheads="1"/>
          </p:cNvSpPr>
          <p:nvPr/>
        </p:nvSpPr>
        <p:spPr bwMode="auto">
          <a:xfrm>
            <a:off x="4419600" y="1066800"/>
            <a:ext cx="4343400" cy="2362200"/>
          </a:xfrm>
          <a:prstGeom prst="wedgeRoundRectCallout">
            <a:avLst>
              <a:gd name="adj1" fmla="val -103032"/>
              <a:gd name="adj2" fmla="val 148389"/>
              <a:gd name="adj3" fmla="val 16667"/>
            </a:avLst>
          </a:prstGeom>
          <a:solidFill>
            <a:srgbClr val="CCFF33"/>
          </a:solidFill>
          <a:ln w="9525">
            <a:solidFill>
              <a:schemeClr val="tx1"/>
            </a:solidFill>
            <a:miter lim="800000"/>
            <a:headEnd/>
            <a:tailEnd/>
          </a:ln>
        </p:spPr>
        <p:txBody>
          <a:bodyPr/>
          <a:lstStyle/>
          <a:p>
            <a:pPr algn="l" rtl="0"/>
            <a:r>
              <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400" b="1" dirty="0" err="1">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chronaxie</a:t>
            </a:r>
            <a:r>
              <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 (time factor):</a:t>
            </a:r>
            <a:endPar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endParaRPr>
          </a:p>
          <a:p>
            <a:pPr algn="l" rtl="0"/>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 It is the time needed to stimulate the tissue by a stimulus which is double the</a:t>
            </a:r>
          </a:p>
          <a:p>
            <a:pPr algn="l" rtl="0"/>
            <a:r>
              <a:rPr lang="en-US" sz="2400" dirty="0" err="1">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rheobase</a:t>
            </a:r>
            <a:r>
              <a:rPr lang="en-US" sz="2400"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94245" name="Text Box 37"/>
          <p:cNvSpPr txBox="1">
            <a:spLocks noChangeArrowheads="1"/>
          </p:cNvSpPr>
          <p:nvPr/>
        </p:nvSpPr>
        <p:spPr bwMode="auto">
          <a:xfrm>
            <a:off x="1447800" y="6248400"/>
            <a:ext cx="1600200" cy="457200"/>
          </a:xfrm>
          <a:prstGeom prst="rect">
            <a:avLst/>
          </a:prstGeom>
          <a:noFill/>
          <a:ln w="9525">
            <a:noFill/>
            <a:miter lim="800000"/>
            <a:headEnd/>
            <a:tailEnd/>
          </a:ln>
        </p:spPr>
        <p:txBody>
          <a:bodyPr>
            <a:spAutoFit/>
          </a:bodyPr>
          <a:lstStyle/>
          <a:p>
            <a:pPr algn="l" rtl="0">
              <a:spcBef>
                <a:spcPct val="50000"/>
              </a:spcBef>
            </a:pPr>
            <a:r>
              <a:rPr lang="en-US" sz="2400" b="1" dirty="0" err="1">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rPr>
              <a:t>Chronaxie</a:t>
            </a:r>
            <a:endParaRPr lang="en-US" sz="2400" b="1" dirty="0">
              <a:ln>
                <a:solidFill>
                  <a:srgbClr val="59073C"/>
                </a:solidFill>
              </a:ln>
              <a:solidFill>
                <a:srgbClr val="59073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8657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26"/>
                                        </p:tgtEl>
                                        <p:attrNameLst>
                                          <p:attrName>style.visibility</p:attrName>
                                        </p:attrNameLst>
                                      </p:cBhvr>
                                      <p:to>
                                        <p:strVal val="visible"/>
                                      </p:to>
                                    </p:set>
                                    <p:animEffect transition="in" filter="fade">
                                      <p:cBhvr>
                                        <p:cTn id="7" dur="1000"/>
                                        <p:tgtEl>
                                          <p:spTgt spid="94226"/>
                                        </p:tgtEl>
                                      </p:cBhvr>
                                    </p:animEffect>
                                  </p:childTnLst>
                                </p:cTn>
                              </p:par>
                              <p:par>
                                <p:cTn id="8" presetID="10" presetClass="entr" presetSubtype="0" fill="hold" nodeType="withEffect">
                                  <p:stCondLst>
                                    <p:cond delay="0"/>
                                  </p:stCondLst>
                                  <p:childTnLst>
                                    <p:set>
                                      <p:cBhvr>
                                        <p:cTn id="9" dur="1" fill="hold">
                                          <p:stCondLst>
                                            <p:cond delay="0"/>
                                          </p:stCondLst>
                                        </p:cTn>
                                        <p:tgtEl>
                                          <p:spTgt spid="94217"/>
                                        </p:tgtEl>
                                        <p:attrNameLst>
                                          <p:attrName>style.visibility</p:attrName>
                                        </p:attrNameLst>
                                      </p:cBhvr>
                                      <p:to>
                                        <p:strVal val="visible"/>
                                      </p:to>
                                    </p:set>
                                    <p:animEffect transition="in" filter="fade">
                                      <p:cBhvr>
                                        <p:cTn id="10" dur="1000"/>
                                        <p:tgtEl>
                                          <p:spTgt spid="94217"/>
                                        </p:tgtEl>
                                      </p:cBhvr>
                                    </p:animEffect>
                                  </p:childTnLst>
                                </p:cTn>
                              </p:par>
                              <p:par>
                                <p:cTn id="11" presetID="10" presetClass="entr" presetSubtype="0" fill="hold" nodeType="withEffect">
                                  <p:stCondLst>
                                    <p:cond delay="0"/>
                                  </p:stCondLst>
                                  <p:childTnLst>
                                    <p:set>
                                      <p:cBhvr>
                                        <p:cTn id="12" dur="1" fill="hold">
                                          <p:stCondLst>
                                            <p:cond delay="0"/>
                                          </p:stCondLst>
                                        </p:cTn>
                                        <p:tgtEl>
                                          <p:spTgt spid="94218"/>
                                        </p:tgtEl>
                                        <p:attrNameLst>
                                          <p:attrName>style.visibility</p:attrName>
                                        </p:attrNameLst>
                                      </p:cBhvr>
                                      <p:to>
                                        <p:strVal val="visible"/>
                                      </p:to>
                                    </p:set>
                                    <p:animEffect transition="in" filter="fade">
                                      <p:cBhvr>
                                        <p:cTn id="13" dur="1000"/>
                                        <p:tgtEl>
                                          <p:spTgt spid="942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225"/>
                                        </p:tgtEl>
                                        <p:attrNameLst>
                                          <p:attrName>style.visibility</p:attrName>
                                        </p:attrNameLst>
                                      </p:cBhvr>
                                      <p:to>
                                        <p:strVal val="visible"/>
                                      </p:to>
                                    </p:set>
                                    <p:animEffect transition="in" filter="fade">
                                      <p:cBhvr>
                                        <p:cTn id="16" dur="1000"/>
                                        <p:tgtEl>
                                          <p:spTgt spid="942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4222"/>
                                        </p:tgtEl>
                                        <p:attrNameLst>
                                          <p:attrName>style.visibility</p:attrName>
                                        </p:attrNameLst>
                                      </p:cBhvr>
                                      <p:to>
                                        <p:strVal val="visible"/>
                                      </p:to>
                                    </p:set>
                                    <p:animEffect transition="in" filter="fade">
                                      <p:cBhvr>
                                        <p:cTn id="21" dur="1000"/>
                                        <p:tgtEl>
                                          <p:spTgt spid="94222"/>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94224"/>
                                        </p:tgtEl>
                                        <p:attrNameLst>
                                          <p:attrName>style.visibility</p:attrName>
                                        </p:attrNameLst>
                                      </p:cBhvr>
                                      <p:to>
                                        <p:strVal val="visible"/>
                                      </p:to>
                                    </p:set>
                                    <p:animEffect transition="in" filter="fade">
                                      <p:cBhvr>
                                        <p:cTn id="25" dur="500"/>
                                        <p:tgtEl>
                                          <p:spTgt spid="9422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4223"/>
                                        </p:tgtEl>
                                        <p:attrNameLst>
                                          <p:attrName>style.visibility</p:attrName>
                                        </p:attrNameLst>
                                      </p:cBhvr>
                                      <p:to>
                                        <p:strVal val="visible"/>
                                      </p:to>
                                    </p:set>
                                    <p:animEffect transition="in" filter="fade">
                                      <p:cBhvr>
                                        <p:cTn id="29" dur="500"/>
                                        <p:tgtEl>
                                          <p:spTgt spid="942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4227"/>
                                        </p:tgtEl>
                                        <p:attrNameLst>
                                          <p:attrName>style.visibility</p:attrName>
                                        </p:attrNameLst>
                                      </p:cBhvr>
                                      <p:to>
                                        <p:strVal val="visible"/>
                                      </p:to>
                                    </p:set>
                                    <p:animEffect transition="in" filter="fade">
                                      <p:cBhvr>
                                        <p:cTn id="34" dur="1000"/>
                                        <p:tgtEl>
                                          <p:spTgt spid="942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94227"/>
                                        </p:tgtEl>
                                      </p:cBhvr>
                                    </p:animEffect>
                                    <p:set>
                                      <p:cBhvr>
                                        <p:cTn id="39" dur="1" fill="hold">
                                          <p:stCondLst>
                                            <p:cond delay="999"/>
                                          </p:stCondLst>
                                        </p:cTn>
                                        <p:tgtEl>
                                          <p:spTgt spid="9422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94228"/>
                                        </p:tgtEl>
                                        <p:attrNameLst>
                                          <p:attrName>style.visibility</p:attrName>
                                        </p:attrNameLst>
                                      </p:cBhvr>
                                      <p:to>
                                        <p:strVal val="visible"/>
                                      </p:to>
                                    </p:set>
                                    <p:animEffect transition="in" filter="fade">
                                      <p:cBhvr>
                                        <p:cTn id="42" dur="1000"/>
                                        <p:tgtEl>
                                          <p:spTgt spid="942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1000"/>
                                        <p:tgtEl>
                                          <p:spTgt spid="94228"/>
                                        </p:tgtEl>
                                      </p:cBhvr>
                                    </p:animEffect>
                                    <p:set>
                                      <p:cBhvr>
                                        <p:cTn id="47" dur="1" fill="hold">
                                          <p:stCondLst>
                                            <p:cond delay="999"/>
                                          </p:stCondLst>
                                        </p:cTn>
                                        <p:tgtEl>
                                          <p:spTgt spid="942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4229"/>
                                        </p:tgtEl>
                                        <p:attrNameLst>
                                          <p:attrName>style.visibility</p:attrName>
                                        </p:attrNameLst>
                                      </p:cBhvr>
                                      <p:to>
                                        <p:strVal val="visible"/>
                                      </p:to>
                                    </p:set>
                                    <p:animEffect transition="in" filter="fade">
                                      <p:cBhvr>
                                        <p:cTn id="52" dur="1000"/>
                                        <p:tgtEl>
                                          <p:spTgt spid="942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4230"/>
                                        </p:tgtEl>
                                        <p:attrNameLst>
                                          <p:attrName>style.visibility</p:attrName>
                                        </p:attrNameLst>
                                      </p:cBhvr>
                                      <p:to>
                                        <p:strVal val="visible"/>
                                      </p:to>
                                    </p:set>
                                    <p:animEffect transition="in" filter="fade">
                                      <p:cBhvr>
                                        <p:cTn id="57" dur="1000"/>
                                        <p:tgtEl>
                                          <p:spTgt spid="942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4231"/>
                                        </p:tgtEl>
                                        <p:attrNameLst>
                                          <p:attrName>style.visibility</p:attrName>
                                        </p:attrNameLst>
                                      </p:cBhvr>
                                      <p:to>
                                        <p:strVal val="visible"/>
                                      </p:to>
                                    </p:set>
                                    <p:animEffect transition="in" filter="fade">
                                      <p:cBhvr>
                                        <p:cTn id="60" dur="1000"/>
                                        <p:tgtEl>
                                          <p:spTgt spid="942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4232"/>
                                        </p:tgtEl>
                                        <p:attrNameLst>
                                          <p:attrName>style.visibility</p:attrName>
                                        </p:attrNameLst>
                                      </p:cBhvr>
                                      <p:to>
                                        <p:strVal val="visible"/>
                                      </p:to>
                                    </p:set>
                                    <p:animEffect transition="in" filter="fade">
                                      <p:cBhvr>
                                        <p:cTn id="65" dur="1000"/>
                                        <p:tgtEl>
                                          <p:spTgt spid="9423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1000"/>
                                        <p:tgtEl>
                                          <p:spTgt spid="94229"/>
                                        </p:tgtEl>
                                      </p:cBhvr>
                                    </p:animEffect>
                                    <p:set>
                                      <p:cBhvr>
                                        <p:cTn id="70" dur="1" fill="hold">
                                          <p:stCondLst>
                                            <p:cond delay="999"/>
                                          </p:stCondLst>
                                        </p:cTn>
                                        <p:tgtEl>
                                          <p:spTgt spid="94229"/>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1000"/>
                                        <p:tgtEl>
                                          <p:spTgt spid="94231"/>
                                        </p:tgtEl>
                                      </p:cBhvr>
                                    </p:animEffect>
                                    <p:set>
                                      <p:cBhvr>
                                        <p:cTn id="73" dur="1" fill="hold">
                                          <p:stCondLst>
                                            <p:cond delay="999"/>
                                          </p:stCondLst>
                                        </p:cTn>
                                        <p:tgtEl>
                                          <p:spTgt spid="9423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1000"/>
                                        <p:tgtEl>
                                          <p:spTgt spid="94230"/>
                                        </p:tgtEl>
                                      </p:cBhvr>
                                    </p:animEffect>
                                    <p:set>
                                      <p:cBhvr>
                                        <p:cTn id="76" dur="1" fill="hold">
                                          <p:stCondLst>
                                            <p:cond delay="999"/>
                                          </p:stCondLst>
                                        </p:cTn>
                                        <p:tgtEl>
                                          <p:spTgt spid="94230"/>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1000"/>
                                        <p:tgtEl>
                                          <p:spTgt spid="94232"/>
                                        </p:tgtEl>
                                      </p:cBhvr>
                                    </p:animEffect>
                                    <p:set>
                                      <p:cBhvr>
                                        <p:cTn id="79" dur="1" fill="hold">
                                          <p:stCondLst>
                                            <p:cond delay="999"/>
                                          </p:stCondLst>
                                        </p:cTn>
                                        <p:tgtEl>
                                          <p:spTgt spid="9423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4233"/>
                                        </p:tgtEl>
                                        <p:attrNameLst>
                                          <p:attrName>style.visibility</p:attrName>
                                        </p:attrNameLst>
                                      </p:cBhvr>
                                      <p:to>
                                        <p:strVal val="visible"/>
                                      </p:to>
                                    </p:set>
                                    <p:animEffect transition="in" filter="fade">
                                      <p:cBhvr>
                                        <p:cTn id="84" dur="1000"/>
                                        <p:tgtEl>
                                          <p:spTgt spid="942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94234"/>
                                        </p:tgtEl>
                                        <p:attrNameLst>
                                          <p:attrName>style.visibility</p:attrName>
                                        </p:attrNameLst>
                                      </p:cBhvr>
                                      <p:to>
                                        <p:strVal val="visible"/>
                                      </p:to>
                                    </p:set>
                                    <p:animEffect transition="in" filter="fade">
                                      <p:cBhvr>
                                        <p:cTn id="89" dur="1000"/>
                                        <p:tgtEl>
                                          <p:spTgt spid="9423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94235"/>
                                        </p:tgtEl>
                                        <p:attrNameLst>
                                          <p:attrName>style.visibility</p:attrName>
                                        </p:attrNameLst>
                                      </p:cBhvr>
                                      <p:to>
                                        <p:strVal val="visible"/>
                                      </p:to>
                                    </p:set>
                                    <p:animEffect transition="in" filter="fade">
                                      <p:cBhvr>
                                        <p:cTn id="92" dur="1000"/>
                                        <p:tgtEl>
                                          <p:spTgt spid="942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4236"/>
                                        </p:tgtEl>
                                        <p:attrNameLst>
                                          <p:attrName>style.visibility</p:attrName>
                                        </p:attrNameLst>
                                      </p:cBhvr>
                                      <p:to>
                                        <p:strVal val="visible"/>
                                      </p:to>
                                    </p:set>
                                    <p:animEffect transition="in" filter="fade">
                                      <p:cBhvr>
                                        <p:cTn id="97" dur="1000"/>
                                        <p:tgtEl>
                                          <p:spTgt spid="9423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1000"/>
                                        <p:tgtEl>
                                          <p:spTgt spid="94236"/>
                                        </p:tgtEl>
                                      </p:cBhvr>
                                    </p:animEffect>
                                    <p:set>
                                      <p:cBhvr>
                                        <p:cTn id="102" dur="1" fill="hold">
                                          <p:stCondLst>
                                            <p:cond delay="999"/>
                                          </p:stCondLst>
                                        </p:cTn>
                                        <p:tgtEl>
                                          <p:spTgt spid="9423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4239"/>
                                        </p:tgtEl>
                                        <p:attrNameLst>
                                          <p:attrName>style.visibility</p:attrName>
                                        </p:attrNameLst>
                                      </p:cBhvr>
                                      <p:to>
                                        <p:strVal val="visible"/>
                                      </p:to>
                                    </p:set>
                                    <p:animEffect transition="in" filter="fade">
                                      <p:cBhvr>
                                        <p:cTn id="107" dur="1000"/>
                                        <p:tgtEl>
                                          <p:spTgt spid="942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94241"/>
                                        </p:tgtEl>
                                        <p:attrNameLst>
                                          <p:attrName>style.visibility</p:attrName>
                                        </p:attrNameLst>
                                      </p:cBhvr>
                                      <p:to>
                                        <p:strVal val="visible"/>
                                      </p:to>
                                    </p:set>
                                    <p:animEffect transition="in" filter="fade">
                                      <p:cBhvr>
                                        <p:cTn id="112" dur="1000"/>
                                        <p:tgtEl>
                                          <p:spTgt spid="9424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94239"/>
                                        </p:tgtEl>
                                      </p:cBhvr>
                                    </p:animEffect>
                                    <p:set>
                                      <p:cBhvr>
                                        <p:cTn id="117" dur="1" fill="hold">
                                          <p:stCondLst>
                                            <p:cond delay="999"/>
                                          </p:stCondLst>
                                        </p:cTn>
                                        <p:tgtEl>
                                          <p:spTgt spid="94239"/>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1000"/>
                                        <p:tgtEl>
                                          <p:spTgt spid="94241"/>
                                        </p:tgtEl>
                                      </p:cBhvr>
                                    </p:animEffect>
                                    <p:set>
                                      <p:cBhvr>
                                        <p:cTn id="120" dur="1" fill="hold">
                                          <p:stCondLst>
                                            <p:cond delay="999"/>
                                          </p:stCondLst>
                                        </p:cTn>
                                        <p:tgtEl>
                                          <p:spTgt spid="9424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94238"/>
                                        </p:tgtEl>
                                        <p:attrNameLst>
                                          <p:attrName>style.visibility</p:attrName>
                                        </p:attrNameLst>
                                      </p:cBhvr>
                                      <p:to>
                                        <p:strVal val="visible"/>
                                      </p:to>
                                    </p:set>
                                    <p:animEffect transition="in" filter="fade">
                                      <p:cBhvr>
                                        <p:cTn id="125" dur="1000"/>
                                        <p:tgtEl>
                                          <p:spTgt spid="94238"/>
                                        </p:tgtEl>
                                      </p:cBhvr>
                                    </p:animEffect>
                                  </p:childTnLst>
                                </p:cTn>
                              </p:par>
                              <p:par>
                                <p:cTn id="126" presetID="10" presetClass="entr" presetSubtype="0" fill="hold" nodeType="withEffect">
                                  <p:stCondLst>
                                    <p:cond delay="0"/>
                                  </p:stCondLst>
                                  <p:childTnLst>
                                    <p:set>
                                      <p:cBhvr>
                                        <p:cTn id="127" dur="1" fill="hold">
                                          <p:stCondLst>
                                            <p:cond delay="0"/>
                                          </p:stCondLst>
                                        </p:cTn>
                                        <p:tgtEl>
                                          <p:spTgt spid="94237"/>
                                        </p:tgtEl>
                                        <p:attrNameLst>
                                          <p:attrName>style.visibility</p:attrName>
                                        </p:attrNameLst>
                                      </p:cBhvr>
                                      <p:to>
                                        <p:strVal val="visible"/>
                                      </p:to>
                                    </p:set>
                                    <p:animEffect transition="in" filter="fade">
                                      <p:cBhvr>
                                        <p:cTn id="128" dur="1000"/>
                                        <p:tgtEl>
                                          <p:spTgt spid="9423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94243"/>
                                        </p:tgtEl>
                                        <p:attrNameLst>
                                          <p:attrName>style.visibility</p:attrName>
                                        </p:attrNameLst>
                                      </p:cBhvr>
                                      <p:to>
                                        <p:strVal val="visible"/>
                                      </p:to>
                                    </p:set>
                                    <p:animEffect transition="in" filter="fade">
                                      <p:cBhvr>
                                        <p:cTn id="131" dur="1000"/>
                                        <p:tgtEl>
                                          <p:spTgt spid="9424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94242"/>
                                        </p:tgtEl>
                                        <p:attrNameLst>
                                          <p:attrName>style.visibility</p:attrName>
                                        </p:attrNameLst>
                                      </p:cBhvr>
                                      <p:to>
                                        <p:strVal val="visible"/>
                                      </p:to>
                                    </p:set>
                                    <p:animEffect transition="in" filter="fade">
                                      <p:cBhvr>
                                        <p:cTn id="136" dur="1000"/>
                                        <p:tgtEl>
                                          <p:spTgt spid="9424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94245"/>
                                        </p:tgtEl>
                                        <p:attrNameLst>
                                          <p:attrName>style.visibility</p:attrName>
                                        </p:attrNameLst>
                                      </p:cBhvr>
                                      <p:to>
                                        <p:strVal val="visible"/>
                                      </p:to>
                                    </p:set>
                                    <p:animEffect transition="in" filter="fade">
                                      <p:cBhvr>
                                        <p:cTn id="141" dur="1000"/>
                                        <p:tgtEl>
                                          <p:spTgt spid="94245"/>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94244"/>
                                        </p:tgtEl>
                                        <p:attrNameLst>
                                          <p:attrName>style.visibility</p:attrName>
                                        </p:attrNameLst>
                                      </p:cBhvr>
                                      <p:to>
                                        <p:strVal val="visible"/>
                                      </p:to>
                                    </p:set>
                                    <p:animEffect transition="in" filter="fade">
                                      <p:cBhvr>
                                        <p:cTn id="144" dur="1000"/>
                                        <p:tgtEl>
                                          <p:spTgt spid="94244"/>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xit" presetSubtype="0" fill="hold" grpId="1" nodeType="clickEffect">
                                  <p:stCondLst>
                                    <p:cond delay="0"/>
                                  </p:stCondLst>
                                  <p:childTnLst>
                                    <p:animEffect transition="out" filter="fade">
                                      <p:cBhvr>
                                        <p:cTn id="148" dur="1000"/>
                                        <p:tgtEl>
                                          <p:spTgt spid="94244"/>
                                        </p:tgtEl>
                                      </p:cBhvr>
                                    </p:animEffect>
                                    <p:set>
                                      <p:cBhvr>
                                        <p:cTn id="149" dur="1" fill="hold">
                                          <p:stCondLst>
                                            <p:cond delay="999"/>
                                          </p:stCondLst>
                                        </p:cTn>
                                        <p:tgtEl>
                                          <p:spTgt spid="94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4" grpId="0" animBg="1"/>
      <p:bldP spid="94225" grpId="0"/>
      <p:bldP spid="94226" grpId="0"/>
      <p:bldP spid="94227" grpId="0" animBg="1"/>
      <p:bldP spid="94227" grpId="1" animBg="1"/>
      <p:bldP spid="94228" grpId="0" animBg="1"/>
      <p:bldP spid="94228" grpId="1" animBg="1"/>
      <p:bldP spid="94229" grpId="0" animBg="1"/>
      <p:bldP spid="94229" grpId="1" animBg="1"/>
      <p:bldP spid="94231" grpId="0"/>
      <p:bldP spid="94231" grpId="1"/>
      <p:bldP spid="94232" grpId="0" animBg="1"/>
      <p:bldP spid="94232" grpId="1" animBg="1"/>
      <p:bldP spid="94233" grpId="0" animBg="1"/>
      <p:bldP spid="94235" grpId="0" animBg="1"/>
      <p:bldP spid="94236" grpId="0" animBg="1"/>
      <p:bldP spid="94236" grpId="1" animBg="1"/>
      <p:bldP spid="94238" grpId="0" animBg="1"/>
      <p:bldP spid="94241" grpId="0" animBg="1"/>
      <p:bldP spid="94241" grpId="1" animBg="1"/>
      <p:bldP spid="94243" grpId="0"/>
      <p:bldP spid="94244" grpId="0" animBg="1"/>
      <p:bldP spid="94244" grpId="1" animBg="1"/>
      <p:bldP spid="9424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1502</TotalTime>
  <Words>4231</Words>
  <Application>Microsoft Office PowerPoint</Application>
  <PresentationFormat>On-screen Show (4:3)</PresentationFormat>
  <Paragraphs>484</Paragraphs>
  <Slides>70</Slides>
  <Notes>1</Notes>
  <HiddenSlides>20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70</vt:i4>
      </vt:variant>
    </vt:vector>
  </HeadingPairs>
  <TitlesOfParts>
    <vt:vector size="84" baseType="lpstr">
      <vt:lpstr>Algerian</vt:lpstr>
      <vt:lpstr>Arial</vt:lpstr>
      <vt:lpstr>Arial Unicode MS</vt:lpstr>
      <vt:lpstr>Calibri</vt:lpstr>
      <vt:lpstr>Franklin Gothic Book</vt:lpstr>
      <vt:lpstr>Franklin Gothic Heavy</vt:lpstr>
      <vt:lpstr>Garamond</vt:lpstr>
      <vt:lpstr>Georgia</vt:lpstr>
      <vt:lpstr>Perpetua</vt:lpstr>
      <vt:lpstr>Times New Roman</vt:lpstr>
      <vt:lpstr>Wingdings</vt:lpstr>
      <vt:lpstr>Wingdings 2</vt:lpstr>
      <vt:lpstr>Equity</vt:lpstr>
      <vt:lpstr>Introducing PowerPoint 2010</vt:lpstr>
      <vt:lpstr>           </vt:lpstr>
      <vt:lpstr>Properties of Nerve Fiber</vt:lpstr>
      <vt:lpstr>NERVE EXCITABILITY</vt:lpstr>
      <vt:lpstr>PowerPoint Presentation</vt:lpstr>
      <vt:lpstr>PowerPoint Presentation</vt:lpstr>
      <vt:lpstr>EFFECTIVENESS OF STIMULUS</vt:lpstr>
      <vt:lpstr>PowerPoint Presentation</vt:lpstr>
      <vt:lpstr>PowerPoint Presentation</vt:lpstr>
      <vt:lpstr>PowerPoint Presentation</vt:lpstr>
      <vt:lpstr>Factors affecting effectiveness of a stimulus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EXCITABILITY</vt:lpstr>
      <vt:lpstr>PowerPoint Presentation</vt:lpstr>
      <vt:lpstr>PowerPoint Presentation</vt:lpstr>
      <vt:lpstr>PowerPoint Presentation</vt:lpstr>
      <vt:lpstr>NERVE CONDUCTIVITY</vt:lpstr>
      <vt:lpstr>Nerve Conductivity</vt:lpstr>
      <vt:lpstr>Node of Ranvier: Saltatory Conduction</vt:lpstr>
      <vt:lpstr>PowerPoint Presentation</vt:lpstr>
      <vt:lpstr>PowerPoint Presentation</vt:lpstr>
      <vt:lpstr>PowerPoint Presentation</vt:lpstr>
      <vt:lpstr>PowerPoint Presentation</vt:lpstr>
      <vt:lpstr>ALL OR NONE LAW</vt:lpstr>
      <vt:lpstr>All or None law </vt:lpstr>
      <vt:lpstr>REFRACTORY PERIOD</vt:lpstr>
      <vt:lpstr>Absolute refractory period (ARP)</vt:lpstr>
      <vt:lpstr> Absolute refractory period </vt:lpstr>
      <vt:lpstr>PowerPoint Presentation</vt:lpstr>
      <vt:lpstr>REFRACTOTY PERIOD</vt:lpstr>
      <vt:lpstr>Relative refractory period (RRP) </vt:lpstr>
      <vt:lpstr>Summation </vt:lpstr>
      <vt:lpstr>ACCOMODATION</vt:lpstr>
      <vt:lpstr> Unfatigability </vt:lpstr>
      <vt:lpstr>PowerPoint Presentation</vt:lpstr>
      <vt:lpstr>PowerPoint Presentation</vt:lpstr>
      <vt:lpstr>PowerPoint Presentation</vt:lpstr>
      <vt:lpstr>PowerPoint Presentation</vt:lpstr>
      <vt:lpstr>PowerPoint Presentation</vt:lpstr>
      <vt:lpstr>EBES</vt:lpstr>
      <vt:lpstr>       Reconstruction of the action potential of frog sartorius muscle</vt:lpstr>
      <vt:lpstr>EBES</vt:lpstr>
      <vt:lpstr>The "Lillie transition": models of the onset of saltatory conduction in myelinating axons.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Properties  of The Nerve fibers</dc:title>
  <dc:creator>ind</dc:creator>
  <cp:lastModifiedBy>Dipika Baria</cp:lastModifiedBy>
  <cp:revision>85</cp:revision>
  <dcterms:created xsi:type="dcterms:W3CDTF">2006-08-16T00:00:00Z</dcterms:created>
  <dcterms:modified xsi:type="dcterms:W3CDTF">2022-04-04T06:57:39Z</dcterms:modified>
</cp:coreProperties>
</file>