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335" r:id="rId5"/>
    <p:sldId id="259" r:id="rId6"/>
    <p:sldId id="260" r:id="rId7"/>
    <p:sldId id="261" r:id="rId8"/>
    <p:sldId id="262" r:id="rId9"/>
    <p:sldId id="263" r:id="rId10"/>
    <p:sldId id="264" r:id="rId11"/>
    <p:sldId id="265" r:id="rId12"/>
    <p:sldId id="336" r:id="rId13"/>
    <p:sldId id="337" r:id="rId14"/>
    <p:sldId id="266" r:id="rId15"/>
    <p:sldId id="267" r:id="rId16"/>
    <p:sldId id="272" r:id="rId17"/>
    <p:sldId id="273" r:id="rId18"/>
    <p:sldId id="274" r:id="rId19"/>
    <p:sldId id="275" r:id="rId20"/>
    <p:sldId id="276" r:id="rId21"/>
    <p:sldId id="280" r:id="rId22"/>
    <p:sldId id="282" r:id="rId23"/>
    <p:sldId id="326" r:id="rId24"/>
    <p:sldId id="334" r:id="rId25"/>
    <p:sldId id="328" r:id="rId26"/>
    <p:sldId id="315" r:id="rId27"/>
    <p:sldId id="321" r:id="rId28"/>
    <p:sldId id="299" r:id="rId29"/>
    <p:sldId id="316" r:id="rId30"/>
    <p:sldId id="300" r:id="rId31"/>
    <p:sldId id="324" r:id="rId32"/>
    <p:sldId id="322" r:id="rId33"/>
    <p:sldId id="306" r:id="rId34"/>
    <p:sldId id="308" r:id="rId35"/>
    <p:sldId id="283" r:id="rId36"/>
    <p:sldId id="284" r:id="rId37"/>
    <p:sldId id="286"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A36F8635-314B-4A9C-87F2-23A7922F3DE0}" type="datetimeFigureOut">
              <a:rPr lang="en-US" smtClean="0"/>
              <a:pPr/>
              <a:t>4/26/2022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841DC87-B109-4A7A-9749-84112AF43A70}"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A36F8635-314B-4A9C-87F2-23A7922F3DE0}" type="datetimeFigureOut">
              <a:rPr lang="en-US" smtClean="0"/>
              <a:pPr/>
              <a:t>4/26/2022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841DC87-B109-4A7A-9749-84112AF43A70}"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A36F8635-314B-4A9C-87F2-23A7922F3DE0}" type="datetimeFigureOut">
              <a:rPr lang="en-US" smtClean="0"/>
              <a:pPr/>
              <a:t>4/26/2022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841DC87-B109-4A7A-9749-84112AF43A70}"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A36F8635-314B-4A9C-87F2-23A7922F3DE0}" type="datetimeFigureOut">
              <a:rPr lang="en-US" smtClean="0"/>
              <a:pPr/>
              <a:t>4/26/2022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841DC87-B109-4A7A-9749-84112AF43A70}"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6F8635-314B-4A9C-87F2-23A7922F3DE0}" type="datetimeFigureOut">
              <a:rPr lang="en-US" smtClean="0"/>
              <a:pPr/>
              <a:t>4/26/2022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841DC87-B109-4A7A-9749-84112AF43A70}"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A36F8635-314B-4A9C-87F2-23A7922F3DE0}" type="datetimeFigureOut">
              <a:rPr lang="en-US" smtClean="0"/>
              <a:pPr/>
              <a:t>4/26/2022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841DC87-B109-4A7A-9749-84112AF43A70}"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A36F8635-314B-4A9C-87F2-23A7922F3DE0}" type="datetimeFigureOut">
              <a:rPr lang="en-US" smtClean="0"/>
              <a:pPr/>
              <a:t>4/26/2022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841DC87-B109-4A7A-9749-84112AF43A70}"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A36F8635-314B-4A9C-87F2-23A7922F3DE0}" type="datetimeFigureOut">
              <a:rPr lang="en-US" smtClean="0"/>
              <a:pPr/>
              <a:t>4/26/2022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841DC87-B109-4A7A-9749-84112AF43A70}"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6F8635-314B-4A9C-87F2-23A7922F3DE0}" type="datetimeFigureOut">
              <a:rPr lang="en-US" smtClean="0"/>
              <a:pPr/>
              <a:t>4/26/2022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841DC87-B109-4A7A-9749-84112AF43A70}"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36F8635-314B-4A9C-87F2-23A7922F3DE0}" type="datetimeFigureOut">
              <a:rPr lang="en-US" smtClean="0"/>
              <a:pPr/>
              <a:t>4/26/2022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841DC87-B109-4A7A-9749-84112AF43A70}"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36F8635-314B-4A9C-87F2-23A7922F3DE0}" type="datetimeFigureOut">
              <a:rPr lang="en-US" smtClean="0"/>
              <a:pPr/>
              <a:t>4/26/2022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841DC87-B109-4A7A-9749-84112AF43A70}"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F8635-314B-4A9C-87F2-23A7922F3DE0}" type="datetimeFigureOut">
              <a:rPr lang="en-US" smtClean="0"/>
              <a:pPr/>
              <a:t>4/26/2022</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41DC87-B109-4A7A-9749-84112AF43A70}"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8000" b="1" dirty="0"/>
              <a:t>ENZYMOLOGY</a:t>
            </a:r>
            <a:endParaRPr lang="en-IN" sz="8000" b="1" dirty="0"/>
          </a:p>
        </p:txBody>
      </p:sp>
      <p:sp>
        <p:nvSpPr>
          <p:cNvPr id="3" name="Subtitle 2"/>
          <p:cNvSpPr>
            <a:spLocks noGrp="1"/>
          </p:cNvSpPr>
          <p:nvPr>
            <p:ph type="subTitle" idx="1"/>
          </p:nvPr>
        </p:nvSpPr>
        <p:spPr/>
        <p:txBody>
          <a:bodyPr>
            <a:normAutofit fontScale="85000" lnSpcReduction="20000"/>
          </a:bodyPr>
          <a:lstStyle/>
          <a:p>
            <a:r>
              <a:rPr lang="en-US" dirty="0">
                <a:solidFill>
                  <a:schemeClr val="tx1"/>
                </a:solidFill>
              </a:rPr>
              <a:t>DR. MIHIR MEHTA</a:t>
            </a:r>
          </a:p>
          <a:p>
            <a:r>
              <a:rPr lang="en-US" dirty="0">
                <a:solidFill>
                  <a:schemeClr val="tx1"/>
                </a:solidFill>
              </a:rPr>
              <a:t>MBBS; MD(BIOCHEMISTRY)</a:t>
            </a:r>
          </a:p>
          <a:p>
            <a:r>
              <a:rPr lang="en-US" dirty="0">
                <a:solidFill>
                  <a:schemeClr val="tx1"/>
                </a:solidFill>
              </a:rPr>
              <a:t>ASSOCIATE PROFESSOR</a:t>
            </a:r>
          </a:p>
          <a:p>
            <a:r>
              <a:rPr lang="en-US" dirty="0">
                <a:solidFill>
                  <a:schemeClr val="tx1"/>
                </a:solidFill>
              </a:rPr>
              <a:t>SBKS MI&amp;RC</a:t>
            </a:r>
            <a:endParaRPr lang="en-IN"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Isomerases</a:t>
            </a:r>
            <a:endParaRPr lang="en-IN" dirty="0"/>
          </a:p>
        </p:txBody>
      </p:sp>
      <p:sp>
        <p:nvSpPr>
          <p:cNvPr id="3" name="Content Placeholder 2"/>
          <p:cNvSpPr>
            <a:spLocks noGrp="1"/>
          </p:cNvSpPr>
          <p:nvPr>
            <p:ph idx="1"/>
          </p:nvPr>
        </p:nvSpPr>
        <p:spPr/>
        <p:txBody>
          <a:bodyPr/>
          <a:lstStyle/>
          <a:p>
            <a:r>
              <a:rPr lang="en-US" dirty="0"/>
              <a:t>These enzymes can </a:t>
            </a:r>
            <a:r>
              <a:rPr lang="en-IN" dirty="0"/>
              <a:t>catalyze geometric or structural changes within a molecule.</a:t>
            </a:r>
          </a:p>
          <a:p>
            <a:r>
              <a:rPr lang="en-US" dirty="0" err="1"/>
              <a:t>Intramolecular</a:t>
            </a:r>
            <a:r>
              <a:rPr lang="en-US" dirty="0"/>
              <a:t> transfers.</a:t>
            </a:r>
          </a:p>
          <a:p>
            <a:r>
              <a:rPr lang="en-US" dirty="0"/>
              <a:t>E.g. </a:t>
            </a:r>
            <a:r>
              <a:rPr lang="en-US" dirty="0" err="1"/>
              <a:t>Racemase</a:t>
            </a:r>
            <a:r>
              <a:rPr lang="en-US" dirty="0"/>
              <a:t>, </a:t>
            </a:r>
            <a:r>
              <a:rPr lang="en-US" dirty="0" err="1"/>
              <a:t>epimerase</a:t>
            </a:r>
            <a:r>
              <a:rPr lang="en-US" dirty="0"/>
              <a:t>, </a:t>
            </a:r>
            <a:r>
              <a:rPr lang="en-US" dirty="0" err="1"/>
              <a:t>cis</a:t>
            </a:r>
            <a:r>
              <a:rPr lang="en-US" dirty="0"/>
              <a:t>-trans </a:t>
            </a:r>
            <a:r>
              <a:rPr lang="en-US" dirty="0" err="1"/>
              <a:t>isomerase</a:t>
            </a:r>
            <a:r>
              <a:rPr lang="en-US" dirty="0"/>
              <a:t>.</a:t>
            </a:r>
          </a:p>
          <a:p>
            <a:r>
              <a:rPr lang="en-US" dirty="0">
                <a:sym typeface="Wingdings" pitchFamily="2" charset="2"/>
              </a:rPr>
              <a:t>Glyceraldehyde-3- Phosphate  </a:t>
            </a:r>
            <a:r>
              <a:rPr lang="en-US" dirty="0" err="1">
                <a:sym typeface="Wingdings" pitchFamily="2" charset="2"/>
              </a:rPr>
              <a:t>Dihydroxy</a:t>
            </a:r>
            <a:r>
              <a:rPr lang="en-US" dirty="0">
                <a:sym typeface="Wingdings" pitchFamily="2" charset="2"/>
              </a:rPr>
              <a:t> acetone phosphate</a:t>
            </a:r>
          </a:p>
          <a:p>
            <a:r>
              <a:rPr lang="en-US" dirty="0">
                <a:sym typeface="Wingdings" pitchFamily="2" charset="2"/>
              </a:rPr>
              <a:t>Enzyme is </a:t>
            </a:r>
            <a:r>
              <a:rPr lang="en-US" dirty="0" err="1">
                <a:sym typeface="Wingdings" pitchFamily="2" charset="2"/>
              </a:rPr>
              <a:t>Triose</a:t>
            </a:r>
            <a:r>
              <a:rPr lang="en-US" dirty="0">
                <a:sym typeface="Wingdings" pitchFamily="2" charset="2"/>
              </a:rPr>
              <a:t> phosphate </a:t>
            </a:r>
            <a:r>
              <a:rPr lang="en-US" dirty="0" err="1">
                <a:sym typeface="Wingdings" pitchFamily="2" charset="2"/>
              </a:rPr>
              <a:t>isomerase</a:t>
            </a:r>
            <a:r>
              <a:rPr lang="en-US" dirty="0">
                <a:sym typeface="Wingdings" pitchFamily="2" charset="2"/>
              </a:rPr>
              <a:t>.</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Ligases</a:t>
            </a:r>
            <a:endParaRPr lang="en-IN" dirty="0"/>
          </a:p>
        </p:txBody>
      </p:sp>
      <p:sp>
        <p:nvSpPr>
          <p:cNvPr id="3" name="Content Placeholder 2"/>
          <p:cNvSpPr>
            <a:spLocks noGrp="1"/>
          </p:cNvSpPr>
          <p:nvPr>
            <p:ph idx="1"/>
          </p:nvPr>
        </p:nvSpPr>
        <p:spPr/>
        <p:txBody>
          <a:bodyPr>
            <a:normAutofit lnSpcReduction="10000"/>
          </a:bodyPr>
          <a:lstStyle/>
          <a:p>
            <a:r>
              <a:rPr lang="en-US" dirty="0"/>
              <a:t>These enzymes link two substrates together, usually with the simultaneous hydrolysis of ATP.</a:t>
            </a:r>
          </a:p>
          <a:p>
            <a:r>
              <a:rPr lang="en-US" dirty="0"/>
              <a:t>ATP dependent condensation of two molecules.</a:t>
            </a:r>
          </a:p>
          <a:p>
            <a:r>
              <a:rPr lang="en-US" dirty="0"/>
              <a:t> Note: </a:t>
            </a:r>
            <a:r>
              <a:rPr lang="en-US" dirty="0" err="1"/>
              <a:t>Synthetase</a:t>
            </a:r>
            <a:r>
              <a:rPr lang="en-US" dirty="0"/>
              <a:t> and </a:t>
            </a:r>
            <a:r>
              <a:rPr lang="en-US" dirty="0" err="1"/>
              <a:t>Synthase</a:t>
            </a:r>
            <a:r>
              <a:rPr lang="en-US" dirty="0"/>
              <a:t>.</a:t>
            </a:r>
          </a:p>
          <a:p>
            <a:r>
              <a:rPr lang="en-US" dirty="0"/>
              <a:t>Acetyl-</a:t>
            </a:r>
            <a:r>
              <a:rPr lang="en-US" dirty="0" err="1"/>
              <a:t>CoA</a:t>
            </a:r>
            <a:r>
              <a:rPr lang="en-US" dirty="0"/>
              <a:t> + CO</a:t>
            </a:r>
            <a:r>
              <a:rPr lang="en-US" sz="1800" dirty="0"/>
              <a:t>2</a:t>
            </a:r>
            <a:r>
              <a:rPr lang="en-US" dirty="0"/>
              <a:t> +ATP </a:t>
            </a:r>
            <a:r>
              <a:rPr lang="en-US" dirty="0">
                <a:sym typeface="Wingdings" pitchFamily="2" charset="2"/>
              </a:rPr>
              <a:t> </a:t>
            </a:r>
            <a:r>
              <a:rPr lang="en-US" dirty="0" err="1">
                <a:sym typeface="Wingdings" pitchFamily="2" charset="2"/>
              </a:rPr>
              <a:t>Malonyl-CoA</a:t>
            </a:r>
            <a:r>
              <a:rPr lang="en-US" dirty="0">
                <a:sym typeface="Wingdings" pitchFamily="2" charset="2"/>
              </a:rPr>
              <a:t> + ADP + Pi</a:t>
            </a:r>
          </a:p>
          <a:p>
            <a:r>
              <a:rPr lang="en-US" dirty="0">
                <a:sym typeface="Wingdings" pitchFamily="2" charset="2"/>
              </a:rPr>
              <a:t>Enzyme is Acetyl-</a:t>
            </a:r>
            <a:r>
              <a:rPr lang="en-US" dirty="0" err="1">
                <a:sym typeface="Wingdings" pitchFamily="2" charset="2"/>
              </a:rPr>
              <a:t>CoA</a:t>
            </a:r>
            <a:r>
              <a:rPr lang="en-US" dirty="0">
                <a:sym typeface="Wingdings" pitchFamily="2" charset="2"/>
              </a:rPr>
              <a:t> </a:t>
            </a:r>
            <a:r>
              <a:rPr lang="en-US" dirty="0" err="1">
                <a:sym typeface="Wingdings" pitchFamily="2" charset="2"/>
              </a:rPr>
              <a:t>Carboxyalse</a:t>
            </a:r>
            <a:r>
              <a:rPr lang="en-US" dirty="0">
                <a:sym typeface="Wingdings" pitchFamily="2" charset="2"/>
              </a:rPr>
              <a:t>.</a:t>
            </a:r>
          </a:p>
          <a:p>
            <a:pPr>
              <a:buNone/>
            </a:pP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1D595-64F2-4BA2-9A0D-82900AB7EEA6}"/>
              </a:ext>
            </a:extLst>
          </p:cNvPr>
          <p:cNvSpPr>
            <a:spLocks noGrp="1"/>
          </p:cNvSpPr>
          <p:nvPr>
            <p:ph type="title"/>
          </p:nvPr>
        </p:nvSpPr>
        <p:spPr/>
        <p:txBody>
          <a:bodyPr/>
          <a:lstStyle/>
          <a:p>
            <a:r>
              <a:rPr lang="en-US" dirty="0"/>
              <a:t>Translocase</a:t>
            </a:r>
            <a:endParaRPr lang="en-IN" dirty="0"/>
          </a:p>
        </p:txBody>
      </p:sp>
      <p:sp>
        <p:nvSpPr>
          <p:cNvPr id="3" name="Content Placeholder 2">
            <a:extLst>
              <a:ext uri="{FF2B5EF4-FFF2-40B4-BE49-F238E27FC236}">
                <a16:creationId xmlns:a16="http://schemas.microsoft.com/office/drawing/2014/main" id="{F0D86939-9C17-4322-A071-44947A89249E}"/>
              </a:ext>
            </a:extLst>
          </p:cNvPr>
          <p:cNvSpPr>
            <a:spLocks noGrp="1"/>
          </p:cNvSpPr>
          <p:nvPr>
            <p:ph idx="1"/>
          </p:nvPr>
        </p:nvSpPr>
        <p:spPr/>
        <p:txBody>
          <a:bodyPr/>
          <a:lstStyle/>
          <a:p>
            <a:r>
              <a:rPr lang="en-US" dirty="0"/>
              <a:t>These enzymes catalyze the movement of ions or molecules across membranes or their separation within membranes.</a:t>
            </a:r>
          </a:p>
          <a:p>
            <a:r>
              <a:rPr lang="en-US" dirty="0"/>
              <a:t>This form of membrane transport is classified under active membrane transport, an energy-requiring process of pumping molecules and ions across membranes against a concentration gradient.</a:t>
            </a:r>
            <a:endParaRPr lang="en-IN" dirty="0"/>
          </a:p>
        </p:txBody>
      </p:sp>
    </p:spTree>
    <p:extLst>
      <p:ext uri="{BB962C8B-B14F-4D97-AF65-F5344CB8AC3E}">
        <p14:creationId xmlns:p14="http://schemas.microsoft.com/office/powerpoint/2010/main" val="1108394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06C65-A88E-4834-B099-CFBDCF79B9E1}"/>
              </a:ext>
            </a:extLst>
          </p:cNvPr>
          <p:cNvSpPr>
            <a:spLocks noGrp="1"/>
          </p:cNvSpPr>
          <p:nvPr>
            <p:ph type="title"/>
          </p:nvPr>
        </p:nvSpPr>
        <p:spPr/>
        <p:txBody>
          <a:bodyPr/>
          <a:lstStyle/>
          <a:p>
            <a:r>
              <a:rPr lang="en-US" dirty="0"/>
              <a:t>Translocase</a:t>
            </a:r>
            <a:endParaRPr lang="en-IN" dirty="0"/>
          </a:p>
        </p:txBody>
      </p:sp>
      <p:sp>
        <p:nvSpPr>
          <p:cNvPr id="3" name="Content Placeholder 2">
            <a:extLst>
              <a:ext uri="{FF2B5EF4-FFF2-40B4-BE49-F238E27FC236}">
                <a16:creationId xmlns:a16="http://schemas.microsoft.com/office/drawing/2014/main" id="{833AB3B7-76FB-4A90-84B2-8D454974293E}"/>
              </a:ext>
            </a:extLst>
          </p:cNvPr>
          <p:cNvSpPr>
            <a:spLocks noGrp="1"/>
          </p:cNvSpPr>
          <p:nvPr>
            <p:ph idx="1"/>
          </p:nvPr>
        </p:nvSpPr>
        <p:spPr/>
        <p:txBody>
          <a:bodyPr>
            <a:normAutofit fontScale="92500" lnSpcReduction="20000"/>
          </a:bodyPr>
          <a:lstStyle/>
          <a:p>
            <a:r>
              <a:rPr lang="en-IN" dirty="0"/>
              <a:t>ADP/ATP translocase imports adenosine diphosphate (ADP) from the cytosol and exports ATP from the mitochondrial matrix, which are key transport steps for oxidative phosphorylation in eukaryotic organisms. </a:t>
            </a:r>
          </a:p>
          <a:p>
            <a:r>
              <a:rPr lang="en-IN" dirty="0"/>
              <a:t>ADP from the cytosol is transported back into the mitochondrion for ATP synthesis and the synthesised ATP, produced from oxidative phosphorylation, is exported out of the mitochondrion for use in the cytosol, providing the cells with its main energy currency.</a:t>
            </a:r>
          </a:p>
        </p:txBody>
      </p:sp>
    </p:spTree>
    <p:extLst>
      <p:ext uri="{BB962C8B-B14F-4D97-AF65-F5344CB8AC3E}">
        <p14:creationId xmlns:p14="http://schemas.microsoft.com/office/powerpoint/2010/main" val="1791748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Coenzymes</a:t>
            </a:r>
            <a:endParaRPr lang="en-IN" dirty="0"/>
          </a:p>
        </p:txBody>
      </p:sp>
      <p:sp>
        <p:nvSpPr>
          <p:cNvPr id="3" name="Content Placeholder 2"/>
          <p:cNvSpPr>
            <a:spLocks noGrp="1"/>
          </p:cNvSpPr>
          <p:nvPr>
            <p:ph idx="1"/>
          </p:nvPr>
        </p:nvSpPr>
        <p:spPr/>
        <p:txBody>
          <a:bodyPr>
            <a:normAutofit lnSpcReduction="10000"/>
          </a:bodyPr>
          <a:lstStyle/>
          <a:p>
            <a:r>
              <a:rPr lang="en-US" dirty="0"/>
              <a:t>Enzymes may be simple proteins or complex enzymes containing a non-protein part called Coenzyme.</a:t>
            </a:r>
          </a:p>
          <a:p>
            <a:r>
              <a:rPr lang="en-US" dirty="0"/>
              <a:t>Protein part is then known as </a:t>
            </a:r>
            <a:r>
              <a:rPr lang="en-US" dirty="0" err="1"/>
              <a:t>Apoenzyme</a:t>
            </a:r>
            <a:r>
              <a:rPr lang="en-US" dirty="0"/>
              <a:t>.</a:t>
            </a:r>
          </a:p>
          <a:p>
            <a:r>
              <a:rPr lang="en-US" dirty="0" err="1"/>
              <a:t>Apoenzyme</a:t>
            </a:r>
            <a:r>
              <a:rPr lang="en-US" dirty="0"/>
              <a:t> + Coenzyme </a:t>
            </a:r>
            <a:r>
              <a:rPr lang="en-US" dirty="0">
                <a:sym typeface="Wingdings" pitchFamily="2" charset="2"/>
              </a:rPr>
              <a:t> </a:t>
            </a:r>
            <a:r>
              <a:rPr lang="en-US" dirty="0" err="1">
                <a:sym typeface="Wingdings" pitchFamily="2" charset="2"/>
              </a:rPr>
              <a:t>Holoenzyme</a:t>
            </a:r>
            <a:r>
              <a:rPr lang="en-US" dirty="0">
                <a:sym typeface="Wingdings" pitchFamily="2" charset="2"/>
              </a:rPr>
              <a:t>.</a:t>
            </a:r>
          </a:p>
          <a:p>
            <a:r>
              <a:rPr lang="en-US" dirty="0">
                <a:sym typeface="Wingdings" pitchFamily="2" charset="2"/>
              </a:rPr>
              <a:t>The protein part gives the necessary three dimensional infrastructure for chemical reactions but the group is transferred from or accepted by coenzyme.</a:t>
            </a:r>
            <a:endParaRPr lang="en-US" dirty="0"/>
          </a:p>
          <a:p>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Coenzymes</a:t>
            </a:r>
            <a:endParaRPr lang="en-IN" dirty="0"/>
          </a:p>
        </p:txBody>
      </p:sp>
      <p:sp>
        <p:nvSpPr>
          <p:cNvPr id="3" name="Content Placeholder 2"/>
          <p:cNvSpPr>
            <a:spLocks noGrp="1"/>
          </p:cNvSpPr>
          <p:nvPr>
            <p:ph idx="1"/>
          </p:nvPr>
        </p:nvSpPr>
        <p:spPr/>
        <p:txBody>
          <a:bodyPr>
            <a:normAutofit lnSpcReduction="10000"/>
          </a:bodyPr>
          <a:lstStyle/>
          <a:p>
            <a:r>
              <a:rPr lang="en-US" dirty="0"/>
              <a:t>Essential for the biological activity of the enzyme.</a:t>
            </a:r>
          </a:p>
          <a:p>
            <a:r>
              <a:rPr lang="en-US" dirty="0"/>
              <a:t>Combines loosely with enzymes and can be separated easily.</a:t>
            </a:r>
          </a:p>
          <a:p>
            <a:r>
              <a:rPr lang="en-US" dirty="0"/>
              <a:t>One molecule of the coenzyme is able to convert a large number of substrate molecules with the help of enzymes.</a:t>
            </a:r>
          </a:p>
          <a:p>
            <a:r>
              <a:rPr lang="en-US" dirty="0"/>
              <a:t>Most of them are derivatives of Vitamin B complex.</a:t>
            </a:r>
          </a:p>
          <a:p>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Coenzymes</a:t>
            </a:r>
            <a:endParaRPr lang="en-IN" dirty="0"/>
          </a:p>
        </p:txBody>
      </p:sp>
      <p:sp>
        <p:nvSpPr>
          <p:cNvPr id="5" name="Content Placeholder 4"/>
          <p:cNvSpPr>
            <a:spLocks noGrp="1"/>
          </p:cNvSpPr>
          <p:nvPr>
            <p:ph idx="1"/>
          </p:nvPr>
        </p:nvSpPr>
        <p:spPr/>
        <p:txBody>
          <a:bodyPr/>
          <a:lstStyle/>
          <a:p>
            <a:r>
              <a:rPr lang="en-US" dirty="0"/>
              <a:t>Inside the body, when the reaction is completed, the coenzyme is released from the </a:t>
            </a:r>
            <a:r>
              <a:rPr lang="en-US" dirty="0" err="1"/>
              <a:t>apo</a:t>
            </a:r>
            <a:r>
              <a:rPr lang="en-US" dirty="0"/>
              <a:t>-enzyme, and can bind to another enzyme molecule.</a:t>
            </a:r>
          </a:p>
          <a:p>
            <a:r>
              <a:rPr lang="en-US" dirty="0"/>
              <a:t>The reduced coenzyme generated in first reaction can take part in second reaction.</a:t>
            </a:r>
          </a:p>
          <a:p>
            <a:r>
              <a:rPr lang="en-US" dirty="0"/>
              <a:t>E.g. Coupling of the two reactions become essential in anaerobic </a:t>
            </a:r>
            <a:r>
              <a:rPr lang="en-US" dirty="0" err="1"/>
              <a:t>glycolysis</a:t>
            </a:r>
            <a:r>
              <a:rPr lang="en-US" dirty="0"/>
              <a:t>.</a:t>
            </a:r>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srcRect/>
          <a:stretch>
            <a:fillRect/>
          </a:stretch>
        </p:blipFill>
        <p:spPr bwMode="auto">
          <a:xfrm>
            <a:off x="0" y="0"/>
            <a:ext cx="8991600" cy="6840235"/>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Coenzymes</a:t>
            </a:r>
            <a:endParaRPr lang="en-IN" dirty="0"/>
          </a:p>
        </p:txBody>
      </p:sp>
      <p:sp>
        <p:nvSpPr>
          <p:cNvPr id="3" name="Content Placeholder 2"/>
          <p:cNvSpPr>
            <a:spLocks noGrp="1"/>
          </p:cNvSpPr>
          <p:nvPr>
            <p:ph idx="1"/>
          </p:nvPr>
        </p:nvSpPr>
        <p:spPr/>
        <p:txBody>
          <a:bodyPr/>
          <a:lstStyle/>
          <a:p>
            <a:r>
              <a:rPr lang="en-US" dirty="0"/>
              <a:t>Two groups:</a:t>
            </a:r>
          </a:p>
          <a:p>
            <a:pPr marL="514350" indent="-514350">
              <a:buAutoNum type="arabicPeriod"/>
            </a:pPr>
            <a:r>
              <a:rPr lang="en-US" dirty="0"/>
              <a:t>Those taking part in reactions transferring hydrogen group. E.g. Reactions </a:t>
            </a:r>
            <a:r>
              <a:rPr lang="en-US" dirty="0" err="1"/>
              <a:t>catalysed</a:t>
            </a:r>
            <a:r>
              <a:rPr lang="en-US" dirty="0"/>
              <a:t> by </a:t>
            </a:r>
            <a:r>
              <a:rPr lang="en-US" dirty="0" err="1"/>
              <a:t>Dehydrogenases</a:t>
            </a:r>
            <a:r>
              <a:rPr lang="en-US" dirty="0"/>
              <a:t> (</a:t>
            </a:r>
            <a:r>
              <a:rPr lang="en-US" dirty="0" err="1"/>
              <a:t>Oxidoreductases</a:t>
            </a:r>
            <a:r>
              <a:rPr lang="en-US" dirty="0"/>
              <a:t>).</a:t>
            </a:r>
          </a:p>
          <a:p>
            <a:pPr marL="514350" indent="-514350">
              <a:buFont typeface="Arial" pitchFamily="34" charset="0"/>
              <a:buAutoNum type="arabicPeriod"/>
            </a:pPr>
            <a:r>
              <a:rPr lang="en-US" dirty="0"/>
              <a:t>Those taking part in reactions transferring other than hydrogen group. E.g. Biotin, Co-A, ATP etc.</a:t>
            </a:r>
          </a:p>
          <a:p>
            <a:pPr marL="514350" indent="-514350">
              <a:buAutoNum type="arabicPeriod"/>
            </a:pPr>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3749" y="228600"/>
            <a:ext cx="9012837" cy="6629400"/>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endParaRPr lang="en-IN" dirty="0"/>
          </a:p>
        </p:txBody>
      </p:sp>
      <p:sp>
        <p:nvSpPr>
          <p:cNvPr id="3" name="Content Placeholder 2"/>
          <p:cNvSpPr>
            <a:spLocks noGrp="1"/>
          </p:cNvSpPr>
          <p:nvPr>
            <p:ph idx="1"/>
          </p:nvPr>
        </p:nvSpPr>
        <p:spPr/>
        <p:txBody>
          <a:bodyPr/>
          <a:lstStyle/>
          <a:p>
            <a:r>
              <a:rPr lang="en-US" dirty="0"/>
              <a:t>Definition</a:t>
            </a:r>
          </a:p>
          <a:p>
            <a:r>
              <a:rPr lang="en-US" dirty="0"/>
              <a:t>Characteristics and Classification</a:t>
            </a:r>
          </a:p>
          <a:p>
            <a:r>
              <a:rPr lang="en-US" dirty="0"/>
              <a:t>Structure </a:t>
            </a:r>
          </a:p>
          <a:p>
            <a:r>
              <a:rPr lang="en-US" dirty="0"/>
              <a:t>Enzyme Kinetics</a:t>
            </a:r>
          </a:p>
          <a:p>
            <a:r>
              <a:rPr lang="en-US" dirty="0"/>
              <a:t>Factors affecting Enzyme Activity</a:t>
            </a:r>
          </a:p>
          <a:p>
            <a:r>
              <a:rPr lang="en-US" dirty="0"/>
              <a:t>Enzyme Inhibition &amp; Regulation</a:t>
            </a:r>
          </a:p>
          <a:p>
            <a:r>
              <a:rPr lang="en-US" dirty="0"/>
              <a:t>Diagnostic Use</a:t>
            </a:r>
          </a:p>
          <a:p>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Adenosine </a:t>
            </a:r>
            <a:r>
              <a:rPr lang="en-US" dirty="0" err="1"/>
              <a:t>Triphosphate</a:t>
            </a:r>
            <a:endParaRPr lang="en-IN" dirty="0"/>
          </a:p>
        </p:txBody>
      </p:sp>
      <p:sp>
        <p:nvSpPr>
          <p:cNvPr id="3" name="Content Placeholder 2"/>
          <p:cNvSpPr>
            <a:spLocks noGrp="1"/>
          </p:cNvSpPr>
          <p:nvPr>
            <p:ph idx="1"/>
          </p:nvPr>
        </p:nvSpPr>
        <p:spPr/>
        <p:txBody>
          <a:bodyPr>
            <a:normAutofit lnSpcReduction="10000"/>
          </a:bodyPr>
          <a:lstStyle/>
          <a:p>
            <a:r>
              <a:rPr lang="en-US" dirty="0"/>
              <a:t>Energy source</a:t>
            </a:r>
          </a:p>
          <a:p>
            <a:r>
              <a:rPr lang="en-US" dirty="0"/>
              <a:t>Second and third phosphate bonds are high energy bonds – Squiggle bonds</a:t>
            </a:r>
          </a:p>
          <a:p>
            <a:r>
              <a:rPr lang="en-US" dirty="0"/>
              <a:t>Oxidation of food </a:t>
            </a:r>
            <a:r>
              <a:rPr lang="en-US" dirty="0">
                <a:sym typeface="Wingdings" pitchFamily="2" charset="2"/>
              </a:rPr>
              <a:t> energy is released  Stored as chemical energy in the form of ATP.</a:t>
            </a:r>
          </a:p>
          <a:p>
            <a:r>
              <a:rPr lang="en-US" dirty="0">
                <a:sym typeface="Wingdings" pitchFamily="2" charset="2"/>
              </a:rPr>
              <a:t>Energy is utilized when needed in the form of </a:t>
            </a:r>
            <a:r>
              <a:rPr lang="en-US" dirty="0" err="1">
                <a:sym typeface="Wingdings" pitchFamily="2" charset="2"/>
              </a:rPr>
              <a:t>endergonic</a:t>
            </a:r>
            <a:r>
              <a:rPr lang="en-US" dirty="0">
                <a:sym typeface="Wingdings" pitchFamily="2" charset="2"/>
              </a:rPr>
              <a:t> reactions.</a:t>
            </a:r>
          </a:p>
          <a:p>
            <a:r>
              <a:rPr lang="en-US" dirty="0">
                <a:sym typeface="Wingdings" pitchFamily="2" charset="2"/>
              </a:rPr>
              <a:t>E.g. Glucose + ATP  Glucose-6-Phosphate + ADP.</a:t>
            </a:r>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Structure of ATP</a:t>
            </a:r>
            <a:endParaRPr lang="en-IN" dirty="0"/>
          </a:p>
        </p:txBody>
      </p:sp>
      <p:pic>
        <p:nvPicPr>
          <p:cNvPr id="4" name="Picture 2"/>
          <p:cNvPicPr>
            <a:picLocks noGrp="1" noChangeAspect="1" noChangeArrowheads="1"/>
          </p:cNvPicPr>
          <p:nvPr>
            <p:ph idx="1"/>
          </p:nvPr>
        </p:nvPicPr>
        <p:blipFill>
          <a:blip r:embed="rId2"/>
          <a:stretch>
            <a:fillRect/>
          </a:stretch>
        </p:blipFill>
        <p:spPr bwMode="auto">
          <a:xfrm>
            <a:off x="2495550" y="2329656"/>
            <a:ext cx="4152900" cy="3067050"/>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382000" cy="1162050"/>
          </a:xfrm>
        </p:spPr>
        <p:txBody>
          <a:bodyPr>
            <a:normAutofit/>
          </a:bodyPr>
          <a:lstStyle/>
          <a:p>
            <a:pPr algn="ctr"/>
            <a:r>
              <a:rPr lang="en-US" sz="4400" b="0" dirty="0" err="1"/>
              <a:t>Metalloenzymes</a:t>
            </a:r>
            <a:endParaRPr lang="en-IN" sz="4400" b="0" dirty="0"/>
          </a:p>
        </p:txBody>
      </p:sp>
      <p:pic>
        <p:nvPicPr>
          <p:cNvPr id="5" name="Picture 2"/>
          <p:cNvPicPr>
            <a:picLocks noGrp="1" noChangeAspect="1" noChangeArrowheads="1"/>
          </p:cNvPicPr>
          <p:nvPr>
            <p:ph idx="1"/>
          </p:nvPr>
        </p:nvPicPr>
        <p:blipFill>
          <a:blip r:embed="rId2"/>
          <a:stretch>
            <a:fillRect/>
          </a:stretch>
        </p:blipFill>
        <p:spPr bwMode="auto">
          <a:xfrm>
            <a:off x="3337361" y="1828801"/>
            <a:ext cx="5372875" cy="3594100"/>
          </a:xfrm>
          <a:prstGeom prst="rect">
            <a:avLst/>
          </a:prstGeom>
          <a:noFill/>
          <a:ln w="9525">
            <a:noFill/>
            <a:miter lim="800000"/>
            <a:headEnd/>
            <a:tailEnd/>
          </a:ln>
          <a:effectLst/>
        </p:spPr>
      </p:pic>
      <p:sp>
        <p:nvSpPr>
          <p:cNvPr id="4" name="Text Placeholder 3"/>
          <p:cNvSpPr>
            <a:spLocks noGrp="1"/>
          </p:cNvSpPr>
          <p:nvPr>
            <p:ph type="body" sz="half" idx="2"/>
          </p:nvPr>
        </p:nvSpPr>
        <p:spPr/>
        <p:txBody>
          <a:bodyPr>
            <a:normAutofit lnSpcReduction="10000"/>
          </a:bodyPr>
          <a:lstStyle/>
          <a:p>
            <a:pPr>
              <a:buFont typeface="Arial" pitchFamily="34" charset="0"/>
              <a:buChar char="•"/>
            </a:pPr>
            <a:r>
              <a:rPr lang="en-US" sz="3600" dirty="0"/>
              <a:t>Requires metal ions for their activity.</a:t>
            </a:r>
          </a:p>
          <a:p>
            <a:endParaRPr lang="en-US" sz="3600" dirty="0"/>
          </a:p>
          <a:p>
            <a:pPr>
              <a:buFont typeface="Arial" pitchFamily="34" charset="0"/>
              <a:buChar char="•"/>
            </a:pPr>
            <a:r>
              <a:rPr lang="en-US" sz="3600" dirty="0"/>
              <a:t>Activity is enhance when metal ion is added.</a:t>
            </a:r>
            <a:endParaRPr lang="en-IN" sz="3600" dirty="0"/>
          </a:p>
          <a:p>
            <a:endParaRPr lang="en-IN" sz="3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Active site/Active Center of Enzyme</a:t>
            </a:r>
          </a:p>
        </p:txBody>
      </p:sp>
      <p:sp>
        <p:nvSpPr>
          <p:cNvPr id="3" name="Content Placeholder 2"/>
          <p:cNvSpPr>
            <a:spLocks noGrp="1"/>
          </p:cNvSpPr>
          <p:nvPr>
            <p:ph idx="1"/>
          </p:nvPr>
        </p:nvSpPr>
        <p:spPr/>
        <p:txBody>
          <a:bodyPr>
            <a:normAutofit/>
          </a:bodyPr>
          <a:lstStyle/>
          <a:p>
            <a:r>
              <a:rPr lang="en-US" dirty="0"/>
              <a:t>The region of the enzyme where the substrate binds and catalysis occurs is referred to as active site or active center.</a:t>
            </a:r>
          </a:p>
          <a:p>
            <a:r>
              <a:rPr lang="en-US" dirty="0"/>
              <a:t>The reaction takes place at the active site. The active site occupies only a small portion of the whole enzyme.</a:t>
            </a:r>
          </a:p>
          <a:p>
            <a:r>
              <a:rPr lang="en-US" dirty="0"/>
              <a:t>Generally active site is situated in a cleft of the enzyme molecule.</a:t>
            </a:r>
          </a:p>
        </p:txBody>
      </p:sp>
    </p:spTree>
    <p:extLst>
      <p:ext uri="{BB962C8B-B14F-4D97-AF65-F5344CB8AC3E}">
        <p14:creationId xmlns:p14="http://schemas.microsoft.com/office/powerpoint/2010/main" val="37418919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D6EA8-4E88-4E6F-8E0A-27006BBF4719}"/>
              </a:ext>
            </a:extLst>
          </p:cNvPr>
          <p:cNvSpPr>
            <a:spLocks noGrp="1"/>
          </p:cNvSpPr>
          <p:nvPr>
            <p:ph type="title"/>
          </p:nvPr>
        </p:nvSpPr>
        <p:spPr/>
        <p:txBody>
          <a:bodyPr/>
          <a:lstStyle/>
          <a:p>
            <a:r>
              <a:rPr lang="en-US" dirty="0"/>
              <a:t>Active Site of Enzyme</a:t>
            </a:r>
            <a:endParaRPr lang="en-IN" dirty="0"/>
          </a:p>
        </p:txBody>
      </p:sp>
      <p:pic>
        <p:nvPicPr>
          <p:cNvPr id="5" name="Content Placeholder 4">
            <a:extLst>
              <a:ext uri="{FF2B5EF4-FFF2-40B4-BE49-F238E27FC236}">
                <a16:creationId xmlns:a16="http://schemas.microsoft.com/office/drawing/2014/main" id="{50AB0DD7-9FC4-4B33-90C6-21E939E2250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14400" y="1571084"/>
            <a:ext cx="6855821" cy="4296315"/>
          </a:xfrm>
        </p:spPr>
      </p:pic>
    </p:spTree>
    <p:extLst>
      <p:ext uri="{BB962C8B-B14F-4D97-AF65-F5344CB8AC3E}">
        <p14:creationId xmlns:p14="http://schemas.microsoft.com/office/powerpoint/2010/main" val="35619301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Salient features of active centre of enzyme</a:t>
            </a:r>
          </a:p>
        </p:txBody>
      </p:sp>
      <p:sp>
        <p:nvSpPr>
          <p:cNvPr id="3" name="Content Placeholder 2"/>
          <p:cNvSpPr>
            <a:spLocks noGrp="1"/>
          </p:cNvSpPr>
          <p:nvPr>
            <p:ph idx="1"/>
          </p:nvPr>
        </p:nvSpPr>
        <p:spPr>
          <a:xfrm>
            <a:off x="457200" y="1524000"/>
            <a:ext cx="8229600" cy="5059362"/>
          </a:xfrm>
        </p:spPr>
        <p:txBody>
          <a:bodyPr>
            <a:noAutofit/>
          </a:bodyPr>
          <a:lstStyle/>
          <a:p>
            <a:r>
              <a:rPr lang="en-US" sz="2800" dirty="0"/>
              <a:t>The binding of substrate to active site depends on the alignment of specific groups or atoms at active site.</a:t>
            </a:r>
          </a:p>
          <a:p>
            <a:r>
              <a:rPr lang="en-US" sz="2800" dirty="0"/>
              <a:t>During binding, these groups may realign themselves to provide the unique conformational orientation so as to promote exact fitting of substrate to the active site.</a:t>
            </a:r>
          </a:p>
          <a:p>
            <a:r>
              <a:rPr lang="en-US" sz="2800" dirty="0"/>
              <a:t>The substrate binds to the enzyme at the active site by non-covalent bonds. These forces are hydrophobic in nature.</a:t>
            </a:r>
          </a:p>
        </p:txBody>
      </p:sp>
    </p:spTree>
    <p:extLst>
      <p:ext uri="{BB962C8B-B14F-4D97-AF65-F5344CB8AC3E}">
        <p14:creationId xmlns:p14="http://schemas.microsoft.com/office/powerpoint/2010/main" val="18296538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LOCK AND KEY MODEL&#10;&#10;&#10;&#10;&#10;&#10;Proposed by EMIL FISCHER in 1894.&#10;Lock and key hypothesis assumes the active site of an&#10;enzym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9144000" cy="655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54192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Fischer’s theory</a:t>
            </a:r>
          </a:p>
        </p:txBody>
      </p:sp>
      <p:sp>
        <p:nvSpPr>
          <p:cNvPr id="3" name="Content Placeholder 2"/>
          <p:cNvSpPr>
            <a:spLocks noGrp="1"/>
          </p:cNvSpPr>
          <p:nvPr>
            <p:ph idx="1"/>
          </p:nvPr>
        </p:nvSpPr>
        <p:spPr/>
        <p:txBody>
          <a:bodyPr/>
          <a:lstStyle/>
          <a:p>
            <a:endParaRPr lang="en-US" dirty="0"/>
          </a:p>
          <a:p>
            <a:r>
              <a:rPr lang="en-US" dirty="0"/>
              <a:t>Active site of the enzyme is complementary to the substrate</a:t>
            </a:r>
          </a:p>
          <a:p>
            <a:r>
              <a:rPr lang="en-US" dirty="0"/>
              <a:t>Enzyme and substrate fit each other – </a:t>
            </a:r>
            <a:r>
              <a:rPr lang="en-US" b="1" i="1" dirty="0"/>
              <a:t>lock and key</a:t>
            </a:r>
          </a:p>
          <a:p>
            <a:r>
              <a:rPr lang="en-US" dirty="0"/>
              <a:t>Lock can only be opened by its own key.</a:t>
            </a:r>
          </a:p>
          <a:p>
            <a:endParaRPr lang="en-US" dirty="0"/>
          </a:p>
        </p:txBody>
      </p:sp>
    </p:spTree>
    <p:extLst>
      <p:ext uri="{BB962C8B-B14F-4D97-AF65-F5344CB8AC3E}">
        <p14:creationId xmlns:p14="http://schemas.microsoft.com/office/powerpoint/2010/main" val="14843402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Fischer’s template theory</a:t>
            </a:r>
          </a:p>
        </p:txBody>
      </p:sp>
      <p:pic>
        <p:nvPicPr>
          <p:cNvPr id="1024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47800" y="1295400"/>
            <a:ext cx="5943600" cy="217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3962400"/>
            <a:ext cx="5943600" cy="26078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007130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INDUCED FIT MODEL&#10;&#10;&#10;&#10;&#10;More recent studies have revealed that the process is much&#10;more likely to involve an induced fit 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9144000" cy="670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8522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 &amp; Characteristics</a:t>
            </a:r>
            <a:endParaRPr lang="en-IN" dirty="0"/>
          </a:p>
        </p:txBody>
      </p:sp>
      <p:sp>
        <p:nvSpPr>
          <p:cNvPr id="3" name="Content Placeholder 2"/>
          <p:cNvSpPr>
            <a:spLocks noGrp="1"/>
          </p:cNvSpPr>
          <p:nvPr>
            <p:ph idx="1"/>
          </p:nvPr>
        </p:nvSpPr>
        <p:spPr/>
        <p:txBody>
          <a:bodyPr/>
          <a:lstStyle/>
          <a:p>
            <a:r>
              <a:rPr lang="en-US" dirty="0"/>
              <a:t>Enzymes are substances which accelerate the rate of chemical reactions, but do not change the equilibrium.</a:t>
            </a:r>
          </a:p>
          <a:p>
            <a:r>
              <a:rPr lang="en-US" dirty="0"/>
              <a:t>Enzymes are biocatalysts</a:t>
            </a:r>
          </a:p>
          <a:p>
            <a:r>
              <a:rPr lang="en-US" dirty="0"/>
              <a:t>Almost all enzymes are proteins and follow their characteristics</a:t>
            </a:r>
          </a:p>
          <a:p>
            <a:r>
              <a:rPr lang="en-US" dirty="0"/>
              <a:t>Heat labile and water soluble</a:t>
            </a:r>
          </a:p>
          <a:p>
            <a:r>
              <a:rPr lang="en-US" dirty="0"/>
              <a:t>Not altered or consumed during reaction</a:t>
            </a:r>
          </a:p>
          <a:p>
            <a:pPr>
              <a:buNone/>
            </a:pPr>
            <a:endParaRPr lang="en-IN"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Koshland’s</a:t>
            </a:r>
            <a:r>
              <a:rPr lang="en-US" dirty="0"/>
              <a:t> induced fit theory</a:t>
            </a:r>
          </a:p>
        </p:txBody>
      </p:sp>
      <p:sp>
        <p:nvSpPr>
          <p:cNvPr id="3" name="Content Placeholder 2"/>
          <p:cNvSpPr>
            <a:spLocks noGrp="1"/>
          </p:cNvSpPr>
          <p:nvPr>
            <p:ph idx="1"/>
          </p:nvPr>
        </p:nvSpPr>
        <p:spPr/>
        <p:txBody>
          <a:bodyPr>
            <a:normAutofit fontScale="92500"/>
          </a:bodyPr>
          <a:lstStyle/>
          <a:p>
            <a:r>
              <a:rPr lang="en-US" dirty="0"/>
              <a:t>Conformational changes occur at the active site of enzymes concomitant with the combination of the enzyme with the substrate. </a:t>
            </a:r>
          </a:p>
          <a:p>
            <a:r>
              <a:rPr lang="en-US" dirty="0"/>
              <a:t>At    first,  the substrate binds to a specific part of the enzyme, this leads to more secondary binding and conformational changes. </a:t>
            </a:r>
          </a:p>
          <a:p>
            <a:r>
              <a:rPr lang="en-US" dirty="0"/>
              <a:t>The </a:t>
            </a:r>
            <a:r>
              <a:rPr lang="en-US" b="1" dirty="0"/>
              <a:t>substrate induces conformational changes in the enzyme</a:t>
            </a:r>
            <a:r>
              <a:rPr lang="en-US" dirty="0"/>
              <a:t>, such that precise orientation of catalytic group is effected.</a:t>
            </a:r>
          </a:p>
          <a:p>
            <a:endParaRPr lang="en-US" dirty="0"/>
          </a:p>
        </p:txBody>
      </p:sp>
    </p:spTree>
    <p:extLst>
      <p:ext uri="{BB962C8B-B14F-4D97-AF65-F5344CB8AC3E}">
        <p14:creationId xmlns:p14="http://schemas.microsoft.com/office/powerpoint/2010/main" val="34043428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Koshland’s</a:t>
            </a:r>
            <a:r>
              <a:rPr lang="en-US" dirty="0"/>
              <a:t> induced fit theory</a:t>
            </a:r>
          </a:p>
        </p:txBody>
      </p:sp>
      <p:sp>
        <p:nvSpPr>
          <p:cNvPr id="3" name="Content Placeholder 2"/>
          <p:cNvSpPr>
            <a:spLocks noGrp="1"/>
          </p:cNvSpPr>
          <p:nvPr>
            <p:ph idx="1"/>
          </p:nvPr>
        </p:nvSpPr>
        <p:spPr/>
        <p:txBody>
          <a:bodyPr/>
          <a:lstStyle/>
          <a:p>
            <a:r>
              <a:rPr lang="en-US" dirty="0"/>
              <a:t>A simplified explanation is that a glove is put on a hand. At first, the glove is in a partially folded position, but hand can enter into it. When the hand is introduced, the glove is further opened.</a:t>
            </a:r>
          </a:p>
          <a:p>
            <a:r>
              <a:rPr lang="en-US" dirty="0"/>
              <a:t>Similarly, conformational changes occur in the enzyme when the substrate is fixed.</a:t>
            </a:r>
          </a:p>
          <a:p>
            <a:endParaRPr lang="en-US" dirty="0"/>
          </a:p>
          <a:p>
            <a:endParaRPr lang="en-US" dirty="0"/>
          </a:p>
        </p:txBody>
      </p:sp>
    </p:spTree>
    <p:extLst>
      <p:ext uri="{BB962C8B-B14F-4D97-AF65-F5344CB8AC3E}">
        <p14:creationId xmlns:p14="http://schemas.microsoft.com/office/powerpoint/2010/main" val="2161109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457200"/>
            <a:ext cx="8534399" cy="617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147739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MCQs</a:t>
            </a:r>
          </a:p>
        </p:txBody>
      </p:sp>
      <p:sp>
        <p:nvSpPr>
          <p:cNvPr id="3" name="Content Placeholder 2"/>
          <p:cNvSpPr>
            <a:spLocks noGrp="1"/>
          </p:cNvSpPr>
          <p:nvPr>
            <p:ph idx="1"/>
          </p:nvPr>
        </p:nvSpPr>
        <p:spPr/>
        <p:txBody>
          <a:bodyPr>
            <a:normAutofit/>
          </a:bodyPr>
          <a:lstStyle/>
          <a:p>
            <a:pPr marL="0" indent="0">
              <a:buNone/>
            </a:pPr>
            <a:r>
              <a:rPr lang="en-US" dirty="0"/>
              <a:t>1. True about active site of an enzyme except:</a:t>
            </a:r>
          </a:p>
          <a:p>
            <a:pPr marL="514350" indent="-514350">
              <a:buAutoNum type="alphaUcPeriod"/>
            </a:pPr>
            <a:r>
              <a:rPr lang="en-US" dirty="0"/>
              <a:t>Occupies a small portion of enzyme</a:t>
            </a:r>
          </a:p>
          <a:p>
            <a:pPr marL="514350" indent="-514350">
              <a:buAutoNum type="alphaUcPeriod"/>
            </a:pPr>
            <a:r>
              <a:rPr lang="en-US" dirty="0"/>
              <a:t>Catalysis occurs at active site</a:t>
            </a:r>
          </a:p>
          <a:p>
            <a:pPr marL="0" indent="0">
              <a:buNone/>
            </a:pPr>
            <a:r>
              <a:rPr lang="en-US" dirty="0"/>
              <a:t>C.  Conformational changes may occur in the enzyme when the substrate is fixed.</a:t>
            </a:r>
          </a:p>
          <a:p>
            <a:pPr marL="0" indent="0">
              <a:buNone/>
            </a:pPr>
            <a:r>
              <a:rPr lang="en-US" dirty="0"/>
              <a:t>D.  The substrate binds to the enzyme at the active site by covalent or hydrophilic interactions.</a:t>
            </a:r>
          </a:p>
          <a:p>
            <a:pPr marL="514350" indent="-514350">
              <a:buAutoNum type="arabicPeriod"/>
            </a:pPr>
            <a:endParaRPr lang="en-US" dirty="0"/>
          </a:p>
          <a:p>
            <a:pPr marL="514350" indent="-514350">
              <a:buAutoNum type="arabicPeriod"/>
            </a:pPr>
            <a:endParaRPr lang="en-US" dirty="0"/>
          </a:p>
        </p:txBody>
      </p:sp>
    </p:spTree>
    <p:extLst>
      <p:ext uri="{BB962C8B-B14F-4D97-AF65-F5344CB8AC3E}">
        <p14:creationId xmlns:p14="http://schemas.microsoft.com/office/powerpoint/2010/main" val="15633242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MCQs</a:t>
            </a:r>
          </a:p>
        </p:txBody>
      </p:sp>
      <p:sp>
        <p:nvSpPr>
          <p:cNvPr id="3" name="Content Placeholder 2"/>
          <p:cNvSpPr>
            <a:spLocks noGrp="1"/>
          </p:cNvSpPr>
          <p:nvPr>
            <p:ph idx="1"/>
          </p:nvPr>
        </p:nvSpPr>
        <p:spPr/>
        <p:txBody>
          <a:bodyPr/>
          <a:lstStyle/>
          <a:p>
            <a:pPr marL="0" indent="0">
              <a:buNone/>
            </a:pPr>
            <a:r>
              <a:rPr lang="en-US" dirty="0"/>
              <a:t>2. Enzyme-substrate Lock and Key model was describe by:</a:t>
            </a:r>
          </a:p>
          <a:p>
            <a:pPr marL="514350" indent="-514350">
              <a:buAutoNum type="alphaUcPeriod"/>
            </a:pPr>
            <a:r>
              <a:rPr lang="en-US" dirty="0" err="1"/>
              <a:t>Koshland</a:t>
            </a:r>
            <a:endParaRPr lang="en-US" dirty="0"/>
          </a:p>
          <a:p>
            <a:pPr marL="514350" indent="-514350">
              <a:buAutoNum type="alphaUcPeriod"/>
            </a:pPr>
            <a:r>
              <a:rPr lang="en-US" dirty="0" err="1"/>
              <a:t>Fishcer</a:t>
            </a:r>
            <a:endParaRPr lang="en-US" dirty="0"/>
          </a:p>
          <a:p>
            <a:pPr marL="514350" indent="-514350">
              <a:buAutoNum type="alphaUcPeriod"/>
            </a:pPr>
            <a:r>
              <a:rPr lang="en-US" dirty="0" err="1"/>
              <a:t>Michaelis-Menten</a:t>
            </a:r>
            <a:endParaRPr lang="en-US" dirty="0"/>
          </a:p>
          <a:p>
            <a:pPr marL="514350" indent="-514350">
              <a:buAutoNum type="alphaUcPeriod"/>
            </a:pPr>
            <a:r>
              <a:rPr lang="en-US" dirty="0"/>
              <a:t> Dixon</a:t>
            </a:r>
          </a:p>
          <a:p>
            <a:pPr marL="514350" indent="-514350">
              <a:buAutoNum type="alphaUcPeriod"/>
            </a:pPr>
            <a:endParaRPr lang="en-US" dirty="0"/>
          </a:p>
          <a:p>
            <a:pPr>
              <a:buNone/>
            </a:pPr>
            <a:endParaRPr lang="en-US" dirty="0"/>
          </a:p>
        </p:txBody>
      </p:sp>
    </p:spTree>
    <p:extLst>
      <p:ext uri="{BB962C8B-B14F-4D97-AF65-F5344CB8AC3E}">
        <p14:creationId xmlns:p14="http://schemas.microsoft.com/office/powerpoint/2010/main" val="36667999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MCQs</a:t>
            </a:r>
            <a:endParaRPr lang="en-IN" dirty="0"/>
          </a:p>
        </p:txBody>
      </p:sp>
      <p:sp>
        <p:nvSpPr>
          <p:cNvPr id="3" name="Content Placeholder 2"/>
          <p:cNvSpPr>
            <a:spLocks noGrp="1"/>
          </p:cNvSpPr>
          <p:nvPr>
            <p:ph idx="1"/>
          </p:nvPr>
        </p:nvSpPr>
        <p:spPr/>
        <p:txBody>
          <a:bodyPr/>
          <a:lstStyle/>
          <a:p>
            <a:pPr marL="0" indent="0">
              <a:buNone/>
            </a:pPr>
            <a:r>
              <a:rPr lang="en-US" dirty="0"/>
              <a:t>3. Which class of enzymes uses water in their activity?</a:t>
            </a:r>
          </a:p>
          <a:p>
            <a:pPr marL="514350" indent="-514350">
              <a:buAutoNum type="alphaUcPeriod"/>
            </a:pPr>
            <a:r>
              <a:rPr lang="en-US" dirty="0" err="1"/>
              <a:t>Lyases</a:t>
            </a:r>
            <a:endParaRPr lang="en-US" dirty="0"/>
          </a:p>
          <a:p>
            <a:pPr marL="514350" indent="-514350">
              <a:buAutoNum type="alphaUcPeriod"/>
            </a:pPr>
            <a:r>
              <a:rPr lang="en-US" dirty="0" err="1"/>
              <a:t>Oxidoreductases</a:t>
            </a:r>
            <a:endParaRPr lang="en-US" dirty="0"/>
          </a:p>
          <a:p>
            <a:pPr marL="514350" indent="-514350">
              <a:buAutoNum type="alphaUcPeriod"/>
            </a:pPr>
            <a:r>
              <a:rPr lang="en-US" dirty="0" err="1"/>
              <a:t>Hydrolases</a:t>
            </a:r>
            <a:endParaRPr lang="en-US" dirty="0"/>
          </a:p>
          <a:p>
            <a:pPr marL="514350" indent="-514350">
              <a:buAutoNum type="alphaUcPeriod"/>
            </a:pPr>
            <a:r>
              <a:rPr lang="en-US" dirty="0" err="1"/>
              <a:t>Dehydrogenases</a:t>
            </a:r>
            <a:endParaRPr lang="en-US" dirty="0"/>
          </a:p>
          <a:p>
            <a:pPr marL="514350" indent="-514350">
              <a:buAutoNum type="alphaUcPeriod"/>
            </a:pPr>
            <a:endParaRPr lang="en-IN" dirty="0"/>
          </a:p>
        </p:txBody>
      </p:sp>
    </p:spTree>
    <p:extLst>
      <p:ext uri="{BB962C8B-B14F-4D97-AF65-F5344CB8AC3E}">
        <p14:creationId xmlns:p14="http://schemas.microsoft.com/office/powerpoint/2010/main" val="41144294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MCQs</a:t>
            </a:r>
            <a:endParaRPr lang="en-IN" dirty="0"/>
          </a:p>
        </p:txBody>
      </p:sp>
      <p:sp>
        <p:nvSpPr>
          <p:cNvPr id="3" name="Content Placeholder 2"/>
          <p:cNvSpPr>
            <a:spLocks noGrp="1"/>
          </p:cNvSpPr>
          <p:nvPr>
            <p:ph idx="1"/>
          </p:nvPr>
        </p:nvSpPr>
        <p:spPr/>
        <p:txBody>
          <a:bodyPr/>
          <a:lstStyle/>
          <a:p>
            <a:pPr>
              <a:buNone/>
            </a:pPr>
            <a:r>
              <a:rPr lang="en-US" dirty="0"/>
              <a:t>4. Correct about enzymes except:</a:t>
            </a:r>
          </a:p>
          <a:p>
            <a:pPr marL="514350" indent="-514350">
              <a:buAutoNum type="alphaUcPeriod"/>
            </a:pPr>
            <a:r>
              <a:rPr lang="en-US" dirty="0"/>
              <a:t>Water soluble</a:t>
            </a:r>
          </a:p>
          <a:p>
            <a:pPr marL="514350" indent="-514350">
              <a:buAutoNum type="alphaUcPeriod"/>
            </a:pPr>
            <a:r>
              <a:rPr lang="en-US" dirty="0"/>
              <a:t>Heat stable</a:t>
            </a:r>
          </a:p>
          <a:p>
            <a:pPr marL="514350" indent="-514350">
              <a:buAutoNum type="alphaUcPeriod"/>
            </a:pPr>
            <a:r>
              <a:rPr lang="en-US" dirty="0"/>
              <a:t>Made up of proteins</a:t>
            </a:r>
          </a:p>
          <a:p>
            <a:pPr marL="514350" indent="-514350">
              <a:buAutoNum type="alphaUcPeriod"/>
            </a:pPr>
            <a:r>
              <a:rPr lang="en-US" dirty="0"/>
              <a:t>Not utilized in the reactions</a:t>
            </a:r>
          </a:p>
        </p:txBody>
      </p:sp>
    </p:spTree>
    <p:extLst>
      <p:ext uri="{BB962C8B-B14F-4D97-AF65-F5344CB8AC3E}">
        <p14:creationId xmlns:p14="http://schemas.microsoft.com/office/powerpoint/2010/main" val="134392036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MCQs</a:t>
            </a:r>
            <a:endParaRPr lang="en-IN" dirty="0"/>
          </a:p>
        </p:txBody>
      </p:sp>
      <p:sp>
        <p:nvSpPr>
          <p:cNvPr id="3" name="Content Placeholder 2"/>
          <p:cNvSpPr>
            <a:spLocks noGrp="1"/>
          </p:cNvSpPr>
          <p:nvPr>
            <p:ph idx="1"/>
          </p:nvPr>
        </p:nvSpPr>
        <p:spPr/>
        <p:txBody>
          <a:bodyPr/>
          <a:lstStyle/>
          <a:p>
            <a:pPr>
              <a:buNone/>
            </a:pPr>
            <a:r>
              <a:rPr lang="en-US" dirty="0"/>
              <a:t>5. True about coenzymes:</a:t>
            </a:r>
          </a:p>
          <a:p>
            <a:pPr marL="514350" indent="-514350">
              <a:buAutoNum type="alphaUcPeriod"/>
            </a:pPr>
            <a:r>
              <a:rPr lang="en-US" dirty="0"/>
              <a:t>Essential for the biological activity of enzyme</a:t>
            </a:r>
          </a:p>
          <a:p>
            <a:pPr marL="514350" indent="-514350">
              <a:buAutoNum type="alphaUcPeriod"/>
            </a:pPr>
            <a:r>
              <a:rPr lang="en-US" dirty="0"/>
              <a:t>One molecule of Coenzyme can convert only one molecule of substrate</a:t>
            </a:r>
          </a:p>
          <a:p>
            <a:pPr marL="514350" indent="-514350">
              <a:buAutoNum type="alphaUcPeriod"/>
            </a:pPr>
            <a:r>
              <a:rPr lang="en-US" dirty="0"/>
              <a:t>Always requires metal ions for their activity</a:t>
            </a:r>
          </a:p>
          <a:p>
            <a:pPr marL="514350" indent="-514350">
              <a:buAutoNum type="alphaUcPeriod"/>
            </a:pPr>
            <a:r>
              <a:rPr lang="en-US" dirty="0"/>
              <a:t>Heat labile</a:t>
            </a:r>
          </a:p>
          <a:p>
            <a:pPr marL="514350" indent="-514350">
              <a:buAutoNum type="alphaUcPeriod"/>
            </a:pPr>
            <a:endParaRPr lang="en-US" dirty="0"/>
          </a:p>
          <a:p>
            <a:pPr marL="514350" indent="-514350">
              <a:buAutoNum type="alphaUcPeriod"/>
            </a:pPr>
            <a:endParaRPr lang="en-IN" dirty="0"/>
          </a:p>
        </p:txBody>
      </p:sp>
    </p:spTree>
    <p:extLst>
      <p:ext uri="{BB962C8B-B14F-4D97-AF65-F5344CB8AC3E}">
        <p14:creationId xmlns:p14="http://schemas.microsoft.com/office/powerpoint/2010/main" val="4145975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DDC88-2EB7-4EE6-8F0F-E74AD165E0EA}"/>
              </a:ext>
            </a:extLst>
          </p:cNvPr>
          <p:cNvSpPr>
            <a:spLocks noGrp="1"/>
          </p:cNvSpPr>
          <p:nvPr>
            <p:ph type="title"/>
          </p:nvPr>
        </p:nvSpPr>
        <p:spPr/>
        <p:txBody>
          <a:bodyPr/>
          <a:lstStyle/>
          <a:p>
            <a:r>
              <a:rPr lang="en-US" dirty="0"/>
              <a:t>Classification</a:t>
            </a:r>
            <a:endParaRPr lang="en-IN" dirty="0"/>
          </a:p>
        </p:txBody>
      </p:sp>
      <p:sp>
        <p:nvSpPr>
          <p:cNvPr id="3" name="Content Placeholder 2">
            <a:extLst>
              <a:ext uri="{FF2B5EF4-FFF2-40B4-BE49-F238E27FC236}">
                <a16:creationId xmlns:a16="http://schemas.microsoft.com/office/drawing/2014/main" id="{234C442A-8CDC-4AF6-9E72-D462ED068DEC}"/>
              </a:ext>
            </a:extLst>
          </p:cNvPr>
          <p:cNvSpPr>
            <a:spLocks noGrp="1"/>
          </p:cNvSpPr>
          <p:nvPr>
            <p:ph idx="1"/>
          </p:nvPr>
        </p:nvSpPr>
        <p:spPr/>
        <p:txBody>
          <a:bodyPr/>
          <a:lstStyle/>
          <a:p>
            <a:r>
              <a:rPr lang="en-IN" dirty="0"/>
              <a:t>International Union of Biochemistry and Molecular Biology (IUBMB) had classified enzymes into 6 classes.</a:t>
            </a:r>
          </a:p>
          <a:p>
            <a:r>
              <a:rPr lang="en-IN" dirty="0"/>
              <a:t>In August 2018, seventh class has been identified and included in classification by IUBMB.</a:t>
            </a:r>
          </a:p>
        </p:txBody>
      </p:sp>
    </p:spTree>
    <p:extLst>
      <p:ext uri="{BB962C8B-B14F-4D97-AF65-F5344CB8AC3E}">
        <p14:creationId xmlns:p14="http://schemas.microsoft.com/office/powerpoint/2010/main" val="2079386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Classification</a:t>
            </a:r>
            <a:endParaRPr lang="en-IN" dirty="0"/>
          </a:p>
        </p:txBody>
      </p:sp>
      <p:sp>
        <p:nvSpPr>
          <p:cNvPr id="3" name="Content Placeholder 2"/>
          <p:cNvSpPr>
            <a:spLocks noGrp="1"/>
          </p:cNvSpPr>
          <p:nvPr>
            <p:ph idx="1"/>
          </p:nvPr>
        </p:nvSpPr>
        <p:spPr/>
        <p:txBody>
          <a:bodyPr>
            <a:normAutofit lnSpcReduction="10000"/>
          </a:bodyPr>
          <a:lstStyle/>
          <a:p>
            <a:r>
              <a:rPr lang="en-US" dirty="0"/>
              <a:t>Enzymes are grouped into 7 major classes:</a:t>
            </a:r>
          </a:p>
          <a:p>
            <a:pPr>
              <a:buFont typeface="Courier New" pitchFamily="49" charset="0"/>
              <a:buChar char="o"/>
            </a:pPr>
            <a:r>
              <a:rPr lang="en-US" dirty="0" err="1"/>
              <a:t>Oxidoreductases</a:t>
            </a:r>
            <a:endParaRPr lang="en-US" dirty="0"/>
          </a:p>
          <a:p>
            <a:pPr>
              <a:buFont typeface="Courier New" pitchFamily="49" charset="0"/>
              <a:buChar char="o"/>
            </a:pPr>
            <a:r>
              <a:rPr lang="en-US" dirty="0" err="1"/>
              <a:t>Transferases</a:t>
            </a:r>
            <a:endParaRPr lang="en-US" dirty="0"/>
          </a:p>
          <a:p>
            <a:pPr>
              <a:buFont typeface="Courier New" pitchFamily="49" charset="0"/>
              <a:buChar char="o"/>
            </a:pPr>
            <a:r>
              <a:rPr lang="en-US" dirty="0" err="1"/>
              <a:t>Hydrolases</a:t>
            </a:r>
            <a:endParaRPr lang="en-US" dirty="0"/>
          </a:p>
          <a:p>
            <a:pPr>
              <a:buFont typeface="Courier New" pitchFamily="49" charset="0"/>
              <a:buChar char="o"/>
            </a:pPr>
            <a:r>
              <a:rPr lang="en-US" dirty="0" err="1"/>
              <a:t>Lysases</a:t>
            </a:r>
            <a:endParaRPr lang="en-US" dirty="0"/>
          </a:p>
          <a:p>
            <a:pPr>
              <a:buFont typeface="Courier New" pitchFamily="49" charset="0"/>
              <a:buChar char="o"/>
            </a:pPr>
            <a:r>
              <a:rPr lang="en-US" dirty="0" err="1"/>
              <a:t>Isomerases</a:t>
            </a:r>
            <a:endParaRPr lang="en-US" dirty="0"/>
          </a:p>
          <a:p>
            <a:pPr>
              <a:buFont typeface="Courier New" pitchFamily="49" charset="0"/>
              <a:buChar char="o"/>
            </a:pPr>
            <a:r>
              <a:rPr lang="en-US" dirty="0"/>
              <a:t>Ligases</a:t>
            </a:r>
          </a:p>
          <a:p>
            <a:pPr>
              <a:buFont typeface="Courier New" pitchFamily="49" charset="0"/>
              <a:buChar char="o"/>
            </a:pPr>
            <a:r>
              <a:rPr lang="en-US" b="1" dirty="0"/>
              <a:t>Translocase</a:t>
            </a:r>
          </a:p>
          <a:p>
            <a:pPr>
              <a:buFont typeface="Courier New" pitchFamily="49" charset="0"/>
              <a:buChar char="o"/>
            </a:pPr>
            <a:endParaRPr lang="en-US" dirty="0"/>
          </a:p>
          <a:p>
            <a:pPr>
              <a:buFont typeface="Courier New" pitchFamily="49" charset="0"/>
              <a:buChar char="o"/>
            </a:pPr>
            <a:endParaRPr lang="en-US" dirty="0"/>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Oxidoreductases</a:t>
            </a:r>
            <a:endParaRPr lang="en-IN" dirty="0"/>
          </a:p>
        </p:txBody>
      </p:sp>
      <p:sp>
        <p:nvSpPr>
          <p:cNvPr id="3" name="Content Placeholder 2"/>
          <p:cNvSpPr>
            <a:spLocks noGrp="1"/>
          </p:cNvSpPr>
          <p:nvPr>
            <p:ph idx="1"/>
          </p:nvPr>
        </p:nvSpPr>
        <p:spPr/>
        <p:txBody>
          <a:bodyPr>
            <a:normAutofit fontScale="92500"/>
          </a:bodyPr>
          <a:lstStyle/>
          <a:p>
            <a:r>
              <a:rPr lang="en-US" dirty="0"/>
              <a:t>This group will </a:t>
            </a:r>
            <a:r>
              <a:rPr lang="en-US" dirty="0" err="1"/>
              <a:t>catalyse</a:t>
            </a:r>
            <a:r>
              <a:rPr lang="en-US" dirty="0"/>
              <a:t> oxidation of one substrate with simultaneous reduction of another substrate.</a:t>
            </a:r>
          </a:p>
          <a:p>
            <a:r>
              <a:rPr lang="en-US" dirty="0"/>
              <a:t>                AH</a:t>
            </a:r>
            <a:r>
              <a:rPr lang="en-US" sz="2000" dirty="0"/>
              <a:t>2 </a:t>
            </a:r>
            <a:r>
              <a:rPr lang="en-US" sz="3600" dirty="0"/>
              <a:t>+ B</a:t>
            </a:r>
            <a:r>
              <a:rPr lang="en-US" sz="2000" dirty="0"/>
              <a:t> </a:t>
            </a:r>
            <a:r>
              <a:rPr lang="en-US" sz="2000" dirty="0">
                <a:sym typeface="Wingdings" pitchFamily="2" charset="2"/>
              </a:rPr>
              <a:t>    </a:t>
            </a:r>
            <a:r>
              <a:rPr lang="en-US" dirty="0">
                <a:sym typeface="Wingdings" pitchFamily="2" charset="2"/>
              </a:rPr>
              <a:t>A + B</a:t>
            </a:r>
            <a:r>
              <a:rPr lang="en-US" dirty="0"/>
              <a:t>H</a:t>
            </a:r>
            <a:r>
              <a:rPr lang="en-US" sz="2000" dirty="0"/>
              <a:t>2</a:t>
            </a:r>
          </a:p>
          <a:p>
            <a:endParaRPr lang="en-US" sz="2000" dirty="0"/>
          </a:p>
          <a:p>
            <a:r>
              <a:rPr lang="en-US" dirty="0"/>
              <a:t>Alcohol + NA</a:t>
            </a:r>
            <a:r>
              <a:rPr lang="en-IN" dirty="0"/>
              <a:t>D</a:t>
            </a:r>
            <a:r>
              <a:rPr lang="en-IN" baseline="30000" dirty="0"/>
              <a:t>+</a:t>
            </a:r>
            <a:r>
              <a:rPr lang="en-IN" dirty="0"/>
              <a:t> </a:t>
            </a:r>
            <a:r>
              <a:rPr lang="en-IN" dirty="0">
                <a:sym typeface="Wingdings" pitchFamily="2" charset="2"/>
              </a:rPr>
              <a:t> </a:t>
            </a:r>
            <a:r>
              <a:rPr lang="en-IN" dirty="0" err="1">
                <a:sym typeface="Wingdings" pitchFamily="2" charset="2"/>
              </a:rPr>
              <a:t>Aldehyde</a:t>
            </a:r>
            <a:r>
              <a:rPr lang="en-IN" dirty="0">
                <a:sym typeface="Wingdings" pitchFamily="2" charset="2"/>
              </a:rPr>
              <a:t> + NADH + H</a:t>
            </a:r>
            <a:r>
              <a:rPr lang="en-IN" baseline="30000" dirty="0"/>
              <a:t> +</a:t>
            </a:r>
          </a:p>
          <a:p>
            <a:endParaRPr lang="en-IN" baseline="30000" dirty="0"/>
          </a:p>
          <a:p>
            <a:r>
              <a:rPr lang="en-US" dirty="0"/>
              <a:t>May also oxidize substrate by adding oxygen </a:t>
            </a:r>
          </a:p>
          <a:p>
            <a:pPr>
              <a:buNone/>
            </a:pPr>
            <a:r>
              <a:rPr lang="en-US" dirty="0"/>
              <a:t>    e.g. </a:t>
            </a:r>
            <a:r>
              <a:rPr lang="en-US" dirty="0" err="1"/>
              <a:t>Oxidases</a:t>
            </a:r>
            <a:r>
              <a:rPr lang="en-US" dirty="0"/>
              <a:t>, </a:t>
            </a:r>
            <a:r>
              <a:rPr lang="en-US" dirty="0" err="1"/>
              <a:t>Oxygeanses</a:t>
            </a:r>
            <a:r>
              <a:rPr lang="en-US" dirty="0"/>
              <a:t> and </a:t>
            </a:r>
            <a:r>
              <a:rPr lang="en-US" dirty="0" err="1"/>
              <a:t>Dehydrogenases</a:t>
            </a:r>
            <a:r>
              <a:rPr lang="en-US" dirty="0"/>
              <a:t>.</a:t>
            </a: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Transferases</a:t>
            </a:r>
            <a:endParaRPr lang="en-IN" dirty="0"/>
          </a:p>
        </p:txBody>
      </p:sp>
      <p:sp>
        <p:nvSpPr>
          <p:cNvPr id="3" name="Content Placeholder 2"/>
          <p:cNvSpPr>
            <a:spLocks noGrp="1"/>
          </p:cNvSpPr>
          <p:nvPr>
            <p:ph idx="1"/>
          </p:nvPr>
        </p:nvSpPr>
        <p:spPr/>
        <p:txBody>
          <a:bodyPr/>
          <a:lstStyle/>
          <a:p>
            <a:r>
              <a:rPr lang="en-US" dirty="0"/>
              <a:t>This group of enzymes will transfer one group(other than hydrogen) from one substrate to another substrate.</a:t>
            </a:r>
          </a:p>
          <a:p>
            <a:endParaRPr lang="en-US" dirty="0"/>
          </a:p>
          <a:p>
            <a:r>
              <a:rPr lang="en-US" dirty="0"/>
              <a:t>                     A-X + B </a:t>
            </a:r>
            <a:r>
              <a:rPr lang="en-US" dirty="0">
                <a:sym typeface="Wingdings" pitchFamily="2" charset="2"/>
              </a:rPr>
              <a:t> A + B-X</a:t>
            </a:r>
          </a:p>
          <a:p>
            <a:endParaRPr lang="en-US" dirty="0">
              <a:sym typeface="Wingdings" pitchFamily="2" charset="2"/>
            </a:endParaRPr>
          </a:p>
          <a:p>
            <a:r>
              <a:rPr lang="en-US" dirty="0">
                <a:sym typeface="Wingdings" pitchFamily="2" charset="2"/>
              </a:rPr>
              <a:t>E.g. </a:t>
            </a:r>
            <a:r>
              <a:rPr lang="en-US" dirty="0" err="1">
                <a:sym typeface="Wingdings" pitchFamily="2" charset="2"/>
              </a:rPr>
              <a:t>Hexose</a:t>
            </a:r>
            <a:r>
              <a:rPr lang="en-US" dirty="0">
                <a:sym typeface="Wingdings" pitchFamily="2" charset="2"/>
              </a:rPr>
              <a:t> + ATP  Hexose-6- Phosphate + ADP.</a:t>
            </a:r>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Hydrolases</a:t>
            </a:r>
            <a:endParaRPr lang="en-IN" dirty="0"/>
          </a:p>
        </p:txBody>
      </p:sp>
      <p:sp>
        <p:nvSpPr>
          <p:cNvPr id="3" name="Content Placeholder 2"/>
          <p:cNvSpPr>
            <a:spLocks noGrp="1"/>
          </p:cNvSpPr>
          <p:nvPr>
            <p:ph idx="1"/>
          </p:nvPr>
        </p:nvSpPr>
        <p:spPr/>
        <p:txBody>
          <a:bodyPr/>
          <a:lstStyle/>
          <a:p>
            <a:r>
              <a:rPr lang="en-US" dirty="0"/>
              <a:t>This class can </a:t>
            </a:r>
            <a:r>
              <a:rPr lang="en-US" dirty="0" err="1"/>
              <a:t>hydrolyse</a:t>
            </a:r>
            <a:r>
              <a:rPr lang="en-US" dirty="0"/>
              <a:t> ester, ether, peptide or </a:t>
            </a:r>
            <a:r>
              <a:rPr lang="en-US" dirty="0" err="1"/>
              <a:t>glycosidic</a:t>
            </a:r>
            <a:r>
              <a:rPr lang="en-US" dirty="0"/>
              <a:t> bonds by adding water.</a:t>
            </a:r>
          </a:p>
          <a:p>
            <a:endParaRPr lang="en-US" dirty="0"/>
          </a:p>
          <a:p>
            <a:r>
              <a:rPr lang="en-US" dirty="0"/>
              <a:t>Acetylcholine + H</a:t>
            </a:r>
            <a:r>
              <a:rPr lang="en-US" sz="1800" dirty="0"/>
              <a:t>2</a:t>
            </a:r>
            <a:r>
              <a:rPr lang="en-US" dirty="0"/>
              <a:t>O </a:t>
            </a:r>
            <a:r>
              <a:rPr lang="en-US" dirty="0">
                <a:sym typeface="Wingdings" pitchFamily="2" charset="2"/>
              </a:rPr>
              <a:t> </a:t>
            </a:r>
            <a:r>
              <a:rPr lang="en-US" dirty="0" err="1">
                <a:sym typeface="Wingdings" pitchFamily="2" charset="2"/>
              </a:rPr>
              <a:t>Choline</a:t>
            </a:r>
            <a:r>
              <a:rPr lang="en-US" dirty="0">
                <a:sym typeface="Wingdings" pitchFamily="2" charset="2"/>
              </a:rPr>
              <a:t> Acetate.</a:t>
            </a:r>
          </a:p>
          <a:p>
            <a:r>
              <a:rPr lang="en-US" dirty="0">
                <a:sym typeface="Wingdings" pitchFamily="2" charset="2"/>
              </a:rPr>
              <a:t>Enzyme is </a:t>
            </a:r>
            <a:r>
              <a:rPr lang="en-US" dirty="0" err="1">
                <a:sym typeface="Wingdings" pitchFamily="2" charset="2"/>
              </a:rPr>
              <a:t>Acetyle</a:t>
            </a:r>
            <a:r>
              <a:rPr lang="en-US" dirty="0">
                <a:sym typeface="Wingdings" pitchFamily="2" charset="2"/>
              </a:rPr>
              <a:t> choline esterase.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Lysases</a:t>
            </a:r>
            <a:endParaRPr lang="en-IN" dirty="0"/>
          </a:p>
        </p:txBody>
      </p:sp>
      <p:sp>
        <p:nvSpPr>
          <p:cNvPr id="3" name="Content Placeholder 2"/>
          <p:cNvSpPr>
            <a:spLocks noGrp="1"/>
          </p:cNvSpPr>
          <p:nvPr>
            <p:ph idx="1"/>
          </p:nvPr>
        </p:nvSpPr>
        <p:spPr/>
        <p:txBody>
          <a:bodyPr/>
          <a:lstStyle/>
          <a:p>
            <a:r>
              <a:rPr lang="en-US" dirty="0"/>
              <a:t>These enzymes can remove groups from substrates or break bonds by mechanisms other than hydrolysis.</a:t>
            </a:r>
          </a:p>
          <a:p>
            <a:endParaRPr lang="en-US" dirty="0"/>
          </a:p>
          <a:p>
            <a:pPr>
              <a:buNone/>
            </a:pPr>
            <a:r>
              <a:rPr lang="en-US" dirty="0"/>
              <a:t>E.g. </a:t>
            </a:r>
          </a:p>
          <a:p>
            <a:r>
              <a:rPr lang="en-US" dirty="0"/>
              <a:t>Fructose 1,6-bisphosphate </a:t>
            </a:r>
            <a:r>
              <a:rPr lang="en-US" dirty="0">
                <a:sym typeface="Wingdings" pitchFamily="2" charset="2"/>
              </a:rPr>
              <a:t> Glyceraldehyde-3- Phosphate + </a:t>
            </a:r>
            <a:r>
              <a:rPr lang="en-US" dirty="0" err="1">
                <a:sym typeface="Wingdings" pitchFamily="2" charset="2"/>
              </a:rPr>
              <a:t>Dihydroxyacetone</a:t>
            </a:r>
            <a:r>
              <a:rPr lang="en-US" dirty="0">
                <a:sym typeface="Wingdings" pitchFamily="2" charset="2"/>
              </a:rPr>
              <a:t> phosphate.</a:t>
            </a:r>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666</TotalTime>
  <Words>1230</Words>
  <Application>Microsoft Office PowerPoint</Application>
  <PresentationFormat>On-screen Show (4:3)</PresentationFormat>
  <Paragraphs>155</Paragraphs>
  <Slides>37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37</vt:i4>
      </vt:variant>
    </vt:vector>
  </HeadingPairs>
  <TitlesOfParts>
    <vt:vector size="41" baseType="lpstr">
      <vt:lpstr>Arial</vt:lpstr>
      <vt:lpstr>Calibri</vt:lpstr>
      <vt:lpstr>Courier New</vt:lpstr>
      <vt:lpstr>Office Theme</vt:lpstr>
      <vt:lpstr>ENZYMOLOGY</vt:lpstr>
      <vt:lpstr>Learning Objectives</vt:lpstr>
      <vt:lpstr>Definition &amp; Characteristics</vt:lpstr>
      <vt:lpstr>Classification</vt:lpstr>
      <vt:lpstr>Classification</vt:lpstr>
      <vt:lpstr>Oxidoreductases</vt:lpstr>
      <vt:lpstr>Transferases</vt:lpstr>
      <vt:lpstr>Hydrolases</vt:lpstr>
      <vt:lpstr>Lysases</vt:lpstr>
      <vt:lpstr>Isomerases</vt:lpstr>
      <vt:lpstr>Ligases</vt:lpstr>
      <vt:lpstr>Translocase</vt:lpstr>
      <vt:lpstr>Translocase</vt:lpstr>
      <vt:lpstr>Coenzymes</vt:lpstr>
      <vt:lpstr>Coenzymes</vt:lpstr>
      <vt:lpstr>Coenzymes</vt:lpstr>
      <vt:lpstr>PowerPoint Presentation</vt:lpstr>
      <vt:lpstr>Coenzymes</vt:lpstr>
      <vt:lpstr>PowerPoint Presentation</vt:lpstr>
      <vt:lpstr>Adenosine Triphosphate</vt:lpstr>
      <vt:lpstr>Structure of ATP</vt:lpstr>
      <vt:lpstr>Metalloenzymes</vt:lpstr>
      <vt:lpstr>Active site/Active Center of Enzyme</vt:lpstr>
      <vt:lpstr>Active Site of Enzyme</vt:lpstr>
      <vt:lpstr>Salient features of active centre of enzyme</vt:lpstr>
      <vt:lpstr>PowerPoint Presentation</vt:lpstr>
      <vt:lpstr>Fischer’s theory</vt:lpstr>
      <vt:lpstr>Fischer’s template theory</vt:lpstr>
      <vt:lpstr>PowerPoint Presentation</vt:lpstr>
      <vt:lpstr>Koshland’s induced fit theory</vt:lpstr>
      <vt:lpstr>Koshland’s induced fit theory</vt:lpstr>
      <vt:lpstr>PowerPoint Presentation</vt:lpstr>
      <vt:lpstr>MCQs</vt:lpstr>
      <vt:lpstr>MCQs</vt:lpstr>
      <vt:lpstr>MCQs</vt:lpstr>
      <vt:lpstr>MCQs</vt:lpstr>
      <vt:lpstr>MCQs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ENZYMES</dc:title>
  <dc:creator>sam</dc:creator>
  <cp:lastModifiedBy>mihir</cp:lastModifiedBy>
  <cp:revision>97</cp:revision>
  <dcterms:created xsi:type="dcterms:W3CDTF">2016-11-11T08:47:33Z</dcterms:created>
  <dcterms:modified xsi:type="dcterms:W3CDTF">2022-04-26T04:00:43Z</dcterms:modified>
</cp:coreProperties>
</file>