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257" r:id="rId9"/>
    <p:sldId id="258" r:id="rId10"/>
    <p:sldId id="259" r:id="rId11"/>
    <p:sldId id="303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3" r:id="rId24"/>
    <p:sldId id="274" r:id="rId25"/>
    <p:sldId id="275" r:id="rId26"/>
    <p:sldId id="276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2" r:id="rId36"/>
    <p:sldId id="311" r:id="rId37"/>
    <p:sldId id="293" r:id="rId38"/>
    <p:sldId id="312" r:id="rId39"/>
    <p:sldId id="294" r:id="rId40"/>
    <p:sldId id="295" r:id="rId41"/>
    <p:sldId id="296" r:id="rId42"/>
    <p:sldId id="309" r:id="rId43"/>
    <p:sldId id="310" r:id="rId44"/>
    <p:sldId id="305" r:id="rId45"/>
    <p:sldId id="306" r:id="rId46"/>
    <p:sldId id="30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ir" userId="844e1e9f8927d6d2" providerId="LiveId" clId="{02D79EBA-1444-4320-9F23-88C6B881A9DA}"/>
    <pc:docChg chg="undo custSel addSld delSld modSld sldOrd">
      <pc:chgData name="mihir" userId="844e1e9f8927d6d2" providerId="LiveId" clId="{02D79EBA-1444-4320-9F23-88C6B881A9DA}" dt="2022-04-25T08:56:24.936" v="647" actId="20577"/>
      <pc:docMkLst>
        <pc:docMk/>
      </pc:docMkLst>
      <pc:sldChg chg="modSp mod">
        <pc:chgData name="mihir" userId="844e1e9f8927d6d2" providerId="LiveId" clId="{02D79EBA-1444-4320-9F23-88C6B881A9DA}" dt="2022-04-25T08:30:35.828" v="65" actId="20577"/>
        <pc:sldMkLst>
          <pc:docMk/>
          <pc:sldMk cId="2471849742" sldId="260"/>
        </pc:sldMkLst>
        <pc:spChg chg="mod">
          <ac:chgData name="mihir" userId="844e1e9f8927d6d2" providerId="LiveId" clId="{02D79EBA-1444-4320-9F23-88C6B881A9DA}" dt="2022-04-25T08:30:35.828" v="65" actId="20577"/>
          <ac:spMkLst>
            <pc:docMk/>
            <pc:sldMk cId="2471849742" sldId="260"/>
            <ac:spMk id="3" creationId="{00000000-0000-0000-0000-000000000000}"/>
          </ac:spMkLst>
        </pc:spChg>
      </pc:sldChg>
      <pc:sldChg chg="ord">
        <pc:chgData name="mihir" userId="844e1e9f8927d6d2" providerId="LiveId" clId="{02D79EBA-1444-4320-9F23-88C6B881A9DA}" dt="2022-04-25T08:47:03.765" v="277"/>
        <pc:sldMkLst>
          <pc:docMk/>
          <pc:sldMk cId="3626884422" sldId="263"/>
        </pc:sldMkLst>
      </pc:sldChg>
      <pc:sldChg chg="modSp mod">
        <pc:chgData name="mihir" userId="844e1e9f8927d6d2" providerId="LiveId" clId="{02D79EBA-1444-4320-9F23-88C6B881A9DA}" dt="2022-04-25T05:01:58.175" v="26" actId="27636"/>
        <pc:sldMkLst>
          <pc:docMk/>
          <pc:sldMk cId="386076554" sldId="268"/>
        </pc:sldMkLst>
        <pc:spChg chg="mod">
          <ac:chgData name="mihir" userId="844e1e9f8927d6d2" providerId="LiveId" clId="{02D79EBA-1444-4320-9F23-88C6B881A9DA}" dt="2022-04-25T05:01:58.175" v="26" actId="27636"/>
          <ac:spMkLst>
            <pc:docMk/>
            <pc:sldMk cId="386076554" sldId="268"/>
            <ac:spMk id="2" creationId="{00000000-0000-0000-0000-000000000000}"/>
          </ac:spMkLst>
        </pc:spChg>
      </pc:sldChg>
      <pc:sldChg chg="modSp mod">
        <pc:chgData name="mihir" userId="844e1e9f8927d6d2" providerId="LiveId" clId="{02D79EBA-1444-4320-9F23-88C6B881A9DA}" dt="2022-04-25T08:55:49.323" v="590"/>
        <pc:sldMkLst>
          <pc:docMk/>
          <pc:sldMk cId="4239602286" sldId="269"/>
        </pc:sldMkLst>
        <pc:spChg chg="mod">
          <ac:chgData name="mihir" userId="844e1e9f8927d6d2" providerId="LiveId" clId="{02D79EBA-1444-4320-9F23-88C6B881A9DA}" dt="2022-04-25T08:55:49.323" v="590"/>
          <ac:spMkLst>
            <pc:docMk/>
            <pc:sldMk cId="4239602286" sldId="269"/>
            <ac:spMk id="3" creationId="{00000000-0000-0000-0000-000000000000}"/>
          </ac:spMkLst>
        </pc:spChg>
      </pc:sldChg>
      <pc:sldChg chg="modSp mod">
        <pc:chgData name="mihir" userId="844e1e9f8927d6d2" providerId="LiveId" clId="{02D79EBA-1444-4320-9F23-88C6B881A9DA}" dt="2022-04-25T05:01:58.175" v="27" actId="27636"/>
        <pc:sldMkLst>
          <pc:docMk/>
          <pc:sldMk cId="2422869496" sldId="270"/>
        </pc:sldMkLst>
        <pc:spChg chg="mod">
          <ac:chgData name="mihir" userId="844e1e9f8927d6d2" providerId="LiveId" clId="{02D79EBA-1444-4320-9F23-88C6B881A9DA}" dt="2022-04-25T05:01:58.175" v="27" actId="27636"/>
          <ac:spMkLst>
            <pc:docMk/>
            <pc:sldMk cId="2422869496" sldId="270"/>
            <ac:spMk id="3" creationId="{00000000-0000-0000-0000-000000000000}"/>
          </ac:spMkLst>
        </pc:spChg>
      </pc:sldChg>
      <pc:sldChg chg="modSp del mod">
        <pc:chgData name="mihir" userId="844e1e9f8927d6d2" providerId="LiveId" clId="{02D79EBA-1444-4320-9F23-88C6B881A9DA}" dt="2022-04-25T05:02:43.611" v="28" actId="47"/>
        <pc:sldMkLst>
          <pc:docMk/>
          <pc:sldMk cId="163633735" sldId="271"/>
        </pc:sldMkLst>
        <pc:spChg chg="mod">
          <ac:chgData name="mihir" userId="844e1e9f8927d6d2" providerId="LiveId" clId="{02D79EBA-1444-4320-9F23-88C6B881A9DA}" dt="2022-04-25T05:01:58.128" v="21" actId="27636"/>
          <ac:spMkLst>
            <pc:docMk/>
            <pc:sldMk cId="163633735" sldId="271"/>
            <ac:spMk id="3" creationId="{00000000-0000-0000-0000-000000000000}"/>
          </ac:spMkLst>
        </pc:spChg>
      </pc:sldChg>
      <pc:sldChg chg="modSp del mod">
        <pc:chgData name="mihir" userId="844e1e9f8927d6d2" providerId="LiveId" clId="{02D79EBA-1444-4320-9F23-88C6B881A9DA}" dt="2022-04-25T05:02:48.640" v="29" actId="47"/>
        <pc:sldMkLst>
          <pc:docMk/>
          <pc:sldMk cId="1391970797" sldId="272"/>
        </pc:sldMkLst>
        <pc:spChg chg="mod">
          <ac:chgData name="mihir" userId="844e1e9f8927d6d2" providerId="LiveId" clId="{02D79EBA-1444-4320-9F23-88C6B881A9DA}" dt="2022-04-25T05:01:58.128" v="22" actId="27636"/>
          <ac:spMkLst>
            <pc:docMk/>
            <pc:sldMk cId="1391970797" sldId="272"/>
            <ac:spMk id="3" creationId="{00000000-0000-0000-0000-000000000000}"/>
          </ac:spMkLst>
        </pc:spChg>
      </pc:sldChg>
      <pc:sldChg chg="del">
        <pc:chgData name="mihir" userId="844e1e9f8927d6d2" providerId="LiveId" clId="{02D79EBA-1444-4320-9F23-88C6B881A9DA}" dt="2022-04-25T05:01:48.928" v="18" actId="2696"/>
        <pc:sldMkLst>
          <pc:docMk/>
          <pc:sldMk cId="2937071167" sldId="273"/>
        </pc:sldMkLst>
      </pc:sldChg>
      <pc:sldChg chg="modSp add mod">
        <pc:chgData name="mihir" userId="844e1e9f8927d6d2" providerId="LiveId" clId="{02D79EBA-1444-4320-9F23-88C6B881A9DA}" dt="2022-04-25T05:01:58.108" v="20" actId="27636"/>
        <pc:sldMkLst>
          <pc:docMk/>
          <pc:sldMk cId="3825652328" sldId="273"/>
        </pc:sldMkLst>
        <pc:spChg chg="mod">
          <ac:chgData name="mihir" userId="844e1e9f8927d6d2" providerId="LiveId" clId="{02D79EBA-1444-4320-9F23-88C6B881A9DA}" dt="2022-04-25T05:01:58.108" v="20" actId="27636"/>
          <ac:spMkLst>
            <pc:docMk/>
            <pc:sldMk cId="3825652328" sldId="273"/>
            <ac:spMk id="3" creationId="{00000000-0000-0000-0000-000000000000}"/>
          </ac:spMkLst>
        </pc:spChg>
      </pc:sldChg>
      <pc:sldChg chg="modSp mod">
        <pc:chgData name="mihir" userId="844e1e9f8927d6d2" providerId="LiveId" clId="{02D79EBA-1444-4320-9F23-88C6B881A9DA}" dt="2022-04-25T05:04:00.225" v="38" actId="27636"/>
        <pc:sldMkLst>
          <pc:docMk/>
          <pc:sldMk cId="537444012" sldId="275"/>
        </pc:sldMkLst>
        <pc:spChg chg="mod">
          <ac:chgData name="mihir" userId="844e1e9f8927d6d2" providerId="LiveId" clId="{02D79EBA-1444-4320-9F23-88C6B881A9DA}" dt="2022-04-25T05:04:00.225" v="38" actId="27636"/>
          <ac:spMkLst>
            <pc:docMk/>
            <pc:sldMk cId="537444012" sldId="275"/>
            <ac:spMk id="3" creationId="{00000000-0000-0000-0000-000000000000}"/>
          </ac:spMkLst>
        </pc:spChg>
      </pc:sldChg>
      <pc:sldChg chg="modSp mod">
        <pc:chgData name="mihir" userId="844e1e9f8927d6d2" providerId="LiveId" clId="{02D79EBA-1444-4320-9F23-88C6B881A9DA}" dt="2022-04-25T05:04:24.276" v="42" actId="20577"/>
        <pc:sldMkLst>
          <pc:docMk/>
          <pc:sldMk cId="3697728241" sldId="277"/>
        </pc:sldMkLst>
        <pc:spChg chg="mod">
          <ac:chgData name="mihir" userId="844e1e9f8927d6d2" providerId="LiveId" clId="{02D79EBA-1444-4320-9F23-88C6B881A9DA}" dt="2022-04-25T05:04:24.276" v="42" actId="20577"/>
          <ac:spMkLst>
            <pc:docMk/>
            <pc:sldMk cId="3697728241" sldId="277"/>
            <ac:spMk id="2" creationId="{00000000-0000-0000-0000-000000000000}"/>
          </ac:spMkLst>
        </pc:spChg>
      </pc:sldChg>
      <pc:sldChg chg="modSp mod">
        <pc:chgData name="mihir" userId="844e1e9f8927d6d2" providerId="LiveId" clId="{02D79EBA-1444-4320-9F23-88C6B881A9DA}" dt="2022-04-25T05:01:58.144" v="25" actId="27636"/>
        <pc:sldMkLst>
          <pc:docMk/>
          <pc:sldMk cId="1973820086" sldId="283"/>
        </pc:sldMkLst>
        <pc:spChg chg="mod">
          <ac:chgData name="mihir" userId="844e1e9f8927d6d2" providerId="LiveId" clId="{02D79EBA-1444-4320-9F23-88C6B881A9DA}" dt="2022-04-25T05:01:58.144" v="25" actId="27636"/>
          <ac:spMkLst>
            <pc:docMk/>
            <pc:sldMk cId="1973820086" sldId="283"/>
            <ac:spMk id="3" creationId="{00000000-0000-0000-0000-000000000000}"/>
          </ac:spMkLst>
        </pc:spChg>
      </pc:sldChg>
      <pc:sldChg chg="del">
        <pc:chgData name="mihir" userId="844e1e9f8927d6d2" providerId="LiveId" clId="{02D79EBA-1444-4320-9F23-88C6B881A9DA}" dt="2022-04-21T10:06:02.085" v="0" actId="47"/>
        <pc:sldMkLst>
          <pc:docMk/>
          <pc:sldMk cId="3060317667" sldId="286"/>
        </pc:sldMkLst>
      </pc:sldChg>
      <pc:sldChg chg="del">
        <pc:chgData name="mihir" userId="844e1e9f8927d6d2" providerId="LiveId" clId="{02D79EBA-1444-4320-9F23-88C6B881A9DA}" dt="2022-04-21T10:06:02.799" v="1" actId="47"/>
        <pc:sldMkLst>
          <pc:docMk/>
          <pc:sldMk cId="1453619433" sldId="287"/>
        </pc:sldMkLst>
      </pc:sldChg>
      <pc:sldChg chg="del">
        <pc:chgData name="mihir" userId="844e1e9f8927d6d2" providerId="LiveId" clId="{02D79EBA-1444-4320-9F23-88C6B881A9DA}" dt="2022-04-21T10:06:03.262" v="2" actId="47"/>
        <pc:sldMkLst>
          <pc:docMk/>
          <pc:sldMk cId="3584698806" sldId="288"/>
        </pc:sldMkLst>
      </pc:sldChg>
      <pc:sldChg chg="del">
        <pc:chgData name="mihir" userId="844e1e9f8927d6d2" providerId="LiveId" clId="{02D79EBA-1444-4320-9F23-88C6B881A9DA}" dt="2022-04-21T10:06:03.864" v="3" actId="47"/>
        <pc:sldMkLst>
          <pc:docMk/>
          <pc:sldMk cId="682978884" sldId="289"/>
        </pc:sldMkLst>
      </pc:sldChg>
      <pc:sldChg chg="del">
        <pc:chgData name="mihir" userId="844e1e9f8927d6d2" providerId="LiveId" clId="{02D79EBA-1444-4320-9F23-88C6B881A9DA}" dt="2022-04-21T10:06:06.139" v="4" actId="47"/>
        <pc:sldMkLst>
          <pc:docMk/>
          <pc:sldMk cId="4094592129" sldId="290"/>
        </pc:sldMkLst>
      </pc:sldChg>
      <pc:sldChg chg="del">
        <pc:chgData name="mihir" userId="844e1e9f8927d6d2" providerId="LiveId" clId="{02D79EBA-1444-4320-9F23-88C6B881A9DA}" dt="2022-04-21T10:06:08.193" v="5" actId="47"/>
        <pc:sldMkLst>
          <pc:docMk/>
          <pc:sldMk cId="2379645336" sldId="291"/>
        </pc:sldMkLst>
      </pc:sldChg>
      <pc:sldChg chg="modSp add del mod">
        <pc:chgData name="mihir" userId="844e1e9f8927d6d2" providerId="LiveId" clId="{02D79EBA-1444-4320-9F23-88C6B881A9DA}" dt="2022-04-21T10:06:30.902" v="16" actId="27636"/>
        <pc:sldMkLst>
          <pc:docMk/>
          <pc:sldMk cId="1731743945" sldId="292"/>
        </pc:sldMkLst>
        <pc:spChg chg="mod">
          <ac:chgData name="mihir" userId="844e1e9f8927d6d2" providerId="LiveId" clId="{02D79EBA-1444-4320-9F23-88C6B881A9DA}" dt="2022-04-21T10:06:30.902" v="16" actId="27636"/>
          <ac:spMkLst>
            <pc:docMk/>
            <pc:sldMk cId="1731743945" sldId="292"/>
            <ac:spMk id="3" creationId="{00000000-0000-0000-0000-000000000000}"/>
          </ac:spMkLst>
        </pc:spChg>
      </pc:sldChg>
      <pc:sldChg chg="add del">
        <pc:chgData name="mihir" userId="844e1e9f8927d6d2" providerId="LiveId" clId="{02D79EBA-1444-4320-9F23-88C6B881A9DA}" dt="2022-04-21T10:06:30.131" v="13" actId="47"/>
        <pc:sldMkLst>
          <pc:docMk/>
          <pc:sldMk cId="652657570" sldId="293"/>
        </pc:sldMkLst>
      </pc:sldChg>
      <pc:sldChg chg="modSp add del mod">
        <pc:chgData name="mihir" userId="844e1e9f8927d6d2" providerId="LiveId" clId="{02D79EBA-1444-4320-9F23-88C6B881A9DA}" dt="2022-04-21T10:06:30.928" v="17" actId="27636"/>
        <pc:sldMkLst>
          <pc:docMk/>
          <pc:sldMk cId="3363887014" sldId="294"/>
        </pc:sldMkLst>
        <pc:spChg chg="mod">
          <ac:chgData name="mihir" userId="844e1e9f8927d6d2" providerId="LiveId" clId="{02D79EBA-1444-4320-9F23-88C6B881A9DA}" dt="2022-04-21T10:06:30.928" v="17" actId="27636"/>
          <ac:spMkLst>
            <pc:docMk/>
            <pc:sldMk cId="3363887014" sldId="294"/>
            <ac:spMk id="3" creationId="{00000000-0000-0000-0000-000000000000}"/>
          </ac:spMkLst>
        </pc:spChg>
      </pc:sldChg>
      <pc:sldChg chg="add del">
        <pc:chgData name="mihir" userId="844e1e9f8927d6d2" providerId="LiveId" clId="{02D79EBA-1444-4320-9F23-88C6B881A9DA}" dt="2022-04-21T10:06:29.081" v="10" actId="47"/>
        <pc:sldMkLst>
          <pc:docMk/>
          <pc:sldMk cId="1909855460" sldId="295"/>
        </pc:sldMkLst>
      </pc:sldChg>
      <pc:sldChg chg="addSp delSp modSp new mod">
        <pc:chgData name="mihir" userId="844e1e9f8927d6d2" providerId="LiveId" clId="{02D79EBA-1444-4320-9F23-88C6B881A9DA}" dt="2022-04-25T08:29:39.525" v="48" actId="14100"/>
        <pc:sldMkLst>
          <pc:docMk/>
          <pc:sldMk cId="277465989" sldId="303"/>
        </pc:sldMkLst>
        <pc:spChg chg="del">
          <ac:chgData name="mihir" userId="844e1e9f8927d6d2" providerId="LiveId" clId="{02D79EBA-1444-4320-9F23-88C6B881A9DA}" dt="2022-04-25T08:29:27.288" v="44"/>
          <ac:spMkLst>
            <pc:docMk/>
            <pc:sldMk cId="277465989" sldId="303"/>
            <ac:spMk id="3" creationId="{51E949ED-FC73-4CD1-92EC-0206C5BD5D19}"/>
          </ac:spMkLst>
        </pc:spChg>
        <pc:picChg chg="add mod">
          <ac:chgData name="mihir" userId="844e1e9f8927d6d2" providerId="LiveId" clId="{02D79EBA-1444-4320-9F23-88C6B881A9DA}" dt="2022-04-25T08:29:39.525" v="48" actId="14100"/>
          <ac:picMkLst>
            <pc:docMk/>
            <pc:sldMk cId="277465989" sldId="303"/>
            <ac:picMk id="5" creationId="{A7B30B05-4908-4105-A501-60B5409F40FE}"/>
          </ac:picMkLst>
        </pc:picChg>
      </pc:sldChg>
      <pc:sldChg chg="modSp new del mod">
        <pc:chgData name="mihir" userId="844e1e9f8927d6d2" providerId="LiveId" clId="{02D79EBA-1444-4320-9F23-88C6B881A9DA}" dt="2022-04-25T08:44:05.342" v="192" actId="47"/>
        <pc:sldMkLst>
          <pc:docMk/>
          <pc:sldMk cId="2541206665" sldId="304"/>
        </pc:sldMkLst>
        <pc:spChg chg="mod">
          <ac:chgData name="mihir" userId="844e1e9f8927d6d2" providerId="LiveId" clId="{02D79EBA-1444-4320-9F23-88C6B881A9DA}" dt="2022-04-25T08:40:30.815" v="70" actId="20577"/>
          <ac:spMkLst>
            <pc:docMk/>
            <pc:sldMk cId="2541206665" sldId="304"/>
            <ac:spMk id="2" creationId="{034D2F11-11C4-49D3-A67E-7BF3F7B3FF77}"/>
          </ac:spMkLst>
        </pc:spChg>
      </pc:sldChg>
      <pc:sldChg chg="add del">
        <pc:chgData name="mihir" userId="844e1e9f8927d6d2" providerId="LiveId" clId="{02D79EBA-1444-4320-9F23-88C6B881A9DA}" dt="2022-04-25T08:40:38.146" v="72"/>
        <pc:sldMkLst>
          <pc:docMk/>
          <pc:sldMk cId="541686343" sldId="305"/>
        </pc:sldMkLst>
      </pc:sldChg>
      <pc:sldChg chg="modSp add mod">
        <pc:chgData name="mihir" userId="844e1e9f8927d6d2" providerId="LiveId" clId="{02D79EBA-1444-4320-9F23-88C6B881A9DA}" dt="2022-04-25T08:49:42.520" v="347" actId="20577"/>
        <pc:sldMkLst>
          <pc:docMk/>
          <pc:sldMk cId="1287611226" sldId="305"/>
        </pc:sldMkLst>
        <pc:spChg chg="mod">
          <ac:chgData name="mihir" userId="844e1e9f8927d6d2" providerId="LiveId" clId="{02D79EBA-1444-4320-9F23-88C6B881A9DA}" dt="2022-04-25T08:49:42.520" v="347" actId="20577"/>
          <ac:spMkLst>
            <pc:docMk/>
            <pc:sldMk cId="1287611226" sldId="305"/>
            <ac:spMk id="3" creationId="{CACD4B9D-85E2-40AE-8FE8-4FFBAAC1AB63}"/>
          </ac:spMkLst>
        </pc:spChg>
      </pc:sldChg>
      <pc:sldChg chg="modSp add mod">
        <pc:chgData name="mihir" userId="844e1e9f8927d6d2" providerId="LiveId" clId="{02D79EBA-1444-4320-9F23-88C6B881A9DA}" dt="2022-04-25T08:51:09.146" v="466" actId="20577"/>
        <pc:sldMkLst>
          <pc:docMk/>
          <pc:sldMk cId="1504694811" sldId="306"/>
        </pc:sldMkLst>
        <pc:spChg chg="mod">
          <ac:chgData name="mihir" userId="844e1e9f8927d6d2" providerId="LiveId" clId="{02D79EBA-1444-4320-9F23-88C6B881A9DA}" dt="2022-04-25T08:51:09.146" v="466" actId="20577"/>
          <ac:spMkLst>
            <pc:docMk/>
            <pc:sldMk cId="1504694811" sldId="306"/>
            <ac:spMk id="3" creationId="{CACD4B9D-85E2-40AE-8FE8-4FFBAAC1AB63}"/>
          </ac:spMkLst>
        </pc:spChg>
      </pc:sldChg>
      <pc:sldChg chg="add del">
        <pc:chgData name="mihir" userId="844e1e9f8927d6d2" providerId="LiveId" clId="{02D79EBA-1444-4320-9F23-88C6B881A9DA}" dt="2022-04-25T08:51:18.975" v="471" actId="47"/>
        <pc:sldMkLst>
          <pc:docMk/>
          <pc:sldMk cId="1016114430" sldId="307"/>
        </pc:sldMkLst>
      </pc:sldChg>
      <pc:sldChg chg="modSp add mod ord">
        <pc:chgData name="mihir" userId="844e1e9f8927d6d2" providerId="LiveId" clId="{02D79EBA-1444-4320-9F23-88C6B881A9DA}" dt="2022-04-25T08:56:24.936" v="647" actId="20577"/>
        <pc:sldMkLst>
          <pc:docMk/>
          <pc:sldMk cId="4268492602" sldId="308"/>
        </pc:sldMkLst>
        <pc:spChg chg="mod">
          <ac:chgData name="mihir" userId="844e1e9f8927d6d2" providerId="LiveId" clId="{02D79EBA-1444-4320-9F23-88C6B881A9DA}" dt="2022-04-25T08:56:24.936" v="647" actId="20577"/>
          <ac:spMkLst>
            <pc:docMk/>
            <pc:sldMk cId="4268492602" sldId="308"/>
            <ac:spMk id="3" creationId="{CACD4B9D-85E2-40AE-8FE8-4FFBAAC1AB63}"/>
          </ac:spMkLst>
        </pc:spChg>
      </pc:sldChg>
      <pc:sldChg chg="modSp add mod">
        <pc:chgData name="mihir" userId="844e1e9f8927d6d2" providerId="LiveId" clId="{02D79EBA-1444-4320-9F23-88C6B881A9DA}" dt="2022-04-25T08:43:41.717" v="190" actId="20577"/>
        <pc:sldMkLst>
          <pc:docMk/>
          <pc:sldMk cId="4126293037" sldId="309"/>
        </pc:sldMkLst>
        <pc:spChg chg="mod">
          <ac:chgData name="mihir" userId="844e1e9f8927d6d2" providerId="LiveId" clId="{02D79EBA-1444-4320-9F23-88C6B881A9DA}" dt="2022-04-25T08:43:41.717" v="190" actId="20577"/>
          <ac:spMkLst>
            <pc:docMk/>
            <pc:sldMk cId="4126293037" sldId="309"/>
            <ac:spMk id="3" creationId="{CACD4B9D-85E2-40AE-8FE8-4FFBAAC1AB63}"/>
          </ac:spMkLst>
        </pc:spChg>
      </pc:sldChg>
      <pc:sldChg chg="modSp add mod">
        <pc:chgData name="mihir" userId="844e1e9f8927d6d2" providerId="LiveId" clId="{02D79EBA-1444-4320-9F23-88C6B881A9DA}" dt="2022-04-25T08:44:58.133" v="200" actId="20577"/>
        <pc:sldMkLst>
          <pc:docMk/>
          <pc:sldMk cId="1575371958" sldId="310"/>
        </pc:sldMkLst>
        <pc:spChg chg="mod">
          <ac:chgData name="mihir" userId="844e1e9f8927d6d2" providerId="LiveId" clId="{02D79EBA-1444-4320-9F23-88C6B881A9DA}" dt="2022-04-25T08:44:58.133" v="200" actId="20577"/>
          <ac:spMkLst>
            <pc:docMk/>
            <pc:sldMk cId="1575371958" sldId="310"/>
            <ac:spMk id="3" creationId="{CACD4B9D-85E2-40AE-8FE8-4FFBAAC1AB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71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524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26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723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72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54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92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02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70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59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9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2F8A-F1E7-42DC-8160-B3305B46A8C0}" type="datetimeFigureOut">
              <a:rPr lang="en-IN" smtClean="0"/>
              <a:t>26-04-2022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6B30-B161-4F0B-A535-A7F3168749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0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/>
              <a:t>ENZYME INHIBITION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DR. MIHIR MEHTA</a:t>
            </a:r>
          </a:p>
          <a:p>
            <a:r>
              <a:rPr lang="en-US" dirty="0">
                <a:solidFill>
                  <a:schemeClr val="tx1"/>
                </a:solidFill>
              </a:rPr>
              <a:t>MBBS; MD(BIOCHEMISTRY)</a:t>
            </a:r>
          </a:p>
          <a:p>
            <a:r>
              <a:rPr lang="en-US" dirty="0">
                <a:solidFill>
                  <a:schemeClr val="tx1"/>
                </a:solidFill>
              </a:rPr>
              <a:t>ASSOCIATE PROFESSOR</a:t>
            </a:r>
          </a:p>
          <a:p>
            <a:r>
              <a:rPr lang="en-US" dirty="0">
                <a:solidFill>
                  <a:schemeClr val="tx1"/>
                </a:solidFill>
              </a:rPr>
              <a:t>SBKS MI&amp;RC</a:t>
            </a:r>
            <a:endParaRPr lang="en-IN" dirty="0">
              <a:solidFill>
                <a:schemeClr val="tx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795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Methotrexate:</a:t>
            </a:r>
          </a:p>
          <a:p>
            <a:r>
              <a:rPr lang="en-IN" dirty="0"/>
              <a:t>It is 4-amino-10 -methyl folic acid</a:t>
            </a:r>
          </a:p>
          <a:p>
            <a:r>
              <a:rPr lang="en-IN" dirty="0"/>
              <a:t>It is a structural analog of folic acid</a:t>
            </a:r>
          </a:p>
          <a:p>
            <a:r>
              <a:rPr lang="en-IN" dirty="0"/>
              <a:t>So can competitively inhibit folate reductase enzyme </a:t>
            </a:r>
          </a:p>
          <a:p>
            <a:r>
              <a:rPr lang="en-IN" dirty="0"/>
              <a:t>This is essential for DNA synthesis and cell division </a:t>
            </a:r>
          </a:p>
          <a:p>
            <a:r>
              <a:rPr lang="en-IN" dirty="0"/>
              <a:t>Therefore, methotrexate is used as an anticancer drug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Competitive Inhibition</a:t>
            </a:r>
          </a:p>
        </p:txBody>
      </p:sp>
    </p:spTree>
    <p:extLst>
      <p:ext uri="{BB962C8B-B14F-4D97-AF65-F5344CB8AC3E}">
        <p14:creationId xmlns:p14="http://schemas.microsoft.com/office/powerpoint/2010/main" val="107474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EF05-23BC-4B83-B34D-46DE470A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B30B05-4908-4105-A501-60B5409F4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8" y="2168531"/>
            <a:ext cx="7665324" cy="3564725"/>
          </a:xfrm>
        </p:spPr>
      </p:pic>
    </p:spTree>
    <p:extLst>
      <p:ext uri="{BB962C8B-B14F-4D97-AF65-F5344CB8AC3E}">
        <p14:creationId xmlns:p14="http://schemas.microsoft.com/office/powerpoint/2010/main" val="27746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err="1"/>
              <a:t>Dicoumarol</a:t>
            </a:r>
            <a:r>
              <a:rPr lang="en-IN" dirty="0"/>
              <a:t>: </a:t>
            </a:r>
          </a:p>
          <a:p>
            <a:r>
              <a:rPr lang="en-IN" dirty="0"/>
              <a:t>It is structurally similar to vitamin K </a:t>
            </a:r>
          </a:p>
          <a:p>
            <a:r>
              <a:rPr lang="en-IN" dirty="0"/>
              <a:t>Can act as an anticoagulant by competitively inhibiting the vitamin K activity</a:t>
            </a:r>
          </a:p>
          <a:p>
            <a:r>
              <a:rPr lang="en-IN" b="1" dirty="0" err="1"/>
              <a:t>Isonicotinic</a:t>
            </a:r>
            <a:r>
              <a:rPr lang="en-IN" b="1" dirty="0"/>
              <a:t> acid hydrazide (INH): </a:t>
            </a:r>
          </a:p>
          <a:p>
            <a:r>
              <a:rPr lang="en-IN" dirty="0"/>
              <a:t>It is a commonly used antituberculous drug.</a:t>
            </a:r>
          </a:p>
          <a:p>
            <a:r>
              <a:rPr lang="en-IN" dirty="0"/>
              <a:t>It is structurally similar to pyridoxal</a:t>
            </a:r>
          </a:p>
          <a:p>
            <a:r>
              <a:rPr lang="en-IN" dirty="0"/>
              <a:t>Prolonged use </a:t>
            </a:r>
            <a:r>
              <a:rPr lang="en-IN"/>
              <a:t>of Isoniazid </a:t>
            </a:r>
            <a:r>
              <a:rPr lang="en-IN" dirty="0"/>
              <a:t>may cause pyridoxal deficiency and </a:t>
            </a:r>
            <a:r>
              <a:rPr lang="en-IN"/>
              <a:t>peripheral neuropathy.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Competitive Inhibition</a:t>
            </a:r>
          </a:p>
        </p:txBody>
      </p:sp>
    </p:spTree>
    <p:extLst>
      <p:ext uri="{BB962C8B-B14F-4D97-AF65-F5344CB8AC3E}">
        <p14:creationId xmlns:p14="http://schemas.microsoft.com/office/powerpoint/2010/main" val="247184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Clinically useful competitive inhibitors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704756"/>
            <a:ext cx="7886700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9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90690"/>
            <a:ext cx="4234375" cy="5167310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A variety of </a:t>
            </a:r>
            <a:r>
              <a:rPr lang="en-IN" b="1" dirty="0"/>
              <a:t>poisons</a:t>
            </a:r>
            <a:r>
              <a:rPr lang="en-IN" dirty="0"/>
              <a:t>, such as </a:t>
            </a:r>
            <a:r>
              <a:rPr lang="en-IN" dirty="0" err="1"/>
              <a:t>iodoacetate</a:t>
            </a:r>
            <a:r>
              <a:rPr lang="en-IN" dirty="0"/>
              <a:t>, heavy metal ions (lead, mercury) and oxidizing agents act as irreversible non-competitive inhibitors</a:t>
            </a:r>
          </a:p>
          <a:p>
            <a:r>
              <a:rPr lang="en-IN" dirty="0"/>
              <a:t>There is no competition between substrate and inhibitor</a:t>
            </a:r>
          </a:p>
          <a:p>
            <a:r>
              <a:rPr lang="en-IN" dirty="0"/>
              <a:t>The inhibitor usually binds to a different domain on the enzyme, other than the substrate binding site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4375" y="1690689"/>
            <a:ext cx="4909625" cy="516731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Non-competitive Inhibition</a:t>
            </a:r>
          </a:p>
        </p:txBody>
      </p:sp>
    </p:spTree>
    <p:extLst>
      <p:ext uri="{BB962C8B-B14F-4D97-AF65-F5344CB8AC3E}">
        <p14:creationId xmlns:p14="http://schemas.microsoft.com/office/powerpoint/2010/main" val="33128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These inhibitors have no structural resemblance to the substrate</a:t>
            </a:r>
          </a:p>
          <a:p>
            <a:r>
              <a:rPr lang="en-IN" dirty="0"/>
              <a:t>Increase in the substrate concentration generally does not relieve this inhibition</a:t>
            </a:r>
          </a:p>
          <a:p>
            <a:r>
              <a:rPr lang="en-IN" dirty="0"/>
              <a:t>The inhibitor combines with the enzymes by forming a covalent bond and then the reaction becomes irreversible </a:t>
            </a:r>
          </a:p>
          <a:p>
            <a:r>
              <a:rPr lang="en-IN" dirty="0"/>
              <a:t>The velocity (Vmax) is reduced</a:t>
            </a:r>
          </a:p>
          <a:p>
            <a:r>
              <a:rPr lang="en-IN" dirty="0"/>
              <a:t>Km value is not changed, because the remaining enzyme molecules have the same affinity for the substrate</a:t>
            </a:r>
          </a:p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Non-competitive Inhibition </a:t>
            </a:r>
          </a:p>
        </p:txBody>
      </p:sp>
    </p:spTree>
    <p:extLst>
      <p:ext uri="{BB962C8B-B14F-4D97-AF65-F5344CB8AC3E}">
        <p14:creationId xmlns:p14="http://schemas.microsoft.com/office/powerpoint/2010/main" val="362688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886700" cy="492112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Non-competitive Inhibition </a:t>
            </a:r>
          </a:p>
        </p:txBody>
      </p:sp>
    </p:spTree>
    <p:extLst>
      <p:ext uri="{BB962C8B-B14F-4D97-AF65-F5344CB8AC3E}">
        <p14:creationId xmlns:p14="http://schemas.microsoft.com/office/powerpoint/2010/main" val="252639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886700" cy="50195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Non-competitive Inhibition </a:t>
            </a:r>
          </a:p>
        </p:txBody>
      </p:sp>
    </p:spTree>
    <p:extLst>
      <p:ext uri="{BB962C8B-B14F-4D97-AF65-F5344CB8AC3E}">
        <p14:creationId xmlns:p14="http://schemas.microsoft.com/office/powerpoint/2010/main" val="399428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69" y="1417638"/>
            <a:ext cx="8229600" cy="4963690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/>
              <a:t>Cyanide </a:t>
            </a:r>
            <a:r>
              <a:rPr lang="en-IN" dirty="0"/>
              <a:t>inhibits cytochrome oxidase</a:t>
            </a:r>
          </a:p>
          <a:p>
            <a:r>
              <a:rPr lang="en-IN" b="1" dirty="0"/>
              <a:t>Fluoride </a:t>
            </a:r>
            <a:r>
              <a:rPr lang="en-IN" dirty="0"/>
              <a:t>will inhibit the enzyme enolase (glycolysis)</a:t>
            </a:r>
          </a:p>
          <a:p>
            <a:r>
              <a:rPr lang="en-IN" b="1" dirty="0" err="1"/>
              <a:t>Iodoacetate</a:t>
            </a:r>
            <a:r>
              <a:rPr lang="en-IN" b="1" dirty="0"/>
              <a:t> </a:t>
            </a:r>
            <a:r>
              <a:rPr lang="en-IN" dirty="0"/>
              <a:t>would inhibit enzymes having –SH group in their active </a:t>
            </a:r>
            <a:r>
              <a:rPr lang="en-IN" dirty="0" err="1"/>
              <a:t>centers</a:t>
            </a:r>
            <a:endParaRPr lang="en-IN" dirty="0"/>
          </a:p>
          <a:p>
            <a:r>
              <a:rPr lang="en-IN" b="1" dirty="0"/>
              <a:t>BAL </a:t>
            </a:r>
            <a:r>
              <a:rPr lang="en-IN" dirty="0"/>
              <a:t>(British Anti-Lewisite; </a:t>
            </a:r>
            <a:r>
              <a:rPr lang="en-IN" dirty="0" err="1"/>
              <a:t>dimercaprol</a:t>
            </a:r>
            <a:r>
              <a:rPr lang="en-IN" dirty="0"/>
              <a:t>) is used as an antidote for heavy metal poisoning</a:t>
            </a:r>
          </a:p>
          <a:p>
            <a:r>
              <a:rPr lang="en-IN" dirty="0"/>
              <a:t>The heavy metals act as enzyme poisons by reacting with the SH group</a:t>
            </a:r>
          </a:p>
          <a:p>
            <a:r>
              <a:rPr lang="en-IN" dirty="0"/>
              <a:t>BAL has several SH groups with which the heavy metal ions can react and thereby their poisonous effects are reduced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Non-competitive Inhibition </a:t>
            </a:r>
          </a:p>
        </p:txBody>
      </p:sp>
    </p:spTree>
    <p:extLst>
      <p:ext uri="{BB962C8B-B14F-4D97-AF65-F5344CB8AC3E}">
        <p14:creationId xmlns:p14="http://schemas.microsoft.com/office/powerpoint/2010/main" val="3561355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400600"/>
          </a:xfrm>
        </p:spPr>
        <p:txBody>
          <a:bodyPr>
            <a:normAutofit lnSpcReduction="10000"/>
          </a:bodyPr>
          <a:lstStyle/>
          <a:p>
            <a:r>
              <a:rPr lang="en-IN" b="1" dirty="0"/>
              <a:t>Acetylcholinesterase </a:t>
            </a:r>
            <a:r>
              <a:rPr lang="en-IN" dirty="0"/>
              <a:t>enzyme cleaves acetylcholine to form acetate and choline and therefore terminates the action of acetylcholine </a:t>
            </a:r>
          </a:p>
          <a:p>
            <a:r>
              <a:rPr lang="en-IN" dirty="0"/>
              <a:t>Certain chemicals e.g. </a:t>
            </a:r>
            <a:r>
              <a:rPr lang="en-IN" dirty="0" err="1"/>
              <a:t>diisopropyl</a:t>
            </a:r>
            <a:r>
              <a:rPr lang="en-IN" dirty="0"/>
              <a:t> fluorophosphates (DFP) binds to the active site, serine of acetylcholinesterase</a:t>
            </a:r>
          </a:p>
          <a:p>
            <a:r>
              <a:rPr lang="en-IN" dirty="0"/>
              <a:t>DFP forms an irreversible covalent bond with acetylcholinesterase, and activity can be regained only if new enzyme is synthesized</a:t>
            </a:r>
          </a:p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Non-competitive Inhibition </a:t>
            </a:r>
          </a:p>
        </p:txBody>
      </p:sp>
    </p:spTree>
    <p:extLst>
      <p:ext uri="{BB962C8B-B14F-4D97-AF65-F5344CB8AC3E}">
        <p14:creationId xmlns:p14="http://schemas.microsoft.com/office/powerpoint/2010/main" val="198954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Enzyme 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9693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/>
              <a:t>Competitive Inhibition:</a:t>
            </a:r>
          </a:p>
          <a:p>
            <a:r>
              <a:rPr lang="en-IN" dirty="0"/>
              <a:t>Here inhibitor molecules are competing with the normal substrate molecules for attaching with the active site of the enzyme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Since E-I (enzyme-inhibitor complex) can react only to reform the enzyme and inhibitor, the number of enzyme molecules available for E-S formation is reduced</a:t>
            </a:r>
            <a:endParaRPr lang="en-IN" b="1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3" y="3362179"/>
            <a:ext cx="457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19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/>
              <a:t>Comparison Of Two Types Of Inhibition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90"/>
            <a:ext cx="7886700" cy="51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6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Uncompetitive 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Here inhibitor does not have any affinity for free enzyme</a:t>
            </a:r>
          </a:p>
          <a:p>
            <a:r>
              <a:rPr lang="en-IN" dirty="0"/>
              <a:t>Inhibitor binds to enzyme–substrate complex; but not to the free enzyme</a:t>
            </a:r>
          </a:p>
          <a:p>
            <a:r>
              <a:rPr lang="en-IN" dirty="0"/>
              <a:t> In such cases both Vmax and Km are decreased</a:t>
            </a:r>
          </a:p>
          <a:p>
            <a:r>
              <a:rPr lang="en-IN" dirty="0"/>
              <a:t> e.g. Inhibition of placental alkaline phosphatase  by phenylalanine</a:t>
            </a:r>
          </a:p>
        </p:txBody>
      </p:sp>
    </p:spTree>
    <p:extLst>
      <p:ext uri="{BB962C8B-B14F-4D97-AF65-F5344CB8AC3E}">
        <p14:creationId xmlns:p14="http://schemas.microsoft.com/office/powerpoint/2010/main" val="4239602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Suicide 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It is a special type of irreversible inhibition </a:t>
            </a:r>
          </a:p>
          <a:p>
            <a:r>
              <a:rPr lang="en-IN" dirty="0"/>
              <a:t>It is also known as mechanism based inactivation</a:t>
            </a:r>
            <a:endParaRPr lang="en-IN" i="1" dirty="0"/>
          </a:p>
          <a:p>
            <a:r>
              <a:rPr lang="en-IN" dirty="0"/>
              <a:t>The inhibitor makes use of the enzyme's own reaction mechanism to inactivate it</a:t>
            </a:r>
          </a:p>
          <a:p>
            <a:r>
              <a:rPr lang="en-IN" dirty="0"/>
              <a:t>In suicide inhibition, the structural analog is converted to a more effective inhibitor with the help of the enzyme to be inhibited</a:t>
            </a:r>
          </a:p>
          <a:p>
            <a:r>
              <a:rPr lang="en-IN" dirty="0"/>
              <a:t>The substrate-like compound initially binds with the enzyme and the first few steps of the pathway are </a:t>
            </a:r>
            <a:r>
              <a:rPr lang="en-IN" dirty="0" err="1"/>
              <a:t>catalyzed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2869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Allopurinol that is oxidized by xanthine oxidase to alloxanthine which is a more potent inhibitor of xanthine oxidase</a:t>
            </a:r>
          </a:p>
          <a:p>
            <a:r>
              <a:rPr lang="en-IN" dirty="0"/>
              <a:t>The anti-inflammatory action of Aspirin is also based on suicide inhibition</a:t>
            </a:r>
          </a:p>
          <a:p>
            <a:r>
              <a:rPr lang="en-IN" dirty="0"/>
              <a:t>Arachidonic acid is converted to prostaglandin by the enzyme </a:t>
            </a:r>
            <a:r>
              <a:rPr lang="en-IN" dirty="0" err="1"/>
              <a:t>Cyclo</a:t>
            </a:r>
            <a:r>
              <a:rPr lang="en-IN" dirty="0"/>
              <a:t>-oxygenase </a:t>
            </a:r>
          </a:p>
          <a:p>
            <a:r>
              <a:rPr lang="en-IN" dirty="0"/>
              <a:t>Aspirin acetylates a serine residue in the active center of cyclo-oxygenase</a:t>
            </a:r>
          </a:p>
          <a:p>
            <a:r>
              <a:rPr lang="en-IN" dirty="0"/>
              <a:t>prostaglandin synthesis is inhibited, and so inflammation subsides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Suicide Inhibition</a:t>
            </a:r>
          </a:p>
        </p:txBody>
      </p:sp>
    </p:spTree>
    <p:extLst>
      <p:ext uri="{BB962C8B-B14F-4D97-AF65-F5344CB8AC3E}">
        <p14:creationId xmlns:p14="http://schemas.microsoft.com/office/powerpoint/2010/main" val="382565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746"/>
            <a:ext cx="7886700" cy="1181685"/>
          </a:xfrm>
        </p:spPr>
        <p:txBody>
          <a:bodyPr/>
          <a:lstStyle/>
          <a:p>
            <a:pPr algn="ctr"/>
            <a:r>
              <a:rPr lang="en-IN" dirty="0"/>
              <a:t>Allosteric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412776"/>
            <a:ext cx="8707902" cy="5184576"/>
          </a:xfrm>
        </p:spPr>
        <p:txBody>
          <a:bodyPr>
            <a:normAutofit fontScale="85000" lnSpcReduction="10000"/>
          </a:bodyPr>
          <a:lstStyle/>
          <a:p>
            <a:r>
              <a:rPr lang="en-IN" dirty="0"/>
              <a:t>Allosteric enzyme has </a:t>
            </a:r>
          </a:p>
          <a:p>
            <a:pPr lvl="1"/>
            <a:r>
              <a:rPr lang="en-IN" dirty="0"/>
              <a:t>one catalytic site where the substrate binds  </a:t>
            </a:r>
          </a:p>
          <a:p>
            <a:pPr lvl="1"/>
            <a:r>
              <a:rPr lang="en-IN" dirty="0"/>
              <a:t>Another separate allosteric site where the modifier binds </a:t>
            </a:r>
          </a:p>
          <a:p>
            <a:r>
              <a:rPr lang="en-IN" dirty="0"/>
              <a:t>Allosteric and substrate binding sites may or may not be physically adjacent</a:t>
            </a:r>
          </a:p>
          <a:p>
            <a:r>
              <a:rPr lang="en-IN" dirty="0"/>
              <a:t>The binding of the regulatory molecule can either enhance the activity of the enzyme (allosteric activation) </a:t>
            </a:r>
          </a:p>
          <a:p>
            <a:r>
              <a:rPr lang="en-IN" dirty="0"/>
              <a:t>The regulatory molecule is known as the </a:t>
            </a:r>
            <a:r>
              <a:rPr lang="en-IN" b="1" dirty="0"/>
              <a:t>positive modifier</a:t>
            </a:r>
          </a:p>
          <a:p>
            <a:r>
              <a:rPr lang="en-IN" dirty="0"/>
              <a:t>Or inhibit the activity of the enzyme (allosteric inhibition)</a:t>
            </a:r>
          </a:p>
          <a:p>
            <a:r>
              <a:rPr lang="en-IN" dirty="0"/>
              <a:t>The regulatory molecule is known as the </a:t>
            </a:r>
            <a:r>
              <a:rPr lang="en-IN" b="1" dirty="0"/>
              <a:t>negative modifier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174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The binding of substrate to one of the subunits of the enzyme may enhance substrate binding by other subunits</a:t>
            </a:r>
          </a:p>
          <a:p>
            <a:r>
              <a:rPr lang="en-IN" b="1" dirty="0"/>
              <a:t>Positive cooperativity</a:t>
            </a:r>
          </a:p>
          <a:p>
            <a:r>
              <a:rPr lang="en-IN" dirty="0"/>
              <a:t>If the binding of substrate to one of the subunits decreases the affinity of substrate binding by other sites, the effect is called </a:t>
            </a:r>
            <a:r>
              <a:rPr lang="en-IN" b="1" dirty="0"/>
              <a:t>negative cooperativity</a:t>
            </a:r>
          </a:p>
          <a:p>
            <a:r>
              <a:rPr lang="en-IN" dirty="0"/>
              <a:t>In most cases, a combination is observed, resulting in a sigmoid shaped curve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Allosteric Regulation</a:t>
            </a:r>
          </a:p>
        </p:txBody>
      </p:sp>
    </p:spTree>
    <p:extLst>
      <p:ext uri="{BB962C8B-B14F-4D97-AF65-F5344CB8AC3E}">
        <p14:creationId xmlns:p14="http://schemas.microsoft.com/office/powerpoint/2010/main" val="537444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Allosteric Inhibition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886700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30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Action of allosteric enzymes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90"/>
            <a:ext cx="7886699" cy="51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87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When an inhibitor binds to the allosteric site, the configuration of catalytic site is modified such that substrate cannot bind properly</a:t>
            </a:r>
          </a:p>
          <a:p>
            <a:r>
              <a:rPr lang="en-IN" dirty="0"/>
              <a:t>Most allosteric enzymes possess quaternary structure </a:t>
            </a:r>
          </a:p>
          <a:p>
            <a:r>
              <a:rPr lang="en-IN" dirty="0"/>
              <a:t>They are made up of subunits </a:t>
            </a:r>
          </a:p>
          <a:p>
            <a:pPr lvl="1"/>
            <a:r>
              <a:rPr lang="en-IN" dirty="0"/>
              <a:t>e.g. Aspartate </a:t>
            </a:r>
            <a:r>
              <a:rPr lang="en-IN" dirty="0" err="1"/>
              <a:t>transcarbamoylase</a:t>
            </a:r>
            <a:r>
              <a:rPr lang="en-IN" dirty="0"/>
              <a:t> has 6 subunits  </a:t>
            </a:r>
          </a:p>
          <a:p>
            <a:pPr lvl="1"/>
            <a:r>
              <a:rPr lang="en-IN" dirty="0"/>
              <a:t>Pyruvate kinase has 4 subunits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22922"/>
            <a:ext cx="7886700" cy="1325563"/>
          </a:xfrm>
        </p:spPr>
        <p:txBody>
          <a:bodyPr/>
          <a:lstStyle/>
          <a:p>
            <a:pPr algn="ctr"/>
            <a:r>
              <a:rPr lang="en-IN" dirty="0"/>
              <a:t>Allosteric Regulation</a:t>
            </a:r>
          </a:p>
        </p:txBody>
      </p:sp>
    </p:spTree>
    <p:extLst>
      <p:ext uri="{BB962C8B-B14F-4D97-AF65-F5344CB8AC3E}">
        <p14:creationId xmlns:p14="http://schemas.microsoft.com/office/powerpoint/2010/main" val="2205724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Key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8055"/>
          </a:xfrm>
        </p:spPr>
        <p:txBody>
          <a:bodyPr>
            <a:normAutofit/>
          </a:bodyPr>
          <a:lstStyle/>
          <a:p>
            <a:r>
              <a:rPr lang="en-IN" dirty="0"/>
              <a:t>Body uses allosteric enzymes for regulating metabolic pathways </a:t>
            </a:r>
          </a:p>
          <a:p>
            <a:r>
              <a:rPr lang="en-IN" dirty="0"/>
              <a:t>Such a regulatory enzyme in a particular pathway is called the key enzyme or rate limiting enzyme</a:t>
            </a:r>
          </a:p>
          <a:p>
            <a:r>
              <a:rPr lang="en-IN" dirty="0"/>
              <a:t>The allosteric inhibitor is most effective when substrate concentration is low</a:t>
            </a:r>
          </a:p>
          <a:p>
            <a:r>
              <a:rPr lang="en-IN" dirty="0"/>
              <a:t>This is metabolically very significant </a:t>
            </a:r>
          </a:p>
        </p:txBody>
      </p:sp>
    </p:spTree>
    <p:extLst>
      <p:ext uri="{BB962C8B-B14F-4D97-AF65-F5344CB8AC3E}">
        <p14:creationId xmlns:p14="http://schemas.microsoft.com/office/powerpoint/2010/main" val="29202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Suppose 100 molecules of substrate and 100 molecules of inhibitor are competing for 100 molecules of the enzyme</a:t>
            </a:r>
          </a:p>
          <a:p>
            <a:r>
              <a:rPr lang="en-IN" dirty="0"/>
              <a:t>So, half the enzyme molecules are trapped by the inhibitor and only half the molecules are available for catalysis to form the product</a:t>
            </a:r>
          </a:p>
          <a:p>
            <a:r>
              <a:rPr lang="en-IN" dirty="0"/>
              <a:t>Since effective concentration of enzyme is reduced, the reaction rate is </a:t>
            </a:r>
            <a:r>
              <a:rPr lang="en-IN" b="1" dirty="0"/>
              <a:t>decreased </a:t>
            </a:r>
            <a:r>
              <a:rPr lang="en-IN" dirty="0"/>
              <a:t>initially</a:t>
            </a:r>
            <a:r>
              <a:rPr lang="en-IN" b="1" dirty="0"/>
              <a:t>.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Competitive Inhibition</a:t>
            </a:r>
          </a:p>
        </p:txBody>
      </p:sp>
    </p:spTree>
    <p:extLst>
      <p:ext uri="{BB962C8B-B14F-4D97-AF65-F5344CB8AC3E}">
        <p14:creationId xmlns:p14="http://schemas.microsoft.com/office/powerpoint/2010/main" val="1013053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205861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 e.g.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This is the committed step in glycolysis </a:t>
            </a:r>
          </a:p>
          <a:p>
            <a:r>
              <a:rPr lang="en-IN" dirty="0"/>
              <a:t>ATP acts as an allosteric inhibitor (negative modifier) of PFK1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546254"/>
            <a:ext cx="8205861" cy="142083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52538"/>
          </a:xfrm>
        </p:spPr>
        <p:txBody>
          <a:bodyPr/>
          <a:lstStyle/>
          <a:p>
            <a:pPr algn="ctr"/>
            <a:r>
              <a:rPr lang="en-IN" dirty="0"/>
              <a:t>Key Enzymes</a:t>
            </a:r>
          </a:p>
        </p:txBody>
      </p:sp>
    </p:spTree>
    <p:extLst>
      <p:ext uri="{BB962C8B-B14F-4D97-AF65-F5344CB8AC3E}">
        <p14:creationId xmlns:p14="http://schemas.microsoft.com/office/powerpoint/2010/main" val="510401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When the cellular level of ATP rises, glycolysis can slow down and ATP binds to the allosteric site, thus inhibiting the reaction </a:t>
            </a:r>
          </a:p>
          <a:p>
            <a:r>
              <a:rPr lang="en-IN" dirty="0"/>
              <a:t>A high level of AMP within the cell indicates a low level of ATP. Hence AMP acts as an allosteric activator (positive modifier) of the enzyme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Key Enzymes</a:t>
            </a:r>
          </a:p>
        </p:txBody>
      </p:sp>
    </p:spTree>
    <p:extLst>
      <p:ext uri="{BB962C8B-B14F-4D97-AF65-F5344CB8AC3E}">
        <p14:creationId xmlns:p14="http://schemas.microsoft.com/office/powerpoint/2010/main" val="1970137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This is the first step in heme biosynthesis </a:t>
            </a:r>
          </a:p>
          <a:p>
            <a:r>
              <a:rPr lang="en-IN" dirty="0"/>
              <a:t>The end product, heme will allosterically inhibit the ALA synthase </a:t>
            </a:r>
          </a:p>
          <a:p>
            <a:r>
              <a:rPr lang="en-IN" dirty="0"/>
              <a:t>This enzyme is the key enzyme of heme synthesis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Key Enzymes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7886700" cy="15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20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44" y="1268760"/>
            <a:ext cx="8229600" cy="53146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This is the first step in the pathway which finally produces cytidine triphosphate (CTP) </a:t>
            </a:r>
          </a:p>
          <a:p>
            <a:r>
              <a:rPr lang="en-IN" dirty="0"/>
              <a:t>CTP, the end product will allosterically inhibit aspartate </a:t>
            </a:r>
            <a:r>
              <a:rPr lang="en-IN" dirty="0" err="1"/>
              <a:t>transcarbamoylase</a:t>
            </a:r>
            <a:endParaRPr lang="en-IN" dirty="0"/>
          </a:p>
          <a:p>
            <a:r>
              <a:rPr lang="en-IN" dirty="0"/>
              <a:t>E.g. HMG CoA-reductase, Acetyl CoA-carboxylase, Pyruvate carboxylase, Citrate synthase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Key Enzymes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28800"/>
            <a:ext cx="7886700" cy="11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6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Feedback 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75" y="1352415"/>
            <a:ext cx="8229600" cy="5230947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The term feedback inhibition or </a:t>
            </a:r>
            <a:r>
              <a:rPr lang="en-IN" b="1" dirty="0"/>
              <a:t>end-product </a:t>
            </a:r>
            <a:r>
              <a:rPr lang="en-IN" dirty="0"/>
              <a:t>inhibition means that the activity of the enzyme is inhibited by the final product of the biosynthetic pathway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In this pathway, if D inhibits E1, it is called feedback inhibition</a:t>
            </a:r>
          </a:p>
          <a:p>
            <a:r>
              <a:rPr lang="en-IN" dirty="0"/>
              <a:t>E.g.</a:t>
            </a:r>
          </a:p>
          <a:p>
            <a:r>
              <a:rPr lang="en-IN" dirty="0"/>
              <a:t>AMP inhibits the first step in purine synthesis  </a:t>
            </a:r>
          </a:p>
          <a:p>
            <a:r>
              <a:rPr lang="en-IN" dirty="0"/>
              <a:t>Inhibition of aspartate </a:t>
            </a:r>
            <a:r>
              <a:rPr lang="en-IN" dirty="0" err="1"/>
              <a:t>transcarbamoylase</a:t>
            </a:r>
            <a:r>
              <a:rPr lang="en-IN" dirty="0"/>
              <a:t> by CTP is an example for end product inhibition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102393"/>
            <a:ext cx="3908594" cy="5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4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Covalent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The activity of enzymes may be increased or decreased by covalent modification</a:t>
            </a:r>
          </a:p>
          <a:p>
            <a:r>
              <a:rPr lang="en-IN" dirty="0"/>
              <a:t>It means, either addition of a group to the enzyme protein by a covalent bond; or removal of a group by cleaving a covalent bond brings covalent modification</a:t>
            </a:r>
          </a:p>
          <a:p>
            <a:r>
              <a:rPr lang="en-IN" b="1" dirty="0"/>
              <a:t>Zymogen activation </a:t>
            </a:r>
            <a:r>
              <a:rPr lang="en-IN" dirty="0"/>
              <a:t>by partial proteolysis is an example of covalent activation</a:t>
            </a:r>
          </a:p>
          <a:p>
            <a:r>
              <a:rPr lang="en-IN" dirty="0"/>
              <a:t>This is a reversible reaction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1743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11F4-E8B9-4709-A3DC-EA82097F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Covalent Modification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2B0F04-2268-46C5-9DB0-C1850760A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01011"/>
            <a:ext cx="5408996" cy="4983162"/>
          </a:xfrm>
        </p:spPr>
      </p:pic>
    </p:spTree>
    <p:extLst>
      <p:ext uri="{BB962C8B-B14F-4D97-AF65-F5344CB8AC3E}">
        <p14:creationId xmlns:p14="http://schemas.microsoft.com/office/powerpoint/2010/main" val="2228321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most common type of covalent modification is the reversible </a:t>
            </a:r>
            <a:r>
              <a:rPr lang="en-IN" b="1" dirty="0"/>
              <a:t>protein phosphorylation</a:t>
            </a:r>
            <a:r>
              <a:rPr lang="en-IN" dirty="0"/>
              <a:t> and </a:t>
            </a:r>
            <a:r>
              <a:rPr lang="en-IN" b="1" dirty="0"/>
              <a:t>dephosphorylation</a:t>
            </a:r>
            <a:r>
              <a:rPr lang="en-IN" dirty="0"/>
              <a:t>.</a:t>
            </a:r>
          </a:p>
          <a:p>
            <a:r>
              <a:rPr lang="en-IN" dirty="0"/>
              <a:t>The phosphate group may be attached to serine, threonine or tyrosine residues.</a:t>
            </a:r>
          </a:p>
          <a:p>
            <a:r>
              <a:rPr lang="en-IN" dirty="0"/>
              <a:t>Phosphate group can be added by kinase enzyme whereas it can be removed by phosphatase enzyme.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Covalent Modification</a:t>
            </a:r>
          </a:p>
        </p:txBody>
      </p:sp>
    </p:spTree>
    <p:extLst>
      <p:ext uri="{BB962C8B-B14F-4D97-AF65-F5344CB8AC3E}">
        <p14:creationId xmlns:p14="http://schemas.microsoft.com/office/powerpoint/2010/main" val="652657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B3F-5D7B-4D2C-B86A-D55B5EDA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Covalent Modification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00A881-A843-4564-A6C9-E20AC73A5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8672"/>
            <a:ext cx="8229600" cy="4229018"/>
          </a:xfrm>
        </p:spPr>
      </p:pic>
    </p:spTree>
    <p:extLst>
      <p:ext uri="{BB962C8B-B14F-4D97-AF65-F5344CB8AC3E}">
        <p14:creationId xmlns:p14="http://schemas.microsoft.com/office/powerpoint/2010/main" val="2719350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When hormone binds to the membrane bound receptor, hormone-receptor complex (HR) is formed </a:t>
            </a:r>
          </a:p>
          <a:p>
            <a:r>
              <a:rPr lang="en-IN" dirty="0"/>
              <a:t>The enzyme adenylate cyclase is activated </a:t>
            </a:r>
          </a:p>
          <a:p>
            <a:r>
              <a:rPr lang="en-IN" dirty="0"/>
              <a:t>This activation is mediated through a G protein </a:t>
            </a:r>
          </a:p>
          <a:p>
            <a:r>
              <a:rPr lang="en-IN" dirty="0"/>
              <a:t>The active adenylate cyclase converts ATP to cyclic AMP (</a:t>
            </a:r>
            <a:r>
              <a:rPr lang="en-IN" dirty="0" err="1"/>
              <a:t>cAMP</a:t>
            </a:r>
            <a:r>
              <a:rPr lang="en-IN" dirty="0"/>
              <a:t>), which acts as a second messenger</a:t>
            </a:r>
          </a:p>
          <a:p>
            <a:r>
              <a:rPr lang="en-IN" dirty="0"/>
              <a:t>It activates protein kinase by binding to the regulatory subunit of the enzyme </a:t>
            </a:r>
          </a:p>
          <a:p>
            <a:r>
              <a:rPr lang="en-IN" dirty="0"/>
              <a:t>The active catalytic subunit will phosphorylate the enzyme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Covalent Modification</a:t>
            </a:r>
          </a:p>
        </p:txBody>
      </p:sp>
    </p:spTree>
    <p:extLst>
      <p:ext uri="{BB962C8B-B14F-4D97-AF65-F5344CB8AC3E}">
        <p14:creationId xmlns:p14="http://schemas.microsoft.com/office/powerpoint/2010/main" val="336388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competitive inhibition, the inhibitor will be a </a:t>
            </a:r>
            <a:r>
              <a:rPr lang="en-IN" b="1" dirty="0"/>
              <a:t>structural analog </a:t>
            </a:r>
            <a:r>
              <a:rPr lang="en-IN" dirty="0"/>
              <a:t>of the substrate </a:t>
            </a:r>
          </a:p>
          <a:p>
            <a:r>
              <a:rPr lang="en-IN" dirty="0"/>
              <a:t>There will be similarity in three-dimensional structure between substrate (S) and inhibitor (I)</a:t>
            </a:r>
          </a:p>
          <a:p>
            <a:r>
              <a:rPr lang="en-IN" dirty="0"/>
              <a:t>E.g. succinate dehydrogenase reaction is inhibited by malonate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89845"/>
            <a:ext cx="7886700" cy="15361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Competitive Inhibition</a:t>
            </a:r>
          </a:p>
        </p:txBody>
      </p:sp>
    </p:spTree>
    <p:extLst>
      <p:ext uri="{BB962C8B-B14F-4D97-AF65-F5344CB8AC3E}">
        <p14:creationId xmlns:p14="http://schemas.microsoft.com/office/powerpoint/2010/main" val="3331955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55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8"/>
            <a:ext cx="7886700" cy="51673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Covalent Modification</a:t>
            </a:r>
          </a:p>
        </p:txBody>
      </p:sp>
    </p:spTree>
    <p:extLst>
      <p:ext uri="{BB962C8B-B14F-4D97-AF65-F5344CB8AC3E}">
        <p14:creationId xmlns:p14="http://schemas.microsoft.com/office/powerpoint/2010/main" val="2082843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2F11-11C4-49D3-A67E-7BF3F7B3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4B9D-85E2-40AE-8FE8-4FFBAAC1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A3A3A"/>
                </a:solidFill>
                <a:latin typeface="Open Sans" panose="020B0606030504020204" pitchFamily="34" charset="0"/>
              </a:rPr>
              <a:t>1. 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 competitive inhibition, what happens to V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and K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?</a:t>
            </a:r>
            <a:br>
              <a:rPr lang="en-US" dirty="0"/>
            </a:b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a) V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increases and K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  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decreases.</a:t>
            </a:r>
            <a:br>
              <a:rPr lang="en-US" dirty="0"/>
            </a:b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b) V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is unchanged and K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increases.</a:t>
            </a:r>
            <a:br>
              <a:rPr lang="en-US" dirty="0"/>
            </a:b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c) Both V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and K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remains unchanged</a:t>
            </a:r>
            <a:br>
              <a:rPr lang="en-US" dirty="0"/>
            </a:b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d) V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decreases and K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increases.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6293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2F11-11C4-49D3-A67E-7BF3F7B3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4B9D-85E2-40AE-8FE8-4FFBAAC1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A3A3A"/>
                </a:solidFill>
                <a:latin typeface="Open Sans" panose="020B0606030504020204" pitchFamily="34" charset="0"/>
              </a:rPr>
              <a:t>2. 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 non-competitive inhibition, what happens to V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and K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?</a:t>
            </a:r>
            <a:br>
              <a:rPr lang="en-US" dirty="0"/>
            </a:b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a) V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increases and K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  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decreases.</a:t>
            </a:r>
            <a:br>
              <a:rPr lang="en-US" dirty="0"/>
            </a:b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b) V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is unchanged and K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increases.</a:t>
            </a:r>
            <a:br>
              <a:rPr lang="en-US" dirty="0"/>
            </a:b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c) Both V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and K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remains unchanged</a:t>
            </a:r>
            <a:br>
              <a:rPr lang="en-US" dirty="0"/>
            </a:b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d) V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max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decreases and K</a:t>
            </a:r>
            <a:r>
              <a:rPr lang="en-US" b="0" i="0" baseline="-2500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</a:t>
            </a:r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 remains unchanged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5371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2F11-11C4-49D3-A67E-7BF3F7B3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4B9D-85E2-40AE-8FE8-4FFBAAC1A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True about competitive inhibition except: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IN" dirty="0"/>
              <a:t>The inhibitor usually binds to a different domain on the enzyme, other than the substrate binding site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The inhibitor is a structural analogue of the substrate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IN" dirty="0"/>
              <a:t>Competitive inhibition is usually reversible </a:t>
            </a: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IN" dirty="0"/>
              <a:t>Excess substrate abolishes the inhibition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7611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2F11-11C4-49D3-A67E-7BF3F7B3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4B9D-85E2-40AE-8FE8-4FFBAAC1A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Which of the following is a suicide inhibitor?</a:t>
            </a:r>
          </a:p>
          <a:p>
            <a:pPr marL="514350" indent="-514350">
              <a:buAutoNum type="alphaUcPeriod"/>
            </a:pPr>
            <a:r>
              <a:rPr lang="en-US" dirty="0"/>
              <a:t>Dicoumarol</a:t>
            </a:r>
          </a:p>
          <a:p>
            <a:pPr marL="514350" indent="-514350">
              <a:buAutoNum type="alphaUcPeriod"/>
            </a:pPr>
            <a:r>
              <a:rPr lang="en-US" dirty="0"/>
              <a:t>Isoniazid</a:t>
            </a:r>
          </a:p>
          <a:p>
            <a:pPr marL="514350" indent="-514350">
              <a:buAutoNum type="alphaUcPeriod"/>
            </a:pPr>
            <a:r>
              <a:rPr lang="en-US" dirty="0"/>
              <a:t>Allopurinol</a:t>
            </a:r>
          </a:p>
          <a:p>
            <a:pPr marL="514350" indent="-514350">
              <a:buAutoNum type="alphaUcPeriod"/>
            </a:pPr>
            <a:r>
              <a:rPr lang="en-US" dirty="0"/>
              <a:t>Iodoacetate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4694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2F11-11C4-49D3-A67E-7BF3F7B3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4B9D-85E2-40AE-8FE8-4FFBAAC1A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5. Which of the following statement is not true:</a:t>
            </a:r>
          </a:p>
          <a:p>
            <a:pPr marL="0" indent="0">
              <a:buNone/>
            </a:pPr>
            <a:r>
              <a:rPr lang="en-US" dirty="0"/>
              <a:t>A. Positive modifier </a:t>
            </a:r>
            <a:r>
              <a:rPr lang="en-IN" dirty="0"/>
              <a:t>can enhance the activity of the enzyme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IN" dirty="0"/>
              <a:t>Most allosteric enzymes possess quaternary structure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IN" dirty="0"/>
              <a:t>Inhibition of placental </a:t>
            </a:r>
            <a:r>
              <a:rPr lang="en-IN"/>
              <a:t>alkaline phosphatase </a:t>
            </a:r>
            <a:r>
              <a:rPr lang="en-IN" dirty="0"/>
              <a:t>by phenylalanine is an example of </a:t>
            </a:r>
            <a:r>
              <a:rPr lang="en-IN"/>
              <a:t>competitive inhibition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IN" dirty="0"/>
              <a:t>The most common type of covalent modification is the reversible protein phosphorylation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6849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Competitive inhibition is usually reversible </a:t>
            </a:r>
          </a:p>
          <a:p>
            <a:r>
              <a:rPr lang="en-IN" dirty="0"/>
              <a:t>Excess substrate abolishes the inhibition </a:t>
            </a:r>
          </a:p>
          <a:p>
            <a:r>
              <a:rPr lang="en-IN" dirty="0"/>
              <a:t>In the previous example of 100 moles of E and 100 moles of I, if 900 moles of S are added </a:t>
            </a:r>
          </a:p>
          <a:p>
            <a:r>
              <a:rPr lang="en-IN" dirty="0"/>
              <a:t>only 1/10th of enzyme molecules are attached to inhibitor and 90% are working with substrate </a:t>
            </a:r>
          </a:p>
          <a:p>
            <a:r>
              <a:rPr lang="en-IN" dirty="0"/>
              <a:t>Thus 50% inhibition in the first example is now decreased to 10% inhibition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Competitive Inhibition</a:t>
            </a:r>
          </a:p>
        </p:txBody>
      </p:sp>
    </p:spTree>
    <p:extLst>
      <p:ext uri="{BB962C8B-B14F-4D97-AF65-F5344CB8AC3E}">
        <p14:creationId xmlns:p14="http://schemas.microsoft.com/office/powerpoint/2010/main" val="160181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Km is increased in presence of competitive inhibitor </a:t>
            </a:r>
          </a:p>
          <a:p>
            <a:r>
              <a:rPr lang="en-IN" dirty="0"/>
              <a:t>So the affinity of the enzyme towards substrate is apparently decreased in presence of the inhibitor</a:t>
            </a:r>
          </a:p>
          <a:p>
            <a:r>
              <a:rPr lang="en-IN" dirty="0"/>
              <a:t>But Vmax is not changed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Competitive Inhibition</a:t>
            </a:r>
          </a:p>
        </p:txBody>
      </p:sp>
    </p:spTree>
    <p:extLst>
      <p:ext uri="{BB962C8B-B14F-4D97-AF65-F5344CB8AC3E}">
        <p14:creationId xmlns:p14="http://schemas.microsoft.com/office/powerpoint/2010/main" val="211361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7886700" cy="48507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Competitive Inhibition</a:t>
            </a:r>
          </a:p>
        </p:txBody>
      </p:sp>
    </p:spTree>
    <p:extLst>
      <p:ext uri="{BB962C8B-B14F-4D97-AF65-F5344CB8AC3E}">
        <p14:creationId xmlns:p14="http://schemas.microsoft.com/office/powerpoint/2010/main" val="420359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1690688"/>
            <a:ext cx="7886700" cy="489299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Competitive Inhibition</a:t>
            </a:r>
          </a:p>
        </p:txBody>
      </p:sp>
    </p:spTree>
    <p:extLst>
      <p:ext uri="{BB962C8B-B14F-4D97-AF65-F5344CB8AC3E}">
        <p14:creationId xmlns:p14="http://schemas.microsoft.com/office/powerpoint/2010/main" val="230652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/>
              <a:t>Pharmacological action </a:t>
            </a:r>
            <a:r>
              <a:rPr lang="en-IN" dirty="0"/>
              <a:t>of many drugs may be explained by the principle of competitive inhibition</a:t>
            </a:r>
          </a:p>
          <a:p>
            <a:r>
              <a:rPr lang="en-IN" dirty="0"/>
              <a:t>E.g.</a:t>
            </a:r>
            <a:r>
              <a:rPr lang="en-IN" b="1" dirty="0"/>
              <a:t> </a:t>
            </a:r>
          </a:p>
          <a:p>
            <a:r>
              <a:rPr lang="en-IN" b="1" dirty="0"/>
              <a:t>Sulfonamides</a:t>
            </a:r>
            <a:r>
              <a:rPr lang="en-IN" dirty="0"/>
              <a:t>: They are commonly employed antibacterial agents </a:t>
            </a:r>
          </a:p>
          <a:p>
            <a:r>
              <a:rPr lang="en-IN" dirty="0"/>
              <a:t>Bacteria synthesize folic acid by combining PABA with pteroylglutamic acid</a:t>
            </a:r>
          </a:p>
          <a:p>
            <a:r>
              <a:rPr lang="en-IN" dirty="0"/>
              <a:t>Sulfa drugs, being structural analogs of PABA, will inhibit the folic acid synthesis in bacteria, and they die</a:t>
            </a:r>
          </a:p>
          <a:p>
            <a:r>
              <a:rPr lang="en-IN" dirty="0"/>
              <a:t>The drug is nontoxic to human cells, because human beings cannot synthesized folic acid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Competitive Inhibition</a:t>
            </a:r>
          </a:p>
        </p:txBody>
      </p:sp>
    </p:spTree>
    <p:extLst>
      <p:ext uri="{BB962C8B-B14F-4D97-AF65-F5344CB8AC3E}">
        <p14:creationId xmlns:p14="http://schemas.microsoft.com/office/powerpoint/2010/main" val="172861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1770</Words>
  <Application>Microsoft Office PowerPoint</Application>
  <PresentationFormat>On-screen Show (4:3)</PresentationFormat>
  <Paragraphs>198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Open Sans</vt:lpstr>
      <vt:lpstr>Office Theme</vt:lpstr>
      <vt:lpstr>ENZYME INHIBITION</vt:lpstr>
      <vt:lpstr>Enzyme Inhibition</vt:lpstr>
      <vt:lpstr>Competitive Inhibition</vt:lpstr>
      <vt:lpstr>Competitive Inhibition</vt:lpstr>
      <vt:lpstr>Competitive Inhibition</vt:lpstr>
      <vt:lpstr>Competitive Inhibition</vt:lpstr>
      <vt:lpstr>Competitive Inhibition</vt:lpstr>
      <vt:lpstr>Competitive Inhibition</vt:lpstr>
      <vt:lpstr>Competitive Inhibition</vt:lpstr>
      <vt:lpstr>Competitive Inhibition</vt:lpstr>
      <vt:lpstr>PowerPoint Presentation</vt:lpstr>
      <vt:lpstr>Competitive Inhibition</vt:lpstr>
      <vt:lpstr>Clinically useful competitive inhibitors</vt:lpstr>
      <vt:lpstr>Non-competitive Inhibition</vt:lpstr>
      <vt:lpstr>Non-competitive Inhibition </vt:lpstr>
      <vt:lpstr>Non-competitive Inhibition </vt:lpstr>
      <vt:lpstr>Non-competitive Inhibition </vt:lpstr>
      <vt:lpstr>Non-competitive Inhibition </vt:lpstr>
      <vt:lpstr>Non-competitive Inhibition </vt:lpstr>
      <vt:lpstr>Comparison Of Two Types Of Inhibition</vt:lpstr>
      <vt:lpstr>Uncompetitive Inhibition</vt:lpstr>
      <vt:lpstr>Suicide Inhibition</vt:lpstr>
      <vt:lpstr>Suicide Inhibition</vt:lpstr>
      <vt:lpstr>Allosteric Regulation</vt:lpstr>
      <vt:lpstr>Allosteric Regulation</vt:lpstr>
      <vt:lpstr>Allosteric Inhibition</vt:lpstr>
      <vt:lpstr>Action of allosteric enzymes</vt:lpstr>
      <vt:lpstr>Allosteric Regulation</vt:lpstr>
      <vt:lpstr>Key Enzymes</vt:lpstr>
      <vt:lpstr>Key Enzymes</vt:lpstr>
      <vt:lpstr>Key Enzymes</vt:lpstr>
      <vt:lpstr>Key Enzymes</vt:lpstr>
      <vt:lpstr>Key Enzymes</vt:lpstr>
      <vt:lpstr>Feedback Inhibition</vt:lpstr>
      <vt:lpstr>Covalent Modification</vt:lpstr>
      <vt:lpstr>Covalent Modification</vt:lpstr>
      <vt:lpstr>Covalent Modification</vt:lpstr>
      <vt:lpstr>Covalent Modification</vt:lpstr>
      <vt:lpstr>Covalent Modification</vt:lpstr>
      <vt:lpstr>PowerPoint Presentation</vt:lpstr>
      <vt:lpstr>Covalent Modification</vt:lpstr>
      <vt:lpstr>MCQs</vt:lpstr>
      <vt:lpstr>MCQs</vt:lpstr>
      <vt:lpstr>MCQs</vt:lpstr>
      <vt:lpstr>MCQs</vt:lpstr>
      <vt:lpstr>MCQs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INHIBITION</dc:title>
  <dc:creator>mihir mehta</dc:creator>
  <cp:lastModifiedBy>mihir</cp:lastModifiedBy>
  <cp:revision>10</cp:revision>
  <dcterms:created xsi:type="dcterms:W3CDTF">2018-12-24T10:35:14Z</dcterms:created>
  <dcterms:modified xsi:type="dcterms:W3CDTF">2022-04-26T04:04:37Z</dcterms:modified>
</cp:coreProperties>
</file>