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78" r:id="rId3"/>
    <p:sldId id="295" r:id="rId4"/>
    <p:sldId id="257" r:id="rId5"/>
    <p:sldId id="258" r:id="rId6"/>
    <p:sldId id="265" r:id="rId7"/>
    <p:sldId id="266" r:id="rId8"/>
    <p:sldId id="267" r:id="rId9"/>
    <p:sldId id="279" r:id="rId10"/>
    <p:sldId id="268" r:id="rId11"/>
    <p:sldId id="281" r:id="rId12"/>
    <p:sldId id="303" r:id="rId13"/>
    <p:sldId id="280" r:id="rId14"/>
    <p:sldId id="270" r:id="rId15"/>
    <p:sldId id="271" r:id="rId16"/>
    <p:sldId id="272" r:id="rId17"/>
    <p:sldId id="283" r:id="rId18"/>
    <p:sldId id="274" r:id="rId19"/>
    <p:sldId id="273" r:id="rId20"/>
    <p:sldId id="275" r:id="rId21"/>
    <p:sldId id="284" r:id="rId22"/>
    <p:sldId id="263" r:id="rId23"/>
    <p:sldId id="276" r:id="rId24"/>
    <p:sldId id="285" r:id="rId25"/>
    <p:sldId id="260" r:id="rId26"/>
    <p:sldId id="261" r:id="rId27"/>
    <p:sldId id="262" r:id="rId28"/>
    <p:sldId id="289" r:id="rId29"/>
    <p:sldId id="290" r:id="rId30"/>
    <p:sldId id="304" r:id="rId31"/>
    <p:sldId id="305" r:id="rId32"/>
    <p:sldId id="306" r:id="rId33"/>
    <p:sldId id="298" r:id="rId34"/>
    <p:sldId id="297" r:id="rId35"/>
    <p:sldId id="299" r:id="rId36"/>
    <p:sldId id="300" r:id="rId37"/>
    <p:sldId id="301" r:id="rId38"/>
    <p:sldId id="30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F234F-84F0-4877-BB49-283F25E13363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DC5CC-A52D-4324-B33E-FE6B829517E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CC7AC1-B584-454C-BB45-9D8655200254}" type="datetimeFigureOut">
              <a:rPr lang="en-IN" smtClean="0"/>
              <a:pPr/>
              <a:t>25-04-2022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D0FA4F-0EA9-4535-8F68-DF20F4E9991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435552" cy="1828800"/>
          </a:xfrm>
        </p:spPr>
        <p:txBody>
          <a:bodyPr/>
          <a:lstStyle/>
          <a:p>
            <a:r>
              <a:rPr lang="en-IN" b="1" dirty="0" smtClean="0"/>
              <a:t>Chemistry of Proteins </a:t>
            </a:r>
            <a:r>
              <a:rPr lang="en-IN" b="1" dirty="0" smtClean="0"/>
              <a:t>– Classification of proteins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IN" dirty="0" smtClean="0"/>
              <a:t>- Dr ROSHNI SADARIA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200"/>
              </a:spcBef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Prolamines</a:t>
            </a: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: 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Insoluble in  water.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Soluble in 70-80% alcohol.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are rich in proline but lack  in lysine. 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E.g., </a:t>
            </a:r>
            <a:r>
              <a:rPr lang="en-US" sz="3200" dirty="0" err="1" smtClean="0">
                <a:cs typeface="Arial" charset="0"/>
              </a:rPr>
              <a:t>gliadin</a:t>
            </a:r>
            <a:r>
              <a:rPr lang="en-US" sz="3200" dirty="0" smtClean="0">
                <a:cs typeface="Arial" charset="0"/>
              </a:rPr>
              <a:t> (wheat), </a:t>
            </a:r>
            <a:r>
              <a:rPr lang="en-US" sz="3200" dirty="0" err="1" smtClean="0">
                <a:cs typeface="Arial" charset="0"/>
              </a:rPr>
              <a:t>zein</a:t>
            </a:r>
            <a:r>
              <a:rPr lang="en-US" sz="3200" dirty="0" smtClean="0">
                <a:cs typeface="Arial" charset="0"/>
              </a:rPr>
              <a:t> (maize)</a:t>
            </a:r>
          </a:p>
          <a:p>
            <a:pPr algn="just">
              <a:spcBef>
                <a:spcPts val="200"/>
              </a:spcBef>
              <a:buNone/>
            </a:pPr>
            <a:endParaRPr lang="en-US" sz="3200" dirty="0" smtClean="0">
              <a:cs typeface="Arial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200"/>
              </a:spcBef>
              <a:buNone/>
            </a:pP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Histones: 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are soluble in water, dilute acids and salt solutions but insoluble in ammonia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These are basic proteins, rich in arginine and histidine. 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form conjugated proteins with nucleic acids(DNA) and </a:t>
            </a:r>
            <a:r>
              <a:rPr lang="en-US" sz="3200" dirty="0" err="1" smtClean="0">
                <a:cs typeface="Arial" charset="0"/>
              </a:rPr>
              <a:t>porphyrins</a:t>
            </a:r>
            <a:r>
              <a:rPr lang="en-US" sz="3200" dirty="0" smtClean="0">
                <a:cs typeface="Arial" charset="0"/>
              </a:rPr>
              <a:t>.</a:t>
            </a:r>
          </a:p>
          <a:p>
            <a:pPr algn="just">
              <a:spcBef>
                <a:spcPts val="200"/>
              </a:spcBef>
            </a:pPr>
            <a:r>
              <a:rPr lang="en-US" sz="3200" dirty="0" err="1" smtClean="0">
                <a:cs typeface="Arial" charset="0"/>
              </a:rPr>
              <a:t>E.g.:nucleohistones</a:t>
            </a:r>
            <a:r>
              <a:rPr lang="en-US" sz="3200" dirty="0" smtClean="0">
                <a:cs typeface="Arial" charset="0"/>
              </a:rPr>
              <a:t>, chromosomal nucleoproteins.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endParaRPr lang="en-IN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u="sng" dirty="0" err="1" smtClean="0">
                <a:solidFill>
                  <a:srgbClr val="FF0000"/>
                </a:solidFill>
              </a:rPr>
              <a:t>Lectins</a:t>
            </a:r>
            <a:r>
              <a:rPr lang="en-IN" b="1" u="sng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IN" dirty="0" smtClean="0"/>
              <a:t>Precipitated by 30-60 % ammonium sulphate. </a:t>
            </a:r>
          </a:p>
          <a:p>
            <a:r>
              <a:rPr lang="en-IN" dirty="0" smtClean="0"/>
              <a:t>They have high affinity to sugar groups</a:t>
            </a:r>
          </a:p>
          <a:p>
            <a:r>
              <a:rPr lang="en-IN" dirty="0" err="1" smtClean="0"/>
              <a:t>Lectin</a:t>
            </a:r>
            <a:r>
              <a:rPr lang="en-IN" dirty="0" smtClean="0"/>
              <a:t> from </a:t>
            </a:r>
            <a:r>
              <a:rPr lang="en-IN" dirty="0" err="1" smtClean="0"/>
              <a:t>Dolichos</a:t>
            </a:r>
            <a:r>
              <a:rPr lang="en-IN" dirty="0" smtClean="0"/>
              <a:t> </a:t>
            </a:r>
            <a:r>
              <a:rPr lang="en-IN" dirty="0" err="1" smtClean="0"/>
              <a:t>biflorus</a:t>
            </a:r>
            <a:r>
              <a:rPr lang="en-IN" dirty="0" smtClean="0"/>
              <a:t> will agglutinate human blood group A1 RBCs. </a:t>
            </a:r>
          </a:p>
          <a:p>
            <a:r>
              <a:rPr lang="en-IN" dirty="0" err="1" smtClean="0"/>
              <a:t>Phytohemagglutinin</a:t>
            </a:r>
            <a:r>
              <a:rPr lang="en-IN" dirty="0" smtClean="0"/>
              <a:t> ( PHA), a </a:t>
            </a:r>
            <a:r>
              <a:rPr lang="en-IN" dirty="0" err="1" smtClean="0"/>
              <a:t>lactin</a:t>
            </a:r>
            <a:r>
              <a:rPr lang="en-IN" dirty="0" smtClean="0"/>
              <a:t> from </a:t>
            </a:r>
            <a:r>
              <a:rPr lang="en-IN" dirty="0" err="1" smtClean="0"/>
              <a:t>Phaseolus</a:t>
            </a:r>
            <a:r>
              <a:rPr lang="en-IN" dirty="0" smtClean="0"/>
              <a:t> </a:t>
            </a:r>
            <a:r>
              <a:rPr lang="en-IN" dirty="0" err="1" smtClean="0"/>
              <a:t>vilgaris</a:t>
            </a:r>
            <a:r>
              <a:rPr lang="en-IN" dirty="0" smtClean="0"/>
              <a:t> agglutinates all RBCs and WBCs.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200"/>
              </a:spcBef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Glutelins</a:t>
            </a: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: (plant proteins)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Insoluble in water or neutral salt solutions, soluble in dilute acids or </a:t>
            </a:r>
            <a:r>
              <a:rPr lang="en-US" sz="3200" dirty="0" err="1" smtClean="0">
                <a:cs typeface="Arial" charset="0"/>
              </a:rPr>
              <a:t>alkalies</a:t>
            </a: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are rich in glutamic acid. 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Can be coagulated by heat.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E.g.: </a:t>
            </a:r>
            <a:r>
              <a:rPr lang="en-US" sz="3200" dirty="0" err="1" smtClean="0">
                <a:cs typeface="Arial" charset="0"/>
              </a:rPr>
              <a:t>glutelin</a:t>
            </a:r>
            <a:r>
              <a:rPr lang="en-US" sz="3200" dirty="0" smtClean="0">
                <a:cs typeface="Arial" charset="0"/>
              </a:rPr>
              <a:t> (wheat), </a:t>
            </a:r>
            <a:r>
              <a:rPr lang="en-US" sz="3200" dirty="0" err="1" smtClean="0">
                <a:cs typeface="Arial" charset="0"/>
              </a:rPr>
              <a:t>oryzenin</a:t>
            </a:r>
            <a:r>
              <a:rPr lang="en-US" sz="3200" dirty="0" smtClean="0">
                <a:cs typeface="Arial" charset="0"/>
              </a:rPr>
              <a:t> (rice).</a:t>
            </a:r>
            <a:endParaRPr lang="en-IN" sz="3200" dirty="0" smtClean="0"/>
          </a:p>
          <a:p>
            <a:endParaRPr lang="en-IN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Scleroproteins</a:t>
            </a: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Insoluble in water, salt solutions and organic solvents and soluble only in hot strong acids. 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form supporting tissues.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Ex: collagen of bone, cartilage &amp; tendons, keratin of hair, horn, nail and hoof.</a:t>
            </a:r>
          </a:p>
          <a:p>
            <a:pPr algn="just"/>
            <a:endParaRPr lang="en-IN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Conjugated Proteins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3000" dirty="0" smtClean="0">
                <a:cs typeface="Arial" charset="0"/>
              </a:rPr>
              <a:t>They are combinations of proteins with a non-protein part, called prosthetic group.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sz="3500" b="1" u="sng" dirty="0" smtClean="0">
                <a:solidFill>
                  <a:srgbClr val="FF0000"/>
                </a:solidFill>
                <a:cs typeface="Arial" charset="0"/>
              </a:rPr>
              <a:t>Glycoproteins:  (Proteins + CHO’s)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3000" dirty="0" smtClean="0">
                <a:cs typeface="Arial" charset="0"/>
              </a:rPr>
              <a:t>Hydroxyl group of serine or threonine &amp; amide group of asparagine or glutamine form linkages with carbohydrate residues.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3000" dirty="0" smtClean="0">
                <a:cs typeface="Arial" charset="0"/>
              </a:rPr>
              <a:t>E.g. Blood group antigens and many serum proteins are glycoproteins.</a:t>
            </a:r>
            <a:endParaRPr lang="en-US" sz="3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Lipoproteins: (Proteins + lipids)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cs typeface="Arial" charset="0"/>
              </a:rPr>
              <a:t>They occur in blood and on cell membranes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cs typeface="Arial" charset="0"/>
              </a:rPr>
              <a:t>Serum lipoproteins, membrane lipoproteins</a:t>
            </a:r>
          </a:p>
          <a:p>
            <a:endParaRPr lang="en-IN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Nucleoproteins: (Proteins + Nucleic acids)</a:t>
            </a:r>
          </a:p>
          <a:p>
            <a:pPr algn="just">
              <a:lnSpc>
                <a:spcPct val="150000"/>
              </a:lnSpc>
            </a:pPr>
            <a:r>
              <a:rPr lang="en-US" sz="3200" dirty="0" err="1" smtClean="0">
                <a:cs typeface="Arial" charset="0"/>
              </a:rPr>
              <a:t>e.g.Histones</a:t>
            </a:r>
            <a:r>
              <a:rPr lang="en-US" sz="3200" dirty="0" smtClean="0">
                <a:cs typeface="Arial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cs typeface="Arial" charset="0"/>
              </a:rPr>
              <a:t>The DNA carries negative charges, which combines with positively charged proteins.</a:t>
            </a:r>
            <a:endParaRPr lang="en-US" sz="32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Chromoproteins</a:t>
            </a:r>
            <a:endParaRPr lang="en-US" sz="3200" b="1" u="sng" dirty="0" smtClean="0">
              <a:solidFill>
                <a:srgbClr val="FF0000"/>
              </a:solidFill>
              <a:cs typeface="Arial" charset="0"/>
            </a:endParaRPr>
          </a:p>
          <a:p>
            <a:endParaRPr lang="en-US" sz="3200" b="1" dirty="0" smtClean="0">
              <a:latin typeface="Arial Rounded MT Bold" pitchFamily="34" charset="0"/>
              <a:cs typeface="Arial" charset="0"/>
            </a:endParaRPr>
          </a:p>
          <a:p>
            <a:r>
              <a:rPr lang="en-US" sz="3200" dirty="0" smtClean="0">
                <a:cs typeface="Arial" charset="0"/>
              </a:rPr>
              <a:t>These are the proteins with colored prosthetic groups</a:t>
            </a:r>
          </a:p>
          <a:p>
            <a:endParaRPr lang="en-IN" sz="3200" dirty="0" smtClean="0"/>
          </a:p>
          <a:p>
            <a:r>
              <a:rPr lang="en-US" sz="3200" u="sng" dirty="0" smtClean="0">
                <a:cs typeface="Arial" charset="0"/>
              </a:rPr>
              <a:t>Hemoglobin:</a:t>
            </a:r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3200" dirty="0" smtClean="0">
                <a:cs typeface="Arial" charset="0"/>
              </a:rPr>
              <a:t>Respiratory protein found in RBCs – </a:t>
            </a:r>
            <a:r>
              <a:rPr lang="en-US" sz="3200" b="1" dirty="0" smtClean="0">
                <a:cs typeface="Arial" charset="0"/>
              </a:rPr>
              <a:t>Heme</a:t>
            </a:r>
            <a:r>
              <a:rPr lang="en-US" sz="3200" dirty="0" smtClean="0">
                <a:cs typeface="Arial" charset="0"/>
              </a:rPr>
              <a:t> as prosthetic group which is </a:t>
            </a:r>
            <a:r>
              <a:rPr lang="en-US" sz="3200" b="1" dirty="0" smtClean="0">
                <a:cs typeface="Arial" charset="0"/>
              </a:rPr>
              <a:t>red</a:t>
            </a:r>
            <a:r>
              <a:rPr lang="en-US" sz="3200" dirty="0" smtClean="0">
                <a:cs typeface="Arial" charset="0"/>
              </a:rPr>
              <a:t> in colour.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213"/>
              </a:spcBef>
              <a:buNone/>
            </a:pPr>
            <a:r>
              <a:rPr lang="en-US" sz="3200" u="sng" dirty="0" err="1" smtClean="0">
                <a:cs typeface="Arial" charset="0"/>
              </a:rPr>
              <a:t>Flavoproteins</a:t>
            </a:r>
            <a:r>
              <a:rPr lang="en-US" sz="3200" dirty="0" smtClean="0">
                <a:cs typeface="Arial" charset="0"/>
              </a:rPr>
              <a:t>: </a:t>
            </a:r>
          </a:p>
          <a:p>
            <a:pPr algn="just"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Is a cellular oxidation-reduction protein which has </a:t>
            </a:r>
            <a:r>
              <a:rPr lang="en-US" sz="3200" b="1" dirty="0" smtClean="0">
                <a:cs typeface="Arial" charset="0"/>
              </a:rPr>
              <a:t>riboflavin</a:t>
            </a:r>
            <a:r>
              <a:rPr lang="en-US" sz="3200" dirty="0" smtClean="0">
                <a:cs typeface="Arial" charset="0"/>
              </a:rPr>
              <a:t> a constituent of B-complex vitamin as its prosthetic group. </a:t>
            </a:r>
          </a:p>
          <a:p>
            <a:pPr algn="just"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This is </a:t>
            </a:r>
            <a:r>
              <a:rPr lang="en-US" sz="3200" b="1" dirty="0" smtClean="0">
                <a:cs typeface="Arial" charset="0"/>
              </a:rPr>
              <a:t>yellow</a:t>
            </a:r>
            <a:r>
              <a:rPr lang="en-US" sz="3200" dirty="0" smtClean="0">
                <a:cs typeface="Arial" charset="0"/>
              </a:rPr>
              <a:t> in colour.</a:t>
            </a:r>
          </a:p>
          <a:p>
            <a:pPr algn="just">
              <a:spcBef>
                <a:spcPts val="213"/>
              </a:spcBef>
              <a:buNone/>
            </a:pPr>
            <a:r>
              <a:rPr lang="en-US" sz="3200" u="sng" dirty="0" smtClean="0">
                <a:cs typeface="Arial" charset="0"/>
              </a:rPr>
              <a:t>Visual purple: </a:t>
            </a:r>
          </a:p>
          <a:p>
            <a:pPr algn="just"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Is a protein of retina in which the prosthetic group is  a </a:t>
            </a:r>
            <a:r>
              <a:rPr lang="en-US" sz="3200" b="1" dirty="0" err="1" smtClean="0">
                <a:cs typeface="Arial" charset="0"/>
              </a:rPr>
              <a:t>carotenoid</a:t>
            </a:r>
            <a:r>
              <a:rPr lang="en-US" sz="3200" dirty="0" smtClean="0">
                <a:cs typeface="Arial" charset="0"/>
              </a:rPr>
              <a:t> pigment which is </a:t>
            </a:r>
            <a:r>
              <a:rPr lang="en-US" sz="3200" b="1" dirty="0" smtClean="0">
                <a:cs typeface="Arial" charset="0"/>
              </a:rPr>
              <a:t>purple </a:t>
            </a:r>
            <a:r>
              <a:rPr lang="en-US" sz="3200" dirty="0" smtClean="0">
                <a:cs typeface="Arial" charset="0"/>
              </a:rPr>
              <a:t>in colour.</a:t>
            </a:r>
            <a:endParaRPr lang="en-US" sz="32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Introduction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Proteins are the building material of the body structures.</a:t>
            </a:r>
          </a:p>
          <a:p>
            <a:endParaRPr lang="en-IN" sz="2800" dirty="0" smtClean="0"/>
          </a:p>
          <a:p>
            <a:r>
              <a:rPr lang="en-IN" sz="2800" dirty="0" smtClean="0"/>
              <a:t>Proteins are composed of ‘C’, H, O , N –Major &amp; Sulphur, phosphorus – minor elements.</a:t>
            </a:r>
          </a:p>
          <a:p>
            <a:endParaRPr lang="en-IN" sz="2800" dirty="0" smtClean="0"/>
          </a:p>
          <a:p>
            <a:r>
              <a:rPr lang="en-IN" sz="2800" dirty="0" smtClean="0"/>
              <a:t>Nitrogen content of proteins is 16% by weight.</a:t>
            </a:r>
          </a:p>
          <a:p>
            <a:endParaRPr lang="en-IN" sz="2800" dirty="0" smtClean="0"/>
          </a:p>
          <a:p>
            <a:r>
              <a:rPr lang="en-IN" sz="2800" dirty="0" smtClean="0"/>
              <a:t>Proteins are made by polymerisation of amino acids through peptide bonds.</a:t>
            </a:r>
          </a:p>
          <a:p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213"/>
              </a:spcBef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Phosphoproteins</a:t>
            </a: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:(contains phosphorous)</a:t>
            </a:r>
          </a:p>
          <a:p>
            <a:pPr algn="just">
              <a:lnSpc>
                <a:spcPct val="150000"/>
              </a:lnSpc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Phosphoric acid is esterified with hydroxyl group of serine and threonine.</a:t>
            </a:r>
          </a:p>
          <a:p>
            <a:pPr algn="just">
              <a:lnSpc>
                <a:spcPct val="150000"/>
              </a:lnSpc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E.g. casein and </a:t>
            </a:r>
            <a:r>
              <a:rPr lang="en-US" sz="3200" dirty="0" err="1" smtClean="0">
                <a:cs typeface="Arial" charset="0"/>
              </a:rPr>
              <a:t>vitellin</a:t>
            </a:r>
            <a:r>
              <a:rPr lang="en-US" sz="3200" dirty="0" smtClean="0">
                <a:cs typeface="Arial" charset="0"/>
              </a:rPr>
              <a:t> of egg yolk. </a:t>
            </a:r>
          </a:p>
          <a:p>
            <a:pPr algn="just">
              <a:lnSpc>
                <a:spcPct val="150000"/>
              </a:lnSpc>
              <a:spcBef>
                <a:spcPts val="213"/>
              </a:spcBef>
            </a:pPr>
            <a:endParaRPr lang="en-US" b="1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213"/>
              </a:spcBef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Metalloproteins</a:t>
            </a: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: (metal )</a:t>
            </a:r>
          </a:p>
          <a:p>
            <a:pPr algn="just">
              <a:lnSpc>
                <a:spcPct val="150000"/>
              </a:lnSpc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Several enzymes contain metallic elements such as Fe, Co, </a:t>
            </a:r>
            <a:r>
              <a:rPr lang="en-US" sz="3200" dirty="0" err="1" smtClean="0">
                <a:cs typeface="Arial" charset="0"/>
              </a:rPr>
              <a:t>Mn</a:t>
            </a:r>
            <a:r>
              <a:rPr lang="en-US" sz="3200" dirty="0" smtClean="0">
                <a:cs typeface="Arial" charset="0"/>
              </a:rPr>
              <a:t>, Zn, Cu, </a:t>
            </a:r>
            <a:r>
              <a:rPr lang="en-US" sz="3200" dirty="0" err="1" smtClean="0">
                <a:cs typeface="Arial" charset="0"/>
              </a:rPr>
              <a:t>Mg,etc</a:t>
            </a:r>
            <a:r>
              <a:rPr lang="en-US" sz="3200" dirty="0" smtClean="0">
                <a:cs typeface="Arial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E.g., Hemoglobin (Fe), Carbonic </a:t>
            </a:r>
            <a:r>
              <a:rPr lang="en-US" sz="3200" dirty="0" err="1" smtClean="0">
                <a:cs typeface="Arial" charset="0"/>
              </a:rPr>
              <a:t>anhydrase</a:t>
            </a:r>
            <a:r>
              <a:rPr lang="en-US" sz="3200" dirty="0" smtClean="0">
                <a:cs typeface="Arial" charset="0"/>
              </a:rPr>
              <a:t> (Zn), </a:t>
            </a:r>
            <a:r>
              <a:rPr lang="en-US" sz="3200" dirty="0" err="1" smtClean="0">
                <a:cs typeface="Arial" charset="0"/>
              </a:rPr>
              <a:t>Ceruloplasmin</a:t>
            </a:r>
            <a:r>
              <a:rPr lang="en-US" sz="3200" dirty="0" smtClean="0">
                <a:cs typeface="Arial" charset="0"/>
              </a:rPr>
              <a:t> (Cu)</a:t>
            </a:r>
            <a:endParaRPr lang="en-US" sz="32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153400" cy="990600"/>
          </a:xfrm>
        </p:spPr>
        <p:txBody>
          <a:bodyPr>
            <a:noAutofit/>
          </a:bodyPr>
          <a:lstStyle/>
          <a:p>
            <a:r>
              <a:rPr lang="en-IN" sz="3200" dirty="0" smtClean="0"/>
              <a:t>Examples of the Conjugated Proteins: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4495800"/>
          </a:xfrm>
        </p:spPr>
        <p:txBody>
          <a:bodyPr/>
          <a:lstStyle/>
          <a:p>
            <a:pPr>
              <a:buNone/>
            </a:pP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34481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Derived Proteins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213"/>
              </a:spcBef>
              <a:buNone/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13"/>
              </a:spcBef>
            </a:pPr>
            <a:r>
              <a:rPr lang="en-US" sz="3200" dirty="0" smtClean="0">
                <a:cs typeface="Arial" charset="0"/>
              </a:rPr>
              <a:t>These are the denatured or  coagulated or hydrolyzed products of proteins</a:t>
            </a:r>
          </a:p>
          <a:p>
            <a:pPr algn="just">
              <a:spcBef>
                <a:spcPts val="213"/>
              </a:spcBef>
            </a:pPr>
            <a:endParaRPr lang="en-US" sz="3200" b="1" dirty="0" smtClean="0">
              <a:solidFill>
                <a:srgbClr val="FF0000"/>
              </a:solidFill>
              <a:cs typeface="Arial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920" y="476672"/>
            <a:ext cx="1130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Proteins</a:t>
            </a:r>
            <a:endParaRPr lang="en-IN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79912" y="1268760"/>
            <a:ext cx="1233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Proteans</a:t>
            </a: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2204864"/>
            <a:ext cx="1791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Metaproteins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3068960"/>
            <a:ext cx="1339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Proteoses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3933056"/>
            <a:ext cx="1272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Peptones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4797152"/>
            <a:ext cx="1220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Peptides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5661248"/>
            <a:ext cx="1661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Amino Acids</a:t>
            </a:r>
            <a:endParaRPr lang="en-IN" sz="2400" dirty="0"/>
          </a:p>
        </p:txBody>
      </p:sp>
      <p:sp>
        <p:nvSpPr>
          <p:cNvPr id="9" name="Down Arrow 8"/>
          <p:cNvSpPr/>
          <p:nvPr/>
        </p:nvSpPr>
        <p:spPr>
          <a:xfrm>
            <a:off x="4355976" y="908720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>
            <a:off x="4355976" y="1772816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Down Arrow 10"/>
          <p:cNvSpPr/>
          <p:nvPr/>
        </p:nvSpPr>
        <p:spPr>
          <a:xfrm>
            <a:off x="4355976" y="2636912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Down Arrow 11"/>
          <p:cNvSpPr/>
          <p:nvPr/>
        </p:nvSpPr>
        <p:spPr>
          <a:xfrm>
            <a:off x="4355976" y="3501008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Down Arrow 12"/>
          <p:cNvSpPr/>
          <p:nvPr/>
        </p:nvSpPr>
        <p:spPr>
          <a:xfrm>
            <a:off x="4355976" y="4365104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Down Arrow 13"/>
          <p:cNvSpPr/>
          <p:nvPr/>
        </p:nvSpPr>
        <p:spPr>
          <a:xfrm>
            <a:off x="4355976" y="5229200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539553" y="2060848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/>
              <a:t>Progressive Hydrolysis of Proteins</a:t>
            </a:r>
            <a:endParaRPr lang="en-IN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652120" y="1772816"/>
            <a:ext cx="3218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Primary Derived Proteins</a:t>
            </a:r>
            <a:endParaRPr lang="en-IN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70073" y="3933056"/>
            <a:ext cx="3573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Secondary Derived Proteins</a:t>
            </a:r>
            <a:endParaRPr lang="en-IN" sz="2400" dirty="0"/>
          </a:p>
        </p:txBody>
      </p:sp>
      <p:sp>
        <p:nvSpPr>
          <p:cNvPr id="18" name="Right Brace 17"/>
          <p:cNvSpPr/>
          <p:nvPr/>
        </p:nvSpPr>
        <p:spPr>
          <a:xfrm>
            <a:off x="5436096" y="1556792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ight Brace 18"/>
          <p:cNvSpPr/>
          <p:nvPr/>
        </p:nvSpPr>
        <p:spPr>
          <a:xfrm>
            <a:off x="5364088" y="3284984"/>
            <a:ext cx="72008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04664"/>
            <a:ext cx="8153400" cy="81453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r>
              <a:rPr lang="en-US" sz="3600" dirty="0" smtClean="0"/>
              <a:t>Based on </a:t>
            </a:r>
            <a:r>
              <a:rPr lang="en-US" sz="3600" b="1" i="1" cap="all" dirty="0" smtClean="0"/>
              <a:t>biological function</a:t>
            </a:r>
            <a:r>
              <a:rPr lang="en-US" sz="3600" b="1" i="1" dirty="0" smtClean="0"/>
              <a:t/>
            </a:r>
            <a:br>
              <a:rPr lang="en-US" sz="3600" b="1" i="1" dirty="0" smtClean="0"/>
            </a:br>
            <a:endParaRPr lang="en-IN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1)Catalytic proteins: All enzymes </a:t>
            </a:r>
            <a:r>
              <a:rPr lang="en-US" dirty="0" err="1" smtClean="0"/>
              <a:t>E.g</a:t>
            </a:r>
            <a:r>
              <a:rPr lang="en-US" dirty="0" smtClean="0"/>
              <a:t>: Hexokinase, Amylase</a:t>
            </a:r>
          </a:p>
          <a:p>
            <a:r>
              <a:rPr lang="en-US" dirty="0" smtClean="0"/>
              <a:t>2)</a:t>
            </a:r>
            <a:r>
              <a:rPr lang="en-US" dirty="0" err="1" smtClean="0"/>
              <a:t>Defence</a:t>
            </a:r>
            <a:r>
              <a:rPr lang="en-US" dirty="0" smtClean="0"/>
              <a:t> proteins: Immunoglobulins as antibodies</a:t>
            </a:r>
          </a:p>
          <a:p>
            <a:r>
              <a:rPr lang="en-US" dirty="0" smtClean="0"/>
              <a:t>3)Structural proteins: Keratin, Collagen</a:t>
            </a:r>
          </a:p>
          <a:p>
            <a:r>
              <a:rPr lang="en-US" dirty="0" smtClean="0"/>
              <a:t>4)Hormonal proteins: Growth hormone, Insulin</a:t>
            </a:r>
          </a:p>
          <a:p>
            <a:r>
              <a:rPr lang="en-US" dirty="0" smtClean="0"/>
              <a:t>5)Contractile proteins: Actin, Myosin, Tropomyosin</a:t>
            </a:r>
          </a:p>
          <a:p>
            <a:r>
              <a:rPr lang="en-US" dirty="0" smtClean="0"/>
              <a:t>6)Transport proteins: Serum albumin, Transferrin, Hemoglobin</a:t>
            </a:r>
          </a:p>
          <a:p>
            <a:r>
              <a:rPr lang="en-US" dirty="0" smtClean="0"/>
              <a:t>7)Storage proteins: </a:t>
            </a:r>
            <a:r>
              <a:rPr lang="en-US" dirty="0" err="1" smtClean="0"/>
              <a:t>Ferritin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8)Visual proteins: </a:t>
            </a:r>
            <a:r>
              <a:rPr lang="en-US" dirty="0" err="1" smtClean="0"/>
              <a:t>Rhodopsin</a:t>
            </a:r>
            <a:r>
              <a:rPr lang="en-US" dirty="0" smtClean="0"/>
              <a:t> in retina</a:t>
            </a:r>
          </a:p>
          <a:p>
            <a:r>
              <a:rPr lang="en-US" dirty="0" smtClean="0"/>
              <a:t>9)Membrane proteins: Sodium potassium pump</a:t>
            </a:r>
          </a:p>
          <a:p>
            <a:r>
              <a:rPr lang="en-US" dirty="0" smtClean="0"/>
              <a:t>10)Haemostatic proteins: Fibrinogen, Prothrombin</a:t>
            </a:r>
          </a:p>
          <a:p>
            <a:r>
              <a:rPr lang="en-US" dirty="0" smtClean="0"/>
              <a:t>11)Buffer proteins: Plasma proteins, Hemoglobin</a:t>
            </a:r>
          </a:p>
          <a:p>
            <a:r>
              <a:rPr lang="en-US" dirty="0" smtClean="0"/>
              <a:t>12) Respiratory proteins: Hemoglobin, Myoglobin</a:t>
            </a:r>
          </a:p>
          <a:p>
            <a:r>
              <a:rPr lang="en-US" dirty="0" smtClean="0"/>
              <a:t>13) Receptor proteins: Insulin receptors, Glucagon receptors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Based on </a:t>
            </a:r>
            <a:r>
              <a:rPr lang="en-IN" sz="3600" b="1" i="1" cap="all" dirty="0" smtClean="0"/>
              <a:t>Nutritional Value </a:t>
            </a:r>
            <a:endParaRPr lang="en-IN" sz="3600" b="1" i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512" cy="42797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cs typeface="Arial" charset="0"/>
              </a:rPr>
              <a:t>1. Complete Proteins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cs typeface="Arial" charset="0"/>
              </a:rPr>
              <a:t>2. Incomplete Proteins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cs typeface="Arial" charset="0"/>
              </a:rPr>
              <a:t>3. Poor Proteins</a:t>
            </a:r>
          </a:p>
          <a:p>
            <a:pPr>
              <a:lnSpc>
                <a:spcPct val="150000"/>
              </a:lnSpc>
              <a:spcBef>
                <a:spcPts val="213"/>
              </a:spcBef>
              <a:buNone/>
            </a:pPr>
            <a:r>
              <a:rPr lang="en-US" sz="2800" b="1" u="sng" dirty="0" smtClean="0">
                <a:solidFill>
                  <a:srgbClr val="FF0000"/>
                </a:solidFill>
                <a:cs typeface="Arial" charset="0"/>
              </a:rPr>
              <a:t>Complete proteins or Nutritionally rich proteins: </a:t>
            </a:r>
          </a:p>
          <a:p>
            <a:pPr>
              <a:lnSpc>
                <a:spcPct val="150000"/>
              </a:lnSpc>
              <a:spcBef>
                <a:spcPts val="213"/>
              </a:spcBef>
            </a:pPr>
            <a:r>
              <a:rPr lang="en-US" sz="2800" dirty="0" smtClean="0">
                <a:cs typeface="Arial" charset="0"/>
              </a:rPr>
              <a:t>These proteins have all the essential amino acids in the required proportion. </a:t>
            </a:r>
          </a:p>
          <a:p>
            <a:pPr>
              <a:lnSpc>
                <a:spcPct val="150000"/>
              </a:lnSpc>
              <a:spcBef>
                <a:spcPts val="213"/>
              </a:spcBef>
            </a:pPr>
            <a:r>
              <a:rPr lang="en-US" sz="2800" dirty="0" smtClean="0">
                <a:cs typeface="Arial" charset="0"/>
              </a:rPr>
              <a:t>Also called as first class proteins. E.g., egg albumin, casein of milk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213"/>
              </a:spcBef>
              <a:buNone/>
            </a:pP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Incomplete proteins: </a:t>
            </a:r>
          </a:p>
          <a:p>
            <a:pPr>
              <a:lnSpc>
                <a:spcPct val="150000"/>
              </a:lnSpc>
              <a:spcBef>
                <a:spcPts val="213"/>
              </a:spcBef>
            </a:pPr>
            <a:r>
              <a:rPr lang="en-US" sz="2800" dirty="0" smtClean="0">
                <a:cs typeface="Arial" charset="0"/>
              </a:rPr>
              <a:t>These proteins are lacking one essential amino acid. </a:t>
            </a:r>
          </a:p>
          <a:p>
            <a:pPr>
              <a:lnSpc>
                <a:spcPct val="150000"/>
              </a:lnSpc>
              <a:spcBef>
                <a:spcPts val="213"/>
              </a:spcBef>
            </a:pPr>
            <a:r>
              <a:rPr lang="en-US" sz="2800" dirty="0" smtClean="0">
                <a:cs typeface="Arial" charset="0"/>
              </a:rPr>
              <a:t>They cannot promote body growth in children; but may be able to sustain body weight in adults. </a:t>
            </a:r>
          </a:p>
          <a:p>
            <a:pPr>
              <a:lnSpc>
                <a:spcPct val="150000"/>
              </a:lnSpc>
              <a:spcBef>
                <a:spcPts val="213"/>
              </a:spcBef>
            </a:pPr>
            <a:r>
              <a:rPr lang="en-US" sz="2800" dirty="0" smtClean="0">
                <a:cs typeface="Arial" charset="0"/>
              </a:rPr>
              <a:t>E.g., </a:t>
            </a:r>
            <a:r>
              <a:rPr lang="en-US" sz="2800" b="1" dirty="0" smtClean="0">
                <a:cs typeface="Arial" charset="0"/>
              </a:rPr>
              <a:t>Pulses</a:t>
            </a:r>
            <a:r>
              <a:rPr lang="en-US" sz="2800" dirty="0" smtClean="0">
                <a:cs typeface="Arial" charset="0"/>
              </a:rPr>
              <a:t> are deficient in </a:t>
            </a:r>
            <a:r>
              <a:rPr lang="en-US" sz="2800" b="1" dirty="0" smtClean="0">
                <a:cs typeface="Arial" charset="0"/>
              </a:rPr>
              <a:t>methionine</a:t>
            </a:r>
            <a:r>
              <a:rPr lang="en-US" sz="2800" dirty="0" smtClean="0">
                <a:cs typeface="Arial" charset="0"/>
              </a:rPr>
              <a:t>. </a:t>
            </a:r>
            <a:r>
              <a:rPr lang="en-US" sz="2800" b="1" dirty="0" smtClean="0">
                <a:cs typeface="Arial" charset="0"/>
              </a:rPr>
              <a:t>Cereals</a:t>
            </a:r>
            <a:r>
              <a:rPr lang="en-US" sz="2800" dirty="0" smtClean="0">
                <a:cs typeface="Arial" charset="0"/>
              </a:rPr>
              <a:t> are lacking of </a:t>
            </a:r>
            <a:r>
              <a:rPr lang="en-US" sz="2800" b="1" dirty="0" smtClean="0">
                <a:cs typeface="Arial" charset="0"/>
              </a:rPr>
              <a:t>lysine</a:t>
            </a:r>
            <a:r>
              <a:rPr lang="en-US" sz="2800" dirty="0" smtClean="0">
                <a:cs typeface="Arial" charset="0"/>
              </a:rPr>
              <a:t>. Both should be taken together for adequate growth.</a:t>
            </a:r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sz="3200" b="1" u="sng" dirty="0" smtClean="0">
                <a:solidFill>
                  <a:srgbClr val="FF0000"/>
                </a:solidFill>
              </a:rPr>
              <a:t>Poor Proteins:</a:t>
            </a:r>
          </a:p>
          <a:p>
            <a:pPr>
              <a:buNone/>
            </a:pPr>
            <a:endParaRPr lang="en-IN" sz="3200" b="1" u="sng" dirty="0" smtClean="0">
              <a:solidFill>
                <a:srgbClr val="FF0000"/>
              </a:solidFill>
            </a:endParaRPr>
          </a:p>
          <a:p>
            <a:r>
              <a:rPr lang="en-IN" sz="3000" dirty="0" smtClean="0"/>
              <a:t>Lack in many essential amino acids.</a:t>
            </a:r>
          </a:p>
          <a:p>
            <a:r>
              <a:rPr lang="en-IN" sz="3000" dirty="0" smtClean="0"/>
              <a:t>Can not sustain normal body weight.</a:t>
            </a:r>
          </a:p>
          <a:p>
            <a:r>
              <a:rPr lang="en-IN" sz="3000" dirty="0" smtClean="0"/>
              <a:t>E.g. </a:t>
            </a:r>
            <a:r>
              <a:rPr lang="en-IN" sz="3000" b="1" dirty="0" err="1" smtClean="0"/>
              <a:t>Zein</a:t>
            </a:r>
            <a:r>
              <a:rPr lang="en-IN" sz="3000" dirty="0" smtClean="0"/>
              <a:t> from corn lacks </a:t>
            </a:r>
            <a:r>
              <a:rPr lang="en-IN" sz="3000" b="1" dirty="0" smtClean="0"/>
              <a:t>tryptophan &amp; lysine</a:t>
            </a:r>
            <a:endParaRPr lang="en-IN" sz="3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sz="3000" dirty="0" err="1" smtClean="0"/>
              <a:t>Dipeptide</a:t>
            </a:r>
            <a:r>
              <a:rPr lang="en-IN" sz="3000" dirty="0" smtClean="0"/>
              <a:t>: 2 amino acids are combined.</a:t>
            </a:r>
          </a:p>
          <a:p>
            <a:r>
              <a:rPr lang="en-IN" sz="3000" dirty="0" err="1" smtClean="0"/>
              <a:t>Tripeptide</a:t>
            </a:r>
            <a:r>
              <a:rPr lang="en-IN" sz="3000" dirty="0" smtClean="0"/>
              <a:t>: 3 amino acids are linked.</a:t>
            </a:r>
          </a:p>
          <a:p>
            <a:r>
              <a:rPr lang="en-IN" sz="3000" dirty="0" smtClean="0"/>
              <a:t>10 or less amino acids together will make </a:t>
            </a:r>
            <a:r>
              <a:rPr lang="en-IN" sz="3000" dirty="0" err="1" smtClean="0"/>
              <a:t>oligopeptide</a:t>
            </a:r>
            <a:r>
              <a:rPr lang="en-IN" sz="3000" dirty="0" smtClean="0"/>
              <a:t>.</a:t>
            </a:r>
          </a:p>
          <a:p>
            <a:r>
              <a:rPr lang="en-IN" sz="3000" dirty="0" smtClean="0"/>
              <a:t>Polypeptide: 10-50 amino acids are combined.</a:t>
            </a:r>
          </a:p>
          <a:p>
            <a:endParaRPr lang="en-IN" sz="3000" dirty="0" smtClean="0"/>
          </a:p>
          <a:p>
            <a:r>
              <a:rPr lang="en-IN" sz="3000" b="1" dirty="0" smtClean="0"/>
              <a:t>Proteins</a:t>
            </a:r>
            <a:r>
              <a:rPr lang="en-IN" sz="3000" dirty="0" smtClean="0"/>
              <a:t>: Big polypeptide chains containing &gt; 50 amino acids.</a:t>
            </a:r>
            <a:endParaRPr lang="en-IN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Based on Shape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ts val="20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A) Globular proteins: </a:t>
            </a:r>
          </a:p>
          <a:p>
            <a:pPr algn="just">
              <a:spcBef>
                <a:spcPts val="200"/>
              </a:spcBef>
            </a:pPr>
            <a:endParaRPr lang="en-US" sz="28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These are spherical or oval in shape, soluble in water or other solvents and easily digestible.</a:t>
            </a:r>
          </a:p>
          <a:p>
            <a:pPr algn="just"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Ex: albumins, globulins and </a:t>
            </a:r>
            <a:r>
              <a:rPr lang="en-US" sz="2800" dirty="0" err="1" smtClean="0">
                <a:cs typeface="Arial" charset="0"/>
              </a:rPr>
              <a:t>protamins</a:t>
            </a:r>
            <a:endParaRPr lang="en-US" sz="2800" dirty="0" smtClean="0">
              <a:cs typeface="Arial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en-IN" sz="2800" b="1" dirty="0" smtClean="0">
                <a:solidFill>
                  <a:srgbClr val="FF0000"/>
                </a:solidFill>
              </a:rPr>
              <a:t>B) Fibrous Proteins: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These are fibrous proteins – </a:t>
            </a:r>
            <a:r>
              <a:rPr lang="en-US" sz="2800" dirty="0" err="1" smtClean="0">
                <a:cs typeface="Arial" charset="0"/>
              </a:rPr>
              <a:t>fibre</a:t>
            </a:r>
            <a:r>
              <a:rPr lang="en-US" sz="2800" dirty="0" smtClean="0">
                <a:cs typeface="Arial" charset="0"/>
              </a:rPr>
              <a:t> like in shape with great stability and very low solubility and form supporting structures.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2800" u="sng" dirty="0" smtClean="0">
                <a:cs typeface="Arial" charset="0"/>
              </a:rPr>
              <a:t>Collagens</a:t>
            </a:r>
            <a:r>
              <a:rPr lang="en-US" sz="2800" dirty="0" smtClean="0">
                <a:cs typeface="Arial" charset="0"/>
              </a:rPr>
              <a:t>, are connective tissue proteins</a:t>
            </a:r>
            <a:endParaRPr lang="en-US" sz="2800" u="sng" dirty="0" smtClean="0">
              <a:cs typeface="Arial" charset="0"/>
            </a:endParaRP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2800" u="sng" dirty="0" err="1" smtClean="0">
                <a:cs typeface="Arial" charset="0"/>
              </a:rPr>
              <a:t>Elastins</a:t>
            </a:r>
            <a:r>
              <a:rPr lang="en-US" sz="2800" u="sng" dirty="0" smtClean="0">
                <a:cs typeface="Arial" charset="0"/>
              </a:rPr>
              <a:t>,</a:t>
            </a:r>
            <a:r>
              <a:rPr lang="en-US" sz="2800" dirty="0" smtClean="0">
                <a:cs typeface="Arial" charset="0"/>
              </a:rPr>
              <a:t> these proteins are found in elastic tissues such as tendons and arteries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</a:pPr>
            <a:r>
              <a:rPr lang="en-US" sz="2800" u="sng" dirty="0" smtClean="0">
                <a:cs typeface="Arial" charset="0"/>
              </a:rPr>
              <a:t>Keratins,</a:t>
            </a:r>
            <a:r>
              <a:rPr lang="en-US" sz="2800" dirty="0" smtClean="0">
                <a:cs typeface="Arial" charset="0"/>
              </a:rPr>
              <a:t> present in </a:t>
            </a:r>
            <a:r>
              <a:rPr lang="en-US" sz="2800" dirty="0" err="1" smtClean="0">
                <a:cs typeface="Arial" charset="0"/>
              </a:rPr>
              <a:t>exoskeletal</a:t>
            </a:r>
            <a:r>
              <a:rPr lang="en-US" sz="2800" dirty="0" smtClean="0">
                <a:cs typeface="Arial" charset="0"/>
              </a:rPr>
              <a:t> structures e.g. hair, nails, etc.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043608" y="2780928"/>
            <a:ext cx="7123113" cy="1673225"/>
          </a:xfrm>
        </p:spPr>
        <p:txBody>
          <a:bodyPr>
            <a:normAutofit/>
          </a:bodyPr>
          <a:lstStyle/>
          <a:p>
            <a:pPr algn="ctr"/>
            <a:r>
              <a:rPr lang="en-IN" sz="5400" b="1" i="1" dirty="0" smtClean="0"/>
              <a:t>MCQs</a:t>
            </a:r>
            <a:endParaRPr lang="en-IN" sz="54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3200" dirty="0" smtClean="0"/>
          </a:p>
          <a:p>
            <a:pPr>
              <a:buNone/>
            </a:pPr>
            <a:r>
              <a:rPr lang="en-IN" sz="3200" dirty="0" smtClean="0"/>
              <a:t>1. The following is a </a:t>
            </a:r>
            <a:r>
              <a:rPr lang="en-IN" sz="3200" b="1" dirty="0" smtClean="0"/>
              <a:t>transport protein</a:t>
            </a:r>
          </a:p>
          <a:p>
            <a:endParaRPr lang="en-IN" sz="3200" dirty="0" smtClean="0"/>
          </a:p>
          <a:p>
            <a:r>
              <a:rPr lang="en-IN" sz="3200" dirty="0" smtClean="0"/>
              <a:t>A) Hemoglobin</a:t>
            </a:r>
          </a:p>
          <a:p>
            <a:r>
              <a:rPr lang="en-IN" sz="3200" dirty="0" smtClean="0"/>
              <a:t>B) Histones</a:t>
            </a:r>
          </a:p>
          <a:p>
            <a:r>
              <a:rPr lang="en-IN" sz="3200" dirty="0" smtClean="0"/>
              <a:t>C) Myosin</a:t>
            </a:r>
          </a:p>
          <a:p>
            <a:r>
              <a:rPr lang="en-IN" sz="3200" dirty="0" smtClean="0"/>
              <a:t>D) Collagen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3200" dirty="0" smtClean="0"/>
          </a:p>
          <a:p>
            <a:pPr>
              <a:buNone/>
            </a:pPr>
            <a:r>
              <a:rPr lang="en-IN" sz="3200" dirty="0" smtClean="0"/>
              <a:t>2. </a:t>
            </a:r>
            <a:r>
              <a:rPr lang="en-IN" sz="3200" b="1" dirty="0" err="1" smtClean="0"/>
              <a:t>Proteoses</a:t>
            </a:r>
            <a:r>
              <a:rPr lang="en-IN" sz="3200" dirty="0" smtClean="0"/>
              <a:t> are </a:t>
            </a:r>
          </a:p>
          <a:p>
            <a:endParaRPr lang="en-IN" sz="3200" dirty="0" smtClean="0"/>
          </a:p>
          <a:p>
            <a:r>
              <a:rPr lang="en-IN" sz="3200" dirty="0" smtClean="0"/>
              <a:t>A) simple protein</a:t>
            </a:r>
          </a:p>
          <a:p>
            <a:r>
              <a:rPr lang="en-IN" sz="3200" dirty="0" smtClean="0"/>
              <a:t>B) conjugated protein</a:t>
            </a:r>
          </a:p>
          <a:p>
            <a:r>
              <a:rPr lang="en-IN" sz="3200" dirty="0" smtClean="0"/>
              <a:t>C) Derived protein</a:t>
            </a:r>
          </a:p>
          <a:p>
            <a:r>
              <a:rPr lang="en-IN" sz="3200" dirty="0" smtClean="0"/>
              <a:t>D) none of the above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3200" dirty="0" smtClean="0"/>
          </a:p>
          <a:p>
            <a:pPr>
              <a:buNone/>
            </a:pPr>
            <a:r>
              <a:rPr lang="en-IN" sz="3200" dirty="0" smtClean="0"/>
              <a:t>3. </a:t>
            </a:r>
            <a:r>
              <a:rPr lang="en-IN" sz="3200" b="1" dirty="0" smtClean="0"/>
              <a:t>Pulses</a:t>
            </a:r>
            <a:r>
              <a:rPr lang="en-IN" sz="3200" dirty="0" smtClean="0"/>
              <a:t> are lacking of </a:t>
            </a:r>
          </a:p>
          <a:p>
            <a:endParaRPr lang="en-IN" sz="3200" dirty="0" smtClean="0"/>
          </a:p>
          <a:p>
            <a:r>
              <a:rPr lang="en-IN" sz="3200" dirty="0" smtClean="0"/>
              <a:t>A) Arginine</a:t>
            </a:r>
          </a:p>
          <a:p>
            <a:r>
              <a:rPr lang="en-IN" sz="3200" dirty="0" smtClean="0"/>
              <a:t>B) Methionine</a:t>
            </a:r>
          </a:p>
          <a:p>
            <a:r>
              <a:rPr lang="en-IN" sz="3200" dirty="0" smtClean="0"/>
              <a:t>C) Lysine</a:t>
            </a:r>
          </a:p>
          <a:p>
            <a:r>
              <a:rPr lang="en-IN" sz="3200" dirty="0" smtClean="0"/>
              <a:t>D) Cysteine</a:t>
            </a:r>
          </a:p>
          <a:p>
            <a:endParaRPr lang="en-IN" sz="3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3200" dirty="0" smtClean="0"/>
          </a:p>
          <a:p>
            <a:pPr>
              <a:buNone/>
            </a:pPr>
            <a:r>
              <a:rPr lang="en-IN" sz="3200" dirty="0" smtClean="0"/>
              <a:t>4. </a:t>
            </a:r>
            <a:r>
              <a:rPr lang="en-IN" sz="3200" b="1" dirty="0" smtClean="0"/>
              <a:t>Casein</a:t>
            </a:r>
            <a:r>
              <a:rPr lang="en-IN" sz="3200" dirty="0" smtClean="0"/>
              <a:t> is</a:t>
            </a:r>
          </a:p>
          <a:p>
            <a:endParaRPr lang="en-IN" sz="3200" dirty="0" smtClean="0"/>
          </a:p>
          <a:p>
            <a:r>
              <a:rPr lang="en-IN" sz="3200" dirty="0" smtClean="0"/>
              <a:t>A) </a:t>
            </a:r>
            <a:r>
              <a:rPr lang="en-IN" sz="3200" dirty="0" err="1" smtClean="0"/>
              <a:t>Metalloprotein</a:t>
            </a:r>
            <a:endParaRPr lang="en-IN" sz="3200" dirty="0" smtClean="0"/>
          </a:p>
          <a:p>
            <a:r>
              <a:rPr lang="en-IN" sz="3200" dirty="0" smtClean="0"/>
              <a:t>B) Glycoprotein</a:t>
            </a:r>
          </a:p>
          <a:p>
            <a:r>
              <a:rPr lang="en-IN" sz="3200" dirty="0" smtClean="0"/>
              <a:t>C) </a:t>
            </a:r>
            <a:r>
              <a:rPr lang="en-IN" sz="3200" dirty="0" err="1" smtClean="0"/>
              <a:t>Chromoprotein</a:t>
            </a:r>
            <a:endParaRPr lang="en-IN" sz="3200" dirty="0" smtClean="0"/>
          </a:p>
          <a:p>
            <a:r>
              <a:rPr lang="en-IN" sz="3200" dirty="0" smtClean="0"/>
              <a:t>D) Phosphoprotein </a:t>
            </a:r>
          </a:p>
          <a:p>
            <a:endParaRPr lang="en-IN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3200" dirty="0" smtClean="0"/>
          </a:p>
          <a:p>
            <a:pPr>
              <a:buNone/>
            </a:pPr>
            <a:r>
              <a:rPr lang="en-IN" sz="3200" dirty="0" smtClean="0"/>
              <a:t>5. which one is </a:t>
            </a:r>
            <a:r>
              <a:rPr lang="en-IN" sz="3200" b="1" dirty="0" smtClean="0"/>
              <a:t>high biological value </a:t>
            </a:r>
            <a:r>
              <a:rPr lang="en-IN" sz="3200" dirty="0" smtClean="0"/>
              <a:t>protein?</a:t>
            </a:r>
          </a:p>
          <a:p>
            <a:endParaRPr lang="en-IN" sz="3200" dirty="0" smtClean="0"/>
          </a:p>
          <a:p>
            <a:r>
              <a:rPr lang="en-IN" sz="3200" dirty="0" smtClean="0"/>
              <a:t>A) Cereal protein</a:t>
            </a:r>
          </a:p>
          <a:p>
            <a:r>
              <a:rPr lang="en-IN" sz="3200" dirty="0" smtClean="0"/>
              <a:t>B) pulse protein</a:t>
            </a:r>
          </a:p>
          <a:p>
            <a:r>
              <a:rPr lang="en-IN" sz="3200" dirty="0" smtClean="0"/>
              <a:t>C) Egg albumin</a:t>
            </a:r>
          </a:p>
          <a:p>
            <a:r>
              <a:rPr lang="en-IN" sz="3200" dirty="0" smtClean="0"/>
              <a:t>D) none of the above</a:t>
            </a:r>
            <a:endParaRPr lang="en-IN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Classification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Based on Chemical Composition and solubility</a:t>
            </a:r>
          </a:p>
          <a:p>
            <a:endParaRPr lang="en-US" sz="3200" dirty="0" smtClean="0"/>
          </a:p>
          <a:p>
            <a:r>
              <a:rPr lang="en-US" sz="3200" dirty="0" smtClean="0"/>
              <a:t>Based on Functions</a:t>
            </a:r>
          </a:p>
          <a:p>
            <a:endParaRPr lang="en-US" sz="3200" dirty="0" smtClean="0"/>
          </a:p>
          <a:p>
            <a:r>
              <a:rPr lang="en-US" sz="3200" dirty="0" smtClean="0"/>
              <a:t>Based on Nutritional Value</a:t>
            </a:r>
          </a:p>
          <a:p>
            <a:endParaRPr lang="en-US" sz="3200" dirty="0" smtClean="0"/>
          </a:p>
          <a:p>
            <a:r>
              <a:rPr lang="en-US" sz="3200" dirty="0" smtClean="0"/>
              <a:t>Based on shape</a:t>
            </a:r>
          </a:p>
          <a:p>
            <a:endParaRPr lang="en-US" sz="32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892480" cy="896144"/>
          </a:xfrm>
        </p:spPr>
        <p:txBody>
          <a:bodyPr>
            <a:noAutofit/>
          </a:bodyPr>
          <a:lstStyle/>
          <a:p>
            <a:r>
              <a:rPr lang="en-US" sz="3200" dirty="0" smtClean="0"/>
              <a:t>Based on </a:t>
            </a:r>
            <a:r>
              <a:rPr lang="en-US" sz="3200" b="1" i="1" cap="all" dirty="0" smtClean="0"/>
              <a:t>chemical composition and solubility:</a:t>
            </a:r>
            <a:br>
              <a:rPr lang="en-US" sz="3200" b="1" i="1" cap="all" dirty="0" smtClean="0"/>
            </a:br>
            <a:endParaRPr lang="en-IN" sz="3200" b="1" i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1) </a:t>
            </a:r>
            <a:r>
              <a:rPr lang="en-US" sz="3200" b="1" dirty="0" smtClean="0"/>
              <a:t>Simple proteins</a:t>
            </a:r>
            <a:r>
              <a:rPr lang="en-US" sz="3200" dirty="0" smtClean="0"/>
              <a:t>: contain only amino acids. Do not contain any additional groups.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2) </a:t>
            </a:r>
            <a:r>
              <a:rPr lang="en-US" sz="3200" b="1" dirty="0" smtClean="0"/>
              <a:t>Conjugated Proteins</a:t>
            </a:r>
            <a:r>
              <a:rPr lang="en-US" sz="3200" dirty="0" smtClean="0"/>
              <a:t>: These have prosthetic groups along with amino acids. 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3) </a:t>
            </a:r>
            <a:r>
              <a:rPr lang="en-US" sz="3200" b="1" dirty="0" smtClean="0"/>
              <a:t>Derived Proteins</a:t>
            </a:r>
            <a:r>
              <a:rPr lang="en-US" sz="3200" dirty="0" smtClean="0"/>
              <a:t>: Formed from partial hydrolysis of simple or compound proteins.</a:t>
            </a:r>
          </a:p>
          <a:p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tx1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Arial Rounded MT Bold" pitchFamily="34" charset="0"/>
              </a:rPr>
              <a:t>Classification of Proteins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447800"/>
            <a:ext cx="1524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</a:rPr>
              <a:t>Simple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657600" y="1371600"/>
            <a:ext cx="2057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</a:rPr>
              <a:t>Conjugated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0" y="1371600"/>
            <a:ext cx="1981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</a:rPr>
              <a:t>Derived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1988840"/>
            <a:ext cx="1524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6600FF"/>
                </a:solidFill>
                <a:latin typeface="Arial Black" pitchFamily="34" charset="0"/>
              </a:rPr>
              <a:t>Albumins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63688" y="2492896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6600FF"/>
                </a:solidFill>
                <a:latin typeface="Arial Black" pitchFamily="34" charset="0"/>
              </a:rPr>
              <a:t>Globulins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91680" y="3068960"/>
            <a:ext cx="1447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6600FF"/>
                </a:solidFill>
                <a:latin typeface="Arial Black" pitchFamily="34" charset="0"/>
              </a:rPr>
              <a:t>Glutelins</a:t>
            </a:r>
            <a:endParaRPr lang="en-US" b="1" dirty="0">
              <a:solidFill>
                <a:srgbClr val="6600FF"/>
              </a:solidFill>
              <a:latin typeface="Arial Black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91680" y="3573016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6600FF"/>
                </a:solidFill>
                <a:latin typeface="Arial Black" pitchFamily="34" charset="0"/>
              </a:rPr>
              <a:t>Prolamines</a:t>
            </a:r>
            <a:endParaRPr lang="en-US" b="1" dirty="0">
              <a:solidFill>
                <a:srgbClr val="6600FF"/>
              </a:solidFill>
              <a:latin typeface="Arial Black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91680" y="3933056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6600FF"/>
                </a:solidFill>
                <a:latin typeface="Arial Black" pitchFamily="34" charset="0"/>
              </a:rPr>
              <a:t>Histones</a:t>
            </a:r>
            <a:endParaRPr lang="en-US" b="1" dirty="0">
              <a:solidFill>
                <a:srgbClr val="6600FF"/>
              </a:solidFill>
              <a:latin typeface="Arial Black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" y="5486400"/>
            <a:ext cx="1447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6600FF"/>
              </a:solidFill>
              <a:latin typeface="Arial Black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19672" y="4437112"/>
            <a:ext cx="1752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6600FF"/>
                </a:solidFill>
                <a:latin typeface="Arial Black" pitchFamily="34" charset="0"/>
              </a:rPr>
              <a:t>Protamines</a:t>
            </a:r>
            <a:endParaRPr lang="en-US" b="1" dirty="0" smtClean="0">
              <a:solidFill>
                <a:srgbClr val="6600FF"/>
              </a:solidFill>
              <a:latin typeface="Arial Black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259632" y="1988840"/>
            <a:ext cx="0" cy="31683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31640" y="2132856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31640" y="2636912"/>
            <a:ext cx="381000" cy="15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259632" y="3212976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331640" y="3717032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331640" y="4149080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259632" y="4653136"/>
            <a:ext cx="381000" cy="15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134394" y="3658394"/>
            <a:ext cx="36576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67200" y="2133600"/>
            <a:ext cx="190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66"/>
                </a:solidFill>
                <a:latin typeface="Arial Rounded MT Bold" pitchFamily="34" charset="0"/>
              </a:rPr>
              <a:t>Nucleoproteins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267200" y="2667000"/>
            <a:ext cx="1981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0066"/>
                </a:solidFill>
                <a:latin typeface="Arial Rounded MT Bold" pitchFamily="34" charset="0"/>
              </a:rPr>
              <a:t>Glycoproteins</a:t>
            </a:r>
            <a:endParaRPr lang="en-US" b="1" dirty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91000" y="3352800"/>
            <a:ext cx="1828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66"/>
                </a:solidFill>
                <a:latin typeface="Arial Rounded MT Bold" pitchFamily="34" charset="0"/>
              </a:rPr>
              <a:t>Lipoproteins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191000" y="4038600"/>
            <a:ext cx="2209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0066"/>
                </a:solidFill>
                <a:latin typeface="Arial Rounded MT Bold" pitchFamily="34" charset="0"/>
              </a:rPr>
              <a:t>Phosphoproteins</a:t>
            </a:r>
            <a:endParaRPr lang="en-US" b="1" dirty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19600" y="4572000"/>
            <a:ext cx="1981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0066"/>
                </a:solidFill>
                <a:latin typeface="Arial Rounded MT Bold" pitchFamily="34" charset="0"/>
              </a:rPr>
              <a:t>Chromoproteins</a:t>
            </a:r>
            <a:endParaRPr lang="en-US" b="1" dirty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419600" y="5257800"/>
            <a:ext cx="190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0066"/>
                </a:solidFill>
                <a:latin typeface="Arial Rounded MT Bold" pitchFamily="34" charset="0"/>
              </a:rPr>
              <a:t>Metalloproteins</a:t>
            </a:r>
            <a:endParaRPr lang="en-US" b="1" dirty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3962400" y="2362200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962400" y="2895600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962400" y="3581400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962400" y="4267200"/>
            <a:ext cx="381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962400" y="4800600"/>
            <a:ext cx="4572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962400" y="5484813"/>
            <a:ext cx="457200" cy="15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676400" y="990600"/>
            <a:ext cx="6170613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1447801" y="1295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5400000">
            <a:off x="3923507" y="1027906"/>
            <a:ext cx="8382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>
            <a:off x="7657307" y="1180306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8563744" y="2029545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096000" y="2209800"/>
            <a:ext cx="1219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9900"/>
                </a:solidFill>
                <a:latin typeface="Arial Black" pitchFamily="34" charset="0"/>
              </a:rPr>
              <a:t>Primary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620000" y="2209800"/>
            <a:ext cx="1524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33CC"/>
                </a:solidFill>
                <a:latin typeface="Arial Black" pitchFamily="34" charset="0"/>
              </a:rPr>
              <a:t>Secondary</a:t>
            </a:r>
          </a:p>
        </p:txBody>
      </p:sp>
      <p:cxnSp>
        <p:nvCxnSpPr>
          <p:cNvPr id="95" name="Straight Connector 94"/>
          <p:cNvCxnSpPr/>
          <p:nvPr/>
        </p:nvCxnSpPr>
        <p:spPr>
          <a:xfrm rot="5400000">
            <a:off x="5486401" y="3505200"/>
            <a:ext cx="1676400" cy="31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324600" y="2895600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9900"/>
                </a:solidFill>
                <a:latin typeface="Arial Rounded MT Bold" pitchFamily="34" charset="0"/>
              </a:rPr>
              <a:t>Coagulated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324600" y="35052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009900"/>
                </a:solidFill>
                <a:latin typeface="Arial Black" pitchFamily="34" charset="0"/>
              </a:rPr>
              <a:t>Proteans</a:t>
            </a:r>
            <a:endParaRPr lang="en-US" b="1" dirty="0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324600" y="4038600"/>
            <a:ext cx="1676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009900"/>
                </a:solidFill>
                <a:latin typeface="Arial Rounded MT Bold" pitchFamily="34" charset="0"/>
              </a:rPr>
              <a:t>Metaproteins</a:t>
            </a:r>
            <a:endParaRPr lang="en-US" b="1" dirty="0">
              <a:solidFill>
                <a:srgbClr val="009900"/>
              </a:solidFill>
              <a:latin typeface="Arial Rounded MT Bold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8001000" y="2819400"/>
            <a:ext cx="1219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33CC"/>
                </a:solidFill>
              </a:rPr>
              <a:t>Proteoses</a:t>
            </a:r>
            <a:endParaRPr lang="en-US" b="1" dirty="0">
              <a:solidFill>
                <a:srgbClr val="FF33CC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8077200" y="33528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33CC"/>
                </a:solidFill>
              </a:rPr>
              <a:t>Peptones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8077200" y="41148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33CC"/>
                </a:solidFill>
              </a:rPr>
              <a:t>Poly-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33CC"/>
                </a:solidFill>
              </a:rPr>
              <a:t>peptides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001000" y="4953000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33CC"/>
                </a:solidFill>
              </a:rPr>
              <a:t>Peptides</a:t>
            </a:r>
          </a:p>
        </p:txBody>
      </p:sp>
      <p:cxnSp>
        <p:nvCxnSpPr>
          <p:cNvPr id="105" name="Straight Connector 104"/>
          <p:cNvCxnSpPr/>
          <p:nvPr/>
        </p:nvCxnSpPr>
        <p:spPr>
          <a:xfrm rot="5400000">
            <a:off x="6742907" y="3999706"/>
            <a:ext cx="2362200" cy="15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924800" y="3048000"/>
            <a:ext cx="1524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924800" y="3505200"/>
            <a:ext cx="1524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924800" y="4267200"/>
            <a:ext cx="2286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924800" y="5181600"/>
            <a:ext cx="2286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804248" y="1916832"/>
            <a:ext cx="19050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6691535" y="2029545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259632" y="5157192"/>
            <a:ext cx="381000" cy="158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619672" y="4941168"/>
            <a:ext cx="189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err="1" smtClean="0">
                <a:solidFill>
                  <a:srgbClr val="0070C0"/>
                </a:solidFill>
                <a:latin typeface="Arial Black" pitchFamily="34" charset="0"/>
              </a:rPr>
              <a:t>Scleroprotein</a:t>
            </a:r>
            <a:endParaRPr lang="en-IN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53400" cy="9906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Simple Proteins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200"/>
              </a:spcBef>
              <a:buNone/>
            </a:pPr>
            <a:endParaRPr lang="en-US" sz="3200" dirty="0" smtClean="0">
              <a:solidFill>
                <a:srgbClr val="0000FF"/>
              </a:solidFill>
              <a:cs typeface="Arial" charset="0"/>
            </a:endParaRPr>
          </a:p>
          <a:p>
            <a:pPr algn="just">
              <a:spcBef>
                <a:spcPts val="200"/>
              </a:spcBef>
              <a:buNone/>
            </a:pP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Albumins: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are soluble in water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Coagulated by heat.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 They are precipitated by full saturation with ammonium </a:t>
            </a:r>
            <a:r>
              <a:rPr lang="en-US" sz="3200" dirty="0" err="1" smtClean="0">
                <a:cs typeface="Arial" charset="0"/>
              </a:rPr>
              <a:t>sulphate</a:t>
            </a:r>
            <a:r>
              <a:rPr lang="en-US" sz="3200" dirty="0" smtClean="0">
                <a:cs typeface="Arial" charset="0"/>
              </a:rPr>
              <a:t> powder.</a:t>
            </a: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E.g. </a:t>
            </a:r>
            <a:r>
              <a:rPr lang="en-US" sz="3200" dirty="0" err="1" smtClean="0">
                <a:cs typeface="Arial" charset="0"/>
              </a:rPr>
              <a:t>ovalbumin</a:t>
            </a:r>
            <a:r>
              <a:rPr lang="en-US" sz="3200" dirty="0" smtClean="0">
                <a:cs typeface="Arial" charset="0"/>
              </a:rPr>
              <a:t> (egg), </a:t>
            </a:r>
            <a:r>
              <a:rPr lang="en-US" sz="3200" dirty="0" err="1" smtClean="0">
                <a:cs typeface="Arial" charset="0"/>
              </a:rPr>
              <a:t>lactalbumin</a:t>
            </a:r>
            <a:r>
              <a:rPr lang="en-US" sz="3200" dirty="0" smtClean="0">
                <a:cs typeface="Arial" charset="0"/>
              </a:rPr>
              <a:t> (milk)</a:t>
            </a:r>
          </a:p>
          <a:p>
            <a:pPr algn="just">
              <a:spcBef>
                <a:spcPts val="200"/>
              </a:spcBef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200"/>
              </a:spcBef>
              <a:buNone/>
            </a:pP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Globulins: 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These are insoluble in pure water. Soluble in dilute salt solutions and coagulated by heat.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They are precipitated by half saturation with ammonium </a:t>
            </a:r>
            <a:r>
              <a:rPr lang="en-US" sz="3200" dirty="0" err="1" smtClean="0">
                <a:cs typeface="Arial" charset="0"/>
              </a:rPr>
              <a:t>sulphate</a:t>
            </a:r>
            <a:r>
              <a:rPr lang="en-US" sz="3200" dirty="0" smtClean="0">
                <a:cs typeface="Arial" charset="0"/>
              </a:rPr>
              <a:t> solution. </a:t>
            </a:r>
          </a:p>
          <a:p>
            <a:pPr algn="just">
              <a:spcBef>
                <a:spcPts val="200"/>
              </a:spcBef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3200" dirty="0" smtClean="0">
                <a:cs typeface="Arial" charset="0"/>
              </a:rPr>
              <a:t>E.g., serum globulins, egg globulins</a:t>
            </a:r>
          </a:p>
          <a:p>
            <a:pPr algn="just">
              <a:spcBef>
                <a:spcPts val="200"/>
              </a:spcBef>
              <a:buFontTx/>
              <a:buChar char="-"/>
            </a:pPr>
            <a:endParaRPr lang="en-US" sz="3200" dirty="0" smtClean="0"/>
          </a:p>
          <a:p>
            <a:pPr algn="just">
              <a:spcBef>
                <a:spcPts val="200"/>
              </a:spcBef>
            </a:pPr>
            <a:endParaRPr lang="en-US" sz="3200" dirty="0" smtClean="0"/>
          </a:p>
          <a:p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645224"/>
          </a:xfrm>
        </p:spPr>
        <p:txBody>
          <a:bodyPr>
            <a:noAutofit/>
          </a:bodyPr>
          <a:lstStyle/>
          <a:p>
            <a:pPr algn="just">
              <a:spcBef>
                <a:spcPts val="200"/>
              </a:spcBef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cs typeface="Arial" charset="0"/>
              </a:rPr>
              <a:t>Protamines</a:t>
            </a:r>
            <a:r>
              <a:rPr lang="en-US" sz="3200" b="1" u="sng" dirty="0" smtClean="0">
                <a:solidFill>
                  <a:srgbClr val="FF0000"/>
                </a:solidFill>
                <a:cs typeface="Arial" charset="0"/>
              </a:rPr>
              <a:t>: </a:t>
            </a:r>
          </a:p>
          <a:p>
            <a:pPr algn="just">
              <a:spcBef>
                <a:spcPts val="200"/>
              </a:spcBef>
              <a:buNone/>
            </a:pPr>
            <a:endParaRPr lang="en-US" sz="3200" dirty="0" smtClean="0">
              <a:cs typeface="Arial" charset="0"/>
            </a:endParaRPr>
          </a:p>
          <a:p>
            <a:pPr algn="just"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These are soluble in water, dilute acids and </a:t>
            </a:r>
            <a:r>
              <a:rPr lang="en-US" sz="2800" dirty="0" err="1" smtClean="0">
                <a:cs typeface="Arial" charset="0"/>
              </a:rPr>
              <a:t>alkalies</a:t>
            </a:r>
            <a:r>
              <a:rPr lang="en-US" sz="2800" dirty="0" smtClean="0">
                <a:cs typeface="Arial" charset="0"/>
              </a:rPr>
              <a:t>. </a:t>
            </a:r>
          </a:p>
          <a:p>
            <a:pPr algn="just"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They are not coagulated by heating.</a:t>
            </a:r>
          </a:p>
          <a:p>
            <a:pPr algn="just"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They contain large number of arginine and lysine residues, and are strongly basic.</a:t>
            </a:r>
          </a:p>
          <a:p>
            <a:pPr algn="just">
              <a:spcBef>
                <a:spcPts val="200"/>
              </a:spcBef>
            </a:pPr>
            <a:r>
              <a:rPr lang="en-US" sz="2800" dirty="0" smtClean="0">
                <a:cs typeface="Arial" charset="0"/>
              </a:rPr>
              <a:t>These are also found in association with nucleic acids and other acidic proteins.</a:t>
            </a:r>
          </a:p>
          <a:p>
            <a:pPr algn="just">
              <a:spcBef>
                <a:spcPts val="200"/>
              </a:spcBef>
            </a:pPr>
            <a:r>
              <a:rPr lang="en-US" sz="2800" dirty="0" err="1" smtClean="0">
                <a:cs typeface="Arial" charset="0"/>
              </a:rPr>
              <a:t>Protamine</a:t>
            </a:r>
            <a:r>
              <a:rPr lang="en-US" sz="2800" dirty="0" smtClean="0">
                <a:cs typeface="Arial" charset="0"/>
              </a:rPr>
              <a:t> zinc </a:t>
            </a:r>
            <a:r>
              <a:rPr lang="en-US" sz="2800" dirty="0" err="1" smtClean="0">
                <a:cs typeface="Arial" charset="0"/>
              </a:rPr>
              <a:t>insulinate</a:t>
            </a:r>
            <a:r>
              <a:rPr lang="en-US" sz="2800" dirty="0" smtClean="0">
                <a:cs typeface="Arial" charset="0"/>
              </a:rPr>
              <a:t> – common commercial preparation of insulin.</a:t>
            </a:r>
          </a:p>
          <a:p>
            <a:pPr algn="just">
              <a:spcBef>
                <a:spcPts val="200"/>
              </a:spcBef>
            </a:pPr>
            <a:endParaRPr lang="en-IN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742</TotalTime>
  <Words>1251</Words>
  <Application>Microsoft Office PowerPoint</Application>
  <PresentationFormat>On-screen Show (4:3)</PresentationFormat>
  <Paragraphs>226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Median</vt:lpstr>
      <vt:lpstr>Chemistry of Proteins – Classification of proteins</vt:lpstr>
      <vt:lpstr>Introduction</vt:lpstr>
      <vt:lpstr>Slide 3</vt:lpstr>
      <vt:lpstr>Classification </vt:lpstr>
      <vt:lpstr>Based on chemical composition and solubility: </vt:lpstr>
      <vt:lpstr>Classification of Proteins</vt:lpstr>
      <vt:lpstr>Simple Proteins</vt:lpstr>
      <vt:lpstr>Slide 8</vt:lpstr>
      <vt:lpstr>Slide 9</vt:lpstr>
      <vt:lpstr>Slide 10</vt:lpstr>
      <vt:lpstr>Slide 11</vt:lpstr>
      <vt:lpstr>Slide 12</vt:lpstr>
      <vt:lpstr>Slide 13</vt:lpstr>
      <vt:lpstr>Slide 14</vt:lpstr>
      <vt:lpstr>Conjugated Proteins</vt:lpstr>
      <vt:lpstr>Slide 16</vt:lpstr>
      <vt:lpstr>Slide 17</vt:lpstr>
      <vt:lpstr>Slide 18</vt:lpstr>
      <vt:lpstr>Slide 19</vt:lpstr>
      <vt:lpstr>Slide 20</vt:lpstr>
      <vt:lpstr>Slide 21</vt:lpstr>
      <vt:lpstr>Examples of the Conjugated Proteins: </vt:lpstr>
      <vt:lpstr>Derived Proteins</vt:lpstr>
      <vt:lpstr>Slide 24</vt:lpstr>
      <vt:lpstr> Based on biological function </vt:lpstr>
      <vt:lpstr>Slide 26</vt:lpstr>
      <vt:lpstr>Based on Nutritional Value </vt:lpstr>
      <vt:lpstr>Slide 28</vt:lpstr>
      <vt:lpstr>Slide 29</vt:lpstr>
      <vt:lpstr>Based on Shape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of Proteins - 2</dc:title>
  <dc:creator>lenovo</dc:creator>
  <cp:lastModifiedBy>lenovo</cp:lastModifiedBy>
  <cp:revision>64</cp:revision>
  <dcterms:created xsi:type="dcterms:W3CDTF">2016-10-15T12:54:49Z</dcterms:created>
  <dcterms:modified xsi:type="dcterms:W3CDTF">2022-04-25T05:12:01Z</dcterms:modified>
</cp:coreProperties>
</file>