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Dr Trushna Shah 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/>
          <a:lstStyle/>
          <a:p>
            <a:r>
              <a:rPr lang="en-IN" sz="4000" b="1" dirty="0" smtClean="0">
                <a:solidFill>
                  <a:schemeClr val="tx1"/>
                </a:solidFill>
              </a:rPr>
              <a:t>Associate Professor 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Dept. of Biochemistry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SBKSMI&amp;RC 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72819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Acidic polysaccharides associated with the connective tissue. It gives joint lubrication </a:t>
            </a:r>
            <a:endParaRPr lang="en-IN" dirty="0"/>
          </a:p>
        </p:txBody>
      </p:sp>
      <p:pic>
        <p:nvPicPr>
          <p:cNvPr id="4" name="Picture 5" descr="354230_p_18_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4996721" cy="338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908720"/>
            <a:ext cx="4320480" cy="2662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861048"/>
            <a:ext cx="4105609" cy="2645893"/>
          </a:xfrm>
          <a:prstGeom prst="rect">
            <a:avLst/>
          </a:prstGeom>
        </p:spPr>
      </p:pic>
      <p:pic>
        <p:nvPicPr>
          <p:cNvPr id="22530" name="Picture 2" descr="Adding Hyaluronic Acid to Your Skincare Routi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744416" cy="2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58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HEPARIN:-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IN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It is an anticoagulant widely used when taking blood in vitro for clinical studies. </a:t>
            </a:r>
          </a:p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It is also used in vivo in suspected </a:t>
            </a:r>
            <a:r>
              <a:rPr lang="en-IN" sz="3200" dirty="0" err="1" smtClean="0">
                <a:latin typeface="Arial" pitchFamily="34" charset="0"/>
                <a:cs typeface="Arial" pitchFamily="34" charset="0"/>
              </a:rPr>
              <a:t>thromboembolic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 conditions to prevent intravascular coagulation.(MI Or Angina)  </a:t>
            </a:r>
          </a:p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It activates </a:t>
            </a:r>
            <a:r>
              <a:rPr lang="en-IN" sz="3200" dirty="0" err="1" smtClean="0">
                <a:latin typeface="Arial" pitchFamily="34" charset="0"/>
                <a:cs typeface="Arial" pitchFamily="34" charset="0"/>
              </a:rPr>
              <a:t>antithrombin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 III, which in turn inactivates thrombin, factor X and factor IX.</a:t>
            </a:r>
          </a:p>
          <a:p>
            <a:pPr algn="just"/>
            <a:endParaRPr lang="en-IN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591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191822" cy="5844307"/>
          </a:xfrm>
        </p:spPr>
        <p:txBody>
          <a:bodyPr/>
          <a:lstStyle/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Composed of </a:t>
            </a:r>
          </a:p>
          <a:p>
            <a:r>
              <a:rPr lang="en-IN" sz="2400" b="1" dirty="0" smtClean="0">
                <a:latin typeface="Arial" pitchFamily="34" charset="0"/>
                <a:cs typeface="Arial" pitchFamily="34" charset="0"/>
              </a:rPr>
              <a:t>Sulphated glucosamine &amp; sulphated </a:t>
            </a:r>
            <a:r>
              <a:rPr lang="en-IN" sz="2400" b="1" dirty="0" err="1" smtClean="0">
                <a:latin typeface="Arial" pitchFamily="34" charset="0"/>
                <a:cs typeface="Arial" pitchFamily="34" charset="0"/>
              </a:rPr>
              <a:t>iduronic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acid.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Linkage: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α-(1-4)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Occurs  in lung, liver, spleen.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 It is an anticoagulant used both in vitro &amp; in vivo</a:t>
            </a:r>
          </a:p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Uses: Present in liver, lung, spleen etc. it is an anticoagulant used both in vitro &amp; in vivo</a:t>
            </a:r>
          </a:p>
          <a:p>
            <a:endParaRPr lang="en-IN" dirty="0"/>
          </a:p>
        </p:txBody>
      </p:sp>
      <p:pic>
        <p:nvPicPr>
          <p:cNvPr id="152578" name="Picture 2" descr="Heparin 5000IU Injection 5 ml Price, Uses, Side Effects, Composition -  Apollo Pharma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272" y="3356992"/>
            <a:ext cx="3501008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/>
              <a:t>2. </a:t>
            </a:r>
            <a:r>
              <a:rPr lang="en-IN" b="1" dirty="0" smtClean="0"/>
              <a:t>CHONDROITIN SULPHATE:-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405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200" dirty="0" smtClean="0"/>
              <a:t>Composed of </a:t>
            </a:r>
            <a:r>
              <a:rPr lang="en-IN" sz="3200" b="1" dirty="0" smtClean="0"/>
              <a:t>sulphated </a:t>
            </a:r>
            <a:r>
              <a:rPr lang="en-IN" sz="3200" b="1" dirty="0" err="1" smtClean="0"/>
              <a:t>glucuronic</a:t>
            </a:r>
            <a:r>
              <a:rPr lang="en-IN" sz="3200" b="1" dirty="0" smtClean="0"/>
              <a:t> acid &amp; sulphated N-acetyl </a:t>
            </a:r>
            <a:r>
              <a:rPr lang="en-IN" sz="3200" b="1" dirty="0" err="1" smtClean="0"/>
              <a:t>galactoseamine</a:t>
            </a:r>
            <a:endParaRPr lang="en-IN" sz="3200" b="1" dirty="0" smtClean="0"/>
          </a:p>
          <a:p>
            <a:r>
              <a:rPr lang="en-IN" sz="3200" dirty="0" smtClean="0"/>
              <a:t>Linkage: </a:t>
            </a:r>
            <a:r>
              <a:rPr lang="el-GR" sz="3200" dirty="0" smtClean="0"/>
              <a:t>β -(1-4) </a:t>
            </a:r>
          </a:p>
          <a:p>
            <a:r>
              <a:rPr lang="el-GR" sz="3200" dirty="0" smtClean="0"/>
              <a:t> </a:t>
            </a:r>
            <a:r>
              <a:rPr lang="en-IN" sz="3200" dirty="0" smtClean="0"/>
              <a:t>major constituent of connective tissue.</a:t>
            </a:r>
          </a:p>
          <a:p>
            <a:r>
              <a:rPr lang="en-IN" sz="3200" dirty="0" smtClean="0"/>
              <a:t>Occurs widely in bones, tendons &amp; cartilages</a:t>
            </a:r>
            <a:r>
              <a:rPr lang="en-IN" sz="3200" b="1" dirty="0" smtClean="0"/>
              <a:t>.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30826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 smtClean="0"/>
              <a:t>3. KERATAN SULPHATE:-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682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3600" dirty="0" smtClean="0"/>
              <a:t>only GAG which does not contain </a:t>
            </a:r>
            <a:r>
              <a:rPr lang="en-IN" sz="3600" dirty="0" err="1" smtClean="0"/>
              <a:t>uronic</a:t>
            </a:r>
            <a:r>
              <a:rPr lang="en-IN" sz="3600" dirty="0" smtClean="0"/>
              <a:t> acid. Instead of </a:t>
            </a:r>
            <a:r>
              <a:rPr lang="en-IN" sz="3600" dirty="0" err="1" smtClean="0"/>
              <a:t>uronic</a:t>
            </a:r>
            <a:r>
              <a:rPr lang="en-IN" sz="3600" dirty="0" smtClean="0"/>
              <a:t> acid there is Galactose.</a:t>
            </a:r>
          </a:p>
          <a:p>
            <a:r>
              <a:rPr lang="en-IN" sz="3600" dirty="0" smtClean="0"/>
              <a:t> composed of </a:t>
            </a:r>
            <a:r>
              <a:rPr lang="en-IN" sz="3600" dirty="0" err="1" smtClean="0"/>
              <a:t>galactose</a:t>
            </a:r>
            <a:r>
              <a:rPr lang="en-IN" sz="3600" dirty="0" smtClean="0"/>
              <a:t> &amp; N- acetyl </a:t>
            </a:r>
            <a:r>
              <a:rPr lang="en-IN" sz="3600" dirty="0" err="1" smtClean="0"/>
              <a:t>gucoseamine</a:t>
            </a:r>
            <a:r>
              <a:rPr lang="en-IN" sz="3600" dirty="0" smtClean="0"/>
              <a:t>.</a:t>
            </a:r>
          </a:p>
          <a:p>
            <a:r>
              <a:rPr lang="en-IN" sz="3600" dirty="0" smtClean="0"/>
              <a:t> occurs in cornea &amp; tendons.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863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4.</a:t>
            </a:r>
            <a:r>
              <a:rPr lang="en-IN" b="1" dirty="0" smtClean="0"/>
              <a:t> DERMATAN SULPHATE:-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600" b="1" dirty="0" smtClean="0"/>
              <a:t>composed of  </a:t>
            </a:r>
            <a:r>
              <a:rPr lang="en-IN" sz="3600" b="1" dirty="0" err="1" smtClean="0"/>
              <a:t>iduronic</a:t>
            </a:r>
            <a:r>
              <a:rPr lang="en-IN" sz="3600" b="1" dirty="0" smtClean="0"/>
              <a:t> acid &amp; N-acetyl </a:t>
            </a:r>
            <a:r>
              <a:rPr lang="en-IN" sz="3600" b="1" dirty="0" err="1" smtClean="0"/>
              <a:t>galactosamine</a:t>
            </a:r>
            <a:r>
              <a:rPr lang="en-IN" sz="3600" b="1" dirty="0" smtClean="0"/>
              <a:t>.</a:t>
            </a:r>
          </a:p>
          <a:p>
            <a:r>
              <a:rPr lang="en-IN" sz="3600" b="1" dirty="0" smtClean="0"/>
              <a:t> occurs in skin, blood vessels &amp; heart valves.</a:t>
            </a:r>
          </a:p>
          <a:p>
            <a:endParaRPr lang="en-IN" sz="3600" b="1" dirty="0"/>
          </a:p>
        </p:txBody>
      </p:sp>
    </p:spTree>
    <p:extLst>
      <p:ext uri="{BB962C8B-B14F-4D97-AF65-F5344CB8AC3E}">
        <p14:creationId xmlns="" xmlns:p14="http://schemas.microsoft.com/office/powerpoint/2010/main" val="1815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908719"/>
          <a:ext cx="8640960" cy="5056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240360"/>
                <a:gridCol w="3096344"/>
              </a:tblGrid>
              <a:tr h="840384">
                <a:tc>
                  <a:txBody>
                    <a:bodyPr/>
                    <a:lstStyle/>
                    <a:p>
                      <a:pPr algn="ctr"/>
                      <a:r>
                        <a:rPr lang="en-IN" sz="3600" dirty="0" smtClean="0"/>
                        <a:t>GAG 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err="1" smtClean="0"/>
                        <a:t>Uronic</a:t>
                      </a:r>
                      <a:r>
                        <a:rPr lang="en-IN" sz="2400" baseline="0" dirty="0" smtClean="0"/>
                        <a:t> acid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Amino</a:t>
                      </a:r>
                      <a:r>
                        <a:rPr lang="en-IN" sz="3200" baseline="0" dirty="0" smtClean="0"/>
                        <a:t>  sugar </a:t>
                      </a:r>
                      <a:endParaRPr lang="en-IN" sz="3200" dirty="0"/>
                    </a:p>
                  </a:txBody>
                  <a:tcPr/>
                </a:tc>
              </a:tr>
              <a:tr h="763288">
                <a:tc>
                  <a:txBody>
                    <a:bodyPr/>
                    <a:lstStyle/>
                    <a:p>
                      <a:r>
                        <a:rPr lang="en-IN" sz="2400" b="1" dirty="0" err="1" smtClean="0"/>
                        <a:t>Hyluronic</a:t>
                      </a:r>
                      <a:r>
                        <a:rPr lang="en-IN" sz="2400" b="1" dirty="0" smtClean="0"/>
                        <a:t> acid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smtClean="0"/>
                        <a:t>N-acetyl </a:t>
                      </a:r>
                      <a:r>
                        <a:rPr lang="en-IN" sz="2400" b="1" dirty="0" err="1" smtClean="0"/>
                        <a:t>glucoseamine</a:t>
                      </a:r>
                      <a:r>
                        <a:rPr lang="en-IN" sz="2400" b="1" dirty="0" smtClean="0"/>
                        <a:t>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 </a:t>
                      </a:r>
                      <a:r>
                        <a:rPr lang="en-IN" sz="2400" b="1" dirty="0" err="1" smtClean="0"/>
                        <a:t>glucuronic</a:t>
                      </a:r>
                      <a:r>
                        <a:rPr lang="en-IN" sz="2400" b="1" dirty="0" smtClean="0"/>
                        <a:t> acid</a:t>
                      </a:r>
                      <a:endParaRPr lang="en-IN" sz="2400" dirty="0"/>
                    </a:p>
                  </a:txBody>
                  <a:tcPr/>
                </a:tc>
              </a:tr>
              <a:tr h="903653"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Heparin</a:t>
                      </a:r>
                      <a:r>
                        <a:rPr lang="en-IN" sz="2400" b="1" baseline="0" dirty="0" smtClean="0"/>
                        <a:t>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latin typeface="Arial" pitchFamily="34" charset="0"/>
                          <a:cs typeface="Arial" pitchFamily="34" charset="0"/>
                        </a:rPr>
                        <a:t>Sulphated glucosamine 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latin typeface="Arial" pitchFamily="34" charset="0"/>
                          <a:cs typeface="Arial" pitchFamily="34" charset="0"/>
                        </a:rPr>
                        <a:t>sulphated  </a:t>
                      </a:r>
                      <a:r>
                        <a:rPr lang="en-IN" sz="2000" b="1" dirty="0" err="1" smtClean="0">
                          <a:latin typeface="Arial" pitchFamily="34" charset="0"/>
                          <a:cs typeface="Arial" pitchFamily="34" charset="0"/>
                        </a:rPr>
                        <a:t>iduronic</a:t>
                      </a:r>
                      <a:r>
                        <a:rPr lang="en-IN" sz="2000" b="1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IN" sz="2000" b="1" dirty="0"/>
                    </a:p>
                  </a:txBody>
                  <a:tcPr/>
                </a:tc>
              </a:tr>
              <a:tr h="763288">
                <a:tc>
                  <a:txBody>
                    <a:bodyPr/>
                    <a:lstStyle/>
                    <a:p>
                      <a:r>
                        <a:rPr lang="en-IN" sz="2400" b="1" dirty="0" err="1" smtClean="0"/>
                        <a:t>Keratan</a:t>
                      </a:r>
                      <a:r>
                        <a:rPr lang="en-IN" sz="2400" b="1" dirty="0" smtClean="0"/>
                        <a:t> sulphate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Galactose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N- acetyl </a:t>
                      </a:r>
                      <a:r>
                        <a:rPr lang="en-IN" sz="2400" b="1" dirty="0" err="1" smtClean="0"/>
                        <a:t>Gucoseamine</a:t>
                      </a:r>
                      <a:r>
                        <a:rPr lang="en-IN" sz="2400" b="1" dirty="0" smtClean="0"/>
                        <a:t>.</a:t>
                      </a:r>
                      <a:endParaRPr lang="en-IN" sz="2400" b="1" dirty="0"/>
                    </a:p>
                  </a:txBody>
                  <a:tcPr/>
                </a:tc>
              </a:tr>
              <a:tr h="763288">
                <a:tc>
                  <a:txBody>
                    <a:bodyPr/>
                    <a:lstStyle/>
                    <a:p>
                      <a:r>
                        <a:rPr lang="en-IN" sz="2400" b="1" dirty="0" err="1" smtClean="0"/>
                        <a:t>Dermatan</a:t>
                      </a:r>
                      <a:r>
                        <a:rPr lang="en-IN" sz="2400" b="1" dirty="0" smtClean="0"/>
                        <a:t> sulphate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err="1" smtClean="0"/>
                        <a:t>iduronic</a:t>
                      </a:r>
                      <a:r>
                        <a:rPr lang="en-IN" sz="2400" b="1" dirty="0" smtClean="0"/>
                        <a:t> acid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N-acetyl </a:t>
                      </a:r>
                      <a:r>
                        <a:rPr lang="en-IN" sz="2400" b="1" dirty="0" err="1" smtClean="0"/>
                        <a:t>galactosamine</a:t>
                      </a:r>
                      <a:r>
                        <a:rPr lang="en-IN" sz="2400" b="1" dirty="0" smtClean="0"/>
                        <a:t>.</a:t>
                      </a:r>
                      <a:endParaRPr lang="en-IN" sz="2400" b="1" dirty="0"/>
                    </a:p>
                  </a:txBody>
                  <a:tcPr/>
                </a:tc>
              </a:tr>
              <a:tr h="903653">
                <a:tc>
                  <a:txBody>
                    <a:bodyPr/>
                    <a:lstStyle/>
                    <a:p>
                      <a:r>
                        <a:rPr lang="en-IN" sz="2400" b="1" dirty="0" err="1" smtClean="0"/>
                        <a:t>Chondroitin</a:t>
                      </a:r>
                      <a:r>
                        <a:rPr lang="en-IN" sz="2400" b="1" baseline="0" dirty="0" smtClean="0"/>
                        <a:t> sulphate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sulphated </a:t>
                      </a:r>
                      <a:r>
                        <a:rPr lang="en-IN" sz="2400" b="1" dirty="0" err="1" smtClean="0"/>
                        <a:t>glucuronic</a:t>
                      </a:r>
                      <a:r>
                        <a:rPr lang="en-IN" sz="2400" b="1" dirty="0" smtClean="0"/>
                        <a:t> acid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sulphated N-acetyl </a:t>
                      </a:r>
                      <a:r>
                        <a:rPr lang="en-IN" sz="2400" b="1" dirty="0" err="1" smtClean="0"/>
                        <a:t>galactoseamine</a:t>
                      </a:r>
                      <a:endParaRPr lang="en-IN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en-IN" sz="2800" dirty="0" smtClean="0"/>
          </a:p>
          <a:p>
            <a:pPr algn="just"/>
            <a:r>
              <a:rPr lang="en-IN" sz="2800" dirty="0" err="1" smtClean="0"/>
              <a:t>Mucopolysaccharides</a:t>
            </a:r>
            <a:r>
              <a:rPr lang="en-IN" sz="2800" dirty="0" smtClean="0"/>
              <a:t> are excreted in urine in abnormal amounts in the group of </a:t>
            </a:r>
            <a:r>
              <a:rPr lang="en-IN" sz="2800" dirty="0" err="1" smtClean="0"/>
              <a:t>lysosomal</a:t>
            </a:r>
            <a:r>
              <a:rPr lang="en-IN" sz="2800" dirty="0" smtClean="0"/>
              <a:t> storage disorders known as </a:t>
            </a:r>
            <a:r>
              <a:rPr lang="en-IN" sz="2800" b="1" dirty="0" err="1" smtClean="0"/>
              <a:t>mucopolysaccharidoses</a:t>
            </a:r>
            <a:r>
              <a:rPr lang="en-IN" sz="2800" b="1" dirty="0" smtClean="0"/>
              <a:t>. </a:t>
            </a:r>
          </a:p>
          <a:p>
            <a:pPr>
              <a:buNone/>
            </a:pPr>
            <a:endParaRPr lang="en-IN" sz="2800" b="1" dirty="0" smtClean="0"/>
          </a:p>
          <a:p>
            <a:pPr algn="just"/>
            <a:r>
              <a:rPr lang="en-IN" sz="2800" b="1" dirty="0" smtClean="0"/>
              <a:t>They can be detected by 2D </a:t>
            </a:r>
            <a:r>
              <a:rPr lang="en-IN" sz="2800" dirty="0" smtClean="0"/>
              <a:t>gel electrophoresis techniques; some </a:t>
            </a:r>
            <a:r>
              <a:rPr lang="en-IN" sz="2800" dirty="0" err="1" smtClean="0"/>
              <a:t>mucopolysaccharides</a:t>
            </a:r>
            <a:r>
              <a:rPr lang="en-IN" sz="2800" dirty="0" smtClean="0"/>
              <a:t> can also be detected by simple urine screening tests like CPC test, </a:t>
            </a:r>
            <a:r>
              <a:rPr lang="en-IN" sz="2800" dirty="0" err="1" smtClean="0"/>
              <a:t>Cetavlon</a:t>
            </a:r>
            <a:r>
              <a:rPr lang="en-IN" sz="2800" dirty="0" smtClean="0"/>
              <a:t> test and </a:t>
            </a:r>
            <a:r>
              <a:rPr lang="en-IN" sz="2800" dirty="0" err="1" smtClean="0"/>
              <a:t>Alcian</a:t>
            </a:r>
            <a:r>
              <a:rPr lang="en-IN" sz="2800" dirty="0" smtClean="0"/>
              <a:t> blue staining</a:t>
            </a:r>
            <a:endParaRPr lang="en-IN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590856"/>
          </a:xfrm>
        </p:spPr>
        <p:txBody>
          <a:bodyPr>
            <a:norm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1.The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glycosaminoglycan which does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 contain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uronic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acid is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Dermatan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(B) Chondroitin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Keratan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Heparan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0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l"/>
            <a:r>
              <a:rPr lang="en-IN" sz="3200" b="1" dirty="0" smtClean="0"/>
              <a:t>MUCOPOLYSACCHARIDES or </a:t>
            </a:r>
            <a:r>
              <a:rPr lang="en-IN" sz="3200" b="1" dirty="0" err="1" smtClean="0"/>
              <a:t>glycosamino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glycans</a:t>
            </a:r>
            <a:r>
              <a:rPr lang="en-IN" sz="3200" b="1" dirty="0" smtClean="0"/>
              <a:t> (GAG)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algn="just"/>
            <a:r>
              <a:rPr lang="en-IN" dirty="0" err="1" smtClean="0"/>
              <a:t>Mucopolysaccharides</a:t>
            </a:r>
            <a:r>
              <a:rPr lang="en-IN" dirty="0" smtClean="0"/>
              <a:t> or </a:t>
            </a:r>
            <a:r>
              <a:rPr lang="en-IN" b="1" dirty="0" err="1" smtClean="0"/>
              <a:t>glycosamino</a:t>
            </a:r>
            <a:r>
              <a:rPr lang="en-IN" b="1" dirty="0" smtClean="0"/>
              <a:t> </a:t>
            </a:r>
            <a:r>
              <a:rPr lang="en-IN" b="1" dirty="0" err="1" smtClean="0"/>
              <a:t>glycans</a:t>
            </a:r>
            <a:r>
              <a:rPr lang="en-IN" b="1" dirty="0" smtClean="0"/>
              <a:t> (GAG) are </a:t>
            </a:r>
            <a:r>
              <a:rPr lang="en-IN" dirty="0" err="1" smtClean="0"/>
              <a:t>heteropolysaccharides</a:t>
            </a:r>
            <a:r>
              <a:rPr lang="en-IN" dirty="0" smtClean="0"/>
              <a:t>, containing </a:t>
            </a:r>
            <a:r>
              <a:rPr lang="en-IN" dirty="0" err="1" smtClean="0"/>
              <a:t>uronic</a:t>
            </a:r>
            <a:r>
              <a:rPr lang="en-IN" dirty="0" smtClean="0"/>
              <a:t> acid and amino sugars. </a:t>
            </a:r>
            <a:r>
              <a:rPr lang="en-IN" b="1" dirty="0" smtClean="0"/>
              <a:t>Because of the presence of these charged groups, they attract water molecules and so they produce viscous solutions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3748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2. N–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Acetylglucosamnine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is present in</a:t>
            </a: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(A) Hyaluronic acid 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B) Chondroitin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(C) Heparin 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D) All of these</a:t>
            </a:r>
          </a:p>
        </p:txBody>
      </p:sp>
    </p:spTree>
    <p:extLst>
      <p:ext uri="{BB962C8B-B14F-4D97-AF65-F5344CB8AC3E}">
        <p14:creationId xmlns:p14="http://schemas.microsoft.com/office/powerpoint/2010/main" xmlns="" val="39973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3</a:t>
            </a:r>
            <a:r>
              <a:rPr lang="en-US" sz="3600" b="1" dirty="0" smtClean="0"/>
              <a:t>. </a:t>
            </a:r>
            <a:r>
              <a:rPr lang="en-IN" sz="3600" b="1" dirty="0"/>
              <a:t>The constituent unit of inulin is</a:t>
            </a:r>
          </a:p>
          <a:p>
            <a:pPr marL="0" indent="0">
              <a:buNone/>
            </a:pPr>
            <a:r>
              <a:rPr lang="en-IN" sz="3600" b="1" dirty="0"/>
              <a:t>(A) Glucose (B) Fructose</a:t>
            </a:r>
          </a:p>
          <a:p>
            <a:pPr marL="0" indent="0">
              <a:buNone/>
            </a:pPr>
            <a:r>
              <a:rPr lang="en-IN" sz="3600" b="1" dirty="0"/>
              <a:t>(C) Mannose (D) Galactose</a:t>
            </a:r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15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Keratan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is found in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abundance in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(A) Heart muscle 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B) Liver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(C) Adrenal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cortex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(D) Cornea</a:t>
            </a:r>
          </a:p>
        </p:txBody>
      </p:sp>
    </p:spTree>
    <p:extLst>
      <p:ext uri="{BB962C8B-B14F-4D97-AF65-F5344CB8AC3E}">
        <p14:creationId xmlns:p14="http://schemas.microsoft.com/office/powerpoint/2010/main" xmlns="" val="3530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IN" sz="3600" b="1" dirty="0" smtClean="0"/>
              <a:t>5.The </a:t>
            </a:r>
            <a:r>
              <a:rPr lang="en-IN" sz="3600" b="1" dirty="0"/>
              <a:t>polysaccharide used in assessing the  glomerular </a:t>
            </a:r>
            <a:r>
              <a:rPr lang="en-IN" sz="3600" b="1" dirty="0" err="1"/>
              <a:t>fittration</a:t>
            </a:r>
            <a:r>
              <a:rPr lang="en-IN" sz="3600" b="1" dirty="0"/>
              <a:t> rate (GFR) is</a:t>
            </a:r>
          </a:p>
          <a:p>
            <a:pPr marL="0" indent="0">
              <a:buNone/>
            </a:pPr>
            <a:r>
              <a:rPr lang="en-IN" sz="3600" b="1" dirty="0"/>
              <a:t>(A) Glycogen (B) Agar</a:t>
            </a:r>
          </a:p>
          <a:p>
            <a:pPr marL="0" indent="0">
              <a:buNone/>
            </a:pPr>
            <a:r>
              <a:rPr lang="en-IN" sz="3600" b="1" dirty="0"/>
              <a:t>(C) Inulin (D) Hyaluronic acid</a:t>
            </a:r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2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6434" name="Picture 2" descr="View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49" y="476672"/>
            <a:ext cx="7734667" cy="56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7458" name="Picture 2" descr="Mucopolysaccharidosis type II with inguinal hernia. | Semantic Sch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06489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r>
              <a:rPr lang="en-IN" sz="2800" b="1" dirty="0" smtClean="0"/>
              <a:t>CLASSIFICATION:</a:t>
            </a:r>
          </a:p>
          <a:p>
            <a:pPr>
              <a:buNone/>
            </a:pPr>
            <a:r>
              <a:rPr lang="en-IN" sz="2800" b="1" dirty="0" smtClean="0"/>
              <a:t>Acidic :</a:t>
            </a:r>
          </a:p>
          <a:p>
            <a:pPr>
              <a:buNone/>
            </a:pPr>
            <a:r>
              <a:rPr lang="en-IN" sz="2800" b="1" dirty="0" smtClean="0"/>
              <a:t> a) sulphur containing :        1) </a:t>
            </a:r>
            <a:r>
              <a:rPr lang="en-IN" sz="2800" b="1" dirty="0" err="1" smtClean="0"/>
              <a:t>Keratan</a:t>
            </a:r>
            <a:r>
              <a:rPr lang="en-IN" sz="2800" b="1" dirty="0" smtClean="0"/>
              <a:t> sulphate</a:t>
            </a:r>
          </a:p>
          <a:p>
            <a:pPr>
              <a:buNone/>
            </a:pPr>
            <a:r>
              <a:rPr lang="en-IN" sz="2800" b="1" dirty="0" smtClean="0"/>
              <a:t>                                                  2) </a:t>
            </a:r>
            <a:r>
              <a:rPr lang="en-IN" sz="2800" b="1" dirty="0" err="1" smtClean="0"/>
              <a:t>Dermatan</a:t>
            </a:r>
            <a:r>
              <a:rPr lang="en-IN" sz="2800" b="1" dirty="0" smtClean="0"/>
              <a:t> sulphate</a:t>
            </a:r>
          </a:p>
          <a:p>
            <a:pPr>
              <a:buNone/>
            </a:pPr>
            <a:r>
              <a:rPr lang="en-IN" sz="2800" b="1" dirty="0" smtClean="0"/>
              <a:t>                                                  3) </a:t>
            </a:r>
            <a:r>
              <a:rPr lang="en-IN" sz="2800" b="1" dirty="0" err="1" smtClean="0"/>
              <a:t>Chodrotin</a:t>
            </a:r>
            <a:r>
              <a:rPr lang="en-IN" sz="2800" b="1" dirty="0" smtClean="0"/>
              <a:t> sulphate</a:t>
            </a:r>
          </a:p>
          <a:p>
            <a:pPr>
              <a:buNone/>
            </a:pPr>
            <a:r>
              <a:rPr lang="en-IN" sz="2800" b="1" dirty="0" smtClean="0"/>
              <a:t> b) Non sulphur containing: Hyaluronic acid.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Neutral: Blood group substances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062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sz="4000" b="1" dirty="0" smtClean="0"/>
              <a:t>Non sulphur containing: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3200" b="1" dirty="0" err="1" smtClean="0"/>
              <a:t>Hyaluronic</a:t>
            </a:r>
            <a:r>
              <a:rPr lang="en-IN" sz="3200" b="1" dirty="0" smtClean="0"/>
              <a:t> Acid</a:t>
            </a:r>
          </a:p>
          <a:p>
            <a:r>
              <a:rPr lang="en-IN" sz="2800" b="1" u="sng" dirty="0" smtClean="0"/>
              <a:t>Chemistry</a:t>
            </a:r>
            <a:r>
              <a:rPr lang="en-IN" sz="2800" b="1" dirty="0" smtClean="0"/>
              <a:t>:  </a:t>
            </a:r>
          </a:p>
          <a:p>
            <a:r>
              <a:rPr lang="en-IN" sz="3200" dirty="0" smtClean="0"/>
              <a:t>Contains </a:t>
            </a:r>
            <a:r>
              <a:rPr lang="en-IN" sz="3200" b="1" dirty="0" smtClean="0"/>
              <a:t>N-acetyl </a:t>
            </a:r>
            <a:r>
              <a:rPr lang="en-IN" sz="3200" b="1" dirty="0" err="1" smtClean="0"/>
              <a:t>glucoseamine</a:t>
            </a:r>
            <a:r>
              <a:rPr lang="en-IN" sz="3200" b="1" dirty="0" smtClean="0"/>
              <a:t> &amp; </a:t>
            </a:r>
            <a:r>
              <a:rPr lang="en-IN" sz="3200" b="1" dirty="0" err="1" smtClean="0"/>
              <a:t>glucuronic</a:t>
            </a:r>
            <a:r>
              <a:rPr lang="en-IN" sz="3200" b="1" dirty="0" smtClean="0"/>
              <a:t> acid</a:t>
            </a:r>
            <a:r>
              <a:rPr lang="en-IN" sz="3200" dirty="0" smtClean="0"/>
              <a:t>.</a:t>
            </a:r>
          </a:p>
          <a:p>
            <a:r>
              <a:rPr lang="en-IN" sz="3200" dirty="0" smtClean="0"/>
              <a:t>Linkage is  </a:t>
            </a:r>
            <a:r>
              <a:rPr lang="el-GR" sz="3200" dirty="0" smtClean="0"/>
              <a:t>β -(1-4) </a:t>
            </a:r>
            <a:r>
              <a:rPr lang="en-IN" sz="3200" dirty="0" smtClean="0"/>
              <a:t>linkage.</a:t>
            </a:r>
          </a:p>
          <a:p>
            <a:r>
              <a:rPr lang="en-IN" sz="3200" dirty="0" smtClean="0"/>
              <a:t>Present in connective tissue, tendons,  synovial  fluid, vitreous humour of eye.</a:t>
            </a:r>
          </a:p>
          <a:p>
            <a:pPr algn="just"/>
            <a:r>
              <a:rPr lang="en-IN" sz="3200" dirty="0" err="1" smtClean="0"/>
              <a:t>Hyaluronic</a:t>
            </a:r>
            <a:r>
              <a:rPr lang="en-IN" sz="3200" dirty="0" smtClean="0"/>
              <a:t> acid is a natural substance found in the fluids in the eyes and joints. </a:t>
            </a:r>
          </a:p>
          <a:p>
            <a:pPr algn="just"/>
            <a:r>
              <a:rPr lang="en-IN" sz="3200" dirty="0" smtClean="0"/>
              <a:t>It acts as a cushion and lubricant in the joints and other tissues. Different forms of </a:t>
            </a:r>
            <a:r>
              <a:rPr lang="en-IN" sz="3200" dirty="0" err="1" smtClean="0"/>
              <a:t>hyaluronic</a:t>
            </a:r>
            <a:r>
              <a:rPr lang="en-IN" sz="3200" dirty="0" smtClean="0"/>
              <a:t> acid are used for cosmetic purposes.</a:t>
            </a:r>
            <a:endParaRPr lang="en-IN" sz="3200" b="1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733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b="1" dirty="0" smtClean="0"/>
              <a:t>Hyaluronic Acid Benefits</a:t>
            </a:r>
          </a:p>
          <a:p>
            <a:endParaRPr lang="en-IN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IN" sz="2800" dirty="0" err="1" smtClean="0"/>
              <a:t>Hyaluronic</a:t>
            </a:r>
            <a:r>
              <a:rPr lang="en-IN" sz="2800" dirty="0" smtClean="0"/>
              <a:t> acid provides a cushion effect between the joints.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800" dirty="0" smtClean="0"/>
              <a:t>Hyaluronic acid provides a "reservoir of water" within the skin. Elasticity of skin is maintained by it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800" dirty="0" smtClean="0"/>
              <a:t> Hyaluronic acid reduces bacterial infections. Hyaluronic Acid has been found to raise the white cell count in your bloodstream. </a:t>
            </a:r>
          </a:p>
          <a:p>
            <a:pPr algn="just"/>
            <a:endParaRPr lang="en-IN" sz="2800" b="1" dirty="0"/>
          </a:p>
        </p:txBody>
      </p:sp>
    </p:spTree>
    <p:extLst>
      <p:ext uri="{BB962C8B-B14F-4D97-AF65-F5344CB8AC3E}">
        <p14:creationId xmlns="" xmlns:p14="http://schemas.microsoft.com/office/powerpoint/2010/main" val="6117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sz="4000" b="1" dirty="0" smtClean="0"/>
              <a:t>Non sulphur containing: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Some people apply </a:t>
            </a:r>
            <a:r>
              <a:rPr lang="en-IN" sz="3200" dirty="0" err="1" smtClean="0">
                <a:latin typeface="Arial" pitchFamily="34" charset="0"/>
                <a:cs typeface="Arial" pitchFamily="34" charset="0"/>
              </a:rPr>
              <a:t>hyaluronic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 acid to the skin for healing wounds, </a:t>
            </a:r>
          </a:p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Diabetic foot ulcers, </a:t>
            </a:r>
          </a:p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Dry eyes, burns, </a:t>
            </a:r>
          </a:p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Skin ulcers, and as a moisturizer. </a:t>
            </a:r>
          </a:p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Prevent the effects of aging(Anti wrinkle)</a:t>
            </a:r>
            <a:endParaRPr lang="en-IN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24 Best Hyaluronic Acid Serums 2022, According to Dermatologi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21088"/>
            <a:ext cx="2230276" cy="2402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33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IN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338" name="Picture 2" descr="Hyaluronic acid, a promising skin rejuvenating biomedicine: A review of  recent updates and pre-clinical and clinical investigations on cosmetic and  nutricosmetic effects - ScienceDi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92088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33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On-screen Show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Dr Trushna Shah </vt:lpstr>
      <vt:lpstr>MUCOPOLYSACCHARIDES or glycosamino glycans (GAG)</vt:lpstr>
      <vt:lpstr>Slide 3</vt:lpstr>
      <vt:lpstr>Slide 4</vt:lpstr>
      <vt:lpstr>Slide 5</vt:lpstr>
      <vt:lpstr> Non sulphur containing:  </vt:lpstr>
      <vt:lpstr>Slide 7</vt:lpstr>
      <vt:lpstr> Non sulphur containing:  </vt:lpstr>
      <vt:lpstr>Slide 9</vt:lpstr>
      <vt:lpstr>Acidic polysaccharides associated with the connective tissue. It gives joint lubrication </vt:lpstr>
      <vt:lpstr>Slide 11</vt:lpstr>
      <vt:lpstr> HEPARIN:- </vt:lpstr>
      <vt:lpstr>Slide 13</vt:lpstr>
      <vt:lpstr>2. CHONDROITIN SULPHATE:-</vt:lpstr>
      <vt:lpstr>3. KERATAN SULPHATE:-</vt:lpstr>
      <vt:lpstr>4. DERMATAN SULPHATE:-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Trushna Shah </dc:title>
  <dc:creator>Trushna</dc:creator>
  <cp:lastModifiedBy>User</cp:lastModifiedBy>
  <cp:revision>2</cp:revision>
  <dcterms:created xsi:type="dcterms:W3CDTF">2006-08-16T00:00:00Z</dcterms:created>
  <dcterms:modified xsi:type="dcterms:W3CDTF">2022-04-28T06:32:39Z</dcterms:modified>
</cp:coreProperties>
</file>