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92" r:id="rId2"/>
    <p:sldId id="326" r:id="rId3"/>
    <p:sldId id="314" r:id="rId4"/>
    <p:sldId id="315" r:id="rId5"/>
    <p:sldId id="317" r:id="rId6"/>
    <p:sldId id="318" r:id="rId7"/>
    <p:sldId id="320" r:id="rId8"/>
    <p:sldId id="321" r:id="rId9"/>
    <p:sldId id="322" r:id="rId10"/>
    <p:sldId id="323" r:id="rId11"/>
    <p:sldId id="276" r:id="rId12"/>
    <p:sldId id="295" r:id="rId13"/>
    <p:sldId id="296" r:id="rId14"/>
    <p:sldId id="257" r:id="rId15"/>
    <p:sldId id="324" r:id="rId16"/>
    <p:sldId id="325" r:id="rId17"/>
    <p:sldId id="327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0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63C65-057A-4E58-8112-CCEFECB38AEA}" type="datetimeFigureOut">
              <a:rPr lang="en-IN" smtClean="0"/>
              <a:pPr/>
              <a:t>29-04-2022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CD6F2-9F83-4C7C-AFD0-AE2C3FE09B6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1B66-852E-43EB-A5E1-60F232E5AA59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25DE-EF3B-4E50-A6E1-F9B8D5FB622C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51E7-EB03-40C4-B6E3-5A23E9065EE9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8756D-E0B0-46F4-B217-EECAB8848DCD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9BE5-D020-45F3-B4AD-39602175F370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B742-E3D7-495F-ACBC-D1943C778E50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84E1-5561-4640-B428-CC950C756EEA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5F1E-1FCC-439C-AAD2-0A3B8D117A37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93DE-2B5F-4055-A374-E8A3CBFC602B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DADE-A84E-421A-9F7A-668F83A4384C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EDCD-0B95-4B73-B271-E2B0313B7198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279C-7C98-4A74-BE74-BA77A7C829BE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Dr. Ervilla Dass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C393-814A-47E9-872F-791BFF7B10D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395288" y="2781300"/>
            <a:ext cx="8458200" cy="3816350"/>
          </a:xfrm>
        </p:spPr>
        <p:txBody>
          <a:bodyPr/>
          <a:lstStyle/>
          <a:p>
            <a:pPr algn="r">
              <a:buFont typeface="Arial" charset="0"/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Faculty: Dr. Ervilla Dass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S.B.K.S. Med. Inst. &amp; Res. Centre,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Sumandeep Vidyapeeth Deemed University, Vadodara – 391760</a:t>
            </a:r>
          </a:p>
          <a:p>
            <a:pPr algn="ctr">
              <a:buFontTx/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IN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29600" cy="3816350"/>
          </a:xfrm>
        </p:spPr>
        <p:txBody>
          <a:bodyPr>
            <a:normAutofit fontScale="90000"/>
          </a:bodyPr>
          <a:lstStyle/>
          <a:p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	</a:t>
            </a:r>
            <a:r>
              <a:rPr lang="en-IN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S. B. K. S. 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Medical Institute &amp; 		Research Center</a:t>
            </a:r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Subject: Pharmacology</a:t>
            </a:r>
            <a:b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Topic: PROSTAGLANDINS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IN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Date: 28</a:t>
            </a:r>
            <a:r>
              <a:rPr lang="en-IN" sz="27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March</a:t>
            </a:r>
            <a:r>
              <a:rPr lang="en-IN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2022</a:t>
            </a:r>
            <a:br>
              <a:rPr lang="en-IN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2700" b="1" dirty="0" smtClean="0">
                <a:latin typeface="Times New Roman" pitchFamily="18" charset="0"/>
                <a:cs typeface="Times New Roman" pitchFamily="18" charset="0"/>
              </a:rPr>
              <a:t>Lecture 1 </a:t>
            </a:r>
            <a:r>
              <a:rPr lang="en-IN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700" b="1" dirty="0" smtClean="0">
                <a:latin typeface="Times New Roman" pitchFamily="18" charset="0"/>
                <a:cs typeface="Times New Roman" pitchFamily="18" charset="0"/>
              </a:rPr>
              <a:t>for - </a:t>
            </a:r>
            <a:r>
              <a:rPr lang="en-IN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 MBBS (Batch 2022)</a:t>
            </a:r>
            <a:r>
              <a:rPr lang="en-I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1792288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5939496-8895-4851-AC45-3C869BC68202}" type="datetime2">
              <a:rPr lang="en-US" smtClean="0"/>
              <a:pPr>
                <a:defRPr/>
              </a:pPr>
              <a:t>Friday, April 29, 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23F50-913E-4332-B19B-88CA1DB63B34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 dirty="0" smtClean="0"/>
              <a:t>Dr. Ervilla Dass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Leucotrienes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(LTs)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772400" cy="54102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are the 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products of arachidonic acid metabolism by the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lipooxygenase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pathway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&amp; are 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FOUND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the lungs, platelets, mast cells &amp; WBCs.</a:t>
            </a:r>
          </a:p>
          <a:p>
            <a:pPr algn="just"/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LTA4 is the precursor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from which   - LTB4, LTC4, LTD4 , LTE4, LTF4  are derived.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LTC4 &amp; LTD4  together are  known as SLOW REACTING SUBSTANCES ( SRS –A ) of anaphylaxis.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Have a role in inflammation including –RA, Psoriasis, &amp; ulcerative colitis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2AC9-1BB7-4676-8E54-B5E70B613209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NON STEROIDAL ANTI-INFLAMMATORY DRUGS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NSAIDS :  aspirin type or non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opioid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analgesics.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Have analgesic, antipyretic &amp;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antiinflamma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actions in different measure.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contrast 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opioid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--- do not depress  CNS   , no dependence ,  and are weaker  analgesics.  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available from willow bark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salicin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)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Sodium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salicylate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used in fever &amp; pain in 1875.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Acetyl salicylic acid ( aspirin )  ----- 1899.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Phenylbutazone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----------------1949.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Indomethacin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-----------------1963.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3E18-4955-4729-99F7-E2A2532B7278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10600" cy="6553200"/>
          </a:xfrm>
        </p:spPr>
        <p:txBody>
          <a:bodyPr>
            <a:noAutofit/>
          </a:bodyPr>
          <a:lstStyle/>
          <a:p>
            <a:pPr algn="ctr"/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In contrast to the opioid analgesics, the non-opioid analgesics as a group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• Relieve pain without interacting with opioid receptors.</a:t>
            </a:r>
          </a:p>
          <a:p>
            <a:pPr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• Reduce elevated body temperature (antipyretic effect).</a:t>
            </a:r>
          </a:p>
          <a:p>
            <a:pPr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• Possess anti-inflammatory property and are known as Non Steroidal Anti-inflammatory</a:t>
            </a:r>
          </a:p>
          <a:p>
            <a:pPr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Drugs (NSAID).</a:t>
            </a:r>
          </a:p>
          <a:p>
            <a:pPr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• Have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antiplatelet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activity to varying degrees.</a:t>
            </a:r>
          </a:p>
          <a:p>
            <a:pPr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• Do not cause sedation and sleep</a:t>
            </a:r>
          </a:p>
          <a:p>
            <a:pPr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• Are non-addicting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7671-1BB6-45C2-BEA1-E7E83E954FC1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Classification </a:t>
            </a:r>
            <a:endParaRPr lang="en-IN" sz="3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Non-selective COX inhibitors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• Salicylates and their congeners. Aspirin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•Para-aminophenol derivatives e.g., Paracetamol (Acetaminophen).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Pyrazolone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derivatives e.g., Phenylbutazone ,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Oxyphenbutazone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Indoles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and related drugs: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Indomethacin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, Sulindac.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•Heterocyclic aryl-acetic acid derivatives: Diclofenac,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Tolmetin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Ketorolac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IN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AA46-8DBD-4B20-9B19-90724BC3E58D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Propionic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acid derivatives: Ibuprofen,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Fenoprofen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Naproxen, Ketoprofen and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Pirprofen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Fenamates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e.g.,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Flufenamic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acid and Mefenamic acid.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Oxicams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e.g.,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Piroxicam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Preferential COX-2 inhibitors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: Nimesulide,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Nabumetone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Etodolac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Meloxicam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Selective COX-2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inhibitor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:Celecoxib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Etoricoxib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Parecoxib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9F3A-2BA3-4100-B429-460998563447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7309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4111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CCES Lecture One – PG’S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&amp; NSAID Part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One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96000"/>
          </a:xfrm>
        </p:spPr>
        <p:txBody>
          <a:bodyPr>
            <a:noAutofit/>
          </a:bodyPr>
          <a:lstStyle/>
          <a:p>
            <a:pPr marL="514350" indent="-514350">
              <a:buAutoNum type="arabicPlain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 of the following have vasodilator effect on blood vessels except ---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a-PGE2    b-PGI2 c-PGF2 d-TXA2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  PGE2 has following action on uterus---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a–contraction b-relaxation 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 both 		d- none of the above.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  F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ollowing effects are important for use PGE2 in peptic ulcer 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decrease acid secretion b-increase mucus production c- decrease mucus production 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d-both a &amp; b.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  All of the following are side effects of PG except 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a- nausea 			b- fall in BP 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c-rise in BP  	d-tachycardia</a:t>
            </a:r>
          </a:p>
          <a:p>
            <a:pPr algn="just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 All of the following are the indications of PG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except-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--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a- abortion		 b- induction of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c-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antepartum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haemorrhage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d- All of the above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586581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Bibliography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Essentials of Medical Pharmacology -7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edition by KD Tripathi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Pharmacology – R S Satoskar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Lippincott's Illustrated Reviews: Pharmacology  - 6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edition  by Richard A. Harvey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Basic and Clinical pharmacology 11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edition by Bertram G Katzung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Rang &amp; Dale's Pharmacology -7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edition </a:t>
            </a:r>
            <a:br>
              <a:rPr lang="en-US" sz="24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by Humphrey P. Rang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Clinical Pharmacology 11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edition By Bennett and Brown, Churchill Livingstone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Principles of Pharmacology 2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edition by HL Sharma and KK Sharma</a:t>
            </a:r>
          </a:p>
          <a:p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DB18-2EDC-4986-9F2D-46648D82037F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3740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2646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COMPETENCY BASED UNDERGRADUATE CURRICULUM FOR</a:t>
            </a:r>
          </a:p>
          <a:p>
            <a:pPr algn="ctr"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THE INDIAN MEDICAL GRADUATE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Board Of Governors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Supersession Of Medical Council Of India</a:t>
            </a:r>
          </a:p>
          <a:p>
            <a:pPr algn="ctr"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PROSTAGLANDINS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I &amp; II</a:t>
            </a:r>
            <a:endParaRPr lang="en-I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: PH 1.16</a:t>
            </a:r>
          </a:p>
          <a:p>
            <a:pPr algn="just"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COMPETENCY: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Describe mechanism of action, type, doses, side effects, indication and contraindication of the drugs which act by modulating autacoids, including: Prostaglandins &amp; NSAIDs (PART I &amp; II).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6FCE-8665-416B-B7E8-F021FE4B79E6}" type="datetime2">
              <a:rPr lang="en-US" smtClean="0"/>
              <a:pPr/>
              <a:t>Friday, April 29,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Autacoids - Introduction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05936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Derived from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reek – autos =self ,</a:t>
            </a:r>
          </a:p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akos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healing substance/ remedy.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Formed in various tissues, 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 locally at the site of synthesis.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Have a brief action &amp; destroyed locally, so called 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LOCAL HORMONES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DIFFER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from systemic hormones ,which are produced from specific cells &amp; reaches their target tissues through circulation.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Involved in many physiological &amp; pathological processes.</a:t>
            </a:r>
          </a:p>
          <a:p>
            <a:pPr algn="just"/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ED44-58C0-4B48-9638-7D234E7FAE81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638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AMINE AUTACOIDS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=histamine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5-Hydroxytryptamine (Serotonin).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PEPTIDE AUTACOIDS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 Plasma kinins (Bradykinin, Kallidin), Angiotensin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LIPID DERIVATIVE AUTACOIDS -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EICOSANOIDS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=PGs, LTs, PAF – Platelet Activating Factor.</a:t>
            </a:r>
          </a:p>
          <a:p>
            <a:pPr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=Vasopressin, cytokines, EDRF, substance P.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Cytokines  (interleukins,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TNFa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., GM-CSF, etc.) and several peptides like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gastrin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somatostatin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vasoactive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intestinal peptide,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endothelins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many others may be considered as autacoids.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C230-69FC-45FE-9761-82953D6DAC62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Prostaglandins (PGs) Actions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CVS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PGE2 &amp; PGF2</a:t>
            </a:r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–weak cardiac stimulators.</a:t>
            </a:r>
          </a:p>
          <a:p>
            <a:pPr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Platelets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PGI2 inhibits aggregation.</a:t>
            </a:r>
          </a:p>
          <a:p>
            <a:pPr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Uterus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PGE2 &amp; PGF2</a:t>
            </a:r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contract human uterus. (so PG  may be involve in initiation of labor&amp; progression of labor.)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Airways : PGE2 &amp; PGI2 relax bronchial smooth muscles while PGF2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contract them.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Kidneys –PGE2 &amp; PGI2 cause renal vasodilatation &amp; have a diuretic effect.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6. Nerves- PGs sensitize nerve endings to pain.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Have a role in genesis of inflammation.</a:t>
            </a:r>
          </a:p>
          <a:p>
            <a:pPr algn="just">
              <a:buNone/>
            </a:pP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407C9-22AE-4914-8458-7103C0B07934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PGE2 inhibits gastric secretion and increases mucus production . Thus, have a protective effect on gastric mucosa.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501A-384C-4B2D-B75B-81BE01AEE2AF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USES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486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Gynecology : 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: 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ABORTION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for 1</a:t>
            </a:r>
            <a:r>
              <a:rPr lang="en-US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&amp; 2</a:t>
            </a:r>
            <a:r>
              <a:rPr lang="en-US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trimester , termination of pregnancy - PGE2 &amp;PGF2 are used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-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Primiprost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Gemeprost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Also used with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mifepristone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 ensure complete expulsion of the products  of expulsion.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: 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FACILITATION OF LABOR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as alternative to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oxytocin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renal failure. 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PGE₂: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Dinoprostone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Induction/augmentation of labour,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76F4-014D-4FC6-96F5-2785B498FB03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– 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CERVICAL PRIMING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low doses of PGE2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 – 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POSTPARTUM HAEMORRHAGE (PPH )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Carboprost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(15 methyl PGF2</a:t>
            </a:r>
            <a:r>
              <a:rPr lang="el-G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 used as an alternative to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ergometrine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Gastrointestinal : 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PEPTIC ULCER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Cytoprotective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PGE1 (MISOPROSTOL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Synthetic PGE1 derivative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&amp; PGE2 (ENPROSTIL) 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healing of ulcer, 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sed in NSAIDs-induced PU.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90BD-C1C3-4AB1-8B46-EEC48EAB5683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Ervilla Dass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3246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Cardiovascular 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Patent </a:t>
            </a:r>
            <a:r>
              <a:rPr lang="en-US" sz="28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Ductus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Arteriosus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(DA)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Alprostadil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PGE1 alpha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Patency of DA is depends on local PG synthesis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In neonates with congenital heart defects, patency of this is maintained with PGs until surgery is done.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GLAUCOMA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PGF2</a:t>
            </a:r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analogues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LATANOPROST,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travoprost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first choice drug in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open angle glaucoma</a:t>
            </a:r>
            <a:endParaRPr lang="en-US" sz="28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suggested uses are : PVD, To reduce infarct size, bronchial asthma = (limited use due to irritant action )</a:t>
            </a:r>
          </a:p>
          <a:p>
            <a:pPr marL="0" indent="0" algn="just">
              <a:spcBef>
                <a:spcPts val="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PGE1 alpha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Alprostadil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in congenital heart diseases – till surgery; To avoid platelet damage: PGI2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Epoprostenol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haemodialysis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Cardio-pulmonary bypass surgery – also in harvesting platelets.</a:t>
            </a:r>
          </a:p>
          <a:p>
            <a:pPr marL="0" indent="0" algn="just">
              <a:spcBef>
                <a:spcPts val="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Peripheral vascular disease: IV injection of PGI2 – for healing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ischaemic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ulcers; Impotence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Alprostadil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BA2-953A-4F4F-BEA0-8FCC11CB3D77}" type="datetime2">
              <a:rPr lang="en-US" smtClean="0"/>
              <a:pPr/>
              <a:t>Friday, April 29, 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C393-814A-47E9-872F-791BFF7B10D7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Dr. Ervilla Dass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1131</TotalTime>
  <Words>1080</Words>
  <Application>Microsoft Office PowerPoint</Application>
  <PresentationFormat>On-screen Show (4:3)</PresentationFormat>
  <Paragraphs>165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             S. B. K. S. Medical Institute &amp;   Research Center      Subject: Pharmacology  Topic: PROSTAGLANDINS       Date: 28th March, 2022 Lecture 1  for - II MBBS (Batch 2022) </vt:lpstr>
      <vt:lpstr>Slide 2</vt:lpstr>
      <vt:lpstr>Autacoids - Introduction</vt:lpstr>
      <vt:lpstr>Classification</vt:lpstr>
      <vt:lpstr>Prostaglandins (PGs) Actions</vt:lpstr>
      <vt:lpstr>Slide 6</vt:lpstr>
      <vt:lpstr>USES</vt:lpstr>
      <vt:lpstr>Slide 8</vt:lpstr>
      <vt:lpstr>Slide 9</vt:lpstr>
      <vt:lpstr>Leucotrienes  (LTs)</vt:lpstr>
      <vt:lpstr>NON STEROIDAL ANTI-INFLAMMATORY DRUGS </vt:lpstr>
      <vt:lpstr>Slide 12</vt:lpstr>
      <vt:lpstr>Slide 13</vt:lpstr>
      <vt:lpstr>Slide 14</vt:lpstr>
      <vt:lpstr>CCES Lecture One – PG’S &amp; NSAID Part One</vt:lpstr>
      <vt:lpstr>Slide 16</vt:lpstr>
      <vt:lpstr>Slide 17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S. B. K. S. Medical Institute &amp;   Research Center      Subject: Pharmacology  Topic: NON- STEROIDAL ANTI-INFLAMMATORY DRUGS      Date: 28th &amp; 29th March, 2022 Lecture 1 &amp; 2  for - II MBBS (Batch 2022) </dc:title>
  <cp:lastModifiedBy>lenovo</cp:lastModifiedBy>
  <cp:revision>253</cp:revision>
  <dcterms:created xsi:type="dcterms:W3CDTF">2011-10-09T15:17:05Z</dcterms:created>
  <dcterms:modified xsi:type="dcterms:W3CDTF">2022-04-29T09:09:31Z</dcterms:modified>
</cp:coreProperties>
</file>