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660" r:id="rId2"/>
    <p:sldMasterId id="2147483672" r:id="rId3"/>
    <p:sldMasterId id="2147483687" r:id="rId4"/>
  </p:sldMasterIdLst>
  <p:notesMasterIdLst>
    <p:notesMasterId r:id="rId42"/>
  </p:notesMasterIdLst>
  <p:handoutMasterIdLst>
    <p:handoutMasterId r:id="rId43"/>
  </p:handoutMasterIdLst>
  <p:sldIdLst>
    <p:sldId id="256" r:id="rId5"/>
    <p:sldId id="258" r:id="rId6"/>
    <p:sldId id="268" r:id="rId7"/>
    <p:sldId id="351" r:id="rId8"/>
    <p:sldId id="359" r:id="rId9"/>
    <p:sldId id="324" r:id="rId10"/>
    <p:sldId id="259" r:id="rId11"/>
    <p:sldId id="325" r:id="rId12"/>
    <p:sldId id="357" r:id="rId13"/>
    <p:sldId id="264" r:id="rId14"/>
    <p:sldId id="266" r:id="rId15"/>
    <p:sldId id="267" r:id="rId16"/>
    <p:sldId id="343" r:id="rId17"/>
    <p:sldId id="265" r:id="rId18"/>
    <p:sldId id="270" r:id="rId19"/>
    <p:sldId id="360" r:id="rId20"/>
    <p:sldId id="271" r:id="rId21"/>
    <p:sldId id="275" r:id="rId22"/>
    <p:sldId id="272" r:id="rId23"/>
    <p:sldId id="273" r:id="rId24"/>
    <p:sldId id="361" r:id="rId25"/>
    <p:sldId id="274" r:id="rId26"/>
    <p:sldId id="276" r:id="rId27"/>
    <p:sldId id="362" r:id="rId28"/>
    <p:sldId id="277" r:id="rId29"/>
    <p:sldId id="278" r:id="rId30"/>
    <p:sldId id="363" r:id="rId31"/>
    <p:sldId id="279" r:id="rId32"/>
    <p:sldId id="364" r:id="rId33"/>
    <p:sldId id="281" r:id="rId34"/>
    <p:sldId id="299" r:id="rId35"/>
    <p:sldId id="330" r:id="rId36"/>
    <p:sldId id="331" r:id="rId37"/>
    <p:sldId id="283" r:id="rId38"/>
    <p:sldId id="372" r:id="rId39"/>
    <p:sldId id="375" r:id="rId40"/>
    <p:sldId id="37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4725" autoAdjust="0"/>
  </p:normalViewPr>
  <p:slideViewPr>
    <p:cSldViewPr>
      <p:cViewPr>
        <p:scale>
          <a:sx n="60" d="100"/>
          <a:sy n="60" d="100"/>
        </p:scale>
        <p:origin x="-1326" y="-138"/>
      </p:cViewPr>
      <p:guideLst>
        <p:guide orient="horz" pos="2160"/>
        <p:guide pos="2880"/>
      </p:guideLst>
    </p:cSldViewPr>
  </p:slideViewPr>
  <p:outlineViewPr>
    <p:cViewPr>
      <p:scale>
        <a:sx n="33" d="100"/>
        <a:sy n="33" d="100"/>
      </p:scale>
      <p:origin x="48" y="13536"/>
    </p:cViewPr>
  </p:outlineViewPr>
  <p:notesTextViewPr>
    <p:cViewPr>
      <p:scale>
        <a:sx n="1" d="1"/>
        <a:sy n="1" d="1"/>
      </p:scale>
      <p:origin x="0" y="0"/>
    </p:cViewPr>
  </p:notesTextViewPr>
  <p:sorterViewPr>
    <p:cViewPr>
      <p:scale>
        <a:sx n="100" d="100"/>
        <a:sy n="100" d="100"/>
      </p:scale>
      <p:origin x="0" y="14856"/>
    </p:cViewPr>
  </p:sorterViewPr>
  <p:notesViewPr>
    <p:cSldViewPr>
      <p:cViewPr varScale="1">
        <p:scale>
          <a:sx n="56" d="100"/>
          <a:sy n="56" d="100"/>
        </p:scale>
        <p:origin x="-287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3D2CC-7F07-4D1B-BEFF-A8F360185D6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F21A29A2-A6C4-4357-B6AF-7377CB9D4F20}">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GB" sz="1800" dirty="0" smtClean="0">
              <a:solidFill>
                <a:schemeClr val="tx1"/>
              </a:solidFill>
              <a:effectLst/>
            </a:rPr>
            <a:t>Fungal</a:t>
          </a:r>
          <a:r>
            <a:rPr lang="en-GB" sz="1800" dirty="0" smtClean="0">
              <a:solidFill>
                <a:schemeClr val="bg1"/>
              </a:solidFill>
              <a:effectLst>
                <a:outerShdw blurRad="38100" dist="38100" dir="2700000" algn="tl">
                  <a:srgbClr val="000000"/>
                </a:outerShdw>
              </a:effectLst>
            </a:rPr>
            <a:t> </a:t>
          </a:r>
          <a:r>
            <a:rPr lang="en-GB" sz="1800" dirty="0" smtClean="0">
              <a:solidFill>
                <a:schemeClr val="tx1"/>
              </a:solidFill>
              <a:effectLst/>
            </a:rPr>
            <a:t>infections</a:t>
          </a:r>
          <a:endParaRPr lang="en-US" sz="1800" dirty="0">
            <a:solidFill>
              <a:schemeClr val="tx1"/>
            </a:solidFill>
            <a:effectLst/>
          </a:endParaRPr>
        </a:p>
      </dgm:t>
    </dgm:pt>
    <dgm:pt modelId="{E74659FD-DC32-4B28-A38D-701EC47B3D55}" type="parTrans" cxnId="{14D65CDD-8E0C-4C55-974A-A2F51A8553A7}">
      <dgm:prSet/>
      <dgm:spPr/>
      <dgm:t>
        <a:bodyPr/>
        <a:lstStyle/>
        <a:p>
          <a:endParaRPr lang="en-US"/>
        </a:p>
      </dgm:t>
    </dgm:pt>
    <dgm:pt modelId="{4DE6F381-57B9-46AC-B09E-8D5C0487F254}" type="sibTrans" cxnId="{14D65CDD-8E0C-4C55-974A-A2F51A8553A7}">
      <dgm:prSet/>
      <dgm:spPr/>
      <dgm:t>
        <a:bodyPr/>
        <a:lstStyle/>
        <a:p>
          <a:endParaRPr lang="en-US"/>
        </a:p>
      </dgm:t>
    </dgm:pt>
    <dgm:pt modelId="{B46CA770-7C42-4B50-BD22-266FD8B0D463}">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GB" sz="2000" b="0" dirty="0" smtClean="0">
              <a:solidFill>
                <a:schemeClr val="tx1"/>
              </a:solidFill>
              <a:effectLst/>
            </a:rPr>
            <a:t>Superficial mycoses </a:t>
          </a:r>
          <a:endParaRPr lang="en-US" sz="2000" b="0" dirty="0">
            <a:solidFill>
              <a:schemeClr val="tx1"/>
            </a:solidFill>
            <a:effectLst/>
          </a:endParaRPr>
        </a:p>
      </dgm:t>
    </dgm:pt>
    <dgm:pt modelId="{09324620-280D-4F98-9BF0-0B5B3831DF64}" type="parTrans" cxnId="{A0BA4E25-4A20-42F1-BD2F-FBBC1AD5B00F}">
      <dgm:prSet/>
      <dgm:spPr/>
      <dgm:t>
        <a:bodyPr/>
        <a:lstStyle/>
        <a:p>
          <a:endParaRPr lang="en-US"/>
        </a:p>
      </dgm:t>
    </dgm:pt>
    <dgm:pt modelId="{768775A5-FC84-41E6-8508-1CF0F7043C2C}" type="sibTrans" cxnId="{A0BA4E25-4A20-42F1-BD2F-FBBC1AD5B00F}">
      <dgm:prSet/>
      <dgm:spPr/>
      <dgm:t>
        <a:bodyPr/>
        <a:lstStyle/>
        <a:p>
          <a:endParaRPr lang="en-US"/>
        </a:p>
      </dgm:t>
    </dgm:pt>
    <dgm:pt modelId="{E7DD4B8B-EAF4-4A0A-8AAC-415459C07A06}">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GB" sz="2000" b="0" dirty="0" smtClean="0">
              <a:solidFill>
                <a:schemeClr val="tx1"/>
              </a:solidFill>
              <a:effectLst/>
            </a:rPr>
            <a:t>Subcutaneous mycoses </a:t>
          </a:r>
          <a:endParaRPr lang="en-US" sz="2000" b="0" dirty="0">
            <a:solidFill>
              <a:schemeClr val="tx1"/>
            </a:solidFill>
            <a:effectLst/>
          </a:endParaRPr>
        </a:p>
      </dgm:t>
    </dgm:pt>
    <dgm:pt modelId="{F3F597B3-966D-4F83-B570-C2483AD48B25}" type="parTrans" cxnId="{E4F0C0C8-4702-49F3-8FF4-6898809CF1E9}">
      <dgm:prSet/>
      <dgm:spPr/>
      <dgm:t>
        <a:bodyPr/>
        <a:lstStyle/>
        <a:p>
          <a:endParaRPr lang="en-US"/>
        </a:p>
      </dgm:t>
    </dgm:pt>
    <dgm:pt modelId="{DD0DC1A7-B919-4A8A-8852-26726A8B676B}" type="sibTrans" cxnId="{E4F0C0C8-4702-49F3-8FF4-6898809CF1E9}">
      <dgm:prSet/>
      <dgm:spPr/>
      <dgm:t>
        <a:bodyPr/>
        <a:lstStyle/>
        <a:p>
          <a:endParaRPr lang="en-US"/>
        </a:p>
      </dgm:t>
    </dgm:pt>
    <dgm:pt modelId="{802EF5E2-D2A8-4F87-83A1-7F4A0873C7A6}">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GB" sz="2000" b="0" dirty="0" smtClean="0">
              <a:solidFill>
                <a:schemeClr val="tx1"/>
              </a:solidFill>
              <a:effectLst/>
            </a:rPr>
            <a:t>Systemic</a:t>
          </a:r>
          <a:r>
            <a:rPr lang="en-GB" sz="1800" b="0" dirty="0" smtClean="0">
              <a:solidFill>
                <a:schemeClr val="tx1"/>
              </a:solidFill>
              <a:effectLst/>
            </a:rPr>
            <a:t> mycoses </a:t>
          </a:r>
          <a:endParaRPr lang="en-US" sz="1800" b="0" dirty="0">
            <a:solidFill>
              <a:schemeClr val="tx1"/>
            </a:solidFill>
            <a:effectLst/>
          </a:endParaRPr>
        </a:p>
      </dgm:t>
    </dgm:pt>
    <dgm:pt modelId="{459884DA-71BE-4D39-9EEC-ADC280BEC76F}" type="parTrans" cxnId="{FC055399-9EEF-4789-87ED-EFD6D7A7DC73}">
      <dgm:prSet/>
      <dgm:spPr/>
      <dgm:t>
        <a:bodyPr/>
        <a:lstStyle/>
        <a:p>
          <a:endParaRPr lang="en-US"/>
        </a:p>
      </dgm:t>
    </dgm:pt>
    <dgm:pt modelId="{A8420A94-EB6D-4028-A77E-5EF7F3573626}" type="sibTrans" cxnId="{FC055399-9EEF-4789-87ED-EFD6D7A7DC73}">
      <dgm:prSet/>
      <dgm:spPr/>
      <dgm:t>
        <a:bodyPr/>
        <a:lstStyle/>
        <a:p>
          <a:endParaRPr lang="en-US"/>
        </a:p>
      </dgm:t>
    </dgm:pt>
    <dgm:pt modelId="{74B1BB93-5C28-403D-B2E9-C2EF0E3BFD01}">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GB" sz="1600" u="none" dirty="0" err="1" smtClean="0">
              <a:solidFill>
                <a:schemeClr val="tx1"/>
              </a:solidFill>
              <a:effectLst/>
            </a:rPr>
            <a:t>Dermatophytosis</a:t>
          </a:r>
          <a:r>
            <a:rPr lang="en-GB" sz="1600" u="none" dirty="0" smtClean="0">
              <a:solidFill>
                <a:schemeClr val="tx1"/>
              </a:solidFill>
              <a:effectLst/>
            </a:rPr>
            <a:t>,</a:t>
          </a:r>
        </a:p>
        <a:p>
          <a:r>
            <a:rPr lang="en-GB" sz="1600" u="none" dirty="0" smtClean="0">
              <a:solidFill>
                <a:schemeClr val="tx1"/>
              </a:solidFill>
              <a:effectLst/>
            </a:rPr>
            <a:t> </a:t>
          </a:r>
          <a:r>
            <a:rPr lang="en-US" sz="1600" dirty="0" smtClean="0"/>
            <a:t>Superficial candidiasis,</a:t>
          </a:r>
        </a:p>
        <a:p>
          <a:r>
            <a:rPr lang="en-US" sz="1600" dirty="0" smtClean="0"/>
            <a:t> </a:t>
          </a:r>
          <a:r>
            <a:rPr lang="en-US" sz="1600" dirty="0" err="1" smtClean="0"/>
            <a:t>Pityriasis</a:t>
          </a:r>
          <a:endParaRPr lang="en-US" sz="1600" u="none" dirty="0">
            <a:solidFill>
              <a:schemeClr val="tx1"/>
            </a:solidFill>
            <a:effectLst/>
          </a:endParaRPr>
        </a:p>
      </dgm:t>
    </dgm:pt>
    <dgm:pt modelId="{668AB5C8-AC7A-4CBD-8EA6-BBDA4EE82BAA}" type="parTrans" cxnId="{F2B68C6A-AAEA-4311-A415-CE726E9B2834}">
      <dgm:prSet/>
      <dgm:spPr/>
      <dgm:t>
        <a:bodyPr/>
        <a:lstStyle/>
        <a:p>
          <a:endParaRPr lang="en-US"/>
        </a:p>
      </dgm:t>
    </dgm:pt>
    <dgm:pt modelId="{DA098582-F188-4AE2-9F73-D4FC58A15AE2}" type="sibTrans" cxnId="{F2B68C6A-AAEA-4311-A415-CE726E9B2834}">
      <dgm:prSet/>
      <dgm:spPr/>
      <dgm:t>
        <a:bodyPr/>
        <a:lstStyle/>
        <a:p>
          <a:endParaRPr lang="en-US"/>
        </a:p>
      </dgm:t>
    </dgm:pt>
    <dgm:pt modelId="{8FEFA124-0826-4475-BD7C-6D8CB3EE9CCF}">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GB" sz="1600" b="0" dirty="0" err="1" smtClean="0">
              <a:solidFill>
                <a:schemeClr val="tx1"/>
              </a:solidFill>
              <a:effectLst/>
            </a:rPr>
            <a:t>Mycetoma</a:t>
          </a:r>
          <a:r>
            <a:rPr lang="en-GB" sz="1600" b="0" dirty="0" smtClean="0">
              <a:solidFill>
                <a:schemeClr val="tx1"/>
              </a:solidFill>
              <a:effectLst/>
            </a:rPr>
            <a:t>,</a:t>
          </a:r>
        </a:p>
        <a:p>
          <a:r>
            <a:rPr lang="en-GB" sz="1600" b="0" dirty="0" smtClean="0">
              <a:solidFill>
                <a:schemeClr val="tx1"/>
              </a:solidFill>
              <a:effectLst/>
            </a:rPr>
            <a:t> </a:t>
          </a:r>
          <a:r>
            <a:rPr lang="en-GB" sz="1600" b="0" dirty="0" err="1" smtClean="0">
              <a:solidFill>
                <a:schemeClr val="tx1"/>
              </a:solidFill>
              <a:effectLst/>
            </a:rPr>
            <a:t>Sporotrichosis</a:t>
          </a:r>
          <a:endParaRPr lang="en-US" sz="1600" b="0" dirty="0">
            <a:solidFill>
              <a:schemeClr val="tx1"/>
            </a:solidFill>
            <a:effectLst/>
          </a:endParaRPr>
        </a:p>
      </dgm:t>
    </dgm:pt>
    <dgm:pt modelId="{9ECB7A88-40EC-4173-AC25-5BC832C7CD15}" type="parTrans" cxnId="{8F6CBCB7-3DA4-4A18-9B77-7E2B3D63BB32}">
      <dgm:prSet/>
      <dgm:spPr/>
      <dgm:t>
        <a:bodyPr/>
        <a:lstStyle/>
        <a:p>
          <a:endParaRPr lang="en-US"/>
        </a:p>
      </dgm:t>
    </dgm:pt>
    <dgm:pt modelId="{85D7DF07-DF2C-41EA-BCE7-FA8A88825663}" type="sibTrans" cxnId="{8F6CBCB7-3DA4-4A18-9B77-7E2B3D63BB32}">
      <dgm:prSet/>
      <dgm:spPr/>
      <dgm:t>
        <a:bodyPr/>
        <a:lstStyle/>
        <a:p>
          <a:endParaRPr lang="en-US"/>
        </a:p>
      </dgm:t>
    </dgm:pt>
    <dgm:pt modelId="{89E1D523-22CC-479B-B9B4-48E9298680B5}" type="pres">
      <dgm:prSet presAssocID="{CB23D2CC-7F07-4D1B-BEFF-A8F360185D64}" presName="hierChild1" presStyleCnt="0">
        <dgm:presLayoutVars>
          <dgm:orgChart val="1"/>
          <dgm:chPref val="1"/>
          <dgm:dir/>
          <dgm:animOne val="branch"/>
          <dgm:animLvl val="lvl"/>
          <dgm:resizeHandles/>
        </dgm:presLayoutVars>
      </dgm:prSet>
      <dgm:spPr/>
      <dgm:t>
        <a:bodyPr/>
        <a:lstStyle/>
        <a:p>
          <a:endParaRPr lang="en-IN"/>
        </a:p>
      </dgm:t>
    </dgm:pt>
    <dgm:pt modelId="{5A838EB3-101F-47B2-9590-F5C3D0598BF5}" type="pres">
      <dgm:prSet presAssocID="{F21A29A2-A6C4-4357-B6AF-7377CB9D4F20}" presName="hierRoot1" presStyleCnt="0">
        <dgm:presLayoutVars>
          <dgm:hierBranch val="init"/>
        </dgm:presLayoutVars>
      </dgm:prSet>
      <dgm:spPr/>
    </dgm:pt>
    <dgm:pt modelId="{4EA938EF-ED6F-4962-93AA-369831946909}" type="pres">
      <dgm:prSet presAssocID="{F21A29A2-A6C4-4357-B6AF-7377CB9D4F20}" presName="rootComposite1" presStyleCnt="0"/>
      <dgm:spPr/>
    </dgm:pt>
    <dgm:pt modelId="{951DC4E3-7188-4702-85DA-84112FCA45AB}" type="pres">
      <dgm:prSet presAssocID="{F21A29A2-A6C4-4357-B6AF-7377CB9D4F20}" presName="rootText1" presStyleLbl="node0" presStyleIdx="0" presStyleCnt="1">
        <dgm:presLayoutVars>
          <dgm:chPref val="3"/>
        </dgm:presLayoutVars>
      </dgm:prSet>
      <dgm:spPr/>
      <dgm:t>
        <a:bodyPr/>
        <a:lstStyle/>
        <a:p>
          <a:endParaRPr lang="en-US"/>
        </a:p>
      </dgm:t>
    </dgm:pt>
    <dgm:pt modelId="{80CBCC1B-5FF4-4234-88E8-A89A39B81792}" type="pres">
      <dgm:prSet presAssocID="{F21A29A2-A6C4-4357-B6AF-7377CB9D4F20}" presName="rootConnector1" presStyleLbl="node1" presStyleIdx="0" presStyleCnt="0"/>
      <dgm:spPr/>
      <dgm:t>
        <a:bodyPr/>
        <a:lstStyle/>
        <a:p>
          <a:endParaRPr lang="en-IN"/>
        </a:p>
      </dgm:t>
    </dgm:pt>
    <dgm:pt modelId="{8029ABA7-F348-4154-97D6-D14FA167BE7A}" type="pres">
      <dgm:prSet presAssocID="{F21A29A2-A6C4-4357-B6AF-7377CB9D4F20}" presName="hierChild2" presStyleCnt="0"/>
      <dgm:spPr/>
    </dgm:pt>
    <dgm:pt modelId="{9712084C-B58A-4D6E-AA82-5D2FD055B2A2}" type="pres">
      <dgm:prSet presAssocID="{09324620-280D-4F98-9BF0-0B5B3831DF64}" presName="Name37" presStyleLbl="parChTrans1D2" presStyleIdx="0" presStyleCnt="3"/>
      <dgm:spPr/>
      <dgm:t>
        <a:bodyPr/>
        <a:lstStyle/>
        <a:p>
          <a:endParaRPr lang="en-IN"/>
        </a:p>
      </dgm:t>
    </dgm:pt>
    <dgm:pt modelId="{B07E86F2-3C6C-4008-96EC-90B543379950}" type="pres">
      <dgm:prSet presAssocID="{B46CA770-7C42-4B50-BD22-266FD8B0D463}" presName="hierRoot2" presStyleCnt="0">
        <dgm:presLayoutVars>
          <dgm:hierBranch val="init"/>
        </dgm:presLayoutVars>
      </dgm:prSet>
      <dgm:spPr/>
    </dgm:pt>
    <dgm:pt modelId="{2FD8722A-D193-4908-BC47-F9D31901C511}" type="pres">
      <dgm:prSet presAssocID="{B46CA770-7C42-4B50-BD22-266FD8B0D463}" presName="rootComposite" presStyleCnt="0"/>
      <dgm:spPr/>
    </dgm:pt>
    <dgm:pt modelId="{C1D19074-2500-40D3-A4A5-27A9341CF637}" type="pres">
      <dgm:prSet presAssocID="{B46CA770-7C42-4B50-BD22-266FD8B0D463}" presName="rootText" presStyleLbl="node2" presStyleIdx="0" presStyleCnt="3" custScaleY="59365">
        <dgm:presLayoutVars>
          <dgm:chPref val="3"/>
        </dgm:presLayoutVars>
      </dgm:prSet>
      <dgm:spPr/>
      <dgm:t>
        <a:bodyPr/>
        <a:lstStyle/>
        <a:p>
          <a:endParaRPr lang="en-US"/>
        </a:p>
      </dgm:t>
    </dgm:pt>
    <dgm:pt modelId="{E992979D-1A2A-48F8-9BEB-FF55D12EE9FB}" type="pres">
      <dgm:prSet presAssocID="{B46CA770-7C42-4B50-BD22-266FD8B0D463}" presName="rootConnector" presStyleLbl="node2" presStyleIdx="0" presStyleCnt="3"/>
      <dgm:spPr/>
      <dgm:t>
        <a:bodyPr/>
        <a:lstStyle/>
        <a:p>
          <a:endParaRPr lang="en-IN"/>
        </a:p>
      </dgm:t>
    </dgm:pt>
    <dgm:pt modelId="{5B678557-F6E3-44A6-90FB-9A88DF220506}" type="pres">
      <dgm:prSet presAssocID="{B46CA770-7C42-4B50-BD22-266FD8B0D463}" presName="hierChild4" presStyleCnt="0"/>
      <dgm:spPr/>
    </dgm:pt>
    <dgm:pt modelId="{F8EBBB94-06B7-476D-959D-B225378ECCD1}" type="pres">
      <dgm:prSet presAssocID="{668AB5C8-AC7A-4CBD-8EA6-BBDA4EE82BAA}" presName="Name37" presStyleLbl="parChTrans1D3" presStyleIdx="0" presStyleCnt="2"/>
      <dgm:spPr/>
      <dgm:t>
        <a:bodyPr/>
        <a:lstStyle/>
        <a:p>
          <a:endParaRPr lang="en-IN"/>
        </a:p>
      </dgm:t>
    </dgm:pt>
    <dgm:pt modelId="{BE5BF6A8-DE7A-4B5D-A91C-5DB7DCFB18D7}" type="pres">
      <dgm:prSet presAssocID="{74B1BB93-5C28-403D-B2E9-C2EF0E3BFD01}" presName="hierRoot2" presStyleCnt="0">
        <dgm:presLayoutVars>
          <dgm:hierBranch val="init"/>
        </dgm:presLayoutVars>
      </dgm:prSet>
      <dgm:spPr/>
    </dgm:pt>
    <dgm:pt modelId="{511AE516-13DB-49DC-AC92-95AE92655EBA}" type="pres">
      <dgm:prSet presAssocID="{74B1BB93-5C28-403D-B2E9-C2EF0E3BFD01}" presName="rootComposite" presStyleCnt="0"/>
      <dgm:spPr/>
    </dgm:pt>
    <dgm:pt modelId="{2DF8D544-BA76-4FB4-A0C6-87B06DE832B0}" type="pres">
      <dgm:prSet presAssocID="{74B1BB93-5C28-403D-B2E9-C2EF0E3BFD01}" presName="rootText" presStyleLbl="node3" presStyleIdx="0" presStyleCnt="2" custScaleX="82028" custScaleY="92196">
        <dgm:presLayoutVars>
          <dgm:chPref val="3"/>
        </dgm:presLayoutVars>
      </dgm:prSet>
      <dgm:spPr/>
      <dgm:t>
        <a:bodyPr/>
        <a:lstStyle/>
        <a:p>
          <a:endParaRPr lang="en-US"/>
        </a:p>
      </dgm:t>
    </dgm:pt>
    <dgm:pt modelId="{E63E123C-8953-499D-8A66-F1D3ED77202E}" type="pres">
      <dgm:prSet presAssocID="{74B1BB93-5C28-403D-B2E9-C2EF0E3BFD01}" presName="rootConnector" presStyleLbl="node3" presStyleIdx="0" presStyleCnt="2"/>
      <dgm:spPr/>
      <dgm:t>
        <a:bodyPr/>
        <a:lstStyle/>
        <a:p>
          <a:endParaRPr lang="en-IN"/>
        </a:p>
      </dgm:t>
    </dgm:pt>
    <dgm:pt modelId="{621B9B38-498D-479B-8411-11717A0694A9}" type="pres">
      <dgm:prSet presAssocID="{74B1BB93-5C28-403D-B2E9-C2EF0E3BFD01}" presName="hierChild4" presStyleCnt="0"/>
      <dgm:spPr/>
    </dgm:pt>
    <dgm:pt modelId="{4AEB4AE3-249A-49E0-A019-40E13A198171}" type="pres">
      <dgm:prSet presAssocID="{74B1BB93-5C28-403D-B2E9-C2EF0E3BFD01}" presName="hierChild5" presStyleCnt="0"/>
      <dgm:spPr/>
    </dgm:pt>
    <dgm:pt modelId="{A534CA84-3027-4217-A6C0-9B9A2CE80BC0}" type="pres">
      <dgm:prSet presAssocID="{B46CA770-7C42-4B50-BD22-266FD8B0D463}" presName="hierChild5" presStyleCnt="0"/>
      <dgm:spPr/>
    </dgm:pt>
    <dgm:pt modelId="{A023F9EA-3DC9-4C56-95C8-7A36198F2822}" type="pres">
      <dgm:prSet presAssocID="{F3F597B3-966D-4F83-B570-C2483AD48B25}" presName="Name37" presStyleLbl="parChTrans1D2" presStyleIdx="1" presStyleCnt="3"/>
      <dgm:spPr/>
      <dgm:t>
        <a:bodyPr/>
        <a:lstStyle/>
        <a:p>
          <a:endParaRPr lang="en-IN"/>
        </a:p>
      </dgm:t>
    </dgm:pt>
    <dgm:pt modelId="{63518858-A6AC-4ACB-8AA8-1E167C5A2A16}" type="pres">
      <dgm:prSet presAssocID="{E7DD4B8B-EAF4-4A0A-8AAC-415459C07A06}" presName="hierRoot2" presStyleCnt="0">
        <dgm:presLayoutVars>
          <dgm:hierBranch val="init"/>
        </dgm:presLayoutVars>
      </dgm:prSet>
      <dgm:spPr/>
    </dgm:pt>
    <dgm:pt modelId="{6705F332-C7BC-410A-BDCB-546D8FE71439}" type="pres">
      <dgm:prSet presAssocID="{E7DD4B8B-EAF4-4A0A-8AAC-415459C07A06}" presName="rootComposite" presStyleCnt="0"/>
      <dgm:spPr/>
    </dgm:pt>
    <dgm:pt modelId="{BF8502AE-F06B-40AF-9649-2CB7B0E3708D}" type="pres">
      <dgm:prSet presAssocID="{E7DD4B8B-EAF4-4A0A-8AAC-415459C07A06}" presName="rootText" presStyleLbl="node2" presStyleIdx="1" presStyleCnt="3" custScaleY="61995">
        <dgm:presLayoutVars>
          <dgm:chPref val="3"/>
        </dgm:presLayoutVars>
      </dgm:prSet>
      <dgm:spPr/>
      <dgm:t>
        <a:bodyPr/>
        <a:lstStyle/>
        <a:p>
          <a:endParaRPr lang="en-US"/>
        </a:p>
      </dgm:t>
    </dgm:pt>
    <dgm:pt modelId="{70D02BF8-BEE2-463A-BE99-47F151C6E24D}" type="pres">
      <dgm:prSet presAssocID="{E7DD4B8B-EAF4-4A0A-8AAC-415459C07A06}" presName="rootConnector" presStyleLbl="node2" presStyleIdx="1" presStyleCnt="3"/>
      <dgm:spPr/>
      <dgm:t>
        <a:bodyPr/>
        <a:lstStyle/>
        <a:p>
          <a:endParaRPr lang="en-IN"/>
        </a:p>
      </dgm:t>
    </dgm:pt>
    <dgm:pt modelId="{38FBACBB-1206-4BD7-8ADF-24A1A56001D1}" type="pres">
      <dgm:prSet presAssocID="{E7DD4B8B-EAF4-4A0A-8AAC-415459C07A06}" presName="hierChild4" presStyleCnt="0"/>
      <dgm:spPr/>
    </dgm:pt>
    <dgm:pt modelId="{3CE60E24-81E2-45E9-A300-F196025DD991}" type="pres">
      <dgm:prSet presAssocID="{9ECB7A88-40EC-4173-AC25-5BC832C7CD15}" presName="Name37" presStyleLbl="parChTrans1D3" presStyleIdx="1" presStyleCnt="2"/>
      <dgm:spPr/>
      <dgm:t>
        <a:bodyPr/>
        <a:lstStyle/>
        <a:p>
          <a:endParaRPr lang="en-IN"/>
        </a:p>
      </dgm:t>
    </dgm:pt>
    <dgm:pt modelId="{BFD54081-2162-46A1-87C4-222DA75A0487}" type="pres">
      <dgm:prSet presAssocID="{8FEFA124-0826-4475-BD7C-6D8CB3EE9CCF}" presName="hierRoot2" presStyleCnt="0">
        <dgm:presLayoutVars>
          <dgm:hierBranch val="init"/>
        </dgm:presLayoutVars>
      </dgm:prSet>
      <dgm:spPr/>
    </dgm:pt>
    <dgm:pt modelId="{FB602CF0-2871-42A3-80B5-D0691A29F821}" type="pres">
      <dgm:prSet presAssocID="{8FEFA124-0826-4475-BD7C-6D8CB3EE9CCF}" presName="rootComposite" presStyleCnt="0"/>
      <dgm:spPr/>
    </dgm:pt>
    <dgm:pt modelId="{7C17F394-A0FB-4DE0-8954-5D6182A61CD9}" type="pres">
      <dgm:prSet presAssocID="{8FEFA124-0826-4475-BD7C-6D8CB3EE9CCF}" presName="rootText" presStyleLbl="node3" presStyleIdx="1" presStyleCnt="2" custScaleX="83018" custScaleY="87210">
        <dgm:presLayoutVars>
          <dgm:chPref val="3"/>
        </dgm:presLayoutVars>
      </dgm:prSet>
      <dgm:spPr/>
      <dgm:t>
        <a:bodyPr/>
        <a:lstStyle/>
        <a:p>
          <a:endParaRPr lang="en-US"/>
        </a:p>
      </dgm:t>
    </dgm:pt>
    <dgm:pt modelId="{2FAFD653-EAC1-443A-8BC0-E1D9DBC678BB}" type="pres">
      <dgm:prSet presAssocID="{8FEFA124-0826-4475-BD7C-6D8CB3EE9CCF}" presName="rootConnector" presStyleLbl="node3" presStyleIdx="1" presStyleCnt="2"/>
      <dgm:spPr/>
      <dgm:t>
        <a:bodyPr/>
        <a:lstStyle/>
        <a:p>
          <a:endParaRPr lang="en-IN"/>
        </a:p>
      </dgm:t>
    </dgm:pt>
    <dgm:pt modelId="{E69617B5-A987-4C3A-83BE-A742DC369DF6}" type="pres">
      <dgm:prSet presAssocID="{8FEFA124-0826-4475-BD7C-6D8CB3EE9CCF}" presName="hierChild4" presStyleCnt="0"/>
      <dgm:spPr/>
    </dgm:pt>
    <dgm:pt modelId="{3664944F-BAD7-401E-918D-FBE44F08F76D}" type="pres">
      <dgm:prSet presAssocID="{8FEFA124-0826-4475-BD7C-6D8CB3EE9CCF}" presName="hierChild5" presStyleCnt="0"/>
      <dgm:spPr/>
    </dgm:pt>
    <dgm:pt modelId="{4CE731BF-1DE3-425C-AAFE-89FCA3D1DD47}" type="pres">
      <dgm:prSet presAssocID="{E7DD4B8B-EAF4-4A0A-8AAC-415459C07A06}" presName="hierChild5" presStyleCnt="0"/>
      <dgm:spPr/>
    </dgm:pt>
    <dgm:pt modelId="{CFF48D50-B72A-4EE6-9581-EEA0E70FE69D}" type="pres">
      <dgm:prSet presAssocID="{459884DA-71BE-4D39-9EEC-ADC280BEC76F}" presName="Name37" presStyleLbl="parChTrans1D2" presStyleIdx="2" presStyleCnt="3"/>
      <dgm:spPr/>
      <dgm:t>
        <a:bodyPr/>
        <a:lstStyle/>
        <a:p>
          <a:endParaRPr lang="en-IN"/>
        </a:p>
      </dgm:t>
    </dgm:pt>
    <dgm:pt modelId="{D57BC2A0-06A6-41C2-88B7-360991EF45A9}" type="pres">
      <dgm:prSet presAssocID="{802EF5E2-D2A8-4F87-83A1-7F4A0873C7A6}" presName="hierRoot2" presStyleCnt="0">
        <dgm:presLayoutVars>
          <dgm:hierBranch val="init"/>
        </dgm:presLayoutVars>
      </dgm:prSet>
      <dgm:spPr/>
    </dgm:pt>
    <dgm:pt modelId="{600312E1-4ED4-436B-9F2D-E51F266EF529}" type="pres">
      <dgm:prSet presAssocID="{802EF5E2-D2A8-4F87-83A1-7F4A0873C7A6}" presName="rootComposite" presStyleCnt="0"/>
      <dgm:spPr/>
    </dgm:pt>
    <dgm:pt modelId="{0F2AB060-DC17-43D1-A7F2-8192E621A905}" type="pres">
      <dgm:prSet presAssocID="{802EF5E2-D2A8-4F87-83A1-7F4A0873C7A6}" presName="rootText" presStyleLbl="node2" presStyleIdx="2" presStyleCnt="3" custScaleY="61995">
        <dgm:presLayoutVars>
          <dgm:chPref val="3"/>
        </dgm:presLayoutVars>
      </dgm:prSet>
      <dgm:spPr/>
      <dgm:t>
        <a:bodyPr/>
        <a:lstStyle/>
        <a:p>
          <a:endParaRPr lang="en-US"/>
        </a:p>
      </dgm:t>
    </dgm:pt>
    <dgm:pt modelId="{B16AD98C-7270-447C-A67D-FC3BC1ADFBC4}" type="pres">
      <dgm:prSet presAssocID="{802EF5E2-D2A8-4F87-83A1-7F4A0873C7A6}" presName="rootConnector" presStyleLbl="node2" presStyleIdx="2" presStyleCnt="3"/>
      <dgm:spPr/>
      <dgm:t>
        <a:bodyPr/>
        <a:lstStyle/>
        <a:p>
          <a:endParaRPr lang="en-IN"/>
        </a:p>
      </dgm:t>
    </dgm:pt>
    <dgm:pt modelId="{D8DC902D-45A2-4589-893A-747C12A63EEF}" type="pres">
      <dgm:prSet presAssocID="{802EF5E2-D2A8-4F87-83A1-7F4A0873C7A6}" presName="hierChild4" presStyleCnt="0"/>
      <dgm:spPr/>
    </dgm:pt>
    <dgm:pt modelId="{454FDAB3-730F-4D07-BCF2-D95675F611FE}" type="pres">
      <dgm:prSet presAssocID="{802EF5E2-D2A8-4F87-83A1-7F4A0873C7A6}" presName="hierChild5" presStyleCnt="0"/>
      <dgm:spPr/>
    </dgm:pt>
    <dgm:pt modelId="{07E70056-2DF5-4710-BCD9-77A817E4B856}" type="pres">
      <dgm:prSet presAssocID="{F21A29A2-A6C4-4357-B6AF-7377CB9D4F20}" presName="hierChild3" presStyleCnt="0"/>
      <dgm:spPr/>
    </dgm:pt>
  </dgm:ptLst>
  <dgm:cxnLst>
    <dgm:cxn modelId="{A0BA4E25-4A20-42F1-BD2F-FBBC1AD5B00F}" srcId="{F21A29A2-A6C4-4357-B6AF-7377CB9D4F20}" destId="{B46CA770-7C42-4B50-BD22-266FD8B0D463}" srcOrd="0" destOrd="0" parTransId="{09324620-280D-4F98-9BF0-0B5B3831DF64}" sibTransId="{768775A5-FC84-41E6-8508-1CF0F7043C2C}"/>
    <dgm:cxn modelId="{4698AB3D-E1C4-4CAC-980D-3F92DC119292}" type="presOf" srcId="{9ECB7A88-40EC-4173-AC25-5BC832C7CD15}" destId="{3CE60E24-81E2-45E9-A300-F196025DD991}" srcOrd="0" destOrd="0" presId="urn:microsoft.com/office/officeart/2005/8/layout/orgChart1"/>
    <dgm:cxn modelId="{D05A9B72-B9B0-4666-909F-0CC3AA07B6E3}" type="presOf" srcId="{CB23D2CC-7F07-4D1B-BEFF-A8F360185D64}" destId="{89E1D523-22CC-479B-B9B4-48E9298680B5}" srcOrd="0" destOrd="0" presId="urn:microsoft.com/office/officeart/2005/8/layout/orgChart1"/>
    <dgm:cxn modelId="{2BC77F52-2FC4-4CEC-A719-7C64FBB438BD}" type="presOf" srcId="{09324620-280D-4F98-9BF0-0B5B3831DF64}" destId="{9712084C-B58A-4D6E-AA82-5D2FD055B2A2}" srcOrd="0" destOrd="0" presId="urn:microsoft.com/office/officeart/2005/8/layout/orgChart1"/>
    <dgm:cxn modelId="{FC055399-9EEF-4789-87ED-EFD6D7A7DC73}" srcId="{F21A29A2-A6C4-4357-B6AF-7377CB9D4F20}" destId="{802EF5E2-D2A8-4F87-83A1-7F4A0873C7A6}" srcOrd="2" destOrd="0" parTransId="{459884DA-71BE-4D39-9EEC-ADC280BEC76F}" sibTransId="{A8420A94-EB6D-4028-A77E-5EF7F3573626}"/>
    <dgm:cxn modelId="{4C5CB502-93A7-4D91-B052-9747B7C9F4FF}" type="presOf" srcId="{E7DD4B8B-EAF4-4A0A-8AAC-415459C07A06}" destId="{70D02BF8-BEE2-463A-BE99-47F151C6E24D}" srcOrd="1" destOrd="0" presId="urn:microsoft.com/office/officeart/2005/8/layout/orgChart1"/>
    <dgm:cxn modelId="{644D75BC-251C-452A-B35E-A22B45F83F00}" type="presOf" srcId="{802EF5E2-D2A8-4F87-83A1-7F4A0873C7A6}" destId="{0F2AB060-DC17-43D1-A7F2-8192E621A905}" srcOrd="0" destOrd="0" presId="urn:microsoft.com/office/officeart/2005/8/layout/orgChart1"/>
    <dgm:cxn modelId="{E11D1C2A-72A9-4D5F-BDA4-E75221D237C1}" type="presOf" srcId="{F3F597B3-966D-4F83-B570-C2483AD48B25}" destId="{A023F9EA-3DC9-4C56-95C8-7A36198F2822}" srcOrd="0" destOrd="0" presId="urn:microsoft.com/office/officeart/2005/8/layout/orgChart1"/>
    <dgm:cxn modelId="{DF47CCD2-A4C8-46FE-8315-7ACDC99CF696}" type="presOf" srcId="{74B1BB93-5C28-403D-B2E9-C2EF0E3BFD01}" destId="{E63E123C-8953-499D-8A66-F1D3ED77202E}" srcOrd="1" destOrd="0" presId="urn:microsoft.com/office/officeart/2005/8/layout/orgChart1"/>
    <dgm:cxn modelId="{739B516E-B447-4F10-8EB9-69DCF312792A}" type="presOf" srcId="{F21A29A2-A6C4-4357-B6AF-7377CB9D4F20}" destId="{80CBCC1B-5FF4-4234-88E8-A89A39B81792}" srcOrd="1" destOrd="0" presId="urn:microsoft.com/office/officeart/2005/8/layout/orgChart1"/>
    <dgm:cxn modelId="{F3130C52-B253-4F08-B55C-6A8C858B8F16}" type="presOf" srcId="{E7DD4B8B-EAF4-4A0A-8AAC-415459C07A06}" destId="{BF8502AE-F06B-40AF-9649-2CB7B0E3708D}" srcOrd="0" destOrd="0" presId="urn:microsoft.com/office/officeart/2005/8/layout/orgChart1"/>
    <dgm:cxn modelId="{5533DC67-0706-44C4-99A1-E2D90F316205}" type="presOf" srcId="{8FEFA124-0826-4475-BD7C-6D8CB3EE9CCF}" destId="{2FAFD653-EAC1-443A-8BC0-E1D9DBC678BB}" srcOrd="1" destOrd="0" presId="urn:microsoft.com/office/officeart/2005/8/layout/orgChart1"/>
    <dgm:cxn modelId="{6503FE10-8354-4E8A-A9E3-A02478CC0C39}" type="presOf" srcId="{459884DA-71BE-4D39-9EEC-ADC280BEC76F}" destId="{CFF48D50-B72A-4EE6-9581-EEA0E70FE69D}" srcOrd="0" destOrd="0" presId="urn:microsoft.com/office/officeart/2005/8/layout/orgChart1"/>
    <dgm:cxn modelId="{4D6710BE-AEC3-4621-9C01-FF09F590A35B}" type="presOf" srcId="{74B1BB93-5C28-403D-B2E9-C2EF0E3BFD01}" destId="{2DF8D544-BA76-4FB4-A0C6-87B06DE832B0}" srcOrd="0" destOrd="0" presId="urn:microsoft.com/office/officeart/2005/8/layout/orgChart1"/>
    <dgm:cxn modelId="{14D65CDD-8E0C-4C55-974A-A2F51A8553A7}" srcId="{CB23D2CC-7F07-4D1B-BEFF-A8F360185D64}" destId="{F21A29A2-A6C4-4357-B6AF-7377CB9D4F20}" srcOrd="0" destOrd="0" parTransId="{E74659FD-DC32-4B28-A38D-701EC47B3D55}" sibTransId="{4DE6F381-57B9-46AC-B09E-8D5C0487F254}"/>
    <dgm:cxn modelId="{750DDC98-22DE-462F-915D-8979F9581FB4}" type="presOf" srcId="{8FEFA124-0826-4475-BD7C-6D8CB3EE9CCF}" destId="{7C17F394-A0FB-4DE0-8954-5D6182A61CD9}" srcOrd="0" destOrd="0" presId="urn:microsoft.com/office/officeart/2005/8/layout/orgChart1"/>
    <dgm:cxn modelId="{F2B68C6A-AAEA-4311-A415-CE726E9B2834}" srcId="{B46CA770-7C42-4B50-BD22-266FD8B0D463}" destId="{74B1BB93-5C28-403D-B2E9-C2EF0E3BFD01}" srcOrd="0" destOrd="0" parTransId="{668AB5C8-AC7A-4CBD-8EA6-BBDA4EE82BAA}" sibTransId="{DA098582-F188-4AE2-9F73-D4FC58A15AE2}"/>
    <dgm:cxn modelId="{A9BDE37F-51E2-4FC0-B94E-D37055FCB4DC}" type="presOf" srcId="{B46CA770-7C42-4B50-BD22-266FD8B0D463}" destId="{C1D19074-2500-40D3-A4A5-27A9341CF637}" srcOrd="0" destOrd="0" presId="urn:microsoft.com/office/officeart/2005/8/layout/orgChart1"/>
    <dgm:cxn modelId="{FEE43A9C-4C31-4DC2-8E65-7F10C936B2F1}" type="presOf" srcId="{802EF5E2-D2A8-4F87-83A1-7F4A0873C7A6}" destId="{B16AD98C-7270-447C-A67D-FC3BC1ADFBC4}" srcOrd="1" destOrd="0" presId="urn:microsoft.com/office/officeart/2005/8/layout/orgChart1"/>
    <dgm:cxn modelId="{45E7C18B-E6D1-4F48-8A9C-D2DA22183DBC}" type="presOf" srcId="{668AB5C8-AC7A-4CBD-8EA6-BBDA4EE82BAA}" destId="{F8EBBB94-06B7-476D-959D-B225378ECCD1}" srcOrd="0" destOrd="0" presId="urn:microsoft.com/office/officeart/2005/8/layout/orgChart1"/>
    <dgm:cxn modelId="{1FAD4631-255B-49FF-A2D0-BE6A282C57F1}" type="presOf" srcId="{B46CA770-7C42-4B50-BD22-266FD8B0D463}" destId="{E992979D-1A2A-48F8-9BEB-FF55D12EE9FB}" srcOrd="1" destOrd="0" presId="urn:microsoft.com/office/officeart/2005/8/layout/orgChart1"/>
    <dgm:cxn modelId="{E4F0C0C8-4702-49F3-8FF4-6898809CF1E9}" srcId="{F21A29A2-A6C4-4357-B6AF-7377CB9D4F20}" destId="{E7DD4B8B-EAF4-4A0A-8AAC-415459C07A06}" srcOrd="1" destOrd="0" parTransId="{F3F597B3-966D-4F83-B570-C2483AD48B25}" sibTransId="{DD0DC1A7-B919-4A8A-8852-26726A8B676B}"/>
    <dgm:cxn modelId="{8F6CBCB7-3DA4-4A18-9B77-7E2B3D63BB32}" srcId="{E7DD4B8B-EAF4-4A0A-8AAC-415459C07A06}" destId="{8FEFA124-0826-4475-BD7C-6D8CB3EE9CCF}" srcOrd="0" destOrd="0" parTransId="{9ECB7A88-40EC-4173-AC25-5BC832C7CD15}" sibTransId="{85D7DF07-DF2C-41EA-BCE7-FA8A88825663}"/>
    <dgm:cxn modelId="{B6FF8C2C-EC36-4E19-BEF5-95C317CB6D63}" type="presOf" srcId="{F21A29A2-A6C4-4357-B6AF-7377CB9D4F20}" destId="{951DC4E3-7188-4702-85DA-84112FCA45AB}" srcOrd="0" destOrd="0" presId="urn:microsoft.com/office/officeart/2005/8/layout/orgChart1"/>
    <dgm:cxn modelId="{688298AA-5FD5-4EA4-B9FE-EE3DDAE15071}" type="presParOf" srcId="{89E1D523-22CC-479B-B9B4-48E9298680B5}" destId="{5A838EB3-101F-47B2-9590-F5C3D0598BF5}" srcOrd="0" destOrd="0" presId="urn:microsoft.com/office/officeart/2005/8/layout/orgChart1"/>
    <dgm:cxn modelId="{BDC6187D-2A36-4D03-9F3F-3381AA2A96F1}" type="presParOf" srcId="{5A838EB3-101F-47B2-9590-F5C3D0598BF5}" destId="{4EA938EF-ED6F-4962-93AA-369831946909}" srcOrd="0" destOrd="0" presId="urn:microsoft.com/office/officeart/2005/8/layout/orgChart1"/>
    <dgm:cxn modelId="{85EAE538-CB25-4EAB-A936-021F126BEE98}" type="presParOf" srcId="{4EA938EF-ED6F-4962-93AA-369831946909}" destId="{951DC4E3-7188-4702-85DA-84112FCA45AB}" srcOrd="0" destOrd="0" presId="urn:microsoft.com/office/officeart/2005/8/layout/orgChart1"/>
    <dgm:cxn modelId="{A30A9780-141A-46E5-A8CE-5CBB4C317F99}" type="presParOf" srcId="{4EA938EF-ED6F-4962-93AA-369831946909}" destId="{80CBCC1B-5FF4-4234-88E8-A89A39B81792}" srcOrd="1" destOrd="0" presId="urn:microsoft.com/office/officeart/2005/8/layout/orgChart1"/>
    <dgm:cxn modelId="{5AB766D0-8177-4130-911F-6B1BA998C257}" type="presParOf" srcId="{5A838EB3-101F-47B2-9590-F5C3D0598BF5}" destId="{8029ABA7-F348-4154-97D6-D14FA167BE7A}" srcOrd="1" destOrd="0" presId="urn:microsoft.com/office/officeart/2005/8/layout/orgChart1"/>
    <dgm:cxn modelId="{C8C32CEE-2417-4060-AC59-37C62C88C3AC}" type="presParOf" srcId="{8029ABA7-F348-4154-97D6-D14FA167BE7A}" destId="{9712084C-B58A-4D6E-AA82-5D2FD055B2A2}" srcOrd="0" destOrd="0" presId="urn:microsoft.com/office/officeart/2005/8/layout/orgChart1"/>
    <dgm:cxn modelId="{7B98F080-B9C6-4B01-9228-EE0BA81ACB47}" type="presParOf" srcId="{8029ABA7-F348-4154-97D6-D14FA167BE7A}" destId="{B07E86F2-3C6C-4008-96EC-90B543379950}" srcOrd="1" destOrd="0" presId="urn:microsoft.com/office/officeart/2005/8/layout/orgChart1"/>
    <dgm:cxn modelId="{3576E76F-600C-4675-903F-EBCF20F7C157}" type="presParOf" srcId="{B07E86F2-3C6C-4008-96EC-90B543379950}" destId="{2FD8722A-D193-4908-BC47-F9D31901C511}" srcOrd="0" destOrd="0" presId="urn:microsoft.com/office/officeart/2005/8/layout/orgChart1"/>
    <dgm:cxn modelId="{3414A49E-9B78-4487-A8D8-D059A27FEE58}" type="presParOf" srcId="{2FD8722A-D193-4908-BC47-F9D31901C511}" destId="{C1D19074-2500-40D3-A4A5-27A9341CF637}" srcOrd="0" destOrd="0" presId="urn:microsoft.com/office/officeart/2005/8/layout/orgChart1"/>
    <dgm:cxn modelId="{A90B0211-B15C-4BB8-9D0E-D69840AB2A82}" type="presParOf" srcId="{2FD8722A-D193-4908-BC47-F9D31901C511}" destId="{E992979D-1A2A-48F8-9BEB-FF55D12EE9FB}" srcOrd="1" destOrd="0" presId="urn:microsoft.com/office/officeart/2005/8/layout/orgChart1"/>
    <dgm:cxn modelId="{E9C400FC-9A4F-4D7A-A6C6-0DFF6B6C327E}" type="presParOf" srcId="{B07E86F2-3C6C-4008-96EC-90B543379950}" destId="{5B678557-F6E3-44A6-90FB-9A88DF220506}" srcOrd="1" destOrd="0" presId="urn:microsoft.com/office/officeart/2005/8/layout/orgChart1"/>
    <dgm:cxn modelId="{ADC46A94-283B-4064-A1B2-62BE8B83BCE8}" type="presParOf" srcId="{5B678557-F6E3-44A6-90FB-9A88DF220506}" destId="{F8EBBB94-06B7-476D-959D-B225378ECCD1}" srcOrd="0" destOrd="0" presId="urn:microsoft.com/office/officeart/2005/8/layout/orgChart1"/>
    <dgm:cxn modelId="{9BD2C713-3A86-4E65-B5B2-76C29C5D97D0}" type="presParOf" srcId="{5B678557-F6E3-44A6-90FB-9A88DF220506}" destId="{BE5BF6A8-DE7A-4B5D-A91C-5DB7DCFB18D7}" srcOrd="1" destOrd="0" presId="urn:microsoft.com/office/officeart/2005/8/layout/orgChart1"/>
    <dgm:cxn modelId="{5431AE78-4659-43B9-9B92-599E7B7C5AB1}" type="presParOf" srcId="{BE5BF6A8-DE7A-4B5D-A91C-5DB7DCFB18D7}" destId="{511AE516-13DB-49DC-AC92-95AE92655EBA}" srcOrd="0" destOrd="0" presId="urn:microsoft.com/office/officeart/2005/8/layout/orgChart1"/>
    <dgm:cxn modelId="{3309C3E8-3177-4216-AE2E-2267A421C432}" type="presParOf" srcId="{511AE516-13DB-49DC-AC92-95AE92655EBA}" destId="{2DF8D544-BA76-4FB4-A0C6-87B06DE832B0}" srcOrd="0" destOrd="0" presId="urn:microsoft.com/office/officeart/2005/8/layout/orgChart1"/>
    <dgm:cxn modelId="{6368BBE5-3F7A-48CE-B858-85EA0BDDD47C}" type="presParOf" srcId="{511AE516-13DB-49DC-AC92-95AE92655EBA}" destId="{E63E123C-8953-499D-8A66-F1D3ED77202E}" srcOrd="1" destOrd="0" presId="urn:microsoft.com/office/officeart/2005/8/layout/orgChart1"/>
    <dgm:cxn modelId="{E741A23A-CB58-4C9E-A1D8-26BABB02D06F}" type="presParOf" srcId="{BE5BF6A8-DE7A-4B5D-A91C-5DB7DCFB18D7}" destId="{621B9B38-498D-479B-8411-11717A0694A9}" srcOrd="1" destOrd="0" presId="urn:microsoft.com/office/officeart/2005/8/layout/orgChart1"/>
    <dgm:cxn modelId="{35E55407-7FD6-4AC7-B71F-F4927FEF0042}" type="presParOf" srcId="{BE5BF6A8-DE7A-4B5D-A91C-5DB7DCFB18D7}" destId="{4AEB4AE3-249A-49E0-A019-40E13A198171}" srcOrd="2" destOrd="0" presId="urn:microsoft.com/office/officeart/2005/8/layout/orgChart1"/>
    <dgm:cxn modelId="{0E9AC300-491D-41F1-800A-54764CFBB22E}" type="presParOf" srcId="{B07E86F2-3C6C-4008-96EC-90B543379950}" destId="{A534CA84-3027-4217-A6C0-9B9A2CE80BC0}" srcOrd="2" destOrd="0" presId="urn:microsoft.com/office/officeart/2005/8/layout/orgChart1"/>
    <dgm:cxn modelId="{A49FBB7D-4A62-4B08-890C-6D11DCD9D0A5}" type="presParOf" srcId="{8029ABA7-F348-4154-97D6-D14FA167BE7A}" destId="{A023F9EA-3DC9-4C56-95C8-7A36198F2822}" srcOrd="2" destOrd="0" presId="urn:microsoft.com/office/officeart/2005/8/layout/orgChart1"/>
    <dgm:cxn modelId="{4FCF8E3A-3F9E-453F-B5BE-3455FAB39327}" type="presParOf" srcId="{8029ABA7-F348-4154-97D6-D14FA167BE7A}" destId="{63518858-A6AC-4ACB-8AA8-1E167C5A2A16}" srcOrd="3" destOrd="0" presId="urn:microsoft.com/office/officeart/2005/8/layout/orgChart1"/>
    <dgm:cxn modelId="{4236BE42-850E-45E4-84AC-6B612A5ECBB1}" type="presParOf" srcId="{63518858-A6AC-4ACB-8AA8-1E167C5A2A16}" destId="{6705F332-C7BC-410A-BDCB-546D8FE71439}" srcOrd="0" destOrd="0" presId="urn:microsoft.com/office/officeart/2005/8/layout/orgChart1"/>
    <dgm:cxn modelId="{5DD0B3DA-B8BA-4851-A53F-EF1EFF155A57}" type="presParOf" srcId="{6705F332-C7BC-410A-BDCB-546D8FE71439}" destId="{BF8502AE-F06B-40AF-9649-2CB7B0E3708D}" srcOrd="0" destOrd="0" presId="urn:microsoft.com/office/officeart/2005/8/layout/orgChart1"/>
    <dgm:cxn modelId="{F2B64B10-49A2-4471-AC43-1AB6B3D949B5}" type="presParOf" srcId="{6705F332-C7BC-410A-BDCB-546D8FE71439}" destId="{70D02BF8-BEE2-463A-BE99-47F151C6E24D}" srcOrd="1" destOrd="0" presId="urn:microsoft.com/office/officeart/2005/8/layout/orgChart1"/>
    <dgm:cxn modelId="{4B3342C1-A32F-4482-B130-BBE947B32C96}" type="presParOf" srcId="{63518858-A6AC-4ACB-8AA8-1E167C5A2A16}" destId="{38FBACBB-1206-4BD7-8ADF-24A1A56001D1}" srcOrd="1" destOrd="0" presId="urn:microsoft.com/office/officeart/2005/8/layout/orgChart1"/>
    <dgm:cxn modelId="{D4A430FA-9A04-4CB1-A37C-8029C134BAB4}" type="presParOf" srcId="{38FBACBB-1206-4BD7-8ADF-24A1A56001D1}" destId="{3CE60E24-81E2-45E9-A300-F196025DD991}" srcOrd="0" destOrd="0" presId="urn:microsoft.com/office/officeart/2005/8/layout/orgChart1"/>
    <dgm:cxn modelId="{354BCC6D-9478-4DF6-A2FB-2449A714B0EF}" type="presParOf" srcId="{38FBACBB-1206-4BD7-8ADF-24A1A56001D1}" destId="{BFD54081-2162-46A1-87C4-222DA75A0487}" srcOrd="1" destOrd="0" presId="urn:microsoft.com/office/officeart/2005/8/layout/orgChart1"/>
    <dgm:cxn modelId="{3B3A9CA6-FACF-44B1-81A9-50803F4D855D}" type="presParOf" srcId="{BFD54081-2162-46A1-87C4-222DA75A0487}" destId="{FB602CF0-2871-42A3-80B5-D0691A29F821}" srcOrd="0" destOrd="0" presId="urn:microsoft.com/office/officeart/2005/8/layout/orgChart1"/>
    <dgm:cxn modelId="{9E3C665A-34DB-4324-83B6-0F86E9C52FA5}" type="presParOf" srcId="{FB602CF0-2871-42A3-80B5-D0691A29F821}" destId="{7C17F394-A0FB-4DE0-8954-5D6182A61CD9}" srcOrd="0" destOrd="0" presId="urn:microsoft.com/office/officeart/2005/8/layout/orgChart1"/>
    <dgm:cxn modelId="{E495667E-5ECE-4885-AF9C-044794523403}" type="presParOf" srcId="{FB602CF0-2871-42A3-80B5-D0691A29F821}" destId="{2FAFD653-EAC1-443A-8BC0-E1D9DBC678BB}" srcOrd="1" destOrd="0" presId="urn:microsoft.com/office/officeart/2005/8/layout/orgChart1"/>
    <dgm:cxn modelId="{B7C35297-F442-4D00-B364-43D5F14B555D}" type="presParOf" srcId="{BFD54081-2162-46A1-87C4-222DA75A0487}" destId="{E69617B5-A987-4C3A-83BE-A742DC369DF6}" srcOrd="1" destOrd="0" presId="urn:microsoft.com/office/officeart/2005/8/layout/orgChart1"/>
    <dgm:cxn modelId="{F30F9272-99E6-4A99-96C1-9BBE1473A3FE}" type="presParOf" srcId="{BFD54081-2162-46A1-87C4-222DA75A0487}" destId="{3664944F-BAD7-401E-918D-FBE44F08F76D}" srcOrd="2" destOrd="0" presId="urn:microsoft.com/office/officeart/2005/8/layout/orgChart1"/>
    <dgm:cxn modelId="{68B1703B-FA33-4238-927D-FF8530A0DC20}" type="presParOf" srcId="{63518858-A6AC-4ACB-8AA8-1E167C5A2A16}" destId="{4CE731BF-1DE3-425C-AAFE-89FCA3D1DD47}" srcOrd="2" destOrd="0" presId="urn:microsoft.com/office/officeart/2005/8/layout/orgChart1"/>
    <dgm:cxn modelId="{48828164-700B-48D8-9E28-8213B5B2DC16}" type="presParOf" srcId="{8029ABA7-F348-4154-97D6-D14FA167BE7A}" destId="{CFF48D50-B72A-4EE6-9581-EEA0E70FE69D}" srcOrd="4" destOrd="0" presId="urn:microsoft.com/office/officeart/2005/8/layout/orgChart1"/>
    <dgm:cxn modelId="{4525DC0D-8FFD-4C49-AD3D-CED45F86CA3C}" type="presParOf" srcId="{8029ABA7-F348-4154-97D6-D14FA167BE7A}" destId="{D57BC2A0-06A6-41C2-88B7-360991EF45A9}" srcOrd="5" destOrd="0" presId="urn:microsoft.com/office/officeart/2005/8/layout/orgChart1"/>
    <dgm:cxn modelId="{9F93C8D1-DA31-4E61-8E7F-5692EC140DE6}" type="presParOf" srcId="{D57BC2A0-06A6-41C2-88B7-360991EF45A9}" destId="{600312E1-4ED4-436B-9F2D-E51F266EF529}" srcOrd="0" destOrd="0" presId="urn:microsoft.com/office/officeart/2005/8/layout/orgChart1"/>
    <dgm:cxn modelId="{2518CB32-48AF-4EC3-97CD-110797074073}" type="presParOf" srcId="{600312E1-4ED4-436B-9F2D-E51F266EF529}" destId="{0F2AB060-DC17-43D1-A7F2-8192E621A905}" srcOrd="0" destOrd="0" presId="urn:microsoft.com/office/officeart/2005/8/layout/orgChart1"/>
    <dgm:cxn modelId="{1C52180D-5222-4DA5-82A1-60951CFD1CA7}" type="presParOf" srcId="{600312E1-4ED4-436B-9F2D-E51F266EF529}" destId="{B16AD98C-7270-447C-A67D-FC3BC1ADFBC4}" srcOrd="1" destOrd="0" presId="urn:microsoft.com/office/officeart/2005/8/layout/orgChart1"/>
    <dgm:cxn modelId="{8D600C29-6E05-4B01-ABEC-5094916C218F}" type="presParOf" srcId="{D57BC2A0-06A6-41C2-88B7-360991EF45A9}" destId="{D8DC902D-45A2-4589-893A-747C12A63EEF}" srcOrd="1" destOrd="0" presId="urn:microsoft.com/office/officeart/2005/8/layout/orgChart1"/>
    <dgm:cxn modelId="{98DF7D86-EC88-4C1C-A042-265DD4E53E47}" type="presParOf" srcId="{D57BC2A0-06A6-41C2-88B7-360991EF45A9}" destId="{454FDAB3-730F-4D07-BCF2-D95675F611FE}" srcOrd="2" destOrd="0" presId="urn:microsoft.com/office/officeart/2005/8/layout/orgChart1"/>
    <dgm:cxn modelId="{E7F98C81-A905-4429-9CF4-8539AAA30582}" type="presParOf" srcId="{5A838EB3-101F-47B2-9590-F5C3D0598BF5}" destId="{07E70056-2DF5-4710-BCD9-77A817E4B856}"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F48D50-B72A-4EE6-9581-EEA0E70FE69D}">
      <dsp:nvSpPr>
        <dsp:cNvPr id="0" name=""/>
        <dsp:cNvSpPr/>
      </dsp:nvSpPr>
      <dsp:spPr>
        <a:xfrm>
          <a:off x="4114799" y="2194503"/>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E60E24-81E2-45E9-A300-F196025DD991}">
      <dsp:nvSpPr>
        <dsp:cNvPr id="0" name=""/>
        <dsp:cNvSpPr/>
      </dsp:nvSpPr>
      <dsp:spPr>
        <a:xfrm>
          <a:off x="3152402" y="3445559"/>
          <a:ext cx="360898" cy="1029825"/>
        </a:xfrm>
        <a:custGeom>
          <a:avLst/>
          <a:gdLst/>
          <a:ahLst/>
          <a:cxnLst/>
          <a:rect l="0" t="0" r="0" b="0"/>
          <a:pathLst>
            <a:path>
              <a:moveTo>
                <a:pt x="0" y="0"/>
              </a:moveTo>
              <a:lnTo>
                <a:pt x="0" y="1029825"/>
              </a:lnTo>
              <a:lnTo>
                <a:pt x="360898" y="10298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23F9EA-3DC9-4C56-95C8-7A36198F2822}">
      <dsp:nvSpPr>
        <dsp:cNvPr id="0" name=""/>
        <dsp:cNvSpPr/>
      </dsp:nvSpPr>
      <dsp:spPr>
        <a:xfrm>
          <a:off x="4069079" y="2194503"/>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BBB94-06B7-476D-959D-B225378ECCD1}">
      <dsp:nvSpPr>
        <dsp:cNvPr id="0" name=""/>
        <dsp:cNvSpPr/>
      </dsp:nvSpPr>
      <dsp:spPr>
        <a:xfrm>
          <a:off x="241151" y="3413920"/>
          <a:ext cx="360898" cy="1059815"/>
        </a:xfrm>
        <a:custGeom>
          <a:avLst/>
          <a:gdLst/>
          <a:ahLst/>
          <a:cxnLst/>
          <a:rect l="0" t="0" r="0" b="0"/>
          <a:pathLst>
            <a:path>
              <a:moveTo>
                <a:pt x="0" y="0"/>
              </a:moveTo>
              <a:lnTo>
                <a:pt x="0" y="1059815"/>
              </a:lnTo>
              <a:lnTo>
                <a:pt x="360898" y="10598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2084C-B58A-4D6E-AA82-5D2FD055B2A2}">
      <dsp:nvSpPr>
        <dsp:cNvPr id="0" name=""/>
        <dsp:cNvSpPr/>
      </dsp:nvSpPr>
      <dsp:spPr>
        <a:xfrm>
          <a:off x="1203548" y="2194503"/>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DC4E3-7188-4702-85DA-84112FCA45AB}">
      <dsp:nvSpPr>
        <dsp:cNvPr id="0" name=""/>
        <dsp:cNvSpPr/>
      </dsp:nvSpPr>
      <dsp:spPr>
        <a:xfrm>
          <a:off x="2911803" y="991506"/>
          <a:ext cx="2405992" cy="1202996"/>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rPr>
            <a:t>Fungal</a:t>
          </a:r>
          <a:r>
            <a:rPr lang="en-GB" sz="1800" kern="1200" dirty="0" smtClean="0">
              <a:solidFill>
                <a:schemeClr val="bg1"/>
              </a:solidFill>
              <a:effectLst>
                <a:outerShdw blurRad="38100" dist="38100" dir="2700000" algn="tl">
                  <a:srgbClr val="000000"/>
                </a:outerShdw>
              </a:effectLst>
            </a:rPr>
            <a:t> </a:t>
          </a:r>
          <a:r>
            <a:rPr lang="en-GB" sz="1800" kern="1200" dirty="0" smtClean="0">
              <a:solidFill>
                <a:schemeClr val="tx1"/>
              </a:solidFill>
              <a:effectLst/>
            </a:rPr>
            <a:t>infections</a:t>
          </a:r>
          <a:endParaRPr lang="en-US" sz="1800" kern="1200" dirty="0">
            <a:solidFill>
              <a:schemeClr val="tx1"/>
            </a:solidFill>
            <a:effectLst/>
          </a:endParaRPr>
        </a:p>
      </dsp:txBody>
      <dsp:txXfrm>
        <a:off x="2911803" y="991506"/>
        <a:ext cx="2405992" cy="1202996"/>
      </dsp:txXfrm>
    </dsp:sp>
    <dsp:sp modelId="{C1D19074-2500-40D3-A4A5-27A9341CF637}">
      <dsp:nvSpPr>
        <dsp:cNvPr id="0" name=""/>
        <dsp:cNvSpPr/>
      </dsp:nvSpPr>
      <dsp:spPr>
        <a:xfrm>
          <a:off x="552" y="2699761"/>
          <a:ext cx="2405992" cy="714158"/>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0" kern="1200" dirty="0" smtClean="0">
              <a:solidFill>
                <a:schemeClr val="tx1"/>
              </a:solidFill>
              <a:effectLst/>
            </a:rPr>
            <a:t>Superficial mycoses </a:t>
          </a:r>
          <a:endParaRPr lang="en-US" sz="2000" b="0" kern="1200" dirty="0">
            <a:solidFill>
              <a:schemeClr val="tx1"/>
            </a:solidFill>
            <a:effectLst/>
          </a:endParaRPr>
        </a:p>
      </dsp:txBody>
      <dsp:txXfrm>
        <a:off x="552" y="2699761"/>
        <a:ext cx="2405992" cy="714158"/>
      </dsp:txXfrm>
    </dsp:sp>
    <dsp:sp modelId="{2DF8D544-BA76-4FB4-A0C6-87B06DE832B0}">
      <dsp:nvSpPr>
        <dsp:cNvPr id="0" name=""/>
        <dsp:cNvSpPr/>
      </dsp:nvSpPr>
      <dsp:spPr>
        <a:xfrm>
          <a:off x="602050" y="3919178"/>
          <a:ext cx="1973587" cy="1109114"/>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u="none" kern="1200" dirty="0" err="1" smtClean="0">
              <a:solidFill>
                <a:schemeClr val="tx1"/>
              </a:solidFill>
              <a:effectLst/>
            </a:rPr>
            <a:t>Dermatophytosis</a:t>
          </a:r>
          <a:r>
            <a:rPr lang="en-GB" sz="1600" u="none" kern="1200" dirty="0" smtClean="0">
              <a:solidFill>
                <a:schemeClr val="tx1"/>
              </a:solidFill>
              <a:effectLst/>
            </a:rPr>
            <a:t>,</a:t>
          </a:r>
        </a:p>
        <a:p>
          <a:pPr lvl="0" algn="ctr" defTabSz="711200">
            <a:lnSpc>
              <a:spcPct val="90000"/>
            </a:lnSpc>
            <a:spcBef>
              <a:spcPct val="0"/>
            </a:spcBef>
            <a:spcAft>
              <a:spcPct val="35000"/>
            </a:spcAft>
          </a:pPr>
          <a:r>
            <a:rPr lang="en-GB" sz="1600" u="none" kern="1200" dirty="0" smtClean="0">
              <a:solidFill>
                <a:schemeClr val="tx1"/>
              </a:solidFill>
              <a:effectLst/>
            </a:rPr>
            <a:t> </a:t>
          </a:r>
          <a:r>
            <a:rPr lang="en-US" sz="1600" kern="1200" dirty="0" smtClean="0"/>
            <a:t>Superficial candidiasis,</a:t>
          </a:r>
        </a:p>
        <a:p>
          <a:pPr lvl="0" algn="ctr" defTabSz="711200">
            <a:lnSpc>
              <a:spcPct val="90000"/>
            </a:lnSpc>
            <a:spcBef>
              <a:spcPct val="0"/>
            </a:spcBef>
            <a:spcAft>
              <a:spcPct val="35000"/>
            </a:spcAft>
          </a:pPr>
          <a:r>
            <a:rPr lang="en-US" sz="1600" kern="1200" dirty="0" smtClean="0"/>
            <a:t> </a:t>
          </a:r>
          <a:r>
            <a:rPr lang="en-US" sz="1600" kern="1200" dirty="0" err="1" smtClean="0"/>
            <a:t>Pityriasis</a:t>
          </a:r>
          <a:endParaRPr lang="en-US" sz="1600" u="none" kern="1200" dirty="0">
            <a:solidFill>
              <a:schemeClr val="tx1"/>
            </a:solidFill>
            <a:effectLst/>
          </a:endParaRPr>
        </a:p>
      </dsp:txBody>
      <dsp:txXfrm>
        <a:off x="602050" y="3919178"/>
        <a:ext cx="1973587" cy="1109114"/>
      </dsp:txXfrm>
    </dsp:sp>
    <dsp:sp modelId="{BF8502AE-F06B-40AF-9649-2CB7B0E3708D}">
      <dsp:nvSpPr>
        <dsp:cNvPr id="0" name=""/>
        <dsp:cNvSpPr/>
      </dsp:nvSpPr>
      <dsp:spPr>
        <a:xfrm>
          <a:off x="2911803" y="2699761"/>
          <a:ext cx="2405992" cy="745797"/>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0" kern="1200" dirty="0" smtClean="0">
              <a:solidFill>
                <a:schemeClr val="tx1"/>
              </a:solidFill>
              <a:effectLst/>
            </a:rPr>
            <a:t>Subcutaneous mycoses </a:t>
          </a:r>
          <a:endParaRPr lang="en-US" sz="2000" b="0" kern="1200" dirty="0">
            <a:solidFill>
              <a:schemeClr val="tx1"/>
            </a:solidFill>
            <a:effectLst/>
          </a:endParaRPr>
        </a:p>
      </dsp:txBody>
      <dsp:txXfrm>
        <a:off x="2911803" y="2699761"/>
        <a:ext cx="2405992" cy="745797"/>
      </dsp:txXfrm>
    </dsp:sp>
    <dsp:sp modelId="{7C17F394-A0FB-4DE0-8954-5D6182A61CD9}">
      <dsp:nvSpPr>
        <dsp:cNvPr id="0" name=""/>
        <dsp:cNvSpPr/>
      </dsp:nvSpPr>
      <dsp:spPr>
        <a:xfrm>
          <a:off x="3513301" y="3950817"/>
          <a:ext cx="1997406" cy="1049133"/>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dirty="0" err="1" smtClean="0">
              <a:solidFill>
                <a:schemeClr val="tx1"/>
              </a:solidFill>
              <a:effectLst/>
            </a:rPr>
            <a:t>Mycetoma</a:t>
          </a:r>
          <a:r>
            <a:rPr lang="en-GB" sz="1600" b="0" kern="1200" dirty="0" smtClean="0">
              <a:solidFill>
                <a:schemeClr val="tx1"/>
              </a:solidFill>
              <a:effectLst/>
            </a:rPr>
            <a:t>,</a:t>
          </a:r>
        </a:p>
        <a:p>
          <a:pPr lvl="0" algn="ctr" defTabSz="711200">
            <a:lnSpc>
              <a:spcPct val="90000"/>
            </a:lnSpc>
            <a:spcBef>
              <a:spcPct val="0"/>
            </a:spcBef>
            <a:spcAft>
              <a:spcPct val="35000"/>
            </a:spcAft>
          </a:pPr>
          <a:r>
            <a:rPr lang="en-GB" sz="1600" b="0" kern="1200" dirty="0" smtClean="0">
              <a:solidFill>
                <a:schemeClr val="tx1"/>
              </a:solidFill>
              <a:effectLst/>
            </a:rPr>
            <a:t> </a:t>
          </a:r>
          <a:r>
            <a:rPr lang="en-GB" sz="1600" b="0" kern="1200" dirty="0" err="1" smtClean="0">
              <a:solidFill>
                <a:schemeClr val="tx1"/>
              </a:solidFill>
              <a:effectLst/>
            </a:rPr>
            <a:t>Sporotrichosis</a:t>
          </a:r>
          <a:endParaRPr lang="en-US" sz="1600" b="0" kern="1200" dirty="0">
            <a:solidFill>
              <a:schemeClr val="tx1"/>
            </a:solidFill>
            <a:effectLst/>
          </a:endParaRPr>
        </a:p>
      </dsp:txBody>
      <dsp:txXfrm>
        <a:off x="3513301" y="3950817"/>
        <a:ext cx="1997406" cy="1049133"/>
      </dsp:txXfrm>
    </dsp:sp>
    <dsp:sp modelId="{0F2AB060-DC17-43D1-A7F2-8192E621A905}">
      <dsp:nvSpPr>
        <dsp:cNvPr id="0" name=""/>
        <dsp:cNvSpPr/>
      </dsp:nvSpPr>
      <dsp:spPr>
        <a:xfrm>
          <a:off x="5823054" y="2699761"/>
          <a:ext cx="2405992" cy="745797"/>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0" kern="1200" dirty="0" smtClean="0">
              <a:solidFill>
                <a:schemeClr val="tx1"/>
              </a:solidFill>
              <a:effectLst/>
            </a:rPr>
            <a:t>Systemic</a:t>
          </a:r>
          <a:r>
            <a:rPr lang="en-GB" sz="1800" b="0" kern="1200" dirty="0" smtClean="0">
              <a:solidFill>
                <a:schemeClr val="tx1"/>
              </a:solidFill>
              <a:effectLst/>
            </a:rPr>
            <a:t> mycoses </a:t>
          </a:r>
          <a:endParaRPr lang="en-US" sz="1800" b="0" kern="1200" dirty="0">
            <a:solidFill>
              <a:schemeClr val="tx1"/>
            </a:solidFill>
            <a:effectLst/>
          </a:endParaRPr>
        </a:p>
      </dsp:txBody>
      <dsp:txXfrm>
        <a:off x="5823054" y="2699761"/>
        <a:ext cx="2405992" cy="7457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1AAB22-C3D6-436A-9BA6-F7D8F57B4712}" type="datetimeFigureOut">
              <a:rPr lang="en-US" smtClean="0"/>
              <a:pPr/>
              <a:t>3/11/2014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595D5F-C22E-4157-AFAB-2FC75E855E41}" type="slidenum">
              <a:rPr lang="en-US" smtClean="0"/>
              <a:pPr/>
              <a:t>‹#›</a:t>
            </a:fld>
            <a:endParaRPr lang="en-US"/>
          </a:p>
        </p:txBody>
      </p:sp>
    </p:spTree>
    <p:extLst>
      <p:ext uri="{BB962C8B-B14F-4D97-AF65-F5344CB8AC3E}">
        <p14:creationId xmlns="" xmlns:p14="http://schemas.microsoft.com/office/powerpoint/2010/main" val="10562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9ABAC-40FD-4CE6-AB94-EF88FE39A29F}" type="datetimeFigureOut">
              <a:rPr lang="en-US" smtClean="0"/>
              <a:pPr/>
              <a:t>3/11/2014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9D7BF-F3DE-4621-9D5B-546BA1633B48}" type="slidenum">
              <a:rPr lang="en-US" smtClean="0"/>
              <a:pPr/>
              <a:t>‹#›</a:t>
            </a:fld>
            <a:endParaRPr lang="en-US"/>
          </a:p>
        </p:txBody>
      </p:sp>
    </p:spTree>
    <p:extLst>
      <p:ext uri="{BB962C8B-B14F-4D97-AF65-F5344CB8AC3E}">
        <p14:creationId xmlns="" xmlns:p14="http://schemas.microsoft.com/office/powerpoint/2010/main" val="63262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E9D7BF-F3DE-4621-9D5B-546BA1633B48}" type="slidenum">
              <a:rPr lang="en-US" smtClean="0"/>
              <a:pPr/>
              <a:t>4</a:t>
            </a:fld>
            <a:endParaRPr lang="en-US"/>
          </a:p>
        </p:txBody>
      </p:sp>
    </p:spTree>
    <p:extLst>
      <p:ext uri="{BB962C8B-B14F-4D97-AF65-F5344CB8AC3E}">
        <p14:creationId xmlns="" xmlns:p14="http://schemas.microsoft.com/office/powerpoint/2010/main" val="414142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Amphotericin B is one of a family of some 200 </a:t>
            </a:r>
            <a:r>
              <a:rPr lang="en-US" dirty="0" err="1" smtClean="0">
                <a:effectLst/>
              </a:rPr>
              <a:t>polyene</a:t>
            </a:r>
            <a:r>
              <a:rPr lang="en-US" dirty="0" smtClean="0">
                <a:effectLst/>
              </a:rPr>
              <a:t> macrolide compounds with antifungal activity. Those studied to date share the characteristics of four to seven conjugated double bonds, an internal cyclic ester, poor aqueous solubility, substantial toxicity on parenteral administration, and a common mechanism of antifungal action. Amphotericin B (see following structure) is a </a:t>
            </a:r>
            <a:r>
              <a:rPr lang="en-US" dirty="0" err="1" smtClean="0">
                <a:effectLst/>
              </a:rPr>
              <a:t>heptaene</a:t>
            </a:r>
            <a:r>
              <a:rPr lang="en-US" dirty="0" smtClean="0">
                <a:effectLst/>
              </a:rPr>
              <a:t> macrolide containing seven conjugated double bonds in the </a:t>
            </a:r>
            <a:r>
              <a:rPr lang="en-US" i="1" dirty="0" smtClean="0">
                <a:effectLst/>
              </a:rPr>
              <a:t>trans</a:t>
            </a:r>
            <a:r>
              <a:rPr lang="en-US" dirty="0" smtClean="0">
                <a:effectLst/>
              </a:rPr>
              <a:t> position and 3-amino-3,6-dideoxymannose (</a:t>
            </a:r>
            <a:r>
              <a:rPr lang="en-US" dirty="0" err="1" smtClean="0">
                <a:effectLst/>
              </a:rPr>
              <a:t>mycosamine</a:t>
            </a:r>
            <a:r>
              <a:rPr lang="en-US" dirty="0" smtClean="0">
                <a:effectLst/>
              </a:rPr>
              <a:t>) connected to the main ring by a </a:t>
            </a:r>
            <a:r>
              <a:rPr lang="en-US" dirty="0" err="1" smtClean="0">
                <a:effectLst/>
              </a:rPr>
              <a:t>glycosidic</a:t>
            </a:r>
            <a:r>
              <a:rPr lang="en-US" dirty="0" smtClean="0">
                <a:effectLst/>
              </a:rPr>
              <a:t> bond. The amphoteric behavior for which the drug is named derives from the presence of a carboxyl group on the main ring and a primary amino group on </a:t>
            </a:r>
            <a:r>
              <a:rPr lang="en-US" dirty="0" err="1" smtClean="0">
                <a:effectLst/>
              </a:rPr>
              <a:t>mycosamine</a:t>
            </a:r>
            <a:r>
              <a:rPr lang="en-US" dirty="0" smtClean="0">
                <a:effectLst/>
              </a:rPr>
              <a:t>; these groups confer aqueous solubility at extremes of </a:t>
            </a:r>
            <a:r>
              <a:rPr lang="en-US" dirty="0" err="1" smtClean="0">
                <a:effectLst/>
              </a:rPr>
              <a:t>pH.</a:t>
            </a:r>
            <a:r>
              <a:rPr lang="en-US" dirty="0" smtClean="0">
                <a:effectLst/>
              </a:rPr>
              <a:t> X-ray crystallography has shown the molecule to be rigid and rod-shaped, with the hydrophilic hydroxyl groups of the macrolide ring forming an opposing face to the lipophilic </a:t>
            </a:r>
            <a:r>
              <a:rPr lang="en-US" dirty="0" err="1" smtClean="0">
                <a:effectLst/>
              </a:rPr>
              <a:t>polyenic</a:t>
            </a:r>
            <a:r>
              <a:rPr lang="en-US" dirty="0" smtClean="0">
                <a:effectLst/>
              </a:rPr>
              <a:t> portion.</a:t>
            </a:r>
          </a:p>
          <a:p>
            <a:endParaRPr lang="en-US" dirty="0"/>
          </a:p>
        </p:txBody>
      </p:sp>
      <p:sp>
        <p:nvSpPr>
          <p:cNvPr id="4" name="Slide Number Placeholder 3"/>
          <p:cNvSpPr>
            <a:spLocks noGrp="1"/>
          </p:cNvSpPr>
          <p:nvPr>
            <p:ph type="sldNum" sz="quarter" idx="10"/>
          </p:nvPr>
        </p:nvSpPr>
        <p:spPr/>
        <p:txBody>
          <a:bodyPr/>
          <a:lstStyle/>
          <a:p>
            <a:fld id="{19E9D7BF-F3DE-4621-9D5B-546BA1633B48}" type="slidenum">
              <a:rPr lang="en-US" smtClean="0"/>
              <a:pPr/>
              <a:t>12</a:t>
            </a:fld>
            <a:endParaRPr lang="en-US"/>
          </a:p>
        </p:txBody>
      </p:sp>
    </p:spTree>
    <p:extLst>
      <p:ext uri="{BB962C8B-B14F-4D97-AF65-F5344CB8AC3E}">
        <p14:creationId xmlns="" xmlns:p14="http://schemas.microsoft.com/office/powerpoint/2010/main" val="265554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increase in </a:t>
            </a:r>
            <a:r>
              <a:rPr lang="en-US" dirty="0" err="1" smtClean="0"/>
              <a:t>intrarenal</a:t>
            </a:r>
            <a:r>
              <a:rPr lang="en-US" dirty="0" smtClean="0"/>
              <a:t> vascular resistance is the major cause of nephrotoxicity in amphotericin B-treated rats. In patients and experimental animals, saline loading has decreased nephrotoxicity, even in the absence of water or salt deprivation. Administration of 1 L of normal saline intravenously on the day that C-AMB is to be given has been recommended for adults who are able to tolerate the Na</a:t>
            </a:r>
            <a:r>
              <a:rPr lang="en-US" baseline="30000" dirty="0" smtClean="0"/>
              <a:t>+</a:t>
            </a:r>
            <a:r>
              <a:rPr lang="en-US" dirty="0" smtClean="0"/>
              <a:t> load and who are not already receiving that amount in intravenous fluids. Azotemia occurs much less frequently with lipid preparations of amphotericin, and saline loading is not recommended. </a:t>
            </a:r>
          </a:p>
          <a:p>
            <a:r>
              <a:rPr lang="en-US" dirty="0" smtClean="0"/>
              <a:t>	Hypochromic, normocytic anemia is usual with C-AMB; the average hematocrit declined to 27% in one study. Decreased production of erythropoietin is the probable mechanism. </a:t>
            </a:r>
          </a:p>
          <a:p>
            <a:r>
              <a:rPr lang="en-US" dirty="0" smtClean="0">
                <a:effectLst/>
              </a:rPr>
              <a:t>	Infusion-related reactions are worst with ABCD, slightly less with C-C-AMB, even less with ABLC, and least with L-AMB</a:t>
            </a:r>
            <a:endParaRPr lang="en-US" dirty="0"/>
          </a:p>
        </p:txBody>
      </p:sp>
      <p:sp>
        <p:nvSpPr>
          <p:cNvPr id="4" name="Slide Number Placeholder 3"/>
          <p:cNvSpPr>
            <a:spLocks noGrp="1"/>
          </p:cNvSpPr>
          <p:nvPr>
            <p:ph type="sldNum" sz="quarter" idx="10"/>
          </p:nvPr>
        </p:nvSpPr>
        <p:spPr/>
        <p:txBody>
          <a:bodyPr/>
          <a:lstStyle/>
          <a:p>
            <a:fld id="{19E9D7BF-F3DE-4621-9D5B-546BA1633B48}" type="slidenum">
              <a:rPr lang="en-US" smtClean="0"/>
              <a:pPr/>
              <a:t>20</a:t>
            </a:fld>
            <a:endParaRPr lang="en-US"/>
          </a:p>
        </p:txBody>
      </p:sp>
    </p:spTree>
    <p:extLst>
      <p:ext uri="{BB962C8B-B14F-4D97-AF65-F5344CB8AC3E}">
        <p14:creationId xmlns="" xmlns:p14="http://schemas.microsoft.com/office/powerpoint/2010/main" val="192981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also causes abnormal metaphase </a:t>
            </a:r>
            <a:r>
              <a:rPr lang="en-US" sz="1200" b="0" i="0" u="none" strike="noStrike" kern="1200" baseline="0" dirty="0" err="1" smtClean="0">
                <a:solidFill>
                  <a:schemeClr val="tx1"/>
                </a:solidFill>
                <a:latin typeface="+mn-lt"/>
                <a:ea typeface="+mn-ea"/>
                <a:cs typeface="+mn-cs"/>
              </a:rPr>
              <a:t>configurations.However</a:t>
            </a:r>
            <a:r>
              <a:rPr lang="en-US" sz="1200" b="0" i="0" u="none" strike="noStrike" kern="1200" baseline="0" dirty="0" smtClean="0">
                <a:solidFill>
                  <a:schemeClr val="tx1"/>
                </a:solidFill>
                <a:latin typeface="+mn-lt"/>
                <a:ea typeface="+mn-ea"/>
                <a:cs typeface="+mn-cs"/>
              </a:rPr>
              <a:t>, unlike the typical mitotic inhibitors (colchicine, </a:t>
            </a:r>
            <a:r>
              <a:rPr lang="en-US" sz="1200" b="0" i="0" u="none" strike="noStrike" kern="1200" baseline="0" dirty="0" err="1" smtClean="0">
                <a:solidFill>
                  <a:schemeClr val="tx1"/>
                </a:solidFill>
                <a:latin typeface="+mn-lt"/>
                <a:ea typeface="+mn-ea"/>
                <a:cs typeface="+mn-cs"/>
              </a:rPr>
              <a:t>vinca</a:t>
            </a:r>
            <a:r>
              <a:rPr lang="en-US" sz="1200" b="0" i="0" u="none" strike="noStrike" kern="1200" baseline="0" dirty="0" smtClean="0">
                <a:solidFill>
                  <a:schemeClr val="tx1"/>
                </a:solidFill>
                <a:latin typeface="+mn-lt"/>
                <a:ea typeface="+mn-ea"/>
                <a:cs typeface="+mn-cs"/>
              </a:rPr>
              <a:t> alkaloids), it does not cause metaphase arrest; rather the daughter </a:t>
            </a:r>
            <a:r>
              <a:rPr lang="en-US" sz="1200" b="0" i="0" u="none" strike="noStrike" kern="1200" baseline="0" dirty="0" err="1" smtClean="0">
                <a:solidFill>
                  <a:schemeClr val="tx1"/>
                </a:solidFill>
                <a:latin typeface="+mn-lt"/>
                <a:ea typeface="+mn-ea"/>
                <a:cs typeface="+mn-cs"/>
              </a:rPr>
              <a:t>rruclei</a:t>
            </a:r>
            <a:r>
              <a:rPr lang="en-US" sz="1200" b="0" i="0" u="none" strike="noStrike" kern="1200" baseline="0" dirty="0" smtClean="0">
                <a:solidFill>
                  <a:schemeClr val="tx1"/>
                </a:solidFill>
                <a:latin typeface="+mn-lt"/>
                <a:ea typeface="+mn-ea"/>
                <a:cs typeface="+mn-cs"/>
              </a:rPr>
              <a:t> fail to move apart or move only a short distance. It does not inhibit polymerization of tubulin (</a:t>
            </a:r>
            <a:r>
              <a:rPr lang="en-US" sz="1200" b="0" i="0" u="none" strike="noStrike" kern="1200" baseline="0" dirty="0" err="1" smtClean="0">
                <a:solidFill>
                  <a:schemeClr val="tx1"/>
                </a:solidFill>
                <a:latin typeface="+mn-lt"/>
                <a:ea typeface="+mn-ea"/>
                <a:cs typeface="+mn-cs"/>
              </a:rPr>
              <a:t>microtubular</a:t>
            </a:r>
            <a:r>
              <a:rPr lang="en-US" sz="1200" b="0" i="0" u="none" strike="noStrike" kern="1200" baseline="0" dirty="0" smtClean="0">
                <a:solidFill>
                  <a:schemeClr val="tx1"/>
                </a:solidFill>
                <a:latin typeface="+mn-lt"/>
                <a:ea typeface="+mn-ea"/>
                <a:cs typeface="+mn-cs"/>
              </a:rPr>
              <a:t> protein which pulls the chromosomes apart), but binds to polymerized microtubules and somehow disorients them.</a:t>
            </a:r>
          </a:p>
          <a:p>
            <a:r>
              <a:rPr lang="en-US" sz="1200" b="0" i="0" u="none" strike="noStrike" kern="1200" baseline="0" dirty="0" smtClean="0">
                <a:solidFill>
                  <a:schemeClr val="tx1"/>
                </a:solidFill>
                <a:latin typeface="+mn-lt"/>
                <a:ea typeface="+mn-ea"/>
                <a:cs typeface="+mn-cs"/>
              </a:rPr>
              <a:t>   	Thus, the duration of </a:t>
            </a:r>
            <a:r>
              <a:rPr lang="en-US" sz="1200" b="0" i="0" u="none" strike="noStrike" kern="1200" baseline="0" dirty="0" err="1" smtClean="0">
                <a:solidFill>
                  <a:schemeClr val="tx1"/>
                </a:solidFill>
                <a:latin typeface="+mn-lt"/>
                <a:ea typeface="+mn-ea"/>
                <a:cs typeface="+mn-cs"/>
              </a:rPr>
              <a:t>treatrnent</a:t>
            </a:r>
            <a:r>
              <a:rPr lang="en-US" sz="1200" b="0" i="0" u="none" strike="noStrike" kern="1200" baseline="0" dirty="0" smtClean="0">
                <a:solidFill>
                  <a:schemeClr val="tx1"/>
                </a:solidFill>
                <a:latin typeface="+mn-lt"/>
                <a:ea typeface="+mn-ea"/>
                <a:cs typeface="+mn-cs"/>
              </a:rPr>
              <a:t> dependent upon the site of infection, thickness of infected keratin and its </a:t>
            </a:r>
            <a:r>
              <a:rPr lang="en-US" sz="1200" b="0" i="0" u="none" strike="noStrike" kern="1200" baseline="0" dirty="0" err="1" smtClean="0">
                <a:solidFill>
                  <a:schemeClr val="tx1"/>
                </a:solidFill>
                <a:latin typeface="+mn-lt"/>
                <a:ea typeface="+mn-ea"/>
                <a:cs typeface="+mn-cs"/>
              </a:rPr>
              <a:t>tumover</a:t>
            </a:r>
            <a:r>
              <a:rPr lang="en-US" sz="1200" b="0" i="0" u="none" strike="noStrike" kern="1200" baseline="0" dirty="0" smtClean="0">
                <a:solidFill>
                  <a:schemeClr val="tx1"/>
                </a:solidFill>
                <a:latin typeface="+mn-lt"/>
                <a:ea typeface="+mn-ea"/>
                <a:cs typeface="+mn-cs"/>
              </a:rPr>
              <a:t> rate.</a:t>
            </a:r>
            <a:endParaRPr lang="en-US" dirty="0"/>
          </a:p>
        </p:txBody>
      </p:sp>
      <p:sp>
        <p:nvSpPr>
          <p:cNvPr id="4" name="Slide Number Placeholder 3"/>
          <p:cNvSpPr>
            <a:spLocks noGrp="1"/>
          </p:cNvSpPr>
          <p:nvPr>
            <p:ph type="sldNum" sz="quarter" idx="10"/>
          </p:nvPr>
        </p:nvSpPr>
        <p:spPr/>
        <p:txBody>
          <a:bodyPr/>
          <a:lstStyle/>
          <a:p>
            <a:fld id="{19E9D7BF-F3DE-4621-9D5B-546BA1633B48}" type="slidenum">
              <a:rPr lang="en-US" smtClean="0"/>
              <a:pPr/>
              <a:t>26</a:t>
            </a:fld>
            <a:endParaRPr lang="en-US"/>
          </a:p>
        </p:txBody>
      </p:sp>
    </p:spTree>
    <p:extLst>
      <p:ext uri="{BB962C8B-B14F-4D97-AF65-F5344CB8AC3E}">
        <p14:creationId xmlns="" xmlns:p14="http://schemas.microsoft.com/office/powerpoint/2010/main" val="427524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effectLst/>
              </a:rPr>
              <a:t>Flucytosine</a:t>
            </a:r>
            <a:r>
              <a:rPr lang="en-US" dirty="0" smtClean="0">
                <a:effectLst/>
              </a:rPr>
              <a:t> is transported by cytosine </a:t>
            </a:r>
            <a:r>
              <a:rPr lang="en-US" dirty="0" err="1" smtClean="0">
                <a:effectLst/>
              </a:rPr>
              <a:t>permease</a:t>
            </a:r>
            <a:r>
              <a:rPr lang="en-US" dirty="0" smtClean="0">
                <a:effectLst/>
              </a:rPr>
              <a:t> into the fungal cell, where it is </a:t>
            </a:r>
            <a:r>
              <a:rPr lang="en-US" dirty="0" err="1" smtClean="0">
                <a:effectLst/>
              </a:rPr>
              <a:t>deaminated</a:t>
            </a:r>
            <a:r>
              <a:rPr lang="en-US" dirty="0" smtClean="0">
                <a:effectLst/>
              </a:rPr>
              <a:t> to 5-fluorouracil (5-FU). The 5-FU is then converted to 5-fluorouracil-ribose monophosphate (5-FUMP) and then is either converted to 5-fluorouridine triphosphate (5-FUTP) and incorporated into RNA or converted by </a:t>
            </a:r>
            <a:r>
              <a:rPr lang="en-US" dirty="0" err="1" smtClean="0">
                <a:effectLst/>
              </a:rPr>
              <a:t>Ribonucleotide</a:t>
            </a:r>
            <a:r>
              <a:rPr lang="en-US" dirty="0" smtClean="0">
                <a:effectLst/>
              </a:rPr>
              <a:t> </a:t>
            </a:r>
            <a:r>
              <a:rPr lang="en-US" dirty="0" err="1" smtClean="0">
                <a:effectLst/>
              </a:rPr>
              <a:t>reductase</a:t>
            </a:r>
            <a:r>
              <a:rPr lang="en-US" dirty="0" smtClean="0">
                <a:effectLst/>
              </a:rPr>
              <a:t> to 5-fluoro-2'-deoxyuridine-5'-monophosphate (5-FdUMP), which is a potent inhibitor of </a:t>
            </a:r>
            <a:r>
              <a:rPr lang="en-US" dirty="0" err="1" smtClean="0">
                <a:effectLst/>
              </a:rPr>
              <a:t>thymidylate</a:t>
            </a:r>
            <a:r>
              <a:rPr lang="en-US" dirty="0" smtClean="0">
                <a:effectLst/>
              </a:rPr>
              <a:t> synthase. 5-FUDP, 5-fluorouridine-5'-diphosphate; </a:t>
            </a:r>
            <a:r>
              <a:rPr lang="en-US" dirty="0" err="1" smtClean="0">
                <a:effectLst/>
              </a:rPr>
              <a:t>dUMP</a:t>
            </a:r>
            <a:r>
              <a:rPr lang="en-US" dirty="0" smtClean="0">
                <a:effectLst/>
              </a:rPr>
              <a:t>, deoxyuridine-5'-monophosphate; </a:t>
            </a:r>
            <a:r>
              <a:rPr lang="en-US" dirty="0" err="1" smtClean="0">
                <a:effectLst/>
              </a:rPr>
              <a:t>dTMP</a:t>
            </a:r>
            <a:r>
              <a:rPr lang="en-US" dirty="0" smtClean="0">
                <a:effectLst/>
              </a:rPr>
              <a:t>, deoxythymidine-5'-monophosphate.</a:t>
            </a:r>
            <a:endParaRPr lang="en-US" dirty="0"/>
          </a:p>
        </p:txBody>
      </p:sp>
      <p:sp>
        <p:nvSpPr>
          <p:cNvPr id="4" name="Slide Number Placeholder 3"/>
          <p:cNvSpPr>
            <a:spLocks noGrp="1"/>
          </p:cNvSpPr>
          <p:nvPr>
            <p:ph type="sldNum" sz="quarter" idx="10"/>
          </p:nvPr>
        </p:nvSpPr>
        <p:spPr/>
        <p:txBody>
          <a:bodyPr/>
          <a:lstStyle/>
          <a:p>
            <a:fld id="{19E9D7BF-F3DE-4621-9D5B-546BA1633B48}" type="slidenum">
              <a:rPr lang="en-US" smtClean="0"/>
              <a:pPr/>
              <a:t>31</a:t>
            </a:fld>
            <a:endParaRPr lang="en-US"/>
          </a:p>
        </p:txBody>
      </p:sp>
    </p:spTree>
    <p:extLst>
      <p:ext uri="{BB962C8B-B14F-4D97-AF65-F5344CB8AC3E}">
        <p14:creationId xmlns="" xmlns:p14="http://schemas.microsoft.com/office/powerpoint/2010/main" val="309666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E9D7BF-F3DE-4621-9D5B-546BA1633B48}" type="slidenum">
              <a:rPr lang="en-US" smtClean="0"/>
              <a:pPr/>
              <a:t>32</a:t>
            </a:fld>
            <a:endParaRPr lang="en-US"/>
          </a:p>
        </p:txBody>
      </p:sp>
    </p:spTree>
    <p:extLst>
      <p:ext uri="{BB962C8B-B14F-4D97-AF65-F5344CB8AC3E}">
        <p14:creationId xmlns="" xmlns:p14="http://schemas.microsoft.com/office/powerpoint/2010/main" val="132804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A68487-6A84-451C-902B-FC84625E9D3E}"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384510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68487-6A84-451C-902B-FC84625E9D3E}"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381464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68487-6A84-451C-902B-FC84625E9D3E}"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134670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17961CF-72BF-4730-BA26-740B242F3849}" type="slidenum">
              <a:rPr lang="en-US"/>
              <a:pPr/>
              <a:t>‹#›</a:t>
            </a:fld>
            <a:endParaRPr lang="en-US"/>
          </a:p>
        </p:txBody>
      </p:sp>
    </p:spTree>
    <p:extLst>
      <p:ext uri="{BB962C8B-B14F-4D97-AF65-F5344CB8AC3E}">
        <p14:creationId xmlns="" xmlns:p14="http://schemas.microsoft.com/office/powerpoint/2010/main" val="4160057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5900DD-992A-4B9D-88E5-7614858E4F88}"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297095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900DD-992A-4B9D-88E5-7614858E4F88}"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1556661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900DD-992A-4B9D-88E5-7614858E4F88}"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2019262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5900DD-992A-4B9D-88E5-7614858E4F88}"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4252611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5900DD-992A-4B9D-88E5-7614858E4F88}" type="datetimeFigureOut">
              <a:rPr lang="en-US" smtClean="0"/>
              <a:pPr/>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3567697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900DD-992A-4B9D-88E5-7614858E4F88}"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2602862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900DD-992A-4B9D-88E5-7614858E4F88}" type="datetimeFigureOut">
              <a:rPr lang="en-US" smtClean="0"/>
              <a:pPr/>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379947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68487-6A84-451C-902B-FC84625E9D3E}"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65842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900DD-992A-4B9D-88E5-7614858E4F88}"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3814626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900DD-992A-4B9D-88E5-7614858E4F88}"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2812276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900DD-992A-4B9D-88E5-7614858E4F88}"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823549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900DD-992A-4B9D-88E5-7614858E4F88}"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2827307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17961CF-72BF-4730-BA26-740B242F3849}" type="slidenum">
              <a:rPr lang="en-US"/>
              <a:pPr/>
              <a:t>‹#›</a:t>
            </a:fld>
            <a:endParaRPr lang="en-US"/>
          </a:p>
        </p:txBody>
      </p:sp>
    </p:spTree>
    <p:extLst>
      <p:ext uri="{BB962C8B-B14F-4D97-AF65-F5344CB8AC3E}">
        <p14:creationId xmlns="" xmlns:p14="http://schemas.microsoft.com/office/powerpoint/2010/main" val="4160057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F4B1CE-7F96-4270-A590-DAE5D990002F}"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3092555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4B1CE-7F96-4270-A590-DAE5D990002F}"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421869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F4B1CE-7F96-4270-A590-DAE5D990002F}"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959797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F4B1CE-7F96-4270-A590-DAE5D990002F}"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1696960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F4B1CE-7F96-4270-A590-DAE5D990002F}" type="datetimeFigureOut">
              <a:rPr lang="en-US" smtClean="0"/>
              <a:pPr/>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126013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68487-6A84-451C-902B-FC84625E9D3E}"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408174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4B1CE-7F96-4270-A590-DAE5D990002F}"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4174910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4B1CE-7F96-4270-A590-DAE5D990002F}" type="datetimeFigureOut">
              <a:rPr lang="en-US" smtClean="0"/>
              <a:pPr/>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3327194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4B1CE-7F96-4270-A590-DAE5D990002F}"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1653394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4B1CE-7F96-4270-A590-DAE5D990002F}"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1222742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4B1CE-7F96-4270-A590-DAE5D990002F}"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163831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4B1CE-7F96-4270-A590-DAE5D990002F}"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3829763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4B1CE-7F96-4270-A590-DAE5D990002F}"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2709035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4B1CE-7F96-4270-A590-DAE5D990002F}"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1819728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4B1CE-7F96-4270-A590-DAE5D990002F}"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1438223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A17961CF-72BF-4730-BA26-740B242F3849}" type="slidenum">
              <a:rPr lang="en-US"/>
              <a:pPr/>
              <a:t>‹#›</a:t>
            </a:fld>
            <a:endParaRPr lang="en-US"/>
          </a:p>
        </p:txBody>
      </p:sp>
    </p:spTree>
    <p:extLst>
      <p:ext uri="{BB962C8B-B14F-4D97-AF65-F5344CB8AC3E}">
        <p14:creationId xmlns="" xmlns:p14="http://schemas.microsoft.com/office/powerpoint/2010/main" val="416005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A68487-6A84-451C-902B-FC84625E9D3E}"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1329487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06998C-44FC-4FDE-AD82-F449C5EE771E}"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2102158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6998C-44FC-4FDE-AD82-F449C5EE771E}"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2633515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06998C-44FC-4FDE-AD82-F449C5EE771E}"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2720180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06998C-44FC-4FDE-AD82-F449C5EE771E}"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3248028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06998C-44FC-4FDE-AD82-F449C5EE771E}" type="datetimeFigureOut">
              <a:rPr lang="en-US" smtClean="0"/>
              <a:pPr/>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4276130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06998C-44FC-4FDE-AD82-F449C5EE771E}"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163316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6998C-44FC-4FDE-AD82-F449C5EE771E}" type="datetimeFigureOut">
              <a:rPr lang="en-US" smtClean="0"/>
              <a:pPr/>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12849892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6998C-44FC-4FDE-AD82-F449C5EE771E}"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3927976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6998C-44FC-4FDE-AD82-F449C5EE771E}"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17841759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6998C-44FC-4FDE-AD82-F449C5EE771E}"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336097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A68487-6A84-451C-902B-FC84625E9D3E}" type="datetimeFigureOut">
              <a:rPr lang="en-US" smtClean="0"/>
              <a:pPr/>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3857732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06998C-44FC-4FDE-AD82-F449C5EE771E}"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16994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68487-6A84-451C-902B-FC84625E9D3E}"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95274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68487-6A84-451C-902B-FC84625E9D3E}" type="datetimeFigureOut">
              <a:rPr lang="en-US" smtClean="0"/>
              <a:pPr/>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115790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68487-6A84-451C-902B-FC84625E9D3E}"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346219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68487-6A84-451C-902B-FC84625E9D3E}"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382972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68487-6A84-451C-902B-FC84625E9D3E}" type="datetimeFigureOut">
              <a:rPr lang="en-US" smtClean="0"/>
              <a:pPr/>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FEA7-AAC5-44C9-803B-FA721F39DDF8}" type="slidenum">
              <a:rPr lang="en-US" smtClean="0"/>
              <a:pPr/>
              <a:t>‹#›</a:t>
            </a:fld>
            <a:endParaRPr lang="en-US"/>
          </a:p>
        </p:txBody>
      </p:sp>
    </p:spTree>
    <p:extLst>
      <p:ext uri="{BB962C8B-B14F-4D97-AF65-F5344CB8AC3E}">
        <p14:creationId xmlns="" xmlns:p14="http://schemas.microsoft.com/office/powerpoint/2010/main" val="344018232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37"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900DD-992A-4B9D-88E5-7614858E4F88}" type="datetimeFigureOut">
              <a:rPr lang="en-US" smtClean="0"/>
              <a:pPr/>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0888D-53FE-4426-AB17-FAA4A4A7DA68}" type="slidenum">
              <a:rPr lang="en-US" smtClean="0"/>
              <a:pPr/>
              <a:t>‹#›</a:t>
            </a:fld>
            <a:endParaRPr lang="en-US"/>
          </a:p>
        </p:txBody>
      </p:sp>
    </p:spTree>
    <p:extLst>
      <p:ext uri="{BB962C8B-B14F-4D97-AF65-F5344CB8AC3E}">
        <p14:creationId xmlns="" xmlns:p14="http://schemas.microsoft.com/office/powerpoint/2010/main" val="1540977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B1CE-7F96-4270-A590-DAE5D990002F}" type="datetimeFigureOut">
              <a:rPr lang="en-US" smtClean="0"/>
              <a:pPr/>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79ABF-D19B-46CD-B951-6932B6524EF1}" type="slidenum">
              <a:rPr lang="en-US" smtClean="0"/>
              <a:pPr/>
              <a:t>‹#›</a:t>
            </a:fld>
            <a:endParaRPr lang="en-US"/>
          </a:p>
        </p:txBody>
      </p:sp>
    </p:spTree>
    <p:extLst>
      <p:ext uri="{BB962C8B-B14F-4D97-AF65-F5344CB8AC3E}">
        <p14:creationId xmlns="" xmlns:p14="http://schemas.microsoft.com/office/powerpoint/2010/main" val="1444144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73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6998C-44FC-4FDE-AD82-F449C5EE771E}" type="datetimeFigureOut">
              <a:rPr lang="en-US" smtClean="0"/>
              <a:pPr/>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2C48A-1337-430B-8DA0-87CC267D8D32}" type="slidenum">
              <a:rPr lang="en-US" smtClean="0"/>
              <a:pPr/>
              <a:t>‹#›</a:t>
            </a:fld>
            <a:endParaRPr lang="en-US"/>
          </a:p>
        </p:txBody>
      </p:sp>
    </p:spTree>
    <p:extLst>
      <p:ext uri="{BB962C8B-B14F-4D97-AF65-F5344CB8AC3E}">
        <p14:creationId xmlns="" xmlns:p14="http://schemas.microsoft.com/office/powerpoint/2010/main" val="77587575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a:bodyPr>
          <a:lstStyle/>
          <a:p>
            <a:r>
              <a:rPr lang="en-US" sz="6000" b="1" dirty="0" smtClean="0"/>
              <a:t>Antifungal drugs </a:t>
            </a:r>
            <a:endParaRPr lang="en-US" sz="6000" b="1" dirty="0"/>
          </a:p>
        </p:txBody>
      </p:sp>
      <p:sp>
        <p:nvSpPr>
          <p:cNvPr id="3" name="Subtitle 2"/>
          <p:cNvSpPr>
            <a:spLocks noGrp="1"/>
          </p:cNvSpPr>
          <p:nvPr>
            <p:ph type="subTitle" idx="1"/>
          </p:nvPr>
        </p:nvSpPr>
        <p:spPr/>
        <p:txBody>
          <a:bodyPr/>
          <a:lstStyle/>
          <a:p>
            <a:pPr algn="r"/>
            <a:endParaRPr lang="en-US" dirty="0" smtClean="0"/>
          </a:p>
          <a:p>
            <a:pPr algn="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828800" y="2286000"/>
            <a:ext cx="5334000" cy="3200400"/>
          </a:xfrm>
          <a:prstGeom prst="rect">
            <a:avLst/>
          </a:prstGeom>
          <a:noFill/>
          <a:ln w="9525">
            <a:noFill/>
            <a:miter lim="800000"/>
            <a:headEnd/>
            <a:tailEnd/>
          </a:ln>
        </p:spPr>
      </p:pic>
    </p:spTree>
    <p:extLst>
      <p:ext uri="{BB962C8B-B14F-4D97-AF65-F5344CB8AC3E}">
        <p14:creationId xmlns="" xmlns:p14="http://schemas.microsoft.com/office/powerpoint/2010/main" val="3418467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ontent Placeholder 3"/>
          <p:cNvGrpSpPr>
            <a:grpSpLocks/>
          </p:cNvGrpSpPr>
          <p:nvPr/>
        </p:nvGrpSpPr>
        <p:grpSpPr bwMode="auto">
          <a:xfrm>
            <a:off x="0" y="304801"/>
            <a:ext cx="9340152" cy="6288416"/>
            <a:chOff x="288" y="1017"/>
            <a:chExt cx="7631" cy="2448"/>
          </a:xfrm>
        </p:grpSpPr>
        <p:cxnSp>
          <p:nvCxnSpPr>
            <p:cNvPr id="1028" name="_s1028"/>
            <p:cNvCxnSpPr>
              <a:cxnSpLocks noChangeShapeType="1"/>
              <a:stCxn id="30" idx="3"/>
              <a:endCxn id="27" idx="2"/>
            </p:cNvCxnSpPr>
            <p:nvPr/>
          </p:nvCxnSpPr>
          <p:spPr bwMode="auto">
            <a:xfrm flipV="1">
              <a:off x="7344" y="1737"/>
              <a:ext cx="144" cy="1152"/>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29" name="_s1029"/>
            <p:cNvCxnSpPr>
              <a:cxnSpLocks noChangeShapeType="1"/>
              <a:stCxn id="29" idx="3"/>
              <a:endCxn id="27" idx="2"/>
            </p:cNvCxnSpPr>
            <p:nvPr/>
          </p:nvCxnSpPr>
          <p:spPr bwMode="auto">
            <a:xfrm flipV="1">
              <a:off x="7344" y="1737"/>
              <a:ext cx="144" cy="720"/>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30" name="_s1030"/>
            <p:cNvCxnSpPr>
              <a:cxnSpLocks noChangeShapeType="1"/>
              <a:stCxn id="28" idx="3"/>
              <a:endCxn id="27" idx="2"/>
            </p:cNvCxnSpPr>
            <p:nvPr/>
          </p:nvCxnSpPr>
          <p:spPr bwMode="auto">
            <a:xfrm flipV="1">
              <a:off x="7344" y="1737"/>
              <a:ext cx="144"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31" name="_s1031"/>
            <p:cNvCxnSpPr>
              <a:cxnSpLocks noChangeShapeType="1"/>
              <a:stCxn id="27" idx="0"/>
              <a:endCxn id="6" idx="2"/>
            </p:cNvCxnSpPr>
            <p:nvPr/>
          </p:nvCxnSpPr>
          <p:spPr bwMode="auto">
            <a:xfrm rot="5400000" flipH="1">
              <a:off x="5724" y="-315"/>
              <a:ext cx="144" cy="3384"/>
            </a:xfrm>
            <a:prstGeom prst="bentConnector3">
              <a:avLst>
                <a:gd name="adj1" fmla="val 34125"/>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32" name="_s1032"/>
            <p:cNvCxnSpPr>
              <a:cxnSpLocks noChangeShapeType="1"/>
              <a:stCxn id="26" idx="3"/>
              <a:endCxn id="23" idx="2"/>
            </p:cNvCxnSpPr>
            <p:nvPr/>
          </p:nvCxnSpPr>
          <p:spPr bwMode="auto">
            <a:xfrm flipV="1">
              <a:off x="6191" y="1737"/>
              <a:ext cx="146" cy="1152"/>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33" name="_s1033"/>
            <p:cNvCxnSpPr>
              <a:cxnSpLocks noChangeShapeType="1"/>
              <a:stCxn id="25" idx="3"/>
              <a:endCxn id="23" idx="2"/>
            </p:cNvCxnSpPr>
            <p:nvPr/>
          </p:nvCxnSpPr>
          <p:spPr bwMode="auto">
            <a:xfrm flipV="1">
              <a:off x="6191" y="1737"/>
              <a:ext cx="146" cy="720"/>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34" name="_s1034"/>
            <p:cNvCxnSpPr>
              <a:cxnSpLocks noChangeShapeType="1"/>
              <a:stCxn id="24" idx="3"/>
              <a:endCxn id="23" idx="2"/>
            </p:cNvCxnSpPr>
            <p:nvPr/>
          </p:nvCxnSpPr>
          <p:spPr bwMode="auto">
            <a:xfrm flipV="1">
              <a:off x="6191" y="1737"/>
              <a:ext cx="146"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35" name="_s1035"/>
            <p:cNvCxnSpPr>
              <a:cxnSpLocks noChangeShapeType="1"/>
              <a:stCxn id="23" idx="0"/>
              <a:endCxn id="6" idx="2"/>
            </p:cNvCxnSpPr>
            <p:nvPr/>
          </p:nvCxnSpPr>
          <p:spPr bwMode="auto">
            <a:xfrm rot="5400000" flipH="1">
              <a:off x="5149" y="260"/>
              <a:ext cx="144" cy="2233"/>
            </a:xfrm>
            <a:prstGeom prst="bentConnector3">
              <a:avLst>
                <a:gd name="adj1" fmla="val 34125"/>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36" name="_s1036"/>
            <p:cNvCxnSpPr>
              <a:cxnSpLocks noChangeShapeType="1"/>
              <a:stCxn id="22" idx="3"/>
              <a:endCxn id="19" idx="2"/>
            </p:cNvCxnSpPr>
            <p:nvPr/>
          </p:nvCxnSpPr>
          <p:spPr bwMode="auto">
            <a:xfrm flipV="1">
              <a:off x="5040" y="1737"/>
              <a:ext cx="145" cy="1152"/>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37" name="_s1037"/>
            <p:cNvCxnSpPr>
              <a:cxnSpLocks noChangeShapeType="1"/>
              <a:stCxn id="21" idx="3"/>
              <a:endCxn id="19" idx="2"/>
            </p:cNvCxnSpPr>
            <p:nvPr/>
          </p:nvCxnSpPr>
          <p:spPr bwMode="auto">
            <a:xfrm flipV="1">
              <a:off x="5040" y="1737"/>
              <a:ext cx="145" cy="720"/>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38" name="_s1038"/>
            <p:cNvCxnSpPr>
              <a:cxnSpLocks noChangeShapeType="1"/>
              <a:stCxn id="20" idx="3"/>
              <a:endCxn id="19" idx="2"/>
            </p:cNvCxnSpPr>
            <p:nvPr/>
          </p:nvCxnSpPr>
          <p:spPr bwMode="auto">
            <a:xfrm flipV="1">
              <a:off x="5040" y="1737"/>
              <a:ext cx="145"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39" name="_s1039"/>
            <p:cNvCxnSpPr>
              <a:cxnSpLocks noChangeShapeType="1"/>
              <a:stCxn id="19" idx="0"/>
              <a:endCxn id="6" idx="2"/>
            </p:cNvCxnSpPr>
            <p:nvPr/>
          </p:nvCxnSpPr>
          <p:spPr bwMode="auto">
            <a:xfrm rot="5400000" flipH="1">
              <a:off x="4573" y="836"/>
              <a:ext cx="144" cy="1081"/>
            </a:xfrm>
            <a:prstGeom prst="bentConnector3">
              <a:avLst>
                <a:gd name="adj1" fmla="val 34125"/>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40" name="_s1040"/>
            <p:cNvCxnSpPr>
              <a:cxnSpLocks noChangeShapeType="1"/>
              <a:stCxn id="18" idx="1"/>
              <a:endCxn id="9" idx="2"/>
            </p:cNvCxnSpPr>
            <p:nvPr/>
          </p:nvCxnSpPr>
          <p:spPr bwMode="auto">
            <a:xfrm rot="10800000">
              <a:off x="3024" y="1737"/>
              <a:ext cx="144" cy="1584"/>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41" name="_s1041"/>
            <p:cNvCxnSpPr>
              <a:cxnSpLocks noChangeShapeType="1"/>
              <a:stCxn id="17" idx="1"/>
              <a:endCxn id="9" idx="2"/>
            </p:cNvCxnSpPr>
            <p:nvPr/>
          </p:nvCxnSpPr>
          <p:spPr bwMode="auto">
            <a:xfrm rot="10800000">
              <a:off x="3024" y="1737"/>
              <a:ext cx="144" cy="1152"/>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42" name="_s1042"/>
            <p:cNvCxnSpPr>
              <a:cxnSpLocks noChangeShapeType="1"/>
              <a:stCxn id="16" idx="1"/>
              <a:endCxn id="9" idx="2"/>
            </p:cNvCxnSpPr>
            <p:nvPr/>
          </p:nvCxnSpPr>
          <p:spPr bwMode="auto">
            <a:xfrm rot="10800000">
              <a:off x="3024" y="1737"/>
              <a:ext cx="144" cy="720"/>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43" name="_s1043"/>
            <p:cNvCxnSpPr>
              <a:cxnSpLocks noChangeShapeType="1"/>
              <a:stCxn id="15" idx="1"/>
              <a:endCxn id="9" idx="2"/>
            </p:cNvCxnSpPr>
            <p:nvPr/>
          </p:nvCxnSpPr>
          <p:spPr bwMode="auto">
            <a:xfrm rot="10800000">
              <a:off x="3024" y="1737"/>
              <a:ext cx="144"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44" name="_s1044"/>
            <p:cNvCxnSpPr>
              <a:cxnSpLocks noChangeShapeType="1"/>
              <a:stCxn id="14" idx="1"/>
              <a:endCxn id="8" idx="2"/>
            </p:cNvCxnSpPr>
            <p:nvPr/>
          </p:nvCxnSpPr>
          <p:spPr bwMode="auto">
            <a:xfrm rot="10800000">
              <a:off x="1872" y="1737"/>
              <a:ext cx="144" cy="1152"/>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45" name="_s1045"/>
            <p:cNvCxnSpPr>
              <a:cxnSpLocks noChangeShapeType="1"/>
              <a:stCxn id="13" idx="1"/>
              <a:endCxn id="8" idx="2"/>
            </p:cNvCxnSpPr>
            <p:nvPr/>
          </p:nvCxnSpPr>
          <p:spPr bwMode="auto">
            <a:xfrm rot="10800000">
              <a:off x="1872" y="1737"/>
              <a:ext cx="144" cy="720"/>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46" name="_s1046"/>
            <p:cNvCxnSpPr>
              <a:cxnSpLocks noChangeShapeType="1"/>
              <a:stCxn id="12" idx="1"/>
              <a:endCxn id="8" idx="2"/>
            </p:cNvCxnSpPr>
            <p:nvPr/>
          </p:nvCxnSpPr>
          <p:spPr bwMode="auto">
            <a:xfrm rot="10800000">
              <a:off x="1872" y="1737"/>
              <a:ext cx="144"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47" name="_s1047"/>
            <p:cNvCxnSpPr>
              <a:cxnSpLocks noChangeShapeType="1"/>
              <a:stCxn id="11" idx="1"/>
              <a:endCxn id="7" idx="2"/>
            </p:cNvCxnSpPr>
            <p:nvPr/>
          </p:nvCxnSpPr>
          <p:spPr bwMode="auto">
            <a:xfrm rot="10800000">
              <a:off x="720" y="1737"/>
              <a:ext cx="144" cy="720"/>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48" name="_s1048"/>
            <p:cNvCxnSpPr>
              <a:cxnSpLocks noChangeShapeType="1"/>
              <a:stCxn id="10" idx="1"/>
              <a:endCxn id="7" idx="2"/>
            </p:cNvCxnSpPr>
            <p:nvPr/>
          </p:nvCxnSpPr>
          <p:spPr bwMode="auto">
            <a:xfrm rot="10800000">
              <a:off x="720" y="1737"/>
              <a:ext cx="144" cy="288"/>
            </a:xfrm>
            <a:prstGeom prst="bentConnector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49" name="_s1049"/>
            <p:cNvCxnSpPr>
              <a:cxnSpLocks noChangeShapeType="1"/>
              <a:stCxn id="9" idx="0"/>
              <a:endCxn id="6" idx="2"/>
            </p:cNvCxnSpPr>
            <p:nvPr/>
          </p:nvCxnSpPr>
          <p:spPr bwMode="auto">
            <a:xfrm rot="16200000">
              <a:off x="3492" y="837"/>
              <a:ext cx="144" cy="1080"/>
            </a:xfrm>
            <a:prstGeom prst="bentConnector3">
              <a:avLst>
                <a:gd name="adj1" fmla="val 34125"/>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50" name="_s1050"/>
            <p:cNvCxnSpPr>
              <a:cxnSpLocks noChangeShapeType="1"/>
              <a:stCxn id="8" idx="0"/>
              <a:endCxn id="6" idx="2"/>
            </p:cNvCxnSpPr>
            <p:nvPr/>
          </p:nvCxnSpPr>
          <p:spPr bwMode="auto">
            <a:xfrm rot="16200000">
              <a:off x="2916" y="261"/>
              <a:ext cx="144" cy="2232"/>
            </a:xfrm>
            <a:prstGeom prst="bentConnector3">
              <a:avLst>
                <a:gd name="adj1" fmla="val 34125"/>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051" name="_s1051"/>
            <p:cNvCxnSpPr>
              <a:cxnSpLocks noChangeShapeType="1"/>
              <a:stCxn id="7" idx="0"/>
              <a:endCxn id="6" idx="2"/>
            </p:cNvCxnSpPr>
            <p:nvPr/>
          </p:nvCxnSpPr>
          <p:spPr bwMode="auto">
            <a:xfrm rot="16200000">
              <a:off x="2340" y="-315"/>
              <a:ext cx="144" cy="3384"/>
            </a:xfrm>
            <a:prstGeom prst="bentConnector3">
              <a:avLst>
                <a:gd name="adj1" fmla="val 34125"/>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6" name="_s1052"/>
            <p:cNvSpPr>
              <a:spLocks noChangeArrowheads="1"/>
            </p:cNvSpPr>
            <p:nvPr/>
          </p:nvSpPr>
          <p:spPr bwMode="auto">
            <a:xfrm>
              <a:off x="3671" y="1017"/>
              <a:ext cx="864" cy="288"/>
            </a:xfrm>
            <a:prstGeom prst="roundRect">
              <a:avLst>
                <a:gd name="adj" fmla="val 16667"/>
              </a:avLst>
            </a:prstGeom>
            <a:noFill/>
            <a:ln>
              <a:noFill/>
            </a:ln>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tx1"/>
                  </a:solidFill>
                  <a:effectLst/>
                  <a:latin typeface="Arial" charset="0"/>
                </a:rPr>
                <a:t>Antifungals</a:t>
              </a:r>
            </a:p>
          </p:txBody>
        </p:sp>
        <p:sp>
          <p:nvSpPr>
            <p:cNvPr id="7" name="_s1053"/>
            <p:cNvSpPr>
              <a:spLocks noChangeArrowheads="1"/>
            </p:cNvSpPr>
            <p:nvPr/>
          </p:nvSpPr>
          <p:spPr bwMode="auto">
            <a:xfrm>
              <a:off x="288" y="1449"/>
              <a:ext cx="864" cy="288"/>
            </a:xfrm>
            <a:prstGeom prst="roundRect">
              <a:avLst>
                <a:gd name="adj" fmla="val 16667"/>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accent1"/>
                  </a:solidFill>
                  <a:effectLst/>
                  <a:latin typeface="Arial" charset="0"/>
                </a:rPr>
                <a:t>Polyenes</a:t>
              </a:r>
              <a:endParaRPr kumimoji="0" lang="en-US" sz="1800" b="1" i="0" u="none" strike="noStrike" cap="none" normalizeH="0" baseline="0" dirty="0" smtClean="0">
                <a:ln>
                  <a:noFill/>
                </a:ln>
                <a:solidFill>
                  <a:schemeClr val="accent1"/>
                </a:solidFill>
                <a:effectLst/>
                <a:latin typeface="Arial" charset="0"/>
              </a:endParaRPr>
            </a:p>
          </p:txBody>
        </p:sp>
        <p:sp>
          <p:nvSpPr>
            <p:cNvPr id="8" name="_s1054"/>
            <p:cNvSpPr>
              <a:spLocks noChangeArrowheads="1"/>
            </p:cNvSpPr>
            <p:nvPr/>
          </p:nvSpPr>
          <p:spPr bwMode="auto">
            <a:xfrm>
              <a:off x="1440" y="1449"/>
              <a:ext cx="864" cy="288"/>
            </a:xfrm>
            <a:prstGeom prst="roundRect">
              <a:avLst>
                <a:gd name="adj" fmla="val 16667"/>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solidFill>
                  <a:effectLst/>
                  <a:latin typeface="Arial" charset="0"/>
                </a:rPr>
                <a:t>Imidazoles</a:t>
              </a:r>
            </a:p>
          </p:txBody>
        </p:sp>
        <p:sp>
          <p:nvSpPr>
            <p:cNvPr id="9" name="_s1055"/>
            <p:cNvSpPr>
              <a:spLocks noChangeArrowheads="1"/>
            </p:cNvSpPr>
            <p:nvPr/>
          </p:nvSpPr>
          <p:spPr bwMode="auto">
            <a:xfrm>
              <a:off x="2592" y="1449"/>
              <a:ext cx="864" cy="288"/>
            </a:xfrm>
            <a:prstGeom prst="roundRect">
              <a:avLst>
                <a:gd name="adj" fmla="val 16667"/>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solidFill>
                  <a:effectLst/>
                  <a:latin typeface="Arial" charset="0"/>
                </a:rPr>
                <a:t>Triazole</a:t>
              </a:r>
            </a:p>
          </p:txBody>
        </p:sp>
        <p:sp>
          <p:nvSpPr>
            <p:cNvPr id="10" name="_s1056"/>
            <p:cNvSpPr>
              <a:spLocks noChangeArrowheads="1"/>
            </p:cNvSpPr>
            <p:nvPr/>
          </p:nvSpPr>
          <p:spPr bwMode="auto">
            <a:xfrm>
              <a:off x="864" y="1881"/>
              <a:ext cx="864"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1" dirty="0" err="1">
                  <a:latin typeface="Arial" charset="0"/>
                </a:rPr>
                <a:t>N</a:t>
              </a:r>
              <a:r>
                <a:rPr kumimoji="0" lang="en-US" sz="1500" b="1" i="0" u="none" strike="noStrike" cap="none" normalizeH="0" baseline="0" dirty="0" err="1" smtClean="0">
                  <a:ln>
                    <a:noFill/>
                  </a:ln>
                  <a:solidFill>
                    <a:schemeClr val="tx1"/>
                  </a:solidFill>
                  <a:effectLst/>
                  <a:latin typeface="Arial" charset="0"/>
                </a:rPr>
                <a:t>ystatin</a:t>
              </a:r>
              <a:endParaRPr kumimoji="0" lang="en-US" sz="1500" b="1" i="0" u="none" strike="noStrike" cap="none" normalizeH="0" baseline="0" dirty="0" smtClean="0">
                <a:ln>
                  <a:noFill/>
                </a:ln>
                <a:solidFill>
                  <a:schemeClr val="tx1"/>
                </a:solidFill>
                <a:effectLst/>
                <a:latin typeface="Arial" charset="0"/>
              </a:endParaRPr>
            </a:p>
          </p:txBody>
        </p:sp>
        <p:sp>
          <p:nvSpPr>
            <p:cNvPr id="11" name="_s1057"/>
            <p:cNvSpPr>
              <a:spLocks noChangeArrowheads="1"/>
            </p:cNvSpPr>
            <p:nvPr/>
          </p:nvSpPr>
          <p:spPr bwMode="auto">
            <a:xfrm>
              <a:off x="864" y="2313"/>
              <a:ext cx="864"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    Amphotericin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B</a:t>
              </a:r>
            </a:p>
          </p:txBody>
        </p:sp>
        <p:sp>
          <p:nvSpPr>
            <p:cNvPr id="12" name="_s1058"/>
            <p:cNvSpPr>
              <a:spLocks noChangeArrowheads="1"/>
            </p:cNvSpPr>
            <p:nvPr/>
          </p:nvSpPr>
          <p:spPr bwMode="auto">
            <a:xfrm>
              <a:off x="2016" y="1881"/>
              <a:ext cx="864"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  </a:t>
              </a:r>
              <a:r>
                <a:rPr lang="en-US" sz="1500" b="1" dirty="0" err="1">
                  <a:latin typeface="Arial" charset="0"/>
                </a:rPr>
                <a:t>M</a:t>
              </a:r>
              <a:r>
                <a:rPr kumimoji="0" lang="en-US" sz="1500" b="1" i="0" u="none" strike="noStrike" cap="none" normalizeH="0" baseline="0" dirty="0" err="1" smtClean="0">
                  <a:ln>
                    <a:noFill/>
                  </a:ln>
                  <a:solidFill>
                    <a:schemeClr val="tx1"/>
                  </a:solidFill>
                  <a:effectLst/>
                  <a:latin typeface="Arial" charset="0"/>
                </a:rPr>
                <a:t>iconazole</a:t>
              </a:r>
              <a:endParaRPr kumimoji="0" lang="en-US" sz="1500" b="1" i="0" u="none" strike="noStrike" cap="none" normalizeH="0" baseline="0" dirty="0" smtClean="0">
                <a:ln>
                  <a:noFill/>
                </a:ln>
                <a:solidFill>
                  <a:schemeClr val="tx1"/>
                </a:solidFill>
                <a:effectLst/>
                <a:latin typeface="Arial" charset="0"/>
              </a:endParaRPr>
            </a:p>
          </p:txBody>
        </p:sp>
        <p:sp>
          <p:nvSpPr>
            <p:cNvPr id="13" name="_s1059"/>
            <p:cNvSpPr>
              <a:spLocks noChangeArrowheads="1"/>
            </p:cNvSpPr>
            <p:nvPr/>
          </p:nvSpPr>
          <p:spPr bwMode="auto">
            <a:xfrm>
              <a:off x="2016" y="2313"/>
              <a:ext cx="863"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   </a:t>
              </a:r>
              <a:r>
                <a:rPr lang="en-US" sz="1500" b="1" dirty="0" err="1">
                  <a:latin typeface="Arial" charset="0"/>
                </a:rPr>
                <a:t>C</a:t>
              </a:r>
              <a:r>
                <a:rPr kumimoji="0" lang="en-US" sz="1500" b="1" i="0" u="none" strike="noStrike" cap="none" normalizeH="0" baseline="0" dirty="0" err="1" smtClean="0">
                  <a:ln>
                    <a:noFill/>
                  </a:ln>
                  <a:solidFill>
                    <a:schemeClr val="tx1"/>
                  </a:solidFill>
                  <a:effectLst/>
                  <a:latin typeface="Arial" charset="0"/>
                </a:rPr>
                <a:t>lotrimazole</a:t>
              </a:r>
              <a:endParaRPr kumimoji="0" lang="en-US" sz="1500" b="1" i="0" u="none" strike="noStrike" cap="none" normalizeH="0" baseline="0" dirty="0" smtClean="0">
                <a:ln>
                  <a:noFill/>
                </a:ln>
                <a:solidFill>
                  <a:schemeClr val="tx1"/>
                </a:solidFill>
                <a:effectLst/>
                <a:latin typeface="Arial" charset="0"/>
              </a:endParaRPr>
            </a:p>
          </p:txBody>
        </p:sp>
        <p:sp>
          <p:nvSpPr>
            <p:cNvPr id="14" name="_s1060"/>
            <p:cNvSpPr>
              <a:spLocks noChangeArrowheads="1"/>
            </p:cNvSpPr>
            <p:nvPr/>
          </p:nvSpPr>
          <p:spPr bwMode="auto">
            <a:xfrm>
              <a:off x="2016" y="2745"/>
              <a:ext cx="864"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500" b="1" dirty="0">
                  <a:latin typeface="Arial" charset="0"/>
                </a:rPr>
                <a:t>K</a:t>
              </a:r>
              <a:r>
                <a:rPr kumimoji="0" lang="en-US" sz="1500" b="1" i="0" u="none" strike="noStrike" cap="none" normalizeH="0" baseline="0" dirty="0" smtClean="0">
                  <a:ln>
                    <a:noFill/>
                  </a:ln>
                  <a:solidFill>
                    <a:schemeClr val="tx1"/>
                  </a:solidFill>
                  <a:effectLst/>
                  <a:latin typeface="Arial" charset="0"/>
                </a:rPr>
                <a:t>etoconazole</a:t>
              </a:r>
            </a:p>
          </p:txBody>
        </p:sp>
        <p:sp>
          <p:nvSpPr>
            <p:cNvPr id="15" name="_s1061"/>
            <p:cNvSpPr>
              <a:spLocks noChangeArrowheads="1"/>
            </p:cNvSpPr>
            <p:nvPr/>
          </p:nvSpPr>
          <p:spPr bwMode="auto">
            <a:xfrm>
              <a:off x="3168" y="1881"/>
              <a:ext cx="864" cy="288"/>
            </a:xfrm>
            <a:prstGeom prst="roundRect">
              <a:avLst>
                <a:gd name="adj" fmla="val 16667"/>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 Fluconazole</a:t>
              </a:r>
            </a:p>
          </p:txBody>
        </p:sp>
        <p:sp>
          <p:nvSpPr>
            <p:cNvPr id="16" name="_s1062"/>
            <p:cNvSpPr>
              <a:spLocks noChangeArrowheads="1"/>
            </p:cNvSpPr>
            <p:nvPr/>
          </p:nvSpPr>
          <p:spPr bwMode="auto">
            <a:xfrm>
              <a:off x="3168" y="2313"/>
              <a:ext cx="863" cy="288"/>
            </a:xfrm>
            <a:prstGeom prst="roundRect">
              <a:avLst>
                <a:gd name="adj" fmla="val 16667"/>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hlink"/>
                  </a:solidFill>
                  <a:effectLst/>
                  <a:latin typeface="Arial" charset="0"/>
                </a:rPr>
                <a:t>   </a:t>
              </a:r>
              <a:r>
                <a:rPr lang="en-US" sz="1500" b="1" dirty="0" err="1">
                  <a:latin typeface="Arial" charset="0"/>
                </a:rPr>
                <a:t>I</a:t>
              </a:r>
              <a:r>
                <a:rPr kumimoji="0" lang="en-US" sz="1500" b="1" i="0" u="none" strike="noStrike" cap="none" normalizeH="0" baseline="0" dirty="0" err="1" smtClean="0">
                  <a:ln>
                    <a:noFill/>
                  </a:ln>
                  <a:solidFill>
                    <a:schemeClr val="tx1"/>
                  </a:solidFill>
                  <a:effectLst/>
                  <a:latin typeface="Arial" charset="0"/>
                </a:rPr>
                <a:t>traconazole</a:t>
              </a:r>
              <a:endParaRPr kumimoji="0" lang="en-US" sz="1500" b="1" i="0" u="none" strike="noStrike" cap="none" normalizeH="0" baseline="0" dirty="0" smtClean="0">
                <a:ln>
                  <a:noFill/>
                </a:ln>
                <a:solidFill>
                  <a:schemeClr val="tx1"/>
                </a:solidFill>
                <a:effectLst/>
                <a:latin typeface="Arial" charset="0"/>
              </a:endParaRPr>
            </a:p>
          </p:txBody>
        </p:sp>
        <p:sp>
          <p:nvSpPr>
            <p:cNvPr id="17" name="_s1063"/>
            <p:cNvSpPr>
              <a:spLocks noChangeArrowheads="1"/>
            </p:cNvSpPr>
            <p:nvPr/>
          </p:nvSpPr>
          <p:spPr bwMode="auto">
            <a:xfrm>
              <a:off x="3168" y="2745"/>
              <a:ext cx="864" cy="288"/>
            </a:xfrm>
            <a:prstGeom prst="roundRect">
              <a:avLst>
                <a:gd name="adj" fmla="val 16667"/>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hlink"/>
                  </a:solidFill>
                  <a:effectLst/>
                  <a:latin typeface="Arial" charset="0"/>
                </a:rPr>
                <a:t>  </a:t>
              </a:r>
              <a:r>
                <a:rPr lang="en-US" sz="1500" b="1" dirty="0" err="1">
                  <a:latin typeface="Arial" charset="0"/>
                </a:rPr>
                <a:t>V</a:t>
              </a:r>
              <a:r>
                <a:rPr kumimoji="0" lang="en-US" sz="1500" b="1" i="0" u="none" strike="noStrike" cap="none" normalizeH="0" baseline="0" dirty="0" err="1" smtClean="0">
                  <a:ln>
                    <a:noFill/>
                  </a:ln>
                  <a:solidFill>
                    <a:schemeClr val="tx1"/>
                  </a:solidFill>
                  <a:effectLst/>
                  <a:latin typeface="Arial" charset="0"/>
                </a:rPr>
                <a:t>oriconazole</a:t>
              </a:r>
              <a:endParaRPr kumimoji="0" lang="en-US" sz="1500" b="1" i="0" u="none" strike="noStrike" cap="none" normalizeH="0" baseline="0" dirty="0" smtClean="0">
                <a:ln>
                  <a:noFill/>
                </a:ln>
                <a:solidFill>
                  <a:schemeClr val="hlink"/>
                </a:solidFill>
                <a:effectLst/>
                <a:latin typeface="Arial" charset="0"/>
              </a:endParaRPr>
            </a:p>
          </p:txBody>
        </p:sp>
        <p:sp>
          <p:nvSpPr>
            <p:cNvPr id="18" name="_s1064"/>
            <p:cNvSpPr>
              <a:spLocks noChangeArrowheads="1"/>
            </p:cNvSpPr>
            <p:nvPr/>
          </p:nvSpPr>
          <p:spPr bwMode="auto">
            <a:xfrm>
              <a:off x="3168" y="3177"/>
              <a:ext cx="863"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      </a:t>
              </a:r>
              <a:r>
                <a:rPr lang="en-US" sz="1500" b="1" dirty="0" err="1" smtClean="0">
                  <a:latin typeface="Arial" charset="0"/>
                </a:rPr>
                <a:t>P</a:t>
              </a:r>
              <a:r>
                <a:rPr kumimoji="0" lang="en-US" sz="1500" b="1" i="0" u="none" strike="noStrike" cap="none" normalizeH="0" baseline="0" dirty="0" err="1" smtClean="0">
                  <a:ln>
                    <a:noFill/>
                  </a:ln>
                  <a:solidFill>
                    <a:schemeClr val="tx1"/>
                  </a:solidFill>
                  <a:effectLst/>
                  <a:latin typeface="Arial" charset="0"/>
                </a:rPr>
                <a:t>osaconazole</a:t>
              </a:r>
              <a:endParaRPr kumimoji="0" lang="en-US" sz="1500" b="1" i="0" u="none" strike="noStrike" cap="none" normalizeH="0" baseline="0" dirty="0" smtClean="0">
                <a:ln>
                  <a:noFill/>
                </a:ln>
                <a:solidFill>
                  <a:schemeClr val="tx1"/>
                </a:solidFill>
                <a:effectLst/>
                <a:latin typeface="Arial" charset="0"/>
              </a:endParaRPr>
            </a:p>
          </p:txBody>
        </p:sp>
        <p:sp>
          <p:nvSpPr>
            <p:cNvPr id="19" name="_s1065"/>
            <p:cNvSpPr>
              <a:spLocks noChangeArrowheads="1"/>
            </p:cNvSpPr>
            <p:nvPr/>
          </p:nvSpPr>
          <p:spPr bwMode="auto">
            <a:xfrm>
              <a:off x="4753" y="1449"/>
              <a:ext cx="863" cy="288"/>
            </a:xfrm>
            <a:prstGeom prst="roundRect">
              <a:avLst>
                <a:gd name="adj" fmla="val 16667"/>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solidFill>
                  <a:effectLst/>
                  <a:latin typeface="Arial" charset="0"/>
                </a:rPr>
                <a:t>Allylamines</a:t>
              </a:r>
            </a:p>
          </p:txBody>
        </p:sp>
        <p:sp>
          <p:nvSpPr>
            <p:cNvPr id="20" name="_s1066"/>
            <p:cNvSpPr>
              <a:spLocks noChangeArrowheads="1"/>
            </p:cNvSpPr>
            <p:nvPr/>
          </p:nvSpPr>
          <p:spPr bwMode="auto">
            <a:xfrm>
              <a:off x="4177" y="1881"/>
              <a:ext cx="863"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1" dirty="0" err="1">
                  <a:latin typeface="Arial" charset="0"/>
                </a:rPr>
                <a:t>N</a:t>
              </a:r>
              <a:r>
                <a:rPr kumimoji="0" lang="en-US" sz="1500" b="1" i="0" u="none" strike="noStrike" cap="none" normalizeH="0" baseline="0" dirty="0" err="1" smtClean="0">
                  <a:ln>
                    <a:noFill/>
                  </a:ln>
                  <a:solidFill>
                    <a:schemeClr val="tx1"/>
                  </a:solidFill>
                  <a:effectLst/>
                  <a:latin typeface="Arial" charset="0"/>
                </a:rPr>
                <a:t>aftifine</a:t>
              </a:r>
              <a:endParaRPr kumimoji="0" lang="en-US" sz="1500" b="1" i="0" u="none" strike="noStrike" cap="none" normalizeH="0" baseline="0" dirty="0" smtClean="0">
                <a:ln>
                  <a:noFill/>
                </a:ln>
                <a:solidFill>
                  <a:schemeClr val="tx1"/>
                </a:solidFill>
                <a:effectLst/>
                <a:latin typeface="Arial" charset="0"/>
              </a:endParaRPr>
            </a:p>
          </p:txBody>
        </p:sp>
        <p:sp>
          <p:nvSpPr>
            <p:cNvPr id="21" name="_s1067"/>
            <p:cNvSpPr>
              <a:spLocks noChangeArrowheads="1"/>
            </p:cNvSpPr>
            <p:nvPr/>
          </p:nvSpPr>
          <p:spPr bwMode="auto">
            <a:xfrm>
              <a:off x="4177" y="2313"/>
              <a:ext cx="863"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1" dirty="0" err="1">
                  <a:latin typeface="Arial" charset="0"/>
                </a:rPr>
                <a:t>T</a:t>
              </a:r>
              <a:r>
                <a:rPr kumimoji="0" lang="en-US" sz="1500" b="1" i="0" u="none" strike="noStrike" cap="none" normalizeH="0" baseline="0" dirty="0" err="1" smtClean="0">
                  <a:ln>
                    <a:noFill/>
                  </a:ln>
                  <a:solidFill>
                    <a:schemeClr val="tx1"/>
                  </a:solidFill>
                  <a:effectLst/>
                  <a:latin typeface="Arial" charset="0"/>
                </a:rPr>
                <a:t>erbinafine</a:t>
              </a:r>
              <a:endParaRPr kumimoji="0" lang="en-US" sz="1500" b="1" i="0" u="none" strike="noStrike" cap="none" normalizeH="0" baseline="0" dirty="0" smtClean="0">
                <a:ln>
                  <a:noFill/>
                </a:ln>
                <a:solidFill>
                  <a:schemeClr val="tx1"/>
                </a:solidFill>
                <a:effectLst/>
                <a:latin typeface="Arial" charset="0"/>
              </a:endParaRPr>
            </a:p>
          </p:txBody>
        </p:sp>
        <p:sp>
          <p:nvSpPr>
            <p:cNvPr id="22" name="_s1068"/>
            <p:cNvSpPr>
              <a:spLocks noChangeArrowheads="1"/>
            </p:cNvSpPr>
            <p:nvPr/>
          </p:nvSpPr>
          <p:spPr bwMode="auto">
            <a:xfrm>
              <a:off x="4176" y="2745"/>
              <a:ext cx="864"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1" dirty="0" err="1">
                  <a:latin typeface="Arial" charset="0"/>
                </a:rPr>
                <a:t>B</a:t>
              </a:r>
              <a:r>
                <a:rPr kumimoji="0" lang="en-US" sz="1500" b="1" i="0" u="none" strike="noStrike" cap="none" normalizeH="0" baseline="0" dirty="0" err="1" smtClean="0">
                  <a:ln>
                    <a:noFill/>
                  </a:ln>
                  <a:solidFill>
                    <a:schemeClr val="tx1"/>
                  </a:solidFill>
                  <a:effectLst/>
                  <a:latin typeface="Arial" charset="0"/>
                </a:rPr>
                <a:t>utenafine</a:t>
              </a:r>
              <a:endParaRPr kumimoji="0" lang="en-US" sz="1500" b="1" i="0" u="none" strike="noStrike" cap="none" normalizeH="0" baseline="0" dirty="0" smtClean="0">
                <a:ln>
                  <a:noFill/>
                </a:ln>
                <a:solidFill>
                  <a:schemeClr val="tx1"/>
                </a:solidFill>
                <a:effectLst/>
                <a:latin typeface="Arial" charset="0"/>
              </a:endParaRPr>
            </a:p>
          </p:txBody>
        </p:sp>
        <p:sp>
          <p:nvSpPr>
            <p:cNvPr id="23" name="_s1069"/>
            <p:cNvSpPr>
              <a:spLocks noChangeArrowheads="1"/>
            </p:cNvSpPr>
            <p:nvPr/>
          </p:nvSpPr>
          <p:spPr bwMode="auto">
            <a:xfrm>
              <a:off x="5905" y="1449"/>
              <a:ext cx="863" cy="288"/>
            </a:xfrm>
            <a:prstGeom prst="roundRect">
              <a:avLst>
                <a:gd name="adj" fmla="val 16667"/>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accent1"/>
                  </a:solidFill>
                  <a:effectLst/>
                  <a:latin typeface="Arial" charset="0"/>
                  <a:cs typeface="Arial" charset="0"/>
                </a:rPr>
                <a:t>β</a:t>
              </a:r>
              <a:r>
                <a:rPr kumimoji="0" lang="en-US" sz="1800" b="1" i="0" u="none" strike="noStrike" cap="none" normalizeH="0" baseline="0" dirty="0" smtClean="0">
                  <a:ln>
                    <a:noFill/>
                  </a:ln>
                  <a:solidFill>
                    <a:schemeClr val="accent1"/>
                  </a:solidFill>
                  <a:effectLst/>
                  <a:latin typeface="Arial" charset="0"/>
                </a:rPr>
                <a:t>-3-glucan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Arial" charset="0"/>
                </a:rPr>
                <a:t>synthase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Arial" charset="0"/>
                </a:rPr>
                <a:t>inhibitors</a:t>
              </a:r>
            </a:p>
          </p:txBody>
        </p:sp>
        <p:sp>
          <p:nvSpPr>
            <p:cNvPr id="24" name="_s1070"/>
            <p:cNvSpPr>
              <a:spLocks noChangeArrowheads="1"/>
            </p:cNvSpPr>
            <p:nvPr/>
          </p:nvSpPr>
          <p:spPr bwMode="auto">
            <a:xfrm>
              <a:off x="5329" y="1881"/>
              <a:ext cx="863"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1" dirty="0" err="1">
                  <a:latin typeface="Arial" charset="0"/>
                </a:rPr>
                <a:t>C</a:t>
              </a:r>
              <a:r>
                <a:rPr kumimoji="0" lang="en-US" sz="1500" b="1" i="0" u="none" strike="noStrike" cap="none" normalizeH="0" baseline="0" dirty="0" err="1" smtClean="0">
                  <a:ln>
                    <a:noFill/>
                  </a:ln>
                  <a:solidFill>
                    <a:schemeClr val="tx1"/>
                  </a:solidFill>
                  <a:effectLst/>
                  <a:latin typeface="Arial" charset="0"/>
                </a:rPr>
                <a:t>aspofungin</a:t>
              </a:r>
              <a:endParaRPr kumimoji="0" lang="en-US" sz="1500" b="1" i="0" u="none" strike="noStrike" cap="none" normalizeH="0" baseline="0" dirty="0" smtClean="0">
                <a:ln>
                  <a:noFill/>
                </a:ln>
                <a:solidFill>
                  <a:schemeClr val="tx1"/>
                </a:solidFill>
                <a:effectLst/>
                <a:latin typeface="Arial" charset="0"/>
              </a:endParaRPr>
            </a:p>
          </p:txBody>
        </p:sp>
        <p:sp>
          <p:nvSpPr>
            <p:cNvPr id="25" name="_s1071"/>
            <p:cNvSpPr>
              <a:spLocks noChangeArrowheads="1"/>
            </p:cNvSpPr>
            <p:nvPr/>
          </p:nvSpPr>
          <p:spPr bwMode="auto">
            <a:xfrm>
              <a:off x="5329" y="2313"/>
              <a:ext cx="863"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1" dirty="0" err="1">
                  <a:latin typeface="Arial" charset="0"/>
                </a:rPr>
                <a:t>M</a:t>
              </a:r>
              <a:r>
                <a:rPr kumimoji="0" lang="en-US" sz="1500" b="1" i="0" u="none" strike="noStrike" cap="none" normalizeH="0" baseline="0" dirty="0" err="1" smtClean="0">
                  <a:ln>
                    <a:noFill/>
                  </a:ln>
                  <a:solidFill>
                    <a:schemeClr val="tx1"/>
                  </a:solidFill>
                  <a:effectLst/>
                  <a:latin typeface="Arial" charset="0"/>
                </a:rPr>
                <a:t>icafungin</a:t>
              </a:r>
              <a:endParaRPr kumimoji="0" lang="en-US" sz="1500" b="1" i="0" u="none" strike="noStrike" cap="none" normalizeH="0" baseline="0" dirty="0" smtClean="0">
                <a:ln>
                  <a:noFill/>
                </a:ln>
                <a:solidFill>
                  <a:schemeClr val="tx1"/>
                </a:solidFill>
                <a:effectLst/>
                <a:latin typeface="Arial" charset="0"/>
              </a:endParaRPr>
            </a:p>
          </p:txBody>
        </p:sp>
        <p:sp>
          <p:nvSpPr>
            <p:cNvPr id="26" name="_s1072"/>
            <p:cNvSpPr>
              <a:spLocks noChangeArrowheads="1"/>
            </p:cNvSpPr>
            <p:nvPr/>
          </p:nvSpPr>
          <p:spPr bwMode="auto">
            <a:xfrm>
              <a:off x="5328" y="2745"/>
              <a:ext cx="864"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500" b="1" dirty="0" err="1">
                  <a:latin typeface="Arial" charset="0"/>
                </a:rPr>
                <a:t>A</a:t>
              </a:r>
              <a:r>
                <a:rPr kumimoji="0" lang="en-US" sz="1500" b="1" i="0" u="none" strike="noStrike" cap="none" normalizeH="0" baseline="0" dirty="0" err="1" smtClean="0">
                  <a:ln>
                    <a:noFill/>
                  </a:ln>
                  <a:solidFill>
                    <a:schemeClr val="tx1"/>
                  </a:solidFill>
                  <a:effectLst/>
                  <a:latin typeface="Arial" charset="0"/>
                </a:rPr>
                <a:t>nidulafungin</a:t>
              </a:r>
              <a:r>
                <a:rPr kumimoji="0" lang="en-US" sz="1500" b="1" i="0" u="none" strike="noStrike" cap="none" normalizeH="0" baseline="0" dirty="0" smtClean="0">
                  <a:ln>
                    <a:noFill/>
                  </a:ln>
                  <a:solidFill>
                    <a:schemeClr val="tx1"/>
                  </a:solidFill>
                  <a:effectLst/>
                  <a:latin typeface="Arial" charset="0"/>
                </a:rPr>
                <a:t>  </a:t>
              </a:r>
            </a:p>
          </p:txBody>
        </p:sp>
        <p:sp>
          <p:nvSpPr>
            <p:cNvPr id="27" name="_s1073"/>
            <p:cNvSpPr>
              <a:spLocks noChangeArrowheads="1"/>
            </p:cNvSpPr>
            <p:nvPr/>
          </p:nvSpPr>
          <p:spPr bwMode="auto">
            <a:xfrm>
              <a:off x="7057" y="1449"/>
              <a:ext cx="862" cy="288"/>
            </a:xfrm>
            <a:prstGeom prst="roundRect">
              <a:avLst>
                <a:gd name="adj" fmla="val 16667"/>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solidFill>
                  <a:effectLst/>
                  <a:latin typeface="Arial" charset="0"/>
                </a:rPr>
                <a:t>Other</a:t>
              </a:r>
            </a:p>
          </p:txBody>
        </p:sp>
        <p:sp>
          <p:nvSpPr>
            <p:cNvPr id="28" name="_s1074"/>
            <p:cNvSpPr>
              <a:spLocks noChangeArrowheads="1"/>
            </p:cNvSpPr>
            <p:nvPr/>
          </p:nvSpPr>
          <p:spPr bwMode="auto">
            <a:xfrm>
              <a:off x="6482" y="1881"/>
              <a:ext cx="862"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1" dirty="0" err="1">
                  <a:latin typeface="Arial" charset="0"/>
                </a:rPr>
                <a:t>G</a:t>
              </a:r>
              <a:r>
                <a:rPr kumimoji="0" lang="en-US" sz="1500" b="1" i="0" u="none" strike="noStrike" cap="none" normalizeH="0" baseline="0" dirty="0" err="1" smtClean="0">
                  <a:ln>
                    <a:noFill/>
                  </a:ln>
                  <a:solidFill>
                    <a:schemeClr val="tx1"/>
                  </a:solidFill>
                  <a:effectLst/>
                  <a:latin typeface="Arial" charset="0"/>
                </a:rPr>
                <a:t>riseofulvin</a:t>
              </a:r>
              <a:endParaRPr kumimoji="0" lang="en-US" sz="1500" b="1" i="0" u="none" strike="noStrike" cap="none" normalizeH="0" baseline="0" dirty="0" smtClean="0">
                <a:ln>
                  <a:noFill/>
                </a:ln>
                <a:solidFill>
                  <a:schemeClr val="tx1"/>
                </a:solidFill>
                <a:effectLst/>
                <a:latin typeface="Arial" charset="0"/>
              </a:endParaRPr>
            </a:p>
          </p:txBody>
        </p:sp>
        <p:sp>
          <p:nvSpPr>
            <p:cNvPr id="29" name="_s1075"/>
            <p:cNvSpPr>
              <a:spLocks noChangeArrowheads="1"/>
            </p:cNvSpPr>
            <p:nvPr/>
          </p:nvSpPr>
          <p:spPr bwMode="auto">
            <a:xfrm>
              <a:off x="6482" y="2313"/>
              <a:ext cx="862"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1" dirty="0" err="1">
                  <a:latin typeface="Arial" charset="0"/>
                </a:rPr>
                <a:t>F</a:t>
              </a:r>
              <a:r>
                <a:rPr kumimoji="0" lang="en-US" sz="1500" b="1" i="0" u="none" strike="noStrike" cap="none" normalizeH="0" baseline="0" dirty="0" err="1" smtClean="0">
                  <a:ln>
                    <a:noFill/>
                  </a:ln>
                  <a:solidFill>
                    <a:schemeClr val="tx1"/>
                  </a:solidFill>
                  <a:effectLst/>
                  <a:latin typeface="Arial" charset="0"/>
                </a:rPr>
                <a:t>lucytosine</a:t>
              </a:r>
              <a:endParaRPr kumimoji="0" lang="en-US" sz="1500" b="1" i="0" u="none" strike="noStrike" cap="none" normalizeH="0" baseline="0" dirty="0" smtClean="0">
                <a:ln>
                  <a:noFill/>
                </a:ln>
                <a:solidFill>
                  <a:schemeClr val="tx1"/>
                </a:solidFill>
                <a:effectLst/>
                <a:latin typeface="Arial" charset="0"/>
              </a:endParaRPr>
            </a:p>
          </p:txBody>
        </p:sp>
        <p:sp>
          <p:nvSpPr>
            <p:cNvPr id="30" name="_s1076"/>
            <p:cNvSpPr>
              <a:spLocks noChangeArrowheads="1"/>
            </p:cNvSpPr>
            <p:nvPr/>
          </p:nvSpPr>
          <p:spPr bwMode="auto">
            <a:xfrm>
              <a:off x="6480" y="2745"/>
              <a:ext cx="864" cy="288"/>
            </a:xfrm>
            <a:prstGeom prst="roundRect">
              <a:avLst>
                <a:gd name="adj" fmla="val 16667"/>
              </a:avLst>
            </a:prstGeom>
            <a:noFill/>
            <a:ln>
              <a:noFill/>
            </a:ln>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1" dirty="0" err="1">
                  <a:latin typeface="Arial" charset="0"/>
                </a:rPr>
                <a:t>T</a:t>
              </a:r>
              <a:r>
                <a:rPr kumimoji="0" lang="en-US" sz="1500" b="1" i="0" u="none" strike="noStrike" cap="none" normalizeH="0" baseline="0" dirty="0" err="1" smtClean="0">
                  <a:ln>
                    <a:noFill/>
                  </a:ln>
                  <a:solidFill>
                    <a:schemeClr val="tx1"/>
                  </a:solidFill>
                  <a:effectLst/>
                  <a:latin typeface="Arial" charset="0"/>
                </a:rPr>
                <a:t>olnaftate</a:t>
              </a:r>
              <a:endParaRPr kumimoji="0" lang="en-US" sz="1500" b="1" i="0" u="none" strike="noStrike" cap="none" normalizeH="0" baseline="0" dirty="0" smtClean="0">
                <a:ln>
                  <a:noFill/>
                </a:ln>
                <a:solidFill>
                  <a:schemeClr val="tx1"/>
                </a:solidFill>
                <a:effectLst/>
                <a:latin typeface="Arial" charset="0"/>
              </a:endParaRPr>
            </a:p>
          </p:txBody>
        </p:sp>
      </p:grpSp>
    </p:spTree>
    <p:extLst>
      <p:ext uri="{BB962C8B-B14F-4D97-AF65-F5344CB8AC3E}">
        <p14:creationId xmlns="" xmlns:p14="http://schemas.microsoft.com/office/powerpoint/2010/main" val="238197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533400"/>
            <a:ext cx="8229600" cy="5943600"/>
          </a:xfrm>
        </p:spPr>
      </p:pic>
      <p:sp>
        <p:nvSpPr>
          <p:cNvPr id="3" name="Rectangle 2"/>
          <p:cNvSpPr/>
          <p:nvPr/>
        </p:nvSpPr>
        <p:spPr>
          <a:xfrm>
            <a:off x="4267200" y="2438400"/>
            <a:ext cx="609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Tree>
    <p:extLst>
      <p:ext uri="{BB962C8B-B14F-4D97-AF65-F5344CB8AC3E}">
        <p14:creationId xmlns="" xmlns:p14="http://schemas.microsoft.com/office/powerpoint/2010/main" val="333616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Amphotericin </a:t>
            </a:r>
            <a:r>
              <a:rPr lang="en-US" dirty="0"/>
              <a:t>B</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endParaRPr lang="en-US" dirty="0"/>
          </a:p>
          <a:p>
            <a:endParaRPr lang="en-US" dirty="0" smtClean="0"/>
          </a:p>
          <a:p>
            <a:endParaRPr lang="en-US" dirty="0"/>
          </a:p>
          <a:p>
            <a:endParaRPr lang="en-US" dirty="0" smtClean="0"/>
          </a:p>
          <a:p>
            <a:pPr lvl="1"/>
            <a:endParaRPr lang="en-US" dirty="0" smtClean="0"/>
          </a:p>
          <a:p>
            <a:pPr lvl="1"/>
            <a:endParaRPr lang="en-US" dirty="0"/>
          </a:p>
          <a:p>
            <a:pPr lvl="1"/>
            <a:endParaRPr lang="en-US" dirty="0" smtClean="0"/>
          </a:p>
          <a:p>
            <a:pPr lvl="1"/>
            <a:r>
              <a:rPr lang="en-US" dirty="0" smtClean="0"/>
              <a:t>It </a:t>
            </a:r>
            <a:r>
              <a:rPr lang="en-US" dirty="0"/>
              <a:t>is obtained from </a:t>
            </a:r>
            <a:r>
              <a:rPr lang="en-US" sz="4000" b="1" i="1" dirty="0" smtClean="0">
                <a:solidFill>
                  <a:srgbClr val="FFC000"/>
                </a:solidFill>
              </a:rPr>
              <a:t>Streptomyces </a:t>
            </a:r>
            <a:r>
              <a:rPr lang="en-US" sz="4000" b="1" i="1" dirty="0" err="1" smtClean="0">
                <a:solidFill>
                  <a:srgbClr val="FFC000"/>
                </a:solidFill>
              </a:rPr>
              <a:t>nodosus</a:t>
            </a:r>
            <a:endParaRPr lang="en-US" sz="4000" b="1" i="1" dirty="0" smtClean="0">
              <a:solidFill>
                <a:srgbClr val="FFC000"/>
              </a:solidFill>
            </a:endParaRPr>
          </a:p>
          <a:p>
            <a:pPr marL="457200" lvl="1" indent="0">
              <a:buNone/>
            </a:pPr>
            <a:endParaRPr lang="en-US" sz="4000" b="1" dirty="0">
              <a:solidFill>
                <a:srgbClr val="FFC000"/>
              </a:solidFill>
            </a:endParaRPr>
          </a:p>
        </p:txBody>
      </p:sp>
      <p:pic>
        <p:nvPicPr>
          <p:cNvPr id="5" name="Picture 4" descr="Screen Clippi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00200" y="2133600"/>
            <a:ext cx="6477000" cy="2214680"/>
          </a:xfrm>
          <a:prstGeom prst="rect">
            <a:avLst/>
          </a:prstGeom>
        </p:spPr>
      </p:pic>
    </p:spTree>
    <p:extLst>
      <p:ext uri="{BB962C8B-B14F-4D97-AF65-F5344CB8AC3E}">
        <p14:creationId xmlns="" xmlns:p14="http://schemas.microsoft.com/office/powerpoint/2010/main" val="95420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action</a:t>
            </a:r>
            <a:endParaRPr lang="en-US" dirty="0"/>
          </a:p>
        </p:txBody>
      </p:sp>
      <p:pic>
        <p:nvPicPr>
          <p:cNvPr id="1229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2419977" y="1600200"/>
            <a:ext cx="4304045"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7825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actions</a:t>
            </a:r>
            <a:endParaRPr lang="en-US" dirty="0"/>
          </a:p>
        </p:txBody>
      </p:sp>
      <p:pic>
        <p:nvPicPr>
          <p:cNvPr id="4" name="Content Placeholder 3" descr="Screen Clipping"/>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1887220"/>
            <a:ext cx="8229600" cy="3951922"/>
          </a:xfrm>
        </p:spPr>
      </p:pic>
    </p:spTree>
    <p:extLst>
      <p:ext uri="{BB962C8B-B14F-4D97-AF65-F5344CB8AC3E}">
        <p14:creationId xmlns="" xmlns:p14="http://schemas.microsoft.com/office/powerpoint/2010/main" val="49173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outerShdw blurRad="38100" dist="38100" dir="2700000" algn="tl">
                    <a:srgbClr val="000000">
                      <a:alpha val="43137"/>
                    </a:srgbClr>
                  </a:outerShdw>
                </a:effectLst>
              </a:rPr>
              <a:t>kinetics</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5257799"/>
          </a:xfrm>
        </p:spPr>
        <p:txBody>
          <a:bodyPr>
            <a:normAutofit fontScale="77500" lnSpcReduction="20000"/>
          </a:bodyPr>
          <a:lstStyle/>
          <a:p>
            <a:r>
              <a:rPr lang="en-US" sz="3300" dirty="0" smtClean="0"/>
              <a:t>Poorly absorbed from gut.</a:t>
            </a:r>
          </a:p>
          <a:p>
            <a:endParaRPr lang="en-US" dirty="0" smtClean="0"/>
          </a:p>
          <a:p>
            <a:r>
              <a:rPr lang="en-US" sz="3900" b="1" dirty="0" smtClean="0"/>
              <a:t>Amphotericin </a:t>
            </a:r>
            <a:r>
              <a:rPr lang="en-US" sz="3900" b="1" dirty="0"/>
              <a:t>B is insoluble in water but is formulated for intravenous infusion by </a:t>
            </a:r>
            <a:r>
              <a:rPr lang="en-US" sz="3900" b="1" dirty="0" err="1"/>
              <a:t>complexing</a:t>
            </a:r>
            <a:r>
              <a:rPr lang="en-US" sz="3900" b="1" dirty="0"/>
              <a:t> it with the bile salt </a:t>
            </a:r>
            <a:r>
              <a:rPr lang="en-US" sz="3900" b="1" dirty="0" err="1" smtClean="0"/>
              <a:t>deoxycholate</a:t>
            </a:r>
            <a:r>
              <a:rPr lang="en-US" sz="3900" b="1" dirty="0" smtClean="0"/>
              <a:t>- C-AMB</a:t>
            </a:r>
            <a:endParaRPr lang="en-US" sz="3900" b="1" dirty="0"/>
          </a:p>
          <a:p>
            <a:endParaRPr lang="en-US" dirty="0" smtClean="0"/>
          </a:p>
          <a:p>
            <a:r>
              <a:rPr lang="en-US" sz="3300" dirty="0" smtClean="0"/>
              <a:t>It </a:t>
            </a:r>
            <a:r>
              <a:rPr lang="en-US" sz="3300" dirty="0"/>
              <a:t>binds to sterols </a:t>
            </a:r>
            <a:r>
              <a:rPr lang="en-US" sz="3300" dirty="0" smtClean="0"/>
              <a:t>in tissues </a:t>
            </a:r>
            <a:r>
              <a:rPr lang="en-US" sz="3300" dirty="0"/>
              <a:t>and to lipoproteins in plasma and </a:t>
            </a:r>
            <a:r>
              <a:rPr lang="en-US" sz="3300" dirty="0" smtClean="0"/>
              <a:t>stays in </a:t>
            </a:r>
            <a:r>
              <a:rPr lang="en-US" sz="3300" dirty="0"/>
              <a:t>the body for long </a:t>
            </a:r>
            <a:r>
              <a:rPr lang="en-US" sz="3300" dirty="0" smtClean="0"/>
              <a:t>periods</a:t>
            </a:r>
          </a:p>
          <a:p>
            <a:endParaRPr lang="en-US" dirty="0"/>
          </a:p>
          <a:p>
            <a:r>
              <a:rPr lang="en-US" sz="3600" dirty="0" smtClean="0"/>
              <a:t>Elimination t1/2 </a:t>
            </a:r>
            <a:r>
              <a:rPr lang="en-US" sz="3600" dirty="0"/>
              <a:t>is </a:t>
            </a:r>
            <a:r>
              <a:rPr lang="en-US" sz="3600" dirty="0" smtClean="0"/>
              <a:t>15 days</a:t>
            </a:r>
          </a:p>
          <a:p>
            <a:endParaRPr lang="en-US" dirty="0" smtClean="0"/>
          </a:p>
          <a:p>
            <a:r>
              <a:rPr lang="en-IN" sz="4000" dirty="0" smtClean="0"/>
              <a:t>About 60% of AMB is metabolized in the liver.</a:t>
            </a:r>
            <a:endParaRPr lang="en-US" sz="4000" dirty="0" smtClean="0"/>
          </a:p>
        </p:txBody>
      </p:sp>
    </p:spTree>
    <p:extLst>
      <p:ext uri="{BB962C8B-B14F-4D97-AF65-F5344CB8AC3E}">
        <p14:creationId xmlns="" xmlns:p14="http://schemas.microsoft.com/office/powerpoint/2010/main" val="68088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440364"/>
          </a:xfrm>
        </p:spPr>
        <p:txBody>
          <a:bodyPr>
            <a:normAutofit/>
          </a:bodyPr>
          <a:lstStyle/>
          <a:p>
            <a:pPr lvl="1"/>
            <a:r>
              <a:rPr lang="en-IN" sz="3600" dirty="0" smtClean="0"/>
              <a:t>The total dose of AMB for majority of cases is 3-4 g given over 2-3 months.</a:t>
            </a:r>
          </a:p>
          <a:p>
            <a:r>
              <a:rPr lang="en-IN" sz="4000" dirty="0" smtClean="0"/>
              <a:t>administered </a:t>
            </a:r>
            <a:r>
              <a:rPr lang="en-IN" sz="5200" b="1" dirty="0" smtClean="0"/>
              <a:t>orally </a:t>
            </a:r>
            <a:r>
              <a:rPr lang="en-IN" sz="4000" dirty="0" smtClean="0"/>
              <a:t>(50-100 mg QID) for intestinal </a:t>
            </a:r>
            <a:r>
              <a:rPr lang="en-IN" sz="4000" dirty="0" err="1" smtClean="0"/>
              <a:t>moniliasis</a:t>
            </a:r>
            <a:r>
              <a:rPr lang="en-IN" sz="4000" dirty="0" smtClean="0"/>
              <a:t>;</a:t>
            </a:r>
          </a:p>
          <a:p>
            <a:r>
              <a:rPr lang="en-IN" sz="4000" dirty="0" smtClean="0"/>
              <a:t> also </a:t>
            </a:r>
            <a:r>
              <a:rPr lang="en-IN" sz="4000" b="1" dirty="0" smtClean="0"/>
              <a:t>topically</a:t>
            </a:r>
            <a:r>
              <a:rPr lang="en-IN" sz="4000" dirty="0" smtClean="0"/>
              <a:t> for </a:t>
            </a:r>
            <a:r>
              <a:rPr lang="en-IN" sz="4000" dirty="0" err="1" smtClean="0"/>
              <a:t>vaginitis</a:t>
            </a:r>
            <a:r>
              <a:rPr lang="en-IN" sz="4000" dirty="0" smtClean="0"/>
              <a:t>, </a:t>
            </a:r>
            <a:r>
              <a:rPr lang="en-IN" sz="4000" dirty="0" err="1" smtClean="0"/>
              <a:t>otomycosis</a:t>
            </a:r>
            <a:r>
              <a:rPr lang="en-IN" sz="4000" dirty="0" smtClean="0"/>
              <a:t>, etc</a:t>
            </a:r>
          </a:p>
          <a:p>
            <a:endParaRPr lang="en-IN"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F0"/>
                </a:solidFill>
                <a:effectLst>
                  <a:outerShdw blurRad="38100" dist="38100" dir="2700000" algn="tl">
                    <a:srgbClr val="000000">
                      <a:alpha val="43137"/>
                    </a:srgbClr>
                  </a:outerShdw>
                </a:effectLst>
              </a:rPr>
              <a:t>New amphotericin B formulations</a:t>
            </a:r>
          </a:p>
        </p:txBody>
      </p:sp>
      <p:sp>
        <p:nvSpPr>
          <p:cNvPr id="3" name="Content Placeholder 2"/>
          <p:cNvSpPr>
            <a:spLocks noGrp="1"/>
          </p:cNvSpPr>
          <p:nvPr>
            <p:ph idx="1"/>
          </p:nvPr>
        </p:nvSpPr>
        <p:spPr/>
        <p:txBody>
          <a:bodyPr>
            <a:normAutofit fontScale="85000" lnSpcReduction="20000"/>
          </a:bodyPr>
          <a:lstStyle/>
          <a:p>
            <a:r>
              <a:rPr lang="en-US" sz="3600" b="1" i="1" dirty="0">
                <a:solidFill>
                  <a:srgbClr val="FFC000"/>
                </a:solidFill>
              </a:rPr>
              <a:t>Amphotericin B lipid </a:t>
            </a:r>
            <a:r>
              <a:rPr lang="en-US" sz="3600" b="1" i="1" dirty="0" smtClean="0">
                <a:solidFill>
                  <a:srgbClr val="FFC000"/>
                </a:solidFill>
              </a:rPr>
              <a:t>complex (ABLC)</a:t>
            </a:r>
          </a:p>
          <a:p>
            <a:pPr lvl="1"/>
            <a:r>
              <a:rPr lang="en-US" dirty="0"/>
              <a:t>Contains </a:t>
            </a:r>
            <a:r>
              <a:rPr lang="en-US" dirty="0" smtClean="0"/>
              <a:t>35% AMB </a:t>
            </a:r>
            <a:r>
              <a:rPr lang="en-US" dirty="0"/>
              <a:t>incorporated in ribbon </a:t>
            </a:r>
            <a:r>
              <a:rPr lang="en-US" dirty="0" smtClean="0"/>
              <a:t>like </a:t>
            </a:r>
            <a:r>
              <a:rPr lang="en-US" dirty="0"/>
              <a:t>particles of </a:t>
            </a:r>
            <a:r>
              <a:rPr lang="en-US" dirty="0" err="1" smtClean="0"/>
              <a:t>dimyristoyl</a:t>
            </a:r>
            <a:r>
              <a:rPr lang="en-US" dirty="0" smtClean="0"/>
              <a:t> phospholipids</a:t>
            </a:r>
          </a:p>
          <a:p>
            <a:endParaRPr lang="en-US" dirty="0" smtClean="0"/>
          </a:p>
          <a:p>
            <a:r>
              <a:rPr lang="en-US" sz="3200" b="1" dirty="0" smtClean="0">
                <a:solidFill>
                  <a:srgbClr val="FFC000"/>
                </a:solidFill>
              </a:rPr>
              <a:t>Amphotericin </a:t>
            </a:r>
            <a:r>
              <a:rPr lang="en-US" sz="3200" b="1" dirty="0">
                <a:solidFill>
                  <a:srgbClr val="FFC000"/>
                </a:solidFill>
              </a:rPr>
              <a:t>B colloidal </a:t>
            </a:r>
            <a:r>
              <a:rPr lang="en-US" sz="3200" b="1" dirty="0" smtClean="0">
                <a:solidFill>
                  <a:srgbClr val="FFC000"/>
                </a:solidFill>
              </a:rPr>
              <a:t>dispersion (ABCD)</a:t>
            </a:r>
          </a:p>
          <a:p>
            <a:pPr lvl="1"/>
            <a:r>
              <a:rPr lang="en-US" dirty="0" smtClean="0"/>
              <a:t>Disc shaped </a:t>
            </a:r>
            <a:r>
              <a:rPr lang="en-US" dirty="0"/>
              <a:t>particles containing 50% </a:t>
            </a:r>
            <a:r>
              <a:rPr lang="en-US" dirty="0" smtClean="0"/>
              <a:t>AMB and </a:t>
            </a:r>
            <a:r>
              <a:rPr lang="en-US" dirty="0" err="1" smtClean="0"/>
              <a:t>cholesteryl</a:t>
            </a:r>
            <a:r>
              <a:rPr lang="en-US" dirty="0" smtClean="0"/>
              <a:t> sulfate, prepared </a:t>
            </a:r>
            <a:r>
              <a:rPr lang="en-US" dirty="0"/>
              <a:t>as aqueous </a:t>
            </a:r>
            <a:r>
              <a:rPr lang="en-US" dirty="0" smtClean="0"/>
              <a:t>dispersion</a:t>
            </a:r>
          </a:p>
          <a:p>
            <a:endParaRPr lang="en-US" dirty="0" smtClean="0"/>
          </a:p>
          <a:p>
            <a:r>
              <a:rPr lang="en-US" sz="3500" b="1" dirty="0" smtClean="0">
                <a:solidFill>
                  <a:srgbClr val="FFC000"/>
                </a:solidFill>
              </a:rPr>
              <a:t>Liposomal </a:t>
            </a:r>
            <a:r>
              <a:rPr lang="en-US" sz="3500" b="1" dirty="0">
                <a:solidFill>
                  <a:srgbClr val="FFC000"/>
                </a:solidFill>
              </a:rPr>
              <a:t>amphotericin B </a:t>
            </a:r>
            <a:endParaRPr lang="en-US" sz="3500" b="1" dirty="0" smtClean="0">
              <a:solidFill>
                <a:srgbClr val="FFC000"/>
              </a:solidFill>
            </a:endParaRPr>
          </a:p>
          <a:p>
            <a:pPr lvl="1"/>
            <a:r>
              <a:rPr lang="en-US" dirty="0" smtClean="0"/>
              <a:t>Consists of 10% AMB incorporated in uniform sized (60-80 </a:t>
            </a:r>
            <a:r>
              <a:rPr lang="en-US" dirty="0" err="1" smtClean="0"/>
              <a:t>nM</a:t>
            </a:r>
            <a:r>
              <a:rPr lang="en-US" dirty="0" smtClean="0"/>
              <a:t>) </a:t>
            </a:r>
            <a:r>
              <a:rPr lang="en-US" dirty="0" err="1" smtClean="0"/>
              <a:t>unilamellar</a:t>
            </a:r>
            <a:r>
              <a:rPr lang="en-US" dirty="0" smtClean="0"/>
              <a:t> liposomes made up of lecithin and other biodegradable phospholipids.</a:t>
            </a:r>
            <a:endParaRPr lang="en-US" dirty="0"/>
          </a:p>
        </p:txBody>
      </p:sp>
    </p:spTree>
    <p:extLst>
      <p:ext uri="{BB962C8B-B14F-4D97-AF65-F5344CB8AC3E}">
        <p14:creationId xmlns="" xmlns:p14="http://schemas.microsoft.com/office/powerpoint/2010/main" val="24718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762000"/>
            <a:ext cx="8381999"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77590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592764"/>
          </a:xfrm>
        </p:spPr>
        <p:txBody>
          <a:bodyPr>
            <a:normAutofit lnSpcReduction="10000"/>
          </a:bodyPr>
          <a:lstStyle/>
          <a:p>
            <a:r>
              <a:rPr lang="en-US" dirty="0" smtClean="0"/>
              <a:t>ABLC and ABCD</a:t>
            </a:r>
            <a:r>
              <a:rPr lang="en-US" dirty="0"/>
              <a:t>. produce lower AMB levels and their clinical </a:t>
            </a:r>
            <a:r>
              <a:rPr lang="en-US" dirty="0" smtClean="0"/>
              <a:t>efficacy is relatively low to convention preparation</a:t>
            </a:r>
          </a:p>
          <a:p>
            <a:pPr>
              <a:buNone/>
            </a:pPr>
            <a:r>
              <a:rPr lang="en-US" sz="4000" b="1" dirty="0" smtClean="0">
                <a:solidFill>
                  <a:srgbClr val="FF0000"/>
                </a:solidFill>
              </a:rPr>
              <a:t>Liposomal AMB…….</a:t>
            </a:r>
          </a:p>
          <a:p>
            <a:pPr>
              <a:buNone/>
            </a:pPr>
            <a:endParaRPr lang="en-US" dirty="0" smtClean="0"/>
          </a:p>
          <a:p>
            <a:r>
              <a:rPr lang="en-US" dirty="0" smtClean="0"/>
              <a:t>has </a:t>
            </a:r>
            <a:r>
              <a:rPr lang="en-US" sz="3200" b="1" dirty="0" smtClean="0"/>
              <a:t>similar efficacy </a:t>
            </a:r>
            <a:r>
              <a:rPr lang="en-US" dirty="0" smtClean="0"/>
              <a:t>with less </a:t>
            </a:r>
            <a:r>
              <a:rPr lang="en-US" sz="2800" b="1" dirty="0" smtClean="0"/>
              <a:t>acute reaction and renal toxicity </a:t>
            </a:r>
          </a:p>
          <a:p>
            <a:pPr>
              <a:buNone/>
            </a:pPr>
            <a:endParaRPr lang="en-US" sz="2800" b="1" dirty="0" smtClean="0"/>
          </a:p>
          <a:p>
            <a:r>
              <a:rPr lang="en-US" sz="2800" b="1" dirty="0" smtClean="0"/>
              <a:t>Not tolerating conventional </a:t>
            </a:r>
            <a:r>
              <a:rPr lang="en-US" sz="2800" b="1" dirty="0" err="1" smtClean="0"/>
              <a:t>amb</a:t>
            </a:r>
            <a:endParaRPr lang="en-US" sz="2800" b="1" dirty="0" smtClean="0"/>
          </a:p>
          <a:p>
            <a:r>
              <a:rPr lang="en-IN" dirty="0" err="1" smtClean="0"/>
              <a:t>reticuloendothelial</a:t>
            </a:r>
            <a:r>
              <a:rPr lang="en-IN" dirty="0" smtClean="0"/>
              <a:t> cells in liver and spleen----especially valuable for </a:t>
            </a:r>
            <a:r>
              <a:rPr lang="en-IN" dirty="0" err="1" smtClean="0"/>
              <a:t>kala</a:t>
            </a:r>
            <a:r>
              <a:rPr lang="en-IN" dirty="0" smtClean="0"/>
              <a:t> </a:t>
            </a:r>
            <a:r>
              <a:rPr lang="en-IN" dirty="0" err="1" smtClean="0"/>
              <a:t>azar</a:t>
            </a:r>
            <a:r>
              <a:rPr lang="en-IN" dirty="0" smtClean="0"/>
              <a:t> </a:t>
            </a:r>
          </a:p>
        </p:txBody>
      </p:sp>
    </p:spTree>
    <p:extLst>
      <p:ext uri="{BB962C8B-B14F-4D97-AF65-F5344CB8AC3E}">
        <p14:creationId xmlns="" xmlns:p14="http://schemas.microsoft.com/office/powerpoint/2010/main" val="377916790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1600201"/>
            <a:ext cx="4267200" cy="4525963"/>
          </a:xfrm>
        </p:spPr>
        <p:txBody>
          <a:bodyPr>
            <a:normAutofit/>
          </a:bodyPr>
          <a:lstStyle/>
          <a:p>
            <a:endParaRPr lang="en-US" dirty="0" smtClean="0"/>
          </a:p>
          <a:p>
            <a:r>
              <a:rPr lang="en-US" sz="3600" dirty="0" smtClean="0"/>
              <a:t>Fortunately, only 400 fungi cause disease in animals, and even fewer cause significant human disease</a:t>
            </a:r>
            <a:endParaRPr lang="en-US" sz="3600" dirty="0" smtClean="0">
              <a:cs typeface="Vijaya" pitchFamily="34" charset="0"/>
            </a:endParaRPr>
          </a:p>
        </p:txBody>
      </p:sp>
      <p:pic>
        <p:nvPicPr>
          <p:cNvPr id="6147" name="Picture 3"/>
          <p:cNvPicPr>
            <a:picLocks noChangeAspect="1" noChangeArrowheads="1"/>
          </p:cNvPicPr>
          <p:nvPr/>
        </p:nvPicPr>
        <p:blipFill>
          <a:blip r:embed="rId2" cstate="print"/>
          <a:srcRect/>
          <a:stretch>
            <a:fillRect/>
          </a:stretch>
        </p:blipFill>
        <p:spPr bwMode="auto">
          <a:xfrm>
            <a:off x="4648200" y="1524000"/>
            <a:ext cx="4267200" cy="5334000"/>
          </a:xfrm>
          <a:prstGeom prst="rect">
            <a:avLst/>
          </a:prstGeom>
          <a:noFill/>
          <a:ln w="9525">
            <a:noFill/>
            <a:miter lim="800000"/>
            <a:headEnd/>
            <a:tailEnd/>
          </a:ln>
        </p:spPr>
      </p:pic>
    </p:spTree>
    <p:extLst>
      <p:ext uri="{BB962C8B-B14F-4D97-AF65-F5344CB8AC3E}">
        <p14:creationId xmlns="" xmlns:p14="http://schemas.microsoft.com/office/powerpoint/2010/main" val="166447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Untoward effects </a:t>
            </a:r>
            <a:br>
              <a:rPr lang="en-US" dirty="0"/>
            </a:br>
            <a:endParaRPr lang="en-US" dirty="0"/>
          </a:p>
        </p:txBody>
      </p:sp>
      <p:sp>
        <p:nvSpPr>
          <p:cNvPr id="3" name="Content Placeholder 2"/>
          <p:cNvSpPr>
            <a:spLocks noGrp="1"/>
          </p:cNvSpPr>
          <p:nvPr>
            <p:ph idx="1"/>
          </p:nvPr>
        </p:nvSpPr>
        <p:spPr>
          <a:xfrm>
            <a:off x="609600" y="762000"/>
            <a:ext cx="8229600" cy="4983164"/>
          </a:xfrm>
        </p:spPr>
        <p:txBody>
          <a:bodyPr>
            <a:noAutofit/>
          </a:bodyPr>
          <a:lstStyle/>
          <a:p>
            <a:pPr lvl="1">
              <a:buNone/>
            </a:pPr>
            <a:endParaRPr lang="en-US" sz="2400" dirty="0" smtClean="0"/>
          </a:p>
          <a:p>
            <a:pPr lvl="1"/>
            <a:r>
              <a:rPr lang="en-US" sz="3600" dirty="0" err="1" smtClean="0"/>
              <a:t>nephrotoxicity</a:t>
            </a:r>
            <a:endParaRPr lang="en-US" sz="3600" dirty="0" smtClean="0"/>
          </a:p>
          <a:p>
            <a:pPr lvl="1"/>
            <a:endParaRPr lang="en-US" sz="2400" dirty="0" smtClean="0"/>
          </a:p>
          <a:p>
            <a:pPr lvl="1"/>
            <a:r>
              <a:rPr lang="en-US" sz="2400" dirty="0" smtClean="0"/>
              <a:t>Hypokalemia </a:t>
            </a:r>
            <a:r>
              <a:rPr lang="en-US" sz="2400" dirty="0"/>
              <a:t>and </a:t>
            </a:r>
            <a:r>
              <a:rPr lang="en-US" sz="2400" dirty="0" smtClean="0"/>
              <a:t>Hypomagnesaemia</a:t>
            </a:r>
          </a:p>
          <a:p>
            <a:pPr lvl="1"/>
            <a:endParaRPr lang="en-US" sz="2400" dirty="0" smtClean="0"/>
          </a:p>
          <a:p>
            <a:pPr lvl="1"/>
            <a:r>
              <a:rPr lang="en-US" sz="3200" dirty="0" smtClean="0"/>
              <a:t>Hypochromic</a:t>
            </a:r>
            <a:r>
              <a:rPr lang="en-US" sz="3200" dirty="0"/>
              <a:t>, normocytic anemia</a:t>
            </a:r>
            <a:r>
              <a:rPr lang="en-US" sz="2400" dirty="0"/>
              <a:t> is usual with </a:t>
            </a:r>
            <a:r>
              <a:rPr lang="en-US" sz="2400" dirty="0" smtClean="0"/>
              <a:t>C-AMB</a:t>
            </a:r>
          </a:p>
          <a:p>
            <a:pPr lvl="1"/>
            <a:endParaRPr lang="en-US" sz="2400" dirty="0" smtClean="0"/>
          </a:p>
          <a:p>
            <a:pPr lvl="1"/>
            <a:r>
              <a:rPr lang="en-US" sz="3600" dirty="0" smtClean="0"/>
              <a:t>Acute reactions </a:t>
            </a:r>
            <a:r>
              <a:rPr lang="en-US" sz="2400" dirty="0" smtClean="0"/>
              <a:t>to </a:t>
            </a:r>
            <a:r>
              <a:rPr lang="en-US" sz="2400" dirty="0"/>
              <a:t>intravenous </a:t>
            </a:r>
            <a:r>
              <a:rPr lang="en-US" sz="2400" dirty="0" smtClean="0"/>
              <a:t>B </a:t>
            </a:r>
            <a:r>
              <a:rPr lang="en-US" sz="2400" dirty="0"/>
              <a:t>formulations is fever and </a:t>
            </a:r>
            <a:r>
              <a:rPr lang="en-US" sz="2400" dirty="0" smtClean="0"/>
              <a:t>chills. </a:t>
            </a:r>
          </a:p>
          <a:p>
            <a:pPr lvl="1"/>
            <a:endParaRPr lang="en-US" sz="2400" dirty="0" smtClean="0"/>
          </a:p>
          <a:p>
            <a:pPr lvl="1"/>
            <a:r>
              <a:rPr lang="en-US" sz="2400" dirty="0" smtClean="0"/>
              <a:t>Headache</a:t>
            </a:r>
            <a:r>
              <a:rPr lang="en-US" sz="2400" dirty="0"/>
              <a:t>, nausea, vomiting, malaise, weight </a:t>
            </a:r>
            <a:r>
              <a:rPr lang="en-US" sz="2400" dirty="0" smtClean="0"/>
              <a:t>loss</a:t>
            </a:r>
          </a:p>
          <a:p>
            <a:pPr lvl="1">
              <a:buNone/>
            </a:pPr>
            <a:endParaRPr lang="en-US" sz="2400" dirty="0"/>
          </a:p>
        </p:txBody>
      </p:sp>
    </p:spTree>
    <p:extLst>
      <p:ext uri="{BB962C8B-B14F-4D97-AF65-F5344CB8AC3E}">
        <p14:creationId xmlns="" xmlns:p14="http://schemas.microsoft.com/office/powerpoint/2010/main" val="25111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interactions</a:t>
            </a:r>
            <a:endParaRPr lang="en-IN" b="1" dirty="0"/>
          </a:p>
        </p:txBody>
      </p:sp>
      <p:sp>
        <p:nvSpPr>
          <p:cNvPr id="3" name="Content Placeholder 2"/>
          <p:cNvSpPr>
            <a:spLocks noGrp="1"/>
          </p:cNvSpPr>
          <p:nvPr>
            <p:ph idx="1"/>
          </p:nvPr>
        </p:nvSpPr>
        <p:spPr>
          <a:xfrm>
            <a:off x="457200" y="1676400"/>
            <a:ext cx="8229600" cy="4525963"/>
          </a:xfrm>
        </p:spPr>
        <p:txBody>
          <a:bodyPr/>
          <a:lstStyle/>
          <a:p>
            <a:r>
              <a:rPr lang="en-IN" dirty="0" err="1" smtClean="0"/>
              <a:t>supra_additive</a:t>
            </a:r>
            <a:r>
              <a:rPr lang="en-IN" dirty="0" smtClean="0"/>
              <a:t> action with AMB in the case of fungi sensitive to both (AMB increases the penetration of </a:t>
            </a:r>
            <a:r>
              <a:rPr lang="en-IN" sz="4000" b="1" dirty="0" smtClean="0">
                <a:solidFill>
                  <a:srgbClr val="FFC000"/>
                </a:solidFill>
              </a:rPr>
              <a:t>5-FC </a:t>
            </a:r>
            <a:r>
              <a:rPr lang="en-IN" dirty="0" smtClean="0"/>
              <a:t>into the fungus</a:t>
            </a:r>
          </a:p>
          <a:p>
            <a:endParaRPr lang="en-US" dirty="0" smtClean="0"/>
          </a:p>
          <a:p>
            <a:endParaRPr lang="en-US" dirty="0" smtClean="0"/>
          </a:p>
          <a:p>
            <a:r>
              <a:rPr lang="en-IN" sz="3600" b="1" dirty="0" err="1" smtClean="0">
                <a:solidFill>
                  <a:srgbClr val="92D050"/>
                </a:solidFill>
              </a:rPr>
              <a:t>Arninoglycosides</a:t>
            </a:r>
            <a:r>
              <a:rPr lang="en-IN" sz="3600" b="1" dirty="0" smtClean="0">
                <a:solidFill>
                  <a:srgbClr val="92D050"/>
                </a:solidFill>
              </a:rPr>
              <a:t>, </a:t>
            </a:r>
            <a:r>
              <a:rPr lang="en-IN" sz="3600" b="1" dirty="0" err="1" smtClean="0">
                <a:solidFill>
                  <a:srgbClr val="92D050"/>
                </a:solidFill>
              </a:rPr>
              <a:t>vancomycin</a:t>
            </a:r>
            <a:r>
              <a:rPr lang="en-IN" sz="3600" b="1" dirty="0" smtClean="0">
                <a:solidFill>
                  <a:srgbClr val="92D050"/>
                </a:solidFill>
              </a:rPr>
              <a:t>, cyclosporine</a:t>
            </a:r>
            <a:endParaRPr lang="en-IN" sz="3600" b="1" dirty="0">
              <a:solidFill>
                <a:srgbClr val="92D05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Therapeutic uses </a:t>
            </a:r>
            <a:br>
              <a:rPr lang="en-US" b="1" dirty="0"/>
            </a:br>
            <a:endParaRPr lang="en-US" b="1" dirty="0"/>
          </a:p>
        </p:txBody>
      </p:sp>
      <p:sp>
        <p:nvSpPr>
          <p:cNvPr id="3" name="Content Placeholder 2"/>
          <p:cNvSpPr>
            <a:spLocks noGrp="1"/>
          </p:cNvSpPr>
          <p:nvPr>
            <p:ph idx="1"/>
          </p:nvPr>
        </p:nvSpPr>
        <p:spPr>
          <a:xfrm>
            <a:off x="457200" y="838201"/>
            <a:ext cx="8229600" cy="5715000"/>
          </a:xfrm>
        </p:spPr>
        <p:txBody>
          <a:bodyPr>
            <a:normAutofit/>
          </a:bodyPr>
          <a:lstStyle/>
          <a:p>
            <a:endParaRPr lang="en-US" dirty="0" smtClean="0"/>
          </a:p>
          <a:p>
            <a:r>
              <a:rPr lang="en-US" sz="3200" b="1" dirty="0" smtClean="0">
                <a:solidFill>
                  <a:srgbClr val="92D050"/>
                </a:solidFill>
              </a:rPr>
              <a:t>Topically </a:t>
            </a:r>
          </a:p>
          <a:p>
            <a:pPr lvl="1"/>
            <a:r>
              <a:rPr lang="en-US" sz="2400" dirty="0"/>
              <a:t>A</a:t>
            </a:r>
            <a:r>
              <a:rPr lang="en-US" sz="2400" dirty="0" smtClean="0"/>
              <a:t>pplied topically for oral, vaginal and cutaneous candidiasis and </a:t>
            </a:r>
            <a:r>
              <a:rPr lang="en-US" sz="2400" dirty="0" err="1" smtClean="0"/>
              <a:t>otomycosis</a:t>
            </a:r>
            <a:endParaRPr lang="en-US" sz="2400" dirty="0" smtClean="0"/>
          </a:p>
          <a:p>
            <a:endParaRPr lang="en-US" dirty="0" smtClean="0"/>
          </a:p>
          <a:p>
            <a:r>
              <a:rPr lang="en-US" sz="3600" b="1" dirty="0" smtClean="0">
                <a:solidFill>
                  <a:srgbClr val="92D050"/>
                </a:solidFill>
              </a:rPr>
              <a:t>Systemic therapy</a:t>
            </a:r>
          </a:p>
          <a:p>
            <a:pPr lvl="1"/>
            <a:r>
              <a:rPr lang="en-US" sz="2400" dirty="0"/>
              <a:t>M</a:t>
            </a:r>
            <a:r>
              <a:rPr lang="en-US" sz="2400" dirty="0" smtClean="0"/>
              <a:t>ost effective drug for various types of systemic mycoses.  </a:t>
            </a:r>
          </a:p>
          <a:p>
            <a:pPr lvl="1"/>
            <a:r>
              <a:rPr lang="en-US" sz="2400" dirty="0" smtClean="0"/>
              <a:t>Dose is 1mg/kg/day</a:t>
            </a:r>
          </a:p>
          <a:p>
            <a:pPr lvl="1"/>
            <a:r>
              <a:rPr lang="en-IN" sz="2400" dirty="0" err="1" smtClean="0"/>
              <a:t>Leishmanias</a:t>
            </a:r>
            <a:endParaRPr lang="en-US" sz="2400" dirty="0"/>
          </a:p>
          <a:p>
            <a:pPr lvl="1"/>
            <a:endParaRPr lang="en-US" sz="2400" dirty="0"/>
          </a:p>
        </p:txBody>
      </p:sp>
    </p:spTree>
    <p:extLst>
      <p:ext uri="{BB962C8B-B14F-4D97-AF65-F5344CB8AC3E}">
        <p14:creationId xmlns="" xmlns:p14="http://schemas.microsoft.com/office/powerpoint/2010/main" val="148396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err="1" smtClean="0">
                <a:solidFill>
                  <a:srgbClr val="92D050"/>
                </a:solidFill>
              </a:rPr>
              <a:t>Nystatin</a:t>
            </a:r>
            <a:r>
              <a:rPr lang="en-US" sz="4800" b="1" dirty="0" smtClean="0">
                <a:solidFill>
                  <a:srgbClr val="92D050"/>
                </a:solidFill>
              </a:rPr>
              <a:t> </a:t>
            </a:r>
            <a:br>
              <a:rPr lang="en-US" sz="4800" b="1" dirty="0" smtClean="0">
                <a:solidFill>
                  <a:srgbClr val="92D050"/>
                </a:solidFill>
              </a:rPr>
            </a:br>
            <a:endParaRPr lang="en-US" sz="4800" b="1" dirty="0">
              <a:solidFill>
                <a:srgbClr val="92D050"/>
              </a:solidFill>
            </a:endParaRPr>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t> </a:t>
            </a:r>
          </a:p>
          <a:p>
            <a:pPr lvl="1"/>
            <a:r>
              <a:rPr lang="en-US" dirty="0" smtClean="0"/>
              <a:t>similar </a:t>
            </a:r>
            <a:r>
              <a:rPr lang="en-US" dirty="0"/>
              <a:t>in structure to amphotericin and with the same mechanism of </a:t>
            </a:r>
            <a:r>
              <a:rPr lang="en-US" dirty="0" smtClean="0"/>
              <a:t>action</a:t>
            </a:r>
          </a:p>
          <a:p>
            <a:pPr lvl="1"/>
            <a:endParaRPr lang="en-US" dirty="0" smtClean="0"/>
          </a:p>
          <a:p>
            <a:pPr lvl="1"/>
            <a:r>
              <a:rPr lang="en-US" dirty="0" smtClean="0"/>
              <a:t>its </a:t>
            </a:r>
            <a:r>
              <a:rPr lang="en-US" dirty="0"/>
              <a:t>use is mainly limited to </a:t>
            </a:r>
            <a:r>
              <a:rPr lang="en-US" sz="3200" b="1" i="1" dirty="0"/>
              <a:t>Candida</a:t>
            </a:r>
            <a:r>
              <a:rPr lang="en-US" dirty="0"/>
              <a:t> infections of the skin, mucous </a:t>
            </a:r>
            <a:r>
              <a:rPr lang="en-US" dirty="0" smtClean="0"/>
              <a:t>membranes </a:t>
            </a:r>
            <a:r>
              <a:rPr lang="en-US" dirty="0"/>
              <a:t>and the gastrointestinal </a:t>
            </a:r>
            <a:r>
              <a:rPr lang="en-US" dirty="0" smtClean="0"/>
              <a:t>tract</a:t>
            </a:r>
          </a:p>
          <a:p>
            <a:pPr lvl="1"/>
            <a:r>
              <a:rPr lang="en-IN" sz="2800" b="1" dirty="0" err="1" smtClean="0"/>
              <a:t>monilial</a:t>
            </a:r>
            <a:r>
              <a:rPr lang="en-IN" sz="2800" b="1" dirty="0" smtClean="0"/>
              <a:t> diarrhoea</a:t>
            </a:r>
          </a:p>
          <a:p>
            <a:pPr lvl="1">
              <a:buNone/>
            </a:pPr>
            <a:endParaRPr lang="en-IN" sz="2800" b="1" dirty="0" smtClean="0"/>
          </a:p>
          <a:p>
            <a:r>
              <a:rPr lang="en-IN" b="1" dirty="0" smtClean="0"/>
              <a:t>it is used for corneal, </a:t>
            </a:r>
            <a:r>
              <a:rPr lang="en-IN" b="1" dirty="0" err="1" smtClean="0"/>
              <a:t>conjunctival</a:t>
            </a:r>
            <a:r>
              <a:rPr lang="en-IN" b="1" dirty="0" smtClean="0"/>
              <a:t> and </a:t>
            </a:r>
            <a:r>
              <a:rPr lang="en-IN" b="1" dirty="0" err="1" smtClean="0"/>
              <a:t>cutaneous</a:t>
            </a:r>
            <a:r>
              <a:rPr lang="en-IN" b="1" dirty="0" smtClean="0"/>
              <a:t> </a:t>
            </a:r>
            <a:r>
              <a:rPr lang="en-IN" b="1" dirty="0" err="1" smtClean="0"/>
              <a:t>candidiasis</a:t>
            </a:r>
            <a:r>
              <a:rPr lang="en-IN" b="1" dirty="0" smtClean="0"/>
              <a:t> in the form of an </a:t>
            </a:r>
            <a:r>
              <a:rPr lang="en-IN" b="1" dirty="0" smtClean="0">
                <a:solidFill>
                  <a:schemeClr val="bg1"/>
                </a:solidFill>
              </a:rPr>
              <a:t>ointment.</a:t>
            </a:r>
            <a:endParaRPr lang="en-US" b="1" i="1" dirty="0" smtClean="0">
              <a:solidFill>
                <a:schemeClr val="bg1"/>
              </a:solidFill>
            </a:endParaRPr>
          </a:p>
        </p:txBody>
      </p:sp>
    </p:spTree>
    <p:extLst>
      <p:ext uri="{BB962C8B-B14F-4D97-AF65-F5344CB8AC3E}">
        <p14:creationId xmlns="" xmlns:p14="http://schemas.microsoft.com/office/powerpoint/2010/main" val="65562108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solidFill>
                  <a:schemeClr val="bg1"/>
                </a:solidFill>
              </a:rPr>
              <a:t>Hamycin</a:t>
            </a:r>
            <a:endParaRPr lang="en-IN" b="1" dirty="0">
              <a:solidFill>
                <a:schemeClr val="bg1"/>
              </a:solidFill>
            </a:endParaRPr>
          </a:p>
        </p:txBody>
      </p:sp>
      <p:sp>
        <p:nvSpPr>
          <p:cNvPr id="3" name="Content Placeholder 2"/>
          <p:cNvSpPr>
            <a:spLocks noGrp="1"/>
          </p:cNvSpPr>
          <p:nvPr>
            <p:ph idx="1"/>
          </p:nvPr>
        </p:nvSpPr>
        <p:spPr/>
        <p:txBody>
          <a:bodyPr/>
          <a:lstStyle/>
          <a:p>
            <a:r>
              <a:rPr lang="en-IN" dirty="0" smtClean="0"/>
              <a:t>similar to </a:t>
            </a:r>
            <a:r>
              <a:rPr lang="en-IN" dirty="0" err="1" smtClean="0"/>
              <a:t>nystatin</a:t>
            </a:r>
            <a:endParaRPr lang="en-IN" dirty="0" smtClean="0"/>
          </a:p>
          <a:p>
            <a:r>
              <a:rPr lang="en-IN" dirty="0" smtClean="0"/>
              <a:t>Hindustan Antibiotics at </a:t>
            </a:r>
            <a:r>
              <a:rPr lang="en-IN" dirty="0" err="1" smtClean="0"/>
              <a:t>Pimpri</a:t>
            </a:r>
            <a:endParaRPr lang="en-IN" dirty="0" smtClean="0"/>
          </a:p>
          <a:p>
            <a:endParaRPr lang="en-US" dirty="0" smtClean="0"/>
          </a:p>
          <a:p>
            <a:pPr algn="ctr">
              <a:buNone/>
            </a:pPr>
            <a:r>
              <a:rPr lang="en-IN" sz="2800" b="1" dirty="0" err="1" smtClean="0">
                <a:solidFill>
                  <a:schemeClr val="bg1"/>
                </a:solidFill>
              </a:rPr>
              <a:t>Natamycin</a:t>
            </a:r>
            <a:r>
              <a:rPr lang="en-IN" sz="2800" b="1" dirty="0" smtClean="0">
                <a:solidFill>
                  <a:schemeClr val="bg1"/>
                </a:solidFill>
              </a:rPr>
              <a:t> (</a:t>
            </a:r>
            <a:r>
              <a:rPr lang="en-IN" sz="2800" b="1" dirty="0" err="1" smtClean="0">
                <a:solidFill>
                  <a:schemeClr val="bg1"/>
                </a:solidFill>
              </a:rPr>
              <a:t>Pimaricin</a:t>
            </a:r>
            <a:r>
              <a:rPr lang="en-IN" sz="2800" b="1" dirty="0" smtClean="0">
                <a:solidFill>
                  <a:schemeClr val="bg1"/>
                </a:solidFill>
              </a:rPr>
              <a:t>) </a:t>
            </a:r>
          </a:p>
          <a:p>
            <a:endParaRPr lang="en-US" dirty="0" smtClean="0"/>
          </a:p>
          <a:p>
            <a:r>
              <a:rPr lang="en-IN" dirty="0" err="1" smtClean="0"/>
              <a:t>Fusarium</a:t>
            </a:r>
            <a:r>
              <a:rPr lang="en-IN" dirty="0" smtClean="0"/>
              <a:t> </a:t>
            </a:r>
            <a:r>
              <a:rPr lang="en-IN" dirty="0" err="1" smtClean="0"/>
              <a:t>solani</a:t>
            </a:r>
            <a:r>
              <a:rPr lang="en-IN" dirty="0" smtClean="0"/>
              <a:t> </a:t>
            </a:r>
            <a:r>
              <a:rPr lang="en-IN" dirty="0" err="1" smtClean="0"/>
              <a:t>keratitis</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Griseofulvin</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smtClean="0"/>
              <a:t>Extracted from </a:t>
            </a:r>
            <a:r>
              <a:rPr lang="en-US" sz="4400" i="1" dirty="0" err="1" smtClean="0">
                <a:solidFill>
                  <a:srgbClr val="FFC000"/>
                </a:solidFill>
              </a:rPr>
              <a:t>Penicillium</a:t>
            </a:r>
            <a:r>
              <a:rPr lang="en-US" sz="4400" i="1" dirty="0" smtClean="0">
                <a:solidFill>
                  <a:srgbClr val="FFC000"/>
                </a:solidFill>
              </a:rPr>
              <a:t> </a:t>
            </a:r>
            <a:r>
              <a:rPr lang="en-US" sz="4400" i="1" dirty="0" err="1" smtClean="0">
                <a:solidFill>
                  <a:srgbClr val="FFC000"/>
                </a:solidFill>
              </a:rPr>
              <a:t>griseofulvum</a:t>
            </a:r>
            <a:endParaRPr lang="en-US" sz="4400" i="1" dirty="0" smtClean="0">
              <a:solidFill>
                <a:srgbClr val="FFC000"/>
              </a:solidFill>
            </a:endParaRPr>
          </a:p>
          <a:p>
            <a:endParaRPr lang="en-US" i="1" dirty="0" smtClean="0"/>
          </a:p>
          <a:p>
            <a:endParaRPr lang="en-US" i="1" dirty="0" smtClean="0"/>
          </a:p>
          <a:p>
            <a:endParaRPr lang="en-US" i="1" dirty="0" smtClean="0"/>
          </a:p>
          <a:p>
            <a:endParaRPr lang="en-US" i="1" dirty="0" smtClean="0"/>
          </a:p>
          <a:p>
            <a:r>
              <a:rPr lang="en-US" dirty="0" smtClean="0"/>
              <a:t> </a:t>
            </a:r>
            <a:r>
              <a:rPr lang="en-US" dirty="0"/>
              <a:t>active against most </a:t>
            </a:r>
            <a:r>
              <a:rPr lang="en-US" dirty="0" err="1" smtClean="0"/>
              <a:t>dermatophytes</a:t>
            </a:r>
            <a:r>
              <a:rPr lang="en-US" dirty="0" smtClean="0"/>
              <a:t>, including </a:t>
            </a:r>
            <a:r>
              <a:rPr lang="en-US" sz="3600" b="1" dirty="0" err="1">
                <a:solidFill>
                  <a:srgbClr val="FFC000"/>
                </a:solidFill>
              </a:rPr>
              <a:t>Epidermophyton</a:t>
            </a:r>
            <a:r>
              <a:rPr lang="en-US" sz="3600" b="1" dirty="0">
                <a:solidFill>
                  <a:srgbClr val="FFC000"/>
                </a:solidFill>
              </a:rPr>
              <a:t>, </a:t>
            </a:r>
            <a:r>
              <a:rPr lang="en-US" sz="3600" b="1" dirty="0" err="1" smtClean="0">
                <a:solidFill>
                  <a:srgbClr val="FFC000"/>
                </a:solidFill>
              </a:rPr>
              <a:t>Trichophyton</a:t>
            </a:r>
            <a:r>
              <a:rPr lang="en-US" sz="3600" b="1" dirty="0" smtClean="0">
                <a:solidFill>
                  <a:srgbClr val="FFC000"/>
                </a:solidFill>
              </a:rPr>
              <a:t>, </a:t>
            </a:r>
            <a:r>
              <a:rPr lang="en-US" sz="3600" b="1" dirty="0" err="1" smtClean="0">
                <a:solidFill>
                  <a:srgbClr val="FFC000"/>
                </a:solidFill>
              </a:rPr>
              <a:t>Microsporum</a:t>
            </a:r>
            <a:endParaRPr lang="en-US" sz="3600" b="1" i="1" dirty="0">
              <a:solidFill>
                <a:srgbClr val="FFC000"/>
              </a:solidFill>
            </a:endParaRPr>
          </a:p>
        </p:txBody>
      </p:sp>
      <p:pic>
        <p:nvPicPr>
          <p:cNvPr id="4" name="Picture 3" descr="Screen Clippi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8681" y="2514600"/>
            <a:ext cx="2305319" cy="1828800"/>
          </a:xfrm>
          <a:prstGeom prst="rect">
            <a:avLst/>
          </a:prstGeom>
        </p:spPr>
      </p:pic>
    </p:spTree>
    <p:extLst>
      <p:ext uri="{BB962C8B-B14F-4D97-AF65-F5344CB8AC3E}">
        <p14:creationId xmlns="" xmlns:p14="http://schemas.microsoft.com/office/powerpoint/2010/main" val="281109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action</a:t>
            </a:r>
            <a:endParaRPr lang="en-US" dirty="0"/>
          </a:p>
        </p:txBody>
      </p:sp>
      <p:sp>
        <p:nvSpPr>
          <p:cNvPr id="3" name="Content Placeholder 2"/>
          <p:cNvSpPr>
            <a:spLocks noGrp="1"/>
          </p:cNvSpPr>
          <p:nvPr>
            <p:ph idx="1"/>
          </p:nvPr>
        </p:nvSpPr>
        <p:spPr>
          <a:xfrm>
            <a:off x="228600" y="1828800"/>
            <a:ext cx="4572000" cy="4525963"/>
          </a:xfrm>
        </p:spPr>
        <p:txBody>
          <a:bodyPr>
            <a:normAutofit fontScale="77500" lnSpcReduction="20000"/>
          </a:bodyPr>
          <a:lstStyle/>
          <a:p>
            <a:r>
              <a:rPr lang="en-US" sz="3200" b="1" dirty="0" err="1">
                <a:solidFill>
                  <a:srgbClr val="FFC000"/>
                </a:solidFill>
              </a:rPr>
              <a:t>Griseofulvin</a:t>
            </a:r>
            <a:r>
              <a:rPr lang="en-US" sz="3200" b="1" dirty="0">
                <a:solidFill>
                  <a:srgbClr val="FFC000"/>
                </a:solidFill>
              </a:rPr>
              <a:t> interferes with </a:t>
            </a:r>
            <a:r>
              <a:rPr lang="en-US" sz="3200" b="1" dirty="0" smtClean="0">
                <a:solidFill>
                  <a:srgbClr val="FFC000"/>
                </a:solidFill>
              </a:rPr>
              <a:t>mitosis-</a:t>
            </a:r>
          </a:p>
          <a:p>
            <a:pPr lvl="1"/>
            <a:r>
              <a:rPr lang="en-US" dirty="0" smtClean="0"/>
              <a:t>Binds </a:t>
            </a:r>
            <a:r>
              <a:rPr lang="en-US" dirty="0"/>
              <a:t>to polymerized </a:t>
            </a:r>
            <a:r>
              <a:rPr lang="en-US" dirty="0" smtClean="0"/>
              <a:t>microtubules and disorients them</a:t>
            </a:r>
          </a:p>
          <a:p>
            <a:pPr lvl="1">
              <a:buNone/>
            </a:pPr>
            <a:endParaRPr lang="en-US" dirty="0" smtClean="0"/>
          </a:p>
          <a:p>
            <a:endParaRPr lang="en-US" dirty="0" smtClean="0"/>
          </a:p>
          <a:p>
            <a:r>
              <a:rPr lang="en-US" dirty="0" err="1" smtClean="0"/>
              <a:t>Griseofulvin</a:t>
            </a:r>
            <a:r>
              <a:rPr lang="en-US" dirty="0" smtClean="0"/>
              <a:t> </a:t>
            </a:r>
            <a:r>
              <a:rPr lang="en-US" dirty="0"/>
              <a:t>gets deposited in </a:t>
            </a:r>
            <a:r>
              <a:rPr lang="en-US" sz="3000" b="1" dirty="0">
                <a:solidFill>
                  <a:srgbClr val="FFC000"/>
                </a:solidFill>
              </a:rPr>
              <a:t>keratin </a:t>
            </a:r>
            <a:r>
              <a:rPr lang="en-US" sz="3000" b="1" dirty="0" smtClean="0">
                <a:solidFill>
                  <a:srgbClr val="FFC000"/>
                </a:solidFill>
              </a:rPr>
              <a:t>forming cells </a:t>
            </a:r>
            <a:r>
              <a:rPr lang="en-US" dirty="0" smtClean="0"/>
              <a:t>of skin</a:t>
            </a:r>
            <a:r>
              <a:rPr lang="en-US" dirty="0"/>
              <a:t>, hair and nails; </a:t>
            </a:r>
            <a:r>
              <a:rPr lang="en-US" dirty="0" smtClean="0"/>
              <a:t>it is especially concentrated</a:t>
            </a:r>
            <a:r>
              <a:rPr lang="en-US" dirty="0"/>
              <a:t> </a:t>
            </a:r>
            <a:r>
              <a:rPr lang="en-US" dirty="0" smtClean="0"/>
              <a:t>and </a:t>
            </a:r>
            <a:r>
              <a:rPr lang="en-US" dirty="0"/>
              <a:t>retained in </a:t>
            </a:r>
            <a:r>
              <a:rPr lang="en-US" dirty="0" err="1"/>
              <a:t>tinea</a:t>
            </a:r>
            <a:r>
              <a:rPr lang="en-US" dirty="0"/>
              <a:t> </a:t>
            </a:r>
            <a:r>
              <a:rPr lang="en-US" dirty="0" smtClean="0"/>
              <a:t>infected cells</a:t>
            </a:r>
          </a:p>
          <a:p>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029200" y="1752600"/>
            <a:ext cx="4114800" cy="4572000"/>
          </a:xfrm>
          <a:prstGeom prst="rect">
            <a:avLst/>
          </a:prstGeom>
          <a:noFill/>
          <a:ln w="9525">
            <a:noFill/>
            <a:miter lim="800000"/>
            <a:headEnd/>
            <a:tailEnd/>
          </a:ln>
        </p:spPr>
      </p:pic>
    </p:spTree>
    <p:extLst>
      <p:ext uri="{BB962C8B-B14F-4D97-AF65-F5344CB8AC3E}">
        <p14:creationId xmlns="" xmlns:p14="http://schemas.microsoft.com/office/powerpoint/2010/main" val="44346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outerShdw blurRad="38100" dist="38100" dir="2700000" algn="tl">
                    <a:srgbClr val="000000">
                      <a:alpha val="43137"/>
                    </a:srgbClr>
                  </a:outerShdw>
                </a:effectLst>
              </a:rPr>
              <a:t>kinetics</a:t>
            </a:r>
            <a:endParaRPr lang="en-IN"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IN" dirty="0" smtClean="0"/>
              <a:t>absorption  from </a:t>
            </a:r>
            <a:r>
              <a:rPr lang="en-IN" dirty="0" err="1" smtClean="0"/>
              <a:t>g.i.t</a:t>
            </a:r>
            <a:r>
              <a:rPr lang="en-IN" dirty="0" smtClean="0"/>
              <a:t>. is somewhat irregular</a:t>
            </a:r>
          </a:p>
          <a:p>
            <a:endParaRPr lang="en-IN" dirty="0" smtClean="0"/>
          </a:p>
          <a:p>
            <a:r>
              <a:rPr lang="en-IN" dirty="0" smtClean="0"/>
              <a:t>very low water solubility</a:t>
            </a:r>
          </a:p>
          <a:p>
            <a:endParaRPr lang="en-IN" dirty="0" smtClean="0"/>
          </a:p>
          <a:p>
            <a:r>
              <a:rPr lang="en-IN" dirty="0" smtClean="0"/>
              <a:t>Ultra </a:t>
            </a:r>
            <a:r>
              <a:rPr lang="en-IN" dirty="0" err="1" smtClean="0"/>
              <a:t>microfine</a:t>
            </a:r>
            <a:r>
              <a:rPr lang="en-IN" dirty="0" smtClean="0"/>
              <a:t> particle preparations</a:t>
            </a:r>
          </a:p>
          <a:p>
            <a:endParaRPr lang="en-IN" dirty="0" smtClean="0"/>
          </a:p>
          <a:p>
            <a:endParaRPr lang="en-IN" dirty="0" smtClean="0"/>
          </a:p>
          <a:p>
            <a:r>
              <a:rPr lang="en-IN" dirty="0" smtClean="0"/>
              <a:t>taking it with fats</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095999"/>
          </a:xfrm>
        </p:spPr>
        <p:txBody>
          <a:bodyPr>
            <a:normAutofit fontScale="92500" lnSpcReduction="20000"/>
          </a:bodyPr>
          <a:lstStyle/>
          <a:p>
            <a:r>
              <a:rPr lang="en-US" sz="4400" b="1" dirty="0">
                <a:solidFill>
                  <a:schemeClr val="bg1"/>
                </a:solidFill>
              </a:rPr>
              <a:t>Headache</a:t>
            </a:r>
            <a:r>
              <a:rPr lang="en-US" dirty="0"/>
              <a:t> is the </a:t>
            </a:r>
            <a:r>
              <a:rPr lang="en-US" dirty="0" smtClean="0"/>
              <a:t>commonest complaint, followed </a:t>
            </a:r>
            <a:r>
              <a:rPr lang="en-US" dirty="0"/>
              <a:t>by g.i.t. </a:t>
            </a:r>
            <a:r>
              <a:rPr lang="en-US" dirty="0" smtClean="0"/>
              <a:t>disturbances </a:t>
            </a:r>
            <a:r>
              <a:rPr lang="en-US" dirty="0"/>
              <a:t>and peripheral neuritis </a:t>
            </a:r>
            <a:r>
              <a:rPr lang="en-US" dirty="0" smtClean="0"/>
              <a:t>are occasional. Rarely causes hepatotoxicity</a:t>
            </a:r>
          </a:p>
          <a:p>
            <a:endParaRPr lang="en-US" dirty="0" smtClean="0"/>
          </a:p>
          <a:p>
            <a:r>
              <a:rPr lang="en-US" dirty="0" smtClean="0"/>
              <a:t>hepatic </a:t>
            </a:r>
            <a:r>
              <a:rPr lang="en-US" dirty="0"/>
              <a:t>CYPs, thus increasing the rate of metabolism of </a:t>
            </a:r>
            <a:r>
              <a:rPr lang="en-US" dirty="0" smtClean="0"/>
              <a:t>warfarin</a:t>
            </a:r>
          </a:p>
          <a:p>
            <a:endParaRPr lang="en-US" dirty="0" smtClean="0"/>
          </a:p>
          <a:p>
            <a:r>
              <a:rPr lang="en-US" sz="3900" dirty="0" smtClean="0">
                <a:solidFill>
                  <a:srgbClr val="FFFF00"/>
                </a:solidFill>
              </a:rPr>
              <a:t>for </a:t>
            </a:r>
            <a:r>
              <a:rPr lang="en-US" sz="3900" dirty="0" err="1" smtClean="0">
                <a:solidFill>
                  <a:srgbClr val="FFFF00"/>
                </a:solidFill>
              </a:rPr>
              <a:t>dermatophytosis</a:t>
            </a:r>
            <a:endParaRPr lang="en-US" sz="3900" dirty="0" smtClean="0">
              <a:solidFill>
                <a:srgbClr val="FFFF00"/>
              </a:solidFill>
            </a:endParaRPr>
          </a:p>
          <a:p>
            <a:pPr lvl="1"/>
            <a:r>
              <a:rPr lang="en-US" sz="2400" b="1" dirty="0">
                <a:solidFill>
                  <a:schemeClr val="bg1"/>
                </a:solidFill>
              </a:rPr>
              <a:t>125-250 mg QID with meals; duration depends </a:t>
            </a:r>
            <a:r>
              <a:rPr lang="en-US" sz="2400" b="1" dirty="0" smtClean="0">
                <a:solidFill>
                  <a:schemeClr val="bg1"/>
                </a:solidFill>
              </a:rPr>
              <a:t>on site </a:t>
            </a:r>
            <a:r>
              <a:rPr lang="en-US" sz="2400" b="1" dirty="0">
                <a:solidFill>
                  <a:schemeClr val="bg1"/>
                </a:solidFill>
              </a:rPr>
              <a:t>of infection (turnover rate of keratin</a:t>
            </a:r>
            <a:r>
              <a:rPr lang="en-US" sz="2400" b="1" dirty="0" smtClean="0">
                <a:solidFill>
                  <a:schemeClr val="bg1"/>
                </a:solidFill>
              </a:rPr>
              <a:t>)</a:t>
            </a:r>
          </a:p>
          <a:p>
            <a:pPr lvl="1"/>
            <a:r>
              <a:rPr lang="en-US" sz="2400" b="1" dirty="0">
                <a:solidFill>
                  <a:schemeClr val="bg1"/>
                </a:solidFill>
              </a:rPr>
              <a:t>Body </a:t>
            </a:r>
            <a:r>
              <a:rPr lang="en-US" sz="2400" b="1" dirty="0" smtClean="0">
                <a:solidFill>
                  <a:schemeClr val="bg1"/>
                </a:solidFill>
              </a:rPr>
              <a:t>skin - 3 weeks</a:t>
            </a:r>
            <a:endParaRPr lang="en-US" sz="2400" b="1" dirty="0">
              <a:solidFill>
                <a:schemeClr val="bg1"/>
              </a:solidFill>
            </a:endParaRPr>
          </a:p>
          <a:p>
            <a:pPr lvl="1"/>
            <a:r>
              <a:rPr lang="en-US" sz="2400" b="1" dirty="0">
                <a:solidFill>
                  <a:schemeClr val="bg1"/>
                </a:solidFill>
              </a:rPr>
              <a:t>Palm, </a:t>
            </a:r>
            <a:r>
              <a:rPr lang="en-US" sz="2400" b="1" dirty="0" smtClean="0">
                <a:solidFill>
                  <a:schemeClr val="bg1"/>
                </a:solidFill>
              </a:rPr>
              <a:t>soles - 4 </a:t>
            </a:r>
            <a:r>
              <a:rPr lang="en-US" sz="2400" b="1" dirty="0">
                <a:solidFill>
                  <a:schemeClr val="bg1"/>
                </a:solidFill>
              </a:rPr>
              <a:t>to 6 </a:t>
            </a:r>
            <a:r>
              <a:rPr lang="en-US" sz="2400" b="1" dirty="0" smtClean="0">
                <a:solidFill>
                  <a:schemeClr val="bg1"/>
                </a:solidFill>
              </a:rPr>
              <a:t>weeks</a:t>
            </a:r>
            <a:endParaRPr lang="en-US" sz="2400" b="1" dirty="0">
              <a:solidFill>
                <a:schemeClr val="bg1"/>
              </a:solidFill>
            </a:endParaRPr>
          </a:p>
          <a:p>
            <a:pPr lvl="1"/>
            <a:r>
              <a:rPr lang="en-US" sz="2400" b="1" dirty="0">
                <a:solidFill>
                  <a:schemeClr val="bg1"/>
                </a:solidFill>
              </a:rPr>
              <a:t>Finger </a:t>
            </a:r>
            <a:r>
              <a:rPr lang="en-US" sz="2400" b="1" dirty="0" smtClean="0">
                <a:solidFill>
                  <a:schemeClr val="bg1"/>
                </a:solidFill>
              </a:rPr>
              <a:t>nails - 4 </a:t>
            </a:r>
            <a:r>
              <a:rPr lang="en-US" sz="2400" b="1" dirty="0">
                <a:solidFill>
                  <a:schemeClr val="bg1"/>
                </a:solidFill>
              </a:rPr>
              <a:t>to 6 </a:t>
            </a:r>
            <a:r>
              <a:rPr lang="en-US" sz="2400" b="1" dirty="0" smtClean="0">
                <a:solidFill>
                  <a:schemeClr val="bg1"/>
                </a:solidFill>
              </a:rPr>
              <a:t>months</a:t>
            </a:r>
            <a:endParaRPr lang="en-US" sz="2400" b="1" dirty="0">
              <a:solidFill>
                <a:schemeClr val="bg1"/>
              </a:solidFill>
            </a:endParaRPr>
          </a:p>
          <a:p>
            <a:pPr lvl="1"/>
            <a:r>
              <a:rPr lang="en-US" sz="2400" b="1" dirty="0">
                <a:solidFill>
                  <a:schemeClr val="bg1"/>
                </a:solidFill>
              </a:rPr>
              <a:t>Toe </a:t>
            </a:r>
            <a:r>
              <a:rPr lang="en-US" sz="2400" b="1" dirty="0" smtClean="0">
                <a:solidFill>
                  <a:schemeClr val="bg1"/>
                </a:solidFill>
              </a:rPr>
              <a:t>nails - 8 </a:t>
            </a:r>
            <a:r>
              <a:rPr lang="en-US" sz="2400" b="1" dirty="0">
                <a:solidFill>
                  <a:schemeClr val="bg1"/>
                </a:solidFill>
              </a:rPr>
              <a:t>to 12 </a:t>
            </a:r>
            <a:r>
              <a:rPr lang="en-US" sz="2400" b="1" dirty="0" smtClean="0">
                <a:solidFill>
                  <a:schemeClr val="bg1"/>
                </a:solidFill>
              </a:rPr>
              <a:t>months</a:t>
            </a:r>
          </a:p>
        </p:txBody>
      </p:sp>
    </p:spTree>
    <p:extLst>
      <p:ext uri="{BB962C8B-B14F-4D97-AF65-F5344CB8AC3E}">
        <p14:creationId xmlns="" xmlns:p14="http://schemas.microsoft.com/office/powerpoint/2010/main" val="427852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lstStyle/>
          <a:p>
            <a:r>
              <a:rPr lang="en-US" sz="2800" b="1" dirty="0" err="1" smtClean="0">
                <a:solidFill>
                  <a:schemeClr val="tx2">
                    <a:lumMod val="10000"/>
                  </a:schemeClr>
                </a:solidFill>
              </a:rPr>
              <a:t>Tinea</a:t>
            </a:r>
            <a:r>
              <a:rPr lang="en-US" sz="2800" b="1" dirty="0" smtClean="0">
                <a:solidFill>
                  <a:schemeClr val="tx2">
                    <a:lumMod val="10000"/>
                  </a:schemeClr>
                </a:solidFill>
              </a:rPr>
              <a:t> </a:t>
            </a:r>
            <a:r>
              <a:rPr lang="en-US" sz="2800" b="1" dirty="0" err="1" smtClean="0">
                <a:solidFill>
                  <a:schemeClr val="tx2">
                    <a:lumMod val="10000"/>
                  </a:schemeClr>
                </a:solidFill>
              </a:rPr>
              <a:t>capitis</a:t>
            </a:r>
            <a:r>
              <a:rPr lang="en-US" sz="2800" b="1" dirty="0" smtClean="0">
                <a:solidFill>
                  <a:schemeClr val="tx2">
                    <a:lumMod val="10000"/>
                  </a:schemeClr>
                </a:solidFill>
              </a:rPr>
              <a:t>- ringworm of the scalp</a:t>
            </a:r>
          </a:p>
          <a:p>
            <a:r>
              <a:rPr lang="en-US" sz="2800" b="1" dirty="0" err="1" smtClean="0">
                <a:solidFill>
                  <a:schemeClr val="tx2">
                    <a:lumMod val="10000"/>
                  </a:schemeClr>
                </a:solidFill>
              </a:rPr>
              <a:t>Tinea</a:t>
            </a:r>
            <a:r>
              <a:rPr lang="en-US" sz="2800" b="1" dirty="0" smtClean="0">
                <a:solidFill>
                  <a:schemeClr val="tx2">
                    <a:lumMod val="10000"/>
                  </a:schemeClr>
                </a:solidFill>
              </a:rPr>
              <a:t> </a:t>
            </a:r>
            <a:r>
              <a:rPr lang="en-US" sz="2800" b="1" dirty="0" err="1" smtClean="0">
                <a:solidFill>
                  <a:schemeClr val="tx2">
                    <a:lumMod val="10000"/>
                  </a:schemeClr>
                </a:solidFill>
              </a:rPr>
              <a:t>barbae</a:t>
            </a:r>
            <a:r>
              <a:rPr lang="en-US" sz="2800" b="1" dirty="0" smtClean="0">
                <a:solidFill>
                  <a:schemeClr val="tx2">
                    <a:lumMod val="10000"/>
                  </a:schemeClr>
                </a:solidFill>
              </a:rPr>
              <a:t>- infection of beard</a:t>
            </a:r>
          </a:p>
          <a:p>
            <a:r>
              <a:rPr lang="en-US" sz="2800" b="1" dirty="0" err="1" smtClean="0">
                <a:solidFill>
                  <a:schemeClr val="tx2">
                    <a:lumMod val="10000"/>
                  </a:schemeClr>
                </a:solidFill>
              </a:rPr>
              <a:t>Tinea</a:t>
            </a:r>
            <a:r>
              <a:rPr lang="en-US" sz="2800" b="1" dirty="0" smtClean="0">
                <a:solidFill>
                  <a:schemeClr val="tx2">
                    <a:lumMod val="10000"/>
                  </a:schemeClr>
                </a:solidFill>
              </a:rPr>
              <a:t> </a:t>
            </a:r>
            <a:r>
              <a:rPr lang="en-US" sz="2800" b="1" dirty="0" err="1" smtClean="0">
                <a:solidFill>
                  <a:schemeClr val="tx2">
                    <a:lumMod val="10000"/>
                  </a:schemeClr>
                </a:solidFill>
              </a:rPr>
              <a:t>cruris</a:t>
            </a:r>
            <a:r>
              <a:rPr lang="en-US" sz="2800" b="1" dirty="0" smtClean="0">
                <a:solidFill>
                  <a:schemeClr val="tx2">
                    <a:lumMod val="10000"/>
                  </a:schemeClr>
                </a:solidFill>
              </a:rPr>
              <a:t>- groin</a:t>
            </a:r>
          </a:p>
          <a:p>
            <a:r>
              <a:rPr lang="en-US" sz="2800" b="1" dirty="0" err="1" smtClean="0">
                <a:solidFill>
                  <a:schemeClr val="tx2">
                    <a:lumMod val="10000"/>
                  </a:schemeClr>
                </a:solidFill>
              </a:rPr>
              <a:t>Tinea</a:t>
            </a:r>
            <a:r>
              <a:rPr lang="en-US" sz="2800" b="1" dirty="0" smtClean="0">
                <a:solidFill>
                  <a:schemeClr val="tx2">
                    <a:lumMod val="10000"/>
                  </a:schemeClr>
                </a:solidFill>
              </a:rPr>
              <a:t> </a:t>
            </a:r>
            <a:r>
              <a:rPr lang="en-US" sz="2800" b="1" dirty="0" err="1" smtClean="0">
                <a:solidFill>
                  <a:schemeClr val="tx2">
                    <a:lumMod val="10000"/>
                  </a:schemeClr>
                </a:solidFill>
              </a:rPr>
              <a:t>corporis</a:t>
            </a:r>
            <a:r>
              <a:rPr lang="en-US" sz="2800" b="1" dirty="0" smtClean="0">
                <a:solidFill>
                  <a:schemeClr val="tx2">
                    <a:lumMod val="10000"/>
                  </a:schemeClr>
                </a:solidFill>
              </a:rPr>
              <a:t> –body</a:t>
            </a:r>
          </a:p>
          <a:p>
            <a:r>
              <a:rPr lang="en-US" sz="2800" b="1" dirty="0" err="1" smtClean="0">
                <a:solidFill>
                  <a:schemeClr val="tx2">
                    <a:lumMod val="10000"/>
                  </a:schemeClr>
                </a:solidFill>
              </a:rPr>
              <a:t>Tinea</a:t>
            </a:r>
            <a:r>
              <a:rPr lang="en-US" sz="2800" b="1" dirty="0" smtClean="0">
                <a:solidFill>
                  <a:schemeClr val="tx2">
                    <a:lumMod val="10000"/>
                  </a:schemeClr>
                </a:solidFill>
              </a:rPr>
              <a:t> </a:t>
            </a:r>
            <a:r>
              <a:rPr lang="en-US" sz="2800" b="1" dirty="0" err="1" smtClean="0">
                <a:solidFill>
                  <a:schemeClr val="tx2">
                    <a:lumMod val="10000"/>
                  </a:schemeClr>
                </a:solidFill>
              </a:rPr>
              <a:t>pedis</a:t>
            </a:r>
            <a:r>
              <a:rPr lang="en-US" sz="2800" b="1" dirty="0" smtClean="0">
                <a:solidFill>
                  <a:schemeClr val="tx2">
                    <a:lumMod val="10000"/>
                  </a:schemeClr>
                </a:solidFill>
              </a:rPr>
              <a:t>- feet</a:t>
            </a:r>
          </a:p>
          <a:p>
            <a:r>
              <a:rPr lang="en-US" sz="2800" b="1" dirty="0" err="1" smtClean="0">
                <a:solidFill>
                  <a:schemeClr val="tx2">
                    <a:lumMod val="10000"/>
                  </a:schemeClr>
                </a:solidFill>
              </a:rPr>
              <a:t>Tinea</a:t>
            </a:r>
            <a:r>
              <a:rPr lang="en-US" sz="2800" b="1" dirty="0" smtClean="0">
                <a:solidFill>
                  <a:schemeClr val="tx2">
                    <a:lumMod val="10000"/>
                  </a:schemeClr>
                </a:solidFill>
              </a:rPr>
              <a:t> </a:t>
            </a:r>
            <a:r>
              <a:rPr lang="en-US" sz="2800" b="1" dirty="0" err="1" smtClean="0">
                <a:solidFill>
                  <a:schemeClr val="tx2">
                    <a:lumMod val="10000"/>
                  </a:schemeClr>
                </a:solidFill>
              </a:rPr>
              <a:t>manus</a:t>
            </a:r>
            <a:r>
              <a:rPr lang="en-US" sz="2800" b="1" dirty="0" smtClean="0">
                <a:solidFill>
                  <a:schemeClr val="tx2">
                    <a:lumMod val="10000"/>
                  </a:schemeClr>
                </a:solidFill>
              </a:rPr>
              <a:t>-hands</a:t>
            </a:r>
          </a:p>
          <a:p>
            <a:r>
              <a:rPr lang="en-US" sz="2800" b="1" dirty="0" err="1" smtClean="0">
                <a:solidFill>
                  <a:schemeClr val="tx2">
                    <a:lumMod val="10000"/>
                  </a:schemeClr>
                </a:solidFill>
              </a:rPr>
              <a:t>Onychomycosis</a:t>
            </a:r>
            <a:r>
              <a:rPr lang="en-US" sz="2800" b="1" dirty="0" smtClean="0">
                <a:solidFill>
                  <a:schemeClr val="tx2">
                    <a:lumMod val="10000"/>
                  </a:schemeClr>
                </a:solidFill>
              </a:rPr>
              <a:t>- nails</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rPr>
              <a:t>Types</a:t>
            </a:r>
            <a:r>
              <a:rPr lang="en-US" dirty="0" smtClean="0"/>
              <a:t> </a:t>
            </a:r>
            <a:endParaRPr lang="en-US" dirty="0"/>
          </a:p>
        </p:txBody>
      </p:sp>
      <p:pic>
        <p:nvPicPr>
          <p:cNvPr id="4" name="Content Placeholder 3" descr="Screen Clipping"/>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75863" y="2181784"/>
            <a:ext cx="6792273" cy="3362795"/>
          </a:xfrm>
          <a:prstGeom prst="rect">
            <a:avLst/>
          </a:prstGeom>
        </p:spPr>
        <p:style>
          <a:lnRef idx="1">
            <a:schemeClr val="dk1"/>
          </a:lnRef>
          <a:fillRef idx="3">
            <a:schemeClr val="dk1"/>
          </a:fillRef>
          <a:effectRef idx="2">
            <a:schemeClr val="dk1"/>
          </a:effectRef>
          <a:fontRef idx="minor">
            <a:schemeClr val="lt1"/>
          </a:fontRef>
        </p:style>
      </p:pic>
    </p:spTree>
    <p:extLst>
      <p:ext uri="{BB962C8B-B14F-4D97-AF65-F5344CB8AC3E}">
        <p14:creationId xmlns="" xmlns:p14="http://schemas.microsoft.com/office/powerpoint/2010/main" val="545503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Flucytosine</a:t>
            </a:r>
            <a:r>
              <a:rPr lang="en-US" b="1" dirty="0">
                <a:solidFill>
                  <a:srgbClr val="FF0000"/>
                </a:solidFill>
              </a:rPr>
              <a:t> </a:t>
            </a:r>
          </a:p>
        </p:txBody>
      </p:sp>
      <p:sp>
        <p:nvSpPr>
          <p:cNvPr id="3" name="Content Placeholder 2"/>
          <p:cNvSpPr>
            <a:spLocks noGrp="1"/>
          </p:cNvSpPr>
          <p:nvPr>
            <p:ph idx="1"/>
          </p:nvPr>
        </p:nvSpPr>
        <p:spPr/>
        <p:txBody>
          <a:bodyPr>
            <a:normAutofit fontScale="85000" lnSpcReduction="10000"/>
          </a:bodyPr>
          <a:lstStyle/>
          <a:p>
            <a:r>
              <a:rPr lang="en-US" i="1" dirty="0" err="1"/>
              <a:t>Flucytosine</a:t>
            </a:r>
            <a:r>
              <a:rPr lang="en-US" dirty="0"/>
              <a:t> is a fluorinated pyrimidine related to </a:t>
            </a:r>
            <a:r>
              <a:rPr lang="en-US" i="1" dirty="0"/>
              <a:t>fluorouracil</a:t>
            </a:r>
            <a:r>
              <a:rPr lang="en-US" dirty="0"/>
              <a:t> </a:t>
            </a:r>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It is </a:t>
            </a:r>
            <a:r>
              <a:rPr lang="en-US" dirty="0"/>
              <a:t>effective against a limited range (mainly yeasts) of systemic fungal </a:t>
            </a:r>
            <a:r>
              <a:rPr lang="en-US" dirty="0" smtClean="0"/>
              <a:t>infections </a:t>
            </a:r>
            <a:r>
              <a:rPr lang="en-US" sz="3200" b="1" i="1" dirty="0" smtClean="0">
                <a:solidFill>
                  <a:schemeClr val="tx2">
                    <a:lumMod val="10000"/>
                  </a:schemeClr>
                </a:solidFill>
              </a:rPr>
              <a:t>Cryptococcus </a:t>
            </a:r>
            <a:r>
              <a:rPr lang="en-US" sz="3200" b="1" i="1" dirty="0" err="1">
                <a:solidFill>
                  <a:schemeClr val="tx2">
                    <a:lumMod val="10000"/>
                  </a:schemeClr>
                </a:solidFill>
              </a:rPr>
              <a:t>neoformans</a:t>
            </a:r>
            <a:r>
              <a:rPr lang="en-US" sz="3200" b="1" i="1" dirty="0">
                <a:solidFill>
                  <a:schemeClr val="tx2">
                    <a:lumMod val="10000"/>
                  </a:schemeClr>
                </a:solidFill>
              </a:rPr>
              <a:t>, Candida</a:t>
            </a:r>
            <a:r>
              <a:rPr lang="en-US" sz="3200" b="1" dirty="0">
                <a:solidFill>
                  <a:schemeClr val="tx2">
                    <a:lumMod val="10000"/>
                  </a:schemeClr>
                </a:solidFill>
              </a:rPr>
              <a:t> spp., and the agents of </a:t>
            </a:r>
            <a:r>
              <a:rPr lang="en-US" sz="3200" b="1" dirty="0" err="1">
                <a:solidFill>
                  <a:schemeClr val="tx2">
                    <a:lumMod val="10000"/>
                  </a:schemeClr>
                </a:solidFill>
              </a:rPr>
              <a:t>chromoblastomycosis</a:t>
            </a:r>
            <a:endParaRPr lang="en-US" sz="3200" b="1" dirty="0" smtClean="0">
              <a:solidFill>
                <a:schemeClr val="tx2">
                  <a:lumMod val="10000"/>
                </a:schemeClr>
              </a:solidFill>
            </a:endParaRPr>
          </a:p>
        </p:txBody>
      </p:sp>
      <p:pic>
        <p:nvPicPr>
          <p:cNvPr id="4" name="Picture 3" descr="Screen Clippi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67400" y="2590800"/>
            <a:ext cx="2057400" cy="1676400"/>
          </a:xfrm>
          <a:prstGeom prst="rect">
            <a:avLst/>
          </a:prstGeom>
        </p:spPr>
      </p:pic>
    </p:spTree>
    <p:extLst>
      <p:ext uri="{BB962C8B-B14F-4D97-AF65-F5344CB8AC3E}">
        <p14:creationId xmlns="" xmlns:p14="http://schemas.microsoft.com/office/powerpoint/2010/main" val="34412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action</a:t>
            </a:r>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2607038" y="1600200"/>
            <a:ext cx="3929924"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0" y="4249420"/>
            <a:ext cx="1798637" cy="31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090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10000"/>
                  </a:schemeClr>
                </a:solidFill>
              </a:rPr>
              <a:t>Pharmacokinetics </a:t>
            </a:r>
            <a:endParaRPr lang="en-US" b="1" dirty="0">
              <a:solidFill>
                <a:schemeClr val="tx2">
                  <a:lumMod val="10000"/>
                </a:schemeClr>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Plasma </a:t>
            </a:r>
            <a:r>
              <a:rPr lang="en-US" dirty="0"/>
              <a:t>half-life is 3-5 h</a:t>
            </a:r>
            <a:r>
              <a:rPr lang="en-US" dirty="0" smtClean="0"/>
              <a:t>.</a:t>
            </a:r>
          </a:p>
          <a:p>
            <a:endParaRPr lang="en-US" dirty="0" smtClean="0"/>
          </a:p>
          <a:p>
            <a:r>
              <a:rPr lang="en-US" dirty="0" err="1"/>
              <a:t>Flucytosine</a:t>
            </a:r>
            <a:r>
              <a:rPr lang="en-US" dirty="0"/>
              <a:t> is absorbed rapidly </a:t>
            </a:r>
            <a:r>
              <a:rPr lang="en-US" dirty="0" smtClean="0"/>
              <a:t>from GI tract</a:t>
            </a:r>
          </a:p>
          <a:p>
            <a:endParaRPr lang="en-US" dirty="0" smtClean="0"/>
          </a:p>
          <a:p>
            <a:r>
              <a:rPr lang="en-US" dirty="0" smtClean="0"/>
              <a:t>Widely </a:t>
            </a:r>
            <a:r>
              <a:rPr lang="en-US" dirty="0"/>
              <a:t>distributed in the body, with a volume of distribution that approximates total body </a:t>
            </a:r>
            <a:r>
              <a:rPr lang="en-US" dirty="0" smtClean="0"/>
              <a:t>water</a:t>
            </a:r>
          </a:p>
          <a:p>
            <a:endParaRPr lang="en-US" dirty="0" smtClean="0"/>
          </a:p>
          <a:p>
            <a:r>
              <a:rPr lang="en-US" dirty="0"/>
              <a:t>Approximately 80% of a given dose is excreted unchanged in the urine</a:t>
            </a:r>
          </a:p>
          <a:p>
            <a:endParaRPr lang="en-US" dirty="0" smtClean="0"/>
          </a:p>
          <a:p>
            <a:endParaRPr lang="en-US" dirty="0"/>
          </a:p>
        </p:txBody>
      </p:sp>
    </p:spTree>
    <p:extLst>
      <p:ext uri="{BB962C8B-B14F-4D97-AF65-F5344CB8AC3E}">
        <p14:creationId xmlns="" xmlns:p14="http://schemas.microsoft.com/office/powerpoint/2010/main" val="3532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10000"/>
                  </a:schemeClr>
                </a:solidFill>
              </a:rPr>
              <a:t>Untoward Effects</a:t>
            </a: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err="1" smtClean="0"/>
              <a:t>Flucytosine</a:t>
            </a:r>
            <a:r>
              <a:rPr lang="en-US" dirty="0" smtClean="0"/>
              <a:t> </a:t>
            </a:r>
            <a:r>
              <a:rPr lang="en-US" dirty="0"/>
              <a:t>may depress </a:t>
            </a:r>
            <a:r>
              <a:rPr lang="en-US" sz="3200" dirty="0">
                <a:solidFill>
                  <a:srgbClr val="FFC000"/>
                </a:solidFill>
              </a:rPr>
              <a:t>the bone marrow </a:t>
            </a:r>
            <a:r>
              <a:rPr lang="en-US" dirty="0"/>
              <a:t>and lead to leukopenia and </a:t>
            </a:r>
            <a:r>
              <a:rPr lang="en-US" dirty="0" smtClean="0"/>
              <a:t>thrombocytopenia</a:t>
            </a:r>
          </a:p>
          <a:p>
            <a:endParaRPr lang="en-US" dirty="0"/>
          </a:p>
          <a:p>
            <a:r>
              <a:rPr lang="en-US" sz="3600" dirty="0">
                <a:solidFill>
                  <a:srgbClr val="FFC000"/>
                </a:solidFill>
              </a:rPr>
              <a:t>Hepatotoxicity (dose dependent)</a:t>
            </a:r>
          </a:p>
          <a:p>
            <a:endParaRPr lang="en-US" dirty="0" smtClean="0"/>
          </a:p>
          <a:p>
            <a:endParaRPr lang="en-US" dirty="0"/>
          </a:p>
          <a:p>
            <a:r>
              <a:rPr lang="en-US" dirty="0"/>
              <a:t>Other untoward effects—including rash, nausea, vomiting, diarrhea, and severe </a:t>
            </a:r>
            <a:r>
              <a:rPr lang="en-US" dirty="0" err="1"/>
              <a:t>enterocolitis</a:t>
            </a:r>
            <a:r>
              <a:rPr lang="en-US" dirty="0"/>
              <a:t>—have been noted</a:t>
            </a:r>
          </a:p>
          <a:p>
            <a:endParaRPr lang="en-US" dirty="0"/>
          </a:p>
        </p:txBody>
      </p:sp>
    </p:spTree>
    <p:extLst>
      <p:ext uri="{BB962C8B-B14F-4D97-AF65-F5344CB8AC3E}">
        <p14:creationId xmlns="" xmlns:p14="http://schemas.microsoft.com/office/powerpoint/2010/main" val="282172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Therapeutic Uses</a:t>
            </a:r>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If </a:t>
            </a:r>
            <a:r>
              <a:rPr lang="en-US" dirty="0"/>
              <a:t>given alone, drug resistance commonly arises during treatment, so it is usually combined with amphotericin for severe systemic infections such as </a:t>
            </a:r>
            <a:r>
              <a:rPr lang="en-US" sz="4400" b="1" dirty="0">
                <a:solidFill>
                  <a:schemeClr val="bg1"/>
                </a:solidFill>
              </a:rPr>
              <a:t>candidiasis and </a:t>
            </a:r>
            <a:r>
              <a:rPr lang="en-US" sz="4400" b="1" dirty="0" err="1">
                <a:solidFill>
                  <a:schemeClr val="bg1"/>
                </a:solidFill>
              </a:rPr>
              <a:t>cryptococcal</a:t>
            </a:r>
            <a:r>
              <a:rPr lang="en-US" sz="4400" b="1" dirty="0">
                <a:solidFill>
                  <a:schemeClr val="bg1"/>
                </a:solidFill>
              </a:rPr>
              <a:t> meningitis</a:t>
            </a:r>
          </a:p>
          <a:p>
            <a:endParaRPr lang="en-US" dirty="0"/>
          </a:p>
          <a:p>
            <a:r>
              <a:rPr lang="en-US" dirty="0" smtClean="0"/>
              <a:t>Given </a:t>
            </a:r>
            <a:r>
              <a:rPr lang="en-US" dirty="0"/>
              <a:t>orally at </a:t>
            </a:r>
            <a:r>
              <a:rPr lang="en-US" dirty="0" smtClean="0"/>
              <a:t>100-200 </a:t>
            </a:r>
            <a:r>
              <a:rPr lang="en-US" dirty="0"/>
              <a:t>mg/kg per day, in four divided </a:t>
            </a:r>
            <a:r>
              <a:rPr lang="en-US" dirty="0" smtClean="0"/>
              <a:t>doses</a:t>
            </a:r>
            <a:endParaRPr lang="en-US" dirty="0"/>
          </a:p>
        </p:txBody>
      </p:sp>
    </p:spTree>
    <p:extLst>
      <p:ext uri="{BB962C8B-B14F-4D97-AF65-F5344CB8AC3E}">
        <p14:creationId xmlns="" xmlns:p14="http://schemas.microsoft.com/office/powerpoint/2010/main" val="21806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sz="3200" b="1" dirty="0" smtClean="0"/>
              <a:t>Inhibition of </a:t>
            </a:r>
            <a:r>
              <a:rPr lang="en-US" sz="3200" b="1" dirty="0" err="1" smtClean="0"/>
              <a:t>adrenocortical</a:t>
            </a:r>
            <a:r>
              <a:rPr lang="en-US" sz="3200" b="1" dirty="0" smtClean="0"/>
              <a:t> steroid and testosterone synthesis has been recorded with high doses, and results in </a:t>
            </a:r>
            <a:r>
              <a:rPr lang="en-US" sz="3200" b="1" dirty="0" err="1" smtClean="0"/>
              <a:t>gynaecomastia</a:t>
            </a:r>
            <a:r>
              <a:rPr lang="en-US" sz="3200" b="1" dirty="0" smtClean="0"/>
              <a:t> in some male patients</a:t>
            </a:r>
          </a:p>
          <a:p>
            <a:endParaRPr lang="en-US" sz="3200" b="1" dirty="0" smtClean="0"/>
          </a:p>
          <a:p>
            <a:endParaRPr lang="en-US" sz="3200" b="1" dirty="0" smtClean="0"/>
          </a:p>
          <a:p>
            <a:r>
              <a:rPr lang="en-IN" dirty="0" smtClean="0"/>
              <a:t>contraindicated in pregnant and nursing </a:t>
            </a:r>
            <a:r>
              <a:rPr lang="en-US" dirty="0" smtClean="0"/>
              <a:t>women</a:t>
            </a:r>
          </a:p>
          <a:p>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eferences</a:t>
            </a:r>
            <a:endParaRPr lang="en-IN" dirty="0"/>
          </a:p>
        </p:txBody>
      </p:sp>
      <p:sp>
        <p:nvSpPr>
          <p:cNvPr id="3" name="Content Placeholder 2"/>
          <p:cNvSpPr>
            <a:spLocks noGrp="1"/>
          </p:cNvSpPr>
          <p:nvPr>
            <p:ph idx="1"/>
          </p:nvPr>
        </p:nvSpPr>
        <p:spPr/>
        <p:txBody>
          <a:bodyPr>
            <a:normAutofit/>
          </a:bodyPr>
          <a:lstStyle/>
          <a:p>
            <a:pPr lvl="0" algn="just"/>
            <a:r>
              <a:rPr lang="en-IN" sz="2400" dirty="0" err="1" smtClean="0"/>
              <a:t>Tripathi</a:t>
            </a:r>
            <a:r>
              <a:rPr lang="en-IN" sz="2400" dirty="0" smtClean="0"/>
              <a:t> KD, Essentials of medical pharmacology, 6</a:t>
            </a:r>
            <a:r>
              <a:rPr lang="en-IN" sz="2400" baseline="30000" dirty="0" smtClean="0"/>
              <a:t>th</a:t>
            </a:r>
            <a:r>
              <a:rPr lang="en-IN" sz="2400" dirty="0" smtClean="0"/>
              <a:t> edition, </a:t>
            </a:r>
            <a:r>
              <a:rPr lang="en-IN" sz="2400" dirty="0" err="1" smtClean="0"/>
              <a:t>Jaypee</a:t>
            </a:r>
            <a:r>
              <a:rPr lang="en-IN" sz="2400" dirty="0" smtClean="0"/>
              <a:t> publication New Delhi</a:t>
            </a:r>
          </a:p>
          <a:p>
            <a:pPr lvl="0" algn="just"/>
            <a:r>
              <a:rPr lang="en-IN" sz="2400" dirty="0" err="1" smtClean="0"/>
              <a:t>Lauraence</a:t>
            </a:r>
            <a:r>
              <a:rPr lang="en-IN" sz="2400" dirty="0" smtClean="0"/>
              <a:t> DR, Bennett TN and Brown MJ. Unwanted effects and adverse drug reactions. Clinical Pharmacology 8</a:t>
            </a:r>
            <a:r>
              <a:rPr lang="en-IN" sz="2400" baseline="30000" dirty="0" smtClean="0"/>
              <a:t>th</a:t>
            </a:r>
            <a:r>
              <a:rPr lang="en-IN" sz="2400" dirty="0" smtClean="0"/>
              <a:t> </a:t>
            </a:r>
            <a:r>
              <a:rPr lang="en-IN" sz="2400" dirty="0" err="1" smtClean="0"/>
              <a:t>edn</a:t>
            </a:r>
            <a:r>
              <a:rPr lang="en-IN" sz="2400" dirty="0" smtClean="0"/>
              <a:t>. Churchill </a:t>
            </a:r>
            <a:r>
              <a:rPr lang="en-IN" sz="2400" smtClean="0"/>
              <a:t>Livingstone </a:t>
            </a:r>
            <a:r>
              <a:rPr lang="en-IN" sz="2400" smtClean="0"/>
              <a:t>1997</a:t>
            </a:r>
            <a:endParaRPr lang="en-IN" sz="24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304800"/>
            <a:ext cx="8347075" cy="1216025"/>
          </a:xfrm>
        </p:spPr>
        <p:txBody>
          <a:bodyPr>
            <a:normAutofit fontScale="90000"/>
          </a:bodyPr>
          <a:lstStyle/>
          <a:p>
            <a:r>
              <a:rPr lang="en-US" smtClean="0">
                <a:ea typeface="ＭＳ Ｐゴシック" pitchFamily="34" charset="-128"/>
              </a:rPr>
              <a:t/>
            </a:r>
            <a:br>
              <a:rPr lang="en-US" smtClean="0">
                <a:ea typeface="ＭＳ Ｐゴシック" pitchFamily="34" charset="-128"/>
              </a:rPr>
            </a:br>
            <a:r>
              <a:rPr lang="en-IN" smtClean="0">
                <a:ea typeface="ＭＳ Ｐゴシック" pitchFamily="34" charset="-128"/>
              </a:rPr>
              <a:t/>
            </a:r>
            <a:br>
              <a:rPr lang="en-IN" smtClean="0">
                <a:ea typeface="ＭＳ Ｐゴシック" pitchFamily="34" charset="-128"/>
              </a:rPr>
            </a:br>
            <a:endParaRPr lang="en-IN" smtClean="0">
              <a:ea typeface="ＭＳ Ｐゴシック" pitchFamily="34" charset="-128"/>
            </a:endParaRPr>
          </a:p>
        </p:txBody>
      </p:sp>
      <p:graphicFrame>
        <p:nvGraphicFramePr>
          <p:cNvPr id="4" name="Content Placeholder 3"/>
          <p:cNvGraphicFramePr>
            <a:graphicFrameLocks noGrp="1"/>
          </p:cNvGraphicFramePr>
          <p:nvPr>
            <p:ph idx="1"/>
          </p:nvPr>
        </p:nvGraphicFramePr>
        <p:xfrm>
          <a:off x="0" y="0"/>
          <a:ext cx="8458200" cy="6858000"/>
        </p:xfrm>
        <a:graphic>
          <a:graphicData uri="http://schemas.openxmlformats.org/drawingml/2006/table">
            <a:tbl>
              <a:tblPr firstRow="1" bandRow="1">
                <a:tableStyleId>{5C22544A-7EE6-4342-B048-85BDC9FD1C3A}</a:tableStyleId>
              </a:tblPr>
              <a:tblGrid>
                <a:gridCol w="2306782"/>
                <a:gridCol w="3460173"/>
                <a:gridCol w="2691245"/>
              </a:tblGrid>
              <a:tr h="1371600">
                <a:tc>
                  <a:txBody>
                    <a:bodyPr/>
                    <a:lstStyle/>
                    <a:p>
                      <a:r>
                        <a:rPr lang="en-US" dirty="0" smtClean="0"/>
                        <a:t>Author</a:t>
                      </a:r>
                      <a:endParaRPr lang="en-IN" dirty="0"/>
                    </a:p>
                  </a:txBody>
                  <a:tcPr/>
                </a:tc>
                <a:tc>
                  <a:txBody>
                    <a:bodyPr/>
                    <a:lstStyle/>
                    <a:p>
                      <a:r>
                        <a:rPr lang="en-US" dirty="0" smtClean="0"/>
                        <a:t>Results</a:t>
                      </a:r>
                      <a:endParaRPr lang="en-IN" dirty="0"/>
                    </a:p>
                  </a:txBody>
                  <a:tcPr/>
                </a:tc>
                <a:tc>
                  <a:txBody>
                    <a:bodyPr/>
                    <a:lstStyle/>
                    <a:p>
                      <a:r>
                        <a:rPr lang="en-IN" sz="1800" kern="1200" dirty="0" smtClean="0">
                          <a:solidFill>
                            <a:schemeClr val="bg1"/>
                          </a:solidFill>
                          <a:latin typeface="+mn-lt"/>
                          <a:ea typeface="+mn-ea"/>
                          <a:cs typeface="+mn-cs"/>
                        </a:rPr>
                        <a:t>Journal</a:t>
                      </a:r>
                      <a:endParaRPr lang="en-US" dirty="0" smtClean="0">
                        <a:solidFill>
                          <a:schemeClr val="bg1"/>
                        </a:solidFill>
                      </a:endParaRPr>
                    </a:p>
                    <a:p>
                      <a:endParaRPr lang="en-US" dirty="0" smtClean="0">
                        <a:solidFill>
                          <a:schemeClr val="bg1"/>
                        </a:solidFill>
                      </a:endParaRPr>
                    </a:p>
                    <a:p>
                      <a:endParaRPr lang="en-IN" dirty="0"/>
                    </a:p>
                  </a:txBody>
                  <a:tcPr/>
                </a:tc>
              </a:tr>
              <a:tr h="5486400">
                <a:tc>
                  <a:txBody>
                    <a:bodyPr/>
                    <a:lstStyle/>
                    <a:p>
                      <a:r>
                        <a:rPr lang="en-IN" dirty="0" err="1" smtClean="0"/>
                        <a:t>Shyam</a:t>
                      </a:r>
                      <a:r>
                        <a:rPr lang="en-IN" dirty="0" smtClean="0"/>
                        <a:t> </a:t>
                      </a:r>
                      <a:r>
                        <a:rPr lang="en-IN" dirty="0" err="1" smtClean="0"/>
                        <a:t>Sundar</a:t>
                      </a:r>
                      <a:r>
                        <a:rPr lang="en-IN" dirty="0" smtClean="0"/>
                        <a:t>, M.D., Jaya </a:t>
                      </a:r>
                      <a:r>
                        <a:rPr lang="en-IN" dirty="0" err="1" smtClean="0"/>
                        <a:t>Chakravarty</a:t>
                      </a:r>
                      <a:r>
                        <a:rPr lang="en-IN" dirty="0" smtClean="0"/>
                        <a:t>, M.D., </a:t>
                      </a:r>
                      <a:r>
                        <a:rPr lang="en-IN" dirty="0" err="1" smtClean="0"/>
                        <a:t>Dipti</a:t>
                      </a:r>
                      <a:r>
                        <a:rPr lang="en-IN" dirty="0" smtClean="0"/>
                        <a:t> </a:t>
                      </a:r>
                      <a:r>
                        <a:rPr lang="en-IN" dirty="0" err="1" smtClean="0"/>
                        <a:t>Agarwal</a:t>
                      </a:r>
                      <a:r>
                        <a:rPr lang="en-IN" dirty="0" smtClean="0"/>
                        <a:t>, M.D., </a:t>
                      </a:r>
                      <a:r>
                        <a:rPr lang="en-IN" dirty="0" err="1" smtClean="0"/>
                        <a:t>Madhukar</a:t>
                      </a:r>
                      <a:r>
                        <a:rPr lang="en-IN" dirty="0" smtClean="0"/>
                        <a:t> </a:t>
                      </a:r>
                      <a:r>
                        <a:rPr lang="en-IN" dirty="0" err="1" smtClean="0"/>
                        <a:t>Rai</a:t>
                      </a:r>
                      <a:r>
                        <a:rPr lang="en-IN" dirty="0" smtClean="0"/>
                        <a:t>, M.D., and Henry W. Murray, M.D.</a:t>
                      </a:r>
                      <a:r>
                        <a:rPr lang="en-IN" dirty="0" smtClean="0"/>
                        <a:t/>
                      </a:r>
                      <a:br>
                        <a:rPr lang="en-IN" dirty="0" smtClean="0"/>
                      </a:br>
                      <a:endParaRPr lang="en-US" sz="1800" b="0" i="0" u="none" kern="1200" dirty="0" smtClean="0">
                        <a:solidFill>
                          <a:schemeClr val="tx1"/>
                        </a:solidFill>
                        <a:latin typeface="+mn-lt"/>
                        <a:ea typeface="+mn-ea"/>
                        <a:cs typeface="+mn-cs"/>
                      </a:endParaRPr>
                    </a:p>
                  </a:txBody>
                  <a:tcPr/>
                </a:tc>
                <a:tc>
                  <a:txBody>
                    <a:bodyPr/>
                    <a:lstStyle/>
                    <a:p>
                      <a:r>
                        <a:rPr lang="en-IN" b="1" dirty="0" smtClean="0"/>
                        <a:t>Single-Dose Liposomal </a:t>
                      </a:r>
                      <a:r>
                        <a:rPr lang="en-IN" b="1" dirty="0" err="1" smtClean="0"/>
                        <a:t>Amphotericin</a:t>
                      </a:r>
                      <a:r>
                        <a:rPr lang="en-IN" b="1" dirty="0" smtClean="0"/>
                        <a:t> B for Visceral </a:t>
                      </a:r>
                      <a:r>
                        <a:rPr lang="en-IN" b="1" dirty="0" err="1" smtClean="0"/>
                        <a:t>Leishmaniasis</a:t>
                      </a:r>
                      <a:r>
                        <a:rPr lang="en-IN" b="1" dirty="0" smtClean="0"/>
                        <a:t> in India</a:t>
                      </a:r>
                      <a:endParaRPr lang="en-IN" b="1" dirty="0"/>
                    </a:p>
                  </a:txBody>
                  <a:tcPr/>
                </a:tc>
                <a:tc>
                  <a:txBody>
                    <a:bodyPr/>
                    <a:lstStyle/>
                    <a:p>
                      <a:pPr rtl="0"/>
                      <a:r>
                        <a:rPr lang="en-IN" dirty="0" smtClean="0"/>
                        <a:t>N </a:t>
                      </a:r>
                      <a:r>
                        <a:rPr lang="en-IN" dirty="0" err="1" smtClean="0"/>
                        <a:t>Engl</a:t>
                      </a:r>
                      <a:r>
                        <a:rPr lang="en-IN" dirty="0" smtClean="0"/>
                        <a:t> J Med 2010; 362:504-512</a:t>
                      </a:r>
                      <a:endParaRPr lang="en-IN" sz="1800" kern="1200" dirty="0">
                        <a:solidFill>
                          <a:schemeClr val="dk1"/>
                        </a:solidFill>
                        <a:latin typeface="+mn-lt"/>
                        <a:ea typeface="+mn-ea"/>
                        <a:cs typeface="+mn-cs"/>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526581080"/>
              </p:ext>
            </p:extLst>
          </p:nvPr>
        </p:nvGraphicFramePr>
        <p:xfrm>
          <a:off x="457200" y="533400"/>
          <a:ext cx="8229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78591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7" name="Rectangle 3"/>
          <p:cNvSpPr>
            <a:spLocks noGrp="1" noChangeArrowheads="1"/>
          </p:cNvSpPr>
          <p:nvPr>
            <p:ph idx="1"/>
          </p:nvPr>
        </p:nvSpPr>
        <p:spPr/>
        <p:style>
          <a:lnRef idx="1">
            <a:schemeClr val="dk1"/>
          </a:lnRef>
          <a:fillRef idx="2">
            <a:schemeClr val="dk1"/>
          </a:fillRef>
          <a:effectRef idx="1">
            <a:schemeClr val="dk1"/>
          </a:effectRef>
          <a:fontRef idx="minor">
            <a:schemeClr val="dk1"/>
          </a:fontRef>
        </p:style>
        <p:txBody>
          <a:bodyPr>
            <a:normAutofit/>
          </a:bodyPr>
          <a:lstStyle/>
          <a:p>
            <a:pPr>
              <a:lnSpc>
                <a:spcPct val="90000"/>
              </a:lnSpc>
              <a:buNone/>
            </a:pPr>
            <a:r>
              <a:rPr lang="en-US" sz="3600" b="1" dirty="0" smtClean="0">
                <a:solidFill>
                  <a:srgbClr val="FF0000"/>
                </a:solidFill>
              </a:rPr>
              <a:t>Superficial </a:t>
            </a:r>
            <a:r>
              <a:rPr lang="en-US" sz="3200" b="1" dirty="0"/>
              <a:t>: Affect skin – </a:t>
            </a:r>
            <a:r>
              <a:rPr lang="en-US" sz="3200" b="1" dirty="0" smtClean="0"/>
              <a:t>mucous membrane</a:t>
            </a:r>
            <a:endParaRPr lang="en-US" sz="3200" b="1" dirty="0"/>
          </a:p>
          <a:p>
            <a:pPr lvl="1">
              <a:lnSpc>
                <a:spcPct val="90000"/>
              </a:lnSpc>
            </a:pPr>
            <a:r>
              <a:rPr lang="en-US" sz="3200" b="1" dirty="0" err="1"/>
              <a:t>Tinea</a:t>
            </a:r>
            <a:r>
              <a:rPr lang="en-US" sz="3200" b="1" dirty="0"/>
              <a:t> </a:t>
            </a:r>
            <a:r>
              <a:rPr lang="en-US" sz="3200" b="1" dirty="0" err="1"/>
              <a:t>versicolor</a:t>
            </a:r>
            <a:endParaRPr lang="en-US" sz="3200" b="1" dirty="0"/>
          </a:p>
          <a:p>
            <a:pPr lvl="1">
              <a:lnSpc>
                <a:spcPct val="90000"/>
              </a:lnSpc>
            </a:pPr>
            <a:r>
              <a:rPr lang="en-US" sz="3200" b="1" dirty="0" err="1"/>
              <a:t>Dermatophytes</a:t>
            </a:r>
            <a:r>
              <a:rPr lang="en-US" sz="3200" b="1" dirty="0"/>
              <a:t> : </a:t>
            </a:r>
            <a:r>
              <a:rPr lang="en-US" sz="3200" dirty="0"/>
              <a:t>Fungi that affect keratin layer of skin, hair, </a:t>
            </a:r>
            <a:r>
              <a:rPr lang="en-US" sz="3200" dirty="0" err="1"/>
              <a:t>nail.e.g.tinea</a:t>
            </a:r>
            <a:r>
              <a:rPr lang="en-US" sz="3200" dirty="0"/>
              <a:t> </a:t>
            </a:r>
            <a:r>
              <a:rPr lang="en-US" sz="3200" dirty="0" err="1"/>
              <a:t>pedis</a:t>
            </a:r>
            <a:r>
              <a:rPr lang="en-US" sz="3200" dirty="0"/>
              <a:t> ,ring worm infection</a:t>
            </a:r>
          </a:p>
          <a:p>
            <a:pPr lvl="1">
              <a:lnSpc>
                <a:spcPct val="90000"/>
              </a:lnSpc>
            </a:pPr>
            <a:r>
              <a:rPr lang="en-US" sz="3200" b="1" dirty="0" err="1"/>
              <a:t>Candidiasis</a:t>
            </a:r>
            <a:r>
              <a:rPr lang="en-US" sz="3200" b="1" dirty="0"/>
              <a:t> : </a:t>
            </a:r>
            <a:r>
              <a:rPr lang="en-US" sz="3200" dirty="0"/>
              <a:t>Yeast-like, oral thrush, </a:t>
            </a:r>
            <a:r>
              <a:rPr lang="en-US" sz="3200" dirty="0" err="1"/>
              <a:t>vulvo-vaginitis</a:t>
            </a:r>
            <a:r>
              <a:rPr lang="en-US" sz="3200" dirty="0"/>
              <a:t> , nail infections.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582632942"/>
              </p:ext>
            </p:extLst>
          </p:nvPr>
        </p:nvGraphicFramePr>
        <p:xfrm>
          <a:off x="457200" y="304800"/>
          <a:ext cx="8229600" cy="6285644"/>
        </p:xfrm>
        <a:graphic>
          <a:graphicData uri="http://schemas.openxmlformats.org/drawingml/2006/table">
            <a:tbl>
              <a:tblPr firstRow="1" bandRow="1">
                <a:tableStyleId>{0E3FDE45-AF77-4B5C-9715-49D594BDF05E}</a:tableStyleId>
              </a:tblPr>
              <a:tblGrid>
                <a:gridCol w="4114800"/>
                <a:gridCol w="4114800"/>
              </a:tblGrid>
              <a:tr h="697471">
                <a:tc>
                  <a:txBody>
                    <a:bodyPr/>
                    <a:lstStyle/>
                    <a:p>
                      <a:pPr algn="ctr"/>
                      <a:r>
                        <a:rPr lang="en-US" dirty="0" smtClean="0"/>
                        <a:t>Disease </a:t>
                      </a:r>
                      <a:endParaRPr lang="en-US" dirty="0">
                        <a:solidFill>
                          <a:schemeClr val="tx1"/>
                        </a:solidFill>
                      </a:endParaRPr>
                    </a:p>
                  </a:txBody>
                  <a:tcPr>
                    <a:solidFill>
                      <a:schemeClr val="bg2">
                        <a:lumMod val="75000"/>
                      </a:schemeClr>
                    </a:solidFill>
                  </a:tcPr>
                </a:tc>
                <a:tc>
                  <a:txBody>
                    <a:bodyPr/>
                    <a:lstStyle/>
                    <a:p>
                      <a:pPr algn="ctr"/>
                      <a:r>
                        <a:rPr lang="en-US" dirty="0" smtClean="0"/>
                        <a:t>Organism </a:t>
                      </a:r>
                      <a:endParaRPr lang="en-US" dirty="0">
                        <a:solidFill>
                          <a:schemeClr val="tx1"/>
                        </a:solidFill>
                      </a:endParaRPr>
                    </a:p>
                  </a:txBody>
                  <a:tcPr/>
                </a:tc>
              </a:tr>
              <a:tr h="511199">
                <a:tc>
                  <a:txBody>
                    <a:bodyPr/>
                    <a:lstStyle/>
                    <a:p>
                      <a:r>
                        <a:rPr lang="en-US" dirty="0" err="1" smtClean="0"/>
                        <a:t>Histoplasmosis</a:t>
                      </a:r>
                      <a:r>
                        <a:rPr lang="en-US" baseline="0" dirty="0" smtClean="0"/>
                        <a:t> </a:t>
                      </a:r>
                      <a:endParaRPr lang="en-US" dirty="0">
                        <a:solidFill>
                          <a:schemeClr val="tx1"/>
                        </a:solidFill>
                      </a:endParaRPr>
                    </a:p>
                  </a:txBody>
                  <a:tcPr>
                    <a:solidFill>
                      <a:schemeClr val="bg2">
                        <a:lumMod val="75000"/>
                      </a:schemeClr>
                    </a:solidFill>
                  </a:tcPr>
                </a:tc>
                <a:tc>
                  <a:txBody>
                    <a:bodyPr/>
                    <a:lstStyle/>
                    <a:p>
                      <a:r>
                        <a:rPr lang="en-US" dirty="0" err="1" smtClean="0">
                          <a:effectLst/>
                        </a:rPr>
                        <a:t>Histoplasma</a:t>
                      </a:r>
                      <a:r>
                        <a:rPr lang="en-US" dirty="0" smtClean="0">
                          <a:effectLst/>
                        </a:rPr>
                        <a:t> </a:t>
                      </a:r>
                      <a:r>
                        <a:rPr lang="en-US" dirty="0" err="1" smtClean="0">
                          <a:effectLst/>
                        </a:rPr>
                        <a:t>capsulatum</a:t>
                      </a:r>
                      <a:endParaRPr lang="en-US" dirty="0">
                        <a:solidFill>
                          <a:schemeClr val="tx1"/>
                        </a:solidFill>
                      </a:endParaRPr>
                    </a:p>
                  </a:txBody>
                  <a:tcPr/>
                </a:tc>
              </a:tr>
              <a:tr h="511199">
                <a:tc>
                  <a:txBody>
                    <a:bodyPr/>
                    <a:lstStyle/>
                    <a:p>
                      <a:r>
                        <a:rPr lang="en-US" dirty="0" err="1" smtClean="0">
                          <a:effectLst/>
                        </a:rPr>
                        <a:t>Coccidioidomycosis</a:t>
                      </a:r>
                      <a:r>
                        <a:rPr lang="en-US" dirty="0" smtClean="0">
                          <a:effectLst/>
                        </a:rPr>
                        <a:t> </a:t>
                      </a:r>
                      <a:endParaRPr lang="en-US" dirty="0">
                        <a:solidFill>
                          <a:schemeClr val="tx1"/>
                        </a:solidFill>
                      </a:endParaRPr>
                    </a:p>
                  </a:txBody>
                  <a:tcPr>
                    <a:solidFill>
                      <a:schemeClr val="bg2">
                        <a:lumMod val="75000"/>
                      </a:schemeClr>
                    </a:solidFill>
                  </a:tcPr>
                </a:tc>
                <a:tc>
                  <a:txBody>
                    <a:bodyPr/>
                    <a:lstStyle/>
                    <a:p>
                      <a:r>
                        <a:rPr lang="en-US" dirty="0" smtClean="0">
                          <a:effectLst/>
                        </a:rPr>
                        <a:t>C. </a:t>
                      </a:r>
                      <a:r>
                        <a:rPr lang="en-US" dirty="0" err="1" smtClean="0">
                          <a:effectLst/>
                        </a:rPr>
                        <a:t>immitis</a:t>
                      </a:r>
                      <a:r>
                        <a:rPr lang="en-US" dirty="0" smtClean="0">
                          <a:effectLst/>
                        </a:rPr>
                        <a:t> and C. </a:t>
                      </a:r>
                      <a:r>
                        <a:rPr lang="en-US" dirty="0" err="1" smtClean="0">
                          <a:effectLst/>
                        </a:rPr>
                        <a:t>posadasii</a:t>
                      </a:r>
                      <a:endParaRPr lang="en-US" dirty="0">
                        <a:solidFill>
                          <a:schemeClr val="tx1"/>
                        </a:solidFill>
                      </a:endParaRPr>
                    </a:p>
                  </a:txBody>
                  <a:tcPr/>
                </a:tc>
              </a:tr>
              <a:tr h="511199">
                <a:tc>
                  <a:txBody>
                    <a:bodyPr/>
                    <a:lstStyle/>
                    <a:p>
                      <a:r>
                        <a:rPr lang="en-US" dirty="0" err="1" smtClean="0">
                          <a:effectLst/>
                        </a:rPr>
                        <a:t>Blastomycosis</a:t>
                      </a:r>
                      <a:endParaRPr lang="en-US" dirty="0">
                        <a:solidFill>
                          <a:schemeClr val="tx1"/>
                        </a:solidFill>
                      </a:endParaRPr>
                    </a:p>
                  </a:txBody>
                  <a:tcPr>
                    <a:solidFill>
                      <a:schemeClr val="bg2">
                        <a:lumMod val="75000"/>
                      </a:schemeClr>
                    </a:solidFill>
                  </a:tcPr>
                </a:tc>
                <a:tc>
                  <a:txBody>
                    <a:bodyPr/>
                    <a:lstStyle/>
                    <a:p>
                      <a:r>
                        <a:rPr lang="en-US" dirty="0" smtClean="0">
                          <a:effectLst/>
                        </a:rPr>
                        <a:t>B. </a:t>
                      </a:r>
                      <a:r>
                        <a:rPr lang="en-US" dirty="0" err="1" smtClean="0">
                          <a:effectLst/>
                        </a:rPr>
                        <a:t>dermatitidis</a:t>
                      </a:r>
                      <a:r>
                        <a:rPr lang="en-US" dirty="0" smtClean="0">
                          <a:effectLst/>
                        </a:rPr>
                        <a:t> </a:t>
                      </a:r>
                      <a:endParaRPr lang="en-US" dirty="0">
                        <a:solidFill>
                          <a:schemeClr val="tx1"/>
                        </a:solidFill>
                      </a:endParaRPr>
                    </a:p>
                  </a:txBody>
                  <a:tcPr/>
                </a:tc>
              </a:tr>
              <a:tr h="511199">
                <a:tc>
                  <a:txBody>
                    <a:bodyPr/>
                    <a:lstStyle/>
                    <a:p>
                      <a:r>
                        <a:rPr lang="en-US" dirty="0" err="1" smtClean="0">
                          <a:effectLst/>
                        </a:rPr>
                        <a:t>Cryptococcosis</a:t>
                      </a:r>
                      <a:endParaRPr lang="en-US" dirty="0">
                        <a:solidFill>
                          <a:schemeClr val="tx1"/>
                        </a:solidFill>
                      </a:endParaRPr>
                    </a:p>
                  </a:txBody>
                  <a:tcPr>
                    <a:solidFill>
                      <a:schemeClr val="bg2">
                        <a:lumMod val="75000"/>
                      </a:schemeClr>
                    </a:solidFill>
                  </a:tcPr>
                </a:tc>
                <a:tc>
                  <a:txBody>
                    <a:bodyPr/>
                    <a:lstStyle/>
                    <a:p>
                      <a:r>
                        <a:rPr lang="en-US" dirty="0" smtClean="0">
                          <a:effectLst/>
                        </a:rPr>
                        <a:t>Cryptococcus </a:t>
                      </a:r>
                      <a:r>
                        <a:rPr lang="en-US" dirty="0" err="1" smtClean="0">
                          <a:effectLst/>
                        </a:rPr>
                        <a:t>neoformans</a:t>
                      </a:r>
                      <a:endParaRPr lang="en-US" dirty="0">
                        <a:solidFill>
                          <a:schemeClr val="tx1"/>
                        </a:solidFill>
                      </a:endParaRPr>
                    </a:p>
                  </a:txBody>
                  <a:tcPr/>
                </a:tc>
              </a:tr>
              <a:tr h="1638636">
                <a:tc>
                  <a:txBody>
                    <a:bodyPr/>
                    <a:lstStyle/>
                    <a:p>
                      <a:r>
                        <a:rPr lang="en-US" dirty="0" smtClean="0">
                          <a:effectLst/>
                        </a:rPr>
                        <a:t>Candidiasis</a:t>
                      </a:r>
                      <a:endParaRPr lang="en-US" dirty="0">
                        <a:solidFill>
                          <a:schemeClr val="tx1"/>
                        </a:solidFill>
                      </a:endParaRPr>
                    </a:p>
                  </a:txBody>
                  <a:tcPr>
                    <a:solidFill>
                      <a:schemeClr val="bg2">
                        <a:lumMod val="75000"/>
                      </a:schemeClr>
                    </a:solidFill>
                  </a:tcPr>
                </a:tc>
                <a:tc>
                  <a:txBody>
                    <a:bodyPr/>
                    <a:lstStyle/>
                    <a:p>
                      <a:r>
                        <a:rPr lang="en-US" dirty="0" smtClean="0">
                          <a:effectLst/>
                        </a:rPr>
                        <a:t>C. </a:t>
                      </a:r>
                      <a:r>
                        <a:rPr lang="en-US" dirty="0" err="1" smtClean="0">
                          <a:effectLst/>
                        </a:rPr>
                        <a:t>albicans</a:t>
                      </a:r>
                      <a:r>
                        <a:rPr lang="en-US" dirty="0" smtClean="0">
                          <a:effectLst/>
                        </a:rPr>
                        <a:t>, C. </a:t>
                      </a:r>
                      <a:r>
                        <a:rPr lang="en-US" dirty="0" err="1" smtClean="0">
                          <a:effectLst/>
                        </a:rPr>
                        <a:t>guilliermondii</a:t>
                      </a:r>
                      <a:r>
                        <a:rPr lang="en-US" dirty="0" smtClean="0">
                          <a:effectLst/>
                        </a:rPr>
                        <a:t>, C. </a:t>
                      </a:r>
                      <a:r>
                        <a:rPr lang="en-US" dirty="0" err="1" smtClean="0">
                          <a:effectLst/>
                        </a:rPr>
                        <a:t>krusei</a:t>
                      </a:r>
                      <a:r>
                        <a:rPr lang="en-US" dirty="0" smtClean="0">
                          <a:effectLst/>
                        </a:rPr>
                        <a:t>, C. </a:t>
                      </a:r>
                      <a:r>
                        <a:rPr lang="en-US" dirty="0" err="1" smtClean="0">
                          <a:effectLst/>
                        </a:rPr>
                        <a:t>parapsilosis</a:t>
                      </a:r>
                      <a:r>
                        <a:rPr lang="en-US" dirty="0" smtClean="0">
                          <a:effectLst/>
                        </a:rPr>
                        <a:t>, C. </a:t>
                      </a:r>
                      <a:r>
                        <a:rPr lang="en-US" dirty="0" err="1" smtClean="0">
                          <a:effectLst/>
                        </a:rPr>
                        <a:t>tropicalis</a:t>
                      </a:r>
                      <a:r>
                        <a:rPr lang="en-US" dirty="0" smtClean="0">
                          <a:effectLst/>
                        </a:rPr>
                        <a:t>, C. </a:t>
                      </a:r>
                      <a:r>
                        <a:rPr lang="en-US" dirty="0" err="1" smtClean="0">
                          <a:effectLst/>
                        </a:rPr>
                        <a:t>kefyr</a:t>
                      </a:r>
                      <a:r>
                        <a:rPr lang="en-US" dirty="0" smtClean="0">
                          <a:effectLst/>
                        </a:rPr>
                        <a:t>, C. </a:t>
                      </a:r>
                      <a:r>
                        <a:rPr lang="en-US" dirty="0" err="1" smtClean="0">
                          <a:effectLst/>
                        </a:rPr>
                        <a:t>lusitaniae</a:t>
                      </a:r>
                      <a:r>
                        <a:rPr lang="en-US" dirty="0" smtClean="0">
                          <a:effectLst/>
                        </a:rPr>
                        <a:t>, C. </a:t>
                      </a:r>
                      <a:r>
                        <a:rPr lang="en-US" dirty="0" err="1" smtClean="0">
                          <a:effectLst/>
                        </a:rPr>
                        <a:t>dubliniensis</a:t>
                      </a:r>
                      <a:r>
                        <a:rPr lang="en-US" dirty="0" smtClean="0">
                          <a:effectLst/>
                        </a:rPr>
                        <a:t>, and C. </a:t>
                      </a:r>
                      <a:r>
                        <a:rPr lang="en-US" dirty="0" err="1" smtClean="0">
                          <a:effectLst/>
                        </a:rPr>
                        <a:t>glabrata</a:t>
                      </a:r>
                      <a:endParaRPr lang="en-US" dirty="0">
                        <a:solidFill>
                          <a:schemeClr val="tx1"/>
                        </a:solidFill>
                      </a:endParaRPr>
                    </a:p>
                  </a:txBody>
                  <a:tcPr/>
                </a:tc>
              </a:tr>
              <a:tr h="882343">
                <a:tc>
                  <a:txBody>
                    <a:bodyPr/>
                    <a:lstStyle/>
                    <a:p>
                      <a:r>
                        <a:rPr lang="en-US" dirty="0" err="1" smtClean="0">
                          <a:effectLst/>
                        </a:rPr>
                        <a:t>Aspergillosis</a:t>
                      </a:r>
                      <a:endParaRPr lang="en-US" dirty="0">
                        <a:solidFill>
                          <a:schemeClr val="tx1"/>
                        </a:solidFill>
                      </a:endParaRPr>
                    </a:p>
                  </a:txBody>
                  <a:tcPr>
                    <a:solidFill>
                      <a:schemeClr val="bg2">
                        <a:lumMod val="75000"/>
                      </a:schemeClr>
                    </a:solidFill>
                  </a:tcPr>
                </a:tc>
                <a:tc>
                  <a:txBody>
                    <a:bodyPr/>
                    <a:lstStyle/>
                    <a:p>
                      <a:r>
                        <a:rPr lang="en-US" dirty="0" smtClean="0">
                          <a:effectLst/>
                        </a:rPr>
                        <a:t>A. </a:t>
                      </a:r>
                      <a:r>
                        <a:rPr lang="en-US" dirty="0" err="1" smtClean="0">
                          <a:effectLst/>
                        </a:rPr>
                        <a:t>fumigatus</a:t>
                      </a:r>
                      <a:r>
                        <a:rPr lang="en-US" dirty="0" smtClean="0">
                          <a:effectLst/>
                        </a:rPr>
                        <a:t> , A. </a:t>
                      </a:r>
                      <a:r>
                        <a:rPr lang="en-US" dirty="0" err="1" smtClean="0">
                          <a:effectLst/>
                        </a:rPr>
                        <a:t>flavus</a:t>
                      </a:r>
                      <a:r>
                        <a:rPr lang="en-US" dirty="0" smtClean="0">
                          <a:effectLst/>
                        </a:rPr>
                        <a:t> , A. </a:t>
                      </a:r>
                      <a:r>
                        <a:rPr lang="en-US" dirty="0" err="1" smtClean="0">
                          <a:effectLst/>
                        </a:rPr>
                        <a:t>niger</a:t>
                      </a:r>
                      <a:r>
                        <a:rPr lang="en-US" dirty="0" smtClean="0">
                          <a:effectLst/>
                        </a:rPr>
                        <a:t> , A. </a:t>
                      </a:r>
                      <a:r>
                        <a:rPr lang="en-US" dirty="0" err="1" smtClean="0">
                          <a:effectLst/>
                        </a:rPr>
                        <a:t>terreus</a:t>
                      </a:r>
                      <a:r>
                        <a:rPr lang="en-US" dirty="0" smtClean="0">
                          <a:effectLst/>
                        </a:rPr>
                        <a:t> </a:t>
                      </a:r>
                      <a:endParaRPr lang="en-US" dirty="0">
                        <a:solidFill>
                          <a:schemeClr val="tx1"/>
                        </a:solidFill>
                      </a:endParaRPr>
                    </a:p>
                  </a:txBody>
                  <a:tcPr/>
                </a:tc>
              </a:tr>
              <a:tr h="511199">
                <a:tc>
                  <a:txBody>
                    <a:bodyPr/>
                    <a:lstStyle/>
                    <a:p>
                      <a:r>
                        <a:rPr lang="en-US" dirty="0" smtClean="0"/>
                        <a:t>Mucormycosis    </a:t>
                      </a:r>
                      <a:endParaRPr lang="en-US" dirty="0" smtClean="0">
                        <a:solidFill>
                          <a:schemeClr val="tx1"/>
                        </a:solidFill>
                      </a:endParaRPr>
                    </a:p>
                  </a:txBody>
                  <a:tcPr>
                    <a:solidFill>
                      <a:schemeClr val="bg2">
                        <a:lumMod val="75000"/>
                      </a:schemeClr>
                    </a:solidFill>
                  </a:tcPr>
                </a:tc>
                <a:tc>
                  <a:txBody>
                    <a:bodyPr/>
                    <a:lstStyle/>
                    <a:p>
                      <a:r>
                        <a:rPr lang="en-US" dirty="0" err="1" smtClean="0">
                          <a:effectLst/>
                        </a:rPr>
                        <a:t>Rhizopus</a:t>
                      </a:r>
                      <a:r>
                        <a:rPr lang="en-US" dirty="0" smtClean="0">
                          <a:effectLst/>
                        </a:rPr>
                        <a:t> and </a:t>
                      </a:r>
                      <a:r>
                        <a:rPr lang="en-US" dirty="0" err="1" smtClean="0">
                          <a:effectLst/>
                        </a:rPr>
                        <a:t>Rhizomucor</a:t>
                      </a:r>
                      <a:r>
                        <a:rPr lang="en-US" dirty="0" smtClean="0">
                          <a:effectLst/>
                        </a:rPr>
                        <a:t> </a:t>
                      </a:r>
                      <a:endParaRPr lang="en-US" dirty="0">
                        <a:solidFill>
                          <a:schemeClr val="tx1"/>
                        </a:solidFill>
                      </a:endParaRPr>
                    </a:p>
                  </a:txBody>
                  <a:tcPr/>
                </a:tc>
              </a:tr>
              <a:tr h="511199">
                <a:tc>
                  <a:txBody>
                    <a:bodyPr/>
                    <a:lstStyle/>
                    <a:p>
                      <a:r>
                        <a:rPr lang="en-US" dirty="0" smtClean="0"/>
                        <a:t>Pneumocystis </a:t>
                      </a:r>
                      <a:endParaRPr lang="en-US" dirty="0" smtClean="0">
                        <a:solidFill>
                          <a:schemeClr val="tx1"/>
                        </a:solidFill>
                      </a:endParaRPr>
                    </a:p>
                  </a:txBody>
                  <a:tcPr>
                    <a:solidFill>
                      <a:schemeClr val="bg2">
                        <a:lumMod val="75000"/>
                      </a:schemeClr>
                    </a:solidFill>
                  </a:tcPr>
                </a:tc>
                <a:tc>
                  <a:txBody>
                    <a:bodyPr/>
                    <a:lstStyle/>
                    <a:p>
                      <a:r>
                        <a:rPr lang="en-US" dirty="0" smtClean="0">
                          <a:effectLst/>
                        </a:rPr>
                        <a:t>P. </a:t>
                      </a:r>
                      <a:r>
                        <a:rPr lang="en-US" dirty="0" err="1" smtClean="0">
                          <a:effectLst/>
                        </a:rPr>
                        <a:t>jirovecii</a:t>
                      </a:r>
                      <a:r>
                        <a:rPr lang="en-US" dirty="0" smtClean="0">
                          <a:effectLst/>
                        </a:rPr>
                        <a:t> </a:t>
                      </a:r>
                      <a:endParaRPr lang="en-US" dirty="0">
                        <a:solidFill>
                          <a:schemeClr val="tx1"/>
                        </a:solidFill>
                      </a:endParaRPr>
                    </a:p>
                  </a:txBody>
                  <a:tcPr/>
                </a:tc>
              </a:tr>
            </a:tbl>
          </a:graphicData>
        </a:graphic>
      </p:graphicFrame>
    </p:spTree>
    <p:extLst>
      <p:ext uri="{BB962C8B-B14F-4D97-AF65-F5344CB8AC3E}">
        <p14:creationId xmlns="" xmlns:p14="http://schemas.microsoft.com/office/powerpoint/2010/main" val="22029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592764"/>
          </a:xfrm>
        </p:spPr>
        <p:txBody>
          <a:bodyPr>
            <a:normAutofit/>
          </a:bodyPr>
          <a:lstStyle/>
          <a:p>
            <a:pPr>
              <a:buNone/>
            </a:pPr>
            <a:endParaRPr lang="en-US" dirty="0" smtClean="0"/>
          </a:p>
          <a:p>
            <a:pPr>
              <a:buNone/>
            </a:pPr>
            <a:r>
              <a:rPr lang="en-US" sz="3600" b="1" i="1" dirty="0" smtClean="0">
                <a:solidFill>
                  <a:srgbClr val="FFC000"/>
                </a:solidFill>
              </a:rPr>
              <a:t>The incidence of serious secondary systemic fungal infections is rising steadily ………….</a:t>
            </a:r>
          </a:p>
          <a:p>
            <a:pPr lvl="1">
              <a:buNone/>
            </a:pPr>
            <a:endParaRPr lang="en-US" dirty="0" smtClean="0"/>
          </a:p>
          <a:p>
            <a:pPr lvl="1"/>
            <a:r>
              <a:rPr lang="en-US" sz="2400" dirty="0" smtClean="0"/>
              <a:t>Widespread use of broad-spectrum antibiotics</a:t>
            </a:r>
          </a:p>
          <a:p>
            <a:pPr lvl="1"/>
            <a:endParaRPr lang="en-US" sz="2400" dirty="0" smtClean="0"/>
          </a:p>
          <a:p>
            <a:pPr lvl="1"/>
            <a:r>
              <a:rPr lang="en-US" sz="2400" dirty="0" smtClean="0"/>
              <a:t>Other causes include </a:t>
            </a:r>
          </a:p>
          <a:p>
            <a:pPr lvl="2"/>
            <a:r>
              <a:rPr lang="en-US" dirty="0" smtClean="0"/>
              <a:t>AIDS and the use of immunosuppressant or cancer chemotherapy agents</a:t>
            </a:r>
          </a:p>
          <a:p>
            <a:pPr lvl="2"/>
            <a:r>
              <a:rPr lang="en-US" dirty="0" smtClean="0"/>
              <a:t>Diabetics</a:t>
            </a:r>
            <a:r>
              <a:rPr lang="en-US" dirty="0"/>
              <a:t>, pregnant women and burn wound </a:t>
            </a:r>
            <a:r>
              <a:rPr lang="en-US" dirty="0" smtClean="0"/>
              <a:t>victims</a:t>
            </a:r>
            <a:endParaRPr lang="en-US" dirty="0"/>
          </a:p>
          <a:p>
            <a:pPr lvl="1"/>
            <a:endParaRPr lang="en-US" sz="2400" dirty="0"/>
          </a:p>
        </p:txBody>
      </p:sp>
    </p:spTree>
    <p:extLst>
      <p:ext uri="{BB962C8B-B14F-4D97-AF65-F5344CB8AC3E}">
        <p14:creationId xmlns="" xmlns:p14="http://schemas.microsoft.com/office/powerpoint/2010/main" val="301882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antifungal agents </a:t>
            </a:r>
            <a:endParaRPr lang="en-US" dirty="0"/>
          </a:p>
        </p:txBody>
      </p:sp>
      <p:pic>
        <p:nvPicPr>
          <p:cNvPr id="5" name="Content Placeholder 4" descr="Screen Clipping"/>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28390" y="2658100"/>
            <a:ext cx="5687219" cy="2410162"/>
          </a:xfrm>
        </p:spPr>
      </p:pic>
    </p:spTree>
    <p:extLst>
      <p:ext uri="{BB962C8B-B14F-4D97-AF65-F5344CB8AC3E}">
        <p14:creationId xmlns="" xmlns:p14="http://schemas.microsoft.com/office/powerpoint/2010/main" val="2017887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457200" y="1638218"/>
            <a:ext cx="8229600" cy="4449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26756</TotalTime>
  <Words>1499</Words>
  <Application>Microsoft Office PowerPoint</Application>
  <PresentationFormat>On-screen Show (4:3)</PresentationFormat>
  <Paragraphs>253</Paragraphs>
  <Slides>37</Slides>
  <Notes>6</Notes>
  <HiddenSlides>1</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3_Custom Design</vt:lpstr>
      <vt:lpstr>Custom Design</vt:lpstr>
      <vt:lpstr>1_Custom Design</vt:lpstr>
      <vt:lpstr>2_Custom Design</vt:lpstr>
      <vt:lpstr>Antifungal drugs </vt:lpstr>
      <vt:lpstr>Slide 2</vt:lpstr>
      <vt:lpstr>Types </vt:lpstr>
      <vt:lpstr>Slide 4</vt:lpstr>
      <vt:lpstr>Slide 5</vt:lpstr>
      <vt:lpstr>Slide 6</vt:lpstr>
      <vt:lpstr>Slide 7</vt:lpstr>
      <vt:lpstr>History of antifungal agents </vt:lpstr>
      <vt:lpstr>Slide 9</vt:lpstr>
      <vt:lpstr>Slide 10</vt:lpstr>
      <vt:lpstr>Slide 11</vt:lpstr>
      <vt:lpstr> Amphotericin B </vt:lpstr>
      <vt:lpstr>Mechanism of action</vt:lpstr>
      <vt:lpstr>Mechanism of actions</vt:lpstr>
      <vt:lpstr>kinetics</vt:lpstr>
      <vt:lpstr>Slide 16</vt:lpstr>
      <vt:lpstr>New amphotericin B formulations</vt:lpstr>
      <vt:lpstr>Slide 18</vt:lpstr>
      <vt:lpstr>Slide 19</vt:lpstr>
      <vt:lpstr>Untoward effects  </vt:lpstr>
      <vt:lpstr>interactions</vt:lpstr>
      <vt:lpstr>Therapeutic uses  </vt:lpstr>
      <vt:lpstr>Nystatin  </vt:lpstr>
      <vt:lpstr>Hamycin</vt:lpstr>
      <vt:lpstr>Griseofulvin </vt:lpstr>
      <vt:lpstr>Mechanism of action</vt:lpstr>
      <vt:lpstr>kinetics</vt:lpstr>
      <vt:lpstr>Slide 28</vt:lpstr>
      <vt:lpstr>Slide 29</vt:lpstr>
      <vt:lpstr>Flucytosine </vt:lpstr>
      <vt:lpstr>Mechanism of action</vt:lpstr>
      <vt:lpstr>Pharmacokinetics </vt:lpstr>
      <vt:lpstr>Untoward Effects</vt:lpstr>
      <vt:lpstr>Therapeutic Uses</vt:lpstr>
      <vt:lpstr>Slide 35</vt:lpstr>
      <vt:lpstr>References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Antifungal drugs</dc:title>
  <dc:creator>Dr Jay</dc:creator>
  <cp:lastModifiedBy>USER</cp:lastModifiedBy>
  <cp:revision>194</cp:revision>
  <dcterms:created xsi:type="dcterms:W3CDTF">2012-02-17T06:12:21Z</dcterms:created>
  <dcterms:modified xsi:type="dcterms:W3CDTF">2014-03-11T04:21:21Z</dcterms:modified>
</cp:coreProperties>
</file>