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998D6-3CC9-4845-9750-95D138088C06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B8835-8D1B-41D4-BA15-3DE6618715F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and lead to the accumulation of 14--</a:t>
            </a:r>
            <a:r>
              <a:rPr lang="en-US" dirty="0" err="1" smtClean="0"/>
              <a:t>methylsterols</a:t>
            </a:r>
            <a:r>
              <a:rPr lang="en-US" dirty="0" smtClean="0"/>
              <a:t>. These </a:t>
            </a:r>
            <a:r>
              <a:rPr lang="en-US" dirty="0" err="1" smtClean="0"/>
              <a:t>methylsterols</a:t>
            </a:r>
            <a:r>
              <a:rPr lang="en-US" dirty="0" smtClean="0"/>
              <a:t> may disrupt the close packing of acyl chains of phospholipids, impairing the functions of certain membrane-bound enzyme systems, thus inhibiting growth of the fungi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9D7BF-F3DE-4621-9D5B-546BA1633B4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8875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9D7BF-F3DE-4621-9D5B-546BA1633B4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1CC2E-DDEC-4F24-9E8E-72165069E4A5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</a:pPr>
            <a:endParaRPr lang="en-US" sz="500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effectLst/>
              </a:rPr>
              <a:t>Voriconazole</a:t>
            </a:r>
            <a:r>
              <a:rPr lang="en-US" dirty="0" smtClean="0">
                <a:effectLst/>
              </a:rPr>
              <a:t> exhibits nonlinear metabolism so that higher doses cause greater-than-linear increases in systemic drug exposure</a:t>
            </a:r>
          </a:p>
          <a:p>
            <a:r>
              <a:rPr lang="en-US" dirty="0" err="1" smtClean="0">
                <a:effectLst/>
              </a:rPr>
              <a:t>Posaconazole</a:t>
            </a:r>
            <a:r>
              <a:rPr lang="en-US" dirty="0" smtClean="0">
                <a:effectLst/>
              </a:rPr>
              <a:t> Bioavailability is significantly enhanced by the presence of food . a large volume of distribution (331-1341 L),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9D7BF-F3DE-4621-9D5B-546BA1633B4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0188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In normal volunteers, </a:t>
            </a:r>
            <a:r>
              <a:rPr lang="en-US" dirty="0" err="1" smtClean="0">
                <a:effectLst/>
              </a:rPr>
              <a:t>micafungin</a:t>
            </a:r>
            <a:r>
              <a:rPr lang="en-US" dirty="0" smtClean="0">
                <a:effectLst/>
              </a:rPr>
              <a:t> appears to be a mild inhibitor of CYP3A4, increasing AUC of </a:t>
            </a:r>
            <a:r>
              <a:rPr lang="en-US" dirty="0" err="1" smtClean="0">
                <a:effectLst/>
              </a:rPr>
              <a:t>nifedipine</a:t>
            </a:r>
            <a:r>
              <a:rPr lang="en-US" dirty="0" smtClean="0">
                <a:effectLst/>
              </a:rPr>
              <a:t> by 18% and </a:t>
            </a:r>
            <a:r>
              <a:rPr lang="en-US" dirty="0" err="1" smtClean="0">
                <a:effectLst/>
              </a:rPr>
              <a:t>sirolimus</a:t>
            </a:r>
            <a:r>
              <a:rPr lang="en-US" dirty="0" smtClean="0">
                <a:effectLst/>
              </a:rPr>
              <a:t> by 21%. </a:t>
            </a:r>
            <a:r>
              <a:rPr lang="en-US" dirty="0" err="1" smtClean="0">
                <a:effectLst/>
              </a:rPr>
              <a:t>Micafungin</a:t>
            </a:r>
            <a:r>
              <a:rPr lang="en-US" dirty="0" smtClean="0">
                <a:effectLst/>
              </a:rPr>
              <a:t> has no effect on </a:t>
            </a:r>
            <a:r>
              <a:rPr lang="en-US" dirty="0" err="1" smtClean="0">
                <a:effectLst/>
              </a:rPr>
              <a:t>tacrolimus</a:t>
            </a:r>
            <a:r>
              <a:rPr lang="en-US" dirty="0" smtClean="0">
                <a:effectLst/>
              </a:rPr>
              <a:t> clearance.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They all are </a:t>
            </a:r>
            <a:r>
              <a:rPr lang="en-US" dirty="0" err="1" smtClean="0"/>
              <a:t>teratogenic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dirty="0" smtClean="0">
                <a:effectLst/>
              </a:rPr>
              <a:t>with excretion of the metabolites in the urine and feces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>
                <a:effectLst/>
              </a:rPr>
              <a:t>Caspofungin</a:t>
            </a:r>
            <a:r>
              <a:rPr lang="en-US" dirty="0" smtClean="0">
                <a:effectLst/>
              </a:rPr>
              <a:t> increase </a:t>
            </a:r>
            <a:r>
              <a:rPr lang="en-US" dirty="0" err="1" smtClean="0">
                <a:effectLst/>
              </a:rPr>
              <a:t>tacrolimus</a:t>
            </a:r>
            <a:r>
              <a:rPr lang="en-US" dirty="0" smtClean="0">
                <a:effectLst/>
              </a:rPr>
              <a:t> levels by 16%, which should be managed by standard monitoring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9D7BF-F3DE-4621-9D5B-546BA1633B4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3001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17961CF-72BF-4730-BA26-740B242F38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005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CED56-A15D-47BF-A287-4656E6B14483}" type="datetimeFigureOut">
              <a:rPr lang="en-IN" smtClean="0"/>
              <a:pPr/>
              <a:t>11-03-2014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535A9-5396-4C24-ABEF-148BB3BE8B0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Antifungal drugs part 2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interactions</a:t>
            </a: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H2 blockers, proton pump inhibitors-decreases oral absorption</a:t>
            </a:r>
          </a:p>
          <a:p>
            <a:endParaRPr lang="sv-SE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inhibits </a:t>
            </a:r>
            <a:r>
              <a:rPr lang="en-IN" dirty="0" err="1" smtClean="0"/>
              <a:t>cytochrome</a:t>
            </a:r>
            <a:r>
              <a:rPr lang="en-IN" dirty="0" smtClean="0"/>
              <a:t> P450,CYP3A4-Phenytoin </a:t>
            </a:r>
            <a:r>
              <a:rPr lang="en-IN" dirty="0" err="1" smtClean="0"/>
              <a:t>Digoxin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b="1" dirty="0" err="1" smtClean="0">
                <a:solidFill>
                  <a:srgbClr val="FF0000"/>
                </a:solidFill>
              </a:rPr>
              <a:t>Astemizole</a:t>
            </a:r>
            <a:r>
              <a:rPr lang="en-IN" b="1" dirty="0" smtClean="0">
                <a:solidFill>
                  <a:srgbClr val="FF0000"/>
                </a:solidFill>
              </a:rPr>
              <a:t>, </a:t>
            </a:r>
            <a:r>
              <a:rPr lang="en-IN" b="1" dirty="0" err="1" smtClean="0">
                <a:solidFill>
                  <a:srgbClr val="FF0000"/>
                </a:solidFill>
              </a:rPr>
              <a:t>terfenadine</a:t>
            </a:r>
            <a:r>
              <a:rPr lang="en-IN" b="1" dirty="0" smtClean="0">
                <a:solidFill>
                  <a:srgbClr val="FF0000"/>
                </a:solidFill>
              </a:rPr>
              <a:t>-polymorphic ventricular tachycardia</a:t>
            </a:r>
          </a:p>
          <a:p>
            <a:r>
              <a:rPr lang="en-US" b="1" dirty="0" err="1" smtClean="0"/>
              <a:t>Rifampicin</a:t>
            </a:r>
            <a:r>
              <a:rPr lang="en-US" b="1" dirty="0" smtClean="0"/>
              <a:t>—induce KTZ metabolism</a:t>
            </a:r>
            <a:endParaRPr lang="sv-SE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2"/>
                </a:solidFill>
              </a:rPr>
              <a:t>uses</a:t>
            </a:r>
            <a:endParaRPr lang="en-IN" sz="6600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DERMATOPHYTOSIS-ORAL-200MG OD OR BD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SEBORRHOEA OF SCALP AND DANDRUFF-SHAMPOO</a:t>
            </a:r>
          </a:p>
          <a:p>
            <a:endParaRPr lang="en-IN" b="1" dirty="0" smtClean="0">
              <a:solidFill>
                <a:schemeClr val="bg1"/>
              </a:solidFill>
            </a:endParaRPr>
          </a:p>
        </p:txBody>
      </p:sp>
      <p:pic>
        <p:nvPicPr>
          <p:cNvPr id="25602" name="Picture 2" descr="http://images.ddccdn.com/otc/105105/895-nizoral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05000"/>
            <a:ext cx="4419600" cy="436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err="1" smtClean="0"/>
              <a:t>monilial</a:t>
            </a:r>
            <a:r>
              <a:rPr lang="en-IN" dirty="0" smtClean="0"/>
              <a:t> </a:t>
            </a:r>
            <a:r>
              <a:rPr lang="en-IN" dirty="0" err="1" smtClean="0"/>
              <a:t>vaginitis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Systemic mycosis-</a:t>
            </a:r>
            <a:r>
              <a:rPr lang="en-IN" dirty="0" err="1" smtClean="0"/>
              <a:t>itraconazole</a:t>
            </a:r>
            <a:r>
              <a:rPr lang="en-IN" dirty="0" smtClean="0"/>
              <a:t> and </a:t>
            </a:r>
            <a:r>
              <a:rPr lang="en-IN" dirty="0" err="1" smtClean="0"/>
              <a:t>fluconazole</a:t>
            </a:r>
            <a:r>
              <a:rPr lang="en-IN" dirty="0" smtClean="0"/>
              <a:t>, being more active</a:t>
            </a:r>
          </a:p>
          <a:p>
            <a:endParaRPr lang="en-IN" dirty="0" smtClean="0"/>
          </a:p>
          <a:p>
            <a:r>
              <a:rPr lang="en-IN" dirty="0" smtClean="0"/>
              <a:t>dermal </a:t>
            </a:r>
            <a:r>
              <a:rPr lang="en-IN" dirty="0" err="1" smtClean="0"/>
              <a:t>leishmaniasis</a:t>
            </a:r>
            <a:r>
              <a:rPr lang="en-IN" dirty="0" smtClean="0"/>
              <a:t> and </a:t>
            </a:r>
            <a:r>
              <a:rPr lang="en-IN" dirty="0" err="1" smtClean="0"/>
              <a:t>kala</a:t>
            </a:r>
            <a:r>
              <a:rPr lang="en-IN" dirty="0" smtClean="0"/>
              <a:t> </a:t>
            </a:r>
            <a:r>
              <a:rPr lang="en-IN" dirty="0" err="1" smtClean="0"/>
              <a:t>azar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Cushing's syndrome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Clotrimazole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Topical treatment of </a:t>
            </a:r>
            <a:r>
              <a:rPr lang="en-US" b="1" dirty="0" err="1" smtClean="0"/>
              <a:t>tinea</a:t>
            </a:r>
            <a:r>
              <a:rPr lang="en-US" b="1" dirty="0" smtClean="0"/>
              <a:t> inf. like ringworm</a:t>
            </a:r>
          </a:p>
          <a:p>
            <a:r>
              <a:rPr lang="en-US" b="1" dirty="0" smtClean="0"/>
              <a:t>BD for 2-4 weeks</a:t>
            </a:r>
          </a:p>
          <a:p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 err="1" smtClean="0"/>
              <a:t>otomycosis</a:t>
            </a:r>
            <a:r>
              <a:rPr lang="en-US" b="1" dirty="0" smtClean="0"/>
              <a:t>, oral/</a:t>
            </a:r>
            <a:r>
              <a:rPr lang="en-US" b="1" dirty="0" err="1" smtClean="0"/>
              <a:t>cutaneous</a:t>
            </a:r>
            <a:r>
              <a:rPr lang="en-US" b="1" dirty="0" smtClean="0"/>
              <a:t>/vaginal </a:t>
            </a:r>
            <a:r>
              <a:rPr lang="en-US" b="1" dirty="0" err="1" smtClean="0"/>
              <a:t>candidiasis</a:t>
            </a:r>
            <a:endParaRPr lang="en-US" b="1" dirty="0" smtClean="0"/>
          </a:p>
          <a:p>
            <a:r>
              <a:rPr lang="en-US" dirty="0" err="1" smtClean="0"/>
              <a:t>Vaginitis</a:t>
            </a:r>
            <a:r>
              <a:rPr lang="en-US" dirty="0" smtClean="0"/>
              <a:t>-most favored as long lasting residual effects</a:t>
            </a:r>
          </a:p>
          <a:p>
            <a:r>
              <a:rPr lang="en-US" dirty="0" smtClean="0"/>
              <a:t>Local irritation and burning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331788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Triazoles</a:t>
            </a:r>
            <a:endParaRPr lang="en-US" sz="4000" dirty="0"/>
          </a:p>
        </p:txBody>
      </p:sp>
      <p:graphicFrame>
        <p:nvGraphicFramePr>
          <p:cNvPr id="32891" name="Group 12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4199457353"/>
              </p:ext>
            </p:extLst>
          </p:nvPr>
        </p:nvGraphicFramePr>
        <p:xfrm>
          <a:off x="381000" y="609600"/>
          <a:ext cx="8534400" cy="5989639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  <a:gridCol w="2133600"/>
                <a:gridCol w="1644650"/>
                <a:gridCol w="17081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Fluconazole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Itraconazole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Voriconazole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Posaconazole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935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Absorption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and PO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Good bioavailability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Capsule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Edwardian Script ITC" pitchFamily="66" charset="0"/>
                          <a:cs typeface="Times New Roman" pitchFamily="18" charset="0"/>
                        </a:rPr>
                        <a:t> ≠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Suspension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Capsules best absorbed with food.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Suspension best absorbed on empty stomach.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dwardian Script ITC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 and PO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 oral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bioavailability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PO--Absorption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enhanced with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high fat meal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8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Distribution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Wide.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Good CNS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penetration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Low urinary levels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Poor CNS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penetration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Wide.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Good CNS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penetration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Widely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distributed into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tissues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9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Metabolism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Hepatic/Renal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Hepatic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CYP 2C9, 2C19,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3A4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Saturable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metabolism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a substrate of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 metabolized by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P450, but it is an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Inhibitor of 3A4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4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Elimination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80% excreted unchanged in the urine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Excreted in feces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Minimal renal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excretion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Minimal renal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excretion of parent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compound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66% excreted in feces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882776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2124365"/>
              </p:ext>
            </p:extLst>
          </p:nvPr>
        </p:nvGraphicFramePr>
        <p:xfrm>
          <a:off x="609600" y="228600"/>
          <a:ext cx="8229600" cy="710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2209800"/>
                <a:gridCol w="2286000"/>
                <a:gridCol w="2057400"/>
              </a:tblGrid>
              <a:tr h="312626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Dose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Therapeutic uses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Untoward effects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363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Itraconazole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Loading dose of 200 mg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tds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for the first 3 days followed by 100mg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bd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200 mg once daily is used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200 mg once daily for 12 weeks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Aspergillosis</a:t>
                      </a:r>
                      <a:endParaRPr lang="en-IN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histoplasmosis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blastomycosis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sporotrichosis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For maintenance therapy of HIV-infected patients with disseminated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histoplasmosis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Onychomycosis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QT prolongation,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C/I in CHF due to negative inotropic effect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Hepatotoxicity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Rash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Hypokalemia</a:t>
                      </a: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Nausea and vomiting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154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Fluconazole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200 mg on the first day and then 100 mg daily for 2weeks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400 mg daily, is used for  8 weeks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       followed by 200mg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200mg/day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fungal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keratitis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Oropharyngeal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candidiasis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tinea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infections and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cutaneous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candidiasis</a:t>
                      </a:r>
                      <a:endParaRPr lang="en-IN" sz="18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disseminated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candidiasis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cryptoc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occal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</a:t>
                      </a:r>
                    </a:p>
                    <a:p>
                      <a:r>
                        <a:rPr lang="en-IN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coccidioidal</a:t>
                      </a:r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meningitis and other systemic fungal</a:t>
                      </a:r>
                    </a:p>
                    <a:p>
                      <a:r>
                        <a:rPr lang="en-IN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infections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Well tolerated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Nausea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Vomiting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Elevated LFTs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Teratogenic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 rodent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  <a:effectLst/>
                        </a:rPr>
                        <a:t>Cryptococcal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 meningitis in patients with AIDS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/>
                        </a:rPr>
                        <a:t>Other mycoses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292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2245317"/>
              </p:ext>
            </p:extLst>
          </p:nvPr>
        </p:nvGraphicFramePr>
        <p:xfrm>
          <a:off x="457200" y="1143000"/>
          <a:ext cx="8229600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Therapeutic uses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Untoward effects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Voriconazole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 mg/kg IV for 2 doses, then 3 to 4 mg/kg IV every 12 hours followed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by 200 mg orally 12 hourly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Candidemia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and invasive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aspergillosis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Teratogenic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in animals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Prolongation of the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QTc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interval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Transient visual or auditory hallucinations are frequent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Nausea, flushing, feverishness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Posaconazole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Orally 200 mg four times daily and changed to 400 mg twice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Oropharyngeal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candidiasis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Prophylaxis against candidiasis and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aspergillosis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who have prolonged neutropenia or severe graft-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vs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-host disease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Nausea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and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 vomiting,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Diarrhea,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Abdominal pain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Headache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Teratogenic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in rodents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3801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Advantages of </a:t>
            </a:r>
            <a:r>
              <a:rPr lang="en-US" b="1" dirty="0" err="1" smtClean="0">
                <a:solidFill>
                  <a:schemeClr val="bg1"/>
                </a:solidFill>
              </a:rPr>
              <a:t>Triazoles</a:t>
            </a:r>
            <a:r>
              <a:rPr lang="en-US" b="1" dirty="0" smtClean="0">
                <a:solidFill>
                  <a:schemeClr val="bg1"/>
                </a:solidFill>
              </a:rPr>
              <a:t> over </a:t>
            </a:r>
            <a:r>
              <a:rPr lang="en-US" b="1" dirty="0" err="1" smtClean="0">
                <a:solidFill>
                  <a:schemeClr val="bg1"/>
                </a:solidFill>
              </a:rPr>
              <a:t>imidazoles</a:t>
            </a:r>
            <a:r>
              <a:rPr lang="en-US" b="1" dirty="0" smtClean="0">
                <a:solidFill>
                  <a:schemeClr val="bg1"/>
                </a:solidFill>
              </a:rPr>
              <a:t>….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inhibit steroid synthesis</a:t>
            </a:r>
          </a:p>
          <a:p>
            <a:r>
              <a:rPr lang="en-US" dirty="0" smtClean="0"/>
              <a:t>Affect hepatic drug metabolism to lesser extent</a:t>
            </a:r>
          </a:p>
          <a:p>
            <a:r>
              <a:rPr lang="en-US" dirty="0" smtClean="0"/>
              <a:t>PPIs and H2 blockers do not affect its absorption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Echinocandins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Screening </a:t>
            </a:r>
            <a:r>
              <a:rPr lang="en-US" dirty="0"/>
              <a:t>natural products of fungal fermentation in the 1970s led to the discovery that </a:t>
            </a:r>
            <a:r>
              <a:rPr lang="en-US" i="1" dirty="0" err="1"/>
              <a:t>echinocandins</a:t>
            </a:r>
            <a:r>
              <a:rPr lang="en-US" dirty="0"/>
              <a:t> had activity against </a:t>
            </a:r>
            <a:r>
              <a:rPr lang="en-US" i="1" dirty="0" smtClean="0"/>
              <a:t>Candida</a:t>
            </a:r>
          </a:p>
          <a:p>
            <a:endParaRPr lang="en-US" i="1" dirty="0" smtClean="0"/>
          </a:p>
          <a:p>
            <a:endParaRPr lang="en-US" dirty="0" smtClean="0"/>
          </a:p>
          <a:p>
            <a:r>
              <a:rPr lang="en-US" sz="3600" b="1" dirty="0" err="1" smtClean="0"/>
              <a:t>caspofungin</a:t>
            </a:r>
            <a:r>
              <a:rPr lang="en-US" sz="3600" b="1" dirty="0"/>
              <a:t>, </a:t>
            </a:r>
            <a:r>
              <a:rPr lang="en-US" sz="3600" b="1" dirty="0" err="1"/>
              <a:t>anidulafungin</a:t>
            </a:r>
            <a:r>
              <a:rPr lang="en-US" sz="3600" b="1" dirty="0"/>
              <a:t>, and </a:t>
            </a:r>
            <a:r>
              <a:rPr lang="en-US" sz="3600" b="1" dirty="0" err="1"/>
              <a:t>micafungin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88315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actions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7220"/>
            <a:ext cx="8229600" cy="3951922"/>
          </a:xfrm>
        </p:spPr>
      </p:pic>
    </p:spTree>
    <p:extLst>
      <p:ext uri="{BB962C8B-B14F-4D97-AF65-F5344CB8AC3E}">
        <p14:creationId xmlns="" xmlns:p14="http://schemas.microsoft.com/office/powerpoint/2010/main" val="49173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Azoles</a:t>
            </a:r>
            <a:endParaRPr lang="en-US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azoles are a group of synthetic </a:t>
            </a:r>
            <a:r>
              <a:rPr lang="en-US" dirty="0" err="1"/>
              <a:t>fungistatic</a:t>
            </a:r>
            <a:r>
              <a:rPr lang="en-US" dirty="0"/>
              <a:t> agents with a broad spectrum of activity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895600"/>
            <a:ext cx="3276600" cy="1752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2763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sz="4000"/>
              <a:t>Echinocandins</a:t>
            </a:r>
          </a:p>
        </p:txBody>
      </p:sp>
      <p:graphicFrame>
        <p:nvGraphicFramePr>
          <p:cNvPr id="49440" name="Group 28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26370706"/>
              </p:ext>
            </p:extLst>
          </p:nvPr>
        </p:nvGraphicFramePr>
        <p:xfrm>
          <a:off x="457200" y="2133600"/>
          <a:ext cx="8229600" cy="2763203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1524000"/>
                <a:gridCol w="2436813"/>
                <a:gridCol w="1601787"/>
                <a:gridCol w="266700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Caspofungin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Micafungin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Anidulafungin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Absorption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Not orally absorbed.  IV only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Distribution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Extensive into the tissues, minimal CNS penetration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Metabolism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spontaneous degradation, hydrolysis and N-acetylation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Chemical degradated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Not hepatically metabolized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Elimination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Limited urinary excretion. 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Half-life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9-23 hours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11-21 hours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26.5 hours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3483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26546993"/>
              </p:ext>
            </p:extLst>
          </p:nvPr>
        </p:nvGraphicFramePr>
        <p:xfrm>
          <a:off x="609600" y="533400"/>
          <a:ext cx="8229600" cy="582549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Drug</a:t>
                      </a:r>
                      <a:r>
                        <a:rPr lang="en-US" baseline="0" dirty="0" smtClean="0"/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Untoward effects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Dosage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Therapeutic uses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effectLst/>
                        </a:rPr>
                        <a:t>Caspofungin</a:t>
                      </a:r>
                      <a:endParaRPr lang="en-US" dirty="0" smtClean="0">
                        <a:effectLst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Well tolerated, with the exception of phlebitis at the infusion site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70mg daily</a:t>
                      </a:r>
                      <a:r>
                        <a:rPr lang="en-US" baseline="0" dirty="0" smtClean="0"/>
                        <a:t> over 1 hour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</a:rPr>
                        <a:t>Approved for initial therapy of deeply invasive candidiasis and as salvage therapy for patients with invasive </a:t>
                      </a:r>
                      <a:r>
                        <a:rPr lang="en-US" b="1" dirty="0" err="1" smtClean="0">
                          <a:effectLst/>
                        </a:rPr>
                        <a:t>aspergillosis</a:t>
                      </a:r>
                      <a:r>
                        <a:rPr lang="en-US" b="1" dirty="0" smtClean="0">
                          <a:effectLst/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effectLst/>
                        </a:rPr>
                        <a:t>Micafungin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Well tolerated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</a:rPr>
                        <a:t>100 mg daily over 1 hour for adults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</a:rPr>
                        <a:t>Approved for the treatment of deeply invasive candidiasis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effectLst/>
                        </a:rPr>
                        <a:t>Anidulafungin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Well tolerated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effectLst/>
                        </a:rPr>
                        <a:t> L</a:t>
                      </a:r>
                      <a:r>
                        <a:rPr lang="en-US" dirty="0" smtClean="0">
                          <a:effectLst/>
                        </a:rPr>
                        <a:t>oading dose of 200 mg followed by 100 mg daily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effectLst/>
                        </a:rPr>
                        <a:t>Approved for the treatment of esophageal candidiasis.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808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Terbinafine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Terbinafine</a:t>
            </a:r>
            <a:r>
              <a:rPr lang="en-US" dirty="0"/>
              <a:t> is a synthetic </a:t>
            </a:r>
            <a:r>
              <a:rPr lang="en-US" dirty="0" err="1" smtClean="0"/>
              <a:t>allylamine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It acts by inhibiting the enzyme </a:t>
            </a:r>
            <a:r>
              <a:rPr lang="en-US" dirty="0" err="1" smtClean="0"/>
              <a:t>squalene</a:t>
            </a:r>
            <a:r>
              <a:rPr lang="en-US" dirty="0" smtClean="0"/>
              <a:t> </a:t>
            </a:r>
            <a:r>
              <a:rPr lang="en-US" dirty="0" err="1" smtClean="0"/>
              <a:t>epoxidase</a:t>
            </a:r>
            <a:r>
              <a:rPr lang="en-US" dirty="0" smtClean="0"/>
              <a:t> and </a:t>
            </a:r>
            <a:r>
              <a:rPr lang="en-US" dirty="0" err="1" smtClean="0"/>
              <a:t>bloking</a:t>
            </a:r>
            <a:r>
              <a:rPr lang="en-US" dirty="0" smtClean="0"/>
              <a:t> </a:t>
            </a:r>
            <a:r>
              <a:rPr lang="en-US" dirty="0" err="1" smtClean="0"/>
              <a:t>ergosterol</a:t>
            </a:r>
            <a:r>
              <a:rPr lang="en-US" dirty="0" smtClean="0"/>
              <a:t> biosynthesis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2438400"/>
            <a:ext cx="292893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4680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actions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7220"/>
            <a:ext cx="8229600" cy="3951922"/>
          </a:xfrm>
        </p:spPr>
      </p:pic>
    </p:spTree>
    <p:extLst>
      <p:ext uri="{BB962C8B-B14F-4D97-AF65-F5344CB8AC3E}">
        <p14:creationId xmlns="" xmlns:p14="http://schemas.microsoft.com/office/powerpoint/2010/main" val="49173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Extensively metabolized in liver</a:t>
            </a:r>
          </a:p>
          <a:p>
            <a:endParaRPr lang="en-US" dirty="0" smtClean="0"/>
          </a:p>
          <a:p>
            <a:r>
              <a:rPr lang="en-US" dirty="0" smtClean="0"/>
              <a:t>Drug accumulates </a:t>
            </a:r>
            <a:r>
              <a:rPr lang="en-US" dirty="0"/>
              <a:t>in skin, nails, and </a:t>
            </a:r>
            <a:r>
              <a:rPr lang="en-US" dirty="0" smtClean="0"/>
              <a:t>fat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The initial t</a:t>
            </a:r>
            <a:r>
              <a:rPr lang="en-US" baseline="-25000" dirty="0"/>
              <a:t>1/2</a:t>
            </a:r>
            <a:r>
              <a:rPr lang="en-US" dirty="0"/>
              <a:t> is </a:t>
            </a:r>
            <a:r>
              <a:rPr lang="en-US" dirty="0" smtClean="0"/>
              <a:t>12 </a:t>
            </a:r>
            <a:r>
              <a:rPr lang="en-US" dirty="0"/>
              <a:t>hours but extends to 200-400 hours at steady </a:t>
            </a:r>
            <a:r>
              <a:rPr lang="en-US" dirty="0" smtClean="0"/>
              <a:t>state</a:t>
            </a:r>
          </a:p>
          <a:p>
            <a:endParaRPr lang="en-US" dirty="0" smtClean="0"/>
          </a:p>
          <a:p>
            <a:r>
              <a:rPr lang="en-US" dirty="0" smtClean="0"/>
              <a:t>Drug is </a:t>
            </a:r>
            <a:r>
              <a:rPr lang="en-US" dirty="0" err="1" smtClean="0"/>
              <a:t>teratogenic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275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Therapeutic uses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u="sng" dirty="0" smtClean="0"/>
              <a:t>Effective </a:t>
            </a:r>
            <a:r>
              <a:rPr lang="en-US" u="sng" dirty="0"/>
              <a:t>orally and topically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onychomycosis</a:t>
            </a:r>
            <a:r>
              <a:rPr lang="en-US" dirty="0"/>
              <a:t> orally 250 mg daily for 12 weeks</a:t>
            </a:r>
          </a:p>
          <a:p>
            <a:pPr lvl="1"/>
            <a:r>
              <a:rPr lang="en-US" dirty="0"/>
              <a:t>Topically used for </a:t>
            </a:r>
            <a:r>
              <a:rPr lang="en-US" dirty="0" err="1"/>
              <a:t>dermatophytes</a:t>
            </a:r>
            <a:r>
              <a:rPr lang="en-US" dirty="0"/>
              <a:t> skin infection</a:t>
            </a:r>
          </a:p>
          <a:p>
            <a:endParaRPr lang="en-US" dirty="0"/>
          </a:p>
          <a:p>
            <a:r>
              <a:rPr lang="en-US" dirty="0"/>
              <a:t>Well tolerated adverse effects include GI disturbance, headache and rashes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4106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Topical Antifungal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Topical </a:t>
            </a:r>
            <a:r>
              <a:rPr lang="en-US" dirty="0"/>
              <a:t>treatment is useful in many superficial fungal infections, i.e., those confined to </a:t>
            </a:r>
            <a:r>
              <a:rPr lang="en-US" dirty="0" smtClean="0"/>
              <a:t>the</a:t>
            </a:r>
          </a:p>
          <a:p>
            <a:pPr lvl="1"/>
            <a:r>
              <a:rPr lang="en-US" dirty="0" smtClean="0"/>
              <a:t>Stratum </a:t>
            </a:r>
            <a:r>
              <a:rPr lang="en-US" dirty="0" err="1"/>
              <a:t>corneum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en-US" dirty="0" smtClean="0"/>
              <a:t>quamous mucosa</a:t>
            </a:r>
            <a:endParaRPr lang="en-US" dirty="0"/>
          </a:p>
          <a:p>
            <a:pPr lvl="1"/>
            <a:r>
              <a:rPr lang="en-US" dirty="0" smtClean="0"/>
              <a:t>Cornea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Diseases </a:t>
            </a:r>
            <a:r>
              <a:rPr lang="en-US" dirty="0"/>
              <a:t>include </a:t>
            </a:r>
            <a:r>
              <a:rPr lang="en-US" dirty="0" err="1"/>
              <a:t>dermatophytosis</a:t>
            </a:r>
            <a:r>
              <a:rPr lang="en-US" dirty="0"/>
              <a:t> (ringworm), candidiasis, </a:t>
            </a:r>
            <a:r>
              <a:rPr lang="en-US" dirty="0" err="1"/>
              <a:t>tinea</a:t>
            </a:r>
            <a:r>
              <a:rPr lang="en-US" dirty="0"/>
              <a:t> </a:t>
            </a:r>
            <a:r>
              <a:rPr lang="en-US" dirty="0" err="1"/>
              <a:t>versicolor</a:t>
            </a:r>
            <a:r>
              <a:rPr lang="en-US" dirty="0"/>
              <a:t>, </a:t>
            </a:r>
            <a:r>
              <a:rPr lang="en-US" dirty="0" err="1"/>
              <a:t>piedra</a:t>
            </a:r>
            <a:r>
              <a:rPr lang="en-US" dirty="0"/>
              <a:t>, </a:t>
            </a:r>
            <a:r>
              <a:rPr lang="en-US" dirty="0" err="1"/>
              <a:t>tinea</a:t>
            </a:r>
            <a:r>
              <a:rPr lang="en-US" dirty="0"/>
              <a:t> </a:t>
            </a:r>
            <a:r>
              <a:rPr lang="en-US" dirty="0" err="1"/>
              <a:t>nigra</a:t>
            </a:r>
            <a:r>
              <a:rPr lang="en-US" dirty="0"/>
              <a:t>, and fungal keratitis</a:t>
            </a:r>
          </a:p>
        </p:txBody>
      </p:sp>
    </p:spTree>
    <p:extLst>
      <p:ext uri="{BB962C8B-B14F-4D97-AF65-F5344CB8AC3E}">
        <p14:creationId xmlns="" xmlns:p14="http://schemas.microsoft.com/office/powerpoint/2010/main" val="241653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00916495"/>
              </p:ext>
            </p:extLst>
          </p:nvPr>
        </p:nvGraphicFramePr>
        <p:xfrm>
          <a:off x="381000" y="304800"/>
          <a:ext cx="8229600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Drugs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Indication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Untoward effects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7716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Topical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Imidazoles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and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Triazoles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Clotrimazole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Econazole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Miconazole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Terconazole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Butoconazole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and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Ketoconazole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Ringworm,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versicolor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and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mucocutaneous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candidiasis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Stinging, erythema, edema,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vesication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desquamation, pruritus, and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urticaria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Ciclopirox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Olamine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Cutaneous candidiasis and for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corporis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cruris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pedis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and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versicolor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</a:p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seborrheic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dermatitis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Irritation, pruritus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Haloprogin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pedis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cruris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corporis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manuum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and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tinea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versicolor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Irritation, pruritus, burning sensations,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vesiculation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effectLst/>
                        </a:rPr>
                        <a:t>, increased maceration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  <a:effectLst/>
                        </a:rPr>
                        <a:t>Tolnaftate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Tinea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cruris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tinea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corporis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Little irritation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1888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r>
              <a:rPr lang="en-US" smtClean="0">
                <a:ea typeface="ＭＳ Ｐゴシック" pitchFamily="34" charset="-128"/>
              </a:rPr>
              <a:t/>
            </a:r>
            <a:br>
              <a:rPr lang="en-US" smtClean="0">
                <a:ea typeface="ＭＳ Ｐゴシック" pitchFamily="34" charset="-128"/>
              </a:rPr>
            </a:br>
            <a:r>
              <a:rPr lang="en-IN" smtClean="0">
                <a:ea typeface="ＭＳ Ｐゴシック" pitchFamily="34" charset="-128"/>
              </a:rPr>
              <a:t/>
            </a:r>
            <a:br>
              <a:rPr lang="en-IN" smtClean="0">
                <a:ea typeface="ＭＳ Ｐゴシック" pitchFamily="34" charset="-128"/>
              </a:rPr>
            </a:br>
            <a:endParaRPr lang="en-IN" smtClean="0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08504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134"/>
                <a:gridCol w="1527890"/>
                <a:gridCol w="2880320"/>
                <a:gridCol w="1440160"/>
              </a:tblGrid>
              <a:tr h="1371600"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IN" dirty="0"/>
                    </a:p>
                  </a:txBody>
                  <a:tcPr/>
                </a:tc>
              </a:tr>
              <a:tr h="5486400">
                <a:tc>
                  <a:txBody>
                    <a:bodyPr/>
                    <a:lstStyle/>
                    <a:p>
                      <a:r>
                        <a:rPr lang="en-IN" dirty="0" smtClean="0"/>
                        <a:t>Oliver A. </a:t>
                      </a:r>
                      <a:r>
                        <a:rPr lang="en-IN" dirty="0" err="1" smtClean="0"/>
                        <a:t>Cornely</a:t>
                      </a:r>
                      <a:r>
                        <a:rPr lang="en-IN" dirty="0" smtClean="0"/>
                        <a:t>, M.D., Johan </a:t>
                      </a:r>
                      <a:r>
                        <a:rPr lang="en-IN" dirty="0" err="1" smtClean="0"/>
                        <a:t>Maertens</a:t>
                      </a:r>
                      <a:r>
                        <a:rPr lang="en-IN" dirty="0" smtClean="0"/>
                        <a:t>, M.D., Drew J. Winston, M.D., John Perfect, M.D., Andrew J. </a:t>
                      </a:r>
                      <a:r>
                        <a:rPr lang="en-IN" dirty="0" err="1" smtClean="0"/>
                        <a:t>Ullmann</a:t>
                      </a:r>
                      <a:r>
                        <a:rPr lang="en-IN" dirty="0" smtClean="0"/>
                        <a:t>, M.D., Thomas J. Walsh, M.D., David </a:t>
                      </a:r>
                      <a:r>
                        <a:rPr lang="en-IN" dirty="0" err="1" smtClean="0"/>
                        <a:t>Helfgott</a:t>
                      </a:r>
                      <a:r>
                        <a:rPr lang="en-IN" dirty="0" smtClean="0"/>
                        <a:t>, M.D., </a:t>
                      </a:r>
                      <a:r>
                        <a:rPr lang="en-IN" dirty="0" err="1" smtClean="0"/>
                        <a:t>Jerzy</a:t>
                      </a:r>
                      <a:r>
                        <a:rPr lang="en-IN" dirty="0" smtClean="0"/>
                        <a:t> </a:t>
                      </a:r>
                      <a:r>
                        <a:rPr lang="en-IN" dirty="0" err="1" smtClean="0"/>
                        <a:t>Holowiecki</a:t>
                      </a:r>
                      <a:r>
                        <a:rPr lang="en-IN" dirty="0" smtClean="0"/>
                        <a:t>, M.D., Dick </a:t>
                      </a:r>
                      <a:r>
                        <a:rPr lang="en-IN" dirty="0" err="1" smtClean="0"/>
                        <a:t>Stockelberg</a:t>
                      </a:r>
                      <a:r>
                        <a:rPr lang="en-IN" dirty="0" smtClean="0"/>
                        <a:t>, M.D., </a:t>
                      </a:r>
                      <a:r>
                        <a:rPr lang="en-IN" dirty="0" err="1" smtClean="0"/>
                        <a:t>Yeow</a:t>
                      </a:r>
                      <a:r>
                        <a:rPr lang="en-IN" dirty="0" smtClean="0"/>
                        <a:t>-Tee </a:t>
                      </a:r>
                      <a:r>
                        <a:rPr lang="en-IN" dirty="0" err="1" smtClean="0"/>
                        <a:t>Goh</a:t>
                      </a:r>
                      <a:r>
                        <a:rPr lang="en-IN" dirty="0" smtClean="0"/>
                        <a:t>, M.D., Mario </a:t>
                      </a:r>
                      <a:r>
                        <a:rPr lang="en-IN" dirty="0" err="1" smtClean="0"/>
                        <a:t>Petrini</a:t>
                      </a:r>
                      <a:r>
                        <a:rPr lang="en-IN" dirty="0" smtClean="0"/>
                        <a:t>, M.D., Cathy </a:t>
                      </a:r>
                      <a:r>
                        <a:rPr lang="en-IN" dirty="0" err="1" smtClean="0"/>
                        <a:t>Hardalo</a:t>
                      </a:r>
                      <a:r>
                        <a:rPr lang="en-IN" dirty="0" smtClean="0"/>
                        <a:t>, M.D., </a:t>
                      </a:r>
                      <a:r>
                        <a:rPr lang="en-IN" dirty="0" err="1" smtClean="0"/>
                        <a:t>Ramachandran</a:t>
                      </a:r>
                      <a:r>
                        <a:rPr lang="en-IN" dirty="0" smtClean="0"/>
                        <a:t> Suresh, Ph.D., and David </a:t>
                      </a:r>
                      <a:r>
                        <a:rPr lang="en-IN" dirty="0" err="1" smtClean="0"/>
                        <a:t>Angulo</a:t>
                      </a:r>
                      <a:r>
                        <a:rPr lang="en-IN" dirty="0" smtClean="0"/>
                        <a:t>-Gonzalez, M.D.</a:t>
                      </a:r>
                      <a:r>
                        <a:rPr lang="en-IN" dirty="0" smtClean="0"/>
                        <a:t/>
                      </a:r>
                      <a:br>
                        <a:rPr lang="en-IN" dirty="0" smtClean="0"/>
                      </a:br>
                      <a:endParaRPr lang="en-US" sz="1800" b="0" i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err="1" smtClean="0"/>
                        <a:t>Posaconazole</a:t>
                      </a:r>
                      <a:r>
                        <a:rPr lang="en-IN" b="1" dirty="0" smtClean="0"/>
                        <a:t> vs. </a:t>
                      </a:r>
                      <a:r>
                        <a:rPr lang="en-IN" b="1" dirty="0" err="1" smtClean="0"/>
                        <a:t>Fluconazole</a:t>
                      </a:r>
                      <a:r>
                        <a:rPr lang="en-IN" b="1" dirty="0" smtClean="0"/>
                        <a:t> or </a:t>
                      </a:r>
                      <a:r>
                        <a:rPr lang="en-IN" b="1" dirty="0" err="1" smtClean="0"/>
                        <a:t>Itraconazole</a:t>
                      </a:r>
                      <a:r>
                        <a:rPr lang="en-IN" b="1" dirty="0" smtClean="0"/>
                        <a:t> Prophylaxis in Patients with </a:t>
                      </a:r>
                      <a:r>
                        <a:rPr lang="en-IN" b="1" dirty="0" err="1" smtClean="0"/>
                        <a:t>Neutropenia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IN" dirty="0" smtClean="0"/>
                        <a:t>N </a:t>
                      </a:r>
                      <a:r>
                        <a:rPr lang="en-IN" dirty="0" err="1" smtClean="0"/>
                        <a:t>Engl</a:t>
                      </a:r>
                      <a:r>
                        <a:rPr lang="en-IN" dirty="0" smtClean="0"/>
                        <a:t> J Med 2007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IN" dirty="0" err="1" smtClean="0"/>
              <a:t>Tripathi</a:t>
            </a:r>
            <a:r>
              <a:rPr lang="en-IN" dirty="0" smtClean="0"/>
              <a:t> KD, Essentials of medical pharmacology, 6</a:t>
            </a:r>
            <a:r>
              <a:rPr lang="en-IN" baseline="30000" dirty="0" smtClean="0"/>
              <a:t>th</a:t>
            </a:r>
            <a:r>
              <a:rPr lang="en-IN" dirty="0" smtClean="0"/>
              <a:t> edition, </a:t>
            </a:r>
            <a:r>
              <a:rPr lang="en-IN" dirty="0" err="1" smtClean="0"/>
              <a:t>Jaypee</a:t>
            </a:r>
            <a:r>
              <a:rPr lang="en-IN" dirty="0" smtClean="0"/>
              <a:t> publication New Delhi</a:t>
            </a:r>
          </a:p>
          <a:p>
            <a:pPr algn="just">
              <a:defRPr/>
            </a:pPr>
            <a:r>
              <a:rPr lang="en-IN" i="1" dirty="0" smtClean="0"/>
              <a:t>Goodman and Gilman's the Pharmacological Basis of Therapeutics</a:t>
            </a:r>
            <a:r>
              <a:rPr lang="en-IN" dirty="0" smtClean="0"/>
              <a:t>. 11th ed. New York, NY: McGraw-Hill; 2006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Imidazoles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Triazoles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4400" b="1" dirty="0"/>
              <a:t>I</a:t>
            </a:r>
            <a:r>
              <a:rPr lang="en-US" sz="4400" b="1" dirty="0" smtClean="0"/>
              <a:t>midazole</a:t>
            </a:r>
            <a:r>
              <a:rPr lang="en-US" sz="4400" dirty="0" smtClean="0"/>
              <a:t> </a:t>
            </a:r>
            <a:r>
              <a:rPr lang="en-US" dirty="0"/>
              <a:t>(</a:t>
            </a:r>
            <a:r>
              <a:rPr lang="en-US" b="1" dirty="0" err="1"/>
              <a:t>clotrimazole</a:t>
            </a:r>
            <a:r>
              <a:rPr lang="en-US" dirty="0"/>
              <a:t>, </a:t>
            </a:r>
            <a:r>
              <a:rPr lang="en-US" b="1" dirty="0" err="1"/>
              <a:t>econazole</a:t>
            </a:r>
            <a:r>
              <a:rPr lang="en-US" dirty="0"/>
              <a:t>, </a:t>
            </a:r>
            <a:r>
              <a:rPr lang="en-US" b="1" dirty="0" err="1"/>
              <a:t>fenticonazole</a:t>
            </a:r>
            <a:r>
              <a:rPr lang="en-US" dirty="0"/>
              <a:t>, </a:t>
            </a:r>
            <a:r>
              <a:rPr lang="en-US" b="1" dirty="0"/>
              <a:t>ketoconazole</a:t>
            </a:r>
            <a:r>
              <a:rPr lang="en-US" dirty="0"/>
              <a:t>, </a:t>
            </a:r>
            <a:r>
              <a:rPr lang="en-US" b="1" dirty="0" err="1"/>
              <a:t>miconazole</a:t>
            </a:r>
            <a:r>
              <a:rPr lang="en-US" dirty="0"/>
              <a:t>, </a:t>
            </a:r>
            <a:r>
              <a:rPr lang="en-US" b="1" dirty="0" err="1"/>
              <a:t>tioconazole</a:t>
            </a:r>
            <a:r>
              <a:rPr lang="en-US" dirty="0"/>
              <a:t> and </a:t>
            </a:r>
            <a:r>
              <a:rPr lang="en-US" b="1" dirty="0" err="1"/>
              <a:t>sulconazole</a:t>
            </a:r>
            <a:r>
              <a:rPr lang="en-US" dirty="0"/>
              <a:t>) </a:t>
            </a:r>
            <a:r>
              <a:rPr lang="en-US" dirty="0" smtClean="0"/>
              <a:t>or</a:t>
            </a:r>
          </a:p>
          <a:p>
            <a:endParaRPr lang="en-US" dirty="0" smtClean="0"/>
          </a:p>
          <a:p>
            <a:r>
              <a:rPr lang="en-US" sz="4800" b="1" dirty="0" err="1"/>
              <a:t>T</a:t>
            </a:r>
            <a:r>
              <a:rPr lang="en-US" sz="4800" b="1" dirty="0" err="1" smtClean="0"/>
              <a:t>riazole</a:t>
            </a:r>
            <a:r>
              <a:rPr lang="en-US" sz="4800" b="1" dirty="0" smtClean="0"/>
              <a:t> </a:t>
            </a:r>
            <a:r>
              <a:rPr lang="en-US" dirty="0"/>
              <a:t>nucleus (</a:t>
            </a:r>
            <a:r>
              <a:rPr lang="en-US" b="1" dirty="0" err="1"/>
              <a:t>itraconazole</a:t>
            </a:r>
            <a:r>
              <a:rPr lang="en-US" dirty="0"/>
              <a:t>, </a:t>
            </a:r>
            <a:r>
              <a:rPr lang="en-US" b="1" dirty="0" err="1"/>
              <a:t>voriconazole</a:t>
            </a:r>
            <a:r>
              <a:rPr lang="en-US" dirty="0"/>
              <a:t> and </a:t>
            </a:r>
            <a:r>
              <a:rPr lang="en-US" b="1" dirty="0" smtClean="0"/>
              <a:t>fluconazole, </a:t>
            </a:r>
            <a:r>
              <a:rPr lang="en-US" b="1" dirty="0" err="1" smtClean="0"/>
              <a:t>posaconazole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814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Ketoconazole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first </a:t>
            </a:r>
            <a:r>
              <a:rPr lang="en-US" dirty="0"/>
              <a:t>azole that could be given </a:t>
            </a:r>
            <a:r>
              <a:rPr lang="en-US" b="1" dirty="0"/>
              <a:t>orally</a:t>
            </a:r>
            <a:r>
              <a:rPr lang="en-US" dirty="0"/>
              <a:t> to treat systemic fungal </a:t>
            </a:r>
            <a:r>
              <a:rPr lang="en-US" dirty="0" smtClean="0"/>
              <a:t>infections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It </a:t>
            </a:r>
            <a:r>
              <a:rPr lang="en-US" b="1" dirty="0">
                <a:solidFill>
                  <a:srgbClr val="FF0000"/>
                </a:solidFill>
              </a:rPr>
              <a:t>is, however, </a:t>
            </a:r>
            <a:r>
              <a:rPr lang="en-US" b="1" dirty="0" smtClean="0">
                <a:solidFill>
                  <a:srgbClr val="FF0000"/>
                </a:solidFill>
              </a:rPr>
              <a:t>toxic, </a:t>
            </a:r>
            <a:r>
              <a:rPr lang="en-US" b="1" dirty="0">
                <a:solidFill>
                  <a:srgbClr val="FF0000"/>
                </a:solidFill>
              </a:rPr>
              <a:t>and relapse is common after apparently successful treatment</a:t>
            </a:r>
          </a:p>
        </p:txBody>
      </p:sp>
    </p:spTree>
    <p:extLst>
      <p:ext uri="{BB962C8B-B14F-4D97-AF65-F5344CB8AC3E}">
        <p14:creationId xmlns="" xmlns:p14="http://schemas.microsoft.com/office/powerpoint/2010/main" val="312269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err="1" smtClean="0"/>
              <a:t>lenosterol</a:t>
            </a:r>
            <a:r>
              <a:rPr lang="en-US" b="1" dirty="0" smtClean="0"/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14α-demethylase-ergosterol synthesis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cytochrome</a:t>
            </a:r>
            <a:r>
              <a:rPr lang="en-US" dirty="0" smtClean="0"/>
              <a:t> </a:t>
            </a:r>
            <a:r>
              <a:rPr lang="en-US" dirty="0"/>
              <a:t>P450 </a:t>
            </a:r>
            <a:r>
              <a:rPr lang="en-US" dirty="0" smtClean="0"/>
              <a:t>enzyme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6951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actions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7220"/>
            <a:ext cx="8229600" cy="3951922"/>
          </a:xfrm>
        </p:spPr>
      </p:pic>
    </p:spTree>
    <p:extLst>
      <p:ext uri="{BB962C8B-B14F-4D97-AF65-F5344CB8AC3E}">
        <p14:creationId xmlns="" xmlns:p14="http://schemas.microsoft.com/office/powerpoint/2010/main" val="49173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RESISTANCE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lenosterol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14α-demethylase</a:t>
            </a: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CANDIDA INFECTIONS IN AIDS PTS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kinetics</a:t>
            </a:r>
            <a:endParaRPr lang="en-IN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Oral absorption facilitated by gastric acidity because it is more soluble at lower pH</a:t>
            </a:r>
          </a:p>
          <a:p>
            <a:endParaRPr lang="en-IN" dirty="0" smtClean="0"/>
          </a:p>
          <a:p>
            <a:r>
              <a:rPr lang="en-IN" dirty="0" smtClean="0"/>
              <a:t>metabolites are excreted in urine and faeces</a:t>
            </a:r>
          </a:p>
          <a:p>
            <a:endParaRPr lang="en-IN" dirty="0" smtClean="0"/>
          </a:p>
          <a:p>
            <a:r>
              <a:rPr lang="en-IN" dirty="0" smtClean="0"/>
              <a:t>T ½ varies from 1 to 6 hours</a:t>
            </a:r>
          </a:p>
          <a:p>
            <a:endParaRPr lang="en-IN" dirty="0" smtClean="0"/>
          </a:p>
          <a:p>
            <a:r>
              <a:rPr lang="en-IN" dirty="0" smtClean="0"/>
              <a:t>therapeutic concentrations are attained in the skin and vaginal fluid.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668964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ctr">
              <a:buNone/>
            </a:pPr>
            <a:r>
              <a:rPr lang="en-I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ADRs</a:t>
            </a:r>
          </a:p>
          <a:p>
            <a:r>
              <a:rPr lang="en-IN" dirty="0" smtClean="0"/>
              <a:t>much less toxic than AMB</a:t>
            </a:r>
          </a:p>
          <a:p>
            <a:endParaRPr lang="en-IN" dirty="0" smtClean="0"/>
          </a:p>
          <a:p>
            <a:r>
              <a:rPr lang="en-US" sz="3600" b="1" dirty="0" smtClean="0"/>
              <a:t>The </a:t>
            </a:r>
            <a:r>
              <a:rPr lang="en-US" sz="3600" b="1" dirty="0"/>
              <a:t>main hazard of ketoconazole is liver toxicity, </a:t>
            </a:r>
            <a:r>
              <a:rPr lang="en-US" sz="3600" b="1" dirty="0" smtClean="0"/>
              <a:t>liver </a:t>
            </a:r>
            <a:r>
              <a:rPr lang="en-US" sz="3600" b="1" dirty="0"/>
              <a:t>function is monitored before and during </a:t>
            </a:r>
            <a:r>
              <a:rPr lang="en-US" sz="3600" b="1" dirty="0" smtClean="0"/>
              <a:t>treatment</a:t>
            </a:r>
          </a:p>
          <a:p>
            <a:endParaRPr lang="en-US" dirty="0" smtClean="0"/>
          </a:p>
          <a:p>
            <a:r>
              <a:rPr lang="en-IN" b="1" dirty="0" smtClean="0">
                <a:solidFill>
                  <a:srgbClr val="FF0000"/>
                </a:solidFill>
              </a:rPr>
              <a:t>nausea and vomiting</a:t>
            </a:r>
          </a:p>
          <a:p>
            <a:r>
              <a:rPr lang="en-IN" dirty="0" smtClean="0"/>
              <a:t>loss of appetite, headache,</a:t>
            </a:r>
          </a:p>
          <a:p>
            <a:r>
              <a:rPr lang="en-IN" dirty="0" err="1" smtClean="0"/>
              <a:t>paresthesia</a:t>
            </a:r>
            <a:r>
              <a:rPr lang="en-IN" dirty="0" smtClean="0"/>
              <a:t>, rashes and hair loss.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96028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1284</Words>
  <Application>Microsoft Office PowerPoint</Application>
  <PresentationFormat>On-screen Show (4:3)</PresentationFormat>
  <Paragraphs>314</Paragraphs>
  <Slides>29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Antifungal drugs part 2</vt:lpstr>
      <vt:lpstr>Azoles</vt:lpstr>
      <vt:lpstr>Imidazoles and Triazoles</vt:lpstr>
      <vt:lpstr>Ketoconazole </vt:lpstr>
      <vt:lpstr>Mechanism of action</vt:lpstr>
      <vt:lpstr>Mechanism of actions</vt:lpstr>
      <vt:lpstr>RESISTANCE</vt:lpstr>
      <vt:lpstr>kinetics</vt:lpstr>
      <vt:lpstr>Slide 9</vt:lpstr>
      <vt:lpstr>interactions</vt:lpstr>
      <vt:lpstr>uses</vt:lpstr>
      <vt:lpstr>Slide 12</vt:lpstr>
      <vt:lpstr>Clotrimazole </vt:lpstr>
      <vt:lpstr>Triazoles</vt:lpstr>
      <vt:lpstr>Slide 15</vt:lpstr>
      <vt:lpstr>Slide 16</vt:lpstr>
      <vt:lpstr>Advantages of Triazoles over imidazoles….</vt:lpstr>
      <vt:lpstr>Echinocandins </vt:lpstr>
      <vt:lpstr>Mechanism of actions</vt:lpstr>
      <vt:lpstr>Echinocandins</vt:lpstr>
      <vt:lpstr>Slide 21</vt:lpstr>
      <vt:lpstr>Terbinafine</vt:lpstr>
      <vt:lpstr>Mechanism of actions</vt:lpstr>
      <vt:lpstr>Slide 24</vt:lpstr>
      <vt:lpstr>Therapeutic uses </vt:lpstr>
      <vt:lpstr>Topical Antifungal Agents</vt:lpstr>
      <vt:lpstr>Slide 27</vt:lpstr>
      <vt:lpstr>  </vt:lpstr>
      <vt:lpstr>Slide 29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Antifungal drugs part 2</dc:title>
  <dc:creator>USER</dc:creator>
  <cp:lastModifiedBy>USER</cp:lastModifiedBy>
  <cp:revision>2</cp:revision>
  <dcterms:created xsi:type="dcterms:W3CDTF">2014-03-11T04:13:58Z</dcterms:created>
  <dcterms:modified xsi:type="dcterms:W3CDTF">2014-03-11T07:05:55Z</dcterms:modified>
</cp:coreProperties>
</file>