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91" r:id="rId31"/>
    <p:sldId id="286" r:id="rId32"/>
    <p:sldId id="285" r:id="rId33"/>
    <p:sldId id="287" r:id="rId34"/>
    <p:sldId id="290" r:id="rId35"/>
    <p:sldId id="288"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4/29/2022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CIRRHOSIS</a:t>
            </a:r>
            <a:endParaRPr lang="en-US" dirty="0"/>
          </a:p>
        </p:txBody>
      </p:sp>
      <p:sp>
        <p:nvSpPr>
          <p:cNvPr id="3" name="Subtitle 2"/>
          <p:cNvSpPr>
            <a:spLocks noGrp="1"/>
          </p:cNvSpPr>
          <p:nvPr>
            <p:ph type="subTitle" idx="1"/>
          </p:nvPr>
        </p:nvSpPr>
        <p:spPr>
          <a:xfrm>
            <a:off x="5867400" y="3962400"/>
            <a:ext cx="3048000" cy="1828800"/>
          </a:xfrm>
        </p:spPr>
        <p:txBody>
          <a:bodyPr>
            <a:noAutofit/>
          </a:bodyPr>
          <a:lstStyle/>
          <a:p>
            <a:r>
              <a:rPr lang="en-US" sz="1800" dirty="0" smtClean="0">
                <a:latin typeface="Times New Roman" pitchFamily="18" charset="0"/>
                <a:cs typeface="Times New Roman" pitchFamily="18" charset="0"/>
              </a:rPr>
              <a:t> Dr </a:t>
            </a:r>
            <a:r>
              <a:rPr lang="en-US" sz="1800" dirty="0" err="1" smtClean="0">
                <a:latin typeface="Times New Roman" pitchFamily="18" charset="0"/>
                <a:cs typeface="Times New Roman" pitchFamily="18" charset="0"/>
              </a:rPr>
              <a:t>Jasmin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Jasani</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Professor, </a:t>
            </a:r>
            <a:r>
              <a:rPr lang="en-US" sz="1800" dirty="0" smtClean="0">
                <a:latin typeface="Times New Roman" pitchFamily="18" charset="0"/>
                <a:cs typeface="Times New Roman" pitchFamily="18" charset="0"/>
              </a:rPr>
              <a:t>department of pathology </a:t>
            </a:r>
          </a:p>
          <a:p>
            <a:r>
              <a:rPr lang="en-US" sz="1800" smtClean="0">
                <a:latin typeface="Times New Roman" pitchFamily="18" charset="0"/>
                <a:cs typeface="Times New Roman" pitchFamily="18" charset="0"/>
              </a:rPr>
              <a:t>SBKSMIRC</a:t>
            </a:r>
            <a:endParaRPr lang="en-U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01466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990600"/>
          </a:xfrm>
        </p:spPr>
        <p:txBody>
          <a:bodyPr>
            <a:noAutofit/>
          </a:bodyPr>
          <a:lstStyle/>
          <a:p>
            <a:r>
              <a:rPr lang="en-US" sz="1800" dirty="0"/>
              <a:t>Metabolism of ethanol in the liver. Thickness and intensity of </a:t>
            </a:r>
            <a:r>
              <a:rPr lang="en-US" sz="1800" dirty="0" err="1"/>
              <a:t>colour</a:t>
            </a:r>
            <a:r>
              <a:rPr lang="en-US" sz="1800" dirty="0"/>
              <a:t> of arrows on left side of </a:t>
            </a:r>
            <a:r>
              <a:rPr lang="en-US" sz="1800" dirty="0" smtClean="0"/>
              <a:t>figure </a:t>
            </a:r>
            <a:r>
              <a:rPr lang="en-US" sz="1800" dirty="0"/>
              <a:t>corresponds to extent </a:t>
            </a:r>
            <a:r>
              <a:rPr lang="en-US" sz="1800" dirty="0" smtClean="0"/>
              <a:t>of metabolic </a:t>
            </a:r>
            <a:r>
              <a:rPr lang="en-US" sz="1800" dirty="0"/>
              <a:t>pathway followed (ADH = alcohol </a:t>
            </a:r>
            <a:r>
              <a:rPr lang="en-US" sz="1800" dirty="0" smtClean="0"/>
              <a:t> </a:t>
            </a:r>
            <a:r>
              <a:rPr lang="en-US" sz="1800" dirty="0" err="1" smtClean="0"/>
              <a:t>hydrogenase</a:t>
            </a:r>
            <a:r>
              <a:rPr lang="en-US" sz="1800" dirty="0"/>
              <a:t>; ALDH or ACDH = hepatic acetaldehyde dehydrogenase; NAD = </a:t>
            </a:r>
            <a:r>
              <a:rPr lang="en-US" sz="1800" dirty="0" err="1"/>
              <a:t>nicotinamide</a:t>
            </a:r>
            <a:r>
              <a:rPr lang="en-US" sz="1800" dirty="0"/>
              <a:t> adenine</a:t>
            </a:r>
            <a:br>
              <a:rPr lang="en-US" sz="1800" dirty="0"/>
            </a:br>
            <a:r>
              <a:rPr lang="en-US" sz="1800" dirty="0"/>
              <a:t>dinucleotide; NADH = reduced NAD).</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2514600"/>
            <a:ext cx="8686800" cy="3393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321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FACTORS FOR ALCOHOLIC LIVER DISEASE</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smtClean="0"/>
              <a:t>All those </a:t>
            </a:r>
            <a:r>
              <a:rPr lang="en-US" dirty="0"/>
              <a:t>who indulge in alcohol abuse do not develop </a:t>
            </a:r>
            <a:r>
              <a:rPr lang="en-US" dirty="0" smtClean="0"/>
              <a:t>liver damage</a:t>
            </a:r>
            <a:r>
              <a:rPr lang="en-US" dirty="0"/>
              <a:t>. </a:t>
            </a:r>
            <a:endParaRPr lang="en-US" dirty="0" smtClean="0"/>
          </a:p>
          <a:p>
            <a:pPr marL="457200" indent="-457200" algn="just">
              <a:buAutoNum type="arabicPeriod"/>
            </a:pPr>
            <a:r>
              <a:rPr lang="en-US" b="1" dirty="0" smtClean="0"/>
              <a:t>Drinking patterns</a:t>
            </a:r>
          </a:p>
          <a:p>
            <a:pPr marL="457200" indent="-457200" algn="just">
              <a:buAutoNum type="arabicPeriod"/>
            </a:pPr>
            <a:r>
              <a:rPr lang="en-US" b="1" dirty="0" smtClean="0"/>
              <a:t>Gender </a:t>
            </a:r>
            <a:r>
              <a:rPr lang="en-US" dirty="0"/>
              <a:t>Women have increased </a:t>
            </a:r>
            <a:r>
              <a:rPr lang="en-US" dirty="0" smtClean="0"/>
              <a:t>susceptibility</a:t>
            </a:r>
            <a:endParaRPr lang="en-US" b="1" dirty="0" smtClean="0"/>
          </a:p>
          <a:p>
            <a:pPr marL="457200" indent="-457200" algn="just">
              <a:buAutoNum type="arabicPeriod"/>
            </a:pPr>
            <a:r>
              <a:rPr lang="en-US" b="1" dirty="0" smtClean="0"/>
              <a:t> </a:t>
            </a:r>
            <a:r>
              <a:rPr lang="en-US" b="1" dirty="0"/>
              <a:t>Malnutrition </a:t>
            </a:r>
            <a:r>
              <a:rPr lang="en-US" dirty="0"/>
              <a:t>Absolute or relative malnutrition </a:t>
            </a:r>
            <a:r>
              <a:rPr lang="en-US" dirty="0" smtClean="0"/>
              <a:t>of proteins </a:t>
            </a:r>
            <a:r>
              <a:rPr lang="en-US" dirty="0"/>
              <a:t>and vitamins is regarded as a contributory </a:t>
            </a:r>
            <a:r>
              <a:rPr lang="en-US" dirty="0" smtClean="0"/>
              <a:t>factor</a:t>
            </a:r>
            <a:endParaRPr lang="en-US" b="1" dirty="0" smtClean="0"/>
          </a:p>
          <a:p>
            <a:pPr marL="457200" indent="-457200" algn="just">
              <a:buAutoNum type="arabicPeriod"/>
            </a:pPr>
            <a:r>
              <a:rPr lang="en-US" b="1" dirty="0" smtClean="0"/>
              <a:t>Infections </a:t>
            </a:r>
            <a:r>
              <a:rPr lang="en-US" dirty="0" err="1"/>
              <a:t>Intercurrent</a:t>
            </a:r>
            <a:r>
              <a:rPr lang="en-US" dirty="0"/>
              <a:t> bacterial infections are </a:t>
            </a:r>
            <a:r>
              <a:rPr lang="en-US" dirty="0" smtClean="0"/>
              <a:t>common in </a:t>
            </a:r>
            <a:r>
              <a:rPr lang="en-US" dirty="0"/>
              <a:t>cirrhotic patients and may accelerate the </a:t>
            </a:r>
            <a:r>
              <a:rPr lang="en-US" dirty="0" smtClean="0"/>
              <a:t>course</a:t>
            </a:r>
            <a:endParaRPr lang="en-US" b="1" dirty="0" smtClean="0"/>
          </a:p>
          <a:p>
            <a:pPr marL="457200" indent="-457200" algn="just">
              <a:buAutoNum type="arabicPeriod"/>
            </a:pPr>
            <a:r>
              <a:rPr lang="en-US" b="1" dirty="0" smtClean="0"/>
              <a:t>Genetic factors</a:t>
            </a:r>
          </a:p>
          <a:p>
            <a:pPr marL="457200" indent="-457200" algn="just">
              <a:buAutoNum type="arabicPeriod"/>
            </a:pPr>
            <a:r>
              <a:rPr lang="en-US" b="1" dirty="0" smtClean="0"/>
              <a:t>Hepatitis </a:t>
            </a:r>
            <a:r>
              <a:rPr lang="en-US" b="1" dirty="0"/>
              <a:t>B and C infection </a:t>
            </a:r>
            <a:r>
              <a:rPr lang="en-US" dirty="0"/>
              <a:t>Concurrent </a:t>
            </a:r>
            <a:r>
              <a:rPr lang="en-US" dirty="0" smtClean="0"/>
              <a:t>infection with </a:t>
            </a:r>
            <a:r>
              <a:rPr lang="en-US" dirty="0"/>
              <a:t>either HBV or HCV is an important risk factor </a:t>
            </a:r>
            <a:r>
              <a:rPr lang="en-US" dirty="0" smtClean="0"/>
              <a:t>for progression </a:t>
            </a:r>
            <a:r>
              <a:rPr lang="en-US" dirty="0"/>
              <a:t>of alcoholic liver disease.</a:t>
            </a:r>
          </a:p>
        </p:txBody>
      </p:sp>
    </p:spTree>
    <p:extLst>
      <p:ext uri="{BB962C8B-B14F-4D97-AF65-F5344CB8AC3E}">
        <p14:creationId xmlns:p14="http://schemas.microsoft.com/office/powerpoint/2010/main" xmlns="" val="174781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a:t>Pathogenesis of alcoholic liver disease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73416" y="1066800"/>
            <a:ext cx="5470384"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7341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b="1" i="1" dirty="0"/>
              <a:t>MORPHOLOGIC FEATURES </a:t>
            </a:r>
            <a:endParaRPr lang="en-US" b="1" i="1" dirty="0" smtClean="0"/>
          </a:p>
          <a:p>
            <a:pPr marL="0" indent="0" algn="just">
              <a:buNone/>
            </a:pPr>
            <a:endParaRPr lang="en-US" b="1" i="1" dirty="0"/>
          </a:p>
          <a:p>
            <a:pPr marL="0" indent="0" algn="just">
              <a:buNone/>
            </a:pPr>
            <a:r>
              <a:rPr lang="en-US" dirty="0" smtClean="0"/>
              <a:t>Three </a:t>
            </a:r>
            <a:r>
              <a:rPr lang="en-US" dirty="0"/>
              <a:t>types of </a:t>
            </a:r>
            <a:r>
              <a:rPr lang="en-US" dirty="0" smtClean="0"/>
              <a:t>morphologic lesions </a:t>
            </a:r>
            <a:r>
              <a:rPr lang="en-US" dirty="0"/>
              <a:t>are described in alcoholic liver </a:t>
            </a:r>
            <a:r>
              <a:rPr lang="en-US" dirty="0" smtClean="0"/>
              <a:t>disease—</a:t>
            </a:r>
          </a:p>
          <a:p>
            <a:pPr marL="457200" indent="-457200" algn="just">
              <a:buFont typeface="+mj-lt"/>
              <a:buAutoNum type="arabicPeriod"/>
            </a:pPr>
            <a:r>
              <a:rPr lang="en-US" dirty="0" smtClean="0"/>
              <a:t>alcoholic </a:t>
            </a:r>
            <a:r>
              <a:rPr lang="en-US" dirty="0" err="1" smtClean="0"/>
              <a:t>steatosis</a:t>
            </a:r>
            <a:r>
              <a:rPr lang="en-US" dirty="0" smtClean="0"/>
              <a:t> </a:t>
            </a:r>
            <a:r>
              <a:rPr lang="en-US" dirty="0"/>
              <a:t>(fatty liver), </a:t>
            </a:r>
            <a:endParaRPr lang="en-US" dirty="0" smtClean="0"/>
          </a:p>
          <a:p>
            <a:pPr marL="457200" indent="-457200" algn="just">
              <a:buFont typeface="+mj-lt"/>
              <a:buAutoNum type="arabicPeriod"/>
            </a:pPr>
            <a:r>
              <a:rPr lang="en-US" dirty="0" smtClean="0"/>
              <a:t>alcoholic </a:t>
            </a:r>
            <a:r>
              <a:rPr lang="en-US" dirty="0"/>
              <a:t>hepatitis and </a:t>
            </a:r>
            <a:endParaRPr lang="en-US" dirty="0" smtClean="0"/>
          </a:p>
          <a:p>
            <a:pPr marL="457200" indent="-457200" algn="just">
              <a:buFont typeface="+mj-lt"/>
              <a:buAutoNum type="arabicPeriod"/>
            </a:pPr>
            <a:r>
              <a:rPr lang="en-US" dirty="0" smtClean="0"/>
              <a:t>alcoholic cirrhosis</a:t>
            </a:r>
            <a:endParaRPr lang="en-US" dirty="0"/>
          </a:p>
        </p:txBody>
      </p:sp>
    </p:spTree>
    <p:extLst>
      <p:ext uri="{BB962C8B-B14F-4D97-AF65-F5344CB8AC3E}">
        <p14:creationId xmlns:p14="http://schemas.microsoft.com/office/powerpoint/2010/main" xmlns="" val="35497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1. ALCOHOLIC STEATOSIS (FATTY LIVER) </a:t>
            </a:r>
            <a:endParaRPr lang="en-US" dirty="0"/>
          </a:p>
        </p:txBody>
      </p:sp>
      <p:sp>
        <p:nvSpPr>
          <p:cNvPr id="3" name="Content Placeholder 2"/>
          <p:cNvSpPr>
            <a:spLocks noGrp="1"/>
          </p:cNvSpPr>
          <p:nvPr>
            <p:ph idx="1"/>
          </p:nvPr>
        </p:nvSpPr>
        <p:spPr/>
        <p:txBody>
          <a:bodyPr/>
          <a:lstStyle/>
          <a:p>
            <a:pPr marL="0" indent="0" algn="just">
              <a:buNone/>
            </a:pPr>
            <a:endParaRPr lang="en-US" dirty="0"/>
          </a:p>
          <a:p>
            <a:pPr marL="0" indent="0" algn="just">
              <a:buNone/>
            </a:pPr>
            <a:r>
              <a:rPr lang="en-US" b="1" i="1" dirty="0"/>
              <a:t>Grossly, </a:t>
            </a:r>
            <a:endParaRPr lang="en-US" b="1" i="1" dirty="0" smtClean="0"/>
          </a:p>
          <a:p>
            <a:pPr marL="0" indent="0" algn="just">
              <a:buNone/>
            </a:pPr>
            <a:r>
              <a:rPr lang="en-US" dirty="0" smtClean="0"/>
              <a:t>the </a:t>
            </a:r>
            <a:r>
              <a:rPr lang="en-US" dirty="0"/>
              <a:t>liver is enlarged, </a:t>
            </a:r>
            <a:endParaRPr lang="en-US" dirty="0" smtClean="0"/>
          </a:p>
          <a:p>
            <a:pPr marL="0" indent="0" algn="just">
              <a:buNone/>
            </a:pPr>
            <a:r>
              <a:rPr lang="en-US" dirty="0" smtClean="0"/>
              <a:t>yellow</a:t>
            </a:r>
            <a:r>
              <a:rPr lang="en-US" dirty="0"/>
              <a:t>, </a:t>
            </a:r>
            <a:endParaRPr lang="en-US" dirty="0" smtClean="0"/>
          </a:p>
          <a:p>
            <a:pPr marL="0" indent="0" algn="just">
              <a:buNone/>
            </a:pPr>
            <a:r>
              <a:rPr lang="en-US" dirty="0" smtClean="0"/>
              <a:t>greasy </a:t>
            </a:r>
            <a:r>
              <a:rPr lang="en-US" dirty="0"/>
              <a:t>and </a:t>
            </a:r>
            <a:endParaRPr lang="en-US" dirty="0" smtClean="0"/>
          </a:p>
          <a:p>
            <a:pPr marL="0" indent="0" algn="just">
              <a:buNone/>
            </a:pPr>
            <a:r>
              <a:rPr lang="en-US" dirty="0" smtClean="0"/>
              <a:t>firm </a:t>
            </a:r>
            <a:r>
              <a:rPr lang="en-US" dirty="0"/>
              <a:t>with </a:t>
            </a:r>
            <a:r>
              <a:rPr lang="en-US" dirty="0" smtClean="0"/>
              <a:t>a smooth </a:t>
            </a:r>
            <a:r>
              <a:rPr lang="en-US" dirty="0"/>
              <a:t>and glistening capsule.</a:t>
            </a:r>
          </a:p>
        </p:txBody>
      </p:sp>
    </p:spTree>
    <p:extLst>
      <p:ext uri="{BB962C8B-B14F-4D97-AF65-F5344CB8AC3E}">
        <p14:creationId xmlns:p14="http://schemas.microsoft.com/office/powerpoint/2010/main" xmlns="" val="274051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b="1" i="1" dirty="0"/>
              <a:t>Microscopically</a:t>
            </a:r>
            <a:r>
              <a:rPr lang="en-US" dirty="0"/>
              <a:t>, the features consist of initial </a:t>
            </a:r>
            <a:r>
              <a:rPr lang="en-US" i="1" dirty="0" err="1" smtClean="0"/>
              <a:t>microvesicular</a:t>
            </a:r>
            <a:r>
              <a:rPr lang="en-US" i="1" dirty="0" smtClean="0"/>
              <a:t> </a:t>
            </a:r>
            <a:r>
              <a:rPr lang="en-US" dirty="0" smtClean="0"/>
              <a:t>droplets </a:t>
            </a:r>
            <a:r>
              <a:rPr lang="en-US" dirty="0"/>
              <a:t>of fat in the hepatocyte </a:t>
            </a:r>
            <a:r>
              <a:rPr lang="en-US" dirty="0" smtClean="0"/>
              <a:t>cytoplasm followed </a:t>
            </a:r>
            <a:r>
              <a:rPr lang="en-US" dirty="0"/>
              <a:t>by more common and pronounced feature </a:t>
            </a:r>
            <a:r>
              <a:rPr lang="en-US" dirty="0" smtClean="0"/>
              <a:t>of </a:t>
            </a:r>
            <a:r>
              <a:rPr lang="en-US" i="1" dirty="0" err="1" smtClean="0"/>
              <a:t>macrovesicular</a:t>
            </a:r>
            <a:r>
              <a:rPr lang="en-US" i="1" dirty="0" smtClean="0"/>
              <a:t> </a:t>
            </a:r>
            <a:r>
              <a:rPr lang="en-US" dirty="0"/>
              <a:t>large droplets of fat displacing the </a:t>
            </a:r>
            <a:r>
              <a:rPr lang="en-US" dirty="0" smtClean="0"/>
              <a:t>nucleus to </a:t>
            </a:r>
            <a:r>
              <a:rPr lang="en-US" dirty="0"/>
              <a:t>the periphery </a:t>
            </a:r>
            <a:endParaRPr lang="en-US" b="1" dirty="0"/>
          </a:p>
          <a:p>
            <a:pPr marL="0" indent="0" algn="just">
              <a:buNone/>
            </a:pPr>
            <a:endParaRPr lang="en-US" b="1" i="1" dirty="0" smtClean="0"/>
          </a:p>
          <a:p>
            <a:pPr marL="0" indent="0" algn="just">
              <a:buNone/>
            </a:pPr>
            <a:r>
              <a:rPr lang="en-US" i="1" dirty="0" smtClean="0"/>
              <a:t>Fat </a:t>
            </a:r>
            <a:r>
              <a:rPr lang="en-US" i="1" dirty="0"/>
              <a:t>cysts </a:t>
            </a:r>
            <a:r>
              <a:rPr lang="en-US" dirty="0"/>
              <a:t>may develop </a:t>
            </a:r>
            <a:r>
              <a:rPr lang="en-US" dirty="0" smtClean="0"/>
              <a:t>due to </a:t>
            </a:r>
            <a:r>
              <a:rPr lang="en-US" dirty="0"/>
              <a:t>coalescence and rupture of </a:t>
            </a:r>
            <a:r>
              <a:rPr lang="en-US" dirty="0" smtClean="0"/>
              <a:t>fat-containing hepatocytes. </a:t>
            </a:r>
            <a:endParaRPr lang="en-US" dirty="0"/>
          </a:p>
        </p:txBody>
      </p:sp>
    </p:spTree>
    <p:extLst>
      <p:ext uri="{BB962C8B-B14F-4D97-AF65-F5344CB8AC3E}">
        <p14:creationId xmlns:p14="http://schemas.microsoft.com/office/powerpoint/2010/main" xmlns="" val="19210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Fatty liver (alcoholic </a:t>
            </a:r>
            <a:r>
              <a:rPr lang="en-US" sz="2400" dirty="0" err="1"/>
              <a:t>steatosis</a:t>
            </a:r>
            <a:r>
              <a:rPr lang="en-US" sz="2400" dirty="0"/>
              <a:t>). Most of the hepatocytes are distended with large lipid vacuoles with peripherally displaced nuclei.</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49663"/>
          <a:stretch/>
        </p:blipFill>
        <p:spPr bwMode="auto">
          <a:xfrm>
            <a:off x="1524000" y="1752600"/>
            <a:ext cx="6324600" cy="4932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071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ALCOHOLIC HEPATITIS </a:t>
            </a:r>
            <a:endParaRPr lang="en-US" dirty="0"/>
          </a:p>
        </p:txBody>
      </p:sp>
      <p:sp>
        <p:nvSpPr>
          <p:cNvPr id="3" name="Content Placeholder 2"/>
          <p:cNvSpPr>
            <a:spLocks noGrp="1"/>
          </p:cNvSpPr>
          <p:nvPr>
            <p:ph idx="1"/>
          </p:nvPr>
        </p:nvSpPr>
        <p:spPr/>
        <p:txBody>
          <a:bodyPr/>
          <a:lstStyle/>
          <a:p>
            <a:pPr marL="0" indent="0" algn="just">
              <a:buNone/>
            </a:pPr>
            <a:r>
              <a:rPr lang="en-US" dirty="0" smtClean="0"/>
              <a:t>Alcoholic </a:t>
            </a:r>
            <a:r>
              <a:rPr lang="en-US" dirty="0"/>
              <a:t>hepatitis </a:t>
            </a:r>
            <a:r>
              <a:rPr lang="en-US" dirty="0" smtClean="0"/>
              <a:t>develops acutely</a:t>
            </a:r>
            <a:r>
              <a:rPr lang="en-US" dirty="0"/>
              <a:t>, usually following a bout of heavy </a:t>
            </a:r>
            <a:r>
              <a:rPr lang="en-US" dirty="0" smtClean="0"/>
              <a:t>drinking. Repeated </a:t>
            </a:r>
            <a:r>
              <a:rPr lang="en-US" dirty="0"/>
              <a:t>episodes of alcoholic hepatitis super imposed </a:t>
            </a:r>
            <a:r>
              <a:rPr lang="en-US" dirty="0" smtClean="0"/>
              <a:t>on pre-existing </a:t>
            </a:r>
            <a:r>
              <a:rPr lang="en-US" dirty="0"/>
              <a:t>fatty liver are almost certainly a forerunner </a:t>
            </a:r>
            <a:r>
              <a:rPr lang="en-US" dirty="0" smtClean="0"/>
              <a:t>of alcoholic </a:t>
            </a:r>
            <a:r>
              <a:rPr lang="en-US" dirty="0"/>
              <a:t>cirrhosis</a:t>
            </a:r>
            <a:r>
              <a:rPr lang="en-US" dirty="0" smtClean="0"/>
              <a:t>.</a:t>
            </a:r>
          </a:p>
          <a:p>
            <a:pPr marL="0" indent="0" algn="just">
              <a:buNone/>
            </a:pPr>
            <a:endParaRPr lang="en-US" dirty="0"/>
          </a:p>
          <a:p>
            <a:pPr marL="0" indent="0" algn="just">
              <a:buNone/>
            </a:pPr>
            <a:r>
              <a:rPr lang="en-US" b="1" i="1" dirty="0"/>
              <a:t>Histologically</a:t>
            </a:r>
            <a:r>
              <a:rPr lang="en-US" b="1" i="1" dirty="0" smtClean="0"/>
              <a:t>,</a:t>
            </a:r>
            <a:r>
              <a:rPr lang="en-US" b="1" dirty="0"/>
              <a:t> </a:t>
            </a:r>
            <a:endParaRPr lang="en-US" b="1" dirty="0" smtClean="0"/>
          </a:p>
          <a:p>
            <a:pPr marL="514350" indent="-514350" algn="just">
              <a:buAutoNum type="romanLcParenR"/>
            </a:pPr>
            <a:r>
              <a:rPr lang="en-US" b="1" dirty="0" smtClean="0"/>
              <a:t>Hepatocellular necrosis:</a:t>
            </a:r>
          </a:p>
          <a:p>
            <a:pPr marL="514350" indent="-514350" algn="just">
              <a:buAutoNum type="romanLcParenR"/>
            </a:pPr>
            <a:r>
              <a:rPr lang="en-US" b="1" dirty="0" smtClean="0"/>
              <a:t>Mallory </a:t>
            </a:r>
            <a:r>
              <a:rPr lang="en-US" b="1" dirty="0"/>
              <a:t>bodies or alcoholic </a:t>
            </a:r>
            <a:r>
              <a:rPr lang="en-US" b="1" dirty="0" err="1" smtClean="0"/>
              <a:t>hyalin</a:t>
            </a:r>
            <a:endParaRPr lang="en-US" b="1" dirty="0" smtClean="0"/>
          </a:p>
          <a:p>
            <a:pPr marL="514350" indent="-514350" algn="just">
              <a:buAutoNum type="romanLcParenR"/>
            </a:pPr>
            <a:r>
              <a:rPr lang="en-US" b="1" dirty="0" smtClean="0"/>
              <a:t>Inflammatory response</a:t>
            </a:r>
          </a:p>
          <a:p>
            <a:pPr marL="514350" indent="-514350" algn="just">
              <a:buAutoNum type="romanLcParenR"/>
            </a:pPr>
            <a:r>
              <a:rPr lang="en-US" b="1" dirty="0" smtClean="0"/>
              <a:t>Fibrosis</a:t>
            </a:r>
            <a:r>
              <a:rPr lang="en-US" b="1" dirty="0"/>
              <a:t>:</a:t>
            </a:r>
            <a:endParaRPr lang="en-US" dirty="0"/>
          </a:p>
        </p:txBody>
      </p:sp>
    </p:spTree>
    <p:extLst>
      <p:ext uri="{BB962C8B-B14F-4D97-AF65-F5344CB8AC3E}">
        <p14:creationId xmlns:p14="http://schemas.microsoft.com/office/powerpoint/2010/main" xmlns="" val="420164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Alcoholic hepatitis. Liver cells show ballooning degeneration and necrosis with some containing Mallory’s </a:t>
            </a:r>
            <a:r>
              <a:rPr lang="en-US" sz="2400" dirty="0" err="1"/>
              <a:t>hyalin</a:t>
            </a:r>
            <a:r>
              <a:rPr lang="en-US" sz="2400" dirty="0"/>
              <a:t> (Inbox). Fatty </a:t>
            </a:r>
            <a:r>
              <a:rPr lang="en-US" sz="2400" dirty="0" smtClean="0"/>
              <a:t>change and </a:t>
            </a:r>
            <a:r>
              <a:rPr lang="en-US" sz="2400" dirty="0"/>
              <a:t>clusters of neutrophils are also present.</a:t>
            </a: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49831"/>
          <a:stretch/>
        </p:blipFill>
        <p:spPr bwMode="auto">
          <a:xfrm>
            <a:off x="1600200" y="1981200"/>
            <a:ext cx="5791200" cy="4698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797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ALCOHOLIC CIRRHOSIS </a:t>
            </a:r>
            <a:endParaRPr lang="en-US" dirty="0"/>
          </a:p>
        </p:txBody>
      </p:sp>
      <p:sp>
        <p:nvSpPr>
          <p:cNvPr id="3" name="Content Placeholder 2"/>
          <p:cNvSpPr>
            <a:spLocks noGrp="1"/>
          </p:cNvSpPr>
          <p:nvPr>
            <p:ph idx="1"/>
          </p:nvPr>
        </p:nvSpPr>
        <p:spPr/>
        <p:txBody>
          <a:bodyPr/>
          <a:lstStyle/>
          <a:p>
            <a:pPr marL="0" indent="0" algn="just">
              <a:buNone/>
            </a:pPr>
            <a:r>
              <a:rPr lang="en-US" dirty="0" smtClean="0"/>
              <a:t>Alcoholic </a:t>
            </a:r>
            <a:r>
              <a:rPr lang="en-US" dirty="0"/>
              <a:t>cirrhosis is </a:t>
            </a:r>
            <a:r>
              <a:rPr lang="en-US" dirty="0" smtClean="0"/>
              <a:t>the most </a:t>
            </a:r>
            <a:r>
              <a:rPr lang="en-US" dirty="0"/>
              <a:t>common form of lesion, constituting 60-70% of </a:t>
            </a:r>
            <a:r>
              <a:rPr lang="en-US" dirty="0" smtClean="0"/>
              <a:t>all cases </a:t>
            </a:r>
            <a:r>
              <a:rPr lang="en-US" dirty="0"/>
              <a:t>of cirrhosis. </a:t>
            </a:r>
            <a:endParaRPr lang="en-US" dirty="0" smtClean="0"/>
          </a:p>
          <a:p>
            <a:pPr marL="0" indent="0" algn="just">
              <a:buNone/>
            </a:pPr>
            <a:r>
              <a:rPr lang="en-US" dirty="0" smtClean="0"/>
              <a:t>Several </a:t>
            </a:r>
            <a:r>
              <a:rPr lang="en-US" dirty="0"/>
              <a:t>terms have been used for </a:t>
            </a:r>
            <a:r>
              <a:rPr lang="en-US" dirty="0" smtClean="0"/>
              <a:t>this type </a:t>
            </a:r>
            <a:r>
              <a:rPr lang="en-US" dirty="0"/>
              <a:t>of cirrhosis such as </a:t>
            </a:r>
            <a:r>
              <a:rPr lang="en-US" b="1" i="1" dirty="0"/>
              <a:t>Laennec’s cirrhosis, portal </a:t>
            </a:r>
            <a:r>
              <a:rPr lang="en-US" b="1" i="1" dirty="0" smtClean="0"/>
              <a:t>cirrhosis, hobnail </a:t>
            </a:r>
            <a:r>
              <a:rPr lang="en-US" b="1" i="1" dirty="0"/>
              <a:t>cirrhosis, nutritional cirrhosis, </a:t>
            </a:r>
            <a:r>
              <a:rPr lang="en-US" b="1" i="1" dirty="0" smtClean="0"/>
              <a:t>diffuse </a:t>
            </a:r>
            <a:r>
              <a:rPr lang="en-US" b="1" i="1" dirty="0"/>
              <a:t>cirrhosis </a:t>
            </a:r>
            <a:r>
              <a:rPr lang="en-US" b="1" dirty="0" smtClean="0"/>
              <a:t>and </a:t>
            </a:r>
            <a:r>
              <a:rPr lang="en-US" b="1" i="1" dirty="0" err="1" smtClean="0"/>
              <a:t>micronodular</a:t>
            </a:r>
            <a:r>
              <a:rPr lang="en-US" b="1" i="1" dirty="0" smtClean="0"/>
              <a:t> </a:t>
            </a:r>
            <a:r>
              <a:rPr lang="en-US" b="1" i="1" dirty="0"/>
              <a:t>cirrhosis.</a:t>
            </a:r>
            <a:endParaRPr lang="en-US" b="1" dirty="0"/>
          </a:p>
        </p:txBody>
      </p:sp>
    </p:spTree>
    <p:extLst>
      <p:ext uri="{BB962C8B-B14F-4D97-AF65-F5344CB8AC3E}">
        <p14:creationId xmlns:p14="http://schemas.microsoft.com/office/powerpoint/2010/main" xmlns="" val="42210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867400"/>
          </a:xfrm>
        </p:spPr>
        <p:txBody>
          <a:bodyPr>
            <a:normAutofit/>
          </a:bodyPr>
          <a:lstStyle/>
          <a:p>
            <a:pPr marL="0" indent="0" algn="just">
              <a:buNone/>
            </a:pPr>
            <a:r>
              <a:rPr lang="en-US" dirty="0" smtClean="0"/>
              <a:t>It </a:t>
            </a:r>
            <a:r>
              <a:rPr lang="en-US" dirty="0"/>
              <a:t>represents the irreversible </a:t>
            </a:r>
            <a:r>
              <a:rPr lang="en-US" dirty="0" smtClean="0"/>
              <a:t>end-stage of </a:t>
            </a:r>
            <a:r>
              <a:rPr lang="en-US" dirty="0"/>
              <a:t>several </a:t>
            </a:r>
            <a:r>
              <a:rPr lang="en-US" dirty="0" smtClean="0"/>
              <a:t>diffuse </a:t>
            </a:r>
            <a:r>
              <a:rPr lang="en-US" dirty="0"/>
              <a:t>diseases causing hepatocellular injury and </a:t>
            </a:r>
            <a:r>
              <a:rPr lang="en-US" dirty="0" smtClean="0"/>
              <a:t>is characterized </a:t>
            </a:r>
            <a:r>
              <a:rPr lang="en-US" dirty="0"/>
              <a:t>by the following 4 features</a:t>
            </a:r>
            <a:r>
              <a:rPr lang="en-US" dirty="0" smtClean="0"/>
              <a:t>:</a:t>
            </a:r>
          </a:p>
          <a:p>
            <a:pPr marL="0" indent="0" algn="just">
              <a:buNone/>
            </a:pPr>
            <a:endParaRPr lang="en-US" dirty="0"/>
          </a:p>
          <a:p>
            <a:pPr marL="0" indent="0" algn="just">
              <a:buNone/>
            </a:pPr>
            <a:r>
              <a:rPr lang="en-US" dirty="0" smtClean="0"/>
              <a:t>1</a:t>
            </a:r>
            <a:r>
              <a:rPr lang="en-US" dirty="0"/>
              <a:t>. It involves the </a:t>
            </a:r>
            <a:r>
              <a:rPr lang="en-US" b="1" dirty="0">
                <a:solidFill>
                  <a:srgbClr val="FF0000"/>
                </a:solidFill>
              </a:rPr>
              <a:t>entire</a:t>
            </a:r>
            <a:r>
              <a:rPr lang="en-US" dirty="0"/>
              <a:t> liver.</a:t>
            </a:r>
          </a:p>
          <a:p>
            <a:pPr marL="0" indent="0" algn="just">
              <a:buNone/>
            </a:pPr>
            <a:r>
              <a:rPr lang="en-US" dirty="0"/>
              <a:t>2. </a:t>
            </a:r>
            <a:r>
              <a:rPr lang="en-US" dirty="0" smtClean="0"/>
              <a:t>The </a:t>
            </a:r>
            <a:r>
              <a:rPr lang="en-US" dirty="0"/>
              <a:t>normal </a:t>
            </a:r>
            <a:r>
              <a:rPr lang="en-US" b="1" dirty="0">
                <a:solidFill>
                  <a:srgbClr val="FF0000"/>
                </a:solidFill>
              </a:rPr>
              <a:t>lobular</a:t>
            </a:r>
            <a:r>
              <a:rPr lang="en-US" dirty="0"/>
              <a:t> architecture of hepatic </a:t>
            </a:r>
            <a:r>
              <a:rPr lang="en-US" dirty="0" smtClean="0"/>
              <a:t>parenchyma is </a:t>
            </a:r>
            <a:r>
              <a:rPr lang="en-US" dirty="0" err="1" smtClean="0"/>
              <a:t>disorganised</a:t>
            </a:r>
            <a:r>
              <a:rPr lang="en-US" dirty="0"/>
              <a:t>.</a:t>
            </a:r>
          </a:p>
          <a:p>
            <a:pPr marL="0" indent="0" algn="just">
              <a:buNone/>
            </a:pPr>
            <a:r>
              <a:rPr lang="en-US" dirty="0"/>
              <a:t>3. </a:t>
            </a:r>
            <a:r>
              <a:rPr lang="en-US" dirty="0" smtClean="0"/>
              <a:t>There </a:t>
            </a:r>
            <a:r>
              <a:rPr lang="en-US" dirty="0"/>
              <a:t>is formation of </a:t>
            </a:r>
            <a:r>
              <a:rPr lang="en-US" b="1" dirty="0">
                <a:solidFill>
                  <a:srgbClr val="FF0000"/>
                </a:solidFill>
              </a:rPr>
              <a:t>nodules</a:t>
            </a:r>
            <a:r>
              <a:rPr lang="en-US" dirty="0"/>
              <a:t> separated from one </a:t>
            </a:r>
            <a:r>
              <a:rPr lang="en-US" dirty="0" smtClean="0"/>
              <a:t>another by </a:t>
            </a:r>
            <a:r>
              <a:rPr lang="en-US" dirty="0"/>
              <a:t>irregular bands of </a:t>
            </a:r>
            <a:r>
              <a:rPr lang="en-US" b="1" dirty="0" smtClean="0">
                <a:solidFill>
                  <a:srgbClr val="FF0000"/>
                </a:solidFill>
              </a:rPr>
              <a:t>fibrosis</a:t>
            </a:r>
            <a:r>
              <a:rPr lang="en-US" dirty="0"/>
              <a:t>.</a:t>
            </a:r>
          </a:p>
          <a:p>
            <a:pPr marL="0" indent="0" algn="just">
              <a:buNone/>
            </a:pPr>
            <a:r>
              <a:rPr lang="en-US" dirty="0"/>
              <a:t>4. It occurs following hepatocellular </a:t>
            </a:r>
            <a:r>
              <a:rPr lang="en-US" b="1" dirty="0">
                <a:solidFill>
                  <a:srgbClr val="FF0000"/>
                </a:solidFill>
              </a:rPr>
              <a:t>necrosis</a:t>
            </a:r>
            <a:r>
              <a:rPr lang="en-US" dirty="0"/>
              <a:t> of </a:t>
            </a:r>
            <a:r>
              <a:rPr lang="en-US" dirty="0" smtClean="0"/>
              <a:t>varying etiology </a:t>
            </a:r>
            <a:r>
              <a:rPr lang="en-US" dirty="0"/>
              <a:t>so that there are alternate areas of necrosis </a:t>
            </a:r>
            <a:r>
              <a:rPr lang="en-US" dirty="0" smtClean="0"/>
              <a:t>and </a:t>
            </a:r>
            <a:r>
              <a:rPr lang="en-US" b="1" dirty="0" smtClean="0">
                <a:solidFill>
                  <a:srgbClr val="FF0000"/>
                </a:solidFill>
              </a:rPr>
              <a:t>regenerative</a:t>
            </a:r>
            <a:r>
              <a:rPr lang="en-US" b="1" dirty="0" smtClean="0"/>
              <a:t> </a:t>
            </a:r>
            <a:r>
              <a:rPr lang="en-US" b="1" dirty="0">
                <a:solidFill>
                  <a:srgbClr val="FF0000"/>
                </a:solidFill>
              </a:rPr>
              <a:t>nodules</a:t>
            </a:r>
            <a:r>
              <a:rPr lang="en-US" dirty="0"/>
              <a:t>. </a:t>
            </a:r>
          </a:p>
        </p:txBody>
      </p:sp>
    </p:spTree>
    <p:extLst>
      <p:ext uri="{BB962C8B-B14F-4D97-AF65-F5344CB8AC3E}">
        <p14:creationId xmlns:p14="http://schemas.microsoft.com/office/powerpoint/2010/main" xmlns="" val="389987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a:buNone/>
            </a:pPr>
            <a:r>
              <a:rPr lang="en-US" b="1" i="1" dirty="0"/>
              <a:t>Grossly, </a:t>
            </a:r>
            <a:r>
              <a:rPr lang="en-US" dirty="0"/>
              <a:t>alcoholic cirrhosis classically begins as </a:t>
            </a:r>
            <a:r>
              <a:rPr lang="en-US" dirty="0" err="1" smtClean="0"/>
              <a:t>micronodular</a:t>
            </a:r>
            <a:r>
              <a:rPr lang="en-US" dirty="0" smtClean="0"/>
              <a:t> cirrhosis </a:t>
            </a:r>
            <a:r>
              <a:rPr lang="en-US" dirty="0"/>
              <a:t>(nodules less than 3 mm diameter), </a:t>
            </a:r>
            <a:r>
              <a:rPr lang="en-US" dirty="0" smtClean="0"/>
              <a:t>the liver </a:t>
            </a:r>
            <a:r>
              <a:rPr lang="en-US" dirty="0"/>
              <a:t>being large, fatty and weighing usually above 2 </a:t>
            </a:r>
            <a:r>
              <a:rPr lang="en-US" dirty="0" smtClean="0"/>
              <a:t>kg.</a:t>
            </a:r>
          </a:p>
          <a:p>
            <a:pPr marL="0" indent="0" algn="just">
              <a:buNone/>
            </a:pPr>
            <a:endParaRPr lang="en-US" dirty="0"/>
          </a:p>
          <a:p>
            <a:pPr marL="0" indent="0" algn="just">
              <a:buNone/>
            </a:pPr>
            <a:r>
              <a:rPr lang="en-US" dirty="0" smtClean="0"/>
              <a:t>Eventually </a:t>
            </a:r>
            <a:r>
              <a:rPr lang="en-US" dirty="0"/>
              <a:t>over a span of years, the liver </a:t>
            </a:r>
            <a:r>
              <a:rPr lang="en-US" dirty="0" smtClean="0"/>
              <a:t>shrinks to </a:t>
            </a:r>
            <a:r>
              <a:rPr lang="en-US" dirty="0"/>
              <a:t>less than 1 kg in weight, becomes non-fatty, </a:t>
            </a:r>
            <a:r>
              <a:rPr lang="en-US" dirty="0" smtClean="0"/>
              <a:t>having </a:t>
            </a:r>
            <a:r>
              <a:rPr lang="en-US" dirty="0" err="1" smtClean="0"/>
              <a:t>macronodular</a:t>
            </a:r>
            <a:r>
              <a:rPr lang="en-US" dirty="0" smtClean="0"/>
              <a:t> </a:t>
            </a:r>
            <a:r>
              <a:rPr lang="en-US" dirty="0"/>
              <a:t>cirrhosis (nodules larger than 3 mm </a:t>
            </a:r>
            <a:r>
              <a:rPr lang="en-US" dirty="0" smtClean="0"/>
              <a:t>in diameter</a:t>
            </a:r>
            <a:r>
              <a:rPr lang="en-US" dirty="0"/>
              <a:t>), resembling post-necrotic cirrhosis. </a:t>
            </a:r>
            <a:endParaRPr lang="en-US" dirty="0" smtClean="0"/>
          </a:p>
          <a:p>
            <a:pPr marL="0" indent="0" algn="just">
              <a:buNone/>
            </a:pPr>
            <a:endParaRPr lang="en-US" dirty="0"/>
          </a:p>
          <a:p>
            <a:pPr marL="0" indent="0" algn="just">
              <a:buNone/>
            </a:pPr>
            <a:r>
              <a:rPr lang="en-US" dirty="0" smtClean="0"/>
              <a:t>The nodules of </a:t>
            </a:r>
            <a:r>
              <a:rPr lang="en-US" dirty="0"/>
              <a:t>the liver due to their fat content are tawny-yellow, on </a:t>
            </a:r>
            <a:r>
              <a:rPr lang="en-US" dirty="0" smtClean="0"/>
              <a:t>the basis </a:t>
            </a:r>
            <a:r>
              <a:rPr lang="en-US" dirty="0"/>
              <a:t>of which Laennec in 1818 introduced the term </a:t>
            </a:r>
            <a:r>
              <a:rPr lang="en-US" i="1" dirty="0" smtClean="0"/>
              <a:t>cirrhosis </a:t>
            </a:r>
            <a:r>
              <a:rPr lang="en-US" dirty="0" smtClean="0"/>
              <a:t>first </a:t>
            </a:r>
            <a:r>
              <a:rPr lang="en-US" dirty="0"/>
              <a:t>of all (from Greek </a:t>
            </a:r>
            <a:r>
              <a:rPr lang="en-US" i="1" dirty="0" err="1"/>
              <a:t>kirrhos</a:t>
            </a:r>
            <a:r>
              <a:rPr lang="en-US" i="1" dirty="0"/>
              <a:t> </a:t>
            </a:r>
            <a:r>
              <a:rPr lang="en-US" dirty="0"/>
              <a:t>= tawny).</a:t>
            </a:r>
          </a:p>
        </p:txBody>
      </p:sp>
    </p:spTree>
    <p:extLst>
      <p:ext uri="{BB962C8B-B14F-4D97-AF65-F5344CB8AC3E}">
        <p14:creationId xmlns:p14="http://schemas.microsoft.com/office/powerpoint/2010/main" xmlns="" val="3294259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smtClean="0"/>
              <a:t>The </a:t>
            </a:r>
            <a:r>
              <a:rPr lang="en-US" dirty="0"/>
              <a:t>surface of </a:t>
            </a:r>
            <a:r>
              <a:rPr lang="en-US" dirty="0" smtClean="0"/>
              <a:t>liver in </a:t>
            </a:r>
            <a:r>
              <a:rPr lang="en-US" dirty="0"/>
              <a:t>alcoholic cirrhosis is studded with </a:t>
            </a:r>
            <a:r>
              <a:rPr lang="en-US" dirty="0" smtClean="0"/>
              <a:t>diffuse </a:t>
            </a:r>
            <a:r>
              <a:rPr lang="en-US" dirty="0"/>
              <a:t>nodules </a:t>
            </a:r>
            <a:r>
              <a:rPr lang="en-US" dirty="0" smtClean="0"/>
              <a:t>which vary </a:t>
            </a:r>
            <a:r>
              <a:rPr lang="en-US" dirty="0"/>
              <a:t>little in size, producing hobnail liver (because of </a:t>
            </a:r>
            <a:r>
              <a:rPr lang="en-US" dirty="0" smtClean="0"/>
              <a:t>the resemblance </a:t>
            </a:r>
            <a:r>
              <a:rPr lang="en-US" dirty="0"/>
              <a:t>of the surface with the sole of an </a:t>
            </a:r>
            <a:r>
              <a:rPr lang="en-US" dirty="0" smtClean="0"/>
              <a:t>old-fashioned shoe </a:t>
            </a:r>
            <a:r>
              <a:rPr lang="en-US" dirty="0"/>
              <a:t>having short nails with heavy heads). </a:t>
            </a:r>
            <a:endParaRPr lang="en-US" dirty="0" smtClean="0"/>
          </a:p>
          <a:p>
            <a:pPr marL="0" indent="0" algn="just">
              <a:buNone/>
            </a:pPr>
            <a:endParaRPr lang="en-US" dirty="0"/>
          </a:p>
          <a:p>
            <a:pPr marL="0" indent="0" algn="just">
              <a:buNone/>
            </a:pPr>
            <a:r>
              <a:rPr lang="en-US" dirty="0" smtClean="0"/>
              <a:t>On </a:t>
            </a:r>
            <a:r>
              <a:rPr lang="en-US" dirty="0"/>
              <a:t>cut </a:t>
            </a:r>
            <a:r>
              <a:rPr lang="en-US" dirty="0" smtClean="0"/>
              <a:t>section, spheroidal </a:t>
            </a:r>
            <a:r>
              <a:rPr lang="en-US" dirty="0"/>
              <a:t>or angular nodules of fi </a:t>
            </a:r>
            <a:r>
              <a:rPr lang="en-US" dirty="0" err="1"/>
              <a:t>brous</a:t>
            </a:r>
            <a:r>
              <a:rPr lang="en-US" dirty="0"/>
              <a:t> septa are seen.</a:t>
            </a:r>
          </a:p>
        </p:txBody>
      </p:sp>
    </p:spTree>
    <p:extLst>
      <p:ext uri="{BB962C8B-B14F-4D97-AF65-F5344CB8AC3E}">
        <p14:creationId xmlns:p14="http://schemas.microsoft.com/office/powerpoint/2010/main" xmlns="" val="132673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Alcoholic cirrhosis, showing the typical </a:t>
            </a:r>
            <a:r>
              <a:rPr lang="en-US" sz="2400" dirty="0" err="1" smtClean="0"/>
              <a:t>micronodular</a:t>
            </a:r>
            <a:r>
              <a:rPr lang="en-US" sz="2400" dirty="0" smtClean="0"/>
              <a:t> pattern </a:t>
            </a:r>
            <a:r>
              <a:rPr lang="en-US" sz="2400" dirty="0"/>
              <a:t>in gross specimen. There is diff use nodularity (nodules less </a:t>
            </a:r>
            <a:r>
              <a:rPr lang="en-US" sz="2400" dirty="0" smtClean="0"/>
              <a:t>than 3 </a:t>
            </a:r>
            <a:r>
              <a:rPr lang="en-US" sz="2400" dirty="0"/>
              <a:t>mm diameter) on sectioned surface of the liver</a:t>
            </a: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47306"/>
          <a:stretch/>
        </p:blipFill>
        <p:spPr bwMode="auto">
          <a:xfrm>
            <a:off x="1295400" y="1752600"/>
            <a:ext cx="6705600" cy="5559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6552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b="1" i="1" dirty="0"/>
              <a:t>Microscopically, </a:t>
            </a:r>
            <a:endParaRPr lang="en-US" b="1" i="1" dirty="0" smtClean="0"/>
          </a:p>
          <a:p>
            <a:pPr marL="0" indent="0" algn="just">
              <a:buNone/>
            </a:pPr>
            <a:r>
              <a:rPr lang="en-US" dirty="0" smtClean="0"/>
              <a:t>alcoholic </a:t>
            </a:r>
            <a:r>
              <a:rPr lang="en-US" dirty="0"/>
              <a:t>cirrhosis is a </a:t>
            </a:r>
            <a:r>
              <a:rPr lang="en-US" dirty="0" smtClean="0"/>
              <a:t>progressive alcoholic </a:t>
            </a:r>
            <a:r>
              <a:rPr lang="en-US" dirty="0"/>
              <a:t>liver disease</a:t>
            </a:r>
            <a:r>
              <a:rPr lang="en-US" dirty="0" smtClean="0"/>
              <a:t>.</a:t>
            </a:r>
            <a:r>
              <a:rPr lang="en-US" b="1" dirty="0"/>
              <a:t> </a:t>
            </a:r>
            <a:endParaRPr lang="en-US" b="1" dirty="0" smtClean="0"/>
          </a:p>
          <a:p>
            <a:pPr marL="0" indent="0" algn="just">
              <a:buNone/>
            </a:pPr>
            <a:endParaRPr lang="en-US" b="1" dirty="0"/>
          </a:p>
          <a:p>
            <a:pPr marL="514350" indent="-514350" algn="just">
              <a:buAutoNum type="romanLcParenR"/>
            </a:pPr>
            <a:r>
              <a:rPr lang="en-US" b="1" dirty="0" smtClean="0"/>
              <a:t>Nodular pattern:</a:t>
            </a:r>
          </a:p>
          <a:p>
            <a:pPr marL="514350" indent="-514350" algn="just">
              <a:buAutoNum type="romanLcParenR"/>
            </a:pPr>
            <a:r>
              <a:rPr lang="en-US" b="1" dirty="0" smtClean="0"/>
              <a:t>Fibrous septa</a:t>
            </a:r>
          </a:p>
          <a:p>
            <a:pPr marL="514350" indent="-514350" algn="just">
              <a:buAutoNum type="romanLcParenR"/>
            </a:pPr>
            <a:r>
              <a:rPr lang="en-US" b="1" dirty="0" smtClean="0"/>
              <a:t>Hepatic parenchyma</a:t>
            </a:r>
          </a:p>
          <a:p>
            <a:pPr marL="514350" indent="-514350" algn="just">
              <a:buAutoNum type="romanLcParenR"/>
            </a:pPr>
            <a:r>
              <a:rPr lang="en-US" b="1" dirty="0" smtClean="0"/>
              <a:t>Necrosis</a:t>
            </a:r>
            <a:r>
              <a:rPr lang="en-US" b="1" dirty="0"/>
              <a:t>, </a:t>
            </a:r>
            <a:r>
              <a:rPr lang="en-US" b="1" dirty="0" smtClean="0"/>
              <a:t>inflammation </a:t>
            </a:r>
            <a:r>
              <a:rPr lang="en-US" b="1" dirty="0"/>
              <a:t>and bile duct </a:t>
            </a:r>
            <a:r>
              <a:rPr lang="en-US" b="1" dirty="0" smtClean="0"/>
              <a:t>proliferation</a:t>
            </a:r>
            <a:r>
              <a:rPr lang="en-US" b="1" dirty="0"/>
              <a:t>:</a:t>
            </a:r>
            <a:endParaRPr lang="en-US" dirty="0"/>
          </a:p>
        </p:txBody>
      </p:sp>
    </p:spTree>
    <p:extLst>
      <p:ext uri="{BB962C8B-B14F-4D97-AF65-F5344CB8AC3E}">
        <p14:creationId xmlns:p14="http://schemas.microsoft.com/office/powerpoint/2010/main" xmlns="" val="16004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LABORATORY DIAGNOSIS</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a:t>1. Elevated transaminases; increase in SGOT (AST) is </a:t>
            </a:r>
            <a:r>
              <a:rPr lang="en-US" dirty="0" smtClean="0"/>
              <a:t>more than </a:t>
            </a:r>
            <a:r>
              <a:rPr lang="en-US" dirty="0"/>
              <a:t>that of SGPT (ALT).</a:t>
            </a:r>
          </a:p>
          <a:p>
            <a:pPr marL="0" indent="0" algn="just">
              <a:buNone/>
            </a:pPr>
            <a:r>
              <a:rPr lang="en-US" dirty="0"/>
              <a:t>2. Rise in serum </a:t>
            </a:r>
            <a:r>
              <a:rPr lang="en-US" dirty="0" smtClean="0"/>
              <a:t>Gamma-</a:t>
            </a:r>
            <a:r>
              <a:rPr lang="en-US" dirty="0" err="1" smtClean="0"/>
              <a:t>glutamyl</a:t>
            </a:r>
            <a:r>
              <a:rPr lang="en-US" dirty="0" smtClean="0"/>
              <a:t> </a:t>
            </a:r>
            <a:r>
              <a:rPr lang="en-US" dirty="0" err="1"/>
              <a:t>transpeptidase</a:t>
            </a:r>
            <a:r>
              <a:rPr lang="en-US" dirty="0"/>
              <a:t> (-GT).</a:t>
            </a:r>
          </a:p>
          <a:p>
            <a:pPr marL="0" indent="0" algn="just">
              <a:buNone/>
            </a:pPr>
            <a:r>
              <a:rPr lang="de-DE" dirty="0"/>
              <a:t>3. Elevation in serum alkaline phosphatase.</a:t>
            </a:r>
          </a:p>
          <a:p>
            <a:pPr marL="0" indent="0" algn="just">
              <a:buNone/>
            </a:pPr>
            <a:r>
              <a:rPr lang="en-US" dirty="0"/>
              <a:t>4. </a:t>
            </a:r>
            <a:r>
              <a:rPr lang="en-US" dirty="0" err="1"/>
              <a:t>Hyperbilirubinaemia</a:t>
            </a:r>
            <a:r>
              <a:rPr lang="en-US" dirty="0"/>
              <a:t>.</a:t>
            </a:r>
          </a:p>
          <a:p>
            <a:pPr marL="0" indent="0" algn="just">
              <a:buNone/>
            </a:pPr>
            <a:r>
              <a:rPr lang="en-US" dirty="0"/>
              <a:t>5. </a:t>
            </a:r>
            <a:r>
              <a:rPr lang="en-US" dirty="0" err="1"/>
              <a:t>Hypoproteinaemia</a:t>
            </a:r>
            <a:r>
              <a:rPr lang="en-US" dirty="0"/>
              <a:t> with reversal of albumin-globulin ratio.</a:t>
            </a:r>
          </a:p>
          <a:p>
            <a:pPr marL="0" indent="0" algn="just">
              <a:buNone/>
            </a:pPr>
            <a:r>
              <a:rPr lang="en-US" dirty="0"/>
              <a:t>6. Prolonged </a:t>
            </a:r>
            <a:r>
              <a:rPr lang="en-US" dirty="0" err="1"/>
              <a:t>prothrombin</a:t>
            </a:r>
            <a:r>
              <a:rPr lang="en-US" dirty="0"/>
              <a:t> time and partial </a:t>
            </a:r>
            <a:r>
              <a:rPr lang="en-US" dirty="0" err="1" smtClean="0"/>
              <a:t>thromboplastin</a:t>
            </a:r>
            <a:r>
              <a:rPr lang="en-US" dirty="0" smtClean="0"/>
              <a:t> time</a:t>
            </a:r>
            <a:r>
              <a:rPr lang="en-US" dirty="0"/>
              <a:t>.</a:t>
            </a:r>
          </a:p>
          <a:p>
            <a:pPr marL="0" indent="0" algn="just">
              <a:buNone/>
            </a:pPr>
            <a:r>
              <a:rPr lang="en-US" dirty="0"/>
              <a:t>7. Anaemia.</a:t>
            </a:r>
          </a:p>
          <a:p>
            <a:pPr marL="0" indent="0" algn="just">
              <a:buNone/>
            </a:pPr>
            <a:r>
              <a:rPr lang="en-US" dirty="0"/>
              <a:t>8. Neutrophilic </a:t>
            </a:r>
            <a:r>
              <a:rPr lang="en-US" dirty="0" err="1"/>
              <a:t>leucocytosis</a:t>
            </a:r>
            <a:endParaRPr lang="en-US" dirty="0"/>
          </a:p>
        </p:txBody>
      </p:sp>
    </p:spTree>
    <p:extLst>
      <p:ext uri="{BB962C8B-B14F-4D97-AF65-F5344CB8AC3E}">
        <p14:creationId xmlns:p14="http://schemas.microsoft.com/office/powerpoint/2010/main" xmlns="" val="2657223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Post-necrotic </a:t>
            </a:r>
            <a:r>
              <a:rPr lang="en-US" b="1" dirty="0" smtClean="0"/>
              <a:t>Cirrhosis</a:t>
            </a:r>
            <a:endParaRPr lang="en-US" dirty="0"/>
          </a:p>
        </p:txBody>
      </p:sp>
      <p:sp>
        <p:nvSpPr>
          <p:cNvPr id="3" name="Content Placeholder 2"/>
          <p:cNvSpPr>
            <a:spLocks noGrp="1"/>
          </p:cNvSpPr>
          <p:nvPr>
            <p:ph idx="1"/>
          </p:nvPr>
        </p:nvSpPr>
        <p:spPr/>
        <p:txBody>
          <a:bodyPr/>
          <a:lstStyle/>
          <a:p>
            <a:pPr marL="0" indent="0" algn="just">
              <a:buNone/>
            </a:pPr>
            <a:r>
              <a:rPr lang="en-US" dirty="0" smtClean="0"/>
              <a:t>Post-necrotic </a:t>
            </a:r>
            <a:r>
              <a:rPr lang="en-US" dirty="0"/>
              <a:t>cirrhosis, also termed </a:t>
            </a:r>
            <a:r>
              <a:rPr lang="en-US" i="1" dirty="0"/>
              <a:t>post-</a:t>
            </a:r>
            <a:r>
              <a:rPr lang="en-US" i="1" dirty="0" err="1"/>
              <a:t>hepatitic</a:t>
            </a:r>
            <a:r>
              <a:rPr lang="en-US" i="1" dirty="0"/>
              <a:t> </a:t>
            </a:r>
            <a:r>
              <a:rPr lang="en-US" i="1" dirty="0" smtClean="0"/>
              <a:t>cirrhosis, </a:t>
            </a:r>
            <a:r>
              <a:rPr lang="en-US" i="1" dirty="0" err="1" smtClean="0"/>
              <a:t>macronodular</a:t>
            </a:r>
            <a:r>
              <a:rPr lang="en-US" i="1" dirty="0" smtClean="0"/>
              <a:t> </a:t>
            </a:r>
            <a:r>
              <a:rPr lang="en-US" i="1" dirty="0"/>
              <a:t>cirrhosis </a:t>
            </a:r>
            <a:r>
              <a:rPr lang="en-US" dirty="0"/>
              <a:t>and </a:t>
            </a:r>
            <a:r>
              <a:rPr lang="en-US" i="1" dirty="0"/>
              <a:t>coarsely nodular cirrhosis, </a:t>
            </a:r>
            <a:r>
              <a:rPr lang="en-US" dirty="0" smtClean="0"/>
              <a:t>is </a:t>
            </a:r>
            <a:r>
              <a:rPr lang="en-US" dirty="0" err="1" smtClean="0"/>
              <a:t>characterised</a:t>
            </a:r>
            <a:r>
              <a:rPr lang="en-US" dirty="0" smtClean="0"/>
              <a:t> </a:t>
            </a:r>
            <a:r>
              <a:rPr lang="en-US" dirty="0"/>
              <a:t>by large and irregular nodules with broad </a:t>
            </a:r>
            <a:r>
              <a:rPr lang="en-US" dirty="0" smtClean="0"/>
              <a:t>bands of </a:t>
            </a:r>
            <a:r>
              <a:rPr lang="en-US" dirty="0"/>
              <a:t>connective tissue and occurring most </a:t>
            </a:r>
            <a:r>
              <a:rPr lang="en-US" dirty="0" smtClean="0"/>
              <a:t>commonly  after previous </a:t>
            </a:r>
            <a:r>
              <a:rPr lang="en-US" dirty="0"/>
              <a:t>viral hepatitis.</a:t>
            </a:r>
          </a:p>
        </p:txBody>
      </p:sp>
    </p:spTree>
    <p:extLst>
      <p:ext uri="{BB962C8B-B14F-4D97-AF65-F5344CB8AC3E}">
        <p14:creationId xmlns:p14="http://schemas.microsoft.com/office/powerpoint/2010/main" xmlns="" val="4213373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Post-necrotic </a:t>
            </a:r>
            <a:r>
              <a:rPr lang="en-US" dirty="0" smtClean="0"/>
              <a:t>cirrhosis-GROSS</a:t>
            </a:r>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49495"/>
          <a:stretch/>
        </p:blipFill>
        <p:spPr bwMode="auto">
          <a:xfrm>
            <a:off x="457200" y="2231633"/>
            <a:ext cx="4156364" cy="3613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419600" y="1663420"/>
            <a:ext cx="4572000" cy="1200329"/>
          </a:xfrm>
          <a:prstGeom prst="rect">
            <a:avLst/>
          </a:prstGeom>
        </p:spPr>
        <p:txBody>
          <a:bodyPr>
            <a:spAutoFit/>
          </a:bodyPr>
          <a:lstStyle/>
          <a:p>
            <a:pPr algn="just"/>
            <a:r>
              <a:rPr lang="en-US" dirty="0" smtClean="0"/>
              <a:t>showing </a:t>
            </a:r>
            <a:r>
              <a:rPr lang="en-US" dirty="0"/>
              <a:t>the typical </a:t>
            </a:r>
            <a:r>
              <a:rPr lang="en-US" dirty="0" smtClean="0"/>
              <a:t>irregular </a:t>
            </a:r>
            <a:r>
              <a:rPr lang="en-US" dirty="0" err="1" smtClean="0"/>
              <a:t>macronodular</a:t>
            </a:r>
            <a:r>
              <a:rPr lang="en-US" dirty="0" smtClean="0"/>
              <a:t> </a:t>
            </a:r>
            <a:r>
              <a:rPr lang="en-US" dirty="0"/>
              <a:t>pattern (nodules larger than 3 mm </a:t>
            </a:r>
            <a:r>
              <a:rPr lang="en-US" dirty="0" smtClean="0"/>
              <a:t>diameter</a:t>
            </a:r>
            <a:r>
              <a:rPr lang="en-US" dirty="0"/>
              <a:t>). </a:t>
            </a:r>
            <a:r>
              <a:rPr lang="en-US" dirty="0" smtClean="0"/>
              <a:t>Externally the </a:t>
            </a:r>
            <a:r>
              <a:rPr lang="en-US" dirty="0"/>
              <a:t>liver is small, distorted and irregularly scarred.</a:t>
            </a:r>
          </a:p>
        </p:txBody>
      </p:sp>
    </p:spTree>
    <p:extLst>
      <p:ext uri="{BB962C8B-B14F-4D97-AF65-F5344CB8AC3E}">
        <p14:creationId xmlns:p14="http://schemas.microsoft.com/office/powerpoint/2010/main" xmlns="" val="1824124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Post-necrotic </a:t>
            </a:r>
            <a:r>
              <a:rPr lang="en-US" dirty="0" smtClean="0"/>
              <a:t>cirrhosis-MICROSCOPIC</a:t>
            </a:r>
            <a:endParaRPr lang="en-US" dirty="0"/>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r="50673"/>
          <a:stretch/>
        </p:blipFill>
        <p:spPr bwMode="auto">
          <a:xfrm>
            <a:off x="457200" y="2388095"/>
            <a:ext cx="4059382" cy="33010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92782" y="1524000"/>
            <a:ext cx="4572000" cy="1754326"/>
          </a:xfrm>
          <a:prstGeom prst="rect">
            <a:avLst/>
          </a:prstGeom>
        </p:spPr>
        <p:txBody>
          <a:bodyPr>
            <a:spAutoFit/>
          </a:bodyPr>
          <a:lstStyle/>
          <a:p>
            <a:pPr algn="just"/>
            <a:r>
              <a:rPr lang="en-US" dirty="0" smtClean="0"/>
              <a:t>Fibrous </a:t>
            </a:r>
            <a:r>
              <a:rPr lang="en-US" dirty="0"/>
              <a:t>septa dividing the </a:t>
            </a:r>
            <a:r>
              <a:rPr lang="en-US" dirty="0" smtClean="0"/>
              <a:t>hepatic parenchyma </a:t>
            </a:r>
            <a:r>
              <a:rPr lang="en-US" dirty="0"/>
              <a:t>into nodules are thick and contain prominent </a:t>
            </a:r>
            <a:r>
              <a:rPr lang="en-US" dirty="0" smtClean="0"/>
              <a:t>mononuclear inflammatory </a:t>
            </a:r>
            <a:r>
              <a:rPr lang="en-US" dirty="0"/>
              <a:t>cell </a:t>
            </a:r>
            <a:r>
              <a:rPr lang="en-US" dirty="0" smtClean="0"/>
              <a:t>infiltrate </a:t>
            </a:r>
            <a:r>
              <a:rPr lang="en-US" dirty="0"/>
              <a:t>and bile </a:t>
            </a:r>
            <a:r>
              <a:rPr lang="en-US" dirty="0" err="1"/>
              <a:t>ductular</a:t>
            </a:r>
            <a:r>
              <a:rPr lang="en-US" dirty="0"/>
              <a:t> hyperplasia. A few intact hepatic lobules remain.</a:t>
            </a:r>
          </a:p>
        </p:txBody>
      </p:sp>
    </p:spTree>
    <p:extLst>
      <p:ext uri="{BB962C8B-B14F-4D97-AF65-F5344CB8AC3E}">
        <p14:creationId xmlns:p14="http://schemas.microsoft.com/office/powerpoint/2010/main" xmlns="" val="609522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PORTAL </a:t>
            </a:r>
            <a:r>
              <a:rPr lang="en-US" b="1" dirty="0" smtClean="0"/>
              <a:t>HYPERTENSION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40219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smtClean="0"/>
              <a:t>Increase in pressure in the portal system usually follows obstruction to the portal blood flow anywhere along its course. Portal veins have no valves and thus obstruction anywhere in the portal system raises pressure in all the veins proximal to the obstruction. </a:t>
            </a:r>
          </a:p>
          <a:p>
            <a:pPr marL="0" indent="0" algn="just">
              <a:buNone/>
            </a:pPr>
            <a:endParaRPr lang="en-US" dirty="0"/>
          </a:p>
          <a:p>
            <a:pPr marL="0" indent="0" algn="just">
              <a:buNone/>
            </a:pPr>
            <a:r>
              <a:rPr lang="en-US" dirty="0" smtClean="0"/>
              <a:t>However, unless proved otherwise, portal hypertension means obstruction to the portal blood flow by cirrhosis of the liver. The normal portal venous pressure is quite low (10-15 mm saline). </a:t>
            </a:r>
          </a:p>
          <a:p>
            <a:pPr marL="0" indent="0" algn="just">
              <a:buNone/>
            </a:pPr>
            <a:endParaRPr lang="en-US" dirty="0"/>
          </a:p>
          <a:p>
            <a:pPr marL="0" indent="0" algn="just">
              <a:buNone/>
            </a:pPr>
            <a:r>
              <a:rPr lang="en-US" dirty="0" smtClean="0"/>
              <a:t>Portal hypertension occurs when the portal pressure is above 30 mm saline. </a:t>
            </a:r>
            <a:endParaRPr lang="en-US" dirty="0"/>
          </a:p>
        </p:txBody>
      </p:sp>
    </p:spTree>
    <p:extLst>
      <p:ext uri="{BB962C8B-B14F-4D97-AF65-F5344CB8AC3E}">
        <p14:creationId xmlns:p14="http://schemas.microsoft.com/office/powerpoint/2010/main" xmlns="" val="22170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PATHOGENESIS</a:t>
            </a:r>
            <a:endParaRPr lang="en-US" dirty="0"/>
          </a:p>
        </p:txBody>
      </p:sp>
      <p:sp>
        <p:nvSpPr>
          <p:cNvPr id="3" name="Content Placeholder 2"/>
          <p:cNvSpPr>
            <a:spLocks noGrp="1"/>
          </p:cNvSpPr>
          <p:nvPr>
            <p:ph idx="1"/>
          </p:nvPr>
        </p:nvSpPr>
        <p:spPr/>
        <p:txBody>
          <a:bodyPr/>
          <a:lstStyle/>
          <a:p>
            <a:pPr marL="0" indent="0" algn="just">
              <a:buNone/>
            </a:pPr>
            <a:endParaRPr lang="en-US" b="1" dirty="0"/>
          </a:p>
          <a:p>
            <a:pPr marL="0" indent="0" algn="just">
              <a:buNone/>
            </a:pPr>
            <a:r>
              <a:rPr lang="en-US" dirty="0"/>
              <a:t>Irrespective of the etiology, cirrhosis involves a </a:t>
            </a:r>
            <a:r>
              <a:rPr lang="en-US" dirty="0" smtClean="0"/>
              <a:t>combination of </a:t>
            </a:r>
            <a:r>
              <a:rPr lang="en-US" dirty="0"/>
              <a:t>a few processes: </a:t>
            </a:r>
            <a:endParaRPr lang="en-US" dirty="0" smtClean="0"/>
          </a:p>
          <a:p>
            <a:pPr marL="0" indent="0" algn="just">
              <a:buNone/>
            </a:pPr>
            <a:endParaRPr lang="en-US" dirty="0" smtClean="0"/>
          </a:p>
          <a:p>
            <a:pPr marL="457200" indent="-457200" algn="ctr">
              <a:buFont typeface="+mj-lt"/>
              <a:buAutoNum type="arabicPeriod"/>
            </a:pPr>
            <a:r>
              <a:rPr lang="en-US" b="1" dirty="0" smtClean="0">
                <a:solidFill>
                  <a:srgbClr val="FF0000"/>
                </a:solidFill>
              </a:rPr>
              <a:t>hepatocellular </a:t>
            </a:r>
            <a:r>
              <a:rPr lang="en-US" b="1" dirty="0">
                <a:solidFill>
                  <a:srgbClr val="FF0000"/>
                </a:solidFill>
              </a:rPr>
              <a:t>necrosis, </a:t>
            </a:r>
            <a:endParaRPr lang="en-US" b="1" dirty="0" smtClean="0">
              <a:solidFill>
                <a:srgbClr val="FF0000"/>
              </a:solidFill>
            </a:endParaRPr>
          </a:p>
          <a:p>
            <a:pPr marL="457200" indent="-457200" algn="ctr">
              <a:buFont typeface="+mj-lt"/>
              <a:buAutoNum type="arabicPeriod"/>
            </a:pPr>
            <a:r>
              <a:rPr lang="en-US" b="1" dirty="0" smtClean="0">
                <a:solidFill>
                  <a:srgbClr val="00B0F0"/>
                </a:solidFill>
              </a:rPr>
              <a:t>healing </a:t>
            </a:r>
            <a:r>
              <a:rPr lang="en-US" b="1" dirty="0">
                <a:solidFill>
                  <a:srgbClr val="00B0F0"/>
                </a:solidFill>
              </a:rPr>
              <a:t>by </a:t>
            </a:r>
            <a:r>
              <a:rPr lang="en-US" b="1" dirty="0" smtClean="0">
                <a:solidFill>
                  <a:srgbClr val="00B0F0"/>
                </a:solidFill>
              </a:rPr>
              <a:t>fibrosis</a:t>
            </a:r>
            <a:r>
              <a:rPr lang="en-US" b="1" dirty="0" smtClean="0"/>
              <a:t>, </a:t>
            </a:r>
          </a:p>
          <a:p>
            <a:pPr marL="457200" indent="-457200" algn="ctr">
              <a:buFont typeface="+mj-lt"/>
              <a:buAutoNum type="arabicPeriod"/>
            </a:pPr>
            <a:r>
              <a:rPr lang="en-US" b="1" dirty="0" smtClean="0">
                <a:solidFill>
                  <a:schemeClr val="tx2">
                    <a:lumMod val="75000"/>
                  </a:schemeClr>
                </a:solidFill>
              </a:rPr>
              <a:t>formation </a:t>
            </a:r>
            <a:r>
              <a:rPr lang="en-US" b="1" dirty="0">
                <a:solidFill>
                  <a:schemeClr val="tx2">
                    <a:lumMod val="75000"/>
                  </a:schemeClr>
                </a:solidFill>
              </a:rPr>
              <a:t>of compensatory regenerative nodules</a:t>
            </a:r>
            <a:r>
              <a:rPr lang="en-US" b="1" dirty="0"/>
              <a:t> </a:t>
            </a:r>
            <a:endParaRPr lang="en-US" b="1" dirty="0" smtClean="0"/>
          </a:p>
          <a:p>
            <a:pPr marL="457200" indent="-457200" algn="ctr">
              <a:buFont typeface="+mj-lt"/>
              <a:buAutoNum type="arabicPeriod"/>
            </a:pPr>
            <a:r>
              <a:rPr lang="en-US" b="1" dirty="0" smtClean="0">
                <a:solidFill>
                  <a:schemeClr val="accent5">
                    <a:lumMod val="75000"/>
                  </a:schemeClr>
                </a:solidFill>
              </a:rPr>
              <a:t>changes in </a:t>
            </a:r>
            <a:r>
              <a:rPr lang="en-US" b="1" dirty="0">
                <a:solidFill>
                  <a:schemeClr val="accent5">
                    <a:lumMod val="75000"/>
                  </a:schemeClr>
                </a:solidFill>
              </a:rPr>
              <a:t>vascular pattern of the hepatic parenchyma</a:t>
            </a:r>
            <a:r>
              <a:rPr lang="en-US" dirty="0">
                <a:solidFill>
                  <a:schemeClr val="accent5">
                    <a:lumMod val="75000"/>
                  </a:schemeClr>
                </a:solidFill>
              </a:rPr>
              <a:t>.</a:t>
            </a:r>
          </a:p>
        </p:txBody>
      </p:sp>
    </p:spTree>
    <p:extLst>
      <p:ext uri="{BB962C8B-B14F-4D97-AF65-F5344CB8AC3E}">
        <p14:creationId xmlns:p14="http://schemas.microsoft.com/office/powerpoint/2010/main" xmlns="" val="3590577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Measurement of </a:t>
            </a:r>
            <a:r>
              <a:rPr lang="en-US" i="1" dirty="0" err="1" smtClean="0"/>
              <a:t>intrasplenic</a:t>
            </a:r>
            <a:r>
              <a:rPr lang="en-US" i="1" dirty="0" smtClean="0"/>
              <a:t> pressure </a:t>
            </a:r>
            <a:r>
              <a:rPr lang="en-US" dirty="0" smtClean="0"/>
              <a:t>reflects pressure in the splenic vein; the </a:t>
            </a:r>
            <a:r>
              <a:rPr lang="en-US" i="1" dirty="0" smtClean="0"/>
              <a:t>percutaneous trans-hepatic pressure </a:t>
            </a:r>
            <a:r>
              <a:rPr lang="en-US" dirty="0" smtClean="0"/>
              <a:t>provides a measure  of pressure in the main portal vein; and wedged hepatic </a:t>
            </a:r>
            <a:r>
              <a:rPr lang="en-US" i="1" dirty="0" smtClean="0"/>
              <a:t>venous pressure </a:t>
            </a:r>
            <a:r>
              <a:rPr lang="en-US" dirty="0" smtClean="0"/>
              <a:t>represents sinusoidal pressure. </a:t>
            </a:r>
          </a:p>
          <a:p>
            <a:pPr marL="0" indent="0" algn="just">
              <a:buNone/>
            </a:pPr>
            <a:endParaRPr lang="en-US" dirty="0"/>
          </a:p>
          <a:p>
            <a:pPr marL="0" indent="0" algn="just">
              <a:buNone/>
            </a:pPr>
            <a:r>
              <a:rPr lang="en-US" dirty="0" smtClean="0"/>
              <a:t>Measurement of these pressures helps in </a:t>
            </a:r>
            <a:r>
              <a:rPr lang="en-US" dirty="0" err="1" smtClean="0"/>
              <a:t>localising</a:t>
            </a:r>
            <a:r>
              <a:rPr lang="en-US" dirty="0" smtClean="0"/>
              <a:t> the site of obstruction and classifying the portal hyper tension.</a:t>
            </a:r>
            <a:endParaRPr lang="en-US" dirty="0"/>
          </a:p>
        </p:txBody>
      </p:sp>
    </p:spTree>
    <p:extLst>
      <p:ext uri="{BB962C8B-B14F-4D97-AF65-F5344CB8AC3E}">
        <p14:creationId xmlns:p14="http://schemas.microsoft.com/office/powerpoint/2010/main" xmlns="" val="2055000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b="1" dirty="0"/>
              <a:t>CLASSIFICATION </a:t>
            </a:r>
            <a:r>
              <a:rPr lang="en-US" dirty="0"/>
              <a:t>Based on the site of obstruction </a:t>
            </a:r>
            <a:r>
              <a:rPr lang="en-US" dirty="0" smtClean="0"/>
              <a:t>to portal </a:t>
            </a:r>
            <a:r>
              <a:rPr lang="en-US" dirty="0"/>
              <a:t>venous blood </a:t>
            </a:r>
            <a:r>
              <a:rPr lang="en-US" dirty="0" smtClean="0"/>
              <a:t>flow</a:t>
            </a:r>
            <a:r>
              <a:rPr lang="en-US" dirty="0"/>
              <a:t>, portal hypertension is </a:t>
            </a:r>
            <a:r>
              <a:rPr lang="en-US" dirty="0" err="1" smtClean="0"/>
              <a:t>categorised</a:t>
            </a:r>
            <a:r>
              <a:rPr lang="en-US" dirty="0" smtClean="0"/>
              <a:t> into </a:t>
            </a:r>
            <a:r>
              <a:rPr lang="en-US" dirty="0"/>
              <a:t>3 main </a:t>
            </a:r>
            <a:r>
              <a:rPr lang="en-US" b="1" dirty="0"/>
              <a:t>types</a:t>
            </a:r>
            <a:r>
              <a:rPr lang="en-US" b="1" dirty="0" smtClean="0"/>
              <a:t>—</a:t>
            </a:r>
          </a:p>
          <a:p>
            <a:pPr marL="0" indent="0" algn="just">
              <a:buNone/>
            </a:pPr>
            <a:endParaRPr lang="en-US" b="1" dirty="0" smtClean="0"/>
          </a:p>
          <a:p>
            <a:pPr marL="457200" indent="-457200" algn="just">
              <a:buFont typeface="+mj-lt"/>
              <a:buAutoNum type="arabicPeriod"/>
            </a:pPr>
            <a:r>
              <a:rPr lang="en-US" b="1" i="1" dirty="0" smtClean="0"/>
              <a:t>intrahepatic</a:t>
            </a:r>
            <a:r>
              <a:rPr lang="en-US" b="1" i="1" dirty="0"/>
              <a:t>, </a:t>
            </a:r>
            <a:endParaRPr lang="en-US" b="1" i="1" dirty="0" smtClean="0"/>
          </a:p>
          <a:p>
            <a:pPr marL="457200" indent="-457200" algn="just">
              <a:buFont typeface="+mj-lt"/>
              <a:buAutoNum type="arabicPeriod"/>
            </a:pPr>
            <a:r>
              <a:rPr lang="en-US" b="1" i="1" dirty="0" err="1" smtClean="0"/>
              <a:t>posthepatic</a:t>
            </a:r>
            <a:r>
              <a:rPr lang="en-US" b="1" i="1" dirty="0" smtClean="0"/>
              <a:t> </a:t>
            </a:r>
            <a:r>
              <a:rPr lang="en-US" b="1" dirty="0"/>
              <a:t>and </a:t>
            </a:r>
            <a:endParaRPr lang="en-US" b="1" dirty="0" smtClean="0"/>
          </a:p>
          <a:p>
            <a:pPr marL="457200" indent="-457200" algn="just">
              <a:buFont typeface="+mj-lt"/>
              <a:buAutoNum type="arabicPeriod"/>
            </a:pPr>
            <a:r>
              <a:rPr lang="en-US" b="1" i="1" dirty="0" err="1" smtClean="0"/>
              <a:t>prehepatic</a:t>
            </a:r>
            <a:endParaRPr lang="en-US" b="1" dirty="0"/>
          </a:p>
        </p:txBody>
      </p:sp>
    </p:spTree>
    <p:extLst>
      <p:ext uri="{BB962C8B-B14F-4D97-AF65-F5344CB8AC3E}">
        <p14:creationId xmlns:p14="http://schemas.microsoft.com/office/powerpoint/2010/main" xmlns="" val="3225269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Major causes of portal hypertension.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A. INTRAHEPATIC</a:t>
            </a:r>
          </a:p>
          <a:p>
            <a:r>
              <a:rPr lang="en-US" dirty="0"/>
              <a:t>1. Cirrhosis</a:t>
            </a:r>
          </a:p>
          <a:p>
            <a:r>
              <a:rPr lang="en-US" dirty="0"/>
              <a:t>2. Metastatic </a:t>
            </a:r>
            <a:r>
              <a:rPr lang="en-US" dirty="0" err="1"/>
              <a:t>tumours</a:t>
            </a:r>
            <a:endParaRPr lang="en-US" dirty="0"/>
          </a:p>
          <a:p>
            <a:r>
              <a:rPr lang="en-US" dirty="0"/>
              <a:t>3. Budd-</a:t>
            </a:r>
            <a:r>
              <a:rPr lang="en-US" dirty="0" err="1"/>
              <a:t>Chiari</a:t>
            </a:r>
            <a:r>
              <a:rPr lang="en-US" dirty="0"/>
              <a:t> syndrome</a:t>
            </a:r>
          </a:p>
          <a:p>
            <a:r>
              <a:rPr lang="en-US" dirty="0"/>
              <a:t>4. Hepatic </a:t>
            </a:r>
            <a:r>
              <a:rPr lang="en-US" dirty="0" err="1"/>
              <a:t>veno</a:t>
            </a:r>
            <a:r>
              <a:rPr lang="en-US" dirty="0"/>
              <a:t>-occlusive disease</a:t>
            </a:r>
          </a:p>
          <a:p>
            <a:r>
              <a:rPr lang="en-US" dirty="0"/>
              <a:t>5. Diff use granulomatous diseases</a:t>
            </a:r>
          </a:p>
          <a:p>
            <a:r>
              <a:rPr lang="en-US" dirty="0"/>
              <a:t>6. Extensive fatty change</a:t>
            </a:r>
          </a:p>
          <a:p>
            <a:r>
              <a:rPr lang="en-US" dirty="0"/>
              <a:t>B. POSTHEPATIC</a:t>
            </a:r>
          </a:p>
          <a:p>
            <a:r>
              <a:rPr lang="en-US" dirty="0"/>
              <a:t>1. Congestive heart failure</a:t>
            </a:r>
          </a:p>
          <a:p>
            <a:r>
              <a:rPr lang="en-US" dirty="0"/>
              <a:t>2. Constrictive pericarditis</a:t>
            </a:r>
          </a:p>
          <a:p>
            <a:r>
              <a:rPr lang="en-US" dirty="0"/>
              <a:t>3. Hepatic </a:t>
            </a:r>
            <a:r>
              <a:rPr lang="en-US" dirty="0" err="1"/>
              <a:t>veno</a:t>
            </a:r>
            <a:r>
              <a:rPr lang="en-US" dirty="0"/>
              <a:t>-occlusive disease</a:t>
            </a:r>
          </a:p>
          <a:p>
            <a:r>
              <a:rPr lang="en-US" dirty="0"/>
              <a:t>4. Budd-</a:t>
            </a:r>
            <a:r>
              <a:rPr lang="en-US" dirty="0" err="1"/>
              <a:t>Chiari</a:t>
            </a:r>
            <a:r>
              <a:rPr lang="en-US" dirty="0"/>
              <a:t> syndrome</a:t>
            </a:r>
          </a:p>
          <a:p>
            <a:r>
              <a:rPr lang="en-US" dirty="0"/>
              <a:t>C. PREHEPATIC</a:t>
            </a:r>
          </a:p>
          <a:p>
            <a:r>
              <a:rPr lang="en-US" dirty="0"/>
              <a:t>1. Portal vein thrombosis</a:t>
            </a:r>
          </a:p>
          <a:p>
            <a:r>
              <a:rPr lang="en-US" dirty="0"/>
              <a:t>2. Neoplastic obstruction of portal vein</a:t>
            </a:r>
          </a:p>
          <a:p>
            <a:r>
              <a:rPr lang="en-US" dirty="0"/>
              <a:t>3. </a:t>
            </a:r>
            <a:r>
              <a:rPr lang="en-US" dirty="0" err="1"/>
              <a:t>Myelofi</a:t>
            </a:r>
            <a:r>
              <a:rPr lang="en-US" dirty="0"/>
              <a:t> </a:t>
            </a:r>
            <a:r>
              <a:rPr lang="en-US" dirty="0" err="1"/>
              <a:t>brosis</a:t>
            </a:r>
            <a:endParaRPr lang="en-US" dirty="0"/>
          </a:p>
          <a:p>
            <a:r>
              <a:rPr lang="en-US" dirty="0"/>
              <a:t>4. Congenital absence of portal vein</a:t>
            </a:r>
          </a:p>
        </p:txBody>
      </p:sp>
    </p:spTree>
    <p:extLst>
      <p:ext uri="{BB962C8B-B14F-4D97-AF65-F5344CB8AC3E}">
        <p14:creationId xmlns:p14="http://schemas.microsoft.com/office/powerpoint/2010/main" xmlns="" val="325087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clinical consequences of portal hypertension.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728772" y="1600200"/>
            <a:ext cx="3686456"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4760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MAJOR SEQUELAE OF PORTAL HYPERTENSION </a:t>
            </a:r>
            <a:endParaRPr lang="en-US" dirty="0"/>
          </a:p>
        </p:txBody>
      </p:sp>
      <p:sp>
        <p:nvSpPr>
          <p:cNvPr id="3" name="Content Placeholder 2"/>
          <p:cNvSpPr>
            <a:spLocks noGrp="1"/>
          </p:cNvSpPr>
          <p:nvPr>
            <p:ph idx="1"/>
          </p:nvPr>
        </p:nvSpPr>
        <p:spPr/>
        <p:txBody>
          <a:bodyPr/>
          <a:lstStyle/>
          <a:p>
            <a:pPr marL="0" indent="0" algn="just">
              <a:buNone/>
            </a:pPr>
            <a:r>
              <a:rPr lang="en-US" dirty="0" smtClean="0"/>
              <a:t>Irrespective of </a:t>
            </a:r>
            <a:r>
              <a:rPr lang="en-US" dirty="0"/>
              <a:t>the mechanisms involved in the </a:t>
            </a:r>
            <a:r>
              <a:rPr lang="en-US" dirty="0" smtClean="0"/>
              <a:t>pathogenesis of portal </a:t>
            </a:r>
            <a:r>
              <a:rPr lang="en-US" dirty="0"/>
              <a:t>hypertension, there are 4 major clinical </a:t>
            </a:r>
            <a:r>
              <a:rPr lang="en-US" dirty="0" smtClean="0"/>
              <a:t>consequences— </a:t>
            </a:r>
          </a:p>
          <a:p>
            <a:pPr marL="0" indent="0" algn="just">
              <a:buNone/>
            </a:pPr>
            <a:endParaRPr lang="en-US" i="1" dirty="0"/>
          </a:p>
          <a:p>
            <a:pPr marL="457200" indent="-457200" algn="just">
              <a:buFont typeface="+mj-lt"/>
              <a:buAutoNum type="arabicPeriod"/>
            </a:pPr>
            <a:r>
              <a:rPr lang="en-US" i="1" dirty="0" smtClean="0"/>
              <a:t>ascites</a:t>
            </a:r>
            <a:r>
              <a:rPr lang="en-US" i="1" dirty="0"/>
              <a:t>, </a:t>
            </a:r>
            <a:endParaRPr lang="en-US" i="1" dirty="0" smtClean="0"/>
          </a:p>
          <a:p>
            <a:pPr marL="457200" indent="-457200" algn="just">
              <a:buFont typeface="+mj-lt"/>
              <a:buAutoNum type="arabicPeriod"/>
            </a:pPr>
            <a:r>
              <a:rPr lang="en-US" i="1" dirty="0" err="1" smtClean="0"/>
              <a:t>varices</a:t>
            </a:r>
            <a:r>
              <a:rPr lang="en-US" i="1" dirty="0" smtClean="0"/>
              <a:t> </a:t>
            </a:r>
            <a:r>
              <a:rPr lang="en-US" dirty="0"/>
              <a:t>(collateral channels or </a:t>
            </a:r>
            <a:r>
              <a:rPr lang="en-US" dirty="0" err="1" smtClean="0"/>
              <a:t>portosystemic</a:t>
            </a:r>
            <a:r>
              <a:rPr lang="en-US" dirty="0" smtClean="0"/>
              <a:t> </a:t>
            </a:r>
            <a:r>
              <a:rPr lang="en-US" dirty="0"/>
              <a:t>shunts</a:t>
            </a:r>
            <a:r>
              <a:rPr lang="en-US" dirty="0" smtClean="0"/>
              <a:t>),</a:t>
            </a:r>
          </a:p>
          <a:p>
            <a:pPr marL="457200" indent="-457200" algn="just">
              <a:buFont typeface="+mj-lt"/>
              <a:buAutoNum type="arabicPeriod"/>
            </a:pPr>
            <a:r>
              <a:rPr lang="en-US" i="1" dirty="0" smtClean="0"/>
              <a:t>splenomegaly </a:t>
            </a:r>
            <a:r>
              <a:rPr lang="en-US" dirty="0"/>
              <a:t>and </a:t>
            </a:r>
            <a:endParaRPr lang="en-US" dirty="0" smtClean="0"/>
          </a:p>
          <a:p>
            <a:pPr marL="457200" indent="-457200" algn="just">
              <a:buFont typeface="+mj-lt"/>
              <a:buAutoNum type="arabicPeriod"/>
            </a:pPr>
            <a:r>
              <a:rPr lang="en-US" i="1" dirty="0" smtClean="0"/>
              <a:t>hepatic </a:t>
            </a:r>
            <a:r>
              <a:rPr lang="en-US" i="1" dirty="0"/>
              <a:t>encephalopathy</a:t>
            </a:r>
            <a:endParaRPr lang="en-US" dirty="0"/>
          </a:p>
        </p:txBody>
      </p:sp>
    </p:spTree>
    <p:extLst>
      <p:ext uri="{BB962C8B-B14F-4D97-AF65-F5344CB8AC3E}">
        <p14:creationId xmlns:p14="http://schemas.microsoft.com/office/powerpoint/2010/main" xmlns="" val="2389877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Mechanisms of ascites formation in cirrhosis.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927111"/>
            <a:ext cx="8229600" cy="4222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0175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a:t>
            </a:r>
            <a:r>
              <a:rPr lang="en-US" dirty="0" smtClean="0">
                <a:sym typeface="Wingdings" pitchFamily="2" charset="2"/>
              </a:rPr>
              <a: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50806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a:bodyPr>
          <a:lstStyle/>
          <a:p>
            <a:pPr marL="457200" indent="-457200">
              <a:buAutoNum type="alphaUcPeriod"/>
            </a:pPr>
            <a:r>
              <a:rPr lang="en-US" b="1" dirty="0" smtClean="0">
                <a:latin typeface="MyriadPro-Regular"/>
              </a:rPr>
              <a:t>MORPHOLOGIC </a:t>
            </a:r>
          </a:p>
          <a:p>
            <a:pPr marL="0" indent="0">
              <a:buNone/>
            </a:pPr>
            <a:endParaRPr lang="en-US" dirty="0" smtClean="0">
              <a:latin typeface="MyriadPro-Regular"/>
            </a:endParaRPr>
          </a:p>
          <a:p>
            <a:pPr marL="0" indent="0">
              <a:buNone/>
            </a:pPr>
            <a:r>
              <a:rPr lang="en-US" dirty="0">
                <a:latin typeface="MyriadPro-Regular"/>
              </a:rPr>
              <a:t>	</a:t>
            </a:r>
            <a:r>
              <a:rPr lang="en-US" dirty="0" err="1" smtClean="0">
                <a:latin typeface="MyriadPro-Regular"/>
              </a:rPr>
              <a:t>Micronodular</a:t>
            </a:r>
            <a:r>
              <a:rPr lang="en-US" dirty="0" smtClean="0">
                <a:latin typeface="MyriadPro-Regular"/>
              </a:rPr>
              <a:t> (nodules </a:t>
            </a:r>
            <a:r>
              <a:rPr lang="en-US" dirty="0">
                <a:latin typeface="MyriadPro-Regular"/>
              </a:rPr>
              <a:t>less than 3 mm)</a:t>
            </a:r>
          </a:p>
          <a:p>
            <a:pPr marL="0" indent="0">
              <a:buNone/>
            </a:pPr>
            <a:r>
              <a:rPr lang="en-US" dirty="0" smtClean="0">
                <a:latin typeface="MyriadPro-Regular"/>
              </a:rPr>
              <a:t>	</a:t>
            </a:r>
          </a:p>
          <a:p>
            <a:pPr marL="0" indent="0">
              <a:buNone/>
            </a:pPr>
            <a:r>
              <a:rPr lang="en-US" dirty="0">
                <a:latin typeface="MyriadPro-Regular"/>
              </a:rPr>
              <a:t>	</a:t>
            </a:r>
            <a:r>
              <a:rPr lang="en-US" dirty="0" err="1" smtClean="0">
                <a:latin typeface="MyriadPro-Regular"/>
              </a:rPr>
              <a:t>Macronodular</a:t>
            </a:r>
            <a:r>
              <a:rPr lang="en-US" dirty="0" smtClean="0">
                <a:latin typeface="MyriadPro-Regular"/>
              </a:rPr>
              <a:t> (nodules </a:t>
            </a:r>
            <a:r>
              <a:rPr lang="en-US" dirty="0">
                <a:latin typeface="MyriadPro-Regular"/>
              </a:rPr>
              <a:t>more than 3 mm)</a:t>
            </a:r>
          </a:p>
          <a:p>
            <a:pPr marL="0" indent="0">
              <a:buNone/>
            </a:pPr>
            <a:r>
              <a:rPr lang="en-US" dirty="0" smtClean="0">
                <a:latin typeface="MyriadPro-Regular"/>
              </a:rPr>
              <a:t>	</a:t>
            </a:r>
          </a:p>
          <a:p>
            <a:pPr marL="0" indent="0">
              <a:buNone/>
            </a:pPr>
            <a:r>
              <a:rPr lang="en-US" dirty="0">
                <a:latin typeface="MyriadPro-Regular"/>
              </a:rPr>
              <a:t>	</a:t>
            </a:r>
            <a:r>
              <a:rPr lang="en-US" dirty="0" smtClean="0">
                <a:latin typeface="MyriadPro-Regular"/>
              </a:rPr>
              <a:t>Mixed</a:t>
            </a:r>
          </a:p>
        </p:txBody>
      </p:sp>
    </p:spTree>
    <p:extLst>
      <p:ext uri="{BB962C8B-B14F-4D97-AF65-F5344CB8AC3E}">
        <p14:creationId xmlns:p14="http://schemas.microsoft.com/office/powerpoint/2010/main" xmlns="" val="347026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b="1" dirty="0">
                <a:latin typeface="MyriadPro-Regular"/>
              </a:rPr>
              <a:t>B. ETIOLOGIC</a:t>
            </a:r>
          </a:p>
          <a:p>
            <a:pPr marL="274320" lvl="1" indent="0">
              <a:buNone/>
            </a:pPr>
            <a:r>
              <a:rPr lang="en-US" dirty="0">
                <a:latin typeface="MyriadPro-Regular"/>
              </a:rPr>
              <a:t>Alcoholic </a:t>
            </a:r>
            <a:r>
              <a:rPr lang="en-US" dirty="0" smtClean="0">
                <a:latin typeface="MyriadPro-Regular"/>
              </a:rPr>
              <a:t>cirrhosis (the </a:t>
            </a:r>
            <a:r>
              <a:rPr lang="en-US" dirty="0">
                <a:latin typeface="MyriadPro-Regular"/>
              </a:rPr>
              <a:t>most common, </a:t>
            </a:r>
            <a:r>
              <a:rPr lang="en-US" b="1" dirty="0">
                <a:latin typeface="MyriadPro-Regular"/>
              </a:rPr>
              <a:t>60-70%</a:t>
            </a:r>
            <a:r>
              <a:rPr lang="en-US" dirty="0">
                <a:latin typeface="MyriadPro-Regular"/>
              </a:rPr>
              <a:t>)</a:t>
            </a:r>
          </a:p>
          <a:p>
            <a:pPr marL="274320" lvl="1" indent="0">
              <a:buNone/>
            </a:pPr>
            <a:r>
              <a:rPr lang="en-US" dirty="0">
                <a:latin typeface="MyriadPro-Regular"/>
              </a:rPr>
              <a:t>Post-necrotic cirrhosis (</a:t>
            </a:r>
            <a:r>
              <a:rPr lang="en-US" b="1" dirty="0">
                <a:latin typeface="MyriadPro-Regular"/>
              </a:rPr>
              <a:t>10%</a:t>
            </a:r>
            <a:r>
              <a:rPr lang="en-US" dirty="0">
                <a:latin typeface="MyriadPro-Regular"/>
              </a:rPr>
              <a:t>)</a:t>
            </a:r>
          </a:p>
          <a:p>
            <a:pPr marL="274320" lvl="1" indent="0">
              <a:buNone/>
            </a:pPr>
            <a:r>
              <a:rPr lang="en-US" dirty="0">
                <a:latin typeface="MyriadPro-Regular"/>
              </a:rPr>
              <a:t>Biliary cirrhosis (</a:t>
            </a:r>
            <a:r>
              <a:rPr lang="en-US" b="1" dirty="0">
                <a:latin typeface="MyriadPro-Regular"/>
              </a:rPr>
              <a:t>5-10%</a:t>
            </a:r>
            <a:r>
              <a:rPr lang="en-US" dirty="0">
                <a:latin typeface="MyriadPro-Regular"/>
              </a:rPr>
              <a:t>)</a:t>
            </a:r>
          </a:p>
          <a:p>
            <a:pPr marL="274320" lvl="1" indent="0">
              <a:buNone/>
            </a:pPr>
            <a:r>
              <a:rPr lang="en-US" dirty="0">
                <a:latin typeface="MyriadPro-Regular"/>
              </a:rPr>
              <a:t>Pigment cirrhosis </a:t>
            </a:r>
            <a:r>
              <a:rPr lang="en-US" dirty="0" smtClean="0">
                <a:latin typeface="MyriadPro-Regular"/>
              </a:rPr>
              <a:t>in </a:t>
            </a:r>
            <a:r>
              <a:rPr lang="en-US" dirty="0" err="1" smtClean="0">
                <a:latin typeface="MyriadPro-Regular"/>
              </a:rPr>
              <a:t>haemochromatosis</a:t>
            </a:r>
            <a:r>
              <a:rPr lang="en-US" dirty="0" smtClean="0">
                <a:latin typeface="MyriadPro-Regular"/>
              </a:rPr>
              <a:t> </a:t>
            </a:r>
            <a:r>
              <a:rPr lang="en-US" dirty="0">
                <a:latin typeface="MyriadPro-Regular"/>
              </a:rPr>
              <a:t>(</a:t>
            </a:r>
            <a:r>
              <a:rPr lang="en-US" b="1" dirty="0">
                <a:latin typeface="MyriadPro-Regular"/>
              </a:rPr>
              <a:t>5%</a:t>
            </a:r>
            <a:r>
              <a:rPr lang="en-US" dirty="0">
                <a:latin typeface="MyriadPro-Regular"/>
              </a:rPr>
              <a:t>)</a:t>
            </a:r>
            <a:endParaRPr lang="en-US" dirty="0"/>
          </a:p>
          <a:p>
            <a:pPr marL="274320" lvl="1" indent="0" algn="just">
              <a:buNone/>
            </a:pPr>
            <a:r>
              <a:rPr lang="en-US" dirty="0" smtClean="0"/>
              <a:t>Cirrhosis </a:t>
            </a:r>
            <a:r>
              <a:rPr lang="en-US" dirty="0"/>
              <a:t>in Wilson’s disease</a:t>
            </a:r>
          </a:p>
          <a:p>
            <a:pPr marL="274320" lvl="1" indent="0" algn="just">
              <a:buNone/>
            </a:pPr>
            <a:r>
              <a:rPr lang="en-US" dirty="0"/>
              <a:t>Cirrhosis in </a:t>
            </a:r>
            <a:r>
              <a:rPr lang="en-US" dirty="0" smtClean="0"/>
              <a:t>alpha-1-antitrypsin deficiency</a:t>
            </a:r>
            <a:endParaRPr lang="en-US" dirty="0"/>
          </a:p>
          <a:p>
            <a:pPr marL="274320" lvl="1" indent="0" algn="just">
              <a:buNone/>
            </a:pPr>
            <a:r>
              <a:rPr lang="en-US" dirty="0"/>
              <a:t>Cardiac cirrhosis</a:t>
            </a:r>
          </a:p>
          <a:p>
            <a:pPr marL="274320" lvl="1" indent="0" algn="just">
              <a:buNone/>
            </a:pPr>
            <a:r>
              <a:rPr lang="en-US" dirty="0"/>
              <a:t>Indian childhood </a:t>
            </a:r>
            <a:r>
              <a:rPr lang="en-US" dirty="0" smtClean="0"/>
              <a:t>cirrhosis (ICC</a:t>
            </a:r>
            <a:r>
              <a:rPr lang="en-US" dirty="0"/>
              <a:t>)</a:t>
            </a:r>
          </a:p>
          <a:p>
            <a:pPr marL="274320" lvl="1" indent="0" algn="just">
              <a:buNone/>
            </a:pPr>
            <a:r>
              <a:rPr lang="en-US" dirty="0"/>
              <a:t>Cirrhosis in </a:t>
            </a:r>
            <a:r>
              <a:rPr lang="en-US" dirty="0" smtClean="0"/>
              <a:t>autoimmune hepatitis</a:t>
            </a:r>
            <a:endParaRPr lang="en-US" dirty="0"/>
          </a:p>
          <a:p>
            <a:pPr marL="274320" lvl="1" indent="0" algn="just">
              <a:buNone/>
            </a:pPr>
            <a:r>
              <a:rPr lang="en-US" dirty="0"/>
              <a:t>Cirrhosis in </a:t>
            </a:r>
            <a:r>
              <a:rPr lang="en-US" dirty="0" smtClean="0"/>
              <a:t>non-alcoholic </a:t>
            </a:r>
            <a:r>
              <a:rPr lang="en-US" dirty="0" err="1" smtClean="0"/>
              <a:t>steatohepatitis</a:t>
            </a:r>
            <a:endParaRPr lang="en-US" dirty="0"/>
          </a:p>
          <a:p>
            <a:pPr marL="274320" lvl="1" indent="0" algn="just">
              <a:buNone/>
            </a:pPr>
            <a:r>
              <a:rPr lang="en-US" dirty="0"/>
              <a:t>Miscellaneous </a:t>
            </a:r>
            <a:r>
              <a:rPr lang="en-US" dirty="0" smtClean="0"/>
              <a:t>forms of </a:t>
            </a:r>
            <a:r>
              <a:rPr lang="en-US" dirty="0"/>
              <a:t>cirrhosis (</a:t>
            </a:r>
            <a:r>
              <a:rPr lang="en-US" dirty="0" smtClean="0"/>
              <a:t>metabolic, infectious</a:t>
            </a:r>
            <a:r>
              <a:rPr lang="en-US" dirty="0"/>
              <a:t>, GI, </a:t>
            </a:r>
            <a:r>
              <a:rPr lang="en-US" dirty="0" smtClean="0"/>
              <a:t>infiltrative) diseases</a:t>
            </a:r>
            <a:endParaRPr lang="en-US" dirty="0"/>
          </a:p>
        </p:txBody>
      </p:sp>
    </p:spTree>
    <p:extLst>
      <p:ext uri="{BB962C8B-B14F-4D97-AF65-F5344CB8AC3E}">
        <p14:creationId xmlns:p14="http://schemas.microsoft.com/office/powerpoint/2010/main" xmlns="" val="257772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MORPHOLOGIC CLASSIFICATION</a:t>
            </a:r>
            <a:endParaRPr lang="en-US" dirty="0"/>
          </a:p>
        </p:txBody>
      </p:sp>
      <p:sp>
        <p:nvSpPr>
          <p:cNvPr id="3" name="Content Placeholder 2"/>
          <p:cNvSpPr>
            <a:spLocks noGrp="1"/>
          </p:cNvSpPr>
          <p:nvPr>
            <p:ph idx="1"/>
          </p:nvPr>
        </p:nvSpPr>
        <p:spPr/>
        <p:txBody>
          <a:bodyPr/>
          <a:lstStyle/>
          <a:p>
            <a:pPr algn="just"/>
            <a:r>
              <a:rPr lang="pt-BR" b="1" dirty="0"/>
              <a:t>1. Micronodular cirrhosis </a:t>
            </a:r>
            <a:r>
              <a:rPr lang="pt-BR" dirty="0"/>
              <a:t>In micronodular </a:t>
            </a:r>
            <a:r>
              <a:rPr lang="pt-BR" dirty="0" smtClean="0"/>
              <a:t>cirrhosis, </a:t>
            </a:r>
            <a:r>
              <a:rPr lang="en-US" dirty="0" smtClean="0"/>
              <a:t>the </a:t>
            </a:r>
            <a:r>
              <a:rPr lang="en-US" dirty="0"/>
              <a:t>nodules are usually </a:t>
            </a:r>
            <a:r>
              <a:rPr lang="en-US" u="sng" dirty="0"/>
              <a:t>regular</a:t>
            </a:r>
            <a:r>
              <a:rPr lang="en-US" dirty="0"/>
              <a:t> and small, </a:t>
            </a:r>
            <a:r>
              <a:rPr lang="en-US" i="1" u="sng" dirty="0"/>
              <a:t>less than 3 mm </a:t>
            </a:r>
            <a:r>
              <a:rPr lang="en-US" dirty="0" smtClean="0"/>
              <a:t>in diameter</a:t>
            </a:r>
            <a:r>
              <a:rPr lang="en-US" dirty="0"/>
              <a:t>. </a:t>
            </a:r>
            <a:r>
              <a:rPr lang="en-US" dirty="0" smtClean="0"/>
              <a:t>There </a:t>
            </a:r>
            <a:r>
              <a:rPr lang="en-US" dirty="0"/>
              <a:t>is </a:t>
            </a:r>
            <a:r>
              <a:rPr lang="en-US" u="sng" dirty="0" smtClean="0"/>
              <a:t>diffuse</a:t>
            </a:r>
            <a:r>
              <a:rPr lang="en-US" dirty="0" smtClean="0"/>
              <a:t> </a:t>
            </a:r>
            <a:r>
              <a:rPr lang="en-US" dirty="0"/>
              <a:t>involvement of all the hepatic </a:t>
            </a:r>
            <a:r>
              <a:rPr lang="en-US" dirty="0" smtClean="0"/>
              <a:t>lobules forming </a:t>
            </a:r>
            <a:r>
              <a:rPr lang="en-US" dirty="0"/>
              <a:t>nodules by thick </a:t>
            </a:r>
            <a:r>
              <a:rPr lang="en-US" dirty="0" smtClean="0"/>
              <a:t>fibrous </a:t>
            </a:r>
            <a:r>
              <a:rPr lang="en-US" dirty="0"/>
              <a:t>septa which may be </a:t>
            </a:r>
            <a:r>
              <a:rPr lang="en-US" dirty="0" err="1" smtClean="0"/>
              <a:t>portalportal</a:t>
            </a:r>
            <a:r>
              <a:rPr lang="en-US" dirty="0" smtClean="0"/>
              <a:t>, portal-central</a:t>
            </a:r>
            <a:r>
              <a:rPr lang="en-US" dirty="0"/>
              <a:t>, or both.</a:t>
            </a:r>
          </a:p>
        </p:txBody>
      </p:sp>
    </p:spTree>
    <p:extLst>
      <p:ext uri="{BB962C8B-B14F-4D97-AF65-F5344CB8AC3E}">
        <p14:creationId xmlns:p14="http://schemas.microsoft.com/office/powerpoint/2010/main" xmlns="" val="84962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b="1" dirty="0"/>
              <a:t>2. </a:t>
            </a:r>
            <a:r>
              <a:rPr lang="en-US" b="1" dirty="0" err="1"/>
              <a:t>Macronodular</a:t>
            </a:r>
            <a:r>
              <a:rPr lang="en-US" b="1" dirty="0"/>
              <a:t> cirrhosis </a:t>
            </a:r>
            <a:r>
              <a:rPr lang="en-US" dirty="0"/>
              <a:t>In this type, the </a:t>
            </a:r>
            <a:r>
              <a:rPr lang="en-US" dirty="0" smtClean="0"/>
              <a:t>nodules are </a:t>
            </a:r>
            <a:r>
              <a:rPr lang="en-US" dirty="0"/>
              <a:t>of </a:t>
            </a:r>
            <a:r>
              <a:rPr lang="en-US" u="sng" dirty="0"/>
              <a:t>variable</a:t>
            </a:r>
            <a:r>
              <a:rPr lang="en-US" dirty="0"/>
              <a:t> size and are generally </a:t>
            </a:r>
            <a:r>
              <a:rPr lang="en-US" i="1" u="sng" dirty="0"/>
              <a:t>larger than 3 mm </a:t>
            </a:r>
            <a:r>
              <a:rPr lang="en-US" dirty="0" err="1" smtClean="0"/>
              <a:t>in</a:t>
            </a:r>
            <a:r>
              <a:rPr lang="en-US" dirty="0" err="1"/>
              <a:t>diameter</a:t>
            </a:r>
            <a:r>
              <a:rPr lang="en-US" dirty="0"/>
              <a:t>. </a:t>
            </a:r>
            <a:r>
              <a:rPr lang="en-US" dirty="0" smtClean="0"/>
              <a:t>The </a:t>
            </a:r>
            <a:r>
              <a:rPr lang="en-US" dirty="0"/>
              <a:t>pattern of involvement is more </a:t>
            </a:r>
            <a:r>
              <a:rPr lang="en-US" u="sng" dirty="0" smtClean="0"/>
              <a:t>irregular</a:t>
            </a:r>
            <a:r>
              <a:rPr lang="en-US" dirty="0" smtClean="0"/>
              <a:t> than in </a:t>
            </a:r>
            <a:r>
              <a:rPr lang="en-US" dirty="0" err="1"/>
              <a:t>micronodular</a:t>
            </a:r>
            <a:r>
              <a:rPr lang="en-US" dirty="0"/>
              <a:t> </a:t>
            </a:r>
            <a:r>
              <a:rPr lang="en-US" dirty="0" smtClean="0"/>
              <a:t>cirrhosis</a:t>
            </a:r>
          </a:p>
          <a:p>
            <a:pPr algn="just"/>
            <a:endParaRPr lang="en-US" b="1" dirty="0"/>
          </a:p>
          <a:p>
            <a:pPr algn="just"/>
            <a:r>
              <a:rPr lang="en-US" b="1" dirty="0" smtClean="0"/>
              <a:t>3</a:t>
            </a:r>
            <a:r>
              <a:rPr lang="en-US" b="1" dirty="0"/>
              <a:t>. Mixed cirrhosis </a:t>
            </a:r>
            <a:r>
              <a:rPr lang="en-US" dirty="0"/>
              <a:t>In mixed type, some parts of the </a:t>
            </a:r>
            <a:r>
              <a:rPr lang="en-US" dirty="0" smtClean="0"/>
              <a:t>liver show </a:t>
            </a:r>
            <a:r>
              <a:rPr lang="en-US" dirty="0" err="1"/>
              <a:t>micronodular</a:t>
            </a:r>
            <a:r>
              <a:rPr lang="en-US" dirty="0"/>
              <a:t> appearance while other parts </a:t>
            </a:r>
            <a:r>
              <a:rPr lang="en-US" dirty="0" smtClean="0"/>
              <a:t>show </a:t>
            </a:r>
            <a:r>
              <a:rPr lang="en-US" dirty="0" err="1" smtClean="0"/>
              <a:t>macronodular</a:t>
            </a:r>
            <a:r>
              <a:rPr lang="en-US" dirty="0" smtClean="0"/>
              <a:t> </a:t>
            </a:r>
            <a:r>
              <a:rPr lang="en-US" dirty="0"/>
              <a:t>pattern</a:t>
            </a:r>
          </a:p>
        </p:txBody>
      </p:sp>
    </p:spTree>
    <p:extLst>
      <p:ext uri="{BB962C8B-B14F-4D97-AF65-F5344CB8AC3E}">
        <p14:creationId xmlns:p14="http://schemas.microsoft.com/office/powerpoint/2010/main" xmlns="" val="228882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SPECIFIC TYPES OF </a:t>
            </a:r>
            <a:r>
              <a:rPr lang="en-US" b="1" dirty="0" smtClean="0"/>
              <a:t>CIRRHOSIS</a:t>
            </a:r>
            <a:endParaRPr lang="en-US" dirty="0"/>
          </a:p>
        </p:txBody>
      </p:sp>
      <p:sp>
        <p:nvSpPr>
          <p:cNvPr id="3" name="Content Placeholder 2"/>
          <p:cNvSpPr>
            <a:spLocks noGrp="1"/>
          </p:cNvSpPr>
          <p:nvPr>
            <p:ph idx="1"/>
          </p:nvPr>
        </p:nvSpPr>
        <p:spPr/>
        <p:txBody>
          <a:bodyPr/>
          <a:lstStyle/>
          <a:p>
            <a:pPr marL="0" indent="0" algn="just">
              <a:buNone/>
            </a:pPr>
            <a:r>
              <a:rPr lang="en-US" b="1" dirty="0" smtClean="0"/>
              <a:t>Alcoholic </a:t>
            </a:r>
            <a:r>
              <a:rPr lang="en-US" b="1" dirty="0"/>
              <a:t>Liver Disease and Cirrhosis</a:t>
            </a:r>
          </a:p>
          <a:p>
            <a:pPr marL="0" indent="0" algn="just">
              <a:buNone/>
            </a:pPr>
            <a:r>
              <a:rPr lang="en-US" dirty="0"/>
              <a:t>Alcoholic liver disease is the term used to describe </a:t>
            </a:r>
            <a:r>
              <a:rPr lang="en-US" dirty="0" smtClean="0"/>
              <a:t>the spectrum </a:t>
            </a:r>
            <a:r>
              <a:rPr lang="en-US" dirty="0"/>
              <a:t>of liver injury associated with acute and </a:t>
            </a:r>
            <a:r>
              <a:rPr lang="en-US" dirty="0" smtClean="0"/>
              <a:t>chronic alcoholism</a:t>
            </a:r>
            <a:r>
              <a:rPr lang="en-US" dirty="0"/>
              <a:t>. </a:t>
            </a:r>
            <a:endParaRPr lang="en-US" dirty="0" smtClean="0"/>
          </a:p>
          <a:p>
            <a:pPr marL="0" indent="0" algn="just">
              <a:buNone/>
            </a:pPr>
            <a:endParaRPr lang="en-US" dirty="0"/>
          </a:p>
          <a:p>
            <a:pPr marL="0" indent="0" algn="just">
              <a:buNone/>
            </a:pPr>
            <a:r>
              <a:rPr lang="en-US" dirty="0" smtClean="0"/>
              <a:t>There </a:t>
            </a:r>
            <a:r>
              <a:rPr lang="en-US" dirty="0"/>
              <a:t>are three sequential stages in </a:t>
            </a:r>
            <a:r>
              <a:rPr lang="en-US" dirty="0" smtClean="0"/>
              <a:t>alcoholic liver disease</a:t>
            </a:r>
            <a:r>
              <a:rPr lang="en-US" dirty="0"/>
              <a:t>: </a:t>
            </a:r>
            <a:endParaRPr lang="en-US" dirty="0" smtClean="0"/>
          </a:p>
          <a:p>
            <a:pPr marL="457200" indent="-457200" algn="just">
              <a:buFont typeface="+mj-lt"/>
              <a:buAutoNum type="arabicPeriod"/>
            </a:pPr>
            <a:r>
              <a:rPr lang="en-US" i="1" dirty="0" smtClean="0"/>
              <a:t>alcoholic </a:t>
            </a:r>
            <a:r>
              <a:rPr lang="en-US" i="1" dirty="0" err="1"/>
              <a:t>steatosis</a:t>
            </a:r>
            <a:r>
              <a:rPr lang="en-US" i="1" dirty="0"/>
              <a:t> (fatty liver), </a:t>
            </a:r>
            <a:endParaRPr lang="en-US" i="1" dirty="0" smtClean="0"/>
          </a:p>
          <a:p>
            <a:pPr marL="457200" indent="-457200" algn="just">
              <a:buFont typeface="+mj-lt"/>
              <a:buAutoNum type="arabicPeriod"/>
            </a:pPr>
            <a:r>
              <a:rPr lang="en-US" i="1" dirty="0" smtClean="0"/>
              <a:t>alcoholic </a:t>
            </a:r>
            <a:r>
              <a:rPr lang="en-US" i="1" dirty="0"/>
              <a:t>hepatitis </a:t>
            </a:r>
            <a:r>
              <a:rPr lang="en-US" dirty="0" smtClean="0"/>
              <a:t>and </a:t>
            </a:r>
          </a:p>
          <a:p>
            <a:pPr marL="457200" indent="-457200" algn="just">
              <a:buFont typeface="+mj-lt"/>
              <a:buAutoNum type="arabicPeriod"/>
            </a:pPr>
            <a:r>
              <a:rPr lang="en-US" i="1" dirty="0" smtClean="0"/>
              <a:t>alcoholic </a:t>
            </a:r>
            <a:r>
              <a:rPr lang="en-US" i="1" dirty="0"/>
              <a:t>cirrhosis.</a:t>
            </a:r>
            <a:endParaRPr lang="en-US" dirty="0"/>
          </a:p>
        </p:txBody>
      </p:sp>
    </p:spTree>
    <p:extLst>
      <p:ext uri="{BB962C8B-B14F-4D97-AF65-F5344CB8AC3E}">
        <p14:creationId xmlns:p14="http://schemas.microsoft.com/office/powerpoint/2010/main" xmlns="" val="605812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ETHANOL METABOLISM </a:t>
            </a:r>
            <a:endParaRPr lang="en-US" dirty="0"/>
          </a:p>
        </p:txBody>
      </p:sp>
      <p:sp>
        <p:nvSpPr>
          <p:cNvPr id="3" name="Content Placeholder 2"/>
          <p:cNvSpPr>
            <a:spLocks noGrp="1"/>
          </p:cNvSpPr>
          <p:nvPr>
            <p:ph idx="1"/>
          </p:nvPr>
        </p:nvSpPr>
        <p:spPr/>
        <p:txBody>
          <a:bodyPr>
            <a:normAutofit/>
          </a:bodyPr>
          <a:lstStyle/>
          <a:p>
            <a:pPr algn="just"/>
            <a:r>
              <a:rPr lang="en-US" dirty="0" smtClean="0"/>
              <a:t>One </a:t>
            </a:r>
            <a:r>
              <a:rPr lang="en-US" dirty="0"/>
              <a:t>gram of alcohol gives </a:t>
            </a:r>
            <a:r>
              <a:rPr lang="en-US" dirty="0" smtClean="0"/>
              <a:t>7 calories</a:t>
            </a:r>
            <a:r>
              <a:rPr lang="en-US" dirty="0"/>
              <a:t>. </a:t>
            </a:r>
            <a:endParaRPr lang="en-US" dirty="0" smtClean="0"/>
          </a:p>
          <a:p>
            <a:pPr algn="just"/>
            <a:r>
              <a:rPr lang="en-US" dirty="0" smtClean="0"/>
              <a:t>But </a:t>
            </a:r>
            <a:r>
              <a:rPr lang="en-US" dirty="0"/>
              <a:t>alcohol cannot be stored in the body and </a:t>
            </a:r>
            <a:r>
              <a:rPr lang="en-US" dirty="0" smtClean="0"/>
              <a:t>must undergo </a:t>
            </a:r>
            <a:r>
              <a:rPr lang="en-US" b="1" dirty="0"/>
              <a:t>obligatory oxidation</a:t>
            </a:r>
            <a:r>
              <a:rPr lang="en-US" dirty="0"/>
              <a:t>, </a:t>
            </a:r>
            <a:r>
              <a:rPr lang="en-US" dirty="0" smtClean="0"/>
              <a:t>chiefly </a:t>
            </a:r>
            <a:r>
              <a:rPr lang="en-US" dirty="0"/>
              <a:t>in the liver. </a:t>
            </a:r>
            <a:endParaRPr lang="en-US" dirty="0" smtClean="0"/>
          </a:p>
          <a:p>
            <a:pPr algn="just"/>
            <a:r>
              <a:rPr lang="en-US" dirty="0" smtClean="0"/>
              <a:t>Thus</a:t>
            </a:r>
            <a:r>
              <a:rPr lang="en-US" dirty="0"/>
              <a:t>, </a:t>
            </a:r>
            <a:r>
              <a:rPr lang="en-US" dirty="0" smtClean="0"/>
              <a:t>these </a:t>
            </a:r>
            <a:r>
              <a:rPr lang="en-US" b="1" dirty="0" smtClean="0"/>
              <a:t>empty </a:t>
            </a:r>
            <a:r>
              <a:rPr lang="en-US" b="1" dirty="0"/>
              <a:t>calories make no contribution to nutrition</a:t>
            </a:r>
            <a:r>
              <a:rPr lang="en-US" dirty="0"/>
              <a:t> other than </a:t>
            </a:r>
            <a:r>
              <a:rPr lang="en-US" dirty="0" smtClean="0"/>
              <a:t>to give energy. </a:t>
            </a:r>
          </a:p>
          <a:p>
            <a:pPr algn="just"/>
            <a:r>
              <a:rPr lang="en-US" dirty="0" smtClean="0"/>
              <a:t>Ethanol </a:t>
            </a:r>
            <a:r>
              <a:rPr lang="en-US" dirty="0"/>
              <a:t>after ingestion and absorption from the </a:t>
            </a:r>
            <a:r>
              <a:rPr lang="en-US" dirty="0" smtClean="0"/>
              <a:t>small bowel </a:t>
            </a:r>
            <a:r>
              <a:rPr lang="en-US" dirty="0"/>
              <a:t>circulates through the liver where about 90% of it </a:t>
            </a:r>
            <a:r>
              <a:rPr lang="en-US" dirty="0" smtClean="0"/>
              <a:t>is </a:t>
            </a:r>
            <a:r>
              <a:rPr lang="en-US" dirty="0" err="1" smtClean="0"/>
              <a:t>oxidised</a:t>
            </a:r>
            <a:r>
              <a:rPr lang="en-US" dirty="0" smtClean="0"/>
              <a:t> </a:t>
            </a:r>
            <a:r>
              <a:rPr lang="en-US" dirty="0"/>
              <a:t>to acetate by a </a:t>
            </a:r>
            <a:r>
              <a:rPr lang="en-US" b="1" i="1" dirty="0"/>
              <a:t>two-step enzymatic </a:t>
            </a:r>
            <a:r>
              <a:rPr lang="en-US" b="1" i="1" dirty="0" smtClean="0"/>
              <a:t>process </a:t>
            </a:r>
            <a:r>
              <a:rPr lang="en-US" dirty="0" smtClean="0"/>
              <a:t>involving </a:t>
            </a:r>
            <a:r>
              <a:rPr lang="en-US" b="1" dirty="0" smtClean="0"/>
              <a:t>two </a:t>
            </a:r>
            <a:r>
              <a:rPr lang="en-US" b="1" dirty="0"/>
              <a:t>enzymes</a:t>
            </a:r>
            <a:r>
              <a:rPr lang="en-US" dirty="0"/>
              <a:t>: </a:t>
            </a:r>
            <a:endParaRPr lang="en-US" dirty="0" smtClean="0"/>
          </a:p>
          <a:p>
            <a:pPr marL="457200" indent="-457200" algn="just">
              <a:buFont typeface="+mj-lt"/>
              <a:buAutoNum type="arabicPeriod"/>
            </a:pPr>
            <a:r>
              <a:rPr lang="en-US" i="1" dirty="0" smtClean="0"/>
              <a:t>alcohol </a:t>
            </a:r>
            <a:r>
              <a:rPr lang="en-US" i="1" dirty="0"/>
              <a:t>dehydrogenase (</a:t>
            </a:r>
            <a:r>
              <a:rPr lang="en-US" b="1" i="1" dirty="0"/>
              <a:t>ADH</a:t>
            </a:r>
            <a:r>
              <a:rPr lang="en-US" i="1" dirty="0"/>
              <a:t>) </a:t>
            </a:r>
            <a:r>
              <a:rPr lang="en-US" dirty="0"/>
              <a:t>present in </a:t>
            </a:r>
            <a:r>
              <a:rPr lang="en-US" dirty="0" smtClean="0"/>
              <a:t>the cytosol,</a:t>
            </a:r>
          </a:p>
          <a:p>
            <a:pPr marL="457200" indent="-457200" algn="just">
              <a:buFont typeface="+mj-lt"/>
              <a:buAutoNum type="arabicPeriod"/>
            </a:pPr>
            <a:r>
              <a:rPr lang="en-US" i="1" dirty="0" smtClean="0"/>
              <a:t>acetaldehyde dehydrogenase </a:t>
            </a:r>
            <a:r>
              <a:rPr lang="en-US" i="1" dirty="0"/>
              <a:t>(</a:t>
            </a:r>
            <a:r>
              <a:rPr lang="en-US" b="1" i="1" dirty="0"/>
              <a:t>ALDH</a:t>
            </a:r>
            <a:r>
              <a:rPr lang="en-US" i="1" dirty="0"/>
              <a:t>) </a:t>
            </a:r>
            <a:r>
              <a:rPr lang="en-US" dirty="0"/>
              <a:t>in </a:t>
            </a:r>
            <a:r>
              <a:rPr lang="en-US" dirty="0" smtClean="0"/>
              <a:t>the mitochondria </a:t>
            </a:r>
            <a:r>
              <a:rPr lang="en-US" dirty="0"/>
              <a:t>of hepatocytes</a:t>
            </a:r>
          </a:p>
        </p:txBody>
      </p:sp>
    </p:spTree>
    <p:extLst>
      <p:ext uri="{BB962C8B-B14F-4D97-AF65-F5344CB8AC3E}">
        <p14:creationId xmlns:p14="http://schemas.microsoft.com/office/powerpoint/2010/main" xmlns="" val="3277178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1218</TotalTime>
  <Words>1535</Words>
  <Application>Microsoft Office PowerPoint</Application>
  <PresentationFormat>On-screen Show (4:3)</PresentationFormat>
  <Paragraphs>171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Clarity</vt:lpstr>
      <vt:lpstr>CIRRHOSIS</vt:lpstr>
      <vt:lpstr> </vt:lpstr>
      <vt:lpstr>PATHOGENESIS</vt:lpstr>
      <vt:lpstr>CLASSIFICATION</vt:lpstr>
      <vt:lpstr>Slide 5</vt:lpstr>
      <vt:lpstr>A. MORPHOLOGIC CLASSIFICATION</vt:lpstr>
      <vt:lpstr>Slide 7</vt:lpstr>
      <vt:lpstr>SPECIFIC TYPES OF CIRRHOSIS</vt:lpstr>
      <vt:lpstr>ETHANOL METABOLISM </vt:lpstr>
      <vt:lpstr>Metabolism of ethanol in the liver. Thickness and intensity of colour of arrows on left side of figure corresponds to extent of metabolic pathway followed (ADH = alcohol  hydrogenase; ALDH or ACDH = hepatic acetaldehyde dehydrogenase; NAD = nicotinamide adenine dinucleotide; NADH = reduced NAD).</vt:lpstr>
      <vt:lpstr>RISK FACTORS FOR ALCOHOLIC LIVER DISEASE</vt:lpstr>
      <vt:lpstr>Pathogenesis of alcoholic liver disease</vt:lpstr>
      <vt:lpstr>Slide 13</vt:lpstr>
      <vt:lpstr>1. ALCOHOLIC STEATOSIS (FATTY LIVER) </vt:lpstr>
      <vt:lpstr>Slide 15</vt:lpstr>
      <vt:lpstr>Fatty liver (alcoholic steatosis). Most of the hepatocytes are distended with large lipid vacuoles with peripherally displaced nuclei.</vt:lpstr>
      <vt:lpstr>2. ALCOHOLIC HEPATITIS </vt:lpstr>
      <vt:lpstr>Alcoholic hepatitis. Liver cells show ballooning degeneration and necrosis with some containing Mallory’s hyalin (Inbox). Fatty change and clusters of neutrophils are also present.</vt:lpstr>
      <vt:lpstr>3. ALCOHOLIC CIRRHOSIS </vt:lpstr>
      <vt:lpstr>Slide 20</vt:lpstr>
      <vt:lpstr>Slide 21</vt:lpstr>
      <vt:lpstr>Alcoholic cirrhosis, showing the typical micronodular pattern in gross specimen. There is diff use nodularity (nodules less than 3 mm diameter) on sectioned surface of the liver</vt:lpstr>
      <vt:lpstr>Slide 23</vt:lpstr>
      <vt:lpstr>LABORATORY DIAGNOSIS</vt:lpstr>
      <vt:lpstr>Post-necrotic Cirrhosis</vt:lpstr>
      <vt:lpstr>Post-necrotic cirrhosis-GROSS</vt:lpstr>
      <vt:lpstr>Post-necrotic cirrhosis-MICROSCOPIC</vt:lpstr>
      <vt:lpstr>PORTAL HYPERTENSION</vt:lpstr>
      <vt:lpstr>Slide 29</vt:lpstr>
      <vt:lpstr>Slide 30</vt:lpstr>
      <vt:lpstr>Slide 31</vt:lpstr>
      <vt:lpstr>Major causes of portal hypertension.</vt:lpstr>
      <vt:lpstr>Major clinical consequences of portal hypertension.</vt:lpstr>
      <vt:lpstr>MAJOR SEQUELAE OF PORTAL HYPERTENSION </vt:lpstr>
      <vt:lpstr>Mechanisms of ascites formation in cirrhosis.</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CIRRHOSIS</dc:title>
  <dc:creator/>
  <cp:lastModifiedBy>admin</cp:lastModifiedBy>
  <cp:revision>14</cp:revision>
  <dcterms:created xsi:type="dcterms:W3CDTF">2006-08-16T00:00:00Z</dcterms:created>
  <dcterms:modified xsi:type="dcterms:W3CDTF">2022-04-29T02:48:35Z</dcterms:modified>
</cp:coreProperties>
</file>