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75"/>
  </p:notesMasterIdLst>
  <p:sldIdLst>
    <p:sldId id="256" r:id="rId2"/>
    <p:sldId id="257" r:id="rId3"/>
    <p:sldId id="258" r:id="rId4"/>
    <p:sldId id="259" r:id="rId5"/>
    <p:sldId id="260" r:id="rId6"/>
    <p:sldId id="261" r:id="rId7"/>
    <p:sldId id="276" r:id="rId8"/>
    <p:sldId id="262" r:id="rId9"/>
    <p:sldId id="263" r:id="rId10"/>
    <p:sldId id="290" r:id="rId11"/>
    <p:sldId id="264" r:id="rId12"/>
    <p:sldId id="265" r:id="rId13"/>
    <p:sldId id="266" r:id="rId14"/>
    <p:sldId id="267" r:id="rId15"/>
    <p:sldId id="268" r:id="rId16"/>
    <p:sldId id="291" r:id="rId17"/>
    <p:sldId id="269" r:id="rId18"/>
    <p:sldId id="270" r:id="rId19"/>
    <p:sldId id="319" r:id="rId20"/>
    <p:sldId id="271" r:id="rId21"/>
    <p:sldId id="272" r:id="rId22"/>
    <p:sldId id="273" r:id="rId23"/>
    <p:sldId id="274" r:id="rId24"/>
    <p:sldId id="275" r:id="rId25"/>
    <p:sldId id="277" r:id="rId26"/>
    <p:sldId id="278" r:id="rId27"/>
    <p:sldId id="279" r:id="rId28"/>
    <p:sldId id="292" r:id="rId29"/>
    <p:sldId id="293" r:id="rId30"/>
    <p:sldId id="294" r:id="rId31"/>
    <p:sldId id="295" r:id="rId32"/>
    <p:sldId id="296" r:id="rId33"/>
    <p:sldId id="297" r:id="rId34"/>
    <p:sldId id="280" r:id="rId35"/>
    <p:sldId id="281" r:id="rId36"/>
    <p:sldId id="282" r:id="rId37"/>
    <p:sldId id="283" r:id="rId38"/>
    <p:sldId id="284" r:id="rId39"/>
    <p:sldId id="285" r:id="rId40"/>
    <p:sldId id="286" r:id="rId41"/>
    <p:sldId id="287" r:id="rId42"/>
    <p:sldId id="288" r:id="rId43"/>
    <p:sldId id="289"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20" r:id="rId61"/>
    <p:sldId id="314" r:id="rId62"/>
    <p:sldId id="315" r:id="rId63"/>
    <p:sldId id="316" r:id="rId64"/>
    <p:sldId id="317" r:id="rId65"/>
    <p:sldId id="318" r:id="rId66"/>
    <p:sldId id="321" r:id="rId67"/>
    <p:sldId id="322" r:id="rId68"/>
    <p:sldId id="323" r:id="rId69"/>
    <p:sldId id="324" r:id="rId70"/>
    <p:sldId id="325" r:id="rId71"/>
    <p:sldId id="326" r:id="rId72"/>
    <p:sldId id="327" r:id="rId73"/>
    <p:sldId id="328"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3" d="100"/>
          <a:sy n="63" d="100"/>
        </p:scale>
        <p:origin x="-1182" y="-60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D915D-7A80-4CBE-8AEC-6A6F168DB2DB}" type="datetimeFigureOut">
              <a:rPr lang="en-US" smtClean="0"/>
              <a:pPr/>
              <a:t>4/29/2022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B76CB-6D7A-4FA7-A2C5-518725D9B20C}" type="slidenum">
              <a:rPr lang="en-US" smtClean="0"/>
              <a:pPr/>
              <a:t>‹#›</a:t>
            </a:fld>
            <a:endParaRPr lang="en-US"/>
          </a:p>
        </p:txBody>
      </p:sp>
    </p:spTree>
    <p:extLst>
      <p:ext uri="{BB962C8B-B14F-4D97-AF65-F5344CB8AC3E}">
        <p14:creationId xmlns="" xmlns:p14="http://schemas.microsoft.com/office/powerpoint/2010/main" val="324663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BB76CB-6D7A-4FA7-A2C5-518725D9B20C}" type="slidenum">
              <a:rPr lang="en-US" smtClean="0"/>
              <a:pPr/>
              <a:t>17</a:t>
            </a:fld>
            <a:endParaRPr lang="en-US"/>
          </a:p>
        </p:txBody>
      </p:sp>
    </p:spTree>
    <p:extLst>
      <p:ext uri="{BB962C8B-B14F-4D97-AF65-F5344CB8AC3E}">
        <p14:creationId xmlns="" xmlns:p14="http://schemas.microsoft.com/office/powerpoint/2010/main" val="163091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3283C7-F90B-4906-A185-40E32723510F}" type="datetimeFigureOut">
              <a:rPr lang="en-US" smtClean="0"/>
              <a:pPr/>
              <a:t>4/29/2022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151170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3283C7-F90B-4906-A185-40E32723510F}"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178054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3283C7-F90B-4906-A185-40E32723510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342628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3283C7-F90B-4906-A185-40E32723510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717943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3283C7-F90B-4906-A185-40E32723510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305787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3283C7-F90B-4906-A185-40E32723510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40985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3283C7-F90B-4906-A185-40E32723510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4291753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3283C7-F90B-4906-A185-40E32723510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4279571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3283C7-F90B-4906-A185-40E32723510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274980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3283C7-F90B-4906-A185-40E32723510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370550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3283C7-F90B-4906-A185-40E32723510F}" type="datetimeFigureOut">
              <a:rPr lang="en-US" smtClean="0"/>
              <a:pPr/>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1106584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3283C7-F90B-4906-A185-40E32723510F}"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191026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3283C7-F90B-4906-A185-40E32723510F}" type="datetimeFigureOut">
              <a:rPr lang="en-US" smtClean="0"/>
              <a:pPr/>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147690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3283C7-F90B-4906-A185-40E32723510F}" type="datetimeFigureOut">
              <a:rPr lang="en-US" smtClean="0"/>
              <a:pPr/>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228303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283C7-F90B-4906-A185-40E32723510F}" type="datetimeFigureOut">
              <a:rPr lang="en-US" smtClean="0"/>
              <a:pPr/>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233567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3283C7-F90B-4906-A185-40E32723510F}"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1902260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3283C7-F90B-4906-A185-40E32723510F}" type="datetimeFigureOut">
              <a:rPr lang="en-US" smtClean="0"/>
              <a:pPr/>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382535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3283C7-F90B-4906-A185-40E32723510F}" type="datetimeFigureOut">
              <a:rPr lang="en-US" smtClean="0"/>
              <a:pPr/>
              <a:t>4/29/2022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57E396-A7BC-43C7-B2D6-7065E87087B1}" type="slidenum">
              <a:rPr lang="en-US" smtClean="0"/>
              <a:pPr/>
              <a:t>‹#›</a:t>
            </a:fld>
            <a:endParaRPr lang="en-US"/>
          </a:p>
        </p:txBody>
      </p:sp>
    </p:spTree>
    <p:extLst>
      <p:ext uri="{BB962C8B-B14F-4D97-AF65-F5344CB8AC3E}">
        <p14:creationId xmlns="" xmlns:p14="http://schemas.microsoft.com/office/powerpoint/2010/main" val="5434266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685799"/>
            <a:ext cx="10813689" cy="1858225"/>
          </a:xfrm>
        </p:spPr>
        <p:txBody>
          <a:bodyPr/>
          <a:lstStyle/>
          <a:p>
            <a:pPr algn="ctr"/>
            <a:r>
              <a:rPr lang="en-IN" dirty="0"/>
              <a:t>CHRONIC INFLAMMATION</a:t>
            </a:r>
            <a:endParaRPr lang="en-US" dirty="0"/>
          </a:p>
        </p:txBody>
      </p:sp>
      <p:sp>
        <p:nvSpPr>
          <p:cNvPr id="3" name="Subtitle 2"/>
          <p:cNvSpPr>
            <a:spLocks noGrp="1"/>
          </p:cNvSpPr>
          <p:nvPr>
            <p:ph type="subTitle" idx="1"/>
          </p:nvPr>
        </p:nvSpPr>
        <p:spPr>
          <a:xfrm>
            <a:off x="2757455" y="3526996"/>
            <a:ext cx="6400800" cy="1947333"/>
          </a:xfrm>
        </p:spPr>
        <p:txBody>
          <a:bodyPr/>
          <a:lstStyle/>
          <a:p>
            <a:pPr algn="ctr"/>
            <a:r>
              <a:rPr lang="en-IN" dirty="0"/>
              <a:t>DR. DEVANSHI GOSAI</a:t>
            </a:r>
          </a:p>
          <a:p>
            <a:pPr algn="ctr"/>
            <a:r>
              <a:rPr lang="en-IN" dirty="0"/>
              <a:t>ASSISTANT PROFESSOR, SBKSMI&amp;RC</a:t>
            </a:r>
            <a:endParaRPr lang="en-US" dirty="0"/>
          </a:p>
        </p:txBody>
      </p:sp>
    </p:spTree>
    <p:extLst>
      <p:ext uri="{BB962C8B-B14F-4D97-AF65-F5344CB8AC3E}">
        <p14:creationId xmlns="" xmlns:p14="http://schemas.microsoft.com/office/powerpoint/2010/main" val="182694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7C0B4B65-EA86-4892-B0CB-AD29A0329B5C}"/>
              </a:ext>
            </a:extLst>
          </p:cNvPr>
          <p:cNvPicPr>
            <a:picLocks noGrp="1" noChangeAspect="1"/>
          </p:cNvPicPr>
          <p:nvPr>
            <p:ph idx="1"/>
          </p:nvPr>
        </p:nvPicPr>
        <p:blipFill>
          <a:blip r:embed="rId2"/>
          <a:stretch>
            <a:fillRect/>
          </a:stretch>
        </p:blipFill>
        <p:spPr>
          <a:xfrm>
            <a:off x="472966" y="362607"/>
            <a:ext cx="11335405" cy="6180083"/>
          </a:xfrm>
          <a:prstGeom prst="rect">
            <a:avLst/>
          </a:prstGeom>
        </p:spPr>
      </p:pic>
    </p:spTree>
    <p:extLst>
      <p:ext uri="{BB962C8B-B14F-4D97-AF65-F5344CB8AC3E}">
        <p14:creationId xmlns="" xmlns:p14="http://schemas.microsoft.com/office/powerpoint/2010/main" val="287179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86A1B4-E3BC-4F13-B65B-51C13C41C762}"/>
              </a:ext>
            </a:extLst>
          </p:cNvPr>
          <p:cNvSpPr>
            <a:spLocks noGrp="1"/>
          </p:cNvSpPr>
          <p:nvPr>
            <p:ph idx="1"/>
          </p:nvPr>
        </p:nvSpPr>
        <p:spPr>
          <a:xfrm>
            <a:off x="1563138" y="567559"/>
            <a:ext cx="10018713" cy="5880538"/>
          </a:xfrm>
        </p:spPr>
        <p:txBody>
          <a:bodyPr>
            <a:normAutofit/>
          </a:bodyPr>
          <a:lstStyle/>
          <a:p>
            <a:pPr marL="0" indent="0">
              <a:buNone/>
            </a:pPr>
            <a:r>
              <a:rPr lang="en-US" sz="4000" dirty="0"/>
              <a:t>2. In some cases, the primary focus in the lung continues to grow and the caseous material is disseminated through bronchi to the other parts of the same lung or the opposite lung. This is called </a:t>
            </a:r>
            <a:r>
              <a:rPr lang="en-US" sz="4000" i="1" u="sng" dirty="0">
                <a:solidFill>
                  <a:schemeClr val="accent1">
                    <a:lumMod val="50000"/>
                  </a:schemeClr>
                </a:solidFill>
              </a:rPr>
              <a:t>progressive primary tuberculosis</a:t>
            </a:r>
            <a:r>
              <a:rPr lang="en-US" sz="4000" dirty="0">
                <a:solidFill>
                  <a:schemeClr val="accent1">
                    <a:lumMod val="50000"/>
                  </a:schemeClr>
                </a:solidFill>
              </a:rPr>
              <a:t>.</a:t>
            </a:r>
          </a:p>
          <a:p>
            <a:pPr marL="0" indent="0">
              <a:buNone/>
            </a:pPr>
            <a:r>
              <a:rPr lang="en-US" sz="4000" dirty="0"/>
              <a:t>3. At times, bacilli may enter the circulation through erosion in a blood vessel and spread by </a:t>
            </a:r>
            <a:r>
              <a:rPr lang="en-US" sz="4000" u="sng" dirty="0" err="1">
                <a:solidFill>
                  <a:schemeClr val="accent1">
                    <a:lumMod val="50000"/>
                  </a:schemeClr>
                </a:solidFill>
              </a:rPr>
              <a:t>haematogenous</a:t>
            </a:r>
            <a:r>
              <a:rPr lang="en-US" sz="4000" u="sng" dirty="0">
                <a:solidFill>
                  <a:schemeClr val="accent1">
                    <a:lumMod val="50000"/>
                  </a:schemeClr>
                </a:solidFill>
              </a:rPr>
              <a:t> route</a:t>
            </a:r>
            <a:r>
              <a:rPr lang="en-US" sz="4000" u="sng" dirty="0"/>
              <a:t> </a:t>
            </a:r>
            <a:r>
              <a:rPr lang="en-US" sz="4000" dirty="0"/>
              <a:t>to other tissues and</a:t>
            </a:r>
            <a:endParaRPr lang="en-US" sz="6000" dirty="0">
              <a:solidFill>
                <a:schemeClr val="accent1">
                  <a:lumMod val="50000"/>
                </a:schemeClr>
              </a:solidFill>
            </a:endParaRPr>
          </a:p>
        </p:txBody>
      </p:sp>
    </p:spTree>
    <p:extLst>
      <p:ext uri="{BB962C8B-B14F-4D97-AF65-F5344CB8AC3E}">
        <p14:creationId xmlns="" xmlns:p14="http://schemas.microsoft.com/office/powerpoint/2010/main" val="44532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459E9F9-4B5F-47A3-81F1-C9171EA47BEF}"/>
              </a:ext>
            </a:extLst>
          </p:cNvPr>
          <p:cNvSpPr>
            <a:spLocks noGrp="1"/>
          </p:cNvSpPr>
          <p:nvPr>
            <p:ph idx="1"/>
          </p:nvPr>
        </p:nvSpPr>
        <p:spPr>
          <a:xfrm>
            <a:off x="1515841" y="583323"/>
            <a:ext cx="10018713" cy="5612525"/>
          </a:xfrm>
        </p:spPr>
        <p:txBody>
          <a:bodyPr>
            <a:normAutofit/>
          </a:bodyPr>
          <a:lstStyle/>
          <a:p>
            <a:pPr marL="0" indent="0">
              <a:buNone/>
            </a:pPr>
            <a:r>
              <a:rPr lang="en-US" sz="4000" dirty="0"/>
              <a:t>organs. This is called </a:t>
            </a:r>
            <a:r>
              <a:rPr lang="en-US" sz="4000" i="1" u="sng" dirty="0">
                <a:solidFill>
                  <a:schemeClr val="accent1">
                    <a:lumMod val="50000"/>
                  </a:schemeClr>
                </a:solidFill>
              </a:rPr>
              <a:t>primary </a:t>
            </a:r>
            <a:r>
              <a:rPr lang="en-US" sz="4000" i="1" u="sng" dirty="0" err="1">
                <a:solidFill>
                  <a:schemeClr val="accent1">
                    <a:lumMod val="50000"/>
                  </a:schemeClr>
                </a:solidFill>
              </a:rPr>
              <a:t>miliary</a:t>
            </a:r>
            <a:r>
              <a:rPr lang="en-US" sz="4000" i="1" u="sng" dirty="0">
                <a:solidFill>
                  <a:schemeClr val="accent1">
                    <a:lumMod val="50000"/>
                  </a:schemeClr>
                </a:solidFill>
              </a:rPr>
              <a:t> tuberculosis</a:t>
            </a:r>
            <a:r>
              <a:rPr lang="en-US" sz="4000" i="1" dirty="0"/>
              <a:t> </a:t>
            </a:r>
            <a:r>
              <a:rPr lang="en-US" sz="4000" dirty="0"/>
              <a:t>and the lesions may be seen in organs like the liver, spleen, kidney, brain and bone marrow.</a:t>
            </a:r>
          </a:p>
          <a:p>
            <a:pPr marL="0" indent="0">
              <a:buNone/>
            </a:pPr>
            <a:r>
              <a:rPr lang="en-US" sz="4000" dirty="0"/>
              <a:t>4. In certain circumstances like in lowered resistance and increased hypersensitivity of the host, the </a:t>
            </a:r>
            <a:r>
              <a:rPr lang="en-US" sz="4000" u="sng" dirty="0"/>
              <a:t>healed lesions</a:t>
            </a:r>
            <a:r>
              <a:rPr lang="en-US" sz="4000" dirty="0"/>
              <a:t> of primary tuberculosis may </a:t>
            </a:r>
            <a:r>
              <a:rPr lang="en-US" sz="4000" u="sng" dirty="0"/>
              <a:t>get reactivated</a:t>
            </a:r>
            <a:r>
              <a:rPr lang="en-US" sz="4000" dirty="0"/>
              <a:t>.</a:t>
            </a:r>
          </a:p>
        </p:txBody>
      </p:sp>
    </p:spTree>
    <p:extLst>
      <p:ext uri="{BB962C8B-B14F-4D97-AF65-F5344CB8AC3E}">
        <p14:creationId xmlns="" xmlns:p14="http://schemas.microsoft.com/office/powerpoint/2010/main" val="326247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FEECEBA-77DC-4875-8C97-32D3B4DB2238}"/>
              </a:ext>
            </a:extLst>
          </p:cNvPr>
          <p:cNvSpPr>
            <a:spLocks noGrp="1"/>
          </p:cNvSpPr>
          <p:nvPr>
            <p:ph idx="1"/>
          </p:nvPr>
        </p:nvSpPr>
        <p:spPr>
          <a:xfrm>
            <a:off x="1484310" y="567559"/>
            <a:ext cx="10018713" cy="5770179"/>
          </a:xfrm>
        </p:spPr>
        <p:txBody>
          <a:bodyPr>
            <a:normAutofit/>
          </a:bodyPr>
          <a:lstStyle/>
          <a:p>
            <a:r>
              <a:rPr lang="en-US" sz="4000" dirty="0"/>
              <a:t>The bacilli lying dormant in acellular caseous material or healed lesion are activated and cause </a:t>
            </a:r>
            <a:r>
              <a:rPr lang="en-US" sz="4000" i="1" u="sng" dirty="0">
                <a:solidFill>
                  <a:schemeClr val="accent1">
                    <a:lumMod val="50000"/>
                  </a:schemeClr>
                </a:solidFill>
              </a:rPr>
              <a:t>progressive secondary tuberculosis</a:t>
            </a:r>
            <a:r>
              <a:rPr lang="en-US" sz="4000" dirty="0"/>
              <a:t>. It affects children more commonly but immunocompromised adults may also develop this kind of progression.</a:t>
            </a:r>
          </a:p>
        </p:txBody>
      </p:sp>
    </p:spTree>
    <p:extLst>
      <p:ext uri="{BB962C8B-B14F-4D97-AF65-F5344CB8AC3E}">
        <p14:creationId xmlns="" xmlns:p14="http://schemas.microsoft.com/office/powerpoint/2010/main" val="256399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3304A-E936-4EB1-BFA8-4F202391120D}"/>
              </a:ext>
            </a:extLst>
          </p:cNvPr>
          <p:cNvSpPr>
            <a:spLocks noGrp="1"/>
          </p:cNvSpPr>
          <p:nvPr>
            <p:ph type="title"/>
          </p:nvPr>
        </p:nvSpPr>
        <p:spPr>
          <a:xfrm>
            <a:off x="1484310" y="449318"/>
            <a:ext cx="10018713" cy="969579"/>
          </a:xfrm>
        </p:spPr>
        <p:txBody>
          <a:bodyPr>
            <a:normAutofit/>
          </a:bodyPr>
          <a:lstStyle/>
          <a:p>
            <a:r>
              <a:rPr lang="en-US" sz="5400" b="1" dirty="0"/>
              <a:t>B. Secondary Tuberculosis</a:t>
            </a:r>
            <a:endParaRPr lang="en-US" sz="5400" dirty="0"/>
          </a:p>
        </p:txBody>
      </p:sp>
      <p:sp>
        <p:nvSpPr>
          <p:cNvPr id="3" name="Content Placeholder 2">
            <a:extLst>
              <a:ext uri="{FF2B5EF4-FFF2-40B4-BE49-F238E27FC236}">
                <a16:creationId xmlns:a16="http://schemas.microsoft.com/office/drawing/2014/main" xmlns="" id="{11324AE2-374C-45DA-B3FD-B71E79509AC4}"/>
              </a:ext>
            </a:extLst>
          </p:cNvPr>
          <p:cNvSpPr>
            <a:spLocks noGrp="1"/>
          </p:cNvSpPr>
          <p:nvPr>
            <p:ph idx="1"/>
          </p:nvPr>
        </p:nvSpPr>
        <p:spPr>
          <a:xfrm>
            <a:off x="1484310" y="1418897"/>
            <a:ext cx="10018713" cy="4840013"/>
          </a:xfrm>
        </p:spPr>
        <p:txBody>
          <a:bodyPr>
            <a:normAutofit/>
          </a:bodyPr>
          <a:lstStyle/>
          <a:p>
            <a:r>
              <a:rPr lang="en-US" sz="4000" dirty="0"/>
              <a:t>The infection of an individual who has been previously infected or </a:t>
            </a:r>
            <a:r>
              <a:rPr lang="en-US" sz="4000" dirty="0" err="1"/>
              <a:t>sensitised</a:t>
            </a:r>
            <a:r>
              <a:rPr lang="en-US" sz="4000" dirty="0"/>
              <a:t> is called </a:t>
            </a:r>
            <a:r>
              <a:rPr lang="en-US" sz="4000" i="1" u="sng" dirty="0">
                <a:solidFill>
                  <a:schemeClr val="accent1">
                    <a:lumMod val="50000"/>
                  </a:schemeClr>
                </a:solidFill>
              </a:rPr>
              <a:t>secondary</a:t>
            </a:r>
            <a:r>
              <a:rPr lang="en-US" sz="4000" dirty="0">
                <a:solidFill>
                  <a:schemeClr val="accent1">
                    <a:lumMod val="50000"/>
                  </a:schemeClr>
                </a:solidFill>
              </a:rPr>
              <a:t>, or </a:t>
            </a:r>
            <a:r>
              <a:rPr lang="en-US" sz="4000" i="1" u="sng" dirty="0">
                <a:solidFill>
                  <a:schemeClr val="accent1">
                    <a:lumMod val="50000"/>
                  </a:schemeClr>
                </a:solidFill>
              </a:rPr>
              <a:t>post-primary</a:t>
            </a:r>
            <a:r>
              <a:rPr lang="en-US" sz="4000" i="1" dirty="0">
                <a:solidFill>
                  <a:schemeClr val="accent1">
                    <a:lumMod val="50000"/>
                  </a:schemeClr>
                </a:solidFill>
              </a:rPr>
              <a:t> </a:t>
            </a:r>
            <a:r>
              <a:rPr lang="en-US" sz="4000" dirty="0">
                <a:solidFill>
                  <a:schemeClr val="accent1">
                    <a:lumMod val="50000"/>
                  </a:schemeClr>
                </a:solidFill>
              </a:rPr>
              <a:t>or </a:t>
            </a:r>
            <a:r>
              <a:rPr lang="en-US" sz="4000" i="1" u="sng" dirty="0">
                <a:solidFill>
                  <a:schemeClr val="accent1">
                    <a:lumMod val="50000"/>
                  </a:schemeClr>
                </a:solidFill>
              </a:rPr>
              <a:t>reinfection</a:t>
            </a:r>
            <a:r>
              <a:rPr lang="en-US" sz="4000" dirty="0">
                <a:solidFill>
                  <a:schemeClr val="accent1">
                    <a:lumMod val="50000"/>
                  </a:schemeClr>
                </a:solidFill>
              </a:rPr>
              <a:t>, or </a:t>
            </a:r>
            <a:r>
              <a:rPr lang="en-US" sz="4000" i="1" u="sng" dirty="0">
                <a:solidFill>
                  <a:schemeClr val="accent1">
                    <a:lumMod val="50000"/>
                  </a:schemeClr>
                </a:solidFill>
              </a:rPr>
              <a:t>chronic tuberculosis</a:t>
            </a:r>
            <a:r>
              <a:rPr lang="en-US" sz="4000" dirty="0"/>
              <a:t>.</a:t>
            </a:r>
          </a:p>
          <a:p>
            <a:pPr marL="0" indent="0">
              <a:buNone/>
            </a:pPr>
            <a:r>
              <a:rPr lang="en-US" sz="4000" dirty="0"/>
              <a:t>The infection may occur from :</a:t>
            </a:r>
          </a:p>
          <a:p>
            <a:r>
              <a:rPr lang="en-US" sz="4000" i="1" dirty="0">
                <a:solidFill>
                  <a:schemeClr val="accent1">
                    <a:lumMod val="50000"/>
                  </a:schemeClr>
                </a:solidFill>
              </a:rPr>
              <a:t>Endogenous source </a:t>
            </a:r>
            <a:r>
              <a:rPr lang="en-US" sz="4000" dirty="0"/>
              <a:t>such as reactivation of dormant primary complex; or</a:t>
            </a:r>
          </a:p>
        </p:txBody>
      </p:sp>
    </p:spTree>
    <p:extLst>
      <p:ext uri="{BB962C8B-B14F-4D97-AF65-F5344CB8AC3E}">
        <p14:creationId xmlns="" xmlns:p14="http://schemas.microsoft.com/office/powerpoint/2010/main" val="16311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8EE158F-8567-4C40-A46C-B4C411082255}"/>
              </a:ext>
            </a:extLst>
          </p:cNvPr>
          <p:cNvSpPr>
            <a:spLocks noGrp="1"/>
          </p:cNvSpPr>
          <p:nvPr>
            <p:ph idx="1"/>
          </p:nvPr>
        </p:nvSpPr>
        <p:spPr>
          <a:xfrm>
            <a:off x="1484310" y="504497"/>
            <a:ext cx="10018713" cy="5896303"/>
          </a:xfrm>
        </p:spPr>
        <p:txBody>
          <a:bodyPr>
            <a:normAutofit/>
          </a:bodyPr>
          <a:lstStyle/>
          <a:p>
            <a:r>
              <a:rPr lang="en-US" sz="4000" i="1" dirty="0">
                <a:solidFill>
                  <a:schemeClr val="accent1">
                    <a:lumMod val="50000"/>
                  </a:schemeClr>
                </a:solidFill>
              </a:rPr>
              <a:t>Exogenous source </a:t>
            </a:r>
            <a:r>
              <a:rPr lang="en-US" sz="4000" dirty="0"/>
              <a:t>such as fresh dose of reinfection by the tubercle bacilli.</a:t>
            </a:r>
          </a:p>
          <a:p>
            <a:pPr marL="0" indent="0">
              <a:buNone/>
            </a:pPr>
            <a:endParaRPr lang="en-US" sz="4000" dirty="0"/>
          </a:p>
          <a:p>
            <a:r>
              <a:rPr lang="en-US" sz="4000" dirty="0"/>
              <a:t>Secondary tuberculosis occurs most commonly in lungs. Other sites and tissues which can be involved are lymph nodes, tonsils, pharynx, larynx, small intestine and skin.</a:t>
            </a:r>
          </a:p>
        </p:txBody>
      </p:sp>
    </p:spTree>
    <p:extLst>
      <p:ext uri="{BB962C8B-B14F-4D97-AF65-F5344CB8AC3E}">
        <p14:creationId xmlns="" xmlns:p14="http://schemas.microsoft.com/office/powerpoint/2010/main" val="1738925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2BE4C9-116E-4B21-86F5-2FA55399B935}"/>
              </a:ext>
            </a:extLst>
          </p:cNvPr>
          <p:cNvSpPr>
            <a:spLocks noGrp="1"/>
          </p:cNvSpPr>
          <p:nvPr>
            <p:ph type="title"/>
          </p:nvPr>
        </p:nvSpPr>
        <p:spPr>
          <a:xfrm>
            <a:off x="1508235" y="275897"/>
            <a:ext cx="10018713" cy="591207"/>
          </a:xfrm>
        </p:spPr>
        <p:txBody>
          <a:bodyPr>
            <a:normAutofit fontScale="90000"/>
          </a:bodyPr>
          <a:lstStyle/>
          <a:p>
            <a:r>
              <a:rPr lang="en-US" dirty="0"/>
              <a:t>Progressive secondary tuberculosis.</a:t>
            </a:r>
          </a:p>
        </p:txBody>
      </p:sp>
      <p:pic>
        <p:nvPicPr>
          <p:cNvPr id="4" name="Content Placeholder 3">
            <a:extLst>
              <a:ext uri="{FF2B5EF4-FFF2-40B4-BE49-F238E27FC236}">
                <a16:creationId xmlns:a16="http://schemas.microsoft.com/office/drawing/2014/main" xmlns="" id="{DAE59155-A536-46A3-B93B-74266834C8BA}"/>
              </a:ext>
            </a:extLst>
          </p:cNvPr>
          <p:cNvPicPr>
            <a:picLocks noGrp="1" noChangeAspect="1"/>
          </p:cNvPicPr>
          <p:nvPr>
            <p:ph idx="1"/>
          </p:nvPr>
        </p:nvPicPr>
        <p:blipFill>
          <a:blip r:embed="rId2"/>
          <a:stretch>
            <a:fillRect/>
          </a:stretch>
        </p:blipFill>
        <p:spPr>
          <a:xfrm>
            <a:off x="2175642" y="1072055"/>
            <a:ext cx="8339958" cy="5628290"/>
          </a:xfrm>
          <a:prstGeom prst="rect">
            <a:avLst/>
          </a:prstGeom>
        </p:spPr>
      </p:pic>
    </p:spTree>
    <p:extLst>
      <p:ext uri="{BB962C8B-B14F-4D97-AF65-F5344CB8AC3E}">
        <p14:creationId xmlns="" xmlns:p14="http://schemas.microsoft.com/office/powerpoint/2010/main" val="291672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7EB232-B011-407C-8B85-AAA73CBA8CCE}"/>
              </a:ext>
            </a:extLst>
          </p:cNvPr>
          <p:cNvSpPr>
            <a:spLocks noGrp="1"/>
          </p:cNvSpPr>
          <p:nvPr>
            <p:ph type="title"/>
          </p:nvPr>
        </p:nvSpPr>
        <p:spPr>
          <a:xfrm>
            <a:off x="1484310" y="370490"/>
            <a:ext cx="10018713" cy="1032641"/>
          </a:xfrm>
        </p:spPr>
        <p:txBody>
          <a:bodyPr/>
          <a:lstStyle/>
          <a:p>
            <a:r>
              <a:rPr lang="en-US" b="1" dirty="0"/>
              <a:t>Secondary Pulmonary Tuberculosis</a:t>
            </a:r>
            <a:endParaRPr lang="en-US" dirty="0"/>
          </a:p>
        </p:txBody>
      </p:sp>
      <p:sp>
        <p:nvSpPr>
          <p:cNvPr id="3" name="Content Placeholder 2">
            <a:extLst>
              <a:ext uri="{FF2B5EF4-FFF2-40B4-BE49-F238E27FC236}">
                <a16:creationId xmlns:a16="http://schemas.microsoft.com/office/drawing/2014/main" xmlns="" id="{76F3F928-EB08-4DDA-A623-A582A642B6BA}"/>
              </a:ext>
            </a:extLst>
          </p:cNvPr>
          <p:cNvSpPr>
            <a:spLocks noGrp="1"/>
          </p:cNvSpPr>
          <p:nvPr>
            <p:ph idx="1"/>
          </p:nvPr>
        </p:nvSpPr>
        <p:spPr>
          <a:xfrm>
            <a:off x="1484310" y="1403131"/>
            <a:ext cx="10018713" cy="4934607"/>
          </a:xfrm>
        </p:spPr>
        <p:txBody>
          <a:bodyPr>
            <a:normAutofit/>
          </a:bodyPr>
          <a:lstStyle/>
          <a:p>
            <a:r>
              <a:rPr lang="en-US" sz="4000" dirty="0"/>
              <a:t>The lesions in secondary pulmonary tuberculosis usually begin as 1-2 cm apical area of consolidation of the lung, which, in time, may develop a small area of central caseation necrosis and peripheral fibrosis. </a:t>
            </a:r>
          </a:p>
          <a:p>
            <a:r>
              <a:rPr lang="en-US" sz="4000" dirty="0"/>
              <a:t>It occurs by </a:t>
            </a:r>
            <a:r>
              <a:rPr lang="en-US" sz="4000" dirty="0" err="1"/>
              <a:t>lymphohaematogenous</a:t>
            </a:r>
            <a:r>
              <a:rPr lang="en-US" sz="4000" dirty="0"/>
              <a:t> spread of infection from primary complex.</a:t>
            </a:r>
            <a:endParaRPr lang="en-US" sz="6000" dirty="0"/>
          </a:p>
        </p:txBody>
      </p:sp>
    </p:spTree>
    <p:extLst>
      <p:ext uri="{BB962C8B-B14F-4D97-AF65-F5344CB8AC3E}">
        <p14:creationId xmlns="" xmlns:p14="http://schemas.microsoft.com/office/powerpoint/2010/main" val="3090025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3B199E5-DA56-4F96-90FA-063D53D64E09}"/>
              </a:ext>
            </a:extLst>
          </p:cNvPr>
          <p:cNvSpPr>
            <a:spLocks noGrp="1"/>
          </p:cNvSpPr>
          <p:nvPr>
            <p:ph idx="1"/>
          </p:nvPr>
        </p:nvSpPr>
        <p:spPr>
          <a:xfrm>
            <a:off x="1484310" y="599090"/>
            <a:ext cx="10018713" cy="5738647"/>
          </a:xfrm>
        </p:spPr>
        <p:txBody>
          <a:bodyPr>
            <a:normAutofit/>
          </a:bodyPr>
          <a:lstStyle/>
          <a:p>
            <a:r>
              <a:rPr lang="en-US" sz="4000" i="1" dirty="0"/>
              <a:t>Microscopically, </a:t>
            </a:r>
            <a:r>
              <a:rPr lang="en-US" sz="4000" dirty="0"/>
              <a:t>the appearance is typical of tuberculous granulomas with caseation necrosis.</a:t>
            </a:r>
          </a:p>
          <a:p>
            <a:pPr marL="0" indent="0">
              <a:buNone/>
            </a:pPr>
            <a:endParaRPr lang="en-US" sz="4000" dirty="0"/>
          </a:p>
          <a:p>
            <a:r>
              <a:rPr lang="en-US" sz="4000" dirty="0"/>
              <a:t>Patients with HIV infection previously exposed to tuberculous infection have particularly high incidence of reactivation of primary tuberculosis.</a:t>
            </a:r>
          </a:p>
        </p:txBody>
      </p:sp>
    </p:spTree>
    <p:extLst>
      <p:ext uri="{BB962C8B-B14F-4D97-AF65-F5344CB8AC3E}">
        <p14:creationId xmlns="" xmlns:p14="http://schemas.microsoft.com/office/powerpoint/2010/main" val="2573254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16378"/>
            <a:ext cx="12192000" cy="67416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87847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468087"/>
            <a:ext cx="10018713" cy="1043412"/>
          </a:xfrm>
        </p:spPr>
        <p:txBody>
          <a:bodyPr>
            <a:normAutofit/>
          </a:bodyPr>
          <a:lstStyle/>
          <a:p>
            <a:r>
              <a:rPr lang="en-US" sz="4800" b="1" dirty="0"/>
              <a:t>TYPES OF TUBERCULOSIS</a:t>
            </a:r>
            <a:endParaRPr lang="en-US" sz="4800" dirty="0"/>
          </a:p>
        </p:txBody>
      </p:sp>
      <p:sp>
        <p:nvSpPr>
          <p:cNvPr id="3" name="Content Placeholder 2"/>
          <p:cNvSpPr>
            <a:spLocks noGrp="1"/>
          </p:cNvSpPr>
          <p:nvPr>
            <p:ph idx="1"/>
          </p:nvPr>
        </p:nvSpPr>
        <p:spPr>
          <a:xfrm>
            <a:off x="1484310" y="1729213"/>
            <a:ext cx="10018713" cy="4829242"/>
          </a:xfrm>
        </p:spPr>
        <p:txBody>
          <a:bodyPr>
            <a:normAutofit lnSpcReduction="10000"/>
          </a:bodyPr>
          <a:lstStyle/>
          <a:p>
            <a:r>
              <a:rPr lang="en-US" sz="4000" dirty="0">
                <a:solidFill>
                  <a:schemeClr val="accent1">
                    <a:lumMod val="50000"/>
                  </a:schemeClr>
                </a:solidFill>
              </a:rPr>
              <a:t>Lung</a:t>
            </a:r>
            <a:r>
              <a:rPr lang="en-US" sz="4000" dirty="0"/>
              <a:t> is the main organ affected in tuberculosis while amongst the extra-pulmonary sites, </a:t>
            </a:r>
            <a:r>
              <a:rPr lang="en-US" sz="4000" dirty="0">
                <a:solidFill>
                  <a:schemeClr val="accent1">
                    <a:lumMod val="50000"/>
                  </a:schemeClr>
                </a:solidFill>
              </a:rPr>
              <a:t>lymph node </a:t>
            </a:r>
            <a:r>
              <a:rPr lang="en-US" sz="4000" dirty="0"/>
              <a:t>involvement is most common.</a:t>
            </a:r>
          </a:p>
          <a:p>
            <a:r>
              <a:rPr lang="en-US" sz="4000" dirty="0"/>
              <a:t>Depending upon the type of tissue response and age, the infection with tubercle bacilli is of </a:t>
            </a:r>
            <a:r>
              <a:rPr lang="en-US" sz="4000" dirty="0">
                <a:solidFill>
                  <a:schemeClr val="accent1">
                    <a:lumMod val="50000"/>
                  </a:schemeClr>
                </a:solidFill>
              </a:rPr>
              <a:t>2 main types</a:t>
            </a:r>
            <a:r>
              <a:rPr lang="en-US" sz="4000" dirty="0"/>
              <a:t>: </a:t>
            </a:r>
            <a:r>
              <a:rPr lang="en-US" sz="4000" dirty="0">
                <a:solidFill>
                  <a:schemeClr val="accent1">
                    <a:lumMod val="50000"/>
                  </a:schemeClr>
                </a:solidFill>
              </a:rPr>
              <a:t>primary and secondary tuberculosis.</a:t>
            </a:r>
          </a:p>
        </p:txBody>
      </p:sp>
    </p:spTree>
    <p:extLst>
      <p:ext uri="{BB962C8B-B14F-4D97-AF65-F5344CB8AC3E}">
        <p14:creationId xmlns="" xmlns:p14="http://schemas.microsoft.com/office/powerpoint/2010/main" val="3259459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C0DB2-6E71-4BEB-8818-4E6CB04C8453}"/>
              </a:ext>
            </a:extLst>
          </p:cNvPr>
          <p:cNvSpPr>
            <a:spLocks noGrp="1"/>
          </p:cNvSpPr>
          <p:nvPr>
            <p:ph type="title"/>
          </p:nvPr>
        </p:nvSpPr>
        <p:spPr>
          <a:xfrm>
            <a:off x="1484309" y="449317"/>
            <a:ext cx="10018713" cy="1752599"/>
          </a:xfrm>
        </p:spPr>
        <p:txBody>
          <a:bodyPr>
            <a:normAutofit/>
          </a:bodyPr>
          <a:lstStyle/>
          <a:p>
            <a:r>
              <a:rPr lang="en-US" sz="5400" b="1" dirty="0"/>
              <a:t>FATE OF SECONDARY PULMONARY TUBERCULOSIS</a:t>
            </a:r>
            <a:endParaRPr lang="en-US" sz="5400" dirty="0"/>
          </a:p>
        </p:txBody>
      </p:sp>
      <p:sp>
        <p:nvSpPr>
          <p:cNvPr id="3" name="Content Placeholder 2">
            <a:extLst>
              <a:ext uri="{FF2B5EF4-FFF2-40B4-BE49-F238E27FC236}">
                <a16:creationId xmlns:a16="http://schemas.microsoft.com/office/drawing/2014/main" xmlns="" id="{20261B56-F7F1-40DE-8F45-1B22F76E8DCC}"/>
              </a:ext>
            </a:extLst>
          </p:cNvPr>
          <p:cNvSpPr>
            <a:spLocks noGrp="1"/>
          </p:cNvSpPr>
          <p:nvPr>
            <p:ph idx="1"/>
          </p:nvPr>
        </p:nvSpPr>
        <p:spPr>
          <a:xfrm>
            <a:off x="1484310" y="2201916"/>
            <a:ext cx="10018713" cy="4403835"/>
          </a:xfrm>
        </p:spPr>
        <p:txBody>
          <a:bodyPr>
            <a:normAutofit/>
          </a:bodyPr>
          <a:lstStyle/>
          <a:p>
            <a:r>
              <a:rPr lang="en-US" sz="4000" dirty="0"/>
              <a:t>The subapical lesions in lungs can have the following course:</a:t>
            </a:r>
          </a:p>
          <a:p>
            <a:pPr marL="0" indent="0">
              <a:buNone/>
            </a:pPr>
            <a:r>
              <a:rPr lang="en-US" sz="4000" dirty="0"/>
              <a:t>1. The lesions may </a:t>
            </a:r>
            <a:r>
              <a:rPr lang="en-US" sz="4000" i="1" dirty="0"/>
              <a:t>heal </a:t>
            </a:r>
            <a:r>
              <a:rPr lang="en-US" sz="4000" dirty="0"/>
              <a:t>with fibrous scarring and calcification.</a:t>
            </a:r>
          </a:p>
          <a:p>
            <a:pPr marL="0" indent="0">
              <a:buNone/>
            </a:pPr>
            <a:r>
              <a:rPr lang="en-US" sz="4000" dirty="0"/>
              <a:t>2. The lesions may </a:t>
            </a:r>
            <a:r>
              <a:rPr lang="en-US" sz="4000" i="1" dirty="0"/>
              <a:t>coalesce </a:t>
            </a:r>
            <a:r>
              <a:rPr lang="en-US" sz="4000" dirty="0"/>
              <a:t>together to form larger area of tuberculous pneumonia and</a:t>
            </a:r>
            <a:endParaRPr lang="en-US" sz="6000" dirty="0"/>
          </a:p>
        </p:txBody>
      </p:sp>
    </p:spTree>
    <p:extLst>
      <p:ext uri="{BB962C8B-B14F-4D97-AF65-F5344CB8AC3E}">
        <p14:creationId xmlns="" xmlns:p14="http://schemas.microsoft.com/office/powerpoint/2010/main" val="2662981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43DB0B5-B0E8-4BF6-970E-FEB67E3DBB40}"/>
              </a:ext>
            </a:extLst>
          </p:cNvPr>
          <p:cNvSpPr>
            <a:spLocks noGrp="1"/>
          </p:cNvSpPr>
          <p:nvPr>
            <p:ph idx="1"/>
          </p:nvPr>
        </p:nvSpPr>
        <p:spPr>
          <a:xfrm>
            <a:off x="1484310" y="457200"/>
            <a:ext cx="10018713" cy="5801709"/>
          </a:xfrm>
        </p:spPr>
        <p:txBody>
          <a:bodyPr/>
          <a:lstStyle/>
          <a:p>
            <a:pPr marL="0" indent="0">
              <a:buNone/>
            </a:pPr>
            <a:r>
              <a:rPr lang="en-US" sz="4000" dirty="0"/>
              <a:t>produce progressive secondary pulmonary tuberculosis with the following pulmonary and extrapulmonary involvements:</a:t>
            </a:r>
          </a:p>
          <a:p>
            <a:pPr marL="514350" indent="-514350">
              <a:buAutoNum type="romanLcParenR"/>
            </a:pPr>
            <a:r>
              <a:rPr lang="en-US" sz="4000" dirty="0" err="1"/>
              <a:t>Fibrocaseous</a:t>
            </a:r>
            <a:r>
              <a:rPr lang="en-US" sz="4000" dirty="0"/>
              <a:t> tuberculosis </a:t>
            </a:r>
          </a:p>
          <a:p>
            <a:pPr marL="514350" indent="-514350">
              <a:buAutoNum type="romanLcParenR"/>
            </a:pPr>
            <a:r>
              <a:rPr lang="en-US" sz="4000" dirty="0" err="1"/>
              <a:t>Tuberculous</a:t>
            </a:r>
            <a:r>
              <a:rPr lang="en-US" sz="4000" dirty="0"/>
              <a:t> </a:t>
            </a:r>
            <a:r>
              <a:rPr lang="en-US" sz="4000" dirty="0" err="1"/>
              <a:t>caseous</a:t>
            </a:r>
            <a:r>
              <a:rPr lang="en-US" sz="4000" dirty="0"/>
              <a:t> pneumonia </a:t>
            </a:r>
          </a:p>
          <a:p>
            <a:pPr marL="514350" indent="-514350">
              <a:buAutoNum type="romanLcParenR"/>
            </a:pPr>
            <a:r>
              <a:rPr lang="en-US" sz="4000" dirty="0" err="1"/>
              <a:t>Miliary</a:t>
            </a:r>
            <a:r>
              <a:rPr lang="en-US" sz="4000" dirty="0"/>
              <a:t> tuberculosis </a:t>
            </a:r>
          </a:p>
          <a:p>
            <a:pPr marL="514350" indent="-514350">
              <a:buAutoNum type="romanLcParenR"/>
            </a:pPr>
            <a:r>
              <a:rPr lang="en-US" sz="4000" dirty="0" err="1"/>
              <a:t>Tuberculous</a:t>
            </a:r>
            <a:r>
              <a:rPr lang="en-US" sz="4000" dirty="0"/>
              <a:t> empyema</a:t>
            </a:r>
          </a:p>
          <a:p>
            <a:endParaRPr lang="en-US" dirty="0"/>
          </a:p>
        </p:txBody>
      </p:sp>
    </p:spTree>
    <p:extLst>
      <p:ext uri="{BB962C8B-B14F-4D97-AF65-F5344CB8AC3E}">
        <p14:creationId xmlns="" xmlns:p14="http://schemas.microsoft.com/office/powerpoint/2010/main" val="4138705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EC52A-D421-4C25-B270-B44F4CD3A30C}"/>
              </a:ext>
            </a:extLst>
          </p:cNvPr>
          <p:cNvSpPr>
            <a:spLocks noGrp="1"/>
          </p:cNvSpPr>
          <p:nvPr>
            <p:ph type="title"/>
          </p:nvPr>
        </p:nvSpPr>
        <p:spPr>
          <a:xfrm>
            <a:off x="1484311" y="198121"/>
            <a:ext cx="10018713" cy="792479"/>
          </a:xfrm>
        </p:spPr>
        <p:txBody>
          <a:bodyPr/>
          <a:lstStyle/>
          <a:p>
            <a:r>
              <a:rPr lang="en-US" b="1" dirty="0"/>
              <a:t>i) FIBROCASEOUS TUBERCULOSIS</a:t>
            </a:r>
          </a:p>
        </p:txBody>
      </p:sp>
      <p:sp>
        <p:nvSpPr>
          <p:cNvPr id="3" name="Content Placeholder 2">
            <a:extLst>
              <a:ext uri="{FF2B5EF4-FFF2-40B4-BE49-F238E27FC236}">
                <a16:creationId xmlns:a16="http://schemas.microsoft.com/office/drawing/2014/main" xmlns="" id="{99184479-A583-4583-8C81-3599B051B387}"/>
              </a:ext>
            </a:extLst>
          </p:cNvPr>
          <p:cNvSpPr>
            <a:spLocks noGrp="1"/>
          </p:cNvSpPr>
          <p:nvPr>
            <p:ph idx="1"/>
          </p:nvPr>
        </p:nvSpPr>
        <p:spPr>
          <a:xfrm>
            <a:off x="1143000" y="960120"/>
            <a:ext cx="10652760" cy="5577841"/>
          </a:xfrm>
        </p:spPr>
        <p:txBody>
          <a:bodyPr>
            <a:noAutofit/>
          </a:bodyPr>
          <a:lstStyle/>
          <a:p>
            <a:pPr marL="0" indent="0">
              <a:buNone/>
            </a:pPr>
            <a:r>
              <a:rPr lang="en-US" sz="3800" dirty="0"/>
              <a:t>The original area of tuberculous pneumonia undergoes peripheral healing and massive central caseation necrosis which may: </a:t>
            </a:r>
          </a:p>
          <a:p>
            <a:pPr lvl="1"/>
            <a:r>
              <a:rPr lang="en-US" sz="3400" dirty="0"/>
              <a:t>either </a:t>
            </a:r>
            <a:r>
              <a:rPr lang="en-US" sz="3400" dirty="0">
                <a:solidFill>
                  <a:schemeClr val="accent1">
                    <a:lumMod val="50000"/>
                  </a:schemeClr>
                </a:solidFill>
              </a:rPr>
              <a:t>break into a bronchus </a:t>
            </a:r>
            <a:r>
              <a:rPr lang="en-US" sz="3400" dirty="0"/>
              <a:t>from a </a:t>
            </a:r>
            <a:r>
              <a:rPr lang="en-US" sz="3400" dirty="0">
                <a:solidFill>
                  <a:schemeClr val="accent1">
                    <a:lumMod val="50000"/>
                  </a:schemeClr>
                </a:solidFill>
              </a:rPr>
              <a:t>cavity</a:t>
            </a:r>
            <a:r>
              <a:rPr lang="en-US" sz="3400" dirty="0"/>
              <a:t> (cavitary or open </a:t>
            </a:r>
            <a:r>
              <a:rPr lang="en-US" sz="3400" dirty="0" err="1"/>
              <a:t>fibrocaseous</a:t>
            </a:r>
            <a:r>
              <a:rPr lang="en-US" sz="3400" dirty="0"/>
              <a:t> tuberculosis); or </a:t>
            </a:r>
          </a:p>
          <a:p>
            <a:pPr lvl="1"/>
            <a:r>
              <a:rPr lang="en-US" sz="3400" dirty="0"/>
              <a:t>remain, as a </a:t>
            </a:r>
            <a:r>
              <a:rPr lang="en-US" sz="3400" dirty="0">
                <a:solidFill>
                  <a:schemeClr val="accent1">
                    <a:lumMod val="50000"/>
                  </a:schemeClr>
                </a:solidFill>
              </a:rPr>
              <a:t>soft caseous lesion without drainage</a:t>
            </a:r>
            <a:r>
              <a:rPr lang="en-US" sz="3400" dirty="0"/>
              <a:t> into a bronchus or bronchiole to produce a </a:t>
            </a:r>
            <a:r>
              <a:rPr lang="en-US" sz="3400" dirty="0">
                <a:solidFill>
                  <a:schemeClr val="accent1">
                    <a:lumMod val="50000"/>
                  </a:schemeClr>
                </a:solidFill>
              </a:rPr>
              <a:t>non-cavitary lesion </a:t>
            </a:r>
            <a:r>
              <a:rPr lang="en-US" sz="3400" dirty="0"/>
              <a:t>(chronic </a:t>
            </a:r>
            <a:r>
              <a:rPr lang="en-US" sz="3400" dirty="0" err="1"/>
              <a:t>fibrocaseous</a:t>
            </a:r>
            <a:r>
              <a:rPr lang="en-US" sz="3400" dirty="0"/>
              <a:t> tuberculosis).</a:t>
            </a:r>
          </a:p>
        </p:txBody>
      </p:sp>
    </p:spTree>
    <p:extLst>
      <p:ext uri="{BB962C8B-B14F-4D97-AF65-F5344CB8AC3E}">
        <p14:creationId xmlns="" xmlns:p14="http://schemas.microsoft.com/office/powerpoint/2010/main" val="2651712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7497BA-D292-4AB8-AAEB-D9ECC9661EA4}"/>
              </a:ext>
            </a:extLst>
          </p:cNvPr>
          <p:cNvSpPr>
            <a:spLocks noGrp="1"/>
          </p:cNvSpPr>
          <p:nvPr>
            <p:ph idx="1"/>
          </p:nvPr>
        </p:nvSpPr>
        <p:spPr>
          <a:xfrm>
            <a:off x="1484310" y="609600"/>
            <a:ext cx="10018713" cy="5821679"/>
          </a:xfrm>
        </p:spPr>
        <p:txBody>
          <a:bodyPr>
            <a:noAutofit/>
          </a:bodyPr>
          <a:lstStyle/>
          <a:p>
            <a:r>
              <a:rPr lang="en-US" sz="4000" dirty="0"/>
              <a:t>The cavity provides </a:t>
            </a:r>
            <a:r>
              <a:rPr lang="en-US" sz="4000" dirty="0" err="1"/>
              <a:t>favourable</a:t>
            </a:r>
            <a:r>
              <a:rPr lang="en-US" sz="4000" dirty="0"/>
              <a:t> environment for proliferation of tubercle bacilli due to high oxygen tension. The cavity may communicate with bronchial tree and becomes the source of spread of infection </a:t>
            </a:r>
            <a:r>
              <a:rPr lang="en-US" sz="4000" dirty="0">
                <a:solidFill>
                  <a:schemeClr val="accent1">
                    <a:lumMod val="50000"/>
                  </a:schemeClr>
                </a:solidFill>
              </a:rPr>
              <a:t>(‘open tuberculosis</a:t>
            </a:r>
            <a:r>
              <a:rPr lang="en-US" sz="4000" dirty="0"/>
              <a:t>’). </a:t>
            </a:r>
          </a:p>
          <a:p>
            <a:r>
              <a:rPr lang="en-US" sz="4000" dirty="0"/>
              <a:t> The open case of secondary tuberculosis may implant </a:t>
            </a:r>
            <a:r>
              <a:rPr lang="en-US" sz="4000" dirty="0" err="1"/>
              <a:t>tuberculous</a:t>
            </a:r>
            <a:r>
              <a:rPr lang="en-US" sz="4000" dirty="0"/>
              <a:t> lesion on the mucosal lining of air passages producing </a:t>
            </a:r>
            <a:r>
              <a:rPr lang="en-US" sz="4000" dirty="0" err="1">
                <a:solidFill>
                  <a:schemeClr val="accent1">
                    <a:lumMod val="50000"/>
                  </a:schemeClr>
                </a:solidFill>
              </a:rPr>
              <a:t>endobronchial</a:t>
            </a:r>
            <a:r>
              <a:rPr lang="en-US" sz="4000" dirty="0"/>
              <a:t> and </a:t>
            </a:r>
            <a:r>
              <a:rPr lang="en-US" sz="4000" dirty="0">
                <a:solidFill>
                  <a:schemeClr val="accent1">
                    <a:lumMod val="50000"/>
                  </a:schemeClr>
                </a:solidFill>
              </a:rPr>
              <a:t>endotracheal tuberculosis. </a:t>
            </a:r>
          </a:p>
        </p:txBody>
      </p:sp>
    </p:spTree>
    <p:extLst>
      <p:ext uri="{BB962C8B-B14F-4D97-AF65-F5344CB8AC3E}">
        <p14:creationId xmlns="" xmlns:p14="http://schemas.microsoft.com/office/powerpoint/2010/main" val="1656511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578082-94A6-457F-93BC-D9DF1B2437FA}"/>
              </a:ext>
            </a:extLst>
          </p:cNvPr>
          <p:cNvSpPr>
            <a:spLocks noGrp="1"/>
          </p:cNvSpPr>
          <p:nvPr>
            <p:ph type="title"/>
          </p:nvPr>
        </p:nvSpPr>
        <p:spPr>
          <a:xfrm>
            <a:off x="1469071" y="335281"/>
            <a:ext cx="10018713" cy="899159"/>
          </a:xfrm>
        </p:spPr>
        <p:txBody>
          <a:bodyPr/>
          <a:lstStyle/>
          <a:p>
            <a:r>
              <a:rPr lang="en-US" b="1" dirty="0"/>
              <a:t>ii) TUBERCULOUS CASEOUS PNEUMONIA</a:t>
            </a:r>
          </a:p>
        </p:txBody>
      </p:sp>
      <p:sp>
        <p:nvSpPr>
          <p:cNvPr id="3" name="Content Placeholder 2">
            <a:extLst>
              <a:ext uri="{FF2B5EF4-FFF2-40B4-BE49-F238E27FC236}">
                <a16:creationId xmlns:a16="http://schemas.microsoft.com/office/drawing/2014/main" xmlns="" id="{9D3B4427-7CE3-41A1-896F-24D7FAD4A5BC}"/>
              </a:ext>
            </a:extLst>
          </p:cNvPr>
          <p:cNvSpPr>
            <a:spLocks noGrp="1"/>
          </p:cNvSpPr>
          <p:nvPr>
            <p:ph idx="1"/>
          </p:nvPr>
        </p:nvSpPr>
        <p:spPr>
          <a:xfrm>
            <a:off x="1484310" y="1264920"/>
            <a:ext cx="10402890" cy="5227319"/>
          </a:xfrm>
        </p:spPr>
        <p:txBody>
          <a:bodyPr>
            <a:noAutofit/>
          </a:bodyPr>
          <a:lstStyle/>
          <a:p>
            <a:r>
              <a:rPr lang="en-US" sz="4000" dirty="0"/>
              <a:t>The </a:t>
            </a:r>
            <a:r>
              <a:rPr lang="en-US" sz="4000" dirty="0" err="1">
                <a:solidFill>
                  <a:schemeClr val="accent1">
                    <a:lumMod val="50000"/>
                  </a:schemeClr>
                </a:solidFill>
              </a:rPr>
              <a:t>caseous</a:t>
            </a:r>
            <a:r>
              <a:rPr lang="en-US" sz="4000" dirty="0">
                <a:solidFill>
                  <a:schemeClr val="accent1">
                    <a:lumMod val="50000"/>
                  </a:schemeClr>
                </a:solidFill>
              </a:rPr>
              <a:t> material</a:t>
            </a:r>
            <a:r>
              <a:rPr lang="en-US" sz="4000" dirty="0"/>
              <a:t> from a case of secondary tuberculosis in an individual with high degree of hypersensitivity </a:t>
            </a:r>
            <a:r>
              <a:rPr lang="en-US" sz="4000" dirty="0">
                <a:solidFill>
                  <a:schemeClr val="accent1">
                    <a:lumMod val="50000"/>
                  </a:schemeClr>
                </a:solidFill>
              </a:rPr>
              <a:t>may spread to rest of the lung producing </a:t>
            </a:r>
            <a:r>
              <a:rPr lang="en-US" sz="4000" dirty="0" err="1">
                <a:solidFill>
                  <a:schemeClr val="accent1">
                    <a:lumMod val="50000"/>
                  </a:schemeClr>
                </a:solidFill>
              </a:rPr>
              <a:t>caseous</a:t>
            </a:r>
            <a:r>
              <a:rPr lang="en-US" sz="4000" dirty="0">
                <a:solidFill>
                  <a:schemeClr val="accent1">
                    <a:lumMod val="50000"/>
                  </a:schemeClr>
                </a:solidFill>
              </a:rPr>
              <a:t> pneumonia</a:t>
            </a:r>
            <a:r>
              <a:rPr lang="en-US" sz="4000" dirty="0"/>
              <a:t>.</a:t>
            </a:r>
          </a:p>
          <a:p>
            <a:r>
              <a:rPr lang="en-US" sz="4000" dirty="0"/>
              <a:t>Microscopically, the lesions show exudative reaction with </a:t>
            </a:r>
            <a:r>
              <a:rPr lang="en-US" sz="4000" dirty="0" err="1"/>
              <a:t>oedema</a:t>
            </a:r>
            <a:r>
              <a:rPr lang="en-US" sz="4000" dirty="0"/>
              <a:t>, fibrin, polymorphs and monocytes but numerous tubercle bacilli can be demonstrated in the exudates. </a:t>
            </a:r>
          </a:p>
        </p:txBody>
      </p:sp>
    </p:spTree>
    <p:extLst>
      <p:ext uri="{BB962C8B-B14F-4D97-AF65-F5344CB8AC3E}">
        <p14:creationId xmlns="" xmlns:p14="http://schemas.microsoft.com/office/powerpoint/2010/main" val="4094852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551" y="289561"/>
            <a:ext cx="10018713" cy="838200"/>
          </a:xfrm>
        </p:spPr>
        <p:txBody>
          <a:bodyPr/>
          <a:lstStyle/>
          <a:p>
            <a:r>
              <a:rPr lang="en-US" b="1" dirty="0"/>
              <a:t>iii) MILIARY TUBERCULOSIS</a:t>
            </a:r>
          </a:p>
        </p:txBody>
      </p:sp>
      <p:sp>
        <p:nvSpPr>
          <p:cNvPr id="3" name="Content Placeholder 2"/>
          <p:cNvSpPr>
            <a:spLocks noGrp="1"/>
          </p:cNvSpPr>
          <p:nvPr>
            <p:ph idx="1"/>
          </p:nvPr>
        </p:nvSpPr>
        <p:spPr>
          <a:xfrm>
            <a:off x="1484310" y="1219200"/>
            <a:ext cx="10189530" cy="5227319"/>
          </a:xfrm>
        </p:spPr>
        <p:txBody>
          <a:bodyPr>
            <a:normAutofit/>
          </a:bodyPr>
          <a:lstStyle/>
          <a:p>
            <a:r>
              <a:rPr lang="en-US" sz="3600" dirty="0"/>
              <a:t>This is </a:t>
            </a:r>
            <a:r>
              <a:rPr lang="en-US" sz="3600" dirty="0" err="1"/>
              <a:t>lympho-haematogenous</a:t>
            </a:r>
            <a:r>
              <a:rPr lang="en-US" sz="3600" dirty="0"/>
              <a:t> spread of </a:t>
            </a:r>
            <a:r>
              <a:rPr lang="en-US" sz="3600" dirty="0" err="1"/>
              <a:t>tuberculous</a:t>
            </a:r>
            <a:r>
              <a:rPr lang="en-US" sz="3600" dirty="0"/>
              <a:t> infection from primary focus or later stages of tuberculosis. </a:t>
            </a:r>
          </a:p>
          <a:p>
            <a:r>
              <a:rPr lang="en-US" sz="3600" dirty="0"/>
              <a:t>The spread may occur to systemic organs or isolated organ. The spread is either by entry of infection into pulmonary vein producing </a:t>
            </a:r>
            <a:r>
              <a:rPr lang="en-US" sz="3600" dirty="0" err="1"/>
              <a:t>dissemi</a:t>
            </a:r>
            <a:r>
              <a:rPr lang="en-US" sz="3600" dirty="0"/>
              <a:t> </a:t>
            </a:r>
            <a:r>
              <a:rPr lang="en-US" sz="3600" dirty="0" err="1"/>
              <a:t>nated</a:t>
            </a:r>
            <a:r>
              <a:rPr lang="en-US" sz="3600" dirty="0"/>
              <a:t> or isolated organ lesion in different extra-pulmonary sites (e.g. liver, spleen, kidney, brain, meninges, genitourinary tract and bone marrow) </a:t>
            </a:r>
          </a:p>
        </p:txBody>
      </p:sp>
    </p:spTree>
    <p:extLst>
      <p:ext uri="{BB962C8B-B14F-4D97-AF65-F5344CB8AC3E}">
        <p14:creationId xmlns="" xmlns:p14="http://schemas.microsoft.com/office/powerpoint/2010/main" val="74622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670561"/>
            <a:ext cx="10018713" cy="5120640"/>
          </a:xfrm>
        </p:spPr>
        <p:txBody>
          <a:bodyPr>
            <a:normAutofit/>
          </a:bodyPr>
          <a:lstStyle/>
          <a:p>
            <a:r>
              <a:rPr lang="en-US" sz="4000" dirty="0"/>
              <a:t>Grossly, the </a:t>
            </a:r>
            <a:r>
              <a:rPr lang="en-US" sz="4000" dirty="0" err="1"/>
              <a:t>miliary</a:t>
            </a:r>
            <a:r>
              <a:rPr lang="en-US" sz="4000" dirty="0"/>
              <a:t> lesions are millet seed-sized (1 mm diameter), yellowish, firm areas without grossly visible caseation necrosis. </a:t>
            </a:r>
          </a:p>
          <a:p>
            <a:pPr marL="0" indent="0">
              <a:buNone/>
            </a:pPr>
            <a:endParaRPr lang="en-US" sz="4000" dirty="0"/>
          </a:p>
          <a:p>
            <a:r>
              <a:rPr lang="en-US" sz="4000" dirty="0"/>
              <a:t>Microscopically, the lesions show the structure of tubercles with minute areas of caseation necrosis.</a:t>
            </a:r>
          </a:p>
        </p:txBody>
      </p:sp>
    </p:spTree>
    <p:extLst>
      <p:ext uri="{BB962C8B-B14F-4D97-AF65-F5344CB8AC3E}">
        <p14:creationId xmlns="" xmlns:p14="http://schemas.microsoft.com/office/powerpoint/2010/main" val="16704108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71" y="335281"/>
            <a:ext cx="10018713" cy="868680"/>
          </a:xfrm>
        </p:spPr>
        <p:txBody>
          <a:bodyPr/>
          <a:lstStyle/>
          <a:p>
            <a:r>
              <a:rPr lang="en-US" b="1" dirty="0"/>
              <a:t>iv) TUBERCULOUS EMPYEMA</a:t>
            </a:r>
          </a:p>
        </p:txBody>
      </p:sp>
      <p:sp>
        <p:nvSpPr>
          <p:cNvPr id="3" name="Content Placeholder 2"/>
          <p:cNvSpPr>
            <a:spLocks noGrp="1"/>
          </p:cNvSpPr>
          <p:nvPr>
            <p:ph idx="1"/>
          </p:nvPr>
        </p:nvSpPr>
        <p:spPr>
          <a:xfrm>
            <a:off x="1484310" y="1234440"/>
            <a:ext cx="10018713" cy="5196839"/>
          </a:xfrm>
        </p:spPr>
        <p:txBody>
          <a:bodyPr>
            <a:normAutofit/>
          </a:bodyPr>
          <a:lstStyle/>
          <a:p>
            <a:r>
              <a:rPr lang="en-US" sz="4000" dirty="0"/>
              <a:t> The </a:t>
            </a:r>
            <a:r>
              <a:rPr lang="en-US" sz="4000" dirty="0" err="1"/>
              <a:t>caseating</a:t>
            </a:r>
            <a:r>
              <a:rPr lang="en-US" sz="4000" dirty="0"/>
              <a:t> pulmonary lesions of tuberculosis may be associated with pleurisy (</a:t>
            </a:r>
            <a:r>
              <a:rPr lang="en-US" sz="4000" dirty="0" err="1"/>
              <a:t>pleuritis</a:t>
            </a:r>
            <a:r>
              <a:rPr lang="en-US" sz="4000" dirty="0"/>
              <a:t>, pleural effusion) as a reaction and is expressed as a serous or </a:t>
            </a:r>
            <a:r>
              <a:rPr lang="en-US" sz="4000" dirty="0" err="1"/>
              <a:t>fibrinous</a:t>
            </a:r>
            <a:r>
              <a:rPr lang="en-US" sz="4000" dirty="0"/>
              <a:t> exudates. </a:t>
            </a:r>
          </a:p>
          <a:p>
            <a:r>
              <a:rPr lang="en-US" sz="4000" dirty="0"/>
              <a:t>Pleural effusion may heal by fibrosis and obliterate the pleural space  (thickened pleura by chronic </a:t>
            </a:r>
            <a:r>
              <a:rPr lang="en-US" sz="4000" dirty="0" err="1"/>
              <a:t>pleuritis</a:t>
            </a:r>
            <a:r>
              <a:rPr lang="en-US" sz="4000" dirty="0"/>
              <a:t>).</a:t>
            </a:r>
          </a:p>
        </p:txBody>
      </p:sp>
    </p:spTree>
    <p:extLst>
      <p:ext uri="{BB962C8B-B14F-4D97-AF65-F5344CB8AC3E}">
        <p14:creationId xmlns="" xmlns:p14="http://schemas.microsoft.com/office/powerpoint/2010/main" val="281903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DEEB5-36FA-4E72-A18C-10C3D1DD8272}"/>
              </a:ext>
            </a:extLst>
          </p:cNvPr>
          <p:cNvSpPr>
            <a:spLocks noGrp="1"/>
          </p:cNvSpPr>
          <p:nvPr>
            <p:ph type="title"/>
          </p:nvPr>
        </p:nvSpPr>
        <p:spPr>
          <a:xfrm>
            <a:off x="1484309" y="190500"/>
            <a:ext cx="10018713" cy="1752599"/>
          </a:xfrm>
        </p:spPr>
        <p:txBody>
          <a:bodyPr/>
          <a:lstStyle/>
          <a:p>
            <a:r>
              <a:rPr lang="en-US" b="1" dirty="0"/>
              <a:t>ATYPICAL MYCOBACTERIA (NON-TUBERCULOUS MYCOBACTERIA)</a:t>
            </a:r>
            <a:endParaRPr lang="en-US" dirty="0"/>
          </a:p>
        </p:txBody>
      </p:sp>
      <p:sp>
        <p:nvSpPr>
          <p:cNvPr id="3" name="Content Placeholder 2">
            <a:extLst>
              <a:ext uri="{FF2B5EF4-FFF2-40B4-BE49-F238E27FC236}">
                <a16:creationId xmlns:a16="http://schemas.microsoft.com/office/drawing/2014/main" xmlns="" id="{D49F8A1C-B0D6-47B1-87B6-B159AFF13DC0}"/>
              </a:ext>
            </a:extLst>
          </p:cNvPr>
          <p:cNvSpPr>
            <a:spLocks noGrp="1"/>
          </p:cNvSpPr>
          <p:nvPr>
            <p:ph idx="1"/>
          </p:nvPr>
        </p:nvSpPr>
        <p:spPr>
          <a:xfrm>
            <a:off x="1484310" y="1781503"/>
            <a:ext cx="10018713" cy="4713890"/>
          </a:xfrm>
        </p:spPr>
        <p:txBody>
          <a:bodyPr>
            <a:normAutofit lnSpcReduction="10000"/>
          </a:bodyPr>
          <a:lstStyle/>
          <a:p>
            <a:r>
              <a:rPr lang="en-US" sz="4000" dirty="0"/>
              <a:t>The term atypical mycobacteria or nontuberculous mycobacteria (NTM) is used for mycobacterial species other than </a:t>
            </a:r>
            <a:r>
              <a:rPr lang="en-US" sz="4000" i="1" dirty="0"/>
              <a:t>M. tuberculosis </a:t>
            </a:r>
            <a:r>
              <a:rPr lang="en-US" sz="4000" dirty="0"/>
              <a:t>complex and </a:t>
            </a:r>
            <a:r>
              <a:rPr lang="en-US" sz="4000" i="1" dirty="0"/>
              <a:t>M. leprae</a:t>
            </a:r>
            <a:r>
              <a:rPr lang="en-US" sz="4000" dirty="0"/>
              <a:t>.</a:t>
            </a:r>
          </a:p>
          <a:p>
            <a:r>
              <a:rPr lang="en-US" sz="4000" dirty="0"/>
              <a:t>NTM are widely distributed in the environment and are, </a:t>
            </a:r>
            <a:r>
              <a:rPr lang="en-US" sz="4000" dirty="0" err="1"/>
              <a:t>therefore,also</a:t>
            </a:r>
            <a:r>
              <a:rPr lang="en-US" sz="4000" dirty="0"/>
              <a:t> called as </a:t>
            </a:r>
            <a:r>
              <a:rPr lang="en-US" sz="4000" i="1" dirty="0"/>
              <a:t>environmental mycobacteria</a:t>
            </a:r>
            <a:r>
              <a:rPr lang="en-US" sz="4000" dirty="0"/>
              <a:t>. </a:t>
            </a:r>
            <a:r>
              <a:rPr lang="en-US" sz="3900" dirty="0"/>
              <a:t>They too are acid fast.</a:t>
            </a:r>
            <a:endParaRPr lang="en-US" sz="5800" dirty="0"/>
          </a:p>
        </p:txBody>
      </p:sp>
    </p:spTree>
    <p:extLst>
      <p:ext uri="{BB962C8B-B14F-4D97-AF65-F5344CB8AC3E}">
        <p14:creationId xmlns="" xmlns:p14="http://schemas.microsoft.com/office/powerpoint/2010/main" val="3379765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B32018-460A-43CF-967A-56B5822C00ED}"/>
              </a:ext>
            </a:extLst>
          </p:cNvPr>
          <p:cNvSpPr>
            <a:spLocks noGrp="1"/>
          </p:cNvSpPr>
          <p:nvPr>
            <p:ph idx="1"/>
          </p:nvPr>
        </p:nvSpPr>
        <p:spPr>
          <a:xfrm>
            <a:off x="1484310" y="472966"/>
            <a:ext cx="10018713" cy="5849005"/>
          </a:xfrm>
        </p:spPr>
        <p:txBody>
          <a:bodyPr>
            <a:normAutofit/>
          </a:bodyPr>
          <a:lstStyle/>
          <a:p>
            <a:r>
              <a:rPr lang="en-US" sz="4000" dirty="0"/>
              <a:t>NTM are classified on the basis of </a:t>
            </a:r>
            <a:r>
              <a:rPr lang="en-US" sz="4000" dirty="0" err="1"/>
              <a:t>colour</a:t>
            </a:r>
            <a:r>
              <a:rPr lang="en-US" sz="4000" dirty="0"/>
              <a:t> of colony produced in culture and the speed of growth in media:</a:t>
            </a:r>
          </a:p>
          <a:p>
            <a:r>
              <a:rPr lang="en-US" sz="4000" b="1" dirty="0"/>
              <a:t>Rapid growers </a:t>
            </a:r>
            <a:r>
              <a:rPr lang="en-US" sz="4000" dirty="0"/>
              <a:t>These organisms grow fast on solid media (within 7 days) but are less pathogenic than others. Examples include </a:t>
            </a:r>
            <a:r>
              <a:rPr lang="en-US" sz="4000" i="1" dirty="0"/>
              <a:t>M. </a:t>
            </a:r>
            <a:r>
              <a:rPr lang="en-US" sz="4000" i="1" dirty="0" err="1"/>
              <a:t>abscessus</a:t>
            </a:r>
            <a:r>
              <a:rPr lang="en-US" sz="4000" dirty="0"/>
              <a:t>, </a:t>
            </a:r>
            <a:r>
              <a:rPr lang="en-US" sz="4000" i="1" dirty="0"/>
              <a:t>M. </a:t>
            </a:r>
            <a:r>
              <a:rPr lang="en-US" sz="4000" i="1" dirty="0" err="1"/>
              <a:t>fortuitum</a:t>
            </a:r>
            <a:r>
              <a:rPr lang="en-US" sz="4000" i="1" dirty="0"/>
              <a:t>, M. </a:t>
            </a:r>
            <a:r>
              <a:rPr lang="en-US" sz="4000" i="1" dirty="0" err="1"/>
              <a:t>chelonae</a:t>
            </a:r>
            <a:r>
              <a:rPr lang="en-US" sz="4000" i="1" dirty="0"/>
              <a:t>.</a:t>
            </a:r>
            <a:endParaRPr lang="en-US" sz="4000" dirty="0"/>
          </a:p>
        </p:txBody>
      </p:sp>
    </p:spTree>
    <p:extLst>
      <p:ext uri="{BB962C8B-B14F-4D97-AF65-F5344CB8AC3E}">
        <p14:creationId xmlns="" xmlns:p14="http://schemas.microsoft.com/office/powerpoint/2010/main" val="2730987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435" y="190501"/>
            <a:ext cx="10018713" cy="1039210"/>
          </a:xfrm>
        </p:spPr>
        <p:txBody>
          <a:bodyPr>
            <a:normAutofit/>
          </a:bodyPr>
          <a:lstStyle/>
          <a:p>
            <a:r>
              <a:rPr lang="en-US" sz="5400" b="1" dirty="0"/>
              <a:t>A. Primary Tuberculosis</a:t>
            </a:r>
            <a:endParaRPr lang="en-US" sz="5400" dirty="0"/>
          </a:p>
        </p:txBody>
      </p:sp>
      <p:sp>
        <p:nvSpPr>
          <p:cNvPr id="3" name="Content Placeholder 2"/>
          <p:cNvSpPr>
            <a:spLocks noGrp="1"/>
          </p:cNvSpPr>
          <p:nvPr>
            <p:ph idx="1"/>
          </p:nvPr>
        </p:nvSpPr>
        <p:spPr>
          <a:xfrm>
            <a:off x="1484310" y="1387366"/>
            <a:ext cx="10018713" cy="5092261"/>
          </a:xfrm>
        </p:spPr>
        <p:txBody>
          <a:bodyPr>
            <a:normAutofit lnSpcReduction="10000"/>
          </a:bodyPr>
          <a:lstStyle/>
          <a:p>
            <a:r>
              <a:rPr lang="en-US" sz="4000" dirty="0"/>
              <a:t>The infection of an individual who has not been previously infected or </a:t>
            </a:r>
            <a:r>
              <a:rPr lang="en-US" sz="4000" dirty="0" err="1"/>
              <a:t>immunised</a:t>
            </a:r>
            <a:r>
              <a:rPr lang="en-US" sz="4000" dirty="0"/>
              <a:t> is called </a:t>
            </a:r>
            <a:r>
              <a:rPr lang="en-US" sz="4000" i="1" dirty="0">
                <a:solidFill>
                  <a:schemeClr val="accent1">
                    <a:lumMod val="50000"/>
                  </a:schemeClr>
                </a:solidFill>
              </a:rPr>
              <a:t>primary tuberculosis </a:t>
            </a:r>
            <a:r>
              <a:rPr lang="en-US" sz="4000" dirty="0"/>
              <a:t>or </a:t>
            </a:r>
            <a:r>
              <a:rPr lang="en-US" sz="4000" i="1" dirty="0" err="1">
                <a:solidFill>
                  <a:schemeClr val="accent1">
                    <a:lumMod val="50000"/>
                  </a:schemeClr>
                </a:solidFill>
              </a:rPr>
              <a:t>Ghon’s</a:t>
            </a:r>
            <a:r>
              <a:rPr lang="en-US" sz="4000" i="1" dirty="0">
                <a:solidFill>
                  <a:schemeClr val="accent1">
                    <a:lumMod val="50000"/>
                  </a:schemeClr>
                </a:solidFill>
              </a:rPr>
              <a:t> complex </a:t>
            </a:r>
            <a:r>
              <a:rPr lang="en-US" sz="4000" dirty="0"/>
              <a:t>or </a:t>
            </a:r>
            <a:r>
              <a:rPr lang="en-US" sz="4000" i="1" dirty="0"/>
              <a:t>childhood tuberculosis</a:t>
            </a:r>
            <a:r>
              <a:rPr lang="en-US" sz="4000" dirty="0"/>
              <a:t>.</a:t>
            </a:r>
          </a:p>
          <a:p>
            <a:r>
              <a:rPr lang="en-US" sz="4000" dirty="0"/>
              <a:t>Primary complex or </a:t>
            </a:r>
            <a:r>
              <a:rPr lang="en-US" sz="4000" dirty="0" err="1"/>
              <a:t>Ghon’s</a:t>
            </a:r>
            <a:r>
              <a:rPr lang="en-US" sz="4000" dirty="0"/>
              <a:t> complex is the lesion produced in the tissue of portal of entry with foci in the draining lymphatic vessels and lymph nodes.</a:t>
            </a:r>
          </a:p>
        </p:txBody>
      </p:sp>
    </p:spTree>
    <p:extLst>
      <p:ext uri="{BB962C8B-B14F-4D97-AF65-F5344CB8AC3E}">
        <p14:creationId xmlns="" xmlns:p14="http://schemas.microsoft.com/office/powerpoint/2010/main" val="2703422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D286355-81EF-47CA-AA94-C5E04C45E06D}"/>
              </a:ext>
            </a:extLst>
          </p:cNvPr>
          <p:cNvSpPr>
            <a:spLocks noGrp="1"/>
          </p:cNvSpPr>
          <p:nvPr>
            <p:ph idx="1"/>
          </p:nvPr>
        </p:nvSpPr>
        <p:spPr>
          <a:xfrm>
            <a:off x="1484310" y="520263"/>
            <a:ext cx="10018713" cy="5912068"/>
          </a:xfrm>
        </p:spPr>
        <p:txBody>
          <a:bodyPr>
            <a:normAutofit lnSpcReduction="10000"/>
          </a:bodyPr>
          <a:lstStyle/>
          <a:p>
            <a:r>
              <a:rPr lang="en-US" sz="4000" b="1" dirty="0"/>
              <a:t>Slow growers </a:t>
            </a:r>
            <a:r>
              <a:rPr lang="en-US" sz="4000" dirty="0"/>
              <a:t>These species grow mycobacteria on solid media (in 2-3 weeks).</a:t>
            </a:r>
          </a:p>
          <a:p>
            <a:pPr marL="0" indent="0">
              <a:buNone/>
            </a:pPr>
            <a:endParaRPr lang="en-US" sz="4000" dirty="0"/>
          </a:p>
          <a:p>
            <a:pPr marL="0" indent="0">
              <a:buNone/>
            </a:pPr>
            <a:r>
              <a:rPr lang="en-US" sz="4000" dirty="0"/>
              <a:t> Based on the </a:t>
            </a:r>
            <a:r>
              <a:rPr lang="en-US" sz="4000" dirty="0" err="1"/>
              <a:t>colour</a:t>
            </a:r>
            <a:r>
              <a:rPr lang="en-US" sz="4000" dirty="0"/>
              <a:t> of colony formed, they are further divided into following:</a:t>
            </a:r>
          </a:p>
          <a:p>
            <a:r>
              <a:rPr lang="en-US" sz="4000" i="1" u="sng" dirty="0"/>
              <a:t>Photochromogens</a:t>
            </a:r>
            <a:r>
              <a:rPr lang="en-US" sz="4000" i="1" dirty="0"/>
              <a:t>: </a:t>
            </a:r>
            <a:r>
              <a:rPr lang="en-US" sz="4000" dirty="0"/>
              <a:t>These organisms produce yellow pigment in the culture grown in light.</a:t>
            </a:r>
          </a:p>
          <a:p>
            <a:r>
              <a:rPr lang="en-US" sz="4000" i="1" u="sng" dirty="0" err="1"/>
              <a:t>Scotochromogens</a:t>
            </a:r>
            <a:r>
              <a:rPr lang="en-US" sz="4000" i="1" dirty="0"/>
              <a:t>: </a:t>
            </a:r>
            <a:r>
              <a:rPr lang="en-US" sz="4000" dirty="0"/>
              <a:t>Pigment is produced, whether the growth is in light or in dark.</a:t>
            </a:r>
          </a:p>
        </p:txBody>
      </p:sp>
    </p:spTree>
    <p:extLst>
      <p:ext uri="{BB962C8B-B14F-4D97-AF65-F5344CB8AC3E}">
        <p14:creationId xmlns="" xmlns:p14="http://schemas.microsoft.com/office/powerpoint/2010/main" val="2966462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A87CD1-5384-4001-ABF0-972271533FFF}"/>
              </a:ext>
            </a:extLst>
          </p:cNvPr>
          <p:cNvSpPr>
            <a:spLocks noGrp="1"/>
          </p:cNvSpPr>
          <p:nvPr>
            <p:ph idx="1"/>
          </p:nvPr>
        </p:nvSpPr>
        <p:spPr>
          <a:xfrm>
            <a:off x="1484310" y="646386"/>
            <a:ext cx="10018713" cy="5738647"/>
          </a:xfrm>
        </p:spPr>
        <p:txBody>
          <a:bodyPr>
            <a:noAutofit/>
          </a:bodyPr>
          <a:lstStyle/>
          <a:p>
            <a:r>
              <a:rPr lang="en-US" sz="4000" i="1" u="sng" dirty="0"/>
              <a:t>Non-chromogens</a:t>
            </a:r>
            <a:r>
              <a:rPr lang="en-US" sz="4000" i="1" dirty="0"/>
              <a:t>: </a:t>
            </a:r>
            <a:r>
              <a:rPr lang="en-US" sz="4000" dirty="0"/>
              <a:t>No pigment is produced by the bacilli and the organism is closely related to avium bacillus.</a:t>
            </a:r>
          </a:p>
          <a:p>
            <a:r>
              <a:rPr lang="en-US" sz="4000" dirty="0"/>
              <a:t>The examples of slow growers are </a:t>
            </a:r>
            <a:r>
              <a:rPr lang="en-US" sz="4000" i="1" dirty="0"/>
              <a:t>M. avium-</a:t>
            </a:r>
            <a:r>
              <a:rPr lang="en-US" sz="4000" i="1" dirty="0" err="1"/>
              <a:t>intracellulare</a:t>
            </a:r>
            <a:r>
              <a:rPr lang="en-US" sz="4000" i="1" dirty="0"/>
              <a:t>, M. </a:t>
            </a:r>
            <a:r>
              <a:rPr lang="en-US" sz="4000" i="1" dirty="0" err="1"/>
              <a:t>kansasii</a:t>
            </a:r>
            <a:r>
              <a:rPr lang="en-US" sz="4000" i="1" dirty="0"/>
              <a:t>, M. </a:t>
            </a:r>
            <a:r>
              <a:rPr lang="en-US" sz="4000" i="1" dirty="0" err="1"/>
              <a:t>ulcerans</a:t>
            </a:r>
            <a:r>
              <a:rPr lang="en-US" sz="4000" i="1" dirty="0"/>
              <a:t> </a:t>
            </a:r>
            <a:r>
              <a:rPr lang="en-US" sz="4000" dirty="0"/>
              <a:t>and </a:t>
            </a:r>
            <a:r>
              <a:rPr lang="en-US" sz="4000" i="1" dirty="0"/>
              <a:t>M. </a:t>
            </a:r>
            <a:r>
              <a:rPr lang="en-US" sz="4000" i="1" dirty="0" err="1"/>
              <a:t>fortuitum</a:t>
            </a:r>
            <a:r>
              <a:rPr lang="en-US" sz="4000" i="1" dirty="0"/>
              <a:t>.</a:t>
            </a:r>
          </a:p>
          <a:p>
            <a:r>
              <a:rPr lang="en-US" sz="4000" dirty="0"/>
              <a:t>The infection by NTM is acquired directly from the environment, unlike person-to-person transmission of classical tuberculosis. </a:t>
            </a:r>
          </a:p>
        </p:txBody>
      </p:sp>
    </p:spTree>
    <p:extLst>
      <p:ext uri="{BB962C8B-B14F-4D97-AF65-F5344CB8AC3E}">
        <p14:creationId xmlns="" xmlns:p14="http://schemas.microsoft.com/office/powerpoint/2010/main" val="3862875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26F06A-1D8F-40D2-AD84-70D941029FA4}"/>
              </a:ext>
            </a:extLst>
          </p:cNvPr>
          <p:cNvSpPr>
            <a:spLocks noGrp="1"/>
          </p:cNvSpPr>
          <p:nvPr>
            <p:ph idx="1"/>
          </p:nvPr>
        </p:nvSpPr>
        <p:spPr>
          <a:xfrm>
            <a:off x="1484310" y="457200"/>
            <a:ext cx="10018713" cy="5801709"/>
          </a:xfrm>
        </p:spPr>
        <p:txBody>
          <a:bodyPr>
            <a:noAutofit/>
          </a:bodyPr>
          <a:lstStyle/>
          <a:p>
            <a:r>
              <a:rPr lang="en-US" sz="4000" dirty="0"/>
              <a:t>They produce human disease, </a:t>
            </a:r>
            <a:r>
              <a:rPr lang="en-US" sz="4000" i="1" dirty="0"/>
              <a:t>atypical </a:t>
            </a:r>
            <a:r>
              <a:rPr lang="en-US" sz="4000" i="1" dirty="0" err="1"/>
              <a:t>mycobacteriosis,</a:t>
            </a:r>
            <a:r>
              <a:rPr lang="en-US" sz="4000" dirty="0" err="1"/>
              <a:t>similar</a:t>
            </a:r>
            <a:r>
              <a:rPr lang="en-US" sz="4000" dirty="0"/>
              <a:t> to tuberculosis but are much less virulent. The lesions produced may be granulomas, nodular collection of foamy cells, or acute inflammation.</a:t>
            </a:r>
          </a:p>
          <a:p>
            <a:r>
              <a:rPr lang="en-US" sz="4000" dirty="0"/>
              <a:t>Five patterns of the disease are </a:t>
            </a:r>
            <a:r>
              <a:rPr lang="en-US" sz="4000" dirty="0" err="1"/>
              <a:t>recognised</a:t>
            </a:r>
            <a:r>
              <a:rPr lang="en-US" sz="4000" dirty="0"/>
              <a:t>:</a:t>
            </a:r>
          </a:p>
          <a:p>
            <a:pPr marL="0" indent="0">
              <a:buNone/>
            </a:pPr>
            <a:r>
              <a:rPr lang="en-US" sz="4000" dirty="0" err="1"/>
              <a:t>i</a:t>
            </a:r>
            <a:r>
              <a:rPr lang="en-US" sz="4000" dirty="0"/>
              <a:t>) Pulmonary disease produced by </a:t>
            </a:r>
            <a:r>
              <a:rPr lang="en-US" sz="4000" i="1" dirty="0"/>
              <a:t>M. </a:t>
            </a:r>
            <a:r>
              <a:rPr lang="en-US" sz="4000" i="1" dirty="0" err="1"/>
              <a:t>kansasii</a:t>
            </a:r>
            <a:r>
              <a:rPr lang="en-US" sz="4000" i="1" dirty="0"/>
              <a:t> </a:t>
            </a:r>
            <a:r>
              <a:rPr lang="en-US" sz="4000" dirty="0"/>
              <a:t>or </a:t>
            </a:r>
            <a:r>
              <a:rPr lang="en-US" sz="4000" i="1" dirty="0"/>
              <a:t>M. </a:t>
            </a:r>
            <a:r>
              <a:rPr lang="en-US" sz="4000" i="1" dirty="0" err="1"/>
              <a:t>aviumintracellulare</a:t>
            </a:r>
            <a:r>
              <a:rPr lang="en-US" sz="4000" dirty="0"/>
              <a:t>.</a:t>
            </a:r>
          </a:p>
        </p:txBody>
      </p:sp>
    </p:spTree>
    <p:extLst>
      <p:ext uri="{BB962C8B-B14F-4D97-AF65-F5344CB8AC3E}">
        <p14:creationId xmlns="" xmlns:p14="http://schemas.microsoft.com/office/powerpoint/2010/main" val="1989521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095F35E-5B8D-48E3-AB16-1FD47223E851}"/>
              </a:ext>
            </a:extLst>
          </p:cNvPr>
          <p:cNvSpPr>
            <a:spLocks noGrp="1"/>
          </p:cNvSpPr>
          <p:nvPr>
            <p:ph idx="1"/>
          </p:nvPr>
        </p:nvSpPr>
        <p:spPr>
          <a:xfrm>
            <a:off x="1484310" y="646386"/>
            <a:ext cx="10018713" cy="5896304"/>
          </a:xfrm>
        </p:spPr>
        <p:txBody>
          <a:bodyPr>
            <a:noAutofit/>
          </a:bodyPr>
          <a:lstStyle/>
          <a:p>
            <a:pPr marL="0" indent="0">
              <a:buNone/>
            </a:pPr>
            <a:r>
              <a:rPr lang="en-US" sz="4000" dirty="0"/>
              <a:t>ii) Lymphadenitis caused by </a:t>
            </a:r>
            <a:r>
              <a:rPr lang="en-US" sz="4000" i="1" dirty="0"/>
              <a:t>M. avium-</a:t>
            </a:r>
            <a:r>
              <a:rPr lang="en-US" sz="4000" i="1" dirty="0" err="1"/>
              <a:t>intracellulare</a:t>
            </a:r>
            <a:r>
              <a:rPr lang="en-US" sz="4000" i="1" dirty="0"/>
              <a:t> </a:t>
            </a:r>
            <a:r>
              <a:rPr lang="en-US" sz="4000" dirty="0"/>
              <a:t>or </a:t>
            </a:r>
            <a:r>
              <a:rPr lang="en-US" sz="4000" i="1" dirty="0" err="1"/>
              <a:t>M.scrofulaceum</a:t>
            </a:r>
            <a:r>
              <a:rPr lang="en-US" sz="4000" i="1" dirty="0"/>
              <a:t>.</a:t>
            </a:r>
          </a:p>
          <a:p>
            <a:pPr marL="0" indent="0">
              <a:buNone/>
            </a:pPr>
            <a:r>
              <a:rPr lang="en-US" sz="4000" dirty="0"/>
              <a:t>iii) Ulcerated skin lesions produced by </a:t>
            </a:r>
            <a:r>
              <a:rPr lang="en-US" sz="4000" i="1" dirty="0"/>
              <a:t>M. </a:t>
            </a:r>
            <a:r>
              <a:rPr lang="en-US" sz="4000" i="1" dirty="0" err="1"/>
              <a:t>ulcerans</a:t>
            </a:r>
            <a:r>
              <a:rPr lang="en-US" sz="4000" i="1" dirty="0"/>
              <a:t> </a:t>
            </a:r>
            <a:r>
              <a:rPr lang="en-US" sz="4000" dirty="0"/>
              <a:t>or </a:t>
            </a:r>
            <a:r>
              <a:rPr lang="en-US" sz="4000" i="1" dirty="0" err="1"/>
              <a:t>M.marinum</a:t>
            </a:r>
            <a:r>
              <a:rPr lang="en-US" sz="4000" i="1" dirty="0"/>
              <a:t>.</a:t>
            </a:r>
          </a:p>
          <a:p>
            <a:pPr marL="0" indent="0">
              <a:buNone/>
            </a:pPr>
            <a:r>
              <a:rPr lang="en-US" sz="4000" dirty="0"/>
              <a:t>iv) Abscesses caused by </a:t>
            </a:r>
            <a:r>
              <a:rPr lang="en-US" sz="4000" i="1" dirty="0" err="1"/>
              <a:t>M.fortuitum</a:t>
            </a:r>
            <a:r>
              <a:rPr lang="en-US" sz="4000" i="1" dirty="0"/>
              <a:t> or M. </a:t>
            </a:r>
            <a:r>
              <a:rPr lang="en-US" sz="4000" i="1" dirty="0" err="1"/>
              <a:t>chelonae</a:t>
            </a:r>
            <a:r>
              <a:rPr lang="en-US" sz="4000" i="1" dirty="0"/>
              <a:t>.</a:t>
            </a:r>
          </a:p>
          <a:p>
            <a:pPr marL="0" indent="0">
              <a:buNone/>
            </a:pPr>
            <a:r>
              <a:rPr lang="en-US" sz="4000" dirty="0"/>
              <a:t>v) </a:t>
            </a:r>
            <a:r>
              <a:rPr lang="en-US" sz="4000" dirty="0" err="1"/>
              <a:t>Bacteraemias</a:t>
            </a:r>
            <a:r>
              <a:rPr lang="en-US" sz="4000" dirty="0"/>
              <a:t> by </a:t>
            </a:r>
            <a:r>
              <a:rPr lang="en-US" sz="4000" i="1" dirty="0"/>
              <a:t>M. avium-</a:t>
            </a:r>
            <a:r>
              <a:rPr lang="en-US" sz="4000" i="1" dirty="0" err="1"/>
              <a:t>intracellulare</a:t>
            </a:r>
            <a:r>
              <a:rPr lang="en-US" sz="4000" i="1" dirty="0"/>
              <a:t> </a:t>
            </a:r>
            <a:r>
              <a:rPr lang="en-US" sz="4000" dirty="0"/>
              <a:t>as seen in immunosuppressed patients of AIDS.</a:t>
            </a:r>
          </a:p>
          <a:p>
            <a:endParaRPr lang="en-US" sz="4000" dirty="0"/>
          </a:p>
        </p:txBody>
      </p:sp>
    </p:spTree>
    <p:extLst>
      <p:ext uri="{BB962C8B-B14F-4D97-AF65-F5344CB8AC3E}">
        <p14:creationId xmlns="" xmlns:p14="http://schemas.microsoft.com/office/powerpoint/2010/main" val="3181306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617484"/>
            <a:ext cx="10018713" cy="969578"/>
          </a:xfrm>
        </p:spPr>
        <p:txBody>
          <a:bodyPr>
            <a:normAutofit fontScale="90000"/>
          </a:bodyPr>
          <a:lstStyle/>
          <a:p>
            <a:r>
              <a:rPr lang="en-US" sz="6000" b="1" dirty="0"/>
              <a:t>LEPROSY</a:t>
            </a:r>
            <a:endParaRPr lang="en-US" sz="6000" dirty="0"/>
          </a:p>
        </p:txBody>
      </p:sp>
      <p:sp>
        <p:nvSpPr>
          <p:cNvPr id="3" name="Content Placeholder 2"/>
          <p:cNvSpPr>
            <a:spLocks noGrp="1"/>
          </p:cNvSpPr>
          <p:nvPr>
            <p:ph idx="1"/>
          </p:nvPr>
        </p:nvSpPr>
        <p:spPr>
          <a:xfrm>
            <a:off x="1484310" y="1434662"/>
            <a:ext cx="10018713" cy="5044965"/>
          </a:xfrm>
        </p:spPr>
        <p:txBody>
          <a:bodyPr>
            <a:normAutofit/>
          </a:bodyPr>
          <a:lstStyle/>
          <a:p>
            <a:r>
              <a:rPr lang="en-US" sz="4000" dirty="0">
                <a:solidFill>
                  <a:schemeClr val="accent1">
                    <a:lumMod val="50000"/>
                  </a:schemeClr>
                </a:solidFill>
              </a:rPr>
              <a:t>Leprosy</a:t>
            </a:r>
            <a:r>
              <a:rPr lang="en-US" sz="4000" dirty="0"/>
              <a:t> or </a:t>
            </a:r>
            <a:r>
              <a:rPr lang="en-US" sz="4000" dirty="0">
                <a:solidFill>
                  <a:schemeClr val="accent1">
                    <a:lumMod val="50000"/>
                  </a:schemeClr>
                </a:solidFill>
              </a:rPr>
              <a:t>Hansen’s disease</a:t>
            </a:r>
            <a:r>
              <a:rPr lang="en-US" sz="4000" dirty="0"/>
              <a:t> affects mainly the cooler parts of the body such as the skin, mouth, respiratory tract, eyes, peripheral nerves, superficial lymph nodes and testis.</a:t>
            </a:r>
          </a:p>
          <a:p>
            <a:r>
              <a:rPr lang="en-US" sz="4000" dirty="0"/>
              <a:t>The earliest and main involvement in leprosy is of the </a:t>
            </a:r>
            <a:r>
              <a:rPr lang="en-US" sz="4000" u="sng" dirty="0"/>
              <a:t>skin and nerves</a:t>
            </a:r>
            <a:r>
              <a:rPr lang="en-US" sz="4000" dirty="0"/>
              <a:t>.</a:t>
            </a:r>
          </a:p>
        </p:txBody>
      </p:sp>
    </p:spTree>
    <p:extLst>
      <p:ext uri="{BB962C8B-B14F-4D97-AF65-F5344CB8AC3E}">
        <p14:creationId xmlns="" xmlns:p14="http://schemas.microsoft.com/office/powerpoint/2010/main" val="3604065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91662"/>
            <a:ext cx="10018713" cy="922283"/>
          </a:xfrm>
        </p:spPr>
        <p:txBody>
          <a:bodyPr>
            <a:normAutofit/>
          </a:bodyPr>
          <a:lstStyle/>
          <a:p>
            <a:r>
              <a:rPr lang="en-US" b="1" dirty="0"/>
              <a:t>Causative Organism</a:t>
            </a:r>
            <a:endParaRPr lang="en-US" dirty="0"/>
          </a:p>
        </p:txBody>
      </p:sp>
      <p:sp>
        <p:nvSpPr>
          <p:cNvPr id="3" name="Content Placeholder 2"/>
          <p:cNvSpPr>
            <a:spLocks noGrp="1"/>
          </p:cNvSpPr>
          <p:nvPr>
            <p:ph idx="1"/>
          </p:nvPr>
        </p:nvSpPr>
        <p:spPr>
          <a:xfrm>
            <a:off x="1484310" y="1213945"/>
            <a:ext cx="10018713" cy="5352393"/>
          </a:xfrm>
        </p:spPr>
        <p:txBody>
          <a:bodyPr>
            <a:normAutofit/>
          </a:bodyPr>
          <a:lstStyle/>
          <a:p>
            <a:r>
              <a:rPr lang="en-US" sz="4000" dirty="0"/>
              <a:t>The disease is caused by </a:t>
            </a:r>
            <a:r>
              <a:rPr lang="en-US" sz="4000" i="1" dirty="0">
                <a:solidFill>
                  <a:schemeClr val="accent1">
                    <a:lumMod val="50000"/>
                  </a:schemeClr>
                </a:solidFill>
              </a:rPr>
              <a:t>Mycobacterium leprae </a:t>
            </a:r>
            <a:r>
              <a:rPr lang="en-US" sz="4000" dirty="0"/>
              <a:t>which closely resembles </a:t>
            </a:r>
            <a:r>
              <a:rPr lang="en-US" sz="4000" i="1" dirty="0"/>
              <a:t>Mycobacterium tuberculosis </a:t>
            </a:r>
            <a:r>
              <a:rPr lang="en-US" sz="4000" dirty="0"/>
              <a:t>but is less acid-fast.</a:t>
            </a:r>
          </a:p>
          <a:p>
            <a:r>
              <a:rPr lang="en-US" sz="4000" dirty="0"/>
              <a:t>The organisms in tissues appear as compact rounded masses </a:t>
            </a:r>
            <a:r>
              <a:rPr lang="en-US" sz="4000" i="1" dirty="0"/>
              <a:t>(</a:t>
            </a:r>
            <a:r>
              <a:rPr lang="en-US" sz="4000" i="1" dirty="0" err="1"/>
              <a:t>globi</a:t>
            </a:r>
            <a:r>
              <a:rPr lang="en-US" sz="4000" i="1" dirty="0"/>
              <a:t>) </a:t>
            </a:r>
            <a:r>
              <a:rPr lang="en-US" sz="4000" dirty="0"/>
              <a:t>or are arranged in parallel fashion like </a:t>
            </a:r>
            <a:r>
              <a:rPr lang="en-US" sz="4000" i="1" dirty="0"/>
              <a:t>cigarettes-in-pack</a:t>
            </a:r>
            <a:r>
              <a:rPr lang="en-US" sz="4000" dirty="0"/>
              <a:t>.</a:t>
            </a:r>
          </a:p>
        </p:txBody>
      </p:sp>
    </p:spTree>
    <p:extLst>
      <p:ext uri="{BB962C8B-B14F-4D97-AF65-F5344CB8AC3E}">
        <p14:creationId xmlns="" xmlns:p14="http://schemas.microsoft.com/office/powerpoint/2010/main" val="3875442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1967" y="190500"/>
            <a:ext cx="10018713" cy="1752599"/>
          </a:xfrm>
        </p:spPr>
        <p:txBody>
          <a:bodyPr>
            <a:normAutofit fontScale="90000"/>
          </a:bodyPr>
          <a:lstStyle/>
          <a:p>
            <a:r>
              <a:rPr lang="en-US" dirty="0"/>
              <a:t>Lepra bacilli in LL are seen as </a:t>
            </a:r>
            <a:r>
              <a:rPr lang="en-US" dirty="0" err="1"/>
              <a:t>globi</a:t>
            </a:r>
            <a:r>
              <a:rPr lang="en-US" dirty="0"/>
              <a:t> and cigarettes-in-a-pack appearance inside the foam macrophages</a:t>
            </a:r>
          </a:p>
        </p:txBody>
      </p:sp>
      <p:pic>
        <p:nvPicPr>
          <p:cNvPr id="4" name="Content Placeholder 3">
            <a:extLst>
              <a:ext uri="{FF2B5EF4-FFF2-40B4-BE49-F238E27FC236}">
                <a16:creationId xmlns:a16="http://schemas.microsoft.com/office/drawing/2014/main" xmlns="" id="{5EC6081D-DCE0-456B-8297-C29B89B0F007}"/>
              </a:ext>
            </a:extLst>
          </p:cNvPr>
          <p:cNvPicPr>
            <a:picLocks noGrp="1" noChangeAspect="1"/>
          </p:cNvPicPr>
          <p:nvPr>
            <p:ph idx="1"/>
          </p:nvPr>
        </p:nvPicPr>
        <p:blipFill>
          <a:blip r:embed="rId2"/>
          <a:stretch>
            <a:fillRect/>
          </a:stretch>
        </p:blipFill>
        <p:spPr>
          <a:xfrm>
            <a:off x="3722687" y="1956238"/>
            <a:ext cx="5857271" cy="4901762"/>
          </a:xfrm>
          <a:prstGeom prst="rect">
            <a:avLst/>
          </a:prstGeom>
        </p:spPr>
      </p:pic>
    </p:spTree>
    <p:extLst>
      <p:ext uri="{BB962C8B-B14F-4D97-AF65-F5344CB8AC3E}">
        <p14:creationId xmlns="" xmlns:p14="http://schemas.microsoft.com/office/powerpoint/2010/main" val="4083144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520262"/>
            <a:ext cx="10018713" cy="5754413"/>
          </a:xfrm>
        </p:spPr>
        <p:txBody>
          <a:bodyPr>
            <a:normAutofit lnSpcReduction="10000"/>
          </a:bodyPr>
          <a:lstStyle/>
          <a:p>
            <a:r>
              <a:rPr lang="en-US" sz="4000" i="1" dirty="0"/>
              <a:t>M. leprae </a:t>
            </a:r>
            <a:r>
              <a:rPr lang="en-US" sz="4000" dirty="0"/>
              <a:t>can be demonstrated in tissue sections, in split skin smears by splitting the skin, scrapings from cut edges of dermis, and in nasal smears by the following techniques:</a:t>
            </a:r>
          </a:p>
          <a:p>
            <a:r>
              <a:rPr lang="en-US" sz="4000" dirty="0"/>
              <a:t>1. </a:t>
            </a:r>
            <a:r>
              <a:rPr lang="en-US" sz="4000" i="1" u="sng" dirty="0"/>
              <a:t>Acid-fast (</a:t>
            </a:r>
            <a:r>
              <a:rPr lang="en-US" sz="4000" i="1" u="sng" dirty="0" err="1"/>
              <a:t>Ziehl-Neelsen</a:t>
            </a:r>
            <a:r>
              <a:rPr lang="en-US" sz="4000" i="1" u="sng" dirty="0"/>
              <a:t> or ZN) staining</a:t>
            </a:r>
            <a:r>
              <a:rPr lang="en-US" sz="4000" i="1" dirty="0"/>
              <a:t>. </a:t>
            </a:r>
            <a:r>
              <a:rPr lang="en-US" sz="4000" dirty="0"/>
              <a:t>The staining procedure is similar as for demonstration of </a:t>
            </a:r>
            <a:r>
              <a:rPr lang="en-US" sz="4000" i="1" dirty="0"/>
              <a:t>M. tuberculosis </a:t>
            </a:r>
            <a:r>
              <a:rPr lang="en-US" sz="4000" dirty="0"/>
              <a:t>but can be </a:t>
            </a:r>
            <a:r>
              <a:rPr lang="en-US" sz="4000" dirty="0" err="1"/>
              <a:t>decolourised</a:t>
            </a:r>
            <a:r>
              <a:rPr lang="en-US" sz="4000" dirty="0"/>
              <a:t> by lower concentration (5%) of </a:t>
            </a:r>
            <a:r>
              <a:rPr lang="en-US" sz="4000" dirty="0" err="1"/>
              <a:t>sulphuric</a:t>
            </a:r>
            <a:r>
              <a:rPr lang="en-US" sz="4000" dirty="0"/>
              <a:t> acid (less acid-fast).</a:t>
            </a:r>
          </a:p>
        </p:txBody>
      </p:sp>
    </p:spTree>
    <p:extLst>
      <p:ext uri="{BB962C8B-B14F-4D97-AF65-F5344CB8AC3E}">
        <p14:creationId xmlns="" xmlns:p14="http://schemas.microsoft.com/office/powerpoint/2010/main" val="3276308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520263"/>
            <a:ext cx="10018713" cy="5770178"/>
          </a:xfrm>
        </p:spPr>
        <p:txBody>
          <a:bodyPr>
            <a:normAutofit lnSpcReduction="10000"/>
          </a:bodyPr>
          <a:lstStyle/>
          <a:p>
            <a:r>
              <a:rPr lang="en-US" sz="4000" dirty="0"/>
              <a:t>2. </a:t>
            </a:r>
            <a:r>
              <a:rPr lang="en-US" sz="4000" i="1" u="sng" dirty="0" err="1"/>
              <a:t>Fite-Faraco</a:t>
            </a:r>
            <a:r>
              <a:rPr lang="en-US" sz="4000" i="1" u="sng" dirty="0"/>
              <a:t> staining </a:t>
            </a:r>
            <a:r>
              <a:rPr lang="en-US" sz="4000" dirty="0"/>
              <a:t>procedure is a modification of Z.N. procedure and is considered better for more adequate staining of tissue sections </a:t>
            </a:r>
            <a:r>
              <a:rPr lang="en-US" sz="4000" b="1" dirty="0"/>
              <a:t>(Fig. 5.33)</a:t>
            </a:r>
            <a:r>
              <a:rPr lang="en-US" sz="4000" dirty="0"/>
              <a:t>.</a:t>
            </a:r>
          </a:p>
          <a:p>
            <a:r>
              <a:rPr lang="en-US" sz="4000" dirty="0"/>
              <a:t>3. </a:t>
            </a:r>
            <a:r>
              <a:rPr lang="en-US" sz="4000" i="1" u="sng" dirty="0" err="1"/>
              <a:t>Gomori</a:t>
            </a:r>
            <a:r>
              <a:rPr lang="en-US" sz="4000" i="1" u="sng" dirty="0"/>
              <a:t> methenamine silver (GMS) </a:t>
            </a:r>
            <a:r>
              <a:rPr lang="en-US" sz="4000" u="sng" dirty="0"/>
              <a:t>staining </a:t>
            </a:r>
            <a:r>
              <a:rPr lang="en-US" sz="4000" dirty="0"/>
              <a:t>can also be employed.</a:t>
            </a:r>
          </a:p>
          <a:p>
            <a:r>
              <a:rPr lang="en-US" sz="4000" dirty="0"/>
              <a:t>4. </a:t>
            </a:r>
            <a:r>
              <a:rPr lang="en-US" sz="4000" i="1" dirty="0"/>
              <a:t>Molecular methods </a:t>
            </a:r>
            <a:r>
              <a:rPr lang="en-US" sz="4000" dirty="0"/>
              <a:t>e.g. </a:t>
            </a:r>
            <a:r>
              <a:rPr lang="en-US" sz="4000" u="sng" dirty="0"/>
              <a:t>PCR</a:t>
            </a:r>
            <a:r>
              <a:rPr lang="en-US" sz="4000" dirty="0"/>
              <a:t>.</a:t>
            </a:r>
          </a:p>
          <a:p>
            <a:r>
              <a:rPr lang="en-US" sz="4000" dirty="0"/>
              <a:t>5. </a:t>
            </a:r>
            <a:r>
              <a:rPr lang="en-US" sz="4000" i="1" u="sng" dirty="0"/>
              <a:t>IgM antibodies to PGL-1 antigen </a:t>
            </a:r>
            <a:r>
              <a:rPr lang="en-US" sz="4000" dirty="0"/>
              <a:t>seen in 95% cases of lepromatous leprosy</a:t>
            </a:r>
            <a:r>
              <a:rPr lang="en-US" dirty="0"/>
              <a:t>.</a:t>
            </a:r>
          </a:p>
        </p:txBody>
      </p:sp>
    </p:spTree>
    <p:extLst>
      <p:ext uri="{BB962C8B-B14F-4D97-AF65-F5344CB8AC3E}">
        <p14:creationId xmlns="" xmlns:p14="http://schemas.microsoft.com/office/powerpoint/2010/main" val="2618733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346841"/>
            <a:ext cx="10018713" cy="6117021"/>
          </a:xfrm>
        </p:spPr>
        <p:txBody>
          <a:bodyPr>
            <a:normAutofit lnSpcReduction="10000"/>
          </a:bodyPr>
          <a:lstStyle/>
          <a:p>
            <a:r>
              <a:rPr lang="en-US" sz="4000" dirty="0"/>
              <a:t>The slit smear technique gives a reasonable quantitative measure of </a:t>
            </a:r>
            <a:r>
              <a:rPr lang="en-US" sz="4000" i="1" dirty="0"/>
              <a:t>M. leprae </a:t>
            </a:r>
            <a:r>
              <a:rPr lang="en-US" sz="4000" dirty="0"/>
              <a:t>when stained with Z.N. method and examined under 100x oil objective for determining the density of bacteria in the lesion </a:t>
            </a:r>
            <a:r>
              <a:rPr lang="en-US" sz="4000" i="1" dirty="0"/>
              <a:t>(bacterial index, BI)</a:t>
            </a:r>
            <a:r>
              <a:rPr lang="en-US" sz="4000" dirty="0"/>
              <a:t>. </a:t>
            </a:r>
          </a:p>
          <a:p>
            <a:r>
              <a:rPr lang="en-US" sz="4000" dirty="0"/>
              <a:t>B.I. is scored from 1+ to 6+ (range from 1 to 10 bacilli per 100 fields to &gt; 1000 per field) as </a:t>
            </a:r>
            <a:r>
              <a:rPr lang="en-US" sz="4000" i="1" dirty="0"/>
              <a:t>multibacillary </a:t>
            </a:r>
            <a:r>
              <a:rPr lang="en-US" sz="4000" dirty="0"/>
              <a:t>leprosy while B.I. of 0+ is termed </a:t>
            </a:r>
            <a:r>
              <a:rPr lang="en-US" sz="4000" i="1" dirty="0"/>
              <a:t>paucibacillary</a:t>
            </a:r>
            <a:r>
              <a:rPr lang="en-US" sz="4000" dirty="0"/>
              <a:t>.</a:t>
            </a:r>
            <a:endParaRPr lang="en-US" sz="6000" dirty="0"/>
          </a:p>
        </p:txBody>
      </p:sp>
    </p:spTree>
    <p:extLst>
      <p:ext uri="{BB962C8B-B14F-4D97-AF65-F5344CB8AC3E}">
        <p14:creationId xmlns="" xmlns:p14="http://schemas.microsoft.com/office/powerpoint/2010/main" val="319531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798286"/>
            <a:ext cx="10018713" cy="5602513"/>
          </a:xfrm>
        </p:spPr>
        <p:txBody>
          <a:bodyPr>
            <a:normAutofit/>
          </a:bodyPr>
          <a:lstStyle/>
          <a:p>
            <a:r>
              <a:rPr lang="en-US" sz="4000" dirty="0"/>
              <a:t>The </a:t>
            </a:r>
            <a:r>
              <a:rPr lang="en-US" sz="4000" dirty="0">
                <a:solidFill>
                  <a:schemeClr val="accent1">
                    <a:lumMod val="50000"/>
                  </a:schemeClr>
                </a:solidFill>
              </a:rPr>
              <a:t>most commonly </a:t>
            </a:r>
            <a:r>
              <a:rPr lang="en-US" sz="4000" dirty="0"/>
              <a:t>involved tissues for primary complex are </a:t>
            </a:r>
            <a:r>
              <a:rPr lang="en-US" sz="4000" dirty="0">
                <a:solidFill>
                  <a:schemeClr val="accent1">
                    <a:lumMod val="50000"/>
                  </a:schemeClr>
                </a:solidFill>
              </a:rPr>
              <a:t>lungs and hilar lymph nodes.</a:t>
            </a:r>
          </a:p>
          <a:p>
            <a:r>
              <a:rPr lang="en-US" sz="4000" dirty="0"/>
              <a:t>Other tissues which may show primary complex are tonsils and cervical lymph nodes, and in the case of ingested bacilli the lesions may be found in small intestine and mesenteric lymph nodes.</a:t>
            </a:r>
          </a:p>
        </p:txBody>
      </p:sp>
    </p:spTree>
    <p:extLst>
      <p:ext uri="{BB962C8B-B14F-4D97-AF65-F5344CB8AC3E}">
        <p14:creationId xmlns="" xmlns:p14="http://schemas.microsoft.com/office/powerpoint/2010/main" val="1089818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97221"/>
            <a:ext cx="10018713" cy="969579"/>
          </a:xfrm>
        </p:spPr>
        <p:txBody>
          <a:bodyPr>
            <a:normAutofit/>
          </a:bodyPr>
          <a:lstStyle/>
          <a:p>
            <a:r>
              <a:rPr lang="en-US" sz="4800" b="1" dirty="0"/>
              <a:t>Mode of Transmission</a:t>
            </a:r>
            <a:endParaRPr lang="en-US" sz="4800" dirty="0"/>
          </a:p>
        </p:txBody>
      </p:sp>
      <p:sp>
        <p:nvSpPr>
          <p:cNvPr id="3" name="Content Placeholder 2"/>
          <p:cNvSpPr>
            <a:spLocks noGrp="1"/>
          </p:cNvSpPr>
          <p:nvPr>
            <p:ph idx="1"/>
          </p:nvPr>
        </p:nvSpPr>
        <p:spPr>
          <a:xfrm>
            <a:off x="1484310" y="1182414"/>
            <a:ext cx="10018713" cy="5281447"/>
          </a:xfrm>
        </p:spPr>
        <p:txBody>
          <a:bodyPr>
            <a:normAutofit fontScale="92500"/>
          </a:bodyPr>
          <a:lstStyle/>
          <a:p>
            <a:r>
              <a:rPr lang="en-US" sz="4000" dirty="0"/>
              <a:t>Leprosy is a slow communicable disease and the incubation period between first exposure and appearance of signs of disease varies from 2 to 20 years (average about 3 years).</a:t>
            </a:r>
          </a:p>
          <a:p>
            <a:r>
              <a:rPr lang="en-US" sz="4000" dirty="0"/>
              <a:t>The infectivity may be from the following sources:</a:t>
            </a:r>
          </a:p>
          <a:p>
            <a:pPr marL="0" indent="0">
              <a:buNone/>
            </a:pPr>
            <a:r>
              <a:rPr lang="en-US" sz="4000" dirty="0"/>
              <a:t>1. </a:t>
            </a:r>
            <a:r>
              <a:rPr lang="en-US" sz="4000" i="1" u="sng" dirty="0"/>
              <a:t>Direct contact </a:t>
            </a:r>
            <a:r>
              <a:rPr lang="en-US" sz="4000" dirty="0"/>
              <a:t>with untreated leprosy patients who shed numerous bacilli from damaged skin, </a:t>
            </a:r>
          </a:p>
        </p:txBody>
      </p:sp>
    </p:spTree>
    <p:extLst>
      <p:ext uri="{BB962C8B-B14F-4D97-AF65-F5344CB8AC3E}">
        <p14:creationId xmlns="" xmlns:p14="http://schemas.microsoft.com/office/powerpoint/2010/main" val="4131319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646387"/>
            <a:ext cx="10018713" cy="5144814"/>
          </a:xfrm>
        </p:spPr>
        <p:txBody>
          <a:bodyPr>
            <a:normAutofit/>
          </a:bodyPr>
          <a:lstStyle/>
          <a:p>
            <a:pPr marL="0" indent="0">
              <a:buNone/>
            </a:pPr>
            <a:r>
              <a:rPr lang="en-US" sz="4000" dirty="0"/>
              <a:t>nasal secretions, mucous membrane of mouth and hair follicles.</a:t>
            </a:r>
          </a:p>
          <a:p>
            <a:pPr marL="0" indent="0">
              <a:buNone/>
            </a:pPr>
            <a:r>
              <a:rPr lang="en-US" sz="4000" dirty="0"/>
              <a:t>2. </a:t>
            </a:r>
            <a:r>
              <a:rPr lang="en-US" sz="4000" i="1" u="sng" dirty="0" err="1"/>
              <a:t>Materno-foetal</a:t>
            </a:r>
            <a:r>
              <a:rPr lang="en-US" sz="4000" i="1" dirty="0"/>
              <a:t> transmission </a:t>
            </a:r>
            <a:r>
              <a:rPr lang="en-US" sz="4000" dirty="0"/>
              <a:t>across the placenta.</a:t>
            </a:r>
          </a:p>
          <a:p>
            <a:pPr marL="0" indent="0">
              <a:buNone/>
            </a:pPr>
            <a:r>
              <a:rPr lang="en-US" sz="4000" dirty="0"/>
              <a:t>3. Transmission </a:t>
            </a:r>
            <a:r>
              <a:rPr lang="en-US" sz="4000" u="sng" dirty="0"/>
              <a:t>from </a:t>
            </a:r>
            <a:r>
              <a:rPr lang="en-US" sz="4000" i="1" u="sng" dirty="0"/>
              <a:t>milk </a:t>
            </a:r>
            <a:r>
              <a:rPr lang="en-US" sz="4000" dirty="0"/>
              <a:t>of leprosy affected mother to infant.</a:t>
            </a:r>
          </a:p>
          <a:p>
            <a:pPr marL="0" indent="0">
              <a:buNone/>
            </a:pPr>
            <a:endParaRPr lang="en-US" sz="4000" dirty="0"/>
          </a:p>
        </p:txBody>
      </p:sp>
    </p:spTree>
    <p:extLst>
      <p:ext uri="{BB962C8B-B14F-4D97-AF65-F5344CB8AC3E}">
        <p14:creationId xmlns="" xmlns:p14="http://schemas.microsoft.com/office/powerpoint/2010/main" val="1688317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291662"/>
            <a:ext cx="10018713" cy="906517"/>
          </a:xfrm>
        </p:spPr>
        <p:txBody>
          <a:bodyPr>
            <a:normAutofit/>
          </a:bodyPr>
          <a:lstStyle/>
          <a:p>
            <a:r>
              <a:rPr lang="en-US" sz="4800" b="1" dirty="0"/>
              <a:t>Immunology of Leprosy</a:t>
            </a:r>
            <a:endParaRPr lang="en-US" sz="4800" dirty="0"/>
          </a:p>
        </p:txBody>
      </p:sp>
      <p:sp>
        <p:nvSpPr>
          <p:cNvPr id="3" name="Content Placeholder 2"/>
          <p:cNvSpPr>
            <a:spLocks noGrp="1"/>
          </p:cNvSpPr>
          <p:nvPr>
            <p:ph idx="1"/>
          </p:nvPr>
        </p:nvSpPr>
        <p:spPr>
          <a:xfrm>
            <a:off x="1484310" y="1198178"/>
            <a:ext cx="10018713" cy="5659821"/>
          </a:xfrm>
        </p:spPr>
        <p:txBody>
          <a:bodyPr>
            <a:normAutofit lnSpcReduction="10000"/>
          </a:bodyPr>
          <a:lstStyle/>
          <a:p>
            <a:r>
              <a:rPr lang="en-US" sz="4000" dirty="0"/>
              <a:t>Like in tuberculosis, the immune response in leprosy is also T cell-mediated delayed hypersensitivity (type IV reaction) but the two diseases are quite dissimilar as regards immune reactions and lesions.</a:t>
            </a:r>
          </a:p>
          <a:p>
            <a:r>
              <a:rPr lang="en-US" sz="4000" b="1" dirty="0"/>
              <a:t>1. Antigens of leprosy bacilli </a:t>
            </a:r>
            <a:r>
              <a:rPr lang="en-US" sz="4000" dirty="0"/>
              <a:t>Lepra bacilli have several antigens. The bacterial cell wall contains large amount of </a:t>
            </a:r>
            <a:r>
              <a:rPr lang="en-US" sz="4000" i="1" dirty="0"/>
              <a:t>M. leprae</a:t>
            </a:r>
            <a:r>
              <a:rPr lang="en-US" sz="4000" dirty="0"/>
              <a:t>-specific phenolic glycolipid (PGL-1) and</a:t>
            </a:r>
            <a:endParaRPr lang="en-US" sz="3200" dirty="0"/>
          </a:p>
        </p:txBody>
      </p:sp>
    </p:spTree>
    <p:extLst>
      <p:ext uri="{BB962C8B-B14F-4D97-AF65-F5344CB8AC3E}">
        <p14:creationId xmlns="" xmlns:p14="http://schemas.microsoft.com/office/powerpoint/2010/main" val="1199536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536029"/>
            <a:ext cx="10018713" cy="5912068"/>
          </a:xfrm>
        </p:spPr>
        <p:txBody>
          <a:bodyPr/>
          <a:lstStyle/>
          <a:p>
            <a:pPr marL="0" indent="0">
              <a:buNone/>
            </a:pPr>
            <a:r>
              <a:rPr lang="en-US" sz="4000" dirty="0"/>
              <a:t>another surface antigen, lipo-</a:t>
            </a:r>
            <a:r>
              <a:rPr lang="en-US" sz="4000" dirty="0" err="1"/>
              <a:t>arabinomannan</a:t>
            </a:r>
            <a:r>
              <a:rPr lang="en-US" sz="4000" dirty="0"/>
              <a:t> (LAM). These antigens of the bacilli determine the immune reaction of host lymphocytes and macrophages.</a:t>
            </a:r>
          </a:p>
          <a:p>
            <a:r>
              <a:rPr lang="en-US" sz="4000" dirty="0"/>
              <a:t>Another unique feature of leprosy bacilli is invasion in peripheral nerves which is due to binding of trisaccharide of </a:t>
            </a:r>
            <a:r>
              <a:rPr lang="en-US" sz="4000" i="1" dirty="0"/>
              <a:t>M. leprae </a:t>
            </a:r>
            <a:r>
              <a:rPr lang="en-US" sz="4000" dirty="0"/>
              <a:t>to basal lamina of Schwann cells.</a:t>
            </a:r>
          </a:p>
          <a:p>
            <a:endParaRPr lang="en-US" dirty="0"/>
          </a:p>
        </p:txBody>
      </p:sp>
    </p:spTree>
    <p:extLst>
      <p:ext uri="{BB962C8B-B14F-4D97-AF65-F5344CB8AC3E}">
        <p14:creationId xmlns="" xmlns:p14="http://schemas.microsoft.com/office/powerpoint/2010/main" val="33601871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BD4C1C2-7380-4ADD-A490-498030B414B8}"/>
              </a:ext>
            </a:extLst>
          </p:cNvPr>
          <p:cNvSpPr>
            <a:spLocks noGrp="1"/>
          </p:cNvSpPr>
          <p:nvPr>
            <p:ph idx="1"/>
          </p:nvPr>
        </p:nvSpPr>
        <p:spPr>
          <a:xfrm>
            <a:off x="1150884" y="394138"/>
            <a:ext cx="10594426" cy="6243145"/>
          </a:xfrm>
        </p:spPr>
        <p:txBody>
          <a:bodyPr>
            <a:normAutofit/>
          </a:bodyPr>
          <a:lstStyle/>
          <a:p>
            <a:r>
              <a:rPr lang="en-US" sz="4000" b="1" dirty="0"/>
              <a:t>2. Genotype of the host </a:t>
            </a:r>
            <a:r>
              <a:rPr lang="en-US" sz="4000" dirty="0"/>
              <a:t>Genetic composition of the host as known by MHC class (or HLA type) determines which antigen of leprosy bacilli shall interact with host immune cells.</a:t>
            </a:r>
          </a:p>
          <a:p>
            <a:r>
              <a:rPr lang="en-US" sz="4000" b="1" dirty="0"/>
              <a:t>3. T cell response </a:t>
            </a:r>
            <a:r>
              <a:rPr lang="en-US" sz="4000" dirty="0"/>
              <a:t>There is variation in T cell response in two main forms of leprosy:</a:t>
            </a:r>
          </a:p>
          <a:p>
            <a:pPr marL="0" indent="0">
              <a:buNone/>
            </a:pPr>
            <a:r>
              <a:rPr lang="en-US" sz="4000" dirty="0" err="1"/>
              <a:t>i</a:t>
            </a:r>
            <a:r>
              <a:rPr lang="en-US" sz="4000" dirty="0"/>
              <a:t>) Unlike tubercle bacilli, there is not only </a:t>
            </a:r>
            <a:r>
              <a:rPr lang="en-US" sz="4000" i="1" dirty="0"/>
              <a:t>activation </a:t>
            </a:r>
            <a:r>
              <a:rPr lang="en-US" sz="4000" dirty="0"/>
              <a:t>of CD4+ T cells but also of CD8+ T cells.</a:t>
            </a:r>
          </a:p>
        </p:txBody>
      </p:sp>
    </p:spTree>
    <p:extLst>
      <p:ext uri="{BB962C8B-B14F-4D97-AF65-F5344CB8AC3E}">
        <p14:creationId xmlns="" xmlns:p14="http://schemas.microsoft.com/office/powerpoint/2010/main" val="3894699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029087-7C3A-41B6-9092-7741500BF3CC}"/>
              </a:ext>
            </a:extLst>
          </p:cNvPr>
          <p:cNvSpPr>
            <a:spLocks noGrp="1"/>
          </p:cNvSpPr>
          <p:nvPr>
            <p:ph idx="1"/>
          </p:nvPr>
        </p:nvSpPr>
        <p:spPr>
          <a:xfrm>
            <a:off x="1484310" y="457200"/>
            <a:ext cx="10150642" cy="6069723"/>
          </a:xfrm>
        </p:spPr>
        <p:txBody>
          <a:bodyPr>
            <a:normAutofit/>
          </a:bodyPr>
          <a:lstStyle/>
          <a:p>
            <a:r>
              <a:rPr lang="en-US" sz="4000" dirty="0"/>
              <a:t>ii) CD4+ T cells in lepra bacilli infected persons act not only as helper and promoter cells but also assume the role of </a:t>
            </a:r>
            <a:r>
              <a:rPr lang="en-US" sz="4000" i="1" dirty="0"/>
              <a:t>cytotoxicity</a:t>
            </a:r>
            <a:r>
              <a:rPr lang="en-US" sz="4000" dirty="0"/>
              <a:t>.</a:t>
            </a:r>
          </a:p>
          <a:p>
            <a:r>
              <a:rPr lang="en-US" sz="4000" dirty="0"/>
              <a:t>iii) The two subpopulations of CD4+ T cells (or T helper cells)— TH 1 cells and TH 2 cells, elaborate different types of </a:t>
            </a:r>
            <a:r>
              <a:rPr lang="en-US" sz="4000" i="1" dirty="0"/>
              <a:t>cytokines </a:t>
            </a:r>
            <a:r>
              <a:rPr lang="en-US" sz="4000" dirty="0"/>
              <a:t>in response to stimuli from the lepra bacilli and macrophages.</a:t>
            </a:r>
          </a:p>
        </p:txBody>
      </p:sp>
    </p:spTree>
    <p:extLst>
      <p:ext uri="{BB962C8B-B14F-4D97-AF65-F5344CB8AC3E}">
        <p14:creationId xmlns="" xmlns:p14="http://schemas.microsoft.com/office/powerpoint/2010/main" val="3909279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3B97C5-3398-4C64-A825-115AADE7BE85}"/>
              </a:ext>
            </a:extLst>
          </p:cNvPr>
          <p:cNvSpPr>
            <a:spLocks noGrp="1"/>
          </p:cNvSpPr>
          <p:nvPr>
            <p:ph idx="1"/>
          </p:nvPr>
        </p:nvSpPr>
        <p:spPr>
          <a:xfrm>
            <a:off x="1484310" y="0"/>
            <a:ext cx="10018713" cy="6858000"/>
          </a:xfrm>
        </p:spPr>
        <p:txBody>
          <a:bodyPr>
            <a:normAutofit fontScale="92500" lnSpcReduction="10000"/>
          </a:bodyPr>
          <a:lstStyle/>
          <a:p>
            <a:r>
              <a:rPr lang="en-US" sz="4000" dirty="0"/>
              <a:t>iv) In tuberculoid leprosy, the response is largely by CD4+ T cells, while in lepromatous leprosy although there is excess of CD8+ T cells (suppressor T) but the macrophages and suppressor T cells fail to destroy the bacilli due to </a:t>
            </a:r>
            <a:r>
              <a:rPr lang="en-US" sz="4000" i="1" dirty="0"/>
              <a:t>CD8+ T cell defect</a:t>
            </a:r>
            <a:r>
              <a:rPr lang="en-US" sz="4000" dirty="0"/>
              <a:t>.</a:t>
            </a:r>
          </a:p>
          <a:p>
            <a:pPr marL="0" indent="0">
              <a:buNone/>
            </a:pPr>
            <a:r>
              <a:rPr lang="en-US" sz="4000" b="1" dirty="0"/>
              <a:t>4. Humoral response </a:t>
            </a:r>
            <a:r>
              <a:rPr lang="en-US" sz="4000" dirty="0"/>
              <a:t>Though the patients of lepromatous leprosy have humoral components such as high levels of immunoglobulins (IgG, IgA, IgM) and antibodies to mycobacterial antigens but these antibodies do not have any protective role against lepra bacilli.</a:t>
            </a:r>
          </a:p>
        </p:txBody>
      </p:sp>
    </p:spTree>
    <p:extLst>
      <p:ext uri="{BB962C8B-B14F-4D97-AF65-F5344CB8AC3E}">
        <p14:creationId xmlns="" xmlns:p14="http://schemas.microsoft.com/office/powerpoint/2010/main" val="1534520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0A7C2-CE7B-42E4-96C2-F75B3F5CB829}"/>
              </a:ext>
            </a:extLst>
          </p:cNvPr>
          <p:cNvSpPr>
            <a:spLocks noGrp="1"/>
          </p:cNvSpPr>
          <p:nvPr>
            <p:ph type="title"/>
          </p:nvPr>
        </p:nvSpPr>
        <p:spPr>
          <a:xfrm>
            <a:off x="1484310" y="207579"/>
            <a:ext cx="10018713" cy="859221"/>
          </a:xfrm>
        </p:spPr>
        <p:txBody>
          <a:bodyPr>
            <a:normAutofit/>
          </a:bodyPr>
          <a:lstStyle/>
          <a:p>
            <a:r>
              <a:rPr lang="en-US" sz="4800" b="1" dirty="0"/>
              <a:t>LEPROMIN TEST</a:t>
            </a:r>
            <a:endParaRPr lang="en-US" sz="4800" dirty="0"/>
          </a:p>
        </p:txBody>
      </p:sp>
      <p:sp>
        <p:nvSpPr>
          <p:cNvPr id="3" name="Content Placeholder 2">
            <a:extLst>
              <a:ext uri="{FF2B5EF4-FFF2-40B4-BE49-F238E27FC236}">
                <a16:creationId xmlns:a16="http://schemas.microsoft.com/office/drawing/2014/main" xmlns="" id="{88A5B200-BD94-43D4-869D-730C8D65D540}"/>
              </a:ext>
            </a:extLst>
          </p:cNvPr>
          <p:cNvSpPr>
            <a:spLocks noGrp="1"/>
          </p:cNvSpPr>
          <p:nvPr>
            <p:ph idx="1"/>
          </p:nvPr>
        </p:nvSpPr>
        <p:spPr>
          <a:xfrm>
            <a:off x="1484310" y="1066801"/>
            <a:ext cx="10018713" cy="5444358"/>
          </a:xfrm>
        </p:spPr>
        <p:txBody>
          <a:bodyPr>
            <a:normAutofit/>
          </a:bodyPr>
          <a:lstStyle/>
          <a:p>
            <a:r>
              <a:rPr lang="en-US" sz="4000" dirty="0"/>
              <a:t>It is not a diagnostic test but is used for classifying leprosy on the basis of immune response.</a:t>
            </a:r>
          </a:p>
          <a:p>
            <a:r>
              <a:rPr lang="en-US" sz="4000" dirty="0"/>
              <a:t>Intradermal injection of lepromin, an antigenic extract of </a:t>
            </a:r>
            <a:r>
              <a:rPr lang="en-US" sz="4000" i="1" dirty="0"/>
              <a:t>M. leprae, </a:t>
            </a:r>
            <a:r>
              <a:rPr lang="en-US" sz="4000" dirty="0"/>
              <a:t>reveals delayed hypersensitivity reaction in patients of tuberculoid leprosy:</a:t>
            </a:r>
          </a:p>
        </p:txBody>
      </p:sp>
    </p:spTree>
    <p:extLst>
      <p:ext uri="{BB962C8B-B14F-4D97-AF65-F5344CB8AC3E}">
        <p14:creationId xmlns="" xmlns:p14="http://schemas.microsoft.com/office/powerpoint/2010/main" val="269523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A3E89AF-CC5D-45A2-8BD8-EE7CC67A9CEA}"/>
              </a:ext>
            </a:extLst>
          </p:cNvPr>
          <p:cNvSpPr>
            <a:spLocks noGrp="1"/>
          </p:cNvSpPr>
          <p:nvPr>
            <p:ph idx="1"/>
          </p:nvPr>
        </p:nvSpPr>
        <p:spPr>
          <a:xfrm>
            <a:off x="1484310" y="0"/>
            <a:ext cx="10018713" cy="6731875"/>
          </a:xfrm>
        </p:spPr>
        <p:txBody>
          <a:bodyPr>
            <a:normAutofit/>
          </a:bodyPr>
          <a:lstStyle/>
          <a:p>
            <a:r>
              <a:rPr lang="en-US" sz="4000" dirty="0"/>
              <a:t>1) An early positive reaction appearing as an indurated area in 24-48 hours is called </a:t>
            </a:r>
            <a:r>
              <a:rPr lang="en-US" sz="4000" i="1" dirty="0">
                <a:solidFill>
                  <a:schemeClr val="accent1">
                    <a:lumMod val="50000"/>
                  </a:schemeClr>
                </a:solidFill>
              </a:rPr>
              <a:t>Fernandez</a:t>
            </a:r>
            <a:r>
              <a:rPr lang="en-US" sz="4000" i="1" dirty="0"/>
              <a:t> reaction.</a:t>
            </a:r>
          </a:p>
          <a:p>
            <a:r>
              <a:rPr lang="en-US" sz="4000" dirty="0"/>
              <a:t>2) A delayed granulomatous lesion appearing after 3-4 weeks is called </a:t>
            </a:r>
            <a:r>
              <a:rPr lang="en-US" sz="4000" i="1" dirty="0" err="1">
                <a:solidFill>
                  <a:schemeClr val="accent1">
                    <a:lumMod val="50000"/>
                  </a:schemeClr>
                </a:solidFill>
              </a:rPr>
              <a:t>Mitsuda</a:t>
            </a:r>
            <a:r>
              <a:rPr lang="en-US" sz="4000" i="1" dirty="0"/>
              <a:t> reaction</a:t>
            </a:r>
            <a:r>
              <a:rPr lang="en-US" sz="4000" dirty="0"/>
              <a:t>.</a:t>
            </a:r>
          </a:p>
          <a:p>
            <a:pPr marL="0" indent="0">
              <a:buNone/>
            </a:pPr>
            <a:endParaRPr lang="en-US" sz="4000" dirty="0"/>
          </a:p>
          <a:p>
            <a:r>
              <a:rPr lang="en-US" sz="4000" dirty="0"/>
              <a:t>Patients of lepromatous leprosy are negative by the lepromin test.</a:t>
            </a:r>
          </a:p>
        </p:txBody>
      </p:sp>
    </p:spTree>
    <p:extLst>
      <p:ext uri="{BB962C8B-B14F-4D97-AF65-F5344CB8AC3E}">
        <p14:creationId xmlns="" xmlns:p14="http://schemas.microsoft.com/office/powerpoint/2010/main" val="1398748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CB71A93-C32F-40B2-B127-CC8C24348917}"/>
              </a:ext>
            </a:extLst>
          </p:cNvPr>
          <p:cNvSpPr>
            <a:spLocks noGrp="1"/>
          </p:cNvSpPr>
          <p:nvPr>
            <p:ph idx="1"/>
          </p:nvPr>
        </p:nvSpPr>
        <p:spPr>
          <a:xfrm>
            <a:off x="1484310" y="362607"/>
            <a:ext cx="10018713" cy="6243145"/>
          </a:xfrm>
        </p:spPr>
        <p:txBody>
          <a:bodyPr>
            <a:normAutofit fontScale="92500"/>
          </a:bodyPr>
          <a:lstStyle/>
          <a:p>
            <a:r>
              <a:rPr lang="en-US" sz="4000" dirty="0"/>
              <a:t>The test indicates that cell-mediated immunity is greatly suppressed in lepromatous leprosy while patients of tuberculoid leprosy show good immune response.</a:t>
            </a:r>
          </a:p>
          <a:p>
            <a:r>
              <a:rPr lang="en-US" sz="4000" dirty="0"/>
              <a:t>Delayed type of hypersensitivity is conferred by T helper cells. The granulomas of tuberculoid leprosy have sufficient T helper cells and fewer T suppressor cells at the periphery while the cellular infiltrates of lepromatous leprosy lack T helper cells.</a:t>
            </a:r>
          </a:p>
        </p:txBody>
      </p:sp>
    </p:spTree>
    <p:extLst>
      <p:ext uri="{BB962C8B-B14F-4D97-AF65-F5344CB8AC3E}">
        <p14:creationId xmlns="" xmlns:p14="http://schemas.microsoft.com/office/powerpoint/2010/main" val="348190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624115"/>
            <a:ext cx="10018713" cy="5617028"/>
          </a:xfrm>
        </p:spPr>
        <p:txBody>
          <a:bodyPr>
            <a:normAutofit/>
          </a:bodyPr>
          <a:lstStyle/>
          <a:p>
            <a:r>
              <a:rPr lang="en-US" sz="4000" i="1" dirty="0"/>
              <a:t>Primary complex or </a:t>
            </a:r>
            <a:r>
              <a:rPr lang="en-US" sz="4000" i="1" dirty="0" err="1"/>
              <a:t>Ghon’s</a:t>
            </a:r>
            <a:r>
              <a:rPr lang="en-US" sz="4000" i="1" dirty="0"/>
              <a:t> complex </a:t>
            </a:r>
            <a:r>
              <a:rPr lang="en-US" sz="4000" dirty="0"/>
              <a:t>in lungs consists of 3 components:</a:t>
            </a:r>
          </a:p>
          <a:p>
            <a:pPr marL="0" indent="0">
              <a:buNone/>
            </a:pPr>
            <a:r>
              <a:rPr lang="en-US" sz="4000" b="1" u="sng" dirty="0"/>
              <a:t>1. Pulmonary component </a:t>
            </a:r>
            <a:r>
              <a:rPr lang="en-US" sz="4000" dirty="0"/>
              <a:t>Lesion in the lung is the </a:t>
            </a:r>
            <a:r>
              <a:rPr lang="en-US" sz="4000" dirty="0">
                <a:solidFill>
                  <a:schemeClr val="accent1">
                    <a:lumMod val="50000"/>
                  </a:schemeClr>
                </a:solidFill>
              </a:rPr>
              <a:t>primary focus or </a:t>
            </a:r>
            <a:r>
              <a:rPr lang="en-US" sz="4000" dirty="0" err="1">
                <a:solidFill>
                  <a:schemeClr val="accent1">
                    <a:lumMod val="50000"/>
                  </a:schemeClr>
                </a:solidFill>
              </a:rPr>
              <a:t>Ghon’s</a:t>
            </a:r>
            <a:r>
              <a:rPr lang="en-US" sz="4000" dirty="0">
                <a:solidFill>
                  <a:schemeClr val="accent1">
                    <a:lumMod val="50000"/>
                  </a:schemeClr>
                </a:solidFill>
              </a:rPr>
              <a:t> focus</a:t>
            </a:r>
            <a:r>
              <a:rPr lang="en-US" sz="4000" dirty="0"/>
              <a:t>. It is 1-2 cm solitary area of tuberculous pneumonia located peripherally under a patch of pleurisy, in any part of the lung but more often in subpleural focus in the upper part of lower lobe.</a:t>
            </a:r>
          </a:p>
        </p:txBody>
      </p:sp>
    </p:spTree>
    <p:extLst>
      <p:ext uri="{BB962C8B-B14F-4D97-AF65-F5344CB8AC3E}">
        <p14:creationId xmlns="" xmlns:p14="http://schemas.microsoft.com/office/powerpoint/2010/main" val="2367021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EBFC1D-D73B-4D04-B881-C77D46BB381A}"/>
              </a:ext>
            </a:extLst>
          </p:cNvPr>
          <p:cNvSpPr>
            <a:spLocks noGrp="1"/>
          </p:cNvSpPr>
          <p:nvPr>
            <p:ph type="title"/>
          </p:nvPr>
        </p:nvSpPr>
        <p:spPr>
          <a:xfrm>
            <a:off x="1484310" y="0"/>
            <a:ext cx="10018713" cy="922283"/>
          </a:xfrm>
        </p:spPr>
        <p:txBody>
          <a:bodyPr>
            <a:normAutofit/>
          </a:bodyPr>
          <a:lstStyle/>
          <a:p>
            <a:r>
              <a:rPr lang="en-US" sz="4800" b="1" dirty="0"/>
              <a:t>Classification</a:t>
            </a:r>
            <a:endParaRPr lang="en-US" sz="4800" dirty="0"/>
          </a:p>
        </p:txBody>
      </p:sp>
      <p:sp>
        <p:nvSpPr>
          <p:cNvPr id="3" name="Content Placeholder 2">
            <a:extLst>
              <a:ext uri="{FF2B5EF4-FFF2-40B4-BE49-F238E27FC236}">
                <a16:creationId xmlns:a16="http://schemas.microsoft.com/office/drawing/2014/main" xmlns="" id="{8075EFCC-6AEB-4CF6-8D56-49C0A5B48C62}"/>
              </a:ext>
            </a:extLst>
          </p:cNvPr>
          <p:cNvSpPr>
            <a:spLocks noGrp="1"/>
          </p:cNvSpPr>
          <p:nvPr>
            <p:ph idx="1"/>
          </p:nvPr>
        </p:nvSpPr>
        <p:spPr>
          <a:xfrm>
            <a:off x="1484310" y="922282"/>
            <a:ext cx="10018713" cy="5935717"/>
          </a:xfrm>
        </p:spPr>
        <p:txBody>
          <a:bodyPr>
            <a:normAutofit lnSpcReduction="10000"/>
          </a:bodyPr>
          <a:lstStyle/>
          <a:p>
            <a:r>
              <a:rPr lang="en-US" sz="4000" b="1" dirty="0"/>
              <a:t>RIDLEY AND JOPLING’S CLASSIFICATION </a:t>
            </a:r>
            <a:r>
              <a:rPr lang="en-US" sz="4000" dirty="0"/>
              <a:t>Traditionally, two main forms of leprosy are distinguished:</a:t>
            </a:r>
          </a:p>
          <a:p>
            <a:pPr marL="0" indent="0">
              <a:buNone/>
            </a:pPr>
            <a:r>
              <a:rPr lang="en-US" sz="4000" dirty="0"/>
              <a:t>1. </a:t>
            </a:r>
            <a:r>
              <a:rPr lang="en-US" sz="4000" u="sng" dirty="0"/>
              <a:t>Lepromatous type </a:t>
            </a:r>
            <a:r>
              <a:rPr lang="en-US" sz="4000" dirty="0"/>
              <a:t>representing </a:t>
            </a:r>
            <a:r>
              <a:rPr lang="en-US" sz="4000" i="1" dirty="0"/>
              <a:t>low resistance</a:t>
            </a:r>
            <a:r>
              <a:rPr lang="en-US" sz="4000" dirty="0"/>
              <a:t>; and</a:t>
            </a:r>
          </a:p>
          <a:p>
            <a:pPr marL="0" indent="0">
              <a:buNone/>
            </a:pPr>
            <a:r>
              <a:rPr lang="en-US" sz="4000" dirty="0"/>
              <a:t>2. </a:t>
            </a:r>
            <a:r>
              <a:rPr lang="en-US" sz="4000" u="sng" dirty="0"/>
              <a:t>Tuberculoid type </a:t>
            </a:r>
            <a:r>
              <a:rPr lang="en-US" sz="4000" dirty="0"/>
              <a:t>representing </a:t>
            </a:r>
            <a:r>
              <a:rPr lang="en-US" sz="4000" i="1" dirty="0"/>
              <a:t>high resistance</a:t>
            </a:r>
            <a:r>
              <a:rPr lang="en-US" sz="4000" dirty="0"/>
              <a:t>.</a:t>
            </a:r>
          </a:p>
          <a:p>
            <a:pPr marL="0" indent="0">
              <a:buNone/>
            </a:pPr>
            <a:r>
              <a:rPr lang="en-US" sz="3600" dirty="0"/>
              <a:t>Cases not falling into either of the two are classified as </a:t>
            </a:r>
            <a:r>
              <a:rPr lang="en-US" sz="3600" i="1" dirty="0"/>
              <a:t>borderline </a:t>
            </a:r>
            <a:r>
              <a:rPr lang="en-US" sz="3600" dirty="0"/>
              <a:t>and </a:t>
            </a:r>
            <a:r>
              <a:rPr lang="en-US" sz="3600" i="1" dirty="0"/>
              <a:t>indeterminate types</a:t>
            </a:r>
            <a:r>
              <a:rPr lang="en-US" sz="3600" dirty="0"/>
              <a:t>.</a:t>
            </a:r>
            <a:endParaRPr lang="en-US" sz="5400" b="1" dirty="0"/>
          </a:p>
        </p:txBody>
      </p:sp>
    </p:spTree>
    <p:extLst>
      <p:ext uri="{BB962C8B-B14F-4D97-AF65-F5344CB8AC3E}">
        <p14:creationId xmlns="" xmlns:p14="http://schemas.microsoft.com/office/powerpoint/2010/main" val="14357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BDDB53E-32D5-4770-91A3-8E1E761EAA43}"/>
              </a:ext>
            </a:extLst>
          </p:cNvPr>
          <p:cNvSpPr>
            <a:spLocks noGrp="1"/>
          </p:cNvSpPr>
          <p:nvPr>
            <p:ph idx="1"/>
          </p:nvPr>
        </p:nvSpPr>
        <p:spPr>
          <a:xfrm>
            <a:off x="1484310" y="0"/>
            <a:ext cx="10018713" cy="6858000"/>
          </a:xfrm>
        </p:spPr>
        <p:txBody>
          <a:bodyPr>
            <a:normAutofit/>
          </a:bodyPr>
          <a:lstStyle/>
          <a:p>
            <a:r>
              <a:rPr lang="en-US" sz="4000" dirty="0"/>
              <a:t>Based on clinical, histologic and immunologic features, modified Ridley and Jopling’s classification divides leprosy into 5 groups as under:</a:t>
            </a:r>
          </a:p>
          <a:p>
            <a:r>
              <a:rPr lang="en-US" sz="4000" dirty="0"/>
              <a:t>TT—Tuberculoid Polar </a:t>
            </a:r>
            <a:r>
              <a:rPr lang="en-US" sz="4000" i="1" dirty="0"/>
              <a:t>(High resistance)</a:t>
            </a:r>
          </a:p>
          <a:p>
            <a:r>
              <a:rPr lang="en-US" sz="4000" dirty="0"/>
              <a:t>BT—Borderline Tuberculoid</a:t>
            </a:r>
          </a:p>
          <a:p>
            <a:r>
              <a:rPr lang="en-US" sz="4000" dirty="0"/>
              <a:t>BB—Mid Borderline (dimorphic)</a:t>
            </a:r>
          </a:p>
          <a:p>
            <a:r>
              <a:rPr lang="en-US" sz="4000" dirty="0"/>
              <a:t>BL—Borderline Lepromatous</a:t>
            </a:r>
          </a:p>
          <a:p>
            <a:r>
              <a:rPr lang="en-US" sz="4000" dirty="0"/>
              <a:t>LL—Lepromatous Polar </a:t>
            </a:r>
            <a:r>
              <a:rPr lang="en-US" sz="4000" i="1" dirty="0"/>
              <a:t>(Low resistance)</a:t>
            </a:r>
            <a:endParaRPr lang="en-US" sz="4000" dirty="0"/>
          </a:p>
        </p:txBody>
      </p:sp>
    </p:spTree>
    <p:extLst>
      <p:ext uri="{BB962C8B-B14F-4D97-AF65-F5344CB8AC3E}">
        <p14:creationId xmlns="" xmlns:p14="http://schemas.microsoft.com/office/powerpoint/2010/main" val="1888829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6E577-E16E-4890-A357-D38BF997318C}"/>
              </a:ext>
            </a:extLst>
          </p:cNvPr>
          <p:cNvSpPr>
            <a:spLocks noGrp="1"/>
          </p:cNvSpPr>
          <p:nvPr>
            <p:ph type="title"/>
          </p:nvPr>
        </p:nvSpPr>
        <p:spPr>
          <a:xfrm>
            <a:off x="1400227" y="0"/>
            <a:ext cx="10018713" cy="764628"/>
          </a:xfrm>
        </p:spPr>
        <p:txBody>
          <a:bodyPr/>
          <a:lstStyle/>
          <a:p>
            <a:r>
              <a:rPr lang="en-US" b="1" dirty="0"/>
              <a:t>VARIANTS</a:t>
            </a:r>
            <a:endParaRPr lang="en-US" dirty="0"/>
          </a:p>
        </p:txBody>
      </p:sp>
      <p:sp>
        <p:nvSpPr>
          <p:cNvPr id="3" name="Content Placeholder 2">
            <a:extLst>
              <a:ext uri="{FF2B5EF4-FFF2-40B4-BE49-F238E27FC236}">
                <a16:creationId xmlns:a16="http://schemas.microsoft.com/office/drawing/2014/main" xmlns="" id="{AAFB5FEC-59A8-4D69-BC10-74BD35F3EF03}"/>
              </a:ext>
            </a:extLst>
          </p:cNvPr>
          <p:cNvSpPr>
            <a:spLocks noGrp="1"/>
          </p:cNvSpPr>
          <p:nvPr>
            <p:ph idx="1"/>
          </p:nvPr>
        </p:nvSpPr>
        <p:spPr>
          <a:xfrm>
            <a:off x="1484310" y="764628"/>
            <a:ext cx="10018713" cy="6093371"/>
          </a:xfrm>
        </p:spPr>
        <p:txBody>
          <a:bodyPr>
            <a:normAutofit/>
          </a:bodyPr>
          <a:lstStyle/>
          <a:p>
            <a:r>
              <a:rPr lang="en-US" sz="3600" i="1" u="sng" dirty="0">
                <a:solidFill>
                  <a:schemeClr val="accent1">
                    <a:lumMod val="50000"/>
                  </a:schemeClr>
                </a:solidFill>
              </a:rPr>
              <a:t>Indeterminate leprosy</a:t>
            </a:r>
            <a:r>
              <a:rPr lang="en-US" sz="3600" u="sng" dirty="0">
                <a:solidFill>
                  <a:schemeClr val="accent1">
                    <a:lumMod val="50000"/>
                  </a:schemeClr>
                </a:solidFill>
              </a:rPr>
              <a:t>. </a:t>
            </a:r>
            <a:r>
              <a:rPr lang="en-US" sz="3600" dirty="0"/>
              <a:t>This is an initial non-specific stage of any type of leprosy.</a:t>
            </a:r>
          </a:p>
          <a:p>
            <a:r>
              <a:rPr lang="en-US" sz="3600" i="1" u="sng" dirty="0">
                <a:solidFill>
                  <a:schemeClr val="accent1">
                    <a:lumMod val="50000"/>
                  </a:schemeClr>
                </a:solidFill>
              </a:rPr>
              <a:t>Pure neural leprosy</a:t>
            </a:r>
            <a:r>
              <a:rPr lang="en-US" sz="3600" dirty="0"/>
              <a:t>. In these cases, skin lesions which are the cardinal feature of leprosy are absent but instead neurologic involvement is the main feature.</a:t>
            </a:r>
          </a:p>
          <a:p>
            <a:r>
              <a:rPr lang="en-US" sz="3600" i="1" u="sng" dirty="0" err="1">
                <a:solidFill>
                  <a:schemeClr val="accent1">
                    <a:lumMod val="50000"/>
                  </a:schemeClr>
                </a:solidFill>
              </a:rPr>
              <a:t>Histoid</a:t>
            </a:r>
            <a:r>
              <a:rPr lang="en-US" sz="3600" i="1" u="sng" dirty="0">
                <a:solidFill>
                  <a:schemeClr val="accent1">
                    <a:lumMod val="50000"/>
                  </a:schemeClr>
                </a:solidFill>
              </a:rPr>
              <a:t> leprosy</a:t>
            </a:r>
            <a:r>
              <a:rPr lang="en-US" sz="3600" i="1" dirty="0"/>
              <a:t>.</a:t>
            </a:r>
            <a:r>
              <a:rPr lang="en-US" sz="3600" dirty="0"/>
              <a:t> this is a variant of LL in which the skin lesions resemble nodules of dermatofibroma and is the lesions are highly positive for lepra bacilli.</a:t>
            </a:r>
          </a:p>
        </p:txBody>
      </p:sp>
    </p:spTree>
    <p:extLst>
      <p:ext uri="{BB962C8B-B14F-4D97-AF65-F5344CB8AC3E}">
        <p14:creationId xmlns="" xmlns:p14="http://schemas.microsoft.com/office/powerpoint/2010/main" val="3652576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11B38-63AE-4BC9-AB61-1FE132D1A97A}"/>
              </a:ext>
            </a:extLst>
          </p:cNvPr>
          <p:cNvSpPr>
            <a:spLocks noGrp="1"/>
          </p:cNvSpPr>
          <p:nvPr>
            <p:ph type="title"/>
          </p:nvPr>
        </p:nvSpPr>
        <p:spPr>
          <a:xfrm>
            <a:off x="1484311" y="1"/>
            <a:ext cx="10018713" cy="930166"/>
          </a:xfrm>
        </p:spPr>
        <p:txBody>
          <a:bodyPr/>
          <a:lstStyle/>
          <a:p>
            <a:r>
              <a:rPr lang="en-US" b="1" dirty="0"/>
              <a:t>Histopathology of Leprosy</a:t>
            </a:r>
            <a:endParaRPr lang="en-US" dirty="0"/>
          </a:p>
        </p:txBody>
      </p:sp>
      <p:sp>
        <p:nvSpPr>
          <p:cNvPr id="3" name="Content Placeholder 2">
            <a:extLst>
              <a:ext uri="{FF2B5EF4-FFF2-40B4-BE49-F238E27FC236}">
                <a16:creationId xmlns:a16="http://schemas.microsoft.com/office/drawing/2014/main" xmlns="" id="{395408FD-6100-4E5B-B281-0032E5505053}"/>
              </a:ext>
            </a:extLst>
          </p:cNvPr>
          <p:cNvSpPr>
            <a:spLocks noGrp="1"/>
          </p:cNvSpPr>
          <p:nvPr>
            <p:ph idx="1"/>
          </p:nvPr>
        </p:nvSpPr>
        <p:spPr>
          <a:xfrm>
            <a:off x="1245476" y="930167"/>
            <a:ext cx="10783614" cy="5580992"/>
          </a:xfrm>
        </p:spPr>
        <p:txBody>
          <a:bodyPr>
            <a:normAutofit/>
          </a:bodyPr>
          <a:lstStyle/>
          <a:p>
            <a:r>
              <a:rPr lang="en-US" sz="3600" dirty="0"/>
              <a:t>For histopathologic evaluation in all suspected cases of leprosy the following general </a:t>
            </a:r>
            <a:r>
              <a:rPr lang="en-US" sz="3600" i="1" dirty="0"/>
              <a:t>features </a:t>
            </a:r>
            <a:r>
              <a:rPr lang="en-US" sz="3600" dirty="0"/>
              <a:t>should be looked for:</a:t>
            </a:r>
          </a:p>
          <a:p>
            <a:r>
              <a:rPr lang="en-US" sz="3600" dirty="0" err="1"/>
              <a:t>i</a:t>
            </a:r>
            <a:r>
              <a:rPr lang="en-US" sz="3600" dirty="0"/>
              <a:t>) Cell type of granuloma</a:t>
            </a:r>
          </a:p>
          <a:p>
            <a:r>
              <a:rPr lang="en-US" sz="3600" dirty="0"/>
              <a:t>ii) Nerve involvement</a:t>
            </a:r>
          </a:p>
          <a:p>
            <a:r>
              <a:rPr lang="en-US" sz="3600" dirty="0"/>
              <a:t>iii) Bacterial load</a:t>
            </a:r>
          </a:p>
          <a:p>
            <a:r>
              <a:rPr lang="en-US" sz="3600" dirty="0"/>
              <a:t>iv) Presence and absence of lymphocytes</a:t>
            </a:r>
          </a:p>
          <a:p>
            <a:r>
              <a:rPr lang="en-US" sz="3600" dirty="0"/>
              <a:t>v) Relation of granuloma with epidermis and </a:t>
            </a:r>
            <a:r>
              <a:rPr lang="en-US" sz="3600" dirty="0" err="1"/>
              <a:t>adenexa</a:t>
            </a:r>
            <a:r>
              <a:rPr lang="en-US" sz="3600" dirty="0"/>
              <a:t>.</a:t>
            </a:r>
          </a:p>
        </p:txBody>
      </p:sp>
    </p:spTree>
    <p:extLst>
      <p:ext uri="{BB962C8B-B14F-4D97-AF65-F5344CB8AC3E}">
        <p14:creationId xmlns="" xmlns:p14="http://schemas.microsoft.com/office/powerpoint/2010/main" val="3592189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7A05E9-8C03-48F0-9001-645948F8578C}"/>
              </a:ext>
            </a:extLst>
          </p:cNvPr>
          <p:cNvSpPr>
            <a:spLocks noGrp="1"/>
          </p:cNvSpPr>
          <p:nvPr>
            <p:ph type="title"/>
          </p:nvPr>
        </p:nvSpPr>
        <p:spPr>
          <a:xfrm>
            <a:off x="1484310" y="223345"/>
            <a:ext cx="10018713" cy="843455"/>
          </a:xfrm>
        </p:spPr>
        <p:txBody>
          <a:bodyPr/>
          <a:lstStyle/>
          <a:p>
            <a:r>
              <a:rPr lang="en-US" b="1" dirty="0"/>
              <a:t>1. Lepromatous leprosy:</a:t>
            </a:r>
            <a:endParaRPr lang="en-US" dirty="0"/>
          </a:p>
        </p:txBody>
      </p:sp>
      <p:sp>
        <p:nvSpPr>
          <p:cNvPr id="3" name="Content Placeholder 2">
            <a:extLst>
              <a:ext uri="{FF2B5EF4-FFF2-40B4-BE49-F238E27FC236}">
                <a16:creationId xmlns:a16="http://schemas.microsoft.com/office/drawing/2014/main" xmlns="" id="{D9D85B8C-8C48-4D31-AFBE-44778FA2B912}"/>
              </a:ext>
            </a:extLst>
          </p:cNvPr>
          <p:cNvSpPr>
            <a:spLocks noGrp="1"/>
          </p:cNvSpPr>
          <p:nvPr>
            <p:ph idx="1"/>
          </p:nvPr>
        </p:nvSpPr>
        <p:spPr>
          <a:xfrm>
            <a:off x="1484310" y="1213945"/>
            <a:ext cx="10018713" cy="5281448"/>
          </a:xfrm>
        </p:spPr>
        <p:txBody>
          <a:bodyPr>
            <a:normAutofit/>
          </a:bodyPr>
          <a:lstStyle/>
          <a:p>
            <a:pPr marL="0" indent="0">
              <a:buNone/>
            </a:pPr>
            <a:r>
              <a:rPr lang="en-US" sz="4000" dirty="0"/>
              <a:t>The following features </a:t>
            </a:r>
            <a:r>
              <a:rPr lang="en-US" sz="4000" dirty="0" err="1"/>
              <a:t>characterise</a:t>
            </a:r>
            <a:r>
              <a:rPr lang="en-US" sz="4000" dirty="0"/>
              <a:t> lepromatous polar leprosy:</a:t>
            </a:r>
          </a:p>
          <a:p>
            <a:r>
              <a:rPr lang="en-US" sz="4000" dirty="0" err="1"/>
              <a:t>i</a:t>
            </a:r>
            <a:r>
              <a:rPr lang="en-US" sz="4000" dirty="0"/>
              <a:t>) In the dermis, there is proliferation of macrophages with foamy change, particularly around the blood vessels, nerves and dermal appendages. The foamy macrophages are called </a:t>
            </a:r>
            <a:r>
              <a:rPr lang="en-US" sz="4000" i="1" dirty="0">
                <a:solidFill>
                  <a:schemeClr val="accent1">
                    <a:lumMod val="50000"/>
                  </a:schemeClr>
                </a:solidFill>
              </a:rPr>
              <a:t>‘lepra cells’</a:t>
            </a:r>
            <a:r>
              <a:rPr lang="en-US" sz="4000" i="1" dirty="0"/>
              <a:t> or Virchow cells</a:t>
            </a:r>
            <a:r>
              <a:rPr lang="en-US" sz="4000" dirty="0"/>
              <a:t>.</a:t>
            </a:r>
          </a:p>
        </p:txBody>
      </p:sp>
    </p:spTree>
    <p:extLst>
      <p:ext uri="{BB962C8B-B14F-4D97-AF65-F5344CB8AC3E}">
        <p14:creationId xmlns="" xmlns:p14="http://schemas.microsoft.com/office/powerpoint/2010/main" val="798186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CF548DB-8C3B-49B0-AB12-8C63CBAA3710}"/>
              </a:ext>
            </a:extLst>
          </p:cNvPr>
          <p:cNvSpPr>
            <a:spLocks noGrp="1"/>
          </p:cNvSpPr>
          <p:nvPr>
            <p:ph idx="1"/>
          </p:nvPr>
        </p:nvSpPr>
        <p:spPr>
          <a:xfrm>
            <a:off x="1484310" y="0"/>
            <a:ext cx="10018713" cy="6857999"/>
          </a:xfrm>
        </p:spPr>
        <p:txBody>
          <a:bodyPr>
            <a:normAutofit/>
          </a:bodyPr>
          <a:lstStyle/>
          <a:p>
            <a:r>
              <a:rPr lang="en-US" sz="4000" dirty="0"/>
              <a:t>ii) The lepra cells are heavily laden with acid-fast bacilli demonstrated with AFB staining. (</a:t>
            </a:r>
            <a:r>
              <a:rPr lang="en-US" sz="4000" i="1" dirty="0">
                <a:solidFill>
                  <a:schemeClr val="accent1">
                    <a:lumMod val="50000"/>
                  </a:schemeClr>
                </a:solidFill>
              </a:rPr>
              <a:t>cigarettes-in-pack’)</a:t>
            </a:r>
          </a:p>
          <a:p>
            <a:r>
              <a:rPr lang="en-US" sz="4000" dirty="0"/>
              <a:t>iii) The dermal infiltrate of lepra cells characteristically separated from epidermis by a subepidermal uninvolved </a:t>
            </a:r>
            <a:r>
              <a:rPr lang="en-US" sz="4000" i="1" dirty="0">
                <a:solidFill>
                  <a:schemeClr val="accent1">
                    <a:lumMod val="50000"/>
                  </a:schemeClr>
                </a:solidFill>
              </a:rPr>
              <a:t>clear zone</a:t>
            </a:r>
            <a:r>
              <a:rPr lang="en-US" sz="4000" dirty="0"/>
              <a:t>.</a:t>
            </a:r>
          </a:p>
          <a:p>
            <a:r>
              <a:rPr lang="en-US" sz="4000" dirty="0"/>
              <a:t>iv) The </a:t>
            </a:r>
            <a:r>
              <a:rPr lang="en-US" sz="4000" i="1" dirty="0"/>
              <a:t>epidermis </a:t>
            </a:r>
            <a:r>
              <a:rPr lang="en-US" sz="4000" dirty="0"/>
              <a:t>overlying the lesions is thinned out, flat and may even </a:t>
            </a:r>
            <a:r>
              <a:rPr lang="en-US" sz="4000" dirty="0">
                <a:solidFill>
                  <a:schemeClr val="accent1">
                    <a:lumMod val="50000"/>
                  </a:schemeClr>
                </a:solidFill>
              </a:rPr>
              <a:t>ulcerate</a:t>
            </a:r>
            <a:r>
              <a:rPr lang="en-US" sz="4000" dirty="0"/>
              <a:t>.</a:t>
            </a:r>
          </a:p>
        </p:txBody>
      </p:sp>
    </p:spTree>
    <p:extLst>
      <p:ext uri="{BB962C8B-B14F-4D97-AF65-F5344CB8AC3E}">
        <p14:creationId xmlns="" xmlns:p14="http://schemas.microsoft.com/office/powerpoint/2010/main" val="167498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CDDB9C8B-1E3D-4C04-A8F7-2374776E67AB}"/>
              </a:ext>
            </a:extLst>
          </p:cNvPr>
          <p:cNvPicPr>
            <a:picLocks noGrp="1" noChangeAspect="1"/>
          </p:cNvPicPr>
          <p:nvPr>
            <p:ph idx="1"/>
          </p:nvPr>
        </p:nvPicPr>
        <p:blipFill>
          <a:blip r:embed="rId2"/>
          <a:stretch>
            <a:fillRect/>
          </a:stretch>
        </p:blipFill>
        <p:spPr>
          <a:xfrm>
            <a:off x="2065283" y="567559"/>
            <a:ext cx="9412014" cy="5912069"/>
          </a:xfrm>
          <a:prstGeom prst="rect">
            <a:avLst/>
          </a:prstGeom>
        </p:spPr>
      </p:pic>
    </p:spTree>
    <p:extLst>
      <p:ext uri="{BB962C8B-B14F-4D97-AF65-F5344CB8AC3E}">
        <p14:creationId xmlns="" xmlns:p14="http://schemas.microsoft.com/office/powerpoint/2010/main" val="1639550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4422D-436E-4654-ABBD-718A3A309DB5}"/>
              </a:ext>
            </a:extLst>
          </p:cNvPr>
          <p:cNvSpPr>
            <a:spLocks noGrp="1"/>
          </p:cNvSpPr>
          <p:nvPr>
            <p:ph type="title"/>
          </p:nvPr>
        </p:nvSpPr>
        <p:spPr>
          <a:xfrm>
            <a:off x="1494820" y="65690"/>
            <a:ext cx="10018713" cy="1001110"/>
          </a:xfrm>
        </p:spPr>
        <p:txBody>
          <a:bodyPr/>
          <a:lstStyle/>
          <a:p>
            <a:r>
              <a:rPr lang="en-US" b="1" dirty="0"/>
              <a:t>2. Tuberculoid leprosy</a:t>
            </a:r>
            <a:endParaRPr lang="en-US" dirty="0"/>
          </a:p>
        </p:txBody>
      </p:sp>
      <p:sp>
        <p:nvSpPr>
          <p:cNvPr id="3" name="Content Placeholder 2">
            <a:extLst>
              <a:ext uri="{FF2B5EF4-FFF2-40B4-BE49-F238E27FC236}">
                <a16:creationId xmlns:a16="http://schemas.microsoft.com/office/drawing/2014/main" xmlns="" id="{079DAF63-0E3C-4247-B0FF-353E3E786F02}"/>
              </a:ext>
            </a:extLst>
          </p:cNvPr>
          <p:cNvSpPr>
            <a:spLocks noGrp="1"/>
          </p:cNvSpPr>
          <p:nvPr>
            <p:ph idx="1"/>
          </p:nvPr>
        </p:nvSpPr>
        <p:spPr>
          <a:xfrm>
            <a:off x="1484310" y="1066800"/>
            <a:ext cx="10018713" cy="5475889"/>
          </a:xfrm>
        </p:spPr>
        <p:txBody>
          <a:bodyPr>
            <a:normAutofit/>
          </a:bodyPr>
          <a:lstStyle/>
          <a:p>
            <a:r>
              <a:rPr lang="en-US" sz="3600" dirty="0"/>
              <a:t>The polar tuberculoid form presents the </a:t>
            </a:r>
            <a:r>
              <a:rPr lang="en-US" sz="3600" dirty="0" err="1"/>
              <a:t>followinghistological</a:t>
            </a:r>
            <a:r>
              <a:rPr lang="en-US" sz="3600" dirty="0"/>
              <a:t> features:</a:t>
            </a:r>
          </a:p>
          <a:p>
            <a:r>
              <a:rPr lang="en-US" sz="3600" dirty="0" err="1"/>
              <a:t>i</a:t>
            </a:r>
            <a:r>
              <a:rPr lang="en-US" sz="3600" dirty="0"/>
              <a:t>) The dermal lesions show granulomas resembling </a:t>
            </a:r>
            <a:r>
              <a:rPr lang="en-US" sz="3600" i="1" dirty="0"/>
              <a:t>hard tubercles </a:t>
            </a:r>
            <a:r>
              <a:rPr lang="en-US" sz="3600" dirty="0"/>
              <a:t>composed of epithelioid cells, </a:t>
            </a:r>
            <a:r>
              <a:rPr lang="en-US" sz="3600" dirty="0" err="1"/>
              <a:t>Langhans</a:t>
            </a:r>
            <a:r>
              <a:rPr lang="en-US" sz="3600" dirty="0"/>
              <a:t>’ giant cells and peripheral mantle of lymphocytes.</a:t>
            </a:r>
          </a:p>
          <a:p>
            <a:r>
              <a:rPr lang="en-US" sz="3600" dirty="0"/>
              <a:t>ii) Lesions of tuberculoid leprosy have predilection for </a:t>
            </a:r>
            <a:r>
              <a:rPr lang="en-US" sz="3600" i="1" dirty="0"/>
              <a:t>dermal nerves </a:t>
            </a:r>
            <a:r>
              <a:rPr lang="en-US" sz="3600" dirty="0"/>
              <a:t>which may be destroyed and infiltrated by epithelioid cells and lymphocytes.</a:t>
            </a:r>
          </a:p>
        </p:txBody>
      </p:sp>
    </p:spTree>
    <p:extLst>
      <p:ext uri="{BB962C8B-B14F-4D97-AF65-F5344CB8AC3E}">
        <p14:creationId xmlns="" xmlns:p14="http://schemas.microsoft.com/office/powerpoint/2010/main" val="827051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99B80B6-1C10-4381-9A8F-6522B1FB2336}"/>
              </a:ext>
            </a:extLst>
          </p:cNvPr>
          <p:cNvSpPr>
            <a:spLocks noGrp="1"/>
          </p:cNvSpPr>
          <p:nvPr>
            <p:ph idx="1"/>
          </p:nvPr>
        </p:nvSpPr>
        <p:spPr>
          <a:xfrm>
            <a:off x="1484310" y="536029"/>
            <a:ext cx="10018713" cy="5255172"/>
          </a:xfrm>
        </p:spPr>
        <p:txBody>
          <a:bodyPr>
            <a:normAutofit/>
          </a:bodyPr>
          <a:lstStyle/>
          <a:p>
            <a:r>
              <a:rPr lang="en-US" sz="4000" dirty="0"/>
              <a:t>iii) The granulomatous infiltrate erodes the basal layer of epidermis i.e. there is </a:t>
            </a:r>
            <a:r>
              <a:rPr lang="en-US" sz="4000" i="1" dirty="0"/>
              <a:t>no clear zone</a:t>
            </a:r>
            <a:r>
              <a:rPr lang="en-US" sz="4000" dirty="0"/>
              <a:t>.</a:t>
            </a:r>
          </a:p>
          <a:p>
            <a:r>
              <a:rPr lang="en-US" sz="4000" dirty="0"/>
              <a:t>iv) The </a:t>
            </a:r>
            <a:r>
              <a:rPr lang="en-US" sz="4000" i="1" dirty="0"/>
              <a:t>lepra bacilli </a:t>
            </a:r>
            <a:r>
              <a:rPr lang="en-US" sz="4000" dirty="0"/>
              <a:t>are few and seen in destroyed nerves.</a:t>
            </a:r>
          </a:p>
        </p:txBody>
      </p:sp>
    </p:spTree>
    <p:extLst>
      <p:ext uri="{BB962C8B-B14F-4D97-AF65-F5344CB8AC3E}">
        <p14:creationId xmlns="" xmlns:p14="http://schemas.microsoft.com/office/powerpoint/2010/main" val="3472846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3DEA95A5-742D-42D0-BD1A-90F9F422649D}"/>
              </a:ext>
            </a:extLst>
          </p:cNvPr>
          <p:cNvPicPr>
            <a:picLocks noGrp="1" noChangeAspect="1"/>
          </p:cNvPicPr>
          <p:nvPr>
            <p:ph idx="1"/>
          </p:nvPr>
        </p:nvPicPr>
        <p:blipFill>
          <a:blip r:embed="rId2"/>
          <a:stretch>
            <a:fillRect/>
          </a:stretch>
        </p:blipFill>
        <p:spPr>
          <a:xfrm>
            <a:off x="2443654" y="378371"/>
            <a:ext cx="7693573" cy="6132787"/>
          </a:xfrm>
          <a:prstGeom prst="rect">
            <a:avLst/>
          </a:prstGeom>
        </p:spPr>
      </p:pic>
    </p:spTree>
    <p:extLst>
      <p:ext uri="{BB962C8B-B14F-4D97-AF65-F5344CB8AC3E}">
        <p14:creationId xmlns="" xmlns:p14="http://schemas.microsoft.com/office/powerpoint/2010/main" val="45930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537029"/>
            <a:ext cx="10018713" cy="5573485"/>
          </a:xfrm>
        </p:spPr>
        <p:txBody>
          <a:bodyPr>
            <a:normAutofit/>
          </a:bodyPr>
          <a:lstStyle/>
          <a:p>
            <a:pPr marL="0" indent="0">
              <a:buNone/>
            </a:pPr>
            <a:r>
              <a:rPr lang="en-US" sz="4000" b="1" u="sng" dirty="0"/>
              <a:t>2. Lymphatic vessel component </a:t>
            </a:r>
            <a:r>
              <a:rPr lang="en-US" sz="4000" dirty="0"/>
              <a:t>The </a:t>
            </a:r>
            <a:r>
              <a:rPr lang="en-US" sz="4000" dirty="0">
                <a:solidFill>
                  <a:schemeClr val="accent1">
                    <a:lumMod val="50000"/>
                  </a:schemeClr>
                </a:solidFill>
              </a:rPr>
              <a:t>lymphatics draining the lung lesion </a:t>
            </a:r>
            <a:r>
              <a:rPr lang="en-US" sz="4000" dirty="0"/>
              <a:t>contain phagocytes containing bacilli and may develop beaded, </a:t>
            </a:r>
            <a:r>
              <a:rPr lang="en-US" sz="4000" dirty="0" err="1"/>
              <a:t>miliary</a:t>
            </a:r>
            <a:r>
              <a:rPr lang="en-US" sz="4000" dirty="0"/>
              <a:t> tubercles along the path of hilar lymph nodes.</a:t>
            </a:r>
          </a:p>
          <a:p>
            <a:pPr marL="0" indent="0">
              <a:buNone/>
            </a:pPr>
            <a:r>
              <a:rPr lang="en-US" sz="4000" b="1" u="sng" dirty="0"/>
              <a:t>3. Lymph node component</a:t>
            </a:r>
            <a:r>
              <a:rPr lang="en-US" sz="4000" b="1" dirty="0"/>
              <a:t> </a:t>
            </a:r>
            <a:r>
              <a:rPr lang="en-US" sz="4000" dirty="0"/>
              <a:t>This consists of enlarged </a:t>
            </a:r>
            <a:r>
              <a:rPr lang="en-US" sz="4000" dirty="0">
                <a:solidFill>
                  <a:schemeClr val="accent1">
                    <a:lumMod val="50000"/>
                  </a:schemeClr>
                </a:solidFill>
              </a:rPr>
              <a:t>hilar and </a:t>
            </a:r>
            <a:r>
              <a:rPr lang="en-US" sz="4000" dirty="0" err="1">
                <a:solidFill>
                  <a:schemeClr val="accent1">
                    <a:lumMod val="50000"/>
                  </a:schemeClr>
                </a:solidFill>
              </a:rPr>
              <a:t>tracheo</a:t>
            </a:r>
            <a:r>
              <a:rPr lang="en-US" sz="4000" dirty="0">
                <a:solidFill>
                  <a:schemeClr val="accent1">
                    <a:lumMod val="50000"/>
                  </a:schemeClr>
                </a:solidFill>
              </a:rPr>
              <a:t>-bronchial </a:t>
            </a:r>
            <a:r>
              <a:rPr lang="en-US" sz="4000" dirty="0"/>
              <a:t>lymph nodes in the area drained.</a:t>
            </a:r>
            <a:endParaRPr lang="en-US" sz="6000" dirty="0"/>
          </a:p>
        </p:txBody>
      </p:sp>
    </p:spTree>
    <p:extLst>
      <p:ext uri="{BB962C8B-B14F-4D97-AF65-F5344CB8AC3E}">
        <p14:creationId xmlns="" xmlns:p14="http://schemas.microsoft.com/office/powerpoint/2010/main" val="2193066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0501" y="65088"/>
            <a:ext cx="11582400" cy="6792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95854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BA4E02-8F3D-44FF-A795-746B480BE44C}"/>
              </a:ext>
            </a:extLst>
          </p:cNvPr>
          <p:cNvSpPr>
            <a:spLocks noGrp="1"/>
          </p:cNvSpPr>
          <p:nvPr>
            <p:ph type="title"/>
          </p:nvPr>
        </p:nvSpPr>
        <p:spPr>
          <a:xfrm>
            <a:off x="1484310" y="370491"/>
            <a:ext cx="10018713" cy="1079938"/>
          </a:xfrm>
        </p:spPr>
        <p:txBody>
          <a:bodyPr/>
          <a:lstStyle/>
          <a:p>
            <a:r>
              <a:rPr lang="en-US" b="1" dirty="0"/>
              <a:t>3. Borderline leprosy</a:t>
            </a:r>
            <a:endParaRPr lang="en-US" dirty="0"/>
          </a:p>
        </p:txBody>
      </p:sp>
      <p:sp>
        <p:nvSpPr>
          <p:cNvPr id="3" name="Content Placeholder 2">
            <a:extLst>
              <a:ext uri="{FF2B5EF4-FFF2-40B4-BE49-F238E27FC236}">
                <a16:creationId xmlns:a16="http://schemas.microsoft.com/office/drawing/2014/main" xmlns="" id="{2CB87090-9204-4A23-B9F7-A1FA1FBE0620}"/>
              </a:ext>
            </a:extLst>
          </p:cNvPr>
          <p:cNvSpPr>
            <a:spLocks noGrp="1"/>
          </p:cNvSpPr>
          <p:nvPr>
            <p:ph idx="1"/>
          </p:nvPr>
        </p:nvSpPr>
        <p:spPr>
          <a:xfrm>
            <a:off x="1484310" y="1450429"/>
            <a:ext cx="10018713" cy="5037080"/>
          </a:xfrm>
        </p:spPr>
        <p:txBody>
          <a:bodyPr>
            <a:normAutofit/>
          </a:bodyPr>
          <a:lstStyle/>
          <a:p>
            <a:r>
              <a:rPr lang="en-US" sz="4000" dirty="0"/>
              <a:t>The histopathologic features of the three forms of borderline leprosy are as under:</a:t>
            </a:r>
          </a:p>
          <a:p>
            <a:r>
              <a:rPr lang="en-US" sz="4000" dirty="0" err="1"/>
              <a:t>i</a:t>
            </a:r>
            <a:r>
              <a:rPr lang="en-US" sz="4000" dirty="0"/>
              <a:t>) </a:t>
            </a:r>
            <a:r>
              <a:rPr lang="en-US" sz="4000" i="1" dirty="0"/>
              <a:t>Borderline tuberculoid (BT) </a:t>
            </a:r>
            <a:r>
              <a:rPr lang="en-US" sz="4000" dirty="0"/>
              <a:t>form shows epithelioid cells and plentiful lymphocytes. There is a narrow clear subepidermal zone. Lepra bacilli are scanty and found in nerves.</a:t>
            </a:r>
          </a:p>
        </p:txBody>
      </p:sp>
    </p:spTree>
    <p:extLst>
      <p:ext uri="{BB962C8B-B14F-4D97-AF65-F5344CB8AC3E}">
        <p14:creationId xmlns="" xmlns:p14="http://schemas.microsoft.com/office/powerpoint/2010/main" val="11795236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4A388D-2AF2-42CD-A65F-992693966164}"/>
              </a:ext>
            </a:extLst>
          </p:cNvPr>
          <p:cNvSpPr>
            <a:spLocks noGrp="1"/>
          </p:cNvSpPr>
          <p:nvPr>
            <p:ph idx="1"/>
          </p:nvPr>
        </p:nvSpPr>
        <p:spPr>
          <a:xfrm>
            <a:off x="1484310" y="331076"/>
            <a:ext cx="10018713" cy="6274675"/>
          </a:xfrm>
        </p:spPr>
        <p:txBody>
          <a:bodyPr>
            <a:normAutofit lnSpcReduction="10000"/>
          </a:bodyPr>
          <a:lstStyle/>
          <a:p>
            <a:r>
              <a:rPr lang="en-US" sz="4000" dirty="0"/>
              <a:t>ii) </a:t>
            </a:r>
            <a:r>
              <a:rPr lang="en-US" sz="4000" i="1" dirty="0"/>
              <a:t>Borderline lepromatous (BL) </a:t>
            </a:r>
            <a:r>
              <a:rPr lang="en-US" sz="4000" dirty="0"/>
              <a:t>form shows predominance of histiocytes, a few epithelioid cells and some irregularly dispersed lymphocytes. Numerous lepra bacilli are seen.</a:t>
            </a:r>
          </a:p>
          <a:p>
            <a:r>
              <a:rPr lang="en-US" sz="4000" dirty="0"/>
              <a:t>iii) </a:t>
            </a:r>
            <a:r>
              <a:rPr lang="en-US" sz="4000" i="1" dirty="0"/>
              <a:t>Mid-borderline (BB) </a:t>
            </a:r>
            <a:r>
              <a:rPr lang="en-US" sz="4000" dirty="0"/>
              <a:t>or dimorphic form shows sheets of epithelioid cells with no giant cells. Some lymphocytes are seen in the peri-</a:t>
            </a:r>
            <a:r>
              <a:rPr lang="en-US" sz="4000" dirty="0" err="1"/>
              <a:t>neurium</a:t>
            </a:r>
            <a:r>
              <a:rPr lang="en-US" sz="4000" dirty="0"/>
              <a:t>. Lepra bacilli are present, mostly in nerves.</a:t>
            </a:r>
          </a:p>
        </p:txBody>
      </p:sp>
    </p:spTree>
    <p:extLst>
      <p:ext uri="{BB962C8B-B14F-4D97-AF65-F5344CB8AC3E}">
        <p14:creationId xmlns="" xmlns:p14="http://schemas.microsoft.com/office/powerpoint/2010/main" val="182000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564ADB-E2F5-4694-9A54-4455FC19B4E2}"/>
              </a:ext>
            </a:extLst>
          </p:cNvPr>
          <p:cNvSpPr>
            <a:spLocks noGrp="1"/>
          </p:cNvSpPr>
          <p:nvPr>
            <p:ph type="title"/>
          </p:nvPr>
        </p:nvSpPr>
        <p:spPr>
          <a:xfrm>
            <a:off x="1484310" y="0"/>
            <a:ext cx="10018713" cy="890752"/>
          </a:xfrm>
        </p:spPr>
        <p:txBody>
          <a:bodyPr/>
          <a:lstStyle/>
          <a:p>
            <a:r>
              <a:rPr lang="en-US" b="1" dirty="0"/>
              <a:t>Clinical Features</a:t>
            </a:r>
            <a:endParaRPr lang="en-US" dirty="0"/>
          </a:p>
        </p:txBody>
      </p:sp>
      <p:sp>
        <p:nvSpPr>
          <p:cNvPr id="3" name="Content Placeholder 2">
            <a:extLst>
              <a:ext uri="{FF2B5EF4-FFF2-40B4-BE49-F238E27FC236}">
                <a16:creationId xmlns:a16="http://schemas.microsoft.com/office/drawing/2014/main" xmlns="" id="{6CB88067-7A62-409F-98CC-3B03D3C94E90}"/>
              </a:ext>
            </a:extLst>
          </p:cNvPr>
          <p:cNvSpPr>
            <a:spLocks noGrp="1"/>
          </p:cNvSpPr>
          <p:nvPr>
            <p:ph idx="1"/>
          </p:nvPr>
        </p:nvSpPr>
        <p:spPr>
          <a:xfrm>
            <a:off x="1484310" y="890753"/>
            <a:ext cx="10018713" cy="4900448"/>
          </a:xfrm>
        </p:spPr>
        <p:txBody>
          <a:bodyPr>
            <a:normAutofit lnSpcReduction="10000"/>
          </a:bodyPr>
          <a:lstStyle/>
          <a:p>
            <a:r>
              <a:rPr lang="en-US" sz="4000" b="1" dirty="0"/>
              <a:t>1. Lepromatous leprosy:</a:t>
            </a:r>
          </a:p>
          <a:p>
            <a:r>
              <a:rPr lang="en-US" sz="4000" dirty="0" err="1"/>
              <a:t>i</a:t>
            </a:r>
            <a:r>
              <a:rPr lang="en-US" sz="4000" dirty="0"/>
              <a:t>) The skin lesions in LL are generally symmetrical, multiple, slightly hypopigmented and erythematous macules, papules, nodules or diffuse infiltrates.</a:t>
            </a:r>
          </a:p>
          <a:p>
            <a:r>
              <a:rPr lang="en-US" sz="4000" dirty="0"/>
              <a:t>ii) The lesions are </a:t>
            </a:r>
            <a:r>
              <a:rPr lang="en-US" sz="4000" dirty="0" err="1"/>
              <a:t>hypoaesthetic</a:t>
            </a:r>
            <a:r>
              <a:rPr lang="en-US" sz="4000" dirty="0"/>
              <a:t> or </a:t>
            </a:r>
            <a:r>
              <a:rPr lang="en-US" sz="4000" dirty="0" err="1"/>
              <a:t>anaesthetic</a:t>
            </a:r>
            <a:r>
              <a:rPr lang="en-US" sz="4000" dirty="0"/>
              <a:t> but the sensory disturbance is not as distinct as in TT.</a:t>
            </a:r>
          </a:p>
        </p:txBody>
      </p:sp>
    </p:spTree>
    <p:extLst>
      <p:ext uri="{BB962C8B-B14F-4D97-AF65-F5344CB8AC3E}">
        <p14:creationId xmlns="" xmlns:p14="http://schemas.microsoft.com/office/powerpoint/2010/main" val="1371720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ADA1C71-00FA-4D5E-8D10-F93504C94845}"/>
              </a:ext>
            </a:extLst>
          </p:cNvPr>
          <p:cNvSpPr>
            <a:spLocks noGrp="1"/>
          </p:cNvSpPr>
          <p:nvPr>
            <p:ph idx="1"/>
          </p:nvPr>
        </p:nvSpPr>
        <p:spPr>
          <a:xfrm>
            <a:off x="1484310" y="488731"/>
            <a:ext cx="10018713" cy="5302469"/>
          </a:xfrm>
        </p:spPr>
        <p:txBody>
          <a:bodyPr>
            <a:normAutofit/>
          </a:bodyPr>
          <a:lstStyle/>
          <a:p>
            <a:r>
              <a:rPr lang="en-US" sz="4000" b="1" dirty="0"/>
              <a:t>2. Tuberculoid leprosy:</a:t>
            </a:r>
          </a:p>
          <a:p>
            <a:r>
              <a:rPr lang="en-US" sz="4000" dirty="0" err="1"/>
              <a:t>i</a:t>
            </a:r>
            <a:r>
              <a:rPr lang="en-US" sz="4000" dirty="0"/>
              <a:t>) The skin lesions in TT occur as either single or as a few asymmetrical lesions which are hypopigmented and erythematous macules.</a:t>
            </a:r>
          </a:p>
          <a:p>
            <a:r>
              <a:rPr lang="en-US" sz="4000" dirty="0"/>
              <a:t>ii) There is a distinct sensory impairment.</a:t>
            </a:r>
          </a:p>
        </p:txBody>
      </p:sp>
    </p:spTree>
    <p:extLst>
      <p:ext uri="{BB962C8B-B14F-4D97-AF65-F5344CB8AC3E}">
        <p14:creationId xmlns="" xmlns:p14="http://schemas.microsoft.com/office/powerpoint/2010/main" val="104605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F0F3E9F-74B4-4B64-B309-3F427E6319AC}"/>
              </a:ext>
            </a:extLst>
          </p:cNvPr>
          <p:cNvSpPr/>
          <p:nvPr/>
        </p:nvSpPr>
        <p:spPr>
          <a:xfrm>
            <a:off x="2821805" y="2967335"/>
            <a:ext cx="6548396" cy="1446550"/>
          </a:xfrm>
          <a:prstGeom prst="rect">
            <a:avLst/>
          </a:prstGeom>
          <a:noFill/>
        </p:spPr>
        <p:txBody>
          <a:bodyPr wrap="none" lIns="91440" tIns="45720" rIns="91440" bIns="45720">
            <a:spAutoFit/>
          </a:bodyPr>
          <a:lstStyle/>
          <a:p>
            <a:pPr algn="ctr"/>
            <a:r>
              <a:rPr lang="en-US" sz="8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 xmlns:p14="http://schemas.microsoft.com/office/powerpoint/2010/main" val="1084796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1500" b="1" dirty="0" smtClean="0"/>
              <a:t>MCQs</a:t>
            </a:r>
            <a:endParaRPr lang="en-US" sz="115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38464892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838201"/>
            <a:ext cx="10018713" cy="4953000"/>
          </a:xfrm>
        </p:spPr>
        <p:txBody>
          <a:bodyPr/>
          <a:lstStyle/>
          <a:p>
            <a:pPr marL="457200" indent="-457200">
              <a:buAutoNum type="arabicPeriod"/>
            </a:pPr>
            <a:r>
              <a:rPr lang="en-US" dirty="0" smtClean="0"/>
              <a:t>Leprosy </a:t>
            </a:r>
            <a:r>
              <a:rPr lang="en-US" dirty="0"/>
              <a:t>bacilli are: </a:t>
            </a:r>
            <a:endParaRPr lang="en-US" dirty="0" smtClean="0"/>
          </a:p>
          <a:p>
            <a:pPr marL="0" indent="0">
              <a:buNone/>
            </a:pPr>
            <a:endParaRPr lang="en-US" dirty="0" smtClean="0"/>
          </a:p>
          <a:p>
            <a:pPr marL="0" indent="0">
              <a:buNone/>
            </a:pPr>
            <a:r>
              <a:rPr lang="en-US" dirty="0" smtClean="0"/>
              <a:t>A. Not </a:t>
            </a:r>
            <a:r>
              <a:rPr lang="en-US" dirty="0"/>
              <a:t>acid fast </a:t>
            </a:r>
            <a:endParaRPr lang="en-US" dirty="0" smtClean="0"/>
          </a:p>
          <a:p>
            <a:pPr marL="0" indent="0">
              <a:buNone/>
            </a:pPr>
            <a:r>
              <a:rPr lang="en-US" dirty="0" smtClean="0"/>
              <a:t>B</a:t>
            </a:r>
            <a:r>
              <a:rPr lang="en-US" dirty="0"/>
              <a:t>. As acid fast as tubercle bacilli </a:t>
            </a:r>
            <a:endParaRPr lang="en-US" dirty="0" smtClean="0"/>
          </a:p>
          <a:p>
            <a:pPr marL="0" indent="0">
              <a:buNone/>
            </a:pPr>
            <a:r>
              <a:rPr lang="en-US" dirty="0" smtClean="0"/>
              <a:t>C</a:t>
            </a:r>
            <a:r>
              <a:rPr lang="en-US" dirty="0"/>
              <a:t>. Less acid fast compared to tubercle bacilli </a:t>
            </a:r>
            <a:endParaRPr lang="en-US" dirty="0" smtClean="0"/>
          </a:p>
          <a:p>
            <a:pPr marL="0" indent="0">
              <a:buNone/>
            </a:pPr>
            <a:r>
              <a:rPr lang="en-US" dirty="0" smtClean="0"/>
              <a:t>D</a:t>
            </a:r>
            <a:r>
              <a:rPr lang="en-US" dirty="0"/>
              <a:t>. More acid fast compared to tubercle bacilli </a:t>
            </a:r>
          </a:p>
        </p:txBody>
      </p:sp>
    </p:spTree>
    <p:extLst>
      <p:ext uri="{BB962C8B-B14F-4D97-AF65-F5344CB8AC3E}">
        <p14:creationId xmlns="" xmlns:p14="http://schemas.microsoft.com/office/powerpoint/2010/main" val="1186367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883921"/>
            <a:ext cx="10018713" cy="4907280"/>
          </a:xfrm>
        </p:spPr>
        <p:txBody>
          <a:bodyPr/>
          <a:lstStyle/>
          <a:p>
            <a:pPr marL="457200" indent="-457200">
              <a:buAutoNum type="arabicPeriod" startAt="2"/>
            </a:pPr>
            <a:r>
              <a:rPr lang="en-US" dirty="0" err="1" smtClean="0"/>
              <a:t>Lepromin</a:t>
            </a:r>
            <a:r>
              <a:rPr lang="en-US" dirty="0" smtClean="0"/>
              <a:t> </a:t>
            </a:r>
            <a:r>
              <a:rPr lang="en-US" dirty="0"/>
              <a:t>test is always positive in</a:t>
            </a:r>
            <a:r>
              <a:rPr lang="en-US" dirty="0" smtClean="0"/>
              <a:t>:</a:t>
            </a:r>
          </a:p>
          <a:p>
            <a:pPr marL="0" indent="0">
              <a:buNone/>
            </a:pPr>
            <a:r>
              <a:rPr lang="en-US" dirty="0" smtClean="0"/>
              <a:t> </a:t>
            </a:r>
            <a:endParaRPr lang="en-US" dirty="0"/>
          </a:p>
          <a:p>
            <a:pPr marL="0" indent="0">
              <a:buNone/>
            </a:pPr>
            <a:r>
              <a:rPr lang="en-US" dirty="0" smtClean="0"/>
              <a:t>A. </a:t>
            </a:r>
            <a:r>
              <a:rPr lang="en-US" dirty="0" err="1" smtClean="0"/>
              <a:t>Lepromatous</a:t>
            </a:r>
            <a:r>
              <a:rPr lang="en-US" dirty="0" smtClean="0"/>
              <a:t> </a:t>
            </a:r>
            <a:r>
              <a:rPr lang="en-US" dirty="0"/>
              <a:t>leprosy </a:t>
            </a:r>
            <a:endParaRPr lang="en-US" dirty="0" smtClean="0"/>
          </a:p>
          <a:p>
            <a:pPr marL="0" indent="0">
              <a:buNone/>
            </a:pPr>
            <a:r>
              <a:rPr lang="en-US" dirty="0" smtClean="0"/>
              <a:t>B</a:t>
            </a:r>
            <a:r>
              <a:rPr lang="en-US" dirty="0"/>
              <a:t>. Borderline </a:t>
            </a:r>
            <a:r>
              <a:rPr lang="en-US" dirty="0" err="1"/>
              <a:t>lepromatous</a:t>
            </a:r>
            <a:r>
              <a:rPr lang="en-US" dirty="0"/>
              <a:t> leprosy </a:t>
            </a:r>
            <a:endParaRPr lang="en-US" dirty="0" smtClean="0"/>
          </a:p>
          <a:p>
            <a:pPr marL="0" indent="0">
              <a:buNone/>
            </a:pPr>
            <a:r>
              <a:rPr lang="en-US" dirty="0" smtClean="0"/>
              <a:t>C</a:t>
            </a:r>
            <a:r>
              <a:rPr lang="en-US" dirty="0"/>
              <a:t>. </a:t>
            </a:r>
            <a:r>
              <a:rPr lang="en-US" dirty="0" err="1"/>
              <a:t>Tuberculoid</a:t>
            </a:r>
            <a:r>
              <a:rPr lang="en-US" dirty="0"/>
              <a:t> leprosy </a:t>
            </a:r>
            <a:endParaRPr lang="en-US" dirty="0" smtClean="0"/>
          </a:p>
          <a:p>
            <a:pPr marL="0" indent="0">
              <a:buNone/>
            </a:pPr>
            <a:r>
              <a:rPr lang="en-US" dirty="0" smtClean="0"/>
              <a:t>D</a:t>
            </a:r>
            <a:r>
              <a:rPr lang="en-US" dirty="0"/>
              <a:t>. Indeterminate leprosy </a:t>
            </a:r>
          </a:p>
        </p:txBody>
      </p:sp>
    </p:spTree>
    <p:extLst>
      <p:ext uri="{BB962C8B-B14F-4D97-AF65-F5344CB8AC3E}">
        <p14:creationId xmlns="" xmlns:p14="http://schemas.microsoft.com/office/powerpoint/2010/main" val="2603648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807721"/>
            <a:ext cx="10018713" cy="4983480"/>
          </a:xfrm>
        </p:spPr>
        <p:txBody>
          <a:bodyPr/>
          <a:lstStyle/>
          <a:p>
            <a:pPr marL="457200" indent="-457200">
              <a:buAutoNum type="arabicPeriod" startAt="3"/>
            </a:pPr>
            <a:r>
              <a:rPr lang="en-US" dirty="0" err="1" smtClean="0"/>
              <a:t>IgM</a:t>
            </a:r>
            <a:r>
              <a:rPr lang="en-US" dirty="0" smtClean="0"/>
              <a:t> </a:t>
            </a:r>
            <a:r>
              <a:rPr lang="en-US" dirty="0"/>
              <a:t>antibody against PGL-1 antigen is used for the diagnosis of: </a:t>
            </a:r>
            <a:endParaRPr lang="en-US" dirty="0" smtClean="0"/>
          </a:p>
          <a:p>
            <a:pPr marL="0" indent="0">
              <a:buNone/>
            </a:pPr>
            <a:endParaRPr lang="en-US" dirty="0"/>
          </a:p>
          <a:p>
            <a:pPr marL="0" indent="0">
              <a:buNone/>
            </a:pPr>
            <a:r>
              <a:rPr lang="en-US" dirty="0" smtClean="0"/>
              <a:t>A. Leprosy </a:t>
            </a:r>
          </a:p>
          <a:p>
            <a:pPr marL="0" indent="0">
              <a:buNone/>
            </a:pPr>
            <a:r>
              <a:rPr lang="en-US" dirty="0" smtClean="0"/>
              <a:t>B</a:t>
            </a:r>
            <a:r>
              <a:rPr lang="en-US" dirty="0"/>
              <a:t>. Tuberculosis </a:t>
            </a:r>
            <a:endParaRPr lang="en-US" dirty="0" smtClean="0"/>
          </a:p>
          <a:p>
            <a:pPr marL="0" indent="0">
              <a:buNone/>
            </a:pPr>
            <a:r>
              <a:rPr lang="en-US" dirty="0" smtClean="0"/>
              <a:t>C</a:t>
            </a:r>
            <a:r>
              <a:rPr lang="en-US" dirty="0"/>
              <a:t>. Syphilis </a:t>
            </a:r>
            <a:endParaRPr lang="en-US" dirty="0" smtClean="0"/>
          </a:p>
          <a:p>
            <a:pPr marL="0" indent="0">
              <a:buNone/>
            </a:pPr>
            <a:r>
              <a:rPr lang="en-US" dirty="0" smtClean="0"/>
              <a:t>D</a:t>
            </a:r>
            <a:r>
              <a:rPr lang="en-US" dirty="0"/>
              <a:t>. Brucellosis </a:t>
            </a:r>
          </a:p>
        </p:txBody>
      </p:sp>
    </p:spTree>
    <p:extLst>
      <p:ext uri="{BB962C8B-B14F-4D97-AF65-F5344CB8AC3E}">
        <p14:creationId xmlns="" xmlns:p14="http://schemas.microsoft.com/office/powerpoint/2010/main" val="220427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8E700A-CED7-478E-BB83-635488AB3A04}"/>
              </a:ext>
            </a:extLst>
          </p:cNvPr>
          <p:cNvSpPr>
            <a:spLocks noGrp="1"/>
          </p:cNvSpPr>
          <p:nvPr>
            <p:ph type="title"/>
          </p:nvPr>
        </p:nvSpPr>
        <p:spPr>
          <a:xfrm>
            <a:off x="362607" y="260131"/>
            <a:ext cx="11414234" cy="953813"/>
          </a:xfrm>
        </p:spPr>
        <p:txBody>
          <a:bodyPr>
            <a:normAutofit fontScale="90000"/>
          </a:bodyPr>
          <a:lstStyle/>
          <a:p>
            <a:r>
              <a:rPr lang="en-US" dirty="0"/>
              <a:t>The primary complex is composed of 3 components:</a:t>
            </a:r>
            <a:br>
              <a:rPr lang="en-US" dirty="0"/>
            </a:br>
            <a:r>
              <a:rPr lang="en-US" dirty="0" err="1"/>
              <a:t>Ghon’s</a:t>
            </a:r>
            <a:r>
              <a:rPr lang="en-US" dirty="0"/>
              <a:t> focus, draining lymphatics, and hilar lymph nodes.</a:t>
            </a:r>
          </a:p>
        </p:txBody>
      </p:sp>
      <p:pic>
        <p:nvPicPr>
          <p:cNvPr id="4" name="Content Placeholder 3">
            <a:extLst>
              <a:ext uri="{FF2B5EF4-FFF2-40B4-BE49-F238E27FC236}">
                <a16:creationId xmlns:a16="http://schemas.microsoft.com/office/drawing/2014/main" xmlns="" id="{F42B35AC-1948-48AD-9961-D5D1AE1F157F}"/>
              </a:ext>
            </a:extLst>
          </p:cNvPr>
          <p:cNvPicPr>
            <a:picLocks noGrp="1" noChangeAspect="1"/>
          </p:cNvPicPr>
          <p:nvPr>
            <p:ph idx="1"/>
          </p:nvPr>
        </p:nvPicPr>
        <p:blipFill>
          <a:blip r:embed="rId2"/>
          <a:stretch>
            <a:fillRect/>
          </a:stretch>
        </p:blipFill>
        <p:spPr>
          <a:xfrm>
            <a:off x="3184634" y="1395247"/>
            <a:ext cx="7062951" cy="5202621"/>
          </a:xfrm>
          <a:prstGeom prst="rect">
            <a:avLst/>
          </a:prstGeom>
        </p:spPr>
      </p:pic>
    </p:spTree>
    <p:extLst>
      <p:ext uri="{BB962C8B-B14F-4D97-AF65-F5344CB8AC3E}">
        <p14:creationId xmlns="" xmlns:p14="http://schemas.microsoft.com/office/powerpoint/2010/main" val="41320878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792481"/>
            <a:ext cx="10018713" cy="4998720"/>
          </a:xfrm>
        </p:spPr>
        <p:txBody>
          <a:bodyPr/>
          <a:lstStyle/>
          <a:p>
            <a:pPr marL="0" indent="0">
              <a:buNone/>
            </a:pPr>
            <a:r>
              <a:rPr lang="en-US" dirty="0" smtClean="0"/>
              <a:t>4. Which </a:t>
            </a:r>
            <a:r>
              <a:rPr lang="en-US" dirty="0"/>
              <a:t>category of leprosy is not included in Ridley-</a:t>
            </a:r>
            <a:r>
              <a:rPr lang="en-US" dirty="0" err="1"/>
              <a:t>Jopling</a:t>
            </a:r>
            <a:r>
              <a:rPr lang="en-US" dirty="0"/>
              <a:t> classification? </a:t>
            </a:r>
            <a:endParaRPr lang="en-US" dirty="0" smtClean="0"/>
          </a:p>
          <a:p>
            <a:pPr marL="0" indent="0">
              <a:buNone/>
            </a:pPr>
            <a:endParaRPr lang="en-US" dirty="0"/>
          </a:p>
          <a:p>
            <a:pPr marL="0" indent="0">
              <a:buNone/>
            </a:pPr>
            <a:r>
              <a:rPr lang="en-US" dirty="0" smtClean="0"/>
              <a:t>A. Mid </a:t>
            </a:r>
            <a:r>
              <a:rPr lang="en-US" dirty="0"/>
              <a:t>borderline leprosy </a:t>
            </a:r>
            <a:endParaRPr lang="en-US" dirty="0" smtClean="0"/>
          </a:p>
          <a:p>
            <a:pPr marL="0" indent="0">
              <a:buNone/>
            </a:pPr>
            <a:r>
              <a:rPr lang="en-US" dirty="0" smtClean="0"/>
              <a:t>B</a:t>
            </a:r>
            <a:r>
              <a:rPr lang="en-US" dirty="0"/>
              <a:t>. Borderline </a:t>
            </a:r>
            <a:r>
              <a:rPr lang="en-US" dirty="0" err="1"/>
              <a:t>tuberculoid</a:t>
            </a:r>
            <a:r>
              <a:rPr lang="en-US" dirty="0"/>
              <a:t> leprosy </a:t>
            </a:r>
            <a:endParaRPr lang="en-US" dirty="0" smtClean="0"/>
          </a:p>
          <a:p>
            <a:pPr marL="0" indent="0">
              <a:buNone/>
            </a:pPr>
            <a:r>
              <a:rPr lang="en-US" dirty="0" smtClean="0"/>
              <a:t>C</a:t>
            </a:r>
            <a:r>
              <a:rPr lang="en-US" dirty="0"/>
              <a:t>. Indeterminate leprosy </a:t>
            </a:r>
            <a:endParaRPr lang="en-US" dirty="0" smtClean="0"/>
          </a:p>
          <a:p>
            <a:pPr marL="0" indent="0">
              <a:buNone/>
            </a:pPr>
            <a:r>
              <a:rPr lang="en-US" dirty="0" smtClean="0"/>
              <a:t>D</a:t>
            </a:r>
            <a:r>
              <a:rPr lang="en-US" dirty="0"/>
              <a:t>. </a:t>
            </a:r>
            <a:r>
              <a:rPr lang="en-US" dirty="0" err="1"/>
              <a:t>Tuberculoid</a:t>
            </a:r>
            <a:r>
              <a:rPr lang="en-US" dirty="0"/>
              <a:t> polar leprosy </a:t>
            </a:r>
          </a:p>
        </p:txBody>
      </p:sp>
    </p:spTree>
    <p:extLst>
      <p:ext uri="{BB962C8B-B14F-4D97-AF65-F5344CB8AC3E}">
        <p14:creationId xmlns="" xmlns:p14="http://schemas.microsoft.com/office/powerpoint/2010/main" val="848285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777241"/>
            <a:ext cx="10018713" cy="5013960"/>
          </a:xfrm>
        </p:spPr>
        <p:txBody>
          <a:bodyPr/>
          <a:lstStyle/>
          <a:p>
            <a:pPr marL="0" indent="0">
              <a:buNone/>
            </a:pPr>
            <a:r>
              <a:rPr lang="en-US" dirty="0" smtClean="0"/>
              <a:t>5. Which </a:t>
            </a:r>
            <a:r>
              <a:rPr lang="en-US" dirty="0"/>
              <a:t>of the following is atypical mycobacteria? </a:t>
            </a:r>
          </a:p>
          <a:p>
            <a:pPr marL="0" indent="0">
              <a:buNone/>
            </a:pPr>
            <a:r>
              <a:rPr lang="en-US" dirty="0" smtClean="0"/>
              <a:t>A. Mycobacterium </a:t>
            </a:r>
            <a:r>
              <a:rPr lang="en-US" dirty="0" err="1"/>
              <a:t>microti</a:t>
            </a:r>
            <a:r>
              <a:rPr lang="en-US" dirty="0"/>
              <a:t> </a:t>
            </a:r>
            <a:endParaRPr lang="en-US" dirty="0" smtClean="0"/>
          </a:p>
          <a:p>
            <a:pPr marL="0" indent="0">
              <a:buNone/>
            </a:pPr>
            <a:r>
              <a:rPr lang="en-US" dirty="0" smtClean="0"/>
              <a:t>B</a:t>
            </a:r>
            <a:r>
              <a:rPr lang="en-US" dirty="0"/>
              <a:t>. Mycobacterium </a:t>
            </a:r>
            <a:r>
              <a:rPr lang="en-US" dirty="0" err="1"/>
              <a:t>canneti</a:t>
            </a:r>
            <a:r>
              <a:rPr lang="en-US" dirty="0"/>
              <a:t> </a:t>
            </a:r>
            <a:endParaRPr lang="en-US" dirty="0" smtClean="0"/>
          </a:p>
          <a:p>
            <a:pPr marL="0" indent="0">
              <a:buNone/>
            </a:pPr>
            <a:r>
              <a:rPr lang="en-US" dirty="0" smtClean="0"/>
              <a:t>C</a:t>
            </a:r>
            <a:r>
              <a:rPr lang="en-US" dirty="0"/>
              <a:t>. Mycobacterium </a:t>
            </a:r>
            <a:r>
              <a:rPr lang="en-US" dirty="0" err="1"/>
              <a:t>africanum</a:t>
            </a:r>
            <a:r>
              <a:rPr lang="en-US" dirty="0"/>
              <a:t> </a:t>
            </a:r>
            <a:endParaRPr lang="en-US" dirty="0" smtClean="0"/>
          </a:p>
          <a:p>
            <a:pPr marL="0" indent="0">
              <a:buNone/>
            </a:pPr>
            <a:r>
              <a:rPr lang="en-US" dirty="0" smtClean="0"/>
              <a:t>D</a:t>
            </a:r>
            <a:r>
              <a:rPr lang="en-US" dirty="0"/>
              <a:t>. Mycobacterium </a:t>
            </a:r>
            <a:r>
              <a:rPr lang="en-US" dirty="0" err="1"/>
              <a:t>ulcerans</a:t>
            </a:r>
            <a:r>
              <a:rPr lang="en-US" dirty="0"/>
              <a:t> </a:t>
            </a:r>
          </a:p>
        </p:txBody>
      </p:sp>
    </p:spTree>
    <p:extLst>
      <p:ext uri="{BB962C8B-B14F-4D97-AF65-F5344CB8AC3E}">
        <p14:creationId xmlns="" xmlns:p14="http://schemas.microsoft.com/office/powerpoint/2010/main" val="10784801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1500" b="1" dirty="0" smtClean="0"/>
              <a:t>ANSWERS</a:t>
            </a:r>
            <a:endParaRPr lang="en-US" sz="11500"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 xmlns:p14="http://schemas.microsoft.com/office/powerpoint/2010/main" val="21109007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990601"/>
            <a:ext cx="10018713" cy="4800600"/>
          </a:xfrm>
        </p:spPr>
        <p:txBody>
          <a:bodyPr/>
          <a:lstStyle/>
          <a:p>
            <a:pPr algn="ctr"/>
            <a:r>
              <a:rPr lang="en-US" dirty="0" smtClean="0"/>
              <a:t>1 – C </a:t>
            </a:r>
          </a:p>
          <a:p>
            <a:pPr algn="ctr"/>
            <a:r>
              <a:rPr lang="en-US" dirty="0" smtClean="0"/>
              <a:t>2 – C</a:t>
            </a:r>
          </a:p>
          <a:p>
            <a:pPr algn="ctr"/>
            <a:r>
              <a:rPr lang="en-US" dirty="0" smtClean="0"/>
              <a:t>3 –  A</a:t>
            </a:r>
          </a:p>
          <a:p>
            <a:pPr algn="ctr"/>
            <a:r>
              <a:rPr lang="en-US" dirty="0" smtClean="0"/>
              <a:t>4 – C</a:t>
            </a:r>
          </a:p>
          <a:p>
            <a:pPr algn="ctr"/>
            <a:r>
              <a:rPr lang="en-US" dirty="0" smtClean="0"/>
              <a:t>5 </a:t>
            </a:r>
            <a:r>
              <a:rPr lang="en-US" smtClean="0"/>
              <a:t>– D </a:t>
            </a:r>
            <a:endParaRPr lang="en-US" dirty="0" smtClean="0"/>
          </a:p>
          <a:p>
            <a:pPr marL="0" indent="0" algn="ctr">
              <a:buNone/>
            </a:pPr>
            <a:endParaRPr lang="en-US" dirty="0"/>
          </a:p>
        </p:txBody>
      </p:sp>
    </p:spTree>
    <p:extLst>
      <p:ext uri="{BB962C8B-B14F-4D97-AF65-F5344CB8AC3E}">
        <p14:creationId xmlns="" xmlns:p14="http://schemas.microsoft.com/office/powerpoint/2010/main" val="7916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580571"/>
            <a:ext cx="10018713" cy="5515429"/>
          </a:xfrm>
        </p:spPr>
        <p:txBody>
          <a:bodyPr>
            <a:normAutofit/>
          </a:bodyPr>
          <a:lstStyle/>
          <a:p>
            <a:r>
              <a:rPr lang="en-US" sz="4000" b="1" i="1" dirty="0"/>
              <a:t>Microscopically, </a:t>
            </a:r>
            <a:r>
              <a:rPr lang="en-US" sz="4000" dirty="0"/>
              <a:t>the lesions of primary tuberculosis have following features:</a:t>
            </a:r>
          </a:p>
          <a:p>
            <a:pPr marL="0" indent="0">
              <a:buNone/>
            </a:pPr>
            <a:r>
              <a:rPr lang="en-US" sz="4000" dirty="0" err="1"/>
              <a:t>i</a:t>
            </a:r>
            <a:r>
              <a:rPr lang="en-US" sz="4000" dirty="0"/>
              <a:t>) Tuberculous granulomas with peripheral fibrosis.</a:t>
            </a:r>
          </a:p>
          <a:p>
            <a:pPr marL="0" indent="0">
              <a:buNone/>
            </a:pPr>
            <a:r>
              <a:rPr lang="en-US" sz="4000" dirty="0"/>
              <a:t>ii) Extensive caseation necrosis in the centers of granulomas.</a:t>
            </a:r>
          </a:p>
          <a:p>
            <a:pPr marL="0" indent="0">
              <a:buNone/>
            </a:pPr>
            <a:r>
              <a:rPr lang="en-US" sz="4000" dirty="0"/>
              <a:t>iii) Old lesions have fibrosis and calcification.</a:t>
            </a:r>
          </a:p>
        </p:txBody>
      </p:sp>
    </p:spTree>
    <p:extLst>
      <p:ext uri="{BB962C8B-B14F-4D97-AF65-F5344CB8AC3E}">
        <p14:creationId xmlns="" xmlns:p14="http://schemas.microsoft.com/office/powerpoint/2010/main" val="275415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1AFFA-2927-47C9-8C6F-A3C07BDFFB6A}"/>
              </a:ext>
            </a:extLst>
          </p:cNvPr>
          <p:cNvSpPr>
            <a:spLocks noGrp="1"/>
          </p:cNvSpPr>
          <p:nvPr>
            <p:ph type="title"/>
          </p:nvPr>
        </p:nvSpPr>
        <p:spPr>
          <a:xfrm>
            <a:off x="1484310" y="338959"/>
            <a:ext cx="10018713" cy="1095703"/>
          </a:xfrm>
        </p:spPr>
        <p:txBody>
          <a:bodyPr/>
          <a:lstStyle/>
          <a:p>
            <a:r>
              <a:rPr lang="en-US" b="1" dirty="0"/>
              <a:t>FATE OF PRIMARY TUBERCULOSIS</a:t>
            </a:r>
            <a:endParaRPr lang="en-US" dirty="0"/>
          </a:p>
        </p:txBody>
      </p:sp>
      <p:sp>
        <p:nvSpPr>
          <p:cNvPr id="3" name="Content Placeholder 2">
            <a:extLst>
              <a:ext uri="{FF2B5EF4-FFF2-40B4-BE49-F238E27FC236}">
                <a16:creationId xmlns:a16="http://schemas.microsoft.com/office/drawing/2014/main" xmlns="" id="{5E9972F0-4FEE-4DE1-9507-39654B80DB18}"/>
              </a:ext>
            </a:extLst>
          </p:cNvPr>
          <p:cNvSpPr>
            <a:spLocks noGrp="1"/>
          </p:cNvSpPr>
          <p:nvPr>
            <p:ph idx="1"/>
          </p:nvPr>
        </p:nvSpPr>
        <p:spPr>
          <a:xfrm>
            <a:off x="1484310" y="1434663"/>
            <a:ext cx="10018713" cy="4356538"/>
          </a:xfrm>
        </p:spPr>
        <p:txBody>
          <a:bodyPr>
            <a:normAutofit/>
          </a:bodyPr>
          <a:lstStyle/>
          <a:p>
            <a:r>
              <a:rPr lang="en-US" sz="4000" dirty="0"/>
              <a:t>Primary complex may have one of the following sequelae:</a:t>
            </a:r>
          </a:p>
          <a:p>
            <a:r>
              <a:rPr lang="en-US" sz="4000" dirty="0"/>
              <a:t>1. The lesions of primary tuberculosis of the lung commonly do not progress but instead </a:t>
            </a:r>
            <a:r>
              <a:rPr lang="en-US" sz="4000" u="sng" dirty="0">
                <a:solidFill>
                  <a:schemeClr val="accent1">
                    <a:lumMod val="50000"/>
                  </a:schemeClr>
                </a:solidFill>
              </a:rPr>
              <a:t>heal by </a:t>
            </a:r>
            <a:r>
              <a:rPr lang="en-US" sz="4000" i="1" u="sng" dirty="0">
                <a:solidFill>
                  <a:schemeClr val="accent1">
                    <a:lumMod val="50000"/>
                  </a:schemeClr>
                </a:solidFill>
              </a:rPr>
              <a:t>fibrosis</a:t>
            </a:r>
            <a:r>
              <a:rPr lang="en-US" sz="4000" i="1" dirty="0"/>
              <a:t>, </a:t>
            </a:r>
            <a:r>
              <a:rPr lang="en-US" sz="4000" dirty="0"/>
              <a:t>and in time undergo </a:t>
            </a:r>
            <a:r>
              <a:rPr lang="en-US" sz="4000" i="1" u="sng" dirty="0">
                <a:solidFill>
                  <a:schemeClr val="accent1">
                    <a:lumMod val="50000"/>
                  </a:schemeClr>
                </a:solidFill>
              </a:rPr>
              <a:t>calcification</a:t>
            </a:r>
            <a:r>
              <a:rPr lang="en-US" sz="4000" i="1" u="sng" dirty="0"/>
              <a:t> </a:t>
            </a:r>
            <a:r>
              <a:rPr lang="en-US" sz="4000" dirty="0"/>
              <a:t>and even </a:t>
            </a:r>
            <a:r>
              <a:rPr lang="en-US" sz="4000" i="1" u="sng" dirty="0">
                <a:solidFill>
                  <a:schemeClr val="accent1">
                    <a:lumMod val="50000"/>
                  </a:schemeClr>
                </a:solidFill>
              </a:rPr>
              <a:t>ossification</a:t>
            </a:r>
            <a:r>
              <a:rPr lang="en-US" sz="4000" dirty="0"/>
              <a:t>.</a:t>
            </a:r>
          </a:p>
        </p:txBody>
      </p:sp>
    </p:spTree>
    <p:extLst>
      <p:ext uri="{BB962C8B-B14F-4D97-AF65-F5344CB8AC3E}">
        <p14:creationId xmlns="" xmlns:p14="http://schemas.microsoft.com/office/powerpoint/2010/main" val="32244233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3138</TotalTime>
  <Words>3152</Words>
  <Application>Microsoft Office PowerPoint</Application>
  <PresentationFormat>Custom</PresentationFormat>
  <Paragraphs>216</Paragraphs>
  <Slides>73</Slides>
  <Notes>1</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Parallax</vt:lpstr>
      <vt:lpstr>CHRONIC INFLAMMATION</vt:lpstr>
      <vt:lpstr>TYPES OF TUBERCULOSIS</vt:lpstr>
      <vt:lpstr>A. Primary Tuberculosis</vt:lpstr>
      <vt:lpstr>Slide 4</vt:lpstr>
      <vt:lpstr>Slide 5</vt:lpstr>
      <vt:lpstr>Slide 6</vt:lpstr>
      <vt:lpstr>The primary complex is composed of 3 components: Ghon’s focus, draining lymphatics, and hilar lymph nodes.</vt:lpstr>
      <vt:lpstr>Slide 8</vt:lpstr>
      <vt:lpstr>FATE OF PRIMARY TUBERCULOSIS</vt:lpstr>
      <vt:lpstr>Slide 10</vt:lpstr>
      <vt:lpstr>Slide 11</vt:lpstr>
      <vt:lpstr>Slide 12</vt:lpstr>
      <vt:lpstr>Slide 13</vt:lpstr>
      <vt:lpstr>B. Secondary Tuberculosis</vt:lpstr>
      <vt:lpstr>Slide 15</vt:lpstr>
      <vt:lpstr>Progressive secondary tuberculosis.</vt:lpstr>
      <vt:lpstr>Secondary Pulmonary Tuberculosis</vt:lpstr>
      <vt:lpstr>Slide 18</vt:lpstr>
      <vt:lpstr>Slide 19</vt:lpstr>
      <vt:lpstr>FATE OF SECONDARY PULMONARY TUBERCULOSIS</vt:lpstr>
      <vt:lpstr>Slide 21</vt:lpstr>
      <vt:lpstr>i) FIBROCASEOUS TUBERCULOSIS</vt:lpstr>
      <vt:lpstr>Slide 23</vt:lpstr>
      <vt:lpstr>ii) TUBERCULOUS CASEOUS PNEUMONIA</vt:lpstr>
      <vt:lpstr>iii) MILIARY TUBERCULOSIS</vt:lpstr>
      <vt:lpstr>Slide 26</vt:lpstr>
      <vt:lpstr>iv) TUBERCULOUS EMPYEMA</vt:lpstr>
      <vt:lpstr>ATYPICAL MYCOBACTERIA (NON-TUBERCULOUS MYCOBACTERIA)</vt:lpstr>
      <vt:lpstr>Slide 29</vt:lpstr>
      <vt:lpstr>Slide 30</vt:lpstr>
      <vt:lpstr>Slide 31</vt:lpstr>
      <vt:lpstr>Slide 32</vt:lpstr>
      <vt:lpstr>Slide 33</vt:lpstr>
      <vt:lpstr>LEPROSY</vt:lpstr>
      <vt:lpstr>Causative Organism</vt:lpstr>
      <vt:lpstr>Lepra bacilli in LL are seen as globi and cigarettes-in-a-pack appearance inside the foam macrophages</vt:lpstr>
      <vt:lpstr>Slide 37</vt:lpstr>
      <vt:lpstr>Slide 38</vt:lpstr>
      <vt:lpstr>Slide 39</vt:lpstr>
      <vt:lpstr>Mode of Transmission</vt:lpstr>
      <vt:lpstr>Slide 41</vt:lpstr>
      <vt:lpstr>Immunology of Leprosy</vt:lpstr>
      <vt:lpstr>Slide 43</vt:lpstr>
      <vt:lpstr>Slide 44</vt:lpstr>
      <vt:lpstr>Slide 45</vt:lpstr>
      <vt:lpstr>Slide 46</vt:lpstr>
      <vt:lpstr>LEPROMIN TEST</vt:lpstr>
      <vt:lpstr>Slide 48</vt:lpstr>
      <vt:lpstr>Slide 49</vt:lpstr>
      <vt:lpstr>Classification</vt:lpstr>
      <vt:lpstr>Slide 51</vt:lpstr>
      <vt:lpstr>VARIANTS</vt:lpstr>
      <vt:lpstr>Histopathology of Leprosy</vt:lpstr>
      <vt:lpstr>1. Lepromatous leprosy:</vt:lpstr>
      <vt:lpstr>Slide 55</vt:lpstr>
      <vt:lpstr>Slide 56</vt:lpstr>
      <vt:lpstr>2. Tuberculoid leprosy</vt:lpstr>
      <vt:lpstr>Slide 58</vt:lpstr>
      <vt:lpstr>Slide 59</vt:lpstr>
      <vt:lpstr>Slide 60</vt:lpstr>
      <vt:lpstr>3. Borderline leprosy</vt:lpstr>
      <vt:lpstr>Slide 62</vt:lpstr>
      <vt:lpstr>Clinical Features</vt:lpstr>
      <vt:lpstr>Slide 64</vt:lpstr>
      <vt:lpstr>Slide 65</vt:lpstr>
      <vt:lpstr>MCQs</vt:lpstr>
      <vt:lpstr>Slide 67</vt:lpstr>
      <vt:lpstr>Slide 68</vt:lpstr>
      <vt:lpstr>Slide 69</vt:lpstr>
      <vt:lpstr>Slide 70</vt:lpstr>
      <vt:lpstr>Slide 71</vt:lpstr>
      <vt:lpstr>ANSWERS</vt:lpstr>
      <vt:lpstr>Slide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INFLAMMATION</dc:title>
  <dc:creator>prashant gosai</dc:creator>
  <cp:lastModifiedBy>admin</cp:lastModifiedBy>
  <cp:revision>69</cp:revision>
  <dcterms:created xsi:type="dcterms:W3CDTF">2019-12-26T15:24:21Z</dcterms:created>
  <dcterms:modified xsi:type="dcterms:W3CDTF">2022-04-29T02:46:03Z</dcterms:modified>
</cp:coreProperties>
</file>