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74" r:id="rId8"/>
    <p:sldId id="262" r:id="rId9"/>
    <p:sldId id="275" r:id="rId10"/>
    <p:sldId id="301" r:id="rId11"/>
    <p:sldId id="276" r:id="rId12"/>
    <p:sldId id="277" r:id="rId13"/>
    <p:sldId id="263" r:id="rId14"/>
    <p:sldId id="278" r:id="rId15"/>
    <p:sldId id="280" r:id="rId16"/>
    <p:sldId id="306" r:id="rId17"/>
    <p:sldId id="281" r:id="rId18"/>
    <p:sldId id="282" r:id="rId19"/>
    <p:sldId id="287" r:id="rId20"/>
    <p:sldId id="298" r:id="rId21"/>
    <p:sldId id="279" r:id="rId22"/>
    <p:sldId id="272" r:id="rId23"/>
    <p:sldId id="336" r:id="rId24"/>
    <p:sldId id="338" r:id="rId25"/>
    <p:sldId id="339" r:id="rId26"/>
    <p:sldId id="340" r:id="rId27"/>
    <p:sldId id="341" r:id="rId28"/>
    <p:sldId id="34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6D988C-05A9-421C-BE74-45E2DD3E88D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D338DA3-6F85-4977-9D69-523349ACFDA6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Stoppage of circulation </a:t>
          </a:r>
          <a:endParaRPr lang="en-IN" sz="2400" dirty="0">
            <a:solidFill>
              <a:schemeClr val="tx1"/>
            </a:solidFill>
          </a:endParaRPr>
        </a:p>
      </dgm:t>
    </dgm:pt>
    <dgm:pt modelId="{9721675E-6825-43EC-9AC9-D471C72B198D}" type="parTrans" cxnId="{C367D8E3-2812-41C0-AF55-4A4BEA9CA700}">
      <dgm:prSet/>
      <dgm:spPr/>
      <dgm:t>
        <a:bodyPr/>
        <a:lstStyle/>
        <a:p>
          <a:endParaRPr lang="en-IN" sz="3200">
            <a:solidFill>
              <a:schemeClr val="tx1"/>
            </a:solidFill>
          </a:endParaRPr>
        </a:p>
      </dgm:t>
    </dgm:pt>
    <dgm:pt modelId="{931A81BC-7ED3-4B19-AF73-5AAF85CE944F}" type="sibTrans" cxnId="{C367D8E3-2812-41C0-AF55-4A4BEA9CA700}">
      <dgm:prSet custT="1"/>
      <dgm:spPr/>
      <dgm:t>
        <a:bodyPr/>
        <a:lstStyle/>
        <a:p>
          <a:endParaRPr lang="en-IN" sz="1400">
            <a:solidFill>
              <a:schemeClr val="tx1"/>
            </a:solidFill>
          </a:endParaRPr>
        </a:p>
      </dgm:t>
    </dgm:pt>
    <dgm:pt modelId="{75A98EAB-DB26-4E54-A56F-B1C5D66CE99A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Stagnation of blood </a:t>
          </a:r>
          <a:br>
            <a:rPr lang="en-IN" sz="2400" dirty="0" smtClean="0">
              <a:solidFill>
                <a:schemeClr val="tx1"/>
              </a:solidFill>
            </a:rPr>
          </a:br>
          <a:r>
            <a:rPr lang="en-IN" sz="2400" dirty="0" smtClean="0">
              <a:solidFill>
                <a:schemeClr val="tx1"/>
              </a:solidFill>
            </a:rPr>
            <a:t>in toneless blood vessels - veins &amp; </a:t>
          </a:r>
          <a:r>
            <a:rPr lang="en-IN" sz="2400" dirty="0" err="1" smtClean="0">
              <a:solidFill>
                <a:schemeClr val="tx1"/>
              </a:solidFill>
            </a:rPr>
            <a:t>cappillaries</a:t>
          </a:r>
          <a:endParaRPr lang="en-IN" sz="2400" dirty="0">
            <a:solidFill>
              <a:schemeClr val="tx1"/>
            </a:solidFill>
          </a:endParaRPr>
        </a:p>
      </dgm:t>
    </dgm:pt>
    <dgm:pt modelId="{6B020A49-AA82-4C48-9160-01DB5B037080}" type="parTrans" cxnId="{16EE7858-8C6F-4440-A926-CDC9FCD2BB85}">
      <dgm:prSet/>
      <dgm:spPr/>
      <dgm:t>
        <a:bodyPr/>
        <a:lstStyle/>
        <a:p>
          <a:endParaRPr lang="en-IN" sz="3200">
            <a:solidFill>
              <a:schemeClr val="tx1"/>
            </a:solidFill>
          </a:endParaRPr>
        </a:p>
      </dgm:t>
    </dgm:pt>
    <dgm:pt modelId="{E769690A-0B91-4476-B44B-4B8F25B23F33}" type="sibTrans" cxnId="{16EE7858-8C6F-4440-A926-CDC9FCD2BB85}">
      <dgm:prSet custT="1"/>
      <dgm:spPr/>
      <dgm:t>
        <a:bodyPr/>
        <a:lstStyle/>
        <a:p>
          <a:endParaRPr lang="en-IN" sz="1800">
            <a:solidFill>
              <a:schemeClr val="tx1"/>
            </a:solidFill>
          </a:endParaRPr>
        </a:p>
      </dgm:t>
    </dgm:pt>
    <dgm:pt modelId="{94BB6126-1EEA-4192-8ED5-D1DED25A9E3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Gravitational pull/sink of blood</a:t>
          </a:r>
          <a:br>
            <a:rPr lang="en-IN" sz="2400" dirty="0" smtClean="0">
              <a:solidFill>
                <a:schemeClr val="tx1"/>
              </a:solidFill>
            </a:rPr>
          </a:br>
          <a:r>
            <a:rPr lang="en-IN" sz="2400" dirty="0" smtClean="0">
              <a:solidFill>
                <a:schemeClr val="tx1"/>
              </a:solidFill>
            </a:rPr>
            <a:t> in dependent body parts </a:t>
          </a:r>
          <a:r>
            <a:rPr lang="en-IN" sz="2000" dirty="0" smtClean="0">
              <a:solidFill>
                <a:schemeClr val="tx1"/>
              </a:solidFill>
            </a:rPr>
            <a:t>(except pressure areas)</a:t>
          </a:r>
          <a:endParaRPr lang="en-IN" sz="2400" dirty="0">
            <a:solidFill>
              <a:schemeClr val="tx1"/>
            </a:solidFill>
          </a:endParaRPr>
        </a:p>
      </dgm:t>
    </dgm:pt>
    <dgm:pt modelId="{E042B9A1-7D3A-4445-A125-449FCEB5432A}" type="parTrans" cxnId="{3DE3D30F-276D-4FDC-8669-E213A0247120}">
      <dgm:prSet/>
      <dgm:spPr/>
      <dgm:t>
        <a:bodyPr/>
        <a:lstStyle/>
        <a:p>
          <a:endParaRPr lang="en-IN" sz="3200">
            <a:solidFill>
              <a:schemeClr val="tx1"/>
            </a:solidFill>
          </a:endParaRPr>
        </a:p>
      </dgm:t>
    </dgm:pt>
    <dgm:pt modelId="{869213AA-A806-4187-AD13-9E9C0BF712C5}" type="sibTrans" cxnId="{3DE3D30F-276D-4FDC-8669-E213A0247120}">
      <dgm:prSet custT="1"/>
      <dgm:spPr/>
      <dgm:t>
        <a:bodyPr/>
        <a:lstStyle/>
        <a:p>
          <a:endParaRPr lang="en-IN" sz="1400">
            <a:solidFill>
              <a:schemeClr val="tx1"/>
            </a:solidFill>
          </a:endParaRPr>
        </a:p>
      </dgm:t>
    </dgm:pt>
    <dgm:pt modelId="{F3E31E4B-A22B-4053-BFBD-CEA9EA6E8BD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IN" sz="2400" dirty="0" smtClean="0">
              <a:solidFill>
                <a:schemeClr val="tx1"/>
              </a:solidFill>
            </a:rPr>
            <a:t>Gradual bluish-purple skin discoloration  over dependent body parts</a:t>
          </a:r>
          <a:endParaRPr lang="en-IN" sz="2400" dirty="0">
            <a:solidFill>
              <a:schemeClr val="tx1"/>
            </a:solidFill>
          </a:endParaRPr>
        </a:p>
      </dgm:t>
    </dgm:pt>
    <dgm:pt modelId="{F639F863-FEC4-4C03-8FC6-80C98B4F1A9E}" type="parTrans" cxnId="{42EE265A-CF32-4BE0-80C1-4A4326714BC8}">
      <dgm:prSet/>
      <dgm:spPr/>
      <dgm:t>
        <a:bodyPr/>
        <a:lstStyle/>
        <a:p>
          <a:endParaRPr lang="en-IN" sz="3200">
            <a:solidFill>
              <a:schemeClr val="tx1"/>
            </a:solidFill>
          </a:endParaRPr>
        </a:p>
      </dgm:t>
    </dgm:pt>
    <dgm:pt modelId="{233339D2-AFF3-4355-9D24-E678C5FFFB47}" type="sibTrans" cxnId="{42EE265A-CF32-4BE0-80C1-4A4326714BC8}">
      <dgm:prSet/>
      <dgm:spPr/>
      <dgm:t>
        <a:bodyPr/>
        <a:lstStyle/>
        <a:p>
          <a:endParaRPr lang="en-IN" sz="3200">
            <a:solidFill>
              <a:schemeClr val="tx1"/>
            </a:solidFill>
          </a:endParaRPr>
        </a:p>
      </dgm:t>
    </dgm:pt>
    <dgm:pt modelId="{0F71A07E-DFBA-4A1D-B1BC-018E66BA453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IN" sz="2400" dirty="0" err="1" smtClean="0">
              <a:solidFill>
                <a:schemeClr val="tx1"/>
              </a:solidFill>
            </a:rPr>
            <a:t>DeoxyHb</a:t>
          </a:r>
          <a:r>
            <a:rPr lang="en-IN" sz="2400" dirty="0" smtClean="0">
              <a:solidFill>
                <a:schemeClr val="tx1"/>
              </a:solidFill>
            </a:rPr>
            <a:t> blood – dark red</a:t>
          </a:r>
          <a:endParaRPr lang="en-IN" sz="2400" dirty="0">
            <a:solidFill>
              <a:schemeClr val="tx1"/>
            </a:solidFill>
          </a:endParaRPr>
        </a:p>
      </dgm:t>
    </dgm:pt>
    <dgm:pt modelId="{38172304-DB24-40FB-B148-476EED16D8F3}" type="parTrans" cxnId="{9A5E54AB-5091-4BE2-936D-24437A265BFA}">
      <dgm:prSet/>
      <dgm:spPr/>
      <dgm:t>
        <a:bodyPr/>
        <a:lstStyle/>
        <a:p>
          <a:endParaRPr lang="en-IN" sz="3200">
            <a:solidFill>
              <a:schemeClr val="tx1"/>
            </a:solidFill>
          </a:endParaRPr>
        </a:p>
      </dgm:t>
    </dgm:pt>
    <dgm:pt modelId="{D3086FB1-CA4D-4CDD-ACF3-804ED7F505B1}" type="sibTrans" cxnId="{9A5E54AB-5091-4BE2-936D-24437A265BFA}">
      <dgm:prSet custT="1"/>
      <dgm:spPr/>
      <dgm:t>
        <a:bodyPr/>
        <a:lstStyle/>
        <a:p>
          <a:endParaRPr lang="en-IN" sz="1400">
            <a:solidFill>
              <a:schemeClr val="tx1"/>
            </a:solidFill>
          </a:endParaRPr>
        </a:p>
      </dgm:t>
    </dgm:pt>
    <dgm:pt modelId="{04A63542-A4E0-4DD0-B90F-CA2C02640430}" type="pres">
      <dgm:prSet presAssocID="{CB6D988C-05A9-421C-BE74-45E2DD3E88DB}" presName="linearFlow" presStyleCnt="0">
        <dgm:presLayoutVars>
          <dgm:resizeHandles val="exact"/>
        </dgm:presLayoutVars>
      </dgm:prSet>
      <dgm:spPr/>
    </dgm:pt>
    <dgm:pt modelId="{CEB9DB07-8E41-4B6F-9193-C59C3B1A874F}" type="pres">
      <dgm:prSet presAssocID="{BD338DA3-6F85-4977-9D69-523349ACFDA6}" presName="node" presStyleLbl="node1" presStyleIdx="0" presStyleCnt="5" custScaleX="26595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CA0C20-40F7-406D-A7E7-13D8F654AD6E}" type="pres">
      <dgm:prSet presAssocID="{931A81BC-7ED3-4B19-AF73-5AAF85CE944F}" presName="sibTrans" presStyleLbl="sibTrans2D1" presStyleIdx="0" presStyleCnt="4"/>
      <dgm:spPr/>
      <dgm:t>
        <a:bodyPr/>
        <a:lstStyle/>
        <a:p>
          <a:endParaRPr lang="en-IN"/>
        </a:p>
      </dgm:t>
    </dgm:pt>
    <dgm:pt modelId="{CF826DD6-6AFC-4D61-9D4B-AD97A3C2E05D}" type="pres">
      <dgm:prSet presAssocID="{931A81BC-7ED3-4B19-AF73-5AAF85CE944F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07501029-4574-4B27-BB9A-21E76526E0DD}" type="pres">
      <dgm:prSet presAssocID="{0F71A07E-DFBA-4A1D-B1BC-018E66BA4530}" presName="node" presStyleLbl="node1" presStyleIdx="1" presStyleCnt="5" custScaleX="26595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783851-228C-4A4B-B951-01A29E94B666}" type="pres">
      <dgm:prSet presAssocID="{D3086FB1-CA4D-4CDD-ACF3-804ED7F505B1}" presName="sibTrans" presStyleLbl="sibTrans2D1" presStyleIdx="1" presStyleCnt="4"/>
      <dgm:spPr/>
      <dgm:t>
        <a:bodyPr/>
        <a:lstStyle/>
        <a:p>
          <a:endParaRPr lang="en-IN"/>
        </a:p>
      </dgm:t>
    </dgm:pt>
    <dgm:pt modelId="{CB6562F5-411A-4F5E-B6F3-56D9AD7AEE35}" type="pres">
      <dgm:prSet presAssocID="{D3086FB1-CA4D-4CDD-ACF3-804ED7F505B1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FC9DA36F-180B-4606-8814-8F3B800DD36F}" type="pres">
      <dgm:prSet presAssocID="{75A98EAB-DB26-4E54-A56F-B1C5D66CE99A}" presName="node" presStyleLbl="node1" presStyleIdx="2" presStyleCnt="5" custScaleX="265951" custLinFactNeighborY="-502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D462A03-6C33-43E3-861E-7259E7514BBD}" type="pres">
      <dgm:prSet presAssocID="{E769690A-0B91-4476-B44B-4B8F25B23F33}" presName="sibTrans" presStyleLbl="sibTrans2D1" presStyleIdx="2" presStyleCnt="4"/>
      <dgm:spPr/>
      <dgm:t>
        <a:bodyPr/>
        <a:lstStyle/>
        <a:p>
          <a:endParaRPr lang="en-IN"/>
        </a:p>
      </dgm:t>
    </dgm:pt>
    <dgm:pt modelId="{3453182D-D4CB-4869-8215-161AD3CEAB3D}" type="pres">
      <dgm:prSet presAssocID="{E769690A-0B91-4476-B44B-4B8F25B23F33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B88C19BE-A74E-4284-B8D9-F44FBC4F1536}" type="pres">
      <dgm:prSet presAssocID="{94BB6126-1EEA-4192-8ED5-D1DED25A9E39}" presName="node" presStyleLbl="node1" presStyleIdx="3" presStyleCnt="5" custScaleX="26595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6289A31-500D-4E9E-A5F4-1717344B0865}" type="pres">
      <dgm:prSet presAssocID="{869213AA-A806-4187-AD13-9E9C0BF712C5}" presName="sibTrans" presStyleLbl="sibTrans2D1" presStyleIdx="3" presStyleCnt="4"/>
      <dgm:spPr/>
      <dgm:t>
        <a:bodyPr/>
        <a:lstStyle/>
        <a:p>
          <a:endParaRPr lang="en-IN"/>
        </a:p>
      </dgm:t>
    </dgm:pt>
    <dgm:pt modelId="{E9963477-04B2-48ED-8DF1-189D0088D20F}" type="pres">
      <dgm:prSet presAssocID="{869213AA-A806-4187-AD13-9E9C0BF712C5}" presName="connectorText" presStyleLbl="sibTrans2D1" presStyleIdx="3" presStyleCnt="4"/>
      <dgm:spPr/>
      <dgm:t>
        <a:bodyPr/>
        <a:lstStyle/>
        <a:p>
          <a:endParaRPr lang="en-IN"/>
        </a:p>
      </dgm:t>
    </dgm:pt>
    <dgm:pt modelId="{B5F9019D-C7A0-42CF-B013-36222C478037}" type="pres">
      <dgm:prSet presAssocID="{F3E31E4B-A22B-4053-BFBD-CEA9EA6E8BD9}" presName="node" presStyleLbl="node1" presStyleIdx="4" presStyleCnt="5" custScaleX="265951" custLinFactNeighborY="892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875D217-6C05-4A58-9D9C-8FE4F01E4D0B}" type="presOf" srcId="{869213AA-A806-4187-AD13-9E9C0BF712C5}" destId="{E9963477-04B2-48ED-8DF1-189D0088D20F}" srcOrd="1" destOrd="0" presId="urn:microsoft.com/office/officeart/2005/8/layout/process2"/>
    <dgm:cxn modelId="{9A5E54AB-5091-4BE2-936D-24437A265BFA}" srcId="{CB6D988C-05A9-421C-BE74-45E2DD3E88DB}" destId="{0F71A07E-DFBA-4A1D-B1BC-018E66BA4530}" srcOrd="1" destOrd="0" parTransId="{38172304-DB24-40FB-B148-476EED16D8F3}" sibTransId="{D3086FB1-CA4D-4CDD-ACF3-804ED7F505B1}"/>
    <dgm:cxn modelId="{BB84553A-7811-4FFD-B0A9-13FB2F732A0A}" type="presOf" srcId="{931A81BC-7ED3-4B19-AF73-5AAF85CE944F}" destId="{CF826DD6-6AFC-4D61-9D4B-AD97A3C2E05D}" srcOrd="1" destOrd="0" presId="urn:microsoft.com/office/officeart/2005/8/layout/process2"/>
    <dgm:cxn modelId="{4830E034-98C1-4139-8762-2F301EA21482}" type="presOf" srcId="{E769690A-0B91-4476-B44B-4B8F25B23F33}" destId="{3453182D-D4CB-4869-8215-161AD3CEAB3D}" srcOrd="1" destOrd="0" presId="urn:microsoft.com/office/officeart/2005/8/layout/process2"/>
    <dgm:cxn modelId="{DE6F2385-A597-44B1-BE37-548978B9F64D}" type="presOf" srcId="{931A81BC-7ED3-4B19-AF73-5AAF85CE944F}" destId="{CCCA0C20-40F7-406D-A7E7-13D8F654AD6E}" srcOrd="0" destOrd="0" presId="urn:microsoft.com/office/officeart/2005/8/layout/process2"/>
    <dgm:cxn modelId="{64312118-580A-4E64-8B6C-95AF2BD1CE7F}" type="presOf" srcId="{D3086FB1-CA4D-4CDD-ACF3-804ED7F505B1}" destId="{F9783851-228C-4A4B-B951-01A29E94B666}" srcOrd="0" destOrd="0" presId="urn:microsoft.com/office/officeart/2005/8/layout/process2"/>
    <dgm:cxn modelId="{ADBE6143-DC11-4DB0-A5EE-40E53998CA4F}" type="presOf" srcId="{94BB6126-1EEA-4192-8ED5-D1DED25A9E39}" destId="{B88C19BE-A74E-4284-B8D9-F44FBC4F1536}" srcOrd="0" destOrd="0" presId="urn:microsoft.com/office/officeart/2005/8/layout/process2"/>
    <dgm:cxn modelId="{A898D21D-8945-4F57-AEFD-A757B9C84C3A}" type="presOf" srcId="{75A98EAB-DB26-4E54-A56F-B1C5D66CE99A}" destId="{FC9DA36F-180B-4606-8814-8F3B800DD36F}" srcOrd="0" destOrd="0" presId="urn:microsoft.com/office/officeart/2005/8/layout/process2"/>
    <dgm:cxn modelId="{A9523138-D123-453C-9308-95F16E1E392B}" type="presOf" srcId="{0F71A07E-DFBA-4A1D-B1BC-018E66BA4530}" destId="{07501029-4574-4B27-BB9A-21E76526E0DD}" srcOrd="0" destOrd="0" presId="urn:microsoft.com/office/officeart/2005/8/layout/process2"/>
    <dgm:cxn modelId="{3DE3D30F-276D-4FDC-8669-E213A0247120}" srcId="{CB6D988C-05A9-421C-BE74-45E2DD3E88DB}" destId="{94BB6126-1EEA-4192-8ED5-D1DED25A9E39}" srcOrd="3" destOrd="0" parTransId="{E042B9A1-7D3A-4445-A125-449FCEB5432A}" sibTransId="{869213AA-A806-4187-AD13-9E9C0BF712C5}"/>
    <dgm:cxn modelId="{7D553A07-4978-4122-940B-59DDE6272D91}" type="presOf" srcId="{BD338DA3-6F85-4977-9D69-523349ACFDA6}" destId="{CEB9DB07-8E41-4B6F-9193-C59C3B1A874F}" srcOrd="0" destOrd="0" presId="urn:microsoft.com/office/officeart/2005/8/layout/process2"/>
    <dgm:cxn modelId="{9037CE4C-07F8-43BF-AE33-7251AA242537}" type="presOf" srcId="{869213AA-A806-4187-AD13-9E9C0BF712C5}" destId="{F6289A31-500D-4E9E-A5F4-1717344B0865}" srcOrd="0" destOrd="0" presId="urn:microsoft.com/office/officeart/2005/8/layout/process2"/>
    <dgm:cxn modelId="{AF859E5D-A494-4D19-9A04-782B1356460C}" type="presOf" srcId="{E769690A-0B91-4476-B44B-4B8F25B23F33}" destId="{2D462A03-6C33-43E3-861E-7259E7514BBD}" srcOrd="0" destOrd="0" presId="urn:microsoft.com/office/officeart/2005/8/layout/process2"/>
    <dgm:cxn modelId="{16EE7858-8C6F-4440-A926-CDC9FCD2BB85}" srcId="{CB6D988C-05A9-421C-BE74-45E2DD3E88DB}" destId="{75A98EAB-DB26-4E54-A56F-B1C5D66CE99A}" srcOrd="2" destOrd="0" parTransId="{6B020A49-AA82-4C48-9160-01DB5B037080}" sibTransId="{E769690A-0B91-4476-B44B-4B8F25B23F33}"/>
    <dgm:cxn modelId="{C367D8E3-2812-41C0-AF55-4A4BEA9CA700}" srcId="{CB6D988C-05A9-421C-BE74-45E2DD3E88DB}" destId="{BD338DA3-6F85-4977-9D69-523349ACFDA6}" srcOrd="0" destOrd="0" parTransId="{9721675E-6825-43EC-9AC9-D471C72B198D}" sibTransId="{931A81BC-7ED3-4B19-AF73-5AAF85CE944F}"/>
    <dgm:cxn modelId="{F71B60CD-A39D-4972-BE24-C3EBB0AB837D}" type="presOf" srcId="{F3E31E4B-A22B-4053-BFBD-CEA9EA6E8BD9}" destId="{B5F9019D-C7A0-42CF-B013-36222C478037}" srcOrd="0" destOrd="0" presId="urn:microsoft.com/office/officeart/2005/8/layout/process2"/>
    <dgm:cxn modelId="{42EE265A-CF32-4BE0-80C1-4A4326714BC8}" srcId="{CB6D988C-05A9-421C-BE74-45E2DD3E88DB}" destId="{F3E31E4B-A22B-4053-BFBD-CEA9EA6E8BD9}" srcOrd="4" destOrd="0" parTransId="{F639F863-FEC4-4C03-8FC6-80C98B4F1A9E}" sibTransId="{233339D2-AFF3-4355-9D24-E678C5FFFB47}"/>
    <dgm:cxn modelId="{7EE8E14C-F301-43E4-BE16-EDAF4980BC1D}" type="presOf" srcId="{CB6D988C-05A9-421C-BE74-45E2DD3E88DB}" destId="{04A63542-A4E0-4DD0-B90F-CA2C02640430}" srcOrd="0" destOrd="0" presId="urn:microsoft.com/office/officeart/2005/8/layout/process2"/>
    <dgm:cxn modelId="{E7E40937-0E7A-4552-8189-3779970E5AAE}" type="presOf" srcId="{D3086FB1-CA4D-4CDD-ACF3-804ED7F505B1}" destId="{CB6562F5-411A-4F5E-B6F3-56D9AD7AEE35}" srcOrd="1" destOrd="0" presId="urn:microsoft.com/office/officeart/2005/8/layout/process2"/>
    <dgm:cxn modelId="{2B0665CB-4705-4AC1-AD0D-E8B6C928E623}" type="presParOf" srcId="{04A63542-A4E0-4DD0-B90F-CA2C02640430}" destId="{CEB9DB07-8E41-4B6F-9193-C59C3B1A874F}" srcOrd="0" destOrd="0" presId="urn:microsoft.com/office/officeart/2005/8/layout/process2"/>
    <dgm:cxn modelId="{1332448E-FE41-4A28-AC75-1D2DDD903479}" type="presParOf" srcId="{04A63542-A4E0-4DD0-B90F-CA2C02640430}" destId="{CCCA0C20-40F7-406D-A7E7-13D8F654AD6E}" srcOrd="1" destOrd="0" presId="urn:microsoft.com/office/officeart/2005/8/layout/process2"/>
    <dgm:cxn modelId="{6233F459-237F-4660-AE79-3B0877EE9F1E}" type="presParOf" srcId="{CCCA0C20-40F7-406D-A7E7-13D8F654AD6E}" destId="{CF826DD6-6AFC-4D61-9D4B-AD97A3C2E05D}" srcOrd="0" destOrd="0" presId="urn:microsoft.com/office/officeart/2005/8/layout/process2"/>
    <dgm:cxn modelId="{FFEA0138-42A4-42A6-A72A-0295EFA56D84}" type="presParOf" srcId="{04A63542-A4E0-4DD0-B90F-CA2C02640430}" destId="{07501029-4574-4B27-BB9A-21E76526E0DD}" srcOrd="2" destOrd="0" presId="urn:microsoft.com/office/officeart/2005/8/layout/process2"/>
    <dgm:cxn modelId="{BCAAD6DD-05E9-4324-BFB0-843AE42C34EC}" type="presParOf" srcId="{04A63542-A4E0-4DD0-B90F-CA2C02640430}" destId="{F9783851-228C-4A4B-B951-01A29E94B666}" srcOrd="3" destOrd="0" presId="urn:microsoft.com/office/officeart/2005/8/layout/process2"/>
    <dgm:cxn modelId="{2E8BBB7D-102C-444F-86EA-9A02EA7C11F0}" type="presParOf" srcId="{F9783851-228C-4A4B-B951-01A29E94B666}" destId="{CB6562F5-411A-4F5E-B6F3-56D9AD7AEE35}" srcOrd="0" destOrd="0" presId="urn:microsoft.com/office/officeart/2005/8/layout/process2"/>
    <dgm:cxn modelId="{9234CBE0-C01A-4E3B-9F9B-287357F82AC3}" type="presParOf" srcId="{04A63542-A4E0-4DD0-B90F-CA2C02640430}" destId="{FC9DA36F-180B-4606-8814-8F3B800DD36F}" srcOrd="4" destOrd="0" presId="urn:microsoft.com/office/officeart/2005/8/layout/process2"/>
    <dgm:cxn modelId="{12F2DD35-E96A-4DAA-9294-5011A27C8BB8}" type="presParOf" srcId="{04A63542-A4E0-4DD0-B90F-CA2C02640430}" destId="{2D462A03-6C33-43E3-861E-7259E7514BBD}" srcOrd="5" destOrd="0" presId="urn:microsoft.com/office/officeart/2005/8/layout/process2"/>
    <dgm:cxn modelId="{13616542-5EBD-4568-AFEF-370CDB543CB8}" type="presParOf" srcId="{2D462A03-6C33-43E3-861E-7259E7514BBD}" destId="{3453182D-D4CB-4869-8215-161AD3CEAB3D}" srcOrd="0" destOrd="0" presId="urn:microsoft.com/office/officeart/2005/8/layout/process2"/>
    <dgm:cxn modelId="{67A8C898-CEAD-47D2-8B5D-FB3002FAA3E1}" type="presParOf" srcId="{04A63542-A4E0-4DD0-B90F-CA2C02640430}" destId="{B88C19BE-A74E-4284-B8D9-F44FBC4F1536}" srcOrd="6" destOrd="0" presId="urn:microsoft.com/office/officeart/2005/8/layout/process2"/>
    <dgm:cxn modelId="{A16A97F4-821B-4734-8EAE-4DA72B09D600}" type="presParOf" srcId="{04A63542-A4E0-4DD0-B90F-CA2C02640430}" destId="{F6289A31-500D-4E9E-A5F4-1717344B0865}" srcOrd="7" destOrd="0" presId="urn:microsoft.com/office/officeart/2005/8/layout/process2"/>
    <dgm:cxn modelId="{3B9DA206-E94F-48D0-84B2-24F22A9EAE14}" type="presParOf" srcId="{F6289A31-500D-4E9E-A5F4-1717344B0865}" destId="{E9963477-04B2-48ED-8DF1-189D0088D20F}" srcOrd="0" destOrd="0" presId="urn:microsoft.com/office/officeart/2005/8/layout/process2"/>
    <dgm:cxn modelId="{2AE68DB4-D4AA-4F98-9309-06AD2A84AB84}" type="presParOf" srcId="{04A63542-A4E0-4DD0-B90F-CA2C02640430}" destId="{B5F9019D-C7A0-42CF-B013-36222C478037}" srcOrd="8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952750"/>
            <a:ext cx="7924800" cy="2381250"/>
          </a:xfrm>
        </p:spPr>
        <p:txBody>
          <a:bodyPr>
            <a:normAutofit/>
          </a:bodyPr>
          <a:lstStyle/>
          <a:p>
            <a:pPr algn="l"/>
            <a:r>
              <a:rPr lang="en-IN" sz="4800" b="1" dirty="0" smtClean="0"/>
              <a:t>POSTMORTEM CHANGES </a:t>
            </a:r>
            <a:br>
              <a:rPr lang="en-IN" sz="4800" b="1" dirty="0" smtClean="0"/>
            </a:br>
            <a:r>
              <a:rPr lang="en-IN" sz="4800" b="1" dirty="0" smtClean="0"/>
              <a:t>IN DEADBODY</a:t>
            </a:r>
            <a:endParaRPr lang="en-IN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953000"/>
            <a:ext cx="6858000" cy="685800"/>
          </a:xfrm>
        </p:spPr>
        <p:txBody>
          <a:bodyPr/>
          <a:lstStyle/>
          <a:p>
            <a:pPr algn="l"/>
            <a:endParaRPr lang="en-IN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Acer\Desktop\TSD graph 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0278" y="762000"/>
            <a:ext cx="4633452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Acer\Desktop\TSD graph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7960" y="1905000"/>
            <a:ext cx="7531640" cy="28115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/>
              <a:t>Factors affecting </a:t>
            </a:r>
            <a:r>
              <a:rPr lang="en-IN" u="sng" dirty="0" smtClean="0"/>
              <a:t>rate of cooling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Climate – 0.4-0.6°C/hr in tropical countries, 1°C/hr in temperate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Contact medium – soil, water, moisture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Covering of </a:t>
            </a:r>
            <a:r>
              <a:rPr lang="en-IN" dirty="0" err="1" smtClean="0"/>
              <a:t>deadbody</a:t>
            </a:r>
            <a:r>
              <a:rPr lang="en-IN" dirty="0" smtClean="0"/>
              <a:t> – cloths, </a:t>
            </a:r>
            <a:r>
              <a:rPr lang="en-IN" dirty="0" err="1" smtClean="0"/>
              <a:t>wraping</a:t>
            </a:r>
            <a:r>
              <a:rPr lang="en-IN" dirty="0" smtClean="0"/>
              <a:t>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Build of </a:t>
            </a:r>
            <a:r>
              <a:rPr lang="en-IN" dirty="0" err="1" smtClean="0"/>
              <a:t>deadbody</a:t>
            </a:r>
            <a:endParaRPr lang="en-IN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Fat composition of </a:t>
            </a:r>
            <a:r>
              <a:rPr lang="en-IN" dirty="0" err="1" smtClean="0"/>
              <a:t>deadbody</a:t>
            </a:r>
            <a:endParaRPr lang="en-IN" dirty="0" smtClean="0"/>
          </a:p>
          <a:p>
            <a:pPr marL="971550" lvl="1" indent="-514350">
              <a:buFont typeface="+mj-lt"/>
              <a:buAutoNum type="arabicParenR"/>
            </a:pP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err="1" smtClean="0"/>
              <a:t>Medicolegal</a:t>
            </a:r>
            <a:r>
              <a:rPr lang="en-IN" b="1" u="sng" dirty="0" smtClean="0"/>
              <a:t> Importance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Determination of time since death(TSD/PMI)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More accurate in cold &amp; temperate climate and indoor; </a:t>
            </a:r>
            <a:br>
              <a:rPr lang="en-IN" dirty="0" smtClean="0"/>
            </a:br>
            <a:r>
              <a:rPr lang="en-IN" dirty="0" smtClean="0"/>
              <a:t>not reliable in warm/tropical climate &amp; outdoor deaths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Exceptions – ‘PM Caloricity’</a:t>
            </a:r>
            <a:br>
              <a:rPr lang="en-IN" dirty="0" smtClean="0"/>
            </a:br>
            <a:r>
              <a:rPr lang="en-IN" dirty="0" smtClean="0"/>
              <a:t>sunstroke, tetanus, strychnine poisoning, </a:t>
            </a:r>
            <a:r>
              <a:rPr lang="en-IN" dirty="0" err="1" smtClean="0"/>
              <a:t>septicemia</a:t>
            </a:r>
            <a:r>
              <a:rPr lang="en-IN" dirty="0" smtClean="0"/>
              <a:t>, cholera, high grade bacteraemia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LIVOR MORTIS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3886200" cy="4648200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smtClean="0"/>
              <a:t>‘</a:t>
            </a:r>
            <a:r>
              <a:rPr lang="en-IN" sz="2800" b="1" dirty="0" err="1" smtClean="0"/>
              <a:t>Postmortem</a:t>
            </a:r>
            <a:r>
              <a:rPr lang="en-IN" sz="2800" b="1" dirty="0" smtClean="0"/>
              <a:t> </a:t>
            </a:r>
            <a:r>
              <a:rPr lang="en-IN" sz="2800" b="1" dirty="0" err="1" smtClean="0"/>
              <a:t>Lividity</a:t>
            </a:r>
            <a:r>
              <a:rPr lang="en-IN" sz="2800" dirty="0" smtClean="0"/>
              <a:t>’, ‘</a:t>
            </a:r>
            <a:r>
              <a:rPr lang="en-IN" sz="2800" b="1" dirty="0" err="1" smtClean="0"/>
              <a:t>Postmortem</a:t>
            </a:r>
            <a:r>
              <a:rPr lang="en-IN" sz="2800" b="1" dirty="0" smtClean="0"/>
              <a:t> Hypostasis</a:t>
            </a:r>
            <a:r>
              <a:rPr lang="en-IN" sz="2800" dirty="0" smtClean="0"/>
              <a:t>’</a:t>
            </a:r>
          </a:p>
          <a:p>
            <a:r>
              <a:rPr lang="en-IN" u="sng" dirty="0" smtClean="0"/>
              <a:t>Definition</a:t>
            </a:r>
            <a:r>
              <a:rPr lang="en-IN" dirty="0" smtClean="0"/>
              <a:t>- PM </a:t>
            </a:r>
            <a:r>
              <a:rPr lang="en-IN" dirty="0" err="1" smtClean="0"/>
              <a:t>Lividity</a:t>
            </a:r>
            <a:r>
              <a:rPr lang="en-IN" dirty="0" smtClean="0"/>
              <a:t> is </a:t>
            </a:r>
            <a:r>
              <a:rPr lang="en-IN" sz="2800" dirty="0" smtClean="0"/>
              <a:t>Bluish-purple discolouration of skin in superficial layers of dermis of dependent parts of body after death due to </a:t>
            </a:r>
            <a:r>
              <a:rPr lang="en-IN" sz="2800" dirty="0" err="1" smtClean="0"/>
              <a:t>capillo</a:t>
            </a:r>
            <a:r>
              <a:rPr lang="en-IN" sz="2800" dirty="0" smtClean="0"/>
              <a:t>-venous distension.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8194" name="Picture 2" descr="C:\Users\Acer\Desktop\Livor-Mortis-Postmortem-Lividit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5008" y="1876937"/>
            <a:ext cx="4664984" cy="2999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u="sng" dirty="0" smtClean="0"/>
              <a:t>Mechanism</a:t>
            </a:r>
            <a:endParaRPr lang="en-IN" u="sng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260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sz="4200" u="sng" dirty="0" smtClean="0"/>
              <a:t>Development</a:t>
            </a:r>
          </a:p>
          <a:p>
            <a:r>
              <a:rPr lang="en-IN" dirty="0" smtClean="0"/>
              <a:t>Starts to develop few minutes after death</a:t>
            </a:r>
          </a:p>
          <a:p>
            <a:r>
              <a:rPr lang="en-IN" dirty="0" smtClean="0"/>
              <a:t>Visible in half to 1hr</a:t>
            </a:r>
          </a:p>
          <a:p>
            <a:r>
              <a:rPr lang="en-IN" dirty="0" smtClean="0"/>
              <a:t>Dull red patches(1-2cms) – 30mins to 2hrs</a:t>
            </a:r>
          </a:p>
          <a:p>
            <a:r>
              <a:rPr lang="en-IN" dirty="0" smtClean="0"/>
              <a:t>Patches deepen &amp; large -&gt; Confluent in 1 to 4hrs</a:t>
            </a:r>
          </a:p>
          <a:p>
            <a:r>
              <a:rPr lang="en-IN" dirty="0" smtClean="0"/>
              <a:t>Well developed - 4 hrs</a:t>
            </a:r>
          </a:p>
          <a:p>
            <a:r>
              <a:rPr lang="en-IN" dirty="0" smtClean="0"/>
              <a:t>Maximum(Primary </a:t>
            </a:r>
            <a:r>
              <a:rPr lang="en-IN" dirty="0" err="1" smtClean="0"/>
              <a:t>lividity</a:t>
            </a:r>
            <a:r>
              <a:rPr lang="en-IN" dirty="0" smtClean="0"/>
              <a:t>) – 6 to 12hrs</a:t>
            </a:r>
          </a:p>
          <a:p>
            <a:r>
              <a:rPr lang="en-IN" dirty="0" smtClean="0"/>
              <a:t>‘Fixed’ after 6hrs</a:t>
            </a:r>
          </a:p>
          <a:p>
            <a:r>
              <a:rPr lang="en-IN" dirty="0" smtClean="0"/>
              <a:t>‘Shifting of </a:t>
            </a:r>
            <a:r>
              <a:rPr lang="en-IN" dirty="0" err="1" smtClean="0"/>
              <a:t>lividity</a:t>
            </a:r>
            <a:r>
              <a:rPr lang="en-IN" dirty="0" smtClean="0"/>
              <a:t>’ – body movement before fixation -&gt; new position -&gt; Secondary </a:t>
            </a:r>
            <a:r>
              <a:rPr lang="en-IN" dirty="0" err="1" smtClean="0"/>
              <a:t>lividity</a:t>
            </a:r>
            <a:r>
              <a:rPr lang="en-IN" dirty="0" smtClean="0"/>
              <a:t> in new dependent parts – lighter than primary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D:\Kalpesh\f.m. dept\library\4 thanatology, PM changes\5b9bc7d120ae6a303446f9bc8a396c0e--forensic-anthropology-forensic-scienc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5372100" cy="3095625"/>
          </a:xfrm>
          <a:prstGeom prst="rect">
            <a:avLst/>
          </a:prstGeom>
          <a:noFill/>
        </p:spPr>
      </p:pic>
      <p:pic>
        <p:nvPicPr>
          <p:cNvPr id="4098" name="Picture 2" descr="D:\Kalpesh\f.m. dept\library\4 thanatology, PM changes\cf9c073fda85c15b08cac1eaa63f78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784805"/>
            <a:ext cx="4046472" cy="26921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sz="4600" u="sng" dirty="0" smtClean="0"/>
              <a:t>Appearance &amp; Distribution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If body lying supine – PM </a:t>
            </a:r>
            <a:r>
              <a:rPr lang="en-IN" dirty="0" err="1" smtClean="0"/>
              <a:t>lividity</a:t>
            </a:r>
            <a:r>
              <a:rPr lang="en-IN" dirty="0" smtClean="0"/>
              <a:t> on neck, back, lower parts of thighs &amp; limbs; except pressure contact areas – </a:t>
            </a:r>
            <a:r>
              <a:rPr lang="en-IN" dirty="0" err="1" smtClean="0"/>
              <a:t>occiput</a:t>
            </a:r>
            <a:r>
              <a:rPr lang="en-IN" dirty="0" smtClean="0"/>
              <a:t>, </a:t>
            </a:r>
            <a:r>
              <a:rPr lang="en-IN" dirty="0" err="1" smtClean="0"/>
              <a:t>shoulderblades</a:t>
            </a:r>
            <a:r>
              <a:rPr lang="en-IN" dirty="0" smtClean="0"/>
              <a:t>, buttocks, tight cloth/bands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If body prone – PM </a:t>
            </a:r>
            <a:r>
              <a:rPr lang="en-IN" dirty="0" err="1" smtClean="0"/>
              <a:t>lividity</a:t>
            </a:r>
            <a:r>
              <a:rPr lang="en-IN" dirty="0" smtClean="0"/>
              <a:t> on face, front of chest, shoulders, abdomen, thighs &amp; limbs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If body on one side – PM </a:t>
            </a:r>
            <a:r>
              <a:rPr lang="en-IN" dirty="0" err="1" smtClean="0"/>
              <a:t>lividity</a:t>
            </a:r>
            <a:r>
              <a:rPr lang="en-IN" dirty="0" smtClean="0"/>
              <a:t> on dependent </a:t>
            </a:r>
            <a:r>
              <a:rPr lang="en-IN" dirty="0" err="1" smtClean="0"/>
              <a:t>bodyparts</a:t>
            </a:r>
            <a:r>
              <a:rPr lang="en-IN" dirty="0" smtClean="0"/>
              <a:t> of that side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If body inverted position – PM </a:t>
            </a:r>
            <a:r>
              <a:rPr lang="en-IN" dirty="0" err="1" smtClean="0"/>
              <a:t>lividity</a:t>
            </a:r>
            <a:r>
              <a:rPr lang="en-IN" dirty="0" smtClean="0"/>
              <a:t> on head, face, neck, chest &amp; shoulders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If body suspended </a:t>
            </a:r>
            <a:r>
              <a:rPr lang="en-IN" dirty="0" err="1" smtClean="0"/>
              <a:t>verticle</a:t>
            </a:r>
            <a:r>
              <a:rPr lang="en-IN" dirty="0" smtClean="0"/>
              <a:t>(hanging) – PM </a:t>
            </a:r>
            <a:r>
              <a:rPr lang="en-IN" dirty="0" err="1" smtClean="0"/>
              <a:t>lividity</a:t>
            </a:r>
            <a:r>
              <a:rPr lang="en-IN" dirty="0" smtClean="0"/>
              <a:t> on lower legs &amp; forehands[Glove &amp; stocking pattern]</a:t>
            </a:r>
          </a:p>
          <a:p>
            <a:pPr marL="514350" indent="-514350">
              <a:buFont typeface="+mj-lt"/>
              <a:buAutoNum type="arabicParenR"/>
            </a:pPr>
            <a:r>
              <a:rPr lang="en-IN" dirty="0" smtClean="0"/>
              <a:t>In drowning deaths in stagnant water - PM </a:t>
            </a:r>
            <a:r>
              <a:rPr lang="en-IN" dirty="0" err="1" smtClean="0"/>
              <a:t>lividity</a:t>
            </a:r>
            <a:r>
              <a:rPr lang="en-IN" dirty="0" smtClean="0"/>
              <a:t> on face, neck, shoulders, arms, chest &amp; upper back; if </a:t>
            </a:r>
            <a:r>
              <a:rPr lang="en-IN" dirty="0" err="1" smtClean="0"/>
              <a:t>deadbody</a:t>
            </a:r>
            <a:r>
              <a:rPr lang="en-IN" dirty="0" smtClean="0"/>
              <a:t> rolling in flowing water – no PM </a:t>
            </a:r>
            <a:r>
              <a:rPr lang="en-IN" dirty="0" err="1" smtClean="0"/>
              <a:t>lividity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IN" sz="3600" u="sng" dirty="0" smtClean="0"/>
              <a:t>Colour patterns</a:t>
            </a:r>
          </a:p>
          <a:p>
            <a:pPr marL="514350" indent="-514350">
              <a:buFont typeface="+mj-lt"/>
              <a:buAutoNum type="arabicParenR"/>
            </a:pPr>
            <a:r>
              <a:rPr lang="en-IN" sz="2500" dirty="0" err="1" smtClean="0"/>
              <a:t>Asphyxial</a:t>
            </a:r>
            <a:r>
              <a:rPr lang="en-IN" sz="2500" dirty="0" smtClean="0"/>
              <a:t> deaths – deep bluish/purple</a:t>
            </a:r>
          </a:p>
          <a:p>
            <a:pPr marL="514350" indent="-514350">
              <a:buFont typeface="+mj-lt"/>
              <a:buAutoNum type="arabicParenR"/>
            </a:pPr>
            <a:r>
              <a:rPr lang="en-IN" sz="2500" dirty="0" err="1" smtClean="0"/>
              <a:t>Septicemia</a:t>
            </a:r>
            <a:r>
              <a:rPr lang="en-IN" sz="2500" dirty="0" smtClean="0"/>
              <a:t> – greenish brown</a:t>
            </a:r>
          </a:p>
          <a:p>
            <a:pPr marL="514350" indent="-514350">
              <a:buFont typeface="+mj-lt"/>
              <a:buAutoNum type="arabicParenR"/>
            </a:pPr>
            <a:r>
              <a:rPr lang="en-IN" sz="2500" dirty="0" smtClean="0"/>
              <a:t>Hypothermia, cold water, refrigerated bodies - bright pink</a:t>
            </a:r>
          </a:p>
          <a:p>
            <a:pPr marL="514350" indent="-514350">
              <a:buFont typeface="+mj-lt"/>
              <a:buAutoNum type="arabicParenR"/>
            </a:pPr>
            <a:r>
              <a:rPr lang="en-IN" sz="2500" dirty="0" smtClean="0"/>
              <a:t>Decomposition – dusky brown, greenish black</a:t>
            </a:r>
          </a:p>
          <a:p>
            <a:pPr marL="514350" indent="-514350">
              <a:buFont typeface="+mj-lt"/>
              <a:buAutoNum type="arabicParenR"/>
            </a:pPr>
            <a:r>
              <a:rPr lang="en-IN" sz="2500" dirty="0" smtClean="0"/>
              <a:t>Mummification – brownish black</a:t>
            </a:r>
          </a:p>
          <a:p>
            <a:pPr marL="514350" indent="-514350">
              <a:buFont typeface="+mj-lt"/>
              <a:buAutoNum type="arabicParenR"/>
            </a:pPr>
            <a:r>
              <a:rPr lang="en-IN" sz="2500" dirty="0" smtClean="0"/>
              <a:t>Poisoning cases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IN" sz="2500" dirty="0" smtClean="0"/>
              <a:t>CO </a:t>
            </a:r>
            <a:r>
              <a:rPr lang="en-IN" sz="2500" dirty="0" err="1" smtClean="0"/>
              <a:t>poisoining</a:t>
            </a:r>
            <a:r>
              <a:rPr lang="en-IN" sz="2500" dirty="0" smtClean="0"/>
              <a:t> – cherry red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IN" sz="2500" dirty="0" smtClean="0"/>
              <a:t>HCN poisoning – bright red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IN" sz="2500" dirty="0" smtClean="0"/>
              <a:t>Phosphorus poisoning – dark brown/yellow brown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IN" sz="2500" dirty="0" smtClean="0"/>
              <a:t>Nitrite, Potassium chlorate/bicarbonate, </a:t>
            </a:r>
            <a:r>
              <a:rPr lang="en-IN" sz="2500" dirty="0" err="1" smtClean="0"/>
              <a:t>bromate</a:t>
            </a:r>
            <a:r>
              <a:rPr lang="en-IN" sz="2500" dirty="0" smtClean="0"/>
              <a:t> poisoning(</a:t>
            </a:r>
            <a:r>
              <a:rPr lang="en-IN" sz="2500" dirty="0" err="1" smtClean="0"/>
              <a:t>MethHbnemia</a:t>
            </a:r>
            <a:r>
              <a:rPr lang="en-IN" sz="2500" dirty="0" smtClean="0"/>
              <a:t>) – copper brown/chocolate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IN" sz="2500" dirty="0" smtClean="0"/>
              <a:t>H2S poisoning – bluish green</a:t>
            </a:r>
          </a:p>
          <a:p>
            <a:endParaRPr lang="en-IN" sz="2200" dirty="0" smtClean="0"/>
          </a:p>
          <a:p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IN" sz="3600" u="sng" dirty="0" err="1" smtClean="0"/>
              <a:t>Medicolegal</a:t>
            </a:r>
            <a:r>
              <a:rPr lang="en-IN" sz="3600" u="sng" dirty="0" smtClean="0"/>
              <a:t> Importance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Sign of death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Estimation of time since death(TSD/PMI)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Position &amp; movement of </a:t>
            </a:r>
            <a:r>
              <a:rPr lang="en-IN" dirty="0" err="1" smtClean="0"/>
              <a:t>deadbody</a:t>
            </a:r>
            <a:r>
              <a:rPr lang="en-IN" dirty="0" smtClean="0"/>
              <a:t> after death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IN" dirty="0" smtClean="0"/>
              <a:t>Cause of death</a:t>
            </a:r>
          </a:p>
        </p:txBody>
      </p:sp>
      <p:pic>
        <p:nvPicPr>
          <p:cNvPr id="3074" name="Picture 2" descr="C:\Users\Acer\Desktop\TSD graph 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0879" y="4062413"/>
            <a:ext cx="4583521" cy="2185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err="1" smtClean="0"/>
              <a:t>Thanatology</a:t>
            </a:r>
            <a:r>
              <a:rPr lang="en-IN" u="sng" dirty="0" smtClean="0"/>
              <a:t> </a:t>
            </a:r>
            <a:r>
              <a:rPr lang="en-IN" dirty="0" smtClean="0"/>
              <a:t>– branch of science that deals with death and its various aspects</a:t>
            </a:r>
          </a:p>
          <a:p>
            <a:r>
              <a:rPr lang="en-IN" u="sng" dirty="0" smtClean="0"/>
              <a:t>Forensic </a:t>
            </a:r>
            <a:r>
              <a:rPr lang="en-IN" u="sng" dirty="0" err="1" smtClean="0"/>
              <a:t>Taphonomy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- study of </a:t>
            </a:r>
            <a:r>
              <a:rPr lang="en-IN" dirty="0" err="1" smtClean="0"/>
              <a:t>postmortem</a:t>
            </a:r>
            <a:r>
              <a:rPr lang="en-IN" dirty="0" smtClean="0"/>
              <a:t> processes of human </a:t>
            </a:r>
            <a:r>
              <a:rPr lang="en-IN" dirty="0" err="1" smtClean="0"/>
              <a:t>deadbody</a:t>
            </a:r>
            <a:r>
              <a:rPr lang="en-IN" dirty="0" smtClean="0"/>
              <a:t>/human remains in dispositional context.</a:t>
            </a:r>
            <a:br>
              <a:rPr lang="en-IN" dirty="0" smtClean="0"/>
            </a:br>
            <a:r>
              <a:rPr lang="en-IN" dirty="0" smtClean="0"/>
              <a:t>= changes occur in </a:t>
            </a:r>
            <a:r>
              <a:rPr lang="en-IN" dirty="0" err="1" smtClean="0"/>
              <a:t>deadbody</a:t>
            </a:r>
            <a:r>
              <a:rPr lang="en-IN" dirty="0" smtClean="0"/>
              <a:t> after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D:\Kalpesh\f.m. dept\library\4 thanatology, PM changes\2017-07-08_1954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138" y="685800"/>
            <a:ext cx="8467725" cy="2752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123" name="Picture 3" descr="D:\Kalpesh\f.m. dept\library\4 thanatology, PM change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798359"/>
            <a:ext cx="4157471" cy="25262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SKELETAL MUSCLES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en-IN" b="1" dirty="0" smtClean="0"/>
              <a:t>Primary relaxation/flaccidity </a:t>
            </a:r>
            <a:r>
              <a:rPr lang="en-IN" sz="2400" dirty="0" smtClean="0"/>
              <a:t>[death to 1-2hrs]</a:t>
            </a:r>
          </a:p>
          <a:p>
            <a:pPr marL="514350" indent="-514350" algn="ctr">
              <a:buNone/>
            </a:pPr>
            <a:endParaRPr lang="en-IN" dirty="0" smtClean="0"/>
          </a:p>
          <a:p>
            <a:pPr marL="514350" indent="-514350" algn="ctr">
              <a:buNone/>
            </a:pPr>
            <a:endParaRPr lang="en-IN" dirty="0" smtClean="0"/>
          </a:p>
          <a:p>
            <a:pPr marL="514350" indent="-514350" algn="ctr">
              <a:buNone/>
            </a:pPr>
            <a:r>
              <a:rPr lang="en-IN" b="1" dirty="0" smtClean="0"/>
              <a:t>Rigor Mortis </a:t>
            </a:r>
            <a:r>
              <a:rPr lang="en-IN" sz="2400" dirty="0" smtClean="0"/>
              <a:t>[1-2hrs to 24-48hrs]</a:t>
            </a:r>
          </a:p>
          <a:p>
            <a:pPr marL="514350" indent="-514350" algn="ctr">
              <a:buNone/>
            </a:pPr>
            <a:endParaRPr lang="en-IN" dirty="0" smtClean="0"/>
          </a:p>
          <a:p>
            <a:pPr marL="514350" indent="-514350" algn="ctr">
              <a:buNone/>
            </a:pPr>
            <a:endParaRPr lang="en-IN" dirty="0" smtClean="0"/>
          </a:p>
          <a:p>
            <a:pPr marL="514350" indent="-514350" algn="ctr">
              <a:buNone/>
            </a:pPr>
            <a:r>
              <a:rPr lang="en-IN" b="1" dirty="0" smtClean="0"/>
              <a:t>Secondary relaxation/flaccidity </a:t>
            </a:r>
            <a:r>
              <a:rPr lang="en-IN" sz="2400" dirty="0" smtClean="0"/>
              <a:t>[24-48hrs onwards]</a:t>
            </a:r>
            <a:endParaRPr lang="en-IN" dirty="0" smtClean="0"/>
          </a:p>
        </p:txBody>
      </p:sp>
      <p:sp>
        <p:nvSpPr>
          <p:cNvPr id="6" name="Down Arrow 5"/>
          <p:cNvSpPr/>
          <p:nvPr/>
        </p:nvSpPr>
        <p:spPr>
          <a:xfrm>
            <a:off x="3429000" y="2374392"/>
            <a:ext cx="6096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Down Arrow 6"/>
          <p:cNvSpPr/>
          <p:nvPr/>
        </p:nvSpPr>
        <p:spPr>
          <a:xfrm>
            <a:off x="3429000" y="4050792"/>
            <a:ext cx="6858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err="1" smtClean="0"/>
              <a:t>Medicolegal</a:t>
            </a:r>
            <a:r>
              <a:rPr lang="en-IN" dirty="0" smtClean="0"/>
              <a:t> Importance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To know &amp; link time of death &amp; time of crime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It gives a starting point of time to the police for investigation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To link suspected offender with chronology of offence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To exclude an innocent suspect for the offence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To confirm or disprove an alibi of a suspected person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Presumption of Death – IEA S.107,108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Presumption of Survivorship</a:t>
            </a:r>
          </a:p>
          <a:p>
            <a:pPr lvl="1">
              <a:buFont typeface="Wingdings" pitchFamily="2" charset="2"/>
              <a:buChar char="Ø"/>
            </a:pPr>
            <a:endParaRPr lang="en-IN" dirty="0" smtClean="0"/>
          </a:p>
          <a:p>
            <a:pPr lvl="1"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Any query?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 smtClean="0"/>
          </a:p>
          <a:p>
            <a:r>
              <a:rPr lang="en-US" sz="4400" dirty="0" smtClean="0"/>
              <a:t>MCQs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Maggots may be seen in a decomposing </a:t>
            </a:r>
            <a:r>
              <a:rPr lang="en-IN" dirty="0" err="1" smtClean="0"/>
              <a:t>deadbody</a:t>
            </a:r>
            <a:r>
              <a:rPr lang="en-IN" dirty="0" smtClean="0"/>
              <a:t> earliest at what time after death?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2hrs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6hrs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24hrs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4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Putrefaction starts earliest in which of following organ?</a:t>
            </a:r>
          </a:p>
          <a:p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Kidney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Brain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Heart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Liver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What is the first external sign of putrefaction?</a:t>
            </a:r>
          </a:p>
          <a:p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Marbling of skin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Greenish discoloration over right iliac </a:t>
            </a:r>
            <a:r>
              <a:rPr lang="en-IN" dirty="0" err="1" smtClean="0"/>
              <a:t>fossa</a:t>
            </a:r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Bluish purple discoloration over dependent parts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Eggs of flies in natural orifices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What among following describes  the rule for ‘duration of decomposition of a </a:t>
            </a:r>
            <a:r>
              <a:rPr lang="en-IN" dirty="0" err="1" smtClean="0"/>
              <a:t>deadbody</a:t>
            </a:r>
            <a:r>
              <a:rPr lang="en-IN" dirty="0" smtClean="0"/>
              <a:t> in air, water and earth’?</a:t>
            </a:r>
          </a:p>
          <a:p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Casper’s dictum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err="1" smtClean="0"/>
              <a:t>Nysten’s</a:t>
            </a:r>
            <a:r>
              <a:rPr lang="en-IN" dirty="0" smtClean="0"/>
              <a:t> rule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err="1" smtClean="0"/>
              <a:t>Locard’s</a:t>
            </a:r>
            <a:r>
              <a:rPr lang="en-IN" dirty="0" smtClean="0"/>
              <a:t> principle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err="1" smtClean="0"/>
              <a:t>Puppe’s</a:t>
            </a:r>
            <a:r>
              <a:rPr lang="en-IN" dirty="0" smtClean="0"/>
              <a:t> rule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Casper’s dictum describes what among following in a </a:t>
            </a:r>
            <a:r>
              <a:rPr lang="en-IN" dirty="0" err="1" smtClean="0"/>
              <a:t>deadbody</a:t>
            </a:r>
            <a:r>
              <a:rPr lang="en-IN" dirty="0" smtClean="0"/>
              <a:t>?</a:t>
            </a:r>
          </a:p>
          <a:p>
            <a:endParaRPr lang="en-IN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Rate of putrefaction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Rate of cooling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Development of rigor mortis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Duration for fixation of </a:t>
            </a:r>
            <a:r>
              <a:rPr lang="en-IN" dirty="0" err="1" smtClean="0"/>
              <a:t>suggilation</a:t>
            </a:r>
            <a:endParaRPr lang="en-I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85000" lnSpcReduction="20000"/>
          </a:bodyPr>
          <a:lstStyle/>
          <a:p>
            <a:r>
              <a:rPr lang="en-IN" b="1" dirty="0" smtClean="0"/>
              <a:t>IMMIDIATE PHASE </a:t>
            </a:r>
            <a:r>
              <a:rPr lang="en-IN" dirty="0" smtClean="0"/>
              <a:t>(=Somatic death)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Insensibility, loss of voluntary power, absent brainstem reflexes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Cessation of respiration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Cessation of circulation</a:t>
            </a:r>
          </a:p>
          <a:p>
            <a:r>
              <a:rPr lang="en-IN" b="1" dirty="0" smtClean="0"/>
              <a:t>EARLY PHASE </a:t>
            </a:r>
            <a:r>
              <a:rPr lang="en-IN" dirty="0" smtClean="0"/>
              <a:t>(=Cellular death)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Skin changes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Eye changes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Primary flaccidity in muscles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err="1" smtClean="0"/>
              <a:t>Algor</a:t>
            </a:r>
            <a:r>
              <a:rPr lang="en-IN" dirty="0" smtClean="0"/>
              <a:t> mortis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err="1" smtClean="0"/>
              <a:t>Livor</a:t>
            </a:r>
            <a:r>
              <a:rPr lang="en-IN" dirty="0" smtClean="0"/>
              <a:t> mortis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Rigor mortis</a:t>
            </a:r>
          </a:p>
          <a:p>
            <a:r>
              <a:rPr lang="en-IN" b="1" dirty="0" smtClean="0"/>
              <a:t>LATE PHASE </a:t>
            </a:r>
            <a:r>
              <a:rPr lang="en-IN" dirty="0" smtClean="0"/>
              <a:t>(= Decomposition &amp; Decay)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Autolysis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Putrefaction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err="1" smtClean="0"/>
              <a:t>Adipocere</a:t>
            </a:r>
            <a:r>
              <a:rPr lang="en-IN" dirty="0" smtClean="0"/>
              <a:t> formation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IN" dirty="0" smtClean="0"/>
              <a:t>Mummification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SKIN CHANGES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Pallor</a:t>
            </a:r>
          </a:p>
          <a:p>
            <a:r>
              <a:rPr lang="en-IN" dirty="0" smtClean="0"/>
              <a:t>Loss of elasticity</a:t>
            </a:r>
          </a:p>
          <a:p>
            <a:r>
              <a:rPr lang="en-IN" dirty="0" smtClean="0"/>
              <a:t>Drying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EYE CHANGES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876800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Pupils</a:t>
            </a:r>
            <a:r>
              <a:rPr lang="en-IN" dirty="0" smtClean="0"/>
              <a:t> – dilated, fixed</a:t>
            </a:r>
          </a:p>
          <a:p>
            <a:r>
              <a:rPr lang="en-IN" b="1" dirty="0" smtClean="0"/>
              <a:t>Loss of reflexes </a:t>
            </a:r>
            <a:r>
              <a:rPr lang="en-IN" dirty="0" smtClean="0"/>
              <a:t>- corneal, </a:t>
            </a:r>
            <a:r>
              <a:rPr lang="en-IN" dirty="0" err="1" smtClean="0"/>
              <a:t>conjunctival</a:t>
            </a:r>
            <a:endParaRPr lang="en-IN" dirty="0" smtClean="0"/>
          </a:p>
          <a:p>
            <a:r>
              <a:rPr lang="en-IN" b="1" dirty="0" smtClean="0"/>
              <a:t>Opacity of Cornea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– 30mins to 2hrs</a:t>
            </a:r>
            <a:br>
              <a:rPr lang="en-IN" dirty="0" smtClean="0"/>
            </a:br>
            <a:r>
              <a:rPr lang="en-IN" dirty="0" smtClean="0"/>
              <a:t>‘</a:t>
            </a:r>
            <a:r>
              <a:rPr lang="en-IN" b="1" dirty="0" err="1" smtClean="0"/>
              <a:t>Tache</a:t>
            </a:r>
            <a:r>
              <a:rPr lang="en-IN" b="1" dirty="0" smtClean="0"/>
              <a:t> noir</a:t>
            </a:r>
            <a:r>
              <a:rPr lang="en-IN" dirty="0" smtClean="0"/>
              <a:t>’</a:t>
            </a:r>
          </a:p>
          <a:p>
            <a:r>
              <a:rPr lang="en-IN" b="1" dirty="0" smtClean="0"/>
              <a:t>Flaccidity of eyeball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IOP in Life – 14 to 25mmHg</a:t>
            </a:r>
            <a:br>
              <a:rPr lang="en-IN" dirty="0" smtClean="0"/>
            </a:br>
            <a:r>
              <a:rPr lang="en-IN" dirty="0" smtClean="0"/>
              <a:t>   	soon after death – &lt;12mmHg</a:t>
            </a:r>
            <a:br>
              <a:rPr lang="en-IN" dirty="0" smtClean="0"/>
            </a:br>
            <a:r>
              <a:rPr lang="en-IN" dirty="0" smtClean="0"/>
              <a:t>       	30 </a:t>
            </a:r>
            <a:r>
              <a:rPr lang="en-IN" dirty="0" err="1" smtClean="0"/>
              <a:t>mins</a:t>
            </a:r>
            <a:r>
              <a:rPr lang="en-IN" dirty="0" smtClean="0"/>
              <a:t> - &lt; 3mmHg</a:t>
            </a:r>
            <a:br>
              <a:rPr lang="en-IN" dirty="0" smtClean="0"/>
            </a:br>
            <a:r>
              <a:rPr lang="en-IN" dirty="0" smtClean="0"/>
              <a:t>       	2 hours – nil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 descr="D:\Kalpesh\f.m. dept\library\4 thanatology, PM changes\ab9acd52-694d-40a2-b39f-3920b85cffd4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6136" y="1752600"/>
            <a:ext cx="3375464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D:\Kalpesh\f.m. dept\library\4 thanatology, PM changes\tonometr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76757" y="2163854"/>
            <a:ext cx="4790485" cy="33986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Retina - tucking or segmentation of retinal blood vessels is first observable sign after death(Kevorkian sign)</a:t>
            </a:r>
          </a:p>
          <a:p>
            <a:r>
              <a:rPr lang="en-IN" dirty="0" smtClean="0"/>
              <a:t>Chemical changes – Sodium, Potassium levels in Vitreous Humour</a:t>
            </a:r>
          </a:p>
          <a:p>
            <a:endParaRPr lang="en-IN" dirty="0"/>
          </a:p>
        </p:txBody>
      </p:sp>
      <p:pic>
        <p:nvPicPr>
          <p:cNvPr id="4" name="Picture 6" descr="C:\Users\Acer\Desktop\Ophthalmoscop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219200"/>
            <a:ext cx="2362200" cy="2362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050" name="Picture 2" descr="D:\Kalpesh\f.m. dept\library\4 thanatology, PM changes\healthy retina ophthalmoscop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4170363"/>
            <a:ext cx="3657600" cy="2230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ALGOR MORTIS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‘</a:t>
            </a:r>
            <a:r>
              <a:rPr lang="en-IN" b="1" dirty="0" err="1" smtClean="0"/>
              <a:t>Postmortem</a:t>
            </a:r>
            <a:r>
              <a:rPr lang="en-IN" b="1" dirty="0" smtClean="0"/>
              <a:t> Cooling</a:t>
            </a:r>
            <a:r>
              <a:rPr lang="en-IN" dirty="0" smtClean="0"/>
              <a:t>’, ‘</a:t>
            </a:r>
            <a:r>
              <a:rPr lang="en-IN" b="1" dirty="0" smtClean="0"/>
              <a:t>chill of death</a:t>
            </a:r>
            <a:r>
              <a:rPr lang="en-IN" dirty="0" smtClean="0"/>
              <a:t>’</a:t>
            </a:r>
          </a:p>
          <a:p>
            <a:r>
              <a:rPr lang="en-IN" dirty="0" smtClean="0"/>
              <a:t>Heat generation in body stops – metabolism &amp; thermoregulatory mechanisms</a:t>
            </a:r>
          </a:p>
          <a:p>
            <a:r>
              <a:rPr lang="en-IN" dirty="0" smtClean="0"/>
              <a:t>Heat exchange by conduction &amp; convection after death</a:t>
            </a:r>
          </a:p>
          <a:p>
            <a:r>
              <a:rPr lang="en-IN" b="1" dirty="0" smtClean="0"/>
              <a:t>Method </a:t>
            </a:r>
            <a:r>
              <a:rPr lang="en-IN" dirty="0" smtClean="0"/>
              <a:t>to measure body temperature</a:t>
            </a:r>
          </a:p>
          <a:p>
            <a:endParaRPr lang="en-IN" dirty="0"/>
          </a:p>
        </p:txBody>
      </p:sp>
      <p:pic>
        <p:nvPicPr>
          <p:cNvPr id="3074" name="Picture 2" descr="D:\Kalpesh\f.m. dept\library\4 thanatology, PM changes\Rectal thermometer autops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6726" y="4953000"/>
            <a:ext cx="4257674" cy="15632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/>
              <a:t>Core body temperature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 - </a:t>
            </a:r>
            <a:r>
              <a:rPr lang="en-IN" sz="2800" b="1" dirty="0" smtClean="0"/>
              <a:t>Rectal</a:t>
            </a:r>
            <a:r>
              <a:rPr lang="en-IN" sz="2800" dirty="0" smtClean="0"/>
              <a:t>, Abdominal Cavity, Deep nasal, Middle ear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 smtClean="0"/>
              <a:t>30min to 1hr – Minor change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 smtClean="0"/>
              <a:t>1hr to 12-16hrs – 0.4 to 0.6 °C/hr fall</a:t>
            </a:r>
          </a:p>
          <a:p>
            <a:pPr lvl="1">
              <a:buFont typeface="Arial" pitchFamily="34" charset="0"/>
              <a:buChar char="•"/>
            </a:pPr>
            <a:r>
              <a:rPr lang="en-IN" sz="2400" dirty="0" smtClean="0"/>
              <a:t>Than slower, average adult naked body - 15-20hrs</a:t>
            </a:r>
          </a:p>
          <a:p>
            <a:r>
              <a:rPr lang="en-IN" sz="2800" dirty="0" smtClean="0"/>
              <a:t>Sigmoid /inverted ‘S’ shaped curve</a:t>
            </a:r>
          </a:p>
          <a:p>
            <a:r>
              <a:rPr lang="en-IN" sz="2800" b="1" dirty="0" smtClean="0"/>
              <a:t>PMI </a:t>
            </a:r>
            <a:r>
              <a:rPr lang="en-IN" sz="2800" dirty="0" smtClean="0"/>
              <a:t>= Normal Body Temp(°C) – Rectal Temp(°C)</a:t>
            </a:r>
            <a:br>
              <a:rPr lang="en-IN" sz="2800" dirty="0" smtClean="0"/>
            </a:br>
            <a:r>
              <a:rPr lang="en-IN" sz="2800" dirty="0" smtClean="0"/>
              <a:t>                        Rate of temp fall(°C/hr)</a:t>
            </a:r>
            <a:endParaRPr lang="en-IN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4875212"/>
            <a:ext cx="62484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Acer\Desktop\Middle ear thermome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5341" y="161925"/>
            <a:ext cx="1890059" cy="1895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781</Words>
  <Application>Microsoft Office PowerPoint</Application>
  <PresentationFormat>On-screen Show (4:3)</PresentationFormat>
  <Paragraphs>150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POSTMORTEM CHANGES  IN DEADBODY</vt:lpstr>
      <vt:lpstr>Slide 2</vt:lpstr>
      <vt:lpstr>Slide 3</vt:lpstr>
      <vt:lpstr>SKIN CHANGES</vt:lpstr>
      <vt:lpstr>EYE CHANGES</vt:lpstr>
      <vt:lpstr>Slide 6</vt:lpstr>
      <vt:lpstr>Slide 7</vt:lpstr>
      <vt:lpstr>ALGOR MORTIS</vt:lpstr>
      <vt:lpstr>Slide 9</vt:lpstr>
      <vt:lpstr>Slide 10</vt:lpstr>
      <vt:lpstr>Slide 11</vt:lpstr>
      <vt:lpstr>Slide 12</vt:lpstr>
      <vt:lpstr>LIVOR MORTIS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SKELETAL MUSCLES</vt:lpstr>
      <vt:lpstr>Slide 22</vt:lpstr>
      <vt:lpstr>Any query?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POSTMORTEM CHANGES  IN DEADBODY</dc:title>
  <dc:creator>Acer</dc:creator>
  <cp:lastModifiedBy>Acer</cp:lastModifiedBy>
  <cp:revision>375</cp:revision>
  <dcterms:created xsi:type="dcterms:W3CDTF">2006-08-16T00:00:00Z</dcterms:created>
  <dcterms:modified xsi:type="dcterms:W3CDTF">2022-05-04T04:55:33Z</dcterms:modified>
</cp:coreProperties>
</file>