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334" r:id="rId4"/>
    <p:sldId id="299" r:id="rId5"/>
    <p:sldId id="333" r:id="rId6"/>
    <p:sldId id="332" r:id="rId7"/>
    <p:sldId id="313" r:id="rId8"/>
    <p:sldId id="349" r:id="rId9"/>
    <p:sldId id="304" r:id="rId10"/>
    <p:sldId id="305" r:id="rId11"/>
    <p:sldId id="306" r:id="rId12"/>
    <p:sldId id="307" r:id="rId13"/>
    <p:sldId id="301" r:id="rId14"/>
    <p:sldId id="302" r:id="rId15"/>
    <p:sldId id="303" r:id="rId16"/>
    <p:sldId id="355" r:id="rId17"/>
    <p:sldId id="356" r:id="rId18"/>
    <p:sldId id="357" r:id="rId19"/>
    <p:sldId id="358" r:id="rId20"/>
    <p:sldId id="359" r:id="rId21"/>
    <p:sldId id="360" r:id="rId22"/>
    <p:sldId id="3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/>
          <a:lstStyle/>
          <a:p>
            <a:r>
              <a:rPr lang="en-IN" b="1" dirty="0" smtClean="0"/>
              <a:t>Medico-legal Autopsy</a:t>
            </a:r>
            <a:endParaRPr lang="en-IN" b="1" dirty="0"/>
          </a:p>
        </p:txBody>
      </p:sp>
      <p:pic>
        <p:nvPicPr>
          <p:cNvPr id="2050" name="Picture 2" descr="D:\Kalpesh\f.m. dept\library\5 Autopsy\14984336636819369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57200"/>
            <a:ext cx="4876800" cy="2652713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Procedure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IN" dirty="0" smtClean="0"/>
              <a:t>Detailed information about deceased person- at &amp; before time of death and burial</a:t>
            </a:r>
          </a:p>
          <a:p>
            <a:r>
              <a:rPr lang="en-IN" dirty="0" smtClean="0"/>
              <a:t>Time of exhumation</a:t>
            </a:r>
          </a:p>
          <a:p>
            <a:r>
              <a:rPr lang="en-IN" dirty="0" smtClean="0"/>
              <a:t>Persons present at time – Executive Magistrate, Govt. RMP, FSL staff, Police IO &amp; staff, technical staff, Close relatives</a:t>
            </a:r>
          </a:p>
          <a:p>
            <a:r>
              <a:rPr lang="en-IN" dirty="0" smtClean="0"/>
              <a:t>Identification of grave site &amp; note down</a:t>
            </a:r>
          </a:p>
          <a:p>
            <a:r>
              <a:rPr lang="en-IN" dirty="0" smtClean="0"/>
              <a:t>Photography/ Videography</a:t>
            </a:r>
          </a:p>
          <a:p>
            <a:r>
              <a:rPr lang="en-IN" dirty="0" smtClean="0"/>
              <a:t>Area screening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Condition of soil, sample</a:t>
            </a:r>
          </a:p>
          <a:p>
            <a:r>
              <a:rPr lang="en-IN" dirty="0" smtClean="0"/>
              <a:t>Careful digging up to casket/ </a:t>
            </a:r>
            <a:r>
              <a:rPr lang="en-IN" dirty="0" err="1" smtClean="0"/>
              <a:t>deadbody</a:t>
            </a:r>
            <a:endParaRPr lang="en-IN" dirty="0" smtClean="0"/>
          </a:p>
          <a:p>
            <a:r>
              <a:rPr lang="en-IN" dirty="0" smtClean="0"/>
              <a:t>Measurements – depth, length, width</a:t>
            </a:r>
          </a:p>
          <a:p>
            <a:r>
              <a:rPr lang="en-IN" dirty="0" smtClean="0"/>
              <a:t>Careful retrieval of dead-body with casket</a:t>
            </a:r>
          </a:p>
          <a:p>
            <a:r>
              <a:rPr lang="en-IN" dirty="0" smtClean="0"/>
              <a:t>Samples &amp; evidences preservation</a:t>
            </a:r>
          </a:p>
          <a:p>
            <a:r>
              <a:rPr lang="en-IN" dirty="0" smtClean="0"/>
              <a:t>Dead-body identification by relatives</a:t>
            </a:r>
          </a:p>
          <a:p>
            <a:r>
              <a:rPr lang="en-IN" dirty="0" smtClean="0"/>
              <a:t>Magistrate inquest (S.176 </a:t>
            </a:r>
            <a:r>
              <a:rPr lang="en-IN" dirty="0" err="1" smtClean="0"/>
              <a:t>CrPC</a:t>
            </a:r>
            <a:r>
              <a:rPr lang="en-IN" dirty="0" smtClean="0"/>
              <a:t>)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Autopsy</a:t>
            </a:r>
          </a:p>
          <a:p>
            <a:pPr lvl="1"/>
            <a:r>
              <a:rPr lang="en-IN" dirty="0" smtClean="0"/>
              <a:t>Documents, History, photographs</a:t>
            </a:r>
          </a:p>
          <a:p>
            <a:pPr lvl="1"/>
            <a:r>
              <a:rPr lang="en-IN" dirty="0" smtClean="0"/>
              <a:t>Identification</a:t>
            </a:r>
          </a:p>
          <a:p>
            <a:pPr lvl="1"/>
            <a:r>
              <a:rPr lang="en-IN" dirty="0" smtClean="0"/>
              <a:t>Changes of decomposition</a:t>
            </a:r>
          </a:p>
          <a:p>
            <a:pPr lvl="1"/>
            <a:r>
              <a:rPr lang="en-IN" dirty="0" smtClean="0"/>
              <a:t>Artefacts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Obscure autopsy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gross </a:t>
            </a:r>
            <a:r>
              <a:rPr lang="en-US" dirty="0" smtClean="0"/>
              <a:t>PME </a:t>
            </a:r>
            <a:r>
              <a:rPr lang="en-US" dirty="0"/>
              <a:t>&amp; microscopic examination, toxicological analysis and all possible laboratory investigations fail to reveal a </a:t>
            </a:r>
            <a:r>
              <a:rPr lang="en-US" dirty="0" smtClean="0"/>
              <a:t>definitive cause </a:t>
            </a:r>
            <a:r>
              <a:rPr lang="en-US" dirty="0"/>
              <a:t>of death, </a:t>
            </a:r>
            <a:r>
              <a:rPr lang="en-US" dirty="0" smtClean="0"/>
              <a:t>only minor/minimal/inconclusive findings are there which are insufficient </a:t>
            </a:r>
            <a:r>
              <a:rPr lang="en-US" smtClean="0"/>
              <a:t>to form definitive opinion, </a:t>
            </a:r>
            <a:r>
              <a:rPr lang="en-US" dirty="0" smtClean="0"/>
              <a:t>the </a:t>
            </a:r>
            <a:r>
              <a:rPr lang="en-US" dirty="0"/>
              <a:t>autopsy is </a:t>
            </a:r>
            <a:r>
              <a:rPr lang="en-US" dirty="0" smtClean="0"/>
              <a:t>called ‘obscure </a:t>
            </a:r>
            <a:r>
              <a:rPr lang="en-US" dirty="0"/>
              <a:t>autopsy</a:t>
            </a:r>
            <a:r>
              <a:rPr lang="en-US" dirty="0" smtClean="0"/>
              <a:t>’.</a:t>
            </a:r>
          </a:p>
          <a:p>
            <a:endParaRPr lang="en-US" dirty="0"/>
          </a:p>
          <a:p>
            <a:r>
              <a:rPr lang="en-US" dirty="0" smtClean="0"/>
              <a:t>Need reevaluation of history &amp; other information of incidence, meticulous PME &amp; lab work to reveal the actual cause of death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5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Negative Autopsy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gross PME &amp; microscopic examination, toxicological analysis and all possible laboratory investigations fail to reveal a definitive cause of death, the autopsy is considered ‘negative autopsy’.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6779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en-US" dirty="0" smtClean="0"/>
              <a:t>Contributing factors: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Non-availability of history &amp; info of incidence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Non-availability of proper instruments, </a:t>
            </a:r>
            <a:r>
              <a:rPr lang="en-US" dirty="0" err="1" smtClean="0"/>
              <a:t>equipments</a:t>
            </a:r>
            <a:r>
              <a:rPr lang="en-US" dirty="0" smtClean="0"/>
              <a:t>, lab facilities.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Incomplete &amp; hastily autopsy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Improper samplings, rare poison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Poor knowledge &amp; experience of autopsy staff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Advanced decomposition, partial </a:t>
            </a:r>
            <a:r>
              <a:rPr lang="en-US" dirty="0" err="1" smtClean="0"/>
              <a:t>deadbody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Unknown science/ factors still to be revealed by science</a:t>
            </a:r>
          </a:p>
          <a:p>
            <a:pPr marL="571500" indent="-514350">
              <a:buNone/>
            </a:pPr>
            <a:endParaRPr lang="en-US" dirty="0" smtClean="0"/>
          </a:p>
          <a:p>
            <a:r>
              <a:rPr lang="en-US" dirty="0" smtClean="0"/>
              <a:t>2 to 5% of all autopsy</a:t>
            </a:r>
          </a:p>
          <a:p>
            <a:r>
              <a:rPr lang="en-US" dirty="0" smtClean="0"/>
              <a:t>More in young age(&lt;35yrs)</a:t>
            </a:r>
          </a:p>
          <a:p>
            <a:pPr marL="57150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516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r>
              <a:rPr lang="en-US" b="1" dirty="0" smtClean="0"/>
              <a:t>MCQs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674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Which of the following is an objective of a medico legal autopsy?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Determination of Cause of Death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Identification of unknown dead body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Elucidation of time since death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10809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The actual dissection &amp; examination of the dead body during autopsy should be carried out by whom?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doctor himself</a:t>
            </a:r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A junior assistant of the doctor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Mortuary technician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Mortuary attendant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403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Which of the following incisions is not employed during a medico-legal autopsy?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‘I’ shaped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Modified ‘I’ shaped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‘Y’ shaped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Modified ‘Y’ shaped</a:t>
            </a:r>
          </a:p>
        </p:txBody>
      </p:sp>
    </p:spTree>
    <p:extLst>
      <p:ext uri="{BB962C8B-B14F-4D97-AF65-F5344CB8AC3E}">
        <p14:creationId xmlns:p14="http://schemas.microsoft.com/office/powerpoint/2010/main" xmlns="" val="34449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Topics covered in </a:t>
            </a:r>
            <a:r>
              <a:rPr lang="en-IN" smtClean="0"/>
              <a:t>last session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Autopsy – definition and different types</a:t>
            </a:r>
          </a:p>
          <a:p>
            <a:r>
              <a:rPr lang="en-IN" dirty="0" smtClean="0"/>
              <a:t>Objectives of </a:t>
            </a:r>
            <a:r>
              <a:rPr lang="en-IN" dirty="0" err="1" smtClean="0"/>
              <a:t>Medicolegal</a:t>
            </a:r>
            <a:r>
              <a:rPr lang="en-IN" dirty="0" smtClean="0"/>
              <a:t> Autopsy</a:t>
            </a:r>
          </a:p>
          <a:p>
            <a:r>
              <a:rPr lang="en-IN" dirty="0" smtClean="0"/>
              <a:t>Prerequisites documents of </a:t>
            </a:r>
            <a:r>
              <a:rPr lang="en-IN" dirty="0" err="1" smtClean="0"/>
              <a:t>Medicolegal</a:t>
            </a:r>
            <a:r>
              <a:rPr lang="en-IN" dirty="0" smtClean="0"/>
              <a:t> Autopsy</a:t>
            </a:r>
          </a:p>
          <a:p>
            <a:r>
              <a:rPr lang="en-IN" dirty="0" smtClean="0"/>
              <a:t>Infrastructure, equipment-instruments, staff at PM room for </a:t>
            </a:r>
            <a:r>
              <a:rPr lang="en-IN" dirty="0" err="1" smtClean="0"/>
              <a:t>Medicolegal</a:t>
            </a:r>
            <a:r>
              <a:rPr lang="en-IN" dirty="0" smtClean="0"/>
              <a:t> Autopsy</a:t>
            </a:r>
          </a:p>
          <a:p>
            <a:r>
              <a:rPr lang="en-IN" dirty="0" smtClean="0"/>
              <a:t>General procedure, rules for </a:t>
            </a:r>
            <a:r>
              <a:rPr lang="en-IN" dirty="0" err="1" smtClean="0"/>
              <a:t>Medicolegal</a:t>
            </a:r>
            <a:r>
              <a:rPr lang="en-IN" dirty="0" smtClean="0"/>
              <a:t> Autopsy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Incision on the scalp in medico-legal autopsy is done along which of following?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Saggital</a:t>
            </a:r>
            <a:r>
              <a:rPr lang="en-US" dirty="0" smtClean="0"/>
              <a:t> plane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Coronal plane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Circumference of Scalp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Suture lines of skull</a:t>
            </a:r>
          </a:p>
        </p:txBody>
      </p:sp>
    </p:spTree>
    <p:extLst>
      <p:ext uri="{BB962C8B-B14F-4D97-AF65-F5344CB8AC3E}">
        <p14:creationId xmlns:p14="http://schemas.microsoft.com/office/powerpoint/2010/main" xmlns="" val="30430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To conduct a medico-legal </a:t>
            </a:r>
            <a:r>
              <a:rPr lang="en-IN" dirty="0" err="1" smtClean="0"/>
              <a:t>postmortem</a:t>
            </a:r>
            <a:r>
              <a:rPr lang="en-IN" dirty="0" smtClean="0"/>
              <a:t>, which of the following is not an essential pre-requisite?</a:t>
            </a:r>
            <a:endParaRPr lang="en-US" dirty="0" smtClean="0"/>
          </a:p>
          <a:p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Inquest report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Dead body </a:t>
            </a:r>
            <a:r>
              <a:rPr lang="en-US" dirty="0" err="1" smtClean="0"/>
              <a:t>challan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Consent of relative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Identification by police &amp; relative</a:t>
            </a:r>
          </a:p>
        </p:txBody>
      </p:sp>
    </p:spTree>
    <p:extLst>
      <p:ext uri="{BB962C8B-B14F-4D97-AF65-F5344CB8AC3E}">
        <p14:creationId xmlns:p14="http://schemas.microsoft.com/office/powerpoint/2010/main" xmlns="" val="9208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Answer Key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Today’s topics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IN" dirty="0" smtClean="0"/>
              <a:t>Skeleton examination </a:t>
            </a:r>
          </a:p>
          <a:p>
            <a:r>
              <a:rPr lang="en-IN" dirty="0" err="1" smtClean="0"/>
              <a:t>Virtopsy</a:t>
            </a:r>
            <a:r>
              <a:rPr lang="en-IN" dirty="0" smtClean="0"/>
              <a:t>, </a:t>
            </a:r>
            <a:r>
              <a:rPr lang="en-IN" dirty="0" err="1" smtClean="0"/>
              <a:t>Psychopsy</a:t>
            </a:r>
            <a:endParaRPr lang="en-IN" dirty="0" smtClean="0"/>
          </a:p>
          <a:p>
            <a:r>
              <a:rPr lang="en-IN" dirty="0" smtClean="0"/>
              <a:t>Exhumation</a:t>
            </a:r>
          </a:p>
          <a:p>
            <a:r>
              <a:rPr lang="en-IN" dirty="0" smtClean="0"/>
              <a:t>Negative autopsy</a:t>
            </a:r>
          </a:p>
          <a:p>
            <a:r>
              <a:rPr lang="en-IN" dirty="0" smtClean="0"/>
              <a:t>Obscure autopsy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IN" b="1" dirty="0" smtClean="0"/>
              <a:t>Examination of Skeleton</a:t>
            </a:r>
            <a:endParaRPr lang="en-IN" b="1" dirty="0"/>
          </a:p>
        </p:txBody>
      </p:sp>
      <p:pic>
        <p:nvPicPr>
          <p:cNvPr id="1026" name="Picture 2" descr="D:\Kalpesh\f.m. dept\photos\PM photos\105MSDCF\DSC04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1445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D:\Kalpesh\f.m. dept\library\5 Autopsy\seemfa4fkt25onmo15v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698410" cy="2209800"/>
          </a:xfrm>
          <a:prstGeom prst="rect">
            <a:avLst/>
          </a:prstGeom>
          <a:noFill/>
        </p:spPr>
      </p:pic>
      <p:pic>
        <p:nvPicPr>
          <p:cNvPr id="2051" name="Picture 3" descr="D:\Kalpesh\f.m. dept\library\5 Autopsy\nxgmvin0tnkdduosft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895600"/>
            <a:ext cx="6172200" cy="346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Points to examine &amp; opine</a:t>
            </a:r>
            <a:endParaRPr lang="en-IN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IN" dirty="0" smtClean="0"/>
              <a:t>Human or animal</a:t>
            </a:r>
          </a:p>
          <a:p>
            <a:pPr marL="514350" indent="-514350">
              <a:buFont typeface="+mj-lt"/>
              <a:buAutoNum type="arabicParenR"/>
            </a:pPr>
            <a:r>
              <a:rPr lang="en-IN" dirty="0" smtClean="0"/>
              <a:t>One or more </a:t>
            </a:r>
            <a:r>
              <a:rPr lang="en-IN" dirty="0" err="1" smtClean="0"/>
              <a:t>deadbodies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IN" dirty="0" smtClean="0"/>
              <a:t>Identification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IN" dirty="0" smtClean="0"/>
              <a:t>Age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IN" dirty="0" smtClean="0"/>
              <a:t>Sex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IN" dirty="0" smtClean="0"/>
              <a:t>Stature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IN" dirty="0" smtClean="0"/>
              <a:t>DNA, </a:t>
            </a:r>
            <a:r>
              <a:rPr lang="en-IN" dirty="0" err="1" smtClean="0"/>
              <a:t>Bl</a:t>
            </a:r>
            <a:r>
              <a:rPr lang="en-IN" dirty="0" smtClean="0"/>
              <a:t> group</a:t>
            </a:r>
          </a:p>
          <a:p>
            <a:pPr marL="514350" indent="-514350">
              <a:buFont typeface="+mj-lt"/>
              <a:buAutoNum type="arabicParenR"/>
            </a:pPr>
            <a:r>
              <a:rPr lang="en-IN" dirty="0" smtClean="0"/>
              <a:t>Injuries – type, time, weapon</a:t>
            </a:r>
          </a:p>
          <a:p>
            <a:pPr marL="514350" indent="-514350">
              <a:buFont typeface="+mj-lt"/>
              <a:buAutoNum type="arabicParenR"/>
            </a:pPr>
            <a:r>
              <a:rPr lang="en-IN" dirty="0" smtClean="0"/>
              <a:t>Cause of death</a:t>
            </a:r>
          </a:p>
          <a:p>
            <a:pPr marL="514350" indent="-514350">
              <a:buFont typeface="+mj-lt"/>
              <a:buAutoNum type="arabicParenR"/>
            </a:pPr>
            <a:r>
              <a:rPr lang="en-IN" dirty="0" smtClean="0"/>
              <a:t>Manner of death</a:t>
            </a:r>
          </a:p>
          <a:p>
            <a:pPr marL="514350" indent="-514350">
              <a:buFont typeface="+mj-lt"/>
              <a:buAutoNum type="arabicParenR"/>
            </a:pPr>
            <a:r>
              <a:rPr lang="en-IN" dirty="0" smtClean="0"/>
              <a:t>Time since death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dirty="0" err="1" smtClean="0"/>
              <a:t>Virtopsy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Autopsy with non invasive radio-imaging techniques</a:t>
            </a:r>
          </a:p>
          <a:p>
            <a:pPr lvl="1"/>
            <a:r>
              <a:rPr lang="en-IN" dirty="0" smtClean="0"/>
              <a:t>CT Scan, MRI, X-ray, USG, MR Spectroscopy, ...</a:t>
            </a:r>
          </a:p>
          <a:p>
            <a:pPr lvl="1"/>
            <a:r>
              <a:rPr lang="en-IN" dirty="0" smtClean="0"/>
              <a:t>3D restructuring compilation</a:t>
            </a:r>
          </a:p>
          <a:p>
            <a:pPr lvl="1"/>
            <a:r>
              <a:rPr lang="en-IN" dirty="0" smtClean="0"/>
              <a:t>‘</a:t>
            </a:r>
            <a:r>
              <a:rPr lang="en-IN" dirty="0" err="1" smtClean="0"/>
              <a:t>Virtopsy</a:t>
            </a:r>
            <a:r>
              <a:rPr lang="en-IN" dirty="0" smtClean="0"/>
              <a:t>’ set up</a:t>
            </a:r>
          </a:p>
          <a:p>
            <a:pPr lvl="1"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6" name="Picture 2" descr="D:\Kalpesh\f.m. dept\library\5 Autopsy\12024_2016_9798_Fig2_HT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5042166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3" descr="D:\Kalpesh\f.m. dept\library\5 Autopsy\be292b9cc661854184e368026726ff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542" y="3200401"/>
            <a:ext cx="2830457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447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2400" dirty="0" smtClean="0"/>
              <a:t>Psychological examination and analysis to determine the manner of death.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400" dirty="0" smtClean="0"/>
              <a:t>Relatives, friends, contact persons of dead person - structured interviews, psychological tests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Psychological analysis of dead person’s personal belongings , daily habits &amp; </a:t>
            </a:r>
            <a:r>
              <a:rPr lang="en-IN" sz="2400" dirty="0" smtClean="0"/>
              <a:t>work, </a:t>
            </a:r>
            <a:r>
              <a:rPr kumimoji="0" lang="en-I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personality, past history,..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Psych</a:t>
            </a:r>
            <a:r>
              <a:rPr kumimoji="0" lang="en-I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opsy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EXHUMATION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Legally digging out of a buried dead body for legal investigation.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Cases:</a:t>
            </a:r>
          </a:p>
          <a:p>
            <a:r>
              <a:rPr lang="en-IN" dirty="0" smtClean="0"/>
              <a:t>Disputed legal cases – criminal &amp; civil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Who can order – Executive Magistrate on request of investigating police officer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634</Words>
  <Application>Microsoft Office PowerPoint</Application>
  <PresentationFormat>On-screen Show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Medico-legal Autopsy</vt:lpstr>
      <vt:lpstr>Topics covered in last session</vt:lpstr>
      <vt:lpstr>Today’s topics</vt:lpstr>
      <vt:lpstr>Examination of Skeleton</vt:lpstr>
      <vt:lpstr>Slide 5</vt:lpstr>
      <vt:lpstr>Points to examine &amp; opine</vt:lpstr>
      <vt:lpstr>Virtopsy</vt:lpstr>
      <vt:lpstr>Psychopsy</vt:lpstr>
      <vt:lpstr>EXHUMATION</vt:lpstr>
      <vt:lpstr>Procedure</vt:lpstr>
      <vt:lpstr>Slide 11</vt:lpstr>
      <vt:lpstr>Slide 12</vt:lpstr>
      <vt:lpstr>Obscure autopsy</vt:lpstr>
      <vt:lpstr>Negative Autopsy</vt:lpstr>
      <vt:lpstr>Slide 15</vt:lpstr>
      <vt:lpstr>MCQs</vt:lpstr>
      <vt:lpstr>MCQ 1</vt:lpstr>
      <vt:lpstr>MCQ 2</vt:lpstr>
      <vt:lpstr>MCQ 3</vt:lpstr>
      <vt:lpstr>MCQ 4</vt:lpstr>
      <vt:lpstr>MCQ 5</vt:lpstr>
      <vt:lpstr>Answer Key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Medico-legal Autopsy</dc:title>
  <dc:creator>Acer</dc:creator>
  <cp:lastModifiedBy>Acer</cp:lastModifiedBy>
  <cp:revision>387</cp:revision>
  <dcterms:created xsi:type="dcterms:W3CDTF">2006-08-16T00:00:00Z</dcterms:created>
  <dcterms:modified xsi:type="dcterms:W3CDTF">2022-05-04T04:57:41Z</dcterms:modified>
</cp:coreProperties>
</file>