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68" r:id="rId3"/>
    <p:sldId id="369" r:id="rId4"/>
    <p:sldId id="257" r:id="rId5"/>
    <p:sldId id="259" r:id="rId6"/>
    <p:sldId id="258" r:id="rId7"/>
    <p:sldId id="260" r:id="rId8"/>
    <p:sldId id="261" r:id="rId9"/>
    <p:sldId id="262" r:id="rId10"/>
    <p:sldId id="263" r:id="rId11"/>
    <p:sldId id="264" r:id="rId12"/>
    <p:sldId id="370" r:id="rId13"/>
    <p:sldId id="265" r:id="rId14"/>
    <p:sldId id="266" r:id="rId15"/>
    <p:sldId id="267" r:id="rId16"/>
    <p:sldId id="268" r:id="rId17"/>
    <p:sldId id="269" r:id="rId18"/>
    <p:sldId id="275" r:id="rId19"/>
    <p:sldId id="335" r:id="rId20"/>
    <p:sldId id="276" r:id="rId21"/>
    <p:sldId id="333" r:id="rId22"/>
    <p:sldId id="334" r:id="rId23"/>
    <p:sldId id="371" r:id="rId24"/>
    <p:sldId id="376" r:id="rId25"/>
    <p:sldId id="372" r:id="rId26"/>
    <p:sldId id="373" r:id="rId27"/>
    <p:sldId id="374" r:id="rId28"/>
    <p:sldId id="375" r:id="rId29"/>
    <p:sldId id="351" r:id="rId30"/>
    <p:sldId id="346" r:id="rId31"/>
    <p:sldId id="347" r:id="rId32"/>
    <p:sldId id="348" r:id="rId33"/>
    <p:sldId id="349" r:id="rId34"/>
    <p:sldId id="350" r:id="rId35"/>
    <p:sldId id="356" r:id="rId36"/>
    <p:sldId id="378" r:id="rId37"/>
    <p:sldId id="379" r:id="rId38"/>
    <p:sldId id="272" r:id="rId39"/>
    <p:sldId id="367" r:id="rId40"/>
    <p:sldId id="377" r:id="rId41"/>
    <p:sldId id="366" r:id="rId42"/>
    <p:sldId id="281" r:id="rId43"/>
    <p:sldId id="284" r:id="rId44"/>
    <p:sldId id="287" r:id="rId45"/>
    <p:sldId id="296" r:id="rId46"/>
    <p:sldId id="298" r:id="rId47"/>
    <p:sldId id="286" r:id="rId48"/>
    <p:sldId id="288" r:id="rId49"/>
    <p:sldId id="300" r:id="rId50"/>
    <p:sldId id="289" r:id="rId51"/>
    <p:sldId id="290" r:id="rId52"/>
    <p:sldId id="291" r:id="rId53"/>
    <p:sldId id="293" r:id="rId54"/>
    <p:sldId id="297" r:id="rId55"/>
    <p:sldId id="307" r:id="rId56"/>
    <p:sldId id="306" r:id="rId57"/>
    <p:sldId id="301" r:id="rId58"/>
    <p:sldId id="336" r:id="rId59"/>
    <p:sldId id="337" r:id="rId60"/>
    <p:sldId id="338" r:id="rId61"/>
    <p:sldId id="339" r:id="rId62"/>
    <p:sldId id="340" r:id="rId63"/>
    <p:sldId id="358" r:id="rId64"/>
    <p:sldId id="359" r:id="rId65"/>
    <p:sldId id="332" r:id="rId66"/>
    <p:sldId id="341" r:id="rId67"/>
    <p:sldId id="342" r:id="rId68"/>
    <p:sldId id="343" r:id="rId69"/>
    <p:sldId id="344" r:id="rId70"/>
    <p:sldId id="345" r:id="rId71"/>
    <p:sldId id="357" r:id="rId72"/>
    <p:sldId id="380" r:id="rId73"/>
    <p:sldId id="381" r:id="rId74"/>
    <p:sldId id="309" r:id="rId75"/>
    <p:sldId id="310" r:id="rId76"/>
    <p:sldId id="311" r:id="rId77"/>
    <p:sldId id="312" r:id="rId78"/>
    <p:sldId id="352" r:id="rId79"/>
    <p:sldId id="313" r:id="rId80"/>
    <p:sldId id="330" r:id="rId81"/>
    <p:sldId id="314" r:id="rId82"/>
    <p:sldId id="315" r:id="rId83"/>
    <p:sldId id="327" r:id="rId84"/>
    <p:sldId id="328" r:id="rId85"/>
    <p:sldId id="316" r:id="rId86"/>
    <p:sldId id="354" r:id="rId87"/>
    <p:sldId id="317" r:id="rId88"/>
    <p:sldId id="382" r:id="rId89"/>
    <p:sldId id="322" r:id="rId90"/>
    <p:sldId id="323" r:id="rId91"/>
    <p:sldId id="319" r:id="rId92"/>
    <p:sldId id="331" r:id="rId93"/>
    <p:sldId id="360" r:id="rId94"/>
    <p:sldId id="361" r:id="rId95"/>
    <p:sldId id="362" r:id="rId96"/>
    <p:sldId id="363" r:id="rId97"/>
    <p:sldId id="365" r:id="rId98"/>
    <p:sldId id="355"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7/16/2021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7/16/2021</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7/16/2021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7/16/2021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sciencedirect.com/topics/pharmacology-toxicology-and-pharmaceutical-science/asphyxia" TargetMode="External"/><Relationship Id="rId2" Type="http://schemas.openxmlformats.org/officeDocument/2006/relationships/hyperlink" Target="https://www.sciencedirect.com/topics/medicine-and-dentistry/autopsy" TargetMode="External"/><Relationship Id="rId1" Type="http://schemas.openxmlformats.org/officeDocument/2006/relationships/slideLayout" Target="../slideLayouts/slideLayout2.xml"/><Relationship Id="rId4" Type="http://schemas.openxmlformats.org/officeDocument/2006/relationships/hyperlink" Target="https://www.sciencedirect.com/topics/medicine-and-dentistry/hyoid-bone"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8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8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06575"/>
            <a:ext cx="8458200" cy="1470025"/>
          </a:xfrm>
        </p:spPr>
        <p:txBody>
          <a:bodyPr>
            <a:normAutofit/>
          </a:bodyPr>
          <a:lstStyle/>
          <a:p>
            <a:r>
              <a:rPr lang="en-IN" sz="4800" dirty="0" smtClean="0"/>
              <a:t>MECHANICAL ASPHYXIA</a:t>
            </a:r>
            <a:endParaRPr lang="en-IN" sz="4800" dirty="0"/>
          </a:p>
        </p:txBody>
      </p:sp>
      <p:sp>
        <p:nvSpPr>
          <p:cNvPr id="3" name="Subtitle 2"/>
          <p:cNvSpPr>
            <a:spLocks noGrp="1"/>
          </p:cNvSpPr>
          <p:nvPr>
            <p:ph type="subTitle" idx="1"/>
          </p:nvPr>
        </p:nvSpPr>
        <p:spPr>
          <a:xfrm>
            <a:off x="457200" y="4267200"/>
            <a:ext cx="4953000" cy="1752600"/>
          </a:xfrm>
        </p:spPr>
        <p:txBody>
          <a:bodyPr>
            <a:normAutofit/>
          </a:bodyPr>
          <a:lstStyle/>
          <a:p>
            <a:r>
              <a:rPr lang="en-IN" sz="2800" dirty="0" smtClean="0"/>
              <a:t>- Dr Kalpesh Zanzrukiya</a:t>
            </a:r>
            <a:endParaRPr lang="en-IN"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429000"/>
            <a:ext cx="4876800" cy="3145536"/>
          </a:xfrm>
        </p:spPr>
        <p:txBody>
          <a:bodyPr>
            <a:normAutofit lnSpcReduction="10000"/>
          </a:bodyPr>
          <a:lstStyle/>
          <a:p>
            <a:pPr marL="624078" indent="-514350">
              <a:buFont typeface="+mj-lt"/>
              <a:buAutoNum type="alphaLcParenR"/>
            </a:pPr>
            <a:r>
              <a:rPr lang="en-IN" sz="2400" b="1" dirty="0" smtClean="0"/>
              <a:t>Typical Hanging</a:t>
            </a:r>
            <a:r>
              <a:rPr lang="en-IN" sz="2400" dirty="0" smtClean="0"/>
              <a:t> – </a:t>
            </a:r>
            <a:br>
              <a:rPr lang="en-IN" sz="2400" dirty="0" smtClean="0"/>
            </a:br>
            <a:r>
              <a:rPr lang="en-IN" sz="2400" dirty="0" smtClean="0"/>
              <a:t>The knot is over the central part of beck of neck and the ligature runs from the midline of neck in front above the thyroid cartilage level to both sides of neck symmetrically upwards, backwards to the occipital region.</a:t>
            </a:r>
            <a:endParaRPr lang="en-IN" sz="2400" dirty="0"/>
          </a:p>
        </p:txBody>
      </p:sp>
      <p:sp>
        <p:nvSpPr>
          <p:cNvPr id="4" name="Content Placeholder 2"/>
          <p:cNvSpPr txBox="1">
            <a:spLocks/>
          </p:cNvSpPr>
          <p:nvPr/>
        </p:nvSpPr>
        <p:spPr>
          <a:xfrm>
            <a:off x="5105400" y="3352800"/>
            <a:ext cx="3810000" cy="3258312"/>
          </a:xfrm>
          <a:prstGeom prst="rect">
            <a:avLst/>
          </a:prstGeom>
        </p:spPr>
        <p:txBody>
          <a:bodyPr vert="horz">
            <a:normAutofit/>
          </a:bodyPr>
          <a:lstStyle/>
          <a:p>
            <a:pPr marL="624078" marR="0" lvl="0" indent="-514350" algn="l" defTabSz="914400" rtl="0" eaLnBrk="1" fontAlgn="auto" latinLnBrk="0" hangingPunct="1">
              <a:lnSpc>
                <a:spcPct val="100000"/>
              </a:lnSpc>
              <a:spcBef>
                <a:spcPts val="300"/>
              </a:spcBef>
              <a:spcAft>
                <a:spcPts val="0"/>
              </a:spcAft>
              <a:buClr>
                <a:schemeClr val="accent3"/>
              </a:buClr>
              <a:buSzTx/>
              <a:buFont typeface="+mj-lt"/>
              <a:buAutoNum type="alphaLcParenR" startAt="2"/>
              <a:tabLst/>
              <a:defRPr/>
            </a:pPr>
            <a:r>
              <a:rPr kumimoji="0" lang="en-IN" sz="2400" b="1" i="0" u="none" strike="noStrike" kern="1200" cap="none" spc="0" normalizeH="0" baseline="0" noProof="0" dirty="0" smtClean="0">
                <a:ln>
                  <a:noFill/>
                </a:ln>
                <a:solidFill>
                  <a:schemeClr val="tx1"/>
                </a:solidFill>
                <a:effectLst/>
                <a:uLnTx/>
                <a:uFillTx/>
                <a:latin typeface="+mn-lt"/>
                <a:ea typeface="+mn-ea"/>
                <a:cs typeface="+mn-cs"/>
              </a:rPr>
              <a:t>Atypical Hanging</a:t>
            </a:r>
            <a:r>
              <a:rPr kumimoji="0" lang="en-IN" sz="2400" b="0" i="0" u="none" strike="noStrike" kern="1200" cap="none" spc="0" normalizeH="0" baseline="0" noProof="0" dirty="0" smtClean="0">
                <a:ln>
                  <a:noFill/>
                </a:ln>
                <a:solidFill>
                  <a:schemeClr val="tx1"/>
                </a:solidFill>
                <a:effectLst/>
                <a:uLnTx/>
                <a:uFillTx/>
                <a:latin typeface="+mn-lt"/>
                <a:ea typeface="+mn-ea"/>
                <a:cs typeface="+mn-cs"/>
              </a:rPr>
              <a:t> – The knot is over any other part of neck of neck or no knot at all.</a:t>
            </a: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D:\Kalpesh\f.m. dept\library\10 asphyxial deaths\7-3.jpg"/>
          <p:cNvPicPr>
            <a:picLocks noChangeAspect="1" noChangeArrowheads="1"/>
          </p:cNvPicPr>
          <p:nvPr/>
        </p:nvPicPr>
        <p:blipFill>
          <a:blip r:embed="rId2"/>
          <a:srcRect/>
          <a:stretch>
            <a:fillRect/>
          </a:stretch>
        </p:blipFill>
        <p:spPr bwMode="auto">
          <a:xfrm>
            <a:off x="1905000" y="709789"/>
            <a:ext cx="5181600" cy="256681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Ligature</a:t>
            </a:r>
            <a:endParaRPr lang="en-IN" dirty="0"/>
          </a:p>
        </p:txBody>
      </p:sp>
      <p:sp>
        <p:nvSpPr>
          <p:cNvPr id="3" name="Content Placeholder 2"/>
          <p:cNvSpPr>
            <a:spLocks noGrp="1"/>
          </p:cNvSpPr>
          <p:nvPr>
            <p:ph idx="1"/>
          </p:nvPr>
        </p:nvSpPr>
        <p:spPr>
          <a:xfrm>
            <a:off x="457200" y="2249424"/>
            <a:ext cx="4724400" cy="4325112"/>
          </a:xfrm>
        </p:spPr>
        <p:txBody>
          <a:bodyPr>
            <a:normAutofit fontScale="77500" lnSpcReduction="20000"/>
          </a:bodyPr>
          <a:lstStyle/>
          <a:p>
            <a:r>
              <a:rPr lang="en-IN" dirty="0" smtClean="0"/>
              <a:t>Hard materials – rope, wire, metallic chain, leather straps/ belts</a:t>
            </a:r>
          </a:p>
          <a:p>
            <a:r>
              <a:rPr lang="en-IN" dirty="0" smtClean="0"/>
              <a:t>Soft materials – </a:t>
            </a:r>
            <a:r>
              <a:rPr lang="en-IN" dirty="0" err="1" smtClean="0"/>
              <a:t>saree</a:t>
            </a:r>
            <a:r>
              <a:rPr lang="en-IN" dirty="0" smtClean="0"/>
              <a:t>, </a:t>
            </a:r>
            <a:r>
              <a:rPr lang="en-IN" dirty="0" err="1" smtClean="0"/>
              <a:t>dupatta</a:t>
            </a:r>
            <a:r>
              <a:rPr lang="en-IN" dirty="0" smtClean="0"/>
              <a:t>, dhoti, </a:t>
            </a:r>
            <a:r>
              <a:rPr lang="en-IN" dirty="0" err="1" smtClean="0"/>
              <a:t>gamchha</a:t>
            </a:r>
            <a:endParaRPr lang="en-IN" dirty="0" smtClean="0"/>
          </a:p>
          <a:p>
            <a:endParaRPr lang="en-IN" dirty="0" smtClean="0"/>
          </a:p>
          <a:p>
            <a:r>
              <a:rPr lang="en-IN" dirty="0" smtClean="0"/>
              <a:t>Doctor should note down</a:t>
            </a:r>
          </a:p>
          <a:p>
            <a:pPr lvl="1"/>
            <a:r>
              <a:rPr lang="en-IN" dirty="0" smtClean="0">
                <a:solidFill>
                  <a:schemeClr val="tx1"/>
                </a:solidFill>
              </a:rPr>
              <a:t>In situ or removed?</a:t>
            </a:r>
          </a:p>
          <a:p>
            <a:pPr lvl="1"/>
            <a:r>
              <a:rPr lang="en-IN" dirty="0" smtClean="0">
                <a:solidFill>
                  <a:schemeClr val="tx1"/>
                </a:solidFill>
              </a:rPr>
              <a:t>Texture, nature, pattern</a:t>
            </a:r>
          </a:p>
          <a:p>
            <a:pPr lvl="1"/>
            <a:r>
              <a:rPr lang="en-IN" dirty="0" smtClean="0">
                <a:solidFill>
                  <a:schemeClr val="tx1"/>
                </a:solidFill>
              </a:rPr>
              <a:t>Length, width, loops</a:t>
            </a:r>
          </a:p>
          <a:p>
            <a:pPr lvl="1"/>
            <a:r>
              <a:rPr lang="en-IN" dirty="0" smtClean="0">
                <a:solidFill>
                  <a:schemeClr val="tx1"/>
                </a:solidFill>
              </a:rPr>
              <a:t>Neck circumference in cm</a:t>
            </a:r>
          </a:p>
          <a:p>
            <a:pPr lvl="1"/>
            <a:r>
              <a:rPr lang="en-IN" dirty="0" smtClean="0">
                <a:solidFill>
                  <a:schemeClr val="tx1"/>
                </a:solidFill>
              </a:rPr>
              <a:t>Strength for suspension</a:t>
            </a:r>
          </a:p>
          <a:p>
            <a:pPr lvl="1"/>
            <a:r>
              <a:rPr lang="en-IN" dirty="0" smtClean="0">
                <a:solidFill>
                  <a:schemeClr val="tx1"/>
                </a:solidFill>
              </a:rPr>
              <a:t>Knot – type, location, number</a:t>
            </a:r>
          </a:p>
          <a:p>
            <a:pPr lvl="1"/>
            <a:r>
              <a:rPr lang="en-IN" dirty="0" smtClean="0">
                <a:solidFill>
                  <a:schemeClr val="tx1"/>
                </a:solidFill>
              </a:rPr>
              <a:t>Damage, stains</a:t>
            </a:r>
          </a:p>
          <a:p>
            <a:pPr lvl="1"/>
            <a:endParaRPr lang="en-IN" dirty="0">
              <a:solidFill>
                <a:schemeClr val="tx1"/>
              </a:solidFill>
            </a:endParaRPr>
          </a:p>
        </p:txBody>
      </p:sp>
      <p:pic>
        <p:nvPicPr>
          <p:cNvPr id="1026" name="Picture 2" descr="D:\Kalpesh\f.m. dept\library\10 asphyxial deaths\2235_60_56-strangulation-ligatur.jpg"/>
          <p:cNvPicPr>
            <a:picLocks noChangeAspect="1" noChangeArrowheads="1"/>
          </p:cNvPicPr>
          <p:nvPr/>
        </p:nvPicPr>
        <p:blipFill>
          <a:blip r:embed="rId2"/>
          <a:srcRect/>
          <a:stretch>
            <a:fillRect/>
          </a:stretch>
        </p:blipFill>
        <p:spPr bwMode="auto">
          <a:xfrm>
            <a:off x="5029200" y="2362200"/>
            <a:ext cx="3946543" cy="2667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Method to cut and preserve ligature material</a:t>
            </a:r>
            <a:endParaRPr lang="en-IN" dirty="0"/>
          </a:p>
        </p:txBody>
      </p:sp>
      <p:pic>
        <p:nvPicPr>
          <p:cNvPr id="4" name="Picture 2" descr="D:\Kalpesh\f.m. dept\library\10 asphyxial deaths\8-3.jpg"/>
          <p:cNvPicPr>
            <a:picLocks noGrp="1" noChangeAspect="1" noChangeArrowheads="1"/>
          </p:cNvPicPr>
          <p:nvPr>
            <p:ph idx="1"/>
          </p:nvPr>
        </p:nvPicPr>
        <p:blipFill>
          <a:blip r:embed="rId2"/>
          <a:srcRect/>
          <a:stretch>
            <a:fillRect/>
          </a:stretch>
        </p:blipFill>
        <p:spPr bwMode="auto">
          <a:xfrm>
            <a:off x="2057400" y="2504081"/>
            <a:ext cx="5153335" cy="351571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Symptoms after suspension</a:t>
            </a:r>
            <a:endParaRPr lang="en-IN" dirty="0"/>
          </a:p>
        </p:txBody>
      </p:sp>
      <p:sp>
        <p:nvSpPr>
          <p:cNvPr id="3" name="Content Placeholder 2"/>
          <p:cNvSpPr>
            <a:spLocks noGrp="1"/>
          </p:cNvSpPr>
          <p:nvPr>
            <p:ph idx="1"/>
          </p:nvPr>
        </p:nvSpPr>
        <p:spPr/>
        <p:txBody>
          <a:bodyPr>
            <a:normAutofit/>
          </a:bodyPr>
          <a:lstStyle/>
          <a:p>
            <a:r>
              <a:rPr lang="en-IN" sz="2400" dirty="0" smtClean="0"/>
              <a:t>Loss of power</a:t>
            </a:r>
          </a:p>
          <a:p>
            <a:r>
              <a:rPr lang="en-IN" sz="2400" dirty="0" smtClean="0"/>
              <a:t>Subjective sensations – flashes of light, ringing noises</a:t>
            </a:r>
          </a:p>
          <a:p>
            <a:r>
              <a:rPr lang="en-IN" sz="2400" dirty="0" smtClean="0"/>
              <a:t>Intense mental confusion – </a:t>
            </a:r>
            <a:r>
              <a:rPr lang="en-IN" sz="2400" dirty="0" err="1" smtClean="0"/>
              <a:t>irrelavant</a:t>
            </a:r>
            <a:r>
              <a:rPr lang="en-IN" sz="2400" dirty="0" smtClean="0"/>
              <a:t> thoughts, cognition lost, incapability to do any logical thing to save oneself</a:t>
            </a:r>
          </a:p>
          <a:p>
            <a:r>
              <a:rPr lang="en-IN" sz="2400" dirty="0" smtClean="0"/>
              <a:t>Unconsciousness &amp; death (15sec in rope)</a:t>
            </a:r>
          </a:p>
          <a:p>
            <a:r>
              <a:rPr lang="en-IN" sz="2400" dirty="0" smtClean="0"/>
              <a:t>Painless death</a:t>
            </a:r>
          </a:p>
          <a:p>
            <a:endParaRPr lang="en-IN" sz="2400" dirty="0" smtClean="0"/>
          </a:p>
          <a:p>
            <a:r>
              <a:rPr lang="en-IN" sz="2400" dirty="0" smtClean="0"/>
              <a:t>Respiration failure first than heart stops in 10-15mins.</a:t>
            </a:r>
            <a:endParaRPr lang="en-IN"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IN" dirty="0" smtClean="0"/>
              <a:t>Cause of Death</a:t>
            </a:r>
            <a:endParaRPr lang="en-IN" dirty="0"/>
          </a:p>
        </p:txBody>
      </p:sp>
      <p:sp>
        <p:nvSpPr>
          <p:cNvPr id="3" name="Content Placeholder 2"/>
          <p:cNvSpPr>
            <a:spLocks noGrp="1"/>
          </p:cNvSpPr>
          <p:nvPr>
            <p:ph idx="1"/>
          </p:nvPr>
        </p:nvSpPr>
        <p:spPr>
          <a:xfrm>
            <a:off x="457200" y="1447800"/>
            <a:ext cx="8229600" cy="5126736"/>
          </a:xfrm>
        </p:spPr>
        <p:txBody>
          <a:bodyPr>
            <a:noAutofit/>
          </a:bodyPr>
          <a:lstStyle/>
          <a:p>
            <a:pPr marL="624078" indent="-514350">
              <a:buFont typeface="+mj-lt"/>
              <a:buAutoNum type="alphaLcParenR"/>
            </a:pPr>
            <a:r>
              <a:rPr lang="en-IN" sz="2300" b="1" dirty="0" smtClean="0"/>
              <a:t>Asphyxia </a:t>
            </a:r>
            <a:r>
              <a:rPr lang="en-IN" sz="2300" dirty="0" smtClean="0"/>
              <a:t>– hard ligature, laryngeal/tracheal narrowing, trauma, air entry block, tension of 15kg</a:t>
            </a:r>
          </a:p>
          <a:p>
            <a:pPr marL="624078" indent="-514350">
              <a:buFont typeface="+mj-lt"/>
              <a:buAutoNum type="alphaLcParenR"/>
            </a:pPr>
            <a:r>
              <a:rPr lang="en-IN" sz="2300" b="1" dirty="0" smtClean="0"/>
              <a:t>Venous congestion </a:t>
            </a:r>
            <a:r>
              <a:rPr lang="en-IN" sz="2300" dirty="0" smtClean="0"/>
              <a:t>– higher knot/ligature, soft ligature material, jugular vein blockage, tension of 2kg</a:t>
            </a:r>
          </a:p>
          <a:p>
            <a:pPr marL="624078" indent="-514350">
              <a:buFont typeface="+mj-lt"/>
              <a:buAutoNum type="alphaLcParenR"/>
            </a:pPr>
            <a:r>
              <a:rPr lang="en-IN" sz="2300" dirty="0" smtClean="0"/>
              <a:t>Asphyxia &amp; Venous congestion </a:t>
            </a:r>
            <a:r>
              <a:rPr lang="en-IN" sz="2300" b="1" dirty="0" smtClean="0"/>
              <a:t>combined - MC</a:t>
            </a:r>
          </a:p>
          <a:p>
            <a:pPr marL="624078" indent="-514350">
              <a:buFont typeface="+mj-lt"/>
              <a:buAutoNum type="alphaLcParenR"/>
            </a:pPr>
            <a:r>
              <a:rPr lang="en-IN" sz="2300" b="1" dirty="0" smtClean="0"/>
              <a:t>Cerebral anaemia (ischemia) </a:t>
            </a:r>
            <a:r>
              <a:rPr lang="en-IN" sz="2300" dirty="0" smtClean="0"/>
              <a:t>– arterial + venous blockage, tension of 5-6kg for carotid arteries, 20kg for vertebral arteries</a:t>
            </a:r>
          </a:p>
          <a:p>
            <a:pPr marL="624078" indent="-514350">
              <a:buFont typeface="+mj-lt"/>
              <a:buAutoNum type="alphaLcParenR"/>
            </a:pPr>
            <a:r>
              <a:rPr lang="en-IN" sz="2300" dirty="0" smtClean="0"/>
              <a:t>Reflex </a:t>
            </a:r>
            <a:r>
              <a:rPr lang="en-IN" sz="2300" b="1" dirty="0" err="1" smtClean="0"/>
              <a:t>vagal</a:t>
            </a:r>
            <a:r>
              <a:rPr lang="en-IN" sz="2300" b="1" dirty="0" smtClean="0"/>
              <a:t> inhibition</a:t>
            </a:r>
          </a:p>
          <a:p>
            <a:pPr marL="624078" indent="-514350">
              <a:buFont typeface="+mj-lt"/>
              <a:buAutoNum type="alphaLcParenR"/>
            </a:pPr>
            <a:r>
              <a:rPr lang="en-IN" sz="2300" b="1" dirty="0" smtClean="0"/>
              <a:t>Fracture-dislocation of cervical vertebra </a:t>
            </a:r>
            <a:r>
              <a:rPr lang="en-IN" sz="2300" dirty="0" smtClean="0"/>
              <a:t>– spinal shock – judicial hanging, high fall </a:t>
            </a:r>
            <a:r>
              <a:rPr lang="en-IN" sz="2300" dirty="0" err="1" smtClean="0"/>
              <a:t>jurk</a:t>
            </a:r>
            <a:r>
              <a:rPr lang="en-IN" sz="2300" dirty="0" smtClean="0"/>
              <a:t> hanging</a:t>
            </a:r>
          </a:p>
          <a:p>
            <a:pPr marL="624078" indent="-514350">
              <a:buFont typeface="+mj-lt"/>
              <a:buAutoNum type="alphaLcParenR"/>
            </a:pPr>
            <a:r>
              <a:rPr lang="en-IN" sz="2300" dirty="0" smtClean="0"/>
              <a:t>Delayed death – aspiration pneumonia, infection, pulmonary </a:t>
            </a:r>
            <a:r>
              <a:rPr lang="en-IN" sz="2300" dirty="0" err="1" smtClean="0"/>
              <a:t>edema</a:t>
            </a:r>
            <a:r>
              <a:rPr lang="en-IN" sz="2300" dirty="0" smtClean="0"/>
              <a:t>, laryngeal </a:t>
            </a:r>
            <a:r>
              <a:rPr lang="en-IN" sz="2300" dirty="0" err="1" smtClean="0"/>
              <a:t>edema</a:t>
            </a:r>
            <a:r>
              <a:rPr lang="en-IN" sz="2300" dirty="0" smtClean="0"/>
              <a:t>, hypoxic </a:t>
            </a:r>
            <a:r>
              <a:rPr lang="en-IN" sz="2300" dirty="0" err="1" smtClean="0"/>
              <a:t>encephelopathy</a:t>
            </a:r>
            <a:r>
              <a:rPr lang="en-IN" sz="2300" dirty="0" smtClean="0"/>
              <a:t>, brain infarction, brain </a:t>
            </a:r>
            <a:r>
              <a:rPr lang="en-IN" sz="2300" dirty="0" err="1" smtClean="0"/>
              <a:t>edema</a:t>
            </a:r>
            <a:endParaRPr lang="en-IN" sz="2300" dirty="0" smtClean="0"/>
          </a:p>
          <a:p>
            <a:pPr marL="624078" indent="-514350">
              <a:buFont typeface="+mj-lt"/>
              <a:buAutoNum type="alphaLcParenR"/>
            </a:pPr>
            <a:endParaRPr lang="en-IN" sz="23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r>
              <a:rPr lang="en-IN" sz="2400" b="1" dirty="0" smtClean="0"/>
              <a:t>Secondary effects </a:t>
            </a:r>
            <a:r>
              <a:rPr lang="en-IN" sz="2400" dirty="0" smtClean="0"/>
              <a:t>– </a:t>
            </a:r>
            <a:r>
              <a:rPr lang="en-IN" sz="2400" dirty="0" err="1" smtClean="0"/>
              <a:t>hemiplegia</a:t>
            </a:r>
            <a:r>
              <a:rPr lang="en-IN" sz="2400" dirty="0" smtClean="0"/>
              <a:t>, epilepsy, amnesia, dementia, cervical </a:t>
            </a:r>
            <a:r>
              <a:rPr lang="en-IN" sz="2400" dirty="0" err="1" smtClean="0"/>
              <a:t>cellulitis</a:t>
            </a:r>
            <a:r>
              <a:rPr lang="en-IN" sz="2400" dirty="0" smtClean="0"/>
              <a:t>, retropharyngeal abscess.</a:t>
            </a:r>
          </a:p>
          <a:p>
            <a:endParaRPr lang="en-IN" sz="2400" dirty="0" smtClean="0"/>
          </a:p>
          <a:p>
            <a:r>
              <a:rPr lang="en-IN" sz="2400" b="1" dirty="0" smtClean="0"/>
              <a:t>FATAL PERIOD </a:t>
            </a:r>
            <a:r>
              <a:rPr lang="en-IN" sz="2400" dirty="0" smtClean="0"/>
              <a:t>– </a:t>
            </a:r>
            <a:br>
              <a:rPr lang="en-IN" sz="2400" dirty="0" smtClean="0"/>
            </a:br>
            <a:r>
              <a:rPr lang="en-IN" sz="2400" dirty="0" smtClean="0"/>
              <a:t>usually 3 to 5 </a:t>
            </a:r>
            <a:r>
              <a:rPr lang="en-IN" sz="2400" dirty="0" err="1" smtClean="0"/>
              <a:t>mins</a:t>
            </a:r>
            <a:r>
              <a:rPr lang="en-IN" sz="2400" dirty="0" smtClean="0"/>
              <a:t/>
            </a:r>
            <a:br>
              <a:rPr lang="en-IN" sz="2400" dirty="0" smtClean="0"/>
            </a:br>
            <a:r>
              <a:rPr lang="en-IN" sz="2400" dirty="0" smtClean="0"/>
              <a:t>Immediately if cervical spine injury, </a:t>
            </a:r>
            <a:r>
              <a:rPr lang="en-IN" sz="2400" dirty="0" err="1" smtClean="0"/>
              <a:t>vagal</a:t>
            </a:r>
            <a:r>
              <a:rPr lang="en-IN" sz="2400" dirty="0" smtClean="0"/>
              <a:t> inhibition</a:t>
            </a:r>
          </a:p>
          <a:p>
            <a:endParaRPr lang="en-IN" sz="2400" dirty="0" smtClean="0"/>
          </a:p>
          <a:p>
            <a:r>
              <a:rPr lang="en-IN" sz="2400" b="1" dirty="0" smtClean="0"/>
              <a:t>Treatment</a:t>
            </a:r>
            <a:r>
              <a:rPr lang="en-IN" sz="2400" dirty="0" smtClean="0"/>
              <a:t> if person saved in nick of time</a:t>
            </a:r>
          </a:p>
          <a:p>
            <a:pPr lvl="1"/>
            <a:r>
              <a:rPr lang="en-IN" sz="2400" dirty="0" smtClean="0">
                <a:solidFill>
                  <a:schemeClr val="tx1"/>
                </a:solidFill>
              </a:rPr>
              <a:t>Immediate cut loose the ligature</a:t>
            </a:r>
          </a:p>
          <a:p>
            <a:pPr lvl="1"/>
            <a:r>
              <a:rPr lang="en-IN" sz="2400" dirty="0" smtClean="0">
                <a:solidFill>
                  <a:schemeClr val="tx1"/>
                </a:solidFill>
              </a:rPr>
              <a:t>Lie down supine position</a:t>
            </a:r>
          </a:p>
          <a:p>
            <a:pPr lvl="1"/>
            <a:r>
              <a:rPr lang="en-IN" sz="2400" dirty="0" smtClean="0">
                <a:solidFill>
                  <a:schemeClr val="tx1"/>
                </a:solidFill>
              </a:rPr>
              <a:t>ABCD, CPR</a:t>
            </a:r>
          </a:p>
          <a:p>
            <a:pPr lvl="1"/>
            <a:r>
              <a:rPr lang="en-IN" sz="2400" dirty="0" smtClean="0">
                <a:solidFill>
                  <a:schemeClr val="tx1"/>
                </a:solidFill>
              </a:rPr>
              <a:t>Oxygen support, Artificial respiration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Post mortem findings - External</a:t>
            </a:r>
            <a:endParaRPr lang="en-IN" dirty="0"/>
          </a:p>
        </p:txBody>
      </p:sp>
      <p:sp>
        <p:nvSpPr>
          <p:cNvPr id="3" name="Content Placeholder 2"/>
          <p:cNvSpPr>
            <a:spLocks noGrp="1"/>
          </p:cNvSpPr>
          <p:nvPr>
            <p:ph idx="1"/>
          </p:nvPr>
        </p:nvSpPr>
        <p:spPr>
          <a:xfrm>
            <a:off x="304800" y="2249424"/>
            <a:ext cx="8382000" cy="4325112"/>
          </a:xfrm>
        </p:spPr>
        <p:txBody>
          <a:bodyPr>
            <a:noAutofit/>
          </a:bodyPr>
          <a:lstStyle/>
          <a:p>
            <a:r>
              <a:rPr lang="en-IN" sz="2300" b="1" dirty="0" smtClean="0"/>
              <a:t>Neck </a:t>
            </a:r>
            <a:r>
              <a:rPr lang="en-IN" sz="2300" dirty="0" smtClean="0"/>
              <a:t>– </a:t>
            </a:r>
            <a:r>
              <a:rPr lang="en-IN" sz="2300" dirty="0" err="1" smtClean="0"/>
              <a:t>strached</a:t>
            </a:r>
            <a:r>
              <a:rPr lang="en-IN" sz="2300" dirty="0" smtClean="0"/>
              <a:t>, elongated</a:t>
            </a:r>
          </a:p>
          <a:p>
            <a:r>
              <a:rPr lang="en-IN" sz="2300" b="1" dirty="0" smtClean="0"/>
              <a:t>Ligature material </a:t>
            </a:r>
            <a:r>
              <a:rPr lang="en-IN" sz="2300" dirty="0" smtClean="0"/>
              <a:t>in situ – cut &amp; preserve</a:t>
            </a:r>
            <a:endParaRPr lang="en-IN" sz="2300" b="1" dirty="0" smtClean="0"/>
          </a:p>
          <a:p>
            <a:r>
              <a:rPr lang="en-IN" sz="2300" b="1" dirty="0" smtClean="0"/>
              <a:t>Ligature mark </a:t>
            </a:r>
            <a:r>
              <a:rPr lang="en-IN" sz="2300" dirty="0" smtClean="0"/>
              <a:t>over neck – ‘pressure abrasion’, oblique, inverted ‘V’ pattern, incomplete</a:t>
            </a:r>
            <a:br>
              <a:rPr lang="en-IN" sz="2300" dirty="0" smtClean="0"/>
            </a:br>
            <a:r>
              <a:rPr lang="en-IN" sz="2300" dirty="0" smtClean="0"/>
              <a:t>site, size, loops, </a:t>
            </a:r>
            <a:r>
              <a:rPr lang="en-IN" sz="2300" dirty="0" err="1" smtClean="0"/>
              <a:t>knotmarks</a:t>
            </a:r>
            <a:r>
              <a:rPr lang="en-IN" sz="2300" dirty="0" smtClean="0"/>
              <a:t>, skin over base</a:t>
            </a:r>
            <a:br>
              <a:rPr lang="en-IN" sz="2300" dirty="0" smtClean="0"/>
            </a:br>
            <a:r>
              <a:rPr lang="en-IN" sz="2300" dirty="0" smtClean="0"/>
              <a:t>[Pseudo-</a:t>
            </a:r>
            <a:r>
              <a:rPr lang="en-IN" sz="2300" dirty="0" err="1" smtClean="0"/>
              <a:t>ligaturemark</a:t>
            </a:r>
            <a:r>
              <a:rPr lang="en-IN" sz="2300" dirty="0" smtClean="0"/>
              <a:t> – obese, infants, decomposed]</a:t>
            </a:r>
          </a:p>
          <a:p>
            <a:r>
              <a:rPr lang="en-IN" sz="2300" b="1" dirty="0" smtClean="0"/>
              <a:t>Congestion </a:t>
            </a:r>
            <a:r>
              <a:rPr lang="en-IN" sz="2300" dirty="0" smtClean="0"/>
              <a:t>above ligature mark level</a:t>
            </a:r>
          </a:p>
          <a:p>
            <a:r>
              <a:rPr lang="en-IN" sz="2300" b="1" dirty="0" err="1" smtClean="0"/>
              <a:t>Petechial</a:t>
            </a:r>
            <a:r>
              <a:rPr lang="en-IN" sz="2300" b="1" dirty="0" smtClean="0"/>
              <a:t> </a:t>
            </a:r>
            <a:r>
              <a:rPr lang="en-IN" sz="2300" b="1" dirty="0" err="1" smtClean="0"/>
              <a:t>hemorrhages</a:t>
            </a:r>
            <a:endParaRPr lang="en-IN" sz="2300" b="1" dirty="0" smtClean="0"/>
          </a:p>
          <a:p>
            <a:r>
              <a:rPr lang="en-IN" sz="2300" b="1" dirty="0" smtClean="0"/>
              <a:t>Cyanosis</a:t>
            </a:r>
          </a:p>
          <a:p>
            <a:r>
              <a:rPr lang="en-IN" sz="2300" b="1" dirty="0" smtClean="0"/>
              <a:t>PM staining </a:t>
            </a:r>
            <a:r>
              <a:rPr lang="en-IN" sz="2300" dirty="0" smtClean="0"/>
              <a:t>– over hands &amp; forehands, legs &amp; feet with </a:t>
            </a:r>
            <a:r>
              <a:rPr lang="en-IN" sz="2300" dirty="0" err="1" smtClean="0"/>
              <a:t>petechial</a:t>
            </a:r>
            <a:r>
              <a:rPr lang="en-IN" sz="2300" dirty="0" smtClean="0"/>
              <a:t> </a:t>
            </a:r>
            <a:r>
              <a:rPr lang="en-IN" sz="2300" dirty="0" err="1" smtClean="0"/>
              <a:t>hemorrhages</a:t>
            </a:r>
            <a:r>
              <a:rPr lang="en-IN" sz="2300" dirty="0" smtClean="0"/>
              <a:t> - </a:t>
            </a:r>
            <a:r>
              <a:rPr lang="en-IN" sz="2300" u="sng" dirty="0" smtClean="0"/>
              <a:t>Glove &amp; Stocks pattern</a:t>
            </a:r>
            <a:endParaRPr lang="en-IN" sz="2300" dirty="0" smtClean="0"/>
          </a:p>
          <a:p>
            <a:endParaRPr lang="en-IN" sz="23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smtClean="0"/>
              <a:t>Face – tongue protrude, </a:t>
            </a:r>
            <a:r>
              <a:rPr lang="en-IN" sz="2400" b="1" dirty="0" smtClean="0"/>
              <a:t>drooling saliva stains</a:t>
            </a:r>
            <a:r>
              <a:rPr lang="en-IN" sz="2400" dirty="0" smtClean="0"/>
              <a:t>, pupils dilated (</a:t>
            </a:r>
            <a:r>
              <a:rPr lang="en-IN" sz="2400" i="1" dirty="0" smtClean="0"/>
              <a:t>le facie </a:t>
            </a:r>
            <a:r>
              <a:rPr lang="en-IN" sz="2400" i="1" dirty="0" err="1" smtClean="0"/>
              <a:t>sympathique</a:t>
            </a:r>
            <a:r>
              <a:rPr lang="en-IN" sz="2400" dirty="0" smtClean="0"/>
              <a:t>)</a:t>
            </a:r>
          </a:p>
          <a:p>
            <a:r>
              <a:rPr lang="en-IN" sz="2400" dirty="0" smtClean="0"/>
              <a:t>Bleeding from nose, ears, mouth – not common</a:t>
            </a:r>
          </a:p>
          <a:p>
            <a:r>
              <a:rPr lang="en-IN" sz="2400" dirty="0" smtClean="0"/>
              <a:t>Urine, </a:t>
            </a:r>
            <a:r>
              <a:rPr lang="en-IN" sz="2400" dirty="0" err="1" smtClean="0"/>
              <a:t>feces</a:t>
            </a:r>
            <a:r>
              <a:rPr lang="en-IN" sz="2400" dirty="0" smtClean="0"/>
              <a:t> discharge – not common</a:t>
            </a:r>
          </a:p>
          <a:p>
            <a:r>
              <a:rPr lang="en-IN" sz="2400" dirty="0" smtClean="0"/>
              <a:t>Penile engorgement &amp; semen discharge</a:t>
            </a:r>
          </a:p>
          <a:p>
            <a:endParaRPr lang="en-IN"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1" name="Picture 3" descr="D:\Kalpesh\f.m. dept\library\10 asphyxial deaths\13259tn.jpg.png"/>
          <p:cNvPicPr>
            <a:picLocks noGrp="1" noChangeAspect="1" noChangeArrowheads="1"/>
          </p:cNvPicPr>
          <p:nvPr>
            <p:ph idx="1"/>
          </p:nvPr>
        </p:nvPicPr>
        <p:blipFill>
          <a:blip r:embed="rId2"/>
          <a:srcRect/>
          <a:stretch>
            <a:fillRect/>
          </a:stretch>
        </p:blipFill>
        <p:spPr bwMode="auto">
          <a:xfrm>
            <a:off x="796621" y="927952"/>
            <a:ext cx="7432979" cy="532044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7" name="Picture 3" descr="D:\Kalpesh\f.m. dept\photos\PM photos\101MSDCF\DSC04020.JPG"/>
          <p:cNvPicPr>
            <a:picLocks noGrp="1" noChangeAspect="1" noChangeArrowheads="1"/>
          </p:cNvPicPr>
          <p:nvPr>
            <p:ph idx="1"/>
          </p:nvPr>
        </p:nvPicPr>
        <p:blipFill>
          <a:blip r:embed="rId2" cstate="print"/>
          <a:srcRect/>
          <a:stretch>
            <a:fillRect/>
          </a:stretch>
        </p:blipFill>
        <p:spPr bwMode="auto">
          <a:xfrm>
            <a:off x="988483" y="1143000"/>
            <a:ext cx="7241117" cy="54308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IN" dirty="0" smtClean="0"/>
              <a:t>In this session</a:t>
            </a:r>
            <a:endParaRPr lang="en-IN" dirty="0"/>
          </a:p>
        </p:txBody>
      </p:sp>
      <p:graphicFrame>
        <p:nvGraphicFramePr>
          <p:cNvPr id="5" name="Content Placeholder 4"/>
          <p:cNvGraphicFramePr>
            <a:graphicFrameLocks noGrp="1"/>
          </p:cNvGraphicFramePr>
          <p:nvPr>
            <p:ph idx="1"/>
          </p:nvPr>
        </p:nvGraphicFramePr>
        <p:xfrm>
          <a:off x="533401" y="1633190"/>
          <a:ext cx="8077200" cy="4231966"/>
        </p:xfrm>
        <a:graphic>
          <a:graphicData uri="http://schemas.openxmlformats.org/drawingml/2006/table">
            <a:tbl>
              <a:tblPr firstRow="1" bandRow="1">
                <a:tableStyleId>{5C22544A-7EE6-4342-B048-85BDC9FD1C3A}</a:tableStyleId>
              </a:tblPr>
              <a:tblGrid>
                <a:gridCol w="914399"/>
                <a:gridCol w="4419600"/>
                <a:gridCol w="1001059"/>
                <a:gridCol w="871071"/>
                <a:gridCol w="871071"/>
              </a:tblGrid>
              <a:tr h="1214446">
                <a:tc>
                  <a:txBody>
                    <a:bodyPr/>
                    <a:lstStyle/>
                    <a:p>
                      <a:r>
                        <a:rPr lang="en-IN" sz="1800" b="1" dirty="0" smtClean="0">
                          <a:solidFill>
                            <a:schemeClr val="bg1"/>
                          </a:solidFill>
                        </a:rPr>
                        <a:t>No.</a:t>
                      </a:r>
                      <a:endParaRPr lang="en-IN" sz="1800" b="1" dirty="0">
                        <a:solidFill>
                          <a:schemeClr val="bg1"/>
                        </a:solidFill>
                      </a:endParaRPr>
                    </a:p>
                  </a:txBody>
                  <a:tcPr/>
                </a:tc>
                <a:tc>
                  <a:txBody>
                    <a:bodyPr/>
                    <a:lstStyle/>
                    <a:p>
                      <a:pPr algn="ctr"/>
                      <a:r>
                        <a:rPr lang="en-IN" sz="1800" b="1" dirty="0" smtClean="0">
                          <a:solidFill>
                            <a:schemeClr val="bg1"/>
                          </a:solidFill>
                        </a:rPr>
                        <a:t>COMPETENCY</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Domain (K/S/A/C) </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Level (K/KH/S/SH/P) </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Core</a:t>
                      </a:r>
                      <a:r>
                        <a:rPr lang="en-IN" sz="1800" b="1" baseline="0" dirty="0" smtClean="0">
                          <a:solidFill>
                            <a:schemeClr val="bg1"/>
                          </a:solidFill>
                          <a:latin typeface="Arial"/>
                          <a:ea typeface="Times New Roman"/>
                          <a:cs typeface="Mangal"/>
                        </a:rPr>
                        <a:t> </a:t>
                      </a:r>
                      <a:r>
                        <a:rPr lang="en-IN" sz="1800" b="1" dirty="0" smtClean="0">
                          <a:solidFill>
                            <a:schemeClr val="bg1"/>
                          </a:solidFill>
                          <a:latin typeface="Arial"/>
                          <a:ea typeface="Times New Roman"/>
                          <a:cs typeface="Mangal"/>
                        </a:rPr>
                        <a:t>(Y/N) </a:t>
                      </a:r>
                      <a:endParaRPr lang="en-IN" sz="1800" b="1" dirty="0">
                        <a:solidFill>
                          <a:schemeClr val="bg1"/>
                        </a:solidFill>
                      </a:endParaRPr>
                    </a:p>
                  </a:txBody>
                  <a:tcPr/>
                </a:tc>
              </a:tr>
              <a:tr h="449938">
                <a:tc>
                  <a:txBody>
                    <a:bodyPr/>
                    <a:lstStyle/>
                    <a:p>
                      <a:r>
                        <a:rPr kumimoji="0" lang="en-IN" sz="1400" b="1" kern="1200" dirty="0" smtClean="0">
                          <a:solidFill>
                            <a:schemeClr val="dk1"/>
                          </a:solidFill>
                          <a:latin typeface="+mn-lt"/>
                          <a:ea typeface="+mn-ea"/>
                          <a:cs typeface="+mn-cs"/>
                        </a:rPr>
                        <a:t>FM2.20 </a:t>
                      </a:r>
                      <a:r>
                        <a:rPr lang="en-IN" sz="1400" b="1" dirty="0" smtClean="0">
                          <a:latin typeface="Arial"/>
                          <a:ea typeface="Times New Roman"/>
                          <a:cs typeface="Mangal"/>
                        </a:rPr>
                        <a:t> </a:t>
                      </a:r>
                      <a:endParaRPr lang="en-IN" sz="1400" b="1" dirty="0"/>
                    </a:p>
                  </a:txBody>
                  <a:tcPr/>
                </a:tc>
                <a:tc>
                  <a:txBody>
                    <a:bodyPr/>
                    <a:lstStyle/>
                    <a:p>
                      <a:r>
                        <a:rPr kumimoji="0" lang="en-IN" sz="1800" b="1" kern="1200" baseline="0" dirty="0" smtClean="0">
                          <a:solidFill>
                            <a:schemeClr val="dk1"/>
                          </a:solidFill>
                          <a:latin typeface="+mn-lt"/>
                          <a:ea typeface="+mn-ea"/>
                          <a:cs typeface="+mn-cs"/>
                        </a:rPr>
                        <a:t>Mechanical asphyxia: Introduction</a:t>
                      </a:r>
                    </a:p>
                    <a:p>
                      <a:r>
                        <a:rPr kumimoji="0" lang="en-IN" sz="1800" kern="1200" baseline="0" dirty="0" smtClean="0">
                          <a:solidFill>
                            <a:schemeClr val="dk1"/>
                          </a:solidFill>
                          <a:latin typeface="+mn-lt"/>
                          <a:ea typeface="+mn-ea"/>
                          <a:cs typeface="+mn-cs"/>
                        </a:rPr>
                        <a:t>Define, classify and describe asphyxia and medico-legal interpretation of post-mortem findings in </a:t>
                      </a:r>
                      <a:r>
                        <a:rPr kumimoji="0" lang="en-IN" sz="1800" kern="1200" baseline="0" dirty="0" err="1" smtClean="0">
                          <a:solidFill>
                            <a:schemeClr val="dk1"/>
                          </a:solidFill>
                          <a:latin typeface="+mn-lt"/>
                          <a:ea typeface="+mn-ea"/>
                          <a:cs typeface="+mn-cs"/>
                        </a:rPr>
                        <a:t>asphyxial</a:t>
                      </a:r>
                      <a:r>
                        <a:rPr kumimoji="0" lang="en-IN" sz="1800" kern="1200" baseline="0" dirty="0" smtClean="0">
                          <a:solidFill>
                            <a:schemeClr val="dk1"/>
                          </a:solidFill>
                          <a:latin typeface="+mn-lt"/>
                          <a:ea typeface="+mn-ea"/>
                          <a:cs typeface="+mn-cs"/>
                        </a:rPr>
                        <a:t> deaths</a:t>
                      </a:r>
                      <a:endParaRPr lang="en-IN" sz="14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K</a:t>
                      </a:r>
                      <a:endParaRPr lang="en-IN" sz="18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a:latin typeface="Arial"/>
                          <a:ea typeface="Times New Roman"/>
                          <a:cs typeface="Mangal"/>
                        </a:rPr>
                        <a:t>KH</a:t>
                      </a:r>
                      <a:endParaRPr lang="en-IN" sz="180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Y</a:t>
                      </a:r>
                      <a:endParaRPr lang="en-IN" sz="1800" dirty="0">
                        <a:latin typeface="Calibri"/>
                        <a:ea typeface="Times New Roman"/>
                        <a:cs typeface="Mangal"/>
                      </a:endParaRPr>
                    </a:p>
                  </a:txBody>
                  <a:tcPr marL="68580" marR="68580" marT="0" marB="0"/>
                </a:tc>
              </a:tr>
              <a:tr h="720682">
                <a:tc>
                  <a:txBody>
                    <a:bodyPr/>
                    <a:lstStyle/>
                    <a:p>
                      <a:r>
                        <a:rPr kumimoji="0" lang="en-IN" sz="1400" b="1" kern="1200" dirty="0" smtClean="0">
                          <a:solidFill>
                            <a:schemeClr val="dk1"/>
                          </a:solidFill>
                          <a:latin typeface="+mn-lt"/>
                          <a:ea typeface="+mn-ea"/>
                          <a:cs typeface="+mn-cs"/>
                        </a:rPr>
                        <a:t>FM2.21 </a:t>
                      </a:r>
                      <a:r>
                        <a:rPr lang="en-IN" sz="1400" b="1" dirty="0" smtClean="0">
                          <a:latin typeface="Arial"/>
                          <a:ea typeface="Times New Roman"/>
                          <a:cs typeface="Mangal"/>
                        </a:rPr>
                        <a:t> </a:t>
                      </a:r>
                      <a:endParaRPr lang="en-IN" sz="1400" b="1" dirty="0"/>
                    </a:p>
                  </a:txBody>
                  <a:tcPr/>
                </a:tc>
                <a:tc>
                  <a:txBody>
                    <a:bodyPr/>
                    <a:lstStyle/>
                    <a:p>
                      <a:r>
                        <a:rPr kumimoji="0" lang="en-IN" sz="1800" kern="1200" baseline="0" dirty="0" smtClean="0">
                          <a:solidFill>
                            <a:schemeClr val="dk1"/>
                          </a:solidFill>
                          <a:latin typeface="+mn-lt"/>
                          <a:ea typeface="+mn-ea"/>
                          <a:cs typeface="+mn-cs"/>
                        </a:rPr>
                        <a:t>Describe and discuss different types of </a:t>
                      </a:r>
                      <a:r>
                        <a:rPr kumimoji="0" lang="en-IN" sz="1800" b="1" kern="1200" baseline="0" dirty="0" smtClean="0">
                          <a:solidFill>
                            <a:schemeClr val="dk1"/>
                          </a:solidFill>
                          <a:latin typeface="+mn-lt"/>
                          <a:ea typeface="+mn-ea"/>
                          <a:cs typeface="+mn-cs"/>
                        </a:rPr>
                        <a:t>Hanging </a:t>
                      </a:r>
                      <a:r>
                        <a:rPr kumimoji="0" lang="en-IN" sz="1800" kern="1200" baseline="0" dirty="0" smtClean="0">
                          <a:solidFill>
                            <a:schemeClr val="dk1"/>
                          </a:solidFill>
                          <a:latin typeface="+mn-lt"/>
                          <a:ea typeface="+mn-ea"/>
                          <a:cs typeface="+mn-cs"/>
                        </a:rPr>
                        <a:t>including clinical findings, causes of death, post-mortem findings</a:t>
                      </a:r>
                    </a:p>
                    <a:p>
                      <a:r>
                        <a:rPr kumimoji="0" lang="en-IN" sz="1800" kern="1200" baseline="0" dirty="0" smtClean="0">
                          <a:solidFill>
                            <a:schemeClr val="dk1"/>
                          </a:solidFill>
                          <a:latin typeface="+mn-lt"/>
                          <a:ea typeface="+mn-ea"/>
                          <a:cs typeface="+mn-cs"/>
                        </a:rPr>
                        <a:t>and medico-legal aspects of death due to hanging including examination, preservation and dispatch of ligature material</a:t>
                      </a:r>
                      <a:endParaRPr lang="en-IN" sz="14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a:latin typeface="Arial"/>
                          <a:ea typeface="Times New Roman"/>
                          <a:cs typeface="Mangal"/>
                        </a:rPr>
                        <a:t>K</a:t>
                      </a:r>
                      <a:endParaRPr lang="en-IN" sz="1800">
                        <a:latin typeface="Calibri"/>
                        <a:ea typeface="Times New Roman"/>
                        <a:cs typeface="Mangal"/>
                      </a:endParaRPr>
                    </a:p>
                  </a:txBody>
                  <a:tcPr marL="68580" marR="68580" marT="0" marB="0"/>
                </a:tc>
                <a:tc>
                  <a:txBody>
                    <a:bodyPr/>
                    <a:lstStyle/>
                    <a:p>
                      <a:pPr algn="ctr">
                        <a:lnSpc>
                          <a:spcPct val="115000"/>
                        </a:lnSpc>
                        <a:spcAft>
                          <a:spcPts val="0"/>
                        </a:spcAft>
                      </a:pPr>
                      <a:r>
                        <a:rPr lang="en-IN" sz="1400">
                          <a:latin typeface="Arial"/>
                          <a:ea typeface="Times New Roman"/>
                          <a:cs typeface="Mangal"/>
                        </a:rPr>
                        <a:t>KH</a:t>
                      </a:r>
                      <a:endParaRPr lang="en-IN" sz="180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Y</a:t>
                      </a:r>
                      <a:endParaRPr lang="en-IN" sz="1800" dirty="0">
                        <a:latin typeface="Calibri"/>
                        <a:ea typeface="Times New Roman"/>
                        <a:cs typeface="Mangal"/>
                      </a:endParaRPr>
                    </a:p>
                  </a:txBody>
                  <a:tcPr marL="68580" marR="68580" marT="0" marB="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3074" name="Picture 2" descr="D:\Kalpesh\f.m. dept\library\10 asphyxial deaths\07554.jpg"/>
          <p:cNvPicPr>
            <a:picLocks noChangeAspect="1" noChangeArrowheads="1"/>
          </p:cNvPicPr>
          <p:nvPr/>
        </p:nvPicPr>
        <p:blipFill>
          <a:blip r:embed="rId2"/>
          <a:srcRect/>
          <a:stretch>
            <a:fillRect/>
          </a:stretch>
        </p:blipFill>
        <p:spPr bwMode="auto">
          <a:xfrm>
            <a:off x="685800" y="1295400"/>
            <a:ext cx="3885286" cy="2362200"/>
          </a:xfrm>
          <a:prstGeom prst="rect">
            <a:avLst/>
          </a:prstGeom>
          <a:noFill/>
        </p:spPr>
      </p:pic>
      <p:pic>
        <p:nvPicPr>
          <p:cNvPr id="4099" name="Picture 3" descr="D:\Kalpesh\f.m. dept\library\10 asphyxial deaths\3e90a58c2fa8d38d7e215ae8c453ab3f.jpg"/>
          <p:cNvPicPr>
            <a:picLocks noChangeAspect="1" noChangeArrowheads="1"/>
          </p:cNvPicPr>
          <p:nvPr/>
        </p:nvPicPr>
        <p:blipFill>
          <a:blip r:embed="rId3"/>
          <a:srcRect/>
          <a:stretch>
            <a:fillRect/>
          </a:stretch>
        </p:blipFill>
        <p:spPr bwMode="auto">
          <a:xfrm>
            <a:off x="5105400" y="3514940"/>
            <a:ext cx="3581400" cy="307650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D:\Kalpesh\f.m. dept\library\10 asphyxial deaths\sar.jpg"/>
          <p:cNvPicPr>
            <a:picLocks noGrp="1" noChangeAspect="1" noChangeArrowheads="1"/>
          </p:cNvPicPr>
          <p:nvPr>
            <p:ph idx="1"/>
          </p:nvPr>
        </p:nvPicPr>
        <p:blipFill>
          <a:blip r:embed="rId2"/>
          <a:srcRect/>
          <a:stretch>
            <a:fillRect/>
          </a:stretch>
        </p:blipFill>
        <p:spPr bwMode="auto">
          <a:xfrm>
            <a:off x="304800" y="762000"/>
            <a:ext cx="4699000" cy="3524250"/>
          </a:xfrm>
          <a:prstGeom prst="rect">
            <a:avLst/>
          </a:prstGeom>
          <a:noFill/>
        </p:spPr>
      </p:pic>
      <p:pic>
        <p:nvPicPr>
          <p:cNvPr id="6147" name="Picture 3" descr="D:\Kalpesh\f.m. dept\library\10 asphyxial deaths\image21.jpeg"/>
          <p:cNvPicPr>
            <a:picLocks noChangeAspect="1" noChangeArrowheads="1"/>
          </p:cNvPicPr>
          <p:nvPr/>
        </p:nvPicPr>
        <p:blipFill>
          <a:blip r:embed="rId3"/>
          <a:srcRect/>
          <a:stretch>
            <a:fillRect/>
          </a:stretch>
        </p:blipFill>
        <p:spPr bwMode="auto">
          <a:xfrm>
            <a:off x="3962400" y="2819400"/>
            <a:ext cx="4724400" cy="369292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5" name="Content Placeholder 4"/>
          <p:cNvSpPr>
            <a:spLocks noGrp="1"/>
          </p:cNvSpPr>
          <p:nvPr>
            <p:ph idx="1"/>
          </p:nvPr>
        </p:nvSpPr>
        <p:spPr/>
        <p:txBody>
          <a:bodyPr/>
          <a:lstStyle/>
          <a:p>
            <a:endParaRPr lang="en-IN" dirty="0"/>
          </a:p>
        </p:txBody>
      </p:sp>
      <p:pic>
        <p:nvPicPr>
          <p:cNvPr id="2050" name="Picture 2" descr="D:\Kalpesh\f.m. dept\library\10 asphyxial deaths\index7.jpg"/>
          <p:cNvPicPr>
            <a:picLocks noChangeAspect="1" noChangeArrowheads="1"/>
          </p:cNvPicPr>
          <p:nvPr/>
        </p:nvPicPr>
        <p:blipFill>
          <a:blip r:embed="rId2"/>
          <a:srcRect/>
          <a:stretch>
            <a:fillRect/>
          </a:stretch>
        </p:blipFill>
        <p:spPr bwMode="auto">
          <a:xfrm>
            <a:off x="5105400" y="1905000"/>
            <a:ext cx="3034007" cy="4534521"/>
          </a:xfrm>
          <a:prstGeom prst="rect">
            <a:avLst/>
          </a:prstGeom>
          <a:noFill/>
        </p:spPr>
      </p:pic>
      <p:pic>
        <p:nvPicPr>
          <p:cNvPr id="7" name="Picture 2" descr="C:\Users\Acer\Desktop\2019-03-18_160006.jpg"/>
          <p:cNvPicPr>
            <a:picLocks noChangeAspect="1" noChangeArrowheads="1"/>
          </p:cNvPicPr>
          <p:nvPr/>
        </p:nvPicPr>
        <p:blipFill>
          <a:blip r:embed="rId3"/>
          <a:srcRect/>
          <a:stretch>
            <a:fillRect/>
          </a:stretch>
        </p:blipFill>
        <p:spPr bwMode="auto">
          <a:xfrm>
            <a:off x="990600" y="2286000"/>
            <a:ext cx="3124200" cy="378983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Post mortem findings - Internal</a:t>
            </a:r>
            <a:endParaRPr lang="en-IN" dirty="0"/>
          </a:p>
        </p:txBody>
      </p:sp>
      <p:sp>
        <p:nvSpPr>
          <p:cNvPr id="3" name="Content Placeholder 2"/>
          <p:cNvSpPr>
            <a:spLocks noGrp="1"/>
          </p:cNvSpPr>
          <p:nvPr>
            <p:ph idx="1"/>
          </p:nvPr>
        </p:nvSpPr>
        <p:spPr/>
        <p:txBody>
          <a:bodyPr>
            <a:normAutofit/>
          </a:bodyPr>
          <a:lstStyle/>
          <a:p>
            <a:r>
              <a:rPr lang="en-IN" sz="2400" dirty="0" smtClean="0"/>
              <a:t>Cranial cavity open first</a:t>
            </a:r>
          </a:p>
          <a:p>
            <a:endParaRPr lang="en-IN" sz="2400" dirty="0" smtClean="0"/>
          </a:p>
          <a:p>
            <a:r>
              <a:rPr lang="en-IN" sz="2400" b="1" dirty="0" smtClean="0"/>
              <a:t>NECK </a:t>
            </a:r>
            <a:r>
              <a:rPr lang="en-IN" sz="2400" dirty="0" smtClean="0"/>
              <a:t>- </a:t>
            </a:r>
          </a:p>
          <a:p>
            <a:pPr lvl="1"/>
            <a:r>
              <a:rPr lang="en-IN" sz="2400" dirty="0" smtClean="0">
                <a:solidFill>
                  <a:schemeClr val="tx1"/>
                </a:solidFill>
              </a:rPr>
              <a:t>Subcutaneous tissue beneath ligature mark</a:t>
            </a:r>
          </a:p>
          <a:p>
            <a:pPr lvl="1"/>
            <a:r>
              <a:rPr lang="en-IN" sz="2400" dirty="0" smtClean="0">
                <a:solidFill>
                  <a:schemeClr val="tx1"/>
                </a:solidFill>
              </a:rPr>
              <a:t>Neck muscles ecchymosed, </a:t>
            </a:r>
            <a:r>
              <a:rPr lang="en-IN" sz="2400" dirty="0" err="1" smtClean="0">
                <a:solidFill>
                  <a:schemeClr val="tx1"/>
                </a:solidFill>
              </a:rPr>
              <a:t>hemorrhages</a:t>
            </a:r>
            <a:r>
              <a:rPr lang="en-IN" sz="2400" dirty="0" smtClean="0">
                <a:solidFill>
                  <a:schemeClr val="tx1"/>
                </a:solidFill>
              </a:rPr>
              <a:t>, ruptures</a:t>
            </a:r>
          </a:p>
          <a:p>
            <a:pPr lvl="1"/>
            <a:r>
              <a:rPr lang="en-IN" sz="2400" dirty="0" smtClean="0">
                <a:solidFill>
                  <a:schemeClr val="tx1"/>
                </a:solidFill>
              </a:rPr>
              <a:t>Carotid, vertebral arteries, jugular veins – tears</a:t>
            </a:r>
          </a:p>
          <a:p>
            <a:pPr lvl="1"/>
            <a:r>
              <a:rPr lang="en-IN" sz="2400" dirty="0" smtClean="0">
                <a:solidFill>
                  <a:schemeClr val="tx1"/>
                </a:solidFill>
              </a:rPr>
              <a:t>Fracture of hyoid bone(</a:t>
            </a:r>
            <a:r>
              <a:rPr lang="en-IN" sz="2400" dirty="0" err="1" smtClean="0">
                <a:solidFill>
                  <a:schemeClr val="tx1"/>
                </a:solidFill>
              </a:rPr>
              <a:t>antero</a:t>
            </a:r>
            <a:r>
              <a:rPr lang="en-IN" sz="2400" dirty="0" smtClean="0">
                <a:solidFill>
                  <a:schemeClr val="tx1"/>
                </a:solidFill>
              </a:rPr>
              <a:t>-posterior compression type), thyroid cartilage, </a:t>
            </a:r>
            <a:r>
              <a:rPr lang="en-IN" sz="2400" dirty="0" err="1" smtClean="0">
                <a:solidFill>
                  <a:schemeClr val="tx1"/>
                </a:solidFill>
              </a:rPr>
              <a:t>cricoid</a:t>
            </a:r>
            <a:r>
              <a:rPr lang="en-IN" sz="2400" dirty="0" smtClean="0">
                <a:solidFill>
                  <a:schemeClr val="tx1"/>
                </a:solidFill>
              </a:rPr>
              <a:t> cartilage</a:t>
            </a:r>
          </a:p>
          <a:p>
            <a:pPr lvl="1"/>
            <a:r>
              <a:rPr lang="en-IN" sz="2400" dirty="0" smtClean="0">
                <a:solidFill>
                  <a:schemeClr val="tx1"/>
                </a:solidFill>
              </a:rPr>
              <a:t>Tears over laryngeal, tracheal tissues</a:t>
            </a:r>
          </a:p>
          <a:p>
            <a:pPr lvl="1"/>
            <a:r>
              <a:rPr lang="en-IN" sz="2400" dirty="0" smtClean="0">
                <a:solidFill>
                  <a:schemeClr val="tx1"/>
                </a:solidFill>
              </a:rPr>
              <a:t>Fracture of cervical vertebra with tear of spinal cord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Post mortem findings - Internal</a:t>
            </a:r>
            <a:endParaRPr lang="en-IN" dirty="0"/>
          </a:p>
        </p:txBody>
      </p:sp>
      <p:sp>
        <p:nvSpPr>
          <p:cNvPr id="3" name="Content Placeholder 2"/>
          <p:cNvSpPr>
            <a:spLocks noGrp="1"/>
          </p:cNvSpPr>
          <p:nvPr>
            <p:ph idx="1"/>
          </p:nvPr>
        </p:nvSpPr>
        <p:spPr/>
        <p:txBody>
          <a:bodyPr>
            <a:normAutofit/>
          </a:bodyPr>
          <a:lstStyle/>
          <a:p>
            <a:r>
              <a:rPr lang="en-IN" dirty="0" smtClean="0"/>
              <a:t>Lungs – congested, </a:t>
            </a:r>
            <a:r>
              <a:rPr lang="en-IN" dirty="0" err="1" smtClean="0"/>
              <a:t>edema</a:t>
            </a:r>
            <a:r>
              <a:rPr lang="en-IN" dirty="0" smtClean="0"/>
              <a:t>, </a:t>
            </a:r>
            <a:r>
              <a:rPr lang="en-IN" dirty="0" err="1" smtClean="0"/>
              <a:t>petechial</a:t>
            </a:r>
            <a:r>
              <a:rPr lang="en-IN" dirty="0" smtClean="0"/>
              <a:t> </a:t>
            </a:r>
            <a:r>
              <a:rPr lang="en-IN" dirty="0" err="1" smtClean="0"/>
              <a:t>hemorrhages</a:t>
            </a:r>
            <a:r>
              <a:rPr lang="en-IN" dirty="0" smtClean="0"/>
              <a:t>, </a:t>
            </a:r>
            <a:r>
              <a:rPr lang="en-IN" dirty="0" err="1" smtClean="0"/>
              <a:t>subpleural</a:t>
            </a:r>
            <a:r>
              <a:rPr lang="en-IN" dirty="0" smtClean="0"/>
              <a:t> </a:t>
            </a:r>
            <a:r>
              <a:rPr lang="en-IN" dirty="0" err="1" smtClean="0"/>
              <a:t>echhymoses</a:t>
            </a:r>
            <a:endParaRPr lang="en-IN" dirty="0" smtClean="0"/>
          </a:p>
          <a:p>
            <a:r>
              <a:rPr lang="en-IN" dirty="0" smtClean="0"/>
              <a:t>Brain – pale/congested, </a:t>
            </a:r>
            <a:r>
              <a:rPr lang="en-IN" dirty="0" err="1" smtClean="0"/>
              <a:t>petechial</a:t>
            </a:r>
            <a:r>
              <a:rPr lang="en-IN" dirty="0" smtClean="0"/>
              <a:t> </a:t>
            </a:r>
            <a:r>
              <a:rPr lang="en-IN" dirty="0" err="1" smtClean="0"/>
              <a:t>hemorrhages</a:t>
            </a:r>
            <a:r>
              <a:rPr lang="en-IN" dirty="0" smtClean="0"/>
              <a:t>, subarachnoid </a:t>
            </a:r>
            <a:r>
              <a:rPr lang="en-IN" dirty="0" err="1" smtClean="0"/>
              <a:t>hemorrhages</a:t>
            </a:r>
            <a:endParaRPr lang="en-IN" dirty="0" smtClean="0"/>
          </a:p>
          <a:p>
            <a:r>
              <a:rPr lang="en-IN" dirty="0" smtClean="0"/>
              <a:t>Stomach, Liver, Other organs</a:t>
            </a:r>
          </a:p>
          <a:p>
            <a:endParaRPr lang="en-IN"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7" name="Picture 3" descr="D:\Kalpesh\f.m. dept\photos\PM photos\101MSDCF\DSC04020.JPG"/>
          <p:cNvPicPr>
            <a:picLocks noGrp="1" noChangeAspect="1" noChangeArrowheads="1"/>
          </p:cNvPicPr>
          <p:nvPr>
            <p:ph idx="1"/>
          </p:nvPr>
        </p:nvPicPr>
        <p:blipFill>
          <a:blip r:embed="rId2" cstate="print"/>
          <a:srcRect/>
          <a:stretch>
            <a:fillRect/>
          </a:stretch>
        </p:blipFill>
        <p:spPr bwMode="auto">
          <a:xfrm>
            <a:off x="988483" y="1143000"/>
            <a:ext cx="7241117" cy="54308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D:\Kalpesh\f.m. dept\photos\PM photos\101MSDCF\DSC04033.JPG"/>
          <p:cNvPicPr>
            <a:picLocks noGrp="1" noChangeAspect="1" noChangeArrowheads="1"/>
          </p:cNvPicPr>
          <p:nvPr>
            <p:ph idx="1"/>
          </p:nvPr>
        </p:nvPicPr>
        <p:blipFill>
          <a:blip r:embed="rId2" cstate="print"/>
          <a:srcRect/>
          <a:stretch>
            <a:fillRect/>
          </a:stretch>
        </p:blipFill>
        <p:spPr bwMode="auto">
          <a:xfrm rot="16200000">
            <a:off x="1689100" y="1711326"/>
            <a:ext cx="5765800" cy="43243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D:\Kalpesh\f.m. dept\photos\PM photos\101MSDCF\DSC04034.JPG"/>
          <p:cNvPicPr>
            <a:picLocks noGrp="1" noChangeAspect="1" noChangeArrowheads="1"/>
          </p:cNvPicPr>
          <p:nvPr>
            <p:ph idx="1"/>
          </p:nvPr>
        </p:nvPicPr>
        <p:blipFill>
          <a:blip r:embed="rId2" cstate="print"/>
          <a:srcRect/>
          <a:stretch>
            <a:fillRect/>
          </a:stretch>
        </p:blipFill>
        <p:spPr bwMode="auto">
          <a:xfrm rot="16200000">
            <a:off x="1743943" y="1591542"/>
            <a:ext cx="5503715" cy="457199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9" name="Picture 3" descr="D:\Kalpesh\f.m. dept\library\10 asphyxial deaths\choking-ppt-14-638.jpg"/>
          <p:cNvPicPr>
            <a:picLocks noChangeAspect="1" noChangeArrowheads="1"/>
          </p:cNvPicPr>
          <p:nvPr/>
        </p:nvPicPr>
        <p:blipFill>
          <a:blip r:embed="rId2"/>
          <a:srcRect/>
          <a:stretch>
            <a:fillRect/>
          </a:stretch>
        </p:blipFill>
        <p:spPr bwMode="auto">
          <a:xfrm>
            <a:off x="406291" y="2209800"/>
            <a:ext cx="4699109" cy="4343400"/>
          </a:xfrm>
          <a:prstGeom prst="rect">
            <a:avLst/>
          </a:prstGeom>
          <a:noFill/>
        </p:spPr>
      </p:pic>
      <p:pic>
        <p:nvPicPr>
          <p:cNvPr id="4100" name="Picture 4" descr="D:\Kalpesh\f.m. dept\library\10 asphyxial deaths\PMC4413417_TI-21-316-g002.png"/>
          <p:cNvPicPr>
            <a:picLocks noChangeAspect="1" noChangeArrowheads="1"/>
          </p:cNvPicPr>
          <p:nvPr/>
        </p:nvPicPr>
        <p:blipFill>
          <a:blip r:embed="rId3"/>
          <a:srcRect/>
          <a:stretch>
            <a:fillRect/>
          </a:stretch>
        </p:blipFill>
        <p:spPr bwMode="auto">
          <a:xfrm>
            <a:off x="5562600" y="2590800"/>
            <a:ext cx="3124858" cy="35337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Title 1"/>
          <p:cNvSpPr txBox="1">
            <a:spLocks/>
          </p:cNvSpPr>
          <p:nvPr/>
        </p:nvSpPr>
        <p:spPr>
          <a:xfrm>
            <a:off x="457200" y="29718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MCQs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1285861"/>
          <a:ext cx="8215370" cy="4261499"/>
        </p:xfrm>
        <a:graphic>
          <a:graphicData uri="http://schemas.openxmlformats.org/drawingml/2006/table">
            <a:tbl>
              <a:tblPr firstRow="1" bandRow="1">
                <a:tableStyleId>{5C22544A-7EE6-4342-B048-85BDC9FD1C3A}</a:tableStyleId>
              </a:tblPr>
              <a:tblGrid>
                <a:gridCol w="7248856"/>
                <a:gridCol w="966514"/>
              </a:tblGrid>
              <a:tr h="966636">
                <a:tc>
                  <a:txBody>
                    <a:bodyPr/>
                    <a:lstStyle/>
                    <a:p>
                      <a:pPr algn="ctr"/>
                      <a:r>
                        <a:rPr lang="en-IN" dirty="0" smtClean="0">
                          <a:solidFill>
                            <a:schemeClr val="bg1"/>
                          </a:solidFill>
                        </a:rPr>
                        <a:t>SPECIFIC</a:t>
                      </a:r>
                      <a:r>
                        <a:rPr lang="en-IN" baseline="0" dirty="0" smtClean="0">
                          <a:solidFill>
                            <a:schemeClr val="bg1"/>
                          </a:solidFill>
                        </a:rPr>
                        <a:t> LEARNING OBJECTIVES</a:t>
                      </a:r>
                    </a:p>
                    <a:p>
                      <a:r>
                        <a:rPr lang="en-IN" baseline="0" dirty="0" smtClean="0">
                          <a:solidFill>
                            <a:schemeClr val="bg1"/>
                          </a:solidFill>
                        </a:rPr>
                        <a:t/>
                      </a:r>
                      <a:br>
                        <a:rPr lang="en-IN" baseline="0" dirty="0" smtClean="0">
                          <a:solidFill>
                            <a:schemeClr val="bg1"/>
                          </a:solidFill>
                        </a:rPr>
                      </a:br>
                      <a:r>
                        <a:rPr kumimoji="0" lang="en-IN" sz="1800" b="1" kern="1200" dirty="0" smtClean="0">
                          <a:solidFill>
                            <a:schemeClr val="bg1"/>
                          </a:solidFill>
                          <a:latin typeface="+mn-lt"/>
                          <a:ea typeface="+mn-ea"/>
                          <a:cs typeface="+mn-cs"/>
                        </a:rPr>
                        <a:t>At the end of this session, the 2</a:t>
                      </a:r>
                      <a:r>
                        <a:rPr kumimoji="0" lang="en-IN" sz="1800" b="1" kern="1200" baseline="30000" dirty="0" smtClean="0">
                          <a:solidFill>
                            <a:schemeClr val="bg1"/>
                          </a:solidFill>
                          <a:latin typeface="+mn-lt"/>
                          <a:ea typeface="+mn-ea"/>
                          <a:cs typeface="+mn-cs"/>
                        </a:rPr>
                        <a:t>nd</a:t>
                      </a:r>
                      <a:r>
                        <a:rPr kumimoji="0" lang="en-IN" sz="1800" b="1" kern="1200" dirty="0" smtClean="0">
                          <a:solidFill>
                            <a:schemeClr val="bg1"/>
                          </a:solidFill>
                          <a:latin typeface="+mn-lt"/>
                          <a:ea typeface="+mn-ea"/>
                          <a:cs typeface="+mn-cs"/>
                        </a:rPr>
                        <a:t> MBBS student....</a:t>
                      </a:r>
                      <a:endParaRPr lang="en-IN" dirty="0">
                        <a:solidFill>
                          <a:schemeClr val="bg1"/>
                        </a:solidFill>
                      </a:endParaRPr>
                    </a:p>
                  </a:txBody>
                  <a:tcPr/>
                </a:tc>
                <a:tc>
                  <a:txBody>
                    <a:bodyPr/>
                    <a:lstStyle/>
                    <a:p>
                      <a:r>
                        <a:rPr lang="en-IN" dirty="0" smtClean="0">
                          <a:solidFill>
                            <a:schemeClr val="bg1"/>
                          </a:solidFill>
                        </a:rPr>
                        <a:t>Integration</a:t>
                      </a:r>
                      <a:endParaRPr lang="en-IN" dirty="0">
                        <a:solidFill>
                          <a:schemeClr val="bg1"/>
                        </a:solidFill>
                      </a:endParaRPr>
                    </a:p>
                  </a:txBody>
                  <a:tcPr/>
                </a:tc>
              </a:tr>
              <a:tr h="1100303">
                <a:tc>
                  <a:txBody>
                    <a:bodyPr/>
                    <a:lstStyle/>
                    <a:p>
                      <a:r>
                        <a:rPr kumimoji="0" lang="en-IN" sz="1800" kern="1200" dirty="0" smtClean="0">
                          <a:solidFill>
                            <a:schemeClr val="dk1"/>
                          </a:solidFill>
                          <a:latin typeface="+mn-lt"/>
                          <a:ea typeface="+mn-ea"/>
                          <a:cs typeface="+mn-cs"/>
                        </a:rPr>
                        <a:t>1. should able to </a:t>
                      </a:r>
                      <a:r>
                        <a:rPr kumimoji="0" lang="en-IN" sz="1800" b="1" kern="1200" dirty="0" smtClean="0">
                          <a:solidFill>
                            <a:schemeClr val="dk1"/>
                          </a:solidFill>
                          <a:latin typeface="+mn-lt"/>
                          <a:ea typeface="+mn-ea"/>
                          <a:cs typeface="+mn-cs"/>
                        </a:rPr>
                        <a:t>de</a:t>
                      </a:r>
                      <a:r>
                        <a:rPr kumimoji="0" lang="en-IN" sz="1800" b="1" kern="1200" baseline="0" dirty="0" smtClean="0">
                          <a:solidFill>
                            <a:schemeClr val="dk1"/>
                          </a:solidFill>
                          <a:latin typeface="+mn-lt"/>
                          <a:ea typeface="+mn-ea"/>
                          <a:cs typeface="+mn-cs"/>
                        </a:rPr>
                        <a:t>fine and classify </a:t>
                      </a:r>
                      <a:r>
                        <a:rPr kumimoji="0" lang="en-IN" sz="1800" b="1" kern="1200" baseline="0" dirty="0" err="1" smtClean="0">
                          <a:solidFill>
                            <a:schemeClr val="dk1"/>
                          </a:solidFill>
                          <a:latin typeface="+mn-lt"/>
                          <a:ea typeface="+mn-ea"/>
                          <a:cs typeface="+mn-cs"/>
                        </a:rPr>
                        <a:t>asphyxial</a:t>
                      </a:r>
                      <a:r>
                        <a:rPr kumimoji="0" lang="en-IN" sz="1800" b="1" kern="1200" baseline="0" dirty="0" smtClean="0">
                          <a:solidFill>
                            <a:schemeClr val="dk1"/>
                          </a:solidFill>
                          <a:latin typeface="+mn-lt"/>
                          <a:ea typeface="+mn-ea"/>
                          <a:cs typeface="+mn-cs"/>
                        </a:rPr>
                        <a:t> deaths</a:t>
                      </a:r>
                      <a:r>
                        <a:rPr kumimoji="0" lang="en-IN" sz="1800" kern="1200" baseline="0" dirty="0" smtClean="0">
                          <a:solidFill>
                            <a:schemeClr val="dk1"/>
                          </a:solidFill>
                          <a:latin typeface="+mn-lt"/>
                          <a:ea typeface="+mn-ea"/>
                          <a:cs typeface="+mn-cs"/>
                        </a:rPr>
                        <a:t>.</a:t>
                      </a:r>
                      <a:endParaRPr kumimoji="0" lang="en-IN" sz="1800" kern="1200" dirty="0" smtClean="0">
                        <a:solidFill>
                          <a:schemeClr val="dk1"/>
                        </a:solidFill>
                        <a:latin typeface="+mn-lt"/>
                        <a:ea typeface="+mn-ea"/>
                        <a:cs typeface="+mn-cs"/>
                      </a:endParaRPr>
                    </a:p>
                    <a:p>
                      <a:r>
                        <a:rPr kumimoji="0" lang="en-IN" sz="1800" kern="1200" dirty="0" smtClean="0">
                          <a:solidFill>
                            <a:schemeClr val="dk1"/>
                          </a:solidFill>
                          <a:latin typeface="+mn-lt"/>
                          <a:ea typeface="+mn-ea"/>
                          <a:cs typeface="+mn-cs"/>
                        </a:rPr>
                        <a:t>2. should </a:t>
                      </a:r>
                      <a:r>
                        <a:rPr kumimoji="0" lang="en-IN" sz="1800" kern="1200" baseline="0" dirty="0" smtClean="0">
                          <a:solidFill>
                            <a:schemeClr val="dk1"/>
                          </a:solidFill>
                          <a:latin typeface="+mn-lt"/>
                          <a:ea typeface="+mn-ea"/>
                          <a:cs typeface="+mn-cs"/>
                        </a:rPr>
                        <a:t>be able to describe medico-legal interpretation of </a:t>
                      </a:r>
                      <a:r>
                        <a:rPr kumimoji="0" lang="en-IN" sz="1800" b="1" kern="1200" baseline="0" dirty="0" smtClean="0">
                          <a:solidFill>
                            <a:schemeClr val="dk1"/>
                          </a:solidFill>
                          <a:latin typeface="+mn-lt"/>
                          <a:ea typeface="+mn-ea"/>
                          <a:cs typeface="+mn-cs"/>
                        </a:rPr>
                        <a:t>post-mortem findings in </a:t>
                      </a:r>
                      <a:r>
                        <a:rPr kumimoji="0" lang="en-IN" sz="1800" b="1" kern="1200" baseline="0" dirty="0" err="1" smtClean="0">
                          <a:solidFill>
                            <a:schemeClr val="dk1"/>
                          </a:solidFill>
                          <a:latin typeface="+mn-lt"/>
                          <a:ea typeface="+mn-ea"/>
                          <a:cs typeface="+mn-cs"/>
                        </a:rPr>
                        <a:t>asphyxial</a:t>
                      </a:r>
                      <a:r>
                        <a:rPr kumimoji="0" lang="en-IN" sz="1800" b="1" kern="1200" baseline="0" dirty="0" smtClean="0">
                          <a:solidFill>
                            <a:schemeClr val="dk1"/>
                          </a:solidFill>
                          <a:latin typeface="+mn-lt"/>
                          <a:ea typeface="+mn-ea"/>
                          <a:cs typeface="+mn-cs"/>
                        </a:rPr>
                        <a:t> deaths</a:t>
                      </a:r>
                      <a:r>
                        <a:rPr kumimoji="0" lang="en-IN" sz="1800" kern="1200" baseline="0" dirty="0" smtClean="0">
                          <a:solidFill>
                            <a:schemeClr val="dk1"/>
                          </a:solidFill>
                          <a:latin typeface="+mn-lt"/>
                          <a:ea typeface="+mn-ea"/>
                          <a:cs typeface="+mn-cs"/>
                        </a:rPr>
                        <a:t>.</a:t>
                      </a:r>
                      <a:endParaRPr kumimoji="0" lang="en-IN" sz="1800" kern="1200" dirty="0" smtClean="0">
                        <a:solidFill>
                          <a:schemeClr val="dk1"/>
                        </a:solidFill>
                        <a:latin typeface="+mn-lt"/>
                        <a:ea typeface="+mn-ea"/>
                        <a:cs typeface="+mn-cs"/>
                      </a:endParaRPr>
                    </a:p>
                  </a:txBody>
                  <a:tcPr marL="68580" marR="68580" marT="0" marB="0"/>
                </a:tc>
                <a:tc>
                  <a:txBody>
                    <a:bodyPr/>
                    <a:lstStyle/>
                    <a:p>
                      <a:r>
                        <a:rPr lang="en-IN" sz="1800" dirty="0" smtClean="0"/>
                        <a:t>N</a:t>
                      </a:r>
                      <a:endParaRPr lang="en-IN" sz="1800" dirty="0"/>
                    </a:p>
                  </a:txBody>
                  <a:tcPr/>
                </a:tc>
              </a:tr>
              <a:tr h="814114">
                <a:tc>
                  <a:txBody>
                    <a:bodyPr/>
                    <a:lstStyle/>
                    <a:p>
                      <a:r>
                        <a:rPr kumimoji="0" lang="en-IN" sz="1800" kern="1200" dirty="0" smtClean="0">
                          <a:solidFill>
                            <a:schemeClr val="dk1"/>
                          </a:solidFill>
                          <a:latin typeface="+mn-lt"/>
                          <a:ea typeface="+mn-ea"/>
                          <a:cs typeface="+mn-cs"/>
                        </a:rPr>
                        <a:t>1. should able to </a:t>
                      </a:r>
                      <a:r>
                        <a:rPr kumimoji="0" lang="en-IN" sz="1800" b="1" kern="1200" dirty="0" smtClean="0">
                          <a:solidFill>
                            <a:schemeClr val="dk1"/>
                          </a:solidFill>
                          <a:latin typeface="+mn-lt"/>
                          <a:ea typeface="+mn-ea"/>
                          <a:cs typeface="+mn-cs"/>
                        </a:rPr>
                        <a:t>Define Hanging</a:t>
                      </a:r>
                      <a:r>
                        <a:rPr kumimoji="0" lang="en-IN" sz="1800" kern="1200" dirty="0" smtClean="0">
                          <a:solidFill>
                            <a:schemeClr val="dk1"/>
                          </a:solidFill>
                          <a:latin typeface="+mn-lt"/>
                          <a:ea typeface="+mn-ea"/>
                          <a:cs typeface="+mn-cs"/>
                        </a:rPr>
                        <a:t>, describe </a:t>
                      </a:r>
                      <a:r>
                        <a:rPr kumimoji="0" lang="en-IN" sz="1800" kern="1200" baseline="0" dirty="0" smtClean="0">
                          <a:solidFill>
                            <a:schemeClr val="dk1"/>
                          </a:solidFill>
                          <a:latin typeface="+mn-lt"/>
                          <a:ea typeface="+mn-ea"/>
                          <a:cs typeface="+mn-cs"/>
                        </a:rPr>
                        <a:t>and discuss different </a:t>
                      </a:r>
                      <a:r>
                        <a:rPr kumimoji="0" lang="en-IN" sz="1800" b="1" kern="1200" baseline="0" dirty="0" smtClean="0">
                          <a:solidFill>
                            <a:schemeClr val="dk1"/>
                          </a:solidFill>
                          <a:latin typeface="+mn-lt"/>
                          <a:ea typeface="+mn-ea"/>
                          <a:cs typeface="+mn-cs"/>
                        </a:rPr>
                        <a:t>types of Hanging.</a:t>
                      </a:r>
                      <a:br>
                        <a:rPr kumimoji="0" lang="en-IN" sz="1800" b="1" kern="1200" baseline="0" dirty="0" smtClean="0">
                          <a:solidFill>
                            <a:schemeClr val="dk1"/>
                          </a:solidFill>
                          <a:latin typeface="+mn-lt"/>
                          <a:ea typeface="+mn-ea"/>
                          <a:cs typeface="+mn-cs"/>
                        </a:rPr>
                      </a:br>
                      <a:r>
                        <a:rPr kumimoji="0" lang="en-IN" sz="1800" b="1" kern="1200" baseline="0" dirty="0" smtClean="0">
                          <a:solidFill>
                            <a:schemeClr val="dk1"/>
                          </a:solidFill>
                          <a:latin typeface="+mn-lt"/>
                          <a:ea typeface="+mn-ea"/>
                          <a:cs typeface="+mn-cs"/>
                        </a:rPr>
                        <a:t>2. </a:t>
                      </a:r>
                      <a:r>
                        <a:rPr kumimoji="0" lang="en-IN" sz="1800" kern="1200" dirty="0" smtClean="0">
                          <a:solidFill>
                            <a:schemeClr val="dk1"/>
                          </a:solidFill>
                          <a:latin typeface="+mn-lt"/>
                          <a:ea typeface="+mn-ea"/>
                          <a:cs typeface="+mn-cs"/>
                        </a:rPr>
                        <a:t>should able to describe </a:t>
                      </a:r>
                      <a:r>
                        <a:rPr kumimoji="0" lang="en-IN" sz="1800" b="1" kern="1200" baseline="0" dirty="0" smtClean="0">
                          <a:solidFill>
                            <a:schemeClr val="dk1"/>
                          </a:solidFill>
                          <a:latin typeface="+mn-lt"/>
                          <a:ea typeface="+mn-ea"/>
                          <a:cs typeface="+mn-cs"/>
                        </a:rPr>
                        <a:t>clinical findings, causes of death, post-mortem findings </a:t>
                      </a:r>
                      <a:r>
                        <a:rPr kumimoji="0" lang="en-IN" sz="1800" kern="1200" baseline="0" dirty="0" smtClean="0">
                          <a:solidFill>
                            <a:schemeClr val="dk1"/>
                          </a:solidFill>
                          <a:latin typeface="+mn-lt"/>
                          <a:ea typeface="+mn-ea"/>
                          <a:cs typeface="+mn-cs"/>
                        </a:rPr>
                        <a:t>and </a:t>
                      </a:r>
                      <a:r>
                        <a:rPr kumimoji="0" lang="en-IN" sz="1800" b="1" kern="1200" baseline="0" dirty="0" smtClean="0">
                          <a:solidFill>
                            <a:schemeClr val="dk1"/>
                          </a:solidFill>
                          <a:latin typeface="+mn-lt"/>
                          <a:ea typeface="+mn-ea"/>
                          <a:cs typeface="+mn-cs"/>
                        </a:rPr>
                        <a:t>medico-legal aspects </a:t>
                      </a:r>
                      <a:r>
                        <a:rPr kumimoji="0" lang="en-IN" sz="1800" kern="1200" baseline="0" dirty="0" smtClean="0">
                          <a:solidFill>
                            <a:schemeClr val="dk1"/>
                          </a:solidFill>
                          <a:latin typeface="+mn-lt"/>
                          <a:ea typeface="+mn-ea"/>
                          <a:cs typeface="+mn-cs"/>
                        </a:rPr>
                        <a:t>of death due to hanging.</a:t>
                      </a:r>
                      <a:br>
                        <a:rPr kumimoji="0" lang="en-IN" sz="1800" kern="1200" baseline="0" dirty="0" smtClean="0">
                          <a:solidFill>
                            <a:schemeClr val="dk1"/>
                          </a:solidFill>
                          <a:latin typeface="+mn-lt"/>
                          <a:ea typeface="+mn-ea"/>
                          <a:cs typeface="+mn-cs"/>
                        </a:rPr>
                      </a:br>
                      <a:r>
                        <a:rPr kumimoji="0" lang="en-IN" sz="1800" kern="1200" baseline="0" dirty="0" smtClean="0">
                          <a:solidFill>
                            <a:schemeClr val="dk1"/>
                          </a:solidFill>
                          <a:latin typeface="+mn-lt"/>
                          <a:ea typeface="+mn-ea"/>
                          <a:cs typeface="+mn-cs"/>
                        </a:rPr>
                        <a:t>3. </a:t>
                      </a:r>
                      <a:r>
                        <a:rPr kumimoji="0" lang="en-IN" sz="1800" kern="1200" dirty="0" smtClean="0">
                          <a:solidFill>
                            <a:schemeClr val="dk1"/>
                          </a:solidFill>
                          <a:latin typeface="+mn-lt"/>
                          <a:ea typeface="+mn-ea"/>
                          <a:cs typeface="+mn-cs"/>
                        </a:rPr>
                        <a:t>should able to describe  and demonstrate</a:t>
                      </a:r>
                      <a:r>
                        <a:rPr kumimoji="0" lang="en-IN" sz="1800" kern="1200" baseline="0" dirty="0" smtClean="0">
                          <a:solidFill>
                            <a:schemeClr val="dk1"/>
                          </a:solidFill>
                          <a:latin typeface="+mn-lt"/>
                          <a:ea typeface="+mn-ea"/>
                          <a:cs typeface="+mn-cs"/>
                        </a:rPr>
                        <a:t> </a:t>
                      </a:r>
                      <a:r>
                        <a:rPr kumimoji="0" lang="en-IN" sz="1800" b="1" kern="1200" baseline="0" dirty="0" smtClean="0">
                          <a:solidFill>
                            <a:schemeClr val="dk1"/>
                          </a:solidFill>
                          <a:latin typeface="+mn-lt"/>
                          <a:ea typeface="+mn-ea"/>
                          <a:cs typeface="+mn-cs"/>
                        </a:rPr>
                        <a:t>examination, preservation and dispatch of ligature material</a:t>
                      </a:r>
                      <a:endParaRPr lang="en-IN" sz="1800" b="1" dirty="0" smtClean="0">
                        <a:latin typeface="Calibri"/>
                        <a:ea typeface="Times New Roman"/>
                        <a:cs typeface="Mangal"/>
                      </a:endParaRPr>
                    </a:p>
                    <a:p>
                      <a:endParaRPr lang="en-IN" sz="1800" dirty="0">
                        <a:latin typeface="Calibri"/>
                        <a:ea typeface="Times New Roman"/>
                        <a:cs typeface="Mangal"/>
                      </a:endParaRPr>
                    </a:p>
                  </a:txBody>
                  <a:tcPr marL="68580" marR="68580" marT="0" marB="0"/>
                </a:tc>
                <a:tc>
                  <a:txBody>
                    <a:bodyPr/>
                    <a:lstStyle/>
                    <a:p>
                      <a:r>
                        <a:rPr lang="en-IN" sz="1800" dirty="0" smtClean="0"/>
                        <a:t>N</a:t>
                      </a:r>
                      <a:endParaRPr lang="en-IN" sz="1800" dirty="0"/>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1</a:t>
            </a:r>
            <a:endParaRPr lang="en-US" dirty="0"/>
          </a:p>
        </p:txBody>
      </p:sp>
      <p:sp>
        <p:nvSpPr>
          <p:cNvPr id="3" name="Content Placeholder 2"/>
          <p:cNvSpPr>
            <a:spLocks noGrp="1"/>
          </p:cNvSpPr>
          <p:nvPr>
            <p:ph idx="1"/>
          </p:nvPr>
        </p:nvSpPr>
        <p:spPr/>
        <p:txBody>
          <a:bodyPr/>
          <a:lstStyle/>
          <a:p>
            <a:pPr marL="0" indent="0">
              <a:buNone/>
            </a:pPr>
            <a:r>
              <a:rPr lang="en-US" dirty="0" smtClean="0"/>
              <a:t>Hanging with feet touching the ground is seen in which of following?</a:t>
            </a:r>
          </a:p>
          <a:p>
            <a:endParaRPr lang="en-US" dirty="0"/>
          </a:p>
          <a:p>
            <a:pPr marL="514350" indent="-514350">
              <a:buFont typeface="+mj-lt"/>
              <a:buAutoNum type="alphaLcParenR"/>
            </a:pPr>
            <a:r>
              <a:rPr lang="en-US" dirty="0" smtClean="0"/>
              <a:t>Partial hanging</a:t>
            </a:r>
          </a:p>
          <a:p>
            <a:pPr marL="514350" indent="-514350">
              <a:buFont typeface="+mj-lt"/>
              <a:buAutoNum type="alphaLcParenR"/>
            </a:pPr>
            <a:r>
              <a:rPr lang="en-US" dirty="0" smtClean="0"/>
              <a:t>Complete hanging</a:t>
            </a:r>
          </a:p>
          <a:p>
            <a:pPr marL="514350" indent="-514350">
              <a:buFont typeface="+mj-lt"/>
              <a:buAutoNum type="alphaLcParenR"/>
            </a:pPr>
            <a:r>
              <a:rPr lang="en-US" dirty="0" smtClean="0"/>
              <a:t>Homicidal hanging</a:t>
            </a:r>
          </a:p>
          <a:p>
            <a:pPr marL="514350" indent="-514350">
              <a:buFont typeface="+mj-lt"/>
              <a:buAutoNum type="alphaLcParenR"/>
            </a:pPr>
            <a:r>
              <a:rPr lang="en-US" dirty="0" smtClean="0"/>
              <a:t>Suicidal hanging</a:t>
            </a:r>
            <a:endParaRPr lang="en-US" dirty="0"/>
          </a:p>
        </p:txBody>
      </p:sp>
    </p:spTree>
    <p:extLst>
      <p:ext uri="{BB962C8B-B14F-4D97-AF65-F5344CB8AC3E}">
        <p14:creationId xmlns:p14="http://schemas.microsoft.com/office/powerpoint/2010/main" xmlns="" val="2234465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2</a:t>
            </a:r>
            <a:endParaRPr lang="en-US" dirty="0"/>
          </a:p>
        </p:txBody>
      </p:sp>
      <p:sp>
        <p:nvSpPr>
          <p:cNvPr id="3" name="Content Placeholder 2"/>
          <p:cNvSpPr>
            <a:spLocks noGrp="1"/>
          </p:cNvSpPr>
          <p:nvPr>
            <p:ph idx="1"/>
          </p:nvPr>
        </p:nvSpPr>
        <p:spPr/>
        <p:txBody>
          <a:bodyPr/>
          <a:lstStyle/>
          <a:p>
            <a:pPr marL="0" indent="0">
              <a:buNone/>
            </a:pPr>
            <a:r>
              <a:rPr lang="en-US" dirty="0" smtClean="0"/>
              <a:t>15 kg pressure on neck can cause death by what mechanism?</a:t>
            </a:r>
          </a:p>
          <a:p>
            <a:endParaRPr lang="en-US" dirty="0"/>
          </a:p>
          <a:p>
            <a:pPr marL="514350" indent="-514350">
              <a:buFont typeface="+mj-lt"/>
              <a:buAutoNum type="alphaLcParenR"/>
            </a:pPr>
            <a:r>
              <a:rPr lang="en-US" dirty="0" smtClean="0"/>
              <a:t>Cerebral anoxia</a:t>
            </a:r>
          </a:p>
          <a:p>
            <a:pPr marL="514350" indent="-514350">
              <a:buFont typeface="+mj-lt"/>
              <a:buAutoNum type="alphaLcParenR"/>
            </a:pPr>
            <a:r>
              <a:rPr lang="en-US" dirty="0" smtClean="0"/>
              <a:t>Asphyxia</a:t>
            </a:r>
          </a:p>
          <a:p>
            <a:pPr marL="514350" indent="-514350">
              <a:buFont typeface="+mj-lt"/>
              <a:buAutoNum type="alphaLcParenR"/>
            </a:pPr>
            <a:r>
              <a:rPr lang="en-US" dirty="0" smtClean="0"/>
              <a:t>Both a and b</a:t>
            </a:r>
          </a:p>
          <a:p>
            <a:pPr marL="514350" indent="-514350">
              <a:buFont typeface="+mj-lt"/>
              <a:buAutoNum type="alphaLcParenR"/>
            </a:pPr>
            <a:r>
              <a:rPr lang="en-US" dirty="0" smtClean="0"/>
              <a:t>Fracture of cervical vertebrae</a:t>
            </a:r>
          </a:p>
        </p:txBody>
      </p:sp>
    </p:spTree>
    <p:extLst>
      <p:ext uri="{BB962C8B-B14F-4D97-AF65-F5344CB8AC3E}">
        <p14:creationId xmlns:p14="http://schemas.microsoft.com/office/powerpoint/2010/main" xmlns="" val="1018613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3</a:t>
            </a:r>
            <a:endParaRPr lang="en-US" dirty="0"/>
          </a:p>
        </p:txBody>
      </p:sp>
      <p:sp>
        <p:nvSpPr>
          <p:cNvPr id="3" name="Content Placeholder 2"/>
          <p:cNvSpPr>
            <a:spLocks noGrp="1"/>
          </p:cNvSpPr>
          <p:nvPr>
            <p:ph idx="1"/>
          </p:nvPr>
        </p:nvSpPr>
        <p:spPr/>
        <p:txBody>
          <a:bodyPr/>
          <a:lstStyle/>
          <a:p>
            <a:pPr marL="0" indent="0">
              <a:buNone/>
            </a:pPr>
            <a:r>
              <a:rPr lang="en-US" dirty="0" smtClean="0"/>
              <a:t>In hanging post-mortem </a:t>
            </a:r>
            <a:r>
              <a:rPr lang="en-US" dirty="0" err="1" smtClean="0"/>
              <a:t>lividity</a:t>
            </a:r>
            <a:r>
              <a:rPr lang="en-US" dirty="0" smtClean="0"/>
              <a:t> is observed on what part of body?</a:t>
            </a:r>
          </a:p>
          <a:p>
            <a:endParaRPr lang="en-US" dirty="0"/>
          </a:p>
          <a:p>
            <a:pPr marL="514350" indent="-514350">
              <a:buFont typeface="+mj-lt"/>
              <a:buAutoNum type="alphaLcParenR"/>
            </a:pPr>
            <a:r>
              <a:rPr lang="en-US" dirty="0" smtClean="0"/>
              <a:t>Distal half of upper and lower limbs</a:t>
            </a:r>
          </a:p>
          <a:p>
            <a:pPr marL="514350" indent="-514350">
              <a:buFont typeface="+mj-lt"/>
              <a:buAutoNum type="alphaLcParenR"/>
            </a:pPr>
            <a:r>
              <a:rPr lang="en-US" dirty="0" smtClean="0"/>
              <a:t>Anywhere on the body</a:t>
            </a:r>
          </a:p>
          <a:p>
            <a:pPr marL="514350" indent="-514350">
              <a:buFont typeface="+mj-lt"/>
              <a:buAutoNum type="alphaLcParenR"/>
            </a:pPr>
            <a:r>
              <a:rPr lang="en-US" dirty="0" smtClean="0"/>
              <a:t>Head and chest</a:t>
            </a:r>
          </a:p>
          <a:p>
            <a:pPr marL="514350" indent="-514350">
              <a:buFont typeface="+mj-lt"/>
              <a:buAutoNum type="alphaLcParenR"/>
            </a:pPr>
            <a:r>
              <a:rPr lang="en-US" dirty="0" smtClean="0"/>
              <a:t>Posterior aspect of body</a:t>
            </a:r>
          </a:p>
        </p:txBody>
      </p:sp>
    </p:spTree>
    <p:extLst>
      <p:ext uri="{BB962C8B-B14F-4D97-AF65-F5344CB8AC3E}">
        <p14:creationId xmlns:p14="http://schemas.microsoft.com/office/powerpoint/2010/main" xmlns="" val="1018613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4</a:t>
            </a:r>
            <a:endParaRPr lang="en-US" dirty="0"/>
          </a:p>
        </p:txBody>
      </p:sp>
      <p:sp>
        <p:nvSpPr>
          <p:cNvPr id="3" name="Content Placeholder 2"/>
          <p:cNvSpPr>
            <a:spLocks noGrp="1"/>
          </p:cNvSpPr>
          <p:nvPr>
            <p:ph idx="1"/>
          </p:nvPr>
        </p:nvSpPr>
        <p:spPr/>
        <p:txBody>
          <a:bodyPr/>
          <a:lstStyle/>
          <a:p>
            <a:pPr marL="0" indent="0">
              <a:buNone/>
            </a:pPr>
            <a:r>
              <a:rPr lang="en-US" dirty="0" smtClean="0"/>
              <a:t>In typical hanging, the ligature compresses what structures of neck?</a:t>
            </a:r>
          </a:p>
          <a:p>
            <a:endParaRPr lang="en-US" dirty="0"/>
          </a:p>
          <a:p>
            <a:pPr marL="514350" indent="-514350">
              <a:buFont typeface="+mj-lt"/>
              <a:buAutoNum type="alphaLcParenR"/>
            </a:pPr>
            <a:r>
              <a:rPr lang="en-US" dirty="0" smtClean="0"/>
              <a:t>Carotid arteries</a:t>
            </a:r>
          </a:p>
          <a:p>
            <a:pPr marL="514350" indent="-514350">
              <a:buFont typeface="+mj-lt"/>
              <a:buAutoNum type="alphaLcParenR"/>
            </a:pPr>
            <a:r>
              <a:rPr lang="en-US" dirty="0" smtClean="0"/>
              <a:t>Vertebral arteries</a:t>
            </a:r>
          </a:p>
          <a:p>
            <a:pPr marL="514350" indent="-514350">
              <a:buFont typeface="+mj-lt"/>
              <a:buAutoNum type="alphaLcParenR"/>
            </a:pPr>
            <a:r>
              <a:rPr lang="en-US" dirty="0" smtClean="0"/>
              <a:t>Trachea</a:t>
            </a:r>
          </a:p>
          <a:p>
            <a:pPr marL="514350" indent="-514350">
              <a:buFont typeface="+mj-lt"/>
              <a:buAutoNum type="alphaLcParenR"/>
            </a:pPr>
            <a:r>
              <a:rPr lang="en-US" dirty="0" smtClean="0"/>
              <a:t>All of above</a:t>
            </a:r>
          </a:p>
        </p:txBody>
      </p:sp>
    </p:spTree>
    <p:extLst>
      <p:ext uri="{BB962C8B-B14F-4D97-AF65-F5344CB8AC3E}">
        <p14:creationId xmlns:p14="http://schemas.microsoft.com/office/powerpoint/2010/main" xmlns="" val="1018613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5</a:t>
            </a:r>
            <a:endParaRPr lang="en-US" dirty="0"/>
          </a:p>
        </p:txBody>
      </p:sp>
      <p:sp>
        <p:nvSpPr>
          <p:cNvPr id="3" name="Content Placeholder 2"/>
          <p:cNvSpPr>
            <a:spLocks noGrp="1"/>
          </p:cNvSpPr>
          <p:nvPr>
            <p:ph idx="1"/>
          </p:nvPr>
        </p:nvSpPr>
        <p:spPr/>
        <p:txBody>
          <a:bodyPr/>
          <a:lstStyle/>
          <a:p>
            <a:pPr marL="0" indent="0">
              <a:buNone/>
            </a:pPr>
            <a:r>
              <a:rPr lang="en-US" dirty="0" smtClean="0"/>
              <a:t>‘La facie </a:t>
            </a:r>
            <a:r>
              <a:rPr lang="en-US" dirty="0" err="1" smtClean="0"/>
              <a:t>sympathique</a:t>
            </a:r>
            <a:r>
              <a:rPr lang="en-US" dirty="0" smtClean="0"/>
              <a:t>’ is seen in which condition?</a:t>
            </a:r>
          </a:p>
          <a:p>
            <a:endParaRPr lang="en-US" dirty="0"/>
          </a:p>
          <a:p>
            <a:pPr marL="514350" indent="-514350">
              <a:buFont typeface="+mj-lt"/>
              <a:buAutoNum type="alphaLcParenR"/>
            </a:pPr>
            <a:r>
              <a:rPr lang="en-US" dirty="0" smtClean="0"/>
              <a:t>Road traffic accident</a:t>
            </a:r>
          </a:p>
          <a:p>
            <a:pPr marL="514350" indent="-514350">
              <a:buFont typeface="+mj-lt"/>
              <a:buAutoNum type="alphaLcParenR"/>
            </a:pPr>
            <a:r>
              <a:rPr lang="en-US" dirty="0" smtClean="0"/>
              <a:t>Hanging</a:t>
            </a:r>
          </a:p>
          <a:p>
            <a:pPr marL="514350" indent="-514350">
              <a:buFont typeface="+mj-lt"/>
              <a:buAutoNum type="alphaLcParenR"/>
            </a:pPr>
            <a:r>
              <a:rPr lang="en-US" dirty="0" smtClean="0"/>
              <a:t>Strangulation</a:t>
            </a:r>
          </a:p>
          <a:p>
            <a:pPr marL="514350" indent="-514350">
              <a:buFont typeface="+mj-lt"/>
              <a:buAutoNum type="alphaLcParenR"/>
            </a:pPr>
            <a:r>
              <a:rPr lang="en-US" dirty="0" smtClean="0"/>
              <a:t>Myocardial infarction</a:t>
            </a:r>
            <a:endParaRPr lang="en-US" dirty="0"/>
          </a:p>
        </p:txBody>
      </p:sp>
    </p:spTree>
    <p:extLst>
      <p:ext uri="{BB962C8B-B14F-4D97-AF65-F5344CB8AC3E}">
        <p14:creationId xmlns:p14="http://schemas.microsoft.com/office/powerpoint/2010/main" xmlns="" val="1018613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a:solidFill>
            <a:schemeClr val="accent6">
              <a:lumMod val="40000"/>
              <a:lumOff val="60000"/>
            </a:schemeClr>
          </a:solidFill>
          <a:ln>
            <a:solidFill>
              <a:srgbClr val="C00000"/>
            </a:solidFill>
          </a:ln>
        </p:spPr>
        <p:txBody>
          <a:bodyPr>
            <a:normAutofit/>
          </a:bodyPr>
          <a:lstStyle/>
          <a:p>
            <a:r>
              <a:rPr lang="en-IN" sz="2000" dirty="0" smtClean="0"/>
              <a:t>Patel AP, </a:t>
            </a:r>
            <a:r>
              <a:rPr lang="en-IN" sz="2000" dirty="0" err="1" smtClean="0"/>
              <a:t>Bhoot</a:t>
            </a:r>
            <a:r>
              <a:rPr lang="en-IN" sz="2000" dirty="0" smtClean="0"/>
              <a:t> RR, Patel DJ, Patel KA. Study of violent </a:t>
            </a:r>
            <a:r>
              <a:rPr lang="en-IN" sz="2000" dirty="0" err="1" smtClean="0"/>
              <a:t>asphyxial</a:t>
            </a:r>
            <a:r>
              <a:rPr lang="en-IN" sz="2000" dirty="0" smtClean="0"/>
              <a:t> death. International journal of medical toxicology and forensic medicine. 2013 Apr 3;3(2 (Spring)):48-57.</a:t>
            </a:r>
            <a:endParaRPr lang="en-IN" sz="20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868268825"/>
              </p:ext>
            </p:extLst>
          </p:nvPr>
        </p:nvGraphicFramePr>
        <p:xfrm>
          <a:off x="533400" y="2103120"/>
          <a:ext cx="8153400" cy="4297680"/>
        </p:xfrm>
        <a:graphic>
          <a:graphicData uri="http://schemas.openxmlformats.org/drawingml/2006/table">
            <a:tbl>
              <a:tblPr firstRow="1" bandRow="1">
                <a:tableStyleId>{5C22544A-7EE6-4342-B048-85BDC9FD1C3A}</a:tableStyleId>
              </a:tblPr>
              <a:tblGrid>
                <a:gridCol w="2038350"/>
                <a:gridCol w="2038350"/>
                <a:gridCol w="2038350"/>
                <a:gridCol w="2038350"/>
              </a:tblGrid>
              <a:tr h="3657600">
                <a:tc>
                  <a:txBody>
                    <a:bodyPr/>
                    <a:lstStyle/>
                    <a:p>
                      <a:pPr fontAlgn="base"/>
                      <a:r>
                        <a:rPr lang="en-IN" sz="1600" dirty="0" smtClean="0"/>
                        <a:t>Patel AP, </a:t>
                      </a:r>
                      <a:r>
                        <a:rPr lang="en-IN" sz="1600" dirty="0" err="1" smtClean="0"/>
                        <a:t>Bhoot</a:t>
                      </a:r>
                      <a:r>
                        <a:rPr lang="en-IN" sz="1600" dirty="0" smtClean="0"/>
                        <a:t> RR, Patel DJ, Patel KA</a:t>
                      </a:r>
                      <a:endParaRPr lang="en-US" sz="1600" b="0" i="0" kern="1200" dirty="0">
                        <a:solidFill>
                          <a:schemeClr val="lt1"/>
                        </a:solidFill>
                        <a:effectLst/>
                        <a:latin typeface="+mn-lt"/>
                        <a:ea typeface="+mn-ea"/>
                        <a:cs typeface="+mn-cs"/>
                      </a:endParaRPr>
                    </a:p>
                  </a:txBody>
                  <a:tcPr/>
                </a:tc>
                <a:tc>
                  <a:txBody>
                    <a:bodyPr/>
                    <a:lstStyle/>
                    <a:p>
                      <a:r>
                        <a:rPr lang="en-IN" sz="1600" dirty="0" smtClean="0"/>
                        <a:t>Study of violent </a:t>
                      </a:r>
                      <a:r>
                        <a:rPr lang="en-IN" sz="1600" dirty="0" err="1" smtClean="0"/>
                        <a:t>asphyxial</a:t>
                      </a:r>
                      <a:r>
                        <a:rPr lang="en-IN" sz="1600" dirty="0" smtClean="0"/>
                        <a:t> death</a:t>
                      </a:r>
                      <a:endParaRPr lang="en-IN" sz="1600" b="1" dirty="0"/>
                    </a:p>
                  </a:txBody>
                  <a:tcPr/>
                </a:tc>
                <a:tc>
                  <a:txBody>
                    <a:bodyPr/>
                    <a:lstStyle/>
                    <a:p>
                      <a:r>
                        <a:rPr kumimoji="0" lang="en-IN" sz="1400" b="1" kern="1200" baseline="0" dirty="0" smtClean="0">
                          <a:solidFill>
                            <a:schemeClr val="lt1"/>
                          </a:solidFill>
                          <a:latin typeface="+mn-lt"/>
                          <a:ea typeface="+mn-ea"/>
                          <a:cs typeface="+mn-cs"/>
                        </a:rPr>
                        <a:t>A prospective study of autopsies performed between 2008 to 2010 at Civil Hospital, </a:t>
                      </a:r>
                      <a:r>
                        <a:rPr kumimoji="0" lang="en-IN" sz="1400" b="1" kern="1200" baseline="0" dirty="0" err="1" smtClean="0">
                          <a:solidFill>
                            <a:schemeClr val="lt1"/>
                          </a:solidFill>
                          <a:latin typeface="+mn-lt"/>
                          <a:ea typeface="+mn-ea"/>
                          <a:cs typeface="+mn-cs"/>
                        </a:rPr>
                        <a:t>B.J.Medical</a:t>
                      </a:r>
                      <a:endParaRPr kumimoji="0" lang="en-IN" sz="1400" b="1" kern="1200" baseline="0" dirty="0" smtClean="0">
                        <a:solidFill>
                          <a:schemeClr val="lt1"/>
                        </a:solidFill>
                        <a:latin typeface="+mn-lt"/>
                        <a:ea typeface="+mn-ea"/>
                        <a:cs typeface="+mn-cs"/>
                      </a:endParaRPr>
                    </a:p>
                    <a:p>
                      <a:r>
                        <a:rPr kumimoji="0" lang="en-IN" sz="1400" b="1" kern="1200" baseline="0" dirty="0" smtClean="0">
                          <a:solidFill>
                            <a:schemeClr val="lt1"/>
                          </a:solidFill>
                          <a:latin typeface="+mn-lt"/>
                          <a:ea typeface="+mn-ea"/>
                          <a:cs typeface="+mn-cs"/>
                        </a:rPr>
                        <a:t>College, Ahmedabad, Gujarat. </a:t>
                      </a:r>
                      <a:endParaRPr lang="en-IN" sz="1200" dirty="0"/>
                    </a:p>
                  </a:txBody>
                  <a:tcPr/>
                </a:tc>
                <a:tc>
                  <a:txBody>
                    <a:bodyPr/>
                    <a:lstStyle/>
                    <a:p>
                      <a:r>
                        <a:rPr kumimoji="0" lang="en-IN" sz="1200" b="1" kern="1200" baseline="0" dirty="0" smtClean="0">
                          <a:solidFill>
                            <a:schemeClr val="lt1"/>
                          </a:solidFill>
                          <a:latin typeface="+mn-lt"/>
                          <a:ea typeface="+mn-ea"/>
                          <a:cs typeface="+mn-cs"/>
                        </a:rPr>
                        <a:t>Incidence of violent asphyxia deaths is</a:t>
                      </a:r>
                    </a:p>
                    <a:p>
                      <a:r>
                        <a:rPr kumimoji="0" lang="en-IN" sz="1200" b="1" kern="1200" baseline="0" dirty="0" smtClean="0">
                          <a:solidFill>
                            <a:schemeClr val="lt1"/>
                          </a:solidFill>
                          <a:latin typeface="+mn-lt"/>
                          <a:ea typeface="+mn-ea"/>
                          <a:cs typeface="+mn-cs"/>
                        </a:rPr>
                        <a:t>5.63% of total autopsies. Hanging (82.48%) is the most</a:t>
                      </a:r>
                    </a:p>
                    <a:p>
                      <a:r>
                        <a:rPr kumimoji="0" lang="en-IN" sz="1200" b="1" kern="1200" baseline="0" dirty="0" smtClean="0">
                          <a:solidFill>
                            <a:schemeClr val="lt1"/>
                          </a:solidFill>
                          <a:latin typeface="+mn-lt"/>
                          <a:ea typeface="+mn-ea"/>
                          <a:cs typeface="+mn-cs"/>
                        </a:rPr>
                        <a:t>common violent asphyxia death. 312 out of 320 cases (97.5%) of hanging were</a:t>
                      </a:r>
                    </a:p>
                    <a:p>
                      <a:r>
                        <a:rPr kumimoji="0" lang="en-IN" sz="1200" b="1" kern="1200" baseline="0" dirty="0" smtClean="0">
                          <a:solidFill>
                            <a:schemeClr val="lt1"/>
                          </a:solidFill>
                          <a:latin typeface="+mn-lt"/>
                          <a:ea typeface="+mn-ea"/>
                          <a:cs typeface="+mn-cs"/>
                        </a:rPr>
                        <a:t>suicidal and rest 8 (2.5%) were accidental in nature. Homicidal</a:t>
                      </a:r>
                    </a:p>
                    <a:p>
                      <a:r>
                        <a:rPr kumimoji="0" lang="en-IN" sz="1200" b="1" kern="1200" baseline="0" dirty="0" smtClean="0">
                          <a:solidFill>
                            <a:schemeClr val="lt1"/>
                          </a:solidFill>
                          <a:latin typeface="+mn-lt"/>
                          <a:ea typeface="+mn-ea"/>
                          <a:cs typeface="+mn-cs"/>
                        </a:rPr>
                        <a:t>hanging is not recorded in present study. All 12 strangulation</a:t>
                      </a:r>
                    </a:p>
                    <a:p>
                      <a:r>
                        <a:rPr kumimoji="0" lang="en-IN" sz="1200" b="1" kern="1200" baseline="0" dirty="0" smtClean="0">
                          <a:solidFill>
                            <a:schemeClr val="lt1"/>
                          </a:solidFill>
                          <a:latin typeface="+mn-lt"/>
                          <a:ea typeface="+mn-ea"/>
                          <a:cs typeface="+mn-cs"/>
                        </a:rPr>
                        <a:t>cases were of homicide, 32 out of 56 (57.14%) cases of</a:t>
                      </a:r>
                    </a:p>
                    <a:p>
                      <a:r>
                        <a:rPr kumimoji="0" lang="en-IN" sz="1200" b="1" kern="1200" baseline="0" dirty="0" smtClean="0">
                          <a:solidFill>
                            <a:schemeClr val="lt1"/>
                          </a:solidFill>
                          <a:latin typeface="+mn-lt"/>
                          <a:ea typeface="+mn-ea"/>
                          <a:cs typeface="+mn-cs"/>
                        </a:rPr>
                        <a:t>drowning were accidental and remaining 24 (42.86%) were</a:t>
                      </a:r>
                    </a:p>
                    <a:p>
                      <a:r>
                        <a:rPr kumimoji="0" lang="en-IN" sz="1200" b="1" kern="1200" baseline="0" dirty="0" smtClean="0">
                          <a:solidFill>
                            <a:schemeClr val="lt1"/>
                          </a:solidFill>
                          <a:latin typeface="+mn-lt"/>
                          <a:ea typeface="+mn-ea"/>
                          <a:cs typeface="+mn-cs"/>
                        </a:rPr>
                        <a:t>suicidal.</a:t>
                      </a:r>
                      <a:endParaRPr kumimoji="0" lang="en-US" sz="1200" b="1" kern="1200" baseline="0" dirty="0">
                        <a:solidFill>
                          <a:schemeClr val="lt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2134941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IN" dirty="0" smtClean="0"/>
              <a:t>In this session</a:t>
            </a:r>
            <a:endParaRPr lang="en-IN" dirty="0"/>
          </a:p>
        </p:txBody>
      </p:sp>
      <p:graphicFrame>
        <p:nvGraphicFramePr>
          <p:cNvPr id="5" name="Content Placeholder 4"/>
          <p:cNvGraphicFramePr>
            <a:graphicFrameLocks noGrp="1"/>
          </p:cNvGraphicFramePr>
          <p:nvPr>
            <p:ph idx="1"/>
          </p:nvPr>
        </p:nvGraphicFramePr>
        <p:xfrm>
          <a:off x="533401" y="1633190"/>
          <a:ext cx="8077200" cy="4506286"/>
        </p:xfrm>
        <a:graphic>
          <a:graphicData uri="http://schemas.openxmlformats.org/drawingml/2006/table">
            <a:tbl>
              <a:tblPr firstRow="1" bandRow="1">
                <a:tableStyleId>{5C22544A-7EE6-4342-B048-85BDC9FD1C3A}</a:tableStyleId>
              </a:tblPr>
              <a:tblGrid>
                <a:gridCol w="914399"/>
                <a:gridCol w="4419600"/>
                <a:gridCol w="1001059"/>
                <a:gridCol w="871071"/>
                <a:gridCol w="871071"/>
              </a:tblGrid>
              <a:tr h="1214446">
                <a:tc>
                  <a:txBody>
                    <a:bodyPr/>
                    <a:lstStyle/>
                    <a:p>
                      <a:r>
                        <a:rPr lang="en-IN" sz="1800" b="1" dirty="0" smtClean="0">
                          <a:solidFill>
                            <a:schemeClr val="bg1"/>
                          </a:solidFill>
                        </a:rPr>
                        <a:t>No.</a:t>
                      </a:r>
                      <a:endParaRPr lang="en-IN" sz="1800" b="1" dirty="0">
                        <a:solidFill>
                          <a:schemeClr val="bg1"/>
                        </a:solidFill>
                      </a:endParaRPr>
                    </a:p>
                  </a:txBody>
                  <a:tcPr/>
                </a:tc>
                <a:tc>
                  <a:txBody>
                    <a:bodyPr/>
                    <a:lstStyle/>
                    <a:p>
                      <a:pPr algn="ctr"/>
                      <a:r>
                        <a:rPr lang="en-IN" sz="1800" b="1" dirty="0" smtClean="0">
                          <a:solidFill>
                            <a:schemeClr val="bg1"/>
                          </a:solidFill>
                        </a:rPr>
                        <a:t>COMPETENCY</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Domain (K/S/A/C) </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Level (K/KH/S/SH/P) </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Core</a:t>
                      </a:r>
                      <a:r>
                        <a:rPr lang="en-IN" sz="1800" b="1" baseline="0" dirty="0" smtClean="0">
                          <a:solidFill>
                            <a:schemeClr val="bg1"/>
                          </a:solidFill>
                          <a:latin typeface="Arial"/>
                          <a:ea typeface="Times New Roman"/>
                          <a:cs typeface="Mangal"/>
                        </a:rPr>
                        <a:t> </a:t>
                      </a:r>
                      <a:r>
                        <a:rPr lang="en-IN" sz="1800" b="1" dirty="0" smtClean="0">
                          <a:solidFill>
                            <a:schemeClr val="bg1"/>
                          </a:solidFill>
                          <a:latin typeface="Arial"/>
                          <a:ea typeface="Times New Roman"/>
                          <a:cs typeface="Mangal"/>
                        </a:rPr>
                        <a:t>(Y/N) </a:t>
                      </a:r>
                      <a:endParaRPr lang="en-IN" sz="1800" b="1" dirty="0">
                        <a:solidFill>
                          <a:schemeClr val="bg1"/>
                        </a:solidFill>
                      </a:endParaRPr>
                    </a:p>
                  </a:txBody>
                  <a:tcPr/>
                </a:tc>
              </a:tr>
              <a:tr h="449938">
                <a:tc>
                  <a:txBody>
                    <a:bodyPr/>
                    <a:lstStyle/>
                    <a:p>
                      <a:r>
                        <a:rPr kumimoji="0" lang="en-IN" sz="1400" b="1" kern="1200" dirty="0" smtClean="0">
                          <a:solidFill>
                            <a:schemeClr val="dk1"/>
                          </a:solidFill>
                          <a:latin typeface="+mn-lt"/>
                          <a:ea typeface="+mn-ea"/>
                          <a:cs typeface="+mn-cs"/>
                        </a:rPr>
                        <a:t>FM2.21 </a:t>
                      </a:r>
                      <a:r>
                        <a:rPr lang="en-IN" sz="1400" b="1" dirty="0" smtClean="0">
                          <a:latin typeface="Arial"/>
                          <a:ea typeface="Times New Roman"/>
                          <a:cs typeface="Mangal"/>
                        </a:rPr>
                        <a:t> </a:t>
                      </a:r>
                      <a:endParaRPr lang="en-IN" sz="1400" b="1" dirty="0"/>
                    </a:p>
                  </a:txBody>
                  <a:tcPr/>
                </a:tc>
                <a:tc>
                  <a:txBody>
                    <a:bodyPr/>
                    <a:lstStyle/>
                    <a:p>
                      <a:r>
                        <a:rPr kumimoji="0" lang="en-IN" sz="1800" kern="1200" baseline="0" dirty="0" smtClean="0">
                          <a:solidFill>
                            <a:schemeClr val="dk1"/>
                          </a:solidFill>
                          <a:latin typeface="+mn-lt"/>
                          <a:ea typeface="+mn-ea"/>
                          <a:cs typeface="+mn-cs"/>
                        </a:rPr>
                        <a:t>Describe and discuss </a:t>
                      </a:r>
                      <a:r>
                        <a:rPr kumimoji="0" lang="en-IN" sz="1800" b="1" kern="1200" baseline="0" dirty="0" smtClean="0">
                          <a:solidFill>
                            <a:schemeClr val="dk1"/>
                          </a:solidFill>
                          <a:latin typeface="+mn-lt"/>
                          <a:ea typeface="+mn-ea"/>
                          <a:cs typeface="+mn-cs"/>
                        </a:rPr>
                        <a:t>Strangulation </a:t>
                      </a:r>
                      <a:r>
                        <a:rPr kumimoji="0" lang="en-IN" sz="1800" kern="1200" baseline="0" dirty="0" smtClean="0">
                          <a:solidFill>
                            <a:schemeClr val="dk1"/>
                          </a:solidFill>
                          <a:latin typeface="+mn-lt"/>
                          <a:ea typeface="+mn-ea"/>
                          <a:cs typeface="+mn-cs"/>
                        </a:rPr>
                        <a:t>including clinical findings, causes of death, post-mortem findings and medico-legal aspects of death due to hanging and strangulation including examination, preservation and dispatch of ligature material</a:t>
                      </a:r>
                      <a:endParaRPr lang="en-IN" sz="14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K</a:t>
                      </a:r>
                      <a:endParaRPr lang="en-IN" sz="18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KH</a:t>
                      </a:r>
                      <a:endParaRPr lang="en-IN" sz="18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Y</a:t>
                      </a:r>
                      <a:endParaRPr lang="en-IN" sz="1800" dirty="0">
                        <a:latin typeface="Calibri"/>
                        <a:ea typeface="Times New Roman"/>
                        <a:cs typeface="Mangal"/>
                      </a:endParaRPr>
                    </a:p>
                  </a:txBody>
                  <a:tcPr marL="68580" marR="68580" marT="0" marB="0"/>
                </a:tc>
              </a:tr>
              <a:tr h="449938">
                <a:tc>
                  <a:txBody>
                    <a:bodyPr/>
                    <a:lstStyle/>
                    <a:p>
                      <a:r>
                        <a:rPr lang="en-IN" sz="1400" b="1" dirty="0" smtClean="0"/>
                        <a:t>FM2.22</a:t>
                      </a:r>
                      <a:endParaRPr lang="en-IN" sz="1400" b="1" dirty="0"/>
                    </a:p>
                  </a:txBody>
                  <a:tcPr/>
                </a:tc>
                <a:tc>
                  <a:txBody>
                    <a:bodyPr/>
                    <a:lstStyle/>
                    <a:p>
                      <a:r>
                        <a:rPr kumimoji="0" lang="en-IN" sz="1800" kern="1200" baseline="0" dirty="0" smtClean="0">
                          <a:solidFill>
                            <a:schemeClr val="dk1"/>
                          </a:solidFill>
                          <a:latin typeface="+mn-lt"/>
                          <a:ea typeface="+mn-ea"/>
                          <a:cs typeface="+mn-cs"/>
                        </a:rPr>
                        <a:t>Describe and discuss </a:t>
                      </a:r>
                      <a:r>
                        <a:rPr kumimoji="0" lang="en-IN" sz="1800" kern="1200" baseline="0" dirty="0" err="1" smtClean="0">
                          <a:solidFill>
                            <a:schemeClr val="dk1"/>
                          </a:solidFill>
                          <a:latin typeface="+mn-lt"/>
                          <a:ea typeface="+mn-ea"/>
                          <a:cs typeface="+mn-cs"/>
                        </a:rPr>
                        <a:t>patho</a:t>
                      </a:r>
                      <a:r>
                        <a:rPr kumimoji="0" lang="en-IN" sz="1800" kern="1200" baseline="0" dirty="0" smtClean="0">
                          <a:solidFill>
                            <a:schemeClr val="dk1"/>
                          </a:solidFill>
                          <a:latin typeface="+mn-lt"/>
                          <a:ea typeface="+mn-ea"/>
                          <a:cs typeface="+mn-cs"/>
                        </a:rPr>
                        <a:t>-physiology, clinical features, </a:t>
                      </a:r>
                      <a:r>
                        <a:rPr kumimoji="0" lang="en-IN" sz="1800" kern="1200" baseline="0" dirty="0" err="1" smtClean="0">
                          <a:solidFill>
                            <a:schemeClr val="dk1"/>
                          </a:solidFill>
                          <a:latin typeface="+mn-lt"/>
                          <a:ea typeface="+mn-ea"/>
                          <a:cs typeface="+mn-cs"/>
                        </a:rPr>
                        <a:t>postmortem</a:t>
                      </a:r>
                      <a:endParaRPr kumimoji="0" lang="en-IN" sz="1800" kern="1200" baseline="0" dirty="0" smtClean="0">
                        <a:solidFill>
                          <a:schemeClr val="dk1"/>
                        </a:solidFill>
                        <a:latin typeface="+mn-lt"/>
                        <a:ea typeface="+mn-ea"/>
                        <a:cs typeface="+mn-cs"/>
                      </a:endParaRPr>
                    </a:p>
                    <a:p>
                      <a:r>
                        <a:rPr kumimoji="0" lang="en-IN" sz="1800" kern="1200" baseline="0" dirty="0" smtClean="0">
                          <a:solidFill>
                            <a:schemeClr val="dk1"/>
                          </a:solidFill>
                          <a:latin typeface="+mn-lt"/>
                          <a:ea typeface="+mn-ea"/>
                          <a:cs typeface="+mn-cs"/>
                        </a:rPr>
                        <a:t>findings and medico-legal aspects of  </a:t>
                      </a:r>
                      <a:r>
                        <a:rPr kumimoji="0" lang="en-IN" sz="1800" b="1" kern="1200" baseline="0" dirty="0" smtClean="0">
                          <a:solidFill>
                            <a:schemeClr val="dk1"/>
                          </a:solidFill>
                          <a:latin typeface="+mn-lt"/>
                          <a:ea typeface="+mn-ea"/>
                          <a:cs typeface="+mn-cs"/>
                        </a:rPr>
                        <a:t>throttling, suffocation, traumatic asphyxia, </a:t>
                      </a:r>
                      <a:r>
                        <a:rPr kumimoji="0" lang="en-IN" sz="1800" b="0" kern="1200" baseline="0" dirty="0" smtClean="0">
                          <a:solidFill>
                            <a:schemeClr val="dk1"/>
                          </a:solidFill>
                          <a:latin typeface="+mn-lt"/>
                          <a:ea typeface="+mn-ea"/>
                          <a:cs typeface="+mn-cs"/>
                        </a:rPr>
                        <a:t>obstruction of nose &amp; mouth. </a:t>
                      </a:r>
                      <a:endParaRPr lang="en-IN" sz="1400" b="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K</a:t>
                      </a:r>
                      <a:endParaRPr lang="en-IN" sz="18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KH</a:t>
                      </a:r>
                      <a:endParaRPr lang="en-IN" sz="18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Y</a:t>
                      </a:r>
                      <a:endParaRPr lang="en-IN" sz="1800" dirty="0">
                        <a:latin typeface="Calibri"/>
                        <a:ea typeface="Times New Roman"/>
                        <a:cs typeface="Mangal"/>
                      </a:endParaRPr>
                    </a:p>
                  </a:txBody>
                  <a:tcPr marL="68580" marR="68580" marT="0" marB="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1285861"/>
          <a:ext cx="8215370" cy="4807116"/>
        </p:xfrm>
        <a:graphic>
          <a:graphicData uri="http://schemas.openxmlformats.org/drawingml/2006/table">
            <a:tbl>
              <a:tblPr firstRow="1" bandRow="1">
                <a:tableStyleId>{5C22544A-7EE6-4342-B048-85BDC9FD1C3A}</a:tableStyleId>
              </a:tblPr>
              <a:tblGrid>
                <a:gridCol w="7248856"/>
                <a:gridCol w="966514"/>
              </a:tblGrid>
              <a:tr h="966636">
                <a:tc>
                  <a:txBody>
                    <a:bodyPr/>
                    <a:lstStyle/>
                    <a:p>
                      <a:pPr algn="ctr"/>
                      <a:r>
                        <a:rPr lang="en-IN" dirty="0" smtClean="0">
                          <a:solidFill>
                            <a:schemeClr val="bg1"/>
                          </a:solidFill>
                        </a:rPr>
                        <a:t>SPECIFIC</a:t>
                      </a:r>
                      <a:r>
                        <a:rPr lang="en-IN" baseline="0" dirty="0" smtClean="0">
                          <a:solidFill>
                            <a:schemeClr val="bg1"/>
                          </a:solidFill>
                        </a:rPr>
                        <a:t> LEARNING OBJECTIVES</a:t>
                      </a:r>
                    </a:p>
                    <a:p>
                      <a:r>
                        <a:rPr lang="en-IN" baseline="0" dirty="0" smtClean="0">
                          <a:solidFill>
                            <a:schemeClr val="bg1"/>
                          </a:solidFill>
                        </a:rPr>
                        <a:t/>
                      </a:r>
                      <a:br>
                        <a:rPr lang="en-IN" baseline="0" dirty="0" smtClean="0">
                          <a:solidFill>
                            <a:schemeClr val="bg1"/>
                          </a:solidFill>
                        </a:rPr>
                      </a:br>
                      <a:r>
                        <a:rPr kumimoji="0" lang="en-IN" sz="1800" b="1" kern="1200" dirty="0" smtClean="0">
                          <a:solidFill>
                            <a:schemeClr val="bg1"/>
                          </a:solidFill>
                          <a:latin typeface="+mn-lt"/>
                          <a:ea typeface="+mn-ea"/>
                          <a:cs typeface="+mn-cs"/>
                        </a:rPr>
                        <a:t>At the end of this session, the 2</a:t>
                      </a:r>
                      <a:r>
                        <a:rPr kumimoji="0" lang="en-IN" sz="1800" b="1" kern="1200" baseline="30000" dirty="0" smtClean="0">
                          <a:solidFill>
                            <a:schemeClr val="bg1"/>
                          </a:solidFill>
                          <a:latin typeface="+mn-lt"/>
                          <a:ea typeface="+mn-ea"/>
                          <a:cs typeface="+mn-cs"/>
                        </a:rPr>
                        <a:t>nd</a:t>
                      </a:r>
                      <a:r>
                        <a:rPr kumimoji="0" lang="en-IN" sz="1800" b="1" kern="1200" dirty="0" smtClean="0">
                          <a:solidFill>
                            <a:schemeClr val="bg1"/>
                          </a:solidFill>
                          <a:latin typeface="+mn-lt"/>
                          <a:ea typeface="+mn-ea"/>
                          <a:cs typeface="+mn-cs"/>
                        </a:rPr>
                        <a:t> MBBS student....</a:t>
                      </a:r>
                      <a:endParaRPr lang="en-IN" dirty="0">
                        <a:solidFill>
                          <a:schemeClr val="bg1"/>
                        </a:solidFill>
                      </a:endParaRPr>
                    </a:p>
                  </a:txBody>
                  <a:tcPr/>
                </a:tc>
                <a:tc>
                  <a:txBody>
                    <a:bodyPr/>
                    <a:lstStyle/>
                    <a:p>
                      <a:r>
                        <a:rPr lang="en-IN" dirty="0" smtClean="0">
                          <a:solidFill>
                            <a:schemeClr val="bg1"/>
                          </a:solidFill>
                        </a:rPr>
                        <a:t>Integration</a:t>
                      </a:r>
                      <a:endParaRPr lang="en-IN" dirty="0">
                        <a:solidFill>
                          <a:schemeClr val="bg1"/>
                        </a:solidFill>
                      </a:endParaRPr>
                    </a:p>
                  </a:txBody>
                  <a:tcPr/>
                </a:tc>
              </a:tr>
              <a:tr h="814114">
                <a:tc>
                  <a:txBody>
                    <a:bodyPr/>
                    <a:lstStyle/>
                    <a:p>
                      <a:r>
                        <a:rPr kumimoji="0" lang="en-IN" sz="1800" kern="1200" dirty="0" smtClean="0">
                          <a:solidFill>
                            <a:schemeClr val="dk1"/>
                          </a:solidFill>
                          <a:latin typeface="+mn-lt"/>
                          <a:ea typeface="+mn-ea"/>
                          <a:cs typeface="+mn-cs"/>
                        </a:rPr>
                        <a:t>1. should able to </a:t>
                      </a:r>
                      <a:r>
                        <a:rPr kumimoji="0" lang="en-IN" sz="1800" b="1" kern="1200" dirty="0" smtClean="0">
                          <a:solidFill>
                            <a:schemeClr val="dk1"/>
                          </a:solidFill>
                          <a:latin typeface="+mn-lt"/>
                          <a:ea typeface="+mn-ea"/>
                          <a:cs typeface="+mn-cs"/>
                        </a:rPr>
                        <a:t>define Strangulation</a:t>
                      </a:r>
                      <a:r>
                        <a:rPr kumimoji="0" lang="en-IN" sz="1800" b="1" kern="1200" baseline="0" dirty="0" smtClean="0">
                          <a:solidFill>
                            <a:schemeClr val="dk1"/>
                          </a:solidFill>
                          <a:latin typeface="+mn-lt"/>
                          <a:ea typeface="+mn-ea"/>
                          <a:cs typeface="+mn-cs"/>
                        </a:rPr>
                        <a:t>.</a:t>
                      </a:r>
                      <a:br>
                        <a:rPr kumimoji="0" lang="en-IN" sz="1800" b="1" kern="1200" baseline="0" dirty="0" smtClean="0">
                          <a:solidFill>
                            <a:schemeClr val="dk1"/>
                          </a:solidFill>
                          <a:latin typeface="+mn-lt"/>
                          <a:ea typeface="+mn-ea"/>
                          <a:cs typeface="+mn-cs"/>
                        </a:rPr>
                      </a:br>
                      <a:r>
                        <a:rPr kumimoji="0" lang="en-IN" sz="1800" b="1" kern="1200" baseline="0" dirty="0" smtClean="0">
                          <a:solidFill>
                            <a:schemeClr val="dk1"/>
                          </a:solidFill>
                          <a:latin typeface="+mn-lt"/>
                          <a:ea typeface="+mn-ea"/>
                          <a:cs typeface="+mn-cs"/>
                        </a:rPr>
                        <a:t>2. </a:t>
                      </a:r>
                      <a:r>
                        <a:rPr kumimoji="0" lang="en-IN" sz="1800" kern="1200" dirty="0" smtClean="0">
                          <a:solidFill>
                            <a:schemeClr val="dk1"/>
                          </a:solidFill>
                          <a:latin typeface="+mn-lt"/>
                          <a:ea typeface="+mn-ea"/>
                          <a:cs typeface="+mn-cs"/>
                        </a:rPr>
                        <a:t>should able to describe </a:t>
                      </a:r>
                      <a:r>
                        <a:rPr kumimoji="0" lang="en-IN" sz="1800" b="1" kern="1200" baseline="0" dirty="0" smtClean="0">
                          <a:solidFill>
                            <a:schemeClr val="dk1"/>
                          </a:solidFill>
                          <a:latin typeface="+mn-lt"/>
                          <a:ea typeface="+mn-ea"/>
                          <a:cs typeface="+mn-cs"/>
                        </a:rPr>
                        <a:t>clinical findings, causes of death, post-mortem findings </a:t>
                      </a:r>
                      <a:r>
                        <a:rPr kumimoji="0" lang="en-IN" sz="1800" kern="1200" baseline="0" dirty="0" smtClean="0">
                          <a:solidFill>
                            <a:schemeClr val="dk1"/>
                          </a:solidFill>
                          <a:latin typeface="+mn-lt"/>
                          <a:ea typeface="+mn-ea"/>
                          <a:cs typeface="+mn-cs"/>
                        </a:rPr>
                        <a:t>and </a:t>
                      </a:r>
                      <a:r>
                        <a:rPr kumimoji="0" lang="en-IN" sz="1800" b="1" kern="1200" baseline="0" dirty="0" smtClean="0">
                          <a:solidFill>
                            <a:schemeClr val="dk1"/>
                          </a:solidFill>
                          <a:latin typeface="+mn-lt"/>
                          <a:ea typeface="+mn-ea"/>
                          <a:cs typeface="+mn-cs"/>
                        </a:rPr>
                        <a:t>medico-legal aspects </a:t>
                      </a:r>
                      <a:r>
                        <a:rPr kumimoji="0" lang="en-IN" sz="1800" kern="1200" baseline="0" dirty="0" smtClean="0">
                          <a:solidFill>
                            <a:schemeClr val="dk1"/>
                          </a:solidFill>
                          <a:latin typeface="+mn-lt"/>
                          <a:ea typeface="+mn-ea"/>
                          <a:cs typeface="+mn-cs"/>
                        </a:rPr>
                        <a:t>of death due to strangulation.</a:t>
                      </a:r>
                      <a:br>
                        <a:rPr kumimoji="0" lang="en-IN" sz="1800" kern="1200" baseline="0" dirty="0" smtClean="0">
                          <a:solidFill>
                            <a:schemeClr val="dk1"/>
                          </a:solidFill>
                          <a:latin typeface="+mn-lt"/>
                          <a:ea typeface="+mn-ea"/>
                          <a:cs typeface="+mn-cs"/>
                        </a:rPr>
                      </a:br>
                      <a:r>
                        <a:rPr kumimoji="0" lang="en-IN" sz="1800" kern="1200" baseline="0" dirty="0" smtClean="0">
                          <a:solidFill>
                            <a:schemeClr val="dk1"/>
                          </a:solidFill>
                          <a:latin typeface="+mn-lt"/>
                          <a:ea typeface="+mn-ea"/>
                          <a:cs typeface="+mn-cs"/>
                        </a:rPr>
                        <a:t>3. </a:t>
                      </a:r>
                      <a:r>
                        <a:rPr kumimoji="0" lang="en-IN" sz="1800" kern="1200" dirty="0" smtClean="0">
                          <a:solidFill>
                            <a:schemeClr val="dk1"/>
                          </a:solidFill>
                          <a:latin typeface="+mn-lt"/>
                          <a:ea typeface="+mn-ea"/>
                          <a:cs typeface="+mn-cs"/>
                        </a:rPr>
                        <a:t>should able to describe  and demonstrate</a:t>
                      </a:r>
                      <a:r>
                        <a:rPr kumimoji="0" lang="en-IN" sz="1800" kern="1200" baseline="0" dirty="0" smtClean="0">
                          <a:solidFill>
                            <a:schemeClr val="dk1"/>
                          </a:solidFill>
                          <a:latin typeface="+mn-lt"/>
                          <a:ea typeface="+mn-ea"/>
                          <a:cs typeface="+mn-cs"/>
                        </a:rPr>
                        <a:t> </a:t>
                      </a:r>
                      <a:r>
                        <a:rPr kumimoji="0" lang="en-IN" sz="1800" b="1" kern="1200" baseline="0" dirty="0" smtClean="0">
                          <a:solidFill>
                            <a:schemeClr val="dk1"/>
                          </a:solidFill>
                          <a:latin typeface="+mn-lt"/>
                          <a:ea typeface="+mn-ea"/>
                          <a:cs typeface="+mn-cs"/>
                        </a:rPr>
                        <a:t>examination, preservation and dispatch of ligature material</a:t>
                      </a:r>
                      <a:endParaRPr lang="en-IN" sz="1800" b="1" dirty="0" smtClean="0">
                        <a:latin typeface="Calibri"/>
                        <a:ea typeface="Times New Roman"/>
                        <a:cs typeface="Mangal"/>
                      </a:endParaRPr>
                    </a:p>
                    <a:p>
                      <a:endParaRPr lang="en-IN" sz="1800" dirty="0">
                        <a:latin typeface="Calibri"/>
                        <a:ea typeface="Times New Roman"/>
                        <a:cs typeface="Mangal"/>
                      </a:endParaRPr>
                    </a:p>
                  </a:txBody>
                  <a:tcPr marL="68580" marR="68580" marT="0" marB="0"/>
                </a:tc>
                <a:tc>
                  <a:txBody>
                    <a:bodyPr/>
                    <a:lstStyle/>
                    <a:p>
                      <a:r>
                        <a:rPr lang="en-IN" sz="1800" dirty="0" smtClean="0"/>
                        <a:t>N</a:t>
                      </a:r>
                      <a:endParaRPr lang="en-IN" sz="1800" dirty="0"/>
                    </a:p>
                  </a:txBody>
                  <a:tcPr/>
                </a:tc>
              </a:tr>
              <a:tr h="814114">
                <a:tc>
                  <a:txBody>
                    <a:bodyPr/>
                    <a:lstStyle/>
                    <a:p>
                      <a:r>
                        <a:rPr kumimoji="0" lang="en-IN" sz="1800" kern="1200" dirty="0" smtClean="0">
                          <a:solidFill>
                            <a:schemeClr val="dk1"/>
                          </a:solidFill>
                          <a:latin typeface="+mn-lt"/>
                          <a:ea typeface="+mn-ea"/>
                          <a:cs typeface="+mn-cs"/>
                        </a:rPr>
                        <a:t>1. should able to </a:t>
                      </a:r>
                      <a:r>
                        <a:rPr kumimoji="0" lang="en-IN" sz="1800" b="1" kern="1200" dirty="0" smtClean="0">
                          <a:solidFill>
                            <a:schemeClr val="dk1"/>
                          </a:solidFill>
                          <a:latin typeface="+mn-lt"/>
                          <a:ea typeface="+mn-ea"/>
                          <a:cs typeface="+mn-cs"/>
                        </a:rPr>
                        <a:t>define</a:t>
                      </a:r>
                      <a:r>
                        <a:rPr kumimoji="0" lang="en-IN" sz="1800" b="1" kern="1200" baseline="0" dirty="0" smtClean="0">
                          <a:solidFill>
                            <a:schemeClr val="dk1"/>
                          </a:solidFill>
                          <a:latin typeface="+mn-lt"/>
                          <a:ea typeface="+mn-ea"/>
                          <a:cs typeface="+mn-cs"/>
                        </a:rPr>
                        <a:t> </a:t>
                      </a:r>
                      <a:r>
                        <a:rPr kumimoji="0" lang="en-IN" sz="1800" b="1" kern="1200" dirty="0" smtClean="0">
                          <a:solidFill>
                            <a:schemeClr val="dk1"/>
                          </a:solidFill>
                          <a:latin typeface="+mn-lt"/>
                          <a:ea typeface="+mn-ea"/>
                          <a:cs typeface="+mn-cs"/>
                        </a:rPr>
                        <a:t>Throttling,</a:t>
                      </a:r>
                      <a:r>
                        <a:rPr kumimoji="0" lang="en-IN" sz="1800" b="1" kern="1200" baseline="0" dirty="0" smtClean="0">
                          <a:solidFill>
                            <a:schemeClr val="dk1"/>
                          </a:solidFill>
                          <a:latin typeface="+mn-lt"/>
                          <a:ea typeface="+mn-ea"/>
                          <a:cs typeface="+mn-cs"/>
                        </a:rPr>
                        <a:t> suffocation, traumatic asphyxia</a:t>
                      </a:r>
                      <a:br>
                        <a:rPr kumimoji="0" lang="en-IN" sz="1800" b="1" kern="1200" baseline="0" dirty="0" smtClean="0">
                          <a:solidFill>
                            <a:schemeClr val="dk1"/>
                          </a:solidFill>
                          <a:latin typeface="+mn-lt"/>
                          <a:ea typeface="+mn-ea"/>
                          <a:cs typeface="+mn-cs"/>
                        </a:rPr>
                      </a:br>
                      <a:r>
                        <a:rPr kumimoji="0" lang="en-IN" sz="1800" b="1" kern="1200" baseline="0" dirty="0" smtClean="0">
                          <a:solidFill>
                            <a:schemeClr val="dk1"/>
                          </a:solidFill>
                          <a:latin typeface="+mn-lt"/>
                          <a:ea typeface="+mn-ea"/>
                          <a:cs typeface="+mn-cs"/>
                        </a:rPr>
                        <a:t>2. </a:t>
                      </a:r>
                      <a:r>
                        <a:rPr kumimoji="0" lang="en-IN" sz="1800" kern="1200" dirty="0" smtClean="0">
                          <a:solidFill>
                            <a:schemeClr val="dk1"/>
                          </a:solidFill>
                          <a:latin typeface="+mn-lt"/>
                          <a:ea typeface="+mn-ea"/>
                          <a:cs typeface="+mn-cs"/>
                        </a:rPr>
                        <a:t>should able to describe </a:t>
                      </a:r>
                      <a:r>
                        <a:rPr kumimoji="0" lang="en-IN" sz="1800" b="1" kern="1200" baseline="0" dirty="0" smtClean="0">
                          <a:solidFill>
                            <a:schemeClr val="dk1"/>
                          </a:solidFill>
                          <a:latin typeface="+mn-lt"/>
                          <a:ea typeface="+mn-ea"/>
                          <a:cs typeface="+mn-cs"/>
                        </a:rPr>
                        <a:t>clinical findings, causes of death, post-mortem findings </a:t>
                      </a:r>
                      <a:r>
                        <a:rPr kumimoji="0" lang="en-IN" sz="1800" kern="1200" baseline="0" dirty="0" smtClean="0">
                          <a:solidFill>
                            <a:schemeClr val="dk1"/>
                          </a:solidFill>
                          <a:latin typeface="+mn-lt"/>
                          <a:ea typeface="+mn-ea"/>
                          <a:cs typeface="+mn-cs"/>
                        </a:rPr>
                        <a:t>and </a:t>
                      </a:r>
                      <a:r>
                        <a:rPr kumimoji="0" lang="en-IN" sz="1800" b="1" kern="1200" baseline="0" dirty="0" smtClean="0">
                          <a:solidFill>
                            <a:schemeClr val="dk1"/>
                          </a:solidFill>
                          <a:latin typeface="+mn-lt"/>
                          <a:ea typeface="+mn-ea"/>
                          <a:cs typeface="+mn-cs"/>
                        </a:rPr>
                        <a:t>medico-legal aspects </a:t>
                      </a:r>
                      <a:r>
                        <a:rPr kumimoji="0" lang="en-IN" sz="1800" kern="1200" baseline="0" dirty="0" smtClean="0">
                          <a:solidFill>
                            <a:schemeClr val="dk1"/>
                          </a:solidFill>
                          <a:latin typeface="+mn-lt"/>
                          <a:ea typeface="+mn-ea"/>
                          <a:cs typeface="+mn-cs"/>
                        </a:rPr>
                        <a:t>of death due to </a:t>
                      </a:r>
                      <a:r>
                        <a:rPr kumimoji="0" lang="en-IN" sz="1800" b="0" kern="1200" dirty="0" smtClean="0">
                          <a:solidFill>
                            <a:schemeClr val="dk1"/>
                          </a:solidFill>
                          <a:latin typeface="+mn-lt"/>
                          <a:ea typeface="+mn-ea"/>
                          <a:cs typeface="+mn-cs"/>
                        </a:rPr>
                        <a:t>Throttling,</a:t>
                      </a:r>
                      <a:r>
                        <a:rPr kumimoji="0" lang="en-IN" sz="1800" b="0" kern="1200" baseline="0" dirty="0" smtClean="0">
                          <a:solidFill>
                            <a:schemeClr val="dk1"/>
                          </a:solidFill>
                          <a:latin typeface="+mn-lt"/>
                          <a:ea typeface="+mn-ea"/>
                          <a:cs typeface="+mn-cs"/>
                        </a:rPr>
                        <a:t> suffocation, traumatic asphyxia</a:t>
                      </a:r>
                      <a:r>
                        <a:rPr kumimoji="0" lang="en-IN" sz="1800" kern="1200" baseline="0" dirty="0" smtClean="0">
                          <a:solidFill>
                            <a:schemeClr val="dk1"/>
                          </a:solidFill>
                          <a:latin typeface="+mn-lt"/>
                          <a:ea typeface="+mn-ea"/>
                          <a:cs typeface="+mn-cs"/>
                        </a:rPr>
                        <a:t>.</a:t>
                      </a:r>
                      <a:br>
                        <a:rPr kumimoji="0" lang="en-IN" sz="1800" kern="1200" baseline="0" dirty="0" smtClean="0">
                          <a:solidFill>
                            <a:schemeClr val="dk1"/>
                          </a:solidFill>
                          <a:latin typeface="+mn-lt"/>
                          <a:ea typeface="+mn-ea"/>
                          <a:cs typeface="+mn-cs"/>
                        </a:rPr>
                      </a:br>
                      <a:r>
                        <a:rPr kumimoji="0" lang="en-IN" sz="1800" kern="1200" baseline="0" dirty="0" smtClean="0">
                          <a:solidFill>
                            <a:schemeClr val="dk1"/>
                          </a:solidFill>
                          <a:latin typeface="+mn-lt"/>
                          <a:ea typeface="+mn-ea"/>
                          <a:cs typeface="+mn-cs"/>
                        </a:rPr>
                        <a:t>3. </a:t>
                      </a:r>
                      <a:r>
                        <a:rPr kumimoji="0" lang="en-IN" sz="1800" kern="1200" dirty="0" smtClean="0">
                          <a:solidFill>
                            <a:schemeClr val="dk1"/>
                          </a:solidFill>
                          <a:latin typeface="+mn-lt"/>
                          <a:ea typeface="+mn-ea"/>
                          <a:cs typeface="+mn-cs"/>
                        </a:rPr>
                        <a:t>should able to describe  and demonstrate</a:t>
                      </a:r>
                      <a:r>
                        <a:rPr kumimoji="0" lang="en-IN" sz="1800" kern="1200" baseline="0" dirty="0" smtClean="0">
                          <a:solidFill>
                            <a:schemeClr val="dk1"/>
                          </a:solidFill>
                          <a:latin typeface="+mn-lt"/>
                          <a:ea typeface="+mn-ea"/>
                          <a:cs typeface="+mn-cs"/>
                        </a:rPr>
                        <a:t> </a:t>
                      </a:r>
                      <a:r>
                        <a:rPr kumimoji="0" lang="en-IN" sz="1800" b="1" kern="1200" baseline="0" dirty="0" smtClean="0">
                          <a:solidFill>
                            <a:schemeClr val="dk1"/>
                          </a:solidFill>
                          <a:latin typeface="+mn-lt"/>
                          <a:ea typeface="+mn-ea"/>
                          <a:cs typeface="+mn-cs"/>
                        </a:rPr>
                        <a:t>examination, preservation and dispatch of ligature material</a:t>
                      </a:r>
                      <a:endParaRPr lang="en-IN" sz="1800" b="1" dirty="0" smtClean="0">
                        <a:latin typeface="Calibri"/>
                        <a:ea typeface="Times New Roman"/>
                        <a:cs typeface="Mangal"/>
                      </a:endParaRPr>
                    </a:p>
                  </a:txBody>
                  <a:tcPr marL="68580" marR="68580" marT="0" marB="0"/>
                </a:tc>
                <a:tc>
                  <a:txBody>
                    <a:bodyPr/>
                    <a:lstStyle/>
                    <a:p>
                      <a:r>
                        <a:rPr lang="en-IN" sz="1800" dirty="0" smtClean="0"/>
                        <a:t>N</a:t>
                      </a:r>
                      <a:endParaRPr lang="en-IN" sz="1800" dirty="0"/>
                    </a:p>
                  </a:txBody>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Medico-legal aspects of Hanging</a:t>
            </a:r>
            <a:endParaRPr lang="en-IN" dirty="0"/>
          </a:p>
        </p:txBody>
      </p:sp>
      <p:sp>
        <p:nvSpPr>
          <p:cNvPr id="3" name="Content Placeholder 2"/>
          <p:cNvSpPr>
            <a:spLocks noGrp="1"/>
          </p:cNvSpPr>
          <p:nvPr>
            <p:ph idx="1"/>
          </p:nvPr>
        </p:nvSpPr>
        <p:spPr/>
        <p:txBody>
          <a:bodyPr>
            <a:normAutofit/>
          </a:bodyPr>
          <a:lstStyle/>
          <a:p>
            <a:r>
              <a:rPr lang="en-IN" sz="2400" b="1" dirty="0" smtClean="0"/>
              <a:t>SUICIDAL – most common</a:t>
            </a:r>
          </a:p>
          <a:p>
            <a:r>
              <a:rPr lang="en-IN" sz="2400" b="1" dirty="0" smtClean="0"/>
              <a:t>HOMICIDAL HANGING</a:t>
            </a:r>
            <a:r>
              <a:rPr lang="en-IN" sz="2400" dirty="0" smtClean="0"/>
              <a:t/>
            </a:r>
            <a:br>
              <a:rPr lang="en-IN" sz="2400" dirty="0" smtClean="0"/>
            </a:br>
            <a:r>
              <a:rPr lang="en-IN" sz="2400" dirty="0" smtClean="0"/>
              <a:t>rare</a:t>
            </a:r>
            <a:br>
              <a:rPr lang="en-IN" sz="2400" dirty="0" smtClean="0"/>
            </a:br>
            <a:r>
              <a:rPr lang="en-IN" sz="2400" dirty="0" smtClean="0"/>
              <a:t>unconsciousness, incapacitating drugs, child, weak persons</a:t>
            </a:r>
            <a:br>
              <a:rPr lang="en-IN" sz="2400" dirty="0" smtClean="0"/>
            </a:br>
            <a:r>
              <a:rPr lang="en-IN" sz="2400" dirty="0" smtClean="0"/>
              <a:t>signs of violence, struggle, defence injuries</a:t>
            </a:r>
          </a:p>
          <a:p>
            <a:endParaRPr lang="en-IN" sz="2400" dirty="0" smtClean="0"/>
          </a:p>
          <a:p>
            <a:r>
              <a:rPr lang="en-IN" sz="2400" b="1" dirty="0" smtClean="0"/>
              <a:t>LYNCHING</a:t>
            </a:r>
            <a:r>
              <a:rPr lang="en-IN" sz="2400" dirty="0" smtClean="0"/>
              <a:t/>
            </a:r>
            <a:br>
              <a:rPr lang="en-IN" sz="2400" dirty="0" smtClean="0"/>
            </a:br>
            <a:r>
              <a:rPr lang="en-IN" sz="2400" dirty="0" smtClean="0"/>
              <a:t>Captain William Lynch</a:t>
            </a:r>
            <a:br>
              <a:rPr lang="en-IN" sz="2400" dirty="0" smtClean="0"/>
            </a:br>
            <a:r>
              <a:rPr lang="en-IN" sz="2400" dirty="0" smtClean="0"/>
              <a:t>used to order hanging on spot in public</a:t>
            </a:r>
            <a:endParaRPr lang="en-IN"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6324600" cy="4572000"/>
          </a:xfrm>
        </p:spPr>
        <p:txBody>
          <a:bodyPr numCol="1">
            <a:noAutofit/>
          </a:bodyPr>
          <a:lstStyle/>
          <a:p>
            <a:r>
              <a:rPr lang="en-IN" sz="2200" b="1" dirty="0" smtClean="0"/>
              <a:t>JUDICIAL HANGING</a:t>
            </a:r>
          </a:p>
          <a:p>
            <a:pPr lvl="1"/>
            <a:r>
              <a:rPr lang="en-IN" sz="2200" dirty="0" smtClean="0">
                <a:solidFill>
                  <a:schemeClr val="tx1"/>
                </a:solidFill>
              </a:rPr>
              <a:t>In  India – capital punishment, </a:t>
            </a:r>
            <a:r>
              <a:rPr lang="en-IN" sz="2200" dirty="0" err="1" smtClean="0">
                <a:solidFill>
                  <a:schemeClr val="tx1"/>
                </a:solidFill>
              </a:rPr>
              <a:t>CrPC</a:t>
            </a:r>
            <a:r>
              <a:rPr lang="en-IN" sz="2200" dirty="0" smtClean="0">
                <a:solidFill>
                  <a:schemeClr val="tx1"/>
                </a:solidFill>
              </a:rPr>
              <a:t> S.354</a:t>
            </a:r>
          </a:p>
          <a:p>
            <a:pPr lvl="1"/>
            <a:r>
              <a:rPr lang="en-IN" sz="2200" dirty="0" smtClean="0">
                <a:solidFill>
                  <a:schemeClr val="tx1"/>
                </a:solidFill>
              </a:rPr>
              <a:t>Dark face cover</a:t>
            </a:r>
          </a:p>
          <a:p>
            <a:pPr lvl="1"/>
            <a:r>
              <a:rPr lang="en-IN" sz="2200" dirty="0" smtClean="0">
                <a:solidFill>
                  <a:schemeClr val="tx1"/>
                </a:solidFill>
              </a:rPr>
              <a:t>Knot under chin (</a:t>
            </a:r>
            <a:r>
              <a:rPr lang="en-IN" sz="2200" b="1" dirty="0" err="1" smtClean="0">
                <a:solidFill>
                  <a:schemeClr val="tx1"/>
                </a:solidFill>
              </a:rPr>
              <a:t>submental</a:t>
            </a:r>
            <a:r>
              <a:rPr lang="en-IN" sz="2200" dirty="0" smtClean="0">
                <a:solidFill>
                  <a:schemeClr val="tx1"/>
                </a:solidFill>
              </a:rPr>
              <a:t>) on </a:t>
            </a:r>
            <a:r>
              <a:rPr lang="en-IN" sz="2200" dirty="0" err="1" smtClean="0">
                <a:solidFill>
                  <a:schemeClr val="tx1"/>
                </a:solidFill>
              </a:rPr>
              <a:t>rightside</a:t>
            </a:r>
            <a:endParaRPr lang="en-IN" sz="2200" dirty="0" smtClean="0">
              <a:solidFill>
                <a:schemeClr val="tx1"/>
              </a:solidFill>
            </a:endParaRPr>
          </a:p>
          <a:p>
            <a:pPr lvl="1"/>
            <a:r>
              <a:rPr lang="en-IN" sz="2200" dirty="0" smtClean="0">
                <a:solidFill>
                  <a:schemeClr val="tx1"/>
                </a:solidFill>
              </a:rPr>
              <a:t>Drop of 5-7 meters</a:t>
            </a:r>
          </a:p>
          <a:p>
            <a:pPr lvl="1"/>
            <a:r>
              <a:rPr lang="en-IN" sz="2200" dirty="0" smtClean="0">
                <a:solidFill>
                  <a:schemeClr val="tx1"/>
                </a:solidFill>
              </a:rPr>
              <a:t>Fracture-dislocation of C2/ C3/C4 vertebra (</a:t>
            </a:r>
            <a:r>
              <a:rPr lang="en-IN" sz="2200" b="1" dirty="0" smtClean="0">
                <a:solidFill>
                  <a:schemeClr val="tx1"/>
                </a:solidFill>
              </a:rPr>
              <a:t>Hangman’s facture</a:t>
            </a:r>
            <a:r>
              <a:rPr lang="en-IN" sz="2200" dirty="0" smtClean="0">
                <a:solidFill>
                  <a:schemeClr val="tx1"/>
                </a:solidFill>
              </a:rPr>
              <a:t>)</a:t>
            </a:r>
          </a:p>
          <a:p>
            <a:pPr lvl="1"/>
            <a:r>
              <a:rPr lang="en-IN" sz="2200" dirty="0" smtClean="0">
                <a:solidFill>
                  <a:schemeClr val="tx1"/>
                </a:solidFill>
              </a:rPr>
              <a:t>Spinal cord compression, tear-&gt; </a:t>
            </a:r>
            <a:r>
              <a:rPr lang="en-IN" sz="2200" b="1" dirty="0" smtClean="0">
                <a:solidFill>
                  <a:schemeClr val="tx1"/>
                </a:solidFill>
              </a:rPr>
              <a:t>spinal shock</a:t>
            </a:r>
          </a:p>
          <a:p>
            <a:pPr lvl="1"/>
            <a:r>
              <a:rPr lang="en-IN" sz="2200" dirty="0" err="1" smtClean="0">
                <a:solidFill>
                  <a:schemeClr val="tx1"/>
                </a:solidFill>
              </a:rPr>
              <a:t>Immidiate</a:t>
            </a:r>
            <a:r>
              <a:rPr lang="en-IN" sz="2200" dirty="0" smtClean="0">
                <a:solidFill>
                  <a:schemeClr val="tx1"/>
                </a:solidFill>
              </a:rPr>
              <a:t> unconsciousness, </a:t>
            </a:r>
            <a:br>
              <a:rPr lang="en-IN" sz="2200" dirty="0" smtClean="0">
                <a:solidFill>
                  <a:schemeClr val="tx1"/>
                </a:solidFill>
              </a:rPr>
            </a:br>
            <a:r>
              <a:rPr lang="en-IN" sz="2200" dirty="0" smtClean="0">
                <a:solidFill>
                  <a:schemeClr val="tx1"/>
                </a:solidFill>
              </a:rPr>
              <a:t>heart-lungs may continue to beat 10-15 </a:t>
            </a:r>
            <a:r>
              <a:rPr lang="en-IN" sz="2200" dirty="0" err="1" smtClean="0">
                <a:solidFill>
                  <a:schemeClr val="tx1"/>
                </a:solidFill>
              </a:rPr>
              <a:t>mins</a:t>
            </a:r>
            <a:r>
              <a:rPr lang="en-IN" sz="2200" dirty="0" smtClean="0">
                <a:solidFill>
                  <a:schemeClr val="tx1"/>
                </a:solidFill>
              </a:rPr>
              <a:t>, spasmodic muscle </a:t>
            </a:r>
            <a:r>
              <a:rPr lang="en-IN" sz="2200" dirty="0" err="1" smtClean="0">
                <a:solidFill>
                  <a:schemeClr val="tx1"/>
                </a:solidFill>
              </a:rPr>
              <a:t>jerkings</a:t>
            </a:r>
            <a:r>
              <a:rPr lang="en-IN" sz="2200" dirty="0" smtClean="0">
                <a:solidFill>
                  <a:schemeClr val="tx1"/>
                </a:solidFill>
              </a:rPr>
              <a:t>.</a:t>
            </a:r>
          </a:p>
          <a:p>
            <a:pPr lvl="1"/>
            <a:r>
              <a:rPr lang="en-IN" sz="2200" dirty="0" err="1" smtClean="0">
                <a:solidFill>
                  <a:schemeClr val="tx1"/>
                </a:solidFill>
              </a:rPr>
              <a:t>Asphyxial</a:t>
            </a:r>
            <a:r>
              <a:rPr lang="en-IN" sz="2200" dirty="0" smtClean="0">
                <a:solidFill>
                  <a:schemeClr val="tx1"/>
                </a:solidFill>
              </a:rPr>
              <a:t> signs may not seen.</a:t>
            </a:r>
          </a:p>
          <a:p>
            <a:pPr lvl="1"/>
            <a:r>
              <a:rPr lang="en-IN" sz="2200" dirty="0" smtClean="0">
                <a:solidFill>
                  <a:schemeClr val="tx1"/>
                </a:solidFill>
              </a:rPr>
              <a:t>RMP declares &amp; certifies death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IN" dirty="0" smtClean="0"/>
              <a:t>Asphyxia</a:t>
            </a:r>
            <a:endParaRPr lang="en-IN" dirty="0"/>
          </a:p>
        </p:txBody>
      </p:sp>
      <p:sp>
        <p:nvSpPr>
          <p:cNvPr id="3" name="Content Placeholder 2"/>
          <p:cNvSpPr>
            <a:spLocks noGrp="1"/>
          </p:cNvSpPr>
          <p:nvPr>
            <p:ph idx="1"/>
          </p:nvPr>
        </p:nvSpPr>
        <p:spPr>
          <a:xfrm>
            <a:off x="457200" y="1524000"/>
            <a:ext cx="8229600" cy="5050536"/>
          </a:xfrm>
        </p:spPr>
        <p:txBody>
          <a:bodyPr>
            <a:normAutofit fontScale="92500"/>
          </a:bodyPr>
          <a:lstStyle/>
          <a:p>
            <a:r>
              <a:rPr lang="en-US" dirty="0" smtClean="0"/>
              <a:t>A ‘condition’ caused by interference with respiration or O2 availability which leads to deprivation of O2 to organs &amp; tissues &amp; causes unconsciousness or death.</a:t>
            </a:r>
          </a:p>
          <a:p>
            <a:endParaRPr lang="en-US" dirty="0" smtClean="0"/>
          </a:p>
          <a:p>
            <a:r>
              <a:rPr lang="en-US" b="1" dirty="0" smtClean="0"/>
              <a:t>Types/ Causes of Asphyxia</a:t>
            </a:r>
          </a:p>
          <a:p>
            <a:pPr marL="806958" lvl="1" indent="-514350">
              <a:buFont typeface="Arial" pitchFamily="34" charset="0"/>
              <a:buAutoNum type="arabicParenR"/>
              <a:defRPr/>
            </a:pPr>
            <a:r>
              <a:rPr lang="en-US" dirty="0" smtClean="0">
                <a:solidFill>
                  <a:schemeClr val="tx1"/>
                </a:solidFill>
              </a:rPr>
              <a:t>Mechanical</a:t>
            </a:r>
          </a:p>
          <a:p>
            <a:pPr marL="806958" lvl="1" indent="-514350">
              <a:buFont typeface="Arial" pitchFamily="34" charset="0"/>
              <a:buAutoNum type="arabicParenR"/>
              <a:defRPr/>
            </a:pPr>
            <a:r>
              <a:rPr lang="en-US" dirty="0" smtClean="0">
                <a:solidFill>
                  <a:schemeClr val="tx1"/>
                </a:solidFill>
              </a:rPr>
              <a:t>Pathological</a:t>
            </a:r>
          </a:p>
          <a:p>
            <a:pPr marL="806958" lvl="1" indent="-514350">
              <a:buFont typeface="Arial" pitchFamily="34" charset="0"/>
              <a:buAutoNum type="arabicParenR"/>
              <a:defRPr/>
            </a:pPr>
            <a:r>
              <a:rPr lang="en-US" dirty="0" smtClean="0">
                <a:solidFill>
                  <a:schemeClr val="tx1"/>
                </a:solidFill>
              </a:rPr>
              <a:t>Toxic</a:t>
            </a:r>
          </a:p>
          <a:p>
            <a:pPr marL="806958" lvl="1" indent="-514350">
              <a:buFont typeface="Arial" pitchFamily="34" charset="0"/>
              <a:buAutoNum type="arabicParenR"/>
              <a:defRPr/>
            </a:pPr>
            <a:r>
              <a:rPr lang="en-US" dirty="0" smtClean="0">
                <a:solidFill>
                  <a:schemeClr val="tx1"/>
                </a:solidFill>
              </a:rPr>
              <a:t>Environmental</a:t>
            </a:r>
          </a:p>
          <a:p>
            <a:pPr marL="806958" lvl="1" indent="-514350">
              <a:buFont typeface="Arial" pitchFamily="34" charset="0"/>
              <a:buAutoNum type="arabicParenR"/>
              <a:defRPr/>
            </a:pPr>
            <a:r>
              <a:rPr lang="en-US" dirty="0" smtClean="0">
                <a:solidFill>
                  <a:schemeClr val="tx1"/>
                </a:solidFill>
              </a:rPr>
              <a:t>Traumatic</a:t>
            </a:r>
          </a:p>
          <a:p>
            <a:pPr marL="806958" lvl="1" indent="-514350">
              <a:buFont typeface="Arial" pitchFamily="34" charset="0"/>
              <a:buAutoNum type="arabicParenR"/>
              <a:defRPr/>
            </a:pPr>
            <a:r>
              <a:rPr lang="en-US" dirty="0" smtClean="0">
                <a:solidFill>
                  <a:schemeClr val="tx1"/>
                </a:solidFill>
              </a:rPr>
              <a:t>Postural asphyxia</a:t>
            </a:r>
          </a:p>
          <a:p>
            <a:pPr marL="806958" lvl="1" indent="-514350">
              <a:buFont typeface="Arial" pitchFamily="34" charset="0"/>
              <a:buAutoNum type="arabicParenR"/>
              <a:defRPr/>
            </a:pPr>
            <a:r>
              <a:rPr lang="en-US" dirty="0" smtClean="0">
                <a:solidFill>
                  <a:schemeClr val="tx1"/>
                </a:solidFill>
              </a:rPr>
              <a:t>Iatrogenic</a:t>
            </a:r>
          </a:p>
          <a:p>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D:\Kalpesh\f.m. dept\library\10 asphyxial deaths\Screen-Shot-2016-02-15-at-3.50.58-PM.png"/>
          <p:cNvPicPr>
            <a:picLocks noGrp="1" noChangeAspect="1" noChangeArrowheads="1"/>
          </p:cNvPicPr>
          <p:nvPr>
            <p:ph idx="1"/>
          </p:nvPr>
        </p:nvPicPr>
        <p:blipFill>
          <a:blip r:embed="rId2" cstate="print"/>
          <a:srcRect/>
          <a:stretch>
            <a:fillRect/>
          </a:stretch>
        </p:blipFill>
        <p:spPr bwMode="auto">
          <a:xfrm>
            <a:off x="228600" y="2256462"/>
            <a:ext cx="8601812" cy="330613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err="1" smtClean="0"/>
              <a:t>Antemortem</a:t>
            </a:r>
            <a:r>
              <a:rPr lang="en-IN" dirty="0" smtClean="0"/>
              <a:t> hanging V/s </a:t>
            </a:r>
            <a:r>
              <a:rPr lang="en-IN" dirty="0" err="1" smtClean="0"/>
              <a:t>Postmortem</a:t>
            </a:r>
            <a:r>
              <a:rPr lang="en-IN" dirty="0" smtClean="0"/>
              <a:t> hanging</a:t>
            </a:r>
          </a:p>
          <a:p>
            <a:endParaRPr lang="en-IN" dirty="0" smtClean="0"/>
          </a:p>
          <a:p>
            <a:r>
              <a:rPr lang="en-IN" sz="2400" b="1" dirty="0" smtClean="0"/>
              <a:t>ANTEMORTEM Hanging</a:t>
            </a:r>
          </a:p>
          <a:p>
            <a:endParaRPr lang="en-IN" sz="2400" b="1" dirty="0" smtClean="0"/>
          </a:p>
          <a:p>
            <a:r>
              <a:rPr lang="en-IN" sz="2400" b="1" dirty="0" smtClean="0"/>
              <a:t>POSTMORTEM HANGING</a:t>
            </a:r>
          </a:p>
          <a:p>
            <a:pPr lvl="1"/>
            <a:r>
              <a:rPr lang="en-IN" sz="2400" dirty="0" smtClean="0">
                <a:solidFill>
                  <a:schemeClr val="tx1"/>
                </a:solidFill>
              </a:rPr>
              <a:t>Ligature within 2 hrs of death may produce ligature mark</a:t>
            </a:r>
          </a:p>
          <a:p>
            <a:pPr lvl="1"/>
            <a:r>
              <a:rPr lang="en-IN" sz="2400" dirty="0" smtClean="0">
                <a:solidFill>
                  <a:schemeClr val="tx1"/>
                </a:solidFill>
              </a:rPr>
              <a:t>Signs of dragging</a:t>
            </a:r>
          </a:p>
          <a:p>
            <a:pPr lvl="1"/>
            <a:r>
              <a:rPr lang="en-IN" sz="2400" dirty="0" smtClean="0">
                <a:solidFill>
                  <a:schemeClr val="tx1"/>
                </a:solidFill>
              </a:rPr>
              <a:t>On beam- rope moved from below upwards as the body pulled up</a:t>
            </a:r>
          </a:p>
          <a:p>
            <a:pPr lvl="1"/>
            <a:r>
              <a:rPr lang="en-IN" sz="2400" dirty="0" smtClean="0">
                <a:solidFill>
                  <a:schemeClr val="tx1"/>
                </a:solidFill>
              </a:rPr>
              <a:t>Fibres of rope – cellophane tape samples</a:t>
            </a:r>
            <a:endParaRPr lang="en-IN" dirty="0"/>
          </a:p>
        </p:txBody>
      </p:sp>
      <p:sp>
        <p:nvSpPr>
          <p:cNvPr id="4" name="Title 1"/>
          <p:cNvSpPr>
            <a:spLocks noGrp="1"/>
          </p:cNvSpPr>
          <p:nvPr>
            <p:ph type="title"/>
          </p:nvPr>
        </p:nvSpPr>
        <p:spPr/>
        <p:txBody>
          <a:bodyPr/>
          <a:lstStyle/>
          <a:p>
            <a:r>
              <a:rPr lang="en-IN" dirty="0" smtClean="0"/>
              <a:t>SELF STUDY</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STRANGULATION</a:t>
            </a:r>
            <a:endParaRPr lang="en-IN" dirty="0"/>
          </a:p>
        </p:txBody>
      </p:sp>
      <p:sp>
        <p:nvSpPr>
          <p:cNvPr id="3" name="Content Placeholder 2"/>
          <p:cNvSpPr>
            <a:spLocks noGrp="1"/>
          </p:cNvSpPr>
          <p:nvPr>
            <p:ph idx="1"/>
          </p:nvPr>
        </p:nvSpPr>
        <p:spPr>
          <a:xfrm>
            <a:off x="457200" y="2249424"/>
            <a:ext cx="8229600" cy="4325112"/>
          </a:xfrm>
        </p:spPr>
        <p:txBody>
          <a:bodyPr>
            <a:normAutofit/>
          </a:bodyPr>
          <a:lstStyle/>
          <a:p>
            <a:r>
              <a:rPr lang="en-IN" dirty="0" smtClean="0"/>
              <a:t>Asphyxia caused by constriction of neck by ligature or other means but without suspending the body.</a:t>
            </a:r>
          </a:p>
          <a:p>
            <a:pPr>
              <a:buNone/>
            </a:pPr>
            <a:r>
              <a:rPr lang="en-IN" dirty="0" smtClean="0"/>
              <a:t/>
            </a:r>
            <a:br>
              <a:rPr lang="en-IN" dirty="0" smtClean="0"/>
            </a:br>
            <a:r>
              <a:rPr lang="en-IN" dirty="0" smtClean="0"/>
              <a:t>E.g. Ligature strangulation, Throttling, </a:t>
            </a:r>
            <a:r>
              <a:rPr lang="en-IN" dirty="0" err="1" smtClean="0"/>
              <a:t>Garroting</a:t>
            </a:r>
            <a:r>
              <a:rPr lang="en-IN" dirty="0" smtClean="0"/>
              <a:t>, Mugging, </a:t>
            </a:r>
            <a:r>
              <a:rPr lang="en-IN" dirty="0" err="1" smtClean="0"/>
              <a:t>Bansdola</a:t>
            </a:r>
            <a:endParaRPr lang="en-IN" dirty="0" smtClean="0"/>
          </a:p>
          <a:p>
            <a:endParaRPr lang="en-IN"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smtClean="0"/>
              <a:t>Mechanism – sudden &amp; violent compression (forceful constriction) of neck structures -&gt; immediate insensibility, asphyxia, coma, death.</a:t>
            </a:r>
          </a:p>
          <a:p>
            <a:endParaRPr lang="en-IN" dirty="0" smtClean="0"/>
          </a:p>
          <a:p>
            <a:r>
              <a:rPr lang="en-IN" dirty="0" smtClean="0"/>
              <a:t>Cause of Death</a:t>
            </a:r>
          </a:p>
          <a:p>
            <a:pPr marL="925830" lvl="1" indent="-514350">
              <a:buFont typeface="+mj-lt"/>
              <a:buAutoNum type="arabicParenR"/>
            </a:pPr>
            <a:r>
              <a:rPr lang="en-IN" dirty="0" smtClean="0">
                <a:solidFill>
                  <a:schemeClr val="tx1"/>
                </a:solidFill>
              </a:rPr>
              <a:t>Asphyxia</a:t>
            </a:r>
          </a:p>
          <a:p>
            <a:pPr marL="925830" lvl="1" indent="-514350">
              <a:buFont typeface="+mj-lt"/>
              <a:buAutoNum type="arabicParenR"/>
            </a:pPr>
            <a:r>
              <a:rPr lang="en-IN" dirty="0" smtClean="0">
                <a:solidFill>
                  <a:schemeClr val="tx1"/>
                </a:solidFill>
              </a:rPr>
              <a:t>Venous congestion</a:t>
            </a:r>
          </a:p>
          <a:p>
            <a:pPr marL="925830" lvl="1" indent="-514350">
              <a:buFont typeface="+mj-lt"/>
              <a:buAutoNum type="arabicParenR"/>
            </a:pPr>
            <a:r>
              <a:rPr lang="en-IN" dirty="0" smtClean="0">
                <a:solidFill>
                  <a:schemeClr val="tx1"/>
                </a:solidFill>
              </a:rPr>
              <a:t>Combined asphyxia + congestion</a:t>
            </a:r>
          </a:p>
          <a:p>
            <a:pPr marL="925830" lvl="1" indent="-514350">
              <a:buFont typeface="+mj-lt"/>
              <a:buAutoNum type="arabicParenR"/>
            </a:pPr>
            <a:r>
              <a:rPr lang="en-IN" dirty="0" err="1" smtClean="0">
                <a:solidFill>
                  <a:schemeClr val="tx1"/>
                </a:solidFill>
              </a:rPr>
              <a:t>Vagal</a:t>
            </a:r>
            <a:r>
              <a:rPr lang="en-IN" dirty="0" smtClean="0">
                <a:solidFill>
                  <a:schemeClr val="tx1"/>
                </a:solidFill>
              </a:rPr>
              <a:t> inhibition</a:t>
            </a:r>
          </a:p>
          <a:p>
            <a:pPr marL="925830" lvl="1" indent="-514350">
              <a:buFont typeface="+mj-lt"/>
              <a:buAutoNum type="arabicParenR"/>
            </a:pPr>
            <a:r>
              <a:rPr lang="en-IN" dirty="0" smtClean="0">
                <a:solidFill>
                  <a:schemeClr val="tx1"/>
                </a:solidFill>
              </a:rPr>
              <a:t>Fracture dislocation of cervical vertebra</a:t>
            </a:r>
            <a:endParaRPr lang="en-IN"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Post mortem findings - External</a:t>
            </a:r>
            <a:endParaRPr lang="en-IN" dirty="0"/>
          </a:p>
        </p:txBody>
      </p:sp>
      <p:sp>
        <p:nvSpPr>
          <p:cNvPr id="3" name="Content Placeholder 2"/>
          <p:cNvSpPr>
            <a:spLocks noGrp="1"/>
          </p:cNvSpPr>
          <p:nvPr>
            <p:ph idx="1"/>
          </p:nvPr>
        </p:nvSpPr>
        <p:spPr>
          <a:xfrm>
            <a:off x="304800" y="2249424"/>
            <a:ext cx="8382000" cy="4325112"/>
          </a:xfrm>
        </p:spPr>
        <p:txBody>
          <a:bodyPr>
            <a:normAutofit fontScale="92500" lnSpcReduction="10000"/>
          </a:bodyPr>
          <a:lstStyle/>
          <a:p>
            <a:r>
              <a:rPr lang="en-IN" b="1" dirty="0" smtClean="0"/>
              <a:t>Ligature mark </a:t>
            </a:r>
            <a:r>
              <a:rPr lang="en-IN" dirty="0" smtClean="0"/>
              <a:t>in neck – ‘pressure abrasion’ </a:t>
            </a:r>
            <a:br>
              <a:rPr lang="en-IN" dirty="0" smtClean="0"/>
            </a:br>
            <a:r>
              <a:rPr lang="en-IN" dirty="0" smtClean="0"/>
              <a:t>horizontally, completely encircling neck, round– ‘O’ shape pattern, more distinct than hanging</a:t>
            </a:r>
          </a:p>
          <a:p>
            <a:r>
              <a:rPr lang="en-IN" dirty="0" smtClean="0"/>
              <a:t>Ligature material usually absent or away from body</a:t>
            </a:r>
            <a:br>
              <a:rPr lang="en-IN" dirty="0" smtClean="0"/>
            </a:br>
            <a:r>
              <a:rPr lang="en-IN" dirty="0" smtClean="0"/>
              <a:t>if in situ – cut &amp; preserve</a:t>
            </a:r>
          </a:p>
          <a:p>
            <a:r>
              <a:rPr lang="en-IN" b="1" dirty="0" smtClean="0"/>
              <a:t>Congestion </a:t>
            </a:r>
            <a:r>
              <a:rPr lang="en-IN" dirty="0" smtClean="0"/>
              <a:t>above ligature mark level more profound</a:t>
            </a:r>
          </a:p>
          <a:p>
            <a:r>
              <a:rPr lang="en-IN" dirty="0" err="1" smtClean="0"/>
              <a:t>Petechial</a:t>
            </a:r>
            <a:r>
              <a:rPr lang="en-IN" dirty="0" smtClean="0"/>
              <a:t> </a:t>
            </a:r>
            <a:r>
              <a:rPr lang="en-IN" dirty="0" err="1" smtClean="0"/>
              <a:t>hemorrhages</a:t>
            </a:r>
            <a:endParaRPr lang="en-IN" dirty="0" smtClean="0"/>
          </a:p>
          <a:p>
            <a:r>
              <a:rPr lang="en-IN" dirty="0" smtClean="0"/>
              <a:t>Cyanosis</a:t>
            </a:r>
          </a:p>
          <a:p>
            <a:r>
              <a:rPr lang="en-IN" dirty="0" smtClean="0"/>
              <a:t>PM staining – over back or dependent parts</a:t>
            </a:r>
          </a:p>
          <a:p>
            <a:r>
              <a:rPr lang="en-IN" b="1" dirty="0" smtClean="0"/>
              <a:t>Defence </a:t>
            </a:r>
            <a:r>
              <a:rPr lang="en-IN" dirty="0" smtClean="0"/>
              <a:t>wounds, Signs of struggle, Cadaveric spasm</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D:\Kalpesh\f.m. dept\library\10 asphyxial deaths\images1.jpg"/>
          <p:cNvPicPr>
            <a:picLocks noGrp="1" noChangeAspect="1" noChangeArrowheads="1"/>
          </p:cNvPicPr>
          <p:nvPr>
            <p:ph idx="1"/>
          </p:nvPr>
        </p:nvPicPr>
        <p:blipFill>
          <a:blip r:embed="rId2"/>
          <a:srcRect/>
          <a:stretch>
            <a:fillRect/>
          </a:stretch>
        </p:blipFill>
        <p:spPr bwMode="auto">
          <a:xfrm>
            <a:off x="1447800" y="2446619"/>
            <a:ext cx="6400800" cy="402594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descr="D:\Kalpesh\f.m. dept\library\10 asphyxial deaths\index23.jpg"/>
          <p:cNvPicPr>
            <a:picLocks noGrp="1" noChangeAspect="1" noChangeArrowheads="1"/>
          </p:cNvPicPr>
          <p:nvPr>
            <p:ph idx="1"/>
          </p:nvPr>
        </p:nvPicPr>
        <p:blipFill>
          <a:blip r:embed="rId2"/>
          <a:srcRect/>
          <a:stretch>
            <a:fillRect/>
          </a:stretch>
        </p:blipFill>
        <p:spPr bwMode="auto">
          <a:xfrm>
            <a:off x="1143000" y="1786147"/>
            <a:ext cx="6705600" cy="502272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Post mortem findings - External</a:t>
            </a:r>
            <a:endParaRPr lang="en-IN" dirty="0"/>
          </a:p>
        </p:txBody>
      </p:sp>
      <p:sp>
        <p:nvSpPr>
          <p:cNvPr id="3" name="Content Placeholder 2"/>
          <p:cNvSpPr>
            <a:spLocks noGrp="1"/>
          </p:cNvSpPr>
          <p:nvPr>
            <p:ph idx="1"/>
          </p:nvPr>
        </p:nvSpPr>
        <p:spPr/>
        <p:txBody>
          <a:bodyPr>
            <a:normAutofit/>
          </a:bodyPr>
          <a:lstStyle/>
          <a:p>
            <a:r>
              <a:rPr lang="en-IN" dirty="0" smtClean="0"/>
              <a:t>Neck – not stretched, nail marks(defensive)</a:t>
            </a:r>
          </a:p>
          <a:p>
            <a:r>
              <a:rPr lang="en-IN" dirty="0" smtClean="0"/>
              <a:t>Face – tongue protrude, saliva stains, blood stains</a:t>
            </a:r>
          </a:p>
          <a:p>
            <a:r>
              <a:rPr lang="en-IN" dirty="0" smtClean="0"/>
              <a:t>Bleeding from nose, ears, mouth – more common</a:t>
            </a:r>
          </a:p>
          <a:p>
            <a:r>
              <a:rPr lang="en-IN" dirty="0" smtClean="0"/>
              <a:t>Urine, faeces discharge – more common</a:t>
            </a:r>
          </a:p>
          <a:p>
            <a:r>
              <a:rPr lang="en-IN" dirty="0" smtClean="0"/>
              <a:t>Penile engorgement &amp; semen discharge</a:t>
            </a:r>
          </a:p>
          <a:p>
            <a:r>
              <a:rPr lang="en-IN" dirty="0" smtClean="0"/>
              <a:t>Other defensive injuries if homicidal</a:t>
            </a:r>
          </a:p>
          <a:p>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Post mortem findings - Internal</a:t>
            </a:r>
            <a:endParaRPr lang="en-IN" dirty="0"/>
          </a:p>
        </p:txBody>
      </p:sp>
      <p:sp>
        <p:nvSpPr>
          <p:cNvPr id="3" name="Content Placeholder 2"/>
          <p:cNvSpPr>
            <a:spLocks noGrp="1"/>
          </p:cNvSpPr>
          <p:nvPr>
            <p:ph idx="1"/>
          </p:nvPr>
        </p:nvSpPr>
        <p:spPr/>
        <p:txBody>
          <a:bodyPr>
            <a:normAutofit fontScale="92500"/>
          </a:bodyPr>
          <a:lstStyle/>
          <a:p>
            <a:r>
              <a:rPr lang="en-IN" dirty="0" smtClean="0"/>
              <a:t>Cranial cavity open first</a:t>
            </a:r>
          </a:p>
          <a:p>
            <a:r>
              <a:rPr lang="en-IN" dirty="0" smtClean="0"/>
              <a:t>NECK - </a:t>
            </a:r>
          </a:p>
          <a:p>
            <a:pPr lvl="1"/>
            <a:r>
              <a:rPr lang="en-IN" dirty="0" smtClean="0">
                <a:solidFill>
                  <a:schemeClr val="tx1"/>
                </a:solidFill>
              </a:rPr>
              <a:t>Subcutaneous tissue beneath ligature mark</a:t>
            </a:r>
          </a:p>
          <a:p>
            <a:pPr lvl="1"/>
            <a:r>
              <a:rPr lang="en-IN" dirty="0" smtClean="0">
                <a:solidFill>
                  <a:schemeClr val="tx1"/>
                </a:solidFill>
              </a:rPr>
              <a:t>Neck muscles extensively ecchymosed, </a:t>
            </a:r>
            <a:r>
              <a:rPr lang="en-IN" dirty="0" err="1" smtClean="0">
                <a:solidFill>
                  <a:schemeClr val="tx1"/>
                </a:solidFill>
              </a:rPr>
              <a:t>hemorrhages</a:t>
            </a:r>
            <a:r>
              <a:rPr lang="en-IN" dirty="0" smtClean="0">
                <a:solidFill>
                  <a:schemeClr val="tx1"/>
                </a:solidFill>
              </a:rPr>
              <a:t>, ruptures</a:t>
            </a:r>
          </a:p>
          <a:p>
            <a:pPr lvl="1"/>
            <a:r>
              <a:rPr lang="en-IN" dirty="0" smtClean="0">
                <a:solidFill>
                  <a:schemeClr val="tx1"/>
                </a:solidFill>
              </a:rPr>
              <a:t>Carotid, vertebral arteries, jugular veins – tears</a:t>
            </a:r>
          </a:p>
          <a:p>
            <a:pPr lvl="1"/>
            <a:r>
              <a:rPr lang="en-IN" dirty="0" smtClean="0">
                <a:solidFill>
                  <a:schemeClr val="tx1"/>
                </a:solidFill>
              </a:rPr>
              <a:t>Fracture of hyoid bone(avulsion type), thyroid cartilage, </a:t>
            </a:r>
            <a:r>
              <a:rPr lang="en-IN" dirty="0" err="1" smtClean="0">
                <a:solidFill>
                  <a:schemeClr val="tx1"/>
                </a:solidFill>
              </a:rPr>
              <a:t>cricoid</a:t>
            </a:r>
            <a:r>
              <a:rPr lang="en-IN" dirty="0" smtClean="0">
                <a:solidFill>
                  <a:schemeClr val="tx1"/>
                </a:solidFill>
              </a:rPr>
              <a:t> cartilage – more common, inwards</a:t>
            </a:r>
          </a:p>
          <a:p>
            <a:pPr lvl="1"/>
            <a:r>
              <a:rPr lang="en-IN" dirty="0" smtClean="0">
                <a:solidFill>
                  <a:schemeClr val="tx1"/>
                </a:solidFill>
              </a:rPr>
              <a:t>Tears over laryngeal, tracheal tissues</a:t>
            </a:r>
          </a:p>
          <a:p>
            <a:pPr lvl="1"/>
            <a:r>
              <a:rPr lang="en-IN" dirty="0" smtClean="0">
                <a:solidFill>
                  <a:schemeClr val="tx1"/>
                </a:solidFill>
              </a:rPr>
              <a:t>Fracture of cervical vertebra with tear of spinal cord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D:\Kalpesh\f.m. dept\library\10 asphyxial deaths\13262tn.jpg.png"/>
          <p:cNvPicPr>
            <a:picLocks noGrp="1" noChangeAspect="1" noChangeArrowheads="1"/>
          </p:cNvPicPr>
          <p:nvPr>
            <p:ph idx="1"/>
          </p:nvPr>
        </p:nvPicPr>
        <p:blipFill>
          <a:blip r:embed="rId2"/>
          <a:srcRect/>
          <a:stretch>
            <a:fillRect/>
          </a:stretch>
        </p:blipFill>
        <p:spPr bwMode="auto">
          <a:xfrm>
            <a:off x="2177917" y="2743200"/>
            <a:ext cx="4451483" cy="28114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9600"/>
            <a:ext cx="8229600" cy="1066800"/>
          </a:xfrm>
        </p:spPr>
        <p:txBody>
          <a:bodyPr/>
          <a:lstStyle/>
          <a:p>
            <a:pPr eaLnBrk="1" hangingPunct="1"/>
            <a:r>
              <a:rPr lang="en-US" dirty="0" smtClean="0">
                <a:solidFill>
                  <a:schemeClr val="tx2"/>
                </a:solidFill>
              </a:rPr>
              <a:t>Mechanical Asphyxia</a:t>
            </a:r>
          </a:p>
        </p:txBody>
      </p:sp>
      <p:sp>
        <p:nvSpPr>
          <p:cNvPr id="3" name="Content Placeholder 2"/>
          <p:cNvSpPr>
            <a:spLocks noGrp="1"/>
          </p:cNvSpPr>
          <p:nvPr>
            <p:ph idx="1"/>
          </p:nvPr>
        </p:nvSpPr>
        <p:spPr>
          <a:xfrm>
            <a:off x="457200" y="1752600"/>
            <a:ext cx="8229600" cy="48768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Asphyxia caused by mechanical pressure to neck, chest or other areas of body OR whole body is positioned in such a way that respiration is difficult or impossible.</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Includes following all</a:t>
            </a:r>
          </a:p>
          <a:p>
            <a:pPr marL="925830" lvl="1" indent="-514350">
              <a:buFont typeface="+mj-lt"/>
              <a:buAutoNum type="arabicPeriod"/>
              <a:defRPr/>
            </a:pPr>
            <a:r>
              <a:rPr lang="en-US" dirty="0" smtClean="0">
                <a:solidFill>
                  <a:schemeClr val="tx1"/>
                </a:solidFill>
              </a:rPr>
              <a:t>Hanging</a:t>
            </a:r>
          </a:p>
          <a:p>
            <a:pPr marL="925830" lvl="1" indent="-514350">
              <a:buFont typeface="+mj-lt"/>
              <a:buAutoNum type="arabicPeriod"/>
              <a:defRPr/>
            </a:pPr>
            <a:r>
              <a:rPr lang="en-US" dirty="0" smtClean="0">
                <a:solidFill>
                  <a:schemeClr val="tx1"/>
                </a:solidFill>
              </a:rPr>
              <a:t>Strangulation</a:t>
            </a:r>
          </a:p>
          <a:p>
            <a:pPr marL="925830" lvl="1" indent="-514350">
              <a:buFont typeface="+mj-lt"/>
              <a:buAutoNum type="arabicPeriod"/>
              <a:defRPr/>
            </a:pPr>
            <a:r>
              <a:rPr lang="en-US" dirty="0" smtClean="0">
                <a:solidFill>
                  <a:schemeClr val="tx1"/>
                </a:solidFill>
              </a:rPr>
              <a:t>Throttling</a:t>
            </a:r>
          </a:p>
          <a:p>
            <a:pPr marL="925830" lvl="1" indent="-514350">
              <a:buFont typeface="+mj-lt"/>
              <a:buAutoNum type="arabicPeriod"/>
              <a:defRPr/>
            </a:pPr>
            <a:r>
              <a:rPr lang="en-US" dirty="0" smtClean="0">
                <a:solidFill>
                  <a:schemeClr val="tx1"/>
                </a:solidFill>
              </a:rPr>
              <a:t>Smothering</a:t>
            </a:r>
          </a:p>
          <a:p>
            <a:pPr marL="925830" lvl="1" indent="-514350">
              <a:buFont typeface="+mj-lt"/>
              <a:buAutoNum type="arabicPeriod"/>
              <a:defRPr/>
            </a:pPr>
            <a:r>
              <a:rPr lang="en-US" dirty="0" smtClean="0">
                <a:solidFill>
                  <a:schemeClr val="tx1"/>
                </a:solidFill>
              </a:rPr>
              <a:t>Gagging</a:t>
            </a:r>
          </a:p>
          <a:p>
            <a:pPr marL="925830" lvl="1" indent="-514350">
              <a:buFont typeface="+mj-lt"/>
              <a:buAutoNum type="arabicPeriod"/>
              <a:defRPr/>
            </a:pPr>
            <a:r>
              <a:rPr lang="en-US" dirty="0" smtClean="0">
                <a:solidFill>
                  <a:schemeClr val="tx1"/>
                </a:solidFill>
              </a:rPr>
              <a:t>Choking</a:t>
            </a:r>
          </a:p>
          <a:p>
            <a:pPr marL="925830" lvl="1" indent="-514350">
              <a:buFont typeface="+mj-lt"/>
              <a:buAutoNum type="arabicPeriod"/>
              <a:defRPr/>
            </a:pPr>
            <a:r>
              <a:rPr lang="en-US" dirty="0" smtClean="0">
                <a:solidFill>
                  <a:schemeClr val="tx1"/>
                </a:solidFill>
              </a:rPr>
              <a:t>Traumatic Asphyxia</a:t>
            </a:r>
          </a:p>
          <a:p>
            <a:pPr marL="925830" lvl="1" indent="-514350">
              <a:buFont typeface="+mj-lt"/>
              <a:buAutoNum type="arabicPeriod"/>
              <a:defRPr/>
            </a:pPr>
            <a:r>
              <a:rPr lang="en-US" dirty="0" smtClean="0">
                <a:solidFill>
                  <a:schemeClr val="tx1"/>
                </a:solidFill>
              </a:rPr>
              <a:t>Postural Asphyxia</a:t>
            </a:r>
          </a:p>
          <a:p>
            <a:pPr marL="925830" lvl="1" indent="-514350">
              <a:buFont typeface="+mj-lt"/>
              <a:buAutoNum type="arabicPeriod"/>
              <a:defRPr/>
            </a:pPr>
            <a:r>
              <a:rPr lang="en-US" dirty="0" smtClean="0">
                <a:solidFill>
                  <a:schemeClr val="tx1"/>
                </a:solidFill>
              </a:rPr>
              <a:t>Drowning</a:t>
            </a:r>
            <a:endParaRPr lang="en-US" dirty="0">
              <a:solidFill>
                <a:schemeClr val="tx1"/>
              </a:solidFill>
            </a:endParaRPr>
          </a:p>
        </p:txBody>
      </p:sp>
    </p:spTree>
    <p:extLst>
      <p:ext uri="{BB962C8B-B14F-4D97-AF65-F5344CB8AC3E}">
        <p14:creationId xmlns="" xmlns:p14="http://schemas.microsoft.com/office/powerpoint/2010/main" val="3752635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Post mortem findings - Internal</a:t>
            </a:r>
            <a:endParaRPr lang="en-IN" dirty="0"/>
          </a:p>
        </p:txBody>
      </p:sp>
      <p:sp>
        <p:nvSpPr>
          <p:cNvPr id="3" name="Content Placeholder 2"/>
          <p:cNvSpPr>
            <a:spLocks noGrp="1"/>
          </p:cNvSpPr>
          <p:nvPr>
            <p:ph idx="1"/>
          </p:nvPr>
        </p:nvSpPr>
        <p:spPr/>
        <p:txBody>
          <a:bodyPr>
            <a:normAutofit/>
          </a:bodyPr>
          <a:lstStyle/>
          <a:p>
            <a:r>
              <a:rPr lang="en-IN" dirty="0" smtClean="0"/>
              <a:t>Lungs – congested, </a:t>
            </a:r>
            <a:r>
              <a:rPr lang="en-IN" dirty="0" err="1" smtClean="0"/>
              <a:t>edema</a:t>
            </a:r>
            <a:r>
              <a:rPr lang="en-IN" dirty="0" smtClean="0"/>
              <a:t>, </a:t>
            </a:r>
            <a:r>
              <a:rPr lang="en-IN" dirty="0" err="1" smtClean="0"/>
              <a:t>petechial</a:t>
            </a:r>
            <a:r>
              <a:rPr lang="en-IN" dirty="0" smtClean="0"/>
              <a:t> </a:t>
            </a:r>
            <a:r>
              <a:rPr lang="en-IN" dirty="0" err="1" smtClean="0"/>
              <a:t>hemorrhages</a:t>
            </a:r>
            <a:r>
              <a:rPr lang="en-IN" dirty="0" smtClean="0"/>
              <a:t>, emphysematous </a:t>
            </a:r>
            <a:r>
              <a:rPr lang="en-IN" dirty="0" err="1" smtClean="0"/>
              <a:t>bullae</a:t>
            </a:r>
            <a:r>
              <a:rPr lang="en-IN" dirty="0" smtClean="0"/>
              <a:t>, </a:t>
            </a:r>
            <a:r>
              <a:rPr lang="en-IN" dirty="0" err="1" smtClean="0"/>
              <a:t>subpleural</a:t>
            </a:r>
            <a:r>
              <a:rPr lang="en-IN" dirty="0" smtClean="0"/>
              <a:t> </a:t>
            </a:r>
            <a:r>
              <a:rPr lang="en-IN" dirty="0" err="1" smtClean="0"/>
              <a:t>echhymoses</a:t>
            </a:r>
            <a:endParaRPr lang="en-IN" dirty="0" smtClean="0"/>
          </a:p>
          <a:p>
            <a:r>
              <a:rPr lang="en-IN" dirty="0" smtClean="0"/>
              <a:t>Brain – pale/congested, </a:t>
            </a:r>
            <a:r>
              <a:rPr lang="en-IN" dirty="0" err="1" smtClean="0"/>
              <a:t>petechial</a:t>
            </a:r>
            <a:r>
              <a:rPr lang="en-IN" dirty="0" smtClean="0"/>
              <a:t> </a:t>
            </a:r>
            <a:r>
              <a:rPr lang="en-IN" dirty="0" err="1" smtClean="0"/>
              <a:t>hemorrhages</a:t>
            </a:r>
            <a:r>
              <a:rPr lang="en-IN" dirty="0" smtClean="0"/>
              <a:t>, subarachnoid </a:t>
            </a:r>
            <a:r>
              <a:rPr lang="en-IN" dirty="0" err="1" smtClean="0"/>
              <a:t>hemorrhages</a:t>
            </a:r>
            <a:endParaRPr lang="en-IN" dirty="0" smtClean="0"/>
          </a:p>
          <a:p>
            <a:r>
              <a:rPr lang="en-IN" dirty="0" smtClean="0"/>
              <a:t>Stomach, Liver, Other organs</a:t>
            </a:r>
          </a:p>
          <a:p>
            <a:endParaRPr lang="en-IN"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err="1" smtClean="0"/>
              <a:t>Medicolegal</a:t>
            </a:r>
            <a:r>
              <a:rPr lang="en-IN" dirty="0" smtClean="0"/>
              <a:t> importance</a:t>
            </a:r>
          </a:p>
          <a:p>
            <a:pPr marL="925830" lvl="1" indent="-514350">
              <a:buFont typeface="+mj-lt"/>
              <a:buAutoNum type="arabicParenR"/>
            </a:pPr>
            <a:r>
              <a:rPr lang="en-IN" dirty="0" smtClean="0">
                <a:solidFill>
                  <a:schemeClr val="tx1"/>
                </a:solidFill>
              </a:rPr>
              <a:t>Homicidal - usually</a:t>
            </a:r>
          </a:p>
          <a:p>
            <a:pPr marL="925830" lvl="1" indent="-514350">
              <a:buFont typeface="+mj-lt"/>
              <a:buAutoNum type="arabicParenR"/>
            </a:pPr>
            <a:r>
              <a:rPr lang="en-IN" dirty="0" smtClean="0">
                <a:solidFill>
                  <a:schemeClr val="tx1"/>
                </a:solidFill>
              </a:rPr>
              <a:t>Accidental – children, cot constriction, under influence of alcohol, industrial/workplace accident, vehicular accident, strangulation in </a:t>
            </a:r>
            <a:r>
              <a:rPr lang="en-IN" dirty="0" err="1" smtClean="0">
                <a:solidFill>
                  <a:schemeClr val="tx1"/>
                </a:solidFill>
              </a:rPr>
              <a:t>utero</a:t>
            </a:r>
            <a:r>
              <a:rPr lang="en-IN" dirty="0" smtClean="0">
                <a:solidFill>
                  <a:schemeClr val="tx1"/>
                </a:solidFill>
              </a:rPr>
              <a:t>, Choking games, Sexual asphyxia</a:t>
            </a:r>
          </a:p>
          <a:p>
            <a:pPr marL="925830" lvl="1" indent="-514350">
              <a:buFont typeface="+mj-lt"/>
              <a:buAutoNum type="arabicParenR"/>
            </a:pPr>
            <a:r>
              <a:rPr lang="en-IN" dirty="0" smtClean="0">
                <a:solidFill>
                  <a:schemeClr val="tx1"/>
                </a:solidFill>
              </a:rPr>
              <a:t>Suicidal –rare</a:t>
            </a:r>
          </a:p>
          <a:p>
            <a:pPr marL="925830" lvl="1" indent="-514350">
              <a:buFont typeface="+mj-lt"/>
              <a:buAutoNum type="arabicParenR"/>
            </a:pPr>
            <a:r>
              <a:rPr lang="en-IN" sz="1800" dirty="0" smtClean="0">
                <a:solidFill>
                  <a:schemeClr val="tx1"/>
                </a:solidFill>
              </a:rPr>
              <a:t>Strangulation of penis, hernia, other organs</a:t>
            </a:r>
          </a:p>
          <a:p>
            <a:pPr marL="925830" lvl="1" indent="-514350">
              <a:buFont typeface="+mj-lt"/>
              <a:buAutoNum type="arabicParenR"/>
            </a:pPr>
            <a:r>
              <a:rPr lang="en-IN" sz="1800" dirty="0" err="1" smtClean="0">
                <a:solidFill>
                  <a:schemeClr val="tx1"/>
                </a:solidFill>
              </a:rPr>
              <a:t>Pseudostrangulation</a:t>
            </a:r>
            <a:endParaRPr lang="en-IN" sz="1800" dirty="0" smtClean="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Hyoid bone fractures</a:t>
            </a:r>
            <a:endParaRPr lang="en-IN" dirty="0"/>
          </a:p>
        </p:txBody>
      </p:sp>
      <p:sp>
        <p:nvSpPr>
          <p:cNvPr id="3" name="Content Placeholder 2"/>
          <p:cNvSpPr>
            <a:spLocks noGrp="1"/>
          </p:cNvSpPr>
          <p:nvPr>
            <p:ph idx="1"/>
          </p:nvPr>
        </p:nvSpPr>
        <p:spPr/>
        <p:txBody>
          <a:bodyPr/>
          <a:lstStyle/>
          <a:p>
            <a:pPr marL="624078" indent="-514350">
              <a:buFont typeface="+mj-lt"/>
              <a:buAutoNum type="arabicPeriod"/>
            </a:pPr>
            <a:r>
              <a:rPr lang="en-IN" sz="2500" dirty="0" smtClean="0"/>
              <a:t>Antero-posterior compression #: Hanging</a:t>
            </a:r>
          </a:p>
          <a:p>
            <a:pPr marL="624078" indent="-514350">
              <a:buFont typeface="+mj-lt"/>
              <a:buAutoNum type="arabicPeriod"/>
            </a:pPr>
            <a:r>
              <a:rPr lang="en-IN" sz="2500" dirty="0" smtClean="0"/>
              <a:t>Avulsion (tug &amp; tracheal) #: Ligature Strangulation</a:t>
            </a:r>
          </a:p>
          <a:p>
            <a:pPr marL="624078" indent="-514350">
              <a:buFont typeface="+mj-lt"/>
              <a:buAutoNum type="arabicPeriod"/>
            </a:pPr>
            <a:r>
              <a:rPr lang="en-IN" sz="2500" dirty="0" smtClean="0"/>
              <a:t>Inward compression # : Manual Strangulation/Throttling</a:t>
            </a:r>
          </a:p>
          <a:p>
            <a:pPr marL="624078" indent="-514350">
              <a:buNone/>
            </a:pPr>
            <a:r>
              <a:rPr lang="en-IN" sz="2500" dirty="0" smtClean="0"/>
              <a:t>Not seen in children</a:t>
            </a:r>
          </a:p>
          <a:p>
            <a:pPr marL="624078" indent="-514350">
              <a:buFont typeface="+mj-lt"/>
              <a:buAutoNum type="arabicPeriod"/>
            </a:pPr>
            <a:endParaRPr lang="en-IN" dirty="0"/>
          </a:p>
        </p:txBody>
      </p:sp>
      <p:pic>
        <p:nvPicPr>
          <p:cNvPr id="4" name="Picture 2" descr="C:\Users\Acer\Desktop\25-03-2019_6.jpg"/>
          <p:cNvPicPr>
            <a:picLocks noChangeAspect="1" noChangeArrowheads="1"/>
          </p:cNvPicPr>
          <p:nvPr/>
        </p:nvPicPr>
        <p:blipFill>
          <a:blip r:embed="rId2"/>
          <a:srcRect/>
          <a:stretch>
            <a:fillRect/>
          </a:stretch>
        </p:blipFill>
        <p:spPr bwMode="auto">
          <a:xfrm>
            <a:off x="1371600" y="4708743"/>
            <a:ext cx="6400800" cy="1768257"/>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Throttling(Manual Strangulation)</a:t>
            </a:r>
            <a:endParaRPr lang="en-IN" dirty="0"/>
          </a:p>
        </p:txBody>
      </p:sp>
      <p:sp>
        <p:nvSpPr>
          <p:cNvPr id="3" name="Content Placeholder 2"/>
          <p:cNvSpPr>
            <a:spLocks noGrp="1"/>
          </p:cNvSpPr>
          <p:nvPr>
            <p:ph idx="1"/>
          </p:nvPr>
        </p:nvSpPr>
        <p:spPr>
          <a:xfrm>
            <a:off x="457200" y="2249424"/>
            <a:ext cx="7924800" cy="4325112"/>
          </a:xfrm>
        </p:spPr>
        <p:txBody>
          <a:bodyPr/>
          <a:lstStyle/>
          <a:p>
            <a:r>
              <a:rPr lang="en-IN" dirty="0" smtClean="0"/>
              <a:t>Asphyxia caused by constriction of neck by manual force using one or both hands.</a:t>
            </a:r>
          </a:p>
          <a:p>
            <a:endParaRPr lang="en-IN" dirty="0" smtClean="0"/>
          </a:p>
          <a:p>
            <a:r>
              <a:rPr lang="en-IN" dirty="0" smtClean="0"/>
              <a:t>Death mainly due to carotid artery occlusion-&gt; cerebral ischemia .</a:t>
            </a:r>
            <a:br>
              <a:rPr lang="en-IN" dirty="0" smtClean="0"/>
            </a:br>
            <a:r>
              <a:rPr lang="en-IN" dirty="0" smtClean="0"/>
              <a:t>airway obstruction - minor role.</a:t>
            </a:r>
            <a:endParaRPr lang="en-IN"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D:\Kalpesh\f.m. dept\library\10 asphyxial deaths\29172f08-a643-4372-bb60-9a0afc7fa598_.jpg"/>
          <p:cNvPicPr>
            <a:picLocks noGrp="1" noChangeAspect="1" noChangeArrowheads="1"/>
          </p:cNvPicPr>
          <p:nvPr>
            <p:ph idx="1"/>
          </p:nvPr>
        </p:nvPicPr>
        <p:blipFill>
          <a:blip r:embed="rId2"/>
          <a:srcRect/>
          <a:stretch>
            <a:fillRect/>
          </a:stretch>
        </p:blipFill>
        <p:spPr bwMode="auto">
          <a:xfrm>
            <a:off x="1676400" y="2285999"/>
            <a:ext cx="5943600" cy="403860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PM Appearance:</a:t>
            </a:r>
          </a:p>
          <a:p>
            <a:pPr lvl="1"/>
            <a:r>
              <a:rPr lang="en-IN" dirty="0" err="1" smtClean="0">
                <a:solidFill>
                  <a:schemeClr val="tx1"/>
                </a:solidFill>
              </a:rPr>
              <a:t>Bruices</a:t>
            </a:r>
            <a:r>
              <a:rPr lang="en-IN" dirty="0" smtClean="0">
                <a:solidFill>
                  <a:schemeClr val="tx1"/>
                </a:solidFill>
              </a:rPr>
              <a:t> &amp; abrasions on neck – nail marks, finger </a:t>
            </a:r>
            <a:r>
              <a:rPr lang="en-IN" dirty="0" err="1" smtClean="0">
                <a:solidFill>
                  <a:schemeClr val="tx1"/>
                </a:solidFill>
              </a:rPr>
              <a:t>bruices</a:t>
            </a:r>
            <a:r>
              <a:rPr lang="en-IN" dirty="0" smtClean="0">
                <a:solidFill>
                  <a:schemeClr val="tx1"/>
                </a:solidFill>
              </a:rPr>
              <a:t>, web space </a:t>
            </a:r>
            <a:r>
              <a:rPr lang="en-IN" dirty="0" err="1" smtClean="0">
                <a:solidFill>
                  <a:schemeClr val="tx1"/>
                </a:solidFill>
              </a:rPr>
              <a:t>bruice</a:t>
            </a:r>
            <a:r>
              <a:rPr lang="en-IN" dirty="0" smtClean="0">
                <a:solidFill>
                  <a:schemeClr val="tx1"/>
                </a:solidFill>
              </a:rPr>
              <a:t>, palm pressure</a:t>
            </a:r>
          </a:p>
          <a:p>
            <a:pPr lvl="1"/>
            <a:r>
              <a:rPr lang="en-IN" dirty="0" smtClean="0">
                <a:solidFill>
                  <a:schemeClr val="tx1"/>
                </a:solidFill>
              </a:rPr>
              <a:t>Fractures – Thyroid cartilage, Hyoid bone (inward compression type), </a:t>
            </a:r>
            <a:r>
              <a:rPr lang="en-IN" dirty="0" err="1" smtClean="0">
                <a:solidFill>
                  <a:schemeClr val="tx1"/>
                </a:solidFill>
              </a:rPr>
              <a:t>cricoid</a:t>
            </a:r>
            <a:r>
              <a:rPr lang="en-IN" dirty="0" smtClean="0">
                <a:solidFill>
                  <a:schemeClr val="tx1"/>
                </a:solidFill>
              </a:rPr>
              <a:t> cartilage</a:t>
            </a:r>
          </a:p>
          <a:p>
            <a:pPr lvl="1"/>
            <a:r>
              <a:rPr lang="en-IN" dirty="0" smtClean="0">
                <a:solidFill>
                  <a:schemeClr val="tx1"/>
                </a:solidFill>
              </a:rPr>
              <a:t>Hemorrhagic </a:t>
            </a:r>
            <a:r>
              <a:rPr lang="en-IN" dirty="0" err="1" smtClean="0">
                <a:solidFill>
                  <a:schemeClr val="tx1"/>
                </a:solidFill>
              </a:rPr>
              <a:t>bruices</a:t>
            </a:r>
            <a:r>
              <a:rPr lang="en-IN" dirty="0" smtClean="0">
                <a:solidFill>
                  <a:schemeClr val="tx1"/>
                </a:solidFill>
              </a:rPr>
              <a:t> in </a:t>
            </a:r>
            <a:r>
              <a:rPr lang="en-IN" dirty="0" err="1" smtClean="0">
                <a:solidFill>
                  <a:schemeClr val="tx1"/>
                </a:solidFill>
              </a:rPr>
              <a:t>paraphyaryngeal</a:t>
            </a:r>
            <a:r>
              <a:rPr lang="en-IN" dirty="0" smtClean="0">
                <a:solidFill>
                  <a:schemeClr val="tx1"/>
                </a:solidFill>
              </a:rPr>
              <a:t>-laryngeal muscles, pharynx, </a:t>
            </a:r>
            <a:r>
              <a:rPr lang="en-IN" dirty="0" err="1" smtClean="0">
                <a:solidFill>
                  <a:schemeClr val="tx1"/>
                </a:solidFill>
              </a:rPr>
              <a:t>epiglotis</a:t>
            </a:r>
            <a:r>
              <a:rPr lang="en-IN" dirty="0" smtClean="0">
                <a:solidFill>
                  <a:schemeClr val="tx1"/>
                </a:solidFill>
              </a:rPr>
              <a:t>, tonsils, base of tongue, retropharyngeal muscles</a:t>
            </a:r>
          </a:p>
          <a:p>
            <a:pPr lvl="1"/>
            <a:r>
              <a:rPr lang="en-IN" dirty="0" smtClean="0">
                <a:solidFill>
                  <a:schemeClr val="tx1"/>
                </a:solidFill>
              </a:rPr>
              <a:t>Signs of asphyxia, congestion, cerebral </a:t>
            </a:r>
            <a:r>
              <a:rPr lang="en-IN" dirty="0" err="1" smtClean="0">
                <a:solidFill>
                  <a:schemeClr val="tx1"/>
                </a:solidFill>
              </a:rPr>
              <a:t>ishemia</a:t>
            </a:r>
            <a:endParaRPr lang="en-IN" dirty="0" smtClean="0">
              <a:solidFill>
                <a:schemeClr val="tx1"/>
              </a:solidFill>
            </a:endParaRPr>
          </a:p>
          <a:p>
            <a:pPr lvl="1"/>
            <a:r>
              <a:rPr lang="en-IN" dirty="0" smtClean="0">
                <a:solidFill>
                  <a:schemeClr val="tx1"/>
                </a:solidFill>
              </a:rPr>
              <a:t>Defence wounds &amp; struggle marks</a:t>
            </a:r>
            <a:endParaRPr lang="en-IN"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2249424"/>
            <a:ext cx="3581400" cy="4325112"/>
          </a:xfrm>
        </p:spPr>
        <p:txBody>
          <a:bodyPr/>
          <a:lstStyle/>
          <a:p>
            <a:r>
              <a:rPr lang="en-IN" dirty="0" smtClean="0"/>
              <a:t>Carotid Sleeper Hold</a:t>
            </a:r>
          </a:p>
          <a:p>
            <a:endParaRPr lang="en-IN" dirty="0" smtClean="0"/>
          </a:p>
          <a:p>
            <a:r>
              <a:rPr lang="en-IN" dirty="0" err="1" smtClean="0"/>
              <a:t>Chok</a:t>
            </a:r>
            <a:r>
              <a:rPr lang="en-IN" dirty="0" smtClean="0"/>
              <a:t>/Bar Hold</a:t>
            </a:r>
          </a:p>
          <a:p>
            <a:endParaRPr lang="en-IN" dirty="0" smtClean="0"/>
          </a:p>
          <a:p>
            <a:r>
              <a:rPr lang="en-IN" dirty="0" smtClean="0"/>
              <a:t>Karate blow</a:t>
            </a:r>
          </a:p>
          <a:p>
            <a:endParaRPr lang="en-IN" dirty="0" smtClean="0"/>
          </a:p>
          <a:p>
            <a:r>
              <a:rPr lang="en-IN" dirty="0" smtClean="0"/>
              <a:t>Commando punch</a:t>
            </a:r>
            <a:endParaRPr lang="en-IN" dirty="0"/>
          </a:p>
        </p:txBody>
      </p:sp>
      <p:pic>
        <p:nvPicPr>
          <p:cNvPr id="1026" name="Picture 2" descr="C:\Users\Acer\Desktop\13-03-2019_9.jpg"/>
          <p:cNvPicPr>
            <a:picLocks noChangeAspect="1" noChangeArrowheads="1"/>
          </p:cNvPicPr>
          <p:nvPr/>
        </p:nvPicPr>
        <p:blipFill>
          <a:blip r:embed="rId2" cstate="print"/>
          <a:srcRect/>
          <a:stretch>
            <a:fillRect/>
          </a:stretch>
        </p:blipFill>
        <p:spPr bwMode="auto">
          <a:xfrm>
            <a:off x="4582867" y="1676400"/>
            <a:ext cx="4103933" cy="4572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a:bodyPr>
          <a:lstStyle/>
          <a:p>
            <a:r>
              <a:rPr lang="en-IN" b="1" dirty="0" smtClean="0"/>
              <a:t>GARROTING </a:t>
            </a:r>
            <a:r>
              <a:rPr lang="en-IN" dirty="0" smtClean="0"/>
              <a:t>– victim attacked suddenly from behind without warning with ligature (/manually) and strangulated.</a:t>
            </a:r>
          </a:p>
          <a:p>
            <a:endParaRPr lang="en-IN" dirty="0" smtClean="0"/>
          </a:p>
          <a:p>
            <a:r>
              <a:rPr lang="en-IN" b="1" dirty="0" smtClean="0"/>
              <a:t>BANSDOLA </a:t>
            </a:r>
            <a:r>
              <a:rPr lang="en-IN" dirty="0" smtClean="0"/>
              <a:t>– neck squeezed from between two horizontal bamboos front &amp; back and tied together tightly.</a:t>
            </a:r>
          </a:p>
          <a:p>
            <a:endParaRPr lang="en-IN" dirty="0" smtClean="0"/>
          </a:p>
          <a:p>
            <a:r>
              <a:rPr lang="en-IN" b="1" dirty="0" smtClean="0"/>
              <a:t>MUGGING </a:t>
            </a:r>
            <a:r>
              <a:rPr lang="en-IN" dirty="0" smtClean="0"/>
              <a:t>– constriction of neck of victim with bend of elbow(carotid sleeper hold) OR knee</a:t>
            </a:r>
          </a:p>
          <a:p>
            <a:endParaRPr lang="en-I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SUFFOCATION</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Asphyxia by respiratory failure due to blockage of airway openings which makes inspiration &amp; expiration difficult OR lack of oxygenated air in surrounding including poisonous gases and environmental pollutants.</a:t>
            </a:r>
          </a:p>
          <a:p>
            <a:endParaRPr lang="en-IN" dirty="0" smtClean="0"/>
          </a:p>
          <a:p>
            <a:pPr marL="624078" indent="-514350">
              <a:buFont typeface="+mj-lt"/>
              <a:buAutoNum type="arabicParenR"/>
            </a:pPr>
            <a:r>
              <a:rPr lang="en-IN" dirty="0" smtClean="0"/>
              <a:t>Smothering</a:t>
            </a:r>
          </a:p>
          <a:p>
            <a:pPr marL="624078" indent="-514350">
              <a:buFont typeface="+mj-lt"/>
              <a:buAutoNum type="arabicParenR"/>
            </a:pPr>
            <a:r>
              <a:rPr lang="en-IN" dirty="0" smtClean="0"/>
              <a:t>Gagging</a:t>
            </a:r>
          </a:p>
          <a:p>
            <a:pPr marL="624078" indent="-514350">
              <a:buFont typeface="+mj-lt"/>
              <a:buAutoNum type="arabicParenR"/>
            </a:pPr>
            <a:r>
              <a:rPr lang="en-IN" dirty="0" smtClean="0"/>
              <a:t>Choking</a:t>
            </a:r>
          </a:p>
          <a:p>
            <a:pPr marL="624078" indent="-514350">
              <a:buFont typeface="+mj-lt"/>
              <a:buAutoNum type="arabicParenR"/>
            </a:pPr>
            <a:r>
              <a:rPr lang="en-IN" dirty="0" smtClean="0"/>
              <a:t>Toxic/ Poisonous gases</a:t>
            </a:r>
          </a:p>
          <a:p>
            <a:pPr marL="624078" indent="-514350">
              <a:buFont typeface="+mj-lt"/>
              <a:buAutoNum type="arabicParenR"/>
            </a:pPr>
            <a:r>
              <a:rPr lang="en-IN" dirty="0" smtClean="0"/>
              <a:t>Environmental pollutants</a:t>
            </a:r>
          </a:p>
          <a:p>
            <a:pPr marL="624078" indent="-514350">
              <a:buFont typeface="+mj-lt"/>
              <a:buAutoNum type="arabicParenR"/>
            </a:pPr>
            <a:endParaRPr lang="en-IN" dirty="0" smtClean="0"/>
          </a:p>
          <a:p>
            <a:pPr marL="624078" indent="-514350">
              <a:buFont typeface="+mj-lt"/>
              <a:buAutoNum type="arabicParenR"/>
            </a:pPr>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SMOTHERING</a:t>
            </a:r>
            <a:endParaRPr lang="en-IN" dirty="0"/>
          </a:p>
        </p:txBody>
      </p:sp>
      <p:sp>
        <p:nvSpPr>
          <p:cNvPr id="3" name="Content Placeholder 2"/>
          <p:cNvSpPr>
            <a:spLocks noGrp="1"/>
          </p:cNvSpPr>
          <p:nvPr>
            <p:ph idx="1"/>
          </p:nvPr>
        </p:nvSpPr>
        <p:spPr/>
        <p:txBody>
          <a:bodyPr>
            <a:normAutofit lnSpcReduction="10000"/>
          </a:bodyPr>
          <a:lstStyle/>
          <a:p>
            <a:r>
              <a:rPr lang="en-IN" dirty="0" smtClean="0"/>
              <a:t>Asphyxia by obstructing external respiratory orifices. Either by hand or by foreign stuffs.</a:t>
            </a:r>
          </a:p>
          <a:p>
            <a:endParaRPr lang="en-IN" dirty="0" smtClean="0"/>
          </a:p>
          <a:p>
            <a:r>
              <a:rPr lang="en-IN" dirty="0" smtClean="0"/>
              <a:t>Hands, pillows, heavy cloth, plastic/nylon bags, large quantity of fine material(sand, ashes, grain, floor, cotton...)</a:t>
            </a:r>
          </a:p>
          <a:p>
            <a:endParaRPr lang="en-IN" dirty="0" smtClean="0"/>
          </a:p>
          <a:p>
            <a:r>
              <a:rPr lang="en-IN" dirty="0" smtClean="0"/>
              <a:t>PM findings – S/o asphyxia, pressure injuries</a:t>
            </a:r>
          </a:p>
          <a:p>
            <a:r>
              <a:rPr lang="en-IN" dirty="0" smtClean="0"/>
              <a:t>Circumstances – accidental in children &amp; intoxicated person, homicidal, suicidal</a:t>
            </a:r>
          </a:p>
          <a:p>
            <a:pPr>
              <a:buNone/>
            </a:pP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HANGING</a:t>
            </a:r>
            <a:endParaRPr lang="en-IN" dirty="0"/>
          </a:p>
        </p:txBody>
      </p:sp>
      <p:sp>
        <p:nvSpPr>
          <p:cNvPr id="3" name="Content Placeholder 2"/>
          <p:cNvSpPr>
            <a:spLocks noGrp="1"/>
          </p:cNvSpPr>
          <p:nvPr>
            <p:ph idx="1"/>
          </p:nvPr>
        </p:nvSpPr>
        <p:spPr>
          <a:xfrm>
            <a:off x="457200" y="2249424"/>
            <a:ext cx="4191000" cy="4325112"/>
          </a:xfrm>
        </p:spPr>
        <p:txBody>
          <a:bodyPr>
            <a:normAutofit/>
          </a:bodyPr>
          <a:lstStyle/>
          <a:p>
            <a:r>
              <a:rPr lang="en-IN" sz="2400" dirty="0" smtClean="0"/>
              <a:t>‘Self’ suspension</a:t>
            </a:r>
          </a:p>
          <a:p>
            <a:endParaRPr lang="en-IN" sz="2400" dirty="0" smtClean="0"/>
          </a:p>
          <a:p>
            <a:r>
              <a:rPr lang="en-IN" sz="2400" dirty="0" smtClean="0"/>
              <a:t>Form of asphyxia which is caused by suspension of the body by a ligature which encircles the neck, the constricting force being the weight of the body.</a:t>
            </a:r>
            <a:endParaRPr lang="en-IN" sz="2400" dirty="0"/>
          </a:p>
        </p:txBody>
      </p:sp>
      <p:pic>
        <p:nvPicPr>
          <p:cNvPr id="1027" name="Picture 3" descr="D:\Kalpesh\f.m. dept\library\10 asphyxial deaths\2019-03-19_124959.jpg"/>
          <p:cNvPicPr>
            <a:picLocks noChangeAspect="1" noChangeArrowheads="1"/>
          </p:cNvPicPr>
          <p:nvPr/>
        </p:nvPicPr>
        <p:blipFill>
          <a:blip r:embed="rId2"/>
          <a:srcRect/>
          <a:stretch>
            <a:fillRect/>
          </a:stretch>
        </p:blipFill>
        <p:spPr bwMode="auto">
          <a:xfrm>
            <a:off x="5455963" y="1600201"/>
            <a:ext cx="3002237" cy="46482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2249424"/>
            <a:ext cx="8458200" cy="4325112"/>
          </a:xfrm>
        </p:spPr>
        <p:txBody>
          <a:bodyPr>
            <a:normAutofit/>
          </a:bodyPr>
          <a:lstStyle/>
          <a:p>
            <a:r>
              <a:rPr lang="en-IN" b="1" dirty="0" smtClean="0"/>
              <a:t>GAGGING </a:t>
            </a:r>
            <a:r>
              <a:rPr lang="en-IN" dirty="0" smtClean="0"/>
              <a:t>– Asphyxia by forcing a piece of cloth or other object into the mouth cavity or pharynx.</a:t>
            </a:r>
          </a:p>
          <a:p>
            <a:endParaRPr lang="en-IN" dirty="0" smtClean="0"/>
          </a:p>
          <a:p>
            <a:r>
              <a:rPr lang="en-IN" b="1" dirty="0" smtClean="0"/>
              <a:t>CHOKING </a:t>
            </a:r>
            <a:r>
              <a:rPr lang="en-IN" dirty="0" smtClean="0"/>
              <a:t>- Asphyxia due to objects ‘</a:t>
            </a:r>
            <a:r>
              <a:rPr lang="en-IN" dirty="0" err="1" smtClean="0"/>
              <a:t>stucked</a:t>
            </a:r>
            <a:r>
              <a:rPr lang="en-IN" dirty="0" smtClean="0"/>
              <a:t> in’ larynx &amp; trachea causing obstruction of airways.</a:t>
            </a:r>
          </a:p>
          <a:p>
            <a:pPr lvl="1"/>
            <a:r>
              <a:rPr lang="en-IN" sz="2400" dirty="0" smtClean="0">
                <a:solidFill>
                  <a:schemeClr val="tx1"/>
                </a:solidFill>
              </a:rPr>
              <a:t>Children, alcoholics, vomit aspiration</a:t>
            </a:r>
          </a:p>
          <a:p>
            <a:pPr lvl="1"/>
            <a:r>
              <a:rPr lang="en-US" sz="2400" dirty="0" smtClean="0">
                <a:solidFill>
                  <a:schemeClr val="tx1"/>
                </a:solidFill>
              </a:rPr>
              <a:t>‘</a:t>
            </a:r>
            <a:r>
              <a:rPr lang="en-US" sz="2400" b="1" dirty="0" smtClean="0">
                <a:solidFill>
                  <a:schemeClr val="tx1"/>
                </a:solidFill>
              </a:rPr>
              <a:t>Café coronary</a:t>
            </a:r>
            <a:r>
              <a:rPr lang="en-US" sz="2400" dirty="0" smtClean="0">
                <a:solidFill>
                  <a:schemeClr val="tx1"/>
                </a:solidFill>
              </a:rPr>
              <a:t>’</a:t>
            </a:r>
            <a:endParaRPr lang="en-IN" sz="2400" dirty="0" smtClean="0">
              <a:solidFill>
                <a:schemeClr val="tx1"/>
              </a:solidFill>
            </a:endParaRPr>
          </a:p>
          <a:p>
            <a:pPr lvl="1"/>
            <a:r>
              <a:rPr lang="en-IN" sz="2400" dirty="0" smtClean="0">
                <a:solidFill>
                  <a:schemeClr val="tx1"/>
                </a:solidFill>
              </a:rPr>
              <a:t>Heimlich Manoeuvre</a:t>
            </a:r>
          </a:p>
          <a:p>
            <a:pPr lvl="1"/>
            <a:r>
              <a:rPr lang="en-IN" sz="2400" dirty="0" smtClean="0">
                <a:solidFill>
                  <a:schemeClr val="tx1"/>
                </a:solidFill>
              </a:rPr>
              <a:t>Removal by direct </a:t>
            </a:r>
            <a:r>
              <a:rPr lang="en-IN" sz="2400" dirty="0" err="1" smtClean="0">
                <a:solidFill>
                  <a:schemeClr val="tx1"/>
                </a:solidFill>
              </a:rPr>
              <a:t>laryngoscopy</a:t>
            </a:r>
            <a:r>
              <a:rPr lang="en-IN" sz="2400" dirty="0" smtClean="0">
                <a:solidFill>
                  <a:schemeClr val="tx1"/>
                </a:solidFill>
              </a:rPr>
              <a:t>, endoscopy, </a:t>
            </a:r>
            <a:r>
              <a:rPr lang="en-IN" sz="2400" dirty="0" err="1" smtClean="0">
                <a:solidFill>
                  <a:schemeClr val="tx1"/>
                </a:solidFill>
              </a:rPr>
              <a:t>Sx</a:t>
            </a:r>
            <a:endParaRPr lang="en-IN" sz="2400" dirty="0" smtClean="0">
              <a:solidFill>
                <a:schemeClr val="tx1"/>
              </a:solidFill>
            </a:endParaRPr>
          </a:p>
          <a:p>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D:\Kalpesh\f.m. dept\library\10 asphyxial deaths\Saving-An-Idiot.jpg"/>
          <p:cNvPicPr>
            <a:picLocks noGrp="1" noChangeAspect="1" noChangeArrowheads="1"/>
          </p:cNvPicPr>
          <p:nvPr>
            <p:ph idx="1"/>
          </p:nvPr>
        </p:nvPicPr>
        <p:blipFill>
          <a:blip r:embed="rId2"/>
          <a:srcRect/>
          <a:stretch>
            <a:fillRect/>
          </a:stretch>
        </p:blipFill>
        <p:spPr bwMode="auto">
          <a:xfrm>
            <a:off x="2320397" y="1143000"/>
            <a:ext cx="4309003" cy="5449094"/>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smtClean="0"/>
              <a:t>OVERLAYING</a:t>
            </a:r>
          </a:p>
          <a:p>
            <a:endParaRPr lang="en-IN" dirty="0" smtClean="0"/>
          </a:p>
          <a:p>
            <a:r>
              <a:rPr lang="en-IN" dirty="0" smtClean="0"/>
              <a:t>TRAUMATIC ASPHYXIA</a:t>
            </a:r>
            <a:br>
              <a:rPr lang="en-IN" dirty="0" smtClean="0"/>
            </a:br>
            <a:r>
              <a:rPr lang="en-IN" dirty="0" smtClean="0"/>
              <a:t>Earthquake, stampede, mine/building collapse, landslide, crush injury to chest, rib fractures</a:t>
            </a:r>
          </a:p>
          <a:p>
            <a:r>
              <a:rPr lang="en-IN" dirty="0" smtClean="0"/>
              <a:t>‘Stomping’</a:t>
            </a:r>
          </a:p>
          <a:p>
            <a:r>
              <a:rPr lang="en-IN" dirty="0" smtClean="0"/>
              <a:t>‘Burking’ – homicidal smothering + traumatic asphyxia</a:t>
            </a:r>
          </a:p>
          <a:p>
            <a:endParaRPr lang="en-IN" dirty="0" smtClean="0"/>
          </a:p>
          <a:p>
            <a:r>
              <a:rPr lang="en-IN" dirty="0" smtClean="0"/>
              <a:t>POSTURAL/POSITIONAL ASPHYXIA</a:t>
            </a:r>
            <a:br>
              <a:rPr lang="en-IN" dirty="0" smtClean="0"/>
            </a:br>
            <a:r>
              <a:rPr lang="en-IN" dirty="0" smtClean="0"/>
              <a:t>intoxicated person, jack knife position</a:t>
            </a:r>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IN" dirty="0" smtClean="0"/>
              <a:t>Sexual Asphyxia</a:t>
            </a:r>
            <a:endParaRPr lang="en-IN" dirty="0"/>
          </a:p>
        </p:txBody>
      </p:sp>
      <p:sp>
        <p:nvSpPr>
          <p:cNvPr id="3" name="Content Placeholder 2"/>
          <p:cNvSpPr>
            <a:spLocks noGrp="1"/>
          </p:cNvSpPr>
          <p:nvPr>
            <p:ph idx="1"/>
          </p:nvPr>
        </p:nvSpPr>
        <p:spPr>
          <a:xfrm>
            <a:off x="457200" y="2249424"/>
            <a:ext cx="3886200" cy="4325112"/>
          </a:xfrm>
        </p:spPr>
        <p:txBody>
          <a:bodyPr>
            <a:normAutofit fontScale="92500" lnSpcReduction="20000"/>
          </a:bodyPr>
          <a:lstStyle/>
          <a:p>
            <a:r>
              <a:rPr lang="en-IN" dirty="0" smtClean="0"/>
              <a:t>‘Autoerotic asphyxia’, ‘</a:t>
            </a:r>
            <a:r>
              <a:rPr lang="en-IN" dirty="0" err="1" smtClean="0"/>
              <a:t>Asphyxiophilia</a:t>
            </a:r>
            <a:r>
              <a:rPr lang="en-IN" dirty="0" smtClean="0"/>
              <a:t>’</a:t>
            </a:r>
          </a:p>
          <a:p>
            <a:endParaRPr lang="en-IN" dirty="0" smtClean="0"/>
          </a:p>
          <a:p>
            <a:r>
              <a:rPr lang="en-IN" dirty="0" smtClean="0"/>
              <a:t>Partial asphyxia caused by controlled pressure on carotid vessels or airways -&gt; transient cerebral ischemia + asphyxia -&gt; hallucinations &amp; erotic pleasure in some persons</a:t>
            </a:r>
          </a:p>
          <a:p>
            <a:endParaRPr lang="en-IN" dirty="0"/>
          </a:p>
        </p:txBody>
      </p:sp>
      <p:pic>
        <p:nvPicPr>
          <p:cNvPr id="9218" name="Picture 2" descr="C:\Users\Acer\Desktop\25-03-2019_8.jpg"/>
          <p:cNvPicPr>
            <a:picLocks noChangeAspect="1" noChangeArrowheads="1"/>
          </p:cNvPicPr>
          <p:nvPr/>
        </p:nvPicPr>
        <p:blipFill>
          <a:blip r:embed="rId2"/>
          <a:srcRect/>
          <a:stretch>
            <a:fillRect/>
          </a:stretch>
        </p:blipFill>
        <p:spPr bwMode="auto">
          <a:xfrm>
            <a:off x="5410200" y="2152650"/>
            <a:ext cx="3020513" cy="409575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smtClean="0"/>
              <a:t>Usually associated with sexual </a:t>
            </a:r>
            <a:r>
              <a:rPr lang="en-IN" dirty="0" err="1" smtClean="0"/>
              <a:t>paraphilia</a:t>
            </a:r>
            <a:r>
              <a:rPr lang="en-IN" dirty="0" smtClean="0"/>
              <a:t>, personality disorders – transvestism, masochism, sadism, BDSM, masturbation</a:t>
            </a:r>
          </a:p>
          <a:p>
            <a:r>
              <a:rPr lang="en-IN" dirty="0" smtClean="0"/>
              <a:t>Control mechanism</a:t>
            </a:r>
          </a:p>
          <a:p>
            <a:r>
              <a:rPr lang="en-IN" dirty="0" smtClean="0"/>
              <a:t>If gone </a:t>
            </a:r>
            <a:r>
              <a:rPr lang="en-IN" smtClean="0"/>
              <a:t>out of control </a:t>
            </a:r>
            <a:r>
              <a:rPr lang="en-IN" dirty="0" smtClean="0"/>
              <a:t>-&gt; coma &amp; death (accidental strangulation/hanging/suffocation)</a:t>
            </a:r>
          </a:p>
          <a:p>
            <a:r>
              <a:rPr lang="en-IN" dirty="0" smtClean="0"/>
              <a:t>Crime scene – home, bedroom, erotic objects, ligature with padding, drugs-alcohol, no suicidal or homicidal circumstances or intents</a:t>
            </a:r>
          </a:p>
          <a:p>
            <a:r>
              <a:rPr lang="en-IN" sz="2000" dirty="0" smtClean="0"/>
              <a:t>‘Choking game’, ‘Bagging’</a:t>
            </a:r>
          </a:p>
          <a:p>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SELF STUDY</a:t>
            </a:r>
            <a:endParaRPr lang="en-IN" dirty="0"/>
          </a:p>
        </p:txBody>
      </p:sp>
      <p:sp>
        <p:nvSpPr>
          <p:cNvPr id="3" name="Content Placeholder 2"/>
          <p:cNvSpPr>
            <a:spLocks noGrp="1"/>
          </p:cNvSpPr>
          <p:nvPr>
            <p:ph idx="1"/>
          </p:nvPr>
        </p:nvSpPr>
        <p:spPr/>
        <p:txBody>
          <a:bodyPr/>
          <a:lstStyle/>
          <a:p>
            <a:pPr marL="624078" indent="-514350">
              <a:buNone/>
            </a:pPr>
            <a:r>
              <a:rPr lang="en-IN" dirty="0" smtClean="0"/>
              <a:t>Hanging V/s Strangulation</a:t>
            </a:r>
          </a:p>
          <a:p>
            <a:endParaRPr lang="en-IN" dirty="0" smtClean="0"/>
          </a:p>
          <a:p>
            <a:endParaRPr lang="en-IN" dirty="0"/>
          </a:p>
        </p:txBody>
      </p:sp>
      <p:sp>
        <p:nvSpPr>
          <p:cNvPr id="4" name="Title 1"/>
          <p:cNvSpPr txBox="1">
            <a:spLocks/>
          </p:cNvSpPr>
          <p:nvPr/>
        </p:nvSpPr>
        <p:spPr>
          <a:xfrm>
            <a:off x="609600" y="39624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MCQs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1</a:t>
            </a:r>
            <a:endParaRPr lang="en-US" dirty="0"/>
          </a:p>
        </p:txBody>
      </p:sp>
      <p:sp>
        <p:nvSpPr>
          <p:cNvPr id="3" name="Content Placeholder 2"/>
          <p:cNvSpPr>
            <a:spLocks noGrp="1"/>
          </p:cNvSpPr>
          <p:nvPr>
            <p:ph idx="1"/>
          </p:nvPr>
        </p:nvSpPr>
        <p:spPr/>
        <p:txBody>
          <a:bodyPr/>
          <a:lstStyle/>
          <a:p>
            <a:pPr marL="0" indent="0">
              <a:buNone/>
            </a:pPr>
            <a:r>
              <a:rPr lang="en-US" dirty="0" smtClean="0"/>
              <a:t>Which of following terms depicts ‘strangulation by compressing neck of the victim with bend of elbow or knee’?</a:t>
            </a:r>
          </a:p>
          <a:p>
            <a:endParaRPr lang="en-US" dirty="0"/>
          </a:p>
          <a:p>
            <a:pPr marL="514350" indent="-514350">
              <a:buFont typeface="+mj-lt"/>
              <a:buAutoNum type="alphaLcParenR"/>
            </a:pPr>
            <a:r>
              <a:rPr lang="en-US" dirty="0" err="1" smtClean="0"/>
              <a:t>Bansdola</a:t>
            </a:r>
            <a:endParaRPr lang="en-US" dirty="0" smtClean="0"/>
          </a:p>
          <a:p>
            <a:pPr marL="514350" indent="-514350">
              <a:buFont typeface="+mj-lt"/>
              <a:buAutoNum type="alphaLcParenR"/>
            </a:pPr>
            <a:r>
              <a:rPr lang="en-US" dirty="0" smtClean="0"/>
              <a:t>Mugging</a:t>
            </a:r>
          </a:p>
          <a:p>
            <a:pPr marL="514350" indent="-514350">
              <a:buFont typeface="+mj-lt"/>
              <a:buAutoNum type="alphaLcParenR"/>
            </a:pPr>
            <a:r>
              <a:rPr lang="en-US" dirty="0" smtClean="0"/>
              <a:t>Throttling</a:t>
            </a:r>
          </a:p>
          <a:p>
            <a:pPr marL="514350" indent="-514350">
              <a:buFont typeface="+mj-lt"/>
              <a:buAutoNum type="alphaLcParenR"/>
            </a:pPr>
            <a:r>
              <a:rPr lang="en-US" dirty="0" err="1" smtClean="0"/>
              <a:t>Garrotting</a:t>
            </a:r>
            <a:r>
              <a:rPr lang="en-US" dirty="0" smtClean="0"/>
              <a:t> </a:t>
            </a:r>
          </a:p>
        </p:txBody>
      </p:sp>
    </p:spTree>
    <p:extLst>
      <p:ext uri="{BB962C8B-B14F-4D97-AF65-F5344CB8AC3E}">
        <p14:creationId xmlns:p14="http://schemas.microsoft.com/office/powerpoint/2010/main" xmlns="" val="10186137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Which of following options correctly mentions ‘Garroting’ ?</a:t>
            </a:r>
          </a:p>
          <a:p>
            <a:endParaRPr lang="en-US" dirty="0" smtClean="0"/>
          </a:p>
          <a:p>
            <a:pPr marL="514350" indent="-514350">
              <a:buFont typeface="+mj-lt"/>
              <a:buAutoNum type="alphaLcParenR"/>
            </a:pPr>
            <a:r>
              <a:rPr lang="en-US" dirty="0" smtClean="0"/>
              <a:t>Throwing a ligature over the neck from behind and quickly tightening it</a:t>
            </a:r>
          </a:p>
          <a:p>
            <a:pPr marL="514350" indent="-514350">
              <a:buFont typeface="+mj-lt"/>
              <a:buAutoNum type="alphaLcParenR"/>
            </a:pPr>
            <a:r>
              <a:rPr lang="en-US" dirty="0" smtClean="0"/>
              <a:t>Compression of the neck by forearm band</a:t>
            </a:r>
          </a:p>
          <a:p>
            <a:pPr marL="514350" indent="-514350">
              <a:buFont typeface="+mj-lt"/>
              <a:buAutoNum type="alphaLcParenR"/>
            </a:pPr>
            <a:r>
              <a:rPr lang="en-US" dirty="0" smtClean="0"/>
              <a:t>Pressing hardly over mouth &amp; nose of the victim by hand</a:t>
            </a:r>
          </a:p>
          <a:p>
            <a:pPr marL="514350" indent="-514350">
              <a:buFont typeface="+mj-lt"/>
              <a:buAutoNum type="alphaLcParenR"/>
            </a:pPr>
            <a:r>
              <a:rPr lang="en-US" dirty="0" smtClean="0"/>
              <a:t>Compressing the neck between one bamboo stick across the front and another behind</a:t>
            </a:r>
          </a:p>
        </p:txBody>
      </p:sp>
    </p:spTree>
    <p:extLst>
      <p:ext uri="{BB962C8B-B14F-4D97-AF65-F5344CB8AC3E}">
        <p14:creationId xmlns:p14="http://schemas.microsoft.com/office/powerpoint/2010/main" xmlns="" val="10186137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3</a:t>
            </a:r>
            <a:endParaRPr lang="en-US" dirty="0"/>
          </a:p>
        </p:txBody>
      </p:sp>
      <p:sp>
        <p:nvSpPr>
          <p:cNvPr id="3" name="Content Placeholder 2"/>
          <p:cNvSpPr>
            <a:spLocks noGrp="1"/>
          </p:cNvSpPr>
          <p:nvPr>
            <p:ph idx="1"/>
          </p:nvPr>
        </p:nvSpPr>
        <p:spPr/>
        <p:txBody>
          <a:bodyPr/>
          <a:lstStyle/>
          <a:p>
            <a:pPr marL="0" indent="0">
              <a:buNone/>
            </a:pPr>
            <a:r>
              <a:rPr lang="en-US" dirty="0" smtClean="0"/>
              <a:t>‘Extensive bruising of neck muscles or subcutaneous tissues in neck’ is characteristic of which of following death case?</a:t>
            </a:r>
          </a:p>
          <a:p>
            <a:endParaRPr lang="en-US" dirty="0"/>
          </a:p>
          <a:p>
            <a:pPr marL="514350" indent="-514350">
              <a:buFont typeface="+mj-lt"/>
              <a:buAutoNum type="alphaLcParenR"/>
            </a:pPr>
            <a:r>
              <a:rPr lang="en-US" dirty="0" smtClean="0"/>
              <a:t>Gagging</a:t>
            </a:r>
          </a:p>
          <a:p>
            <a:pPr marL="514350" indent="-514350">
              <a:buFont typeface="+mj-lt"/>
              <a:buAutoNum type="alphaLcParenR"/>
            </a:pPr>
            <a:r>
              <a:rPr lang="en-US" dirty="0" smtClean="0"/>
              <a:t>Hanging</a:t>
            </a:r>
          </a:p>
          <a:p>
            <a:pPr marL="514350" indent="-514350">
              <a:buFont typeface="+mj-lt"/>
              <a:buAutoNum type="alphaLcParenR"/>
            </a:pPr>
            <a:r>
              <a:rPr lang="en-US" dirty="0" smtClean="0"/>
              <a:t>Burking</a:t>
            </a:r>
          </a:p>
          <a:p>
            <a:pPr marL="514350" indent="-514350">
              <a:buFont typeface="+mj-lt"/>
              <a:buAutoNum type="alphaLcParenR"/>
            </a:pPr>
            <a:r>
              <a:rPr lang="en-US" dirty="0" smtClean="0"/>
              <a:t>Strangulation</a:t>
            </a:r>
          </a:p>
        </p:txBody>
      </p:sp>
    </p:spTree>
    <p:extLst>
      <p:ext uri="{BB962C8B-B14F-4D97-AF65-F5344CB8AC3E}">
        <p14:creationId xmlns:p14="http://schemas.microsoft.com/office/powerpoint/2010/main" xmlns="" val="10186137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4</a:t>
            </a:r>
            <a:endParaRPr lang="en-US" dirty="0"/>
          </a:p>
        </p:txBody>
      </p:sp>
      <p:sp>
        <p:nvSpPr>
          <p:cNvPr id="3" name="Content Placeholder 2"/>
          <p:cNvSpPr>
            <a:spLocks noGrp="1"/>
          </p:cNvSpPr>
          <p:nvPr>
            <p:ph idx="1"/>
          </p:nvPr>
        </p:nvSpPr>
        <p:spPr/>
        <p:txBody>
          <a:bodyPr/>
          <a:lstStyle/>
          <a:p>
            <a:pPr marL="0" indent="0">
              <a:buNone/>
            </a:pPr>
            <a:r>
              <a:rPr lang="en-US" dirty="0" smtClean="0"/>
              <a:t>‘Café coronary’ commonly occurs in which of following conditions?</a:t>
            </a:r>
          </a:p>
          <a:p>
            <a:endParaRPr lang="en-US" dirty="0"/>
          </a:p>
          <a:p>
            <a:pPr marL="514350" indent="-514350">
              <a:buFont typeface="+mj-lt"/>
              <a:buAutoNum type="alphaLcParenR"/>
            </a:pPr>
            <a:r>
              <a:rPr lang="en-US" dirty="0" smtClean="0"/>
              <a:t>Sleeping prone with heavy blankets</a:t>
            </a:r>
          </a:p>
          <a:p>
            <a:pPr marL="514350" indent="-514350">
              <a:buFont typeface="+mj-lt"/>
              <a:buAutoNum type="alphaLcParenR"/>
            </a:pPr>
            <a:r>
              <a:rPr lang="en-US" dirty="0" smtClean="0"/>
              <a:t>Eating food while intoxicated</a:t>
            </a:r>
          </a:p>
          <a:p>
            <a:pPr marL="514350" indent="-514350">
              <a:buFont typeface="+mj-lt"/>
              <a:buAutoNum type="alphaLcParenR"/>
            </a:pPr>
            <a:r>
              <a:rPr lang="en-US" dirty="0" smtClean="0"/>
              <a:t>Sneezing while </a:t>
            </a:r>
            <a:r>
              <a:rPr lang="en-US" dirty="0" err="1" smtClean="0"/>
              <a:t>micturating</a:t>
            </a:r>
            <a:endParaRPr lang="en-US" dirty="0" smtClean="0"/>
          </a:p>
          <a:p>
            <a:pPr marL="514350" indent="-514350">
              <a:buFont typeface="+mj-lt"/>
              <a:buAutoNum type="alphaLcParenR"/>
            </a:pPr>
            <a:r>
              <a:rPr lang="en-US" dirty="0" smtClean="0"/>
              <a:t>During </a:t>
            </a:r>
            <a:r>
              <a:rPr lang="en-US" dirty="0" err="1" smtClean="0"/>
              <a:t>buccal</a:t>
            </a:r>
            <a:r>
              <a:rPr lang="en-US" dirty="0" smtClean="0"/>
              <a:t> coitus(oral sex)</a:t>
            </a:r>
          </a:p>
          <a:p>
            <a:pPr marL="514350" indent="-514350">
              <a:buFont typeface="+mj-lt"/>
              <a:buAutoNum type="alphaLcParenR"/>
            </a:pPr>
            <a:endParaRPr lang="en-US" dirty="0" smtClean="0"/>
          </a:p>
          <a:p>
            <a:pPr marL="514350" indent="-514350">
              <a:buFont typeface="+mj-lt"/>
              <a:buAutoNum type="alphaLcParenR"/>
            </a:pPr>
            <a:endParaRPr lang="en-US" dirty="0" smtClean="0"/>
          </a:p>
        </p:txBody>
      </p:sp>
    </p:spTree>
    <p:extLst>
      <p:ext uri="{BB962C8B-B14F-4D97-AF65-F5344CB8AC3E}">
        <p14:creationId xmlns:p14="http://schemas.microsoft.com/office/powerpoint/2010/main" xmlns="" val="1018613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Classification</a:t>
            </a:r>
            <a:endParaRPr lang="en-IN" dirty="0"/>
          </a:p>
        </p:txBody>
      </p:sp>
      <p:sp>
        <p:nvSpPr>
          <p:cNvPr id="3" name="Content Placeholder 2"/>
          <p:cNvSpPr>
            <a:spLocks noGrp="1"/>
          </p:cNvSpPr>
          <p:nvPr>
            <p:ph idx="1"/>
          </p:nvPr>
        </p:nvSpPr>
        <p:spPr/>
        <p:txBody>
          <a:bodyPr>
            <a:normAutofit/>
          </a:bodyPr>
          <a:lstStyle/>
          <a:p>
            <a:pPr marL="681228" indent="-571500">
              <a:buFont typeface="+mj-lt"/>
              <a:buAutoNum type="romanUcPeriod"/>
            </a:pPr>
            <a:r>
              <a:rPr lang="en-IN" sz="2400" dirty="0" smtClean="0"/>
              <a:t>According to </a:t>
            </a:r>
            <a:r>
              <a:rPr lang="en-IN" sz="2400" u="sng" dirty="0" smtClean="0"/>
              <a:t>degree of suspension</a:t>
            </a:r>
          </a:p>
          <a:p>
            <a:pPr marL="973836" lvl="1" indent="-571500">
              <a:buFont typeface="+mj-lt"/>
              <a:buAutoNum type="alphaLcParenR"/>
            </a:pPr>
            <a:r>
              <a:rPr lang="en-IN" sz="2400" dirty="0" smtClean="0">
                <a:solidFill>
                  <a:schemeClr val="tx1"/>
                </a:solidFill>
              </a:rPr>
              <a:t>Complete Hanging</a:t>
            </a:r>
          </a:p>
          <a:p>
            <a:pPr marL="973836" lvl="1" indent="-571500">
              <a:buFont typeface="+mj-lt"/>
              <a:buAutoNum type="alphaLcParenR"/>
            </a:pPr>
            <a:r>
              <a:rPr lang="en-IN" sz="2400" dirty="0" smtClean="0">
                <a:solidFill>
                  <a:schemeClr val="tx1"/>
                </a:solidFill>
              </a:rPr>
              <a:t>Partial Hanging</a:t>
            </a:r>
          </a:p>
          <a:p>
            <a:pPr marL="973836" lvl="1" indent="-571500">
              <a:buFont typeface="+mj-lt"/>
              <a:buAutoNum type="alphaLcParenR"/>
            </a:pPr>
            <a:endParaRPr lang="en-IN" sz="2400" dirty="0" smtClean="0">
              <a:solidFill>
                <a:schemeClr val="tx1"/>
              </a:solidFill>
            </a:endParaRPr>
          </a:p>
          <a:p>
            <a:pPr marL="681228" indent="-571500">
              <a:buFont typeface="+mj-lt"/>
              <a:buAutoNum type="romanUcPeriod"/>
            </a:pPr>
            <a:r>
              <a:rPr lang="en-IN" sz="2400" dirty="0" smtClean="0"/>
              <a:t>According to </a:t>
            </a:r>
            <a:r>
              <a:rPr lang="en-IN" sz="2400" u="sng" dirty="0" smtClean="0"/>
              <a:t>position of ‘knot’</a:t>
            </a:r>
          </a:p>
          <a:p>
            <a:pPr marL="973836" lvl="1" indent="-571500">
              <a:buFont typeface="+mj-lt"/>
              <a:buAutoNum type="alphaLcParenR"/>
            </a:pPr>
            <a:r>
              <a:rPr lang="en-IN" sz="2400" dirty="0" smtClean="0">
                <a:solidFill>
                  <a:schemeClr val="tx1"/>
                </a:solidFill>
              </a:rPr>
              <a:t>Typical Hanging</a:t>
            </a:r>
          </a:p>
          <a:p>
            <a:pPr marL="973836" lvl="1" indent="-571500">
              <a:buFont typeface="+mj-lt"/>
              <a:buAutoNum type="alphaLcParenR"/>
            </a:pPr>
            <a:r>
              <a:rPr lang="en-IN" sz="2400" dirty="0" smtClean="0">
                <a:solidFill>
                  <a:schemeClr val="tx1"/>
                </a:solidFill>
              </a:rPr>
              <a:t>Atypical hanging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5</a:t>
            </a:r>
            <a:endParaRPr lang="en-US" dirty="0"/>
          </a:p>
        </p:txBody>
      </p:sp>
      <p:sp>
        <p:nvSpPr>
          <p:cNvPr id="3" name="Content Placeholder 2"/>
          <p:cNvSpPr>
            <a:spLocks noGrp="1"/>
          </p:cNvSpPr>
          <p:nvPr>
            <p:ph idx="1"/>
          </p:nvPr>
        </p:nvSpPr>
        <p:spPr/>
        <p:txBody>
          <a:bodyPr/>
          <a:lstStyle/>
          <a:p>
            <a:pPr marL="0" indent="0">
              <a:buNone/>
            </a:pPr>
            <a:r>
              <a:rPr lang="en-US" dirty="0" smtClean="0"/>
              <a:t>Hyoid bone fracture is more commonly seen in which of following deaths?</a:t>
            </a:r>
          </a:p>
          <a:p>
            <a:endParaRPr lang="en-US" dirty="0"/>
          </a:p>
          <a:p>
            <a:pPr marL="514350" indent="-514350">
              <a:buFont typeface="+mj-lt"/>
              <a:buAutoNum type="alphaLcParenR"/>
            </a:pPr>
            <a:r>
              <a:rPr lang="en-US" dirty="0" smtClean="0"/>
              <a:t>Throttling</a:t>
            </a:r>
          </a:p>
          <a:p>
            <a:pPr marL="514350" indent="-514350">
              <a:buFont typeface="+mj-lt"/>
              <a:buAutoNum type="alphaLcParenR"/>
            </a:pPr>
            <a:r>
              <a:rPr lang="en-US" dirty="0" smtClean="0"/>
              <a:t>Hanging</a:t>
            </a:r>
          </a:p>
          <a:p>
            <a:pPr marL="514350" indent="-514350">
              <a:buFont typeface="+mj-lt"/>
              <a:buAutoNum type="alphaLcParenR"/>
            </a:pPr>
            <a:r>
              <a:rPr lang="en-US" dirty="0" smtClean="0"/>
              <a:t>Choking</a:t>
            </a:r>
          </a:p>
          <a:p>
            <a:pPr marL="514350" indent="-514350">
              <a:buFont typeface="+mj-lt"/>
              <a:buAutoNum type="alphaLcParenR"/>
            </a:pPr>
            <a:r>
              <a:rPr lang="en-US" dirty="0" smtClean="0"/>
              <a:t>Strangulation</a:t>
            </a:r>
          </a:p>
        </p:txBody>
      </p:sp>
    </p:spTree>
    <p:extLst>
      <p:ext uri="{BB962C8B-B14F-4D97-AF65-F5344CB8AC3E}">
        <p14:creationId xmlns:p14="http://schemas.microsoft.com/office/powerpoint/2010/main" xmlns="" val="10186137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a:solidFill>
            <a:schemeClr val="accent6">
              <a:lumMod val="40000"/>
              <a:lumOff val="60000"/>
            </a:schemeClr>
          </a:solidFill>
          <a:ln>
            <a:solidFill>
              <a:srgbClr val="C00000"/>
            </a:solidFill>
          </a:ln>
        </p:spPr>
        <p:txBody>
          <a:bodyPr>
            <a:normAutofit fontScale="90000"/>
          </a:bodyPr>
          <a:lstStyle/>
          <a:p>
            <a:r>
              <a:rPr lang="en-IN" sz="2000" dirty="0" smtClean="0"/>
              <a:t>Sharma BR, Harish D, Sharma A, Sharma S, Singh H. Injuries to neck structures in deaths due to constriction of neck, with a special reference to hanging. Journal of forensic and legal medicine. 2008 Jul 1;15(5):298-305.</a:t>
            </a:r>
            <a:endParaRPr lang="en-IN" sz="20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868268825"/>
              </p:ext>
            </p:extLst>
          </p:nvPr>
        </p:nvGraphicFramePr>
        <p:xfrm>
          <a:off x="533400" y="2103120"/>
          <a:ext cx="8153400" cy="4145280"/>
        </p:xfrm>
        <a:graphic>
          <a:graphicData uri="http://schemas.openxmlformats.org/drawingml/2006/table">
            <a:tbl>
              <a:tblPr firstRow="1" bandRow="1">
                <a:tableStyleId>{5C22544A-7EE6-4342-B048-85BDC9FD1C3A}</a:tableStyleId>
              </a:tblPr>
              <a:tblGrid>
                <a:gridCol w="1752600"/>
                <a:gridCol w="1981200"/>
                <a:gridCol w="2057400"/>
                <a:gridCol w="2362200"/>
              </a:tblGrid>
              <a:tr h="4145280">
                <a:tc>
                  <a:txBody>
                    <a:bodyPr/>
                    <a:lstStyle/>
                    <a:p>
                      <a:pPr fontAlgn="base"/>
                      <a:r>
                        <a:rPr lang="en-IN" sz="1600" dirty="0" smtClean="0"/>
                        <a:t>Sharma BR, Harish D, Sharma A, Sharma S, Singh H</a:t>
                      </a:r>
                      <a:endParaRPr lang="en-US" sz="1600" b="0" i="0" kern="1200" dirty="0">
                        <a:solidFill>
                          <a:schemeClr val="lt1"/>
                        </a:solidFill>
                        <a:effectLst/>
                        <a:latin typeface="+mn-lt"/>
                        <a:ea typeface="+mn-ea"/>
                        <a:cs typeface="+mn-cs"/>
                      </a:endParaRPr>
                    </a:p>
                  </a:txBody>
                  <a:tcPr/>
                </a:tc>
                <a:tc>
                  <a:txBody>
                    <a:bodyPr/>
                    <a:lstStyle/>
                    <a:p>
                      <a:r>
                        <a:rPr lang="en-IN" sz="1600" dirty="0" smtClean="0"/>
                        <a:t>Injuries to neck structures in deaths due to constriction of neck, with a special reference to hanging</a:t>
                      </a:r>
                      <a:endParaRPr lang="en-IN" sz="1600" b="1" dirty="0"/>
                    </a:p>
                  </a:txBody>
                  <a:tcPr/>
                </a:tc>
                <a:tc>
                  <a:txBody>
                    <a:bodyPr/>
                    <a:lstStyle/>
                    <a:p>
                      <a:r>
                        <a:rPr kumimoji="0" lang="en-IN" sz="1600" b="1" u="none" kern="1200" dirty="0" smtClean="0">
                          <a:solidFill>
                            <a:schemeClr val="bg1"/>
                          </a:solidFill>
                          <a:latin typeface="+mn-lt"/>
                          <a:ea typeface="+mn-ea"/>
                          <a:cs typeface="+mn-cs"/>
                        </a:rPr>
                        <a:t>This prospective study aimed at examining various injuries to the neck structures in deaths due to constriction of neck. Neck dissection technique, as advocated by </a:t>
                      </a:r>
                      <a:r>
                        <a:rPr kumimoji="0" lang="en-IN" sz="1600" b="1" u="none" kern="1200" dirty="0" err="1" smtClean="0">
                          <a:solidFill>
                            <a:schemeClr val="bg1"/>
                          </a:solidFill>
                          <a:latin typeface="+mn-lt"/>
                          <a:ea typeface="+mn-ea"/>
                          <a:cs typeface="+mn-cs"/>
                        </a:rPr>
                        <a:t>Prinsloo</a:t>
                      </a:r>
                      <a:r>
                        <a:rPr kumimoji="0" lang="en-IN" sz="1600" b="1" u="none" kern="1200" dirty="0" smtClean="0">
                          <a:solidFill>
                            <a:schemeClr val="bg1"/>
                          </a:solidFill>
                          <a:latin typeface="+mn-lt"/>
                          <a:ea typeface="+mn-ea"/>
                          <a:cs typeface="+mn-cs"/>
                        </a:rPr>
                        <a:t> and Gordon was undertaken.</a:t>
                      </a:r>
                    </a:p>
                  </a:txBody>
                  <a:tcPr/>
                </a:tc>
                <a:tc>
                  <a:txBody>
                    <a:bodyPr/>
                    <a:lstStyle/>
                    <a:p>
                      <a:r>
                        <a:rPr lang="en-IN" sz="1300" dirty="0" smtClean="0"/>
                        <a:t>1746 medico-legal </a:t>
                      </a:r>
                      <a:r>
                        <a:rPr lang="en-IN" sz="1300" dirty="0" smtClean="0">
                          <a:hlinkClick r:id="rId2" tooltip="Learn more about Autopsy"/>
                        </a:rPr>
                        <a:t>autopsies</a:t>
                      </a:r>
                      <a:r>
                        <a:rPr lang="en-IN" sz="1300" dirty="0" smtClean="0"/>
                        <a:t>, conducted during the study period, 5% were due </a:t>
                      </a:r>
                      <a:r>
                        <a:rPr lang="en-IN" sz="1300" dirty="0" smtClean="0">
                          <a:hlinkClick r:id="rId3" tooltip="Learn more about Asphyxia"/>
                        </a:rPr>
                        <a:t>asphyxia</a:t>
                      </a:r>
                      <a:r>
                        <a:rPr lang="en-IN" sz="1300" dirty="0" smtClean="0"/>
                        <a:t>, of which 82% were of constriction of neck. Injury to the </a:t>
                      </a:r>
                      <a:r>
                        <a:rPr lang="en-IN" sz="1300" dirty="0" err="1" smtClean="0"/>
                        <a:t>sternocleido</a:t>
                      </a:r>
                      <a:r>
                        <a:rPr lang="en-IN" sz="1300" dirty="0" smtClean="0"/>
                        <a:t>-mastoid muscle (54%) was the commonest injury to the neck structures. The </a:t>
                      </a:r>
                      <a:r>
                        <a:rPr lang="en-IN" sz="1300" dirty="0" smtClean="0">
                          <a:hlinkClick r:id="rId4" tooltip="Learn more about Hyoid Bone"/>
                        </a:rPr>
                        <a:t>hyoid bone</a:t>
                      </a:r>
                      <a:r>
                        <a:rPr lang="en-IN" sz="1300" dirty="0" smtClean="0"/>
                        <a:t> was fractured in 21% cases, while the thyroid cartilage was fractured in 17% cases. Most cases of the fracture of the </a:t>
                      </a:r>
                      <a:r>
                        <a:rPr lang="en-IN" sz="1300" dirty="0" err="1" smtClean="0"/>
                        <a:t>laryngo</a:t>
                      </a:r>
                      <a:r>
                        <a:rPr lang="en-IN" sz="1300" dirty="0" smtClean="0"/>
                        <a:t>-hyoid complex were in the 41–60 year age group.</a:t>
                      </a:r>
                      <a:endParaRPr lang="en-US" sz="1300" dirty="0"/>
                    </a:p>
                  </a:txBody>
                  <a:tcPr/>
                </a:tc>
              </a:tr>
            </a:tbl>
          </a:graphicData>
        </a:graphic>
      </p:graphicFrame>
    </p:spTree>
    <p:extLst>
      <p:ext uri="{BB962C8B-B14F-4D97-AF65-F5344CB8AC3E}">
        <p14:creationId xmlns="" xmlns:p14="http://schemas.microsoft.com/office/powerpoint/2010/main" val="21349414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IN" dirty="0" smtClean="0"/>
              <a:t>In this session</a:t>
            </a:r>
            <a:endParaRPr lang="en-IN" dirty="0"/>
          </a:p>
        </p:txBody>
      </p:sp>
      <p:graphicFrame>
        <p:nvGraphicFramePr>
          <p:cNvPr id="5" name="Content Placeholder 4"/>
          <p:cNvGraphicFramePr>
            <a:graphicFrameLocks noGrp="1"/>
          </p:cNvGraphicFramePr>
          <p:nvPr>
            <p:ph idx="1"/>
          </p:nvPr>
        </p:nvGraphicFramePr>
        <p:xfrm>
          <a:off x="533399" y="1633190"/>
          <a:ext cx="8153400" cy="3319810"/>
        </p:xfrm>
        <a:graphic>
          <a:graphicData uri="http://schemas.openxmlformats.org/drawingml/2006/table">
            <a:tbl>
              <a:tblPr firstRow="1" bandRow="1">
                <a:tableStyleId>{5C22544A-7EE6-4342-B048-85BDC9FD1C3A}</a:tableStyleId>
              </a:tblPr>
              <a:tblGrid>
                <a:gridCol w="923025"/>
                <a:gridCol w="4461294"/>
                <a:gridCol w="1010503"/>
                <a:gridCol w="879289"/>
                <a:gridCol w="879289"/>
              </a:tblGrid>
              <a:tr h="1744035">
                <a:tc>
                  <a:txBody>
                    <a:bodyPr/>
                    <a:lstStyle/>
                    <a:p>
                      <a:r>
                        <a:rPr lang="en-IN" sz="1800" b="1" dirty="0" smtClean="0">
                          <a:solidFill>
                            <a:schemeClr val="bg1"/>
                          </a:solidFill>
                        </a:rPr>
                        <a:t>No.</a:t>
                      </a:r>
                      <a:endParaRPr lang="en-IN" sz="1800" b="1" dirty="0">
                        <a:solidFill>
                          <a:schemeClr val="bg1"/>
                        </a:solidFill>
                      </a:endParaRPr>
                    </a:p>
                  </a:txBody>
                  <a:tcPr/>
                </a:tc>
                <a:tc>
                  <a:txBody>
                    <a:bodyPr/>
                    <a:lstStyle/>
                    <a:p>
                      <a:pPr algn="ctr"/>
                      <a:r>
                        <a:rPr lang="en-IN" sz="1800" b="1" dirty="0" smtClean="0">
                          <a:solidFill>
                            <a:schemeClr val="bg1"/>
                          </a:solidFill>
                        </a:rPr>
                        <a:t>COMPETENCY</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Domain (K/S/A/C) </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Level (K/KH/S/SH/P) </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Core</a:t>
                      </a:r>
                      <a:r>
                        <a:rPr lang="en-IN" sz="1800" b="1" baseline="0" dirty="0" smtClean="0">
                          <a:solidFill>
                            <a:schemeClr val="bg1"/>
                          </a:solidFill>
                          <a:latin typeface="Arial"/>
                          <a:ea typeface="Times New Roman"/>
                          <a:cs typeface="Mangal"/>
                        </a:rPr>
                        <a:t> </a:t>
                      </a:r>
                      <a:r>
                        <a:rPr lang="en-IN" sz="1800" b="1" dirty="0" smtClean="0">
                          <a:solidFill>
                            <a:schemeClr val="bg1"/>
                          </a:solidFill>
                          <a:latin typeface="Arial"/>
                          <a:ea typeface="Times New Roman"/>
                          <a:cs typeface="Mangal"/>
                        </a:rPr>
                        <a:t>(Y/N) </a:t>
                      </a:r>
                      <a:endParaRPr lang="en-IN" sz="1800" b="1" dirty="0">
                        <a:solidFill>
                          <a:schemeClr val="bg1"/>
                        </a:solidFill>
                      </a:endParaRPr>
                    </a:p>
                  </a:txBody>
                  <a:tcPr/>
                </a:tc>
              </a:tr>
              <a:tr h="1575775">
                <a:tc>
                  <a:txBody>
                    <a:bodyPr/>
                    <a:lstStyle/>
                    <a:p>
                      <a:r>
                        <a:rPr lang="en-IN" sz="1400" b="1" dirty="0" smtClean="0"/>
                        <a:t>FM2.23</a:t>
                      </a:r>
                      <a:endParaRPr lang="en-IN" sz="1400" b="1" dirty="0"/>
                    </a:p>
                  </a:txBody>
                  <a:tcPr/>
                </a:tc>
                <a:tc>
                  <a:txBody>
                    <a:bodyPr/>
                    <a:lstStyle/>
                    <a:p>
                      <a:r>
                        <a:rPr kumimoji="0" lang="en-IN" sz="1800" kern="1200" baseline="0" dirty="0" smtClean="0">
                          <a:solidFill>
                            <a:schemeClr val="dk1"/>
                          </a:solidFill>
                          <a:latin typeface="+mn-lt"/>
                          <a:ea typeface="+mn-ea"/>
                          <a:cs typeface="+mn-cs"/>
                        </a:rPr>
                        <a:t>Describe and discuss types, </a:t>
                      </a:r>
                      <a:r>
                        <a:rPr kumimoji="0" lang="en-IN" sz="1800" kern="1200" baseline="0" dirty="0" err="1" smtClean="0">
                          <a:solidFill>
                            <a:schemeClr val="dk1"/>
                          </a:solidFill>
                          <a:latin typeface="+mn-lt"/>
                          <a:ea typeface="+mn-ea"/>
                          <a:cs typeface="+mn-cs"/>
                        </a:rPr>
                        <a:t>patho</a:t>
                      </a:r>
                      <a:r>
                        <a:rPr kumimoji="0" lang="en-IN" sz="1800" kern="1200" baseline="0" dirty="0" smtClean="0">
                          <a:solidFill>
                            <a:schemeClr val="dk1"/>
                          </a:solidFill>
                          <a:latin typeface="+mn-lt"/>
                          <a:ea typeface="+mn-ea"/>
                          <a:cs typeface="+mn-cs"/>
                        </a:rPr>
                        <a:t>-physiology, clinical features, </a:t>
                      </a:r>
                      <a:r>
                        <a:rPr kumimoji="0" lang="en-IN" sz="1800" kern="1200" baseline="0" dirty="0" err="1" smtClean="0">
                          <a:solidFill>
                            <a:schemeClr val="dk1"/>
                          </a:solidFill>
                          <a:latin typeface="+mn-lt"/>
                          <a:ea typeface="+mn-ea"/>
                          <a:cs typeface="+mn-cs"/>
                        </a:rPr>
                        <a:t>postmortem</a:t>
                      </a:r>
                      <a:endParaRPr kumimoji="0" lang="en-IN" sz="1800" kern="1200" baseline="0" dirty="0" smtClean="0">
                        <a:solidFill>
                          <a:schemeClr val="dk1"/>
                        </a:solidFill>
                        <a:latin typeface="+mn-lt"/>
                        <a:ea typeface="+mn-ea"/>
                        <a:cs typeface="+mn-cs"/>
                      </a:endParaRPr>
                    </a:p>
                    <a:p>
                      <a:r>
                        <a:rPr kumimoji="0" lang="en-IN" sz="1800" kern="1200" baseline="0" dirty="0" smtClean="0">
                          <a:solidFill>
                            <a:schemeClr val="dk1"/>
                          </a:solidFill>
                          <a:latin typeface="+mn-lt"/>
                          <a:ea typeface="+mn-ea"/>
                          <a:cs typeface="+mn-cs"/>
                        </a:rPr>
                        <a:t>findings and medico-legal aspects of </a:t>
                      </a:r>
                      <a:r>
                        <a:rPr kumimoji="0" lang="en-IN" sz="1800" b="1" kern="1200" baseline="0" dirty="0" smtClean="0">
                          <a:solidFill>
                            <a:schemeClr val="dk1"/>
                          </a:solidFill>
                          <a:latin typeface="+mn-lt"/>
                          <a:ea typeface="+mn-ea"/>
                          <a:cs typeface="+mn-cs"/>
                        </a:rPr>
                        <a:t>drowning</a:t>
                      </a:r>
                      <a:r>
                        <a:rPr kumimoji="0" lang="en-IN" sz="1800" kern="1200" baseline="0" dirty="0" smtClean="0">
                          <a:solidFill>
                            <a:schemeClr val="dk1"/>
                          </a:solidFill>
                          <a:latin typeface="+mn-lt"/>
                          <a:ea typeface="+mn-ea"/>
                          <a:cs typeface="+mn-cs"/>
                        </a:rPr>
                        <a:t>, diatom test and </a:t>
                      </a:r>
                      <a:r>
                        <a:rPr kumimoji="0" lang="en-IN" sz="1800" kern="1200" baseline="0" dirty="0" err="1" smtClean="0">
                          <a:solidFill>
                            <a:schemeClr val="dk1"/>
                          </a:solidFill>
                          <a:latin typeface="+mn-lt"/>
                          <a:ea typeface="+mn-ea"/>
                          <a:cs typeface="+mn-cs"/>
                        </a:rPr>
                        <a:t>gettler</a:t>
                      </a:r>
                      <a:r>
                        <a:rPr kumimoji="0" lang="en-IN" sz="1800" kern="1200" baseline="0" dirty="0" smtClean="0">
                          <a:solidFill>
                            <a:schemeClr val="dk1"/>
                          </a:solidFill>
                          <a:latin typeface="+mn-lt"/>
                          <a:ea typeface="+mn-ea"/>
                          <a:cs typeface="+mn-cs"/>
                        </a:rPr>
                        <a:t> test.</a:t>
                      </a:r>
                      <a:endParaRPr lang="en-IN" sz="1400" b="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K</a:t>
                      </a:r>
                      <a:endParaRPr lang="en-IN" sz="18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KH</a:t>
                      </a:r>
                      <a:endParaRPr lang="en-IN" sz="18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Y</a:t>
                      </a:r>
                      <a:endParaRPr lang="en-IN" sz="1800" dirty="0">
                        <a:latin typeface="Calibri"/>
                        <a:ea typeface="Times New Roman"/>
                        <a:cs typeface="Mangal"/>
                      </a:endParaRPr>
                    </a:p>
                  </a:txBody>
                  <a:tcPr marL="68580" marR="68580" marT="0" marB="0"/>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1285861"/>
          <a:ext cx="8215370" cy="3709836"/>
        </p:xfrm>
        <a:graphic>
          <a:graphicData uri="http://schemas.openxmlformats.org/drawingml/2006/table">
            <a:tbl>
              <a:tblPr firstRow="1" bandRow="1">
                <a:tableStyleId>{5C22544A-7EE6-4342-B048-85BDC9FD1C3A}</a:tableStyleId>
              </a:tblPr>
              <a:tblGrid>
                <a:gridCol w="7248856"/>
                <a:gridCol w="966514"/>
              </a:tblGrid>
              <a:tr h="966636">
                <a:tc>
                  <a:txBody>
                    <a:bodyPr/>
                    <a:lstStyle/>
                    <a:p>
                      <a:pPr algn="ctr"/>
                      <a:r>
                        <a:rPr lang="en-IN" dirty="0" smtClean="0">
                          <a:solidFill>
                            <a:schemeClr val="bg1"/>
                          </a:solidFill>
                        </a:rPr>
                        <a:t>SPECIFIC</a:t>
                      </a:r>
                      <a:r>
                        <a:rPr lang="en-IN" baseline="0" dirty="0" smtClean="0">
                          <a:solidFill>
                            <a:schemeClr val="bg1"/>
                          </a:solidFill>
                        </a:rPr>
                        <a:t> LEARNING OBJECTIVES</a:t>
                      </a:r>
                    </a:p>
                    <a:p>
                      <a:r>
                        <a:rPr lang="en-IN" baseline="0" dirty="0" smtClean="0">
                          <a:solidFill>
                            <a:schemeClr val="bg1"/>
                          </a:solidFill>
                        </a:rPr>
                        <a:t/>
                      </a:r>
                      <a:br>
                        <a:rPr lang="en-IN" baseline="0" dirty="0" smtClean="0">
                          <a:solidFill>
                            <a:schemeClr val="bg1"/>
                          </a:solidFill>
                        </a:rPr>
                      </a:br>
                      <a:r>
                        <a:rPr kumimoji="0" lang="en-IN" sz="1800" b="1" kern="1200" dirty="0" smtClean="0">
                          <a:solidFill>
                            <a:schemeClr val="bg1"/>
                          </a:solidFill>
                          <a:latin typeface="+mn-lt"/>
                          <a:ea typeface="+mn-ea"/>
                          <a:cs typeface="+mn-cs"/>
                        </a:rPr>
                        <a:t>At the end of this session, the 2</a:t>
                      </a:r>
                      <a:r>
                        <a:rPr kumimoji="0" lang="en-IN" sz="1800" b="1" kern="1200" baseline="30000" dirty="0" smtClean="0">
                          <a:solidFill>
                            <a:schemeClr val="bg1"/>
                          </a:solidFill>
                          <a:latin typeface="+mn-lt"/>
                          <a:ea typeface="+mn-ea"/>
                          <a:cs typeface="+mn-cs"/>
                        </a:rPr>
                        <a:t>nd</a:t>
                      </a:r>
                      <a:r>
                        <a:rPr kumimoji="0" lang="en-IN" sz="1800" b="1" kern="1200" dirty="0" smtClean="0">
                          <a:solidFill>
                            <a:schemeClr val="bg1"/>
                          </a:solidFill>
                          <a:latin typeface="+mn-lt"/>
                          <a:ea typeface="+mn-ea"/>
                          <a:cs typeface="+mn-cs"/>
                        </a:rPr>
                        <a:t> MBBS student....</a:t>
                      </a:r>
                      <a:endParaRPr lang="en-IN" dirty="0">
                        <a:solidFill>
                          <a:schemeClr val="bg1"/>
                        </a:solidFill>
                      </a:endParaRPr>
                    </a:p>
                  </a:txBody>
                  <a:tcPr/>
                </a:tc>
                <a:tc>
                  <a:txBody>
                    <a:bodyPr/>
                    <a:lstStyle/>
                    <a:p>
                      <a:r>
                        <a:rPr lang="en-IN" dirty="0" smtClean="0">
                          <a:solidFill>
                            <a:schemeClr val="bg1"/>
                          </a:solidFill>
                        </a:rPr>
                        <a:t>Integration</a:t>
                      </a:r>
                      <a:endParaRPr lang="en-IN" dirty="0">
                        <a:solidFill>
                          <a:schemeClr val="bg1"/>
                        </a:solidFill>
                      </a:endParaRPr>
                    </a:p>
                  </a:txBody>
                  <a:tcPr/>
                </a:tc>
              </a:tr>
              <a:tr h="814114">
                <a:tc>
                  <a:txBody>
                    <a:bodyPr/>
                    <a:lstStyle/>
                    <a:p>
                      <a:r>
                        <a:rPr kumimoji="0" lang="en-IN" sz="1800" kern="1200" dirty="0" smtClean="0">
                          <a:solidFill>
                            <a:schemeClr val="dk1"/>
                          </a:solidFill>
                          <a:latin typeface="+mn-lt"/>
                          <a:ea typeface="+mn-ea"/>
                          <a:cs typeface="+mn-cs"/>
                        </a:rPr>
                        <a:t>1. should able to </a:t>
                      </a:r>
                      <a:r>
                        <a:rPr kumimoji="0" lang="en-IN" sz="1800" b="1" kern="1200" dirty="0" smtClean="0">
                          <a:solidFill>
                            <a:schemeClr val="dk1"/>
                          </a:solidFill>
                          <a:latin typeface="+mn-lt"/>
                          <a:ea typeface="+mn-ea"/>
                          <a:cs typeface="+mn-cs"/>
                        </a:rPr>
                        <a:t>define </a:t>
                      </a:r>
                      <a:r>
                        <a:rPr kumimoji="0" lang="en-IN" sz="1800" b="1" kern="1200" dirty="0" smtClean="0">
                          <a:solidFill>
                            <a:schemeClr val="dk1"/>
                          </a:solidFill>
                          <a:latin typeface="+mn-lt"/>
                          <a:ea typeface="+mn-ea"/>
                          <a:cs typeface="+mn-cs"/>
                        </a:rPr>
                        <a:t>Drowning</a:t>
                      </a:r>
                      <a:r>
                        <a:rPr kumimoji="0" lang="en-IN" sz="1800" b="1" kern="1200" baseline="0" dirty="0" smtClean="0">
                          <a:solidFill>
                            <a:schemeClr val="dk1"/>
                          </a:solidFill>
                          <a:latin typeface="+mn-lt"/>
                          <a:ea typeface="+mn-ea"/>
                          <a:cs typeface="+mn-cs"/>
                        </a:rPr>
                        <a:t> and describe different types of drowning.</a:t>
                      </a:r>
                      <a:r>
                        <a:rPr kumimoji="0" lang="en-IN" sz="1800" b="1" kern="1200" baseline="0" dirty="0" smtClean="0">
                          <a:solidFill>
                            <a:schemeClr val="dk1"/>
                          </a:solidFill>
                          <a:latin typeface="+mn-lt"/>
                          <a:ea typeface="+mn-ea"/>
                          <a:cs typeface="+mn-cs"/>
                        </a:rPr>
                        <a:t/>
                      </a:r>
                      <a:br>
                        <a:rPr kumimoji="0" lang="en-IN" sz="1800" b="1" kern="1200" baseline="0" dirty="0" smtClean="0">
                          <a:solidFill>
                            <a:schemeClr val="dk1"/>
                          </a:solidFill>
                          <a:latin typeface="+mn-lt"/>
                          <a:ea typeface="+mn-ea"/>
                          <a:cs typeface="+mn-cs"/>
                        </a:rPr>
                      </a:br>
                      <a:r>
                        <a:rPr kumimoji="0" lang="en-IN" sz="1800" b="1" kern="1200" baseline="0" dirty="0" smtClean="0">
                          <a:solidFill>
                            <a:schemeClr val="dk1"/>
                          </a:solidFill>
                          <a:latin typeface="+mn-lt"/>
                          <a:ea typeface="+mn-ea"/>
                          <a:cs typeface="+mn-cs"/>
                        </a:rPr>
                        <a:t>2. </a:t>
                      </a:r>
                      <a:r>
                        <a:rPr kumimoji="0" lang="en-IN" sz="1800" kern="1200" dirty="0" smtClean="0">
                          <a:solidFill>
                            <a:schemeClr val="dk1"/>
                          </a:solidFill>
                          <a:latin typeface="+mn-lt"/>
                          <a:ea typeface="+mn-ea"/>
                          <a:cs typeface="+mn-cs"/>
                        </a:rPr>
                        <a:t>should able to describe </a:t>
                      </a:r>
                      <a:r>
                        <a:rPr kumimoji="0" lang="en-IN" sz="1800" kern="1200" dirty="0" err="1" smtClean="0">
                          <a:solidFill>
                            <a:schemeClr val="dk1"/>
                          </a:solidFill>
                          <a:latin typeface="+mn-lt"/>
                          <a:ea typeface="+mn-ea"/>
                          <a:cs typeface="+mn-cs"/>
                        </a:rPr>
                        <a:t>pathophysiology</a:t>
                      </a:r>
                      <a:r>
                        <a:rPr kumimoji="0" lang="en-IN" sz="1800" kern="1200" dirty="0" smtClean="0">
                          <a:solidFill>
                            <a:schemeClr val="dk1"/>
                          </a:solidFill>
                          <a:latin typeface="+mn-lt"/>
                          <a:ea typeface="+mn-ea"/>
                          <a:cs typeface="+mn-cs"/>
                        </a:rPr>
                        <a:t>, </a:t>
                      </a:r>
                      <a:r>
                        <a:rPr kumimoji="0" lang="en-IN" sz="1800" b="1" kern="1200" baseline="0" dirty="0" smtClean="0">
                          <a:solidFill>
                            <a:schemeClr val="dk1"/>
                          </a:solidFill>
                          <a:latin typeface="+mn-lt"/>
                          <a:ea typeface="+mn-ea"/>
                          <a:cs typeface="+mn-cs"/>
                        </a:rPr>
                        <a:t>clinical </a:t>
                      </a:r>
                      <a:r>
                        <a:rPr kumimoji="0" lang="en-IN" sz="1800" b="1" kern="1200" baseline="0" dirty="0" smtClean="0">
                          <a:solidFill>
                            <a:schemeClr val="dk1"/>
                          </a:solidFill>
                          <a:latin typeface="+mn-lt"/>
                          <a:ea typeface="+mn-ea"/>
                          <a:cs typeface="+mn-cs"/>
                        </a:rPr>
                        <a:t>findings, causes of death, post-mortem findings </a:t>
                      </a:r>
                      <a:r>
                        <a:rPr kumimoji="0" lang="en-IN" sz="1800" kern="1200" baseline="0" dirty="0" smtClean="0">
                          <a:solidFill>
                            <a:schemeClr val="dk1"/>
                          </a:solidFill>
                          <a:latin typeface="+mn-lt"/>
                          <a:ea typeface="+mn-ea"/>
                          <a:cs typeface="+mn-cs"/>
                        </a:rPr>
                        <a:t>and </a:t>
                      </a:r>
                      <a:r>
                        <a:rPr kumimoji="0" lang="en-IN" sz="1800" b="1" kern="1200" baseline="0" dirty="0" smtClean="0">
                          <a:solidFill>
                            <a:schemeClr val="dk1"/>
                          </a:solidFill>
                          <a:latin typeface="+mn-lt"/>
                          <a:ea typeface="+mn-ea"/>
                          <a:cs typeface="+mn-cs"/>
                        </a:rPr>
                        <a:t>medico-legal aspects </a:t>
                      </a:r>
                      <a:r>
                        <a:rPr kumimoji="0" lang="en-IN" sz="1800" kern="1200" baseline="0" dirty="0" smtClean="0">
                          <a:solidFill>
                            <a:schemeClr val="dk1"/>
                          </a:solidFill>
                          <a:latin typeface="+mn-lt"/>
                          <a:ea typeface="+mn-ea"/>
                          <a:cs typeface="+mn-cs"/>
                        </a:rPr>
                        <a:t>of death due to </a:t>
                      </a:r>
                      <a:r>
                        <a:rPr kumimoji="0" lang="en-IN" sz="1800" b="1" kern="1200" baseline="0" dirty="0" smtClean="0">
                          <a:solidFill>
                            <a:schemeClr val="dk1"/>
                          </a:solidFill>
                          <a:latin typeface="+mn-lt"/>
                          <a:ea typeface="+mn-ea"/>
                          <a:cs typeface="+mn-cs"/>
                        </a:rPr>
                        <a:t>drowning in sea water and fresh water</a:t>
                      </a:r>
                      <a:r>
                        <a:rPr kumimoji="0" lang="en-IN" sz="1800" kern="1200" baseline="0" dirty="0" smtClean="0">
                          <a:solidFill>
                            <a:schemeClr val="dk1"/>
                          </a:solidFill>
                          <a:latin typeface="+mn-lt"/>
                          <a:ea typeface="+mn-ea"/>
                          <a:cs typeface="+mn-cs"/>
                        </a:rPr>
                        <a:t>.</a:t>
                      </a:r>
                      <a:r>
                        <a:rPr kumimoji="0" lang="en-IN" sz="1800" kern="1200" baseline="0" dirty="0" smtClean="0">
                          <a:solidFill>
                            <a:schemeClr val="dk1"/>
                          </a:solidFill>
                          <a:latin typeface="+mn-lt"/>
                          <a:ea typeface="+mn-ea"/>
                          <a:cs typeface="+mn-cs"/>
                        </a:rPr>
                        <a:t/>
                      </a:r>
                      <a:br>
                        <a:rPr kumimoji="0" lang="en-IN" sz="1800" kern="1200" baseline="0" dirty="0" smtClean="0">
                          <a:solidFill>
                            <a:schemeClr val="dk1"/>
                          </a:solidFill>
                          <a:latin typeface="+mn-lt"/>
                          <a:ea typeface="+mn-ea"/>
                          <a:cs typeface="+mn-cs"/>
                        </a:rPr>
                      </a:br>
                      <a:r>
                        <a:rPr kumimoji="0" lang="en-IN" sz="1800" kern="1200" baseline="0" dirty="0" smtClean="0">
                          <a:solidFill>
                            <a:schemeClr val="dk1"/>
                          </a:solidFill>
                          <a:latin typeface="+mn-lt"/>
                          <a:ea typeface="+mn-ea"/>
                          <a:cs typeface="+mn-cs"/>
                        </a:rPr>
                        <a:t>3. </a:t>
                      </a:r>
                      <a:r>
                        <a:rPr kumimoji="0" lang="en-IN" sz="1800" kern="1200" dirty="0" smtClean="0">
                          <a:solidFill>
                            <a:schemeClr val="dk1"/>
                          </a:solidFill>
                          <a:latin typeface="+mn-lt"/>
                          <a:ea typeface="+mn-ea"/>
                          <a:cs typeface="+mn-cs"/>
                        </a:rPr>
                        <a:t>should able to describe  and demonstrate</a:t>
                      </a:r>
                      <a:r>
                        <a:rPr kumimoji="0" lang="en-IN" sz="1800" kern="1200" baseline="0" dirty="0" smtClean="0">
                          <a:solidFill>
                            <a:schemeClr val="dk1"/>
                          </a:solidFill>
                          <a:latin typeface="+mn-lt"/>
                          <a:ea typeface="+mn-ea"/>
                          <a:cs typeface="+mn-cs"/>
                        </a:rPr>
                        <a:t> </a:t>
                      </a:r>
                      <a:r>
                        <a:rPr kumimoji="0" lang="en-IN" sz="1800" b="0" kern="1200" baseline="0" dirty="0" smtClean="0">
                          <a:solidFill>
                            <a:schemeClr val="dk1"/>
                          </a:solidFill>
                          <a:latin typeface="+mn-lt"/>
                          <a:ea typeface="+mn-ea"/>
                          <a:cs typeface="+mn-cs"/>
                        </a:rPr>
                        <a:t>examination, preservation and dispatch of </a:t>
                      </a:r>
                      <a:r>
                        <a:rPr kumimoji="0" lang="en-IN" sz="1800" b="1" kern="1200" baseline="0" dirty="0" smtClean="0">
                          <a:solidFill>
                            <a:schemeClr val="dk1"/>
                          </a:solidFill>
                          <a:latin typeface="+mn-lt"/>
                          <a:ea typeface="+mn-ea"/>
                          <a:cs typeface="+mn-cs"/>
                        </a:rPr>
                        <a:t>autopsy samples in death due to drowning.</a:t>
                      </a:r>
                    </a:p>
                    <a:p>
                      <a:r>
                        <a:rPr kumimoji="0" lang="en-IN" sz="1800" b="0" kern="1200" baseline="0" dirty="0" smtClean="0">
                          <a:solidFill>
                            <a:schemeClr val="dk1"/>
                          </a:solidFill>
                          <a:latin typeface="+mn-lt"/>
                          <a:ea typeface="+mn-ea"/>
                          <a:cs typeface="+mn-cs"/>
                        </a:rPr>
                        <a:t>4. Should be able to describe </a:t>
                      </a:r>
                      <a:r>
                        <a:rPr kumimoji="0" lang="en-IN" sz="1800" b="1" kern="1200" baseline="0" dirty="0" smtClean="0">
                          <a:solidFill>
                            <a:schemeClr val="dk1"/>
                          </a:solidFill>
                          <a:latin typeface="+mn-lt"/>
                          <a:ea typeface="+mn-ea"/>
                          <a:cs typeface="+mn-cs"/>
                        </a:rPr>
                        <a:t>Diatom test </a:t>
                      </a:r>
                      <a:r>
                        <a:rPr kumimoji="0" lang="en-IN" sz="1800" b="0" kern="1200" baseline="0" dirty="0" smtClean="0">
                          <a:solidFill>
                            <a:schemeClr val="dk1"/>
                          </a:solidFill>
                          <a:latin typeface="+mn-lt"/>
                          <a:ea typeface="+mn-ea"/>
                          <a:cs typeface="+mn-cs"/>
                        </a:rPr>
                        <a:t>and</a:t>
                      </a:r>
                      <a:r>
                        <a:rPr kumimoji="0" lang="en-IN" sz="1800" b="1" kern="1200" baseline="0" dirty="0" smtClean="0">
                          <a:solidFill>
                            <a:schemeClr val="dk1"/>
                          </a:solidFill>
                          <a:latin typeface="+mn-lt"/>
                          <a:ea typeface="+mn-ea"/>
                          <a:cs typeface="+mn-cs"/>
                        </a:rPr>
                        <a:t> </a:t>
                      </a:r>
                      <a:r>
                        <a:rPr kumimoji="0" lang="en-IN" sz="1800" b="1" kern="1200" baseline="0" dirty="0" err="1" smtClean="0">
                          <a:solidFill>
                            <a:schemeClr val="dk1"/>
                          </a:solidFill>
                          <a:latin typeface="+mn-lt"/>
                          <a:ea typeface="+mn-ea"/>
                          <a:cs typeface="+mn-cs"/>
                        </a:rPr>
                        <a:t>Gattler</a:t>
                      </a:r>
                      <a:r>
                        <a:rPr kumimoji="0" lang="en-IN" sz="1800" b="1" kern="1200" baseline="0" dirty="0" smtClean="0">
                          <a:solidFill>
                            <a:schemeClr val="dk1"/>
                          </a:solidFill>
                          <a:latin typeface="+mn-lt"/>
                          <a:ea typeface="+mn-ea"/>
                          <a:cs typeface="+mn-cs"/>
                        </a:rPr>
                        <a:t> test </a:t>
                      </a:r>
                      <a:r>
                        <a:rPr kumimoji="0" lang="en-IN" sz="1800" b="0" kern="1200" baseline="0" dirty="0" smtClean="0">
                          <a:solidFill>
                            <a:schemeClr val="dk1"/>
                          </a:solidFill>
                          <a:latin typeface="+mn-lt"/>
                          <a:ea typeface="+mn-ea"/>
                          <a:cs typeface="+mn-cs"/>
                        </a:rPr>
                        <a:t>and its </a:t>
                      </a:r>
                      <a:r>
                        <a:rPr kumimoji="0" lang="en-IN" sz="1800" b="0" kern="1200" baseline="0" dirty="0" err="1" smtClean="0">
                          <a:solidFill>
                            <a:schemeClr val="dk1"/>
                          </a:solidFill>
                          <a:latin typeface="+mn-lt"/>
                          <a:ea typeface="+mn-ea"/>
                          <a:cs typeface="+mn-cs"/>
                        </a:rPr>
                        <a:t>medicolegal</a:t>
                      </a:r>
                      <a:r>
                        <a:rPr kumimoji="0" lang="en-IN" sz="1800" b="0" kern="1200" baseline="0" dirty="0" smtClean="0">
                          <a:solidFill>
                            <a:schemeClr val="dk1"/>
                          </a:solidFill>
                          <a:latin typeface="+mn-lt"/>
                          <a:ea typeface="+mn-ea"/>
                          <a:cs typeface="+mn-cs"/>
                        </a:rPr>
                        <a:t> applications.</a:t>
                      </a:r>
                      <a:endParaRPr lang="en-IN" sz="1800" b="0" dirty="0" smtClean="0">
                        <a:latin typeface="Calibri"/>
                        <a:ea typeface="Times New Roman"/>
                        <a:cs typeface="Mangal"/>
                      </a:endParaRPr>
                    </a:p>
                    <a:p>
                      <a:endParaRPr lang="en-IN" sz="1800" dirty="0">
                        <a:latin typeface="Calibri"/>
                        <a:ea typeface="Times New Roman"/>
                        <a:cs typeface="Mangal"/>
                      </a:endParaRPr>
                    </a:p>
                  </a:txBody>
                  <a:tcPr marL="68580" marR="68580" marT="0" marB="0"/>
                </a:tc>
                <a:tc>
                  <a:txBody>
                    <a:bodyPr/>
                    <a:lstStyle/>
                    <a:p>
                      <a:r>
                        <a:rPr lang="en-IN" sz="1800" dirty="0" smtClean="0"/>
                        <a:t>N</a:t>
                      </a:r>
                      <a:endParaRPr lang="en-IN" sz="1800" dirty="0"/>
                    </a:p>
                  </a:txBody>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DROWNING</a:t>
            </a:r>
            <a:endParaRPr lang="en-IN" dirty="0"/>
          </a:p>
        </p:txBody>
      </p:sp>
      <p:sp>
        <p:nvSpPr>
          <p:cNvPr id="3" name="Content Placeholder 2"/>
          <p:cNvSpPr>
            <a:spLocks noGrp="1"/>
          </p:cNvSpPr>
          <p:nvPr>
            <p:ph idx="1"/>
          </p:nvPr>
        </p:nvSpPr>
        <p:spPr>
          <a:xfrm>
            <a:off x="457200" y="3200400"/>
            <a:ext cx="8153400" cy="3374136"/>
          </a:xfrm>
        </p:spPr>
        <p:txBody>
          <a:bodyPr>
            <a:normAutofit fontScale="85000" lnSpcReduction="20000"/>
          </a:bodyPr>
          <a:lstStyle/>
          <a:p>
            <a:r>
              <a:rPr lang="en-IN" dirty="0" smtClean="0"/>
              <a:t>Asphyxia due to submersion into water or other fluid bodies and aspiration of it in respiratory tracks.</a:t>
            </a:r>
          </a:p>
          <a:p>
            <a:endParaRPr lang="en-IN" dirty="0" smtClean="0"/>
          </a:p>
          <a:p>
            <a:r>
              <a:rPr lang="en-IN" dirty="0" smtClean="0"/>
              <a:t>Sea</a:t>
            </a:r>
            <a:r>
              <a:rPr lang="en-IN" dirty="0" smtClean="0"/>
              <a:t> – salt water</a:t>
            </a:r>
            <a:r>
              <a:rPr lang="en-IN" dirty="0" smtClean="0"/>
              <a:t> </a:t>
            </a:r>
          </a:p>
          <a:p>
            <a:r>
              <a:rPr lang="en-IN" dirty="0" smtClean="0"/>
              <a:t>River</a:t>
            </a:r>
            <a:r>
              <a:rPr lang="en-IN" dirty="0" smtClean="0"/>
              <a:t>, ponds, lacks, swimming pools, bath tubs, water </a:t>
            </a:r>
            <a:r>
              <a:rPr lang="en-IN" dirty="0" smtClean="0"/>
              <a:t>tanks – fresh water</a:t>
            </a:r>
            <a:endParaRPr lang="en-IN" dirty="0" smtClean="0"/>
          </a:p>
          <a:p>
            <a:endParaRPr lang="en-IN" dirty="0" smtClean="0"/>
          </a:p>
          <a:p>
            <a:r>
              <a:rPr lang="en-IN" dirty="0" smtClean="0"/>
              <a:t>Specific gravity – water – 1.0</a:t>
            </a:r>
            <a:br>
              <a:rPr lang="en-IN" dirty="0" smtClean="0"/>
            </a:br>
            <a:r>
              <a:rPr lang="en-IN" dirty="0" smtClean="0"/>
              <a:t>Adult body – 1.08, Fat-0.92, Bone-2.01, Muscle-1.08, Soft organs-1.05</a:t>
            </a:r>
            <a:endParaRPr lang="en-IN" dirty="0"/>
          </a:p>
        </p:txBody>
      </p:sp>
      <p:pic>
        <p:nvPicPr>
          <p:cNvPr id="2050" name="Picture 2" descr="D:\Kalpesh\f.m. dept\library\10 asphyxial deaths\man-drowning-726x313.jpg"/>
          <p:cNvPicPr>
            <a:picLocks noChangeAspect="1" noChangeArrowheads="1"/>
          </p:cNvPicPr>
          <p:nvPr/>
        </p:nvPicPr>
        <p:blipFill>
          <a:blip r:embed="rId2"/>
          <a:srcRect/>
          <a:stretch>
            <a:fillRect/>
          </a:stretch>
        </p:blipFill>
        <p:spPr bwMode="auto">
          <a:xfrm>
            <a:off x="3886200" y="914400"/>
            <a:ext cx="5125606" cy="22098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5688"/>
            <a:ext cx="8229600" cy="4325112"/>
          </a:xfrm>
        </p:spPr>
        <p:txBody>
          <a:bodyPr>
            <a:normAutofit fontScale="85000" lnSpcReduction="20000"/>
          </a:bodyPr>
          <a:lstStyle/>
          <a:p>
            <a:r>
              <a:rPr lang="en-IN" sz="3800" dirty="0" smtClean="0"/>
              <a:t>Stages of Drowning </a:t>
            </a:r>
            <a:r>
              <a:rPr lang="en-IN" dirty="0" smtClean="0"/>
              <a:t>(Animal </a:t>
            </a:r>
            <a:r>
              <a:rPr lang="en-IN" dirty="0" smtClean="0"/>
              <a:t>study in dogs)</a:t>
            </a:r>
            <a:endParaRPr lang="en-IN" sz="3800" dirty="0" smtClean="0"/>
          </a:p>
          <a:p>
            <a:pPr marL="681228" indent="-571500">
              <a:buFont typeface="+mj-lt"/>
              <a:buAutoNum type="romanUcPeriod"/>
            </a:pPr>
            <a:r>
              <a:rPr lang="en-IN" dirty="0" smtClean="0"/>
              <a:t>Stage of Surprise – 5-10 sec</a:t>
            </a:r>
          </a:p>
          <a:p>
            <a:pPr marL="681228" indent="-571500">
              <a:buFont typeface="+mj-lt"/>
              <a:buAutoNum type="romanUcPeriod"/>
            </a:pPr>
            <a:r>
              <a:rPr lang="en-IN" dirty="0" smtClean="0"/>
              <a:t>Stage or 1</a:t>
            </a:r>
            <a:r>
              <a:rPr lang="en-IN" baseline="30000" dirty="0" smtClean="0"/>
              <a:t>st</a:t>
            </a:r>
            <a:r>
              <a:rPr lang="en-IN" dirty="0" smtClean="0"/>
              <a:t> respiratory arrest – 1 min</a:t>
            </a:r>
            <a:br>
              <a:rPr lang="en-IN" dirty="0" smtClean="0"/>
            </a:br>
            <a:r>
              <a:rPr lang="en-IN" dirty="0" smtClean="0"/>
              <a:t>violent agitation, fight to reach surface, voluntary respiration stop</a:t>
            </a:r>
          </a:p>
          <a:p>
            <a:pPr marL="681228" indent="-571500">
              <a:buFont typeface="+mj-lt"/>
              <a:buAutoNum type="romanUcPeriod"/>
            </a:pPr>
            <a:r>
              <a:rPr lang="en-IN" dirty="0" smtClean="0"/>
              <a:t>Stage of deep respiration – 1 min</a:t>
            </a:r>
            <a:br>
              <a:rPr lang="en-IN" dirty="0" smtClean="0"/>
            </a:br>
            <a:r>
              <a:rPr lang="en-IN" dirty="0" smtClean="0"/>
              <a:t>some deep inspirations, frothing, eyes-mouth open</a:t>
            </a:r>
          </a:p>
          <a:p>
            <a:pPr marL="681228" indent="-571500">
              <a:buFont typeface="+mj-lt"/>
              <a:buAutoNum type="romanUcPeriod"/>
            </a:pPr>
            <a:r>
              <a:rPr lang="en-IN" dirty="0" smtClean="0"/>
              <a:t>Stage of 2</a:t>
            </a:r>
            <a:r>
              <a:rPr lang="en-IN" baseline="30000" dirty="0" smtClean="0"/>
              <a:t>nd</a:t>
            </a:r>
            <a:r>
              <a:rPr lang="en-IN" dirty="0" smtClean="0"/>
              <a:t> respiratory arrest – 1 min</a:t>
            </a:r>
            <a:br>
              <a:rPr lang="en-IN" dirty="0" smtClean="0"/>
            </a:br>
            <a:r>
              <a:rPr lang="en-IN" dirty="0" smtClean="0"/>
              <a:t>no thoracic movements, corneal reflexes lost, hypoxic convulsion</a:t>
            </a:r>
          </a:p>
          <a:p>
            <a:pPr marL="681228" indent="-571500">
              <a:buFont typeface="+mj-lt"/>
              <a:buAutoNum type="romanUcPeriod"/>
            </a:pPr>
            <a:r>
              <a:rPr lang="en-IN" dirty="0" smtClean="0"/>
              <a:t>Stage of terminal gasps – 30 sec</a:t>
            </a:r>
            <a:br>
              <a:rPr lang="en-IN" dirty="0" smtClean="0"/>
            </a:br>
            <a:r>
              <a:rPr lang="en-IN" dirty="0" smtClean="0"/>
              <a:t>few gasping efforts, lips-jaw muscle </a:t>
            </a:r>
            <a:r>
              <a:rPr lang="en-IN" dirty="0" err="1" smtClean="0"/>
              <a:t>fibrilations</a:t>
            </a:r>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fontScale="85000" lnSpcReduction="20000"/>
          </a:bodyPr>
          <a:lstStyle/>
          <a:p>
            <a:pPr>
              <a:buNone/>
            </a:pPr>
            <a:r>
              <a:rPr lang="en-IN" sz="4000" dirty="0" smtClean="0"/>
              <a:t>Chronology deaths due to drowning</a:t>
            </a:r>
          </a:p>
          <a:p>
            <a:pPr marL="681228" indent="-571500"/>
            <a:r>
              <a:rPr lang="en-IN" dirty="0" smtClean="0"/>
              <a:t>Person falls deep in water body</a:t>
            </a:r>
          </a:p>
          <a:p>
            <a:pPr marL="681228" indent="-571500"/>
            <a:r>
              <a:rPr lang="en-IN" dirty="0" smtClean="0"/>
              <a:t>Reflex stimulation from skin, </a:t>
            </a:r>
            <a:r>
              <a:rPr lang="en-IN" dirty="0" err="1" smtClean="0"/>
              <a:t>vagus</a:t>
            </a:r>
            <a:r>
              <a:rPr lang="en-IN" dirty="0" smtClean="0"/>
              <a:t> </a:t>
            </a:r>
            <a:r>
              <a:rPr lang="en-IN" dirty="0" smtClean="0"/>
              <a:t>stimulation</a:t>
            </a:r>
            <a:r>
              <a:rPr lang="en-IN" dirty="0" smtClean="0"/>
              <a:t> – </a:t>
            </a:r>
            <a:r>
              <a:rPr lang="en-IN" dirty="0" smtClean="0"/>
              <a:t>neurological shock/</a:t>
            </a:r>
            <a:r>
              <a:rPr lang="en-IN" dirty="0" err="1" smtClean="0"/>
              <a:t>vagal</a:t>
            </a:r>
            <a:r>
              <a:rPr lang="en-IN" dirty="0" smtClean="0"/>
              <a:t> inhibition -&gt; cardiac arrest</a:t>
            </a:r>
          </a:p>
          <a:p>
            <a:pPr marL="681228" indent="-571500"/>
            <a:r>
              <a:rPr lang="en-IN" dirty="0" smtClean="0"/>
              <a:t>Hold breath -&gt; PaCO2 rises -&gt; stimulation of respiratory centres -&gt; reflex </a:t>
            </a:r>
            <a:r>
              <a:rPr lang="en-IN" dirty="0" err="1" smtClean="0"/>
              <a:t>respi</a:t>
            </a:r>
            <a:r>
              <a:rPr lang="en-IN" dirty="0" smtClean="0"/>
              <a:t> stimulation -&gt; inhale water in airways &amp; swallow in </a:t>
            </a:r>
            <a:r>
              <a:rPr lang="en-IN" dirty="0" err="1" smtClean="0"/>
              <a:t>esophagus</a:t>
            </a:r>
            <a:endParaRPr lang="en-IN" dirty="0" smtClean="0"/>
          </a:p>
          <a:p>
            <a:pPr marL="681228" indent="-571500"/>
            <a:r>
              <a:rPr lang="en-IN" dirty="0" smtClean="0"/>
              <a:t>Cough reflex, Vomiting</a:t>
            </a:r>
          </a:p>
          <a:p>
            <a:pPr marL="681228" indent="-571500"/>
            <a:r>
              <a:rPr lang="en-IN" dirty="0" smtClean="0"/>
              <a:t>Struggle for life, Violent respiratory efforts-&gt; water churning with alveolar </a:t>
            </a:r>
            <a:r>
              <a:rPr lang="en-IN" dirty="0" smtClean="0"/>
              <a:t>air &amp; mucus </a:t>
            </a:r>
            <a:r>
              <a:rPr lang="en-IN" dirty="0" smtClean="0"/>
              <a:t>-&gt; frothing</a:t>
            </a:r>
          </a:p>
          <a:p>
            <a:pPr marL="681228" indent="-571500"/>
            <a:r>
              <a:rPr lang="en-IN" dirty="0" smtClean="0"/>
              <a:t>Alveolar filling - &gt; cerebral hypoxia, convulsions</a:t>
            </a:r>
          </a:p>
          <a:p>
            <a:pPr marL="681228" indent="-571500"/>
            <a:r>
              <a:rPr lang="en-IN" dirty="0" smtClean="0"/>
              <a:t>Unconsciousness, coma, death</a:t>
            </a:r>
          </a:p>
          <a:p>
            <a:pPr marL="681228" indent="-571500"/>
            <a:r>
              <a:rPr lang="en-IN" dirty="0" smtClean="0"/>
              <a:t>Fatal Period - Freezing </a:t>
            </a:r>
            <a:r>
              <a:rPr lang="en-IN" dirty="0" smtClean="0"/>
              <a:t>cold water – 5 to 10 </a:t>
            </a:r>
            <a:r>
              <a:rPr lang="en-IN" dirty="0" err="1" smtClean="0"/>
              <a:t>mins</a:t>
            </a:r>
            <a:endParaRPr lang="en-IN" dirty="0" smtClean="0"/>
          </a:p>
          <a:p>
            <a:pPr marL="681228" indent="-571500"/>
            <a:r>
              <a:rPr lang="en-IN" dirty="0" smtClean="0"/>
              <a:t>Fresh </a:t>
            </a:r>
            <a:r>
              <a:rPr lang="en-IN" dirty="0" smtClean="0"/>
              <a:t>water – body sinks</a:t>
            </a:r>
            <a:br>
              <a:rPr lang="en-IN" dirty="0" smtClean="0"/>
            </a:br>
            <a:r>
              <a:rPr lang="en-IN" dirty="0" smtClean="0"/>
              <a:t>sea water – body floats under surface</a:t>
            </a:r>
          </a:p>
          <a:p>
            <a:pPr marL="681228" indent="-571500"/>
            <a:r>
              <a:rPr lang="en-IN" dirty="0" smtClean="0"/>
              <a:t>Decomposition – Casper’s Dictum, Body floating</a:t>
            </a:r>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a:t>
            </a:r>
            <a:endParaRPr lang="en-IN" dirty="0"/>
          </a:p>
        </p:txBody>
      </p:sp>
      <p:sp>
        <p:nvSpPr>
          <p:cNvPr id="3" name="Content Placeholder 2"/>
          <p:cNvSpPr>
            <a:spLocks noGrp="1"/>
          </p:cNvSpPr>
          <p:nvPr>
            <p:ph idx="1"/>
          </p:nvPr>
        </p:nvSpPr>
        <p:spPr>
          <a:xfrm>
            <a:off x="457200" y="2057400"/>
            <a:ext cx="8229600" cy="4517136"/>
          </a:xfrm>
        </p:spPr>
        <p:txBody>
          <a:bodyPr>
            <a:noAutofit/>
          </a:bodyPr>
          <a:lstStyle/>
          <a:p>
            <a:pPr marL="624078" indent="-514350">
              <a:buFont typeface="+mj-lt"/>
              <a:buAutoNum type="arabicPeriod"/>
            </a:pPr>
            <a:r>
              <a:rPr lang="en-IN" sz="2200" b="1" dirty="0" smtClean="0"/>
              <a:t>Wet </a:t>
            </a:r>
            <a:r>
              <a:rPr lang="en-IN" sz="2200" b="1" dirty="0" smtClean="0"/>
              <a:t>drowning</a:t>
            </a:r>
            <a:r>
              <a:rPr lang="en-IN" sz="2200" b="1" dirty="0" smtClean="0"/>
              <a:t>/ </a:t>
            </a:r>
            <a:r>
              <a:rPr lang="en-IN" sz="2200" b="1" dirty="0" smtClean="0"/>
              <a:t>Primary drowning</a:t>
            </a:r>
            <a:r>
              <a:rPr lang="en-IN" sz="2200" b="1" dirty="0" smtClean="0"/>
              <a:t>/ </a:t>
            </a:r>
            <a:r>
              <a:rPr lang="en-IN" sz="2200" b="1" dirty="0" smtClean="0"/>
              <a:t>Typical</a:t>
            </a:r>
            <a:r>
              <a:rPr lang="en-IN" sz="2200" dirty="0" smtClean="0"/>
              <a:t> </a:t>
            </a:r>
            <a:r>
              <a:rPr lang="en-IN" sz="2200" b="1" dirty="0" smtClean="0"/>
              <a:t>drowning </a:t>
            </a:r>
            <a:r>
              <a:rPr lang="en-IN" sz="2200" dirty="0" smtClean="0"/>
              <a:t>– water is inhaled into lungs, death – cardiac arrest/VF + asphyxia</a:t>
            </a:r>
          </a:p>
          <a:p>
            <a:pPr marL="624078" indent="-514350">
              <a:buFont typeface="+mj-lt"/>
              <a:buAutoNum type="arabicPeriod"/>
            </a:pPr>
            <a:r>
              <a:rPr lang="en-IN" sz="2200" b="1" dirty="0" smtClean="0"/>
              <a:t>Dry drowning </a:t>
            </a:r>
            <a:r>
              <a:rPr lang="en-IN" sz="2200" dirty="0" smtClean="0"/>
              <a:t>– sudden laryngeal </a:t>
            </a:r>
            <a:r>
              <a:rPr lang="en-IN" sz="2200" dirty="0" smtClean="0"/>
              <a:t>spasm &amp; </a:t>
            </a:r>
            <a:r>
              <a:rPr lang="en-IN" sz="2200" dirty="0" err="1" smtClean="0"/>
              <a:t>edema</a:t>
            </a:r>
            <a:r>
              <a:rPr lang="en-IN" sz="2200" dirty="0" smtClean="0"/>
              <a:t>, </a:t>
            </a:r>
            <a:r>
              <a:rPr lang="en-IN" sz="2200" dirty="0" smtClean="0"/>
              <a:t>water not enters lungs, Death – asphyxia/</a:t>
            </a:r>
            <a:r>
              <a:rPr lang="en-IN" sz="2200" dirty="0" err="1" smtClean="0"/>
              <a:t>vagal</a:t>
            </a:r>
            <a:r>
              <a:rPr lang="en-IN" sz="2200" dirty="0" smtClean="0"/>
              <a:t> inhibition</a:t>
            </a:r>
          </a:p>
          <a:p>
            <a:pPr marL="624078" indent="-514350">
              <a:buFont typeface="+mj-lt"/>
              <a:buAutoNum type="arabicPeriod"/>
            </a:pPr>
            <a:r>
              <a:rPr lang="en-IN" sz="2200" b="1" dirty="0" smtClean="0"/>
              <a:t>Secondary </a:t>
            </a:r>
            <a:r>
              <a:rPr lang="en-IN" sz="2200" b="1" dirty="0" smtClean="0"/>
              <a:t>drowning</a:t>
            </a:r>
            <a:r>
              <a:rPr lang="en-IN" sz="2200" dirty="0" smtClean="0"/>
              <a:t>/ </a:t>
            </a:r>
            <a:r>
              <a:rPr lang="en-IN" sz="2200" b="1" dirty="0" smtClean="0"/>
              <a:t>Near drowning</a:t>
            </a:r>
            <a:r>
              <a:rPr lang="en-IN" sz="2200" b="1" dirty="0" smtClean="0"/>
              <a:t>/ </a:t>
            </a:r>
            <a:r>
              <a:rPr lang="en-IN" sz="2200" b="1" dirty="0" smtClean="0"/>
              <a:t>Post-immersion</a:t>
            </a:r>
            <a:r>
              <a:rPr lang="en-IN" sz="2200" dirty="0" smtClean="0"/>
              <a:t> </a:t>
            </a:r>
            <a:r>
              <a:rPr lang="en-IN" sz="2200" b="1" dirty="0" smtClean="0"/>
              <a:t>Syndrome</a:t>
            </a:r>
            <a:r>
              <a:rPr lang="en-IN" sz="2200" dirty="0" smtClean="0"/>
              <a:t> </a:t>
            </a:r>
            <a:r>
              <a:rPr lang="en-IN" sz="2200" dirty="0" smtClean="0"/>
              <a:t>– victim </a:t>
            </a:r>
            <a:r>
              <a:rPr lang="en-IN" sz="2200" dirty="0" err="1" smtClean="0"/>
              <a:t>resuccitated</a:t>
            </a:r>
            <a:r>
              <a:rPr lang="en-IN" sz="2200" dirty="0" smtClean="0"/>
              <a:t> &amp; after 24hrs hypoxemia, </a:t>
            </a:r>
            <a:r>
              <a:rPr lang="en-IN" sz="2200" dirty="0" err="1" smtClean="0"/>
              <a:t>pul</a:t>
            </a:r>
            <a:r>
              <a:rPr lang="en-IN" sz="2200" dirty="0" smtClean="0"/>
              <a:t>. </a:t>
            </a:r>
            <a:r>
              <a:rPr lang="en-IN" sz="2200" dirty="0" err="1" smtClean="0"/>
              <a:t>Edema</a:t>
            </a:r>
            <a:r>
              <a:rPr lang="en-IN" sz="2200" dirty="0" smtClean="0"/>
              <a:t>, electrolyte imbalance, brain damage, metabolic acidosis, sepsis, </a:t>
            </a:r>
            <a:r>
              <a:rPr lang="en-IN" sz="2200" dirty="0" err="1" smtClean="0"/>
              <a:t>arrythmia</a:t>
            </a:r>
            <a:r>
              <a:rPr lang="en-IN" sz="2200" dirty="0" smtClean="0"/>
              <a:t>..</a:t>
            </a:r>
          </a:p>
          <a:p>
            <a:pPr marL="624078" indent="-514350">
              <a:buFont typeface="+mj-lt"/>
              <a:buAutoNum type="arabicPeriod"/>
            </a:pPr>
            <a:r>
              <a:rPr lang="en-IN" sz="2200" b="1" dirty="0" smtClean="0"/>
              <a:t>Immersion </a:t>
            </a:r>
            <a:r>
              <a:rPr lang="en-IN" sz="2200" b="1" dirty="0" smtClean="0"/>
              <a:t>syndrome/ </a:t>
            </a:r>
            <a:r>
              <a:rPr lang="en-IN" sz="2200" b="1" dirty="0" err="1" smtClean="0"/>
              <a:t>Hydrocution</a:t>
            </a:r>
            <a:r>
              <a:rPr lang="en-IN" sz="2200" b="1" dirty="0" smtClean="0"/>
              <a:t>/ </a:t>
            </a:r>
            <a:r>
              <a:rPr lang="en-IN" sz="2200" b="1" dirty="0" smtClean="0"/>
              <a:t>Submersion inhibition</a:t>
            </a:r>
            <a:r>
              <a:rPr lang="en-IN" sz="2200" dirty="0" smtClean="0"/>
              <a:t> </a:t>
            </a:r>
            <a:r>
              <a:rPr lang="en-IN" sz="2200" dirty="0" smtClean="0"/>
              <a:t>– </a:t>
            </a:r>
            <a:r>
              <a:rPr lang="en-IN" sz="2200" dirty="0" smtClean="0"/>
              <a:t>cardiac </a:t>
            </a:r>
            <a:r>
              <a:rPr lang="en-IN" sz="2200" dirty="0" smtClean="0"/>
              <a:t>arrest due to </a:t>
            </a:r>
            <a:r>
              <a:rPr lang="en-IN" sz="2200" dirty="0" smtClean="0"/>
              <a:t>sudden </a:t>
            </a:r>
            <a:r>
              <a:rPr lang="en-IN" sz="2200" dirty="0" err="1" smtClean="0"/>
              <a:t>vagal</a:t>
            </a:r>
            <a:r>
              <a:rPr lang="en-IN" sz="2200" dirty="0" smtClean="0"/>
              <a:t> </a:t>
            </a:r>
            <a:r>
              <a:rPr lang="en-IN" sz="2200" dirty="0" smtClean="0"/>
              <a:t>inhibition</a:t>
            </a:r>
          </a:p>
          <a:p>
            <a:pPr marL="624078" indent="-514350">
              <a:buFont typeface="+mj-lt"/>
              <a:buAutoNum type="arabicPeriod"/>
            </a:pPr>
            <a:endParaRPr lang="en-IN" sz="2200" dirty="0" smtClean="0"/>
          </a:p>
          <a:p>
            <a:pPr marL="624078" indent="-514350">
              <a:buFont typeface="+mj-lt"/>
              <a:buAutoNum type="arabicPeriod"/>
            </a:pPr>
            <a:endParaRPr lang="en-IN" sz="2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25-03-2019_7.jpg"/>
          <p:cNvPicPr>
            <a:picLocks noGrp="1" noChangeAspect="1" noChangeArrowheads="1"/>
          </p:cNvPicPr>
          <p:nvPr>
            <p:ph idx="1"/>
          </p:nvPr>
        </p:nvPicPr>
        <p:blipFill>
          <a:blip r:embed="rId2"/>
          <a:srcRect/>
          <a:stretch>
            <a:fillRect/>
          </a:stretch>
        </p:blipFill>
        <p:spPr bwMode="auto">
          <a:xfrm>
            <a:off x="76200" y="2209800"/>
            <a:ext cx="9079897" cy="3190543"/>
          </a:xfrm>
          <a:prstGeom prst="rect">
            <a:avLst/>
          </a:prstGeom>
          <a:noFill/>
        </p:spPr>
      </p:pic>
      <p:sp>
        <p:nvSpPr>
          <p:cNvPr id="5" name="Title 1"/>
          <p:cNvSpPr>
            <a:spLocks noGrp="1"/>
          </p:cNvSpPr>
          <p:nvPr>
            <p:ph type="title"/>
          </p:nvPr>
        </p:nvSpPr>
        <p:spPr>
          <a:xfrm>
            <a:off x="457200" y="990600"/>
            <a:ext cx="8229600" cy="1066800"/>
          </a:xfrm>
        </p:spPr>
        <p:txBody>
          <a:bodyPr>
            <a:normAutofit/>
          </a:bodyPr>
          <a:lstStyle/>
          <a:p>
            <a:r>
              <a:rPr lang="en-IN" sz="3600" b="1" dirty="0" err="1" smtClean="0"/>
              <a:t>Pathophysiology</a:t>
            </a:r>
            <a:r>
              <a:rPr lang="en-IN" sz="3600" b="1" dirty="0" smtClean="0"/>
              <a:t> </a:t>
            </a:r>
            <a:r>
              <a:rPr lang="en-IN" sz="3600" b="1" dirty="0" smtClean="0"/>
              <a:t>in wet drowning – </a:t>
            </a:r>
            <a:endParaRPr lang="en-IN" b="1" dirty="0"/>
          </a:p>
        </p:txBody>
      </p:sp>
      <p:sp>
        <p:nvSpPr>
          <p:cNvPr id="8" name="Left Arrow 7"/>
          <p:cNvSpPr/>
          <p:nvPr/>
        </p:nvSpPr>
        <p:spPr>
          <a:xfrm>
            <a:off x="1752600" y="3352800"/>
            <a:ext cx="1143000" cy="762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048000" y="3886200"/>
            <a:ext cx="152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a:off x="6324600" y="2971800"/>
            <a:ext cx="10668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6019800" y="35052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239000" y="3429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124200" y="3810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cer\Desktop\25-03-2019_2 (2).jpg"/>
          <p:cNvPicPr>
            <a:picLocks noGrp="1" noChangeAspect="1" noChangeArrowheads="1"/>
          </p:cNvPicPr>
          <p:nvPr>
            <p:ph idx="1"/>
          </p:nvPr>
        </p:nvPicPr>
        <p:blipFill>
          <a:blip r:embed="rId2"/>
          <a:srcRect/>
          <a:stretch>
            <a:fillRect/>
          </a:stretch>
        </p:blipFill>
        <p:spPr bwMode="auto">
          <a:xfrm>
            <a:off x="837405" y="685800"/>
            <a:ext cx="7687881" cy="59435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9424"/>
            <a:ext cx="4114800" cy="4325112"/>
          </a:xfrm>
        </p:spPr>
        <p:txBody>
          <a:bodyPr>
            <a:normAutofit/>
          </a:bodyPr>
          <a:lstStyle/>
          <a:p>
            <a:pPr marL="624078" indent="-514350">
              <a:buFont typeface="+mj-lt"/>
              <a:buAutoNum type="alphaLcParenR"/>
            </a:pPr>
            <a:r>
              <a:rPr lang="en-IN" sz="2400" b="1" dirty="0" smtClean="0"/>
              <a:t>Complete Hanging </a:t>
            </a:r>
            <a:r>
              <a:rPr lang="en-IN" sz="2400" dirty="0" smtClean="0"/>
              <a:t>– body is completely suspended without any part of the body touching the ground.</a:t>
            </a:r>
          </a:p>
          <a:p>
            <a:pPr marL="624078" indent="-514350">
              <a:buFont typeface="+mj-lt"/>
              <a:buAutoNum type="alphaLcParenR"/>
            </a:pPr>
            <a:endParaRPr lang="en-IN" sz="2400" dirty="0" smtClean="0"/>
          </a:p>
        </p:txBody>
      </p:sp>
      <p:pic>
        <p:nvPicPr>
          <p:cNvPr id="4098" name="Picture 2"/>
          <p:cNvPicPr>
            <a:picLocks noChangeAspect="1" noChangeArrowheads="1"/>
          </p:cNvPicPr>
          <p:nvPr/>
        </p:nvPicPr>
        <p:blipFill>
          <a:blip r:embed="rId2"/>
          <a:srcRect/>
          <a:stretch>
            <a:fillRect/>
          </a:stretch>
        </p:blipFill>
        <p:spPr bwMode="auto">
          <a:xfrm>
            <a:off x="4876800" y="1202056"/>
            <a:ext cx="3962400" cy="5274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cer\Desktop\25-03-2019_3 (2).jpg"/>
          <p:cNvPicPr>
            <a:picLocks noGrp="1" noChangeAspect="1" noChangeArrowheads="1"/>
          </p:cNvPicPr>
          <p:nvPr>
            <p:ph idx="1"/>
          </p:nvPr>
        </p:nvPicPr>
        <p:blipFill>
          <a:blip r:embed="rId2"/>
          <a:srcRect/>
          <a:stretch>
            <a:fillRect/>
          </a:stretch>
        </p:blipFill>
        <p:spPr bwMode="auto">
          <a:xfrm>
            <a:off x="685801" y="685800"/>
            <a:ext cx="7772400" cy="6013552"/>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Treatment</a:t>
            </a:r>
            <a:endParaRPr lang="en-IN" dirty="0"/>
          </a:p>
        </p:txBody>
      </p:sp>
      <p:sp>
        <p:nvSpPr>
          <p:cNvPr id="3" name="Content Placeholder 2"/>
          <p:cNvSpPr>
            <a:spLocks noGrp="1"/>
          </p:cNvSpPr>
          <p:nvPr>
            <p:ph idx="1"/>
          </p:nvPr>
        </p:nvSpPr>
        <p:spPr/>
        <p:txBody>
          <a:bodyPr/>
          <a:lstStyle/>
          <a:p>
            <a:r>
              <a:rPr lang="en-IN" dirty="0" smtClean="0"/>
              <a:t>ABCD</a:t>
            </a:r>
          </a:p>
          <a:p>
            <a:r>
              <a:rPr lang="en-IN" dirty="0" err="1" smtClean="0"/>
              <a:t>Hemlich</a:t>
            </a:r>
            <a:r>
              <a:rPr lang="en-IN" dirty="0" smtClean="0"/>
              <a:t> </a:t>
            </a:r>
            <a:r>
              <a:rPr lang="en-IN" dirty="0" err="1" smtClean="0"/>
              <a:t>Menuver</a:t>
            </a:r>
            <a:endParaRPr lang="en-IN" dirty="0" smtClean="0"/>
          </a:p>
          <a:p>
            <a:r>
              <a:rPr lang="en-IN" dirty="0" smtClean="0"/>
              <a:t>Artificial respiration [+ CPR]</a:t>
            </a:r>
          </a:p>
          <a:p>
            <a:r>
              <a:rPr lang="en-IN" dirty="0" smtClean="0"/>
              <a:t>Electrolyte fluids</a:t>
            </a:r>
          </a:p>
          <a:p>
            <a:r>
              <a:rPr lang="en-IN" dirty="0" smtClean="0"/>
              <a:t>Sea water drowning – hypotonic saline</a:t>
            </a:r>
          </a:p>
          <a:p>
            <a:r>
              <a:rPr lang="en-IN" dirty="0" smtClean="0"/>
              <a:t>Warm blankets, </a:t>
            </a:r>
            <a:r>
              <a:rPr lang="en-IN" dirty="0" smtClean="0"/>
              <a:t>CNS stimulant </a:t>
            </a:r>
            <a:r>
              <a:rPr lang="en-IN" dirty="0" smtClean="0"/>
              <a:t>drugs</a:t>
            </a:r>
          </a:p>
          <a:p>
            <a:r>
              <a:rPr lang="en-IN" dirty="0" smtClean="0"/>
              <a:t>Careful observation for secondary complications (pulmonary oedema, pneumonia, laryngeal spasm, cardiac arrhythmia, cerebral ischemia)</a:t>
            </a:r>
          </a:p>
          <a:p>
            <a:endParaRPr lang="en-IN" dirty="0" smtClean="0"/>
          </a:p>
          <a:p>
            <a:endParaRPr lang="en-IN"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Postmortem</a:t>
            </a:r>
            <a:r>
              <a:rPr lang="en-IN" dirty="0" smtClean="0"/>
              <a:t> Findings - External</a:t>
            </a:r>
            <a:endParaRPr lang="en-IN" dirty="0"/>
          </a:p>
        </p:txBody>
      </p:sp>
      <p:sp>
        <p:nvSpPr>
          <p:cNvPr id="3" name="Content Placeholder 2"/>
          <p:cNvSpPr>
            <a:spLocks noGrp="1"/>
          </p:cNvSpPr>
          <p:nvPr>
            <p:ph idx="1"/>
          </p:nvPr>
        </p:nvSpPr>
        <p:spPr/>
        <p:txBody>
          <a:bodyPr>
            <a:normAutofit/>
          </a:bodyPr>
          <a:lstStyle/>
          <a:p>
            <a:r>
              <a:rPr lang="en-IN" sz="2200" dirty="0" smtClean="0"/>
              <a:t>Circumstances</a:t>
            </a:r>
          </a:p>
          <a:p>
            <a:r>
              <a:rPr lang="en-IN" sz="2200" dirty="0" smtClean="0"/>
              <a:t>Cloths, Hairs – </a:t>
            </a:r>
            <a:r>
              <a:rPr lang="en-IN" sz="2200" b="1" dirty="0" smtClean="0"/>
              <a:t>wet, mud, sand, weeds, algae</a:t>
            </a:r>
          </a:p>
          <a:p>
            <a:r>
              <a:rPr lang="en-IN" sz="2200" dirty="0" smtClean="0"/>
              <a:t>Skin – </a:t>
            </a:r>
            <a:r>
              <a:rPr lang="en-IN" sz="2200" dirty="0" err="1" smtClean="0"/>
              <a:t>Soden</a:t>
            </a:r>
            <a:r>
              <a:rPr lang="en-IN" sz="2200" dirty="0" smtClean="0"/>
              <a:t>, </a:t>
            </a:r>
            <a:r>
              <a:rPr lang="en-IN" sz="2200" b="1" dirty="0" smtClean="0"/>
              <a:t>Cutis </a:t>
            </a:r>
            <a:r>
              <a:rPr lang="en-IN" sz="2200" b="1" dirty="0" err="1" smtClean="0"/>
              <a:t>ancerina</a:t>
            </a:r>
            <a:r>
              <a:rPr lang="en-IN" sz="2200" b="1" dirty="0" smtClean="0"/>
              <a:t>, </a:t>
            </a:r>
            <a:r>
              <a:rPr lang="en-IN" sz="2200" b="1" dirty="0" err="1" smtClean="0"/>
              <a:t>Washerman’s</a:t>
            </a:r>
            <a:r>
              <a:rPr lang="en-IN" sz="2200" b="1" dirty="0" smtClean="0"/>
              <a:t> hands </a:t>
            </a:r>
            <a:r>
              <a:rPr lang="en-IN" sz="2200" dirty="0" smtClean="0"/>
              <a:t>like skin over palms &amp; soles</a:t>
            </a:r>
          </a:p>
          <a:p>
            <a:r>
              <a:rPr lang="en-IN" sz="2200" dirty="0" smtClean="0"/>
              <a:t>Rigor mortis - </a:t>
            </a:r>
            <a:r>
              <a:rPr lang="en-IN" sz="2200" b="1" dirty="0" smtClean="0"/>
              <a:t>Cadaveric clench</a:t>
            </a:r>
          </a:p>
          <a:p>
            <a:r>
              <a:rPr lang="en-IN" sz="2200" b="1" dirty="0" smtClean="0"/>
              <a:t>PM </a:t>
            </a:r>
            <a:r>
              <a:rPr lang="en-IN" sz="2200" b="1" dirty="0" err="1" smtClean="0"/>
              <a:t>lividity</a:t>
            </a:r>
            <a:r>
              <a:rPr lang="en-IN" sz="2200" b="1" dirty="0" smtClean="0"/>
              <a:t> – upper part </a:t>
            </a:r>
            <a:r>
              <a:rPr lang="en-IN" sz="2200" dirty="0" smtClean="0"/>
              <a:t>of body</a:t>
            </a:r>
          </a:p>
          <a:p>
            <a:r>
              <a:rPr lang="en-IN" sz="2200" b="1" dirty="0" smtClean="0"/>
              <a:t>Froth </a:t>
            </a:r>
            <a:r>
              <a:rPr lang="en-IN" sz="2200" dirty="0" smtClean="0"/>
              <a:t>over mouth, nose, face – fine, copious, lathery, comes out more on pressing chest</a:t>
            </a:r>
          </a:p>
          <a:p>
            <a:r>
              <a:rPr lang="en-IN" sz="2200" b="1" dirty="0" smtClean="0"/>
              <a:t>Signs of asphyxia </a:t>
            </a:r>
            <a:r>
              <a:rPr lang="en-IN" sz="2200" dirty="0" smtClean="0"/>
              <a:t>– cyanosis, congestion, </a:t>
            </a:r>
            <a:r>
              <a:rPr lang="en-IN" sz="2200" dirty="0" err="1" smtClean="0"/>
              <a:t>petechiae</a:t>
            </a:r>
            <a:endParaRPr lang="en-IN" sz="2200" dirty="0" smtClean="0"/>
          </a:p>
          <a:p>
            <a:r>
              <a:rPr lang="en-IN" sz="2200" dirty="0" smtClean="0"/>
              <a:t>Artefacts – aquatic animal bites(</a:t>
            </a:r>
            <a:r>
              <a:rPr lang="en-IN" sz="2200" dirty="0" err="1" smtClean="0"/>
              <a:t>postmortem</a:t>
            </a:r>
            <a:r>
              <a:rPr lang="en-IN" sz="2200" dirty="0" smtClean="0"/>
              <a:t>)</a:t>
            </a:r>
          </a:p>
          <a:p>
            <a:r>
              <a:rPr lang="en-IN" sz="2200" dirty="0" smtClean="0"/>
              <a:t>Decomposition – </a:t>
            </a:r>
            <a:r>
              <a:rPr lang="en-IN" sz="2200" b="1" dirty="0" smtClean="0"/>
              <a:t>Casper’s dictum</a:t>
            </a:r>
          </a:p>
          <a:p>
            <a:endParaRPr lang="en-IN" sz="2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D:\Kalpesh\f.m. dept\library\10 asphyxial deaths\4-maceracion-plantar.jpg"/>
          <p:cNvPicPr>
            <a:picLocks noGrp="1" noChangeAspect="1" noChangeArrowheads="1"/>
          </p:cNvPicPr>
          <p:nvPr>
            <p:ph idx="1"/>
          </p:nvPr>
        </p:nvPicPr>
        <p:blipFill>
          <a:blip r:embed="rId2"/>
          <a:srcRect/>
          <a:stretch>
            <a:fillRect/>
          </a:stretch>
        </p:blipFill>
        <p:spPr bwMode="auto">
          <a:xfrm>
            <a:off x="4495800" y="3505200"/>
            <a:ext cx="4193117" cy="3144838"/>
          </a:xfrm>
          <a:prstGeom prst="rect">
            <a:avLst/>
          </a:prstGeom>
          <a:noFill/>
        </p:spPr>
      </p:pic>
      <p:pic>
        <p:nvPicPr>
          <p:cNvPr id="4099" name="Picture 3" descr="D:\Kalpesh\f.m. dept\library\10 asphyxial deaths\maxresdefault.jpg"/>
          <p:cNvPicPr>
            <a:picLocks noChangeAspect="1" noChangeArrowheads="1"/>
          </p:cNvPicPr>
          <p:nvPr/>
        </p:nvPicPr>
        <p:blipFill>
          <a:blip r:embed="rId3"/>
          <a:srcRect/>
          <a:stretch>
            <a:fillRect/>
          </a:stretch>
        </p:blipFill>
        <p:spPr bwMode="auto">
          <a:xfrm>
            <a:off x="4495800" y="685800"/>
            <a:ext cx="4334933" cy="2438400"/>
          </a:xfrm>
          <a:prstGeom prst="rect">
            <a:avLst/>
          </a:prstGeom>
          <a:noFill/>
        </p:spPr>
      </p:pic>
      <p:pic>
        <p:nvPicPr>
          <p:cNvPr id="5122" name="Picture 2" descr="D:\Kalpesh\f.m. dept\library\10 asphyxial deaths\15.jpg"/>
          <p:cNvPicPr>
            <a:picLocks noChangeAspect="1" noChangeArrowheads="1"/>
          </p:cNvPicPr>
          <p:nvPr/>
        </p:nvPicPr>
        <p:blipFill>
          <a:blip r:embed="rId4"/>
          <a:srcRect/>
          <a:stretch>
            <a:fillRect/>
          </a:stretch>
        </p:blipFill>
        <p:spPr bwMode="auto">
          <a:xfrm>
            <a:off x="381000" y="914400"/>
            <a:ext cx="3657600" cy="2599684"/>
          </a:xfrm>
          <a:prstGeom prst="rect">
            <a:avLst/>
          </a:prstGeom>
          <a:noFill/>
        </p:spPr>
      </p:pic>
      <p:pic>
        <p:nvPicPr>
          <p:cNvPr id="7" name="Picture 7" descr="D:\Kalpesh\f.m. dept\library\10 asphyxial deaths\IMG_20170828_1302465722.jpg"/>
          <p:cNvPicPr>
            <a:picLocks noChangeAspect="1" noChangeArrowheads="1"/>
          </p:cNvPicPr>
          <p:nvPr/>
        </p:nvPicPr>
        <p:blipFill>
          <a:blip r:embed="rId5" cstate="print"/>
          <a:srcRect/>
          <a:stretch>
            <a:fillRect/>
          </a:stretch>
        </p:blipFill>
        <p:spPr bwMode="auto">
          <a:xfrm>
            <a:off x="897699" y="3581400"/>
            <a:ext cx="2912301" cy="32004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6146" name="Picture 2" descr="D:\Kalpesh\f.m. dept\library\10 asphyxial deaths\2235_156_159-drowning-froth.jpg"/>
          <p:cNvPicPr>
            <a:picLocks noGrp="1" noChangeAspect="1" noChangeArrowheads="1"/>
          </p:cNvPicPr>
          <p:nvPr>
            <p:ph idx="1"/>
          </p:nvPr>
        </p:nvPicPr>
        <p:blipFill>
          <a:blip r:embed="rId2"/>
          <a:srcRect/>
          <a:stretch>
            <a:fillRect/>
          </a:stretch>
        </p:blipFill>
        <p:spPr bwMode="auto">
          <a:xfrm>
            <a:off x="5257800" y="381000"/>
            <a:ext cx="3124200" cy="3684561"/>
          </a:xfrm>
          <a:prstGeom prst="rect">
            <a:avLst/>
          </a:prstGeom>
          <a:noFill/>
        </p:spPr>
      </p:pic>
      <p:pic>
        <p:nvPicPr>
          <p:cNvPr id="6147" name="Picture 3" descr="D:\Kalpesh\f.m. dept\library\10 asphyxial deaths\Figure-3-Drowning-1.jpg"/>
          <p:cNvPicPr>
            <a:picLocks noChangeAspect="1" noChangeArrowheads="1"/>
          </p:cNvPicPr>
          <p:nvPr/>
        </p:nvPicPr>
        <p:blipFill>
          <a:blip r:embed="rId3"/>
          <a:srcRect/>
          <a:stretch>
            <a:fillRect/>
          </a:stretch>
        </p:blipFill>
        <p:spPr bwMode="auto">
          <a:xfrm>
            <a:off x="762000" y="3638550"/>
            <a:ext cx="4191000" cy="3143250"/>
          </a:xfrm>
          <a:prstGeom prst="rect">
            <a:avLst/>
          </a:prstGeom>
          <a:noFill/>
        </p:spPr>
      </p:pic>
      <p:pic>
        <p:nvPicPr>
          <p:cNvPr id="6148" name="Picture 4" descr="D:\Kalpesh\f.m. dept\library\10 asphyxial deaths\drowning.jpg"/>
          <p:cNvPicPr>
            <a:picLocks noChangeAspect="1" noChangeArrowheads="1"/>
          </p:cNvPicPr>
          <p:nvPr/>
        </p:nvPicPr>
        <p:blipFill>
          <a:blip r:embed="rId4"/>
          <a:srcRect/>
          <a:stretch>
            <a:fillRect/>
          </a:stretch>
        </p:blipFill>
        <p:spPr bwMode="auto">
          <a:xfrm>
            <a:off x="1905000" y="457200"/>
            <a:ext cx="2209800" cy="3208630"/>
          </a:xfrm>
          <a:prstGeom prst="rect">
            <a:avLst/>
          </a:prstGeom>
          <a:noFill/>
        </p:spPr>
      </p:pic>
      <p:pic>
        <p:nvPicPr>
          <p:cNvPr id="10" name="Picture 3" descr="D:\Kalpesh\f.m. dept\library\10 asphyxial deaths\images95.jpg"/>
          <p:cNvPicPr>
            <a:picLocks noChangeAspect="1" noChangeArrowheads="1"/>
          </p:cNvPicPr>
          <p:nvPr/>
        </p:nvPicPr>
        <p:blipFill>
          <a:blip r:embed="rId5"/>
          <a:srcRect/>
          <a:stretch>
            <a:fillRect/>
          </a:stretch>
        </p:blipFill>
        <p:spPr bwMode="auto">
          <a:xfrm>
            <a:off x="5562600" y="4114800"/>
            <a:ext cx="2667000" cy="26670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Postmortem</a:t>
            </a:r>
            <a:r>
              <a:rPr lang="en-IN" dirty="0" smtClean="0"/>
              <a:t> Findings - Internal</a:t>
            </a:r>
            <a:endParaRPr lang="en-IN" dirty="0"/>
          </a:p>
        </p:txBody>
      </p:sp>
      <p:sp>
        <p:nvSpPr>
          <p:cNvPr id="3" name="Content Placeholder 2"/>
          <p:cNvSpPr>
            <a:spLocks noGrp="1"/>
          </p:cNvSpPr>
          <p:nvPr>
            <p:ph idx="1"/>
          </p:nvPr>
        </p:nvSpPr>
        <p:spPr/>
        <p:txBody>
          <a:bodyPr>
            <a:normAutofit/>
          </a:bodyPr>
          <a:lstStyle/>
          <a:p>
            <a:r>
              <a:rPr lang="en-IN" sz="2200" dirty="0" smtClean="0"/>
              <a:t>Airway - Trachea &amp; Bronchi – </a:t>
            </a:r>
            <a:r>
              <a:rPr lang="en-IN" sz="2200" b="1" dirty="0" smtClean="0"/>
              <a:t>froth, water</a:t>
            </a:r>
          </a:p>
          <a:p>
            <a:r>
              <a:rPr lang="en-IN" sz="2200" dirty="0" smtClean="0"/>
              <a:t>Lungs – heavy, </a:t>
            </a:r>
            <a:r>
              <a:rPr lang="en-IN" sz="2200" dirty="0" err="1" smtClean="0"/>
              <a:t>edematous</a:t>
            </a:r>
            <a:r>
              <a:rPr lang="en-IN" sz="2200" dirty="0" smtClean="0"/>
              <a:t>, </a:t>
            </a:r>
            <a:r>
              <a:rPr lang="en-IN" sz="2200" dirty="0" err="1" smtClean="0"/>
              <a:t>patacheae</a:t>
            </a:r>
            <a:r>
              <a:rPr lang="en-IN" sz="2200" dirty="0" smtClean="0"/>
              <a:t>, </a:t>
            </a:r>
            <a:r>
              <a:rPr lang="en-IN" sz="2200" dirty="0" err="1" smtClean="0"/>
              <a:t>Pultauf’s</a:t>
            </a:r>
            <a:r>
              <a:rPr lang="en-IN" sz="2200" dirty="0" smtClean="0"/>
              <a:t> </a:t>
            </a:r>
            <a:r>
              <a:rPr lang="en-IN" sz="2200" dirty="0" err="1" smtClean="0"/>
              <a:t>hemorrhages</a:t>
            </a:r>
            <a:endParaRPr lang="en-IN" sz="2200" dirty="0" smtClean="0"/>
          </a:p>
          <a:p>
            <a:r>
              <a:rPr lang="en-IN" sz="2200" dirty="0" smtClean="0"/>
              <a:t>Heart - </a:t>
            </a:r>
            <a:r>
              <a:rPr lang="en-IN" sz="2200" dirty="0" err="1" smtClean="0"/>
              <a:t>Gattler</a:t>
            </a:r>
            <a:r>
              <a:rPr lang="en-IN" sz="2200" dirty="0" smtClean="0"/>
              <a:t> test</a:t>
            </a:r>
          </a:p>
          <a:p>
            <a:r>
              <a:rPr lang="en-IN" sz="2200" b="1" dirty="0" smtClean="0"/>
              <a:t>Stomach – water</a:t>
            </a:r>
          </a:p>
          <a:p>
            <a:r>
              <a:rPr lang="en-IN" sz="2200" dirty="0" err="1" smtClean="0"/>
              <a:t>Asphyxial</a:t>
            </a:r>
            <a:r>
              <a:rPr lang="en-IN" sz="2200" dirty="0" smtClean="0"/>
              <a:t> signs – congestion, </a:t>
            </a:r>
            <a:r>
              <a:rPr lang="en-IN" sz="2200" b="1" dirty="0" err="1" smtClean="0"/>
              <a:t>petechiae</a:t>
            </a:r>
            <a:r>
              <a:rPr lang="en-IN" sz="2200" b="1" dirty="0" smtClean="0"/>
              <a:t> </a:t>
            </a:r>
            <a:r>
              <a:rPr lang="en-IN" sz="2200" dirty="0" smtClean="0"/>
              <a:t>in internal organs</a:t>
            </a:r>
          </a:p>
          <a:p>
            <a:r>
              <a:rPr lang="en-IN" sz="2200" b="1" dirty="0" smtClean="0"/>
              <a:t>Samples</a:t>
            </a:r>
          </a:p>
          <a:p>
            <a:pPr marL="925830" lvl="1" indent="-514350">
              <a:buFont typeface="+mj-lt"/>
              <a:buAutoNum type="arabicParenR"/>
            </a:pPr>
            <a:r>
              <a:rPr lang="en-IN" sz="2200" dirty="0" err="1" smtClean="0">
                <a:solidFill>
                  <a:schemeClr val="tx1"/>
                </a:solidFill>
              </a:rPr>
              <a:t>Vicera</a:t>
            </a:r>
            <a:r>
              <a:rPr lang="en-IN" sz="2200" dirty="0" smtClean="0">
                <a:solidFill>
                  <a:schemeClr val="tx1"/>
                </a:solidFill>
              </a:rPr>
              <a:t> for chemical </a:t>
            </a:r>
            <a:r>
              <a:rPr lang="en-IN" sz="2200" dirty="0" smtClean="0">
                <a:solidFill>
                  <a:schemeClr val="tx1"/>
                </a:solidFill>
              </a:rPr>
              <a:t>analysis (</a:t>
            </a:r>
            <a:r>
              <a:rPr lang="en-IN" sz="2200" dirty="0" smtClean="0">
                <a:solidFill>
                  <a:schemeClr val="tx1"/>
                </a:solidFill>
              </a:rPr>
              <a:t>5 bottles)</a:t>
            </a:r>
          </a:p>
          <a:p>
            <a:pPr marL="925830" lvl="1" indent="-514350">
              <a:buFont typeface="+mj-lt"/>
              <a:buAutoNum type="arabicParenR"/>
            </a:pPr>
            <a:r>
              <a:rPr lang="en-IN" sz="2200" dirty="0" smtClean="0">
                <a:solidFill>
                  <a:schemeClr val="tx1"/>
                </a:solidFill>
              </a:rPr>
              <a:t>Long </a:t>
            </a:r>
            <a:r>
              <a:rPr lang="en-IN" sz="2200" dirty="0" smtClean="0">
                <a:solidFill>
                  <a:schemeClr val="tx1"/>
                </a:solidFill>
              </a:rPr>
              <a:t>bone/ sternum </a:t>
            </a:r>
            <a:r>
              <a:rPr lang="en-IN" sz="2200" dirty="0" smtClean="0">
                <a:solidFill>
                  <a:schemeClr val="tx1"/>
                </a:solidFill>
              </a:rPr>
              <a:t>for </a:t>
            </a:r>
            <a:r>
              <a:rPr lang="en-IN" sz="2200" b="1" dirty="0" smtClean="0">
                <a:solidFill>
                  <a:schemeClr val="tx1"/>
                </a:solidFill>
              </a:rPr>
              <a:t>Diatom test</a:t>
            </a:r>
          </a:p>
          <a:p>
            <a:pPr marL="925830" lvl="1" indent="-514350">
              <a:buFont typeface="+mj-lt"/>
              <a:buAutoNum type="arabicParenR"/>
            </a:pPr>
            <a:r>
              <a:rPr lang="en-IN" sz="2200" dirty="0" smtClean="0">
                <a:solidFill>
                  <a:schemeClr val="tx1"/>
                </a:solidFill>
              </a:rPr>
              <a:t>Water sample(2L) from crime scene for diatom test</a:t>
            </a:r>
          </a:p>
          <a:p>
            <a:pPr marL="925830" lvl="1" indent="-514350">
              <a:buFont typeface="+mj-lt"/>
              <a:buAutoNum type="arabicParenR"/>
            </a:pPr>
            <a:endParaRPr lang="en-IN" sz="22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None/>
            </a:pPr>
            <a:r>
              <a:rPr lang="en-IN" sz="2200" b="1" u="sng" dirty="0" smtClean="0"/>
              <a:t>GETTLER TEST</a:t>
            </a:r>
            <a:r>
              <a:rPr lang="en-IN" sz="2200" u="sng" dirty="0" smtClean="0"/>
              <a:t>:</a:t>
            </a:r>
          </a:p>
          <a:p>
            <a:r>
              <a:rPr lang="en-IN" sz="2200" dirty="0" smtClean="0"/>
              <a:t>Chloride content in blood of heart chambers – normal 600mg%, equal in both side chambers</a:t>
            </a:r>
          </a:p>
          <a:p>
            <a:r>
              <a:rPr lang="en-IN" sz="2200" dirty="0" smtClean="0"/>
              <a:t>Fresh water drowning -</a:t>
            </a:r>
            <a:br>
              <a:rPr lang="en-IN" sz="2200" dirty="0" smtClean="0"/>
            </a:br>
            <a:r>
              <a:rPr lang="en-IN" sz="2200" dirty="0" smtClean="0"/>
              <a:t>blood gets diluted up to 72% in 3 </a:t>
            </a:r>
            <a:r>
              <a:rPr lang="en-IN" sz="2200" dirty="0" err="1" smtClean="0"/>
              <a:t>mins</a:t>
            </a:r>
            <a:r>
              <a:rPr lang="en-IN" sz="2200" dirty="0" smtClean="0"/>
              <a:t> -&gt; blood in left side chambers less chloride </a:t>
            </a:r>
            <a:r>
              <a:rPr lang="en-IN" sz="2200" dirty="0" err="1" smtClean="0"/>
              <a:t>upto</a:t>
            </a:r>
            <a:r>
              <a:rPr lang="en-IN" sz="2200" dirty="0" smtClean="0"/>
              <a:t> 50%</a:t>
            </a:r>
          </a:p>
          <a:p>
            <a:r>
              <a:rPr lang="en-IN" sz="2200" dirty="0" smtClean="0"/>
              <a:t>Sea water drowning –</a:t>
            </a:r>
            <a:br>
              <a:rPr lang="en-IN" sz="2200" dirty="0" smtClean="0"/>
            </a:br>
            <a:r>
              <a:rPr lang="en-IN" sz="2200" dirty="0" smtClean="0"/>
              <a:t> water loss </a:t>
            </a:r>
            <a:r>
              <a:rPr lang="en-IN" sz="2200" dirty="0" err="1" smtClean="0"/>
              <a:t>upto</a:t>
            </a:r>
            <a:r>
              <a:rPr lang="en-IN" sz="2200" dirty="0" smtClean="0"/>
              <a:t> 42% -&gt; </a:t>
            </a:r>
            <a:r>
              <a:rPr lang="en-IN" sz="2200" dirty="0" err="1" smtClean="0"/>
              <a:t>hemoconcentration</a:t>
            </a:r>
            <a:r>
              <a:rPr lang="en-IN" sz="2200" dirty="0" smtClean="0"/>
              <a:t> -&gt; blood in left side chambers chloride </a:t>
            </a:r>
            <a:r>
              <a:rPr lang="en-IN" sz="2200" dirty="0" err="1" smtClean="0"/>
              <a:t>increse</a:t>
            </a:r>
            <a:r>
              <a:rPr lang="en-IN" sz="2200" dirty="0" smtClean="0"/>
              <a:t> </a:t>
            </a:r>
            <a:r>
              <a:rPr lang="en-IN" sz="2200" dirty="0" err="1" smtClean="0"/>
              <a:t>upto</a:t>
            </a:r>
            <a:r>
              <a:rPr lang="en-IN" sz="2200" dirty="0" smtClean="0"/>
              <a:t> 30-40%</a:t>
            </a:r>
          </a:p>
          <a:p>
            <a:r>
              <a:rPr lang="en-IN" sz="2200" dirty="0" smtClean="0"/>
              <a:t>Difference &gt;25% significant</a:t>
            </a:r>
          </a:p>
          <a:p>
            <a:endParaRPr lang="en-IN" sz="2200" dirty="0" smtClean="0"/>
          </a:p>
          <a:p>
            <a:pPr>
              <a:buNone/>
            </a:pPr>
            <a:r>
              <a:rPr lang="en-IN" sz="2200" dirty="0" smtClean="0"/>
              <a:t>Other tests : Plasma specific gravity test, Mg test, Serum Strontium test</a:t>
            </a:r>
          </a:p>
          <a:p>
            <a:endParaRPr lang="en-IN" sz="2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Diatom Test</a:t>
            </a:r>
            <a:endParaRPr lang="en-IN" dirty="0"/>
          </a:p>
        </p:txBody>
      </p:sp>
      <p:sp>
        <p:nvSpPr>
          <p:cNvPr id="3" name="Content Placeholder 2"/>
          <p:cNvSpPr>
            <a:spLocks noGrp="1"/>
          </p:cNvSpPr>
          <p:nvPr>
            <p:ph idx="1"/>
          </p:nvPr>
        </p:nvSpPr>
        <p:spPr>
          <a:xfrm>
            <a:off x="457200" y="2249424"/>
            <a:ext cx="3886200" cy="4325112"/>
          </a:xfrm>
        </p:spPr>
        <p:txBody>
          <a:bodyPr>
            <a:normAutofit/>
          </a:bodyPr>
          <a:lstStyle/>
          <a:p>
            <a:r>
              <a:rPr lang="en-IN" sz="2200" dirty="0" smtClean="0"/>
              <a:t>Microscopic unicellular or colonial algae with </a:t>
            </a:r>
            <a:r>
              <a:rPr lang="en-IN" sz="2200" dirty="0" smtClean="0"/>
              <a:t>complex </a:t>
            </a:r>
            <a:r>
              <a:rPr lang="en-IN" sz="2200" dirty="0" smtClean="0"/>
              <a:t>structured cell walls made of silica.</a:t>
            </a:r>
          </a:p>
          <a:p>
            <a:r>
              <a:rPr lang="en-IN" sz="2200" dirty="0" smtClean="0"/>
              <a:t>Cell wall contains </a:t>
            </a:r>
            <a:r>
              <a:rPr lang="en-IN" sz="2200" dirty="0" err="1" smtClean="0"/>
              <a:t>chlorophill</a:t>
            </a:r>
            <a:r>
              <a:rPr lang="en-IN" sz="2200" dirty="0" smtClean="0"/>
              <a:t> &amp; </a:t>
            </a:r>
            <a:r>
              <a:rPr lang="en-IN" sz="2200" dirty="0" err="1" smtClean="0"/>
              <a:t>diatomin</a:t>
            </a:r>
            <a:r>
              <a:rPr lang="en-IN" sz="2200" dirty="0" smtClean="0"/>
              <a:t> pigments.</a:t>
            </a:r>
          </a:p>
          <a:p>
            <a:r>
              <a:rPr lang="en-IN" sz="2200" dirty="0" smtClean="0"/>
              <a:t>Resist heat and acid</a:t>
            </a:r>
          </a:p>
          <a:p>
            <a:endParaRPr lang="en-IN" sz="2200" dirty="0" smtClean="0"/>
          </a:p>
        </p:txBody>
      </p:sp>
      <p:pic>
        <p:nvPicPr>
          <p:cNvPr id="7170" name="Picture 2" descr="D:\Kalpesh\f.m. dept\photos\microscopic slides\diatoms5.jpg"/>
          <p:cNvPicPr>
            <a:picLocks noChangeAspect="1" noChangeArrowheads="1"/>
          </p:cNvPicPr>
          <p:nvPr/>
        </p:nvPicPr>
        <p:blipFill>
          <a:blip r:embed="rId2"/>
          <a:srcRect/>
          <a:stretch>
            <a:fillRect/>
          </a:stretch>
        </p:blipFill>
        <p:spPr bwMode="auto">
          <a:xfrm>
            <a:off x="4572000" y="2324100"/>
            <a:ext cx="4318000" cy="32385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descr="D:\Kalpesh\f.m. dept\photos\microscopic slides\diatoms3.jpg"/>
          <p:cNvPicPr>
            <a:picLocks noChangeAspect="1" noChangeArrowheads="1"/>
          </p:cNvPicPr>
          <p:nvPr/>
        </p:nvPicPr>
        <p:blipFill>
          <a:blip r:embed="rId2" cstate="print"/>
          <a:srcRect/>
          <a:stretch>
            <a:fillRect/>
          </a:stretch>
        </p:blipFill>
        <p:spPr bwMode="auto">
          <a:xfrm>
            <a:off x="558800" y="990600"/>
            <a:ext cx="3556000" cy="2667000"/>
          </a:xfrm>
          <a:prstGeom prst="rect">
            <a:avLst/>
          </a:prstGeom>
          <a:noFill/>
        </p:spPr>
      </p:pic>
      <p:pic>
        <p:nvPicPr>
          <p:cNvPr id="8195" name="Picture 3" descr="D:\Kalpesh\f.m. dept\photos\microscopic slides\diatoms6.jpg"/>
          <p:cNvPicPr>
            <a:picLocks noChangeAspect="1" noChangeArrowheads="1"/>
          </p:cNvPicPr>
          <p:nvPr/>
        </p:nvPicPr>
        <p:blipFill>
          <a:blip r:embed="rId3"/>
          <a:srcRect/>
          <a:stretch>
            <a:fillRect/>
          </a:stretch>
        </p:blipFill>
        <p:spPr bwMode="auto">
          <a:xfrm>
            <a:off x="533400" y="3810000"/>
            <a:ext cx="3784600" cy="2838450"/>
          </a:xfrm>
          <a:prstGeom prst="rect">
            <a:avLst/>
          </a:prstGeom>
          <a:noFill/>
        </p:spPr>
      </p:pic>
      <p:pic>
        <p:nvPicPr>
          <p:cNvPr id="8196" name="Picture 4" descr="D:\Kalpesh\f.m. dept\photos\microscopic slides\diatoms1.jpg"/>
          <p:cNvPicPr>
            <a:picLocks noChangeAspect="1" noChangeArrowheads="1"/>
          </p:cNvPicPr>
          <p:nvPr/>
        </p:nvPicPr>
        <p:blipFill>
          <a:blip r:embed="rId4"/>
          <a:srcRect/>
          <a:stretch>
            <a:fillRect/>
          </a:stretch>
        </p:blipFill>
        <p:spPr bwMode="auto">
          <a:xfrm>
            <a:off x="4648199" y="914400"/>
            <a:ext cx="3998547" cy="2667000"/>
          </a:xfrm>
          <a:prstGeom prst="rect">
            <a:avLst/>
          </a:prstGeom>
          <a:noFill/>
        </p:spPr>
      </p:pic>
      <p:pic>
        <p:nvPicPr>
          <p:cNvPr id="8197" name="Picture 5" descr="D:\Kalpesh\f.m. dept\photos\microscopic slides\diatoms8.jpg"/>
          <p:cNvPicPr>
            <a:picLocks noGrp="1" noChangeAspect="1" noChangeArrowheads="1"/>
          </p:cNvPicPr>
          <p:nvPr>
            <p:ph idx="1"/>
          </p:nvPr>
        </p:nvPicPr>
        <p:blipFill>
          <a:blip r:embed="rId5"/>
          <a:srcRect/>
          <a:stretch>
            <a:fillRect/>
          </a:stretch>
        </p:blipFill>
        <p:spPr bwMode="auto">
          <a:xfrm>
            <a:off x="5562600" y="3943529"/>
            <a:ext cx="2275332" cy="2298629"/>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2895600" cy="4325112"/>
          </a:xfrm>
        </p:spPr>
        <p:txBody>
          <a:bodyPr>
            <a:normAutofit/>
          </a:bodyPr>
          <a:lstStyle/>
          <a:p>
            <a:r>
              <a:rPr lang="en-IN" sz="2400" dirty="0" smtClean="0"/>
              <a:t>Size – 2 micron to 1mm</a:t>
            </a:r>
          </a:p>
          <a:p>
            <a:endParaRPr lang="en-IN" sz="2400" dirty="0" smtClean="0"/>
          </a:p>
          <a:p>
            <a:r>
              <a:rPr lang="en-IN" sz="2400" dirty="0" smtClean="0"/>
              <a:t>&lt; 60 micron – enters pulmonary circulations -&gt; heart -&gt; organs, Bone marrow, muscles</a:t>
            </a:r>
            <a:endParaRPr lang="en-IN" sz="2400" dirty="0"/>
          </a:p>
        </p:txBody>
      </p:sp>
      <p:pic>
        <p:nvPicPr>
          <p:cNvPr id="2050" name="Picture 2" descr="C:\Users\Acer\Desktop\2019-04-05_155330.jpg"/>
          <p:cNvPicPr>
            <a:picLocks noChangeAspect="1" noChangeArrowheads="1"/>
          </p:cNvPicPr>
          <p:nvPr/>
        </p:nvPicPr>
        <p:blipFill>
          <a:blip r:embed="rId2"/>
          <a:srcRect/>
          <a:stretch>
            <a:fillRect/>
          </a:stretch>
        </p:blipFill>
        <p:spPr bwMode="auto">
          <a:xfrm>
            <a:off x="4038600" y="924416"/>
            <a:ext cx="4667250" cy="562957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9424"/>
            <a:ext cx="4038600" cy="4325112"/>
          </a:xfrm>
        </p:spPr>
        <p:txBody>
          <a:bodyPr>
            <a:normAutofit/>
          </a:bodyPr>
          <a:lstStyle/>
          <a:p>
            <a:pPr marL="624078" indent="-514350">
              <a:buFont typeface="+mj-lt"/>
              <a:buAutoNum type="alphaLcParenR" startAt="2"/>
            </a:pPr>
            <a:r>
              <a:rPr lang="en-IN" sz="2400" b="1" dirty="0" smtClean="0"/>
              <a:t>Partial hanging </a:t>
            </a:r>
            <a:r>
              <a:rPr lang="en-IN" sz="2400" dirty="0" smtClean="0"/>
              <a:t>– Body is partially suspended with one or more parts of the body touching the ground or ground-contact object.</a:t>
            </a:r>
            <a:br>
              <a:rPr lang="en-IN" sz="2400" dirty="0" smtClean="0"/>
            </a:br>
            <a:r>
              <a:rPr lang="en-IN" sz="2400" dirty="0" smtClean="0"/>
              <a:t/>
            </a:r>
            <a:br>
              <a:rPr lang="en-IN" sz="2400" dirty="0" smtClean="0"/>
            </a:br>
            <a:r>
              <a:rPr lang="en-IN" sz="2400" dirty="0" smtClean="0"/>
              <a:t>Sitting, kneeling, lying supine, lying prone etc.</a:t>
            </a:r>
          </a:p>
          <a:p>
            <a:endParaRPr lang="en-IN" sz="2400" dirty="0"/>
          </a:p>
        </p:txBody>
      </p:sp>
      <p:pic>
        <p:nvPicPr>
          <p:cNvPr id="5123" name="Picture 3" descr="D:\Kalpesh\f.m. dept\library\10 asphyxial deaths\clp4.jpg"/>
          <p:cNvPicPr>
            <a:picLocks noChangeAspect="1" noChangeArrowheads="1"/>
          </p:cNvPicPr>
          <p:nvPr/>
        </p:nvPicPr>
        <p:blipFill>
          <a:blip r:embed="rId2"/>
          <a:srcRect/>
          <a:stretch>
            <a:fillRect/>
          </a:stretch>
        </p:blipFill>
        <p:spPr bwMode="auto">
          <a:xfrm>
            <a:off x="5285992" y="1795462"/>
            <a:ext cx="3400808" cy="4681538"/>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r>
              <a:rPr lang="en-IN" sz="2400" u="sng" dirty="0" smtClean="0"/>
              <a:t>Technique</a:t>
            </a:r>
            <a:r>
              <a:rPr lang="en-IN" sz="2400" dirty="0" smtClean="0"/>
              <a:t>:</a:t>
            </a:r>
          </a:p>
          <a:p>
            <a:pPr lvl="1"/>
            <a:r>
              <a:rPr lang="en-IN" sz="2200" dirty="0" smtClean="0">
                <a:solidFill>
                  <a:schemeClr val="tx1"/>
                </a:solidFill>
              </a:rPr>
              <a:t>5 gm bone marrow, Liver, Lung, Kidney, Brain in separate test tubes</a:t>
            </a:r>
          </a:p>
          <a:p>
            <a:pPr lvl="1"/>
            <a:r>
              <a:rPr lang="en-IN" sz="2200" dirty="0" smtClean="0">
                <a:solidFill>
                  <a:schemeClr val="tx1"/>
                </a:solidFill>
              </a:rPr>
              <a:t>Add concentrated HNO3 &amp; wait 24-48hrs – ‘Acid digestion’</a:t>
            </a:r>
          </a:p>
          <a:p>
            <a:pPr lvl="1"/>
            <a:r>
              <a:rPr lang="en-IN" sz="2200" dirty="0" smtClean="0">
                <a:solidFill>
                  <a:schemeClr val="tx1"/>
                </a:solidFill>
              </a:rPr>
              <a:t>Centrifuge -&gt; remove </a:t>
            </a:r>
            <a:r>
              <a:rPr lang="en-IN" sz="2200" dirty="0" err="1" smtClean="0">
                <a:solidFill>
                  <a:schemeClr val="tx1"/>
                </a:solidFill>
              </a:rPr>
              <a:t>supernant</a:t>
            </a:r>
            <a:r>
              <a:rPr lang="en-IN" sz="2200" dirty="0" smtClean="0">
                <a:solidFill>
                  <a:schemeClr val="tx1"/>
                </a:solidFill>
              </a:rPr>
              <a:t> water -&gt; add distilled water -&gt; centrifuge [repeat 2-3 times]</a:t>
            </a:r>
          </a:p>
          <a:p>
            <a:pPr lvl="1"/>
            <a:r>
              <a:rPr lang="en-IN" sz="2200" dirty="0" smtClean="0">
                <a:solidFill>
                  <a:schemeClr val="tx1"/>
                </a:solidFill>
              </a:rPr>
              <a:t>Sediment material under phase contrast/dark illumination microscopy</a:t>
            </a:r>
          </a:p>
          <a:p>
            <a:pPr lvl="1"/>
            <a:r>
              <a:rPr lang="en-IN" sz="2200" dirty="0" smtClean="0">
                <a:solidFill>
                  <a:schemeClr val="tx1"/>
                </a:solidFill>
              </a:rPr>
              <a:t>Same species diatoms in source water sample – positive </a:t>
            </a:r>
            <a:r>
              <a:rPr lang="en-IN" sz="2200" dirty="0" smtClean="0">
                <a:solidFill>
                  <a:schemeClr val="tx1"/>
                </a:solidFill>
              </a:rPr>
              <a:t>test</a:t>
            </a:r>
          </a:p>
          <a:p>
            <a:r>
              <a:rPr lang="en-IN" sz="2400" u="sng" dirty="0" err="1" smtClean="0">
                <a:solidFill>
                  <a:schemeClr val="tx1"/>
                </a:solidFill>
              </a:rPr>
              <a:t>Medicolegal</a:t>
            </a:r>
            <a:r>
              <a:rPr lang="en-IN" sz="2400" u="sng" dirty="0" smtClean="0">
                <a:solidFill>
                  <a:schemeClr val="tx1"/>
                </a:solidFill>
              </a:rPr>
              <a:t> </a:t>
            </a:r>
            <a:r>
              <a:rPr lang="en-IN" sz="2400" u="sng" dirty="0" smtClean="0">
                <a:solidFill>
                  <a:schemeClr val="tx1"/>
                </a:solidFill>
              </a:rPr>
              <a:t>importance</a:t>
            </a:r>
            <a:r>
              <a:rPr lang="en-IN" sz="2400" dirty="0" smtClean="0">
                <a:solidFill>
                  <a:schemeClr val="tx1"/>
                </a:solidFill>
              </a:rPr>
              <a:t/>
            </a:r>
            <a:br>
              <a:rPr lang="en-IN" sz="2400" dirty="0" smtClean="0">
                <a:solidFill>
                  <a:schemeClr val="tx1"/>
                </a:solidFill>
              </a:rPr>
            </a:br>
            <a:r>
              <a:rPr lang="en-IN" sz="2400" dirty="0" smtClean="0">
                <a:solidFill>
                  <a:schemeClr val="tx1"/>
                </a:solidFill>
              </a:rPr>
              <a:t>1) </a:t>
            </a:r>
            <a:r>
              <a:rPr lang="en-IN" sz="2200" dirty="0" smtClean="0">
                <a:solidFill>
                  <a:schemeClr val="tx1"/>
                </a:solidFill>
              </a:rPr>
              <a:t>Positive indication of death due to drowning</a:t>
            </a:r>
            <a:br>
              <a:rPr lang="en-IN" sz="2200" dirty="0" smtClean="0">
                <a:solidFill>
                  <a:schemeClr val="tx1"/>
                </a:solidFill>
              </a:rPr>
            </a:br>
            <a:r>
              <a:rPr lang="en-IN" sz="2200" dirty="0" smtClean="0">
                <a:solidFill>
                  <a:schemeClr val="tx1"/>
                </a:solidFill>
              </a:rPr>
              <a:t>2) </a:t>
            </a:r>
            <a:r>
              <a:rPr lang="en-IN" sz="2200" dirty="0" err="1" smtClean="0">
                <a:solidFill>
                  <a:schemeClr val="tx1"/>
                </a:solidFill>
              </a:rPr>
              <a:t>Antemortem</a:t>
            </a:r>
            <a:r>
              <a:rPr lang="en-IN" sz="2200" dirty="0" smtClean="0">
                <a:solidFill>
                  <a:schemeClr val="tx1"/>
                </a:solidFill>
              </a:rPr>
              <a:t> Or </a:t>
            </a:r>
            <a:r>
              <a:rPr lang="en-IN" sz="2200" dirty="0" err="1" smtClean="0">
                <a:solidFill>
                  <a:schemeClr val="tx1"/>
                </a:solidFill>
              </a:rPr>
              <a:t>Postmortem</a:t>
            </a:r>
            <a:r>
              <a:rPr lang="en-IN" sz="2200" dirty="0" smtClean="0">
                <a:solidFill>
                  <a:schemeClr val="tx1"/>
                </a:solidFill>
              </a:rPr>
              <a:t> drowning</a:t>
            </a:r>
            <a:br>
              <a:rPr lang="en-IN" sz="2200" dirty="0" smtClean="0">
                <a:solidFill>
                  <a:schemeClr val="tx1"/>
                </a:solidFill>
              </a:rPr>
            </a:br>
            <a:r>
              <a:rPr lang="en-IN" sz="2200" dirty="0" smtClean="0">
                <a:solidFill>
                  <a:schemeClr val="tx1"/>
                </a:solidFill>
              </a:rPr>
              <a:t>3) Place of death </a:t>
            </a:r>
            <a:br>
              <a:rPr lang="en-IN" sz="2200" dirty="0" smtClean="0">
                <a:solidFill>
                  <a:schemeClr val="tx1"/>
                </a:solidFill>
              </a:rPr>
            </a:br>
            <a:r>
              <a:rPr lang="en-IN" sz="2200" dirty="0" smtClean="0">
                <a:solidFill>
                  <a:schemeClr val="tx1"/>
                </a:solidFill>
              </a:rPr>
              <a:t>4) Time of death</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u="sng" dirty="0" err="1" smtClean="0"/>
              <a:t>Medicolegal</a:t>
            </a:r>
            <a:r>
              <a:rPr lang="en-IN" u="sng" dirty="0" smtClean="0"/>
              <a:t> significance:</a:t>
            </a:r>
          </a:p>
          <a:p>
            <a:pPr marL="624078" indent="-514350">
              <a:buFont typeface="+mj-lt"/>
              <a:buAutoNum type="arabicParenR"/>
            </a:pPr>
            <a:r>
              <a:rPr lang="en-IN" sz="2400" dirty="0" smtClean="0"/>
              <a:t>Suicidal</a:t>
            </a:r>
          </a:p>
          <a:p>
            <a:pPr marL="624078" indent="-514350">
              <a:buFont typeface="+mj-lt"/>
              <a:buAutoNum type="arabicParenR"/>
            </a:pPr>
            <a:r>
              <a:rPr lang="en-IN" sz="2400" dirty="0" smtClean="0"/>
              <a:t>Homicidal</a:t>
            </a:r>
          </a:p>
          <a:p>
            <a:pPr marL="624078" indent="-514350">
              <a:buFont typeface="+mj-lt"/>
              <a:buAutoNum type="arabicParenR"/>
            </a:pPr>
            <a:r>
              <a:rPr lang="en-IN" sz="2400" dirty="0" smtClean="0"/>
              <a:t>Accidental</a:t>
            </a:r>
          </a:p>
          <a:p>
            <a:pPr marL="624078" indent="-514350">
              <a:buFont typeface="+mj-lt"/>
              <a:buAutoNum type="arabicParenR"/>
            </a:pPr>
            <a:r>
              <a:rPr lang="en-IN" sz="2400" dirty="0" smtClean="0"/>
              <a:t>Duration of submersion – body floats after death – 12-18hrs in summer, 18-36hrs in </a:t>
            </a:r>
            <a:r>
              <a:rPr lang="en-IN" sz="2400" dirty="0" smtClean="0"/>
              <a:t>winter</a:t>
            </a:r>
          </a:p>
          <a:p>
            <a:pPr marL="624078" indent="-514350">
              <a:buFont typeface="+mj-lt"/>
              <a:buAutoNum type="arabicParenR"/>
            </a:pPr>
            <a:r>
              <a:rPr lang="en-IN" sz="2400" dirty="0" smtClean="0"/>
              <a:t>Casper’s Dictum – Decomposition rate of Body in air = 2 x in water = 8 x </a:t>
            </a:r>
            <a:r>
              <a:rPr lang="en-IN" sz="2400" dirty="0" err="1" smtClean="0"/>
              <a:t>burried</a:t>
            </a:r>
            <a:r>
              <a:rPr lang="en-IN" sz="2400" dirty="0" smtClean="0"/>
              <a:t> in earth</a:t>
            </a:r>
            <a:endParaRPr lang="en-IN" sz="2400" dirty="0" smtClean="0"/>
          </a:p>
          <a:p>
            <a:pPr marL="624078" indent="-514350">
              <a:buFont typeface="+mj-lt"/>
              <a:buAutoNum type="arabicParenR"/>
            </a:pPr>
            <a:r>
              <a:rPr lang="en-IN" sz="2400" dirty="0" err="1" smtClean="0"/>
              <a:t>Antemortem</a:t>
            </a:r>
            <a:r>
              <a:rPr lang="en-IN" sz="2400" dirty="0" smtClean="0"/>
              <a:t> drowning V/s </a:t>
            </a:r>
            <a:r>
              <a:rPr lang="en-IN" sz="2400" dirty="0" err="1" smtClean="0"/>
              <a:t>Postmortem</a:t>
            </a:r>
            <a:endParaRPr lang="en-IN" sz="24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SELF STUDY</a:t>
            </a:r>
            <a:endParaRPr lang="en-IN" dirty="0"/>
          </a:p>
        </p:txBody>
      </p:sp>
      <p:sp>
        <p:nvSpPr>
          <p:cNvPr id="3" name="Content Placeholder 2"/>
          <p:cNvSpPr>
            <a:spLocks noGrp="1"/>
          </p:cNvSpPr>
          <p:nvPr>
            <p:ph idx="1"/>
          </p:nvPr>
        </p:nvSpPr>
        <p:spPr/>
        <p:txBody>
          <a:bodyPr/>
          <a:lstStyle/>
          <a:p>
            <a:r>
              <a:rPr lang="en-IN" sz="2400" dirty="0" err="1" smtClean="0"/>
              <a:t>Antemortem</a:t>
            </a:r>
            <a:r>
              <a:rPr lang="en-IN" sz="2400" dirty="0" smtClean="0"/>
              <a:t> Drowning V/s </a:t>
            </a:r>
            <a:r>
              <a:rPr lang="en-IN" sz="2400" dirty="0" err="1" smtClean="0"/>
              <a:t>Postmortem</a:t>
            </a:r>
            <a:r>
              <a:rPr lang="en-IN" sz="2400" dirty="0" smtClean="0"/>
              <a:t> Drowning</a:t>
            </a:r>
          </a:p>
          <a:p>
            <a:endParaRPr lang="en-IN" dirty="0" smtClean="0"/>
          </a:p>
          <a:p>
            <a:endParaRPr lang="en-IN" dirty="0"/>
          </a:p>
        </p:txBody>
      </p:sp>
      <p:sp>
        <p:nvSpPr>
          <p:cNvPr id="4" name="Title 1"/>
          <p:cNvSpPr txBox="1">
            <a:spLocks/>
          </p:cNvSpPr>
          <p:nvPr/>
        </p:nvSpPr>
        <p:spPr>
          <a:xfrm>
            <a:off x="609600" y="40386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4000" dirty="0" smtClean="0">
                <a:solidFill>
                  <a:schemeClr val="tx2"/>
                </a:solidFill>
                <a:latin typeface="+mj-lt"/>
                <a:ea typeface="+mj-ea"/>
                <a:cs typeface="+mj-cs"/>
              </a:rPr>
              <a:t>MCQs</a:t>
            </a:r>
            <a:endParaRPr kumimoji="0" lang="en-IN"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1</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Which of following sign in drowning cases positively indicate that the death </a:t>
            </a:r>
            <a:r>
              <a:rPr lang="en-US" sz="2400" dirty="0" err="1" smtClean="0"/>
              <a:t>occured</a:t>
            </a:r>
            <a:r>
              <a:rPr lang="en-US" sz="2400" dirty="0" smtClean="0"/>
              <a:t> due to </a:t>
            </a:r>
            <a:r>
              <a:rPr lang="en-US" sz="2400" dirty="0" err="1" smtClean="0"/>
              <a:t>antemortem</a:t>
            </a:r>
            <a:r>
              <a:rPr lang="en-US" sz="2400" dirty="0" smtClean="0"/>
              <a:t> drowning?</a:t>
            </a:r>
          </a:p>
          <a:p>
            <a:endParaRPr lang="en-US" sz="2400" dirty="0"/>
          </a:p>
          <a:p>
            <a:pPr marL="514350" indent="-514350">
              <a:buFont typeface="+mj-lt"/>
              <a:buAutoNum type="alphaLcParenR"/>
            </a:pPr>
            <a:r>
              <a:rPr lang="en-US" sz="2400" dirty="0" smtClean="0"/>
              <a:t>Cutis </a:t>
            </a:r>
            <a:r>
              <a:rPr lang="en-US" sz="2400" dirty="0" err="1" smtClean="0"/>
              <a:t>anserina</a:t>
            </a:r>
            <a:endParaRPr lang="en-US" sz="2400" dirty="0" smtClean="0"/>
          </a:p>
          <a:p>
            <a:pPr marL="514350" indent="-514350">
              <a:buFont typeface="+mj-lt"/>
              <a:buAutoNum type="alphaLcParenR"/>
            </a:pPr>
            <a:r>
              <a:rPr lang="en-US" sz="2400" dirty="0" smtClean="0"/>
              <a:t>Water in trachea &amp; lungs</a:t>
            </a:r>
          </a:p>
          <a:p>
            <a:pPr marL="514350" indent="-514350">
              <a:buFont typeface="+mj-lt"/>
              <a:buAutoNum type="alphaLcParenR"/>
            </a:pPr>
            <a:r>
              <a:rPr lang="en-US" sz="2400" dirty="0" smtClean="0"/>
              <a:t>Weeds grasped in the hands</a:t>
            </a:r>
          </a:p>
          <a:p>
            <a:pPr marL="514350" indent="-514350">
              <a:buFont typeface="+mj-lt"/>
              <a:buAutoNum type="alphaLcParenR"/>
            </a:pPr>
            <a:r>
              <a:rPr lang="en-US" sz="2400" dirty="0" smtClean="0"/>
              <a:t>Washer women’s skin phenomena</a:t>
            </a:r>
          </a:p>
        </p:txBody>
      </p:sp>
    </p:spTree>
    <p:extLst>
      <p:ext uri="{BB962C8B-B14F-4D97-AF65-F5344CB8AC3E}">
        <p14:creationId xmlns="" xmlns:p14="http://schemas.microsoft.com/office/powerpoint/2010/main" val="10186137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2</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In case of death due to drowning, flotation of the body occurs in how much time during summer in India?</a:t>
            </a:r>
          </a:p>
          <a:p>
            <a:endParaRPr lang="en-US" sz="2400" dirty="0"/>
          </a:p>
          <a:p>
            <a:pPr marL="514350" indent="-514350">
              <a:buFont typeface="+mj-lt"/>
              <a:buAutoNum type="alphaLcParenR"/>
            </a:pPr>
            <a:r>
              <a:rPr lang="en-US" sz="2400" dirty="0" smtClean="0"/>
              <a:t>6-8 </a:t>
            </a:r>
            <a:r>
              <a:rPr lang="en-US" sz="2400" dirty="0" smtClean="0"/>
              <a:t>hours</a:t>
            </a:r>
          </a:p>
          <a:p>
            <a:pPr marL="514350" indent="-514350">
              <a:buFont typeface="+mj-lt"/>
              <a:buAutoNum type="alphaLcParenR"/>
            </a:pPr>
            <a:r>
              <a:rPr lang="en-US" sz="2400" dirty="0" smtClean="0"/>
              <a:t>12-18 </a:t>
            </a:r>
            <a:r>
              <a:rPr lang="en-US" sz="2400" dirty="0" smtClean="0"/>
              <a:t>hours</a:t>
            </a:r>
          </a:p>
          <a:p>
            <a:pPr marL="514350" indent="-514350">
              <a:buFont typeface="+mj-lt"/>
              <a:buAutoNum type="alphaLcParenR"/>
            </a:pPr>
            <a:r>
              <a:rPr lang="en-US" sz="2400" dirty="0" smtClean="0"/>
              <a:t>24-36 </a:t>
            </a:r>
            <a:r>
              <a:rPr lang="en-US" sz="2400" dirty="0" smtClean="0"/>
              <a:t>hours</a:t>
            </a:r>
          </a:p>
          <a:p>
            <a:pPr marL="514350" indent="-514350">
              <a:buFont typeface="+mj-lt"/>
              <a:buAutoNum type="alphaLcParenR"/>
            </a:pPr>
            <a:r>
              <a:rPr lang="en-US" sz="2400" dirty="0" smtClean="0"/>
              <a:t>3-5 </a:t>
            </a:r>
            <a:r>
              <a:rPr lang="en-US" sz="2400" dirty="0" smtClean="0"/>
              <a:t>days</a:t>
            </a:r>
          </a:p>
        </p:txBody>
      </p:sp>
    </p:spTree>
    <p:extLst>
      <p:ext uri="{BB962C8B-B14F-4D97-AF65-F5344CB8AC3E}">
        <p14:creationId xmlns="" xmlns:p14="http://schemas.microsoft.com/office/powerpoint/2010/main" val="10186137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3</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What is the specific gravity of an average adult human body?</a:t>
            </a:r>
          </a:p>
          <a:p>
            <a:endParaRPr lang="en-US" sz="2400" dirty="0"/>
          </a:p>
          <a:p>
            <a:pPr marL="514350" indent="-514350">
              <a:buFont typeface="+mj-lt"/>
              <a:buAutoNum type="alphaLcParenR"/>
            </a:pPr>
            <a:r>
              <a:rPr lang="en-US" sz="2400" dirty="0" smtClean="0"/>
              <a:t>0.92</a:t>
            </a:r>
          </a:p>
          <a:p>
            <a:pPr marL="514350" indent="-514350">
              <a:buFont typeface="+mj-lt"/>
              <a:buAutoNum type="alphaLcParenR"/>
            </a:pPr>
            <a:r>
              <a:rPr lang="en-US" sz="2400" dirty="0" smtClean="0"/>
              <a:t>1.00</a:t>
            </a:r>
          </a:p>
          <a:p>
            <a:pPr marL="514350" indent="-514350">
              <a:buFont typeface="+mj-lt"/>
              <a:buAutoNum type="alphaLcParenR"/>
            </a:pPr>
            <a:r>
              <a:rPr lang="en-US" sz="2400" dirty="0" smtClean="0"/>
              <a:t>1.08</a:t>
            </a:r>
          </a:p>
          <a:p>
            <a:pPr marL="514350" indent="-514350">
              <a:buFont typeface="+mj-lt"/>
              <a:buAutoNum type="alphaLcParenR"/>
            </a:pPr>
            <a:r>
              <a:rPr lang="en-US" sz="2400" dirty="0" smtClean="0"/>
              <a:t>2.01</a:t>
            </a:r>
          </a:p>
        </p:txBody>
      </p:sp>
    </p:spTree>
    <p:extLst>
      <p:ext uri="{BB962C8B-B14F-4D97-AF65-F5344CB8AC3E}">
        <p14:creationId xmlns="" xmlns:p14="http://schemas.microsoft.com/office/powerpoint/2010/main" val="10186137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4</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‘Acid digestion technique’ is used in which of following forensic analysis tests?</a:t>
            </a:r>
          </a:p>
          <a:p>
            <a:endParaRPr lang="en-US" sz="2400" dirty="0"/>
          </a:p>
          <a:p>
            <a:pPr marL="514350" indent="-514350">
              <a:buFont typeface="+mj-lt"/>
              <a:buAutoNum type="alphaLcParenR"/>
            </a:pPr>
            <a:r>
              <a:rPr lang="en-US" sz="2400" dirty="0" smtClean="0"/>
              <a:t>Detection of corrosive poisons</a:t>
            </a:r>
          </a:p>
          <a:p>
            <a:pPr marL="514350" indent="-514350">
              <a:buFont typeface="+mj-lt"/>
              <a:buAutoNum type="alphaLcParenR"/>
            </a:pPr>
            <a:r>
              <a:rPr lang="en-US" sz="2400" dirty="0" smtClean="0"/>
              <a:t>Detection of diatoms</a:t>
            </a:r>
          </a:p>
          <a:p>
            <a:pPr marL="514350" indent="-514350">
              <a:buFont typeface="+mj-lt"/>
              <a:buAutoNum type="alphaLcParenR"/>
            </a:pPr>
            <a:r>
              <a:rPr lang="en-US" sz="2400" dirty="0" smtClean="0"/>
              <a:t>Detection of blood sodium level</a:t>
            </a:r>
          </a:p>
          <a:p>
            <a:pPr marL="514350" indent="-514350">
              <a:buFont typeface="+mj-lt"/>
              <a:buAutoNum type="alphaLcParenR"/>
            </a:pPr>
            <a:r>
              <a:rPr lang="en-US" sz="2400" dirty="0" smtClean="0"/>
              <a:t>Detection of latent fingerprints</a:t>
            </a:r>
          </a:p>
        </p:txBody>
      </p:sp>
    </p:spTree>
    <p:extLst>
      <p:ext uri="{BB962C8B-B14F-4D97-AF65-F5344CB8AC3E}">
        <p14:creationId xmlns="" xmlns:p14="http://schemas.microsoft.com/office/powerpoint/2010/main" val="10186137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5</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err="1" smtClean="0"/>
              <a:t>Gettler’s</a:t>
            </a:r>
            <a:r>
              <a:rPr lang="en-US" sz="2400" dirty="0" smtClean="0"/>
              <a:t> test may show positive results in which of following death cases?</a:t>
            </a:r>
          </a:p>
          <a:p>
            <a:endParaRPr lang="en-US" sz="2400" dirty="0"/>
          </a:p>
          <a:p>
            <a:pPr marL="514350" indent="-514350">
              <a:buFont typeface="+mj-lt"/>
              <a:buAutoNum type="alphaLcParenR"/>
            </a:pPr>
            <a:r>
              <a:rPr lang="en-US" sz="2400" dirty="0" smtClean="0"/>
              <a:t>Hanging</a:t>
            </a:r>
          </a:p>
          <a:p>
            <a:pPr marL="514350" indent="-514350">
              <a:buFont typeface="+mj-lt"/>
              <a:buAutoNum type="alphaLcParenR"/>
            </a:pPr>
            <a:r>
              <a:rPr lang="en-US" sz="2400" dirty="0" smtClean="0"/>
              <a:t>Poisoning</a:t>
            </a:r>
          </a:p>
          <a:p>
            <a:pPr marL="514350" indent="-514350">
              <a:buFont typeface="+mj-lt"/>
              <a:buAutoNum type="alphaLcParenR"/>
            </a:pPr>
            <a:r>
              <a:rPr lang="en-US" sz="2400" dirty="0" smtClean="0"/>
              <a:t>Strangulation</a:t>
            </a:r>
          </a:p>
          <a:p>
            <a:pPr marL="514350" indent="-514350">
              <a:buFont typeface="+mj-lt"/>
              <a:buAutoNum type="alphaLcParenR"/>
            </a:pPr>
            <a:r>
              <a:rPr lang="en-US" sz="2400" dirty="0" smtClean="0"/>
              <a:t>Drowning </a:t>
            </a:r>
          </a:p>
        </p:txBody>
      </p:sp>
    </p:spTree>
    <p:extLst>
      <p:ext uri="{BB962C8B-B14F-4D97-AF65-F5344CB8AC3E}">
        <p14:creationId xmlns="" xmlns:p14="http://schemas.microsoft.com/office/powerpoint/2010/main" val="10186137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a:solidFill>
            <a:schemeClr val="accent6">
              <a:lumMod val="40000"/>
              <a:lumOff val="60000"/>
            </a:schemeClr>
          </a:solidFill>
          <a:ln>
            <a:solidFill>
              <a:srgbClr val="C00000"/>
            </a:solidFill>
          </a:ln>
        </p:spPr>
        <p:txBody>
          <a:bodyPr>
            <a:normAutofit/>
          </a:bodyPr>
          <a:lstStyle/>
          <a:p>
            <a:r>
              <a:rPr lang="en-IN" sz="2000" dirty="0" err="1" smtClean="0"/>
              <a:t>Barranco</a:t>
            </a:r>
            <a:r>
              <a:rPr lang="en-IN" sz="2000" dirty="0" smtClean="0"/>
              <a:t> R, </a:t>
            </a:r>
            <a:r>
              <a:rPr lang="en-IN" sz="2000" dirty="0" err="1" smtClean="0"/>
              <a:t>Castiglioni</a:t>
            </a:r>
            <a:r>
              <a:rPr lang="en-IN" sz="2000" dirty="0" smtClean="0"/>
              <a:t> C, Ventura F, </a:t>
            </a:r>
            <a:r>
              <a:rPr lang="en-IN" sz="2000" dirty="0" err="1" smtClean="0"/>
              <a:t>Fracasso</a:t>
            </a:r>
            <a:r>
              <a:rPr lang="en-IN" sz="2000" dirty="0" smtClean="0"/>
              <a:t> T. A comparative digital </a:t>
            </a:r>
            <a:r>
              <a:rPr lang="en-IN" sz="2000" dirty="0" err="1" smtClean="0"/>
              <a:t>morphometric</a:t>
            </a:r>
            <a:r>
              <a:rPr lang="en-IN" sz="2000" dirty="0" smtClean="0"/>
              <a:t> study of lung tissue in saltwater and freshwater drowning. Forensic science international. 2019 Mar 12.</a:t>
            </a:r>
            <a:endParaRPr lang="en-IN" sz="20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868268825"/>
              </p:ext>
            </p:extLst>
          </p:nvPr>
        </p:nvGraphicFramePr>
        <p:xfrm>
          <a:off x="533400" y="2103120"/>
          <a:ext cx="8153400" cy="4480560"/>
        </p:xfrm>
        <a:graphic>
          <a:graphicData uri="http://schemas.openxmlformats.org/drawingml/2006/table">
            <a:tbl>
              <a:tblPr firstRow="1" bandRow="1">
                <a:tableStyleId>{5C22544A-7EE6-4342-B048-85BDC9FD1C3A}</a:tableStyleId>
              </a:tblPr>
              <a:tblGrid>
                <a:gridCol w="2038350"/>
                <a:gridCol w="2038350"/>
                <a:gridCol w="2038350"/>
                <a:gridCol w="2038350"/>
              </a:tblGrid>
              <a:tr h="3657600">
                <a:tc>
                  <a:txBody>
                    <a:bodyPr/>
                    <a:lstStyle/>
                    <a:p>
                      <a:pPr fontAlgn="base"/>
                      <a:r>
                        <a:rPr lang="en-IN" sz="1600" dirty="0" err="1" smtClean="0"/>
                        <a:t>Barranco</a:t>
                      </a:r>
                      <a:r>
                        <a:rPr lang="en-IN" sz="1600" dirty="0" smtClean="0"/>
                        <a:t> R, </a:t>
                      </a:r>
                      <a:r>
                        <a:rPr lang="en-IN" sz="1600" dirty="0" err="1" smtClean="0"/>
                        <a:t>Castiglioni</a:t>
                      </a:r>
                      <a:r>
                        <a:rPr lang="en-IN" sz="1600" dirty="0" smtClean="0"/>
                        <a:t> C, Ventura F, </a:t>
                      </a:r>
                      <a:r>
                        <a:rPr lang="en-IN" sz="1600" dirty="0" err="1" smtClean="0"/>
                        <a:t>Fracasso</a:t>
                      </a:r>
                      <a:r>
                        <a:rPr lang="en-IN" sz="1600" dirty="0" smtClean="0"/>
                        <a:t> T</a:t>
                      </a:r>
                      <a:endParaRPr lang="en-US" sz="1600" b="0" i="0" kern="1200" dirty="0">
                        <a:solidFill>
                          <a:schemeClr val="lt1"/>
                        </a:solidFill>
                        <a:effectLst/>
                        <a:latin typeface="+mn-lt"/>
                        <a:ea typeface="+mn-ea"/>
                        <a:cs typeface="+mn-cs"/>
                      </a:endParaRPr>
                    </a:p>
                  </a:txBody>
                  <a:tcPr/>
                </a:tc>
                <a:tc>
                  <a:txBody>
                    <a:bodyPr/>
                    <a:lstStyle/>
                    <a:p>
                      <a:r>
                        <a:rPr lang="en-IN" sz="1600" b="1" dirty="0" smtClean="0"/>
                        <a:t>A comparative digital </a:t>
                      </a:r>
                      <a:r>
                        <a:rPr lang="en-IN" sz="1600" b="1" dirty="0" err="1" smtClean="0"/>
                        <a:t>morphometric</a:t>
                      </a:r>
                      <a:r>
                        <a:rPr lang="en-IN" sz="1600" b="1" dirty="0" smtClean="0"/>
                        <a:t> study of lung tissue in saltwater and freshwater drowning</a:t>
                      </a:r>
                      <a:endParaRPr lang="en-IN" sz="1600" b="1" dirty="0"/>
                    </a:p>
                  </a:txBody>
                  <a:tcPr/>
                </a:tc>
                <a:tc>
                  <a:txBody>
                    <a:bodyPr/>
                    <a:lstStyle/>
                    <a:p>
                      <a:r>
                        <a:rPr lang="en-IN" sz="1600" dirty="0" smtClean="0"/>
                        <a:t>The study investigates whether Acute Pulmonary </a:t>
                      </a:r>
                      <a:r>
                        <a:rPr lang="en-IN" sz="1600" dirty="0" err="1" smtClean="0"/>
                        <a:t>Edema</a:t>
                      </a:r>
                      <a:r>
                        <a:rPr lang="en-IN" sz="1600" dirty="0" smtClean="0"/>
                        <a:t> is present in both fresh and saltwater drowning.</a:t>
                      </a:r>
                    </a:p>
                    <a:p>
                      <a:r>
                        <a:rPr lang="en-IN" sz="1600" dirty="0" smtClean="0"/>
                        <a:t>•Alveolar spaces was calculated by means of image analysis software.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•Mean alveolar area in FWD was significantly higher than in SWD and controls.</a:t>
                      </a:r>
                    </a:p>
                    <a:p>
                      <a:r>
                        <a:rPr lang="en-IN" sz="1600" dirty="0" smtClean="0"/>
                        <a:t>•No statistical differences were observed between SWD and controls.</a:t>
                      </a:r>
                    </a:p>
                    <a:p>
                      <a:r>
                        <a:rPr lang="en-IN" sz="1600" dirty="0" smtClean="0"/>
                        <a:t>•The results suggest that APE is not a typical sign of death by saltwater drowning.</a:t>
                      </a:r>
                    </a:p>
                    <a:p>
                      <a:endParaRPr lang="en-US" sz="1600" dirty="0"/>
                    </a:p>
                  </a:txBody>
                  <a:tcPr/>
                </a:tc>
              </a:tr>
            </a:tbl>
          </a:graphicData>
        </a:graphic>
      </p:graphicFrame>
    </p:spTree>
    <p:extLst>
      <p:ext uri="{BB962C8B-B14F-4D97-AF65-F5344CB8AC3E}">
        <p14:creationId xmlns="" xmlns:p14="http://schemas.microsoft.com/office/powerpoint/2010/main" val="2134941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1480</TotalTime>
  <Words>3273</Words>
  <Application>Microsoft Office PowerPoint</Application>
  <PresentationFormat>On-screen Show (4:3)</PresentationFormat>
  <Paragraphs>533</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Urban</vt:lpstr>
      <vt:lpstr>MECHANICAL ASPHYXIA</vt:lpstr>
      <vt:lpstr>In this session</vt:lpstr>
      <vt:lpstr>Slide 3</vt:lpstr>
      <vt:lpstr>Asphyxia</vt:lpstr>
      <vt:lpstr>Mechanical Asphyxia</vt:lpstr>
      <vt:lpstr>HANGING</vt:lpstr>
      <vt:lpstr>Classification</vt:lpstr>
      <vt:lpstr>Slide 8</vt:lpstr>
      <vt:lpstr>Slide 9</vt:lpstr>
      <vt:lpstr>Slide 10</vt:lpstr>
      <vt:lpstr>Ligature</vt:lpstr>
      <vt:lpstr>Method to cut and preserve ligature material</vt:lpstr>
      <vt:lpstr>Symptoms after suspension</vt:lpstr>
      <vt:lpstr>Cause of Death</vt:lpstr>
      <vt:lpstr>Slide 15</vt:lpstr>
      <vt:lpstr>Post mortem findings - External</vt:lpstr>
      <vt:lpstr>Slide 17</vt:lpstr>
      <vt:lpstr>Slide 18</vt:lpstr>
      <vt:lpstr>Slide 19</vt:lpstr>
      <vt:lpstr>Slide 20</vt:lpstr>
      <vt:lpstr>Slide 21</vt:lpstr>
      <vt:lpstr>Slide 22</vt:lpstr>
      <vt:lpstr>Post mortem findings - Internal</vt:lpstr>
      <vt:lpstr>Post mortem findings - Internal</vt:lpstr>
      <vt:lpstr>Slide 25</vt:lpstr>
      <vt:lpstr>Slide 26</vt:lpstr>
      <vt:lpstr>Slide 27</vt:lpstr>
      <vt:lpstr>Slide 28</vt:lpstr>
      <vt:lpstr>Slide 29</vt:lpstr>
      <vt:lpstr>MCQ 1</vt:lpstr>
      <vt:lpstr>MCQ 2</vt:lpstr>
      <vt:lpstr>MCQ 3</vt:lpstr>
      <vt:lpstr>MCQ 4</vt:lpstr>
      <vt:lpstr>MCQ 5</vt:lpstr>
      <vt:lpstr>Patel AP, Bhoot RR, Patel DJ, Patel KA. Study of violent asphyxial death. International journal of medical toxicology and forensic medicine. 2013 Apr 3;3(2 (Spring)):48-57.</vt:lpstr>
      <vt:lpstr>In this session</vt:lpstr>
      <vt:lpstr>Slide 37</vt:lpstr>
      <vt:lpstr>Medico-legal aspects of Hanging</vt:lpstr>
      <vt:lpstr>Slide 39</vt:lpstr>
      <vt:lpstr>Slide 40</vt:lpstr>
      <vt:lpstr>SELF STUDY</vt:lpstr>
      <vt:lpstr>STRANGULATION</vt:lpstr>
      <vt:lpstr>Slide 43</vt:lpstr>
      <vt:lpstr>Post mortem findings - External</vt:lpstr>
      <vt:lpstr>Slide 45</vt:lpstr>
      <vt:lpstr>Slide 46</vt:lpstr>
      <vt:lpstr>Post mortem findings - External</vt:lpstr>
      <vt:lpstr>Post mortem findings - Internal</vt:lpstr>
      <vt:lpstr>Slide 49</vt:lpstr>
      <vt:lpstr>Post mortem findings - Internal</vt:lpstr>
      <vt:lpstr>Slide 51</vt:lpstr>
      <vt:lpstr>Hyoid bone fractures</vt:lpstr>
      <vt:lpstr>Throttling(Manual Strangulation)</vt:lpstr>
      <vt:lpstr>Slide 54</vt:lpstr>
      <vt:lpstr>Slide 55</vt:lpstr>
      <vt:lpstr>Slide 56</vt:lpstr>
      <vt:lpstr>Slide 57</vt:lpstr>
      <vt:lpstr>SUFFOCATION</vt:lpstr>
      <vt:lpstr>SMOTHERING</vt:lpstr>
      <vt:lpstr>Slide 60</vt:lpstr>
      <vt:lpstr>Slide 61</vt:lpstr>
      <vt:lpstr>Slide 62</vt:lpstr>
      <vt:lpstr>Sexual Asphyxia</vt:lpstr>
      <vt:lpstr>Slide 64</vt:lpstr>
      <vt:lpstr>SELF STUDY</vt:lpstr>
      <vt:lpstr>MCQ 1</vt:lpstr>
      <vt:lpstr>MCQ 2</vt:lpstr>
      <vt:lpstr>MCQ 3</vt:lpstr>
      <vt:lpstr>MCQ 4</vt:lpstr>
      <vt:lpstr>MCQ 5</vt:lpstr>
      <vt:lpstr>Sharma BR, Harish D, Sharma A, Sharma S, Singh H. Injuries to neck structures in deaths due to constriction of neck, with a special reference to hanging. Journal of forensic and legal medicine. 2008 Jul 1;15(5):298-305.</vt:lpstr>
      <vt:lpstr>In this session</vt:lpstr>
      <vt:lpstr>Slide 73</vt:lpstr>
      <vt:lpstr>DROWNING</vt:lpstr>
      <vt:lpstr>Slide 75</vt:lpstr>
      <vt:lpstr>Slide 76</vt:lpstr>
      <vt:lpstr>TYPES</vt:lpstr>
      <vt:lpstr>Pathophysiology in wet drowning – </vt:lpstr>
      <vt:lpstr>Slide 79</vt:lpstr>
      <vt:lpstr>Slide 80</vt:lpstr>
      <vt:lpstr>Treatment</vt:lpstr>
      <vt:lpstr>Postmortem Findings - External</vt:lpstr>
      <vt:lpstr>Slide 83</vt:lpstr>
      <vt:lpstr>Slide 84</vt:lpstr>
      <vt:lpstr>Postmortem Findings - Internal</vt:lpstr>
      <vt:lpstr>Slide 86</vt:lpstr>
      <vt:lpstr>Diatom Test</vt:lpstr>
      <vt:lpstr>Slide 88</vt:lpstr>
      <vt:lpstr>Slide 89</vt:lpstr>
      <vt:lpstr>Slide 90</vt:lpstr>
      <vt:lpstr>Slide 91</vt:lpstr>
      <vt:lpstr>SELF STUDY</vt:lpstr>
      <vt:lpstr>MCQ 1</vt:lpstr>
      <vt:lpstr>MCQ 2</vt:lpstr>
      <vt:lpstr>MCQ 3</vt:lpstr>
      <vt:lpstr>MCQ 4</vt:lpstr>
      <vt:lpstr>MCQ 5</vt:lpstr>
      <vt:lpstr>Barranco R, Castiglioni C, Ventura F, Fracasso T. A comparative digital morphometric study of lung tissue in saltwater and freshwater drowning. Forensic science international. 2019 Mar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ASPHYXIA</dc:title>
  <dc:creator>Acer</dc:creator>
  <cp:lastModifiedBy>Acer</cp:lastModifiedBy>
  <cp:revision>581</cp:revision>
  <dcterms:created xsi:type="dcterms:W3CDTF">2006-08-16T00:00:00Z</dcterms:created>
  <dcterms:modified xsi:type="dcterms:W3CDTF">2021-07-16T05:46:10Z</dcterms:modified>
</cp:coreProperties>
</file>