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80" r:id="rId3"/>
    <p:sldId id="381" r:id="rId4"/>
    <p:sldId id="309" r:id="rId5"/>
    <p:sldId id="310" r:id="rId6"/>
    <p:sldId id="311" r:id="rId7"/>
    <p:sldId id="312" r:id="rId8"/>
    <p:sldId id="352" r:id="rId9"/>
    <p:sldId id="313" r:id="rId10"/>
    <p:sldId id="330" r:id="rId11"/>
    <p:sldId id="314" r:id="rId12"/>
    <p:sldId id="315" r:id="rId13"/>
    <p:sldId id="327" r:id="rId14"/>
    <p:sldId id="328" r:id="rId15"/>
    <p:sldId id="316" r:id="rId16"/>
    <p:sldId id="354" r:id="rId17"/>
    <p:sldId id="317" r:id="rId18"/>
    <p:sldId id="382" r:id="rId19"/>
    <p:sldId id="322" r:id="rId20"/>
    <p:sldId id="323" r:id="rId21"/>
    <p:sldId id="319" r:id="rId22"/>
    <p:sldId id="331" r:id="rId23"/>
    <p:sldId id="360" r:id="rId24"/>
    <p:sldId id="361" r:id="rId25"/>
    <p:sldId id="362" r:id="rId26"/>
    <p:sldId id="363" r:id="rId27"/>
    <p:sldId id="365" r:id="rId28"/>
    <p:sldId id="35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06575"/>
            <a:ext cx="8458200" cy="1470025"/>
          </a:xfrm>
        </p:spPr>
        <p:txBody>
          <a:bodyPr>
            <a:normAutofit/>
          </a:bodyPr>
          <a:lstStyle/>
          <a:p>
            <a:r>
              <a:rPr lang="en-IN" sz="4800" dirty="0" smtClean="0"/>
              <a:t>MECHANICAL ASPHYXIA</a:t>
            </a:r>
            <a:endParaRPr lang="en-IN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25-03-2019_3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685800"/>
            <a:ext cx="7772400" cy="6013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ABCD</a:t>
            </a:r>
          </a:p>
          <a:p>
            <a:r>
              <a:rPr lang="en-IN" dirty="0" err="1" smtClean="0"/>
              <a:t>Hemlich</a:t>
            </a:r>
            <a:r>
              <a:rPr lang="en-IN" dirty="0" smtClean="0"/>
              <a:t> </a:t>
            </a:r>
            <a:r>
              <a:rPr lang="en-IN" dirty="0" err="1" smtClean="0"/>
              <a:t>Menuver</a:t>
            </a:r>
            <a:endParaRPr lang="en-IN" dirty="0" smtClean="0"/>
          </a:p>
          <a:p>
            <a:r>
              <a:rPr lang="en-IN" dirty="0" smtClean="0"/>
              <a:t>Artificial respiration [+ CPR]</a:t>
            </a:r>
          </a:p>
          <a:p>
            <a:r>
              <a:rPr lang="en-IN" dirty="0" smtClean="0"/>
              <a:t>Electrolyte fluids</a:t>
            </a:r>
          </a:p>
          <a:p>
            <a:r>
              <a:rPr lang="en-IN" dirty="0" smtClean="0"/>
              <a:t>Sea water drowning – hypotonic saline</a:t>
            </a:r>
          </a:p>
          <a:p>
            <a:r>
              <a:rPr lang="en-IN" dirty="0" smtClean="0"/>
              <a:t>Warm blankets, CNS stimulant drugs</a:t>
            </a:r>
          </a:p>
          <a:p>
            <a:r>
              <a:rPr lang="en-IN" dirty="0" smtClean="0"/>
              <a:t>Careful observation for secondary complications (pulmonary oedema, pneumonia, laryngeal spasm, cardiac arrhythmia, cerebral ischemia)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Postmortem</a:t>
            </a:r>
            <a:r>
              <a:rPr lang="en-IN" dirty="0" smtClean="0"/>
              <a:t> Findings - External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200" dirty="0" smtClean="0"/>
              <a:t>Circumstances</a:t>
            </a:r>
          </a:p>
          <a:p>
            <a:r>
              <a:rPr lang="en-IN" sz="2200" dirty="0" smtClean="0"/>
              <a:t>Cloths, Hairs – </a:t>
            </a:r>
            <a:r>
              <a:rPr lang="en-IN" sz="2200" b="1" dirty="0" smtClean="0"/>
              <a:t>wet, mud, sand, weeds, algae</a:t>
            </a:r>
          </a:p>
          <a:p>
            <a:r>
              <a:rPr lang="en-IN" sz="2200" dirty="0" smtClean="0"/>
              <a:t>Skin – </a:t>
            </a:r>
            <a:r>
              <a:rPr lang="en-IN" sz="2200" dirty="0" err="1" smtClean="0"/>
              <a:t>Soden</a:t>
            </a:r>
            <a:r>
              <a:rPr lang="en-IN" sz="2200" dirty="0" smtClean="0"/>
              <a:t>, </a:t>
            </a:r>
            <a:r>
              <a:rPr lang="en-IN" sz="2200" b="1" dirty="0" smtClean="0"/>
              <a:t>Cutis </a:t>
            </a:r>
            <a:r>
              <a:rPr lang="en-IN" sz="2200" b="1" dirty="0" err="1" smtClean="0"/>
              <a:t>ancerina</a:t>
            </a:r>
            <a:r>
              <a:rPr lang="en-IN" sz="2200" b="1" dirty="0" smtClean="0"/>
              <a:t>, </a:t>
            </a:r>
            <a:r>
              <a:rPr lang="en-IN" sz="2200" b="1" dirty="0" err="1" smtClean="0"/>
              <a:t>Washerman’s</a:t>
            </a:r>
            <a:r>
              <a:rPr lang="en-IN" sz="2200" b="1" dirty="0" smtClean="0"/>
              <a:t> hands </a:t>
            </a:r>
            <a:r>
              <a:rPr lang="en-IN" sz="2200" dirty="0" smtClean="0"/>
              <a:t>like skin over palms &amp; soles</a:t>
            </a:r>
          </a:p>
          <a:p>
            <a:r>
              <a:rPr lang="en-IN" sz="2200" dirty="0" smtClean="0"/>
              <a:t>Rigor mortis - </a:t>
            </a:r>
            <a:r>
              <a:rPr lang="en-IN" sz="2200" b="1" dirty="0" smtClean="0"/>
              <a:t>Cadaveric clench</a:t>
            </a:r>
          </a:p>
          <a:p>
            <a:r>
              <a:rPr lang="en-IN" sz="2200" b="1" dirty="0" smtClean="0"/>
              <a:t>PM </a:t>
            </a:r>
            <a:r>
              <a:rPr lang="en-IN" sz="2200" b="1" dirty="0" err="1" smtClean="0"/>
              <a:t>lividity</a:t>
            </a:r>
            <a:r>
              <a:rPr lang="en-IN" sz="2200" b="1" dirty="0" smtClean="0"/>
              <a:t> – upper part </a:t>
            </a:r>
            <a:r>
              <a:rPr lang="en-IN" sz="2200" dirty="0" smtClean="0"/>
              <a:t>of body</a:t>
            </a:r>
          </a:p>
          <a:p>
            <a:r>
              <a:rPr lang="en-IN" sz="2200" b="1" dirty="0" smtClean="0"/>
              <a:t>Froth </a:t>
            </a:r>
            <a:r>
              <a:rPr lang="en-IN" sz="2200" dirty="0" smtClean="0"/>
              <a:t>over mouth, nose, face – fine, copious, lathery, comes out more on pressing chest</a:t>
            </a:r>
          </a:p>
          <a:p>
            <a:r>
              <a:rPr lang="en-IN" sz="2200" b="1" dirty="0" smtClean="0"/>
              <a:t>Signs of asphyxia </a:t>
            </a:r>
            <a:r>
              <a:rPr lang="en-IN" sz="2200" dirty="0" smtClean="0"/>
              <a:t>– cyanosis, congestion, </a:t>
            </a:r>
            <a:r>
              <a:rPr lang="en-IN" sz="2200" dirty="0" err="1" smtClean="0"/>
              <a:t>petechiae</a:t>
            </a:r>
            <a:endParaRPr lang="en-IN" sz="2200" dirty="0" smtClean="0"/>
          </a:p>
          <a:p>
            <a:r>
              <a:rPr lang="en-IN" sz="2200" dirty="0" smtClean="0"/>
              <a:t>Artefacts – aquatic animal bites(</a:t>
            </a:r>
            <a:r>
              <a:rPr lang="en-IN" sz="2200" dirty="0" err="1" smtClean="0"/>
              <a:t>postmortem</a:t>
            </a:r>
            <a:r>
              <a:rPr lang="en-IN" sz="2200" dirty="0" smtClean="0"/>
              <a:t>)</a:t>
            </a:r>
          </a:p>
          <a:p>
            <a:r>
              <a:rPr lang="en-IN" sz="2200" dirty="0" smtClean="0"/>
              <a:t>Decomposition – </a:t>
            </a:r>
            <a:r>
              <a:rPr lang="en-IN" sz="2200" b="1" dirty="0" smtClean="0"/>
              <a:t>Casper’s dictum</a:t>
            </a:r>
          </a:p>
          <a:p>
            <a:endParaRPr lang="en-IN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D:\Kalpesh\f.m. dept\library\10 asphyxial deaths\4-maceracion-plant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05200"/>
            <a:ext cx="4193117" cy="3144838"/>
          </a:xfrm>
          <a:prstGeom prst="rect">
            <a:avLst/>
          </a:prstGeom>
          <a:noFill/>
        </p:spPr>
      </p:pic>
      <p:pic>
        <p:nvPicPr>
          <p:cNvPr id="4099" name="Picture 3" descr="D:\Kalpesh\f.m. dept\library\10 asphyxial deaths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85800"/>
            <a:ext cx="4334933" cy="2438400"/>
          </a:xfrm>
          <a:prstGeom prst="rect">
            <a:avLst/>
          </a:prstGeom>
          <a:noFill/>
        </p:spPr>
      </p:pic>
      <p:pic>
        <p:nvPicPr>
          <p:cNvPr id="5122" name="Picture 2" descr="D:\Kalpesh\f.m. dept\library\10 asphyxial deaths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3657600" cy="2599684"/>
          </a:xfrm>
          <a:prstGeom prst="rect">
            <a:avLst/>
          </a:prstGeom>
          <a:noFill/>
        </p:spPr>
      </p:pic>
      <p:pic>
        <p:nvPicPr>
          <p:cNvPr id="7" name="Picture 7" descr="D:\Kalpesh\f.m. dept\library\10 asphyxial deaths\IMG_20170828_1302465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699" y="3581400"/>
            <a:ext cx="2912301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D:\Kalpesh\f.m. dept\library\10 asphyxial deaths\2235_156_159-drowning-frot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1000"/>
            <a:ext cx="3124200" cy="3684561"/>
          </a:xfrm>
          <a:prstGeom prst="rect">
            <a:avLst/>
          </a:prstGeom>
          <a:noFill/>
        </p:spPr>
      </p:pic>
      <p:pic>
        <p:nvPicPr>
          <p:cNvPr id="6147" name="Picture 3" descr="D:\Kalpesh\f.m. dept\library\10 asphyxial deaths\Figure-3-Drownin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38550"/>
            <a:ext cx="4191000" cy="3143250"/>
          </a:xfrm>
          <a:prstGeom prst="rect">
            <a:avLst/>
          </a:prstGeom>
          <a:noFill/>
        </p:spPr>
      </p:pic>
      <p:pic>
        <p:nvPicPr>
          <p:cNvPr id="6148" name="Picture 4" descr="D:\Kalpesh\f.m. dept\library\10 asphyxial deaths\drown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57200"/>
            <a:ext cx="2209800" cy="3208630"/>
          </a:xfrm>
          <a:prstGeom prst="rect">
            <a:avLst/>
          </a:prstGeom>
          <a:noFill/>
        </p:spPr>
      </p:pic>
      <p:pic>
        <p:nvPicPr>
          <p:cNvPr id="10" name="Picture 3" descr="D:\Kalpesh\f.m. dept\library\10 asphyxial deaths\images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1148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Postmortem</a:t>
            </a:r>
            <a:r>
              <a:rPr lang="en-IN" dirty="0" smtClean="0"/>
              <a:t> Findings - Internal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200" dirty="0" smtClean="0"/>
              <a:t>Airway - Trachea &amp; Bronchi – </a:t>
            </a:r>
            <a:r>
              <a:rPr lang="en-IN" sz="2200" b="1" dirty="0" smtClean="0"/>
              <a:t>froth, water</a:t>
            </a:r>
          </a:p>
          <a:p>
            <a:r>
              <a:rPr lang="en-IN" sz="2200" dirty="0" smtClean="0"/>
              <a:t>Lungs – heavy, </a:t>
            </a:r>
            <a:r>
              <a:rPr lang="en-IN" sz="2200" dirty="0" err="1" smtClean="0"/>
              <a:t>edematous</a:t>
            </a:r>
            <a:r>
              <a:rPr lang="en-IN" sz="2200" dirty="0" smtClean="0"/>
              <a:t>, </a:t>
            </a:r>
            <a:r>
              <a:rPr lang="en-IN" sz="2200" dirty="0" err="1" smtClean="0"/>
              <a:t>patacheae</a:t>
            </a:r>
            <a:r>
              <a:rPr lang="en-IN" sz="2200" dirty="0" smtClean="0"/>
              <a:t>, </a:t>
            </a:r>
            <a:r>
              <a:rPr lang="en-IN" sz="2200" dirty="0" err="1" smtClean="0"/>
              <a:t>Pultauf’s</a:t>
            </a:r>
            <a:r>
              <a:rPr lang="en-IN" sz="2200" dirty="0" smtClean="0"/>
              <a:t> </a:t>
            </a:r>
            <a:r>
              <a:rPr lang="en-IN" sz="2200" dirty="0" err="1" smtClean="0"/>
              <a:t>hemorrhages</a:t>
            </a:r>
            <a:endParaRPr lang="en-IN" sz="2200" dirty="0" smtClean="0"/>
          </a:p>
          <a:p>
            <a:r>
              <a:rPr lang="en-IN" sz="2200" dirty="0" smtClean="0"/>
              <a:t>Heart - </a:t>
            </a:r>
            <a:r>
              <a:rPr lang="en-IN" sz="2200" dirty="0" err="1" smtClean="0"/>
              <a:t>Gattler</a:t>
            </a:r>
            <a:r>
              <a:rPr lang="en-IN" sz="2200" dirty="0" smtClean="0"/>
              <a:t> test</a:t>
            </a:r>
          </a:p>
          <a:p>
            <a:r>
              <a:rPr lang="en-IN" sz="2200" b="1" dirty="0" smtClean="0"/>
              <a:t>Stomach – water</a:t>
            </a:r>
          </a:p>
          <a:p>
            <a:r>
              <a:rPr lang="en-IN" sz="2200" dirty="0" err="1" smtClean="0"/>
              <a:t>Asphyxial</a:t>
            </a:r>
            <a:r>
              <a:rPr lang="en-IN" sz="2200" dirty="0" smtClean="0"/>
              <a:t> signs – congestion, </a:t>
            </a:r>
            <a:r>
              <a:rPr lang="en-IN" sz="2200" b="1" dirty="0" err="1" smtClean="0"/>
              <a:t>petechiae</a:t>
            </a:r>
            <a:r>
              <a:rPr lang="en-IN" sz="2200" b="1" dirty="0" smtClean="0"/>
              <a:t> </a:t>
            </a:r>
            <a:r>
              <a:rPr lang="en-IN" sz="2200" dirty="0" smtClean="0"/>
              <a:t>in internal organs</a:t>
            </a:r>
          </a:p>
          <a:p>
            <a:r>
              <a:rPr lang="en-IN" sz="2200" b="1" dirty="0" smtClean="0"/>
              <a:t>Samples</a:t>
            </a:r>
          </a:p>
          <a:p>
            <a:pPr marL="925830" lvl="1" indent="-514350">
              <a:buFont typeface="+mj-lt"/>
              <a:buAutoNum type="arabicParenR"/>
            </a:pPr>
            <a:r>
              <a:rPr lang="en-IN" sz="2200" dirty="0" err="1" smtClean="0">
                <a:solidFill>
                  <a:schemeClr val="tx1"/>
                </a:solidFill>
              </a:rPr>
              <a:t>Vicera</a:t>
            </a:r>
            <a:r>
              <a:rPr lang="en-IN" sz="2200" dirty="0" smtClean="0">
                <a:solidFill>
                  <a:schemeClr val="tx1"/>
                </a:solidFill>
              </a:rPr>
              <a:t> for chemical analysis (5 bottles)</a:t>
            </a:r>
          </a:p>
          <a:p>
            <a:pPr marL="925830" lvl="1" indent="-514350">
              <a:buFont typeface="+mj-lt"/>
              <a:buAutoNum type="arabicParenR"/>
            </a:pPr>
            <a:r>
              <a:rPr lang="en-IN" sz="2200" dirty="0" smtClean="0">
                <a:solidFill>
                  <a:schemeClr val="tx1"/>
                </a:solidFill>
              </a:rPr>
              <a:t>Long bone/ sternum for </a:t>
            </a:r>
            <a:r>
              <a:rPr lang="en-IN" sz="2200" b="1" dirty="0" smtClean="0">
                <a:solidFill>
                  <a:schemeClr val="tx1"/>
                </a:solidFill>
              </a:rPr>
              <a:t>Diatom test</a:t>
            </a:r>
          </a:p>
          <a:p>
            <a:pPr marL="925830" lvl="1" indent="-514350">
              <a:buFont typeface="+mj-lt"/>
              <a:buAutoNum type="arabicParenR"/>
            </a:pPr>
            <a:r>
              <a:rPr lang="en-IN" sz="2200" dirty="0" smtClean="0">
                <a:solidFill>
                  <a:schemeClr val="tx1"/>
                </a:solidFill>
              </a:rPr>
              <a:t>Water sample(2L) from crime scene for diatom test</a:t>
            </a:r>
          </a:p>
          <a:p>
            <a:pPr marL="925830" lvl="1" indent="-514350">
              <a:buFont typeface="+mj-lt"/>
              <a:buAutoNum type="arabicParenR"/>
            </a:pPr>
            <a:endParaRPr lang="en-IN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GETTLER TEST</a:t>
            </a:r>
            <a:r>
              <a:rPr lang="en-IN" sz="2200" u="sng" dirty="0" smtClean="0"/>
              <a:t>:</a:t>
            </a:r>
          </a:p>
          <a:p>
            <a:r>
              <a:rPr lang="en-IN" sz="2200" dirty="0" smtClean="0"/>
              <a:t>Chloride content in blood of heart chambers – normal 600mg%, equal in both side chambers</a:t>
            </a:r>
          </a:p>
          <a:p>
            <a:r>
              <a:rPr lang="en-IN" sz="2200" dirty="0" smtClean="0"/>
              <a:t>Fresh water drowning -</a:t>
            </a:r>
            <a:br>
              <a:rPr lang="en-IN" sz="2200" dirty="0" smtClean="0"/>
            </a:br>
            <a:r>
              <a:rPr lang="en-IN" sz="2200" dirty="0" smtClean="0"/>
              <a:t>blood gets diluted up to 72% in 3 </a:t>
            </a:r>
            <a:r>
              <a:rPr lang="en-IN" sz="2200" dirty="0" err="1" smtClean="0"/>
              <a:t>mins</a:t>
            </a:r>
            <a:r>
              <a:rPr lang="en-IN" sz="2200" dirty="0" smtClean="0"/>
              <a:t> -&gt; blood in left side chambers less chloride </a:t>
            </a:r>
            <a:r>
              <a:rPr lang="en-IN" sz="2200" dirty="0" err="1" smtClean="0"/>
              <a:t>upto</a:t>
            </a:r>
            <a:r>
              <a:rPr lang="en-IN" sz="2200" dirty="0" smtClean="0"/>
              <a:t> 50%</a:t>
            </a:r>
          </a:p>
          <a:p>
            <a:r>
              <a:rPr lang="en-IN" sz="2200" dirty="0" smtClean="0"/>
              <a:t>Sea water drowning –</a:t>
            </a:r>
            <a:br>
              <a:rPr lang="en-IN" sz="2200" dirty="0" smtClean="0"/>
            </a:br>
            <a:r>
              <a:rPr lang="en-IN" sz="2200" dirty="0" smtClean="0"/>
              <a:t> water loss </a:t>
            </a:r>
            <a:r>
              <a:rPr lang="en-IN" sz="2200" dirty="0" err="1" smtClean="0"/>
              <a:t>upto</a:t>
            </a:r>
            <a:r>
              <a:rPr lang="en-IN" sz="2200" dirty="0" smtClean="0"/>
              <a:t> 42% -&gt; </a:t>
            </a:r>
            <a:r>
              <a:rPr lang="en-IN" sz="2200" dirty="0" err="1" smtClean="0"/>
              <a:t>hemoconcentration</a:t>
            </a:r>
            <a:r>
              <a:rPr lang="en-IN" sz="2200" dirty="0" smtClean="0"/>
              <a:t> -&gt; blood in left side chambers chloride </a:t>
            </a:r>
            <a:r>
              <a:rPr lang="en-IN" sz="2200" dirty="0" err="1" smtClean="0"/>
              <a:t>increse</a:t>
            </a:r>
            <a:r>
              <a:rPr lang="en-IN" sz="2200" dirty="0" smtClean="0"/>
              <a:t> </a:t>
            </a:r>
            <a:r>
              <a:rPr lang="en-IN" sz="2200" dirty="0" err="1" smtClean="0"/>
              <a:t>upto</a:t>
            </a:r>
            <a:r>
              <a:rPr lang="en-IN" sz="2200" dirty="0" smtClean="0"/>
              <a:t> 30-40%</a:t>
            </a:r>
          </a:p>
          <a:p>
            <a:r>
              <a:rPr lang="en-IN" sz="2200" dirty="0" smtClean="0"/>
              <a:t>Difference &gt;25% significant</a:t>
            </a:r>
          </a:p>
          <a:p>
            <a:endParaRPr lang="en-IN" sz="2200" dirty="0" smtClean="0"/>
          </a:p>
          <a:p>
            <a:pPr>
              <a:buNone/>
            </a:pPr>
            <a:r>
              <a:rPr lang="en-IN" sz="2200" dirty="0" smtClean="0"/>
              <a:t>Other tests : Plasma specific gravity test, Mg test, Serum Strontium test</a:t>
            </a:r>
          </a:p>
          <a:p>
            <a:endParaRPr lang="en-IN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Diatom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886200" cy="4325112"/>
          </a:xfrm>
        </p:spPr>
        <p:txBody>
          <a:bodyPr>
            <a:normAutofit/>
          </a:bodyPr>
          <a:lstStyle/>
          <a:p>
            <a:r>
              <a:rPr lang="en-IN" sz="2200" dirty="0" smtClean="0"/>
              <a:t>Microscopic unicellular or colonial algae with complex structured cell walls made of silica.</a:t>
            </a:r>
          </a:p>
          <a:p>
            <a:r>
              <a:rPr lang="en-IN" sz="2200" dirty="0" smtClean="0"/>
              <a:t>Cell wall contains </a:t>
            </a:r>
            <a:r>
              <a:rPr lang="en-IN" sz="2200" dirty="0" err="1" smtClean="0"/>
              <a:t>chlorophill</a:t>
            </a:r>
            <a:r>
              <a:rPr lang="en-IN" sz="2200" dirty="0" smtClean="0"/>
              <a:t> &amp; </a:t>
            </a:r>
            <a:r>
              <a:rPr lang="en-IN" sz="2200" dirty="0" err="1" smtClean="0"/>
              <a:t>diatomin</a:t>
            </a:r>
            <a:r>
              <a:rPr lang="en-IN" sz="2200" dirty="0" smtClean="0"/>
              <a:t> pigments.</a:t>
            </a:r>
          </a:p>
          <a:p>
            <a:r>
              <a:rPr lang="en-IN" sz="2200" dirty="0" smtClean="0"/>
              <a:t>Resist heat and acid</a:t>
            </a:r>
          </a:p>
          <a:p>
            <a:endParaRPr lang="en-IN" sz="2200" dirty="0" smtClean="0"/>
          </a:p>
        </p:txBody>
      </p:sp>
      <p:pic>
        <p:nvPicPr>
          <p:cNvPr id="7170" name="Picture 2" descr="D:\Kalpesh\f.m. dept\photos\microscopic slides\diatom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24100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D:\Kalpesh\f.m. dept\photos\microscopic slides\diatom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990600"/>
            <a:ext cx="3556000" cy="2667000"/>
          </a:xfrm>
          <a:prstGeom prst="rect">
            <a:avLst/>
          </a:prstGeom>
          <a:noFill/>
        </p:spPr>
      </p:pic>
      <p:pic>
        <p:nvPicPr>
          <p:cNvPr id="8195" name="Picture 3" descr="D:\Kalpesh\f.m. dept\photos\microscopic slides\diatom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0"/>
            <a:ext cx="3784600" cy="2838450"/>
          </a:xfrm>
          <a:prstGeom prst="rect">
            <a:avLst/>
          </a:prstGeom>
          <a:noFill/>
        </p:spPr>
      </p:pic>
      <p:pic>
        <p:nvPicPr>
          <p:cNvPr id="8196" name="Picture 4" descr="D:\Kalpesh\f.m. dept\photos\microscopic slides\diatom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199" y="914400"/>
            <a:ext cx="3998547" cy="2667000"/>
          </a:xfrm>
          <a:prstGeom prst="rect">
            <a:avLst/>
          </a:prstGeom>
          <a:noFill/>
        </p:spPr>
      </p:pic>
      <p:pic>
        <p:nvPicPr>
          <p:cNvPr id="8197" name="Picture 5" descr="D:\Kalpesh\f.m. dept\photos\microscopic slides\diatoms8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943529"/>
            <a:ext cx="2275332" cy="2298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2895600" cy="432511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Size – 2 micron to 1mm</a:t>
            </a:r>
          </a:p>
          <a:p>
            <a:endParaRPr lang="en-IN" sz="2400" dirty="0" smtClean="0"/>
          </a:p>
          <a:p>
            <a:r>
              <a:rPr lang="en-IN" sz="2400" dirty="0" smtClean="0"/>
              <a:t>&lt; 60 micron – enters pulmonary circulations -&gt; heart -&gt; organs, Bone marrow, muscles</a:t>
            </a:r>
            <a:endParaRPr lang="en-IN" sz="2400" dirty="0"/>
          </a:p>
        </p:txBody>
      </p:sp>
      <p:pic>
        <p:nvPicPr>
          <p:cNvPr id="2050" name="Picture 2" descr="C:\Users\Acer\Desktop\2019-04-05_15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24416"/>
            <a:ext cx="4667250" cy="5629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IN" dirty="0" smtClean="0"/>
              <a:t>In this session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399" y="1633190"/>
          <a:ext cx="8153400" cy="331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025"/>
                <a:gridCol w="4461294"/>
                <a:gridCol w="1010503"/>
                <a:gridCol w="879289"/>
                <a:gridCol w="879289"/>
              </a:tblGrid>
              <a:tr h="1744035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bg1"/>
                          </a:solidFill>
                        </a:rPr>
                        <a:t>COMPETENCY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Domain (K/S/A/C)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Level (K/KH/S/SH/P)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Core</a:t>
                      </a:r>
                      <a:r>
                        <a:rPr lang="en-IN" sz="1800" b="1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(Y/N)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75775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FM2.23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and discuss types, </a:t>
                      </a:r>
                      <a:r>
                        <a:rPr kumimoji="0"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-physiology, clinical features, </a:t>
                      </a:r>
                      <a:r>
                        <a:rPr kumimoji="0"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postmortem</a:t>
                      </a:r>
                      <a:endParaRPr kumimoji="0" lang="en-IN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findings and medico-legal aspects of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drowning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diatom test and </a:t>
                      </a:r>
                      <a:r>
                        <a:rPr kumimoji="0"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gettler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test.</a:t>
                      </a:r>
                      <a:endParaRPr lang="en-IN" sz="14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K</a:t>
                      </a:r>
                      <a:endParaRPr lang="en-IN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KH</a:t>
                      </a:r>
                      <a:endParaRPr lang="en-IN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Y</a:t>
                      </a:r>
                      <a:endParaRPr lang="en-IN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en-IN" sz="2400" u="sng" dirty="0" smtClean="0"/>
              <a:t>Technique</a:t>
            </a:r>
            <a:r>
              <a:rPr lang="en-IN" sz="2400" dirty="0" smtClean="0"/>
              <a:t>:</a:t>
            </a:r>
          </a:p>
          <a:p>
            <a:pPr lvl="1"/>
            <a:r>
              <a:rPr lang="en-IN" sz="2200" dirty="0" smtClean="0">
                <a:solidFill>
                  <a:schemeClr val="tx1"/>
                </a:solidFill>
              </a:rPr>
              <a:t>5 gm bone marrow, Liver, Lung, Kidney, Brain in separate test tubes</a:t>
            </a:r>
          </a:p>
          <a:p>
            <a:pPr lvl="1"/>
            <a:r>
              <a:rPr lang="en-IN" sz="2200" dirty="0" smtClean="0">
                <a:solidFill>
                  <a:schemeClr val="tx1"/>
                </a:solidFill>
              </a:rPr>
              <a:t>Add concentrated HNO3 &amp; wait 24-48hrs – ‘Acid digestion’</a:t>
            </a:r>
          </a:p>
          <a:p>
            <a:pPr lvl="1"/>
            <a:r>
              <a:rPr lang="en-IN" sz="2200" dirty="0" smtClean="0">
                <a:solidFill>
                  <a:schemeClr val="tx1"/>
                </a:solidFill>
              </a:rPr>
              <a:t>Centrifuge -&gt; remove </a:t>
            </a:r>
            <a:r>
              <a:rPr lang="en-IN" sz="2200" dirty="0" err="1" smtClean="0">
                <a:solidFill>
                  <a:schemeClr val="tx1"/>
                </a:solidFill>
              </a:rPr>
              <a:t>supernant</a:t>
            </a:r>
            <a:r>
              <a:rPr lang="en-IN" sz="2200" dirty="0" smtClean="0">
                <a:solidFill>
                  <a:schemeClr val="tx1"/>
                </a:solidFill>
              </a:rPr>
              <a:t> water -&gt; add distilled water -&gt; centrifuge [repeat 2-3 times]</a:t>
            </a:r>
          </a:p>
          <a:p>
            <a:pPr lvl="1"/>
            <a:r>
              <a:rPr lang="en-IN" sz="2200" dirty="0" smtClean="0">
                <a:solidFill>
                  <a:schemeClr val="tx1"/>
                </a:solidFill>
              </a:rPr>
              <a:t>Sediment material under phase contrast/dark illumination microscopy</a:t>
            </a:r>
          </a:p>
          <a:p>
            <a:pPr lvl="1"/>
            <a:r>
              <a:rPr lang="en-IN" sz="2200" dirty="0" smtClean="0">
                <a:solidFill>
                  <a:schemeClr val="tx1"/>
                </a:solidFill>
              </a:rPr>
              <a:t>Same species diatoms in source water sample – positive test</a:t>
            </a:r>
          </a:p>
          <a:p>
            <a:r>
              <a:rPr lang="en-IN" sz="2400" u="sng" dirty="0" err="1" smtClean="0">
                <a:solidFill>
                  <a:schemeClr val="tx1"/>
                </a:solidFill>
              </a:rPr>
              <a:t>Medicolegal</a:t>
            </a:r>
            <a:r>
              <a:rPr lang="en-IN" sz="2400" u="sng" dirty="0" smtClean="0">
                <a:solidFill>
                  <a:schemeClr val="tx1"/>
                </a:solidFill>
              </a:rPr>
              <a:t> importance</a:t>
            </a:r>
            <a:r>
              <a:rPr lang="en-IN" sz="2400" dirty="0" smtClean="0">
                <a:solidFill>
                  <a:schemeClr val="tx1"/>
                </a:solidFill>
              </a:rPr>
              <a:t/>
            </a:r>
            <a:br>
              <a:rPr lang="en-IN" sz="2400" dirty="0" smtClean="0">
                <a:solidFill>
                  <a:schemeClr val="tx1"/>
                </a:solidFill>
              </a:rPr>
            </a:br>
            <a:r>
              <a:rPr lang="en-IN" sz="2400" dirty="0" smtClean="0">
                <a:solidFill>
                  <a:schemeClr val="tx1"/>
                </a:solidFill>
              </a:rPr>
              <a:t>1) </a:t>
            </a:r>
            <a:r>
              <a:rPr lang="en-IN" sz="2200" dirty="0" smtClean="0">
                <a:solidFill>
                  <a:schemeClr val="tx1"/>
                </a:solidFill>
              </a:rPr>
              <a:t>Positive indication of death due to drowning</a:t>
            </a:r>
            <a:br>
              <a:rPr lang="en-IN" sz="2200" dirty="0" smtClean="0">
                <a:solidFill>
                  <a:schemeClr val="tx1"/>
                </a:solidFill>
              </a:rPr>
            </a:br>
            <a:r>
              <a:rPr lang="en-IN" sz="2200" dirty="0" smtClean="0">
                <a:solidFill>
                  <a:schemeClr val="tx1"/>
                </a:solidFill>
              </a:rPr>
              <a:t>2) </a:t>
            </a:r>
            <a:r>
              <a:rPr lang="en-IN" sz="2200" dirty="0" err="1" smtClean="0">
                <a:solidFill>
                  <a:schemeClr val="tx1"/>
                </a:solidFill>
              </a:rPr>
              <a:t>Antemortem</a:t>
            </a:r>
            <a:r>
              <a:rPr lang="en-IN" sz="2200" dirty="0" smtClean="0">
                <a:solidFill>
                  <a:schemeClr val="tx1"/>
                </a:solidFill>
              </a:rPr>
              <a:t> Or </a:t>
            </a:r>
            <a:r>
              <a:rPr lang="en-IN" sz="2200" dirty="0" err="1" smtClean="0">
                <a:solidFill>
                  <a:schemeClr val="tx1"/>
                </a:solidFill>
              </a:rPr>
              <a:t>Postmortem</a:t>
            </a:r>
            <a:r>
              <a:rPr lang="en-IN" sz="2200" dirty="0" smtClean="0">
                <a:solidFill>
                  <a:schemeClr val="tx1"/>
                </a:solidFill>
              </a:rPr>
              <a:t> drowning</a:t>
            </a:r>
            <a:br>
              <a:rPr lang="en-IN" sz="2200" dirty="0" smtClean="0">
                <a:solidFill>
                  <a:schemeClr val="tx1"/>
                </a:solidFill>
              </a:rPr>
            </a:br>
            <a:r>
              <a:rPr lang="en-IN" sz="2200" dirty="0" smtClean="0">
                <a:solidFill>
                  <a:schemeClr val="tx1"/>
                </a:solidFill>
              </a:rPr>
              <a:t>3) Place of death </a:t>
            </a:r>
            <a:br>
              <a:rPr lang="en-IN" sz="2200" dirty="0" smtClean="0">
                <a:solidFill>
                  <a:schemeClr val="tx1"/>
                </a:solidFill>
              </a:rPr>
            </a:br>
            <a:r>
              <a:rPr lang="en-IN" sz="2200" dirty="0" smtClean="0">
                <a:solidFill>
                  <a:schemeClr val="tx1"/>
                </a:solidFill>
              </a:rPr>
              <a:t>4) Time of death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u="sng" dirty="0" err="1" smtClean="0"/>
              <a:t>Medicolegal</a:t>
            </a:r>
            <a:r>
              <a:rPr lang="en-IN" u="sng" dirty="0" smtClean="0"/>
              <a:t> significance: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smtClean="0"/>
              <a:t>Suicidal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smtClean="0"/>
              <a:t>Homicidal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smtClean="0"/>
              <a:t>Accidental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smtClean="0"/>
              <a:t>Duration of submersion – body floats after death – 12-18hrs in summer, 18-36hrs in winter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smtClean="0"/>
              <a:t>Casper’s Dictum – Decomposition rate of Body in air = 2 x in water = 8 x </a:t>
            </a:r>
            <a:r>
              <a:rPr lang="en-IN" sz="2400" dirty="0" err="1" smtClean="0"/>
              <a:t>burried</a:t>
            </a:r>
            <a:r>
              <a:rPr lang="en-IN" sz="2400" dirty="0" smtClean="0"/>
              <a:t> in earth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err="1" smtClean="0"/>
              <a:t>Antemortem</a:t>
            </a:r>
            <a:r>
              <a:rPr lang="en-IN" sz="2400" dirty="0" smtClean="0"/>
              <a:t> drowning V/s </a:t>
            </a:r>
            <a:r>
              <a:rPr lang="en-IN" sz="2400" dirty="0" err="1" smtClean="0"/>
              <a:t>Postmortem</a:t>
            </a:r>
            <a:endParaRPr lang="en-IN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SELF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err="1" smtClean="0"/>
              <a:t>Antemortem</a:t>
            </a:r>
            <a:r>
              <a:rPr lang="en-IN" sz="2400" dirty="0" smtClean="0"/>
              <a:t> Drowning V/s </a:t>
            </a:r>
            <a:r>
              <a:rPr lang="en-IN" sz="2400" dirty="0" err="1" smtClean="0"/>
              <a:t>Postmortem</a:t>
            </a:r>
            <a:r>
              <a:rPr lang="en-IN" sz="2400" dirty="0" smtClean="0"/>
              <a:t> Drowning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03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MCQs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Which of following sign in drowning cases positively indicate that the death </a:t>
            </a:r>
            <a:r>
              <a:rPr lang="en-US" sz="2400" dirty="0" err="1" smtClean="0"/>
              <a:t>occured</a:t>
            </a:r>
            <a:r>
              <a:rPr lang="en-US" sz="2400" dirty="0" smtClean="0"/>
              <a:t> due to </a:t>
            </a:r>
            <a:r>
              <a:rPr lang="en-US" sz="2400" dirty="0" err="1" smtClean="0"/>
              <a:t>antemortem</a:t>
            </a:r>
            <a:r>
              <a:rPr lang="en-US" sz="2400" dirty="0" smtClean="0"/>
              <a:t> drowning?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Cutis </a:t>
            </a:r>
            <a:r>
              <a:rPr lang="en-US" sz="2400" dirty="0" err="1" smtClean="0"/>
              <a:t>anserina</a:t>
            </a:r>
            <a:endParaRPr lang="en-US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Water in trachea &amp; lungs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Weeds grasped in the hands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Washer women’s skin phenomena</a:t>
            </a:r>
          </a:p>
        </p:txBody>
      </p:sp>
    </p:spTree>
    <p:extLst>
      <p:ext uri="{BB962C8B-B14F-4D97-AF65-F5344CB8AC3E}">
        <p14:creationId xmlns="" xmlns:p14="http://schemas.microsoft.com/office/powerpoint/2010/main" val="1018613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case of death due to drowning, flotation of the body occurs in how much time during summer in India?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6-8 hours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12-18 hours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24-36 hours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3-5 days</a:t>
            </a:r>
          </a:p>
        </p:txBody>
      </p:sp>
    </p:spTree>
    <p:extLst>
      <p:ext uri="{BB962C8B-B14F-4D97-AF65-F5344CB8AC3E}">
        <p14:creationId xmlns="" xmlns:p14="http://schemas.microsoft.com/office/powerpoint/2010/main" val="101861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is the specific gravity of an average adult human body?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0.92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1.00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1.08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2.01</a:t>
            </a:r>
          </a:p>
        </p:txBody>
      </p:sp>
    </p:spTree>
    <p:extLst>
      <p:ext uri="{BB962C8B-B14F-4D97-AF65-F5344CB8AC3E}">
        <p14:creationId xmlns="" xmlns:p14="http://schemas.microsoft.com/office/powerpoint/2010/main" val="1018613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‘Acid digestion technique’ is used in which of following forensic </a:t>
            </a:r>
            <a:r>
              <a:rPr lang="en-US" sz="2400" smtClean="0"/>
              <a:t>analysis test?</a:t>
            </a:r>
            <a:endParaRPr lang="en-US" sz="2400" dirty="0" smtClean="0"/>
          </a:p>
          <a:p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Detection of corrosive poisons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Detection of diatoms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Detection of blood sodium level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Detection of latent fingerprints</a:t>
            </a:r>
          </a:p>
        </p:txBody>
      </p:sp>
    </p:spTree>
    <p:extLst>
      <p:ext uri="{BB962C8B-B14F-4D97-AF65-F5344CB8AC3E}">
        <p14:creationId xmlns="" xmlns:p14="http://schemas.microsoft.com/office/powerpoint/2010/main" val="1018613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Gettler’s</a:t>
            </a:r>
            <a:r>
              <a:rPr lang="en-US" sz="2400" dirty="0" smtClean="0"/>
              <a:t> test may show positive results in which of following death cases?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Hanging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Poisoning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Strangulation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Drowning </a:t>
            </a:r>
          </a:p>
        </p:txBody>
      </p:sp>
    </p:spTree>
    <p:extLst>
      <p:ext uri="{BB962C8B-B14F-4D97-AF65-F5344CB8AC3E}">
        <p14:creationId xmlns="" xmlns:p14="http://schemas.microsoft.com/office/powerpoint/2010/main" val="101861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IN" sz="2000" dirty="0" err="1" smtClean="0"/>
              <a:t>Barranco</a:t>
            </a:r>
            <a:r>
              <a:rPr lang="en-IN" sz="2000" dirty="0" smtClean="0"/>
              <a:t> R, </a:t>
            </a:r>
            <a:r>
              <a:rPr lang="en-IN" sz="2000" dirty="0" err="1" smtClean="0"/>
              <a:t>Castiglioni</a:t>
            </a:r>
            <a:r>
              <a:rPr lang="en-IN" sz="2000" dirty="0" smtClean="0"/>
              <a:t> C, Ventura F, </a:t>
            </a:r>
            <a:r>
              <a:rPr lang="en-IN" sz="2000" dirty="0" err="1" smtClean="0"/>
              <a:t>Fracasso</a:t>
            </a:r>
            <a:r>
              <a:rPr lang="en-IN" sz="2000" dirty="0" smtClean="0"/>
              <a:t> T. A comparative digital </a:t>
            </a:r>
            <a:r>
              <a:rPr lang="en-IN" sz="2000" dirty="0" err="1" smtClean="0"/>
              <a:t>morphometric</a:t>
            </a:r>
            <a:r>
              <a:rPr lang="en-IN" sz="2000" dirty="0" smtClean="0"/>
              <a:t> study of lung tissue in saltwater and freshwater drowning. Forensic science international. 2019 Mar 12.</a:t>
            </a:r>
            <a:endParaRPr lang="en-IN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8268825"/>
              </p:ext>
            </p:extLst>
          </p:nvPr>
        </p:nvGraphicFramePr>
        <p:xfrm>
          <a:off x="533400" y="2103120"/>
          <a:ext cx="81534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657600">
                <a:tc>
                  <a:txBody>
                    <a:bodyPr/>
                    <a:lstStyle/>
                    <a:p>
                      <a:pPr fontAlgn="base"/>
                      <a:r>
                        <a:rPr lang="en-IN" sz="1600" dirty="0" err="1" smtClean="0"/>
                        <a:t>Barranco</a:t>
                      </a:r>
                      <a:r>
                        <a:rPr lang="en-IN" sz="1600" dirty="0" smtClean="0"/>
                        <a:t> R, </a:t>
                      </a:r>
                      <a:r>
                        <a:rPr lang="en-IN" sz="1600" dirty="0" err="1" smtClean="0"/>
                        <a:t>Castiglioni</a:t>
                      </a:r>
                      <a:r>
                        <a:rPr lang="en-IN" sz="1600" dirty="0" smtClean="0"/>
                        <a:t> C, Ventura F, </a:t>
                      </a:r>
                      <a:r>
                        <a:rPr lang="en-IN" sz="1600" dirty="0" err="1" smtClean="0"/>
                        <a:t>Fracasso</a:t>
                      </a:r>
                      <a:r>
                        <a:rPr lang="en-IN" sz="1600" dirty="0" smtClean="0"/>
                        <a:t> T</a:t>
                      </a:r>
                      <a:endParaRPr lang="en-US" sz="16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A comparative digital </a:t>
                      </a:r>
                      <a:r>
                        <a:rPr lang="en-IN" sz="1600" b="1" dirty="0" err="1" smtClean="0"/>
                        <a:t>morphometric</a:t>
                      </a:r>
                      <a:r>
                        <a:rPr lang="en-IN" sz="1600" b="1" dirty="0" smtClean="0"/>
                        <a:t> study of lung tissue in saltwater and freshwater drowning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The study investigates whether Acute Pulmonary </a:t>
                      </a:r>
                      <a:r>
                        <a:rPr lang="en-IN" sz="1600" dirty="0" err="1" smtClean="0"/>
                        <a:t>Edema</a:t>
                      </a:r>
                      <a:r>
                        <a:rPr lang="en-IN" sz="1600" dirty="0" smtClean="0"/>
                        <a:t> is present in both fresh and saltwater drowning.</a:t>
                      </a:r>
                    </a:p>
                    <a:p>
                      <a:r>
                        <a:rPr lang="en-IN" sz="1600" dirty="0" smtClean="0"/>
                        <a:t>•Alveolar spaces was calculated by means of image analysis software.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•Mean alveolar area in FWD was significantly higher than in SWD and controls.</a:t>
                      </a:r>
                    </a:p>
                    <a:p>
                      <a:r>
                        <a:rPr lang="en-IN" sz="1600" dirty="0" smtClean="0"/>
                        <a:t>•No statistical differences were observed between SWD and controls.</a:t>
                      </a:r>
                    </a:p>
                    <a:p>
                      <a:r>
                        <a:rPr lang="en-IN" sz="1600" dirty="0" smtClean="0"/>
                        <a:t>•The results suggest that APE is not a typical sign of death by saltwater drowning.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49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285861"/>
          <a:ext cx="8215370" cy="370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8856"/>
                <a:gridCol w="966514"/>
              </a:tblGrid>
              <a:tr h="96663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SPECIFIC</a:t>
                      </a:r>
                      <a:r>
                        <a:rPr lang="en-IN" baseline="0" dirty="0" smtClean="0">
                          <a:solidFill>
                            <a:schemeClr val="bg1"/>
                          </a:solidFill>
                        </a:rPr>
                        <a:t> LEARNING OBJECTIVES</a:t>
                      </a:r>
                    </a:p>
                    <a:p>
                      <a:r>
                        <a:rPr lang="en-IN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IN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0"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 the end of this session, the 2</a:t>
                      </a:r>
                      <a:r>
                        <a:rPr kumimoji="0" lang="en-IN" sz="18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MBBS student....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Integration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14114">
                <a:tc>
                  <a:txBody>
                    <a:bodyPr/>
                    <a:lstStyle/>
                    <a:p>
                      <a:r>
                        <a:rPr kumimoji="0"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should able to </a:t>
                      </a:r>
                      <a:r>
                        <a:rPr kumimoji="0" lang="en-I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 Drowning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describe different types of drowning.</a:t>
                      </a:r>
                      <a:b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able to describe </a:t>
                      </a:r>
                      <a:r>
                        <a:rPr kumimoji="0" lang="en-I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pathophysiology</a:t>
                      </a:r>
                      <a:r>
                        <a:rPr kumimoji="0"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findings, causes of death, post-mortem findings 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medico-legal aspects 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death due to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drowning in sea water and fresh water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able to describe  and demonstrate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examination, preservation and dispatch of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autopsy samples in death due to drowning.</a:t>
                      </a:r>
                    </a:p>
                    <a:p>
                      <a:r>
                        <a:rPr kumimoji="0" lang="en-IN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Should be able to describe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Diatom test </a:t>
                      </a:r>
                      <a:r>
                        <a:rPr kumimoji="0" lang="en-IN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Gattler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 </a:t>
                      </a:r>
                      <a:r>
                        <a:rPr kumimoji="0" lang="en-IN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its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medicolegal</a:t>
                      </a:r>
                      <a:r>
                        <a:rPr kumimoji="0" lang="en-IN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applications.</a:t>
                      </a:r>
                      <a:endParaRPr lang="en-IN" sz="1800" b="0" dirty="0" smtClean="0">
                        <a:latin typeface="Calibri"/>
                        <a:ea typeface="Times New Roman"/>
                        <a:cs typeface="Mangal"/>
                      </a:endParaRPr>
                    </a:p>
                    <a:p>
                      <a:endParaRPr lang="en-IN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N</a:t>
                      </a:r>
                      <a:endParaRPr lang="en-IN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DROWNING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153400" cy="3374136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Asphyxia due to submersion into water or other fluid bodies and aspiration of it in respiratory tracks.</a:t>
            </a:r>
          </a:p>
          <a:p>
            <a:endParaRPr lang="en-IN" dirty="0" smtClean="0"/>
          </a:p>
          <a:p>
            <a:r>
              <a:rPr lang="en-IN" dirty="0" smtClean="0"/>
              <a:t>Sea – salt water </a:t>
            </a:r>
          </a:p>
          <a:p>
            <a:r>
              <a:rPr lang="en-IN" dirty="0" smtClean="0"/>
              <a:t>River, ponds, lacks, swimming pools, bath tubs, water tanks – fresh water</a:t>
            </a:r>
          </a:p>
          <a:p>
            <a:endParaRPr lang="en-IN" dirty="0" smtClean="0"/>
          </a:p>
          <a:p>
            <a:r>
              <a:rPr lang="en-IN" dirty="0" smtClean="0"/>
              <a:t>Specific gravity – water – 1.0</a:t>
            </a:r>
            <a:br>
              <a:rPr lang="en-IN" dirty="0" smtClean="0"/>
            </a:br>
            <a:r>
              <a:rPr lang="en-IN" dirty="0" smtClean="0"/>
              <a:t>Adult body – 1.08, Fat-0.92, Bone-2.01, Muscle-1.08, Soft organs-1.05</a:t>
            </a:r>
            <a:endParaRPr lang="en-IN" dirty="0"/>
          </a:p>
        </p:txBody>
      </p:sp>
      <p:pic>
        <p:nvPicPr>
          <p:cNvPr id="2050" name="Picture 2" descr="D:\Kalpesh\f.m. dept\library\10 asphyxial deaths\man-drowning-726x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914400"/>
            <a:ext cx="512560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688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en-IN" sz="3800" dirty="0" smtClean="0"/>
              <a:t>Stages of Drowning </a:t>
            </a:r>
            <a:r>
              <a:rPr lang="en-IN" dirty="0" smtClean="0"/>
              <a:t>(Animal study in dogs)</a:t>
            </a:r>
            <a:endParaRPr lang="en-IN" sz="3800" dirty="0" smtClean="0"/>
          </a:p>
          <a:p>
            <a:pPr marL="681228" indent="-571500">
              <a:buFont typeface="+mj-lt"/>
              <a:buAutoNum type="romanUcPeriod"/>
            </a:pPr>
            <a:r>
              <a:rPr lang="en-IN" dirty="0" smtClean="0"/>
              <a:t>Stage of Surprise – 5-10 sec</a:t>
            </a:r>
          </a:p>
          <a:p>
            <a:pPr marL="681228" indent="-571500">
              <a:buFont typeface="+mj-lt"/>
              <a:buAutoNum type="romanUcPeriod"/>
            </a:pPr>
            <a:r>
              <a:rPr lang="en-IN" dirty="0" smtClean="0"/>
              <a:t>Stage or 1</a:t>
            </a:r>
            <a:r>
              <a:rPr lang="en-IN" baseline="30000" dirty="0" smtClean="0"/>
              <a:t>st</a:t>
            </a:r>
            <a:r>
              <a:rPr lang="en-IN" dirty="0" smtClean="0"/>
              <a:t> respiratory arrest – 1 min</a:t>
            </a:r>
            <a:br>
              <a:rPr lang="en-IN" dirty="0" smtClean="0"/>
            </a:br>
            <a:r>
              <a:rPr lang="en-IN" dirty="0" smtClean="0"/>
              <a:t>violent agitation, fight to reach surface, voluntary respiration stop</a:t>
            </a:r>
          </a:p>
          <a:p>
            <a:pPr marL="681228" indent="-571500">
              <a:buFont typeface="+mj-lt"/>
              <a:buAutoNum type="romanUcPeriod"/>
            </a:pPr>
            <a:r>
              <a:rPr lang="en-IN" dirty="0" smtClean="0"/>
              <a:t>Stage of deep respiration – 1 min</a:t>
            </a:r>
            <a:br>
              <a:rPr lang="en-IN" dirty="0" smtClean="0"/>
            </a:br>
            <a:r>
              <a:rPr lang="en-IN" dirty="0" smtClean="0"/>
              <a:t>some deep inspirations, frothing, eyes-mouth open</a:t>
            </a:r>
          </a:p>
          <a:p>
            <a:pPr marL="681228" indent="-571500">
              <a:buFont typeface="+mj-lt"/>
              <a:buAutoNum type="romanUcPeriod"/>
            </a:pPr>
            <a:r>
              <a:rPr lang="en-IN" dirty="0" smtClean="0"/>
              <a:t>Stage of 2</a:t>
            </a:r>
            <a:r>
              <a:rPr lang="en-IN" baseline="30000" dirty="0" smtClean="0"/>
              <a:t>nd</a:t>
            </a:r>
            <a:r>
              <a:rPr lang="en-IN" dirty="0" smtClean="0"/>
              <a:t> respiratory arrest – 1 min</a:t>
            </a:r>
            <a:br>
              <a:rPr lang="en-IN" dirty="0" smtClean="0"/>
            </a:br>
            <a:r>
              <a:rPr lang="en-IN" dirty="0" smtClean="0"/>
              <a:t>no thoracic movements, corneal reflexes lost, hypoxic convulsion</a:t>
            </a:r>
          </a:p>
          <a:p>
            <a:pPr marL="681228" indent="-571500">
              <a:buFont typeface="+mj-lt"/>
              <a:buAutoNum type="romanUcPeriod"/>
            </a:pPr>
            <a:r>
              <a:rPr lang="en-IN" dirty="0" smtClean="0"/>
              <a:t>Stage of terminal gasps – 30 sec</a:t>
            </a:r>
            <a:br>
              <a:rPr lang="en-IN" dirty="0" smtClean="0"/>
            </a:br>
            <a:r>
              <a:rPr lang="en-IN" dirty="0" smtClean="0"/>
              <a:t>few gasping efforts, lips-jaw muscle </a:t>
            </a:r>
            <a:r>
              <a:rPr lang="en-IN" dirty="0" err="1" smtClean="0"/>
              <a:t>fibrilations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sz="4000" dirty="0" smtClean="0"/>
              <a:t>Chronology deaths due to drowning</a:t>
            </a:r>
          </a:p>
          <a:p>
            <a:pPr marL="681228" indent="-571500"/>
            <a:r>
              <a:rPr lang="en-IN" dirty="0" smtClean="0"/>
              <a:t>Person falls deep in water body</a:t>
            </a:r>
          </a:p>
          <a:p>
            <a:pPr marL="681228" indent="-571500"/>
            <a:r>
              <a:rPr lang="en-IN" dirty="0" smtClean="0"/>
              <a:t>Reflex stimulation from skin, </a:t>
            </a:r>
            <a:r>
              <a:rPr lang="en-IN" dirty="0" err="1" smtClean="0"/>
              <a:t>vagus</a:t>
            </a:r>
            <a:r>
              <a:rPr lang="en-IN" dirty="0" smtClean="0"/>
              <a:t> stimulation – neurological shock/</a:t>
            </a:r>
            <a:r>
              <a:rPr lang="en-IN" dirty="0" err="1" smtClean="0"/>
              <a:t>vagal</a:t>
            </a:r>
            <a:r>
              <a:rPr lang="en-IN" dirty="0" smtClean="0"/>
              <a:t> inhibition -&gt; cardiac arrest</a:t>
            </a:r>
          </a:p>
          <a:p>
            <a:pPr marL="681228" indent="-571500"/>
            <a:r>
              <a:rPr lang="en-IN" dirty="0" smtClean="0"/>
              <a:t>Hold breath -&gt; PaCO2 rises -&gt; stimulation of respiratory centres -&gt; reflex </a:t>
            </a:r>
            <a:r>
              <a:rPr lang="en-IN" dirty="0" err="1" smtClean="0"/>
              <a:t>respi</a:t>
            </a:r>
            <a:r>
              <a:rPr lang="en-IN" dirty="0" smtClean="0"/>
              <a:t> stimulation -&gt; inhale water in airways &amp; swallow in </a:t>
            </a:r>
            <a:r>
              <a:rPr lang="en-IN" dirty="0" err="1" smtClean="0"/>
              <a:t>esophagus</a:t>
            </a:r>
            <a:endParaRPr lang="en-IN" dirty="0" smtClean="0"/>
          </a:p>
          <a:p>
            <a:pPr marL="681228" indent="-571500"/>
            <a:r>
              <a:rPr lang="en-IN" dirty="0" smtClean="0"/>
              <a:t>Cough reflex, Vomiting</a:t>
            </a:r>
          </a:p>
          <a:p>
            <a:pPr marL="681228" indent="-571500"/>
            <a:r>
              <a:rPr lang="en-IN" dirty="0" smtClean="0"/>
              <a:t>Struggle for life, Violent respiratory efforts-&gt; water churning with alveolar air &amp; mucus -&gt; frothing</a:t>
            </a:r>
          </a:p>
          <a:p>
            <a:pPr marL="681228" indent="-571500"/>
            <a:r>
              <a:rPr lang="en-IN" dirty="0" smtClean="0"/>
              <a:t>Alveolar filling - &gt; cerebral hypoxia, convulsions</a:t>
            </a:r>
          </a:p>
          <a:p>
            <a:pPr marL="681228" indent="-571500"/>
            <a:r>
              <a:rPr lang="en-IN" dirty="0" smtClean="0"/>
              <a:t>Unconsciousness, coma, death</a:t>
            </a:r>
          </a:p>
          <a:p>
            <a:pPr marL="681228" indent="-571500"/>
            <a:r>
              <a:rPr lang="en-IN" dirty="0" smtClean="0"/>
              <a:t>Fatal Period - Freezing cold water – 5 to 10 </a:t>
            </a:r>
            <a:r>
              <a:rPr lang="en-IN" dirty="0" err="1" smtClean="0"/>
              <a:t>mins</a:t>
            </a:r>
            <a:endParaRPr lang="en-IN" dirty="0" smtClean="0"/>
          </a:p>
          <a:p>
            <a:pPr marL="681228" indent="-571500"/>
            <a:r>
              <a:rPr lang="en-IN" dirty="0" smtClean="0"/>
              <a:t>Fresh water – body sinks</a:t>
            </a:r>
            <a:br>
              <a:rPr lang="en-IN" dirty="0" smtClean="0"/>
            </a:br>
            <a:r>
              <a:rPr lang="en-IN" dirty="0" smtClean="0"/>
              <a:t>sea water – body floats under surface</a:t>
            </a:r>
          </a:p>
          <a:p>
            <a:pPr marL="681228" indent="-571500"/>
            <a:r>
              <a:rPr lang="en-IN" dirty="0" smtClean="0"/>
              <a:t>Decomposition – Casper’s Dictum, Body floating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IN" sz="2200" b="1" dirty="0" smtClean="0"/>
              <a:t>Wet drowning/ Primary drowning/ Typical</a:t>
            </a:r>
            <a:r>
              <a:rPr lang="en-IN" sz="2200" dirty="0" smtClean="0"/>
              <a:t> </a:t>
            </a:r>
            <a:r>
              <a:rPr lang="en-IN" sz="2200" b="1" dirty="0" smtClean="0"/>
              <a:t>drowning </a:t>
            </a:r>
            <a:r>
              <a:rPr lang="en-IN" sz="2200" dirty="0" smtClean="0"/>
              <a:t>– water is inhaled into lungs, death – cardiac arrest/VF + asphyxia</a:t>
            </a:r>
          </a:p>
          <a:p>
            <a:pPr marL="624078" indent="-514350">
              <a:buFont typeface="+mj-lt"/>
              <a:buAutoNum type="arabicPeriod"/>
            </a:pPr>
            <a:r>
              <a:rPr lang="en-IN" sz="2200" b="1" dirty="0" smtClean="0"/>
              <a:t>Dry drowning </a:t>
            </a:r>
            <a:r>
              <a:rPr lang="en-IN" sz="2200" dirty="0" smtClean="0"/>
              <a:t>– sudden laryngeal spasm &amp; </a:t>
            </a:r>
            <a:r>
              <a:rPr lang="en-IN" sz="2200" dirty="0" err="1" smtClean="0"/>
              <a:t>edema</a:t>
            </a:r>
            <a:r>
              <a:rPr lang="en-IN" sz="2200" dirty="0" smtClean="0"/>
              <a:t>, water not enters lungs, Death – asphyxia/</a:t>
            </a:r>
            <a:r>
              <a:rPr lang="en-IN" sz="2200" dirty="0" err="1" smtClean="0"/>
              <a:t>vagal</a:t>
            </a:r>
            <a:r>
              <a:rPr lang="en-IN" sz="2200" dirty="0" smtClean="0"/>
              <a:t> inhibition</a:t>
            </a:r>
          </a:p>
          <a:p>
            <a:pPr marL="624078" indent="-514350">
              <a:buFont typeface="+mj-lt"/>
              <a:buAutoNum type="arabicPeriod"/>
            </a:pPr>
            <a:r>
              <a:rPr lang="en-IN" sz="2200" b="1" dirty="0" smtClean="0"/>
              <a:t>Secondary drowning</a:t>
            </a:r>
            <a:r>
              <a:rPr lang="en-IN" sz="2200" dirty="0" smtClean="0"/>
              <a:t>/ </a:t>
            </a:r>
            <a:r>
              <a:rPr lang="en-IN" sz="2200" b="1" dirty="0" smtClean="0"/>
              <a:t>Near drowning/ Post-immersion</a:t>
            </a:r>
            <a:r>
              <a:rPr lang="en-IN" sz="2200" dirty="0" smtClean="0"/>
              <a:t> </a:t>
            </a:r>
            <a:r>
              <a:rPr lang="en-IN" sz="2200" b="1" dirty="0" smtClean="0"/>
              <a:t>Syndrome</a:t>
            </a:r>
            <a:r>
              <a:rPr lang="en-IN" sz="2200" dirty="0" smtClean="0"/>
              <a:t> – victim </a:t>
            </a:r>
            <a:r>
              <a:rPr lang="en-IN" sz="2200" dirty="0" err="1" smtClean="0"/>
              <a:t>resuccitated</a:t>
            </a:r>
            <a:r>
              <a:rPr lang="en-IN" sz="2200" dirty="0" smtClean="0"/>
              <a:t> &amp; after 24hrs hypoxemia, </a:t>
            </a:r>
            <a:r>
              <a:rPr lang="en-IN" sz="2200" dirty="0" err="1" smtClean="0"/>
              <a:t>pul</a:t>
            </a:r>
            <a:r>
              <a:rPr lang="en-IN" sz="2200" dirty="0" smtClean="0"/>
              <a:t>. </a:t>
            </a:r>
            <a:r>
              <a:rPr lang="en-IN" sz="2200" dirty="0" err="1" smtClean="0"/>
              <a:t>Edema</a:t>
            </a:r>
            <a:r>
              <a:rPr lang="en-IN" sz="2200" dirty="0" smtClean="0"/>
              <a:t>, electrolyte imbalance, brain damage, metabolic acidosis, sepsis, </a:t>
            </a:r>
            <a:r>
              <a:rPr lang="en-IN" sz="2200" dirty="0" err="1" smtClean="0"/>
              <a:t>arrythmia</a:t>
            </a:r>
            <a:r>
              <a:rPr lang="en-IN" sz="2200" dirty="0" smtClean="0"/>
              <a:t>..</a:t>
            </a:r>
          </a:p>
          <a:p>
            <a:pPr marL="624078" indent="-514350">
              <a:buFont typeface="+mj-lt"/>
              <a:buAutoNum type="arabicPeriod"/>
            </a:pPr>
            <a:r>
              <a:rPr lang="en-IN" sz="2200" b="1" dirty="0" smtClean="0"/>
              <a:t>Immersion syndrome/ </a:t>
            </a:r>
            <a:r>
              <a:rPr lang="en-IN" sz="2200" b="1" dirty="0" err="1" smtClean="0"/>
              <a:t>Hydrocution</a:t>
            </a:r>
            <a:r>
              <a:rPr lang="en-IN" sz="2200" b="1" dirty="0" smtClean="0"/>
              <a:t>/ Submersion inhibition</a:t>
            </a:r>
            <a:r>
              <a:rPr lang="en-IN" sz="2200" dirty="0" smtClean="0"/>
              <a:t> – cardiac arrest due to sudden </a:t>
            </a:r>
            <a:r>
              <a:rPr lang="en-IN" sz="2200" dirty="0" err="1" smtClean="0"/>
              <a:t>vagal</a:t>
            </a:r>
            <a:r>
              <a:rPr lang="en-IN" sz="2200" dirty="0" smtClean="0"/>
              <a:t> inhibition</a:t>
            </a:r>
          </a:p>
          <a:p>
            <a:pPr marL="624078" indent="-514350">
              <a:buFont typeface="+mj-lt"/>
              <a:buAutoNum type="arabicPeriod"/>
            </a:pPr>
            <a:endParaRPr lang="en-IN" sz="2200" dirty="0" smtClean="0"/>
          </a:p>
          <a:p>
            <a:pPr marL="624078" indent="-514350">
              <a:buFont typeface="+mj-lt"/>
              <a:buAutoNum type="arabicPeriod"/>
            </a:pPr>
            <a:endParaRPr lang="en-IN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25-03-2019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2209800"/>
            <a:ext cx="9079897" cy="319054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/>
          </a:bodyPr>
          <a:lstStyle/>
          <a:p>
            <a:r>
              <a:rPr lang="en-IN" sz="3600" b="1" dirty="0" err="1" smtClean="0"/>
              <a:t>Pathophysiology</a:t>
            </a:r>
            <a:r>
              <a:rPr lang="en-IN" sz="3600" b="1" dirty="0" smtClean="0"/>
              <a:t> in wet drowning – </a:t>
            </a:r>
            <a:endParaRPr lang="en-IN" b="1" dirty="0"/>
          </a:p>
        </p:txBody>
      </p:sp>
      <p:sp>
        <p:nvSpPr>
          <p:cNvPr id="8" name="Left Arrow 7"/>
          <p:cNvSpPr/>
          <p:nvPr/>
        </p:nvSpPr>
        <p:spPr>
          <a:xfrm>
            <a:off x="1752600" y="3352800"/>
            <a:ext cx="1143000" cy="762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048000" y="38862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6324600" y="2971800"/>
            <a:ext cx="1066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019800" y="35052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7239000" y="3429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3124200" y="3810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25-03-2019_2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7405" y="685800"/>
            <a:ext cx="7687881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1481</TotalTime>
  <Words>976</Words>
  <Application>Microsoft Office PowerPoint</Application>
  <PresentationFormat>On-screen Show (4:3)</PresentationFormat>
  <Paragraphs>151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Urban</vt:lpstr>
      <vt:lpstr>MECHANICAL ASPHYXIA</vt:lpstr>
      <vt:lpstr>In this session</vt:lpstr>
      <vt:lpstr>Slide 3</vt:lpstr>
      <vt:lpstr>DROWNING</vt:lpstr>
      <vt:lpstr>Slide 5</vt:lpstr>
      <vt:lpstr>Slide 6</vt:lpstr>
      <vt:lpstr>TYPES</vt:lpstr>
      <vt:lpstr>Pathophysiology in wet drowning – </vt:lpstr>
      <vt:lpstr>Slide 9</vt:lpstr>
      <vt:lpstr>Slide 10</vt:lpstr>
      <vt:lpstr>Treatment</vt:lpstr>
      <vt:lpstr>Postmortem Findings - External</vt:lpstr>
      <vt:lpstr>Slide 13</vt:lpstr>
      <vt:lpstr>Slide 14</vt:lpstr>
      <vt:lpstr>Postmortem Findings - Internal</vt:lpstr>
      <vt:lpstr>Slide 16</vt:lpstr>
      <vt:lpstr>Diatom Test</vt:lpstr>
      <vt:lpstr>Slide 18</vt:lpstr>
      <vt:lpstr>Slide 19</vt:lpstr>
      <vt:lpstr>Slide 20</vt:lpstr>
      <vt:lpstr>Slide 21</vt:lpstr>
      <vt:lpstr>SELF STUDY</vt:lpstr>
      <vt:lpstr>MCQ 1</vt:lpstr>
      <vt:lpstr>MCQ 2</vt:lpstr>
      <vt:lpstr>MCQ 3</vt:lpstr>
      <vt:lpstr>MCQ 4</vt:lpstr>
      <vt:lpstr>MCQ 5</vt:lpstr>
      <vt:lpstr>Barranco R, Castiglioni C, Ventura F, Fracasso T. A comparative digital morphometric study of lung tissue in saltwater and freshwater drowning. Forensic science international. 2019 Mar 12.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ASPHYXIA</dc:title>
  <dc:creator>Acer</dc:creator>
  <cp:lastModifiedBy>Acer</cp:lastModifiedBy>
  <cp:revision>583</cp:revision>
  <dcterms:created xsi:type="dcterms:W3CDTF">2006-08-16T00:00:00Z</dcterms:created>
  <dcterms:modified xsi:type="dcterms:W3CDTF">2022-05-04T04:57:22Z</dcterms:modified>
</cp:coreProperties>
</file>