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416" r:id="rId103"/>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53"/>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theme" Target="theme/theme1.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A8DAC44F-C783-49B6-9D3D-B20CDC71B736}" type="datetimeFigureOut">
              <a:rPr lang="en-US" smtClean="0"/>
              <a:t>12/15/2021</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A147BF5D-A73C-4CCE-BE02-08E587C5E55D}" type="slidenum">
              <a:rPr lang="en-US" smtClean="0"/>
              <a:t>‹#›</a:t>
            </a:fld>
            <a:endParaRPr lang="en-US"/>
          </a:p>
        </p:txBody>
      </p:sp>
    </p:spTree>
    <p:extLst>
      <p:ext uri="{BB962C8B-B14F-4D97-AF65-F5344CB8AC3E}">
        <p14:creationId xmlns:p14="http://schemas.microsoft.com/office/powerpoint/2010/main" val="2914758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a:extLst>
              <a:ext uri="{FF2B5EF4-FFF2-40B4-BE49-F238E27FC236}">
                <a16:creationId xmlns:a16="http://schemas.microsoft.com/office/drawing/2014/main" id="{AA3190B3-B75E-4F51-8352-27FBEA6A2E5E}"/>
              </a:ext>
            </a:extLst>
          </p:cNvPr>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0E7C6EC-9250-407E-B730-0A96C0F0CD5C}" type="slidenum">
              <a:rPr lang="en-US" altLang="en-US">
                <a:latin typeface="Calibri" panose="020F0502020204030204" pitchFamily="34" charset="0"/>
              </a:rPr>
              <a:pPr eaLnBrk="1" hangingPunct="1"/>
              <a:t>102</a:t>
            </a:fld>
            <a:endParaRPr lang="en-US" altLang="en-US">
              <a:latin typeface="Calibri" panose="020F0502020204030204" pitchFamily="34" charset="0"/>
            </a:endParaRPr>
          </a:p>
        </p:txBody>
      </p:sp>
      <p:sp>
        <p:nvSpPr>
          <p:cNvPr id="115715" name="Rectangle 7">
            <a:extLst>
              <a:ext uri="{FF2B5EF4-FFF2-40B4-BE49-F238E27FC236}">
                <a16:creationId xmlns:a16="http://schemas.microsoft.com/office/drawing/2014/main" id="{309036DC-0F70-49DF-B3D3-F5CCA31848C3}"/>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D9A58F4A-9EAC-451A-B33C-C88B57E9C30C}" type="slidenum">
              <a:rPr lang="en-US" altLang="en-US" sz="1200"/>
              <a:pPr algn="r" eaLnBrk="1" hangingPunct="1"/>
              <a:t>102</a:t>
            </a:fld>
            <a:endParaRPr lang="en-US" altLang="en-US" sz="1200"/>
          </a:p>
        </p:txBody>
      </p:sp>
      <p:sp>
        <p:nvSpPr>
          <p:cNvPr id="115716" name="Rectangle 2">
            <a:extLst>
              <a:ext uri="{FF2B5EF4-FFF2-40B4-BE49-F238E27FC236}">
                <a16:creationId xmlns:a16="http://schemas.microsoft.com/office/drawing/2014/main" id="{52A479C5-83CD-402A-8843-3B20EF76F3E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7" name="Rectangle 3">
            <a:extLst>
              <a:ext uri="{FF2B5EF4-FFF2-40B4-BE49-F238E27FC236}">
                <a16:creationId xmlns:a16="http://schemas.microsoft.com/office/drawing/2014/main" id="{C177780B-D490-40FF-AFB8-5145B7299E1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12/15/2021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12/15/2021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12/15/2021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12/15/2021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12/15/2021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029969" y="198120"/>
            <a:ext cx="7084060" cy="2706370"/>
          </a:xfrm>
          <a:prstGeom prst="rect">
            <a:avLst/>
          </a:prstGeom>
        </p:spPr>
        <p:txBody>
          <a:bodyPr wrap="square" lIns="0" tIns="0" rIns="0" bIns="0">
            <a:spAutoFit/>
          </a:bodyPr>
          <a:lstStyle>
            <a:lvl1pPr>
              <a:defRPr sz="4400" b="0" i="0">
                <a:solidFill>
                  <a:schemeClr val="tx1"/>
                </a:solidFill>
                <a:latin typeface="Arial"/>
                <a:cs typeface="Arial"/>
              </a:defRPr>
            </a:lvl1pPr>
          </a:lstStyle>
          <a:p>
            <a:endParaRPr/>
          </a:p>
        </p:txBody>
      </p:sp>
      <p:sp>
        <p:nvSpPr>
          <p:cNvPr id="3" name="Holder 3"/>
          <p:cNvSpPr>
            <a:spLocks noGrp="1"/>
          </p:cNvSpPr>
          <p:nvPr>
            <p:ph type="body" idx="1"/>
          </p:nvPr>
        </p:nvSpPr>
        <p:spPr>
          <a:xfrm>
            <a:off x="497840" y="1531620"/>
            <a:ext cx="8148319" cy="45339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12/15/2021</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5.xml"/></Relationships>
</file>

<file path=ppt/slides/_rels/slide6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5.xml"/></Relationships>
</file>

<file path=ppt/slides/_rels/slide6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184910" y="4351020"/>
            <a:ext cx="7273290" cy="2340769"/>
          </a:xfrm>
          <a:prstGeom prst="rect">
            <a:avLst/>
          </a:prstGeom>
        </p:spPr>
        <p:txBody>
          <a:bodyPr vert="horz" wrap="square" lIns="0" tIns="12700" rIns="0" bIns="0" rtlCol="0">
            <a:spAutoFit/>
          </a:bodyPr>
          <a:lstStyle/>
          <a:p>
            <a:pPr marL="1816735" marR="1800225" indent="-2540" algn="ctr">
              <a:lnSpc>
                <a:spcPct val="120800"/>
              </a:lnSpc>
              <a:spcBef>
                <a:spcPts val="100"/>
              </a:spcBef>
            </a:pPr>
            <a:r>
              <a:rPr sz="3200" spc="-130" dirty="0">
                <a:latin typeface="Arial"/>
                <a:cs typeface="Arial"/>
              </a:rPr>
              <a:t>Dr. </a:t>
            </a:r>
            <a:r>
              <a:rPr lang="en-US" sz="3200" spc="-130" dirty="0">
                <a:latin typeface="Arial"/>
                <a:cs typeface="Arial"/>
              </a:rPr>
              <a:t>Grishma Chauhan Professor, </a:t>
            </a:r>
            <a:endParaRPr sz="3200" dirty="0">
              <a:latin typeface="Arial"/>
              <a:cs typeface="Arial"/>
            </a:endParaRPr>
          </a:p>
          <a:p>
            <a:pPr marL="12065" marR="5080" indent="2540" algn="ctr">
              <a:lnSpc>
                <a:spcPct val="120600"/>
              </a:lnSpc>
              <a:spcBef>
                <a:spcPts val="10"/>
              </a:spcBef>
            </a:pPr>
            <a:r>
              <a:rPr sz="3200" spc="-90" dirty="0">
                <a:latin typeface="Arial"/>
                <a:cs typeface="Arial"/>
              </a:rPr>
              <a:t>Department </a:t>
            </a:r>
            <a:r>
              <a:rPr sz="3200" dirty="0">
                <a:latin typeface="Arial"/>
                <a:cs typeface="Arial"/>
              </a:rPr>
              <a:t>of </a:t>
            </a:r>
            <a:r>
              <a:rPr sz="3200" spc="-125" dirty="0">
                <a:latin typeface="Arial"/>
                <a:cs typeface="Arial"/>
              </a:rPr>
              <a:t>Community </a:t>
            </a:r>
            <a:r>
              <a:rPr sz="3200" spc="-95" dirty="0">
                <a:latin typeface="Arial"/>
                <a:cs typeface="Arial"/>
              </a:rPr>
              <a:t>Medicine  </a:t>
            </a:r>
            <a:r>
              <a:rPr lang="en-US" sz="3200" spc="-120" dirty="0">
                <a:latin typeface="Arial"/>
                <a:cs typeface="Arial"/>
              </a:rPr>
              <a:t>SBKS MI RC, SVDU</a:t>
            </a:r>
            <a:endParaRPr sz="3200" dirty="0">
              <a:latin typeface="Arial"/>
              <a:cs typeface="Arial"/>
            </a:endParaRPr>
          </a:p>
        </p:txBody>
      </p:sp>
      <p:sp>
        <p:nvSpPr>
          <p:cNvPr id="3" name="object 3"/>
          <p:cNvSpPr txBox="1">
            <a:spLocks noGrp="1"/>
          </p:cNvSpPr>
          <p:nvPr>
            <p:ph type="title"/>
          </p:nvPr>
        </p:nvSpPr>
        <p:spPr>
          <a:xfrm>
            <a:off x="1029969" y="198120"/>
            <a:ext cx="7084060" cy="1367041"/>
          </a:xfrm>
          <a:prstGeom prst="rect">
            <a:avLst/>
          </a:prstGeom>
        </p:spPr>
        <p:txBody>
          <a:bodyPr vert="horz" wrap="square" lIns="0" tIns="12700" rIns="0" bIns="0" rtlCol="0">
            <a:spAutoFit/>
          </a:bodyPr>
          <a:lstStyle/>
          <a:p>
            <a:pPr marL="3810" marR="5080" indent="1905" algn="ctr">
              <a:lnSpc>
                <a:spcPct val="100000"/>
              </a:lnSpc>
              <a:spcBef>
                <a:spcPts val="100"/>
              </a:spcBef>
            </a:pPr>
            <a:r>
              <a:rPr b="1" spc="-430" dirty="0">
                <a:latin typeface="Arial"/>
                <a:cs typeface="Arial"/>
              </a:rPr>
              <a:t>NATIONAL </a:t>
            </a:r>
            <a:r>
              <a:rPr b="1" spc="-610" dirty="0">
                <a:latin typeface="Arial"/>
                <a:cs typeface="Arial"/>
              </a:rPr>
              <a:t>VECTOR </a:t>
            </a:r>
            <a:r>
              <a:rPr b="1" spc="-590" dirty="0">
                <a:latin typeface="Arial"/>
                <a:cs typeface="Arial"/>
              </a:rPr>
              <a:t>BORNE  </a:t>
            </a:r>
            <a:r>
              <a:rPr b="1" spc="-615" dirty="0">
                <a:latin typeface="Arial"/>
                <a:cs typeface="Arial"/>
              </a:rPr>
              <a:t>DISEASE </a:t>
            </a:r>
            <a:r>
              <a:rPr b="1" spc="-585" dirty="0">
                <a:latin typeface="Arial"/>
                <a:cs typeface="Arial"/>
              </a:rPr>
              <a:t>CONTROL</a:t>
            </a:r>
            <a:r>
              <a:rPr b="1" spc="-515" dirty="0">
                <a:latin typeface="Arial"/>
                <a:cs typeface="Arial"/>
              </a:rPr>
              <a:t> </a:t>
            </a:r>
            <a:r>
              <a:rPr b="1" spc="-459" dirty="0">
                <a:latin typeface="Arial"/>
                <a:cs typeface="Arial"/>
              </a:rPr>
              <a:t>PROGRAM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5940" y="1633220"/>
            <a:ext cx="7760334" cy="3641090"/>
          </a:xfrm>
          <a:prstGeom prst="rect">
            <a:avLst/>
          </a:prstGeom>
        </p:spPr>
        <p:txBody>
          <a:bodyPr vert="horz" wrap="square" lIns="0" tIns="12700" rIns="0" bIns="0" rtlCol="0">
            <a:spAutoFit/>
          </a:bodyPr>
          <a:lstStyle/>
          <a:p>
            <a:pPr marL="355600" marR="158750" indent="-342900">
              <a:lnSpc>
                <a:spcPct val="100000"/>
              </a:lnSpc>
              <a:spcBef>
                <a:spcPts val="100"/>
              </a:spcBef>
              <a:buChar char="•"/>
              <a:tabLst>
                <a:tab pos="354965" algn="l"/>
                <a:tab pos="355600" algn="l"/>
                <a:tab pos="2974975" algn="l"/>
                <a:tab pos="3830954" algn="l"/>
              </a:tabLst>
            </a:pPr>
            <a:r>
              <a:rPr sz="3200" spc="45" dirty="0">
                <a:latin typeface="Arial"/>
                <a:cs typeface="Arial"/>
              </a:rPr>
              <a:t>It </a:t>
            </a:r>
            <a:r>
              <a:rPr sz="3200" spc="-165" dirty="0">
                <a:latin typeface="Arial"/>
                <a:cs typeface="Arial"/>
              </a:rPr>
              <a:t>is</a:t>
            </a:r>
            <a:r>
              <a:rPr sz="3200" spc="-390" dirty="0">
                <a:latin typeface="Arial"/>
                <a:cs typeface="Arial"/>
              </a:rPr>
              <a:t> </a:t>
            </a:r>
            <a:r>
              <a:rPr sz="3200" spc="-175" dirty="0">
                <a:latin typeface="Arial"/>
                <a:cs typeface="Arial"/>
              </a:rPr>
              <a:t>an</a:t>
            </a:r>
            <a:r>
              <a:rPr sz="3200" spc="-170" dirty="0">
                <a:latin typeface="Arial"/>
                <a:cs typeface="Arial"/>
              </a:rPr>
              <a:t> </a:t>
            </a:r>
            <a:r>
              <a:rPr sz="3200" spc="-70" dirty="0">
                <a:latin typeface="Arial"/>
                <a:cs typeface="Arial"/>
              </a:rPr>
              <a:t>integral	</a:t>
            </a:r>
            <a:r>
              <a:rPr sz="3200" spc="-100" dirty="0">
                <a:latin typeface="Arial"/>
                <a:cs typeface="Arial"/>
              </a:rPr>
              <a:t>component </a:t>
            </a:r>
            <a:r>
              <a:rPr sz="3200" spc="-5" dirty="0">
                <a:latin typeface="Arial"/>
                <a:cs typeface="Arial"/>
              </a:rPr>
              <a:t>of </a:t>
            </a:r>
            <a:r>
              <a:rPr sz="3200" spc="-170" dirty="0">
                <a:latin typeface="Arial"/>
                <a:cs typeface="Arial"/>
              </a:rPr>
              <a:t>NHM </a:t>
            </a:r>
            <a:r>
              <a:rPr sz="3200" spc="-150" dirty="0">
                <a:latin typeface="Arial"/>
                <a:cs typeface="Arial"/>
              </a:rPr>
              <a:t>and </a:t>
            </a:r>
            <a:r>
              <a:rPr sz="3200" spc="-165" dirty="0">
                <a:latin typeface="Arial"/>
                <a:cs typeface="Arial"/>
              </a:rPr>
              <a:t>is  </a:t>
            </a:r>
            <a:r>
              <a:rPr sz="3200" spc="-85" dirty="0">
                <a:latin typeface="Arial"/>
                <a:cs typeface="Arial"/>
              </a:rPr>
              <a:t>implemented</a:t>
            </a:r>
            <a:r>
              <a:rPr sz="3200" spc="20" dirty="0">
                <a:latin typeface="Arial"/>
                <a:cs typeface="Arial"/>
              </a:rPr>
              <a:t> </a:t>
            </a:r>
            <a:r>
              <a:rPr sz="3200" spc="-90" dirty="0">
                <a:latin typeface="Arial"/>
                <a:cs typeface="Arial"/>
              </a:rPr>
              <a:t>under	</a:t>
            </a:r>
            <a:r>
              <a:rPr sz="3200" spc="-40" dirty="0">
                <a:latin typeface="Arial"/>
                <a:cs typeface="Arial"/>
              </a:rPr>
              <a:t>the </a:t>
            </a:r>
            <a:r>
              <a:rPr sz="3200" spc="-90" dirty="0">
                <a:latin typeface="Arial"/>
                <a:cs typeface="Arial"/>
              </a:rPr>
              <a:t>overall </a:t>
            </a:r>
            <a:r>
              <a:rPr sz="3200" spc="-85" dirty="0">
                <a:latin typeface="Arial"/>
                <a:cs typeface="Arial"/>
              </a:rPr>
              <a:t>umbrella</a:t>
            </a:r>
            <a:r>
              <a:rPr sz="3200" spc="-434" dirty="0">
                <a:latin typeface="Arial"/>
                <a:cs typeface="Arial"/>
              </a:rPr>
              <a:t> </a:t>
            </a:r>
            <a:r>
              <a:rPr sz="3200" spc="-10" dirty="0">
                <a:latin typeface="Arial"/>
                <a:cs typeface="Arial"/>
              </a:rPr>
              <a:t>of  </a:t>
            </a:r>
            <a:r>
              <a:rPr sz="3200" spc="-170" dirty="0">
                <a:latin typeface="Arial"/>
                <a:cs typeface="Arial"/>
              </a:rPr>
              <a:t>NHM</a:t>
            </a:r>
            <a:endParaRPr sz="3200">
              <a:latin typeface="Arial"/>
              <a:cs typeface="Arial"/>
            </a:endParaRPr>
          </a:p>
          <a:p>
            <a:pPr>
              <a:lnSpc>
                <a:spcPct val="100000"/>
              </a:lnSpc>
              <a:spcBef>
                <a:spcPts val="25"/>
              </a:spcBef>
              <a:buFont typeface="Arial"/>
              <a:buChar char="•"/>
            </a:pPr>
            <a:endParaRPr sz="4700">
              <a:latin typeface="Arial"/>
              <a:cs typeface="Arial"/>
            </a:endParaRPr>
          </a:p>
          <a:p>
            <a:pPr marL="355600" marR="5080" indent="-342900">
              <a:lnSpc>
                <a:spcPct val="100000"/>
              </a:lnSpc>
              <a:buChar char="•"/>
              <a:tabLst>
                <a:tab pos="354965" algn="l"/>
                <a:tab pos="355600" algn="l"/>
              </a:tabLst>
            </a:pPr>
            <a:r>
              <a:rPr sz="3200" spc="-235" dirty="0">
                <a:latin typeface="Arial"/>
                <a:cs typeface="Arial"/>
              </a:rPr>
              <a:t>The </a:t>
            </a:r>
            <a:r>
              <a:rPr sz="3200" spc="-160" dirty="0">
                <a:latin typeface="Arial"/>
                <a:cs typeface="Arial"/>
              </a:rPr>
              <a:t>Programme </a:t>
            </a:r>
            <a:r>
              <a:rPr sz="3200" spc="-165" dirty="0">
                <a:latin typeface="Arial"/>
                <a:cs typeface="Arial"/>
              </a:rPr>
              <a:t>is </a:t>
            </a:r>
            <a:r>
              <a:rPr sz="3200" spc="-55" dirty="0">
                <a:latin typeface="Arial"/>
                <a:cs typeface="Arial"/>
              </a:rPr>
              <a:t>monitored </a:t>
            </a:r>
            <a:r>
              <a:rPr sz="3200" spc="-35" dirty="0">
                <a:latin typeface="Arial"/>
                <a:cs typeface="Arial"/>
              </a:rPr>
              <a:t>at </a:t>
            </a:r>
            <a:r>
              <a:rPr sz="3200" spc="-45" dirty="0">
                <a:latin typeface="Arial"/>
                <a:cs typeface="Arial"/>
              </a:rPr>
              <a:t>the</a:t>
            </a:r>
            <a:r>
              <a:rPr sz="3200" spc="-360" dirty="0">
                <a:latin typeface="Arial"/>
                <a:cs typeface="Arial"/>
              </a:rPr>
              <a:t> </a:t>
            </a:r>
            <a:r>
              <a:rPr sz="3200" spc="-95" dirty="0">
                <a:latin typeface="Arial"/>
                <a:cs typeface="Arial"/>
              </a:rPr>
              <a:t>National  </a:t>
            </a:r>
            <a:r>
              <a:rPr sz="3200" spc="-100" dirty="0">
                <a:latin typeface="Arial"/>
                <a:cs typeface="Arial"/>
              </a:rPr>
              <a:t>level </a:t>
            </a:r>
            <a:r>
              <a:rPr sz="3200" spc="-70" dirty="0">
                <a:latin typeface="Arial"/>
                <a:cs typeface="Arial"/>
              </a:rPr>
              <a:t>through </a:t>
            </a:r>
            <a:r>
              <a:rPr sz="3200" spc="-45" dirty="0">
                <a:latin typeface="Arial"/>
                <a:cs typeface="Arial"/>
              </a:rPr>
              <a:t>the </a:t>
            </a:r>
            <a:r>
              <a:rPr sz="3200" spc="-185" dirty="0">
                <a:latin typeface="Arial"/>
                <a:cs typeface="Arial"/>
              </a:rPr>
              <a:t>mechanisms </a:t>
            </a:r>
            <a:r>
              <a:rPr sz="3200" spc="-135" dirty="0">
                <a:latin typeface="Arial"/>
                <a:cs typeface="Arial"/>
              </a:rPr>
              <a:t>established  </a:t>
            </a:r>
            <a:r>
              <a:rPr sz="3200" spc="-95" dirty="0">
                <a:latin typeface="Arial"/>
                <a:cs typeface="Arial"/>
              </a:rPr>
              <a:t>under</a:t>
            </a:r>
            <a:r>
              <a:rPr sz="3200" spc="-175" dirty="0">
                <a:latin typeface="Arial"/>
                <a:cs typeface="Arial"/>
              </a:rPr>
              <a:t> </a:t>
            </a:r>
            <a:r>
              <a:rPr sz="3200" spc="-150" dirty="0">
                <a:latin typeface="Arial"/>
                <a:cs typeface="Arial"/>
              </a:rPr>
              <a:t>NHM.</a:t>
            </a:r>
            <a:endParaRPr sz="3200">
              <a:latin typeface="Arial"/>
              <a:cs typeface="Arial"/>
            </a:endParaRPr>
          </a:p>
        </p:txBody>
      </p:sp>
      <p:sp>
        <p:nvSpPr>
          <p:cNvPr id="3" name="object 3"/>
          <p:cNvSpPr txBox="1">
            <a:spLocks noGrp="1"/>
          </p:cNvSpPr>
          <p:nvPr>
            <p:ph type="title"/>
          </p:nvPr>
        </p:nvSpPr>
        <p:spPr>
          <a:xfrm>
            <a:off x="3601720" y="497840"/>
            <a:ext cx="1937385" cy="695960"/>
          </a:xfrm>
          <a:prstGeom prst="rect">
            <a:avLst/>
          </a:prstGeom>
        </p:spPr>
        <p:txBody>
          <a:bodyPr vert="horz" wrap="square" lIns="0" tIns="12700" rIns="0" bIns="0" rtlCol="0">
            <a:spAutoFit/>
          </a:bodyPr>
          <a:lstStyle/>
          <a:p>
            <a:pPr marL="12700">
              <a:lnSpc>
                <a:spcPct val="100000"/>
              </a:lnSpc>
              <a:spcBef>
                <a:spcPts val="100"/>
              </a:spcBef>
            </a:pPr>
            <a:r>
              <a:rPr spc="-555" dirty="0"/>
              <a:t>NVBDCP</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25600" y="497840"/>
            <a:ext cx="5880100" cy="695960"/>
          </a:xfrm>
          <a:prstGeom prst="rect">
            <a:avLst/>
          </a:prstGeom>
        </p:spPr>
        <p:txBody>
          <a:bodyPr vert="horz" wrap="square" lIns="0" tIns="12700" rIns="0" bIns="0" rtlCol="0">
            <a:spAutoFit/>
          </a:bodyPr>
          <a:lstStyle/>
          <a:p>
            <a:pPr marL="12700">
              <a:lnSpc>
                <a:spcPct val="100000"/>
              </a:lnSpc>
              <a:spcBef>
                <a:spcPts val="100"/>
              </a:spcBef>
            </a:pPr>
            <a:r>
              <a:rPr spc="-204" dirty="0"/>
              <a:t>Public </a:t>
            </a:r>
            <a:r>
              <a:rPr spc="-165" dirty="0"/>
              <a:t>Private</a:t>
            </a:r>
            <a:r>
              <a:rPr spc="-325" dirty="0"/>
              <a:t> </a:t>
            </a:r>
            <a:r>
              <a:rPr spc="-160" dirty="0"/>
              <a:t>Partnership</a:t>
            </a:r>
          </a:p>
        </p:txBody>
      </p:sp>
      <p:sp>
        <p:nvSpPr>
          <p:cNvPr id="3" name="object 3"/>
          <p:cNvSpPr txBox="1"/>
          <p:nvPr/>
        </p:nvSpPr>
        <p:spPr>
          <a:xfrm>
            <a:off x="497840" y="1531620"/>
            <a:ext cx="7981950" cy="4533900"/>
          </a:xfrm>
          <a:prstGeom prst="rect">
            <a:avLst/>
          </a:prstGeom>
        </p:spPr>
        <p:txBody>
          <a:bodyPr vert="horz" wrap="square" lIns="0" tIns="114300" rIns="0" bIns="0" rtlCol="0">
            <a:spAutoFit/>
          </a:bodyPr>
          <a:lstStyle/>
          <a:p>
            <a:pPr marL="393700" indent="-342900">
              <a:lnSpc>
                <a:spcPct val="100000"/>
              </a:lnSpc>
              <a:spcBef>
                <a:spcPts val="900"/>
              </a:spcBef>
              <a:buFont typeface="Arial"/>
              <a:buChar char="•"/>
              <a:tabLst>
                <a:tab pos="393065" algn="l"/>
                <a:tab pos="393700" algn="l"/>
              </a:tabLst>
            </a:pPr>
            <a:r>
              <a:rPr sz="3200" b="1" spc="-155" dirty="0">
                <a:latin typeface="Arial"/>
                <a:cs typeface="Arial"/>
              </a:rPr>
              <a:t>Integrated </a:t>
            </a:r>
            <a:r>
              <a:rPr sz="3200" b="1" spc="-195" dirty="0">
                <a:latin typeface="Arial"/>
                <a:cs typeface="Arial"/>
              </a:rPr>
              <a:t>Vector </a:t>
            </a:r>
            <a:r>
              <a:rPr sz="3200" b="1" spc="-215" dirty="0">
                <a:latin typeface="Arial"/>
                <a:cs typeface="Arial"/>
              </a:rPr>
              <a:t>Control</a:t>
            </a:r>
            <a:endParaRPr sz="3200">
              <a:latin typeface="Arial"/>
              <a:cs typeface="Arial"/>
            </a:endParaRPr>
          </a:p>
          <a:p>
            <a:pPr marL="393700" marR="43180" indent="-342900">
              <a:lnSpc>
                <a:spcPct val="100000"/>
              </a:lnSpc>
              <a:spcBef>
                <a:spcPts val="800"/>
              </a:spcBef>
            </a:pPr>
            <a:r>
              <a:rPr sz="4800" spc="-434" baseline="6076" dirty="0">
                <a:latin typeface="UnDotum"/>
                <a:cs typeface="UnDotum"/>
              </a:rPr>
              <a:t></a:t>
            </a:r>
            <a:r>
              <a:rPr sz="3200" spc="-290" dirty="0">
                <a:latin typeface="Arial"/>
                <a:cs typeface="Arial"/>
              </a:rPr>
              <a:t>Scheme </a:t>
            </a:r>
            <a:r>
              <a:rPr sz="3200" spc="-100" dirty="0">
                <a:latin typeface="Arial"/>
                <a:cs typeface="Arial"/>
              </a:rPr>
              <a:t>4: </a:t>
            </a:r>
            <a:r>
              <a:rPr sz="3200" spc="-85" dirty="0">
                <a:latin typeface="Arial"/>
                <a:cs typeface="Arial"/>
              </a:rPr>
              <a:t>Promotion </a:t>
            </a:r>
            <a:r>
              <a:rPr sz="3200" spc="-5" dirty="0">
                <a:latin typeface="Arial"/>
                <a:cs typeface="Arial"/>
              </a:rPr>
              <a:t>of </a:t>
            </a:r>
            <a:r>
              <a:rPr sz="3200" spc="-155" dirty="0">
                <a:latin typeface="Arial"/>
                <a:cs typeface="Arial"/>
              </a:rPr>
              <a:t>ITMN, </a:t>
            </a:r>
            <a:r>
              <a:rPr sz="3200" spc="-110" dirty="0">
                <a:latin typeface="Arial"/>
                <a:cs typeface="Arial"/>
              </a:rPr>
              <a:t>insecticide  </a:t>
            </a:r>
            <a:r>
              <a:rPr sz="3200" spc="-30" dirty="0">
                <a:latin typeface="Arial"/>
                <a:cs typeface="Arial"/>
              </a:rPr>
              <a:t>treatment </a:t>
            </a:r>
            <a:r>
              <a:rPr sz="3200" spc="-5" dirty="0">
                <a:latin typeface="Arial"/>
                <a:cs typeface="Arial"/>
              </a:rPr>
              <a:t>of</a:t>
            </a:r>
            <a:r>
              <a:rPr sz="3200" spc="-610" dirty="0">
                <a:latin typeface="Arial"/>
                <a:cs typeface="Arial"/>
              </a:rPr>
              <a:t> </a:t>
            </a:r>
            <a:r>
              <a:rPr sz="3200" spc="-85" dirty="0">
                <a:latin typeface="Arial"/>
                <a:cs typeface="Arial"/>
              </a:rPr>
              <a:t>community </a:t>
            </a:r>
            <a:r>
              <a:rPr sz="3200" spc="-105" dirty="0">
                <a:latin typeface="Arial"/>
                <a:cs typeface="Arial"/>
              </a:rPr>
              <a:t>owned </a:t>
            </a:r>
            <a:r>
              <a:rPr sz="3200" spc="-135" dirty="0">
                <a:latin typeface="Arial"/>
                <a:cs typeface="Arial"/>
              </a:rPr>
              <a:t>bed </a:t>
            </a:r>
            <a:r>
              <a:rPr sz="3200" spc="-120" dirty="0">
                <a:latin typeface="Arial"/>
                <a:cs typeface="Arial"/>
              </a:rPr>
              <a:t>nets </a:t>
            </a:r>
            <a:r>
              <a:rPr sz="3200" spc="-155" dirty="0">
                <a:latin typeface="Arial"/>
                <a:cs typeface="Arial"/>
              </a:rPr>
              <a:t>and  </a:t>
            </a:r>
            <a:r>
              <a:rPr sz="3200" spc="-35" dirty="0">
                <a:latin typeface="Arial"/>
                <a:cs typeface="Arial"/>
              </a:rPr>
              <a:t>distribution </a:t>
            </a:r>
            <a:r>
              <a:rPr sz="3200" spc="-5" dirty="0">
                <a:latin typeface="Arial"/>
                <a:cs typeface="Arial"/>
              </a:rPr>
              <a:t>of </a:t>
            </a:r>
            <a:r>
              <a:rPr sz="3200" spc="-170" dirty="0">
                <a:latin typeface="Arial"/>
                <a:cs typeface="Arial"/>
              </a:rPr>
              <a:t>ITMN </a:t>
            </a:r>
            <a:r>
              <a:rPr sz="3200" spc="-40" dirty="0">
                <a:latin typeface="Arial"/>
                <a:cs typeface="Arial"/>
              </a:rPr>
              <a:t>in </a:t>
            </a:r>
            <a:r>
              <a:rPr sz="3200" spc="-140" dirty="0">
                <a:latin typeface="Arial"/>
                <a:cs typeface="Arial"/>
              </a:rPr>
              <a:t>selected</a:t>
            </a:r>
            <a:r>
              <a:rPr sz="3200" spc="-635" dirty="0">
                <a:latin typeface="Arial"/>
                <a:cs typeface="Arial"/>
              </a:rPr>
              <a:t> </a:t>
            </a:r>
            <a:r>
              <a:rPr sz="3200" spc="-200" dirty="0">
                <a:latin typeface="Arial"/>
                <a:cs typeface="Arial"/>
              </a:rPr>
              <a:t>areas</a:t>
            </a:r>
            <a:endParaRPr sz="3200">
              <a:latin typeface="Arial"/>
              <a:cs typeface="Arial"/>
            </a:endParaRPr>
          </a:p>
          <a:p>
            <a:pPr>
              <a:lnSpc>
                <a:spcPct val="100000"/>
              </a:lnSpc>
              <a:spcBef>
                <a:spcPts val="25"/>
              </a:spcBef>
            </a:pPr>
            <a:endParaRPr sz="4700">
              <a:latin typeface="Arial"/>
              <a:cs typeface="Arial"/>
            </a:endParaRPr>
          </a:p>
          <a:p>
            <a:pPr marL="50800">
              <a:lnSpc>
                <a:spcPct val="100000"/>
              </a:lnSpc>
            </a:pPr>
            <a:r>
              <a:rPr sz="4800" spc="-434" baseline="5208" dirty="0">
                <a:latin typeface="UnDotum"/>
                <a:cs typeface="UnDotum"/>
              </a:rPr>
              <a:t></a:t>
            </a:r>
            <a:r>
              <a:rPr sz="3200" spc="-290" dirty="0">
                <a:latin typeface="Arial"/>
                <a:cs typeface="Arial"/>
              </a:rPr>
              <a:t>Scheme </a:t>
            </a:r>
            <a:r>
              <a:rPr sz="3200" spc="-100" dirty="0">
                <a:latin typeface="Arial"/>
                <a:cs typeface="Arial"/>
              </a:rPr>
              <a:t>5: </a:t>
            </a:r>
            <a:r>
              <a:rPr sz="3200" spc="-85" dirty="0">
                <a:latin typeface="Arial"/>
                <a:cs typeface="Arial"/>
              </a:rPr>
              <a:t>Promotion </a:t>
            </a:r>
            <a:r>
              <a:rPr sz="3200" spc="-5" dirty="0">
                <a:latin typeface="Arial"/>
                <a:cs typeface="Arial"/>
              </a:rPr>
              <a:t>of </a:t>
            </a:r>
            <a:r>
              <a:rPr sz="3200" spc="-100" dirty="0">
                <a:latin typeface="Arial"/>
                <a:cs typeface="Arial"/>
              </a:rPr>
              <a:t>larvivorous</a:t>
            </a:r>
            <a:r>
              <a:rPr sz="3200" spc="-385" dirty="0">
                <a:latin typeface="Arial"/>
                <a:cs typeface="Arial"/>
              </a:rPr>
              <a:t> </a:t>
            </a:r>
            <a:r>
              <a:rPr sz="3200" spc="-95" dirty="0">
                <a:latin typeface="Arial"/>
                <a:cs typeface="Arial"/>
              </a:rPr>
              <a:t>fish</a:t>
            </a:r>
            <a:endParaRPr sz="3200">
              <a:latin typeface="Arial"/>
              <a:cs typeface="Arial"/>
            </a:endParaRPr>
          </a:p>
          <a:p>
            <a:pPr>
              <a:lnSpc>
                <a:spcPct val="100000"/>
              </a:lnSpc>
              <a:spcBef>
                <a:spcPts val="25"/>
              </a:spcBef>
            </a:pPr>
            <a:endParaRPr sz="4700">
              <a:latin typeface="Arial"/>
              <a:cs typeface="Arial"/>
            </a:endParaRPr>
          </a:p>
          <a:p>
            <a:pPr marL="50800">
              <a:lnSpc>
                <a:spcPct val="100000"/>
              </a:lnSpc>
            </a:pPr>
            <a:r>
              <a:rPr sz="4800" spc="-434" baseline="5208" dirty="0">
                <a:latin typeface="UnDotum"/>
                <a:cs typeface="UnDotum"/>
              </a:rPr>
              <a:t></a:t>
            </a:r>
            <a:r>
              <a:rPr sz="3200" spc="-290" dirty="0">
                <a:latin typeface="Arial"/>
                <a:cs typeface="Arial"/>
              </a:rPr>
              <a:t>Scheme </a:t>
            </a:r>
            <a:r>
              <a:rPr sz="3200" spc="-100" dirty="0">
                <a:latin typeface="Arial"/>
                <a:cs typeface="Arial"/>
              </a:rPr>
              <a:t>6: </a:t>
            </a:r>
            <a:r>
              <a:rPr sz="3200" spc="-75" dirty="0">
                <a:latin typeface="Arial"/>
                <a:cs typeface="Arial"/>
              </a:rPr>
              <a:t>Indoor </a:t>
            </a:r>
            <a:r>
              <a:rPr sz="3200" spc="-195" dirty="0">
                <a:latin typeface="Arial"/>
                <a:cs typeface="Arial"/>
              </a:rPr>
              <a:t>Residual</a:t>
            </a:r>
            <a:r>
              <a:rPr sz="3200" spc="-229" dirty="0">
                <a:latin typeface="Arial"/>
                <a:cs typeface="Arial"/>
              </a:rPr>
              <a:t> </a:t>
            </a:r>
            <a:r>
              <a:rPr sz="3200" spc="-225" dirty="0">
                <a:latin typeface="Arial"/>
                <a:cs typeface="Arial"/>
              </a:rPr>
              <a:t>Spray</a:t>
            </a:r>
            <a:endParaRPr sz="3200">
              <a:latin typeface="Arial"/>
              <a:cs typeface="Arial"/>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702560" y="2692400"/>
            <a:ext cx="3735704" cy="939800"/>
          </a:xfrm>
          <a:prstGeom prst="rect">
            <a:avLst/>
          </a:prstGeom>
        </p:spPr>
        <p:txBody>
          <a:bodyPr vert="horz" wrap="square" lIns="0" tIns="12700" rIns="0" bIns="0" rtlCol="0">
            <a:spAutoFit/>
          </a:bodyPr>
          <a:lstStyle/>
          <a:p>
            <a:pPr marL="12700">
              <a:lnSpc>
                <a:spcPct val="100000"/>
              </a:lnSpc>
              <a:spcBef>
                <a:spcPts val="100"/>
              </a:spcBef>
            </a:pPr>
            <a:r>
              <a:rPr sz="6000" spc="-650" dirty="0"/>
              <a:t>THANK</a:t>
            </a:r>
            <a:r>
              <a:rPr sz="6000" spc="-390" dirty="0"/>
              <a:t> </a:t>
            </a:r>
            <a:r>
              <a:rPr sz="6000" spc="-760" dirty="0"/>
              <a:t>YOU</a:t>
            </a:r>
            <a:endParaRPr sz="600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494" name="Group 38">
            <a:extLst>
              <a:ext uri="{FF2B5EF4-FFF2-40B4-BE49-F238E27FC236}">
                <a16:creationId xmlns:a16="http://schemas.microsoft.com/office/drawing/2014/main" id="{7106FA5D-41D5-47AE-82C9-BB24677FA308}"/>
              </a:ext>
            </a:extLst>
          </p:cNvPr>
          <p:cNvGraphicFramePr>
            <a:graphicFrameLocks noGrp="1"/>
          </p:cNvGraphicFramePr>
          <p:nvPr>
            <p:ph type="tbl" idx="4294967295"/>
            <p:extLst>
              <p:ext uri="{D42A27DB-BD31-4B8C-83A1-F6EECF244321}">
                <p14:modId xmlns:p14="http://schemas.microsoft.com/office/powerpoint/2010/main" val="1194560587"/>
              </p:ext>
            </p:extLst>
          </p:nvPr>
        </p:nvGraphicFramePr>
        <p:xfrm>
          <a:off x="791087" y="1106440"/>
          <a:ext cx="6697615" cy="4849237"/>
        </p:xfrm>
        <a:graphic>
          <a:graphicData uri="http://schemas.openxmlformats.org/drawingml/2006/table">
            <a:tbl>
              <a:tblPr/>
              <a:tblGrid>
                <a:gridCol w="1339523">
                  <a:extLst>
                    <a:ext uri="{9D8B030D-6E8A-4147-A177-3AD203B41FA5}">
                      <a16:colId xmlns:a16="http://schemas.microsoft.com/office/drawing/2014/main" val="20000"/>
                    </a:ext>
                  </a:extLst>
                </a:gridCol>
                <a:gridCol w="1339523">
                  <a:extLst>
                    <a:ext uri="{9D8B030D-6E8A-4147-A177-3AD203B41FA5}">
                      <a16:colId xmlns:a16="http://schemas.microsoft.com/office/drawing/2014/main" val="20001"/>
                    </a:ext>
                  </a:extLst>
                </a:gridCol>
                <a:gridCol w="1339523">
                  <a:extLst>
                    <a:ext uri="{9D8B030D-6E8A-4147-A177-3AD203B41FA5}">
                      <a16:colId xmlns:a16="http://schemas.microsoft.com/office/drawing/2014/main" val="20002"/>
                    </a:ext>
                  </a:extLst>
                </a:gridCol>
                <a:gridCol w="1268594">
                  <a:extLst>
                    <a:ext uri="{9D8B030D-6E8A-4147-A177-3AD203B41FA5}">
                      <a16:colId xmlns:a16="http://schemas.microsoft.com/office/drawing/2014/main" val="20003"/>
                    </a:ext>
                  </a:extLst>
                </a:gridCol>
                <a:gridCol w="1410452">
                  <a:extLst>
                    <a:ext uri="{9D8B030D-6E8A-4147-A177-3AD203B41FA5}">
                      <a16:colId xmlns:a16="http://schemas.microsoft.com/office/drawing/2014/main" val="20004"/>
                    </a:ext>
                  </a:extLst>
                </a:gridCol>
              </a:tblGrid>
              <a:tr h="484923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sng" strike="noStrike" cap="none" normalizeH="0" baseline="0" dirty="0">
                          <a:ln>
                            <a:noFill/>
                          </a:ln>
                          <a:solidFill>
                            <a:schemeClr val="tx1"/>
                          </a:solidFill>
                          <a:effectLst/>
                          <a:latin typeface="Times New Roman" pitchFamily="18" charset="0"/>
                          <a:cs typeface="Arial" charset="0"/>
                        </a:rPr>
                        <a:t>Author</a:t>
                      </a:r>
                    </a:p>
                    <a:p>
                      <a:r>
                        <a:rPr lang="en-US" sz="1400" dirty="0"/>
                        <a:t>Puneet Kumar Arali1 *, Deepthi N. Shanbhag2</a:t>
                      </a:r>
                    </a:p>
                    <a:p>
                      <a:r>
                        <a:rPr lang="en-US" sz="1400" dirty="0"/>
                        <a:t>Int J Community Med Public Health. 2019 Feb;6(2)</a:t>
                      </a:r>
                      <a:endParaRPr lang="en-US" sz="1400" b="0" i="0" kern="1200" dirty="0">
                        <a:solidFill>
                          <a:schemeClr val="tx1"/>
                        </a:solidFill>
                        <a:latin typeface="+mn-lt"/>
                        <a:ea typeface="+mn-ea"/>
                        <a:cs typeface="+mn-cs"/>
                      </a:endParaRPr>
                    </a:p>
                  </a:txBody>
                  <a:tcPr marL="68589" marR="68589" marT="34294" marB="3429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sng" strike="noStrike" cap="none" normalizeH="0" baseline="0" dirty="0">
                          <a:ln>
                            <a:noFill/>
                          </a:ln>
                          <a:solidFill>
                            <a:schemeClr val="tx1"/>
                          </a:solidFill>
                          <a:effectLst/>
                          <a:latin typeface="Times New Roman" pitchFamily="18" charset="0"/>
                          <a:cs typeface="Arial" charset="0"/>
                        </a:rPr>
                        <a:t>Study</a:t>
                      </a:r>
                    </a:p>
                    <a:p>
                      <a:pPr marL="0" marR="0" lvl="0" indent="0" algn="l" defTabSz="914400" rtl="0" eaLnBrk="1" fontAlgn="base" latinLnBrk="0" hangingPunct="1">
                        <a:lnSpc>
                          <a:spcPct val="100000"/>
                        </a:lnSpc>
                        <a:spcBef>
                          <a:spcPct val="20000"/>
                        </a:spcBef>
                        <a:spcAft>
                          <a:spcPct val="0"/>
                        </a:spcAft>
                        <a:buClrTx/>
                        <a:buSzTx/>
                        <a:buFontTx/>
                        <a:buNone/>
                        <a:tabLst/>
                      </a:pPr>
                      <a:r>
                        <a:rPr lang="en-US" sz="1400" b="0" i="0" kern="1200" dirty="0">
                          <a:solidFill>
                            <a:schemeClr val="tx1"/>
                          </a:solidFill>
                          <a:effectLst/>
                          <a:latin typeface="+mn-lt"/>
                          <a:ea typeface="+mn-ea"/>
                          <a:cs typeface="+mn-cs"/>
                        </a:rPr>
                        <a:t>C</a:t>
                      </a:r>
                      <a:r>
                        <a:rPr lang="en-US" sz="1400" b="0" i="0" kern="1200">
                          <a:solidFill>
                            <a:schemeClr val="tx1"/>
                          </a:solidFill>
                          <a:effectLst/>
                          <a:latin typeface="+mn-lt"/>
                          <a:ea typeface="+mn-ea"/>
                          <a:cs typeface="+mn-cs"/>
                        </a:rPr>
                        <a:t>ross-sectional </a:t>
                      </a:r>
                      <a:r>
                        <a:rPr lang="en-US" sz="1400" b="0" i="0" kern="1200" dirty="0">
                          <a:solidFill>
                            <a:schemeClr val="tx1"/>
                          </a:solidFill>
                          <a:effectLst/>
                          <a:latin typeface="+mn-lt"/>
                          <a:ea typeface="+mn-ea"/>
                          <a:cs typeface="+mn-cs"/>
                        </a:rPr>
                        <a:t>study </a:t>
                      </a:r>
                      <a:r>
                        <a:rPr kumimoji="0" lang="en-US" sz="1500" b="0" i="0" u="none" strike="noStrike" cap="none" normalizeH="0" baseline="0" dirty="0">
                          <a:ln>
                            <a:noFill/>
                          </a:ln>
                          <a:solidFill>
                            <a:schemeClr val="tx1"/>
                          </a:solidFill>
                          <a:effectLst/>
                          <a:latin typeface="Times New Roman" pitchFamily="18" charset="0"/>
                          <a:cs typeface="Arial" charset="0"/>
                        </a:rPr>
                        <a:t>(low level of  evidence)</a:t>
                      </a:r>
                      <a:r>
                        <a:rPr kumimoji="0" lang="en-US" sz="1500" b="0" i="0" u="none" strike="noStrike" cap="none" normalizeH="0" baseline="0" dirty="0">
                          <a:ln>
                            <a:noFill/>
                          </a:ln>
                          <a:solidFill>
                            <a:schemeClr val="tx1"/>
                          </a:solidFill>
                          <a:effectLst/>
                          <a:latin typeface="Times New Roman" pitchFamily="18" charset="0"/>
                        </a:rPr>
                        <a:t> </a:t>
                      </a:r>
                    </a:p>
                  </a:txBody>
                  <a:tcPr marL="68589" marR="68589" marT="34294" marB="342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sng" strike="noStrike" cap="none" normalizeH="0" baseline="0" dirty="0">
                          <a:ln>
                            <a:noFill/>
                          </a:ln>
                          <a:solidFill>
                            <a:schemeClr val="tx1"/>
                          </a:solidFill>
                          <a:effectLst/>
                          <a:latin typeface="Times New Roman" pitchFamily="18" charset="0"/>
                          <a:cs typeface="Arial" charset="0"/>
                        </a:rPr>
                        <a:t>Method</a:t>
                      </a:r>
                    </a:p>
                    <a:p>
                      <a:pPr marL="0" marR="0" lvl="0" indent="0" algn="l" defTabSz="914400" rtl="0" eaLnBrk="1" fontAlgn="base" latinLnBrk="0" hangingPunct="1">
                        <a:lnSpc>
                          <a:spcPct val="100000"/>
                        </a:lnSpc>
                        <a:spcBef>
                          <a:spcPct val="20000"/>
                        </a:spcBef>
                        <a:spcAft>
                          <a:spcPct val="0"/>
                        </a:spcAft>
                        <a:buClrTx/>
                        <a:buSzTx/>
                        <a:buFontTx/>
                        <a:buNone/>
                        <a:tabLst/>
                      </a:pPr>
                      <a:r>
                        <a:rPr lang="en-US" sz="1100" dirty="0"/>
                        <a:t>Quantitatively retrospective data was collected from Directorate office Department of Health and Family Welfare, NVBDCP section from April 2016 to March 2017. Qualitatively questionnaire based protocol was made and interviews were conducted with District </a:t>
                      </a:r>
                      <a:r>
                        <a:rPr lang="en-US" sz="1100" dirty="0" err="1"/>
                        <a:t>programme</a:t>
                      </a:r>
                      <a:r>
                        <a:rPr lang="en-US" sz="1100" dirty="0"/>
                        <a:t> officer, PHC medical officer and grass root level health workers like ANM, ASHA with reference to one each of selected least performing districts and good performing districts in the state. </a:t>
                      </a:r>
                      <a:endParaRPr kumimoji="0" lang="en-US" sz="1100" b="0" i="0" u="none" strike="noStrike" cap="none" normalizeH="0" baseline="0" dirty="0">
                        <a:ln>
                          <a:noFill/>
                        </a:ln>
                        <a:solidFill>
                          <a:schemeClr val="tx1"/>
                        </a:solidFill>
                        <a:effectLst/>
                        <a:latin typeface="Arial" charset="0"/>
                      </a:endParaRPr>
                    </a:p>
                  </a:txBody>
                  <a:tcPr marL="68589" marR="68589" marT="34294" marB="342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500" b="0" i="0" u="sng" strike="noStrike" cap="none" normalizeH="0" baseline="0" dirty="0">
                          <a:ln>
                            <a:noFill/>
                          </a:ln>
                          <a:solidFill>
                            <a:schemeClr val="tx1"/>
                          </a:solidFill>
                          <a:effectLst/>
                          <a:latin typeface="Times New Roman" pitchFamily="18" charset="0"/>
                        </a:rPr>
                        <a:t>Result</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lang="en-US" sz="800" b="0" i="0" kern="1200" dirty="0">
                          <a:solidFill>
                            <a:schemeClr val="tx1"/>
                          </a:solidFill>
                          <a:effectLst/>
                          <a:latin typeface="+mn-lt"/>
                          <a:ea typeface="+mn-ea"/>
                          <a:cs typeface="+mn-cs"/>
                        </a:rPr>
                        <a:t>We surveyed 11 cold chain centers, 25 subcenters, 14 sessions, and interviewed 180 mothers. Dropouts were supposed to be tracked using vaccination card counterfoils and tracking registers. The dropout rate from BCG to DPT3 was 30%. Lack of knowledge (adjusted odds ratio (AOR) 6.6,95% confidence interval (CI) 2.6–16.7), mother not being decision maker (AOR 4.0,95%CI 1.7–9.2), lack of contact by Accredited Social Health Activist (ASHA; AOR 3.0,95%CI 1.1–7.7), not being given four post-vaccination messages (AOR 7.7, 95% CI 2.9–20.2), and longer duration of stay in Haridwar (AOR 3.0 95% 1.9–7.6) were risk factors for </a:t>
                      </a:r>
                      <a:r>
                        <a:rPr lang="en-US" sz="800" b="0" i="0" kern="1200" dirty="0" err="1">
                          <a:solidFill>
                            <a:schemeClr val="tx1"/>
                          </a:solidFill>
                          <a:effectLst/>
                          <a:latin typeface="+mn-lt"/>
                          <a:ea typeface="+mn-ea"/>
                          <a:cs typeface="+mn-cs"/>
                        </a:rPr>
                        <a:t>nonimmunization</a:t>
                      </a:r>
                      <a:r>
                        <a:rPr lang="en-US" sz="800" b="0" i="0" kern="1200" dirty="0">
                          <a:solidFill>
                            <a:schemeClr val="tx1"/>
                          </a:solidFill>
                          <a:effectLst/>
                          <a:latin typeface="+mn-lt"/>
                          <a:ea typeface="+mn-ea"/>
                          <a:cs typeface="+mn-cs"/>
                        </a:rPr>
                        <a:t>. The reasons stated by mothers included lack of awareness of session site location (67%) and belief that child should only be vaccinated in their resident district (43%).</a:t>
                      </a:r>
                      <a:endParaRPr kumimoji="0" lang="en-US" sz="800" b="0" i="0" u="none" strike="noStrike" cap="none" normalizeH="0" baseline="0" dirty="0">
                        <a:ln>
                          <a:noFill/>
                        </a:ln>
                        <a:solidFill>
                          <a:schemeClr val="tx1"/>
                        </a:solidFill>
                        <a:effectLst/>
                        <a:latin typeface="Times New Roman" pitchFamily="18" charset="0"/>
                      </a:endParaRPr>
                    </a:p>
                  </a:txBody>
                  <a:tcPr marL="68589" marR="68589" marT="34294" marB="342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0" i="0" u="sng" strike="noStrike" cap="none" normalizeH="0" baseline="0" dirty="0">
                          <a:ln>
                            <a:noFill/>
                          </a:ln>
                          <a:solidFill>
                            <a:schemeClr val="tx1"/>
                          </a:solidFill>
                          <a:effectLst/>
                          <a:latin typeface="Times New Roman" pitchFamily="18" charset="0"/>
                        </a:rPr>
                        <a:t>Conclusion</a:t>
                      </a:r>
                    </a:p>
                    <a:p>
                      <a:r>
                        <a:rPr lang="en-US" sz="1200" dirty="0"/>
                        <a:t>The result of this investigation revealed that </a:t>
                      </a:r>
                      <a:r>
                        <a:rPr lang="en-US" sz="1200" dirty="0" err="1"/>
                        <a:t>Dakshina</a:t>
                      </a:r>
                      <a:r>
                        <a:rPr lang="en-US" sz="1200" dirty="0"/>
                        <a:t> Kannada has got highest number of cases with greater proposition and high prevalence rate of vector borne diseases due to lack of sufficient human resources and geographical factors. Strengthening the surveillance activities along with integrated vector control </a:t>
                      </a:r>
                      <a:r>
                        <a:rPr lang="en-US" sz="1200" dirty="0" err="1"/>
                        <a:t>programmes</a:t>
                      </a:r>
                      <a:r>
                        <a:rPr lang="en-US" sz="1200" dirty="0"/>
                        <a:t> will improves the outcome of the </a:t>
                      </a:r>
                      <a:r>
                        <a:rPr lang="en-US" sz="1200" dirty="0" err="1"/>
                        <a:t>programme</a:t>
                      </a:r>
                      <a:r>
                        <a:rPr lang="en-US" sz="1200" dirty="0"/>
                        <a:t>.</a:t>
                      </a:r>
                      <a:endParaRPr lang="en-US" sz="1200" b="0" i="0" kern="1200" dirty="0">
                        <a:solidFill>
                          <a:schemeClr val="tx1"/>
                        </a:solidFill>
                        <a:latin typeface="+mn-lt"/>
                        <a:ea typeface="+mn-ea"/>
                        <a:cs typeface="+mn-cs"/>
                      </a:endParaRPr>
                    </a:p>
                  </a:txBody>
                  <a:tcPr marL="68589" marR="68589" marT="34294" marB="3429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601720" y="497840"/>
            <a:ext cx="1937385" cy="695960"/>
          </a:xfrm>
          <a:prstGeom prst="rect">
            <a:avLst/>
          </a:prstGeom>
        </p:spPr>
        <p:txBody>
          <a:bodyPr vert="horz" wrap="square" lIns="0" tIns="12700" rIns="0" bIns="0" rtlCol="0">
            <a:spAutoFit/>
          </a:bodyPr>
          <a:lstStyle/>
          <a:p>
            <a:pPr marL="12700">
              <a:lnSpc>
                <a:spcPct val="100000"/>
              </a:lnSpc>
              <a:spcBef>
                <a:spcPts val="100"/>
              </a:spcBef>
            </a:pPr>
            <a:r>
              <a:rPr spc="-555" dirty="0"/>
              <a:t>NVBDCP</a:t>
            </a:r>
          </a:p>
        </p:txBody>
      </p:sp>
      <p:sp>
        <p:nvSpPr>
          <p:cNvPr id="3" name="object 3"/>
          <p:cNvSpPr txBox="1"/>
          <p:nvPr/>
        </p:nvSpPr>
        <p:spPr>
          <a:xfrm>
            <a:off x="535940" y="1633220"/>
            <a:ext cx="7857490" cy="5306060"/>
          </a:xfrm>
          <a:prstGeom prst="rect">
            <a:avLst/>
          </a:prstGeom>
        </p:spPr>
        <p:txBody>
          <a:bodyPr vert="horz" wrap="square" lIns="0" tIns="12700" rIns="0" bIns="0" rtlCol="0">
            <a:spAutoFit/>
          </a:bodyPr>
          <a:lstStyle/>
          <a:p>
            <a:pPr marL="355600" marR="5080" indent="-342900">
              <a:lnSpc>
                <a:spcPct val="100000"/>
              </a:lnSpc>
              <a:spcBef>
                <a:spcPts val="100"/>
              </a:spcBef>
              <a:buChar char="•"/>
              <a:tabLst>
                <a:tab pos="354965" algn="l"/>
                <a:tab pos="355600" algn="l"/>
              </a:tabLst>
            </a:pPr>
            <a:r>
              <a:rPr sz="3200" spc="-235" dirty="0">
                <a:latin typeface="Arial"/>
                <a:cs typeface="Arial"/>
              </a:rPr>
              <a:t>The </a:t>
            </a:r>
            <a:r>
              <a:rPr sz="3200" spc="-80" dirty="0">
                <a:solidFill>
                  <a:srgbClr val="6F2F9F"/>
                </a:solidFill>
                <a:latin typeface="Arial"/>
                <a:cs typeface="Arial"/>
              </a:rPr>
              <a:t>Directorate </a:t>
            </a:r>
            <a:r>
              <a:rPr sz="3200" spc="-165" dirty="0">
                <a:latin typeface="Arial"/>
                <a:cs typeface="Arial"/>
              </a:rPr>
              <a:t>is </a:t>
            </a:r>
            <a:r>
              <a:rPr sz="3200" spc="-130" dirty="0">
                <a:latin typeface="Arial"/>
                <a:cs typeface="Arial"/>
              </a:rPr>
              <a:t>responsible </a:t>
            </a:r>
            <a:r>
              <a:rPr sz="3200" spc="10" dirty="0">
                <a:latin typeface="Arial"/>
                <a:cs typeface="Arial"/>
              </a:rPr>
              <a:t>for </a:t>
            </a:r>
            <a:r>
              <a:rPr sz="3200" spc="-90" dirty="0">
                <a:latin typeface="Arial"/>
                <a:cs typeface="Arial"/>
              </a:rPr>
              <a:t>framing </a:t>
            </a:r>
            <a:r>
              <a:rPr sz="3200" spc="-90" dirty="0">
                <a:solidFill>
                  <a:srgbClr val="FF0000"/>
                </a:solidFill>
                <a:latin typeface="Arial"/>
                <a:cs typeface="Arial"/>
              </a:rPr>
              <a:t> </a:t>
            </a:r>
            <a:r>
              <a:rPr sz="3200" spc="-105" dirty="0">
                <a:solidFill>
                  <a:srgbClr val="FF0000"/>
                </a:solidFill>
                <a:latin typeface="Arial"/>
                <a:cs typeface="Arial"/>
              </a:rPr>
              <a:t>technical </a:t>
            </a:r>
            <a:r>
              <a:rPr sz="3200" spc="-125" dirty="0">
                <a:solidFill>
                  <a:srgbClr val="FF0000"/>
                </a:solidFill>
                <a:latin typeface="Arial"/>
                <a:cs typeface="Arial"/>
              </a:rPr>
              <a:t>guidelines </a:t>
            </a:r>
            <a:r>
              <a:rPr sz="3200" spc="45" dirty="0">
                <a:solidFill>
                  <a:srgbClr val="FF0000"/>
                </a:solidFill>
                <a:latin typeface="Arial"/>
                <a:cs typeface="Arial"/>
              </a:rPr>
              <a:t>&amp; </a:t>
            </a:r>
            <a:r>
              <a:rPr sz="3200" spc="-120" dirty="0">
                <a:solidFill>
                  <a:srgbClr val="FF0000"/>
                </a:solidFill>
                <a:latin typeface="Arial"/>
                <a:cs typeface="Arial"/>
              </a:rPr>
              <a:t>policies </a:t>
            </a:r>
            <a:r>
              <a:rPr sz="3200" spc="-300" dirty="0">
                <a:latin typeface="Arial"/>
                <a:cs typeface="Arial"/>
              </a:rPr>
              <a:t>as </a:t>
            </a:r>
            <a:r>
              <a:rPr sz="3200" spc="40" dirty="0">
                <a:latin typeface="Arial"/>
                <a:cs typeface="Arial"/>
              </a:rPr>
              <a:t>to </a:t>
            </a:r>
            <a:r>
              <a:rPr sz="3200" spc="-130" dirty="0">
                <a:latin typeface="Arial"/>
                <a:cs typeface="Arial"/>
              </a:rPr>
              <a:t>guide</a:t>
            </a:r>
            <a:r>
              <a:rPr sz="3200" spc="-655" dirty="0">
                <a:latin typeface="Arial"/>
                <a:cs typeface="Arial"/>
              </a:rPr>
              <a:t> </a:t>
            </a:r>
            <a:r>
              <a:rPr sz="3200" spc="-45" dirty="0">
                <a:latin typeface="Arial"/>
                <a:cs typeface="Arial"/>
              </a:rPr>
              <a:t>the  </a:t>
            </a:r>
            <a:r>
              <a:rPr sz="3200" spc="-135" dirty="0">
                <a:latin typeface="Arial"/>
                <a:cs typeface="Arial"/>
              </a:rPr>
              <a:t>states </a:t>
            </a:r>
            <a:r>
              <a:rPr sz="3200" spc="10" dirty="0">
                <a:latin typeface="Arial"/>
                <a:cs typeface="Arial"/>
              </a:rPr>
              <a:t>for </a:t>
            </a:r>
            <a:r>
              <a:rPr sz="3200" spc="-65" dirty="0">
                <a:latin typeface="Arial"/>
                <a:cs typeface="Arial"/>
              </a:rPr>
              <a:t>implementation </a:t>
            </a:r>
            <a:r>
              <a:rPr sz="3200" spc="-5" dirty="0">
                <a:latin typeface="Arial"/>
                <a:cs typeface="Arial"/>
              </a:rPr>
              <a:t>of </a:t>
            </a:r>
            <a:r>
              <a:rPr sz="3200" spc="-160" dirty="0">
                <a:latin typeface="Arial"/>
                <a:cs typeface="Arial"/>
              </a:rPr>
              <a:t>Program  </a:t>
            </a:r>
            <a:r>
              <a:rPr sz="3200" spc="-120" dirty="0">
                <a:latin typeface="Arial"/>
                <a:cs typeface="Arial"/>
              </a:rPr>
              <a:t>strategies.</a:t>
            </a:r>
            <a:endParaRPr sz="3200">
              <a:latin typeface="Arial"/>
              <a:cs typeface="Arial"/>
            </a:endParaRPr>
          </a:p>
          <a:p>
            <a:pPr>
              <a:lnSpc>
                <a:spcPct val="100000"/>
              </a:lnSpc>
              <a:spcBef>
                <a:spcPts val="25"/>
              </a:spcBef>
              <a:buFont typeface="Arial"/>
              <a:buChar char="•"/>
            </a:pPr>
            <a:endParaRPr sz="4700">
              <a:latin typeface="Arial"/>
              <a:cs typeface="Arial"/>
            </a:endParaRPr>
          </a:p>
          <a:p>
            <a:pPr marL="355600" marR="305435" indent="-342900">
              <a:lnSpc>
                <a:spcPct val="100000"/>
              </a:lnSpc>
              <a:buChar char="•"/>
              <a:tabLst>
                <a:tab pos="354965" algn="l"/>
                <a:tab pos="355600" algn="l"/>
              </a:tabLst>
            </a:pPr>
            <a:r>
              <a:rPr sz="3200" spc="-185" dirty="0">
                <a:latin typeface="Arial"/>
                <a:cs typeface="Arial"/>
              </a:rPr>
              <a:t>Responsible </a:t>
            </a:r>
            <a:r>
              <a:rPr sz="3200" spc="10" dirty="0">
                <a:latin typeface="Arial"/>
                <a:cs typeface="Arial"/>
              </a:rPr>
              <a:t>for </a:t>
            </a:r>
            <a:r>
              <a:rPr sz="3200" spc="-110" dirty="0">
                <a:solidFill>
                  <a:srgbClr val="FF0000"/>
                </a:solidFill>
                <a:latin typeface="Arial"/>
                <a:cs typeface="Arial"/>
              </a:rPr>
              <a:t>budgeting </a:t>
            </a:r>
            <a:r>
              <a:rPr sz="3200" spc="-150" dirty="0">
                <a:solidFill>
                  <a:srgbClr val="FF0000"/>
                </a:solidFill>
                <a:latin typeface="Arial"/>
                <a:cs typeface="Arial"/>
              </a:rPr>
              <a:t>and </a:t>
            </a:r>
            <a:r>
              <a:rPr sz="3200" spc="-114" dirty="0">
                <a:solidFill>
                  <a:srgbClr val="FF0000"/>
                </a:solidFill>
                <a:latin typeface="Arial"/>
                <a:cs typeface="Arial"/>
              </a:rPr>
              <a:t>planning</a:t>
            </a:r>
            <a:r>
              <a:rPr sz="3200" spc="-409" dirty="0">
                <a:solidFill>
                  <a:srgbClr val="FF0000"/>
                </a:solidFill>
                <a:latin typeface="Arial"/>
                <a:cs typeface="Arial"/>
              </a:rPr>
              <a:t> </a:t>
            </a:r>
            <a:r>
              <a:rPr sz="3200" spc="-45" dirty="0">
                <a:latin typeface="Arial"/>
                <a:cs typeface="Arial"/>
              </a:rPr>
              <a:t>the  </a:t>
            </a:r>
            <a:r>
              <a:rPr sz="3200" spc="-125" dirty="0">
                <a:latin typeface="Arial"/>
                <a:cs typeface="Arial"/>
              </a:rPr>
              <a:t>logistics </a:t>
            </a:r>
            <a:r>
              <a:rPr sz="3200" spc="-80" dirty="0">
                <a:latin typeface="Arial"/>
                <a:cs typeface="Arial"/>
              </a:rPr>
              <a:t>pertaining </a:t>
            </a:r>
            <a:r>
              <a:rPr sz="3200" spc="40" dirty="0">
                <a:latin typeface="Arial"/>
                <a:cs typeface="Arial"/>
              </a:rPr>
              <a:t>to </a:t>
            </a:r>
            <a:r>
              <a:rPr sz="3200" spc="-80" dirty="0">
                <a:latin typeface="Arial"/>
                <a:cs typeface="Arial"/>
              </a:rPr>
              <a:t>central</a:t>
            </a:r>
            <a:r>
              <a:rPr sz="3200" spc="-525" dirty="0">
                <a:latin typeface="Arial"/>
                <a:cs typeface="Arial"/>
              </a:rPr>
              <a:t> </a:t>
            </a:r>
            <a:r>
              <a:rPr sz="3200" spc="-110" dirty="0">
                <a:latin typeface="Arial"/>
                <a:cs typeface="Arial"/>
              </a:rPr>
              <a:t>sector.</a:t>
            </a:r>
            <a:endParaRPr sz="3200">
              <a:latin typeface="Arial"/>
              <a:cs typeface="Arial"/>
            </a:endParaRPr>
          </a:p>
          <a:p>
            <a:pPr>
              <a:lnSpc>
                <a:spcPct val="100000"/>
              </a:lnSpc>
              <a:spcBef>
                <a:spcPts val="25"/>
              </a:spcBef>
              <a:buFont typeface="Arial"/>
              <a:buChar char="•"/>
            </a:pPr>
            <a:endParaRPr sz="4700">
              <a:latin typeface="Arial"/>
              <a:cs typeface="Arial"/>
            </a:endParaRPr>
          </a:p>
          <a:p>
            <a:pPr marL="355600" marR="469265" indent="-342900">
              <a:lnSpc>
                <a:spcPct val="100000"/>
              </a:lnSpc>
              <a:buChar char="•"/>
              <a:tabLst>
                <a:tab pos="354965" algn="l"/>
                <a:tab pos="355600" algn="l"/>
              </a:tabLst>
            </a:pPr>
            <a:r>
              <a:rPr sz="3200" spc="-35" dirty="0">
                <a:latin typeface="Arial"/>
                <a:cs typeface="Arial"/>
              </a:rPr>
              <a:t>Monitoring </a:t>
            </a:r>
            <a:r>
              <a:rPr sz="3200" spc="-5" dirty="0">
                <a:latin typeface="Arial"/>
                <a:cs typeface="Arial"/>
              </a:rPr>
              <a:t>of </a:t>
            </a:r>
            <a:r>
              <a:rPr sz="3200" spc="-65" dirty="0">
                <a:latin typeface="Arial"/>
                <a:cs typeface="Arial"/>
              </a:rPr>
              <a:t>implementation </a:t>
            </a:r>
            <a:r>
              <a:rPr sz="3200" spc="-70" dirty="0">
                <a:latin typeface="Arial"/>
                <a:cs typeface="Arial"/>
              </a:rPr>
              <a:t>through  </a:t>
            </a:r>
            <a:r>
              <a:rPr sz="3200" spc="-100" dirty="0">
                <a:latin typeface="Arial"/>
                <a:cs typeface="Arial"/>
              </a:rPr>
              <a:t>regular </a:t>
            </a:r>
            <a:r>
              <a:rPr sz="3200" spc="-70" dirty="0">
                <a:latin typeface="Arial"/>
                <a:cs typeface="Arial"/>
              </a:rPr>
              <a:t>reports </a:t>
            </a:r>
            <a:r>
              <a:rPr sz="3200" spc="-150" dirty="0">
                <a:latin typeface="Arial"/>
                <a:cs typeface="Arial"/>
              </a:rPr>
              <a:t>and </a:t>
            </a:r>
            <a:r>
              <a:rPr sz="3200" spc="-70" dirty="0">
                <a:latin typeface="Arial"/>
                <a:cs typeface="Arial"/>
              </a:rPr>
              <a:t>returns </a:t>
            </a:r>
            <a:r>
              <a:rPr sz="3200" dirty="0">
                <a:latin typeface="Arial"/>
                <a:cs typeface="Arial"/>
              </a:rPr>
              <a:t>of </a:t>
            </a:r>
            <a:r>
              <a:rPr sz="3200" spc="-229" dirty="0">
                <a:latin typeface="Arial"/>
                <a:cs typeface="Arial"/>
              </a:rPr>
              <a:t>MIS </a:t>
            </a:r>
            <a:r>
              <a:rPr sz="3200" spc="-165" dirty="0">
                <a:latin typeface="Arial"/>
                <a:cs typeface="Arial"/>
              </a:rPr>
              <a:t>is</a:t>
            </a:r>
            <a:r>
              <a:rPr sz="3200" spc="-660" dirty="0">
                <a:latin typeface="Arial"/>
                <a:cs typeface="Arial"/>
              </a:rPr>
              <a:t> </a:t>
            </a:r>
            <a:r>
              <a:rPr sz="3200" spc="-114" dirty="0">
                <a:latin typeface="Arial"/>
                <a:cs typeface="Arial"/>
              </a:rPr>
              <a:t>done.</a:t>
            </a:r>
            <a:endParaRPr sz="3200">
              <a:latin typeface="Arial"/>
              <a:cs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601720" y="497840"/>
            <a:ext cx="1937385" cy="695960"/>
          </a:xfrm>
          <a:prstGeom prst="rect">
            <a:avLst/>
          </a:prstGeom>
        </p:spPr>
        <p:txBody>
          <a:bodyPr vert="horz" wrap="square" lIns="0" tIns="12700" rIns="0" bIns="0" rtlCol="0">
            <a:spAutoFit/>
          </a:bodyPr>
          <a:lstStyle/>
          <a:p>
            <a:pPr marL="12700">
              <a:lnSpc>
                <a:spcPct val="100000"/>
              </a:lnSpc>
              <a:spcBef>
                <a:spcPts val="100"/>
              </a:spcBef>
            </a:pPr>
            <a:r>
              <a:rPr spc="-555" dirty="0"/>
              <a:t>NVBDCP</a:t>
            </a:r>
          </a:p>
        </p:txBody>
      </p:sp>
      <p:sp>
        <p:nvSpPr>
          <p:cNvPr id="3" name="object 3"/>
          <p:cNvSpPr txBox="1"/>
          <p:nvPr/>
        </p:nvSpPr>
        <p:spPr>
          <a:xfrm>
            <a:off x="535940" y="1633220"/>
            <a:ext cx="7663180" cy="4818380"/>
          </a:xfrm>
          <a:prstGeom prst="rect">
            <a:avLst/>
          </a:prstGeom>
        </p:spPr>
        <p:txBody>
          <a:bodyPr vert="horz" wrap="square" lIns="0" tIns="12700" rIns="0" bIns="0" rtlCol="0">
            <a:spAutoFit/>
          </a:bodyPr>
          <a:lstStyle/>
          <a:p>
            <a:pPr marL="355600" marR="5080" indent="-342900">
              <a:lnSpc>
                <a:spcPct val="100000"/>
              </a:lnSpc>
              <a:spcBef>
                <a:spcPts val="100"/>
              </a:spcBef>
              <a:buChar char="•"/>
              <a:tabLst>
                <a:tab pos="354965" algn="l"/>
                <a:tab pos="355600" algn="l"/>
              </a:tabLst>
            </a:pPr>
            <a:r>
              <a:rPr sz="3200" spc="-235" dirty="0">
                <a:latin typeface="Arial"/>
                <a:cs typeface="Arial"/>
              </a:rPr>
              <a:t>The </a:t>
            </a:r>
            <a:r>
              <a:rPr sz="3200" spc="-80" dirty="0">
                <a:latin typeface="Arial"/>
                <a:cs typeface="Arial"/>
              </a:rPr>
              <a:t>Directorate </a:t>
            </a:r>
            <a:r>
              <a:rPr sz="3200" spc="-135" dirty="0">
                <a:latin typeface="Arial"/>
                <a:cs typeface="Arial"/>
              </a:rPr>
              <a:t>carries </a:t>
            </a:r>
            <a:r>
              <a:rPr sz="3200" spc="-10" dirty="0">
                <a:latin typeface="Arial"/>
                <a:cs typeface="Arial"/>
              </a:rPr>
              <a:t>out </a:t>
            </a:r>
            <a:r>
              <a:rPr sz="3200" spc="-95" dirty="0">
                <a:latin typeface="Arial"/>
                <a:cs typeface="Arial"/>
              </a:rPr>
              <a:t>evaluation </a:t>
            </a:r>
            <a:r>
              <a:rPr sz="3200" dirty="0">
                <a:latin typeface="Arial"/>
                <a:cs typeface="Arial"/>
              </a:rPr>
              <a:t>of  </a:t>
            </a:r>
            <a:r>
              <a:rPr sz="3200" spc="-160" dirty="0">
                <a:latin typeface="Arial"/>
                <a:cs typeface="Arial"/>
              </a:rPr>
              <a:t>Program </a:t>
            </a:r>
            <a:r>
              <a:rPr sz="3200" spc="-65" dirty="0">
                <a:latin typeface="Arial"/>
                <a:cs typeface="Arial"/>
              </a:rPr>
              <a:t>implementation </a:t>
            </a:r>
            <a:r>
              <a:rPr sz="3200" spc="-20" dirty="0">
                <a:latin typeface="Arial"/>
                <a:cs typeface="Arial"/>
              </a:rPr>
              <a:t>from </a:t>
            </a:r>
            <a:r>
              <a:rPr sz="3200" spc="-30" dirty="0">
                <a:latin typeface="Arial"/>
                <a:cs typeface="Arial"/>
              </a:rPr>
              <a:t>time </a:t>
            </a:r>
            <a:r>
              <a:rPr sz="3200" spc="40" dirty="0">
                <a:latin typeface="Arial"/>
                <a:cs typeface="Arial"/>
              </a:rPr>
              <a:t>to</a:t>
            </a:r>
            <a:r>
              <a:rPr sz="3200" spc="-600" dirty="0">
                <a:latin typeface="Arial"/>
                <a:cs typeface="Arial"/>
              </a:rPr>
              <a:t> </a:t>
            </a:r>
            <a:r>
              <a:rPr sz="3200" spc="-40" dirty="0">
                <a:latin typeface="Arial"/>
                <a:cs typeface="Arial"/>
              </a:rPr>
              <a:t>time.</a:t>
            </a:r>
            <a:endParaRPr sz="3200">
              <a:latin typeface="Arial"/>
              <a:cs typeface="Arial"/>
            </a:endParaRPr>
          </a:p>
          <a:p>
            <a:pPr>
              <a:lnSpc>
                <a:spcPct val="100000"/>
              </a:lnSpc>
              <a:spcBef>
                <a:spcPts val="25"/>
              </a:spcBef>
              <a:buFont typeface="Arial"/>
              <a:buChar char="•"/>
            </a:pPr>
            <a:endParaRPr sz="4700">
              <a:latin typeface="Arial"/>
              <a:cs typeface="Arial"/>
            </a:endParaRPr>
          </a:p>
          <a:p>
            <a:pPr marL="355600" marR="269875" indent="-342900">
              <a:lnSpc>
                <a:spcPct val="100000"/>
              </a:lnSpc>
              <a:buChar char="•"/>
              <a:tabLst>
                <a:tab pos="354965" algn="l"/>
                <a:tab pos="355600" algn="l"/>
              </a:tabLst>
            </a:pPr>
            <a:r>
              <a:rPr sz="3200" spc="-235" dirty="0">
                <a:latin typeface="Arial"/>
                <a:cs typeface="Arial"/>
              </a:rPr>
              <a:t>The </a:t>
            </a:r>
            <a:r>
              <a:rPr sz="3200" spc="-140" dirty="0">
                <a:latin typeface="Arial"/>
                <a:cs typeface="Arial"/>
              </a:rPr>
              <a:t>resource </a:t>
            </a:r>
            <a:r>
              <a:rPr sz="3200" spc="-210" dirty="0">
                <a:latin typeface="Arial"/>
                <a:cs typeface="Arial"/>
              </a:rPr>
              <a:t>gap </a:t>
            </a:r>
            <a:r>
              <a:rPr sz="3200" spc="-165" dirty="0">
                <a:latin typeface="Arial"/>
                <a:cs typeface="Arial"/>
              </a:rPr>
              <a:t>is </a:t>
            </a:r>
            <a:r>
              <a:rPr sz="3200" spc="-170" dirty="0">
                <a:latin typeface="Arial"/>
                <a:cs typeface="Arial"/>
              </a:rPr>
              <a:t>also </a:t>
            </a:r>
            <a:r>
              <a:rPr sz="3200" spc="-270" dirty="0">
                <a:latin typeface="Arial"/>
                <a:cs typeface="Arial"/>
              </a:rPr>
              <a:t>assessed </a:t>
            </a:r>
            <a:r>
              <a:rPr sz="3200" spc="-300" dirty="0">
                <a:latin typeface="Arial"/>
                <a:cs typeface="Arial"/>
              </a:rPr>
              <a:t>as </a:t>
            </a:r>
            <a:r>
              <a:rPr sz="3200" spc="35" dirty="0">
                <a:latin typeface="Arial"/>
                <a:cs typeface="Arial"/>
              </a:rPr>
              <a:t>to  </a:t>
            </a:r>
            <a:r>
              <a:rPr sz="3200" spc="-85" dirty="0">
                <a:latin typeface="Arial"/>
                <a:cs typeface="Arial"/>
              </a:rPr>
              <a:t>provide </a:t>
            </a:r>
            <a:r>
              <a:rPr sz="3200" spc="-180" dirty="0">
                <a:latin typeface="Arial"/>
                <a:cs typeface="Arial"/>
              </a:rPr>
              <a:t>an </a:t>
            </a:r>
            <a:r>
              <a:rPr sz="3200" spc="-85" dirty="0">
                <a:latin typeface="Arial"/>
                <a:cs typeface="Arial"/>
              </a:rPr>
              <a:t>equitable </a:t>
            </a:r>
            <a:r>
              <a:rPr sz="3200" spc="-80" dirty="0">
                <a:latin typeface="Arial"/>
                <a:cs typeface="Arial"/>
              </a:rPr>
              <a:t>support </a:t>
            </a:r>
            <a:r>
              <a:rPr sz="3200" spc="-200" dirty="0">
                <a:latin typeface="Arial"/>
                <a:cs typeface="Arial"/>
              </a:rPr>
              <a:t>based </a:t>
            </a:r>
            <a:r>
              <a:rPr sz="3200" spc="-100" dirty="0">
                <a:latin typeface="Arial"/>
                <a:cs typeface="Arial"/>
              </a:rPr>
              <a:t>on</a:t>
            </a:r>
            <a:r>
              <a:rPr sz="3200" spc="-395" dirty="0">
                <a:latin typeface="Arial"/>
                <a:cs typeface="Arial"/>
              </a:rPr>
              <a:t> </a:t>
            </a:r>
            <a:r>
              <a:rPr sz="3200" spc="-45" dirty="0">
                <a:latin typeface="Arial"/>
                <a:cs typeface="Arial"/>
              </a:rPr>
              <a:t>the  </a:t>
            </a:r>
            <a:r>
              <a:rPr sz="3200" spc="-105" dirty="0">
                <a:latin typeface="Arial"/>
                <a:cs typeface="Arial"/>
              </a:rPr>
              <a:t>magnitude </a:t>
            </a:r>
            <a:r>
              <a:rPr sz="3200" spc="-5" dirty="0">
                <a:latin typeface="Arial"/>
                <a:cs typeface="Arial"/>
              </a:rPr>
              <a:t>of </a:t>
            </a:r>
            <a:r>
              <a:rPr sz="3200" spc="-40" dirty="0">
                <a:latin typeface="Arial"/>
                <a:cs typeface="Arial"/>
              </a:rPr>
              <a:t>the</a:t>
            </a:r>
            <a:r>
              <a:rPr sz="3200" spc="-420" dirty="0">
                <a:latin typeface="Arial"/>
                <a:cs typeface="Arial"/>
              </a:rPr>
              <a:t> </a:t>
            </a:r>
            <a:r>
              <a:rPr sz="3200" spc="-80" dirty="0">
                <a:latin typeface="Arial"/>
                <a:cs typeface="Arial"/>
              </a:rPr>
              <a:t>problem.</a:t>
            </a:r>
            <a:endParaRPr sz="3200">
              <a:latin typeface="Arial"/>
              <a:cs typeface="Arial"/>
            </a:endParaRPr>
          </a:p>
          <a:p>
            <a:pPr>
              <a:lnSpc>
                <a:spcPct val="100000"/>
              </a:lnSpc>
              <a:spcBef>
                <a:spcPts val="25"/>
              </a:spcBef>
              <a:buFont typeface="Arial"/>
              <a:buChar char="•"/>
            </a:pPr>
            <a:endParaRPr sz="4700">
              <a:latin typeface="Arial"/>
              <a:cs typeface="Arial"/>
            </a:endParaRPr>
          </a:p>
          <a:p>
            <a:pPr marL="355600" marR="113664" indent="-342900">
              <a:lnSpc>
                <a:spcPct val="100000"/>
              </a:lnSpc>
              <a:buChar char="•"/>
              <a:tabLst>
                <a:tab pos="354965" algn="l"/>
                <a:tab pos="355600" algn="l"/>
              </a:tabLst>
            </a:pPr>
            <a:r>
              <a:rPr sz="3200" spc="-125" dirty="0">
                <a:latin typeface="Arial"/>
                <a:cs typeface="Arial"/>
              </a:rPr>
              <a:t>Under </a:t>
            </a:r>
            <a:r>
              <a:rPr sz="3200" spc="-40" dirty="0">
                <a:latin typeface="Arial"/>
                <a:cs typeface="Arial"/>
              </a:rPr>
              <a:t>the </a:t>
            </a:r>
            <a:r>
              <a:rPr sz="3200" spc="-110" dirty="0">
                <a:latin typeface="Arial"/>
                <a:cs typeface="Arial"/>
              </a:rPr>
              <a:t>Union </a:t>
            </a:r>
            <a:r>
              <a:rPr sz="3200" spc="-35" dirty="0">
                <a:latin typeface="Arial"/>
                <a:cs typeface="Arial"/>
              </a:rPr>
              <a:t>Ministry </a:t>
            </a:r>
            <a:r>
              <a:rPr sz="3200" spc="-5" dirty="0">
                <a:latin typeface="Arial"/>
                <a:cs typeface="Arial"/>
              </a:rPr>
              <a:t>of</a:t>
            </a:r>
            <a:r>
              <a:rPr sz="3200" spc="-555" dirty="0">
                <a:latin typeface="Arial"/>
                <a:cs typeface="Arial"/>
              </a:rPr>
              <a:t> </a:t>
            </a:r>
            <a:r>
              <a:rPr sz="3200" spc="-204" dirty="0">
                <a:latin typeface="Arial"/>
                <a:cs typeface="Arial"/>
              </a:rPr>
              <a:t>H&amp;FW, </a:t>
            </a:r>
            <a:r>
              <a:rPr sz="3200" spc="-190" dirty="0">
                <a:latin typeface="Arial"/>
                <a:cs typeface="Arial"/>
              </a:rPr>
              <a:t>GoI, </a:t>
            </a:r>
            <a:r>
              <a:rPr sz="3200" spc="-170" dirty="0">
                <a:latin typeface="Arial"/>
                <a:cs typeface="Arial"/>
              </a:rPr>
              <a:t>17  </a:t>
            </a:r>
            <a:r>
              <a:rPr sz="3200" spc="-425" dirty="0">
                <a:latin typeface="Arial"/>
                <a:cs typeface="Arial"/>
              </a:rPr>
              <a:t>ROH </a:t>
            </a:r>
            <a:r>
              <a:rPr sz="3200" spc="45" dirty="0">
                <a:latin typeface="Arial"/>
                <a:cs typeface="Arial"/>
              </a:rPr>
              <a:t>&amp; </a:t>
            </a:r>
            <a:r>
              <a:rPr sz="3200" spc="-335" dirty="0">
                <a:latin typeface="Arial"/>
                <a:cs typeface="Arial"/>
              </a:rPr>
              <a:t>FW </a:t>
            </a:r>
            <a:r>
              <a:rPr sz="3200" spc="-135" dirty="0">
                <a:latin typeface="Arial"/>
                <a:cs typeface="Arial"/>
              </a:rPr>
              <a:t>are</a:t>
            </a:r>
            <a:r>
              <a:rPr sz="3200" spc="-425" dirty="0">
                <a:latin typeface="Arial"/>
                <a:cs typeface="Arial"/>
              </a:rPr>
              <a:t> </a:t>
            </a:r>
            <a:r>
              <a:rPr sz="3200" spc="-70" dirty="0">
                <a:latin typeface="Arial"/>
                <a:cs typeface="Arial"/>
              </a:rPr>
              <a:t>functioning.</a:t>
            </a:r>
            <a:endParaRPr sz="3200">
              <a:latin typeface="Arial"/>
              <a:cs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601720" y="497840"/>
            <a:ext cx="1937385" cy="695960"/>
          </a:xfrm>
          <a:prstGeom prst="rect">
            <a:avLst/>
          </a:prstGeom>
        </p:spPr>
        <p:txBody>
          <a:bodyPr vert="horz" wrap="square" lIns="0" tIns="12700" rIns="0" bIns="0" rtlCol="0">
            <a:spAutoFit/>
          </a:bodyPr>
          <a:lstStyle/>
          <a:p>
            <a:pPr marL="12700">
              <a:lnSpc>
                <a:spcPct val="100000"/>
              </a:lnSpc>
              <a:spcBef>
                <a:spcPts val="100"/>
              </a:spcBef>
            </a:pPr>
            <a:r>
              <a:rPr spc="-555" dirty="0"/>
              <a:t>NVBDCP</a:t>
            </a:r>
          </a:p>
        </p:txBody>
      </p:sp>
      <p:sp>
        <p:nvSpPr>
          <p:cNvPr id="3" name="object 3"/>
          <p:cNvSpPr txBox="1"/>
          <p:nvPr/>
        </p:nvSpPr>
        <p:spPr>
          <a:xfrm>
            <a:off x="535940" y="1633220"/>
            <a:ext cx="8063230" cy="3685540"/>
          </a:xfrm>
          <a:prstGeom prst="rect">
            <a:avLst/>
          </a:prstGeom>
        </p:spPr>
        <p:txBody>
          <a:bodyPr vert="horz" wrap="square" lIns="0" tIns="12700" rIns="0" bIns="0" rtlCol="0">
            <a:spAutoFit/>
          </a:bodyPr>
          <a:lstStyle/>
          <a:p>
            <a:pPr marL="355600" marR="5080" indent="-342900" algn="just">
              <a:lnSpc>
                <a:spcPct val="100000"/>
              </a:lnSpc>
              <a:spcBef>
                <a:spcPts val="100"/>
              </a:spcBef>
              <a:buFont typeface="Symbol"/>
              <a:buChar char=""/>
              <a:tabLst>
                <a:tab pos="355600" algn="l"/>
              </a:tabLst>
            </a:pPr>
            <a:r>
              <a:rPr sz="3200" spc="-210" dirty="0">
                <a:latin typeface="Arial"/>
                <a:cs typeface="Arial"/>
              </a:rPr>
              <a:t>Every </a:t>
            </a:r>
            <a:r>
              <a:rPr sz="3200" spc="-95" dirty="0">
                <a:latin typeface="Arial"/>
                <a:cs typeface="Arial"/>
              </a:rPr>
              <a:t>state </a:t>
            </a:r>
            <a:r>
              <a:rPr sz="3200" spc="-235" dirty="0">
                <a:latin typeface="Arial"/>
                <a:cs typeface="Arial"/>
              </a:rPr>
              <a:t>has </a:t>
            </a:r>
            <a:r>
              <a:rPr sz="3200" spc="-90" dirty="0">
                <a:latin typeface="Arial"/>
                <a:cs typeface="Arial"/>
              </a:rPr>
              <a:t>state </a:t>
            </a:r>
            <a:r>
              <a:rPr sz="3200" spc="-80" dirty="0">
                <a:latin typeface="Arial"/>
                <a:cs typeface="Arial"/>
              </a:rPr>
              <a:t>vector </a:t>
            </a:r>
            <a:r>
              <a:rPr sz="3200" spc="-95" dirty="0">
                <a:latin typeface="Arial"/>
                <a:cs typeface="Arial"/>
              </a:rPr>
              <a:t>borne </a:t>
            </a:r>
            <a:r>
              <a:rPr sz="3200" spc="-220" dirty="0">
                <a:latin typeface="Arial"/>
                <a:cs typeface="Arial"/>
              </a:rPr>
              <a:t>diseases  </a:t>
            </a:r>
            <a:r>
              <a:rPr sz="3200" spc="-45" dirty="0">
                <a:latin typeface="Arial"/>
                <a:cs typeface="Arial"/>
              </a:rPr>
              <a:t>control </a:t>
            </a:r>
            <a:r>
              <a:rPr sz="3200" spc="-100" dirty="0">
                <a:latin typeface="Arial"/>
                <a:cs typeface="Arial"/>
              </a:rPr>
              <a:t>component </a:t>
            </a:r>
            <a:r>
              <a:rPr sz="3200" spc="-95" dirty="0">
                <a:latin typeface="Arial"/>
                <a:cs typeface="Arial"/>
              </a:rPr>
              <a:t>under </a:t>
            </a:r>
            <a:r>
              <a:rPr sz="3200" spc="-40" dirty="0">
                <a:latin typeface="Arial"/>
                <a:cs typeface="Arial"/>
              </a:rPr>
              <a:t>the </a:t>
            </a:r>
            <a:r>
              <a:rPr sz="3200" spc="-80" dirty="0">
                <a:latin typeface="Arial"/>
                <a:cs typeface="Arial"/>
              </a:rPr>
              <a:t>Directorate </a:t>
            </a:r>
            <a:r>
              <a:rPr sz="3200" spc="-10" dirty="0">
                <a:latin typeface="Arial"/>
                <a:cs typeface="Arial"/>
              </a:rPr>
              <a:t>of  </a:t>
            </a:r>
            <a:r>
              <a:rPr sz="3200" spc="-114" dirty="0">
                <a:latin typeface="Arial"/>
                <a:cs typeface="Arial"/>
              </a:rPr>
              <a:t>Health</a:t>
            </a:r>
            <a:r>
              <a:rPr sz="3200" spc="-185" dirty="0">
                <a:latin typeface="Arial"/>
                <a:cs typeface="Arial"/>
              </a:rPr>
              <a:t> </a:t>
            </a:r>
            <a:r>
              <a:rPr sz="3200" spc="-220" dirty="0">
                <a:latin typeface="Arial"/>
                <a:cs typeface="Arial"/>
              </a:rPr>
              <a:t>Services</a:t>
            </a:r>
            <a:endParaRPr sz="3200">
              <a:latin typeface="Arial"/>
              <a:cs typeface="Arial"/>
            </a:endParaRPr>
          </a:p>
          <a:p>
            <a:pPr>
              <a:lnSpc>
                <a:spcPct val="100000"/>
              </a:lnSpc>
              <a:buFont typeface="Symbol"/>
              <a:buChar char=""/>
            </a:pPr>
            <a:endParaRPr sz="3200">
              <a:latin typeface="Arial"/>
              <a:cs typeface="Arial"/>
            </a:endParaRPr>
          </a:p>
          <a:p>
            <a:pPr marL="355600" marR="5080" indent="-342900" algn="just">
              <a:lnSpc>
                <a:spcPct val="100000"/>
              </a:lnSpc>
              <a:spcBef>
                <a:spcPts val="2100"/>
              </a:spcBef>
              <a:buFont typeface="Symbol"/>
              <a:buChar char=""/>
              <a:tabLst>
                <a:tab pos="355600" algn="l"/>
              </a:tabLst>
            </a:pPr>
            <a:r>
              <a:rPr sz="3200" spc="-170" dirty="0">
                <a:latin typeface="Arial"/>
                <a:cs typeface="Arial"/>
              </a:rPr>
              <a:t>There </a:t>
            </a:r>
            <a:r>
              <a:rPr sz="3200" spc="-165" dirty="0">
                <a:latin typeface="Arial"/>
                <a:cs typeface="Arial"/>
              </a:rPr>
              <a:t>is </a:t>
            </a:r>
            <a:r>
              <a:rPr sz="3200" spc="-250" dirty="0">
                <a:latin typeface="Arial"/>
                <a:cs typeface="Arial"/>
              </a:rPr>
              <a:t>a </a:t>
            </a:r>
            <a:r>
              <a:rPr sz="3200" spc="-165" dirty="0">
                <a:latin typeface="Arial"/>
                <a:cs typeface="Arial"/>
              </a:rPr>
              <a:t>system </a:t>
            </a:r>
            <a:r>
              <a:rPr sz="3200" spc="-5" dirty="0">
                <a:latin typeface="Arial"/>
                <a:cs typeface="Arial"/>
              </a:rPr>
              <a:t>of </a:t>
            </a:r>
            <a:r>
              <a:rPr sz="3200" spc="-70" dirty="0">
                <a:latin typeface="Arial"/>
                <a:cs typeface="Arial"/>
              </a:rPr>
              <a:t>coordination </a:t>
            </a:r>
            <a:r>
              <a:rPr sz="3200" spc="-90" dirty="0">
                <a:latin typeface="Arial"/>
                <a:cs typeface="Arial"/>
              </a:rPr>
              <a:t>between</a:t>
            </a:r>
            <a:r>
              <a:rPr sz="3200" spc="-254" dirty="0">
                <a:latin typeface="Arial"/>
                <a:cs typeface="Arial"/>
              </a:rPr>
              <a:t> </a:t>
            </a:r>
            <a:r>
              <a:rPr sz="3200" spc="-45" dirty="0">
                <a:latin typeface="Arial"/>
                <a:cs typeface="Arial"/>
              </a:rPr>
              <a:t>the  </a:t>
            </a:r>
            <a:r>
              <a:rPr sz="3200" spc="-90" dirty="0">
                <a:latin typeface="Arial"/>
                <a:cs typeface="Arial"/>
              </a:rPr>
              <a:t>state </a:t>
            </a:r>
            <a:r>
              <a:rPr sz="3200" spc="-155" dirty="0">
                <a:latin typeface="Arial"/>
                <a:cs typeface="Arial"/>
              </a:rPr>
              <a:t>and </a:t>
            </a:r>
            <a:r>
              <a:rPr sz="3200" spc="-85" dirty="0">
                <a:latin typeface="Arial"/>
                <a:cs typeface="Arial"/>
              </a:rPr>
              <a:t>centre </a:t>
            </a:r>
            <a:r>
              <a:rPr sz="3200" spc="10" dirty="0">
                <a:latin typeface="Arial"/>
                <a:cs typeface="Arial"/>
              </a:rPr>
              <a:t>for </a:t>
            </a:r>
            <a:r>
              <a:rPr sz="3200" spc="-70" dirty="0">
                <a:latin typeface="Arial"/>
                <a:cs typeface="Arial"/>
              </a:rPr>
              <a:t>effective </a:t>
            </a:r>
            <a:r>
              <a:rPr sz="3200" spc="-65" dirty="0">
                <a:latin typeface="Arial"/>
                <a:cs typeface="Arial"/>
              </a:rPr>
              <a:t>implementation  </a:t>
            </a:r>
            <a:r>
              <a:rPr sz="3200" spc="-150" dirty="0">
                <a:latin typeface="Arial"/>
                <a:cs typeface="Arial"/>
              </a:rPr>
              <a:t>and </a:t>
            </a:r>
            <a:r>
              <a:rPr sz="3200" spc="-55" dirty="0">
                <a:latin typeface="Arial"/>
                <a:cs typeface="Arial"/>
              </a:rPr>
              <a:t>monitoring </a:t>
            </a:r>
            <a:r>
              <a:rPr sz="3200" dirty="0">
                <a:latin typeface="Arial"/>
                <a:cs typeface="Arial"/>
              </a:rPr>
              <a:t>of</a:t>
            </a:r>
            <a:r>
              <a:rPr sz="3200" spc="-330" dirty="0">
                <a:latin typeface="Arial"/>
                <a:cs typeface="Arial"/>
              </a:rPr>
              <a:t> </a:t>
            </a:r>
            <a:r>
              <a:rPr sz="3200" spc="-155" dirty="0">
                <a:latin typeface="Arial"/>
                <a:cs typeface="Arial"/>
              </a:rPr>
              <a:t>Program.</a:t>
            </a:r>
            <a:endParaRPr sz="3200">
              <a:latin typeface="Arial"/>
              <a:cs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601720" y="497840"/>
            <a:ext cx="1937385" cy="695960"/>
          </a:xfrm>
          <a:prstGeom prst="rect">
            <a:avLst/>
          </a:prstGeom>
        </p:spPr>
        <p:txBody>
          <a:bodyPr vert="horz" wrap="square" lIns="0" tIns="12700" rIns="0" bIns="0" rtlCol="0">
            <a:spAutoFit/>
          </a:bodyPr>
          <a:lstStyle/>
          <a:p>
            <a:pPr marL="12700">
              <a:lnSpc>
                <a:spcPct val="100000"/>
              </a:lnSpc>
              <a:spcBef>
                <a:spcPts val="100"/>
              </a:spcBef>
            </a:pPr>
            <a:r>
              <a:rPr spc="-555" dirty="0"/>
              <a:t>NVBDCP</a:t>
            </a:r>
          </a:p>
        </p:txBody>
      </p:sp>
      <p:sp>
        <p:nvSpPr>
          <p:cNvPr id="3" name="object 3"/>
          <p:cNvSpPr txBox="1"/>
          <p:nvPr/>
        </p:nvSpPr>
        <p:spPr>
          <a:xfrm>
            <a:off x="535940" y="1633220"/>
            <a:ext cx="8064500" cy="4907280"/>
          </a:xfrm>
          <a:prstGeom prst="rect">
            <a:avLst/>
          </a:prstGeom>
        </p:spPr>
        <p:txBody>
          <a:bodyPr vert="horz" wrap="square" lIns="0" tIns="12700" rIns="0" bIns="0" rtlCol="0">
            <a:spAutoFit/>
          </a:bodyPr>
          <a:lstStyle/>
          <a:p>
            <a:pPr marL="355600" marR="5080" indent="-342900" algn="just">
              <a:lnSpc>
                <a:spcPct val="100000"/>
              </a:lnSpc>
              <a:spcBef>
                <a:spcPts val="100"/>
              </a:spcBef>
              <a:buFont typeface="Symbol"/>
              <a:buChar char=""/>
              <a:tabLst>
                <a:tab pos="355600" algn="l"/>
              </a:tabLst>
            </a:pPr>
            <a:r>
              <a:rPr sz="3200" spc="-55" dirty="0">
                <a:latin typeface="Arial"/>
                <a:cs typeface="Arial"/>
              </a:rPr>
              <a:t>At </a:t>
            </a:r>
            <a:r>
              <a:rPr sz="3200" spc="-40" dirty="0">
                <a:latin typeface="Arial"/>
                <a:cs typeface="Arial"/>
              </a:rPr>
              <a:t>the </a:t>
            </a:r>
            <a:r>
              <a:rPr sz="3200" spc="-35" dirty="0">
                <a:latin typeface="Arial"/>
                <a:cs typeface="Arial"/>
              </a:rPr>
              <a:t>district </a:t>
            </a:r>
            <a:r>
              <a:rPr sz="3200" spc="-100" dirty="0">
                <a:latin typeface="Arial"/>
                <a:cs typeface="Arial"/>
              </a:rPr>
              <a:t>level, </a:t>
            </a:r>
            <a:r>
              <a:rPr sz="3200" spc="-65" dirty="0">
                <a:latin typeface="Arial"/>
                <a:cs typeface="Arial"/>
              </a:rPr>
              <a:t>District </a:t>
            </a:r>
            <a:r>
              <a:rPr sz="3200" spc="-85" dirty="0">
                <a:latin typeface="Arial"/>
                <a:cs typeface="Arial"/>
              </a:rPr>
              <a:t>Malaria </a:t>
            </a:r>
            <a:r>
              <a:rPr sz="3200" spc="-140" dirty="0">
                <a:latin typeface="Arial"/>
                <a:cs typeface="Arial"/>
              </a:rPr>
              <a:t>Offices </a:t>
            </a:r>
            <a:r>
              <a:rPr sz="3200" spc="605" dirty="0">
                <a:latin typeface="Arial"/>
                <a:cs typeface="Arial"/>
              </a:rPr>
              <a:t> </a:t>
            </a:r>
            <a:r>
              <a:rPr sz="3200" spc="-175" dirty="0">
                <a:latin typeface="Arial"/>
                <a:cs typeface="Arial"/>
              </a:rPr>
              <a:t>have </a:t>
            </a:r>
            <a:r>
              <a:rPr sz="3200" spc="-145" dirty="0">
                <a:latin typeface="Arial"/>
                <a:cs typeface="Arial"/>
              </a:rPr>
              <a:t>been </a:t>
            </a:r>
            <a:r>
              <a:rPr sz="3200" spc="-130" dirty="0">
                <a:latin typeface="Arial"/>
                <a:cs typeface="Arial"/>
              </a:rPr>
              <a:t>established </a:t>
            </a:r>
            <a:r>
              <a:rPr sz="3200" spc="-90" dirty="0">
                <a:latin typeface="Arial"/>
                <a:cs typeface="Arial"/>
              </a:rPr>
              <a:t>under </a:t>
            </a:r>
            <a:r>
              <a:rPr sz="3200" spc="-70" dirty="0">
                <a:latin typeface="Arial"/>
                <a:cs typeface="Arial"/>
              </a:rPr>
              <a:t>District </a:t>
            </a:r>
            <a:r>
              <a:rPr sz="3200" spc="-160" dirty="0">
                <a:latin typeface="Arial"/>
                <a:cs typeface="Arial"/>
              </a:rPr>
              <a:t>Chief  </a:t>
            </a:r>
            <a:r>
              <a:rPr sz="3200" spc="-100" dirty="0">
                <a:latin typeface="Arial"/>
                <a:cs typeface="Arial"/>
              </a:rPr>
              <a:t>Medical </a:t>
            </a:r>
            <a:r>
              <a:rPr sz="3200" spc="-155" dirty="0">
                <a:latin typeface="Arial"/>
                <a:cs typeface="Arial"/>
              </a:rPr>
              <a:t>and </a:t>
            </a:r>
            <a:r>
              <a:rPr sz="3200" spc="-114" dirty="0">
                <a:latin typeface="Arial"/>
                <a:cs typeface="Arial"/>
              </a:rPr>
              <a:t>Health </a:t>
            </a:r>
            <a:r>
              <a:rPr sz="3200" spc="-145" dirty="0">
                <a:latin typeface="Arial"/>
                <a:cs typeface="Arial"/>
              </a:rPr>
              <a:t>Offices </a:t>
            </a:r>
            <a:r>
              <a:rPr sz="3200" spc="-130" dirty="0">
                <a:latin typeface="Arial"/>
                <a:cs typeface="Arial"/>
              </a:rPr>
              <a:t>by </a:t>
            </a:r>
            <a:r>
              <a:rPr sz="3200" spc="-45" dirty="0">
                <a:latin typeface="Arial"/>
                <a:cs typeface="Arial"/>
              </a:rPr>
              <a:t>the</a:t>
            </a:r>
            <a:r>
              <a:rPr sz="3200" spc="-395" dirty="0">
                <a:latin typeface="Arial"/>
                <a:cs typeface="Arial"/>
              </a:rPr>
              <a:t> </a:t>
            </a:r>
            <a:r>
              <a:rPr sz="3200" spc="-130" dirty="0">
                <a:latin typeface="Arial"/>
                <a:cs typeface="Arial"/>
              </a:rPr>
              <a:t>states.</a:t>
            </a:r>
            <a:endParaRPr sz="3200">
              <a:latin typeface="Arial"/>
              <a:cs typeface="Arial"/>
            </a:endParaRPr>
          </a:p>
          <a:p>
            <a:pPr>
              <a:lnSpc>
                <a:spcPct val="100000"/>
              </a:lnSpc>
              <a:buFont typeface="Symbol"/>
              <a:buChar char=""/>
            </a:pPr>
            <a:endParaRPr sz="3200">
              <a:latin typeface="Arial"/>
              <a:cs typeface="Arial"/>
            </a:endParaRPr>
          </a:p>
          <a:p>
            <a:pPr marL="355600" marR="5080" indent="-342900" algn="just">
              <a:lnSpc>
                <a:spcPct val="100000"/>
              </a:lnSpc>
              <a:spcBef>
                <a:spcPts val="2100"/>
              </a:spcBef>
              <a:buFont typeface="Symbol"/>
              <a:buChar char=""/>
              <a:tabLst>
                <a:tab pos="355600" algn="l"/>
              </a:tabLst>
            </a:pPr>
            <a:r>
              <a:rPr sz="3200" spc="-275" dirty="0">
                <a:latin typeface="Arial"/>
                <a:cs typeface="Arial"/>
              </a:rPr>
              <a:t>Key </a:t>
            </a:r>
            <a:r>
              <a:rPr sz="3200" spc="-5" dirty="0">
                <a:latin typeface="Arial"/>
                <a:cs typeface="Arial"/>
              </a:rPr>
              <a:t>unit </a:t>
            </a:r>
            <a:r>
              <a:rPr sz="3200" spc="10" dirty="0">
                <a:latin typeface="Arial"/>
                <a:cs typeface="Arial"/>
              </a:rPr>
              <a:t>for </a:t>
            </a:r>
            <a:r>
              <a:rPr sz="3200" spc="-114" dirty="0">
                <a:latin typeface="Arial"/>
                <a:cs typeface="Arial"/>
              </a:rPr>
              <a:t>planning</a:t>
            </a:r>
            <a:r>
              <a:rPr sz="3200" spc="655" dirty="0">
                <a:latin typeface="Arial"/>
                <a:cs typeface="Arial"/>
              </a:rPr>
              <a:t> </a:t>
            </a:r>
            <a:r>
              <a:rPr sz="3200" spc="-155" dirty="0">
                <a:latin typeface="Arial"/>
                <a:cs typeface="Arial"/>
              </a:rPr>
              <a:t>and </a:t>
            </a:r>
            <a:r>
              <a:rPr sz="3200" spc="-55" dirty="0">
                <a:latin typeface="Arial"/>
                <a:cs typeface="Arial"/>
              </a:rPr>
              <a:t>monitoring </a:t>
            </a:r>
            <a:r>
              <a:rPr sz="3200" spc="-10" dirty="0">
                <a:latin typeface="Arial"/>
                <a:cs typeface="Arial"/>
              </a:rPr>
              <a:t>of  </a:t>
            </a:r>
            <a:r>
              <a:rPr sz="3200" spc="-160" dirty="0">
                <a:latin typeface="Arial"/>
                <a:cs typeface="Arial"/>
              </a:rPr>
              <a:t>Program </a:t>
            </a:r>
            <a:r>
              <a:rPr sz="3200" spc="-90" dirty="0">
                <a:latin typeface="Arial"/>
                <a:cs typeface="Arial"/>
              </a:rPr>
              <a:t>under </a:t>
            </a:r>
            <a:r>
              <a:rPr sz="3200" spc="-250" dirty="0">
                <a:latin typeface="Arial"/>
                <a:cs typeface="Arial"/>
              </a:rPr>
              <a:t>a </a:t>
            </a:r>
            <a:r>
              <a:rPr sz="3200" spc="-105" dirty="0">
                <a:latin typeface="Arial"/>
                <a:cs typeface="Arial"/>
              </a:rPr>
              <a:t>technical</a:t>
            </a:r>
            <a:r>
              <a:rPr sz="3200" spc="-200" dirty="0">
                <a:latin typeface="Arial"/>
                <a:cs typeface="Arial"/>
              </a:rPr>
              <a:t> </a:t>
            </a:r>
            <a:r>
              <a:rPr sz="3200" spc="-50" dirty="0">
                <a:latin typeface="Arial"/>
                <a:cs typeface="Arial"/>
              </a:rPr>
              <a:t>officer.</a:t>
            </a:r>
            <a:endParaRPr sz="3200">
              <a:latin typeface="Arial"/>
              <a:cs typeface="Arial"/>
            </a:endParaRPr>
          </a:p>
          <a:p>
            <a:pPr>
              <a:lnSpc>
                <a:spcPct val="100000"/>
              </a:lnSpc>
              <a:buFont typeface="Symbol"/>
              <a:buChar char=""/>
            </a:pPr>
            <a:endParaRPr sz="3200">
              <a:latin typeface="Arial"/>
              <a:cs typeface="Arial"/>
            </a:endParaRPr>
          </a:p>
          <a:p>
            <a:pPr marL="355600" marR="6350" indent="-342900" algn="just">
              <a:lnSpc>
                <a:spcPct val="100000"/>
              </a:lnSpc>
              <a:spcBef>
                <a:spcPts val="2100"/>
              </a:spcBef>
              <a:buFont typeface="Symbol"/>
              <a:buChar char=""/>
              <a:tabLst>
                <a:tab pos="355600" algn="l"/>
              </a:tabLst>
            </a:pPr>
            <a:r>
              <a:rPr sz="3200" spc="-55" dirty="0">
                <a:latin typeface="Arial"/>
                <a:cs typeface="Arial"/>
              </a:rPr>
              <a:t>At </a:t>
            </a:r>
            <a:r>
              <a:rPr sz="3200" spc="-105" dirty="0">
                <a:latin typeface="Arial"/>
                <a:cs typeface="Arial"/>
              </a:rPr>
              <a:t>present, </a:t>
            </a:r>
            <a:r>
              <a:rPr sz="3200" spc="-165" dirty="0">
                <a:latin typeface="Arial"/>
                <a:cs typeface="Arial"/>
              </a:rPr>
              <a:t>565  </a:t>
            </a:r>
            <a:r>
              <a:rPr sz="3200" spc="-65" dirty="0">
                <a:latin typeface="Arial"/>
                <a:cs typeface="Arial"/>
              </a:rPr>
              <a:t>District </a:t>
            </a:r>
            <a:r>
              <a:rPr sz="3200" spc="-85" dirty="0">
                <a:latin typeface="Arial"/>
                <a:cs typeface="Arial"/>
              </a:rPr>
              <a:t>Malaria </a:t>
            </a:r>
            <a:r>
              <a:rPr sz="3200" spc="-110" dirty="0">
                <a:latin typeface="Arial"/>
                <a:cs typeface="Arial"/>
              </a:rPr>
              <a:t>Units </a:t>
            </a:r>
            <a:r>
              <a:rPr sz="3200" spc="-130" dirty="0">
                <a:latin typeface="Arial"/>
                <a:cs typeface="Arial"/>
              </a:rPr>
              <a:t>are  </a:t>
            </a:r>
            <a:r>
              <a:rPr sz="3200" spc="-70" dirty="0">
                <a:latin typeface="Arial"/>
                <a:cs typeface="Arial"/>
              </a:rPr>
              <a:t>functioning.</a:t>
            </a:r>
            <a:endParaRPr sz="3200">
              <a:latin typeface="Arial"/>
              <a:cs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8500" y="497840"/>
            <a:ext cx="7734934" cy="695960"/>
          </a:xfrm>
          <a:prstGeom prst="rect">
            <a:avLst/>
          </a:prstGeom>
        </p:spPr>
        <p:txBody>
          <a:bodyPr vert="horz" wrap="square" lIns="0" tIns="12700" rIns="0" bIns="0" rtlCol="0">
            <a:spAutoFit/>
          </a:bodyPr>
          <a:lstStyle/>
          <a:p>
            <a:pPr marL="12700">
              <a:lnSpc>
                <a:spcPct val="100000"/>
              </a:lnSpc>
              <a:spcBef>
                <a:spcPts val="100"/>
              </a:spcBef>
            </a:pPr>
            <a:r>
              <a:rPr spc="-220" dirty="0"/>
              <a:t>Program </a:t>
            </a:r>
            <a:r>
              <a:rPr spc="-150" dirty="0"/>
              <a:t>objectives </a:t>
            </a:r>
            <a:r>
              <a:rPr spc="-204" dirty="0"/>
              <a:t>and</a:t>
            </a:r>
            <a:r>
              <a:rPr spc="-355" dirty="0"/>
              <a:t> </a:t>
            </a:r>
            <a:r>
              <a:rPr spc="-160" dirty="0"/>
              <a:t>strategies</a:t>
            </a:r>
          </a:p>
        </p:txBody>
      </p:sp>
      <p:sp>
        <p:nvSpPr>
          <p:cNvPr id="3" name="object 3"/>
          <p:cNvSpPr txBox="1"/>
          <p:nvPr/>
        </p:nvSpPr>
        <p:spPr>
          <a:xfrm>
            <a:off x="523240" y="1531620"/>
            <a:ext cx="7585709" cy="5407660"/>
          </a:xfrm>
          <a:prstGeom prst="rect">
            <a:avLst/>
          </a:prstGeom>
        </p:spPr>
        <p:txBody>
          <a:bodyPr vert="horz" wrap="square" lIns="0" tIns="114300" rIns="0" bIns="0" rtlCol="0">
            <a:spAutoFit/>
          </a:bodyPr>
          <a:lstStyle/>
          <a:p>
            <a:pPr marL="368300" indent="-342900">
              <a:lnSpc>
                <a:spcPct val="100000"/>
              </a:lnSpc>
              <a:spcBef>
                <a:spcPts val="900"/>
              </a:spcBef>
              <a:buChar char="•"/>
              <a:tabLst>
                <a:tab pos="367665" algn="l"/>
                <a:tab pos="368300" algn="l"/>
              </a:tabLst>
            </a:pPr>
            <a:r>
              <a:rPr sz="3200" spc="-405" dirty="0">
                <a:latin typeface="Arial"/>
                <a:cs typeface="Arial"/>
              </a:rPr>
              <a:t>NVBDCP </a:t>
            </a:r>
            <a:r>
              <a:rPr sz="3200" spc="-120" dirty="0">
                <a:latin typeface="Arial"/>
                <a:cs typeface="Arial"/>
              </a:rPr>
              <a:t>strategies</a:t>
            </a:r>
            <a:r>
              <a:rPr sz="3200" spc="-440" dirty="0">
                <a:latin typeface="Arial"/>
                <a:cs typeface="Arial"/>
              </a:rPr>
              <a:t> </a:t>
            </a:r>
            <a:r>
              <a:rPr sz="3200" spc="-130" dirty="0">
                <a:latin typeface="Arial"/>
                <a:cs typeface="Arial"/>
              </a:rPr>
              <a:t>comprise</a:t>
            </a:r>
            <a:endParaRPr sz="3200">
              <a:latin typeface="Arial"/>
              <a:cs typeface="Arial"/>
            </a:endParaRPr>
          </a:p>
          <a:p>
            <a:pPr marL="368300" marR="981710" indent="-342900">
              <a:lnSpc>
                <a:spcPct val="100000"/>
              </a:lnSpc>
              <a:spcBef>
                <a:spcPts val="800"/>
              </a:spcBef>
            </a:pPr>
            <a:r>
              <a:rPr sz="4800" spc="-359" baseline="6076" dirty="0">
                <a:latin typeface="UnDotum"/>
                <a:cs typeface="UnDotum"/>
              </a:rPr>
              <a:t></a:t>
            </a:r>
            <a:r>
              <a:rPr sz="3200" spc="-240" dirty="0">
                <a:latin typeface="Arial"/>
                <a:cs typeface="Arial"/>
              </a:rPr>
              <a:t>Early </a:t>
            </a:r>
            <a:r>
              <a:rPr sz="3200" spc="-160" dirty="0">
                <a:latin typeface="Arial"/>
                <a:cs typeface="Arial"/>
              </a:rPr>
              <a:t>diagnosis, </a:t>
            </a:r>
            <a:r>
              <a:rPr sz="3200" spc="-35" dirty="0">
                <a:latin typeface="Arial"/>
                <a:cs typeface="Arial"/>
              </a:rPr>
              <a:t>prompt </a:t>
            </a:r>
            <a:r>
              <a:rPr sz="3200" spc="-150" dirty="0">
                <a:latin typeface="Arial"/>
                <a:cs typeface="Arial"/>
              </a:rPr>
              <a:t>and</a:t>
            </a:r>
            <a:r>
              <a:rPr sz="3200" spc="-290" dirty="0">
                <a:latin typeface="Arial"/>
                <a:cs typeface="Arial"/>
              </a:rPr>
              <a:t> </a:t>
            </a:r>
            <a:r>
              <a:rPr sz="3200" spc="-95" dirty="0">
                <a:latin typeface="Arial"/>
                <a:cs typeface="Arial"/>
              </a:rPr>
              <a:t>complete  </a:t>
            </a:r>
            <a:r>
              <a:rPr sz="3200" spc="-30" dirty="0">
                <a:latin typeface="Arial"/>
                <a:cs typeface="Arial"/>
              </a:rPr>
              <a:t>treatment</a:t>
            </a:r>
            <a:endParaRPr sz="3200">
              <a:latin typeface="Arial"/>
              <a:cs typeface="Arial"/>
            </a:endParaRPr>
          </a:p>
          <a:p>
            <a:pPr marL="368300" marR="17780" indent="-342900">
              <a:lnSpc>
                <a:spcPct val="100000"/>
              </a:lnSpc>
              <a:spcBef>
                <a:spcPts val="790"/>
              </a:spcBef>
            </a:pPr>
            <a:r>
              <a:rPr sz="4800" spc="-179" baseline="5208" dirty="0">
                <a:latin typeface="UnDotum"/>
                <a:cs typeface="UnDotum"/>
              </a:rPr>
              <a:t></a:t>
            </a:r>
            <a:r>
              <a:rPr sz="3200" spc="-120" dirty="0">
                <a:latin typeface="Arial"/>
                <a:cs typeface="Arial"/>
              </a:rPr>
              <a:t>Integrated </a:t>
            </a:r>
            <a:r>
              <a:rPr sz="3200" spc="-80" dirty="0">
                <a:latin typeface="Arial"/>
                <a:cs typeface="Arial"/>
              </a:rPr>
              <a:t>vector </a:t>
            </a:r>
            <a:r>
              <a:rPr sz="3200" spc="-145" dirty="0">
                <a:latin typeface="Arial"/>
                <a:cs typeface="Arial"/>
              </a:rPr>
              <a:t>management </a:t>
            </a:r>
            <a:r>
              <a:rPr sz="3200" spc="-100" dirty="0">
                <a:latin typeface="Arial"/>
                <a:cs typeface="Arial"/>
              </a:rPr>
              <a:t>including  </a:t>
            </a:r>
            <a:r>
              <a:rPr sz="3200" spc="-40" dirty="0">
                <a:latin typeface="Arial"/>
                <a:cs typeface="Arial"/>
              </a:rPr>
              <a:t>promotion </a:t>
            </a:r>
            <a:r>
              <a:rPr sz="3200" spc="-5" dirty="0">
                <a:latin typeface="Arial"/>
                <a:cs typeface="Arial"/>
              </a:rPr>
              <a:t>of </a:t>
            </a:r>
            <a:r>
              <a:rPr sz="3200" spc="-130" dirty="0">
                <a:latin typeface="Arial"/>
                <a:cs typeface="Arial"/>
              </a:rPr>
              <a:t>personal </a:t>
            </a:r>
            <a:r>
              <a:rPr sz="3200" spc="-60" dirty="0">
                <a:latin typeface="Arial"/>
                <a:cs typeface="Arial"/>
              </a:rPr>
              <a:t>protective</a:t>
            </a:r>
            <a:r>
              <a:rPr sz="3200" spc="-535" dirty="0">
                <a:latin typeface="Arial"/>
                <a:cs typeface="Arial"/>
              </a:rPr>
              <a:t> </a:t>
            </a:r>
            <a:r>
              <a:rPr sz="3200" spc="-190" dirty="0">
                <a:latin typeface="Arial"/>
                <a:cs typeface="Arial"/>
              </a:rPr>
              <a:t>measures  </a:t>
            </a:r>
            <a:r>
              <a:rPr sz="3200" spc="-150" dirty="0">
                <a:latin typeface="Arial"/>
                <a:cs typeface="Arial"/>
              </a:rPr>
              <a:t>and </a:t>
            </a:r>
            <a:r>
              <a:rPr sz="3200" spc="-100" dirty="0">
                <a:latin typeface="Arial"/>
                <a:cs typeface="Arial"/>
              </a:rPr>
              <a:t>biological</a:t>
            </a:r>
            <a:r>
              <a:rPr sz="3200" spc="-210" dirty="0">
                <a:latin typeface="Arial"/>
                <a:cs typeface="Arial"/>
              </a:rPr>
              <a:t> </a:t>
            </a:r>
            <a:r>
              <a:rPr sz="3200" spc="-190" dirty="0">
                <a:latin typeface="Arial"/>
                <a:cs typeface="Arial"/>
              </a:rPr>
              <a:t>measures</a:t>
            </a:r>
            <a:endParaRPr sz="3200">
              <a:latin typeface="Arial"/>
              <a:cs typeface="Arial"/>
            </a:endParaRPr>
          </a:p>
          <a:p>
            <a:pPr marL="368300" marR="360680" indent="-342900" algn="just">
              <a:lnSpc>
                <a:spcPct val="99900"/>
              </a:lnSpc>
              <a:spcBef>
                <a:spcPts val="800"/>
              </a:spcBef>
            </a:pPr>
            <a:r>
              <a:rPr sz="4800" spc="-667" baseline="6076" dirty="0">
                <a:latin typeface="UnDotum"/>
                <a:cs typeface="UnDotum"/>
              </a:rPr>
              <a:t></a:t>
            </a:r>
            <a:r>
              <a:rPr sz="3200" spc="-445" dirty="0">
                <a:latin typeface="Arial"/>
                <a:cs typeface="Arial"/>
              </a:rPr>
              <a:t>BCC, </a:t>
            </a:r>
            <a:r>
              <a:rPr sz="3200" spc="-135" dirty="0">
                <a:latin typeface="Arial"/>
                <a:cs typeface="Arial"/>
              </a:rPr>
              <a:t>capacity </a:t>
            </a:r>
            <a:r>
              <a:rPr sz="3200" spc="-80" dirty="0">
                <a:latin typeface="Arial"/>
                <a:cs typeface="Arial"/>
              </a:rPr>
              <a:t>building </a:t>
            </a:r>
            <a:r>
              <a:rPr sz="3200" spc="-65" dirty="0">
                <a:latin typeface="Arial"/>
                <a:cs typeface="Arial"/>
              </a:rPr>
              <a:t>through </a:t>
            </a:r>
            <a:r>
              <a:rPr sz="3200" spc="-70" dirty="0">
                <a:latin typeface="Arial"/>
                <a:cs typeface="Arial"/>
              </a:rPr>
              <a:t>integrated  </a:t>
            </a:r>
            <a:r>
              <a:rPr sz="3200" spc="-60" dirty="0">
                <a:latin typeface="Arial"/>
                <a:cs typeface="Arial"/>
              </a:rPr>
              <a:t>training</a:t>
            </a:r>
            <a:r>
              <a:rPr sz="3200" spc="-165" dirty="0">
                <a:latin typeface="Arial"/>
                <a:cs typeface="Arial"/>
              </a:rPr>
              <a:t> </a:t>
            </a:r>
            <a:r>
              <a:rPr sz="3200" spc="-35" dirty="0">
                <a:latin typeface="Arial"/>
                <a:cs typeface="Arial"/>
              </a:rPr>
              <a:t>at</a:t>
            </a:r>
            <a:r>
              <a:rPr sz="3200" spc="-185" dirty="0">
                <a:latin typeface="Arial"/>
                <a:cs typeface="Arial"/>
              </a:rPr>
              <a:t> </a:t>
            </a:r>
            <a:r>
              <a:rPr sz="3200" spc="-70" dirty="0">
                <a:latin typeface="Arial"/>
                <a:cs typeface="Arial"/>
              </a:rPr>
              <a:t>all</a:t>
            </a:r>
            <a:r>
              <a:rPr sz="3200" spc="-180" dirty="0">
                <a:latin typeface="Arial"/>
                <a:cs typeface="Arial"/>
              </a:rPr>
              <a:t> </a:t>
            </a:r>
            <a:r>
              <a:rPr sz="3200" spc="-65" dirty="0">
                <a:latin typeface="Arial"/>
                <a:cs typeface="Arial"/>
              </a:rPr>
              <a:t>tiers</a:t>
            </a:r>
            <a:r>
              <a:rPr sz="3200" spc="-175" dirty="0">
                <a:latin typeface="Arial"/>
                <a:cs typeface="Arial"/>
              </a:rPr>
              <a:t> </a:t>
            </a:r>
            <a:r>
              <a:rPr sz="3200" spc="-5" dirty="0">
                <a:latin typeface="Arial"/>
                <a:cs typeface="Arial"/>
              </a:rPr>
              <a:t>of</a:t>
            </a:r>
            <a:r>
              <a:rPr sz="3200" spc="-185" dirty="0">
                <a:latin typeface="Arial"/>
                <a:cs typeface="Arial"/>
              </a:rPr>
              <a:t> </a:t>
            </a:r>
            <a:r>
              <a:rPr sz="3200" spc="-75" dirty="0">
                <a:latin typeface="Arial"/>
                <a:cs typeface="Arial"/>
              </a:rPr>
              <a:t>health</a:t>
            </a:r>
            <a:r>
              <a:rPr sz="3200" spc="-170" dirty="0">
                <a:latin typeface="Arial"/>
                <a:cs typeface="Arial"/>
              </a:rPr>
              <a:t> </a:t>
            </a:r>
            <a:r>
              <a:rPr sz="3200" spc="-165" dirty="0">
                <a:latin typeface="Arial"/>
                <a:cs typeface="Arial"/>
              </a:rPr>
              <a:t>care</a:t>
            </a:r>
            <a:r>
              <a:rPr sz="3200" spc="-170" dirty="0">
                <a:latin typeface="Arial"/>
                <a:cs typeface="Arial"/>
              </a:rPr>
              <a:t> </a:t>
            </a:r>
            <a:r>
              <a:rPr sz="3200" spc="-90" dirty="0">
                <a:latin typeface="Arial"/>
                <a:cs typeface="Arial"/>
              </a:rPr>
              <a:t>delivery  </a:t>
            </a:r>
            <a:r>
              <a:rPr sz="3200" spc="-170" dirty="0">
                <a:latin typeface="Arial"/>
                <a:cs typeface="Arial"/>
              </a:rPr>
              <a:t>system</a:t>
            </a:r>
            <a:endParaRPr sz="3200">
              <a:latin typeface="Arial"/>
              <a:cs typeface="Arial"/>
            </a:endParaRPr>
          </a:p>
          <a:p>
            <a:pPr marL="25400" algn="just">
              <a:lnSpc>
                <a:spcPct val="100000"/>
              </a:lnSpc>
              <a:spcBef>
                <a:spcPts val="800"/>
              </a:spcBef>
            </a:pPr>
            <a:r>
              <a:rPr sz="4800" spc="-120" baseline="5208" dirty="0">
                <a:latin typeface="UnDotum"/>
                <a:cs typeface="UnDotum"/>
              </a:rPr>
              <a:t></a:t>
            </a:r>
            <a:r>
              <a:rPr sz="3200" spc="-80" dirty="0">
                <a:latin typeface="Arial"/>
                <a:cs typeface="Arial"/>
              </a:rPr>
              <a:t>Monitoring </a:t>
            </a:r>
            <a:r>
              <a:rPr sz="3200" spc="-155" dirty="0">
                <a:latin typeface="Arial"/>
                <a:cs typeface="Arial"/>
              </a:rPr>
              <a:t>and</a:t>
            </a:r>
            <a:r>
              <a:rPr sz="3200" spc="-270" dirty="0">
                <a:latin typeface="Arial"/>
                <a:cs typeface="Arial"/>
              </a:rPr>
              <a:t> </a:t>
            </a:r>
            <a:r>
              <a:rPr sz="3200" spc="-95" dirty="0">
                <a:latin typeface="Arial"/>
                <a:cs typeface="Arial"/>
              </a:rPr>
              <a:t>evaluation</a:t>
            </a:r>
            <a:endParaRPr sz="3200">
              <a:latin typeface="Arial"/>
              <a:cs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23240" y="1531620"/>
            <a:ext cx="7745730" cy="4047490"/>
          </a:xfrm>
          <a:prstGeom prst="rect">
            <a:avLst/>
          </a:prstGeom>
        </p:spPr>
        <p:txBody>
          <a:bodyPr vert="horz" wrap="square" lIns="0" tIns="114300" rIns="0" bIns="0" rtlCol="0">
            <a:spAutoFit/>
          </a:bodyPr>
          <a:lstStyle/>
          <a:p>
            <a:pPr marL="368300" indent="-342900">
              <a:lnSpc>
                <a:spcPct val="100000"/>
              </a:lnSpc>
              <a:spcBef>
                <a:spcPts val="900"/>
              </a:spcBef>
              <a:buChar char="•"/>
              <a:tabLst>
                <a:tab pos="367665" algn="l"/>
                <a:tab pos="368300" algn="l"/>
              </a:tabLst>
            </a:pPr>
            <a:r>
              <a:rPr sz="3200" spc="-140" dirty="0">
                <a:latin typeface="Arial"/>
                <a:cs typeface="Arial"/>
              </a:rPr>
              <a:t>Partnerships</a:t>
            </a:r>
            <a:endParaRPr sz="3200">
              <a:latin typeface="Arial"/>
              <a:cs typeface="Arial"/>
            </a:endParaRPr>
          </a:p>
          <a:p>
            <a:pPr marL="25400">
              <a:lnSpc>
                <a:spcPct val="100000"/>
              </a:lnSpc>
              <a:spcBef>
                <a:spcPts val="800"/>
              </a:spcBef>
            </a:pPr>
            <a:r>
              <a:rPr sz="4800" spc="-240" baseline="6076" dirty="0">
                <a:latin typeface="UnDotum"/>
                <a:cs typeface="UnDotum"/>
              </a:rPr>
              <a:t></a:t>
            </a:r>
            <a:r>
              <a:rPr sz="3200" spc="-160" dirty="0">
                <a:latin typeface="Arial"/>
                <a:cs typeface="Arial"/>
              </a:rPr>
              <a:t>Other </a:t>
            </a:r>
            <a:r>
              <a:rPr sz="3200" spc="-75" dirty="0">
                <a:latin typeface="Arial"/>
                <a:cs typeface="Arial"/>
              </a:rPr>
              <a:t>national health</a:t>
            </a:r>
            <a:r>
              <a:rPr sz="3200" spc="-320" dirty="0">
                <a:latin typeface="Arial"/>
                <a:cs typeface="Arial"/>
              </a:rPr>
              <a:t> </a:t>
            </a:r>
            <a:r>
              <a:rPr sz="3200" spc="-140" dirty="0">
                <a:latin typeface="Arial"/>
                <a:cs typeface="Arial"/>
              </a:rPr>
              <a:t>programs</a:t>
            </a:r>
            <a:endParaRPr sz="3200">
              <a:latin typeface="Arial"/>
              <a:cs typeface="Arial"/>
            </a:endParaRPr>
          </a:p>
          <a:p>
            <a:pPr marL="25400">
              <a:lnSpc>
                <a:spcPct val="100000"/>
              </a:lnSpc>
              <a:spcBef>
                <a:spcPts val="800"/>
              </a:spcBef>
            </a:pPr>
            <a:r>
              <a:rPr sz="4800" spc="-202" baseline="6076" dirty="0">
                <a:latin typeface="UnDotum"/>
                <a:cs typeface="UnDotum"/>
              </a:rPr>
              <a:t></a:t>
            </a:r>
            <a:r>
              <a:rPr sz="3200" spc="-135" dirty="0">
                <a:latin typeface="Arial"/>
                <a:cs typeface="Arial"/>
              </a:rPr>
              <a:t>Non-health </a:t>
            </a:r>
            <a:r>
              <a:rPr sz="3200" spc="-110" dirty="0">
                <a:latin typeface="Arial"/>
                <a:cs typeface="Arial"/>
              </a:rPr>
              <a:t>sector</a:t>
            </a:r>
            <a:r>
              <a:rPr sz="3200" spc="-275" dirty="0">
                <a:latin typeface="Arial"/>
                <a:cs typeface="Arial"/>
              </a:rPr>
              <a:t> </a:t>
            </a:r>
            <a:r>
              <a:rPr sz="3200" spc="-95" dirty="0">
                <a:latin typeface="Arial"/>
                <a:cs typeface="Arial"/>
              </a:rPr>
              <a:t>departments</a:t>
            </a:r>
            <a:endParaRPr sz="3200">
              <a:latin typeface="Arial"/>
              <a:cs typeface="Arial"/>
            </a:endParaRPr>
          </a:p>
          <a:p>
            <a:pPr marL="368300" marR="17780" indent="-342900">
              <a:lnSpc>
                <a:spcPct val="100000"/>
              </a:lnSpc>
              <a:spcBef>
                <a:spcPts val="790"/>
              </a:spcBef>
            </a:pPr>
            <a:r>
              <a:rPr sz="4800" spc="-300" baseline="5208" dirty="0">
                <a:latin typeface="UnDotum"/>
                <a:cs typeface="UnDotum"/>
              </a:rPr>
              <a:t></a:t>
            </a:r>
            <a:r>
              <a:rPr sz="3200" spc="-200" dirty="0">
                <a:latin typeface="Arial"/>
                <a:cs typeface="Arial"/>
              </a:rPr>
              <a:t>Civil </a:t>
            </a:r>
            <a:r>
              <a:rPr sz="3200" spc="-120" dirty="0">
                <a:latin typeface="Arial"/>
                <a:cs typeface="Arial"/>
              </a:rPr>
              <a:t>society </a:t>
            </a:r>
            <a:r>
              <a:rPr sz="3200" spc="-125" dirty="0">
                <a:latin typeface="Arial"/>
                <a:cs typeface="Arial"/>
              </a:rPr>
              <a:t>organizations </a:t>
            </a:r>
            <a:r>
              <a:rPr sz="3200" spc="-275" dirty="0">
                <a:latin typeface="Arial"/>
                <a:cs typeface="Arial"/>
              </a:rPr>
              <a:t>(NGOs, </a:t>
            </a:r>
            <a:r>
              <a:rPr sz="3200" spc="-370" dirty="0">
                <a:latin typeface="Arial"/>
                <a:cs typeface="Arial"/>
              </a:rPr>
              <a:t>CBOs, </a:t>
            </a:r>
            <a:r>
              <a:rPr sz="3200" spc="-110" dirty="0">
                <a:latin typeface="Arial"/>
                <a:cs typeface="Arial"/>
              </a:rPr>
              <a:t>self-  </a:t>
            </a:r>
            <a:r>
              <a:rPr sz="3200" spc="-95" dirty="0">
                <a:latin typeface="Arial"/>
                <a:cs typeface="Arial"/>
              </a:rPr>
              <a:t>help </a:t>
            </a:r>
            <a:r>
              <a:rPr sz="3200" spc="-145" dirty="0">
                <a:latin typeface="Arial"/>
                <a:cs typeface="Arial"/>
              </a:rPr>
              <a:t>groups, </a:t>
            </a:r>
            <a:r>
              <a:rPr sz="3200" spc="-130" dirty="0">
                <a:latin typeface="Arial"/>
                <a:cs typeface="Arial"/>
              </a:rPr>
              <a:t>panchayati </a:t>
            </a:r>
            <a:r>
              <a:rPr sz="3200" spc="-50" dirty="0">
                <a:latin typeface="Arial"/>
                <a:cs typeface="Arial"/>
              </a:rPr>
              <a:t>raj</a:t>
            </a:r>
            <a:r>
              <a:rPr sz="3200" spc="-320" dirty="0">
                <a:latin typeface="Arial"/>
                <a:cs typeface="Arial"/>
              </a:rPr>
              <a:t> </a:t>
            </a:r>
            <a:r>
              <a:rPr sz="3200" spc="-50" dirty="0">
                <a:latin typeface="Arial"/>
                <a:cs typeface="Arial"/>
              </a:rPr>
              <a:t>institutions)</a:t>
            </a:r>
            <a:endParaRPr sz="3200">
              <a:latin typeface="Arial"/>
              <a:cs typeface="Arial"/>
            </a:endParaRPr>
          </a:p>
          <a:p>
            <a:pPr marL="25400">
              <a:lnSpc>
                <a:spcPct val="100000"/>
              </a:lnSpc>
              <a:spcBef>
                <a:spcPts val="800"/>
              </a:spcBef>
            </a:pPr>
            <a:r>
              <a:rPr sz="4800" spc="-240" baseline="5208" dirty="0">
                <a:latin typeface="UnDotum"/>
                <a:cs typeface="UnDotum"/>
              </a:rPr>
              <a:t></a:t>
            </a:r>
            <a:r>
              <a:rPr sz="3200" spc="-160" dirty="0">
                <a:latin typeface="Arial"/>
                <a:cs typeface="Arial"/>
              </a:rPr>
              <a:t>Corporate</a:t>
            </a:r>
            <a:r>
              <a:rPr sz="3200" spc="-175" dirty="0">
                <a:latin typeface="Arial"/>
                <a:cs typeface="Arial"/>
              </a:rPr>
              <a:t> </a:t>
            </a:r>
            <a:r>
              <a:rPr sz="3200" spc="-145" dirty="0">
                <a:latin typeface="Arial"/>
                <a:cs typeface="Arial"/>
              </a:rPr>
              <a:t>sectors</a:t>
            </a:r>
            <a:endParaRPr sz="3200">
              <a:latin typeface="Arial"/>
              <a:cs typeface="Arial"/>
            </a:endParaRPr>
          </a:p>
          <a:p>
            <a:pPr marL="25400">
              <a:lnSpc>
                <a:spcPct val="100000"/>
              </a:lnSpc>
              <a:spcBef>
                <a:spcPts val="800"/>
              </a:spcBef>
            </a:pPr>
            <a:r>
              <a:rPr sz="4800" spc="-225" baseline="6076" dirty="0">
                <a:latin typeface="UnDotum"/>
                <a:cs typeface="UnDotum"/>
              </a:rPr>
              <a:t></a:t>
            </a:r>
            <a:r>
              <a:rPr sz="3200" spc="-150" dirty="0">
                <a:latin typeface="Arial"/>
                <a:cs typeface="Arial"/>
              </a:rPr>
              <a:t>Medical </a:t>
            </a:r>
            <a:r>
              <a:rPr sz="3200" spc="-175" dirty="0">
                <a:latin typeface="Arial"/>
                <a:cs typeface="Arial"/>
              </a:rPr>
              <a:t>academia </a:t>
            </a:r>
            <a:r>
              <a:rPr sz="3200" spc="-150" dirty="0">
                <a:latin typeface="Arial"/>
                <a:cs typeface="Arial"/>
              </a:rPr>
              <a:t>and </a:t>
            </a:r>
            <a:r>
              <a:rPr sz="3200" spc="-114" dirty="0">
                <a:latin typeface="Arial"/>
                <a:cs typeface="Arial"/>
              </a:rPr>
              <a:t>professional</a:t>
            </a:r>
            <a:r>
              <a:rPr sz="3200" spc="-240" dirty="0">
                <a:latin typeface="Arial"/>
                <a:cs typeface="Arial"/>
              </a:rPr>
              <a:t> </a:t>
            </a:r>
            <a:r>
              <a:rPr sz="3200" spc="-140" dirty="0">
                <a:latin typeface="Arial"/>
                <a:cs typeface="Arial"/>
              </a:rPr>
              <a:t>bodies</a:t>
            </a:r>
            <a:endParaRPr sz="3200">
              <a:latin typeface="Arial"/>
              <a:cs typeface="Arial"/>
            </a:endParaRPr>
          </a:p>
        </p:txBody>
      </p:sp>
      <p:sp>
        <p:nvSpPr>
          <p:cNvPr id="3" name="object 3"/>
          <p:cNvSpPr txBox="1">
            <a:spLocks noGrp="1"/>
          </p:cNvSpPr>
          <p:nvPr>
            <p:ph type="title"/>
          </p:nvPr>
        </p:nvSpPr>
        <p:spPr>
          <a:xfrm>
            <a:off x="698500" y="497840"/>
            <a:ext cx="7734934" cy="695960"/>
          </a:xfrm>
          <a:prstGeom prst="rect">
            <a:avLst/>
          </a:prstGeom>
        </p:spPr>
        <p:txBody>
          <a:bodyPr vert="horz" wrap="square" lIns="0" tIns="12700" rIns="0" bIns="0" rtlCol="0">
            <a:spAutoFit/>
          </a:bodyPr>
          <a:lstStyle/>
          <a:p>
            <a:pPr marL="12700">
              <a:lnSpc>
                <a:spcPct val="100000"/>
              </a:lnSpc>
              <a:spcBef>
                <a:spcPts val="100"/>
              </a:spcBef>
            </a:pPr>
            <a:r>
              <a:rPr spc="-220" dirty="0"/>
              <a:t>Program </a:t>
            </a:r>
            <a:r>
              <a:rPr spc="-150" dirty="0"/>
              <a:t>objectives </a:t>
            </a:r>
            <a:r>
              <a:rPr spc="-204" dirty="0"/>
              <a:t>and</a:t>
            </a:r>
            <a:r>
              <a:rPr spc="-355" dirty="0"/>
              <a:t> </a:t>
            </a:r>
            <a:r>
              <a:rPr spc="-160" dirty="0"/>
              <a:t>strategies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97840" y="1633220"/>
            <a:ext cx="6766559" cy="2178050"/>
          </a:xfrm>
          <a:prstGeom prst="rect">
            <a:avLst/>
          </a:prstGeom>
        </p:spPr>
        <p:txBody>
          <a:bodyPr vert="horz" wrap="square" lIns="0" tIns="12700" rIns="0" bIns="0" rtlCol="0">
            <a:spAutoFit/>
          </a:bodyPr>
          <a:lstStyle/>
          <a:p>
            <a:pPr marL="393700" indent="-342900">
              <a:lnSpc>
                <a:spcPct val="100000"/>
              </a:lnSpc>
              <a:spcBef>
                <a:spcPts val="100"/>
              </a:spcBef>
              <a:buChar char="•"/>
              <a:tabLst>
                <a:tab pos="393065" algn="l"/>
                <a:tab pos="393700" algn="l"/>
              </a:tabLst>
            </a:pPr>
            <a:r>
              <a:rPr sz="3200" spc="-315" dirty="0">
                <a:latin typeface="Arial"/>
                <a:cs typeface="Arial"/>
              </a:rPr>
              <a:t>LLINs</a:t>
            </a:r>
            <a:endParaRPr sz="3200">
              <a:latin typeface="Arial"/>
              <a:cs typeface="Arial"/>
            </a:endParaRPr>
          </a:p>
          <a:p>
            <a:pPr>
              <a:lnSpc>
                <a:spcPct val="100000"/>
              </a:lnSpc>
              <a:spcBef>
                <a:spcPts val="35"/>
              </a:spcBef>
            </a:pPr>
            <a:endParaRPr sz="4700">
              <a:latin typeface="Arial"/>
              <a:cs typeface="Arial"/>
            </a:endParaRPr>
          </a:p>
          <a:p>
            <a:pPr marL="393700" marR="43180" indent="-342900">
              <a:lnSpc>
                <a:spcPct val="100000"/>
              </a:lnSpc>
            </a:pPr>
            <a:r>
              <a:rPr sz="4800" spc="-345" baseline="6076" dirty="0">
                <a:latin typeface="UnDotum"/>
                <a:cs typeface="UnDotum"/>
              </a:rPr>
              <a:t></a:t>
            </a:r>
            <a:r>
              <a:rPr sz="3200" spc="-229" dirty="0">
                <a:latin typeface="Arial"/>
                <a:cs typeface="Arial"/>
              </a:rPr>
              <a:t>Having </a:t>
            </a:r>
            <a:r>
              <a:rPr sz="3200" spc="-114" dirty="0">
                <a:latin typeface="Arial"/>
                <a:cs typeface="Arial"/>
              </a:rPr>
              <a:t>efficacy </a:t>
            </a:r>
            <a:r>
              <a:rPr sz="3200" dirty="0">
                <a:latin typeface="Arial"/>
                <a:cs typeface="Arial"/>
              </a:rPr>
              <a:t>of </a:t>
            </a:r>
            <a:r>
              <a:rPr sz="3200" spc="-145" dirty="0">
                <a:latin typeface="Arial"/>
                <a:cs typeface="Arial"/>
              </a:rPr>
              <a:t>3-5 </a:t>
            </a:r>
            <a:r>
              <a:rPr sz="3200" spc="-180" dirty="0">
                <a:latin typeface="Arial"/>
                <a:cs typeface="Arial"/>
              </a:rPr>
              <a:t>years </a:t>
            </a:r>
            <a:r>
              <a:rPr sz="3200" spc="-175" dirty="0">
                <a:latin typeface="Arial"/>
                <a:cs typeface="Arial"/>
              </a:rPr>
              <a:t>have</a:t>
            </a:r>
            <a:r>
              <a:rPr sz="3200" spc="-415" dirty="0">
                <a:latin typeface="Arial"/>
                <a:cs typeface="Arial"/>
              </a:rPr>
              <a:t> </a:t>
            </a:r>
            <a:r>
              <a:rPr sz="3200" spc="-145" dirty="0">
                <a:latin typeface="Arial"/>
                <a:cs typeface="Arial"/>
              </a:rPr>
              <a:t>been  </a:t>
            </a:r>
            <a:r>
              <a:rPr sz="3200" spc="-70" dirty="0">
                <a:latin typeface="Arial"/>
                <a:cs typeface="Arial"/>
              </a:rPr>
              <a:t>introduced</a:t>
            </a:r>
            <a:endParaRPr sz="3200">
              <a:latin typeface="Arial"/>
              <a:cs typeface="Arial"/>
            </a:endParaRPr>
          </a:p>
        </p:txBody>
      </p:sp>
      <p:sp>
        <p:nvSpPr>
          <p:cNvPr id="3" name="object 3"/>
          <p:cNvSpPr txBox="1">
            <a:spLocks noGrp="1"/>
          </p:cNvSpPr>
          <p:nvPr>
            <p:ph type="title"/>
          </p:nvPr>
        </p:nvSpPr>
        <p:spPr>
          <a:xfrm>
            <a:off x="698500" y="497840"/>
            <a:ext cx="7734934" cy="695960"/>
          </a:xfrm>
          <a:prstGeom prst="rect">
            <a:avLst/>
          </a:prstGeom>
        </p:spPr>
        <p:txBody>
          <a:bodyPr vert="horz" wrap="square" lIns="0" tIns="12700" rIns="0" bIns="0" rtlCol="0">
            <a:spAutoFit/>
          </a:bodyPr>
          <a:lstStyle/>
          <a:p>
            <a:pPr marL="12700">
              <a:lnSpc>
                <a:spcPct val="100000"/>
              </a:lnSpc>
              <a:spcBef>
                <a:spcPts val="100"/>
              </a:spcBef>
            </a:pPr>
            <a:r>
              <a:rPr spc="-220" dirty="0"/>
              <a:t>Program </a:t>
            </a:r>
            <a:r>
              <a:rPr spc="-150" dirty="0"/>
              <a:t>objectives </a:t>
            </a:r>
            <a:r>
              <a:rPr spc="-204" dirty="0"/>
              <a:t>and</a:t>
            </a:r>
            <a:r>
              <a:rPr spc="-355" dirty="0"/>
              <a:t> </a:t>
            </a:r>
            <a:r>
              <a:rPr spc="-160" dirty="0"/>
              <a:t>strategies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23240" y="1633220"/>
            <a:ext cx="8063865" cy="4818380"/>
          </a:xfrm>
          <a:prstGeom prst="rect">
            <a:avLst/>
          </a:prstGeom>
        </p:spPr>
        <p:txBody>
          <a:bodyPr vert="horz" wrap="square" lIns="0" tIns="12700" rIns="0" bIns="0" rtlCol="0">
            <a:spAutoFit/>
          </a:bodyPr>
          <a:lstStyle/>
          <a:p>
            <a:pPr marL="368300" marR="450850" indent="-342900">
              <a:lnSpc>
                <a:spcPct val="100000"/>
              </a:lnSpc>
              <a:spcBef>
                <a:spcPts val="100"/>
              </a:spcBef>
              <a:buChar char="•"/>
              <a:tabLst>
                <a:tab pos="367665" algn="l"/>
                <a:tab pos="368300" algn="l"/>
              </a:tabLst>
            </a:pPr>
            <a:r>
              <a:rPr sz="3200" spc="-100" dirty="0">
                <a:latin typeface="Arial"/>
                <a:cs typeface="Arial"/>
              </a:rPr>
              <a:t>Improve </a:t>
            </a:r>
            <a:r>
              <a:rPr sz="3200" spc="-95" dirty="0">
                <a:latin typeface="Arial"/>
                <a:cs typeface="Arial"/>
              </a:rPr>
              <a:t>efficiency </a:t>
            </a:r>
            <a:r>
              <a:rPr sz="3200" spc="-155" dirty="0">
                <a:latin typeface="Arial"/>
                <a:cs typeface="Arial"/>
              </a:rPr>
              <a:t>and </a:t>
            </a:r>
            <a:r>
              <a:rPr sz="3200" spc="-60" dirty="0">
                <a:latin typeface="Arial"/>
                <a:cs typeface="Arial"/>
              </a:rPr>
              <a:t>quality </a:t>
            </a:r>
            <a:r>
              <a:rPr sz="3200" spc="-5" dirty="0">
                <a:latin typeface="Arial"/>
                <a:cs typeface="Arial"/>
              </a:rPr>
              <a:t>of </a:t>
            </a:r>
            <a:r>
              <a:rPr sz="3200" spc="-180" dirty="0">
                <a:latin typeface="Arial"/>
                <a:cs typeface="Arial"/>
              </a:rPr>
              <a:t>services</a:t>
            </a:r>
            <a:r>
              <a:rPr sz="3200" spc="-650" dirty="0">
                <a:latin typeface="Arial"/>
                <a:cs typeface="Arial"/>
              </a:rPr>
              <a:t> </a:t>
            </a:r>
            <a:r>
              <a:rPr sz="3200" spc="-35" dirty="0">
                <a:latin typeface="Arial"/>
                <a:cs typeface="Arial"/>
              </a:rPr>
              <a:t>at  </a:t>
            </a:r>
            <a:r>
              <a:rPr sz="3200" spc="-75" dirty="0">
                <a:latin typeface="Arial"/>
                <a:cs typeface="Arial"/>
              </a:rPr>
              <a:t>primary, </a:t>
            </a:r>
            <a:r>
              <a:rPr sz="3200" spc="-165" dirty="0">
                <a:latin typeface="Arial"/>
                <a:cs typeface="Arial"/>
              </a:rPr>
              <a:t>secondary </a:t>
            </a:r>
            <a:r>
              <a:rPr sz="3200" spc="-155" dirty="0">
                <a:latin typeface="Arial"/>
                <a:cs typeface="Arial"/>
              </a:rPr>
              <a:t>and </a:t>
            </a:r>
            <a:r>
              <a:rPr sz="3200" spc="-20" dirty="0">
                <a:latin typeface="Arial"/>
                <a:cs typeface="Arial"/>
              </a:rPr>
              <a:t>tertiary</a:t>
            </a:r>
            <a:r>
              <a:rPr sz="3200" spc="-300" dirty="0">
                <a:latin typeface="Arial"/>
                <a:cs typeface="Arial"/>
              </a:rPr>
              <a:t> </a:t>
            </a:r>
            <a:r>
              <a:rPr sz="3200" spc="-140" dirty="0">
                <a:latin typeface="Arial"/>
                <a:cs typeface="Arial"/>
              </a:rPr>
              <a:t>levels</a:t>
            </a:r>
            <a:endParaRPr sz="3200">
              <a:latin typeface="Arial"/>
              <a:cs typeface="Arial"/>
            </a:endParaRPr>
          </a:p>
          <a:p>
            <a:pPr marL="368300" indent="-342900">
              <a:lnSpc>
                <a:spcPct val="100000"/>
              </a:lnSpc>
              <a:spcBef>
                <a:spcPts val="800"/>
              </a:spcBef>
              <a:buChar char="•"/>
              <a:tabLst>
                <a:tab pos="367665" algn="l"/>
                <a:tab pos="368300" algn="l"/>
              </a:tabLst>
            </a:pPr>
            <a:r>
              <a:rPr sz="3200" spc="-130" dirty="0">
                <a:latin typeface="Arial"/>
                <a:cs typeface="Arial"/>
              </a:rPr>
              <a:t>Primary</a:t>
            </a:r>
            <a:r>
              <a:rPr sz="3200" spc="-180" dirty="0">
                <a:latin typeface="Arial"/>
                <a:cs typeface="Arial"/>
              </a:rPr>
              <a:t> </a:t>
            </a:r>
            <a:r>
              <a:rPr sz="3200" spc="-100" dirty="0">
                <a:latin typeface="Arial"/>
                <a:cs typeface="Arial"/>
              </a:rPr>
              <a:t>level</a:t>
            </a:r>
            <a:endParaRPr sz="3200">
              <a:latin typeface="Arial"/>
              <a:cs typeface="Arial"/>
            </a:endParaRPr>
          </a:p>
          <a:p>
            <a:pPr marL="368300" marR="17780" indent="-342900">
              <a:lnSpc>
                <a:spcPct val="100000"/>
              </a:lnSpc>
              <a:spcBef>
                <a:spcPts val="790"/>
              </a:spcBef>
            </a:pPr>
            <a:r>
              <a:rPr sz="4800" spc="-622" baseline="5208" dirty="0">
                <a:latin typeface="UnDotum"/>
                <a:cs typeface="UnDotum"/>
              </a:rPr>
              <a:t></a:t>
            </a:r>
            <a:r>
              <a:rPr sz="3200" spc="-415" dirty="0">
                <a:latin typeface="Arial"/>
                <a:cs typeface="Arial"/>
              </a:rPr>
              <a:t>ASHA </a:t>
            </a:r>
            <a:r>
              <a:rPr sz="3200" spc="-90" dirty="0">
                <a:latin typeface="Arial"/>
                <a:cs typeface="Arial"/>
              </a:rPr>
              <a:t>under </a:t>
            </a:r>
            <a:r>
              <a:rPr sz="3200" spc="-150" dirty="0">
                <a:latin typeface="Arial"/>
                <a:cs typeface="Arial"/>
              </a:rPr>
              <a:t>NHM, </a:t>
            </a:r>
            <a:r>
              <a:rPr sz="3200" spc="-155" dirty="0">
                <a:latin typeface="Arial"/>
                <a:cs typeface="Arial"/>
              </a:rPr>
              <a:t>Anganwadi </a:t>
            </a:r>
            <a:r>
              <a:rPr sz="3200" spc="-105" dirty="0">
                <a:latin typeface="Arial"/>
                <a:cs typeface="Arial"/>
              </a:rPr>
              <a:t>workers </a:t>
            </a:r>
            <a:r>
              <a:rPr sz="3200" spc="-5" dirty="0">
                <a:latin typeface="Arial"/>
                <a:cs typeface="Arial"/>
              </a:rPr>
              <a:t>of</a:t>
            </a:r>
            <a:r>
              <a:rPr sz="3200" spc="-635" dirty="0">
                <a:latin typeface="Arial"/>
                <a:cs typeface="Arial"/>
              </a:rPr>
              <a:t> </a:t>
            </a:r>
            <a:r>
              <a:rPr sz="3200" spc="-430" dirty="0">
                <a:latin typeface="Arial"/>
                <a:cs typeface="Arial"/>
              </a:rPr>
              <a:t>ICDS  </a:t>
            </a:r>
            <a:r>
              <a:rPr sz="3200" spc="-150" dirty="0">
                <a:latin typeface="Arial"/>
                <a:cs typeface="Arial"/>
              </a:rPr>
              <a:t>and </a:t>
            </a:r>
            <a:r>
              <a:rPr sz="3200" spc="-125" dirty="0">
                <a:latin typeface="Arial"/>
                <a:cs typeface="Arial"/>
              </a:rPr>
              <a:t>Community </a:t>
            </a:r>
            <a:r>
              <a:rPr sz="3200" spc="-110" dirty="0">
                <a:latin typeface="Arial"/>
                <a:cs typeface="Arial"/>
              </a:rPr>
              <a:t>Volunteers </a:t>
            </a:r>
            <a:r>
              <a:rPr sz="3200" spc="-5" dirty="0">
                <a:latin typeface="Arial"/>
                <a:cs typeface="Arial"/>
              </a:rPr>
              <a:t>of </a:t>
            </a:r>
            <a:r>
              <a:rPr sz="3200" spc="-365" dirty="0">
                <a:latin typeface="Arial"/>
                <a:cs typeface="Arial"/>
              </a:rPr>
              <a:t>NGOs </a:t>
            </a:r>
            <a:r>
              <a:rPr sz="3200" spc="-60" dirty="0">
                <a:latin typeface="Arial"/>
                <a:cs typeface="Arial"/>
              </a:rPr>
              <a:t>would </a:t>
            </a:r>
            <a:r>
              <a:rPr sz="3200" spc="-150" dirty="0">
                <a:latin typeface="Arial"/>
                <a:cs typeface="Arial"/>
              </a:rPr>
              <a:t>be  </a:t>
            </a:r>
            <a:r>
              <a:rPr sz="3200" spc="-60" dirty="0">
                <a:latin typeface="Arial"/>
                <a:cs typeface="Arial"/>
              </a:rPr>
              <a:t>trained </a:t>
            </a:r>
            <a:r>
              <a:rPr sz="3200" spc="40" dirty="0">
                <a:latin typeface="Arial"/>
                <a:cs typeface="Arial"/>
              </a:rPr>
              <a:t>to </a:t>
            </a:r>
            <a:r>
              <a:rPr sz="3200" spc="-170" dirty="0">
                <a:latin typeface="Arial"/>
                <a:cs typeface="Arial"/>
              </a:rPr>
              <a:t>serve </a:t>
            </a:r>
            <a:r>
              <a:rPr sz="3200" spc="-195" dirty="0">
                <a:latin typeface="Arial"/>
                <a:cs typeface="Arial"/>
              </a:rPr>
              <a:t>Fever </a:t>
            </a:r>
            <a:r>
              <a:rPr sz="3200" spc="-95" dirty="0">
                <a:latin typeface="Arial"/>
                <a:cs typeface="Arial"/>
              </a:rPr>
              <a:t>Treatment </a:t>
            </a:r>
            <a:r>
              <a:rPr sz="3200" spc="-155" dirty="0">
                <a:latin typeface="Arial"/>
                <a:cs typeface="Arial"/>
              </a:rPr>
              <a:t>Depots  </a:t>
            </a:r>
            <a:r>
              <a:rPr sz="3200" spc="-300" dirty="0">
                <a:latin typeface="Arial"/>
                <a:cs typeface="Arial"/>
              </a:rPr>
              <a:t>(FTDs)</a:t>
            </a:r>
            <a:endParaRPr sz="3200">
              <a:latin typeface="Arial"/>
              <a:cs typeface="Arial"/>
            </a:endParaRPr>
          </a:p>
          <a:p>
            <a:pPr marL="25400">
              <a:lnSpc>
                <a:spcPct val="100000"/>
              </a:lnSpc>
              <a:spcBef>
                <a:spcPts val="800"/>
              </a:spcBef>
            </a:pPr>
            <a:r>
              <a:rPr sz="4800" spc="-592" baseline="6076" dirty="0">
                <a:latin typeface="UnDotum"/>
                <a:cs typeface="UnDotum"/>
              </a:rPr>
              <a:t></a:t>
            </a:r>
            <a:r>
              <a:rPr sz="3200" spc="-395" dirty="0">
                <a:latin typeface="Arial"/>
                <a:cs typeface="Arial"/>
              </a:rPr>
              <a:t>PHCs, </a:t>
            </a:r>
            <a:r>
              <a:rPr sz="3200" spc="-390" dirty="0">
                <a:latin typeface="Arial"/>
                <a:cs typeface="Arial"/>
              </a:rPr>
              <a:t>CHCs: </a:t>
            </a:r>
            <a:r>
              <a:rPr sz="3200" spc="-110" dirty="0">
                <a:latin typeface="Arial"/>
                <a:cs typeface="Arial"/>
              </a:rPr>
              <a:t>equipped </a:t>
            </a:r>
            <a:r>
              <a:rPr sz="3200" spc="35" dirty="0">
                <a:latin typeface="Arial"/>
                <a:cs typeface="Arial"/>
              </a:rPr>
              <a:t>to </a:t>
            </a:r>
            <a:r>
              <a:rPr sz="3200" spc="-200" dirty="0">
                <a:latin typeface="Arial"/>
                <a:cs typeface="Arial"/>
              </a:rPr>
              <a:t>manage </a:t>
            </a:r>
            <a:r>
              <a:rPr sz="3200" spc="-484" dirty="0">
                <a:latin typeface="Arial"/>
                <a:cs typeface="Arial"/>
              </a:rPr>
              <a:t>PF</a:t>
            </a:r>
            <a:r>
              <a:rPr sz="3200" spc="-370" dirty="0">
                <a:latin typeface="Arial"/>
                <a:cs typeface="Arial"/>
              </a:rPr>
              <a:t> </a:t>
            </a:r>
            <a:r>
              <a:rPr sz="3200" spc="-114" dirty="0">
                <a:latin typeface="Arial"/>
                <a:cs typeface="Arial"/>
              </a:rPr>
              <a:t>malaria</a:t>
            </a:r>
            <a:endParaRPr sz="3200">
              <a:latin typeface="Arial"/>
              <a:cs typeface="Arial"/>
            </a:endParaRPr>
          </a:p>
          <a:p>
            <a:pPr marL="25400">
              <a:lnSpc>
                <a:spcPct val="100000"/>
              </a:lnSpc>
              <a:spcBef>
                <a:spcPts val="790"/>
              </a:spcBef>
            </a:pPr>
            <a:r>
              <a:rPr sz="4800" spc="-487" baseline="5208" dirty="0">
                <a:latin typeface="UnDotum"/>
                <a:cs typeface="UnDotum"/>
              </a:rPr>
              <a:t></a:t>
            </a:r>
            <a:r>
              <a:rPr sz="3200" spc="-325" dirty="0">
                <a:latin typeface="Arial"/>
                <a:cs typeface="Arial"/>
              </a:rPr>
              <a:t>Lab </a:t>
            </a:r>
            <a:r>
              <a:rPr sz="3200" spc="-125" dirty="0">
                <a:latin typeface="Arial"/>
                <a:cs typeface="Arial"/>
              </a:rPr>
              <a:t>surveillance</a:t>
            </a:r>
            <a:r>
              <a:rPr sz="3200" spc="-30" dirty="0">
                <a:latin typeface="Arial"/>
                <a:cs typeface="Arial"/>
              </a:rPr>
              <a:t> </a:t>
            </a:r>
            <a:r>
              <a:rPr sz="3200" spc="-160" dirty="0">
                <a:latin typeface="Arial"/>
                <a:cs typeface="Arial"/>
              </a:rPr>
              <a:t>enhanced</a:t>
            </a:r>
            <a:endParaRPr sz="3200">
              <a:latin typeface="Arial"/>
              <a:cs typeface="Arial"/>
            </a:endParaRPr>
          </a:p>
        </p:txBody>
      </p:sp>
      <p:sp>
        <p:nvSpPr>
          <p:cNvPr id="3" name="object 3"/>
          <p:cNvSpPr txBox="1">
            <a:spLocks noGrp="1"/>
          </p:cNvSpPr>
          <p:nvPr>
            <p:ph type="title"/>
          </p:nvPr>
        </p:nvSpPr>
        <p:spPr>
          <a:xfrm>
            <a:off x="698500" y="497840"/>
            <a:ext cx="7734934" cy="695960"/>
          </a:xfrm>
          <a:prstGeom prst="rect">
            <a:avLst/>
          </a:prstGeom>
        </p:spPr>
        <p:txBody>
          <a:bodyPr vert="horz" wrap="square" lIns="0" tIns="12700" rIns="0" bIns="0" rtlCol="0">
            <a:spAutoFit/>
          </a:bodyPr>
          <a:lstStyle/>
          <a:p>
            <a:pPr marL="12700">
              <a:lnSpc>
                <a:spcPct val="100000"/>
              </a:lnSpc>
              <a:spcBef>
                <a:spcPts val="100"/>
              </a:spcBef>
            </a:pPr>
            <a:r>
              <a:rPr spc="-220" dirty="0"/>
              <a:t>Program </a:t>
            </a:r>
            <a:r>
              <a:rPr spc="-150" dirty="0"/>
              <a:t>objectives </a:t>
            </a:r>
            <a:r>
              <a:rPr spc="-204" dirty="0"/>
              <a:t>and</a:t>
            </a:r>
            <a:r>
              <a:rPr spc="-355" dirty="0"/>
              <a:t> </a:t>
            </a:r>
            <a:r>
              <a:rPr spc="-160" dirty="0"/>
              <a:t>strategies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23240" y="1633220"/>
            <a:ext cx="7729855" cy="4818380"/>
          </a:xfrm>
          <a:prstGeom prst="rect">
            <a:avLst/>
          </a:prstGeom>
        </p:spPr>
        <p:txBody>
          <a:bodyPr vert="horz" wrap="square" lIns="0" tIns="12700" rIns="0" bIns="0" rtlCol="0">
            <a:spAutoFit/>
          </a:bodyPr>
          <a:lstStyle/>
          <a:p>
            <a:pPr marL="368300" marR="116839" indent="-342900">
              <a:lnSpc>
                <a:spcPct val="100000"/>
              </a:lnSpc>
              <a:spcBef>
                <a:spcPts val="100"/>
              </a:spcBef>
              <a:buChar char="•"/>
              <a:tabLst>
                <a:tab pos="367665" algn="l"/>
                <a:tab pos="368300" algn="l"/>
              </a:tabLst>
            </a:pPr>
            <a:r>
              <a:rPr sz="3200" spc="-100" dirty="0">
                <a:latin typeface="Arial"/>
                <a:cs typeface="Arial"/>
              </a:rPr>
              <a:t>Improve </a:t>
            </a:r>
            <a:r>
              <a:rPr sz="3200" spc="-95" dirty="0">
                <a:latin typeface="Arial"/>
                <a:cs typeface="Arial"/>
              </a:rPr>
              <a:t>efficiency </a:t>
            </a:r>
            <a:r>
              <a:rPr sz="3200" spc="-155" dirty="0">
                <a:latin typeface="Arial"/>
                <a:cs typeface="Arial"/>
              </a:rPr>
              <a:t>and </a:t>
            </a:r>
            <a:r>
              <a:rPr sz="3200" spc="-60" dirty="0">
                <a:latin typeface="Arial"/>
                <a:cs typeface="Arial"/>
              </a:rPr>
              <a:t>quality </a:t>
            </a:r>
            <a:r>
              <a:rPr sz="3200" spc="-5" dirty="0">
                <a:latin typeface="Arial"/>
                <a:cs typeface="Arial"/>
              </a:rPr>
              <a:t>of </a:t>
            </a:r>
            <a:r>
              <a:rPr sz="3200" spc="-180" dirty="0">
                <a:latin typeface="Arial"/>
                <a:cs typeface="Arial"/>
              </a:rPr>
              <a:t>services</a:t>
            </a:r>
            <a:r>
              <a:rPr sz="3200" spc="-650" dirty="0">
                <a:latin typeface="Arial"/>
                <a:cs typeface="Arial"/>
              </a:rPr>
              <a:t> </a:t>
            </a:r>
            <a:r>
              <a:rPr sz="3200" spc="-35" dirty="0">
                <a:latin typeface="Arial"/>
                <a:cs typeface="Arial"/>
              </a:rPr>
              <a:t>at  </a:t>
            </a:r>
            <a:r>
              <a:rPr sz="3200" spc="-75" dirty="0">
                <a:latin typeface="Arial"/>
                <a:cs typeface="Arial"/>
              </a:rPr>
              <a:t>primary, </a:t>
            </a:r>
            <a:r>
              <a:rPr sz="3200" spc="-165" dirty="0">
                <a:latin typeface="Arial"/>
                <a:cs typeface="Arial"/>
              </a:rPr>
              <a:t>secondary </a:t>
            </a:r>
            <a:r>
              <a:rPr sz="3200" spc="-155" dirty="0">
                <a:latin typeface="Arial"/>
                <a:cs typeface="Arial"/>
              </a:rPr>
              <a:t>and </a:t>
            </a:r>
            <a:r>
              <a:rPr sz="3200" spc="-20" dirty="0">
                <a:latin typeface="Arial"/>
                <a:cs typeface="Arial"/>
              </a:rPr>
              <a:t>tertiary</a:t>
            </a:r>
            <a:r>
              <a:rPr sz="3200" spc="-300" dirty="0">
                <a:latin typeface="Arial"/>
                <a:cs typeface="Arial"/>
              </a:rPr>
              <a:t> </a:t>
            </a:r>
            <a:r>
              <a:rPr sz="3200" spc="-140" dirty="0">
                <a:latin typeface="Arial"/>
                <a:cs typeface="Arial"/>
              </a:rPr>
              <a:t>levels</a:t>
            </a:r>
            <a:endParaRPr sz="3200">
              <a:latin typeface="Arial"/>
              <a:cs typeface="Arial"/>
            </a:endParaRPr>
          </a:p>
          <a:p>
            <a:pPr marL="368300" indent="-342900">
              <a:lnSpc>
                <a:spcPct val="100000"/>
              </a:lnSpc>
              <a:spcBef>
                <a:spcPts val="800"/>
              </a:spcBef>
              <a:buChar char="•"/>
              <a:tabLst>
                <a:tab pos="367665" algn="l"/>
                <a:tab pos="368300" algn="l"/>
              </a:tabLst>
            </a:pPr>
            <a:r>
              <a:rPr sz="3200" spc="-200" dirty="0">
                <a:latin typeface="Arial"/>
                <a:cs typeface="Arial"/>
              </a:rPr>
              <a:t>Secondary</a:t>
            </a:r>
            <a:r>
              <a:rPr sz="3200" spc="-180" dirty="0">
                <a:latin typeface="Arial"/>
                <a:cs typeface="Arial"/>
              </a:rPr>
              <a:t> </a:t>
            </a:r>
            <a:r>
              <a:rPr sz="3200" spc="-100" dirty="0">
                <a:latin typeface="Arial"/>
                <a:cs typeface="Arial"/>
              </a:rPr>
              <a:t>level</a:t>
            </a:r>
            <a:endParaRPr sz="3200">
              <a:latin typeface="Arial"/>
              <a:cs typeface="Arial"/>
            </a:endParaRPr>
          </a:p>
          <a:p>
            <a:pPr marL="368300" marR="17780" indent="-342900">
              <a:lnSpc>
                <a:spcPct val="100000"/>
              </a:lnSpc>
              <a:spcBef>
                <a:spcPts val="790"/>
              </a:spcBef>
            </a:pPr>
            <a:r>
              <a:rPr sz="4800" spc="-262" baseline="5208" dirty="0">
                <a:latin typeface="UnDotum"/>
                <a:cs typeface="UnDotum"/>
              </a:rPr>
              <a:t></a:t>
            </a:r>
            <a:r>
              <a:rPr sz="3200" spc="-175" dirty="0">
                <a:latin typeface="Arial"/>
                <a:cs typeface="Arial"/>
              </a:rPr>
              <a:t>Training </a:t>
            </a:r>
            <a:r>
              <a:rPr sz="3200" spc="-5" dirty="0">
                <a:latin typeface="Arial"/>
                <a:cs typeface="Arial"/>
              </a:rPr>
              <a:t>of </a:t>
            </a:r>
            <a:r>
              <a:rPr sz="3200" spc="-100" dirty="0">
                <a:latin typeface="Arial"/>
                <a:cs typeface="Arial"/>
              </a:rPr>
              <a:t>Medical </a:t>
            </a:r>
            <a:r>
              <a:rPr sz="3200" spc="-120" dirty="0">
                <a:latin typeface="Arial"/>
                <a:cs typeface="Arial"/>
              </a:rPr>
              <a:t>Officers, </a:t>
            </a:r>
            <a:r>
              <a:rPr sz="3200" spc="-265" dirty="0">
                <a:latin typeface="Arial"/>
                <a:cs typeface="Arial"/>
              </a:rPr>
              <a:t>Lab</a:t>
            </a:r>
            <a:r>
              <a:rPr sz="3200" spc="-430" dirty="0">
                <a:latin typeface="Arial"/>
                <a:cs typeface="Arial"/>
              </a:rPr>
              <a:t> </a:t>
            </a:r>
            <a:r>
              <a:rPr sz="3200" spc="-180" dirty="0">
                <a:latin typeface="Arial"/>
                <a:cs typeface="Arial"/>
              </a:rPr>
              <a:t>Technicians  </a:t>
            </a:r>
            <a:r>
              <a:rPr sz="3200" spc="-150" dirty="0">
                <a:latin typeface="Arial"/>
                <a:cs typeface="Arial"/>
              </a:rPr>
              <a:t>and </a:t>
            </a:r>
            <a:r>
              <a:rPr sz="3200" spc="-125" dirty="0">
                <a:latin typeface="Arial"/>
                <a:cs typeface="Arial"/>
              </a:rPr>
              <a:t>Community </a:t>
            </a:r>
            <a:r>
              <a:rPr sz="3200" spc="-110" dirty="0">
                <a:latin typeface="Arial"/>
                <a:cs typeface="Arial"/>
              </a:rPr>
              <a:t>Volunteers </a:t>
            </a:r>
            <a:r>
              <a:rPr sz="3200" spc="-5" dirty="0">
                <a:latin typeface="Arial"/>
                <a:cs typeface="Arial"/>
              </a:rPr>
              <a:t>of </a:t>
            </a:r>
            <a:r>
              <a:rPr sz="3200" spc="-90" dirty="0">
                <a:latin typeface="Arial"/>
                <a:cs typeface="Arial"/>
              </a:rPr>
              <a:t>public </a:t>
            </a:r>
            <a:r>
              <a:rPr sz="3200" spc="-155" dirty="0">
                <a:latin typeface="Arial"/>
                <a:cs typeface="Arial"/>
              </a:rPr>
              <a:t>and  </a:t>
            </a:r>
            <a:r>
              <a:rPr sz="3200" spc="-70" dirty="0">
                <a:latin typeface="Arial"/>
                <a:cs typeface="Arial"/>
              </a:rPr>
              <a:t>private</a:t>
            </a:r>
            <a:r>
              <a:rPr sz="3200" spc="-170" dirty="0">
                <a:latin typeface="Arial"/>
                <a:cs typeface="Arial"/>
              </a:rPr>
              <a:t> </a:t>
            </a:r>
            <a:r>
              <a:rPr sz="3200" spc="-114" dirty="0">
                <a:latin typeface="Arial"/>
                <a:cs typeface="Arial"/>
              </a:rPr>
              <a:t>sector</a:t>
            </a:r>
            <a:endParaRPr sz="3200">
              <a:latin typeface="Arial"/>
              <a:cs typeface="Arial"/>
            </a:endParaRPr>
          </a:p>
          <a:p>
            <a:pPr marL="368300" marR="1155065" indent="-342900">
              <a:lnSpc>
                <a:spcPct val="100000"/>
              </a:lnSpc>
              <a:spcBef>
                <a:spcPts val="800"/>
              </a:spcBef>
            </a:pPr>
            <a:r>
              <a:rPr sz="4800" spc="-172" baseline="6076" dirty="0">
                <a:latin typeface="UnDotum"/>
                <a:cs typeface="UnDotum"/>
              </a:rPr>
              <a:t></a:t>
            </a:r>
            <a:r>
              <a:rPr sz="3200" spc="-114" dirty="0">
                <a:latin typeface="Arial"/>
                <a:cs typeface="Arial"/>
              </a:rPr>
              <a:t>District </a:t>
            </a:r>
            <a:r>
              <a:rPr sz="3200" spc="-100" dirty="0">
                <a:latin typeface="Arial"/>
                <a:cs typeface="Arial"/>
              </a:rPr>
              <a:t>level </a:t>
            </a:r>
            <a:r>
              <a:rPr sz="3200" spc="-110" dirty="0">
                <a:latin typeface="Arial"/>
                <a:cs typeface="Arial"/>
              </a:rPr>
              <a:t>hospitals: equipped</a:t>
            </a:r>
            <a:r>
              <a:rPr sz="3200" spc="-385" dirty="0">
                <a:latin typeface="Arial"/>
                <a:cs typeface="Arial"/>
              </a:rPr>
              <a:t> </a:t>
            </a:r>
            <a:r>
              <a:rPr sz="3200" spc="10" dirty="0">
                <a:latin typeface="Arial"/>
                <a:cs typeface="Arial"/>
              </a:rPr>
              <a:t>with  </a:t>
            </a:r>
            <a:r>
              <a:rPr sz="3200" spc="-65" dirty="0">
                <a:latin typeface="Arial"/>
                <a:cs typeface="Arial"/>
              </a:rPr>
              <a:t>ventilators </a:t>
            </a:r>
            <a:r>
              <a:rPr sz="3200" spc="-155" dirty="0">
                <a:latin typeface="Arial"/>
                <a:cs typeface="Arial"/>
              </a:rPr>
              <a:t>and </a:t>
            </a:r>
            <a:r>
              <a:rPr sz="3200" spc="-110" dirty="0">
                <a:latin typeface="Arial"/>
                <a:cs typeface="Arial"/>
              </a:rPr>
              <a:t>lab</a:t>
            </a:r>
            <a:r>
              <a:rPr sz="3200" spc="-310" dirty="0">
                <a:latin typeface="Arial"/>
                <a:cs typeface="Arial"/>
              </a:rPr>
              <a:t> </a:t>
            </a:r>
            <a:r>
              <a:rPr sz="3200" spc="-180" dirty="0">
                <a:latin typeface="Arial"/>
                <a:cs typeface="Arial"/>
              </a:rPr>
              <a:t>services</a:t>
            </a:r>
            <a:endParaRPr sz="3200">
              <a:latin typeface="Arial"/>
              <a:cs typeface="Arial"/>
            </a:endParaRPr>
          </a:p>
          <a:p>
            <a:pPr marL="25400">
              <a:lnSpc>
                <a:spcPct val="100000"/>
              </a:lnSpc>
              <a:spcBef>
                <a:spcPts val="790"/>
              </a:spcBef>
            </a:pPr>
            <a:r>
              <a:rPr sz="4800" spc="-225" baseline="5208" dirty="0">
                <a:latin typeface="UnDotum"/>
                <a:cs typeface="UnDotum"/>
              </a:rPr>
              <a:t></a:t>
            </a:r>
            <a:r>
              <a:rPr sz="3200" spc="-150" dirty="0">
                <a:latin typeface="Arial"/>
                <a:cs typeface="Arial"/>
              </a:rPr>
              <a:t>Medical</a:t>
            </a:r>
            <a:r>
              <a:rPr sz="3200" spc="-175" dirty="0">
                <a:latin typeface="Arial"/>
                <a:cs typeface="Arial"/>
              </a:rPr>
              <a:t> </a:t>
            </a:r>
            <a:r>
              <a:rPr sz="3200" spc="-55" dirty="0">
                <a:latin typeface="Arial"/>
                <a:cs typeface="Arial"/>
              </a:rPr>
              <a:t>audit</a:t>
            </a:r>
            <a:endParaRPr sz="3200">
              <a:latin typeface="Arial"/>
              <a:cs typeface="Arial"/>
            </a:endParaRPr>
          </a:p>
        </p:txBody>
      </p:sp>
      <p:sp>
        <p:nvSpPr>
          <p:cNvPr id="3" name="object 3"/>
          <p:cNvSpPr txBox="1">
            <a:spLocks noGrp="1"/>
          </p:cNvSpPr>
          <p:nvPr>
            <p:ph type="title"/>
          </p:nvPr>
        </p:nvSpPr>
        <p:spPr>
          <a:xfrm>
            <a:off x="698500" y="497840"/>
            <a:ext cx="7734934" cy="695960"/>
          </a:xfrm>
          <a:prstGeom prst="rect">
            <a:avLst/>
          </a:prstGeom>
        </p:spPr>
        <p:txBody>
          <a:bodyPr vert="horz" wrap="square" lIns="0" tIns="12700" rIns="0" bIns="0" rtlCol="0">
            <a:spAutoFit/>
          </a:bodyPr>
          <a:lstStyle/>
          <a:p>
            <a:pPr marL="12700">
              <a:lnSpc>
                <a:spcPct val="100000"/>
              </a:lnSpc>
              <a:spcBef>
                <a:spcPts val="100"/>
              </a:spcBef>
            </a:pPr>
            <a:r>
              <a:rPr spc="-220" dirty="0"/>
              <a:t>Program </a:t>
            </a:r>
            <a:r>
              <a:rPr spc="-150" dirty="0"/>
              <a:t>objectives </a:t>
            </a:r>
            <a:r>
              <a:rPr spc="-204" dirty="0"/>
              <a:t>and</a:t>
            </a:r>
            <a:r>
              <a:rPr spc="-355" dirty="0"/>
              <a:t> </a:t>
            </a:r>
            <a:r>
              <a:rPr spc="-160" dirty="0"/>
              <a:t>strategies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390810" y="149216"/>
            <a:ext cx="6469956" cy="5670234"/>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23240" y="1633220"/>
            <a:ext cx="7858759" cy="4818380"/>
          </a:xfrm>
          <a:prstGeom prst="rect">
            <a:avLst/>
          </a:prstGeom>
        </p:spPr>
        <p:txBody>
          <a:bodyPr vert="horz" wrap="square" lIns="0" tIns="12700" rIns="0" bIns="0" rtlCol="0">
            <a:spAutoFit/>
          </a:bodyPr>
          <a:lstStyle/>
          <a:p>
            <a:pPr marL="368300" marR="245745" indent="-342900">
              <a:lnSpc>
                <a:spcPct val="100000"/>
              </a:lnSpc>
              <a:spcBef>
                <a:spcPts val="100"/>
              </a:spcBef>
              <a:buChar char="•"/>
              <a:tabLst>
                <a:tab pos="367665" algn="l"/>
                <a:tab pos="368300" algn="l"/>
              </a:tabLst>
            </a:pPr>
            <a:r>
              <a:rPr sz="3200" spc="-100" dirty="0">
                <a:latin typeface="Arial"/>
                <a:cs typeface="Arial"/>
              </a:rPr>
              <a:t>Improve </a:t>
            </a:r>
            <a:r>
              <a:rPr sz="3200" spc="-95" dirty="0">
                <a:latin typeface="Arial"/>
                <a:cs typeface="Arial"/>
              </a:rPr>
              <a:t>efficiency </a:t>
            </a:r>
            <a:r>
              <a:rPr sz="3200" spc="-155" dirty="0">
                <a:latin typeface="Arial"/>
                <a:cs typeface="Arial"/>
              </a:rPr>
              <a:t>and </a:t>
            </a:r>
            <a:r>
              <a:rPr sz="3200" spc="-60" dirty="0">
                <a:latin typeface="Arial"/>
                <a:cs typeface="Arial"/>
              </a:rPr>
              <a:t>quality </a:t>
            </a:r>
            <a:r>
              <a:rPr sz="3200" spc="-5" dirty="0">
                <a:latin typeface="Arial"/>
                <a:cs typeface="Arial"/>
              </a:rPr>
              <a:t>of </a:t>
            </a:r>
            <a:r>
              <a:rPr sz="3200" spc="-180" dirty="0">
                <a:latin typeface="Arial"/>
                <a:cs typeface="Arial"/>
              </a:rPr>
              <a:t>services</a:t>
            </a:r>
            <a:r>
              <a:rPr sz="3200" spc="-650" dirty="0">
                <a:latin typeface="Arial"/>
                <a:cs typeface="Arial"/>
              </a:rPr>
              <a:t> </a:t>
            </a:r>
            <a:r>
              <a:rPr sz="3200" spc="-35" dirty="0">
                <a:latin typeface="Arial"/>
                <a:cs typeface="Arial"/>
              </a:rPr>
              <a:t>at  </a:t>
            </a:r>
            <a:r>
              <a:rPr sz="3200" spc="-75" dirty="0">
                <a:latin typeface="Arial"/>
                <a:cs typeface="Arial"/>
              </a:rPr>
              <a:t>primary, </a:t>
            </a:r>
            <a:r>
              <a:rPr sz="3200" spc="-165" dirty="0">
                <a:latin typeface="Arial"/>
                <a:cs typeface="Arial"/>
              </a:rPr>
              <a:t>secondary </a:t>
            </a:r>
            <a:r>
              <a:rPr sz="3200" spc="-155" dirty="0">
                <a:latin typeface="Arial"/>
                <a:cs typeface="Arial"/>
              </a:rPr>
              <a:t>and </a:t>
            </a:r>
            <a:r>
              <a:rPr sz="3200" spc="-20" dirty="0">
                <a:latin typeface="Arial"/>
                <a:cs typeface="Arial"/>
              </a:rPr>
              <a:t>tertiary</a:t>
            </a:r>
            <a:r>
              <a:rPr sz="3200" spc="-300" dirty="0">
                <a:latin typeface="Arial"/>
                <a:cs typeface="Arial"/>
              </a:rPr>
              <a:t> </a:t>
            </a:r>
            <a:r>
              <a:rPr sz="3200" spc="-140" dirty="0">
                <a:latin typeface="Arial"/>
                <a:cs typeface="Arial"/>
              </a:rPr>
              <a:t>levels</a:t>
            </a:r>
            <a:endParaRPr sz="3200">
              <a:latin typeface="Arial"/>
              <a:cs typeface="Arial"/>
            </a:endParaRPr>
          </a:p>
          <a:p>
            <a:pPr marL="368300" indent="-342900">
              <a:lnSpc>
                <a:spcPct val="100000"/>
              </a:lnSpc>
              <a:spcBef>
                <a:spcPts val="800"/>
              </a:spcBef>
              <a:buChar char="•"/>
              <a:tabLst>
                <a:tab pos="367665" algn="l"/>
                <a:tab pos="368300" algn="l"/>
              </a:tabLst>
            </a:pPr>
            <a:r>
              <a:rPr sz="3200" spc="-90" dirty="0">
                <a:latin typeface="Arial"/>
                <a:cs typeface="Arial"/>
              </a:rPr>
              <a:t>Tertiary</a:t>
            </a:r>
            <a:r>
              <a:rPr sz="3200" spc="-180" dirty="0">
                <a:latin typeface="Arial"/>
                <a:cs typeface="Arial"/>
              </a:rPr>
              <a:t> </a:t>
            </a:r>
            <a:r>
              <a:rPr sz="3200" spc="-100" dirty="0">
                <a:latin typeface="Arial"/>
                <a:cs typeface="Arial"/>
              </a:rPr>
              <a:t>level</a:t>
            </a:r>
            <a:endParaRPr sz="3200">
              <a:latin typeface="Arial"/>
              <a:cs typeface="Arial"/>
            </a:endParaRPr>
          </a:p>
          <a:p>
            <a:pPr marL="25400">
              <a:lnSpc>
                <a:spcPct val="100000"/>
              </a:lnSpc>
              <a:spcBef>
                <a:spcPts val="790"/>
              </a:spcBef>
            </a:pPr>
            <a:r>
              <a:rPr sz="4800" spc="-225" baseline="5208" dirty="0">
                <a:latin typeface="UnDotum"/>
                <a:cs typeface="UnDotum"/>
              </a:rPr>
              <a:t></a:t>
            </a:r>
            <a:r>
              <a:rPr sz="3200" spc="-150" dirty="0">
                <a:latin typeface="Arial"/>
                <a:cs typeface="Arial"/>
              </a:rPr>
              <a:t>Medical </a:t>
            </a:r>
            <a:r>
              <a:rPr sz="3200" spc="-140" dirty="0">
                <a:latin typeface="Arial"/>
                <a:cs typeface="Arial"/>
              </a:rPr>
              <a:t>college </a:t>
            </a:r>
            <a:r>
              <a:rPr sz="3200" spc="-85" dirty="0">
                <a:latin typeface="Arial"/>
                <a:cs typeface="Arial"/>
              </a:rPr>
              <a:t>hospital: </a:t>
            </a:r>
            <a:r>
              <a:rPr sz="3200" spc="-200" dirty="0">
                <a:latin typeface="Arial"/>
                <a:cs typeface="Arial"/>
              </a:rPr>
              <a:t>manage </a:t>
            </a:r>
            <a:r>
              <a:rPr sz="3200" spc="-70" dirty="0">
                <a:latin typeface="Arial"/>
                <a:cs typeface="Arial"/>
              </a:rPr>
              <a:t>all</a:t>
            </a:r>
            <a:r>
              <a:rPr sz="3200" spc="-254" dirty="0">
                <a:latin typeface="Arial"/>
                <a:cs typeface="Arial"/>
              </a:rPr>
              <a:t> </a:t>
            </a:r>
            <a:r>
              <a:rPr sz="3200" spc="-85" dirty="0">
                <a:latin typeface="Arial"/>
                <a:cs typeface="Arial"/>
              </a:rPr>
              <a:t>referrals</a:t>
            </a:r>
            <a:endParaRPr sz="3200">
              <a:latin typeface="Arial"/>
              <a:cs typeface="Arial"/>
            </a:endParaRPr>
          </a:p>
          <a:p>
            <a:pPr marL="368300" marR="676275" indent="-342900">
              <a:lnSpc>
                <a:spcPct val="100000"/>
              </a:lnSpc>
              <a:spcBef>
                <a:spcPts val="800"/>
              </a:spcBef>
            </a:pPr>
            <a:r>
              <a:rPr sz="4800" spc="-232" baseline="5208" dirty="0">
                <a:latin typeface="UnDotum"/>
                <a:cs typeface="UnDotum"/>
              </a:rPr>
              <a:t></a:t>
            </a:r>
            <a:r>
              <a:rPr sz="3200" spc="-155" dirty="0">
                <a:latin typeface="Arial"/>
                <a:cs typeface="Arial"/>
              </a:rPr>
              <a:t>Undertake </a:t>
            </a:r>
            <a:r>
              <a:rPr sz="3200" spc="-70" dirty="0">
                <a:latin typeface="Arial"/>
                <a:cs typeface="Arial"/>
              </a:rPr>
              <a:t>therapeutic </a:t>
            </a:r>
            <a:r>
              <a:rPr sz="3200" spc="-114" dirty="0">
                <a:latin typeface="Arial"/>
                <a:cs typeface="Arial"/>
              </a:rPr>
              <a:t>efficacy </a:t>
            </a:r>
            <a:r>
              <a:rPr sz="3200" spc="-135" dirty="0">
                <a:latin typeface="Arial"/>
                <a:cs typeface="Arial"/>
              </a:rPr>
              <a:t>studies</a:t>
            </a:r>
            <a:r>
              <a:rPr sz="3200" spc="-375" dirty="0">
                <a:latin typeface="Arial"/>
                <a:cs typeface="Arial"/>
              </a:rPr>
              <a:t> </a:t>
            </a:r>
            <a:r>
              <a:rPr sz="3200" spc="-10" dirty="0">
                <a:latin typeface="Arial"/>
                <a:cs typeface="Arial"/>
              </a:rPr>
              <a:t>of  </a:t>
            </a:r>
            <a:r>
              <a:rPr sz="3200" spc="-140" dirty="0">
                <a:latin typeface="Arial"/>
                <a:cs typeface="Arial"/>
              </a:rPr>
              <a:t>combi-pack </a:t>
            </a:r>
            <a:r>
              <a:rPr sz="3200" spc="-150" dirty="0">
                <a:latin typeface="Arial"/>
                <a:cs typeface="Arial"/>
              </a:rPr>
              <a:t>and </a:t>
            </a:r>
            <a:r>
              <a:rPr sz="3200" spc="-125" dirty="0">
                <a:latin typeface="Arial"/>
                <a:cs typeface="Arial"/>
              </a:rPr>
              <a:t>effectiveness </a:t>
            </a:r>
            <a:r>
              <a:rPr sz="3200" spc="-5" dirty="0">
                <a:latin typeface="Arial"/>
                <a:cs typeface="Arial"/>
              </a:rPr>
              <a:t>of </a:t>
            </a:r>
            <a:r>
              <a:rPr sz="3200" spc="-80" dirty="0">
                <a:latin typeface="Arial"/>
                <a:cs typeface="Arial"/>
              </a:rPr>
              <a:t>rapid  </a:t>
            </a:r>
            <a:r>
              <a:rPr sz="3200" spc="-125" dirty="0">
                <a:latin typeface="Arial"/>
                <a:cs typeface="Arial"/>
              </a:rPr>
              <a:t>diagnostic</a:t>
            </a:r>
            <a:r>
              <a:rPr sz="3200" spc="-180" dirty="0">
                <a:latin typeface="Arial"/>
                <a:cs typeface="Arial"/>
              </a:rPr>
              <a:t> </a:t>
            </a:r>
            <a:r>
              <a:rPr sz="3200" spc="-80" dirty="0">
                <a:latin typeface="Arial"/>
                <a:cs typeface="Arial"/>
              </a:rPr>
              <a:t>kits</a:t>
            </a:r>
            <a:endParaRPr sz="3200">
              <a:latin typeface="Arial"/>
              <a:cs typeface="Arial"/>
            </a:endParaRPr>
          </a:p>
          <a:p>
            <a:pPr marL="368300" marR="456565" indent="-342900">
              <a:lnSpc>
                <a:spcPct val="100000"/>
              </a:lnSpc>
              <a:spcBef>
                <a:spcPts val="790"/>
              </a:spcBef>
            </a:pPr>
            <a:r>
              <a:rPr sz="4800" spc="-382" baseline="5208" dirty="0">
                <a:latin typeface="UnDotum"/>
                <a:cs typeface="UnDotum"/>
              </a:rPr>
              <a:t></a:t>
            </a:r>
            <a:r>
              <a:rPr sz="3200" spc="-254" dirty="0">
                <a:latin typeface="Arial"/>
                <a:cs typeface="Arial"/>
              </a:rPr>
              <a:t>Rapid </a:t>
            </a:r>
            <a:r>
              <a:rPr sz="3200" spc="-165" dirty="0">
                <a:latin typeface="Arial"/>
                <a:cs typeface="Arial"/>
              </a:rPr>
              <a:t>diagnosis </a:t>
            </a:r>
            <a:r>
              <a:rPr sz="3200" spc="10" dirty="0">
                <a:latin typeface="Arial"/>
                <a:cs typeface="Arial"/>
              </a:rPr>
              <a:t>for </a:t>
            </a:r>
            <a:r>
              <a:rPr sz="3200" spc="-145" dirty="0">
                <a:latin typeface="Arial"/>
                <a:cs typeface="Arial"/>
              </a:rPr>
              <a:t>management </a:t>
            </a:r>
            <a:r>
              <a:rPr sz="3200" spc="-5" dirty="0">
                <a:latin typeface="Arial"/>
                <a:cs typeface="Arial"/>
              </a:rPr>
              <a:t>of</a:t>
            </a:r>
            <a:r>
              <a:rPr sz="3200" spc="-340" dirty="0">
                <a:latin typeface="Arial"/>
                <a:cs typeface="Arial"/>
              </a:rPr>
              <a:t> </a:t>
            </a:r>
            <a:r>
              <a:rPr sz="3200" spc="-175" dirty="0">
                <a:latin typeface="Arial"/>
                <a:cs typeface="Arial"/>
              </a:rPr>
              <a:t>severe  </a:t>
            </a:r>
            <a:r>
              <a:rPr sz="3200" spc="-114" dirty="0">
                <a:latin typeface="Arial"/>
                <a:cs typeface="Arial"/>
              </a:rPr>
              <a:t>malaria</a:t>
            </a:r>
            <a:r>
              <a:rPr sz="3200" spc="-180" dirty="0">
                <a:latin typeface="Arial"/>
                <a:cs typeface="Arial"/>
              </a:rPr>
              <a:t> </a:t>
            </a:r>
            <a:r>
              <a:rPr sz="3200" spc="-280" dirty="0">
                <a:latin typeface="Arial"/>
                <a:cs typeface="Arial"/>
              </a:rPr>
              <a:t>cases</a:t>
            </a:r>
            <a:endParaRPr sz="3200">
              <a:latin typeface="Arial"/>
              <a:cs typeface="Arial"/>
            </a:endParaRPr>
          </a:p>
        </p:txBody>
      </p:sp>
      <p:sp>
        <p:nvSpPr>
          <p:cNvPr id="3" name="object 3"/>
          <p:cNvSpPr txBox="1">
            <a:spLocks noGrp="1"/>
          </p:cNvSpPr>
          <p:nvPr>
            <p:ph type="title"/>
          </p:nvPr>
        </p:nvSpPr>
        <p:spPr>
          <a:xfrm>
            <a:off x="698500" y="497840"/>
            <a:ext cx="7734934" cy="695960"/>
          </a:xfrm>
          <a:prstGeom prst="rect">
            <a:avLst/>
          </a:prstGeom>
        </p:spPr>
        <p:txBody>
          <a:bodyPr vert="horz" wrap="square" lIns="0" tIns="12700" rIns="0" bIns="0" rtlCol="0">
            <a:spAutoFit/>
          </a:bodyPr>
          <a:lstStyle/>
          <a:p>
            <a:pPr marL="12700">
              <a:lnSpc>
                <a:spcPct val="100000"/>
              </a:lnSpc>
              <a:spcBef>
                <a:spcPts val="100"/>
              </a:spcBef>
            </a:pPr>
            <a:r>
              <a:rPr spc="-220" dirty="0"/>
              <a:t>Program </a:t>
            </a:r>
            <a:r>
              <a:rPr spc="-150" dirty="0"/>
              <a:t>objectives </a:t>
            </a:r>
            <a:r>
              <a:rPr spc="-204" dirty="0"/>
              <a:t>and</a:t>
            </a:r>
            <a:r>
              <a:rPr spc="-355" dirty="0"/>
              <a:t> </a:t>
            </a:r>
            <a:r>
              <a:rPr spc="-160" dirty="0"/>
              <a:t>strategies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97840" y="1633220"/>
            <a:ext cx="5553710" cy="1691639"/>
          </a:xfrm>
          <a:prstGeom prst="rect">
            <a:avLst/>
          </a:prstGeom>
        </p:spPr>
        <p:txBody>
          <a:bodyPr vert="horz" wrap="square" lIns="0" tIns="12700" rIns="0" bIns="0" rtlCol="0">
            <a:spAutoFit/>
          </a:bodyPr>
          <a:lstStyle/>
          <a:p>
            <a:pPr marL="393700" indent="-342900">
              <a:lnSpc>
                <a:spcPct val="100000"/>
              </a:lnSpc>
              <a:spcBef>
                <a:spcPts val="100"/>
              </a:spcBef>
              <a:buChar char="•"/>
              <a:tabLst>
                <a:tab pos="393065" algn="l"/>
                <a:tab pos="393700" algn="l"/>
              </a:tabLst>
            </a:pPr>
            <a:r>
              <a:rPr sz="3200" spc="-110" dirty="0">
                <a:latin typeface="Arial"/>
                <a:cs typeface="Arial"/>
              </a:rPr>
              <a:t>Environmental</a:t>
            </a:r>
            <a:r>
              <a:rPr sz="3200" spc="-240" dirty="0">
                <a:latin typeface="Arial"/>
                <a:cs typeface="Arial"/>
              </a:rPr>
              <a:t> </a:t>
            </a:r>
            <a:r>
              <a:rPr sz="3200" spc="-125" dirty="0">
                <a:latin typeface="Arial"/>
                <a:cs typeface="Arial"/>
              </a:rPr>
              <a:t>Management</a:t>
            </a:r>
            <a:endParaRPr sz="3200">
              <a:latin typeface="Arial"/>
              <a:cs typeface="Arial"/>
            </a:endParaRPr>
          </a:p>
          <a:p>
            <a:pPr>
              <a:lnSpc>
                <a:spcPct val="100000"/>
              </a:lnSpc>
              <a:spcBef>
                <a:spcPts val="35"/>
              </a:spcBef>
            </a:pPr>
            <a:endParaRPr sz="4700">
              <a:latin typeface="Arial"/>
              <a:cs typeface="Arial"/>
            </a:endParaRPr>
          </a:p>
          <a:p>
            <a:pPr marL="50800">
              <a:lnSpc>
                <a:spcPct val="100000"/>
              </a:lnSpc>
            </a:pPr>
            <a:r>
              <a:rPr sz="4800" spc="-277" baseline="6076" dirty="0">
                <a:latin typeface="UnDotum"/>
                <a:cs typeface="UnDotum"/>
              </a:rPr>
              <a:t></a:t>
            </a:r>
            <a:r>
              <a:rPr sz="3200" spc="-185" dirty="0">
                <a:latin typeface="Arial"/>
                <a:cs typeface="Arial"/>
              </a:rPr>
              <a:t>Proper </a:t>
            </a:r>
            <a:r>
              <a:rPr sz="3200" spc="-140" dirty="0">
                <a:latin typeface="Arial"/>
                <a:cs typeface="Arial"/>
              </a:rPr>
              <a:t>drainage </a:t>
            </a:r>
            <a:r>
              <a:rPr sz="3200" spc="-150" dirty="0">
                <a:latin typeface="Arial"/>
                <a:cs typeface="Arial"/>
              </a:rPr>
              <a:t>and</a:t>
            </a:r>
            <a:r>
              <a:rPr sz="3200" spc="-210" dirty="0">
                <a:latin typeface="Arial"/>
                <a:cs typeface="Arial"/>
              </a:rPr>
              <a:t> </a:t>
            </a:r>
            <a:r>
              <a:rPr sz="3200" spc="-80" dirty="0">
                <a:latin typeface="Arial"/>
                <a:cs typeface="Arial"/>
              </a:rPr>
              <a:t>sanitation</a:t>
            </a:r>
            <a:endParaRPr sz="3200">
              <a:latin typeface="Arial"/>
              <a:cs typeface="Arial"/>
            </a:endParaRPr>
          </a:p>
        </p:txBody>
      </p:sp>
      <p:sp>
        <p:nvSpPr>
          <p:cNvPr id="3" name="object 3"/>
          <p:cNvSpPr txBox="1">
            <a:spLocks noGrp="1"/>
          </p:cNvSpPr>
          <p:nvPr>
            <p:ph type="title"/>
          </p:nvPr>
        </p:nvSpPr>
        <p:spPr>
          <a:xfrm>
            <a:off x="698500" y="497840"/>
            <a:ext cx="7734934" cy="695960"/>
          </a:xfrm>
          <a:prstGeom prst="rect">
            <a:avLst/>
          </a:prstGeom>
        </p:spPr>
        <p:txBody>
          <a:bodyPr vert="horz" wrap="square" lIns="0" tIns="12700" rIns="0" bIns="0" rtlCol="0">
            <a:spAutoFit/>
          </a:bodyPr>
          <a:lstStyle/>
          <a:p>
            <a:pPr marL="12700">
              <a:lnSpc>
                <a:spcPct val="100000"/>
              </a:lnSpc>
              <a:spcBef>
                <a:spcPts val="100"/>
              </a:spcBef>
            </a:pPr>
            <a:r>
              <a:rPr spc="-220" dirty="0"/>
              <a:t>Program </a:t>
            </a:r>
            <a:r>
              <a:rPr spc="-150" dirty="0"/>
              <a:t>objectives </a:t>
            </a:r>
            <a:r>
              <a:rPr spc="-204" dirty="0"/>
              <a:t>and</a:t>
            </a:r>
            <a:r>
              <a:rPr spc="-355" dirty="0"/>
              <a:t> </a:t>
            </a:r>
            <a:r>
              <a:rPr spc="-160" dirty="0"/>
              <a:t>strategies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5940" y="1633220"/>
            <a:ext cx="6884670" cy="4818380"/>
          </a:xfrm>
          <a:prstGeom prst="rect">
            <a:avLst/>
          </a:prstGeom>
        </p:spPr>
        <p:txBody>
          <a:bodyPr vert="horz" wrap="square" lIns="0" tIns="12700" rIns="0" bIns="0" rtlCol="0">
            <a:spAutoFit/>
          </a:bodyPr>
          <a:lstStyle/>
          <a:p>
            <a:pPr marL="355600" marR="5080" indent="-342900">
              <a:lnSpc>
                <a:spcPct val="100000"/>
              </a:lnSpc>
              <a:spcBef>
                <a:spcPts val="100"/>
              </a:spcBef>
              <a:buChar char="•"/>
              <a:tabLst>
                <a:tab pos="354965" algn="l"/>
                <a:tab pos="355600" algn="l"/>
              </a:tabLst>
            </a:pPr>
            <a:r>
              <a:rPr sz="3200" spc="-120" dirty="0">
                <a:latin typeface="Arial"/>
                <a:cs typeface="Arial"/>
              </a:rPr>
              <a:t>Government </a:t>
            </a:r>
            <a:r>
              <a:rPr sz="3200" spc="-5" dirty="0">
                <a:latin typeface="Arial"/>
                <a:cs typeface="Arial"/>
              </a:rPr>
              <a:t>of </a:t>
            </a:r>
            <a:r>
              <a:rPr sz="3200" spc="-110" dirty="0">
                <a:latin typeface="Arial"/>
                <a:cs typeface="Arial"/>
              </a:rPr>
              <a:t>India </a:t>
            </a:r>
            <a:r>
              <a:rPr sz="3200" spc="-120" dirty="0">
                <a:latin typeface="Arial"/>
                <a:cs typeface="Arial"/>
              </a:rPr>
              <a:t>provides</a:t>
            </a:r>
            <a:r>
              <a:rPr sz="3200" spc="-475" dirty="0">
                <a:latin typeface="Arial"/>
                <a:cs typeface="Arial"/>
              </a:rPr>
              <a:t> </a:t>
            </a:r>
            <a:r>
              <a:rPr sz="3200" spc="-105" dirty="0">
                <a:latin typeface="Arial"/>
                <a:cs typeface="Arial"/>
              </a:rPr>
              <a:t>technical  </a:t>
            </a:r>
            <a:r>
              <a:rPr sz="3200" spc="-80" dirty="0">
                <a:latin typeface="Arial"/>
                <a:cs typeface="Arial"/>
              </a:rPr>
              <a:t>support </a:t>
            </a:r>
            <a:r>
              <a:rPr sz="3200" spc="-300" dirty="0">
                <a:latin typeface="Arial"/>
                <a:cs typeface="Arial"/>
              </a:rPr>
              <a:t>as </a:t>
            </a:r>
            <a:r>
              <a:rPr sz="3200" spc="-45" dirty="0">
                <a:latin typeface="Arial"/>
                <a:cs typeface="Arial"/>
              </a:rPr>
              <a:t>well </a:t>
            </a:r>
            <a:r>
              <a:rPr sz="3200" spc="-300" dirty="0">
                <a:latin typeface="Arial"/>
                <a:cs typeface="Arial"/>
              </a:rPr>
              <a:t>as</a:t>
            </a:r>
            <a:r>
              <a:rPr sz="3200" spc="-290" dirty="0">
                <a:latin typeface="Arial"/>
                <a:cs typeface="Arial"/>
              </a:rPr>
              <a:t> </a:t>
            </a:r>
            <a:r>
              <a:rPr sz="3200" spc="-125" dirty="0">
                <a:latin typeface="Arial"/>
                <a:cs typeface="Arial"/>
              </a:rPr>
              <a:t>logistics</a:t>
            </a:r>
            <a:endParaRPr sz="3200">
              <a:latin typeface="Arial"/>
              <a:cs typeface="Arial"/>
            </a:endParaRPr>
          </a:p>
          <a:p>
            <a:pPr>
              <a:lnSpc>
                <a:spcPct val="100000"/>
              </a:lnSpc>
              <a:spcBef>
                <a:spcPts val="25"/>
              </a:spcBef>
              <a:buFont typeface="Arial"/>
              <a:buChar char="•"/>
            </a:pPr>
            <a:endParaRPr sz="4700">
              <a:latin typeface="Arial"/>
              <a:cs typeface="Arial"/>
            </a:endParaRPr>
          </a:p>
          <a:p>
            <a:pPr marL="355600" marR="656590" indent="-342900">
              <a:lnSpc>
                <a:spcPct val="100000"/>
              </a:lnSpc>
              <a:buChar char="•"/>
              <a:tabLst>
                <a:tab pos="354965" algn="l"/>
                <a:tab pos="355600" algn="l"/>
              </a:tabLst>
            </a:pPr>
            <a:r>
              <a:rPr sz="3200" spc="-155" dirty="0">
                <a:latin typeface="Arial"/>
                <a:cs typeface="Arial"/>
              </a:rPr>
              <a:t>State </a:t>
            </a:r>
            <a:r>
              <a:rPr sz="3200" spc="-125" dirty="0">
                <a:latin typeface="Arial"/>
                <a:cs typeface="Arial"/>
              </a:rPr>
              <a:t>governments </a:t>
            </a:r>
            <a:r>
              <a:rPr sz="3200" spc="-150" dirty="0">
                <a:latin typeface="Arial"/>
                <a:cs typeface="Arial"/>
              </a:rPr>
              <a:t>ensure</a:t>
            </a:r>
            <a:r>
              <a:rPr sz="3200" spc="-285" dirty="0">
                <a:latin typeface="Arial"/>
                <a:cs typeface="Arial"/>
              </a:rPr>
              <a:t> </a:t>
            </a:r>
            <a:r>
              <a:rPr sz="3200" spc="-105" dirty="0">
                <a:latin typeface="Arial"/>
                <a:cs typeface="Arial"/>
              </a:rPr>
              <a:t>program  </a:t>
            </a:r>
            <a:r>
              <a:rPr sz="3200" spc="-65" dirty="0">
                <a:latin typeface="Arial"/>
                <a:cs typeface="Arial"/>
              </a:rPr>
              <a:t>implementation</a:t>
            </a:r>
            <a:endParaRPr sz="3200">
              <a:latin typeface="Arial"/>
              <a:cs typeface="Arial"/>
            </a:endParaRPr>
          </a:p>
          <a:p>
            <a:pPr>
              <a:lnSpc>
                <a:spcPct val="100000"/>
              </a:lnSpc>
              <a:spcBef>
                <a:spcPts val="35"/>
              </a:spcBef>
              <a:buFont typeface="Arial"/>
              <a:buChar char="•"/>
            </a:pPr>
            <a:endParaRPr sz="4700">
              <a:latin typeface="Arial"/>
              <a:cs typeface="Arial"/>
            </a:endParaRPr>
          </a:p>
          <a:p>
            <a:pPr marL="355600" marR="59690" indent="-342900">
              <a:lnSpc>
                <a:spcPct val="99900"/>
              </a:lnSpc>
              <a:spcBef>
                <a:spcPts val="5"/>
              </a:spcBef>
              <a:buChar char="•"/>
              <a:tabLst>
                <a:tab pos="354965" algn="l"/>
                <a:tab pos="355600" algn="l"/>
              </a:tabLst>
            </a:pPr>
            <a:r>
              <a:rPr sz="3200" spc="-235" dirty="0">
                <a:latin typeface="Arial"/>
                <a:cs typeface="Arial"/>
              </a:rPr>
              <a:t>The </a:t>
            </a:r>
            <a:r>
              <a:rPr sz="3200" spc="-85" dirty="0">
                <a:latin typeface="Arial"/>
                <a:cs typeface="Arial"/>
              </a:rPr>
              <a:t>centre </a:t>
            </a:r>
            <a:r>
              <a:rPr sz="3200" spc="-155" dirty="0">
                <a:latin typeface="Arial"/>
                <a:cs typeface="Arial"/>
              </a:rPr>
              <a:t>and </a:t>
            </a:r>
            <a:r>
              <a:rPr sz="3200" spc="-40" dirty="0">
                <a:latin typeface="Arial"/>
                <a:cs typeface="Arial"/>
              </a:rPr>
              <a:t>the </a:t>
            </a:r>
            <a:r>
              <a:rPr sz="3200" spc="-135" dirty="0">
                <a:latin typeface="Arial"/>
                <a:cs typeface="Arial"/>
              </a:rPr>
              <a:t>states </a:t>
            </a:r>
            <a:r>
              <a:rPr sz="3200" spc="-25" dirty="0">
                <a:latin typeface="Arial"/>
                <a:cs typeface="Arial"/>
              </a:rPr>
              <a:t>monitor </a:t>
            </a:r>
            <a:r>
              <a:rPr sz="3200" spc="-40" dirty="0">
                <a:latin typeface="Arial"/>
                <a:cs typeface="Arial"/>
              </a:rPr>
              <a:t>the  </a:t>
            </a:r>
            <a:r>
              <a:rPr sz="3200" spc="-105" dirty="0">
                <a:latin typeface="Arial"/>
                <a:cs typeface="Arial"/>
              </a:rPr>
              <a:t>program </a:t>
            </a:r>
            <a:r>
              <a:rPr sz="3200" spc="-145" dirty="0">
                <a:latin typeface="Arial"/>
                <a:cs typeface="Arial"/>
              </a:rPr>
              <a:t>closely </a:t>
            </a:r>
            <a:r>
              <a:rPr sz="3200" spc="-150" dirty="0">
                <a:latin typeface="Arial"/>
                <a:cs typeface="Arial"/>
              </a:rPr>
              <a:t>and </a:t>
            </a:r>
            <a:r>
              <a:rPr sz="3200" spc="-110" dirty="0">
                <a:latin typeface="Arial"/>
                <a:cs typeface="Arial"/>
              </a:rPr>
              <a:t>high-risk </a:t>
            </a:r>
            <a:r>
              <a:rPr sz="3200" spc="-200" dirty="0">
                <a:latin typeface="Arial"/>
                <a:cs typeface="Arial"/>
              </a:rPr>
              <a:t>areas</a:t>
            </a:r>
            <a:r>
              <a:rPr sz="3200" spc="-409" dirty="0">
                <a:latin typeface="Arial"/>
                <a:cs typeface="Arial"/>
              </a:rPr>
              <a:t> </a:t>
            </a:r>
            <a:r>
              <a:rPr sz="3200" spc="-135" dirty="0">
                <a:latin typeface="Arial"/>
                <a:cs typeface="Arial"/>
              </a:rPr>
              <a:t>are  </a:t>
            </a:r>
            <a:r>
              <a:rPr sz="3200" spc="-40" dirty="0">
                <a:latin typeface="Arial"/>
                <a:cs typeface="Arial"/>
              </a:rPr>
              <a:t>identified </a:t>
            </a:r>
            <a:r>
              <a:rPr sz="3200" spc="10" dirty="0">
                <a:latin typeface="Arial"/>
                <a:cs typeface="Arial"/>
              </a:rPr>
              <a:t>for </a:t>
            </a:r>
            <a:r>
              <a:rPr sz="3200" spc="-145" dirty="0">
                <a:latin typeface="Arial"/>
                <a:cs typeface="Arial"/>
              </a:rPr>
              <a:t>focused</a:t>
            </a:r>
            <a:r>
              <a:rPr sz="3200" spc="-500" dirty="0">
                <a:latin typeface="Arial"/>
                <a:cs typeface="Arial"/>
              </a:rPr>
              <a:t> </a:t>
            </a:r>
            <a:r>
              <a:rPr sz="3200" spc="-25" dirty="0">
                <a:latin typeface="Arial"/>
                <a:cs typeface="Arial"/>
              </a:rPr>
              <a:t>attention</a:t>
            </a:r>
            <a:endParaRPr sz="3200">
              <a:latin typeface="Arial"/>
              <a:cs typeface="Arial"/>
            </a:endParaRPr>
          </a:p>
        </p:txBody>
      </p:sp>
      <p:sp>
        <p:nvSpPr>
          <p:cNvPr id="3" name="object 3"/>
          <p:cNvSpPr txBox="1">
            <a:spLocks noGrp="1"/>
          </p:cNvSpPr>
          <p:nvPr>
            <p:ph type="title"/>
          </p:nvPr>
        </p:nvSpPr>
        <p:spPr>
          <a:xfrm>
            <a:off x="698500" y="497840"/>
            <a:ext cx="7734934" cy="695960"/>
          </a:xfrm>
          <a:prstGeom prst="rect">
            <a:avLst/>
          </a:prstGeom>
        </p:spPr>
        <p:txBody>
          <a:bodyPr vert="horz" wrap="square" lIns="0" tIns="12700" rIns="0" bIns="0" rtlCol="0">
            <a:spAutoFit/>
          </a:bodyPr>
          <a:lstStyle/>
          <a:p>
            <a:pPr marL="12700">
              <a:lnSpc>
                <a:spcPct val="100000"/>
              </a:lnSpc>
              <a:spcBef>
                <a:spcPts val="100"/>
              </a:spcBef>
            </a:pPr>
            <a:r>
              <a:rPr spc="-220" dirty="0"/>
              <a:t>Program </a:t>
            </a:r>
            <a:r>
              <a:rPr spc="-150" dirty="0"/>
              <a:t>objectives </a:t>
            </a:r>
            <a:r>
              <a:rPr spc="-204" dirty="0"/>
              <a:t>and</a:t>
            </a:r>
            <a:r>
              <a:rPr spc="-355" dirty="0"/>
              <a:t> </a:t>
            </a:r>
            <a:r>
              <a:rPr spc="-160" dirty="0"/>
              <a:t>strategies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06830" y="497840"/>
            <a:ext cx="6517640" cy="695960"/>
          </a:xfrm>
          <a:prstGeom prst="rect">
            <a:avLst/>
          </a:prstGeom>
        </p:spPr>
        <p:txBody>
          <a:bodyPr vert="horz" wrap="square" lIns="0" tIns="12700" rIns="0" bIns="0" rtlCol="0">
            <a:spAutoFit/>
          </a:bodyPr>
          <a:lstStyle/>
          <a:p>
            <a:pPr marL="12700">
              <a:lnSpc>
                <a:spcPct val="100000"/>
              </a:lnSpc>
              <a:spcBef>
                <a:spcPts val="100"/>
              </a:spcBef>
            </a:pPr>
            <a:r>
              <a:rPr spc="-120" dirty="0"/>
              <a:t>Malaria </a:t>
            </a:r>
            <a:r>
              <a:rPr spc="-260" dirty="0"/>
              <a:t>– </a:t>
            </a:r>
            <a:r>
              <a:rPr spc="-105" dirty="0"/>
              <a:t>problematic</a:t>
            </a:r>
            <a:r>
              <a:rPr spc="-355" dirty="0"/>
              <a:t> </a:t>
            </a:r>
            <a:r>
              <a:rPr spc="-180" dirty="0"/>
              <a:t>states</a:t>
            </a:r>
          </a:p>
        </p:txBody>
      </p:sp>
      <p:sp>
        <p:nvSpPr>
          <p:cNvPr id="3" name="object 3"/>
          <p:cNvSpPr txBox="1"/>
          <p:nvPr/>
        </p:nvSpPr>
        <p:spPr>
          <a:xfrm>
            <a:off x="535940" y="1633220"/>
            <a:ext cx="8000365" cy="5306060"/>
          </a:xfrm>
          <a:prstGeom prst="rect">
            <a:avLst/>
          </a:prstGeom>
        </p:spPr>
        <p:txBody>
          <a:bodyPr vert="horz" wrap="square" lIns="0" tIns="12700" rIns="0" bIns="0" rtlCol="0">
            <a:spAutoFit/>
          </a:bodyPr>
          <a:lstStyle/>
          <a:p>
            <a:pPr marL="355600" marR="5080" indent="-342900">
              <a:lnSpc>
                <a:spcPct val="100000"/>
              </a:lnSpc>
              <a:spcBef>
                <a:spcPts val="100"/>
              </a:spcBef>
              <a:buChar char="•"/>
              <a:tabLst>
                <a:tab pos="354965" algn="l"/>
                <a:tab pos="355600" algn="l"/>
              </a:tabLst>
            </a:pPr>
            <a:r>
              <a:rPr sz="3200" spc="-135" dirty="0">
                <a:latin typeface="Arial"/>
                <a:cs typeface="Arial"/>
              </a:rPr>
              <a:t>Chattisgarh, </a:t>
            </a:r>
            <a:r>
              <a:rPr sz="3200" spc="-170" dirty="0">
                <a:latin typeface="Arial"/>
                <a:cs typeface="Arial"/>
              </a:rPr>
              <a:t>Jharkhand, </a:t>
            </a:r>
            <a:r>
              <a:rPr sz="3200" spc="-110" dirty="0">
                <a:latin typeface="Arial"/>
                <a:cs typeface="Arial"/>
              </a:rPr>
              <a:t>Maharashtra, </a:t>
            </a:r>
            <a:r>
              <a:rPr sz="3200" spc="-135" dirty="0">
                <a:latin typeface="Arial"/>
                <a:cs typeface="Arial"/>
              </a:rPr>
              <a:t>West  </a:t>
            </a:r>
            <a:r>
              <a:rPr sz="3200" spc="-200" dirty="0">
                <a:latin typeface="Arial"/>
                <a:cs typeface="Arial"/>
              </a:rPr>
              <a:t>Bengal </a:t>
            </a:r>
            <a:r>
              <a:rPr sz="3200" spc="-150" dirty="0">
                <a:latin typeface="Arial"/>
                <a:cs typeface="Arial"/>
              </a:rPr>
              <a:t>and </a:t>
            </a:r>
            <a:r>
              <a:rPr sz="3200" spc="-215" dirty="0">
                <a:latin typeface="Arial"/>
                <a:cs typeface="Arial"/>
              </a:rPr>
              <a:t>Orissa </a:t>
            </a:r>
            <a:r>
              <a:rPr sz="3200" spc="-190" dirty="0">
                <a:latin typeface="Arial"/>
                <a:cs typeface="Arial"/>
              </a:rPr>
              <a:t>– </a:t>
            </a:r>
            <a:r>
              <a:rPr sz="3200" spc="-175" dirty="0">
                <a:latin typeface="Arial"/>
                <a:cs typeface="Arial"/>
              </a:rPr>
              <a:t>have </a:t>
            </a:r>
            <a:r>
              <a:rPr sz="3200" spc="-105" dirty="0">
                <a:latin typeface="Arial"/>
                <a:cs typeface="Arial"/>
              </a:rPr>
              <a:t>registered </a:t>
            </a:r>
            <a:r>
              <a:rPr sz="3200" spc="-130" dirty="0">
                <a:latin typeface="Arial"/>
                <a:cs typeface="Arial"/>
              </a:rPr>
              <a:t>maximum  </a:t>
            </a:r>
            <a:r>
              <a:rPr sz="3200" spc="-114" dirty="0">
                <a:latin typeface="Arial"/>
                <a:cs typeface="Arial"/>
              </a:rPr>
              <a:t>malaria </a:t>
            </a:r>
            <a:r>
              <a:rPr sz="3200" spc="-280" dirty="0">
                <a:latin typeface="Arial"/>
                <a:cs typeface="Arial"/>
              </a:rPr>
              <a:t>cases </a:t>
            </a:r>
            <a:r>
              <a:rPr sz="3200" spc="-40" dirty="0">
                <a:latin typeface="Arial"/>
                <a:cs typeface="Arial"/>
              </a:rPr>
              <a:t>in </a:t>
            </a:r>
            <a:r>
              <a:rPr sz="3200" spc="-110" dirty="0">
                <a:latin typeface="Arial"/>
                <a:cs typeface="Arial"/>
              </a:rPr>
              <a:t>India </a:t>
            </a:r>
            <a:r>
              <a:rPr sz="3200" spc="-165" dirty="0">
                <a:latin typeface="Arial"/>
                <a:cs typeface="Arial"/>
              </a:rPr>
              <a:t>(since</a:t>
            </a:r>
            <a:r>
              <a:rPr sz="3200" spc="-310" dirty="0">
                <a:latin typeface="Arial"/>
                <a:cs typeface="Arial"/>
              </a:rPr>
              <a:t> </a:t>
            </a:r>
            <a:r>
              <a:rPr sz="3200" spc="-155" dirty="0">
                <a:latin typeface="Arial"/>
                <a:cs typeface="Arial"/>
              </a:rPr>
              <a:t>2007)</a:t>
            </a:r>
            <a:endParaRPr sz="3200">
              <a:latin typeface="Arial"/>
              <a:cs typeface="Arial"/>
            </a:endParaRPr>
          </a:p>
          <a:p>
            <a:pPr>
              <a:lnSpc>
                <a:spcPct val="100000"/>
              </a:lnSpc>
              <a:spcBef>
                <a:spcPts val="25"/>
              </a:spcBef>
              <a:buFont typeface="Arial"/>
              <a:buChar char="•"/>
            </a:pPr>
            <a:endParaRPr sz="4700">
              <a:latin typeface="Arial"/>
              <a:cs typeface="Arial"/>
            </a:endParaRPr>
          </a:p>
          <a:p>
            <a:pPr marL="355600" marR="594360" indent="-342900">
              <a:lnSpc>
                <a:spcPct val="100000"/>
              </a:lnSpc>
              <a:buChar char="•"/>
              <a:tabLst>
                <a:tab pos="354965" algn="l"/>
                <a:tab pos="355600" algn="l"/>
              </a:tabLst>
            </a:pPr>
            <a:r>
              <a:rPr sz="3200" spc="-100" dirty="0">
                <a:latin typeface="Arial"/>
                <a:cs typeface="Arial"/>
              </a:rPr>
              <a:t>Out </a:t>
            </a:r>
            <a:r>
              <a:rPr sz="3200" spc="-5" dirty="0">
                <a:latin typeface="Arial"/>
                <a:cs typeface="Arial"/>
              </a:rPr>
              <a:t>of </a:t>
            </a:r>
            <a:r>
              <a:rPr sz="3200" spc="-65" dirty="0">
                <a:latin typeface="Arial"/>
                <a:cs typeface="Arial"/>
              </a:rPr>
              <a:t>them, </a:t>
            </a:r>
            <a:r>
              <a:rPr sz="3200" spc="-215" dirty="0">
                <a:latin typeface="Arial"/>
                <a:cs typeface="Arial"/>
              </a:rPr>
              <a:t>Orissa </a:t>
            </a:r>
            <a:r>
              <a:rPr sz="3200" spc="-150" dirty="0">
                <a:latin typeface="Arial"/>
                <a:cs typeface="Arial"/>
              </a:rPr>
              <a:t>and </a:t>
            </a:r>
            <a:r>
              <a:rPr sz="3200" spc="-114" dirty="0">
                <a:latin typeface="Arial"/>
                <a:cs typeface="Arial"/>
              </a:rPr>
              <a:t>Maharashtra</a:t>
            </a:r>
            <a:r>
              <a:rPr sz="3200" spc="-520" dirty="0">
                <a:latin typeface="Arial"/>
                <a:cs typeface="Arial"/>
              </a:rPr>
              <a:t> </a:t>
            </a:r>
            <a:r>
              <a:rPr sz="3200" spc="-175" dirty="0">
                <a:latin typeface="Arial"/>
                <a:cs typeface="Arial"/>
              </a:rPr>
              <a:t>have  </a:t>
            </a:r>
            <a:r>
              <a:rPr sz="3200" spc="-50" dirty="0">
                <a:latin typeface="Arial"/>
                <a:cs typeface="Arial"/>
              </a:rPr>
              <a:t>contributed </a:t>
            </a:r>
            <a:r>
              <a:rPr sz="3200" spc="35" dirty="0">
                <a:latin typeface="Arial"/>
                <a:cs typeface="Arial"/>
              </a:rPr>
              <a:t>to </a:t>
            </a:r>
            <a:r>
              <a:rPr sz="3200" spc="-100" dirty="0">
                <a:latin typeface="Arial"/>
                <a:cs typeface="Arial"/>
              </a:rPr>
              <a:t>most </a:t>
            </a:r>
            <a:r>
              <a:rPr sz="3200" spc="-5" dirty="0">
                <a:latin typeface="Arial"/>
                <a:cs typeface="Arial"/>
              </a:rPr>
              <a:t>of </a:t>
            </a:r>
            <a:r>
              <a:rPr sz="3200" spc="-45" dirty="0">
                <a:latin typeface="Arial"/>
                <a:cs typeface="Arial"/>
              </a:rPr>
              <a:t>the </a:t>
            </a:r>
            <a:r>
              <a:rPr sz="3200" spc="-140" dirty="0">
                <a:latin typeface="Arial"/>
                <a:cs typeface="Arial"/>
              </a:rPr>
              <a:t>deaths </a:t>
            </a:r>
            <a:r>
              <a:rPr sz="3200" spc="-135" dirty="0">
                <a:latin typeface="Arial"/>
                <a:cs typeface="Arial"/>
              </a:rPr>
              <a:t>due </a:t>
            </a:r>
            <a:r>
              <a:rPr sz="3200" spc="35" dirty="0">
                <a:latin typeface="Arial"/>
                <a:cs typeface="Arial"/>
              </a:rPr>
              <a:t>to  </a:t>
            </a:r>
            <a:r>
              <a:rPr sz="3200" spc="-114" dirty="0">
                <a:latin typeface="Arial"/>
                <a:cs typeface="Arial"/>
              </a:rPr>
              <a:t>malaria</a:t>
            </a:r>
            <a:endParaRPr sz="3200">
              <a:latin typeface="Arial"/>
              <a:cs typeface="Arial"/>
            </a:endParaRPr>
          </a:p>
          <a:p>
            <a:pPr>
              <a:lnSpc>
                <a:spcPct val="100000"/>
              </a:lnSpc>
              <a:spcBef>
                <a:spcPts val="25"/>
              </a:spcBef>
              <a:buFont typeface="Arial"/>
              <a:buChar char="•"/>
            </a:pPr>
            <a:endParaRPr sz="4700">
              <a:latin typeface="Arial"/>
              <a:cs typeface="Arial"/>
            </a:endParaRPr>
          </a:p>
          <a:p>
            <a:pPr marL="355600" marR="469900" indent="-342900">
              <a:lnSpc>
                <a:spcPct val="100000"/>
              </a:lnSpc>
              <a:buChar char="•"/>
              <a:tabLst>
                <a:tab pos="354965" algn="l"/>
                <a:tab pos="355600" algn="l"/>
              </a:tabLst>
            </a:pPr>
            <a:r>
              <a:rPr sz="3200" spc="-90" dirty="0">
                <a:latin typeface="Arial"/>
                <a:cs typeface="Arial"/>
              </a:rPr>
              <a:t>Other </a:t>
            </a:r>
            <a:r>
              <a:rPr sz="3200" spc="-114" dirty="0">
                <a:latin typeface="Arial"/>
                <a:cs typeface="Arial"/>
              </a:rPr>
              <a:t>high malaria </a:t>
            </a:r>
            <a:r>
              <a:rPr sz="3200" spc="-95" dirty="0">
                <a:latin typeface="Arial"/>
                <a:cs typeface="Arial"/>
              </a:rPr>
              <a:t>burden </a:t>
            </a:r>
            <a:r>
              <a:rPr sz="3200" spc="-135" dirty="0">
                <a:latin typeface="Arial"/>
                <a:cs typeface="Arial"/>
              </a:rPr>
              <a:t>states </a:t>
            </a:r>
            <a:r>
              <a:rPr sz="3200" spc="-190" dirty="0">
                <a:latin typeface="Arial"/>
                <a:cs typeface="Arial"/>
              </a:rPr>
              <a:t>– </a:t>
            </a:r>
            <a:r>
              <a:rPr sz="3200" spc="-170" dirty="0">
                <a:latin typeface="Arial"/>
                <a:cs typeface="Arial"/>
              </a:rPr>
              <a:t>MP,</a:t>
            </a:r>
            <a:r>
              <a:rPr sz="3200" spc="-465" dirty="0">
                <a:latin typeface="Arial"/>
                <a:cs typeface="Arial"/>
              </a:rPr>
              <a:t> </a:t>
            </a:r>
            <a:r>
              <a:rPr sz="3200" spc="-280" dirty="0">
                <a:latin typeface="Arial"/>
                <a:cs typeface="Arial"/>
              </a:rPr>
              <a:t>UP,  </a:t>
            </a:r>
            <a:r>
              <a:rPr sz="3200" spc="-114" dirty="0">
                <a:latin typeface="Arial"/>
                <a:cs typeface="Arial"/>
              </a:rPr>
              <a:t>Gujarat, </a:t>
            </a:r>
            <a:r>
              <a:rPr sz="3200" spc="-175" dirty="0">
                <a:latin typeface="Arial"/>
                <a:cs typeface="Arial"/>
              </a:rPr>
              <a:t>Rajasthan,</a:t>
            </a:r>
            <a:r>
              <a:rPr sz="3200" spc="-235" dirty="0">
                <a:latin typeface="Arial"/>
                <a:cs typeface="Arial"/>
              </a:rPr>
              <a:t> </a:t>
            </a:r>
            <a:r>
              <a:rPr sz="3200" spc="-170" dirty="0">
                <a:latin typeface="Arial"/>
                <a:cs typeface="Arial"/>
              </a:rPr>
              <a:t>Karnataka</a:t>
            </a:r>
            <a:endParaRPr sz="3200">
              <a:latin typeface="Arial"/>
              <a:cs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96309" y="497840"/>
            <a:ext cx="2149475" cy="695960"/>
          </a:xfrm>
          <a:prstGeom prst="rect">
            <a:avLst/>
          </a:prstGeom>
        </p:spPr>
        <p:txBody>
          <a:bodyPr vert="horz" wrap="square" lIns="0" tIns="12700" rIns="0" bIns="0" rtlCol="0">
            <a:spAutoFit/>
          </a:bodyPr>
          <a:lstStyle/>
          <a:p>
            <a:pPr marL="12700">
              <a:lnSpc>
                <a:spcPct val="100000"/>
              </a:lnSpc>
              <a:spcBef>
                <a:spcPts val="100"/>
              </a:spcBef>
            </a:pPr>
            <a:r>
              <a:rPr spc="95" dirty="0"/>
              <a:t>M</a:t>
            </a:r>
            <a:r>
              <a:rPr spc="-400" dirty="0"/>
              <a:t>A</a:t>
            </a:r>
            <a:r>
              <a:rPr spc="-455" dirty="0"/>
              <a:t>L</a:t>
            </a:r>
            <a:r>
              <a:rPr spc="-550" dirty="0"/>
              <a:t>A</a:t>
            </a:r>
            <a:r>
              <a:rPr spc="-440" dirty="0"/>
              <a:t>RIA</a:t>
            </a:r>
          </a:p>
        </p:txBody>
      </p:sp>
      <p:sp>
        <p:nvSpPr>
          <p:cNvPr id="3" name="object 3"/>
          <p:cNvSpPr txBox="1"/>
          <p:nvPr/>
        </p:nvSpPr>
        <p:spPr>
          <a:xfrm>
            <a:off x="535940" y="1633220"/>
            <a:ext cx="7705725" cy="4128770"/>
          </a:xfrm>
          <a:prstGeom prst="rect">
            <a:avLst/>
          </a:prstGeom>
        </p:spPr>
        <p:txBody>
          <a:bodyPr vert="horz" wrap="square" lIns="0" tIns="12700" rIns="0" bIns="0" rtlCol="0">
            <a:spAutoFit/>
          </a:bodyPr>
          <a:lstStyle/>
          <a:p>
            <a:pPr marL="355600" marR="5080" indent="-342900">
              <a:lnSpc>
                <a:spcPct val="100000"/>
              </a:lnSpc>
              <a:spcBef>
                <a:spcPts val="100"/>
              </a:spcBef>
              <a:buChar char="•"/>
              <a:tabLst>
                <a:tab pos="354965" algn="l"/>
                <a:tab pos="355600" algn="l"/>
              </a:tabLst>
            </a:pPr>
            <a:r>
              <a:rPr sz="3200" spc="-235" dirty="0">
                <a:latin typeface="Arial"/>
                <a:cs typeface="Arial"/>
              </a:rPr>
              <a:t>The </a:t>
            </a:r>
            <a:r>
              <a:rPr sz="3200" spc="-105" dirty="0">
                <a:latin typeface="Arial"/>
                <a:cs typeface="Arial"/>
              </a:rPr>
              <a:t>program </a:t>
            </a:r>
            <a:r>
              <a:rPr sz="3200" spc="-175" dirty="0">
                <a:latin typeface="Arial"/>
                <a:cs typeface="Arial"/>
              </a:rPr>
              <a:t>aims </a:t>
            </a:r>
            <a:r>
              <a:rPr sz="3200" spc="40" dirty="0">
                <a:latin typeface="Arial"/>
                <a:cs typeface="Arial"/>
              </a:rPr>
              <a:t>to </a:t>
            </a:r>
            <a:r>
              <a:rPr sz="3200" spc="-80" dirty="0">
                <a:latin typeface="Arial"/>
                <a:cs typeface="Arial"/>
              </a:rPr>
              <a:t>maintain </a:t>
            </a:r>
            <a:r>
              <a:rPr sz="3200" spc="-140" dirty="0">
                <a:latin typeface="Arial"/>
                <a:cs typeface="Arial"/>
              </a:rPr>
              <a:t>Annual </a:t>
            </a:r>
            <a:r>
              <a:rPr sz="3200" spc="-135" dirty="0">
                <a:latin typeface="Arial"/>
                <a:cs typeface="Arial"/>
              </a:rPr>
              <a:t>Blood  </a:t>
            </a:r>
            <a:r>
              <a:rPr sz="3200" spc="-140" dirty="0">
                <a:latin typeface="Arial"/>
                <a:cs typeface="Arial"/>
              </a:rPr>
              <a:t>Examination </a:t>
            </a:r>
            <a:r>
              <a:rPr sz="3200" spc="-210" dirty="0">
                <a:latin typeface="Arial"/>
                <a:cs typeface="Arial"/>
              </a:rPr>
              <a:t>Rate </a:t>
            </a:r>
            <a:r>
              <a:rPr sz="3200" spc="-340" dirty="0">
                <a:latin typeface="Arial"/>
                <a:cs typeface="Arial"/>
              </a:rPr>
              <a:t>(ABER) </a:t>
            </a:r>
            <a:r>
              <a:rPr sz="3200" spc="-5" dirty="0">
                <a:latin typeface="Arial"/>
                <a:cs typeface="Arial"/>
              </a:rPr>
              <a:t>of </a:t>
            </a:r>
            <a:r>
              <a:rPr sz="3200" spc="-275" dirty="0">
                <a:latin typeface="Arial"/>
                <a:cs typeface="Arial"/>
              </a:rPr>
              <a:t>&gt; </a:t>
            </a:r>
            <a:r>
              <a:rPr sz="3200" spc="-295" dirty="0">
                <a:latin typeface="Arial"/>
                <a:cs typeface="Arial"/>
              </a:rPr>
              <a:t>10% </a:t>
            </a:r>
            <a:r>
              <a:rPr sz="3200" spc="-130" dirty="0">
                <a:latin typeface="Arial"/>
                <a:cs typeface="Arial"/>
              </a:rPr>
              <a:t>by </a:t>
            </a:r>
            <a:r>
              <a:rPr sz="3200" spc="-110" dirty="0">
                <a:latin typeface="Arial"/>
                <a:cs typeface="Arial"/>
              </a:rPr>
              <a:t>active  </a:t>
            </a:r>
            <a:r>
              <a:rPr sz="3200" spc="-150" dirty="0">
                <a:latin typeface="Arial"/>
                <a:cs typeface="Arial"/>
              </a:rPr>
              <a:t>and </a:t>
            </a:r>
            <a:r>
              <a:rPr sz="3200" spc="-200" dirty="0">
                <a:latin typeface="Arial"/>
                <a:cs typeface="Arial"/>
              </a:rPr>
              <a:t>passive </a:t>
            </a:r>
            <a:r>
              <a:rPr sz="3200" spc="-125" dirty="0">
                <a:latin typeface="Arial"/>
                <a:cs typeface="Arial"/>
              </a:rPr>
              <a:t>surveillance </a:t>
            </a:r>
            <a:r>
              <a:rPr sz="3200" spc="-150" dirty="0">
                <a:latin typeface="Arial"/>
                <a:cs typeface="Arial"/>
              </a:rPr>
              <a:t>and </a:t>
            </a:r>
            <a:r>
              <a:rPr sz="3200" spc="-85" dirty="0">
                <a:latin typeface="Arial"/>
                <a:cs typeface="Arial"/>
              </a:rPr>
              <a:t>bring down  </a:t>
            </a:r>
            <a:r>
              <a:rPr sz="3200" spc="-140" dirty="0">
                <a:latin typeface="Arial"/>
                <a:cs typeface="Arial"/>
              </a:rPr>
              <a:t>Annual </a:t>
            </a:r>
            <a:r>
              <a:rPr sz="3200" spc="-165" dirty="0">
                <a:latin typeface="Arial"/>
                <a:cs typeface="Arial"/>
              </a:rPr>
              <a:t>Parasite </a:t>
            </a:r>
            <a:r>
              <a:rPr sz="3200" spc="-140" dirty="0">
                <a:latin typeface="Arial"/>
                <a:cs typeface="Arial"/>
              </a:rPr>
              <a:t>Incidence </a:t>
            </a:r>
            <a:r>
              <a:rPr sz="3200" spc="-215" dirty="0">
                <a:latin typeface="Arial"/>
                <a:cs typeface="Arial"/>
              </a:rPr>
              <a:t>(API) </a:t>
            </a:r>
            <a:r>
              <a:rPr sz="3200" spc="40" dirty="0">
                <a:latin typeface="Arial"/>
                <a:cs typeface="Arial"/>
              </a:rPr>
              <a:t>to </a:t>
            </a:r>
            <a:r>
              <a:rPr sz="3200" spc="-140" dirty="0">
                <a:latin typeface="Arial"/>
                <a:cs typeface="Arial"/>
              </a:rPr>
              <a:t>1.3 </a:t>
            </a:r>
            <a:r>
              <a:rPr sz="3200" spc="-25" dirty="0">
                <a:latin typeface="Arial"/>
                <a:cs typeface="Arial"/>
              </a:rPr>
              <a:t>or</a:t>
            </a:r>
            <a:r>
              <a:rPr sz="3200" spc="-470" dirty="0">
                <a:latin typeface="Arial"/>
                <a:cs typeface="Arial"/>
              </a:rPr>
              <a:t> </a:t>
            </a:r>
            <a:r>
              <a:rPr sz="3200" spc="-225" dirty="0">
                <a:latin typeface="Arial"/>
                <a:cs typeface="Arial"/>
              </a:rPr>
              <a:t>less  </a:t>
            </a:r>
            <a:r>
              <a:rPr sz="3200" spc="-130" dirty="0">
                <a:latin typeface="Arial"/>
                <a:cs typeface="Arial"/>
              </a:rPr>
              <a:t>by</a:t>
            </a:r>
            <a:r>
              <a:rPr sz="3200" spc="-180" dirty="0">
                <a:latin typeface="Arial"/>
                <a:cs typeface="Arial"/>
              </a:rPr>
              <a:t> </a:t>
            </a:r>
            <a:r>
              <a:rPr sz="3200" spc="-165" dirty="0">
                <a:latin typeface="Arial"/>
                <a:cs typeface="Arial"/>
              </a:rPr>
              <a:t>2012</a:t>
            </a:r>
            <a:endParaRPr sz="3200">
              <a:latin typeface="Arial"/>
              <a:cs typeface="Arial"/>
            </a:endParaRPr>
          </a:p>
          <a:p>
            <a:pPr>
              <a:lnSpc>
                <a:spcPct val="100000"/>
              </a:lnSpc>
              <a:spcBef>
                <a:spcPts val="25"/>
              </a:spcBef>
              <a:buFont typeface="Arial"/>
              <a:buChar char="•"/>
            </a:pPr>
            <a:endParaRPr sz="4700">
              <a:latin typeface="Arial"/>
              <a:cs typeface="Arial"/>
            </a:endParaRPr>
          </a:p>
          <a:p>
            <a:pPr marL="355600" marR="43180" indent="-342900">
              <a:lnSpc>
                <a:spcPct val="100000"/>
              </a:lnSpc>
              <a:buChar char="•"/>
              <a:tabLst>
                <a:tab pos="354965" algn="l"/>
                <a:tab pos="355600" algn="l"/>
              </a:tabLst>
            </a:pPr>
            <a:r>
              <a:rPr sz="3200" spc="-295" dirty="0">
                <a:latin typeface="Arial"/>
                <a:cs typeface="Arial"/>
              </a:rPr>
              <a:t>25% </a:t>
            </a:r>
            <a:r>
              <a:rPr sz="3200" spc="-70" dirty="0">
                <a:latin typeface="Arial"/>
                <a:cs typeface="Arial"/>
              </a:rPr>
              <a:t>reduction </a:t>
            </a:r>
            <a:r>
              <a:rPr sz="3200" spc="-40" dirty="0">
                <a:latin typeface="Arial"/>
                <a:cs typeface="Arial"/>
              </a:rPr>
              <a:t>in </a:t>
            </a:r>
            <a:r>
              <a:rPr sz="3200" spc="-35" dirty="0">
                <a:latin typeface="Arial"/>
                <a:cs typeface="Arial"/>
              </a:rPr>
              <a:t>morbidity </a:t>
            </a:r>
            <a:r>
              <a:rPr sz="3200" spc="-150" dirty="0">
                <a:latin typeface="Arial"/>
                <a:cs typeface="Arial"/>
              </a:rPr>
              <a:t>and </a:t>
            </a:r>
            <a:r>
              <a:rPr sz="3200" spc="-20" dirty="0">
                <a:latin typeface="Arial"/>
                <a:cs typeface="Arial"/>
              </a:rPr>
              <a:t>mortality</a:t>
            </a:r>
            <a:r>
              <a:rPr sz="3200" spc="-520" dirty="0">
                <a:latin typeface="Arial"/>
                <a:cs typeface="Arial"/>
              </a:rPr>
              <a:t> </a:t>
            </a:r>
            <a:r>
              <a:rPr sz="3200" spc="-130" dirty="0">
                <a:latin typeface="Arial"/>
                <a:cs typeface="Arial"/>
              </a:rPr>
              <a:t>by  </a:t>
            </a:r>
            <a:r>
              <a:rPr sz="3200" spc="-170" dirty="0">
                <a:latin typeface="Arial"/>
                <a:cs typeface="Arial"/>
              </a:rPr>
              <a:t>2010 </a:t>
            </a:r>
            <a:r>
              <a:rPr sz="3200" spc="-150" dirty="0">
                <a:latin typeface="Arial"/>
                <a:cs typeface="Arial"/>
              </a:rPr>
              <a:t>and </a:t>
            </a:r>
            <a:r>
              <a:rPr sz="3200" spc="-300" dirty="0">
                <a:latin typeface="Arial"/>
                <a:cs typeface="Arial"/>
              </a:rPr>
              <a:t>50% </a:t>
            </a:r>
            <a:r>
              <a:rPr sz="3200" spc="-130" dirty="0">
                <a:latin typeface="Arial"/>
                <a:cs typeface="Arial"/>
              </a:rPr>
              <a:t>by </a:t>
            </a:r>
            <a:r>
              <a:rPr sz="3200" spc="-170" dirty="0">
                <a:latin typeface="Arial"/>
                <a:cs typeface="Arial"/>
              </a:rPr>
              <a:t>2012 </a:t>
            </a:r>
            <a:r>
              <a:rPr sz="3200" spc="-140" dirty="0">
                <a:latin typeface="Arial"/>
                <a:cs typeface="Arial"/>
              </a:rPr>
              <a:t>(baseline year</a:t>
            </a:r>
            <a:r>
              <a:rPr sz="3200" spc="-145" dirty="0">
                <a:latin typeface="Arial"/>
                <a:cs typeface="Arial"/>
              </a:rPr>
              <a:t> </a:t>
            </a:r>
            <a:r>
              <a:rPr sz="3200" spc="-155" dirty="0">
                <a:latin typeface="Arial"/>
                <a:cs typeface="Arial"/>
              </a:rPr>
              <a:t>2006)</a:t>
            </a:r>
            <a:endParaRPr sz="3200">
              <a:latin typeface="Arial"/>
              <a:cs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96309" y="497840"/>
            <a:ext cx="2149475" cy="695960"/>
          </a:xfrm>
          <a:prstGeom prst="rect">
            <a:avLst/>
          </a:prstGeom>
        </p:spPr>
        <p:txBody>
          <a:bodyPr vert="horz" wrap="square" lIns="0" tIns="12700" rIns="0" bIns="0" rtlCol="0">
            <a:spAutoFit/>
          </a:bodyPr>
          <a:lstStyle/>
          <a:p>
            <a:pPr marL="12700">
              <a:lnSpc>
                <a:spcPct val="100000"/>
              </a:lnSpc>
              <a:spcBef>
                <a:spcPts val="100"/>
              </a:spcBef>
            </a:pPr>
            <a:r>
              <a:rPr spc="95" dirty="0"/>
              <a:t>M</a:t>
            </a:r>
            <a:r>
              <a:rPr spc="-400" dirty="0"/>
              <a:t>A</a:t>
            </a:r>
            <a:r>
              <a:rPr spc="-455" dirty="0"/>
              <a:t>L</a:t>
            </a:r>
            <a:r>
              <a:rPr spc="-550" dirty="0"/>
              <a:t>A</a:t>
            </a:r>
            <a:r>
              <a:rPr spc="-440" dirty="0"/>
              <a:t>RIA</a:t>
            </a:r>
          </a:p>
        </p:txBody>
      </p:sp>
      <p:sp>
        <p:nvSpPr>
          <p:cNvPr id="3" name="object 3"/>
          <p:cNvSpPr txBox="1"/>
          <p:nvPr/>
        </p:nvSpPr>
        <p:spPr>
          <a:xfrm>
            <a:off x="535940" y="1633220"/>
            <a:ext cx="8039100" cy="2462530"/>
          </a:xfrm>
          <a:prstGeom prst="rect">
            <a:avLst/>
          </a:prstGeom>
        </p:spPr>
        <p:txBody>
          <a:bodyPr vert="horz" wrap="square" lIns="0" tIns="12700" rIns="0" bIns="0" rtlCol="0">
            <a:spAutoFit/>
          </a:bodyPr>
          <a:lstStyle/>
          <a:p>
            <a:pPr marL="355600" marR="5080" indent="-342900">
              <a:lnSpc>
                <a:spcPct val="100000"/>
              </a:lnSpc>
              <a:spcBef>
                <a:spcPts val="100"/>
              </a:spcBef>
              <a:buChar char="•"/>
              <a:tabLst>
                <a:tab pos="354965" algn="l"/>
                <a:tab pos="355600" algn="l"/>
              </a:tabLst>
            </a:pPr>
            <a:r>
              <a:rPr sz="3200" spc="-250" dirty="0">
                <a:latin typeface="Arial"/>
                <a:cs typeface="Arial"/>
              </a:rPr>
              <a:t>To </a:t>
            </a:r>
            <a:r>
              <a:rPr sz="3200" spc="-95" dirty="0">
                <a:latin typeface="Arial"/>
                <a:cs typeface="Arial"/>
              </a:rPr>
              <a:t>strengthen </a:t>
            </a:r>
            <a:r>
              <a:rPr sz="3200" spc="-110" dirty="0">
                <a:latin typeface="Arial"/>
                <a:cs typeface="Arial"/>
              </a:rPr>
              <a:t>malaria </a:t>
            </a:r>
            <a:r>
              <a:rPr sz="3200" spc="-50" dirty="0">
                <a:latin typeface="Arial"/>
                <a:cs typeface="Arial"/>
              </a:rPr>
              <a:t>control, </a:t>
            </a:r>
            <a:r>
              <a:rPr sz="3200" spc="-220" dirty="0">
                <a:latin typeface="Arial"/>
                <a:cs typeface="Arial"/>
              </a:rPr>
              <a:t>GoI </a:t>
            </a:r>
            <a:r>
              <a:rPr sz="3200" spc="-165" dirty="0">
                <a:latin typeface="Arial"/>
                <a:cs typeface="Arial"/>
              </a:rPr>
              <a:t>is</a:t>
            </a:r>
            <a:r>
              <a:rPr sz="3200" spc="-335" dirty="0">
                <a:latin typeface="Arial"/>
                <a:cs typeface="Arial"/>
              </a:rPr>
              <a:t> </a:t>
            </a:r>
            <a:r>
              <a:rPr sz="3200" spc="-85" dirty="0">
                <a:latin typeface="Arial"/>
                <a:cs typeface="Arial"/>
              </a:rPr>
              <a:t>providing  </a:t>
            </a:r>
            <a:r>
              <a:rPr sz="3200" spc="-240" dirty="0">
                <a:latin typeface="Arial"/>
                <a:cs typeface="Arial"/>
              </a:rPr>
              <a:t>cash </a:t>
            </a:r>
            <a:r>
              <a:rPr sz="3200" spc="-195" dirty="0">
                <a:latin typeface="Arial"/>
                <a:cs typeface="Arial"/>
              </a:rPr>
              <a:t>assistance </a:t>
            </a:r>
            <a:r>
              <a:rPr sz="3200" spc="40" dirty="0">
                <a:latin typeface="Arial"/>
                <a:cs typeface="Arial"/>
              </a:rPr>
              <a:t>to </a:t>
            </a:r>
            <a:r>
              <a:rPr sz="3200" spc="-135" dirty="0">
                <a:latin typeface="Arial"/>
                <a:cs typeface="Arial"/>
              </a:rPr>
              <a:t>states </a:t>
            </a:r>
            <a:r>
              <a:rPr sz="3200" spc="10" dirty="0">
                <a:latin typeface="Arial"/>
                <a:cs typeface="Arial"/>
              </a:rPr>
              <a:t>for </a:t>
            </a:r>
            <a:r>
              <a:rPr sz="3200" spc="-180" dirty="0">
                <a:latin typeface="Arial"/>
                <a:cs typeface="Arial"/>
              </a:rPr>
              <a:t>engaging </a:t>
            </a:r>
            <a:r>
              <a:rPr sz="3200" spc="-15" dirty="0">
                <a:solidFill>
                  <a:srgbClr val="FF0000"/>
                </a:solidFill>
                <a:latin typeface="Arial"/>
                <a:cs typeface="Arial"/>
              </a:rPr>
              <a:t>multi-  </a:t>
            </a:r>
            <a:r>
              <a:rPr sz="3200" spc="-130" dirty="0">
                <a:solidFill>
                  <a:srgbClr val="FF0000"/>
                </a:solidFill>
                <a:latin typeface="Arial"/>
                <a:cs typeface="Arial"/>
              </a:rPr>
              <a:t>purpose </a:t>
            </a:r>
            <a:r>
              <a:rPr sz="3200" spc="-105" dirty="0">
                <a:solidFill>
                  <a:srgbClr val="FF0000"/>
                </a:solidFill>
                <a:latin typeface="Arial"/>
                <a:cs typeface="Arial"/>
              </a:rPr>
              <a:t>workers </a:t>
            </a:r>
            <a:r>
              <a:rPr sz="3200" spc="-190" dirty="0">
                <a:solidFill>
                  <a:srgbClr val="FF0000"/>
                </a:solidFill>
                <a:latin typeface="Arial"/>
                <a:cs typeface="Arial"/>
              </a:rPr>
              <a:t>(MPWs) </a:t>
            </a:r>
            <a:r>
              <a:rPr sz="3200" spc="-100" dirty="0">
                <a:latin typeface="Arial"/>
                <a:cs typeface="Arial"/>
              </a:rPr>
              <a:t>on </a:t>
            </a:r>
            <a:r>
              <a:rPr sz="3200" spc="-80" dirty="0">
                <a:latin typeface="Arial"/>
                <a:cs typeface="Arial"/>
              </a:rPr>
              <a:t>contractual </a:t>
            </a:r>
            <a:r>
              <a:rPr sz="3200" spc="-210" dirty="0">
                <a:latin typeface="Arial"/>
                <a:cs typeface="Arial"/>
              </a:rPr>
              <a:t>basis  </a:t>
            </a:r>
            <a:r>
              <a:rPr sz="3200" spc="-40" dirty="0">
                <a:latin typeface="Arial"/>
                <a:cs typeface="Arial"/>
              </a:rPr>
              <a:t>in </a:t>
            </a:r>
            <a:r>
              <a:rPr sz="3200" spc="-75" dirty="0">
                <a:latin typeface="Arial"/>
                <a:cs typeface="Arial"/>
              </a:rPr>
              <a:t>about </a:t>
            </a:r>
            <a:r>
              <a:rPr sz="3200" spc="-165" dirty="0">
                <a:latin typeface="Arial"/>
                <a:cs typeface="Arial"/>
              </a:rPr>
              <a:t>200 </a:t>
            </a:r>
            <a:r>
              <a:rPr sz="3200" spc="-40" dirty="0">
                <a:latin typeface="Arial"/>
                <a:cs typeface="Arial"/>
              </a:rPr>
              <a:t>identified </a:t>
            </a:r>
            <a:r>
              <a:rPr sz="3200" spc="-120" dirty="0">
                <a:latin typeface="Arial"/>
                <a:cs typeface="Arial"/>
              </a:rPr>
              <a:t>high </a:t>
            </a:r>
            <a:r>
              <a:rPr sz="3200" spc="-135" dirty="0">
                <a:latin typeface="Arial"/>
                <a:cs typeface="Arial"/>
              </a:rPr>
              <a:t>endemic </a:t>
            </a:r>
            <a:r>
              <a:rPr sz="3200" spc="-70" dirty="0">
                <a:latin typeface="Arial"/>
                <a:cs typeface="Arial"/>
              </a:rPr>
              <a:t>districts  </a:t>
            </a:r>
            <a:r>
              <a:rPr sz="3200" spc="-90" dirty="0">
                <a:latin typeface="Arial"/>
                <a:cs typeface="Arial"/>
              </a:rPr>
              <a:t>during </a:t>
            </a:r>
            <a:r>
              <a:rPr sz="3200" spc="-45" dirty="0">
                <a:latin typeface="Arial"/>
                <a:cs typeface="Arial"/>
              </a:rPr>
              <a:t>the </a:t>
            </a:r>
            <a:r>
              <a:rPr sz="3200" spc="-280" dirty="0">
                <a:latin typeface="Arial"/>
                <a:cs typeface="Arial"/>
              </a:rPr>
              <a:t>XI </a:t>
            </a:r>
            <a:r>
              <a:rPr sz="3200" spc="-204" dirty="0">
                <a:latin typeface="Arial"/>
                <a:cs typeface="Arial"/>
              </a:rPr>
              <a:t>Five </a:t>
            </a:r>
            <a:r>
              <a:rPr sz="3200" spc="-245" dirty="0">
                <a:latin typeface="Arial"/>
                <a:cs typeface="Arial"/>
              </a:rPr>
              <a:t>Year</a:t>
            </a:r>
            <a:r>
              <a:rPr sz="3200" spc="-250" dirty="0">
                <a:latin typeface="Arial"/>
                <a:cs typeface="Arial"/>
              </a:rPr>
              <a:t> </a:t>
            </a:r>
            <a:r>
              <a:rPr sz="3200" spc="-204" dirty="0">
                <a:latin typeface="Arial"/>
                <a:cs typeface="Arial"/>
              </a:rPr>
              <a:t>Plan</a:t>
            </a:r>
            <a:endParaRPr sz="3200">
              <a:latin typeface="Arial"/>
              <a:cs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96309" y="497840"/>
            <a:ext cx="2149475" cy="695960"/>
          </a:xfrm>
          <a:prstGeom prst="rect">
            <a:avLst/>
          </a:prstGeom>
        </p:spPr>
        <p:txBody>
          <a:bodyPr vert="horz" wrap="square" lIns="0" tIns="12700" rIns="0" bIns="0" rtlCol="0">
            <a:spAutoFit/>
          </a:bodyPr>
          <a:lstStyle/>
          <a:p>
            <a:pPr marL="12700">
              <a:lnSpc>
                <a:spcPct val="100000"/>
              </a:lnSpc>
              <a:spcBef>
                <a:spcPts val="100"/>
              </a:spcBef>
            </a:pPr>
            <a:r>
              <a:rPr spc="95" dirty="0"/>
              <a:t>M</a:t>
            </a:r>
            <a:r>
              <a:rPr spc="-400" dirty="0"/>
              <a:t>A</a:t>
            </a:r>
            <a:r>
              <a:rPr spc="-455" dirty="0"/>
              <a:t>L</a:t>
            </a:r>
            <a:r>
              <a:rPr spc="-550" dirty="0"/>
              <a:t>A</a:t>
            </a:r>
            <a:r>
              <a:rPr spc="-440" dirty="0"/>
              <a:t>RIA</a:t>
            </a:r>
          </a:p>
        </p:txBody>
      </p:sp>
      <p:sp>
        <p:nvSpPr>
          <p:cNvPr id="3" name="object 3"/>
          <p:cNvSpPr txBox="1"/>
          <p:nvPr/>
        </p:nvSpPr>
        <p:spPr>
          <a:xfrm>
            <a:off x="535940" y="1633220"/>
            <a:ext cx="7884795" cy="4127500"/>
          </a:xfrm>
          <a:prstGeom prst="rect">
            <a:avLst/>
          </a:prstGeom>
        </p:spPr>
        <p:txBody>
          <a:bodyPr vert="horz" wrap="square" lIns="0" tIns="12700" rIns="0" bIns="0" rtlCol="0">
            <a:spAutoFit/>
          </a:bodyPr>
          <a:lstStyle/>
          <a:p>
            <a:pPr marL="355600" marR="5080" indent="-342900">
              <a:lnSpc>
                <a:spcPct val="99900"/>
              </a:lnSpc>
              <a:spcBef>
                <a:spcPts val="100"/>
              </a:spcBef>
              <a:buChar char="•"/>
              <a:tabLst>
                <a:tab pos="354965" algn="l"/>
                <a:tab pos="355600" algn="l"/>
              </a:tabLst>
            </a:pPr>
            <a:r>
              <a:rPr sz="3200" spc="-135" dirty="0">
                <a:latin typeface="Arial"/>
                <a:cs typeface="Arial"/>
              </a:rPr>
              <a:t>Provision </a:t>
            </a:r>
            <a:r>
              <a:rPr sz="3200" spc="-235" dirty="0">
                <a:latin typeface="Arial"/>
                <a:cs typeface="Arial"/>
              </a:rPr>
              <a:t>has </a:t>
            </a:r>
            <a:r>
              <a:rPr sz="3200" spc="-145" dirty="0">
                <a:latin typeface="Arial"/>
                <a:cs typeface="Arial"/>
              </a:rPr>
              <a:t>been </a:t>
            </a:r>
            <a:r>
              <a:rPr sz="3200" spc="-165" dirty="0">
                <a:latin typeface="Arial"/>
                <a:cs typeface="Arial"/>
              </a:rPr>
              <a:t>made </a:t>
            </a:r>
            <a:r>
              <a:rPr sz="3200" spc="-90" dirty="0">
                <a:latin typeface="Arial"/>
                <a:cs typeface="Arial"/>
              </a:rPr>
              <a:t>under external  </a:t>
            </a:r>
            <a:r>
              <a:rPr sz="3200" spc="-195" dirty="0">
                <a:latin typeface="Arial"/>
                <a:cs typeface="Arial"/>
              </a:rPr>
              <a:t>assistance </a:t>
            </a:r>
            <a:r>
              <a:rPr sz="3200" spc="10" dirty="0">
                <a:latin typeface="Arial"/>
                <a:cs typeface="Arial"/>
              </a:rPr>
              <a:t>for </a:t>
            </a:r>
            <a:r>
              <a:rPr sz="3200" spc="-85" dirty="0">
                <a:latin typeface="Arial"/>
                <a:cs typeface="Arial"/>
              </a:rPr>
              <a:t>positioning </a:t>
            </a:r>
            <a:r>
              <a:rPr sz="3200" spc="-85" dirty="0">
                <a:solidFill>
                  <a:srgbClr val="FF0000"/>
                </a:solidFill>
                <a:latin typeface="Arial"/>
                <a:cs typeface="Arial"/>
              </a:rPr>
              <a:t>Malaria </a:t>
            </a:r>
            <a:r>
              <a:rPr sz="3200" spc="-170" dirty="0">
                <a:solidFill>
                  <a:srgbClr val="FF0000"/>
                </a:solidFill>
                <a:latin typeface="Arial"/>
                <a:cs typeface="Arial"/>
              </a:rPr>
              <a:t>Technical  </a:t>
            </a:r>
            <a:r>
              <a:rPr sz="3200" spc="-175" dirty="0">
                <a:solidFill>
                  <a:srgbClr val="FF0000"/>
                </a:solidFill>
                <a:latin typeface="Arial"/>
                <a:cs typeface="Arial"/>
              </a:rPr>
              <a:t>Supervisors </a:t>
            </a:r>
            <a:r>
              <a:rPr sz="3200" spc="-240" dirty="0">
                <a:solidFill>
                  <a:srgbClr val="FF0000"/>
                </a:solidFill>
                <a:latin typeface="Arial"/>
                <a:cs typeface="Arial"/>
              </a:rPr>
              <a:t>(MTS) </a:t>
            </a:r>
            <a:r>
              <a:rPr sz="3200" spc="-40" dirty="0">
                <a:latin typeface="Arial"/>
                <a:cs typeface="Arial"/>
              </a:rPr>
              <a:t>in </a:t>
            </a:r>
            <a:r>
              <a:rPr sz="3200" spc="-114" dirty="0">
                <a:latin typeface="Arial"/>
                <a:cs typeface="Arial"/>
              </a:rPr>
              <a:t>high </a:t>
            </a:r>
            <a:r>
              <a:rPr sz="3200" spc="-135" dirty="0">
                <a:latin typeface="Arial"/>
                <a:cs typeface="Arial"/>
              </a:rPr>
              <a:t>endemic </a:t>
            </a:r>
            <a:r>
              <a:rPr sz="3200" spc="-200" dirty="0">
                <a:latin typeface="Arial"/>
                <a:cs typeface="Arial"/>
              </a:rPr>
              <a:t>areas </a:t>
            </a:r>
            <a:r>
              <a:rPr sz="3200" spc="35" dirty="0">
                <a:latin typeface="Arial"/>
                <a:cs typeface="Arial"/>
              </a:rPr>
              <a:t>to  </a:t>
            </a:r>
            <a:r>
              <a:rPr sz="3200" spc="-95" dirty="0">
                <a:latin typeface="Arial"/>
                <a:cs typeface="Arial"/>
              </a:rPr>
              <a:t>strengthen </a:t>
            </a:r>
            <a:r>
              <a:rPr sz="3200" spc="-90" dirty="0">
                <a:latin typeface="Arial"/>
                <a:cs typeface="Arial"/>
              </a:rPr>
              <a:t>supportive </a:t>
            </a:r>
            <a:r>
              <a:rPr sz="3200" spc="-125" dirty="0">
                <a:latin typeface="Arial"/>
                <a:cs typeface="Arial"/>
              </a:rPr>
              <a:t>supervision </a:t>
            </a:r>
            <a:r>
              <a:rPr sz="3200" spc="-150" dirty="0">
                <a:latin typeface="Arial"/>
                <a:cs typeface="Arial"/>
              </a:rPr>
              <a:t>and</a:t>
            </a:r>
            <a:r>
              <a:rPr sz="3200" spc="-395" dirty="0">
                <a:latin typeface="Arial"/>
                <a:cs typeface="Arial"/>
              </a:rPr>
              <a:t> </a:t>
            </a:r>
            <a:r>
              <a:rPr sz="3200" spc="-85" dirty="0">
                <a:latin typeface="Arial"/>
                <a:cs typeface="Arial"/>
              </a:rPr>
              <a:t>micro-  </a:t>
            </a:r>
            <a:r>
              <a:rPr sz="3200" spc="-100" dirty="0">
                <a:latin typeface="Arial"/>
                <a:cs typeface="Arial"/>
              </a:rPr>
              <a:t>level</a:t>
            </a:r>
            <a:r>
              <a:rPr sz="3200" spc="-180" dirty="0">
                <a:latin typeface="Arial"/>
                <a:cs typeface="Arial"/>
              </a:rPr>
              <a:t> </a:t>
            </a:r>
            <a:r>
              <a:rPr sz="3200" spc="-55" dirty="0">
                <a:latin typeface="Arial"/>
                <a:cs typeface="Arial"/>
              </a:rPr>
              <a:t>monitoring</a:t>
            </a:r>
            <a:endParaRPr sz="3200">
              <a:latin typeface="Arial"/>
              <a:cs typeface="Arial"/>
            </a:endParaRPr>
          </a:p>
          <a:p>
            <a:pPr>
              <a:lnSpc>
                <a:spcPct val="100000"/>
              </a:lnSpc>
              <a:spcBef>
                <a:spcPts val="25"/>
              </a:spcBef>
              <a:buFont typeface="Arial"/>
              <a:buChar char="•"/>
            </a:pPr>
            <a:endParaRPr sz="4700">
              <a:latin typeface="Arial"/>
              <a:cs typeface="Arial"/>
            </a:endParaRPr>
          </a:p>
          <a:p>
            <a:pPr marL="355600" marR="158750" indent="-342900">
              <a:lnSpc>
                <a:spcPct val="100000"/>
              </a:lnSpc>
              <a:spcBef>
                <a:spcPts val="5"/>
              </a:spcBef>
              <a:buChar char="•"/>
              <a:tabLst>
                <a:tab pos="354965" algn="l"/>
                <a:tab pos="355600" algn="l"/>
              </a:tabLst>
            </a:pPr>
            <a:r>
              <a:rPr sz="3200" spc="-295" dirty="0">
                <a:latin typeface="Arial"/>
                <a:cs typeface="Arial"/>
              </a:rPr>
              <a:t>Each </a:t>
            </a:r>
            <a:r>
              <a:rPr sz="3200" spc="-335" dirty="0">
                <a:latin typeface="Arial"/>
                <a:cs typeface="Arial"/>
              </a:rPr>
              <a:t>MTS </a:t>
            </a:r>
            <a:r>
              <a:rPr sz="3200" spc="40" dirty="0">
                <a:latin typeface="Arial"/>
                <a:cs typeface="Arial"/>
              </a:rPr>
              <a:t>to </a:t>
            </a:r>
            <a:r>
              <a:rPr sz="3200" spc="-130" dirty="0">
                <a:latin typeface="Arial"/>
                <a:cs typeface="Arial"/>
              </a:rPr>
              <a:t>cover </a:t>
            </a:r>
            <a:r>
              <a:rPr sz="3200" spc="-250" dirty="0">
                <a:latin typeface="Arial"/>
                <a:cs typeface="Arial"/>
              </a:rPr>
              <a:t>a </a:t>
            </a:r>
            <a:r>
              <a:rPr sz="3200" spc="-65" dirty="0">
                <a:latin typeface="Arial"/>
                <a:cs typeface="Arial"/>
              </a:rPr>
              <a:t>population </a:t>
            </a:r>
            <a:r>
              <a:rPr sz="3200" dirty="0">
                <a:latin typeface="Arial"/>
                <a:cs typeface="Arial"/>
              </a:rPr>
              <a:t>of </a:t>
            </a:r>
            <a:r>
              <a:rPr sz="3200" spc="-140" dirty="0">
                <a:latin typeface="Arial"/>
                <a:cs typeface="Arial"/>
              </a:rPr>
              <a:t>2.5 </a:t>
            </a:r>
            <a:r>
              <a:rPr sz="3200" spc="-210" dirty="0">
                <a:latin typeface="Arial"/>
                <a:cs typeface="Arial"/>
              </a:rPr>
              <a:t>lacs</a:t>
            </a:r>
            <a:r>
              <a:rPr sz="3200" spc="-450" dirty="0">
                <a:latin typeface="Arial"/>
                <a:cs typeface="Arial"/>
              </a:rPr>
              <a:t> </a:t>
            </a:r>
            <a:r>
              <a:rPr sz="3200" spc="-40" dirty="0">
                <a:latin typeface="Arial"/>
                <a:cs typeface="Arial"/>
              </a:rPr>
              <a:t>in  </a:t>
            </a:r>
            <a:r>
              <a:rPr sz="3200" spc="-140" dirty="0">
                <a:latin typeface="Arial"/>
                <a:cs typeface="Arial"/>
              </a:rPr>
              <a:t>selected </a:t>
            </a:r>
            <a:r>
              <a:rPr sz="3200" spc="-200" dirty="0">
                <a:latin typeface="Arial"/>
                <a:cs typeface="Arial"/>
              </a:rPr>
              <a:t>areas </a:t>
            </a:r>
            <a:r>
              <a:rPr sz="3200" spc="-5" dirty="0">
                <a:latin typeface="Arial"/>
                <a:cs typeface="Arial"/>
              </a:rPr>
              <a:t>of </a:t>
            </a:r>
            <a:r>
              <a:rPr sz="3200" spc="-45" dirty="0">
                <a:latin typeface="Arial"/>
                <a:cs typeface="Arial"/>
              </a:rPr>
              <a:t>the </a:t>
            </a:r>
            <a:r>
              <a:rPr sz="3200" spc="-114" dirty="0">
                <a:latin typeface="Arial"/>
                <a:cs typeface="Arial"/>
              </a:rPr>
              <a:t>high </a:t>
            </a:r>
            <a:r>
              <a:rPr sz="3200" spc="-135" dirty="0">
                <a:latin typeface="Arial"/>
                <a:cs typeface="Arial"/>
              </a:rPr>
              <a:t>endemic</a:t>
            </a:r>
            <a:r>
              <a:rPr sz="3200" spc="-540" dirty="0">
                <a:latin typeface="Arial"/>
                <a:cs typeface="Arial"/>
              </a:rPr>
              <a:t> </a:t>
            </a:r>
            <a:r>
              <a:rPr sz="3200" spc="-70" dirty="0">
                <a:latin typeface="Arial"/>
                <a:cs typeface="Arial"/>
              </a:rPr>
              <a:t>districts</a:t>
            </a:r>
            <a:endParaRPr sz="3200">
              <a:latin typeface="Arial"/>
              <a:cs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96309" y="497840"/>
            <a:ext cx="2149475" cy="695960"/>
          </a:xfrm>
          <a:prstGeom prst="rect">
            <a:avLst/>
          </a:prstGeom>
        </p:spPr>
        <p:txBody>
          <a:bodyPr vert="horz" wrap="square" lIns="0" tIns="12700" rIns="0" bIns="0" rtlCol="0">
            <a:spAutoFit/>
          </a:bodyPr>
          <a:lstStyle/>
          <a:p>
            <a:pPr marL="12700">
              <a:lnSpc>
                <a:spcPct val="100000"/>
              </a:lnSpc>
              <a:spcBef>
                <a:spcPts val="100"/>
              </a:spcBef>
            </a:pPr>
            <a:r>
              <a:rPr spc="95" dirty="0"/>
              <a:t>M</a:t>
            </a:r>
            <a:r>
              <a:rPr spc="-400" dirty="0"/>
              <a:t>A</a:t>
            </a:r>
            <a:r>
              <a:rPr spc="-455" dirty="0"/>
              <a:t>L</a:t>
            </a:r>
            <a:r>
              <a:rPr spc="-550" dirty="0"/>
              <a:t>A</a:t>
            </a:r>
            <a:r>
              <a:rPr spc="-440" dirty="0"/>
              <a:t>RIA</a:t>
            </a:r>
          </a:p>
        </p:txBody>
      </p:sp>
      <p:sp>
        <p:nvSpPr>
          <p:cNvPr id="3" name="object 3"/>
          <p:cNvSpPr txBox="1"/>
          <p:nvPr/>
        </p:nvSpPr>
        <p:spPr>
          <a:xfrm>
            <a:off x="535940" y="1633220"/>
            <a:ext cx="7958455" cy="5306060"/>
          </a:xfrm>
          <a:prstGeom prst="rect">
            <a:avLst/>
          </a:prstGeom>
        </p:spPr>
        <p:txBody>
          <a:bodyPr vert="horz" wrap="square" lIns="0" tIns="12700" rIns="0" bIns="0" rtlCol="0">
            <a:spAutoFit/>
          </a:bodyPr>
          <a:lstStyle/>
          <a:p>
            <a:pPr marL="355600" marR="5080" indent="-342900">
              <a:lnSpc>
                <a:spcPct val="100000"/>
              </a:lnSpc>
              <a:spcBef>
                <a:spcPts val="100"/>
              </a:spcBef>
              <a:buChar char="•"/>
              <a:tabLst>
                <a:tab pos="354965" algn="l"/>
                <a:tab pos="355600" algn="l"/>
              </a:tabLst>
            </a:pPr>
            <a:r>
              <a:rPr sz="3200" spc="-125" dirty="0">
                <a:latin typeface="Arial"/>
                <a:cs typeface="Arial"/>
              </a:rPr>
              <a:t>Under </a:t>
            </a:r>
            <a:r>
              <a:rPr sz="3200" spc="-360" dirty="0">
                <a:latin typeface="Arial"/>
                <a:cs typeface="Arial"/>
              </a:rPr>
              <a:t>NVBDCP, </a:t>
            </a:r>
            <a:r>
              <a:rPr sz="3200" spc="-70" dirty="0">
                <a:latin typeface="Arial"/>
                <a:cs typeface="Arial"/>
              </a:rPr>
              <a:t>all </a:t>
            </a:r>
            <a:r>
              <a:rPr sz="3200" spc="-85" dirty="0">
                <a:latin typeface="Arial"/>
                <a:cs typeface="Arial"/>
              </a:rPr>
              <a:t>fever </a:t>
            </a:r>
            <a:r>
              <a:rPr sz="3200" spc="-280" dirty="0">
                <a:latin typeface="Arial"/>
                <a:cs typeface="Arial"/>
              </a:rPr>
              <a:t>cases </a:t>
            </a:r>
            <a:r>
              <a:rPr sz="3200" spc="-130" dirty="0">
                <a:latin typeface="Arial"/>
                <a:cs typeface="Arial"/>
              </a:rPr>
              <a:t>are </a:t>
            </a:r>
            <a:r>
              <a:rPr sz="3200" spc="-75" dirty="0">
                <a:latin typeface="Arial"/>
                <a:cs typeface="Arial"/>
              </a:rPr>
              <a:t>required </a:t>
            </a:r>
            <a:r>
              <a:rPr sz="3200" spc="35" dirty="0">
                <a:latin typeface="Arial"/>
                <a:cs typeface="Arial"/>
              </a:rPr>
              <a:t>to  </a:t>
            </a:r>
            <a:r>
              <a:rPr sz="3200" spc="-150" dirty="0">
                <a:latin typeface="Arial"/>
                <a:cs typeface="Arial"/>
              </a:rPr>
              <a:t>be </a:t>
            </a:r>
            <a:r>
              <a:rPr sz="3200" spc="-80" dirty="0">
                <a:latin typeface="Arial"/>
                <a:cs typeface="Arial"/>
              </a:rPr>
              <a:t>immediately</a:t>
            </a:r>
            <a:r>
              <a:rPr sz="3200" spc="-195" dirty="0">
                <a:latin typeface="Arial"/>
                <a:cs typeface="Arial"/>
              </a:rPr>
              <a:t> </a:t>
            </a:r>
            <a:r>
              <a:rPr sz="3200" spc="-145" dirty="0">
                <a:latin typeface="Arial"/>
                <a:cs typeface="Arial"/>
              </a:rPr>
              <a:t>examined</a:t>
            </a:r>
            <a:endParaRPr sz="3200">
              <a:latin typeface="Arial"/>
              <a:cs typeface="Arial"/>
            </a:endParaRPr>
          </a:p>
          <a:p>
            <a:pPr>
              <a:lnSpc>
                <a:spcPct val="100000"/>
              </a:lnSpc>
              <a:spcBef>
                <a:spcPts val="25"/>
              </a:spcBef>
              <a:buFont typeface="Arial"/>
              <a:buChar char="•"/>
            </a:pPr>
            <a:endParaRPr sz="4700">
              <a:latin typeface="Arial"/>
              <a:cs typeface="Arial"/>
            </a:endParaRPr>
          </a:p>
          <a:p>
            <a:pPr marL="355600" marR="1084580" indent="-342900">
              <a:lnSpc>
                <a:spcPct val="100000"/>
              </a:lnSpc>
              <a:buChar char="•"/>
              <a:tabLst>
                <a:tab pos="354965" algn="l"/>
                <a:tab pos="355600" algn="l"/>
              </a:tabLst>
            </a:pPr>
            <a:r>
              <a:rPr sz="3200" spc="-135" dirty="0">
                <a:latin typeface="Arial"/>
                <a:cs typeface="Arial"/>
              </a:rPr>
              <a:t>Positive </a:t>
            </a:r>
            <a:r>
              <a:rPr sz="3200" spc="-280" dirty="0">
                <a:latin typeface="Arial"/>
                <a:cs typeface="Arial"/>
              </a:rPr>
              <a:t>cases </a:t>
            </a:r>
            <a:r>
              <a:rPr sz="3200" spc="-135" dirty="0">
                <a:latin typeface="Arial"/>
                <a:cs typeface="Arial"/>
              </a:rPr>
              <a:t>are </a:t>
            </a:r>
            <a:r>
              <a:rPr sz="3200" spc="-85" dirty="0">
                <a:latin typeface="Arial"/>
                <a:cs typeface="Arial"/>
              </a:rPr>
              <a:t>provided </a:t>
            </a:r>
            <a:r>
              <a:rPr sz="3200" spc="-35" dirty="0">
                <a:latin typeface="Arial"/>
                <a:cs typeface="Arial"/>
              </a:rPr>
              <a:t>prompt</a:t>
            </a:r>
            <a:r>
              <a:rPr sz="3200" spc="-250" dirty="0">
                <a:latin typeface="Arial"/>
                <a:cs typeface="Arial"/>
              </a:rPr>
              <a:t> </a:t>
            </a:r>
            <a:r>
              <a:rPr sz="3200" spc="-155" dirty="0">
                <a:latin typeface="Arial"/>
                <a:cs typeface="Arial"/>
              </a:rPr>
              <a:t>and  </a:t>
            </a:r>
            <a:r>
              <a:rPr sz="3200" spc="-95" dirty="0">
                <a:latin typeface="Arial"/>
                <a:cs typeface="Arial"/>
              </a:rPr>
              <a:t>complete</a:t>
            </a:r>
            <a:r>
              <a:rPr sz="3200" spc="-175" dirty="0">
                <a:latin typeface="Arial"/>
                <a:cs typeface="Arial"/>
              </a:rPr>
              <a:t> </a:t>
            </a:r>
            <a:r>
              <a:rPr sz="3200" spc="-35" dirty="0">
                <a:latin typeface="Arial"/>
                <a:cs typeface="Arial"/>
              </a:rPr>
              <a:t>treatment</a:t>
            </a:r>
            <a:endParaRPr sz="3200">
              <a:latin typeface="Arial"/>
              <a:cs typeface="Arial"/>
            </a:endParaRPr>
          </a:p>
          <a:p>
            <a:pPr>
              <a:lnSpc>
                <a:spcPct val="100000"/>
              </a:lnSpc>
              <a:spcBef>
                <a:spcPts val="35"/>
              </a:spcBef>
              <a:buFont typeface="Arial"/>
              <a:buChar char="•"/>
            </a:pPr>
            <a:endParaRPr sz="4700">
              <a:latin typeface="Arial"/>
              <a:cs typeface="Arial"/>
            </a:endParaRPr>
          </a:p>
          <a:p>
            <a:pPr marL="355600" marR="120014" indent="-342900">
              <a:lnSpc>
                <a:spcPct val="99900"/>
              </a:lnSpc>
              <a:spcBef>
                <a:spcPts val="5"/>
              </a:spcBef>
              <a:buChar char="•"/>
              <a:tabLst>
                <a:tab pos="354965" algn="l"/>
                <a:tab pos="355600" algn="l"/>
              </a:tabLst>
            </a:pPr>
            <a:r>
              <a:rPr sz="3200" spc="-125" dirty="0">
                <a:latin typeface="Arial"/>
                <a:cs typeface="Arial"/>
              </a:rPr>
              <a:t>Incentives </a:t>
            </a:r>
            <a:r>
              <a:rPr sz="3200" spc="-175" dirty="0">
                <a:latin typeface="Arial"/>
                <a:cs typeface="Arial"/>
              </a:rPr>
              <a:t>have </a:t>
            </a:r>
            <a:r>
              <a:rPr sz="3200" spc="-150" dirty="0">
                <a:latin typeface="Arial"/>
                <a:cs typeface="Arial"/>
              </a:rPr>
              <a:t>been </a:t>
            </a:r>
            <a:r>
              <a:rPr sz="3200" spc="-135" dirty="0">
                <a:latin typeface="Arial"/>
                <a:cs typeface="Arial"/>
              </a:rPr>
              <a:t>considered </a:t>
            </a:r>
            <a:r>
              <a:rPr sz="3200" spc="10" dirty="0">
                <a:latin typeface="Arial"/>
                <a:cs typeface="Arial"/>
              </a:rPr>
              <a:t>for </a:t>
            </a:r>
            <a:r>
              <a:rPr sz="3200" spc="-385" dirty="0">
                <a:latin typeface="Arial"/>
                <a:cs typeface="Arial"/>
              </a:rPr>
              <a:t>ASHAs  </a:t>
            </a:r>
            <a:r>
              <a:rPr sz="3200" spc="10" dirty="0">
                <a:latin typeface="Arial"/>
                <a:cs typeface="Arial"/>
              </a:rPr>
              <a:t>for </a:t>
            </a:r>
            <a:r>
              <a:rPr sz="3200" spc="-70" dirty="0">
                <a:latin typeface="Arial"/>
                <a:cs typeface="Arial"/>
              </a:rPr>
              <a:t>performing </a:t>
            </a:r>
            <a:r>
              <a:rPr sz="3200" spc="-204" dirty="0">
                <a:latin typeface="Arial"/>
                <a:cs typeface="Arial"/>
              </a:rPr>
              <a:t>Rapid </a:t>
            </a:r>
            <a:r>
              <a:rPr sz="3200" spc="-150" dirty="0">
                <a:latin typeface="Arial"/>
                <a:cs typeface="Arial"/>
              </a:rPr>
              <a:t>Diagnostic </a:t>
            </a:r>
            <a:r>
              <a:rPr sz="3200" spc="-225" dirty="0">
                <a:latin typeface="Arial"/>
                <a:cs typeface="Arial"/>
              </a:rPr>
              <a:t>Tests</a:t>
            </a:r>
            <a:r>
              <a:rPr sz="3200" spc="-425" dirty="0">
                <a:latin typeface="Arial"/>
                <a:cs typeface="Arial"/>
              </a:rPr>
              <a:t> </a:t>
            </a:r>
            <a:r>
              <a:rPr sz="3200" spc="-285" dirty="0">
                <a:latin typeface="Arial"/>
                <a:cs typeface="Arial"/>
              </a:rPr>
              <a:t>(RDTs),  </a:t>
            </a:r>
            <a:r>
              <a:rPr sz="3200" spc="-75" dirty="0">
                <a:latin typeface="Arial"/>
                <a:cs typeface="Arial"/>
              </a:rPr>
              <a:t>preparation </a:t>
            </a:r>
            <a:r>
              <a:rPr sz="3200" spc="-5" dirty="0">
                <a:latin typeface="Arial"/>
                <a:cs typeface="Arial"/>
              </a:rPr>
              <a:t>of </a:t>
            </a:r>
            <a:r>
              <a:rPr sz="3200" spc="-160" dirty="0">
                <a:latin typeface="Arial"/>
                <a:cs typeface="Arial"/>
              </a:rPr>
              <a:t>slides </a:t>
            </a:r>
            <a:r>
              <a:rPr sz="3200" spc="-150" dirty="0">
                <a:latin typeface="Arial"/>
                <a:cs typeface="Arial"/>
              </a:rPr>
              <a:t>and </a:t>
            </a:r>
            <a:r>
              <a:rPr sz="3200" spc="-95" dirty="0">
                <a:latin typeface="Arial"/>
                <a:cs typeface="Arial"/>
              </a:rPr>
              <a:t>administering  complete</a:t>
            </a:r>
            <a:r>
              <a:rPr sz="3200" spc="-175" dirty="0">
                <a:latin typeface="Arial"/>
                <a:cs typeface="Arial"/>
              </a:rPr>
              <a:t> </a:t>
            </a:r>
            <a:r>
              <a:rPr sz="3200" spc="-35" dirty="0">
                <a:latin typeface="Arial"/>
                <a:cs typeface="Arial"/>
              </a:rPr>
              <a:t>treatment</a:t>
            </a:r>
            <a:endParaRPr sz="3200">
              <a:latin typeface="Arial"/>
              <a:cs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96309" y="497840"/>
            <a:ext cx="2149475" cy="695960"/>
          </a:xfrm>
          <a:prstGeom prst="rect">
            <a:avLst/>
          </a:prstGeom>
        </p:spPr>
        <p:txBody>
          <a:bodyPr vert="horz" wrap="square" lIns="0" tIns="12700" rIns="0" bIns="0" rtlCol="0">
            <a:spAutoFit/>
          </a:bodyPr>
          <a:lstStyle/>
          <a:p>
            <a:pPr marL="12700">
              <a:lnSpc>
                <a:spcPct val="100000"/>
              </a:lnSpc>
              <a:spcBef>
                <a:spcPts val="100"/>
              </a:spcBef>
            </a:pPr>
            <a:r>
              <a:rPr spc="95" dirty="0"/>
              <a:t>M</a:t>
            </a:r>
            <a:r>
              <a:rPr spc="-400" dirty="0"/>
              <a:t>A</a:t>
            </a:r>
            <a:r>
              <a:rPr spc="-455" dirty="0"/>
              <a:t>L</a:t>
            </a:r>
            <a:r>
              <a:rPr spc="-550" dirty="0"/>
              <a:t>A</a:t>
            </a:r>
            <a:r>
              <a:rPr spc="-440" dirty="0"/>
              <a:t>RIA</a:t>
            </a:r>
          </a:p>
        </p:txBody>
      </p:sp>
      <p:sp>
        <p:nvSpPr>
          <p:cNvPr id="3" name="object 3"/>
          <p:cNvSpPr txBox="1"/>
          <p:nvPr/>
        </p:nvSpPr>
        <p:spPr>
          <a:xfrm>
            <a:off x="535940" y="1633220"/>
            <a:ext cx="7779384" cy="4615180"/>
          </a:xfrm>
          <a:prstGeom prst="rect">
            <a:avLst/>
          </a:prstGeom>
        </p:spPr>
        <p:txBody>
          <a:bodyPr vert="horz" wrap="square" lIns="0" tIns="12700" rIns="0" bIns="0" rtlCol="0">
            <a:spAutoFit/>
          </a:bodyPr>
          <a:lstStyle/>
          <a:p>
            <a:pPr marL="355600" marR="5080" indent="-342900">
              <a:lnSpc>
                <a:spcPct val="100000"/>
              </a:lnSpc>
              <a:spcBef>
                <a:spcPts val="100"/>
              </a:spcBef>
              <a:buChar char="•"/>
              <a:tabLst>
                <a:tab pos="354965" algn="l"/>
                <a:tab pos="355600" algn="l"/>
              </a:tabLst>
            </a:pPr>
            <a:r>
              <a:rPr sz="3200" spc="-395" dirty="0">
                <a:latin typeface="Arial"/>
                <a:cs typeface="Arial"/>
              </a:rPr>
              <a:t>ASHA </a:t>
            </a:r>
            <a:r>
              <a:rPr sz="3200" spc="-200" dirty="0">
                <a:latin typeface="Arial"/>
                <a:cs typeface="Arial"/>
              </a:rPr>
              <a:t>can </a:t>
            </a:r>
            <a:r>
              <a:rPr sz="3200" spc="-170" dirty="0">
                <a:latin typeface="Arial"/>
                <a:cs typeface="Arial"/>
              </a:rPr>
              <a:t>also </a:t>
            </a:r>
            <a:r>
              <a:rPr sz="3200" spc="-140" dirty="0">
                <a:latin typeface="Arial"/>
                <a:cs typeface="Arial"/>
              </a:rPr>
              <a:t>arrange </a:t>
            </a:r>
            <a:r>
              <a:rPr sz="3200" spc="35" dirty="0">
                <a:latin typeface="Arial"/>
                <a:cs typeface="Arial"/>
              </a:rPr>
              <a:t>to </a:t>
            </a:r>
            <a:r>
              <a:rPr sz="3200" spc="-55" dirty="0">
                <a:latin typeface="Arial"/>
                <a:cs typeface="Arial"/>
              </a:rPr>
              <a:t>transport </a:t>
            </a:r>
            <a:r>
              <a:rPr sz="3200" spc="-175" dirty="0">
                <a:latin typeface="Arial"/>
                <a:cs typeface="Arial"/>
              </a:rPr>
              <a:t>severe  </a:t>
            </a:r>
            <a:r>
              <a:rPr sz="3200" spc="-114" dirty="0">
                <a:latin typeface="Arial"/>
                <a:cs typeface="Arial"/>
              </a:rPr>
              <a:t>malaria </a:t>
            </a:r>
            <a:r>
              <a:rPr sz="3200" spc="-280" dirty="0">
                <a:latin typeface="Arial"/>
                <a:cs typeface="Arial"/>
              </a:rPr>
              <a:t>cases </a:t>
            </a:r>
            <a:r>
              <a:rPr sz="3200" spc="35" dirty="0">
                <a:latin typeface="Arial"/>
                <a:cs typeface="Arial"/>
              </a:rPr>
              <a:t>to </a:t>
            </a:r>
            <a:r>
              <a:rPr sz="3200" spc="-45" dirty="0">
                <a:latin typeface="Arial"/>
                <a:cs typeface="Arial"/>
              </a:rPr>
              <a:t>the </a:t>
            </a:r>
            <a:r>
              <a:rPr sz="3200" spc="-50" dirty="0">
                <a:latin typeface="Arial"/>
                <a:cs typeface="Arial"/>
              </a:rPr>
              <a:t>referral </a:t>
            </a:r>
            <a:r>
              <a:rPr sz="3200" spc="-125" dirty="0">
                <a:latin typeface="Arial"/>
                <a:cs typeface="Arial"/>
              </a:rPr>
              <a:t>centers </a:t>
            </a:r>
            <a:r>
              <a:rPr sz="3200" spc="15" dirty="0">
                <a:latin typeface="Arial"/>
                <a:cs typeface="Arial"/>
              </a:rPr>
              <a:t>with</a:t>
            </a:r>
            <a:r>
              <a:rPr sz="3200" spc="-625" dirty="0">
                <a:latin typeface="Arial"/>
                <a:cs typeface="Arial"/>
              </a:rPr>
              <a:t> </a:t>
            </a:r>
            <a:r>
              <a:rPr sz="3200" spc="-40" dirty="0">
                <a:latin typeface="Arial"/>
                <a:cs typeface="Arial"/>
              </a:rPr>
              <a:t>the  </a:t>
            </a:r>
            <a:r>
              <a:rPr sz="3200" spc="-90" dirty="0">
                <a:latin typeface="Arial"/>
                <a:cs typeface="Arial"/>
              </a:rPr>
              <a:t>expenditure </a:t>
            </a:r>
            <a:r>
              <a:rPr sz="3200" spc="-95" dirty="0">
                <a:latin typeface="Arial"/>
                <a:cs typeface="Arial"/>
              </a:rPr>
              <a:t>borne </a:t>
            </a:r>
            <a:r>
              <a:rPr sz="3200" spc="-10" dirty="0">
                <a:latin typeface="Arial"/>
                <a:cs typeface="Arial"/>
              </a:rPr>
              <a:t>out </a:t>
            </a:r>
            <a:r>
              <a:rPr sz="3200" spc="-5" dirty="0">
                <a:latin typeface="Arial"/>
                <a:cs typeface="Arial"/>
              </a:rPr>
              <a:t>of </a:t>
            </a:r>
            <a:r>
              <a:rPr sz="3200" spc="-120" dirty="0">
                <a:latin typeface="Arial"/>
                <a:cs typeface="Arial"/>
              </a:rPr>
              <a:t>funds </a:t>
            </a:r>
            <a:r>
              <a:rPr sz="3200" spc="-20" dirty="0">
                <a:latin typeface="Arial"/>
                <a:cs typeface="Arial"/>
              </a:rPr>
              <a:t>from </a:t>
            </a:r>
            <a:r>
              <a:rPr sz="3200" spc="-55" dirty="0">
                <a:latin typeface="Arial"/>
                <a:cs typeface="Arial"/>
              </a:rPr>
              <a:t>untied  </a:t>
            </a:r>
            <a:r>
              <a:rPr sz="3200" spc="-125" dirty="0">
                <a:latin typeface="Arial"/>
                <a:cs typeface="Arial"/>
              </a:rPr>
              <a:t>grants </a:t>
            </a:r>
            <a:r>
              <a:rPr sz="3200" spc="-5" dirty="0">
                <a:latin typeface="Arial"/>
                <a:cs typeface="Arial"/>
              </a:rPr>
              <a:t>of</a:t>
            </a:r>
            <a:r>
              <a:rPr sz="3200" spc="-235" dirty="0">
                <a:latin typeface="Arial"/>
                <a:cs typeface="Arial"/>
              </a:rPr>
              <a:t> </a:t>
            </a:r>
            <a:r>
              <a:rPr sz="3200" spc="-170" dirty="0">
                <a:latin typeface="Arial"/>
                <a:cs typeface="Arial"/>
              </a:rPr>
              <a:t>NHM</a:t>
            </a:r>
            <a:endParaRPr sz="3200">
              <a:latin typeface="Arial"/>
              <a:cs typeface="Arial"/>
            </a:endParaRPr>
          </a:p>
          <a:p>
            <a:pPr>
              <a:lnSpc>
                <a:spcPct val="100000"/>
              </a:lnSpc>
              <a:spcBef>
                <a:spcPts val="25"/>
              </a:spcBef>
              <a:buFont typeface="Arial"/>
              <a:buChar char="•"/>
            </a:pPr>
            <a:endParaRPr sz="4700">
              <a:latin typeface="Arial"/>
              <a:cs typeface="Arial"/>
            </a:endParaRPr>
          </a:p>
          <a:p>
            <a:pPr marL="355600" marR="10795" indent="-342900">
              <a:lnSpc>
                <a:spcPct val="99900"/>
              </a:lnSpc>
              <a:spcBef>
                <a:spcPts val="5"/>
              </a:spcBef>
              <a:buChar char="•"/>
              <a:tabLst>
                <a:tab pos="354965" algn="l"/>
                <a:tab pos="355600" algn="l"/>
              </a:tabLst>
            </a:pPr>
            <a:r>
              <a:rPr sz="3200" spc="-229" dirty="0">
                <a:latin typeface="Arial"/>
                <a:cs typeface="Arial"/>
              </a:rPr>
              <a:t>Funds </a:t>
            </a:r>
            <a:r>
              <a:rPr sz="3200" spc="-130" dirty="0">
                <a:latin typeface="Arial"/>
                <a:cs typeface="Arial"/>
              </a:rPr>
              <a:t>available </a:t>
            </a:r>
            <a:r>
              <a:rPr sz="3200" spc="15" dirty="0">
                <a:latin typeface="Arial"/>
                <a:cs typeface="Arial"/>
              </a:rPr>
              <a:t>with </a:t>
            </a:r>
            <a:r>
              <a:rPr sz="3200" spc="-45" dirty="0">
                <a:latin typeface="Arial"/>
                <a:cs typeface="Arial"/>
              </a:rPr>
              <a:t>the </a:t>
            </a:r>
            <a:r>
              <a:rPr sz="3200" spc="-140" dirty="0">
                <a:latin typeface="Arial"/>
                <a:cs typeface="Arial"/>
              </a:rPr>
              <a:t>Village </a:t>
            </a:r>
            <a:r>
              <a:rPr sz="3200" spc="-114" dirty="0">
                <a:latin typeface="Arial"/>
                <a:cs typeface="Arial"/>
              </a:rPr>
              <a:t>Health </a:t>
            </a:r>
            <a:r>
              <a:rPr sz="3200" spc="-155" dirty="0">
                <a:latin typeface="Arial"/>
                <a:cs typeface="Arial"/>
              </a:rPr>
              <a:t>and  </a:t>
            </a:r>
            <a:r>
              <a:rPr sz="3200" spc="-110" dirty="0">
                <a:latin typeface="Arial"/>
                <a:cs typeface="Arial"/>
              </a:rPr>
              <a:t>Sanitation </a:t>
            </a:r>
            <a:r>
              <a:rPr sz="3200" spc="-105" dirty="0">
                <a:latin typeface="Arial"/>
                <a:cs typeface="Arial"/>
              </a:rPr>
              <a:t>Committee </a:t>
            </a:r>
            <a:r>
              <a:rPr sz="3200" spc="-355" dirty="0">
                <a:latin typeface="Arial"/>
                <a:cs typeface="Arial"/>
              </a:rPr>
              <a:t>(VHSC) </a:t>
            </a:r>
            <a:r>
              <a:rPr sz="3200" spc="-200" dirty="0">
                <a:latin typeface="Arial"/>
                <a:cs typeface="Arial"/>
              </a:rPr>
              <a:t>can </a:t>
            </a:r>
            <a:r>
              <a:rPr sz="3200" spc="-175" dirty="0">
                <a:latin typeface="Arial"/>
                <a:cs typeface="Arial"/>
              </a:rPr>
              <a:t>also </a:t>
            </a:r>
            <a:r>
              <a:rPr sz="3200" spc="-155" dirty="0">
                <a:latin typeface="Arial"/>
                <a:cs typeface="Arial"/>
              </a:rPr>
              <a:t>be  </a:t>
            </a:r>
            <a:r>
              <a:rPr sz="3200" spc="-65" dirty="0">
                <a:latin typeface="Arial"/>
                <a:cs typeface="Arial"/>
              </a:rPr>
              <a:t>utilized </a:t>
            </a:r>
            <a:r>
              <a:rPr sz="3200" spc="-75" dirty="0">
                <a:latin typeface="Arial"/>
                <a:cs typeface="Arial"/>
              </a:rPr>
              <a:t>(this </a:t>
            </a:r>
            <a:r>
              <a:rPr sz="3200" spc="-80" dirty="0">
                <a:latin typeface="Arial"/>
                <a:cs typeface="Arial"/>
              </a:rPr>
              <a:t>grant </a:t>
            </a:r>
            <a:r>
              <a:rPr sz="3200" spc="-175" dirty="0">
                <a:latin typeface="Arial"/>
                <a:cs typeface="Arial"/>
              </a:rPr>
              <a:t>may </a:t>
            </a:r>
            <a:r>
              <a:rPr sz="3200" spc="-170" dirty="0">
                <a:latin typeface="Arial"/>
                <a:cs typeface="Arial"/>
              </a:rPr>
              <a:t>also </a:t>
            </a:r>
            <a:r>
              <a:rPr sz="3200" spc="-150" dirty="0">
                <a:latin typeface="Arial"/>
                <a:cs typeface="Arial"/>
              </a:rPr>
              <a:t>be </a:t>
            </a:r>
            <a:r>
              <a:rPr sz="3200" spc="-65" dirty="0">
                <a:latin typeface="Arial"/>
                <a:cs typeface="Arial"/>
              </a:rPr>
              <a:t>utilized </a:t>
            </a:r>
            <a:r>
              <a:rPr sz="3200" spc="5" dirty="0">
                <a:latin typeface="Arial"/>
                <a:cs typeface="Arial"/>
              </a:rPr>
              <a:t>for  </a:t>
            </a:r>
            <a:r>
              <a:rPr sz="3200" spc="-160" dirty="0">
                <a:latin typeface="Arial"/>
                <a:cs typeface="Arial"/>
              </a:rPr>
              <a:t>source </a:t>
            </a:r>
            <a:r>
              <a:rPr sz="3200" spc="-70" dirty="0">
                <a:latin typeface="Arial"/>
                <a:cs typeface="Arial"/>
              </a:rPr>
              <a:t>reduction </a:t>
            </a:r>
            <a:r>
              <a:rPr sz="3200" spc="-5" dirty="0">
                <a:latin typeface="Arial"/>
                <a:cs typeface="Arial"/>
              </a:rPr>
              <a:t>of </a:t>
            </a:r>
            <a:r>
              <a:rPr sz="3200" spc="-85" dirty="0">
                <a:latin typeface="Arial"/>
                <a:cs typeface="Arial"/>
              </a:rPr>
              <a:t>mosquito </a:t>
            </a:r>
            <a:r>
              <a:rPr sz="3200" spc="-114" dirty="0">
                <a:latin typeface="Arial"/>
                <a:cs typeface="Arial"/>
              </a:rPr>
              <a:t>breeding</a:t>
            </a:r>
            <a:r>
              <a:rPr sz="3200" spc="-565" dirty="0">
                <a:latin typeface="Arial"/>
                <a:cs typeface="Arial"/>
              </a:rPr>
              <a:t> </a:t>
            </a:r>
            <a:r>
              <a:rPr sz="3200" spc="-135" dirty="0">
                <a:latin typeface="Arial"/>
                <a:cs typeface="Arial"/>
              </a:rPr>
              <a:t>sites)</a:t>
            </a:r>
            <a:endParaRPr sz="3200">
              <a:latin typeface="Arial"/>
              <a:cs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2479040" marR="5080" indent="-2283460">
              <a:lnSpc>
                <a:spcPct val="100000"/>
              </a:lnSpc>
              <a:spcBef>
                <a:spcPts val="100"/>
              </a:spcBef>
            </a:pPr>
            <a:r>
              <a:rPr spc="-520" dirty="0"/>
              <a:t>GUIDELINES </a:t>
            </a:r>
            <a:r>
              <a:rPr spc="-555" dirty="0"/>
              <a:t>UNDER </a:t>
            </a:r>
            <a:r>
              <a:rPr spc="-480" dirty="0"/>
              <a:t>NVBDCP:  </a:t>
            </a:r>
            <a:r>
              <a:rPr spc="-375" dirty="0"/>
              <a:t>MALARIA</a:t>
            </a:r>
          </a:p>
        </p:txBody>
      </p:sp>
      <p:sp>
        <p:nvSpPr>
          <p:cNvPr id="3" name="object 3"/>
          <p:cNvSpPr txBox="1"/>
          <p:nvPr/>
        </p:nvSpPr>
        <p:spPr>
          <a:xfrm>
            <a:off x="497840" y="1531620"/>
            <a:ext cx="7694930" cy="4331970"/>
          </a:xfrm>
          <a:prstGeom prst="rect">
            <a:avLst/>
          </a:prstGeom>
        </p:spPr>
        <p:txBody>
          <a:bodyPr vert="horz" wrap="square" lIns="0" tIns="114300" rIns="0" bIns="0" rtlCol="0">
            <a:spAutoFit/>
          </a:bodyPr>
          <a:lstStyle/>
          <a:p>
            <a:pPr marL="393700" indent="-342900">
              <a:lnSpc>
                <a:spcPct val="100000"/>
              </a:lnSpc>
              <a:spcBef>
                <a:spcPts val="900"/>
              </a:spcBef>
              <a:buFont typeface="Arial"/>
              <a:buChar char="•"/>
              <a:tabLst>
                <a:tab pos="393065" algn="l"/>
                <a:tab pos="393700" algn="l"/>
              </a:tabLst>
            </a:pPr>
            <a:r>
              <a:rPr sz="3200" b="1" spc="-235" dirty="0">
                <a:latin typeface="Arial"/>
                <a:cs typeface="Arial"/>
              </a:rPr>
              <a:t>Surveillance </a:t>
            </a:r>
            <a:r>
              <a:rPr sz="3200" b="1" spc="-225" dirty="0">
                <a:latin typeface="Arial"/>
                <a:cs typeface="Arial"/>
              </a:rPr>
              <a:t>and </a:t>
            </a:r>
            <a:r>
              <a:rPr sz="3200" b="1" spc="-330" dirty="0">
                <a:latin typeface="Arial"/>
                <a:cs typeface="Arial"/>
              </a:rPr>
              <a:t>case</a:t>
            </a:r>
            <a:r>
              <a:rPr sz="3200" b="1" spc="-95" dirty="0">
                <a:latin typeface="Arial"/>
                <a:cs typeface="Arial"/>
              </a:rPr>
              <a:t> </a:t>
            </a:r>
            <a:r>
              <a:rPr sz="3200" b="1" spc="-215" dirty="0">
                <a:latin typeface="Arial"/>
                <a:cs typeface="Arial"/>
              </a:rPr>
              <a:t>management</a:t>
            </a:r>
            <a:endParaRPr sz="3200">
              <a:latin typeface="Arial"/>
              <a:cs typeface="Arial"/>
            </a:endParaRPr>
          </a:p>
          <a:p>
            <a:pPr marL="393700" marR="527685" indent="-342900">
              <a:lnSpc>
                <a:spcPct val="100000"/>
              </a:lnSpc>
              <a:spcBef>
                <a:spcPts val="800"/>
              </a:spcBef>
            </a:pPr>
            <a:r>
              <a:rPr sz="4800" spc="-232" baseline="6076" dirty="0">
                <a:latin typeface="UnDotum"/>
                <a:cs typeface="UnDotum"/>
              </a:rPr>
              <a:t></a:t>
            </a:r>
            <a:r>
              <a:rPr sz="3200" spc="-155" dirty="0">
                <a:latin typeface="Arial"/>
                <a:cs typeface="Arial"/>
              </a:rPr>
              <a:t>Conventional </a:t>
            </a:r>
            <a:r>
              <a:rPr sz="3200" spc="-125" dirty="0">
                <a:latin typeface="Arial"/>
                <a:cs typeface="Arial"/>
              </a:rPr>
              <a:t>diagnostic </a:t>
            </a:r>
            <a:r>
              <a:rPr sz="3200" spc="-75" dirty="0">
                <a:latin typeface="Arial"/>
                <a:cs typeface="Arial"/>
              </a:rPr>
              <a:t>method</a:t>
            </a:r>
            <a:r>
              <a:rPr sz="3200" spc="-260" dirty="0">
                <a:latin typeface="Arial"/>
                <a:cs typeface="Arial"/>
              </a:rPr>
              <a:t> </a:t>
            </a:r>
            <a:r>
              <a:rPr sz="3200" spc="-65" dirty="0">
                <a:latin typeface="Arial"/>
                <a:cs typeface="Arial"/>
              </a:rPr>
              <a:t>through  </a:t>
            </a:r>
            <a:r>
              <a:rPr sz="3200" spc="-135" dirty="0">
                <a:latin typeface="Arial"/>
                <a:cs typeface="Arial"/>
              </a:rPr>
              <a:t>microscopy remains </a:t>
            </a:r>
            <a:r>
              <a:rPr sz="3200" spc="-40" dirty="0">
                <a:latin typeface="Arial"/>
                <a:cs typeface="Arial"/>
              </a:rPr>
              <a:t>the </a:t>
            </a:r>
            <a:r>
              <a:rPr sz="3200" spc="-114" dirty="0">
                <a:latin typeface="Arial"/>
                <a:cs typeface="Arial"/>
              </a:rPr>
              <a:t>gold</a:t>
            </a:r>
            <a:r>
              <a:rPr sz="3200" spc="-409" dirty="0">
                <a:latin typeface="Arial"/>
                <a:cs typeface="Arial"/>
              </a:rPr>
              <a:t> </a:t>
            </a:r>
            <a:r>
              <a:rPr sz="3200" spc="-120" dirty="0">
                <a:latin typeface="Arial"/>
                <a:cs typeface="Arial"/>
              </a:rPr>
              <a:t>standard</a:t>
            </a:r>
            <a:endParaRPr sz="3200">
              <a:latin typeface="Arial"/>
              <a:cs typeface="Arial"/>
            </a:endParaRPr>
          </a:p>
          <a:p>
            <a:pPr>
              <a:lnSpc>
                <a:spcPct val="100000"/>
              </a:lnSpc>
              <a:spcBef>
                <a:spcPts val="25"/>
              </a:spcBef>
            </a:pPr>
            <a:endParaRPr sz="4700">
              <a:latin typeface="Arial"/>
              <a:cs typeface="Arial"/>
            </a:endParaRPr>
          </a:p>
          <a:p>
            <a:pPr marL="393700" marR="43180" indent="-342900">
              <a:lnSpc>
                <a:spcPct val="100000"/>
              </a:lnSpc>
            </a:pPr>
            <a:r>
              <a:rPr sz="4800" spc="-254" baseline="5208" dirty="0">
                <a:latin typeface="UnDotum"/>
                <a:cs typeface="UnDotum"/>
              </a:rPr>
              <a:t></a:t>
            </a:r>
            <a:r>
              <a:rPr sz="3200" spc="-170" dirty="0">
                <a:latin typeface="Arial"/>
                <a:cs typeface="Arial"/>
              </a:rPr>
              <a:t>However, </a:t>
            </a:r>
            <a:r>
              <a:rPr sz="3200" spc="-80" dirty="0">
                <a:latin typeface="Arial"/>
                <a:cs typeface="Arial"/>
              </a:rPr>
              <a:t>rapid </a:t>
            </a:r>
            <a:r>
              <a:rPr sz="3200" spc="-125" dirty="0">
                <a:latin typeface="Arial"/>
                <a:cs typeface="Arial"/>
              </a:rPr>
              <a:t>diagnostic </a:t>
            </a:r>
            <a:r>
              <a:rPr sz="3200" spc="-80" dirty="0">
                <a:latin typeface="Arial"/>
                <a:cs typeface="Arial"/>
              </a:rPr>
              <a:t>kits </a:t>
            </a:r>
            <a:r>
              <a:rPr sz="3200" spc="-165" dirty="0">
                <a:latin typeface="Arial"/>
                <a:cs typeface="Arial"/>
              </a:rPr>
              <a:t>(Pf </a:t>
            </a:r>
            <a:r>
              <a:rPr sz="3200" spc="-85" dirty="0">
                <a:latin typeface="Arial"/>
                <a:cs typeface="Arial"/>
              </a:rPr>
              <a:t>kits) </a:t>
            </a:r>
            <a:r>
              <a:rPr sz="3200" spc="-135" dirty="0">
                <a:latin typeface="Arial"/>
                <a:cs typeface="Arial"/>
              </a:rPr>
              <a:t>are  </a:t>
            </a:r>
            <a:r>
              <a:rPr sz="3200" spc="-85" dirty="0">
                <a:latin typeface="Arial"/>
                <a:cs typeface="Arial"/>
              </a:rPr>
              <a:t>provided</a:t>
            </a:r>
            <a:r>
              <a:rPr sz="3200" spc="-180" dirty="0">
                <a:latin typeface="Arial"/>
                <a:cs typeface="Arial"/>
              </a:rPr>
              <a:t> </a:t>
            </a:r>
            <a:r>
              <a:rPr sz="3200" spc="10" dirty="0">
                <a:latin typeface="Arial"/>
                <a:cs typeface="Arial"/>
              </a:rPr>
              <a:t>for</a:t>
            </a:r>
            <a:r>
              <a:rPr sz="3200" spc="-175" dirty="0">
                <a:latin typeface="Arial"/>
                <a:cs typeface="Arial"/>
              </a:rPr>
              <a:t> </a:t>
            </a:r>
            <a:r>
              <a:rPr sz="3200" spc="-120" dirty="0">
                <a:latin typeface="Arial"/>
                <a:cs typeface="Arial"/>
              </a:rPr>
              <a:t>quick</a:t>
            </a:r>
            <a:r>
              <a:rPr sz="3200" spc="-180" dirty="0">
                <a:latin typeface="Arial"/>
                <a:cs typeface="Arial"/>
              </a:rPr>
              <a:t> </a:t>
            </a:r>
            <a:r>
              <a:rPr sz="3200" spc="-30" dirty="0">
                <a:latin typeface="Arial"/>
                <a:cs typeface="Arial"/>
              </a:rPr>
              <a:t>treatment</a:t>
            </a:r>
            <a:r>
              <a:rPr sz="3200" spc="-175" dirty="0">
                <a:latin typeface="Arial"/>
                <a:cs typeface="Arial"/>
              </a:rPr>
              <a:t> </a:t>
            </a:r>
            <a:r>
              <a:rPr sz="3200" spc="-40" dirty="0">
                <a:latin typeface="Arial"/>
                <a:cs typeface="Arial"/>
              </a:rPr>
              <a:t>in</a:t>
            </a:r>
            <a:r>
              <a:rPr sz="3200" spc="-180" dirty="0">
                <a:latin typeface="Arial"/>
                <a:cs typeface="Arial"/>
              </a:rPr>
              <a:t> </a:t>
            </a:r>
            <a:r>
              <a:rPr sz="3200" spc="-10" dirty="0">
                <a:latin typeface="Arial"/>
                <a:cs typeface="Arial"/>
              </a:rPr>
              <a:t>difficult</a:t>
            </a:r>
            <a:r>
              <a:rPr sz="3200" spc="-185" dirty="0">
                <a:latin typeface="Arial"/>
                <a:cs typeface="Arial"/>
              </a:rPr>
              <a:t> </a:t>
            </a:r>
            <a:r>
              <a:rPr sz="3200" spc="-155" dirty="0">
                <a:latin typeface="Arial"/>
                <a:cs typeface="Arial"/>
              </a:rPr>
              <a:t>and  </a:t>
            </a:r>
            <a:r>
              <a:rPr sz="3200" spc="-170" dirty="0">
                <a:latin typeface="Arial"/>
                <a:cs typeface="Arial"/>
              </a:rPr>
              <a:t>inaccessible </a:t>
            </a:r>
            <a:r>
              <a:rPr sz="3200" spc="-200" dirty="0">
                <a:latin typeface="Arial"/>
                <a:cs typeface="Arial"/>
              </a:rPr>
              <a:t>areas </a:t>
            </a:r>
            <a:r>
              <a:rPr sz="3200" spc="20" dirty="0">
                <a:latin typeface="Arial"/>
                <a:cs typeface="Arial"/>
              </a:rPr>
              <a:t>with </a:t>
            </a:r>
            <a:r>
              <a:rPr sz="3200" spc="-285" dirty="0">
                <a:latin typeface="Arial"/>
                <a:cs typeface="Arial"/>
              </a:rPr>
              <a:t>P. </a:t>
            </a:r>
            <a:r>
              <a:rPr sz="3200" spc="-90" dirty="0">
                <a:latin typeface="Arial"/>
                <a:cs typeface="Arial"/>
              </a:rPr>
              <a:t>falciparum  </a:t>
            </a:r>
            <a:r>
              <a:rPr sz="3200" spc="-120" dirty="0">
                <a:latin typeface="Arial"/>
                <a:cs typeface="Arial"/>
              </a:rPr>
              <a:t>predominance</a:t>
            </a:r>
            <a:endParaRPr sz="320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762250" y="497840"/>
            <a:ext cx="3615054" cy="695960"/>
          </a:xfrm>
          <a:prstGeom prst="rect">
            <a:avLst/>
          </a:prstGeom>
        </p:spPr>
        <p:txBody>
          <a:bodyPr vert="horz" wrap="square" lIns="0" tIns="12700" rIns="0" bIns="0" rtlCol="0">
            <a:spAutoFit/>
          </a:bodyPr>
          <a:lstStyle/>
          <a:p>
            <a:pPr marL="12700">
              <a:lnSpc>
                <a:spcPct val="100000"/>
              </a:lnSpc>
              <a:spcBef>
                <a:spcPts val="100"/>
              </a:spcBef>
            </a:pPr>
            <a:r>
              <a:rPr spc="-459" dirty="0"/>
              <a:t>INTRODUCTION</a:t>
            </a:r>
          </a:p>
        </p:txBody>
      </p:sp>
      <p:sp>
        <p:nvSpPr>
          <p:cNvPr id="3" name="object 3"/>
          <p:cNvSpPr txBox="1"/>
          <p:nvPr/>
        </p:nvSpPr>
        <p:spPr>
          <a:xfrm>
            <a:off x="485140" y="1633220"/>
            <a:ext cx="7099934" cy="3356610"/>
          </a:xfrm>
          <a:prstGeom prst="rect">
            <a:avLst/>
          </a:prstGeom>
        </p:spPr>
        <p:txBody>
          <a:bodyPr vert="horz" wrap="square" lIns="0" tIns="12700" rIns="0" bIns="0" rtlCol="0">
            <a:spAutoFit/>
          </a:bodyPr>
          <a:lstStyle/>
          <a:p>
            <a:pPr marL="406400" indent="-342900">
              <a:lnSpc>
                <a:spcPct val="100000"/>
              </a:lnSpc>
              <a:spcBef>
                <a:spcPts val="100"/>
              </a:spcBef>
              <a:buFont typeface="Arial"/>
              <a:buChar char="•"/>
              <a:tabLst>
                <a:tab pos="405765" algn="l"/>
                <a:tab pos="406400" algn="l"/>
              </a:tabLst>
            </a:pPr>
            <a:r>
              <a:rPr sz="3200" b="1" spc="-195" dirty="0">
                <a:latin typeface="Arial"/>
                <a:cs typeface="Arial"/>
              </a:rPr>
              <a:t>Vector </a:t>
            </a:r>
            <a:r>
              <a:rPr sz="3200" b="1" spc="-200" dirty="0">
                <a:latin typeface="Arial"/>
                <a:cs typeface="Arial"/>
              </a:rPr>
              <a:t>borne</a:t>
            </a:r>
            <a:r>
              <a:rPr sz="3200" b="1" spc="-160" dirty="0">
                <a:latin typeface="Arial"/>
                <a:cs typeface="Arial"/>
              </a:rPr>
              <a:t> </a:t>
            </a:r>
            <a:r>
              <a:rPr sz="3200" b="1" spc="-270" dirty="0">
                <a:latin typeface="Arial"/>
                <a:cs typeface="Arial"/>
              </a:rPr>
              <a:t>diseases</a:t>
            </a:r>
            <a:r>
              <a:rPr sz="3200" spc="-270" dirty="0">
                <a:latin typeface="Arial"/>
                <a:cs typeface="Arial"/>
              </a:rPr>
              <a:t>:</a:t>
            </a:r>
            <a:endParaRPr sz="3200">
              <a:latin typeface="Arial"/>
              <a:cs typeface="Arial"/>
            </a:endParaRPr>
          </a:p>
          <a:p>
            <a:pPr>
              <a:lnSpc>
                <a:spcPct val="100000"/>
              </a:lnSpc>
              <a:spcBef>
                <a:spcPts val="35"/>
              </a:spcBef>
            </a:pPr>
            <a:endParaRPr sz="4700">
              <a:latin typeface="Arial"/>
              <a:cs typeface="Arial"/>
            </a:endParaRPr>
          </a:p>
          <a:p>
            <a:pPr marL="63500">
              <a:lnSpc>
                <a:spcPct val="100000"/>
              </a:lnSpc>
            </a:pPr>
            <a:r>
              <a:rPr sz="4800" spc="-487" baseline="6076" dirty="0">
                <a:latin typeface="UnDotum"/>
                <a:cs typeface="UnDotum"/>
              </a:rPr>
              <a:t></a:t>
            </a:r>
            <a:r>
              <a:rPr sz="3200" spc="-325" dirty="0">
                <a:latin typeface="Arial"/>
                <a:cs typeface="Arial"/>
              </a:rPr>
              <a:t>Pose </a:t>
            </a:r>
            <a:r>
              <a:rPr sz="3200" spc="-175" dirty="0">
                <a:latin typeface="Arial"/>
                <a:cs typeface="Arial"/>
              </a:rPr>
              <a:t>an </a:t>
            </a:r>
            <a:r>
              <a:rPr sz="3200" spc="-150" dirty="0">
                <a:latin typeface="Arial"/>
                <a:cs typeface="Arial"/>
              </a:rPr>
              <a:t>immense </a:t>
            </a:r>
            <a:r>
              <a:rPr sz="3200" spc="-90" dirty="0">
                <a:latin typeface="Arial"/>
                <a:cs typeface="Arial"/>
              </a:rPr>
              <a:t>public </a:t>
            </a:r>
            <a:r>
              <a:rPr sz="3200" spc="-75" dirty="0">
                <a:latin typeface="Arial"/>
                <a:cs typeface="Arial"/>
              </a:rPr>
              <a:t>health</a:t>
            </a:r>
            <a:r>
              <a:rPr sz="3200" spc="-165" dirty="0">
                <a:latin typeface="Arial"/>
                <a:cs typeface="Arial"/>
              </a:rPr>
              <a:t> </a:t>
            </a:r>
            <a:r>
              <a:rPr sz="3200" spc="-135" dirty="0">
                <a:latin typeface="Arial"/>
                <a:cs typeface="Arial"/>
              </a:rPr>
              <a:t>concern</a:t>
            </a:r>
            <a:endParaRPr sz="3200">
              <a:latin typeface="Arial"/>
              <a:cs typeface="Arial"/>
            </a:endParaRPr>
          </a:p>
          <a:p>
            <a:pPr>
              <a:lnSpc>
                <a:spcPct val="100000"/>
              </a:lnSpc>
              <a:spcBef>
                <a:spcPts val="25"/>
              </a:spcBef>
            </a:pPr>
            <a:endParaRPr sz="4700">
              <a:latin typeface="Arial"/>
              <a:cs typeface="Arial"/>
            </a:endParaRPr>
          </a:p>
          <a:p>
            <a:pPr marL="406400" marR="43180" indent="-342900">
              <a:lnSpc>
                <a:spcPct val="100000"/>
              </a:lnSpc>
            </a:pPr>
            <a:r>
              <a:rPr sz="4800" spc="-172" baseline="5208" dirty="0">
                <a:latin typeface="UnDotum"/>
                <a:cs typeface="UnDotum"/>
              </a:rPr>
              <a:t></a:t>
            </a:r>
            <a:r>
              <a:rPr sz="3200" spc="-114" dirty="0">
                <a:latin typeface="Arial"/>
                <a:cs typeface="Arial"/>
              </a:rPr>
              <a:t>Major </a:t>
            </a:r>
            <a:r>
              <a:rPr sz="3200" spc="-100" dirty="0">
                <a:latin typeface="Arial"/>
                <a:cs typeface="Arial"/>
              </a:rPr>
              <a:t>impediments </a:t>
            </a:r>
            <a:r>
              <a:rPr sz="3200" spc="-40" dirty="0">
                <a:latin typeface="Arial"/>
                <a:cs typeface="Arial"/>
              </a:rPr>
              <a:t>in the </a:t>
            </a:r>
            <a:r>
              <a:rPr sz="3200" spc="-75" dirty="0">
                <a:latin typeface="Arial"/>
                <a:cs typeface="Arial"/>
              </a:rPr>
              <a:t>path </a:t>
            </a:r>
            <a:r>
              <a:rPr sz="3200" spc="-5" dirty="0">
                <a:latin typeface="Arial"/>
                <a:cs typeface="Arial"/>
              </a:rPr>
              <a:t>of</a:t>
            </a:r>
            <a:r>
              <a:rPr sz="3200" spc="-665" dirty="0">
                <a:latin typeface="Arial"/>
                <a:cs typeface="Arial"/>
              </a:rPr>
              <a:t> </a:t>
            </a:r>
            <a:r>
              <a:rPr sz="3200" spc="-150" dirty="0">
                <a:latin typeface="Arial"/>
                <a:cs typeface="Arial"/>
              </a:rPr>
              <a:t>socio-  </a:t>
            </a:r>
            <a:r>
              <a:rPr sz="3200" spc="-135" dirty="0">
                <a:latin typeface="Arial"/>
                <a:cs typeface="Arial"/>
              </a:rPr>
              <a:t>economic</a:t>
            </a:r>
            <a:r>
              <a:rPr sz="3200" spc="-175" dirty="0">
                <a:latin typeface="Arial"/>
                <a:cs typeface="Arial"/>
              </a:rPr>
              <a:t> </a:t>
            </a:r>
            <a:r>
              <a:rPr sz="3200" spc="-95" dirty="0">
                <a:latin typeface="Arial"/>
                <a:cs typeface="Arial"/>
              </a:rPr>
              <a:t>development</a:t>
            </a:r>
            <a:endParaRPr sz="3200">
              <a:latin typeface="Arial"/>
              <a:cs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23240" y="1531620"/>
            <a:ext cx="8025130" cy="4818380"/>
          </a:xfrm>
          <a:prstGeom prst="rect">
            <a:avLst/>
          </a:prstGeom>
        </p:spPr>
        <p:txBody>
          <a:bodyPr vert="horz" wrap="square" lIns="0" tIns="114300" rIns="0" bIns="0" rtlCol="0">
            <a:spAutoFit/>
          </a:bodyPr>
          <a:lstStyle/>
          <a:p>
            <a:pPr marL="368300" indent="-342900">
              <a:lnSpc>
                <a:spcPct val="100000"/>
              </a:lnSpc>
              <a:spcBef>
                <a:spcPts val="900"/>
              </a:spcBef>
              <a:buFont typeface="Arial"/>
              <a:buChar char="•"/>
              <a:tabLst>
                <a:tab pos="367665" algn="l"/>
                <a:tab pos="368300" algn="l"/>
              </a:tabLst>
            </a:pPr>
            <a:r>
              <a:rPr sz="3200" b="1" spc="-155" dirty="0">
                <a:latin typeface="Arial"/>
                <a:cs typeface="Arial"/>
              </a:rPr>
              <a:t>Integrated </a:t>
            </a:r>
            <a:r>
              <a:rPr sz="3200" b="1" spc="-195" dirty="0">
                <a:latin typeface="Arial"/>
                <a:cs typeface="Arial"/>
              </a:rPr>
              <a:t>Vector </a:t>
            </a:r>
            <a:r>
              <a:rPr sz="3200" b="1" spc="-215" dirty="0">
                <a:latin typeface="Arial"/>
                <a:cs typeface="Arial"/>
              </a:rPr>
              <a:t>Control</a:t>
            </a:r>
            <a:r>
              <a:rPr sz="3200" b="1" spc="-170" dirty="0">
                <a:latin typeface="Arial"/>
                <a:cs typeface="Arial"/>
              </a:rPr>
              <a:t> </a:t>
            </a:r>
            <a:r>
              <a:rPr sz="3200" b="1" spc="-180" dirty="0">
                <a:latin typeface="Arial"/>
                <a:cs typeface="Arial"/>
              </a:rPr>
              <a:t>Management</a:t>
            </a:r>
            <a:endParaRPr sz="3200">
              <a:latin typeface="Arial"/>
              <a:cs typeface="Arial"/>
            </a:endParaRPr>
          </a:p>
          <a:p>
            <a:pPr marL="368300" marR="17780" indent="-342900">
              <a:lnSpc>
                <a:spcPct val="100000"/>
              </a:lnSpc>
              <a:spcBef>
                <a:spcPts val="800"/>
              </a:spcBef>
            </a:pPr>
            <a:r>
              <a:rPr sz="4800" spc="-562" baseline="6076" dirty="0">
                <a:latin typeface="UnDotum"/>
                <a:cs typeface="UnDotum"/>
              </a:rPr>
              <a:t></a:t>
            </a:r>
            <a:r>
              <a:rPr sz="3200" spc="-375" dirty="0">
                <a:latin typeface="Arial"/>
                <a:cs typeface="Arial"/>
              </a:rPr>
              <a:t>IRS: </a:t>
            </a:r>
            <a:r>
              <a:rPr sz="3200" spc="-160" dirty="0">
                <a:latin typeface="Arial"/>
                <a:cs typeface="Arial"/>
              </a:rPr>
              <a:t>2 </a:t>
            </a:r>
            <a:r>
              <a:rPr sz="3200" spc="-120" dirty="0">
                <a:latin typeface="Arial"/>
                <a:cs typeface="Arial"/>
              </a:rPr>
              <a:t>rounds </a:t>
            </a:r>
            <a:r>
              <a:rPr sz="3200" spc="-5" dirty="0">
                <a:latin typeface="Arial"/>
                <a:cs typeface="Arial"/>
              </a:rPr>
              <a:t>of </a:t>
            </a:r>
            <a:r>
              <a:rPr sz="3200" spc="-120" dirty="0">
                <a:latin typeface="Arial"/>
                <a:cs typeface="Arial"/>
              </a:rPr>
              <a:t>DDT/synthetic </a:t>
            </a:r>
            <a:r>
              <a:rPr sz="3200" spc="-50" dirty="0">
                <a:latin typeface="Arial"/>
                <a:cs typeface="Arial"/>
              </a:rPr>
              <a:t>pyrethroid </a:t>
            </a:r>
            <a:r>
              <a:rPr sz="3200" spc="-20" dirty="0">
                <a:latin typeface="Arial"/>
                <a:cs typeface="Arial"/>
              </a:rPr>
              <a:t>or</a:t>
            </a:r>
            <a:r>
              <a:rPr sz="3200" spc="-400" dirty="0">
                <a:latin typeface="Arial"/>
                <a:cs typeface="Arial"/>
              </a:rPr>
              <a:t> </a:t>
            </a:r>
            <a:r>
              <a:rPr sz="3200" spc="-160" dirty="0">
                <a:latin typeface="Arial"/>
                <a:cs typeface="Arial"/>
              </a:rPr>
              <a:t>3  </a:t>
            </a:r>
            <a:r>
              <a:rPr sz="3200" spc="-120" dirty="0">
                <a:latin typeface="Arial"/>
                <a:cs typeface="Arial"/>
              </a:rPr>
              <a:t>rounds </a:t>
            </a:r>
            <a:r>
              <a:rPr sz="3200" dirty="0">
                <a:latin typeface="Arial"/>
                <a:cs typeface="Arial"/>
              </a:rPr>
              <a:t>of </a:t>
            </a:r>
            <a:r>
              <a:rPr sz="3200" spc="-80" dirty="0">
                <a:latin typeface="Arial"/>
                <a:cs typeface="Arial"/>
              </a:rPr>
              <a:t>malathion </a:t>
            </a:r>
            <a:r>
              <a:rPr sz="3200" spc="-200" dirty="0">
                <a:latin typeface="Arial"/>
                <a:cs typeface="Arial"/>
              </a:rPr>
              <a:t>based </a:t>
            </a:r>
            <a:r>
              <a:rPr sz="3200" spc="-100" dirty="0">
                <a:latin typeface="Arial"/>
                <a:cs typeface="Arial"/>
              </a:rPr>
              <a:t>on </a:t>
            </a:r>
            <a:r>
              <a:rPr sz="3200" spc="-40" dirty="0">
                <a:latin typeface="Arial"/>
                <a:cs typeface="Arial"/>
              </a:rPr>
              <a:t>the </a:t>
            </a:r>
            <a:r>
              <a:rPr sz="3200" spc="-110" dirty="0">
                <a:latin typeface="Arial"/>
                <a:cs typeface="Arial"/>
              </a:rPr>
              <a:t>insecticide  </a:t>
            </a:r>
            <a:r>
              <a:rPr sz="3200" spc="-145" dirty="0">
                <a:latin typeface="Arial"/>
                <a:cs typeface="Arial"/>
              </a:rPr>
              <a:t>resistance </a:t>
            </a:r>
            <a:r>
              <a:rPr sz="3200" spc="-130" dirty="0">
                <a:latin typeface="Arial"/>
                <a:cs typeface="Arial"/>
              </a:rPr>
              <a:t>studies </a:t>
            </a:r>
            <a:r>
              <a:rPr sz="3200" spc="-155" dirty="0">
                <a:latin typeface="Arial"/>
                <a:cs typeface="Arial"/>
              </a:rPr>
              <a:t>and </a:t>
            </a:r>
            <a:r>
              <a:rPr sz="3200" spc="-105" dirty="0">
                <a:latin typeface="Arial"/>
                <a:cs typeface="Arial"/>
              </a:rPr>
              <a:t>epidemiological  </a:t>
            </a:r>
            <a:r>
              <a:rPr sz="3200" spc="-45" dirty="0">
                <a:latin typeface="Arial"/>
                <a:cs typeface="Arial"/>
              </a:rPr>
              <a:t>information.</a:t>
            </a:r>
            <a:endParaRPr sz="3200">
              <a:latin typeface="Arial"/>
              <a:cs typeface="Arial"/>
            </a:endParaRPr>
          </a:p>
          <a:p>
            <a:pPr marL="368300" marR="1087120" indent="-342900">
              <a:lnSpc>
                <a:spcPct val="100000"/>
              </a:lnSpc>
              <a:spcBef>
                <a:spcPts val="790"/>
              </a:spcBef>
            </a:pPr>
            <a:r>
              <a:rPr sz="4800" spc="-690" baseline="5208" dirty="0">
                <a:latin typeface="UnDotum"/>
                <a:cs typeface="UnDotum"/>
              </a:rPr>
              <a:t></a:t>
            </a:r>
            <a:r>
              <a:rPr sz="3200" spc="-459" dirty="0">
                <a:latin typeface="Arial"/>
                <a:cs typeface="Arial"/>
              </a:rPr>
              <a:t>IRS </a:t>
            </a:r>
            <a:r>
              <a:rPr sz="3200" spc="40" dirty="0">
                <a:latin typeface="Arial"/>
                <a:cs typeface="Arial"/>
              </a:rPr>
              <a:t>to </a:t>
            </a:r>
            <a:r>
              <a:rPr sz="3200" spc="-150" dirty="0">
                <a:latin typeface="Arial"/>
                <a:cs typeface="Arial"/>
              </a:rPr>
              <a:t>be </a:t>
            </a:r>
            <a:r>
              <a:rPr sz="3200" spc="-125" dirty="0">
                <a:latin typeface="Arial"/>
                <a:cs typeface="Arial"/>
              </a:rPr>
              <a:t>done </a:t>
            </a:r>
            <a:r>
              <a:rPr sz="3200" spc="-40" dirty="0">
                <a:latin typeface="Arial"/>
                <a:cs typeface="Arial"/>
              </a:rPr>
              <a:t>in </a:t>
            </a:r>
            <a:r>
              <a:rPr sz="3200" spc="-70" dirty="0">
                <a:latin typeface="Arial"/>
                <a:cs typeface="Arial"/>
              </a:rPr>
              <a:t>all </a:t>
            </a:r>
            <a:r>
              <a:rPr sz="3200" spc="-200" dirty="0">
                <a:latin typeface="Arial"/>
                <a:cs typeface="Arial"/>
              </a:rPr>
              <a:t>areas </a:t>
            </a:r>
            <a:r>
              <a:rPr sz="3200" spc="15" dirty="0">
                <a:latin typeface="Arial"/>
                <a:cs typeface="Arial"/>
              </a:rPr>
              <a:t>with </a:t>
            </a:r>
            <a:r>
              <a:rPr sz="3200" spc="-260" dirty="0">
                <a:latin typeface="Arial"/>
                <a:cs typeface="Arial"/>
              </a:rPr>
              <a:t>API&gt;2</a:t>
            </a:r>
            <a:r>
              <a:rPr sz="3200" spc="-595" dirty="0">
                <a:latin typeface="Arial"/>
                <a:cs typeface="Arial"/>
              </a:rPr>
              <a:t> </a:t>
            </a:r>
            <a:r>
              <a:rPr sz="3200" spc="-30" dirty="0">
                <a:latin typeface="Arial"/>
                <a:cs typeface="Arial"/>
              </a:rPr>
              <a:t>or  </a:t>
            </a:r>
            <a:r>
              <a:rPr sz="3200" spc="-145" dirty="0">
                <a:latin typeface="Arial"/>
                <a:cs typeface="Arial"/>
              </a:rPr>
              <a:t>above.</a:t>
            </a:r>
            <a:endParaRPr sz="3200">
              <a:latin typeface="Arial"/>
              <a:cs typeface="Arial"/>
            </a:endParaRPr>
          </a:p>
          <a:p>
            <a:pPr marL="368300" marR="205740" indent="-342900">
              <a:lnSpc>
                <a:spcPts val="3829"/>
              </a:lnSpc>
              <a:spcBef>
                <a:spcPts val="935"/>
              </a:spcBef>
            </a:pPr>
            <a:r>
              <a:rPr sz="4800" spc="-157" baseline="6076" dirty="0">
                <a:latin typeface="UnDotum"/>
                <a:cs typeface="UnDotum"/>
              </a:rPr>
              <a:t></a:t>
            </a:r>
            <a:r>
              <a:rPr sz="3200" spc="-105" dirty="0">
                <a:latin typeface="Arial"/>
                <a:cs typeface="Arial"/>
              </a:rPr>
              <a:t>Priority</a:t>
            </a:r>
            <a:r>
              <a:rPr sz="3200" spc="-185" dirty="0">
                <a:latin typeface="Arial"/>
                <a:cs typeface="Arial"/>
              </a:rPr>
              <a:t> </a:t>
            </a:r>
            <a:r>
              <a:rPr sz="3200" spc="-5" dirty="0">
                <a:latin typeface="Arial"/>
                <a:cs typeface="Arial"/>
              </a:rPr>
              <a:t>of</a:t>
            </a:r>
            <a:r>
              <a:rPr sz="3200" spc="-175" dirty="0">
                <a:latin typeface="Arial"/>
                <a:cs typeface="Arial"/>
              </a:rPr>
              <a:t> </a:t>
            </a:r>
            <a:r>
              <a:rPr sz="3200" spc="-165" dirty="0">
                <a:latin typeface="Arial"/>
                <a:cs typeface="Arial"/>
              </a:rPr>
              <a:t>spray</a:t>
            </a:r>
            <a:r>
              <a:rPr sz="3200" spc="-180" dirty="0">
                <a:latin typeface="Arial"/>
                <a:cs typeface="Arial"/>
              </a:rPr>
              <a:t> </a:t>
            </a:r>
            <a:r>
              <a:rPr sz="3200" spc="40" dirty="0">
                <a:latin typeface="Arial"/>
                <a:cs typeface="Arial"/>
              </a:rPr>
              <a:t>to</a:t>
            </a:r>
            <a:r>
              <a:rPr sz="3200" spc="-180" dirty="0">
                <a:latin typeface="Arial"/>
                <a:cs typeface="Arial"/>
              </a:rPr>
              <a:t> </a:t>
            </a:r>
            <a:r>
              <a:rPr sz="3200" spc="-150" dirty="0">
                <a:latin typeface="Arial"/>
                <a:cs typeface="Arial"/>
              </a:rPr>
              <a:t>be</a:t>
            </a:r>
            <a:r>
              <a:rPr sz="3200" spc="-175" dirty="0">
                <a:latin typeface="Arial"/>
                <a:cs typeface="Arial"/>
              </a:rPr>
              <a:t> </a:t>
            </a:r>
            <a:r>
              <a:rPr sz="3200" spc="-140" dirty="0">
                <a:latin typeface="Arial"/>
                <a:cs typeface="Arial"/>
              </a:rPr>
              <a:t>given</a:t>
            </a:r>
            <a:r>
              <a:rPr sz="3200" spc="-180" dirty="0">
                <a:latin typeface="Arial"/>
                <a:cs typeface="Arial"/>
              </a:rPr>
              <a:t> </a:t>
            </a:r>
            <a:r>
              <a:rPr sz="3200" spc="35" dirty="0">
                <a:latin typeface="Arial"/>
                <a:cs typeface="Arial"/>
              </a:rPr>
              <a:t>to</a:t>
            </a:r>
            <a:r>
              <a:rPr sz="3200" spc="-165" dirty="0">
                <a:latin typeface="Arial"/>
                <a:cs typeface="Arial"/>
              </a:rPr>
              <a:t> </a:t>
            </a:r>
            <a:r>
              <a:rPr sz="3200" spc="-114" dirty="0">
                <a:latin typeface="Arial"/>
                <a:cs typeface="Arial"/>
              </a:rPr>
              <a:t>high</a:t>
            </a:r>
            <a:r>
              <a:rPr sz="3200" spc="-180" dirty="0">
                <a:latin typeface="Arial"/>
                <a:cs typeface="Arial"/>
              </a:rPr>
              <a:t> </a:t>
            </a:r>
            <a:r>
              <a:rPr sz="3200" spc="-110" dirty="0">
                <a:latin typeface="Arial"/>
                <a:cs typeface="Arial"/>
              </a:rPr>
              <a:t>risk</a:t>
            </a:r>
            <a:r>
              <a:rPr sz="3200" spc="-175" dirty="0">
                <a:latin typeface="Arial"/>
                <a:cs typeface="Arial"/>
              </a:rPr>
              <a:t> </a:t>
            </a:r>
            <a:r>
              <a:rPr sz="3200" spc="-200" dirty="0">
                <a:latin typeface="Arial"/>
                <a:cs typeface="Arial"/>
              </a:rPr>
              <a:t>areas  </a:t>
            </a:r>
            <a:r>
              <a:rPr sz="3200" spc="15" dirty="0">
                <a:latin typeface="Arial"/>
                <a:cs typeface="Arial"/>
              </a:rPr>
              <a:t>with </a:t>
            </a:r>
            <a:r>
              <a:rPr sz="3200" spc="-290" dirty="0">
                <a:latin typeface="Arial"/>
                <a:cs typeface="Arial"/>
              </a:rPr>
              <a:t>API </a:t>
            </a:r>
            <a:r>
              <a:rPr sz="3200" spc="-25" dirty="0">
                <a:latin typeface="Arial"/>
                <a:cs typeface="Arial"/>
              </a:rPr>
              <a:t>or </a:t>
            </a:r>
            <a:r>
              <a:rPr sz="3200" spc="-575" dirty="0">
                <a:latin typeface="Arial"/>
                <a:cs typeface="Arial"/>
              </a:rPr>
              <a:t>SPR </a:t>
            </a:r>
            <a:r>
              <a:rPr sz="3200" spc="-160" dirty="0">
                <a:latin typeface="Arial"/>
                <a:cs typeface="Arial"/>
              </a:rPr>
              <a:t>5 </a:t>
            </a:r>
            <a:r>
              <a:rPr sz="3200" spc="-155" dirty="0">
                <a:latin typeface="Arial"/>
                <a:cs typeface="Arial"/>
              </a:rPr>
              <a:t>and</a:t>
            </a:r>
            <a:r>
              <a:rPr sz="3200" spc="-330" dirty="0">
                <a:latin typeface="Arial"/>
                <a:cs typeface="Arial"/>
              </a:rPr>
              <a:t> </a:t>
            </a:r>
            <a:r>
              <a:rPr sz="3200" spc="-160" dirty="0">
                <a:latin typeface="Arial"/>
                <a:cs typeface="Arial"/>
              </a:rPr>
              <a:t>above</a:t>
            </a:r>
            <a:endParaRPr sz="3200">
              <a:latin typeface="Arial"/>
              <a:cs typeface="Arial"/>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2479040" marR="5080" indent="-2283460">
              <a:lnSpc>
                <a:spcPct val="100000"/>
              </a:lnSpc>
              <a:spcBef>
                <a:spcPts val="100"/>
              </a:spcBef>
            </a:pPr>
            <a:r>
              <a:rPr spc="-520" dirty="0"/>
              <a:t>GUIDELINES </a:t>
            </a:r>
            <a:r>
              <a:rPr spc="-555" dirty="0"/>
              <a:t>UNDER </a:t>
            </a:r>
            <a:r>
              <a:rPr spc="-480" dirty="0"/>
              <a:t>NVBDCP:  </a:t>
            </a:r>
            <a:r>
              <a:rPr spc="-375" dirty="0"/>
              <a:t>MALARIA</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5940" y="1633220"/>
            <a:ext cx="8002905" cy="3844290"/>
          </a:xfrm>
          <a:prstGeom prst="rect">
            <a:avLst/>
          </a:prstGeom>
        </p:spPr>
        <p:txBody>
          <a:bodyPr vert="horz" wrap="square" lIns="0" tIns="12700" rIns="0" bIns="0" rtlCol="0">
            <a:spAutoFit/>
          </a:bodyPr>
          <a:lstStyle/>
          <a:p>
            <a:pPr marL="355600" marR="950594" indent="-342900">
              <a:lnSpc>
                <a:spcPct val="100000"/>
              </a:lnSpc>
              <a:spcBef>
                <a:spcPts val="100"/>
              </a:spcBef>
              <a:buFont typeface="Arial"/>
              <a:buChar char="•"/>
              <a:tabLst>
                <a:tab pos="354965" algn="l"/>
                <a:tab pos="355600" algn="l"/>
              </a:tabLst>
            </a:pPr>
            <a:r>
              <a:rPr sz="3200" b="1" spc="-155" dirty="0">
                <a:latin typeface="Arial"/>
                <a:cs typeface="Arial"/>
              </a:rPr>
              <a:t>Integrated </a:t>
            </a:r>
            <a:r>
              <a:rPr sz="3200" b="1" spc="-195" dirty="0">
                <a:latin typeface="Arial"/>
                <a:cs typeface="Arial"/>
              </a:rPr>
              <a:t>Vector </a:t>
            </a:r>
            <a:r>
              <a:rPr sz="3200" b="1" spc="-215" dirty="0">
                <a:latin typeface="Arial"/>
                <a:cs typeface="Arial"/>
              </a:rPr>
              <a:t>Control </a:t>
            </a:r>
            <a:r>
              <a:rPr sz="3200" b="1" spc="-180" dirty="0">
                <a:latin typeface="Arial"/>
                <a:cs typeface="Arial"/>
              </a:rPr>
              <a:t>Management  </a:t>
            </a:r>
            <a:r>
              <a:rPr sz="3200" b="1" spc="-165" dirty="0">
                <a:latin typeface="Arial"/>
                <a:cs typeface="Arial"/>
              </a:rPr>
              <a:t>(contd.)</a:t>
            </a:r>
            <a:endParaRPr sz="3200">
              <a:latin typeface="Arial"/>
              <a:cs typeface="Arial"/>
            </a:endParaRPr>
          </a:p>
          <a:p>
            <a:pPr>
              <a:lnSpc>
                <a:spcPct val="100000"/>
              </a:lnSpc>
              <a:spcBef>
                <a:spcPts val="25"/>
              </a:spcBef>
            </a:pPr>
            <a:endParaRPr sz="4700">
              <a:latin typeface="Arial"/>
              <a:cs typeface="Arial"/>
            </a:endParaRPr>
          </a:p>
          <a:p>
            <a:pPr marL="12700">
              <a:lnSpc>
                <a:spcPct val="100000"/>
              </a:lnSpc>
            </a:pPr>
            <a:r>
              <a:rPr sz="4800" spc="-494" baseline="5208" dirty="0">
                <a:latin typeface="UnDotum"/>
                <a:cs typeface="UnDotum"/>
              </a:rPr>
              <a:t></a:t>
            </a:r>
            <a:r>
              <a:rPr sz="3200" spc="-330" dirty="0">
                <a:latin typeface="Arial"/>
                <a:cs typeface="Arial"/>
              </a:rPr>
              <a:t>Use </a:t>
            </a:r>
            <a:r>
              <a:rPr sz="3200" dirty="0">
                <a:latin typeface="Arial"/>
                <a:cs typeface="Arial"/>
              </a:rPr>
              <a:t>of</a:t>
            </a:r>
            <a:r>
              <a:rPr sz="3200" spc="-30" dirty="0">
                <a:latin typeface="Arial"/>
                <a:cs typeface="Arial"/>
              </a:rPr>
              <a:t> </a:t>
            </a:r>
            <a:r>
              <a:rPr sz="3200" spc="-170" dirty="0">
                <a:latin typeface="Arial"/>
                <a:cs typeface="Arial"/>
              </a:rPr>
              <a:t>ITMN</a:t>
            </a:r>
            <a:endParaRPr sz="3200">
              <a:latin typeface="Arial"/>
              <a:cs typeface="Arial"/>
            </a:endParaRPr>
          </a:p>
          <a:p>
            <a:pPr>
              <a:lnSpc>
                <a:spcPct val="100000"/>
              </a:lnSpc>
              <a:spcBef>
                <a:spcPts val="35"/>
              </a:spcBef>
            </a:pPr>
            <a:endParaRPr sz="4700">
              <a:latin typeface="Arial"/>
              <a:cs typeface="Arial"/>
            </a:endParaRPr>
          </a:p>
          <a:p>
            <a:pPr marL="355600" marR="5080" indent="-342900">
              <a:lnSpc>
                <a:spcPct val="100000"/>
              </a:lnSpc>
            </a:pPr>
            <a:r>
              <a:rPr sz="4800" spc="-262" baseline="5208" dirty="0">
                <a:latin typeface="UnDotum"/>
                <a:cs typeface="UnDotum"/>
              </a:rPr>
              <a:t></a:t>
            </a:r>
            <a:r>
              <a:rPr sz="3200" spc="-175" dirty="0">
                <a:latin typeface="Arial"/>
                <a:cs typeface="Arial"/>
              </a:rPr>
              <a:t>Reduction </a:t>
            </a:r>
            <a:r>
              <a:rPr sz="3200" spc="-5" dirty="0">
                <a:latin typeface="Arial"/>
                <a:cs typeface="Arial"/>
              </a:rPr>
              <a:t>of </a:t>
            </a:r>
            <a:r>
              <a:rPr sz="3200" spc="-114" dirty="0">
                <a:latin typeface="Arial"/>
                <a:cs typeface="Arial"/>
              </a:rPr>
              <a:t>breeding </a:t>
            </a:r>
            <a:r>
              <a:rPr sz="3200" spc="-125" dirty="0">
                <a:latin typeface="Arial"/>
                <a:cs typeface="Arial"/>
              </a:rPr>
              <a:t>sites: </a:t>
            </a:r>
            <a:r>
              <a:rPr sz="3200" spc="-215" dirty="0">
                <a:latin typeface="Arial"/>
                <a:cs typeface="Arial"/>
              </a:rPr>
              <a:t>use </a:t>
            </a:r>
            <a:r>
              <a:rPr sz="3200" spc="-5" dirty="0">
                <a:latin typeface="Arial"/>
                <a:cs typeface="Arial"/>
              </a:rPr>
              <a:t>of</a:t>
            </a:r>
            <a:r>
              <a:rPr sz="3200" spc="-420" dirty="0">
                <a:latin typeface="Arial"/>
                <a:cs typeface="Arial"/>
              </a:rPr>
              <a:t> </a:t>
            </a:r>
            <a:r>
              <a:rPr sz="3200" spc="-100" dirty="0">
                <a:latin typeface="Arial"/>
                <a:cs typeface="Arial"/>
              </a:rPr>
              <a:t>larvivorous  </a:t>
            </a:r>
            <a:r>
              <a:rPr sz="3200" spc="-90" dirty="0">
                <a:latin typeface="Arial"/>
                <a:cs typeface="Arial"/>
              </a:rPr>
              <a:t>fish </a:t>
            </a:r>
            <a:r>
              <a:rPr sz="3200" spc="-190" dirty="0">
                <a:latin typeface="Arial"/>
                <a:cs typeface="Arial"/>
              </a:rPr>
              <a:t>– </a:t>
            </a:r>
            <a:r>
              <a:rPr sz="3200" spc="-204" dirty="0">
                <a:latin typeface="Arial"/>
                <a:cs typeface="Arial"/>
              </a:rPr>
              <a:t>Gambusia </a:t>
            </a:r>
            <a:r>
              <a:rPr sz="3200" spc="-150" dirty="0">
                <a:latin typeface="Arial"/>
                <a:cs typeface="Arial"/>
              </a:rPr>
              <a:t>and </a:t>
            </a:r>
            <a:r>
              <a:rPr sz="3200" spc="-155" dirty="0">
                <a:latin typeface="Arial"/>
                <a:cs typeface="Arial"/>
              </a:rPr>
              <a:t>Poecilia</a:t>
            </a:r>
            <a:r>
              <a:rPr sz="3200" spc="-235" dirty="0">
                <a:latin typeface="Arial"/>
                <a:cs typeface="Arial"/>
              </a:rPr>
              <a:t> </a:t>
            </a:r>
            <a:r>
              <a:rPr sz="3200" spc="-165" dirty="0">
                <a:latin typeface="Arial"/>
                <a:cs typeface="Arial"/>
              </a:rPr>
              <a:t>(Guppy)</a:t>
            </a:r>
            <a:endParaRPr sz="3200">
              <a:latin typeface="Arial"/>
              <a:cs typeface="Arial"/>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2479040" marR="5080" indent="-2283460">
              <a:lnSpc>
                <a:spcPct val="100000"/>
              </a:lnSpc>
              <a:spcBef>
                <a:spcPts val="100"/>
              </a:spcBef>
            </a:pPr>
            <a:r>
              <a:rPr spc="-520" dirty="0"/>
              <a:t>GUIDELINES </a:t>
            </a:r>
            <a:r>
              <a:rPr spc="-555" dirty="0"/>
              <a:t>UNDER </a:t>
            </a:r>
            <a:r>
              <a:rPr spc="-480" dirty="0"/>
              <a:t>NVBDCP:  </a:t>
            </a:r>
            <a:r>
              <a:rPr spc="-375" dirty="0"/>
              <a:t>MALARIA</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97840" y="1531620"/>
            <a:ext cx="8061325" cy="4818380"/>
          </a:xfrm>
          <a:prstGeom prst="rect">
            <a:avLst/>
          </a:prstGeom>
        </p:spPr>
        <p:txBody>
          <a:bodyPr vert="horz" wrap="square" lIns="0" tIns="114300" rIns="0" bIns="0" rtlCol="0">
            <a:spAutoFit/>
          </a:bodyPr>
          <a:lstStyle/>
          <a:p>
            <a:pPr marL="393700" indent="-342900">
              <a:lnSpc>
                <a:spcPct val="100000"/>
              </a:lnSpc>
              <a:spcBef>
                <a:spcPts val="900"/>
              </a:spcBef>
              <a:buFont typeface="Arial"/>
              <a:buChar char="•"/>
              <a:tabLst>
                <a:tab pos="393065" algn="l"/>
                <a:tab pos="393700" algn="l"/>
              </a:tabLst>
            </a:pPr>
            <a:r>
              <a:rPr sz="3200" b="1" spc="-270" dirty="0">
                <a:latin typeface="Arial"/>
                <a:cs typeface="Arial"/>
              </a:rPr>
              <a:t>Epidemic </a:t>
            </a:r>
            <a:r>
              <a:rPr sz="3200" b="1" spc="-245" dirty="0">
                <a:latin typeface="Arial"/>
                <a:cs typeface="Arial"/>
              </a:rPr>
              <a:t>preparedness </a:t>
            </a:r>
            <a:r>
              <a:rPr sz="3200" b="1" spc="-229" dirty="0">
                <a:latin typeface="Arial"/>
                <a:cs typeface="Arial"/>
              </a:rPr>
              <a:t>and </a:t>
            </a:r>
            <a:r>
              <a:rPr sz="3200" b="1" spc="-325" dirty="0">
                <a:latin typeface="Arial"/>
                <a:cs typeface="Arial"/>
              </a:rPr>
              <a:t>Response</a:t>
            </a:r>
            <a:r>
              <a:rPr sz="3200" b="1" spc="60" dirty="0">
                <a:latin typeface="Arial"/>
                <a:cs typeface="Arial"/>
              </a:rPr>
              <a:t> </a:t>
            </a:r>
            <a:r>
              <a:rPr sz="3200" b="1" spc="-340" dirty="0">
                <a:latin typeface="Arial"/>
                <a:cs typeface="Arial"/>
              </a:rPr>
              <a:t>(EPR)</a:t>
            </a:r>
            <a:endParaRPr sz="3200">
              <a:latin typeface="Arial"/>
              <a:cs typeface="Arial"/>
            </a:endParaRPr>
          </a:p>
          <a:p>
            <a:pPr marL="393700" marR="125095" indent="-342900">
              <a:lnSpc>
                <a:spcPct val="100000"/>
              </a:lnSpc>
              <a:spcBef>
                <a:spcPts val="800"/>
              </a:spcBef>
            </a:pPr>
            <a:r>
              <a:rPr sz="4800" spc="-254" baseline="6076" dirty="0">
                <a:latin typeface="UnDotum"/>
                <a:cs typeface="UnDotum"/>
              </a:rPr>
              <a:t></a:t>
            </a:r>
            <a:r>
              <a:rPr sz="3200" spc="-170" dirty="0">
                <a:latin typeface="Arial"/>
                <a:cs typeface="Arial"/>
              </a:rPr>
              <a:t>Objectives </a:t>
            </a:r>
            <a:r>
              <a:rPr sz="3200" spc="-135" dirty="0">
                <a:latin typeface="Arial"/>
                <a:cs typeface="Arial"/>
              </a:rPr>
              <a:t>are </a:t>
            </a:r>
            <a:r>
              <a:rPr sz="3200" spc="-110" dirty="0">
                <a:latin typeface="Arial"/>
                <a:cs typeface="Arial"/>
              </a:rPr>
              <a:t>early </a:t>
            </a:r>
            <a:r>
              <a:rPr sz="3200" spc="-45" dirty="0">
                <a:latin typeface="Arial"/>
                <a:cs typeface="Arial"/>
              </a:rPr>
              <a:t>identification </a:t>
            </a:r>
            <a:r>
              <a:rPr sz="3200" spc="-150" dirty="0">
                <a:latin typeface="Arial"/>
                <a:cs typeface="Arial"/>
              </a:rPr>
              <a:t>and</a:t>
            </a:r>
            <a:r>
              <a:rPr sz="3200" spc="-390" dirty="0">
                <a:latin typeface="Arial"/>
                <a:cs typeface="Arial"/>
              </a:rPr>
              <a:t> </a:t>
            </a:r>
            <a:r>
              <a:rPr sz="3200" spc="-45" dirty="0">
                <a:latin typeface="Arial"/>
                <a:cs typeface="Arial"/>
              </a:rPr>
              <a:t>control  </a:t>
            </a:r>
            <a:r>
              <a:rPr sz="3200" spc="-5" dirty="0">
                <a:latin typeface="Arial"/>
                <a:cs typeface="Arial"/>
              </a:rPr>
              <a:t>of</a:t>
            </a:r>
            <a:r>
              <a:rPr sz="3200" spc="-185" dirty="0">
                <a:latin typeface="Arial"/>
                <a:cs typeface="Arial"/>
              </a:rPr>
              <a:t> </a:t>
            </a:r>
            <a:r>
              <a:rPr sz="3200" spc="-114" dirty="0">
                <a:latin typeface="Arial"/>
                <a:cs typeface="Arial"/>
              </a:rPr>
              <a:t>epidemic</a:t>
            </a:r>
            <a:endParaRPr sz="3200">
              <a:latin typeface="Arial"/>
              <a:cs typeface="Arial"/>
            </a:endParaRPr>
          </a:p>
          <a:p>
            <a:pPr>
              <a:lnSpc>
                <a:spcPct val="100000"/>
              </a:lnSpc>
              <a:spcBef>
                <a:spcPts val="25"/>
              </a:spcBef>
            </a:pPr>
            <a:endParaRPr sz="4700">
              <a:latin typeface="Arial"/>
              <a:cs typeface="Arial"/>
            </a:endParaRPr>
          </a:p>
          <a:p>
            <a:pPr marL="393700" marR="43180" indent="-342900">
              <a:lnSpc>
                <a:spcPct val="99900"/>
              </a:lnSpc>
              <a:spcBef>
                <a:spcPts val="5"/>
              </a:spcBef>
            </a:pPr>
            <a:r>
              <a:rPr sz="4800" spc="-359" baseline="5208" dirty="0">
                <a:latin typeface="UnDotum"/>
                <a:cs typeface="UnDotum"/>
              </a:rPr>
              <a:t></a:t>
            </a:r>
            <a:r>
              <a:rPr sz="3200" spc="-240" dirty="0">
                <a:latin typeface="Arial"/>
                <a:cs typeface="Arial"/>
              </a:rPr>
              <a:t>Early </a:t>
            </a:r>
            <a:r>
              <a:rPr sz="3200" spc="-100" dirty="0">
                <a:latin typeface="Arial"/>
                <a:cs typeface="Arial"/>
              </a:rPr>
              <a:t>warning </a:t>
            </a:r>
            <a:r>
              <a:rPr sz="3200" spc="-185" dirty="0">
                <a:latin typeface="Arial"/>
                <a:cs typeface="Arial"/>
              </a:rPr>
              <a:t>signals </a:t>
            </a:r>
            <a:r>
              <a:rPr sz="3200" spc="-95" dirty="0">
                <a:latin typeface="Arial"/>
                <a:cs typeface="Arial"/>
              </a:rPr>
              <a:t>which </a:t>
            </a:r>
            <a:r>
              <a:rPr sz="3200" spc="-105" dirty="0">
                <a:latin typeface="Arial"/>
                <a:cs typeface="Arial"/>
              </a:rPr>
              <a:t>include  epidemiological </a:t>
            </a:r>
            <a:r>
              <a:rPr sz="3200" spc="45" dirty="0">
                <a:latin typeface="Arial"/>
                <a:cs typeface="Arial"/>
              </a:rPr>
              <a:t>&amp; </a:t>
            </a:r>
            <a:r>
              <a:rPr sz="3200" spc="-95" dirty="0">
                <a:latin typeface="Arial"/>
                <a:cs typeface="Arial"/>
              </a:rPr>
              <a:t>entomological </a:t>
            </a:r>
            <a:r>
              <a:rPr sz="3200" spc="-120" dirty="0">
                <a:latin typeface="Arial"/>
                <a:cs typeface="Arial"/>
              </a:rPr>
              <a:t>parameters</a:t>
            </a:r>
            <a:r>
              <a:rPr sz="3200" spc="-575" dirty="0">
                <a:latin typeface="Arial"/>
                <a:cs typeface="Arial"/>
              </a:rPr>
              <a:t> </a:t>
            </a:r>
            <a:r>
              <a:rPr sz="3200" spc="-95" dirty="0">
                <a:latin typeface="Arial"/>
                <a:cs typeface="Arial"/>
              </a:rPr>
              <a:t>,  </a:t>
            </a:r>
            <a:r>
              <a:rPr sz="3200" spc="-80" dirty="0">
                <a:latin typeface="Arial"/>
                <a:cs typeface="Arial"/>
              </a:rPr>
              <a:t>climatic </a:t>
            </a:r>
            <a:r>
              <a:rPr sz="3200" spc="-95" dirty="0">
                <a:latin typeface="Arial"/>
                <a:cs typeface="Arial"/>
              </a:rPr>
              <a:t>factors </a:t>
            </a:r>
            <a:r>
              <a:rPr sz="3200" spc="-80" dirty="0">
                <a:latin typeface="Arial"/>
                <a:cs typeface="Arial"/>
              </a:rPr>
              <a:t>(rain </a:t>
            </a:r>
            <a:r>
              <a:rPr sz="3200" spc="-45" dirty="0">
                <a:latin typeface="Arial"/>
                <a:cs typeface="Arial"/>
              </a:rPr>
              <a:t>fall, </a:t>
            </a:r>
            <a:r>
              <a:rPr sz="3200" spc="-65" dirty="0">
                <a:latin typeface="Arial"/>
                <a:cs typeface="Arial"/>
              </a:rPr>
              <a:t>temperature </a:t>
            </a:r>
            <a:r>
              <a:rPr sz="3200" spc="-155" dirty="0">
                <a:latin typeface="Arial"/>
                <a:cs typeface="Arial"/>
              </a:rPr>
              <a:t>and  </a:t>
            </a:r>
            <a:r>
              <a:rPr sz="3200" spc="-60" dirty="0">
                <a:latin typeface="Arial"/>
                <a:cs typeface="Arial"/>
              </a:rPr>
              <a:t>humidity), </a:t>
            </a:r>
            <a:r>
              <a:rPr sz="3200" spc="-75" dirty="0">
                <a:latin typeface="Arial"/>
                <a:cs typeface="Arial"/>
              </a:rPr>
              <a:t>operational </a:t>
            </a:r>
            <a:r>
              <a:rPr sz="3200" spc="-95" dirty="0">
                <a:latin typeface="Arial"/>
                <a:cs typeface="Arial"/>
              </a:rPr>
              <a:t>factors </a:t>
            </a:r>
            <a:r>
              <a:rPr sz="3200" spc="-145" dirty="0">
                <a:latin typeface="Arial"/>
                <a:cs typeface="Arial"/>
              </a:rPr>
              <a:t>(inadequacy  </a:t>
            </a:r>
            <a:r>
              <a:rPr sz="3200" spc="-150" dirty="0">
                <a:latin typeface="Arial"/>
                <a:cs typeface="Arial"/>
              </a:rPr>
              <a:t>and </a:t>
            </a:r>
            <a:r>
              <a:rPr sz="3200" spc="-160" dirty="0">
                <a:latin typeface="Arial"/>
                <a:cs typeface="Arial"/>
              </a:rPr>
              <a:t>lack </a:t>
            </a:r>
            <a:r>
              <a:rPr sz="3200" spc="-5" dirty="0">
                <a:latin typeface="Arial"/>
                <a:cs typeface="Arial"/>
              </a:rPr>
              <a:t>of </a:t>
            </a:r>
            <a:r>
              <a:rPr sz="3200" spc="-60" dirty="0">
                <a:latin typeface="Arial"/>
                <a:cs typeface="Arial"/>
              </a:rPr>
              <a:t>trained </a:t>
            </a:r>
            <a:r>
              <a:rPr sz="3200" spc="-105" dirty="0">
                <a:latin typeface="Arial"/>
                <a:cs typeface="Arial"/>
              </a:rPr>
              <a:t>manpower) </a:t>
            </a:r>
            <a:r>
              <a:rPr sz="3200" spc="-135" dirty="0">
                <a:latin typeface="Arial"/>
                <a:cs typeface="Arial"/>
              </a:rPr>
              <a:t>are</a:t>
            </a:r>
            <a:r>
              <a:rPr sz="3200" spc="-550" dirty="0">
                <a:latin typeface="Arial"/>
                <a:cs typeface="Arial"/>
              </a:rPr>
              <a:t> </a:t>
            </a:r>
            <a:r>
              <a:rPr sz="3200" spc="-55" dirty="0">
                <a:latin typeface="Arial"/>
                <a:cs typeface="Arial"/>
              </a:rPr>
              <a:t>monitored</a:t>
            </a:r>
            <a:endParaRPr sz="3200">
              <a:latin typeface="Arial"/>
              <a:cs typeface="Arial"/>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2479040" marR="5080" indent="-2283460">
              <a:lnSpc>
                <a:spcPct val="100000"/>
              </a:lnSpc>
              <a:spcBef>
                <a:spcPts val="100"/>
              </a:spcBef>
            </a:pPr>
            <a:r>
              <a:rPr spc="-520" dirty="0"/>
              <a:t>GUIDELINES </a:t>
            </a:r>
            <a:r>
              <a:rPr spc="-555" dirty="0"/>
              <a:t>UNDER </a:t>
            </a:r>
            <a:r>
              <a:rPr spc="-480" dirty="0"/>
              <a:t>NVBDCP:  </a:t>
            </a:r>
            <a:r>
              <a:rPr spc="-375" dirty="0"/>
              <a:t>MALARIA</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97840" y="1531620"/>
            <a:ext cx="8128634" cy="5306060"/>
          </a:xfrm>
          <a:prstGeom prst="rect">
            <a:avLst/>
          </a:prstGeom>
        </p:spPr>
        <p:txBody>
          <a:bodyPr vert="horz" wrap="square" lIns="0" tIns="114300" rIns="0" bIns="0" rtlCol="0">
            <a:spAutoFit/>
          </a:bodyPr>
          <a:lstStyle/>
          <a:p>
            <a:pPr marL="393700" indent="-342900">
              <a:lnSpc>
                <a:spcPct val="100000"/>
              </a:lnSpc>
              <a:spcBef>
                <a:spcPts val="900"/>
              </a:spcBef>
              <a:buFont typeface="Arial"/>
              <a:buChar char="•"/>
              <a:tabLst>
                <a:tab pos="393065" algn="l"/>
                <a:tab pos="393700" algn="l"/>
              </a:tabLst>
            </a:pPr>
            <a:r>
              <a:rPr sz="3200" b="1" spc="-270" dirty="0">
                <a:latin typeface="Arial"/>
                <a:cs typeface="Arial"/>
              </a:rPr>
              <a:t>Epidemic </a:t>
            </a:r>
            <a:r>
              <a:rPr sz="3200" b="1" spc="-245" dirty="0">
                <a:latin typeface="Arial"/>
                <a:cs typeface="Arial"/>
              </a:rPr>
              <a:t>preparedness </a:t>
            </a:r>
            <a:r>
              <a:rPr sz="3200" b="1" spc="-229" dirty="0">
                <a:latin typeface="Arial"/>
                <a:cs typeface="Arial"/>
              </a:rPr>
              <a:t>and </a:t>
            </a:r>
            <a:r>
              <a:rPr sz="3200" b="1" spc="-325" dirty="0">
                <a:latin typeface="Arial"/>
                <a:cs typeface="Arial"/>
              </a:rPr>
              <a:t>Response</a:t>
            </a:r>
            <a:r>
              <a:rPr sz="3200" b="1" spc="60" dirty="0">
                <a:latin typeface="Arial"/>
                <a:cs typeface="Arial"/>
              </a:rPr>
              <a:t> </a:t>
            </a:r>
            <a:r>
              <a:rPr sz="3200" b="1" spc="-340" dirty="0">
                <a:latin typeface="Arial"/>
                <a:cs typeface="Arial"/>
              </a:rPr>
              <a:t>(EPR)</a:t>
            </a:r>
            <a:endParaRPr sz="3200">
              <a:latin typeface="Arial"/>
              <a:cs typeface="Arial"/>
            </a:endParaRPr>
          </a:p>
          <a:p>
            <a:pPr marL="393700" marR="91440" indent="-342900">
              <a:lnSpc>
                <a:spcPct val="100000"/>
              </a:lnSpc>
              <a:spcBef>
                <a:spcPts val="800"/>
              </a:spcBef>
              <a:tabLst>
                <a:tab pos="1699260" algn="l"/>
                <a:tab pos="3053715" algn="l"/>
              </a:tabLst>
            </a:pPr>
            <a:r>
              <a:rPr sz="4800" spc="-277" baseline="6076" dirty="0">
                <a:latin typeface="UnDotum"/>
                <a:cs typeface="UnDotum"/>
              </a:rPr>
              <a:t></a:t>
            </a:r>
            <a:r>
              <a:rPr sz="3200" spc="-185" dirty="0">
                <a:latin typeface="Arial"/>
                <a:cs typeface="Arial"/>
              </a:rPr>
              <a:t>Proper	</a:t>
            </a:r>
            <a:r>
              <a:rPr sz="3200" spc="-135" dirty="0">
                <a:latin typeface="Arial"/>
                <a:cs typeface="Arial"/>
              </a:rPr>
              <a:t>linkage	</a:t>
            </a:r>
            <a:r>
              <a:rPr sz="3200" spc="15" dirty="0">
                <a:latin typeface="Arial"/>
                <a:cs typeface="Arial"/>
              </a:rPr>
              <a:t>with </a:t>
            </a:r>
            <a:r>
              <a:rPr sz="3200" spc="-85" dirty="0">
                <a:latin typeface="Arial"/>
                <a:cs typeface="Arial"/>
              </a:rPr>
              <a:t>Integrated </a:t>
            </a:r>
            <a:r>
              <a:rPr sz="3200" spc="-254" dirty="0">
                <a:latin typeface="Arial"/>
                <a:cs typeface="Arial"/>
              </a:rPr>
              <a:t>Diseases  </a:t>
            </a:r>
            <a:r>
              <a:rPr sz="3200" spc="-150" dirty="0">
                <a:latin typeface="Arial"/>
                <a:cs typeface="Arial"/>
              </a:rPr>
              <a:t>Surveillance </a:t>
            </a:r>
            <a:r>
              <a:rPr sz="3200" spc="-160" dirty="0">
                <a:latin typeface="Arial"/>
                <a:cs typeface="Arial"/>
              </a:rPr>
              <a:t>Programme </a:t>
            </a:r>
            <a:r>
              <a:rPr sz="3200" spc="-300" dirty="0">
                <a:latin typeface="Arial"/>
                <a:cs typeface="Arial"/>
              </a:rPr>
              <a:t>(IDSP) </a:t>
            </a:r>
            <a:r>
              <a:rPr sz="3200" spc="-35" dirty="0">
                <a:latin typeface="Arial"/>
                <a:cs typeface="Arial"/>
              </a:rPr>
              <a:t>at district</a:t>
            </a:r>
            <a:r>
              <a:rPr sz="3200" spc="-245" dirty="0">
                <a:latin typeface="Arial"/>
                <a:cs typeface="Arial"/>
              </a:rPr>
              <a:t> </a:t>
            </a:r>
            <a:r>
              <a:rPr sz="3200" spc="-100" dirty="0">
                <a:latin typeface="Arial"/>
                <a:cs typeface="Arial"/>
              </a:rPr>
              <a:t>level  </a:t>
            </a:r>
            <a:r>
              <a:rPr sz="3200" spc="10" dirty="0">
                <a:latin typeface="Arial"/>
                <a:cs typeface="Arial"/>
              </a:rPr>
              <a:t>for </a:t>
            </a:r>
            <a:r>
              <a:rPr sz="3200" spc="-80" dirty="0">
                <a:latin typeface="Arial"/>
                <a:cs typeface="Arial"/>
              </a:rPr>
              <a:t>obtaining </a:t>
            </a:r>
            <a:r>
              <a:rPr sz="3200" spc="-105" dirty="0">
                <a:latin typeface="Arial"/>
                <a:cs typeface="Arial"/>
              </a:rPr>
              <a:t>early </a:t>
            </a:r>
            <a:r>
              <a:rPr sz="3200" spc="-100" dirty="0">
                <a:latin typeface="Arial"/>
                <a:cs typeface="Arial"/>
              </a:rPr>
              <a:t>warning </a:t>
            </a:r>
            <a:r>
              <a:rPr sz="3200" spc="-185" dirty="0">
                <a:latin typeface="Arial"/>
                <a:cs typeface="Arial"/>
              </a:rPr>
              <a:t>signals </a:t>
            </a:r>
            <a:r>
              <a:rPr sz="3200" spc="-100" dirty="0">
                <a:latin typeface="Arial"/>
                <a:cs typeface="Arial"/>
              </a:rPr>
              <a:t>on regular  </a:t>
            </a:r>
            <a:r>
              <a:rPr sz="3200" spc="-210" dirty="0">
                <a:latin typeface="Arial"/>
                <a:cs typeface="Arial"/>
              </a:rPr>
              <a:t>basis</a:t>
            </a:r>
            <a:endParaRPr sz="3200">
              <a:latin typeface="Arial"/>
              <a:cs typeface="Arial"/>
            </a:endParaRPr>
          </a:p>
          <a:p>
            <a:pPr>
              <a:lnSpc>
                <a:spcPct val="100000"/>
              </a:lnSpc>
              <a:spcBef>
                <a:spcPts val="25"/>
              </a:spcBef>
            </a:pPr>
            <a:endParaRPr sz="4700">
              <a:latin typeface="Arial"/>
              <a:cs typeface="Arial"/>
            </a:endParaRPr>
          </a:p>
          <a:p>
            <a:pPr marL="393700" marR="43180" indent="-342900">
              <a:lnSpc>
                <a:spcPct val="99900"/>
              </a:lnSpc>
              <a:spcBef>
                <a:spcPts val="5"/>
              </a:spcBef>
            </a:pPr>
            <a:r>
              <a:rPr sz="4800" spc="-172" baseline="6076" dirty="0">
                <a:latin typeface="UnDotum"/>
                <a:cs typeface="UnDotum"/>
              </a:rPr>
              <a:t></a:t>
            </a:r>
            <a:r>
              <a:rPr sz="3200" spc="-114" dirty="0">
                <a:latin typeface="Arial"/>
                <a:cs typeface="Arial"/>
              </a:rPr>
              <a:t>District </a:t>
            </a:r>
            <a:r>
              <a:rPr sz="3200" spc="-125" dirty="0">
                <a:latin typeface="Arial"/>
                <a:cs typeface="Arial"/>
              </a:rPr>
              <a:t>should </a:t>
            </a:r>
            <a:r>
              <a:rPr sz="3200" spc="-175" dirty="0">
                <a:latin typeface="Arial"/>
                <a:cs typeface="Arial"/>
              </a:rPr>
              <a:t>have </a:t>
            </a:r>
            <a:r>
              <a:rPr sz="3200" spc="-80" dirty="0">
                <a:latin typeface="Arial"/>
                <a:cs typeface="Arial"/>
              </a:rPr>
              <a:t>rapid </a:t>
            </a:r>
            <a:r>
              <a:rPr sz="3200" spc="-170" dirty="0">
                <a:latin typeface="Arial"/>
                <a:cs typeface="Arial"/>
              </a:rPr>
              <a:t>response </a:t>
            </a:r>
            <a:r>
              <a:rPr sz="3200" spc="-95" dirty="0">
                <a:latin typeface="Arial"/>
                <a:cs typeface="Arial"/>
              </a:rPr>
              <a:t>team  </a:t>
            </a:r>
            <a:r>
              <a:rPr sz="3200" spc="-135" dirty="0">
                <a:latin typeface="Arial"/>
                <a:cs typeface="Arial"/>
              </a:rPr>
              <a:t>consisting </a:t>
            </a:r>
            <a:r>
              <a:rPr sz="3200" spc="-5" dirty="0">
                <a:latin typeface="Arial"/>
                <a:cs typeface="Arial"/>
              </a:rPr>
              <a:t>of </a:t>
            </a:r>
            <a:r>
              <a:rPr sz="3200" spc="-95" dirty="0">
                <a:latin typeface="Arial"/>
                <a:cs typeface="Arial"/>
              </a:rPr>
              <a:t>epidemiologist, </a:t>
            </a:r>
            <a:r>
              <a:rPr sz="3200" spc="-80" dirty="0">
                <a:latin typeface="Arial"/>
                <a:cs typeface="Arial"/>
              </a:rPr>
              <a:t>entomologist,</a:t>
            </a:r>
            <a:r>
              <a:rPr sz="3200" spc="-425" dirty="0">
                <a:latin typeface="Arial"/>
                <a:cs typeface="Arial"/>
              </a:rPr>
              <a:t> </a:t>
            </a:r>
            <a:r>
              <a:rPr sz="3200" spc="-110" dirty="0">
                <a:latin typeface="Arial"/>
                <a:cs typeface="Arial"/>
              </a:rPr>
              <a:t>lab  </a:t>
            </a:r>
            <a:r>
              <a:rPr sz="3200" spc="-105" dirty="0">
                <a:latin typeface="Arial"/>
                <a:cs typeface="Arial"/>
              </a:rPr>
              <a:t>technician, </a:t>
            </a:r>
            <a:r>
              <a:rPr sz="3200" spc="-100" dirty="0">
                <a:latin typeface="Arial"/>
                <a:cs typeface="Arial"/>
              </a:rPr>
              <a:t>Medical </a:t>
            </a:r>
            <a:r>
              <a:rPr sz="3200" spc="-85" dirty="0">
                <a:latin typeface="Arial"/>
                <a:cs typeface="Arial"/>
              </a:rPr>
              <a:t>Officer, </a:t>
            </a:r>
            <a:r>
              <a:rPr sz="3200" spc="-75" dirty="0">
                <a:latin typeface="Arial"/>
                <a:cs typeface="Arial"/>
              </a:rPr>
              <a:t>health </a:t>
            </a:r>
            <a:r>
              <a:rPr sz="3200" spc="-105" dirty="0">
                <a:latin typeface="Arial"/>
                <a:cs typeface="Arial"/>
              </a:rPr>
              <a:t>workers,  </a:t>
            </a:r>
            <a:r>
              <a:rPr sz="3200" spc="-145" dirty="0">
                <a:latin typeface="Arial"/>
                <a:cs typeface="Arial"/>
              </a:rPr>
              <a:t>supervisors, </a:t>
            </a:r>
            <a:r>
              <a:rPr sz="3200" spc="-85" dirty="0">
                <a:latin typeface="Arial"/>
                <a:cs typeface="Arial"/>
              </a:rPr>
              <a:t>community</a:t>
            </a:r>
            <a:r>
              <a:rPr sz="3200" spc="-210" dirty="0">
                <a:latin typeface="Arial"/>
                <a:cs typeface="Arial"/>
              </a:rPr>
              <a:t> </a:t>
            </a:r>
            <a:r>
              <a:rPr sz="3200" spc="-95" dirty="0">
                <a:latin typeface="Arial"/>
                <a:cs typeface="Arial"/>
              </a:rPr>
              <a:t>volunteers</a:t>
            </a:r>
            <a:endParaRPr sz="3200">
              <a:latin typeface="Arial"/>
              <a:cs typeface="Arial"/>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2479040" marR="5080" indent="-2283460">
              <a:lnSpc>
                <a:spcPct val="100000"/>
              </a:lnSpc>
              <a:spcBef>
                <a:spcPts val="100"/>
              </a:spcBef>
            </a:pPr>
            <a:r>
              <a:rPr spc="-520" dirty="0"/>
              <a:t>GUIDELINES </a:t>
            </a:r>
            <a:r>
              <a:rPr spc="-555" dirty="0"/>
              <a:t>UNDER </a:t>
            </a:r>
            <a:r>
              <a:rPr spc="-480" dirty="0"/>
              <a:t>NVBDCP:  </a:t>
            </a:r>
            <a:r>
              <a:rPr spc="-375" dirty="0"/>
              <a:t>MALARIA</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23240" y="1531620"/>
            <a:ext cx="7616190" cy="2767330"/>
          </a:xfrm>
          <a:prstGeom prst="rect">
            <a:avLst/>
          </a:prstGeom>
        </p:spPr>
        <p:txBody>
          <a:bodyPr vert="horz" wrap="square" lIns="0" tIns="114300" rIns="0" bIns="0" rtlCol="0">
            <a:spAutoFit/>
          </a:bodyPr>
          <a:lstStyle/>
          <a:p>
            <a:pPr marL="368300" indent="-342900">
              <a:lnSpc>
                <a:spcPct val="100000"/>
              </a:lnSpc>
              <a:spcBef>
                <a:spcPts val="900"/>
              </a:spcBef>
              <a:buFont typeface="Arial"/>
              <a:buChar char="•"/>
              <a:tabLst>
                <a:tab pos="367665" algn="l"/>
                <a:tab pos="368300" algn="l"/>
              </a:tabLst>
            </a:pPr>
            <a:r>
              <a:rPr sz="3200" b="1" spc="-220" dirty="0">
                <a:latin typeface="Arial"/>
                <a:cs typeface="Arial"/>
              </a:rPr>
              <a:t>Supportive</a:t>
            </a:r>
            <a:r>
              <a:rPr sz="3200" b="1" spc="-185" dirty="0">
                <a:latin typeface="Arial"/>
                <a:cs typeface="Arial"/>
              </a:rPr>
              <a:t> </a:t>
            </a:r>
            <a:r>
              <a:rPr sz="3200" b="1" spc="-180" dirty="0">
                <a:latin typeface="Arial"/>
                <a:cs typeface="Arial"/>
              </a:rPr>
              <a:t>interventions</a:t>
            </a:r>
            <a:endParaRPr sz="3200">
              <a:latin typeface="Arial"/>
              <a:cs typeface="Arial"/>
            </a:endParaRPr>
          </a:p>
          <a:p>
            <a:pPr marL="25400">
              <a:lnSpc>
                <a:spcPct val="100000"/>
              </a:lnSpc>
              <a:spcBef>
                <a:spcPts val="800"/>
              </a:spcBef>
            </a:pPr>
            <a:r>
              <a:rPr sz="4800" spc="-390" baseline="6076" dirty="0">
                <a:latin typeface="UnDotum"/>
                <a:cs typeface="UnDotum"/>
              </a:rPr>
              <a:t></a:t>
            </a:r>
            <a:r>
              <a:rPr sz="3200" b="1" spc="-260" dirty="0">
                <a:latin typeface="Arial"/>
                <a:cs typeface="Arial"/>
              </a:rPr>
              <a:t>Training </a:t>
            </a:r>
            <a:r>
              <a:rPr sz="3200" b="1" spc="-229" dirty="0">
                <a:latin typeface="Arial"/>
                <a:cs typeface="Arial"/>
              </a:rPr>
              <a:t>and </a:t>
            </a:r>
            <a:r>
              <a:rPr sz="3200" b="1" spc="-235" dirty="0">
                <a:latin typeface="Arial"/>
                <a:cs typeface="Arial"/>
              </a:rPr>
              <a:t>capacity</a:t>
            </a:r>
            <a:r>
              <a:rPr sz="3200" b="1" spc="-30" dirty="0">
                <a:latin typeface="Arial"/>
                <a:cs typeface="Arial"/>
              </a:rPr>
              <a:t> </a:t>
            </a:r>
            <a:r>
              <a:rPr sz="3200" b="1" spc="-215" dirty="0">
                <a:latin typeface="Arial"/>
                <a:cs typeface="Arial"/>
              </a:rPr>
              <a:t>building</a:t>
            </a:r>
            <a:endParaRPr sz="3200">
              <a:latin typeface="Arial"/>
              <a:cs typeface="Arial"/>
            </a:endParaRPr>
          </a:p>
          <a:p>
            <a:pPr marL="368300" marR="17780" indent="-342900">
              <a:lnSpc>
                <a:spcPct val="100000"/>
              </a:lnSpc>
              <a:spcBef>
                <a:spcPts val="800"/>
              </a:spcBef>
              <a:tabLst>
                <a:tab pos="2283460" algn="l"/>
                <a:tab pos="3741420" algn="l"/>
                <a:tab pos="6758940" algn="l"/>
              </a:tabLst>
            </a:pPr>
            <a:r>
              <a:rPr sz="4800" spc="-750" baseline="6076" dirty="0">
                <a:latin typeface="UnDotum"/>
                <a:cs typeface="UnDotum"/>
              </a:rPr>
              <a:t></a:t>
            </a:r>
            <a:r>
              <a:rPr sz="3200" spc="-95" dirty="0">
                <a:latin typeface="Arial"/>
                <a:cs typeface="Arial"/>
              </a:rPr>
              <a:t>I</a:t>
            </a:r>
            <a:r>
              <a:rPr sz="3200" spc="-40" dirty="0">
                <a:latin typeface="Arial"/>
                <a:cs typeface="Arial"/>
              </a:rPr>
              <a:t>nte</a:t>
            </a:r>
            <a:r>
              <a:rPr sz="3200" spc="-275" dirty="0">
                <a:latin typeface="Arial"/>
                <a:cs typeface="Arial"/>
              </a:rPr>
              <a:t>g</a:t>
            </a:r>
            <a:r>
              <a:rPr sz="3200" spc="40" dirty="0">
                <a:latin typeface="Arial"/>
                <a:cs typeface="Arial"/>
              </a:rPr>
              <a:t>r</a:t>
            </a:r>
            <a:r>
              <a:rPr sz="3200" spc="-250" dirty="0">
                <a:latin typeface="Arial"/>
                <a:cs typeface="Arial"/>
              </a:rPr>
              <a:t>a</a:t>
            </a:r>
            <a:r>
              <a:rPr sz="3200" spc="-40" dirty="0">
                <a:latin typeface="Arial"/>
                <a:cs typeface="Arial"/>
              </a:rPr>
              <a:t>te</a:t>
            </a:r>
            <a:r>
              <a:rPr sz="3200" spc="-45" dirty="0">
                <a:latin typeface="Arial"/>
                <a:cs typeface="Arial"/>
              </a:rPr>
              <a:t>d</a:t>
            </a:r>
            <a:r>
              <a:rPr sz="3200" dirty="0">
                <a:latin typeface="Arial"/>
                <a:cs typeface="Arial"/>
              </a:rPr>
              <a:t>	</a:t>
            </a:r>
            <a:r>
              <a:rPr sz="3200" spc="165" dirty="0">
                <a:latin typeface="Arial"/>
                <a:cs typeface="Arial"/>
              </a:rPr>
              <a:t>t</a:t>
            </a:r>
            <a:r>
              <a:rPr sz="3200" spc="50" dirty="0">
                <a:latin typeface="Arial"/>
                <a:cs typeface="Arial"/>
              </a:rPr>
              <a:t>r</a:t>
            </a:r>
            <a:r>
              <a:rPr sz="3200" spc="-254" dirty="0">
                <a:latin typeface="Arial"/>
                <a:cs typeface="Arial"/>
              </a:rPr>
              <a:t>a</a:t>
            </a:r>
            <a:r>
              <a:rPr sz="3200" spc="20" dirty="0">
                <a:latin typeface="Arial"/>
                <a:cs typeface="Arial"/>
              </a:rPr>
              <a:t>i</a:t>
            </a:r>
            <a:r>
              <a:rPr sz="3200" spc="-45" dirty="0">
                <a:latin typeface="Arial"/>
                <a:cs typeface="Arial"/>
              </a:rPr>
              <a:t>ni</a:t>
            </a:r>
            <a:r>
              <a:rPr sz="3200" spc="-195" dirty="0">
                <a:latin typeface="Arial"/>
                <a:cs typeface="Arial"/>
              </a:rPr>
              <a:t>n</a:t>
            </a:r>
            <a:r>
              <a:rPr sz="3200" spc="-190" dirty="0">
                <a:latin typeface="Arial"/>
                <a:cs typeface="Arial"/>
              </a:rPr>
              <a:t>g</a:t>
            </a:r>
            <a:r>
              <a:rPr sz="3200" dirty="0">
                <a:latin typeface="Arial"/>
                <a:cs typeface="Arial"/>
              </a:rPr>
              <a:t>	</a:t>
            </a:r>
            <a:r>
              <a:rPr sz="3200" spc="-40" dirty="0">
                <a:latin typeface="Arial"/>
                <a:cs typeface="Arial"/>
              </a:rPr>
              <a:t>p</a:t>
            </a:r>
            <a:r>
              <a:rPr sz="3200" spc="-20" dirty="0">
                <a:latin typeface="Arial"/>
                <a:cs typeface="Arial"/>
              </a:rPr>
              <a:t>r</a:t>
            </a:r>
            <a:r>
              <a:rPr sz="3200" spc="-190" dirty="0">
                <a:latin typeface="Arial"/>
                <a:cs typeface="Arial"/>
              </a:rPr>
              <a:t>o</a:t>
            </a:r>
            <a:r>
              <a:rPr sz="3200" spc="-185" dirty="0">
                <a:latin typeface="Arial"/>
                <a:cs typeface="Arial"/>
              </a:rPr>
              <a:t>g</a:t>
            </a:r>
            <a:r>
              <a:rPr sz="3200" spc="50" dirty="0">
                <a:latin typeface="Arial"/>
                <a:cs typeface="Arial"/>
              </a:rPr>
              <a:t>r</a:t>
            </a:r>
            <a:r>
              <a:rPr sz="3200" spc="-254" dirty="0">
                <a:latin typeface="Arial"/>
                <a:cs typeface="Arial"/>
              </a:rPr>
              <a:t>a</a:t>
            </a:r>
            <a:r>
              <a:rPr sz="3200" spc="-110" dirty="0">
                <a:latin typeface="Arial"/>
                <a:cs typeface="Arial"/>
              </a:rPr>
              <a:t>mm</a:t>
            </a:r>
            <a:r>
              <a:rPr sz="3200" spc="-190" dirty="0">
                <a:latin typeface="Arial"/>
                <a:cs typeface="Arial"/>
              </a:rPr>
              <a:t>e</a:t>
            </a:r>
            <a:r>
              <a:rPr sz="3200" spc="-175" dirty="0">
                <a:latin typeface="Arial"/>
                <a:cs typeface="Arial"/>
              </a:rPr>
              <a:t> </a:t>
            </a:r>
            <a:r>
              <a:rPr sz="3200" spc="-180" dirty="0">
                <a:latin typeface="Arial"/>
                <a:cs typeface="Arial"/>
              </a:rPr>
              <a:t>h</a:t>
            </a:r>
            <a:r>
              <a:rPr sz="3200" spc="-175" dirty="0">
                <a:latin typeface="Arial"/>
                <a:cs typeface="Arial"/>
              </a:rPr>
              <a:t>a</a:t>
            </a:r>
            <a:r>
              <a:rPr sz="3200" spc="-155" dirty="0">
                <a:latin typeface="Arial"/>
                <a:cs typeface="Arial"/>
              </a:rPr>
              <a:t>v</a:t>
            </a:r>
            <a:r>
              <a:rPr sz="3200" spc="-190" dirty="0">
                <a:latin typeface="Arial"/>
                <a:cs typeface="Arial"/>
              </a:rPr>
              <a:t>e</a:t>
            </a:r>
            <a:r>
              <a:rPr sz="3200" dirty="0">
                <a:latin typeface="Arial"/>
                <a:cs typeface="Arial"/>
              </a:rPr>
              <a:t>	</a:t>
            </a:r>
            <a:r>
              <a:rPr sz="3200" spc="-114" dirty="0">
                <a:latin typeface="Arial"/>
                <a:cs typeface="Arial"/>
              </a:rPr>
              <a:t>b</a:t>
            </a:r>
            <a:r>
              <a:rPr sz="3200" spc="-190" dirty="0">
                <a:latin typeface="Arial"/>
                <a:cs typeface="Arial"/>
              </a:rPr>
              <a:t>ee</a:t>
            </a:r>
            <a:r>
              <a:rPr sz="3200" spc="-70" dirty="0">
                <a:latin typeface="Arial"/>
                <a:cs typeface="Arial"/>
              </a:rPr>
              <a:t>n  </a:t>
            </a:r>
            <a:r>
              <a:rPr sz="3200" spc="-165" dirty="0">
                <a:latin typeface="Arial"/>
                <a:cs typeface="Arial"/>
              </a:rPr>
              <a:t>designed </a:t>
            </a:r>
            <a:r>
              <a:rPr sz="3200" spc="10" dirty="0">
                <a:latin typeface="Arial"/>
                <a:cs typeface="Arial"/>
              </a:rPr>
              <a:t>for </a:t>
            </a:r>
            <a:r>
              <a:rPr sz="3200" spc="-20" dirty="0">
                <a:latin typeface="Arial"/>
                <a:cs typeface="Arial"/>
              </a:rPr>
              <a:t>different </a:t>
            </a:r>
            <a:r>
              <a:rPr sz="3200" spc="-140" dirty="0">
                <a:latin typeface="Arial"/>
                <a:cs typeface="Arial"/>
              </a:rPr>
              <a:t>categories </a:t>
            </a:r>
            <a:r>
              <a:rPr sz="3200" spc="-5" dirty="0">
                <a:latin typeface="Arial"/>
                <a:cs typeface="Arial"/>
              </a:rPr>
              <a:t>of </a:t>
            </a:r>
            <a:r>
              <a:rPr sz="3200" spc="-75" dirty="0">
                <a:latin typeface="Arial"/>
                <a:cs typeface="Arial"/>
              </a:rPr>
              <a:t>health  </a:t>
            </a:r>
            <a:r>
              <a:rPr sz="3200" spc="-160" dirty="0">
                <a:latin typeface="Arial"/>
                <a:cs typeface="Arial"/>
              </a:rPr>
              <a:t>care</a:t>
            </a:r>
            <a:r>
              <a:rPr sz="3200" spc="-180" dirty="0">
                <a:latin typeface="Arial"/>
                <a:cs typeface="Arial"/>
              </a:rPr>
              <a:t> </a:t>
            </a:r>
            <a:r>
              <a:rPr sz="3200" spc="-90" dirty="0">
                <a:latin typeface="Arial"/>
                <a:cs typeface="Arial"/>
              </a:rPr>
              <a:t>functionaries</a:t>
            </a:r>
            <a:endParaRPr sz="3200">
              <a:latin typeface="Arial"/>
              <a:cs typeface="Arial"/>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2479040" marR="5080" indent="-2283460">
              <a:lnSpc>
                <a:spcPct val="100000"/>
              </a:lnSpc>
              <a:spcBef>
                <a:spcPts val="100"/>
              </a:spcBef>
            </a:pPr>
            <a:r>
              <a:rPr spc="-520" dirty="0"/>
              <a:t>GUIDELINES </a:t>
            </a:r>
            <a:r>
              <a:rPr spc="-555" dirty="0"/>
              <a:t>UNDER </a:t>
            </a:r>
            <a:r>
              <a:rPr spc="-480" dirty="0"/>
              <a:t>NVBDCP:  </a:t>
            </a:r>
            <a:r>
              <a:rPr spc="-375" dirty="0"/>
              <a:t>MALARIA</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23240" y="1531620"/>
            <a:ext cx="7092315" cy="5021580"/>
          </a:xfrm>
          <a:prstGeom prst="rect">
            <a:avLst/>
          </a:prstGeom>
        </p:spPr>
        <p:txBody>
          <a:bodyPr vert="horz" wrap="square" lIns="0" tIns="114300" rIns="0" bIns="0" rtlCol="0">
            <a:spAutoFit/>
          </a:bodyPr>
          <a:lstStyle/>
          <a:p>
            <a:pPr marL="368300" indent="-342900">
              <a:lnSpc>
                <a:spcPct val="100000"/>
              </a:lnSpc>
              <a:spcBef>
                <a:spcPts val="900"/>
              </a:spcBef>
              <a:buFont typeface="Arial"/>
              <a:buChar char="•"/>
              <a:tabLst>
                <a:tab pos="367665" algn="l"/>
                <a:tab pos="368300" algn="l"/>
              </a:tabLst>
            </a:pPr>
            <a:r>
              <a:rPr sz="3200" b="1" spc="-220" dirty="0">
                <a:latin typeface="Arial"/>
                <a:cs typeface="Arial"/>
              </a:rPr>
              <a:t>Supportive</a:t>
            </a:r>
            <a:r>
              <a:rPr sz="3200" b="1" spc="-185" dirty="0">
                <a:latin typeface="Arial"/>
                <a:cs typeface="Arial"/>
              </a:rPr>
              <a:t> </a:t>
            </a:r>
            <a:r>
              <a:rPr sz="3200" b="1" spc="-180" dirty="0">
                <a:latin typeface="Arial"/>
                <a:cs typeface="Arial"/>
              </a:rPr>
              <a:t>interventions</a:t>
            </a:r>
            <a:endParaRPr sz="3200">
              <a:latin typeface="Arial"/>
              <a:cs typeface="Arial"/>
            </a:endParaRPr>
          </a:p>
          <a:p>
            <a:pPr marL="25400">
              <a:lnSpc>
                <a:spcPct val="100000"/>
              </a:lnSpc>
              <a:spcBef>
                <a:spcPts val="800"/>
              </a:spcBef>
              <a:tabLst>
                <a:tab pos="2274570" algn="l"/>
                <a:tab pos="3706495" algn="l"/>
              </a:tabLst>
            </a:pPr>
            <a:r>
              <a:rPr sz="4800" spc="-390" baseline="6076" dirty="0">
                <a:latin typeface="UnDotum"/>
                <a:cs typeface="UnDotum"/>
              </a:rPr>
              <a:t></a:t>
            </a:r>
            <a:r>
              <a:rPr sz="3200" b="1" spc="-260" dirty="0">
                <a:latin typeface="Arial"/>
                <a:cs typeface="Arial"/>
              </a:rPr>
              <a:t>Behaviour	</a:t>
            </a:r>
            <a:r>
              <a:rPr sz="3200" b="1" spc="-320" dirty="0">
                <a:latin typeface="Arial"/>
                <a:cs typeface="Arial"/>
              </a:rPr>
              <a:t>Change	</a:t>
            </a:r>
            <a:r>
              <a:rPr sz="3200" b="1" spc="-240" dirty="0">
                <a:latin typeface="Arial"/>
                <a:cs typeface="Arial"/>
              </a:rPr>
              <a:t>Communication</a:t>
            </a:r>
            <a:endParaRPr sz="3200">
              <a:latin typeface="Arial"/>
              <a:cs typeface="Arial"/>
            </a:endParaRPr>
          </a:p>
          <a:p>
            <a:pPr marL="368300" marR="118745" indent="-342900">
              <a:lnSpc>
                <a:spcPct val="100000"/>
              </a:lnSpc>
              <a:spcBef>
                <a:spcPts val="800"/>
              </a:spcBef>
              <a:tabLst>
                <a:tab pos="3525520" algn="l"/>
              </a:tabLst>
            </a:pPr>
            <a:r>
              <a:rPr sz="4800" spc="-322" baseline="6076" dirty="0">
                <a:latin typeface="UnDotum"/>
                <a:cs typeface="UnDotum"/>
              </a:rPr>
              <a:t></a:t>
            </a:r>
            <a:r>
              <a:rPr sz="3200" spc="-215" dirty="0">
                <a:latin typeface="Arial"/>
                <a:cs typeface="Arial"/>
              </a:rPr>
              <a:t>Empowers</a:t>
            </a:r>
            <a:r>
              <a:rPr sz="3200" spc="-85" dirty="0">
                <a:latin typeface="Arial"/>
                <a:cs typeface="Arial"/>
              </a:rPr>
              <a:t> </a:t>
            </a:r>
            <a:r>
              <a:rPr sz="3200" spc="-110" dirty="0">
                <a:latin typeface="Arial"/>
                <a:cs typeface="Arial"/>
              </a:rPr>
              <a:t>people	</a:t>
            </a:r>
            <a:r>
              <a:rPr sz="3200" spc="35" dirty="0">
                <a:latin typeface="Arial"/>
                <a:cs typeface="Arial"/>
              </a:rPr>
              <a:t>to </a:t>
            </a:r>
            <a:r>
              <a:rPr sz="3200" spc="-105" dirty="0">
                <a:latin typeface="Arial"/>
                <a:cs typeface="Arial"/>
              </a:rPr>
              <a:t>take </a:t>
            </a:r>
            <a:r>
              <a:rPr sz="3200" spc="-55" dirty="0">
                <a:latin typeface="Arial"/>
                <a:cs typeface="Arial"/>
              </a:rPr>
              <a:t>rational </a:t>
            </a:r>
            <a:r>
              <a:rPr sz="3200" spc="-155" dirty="0">
                <a:latin typeface="Arial"/>
                <a:cs typeface="Arial"/>
              </a:rPr>
              <a:t>and  </a:t>
            </a:r>
            <a:r>
              <a:rPr sz="3200" spc="-60" dirty="0">
                <a:latin typeface="Arial"/>
                <a:cs typeface="Arial"/>
              </a:rPr>
              <a:t>informed </a:t>
            </a:r>
            <a:r>
              <a:rPr sz="3200" spc="-160" dirty="0">
                <a:latin typeface="Arial"/>
                <a:cs typeface="Arial"/>
              </a:rPr>
              <a:t>decisions </a:t>
            </a:r>
            <a:r>
              <a:rPr sz="3200" spc="-65" dirty="0">
                <a:latin typeface="Arial"/>
                <a:cs typeface="Arial"/>
              </a:rPr>
              <a:t>through</a:t>
            </a:r>
            <a:r>
              <a:rPr sz="3200" spc="-320" dirty="0">
                <a:latin typeface="Arial"/>
                <a:cs typeface="Arial"/>
              </a:rPr>
              <a:t> </a:t>
            </a:r>
            <a:r>
              <a:rPr sz="3200" spc="-75" dirty="0">
                <a:latin typeface="Arial"/>
                <a:cs typeface="Arial"/>
              </a:rPr>
              <a:t>appropriate  </a:t>
            </a:r>
            <a:r>
              <a:rPr sz="3200" spc="-125" dirty="0">
                <a:latin typeface="Arial"/>
                <a:cs typeface="Arial"/>
              </a:rPr>
              <a:t>knowledge</a:t>
            </a:r>
            <a:endParaRPr sz="3200">
              <a:latin typeface="Arial"/>
              <a:cs typeface="Arial"/>
            </a:endParaRPr>
          </a:p>
          <a:p>
            <a:pPr marL="25400">
              <a:lnSpc>
                <a:spcPct val="100000"/>
              </a:lnSpc>
              <a:spcBef>
                <a:spcPts val="790"/>
              </a:spcBef>
              <a:tabLst>
                <a:tab pos="3925570" algn="l"/>
              </a:tabLst>
            </a:pPr>
            <a:r>
              <a:rPr sz="4800" spc="-262" baseline="5208" dirty="0">
                <a:latin typeface="UnDotum"/>
                <a:cs typeface="UnDotum"/>
              </a:rPr>
              <a:t></a:t>
            </a:r>
            <a:r>
              <a:rPr sz="3200" spc="-175" dirty="0">
                <a:latin typeface="Arial"/>
                <a:cs typeface="Arial"/>
              </a:rPr>
              <a:t>Inculcates</a:t>
            </a:r>
            <a:r>
              <a:rPr sz="3200" spc="-170" dirty="0">
                <a:latin typeface="Arial"/>
                <a:cs typeface="Arial"/>
              </a:rPr>
              <a:t> </a:t>
            </a:r>
            <a:r>
              <a:rPr sz="3200" spc="-200" dirty="0">
                <a:latin typeface="Arial"/>
                <a:cs typeface="Arial"/>
              </a:rPr>
              <a:t>necessary	</a:t>
            </a:r>
            <a:r>
              <a:rPr sz="3200" spc="-135" dirty="0">
                <a:latin typeface="Arial"/>
                <a:cs typeface="Arial"/>
              </a:rPr>
              <a:t>skills </a:t>
            </a:r>
            <a:r>
              <a:rPr sz="3200" spc="-155" dirty="0">
                <a:latin typeface="Arial"/>
                <a:cs typeface="Arial"/>
              </a:rPr>
              <a:t>and</a:t>
            </a:r>
            <a:r>
              <a:rPr sz="3200" spc="-240" dirty="0">
                <a:latin typeface="Arial"/>
                <a:cs typeface="Arial"/>
              </a:rPr>
              <a:t> </a:t>
            </a:r>
            <a:r>
              <a:rPr sz="3200" spc="-75" dirty="0">
                <a:latin typeface="Arial"/>
                <a:cs typeface="Arial"/>
              </a:rPr>
              <a:t>optimism</a:t>
            </a:r>
            <a:endParaRPr sz="3200">
              <a:latin typeface="Arial"/>
              <a:cs typeface="Arial"/>
            </a:endParaRPr>
          </a:p>
          <a:p>
            <a:pPr marL="25400">
              <a:lnSpc>
                <a:spcPct val="100000"/>
              </a:lnSpc>
              <a:spcBef>
                <a:spcPts val="800"/>
              </a:spcBef>
            </a:pPr>
            <a:r>
              <a:rPr sz="4800" spc="-247" baseline="6076" dirty="0">
                <a:latin typeface="UnDotum"/>
                <a:cs typeface="UnDotum"/>
              </a:rPr>
              <a:t></a:t>
            </a:r>
            <a:r>
              <a:rPr sz="3200" spc="-165" dirty="0">
                <a:latin typeface="Arial"/>
                <a:cs typeface="Arial"/>
              </a:rPr>
              <a:t>Stimulates </a:t>
            </a:r>
            <a:r>
              <a:rPr sz="3200" spc="-30" dirty="0">
                <a:latin typeface="Arial"/>
                <a:cs typeface="Arial"/>
              </a:rPr>
              <a:t>pertinent</a:t>
            </a:r>
            <a:r>
              <a:rPr sz="3200" spc="-195" dirty="0">
                <a:latin typeface="Arial"/>
                <a:cs typeface="Arial"/>
              </a:rPr>
              <a:t> </a:t>
            </a:r>
            <a:r>
              <a:rPr sz="3200" spc="-85" dirty="0">
                <a:latin typeface="Arial"/>
                <a:cs typeface="Arial"/>
              </a:rPr>
              <a:t>action</a:t>
            </a:r>
            <a:endParaRPr sz="3200">
              <a:latin typeface="Arial"/>
              <a:cs typeface="Arial"/>
            </a:endParaRPr>
          </a:p>
          <a:p>
            <a:pPr marL="368300" marR="223520" indent="-342900">
              <a:lnSpc>
                <a:spcPct val="100000"/>
              </a:lnSpc>
              <a:spcBef>
                <a:spcPts val="790"/>
              </a:spcBef>
            </a:pPr>
            <a:r>
              <a:rPr sz="4800" spc="-292" baseline="5208" dirty="0">
                <a:latin typeface="UnDotum"/>
                <a:cs typeface="UnDotum"/>
              </a:rPr>
              <a:t></a:t>
            </a:r>
            <a:r>
              <a:rPr sz="3200" spc="-195" dirty="0">
                <a:latin typeface="Arial"/>
                <a:cs typeface="Arial"/>
              </a:rPr>
              <a:t>Reinforces </a:t>
            </a:r>
            <a:r>
              <a:rPr sz="3200" spc="-45" dirty="0">
                <a:latin typeface="Arial"/>
                <a:cs typeface="Arial"/>
              </a:rPr>
              <a:t>the </a:t>
            </a:r>
            <a:r>
              <a:rPr sz="3200" spc="-229" dirty="0">
                <a:latin typeface="Arial"/>
                <a:cs typeface="Arial"/>
              </a:rPr>
              <a:t>same </a:t>
            </a:r>
            <a:r>
              <a:rPr sz="3200" spc="-70" dirty="0">
                <a:latin typeface="Arial"/>
                <a:cs typeface="Arial"/>
              </a:rPr>
              <a:t>through </a:t>
            </a:r>
            <a:r>
              <a:rPr sz="3200" spc="-160" dirty="0">
                <a:latin typeface="Arial"/>
                <a:cs typeface="Arial"/>
              </a:rPr>
              <a:t>peers</a:t>
            </a:r>
            <a:r>
              <a:rPr sz="3200" spc="-280" dirty="0">
                <a:latin typeface="Arial"/>
                <a:cs typeface="Arial"/>
              </a:rPr>
              <a:t> </a:t>
            </a:r>
            <a:r>
              <a:rPr sz="3200" spc="-155" dirty="0">
                <a:latin typeface="Arial"/>
                <a:cs typeface="Arial"/>
              </a:rPr>
              <a:t>and  </a:t>
            </a:r>
            <a:r>
              <a:rPr sz="3200" spc="-105" dirty="0">
                <a:latin typeface="Arial"/>
                <a:cs typeface="Arial"/>
              </a:rPr>
              <a:t>influencers.</a:t>
            </a:r>
            <a:endParaRPr sz="3200">
              <a:latin typeface="Arial"/>
              <a:cs typeface="Arial"/>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2479040" marR="5080" indent="-2283460">
              <a:lnSpc>
                <a:spcPct val="100000"/>
              </a:lnSpc>
              <a:spcBef>
                <a:spcPts val="100"/>
              </a:spcBef>
            </a:pPr>
            <a:r>
              <a:rPr spc="-520" dirty="0"/>
              <a:t>GUIDELINES </a:t>
            </a:r>
            <a:r>
              <a:rPr spc="-555" dirty="0"/>
              <a:t>UNDER </a:t>
            </a:r>
            <a:r>
              <a:rPr spc="-480" dirty="0"/>
              <a:t>NVBDCP:  </a:t>
            </a:r>
            <a:r>
              <a:rPr spc="-375" dirty="0"/>
              <a:t>MALARIA</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23240" y="1531620"/>
            <a:ext cx="7658100" cy="2767330"/>
          </a:xfrm>
          <a:prstGeom prst="rect">
            <a:avLst/>
          </a:prstGeom>
        </p:spPr>
        <p:txBody>
          <a:bodyPr vert="horz" wrap="square" lIns="0" tIns="114300" rIns="0" bIns="0" rtlCol="0">
            <a:spAutoFit/>
          </a:bodyPr>
          <a:lstStyle/>
          <a:p>
            <a:pPr marL="368300" indent="-342900">
              <a:lnSpc>
                <a:spcPct val="100000"/>
              </a:lnSpc>
              <a:spcBef>
                <a:spcPts val="900"/>
              </a:spcBef>
              <a:buFont typeface="Arial"/>
              <a:buChar char="•"/>
              <a:tabLst>
                <a:tab pos="367665" algn="l"/>
                <a:tab pos="368300" algn="l"/>
              </a:tabLst>
            </a:pPr>
            <a:r>
              <a:rPr sz="3200" b="1" spc="-220" dirty="0">
                <a:latin typeface="Arial"/>
                <a:cs typeface="Arial"/>
              </a:rPr>
              <a:t>Supportive</a:t>
            </a:r>
            <a:r>
              <a:rPr sz="3200" b="1" spc="-185" dirty="0">
                <a:latin typeface="Arial"/>
                <a:cs typeface="Arial"/>
              </a:rPr>
              <a:t> </a:t>
            </a:r>
            <a:r>
              <a:rPr sz="3200" b="1" spc="-180" dirty="0">
                <a:latin typeface="Arial"/>
                <a:cs typeface="Arial"/>
              </a:rPr>
              <a:t>interventions</a:t>
            </a:r>
            <a:endParaRPr sz="3200">
              <a:latin typeface="Arial"/>
              <a:cs typeface="Arial"/>
            </a:endParaRPr>
          </a:p>
          <a:p>
            <a:pPr marL="25400">
              <a:lnSpc>
                <a:spcPct val="100000"/>
              </a:lnSpc>
              <a:spcBef>
                <a:spcPts val="800"/>
              </a:spcBef>
            </a:pPr>
            <a:r>
              <a:rPr sz="4800" spc="-284" baseline="6076" dirty="0">
                <a:latin typeface="UnDotum"/>
                <a:cs typeface="UnDotum"/>
              </a:rPr>
              <a:t></a:t>
            </a:r>
            <a:r>
              <a:rPr sz="3200" b="1" spc="-190" dirty="0">
                <a:latin typeface="Arial"/>
                <a:cs typeface="Arial"/>
              </a:rPr>
              <a:t>Inter-sectoral</a:t>
            </a:r>
            <a:r>
              <a:rPr sz="3200" b="1" spc="-175" dirty="0">
                <a:latin typeface="Arial"/>
                <a:cs typeface="Arial"/>
              </a:rPr>
              <a:t> </a:t>
            </a:r>
            <a:r>
              <a:rPr sz="3200" b="1" spc="-200" dirty="0">
                <a:latin typeface="Arial"/>
                <a:cs typeface="Arial"/>
              </a:rPr>
              <a:t>Collaboration</a:t>
            </a:r>
            <a:endParaRPr sz="3200">
              <a:latin typeface="Arial"/>
              <a:cs typeface="Arial"/>
            </a:endParaRPr>
          </a:p>
          <a:p>
            <a:pPr marL="368300" marR="17780" indent="-342900">
              <a:lnSpc>
                <a:spcPct val="100000"/>
              </a:lnSpc>
              <a:spcBef>
                <a:spcPts val="800"/>
              </a:spcBef>
              <a:tabLst>
                <a:tab pos="2174875" algn="l"/>
                <a:tab pos="5746750" algn="l"/>
                <a:tab pos="6534784" algn="l"/>
                <a:tab pos="6762115" algn="l"/>
              </a:tabLst>
            </a:pPr>
            <a:r>
              <a:rPr sz="4800" spc="-209" baseline="6076" dirty="0">
                <a:latin typeface="UnDotum"/>
                <a:cs typeface="UnDotum"/>
              </a:rPr>
              <a:t></a:t>
            </a:r>
            <a:r>
              <a:rPr sz="3200" spc="-140" dirty="0">
                <a:latin typeface="Arial"/>
                <a:cs typeface="Arial"/>
              </a:rPr>
              <a:t>Anti </a:t>
            </a:r>
            <a:r>
              <a:rPr sz="3200" spc="-90" dirty="0">
                <a:latin typeface="Arial"/>
                <a:cs typeface="Arial"/>
              </a:rPr>
              <a:t>Malaria </a:t>
            </a:r>
            <a:r>
              <a:rPr sz="3200" spc="-15" dirty="0">
                <a:latin typeface="Arial"/>
                <a:cs typeface="Arial"/>
              </a:rPr>
              <a:t>Month </a:t>
            </a:r>
            <a:r>
              <a:rPr sz="3200" spc="-165" dirty="0">
                <a:latin typeface="Arial"/>
                <a:cs typeface="Arial"/>
              </a:rPr>
              <a:t>is</a:t>
            </a:r>
            <a:r>
              <a:rPr sz="3200" spc="-260" dirty="0">
                <a:latin typeface="Arial"/>
                <a:cs typeface="Arial"/>
              </a:rPr>
              <a:t> </a:t>
            </a:r>
            <a:r>
              <a:rPr sz="3200" spc="-135" dirty="0">
                <a:latin typeface="Arial"/>
                <a:cs typeface="Arial"/>
              </a:rPr>
              <a:t>being</a:t>
            </a:r>
            <a:r>
              <a:rPr sz="3200" spc="-110" dirty="0">
                <a:latin typeface="Arial"/>
                <a:cs typeface="Arial"/>
              </a:rPr>
              <a:t> </a:t>
            </a:r>
            <a:r>
              <a:rPr sz="3200" spc="-145" dirty="0">
                <a:latin typeface="Arial"/>
                <a:cs typeface="Arial"/>
              </a:rPr>
              <a:t>observed	</a:t>
            </a:r>
            <a:r>
              <a:rPr sz="3200" spc="10" dirty="0">
                <a:latin typeface="Arial"/>
                <a:cs typeface="Arial"/>
              </a:rPr>
              <a:t>with  </a:t>
            </a:r>
            <a:r>
              <a:rPr sz="3200" spc="-150" dirty="0">
                <a:latin typeface="Arial"/>
                <a:cs typeface="Arial"/>
              </a:rPr>
              <a:t>e</a:t>
            </a:r>
            <a:r>
              <a:rPr sz="3200" spc="-145" dirty="0">
                <a:latin typeface="Arial"/>
                <a:cs typeface="Arial"/>
              </a:rPr>
              <a:t>n</a:t>
            </a:r>
            <a:r>
              <a:rPr sz="3200" spc="-114" dirty="0">
                <a:latin typeface="Arial"/>
                <a:cs typeface="Arial"/>
              </a:rPr>
              <a:t>h</a:t>
            </a:r>
            <a:r>
              <a:rPr sz="3200" spc="-250" dirty="0">
                <a:latin typeface="Arial"/>
                <a:cs typeface="Arial"/>
              </a:rPr>
              <a:t>a</a:t>
            </a:r>
            <a:r>
              <a:rPr sz="3200" spc="-190" dirty="0">
                <a:latin typeface="Arial"/>
                <a:cs typeface="Arial"/>
              </a:rPr>
              <a:t>n</a:t>
            </a:r>
            <a:r>
              <a:rPr sz="3200" spc="-160" dirty="0">
                <a:latin typeface="Arial"/>
                <a:cs typeface="Arial"/>
              </a:rPr>
              <a:t>c</a:t>
            </a:r>
            <a:r>
              <a:rPr sz="3200" spc="-150" dirty="0">
                <a:latin typeface="Arial"/>
                <a:cs typeface="Arial"/>
              </a:rPr>
              <a:t>e</a:t>
            </a:r>
            <a:r>
              <a:rPr sz="3200" spc="-145" dirty="0">
                <a:latin typeface="Arial"/>
                <a:cs typeface="Arial"/>
              </a:rPr>
              <a:t>d</a:t>
            </a:r>
            <a:r>
              <a:rPr sz="3200" dirty="0">
                <a:latin typeface="Arial"/>
                <a:cs typeface="Arial"/>
              </a:rPr>
              <a:t>	</a:t>
            </a:r>
            <a:r>
              <a:rPr sz="3200" spc="15" dirty="0">
                <a:latin typeface="Arial"/>
                <a:cs typeface="Arial"/>
              </a:rPr>
              <a:t>l</a:t>
            </a:r>
            <a:r>
              <a:rPr sz="3200" spc="-190" dirty="0">
                <a:latin typeface="Arial"/>
                <a:cs typeface="Arial"/>
              </a:rPr>
              <a:t>e</a:t>
            </a:r>
            <a:r>
              <a:rPr sz="3200" spc="-155" dirty="0">
                <a:latin typeface="Arial"/>
                <a:cs typeface="Arial"/>
              </a:rPr>
              <a:t>v</a:t>
            </a:r>
            <a:r>
              <a:rPr sz="3200" spc="-190" dirty="0">
                <a:latin typeface="Arial"/>
                <a:cs typeface="Arial"/>
              </a:rPr>
              <a:t>e</a:t>
            </a:r>
            <a:r>
              <a:rPr sz="3200" spc="20" dirty="0">
                <a:latin typeface="Arial"/>
                <a:cs typeface="Arial"/>
              </a:rPr>
              <a:t>l</a:t>
            </a:r>
            <a:r>
              <a:rPr sz="3200" spc="-175" dirty="0">
                <a:latin typeface="Arial"/>
                <a:cs typeface="Arial"/>
              </a:rPr>
              <a:t> </a:t>
            </a:r>
            <a:r>
              <a:rPr sz="3200" spc="-10" dirty="0">
                <a:latin typeface="Arial"/>
                <a:cs typeface="Arial"/>
              </a:rPr>
              <a:t>o</a:t>
            </a:r>
            <a:r>
              <a:rPr sz="3200" spc="-5" dirty="0">
                <a:latin typeface="Arial"/>
                <a:cs typeface="Arial"/>
              </a:rPr>
              <a:t>f</a:t>
            </a:r>
            <a:r>
              <a:rPr sz="3200" spc="-175" dirty="0">
                <a:latin typeface="Arial"/>
                <a:cs typeface="Arial"/>
              </a:rPr>
              <a:t> </a:t>
            </a:r>
            <a:r>
              <a:rPr sz="3200" spc="-240" dirty="0">
                <a:latin typeface="Arial"/>
                <a:cs typeface="Arial"/>
              </a:rPr>
              <a:t>c</a:t>
            </a:r>
            <a:r>
              <a:rPr sz="3200" spc="-260" dirty="0">
                <a:latin typeface="Arial"/>
                <a:cs typeface="Arial"/>
              </a:rPr>
              <a:t>a</a:t>
            </a:r>
            <a:r>
              <a:rPr sz="3200" spc="-120" dirty="0">
                <a:latin typeface="Arial"/>
                <a:cs typeface="Arial"/>
              </a:rPr>
              <a:t>m</a:t>
            </a:r>
            <a:r>
              <a:rPr sz="3200" spc="-180" dirty="0">
                <a:latin typeface="Arial"/>
                <a:cs typeface="Arial"/>
              </a:rPr>
              <a:t>p</a:t>
            </a:r>
            <a:r>
              <a:rPr sz="3200" spc="-175" dirty="0">
                <a:latin typeface="Arial"/>
                <a:cs typeface="Arial"/>
              </a:rPr>
              <a:t>a</a:t>
            </a:r>
            <a:r>
              <a:rPr sz="3200" spc="15" dirty="0">
                <a:latin typeface="Arial"/>
                <a:cs typeface="Arial"/>
              </a:rPr>
              <a:t>i</a:t>
            </a:r>
            <a:r>
              <a:rPr sz="3200" spc="-275" dirty="0">
                <a:latin typeface="Arial"/>
                <a:cs typeface="Arial"/>
              </a:rPr>
              <a:t>g</a:t>
            </a:r>
            <a:r>
              <a:rPr sz="3200" spc="-60" dirty="0">
                <a:latin typeface="Arial"/>
                <a:cs typeface="Arial"/>
              </a:rPr>
              <a:t>n</a:t>
            </a:r>
            <a:r>
              <a:rPr sz="3200" spc="-25" dirty="0">
                <a:latin typeface="Arial"/>
                <a:cs typeface="Arial"/>
              </a:rPr>
              <a:t>i</a:t>
            </a:r>
            <a:r>
              <a:rPr sz="3200" spc="-114" dirty="0">
                <a:latin typeface="Arial"/>
                <a:cs typeface="Arial"/>
              </a:rPr>
              <a:t>n</a:t>
            </a:r>
            <a:r>
              <a:rPr sz="3200" spc="-275" dirty="0">
                <a:latin typeface="Arial"/>
                <a:cs typeface="Arial"/>
              </a:rPr>
              <a:t>g</a:t>
            </a:r>
            <a:r>
              <a:rPr sz="3200" dirty="0">
                <a:latin typeface="Arial"/>
                <a:cs typeface="Arial"/>
              </a:rPr>
              <a:t>	</a:t>
            </a:r>
            <a:r>
              <a:rPr sz="3200" spc="50" dirty="0">
                <a:latin typeface="Arial"/>
                <a:cs typeface="Arial"/>
              </a:rPr>
              <a:t>j</a:t>
            </a:r>
            <a:r>
              <a:rPr sz="3200" spc="-114" dirty="0">
                <a:latin typeface="Arial"/>
                <a:cs typeface="Arial"/>
              </a:rPr>
              <a:t>us</a:t>
            </a:r>
            <a:r>
              <a:rPr sz="3200" spc="-60" dirty="0">
                <a:latin typeface="Arial"/>
                <a:cs typeface="Arial"/>
              </a:rPr>
              <a:t>t</a:t>
            </a:r>
            <a:r>
              <a:rPr sz="3200" dirty="0">
                <a:latin typeface="Arial"/>
                <a:cs typeface="Arial"/>
              </a:rPr>
              <a:t>	</a:t>
            </a:r>
            <a:r>
              <a:rPr sz="3200" spc="-150" dirty="0">
                <a:latin typeface="Arial"/>
                <a:cs typeface="Arial"/>
              </a:rPr>
              <a:t>b</a:t>
            </a:r>
            <a:r>
              <a:rPr sz="3200" spc="-140" dirty="0">
                <a:latin typeface="Arial"/>
                <a:cs typeface="Arial"/>
              </a:rPr>
              <a:t>e</a:t>
            </a:r>
            <a:r>
              <a:rPr sz="3200" spc="75" dirty="0">
                <a:latin typeface="Arial"/>
                <a:cs typeface="Arial"/>
              </a:rPr>
              <a:t>f</a:t>
            </a:r>
            <a:r>
              <a:rPr sz="3200" spc="-35" dirty="0">
                <a:latin typeface="Arial"/>
                <a:cs typeface="Arial"/>
              </a:rPr>
              <a:t>o</a:t>
            </a:r>
            <a:r>
              <a:rPr sz="3200" spc="-20" dirty="0">
                <a:latin typeface="Arial"/>
                <a:cs typeface="Arial"/>
              </a:rPr>
              <a:t>r</a:t>
            </a:r>
            <a:r>
              <a:rPr sz="3200" spc="-125" dirty="0">
                <a:latin typeface="Arial"/>
                <a:cs typeface="Arial"/>
              </a:rPr>
              <a:t>e  </a:t>
            </a:r>
            <a:r>
              <a:rPr sz="3200" spc="-45" dirty="0">
                <a:latin typeface="Arial"/>
                <a:cs typeface="Arial"/>
              </a:rPr>
              <a:t>the </a:t>
            </a:r>
            <a:r>
              <a:rPr sz="3200" spc="-175" dirty="0">
                <a:latin typeface="Arial"/>
                <a:cs typeface="Arial"/>
              </a:rPr>
              <a:t>peak </a:t>
            </a:r>
            <a:r>
              <a:rPr sz="3200" spc="-125" dirty="0">
                <a:latin typeface="Arial"/>
                <a:cs typeface="Arial"/>
              </a:rPr>
              <a:t>transmission</a:t>
            </a:r>
            <a:r>
              <a:rPr sz="3200" spc="-310" dirty="0">
                <a:latin typeface="Arial"/>
                <a:cs typeface="Arial"/>
              </a:rPr>
              <a:t> </a:t>
            </a:r>
            <a:r>
              <a:rPr sz="3200" spc="-225" dirty="0">
                <a:latin typeface="Arial"/>
                <a:cs typeface="Arial"/>
              </a:rPr>
              <a:t>season</a:t>
            </a:r>
            <a:endParaRPr sz="3200">
              <a:latin typeface="Arial"/>
              <a:cs typeface="Arial"/>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2479040" marR="5080" indent="-2283460">
              <a:lnSpc>
                <a:spcPct val="100000"/>
              </a:lnSpc>
              <a:spcBef>
                <a:spcPts val="100"/>
              </a:spcBef>
            </a:pPr>
            <a:r>
              <a:rPr spc="-520" dirty="0"/>
              <a:t>GUIDELINES </a:t>
            </a:r>
            <a:r>
              <a:rPr spc="-555" dirty="0"/>
              <a:t>UNDER </a:t>
            </a:r>
            <a:r>
              <a:rPr spc="-480" dirty="0"/>
              <a:t>NVBDCP:  </a:t>
            </a:r>
            <a:r>
              <a:rPr spc="-375" dirty="0"/>
              <a:t>MALARIA</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23240" y="1633220"/>
            <a:ext cx="7893050" cy="5204460"/>
          </a:xfrm>
          <a:prstGeom prst="rect">
            <a:avLst/>
          </a:prstGeom>
        </p:spPr>
        <p:txBody>
          <a:bodyPr vert="horz" wrap="square" lIns="0" tIns="12700" rIns="0" bIns="0" rtlCol="0">
            <a:spAutoFit/>
          </a:bodyPr>
          <a:lstStyle/>
          <a:p>
            <a:pPr marL="368300" marR="17780" indent="-342900">
              <a:lnSpc>
                <a:spcPct val="100000"/>
              </a:lnSpc>
              <a:spcBef>
                <a:spcPts val="100"/>
              </a:spcBef>
              <a:buFont typeface="Arial"/>
              <a:buChar char="•"/>
              <a:tabLst>
                <a:tab pos="367665" algn="l"/>
                <a:tab pos="368300" algn="l"/>
              </a:tabLst>
            </a:pPr>
            <a:r>
              <a:rPr sz="3200" b="1" spc="-180" dirty="0">
                <a:latin typeface="Arial"/>
                <a:cs typeface="Arial"/>
              </a:rPr>
              <a:t>Innovations/modifications </a:t>
            </a:r>
            <a:r>
              <a:rPr sz="3200" spc="-175" dirty="0">
                <a:latin typeface="Arial"/>
                <a:cs typeface="Arial"/>
              </a:rPr>
              <a:t>have </a:t>
            </a:r>
            <a:r>
              <a:rPr sz="3200" spc="-150" dirty="0">
                <a:latin typeface="Arial"/>
                <a:cs typeface="Arial"/>
              </a:rPr>
              <a:t>been  </a:t>
            </a:r>
            <a:r>
              <a:rPr sz="3200" spc="-125" dirty="0">
                <a:latin typeface="Arial"/>
                <a:cs typeface="Arial"/>
              </a:rPr>
              <a:t>proposed </a:t>
            </a:r>
            <a:r>
              <a:rPr sz="3200" spc="40" dirty="0">
                <a:latin typeface="Arial"/>
                <a:cs typeface="Arial"/>
              </a:rPr>
              <a:t>to </a:t>
            </a:r>
            <a:r>
              <a:rPr sz="3200" spc="-150" dirty="0">
                <a:latin typeface="Arial"/>
                <a:cs typeface="Arial"/>
              </a:rPr>
              <a:t>be </a:t>
            </a:r>
            <a:r>
              <a:rPr sz="3200" spc="-70" dirty="0">
                <a:latin typeface="Arial"/>
                <a:cs typeface="Arial"/>
              </a:rPr>
              <a:t>intensified </a:t>
            </a:r>
            <a:r>
              <a:rPr sz="3200" spc="-90" dirty="0">
                <a:latin typeface="Arial"/>
                <a:cs typeface="Arial"/>
              </a:rPr>
              <a:t>during </a:t>
            </a:r>
            <a:r>
              <a:rPr sz="3200" spc="-280" dirty="0">
                <a:latin typeface="Arial"/>
                <a:cs typeface="Arial"/>
              </a:rPr>
              <a:t>XI </a:t>
            </a:r>
            <a:r>
              <a:rPr sz="3200" spc="-204" dirty="0">
                <a:latin typeface="Arial"/>
                <a:cs typeface="Arial"/>
              </a:rPr>
              <a:t>Five</a:t>
            </a:r>
            <a:r>
              <a:rPr sz="3200" spc="-525" dirty="0">
                <a:latin typeface="Arial"/>
                <a:cs typeface="Arial"/>
              </a:rPr>
              <a:t> </a:t>
            </a:r>
            <a:r>
              <a:rPr sz="3200" spc="-240" dirty="0">
                <a:latin typeface="Arial"/>
                <a:cs typeface="Arial"/>
              </a:rPr>
              <a:t>Year  </a:t>
            </a:r>
            <a:r>
              <a:rPr sz="3200" spc="-204" dirty="0">
                <a:latin typeface="Arial"/>
                <a:cs typeface="Arial"/>
              </a:rPr>
              <a:t>Plan</a:t>
            </a:r>
            <a:endParaRPr sz="3200">
              <a:latin typeface="Arial"/>
              <a:cs typeface="Arial"/>
            </a:endParaRPr>
          </a:p>
          <a:p>
            <a:pPr marL="368300" marR="206375" indent="-342900">
              <a:lnSpc>
                <a:spcPct val="100000"/>
              </a:lnSpc>
              <a:spcBef>
                <a:spcPts val="790"/>
              </a:spcBef>
            </a:pPr>
            <a:r>
              <a:rPr sz="4800" spc="-390" baseline="5208" dirty="0">
                <a:latin typeface="UnDotum"/>
                <a:cs typeface="UnDotum"/>
              </a:rPr>
              <a:t></a:t>
            </a:r>
            <a:r>
              <a:rPr sz="3200" spc="-260" dirty="0">
                <a:latin typeface="Arial"/>
                <a:cs typeface="Arial"/>
              </a:rPr>
              <a:t>For </a:t>
            </a:r>
            <a:r>
              <a:rPr sz="3200" spc="-145" dirty="0">
                <a:latin typeface="Arial"/>
                <a:cs typeface="Arial"/>
              </a:rPr>
              <a:t>focused </a:t>
            </a:r>
            <a:r>
              <a:rPr sz="3200" spc="-70" dirty="0">
                <a:latin typeface="Arial"/>
                <a:cs typeface="Arial"/>
              </a:rPr>
              <a:t>interventions, </a:t>
            </a:r>
            <a:r>
              <a:rPr sz="3200" spc="-165" dirty="0">
                <a:latin typeface="Arial"/>
                <a:cs typeface="Arial"/>
              </a:rPr>
              <a:t>206 </a:t>
            </a:r>
            <a:r>
              <a:rPr sz="3200" spc="-70" dirty="0">
                <a:latin typeface="Arial"/>
                <a:cs typeface="Arial"/>
              </a:rPr>
              <a:t>districts</a:t>
            </a:r>
            <a:r>
              <a:rPr sz="3200" spc="-260" dirty="0">
                <a:latin typeface="Arial"/>
                <a:cs typeface="Arial"/>
              </a:rPr>
              <a:t> </a:t>
            </a:r>
            <a:r>
              <a:rPr sz="3200" spc="-175" dirty="0">
                <a:latin typeface="Arial"/>
                <a:cs typeface="Arial"/>
              </a:rPr>
              <a:t>have  </a:t>
            </a:r>
            <a:r>
              <a:rPr sz="3200" spc="-145" dirty="0">
                <a:latin typeface="Arial"/>
                <a:cs typeface="Arial"/>
              </a:rPr>
              <a:t>been </a:t>
            </a:r>
            <a:r>
              <a:rPr sz="3200" spc="-40" dirty="0">
                <a:latin typeface="Arial"/>
                <a:cs typeface="Arial"/>
              </a:rPr>
              <a:t>identified </a:t>
            </a:r>
            <a:r>
              <a:rPr sz="3200" spc="-300" dirty="0">
                <a:latin typeface="Arial"/>
                <a:cs typeface="Arial"/>
              </a:rPr>
              <a:t>as </a:t>
            </a:r>
            <a:r>
              <a:rPr sz="3200" spc="-114" dirty="0">
                <a:latin typeface="Arial"/>
                <a:cs typeface="Arial"/>
              </a:rPr>
              <a:t>high malaria</a:t>
            </a:r>
            <a:r>
              <a:rPr sz="3200" spc="-285" dirty="0">
                <a:latin typeface="Arial"/>
                <a:cs typeface="Arial"/>
              </a:rPr>
              <a:t> </a:t>
            </a:r>
            <a:r>
              <a:rPr sz="3200" spc="-135" dirty="0">
                <a:latin typeface="Arial"/>
                <a:cs typeface="Arial"/>
              </a:rPr>
              <a:t>endemic</a:t>
            </a:r>
            <a:endParaRPr sz="3200">
              <a:latin typeface="Arial"/>
              <a:cs typeface="Arial"/>
            </a:endParaRPr>
          </a:p>
          <a:p>
            <a:pPr marL="368300" marR="975994" indent="-342900">
              <a:lnSpc>
                <a:spcPct val="100000"/>
              </a:lnSpc>
              <a:spcBef>
                <a:spcPts val="800"/>
              </a:spcBef>
            </a:pPr>
            <a:r>
              <a:rPr sz="4800" spc="-397" baseline="5208" dirty="0">
                <a:latin typeface="UnDotum"/>
                <a:cs typeface="UnDotum"/>
              </a:rPr>
              <a:t></a:t>
            </a:r>
            <a:r>
              <a:rPr sz="3200" spc="-265" dirty="0">
                <a:latin typeface="Arial"/>
                <a:cs typeface="Arial"/>
              </a:rPr>
              <a:t>Of </a:t>
            </a:r>
            <a:r>
              <a:rPr sz="3200" spc="-90" dirty="0">
                <a:latin typeface="Arial"/>
                <a:cs typeface="Arial"/>
              </a:rPr>
              <a:t>which, </a:t>
            </a:r>
            <a:r>
              <a:rPr sz="3200" spc="-165" dirty="0">
                <a:latin typeface="Arial"/>
                <a:cs typeface="Arial"/>
              </a:rPr>
              <a:t>100 </a:t>
            </a:r>
            <a:r>
              <a:rPr sz="3200" spc="-70" dirty="0">
                <a:latin typeface="Arial"/>
                <a:cs typeface="Arial"/>
              </a:rPr>
              <a:t>districts </a:t>
            </a:r>
            <a:r>
              <a:rPr sz="3200" spc="-190" dirty="0">
                <a:latin typeface="Arial"/>
                <a:cs typeface="Arial"/>
              </a:rPr>
              <a:t>– </a:t>
            </a:r>
            <a:r>
              <a:rPr sz="3200" spc="-114" dirty="0">
                <a:latin typeface="Arial"/>
                <a:cs typeface="Arial"/>
              </a:rPr>
              <a:t>high </a:t>
            </a:r>
            <a:r>
              <a:rPr sz="3200" spc="-290" dirty="0">
                <a:latin typeface="Arial"/>
                <a:cs typeface="Arial"/>
              </a:rPr>
              <a:t>API </a:t>
            </a:r>
            <a:r>
              <a:rPr sz="3200" spc="-150" dirty="0">
                <a:latin typeface="Arial"/>
                <a:cs typeface="Arial"/>
              </a:rPr>
              <a:t>and</a:t>
            </a:r>
            <a:r>
              <a:rPr sz="3200" spc="-280" dirty="0">
                <a:latin typeface="Arial"/>
                <a:cs typeface="Arial"/>
              </a:rPr>
              <a:t> </a:t>
            </a:r>
            <a:r>
              <a:rPr sz="3200" spc="-200" dirty="0">
                <a:latin typeface="Arial"/>
                <a:cs typeface="Arial"/>
              </a:rPr>
              <a:t>Pf  </a:t>
            </a:r>
            <a:r>
              <a:rPr sz="3200" spc="-175" dirty="0">
                <a:latin typeface="Arial"/>
                <a:cs typeface="Arial"/>
              </a:rPr>
              <a:t>rate&gt;30%</a:t>
            </a:r>
            <a:endParaRPr sz="3200">
              <a:latin typeface="Arial"/>
              <a:cs typeface="Arial"/>
            </a:endParaRPr>
          </a:p>
          <a:p>
            <a:pPr marL="368300" marR="1044575" indent="-342900">
              <a:lnSpc>
                <a:spcPct val="99900"/>
              </a:lnSpc>
              <a:spcBef>
                <a:spcPts val="800"/>
              </a:spcBef>
            </a:pPr>
            <a:r>
              <a:rPr sz="4800" spc="-209" baseline="6076" dirty="0">
                <a:latin typeface="UnDotum"/>
                <a:cs typeface="UnDotum"/>
              </a:rPr>
              <a:t></a:t>
            </a:r>
            <a:r>
              <a:rPr sz="3200" spc="-140" dirty="0">
                <a:latin typeface="Arial"/>
                <a:cs typeface="Arial"/>
              </a:rPr>
              <a:t>Further </a:t>
            </a:r>
            <a:r>
              <a:rPr sz="3200" spc="-10" dirty="0">
                <a:latin typeface="Arial"/>
                <a:cs typeface="Arial"/>
              </a:rPr>
              <a:t>out </a:t>
            </a:r>
            <a:r>
              <a:rPr sz="3200" spc="-5" dirty="0">
                <a:latin typeface="Arial"/>
                <a:cs typeface="Arial"/>
              </a:rPr>
              <a:t>of </a:t>
            </a:r>
            <a:r>
              <a:rPr sz="3200" spc="-135" dirty="0">
                <a:latin typeface="Arial"/>
                <a:cs typeface="Arial"/>
              </a:rPr>
              <a:t>these </a:t>
            </a:r>
            <a:r>
              <a:rPr sz="3200" spc="-145" dirty="0">
                <a:latin typeface="Arial"/>
                <a:cs typeface="Arial"/>
              </a:rPr>
              <a:t>100, </a:t>
            </a:r>
            <a:r>
              <a:rPr sz="3200" spc="-165" dirty="0">
                <a:latin typeface="Arial"/>
                <a:cs typeface="Arial"/>
              </a:rPr>
              <a:t>61 </a:t>
            </a:r>
            <a:r>
              <a:rPr sz="3200" spc="-70" dirty="0">
                <a:latin typeface="Arial"/>
                <a:cs typeface="Arial"/>
              </a:rPr>
              <a:t>districts  </a:t>
            </a:r>
            <a:r>
              <a:rPr sz="3200" spc="-40" dirty="0">
                <a:latin typeface="Arial"/>
                <a:cs typeface="Arial"/>
              </a:rPr>
              <a:t>identified </a:t>
            </a:r>
            <a:r>
              <a:rPr sz="3200" spc="-305" dirty="0">
                <a:latin typeface="Arial"/>
                <a:cs typeface="Arial"/>
              </a:rPr>
              <a:t>as </a:t>
            </a:r>
            <a:r>
              <a:rPr sz="3200" spc="-114" dirty="0">
                <a:latin typeface="Arial"/>
                <a:cs typeface="Arial"/>
              </a:rPr>
              <a:t>very high </a:t>
            </a:r>
            <a:r>
              <a:rPr sz="3200" spc="-110" dirty="0">
                <a:latin typeface="Arial"/>
                <a:cs typeface="Arial"/>
              </a:rPr>
              <a:t>malaria</a:t>
            </a:r>
            <a:r>
              <a:rPr sz="3200" spc="-310" dirty="0">
                <a:latin typeface="Arial"/>
                <a:cs typeface="Arial"/>
              </a:rPr>
              <a:t> </a:t>
            </a:r>
            <a:r>
              <a:rPr sz="3200" spc="-135" dirty="0">
                <a:latin typeface="Arial"/>
                <a:cs typeface="Arial"/>
              </a:rPr>
              <a:t>endemic  </a:t>
            </a:r>
            <a:r>
              <a:rPr sz="3200" spc="-70" dirty="0">
                <a:latin typeface="Arial"/>
                <a:cs typeface="Arial"/>
              </a:rPr>
              <a:t>districts</a:t>
            </a:r>
            <a:endParaRPr sz="3200">
              <a:latin typeface="Arial"/>
              <a:cs typeface="Arial"/>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2479040" marR="5080" indent="-2283460">
              <a:lnSpc>
                <a:spcPct val="100000"/>
              </a:lnSpc>
              <a:spcBef>
                <a:spcPts val="100"/>
              </a:spcBef>
            </a:pPr>
            <a:r>
              <a:rPr spc="-520" dirty="0"/>
              <a:t>GUIDELINES </a:t>
            </a:r>
            <a:r>
              <a:rPr spc="-555" dirty="0"/>
              <a:t>UNDER </a:t>
            </a:r>
            <a:r>
              <a:rPr spc="-480" dirty="0"/>
              <a:t>NVBDCP:  </a:t>
            </a:r>
            <a:r>
              <a:rPr spc="-375" dirty="0"/>
              <a:t>MALARIA</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5940" y="1633220"/>
            <a:ext cx="7957184" cy="3051810"/>
          </a:xfrm>
          <a:prstGeom prst="rect">
            <a:avLst/>
          </a:prstGeom>
        </p:spPr>
        <p:txBody>
          <a:bodyPr vert="horz" wrap="square" lIns="0" tIns="12700" rIns="0" bIns="0" rtlCol="0">
            <a:spAutoFit/>
          </a:bodyPr>
          <a:lstStyle/>
          <a:p>
            <a:pPr marL="355600" marR="93980" indent="-342900">
              <a:lnSpc>
                <a:spcPct val="100000"/>
              </a:lnSpc>
              <a:spcBef>
                <a:spcPts val="100"/>
              </a:spcBef>
              <a:buFont typeface="Arial"/>
              <a:buChar char="•"/>
              <a:tabLst>
                <a:tab pos="354965" algn="l"/>
                <a:tab pos="355600" algn="l"/>
              </a:tabLst>
            </a:pPr>
            <a:r>
              <a:rPr sz="3200" b="1" spc="-180" dirty="0">
                <a:latin typeface="Arial"/>
                <a:cs typeface="Arial"/>
              </a:rPr>
              <a:t>Innovations/modifications </a:t>
            </a:r>
            <a:r>
              <a:rPr sz="3200" spc="-175" dirty="0">
                <a:latin typeface="Arial"/>
                <a:cs typeface="Arial"/>
              </a:rPr>
              <a:t>have </a:t>
            </a:r>
            <a:r>
              <a:rPr sz="3200" spc="-150" dirty="0">
                <a:latin typeface="Arial"/>
                <a:cs typeface="Arial"/>
              </a:rPr>
              <a:t>been  </a:t>
            </a:r>
            <a:r>
              <a:rPr sz="3200" spc="-125" dirty="0">
                <a:latin typeface="Arial"/>
                <a:cs typeface="Arial"/>
              </a:rPr>
              <a:t>proposed </a:t>
            </a:r>
            <a:r>
              <a:rPr sz="3200" spc="40" dirty="0">
                <a:latin typeface="Arial"/>
                <a:cs typeface="Arial"/>
              </a:rPr>
              <a:t>to </a:t>
            </a:r>
            <a:r>
              <a:rPr sz="3200" spc="-150" dirty="0">
                <a:latin typeface="Arial"/>
                <a:cs typeface="Arial"/>
              </a:rPr>
              <a:t>be </a:t>
            </a:r>
            <a:r>
              <a:rPr sz="3200" spc="-70" dirty="0">
                <a:latin typeface="Arial"/>
                <a:cs typeface="Arial"/>
              </a:rPr>
              <a:t>intensified </a:t>
            </a:r>
            <a:r>
              <a:rPr sz="3200" spc="-90" dirty="0">
                <a:latin typeface="Arial"/>
                <a:cs typeface="Arial"/>
              </a:rPr>
              <a:t>during </a:t>
            </a:r>
            <a:r>
              <a:rPr sz="3200" spc="-280" dirty="0">
                <a:latin typeface="Arial"/>
                <a:cs typeface="Arial"/>
              </a:rPr>
              <a:t>XI </a:t>
            </a:r>
            <a:r>
              <a:rPr sz="3200" spc="-204" dirty="0">
                <a:latin typeface="Arial"/>
                <a:cs typeface="Arial"/>
              </a:rPr>
              <a:t>Five</a:t>
            </a:r>
            <a:r>
              <a:rPr sz="3200" spc="-525" dirty="0">
                <a:latin typeface="Arial"/>
                <a:cs typeface="Arial"/>
              </a:rPr>
              <a:t> </a:t>
            </a:r>
            <a:r>
              <a:rPr sz="3200" spc="-240" dirty="0">
                <a:latin typeface="Arial"/>
                <a:cs typeface="Arial"/>
              </a:rPr>
              <a:t>Year  </a:t>
            </a:r>
            <a:r>
              <a:rPr sz="3200" spc="-204" dirty="0">
                <a:latin typeface="Arial"/>
                <a:cs typeface="Arial"/>
              </a:rPr>
              <a:t>Plan</a:t>
            </a:r>
            <a:endParaRPr sz="3200">
              <a:latin typeface="Arial"/>
              <a:cs typeface="Arial"/>
            </a:endParaRPr>
          </a:p>
          <a:p>
            <a:pPr marL="355600" marR="5080" indent="-342900">
              <a:lnSpc>
                <a:spcPct val="100000"/>
              </a:lnSpc>
              <a:spcBef>
                <a:spcPts val="790"/>
              </a:spcBef>
              <a:tabLst>
                <a:tab pos="1981200" algn="l"/>
                <a:tab pos="2644775" algn="l"/>
                <a:tab pos="2717165" algn="l"/>
                <a:tab pos="4869815" algn="l"/>
              </a:tabLst>
            </a:pPr>
            <a:r>
              <a:rPr sz="4800" spc="-277" baseline="5208" dirty="0">
                <a:latin typeface="UnDotum"/>
                <a:cs typeface="UnDotum"/>
              </a:rPr>
              <a:t></a:t>
            </a:r>
            <a:r>
              <a:rPr sz="3200" spc="-185" dirty="0">
                <a:latin typeface="Arial"/>
                <a:cs typeface="Arial"/>
              </a:rPr>
              <a:t>Geographical		</a:t>
            </a:r>
            <a:r>
              <a:rPr sz="3200" spc="-50" dirty="0">
                <a:latin typeface="Arial"/>
                <a:cs typeface="Arial"/>
              </a:rPr>
              <a:t>Information	</a:t>
            </a:r>
            <a:r>
              <a:rPr sz="3200" spc="-220" dirty="0">
                <a:latin typeface="Arial"/>
                <a:cs typeface="Arial"/>
              </a:rPr>
              <a:t>System </a:t>
            </a:r>
            <a:r>
              <a:rPr sz="3200" spc="-290" dirty="0">
                <a:latin typeface="Arial"/>
                <a:cs typeface="Arial"/>
              </a:rPr>
              <a:t>(GIS)  </a:t>
            </a:r>
            <a:r>
              <a:rPr sz="3200" spc="-135" dirty="0">
                <a:latin typeface="Arial"/>
                <a:cs typeface="Arial"/>
              </a:rPr>
              <a:t>mapping	</a:t>
            </a:r>
            <a:r>
              <a:rPr sz="3200" spc="10" dirty="0">
                <a:latin typeface="Arial"/>
                <a:cs typeface="Arial"/>
              </a:rPr>
              <a:t>for	</a:t>
            </a:r>
            <a:r>
              <a:rPr sz="3200" spc="-145" dirty="0">
                <a:latin typeface="Arial"/>
                <a:cs typeface="Arial"/>
              </a:rPr>
              <a:t>focused </a:t>
            </a:r>
            <a:r>
              <a:rPr sz="3200" spc="-45" dirty="0">
                <a:latin typeface="Arial"/>
                <a:cs typeface="Arial"/>
              </a:rPr>
              <a:t>intervention </a:t>
            </a:r>
            <a:r>
              <a:rPr sz="3200" spc="-40" dirty="0">
                <a:latin typeface="Arial"/>
                <a:cs typeface="Arial"/>
              </a:rPr>
              <a:t>in </a:t>
            </a:r>
            <a:r>
              <a:rPr sz="3200" spc="-114" dirty="0">
                <a:latin typeface="Arial"/>
                <a:cs typeface="Arial"/>
              </a:rPr>
              <a:t>high</a:t>
            </a:r>
            <a:r>
              <a:rPr sz="3200" spc="-500" dirty="0">
                <a:latin typeface="Arial"/>
                <a:cs typeface="Arial"/>
              </a:rPr>
              <a:t> </a:t>
            </a:r>
            <a:r>
              <a:rPr sz="3200" spc="-114" dirty="0">
                <a:latin typeface="Arial"/>
                <a:cs typeface="Arial"/>
              </a:rPr>
              <a:t>risk  </a:t>
            </a:r>
            <a:r>
              <a:rPr sz="3200" spc="-50" dirty="0">
                <a:latin typeface="Arial"/>
                <a:cs typeface="Arial"/>
              </a:rPr>
              <a:t>prioritized</a:t>
            </a:r>
            <a:r>
              <a:rPr sz="3200" spc="-180" dirty="0">
                <a:latin typeface="Arial"/>
                <a:cs typeface="Arial"/>
              </a:rPr>
              <a:t> </a:t>
            </a:r>
            <a:r>
              <a:rPr sz="3200" spc="-70" dirty="0">
                <a:latin typeface="Arial"/>
                <a:cs typeface="Arial"/>
              </a:rPr>
              <a:t>districts</a:t>
            </a:r>
            <a:endParaRPr sz="3200">
              <a:latin typeface="Arial"/>
              <a:cs typeface="Arial"/>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2479040" marR="5080" indent="-2283460">
              <a:lnSpc>
                <a:spcPct val="100000"/>
              </a:lnSpc>
              <a:spcBef>
                <a:spcPts val="100"/>
              </a:spcBef>
            </a:pPr>
            <a:r>
              <a:rPr spc="-520" dirty="0"/>
              <a:t>GUIDELINES </a:t>
            </a:r>
            <a:r>
              <a:rPr spc="-555" dirty="0"/>
              <a:t>UNDER </a:t>
            </a:r>
            <a:r>
              <a:rPr spc="-480" dirty="0"/>
              <a:t>NVBDCP:  </a:t>
            </a:r>
            <a:r>
              <a:rPr spc="-375" dirty="0"/>
              <a:t>MALARIA</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97840" y="1633220"/>
            <a:ext cx="7918450" cy="4716780"/>
          </a:xfrm>
          <a:prstGeom prst="rect">
            <a:avLst/>
          </a:prstGeom>
        </p:spPr>
        <p:txBody>
          <a:bodyPr vert="horz" wrap="square" lIns="0" tIns="12700" rIns="0" bIns="0" rtlCol="0">
            <a:spAutoFit/>
          </a:bodyPr>
          <a:lstStyle/>
          <a:p>
            <a:pPr marL="393700" marR="17780" indent="-342900">
              <a:lnSpc>
                <a:spcPct val="100000"/>
              </a:lnSpc>
              <a:spcBef>
                <a:spcPts val="100"/>
              </a:spcBef>
              <a:buFont typeface="Arial"/>
              <a:buChar char="•"/>
              <a:tabLst>
                <a:tab pos="393065" algn="l"/>
                <a:tab pos="393700" algn="l"/>
              </a:tabLst>
            </a:pPr>
            <a:r>
              <a:rPr sz="3200" b="1" spc="-180" dirty="0">
                <a:latin typeface="Arial"/>
                <a:cs typeface="Arial"/>
              </a:rPr>
              <a:t>Innovations/modifications </a:t>
            </a:r>
            <a:r>
              <a:rPr sz="3200" spc="-175" dirty="0">
                <a:latin typeface="Arial"/>
                <a:cs typeface="Arial"/>
              </a:rPr>
              <a:t>have </a:t>
            </a:r>
            <a:r>
              <a:rPr sz="3200" spc="-150" dirty="0">
                <a:latin typeface="Arial"/>
                <a:cs typeface="Arial"/>
              </a:rPr>
              <a:t>been  </a:t>
            </a:r>
            <a:r>
              <a:rPr sz="3200" spc="-125" dirty="0">
                <a:latin typeface="Arial"/>
                <a:cs typeface="Arial"/>
              </a:rPr>
              <a:t>proposed </a:t>
            </a:r>
            <a:r>
              <a:rPr sz="3200" spc="40" dirty="0">
                <a:latin typeface="Arial"/>
                <a:cs typeface="Arial"/>
              </a:rPr>
              <a:t>to </a:t>
            </a:r>
            <a:r>
              <a:rPr sz="3200" spc="-150" dirty="0">
                <a:latin typeface="Arial"/>
                <a:cs typeface="Arial"/>
              </a:rPr>
              <a:t>be </a:t>
            </a:r>
            <a:r>
              <a:rPr sz="3200" spc="-70" dirty="0">
                <a:latin typeface="Arial"/>
                <a:cs typeface="Arial"/>
              </a:rPr>
              <a:t>intensified </a:t>
            </a:r>
            <a:r>
              <a:rPr sz="3200" spc="-90" dirty="0">
                <a:latin typeface="Arial"/>
                <a:cs typeface="Arial"/>
              </a:rPr>
              <a:t>during </a:t>
            </a:r>
            <a:r>
              <a:rPr sz="3200" spc="-280" dirty="0">
                <a:latin typeface="Arial"/>
                <a:cs typeface="Arial"/>
              </a:rPr>
              <a:t>XI </a:t>
            </a:r>
            <a:r>
              <a:rPr sz="3200" spc="-204" dirty="0">
                <a:latin typeface="Arial"/>
                <a:cs typeface="Arial"/>
              </a:rPr>
              <a:t>Five</a:t>
            </a:r>
            <a:r>
              <a:rPr sz="3200" spc="-525" dirty="0">
                <a:latin typeface="Arial"/>
                <a:cs typeface="Arial"/>
              </a:rPr>
              <a:t> </a:t>
            </a:r>
            <a:r>
              <a:rPr sz="3200" spc="-240" dirty="0">
                <a:latin typeface="Arial"/>
                <a:cs typeface="Arial"/>
              </a:rPr>
              <a:t>Year  </a:t>
            </a:r>
            <a:r>
              <a:rPr sz="3200" spc="-204" dirty="0">
                <a:latin typeface="Arial"/>
                <a:cs typeface="Arial"/>
              </a:rPr>
              <a:t>Plan</a:t>
            </a:r>
            <a:endParaRPr sz="3200">
              <a:latin typeface="Arial"/>
              <a:cs typeface="Arial"/>
            </a:endParaRPr>
          </a:p>
          <a:p>
            <a:pPr marL="393700" marR="575945" indent="-342900">
              <a:lnSpc>
                <a:spcPct val="100000"/>
              </a:lnSpc>
              <a:spcBef>
                <a:spcPts val="790"/>
              </a:spcBef>
              <a:tabLst>
                <a:tab pos="2441575" algn="l"/>
                <a:tab pos="5721350" algn="l"/>
              </a:tabLst>
            </a:pPr>
            <a:r>
              <a:rPr sz="4800" spc="-352" baseline="5208" dirty="0">
                <a:latin typeface="UnDotum"/>
                <a:cs typeface="UnDotum"/>
              </a:rPr>
              <a:t></a:t>
            </a:r>
            <a:r>
              <a:rPr sz="3200" spc="-235" dirty="0">
                <a:latin typeface="Arial"/>
                <a:cs typeface="Arial"/>
              </a:rPr>
              <a:t>Linkage </a:t>
            </a:r>
            <a:r>
              <a:rPr sz="3200" spc="15" dirty="0">
                <a:latin typeface="Arial"/>
                <a:cs typeface="Arial"/>
              </a:rPr>
              <a:t>with </a:t>
            </a:r>
            <a:r>
              <a:rPr sz="3200" spc="-170" dirty="0">
                <a:latin typeface="Arial"/>
                <a:cs typeface="Arial"/>
              </a:rPr>
              <a:t>NHM </a:t>
            </a:r>
            <a:r>
              <a:rPr sz="3200" spc="-150" dirty="0">
                <a:latin typeface="Arial"/>
                <a:cs typeface="Arial"/>
              </a:rPr>
              <a:t>and </a:t>
            </a:r>
            <a:r>
              <a:rPr sz="3200" spc="-215" dirty="0">
                <a:latin typeface="Arial"/>
                <a:cs typeface="Arial"/>
              </a:rPr>
              <a:t>use </a:t>
            </a:r>
            <a:r>
              <a:rPr sz="3200" dirty="0">
                <a:latin typeface="Arial"/>
                <a:cs typeface="Arial"/>
              </a:rPr>
              <a:t>of </a:t>
            </a:r>
            <a:r>
              <a:rPr sz="3200" spc="-170" dirty="0">
                <a:latin typeface="Arial"/>
                <a:cs typeface="Arial"/>
              </a:rPr>
              <a:t>NHM  </a:t>
            </a:r>
            <a:r>
              <a:rPr sz="3200" spc="-55" dirty="0">
                <a:latin typeface="Arial"/>
                <a:cs typeface="Arial"/>
              </a:rPr>
              <a:t>Institutions	</a:t>
            </a:r>
            <a:r>
              <a:rPr sz="3200" spc="10" dirty="0">
                <a:latin typeface="Arial"/>
                <a:cs typeface="Arial"/>
              </a:rPr>
              <a:t>for</a:t>
            </a:r>
            <a:r>
              <a:rPr sz="3200" spc="-170" dirty="0">
                <a:latin typeface="Arial"/>
                <a:cs typeface="Arial"/>
              </a:rPr>
              <a:t> </a:t>
            </a:r>
            <a:r>
              <a:rPr sz="3200" spc="-70" dirty="0">
                <a:latin typeface="Arial"/>
                <a:cs typeface="Arial"/>
              </a:rPr>
              <a:t>prevention</a:t>
            </a:r>
            <a:r>
              <a:rPr sz="3200" spc="-170" dirty="0">
                <a:latin typeface="Arial"/>
                <a:cs typeface="Arial"/>
              </a:rPr>
              <a:t> </a:t>
            </a:r>
            <a:r>
              <a:rPr sz="3200" spc="-150" dirty="0">
                <a:latin typeface="Arial"/>
                <a:cs typeface="Arial"/>
              </a:rPr>
              <a:t>and	</a:t>
            </a:r>
            <a:r>
              <a:rPr sz="3200" spc="-45" dirty="0">
                <a:latin typeface="Arial"/>
                <a:cs typeface="Arial"/>
              </a:rPr>
              <a:t>control</a:t>
            </a:r>
            <a:r>
              <a:rPr sz="3200" spc="-250" dirty="0">
                <a:latin typeface="Arial"/>
                <a:cs typeface="Arial"/>
              </a:rPr>
              <a:t> </a:t>
            </a:r>
            <a:r>
              <a:rPr sz="3200" spc="-10" dirty="0">
                <a:latin typeface="Arial"/>
                <a:cs typeface="Arial"/>
              </a:rPr>
              <a:t>of  </a:t>
            </a:r>
            <a:r>
              <a:rPr sz="3200" spc="-360" dirty="0">
                <a:latin typeface="Arial"/>
                <a:cs typeface="Arial"/>
              </a:rPr>
              <a:t>VBDs</a:t>
            </a:r>
            <a:endParaRPr sz="3200">
              <a:latin typeface="Arial"/>
              <a:cs typeface="Arial"/>
            </a:endParaRPr>
          </a:p>
          <a:p>
            <a:pPr>
              <a:lnSpc>
                <a:spcPct val="100000"/>
              </a:lnSpc>
            </a:pPr>
            <a:endParaRPr sz="3200">
              <a:latin typeface="Arial"/>
              <a:cs typeface="Arial"/>
            </a:endParaRPr>
          </a:p>
          <a:p>
            <a:pPr marL="393700" marR="899794" indent="-342900">
              <a:lnSpc>
                <a:spcPts val="3829"/>
              </a:lnSpc>
              <a:spcBef>
                <a:spcPts val="1895"/>
              </a:spcBef>
            </a:pPr>
            <a:r>
              <a:rPr sz="4800" spc="-300" baseline="6076" dirty="0">
                <a:latin typeface="UnDotum"/>
                <a:cs typeface="UnDotum"/>
              </a:rPr>
              <a:t></a:t>
            </a:r>
            <a:r>
              <a:rPr sz="3200" spc="-200" dirty="0">
                <a:latin typeface="Arial"/>
                <a:cs typeface="Arial"/>
              </a:rPr>
              <a:t>Up-scaling </a:t>
            </a:r>
            <a:r>
              <a:rPr sz="3200" spc="-215" dirty="0">
                <a:latin typeface="Arial"/>
                <a:cs typeface="Arial"/>
              </a:rPr>
              <a:t>use </a:t>
            </a:r>
            <a:r>
              <a:rPr sz="3200" spc="-5" dirty="0">
                <a:latin typeface="Arial"/>
                <a:cs typeface="Arial"/>
              </a:rPr>
              <a:t>of </a:t>
            </a:r>
            <a:r>
              <a:rPr sz="3200" spc="-135" dirty="0">
                <a:latin typeface="Arial"/>
                <a:cs typeface="Arial"/>
              </a:rPr>
              <a:t>bed </a:t>
            </a:r>
            <a:r>
              <a:rPr sz="3200" spc="-114" dirty="0">
                <a:latin typeface="Arial"/>
                <a:cs typeface="Arial"/>
              </a:rPr>
              <a:t>nets /Long</a:t>
            </a:r>
            <a:r>
              <a:rPr sz="3200" spc="-400" dirty="0">
                <a:latin typeface="Arial"/>
                <a:cs typeface="Arial"/>
              </a:rPr>
              <a:t> </a:t>
            </a:r>
            <a:r>
              <a:rPr sz="3200" spc="-175" dirty="0">
                <a:latin typeface="Arial"/>
                <a:cs typeface="Arial"/>
              </a:rPr>
              <a:t>Lasting  </a:t>
            </a:r>
            <a:r>
              <a:rPr sz="3200" spc="-120" dirty="0">
                <a:latin typeface="Arial"/>
                <a:cs typeface="Arial"/>
              </a:rPr>
              <a:t>Insecticide </a:t>
            </a:r>
            <a:r>
              <a:rPr sz="3200" spc="-130" dirty="0">
                <a:latin typeface="Arial"/>
                <a:cs typeface="Arial"/>
              </a:rPr>
              <a:t>Treated </a:t>
            </a:r>
            <a:r>
              <a:rPr sz="3200" spc="-155" dirty="0">
                <a:latin typeface="Arial"/>
                <a:cs typeface="Arial"/>
              </a:rPr>
              <a:t>Nets</a:t>
            </a:r>
            <a:r>
              <a:rPr sz="3200" spc="-285" dirty="0">
                <a:latin typeface="Arial"/>
                <a:cs typeface="Arial"/>
              </a:rPr>
              <a:t> </a:t>
            </a:r>
            <a:r>
              <a:rPr sz="3200" spc="-254" dirty="0">
                <a:latin typeface="Arial"/>
                <a:cs typeface="Arial"/>
              </a:rPr>
              <a:t>(LLINs)</a:t>
            </a:r>
            <a:endParaRPr sz="3200">
              <a:latin typeface="Arial"/>
              <a:cs typeface="Arial"/>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2479040" marR="5080" indent="-2283460">
              <a:lnSpc>
                <a:spcPct val="100000"/>
              </a:lnSpc>
              <a:spcBef>
                <a:spcPts val="100"/>
              </a:spcBef>
            </a:pPr>
            <a:r>
              <a:rPr spc="-520" dirty="0"/>
              <a:t>GUIDELINES </a:t>
            </a:r>
            <a:r>
              <a:rPr spc="-555" dirty="0"/>
              <a:t>UNDER </a:t>
            </a:r>
            <a:r>
              <a:rPr spc="-480" dirty="0"/>
              <a:t>NVBDCP:  </a:t>
            </a:r>
            <a:r>
              <a:rPr spc="-375" dirty="0"/>
              <a:t>MALARIA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06929" y="497840"/>
            <a:ext cx="4919980" cy="695960"/>
          </a:xfrm>
          <a:prstGeom prst="rect">
            <a:avLst/>
          </a:prstGeom>
        </p:spPr>
        <p:txBody>
          <a:bodyPr vert="horz" wrap="square" lIns="0" tIns="12700" rIns="0" bIns="0" rtlCol="0">
            <a:spAutoFit/>
          </a:bodyPr>
          <a:lstStyle/>
          <a:p>
            <a:pPr marL="12700">
              <a:lnSpc>
                <a:spcPct val="100000"/>
              </a:lnSpc>
              <a:spcBef>
                <a:spcPts val="100"/>
              </a:spcBef>
            </a:pPr>
            <a:r>
              <a:rPr spc="-135" dirty="0"/>
              <a:t>Historical</a:t>
            </a:r>
            <a:r>
              <a:rPr spc="-315" dirty="0"/>
              <a:t> </a:t>
            </a:r>
            <a:r>
              <a:rPr spc="-160" dirty="0"/>
              <a:t>perspective</a:t>
            </a:r>
          </a:p>
        </p:txBody>
      </p:sp>
      <p:sp>
        <p:nvSpPr>
          <p:cNvPr id="3" name="object 3"/>
          <p:cNvSpPr txBox="1"/>
          <p:nvPr/>
        </p:nvSpPr>
        <p:spPr>
          <a:xfrm>
            <a:off x="535940" y="1633220"/>
            <a:ext cx="7974965" cy="2950210"/>
          </a:xfrm>
          <a:prstGeom prst="rect">
            <a:avLst/>
          </a:prstGeom>
        </p:spPr>
        <p:txBody>
          <a:bodyPr vert="horz" wrap="square" lIns="0" tIns="12700" rIns="0" bIns="0" rtlCol="0">
            <a:spAutoFit/>
          </a:bodyPr>
          <a:lstStyle/>
          <a:p>
            <a:pPr marL="355600" marR="5080" indent="-342900">
              <a:lnSpc>
                <a:spcPct val="100000"/>
              </a:lnSpc>
              <a:spcBef>
                <a:spcPts val="100"/>
              </a:spcBef>
              <a:buChar char="•"/>
              <a:tabLst>
                <a:tab pos="354965" algn="l"/>
                <a:tab pos="355600" algn="l"/>
                <a:tab pos="7616190" algn="l"/>
              </a:tabLst>
            </a:pPr>
            <a:r>
              <a:rPr sz="3200" spc="-95" dirty="0">
                <a:latin typeface="Arial"/>
                <a:cs typeface="Arial"/>
              </a:rPr>
              <a:t>National </a:t>
            </a:r>
            <a:r>
              <a:rPr sz="3200" spc="-85" dirty="0">
                <a:latin typeface="Arial"/>
                <a:cs typeface="Arial"/>
              </a:rPr>
              <a:t>Malaria </a:t>
            </a:r>
            <a:r>
              <a:rPr sz="3200" spc="-125" dirty="0">
                <a:latin typeface="Arial"/>
                <a:cs typeface="Arial"/>
              </a:rPr>
              <a:t>Eradication </a:t>
            </a:r>
            <a:r>
              <a:rPr sz="3200" spc="-160" dirty="0">
                <a:latin typeface="Arial"/>
                <a:cs typeface="Arial"/>
              </a:rPr>
              <a:t>Programme  </a:t>
            </a:r>
            <a:r>
              <a:rPr sz="3200" spc="-240" dirty="0">
                <a:latin typeface="Arial"/>
                <a:cs typeface="Arial"/>
              </a:rPr>
              <a:t>(NMEP) </a:t>
            </a:r>
            <a:r>
              <a:rPr sz="3200" spc="-95" dirty="0">
                <a:latin typeface="Arial"/>
                <a:cs typeface="Arial"/>
              </a:rPr>
              <a:t>which </a:t>
            </a:r>
            <a:r>
              <a:rPr sz="3200" spc="-210" dirty="0">
                <a:latin typeface="Arial"/>
                <a:cs typeface="Arial"/>
              </a:rPr>
              <a:t>was </a:t>
            </a:r>
            <a:r>
              <a:rPr sz="3200" spc="-130" dirty="0">
                <a:latin typeface="Arial"/>
                <a:cs typeface="Arial"/>
              </a:rPr>
              <a:t>being </a:t>
            </a:r>
            <a:r>
              <a:rPr sz="3200" spc="-85" dirty="0">
                <a:latin typeface="Arial"/>
                <a:cs typeface="Arial"/>
              </a:rPr>
              <a:t>implemented </a:t>
            </a:r>
            <a:r>
              <a:rPr sz="3200" spc="-40" dirty="0">
                <a:latin typeface="Arial"/>
                <a:cs typeface="Arial"/>
              </a:rPr>
              <a:t>in </a:t>
            </a:r>
            <a:r>
              <a:rPr sz="3200" spc="-45" dirty="0">
                <a:latin typeface="Arial"/>
                <a:cs typeface="Arial"/>
              </a:rPr>
              <a:t>the  </a:t>
            </a:r>
            <a:r>
              <a:rPr sz="3200" spc="-70" dirty="0">
                <a:latin typeface="Arial"/>
                <a:cs typeface="Arial"/>
              </a:rPr>
              <a:t>country </a:t>
            </a:r>
            <a:r>
              <a:rPr sz="3200" spc="-175" dirty="0">
                <a:latin typeface="Arial"/>
                <a:cs typeface="Arial"/>
              </a:rPr>
              <a:t>since </a:t>
            </a:r>
            <a:r>
              <a:rPr sz="3200" spc="-150" dirty="0">
                <a:latin typeface="Arial"/>
                <a:cs typeface="Arial"/>
              </a:rPr>
              <a:t>1958, </a:t>
            </a:r>
            <a:r>
              <a:rPr sz="3200" spc="-210" dirty="0">
                <a:latin typeface="Arial"/>
                <a:cs typeface="Arial"/>
              </a:rPr>
              <a:t>was </a:t>
            </a:r>
            <a:r>
              <a:rPr sz="3200" spc="-100" dirty="0">
                <a:latin typeface="Arial"/>
                <a:cs typeface="Arial"/>
              </a:rPr>
              <a:t>reviewed </a:t>
            </a:r>
            <a:r>
              <a:rPr sz="3200" spc="-40" dirty="0">
                <a:latin typeface="Arial"/>
                <a:cs typeface="Arial"/>
              </a:rPr>
              <a:t>in </a:t>
            </a:r>
            <a:r>
              <a:rPr sz="3200" spc="-170" dirty="0">
                <a:latin typeface="Arial"/>
                <a:cs typeface="Arial"/>
              </a:rPr>
              <a:t>1977</a:t>
            </a:r>
            <a:r>
              <a:rPr sz="3200" spc="-434" dirty="0">
                <a:latin typeface="Arial"/>
                <a:cs typeface="Arial"/>
              </a:rPr>
              <a:t> </a:t>
            </a:r>
            <a:r>
              <a:rPr sz="3200" spc="-150" dirty="0">
                <a:latin typeface="Arial"/>
                <a:cs typeface="Arial"/>
              </a:rPr>
              <a:t>and  </a:t>
            </a:r>
            <a:r>
              <a:rPr sz="3200" spc="-135" dirty="0">
                <a:latin typeface="Arial"/>
                <a:cs typeface="Arial"/>
              </a:rPr>
              <a:t>revised </a:t>
            </a:r>
            <a:r>
              <a:rPr sz="3200" spc="-125" dirty="0">
                <a:latin typeface="Arial"/>
                <a:cs typeface="Arial"/>
              </a:rPr>
              <a:t>guidelines </a:t>
            </a:r>
            <a:r>
              <a:rPr sz="3200" spc="10" dirty="0">
                <a:latin typeface="Arial"/>
                <a:cs typeface="Arial"/>
              </a:rPr>
              <a:t>for </a:t>
            </a:r>
            <a:r>
              <a:rPr sz="3200" spc="-40" dirty="0">
                <a:latin typeface="Arial"/>
                <a:cs typeface="Arial"/>
              </a:rPr>
              <a:t>Modified </a:t>
            </a:r>
            <a:r>
              <a:rPr sz="3200" spc="-204" dirty="0">
                <a:latin typeface="Arial"/>
                <a:cs typeface="Arial"/>
              </a:rPr>
              <a:t>Plan </a:t>
            </a:r>
            <a:r>
              <a:rPr sz="3200" spc="-10" dirty="0">
                <a:latin typeface="Arial"/>
                <a:cs typeface="Arial"/>
              </a:rPr>
              <a:t>of  </a:t>
            </a:r>
            <a:r>
              <a:rPr sz="3200" spc="-100" dirty="0">
                <a:latin typeface="Arial"/>
                <a:cs typeface="Arial"/>
              </a:rPr>
              <a:t>Operation </a:t>
            </a:r>
            <a:r>
              <a:rPr sz="3200" spc="-200" dirty="0">
                <a:latin typeface="Arial"/>
                <a:cs typeface="Arial"/>
              </a:rPr>
              <a:t>(MPO) </a:t>
            </a:r>
            <a:r>
              <a:rPr sz="3200" spc="-90" dirty="0">
                <a:latin typeface="Arial"/>
                <a:cs typeface="Arial"/>
              </a:rPr>
              <a:t>were </a:t>
            </a:r>
            <a:r>
              <a:rPr sz="3200" spc="-204" dirty="0">
                <a:latin typeface="Arial"/>
                <a:cs typeface="Arial"/>
              </a:rPr>
              <a:t>issused </a:t>
            </a:r>
            <a:r>
              <a:rPr sz="3200" spc="40" dirty="0">
                <a:latin typeface="Arial"/>
                <a:cs typeface="Arial"/>
              </a:rPr>
              <a:t>to</a:t>
            </a:r>
            <a:r>
              <a:rPr sz="3200" spc="-229" dirty="0">
                <a:latin typeface="Arial"/>
                <a:cs typeface="Arial"/>
              </a:rPr>
              <a:t> </a:t>
            </a:r>
            <a:r>
              <a:rPr sz="3200" spc="-70" dirty="0">
                <a:latin typeface="Arial"/>
                <a:cs typeface="Arial"/>
              </a:rPr>
              <a:t>all</a:t>
            </a:r>
            <a:r>
              <a:rPr sz="3200" spc="-165" dirty="0">
                <a:latin typeface="Arial"/>
                <a:cs typeface="Arial"/>
              </a:rPr>
              <a:t> </a:t>
            </a:r>
            <a:r>
              <a:rPr sz="3200" spc="-185" dirty="0">
                <a:latin typeface="Arial"/>
                <a:cs typeface="Arial"/>
              </a:rPr>
              <a:t>States	</a:t>
            </a:r>
            <a:r>
              <a:rPr sz="3200" spc="45" dirty="0">
                <a:latin typeface="Arial"/>
                <a:cs typeface="Arial"/>
              </a:rPr>
              <a:t>&amp;  </a:t>
            </a:r>
            <a:r>
              <a:rPr sz="3200" spc="-340" dirty="0">
                <a:latin typeface="Arial"/>
                <a:cs typeface="Arial"/>
              </a:rPr>
              <a:t>UTs</a:t>
            </a:r>
            <a:endParaRPr sz="3200">
              <a:latin typeface="Arial"/>
              <a:cs typeface="Aria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23240" y="1633220"/>
            <a:ext cx="7893050" cy="4330700"/>
          </a:xfrm>
          <a:prstGeom prst="rect">
            <a:avLst/>
          </a:prstGeom>
        </p:spPr>
        <p:txBody>
          <a:bodyPr vert="horz" wrap="square" lIns="0" tIns="12700" rIns="0" bIns="0" rtlCol="0">
            <a:spAutoFit/>
          </a:bodyPr>
          <a:lstStyle/>
          <a:p>
            <a:pPr marL="368300" marR="17780" indent="-342900">
              <a:lnSpc>
                <a:spcPct val="100000"/>
              </a:lnSpc>
              <a:spcBef>
                <a:spcPts val="100"/>
              </a:spcBef>
              <a:buFont typeface="Arial"/>
              <a:buChar char="•"/>
              <a:tabLst>
                <a:tab pos="367665" algn="l"/>
                <a:tab pos="368300" algn="l"/>
              </a:tabLst>
            </a:pPr>
            <a:r>
              <a:rPr sz="3200" b="1" spc="-180" dirty="0">
                <a:latin typeface="Arial"/>
                <a:cs typeface="Arial"/>
              </a:rPr>
              <a:t>Innovations/modifications </a:t>
            </a:r>
            <a:r>
              <a:rPr sz="3200" spc="-175" dirty="0">
                <a:latin typeface="Arial"/>
                <a:cs typeface="Arial"/>
              </a:rPr>
              <a:t>have </a:t>
            </a:r>
            <a:r>
              <a:rPr sz="3200" spc="-150" dirty="0">
                <a:latin typeface="Arial"/>
                <a:cs typeface="Arial"/>
              </a:rPr>
              <a:t>been  </a:t>
            </a:r>
            <a:r>
              <a:rPr sz="3200" spc="-125" dirty="0">
                <a:latin typeface="Arial"/>
                <a:cs typeface="Arial"/>
              </a:rPr>
              <a:t>proposed </a:t>
            </a:r>
            <a:r>
              <a:rPr sz="3200" spc="40" dirty="0">
                <a:latin typeface="Arial"/>
                <a:cs typeface="Arial"/>
              </a:rPr>
              <a:t>to </a:t>
            </a:r>
            <a:r>
              <a:rPr sz="3200" spc="-150" dirty="0">
                <a:latin typeface="Arial"/>
                <a:cs typeface="Arial"/>
              </a:rPr>
              <a:t>be </a:t>
            </a:r>
            <a:r>
              <a:rPr sz="3200" spc="-70" dirty="0">
                <a:latin typeface="Arial"/>
                <a:cs typeface="Arial"/>
              </a:rPr>
              <a:t>intensified </a:t>
            </a:r>
            <a:r>
              <a:rPr sz="3200" spc="-90" dirty="0">
                <a:latin typeface="Arial"/>
                <a:cs typeface="Arial"/>
              </a:rPr>
              <a:t>during </a:t>
            </a:r>
            <a:r>
              <a:rPr sz="3200" spc="-280" dirty="0">
                <a:latin typeface="Arial"/>
                <a:cs typeface="Arial"/>
              </a:rPr>
              <a:t>XI </a:t>
            </a:r>
            <a:r>
              <a:rPr sz="3200" spc="-204" dirty="0">
                <a:latin typeface="Arial"/>
                <a:cs typeface="Arial"/>
              </a:rPr>
              <a:t>Five</a:t>
            </a:r>
            <a:r>
              <a:rPr sz="3200" spc="-525" dirty="0">
                <a:latin typeface="Arial"/>
                <a:cs typeface="Arial"/>
              </a:rPr>
              <a:t> </a:t>
            </a:r>
            <a:r>
              <a:rPr sz="3200" spc="-240" dirty="0">
                <a:latin typeface="Arial"/>
                <a:cs typeface="Arial"/>
              </a:rPr>
              <a:t>Year  </a:t>
            </a:r>
            <a:r>
              <a:rPr sz="3200" spc="-204" dirty="0">
                <a:latin typeface="Arial"/>
                <a:cs typeface="Arial"/>
              </a:rPr>
              <a:t>Plan</a:t>
            </a:r>
            <a:endParaRPr sz="3200">
              <a:latin typeface="Arial"/>
              <a:cs typeface="Arial"/>
            </a:endParaRPr>
          </a:p>
          <a:p>
            <a:pPr marL="25400">
              <a:lnSpc>
                <a:spcPct val="100000"/>
              </a:lnSpc>
              <a:spcBef>
                <a:spcPts val="790"/>
              </a:spcBef>
              <a:tabLst>
                <a:tab pos="2981960" algn="l"/>
              </a:tabLst>
            </a:pPr>
            <a:r>
              <a:rPr sz="4800" spc="-359" baseline="5208" dirty="0">
                <a:latin typeface="UnDotum"/>
                <a:cs typeface="UnDotum"/>
              </a:rPr>
              <a:t></a:t>
            </a:r>
            <a:r>
              <a:rPr sz="3200" spc="-240" dirty="0">
                <a:latin typeface="Arial"/>
                <a:cs typeface="Arial"/>
              </a:rPr>
              <a:t>Early</a:t>
            </a:r>
            <a:r>
              <a:rPr sz="3200" spc="-170" dirty="0">
                <a:latin typeface="Arial"/>
                <a:cs typeface="Arial"/>
              </a:rPr>
              <a:t> </a:t>
            </a:r>
            <a:r>
              <a:rPr sz="3200" spc="-165" dirty="0">
                <a:latin typeface="Arial"/>
                <a:cs typeface="Arial"/>
              </a:rPr>
              <a:t>diagnosis	</a:t>
            </a:r>
            <a:r>
              <a:rPr sz="3200" spc="-150" dirty="0">
                <a:latin typeface="Arial"/>
                <a:cs typeface="Arial"/>
              </a:rPr>
              <a:t>and </a:t>
            </a:r>
            <a:r>
              <a:rPr sz="3200" spc="-30" dirty="0">
                <a:latin typeface="Arial"/>
                <a:cs typeface="Arial"/>
              </a:rPr>
              <a:t>treatment</a:t>
            </a:r>
            <a:r>
              <a:rPr sz="3200" spc="-210" dirty="0">
                <a:latin typeface="Arial"/>
                <a:cs typeface="Arial"/>
              </a:rPr>
              <a:t> </a:t>
            </a:r>
            <a:r>
              <a:rPr sz="3200" spc="-130" dirty="0">
                <a:latin typeface="Arial"/>
                <a:cs typeface="Arial"/>
              </a:rPr>
              <a:t>by</a:t>
            </a:r>
            <a:endParaRPr sz="3200">
              <a:latin typeface="Arial"/>
              <a:cs typeface="Arial"/>
            </a:endParaRPr>
          </a:p>
          <a:p>
            <a:pPr marL="25400">
              <a:lnSpc>
                <a:spcPct val="100000"/>
              </a:lnSpc>
              <a:spcBef>
                <a:spcPts val="800"/>
              </a:spcBef>
            </a:pPr>
            <a:r>
              <a:rPr sz="4800" spc="-225" baseline="5208" dirty="0">
                <a:latin typeface="UnDotum"/>
                <a:cs typeface="UnDotum"/>
              </a:rPr>
              <a:t></a:t>
            </a:r>
            <a:r>
              <a:rPr sz="3200" spc="-150" dirty="0">
                <a:latin typeface="Arial"/>
                <a:cs typeface="Arial"/>
              </a:rPr>
              <a:t>Strengthening </a:t>
            </a:r>
            <a:r>
              <a:rPr sz="3200" spc="-5" dirty="0">
                <a:latin typeface="Arial"/>
                <a:cs typeface="Arial"/>
              </a:rPr>
              <a:t>of </a:t>
            </a:r>
            <a:r>
              <a:rPr sz="3200" spc="-135" dirty="0">
                <a:latin typeface="Arial"/>
                <a:cs typeface="Arial"/>
              </a:rPr>
              <a:t>human</a:t>
            </a:r>
            <a:r>
              <a:rPr sz="3200" spc="-365" dirty="0">
                <a:latin typeface="Arial"/>
                <a:cs typeface="Arial"/>
              </a:rPr>
              <a:t> </a:t>
            </a:r>
            <a:r>
              <a:rPr sz="3200" spc="-140" dirty="0">
                <a:latin typeface="Arial"/>
                <a:cs typeface="Arial"/>
              </a:rPr>
              <a:t>resource</a:t>
            </a:r>
            <a:endParaRPr sz="3200">
              <a:latin typeface="Arial"/>
              <a:cs typeface="Arial"/>
            </a:endParaRPr>
          </a:p>
          <a:p>
            <a:pPr marL="25400">
              <a:lnSpc>
                <a:spcPct val="100000"/>
              </a:lnSpc>
              <a:spcBef>
                <a:spcPts val="800"/>
              </a:spcBef>
            </a:pPr>
            <a:r>
              <a:rPr sz="4800" spc="-375" baseline="5208" dirty="0">
                <a:latin typeface="UnDotum"/>
                <a:cs typeface="UnDotum"/>
              </a:rPr>
              <a:t></a:t>
            </a:r>
            <a:r>
              <a:rPr sz="3200" spc="-250" dirty="0">
                <a:latin typeface="Arial"/>
                <a:cs typeface="Arial"/>
              </a:rPr>
              <a:t>Scaling </a:t>
            </a:r>
            <a:r>
              <a:rPr sz="3200" spc="-105" dirty="0">
                <a:latin typeface="Arial"/>
                <a:cs typeface="Arial"/>
              </a:rPr>
              <a:t>up </a:t>
            </a:r>
            <a:r>
              <a:rPr sz="3200" dirty="0">
                <a:latin typeface="Arial"/>
                <a:cs typeface="Arial"/>
              </a:rPr>
              <a:t>of </a:t>
            </a:r>
            <a:r>
              <a:rPr sz="3200" spc="-204" dirty="0">
                <a:latin typeface="Arial"/>
                <a:cs typeface="Arial"/>
              </a:rPr>
              <a:t>Rapid </a:t>
            </a:r>
            <a:r>
              <a:rPr sz="3200" spc="-150" dirty="0">
                <a:latin typeface="Arial"/>
                <a:cs typeface="Arial"/>
              </a:rPr>
              <a:t>Diagnostic </a:t>
            </a:r>
            <a:r>
              <a:rPr sz="3200" spc="-95" dirty="0">
                <a:latin typeface="Arial"/>
                <a:cs typeface="Arial"/>
              </a:rPr>
              <a:t>Kit</a:t>
            </a:r>
            <a:r>
              <a:rPr sz="3200" spc="-340" dirty="0">
                <a:latin typeface="Arial"/>
                <a:cs typeface="Arial"/>
              </a:rPr>
              <a:t> </a:t>
            </a:r>
            <a:r>
              <a:rPr sz="3200" spc="-320" dirty="0">
                <a:latin typeface="Arial"/>
                <a:cs typeface="Arial"/>
              </a:rPr>
              <a:t>(RDK)</a:t>
            </a:r>
            <a:endParaRPr sz="3200">
              <a:latin typeface="Arial"/>
              <a:cs typeface="Arial"/>
            </a:endParaRPr>
          </a:p>
          <a:p>
            <a:pPr marL="368300" marR="107950" indent="-342900">
              <a:lnSpc>
                <a:spcPts val="3829"/>
              </a:lnSpc>
              <a:spcBef>
                <a:spcPts val="935"/>
              </a:spcBef>
            </a:pPr>
            <a:r>
              <a:rPr sz="4800" spc="-375" baseline="6076" dirty="0">
                <a:latin typeface="UnDotum"/>
                <a:cs typeface="UnDotum"/>
              </a:rPr>
              <a:t></a:t>
            </a:r>
            <a:r>
              <a:rPr sz="3200" spc="-250" dirty="0">
                <a:latin typeface="Arial"/>
                <a:cs typeface="Arial"/>
              </a:rPr>
              <a:t>Scaling </a:t>
            </a:r>
            <a:r>
              <a:rPr sz="3200" spc="-105" dirty="0">
                <a:latin typeface="Arial"/>
                <a:cs typeface="Arial"/>
              </a:rPr>
              <a:t>up </a:t>
            </a:r>
            <a:r>
              <a:rPr sz="3200" dirty="0">
                <a:latin typeface="Arial"/>
                <a:cs typeface="Arial"/>
              </a:rPr>
              <a:t>of </a:t>
            </a:r>
            <a:r>
              <a:rPr sz="3200" spc="-120" dirty="0">
                <a:latin typeface="Arial"/>
                <a:cs typeface="Arial"/>
              </a:rPr>
              <a:t>Artemisinin-based</a:t>
            </a:r>
            <a:r>
              <a:rPr sz="3200" spc="-300" dirty="0">
                <a:latin typeface="Arial"/>
                <a:cs typeface="Arial"/>
              </a:rPr>
              <a:t> </a:t>
            </a:r>
            <a:r>
              <a:rPr sz="3200" spc="-120" dirty="0">
                <a:latin typeface="Arial"/>
                <a:cs typeface="Arial"/>
              </a:rPr>
              <a:t>Combination  </a:t>
            </a:r>
            <a:r>
              <a:rPr sz="3200" spc="-165" dirty="0">
                <a:latin typeface="Arial"/>
                <a:cs typeface="Arial"/>
              </a:rPr>
              <a:t>Therapy</a:t>
            </a:r>
            <a:r>
              <a:rPr sz="3200" spc="-180" dirty="0">
                <a:latin typeface="Arial"/>
                <a:cs typeface="Arial"/>
              </a:rPr>
              <a:t> </a:t>
            </a:r>
            <a:r>
              <a:rPr sz="3200" spc="-305" dirty="0">
                <a:latin typeface="Arial"/>
                <a:cs typeface="Arial"/>
              </a:rPr>
              <a:t>(ACT)</a:t>
            </a:r>
            <a:endParaRPr sz="3200">
              <a:latin typeface="Arial"/>
              <a:cs typeface="Arial"/>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2479040" marR="5080" indent="-2283460">
              <a:lnSpc>
                <a:spcPct val="100000"/>
              </a:lnSpc>
              <a:spcBef>
                <a:spcPts val="100"/>
              </a:spcBef>
            </a:pPr>
            <a:r>
              <a:rPr spc="-520" dirty="0"/>
              <a:t>GUIDELINES </a:t>
            </a:r>
            <a:r>
              <a:rPr spc="-555" dirty="0"/>
              <a:t>UNDER </a:t>
            </a:r>
            <a:r>
              <a:rPr spc="-480" dirty="0"/>
              <a:t>NVBDCP:  </a:t>
            </a:r>
            <a:r>
              <a:rPr spc="-375" dirty="0"/>
              <a:t>MALARIA</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97840" y="1633220"/>
            <a:ext cx="8051165" cy="4716780"/>
          </a:xfrm>
          <a:prstGeom prst="rect">
            <a:avLst/>
          </a:prstGeom>
        </p:spPr>
        <p:txBody>
          <a:bodyPr vert="horz" wrap="square" lIns="0" tIns="12700" rIns="0" bIns="0" rtlCol="0">
            <a:spAutoFit/>
          </a:bodyPr>
          <a:lstStyle/>
          <a:p>
            <a:pPr marL="393700" marR="30480" indent="-342900">
              <a:lnSpc>
                <a:spcPct val="100000"/>
              </a:lnSpc>
              <a:spcBef>
                <a:spcPts val="100"/>
              </a:spcBef>
              <a:buFont typeface="Arial"/>
              <a:buChar char="•"/>
              <a:tabLst>
                <a:tab pos="393065" algn="l"/>
                <a:tab pos="393700" algn="l"/>
              </a:tabLst>
            </a:pPr>
            <a:r>
              <a:rPr sz="3200" b="1" spc="-155" dirty="0">
                <a:latin typeface="Arial"/>
                <a:cs typeface="Arial"/>
              </a:rPr>
              <a:t>Monitoring </a:t>
            </a:r>
            <a:r>
              <a:rPr sz="3200" b="1" spc="-150" dirty="0">
                <a:latin typeface="Arial"/>
                <a:cs typeface="Arial"/>
              </a:rPr>
              <a:t>of </a:t>
            </a:r>
            <a:r>
              <a:rPr sz="3200" b="1" spc="-260" dirty="0">
                <a:latin typeface="Arial"/>
                <a:cs typeface="Arial"/>
              </a:rPr>
              <a:t>drug </a:t>
            </a:r>
            <a:r>
              <a:rPr sz="3200" b="1" spc="-240" dirty="0">
                <a:latin typeface="Arial"/>
                <a:cs typeface="Arial"/>
              </a:rPr>
              <a:t>resistance </a:t>
            </a:r>
            <a:r>
              <a:rPr sz="3200" b="1" spc="-225" dirty="0">
                <a:latin typeface="Arial"/>
                <a:cs typeface="Arial"/>
              </a:rPr>
              <a:t>and insecticide  </a:t>
            </a:r>
            <a:r>
              <a:rPr sz="3200" b="1" spc="-240" dirty="0">
                <a:latin typeface="Arial"/>
                <a:cs typeface="Arial"/>
              </a:rPr>
              <a:t>resistance:</a:t>
            </a:r>
            <a:endParaRPr sz="3200">
              <a:latin typeface="Arial"/>
              <a:cs typeface="Arial"/>
            </a:endParaRPr>
          </a:p>
          <a:p>
            <a:pPr marL="393700" marR="124460" indent="-342900">
              <a:lnSpc>
                <a:spcPct val="100000"/>
              </a:lnSpc>
              <a:spcBef>
                <a:spcPts val="800"/>
              </a:spcBef>
            </a:pPr>
            <a:r>
              <a:rPr sz="4800" spc="-419" baseline="6076" dirty="0">
                <a:latin typeface="UnDotum"/>
                <a:cs typeface="UnDotum"/>
              </a:rPr>
              <a:t></a:t>
            </a:r>
            <a:r>
              <a:rPr sz="3200" spc="-280" dirty="0">
                <a:latin typeface="Arial"/>
                <a:cs typeface="Arial"/>
              </a:rPr>
              <a:t>15 </a:t>
            </a:r>
            <a:r>
              <a:rPr sz="3200" spc="-130" dirty="0">
                <a:latin typeface="Arial"/>
                <a:cs typeface="Arial"/>
              </a:rPr>
              <a:t>studies </a:t>
            </a:r>
            <a:r>
              <a:rPr sz="3200" spc="-135" dirty="0">
                <a:latin typeface="Arial"/>
                <a:cs typeface="Arial"/>
              </a:rPr>
              <a:t>are </a:t>
            </a:r>
            <a:r>
              <a:rPr sz="3200" spc="-114" dirty="0">
                <a:latin typeface="Arial"/>
                <a:cs typeface="Arial"/>
              </a:rPr>
              <a:t>conducted </a:t>
            </a:r>
            <a:r>
              <a:rPr sz="3200" spc="-40" dirty="0">
                <a:latin typeface="Arial"/>
                <a:cs typeface="Arial"/>
              </a:rPr>
              <a:t>in </a:t>
            </a:r>
            <a:r>
              <a:rPr sz="3200" spc="-250" dirty="0">
                <a:latin typeface="Arial"/>
                <a:cs typeface="Arial"/>
              </a:rPr>
              <a:t>a </a:t>
            </a:r>
            <a:r>
              <a:rPr sz="3200" spc="-135" dirty="0">
                <a:latin typeface="Arial"/>
                <a:cs typeface="Arial"/>
              </a:rPr>
              <a:t>year </a:t>
            </a:r>
            <a:r>
              <a:rPr sz="3200" spc="-65" dirty="0">
                <a:latin typeface="Arial"/>
                <a:cs typeface="Arial"/>
              </a:rPr>
              <a:t>through </a:t>
            </a:r>
            <a:r>
              <a:rPr sz="3200" spc="-200" dirty="0">
                <a:latin typeface="Arial"/>
                <a:cs typeface="Arial"/>
              </a:rPr>
              <a:t>Pf  </a:t>
            </a:r>
            <a:r>
              <a:rPr sz="3200" spc="-55" dirty="0">
                <a:latin typeface="Arial"/>
                <a:cs typeface="Arial"/>
              </a:rPr>
              <a:t>monitoring </a:t>
            </a:r>
            <a:r>
              <a:rPr sz="3200" spc="-145" dirty="0">
                <a:latin typeface="Arial"/>
                <a:cs typeface="Arial"/>
              </a:rPr>
              <a:t>teams </a:t>
            </a:r>
            <a:r>
              <a:rPr sz="3200" spc="-65" dirty="0">
                <a:latin typeface="Arial"/>
                <a:cs typeface="Arial"/>
              </a:rPr>
              <a:t>through </a:t>
            </a:r>
            <a:r>
              <a:rPr sz="3200" spc="-320" dirty="0">
                <a:latin typeface="Arial"/>
                <a:cs typeface="Arial"/>
              </a:rPr>
              <a:t>ROH&amp;FWs </a:t>
            </a:r>
            <a:r>
              <a:rPr sz="3200" spc="-155" dirty="0">
                <a:latin typeface="Arial"/>
                <a:cs typeface="Arial"/>
              </a:rPr>
              <a:t>and  </a:t>
            </a:r>
            <a:r>
              <a:rPr sz="3200" spc="-95" dirty="0">
                <a:latin typeface="Arial"/>
                <a:cs typeface="Arial"/>
              </a:rPr>
              <a:t>National </a:t>
            </a:r>
            <a:r>
              <a:rPr sz="3200" spc="-35" dirty="0">
                <a:latin typeface="Arial"/>
                <a:cs typeface="Arial"/>
              </a:rPr>
              <a:t>Institute </a:t>
            </a:r>
            <a:r>
              <a:rPr sz="3200" spc="-5" dirty="0">
                <a:latin typeface="Arial"/>
                <a:cs typeface="Arial"/>
              </a:rPr>
              <a:t>of </a:t>
            </a:r>
            <a:r>
              <a:rPr sz="3200" spc="-90" dirty="0">
                <a:latin typeface="Arial"/>
                <a:cs typeface="Arial"/>
              </a:rPr>
              <a:t>Malaria </a:t>
            </a:r>
            <a:r>
              <a:rPr sz="3200" spc="-235" dirty="0">
                <a:latin typeface="Arial"/>
                <a:cs typeface="Arial"/>
              </a:rPr>
              <a:t>Research</a:t>
            </a:r>
            <a:r>
              <a:rPr sz="3200" spc="-655" dirty="0">
                <a:latin typeface="Arial"/>
                <a:cs typeface="Arial"/>
              </a:rPr>
              <a:t> </a:t>
            </a:r>
            <a:r>
              <a:rPr sz="3200" spc="-175" dirty="0">
                <a:latin typeface="Arial"/>
                <a:cs typeface="Arial"/>
              </a:rPr>
              <a:t>(NIMR)  </a:t>
            </a:r>
            <a:r>
              <a:rPr sz="3200" spc="-35" dirty="0">
                <a:latin typeface="Arial"/>
                <a:cs typeface="Arial"/>
              </a:rPr>
              <a:t>at </a:t>
            </a:r>
            <a:r>
              <a:rPr sz="3200" spc="-20" dirty="0">
                <a:latin typeface="Arial"/>
                <a:cs typeface="Arial"/>
              </a:rPr>
              <a:t>different</a:t>
            </a:r>
            <a:r>
              <a:rPr sz="3200" spc="-325" dirty="0">
                <a:latin typeface="Arial"/>
                <a:cs typeface="Arial"/>
              </a:rPr>
              <a:t> </a:t>
            </a:r>
            <a:r>
              <a:rPr sz="3200" spc="-190" dirty="0">
                <a:latin typeface="Arial"/>
                <a:cs typeface="Arial"/>
              </a:rPr>
              <a:t>places</a:t>
            </a:r>
            <a:endParaRPr sz="3200">
              <a:latin typeface="Arial"/>
              <a:cs typeface="Arial"/>
            </a:endParaRPr>
          </a:p>
          <a:p>
            <a:pPr>
              <a:lnSpc>
                <a:spcPct val="100000"/>
              </a:lnSpc>
            </a:pPr>
            <a:endParaRPr sz="3200">
              <a:latin typeface="Arial"/>
              <a:cs typeface="Arial"/>
            </a:endParaRPr>
          </a:p>
          <a:p>
            <a:pPr marL="393700" marR="647700" indent="-342900">
              <a:lnSpc>
                <a:spcPts val="3829"/>
              </a:lnSpc>
              <a:spcBef>
                <a:spcPts val="1885"/>
              </a:spcBef>
            </a:pPr>
            <a:r>
              <a:rPr sz="4800" spc="-450" baseline="6076" dirty="0">
                <a:latin typeface="UnDotum"/>
                <a:cs typeface="UnDotum"/>
              </a:rPr>
              <a:t></a:t>
            </a:r>
            <a:r>
              <a:rPr sz="3200" spc="-300" dirty="0">
                <a:latin typeface="Arial"/>
                <a:cs typeface="Arial"/>
              </a:rPr>
              <a:t>Based </a:t>
            </a:r>
            <a:r>
              <a:rPr sz="3200" spc="-100" dirty="0">
                <a:latin typeface="Arial"/>
                <a:cs typeface="Arial"/>
              </a:rPr>
              <a:t>on </a:t>
            </a:r>
            <a:r>
              <a:rPr sz="3200" spc="-10" dirty="0">
                <a:latin typeface="Arial"/>
                <a:cs typeface="Arial"/>
              </a:rPr>
              <a:t>their </a:t>
            </a:r>
            <a:r>
              <a:rPr sz="3200" spc="-35" dirty="0">
                <a:latin typeface="Arial"/>
                <a:cs typeface="Arial"/>
              </a:rPr>
              <a:t>report, </a:t>
            </a:r>
            <a:r>
              <a:rPr sz="3200" spc="-145" dirty="0">
                <a:latin typeface="Arial"/>
                <a:cs typeface="Arial"/>
              </a:rPr>
              <a:t>resistance </a:t>
            </a:r>
            <a:r>
              <a:rPr sz="3200" spc="-200" dirty="0">
                <a:latin typeface="Arial"/>
                <a:cs typeface="Arial"/>
              </a:rPr>
              <a:t>areas</a:t>
            </a:r>
            <a:r>
              <a:rPr sz="3200" spc="-500" dirty="0">
                <a:latin typeface="Arial"/>
                <a:cs typeface="Arial"/>
              </a:rPr>
              <a:t> </a:t>
            </a:r>
            <a:r>
              <a:rPr sz="3200" spc="-130" dirty="0">
                <a:latin typeface="Arial"/>
                <a:cs typeface="Arial"/>
              </a:rPr>
              <a:t>are  </a:t>
            </a:r>
            <a:r>
              <a:rPr sz="3200" spc="-40" dirty="0">
                <a:latin typeface="Arial"/>
                <a:cs typeface="Arial"/>
              </a:rPr>
              <a:t>identified </a:t>
            </a:r>
            <a:r>
              <a:rPr sz="3200" spc="-155" dirty="0">
                <a:latin typeface="Arial"/>
                <a:cs typeface="Arial"/>
              </a:rPr>
              <a:t>and </a:t>
            </a:r>
            <a:r>
              <a:rPr sz="3200" spc="-10" dirty="0">
                <a:latin typeface="Arial"/>
                <a:cs typeface="Arial"/>
              </a:rPr>
              <a:t>their </a:t>
            </a:r>
            <a:r>
              <a:rPr sz="3200" spc="-110" dirty="0">
                <a:latin typeface="Arial"/>
                <a:cs typeface="Arial"/>
              </a:rPr>
              <a:t>drug </a:t>
            </a:r>
            <a:r>
              <a:rPr sz="3200" spc="-95" dirty="0">
                <a:latin typeface="Arial"/>
                <a:cs typeface="Arial"/>
              </a:rPr>
              <a:t>policy</a:t>
            </a:r>
            <a:r>
              <a:rPr sz="3200" spc="-550" dirty="0">
                <a:latin typeface="Arial"/>
                <a:cs typeface="Arial"/>
              </a:rPr>
              <a:t> </a:t>
            </a:r>
            <a:r>
              <a:rPr sz="3200" spc="-185" dirty="0">
                <a:latin typeface="Arial"/>
                <a:cs typeface="Arial"/>
              </a:rPr>
              <a:t>changed</a:t>
            </a:r>
            <a:endParaRPr sz="3200">
              <a:latin typeface="Arial"/>
              <a:cs typeface="Arial"/>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2479040" marR="5080" indent="-2283460">
              <a:lnSpc>
                <a:spcPct val="100000"/>
              </a:lnSpc>
              <a:spcBef>
                <a:spcPts val="100"/>
              </a:spcBef>
            </a:pPr>
            <a:r>
              <a:rPr spc="-520" dirty="0"/>
              <a:t>GUIDELINES </a:t>
            </a:r>
            <a:r>
              <a:rPr spc="-555" dirty="0"/>
              <a:t>UNDER </a:t>
            </a:r>
            <a:r>
              <a:rPr spc="-480" dirty="0"/>
              <a:t>NVBDCP:  </a:t>
            </a:r>
            <a:r>
              <a:rPr spc="-375" dirty="0"/>
              <a:t>MALARIA</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03450" y="497840"/>
            <a:ext cx="4730115" cy="695960"/>
          </a:xfrm>
          <a:prstGeom prst="rect">
            <a:avLst/>
          </a:prstGeom>
        </p:spPr>
        <p:txBody>
          <a:bodyPr vert="horz" wrap="square" lIns="0" tIns="12700" rIns="0" bIns="0" rtlCol="0">
            <a:spAutoFit/>
          </a:bodyPr>
          <a:lstStyle/>
          <a:p>
            <a:pPr marL="12700">
              <a:lnSpc>
                <a:spcPct val="100000"/>
              </a:lnSpc>
              <a:spcBef>
                <a:spcPts val="100"/>
              </a:spcBef>
            </a:pPr>
            <a:r>
              <a:rPr spc="-445" dirty="0"/>
              <a:t>FILARIA</a:t>
            </a:r>
            <a:r>
              <a:rPr spc="-295" dirty="0"/>
              <a:t> </a:t>
            </a:r>
            <a:r>
              <a:rPr spc="-125" dirty="0"/>
              <a:t>(endemicity)</a:t>
            </a:r>
          </a:p>
        </p:txBody>
      </p:sp>
      <p:sp>
        <p:nvSpPr>
          <p:cNvPr id="3" name="object 3"/>
          <p:cNvSpPr txBox="1"/>
          <p:nvPr/>
        </p:nvSpPr>
        <p:spPr>
          <a:xfrm>
            <a:off x="535940" y="1633220"/>
            <a:ext cx="7421245" cy="1488440"/>
          </a:xfrm>
          <a:prstGeom prst="rect">
            <a:avLst/>
          </a:prstGeom>
        </p:spPr>
        <p:txBody>
          <a:bodyPr vert="horz" wrap="square" lIns="0" tIns="12700" rIns="0" bIns="0" rtlCol="0">
            <a:spAutoFit/>
          </a:bodyPr>
          <a:lstStyle/>
          <a:p>
            <a:pPr marL="355600" marR="5080" indent="-342900">
              <a:lnSpc>
                <a:spcPct val="100000"/>
              </a:lnSpc>
              <a:spcBef>
                <a:spcPts val="100"/>
              </a:spcBef>
              <a:buChar char="•"/>
              <a:tabLst>
                <a:tab pos="354965" algn="l"/>
                <a:tab pos="355600" algn="l"/>
              </a:tabLst>
            </a:pPr>
            <a:r>
              <a:rPr sz="3200" spc="-140" dirty="0">
                <a:latin typeface="Arial"/>
                <a:cs typeface="Arial"/>
              </a:rPr>
              <a:t>Indigenous </a:t>
            </a:r>
            <a:r>
              <a:rPr sz="3200" spc="-280" dirty="0">
                <a:latin typeface="Arial"/>
                <a:cs typeface="Arial"/>
              </a:rPr>
              <a:t>cases </a:t>
            </a:r>
            <a:r>
              <a:rPr sz="3200" spc="-175" dirty="0">
                <a:latin typeface="Arial"/>
                <a:cs typeface="Arial"/>
              </a:rPr>
              <a:t>have </a:t>
            </a:r>
            <a:r>
              <a:rPr sz="3200" spc="-145" dirty="0">
                <a:latin typeface="Arial"/>
                <a:cs typeface="Arial"/>
              </a:rPr>
              <a:t>been </a:t>
            </a:r>
            <a:r>
              <a:rPr sz="3200" spc="-55" dirty="0">
                <a:latin typeface="Arial"/>
                <a:cs typeface="Arial"/>
              </a:rPr>
              <a:t>reported</a:t>
            </a:r>
            <a:r>
              <a:rPr sz="3200" spc="-150" dirty="0">
                <a:latin typeface="Arial"/>
                <a:cs typeface="Arial"/>
              </a:rPr>
              <a:t> </a:t>
            </a:r>
            <a:r>
              <a:rPr sz="3200" spc="-20" dirty="0">
                <a:latin typeface="Arial"/>
                <a:cs typeface="Arial"/>
              </a:rPr>
              <a:t>from  </a:t>
            </a:r>
            <a:r>
              <a:rPr sz="3200" spc="-75" dirty="0">
                <a:latin typeface="Arial"/>
                <a:cs typeface="Arial"/>
              </a:rPr>
              <a:t>about </a:t>
            </a:r>
            <a:r>
              <a:rPr sz="3200" spc="-165" dirty="0">
                <a:latin typeface="Arial"/>
                <a:cs typeface="Arial"/>
              </a:rPr>
              <a:t>250 </a:t>
            </a:r>
            <a:r>
              <a:rPr sz="3200" spc="-70" dirty="0">
                <a:latin typeface="Arial"/>
                <a:cs typeface="Arial"/>
              </a:rPr>
              <a:t>districts </a:t>
            </a:r>
            <a:r>
              <a:rPr sz="3200" spc="-40" dirty="0">
                <a:latin typeface="Arial"/>
                <a:cs typeface="Arial"/>
              </a:rPr>
              <a:t>in </a:t>
            </a:r>
            <a:r>
              <a:rPr sz="3200" spc="-170" dirty="0">
                <a:latin typeface="Arial"/>
                <a:cs typeface="Arial"/>
              </a:rPr>
              <a:t>20 </a:t>
            </a:r>
            <a:r>
              <a:rPr sz="3200" spc="-85" dirty="0">
                <a:latin typeface="Arial"/>
                <a:cs typeface="Arial"/>
              </a:rPr>
              <a:t>states/Union  Territories.</a:t>
            </a:r>
            <a:endParaRPr sz="3200">
              <a:latin typeface="Arial"/>
              <a:cs typeface="Aria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03450" y="497840"/>
            <a:ext cx="4730115" cy="695960"/>
          </a:xfrm>
          <a:prstGeom prst="rect">
            <a:avLst/>
          </a:prstGeom>
        </p:spPr>
        <p:txBody>
          <a:bodyPr vert="horz" wrap="square" lIns="0" tIns="12700" rIns="0" bIns="0" rtlCol="0">
            <a:spAutoFit/>
          </a:bodyPr>
          <a:lstStyle/>
          <a:p>
            <a:pPr marL="12700">
              <a:lnSpc>
                <a:spcPct val="100000"/>
              </a:lnSpc>
              <a:spcBef>
                <a:spcPts val="100"/>
              </a:spcBef>
            </a:pPr>
            <a:r>
              <a:rPr spc="-445" dirty="0"/>
              <a:t>FILARIA</a:t>
            </a:r>
            <a:r>
              <a:rPr spc="-295" dirty="0"/>
              <a:t> </a:t>
            </a:r>
            <a:r>
              <a:rPr spc="-125" dirty="0"/>
              <a:t>(endemicity)</a:t>
            </a:r>
          </a:p>
        </p:txBody>
      </p:sp>
      <p:sp>
        <p:nvSpPr>
          <p:cNvPr id="3" name="object 3"/>
          <p:cNvSpPr/>
          <p:nvPr/>
        </p:nvSpPr>
        <p:spPr>
          <a:xfrm>
            <a:off x="228600" y="1600200"/>
            <a:ext cx="8686800" cy="51054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03450" y="497840"/>
            <a:ext cx="4730115" cy="695960"/>
          </a:xfrm>
          <a:prstGeom prst="rect">
            <a:avLst/>
          </a:prstGeom>
        </p:spPr>
        <p:txBody>
          <a:bodyPr vert="horz" wrap="square" lIns="0" tIns="12700" rIns="0" bIns="0" rtlCol="0">
            <a:spAutoFit/>
          </a:bodyPr>
          <a:lstStyle/>
          <a:p>
            <a:pPr marL="12700">
              <a:lnSpc>
                <a:spcPct val="100000"/>
              </a:lnSpc>
              <a:spcBef>
                <a:spcPts val="100"/>
              </a:spcBef>
            </a:pPr>
            <a:r>
              <a:rPr spc="-445" dirty="0"/>
              <a:t>FILARIA</a:t>
            </a:r>
            <a:r>
              <a:rPr spc="-295" dirty="0"/>
              <a:t> </a:t>
            </a:r>
            <a:r>
              <a:rPr spc="-125" dirty="0"/>
              <a:t>(endemicity)</a:t>
            </a:r>
          </a:p>
        </p:txBody>
      </p:sp>
      <p:sp>
        <p:nvSpPr>
          <p:cNvPr id="3" name="object 3"/>
          <p:cNvSpPr txBox="1"/>
          <p:nvPr/>
        </p:nvSpPr>
        <p:spPr>
          <a:xfrm>
            <a:off x="535940" y="1633220"/>
            <a:ext cx="7933055" cy="3925570"/>
          </a:xfrm>
          <a:prstGeom prst="rect">
            <a:avLst/>
          </a:prstGeom>
        </p:spPr>
        <p:txBody>
          <a:bodyPr vert="horz" wrap="square" lIns="0" tIns="12700" rIns="0" bIns="0" rtlCol="0">
            <a:spAutoFit/>
          </a:bodyPr>
          <a:lstStyle/>
          <a:p>
            <a:pPr marL="355600" marR="5080" indent="-342900">
              <a:lnSpc>
                <a:spcPct val="100000"/>
              </a:lnSpc>
              <a:spcBef>
                <a:spcPts val="100"/>
              </a:spcBef>
              <a:buFont typeface="Arial"/>
              <a:buChar char="•"/>
              <a:tabLst>
                <a:tab pos="354965" algn="l"/>
                <a:tab pos="355600" algn="l"/>
              </a:tabLst>
            </a:pPr>
            <a:r>
              <a:rPr sz="3200" b="1" spc="-250" dirty="0">
                <a:latin typeface="Arial"/>
                <a:cs typeface="Arial"/>
              </a:rPr>
              <a:t>Indigenous </a:t>
            </a:r>
            <a:r>
              <a:rPr sz="3200" b="1" spc="-125" dirty="0">
                <a:latin typeface="Arial"/>
                <a:cs typeface="Arial"/>
              </a:rPr>
              <a:t>filaria </a:t>
            </a:r>
            <a:r>
              <a:rPr sz="3200" b="1" spc="-365" dirty="0">
                <a:latin typeface="Arial"/>
                <a:cs typeface="Arial"/>
              </a:rPr>
              <a:t>cases </a:t>
            </a:r>
            <a:r>
              <a:rPr sz="3200" spc="-175" dirty="0">
                <a:latin typeface="Arial"/>
                <a:cs typeface="Arial"/>
              </a:rPr>
              <a:t>have </a:t>
            </a:r>
            <a:r>
              <a:rPr sz="3200" spc="-145" dirty="0">
                <a:latin typeface="Arial"/>
                <a:cs typeface="Arial"/>
              </a:rPr>
              <a:t>been </a:t>
            </a:r>
            <a:r>
              <a:rPr sz="3200" spc="-105" dirty="0">
                <a:latin typeface="Arial"/>
                <a:cs typeface="Arial"/>
              </a:rPr>
              <a:t>recorded  </a:t>
            </a:r>
            <a:r>
              <a:rPr sz="3200" spc="-20" dirty="0">
                <a:latin typeface="Arial"/>
                <a:cs typeface="Arial"/>
              </a:rPr>
              <a:t>from </a:t>
            </a:r>
            <a:r>
              <a:rPr sz="3200" spc="-135" dirty="0">
                <a:latin typeface="Arial"/>
                <a:cs typeface="Arial"/>
              </a:rPr>
              <a:t>Andhra </a:t>
            </a:r>
            <a:r>
              <a:rPr sz="3200" spc="-195" dirty="0">
                <a:latin typeface="Arial"/>
                <a:cs typeface="Arial"/>
              </a:rPr>
              <a:t>Pradesh, </a:t>
            </a:r>
            <a:r>
              <a:rPr sz="3200" spc="-245" dirty="0">
                <a:latin typeface="Arial"/>
                <a:cs typeface="Arial"/>
              </a:rPr>
              <a:t>Assam, </a:t>
            </a:r>
            <a:r>
              <a:rPr sz="3200" spc="-130" dirty="0">
                <a:latin typeface="Arial"/>
                <a:cs typeface="Arial"/>
              </a:rPr>
              <a:t>Bihar,  </a:t>
            </a:r>
            <a:r>
              <a:rPr sz="3200" spc="-135" dirty="0">
                <a:latin typeface="Arial"/>
                <a:cs typeface="Arial"/>
              </a:rPr>
              <a:t>Chhattisgarh, </a:t>
            </a:r>
            <a:r>
              <a:rPr sz="3200" spc="-229" dirty="0">
                <a:latin typeface="Arial"/>
                <a:cs typeface="Arial"/>
              </a:rPr>
              <a:t>Goa, </a:t>
            </a:r>
            <a:r>
              <a:rPr sz="3200" spc="-170" dirty="0">
                <a:latin typeface="Arial"/>
                <a:cs typeface="Arial"/>
              </a:rPr>
              <a:t>Jharkhand, </a:t>
            </a:r>
            <a:r>
              <a:rPr sz="3200" spc="-160" dirty="0">
                <a:latin typeface="Arial"/>
                <a:cs typeface="Arial"/>
              </a:rPr>
              <a:t>Karnataka,  </a:t>
            </a:r>
            <a:r>
              <a:rPr sz="3200" spc="-114" dirty="0">
                <a:latin typeface="Arial"/>
                <a:cs typeface="Arial"/>
              </a:rPr>
              <a:t>Gujarat, </a:t>
            </a:r>
            <a:r>
              <a:rPr sz="3200" spc="-170" dirty="0">
                <a:latin typeface="Arial"/>
                <a:cs typeface="Arial"/>
              </a:rPr>
              <a:t>Kerala, </a:t>
            </a:r>
            <a:r>
              <a:rPr sz="3200" spc="-135" dirty="0">
                <a:latin typeface="Arial"/>
                <a:cs typeface="Arial"/>
              </a:rPr>
              <a:t>Madhya </a:t>
            </a:r>
            <a:r>
              <a:rPr sz="3200" spc="-195" dirty="0">
                <a:latin typeface="Arial"/>
                <a:cs typeface="Arial"/>
              </a:rPr>
              <a:t>Pradesh,  </a:t>
            </a:r>
            <a:r>
              <a:rPr sz="3200" spc="-110" dirty="0">
                <a:latin typeface="Arial"/>
                <a:cs typeface="Arial"/>
              </a:rPr>
              <a:t>Maharashtra, </a:t>
            </a:r>
            <a:r>
              <a:rPr sz="3200" spc="-195" dirty="0">
                <a:latin typeface="Arial"/>
                <a:cs typeface="Arial"/>
              </a:rPr>
              <a:t>Orissa, </a:t>
            </a:r>
            <a:r>
              <a:rPr sz="3200" spc="-145" dirty="0">
                <a:latin typeface="Arial"/>
                <a:cs typeface="Arial"/>
              </a:rPr>
              <a:t>Tamil </a:t>
            </a:r>
            <a:r>
              <a:rPr sz="3200" spc="-165" dirty="0">
                <a:latin typeface="Arial"/>
                <a:cs typeface="Arial"/>
              </a:rPr>
              <a:t>Nadu, </a:t>
            </a:r>
            <a:r>
              <a:rPr sz="3200" spc="-25" dirty="0">
                <a:latin typeface="Arial"/>
                <a:cs typeface="Arial"/>
              </a:rPr>
              <a:t>Uttar  </a:t>
            </a:r>
            <a:r>
              <a:rPr sz="3200" spc="-195" dirty="0">
                <a:latin typeface="Arial"/>
                <a:cs typeface="Arial"/>
              </a:rPr>
              <a:t>Pradesh, </a:t>
            </a:r>
            <a:r>
              <a:rPr sz="3200" spc="-135" dirty="0">
                <a:latin typeface="Arial"/>
                <a:cs typeface="Arial"/>
              </a:rPr>
              <a:t>West </a:t>
            </a:r>
            <a:r>
              <a:rPr sz="3200" spc="-185" dirty="0">
                <a:latin typeface="Arial"/>
                <a:cs typeface="Arial"/>
              </a:rPr>
              <a:t>Bengal, </a:t>
            </a:r>
            <a:r>
              <a:rPr sz="3200" spc="-125" dirty="0">
                <a:latin typeface="Arial"/>
                <a:cs typeface="Arial"/>
              </a:rPr>
              <a:t>Pondicherry, </a:t>
            </a:r>
            <a:r>
              <a:rPr sz="3200" spc="-175" dirty="0">
                <a:latin typeface="Arial"/>
                <a:cs typeface="Arial"/>
              </a:rPr>
              <a:t>Andaman  </a:t>
            </a:r>
            <a:r>
              <a:rPr sz="3200" spc="45" dirty="0">
                <a:latin typeface="Arial"/>
                <a:cs typeface="Arial"/>
              </a:rPr>
              <a:t>&amp; </a:t>
            </a:r>
            <a:r>
              <a:rPr sz="3200" spc="-125" dirty="0">
                <a:latin typeface="Arial"/>
                <a:cs typeface="Arial"/>
              </a:rPr>
              <a:t>Nicobar </a:t>
            </a:r>
            <a:r>
              <a:rPr sz="3200" spc="-170" dirty="0">
                <a:latin typeface="Arial"/>
                <a:cs typeface="Arial"/>
              </a:rPr>
              <a:t>Islands, </a:t>
            </a:r>
            <a:r>
              <a:rPr sz="3200" spc="-215" dirty="0">
                <a:latin typeface="Arial"/>
                <a:cs typeface="Arial"/>
              </a:rPr>
              <a:t>Daman </a:t>
            </a:r>
            <a:r>
              <a:rPr sz="3200" spc="45" dirty="0">
                <a:latin typeface="Arial"/>
                <a:cs typeface="Arial"/>
              </a:rPr>
              <a:t>&amp; </a:t>
            </a:r>
            <a:r>
              <a:rPr sz="3200" spc="-135" dirty="0">
                <a:latin typeface="Arial"/>
                <a:cs typeface="Arial"/>
              </a:rPr>
              <a:t>Diu, </a:t>
            </a:r>
            <a:r>
              <a:rPr sz="3200" spc="-180" dirty="0">
                <a:latin typeface="Arial"/>
                <a:cs typeface="Arial"/>
              </a:rPr>
              <a:t>Dadra </a:t>
            </a:r>
            <a:r>
              <a:rPr sz="3200" spc="45" dirty="0">
                <a:latin typeface="Arial"/>
                <a:cs typeface="Arial"/>
              </a:rPr>
              <a:t>&amp;  </a:t>
            </a:r>
            <a:r>
              <a:rPr sz="3200" spc="-195" dirty="0">
                <a:latin typeface="Arial"/>
                <a:cs typeface="Arial"/>
              </a:rPr>
              <a:t>Nagar </a:t>
            </a:r>
            <a:r>
              <a:rPr sz="3200" spc="-145" dirty="0">
                <a:latin typeface="Arial"/>
                <a:cs typeface="Arial"/>
              </a:rPr>
              <a:t>Haveli </a:t>
            </a:r>
            <a:r>
              <a:rPr sz="3200" spc="-150" dirty="0">
                <a:latin typeface="Arial"/>
                <a:cs typeface="Arial"/>
              </a:rPr>
              <a:t>and</a:t>
            </a:r>
            <a:r>
              <a:rPr sz="3200" spc="-195" dirty="0">
                <a:latin typeface="Arial"/>
                <a:cs typeface="Arial"/>
              </a:rPr>
              <a:t> </a:t>
            </a:r>
            <a:r>
              <a:rPr sz="3200" spc="-190" dirty="0">
                <a:latin typeface="Arial"/>
                <a:cs typeface="Arial"/>
              </a:rPr>
              <a:t>Lakshadweep.</a:t>
            </a:r>
            <a:endParaRPr sz="3200">
              <a:latin typeface="Arial"/>
              <a:cs typeface="Aria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03450" y="497840"/>
            <a:ext cx="4730115" cy="695960"/>
          </a:xfrm>
          <a:prstGeom prst="rect">
            <a:avLst/>
          </a:prstGeom>
        </p:spPr>
        <p:txBody>
          <a:bodyPr vert="horz" wrap="square" lIns="0" tIns="12700" rIns="0" bIns="0" rtlCol="0">
            <a:spAutoFit/>
          </a:bodyPr>
          <a:lstStyle/>
          <a:p>
            <a:pPr marL="12700">
              <a:lnSpc>
                <a:spcPct val="100000"/>
              </a:lnSpc>
              <a:spcBef>
                <a:spcPts val="100"/>
              </a:spcBef>
            </a:pPr>
            <a:r>
              <a:rPr spc="-445" dirty="0"/>
              <a:t>FILARIA</a:t>
            </a:r>
            <a:r>
              <a:rPr spc="-295" dirty="0"/>
              <a:t> </a:t>
            </a:r>
            <a:r>
              <a:rPr spc="-125" dirty="0"/>
              <a:t>(endemicity)</a:t>
            </a:r>
          </a:p>
        </p:txBody>
      </p:sp>
      <p:sp>
        <p:nvSpPr>
          <p:cNvPr id="3" name="object 3"/>
          <p:cNvSpPr txBox="1"/>
          <p:nvPr/>
        </p:nvSpPr>
        <p:spPr>
          <a:xfrm>
            <a:off x="535940" y="1633220"/>
            <a:ext cx="7943215" cy="3437890"/>
          </a:xfrm>
          <a:prstGeom prst="rect">
            <a:avLst/>
          </a:prstGeom>
        </p:spPr>
        <p:txBody>
          <a:bodyPr vert="horz" wrap="square" lIns="0" tIns="12700" rIns="0" bIns="0" rtlCol="0">
            <a:spAutoFit/>
          </a:bodyPr>
          <a:lstStyle/>
          <a:p>
            <a:pPr marL="355600" marR="5080" indent="-342900">
              <a:lnSpc>
                <a:spcPct val="100000"/>
              </a:lnSpc>
              <a:spcBef>
                <a:spcPts val="100"/>
              </a:spcBef>
              <a:buChar char="•"/>
              <a:tabLst>
                <a:tab pos="354965" algn="l"/>
                <a:tab pos="355600" algn="l"/>
              </a:tabLst>
            </a:pPr>
            <a:r>
              <a:rPr sz="3200" spc="-190" dirty="0">
                <a:latin typeface="Arial"/>
                <a:cs typeface="Arial"/>
              </a:rPr>
              <a:t>States </a:t>
            </a:r>
            <a:r>
              <a:rPr sz="3200" b="1" spc="-130" dirty="0">
                <a:latin typeface="Arial"/>
                <a:cs typeface="Arial"/>
              </a:rPr>
              <a:t>free </a:t>
            </a:r>
            <a:r>
              <a:rPr sz="3200" spc="-20" dirty="0">
                <a:latin typeface="Arial"/>
                <a:cs typeface="Arial"/>
              </a:rPr>
              <a:t>from </a:t>
            </a:r>
            <a:r>
              <a:rPr sz="3200" spc="-120" dirty="0">
                <a:latin typeface="Arial"/>
                <a:cs typeface="Arial"/>
              </a:rPr>
              <a:t>indigenously acquired </a:t>
            </a:r>
            <a:r>
              <a:rPr sz="3200" spc="-40" dirty="0">
                <a:latin typeface="Arial"/>
                <a:cs typeface="Arial"/>
              </a:rPr>
              <a:t>filarial  </a:t>
            </a:r>
            <a:r>
              <a:rPr sz="3200" spc="-50" dirty="0">
                <a:latin typeface="Arial"/>
                <a:cs typeface="Arial"/>
              </a:rPr>
              <a:t>infection: </a:t>
            </a:r>
            <a:r>
              <a:rPr sz="3200" spc="-85" dirty="0">
                <a:latin typeface="Arial"/>
                <a:cs typeface="Arial"/>
              </a:rPr>
              <a:t>North-Western </a:t>
            </a:r>
            <a:r>
              <a:rPr sz="3200" spc="-180" dirty="0">
                <a:latin typeface="Arial"/>
                <a:cs typeface="Arial"/>
              </a:rPr>
              <a:t>States/UTs </a:t>
            </a:r>
            <a:r>
              <a:rPr sz="3200" spc="-135" dirty="0">
                <a:latin typeface="Arial"/>
                <a:cs typeface="Arial"/>
              </a:rPr>
              <a:t>namely  </a:t>
            </a:r>
            <a:r>
              <a:rPr sz="3200" spc="-235" dirty="0">
                <a:latin typeface="Arial"/>
                <a:cs typeface="Arial"/>
              </a:rPr>
              <a:t>Jammu </a:t>
            </a:r>
            <a:r>
              <a:rPr sz="3200" spc="45" dirty="0">
                <a:latin typeface="Arial"/>
                <a:cs typeface="Arial"/>
              </a:rPr>
              <a:t>&amp; </a:t>
            </a:r>
            <a:r>
              <a:rPr sz="3200" spc="-165" dirty="0">
                <a:latin typeface="Arial"/>
                <a:cs typeface="Arial"/>
              </a:rPr>
              <a:t>Kashmir, </a:t>
            </a:r>
            <a:r>
              <a:rPr sz="3200" spc="-160" dirty="0">
                <a:latin typeface="Arial"/>
                <a:cs typeface="Arial"/>
              </a:rPr>
              <a:t>Himachal </a:t>
            </a:r>
            <a:r>
              <a:rPr sz="3200" spc="-195" dirty="0">
                <a:latin typeface="Arial"/>
                <a:cs typeface="Arial"/>
              </a:rPr>
              <a:t>Pradesh,</a:t>
            </a:r>
            <a:r>
              <a:rPr sz="3200" spc="-365" dirty="0">
                <a:latin typeface="Arial"/>
                <a:cs typeface="Arial"/>
              </a:rPr>
              <a:t> </a:t>
            </a:r>
            <a:r>
              <a:rPr sz="3200" spc="-155" dirty="0">
                <a:latin typeface="Arial"/>
                <a:cs typeface="Arial"/>
              </a:rPr>
              <a:t>Punjab,  </a:t>
            </a:r>
            <a:r>
              <a:rPr sz="3200" spc="-175" dirty="0">
                <a:latin typeface="Arial"/>
                <a:cs typeface="Arial"/>
              </a:rPr>
              <a:t>Haryana, </a:t>
            </a:r>
            <a:r>
              <a:rPr sz="3200" spc="-170" dirty="0">
                <a:latin typeface="Arial"/>
                <a:cs typeface="Arial"/>
              </a:rPr>
              <a:t>Chandigarh, </a:t>
            </a:r>
            <a:r>
              <a:rPr sz="3200" spc="-175" dirty="0">
                <a:latin typeface="Arial"/>
                <a:cs typeface="Arial"/>
              </a:rPr>
              <a:t>Rajasthan, </a:t>
            </a:r>
            <a:r>
              <a:rPr sz="3200" spc="-125" dirty="0">
                <a:latin typeface="Arial"/>
                <a:cs typeface="Arial"/>
              </a:rPr>
              <a:t>Delhi </a:t>
            </a:r>
            <a:r>
              <a:rPr sz="3200" spc="-155" dirty="0">
                <a:latin typeface="Arial"/>
                <a:cs typeface="Arial"/>
              </a:rPr>
              <a:t>and  </a:t>
            </a:r>
            <a:r>
              <a:rPr sz="3200" spc="-95" dirty="0">
                <a:latin typeface="Arial"/>
                <a:cs typeface="Arial"/>
              </a:rPr>
              <a:t>Uttaranchal </a:t>
            </a:r>
            <a:r>
              <a:rPr sz="3200" spc="-155" dirty="0">
                <a:latin typeface="Arial"/>
                <a:cs typeface="Arial"/>
              </a:rPr>
              <a:t>and </a:t>
            </a:r>
            <a:r>
              <a:rPr sz="3200" spc="-120" dirty="0">
                <a:latin typeface="Arial"/>
                <a:cs typeface="Arial"/>
              </a:rPr>
              <a:t>North-Eastern </a:t>
            </a:r>
            <a:r>
              <a:rPr sz="3200" spc="-185" dirty="0">
                <a:latin typeface="Arial"/>
                <a:cs typeface="Arial"/>
              </a:rPr>
              <a:t>States </a:t>
            </a:r>
            <a:r>
              <a:rPr sz="3200" spc="-130" dirty="0">
                <a:latin typeface="Arial"/>
                <a:cs typeface="Arial"/>
              </a:rPr>
              <a:t>namely  </a:t>
            </a:r>
            <a:r>
              <a:rPr sz="3200" spc="-165" dirty="0">
                <a:latin typeface="Arial"/>
                <a:cs typeface="Arial"/>
              </a:rPr>
              <a:t>Sikkim, </a:t>
            </a:r>
            <a:r>
              <a:rPr sz="3200" spc="-145" dirty="0">
                <a:latin typeface="Arial"/>
                <a:cs typeface="Arial"/>
              </a:rPr>
              <a:t>Arunachal </a:t>
            </a:r>
            <a:r>
              <a:rPr sz="3200" spc="-195" dirty="0">
                <a:latin typeface="Arial"/>
                <a:cs typeface="Arial"/>
              </a:rPr>
              <a:t>Pradesh, </a:t>
            </a:r>
            <a:r>
              <a:rPr sz="3200" spc="-175" dirty="0">
                <a:latin typeface="Arial"/>
                <a:cs typeface="Arial"/>
              </a:rPr>
              <a:t>Nagaland,  </a:t>
            </a:r>
            <a:r>
              <a:rPr sz="3200" spc="-150" dirty="0">
                <a:latin typeface="Arial"/>
                <a:cs typeface="Arial"/>
              </a:rPr>
              <a:t>Meghalaya, </a:t>
            </a:r>
            <a:r>
              <a:rPr sz="3200" spc="-95" dirty="0">
                <a:latin typeface="Arial"/>
                <a:cs typeface="Arial"/>
              </a:rPr>
              <a:t>Mizoram, </a:t>
            </a:r>
            <a:r>
              <a:rPr sz="3200" spc="-65" dirty="0">
                <a:latin typeface="Arial"/>
                <a:cs typeface="Arial"/>
              </a:rPr>
              <a:t>Manipur </a:t>
            </a:r>
            <a:r>
              <a:rPr sz="3200" spc="-150" dirty="0">
                <a:latin typeface="Arial"/>
                <a:cs typeface="Arial"/>
              </a:rPr>
              <a:t>and</a:t>
            </a:r>
            <a:r>
              <a:rPr sz="3200" spc="-385" dirty="0">
                <a:latin typeface="Arial"/>
                <a:cs typeface="Arial"/>
              </a:rPr>
              <a:t> </a:t>
            </a:r>
            <a:r>
              <a:rPr sz="3200" spc="-110" dirty="0">
                <a:latin typeface="Arial"/>
                <a:cs typeface="Arial"/>
              </a:rPr>
              <a:t>Tripura</a:t>
            </a:r>
            <a:endParaRPr sz="3200">
              <a:latin typeface="Arial"/>
              <a:cs typeface="Aria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698240" y="497840"/>
            <a:ext cx="1745614" cy="695960"/>
          </a:xfrm>
          <a:prstGeom prst="rect">
            <a:avLst/>
          </a:prstGeom>
        </p:spPr>
        <p:txBody>
          <a:bodyPr vert="horz" wrap="square" lIns="0" tIns="12700" rIns="0" bIns="0" rtlCol="0">
            <a:spAutoFit/>
          </a:bodyPr>
          <a:lstStyle/>
          <a:p>
            <a:pPr marL="12700">
              <a:lnSpc>
                <a:spcPct val="100000"/>
              </a:lnSpc>
              <a:spcBef>
                <a:spcPts val="100"/>
              </a:spcBef>
            </a:pPr>
            <a:r>
              <a:rPr spc="-670" dirty="0"/>
              <a:t>F</a:t>
            </a:r>
            <a:r>
              <a:rPr spc="-125" dirty="0"/>
              <a:t>I</a:t>
            </a:r>
            <a:r>
              <a:rPr spc="-455" dirty="0"/>
              <a:t>L</a:t>
            </a:r>
            <a:r>
              <a:rPr spc="-550" dirty="0"/>
              <a:t>A</a:t>
            </a:r>
            <a:r>
              <a:rPr spc="-660" dirty="0"/>
              <a:t>R</a:t>
            </a:r>
            <a:r>
              <a:rPr spc="-265" dirty="0"/>
              <a:t>I</a:t>
            </a:r>
            <a:r>
              <a:rPr spc="-390" dirty="0"/>
              <a:t>A</a:t>
            </a:r>
          </a:p>
        </p:txBody>
      </p:sp>
      <p:sp>
        <p:nvSpPr>
          <p:cNvPr id="3" name="object 3"/>
          <p:cNvSpPr txBox="1"/>
          <p:nvPr/>
        </p:nvSpPr>
        <p:spPr>
          <a:xfrm>
            <a:off x="535940" y="1633220"/>
            <a:ext cx="8019415" cy="4615180"/>
          </a:xfrm>
          <a:prstGeom prst="rect">
            <a:avLst/>
          </a:prstGeom>
        </p:spPr>
        <p:txBody>
          <a:bodyPr vert="horz" wrap="square" lIns="0" tIns="12700" rIns="0" bIns="0" rtlCol="0">
            <a:spAutoFit/>
          </a:bodyPr>
          <a:lstStyle/>
          <a:p>
            <a:pPr marL="355600" marR="87630" indent="-342900">
              <a:lnSpc>
                <a:spcPct val="100000"/>
              </a:lnSpc>
              <a:spcBef>
                <a:spcPts val="100"/>
              </a:spcBef>
              <a:buChar char="•"/>
              <a:tabLst>
                <a:tab pos="354965" algn="l"/>
                <a:tab pos="355600" algn="l"/>
              </a:tabLst>
            </a:pPr>
            <a:r>
              <a:rPr sz="3200" spc="-105" dirty="0">
                <a:latin typeface="Arial"/>
                <a:cs typeface="Arial"/>
              </a:rPr>
              <a:t>Population </a:t>
            </a:r>
            <a:r>
              <a:rPr sz="3200" spc="-80" dirty="0">
                <a:latin typeface="Arial"/>
                <a:cs typeface="Arial"/>
              </a:rPr>
              <a:t>living </a:t>
            </a:r>
            <a:r>
              <a:rPr sz="3200" spc="-40" dirty="0">
                <a:latin typeface="Arial"/>
                <a:cs typeface="Arial"/>
              </a:rPr>
              <a:t>in </a:t>
            </a:r>
            <a:r>
              <a:rPr sz="3200" spc="-135" dirty="0">
                <a:latin typeface="Arial"/>
                <a:cs typeface="Arial"/>
              </a:rPr>
              <a:t>endemic </a:t>
            </a:r>
            <a:r>
              <a:rPr sz="3200" spc="-95" dirty="0">
                <a:latin typeface="Arial"/>
                <a:cs typeface="Arial"/>
              </a:rPr>
              <a:t>countries </a:t>
            </a:r>
            <a:r>
              <a:rPr sz="3200" spc="-165" dirty="0">
                <a:latin typeface="Arial"/>
                <a:cs typeface="Arial"/>
              </a:rPr>
              <a:t>is </a:t>
            </a:r>
            <a:r>
              <a:rPr sz="3200" spc="-80" dirty="0">
                <a:latin typeface="Arial"/>
                <a:cs typeface="Arial"/>
              </a:rPr>
              <a:t>now  </a:t>
            </a:r>
            <a:r>
              <a:rPr sz="3200" spc="-135" dirty="0">
                <a:latin typeface="Arial"/>
                <a:cs typeface="Arial"/>
              </a:rPr>
              <a:t>covered </a:t>
            </a:r>
            <a:r>
              <a:rPr sz="3200" spc="15" dirty="0">
                <a:latin typeface="Arial"/>
                <a:cs typeface="Arial"/>
              </a:rPr>
              <a:t>with </a:t>
            </a:r>
            <a:r>
              <a:rPr sz="3200" spc="-135" dirty="0">
                <a:latin typeface="Arial"/>
                <a:cs typeface="Arial"/>
              </a:rPr>
              <a:t>annual </a:t>
            </a:r>
            <a:r>
              <a:rPr sz="3200" spc="-190" dirty="0">
                <a:latin typeface="Arial"/>
                <a:cs typeface="Arial"/>
              </a:rPr>
              <a:t>MDA </a:t>
            </a:r>
            <a:r>
              <a:rPr sz="3200" spc="15" dirty="0">
                <a:latin typeface="Arial"/>
                <a:cs typeface="Arial"/>
              </a:rPr>
              <a:t>with </a:t>
            </a:r>
            <a:r>
              <a:rPr sz="3200" spc="-515" dirty="0">
                <a:latin typeface="Arial"/>
                <a:cs typeface="Arial"/>
              </a:rPr>
              <a:t>DEC </a:t>
            </a:r>
            <a:r>
              <a:rPr sz="3200" spc="-275" dirty="0">
                <a:latin typeface="Arial"/>
                <a:cs typeface="Arial"/>
              </a:rPr>
              <a:t>+  </a:t>
            </a:r>
            <a:r>
              <a:rPr sz="3200" spc="-145" dirty="0">
                <a:latin typeface="Arial"/>
                <a:cs typeface="Arial"/>
              </a:rPr>
              <a:t>Albendazole,</a:t>
            </a:r>
            <a:r>
              <a:rPr sz="3200" spc="-180" dirty="0">
                <a:latin typeface="Arial"/>
                <a:cs typeface="Arial"/>
              </a:rPr>
              <a:t> </a:t>
            </a:r>
            <a:r>
              <a:rPr sz="3200" spc="15" dirty="0">
                <a:latin typeface="Arial"/>
                <a:cs typeface="Arial"/>
              </a:rPr>
              <a:t>with</a:t>
            </a:r>
            <a:r>
              <a:rPr sz="3200" spc="-185" dirty="0">
                <a:latin typeface="Arial"/>
                <a:cs typeface="Arial"/>
              </a:rPr>
              <a:t> </a:t>
            </a:r>
            <a:r>
              <a:rPr sz="3200" spc="-114" dirty="0">
                <a:latin typeface="Arial"/>
                <a:cs typeface="Arial"/>
              </a:rPr>
              <a:t>aim</a:t>
            </a:r>
            <a:r>
              <a:rPr sz="3200" spc="-175" dirty="0">
                <a:latin typeface="Arial"/>
                <a:cs typeface="Arial"/>
              </a:rPr>
              <a:t> </a:t>
            </a:r>
            <a:r>
              <a:rPr sz="3200" spc="-5" dirty="0">
                <a:latin typeface="Arial"/>
                <a:cs typeface="Arial"/>
              </a:rPr>
              <a:t>of</a:t>
            </a:r>
            <a:r>
              <a:rPr sz="3200" spc="-185" dirty="0">
                <a:latin typeface="Arial"/>
                <a:cs typeface="Arial"/>
              </a:rPr>
              <a:t> </a:t>
            </a:r>
            <a:r>
              <a:rPr sz="3200" spc="-55" dirty="0">
                <a:latin typeface="Arial"/>
                <a:cs typeface="Arial"/>
              </a:rPr>
              <a:t>elimination</a:t>
            </a:r>
            <a:r>
              <a:rPr sz="3200" spc="-180" dirty="0">
                <a:latin typeface="Arial"/>
                <a:cs typeface="Arial"/>
              </a:rPr>
              <a:t> </a:t>
            </a:r>
            <a:r>
              <a:rPr sz="3200" spc="-5" dirty="0">
                <a:latin typeface="Arial"/>
                <a:cs typeface="Arial"/>
              </a:rPr>
              <a:t>of</a:t>
            </a:r>
            <a:r>
              <a:rPr sz="3200" spc="-175" dirty="0">
                <a:latin typeface="Arial"/>
                <a:cs typeface="Arial"/>
              </a:rPr>
              <a:t> </a:t>
            </a:r>
            <a:r>
              <a:rPr sz="3200" spc="-130" dirty="0">
                <a:latin typeface="Arial"/>
                <a:cs typeface="Arial"/>
              </a:rPr>
              <a:t>Filaria  by</a:t>
            </a:r>
            <a:r>
              <a:rPr sz="3200" spc="-180" dirty="0">
                <a:latin typeface="Arial"/>
                <a:cs typeface="Arial"/>
              </a:rPr>
              <a:t> </a:t>
            </a:r>
            <a:r>
              <a:rPr sz="3200" spc="-165" dirty="0">
                <a:latin typeface="Arial"/>
                <a:cs typeface="Arial"/>
              </a:rPr>
              <a:t>2015</a:t>
            </a:r>
            <a:endParaRPr sz="3200">
              <a:latin typeface="Arial"/>
              <a:cs typeface="Arial"/>
            </a:endParaRPr>
          </a:p>
          <a:p>
            <a:pPr marL="355600" marR="1507490" indent="-342900">
              <a:lnSpc>
                <a:spcPct val="100000"/>
              </a:lnSpc>
              <a:spcBef>
                <a:spcPts val="790"/>
              </a:spcBef>
              <a:buChar char="•"/>
              <a:tabLst>
                <a:tab pos="354965" algn="l"/>
                <a:tab pos="355600" algn="l"/>
              </a:tabLst>
            </a:pPr>
            <a:r>
              <a:rPr sz="3200" spc="-130" dirty="0">
                <a:latin typeface="Arial"/>
                <a:cs typeface="Arial"/>
              </a:rPr>
              <a:t>Patients </a:t>
            </a:r>
            <a:r>
              <a:rPr sz="3200" spc="-90" dirty="0">
                <a:latin typeface="Arial"/>
                <a:cs typeface="Arial"/>
              </a:rPr>
              <a:t>suffering </a:t>
            </a:r>
            <a:r>
              <a:rPr sz="3200" spc="-20" dirty="0">
                <a:latin typeface="Arial"/>
                <a:cs typeface="Arial"/>
              </a:rPr>
              <a:t>from </a:t>
            </a:r>
            <a:r>
              <a:rPr sz="3200" spc="-114" dirty="0">
                <a:latin typeface="Arial"/>
                <a:cs typeface="Arial"/>
              </a:rPr>
              <a:t>hydrocele</a:t>
            </a:r>
            <a:r>
              <a:rPr sz="3200" spc="-480" dirty="0">
                <a:latin typeface="Arial"/>
                <a:cs typeface="Arial"/>
              </a:rPr>
              <a:t> </a:t>
            </a:r>
            <a:r>
              <a:rPr sz="3200" spc="-130" dirty="0">
                <a:latin typeface="Arial"/>
                <a:cs typeface="Arial"/>
              </a:rPr>
              <a:t>are  </a:t>
            </a:r>
            <a:r>
              <a:rPr sz="3200" spc="-60" dirty="0">
                <a:latin typeface="Arial"/>
                <a:cs typeface="Arial"/>
              </a:rPr>
              <a:t>motivated </a:t>
            </a:r>
            <a:r>
              <a:rPr sz="3200" spc="10" dirty="0">
                <a:latin typeface="Arial"/>
                <a:cs typeface="Arial"/>
              </a:rPr>
              <a:t>for</a:t>
            </a:r>
            <a:r>
              <a:rPr sz="3200" spc="-295" dirty="0">
                <a:latin typeface="Arial"/>
                <a:cs typeface="Arial"/>
              </a:rPr>
              <a:t> </a:t>
            </a:r>
            <a:r>
              <a:rPr sz="3200" spc="-140" dirty="0">
                <a:latin typeface="Arial"/>
                <a:cs typeface="Arial"/>
              </a:rPr>
              <a:t>surgery</a:t>
            </a:r>
            <a:endParaRPr sz="3200">
              <a:latin typeface="Arial"/>
              <a:cs typeface="Arial"/>
            </a:endParaRPr>
          </a:p>
          <a:p>
            <a:pPr marL="355600" marR="5080" indent="-342900">
              <a:lnSpc>
                <a:spcPct val="99900"/>
              </a:lnSpc>
              <a:spcBef>
                <a:spcPts val="800"/>
              </a:spcBef>
              <a:buChar char="•"/>
              <a:tabLst>
                <a:tab pos="354965" algn="l"/>
                <a:tab pos="355600" algn="l"/>
              </a:tabLst>
            </a:pPr>
            <a:r>
              <a:rPr sz="3200" spc="-395" dirty="0">
                <a:latin typeface="Arial"/>
                <a:cs typeface="Arial"/>
              </a:rPr>
              <a:t>ASHA </a:t>
            </a:r>
            <a:r>
              <a:rPr sz="3200" spc="-150" dirty="0">
                <a:latin typeface="Arial"/>
                <a:cs typeface="Arial"/>
              </a:rPr>
              <a:t>and </a:t>
            </a:r>
            <a:r>
              <a:rPr sz="3200" spc="-35" dirty="0">
                <a:latin typeface="Arial"/>
                <a:cs typeface="Arial"/>
              </a:rPr>
              <a:t>other </a:t>
            </a:r>
            <a:r>
              <a:rPr sz="3200" spc="-95" dirty="0">
                <a:latin typeface="Arial"/>
                <a:cs typeface="Arial"/>
              </a:rPr>
              <a:t>volunteers, </a:t>
            </a:r>
            <a:r>
              <a:rPr sz="3200" spc="-30" dirty="0">
                <a:latin typeface="Arial"/>
                <a:cs typeface="Arial"/>
              </a:rPr>
              <a:t>after </a:t>
            </a:r>
            <a:r>
              <a:rPr sz="3200" spc="-135" dirty="0">
                <a:latin typeface="Arial"/>
                <a:cs typeface="Arial"/>
              </a:rPr>
              <a:t>due</a:t>
            </a:r>
            <a:r>
              <a:rPr sz="3200" spc="-340" dirty="0">
                <a:latin typeface="Arial"/>
                <a:cs typeface="Arial"/>
              </a:rPr>
              <a:t> </a:t>
            </a:r>
            <a:r>
              <a:rPr sz="3200" spc="-65" dirty="0">
                <a:latin typeface="Arial"/>
                <a:cs typeface="Arial"/>
              </a:rPr>
              <a:t>training,  would </a:t>
            </a:r>
            <a:r>
              <a:rPr sz="3200" spc="-145" dirty="0">
                <a:latin typeface="Arial"/>
                <a:cs typeface="Arial"/>
              </a:rPr>
              <a:t>be </a:t>
            </a:r>
            <a:r>
              <a:rPr sz="3200" spc="-95" dirty="0">
                <a:latin typeface="Arial"/>
                <a:cs typeface="Arial"/>
              </a:rPr>
              <a:t>involved </a:t>
            </a:r>
            <a:r>
              <a:rPr sz="3200" spc="-40" dirty="0">
                <a:latin typeface="Arial"/>
                <a:cs typeface="Arial"/>
              </a:rPr>
              <a:t>in </a:t>
            </a:r>
            <a:r>
              <a:rPr sz="3200" spc="-190" dirty="0">
                <a:latin typeface="Arial"/>
                <a:cs typeface="Arial"/>
              </a:rPr>
              <a:t>MDA </a:t>
            </a:r>
            <a:r>
              <a:rPr sz="3200" spc="-130" dirty="0">
                <a:latin typeface="Arial"/>
                <a:cs typeface="Arial"/>
              </a:rPr>
              <a:t>by </a:t>
            </a:r>
            <a:r>
              <a:rPr sz="3200" spc="-40" dirty="0">
                <a:latin typeface="Arial"/>
                <a:cs typeface="Arial"/>
              </a:rPr>
              <a:t>the </a:t>
            </a:r>
            <a:r>
              <a:rPr sz="3200" spc="-110" dirty="0">
                <a:latin typeface="Arial"/>
                <a:cs typeface="Arial"/>
              </a:rPr>
              <a:t>local </a:t>
            </a:r>
            <a:r>
              <a:rPr sz="3200" spc="-75" dirty="0">
                <a:latin typeface="Arial"/>
                <a:cs typeface="Arial"/>
              </a:rPr>
              <a:t>health  </a:t>
            </a:r>
            <a:r>
              <a:rPr sz="3200" spc="-35" dirty="0">
                <a:latin typeface="Arial"/>
                <a:cs typeface="Arial"/>
              </a:rPr>
              <a:t>authority</a:t>
            </a:r>
            <a:endParaRPr sz="3200">
              <a:latin typeface="Arial"/>
              <a:cs typeface="Aria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97840" y="1531620"/>
            <a:ext cx="8023859" cy="5407660"/>
          </a:xfrm>
          <a:prstGeom prst="rect">
            <a:avLst/>
          </a:prstGeom>
        </p:spPr>
        <p:txBody>
          <a:bodyPr vert="horz" wrap="square" lIns="0" tIns="114300" rIns="0" bIns="0" rtlCol="0">
            <a:spAutoFit/>
          </a:bodyPr>
          <a:lstStyle/>
          <a:p>
            <a:pPr marL="393700" indent="-342900">
              <a:lnSpc>
                <a:spcPct val="100000"/>
              </a:lnSpc>
              <a:spcBef>
                <a:spcPts val="900"/>
              </a:spcBef>
              <a:buChar char="•"/>
              <a:tabLst>
                <a:tab pos="393065" algn="l"/>
                <a:tab pos="393700" algn="l"/>
              </a:tabLst>
            </a:pPr>
            <a:r>
              <a:rPr sz="3200" spc="-505" dirty="0">
                <a:latin typeface="Arial"/>
                <a:cs typeface="Arial"/>
              </a:rPr>
              <a:t>ELF </a:t>
            </a:r>
            <a:r>
              <a:rPr sz="3200" spc="-130" dirty="0">
                <a:latin typeface="Arial"/>
                <a:cs typeface="Arial"/>
              </a:rPr>
              <a:t>by</a:t>
            </a:r>
            <a:r>
              <a:rPr sz="3200" spc="-225" dirty="0">
                <a:latin typeface="Arial"/>
                <a:cs typeface="Arial"/>
              </a:rPr>
              <a:t> </a:t>
            </a:r>
            <a:r>
              <a:rPr sz="3200" spc="-140" dirty="0">
                <a:latin typeface="Arial"/>
                <a:cs typeface="Arial"/>
              </a:rPr>
              <a:t>2015:</a:t>
            </a:r>
            <a:endParaRPr sz="3200">
              <a:latin typeface="Arial"/>
              <a:cs typeface="Arial"/>
            </a:endParaRPr>
          </a:p>
          <a:p>
            <a:pPr marL="393700" marR="43180" indent="-342900">
              <a:lnSpc>
                <a:spcPct val="100000"/>
              </a:lnSpc>
              <a:spcBef>
                <a:spcPts val="800"/>
              </a:spcBef>
            </a:pPr>
            <a:r>
              <a:rPr sz="4800" spc="-712" baseline="6076" dirty="0">
                <a:latin typeface="UnDotum"/>
                <a:cs typeface="UnDotum"/>
              </a:rPr>
              <a:t></a:t>
            </a:r>
            <a:r>
              <a:rPr sz="3200" spc="-475" dirty="0">
                <a:latin typeface="Arial"/>
                <a:cs typeface="Arial"/>
              </a:rPr>
              <a:t>LF </a:t>
            </a:r>
            <a:r>
              <a:rPr sz="3200" spc="-265" dirty="0">
                <a:latin typeface="Arial"/>
                <a:cs typeface="Arial"/>
              </a:rPr>
              <a:t>ceases </a:t>
            </a:r>
            <a:r>
              <a:rPr sz="3200" spc="40" dirty="0">
                <a:latin typeface="Arial"/>
                <a:cs typeface="Arial"/>
              </a:rPr>
              <a:t>to </a:t>
            </a:r>
            <a:r>
              <a:rPr sz="3200" spc="-150" dirty="0">
                <a:latin typeface="Arial"/>
                <a:cs typeface="Arial"/>
              </a:rPr>
              <a:t>be </a:t>
            </a:r>
            <a:r>
              <a:rPr sz="3200" spc="-250" dirty="0">
                <a:latin typeface="Arial"/>
                <a:cs typeface="Arial"/>
              </a:rPr>
              <a:t>a </a:t>
            </a:r>
            <a:r>
              <a:rPr sz="3200" spc="-90" dirty="0">
                <a:latin typeface="Arial"/>
                <a:cs typeface="Arial"/>
              </a:rPr>
              <a:t>public </a:t>
            </a:r>
            <a:r>
              <a:rPr sz="3200" spc="-75" dirty="0">
                <a:latin typeface="Arial"/>
                <a:cs typeface="Arial"/>
              </a:rPr>
              <a:t>health </a:t>
            </a:r>
            <a:r>
              <a:rPr sz="3200" spc="-80" dirty="0">
                <a:latin typeface="Arial"/>
                <a:cs typeface="Arial"/>
              </a:rPr>
              <a:t>problem </a:t>
            </a:r>
            <a:r>
              <a:rPr sz="3200" spc="-85" dirty="0">
                <a:latin typeface="Arial"/>
                <a:cs typeface="Arial"/>
              </a:rPr>
              <a:t>i.e.  </a:t>
            </a:r>
            <a:r>
              <a:rPr sz="3200" spc="-45" dirty="0">
                <a:latin typeface="Arial"/>
                <a:cs typeface="Arial"/>
              </a:rPr>
              <a:t>the </a:t>
            </a:r>
            <a:r>
              <a:rPr sz="3200" spc="-95" dirty="0">
                <a:latin typeface="Arial"/>
                <a:cs typeface="Arial"/>
              </a:rPr>
              <a:t>number </a:t>
            </a:r>
            <a:r>
              <a:rPr sz="3200" spc="-5" dirty="0">
                <a:latin typeface="Arial"/>
                <a:cs typeface="Arial"/>
              </a:rPr>
              <a:t>of </a:t>
            </a:r>
            <a:r>
              <a:rPr sz="3200" spc="-60" dirty="0">
                <a:latin typeface="Arial"/>
                <a:cs typeface="Arial"/>
              </a:rPr>
              <a:t>microfilaria</a:t>
            </a:r>
            <a:r>
              <a:rPr sz="3200" spc="-630" dirty="0">
                <a:latin typeface="Arial"/>
                <a:cs typeface="Arial"/>
              </a:rPr>
              <a:t> </a:t>
            </a:r>
            <a:r>
              <a:rPr sz="3200" spc="-110" dirty="0">
                <a:latin typeface="Arial"/>
                <a:cs typeface="Arial"/>
              </a:rPr>
              <a:t>carriers </a:t>
            </a:r>
            <a:r>
              <a:rPr sz="3200" spc="-165" dirty="0">
                <a:latin typeface="Arial"/>
                <a:cs typeface="Arial"/>
              </a:rPr>
              <a:t>is </a:t>
            </a:r>
            <a:r>
              <a:rPr sz="3200" spc="-220" dirty="0">
                <a:latin typeface="Arial"/>
                <a:cs typeface="Arial"/>
              </a:rPr>
              <a:t>less </a:t>
            </a:r>
            <a:r>
              <a:rPr sz="3200" spc="-70" dirty="0">
                <a:latin typeface="Arial"/>
                <a:cs typeface="Arial"/>
              </a:rPr>
              <a:t>than  </a:t>
            </a:r>
            <a:r>
              <a:rPr sz="3200" spc="-130" dirty="0">
                <a:latin typeface="Arial"/>
                <a:cs typeface="Arial"/>
              </a:rPr>
              <a:t>one </a:t>
            </a:r>
            <a:r>
              <a:rPr sz="3200" spc="-85" dirty="0">
                <a:latin typeface="Arial"/>
                <a:cs typeface="Arial"/>
              </a:rPr>
              <a:t>per </a:t>
            </a:r>
            <a:r>
              <a:rPr sz="3200" spc="-90" dirty="0">
                <a:latin typeface="Arial"/>
                <a:cs typeface="Arial"/>
              </a:rPr>
              <a:t>cent </a:t>
            </a:r>
            <a:r>
              <a:rPr sz="3200" spc="-40" dirty="0">
                <a:latin typeface="Arial"/>
                <a:cs typeface="Arial"/>
              </a:rPr>
              <a:t>in </a:t>
            </a:r>
            <a:r>
              <a:rPr sz="3200" spc="-135" dirty="0">
                <a:latin typeface="Arial"/>
                <a:cs typeface="Arial"/>
              </a:rPr>
              <a:t>endemic</a:t>
            </a:r>
            <a:r>
              <a:rPr sz="3200" spc="-525" dirty="0">
                <a:latin typeface="Arial"/>
                <a:cs typeface="Arial"/>
              </a:rPr>
              <a:t> </a:t>
            </a:r>
            <a:r>
              <a:rPr sz="3200" spc="-65" dirty="0">
                <a:latin typeface="Arial"/>
                <a:cs typeface="Arial"/>
              </a:rPr>
              <a:t>population</a:t>
            </a:r>
            <a:endParaRPr sz="3200">
              <a:latin typeface="Arial"/>
              <a:cs typeface="Arial"/>
            </a:endParaRPr>
          </a:p>
          <a:p>
            <a:pPr marL="393700" marR="254635" indent="-342900">
              <a:lnSpc>
                <a:spcPct val="100000"/>
              </a:lnSpc>
              <a:spcBef>
                <a:spcPts val="790"/>
              </a:spcBef>
              <a:tabLst>
                <a:tab pos="1379220" algn="l"/>
                <a:tab pos="3275965" algn="l"/>
                <a:tab pos="6369685" algn="l"/>
                <a:tab pos="7091680" algn="l"/>
              </a:tabLst>
            </a:pPr>
            <a:r>
              <a:rPr sz="4800" spc="-750" baseline="5208" dirty="0">
                <a:latin typeface="UnDotum"/>
                <a:cs typeface="UnDotum"/>
              </a:rPr>
              <a:t></a:t>
            </a:r>
            <a:r>
              <a:rPr sz="3200" spc="-615" dirty="0">
                <a:latin typeface="Arial"/>
                <a:cs typeface="Arial"/>
              </a:rPr>
              <a:t>C</a:t>
            </a:r>
            <a:r>
              <a:rPr sz="3200" spc="-45" dirty="0">
                <a:latin typeface="Arial"/>
                <a:cs typeface="Arial"/>
              </a:rPr>
              <a:t>hi</a:t>
            </a:r>
            <a:r>
              <a:rPr sz="3200" spc="20" dirty="0">
                <a:latin typeface="Arial"/>
                <a:cs typeface="Arial"/>
              </a:rPr>
              <a:t>l</a:t>
            </a:r>
            <a:r>
              <a:rPr sz="3200" spc="-30" dirty="0">
                <a:latin typeface="Arial"/>
                <a:cs typeface="Arial"/>
              </a:rPr>
              <a:t>dr</a:t>
            </a:r>
            <a:r>
              <a:rPr sz="3200" spc="-190" dirty="0">
                <a:latin typeface="Arial"/>
                <a:cs typeface="Arial"/>
              </a:rPr>
              <a:t>e</a:t>
            </a:r>
            <a:r>
              <a:rPr sz="3200" spc="-100" dirty="0">
                <a:latin typeface="Arial"/>
                <a:cs typeface="Arial"/>
              </a:rPr>
              <a:t>n</a:t>
            </a:r>
            <a:r>
              <a:rPr sz="3200" spc="-175" dirty="0">
                <a:latin typeface="Arial"/>
                <a:cs typeface="Arial"/>
              </a:rPr>
              <a:t> </a:t>
            </a:r>
            <a:r>
              <a:rPr sz="3200" spc="-60" dirty="0">
                <a:latin typeface="Arial"/>
                <a:cs typeface="Arial"/>
              </a:rPr>
              <a:t>bo</a:t>
            </a:r>
            <a:r>
              <a:rPr sz="3200" spc="-35" dirty="0">
                <a:latin typeface="Arial"/>
                <a:cs typeface="Arial"/>
              </a:rPr>
              <a:t>r</a:t>
            </a:r>
            <a:r>
              <a:rPr sz="3200" spc="-100" dirty="0">
                <a:latin typeface="Arial"/>
                <a:cs typeface="Arial"/>
              </a:rPr>
              <a:t>n</a:t>
            </a:r>
            <a:r>
              <a:rPr sz="3200" spc="-175" dirty="0">
                <a:latin typeface="Arial"/>
                <a:cs typeface="Arial"/>
              </a:rPr>
              <a:t> </a:t>
            </a:r>
            <a:r>
              <a:rPr sz="3200" spc="-254" dirty="0">
                <a:latin typeface="Arial"/>
                <a:cs typeface="Arial"/>
              </a:rPr>
              <a:t>a</a:t>
            </a:r>
            <a:r>
              <a:rPr sz="3200" spc="75" dirty="0">
                <a:latin typeface="Arial"/>
                <a:cs typeface="Arial"/>
              </a:rPr>
              <a:t>f</a:t>
            </a:r>
            <a:r>
              <a:rPr sz="3200" spc="-10" dirty="0">
                <a:latin typeface="Arial"/>
                <a:cs typeface="Arial"/>
              </a:rPr>
              <a:t>t</a:t>
            </a:r>
            <a:r>
              <a:rPr sz="3200" spc="-5" dirty="0">
                <a:latin typeface="Arial"/>
                <a:cs typeface="Arial"/>
              </a:rPr>
              <a:t>e</a:t>
            </a:r>
            <a:r>
              <a:rPr sz="3200" spc="50" dirty="0">
                <a:latin typeface="Arial"/>
                <a:cs typeface="Arial"/>
              </a:rPr>
              <a:t>r</a:t>
            </a:r>
            <a:r>
              <a:rPr sz="3200" spc="-170" dirty="0">
                <a:latin typeface="Arial"/>
                <a:cs typeface="Arial"/>
              </a:rPr>
              <a:t> </a:t>
            </a:r>
            <a:r>
              <a:rPr sz="3200" spc="15" dirty="0">
                <a:latin typeface="Arial"/>
                <a:cs typeface="Arial"/>
              </a:rPr>
              <a:t>i</a:t>
            </a:r>
            <a:r>
              <a:rPr sz="3200" spc="-45" dirty="0">
                <a:latin typeface="Arial"/>
                <a:cs typeface="Arial"/>
              </a:rPr>
              <a:t>ni</a:t>
            </a:r>
            <a:r>
              <a:rPr sz="3200" spc="105" dirty="0">
                <a:latin typeface="Arial"/>
                <a:cs typeface="Arial"/>
              </a:rPr>
              <a:t>t</a:t>
            </a:r>
            <a:r>
              <a:rPr sz="3200" spc="80" dirty="0">
                <a:latin typeface="Arial"/>
                <a:cs typeface="Arial"/>
              </a:rPr>
              <a:t>i</a:t>
            </a:r>
            <a:r>
              <a:rPr sz="3200" spc="-250" dirty="0">
                <a:latin typeface="Arial"/>
                <a:cs typeface="Arial"/>
              </a:rPr>
              <a:t>a</a:t>
            </a:r>
            <a:r>
              <a:rPr sz="3200" spc="165" dirty="0">
                <a:latin typeface="Arial"/>
                <a:cs typeface="Arial"/>
              </a:rPr>
              <a:t>t</a:t>
            </a:r>
            <a:r>
              <a:rPr sz="3200" spc="20" dirty="0">
                <a:latin typeface="Arial"/>
                <a:cs typeface="Arial"/>
              </a:rPr>
              <a:t>i</a:t>
            </a:r>
            <a:r>
              <a:rPr sz="3200" spc="-105" dirty="0">
                <a:latin typeface="Arial"/>
                <a:cs typeface="Arial"/>
              </a:rPr>
              <a:t>o</a:t>
            </a:r>
            <a:r>
              <a:rPr sz="3200" spc="-100" dirty="0">
                <a:latin typeface="Arial"/>
                <a:cs typeface="Arial"/>
              </a:rPr>
              <a:t>n</a:t>
            </a:r>
            <a:r>
              <a:rPr sz="3200" spc="-175" dirty="0">
                <a:latin typeface="Arial"/>
                <a:cs typeface="Arial"/>
              </a:rPr>
              <a:t> </a:t>
            </a:r>
            <a:r>
              <a:rPr sz="3200" spc="-10" dirty="0">
                <a:latin typeface="Arial"/>
                <a:cs typeface="Arial"/>
              </a:rPr>
              <a:t>o</a:t>
            </a:r>
            <a:r>
              <a:rPr sz="3200" spc="-5" dirty="0">
                <a:latin typeface="Arial"/>
                <a:cs typeface="Arial"/>
              </a:rPr>
              <a:t>f</a:t>
            </a:r>
            <a:r>
              <a:rPr sz="3200" spc="-180" dirty="0">
                <a:latin typeface="Arial"/>
                <a:cs typeface="Arial"/>
              </a:rPr>
              <a:t> </a:t>
            </a:r>
            <a:r>
              <a:rPr sz="3200" spc="-580" dirty="0">
                <a:latin typeface="Arial"/>
                <a:cs typeface="Arial"/>
              </a:rPr>
              <a:t>E</a:t>
            </a:r>
            <a:r>
              <a:rPr sz="3200" spc="-440" dirty="0">
                <a:latin typeface="Arial"/>
                <a:cs typeface="Arial"/>
              </a:rPr>
              <a:t>L</a:t>
            </a:r>
            <a:r>
              <a:rPr sz="3200" spc="-484" dirty="0">
                <a:latin typeface="Arial"/>
                <a:cs typeface="Arial"/>
              </a:rPr>
              <a:t>F</a:t>
            </a:r>
            <a:r>
              <a:rPr sz="3200" dirty="0">
                <a:latin typeface="Arial"/>
                <a:cs typeface="Arial"/>
              </a:rPr>
              <a:t>	</a:t>
            </a:r>
            <a:r>
              <a:rPr sz="3200" spc="-250" dirty="0">
                <a:latin typeface="Arial"/>
                <a:cs typeface="Arial"/>
              </a:rPr>
              <a:t>a</a:t>
            </a:r>
            <a:r>
              <a:rPr sz="3200" spc="40" dirty="0">
                <a:latin typeface="Arial"/>
                <a:cs typeface="Arial"/>
              </a:rPr>
              <a:t>r</a:t>
            </a:r>
            <a:r>
              <a:rPr sz="3200" spc="-190" dirty="0">
                <a:latin typeface="Arial"/>
                <a:cs typeface="Arial"/>
              </a:rPr>
              <a:t>e</a:t>
            </a:r>
            <a:r>
              <a:rPr sz="3200" dirty="0">
                <a:latin typeface="Arial"/>
                <a:cs typeface="Arial"/>
              </a:rPr>
              <a:t>	</a:t>
            </a:r>
            <a:r>
              <a:rPr sz="3200" spc="75" dirty="0">
                <a:latin typeface="Arial"/>
                <a:cs typeface="Arial"/>
              </a:rPr>
              <a:t>f</a:t>
            </a:r>
            <a:r>
              <a:rPr sz="3200" spc="50" dirty="0">
                <a:latin typeface="Arial"/>
                <a:cs typeface="Arial"/>
              </a:rPr>
              <a:t>r</a:t>
            </a:r>
            <a:r>
              <a:rPr sz="3200" spc="-150" dirty="0">
                <a:latin typeface="Arial"/>
                <a:cs typeface="Arial"/>
              </a:rPr>
              <a:t>ee  </a:t>
            </a:r>
            <a:r>
              <a:rPr sz="3200" spc="-20" dirty="0">
                <a:latin typeface="Arial"/>
                <a:cs typeface="Arial"/>
              </a:rPr>
              <a:t>from	</a:t>
            </a:r>
            <a:r>
              <a:rPr sz="3200" spc="-90" dirty="0">
                <a:latin typeface="Arial"/>
                <a:cs typeface="Arial"/>
              </a:rPr>
              <a:t>circulating	</a:t>
            </a:r>
            <a:r>
              <a:rPr sz="3200" spc="-125" dirty="0">
                <a:latin typeface="Arial"/>
                <a:cs typeface="Arial"/>
              </a:rPr>
              <a:t>antigenaemia.</a:t>
            </a:r>
            <a:endParaRPr sz="3200">
              <a:latin typeface="Arial"/>
              <a:cs typeface="Arial"/>
            </a:endParaRPr>
          </a:p>
          <a:p>
            <a:pPr>
              <a:lnSpc>
                <a:spcPct val="100000"/>
              </a:lnSpc>
              <a:spcBef>
                <a:spcPts val="25"/>
              </a:spcBef>
            </a:pPr>
            <a:endParaRPr sz="4700">
              <a:latin typeface="Arial"/>
              <a:cs typeface="Arial"/>
            </a:endParaRPr>
          </a:p>
          <a:p>
            <a:pPr marL="393700" marR="172085" indent="-342900">
              <a:lnSpc>
                <a:spcPct val="100000"/>
              </a:lnSpc>
              <a:tabLst>
                <a:tab pos="1971675" algn="l"/>
                <a:tab pos="2492375" algn="l"/>
                <a:tab pos="7591425" algn="l"/>
              </a:tabLst>
            </a:pPr>
            <a:r>
              <a:rPr sz="4800" spc="-750" baseline="5208" dirty="0">
                <a:latin typeface="UnDotum"/>
                <a:cs typeface="UnDotum"/>
              </a:rPr>
              <a:t></a:t>
            </a:r>
            <a:r>
              <a:rPr sz="3200" spc="-265" dirty="0">
                <a:latin typeface="Arial"/>
                <a:cs typeface="Arial"/>
              </a:rPr>
              <a:t>Ab</a:t>
            </a:r>
            <a:r>
              <a:rPr sz="3200" spc="-229" dirty="0">
                <a:latin typeface="Arial"/>
                <a:cs typeface="Arial"/>
              </a:rPr>
              <a:t>s</a:t>
            </a:r>
            <a:r>
              <a:rPr sz="3200" spc="-190" dirty="0">
                <a:latin typeface="Arial"/>
                <a:cs typeface="Arial"/>
              </a:rPr>
              <a:t>en</a:t>
            </a:r>
            <a:r>
              <a:rPr sz="3200" spc="-160" dirty="0">
                <a:latin typeface="Arial"/>
                <a:cs typeface="Arial"/>
              </a:rPr>
              <a:t>c</a:t>
            </a:r>
            <a:r>
              <a:rPr sz="3200" spc="-190" dirty="0">
                <a:latin typeface="Arial"/>
                <a:cs typeface="Arial"/>
              </a:rPr>
              <a:t>e</a:t>
            </a:r>
            <a:r>
              <a:rPr sz="3200" dirty="0">
                <a:latin typeface="Arial"/>
                <a:cs typeface="Arial"/>
              </a:rPr>
              <a:t>	</a:t>
            </a:r>
            <a:r>
              <a:rPr sz="3200" spc="-10" dirty="0">
                <a:latin typeface="Arial"/>
                <a:cs typeface="Arial"/>
              </a:rPr>
              <a:t>o</a:t>
            </a:r>
            <a:r>
              <a:rPr sz="3200" spc="-5" dirty="0">
                <a:latin typeface="Arial"/>
                <a:cs typeface="Arial"/>
              </a:rPr>
              <a:t>f</a:t>
            </a:r>
            <a:r>
              <a:rPr sz="3200" dirty="0">
                <a:latin typeface="Arial"/>
                <a:cs typeface="Arial"/>
              </a:rPr>
              <a:t>	</a:t>
            </a:r>
            <a:r>
              <a:rPr sz="3200" spc="-254" dirty="0">
                <a:latin typeface="Arial"/>
                <a:cs typeface="Arial"/>
              </a:rPr>
              <a:t>a</a:t>
            </a:r>
            <a:r>
              <a:rPr sz="3200" spc="30" dirty="0">
                <a:latin typeface="Arial"/>
                <a:cs typeface="Arial"/>
              </a:rPr>
              <a:t>nti</a:t>
            </a:r>
            <a:r>
              <a:rPr sz="3200" spc="-265" dirty="0">
                <a:latin typeface="Arial"/>
                <a:cs typeface="Arial"/>
              </a:rPr>
              <a:t>g</a:t>
            </a:r>
            <a:r>
              <a:rPr sz="3200" spc="-185" dirty="0">
                <a:latin typeface="Arial"/>
                <a:cs typeface="Arial"/>
              </a:rPr>
              <a:t>en</a:t>
            </a:r>
            <a:r>
              <a:rPr sz="3200" spc="-180" dirty="0">
                <a:latin typeface="Arial"/>
                <a:cs typeface="Arial"/>
              </a:rPr>
              <a:t>a</a:t>
            </a:r>
            <a:r>
              <a:rPr sz="3200" spc="-125" dirty="0">
                <a:latin typeface="Arial"/>
                <a:cs typeface="Arial"/>
              </a:rPr>
              <a:t>e</a:t>
            </a:r>
            <a:r>
              <a:rPr sz="3200" spc="-180" dirty="0">
                <a:latin typeface="Arial"/>
                <a:cs typeface="Arial"/>
              </a:rPr>
              <a:t>m</a:t>
            </a:r>
            <a:r>
              <a:rPr sz="3200" spc="15" dirty="0">
                <a:latin typeface="Arial"/>
                <a:cs typeface="Arial"/>
              </a:rPr>
              <a:t>i</a:t>
            </a:r>
            <a:r>
              <a:rPr sz="3200" spc="-250" dirty="0">
                <a:latin typeface="Arial"/>
                <a:cs typeface="Arial"/>
              </a:rPr>
              <a:t>a</a:t>
            </a:r>
            <a:r>
              <a:rPr sz="3200" spc="-170" dirty="0">
                <a:latin typeface="Arial"/>
                <a:cs typeface="Arial"/>
              </a:rPr>
              <a:t> </a:t>
            </a:r>
            <a:r>
              <a:rPr sz="3200" spc="-254" dirty="0">
                <a:latin typeface="Arial"/>
                <a:cs typeface="Arial"/>
              </a:rPr>
              <a:t>a</a:t>
            </a:r>
            <a:r>
              <a:rPr sz="3200" spc="-110" dirty="0">
                <a:latin typeface="Arial"/>
                <a:cs typeface="Arial"/>
              </a:rPr>
              <a:t>m</a:t>
            </a:r>
            <a:r>
              <a:rPr sz="3200" spc="-160" dirty="0">
                <a:latin typeface="Arial"/>
                <a:cs typeface="Arial"/>
              </a:rPr>
              <a:t>on</a:t>
            </a:r>
            <a:r>
              <a:rPr sz="3200" spc="-155" dirty="0">
                <a:latin typeface="Arial"/>
                <a:cs typeface="Arial"/>
              </a:rPr>
              <a:t>g</a:t>
            </a:r>
            <a:r>
              <a:rPr sz="3200" spc="-170" dirty="0">
                <a:latin typeface="Arial"/>
                <a:cs typeface="Arial"/>
              </a:rPr>
              <a:t> </a:t>
            </a:r>
            <a:r>
              <a:rPr sz="3200" spc="-250" dirty="0">
                <a:latin typeface="Arial"/>
                <a:cs typeface="Arial"/>
              </a:rPr>
              <a:t>c</a:t>
            </a:r>
            <a:r>
              <a:rPr sz="3200" spc="-45" dirty="0">
                <a:latin typeface="Arial"/>
                <a:cs typeface="Arial"/>
              </a:rPr>
              <a:t>hi</a:t>
            </a:r>
            <a:r>
              <a:rPr sz="3200" spc="15" dirty="0">
                <a:latin typeface="Arial"/>
                <a:cs typeface="Arial"/>
              </a:rPr>
              <a:t>l</a:t>
            </a:r>
            <a:r>
              <a:rPr sz="3200" spc="-40" dirty="0">
                <a:latin typeface="Arial"/>
                <a:cs typeface="Arial"/>
              </a:rPr>
              <a:t>d</a:t>
            </a:r>
            <a:r>
              <a:rPr sz="3200" spc="-20" dirty="0">
                <a:latin typeface="Arial"/>
                <a:cs typeface="Arial"/>
              </a:rPr>
              <a:t>r</a:t>
            </a:r>
            <a:r>
              <a:rPr sz="3200" spc="-190" dirty="0">
                <a:latin typeface="Arial"/>
                <a:cs typeface="Arial"/>
              </a:rPr>
              <a:t>e</a:t>
            </a:r>
            <a:r>
              <a:rPr sz="3200" spc="-100" dirty="0">
                <a:latin typeface="Arial"/>
                <a:cs typeface="Arial"/>
              </a:rPr>
              <a:t>n</a:t>
            </a:r>
            <a:r>
              <a:rPr sz="3200" dirty="0">
                <a:latin typeface="Arial"/>
                <a:cs typeface="Arial"/>
              </a:rPr>
              <a:t>	</a:t>
            </a:r>
            <a:r>
              <a:rPr sz="3200" spc="20" dirty="0">
                <a:latin typeface="Arial"/>
                <a:cs typeface="Arial"/>
              </a:rPr>
              <a:t>i</a:t>
            </a:r>
            <a:r>
              <a:rPr sz="3200" spc="-250" dirty="0">
                <a:latin typeface="Arial"/>
                <a:cs typeface="Arial"/>
              </a:rPr>
              <a:t>s  </a:t>
            </a:r>
            <a:r>
              <a:rPr sz="3200" spc="-135" dirty="0">
                <a:latin typeface="Arial"/>
                <a:cs typeface="Arial"/>
              </a:rPr>
              <a:t>considered </a:t>
            </a:r>
            <a:r>
              <a:rPr sz="3200" spc="-305" dirty="0">
                <a:latin typeface="Arial"/>
                <a:cs typeface="Arial"/>
              </a:rPr>
              <a:t>as </a:t>
            </a:r>
            <a:r>
              <a:rPr sz="3200" spc="-145" dirty="0">
                <a:latin typeface="Arial"/>
                <a:cs typeface="Arial"/>
              </a:rPr>
              <a:t>evidence </a:t>
            </a:r>
            <a:r>
              <a:rPr sz="3200" spc="10" dirty="0">
                <a:latin typeface="Arial"/>
                <a:cs typeface="Arial"/>
              </a:rPr>
              <a:t>for </a:t>
            </a:r>
            <a:r>
              <a:rPr sz="3200" spc="-204" dirty="0">
                <a:latin typeface="Arial"/>
                <a:cs typeface="Arial"/>
              </a:rPr>
              <a:t>absence </a:t>
            </a:r>
            <a:r>
              <a:rPr sz="3200" spc="-10" dirty="0">
                <a:latin typeface="Arial"/>
                <a:cs typeface="Arial"/>
              </a:rPr>
              <a:t>of  </a:t>
            </a:r>
            <a:r>
              <a:rPr sz="3200" spc="-125" dirty="0">
                <a:latin typeface="Arial"/>
                <a:cs typeface="Arial"/>
              </a:rPr>
              <a:t>transmission </a:t>
            </a:r>
            <a:r>
              <a:rPr sz="3200" spc="-155" dirty="0">
                <a:latin typeface="Arial"/>
                <a:cs typeface="Arial"/>
              </a:rPr>
              <a:t>and </a:t>
            </a:r>
            <a:r>
              <a:rPr sz="3200" spc="-105" dirty="0">
                <a:latin typeface="Arial"/>
                <a:cs typeface="Arial"/>
              </a:rPr>
              <a:t>new</a:t>
            </a:r>
            <a:r>
              <a:rPr sz="3200" spc="-235" dirty="0">
                <a:latin typeface="Arial"/>
                <a:cs typeface="Arial"/>
              </a:rPr>
              <a:t> </a:t>
            </a:r>
            <a:r>
              <a:rPr sz="3200" spc="-55" dirty="0">
                <a:latin typeface="Arial"/>
                <a:cs typeface="Arial"/>
              </a:rPr>
              <a:t>infection.</a:t>
            </a:r>
            <a:endParaRPr sz="3200">
              <a:latin typeface="Arial"/>
              <a:cs typeface="Arial"/>
            </a:endParaRPr>
          </a:p>
        </p:txBody>
      </p:sp>
      <p:sp>
        <p:nvSpPr>
          <p:cNvPr id="3" name="object 3"/>
          <p:cNvSpPr txBox="1">
            <a:spLocks noGrp="1"/>
          </p:cNvSpPr>
          <p:nvPr>
            <p:ph type="title"/>
          </p:nvPr>
        </p:nvSpPr>
        <p:spPr>
          <a:xfrm>
            <a:off x="3698240" y="497840"/>
            <a:ext cx="1745614" cy="695960"/>
          </a:xfrm>
          <a:prstGeom prst="rect">
            <a:avLst/>
          </a:prstGeom>
        </p:spPr>
        <p:txBody>
          <a:bodyPr vert="horz" wrap="square" lIns="0" tIns="12700" rIns="0" bIns="0" rtlCol="0">
            <a:spAutoFit/>
          </a:bodyPr>
          <a:lstStyle/>
          <a:p>
            <a:pPr marL="12700">
              <a:lnSpc>
                <a:spcPct val="100000"/>
              </a:lnSpc>
              <a:spcBef>
                <a:spcPts val="100"/>
              </a:spcBef>
            </a:pPr>
            <a:r>
              <a:rPr spc="-670" dirty="0"/>
              <a:t>F</a:t>
            </a:r>
            <a:r>
              <a:rPr spc="-125" dirty="0"/>
              <a:t>I</a:t>
            </a:r>
            <a:r>
              <a:rPr spc="-455" dirty="0"/>
              <a:t>L</a:t>
            </a:r>
            <a:r>
              <a:rPr spc="-550" dirty="0"/>
              <a:t>A</a:t>
            </a:r>
            <a:r>
              <a:rPr spc="-660" dirty="0"/>
              <a:t>R</a:t>
            </a:r>
            <a:r>
              <a:rPr spc="-265" dirty="0"/>
              <a:t>I</a:t>
            </a:r>
            <a:r>
              <a:rPr spc="-390" dirty="0"/>
              <a:t>A</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2680970" marR="5080" indent="-2485390">
              <a:lnSpc>
                <a:spcPct val="100000"/>
              </a:lnSpc>
              <a:spcBef>
                <a:spcPts val="100"/>
              </a:spcBef>
            </a:pPr>
            <a:r>
              <a:rPr spc="-520" dirty="0"/>
              <a:t>GUIDELINES </a:t>
            </a:r>
            <a:r>
              <a:rPr spc="-555" dirty="0"/>
              <a:t>UNDER </a:t>
            </a:r>
            <a:r>
              <a:rPr spc="-480" dirty="0"/>
              <a:t>NVBDCP:  </a:t>
            </a:r>
            <a:r>
              <a:rPr spc="-445" dirty="0"/>
              <a:t>FILARIA</a:t>
            </a:r>
          </a:p>
        </p:txBody>
      </p:sp>
      <p:sp>
        <p:nvSpPr>
          <p:cNvPr id="3" name="object 3"/>
          <p:cNvSpPr txBox="1"/>
          <p:nvPr/>
        </p:nvSpPr>
        <p:spPr>
          <a:xfrm>
            <a:off x="523240" y="1633220"/>
            <a:ext cx="7963534" cy="4716780"/>
          </a:xfrm>
          <a:prstGeom prst="rect">
            <a:avLst/>
          </a:prstGeom>
        </p:spPr>
        <p:txBody>
          <a:bodyPr vert="horz" wrap="square" lIns="0" tIns="12700" rIns="0" bIns="0" rtlCol="0">
            <a:spAutoFit/>
          </a:bodyPr>
          <a:lstStyle/>
          <a:p>
            <a:pPr marL="368300" marR="341630" indent="-342900">
              <a:lnSpc>
                <a:spcPct val="100000"/>
              </a:lnSpc>
              <a:spcBef>
                <a:spcPts val="100"/>
              </a:spcBef>
              <a:buChar char="•"/>
              <a:tabLst>
                <a:tab pos="367665" algn="l"/>
                <a:tab pos="368300" algn="l"/>
              </a:tabLst>
            </a:pPr>
            <a:r>
              <a:rPr sz="3200" spc="-95" dirty="0">
                <a:latin typeface="Arial"/>
                <a:cs typeface="Arial"/>
              </a:rPr>
              <a:t>National </a:t>
            </a:r>
            <a:r>
              <a:rPr sz="3200" spc="-130" dirty="0">
                <a:latin typeface="Arial"/>
                <a:cs typeface="Arial"/>
              </a:rPr>
              <a:t>Filaria </a:t>
            </a:r>
            <a:r>
              <a:rPr sz="3200" spc="-95" dirty="0">
                <a:latin typeface="Arial"/>
                <a:cs typeface="Arial"/>
              </a:rPr>
              <a:t>Control </a:t>
            </a:r>
            <a:r>
              <a:rPr sz="3200" spc="-160" dirty="0">
                <a:latin typeface="Arial"/>
                <a:cs typeface="Arial"/>
              </a:rPr>
              <a:t>Program </a:t>
            </a:r>
            <a:r>
              <a:rPr sz="3200" spc="-165" dirty="0">
                <a:latin typeface="Arial"/>
                <a:cs typeface="Arial"/>
              </a:rPr>
              <a:t>is </a:t>
            </a:r>
            <a:r>
              <a:rPr sz="3200" spc="-135" dirty="0">
                <a:latin typeface="Arial"/>
                <a:cs typeface="Arial"/>
              </a:rPr>
              <a:t>being  </a:t>
            </a:r>
            <a:r>
              <a:rPr sz="3200" spc="-85" dirty="0">
                <a:latin typeface="Arial"/>
                <a:cs typeface="Arial"/>
              </a:rPr>
              <a:t>implemented </a:t>
            </a:r>
            <a:r>
              <a:rPr sz="3200" spc="-40" dirty="0">
                <a:latin typeface="Arial"/>
                <a:cs typeface="Arial"/>
              </a:rPr>
              <a:t>in the </a:t>
            </a:r>
            <a:r>
              <a:rPr sz="3200" spc="-70" dirty="0">
                <a:latin typeface="Arial"/>
                <a:cs typeface="Arial"/>
              </a:rPr>
              <a:t>country </a:t>
            </a:r>
            <a:r>
              <a:rPr sz="3200" spc="-65" dirty="0">
                <a:latin typeface="Arial"/>
                <a:cs typeface="Arial"/>
              </a:rPr>
              <a:t>through </a:t>
            </a:r>
            <a:r>
              <a:rPr sz="3200" spc="-170" dirty="0">
                <a:latin typeface="Arial"/>
                <a:cs typeface="Arial"/>
              </a:rPr>
              <a:t>206  </a:t>
            </a:r>
            <a:r>
              <a:rPr sz="3200" spc="-45" dirty="0">
                <a:latin typeface="Arial"/>
                <a:cs typeface="Arial"/>
              </a:rPr>
              <a:t>filaria control </a:t>
            </a:r>
            <a:r>
              <a:rPr sz="3200" spc="-80" dirty="0">
                <a:latin typeface="Arial"/>
                <a:cs typeface="Arial"/>
              </a:rPr>
              <a:t>units, </a:t>
            </a:r>
            <a:r>
              <a:rPr sz="3200" spc="-165" dirty="0">
                <a:latin typeface="Arial"/>
                <a:cs typeface="Arial"/>
              </a:rPr>
              <a:t>199 </a:t>
            </a:r>
            <a:r>
              <a:rPr sz="3200" spc="-50" dirty="0">
                <a:latin typeface="Arial"/>
                <a:cs typeface="Arial"/>
              </a:rPr>
              <a:t>filaria </a:t>
            </a:r>
            <a:r>
              <a:rPr sz="3200" spc="-130" dirty="0">
                <a:latin typeface="Arial"/>
                <a:cs typeface="Arial"/>
              </a:rPr>
              <a:t>clinics</a:t>
            </a:r>
            <a:r>
              <a:rPr sz="3200" spc="-670" dirty="0">
                <a:latin typeface="Arial"/>
                <a:cs typeface="Arial"/>
              </a:rPr>
              <a:t> </a:t>
            </a:r>
            <a:r>
              <a:rPr sz="3200" spc="-155" dirty="0">
                <a:latin typeface="Arial"/>
                <a:cs typeface="Arial"/>
              </a:rPr>
              <a:t>and </a:t>
            </a:r>
            <a:r>
              <a:rPr sz="3200" spc="-170" dirty="0">
                <a:latin typeface="Arial"/>
                <a:cs typeface="Arial"/>
              </a:rPr>
              <a:t>27  </a:t>
            </a:r>
            <a:r>
              <a:rPr sz="3200" spc="-155" dirty="0">
                <a:latin typeface="Arial"/>
                <a:cs typeface="Arial"/>
              </a:rPr>
              <a:t>survey</a:t>
            </a:r>
            <a:r>
              <a:rPr sz="3200" spc="-180" dirty="0">
                <a:latin typeface="Arial"/>
                <a:cs typeface="Arial"/>
              </a:rPr>
              <a:t> </a:t>
            </a:r>
            <a:r>
              <a:rPr sz="3200" spc="-75" dirty="0">
                <a:latin typeface="Arial"/>
                <a:cs typeface="Arial"/>
              </a:rPr>
              <a:t>units</a:t>
            </a:r>
            <a:endParaRPr sz="3200">
              <a:latin typeface="Arial"/>
              <a:cs typeface="Arial"/>
            </a:endParaRPr>
          </a:p>
          <a:p>
            <a:pPr marL="368300" indent="-342900">
              <a:lnSpc>
                <a:spcPct val="100000"/>
              </a:lnSpc>
              <a:spcBef>
                <a:spcPts val="790"/>
              </a:spcBef>
              <a:buFont typeface="Arial"/>
              <a:buChar char="•"/>
              <a:tabLst>
                <a:tab pos="367665" algn="l"/>
                <a:tab pos="368300" algn="l"/>
              </a:tabLst>
            </a:pPr>
            <a:r>
              <a:rPr sz="3200" b="1" spc="-225" dirty="0">
                <a:latin typeface="Arial"/>
                <a:cs typeface="Arial"/>
              </a:rPr>
              <a:t>Strategies </a:t>
            </a:r>
            <a:r>
              <a:rPr sz="3200" b="1" spc="-204" dirty="0">
                <a:latin typeface="Arial"/>
                <a:cs typeface="Arial"/>
              </a:rPr>
              <a:t>under</a:t>
            </a:r>
            <a:r>
              <a:rPr sz="3200" b="1" spc="-125" dirty="0">
                <a:latin typeface="Arial"/>
                <a:cs typeface="Arial"/>
              </a:rPr>
              <a:t> </a:t>
            </a:r>
            <a:r>
              <a:rPr sz="3200" b="1" spc="-350" dirty="0">
                <a:latin typeface="Arial"/>
                <a:cs typeface="Arial"/>
              </a:rPr>
              <a:t>NFCP</a:t>
            </a:r>
            <a:r>
              <a:rPr sz="3200" spc="-350" dirty="0">
                <a:latin typeface="Arial"/>
                <a:cs typeface="Arial"/>
              </a:rPr>
              <a:t>:</a:t>
            </a:r>
            <a:endParaRPr sz="3200">
              <a:latin typeface="Arial"/>
              <a:cs typeface="Arial"/>
            </a:endParaRPr>
          </a:p>
          <a:p>
            <a:pPr marL="368300" marR="135890" indent="-342900">
              <a:lnSpc>
                <a:spcPct val="100000"/>
              </a:lnSpc>
              <a:spcBef>
                <a:spcPts val="800"/>
              </a:spcBef>
            </a:pPr>
            <a:r>
              <a:rPr sz="4800" spc="-202" baseline="5208" dirty="0">
                <a:latin typeface="UnDotum"/>
                <a:cs typeface="UnDotum"/>
              </a:rPr>
              <a:t></a:t>
            </a:r>
            <a:r>
              <a:rPr sz="3200" spc="-135" dirty="0">
                <a:latin typeface="Arial"/>
                <a:cs typeface="Arial"/>
              </a:rPr>
              <a:t>Detection </a:t>
            </a:r>
            <a:r>
              <a:rPr sz="3200" spc="-150" dirty="0">
                <a:latin typeface="Arial"/>
                <a:cs typeface="Arial"/>
              </a:rPr>
              <a:t>and </a:t>
            </a:r>
            <a:r>
              <a:rPr sz="3200" spc="-30" dirty="0">
                <a:latin typeface="Arial"/>
                <a:cs typeface="Arial"/>
              </a:rPr>
              <a:t>treatment </a:t>
            </a:r>
            <a:r>
              <a:rPr sz="3200" spc="35" dirty="0">
                <a:latin typeface="Arial"/>
                <a:cs typeface="Arial"/>
              </a:rPr>
              <a:t>to</a:t>
            </a:r>
            <a:r>
              <a:rPr sz="3200" spc="-605" dirty="0">
                <a:latin typeface="Arial"/>
                <a:cs typeface="Arial"/>
              </a:rPr>
              <a:t> </a:t>
            </a:r>
            <a:r>
              <a:rPr sz="3200" spc="-40" dirty="0">
                <a:latin typeface="Arial"/>
                <a:cs typeface="Arial"/>
              </a:rPr>
              <a:t>the </a:t>
            </a:r>
            <a:r>
              <a:rPr sz="3200" spc="-80" dirty="0">
                <a:latin typeface="Arial"/>
                <a:cs typeface="Arial"/>
              </a:rPr>
              <a:t>patients </a:t>
            </a:r>
            <a:r>
              <a:rPr sz="3200" spc="10" dirty="0">
                <a:latin typeface="Arial"/>
                <a:cs typeface="Arial"/>
              </a:rPr>
              <a:t>with  </a:t>
            </a:r>
            <a:r>
              <a:rPr sz="3200" spc="-50" dirty="0">
                <a:latin typeface="Arial"/>
                <a:cs typeface="Arial"/>
              </a:rPr>
              <a:t>anti-filaria</a:t>
            </a:r>
            <a:r>
              <a:rPr sz="3200" spc="-175" dirty="0">
                <a:latin typeface="Arial"/>
                <a:cs typeface="Arial"/>
              </a:rPr>
              <a:t> </a:t>
            </a:r>
            <a:r>
              <a:rPr sz="3200" spc="-114" dirty="0">
                <a:latin typeface="Arial"/>
                <a:cs typeface="Arial"/>
              </a:rPr>
              <a:t>drug</a:t>
            </a:r>
            <a:endParaRPr sz="3200">
              <a:latin typeface="Arial"/>
              <a:cs typeface="Arial"/>
            </a:endParaRPr>
          </a:p>
          <a:p>
            <a:pPr marL="368300" marR="17780" indent="-342900">
              <a:lnSpc>
                <a:spcPts val="3829"/>
              </a:lnSpc>
              <a:spcBef>
                <a:spcPts val="935"/>
              </a:spcBef>
            </a:pPr>
            <a:r>
              <a:rPr sz="4800" spc="-172" baseline="6076" dirty="0">
                <a:latin typeface="UnDotum"/>
                <a:cs typeface="UnDotum"/>
              </a:rPr>
              <a:t></a:t>
            </a:r>
            <a:r>
              <a:rPr sz="3200" spc="-114" dirty="0">
                <a:latin typeface="Arial"/>
                <a:cs typeface="Arial"/>
              </a:rPr>
              <a:t>Anti-larval </a:t>
            </a:r>
            <a:r>
              <a:rPr sz="3200" spc="-55" dirty="0">
                <a:latin typeface="Arial"/>
                <a:cs typeface="Arial"/>
              </a:rPr>
              <a:t>work </a:t>
            </a:r>
            <a:r>
              <a:rPr sz="3200" spc="-40" dirty="0">
                <a:latin typeface="Arial"/>
                <a:cs typeface="Arial"/>
              </a:rPr>
              <a:t>in </a:t>
            </a:r>
            <a:r>
              <a:rPr sz="3200" spc="-105" dirty="0">
                <a:latin typeface="Arial"/>
                <a:cs typeface="Arial"/>
              </a:rPr>
              <a:t>urban </a:t>
            </a:r>
            <a:r>
              <a:rPr sz="3200" spc="-200" dirty="0">
                <a:latin typeface="Arial"/>
                <a:cs typeface="Arial"/>
              </a:rPr>
              <a:t>areas </a:t>
            </a:r>
            <a:r>
              <a:rPr sz="3200" spc="-135" dirty="0">
                <a:latin typeface="Arial"/>
                <a:cs typeface="Arial"/>
              </a:rPr>
              <a:t>covered</a:t>
            </a:r>
            <a:r>
              <a:rPr sz="3200" spc="-545" dirty="0">
                <a:latin typeface="Arial"/>
                <a:cs typeface="Arial"/>
              </a:rPr>
              <a:t> </a:t>
            </a:r>
            <a:r>
              <a:rPr sz="3200" spc="-90" dirty="0">
                <a:latin typeface="Arial"/>
                <a:cs typeface="Arial"/>
              </a:rPr>
              <a:t>under  </a:t>
            </a:r>
            <a:r>
              <a:rPr sz="3200" spc="-459" dirty="0">
                <a:latin typeface="Arial"/>
                <a:cs typeface="Arial"/>
              </a:rPr>
              <a:t>NFCP</a:t>
            </a:r>
            <a:endParaRPr sz="3200">
              <a:latin typeface="Arial"/>
              <a:cs typeface="Aria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23240" y="1633220"/>
            <a:ext cx="7954009" cy="4716780"/>
          </a:xfrm>
          <a:prstGeom prst="rect">
            <a:avLst/>
          </a:prstGeom>
        </p:spPr>
        <p:txBody>
          <a:bodyPr vert="horz" wrap="square" lIns="0" tIns="12700" rIns="0" bIns="0" rtlCol="0">
            <a:spAutoFit/>
          </a:bodyPr>
          <a:lstStyle/>
          <a:p>
            <a:pPr marL="368300" marR="960119" indent="-342900">
              <a:lnSpc>
                <a:spcPct val="100000"/>
              </a:lnSpc>
              <a:spcBef>
                <a:spcPts val="100"/>
              </a:spcBef>
              <a:buChar char="•"/>
              <a:tabLst>
                <a:tab pos="367665" algn="l"/>
                <a:tab pos="368300" algn="l"/>
              </a:tabLst>
            </a:pPr>
            <a:r>
              <a:rPr sz="3200" spc="-125" dirty="0">
                <a:latin typeface="Arial"/>
                <a:cs typeface="Arial"/>
              </a:rPr>
              <a:t>Filaria </a:t>
            </a:r>
            <a:r>
              <a:rPr sz="3200" spc="-235" dirty="0">
                <a:latin typeface="Arial"/>
                <a:cs typeface="Arial"/>
              </a:rPr>
              <a:t>has </a:t>
            </a:r>
            <a:r>
              <a:rPr sz="3200" spc="-145" dirty="0">
                <a:latin typeface="Arial"/>
                <a:cs typeface="Arial"/>
              </a:rPr>
              <a:t>been </a:t>
            </a:r>
            <a:r>
              <a:rPr sz="3200" spc="-75" dirty="0">
                <a:latin typeface="Arial"/>
                <a:cs typeface="Arial"/>
              </a:rPr>
              <a:t>targeted </a:t>
            </a:r>
            <a:r>
              <a:rPr sz="3200" spc="10" dirty="0">
                <a:latin typeface="Arial"/>
                <a:cs typeface="Arial"/>
              </a:rPr>
              <a:t>for</a:t>
            </a:r>
            <a:r>
              <a:rPr sz="3200" spc="-320" dirty="0">
                <a:latin typeface="Arial"/>
                <a:cs typeface="Arial"/>
              </a:rPr>
              <a:t> </a:t>
            </a:r>
            <a:r>
              <a:rPr sz="3200" spc="-60" dirty="0">
                <a:latin typeface="Arial"/>
                <a:cs typeface="Arial"/>
              </a:rPr>
              <a:t>elimination  </a:t>
            </a:r>
            <a:r>
              <a:rPr sz="3200" spc="-105" dirty="0">
                <a:latin typeface="Arial"/>
                <a:cs typeface="Arial"/>
              </a:rPr>
              <a:t>globally </a:t>
            </a:r>
            <a:r>
              <a:rPr sz="3200" spc="-130" dirty="0">
                <a:latin typeface="Arial"/>
                <a:cs typeface="Arial"/>
              </a:rPr>
              <a:t>by</a:t>
            </a:r>
            <a:r>
              <a:rPr sz="3200" spc="-250" dirty="0">
                <a:latin typeface="Arial"/>
                <a:cs typeface="Arial"/>
              </a:rPr>
              <a:t> </a:t>
            </a:r>
            <a:r>
              <a:rPr sz="3200" spc="-165" dirty="0">
                <a:latin typeface="Arial"/>
                <a:cs typeface="Arial"/>
              </a:rPr>
              <a:t>2020</a:t>
            </a:r>
            <a:endParaRPr sz="3200">
              <a:latin typeface="Arial"/>
              <a:cs typeface="Arial"/>
            </a:endParaRPr>
          </a:p>
          <a:p>
            <a:pPr marL="368300" marR="582295" indent="-342900">
              <a:lnSpc>
                <a:spcPct val="100000"/>
              </a:lnSpc>
              <a:spcBef>
                <a:spcPts val="800"/>
              </a:spcBef>
              <a:buChar char="•"/>
              <a:tabLst>
                <a:tab pos="367665" algn="l"/>
                <a:tab pos="368300" algn="l"/>
              </a:tabLst>
            </a:pPr>
            <a:r>
              <a:rPr sz="3200" spc="-95" dirty="0">
                <a:latin typeface="Arial"/>
                <a:cs typeface="Arial"/>
              </a:rPr>
              <a:t>National </a:t>
            </a:r>
            <a:r>
              <a:rPr sz="3200" spc="-114" dirty="0">
                <a:latin typeface="Arial"/>
                <a:cs typeface="Arial"/>
              </a:rPr>
              <a:t>Health </a:t>
            </a:r>
            <a:r>
              <a:rPr sz="3200" spc="-160" dirty="0">
                <a:latin typeface="Arial"/>
                <a:cs typeface="Arial"/>
              </a:rPr>
              <a:t>Policy </a:t>
            </a:r>
            <a:r>
              <a:rPr sz="3200" spc="-145" dirty="0">
                <a:latin typeface="Arial"/>
                <a:cs typeface="Arial"/>
              </a:rPr>
              <a:t>(2002) </a:t>
            </a:r>
            <a:r>
              <a:rPr sz="3200" spc="-175" dirty="0">
                <a:latin typeface="Arial"/>
                <a:cs typeface="Arial"/>
              </a:rPr>
              <a:t>aims </a:t>
            </a:r>
            <a:r>
              <a:rPr sz="3200" spc="35" dirty="0">
                <a:latin typeface="Arial"/>
                <a:cs typeface="Arial"/>
              </a:rPr>
              <a:t>to  </a:t>
            </a:r>
            <a:r>
              <a:rPr sz="3200" spc="-70" dirty="0">
                <a:latin typeface="Arial"/>
                <a:cs typeface="Arial"/>
              </a:rPr>
              <a:t>eliminate </a:t>
            </a:r>
            <a:r>
              <a:rPr sz="3200" spc="-85" dirty="0">
                <a:latin typeface="Arial"/>
                <a:cs typeface="Arial"/>
              </a:rPr>
              <a:t>lymphatic </a:t>
            </a:r>
            <a:r>
              <a:rPr sz="3200" spc="-105" dirty="0">
                <a:latin typeface="Arial"/>
                <a:cs typeface="Arial"/>
              </a:rPr>
              <a:t>filariasis </a:t>
            </a:r>
            <a:r>
              <a:rPr sz="3200" spc="-340" dirty="0">
                <a:latin typeface="Arial"/>
                <a:cs typeface="Arial"/>
              </a:rPr>
              <a:t>(ELF) </a:t>
            </a:r>
            <a:r>
              <a:rPr sz="3200" spc="-130" dirty="0">
                <a:latin typeface="Arial"/>
                <a:cs typeface="Arial"/>
              </a:rPr>
              <a:t>by</a:t>
            </a:r>
            <a:r>
              <a:rPr sz="3200" spc="-260" dirty="0">
                <a:latin typeface="Arial"/>
                <a:cs typeface="Arial"/>
              </a:rPr>
              <a:t> </a:t>
            </a:r>
            <a:r>
              <a:rPr sz="3200" spc="-165" dirty="0">
                <a:latin typeface="Arial"/>
                <a:cs typeface="Arial"/>
              </a:rPr>
              <a:t>2015</a:t>
            </a:r>
            <a:endParaRPr sz="3200">
              <a:latin typeface="Arial"/>
              <a:cs typeface="Arial"/>
            </a:endParaRPr>
          </a:p>
          <a:p>
            <a:pPr marL="368300" marR="482600" indent="-342900">
              <a:lnSpc>
                <a:spcPct val="100000"/>
              </a:lnSpc>
              <a:spcBef>
                <a:spcPts val="790"/>
              </a:spcBef>
              <a:buChar char="•"/>
              <a:tabLst>
                <a:tab pos="367665" algn="l"/>
                <a:tab pos="368300" algn="l"/>
              </a:tabLst>
            </a:pPr>
            <a:r>
              <a:rPr sz="3200" spc="-190" dirty="0">
                <a:latin typeface="Arial"/>
                <a:cs typeface="Arial"/>
              </a:rPr>
              <a:t>MDA </a:t>
            </a:r>
            <a:r>
              <a:rPr sz="3200" spc="-130" dirty="0">
                <a:latin typeface="Arial"/>
                <a:cs typeface="Arial"/>
              </a:rPr>
              <a:t>being </a:t>
            </a:r>
            <a:r>
              <a:rPr sz="3200" spc="-85" dirty="0">
                <a:latin typeface="Arial"/>
                <a:cs typeface="Arial"/>
              </a:rPr>
              <a:t>implemented </a:t>
            </a:r>
            <a:r>
              <a:rPr sz="3200" spc="-175" dirty="0">
                <a:latin typeface="Arial"/>
                <a:cs typeface="Arial"/>
              </a:rPr>
              <a:t>since </a:t>
            </a:r>
            <a:r>
              <a:rPr sz="3200" spc="-170" dirty="0">
                <a:latin typeface="Arial"/>
                <a:cs typeface="Arial"/>
              </a:rPr>
              <a:t>2004 </a:t>
            </a:r>
            <a:r>
              <a:rPr sz="3200" spc="-40" dirty="0">
                <a:latin typeface="Arial"/>
                <a:cs typeface="Arial"/>
              </a:rPr>
              <a:t>in</a:t>
            </a:r>
            <a:r>
              <a:rPr sz="3200" spc="-295" dirty="0">
                <a:latin typeface="Arial"/>
                <a:cs typeface="Arial"/>
              </a:rPr>
              <a:t> </a:t>
            </a:r>
            <a:r>
              <a:rPr sz="3200" spc="-170" dirty="0">
                <a:latin typeface="Arial"/>
                <a:cs typeface="Arial"/>
              </a:rPr>
              <a:t>250  </a:t>
            </a:r>
            <a:r>
              <a:rPr sz="3200" spc="-70" dirty="0">
                <a:latin typeface="Arial"/>
                <a:cs typeface="Arial"/>
              </a:rPr>
              <a:t>districts </a:t>
            </a:r>
            <a:r>
              <a:rPr sz="3200" spc="-40" dirty="0">
                <a:latin typeface="Arial"/>
                <a:cs typeface="Arial"/>
              </a:rPr>
              <a:t>in </a:t>
            </a:r>
            <a:r>
              <a:rPr sz="3200" spc="-165" dirty="0">
                <a:latin typeface="Arial"/>
                <a:cs typeface="Arial"/>
              </a:rPr>
              <a:t>15 </a:t>
            </a:r>
            <a:r>
              <a:rPr sz="3200" spc="-135" dirty="0">
                <a:latin typeface="Arial"/>
                <a:cs typeface="Arial"/>
              </a:rPr>
              <a:t>states </a:t>
            </a:r>
            <a:r>
              <a:rPr sz="3200" spc="-150" dirty="0">
                <a:latin typeface="Arial"/>
                <a:cs typeface="Arial"/>
              </a:rPr>
              <a:t>and </a:t>
            </a:r>
            <a:r>
              <a:rPr sz="3200" spc="-160" dirty="0">
                <a:latin typeface="Arial"/>
                <a:cs typeface="Arial"/>
              </a:rPr>
              <a:t>5</a:t>
            </a:r>
            <a:r>
              <a:rPr sz="3200" spc="-515" dirty="0">
                <a:latin typeface="Arial"/>
                <a:cs typeface="Arial"/>
              </a:rPr>
              <a:t> </a:t>
            </a:r>
            <a:r>
              <a:rPr sz="3200" spc="-340" dirty="0">
                <a:latin typeface="Arial"/>
                <a:cs typeface="Arial"/>
              </a:rPr>
              <a:t>UTs</a:t>
            </a:r>
            <a:endParaRPr sz="3200">
              <a:latin typeface="Arial"/>
              <a:cs typeface="Arial"/>
            </a:endParaRPr>
          </a:p>
          <a:p>
            <a:pPr marL="368300" marR="17780" indent="-342900">
              <a:lnSpc>
                <a:spcPct val="99900"/>
              </a:lnSpc>
              <a:spcBef>
                <a:spcPts val="800"/>
              </a:spcBef>
            </a:pPr>
            <a:r>
              <a:rPr sz="4800" spc="-405" baseline="6076" dirty="0">
                <a:latin typeface="UnDotum"/>
                <a:cs typeface="UnDotum"/>
              </a:rPr>
              <a:t></a:t>
            </a:r>
            <a:r>
              <a:rPr sz="3200" spc="-270" dirty="0">
                <a:latin typeface="Arial"/>
                <a:cs typeface="Arial"/>
              </a:rPr>
              <a:t>MDA </a:t>
            </a:r>
            <a:r>
              <a:rPr sz="3200" spc="40" dirty="0">
                <a:latin typeface="Arial"/>
                <a:cs typeface="Arial"/>
              </a:rPr>
              <a:t>to </a:t>
            </a:r>
            <a:r>
              <a:rPr sz="3200" spc="-150" dirty="0">
                <a:latin typeface="Arial"/>
                <a:cs typeface="Arial"/>
              </a:rPr>
              <a:t>be </a:t>
            </a:r>
            <a:r>
              <a:rPr sz="3200" spc="-100" dirty="0">
                <a:latin typeface="Arial"/>
                <a:cs typeface="Arial"/>
              </a:rPr>
              <a:t>undertaken </a:t>
            </a:r>
            <a:r>
              <a:rPr sz="3200" spc="-130" dirty="0">
                <a:latin typeface="Arial"/>
                <a:cs typeface="Arial"/>
              </a:rPr>
              <a:t>by </a:t>
            </a:r>
            <a:r>
              <a:rPr sz="3200" spc="-65" dirty="0">
                <a:latin typeface="Arial"/>
                <a:cs typeface="Arial"/>
              </a:rPr>
              <a:t>District </a:t>
            </a:r>
            <a:r>
              <a:rPr sz="3200" spc="-85" dirty="0">
                <a:latin typeface="Arial"/>
                <a:cs typeface="Arial"/>
              </a:rPr>
              <a:t>Malaria  Officer </a:t>
            </a:r>
            <a:r>
              <a:rPr sz="3200" spc="-25" dirty="0">
                <a:latin typeface="Arial"/>
                <a:cs typeface="Arial"/>
              </a:rPr>
              <a:t>or </a:t>
            </a:r>
            <a:r>
              <a:rPr sz="3200" spc="-65" dirty="0">
                <a:latin typeface="Arial"/>
                <a:cs typeface="Arial"/>
              </a:rPr>
              <a:t>District </a:t>
            </a:r>
            <a:r>
              <a:rPr sz="3200" spc="-105" dirty="0">
                <a:latin typeface="Arial"/>
                <a:cs typeface="Arial"/>
              </a:rPr>
              <a:t>Vector </a:t>
            </a:r>
            <a:r>
              <a:rPr sz="3200" spc="-150" dirty="0">
                <a:latin typeface="Arial"/>
                <a:cs typeface="Arial"/>
              </a:rPr>
              <a:t>Borne </a:t>
            </a:r>
            <a:r>
              <a:rPr sz="3200" spc="-240" dirty="0">
                <a:latin typeface="Arial"/>
                <a:cs typeface="Arial"/>
              </a:rPr>
              <a:t>Disease  </a:t>
            </a:r>
            <a:r>
              <a:rPr sz="3200" spc="-95" dirty="0">
                <a:latin typeface="Arial"/>
                <a:cs typeface="Arial"/>
              </a:rPr>
              <a:t>Control</a:t>
            </a:r>
            <a:r>
              <a:rPr sz="3200" spc="-185" dirty="0">
                <a:latin typeface="Arial"/>
                <a:cs typeface="Arial"/>
              </a:rPr>
              <a:t> </a:t>
            </a:r>
            <a:r>
              <a:rPr sz="3200" spc="-85" dirty="0">
                <a:latin typeface="Arial"/>
                <a:cs typeface="Arial"/>
              </a:rPr>
              <a:t>Officer</a:t>
            </a:r>
            <a:r>
              <a:rPr sz="3200" spc="-175" dirty="0">
                <a:latin typeface="Arial"/>
                <a:cs typeface="Arial"/>
              </a:rPr>
              <a:t> </a:t>
            </a:r>
            <a:r>
              <a:rPr sz="3200" spc="15" dirty="0">
                <a:latin typeface="Arial"/>
                <a:cs typeface="Arial"/>
              </a:rPr>
              <a:t>with</a:t>
            </a:r>
            <a:r>
              <a:rPr sz="3200" spc="-180" dirty="0">
                <a:latin typeface="Arial"/>
                <a:cs typeface="Arial"/>
              </a:rPr>
              <a:t> </a:t>
            </a:r>
            <a:r>
              <a:rPr sz="3200" spc="-55" dirty="0">
                <a:latin typeface="Arial"/>
                <a:cs typeface="Arial"/>
              </a:rPr>
              <a:t>staff</a:t>
            </a:r>
            <a:r>
              <a:rPr sz="3200" spc="-185" dirty="0">
                <a:latin typeface="Arial"/>
                <a:cs typeface="Arial"/>
              </a:rPr>
              <a:t> </a:t>
            </a:r>
            <a:r>
              <a:rPr sz="3200" spc="-155" dirty="0">
                <a:latin typeface="Arial"/>
                <a:cs typeface="Arial"/>
              </a:rPr>
              <a:t>and</a:t>
            </a:r>
            <a:r>
              <a:rPr sz="3200" spc="-180" dirty="0">
                <a:latin typeface="Arial"/>
                <a:cs typeface="Arial"/>
              </a:rPr>
              <a:t> </a:t>
            </a:r>
            <a:r>
              <a:rPr sz="3200" spc="-80" dirty="0">
                <a:latin typeface="Arial"/>
                <a:cs typeface="Arial"/>
              </a:rPr>
              <a:t>officials</a:t>
            </a:r>
            <a:r>
              <a:rPr sz="3200" spc="-175" dirty="0">
                <a:latin typeface="Arial"/>
                <a:cs typeface="Arial"/>
              </a:rPr>
              <a:t> </a:t>
            </a:r>
            <a:r>
              <a:rPr sz="3200" spc="-5" dirty="0">
                <a:latin typeface="Arial"/>
                <a:cs typeface="Arial"/>
              </a:rPr>
              <a:t>of</a:t>
            </a:r>
            <a:r>
              <a:rPr sz="3200" spc="-185" dirty="0">
                <a:latin typeface="Arial"/>
                <a:cs typeface="Arial"/>
              </a:rPr>
              <a:t> </a:t>
            </a:r>
            <a:r>
              <a:rPr sz="3200" spc="-459" dirty="0">
                <a:latin typeface="Arial"/>
                <a:cs typeface="Arial"/>
              </a:rPr>
              <a:t>NFCP</a:t>
            </a:r>
            <a:endParaRPr sz="3200">
              <a:latin typeface="Arial"/>
              <a:cs typeface="Arial"/>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2680970" marR="5080" indent="-2485390">
              <a:lnSpc>
                <a:spcPct val="100000"/>
              </a:lnSpc>
              <a:spcBef>
                <a:spcPts val="100"/>
              </a:spcBef>
            </a:pPr>
            <a:r>
              <a:rPr spc="-520" dirty="0"/>
              <a:t>GUIDELINES </a:t>
            </a:r>
            <a:r>
              <a:rPr spc="-555" dirty="0"/>
              <a:t>UNDER </a:t>
            </a:r>
            <a:r>
              <a:rPr spc="-480" dirty="0"/>
              <a:t>NVBDCP:  </a:t>
            </a:r>
            <a:r>
              <a:rPr spc="-445" dirty="0"/>
              <a:t>FILARIA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5940" y="1633220"/>
            <a:ext cx="7641590" cy="4128770"/>
          </a:xfrm>
          <a:prstGeom prst="rect">
            <a:avLst/>
          </a:prstGeom>
        </p:spPr>
        <p:txBody>
          <a:bodyPr vert="horz" wrap="square" lIns="0" tIns="12700" rIns="0" bIns="0" rtlCol="0">
            <a:spAutoFit/>
          </a:bodyPr>
          <a:lstStyle/>
          <a:p>
            <a:pPr marL="355600" marR="254635" indent="-342900">
              <a:lnSpc>
                <a:spcPct val="100000"/>
              </a:lnSpc>
              <a:spcBef>
                <a:spcPts val="100"/>
              </a:spcBef>
              <a:buChar char="•"/>
              <a:tabLst>
                <a:tab pos="354965" algn="l"/>
                <a:tab pos="355600" algn="l"/>
                <a:tab pos="946785" algn="l"/>
                <a:tab pos="1643380" algn="l"/>
                <a:tab pos="5671185" algn="l"/>
              </a:tabLst>
            </a:pPr>
            <a:r>
              <a:rPr sz="3200" spc="-215" dirty="0">
                <a:latin typeface="Arial"/>
                <a:cs typeface="Arial"/>
              </a:rPr>
              <a:t>Due</a:t>
            </a:r>
            <a:r>
              <a:rPr sz="3200" spc="-175" dirty="0">
                <a:latin typeface="Arial"/>
                <a:cs typeface="Arial"/>
              </a:rPr>
              <a:t> </a:t>
            </a:r>
            <a:r>
              <a:rPr sz="3200" spc="40" dirty="0">
                <a:latin typeface="Arial"/>
                <a:cs typeface="Arial"/>
              </a:rPr>
              <a:t>to	</a:t>
            </a:r>
            <a:r>
              <a:rPr sz="3200" spc="-130" dirty="0">
                <a:latin typeface="Arial"/>
                <a:cs typeface="Arial"/>
              </a:rPr>
              <a:t>various </a:t>
            </a:r>
            <a:r>
              <a:rPr sz="3200" spc="-114" dirty="0">
                <a:latin typeface="Arial"/>
                <a:cs typeface="Arial"/>
              </a:rPr>
              <a:t>outbreaks </a:t>
            </a:r>
            <a:r>
              <a:rPr sz="3200" spc="-40" dirty="0">
                <a:latin typeface="Arial"/>
                <a:cs typeface="Arial"/>
              </a:rPr>
              <a:t>in </a:t>
            </a:r>
            <a:r>
              <a:rPr sz="3200" spc="-45" dirty="0">
                <a:latin typeface="Arial"/>
                <a:cs typeface="Arial"/>
              </a:rPr>
              <a:t>the </a:t>
            </a:r>
            <a:r>
              <a:rPr sz="3200" spc="-70" dirty="0">
                <a:latin typeface="Arial"/>
                <a:cs typeface="Arial"/>
              </a:rPr>
              <a:t>country  </a:t>
            </a:r>
            <a:r>
              <a:rPr sz="3200" spc="-114" dirty="0">
                <a:latin typeface="Arial"/>
                <a:cs typeface="Arial"/>
              </a:rPr>
              <a:t>malaria </a:t>
            </a:r>
            <a:r>
              <a:rPr sz="3200" spc="-60" dirty="0">
                <a:latin typeface="Arial"/>
                <a:cs typeface="Arial"/>
              </a:rPr>
              <a:t>situation</a:t>
            </a:r>
            <a:r>
              <a:rPr sz="3200" spc="-80" dirty="0">
                <a:latin typeface="Arial"/>
                <a:cs typeface="Arial"/>
              </a:rPr>
              <a:t> </a:t>
            </a:r>
            <a:r>
              <a:rPr sz="3200" spc="-210" dirty="0">
                <a:latin typeface="Arial"/>
                <a:cs typeface="Arial"/>
              </a:rPr>
              <a:t>was</a:t>
            </a:r>
            <a:r>
              <a:rPr sz="3200" spc="-90" dirty="0">
                <a:latin typeface="Arial"/>
                <a:cs typeface="Arial"/>
              </a:rPr>
              <a:t> </a:t>
            </a:r>
            <a:r>
              <a:rPr sz="3200" spc="-100" dirty="0">
                <a:latin typeface="Arial"/>
                <a:cs typeface="Arial"/>
              </a:rPr>
              <a:t>reviewed	</a:t>
            </a:r>
            <a:r>
              <a:rPr sz="3200" spc="-40" dirty="0">
                <a:latin typeface="Arial"/>
                <a:cs typeface="Arial"/>
              </a:rPr>
              <a:t>in </a:t>
            </a:r>
            <a:r>
              <a:rPr sz="3200" spc="-170" dirty="0">
                <a:latin typeface="Arial"/>
                <a:cs typeface="Arial"/>
              </a:rPr>
              <a:t>1994</a:t>
            </a:r>
            <a:r>
              <a:rPr sz="3200" spc="-380" dirty="0">
                <a:latin typeface="Arial"/>
                <a:cs typeface="Arial"/>
              </a:rPr>
              <a:t> </a:t>
            </a:r>
            <a:r>
              <a:rPr sz="3200" spc="-130" dirty="0">
                <a:latin typeface="Arial"/>
                <a:cs typeface="Arial"/>
              </a:rPr>
              <a:t>by  </a:t>
            </a:r>
            <a:r>
              <a:rPr sz="3200" spc="-180" dirty="0">
                <a:latin typeface="Arial"/>
                <a:cs typeface="Arial"/>
              </a:rPr>
              <a:t>an	</a:t>
            </a:r>
            <a:r>
              <a:rPr sz="3200" spc="-145" dirty="0">
                <a:latin typeface="Arial"/>
                <a:cs typeface="Arial"/>
              </a:rPr>
              <a:t>Expert</a:t>
            </a:r>
            <a:r>
              <a:rPr sz="3200" spc="-185" dirty="0">
                <a:latin typeface="Arial"/>
                <a:cs typeface="Arial"/>
              </a:rPr>
              <a:t> </a:t>
            </a:r>
            <a:r>
              <a:rPr sz="3200" spc="-105" dirty="0">
                <a:latin typeface="Arial"/>
                <a:cs typeface="Arial"/>
              </a:rPr>
              <a:t>Committee.</a:t>
            </a:r>
            <a:endParaRPr sz="3200">
              <a:latin typeface="Arial"/>
              <a:cs typeface="Arial"/>
            </a:endParaRPr>
          </a:p>
          <a:p>
            <a:pPr>
              <a:lnSpc>
                <a:spcPct val="100000"/>
              </a:lnSpc>
              <a:spcBef>
                <a:spcPts val="25"/>
              </a:spcBef>
              <a:buFont typeface="Arial"/>
              <a:buChar char="•"/>
            </a:pPr>
            <a:endParaRPr sz="4700">
              <a:latin typeface="Arial"/>
              <a:cs typeface="Arial"/>
            </a:endParaRPr>
          </a:p>
          <a:p>
            <a:pPr marL="355600" marR="5080" indent="-342900">
              <a:lnSpc>
                <a:spcPct val="100000"/>
              </a:lnSpc>
              <a:buChar char="•"/>
              <a:tabLst>
                <a:tab pos="354965" algn="l"/>
                <a:tab pos="355600" algn="l"/>
              </a:tabLst>
            </a:pPr>
            <a:r>
              <a:rPr sz="3200" spc="-100" dirty="0">
                <a:latin typeface="Arial"/>
                <a:cs typeface="Arial"/>
              </a:rPr>
              <a:t>In </a:t>
            </a:r>
            <a:r>
              <a:rPr sz="3200" spc="-160" dirty="0">
                <a:latin typeface="Arial"/>
                <a:cs typeface="Arial"/>
              </a:rPr>
              <a:t>pursuance </a:t>
            </a:r>
            <a:r>
              <a:rPr sz="3200" dirty="0">
                <a:latin typeface="Arial"/>
                <a:cs typeface="Arial"/>
              </a:rPr>
              <a:t>of </a:t>
            </a:r>
            <a:r>
              <a:rPr sz="3200" spc="-45" dirty="0">
                <a:latin typeface="Arial"/>
                <a:cs typeface="Arial"/>
              </a:rPr>
              <a:t>the </a:t>
            </a:r>
            <a:r>
              <a:rPr sz="3200" spc="-145" dirty="0">
                <a:latin typeface="Arial"/>
                <a:cs typeface="Arial"/>
              </a:rPr>
              <a:t>Expert </a:t>
            </a:r>
            <a:r>
              <a:rPr sz="3200" spc="-110" dirty="0">
                <a:latin typeface="Arial"/>
                <a:cs typeface="Arial"/>
              </a:rPr>
              <a:t>Committee's  </a:t>
            </a:r>
            <a:r>
              <a:rPr sz="3200" spc="-114" dirty="0">
                <a:latin typeface="Arial"/>
                <a:cs typeface="Arial"/>
              </a:rPr>
              <a:t>recommendations, </a:t>
            </a:r>
            <a:r>
              <a:rPr sz="3200" spc="-40" dirty="0">
                <a:latin typeface="Arial"/>
                <a:cs typeface="Arial"/>
              </a:rPr>
              <a:t>the </a:t>
            </a:r>
            <a:r>
              <a:rPr sz="3200" spc="-80" dirty="0">
                <a:latin typeface="Arial"/>
                <a:cs typeface="Arial"/>
              </a:rPr>
              <a:t>Directorate </a:t>
            </a:r>
            <a:r>
              <a:rPr sz="3200" dirty="0">
                <a:latin typeface="Arial"/>
                <a:cs typeface="Arial"/>
              </a:rPr>
              <a:t>of</a:t>
            </a:r>
            <a:r>
              <a:rPr sz="3200" spc="-500" dirty="0">
                <a:latin typeface="Arial"/>
                <a:cs typeface="Arial"/>
              </a:rPr>
              <a:t> </a:t>
            </a:r>
            <a:r>
              <a:rPr sz="3200" spc="-310" dirty="0">
                <a:latin typeface="Arial"/>
                <a:cs typeface="Arial"/>
              </a:rPr>
              <a:t>NMEP  </a:t>
            </a:r>
            <a:r>
              <a:rPr sz="3200" spc="-65" dirty="0">
                <a:latin typeface="Arial"/>
                <a:cs typeface="Arial"/>
              </a:rPr>
              <a:t>brought </a:t>
            </a:r>
            <a:r>
              <a:rPr sz="3200" spc="-10" dirty="0">
                <a:latin typeface="Arial"/>
                <a:cs typeface="Arial"/>
              </a:rPr>
              <a:t>out </a:t>
            </a:r>
            <a:r>
              <a:rPr sz="3200" spc="-75" dirty="0">
                <a:latin typeface="Arial"/>
                <a:cs typeface="Arial"/>
              </a:rPr>
              <a:t>operational </a:t>
            </a:r>
            <a:r>
              <a:rPr sz="3200" spc="-135" dirty="0">
                <a:latin typeface="Arial"/>
                <a:cs typeface="Arial"/>
              </a:rPr>
              <a:t>manual </a:t>
            </a:r>
            <a:r>
              <a:rPr sz="3200" spc="10" dirty="0">
                <a:latin typeface="Arial"/>
                <a:cs typeface="Arial"/>
              </a:rPr>
              <a:t>for</a:t>
            </a:r>
            <a:r>
              <a:rPr sz="3200" spc="-610" dirty="0">
                <a:latin typeface="Arial"/>
                <a:cs typeface="Arial"/>
              </a:rPr>
              <a:t> </a:t>
            </a:r>
            <a:r>
              <a:rPr sz="3200" spc="-90" dirty="0">
                <a:latin typeface="Arial"/>
                <a:cs typeface="Arial"/>
              </a:rPr>
              <a:t>Malaria  </a:t>
            </a:r>
            <a:r>
              <a:rPr sz="3200" spc="-95" dirty="0">
                <a:latin typeface="Arial"/>
                <a:cs typeface="Arial"/>
              </a:rPr>
              <a:t>Action </a:t>
            </a:r>
            <a:r>
              <a:rPr sz="3200" spc="-160" dirty="0">
                <a:latin typeface="Arial"/>
                <a:cs typeface="Arial"/>
              </a:rPr>
              <a:t>Programme </a:t>
            </a:r>
            <a:r>
              <a:rPr sz="3200" spc="-180" dirty="0">
                <a:latin typeface="Arial"/>
                <a:cs typeface="Arial"/>
              </a:rPr>
              <a:t>(MAP) </a:t>
            </a:r>
            <a:r>
              <a:rPr sz="3200" spc="-40" dirty="0">
                <a:latin typeface="Arial"/>
                <a:cs typeface="Arial"/>
              </a:rPr>
              <a:t>in</a:t>
            </a:r>
            <a:r>
              <a:rPr sz="3200" spc="-265" dirty="0">
                <a:latin typeface="Arial"/>
                <a:cs typeface="Arial"/>
              </a:rPr>
              <a:t> </a:t>
            </a:r>
            <a:r>
              <a:rPr sz="3200" spc="-165" dirty="0">
                <a:latin typeface="Arial"/>
                <a:cs typeface="Arial"/>
              </a:rPr>
              <a:t>1995</a:t>
            </a:r>
            <a:endParaRPr sz="3200">
              <a:latin typeface="Arial"/>
              <a:cs typeface="Arial"/>
            </a:endParaRPr>
          </a:p>
        </p:txBody>
      </p:sp>
      <p:sp>
        <p:nvSpPr>
          <p:cNvPr id="3" name="object 3"/>
          <p:cNvSpPr txBox="1">
            <a:spLocks noGrp="1"/>
          </p:cNvSpPr>
          <p:nvPr>
            <p:ph type="title"/>
          </p:nvPr>
        </p:nvSpPr>
        <p:spPr>
          <a:xfrm>
            <a:off x="2106929" y="497840"/>
            <a:ext cx="4919980" cy="695960"/>
          </a:xfrm>
          <a:prstGeom prst="rect">
            <a:avLst/>
          </a:prstGeom>
        </p:spPr>
        <p:txBody>
          <a:bodyPr vert="horz" wrap="square" lIns="0" tIns="12700" rIns="0" bIns="0" rtlCol="0">
            <a:spAutoFit/>
          </a:bodyPr>
          <a:lstStyle/>
          <a:p>
            <a:pPr marL="12700">
              <a:lnSpc>
                <a:spcPct val="100000"/>
              </a:lnSpc>
              <a:spcBef>
                <a:spcPts val="100"/>
              </a:spcBef>
            </a:pPr>
            <a:r>
              <a:rPr spc="-135" dirty="0"/>
              <a:t>Historical</a:t>
            </a:r>
            <a:r>
              <a:rPr spc="-315" dirty="0"/>
              <a:t> </a:t>
            </a:r>
            <a:r>
              <a:rPr spc="-160" dirty="0"/>
              <a:t>perspective</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15439" y="497840"/>
            <a:ext cx="5902960" cy="695960"/>
          </a:xfrm>
          <a:prstGeom prst="rect">
            <a:avLst/>
          </a:prstGeom>
        </p:spPr>
        <p:txBody>
          <a:bodyPr vert="horz" wrap="square" lIns="0" tIns="12700" rIns="0" bIns="0" rtlCol="0">
            <a:spAutoFit/>
          </a:bodyPr>
          <a:lstStyle/>
          <a:p>
            <a:pPr marL="12700">
              <a:lnSpc>
                <a:spcPct val="100000"/>
              </a:lnSpc>
              <a:spcBef>
                <a:spcPts val="100"/>
              </a:spcBef>
            </a:pPr>
            <a:r>
              <a:rPr spc="-45" dirty="0"/>
              <a:t>Major </a:t>
            </a:r>
            <a:r>
              <a:rPr spc="-105" dirty="0"/>
              <a:t>activities </a:t>
            </a:r>
            <a:r>
              <a:rPr spc="-125" dirty="0"/>
              <a:t>under</a:t>
            </a:r>
            <a:r>
              <a:rPr spc="-620" dirty="0"/>
              <a:t> </a:t>
            </a:r>
            <a:r>
              <a:rPr spc="-690" dirty="0"/>
              <a:t>ELF</a:t>
            </a:r>
          </a:p>
        </p:txBody>
      </p:sp>
      <p:sp>
        <p:nvSpPr>
          <p:cNvPr id="3" name="object 3"/>
          <p:cNvSpPr txBox="1"/>
          <p:nvPr/>
        </p:nvSpPr>
        <p:spPr>
          <a:xfrm>
            <a:off x="535940" y="1633220"/>
            <a:ext cx="7929880" cy="4615180"/>
          </a:xfrm>
          <a:prstGeom prst="rect">
            <a:avLst/>
          </a:prstGeom>
        </p:spPr>
        <p:txBody>
          <a:bodyPr vert="horz" wrap="square" lIns="0" tIns="12700" rIns="0" bIns="0" rtlCol="0">
            <a:spAutoFit/>
          </a:bodyPr>
          <a:lstStyle/>
          <a:p>
            <a:pPr marL="355600" marR="100330" indent="-342900">
              <a:lnSpc>
                <a:spcPct val="100000"/>
              </a:lnSpc>
              <a:spcBef>
                <a:spcPts val="100"/>
              </a:spcBef>
              <a:buChar char="•"/>
              <a:tabLst>
                <a:tab pos="354965" algn="l"/>
                <a:tab pos="355600" algn="l"/>
              </a:tabLst>
            </a:pPr>
            <a:r>
              <a:rPr sz="3200" spc="-135" dirty="0">
                <a:latin typeface="Arial"/>
                <a:cs typeface="Arial"/>
              </a:rPr>
              <a:t>Sensitization </a:t>
            </a:r>
            <a:r>
              <a:rPr sz="3200" spc="-155" dirty="0">
                <a:latin typeface="Arial"/>
                <a:cs typeface="Arial"/>
              </a:rPr>
              <a:t>and </a:t>
            </a:r>
            <a:r>
              <a:rPr sz="3200" spc="-60" dirty="0">
                <a:latin typeface="Arial"/>
                <a:cs typeface="Arial"/>
              </a:rPr>
              <a:t>training </a:t>
            </a:r>
            <a:r>
              <a:rPr sz="3200" spc="-5" dirty="0">
                <a:latin typeface="Arial"/>
                <a:cs typeface="Arial"/>
              </a:rPr>
              <a:t>of </a:t>
            </a:r>
            <a:r>
              <a:rPr sz="3200" spc="-35" dirty="0">
                <a:latin typeface="Arial"/>
                <a:cs typeface="Arial"/>
              </a:rPr>
              <a:t>district </a:t>
            </a:r>
            <a:r>
              <a:rPr sz="3200" spc="-150" dirty="0">
                <a:latin typeface="Arial"/>
                <a:cs typeface="Arial"/>
              </a:rPr>
              <a:t>and</a:t>
            </a:r>
            <a:r>
              <a:rPr sz="3200" spc="-650" dirty="0">
                <a:latin typeface="Arial"/>
                <a:cs typeface="Arial"/>
              </a:rPr>
              <a:t> </a:t>
            </a:r>
            <a:r>
              <a:rPr sz="3200" spc="-90" dirty="0">
                <a:latin typeface="Arial"/>
                <a:cs typeface="Arial"/>
              </a:rPr>
              <a:t>state  </a:t>
            </a:r>
            <a:r>
              <a:rPr sz="3200" spc="-100" dirty="0">
                <a:latin typeface="Arial"/>
                <a:cs typeface="Arial"/>
              </a:rPr>
              <a:t>level</a:t>
            </a:r>
            <a:r>
              <a:rPr sz="3200" spc="-180" dirty="0">
                <a:latin typeface="Arial"/>
                <a:cs typeface="Arial"/>
              </a:rPr>
              <a:t> </a:t>
            </a:r>
            <a:r>
              <a:rPr sz="3200" spc="-85" dirty="0">
                <a:latin typeface="Arial"/>
                <a:cs typeface="Arial"/>
              </a:rPr>
              <a:t>officers</a:t>
            </a:r>
            <a:endParaRPr sz="3200">
              <a:latin typeface="Arial"/>
              <a:cs typeface="Arial"/>
            </a:endParaRPr>
          </a:p>
          <a:p>
            <a:pPr marL="355600" marR="5080" indent="-342900">
              <a:lnSpc>
                <a:spcPct val="100000"/>
              </a:lnSpc>
              <a:spcBef>
                <a:spcPts val="800"/>
              </a:spcBef>
              <a:buChar char="•"/>
              <a:tabLst>
                <a:tab pos="354965" algn="l"/>
                <a:tab pos="355600" algn="l"/>
              </a:tabLst>
            </a:pPr>
            <a:r>
              <a:rPr sz="3200" spc="-95" dirty="0">
                <a:latin typeface="Arial"/>
                <a:cs typeface="Arial"/>
              </a:rPr>
              <a:t>Media </a:t>
            </a:r>
            <a:r>
              <a:rPr sz="3200" spc="-110" dirty="0">
                <a:latin typeface="Arial"/>
                <a:cs typeface="Arial"/>
              </a:rPr>
              <a:t>sensitization </a:t>
            </a:r>
            <a:r>
              <a:rPr sz="3200" spc="-150" dirty="0">
                <a:latin typeface="Arial"/>
                <a:cs typeface="Arial"/>
              </a:rPr>
              <a:t>and </a:t>
            </a:r>
            <a:r>
              <a:rPr sz="3200" spc="-65" dirty="0">
                <a:latin typeface="Arial"/>
                <a:cs typeface="Arial"/>
              </a:rPr>
              <a:t>District</a:t>
            </a:r>
            <a:r>
              <a:rPr sz="3200" spc="-370" dirty="0">
                <a:latin typeface="Arial"/>
                <a:cs typeface="Arial"/>
              </a:rPr>
              <a:t> </a:t>
            </a:r>
            <a:r>
              <a:rPr sz="3200" spc="-100" dirty="0">
                <a:latin typeface="Arial"/>
                <a:cs typeface="Arial"/>
              </a:rPr>
              <a:t>Co-ordination  </a:t>
            </a:r>
            <a:r>
              <a:rPr sz="3200" spc="-105" dirty="0">
                <a:latin typeface="Arial"/>
                <a:cs typeface="Arial"/>
              </a:rPr>
              <a:t>Committee </a:t>
            </a:r>
            <a:r>
              <a:rPr sz="3200" spc="-100" dirty="0">
                <a:latin typeface="Arial"/>
                <a:cs typeface="Arial"/>
              </a:rPr>
              <a:t>meeting </a:t>
            </a:r>
            <a:r>
              <a:rPr sz="3200" spc="-95" dirty="0">
                <a:latin typeface="Arial"/>
                <a:cs typeface="Arial"/>
              </a:rPr>
              <a:t>under </a:t>
            </a:r>
            <a:r>
              <a:rPr sz="3200" spc="-45" dirty="0">
                <a:latin typeface="Arial"/>
                <a:cs typeface="Arial"/>
              </a:rPr>
              <a:t>the </a:t>
            </a:r>
            <a:r>
              <a:rPr sz="3200" spc="-130" dirty="0">
                <a:latin typeface="Arial"/>
                <a:cs typeface="Arial"/>
              </a:rPr>
              <a:t>chairmanship  </a:t>
            </a:r>
            <a:r>
              <a:rPr sz="3200" spc="-5" dirty="0">
                <a:latin typeface="Arial"/>
                <a:cs typeface="Arial"/>
              </a:rPr>
              <a:t>of </a:t>
            </a:r>
            <a:r>
              <a:rPr sz="3200" spc="-35" dirty="0">
                <a:latin typeface="Arial"/>
                <a:cs typeface="Arial"/>
              </a:rPr>
              <a:t>district</a:t>
            </a:r>
            <a:r>
              <a:rPr sz="3200" spc="-355" dirty="0">
                <a:latin typeface="Arial"/>
                <a:cs typeface="Arial"/>
              </a:rPr>
              <a:t> </a:t>
            </a:r>
            <a:r>
              <a:rPr sz="3200" spc="-70" dirty="0">
                <a:latin typeface="Arial"/>
                <a:cs typeface="Arial"/>
              </a:rPr>
              <a:t>collector</a:t>
            </a:r>
            <a:endParaRPr sz="3200">
              <a:latin typeface="Arial"/>
              <a:cs typeface="Arial"/>
            </a:endParaRPr>
          </a:p>
          <a:p>
            <a:pPr marL="355600" marR="127000" indent="-342900">
              <a:lnSpc>
                <a:spcPct val="99900"/>
              </a:lnSpc>
              <a:spcBef>
                <a:spcPts val="790"/>
              </a:spcBef>
              <a:buChar char="•"/>
              <a:tabLst>
                <a:tab pos="354965" algn="l"/>
                <a:tab pos="355600" algn="l"/>
              </a:tabLst>
            </a:pPr>
            <a:r>
              <a:rPr sz="3200" spc="-45" dirty="0">
                <a:latin typeface="Arial"/>
                <a:cs typeface="Arial"/>
              </a:rPr>
              <a:t>Microfilaria </a:t>
            </a:r>
            <a:r>
              <a:rPr sz="3200" spc="-155" dirty="0">
                <a:latin typeface="Arial"/>
                <a:cs typeface="Arial"/>
              </a:rPr>
              <a:t>survey </a:t>
            </a:r>
            <a:r>
              <a:rPr sz="3200" spc="-130" dirty="0">
                <a:latin typeface="Arial"/>
                <a:cs typeface="Arial"/>
              </a:rPr>
              <a:t>by </a:t>
            </a:r>
            <a:r>
              <a:rPr sz="3200" spc="-60" dirty="0">
                <a:latin typeface="Arial"/>
                <a:cs typeface="Arial"/>
              </a:rPr>
              <a:t>trained </a:t>
            </a:r>
            <a:r>
              <a:rPr sz="3200" spc="-130" dirty="0">
                <a:latin typeface="Arial"/>
                <a:cs typeface="Arial"/>
              </a:rPr>
              <a:t>technicians  </a:t>
            </a:r>
            <a:r>
              <a:rPr sz="3200" spc="-140" dirty="0">
                <a:latin typeface="Arial"/>
                <a:cs typeface="Arial"/>
              </a:rPr>
              <a:t>(especially</a:t>
            </a:r>
            <a:r>
              <a:rPr sz="3200" spc="-185" dirty="0">
                <a:latin typeface="Arial"/>
                <a:cs typeface="Arial"/>
              </a:rPr>
              <a:t> </a:t>
            </a:r>
            <a:r>
              <a:rPr sz="3200" spc="10" dirty="0">
                <a:latin typeface="Arial"/>
                <a:cs typeface="Arial"/>
              </a:rPr>
              <a:t>for</a:t>
            </a:r>
            <a:r>
              <a:rPr sz="3200" spc="-175" dirty="0">
                <a:latin typeface="Arial"/>
                <a:cs typeface="Arial"/>
              </a:rPr>
              <a:t> </a:t>
            </a:r>
            <a:r>
              <a:rPr sz="3200" spc="-75" dirty="0">
                <a:latin typeface="Arial"/>
                <a:cs typeface="Arial"/>
              </a:rPr>
              <a:t>collection</a:t>
            </a:r>
            <a:r>
              <a:rPr sz="3200" spc="-180" dirty="0">
                <a:latin typeface="Arial"/>
                <a:cs typeface="Arial"/>
              </a:rPr>
              <a:t> </a:t>
            </a:r>
            <a:r>
              <a:rPr sz="3200" spc="-5" dirty="0">
                <a:latin typeface="Arial"/>
                <a:cs typeface="Arial"/>
              </a:rPr>
              <a:t>of</a:t>
            </a:r>
            <a:r>
              <a:rPr sz="3200" spc="-185" dirty="0">
                <a:latin typeface="Arial"/>
                <a:cs typeface="Arial"/>
              </a:rPr>
              <a:t> </a:t>
            </a:r>
            <a:r>
              <a:rPr sz="3200" spc="-75" dirty="0">
                <a:latin typeface="Arial"/>
                <a:cs typeface="Arial"/>
              </a:rPr>
              <a:t>blood</a:t>
            </a:r>
            <a:r>
              <a:rPr sz="3200" spc="-180" dirty="0">
                <a:latin typeface="Arial"/>
                <a:cs typeface="Arial"/>
              </a:rPr>
              <a:t> </a:t>
            </a:r>
            <a:r>
              <a:rPr sz="3200" spc="-40" dirty="0">
                <a:latin typeface="Arial"/>
                <a:cs typeface="Arial"/>
              </a:rPr>
              <a:t>in</a:t>
            </a:r>
            <a:r>
              <a:rPr sz="3200" spc="-180" dirty="0">
                <a:latin typeface="Arial"/>
                <a:cs typeface="Arial"/>
              </a:rPr>
              <a:t> </a:t>
            </a:r>
            <a:r>
              <a:rPr sz="3200" spc="-45" dirty="0">
                <a:latin typeface="Arial"/>
                <a:cs typeface="Arial"/>
              </a:rPr>
              <a:t>the</a:t>
            </a:r>
            <a:r>
              <a:rPr sz="3200" spc="-185" dirty="0">
                <a:latin typeface="Arial"/>
                <a:cs typeface="Arial"/>
              </a:rPr>
              <a:t> </a:t>
            </a:r>
            <a:r>
              <a:rPr sz="3200" spc="-60" dirty="0">
                <a:latin typeface="Arial"/>
                <a:cs typeface="Arial"/>
              </a:rPr>
              <a:t>night  </a:t>
            </a:r>
            <a:r>
              <a:rPr sz="3200" spc="-150" dirty="0">
                <a:latin typeface="Arial"/>
                <a:cs typeface="Arial"/>
              </a:rPr>
              <a:t>and </a:t>
            </a:r>
            <a:r>
              <a:rPr sz="3200" spc="-55" dirty="0">
                <a:latin typeface="Arial"/>
                <a:cs typeface="Arial"/>
              </a:rPr>
              <a:t>its </a:t>
            </a:r>
            <a:r>
              <a:rPr sz="3200" spc="-105" dirty="0">
                <a:latin typeface="Arial"/>
                <a:cs typeface="Arial"/>
              </a:rPr>
              <a:t>examination) </a:t>
            </a:r>
            <a:r>
              <a:rPr sz="3200" spc="-75" dirty="0">
                <a:latin typeface="Arial"/>
                <a:cs typeface="Arial"/>
              </a:rPr>
              <a:t>before </a:t>
            </a:r>
            <a:r>
              <a:rPr sz="3200" spc="-190" dirty="0">
                <a:latin typeface="Arial"/>
                <a:cs typeface="Arial"/>
              </a:rPr>
              <a:t>MDA </a:t>
            </a:r>
            <a:r>
              <a:rPr sz="3200" spc="-40" dirty="0">
                <a:latin typeface="Arial"/>
                <a:cs typeface="Arial"/>
              </a:rPr>
              <a:t>in </a:t>
            </a:r>
            <a:r>
              <a:rPr sz="3200" spc="-95" dirty="0">
                <a:latin typeface="Arial"/>
                <a:cs typeface="Arial"/>
              </a:rPr>
              <a:t>sentinel  </a:t>
            </a:r>
            <a:r>
              <a:rPr sz="3200" spc="-150" dirty="0">
                <a:latin typeface="Arial"/>
                <a:cs typeface="Arial"/>
              </a:rPr>
              <a:t>and </a:t>
            </a:r>
            <a:r>
              <a:rPr sz="3200" spc="-105" dirty="0">
                <a:latin typeface="Arial"/>
                <a:cs typeface="Arial"/>
              </a:rPr>
              <a:t>random </a:t>
            </a:r>
            <a:r>
              <a:rPr sz="3200" spc="-145" dirty="0">
                <a:latin typeface="Arial"/>
                <a:cs typeface="Arial"/>
              </a:rPr>
              <a:t>sites </a:t>
            </a:r>
            <a:r>
              <a:rPr sz="3200" spc="-40" dirty="0">
                <a:latin typeface="Arial"/>
                <a:cs typeface="Arial"/>
              </a:rPr>
              <a:t>in </a:t>
            </a:r>
            <a:r>
              <a:rPr sz="3200" spc="-200" dirty="0">
                <a:latin typeface="Arial"/>
                <a:cs typeface="Arial"/>
              </a:rPr>
              <a:t>each</a:t>
            </a:r>
            <a:r>
              <a:rPr sz="3200" spc="-434" dirty="0">
                <a:latin typeface="Arial"/>
                <a:cs typeface="Arial"/>
              </a:rPr>
              <a:t> </a:t>
            </a:r>
            <a:r>
              <a:rPr sz="3200" spc="-35" dirty="0">
                <a:latin typeface="Arial"/>
                <a:cs typeface="Arial"/>
              </a:rPr>
              <a:t>district</a:t>
            </a:r>
            <a:endParaRPr sz="3200">
              <a:latin typeface="Arial"/>
              <a:cs typeface="Aria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5940" y="1633220"/>
            <a:ext cx="7922895" cy="5102860"/>
          </a:xfrm>
          <a:prstGeom prst="rect">
            <a:avLst/>
          </a:prstGeom>
        </p:spPr>
        <p:txBody>
          <a:bodyPr vert="horz" wrap="square" lIns="0" tIns="12700" rIns="0" bIns="0" rtlCol="0">
            <a:spAutoFit/>
          </a:bodyPr>
          <a:lstStyle/>
          <a:p>
            <a:pPr marL="355600" marR="5080" indent="-342900">
              <a:lnSpc>
                <a:spcPct val="100000"/>
              </a:lnSpc>
              <a:spcBef>
                <a:spcPts val="100"/>
              </a:spcBef>
              <a:buChar char="•"/>
              <a:tabLst>
                <a:tab pos="354965" algn="l"/>
                <a:tab pos="355600" algn="l"/>
              </a:tabLst>
            </a:pPr>
            <a:r>
              <a:rPr sz="3200" spc="-50" dirty="0">
                <a:latin typeface="Arial"/>
                <a:cs typeface="Arial"/>
              </a:rPr>
              <a:t>Identification </a:t>
            </a:r>
            <a:r>
              <a:rPr sz="3200" spc="-5" dirty="0">
                <a:latin typeface="Arial"/>
                <a:cs typeface="Arial"/>
              </a:rPr>
              <a:t>of </a:t>
            </a:r>
            <a:r>
              <a:rPr sz="3200" spc="-100" dirty="0">
                <a:latin typeface="Arial"/>
                <a:cs typeface="Arial"/>
              </a:rPr>
              <a:t>manifestations</a:t>
            </a:r>
            <a:r>
              <a:rPr sz="3200" spc="-455" dirty="0">
                <a:latin typeface="Arial"/>
                <a:cs typeface="Arial"/>
              </a:rPr>
              <a:t> </a:t>
            </a:r>
            <a:r>
              <a:rPr sz="3200" spc="-130" dirty="0">
                <a:latin typeface="Arial"/>
                <a:cs typeface="Arial"/>
              </a:rPr>
              <a:t>(lymphedema  </a:t>
            </a:r>
            <a:r>
              <a:rPr sz="3200" spc="-25" dirty="0">
                <a:latin typeface="Arial"/>
                <a:cs typeface="Arial"/>
              </a:rPr>
              <a:t>or </a:t>
            </a:r>
            <a:r>
              <a:rPr sz="3200" spc="-110" dirty="0">
                <a:latin typeface="Arial"/>
                <a:cs typeface="Arial"/>
              </a:rPr>
              <a:t>hydrocele), </a:t>
            </a:r>
            <a:r>
              <a:rPr sz="3200" spc="-70" dirty="0">
                <a:latin typeface="Arial"/>
                <a:cs typeface="Arial"/>
              </a:rPr>
              <a:t>line-listing </a:t>
            </a:r>
            <a:r>
              <a:rPr sz="3200" spc="-5" dirty="0">
                <a:latin typeface="Arial"/>
                <a:cs typeface="Arial"/>
              </a:rPr>
              <a:t>of </a:t>
            </a:r>
            <a:r>
              <a:rPr sz="3200" spc="-280" dirty="0">
                <a:latin typeface="Arial"/>
                <a:cs typeface="Arial"/>
              </a:rPr>
              <a:t>cases </a:t>
            </a:r>
            <a:r>
              <a:rPr sz="3200" spc="-155" dirty="0">
                <a:latin typeface="Arial"/>
                <a:cs typeface="Arial"/>
              </a:rPr>
              <a:t>and  </a:t>
            </a:r>
            <a:r>
              <a:rPr sz="3200" spc="-95" dirty="0">
                <a:latin typeface="Arial"/>
                <a:cs typeface="Arial"/>
              </a:rPr>
              <a:t>updating </a:t>
            </a:r>
            <a:r>
              <a:rPr sz="3200" spc="-130" dirty="0">
                <a:latin typeface="Arial"/>
                <a:cs typeface="Arial"/>
              </a:rPr>
              <a:t>every </a:t>
            </a:r>
            <a:r>
              <a:rPr sz="3200" spc="-140" dirty="0">
                <a:latin typeface="Arial"/>
                <a:cs typeface="Arial"/>
              </a:rPr>
              <a:t>year </a:t>
            </a:r>
            <a:r>
              <a:rPr sz="3200" spc="15" dirty="0">
                <a:latin typeface="Arial"/>
                <a:cs typeface="Arial"/>
              </a:rPr>
              <a:t>with </a:t>
            </a:r>
            <a:r>
              <a:rPr sz="3200" spc="-55" dirty="0">
                <a:latin typeface="Arial"/>
                <a:cs typeface="Arial"/>
              </a:rPr>
              <a:t>addition </a:t>
            </a:r>
            <a:r>
              <a:rPr sz="3200" spc="-25" dirty="0">
                <a:latin typeface="Arial"/>
                <a:cs typeface="Arial"/>
              </a:rPr>
              <a:t>or </a:t>
            </a:r>
            <a:r>
              <a:rPr sz="3200" spc="-60" dirty="0">
                <a:latin typeface="Arial"/>
                <a:cs typeface="Arial"/>
              </a:rPr>
              <a:t>deletion  </a:t>
            </a:r>
            <a:r>
              <a:rPr sz="3200" spc="-100" dirty="0">
                <a:latin typeface="Arial"/>
                <a:cs typeface="Arial"/>
              </a:rPr>
              <a:t>on </a:t>
            </a:r>
            <a:r>
              <a:rPr sz="3200" spc="-114" dirty="0">
                <a:latin typeface="Arial"/>
                <a:cs typeface="Arial"/>
              </a:rPr>
              <a:t>yearly </a:t>
            </a:r>
            <a:r>
              <a:rPr sz="3200" spc="-210" dirty="0">
                <a:latin typeface="Arial"/>
                <a:cs typeface="Arial"/>
              </a:rPr>
              <a:t>basis </a:t>
            </a:r>
            <a:r>
              <a:rPr sz="3200" spc="40" dirty="0">
                <a:latin typeface="Arial"/>
                <a:cs typeface="Arial"/>
              </a:rPr>
              <a:t>to </a:t>
            </a:r>
            <a:r>
              <a:rPr sz="3200" spc="-85" dirty="0">
                <a:latin typeface="Arial"/>
                <a:cs typeface="Arial"/>
              </a:rPr>
              <a:t>provide </a:t>
            </a:r>
            <a:r>
              <a:rPr sz="3200" spc="-180" dirty="0">
                <a:latin typeface="Arial"/>
                <a:cs typeface="Arial"/>
              </a:rPr>
              <a:t>services </a:t>
            </a:r>
            <a:r>
              <a:rPr sz="3200" spc="5" dirty="0">
                <a:latin typeface="Arial"/>
                <a:cs typeface="Arial"/>
              </a:rPr>
              <a:t>for  </a:t>
            </a:r>
            <a:r>
              <a:rPr sz="3200" spc="-35" dirty="0">
                <a:latin typeface="Arial"/>
                <a:cs typeface="Arial"/>
              </a:rPr>
              <a:t>morbidity</a:t>
            </a:r>
            <a:r>
              <a:rPr sz="3200" spc="-170" dirty="0">
                <a:latin typeface="Arial"/>
                <a:cs typeface="Arial"/>
              </a:rPr>
              <a:t> </a:t>
            </a:r>
            <a:r>
              <a:rPr sz="3200" spc="-145" dirty="0">
                <a:latin typeface="Arial"/>
                <a:cs typeface="Arial"/>
              </a:rPr>
              <a:t>management</a:t>
            </a:r>
            <a:endParaRPr sz="3200">
              <a:latin typeface="Arial"/>
              <a:cs typeface="Arial"/>
            </a:endParaRPr>
          </a:p>
          <a:p>
            <a:pPr marL="355600" marR="408305" indent="-342900">
              <a:lnSpc>
                <a:spcPct val="100000"/>
              </a:lnSpc>
              <a:spcBef>
                <a:spcPts val="790"/>
              </a:spcBef>
              <a:buChar char="•"/>
              <a:tabLst>
                <a:tab pos="354965" algn="l"/>
                <a:tab pos="355600" algn="l"/>
              </a:tabLst>
            </a:pPr>
            <a:r>
              <a:rPr sz="3200" spc="-110" dirty="0">
                <a:latin typeface="Arial"/>
                <a:cs typeface="Arial"/>
              </a:rPr>
              <a:t>Collection, </a:t>
            </a:r>
            <a:r>
              <a:rPr sz="3200" spc="-75" dirty="0">
                <a:latin typeface="Arial"/>
                <a:cs typeface="Arial"/>
              </a:rPr>
              <a:t>compilation </a:t>
            </a:r>
            <a:r>
              <a:rPr sz="3200" spc="-150" dirty="0">
                <a:latin typeface="Arial"/>
                <a:cs typeface="Arial"/>
              </a:rPr>
              <a:t>and </a:t>
            </a:r>
            <a:r>
              <a:rPr sz="3200" spc="-180" dirty="0">
                <a:latin typeface="Arial"/>
                <a:cs typeface="Arial"/>
              </a:rPr>
              <a:t>analysis </a:t>
            </a:r>
            <a:r>
              <a:rPr sz="3200" spc="-5" dirty="0">
                <a:latin typeface="Arial"/>
                <a:cs typeface="Arial"/>
              </a:rPr>
              <a:t>of</a:t>
            </a:r>
            <a:r>
              <a:rPr sz="3200" spc="-375" dirty="0">
                <a:latin typeface="Arial"/>
                <a:cs typeface="Arial"/>
              </a:rPr>
              <a:t> </a:t>
            </a:r>
            <a:r>
              <a:rPr sz="3200" spc="-110" dirty="0">
                <a:latin typeface="Arial"/>
                <a:cs typeface="Arial"/>
              </a:rPr>
              <a:t>data  </a:t>
            </a:r>
            <a:r>
              <a:rPr sz="3200" spc="-150" dirty="0">
                <a:latin typeface="Arial"/>
                <a:cs typeface="Arial"/>
              </a:rPr>
              <a:t>and </a:t>
            </a:r>
            <a:r>
              <a:rPr sz="3200" spc="-145" dirty="0">
                <a:latin typeface="Arial"/>
                <a:cs typeface="Arial"/>
              </a:rPr>
              <a:t>feedback </a:t>
            </a:r>
            <a:r>
              <a:rPr sz="3200" spc="40" dirty="0">
                <a:latin typeface="Arial"/>
                <a:cs typeface="Arial"/>
              </a:rPr>
              <a:t>to </a:t>
            </a:r>
            <a:r>
              <a:rPr sz="3200" spc="-90" dirty="0">
                <a:latin typeface="Arial"/>
                <a:cs typeface="Arial"/>
              </a:rPr>
              <a:t>state </a:t>
            </a:r>
            <a:r>
              <a:rPr sz="3200" spc="-305" dirty="0">
                <a:latin typeface="Arial"/>
                <a:cs typeface="Arial"/>
              </a:rPr>
              <a:t>as </a:t>
            </a:r>
            <a:r>
              <a:rPr sz="3200" spc="-45" dirty="0">
                <a:latin typeface="Arial"/>
                <a:cs typeface="Arial"/>
              </a:rPr>
              <a:t>well </a:t>
            </a:r>
            <a:r>
              <a:rPr sz="3200" spc="-305" dirty="0">
                <a:latin typeface="Arial"/>
                <a:cs typeface="Arial"/>
              </a:rPr>
              <a:t>as</a:t>
            </a:r>
            <a:r>
              <a:rPr sz="3200" spc="-535" dirty="0">
                <a:latin typeface="Arial"/>
                <a:cs typeface="Arial"/>
              </a:rPr>
              <a:t> </a:t>
            </a:r>
            <a:r>
              <a:rPr sz="3200" spc="-85" dirty="0">
                <a:latin typeface="Arial"/>
                <a:cs typeface="Arial"/>
              </a:rPr>
              <a:t>centre</a:t>
            </a:r>
            <a:endParaRPr sz="3200">
              <a:latin typeface="Arial"/>
              <a:cs typeface="Arial"/>
            </a:endParaRPr>
          </a:p>
          <a:p>
            <a:pPr marL="355600" marR="234315" indent="-342900">
              <a:lnSpc>
                <a:spcPct val="99900"/>
              </a:lnSpc>
              <a:spcBef>
                <a:spcPts val="800"/>
              </a:spcBef>
              <a:buChar char="•"/>
              <a:tabLst>
                <a:tab pos="354965" algn="l"/>
                <a:tab pos="355600" algn="l"/>
              </a:tabLst>
            </a:pPr>
            <a:r>
              <a:rPr sz="3200" spc="-215" dirty="0">
                <a:latin typeface="Arial"/>
                <a:cs typeface="Arial"/>
              </a:rPr>
              <a:t>Assessment </a:t>
            </a:r>
            <a:r>
              <a:rPr sz="3200" spc="-65" dirty="0">
                <a:latin typeface="Arial"/>
                <a:cs typeface="Arial"/>
              </a:rPr>
              <a:t>through </a:t>
            </a:r>
            <a:r>
              <a:rPr sz="3200" spc="-80" dirty="0">
                <a:latin typeface="Arial"/>
                <a:cs typeface="Arial"/>
              </a:rPr>
              <a:t>involvement </a:t>
            </a:r>
            <a:r>
              <a:rPr sz="3200" spc="-5" dirty="0">
                <a:latin typeface="Arial"/>
                <a:cs typeface="Arial"/>
              </a:rPr>
              <a:t>of</a:t>
            </a:r>
            <a:r>
              <a:rPr sz="3200" spc="-395" dirty="0">
                <a:latin typeface="Arial"/>
                <a:cs typeface="Arial"/>
              </a:rPr>
              <a:t> </a:t>
            </a:r>
            <a:r>
              <a:rPr sz="3200" spc="-125" dirty="0">
                <a:latin typeface="Arial"/>
                <a:cs typeface="Arial"/>
              </a:rPr>
              <a:t>medical  </a:t>
            </a:r>
            <a:r>
              <a:rPr sz="3200" spc="-140" dirty="0">
                <a:latin typeface="Arial"/>
                <a:cs typeface="Arial"/>
              </a:rPr>
              <a:t>college </a:t>
            </a:r>
            <a:r>
              <a:rPr sz="3200" spc="-75" dirty="0">
                <a:latin typeface="Arial"/>
                <a:cs typeface="Arial"/>
              </a:rPr>
              <a:t>faculty, </a:t>
            </a:r>
            <a:r>
              <a:rPr sz="3200" spc="-315" dirty="0">
                <a:latin typeface="Arial"/>
                <a:cs typeface="Arial"/>
              </a:rPr>
              <a:t>ROH&amp;FW </a:t>
            </a:r>
            <a:r>
              <a:rPr sz="3200" spc="-155" dirty="0">
                <a:latin typeface="Arial"/>
                <a:cs typeface="Arial"/>
              </a:rPr>
              <a:t>and </a:t>
            </a:r>
            <a:r>
              <a:rPr sz="3200" spc="-305" dirty="0">
                <a:latin typeface="Arial"/>
                <a:cs typeface="Arial"/>
              </a:rPr>
              <a:t>ICMR  </a:t>
            </a:r>
            <a:r>
              <a:rPr sz="3200" spc="-45" dirty="0">
                <a:latin typeface="Arial"/>
                <a:cs typeface="Arial"/>
              </a:rPr>
              <a:t>institutions</a:t>
            </a:r>
            <a:endParaRPr sz="3200">
              <a:latin typeface="Arial"/>
              <a:cs typeface="Arial"/>
            </a:endParaRPr>
          </a:p>
        </p:txBody>
      </p:sp>
      <p:sp>
        <p:nvSpPr>
          <p:cNvPr id="3" name="object 3"/>
          <p:cNvSpPr txBox="1">
            <a:spLocks noGrp="1"/>
          </p:cNvSpPr>
          <p:nvPr>
            <p:ph type="title"/>
          </p:nvPr>
        </p:nvSpPr>
        <p:spPr>
          <a:xfrm>
            <a:off x="1615439" y="497840"/>
            <a:ext cx="5902960" cy="695960"/>
          </a:xfrm>
          <a:prstGeom prst="rect">
            <a:avLst/>
          </a:prstGeom>
        </p:spPr>
        <p:txBody>
          <a:bodyPr vert="horz" wrap="square" lIns="0" tIns="12700" rIns="0" bIns="0" rtlCol="0">
            <a:spAutoFit/>
          </a:bodyPr>
          <a:lstStyle/>
          <a:p>
            <a:pPr marL="12700">
              <a:lnSpc>
                <a:spcPct val="100000"/>
              </a:lnSpc>
              <a:spcBef>
                <a:spcPts val="100"/>
              </a:spcBef>
            </a:pPr>
            <a:r>
              <a:rPr spc="-45" dirty="0"/>
              <a:t>Major </a:t>
            </a:r>
            <a:r>
              <a:rPr spc="-105" dirty="0"/>
              <a:t>activities </a:t>
            </a:r>
            <a:r>
              <a:rPr spc="-125" dirty="0"/>
              <a:t>under</a:t>
            </a:r>
            <a:r>
              <a:rPr spc="-620" dirty="0"/>
              <a:t> </a:t>
            </a:r>
            <a:r>
              <a:rPr spc="-690" dirty="0"/>
              <a:t>ELF</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23240" y="1531620"/>
            <a:ext cx="7966709" cy="4919980"/>
          </a:xfrm>
          <a:prstGeom prst="rect">
            <a:avLst/>
          </a:prstGeom>
        </p:spPr>
        <p:txBody>
          <a:bodyPr vert="horz" wrap="square" lIns="0" tIns="114300" rIns="0" bIns="0" rtlCol="0">
            <a:spAutoFit/>
          </a:bodyPr>
          <a:lstStyle/>
          <a:p>
            <a:pPr marL="368300" indent="-342900">
              <a:lnSpc>
                <a:spcPct val="100000"/>
              </a:lnSpc>
              <a:spcBef>
                <a:spcPts val="900"/>
              </a:spcBef>
              <a:buChar char="•"/>
              <a:tabLst>
                <a:tab pos="367665" algn="l"/>
                <a:tab pos="368300" algn="l"/>
              </a:tabLst>
            </a:pPr>
            <a:r>
              <a:rPr sz="3200" spc="-140" dirty="0">
                <a:latin typeface="Arial"/>
                <a:cs typeface="Arial"/>
              </a:rPr>
              <a:t>Hydrocele</a:t>
            </a:r>
            <a:r>
              <a:rPr sz="3200" spc="-175" dirty="0">
                <a:latin typeface="Arial"/>
                <a:cs typeface="Arial"/>
              </a:rPr>
              <a:t> </a:t>
            </a:r>
            <a:r>
              <a:rPr sz="3200" spc="-95" dirty="0">
                <a:latin typeface="Arial"/>
                <a:cs typeface="Arial"/>
              </a:rPr>
              <a:t>operations</a:t>
            </a:r>
            <a:r>
              <a:rPr sz="3200" spc="-180" dirty="0">
                <a:latin typeface="Arial"/>
                <a:cs typeface="Arial"/>
              </a:rPr>
              <a:t> </a:t>
            </a:r>
            <a:r>
              <a:rPr sz="3200" spc="10" dirty="0">
                <a:latin typeface="Arial"/>
                <a:cs typeface="Arial"/>
              </a:rPr>
              <a:t>for</a:t>
            </a:r>
            <a:r>
              <a:rPr sz="3200" spc="-180" dirty="0">
                <a:latin typeface="Arial"/>
                <a:cs typeface="Arial"/>
              </a:rPr>
              <a:t> </a:t>
            </a:r>
            <a:r>
              <a:rPr sz="3200" spc="-35" dirty="0">
                <a:latin typeface="Arial"/>
                <a:cs typeface="Arial"/>
              </a:rPr>
              <a:t>relief</a:t>
            </a:r>
            <a:r>
              <a:rPr sz="3200" spc="-180" dirty="0">
                <a:latin typeface="Arial"/>
                <a:cs typeface="Arial"/>
              </a:rPr>
              <a:t> </a:t>
            </a:r>
            <a:r>
              <a:rPr sz="3200" spc="-5" dirty="0">
                <a:latin typeface="Arial"/>
                <a:cs typeface="Arial"/>
              </a:rPr>
              <a:t>of</a:t>
            </a:r>
            <a:r>
              <a:rPr sz="3200" spc="-185" dirty="0">
                <a:latin typeface="Arial"/>
                <a:cs typeface="Arial"/>
              </a:rPr>
              <a:t> </a:t>
            </a:r>
            <a:r>
              <a:rPr sz="3200" spc="-45" dirty="0">
                <a:latin typeface="Arial"/>
                <a:cs typeface="Arial"/>
              </a:rPr>
              <a:t>the</a:t>
            </a:r>
            <a:r>
              <a:rPr sz="3200" spc="-185" dirty="0">
                <a:latin typeface="Arial"/>
                <a:cs typeface="Arial"/>
              </a:rPr>
              <a:t> </a:t>
            </a:r>
            <a:r>
              <a:rPr sz="3200" spc="-80" dirty="0">
                <a:latin typeface="Arial"/>
                <a:cs typeface="Arial"/>
              </a:rPr>
              <a:t>patients</a:t>
            </a:r>
            <a:endParaRPr sz="3200">
              <a:latin typeface="Arial"/>
              <a:cs typeface="Arial"/>
            </a:endParaRPr>
          </a:p>
          <a:p>
            <a:pPr marL="368300" marR="537845" indent="-342900">
              <a:lnSpc>
                <a:spcPct val="100000"/>
              </a:lnSpc>
              <a:spcBef>
                <a:spcPts val="800"/>
              </a:spcBef>
              <a:buChar char="•"/>
              <a:tabLst>
                <a:tab pos="367665" algn="l"/>
                <a:tab pos="368300" algn="l"/>
              </a:tabLst>
            </a:pPr>
            <a:r>
              <a:rPr sz="3200" spc="-130" dirty="0">
                <a:latin typeface="Arial"/>
                <a:cs typeface="Arial"/>
              </a:rPr>
              <a:t>Training </a:t>
            </a:r>
            <a:r>
              <a:rPr sz="3200" spc="-100" dirty="0">
                <a:latin typeface="Arial"/>
                <a:cs typeface="Arial"/>
              </a:rPr>
              <a:t>on </a:t>
            </a:r>
            <a:r>
              <a:rPr sz="3200" spc="-125" dirty="0">
                <a:latin typeface="Arial"/>
                <a:cs typeface="Arial"/>
              </a:rPr>
              <a:t>home </a:t>
            </a:r>
            <a:r>
              <a:rPr sz="3200" spc="-200" dirty="0">
                <a:latin typeface="Arial"/>
                <a:cs typeface="Arial"/>
              </a:rPr>
              <a:t>based </a:t>
            </a:r>
            <a:r>
              <a:rPr sz="3200" spc="-165" dirty="0">
                <a:latin typeface="Arial"/>
                <a:cs typeface="Arial"/>
              </a:rPr>
              <a:t>care </a:t>
            </a:r>
            <a:r>
              <a:rPr sz="3200" spc="10" dirty="0">
                <a:latin typeface="Arial"/>
                <a:cs typeface="Arial"/>
              </a:rPr>
              <a:t>for</a:t>
            </a:r>
            <a:r>
              <a:rPr sz="3200" spc="-335" dirty="0">
                <a:latin typeface="Arial"/>
                <a:cs typeface="Arial"/>
              </a:rPr>
              <a:t> </a:t>
            </a:r>
            <a:r>
              <a:rPr sz="3200" spc="-40" dirty="0">
                <a:latin typeface="Arial"/>
                <a:cs typeface="Arial"/>
              </a:rPr>
              <a:t>morbidity  </a:t>
            </a:r>
            <a:r>
              <a:rPr sz="3200" spc="-145" dirty="0">
                <a:latin typeface="Arial"/>
                <a:cs typeface="Arial"/>
              </a:rPr>
              <a:t>management</a:t>
            </a:r>
            <a:endParaRPr sz="3200">
              <a:latin typeface="Arial"/>
              <a:cs typeface="Arial"/>
            </a:endParaRPr>
          </a:p>
          <a:p>
            <a:pPr marL="368300" marR="109855" indent="-342900">
              <a:lnSpc>
                <a:spcPct val="100000"/>
              </a:lnSpc>
              <a:spcBef>
                <a:spcPts val="790"/>
              </a:spcBef>
              <a:buChar char="•"/>
              <a:tabLst>
                <a:tab pos="367665" algn="l"/>
                <a:tab pos="368300" algn="l"/>
              </a:tabLst>
            </a:pPr>
            <a:r>
              <a:rPr sz="3200" spc="-110" dirty="0">
                <a:latin typeface="Arial"/>
                <a:cs typeface="Arial"/>
              </a:rPr>
              <a:t>Vector </a:t>
            </a:r>
            <a:r>
              <a:rPr sz="3200" spc="-45" dirty="0">
                <a:latin typeface="Arial"/>
                <a:cs typeface="Arial"/>
              </a:rPr>
              <a:t>control: </a:t>
            </a:r>
            <a:r>
              <a:rPr sz="3200" spc="-130" dirty="0">
                <a:latin typeface="Arial"/>
                <a:cs typeface="Arial"/>
              </a:rPr>
              <a:t>one </a:t>
            </a:r>
            <a:r>
              <a:rPr sz="3200" spc="-25" dirty="0">
                <a:latin typeface="Arial"/>
                <a:cs typeface="Arial"/>
              </a:rPr>
              <a:t>or </a:t>
            </a:r>
            <a:r>
              <a:rPr sz="3200" spc="20" dirty="0">
                <a:latin typeface="Arial"/>
                <a:cs typeface="Arial"/>
              </a:rPr>
              <a:t>two </a:t>
            </a:r>
            <a:r>
              <a:rPr sz="3200" spc="-120" dirty="0">
                <a:latin typeface="Arial"/>
                <a:cs typeface="Arial"/>
              </a:rPr>
              <a:t>rounds </a:t>
            </a:r>
            <a:r>
              <a:rPr sz="3200" spc="-5" dirty="0">
                <a:latin typeface="Arial"/>
                <a:cs typeface="Arial"/>
              </a:rPr>
              <a:t>of</a:t>
            </a:r>
            <a:r>
              <a:rPr sz="3200" spc="-530" dirty="0">
                <a:latin typeface="Arial"/>
                <a:cs typeface="Arial"/>
              </a:rPr>
              <a:t> </a:t>
            </a:r>
            <a:r>
              <a:rPr sz="3200" spc="-445" dirty="0">
                <a:latin typeface="Arial"/>
                <a:cs typeface="Arial"/>
              </a:rPr>
              <a:t>IRS </a:t>
            </a:r>
            <a:r>
              <a:rPr sz="3200" spc="15" dirty="0">
                <a:latin typeface="Arial"/>
                <a:cs typeface="Arial"/>
              </a:rPr>
              <a:t>with  </a:t>
            </a:r>
            <a:r>
              <a:rPr sz="3200" spc="-365" dirty="0">
                <a:latin typeface="Arial"/>
                <a:cs typeface="Arial"/>
              </a:rPr>
              <a:t>DDT </a:t>
            </a:r>
            <a:r>
              <a:rPr sz="3200" spc="-125" dirty="0">
                <a:latin typeface="Arial"/>
                <a:cs typeface="Arial"/>
              </a:rPr>
              <a:t>(1g/m</a:t>
            </a:r>
            <a:r>
              <a:rPr sz="2775" spc="-187" baseline="28528" dirty="0">
                <a:latin typeface="Arial"/>
                <a:cs typeface="Arial"/>
              </a:rPr>
              <a:t>2</a:t>
            </a:r>
            <a:r>
              <a:rPr sz="3200" spc="-125" dirty="0">
                <a:latin typeface="Arial"/>
                <a:cs typeface="Arial"/>
              </a:rPr>
              <a:t>) </a:t>
            </a:r>
            <a:r>
              <a:rPr sz="3200" spc="-40" dirty="0">
                <a:latin typeface="Arial"/>
                <a:cs typeface="Arial"/>
              </a:rPr>
              <a:t>in </a:t>
            </a:r>
            <a:r>
              <a:rPr sz="3200" spc="-135" dirty="0">
                <a:latin typeface="Arial"/>
                <a:cs typeface="Arial"/>
              </a:rPr>
              <a:t>endemic</a:t>
            </a:r>
            <a:r>
              <a:rPr sz="3200" spc="-170" dirty="0">
                <a:latin typeface="Arial"/>
                <a:cs typeface="Arial"/>
              </a:rPr>
              <a:t> </a:t>
            </a:r>
            <a:r>
              <a:rPr sz="3200" spc="-200" dirty="0">
                <a:latin typeface="Arial"/>
                <a:cs typeface="Arial"/>
              </a:rPr>
              <a:t>areas</a:t>
            </a:r>
            <a:endParaRPr sz="3200">
              <a:latin typeface="Arial"/>
              <a:cs typeface="Arial"/>
            </a:endParaRPr>
          </a:p>
          <a:p>
            <a:pPr marL="368300" marR="107314" indent="-342900">
              <a:lnSpc>
                <a:spcPct val="100000"/>
              </a:lnSpc>
              <a:spcBef>
                <a:spcPts val="800"/>
              </a:spcBef>
              <a:buChar char="•"/>
              <a:tabLst>
                <a:tab pos="367665" algn="l"/>
                <a:tab pos="368300" algn="l"/>
              </a:tabLst>
            </a:pPr>
            <a:r>
              <a:rPr sz="3200" spc="-80" dirty="0">
                <a:latin typeface="Arial"/>
                <a:cs typeface="Arial"/>
              </a:rPr>
              <a:t>Anti-larval </a:t>
            </a:r>
            <a:r>
              <a:rPr sz="3200" spc="-175" dirty="0">
                <a:latin typeface="Arial"/>
                <a:cs typeface="Arial"/>
              </a:rPr>
              <a:t>measures: </a:t>
            </a:r>
            <a:r>
              <a:rPr sz="3200" spc="-114" dirty="0">
                <a:latin typeface="Arial"/>
                <a:cs typeface="Arial"/>
              </a:rPr>
              <a:t>temphos </a:t>
            </a:r>
            <a:r>
              <a:rPr sz="3200" spc="-40" dirty="0">
                <a:latin typeface="Arial"/>
                <a:cs typeface="Arial"/>
              </a:rPr>
              <a:t>in </a:t>
            </a:r>
            <a:r>
              <a:rPr sz="3200" spc="-45" dirty="0">
                <a:latin typeface="Arial"/>
                <a:cs typeface="Arial"/>
              </a:rPr>
              <a:t>water</a:t>
            </a:r>
            <a:r>
              <a:rPr sz="3200" spc="-470" dirty="0">
                <a:latin typeface="Arial"/>
                <a:cs typeface="Arial"/>
              </a:rPr>
              <a:t> </a:t>
            </a:r>
            <a:r>
              <a:rPr sz="3200" spc="-135" dirty="0">
                <a:latin typeface="Arial"/>
                <a:cs typeface="Arial"/>
              </a:rPr>
              <a:t>tanks  </a:t>
            </a:r>
            <a:r>
              <a:rPr sz="3200" spc="-130" dirty="0">
                <a:latin typeface="Arial"/>
                <a:cs typeface="Arial"/>
              </a:rPr>
              <a:t>every </a:t>
            </a:r>
            <a:r>
              <a:rPr sz="3200" spc="-140" dirty="0">
                <a:latin typeface="Arial"/>
                <a:cs typeface="Arial"/>
              </a:rPr>
              <a:t>week </a:t>
            </a:r>
            <a:r>
              <a:rPr sz="3200" spc="-155" dirty="0">
                <a:latin typeface="Arial"/>
                <a:cs typeface="Arial"/>
              </a:rPr>
              <a:t>and </a:t>
            </a:r>
            <a:r>
              <a:rPr sz="3200" spc="-85" dirty="0">
                <a:latin typeface="Arial"/>
                <a:cs typeface="Arial"/>
              </a:rPr>
              <a:t>application </a:t>
            </a:r>
            <a:r>
              <a:rPr sz="3200" spc="-5" dirty="0">
                <a:latin typeface="Arial"/>
                <a:cs typeface="Arial"/>
              </a:rPr>
              <a:t>of </a:t>
            </a:r>
            <a:r>
              <a:rPr sz="3200" spc="-55" dirty="0">
                <a:latin typeface="Arial"/>
                <a:cs typeface="Arial"/>
              </a:rPr>
              <a:t>Mineral  </a:t>
            </a:r>
            <a:r>
              <a:rPr sz="3200" spc="-135" dirty="0">
                <a:latin typeface="Arial"/>
                <a:cs typeface="Arial"/>
              </a:rPr>
              <a:t>Larvicidal </a:t>
            </a:r>
            <a:r>
              <a:rPr sz="3200" spc="-175" dirty="0">
                <a:latin typeface="Arial"/>
                <a:cs typeface="Arial"/>
              </a:rPr>
              <a:t>Oils </a:t>
            </a:r>
            <a:r>
              <a:rPr sz="3200" spc="-190" dirty="0">
                <a:latin typeface="Arial"/>
                <a:cs typeface="Arial"/>
              </a:rPr>
              <a:t>(MLO) </a:t>
            </a:r>
            <a:r>
              <a:rPr sz="3200" spc="-100" dirty="0">
                <a:latin typeface="Arial"/>
                <a:cs typeface="Arial"/>
              </a:rPr>
              <a:t>on </a:t>
            </a:r>
            <a:r>
              <a:rPr sz="3200" spc="-50" dirty="0">
                <a:latin typeface="Arial"/>
                <a:cs typeface="Arial"/>
              </a:rPr>
              <a:t>water</a:t>
            </a:r>
            <a:r>
              <a:rPr sz="3200" spc="-260" dirty="0">
                <a:latin typeface="Arial"/>
                <a:cs typeface="Arial"/>
              </a:rPr>
              <a:t> </a:t>
            </a:r>
            <a:r>
              <a:rPr sz="3200" spc="-150" dirty="0">
                <a:latin typeface="Arial"/>
                <a:cs typeface="Arial"/>
              </a:rPr>
              <a:t>surface</a:t>
            </a:r>
            <a:endParaRPr sz="3200">
              <a:latin typeface="Arial"/>
              <a:cs typeface="Arial"/>
            </a:endParaRPr>
          </a:p>
          <a:p>
            <a:pPr marL="368300" indent="-342900">
              <a:lnSpc>
                <a:spcPct val="100000"/>
              </a:lnSpc>
              <a:spcBef>
                <a:spcPts val="790"/>
              </a:spcBef>
              <a:buChar char="•"/>
              <a:tabLst>
                <a:tab pos="367665" algn="l"/>
                <a:tab pos="368300" algn="l"/>
              </a:tabLst>
            </a:pPr>
            <a:r>
              <a:rPr sz="3200" spc="-130" dirty="0">
                <a:latin typeface="Arial"/>
                <a:cs typeface="Arial"/>
              </a:rPr>
              <a:t>Biological </a:t>
            </a:r>
            <a:r>
              <a:rPr sz="3200" spc="-40" dirty="0">
                <a:latin typeface="Arial"/>
                <a:cs typeface="Arial"/>
              </a:rPr>
              <a:t>control; </a:t>
            </a:r>
            <a:r>
              <a:rPr sz="3200" spc="-110" dirty="0">
                <a:latin typeface="Arial"/>
                <a:cs typeface="Arial"/>
              </a:rPr>
              <a:t>Environmental</a:t>
            </a:r>
            <a:r>
              <a:rPr sz="3200" spc="-375" dirty="0">
                <a:latin typeface="Arial"/>
                <a:cs typeface="Arial"/>
              </a:rPr>
              <a:t> </a:t>
            </a:r>
            <a:r>
              <a:rPr sz="3200" spc="-125" dirty="0">
                <a:latin typeface="Arial"/>
                <a:cs typeface="Arial"/>
              </a:rPr>
              <a:t>engineering</a:t>
            </a:r>
            <a:endParaRPr sz="3200">
              <a:latin typeface="Arial"/>
              <a:cs typeface="Arial"/>
            </a:endParaRPr>
          </a:p>
        </p:txBody>
      </p:sp>
      <p:sp>
        <p:nvSpPr>
          <p:cNvPr id="3" name="object 3"/>
          <p:cNvSpPr txBox="1">
            <a:spLocks noGrp="1"/>
          </p:cNvSpPr>
          <p:nvPr>
            <p:ph type="title"/>
          </p:nvPr>
        </p:nvSpPr>
        <p:spPr>
          <a:xfrm>
            <a:off x="1615439" y="497840"/>
            <a:ext cx="5902960" cy="695960"/>
          </a:xfrm>
          <a:prstGeom prst="rect">
            <a:avLst/>
          </a:prstGeom>
        </p:spPr>
        <p:txBody>
          <a:bodyPr vert="horz" wrap="square" lIns="0" tIns="12700" rIns="0" bIns="0" rtlCol="0">
            <a:spAutoFit/>
          </a:bodyPr>
          <a:lstStyle/>
          <a:p>
            <a:pPr marL="12700">
              <a:lnSpc>
                <a:spcPct val="100000"/>
              </a:lnSpc>
              <a:spcBef>
                <a:spcPts val="100"/>
              </a:spcBef>
            </a:pPr>
            <a:r>
              <a:rPr spc="-45" dirty="0"/>
              <a:t>Major </a:t>
            </a:r>
            <a:r>
              <a:rPr spc="-105" dirty="0"/>
              <a:t>activities </a:t>
            </a:r>
            <a:r>
              <a:rPr spc="-125" dirty="0"/>
              <a:t>under</a:t>
            </a:r>
            <a:r>
              <a:rPr spc="-620" dirty="0"/>
              <a:t> </a:t>
            </a:r>
            <a:r>
              <a:rPr spc="-690" dirty="0"/>
              <a:t>ELF</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88210" y="497840"/>
            <a:ext cx="4761230" cy="695960"/>
          </a:xfrm>
          <a:prstGeom prst="rect">
            <a:avLst/>
          </a:prstGeom>
        </p:spPr>
        <p:txBody>
          <a:bodyPr vert="horz" wrap="square" lIns="0" tIns="12700" rIns="0" bIns="0" rtlCol="0">
            <a:spAutoFit/>
          </a:bodyPr>
          <a:lstStyle/>
          <a:p>
            <a:pPr marL="12700">
              <a:lnSpc>
                <a:spcPct val="100000"/>
              </a:lnSpc>
              <a:spcBef>
                <a:spcPts val="100"/>
              </a:spcBef>
            </a:pPr>
            <a:r>
              <a:rPr spc="-325" dirty="0"/>
              <a:t>Kala </a:t>
            </a:r>
            <a:r>
              <a:rPr spc="-285" dirty="0"/>
              <a:t>Azar</a:t>
            </a:r>
            <a:r>
              <a:rPr spc="-210" dirty="0"/>
              <a:t> </a:t>
            </a:r>
            <a:r>
              <a:rPr spc="-120" dirty="0"/>
              <a:t>endemicity</a:t>
            </a:r>
          </a:p>
        </p:txBody>
      </p:sp>
      <p:sp>
        <p:nvSpPr>
          <p:cNvPr id="3" name="object 3"/>
          <p:cNvSpPr/>
          <p:nvPr/>
        </p:nvSpPr>
        <p:spPr>
          <a:xfrm>
            <a:off x="152400" y="1379386"/>
            <a:ext cx="8839200" cy="5306189"/>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88210" y="497840"/>
            <a:ext cx="4761230" cy="695960"/>
          </a:xfrm>
          <a:prstGeom prst="rect">
            <a:avLst/>
          </a:prstGeom>
        </p:spPr>
        <p:txBody>
          <a:bodyPr vert="horz" wrap="square" lIns="0" tIns="12700" rIns="0" bIns="0" rtlCol="0">
            <a:spAutoFit/>
          </a:bodyPr>
          <a:lstStyle/>
          <a:p>
            <a:pPr marL="12700">
              <a:lnSpc>
                <a:spcPct val="100000"/>
              </a:lnSpc>
              <a:spcBef>
                <a:spcPts val="100"/>
              </a:spcBef>
            </a:pPr>
            <a:r>
              <a:rPr spc="-325" dirty="0"/>
              <a:t>Kala </a:t>
            </a:r>
            <a:r>
              <a:rPr spc="-285" dirty="0"/>
              <a:t>Azar</a:t>
            </a:r>
            <a:r>
              <a:rPr spc="-210" dirty="0"/>
              <a:t> </a:t>
            </a:r>
            <a:r>
              <a:rPr spc="-120" dirty="0"/>
              <a:t>endemicity</a:t>
            </a:r>
          </a:p>
        </p:txBody>
      </p:sp>
      <p:sp>
        <p:nvSpPr>
          <p:cNvPr id="3" name="object 3"/>
          <p:cNvSpPr txBox="1"/>
          <p:nvPr/>
        </p:nvSpPr>
        <p:spPr>
          <a:xfrm>
            <a:off x="535940" y="1633220"/>
            <a:ext cx="7814945" cy="5204460"/>
          </a:xfrm>
          <a:prstGeom prst="rect">
            <a:avLst/>
          </a:prstGeom>
        </p:spPr>
        <p:txBody>
          <a:bodyPr vert="horz" wrap="square" lIns="0" tIns="12700" rIns="0" bIns="0" rtlCol="0">
            <a:spAutoFit/>
          </a:bodyPr>
          <a:lstStyle/>
          <a:p>
            <a:pPr marL="355600" marR="548640" indent="-342900" algn="just">
              <a:lnSpc>
                <a:spcPct val="100000"/>
              </a:lnSpc>
              <a:spcBef>
                <a:spcPts val="100"/>
              </a:spcBef>
              <a:buChar char="•"/>
              <a:tabLst>
                <a:tab pos="355600" algn="l"/>
              </a:tabLst>
            </a:pPr>
            <a:r>
              <a:rPr sz="3200" spc="-190" dirty="0">
                <a:latin typeface="Arial"/>
                <a:cs typeface="Arial"/>
              </a:rPr>
              <a:t>Endemic </a:t>
            </a:r>
            <a:r>
              <a:rPr sz="3200" spc="-40" dirty="0">
                <a:latin typeface="Arial"/>
                <a:cs typeface="Arial"/>
              </a:rPr>
              <a:t>in </a:t>
            </a:r>
            <a:r>
              <a:rPr sz="3200" spc="-125" dirty="0">
                <a:latin typeface="Arial"/>
                <a:cs typeface="Arial"/>
              </a:rPr>
              <a:t>eastern </a:t>
            </a:r>
            <a:r>
              <a:rPr sz="3200" spc="-190" dirty="0">
                <a:latin typeface="Arial"/>
                <a:cs typeface="Arial"/>
              </a:rPr>
              <a:t>States </a:t>
            </a:r>
            <a:r>
              <a:rPr sz="3200" dirty="0">
                <a:latin typeface="Arial"/>
                <a:cs typeface="Arial"/>
              </a:rPr>
              <a:t>of </a:t>
            </a:r>
            <a:r>
              <a:rPr sz="3200" spc="-110" dirty="0">
                <a:latin typeface="Arial"/>
                <a:cs typeface="Arial"/>
              </a:rPr>
              <a:t>India</a:t>
            </a:r>
            <a:r>
              <a:rPr sz="3200" spc="-495" dirty="0">
                <a:latin typeface="Arial"/>
                <a:cs typeface="Arial"/>
              </a:rPr>
              <a:t> </a:t>
            </a:r>
            <a:r>
              <a:rPr sz="3200" spc="-135" dirty="0">
                <a:latin typeface="Arial"/>
                <a:cs typeface="Arial"/>
              </a:rPr>
              <a:t>namely  Bihar, </a:t>
            </a:r>
            <a:r>
              <a:rPr sz="3200" spc="-170" dirty="0">
                <a:latin typeface="Arial"/>
                <a:cs typeface="Arial"/>
              </a:rPr>
              <a:t>Jharkhand, </a:t>
            </a:r>
            <a:r>
              <a:rPr sz="3200" spc="-25" dirty="0">
                <a:latin typeface="Arial"/>
                <a:cs typeface="Arial"/>
              </a:rPr>
              <a:t>Uttar </a:t>
            </a:r>
            <a:r>
              <a:rPr sz="3200" spc="-210" dirty="0">
                <a:latin typeface="Arial"/>
                <a:cs typeface="Arial"/>
              </a:rPr>
              <a:t>Pradesh </a:t>
            </a:r>
            <a:r>
              <a:rPr sz="3200" spc="-150" dirty="0">
                <a:latin typeface="Arial"/>
                <a:cs typeface="Arial"/>
              </a:rPr>
              <a:t>and</a:t>
            </a:r>
            <a:r>
              <a:rPr sz="3200" spc="-345" dirty="0">
                <a:latin typeface="Arial"/>
                <a:cs typeface="Arial"/>
              </a:rPr>
              <a:t> </a:t>
            </a:r>
            <a:r>
              <a:rPr sz="3200" spc="-135" dirty="0">
                <a:latin typeface="Arial"/>
                <a:cs typeface="Arial"/>
              </a:rPr>
              <a:t>West  </a:t>
            </a:r>
            <a:r>
              <a:rPr sz="3200" spc="-200" dirty="0">
                <a:latin typeface="Arial"/>
                <a:cs typeface="Arial"/>
              </a:rPr>
              <a:t>Bengal</a:t>
            </a:r>
            <a:endParaRPr sz="3200">
              <a:latin typeface="Arial"/>
              <a:cs typeface="Arial"/>
            </a:endParaRPr>
          </a:p>
          <a:p>
            <a:pPr marL="355600" marR="5080" indent="-342900">
              <a:lnSpc>
                <a:spcPct val="100000"/>
              </a:lnSpc>
              <a:spcBef>
                <a:spcPts val="790"/>
              </a:spcBef>
              <a:buChar char="•"/>
              <a:tabLst>
                <a:tab pos="354965" algn="l"/>
                <a:tab pos="355600" algn="l"/>
              </a:tabLst>
            </a:pPr>
            <a:r>
              <a:rPr sz="3200" spc="-165" dirty="0">
                <a:latin typeface="Arial"/>
                <a:cs typeface="Arial"/>
              </a:rPr>
              <a:t>48 </a:t>
            </a:r>
            <a:r>
              <a:rPr sz="3200" spc="-70" dirty="0">
                <a:latin typeface="Arial"/>
                <a:cs typeface="Arial"/>
              </a:rPr>
              <a:t>districts </a:t>
            </a:r>
            <a:r>
              <a:rPr sz="3200" spc="-125" dirty="0">
                <a:latin typeface="Arial"/>
                <a:cs typeface="Arial"/>
              </a:rPr>
              <a:t>endemic; </a:t>
            </a:r>
            <a:r>
              <a:rPr sz="3200" spc="-140" dirty="0">
                <a:latin typeface="Arial"/>
                <a:cs typeface="Arial"/>
              </a:rPr>
              <a:t>sporadic </a:t>
            </a:r>
            <a:r>
              <a:rPr sz="3200" spc="-280" dirty="0">
                <a:latin typeface="Arial"/>
                <a:cs typeface="Arial"/>
              </a:rPr>
              <a:t>cases </a:t>
            </a:r>
            <a:r>
              <a:rPr sz="3200" spc="-55" dirty="0">
                <a:latin typeface="Arial"/>
                <a:cs typeface="Arial"/>
              </a:rPr>
              <a:t>reported  </a:t>
            </a:r>
            <a:r>
              <a:rPr sz="3200" spc="-20" dirty="0">
                <a:latin typeface="Arial"/>
                <a:cs typeface="Arial"/>
              </a:rPr>
              <a:t>from </a:t>
            </a:r>
            <a:r>
              <a:rPr sz="3200" spc="-250" dirty="0">
                <a:latin typeface="Arial"/>
                <a:cs typeface="Arial"/>
              </a:rPr>
              <a:t>a </a:t>
            </a:r>
            <a:r>
              <a:rPr sz="3200" spc="-45" dirty="0">
                <a:latin typeface="Arial"/>
                <a:cs typeface="Arial"/>
              </a:rPr>
              <a:t>few </a:t>
            </a:r>
            <a:r>
              <a:rPr sz="3200" spc="-35" dirty="0">
                <a:latin typeface="Arial"/>
                <a:cs typeface="Arial"/>
              </a:rPr>
              <a:t>other</a:t>
            </a:r>
            <a:r>
              <a:rPr sz="3200" spc="-385" dirty="0">
                <a:latin typeface="Arial"/>
                <a:cs typeface="Arial"/>
              </a:rPr>
              <a:t> </a:t>
            </a:r>
            <a:r>
              <a:rPr sz="3200" spc="-70" dirty="0">
                <a:latin typeface="Arial"/>
                <a:cs typeface="Arial"/>
              </a:rPr>
              <a:t>districts</a:t>
            </a:r>
            <a:endParaRPr sz="3200">
              <a:latin typeface="Arial"/>
              <a:cs typeface="Arial"/>
            </a:endParaRPr>
          </a:p>
          <a:p>
            <a:pPr marL="355600" marR="201295" indent="-342900">
              <a:lnSpc>
                <a:spcPct val="100000"/>
              </a:lnSpc>
              <a:spcBef>
                <a:spcPts val="800"/>
              </a:spcBef>
              <a:buChar char="•"/>
              <a:tabLst>
                <a:tab pos="354965" algn="l"/>
                <a:tab pos="355600" algn="l"/>
              </a:tabLst>
            </a:pPr>
            <a:r>
              <a:rPr sz="3200" spc="-140" dirty="0">
                <a:latin typeface="Arial"/>
                <a:cs typeface="Arial"/>
              </a:rPr>
              <a:t>Estimated</a:t>
            </a:r>
            <a:r>
              <a:rPr sz="3200" spc="-185" dirty="0">
                <a:latin typeface="Arial"/>
                <a:cs typeface="Arial"/>
              </a:rPr>
              <a:t> </a:t>
            </a:r>
            <a:r>
              <a:rPr sz="3200" spc="-165" dirty="0">
                <a:latin typeface="Arial"/>
                <a:cs typeface="Arial"/>
              </a:rPr>
              <a:t>129</a:t>
            </a:r>
            <a:r>
              <a:rPr sz="3200" spc="-175" dirty="0">
                <a:latin typeface="Arial"/>
                <a:cs typeface="Arial"/>
              </a:rPr>
              <a:t> </a:t>
            </a:r>
            <a:r>
              <a:rPr sz="3200" spc="-35" dirty="0">
                <a:latin typeface="Arial"/>
                <a:cs typeface="Arial"/>
              </a:rPr>
              <a:t>million</a:t>
            </a:r>
            <a:r>
              <a:rPr sz="3200" spc="-175" dirty="0">
                <a:latin typeface="Arial"/>
                <a:cs typeface="Arial"/>
              </a:rPr>
              <a:t> </a:t>
            </a:r>
            <a:r>
              <a:rPr sz="3200" spc="-65" dirty="0">
                <a:latin typeface="Arial"/>
                <a:cs typeface="Arial"/>
              </a:rPr>
              <a:t>population</a:t>
            </a:r>
            <a:r>
              <a:rPr sz="3200" spc="-175" dirty="0">
                <a:latin typeface="Arial"/>
                <a:cs typeface="Arial"/>
              </a:rPr>
              <a:t> </a:t>
            </a:r>
            <a:r>
              <a:rPr sz="3200" spc="-35" dirty="0">
                <a:latin typeface="Arial"/>
                <a:cs typeface="Arial"/>
              </a:rPr>
              <a:t>at</a:t>
            </a:r>
            <a:r>
              <a:rPr sz="3200" spc="-180" dirty="0">
                <a:latin typeface="Arial"/>
                <a:cs typeface="Arial"/>
              </a:rPr>
              <a:t> </a:t>
            </a:r>
            <a:r>
              <a:rPr sz="3200" spc="-114" dirty="0">
                <a:latin typeface="Arial"/>
                <a:cs typeface="Arial"/>
              </a:rPr>
              <a:t>risk</a:t>
            </a:r>
            <a:r>
              <a:rPr sz="3200" spc="-175" dirty="0">
                <a:latin typeface="Arial"/>
                <a:cs typeface="Arial"/>
              </a:rPr>
              <a:t> </a:t>
            </a:r>
            <a:r>
              <a:rPr sz="3200" spc="-40" dirty="0">
                <a:latin typeface="Arial"/>
                <a:cs typeface="Arial"/>
              </a:rPr>
              <a:t>in</a:t>
            </a:r>
            <a:r>
              <a:rPr sz="3200" spc="-180" dirty="0">
                <a:latin typeface="Arial"/>
                <a:cs typeface="Arial"/>
              </a:rPr>
              <a:t> </a:t>
            </a:r>
            <a:r>
              <a:rPr sz="3200" spc="-160" dirty="0">
                <a:latin typeface="Arial"/>
                <a:cs typeface="Arial"/>
              </a:rPr>
              <a:t>4  </a:t>
            </a:r>
            <a:r>
              <a:rPr sz="3200" spc="-135" dirty="0">
                <a:latin typeface="Arial"/>
                <a:cs typeface="Arial"/>
              </a:rPr>
              <a:t>states</a:t>
            </a:r>
            <a:endParaRPr sz="3200">
              <a:latin typeface="Arial"/>
              <a:cs typeface="Arial"/>
            </a:endParaRPr>
          </a:p>
          <a:p>
            <a:pPr marL="355600" marR="239395" indent="-342900">
              <a:lnSpc>
                <a:spcPct val="99900"/>
              </a:lnSpc>
              <a:spcBef>
                <a:spcPts val="800"/>
              </a:spcBef>
              <a:buChar char="•"/>
              <a:tabLst>
                <a:tab pos="354965" algn="l"/>
                <a:tab pos="355600" algn="l"/>
              </a:tabLst>
            </a:pPr>
            <a:r>
              <a:rPr sz="3200" spc="-60" dirty="0">
                <a:latin typeface="Arial"/>
                <a:cs typeface="Arial"/>
              </a:rPr>
              <a:t>Mostly </a:t>
            </a:r>
            <a:r>
              <a:rPr sz="3200" spc="-65" dirty="0">
                <a:latin typeface="Arial"/>
                <a:cs typeface="Arial"/>
              </a:rPr>
              <a:t>poor </a:t>
            </a:r>
            <a:r>
              <a:rPr sz="3200" spc="-140" dirty="0">
                <a:latin typeface="Arial"/>
                <a:cs typeface="Arial"/>
              </a:rPr>
              <a:t>socio-economic </a:t>
            </a:r>
            <a:r>
              <a:rPr sz="3200" spc="-150" dirty="0">
                <a:latin typeface="Arial"/>
                <a:cs typeface="Arial"/>
              </a:rPr>
              <a:t>groups </a:t>
            </a:r>
            <a:r>
              <a:rPr sz="3200" spc="-10" dirty="0">
                <a:latin typeface="Arial"/>
                <a:cs typeface="Arial"/>
              </a:rPr>
              <a:t>of  </a:t>
            </a:r>
            <a:r>
              <a:rPr sz="3200" spc="-65" dirty="0">
                <a:latin typeface="Arial"/>
                <a:cs typeface="Arial"/>
              </a:rPr>
              <a:t>population </a:t>
            </a:r>
            <a:r>
              <a:rPr sz="3200" spc="-55" dirty="0">
                <a:latin typeface="Arial"/>
                <a:cs typeface="Arial"/>
              </a:rPr>
              <a:t>primarily </a:t>
            </a:r>
            <a:r>
              <a:rPr sz="3200" spc="-80" dirty="0">
                <a:latin typeface="Arial"/>
                <a:cs typeface="Arial"/>
              </a:rPr>
              <a:t>living </a:t>
            </a:r>
            <a:r>
              <a:rPr sz="3200" spc="-40" dirty="0">
                <a:latin typeface="Arial"/>
                <a:cs typeface="Arial"/>
              </a:rPr>
              <a:t>in </a:t>
            </a:r>
            <a:r>
              <a:rPr sz="3200" spc="-50" dirty="0">
                <a:latin typeface="Arial"/>
                <a:cs typeface="Arial"/>
              </a:rPr>
              <a:t>rural</a:t>
            </a:r>
            <a:r>
              <a:rPr sz="3200" spc="-620" dirty="0">
                <a:latin typeface="Arial"/>
                <a:cs typeface="Arial"/>
              </a:rPr>
              <a:t> </a:t>
            </a:r>
            <a:r>
              <a:rPr sz="3200" spc="-200" dirty="0">
                <a:latin typeface="Arial"/>
                <a:cs typeface="Arial"/>
              </a:rPr>
              <a:t>areas </a:t>
            </a:r>
            <a:r>
              <a:rPr sz="3200" spc="-130" dirty="0">
                <a:latin typeface="Arial"/>
                <a:cs typeface="Arial"/>
              </a:rPr>
              <a:t>are  </a:t>
            </a:r>
            <a:r>
              <a:rPr sz="3200" spc="-85" dirty="0">
                <a:latin typeface="Arial"/>
                <a:cs typeface="Arial"/>
              </a:rPr>
              <a:t>affected</a:t>
            </a:r>
            <a:endParaRPr sz="3200">
              <a:latin typeface="Arial"/>
              <a:cs typeface="Aria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304540" y="497840"/>
            <a:ext cx="2533650" cy="695960"/>
          </a:xfrm>
          <a:prstGeom prst="rect">
            <a:avLst/>
          </a:prstGeom>
        </p:spPr>
        <p:txBody>
          <a:bodyPr vert="horz" wrap="square" lIns="0" tIns="12700" rIns="0" bIns="0" rtlCol="0">
            <a:spAutoFit/>
          </a:bodyPr>
          <a:lstStyle/>
          <a:p>
            <a:pPr marL="12700">
              <a:lnSpc>
                <a:spcPct val="100000"/>
              </a:lnSpc>
              <a:spcBef>
                <a:spcPts val="100"/>
              </a:spcBef>
            </a:pPr>
            <a:r>
              <a:rPr spc="-515" dirty="0"/>
              <a:t>KALA</a:t>
            </a:r>
            <a:r>
              <a:rPr spc="-295" dirty="0"/>
              <a:t> </a:t>
            </a:r>
            <a:r>
              <a:rPr spc="-555" dirty="0"/>
              <a:t>AZAR</a:t>
            </a:r>
          </a:p>
        </p:txBody>
      </p:sp>
      <p:sp>
        <p:nvSpPr>
          <p:cNvPr id="3" name="object 3"/>
          <p:cNvSpPr txBox="1"/>
          <p:nvPr/>
        </p:nvSpPr>
        <p:spPr>
          <a:xfrm>
            <a:off x="535940" y="1633220"/>
            <a:ext cx="7850505" cy="5001260"/>
          </a:xfrm>
          <a:prstGeom prst="rect">
            <a:avLst/>
          </a:prstGeom>
        </p:spPr>
        <p:txBody>
          <a:bodyPr vert="horz" wrap="square" lIns="0" tIns="12700" rIns="0" bIns="0" rtlCol="0">
            <a:spAutoFit/>
          </a:bodyPr>
          <a:lstStyle/>
          <a:p>
            <a:pPr marL="355600" marR="5080" indent="-342900">
              <a:lnSpc>
                <a:spcPct val="100000"/>
              </a:lnSpc>
              <a:spcBef>
                <a:spcPts val="100"/>
              </a:spcBef>
              <a:buChar char="•"/>
              <a:tabLst>
                <a:tab pos="354965" algn="l"/>
                <a:tab pos="355600" algn="l"/>
              </a:tabLst>
            </a:pPr>
            <a:r>
              <a:rPr sz="3200" spc="-140" dirty="0">
                <a:latin typeface="Arial"/>
                <a:cs typeface="Arial"/>
              </a:rPr>
              <a:t>Annual </a:t>
            </a:r>
            <a:r>
              <a:rPr sz="3200" spc="-130" dirty="0">
                <a:latin typeface="Arial"/>
                <a:cs typeface="Arial"/>
              </a:rPr>
              <a:t>incidence </a:t>
            </a:r>
            <a:r>
              <a:rPr sz="3200" spc="-5" dirty="0">
                <a:latin typeface="Arial"/>
                <a:cs typeface="Arial"/>
              </a:rPr>
              <a:t>of </a:t>
            </a:r>
            <a:r>
              <a:rPr sz="3200" spc="-240" dirty="0">
                <a:latin typeface="Arial"/>
                <a:cs typeface="Arial"/>
              </a:rPr>
              <a:t>Kala </a:t>
            </a:r>
            <a:r>
              <a:rPr sz="3200" spc="-210" dirty="0">
                <a:latin typeface="Arial"/>
                <a:cs typeface="Arial"/>
              </a:rPr>
              <a:t>Azar </a:t>
            </a:r>
            <a:r>
              <a:rPr sz="3200" spc="10" dirty="0">
                <a:latin typeface="Arial"/>
                <a:cs typeface="Arial"/>
              </a:rPr>
              <a:t>will </a:t>
            </a:r>
            <a:r>
              <a:rPr sz="3200" spc="-150" dirty="0">
                <a:latin typeface="Arial"/>
                <a:cs typeface="Arial"/>
              </a:rPr>
              <a:t>be</a:t>
            </a:r>
            <a:r>
              <a:rPr sz="3200" spc="-515" dirty="0">
                <a:latin typeface="Arial"/>
                <a:cs typeface="Arial"/>
              </a:rPr>
              <a:t> </a:t>
            </a:r>
            <a:r>
              <a:rPr sz="3200" spc="-130" dirty="0">
                <a:latin typeface="Arial"/>
                <a:cs typeface="Arial"/>
              </a:rPr>
              <a:t>reduced  </a:t>
            </a:r>
            <a:r>
              <a:rPr sz="3200" spc="40" dirty="0">
                <a:latin typeface="Arial"/>
                <a:cs typeface="Arial"/>
              </a:rPr>
              <a:t>to </a:t>
            </a:r>
            <a:r>
              <a:rPr sz="3200" spc="-225" dirty="0">
                <a:latin typeface="Arial"/>
                <a:cs typeface="Arial"/>
              </a:rPr>
              <a:t>less </a:t>
            </a:r>
            <a:r>
              <a:rPr sz="3200" spc="-70" dirty="0">
                <a:latin typeface="Arial"/>
                <a:cs typeface="Arial"/>
              </a:rPr>
              <a:t>than </a:t>
            </a:r>
            <a:r>
              <a:rPr sz="3200" spc="-160" dirty="0">
                <a:latin typeface="Arial"/>
                <a:cs typeface="Arial"/>
              </a:rPr>
              <a:t>1 </a:t>
            </a:r>
            <a:r>
              <a:rPr sz="3200" spc="-85" dirty="0">
                <a:latin typeface="Arial"/>
                <a:cs typeface="Arial"/>
              </a:rPr>
              <a:t>per </a:t>
            </a:r>
            <a:r>
              <a:rPr sz="3200" spc="-155" dirty="0">
                <a:latin typeface="Arial"/>
                <a:cs typeface="Arial"/>
              </a:rPr>
              <a:t>10,000 </a:t>
            </a:r>
            <a:r>
              <a:rPr sz="3200" spc="-65" dirty="0">
                <a:latin typeface="Arial"/>
                <a:cs typeface="Arial"/>
              </a:rPr>
              <a:t>population </a:t>
            </a:r>
            <a:r>
              <a:rPr sz="3200" spc="-35" dirty="0">
                <a:latin typeface="Arial"/>
                <a:cs typeface="Arial"/>
              </a:rPr>
              <a:t>at </a:t>
            </a:r>
            <a:r>
              <a:rPr sz="3200" spc="-165" dirty="0">
                <a:latin typeface="Arial"/>
                <a:cs typeface="Arial"/>
              </a:rPr>
              <a:t>sub-  </a:t>
            </a:r>
            <a:r>
              <a:rPr sz="3200" spc="-35" dirty="0">
                <a:latin typeface="Arial"/>
                <a:cs typeface="Arial"/>
              </a:rPr>
              <a:t>district </a:t>
            </a:r>
            <a:r>
              <a:rPr sz="3200" spc="-100" dirty="0">
                <a:latin typeface="Arial"/>
                <a:cs typeface="Arial"/>
              </a:rPr>
              <a:t>level </a:t>
            </a:r>
            <a:r>
              <a:rPr sz="3200" spc="15" dirty="0">
                <a:latin typeface="Arial"/>
                <a:cs typeface="Arial"/>
              </a:rPr>
              <a:t>with </a:t>
            </a:r>
            <a:r>
              <a:rPr sz="3200" spc="-45" dirty="0">
                <a:latin typeface="Arial"/>
                <a:cs typeface="Arial"/>
              </a:rPr>
              <a:t>the </a:t>
            </a:r>
            <a:r>
              <a:rPr sz="3200" spc="-114" dirty="0">
                <a:latin typeface="Arial"/>
                <a:cs typeface="Arial"/>
              </a:rPr>
              <a:t>aim </a:t>
            </a:r>
            <a:r>
              <a:rPr sz="3200" spc="-5" dirty="0">
                <a:latin typeface="Arial"/>
                <a:cs typeface="Arial"/>
              </a:rPr>
              <a:t>of </a:t>
            </a:r>
            <a:r>
              <a:rPr sz="3200" spc="-75" dirty="0">
                <a:latin typeface="Arial"/>
                <a:cs typeface="Arial"/>
              </a:rPr>
              <a:t>eliminating </a:t>
            </a:r>
            <a:r>
              <a:rPr sz="3200" spc="-240" dirty="0">
                <a:latin typeface="Arial"/>
                <a:cs typeface="Arial"/>
              </a:rPr>
              <a:t>Kala  </a:t>
            </a:r>
            <a:r>
              <a:rPr sz="3200" spc="-210" dirty="0">
                <a:latin typeface="Arial"/>
                <a:cs typeface="Arial"/>
              </a:rPr>
              <a:t>Azar </a:t>
            </a:r>
            <a:r>
              <a:rPr sz="3200" spc="-130" dirty="0">
                <a:latin typeface="Arial"/>
                <a:cs typeface="Arial"/>
              </a:rPr>
              <a:t>by</a:t>
            </a:r>
            <a:r>
              <a:rPr sz="3200" spc="-140" dirty="0">
                <a:latin typeface="Arial"/>
                <a:cs typeface="Arial"/>
              </a:rPr>
              <a:t> </a:t>
            </a:r>
            <a:r>
              <a:rPr sz="3200" spc="-165" dirty="0">
                <a:latin typeface="Arial"/>
                <a:cs typeface="Arial"/>
              </a:rPr>
              <a:t>2010</a:t>
            </a:r>
            <a:endParaRPr sz="3200">
              <a:latin typeface="Arial"/>
              <a:cs typeface="Arial"/>
            </a:endParaRPr>
          </a:p>
          <a:p>
            <a:pPr marL="355600" marR="172085" indent="-342900">
              <a:lnSpc>
                <a:spcPct val="99900"/>
              </a:lnSpc>
              <a:spcBef>
                <a:spcPts val="790"/>
              </a:spcBef>
              <a:buChar char="•"/>
              <a:tabLst>
                <a:tab pos="354965" algn="l"/>
                <a:tab pos="355600" algn="l"/>
              </a:tabLst>
            </a:pPr>
            <a:r>
              <a:rPr sz="3200" spc="-240" dirty="0">
                <a:solidFill>
                  <a:srgbClr val="FF0000"/>
                </a:solidFill>
                <a:latin typeface="Arial"/>
                <a:cs typeface="Arial"/>
              </a:rPr>
              <a:t>Kala </a:t>
            </a:r>
            <a:r>
              <a:rPr sz="3200" spc="-210" dirty="0">
                <a:solidFill>
                  <a:srgbClr val="FF0000"/>
                </a:solidFill>
                <a:latin typeface="Arial"/>
                <a:cs typeface="Arial"/>
              </a:rPr>
              <a:t>Azar </a:t>
            </a:r>
            <a:r>
              <a:rPr sz="3200" spc="-170" dirty="0">
                <a:solidFill>
                  <a:srgbClr val="FF0000"/>
                </a:solidFill>
                <a:latin typeface="Arial"/>
                <a:cs typeface="Arial"/>
              </a:rPr>
              <a:t>Technical </a:t>
            </a:r>
            <a:r>
              <a:rPr sz="3200" spc="-175" dirty="0">
                <a:solidFill>
                  <a:srgbClr val="FF0000"/>
                </a:solidFill>
                <a:latin typeface="Arial"/>
                <a:cs typeface="Arial"/>
              </a:rPr>
              <a:t>Supervisors </a:t>
            </a:r>
            <a:r>
              <a:rPr sz="3200" spc="-350" dirty="0">
                <a:solidFill>
                  <a:srgbClr val="FF0000"/>
                </a:solidFill>
                <a:latin typeface="Arial"/>
                <a:cs typeface="Arial"/>
              </a:rPr>
              <a:t>(KTS) </a:t>
            </a:r>
            <a:r>
              <a:rPr sz="3200" spc="-130" dirty="0">
                <a:latin typeface="Arial"/>
                <a:cs typeface="Arial"/>
              </a:rPr>
              <a:t>are  </a:t>
            </a:r>
            <a:r>
              <a:rPr sz="3200" spc="-85" dirty="0">
                <a:latin typeface="Arial"/>
                <a:cs typeface="Arial"/>
              </a:rPr>
              <a:t>provided </a:t>
            </a:r>
            <a:r>
              <a:rPr sz="3200" spc="-40" dirty="0">
                <a:latin typeface="Arial"/>
                <a:cs typeface="Arial"/>
              </a:rPr>
              <a:t>in </a:t>
            </a:r>
            <a:r>
              <a:rPr sz="3200" spc="-85" dirty="0">
                <a:latin typeface="Arial"/>
                <a:cs typeface="Arial"/>
              </a:rPr>
              <a:t>affected </a:t>
            </a:r>
            <a:r>
              <a:rPr sz="3200" spc="-70" dirty="0">
                <a:latin typeface="Arial"/>
                <a:cs typeface="Arial"/>
              </a:rPr>
              <a:t>districts </a:t>
            </a:r>
            <a:r>
              <a:rPr sz="3200" spc="40" dirty="0">
                <a:latin typeface="Arial"/>
                <a:cs typeface="Arial"/>
              </a:rPr>
              <a:t>to </a:t>
            </a:r>
            <a:r>
              <a:rPr sz="3200" spc="-95" dirty="0">
                <a:latin typeface="Arial"/>
                <a:cs typeface="Arial"/>
              </a:rPr>
              <a:t>strengthen  </a:t>
            </a:r>
            <a:r>
              <a:rPr sz="3200" spc="-105" dirty="0">
                <a:latin typeface="Arial"/>
                <a:cs typeface="Arial"/>
              </a:rPr>
              <a:t>early </a:t>
            </a:r>
            <a:r>
              <a:rPr sz="3200" spc="-65" dirty="0">
                <a:latin typeface="Arial"/>
                <a:cs typeface="Arial"/>
              </a:rPr>
              <a:t>detection, </a:t>
            </a:r>
            <a:r>
              <a:rPr sz="3200" spc="-95" dirty="0">
                <a:latin typeface="Arial"/>
                <a:cs typeface="Arial"/>
              </a:rPr>
              <a:t>complete </a:t>
            </a:r>
            <a:r>
              <a:rPr sz="3200" spc="-35" dirty="0">
                <a:latin typeface="Arial"/>
                <a:cs typeface="Arial"/>
              </a:rPr>
              <a:t>treatment </a:t>
            </a:r>
            <a:r>
              <a:rPr sz="3200" spc="-155" dirty="0">
                <a:latin typeface="Arial"/>
                <a:cs typeface="Arial"/>
              </a:rPr>
              <a:t>and  </a:t>
            </a:r>
            <a:r>
              <a:rPr sz="3200" spc="-70" dirty="0">
                <a:latin typeface="Arial"/>
                <a:cs typeface="Arial"/>
              </a:rPr>
              <a:t>prevention </a:t>
            </a:r>
            <a:r>
              <a:rPr sz="3200" spc="-150" dirty="0">
                <a:latin typeface="Arial"/>
                <a:cs typeface="Arial"/>
              </a:rPr>
              <a:t>and </a:t>
            </a:r>
            <a:r>
              <a:rPr sz="3200" spc="-45" dirty="0">
                <a:latin typeface="Arial"/>
                <a:cs typeface="Arial"/>
              </a:rPr>
              <a:t>control </a:t>
            </a:r>
            <a:r>
              <a:rPr sz="3200" spc="-100" dirty="0">
                <a:latin typeface="Arial"/>
                <a:cs typeface="Arial"/>
              </a:rPr>
              <a:t>including </a:t>
            </a:r>
            <a:r>
              <a:rPr sz="3200" spc="-114" dirty="0">
                <a:latin typeface="Arial"/>
                <a:cs typeface="Arial"/>
              </a:rPr>
              <a:t>residual  </a:t>
            </a:r>
            <a:r>
              <a:rPr sz="3200" spc="-165" dirty="0">
                <a:latin typeface="Arial"/>
                <a:cs typeface="Arial"/>
              </a:rPr>
              <a:t>spray </a:t>
            </a:r>
            <a:r>
              <a:rPr sz="3200" spc="-95" dirty="0">
                <a:latin typeface="Arial"/>
                <a:cs typeface="Arial"/>
              </a:rPr>
              <a:t>(supported </a:t>
            </a:r>
            <a:r>
              <a:rPr sz="3200" spc="-90" dirty="0">
                <a:latin typeface="Arial"/>
                <a:cs typeface="Arial"/>
              </a:rPr>
              <a:t>under </a:t>
            </a:r>
            <a:r>
              <a:rPr sz="3200" spc="-65" dirty="0">
                <a:latin typeface="Arial"/>
                <a:cs typeface="Arial"/>
              </a:rPr>
              <a:t>World </a:t>
            </a:r>
            <a:r>
              <a:rPr sz="3200" spc="-225" dirty="0">
                <a:latin typeface="Arial"/>
                <a:cs typeface="Arial"/>
              </a:rPr>
              <a:t>Bank</a:t>
            </a:r>
            <a:r>
              <a:rPr sz="3200" spc="-465" dirty="0">
                <a:latin typeface="Arial"/>
                <a:cs typeface="Arial"/>
              </a:rPr>
              <a:t> </a:t>
            </a:r>
            <a:r>
              <a:rPr sz="3200" spc="-180" dirty="0">
                <a:latin typeface="Arial"/>
                <a:cs typeface="Arial"/>
              </a:rPr>
              <a:t>assisted  </a:t>
            </a:r>
            <a:r>
              <a:rPr sz="3200" spc="-60" dirty="0">
                <a:latin typeface="Arial"/>
                <a:cs typeface="Arial"/>
              </a:rPr>
              <a:t>project)</a:t>
            </a:r>
            <a:endParaRPr sz="3200">
              <a:latin typeface="Arial"/>
              <a:cs typeface="Aria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5940" y="1633220"/>
            <a:ext cx="7416800" cy="1488440"/>
          </a:xfrm>
          <a:prstGeom prst="rect">
            <a:avLst/>
          </a:prstGeom>
        </p:spPr>
        <p:txBody>
          <a:bodyPr vert="horz" wrap="square" lIns="0" tIns="12700" rIns="0" bIns="0" rtlCol="0">
            <a:spAutoFit/>
          </a:bodyPr>
          <a:lstStyle/>
          <a:p>
            <a:pPr marL="355600" marR="5080" indent="-342900">
              <a:lnSpc>
                <a:spcPct val="100000"/>
              </a:lnSpc>
              <a:spcBef>
                <a:spcPts val="100"/>
              </a:spcBef>
              <a:buChar char="•"/>
              <a:tabLst>
                <a:tab pos="354965" algn="l"/>
                <a:tab pos="355600" algn="l"/>
              </a:tabLst>
            </a:pPr>
            <a:r>
              <a:rPr sz="3200" spc="45" dirty="0">
                <a:latin typeface="Arial"/>
                <a:cs typeface="Arial"/>
              </a:rPr>
              <a:t>It </a:t>
            </a:r>
            <a:r>
              <a:rPr sz="3200" spc="-165" dirty="0">
                <a:latin typeface="Arial"/>
                <a:cs typeface="Arial"/>
              </a:rPr>
              <a:t>is </a:t>
            </a:r>
            <a:r>
              <a:rPr sz="3200" spc="-125" dirty="0">
                <a:latin typeface="Arial"/>
                <a:cs typeface="Arial"/>
              </a:rPr>
              <a:t>proposed </a:t>
            </a:r>
            <a:r>
              <a:rPr sz="3200" dirty="0">
                <a:latin typeface="Arial"/>
                <a:cs typeface="Arial"/>
              </a:rPr>
              <a:t>that </a:t>
            </a:r>
            <a:r>
              <a:rPr sz="3200" spc="-395" dirty="0">
                <a:latin typeface="Arial"/>
                <a:cs typeface="Arial"/>
              </a:rPr>
              <a:t>ASHA </a:t>
            </a:r>
            <a:r>
              <a:rPr sz="3200" spc="-105" dirty="0">
                <a:latin typeface="Arial"/>
                <a:cs typeface="Arial"/>
              </a:rPr>
              <a:t>workers </a:t>
            </a:r>
            <a:r>
              <a:rPr sz="3200" spc="10" dirty="0">
                <a:latin typeface="Arial"/>
                <a:cs typeface="Arial"/>
              </a:rPr>
              <a:t>will </a:t>
            </a:r>
            <a:r>
              <a:rPr sz="3200" spc="-150" dirty="0">
                <a:latin typeface="Arial"/>
                <a:cs typeface="Arial"/>
              </a:rPr>
              <a:t>be  </a:t>
            </a:r>
            <a:r>
              <a:rPr sz="3200" spc="-95" dirty="0">
                <a:latin typeface="Arial"/>
                <a:cs typeface="Arial"/>
              </a:rPr>
              <a:t>involved </a:t>
            </a:r>
            <a:r>
              <a:rPr sz="3200" spc="-40" dirty="0">
                <a:latin typeface="Arial"/>
                <a:cs typeface="Arial"/>
              </a:rPr>
              <a:t>in </a:t>
            </a:r>
            <a:r>
              <a:rPr sz="3200" spc="-45" dirty="0">
                <a:latin typeface="Arial"/>
                <a:cs typeface="Arial"/>
              </a:rPr>
              <a:t>identification </a:t>
            </a:r>
            <a:r>
              <a:rPr sz="3200" dirty="0">
                <a:latin typeface="Arial"/>
                <a:cs typeface="Arial"/>
              </a:rPr>
              <a:t>of </a:t>
            </a:r>
            <a:r>
              <a:rPr sz="3200" spc="-240" dirty="0">
                <a:latin typeface="Arial"/>
                <a:cs typeface="Arial"/>
              </a:rPr>
              <a:t>Kala </a:t>
            </a:r>
            <a:r>
              <a:rPr sz="3200" spc="-200" dirty="0">
                <a:latin typeface="Arial"/>
                <a:cs typeface="Arial"/>
              </a:rPr>
              <a:t>azar</a:t>
            </a:r>
            <a:r>
              <a:rPr sz="3200" spc="-660" dirty="0">
                <a:latin typeface="Arial"/>
                <a:cs typeface="Arial"/>
              </a:rPr>
              <a:t> </a:t>
            </a:r>
            <a:r>
              <a:rPr sz="3200" spc="-280" dirty="0">
                <a:latin typeface="Arial"/>
                <a:cs typeface="Arial"/>
              </a:rPr>
              <a:t>cases  </a:t>
            </a:r>
            <a:r>
              <a:rPr sz="3200" spc="-150" dirty="0">
                <a:latin typeface="Arial"/>
                <a:cs typeface="Arial"/>
              </a:rPr>
              <a:t>and </a:t>
            </a:r>
            <a:r>
              <a:rPr sz="3200" spc="-135" dirty="0">
                <a:latin typeface="Arial"/>
                <a:cs typeface="Arial"/>
              </a:rPr>
              <a:t>ensuring </a:t>
            </a:r>
            <a:r>
              <a:rPr sz="3200" spc="-10" dirty="0">
                <a:latin typeface="Arial"/>
                <a:cs typeface="Arial"/>
              </a:rPr>
              <a:t>their </a:t>
            </a:r>
            <a:r>
              <a:rPr sz="3200" spc="-95" dirty="0">
                <a:latin typeface="Arial"/>
                <a:cs typeface="Arial"/>
              </a:rPr>
              <a:t>complete</a:t>
            </a:r>
            <a:r>
              <a:rPr sz="3200" spc="-400" dirty="0">
                <a:latin typeface="Arial"/>
                <a:cs typeface="Arial"/>
              </a:rPr>
              <a:t> </a:t>
            </a:r>
            <a:r>
              <a:rPr sz="3200" spc="-35" dirty="0">
                <a:latin typeface="Arial"/>
                <a:cs typeface="Arial"/>
              </a:rPr>
              <a:t>treatment</a:t>
            </a:r>
            <a:endParaRPr sz="3200">
              <a:latin typeface="Arial"/>
              <a:cs typeface="Arial"/>
            </a:endParaRPr>
          </a:p>
        </p:txBody>
      </p:sp>
      <p:sp>
        <p:nvSpPr>
          <p:cNvPr id="3" name="object 3"/>
          <p:cNvSpPr txBox="1">
            <a:spLocks noGrp="1"/>
          </p:cNvSpPr>
          <p:nvPr>
            <p:ph type="title"/>
          </p:nvPr>
        </p:nvSpPr>
        <p:spPr>
          <a:xfrm>
            <a:off x="3304540" y="497840"/>
            <a:ext cx="2533650" cy="695960"/>
          </a:xfrm>
          <a:prstGeom prst="rect">
            <a:avLst/>
          </a:prstGeom>
        </p:spPr>
        <p:txBody>
          <a:bodyPr vert="horz" wrap="square" lIns="0" tIns="12700" rIns="0" bIns="0" rtlCol="0">
            <a:spAutoFit/>
          </a:bodyPr>
          <a:lstStyle/>
          <a:p>
            <a:pPr marL="12700">
              <a:lnSpc>
                <a:spcPct val="100000"/>
              </a:lnSpc>
              <a:spcBef>
                <a:spcPts val="100"/>
              </a:spcBef>
            </a:pPr>
            <a:r>
              <a:rPr spc="-515" dirty="0"/>
              <a:t>KALA</a:t>
            </a:r>
            <a:r>
              <a:rPr spc="-295" dirty="0"/>
              <a:t> </a:t>
            </a:r>
            <a:r>
              <a:rPr spc="-555" dirty="0"/>
              <a:t>AZAR</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49350" y="163829"/>
            <a:ext cx="6708140" cy="1365250"/>
          </a:xfrm>
          <a:prstGeom prst="rect">
            <a:avLst/>
          </a:prstGeom>
        </p:spPr>
        <p:txBody>
          <a:bodyPr vert="horz" wrap="square" lIns="0" tIns="12700" rIns="0" bIns="0" rtlCol="0">
            <a:spAutoFit/>
          </a:bodyPr>
          <a:lstStyle/>
          <a:p>
            <a:pPr algn="ctr">
              <a:lnSpc>
                <a:spcPts val="5275"/>
              </a:lnSpc>
              <a:spcBef>
                <a:spcPts val="100"/>
              </a:spcBef>
            </a:pPr>
            <a:r>
              <a:rPr spc="-520" dirty="0"/>
              <a:t>GUIDELINES </a:t>
            </a:r>
            <a:r>
              <a:rPr spc="-560" dirty="0"/>
              <a:t>UNDER</a:t>
            </a:r>
            <a:r>
              <a:rPr spc="-665" dirty="0"/>
              <a:t> </a:t>
            </a:r>
            <a:r>
              <a:rPr spc="-480" dirty="0"/>
              <a:t>NVBDCP:</a:t>
            </a:r>
          </a:p>
          <a:p>
            <a:pPr marL="135255" algn="ctr">
              <a:lnSpc>
                <a:spcPts val="5275"/>
              </a:lnSpc>
            </a:pPr>
            <a:r>
              <a:rPr spc="-515" dirty="0"/>
              <a:t>KALA</a:t>
            </a:r>
            <a:r>
              <a:rPr spc="-235" dirty="0"/>
              <a:t> </a:t>
            </a:r>
            <a:r>
              <a:rPr spc="-555" dirty="0"/>
              <a:t>AZAR</a:t>
            </a:r>
          </a:p>
        </p:txBody>
      </p:sp>
      <p:sp>
        <p:nvSpPr>
          <p:cNvPr id="3" name="object 3"/>
          <p:cNvSpPr txBox="1"/>
          <p:nvPr/>
        </p:nvSpPr>
        <p:spPr>
          <a:xfrm>
            <a:off x="523240" y="1531620"/>
            <a:ext cx="7892415" cy="5204460"/>
          </a:xfrm>
          <a:prstGeom prst="rect">
            <a:avLst/>
          </a:prstGeom>
        </p:spPr>
        <p:txBody>
          <a:bodyPr vert="horz" wrap="square" lIns="0" tIns="114300" rIns="0" bIns="0" rtlCol="0">
            <a:spAutoFit/>
          </a:bodyPr>
          <a:lstStyle/>
          <a:p>
            <a:pPr marL="368300" indent="-342900">
              <a:lnSpc>
                <a:spcPct val="100000"/>
              </a:lnSpc>
              <a:spcBef>
                <a:spcPts val="900"/>
              </a:spcBef>
              <a:buChar char="•"/>
              <a:tabLst>
                <a:tab pos="367665" algn="l"/>
                <a:tab pos="368300" algn="l"/>
              </a:tabLst>
            </a:pPr>
            <a:r>
              <a:rPr sz="3200" spc="-70" dirty="0">
                <a:latin typeface="Arial"/>
                <a:cs typeface="Arial"/>
              </a:rPr>
              <a:t>Main </a:t>
            </a:r>
            <a:r>
              <a:rPr sz="3200" spc="-100" dirty="0">
                <a:latin typeface="Arial"/>
                <a:cs typeface="Arial"/>
              </a:rPr>
              <a:t>strategic </a:t>
            </a:r>
            <a:r>
              <a:rPr sz="3200" spc="-125" dirty="0">
                <a:latin typeface="Arial"/>
                <a:cs typeface="Arial"/>
              </a:rPr>
              <a:t>components </a:t>
            </a:r>
            <a:r>
              <a:rPr sz="3200" spc="10" dirty="0">
                <a:latin typeface="Arial"/>
                <a:cs typeface="Arial"/>
              </a:rPr>
              <a:t>for</a:t>
            </a:r>
            <a:r>
              <a:rPr sz="3200" spc="-409" dirty="0">
                <a:latin typeface="Arial"/>
                <a:cs typeface="Arial"/>
              </a:rPr>
              <a:t> </a:t>
            </a:r>
            <a:r>
              <a:rPr sz="3200" spc="-55" dirty="0">
                <a:latin typeface="Arial"/>
                <a:cs typeface="Arial"/>
              </a:rPr>
              <a:t>elimination:</a:t>
            </a:r>
            <a:endParaRPr sz="3200">
              <a:latin typeface="Arial"/>
              <a:cs typeface="Arial"/>
            </a:endParaRPr>
          </a:p>
          <a:p>
            <a:pPr marL="368300" marR="17780" indent="-342900">
              <a:lnSpc>
                <a:spcPct val="100000"/>
              </a:lnSpc>
              <a:spcBef>
                <a:spcPts val="800"/>
              </a:spcBef>
            </a:pPr>
            <a:r>
              <a:rPr sz="4800" spc="-600" baseline="6076" dirty="0">
                <a:latin typeface="UnDotum"/>
                <a:cs typeface="UnDotum"/>
              </a:rPr>
              <a:t></a:t>
            </a:r>
            <a:r>
              <a:rPr sz="3200" b="1" spc="-400" dirty="0">
                <a:latin typeface="Arial"/>
                <a:cs typeface="Arial"/>
              </a:rPr>
              <a:t>Case </a:t>
            </a:r>
            <a:r>
              <a:rPr sz="3200" b="1" spc="-170" dirty="0">
                <a:latin typeface="Arial"/>
                <a:cs typeface="Arial"/>
              </a:rPr>
              <a:t>detection </a:t>
            </a:r>
            <a:r>
              <a:rPr sz="3200" b="1" spc="-229" dirty="0">
                <a:latin typeface="Arial"/>
                <a:cs typeface="Arial"/>
              </a:rPr>
              <a:t>and </a:t>
            </a:r>
            <a:r>
              <a:rPr sz="3200" b="1" spc="-105" dirty="0">
                <a:latin typeface="Arial"/>
                <a:cs typeface="Arial"/>
              </a:rPr>
              <a:t>treatment</a:t>
            </a:r>
            <a:r>
              <a:rPr sz="3200" spc="-105" dirty="0">
                <a:latin typeface="Arial"/>
                <a:cs typeface="Arial"/>
              </a:rPr>
              <a:t>: </a:t>
            </a:r>
            <a:r>
              <a:rPr sz="3200" spc="-125" dirty="0">
                <a:latin typeface="Arial"/>
                <a:cs typeface="Arial"/>
              </a:rPr>
              <a:t>done </a:t>
            </a:r>
            <a:r>
              <a:rPr sz="3200" spc="-70" dirty="0">
                <a:latin typeface="Arial"/>
                <a:cs typeface="Arial"/>
              </a:rPr>
              <a:t>through  </a:t>
            </a:r>
            <a:r>
              <a:rPr sz="3200" spc="-45" dirty="0">
                <a:latin typeface="Arial"/>
                <a:cs typeface="Arial"/>
              </a:rPr>
              <a:t>the </a:t>
            </a:r>
            <a:r>
              <a:rPr sz="3200" spc="-120" dirty="0">
                <a:latin typeface="Arial"/>
                <a:cs typeface="Arial"/>
              </a:rPr>
              <a:t>existing </a:t>
            </a:r>
            <a:r>
              <a:rPr sz="3200" spc="-130" dirty="0">
                <a:latin typeface="Arial"/>
                <a:cs typeface="Arial"/>
              </a:rPr>
              <a:t>Primary </a:t>
            </a:r>
            <a:r>
              <a:rPr sz="3200" spc="-75" dirty="0">
                <a:latin typeface="Arial"/>
                <a:cs typeface="Arial"/>
              </a:rPr>
              <a:t>health </a:t>
            </a:r>
            <a:r>
              <a:rPr sz="3200" spc="-160" dirty="0">
                <a:latin typeface="Arial"/>
                <a:cs typeface="Arial"/>
              </a:rPr>
              <a:t>care </a:t>
            </a:r>
            <a:r>
              <a:rPr sz="3200" spc="-165" dirty="0">
                <a:latin typeface="Arial"/>
                <a:cs typeface="Arial"/>
              </a:rPr>
              <a:t>system  </a:t>
            </a:r>
            <a:r>
              <a:rPr sz="3200" spc="-114" dirty="0">
                <a:latin typeface="Arial"/>
                <a:cs typeface="Arial"/>
              </a:rPr>
              <a:t>supplemented </a:t>
            </a:r>
            <a:r>
              <a:rPr sz="3200" spc="-130" dirty="0">
                <a:latin typeface="Arial"/>
                <a:cs typeface="Arial"/>
              </a:rPr>
              <a:t>by </a:t>
            </a:r>
            <a:r>
              <a:rPr sz="3200" spc="-85" dirty="0">
                <a:latin typeface="Arial"/>
                <a:cs typeface="Arial"/>
              </a:rPr>
              <a:t>periodic </a:t>
            </a:r>
            <a:r>
              <a:rPr sz="3200" spc="-135" dirty="0">
                <a:latin typeface="Arial"/>
                <a:cs typeface="Arial"/>
              </a:rPr>
              <a:t>annual </a:t>
            </a:r>
            <a:r>
              <a:rPr sz="3200" spc="-110" dirty="0">
                <a:latin typeface="Arial"/>
                <a:cs typeface="Arial"/>
              </a:rPr>
              <a:t>active  </a:t>
            </a:r>
            <a:r>
              <a:rPr sz="3200" spc="-204" dirty="0">
                <a:latin typeface="Arial"/>
                <a:cs typeface="Arial"/>
              </a:rPr>
              <a:t>searches </a:t>
            </a:r>
            <a:r>
              <a:rPr sz="3200" spc="-210" dirty="0">
                <a:latin typeface="Arial"/>
                <a:cs typeface="Arial"/>
              </a:rPr>
              <a:t>(Kala </a:t>
            </a:r>
            <a:r>
              <a:rPr sz="3200" spc="-200" dirty="0">
                <a:latin typeface="Arial"/>
                <a:cs typeface="Arial"/>
              </a:rPr>
              <a:t>azar</a:t>
            </a:r>
            <a:r>
              <a:rPr sz="3200" spc="-120" dirty="0">
                <a:latin typeface="Arial"/>
                <a:cs typeface="Arial"/>
              </a:rPr>
              <a:t> </a:t>
            </a:r>
            <a:r>
              <a:rPr sz="3200" spc="-20" dirty="0">
                <a:latin typeface="Arial"/>
                <a:cs typeface="Arial"/>
              </a:rPr>
              <a:t>fortnight)</a:t>
            </a:r>
            <a:endParaRPr sz="3200">
              <a:latin typeface="Arial"/>
              <a:cs typeface="Arial"/>
            </a:endParaRPr>
          </a:p>
          <a:p>
            <a:pPr marL="368300" marR="147320" indent="-342900">
              <a:lnSpc>
                <a:spcPct val="99900"/>
              </a:lnSpc>
              <a:spcBef>
                <a:spcPts val="790"/>
              </a:spcBef>
            </a:pPr>
            <a:r>
              <a:rPr sz="4800" spc="-247" baseline="5208" dirty="0">
                <a:latin typeface="UnDotum"/>
                <a:cs typeface="UnDotum"/>
              </a:rPr>
              <a:t></a:t>
            </a:r>
            <a:r>
              <a:rPr sz="3200" b="1" spc="-165" dirty="0">
                <a:latin typeface="Arial"/>
                <a:cs typeface="Arial"/>
              </a:rPr>
              <a:t>Interruption </a:t>
            </a:r>
            <a:r>
              <a:rPr sz="3200" b="1" spc="-145" dirty="0">
                <a:latin typeface="Arial"/>
                <a:cs typeface="Arial"/>
              </a:rPr>
              <a:t>of </a:t>
            </a:r>
            <a:r>
              <a:rPr sz="3200" b="1" spc="-245" dirty="0">
                <a:latin typeface="Arial"/>
                <a:cs typeface="Arial"/>
              </a:rPr>
              <a:t>transmission </a:t>
            </a:r>
            <a:r>
              <a:rPr sz="3200" b="1" spc="-210" dirty="0">
                <a:latin typeface="Arial"/>
                <a:cs typeface="Arial"/>
              </a:rPr>
              <a:t>through </a:t>
            </a:r>
            <a:r>
              <a:rPr sz="3200" b="1" spc="-200" dirty="0">
                <a:latin typeface="Arial"/>
                <a:cs typeface="Arial"/>
              </a:rPr>
              <a:t>vector  </a:t>
            </a:r>
            <a:r>
              <a:rPr sz="3200" b="1" spc="-170" dirty="0">
                <a:latin typeface="Arial"/>
                <a:cs typeface="Arial"/>
              </a:rPr>
              <a:t>control</a:t>
            </a:r>
            <a:r>
              <a:rPr sz="3200" spc="-170" dirty="0">
                <a:latin typeface="Arial"/>
                <a:cs typeface="Arial"/>
              </a:rPr>
              <a:t>: </a:t>
            </a:r>
            <a:r>
              <a:rPr sz="3200" spc="-100" dirty="0">
                <a:latin typeface="Arial"/>
                <a:cs typeface="Arial"/>
              </a:rPr>
              <a:t>undertaking </a:t>
            </a:r>
            <a:r>
              <a:rPr sz="3200" spc="-160" dirty="0">
                <a:latin typeface="Arial"/>
                <a:cs typeface="Arial"/>
              </a:rPr>
              <a:t>2 </a:t>
            </a:r>
            <a:r>
              <a:rPr sz="3200" spc="-120" dirty="0">
                <a:latin typeface="Arial"/>
                <a:cs typeface="Arial"/>
              </a:rPr>
              <a:t>rounds </a:t>
            </a:r>
            <a:r>
              <a:rPr sz="3200" dirty="0">
                <a:latin typeface="Arial"/>
                <a:cs typeface="Arial"/>
              </a:rPr>
              <a:t>of </a:t>
            </a:r>
            <a:r>
              <a:rPr sz="3200" spc="-370" dirty="0">
                <a:latin typeface="Arial"/>
                <a:cs typeface="Arial"/>
              </a:rPr>
              <a:t>DDT </a:t>
            </a:r>
            <a:r>
              <a:rPr sz="3200" spc="-165" dirty="0">
                <a:latin typeface="Arial"/>
                <a:cs typeface="Arial"/>
              </a:rPr>
              <a:t>spray  </a:t>
            </a:r>
            <a:r>
              <a:rPr sz="3200" spc="-120" dirty="0">
                <a:latin typeface="Arial"/>
                <a:cs typeface="Arial"/>
              </a:rPr>
              <a:t>annually </a:t>
            </a:r>
            <a:r>
              <a:rPr sz="3200" spc="-40" dirty="0">
                <a:latin typeface="Arial"/>
                <a:cs typeface="Arial"/>
              </a:rPr>
              <a:t>in </a:t>
            </a:r>
            <a:r>
              <a:rPr sz="3200" spc="-470" dirty="0">
                <a:latin typeface="Arial"/>
                <a:cs typeface="Arial"/>
              </a:rPr>
              <a:t>PHC </a:t>
            </a:r>
            <a:r>
              <a:rPr sz="3200" spc="-200" dirty="0">
                <a:latin typeface="Arial"/>
                <a:cs typeface="Arial"/>
              </a:rPr>
              <a:t>areas </a:t>
            </a:r>
            <a:r>
              <a:rPr sz="3200" spc="-55" dirty="0">
                <a:latin typeface="Arial"/>
                <a:cs typeface="Arial"/>
              </a:rPr>
              <a:t>reporting </a:t>
            </a:r>
            <a:r>
              <a:rPr sz="3200" spc="-160" dirty="0">
                <a:latin typeface="Arial"/>
                <a:cs typeface="Arial"/>
              </a:rPr>
              <a:t>kala </a:t>
            </a:r>
            <a:r>
              <a:rPr sz="3200" spc="-200" dirty="0">
                <a:latin typeface="Arial"/>
                <a:cs typeface="Arial"/>
              </a:rPr>
              <a:t>azar  </a:t>
            </a:r>
            <a:r>
              <a:rPr sz="3200" spc="-130" dirty="0">
                <a:latin typeface="Arial"/>
                <a:cs typeface="Arial"/>
              </a:rPr>
              <a:t>incidence </a:t>
            </a:r>
            <a:r>
              <a:rPr sz="3200" spc="-95" dirty="0">
                <a:latin typeface="Arial"/>
                <a:cs typeface="Arial"/>
              </a:rPr>
              <a:t>under </a:t>
            </a:r>
            <a:r>
              <a:rPr sz="3200" spc="-50" dirty="0">
                <a:latin typeface="Arial"/>
                <a:cs typeface="Arial"/>
              </a:rPr>
              <a:t>direct </a:t>
            </a:r>
            <a:r>
              <a:rPr sz="3200" spc="-125" dirty="0">
                <a:latin typeface="Arial"/>
                <a:cs typeface="Arial"/>
              </a:rPr>
              <a:t>supervision </a:t>
            </a:r>
            <a:r>
              <a:rPr sz="3200" spc="-155" dirty="0">
                <a:latin typeface="Arial"/>
                <a:cs typeface="Arial"/>
              </a:rPr>
              <a:t>and  </a:t>
            </a:r>
            <a:r>
              <a:rPr sz="3200" spc="-55" dirty="0">
                <a:latin typeface="Arial"/>
                <a:cs typeface="Arial"/>
              </a:rPr>
              <a:t>monitoring </a:t>
            </a:r>
            <a:r>
              <a:rPr sz="3200" spc="-130" dirty="0">
                <a:latin typeface="Arial"/>
                <a:cs typeface="Arial"/>
              </a:rPr>
              <a:t>by </a:t>
            </a:r>
            <a:r>
              <a:rPr sz="3200" spc="-170" dirty="0">
                <a:latin typeface="Arial"/>
                <a:cs typeface="Arial"/>
              </a:rPr>
              <a:t>NHM</a:t>
            </a:r>
            <a:r>
              <a:rPr sz="3200" spc="-350" dirty="0">
                <a:latin typeface="Arial"/>
                <a:cs typeface="Arial"/>
              </a:rPr>
              <a:t> </a:t>
            </a:r>
            <a:r>
              <a:rPr sz="3200" spc="-45" dirty="0">
                <a:latin typeface="Arial"/>
                <a:cs typeface="Arial"/>
              </a:rPr>
              <a:t>institutions</a:t>
            </a:r>
            <a:endParaRPr sz="3200">
              <a:latin typeface="Arial"/>
              <a:cs typeface="Aria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23240" y="1531620"/>
            <a:ext cx="7384415" cy="5407660"/>
          </a:xfrm>
          <a:prstGeom prst="rect">
            <a:avLst/>
          </a:prstGeom>
        </p:spPr>
        <p:txBody>
          <a:bodyPr vert="horz" wrap="square" lIns="0" tIns="114300" rIns="0" bIns="0" rtlCol="0">
            <a:spAutoFit/>
          </a:bodyPr>
          <a:lstStyle/>
          <a:p>
            <a:pPr marL="368300" indent="-342900">
              <a:lnSpc>
                <a:spcPct val="100000"/>
              </a:lnSpc>
              <a:spcBef>
                <a:spcPts val="900"/>
              </a:spcBef>
              <a:buFont typeface="Arial"/>
              <a:buChar char="•"/>
              <a:tabLst>
                <a:tab pos="367665" algn="l"/>
                <a:tab pos="368300" algn="l"/>
              </a:tabLst>
            </a:pPr>
            <a:r>
              <a:rPr sz="3200" b="1" spc="-235" dirty="0">
                <a:latin typeface="Arial"/>
                <a:cs typeface="Arial"/>
              </a:rPr>
              <a:t>First </a:t>
            </a:r>
            <a:r>
              <a:rPr sz="3200" b="1" spc="-215" dirty="0">
                <a:latin typeface="Arial"/>
                <a:cs typeface="Arial"/>
              </a:rPr>
              <a:t>round </a:t>
            </a:r>
            <a:r>
              <a:rPr sz="3200" b="1" spc="-145" dirty="0">
                <a:latin typeface="Arial"/>
                <a:cs typeface="Arial"/>
              </a:rPr>
              <a:t>of </a:t>
            </a:r>
            <a:r>
              <a:rPr sz="3200" b="1" spc="-345" dirty="0">
                <a:latin typeface="Arial"/>
                <a:cs typeface="Arial"/>
              </a:rPr>
              <a:t>IRS:</a:t>
            </a:r>
            <a:r>
              <a:rPr sz="3200" b="1" spc="-70" dirty="0">
                <a:latin typeface="Arial"/>
                <a:cs typeface="Arial"/>
              </a:rPr>
              <a:t> </a:t>
            </a:r>
            <a:r>
              <a:rPr sz="3200" spc="-100" dirty="0">
                <a:latin typeface="Arial"/>
                <a:cs typeface="Arial"/>
              </a:rPr>
              <a:t>february-march</a:t>
            </a:r>
            <a:endParaRPr sz="3200">
              <a:latin typeface="Arial"/>
              <a:cs typeface="Arial"/>
            </a:endParaRPr>
          </a:p>
          <a:p>
            <a:pPr marL="368300" indent="-342900">
              <a:lnSpc>
                <a:spcPct val="100000"/>
              </a:lnSpc>
              <a:spcBef>
                <a:spcPts val="800"/>
              </a:spcBef>
              <a:buFont typeface="Arial"/>
              <a:buChar char="•"/>
              <a:tabLst>
                <a:tab pos="367665" algn="l"/>
                <a:tab pos="368300" algn="l"/>
              </a:tabLst>
            </a:pPr>
            <a:r>
              <a:rPr sz="3200" b="1" spc="-330" dirty="0">
                <a:latin typeface="Arial"/>
                <a:cs typeface="Arial"/>
              </a:rPr>
              <a:t>Second </a:t>
            </a:r>
            <a:r>
              <a:rPr sz="3200" b="1" spc="-210" dirty="0">
                <a:latin typeface="Arial"/>
                <a:cs typeface="Arial"/>
              </a:rPr>
              <a:t>round:</a:t>
            </a:r>
            <a:r>
              <a:rPr sz="3200" b="1" dirty="0">
                <a:latin typeface="Arial"/>
                <a:cs typeface="Arial"/>
              </a:rPr>
              <a:t> </a:t>
            </a:r>
            <a:r>
              <a:rPr sz="3200" spc="-120" dirty="0">
                <a:latin typeface="Arial"/>
                <a:cs typeface="Arial"/>
              </a:rPr>
              <a:t>may-june</a:t>
            </a:r>
            <a:endParaRPr sz="3200">
              <a:latin typeface="Arial"/>
              <a:cs typeface="Arial"/>
            </a:endParaRPr>
          </a:p>
          <a:p>
            <a:pPr marL="368300" marR="17780" indent="-342900">
              <a:lnSpc>
                <a:spcPct val="100000"/>
              </a:lnSpc>
              <a:spcBef>
                <a:spcPts val="800"/>
              </a:spcBef>
            </a:pPr>
            <a:r>
              <a:rPr sz="4800" spc="-412" baseline="6076" dirty="0">
                <a:latin typeface="UnDotum"/>
                <a:cs typeface="UnDotum"/>
              </a:rPr>
              <a:t></a:t>
            </a:r>
            <a:r>
              <a:rPr sz="3200" spc="-275" dirty="0">
                <a:latin typeface="Arial"/>
                <a:cs typeface="Arial"/>
              </a:rPr>
              <a:t>Just </a:t>
            </a:r>
            <a:r>
              <a:rPr sz="3200" spc="-80" dirty="0">
                <a:latin typeface="Arial"/>
                <a:cs typeface="Arial"/>
              </a:rPr>
              <a:t>before </a:t>
            </a:r>
            <a:r>
              <a:rPr sz="3200" spc="-45" dirty="0">
                <a:latin typeface="Arial"/>
                <a:cs typeface="Arial"/>
              </a:rPr>
              <a:t>the </a:t>
            </a:r>
            <a:r>
              <a:rPr sz="3200" spc="-114" dirty="0">
                <a:latin typeface="Arial"/>
                <a:cs typeface="Arial"/>
              </a:rPr>
              <a:t>onset </a:t>
            </a:r>
            <a:r>
              <a:rPr sz="3200" dirty="0">
                <a:latin typeface="Arial"/>
                <a:cs typeface="Arial"/>
              </a:rPr>
              <a:t>of </a:t>
            </a:r>
            <a:r>
              <a:rPr sz="3200" spc="-140" dirty="0">
                <a:latin typeface="Arial"/>
                <a:cs typeface="Arial"/>
              </a:rPr>
              <a:t>monsoon </a:t>
            </a:r>
            <a:r>
              <a:rPr sz="3200" spc="-300" dirty="0">
                <a:latin typeface="Arial"/>
                <a:cs typeface="Arial"/>
              </a:rPr>
              <a:t>as</a:t>
            </a:r>
            <a:r>
              <a:rPr sz="3200" spc="-580" dirty="0">
                <a:latin typeface="Arial"/>
                <a:cs typeface="Arial"/>
              </a:rPr>
              <a:t> </a:t>
            </a:r>
            <a:r>
              <a:rPr sz="3200" spc="-190" dirty="0">
                <a:latin typeface="Arial"/>
                <a:cs typeface="Arial"/>
              </a:rPr>
              <a:t>some  </a:t>
            </a:r>
            <a:r>
              <a:rPr sz="3200" spc="-100" dirty="0">
                <a:latin typeface="Arial"/>
                <a:cs typeface="Arial"/>
              </a:rPr>
              <a:t>parts </a:t>
            </a:r>
            <a:r>
              <a:rPr sz="3200" spc="-5" dirty="0">
                <a:latin typeface="Arial"/>
                <a:cs typeface="Arial"/>
              </a:rPr>
              <a:t>of </a:t>
            </a:r>
            <a:r>
              <a:rPr sz="3200" spc="-140" dirty="0">
                <a:latin typeface="Arial"/>
                <a:cs typeface="Arial"/>
              </a:rPr>
              <a:t>Bihar </a:t>
            </a:r>
            <a:r>
              <a:rPr sz="3200" spc="-160" dirty="0">
                <a:latin typeface="Arial"/>
                <a:cs typeface="Arial"/>
              </a:rPr>
              <a:t>become </a:t>
            </a:r>
            <a:r>
              <a:rPr sz="3200" spc="-170" dirty="0">
                <a:latin typeface="Arial"/>
                <a:cs typeface="Arial"/>
              </a:rPr>
              <a:t>inaccessible </a:t>
            </a:r>
            <a:r>
              <a:rPr sz="3200" spc="-40" dirty="0">
                <a:latin typeface="Arial"/>
                <a:cs typeface="Arial"/>
              </a:rPr>
              <a:t>in  </a:t>
            </a:r>
            <a:r>
              <a:rPr sz="3200" spc="-140" dirty="0">
                <a:latin typeface="Arial"/>
                <a:cs typeface="Arial"/>
              </a:rPr>
              <a:t>monsoon</a:t>
            </a:r>
            <a:endParaRPr sz="3200">
              <a:latin typeface="Arial"/>
              <a:cs typeface="Arial"/>
            </a:endParaRPr>
          </a:p>
          <a:p>
            <a:pPr marL="368300" marR="201930" indent="-342900">
              <a:lnSpc>
                <a:spcPct val="100000"/>
              </a:lnSpc>
              <a:spcBef>
                <a:spcPts val="790"/>
              </a:spcBef>
              <a:buChar char="•"/>
              <a:tabLst>
                <a:tab pos="367665" algn="l"/>
                <a:tab pos="368300" algn="l"/>
              </a:tabLst>
            </a:pPr>
            <a:r>
              <a:rPr sz="3200" spc="-445" dirty="0">
                <a:latin typeface="Arial"/>
                <a:cs typeface="Arial"/>
              </a:rPr>
              <a:t>IRS </a:t>
            </a:r>
            <a:r>
              <a:rPr sz="3200" spc="-10" dirty="0">
                <a:latin typeface="Arial"/>
                <a:cs typeface="Arial"/>
              </a:rPr>
              <a:t>(with </a:t>
            </a:r>
            <a:r>
              <a:rPr sz="3200" spc="-365" dirty="0">
                <a:latin typeface="Arial"/>
                <a:cs typeface="Arial"/>
              </a:rPr>
              <a:t>DDT </a:t>
            </a:r>
            <a:r>
              <a:rPr sz="3200" spc="-245" dirty="0">
                <a:latin typeface="Arial"/>
                <a:cs typeface="Arial"/>
              </a:rPr>
              <a:t>50%) </a:t>
            </a:r>
            <a:r>
              <a:rPr sz="3200" spc="-165" dirty="0">
                <a:latin typeface="Arial"/>
                <a:cs typeface="Arial"/>
              </a:rPr>
              <a:t>is </a:t>
            </a:r>
            <a:r>
              <a:rPr sz="3200" spc="-114" dirty="0">
                <a:latin typeface="Arial"/>
                <a:cs typeface="Arial"/>
              </a:rPr>
              <a:t>supplemented </a:t>
            </a:r>
            <a:r>
              <a:rPr sz="3200" spc="10" dirty="0">
                <a:latin typeface="Arial"/>
                <a:cs typeface="Arial"/>
              </a:rPr>
              <a:t>with  </a:t>
            </a:r>
            <a:r>
              <a:rPr sz="3200" spc="-40" dirty="0">
                <a:latin typeface="Arial"/>
                <a:cs typeface="Arial"/>
              </a:rPr>
              <a:t>efforts </a:t>
            </a:r>
            <a:r>
              <a:rPr sz="3200" spc="40" dirty="0">
                <a:latin typeface="Arial"/>
                <a:cs typeface="Arial"/>
              </a:rPr>
              <a:t>to </a:t>
            </a:r>
            <a:r>
              <a:rPr sz="3200" spc="-85" dirty="0">
                <a:latin typeface="Arial"/>
                <a:cs typeface="Arial"/>
              </a:rPr>
              <a:t>improve</a:t>
            </a:r>
            <a:r>
              <a:rPr sz="3200" spc="-520" dirty="0">
                <a:latin typeface="Arial"/>
                <a:cs typeface="Arial"/>
              </a:rPr>
              <a:t> </a:t>
            </a:r>
            <a:r>
              <a:rPr sz="3200" spc="-80" dirty="0">
                <a:latin typeface="Arial"/>
                <a:cs typeface="Arial"/>
              </a:rPr>
              <a:t>sanitation</a:t>
            </a:r>
            <a:endParaRPr sz="3200">
              <a:latin typeface="Arial"/>
              <a:cs typeface="Arial"/>
            </a:endParaRPr>
          </a:p>
          <a:p>
            <a:pPr marL="368300" marR="60960" indent="-342900">
              <a:lnSpc>
                <a:spcPct val="100000"/>
              </a:lnSpc>
              <a:spcBef>
                <a:spcPts val="790"/>
              </a:spcBef>
              <a:buChar char="•"/>
              <a:tabLst>
                <a:tab pos="367665" algn="l"/>
                <a:tab pos="368300" algn="l"/>
              </a:tabLst>
            </a:pPr>
            <a:r>
              <a:rPr sz="3200" spc="-100" dirty="0">
                <a:latin typeface="Arial"/>
                <a:cs typeface="Arial"/>
              </a:rPr>
              <a:t>In </a:t>
            </a:r>
            <a:r>
              <a:rPr sz="3200" spc="-60" dirty="0">
                <a:latin typeface="Arial"/>
                <a:cs typeface="Arial"/>
              </a:rPr>
              <a:t>addition, </a:t>
            </a:r>
            <a:r>
              <a:rPr sz="3200" spc="-80" dirty="0">
                <a:latin typeface="Arial"/>
                <a:cs typeface="Arial"/>
              </a:rPr>
              <a:t>environmental </a:t>
            </a:r>
            <a:r>
              <a:rPr sz="3200" spc="-190" dirty="0">
                <a:latin typeface="Arial"/>
                <a:cs typeface="Arial"/>
              </a:rPr>
              <a:t>measures </a:t>
            </a:r>
            <a:r>
              <a:rPr sz="3200" spc="-150" dirty="0">
                <a:latin typeface="Arial"/>
                <a:cs typeface="Arial"/>
              </a:rPr>
              <a:t>and  </a:t>
            </a:r>
            <a:r>
              <a:rPr sz="3200" spc="-130" dirty="0">
                <a:latin typeface="Arial"/>
                <a:cs typeface="Arial"/>
              </a:rPr>
              <a:t>personal </a:t>
            </a:r>
            <a:r>
              <a:rPr sz="3200" spc="-45" dirty="0">
                <a:latin typeface="Arial"/>
                <a:cs typeface="Arial"/>
              </a:rPr>
              <a:t>protection </a:t>
            </a:r>
            <a:r>
              <a:rPr sz="3200" spc="-20" dirty="0">
                <a:latin typeface="Arial"/>
                <a:cs typeface="Arial"/>
              </a:rPr>
              <a:t>from </a:t>
            </a:r>
            <a:r>
              <a:rPr sz="3200" spc="-125" dirty="0">
                <a:latin typeface="Arial"/>
                <a:cs typeface="Arial"/>
              </a:rPr>
              <a:t>sandfly </a:t>
            </a:r>
            <a:r>
              <a:rPr sz="3200" spc="-90" dirty="0">
                <a:latin typeface="Arial"/>
                <a:cs typeface="Arial"/>
              </a:rPr>
              <a:t>bites</a:t>
            </a:r>
            <a:r>
              <a:rPr sz="3200" spc="-595" dirty="0">
                <a:latin typeface="Arial"/>
                <a:cs typeface="Arial"/>
              </a:rPr>
              <a:t> </a:t>
            </a:r>
            <a:r>
              <a:rPr sz="3200" spc="-130" dirty="0">
                <a:latin typeface="Arial"/>
                <a:cs typeface="Arial"/>
              </a:rPr>
              <a:t>are  </a:t>
            </a:r>
            <a:r>
              <a:rPr sz="3200" spc="-155" dirty="0">
                <a:latin typeface="Arial"/>
                <a:cs typeface="Arial"/>
              </a:rPr>
              <a:t>encouraged</a:t>
            </a:r>
            <a:endParaRPr sz="3200">
              <a:latin typeface="Arial"/>
              <a:cs typeface="Arial"/>
            </a:endParaRPr>
          </a:p>
        </p:txBody>
      </p:sp>
      <p:sp>
        <p:nvSpPr>
          <p:cNvPr id="3" name="object 3"/>
          <p:cNvSpPr txBox="1">
            <a:spLocks noGrp="1"/>
          </p:cNvSpPr>
          <p:nvPr>
            <p:ph type="title"/>
          </p:nvPr>
        </p:nvSpPr>
        <p:spPr>
          <a:xfrm>
            <a:off x="1149350" y="163829"/>
            <a:ext cx="6708140" cy="1365250"/>
          </a:xfrm>
          <a:prstGeom prst="rect">
            <a:avLst/>
          </a:prstGeom>
        </p:spPr>
        <p:txBody>
          <a:bodyPr vert="horz" wrap="square" lIns="0" tIns="12700" rIns="0" bIns="0" rtlCol="0">
            <a:spAutoFit/>
          </a:bodyPr>
          <a:lstStyle/>
          <a:p>
            <a:pPr algn="ctr">
              <a:lnSpc>
                <a:spcPts val="5275"/>
              </a:lnSpc>
              <a:spcBef>
                <a:spcPts val="100"/>
              </a:spcBef>
            </a:pPr>
            <a:r>
              <a:rPr spc="-520" dirty="0"/>
              <a:t>GUIDELINES </a:t>
            </a:r>
            <a:r>
              <a:rPr spc="-560" dirty="0"/>
              <a:t>UNDER</a:t>
            </a:r>
            <a:r>
              <a:rPr spc="-665" dirty="0"/>
              <a:t> </a:t>
            </a:r>
            <a:r>
              <a:rPr spc="-480" dirty="0"/>
              <a:t>NVBDCP:</a:t>
            </a:r>
          </a:p>
          <a:p>
            <a:pPr marL="135255" algn="ctr">
              <a:lnSpc>
                <a:spcPts val="5275"/>
              </a:lnSpc>
            </a:pPr>
            <a:r>
              <a:rPr spc="-515" dirty="0"/>
              <a:t>KALA</a:t>
            </a:r>
            <a:r>
              <a:rPr spc="-235" dirty="0"/>
              <a:t> </a:t>
            </a:r>
            <a:r>
              <a:rPr spc="-555" dirty="0"/>
              <a:t>AZAR</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5940" y="1633220"/>
            <a:ext cx="7129145" cy="3153410"/>
          </a:xfrm>
          <a:prstGeom prst="rect">
            <a:avLst/>
          </a:prstGeom>
        </p:spPr>
        <p:txBody>
          <a:bodyPr vert="horz" wrap="square" lIns="0" tIns="12700" rIns="0" bIns="0" rtlCol="0">
            <a:spAutoFit/>
          </a:bodyPr>
          <a:lstStyle/>
          <a:p>
            <a:pPr marL="355600" indent="-342900">
              <a:lnSpc>
                <a:spcPct val="100000"/>
              </a:lnSpc>
              <a:spcBef>
                <a:spcPts val="100"/>
              </a:spcBef>
              <a:buFont typeface="Arial"/>
              <a:buChar char="•"/>
              <a:tabLst>
                <a:tab pos="354965" algn="l"/>
                <a:tab pos="355600" algn="l"/>
              </a:tabLst>
            </a:pPr>
            <a:r>
              <a:rPr sz="3200" b="1" spc="-415" dirty="0">
                <a:latin typeface="Arial"/>
                <a:cs typeface="Arial"/>
              </a:rPr>
              <a:t>IEC </a:t>
            </a:r>
            <a:r>
              <a:rPr sz="3200" b="1" spc="-60" dirty="0">
                <a:latin typeface="Arial"/>
                <a:cs typeface="Arial"/>
              </a:rPr>
              <a:t>&amp; </a:t>
            </a:r>
            <a:r>
              <a:rPr sz="3200" b="1" spc="-175" dirty="0">
                <a:latin typeface="Arial"/>
                <a:cs typeface="Arial"/>
              </a:rPr>
              <a:t>inter-sectoral</a:t>
            </a:r>
            <a:r>
              <a:rPr sz="3200" b="1" spc="-520" dirty="0">
                <a:latin typeface="Arial"/>
                <a:cs typeface="Arial"/>
              </a:rPr>
              <a:t> </a:t>
            </a:r>
            <a:r>
              <a:rPr sz="3200" b="1" spc="-270" dirty="0">
                <a:latin typeface="Arial"/>
                <a:cs typeface="Arial"/>
              </a:rPr>
              <a:t>convergence</a:t>
            </a:r>
            <a:endParaRPr sz="3200">
              <a:latin typeface="Arial"/>
              <a:cs typeface="Arial"/>
            </a:endParaRPr>
          </a:p>
          <a:p>
            <a:pPr>
              <a:lnSpc>
                <a:spcPct val="100000"/>
              </a:lnSpc>
              <a:spcBef>
                <a:spcPts val="35"/>
              </a:spcBef>
              <a:buFont typeface="Arial"/>
              <a:buChar char="•"/>
            </a:pPr>
            <a:endParaRPr sz="4700">
              <a:latin typeface="Arial"/>
              <a:cs typeface="Arial"/>
            </a:endParaRPr>
          </a:p>
          <a:p>
            <a:pPr marL="355600" marR="5080" indent="-342900">
              <a:lnSpc>
                <a:spcPct val="100000"/>
              </a:lnSpc>
              <a:buFont typeface="Arial"/>
              <a:buChar char="•"/>
              <a:tabLst>
                <a:tab pos="354965" algn="l"/>
                <a:tab pos="355600" algn="l"/>
              </a:tabLst>
            </a:pPr>
            <a:r>
              <a:rPr sz="3200" b="1" spc="-265" dirty="0">
                <a:latin typeface="Arial"/>
                <a:cs typeface="Arial"/>
              </a:rPr>
              <a:t>Diagnosis</a:t>
            </a:r>
            <a:r>
              <a:rPr sz="3200" spc="-265" dirty="0">
                <a:latin typeface="Arial"/>
                <a:cs typeface="Arial"/>
              </a:rPr>
              <a:t>: </a:t>
            </a:r>
            <a:r>
              <a:rPr sz="3200" spc="-200" dirty="0">
                <a:latin typeface="Arial"/>
                <a:cs typeface="Arial"/>
              </a:rPr>
              <a:t>Suspected </a:t>
            </a:r>
            <a:r>
              <a:rPr sz="3200" spc="-280" dirty="0">
                <a:latin typeface="Arial"/>
                <a:cs typeface="Arial"/>
              </a:rPr>
              <a:t>cases </a:t>
            </a:r>
            <a:r>
              <a:rPr sz="3200" spc="-300" dirty="0">
                <a:latin typeface="Arial"/>
                <a:cs typeface="Arial"/>
              </a:rPr>
              <a:t>as </a:t>
            </a:r>
            <a:r>
              <a:rPr sz="3200" spc="-85" dirty="0">
                <a:latin typeface="Arial"/>
                <a:cs typeface="Arial"/>
              </a:rPr>
              <a:t>per </a:t>
            </a:r>
            <a:r>
              <a:rPr sz="3200" spc="-45" dirty="0">
                <a:latin typeface="Arial"/>
                <a:cs typeface="Arial"/>
              </a:rPr>
              <a:t>the  </a:t>
            </a:r>
            <a:r>
              <a:rPr sz="3200" spc="-120" dirty="0">
                <a:latin typeface="Arial"/>
                <a:cs typeface="Arial"/>
              </a:rPr>
              <a:t>standard </a:t>
            </a:r>
            <a:r>
              <a:rPr sz="3200" spc="-265" dirty="0">
                <a:latin typeface="Arial"/>
                <a:cs typeface="Arial"/>
              </a:rPr>
              <a:t>case </a:t>
            </a:r>
            <a:r>
              <a:rPr sz="3200" spc="-30" dirty="0">
                <a:latin typeface="Arial"/>
                <a:cs typeface="Arial"/>
              </a:rPr>
              <a:t>definition </a:t>
            </a:r>
            <a:r>
              <a:rPr sz="3200" spc="-135" dirty="0">
                <a:latin typeface="Arial"/>
                <a:cs typeface="Arial"/>
              </a:rPr>
              <a:t>are </a:t>
            </a:r>
            <a:r>
              <a:rPr sz="3200" spc="-60" dirty="0">
                <a:latin typeface="Arial"/>
                <a:cs typeface="Arial"/>
              </a:rPr>
              <a:t>referred </a:t>
            </a:r>
            <a:r>
              <a:rPr sz="3200" spc="5" dirty="0">
                <a:latin typeface="Arial"/>
                <a:cs typeface="Arial"/>
              </a:rPr>
              <a:t>for  </a:t>
            </a:r>
            <a:r>
              <a:rPr sz="3200" spc="-100" dirty="0">
                <a:latin typeface="Arial"/>
                <a:cs typeface="Arial"/>
              </a:rPr>
              <a:t>clinical </a:t>
            </a:r>
            <a:r>
              <a:rPr sz="3200" spc="-260" dirty="0">
                <a:latin typeface="Arial"/>
                <a:cs typeface="Arial"/>
              </a:rPr>
              <a:t>case </a:t>
            </a:r>
            <a:r>
              <a:rPr sz="3200" spc="-105" dirty="0">
                <a:latin typeface="Arial"/>
                <a:cs typeface="Arial"/>
              </a:rPr>
              <a:t>examination </a:t>
            </a:r>
            <a:r>
              <a:rPr sz="3200" spc="-150" dirty="0">
                <a:latin typeface="Arial"/>
                <a:cs typeface="Arial"/>
              </a:rPr>
              <a:t>and </a:t>
            </a:r>
            <a:r>
              <a:rPr sz="3200" spc="-85" dirty="0">
                <a:latin typeface="Arial"/>
                <a:cs typeface="Arial"/>
              </a:rPr>
              <a:t>tested</a:t>
            </a:r>
            <a:r>
              <a:rPr sz="3200" spc="-265" dirty="0">
                <a:latin typeface="Arial"/>
                <a:cs typeface="Arial"/>
              </a:rPr>
              <a:t> </a:t>
            </a:r>
            <a:r>
              <a:rPr sz="3200" spc="15" dirty="0">
                <a:latin typeface="Arial"/>
                <a:cs typeface="Arial"/>
              </a:rPr>
              <a:t>with  </a:t>
            </a:r>
            <a:r>
              <a:rPr sz="3200" spc="-80" dirty="0">
                <a:latin typeface="Arial"/>
                <a:cs typeface="Arial"/>
              </a:rPr>
              <a:t>rapid </a:t>
            </a:r>
            <a:r>
              <a:rPr sz="3200" spc="-95" dirty="0">
                <a:latin typeface="Arial"/>
                <a:cs typeface="Arial"/>
              </a:rPr>
              <a:t>dipstick </a:t>
            </a:r>
            <a:r>
              <a:rPr sz="3200" spc="-55" dirty="0">
                <a:latin typeface="Arial"/>
                <a:cs typeface="Arial"/>
              </a:rPr>
              <a:t>test</a:t>
            </a:r>
            <a:r>
              <a:rPr sz="3200" spc="-360" dirty="0">
                <a:latin typeface="Arial"/>
                <a:cs typeface="Arial"/>
              </a:rPr>
              <a:t> </a:t>
            </a:r>
            <a:r>
              <a:rPr sz="3200" spc="-190" dirty="0">
                <a:latin typeface="Arial"/>
                <a:cs typeface="Arial"/>
              </a:rPr>
              <a:t>rK39</a:t>
            </a:r>
            <a:endParaRPr sz="3200">
              <a:latin typeface="Arial"/>
              <a:cs typeface="Arial"/>
            </a:endParaRPr>
          </a:p>
        </p:txBody>
      </p:sp>
      <p:sp>
        <p:nvSpPr>
          <p:cNvPr id="3" name="object 3"/>
          <p:cNvSpPr txBox="1">
            <a:spLocks noGrp="1"/>
          </p:cNvSpPr>
          <p:nvPr>
            <p:ph type="title"/>
          </p:nvPr>
        </p:nvSpPr>
        <p:spPr>
          <a:xfrm>
            <a:off x="1149350" y="163829"/>
            <a:ext cx="6708140" cy="1365250"/>
          </a:xfrm>
          <a:prstGeom prst="rect">
            <a:avLst/>
          </a:prstGeom>
        </p:spPr>
        <p:txBody>
          <a:bodyPr vert="horz" wrap="square" lIns="0" tIns="12700" rIns="0" bIns="0" rtlCol="0">
            <a:spAutoFit/>
          </a:bodyPr>
          <a:lstStyle/>
          <a:p>
            <a:pPr algn="ctr">
              <a:lnSpc>
                <a:spcPts val="5275"/>
              </a:lnSpc>
              <a:spcBef>
                <a:spcPts val="100"/>
              </a:spcBef>
            </a:pPr>
            <a:r>
              <a:rPr spc="-520" dirty="0"/>
              <a:t>GUIDELINES </a:t>
            </a:r>
            <a:r>
              <a:rPr spc="-560" dirty="0"/>
              <a:t>UNDER</a:t>
            </a:r>
            <a:r>
              <a:rPr spc="-665" dirty="0"/>
              <a:t> </a:t>
            </a:r>
            <a:r>
              <a:rPr spc="-480" dirty="0"/>
              <a:t>NVBDCP:</a:t>
            </a:r>
          </a:p>
          <a:p>
            <a:pPr marL="135255" algn="ctr">
              <a:lnSpc>
                <a:spcPts val="5275"/>
              </a:lnSpc>
            </a:pPr>
            <a:r>
              <a:rPr spc="-515" dirty="0"/>
              <a:t>KALA</a:t>
            </a:r>
            <a:r>
              <a:rPr spc="-235" dirty="0"/>
              <a:t> </a:t>
            </a:r>
            <a:r>
              <a:rPr spc="-555" dirty="0"/>
              <a:t>AZAR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5940" y="1633220"/>
            <a:ext cx="7915275" cy="4615180"/>
          </a:xfrm>
          <a:prstGeom prst="rect">
            <a:avLst/>
          </a:prstGeom>
        </p:spPr>
        <p:txBody>
          <a:bodyPr vert="horz" wrap="square" lIns="0" tIns="12700" rIns="0" bIns="0" rtlCol="0">
            <a:spAutoFit/>
          </a:bodyPr>
          <a:lstStyle/>
          <a:p>
            <a:pPr marL="355600" marR="662305" indent="-342900">
              <a:lnSpc>
                <a:spcPct val="100000"/>
              </a:lnSpc>
              <a:spcBef>
                <a:spcPts val="100"/>
              </a:spcBef>
              <a:buChar char="•"/>
              <a:tabLst>
                <a:tab pos="354965" algn="l"/>
                <a:tab pos="355600" algn="l"/>
              </a:tabLst>
            </a:pPr>
            <a:r>
              <a:rPr sz="3200" spc="-235" dirty="0">
                <a:latin typeface="Arial"/>
                <a:cs typeface="Arial"/>
              </a:rPr>
              <a:t>The </a:t>
            </a:r>
            <a:r>
              <a:rPr sz="3200" spc="-80" dirty="0">
                <a:latin typeface="Arial"/>
                <a:cs typeface="Arial"/>
              </a:rPr>
              <a:t>Directorate </a:t>
            </a:r>
            <a:r>
              <a:rPr sz="3200" spc="-5" dirty="0">
                <a:latin typeface="Arial"/>
                <a:cs typeface="Arial"/>
              </a:rPr>
              <a:t>of </a:t>
            </a:r>
            <a:r>
              <a:rPr sz="3200" spc="-315" dirty="0">
                <a:latin typeface="Arial"/>
                <a:cs typeface="Arial"/>
              </a:rPr>
              <a:t>NMEP </a:t>
            </a:r>
            <a:r>
              <a:rPr sz="3200" spc="-210" dirty="0">
                <a:latin typeface="Arial"/>
                <a:cs typeface="Arial"/>
              </a:rPr>
              <a:t>was </a:t>
            </a:r>
            <a:r>
              <a:rPr sz="3200" spc="-130" dirty="0">
                <a:latin typeface="Arial"/>
                <a:cs typeface="Arial"/>
              </a:rPr>
              <a:t>renamed </a:t>
            </a:r>
            <a:r>
              <a:rPr sz="3200" spc="-305" dirty="0">
                <a:latin typeface="Arial"/>
                <a:cs typeface="Arial"/>
              </a:rPr>
              <a:t>as  </a:t>
            </a:r>
            <a:r>
              <a:rPr sz="3200" spc="-80" dirty="0">
                <a:latin typeface="Arial"/>
                <a:cs typeface="Arial"/>
              </a:rPr>
              <a:t>Directorate </a:t>
            </a:r>
            <a:r>
              <a:rPr sz="3200" dirty="0">
                <a:latin typeface="Arial"/>
                <a:cs typeface="Arial"/>
              </a:rPr>
              <a:t>of </a:t>
            </a:r>
            <a:r>
              <a:rPr sz="3200" spc="-95" dirty="0">
                <a:latin typeface="Arial"/>
                <a:cs typeface="Arial"/>
              </a:rPr>
              <a:t>National </a:t>
            </a:r>
            <a:r>
              <a:rPr sz="3200" spc="-50" dirty="0">
                <a:latin typeface="Arial"/>
                <a:cs typeface="Arial"/>
              </a:rPr>
              <a:t>Anti </a:t>
            </a:r>
            <a:r>
              <a:rPr sz="3200" spc="-90" dirty="0">
                <a:latin typeface="Arial"/>
                <a:cs typeface="Arial"/>
              </a:rPr>
              <a:t>Malaria  </a:t>
            </a:r>
            <a:r>
              <a:rPr sz="3200" spc="-160" dirty="0">
                <a:latin typeface="Arial"/>
                <a:cs typeface="Arial"/>
              </a:rPr>
              <a:t>Programme </a:t>
            </a:r>
            <a:r>
              <a:rPr sz="3200" spc="-195" dirty="0">
                <a:latin typeface="Arial"/>
                <a:cs typeface="Arial"/>
              </a:rPr>
              <a:t>(NAMP) </a:t>
            </a:r>
            <a:r>
              <a:rPr sz="3200" spc="-40" dirty="0">
                <a:latin typeface="Arial"/>
                <a:cs typeface="Arial"/>
              </a:rPr>
              <a:t>in </a:t>
            </a:r>
            <a:r>
              <a:rPr sz="3200" spc="-100" dirty="0">
                <a:latin typeface="Arial"/>
                <a:cs typeface="Arial"/>
              </a:rPr>
              <a:t>March,</a:t>
            </a:r>
            <a:r>
              <a:rPr sz="3200" spc="-315" dirty="0">
                <a:latin typeface="Arial"/>
                <a:cs typeface="Arial"/>
              </a:rPr>
              <a:t> </a:t>
            </a:r>
            <a:r>
              <a:rPr sz="3200" spc="-150" dirty="0">
                <a:latin typeface="Arial"/>
                <a:cs typeface="Arial"/>
              </a:rPr>
              <a:t>1999.</a:t>
            </a:r>
            <a:endParaRPr sz="3200">
              <a:latin typeface="Arial"/>
              <a:cs typeface="Arial"/>
            </a:endParaRPr>
          </a:p>
          <a:p>
            <a:pPr>
              <a:lnSpc>
                <a:spcPct val="100000"/>
              </a:lnSpc>
              <a:spcBef>
                <a:spcPts val="25"/>
              </a:spcBef>
              <a:buFont typeface="Arial"/>
              <a:buChar char="•"/>
            </a:pPr>
            <a:endParaRPr sz="4700">
              <a:latin typeface="Arial"/>
              <a:cs typeface="Arial"/>
            </a:endParaRPr>
          </a:p>
          <a:p>
            <a:pPr marL="355600" marR="5080" indent="-342900">
              <a:lnSpc>
                <a:spcPct val="99900"/>
              </a:lnSpc>
              <a:spcBef>
                <a:spcPts val="5"/>
              </a:spcBef>
              <a:buChar char="•"/>
              <a:tabLst>
                <a:tab pos="354965" algn="l"/>
                <a:tab pos="355600" algn="l"/>
                <a:tab pos="875665" algn="l"/>
                <a:tab pos="3366770" algn="l"/>
                <a:tab pos="4100829" algn="l"/>
              </a:tabLst>
            </a:pPr>
            <a:r>
              <a:rPr sz="3200" spc="-80" dirty="0">
                <a:latin typeface="Arial"/>
                <a:cs typeface="Arial"/>
              </a:rPr>
              <a:t>Directorate </a:t>
            </a:r>
            <a:r>
              <a:rPr sz="3200" dirty="0">
                <a:latin typeface="Arial"/>
                <a:cs typeface="Arial"/>
              </a:rPr>
              <a:t>of </a:t>
            </a:r>
            <a:r>
              <a:rPr sz="3200" spc="-240" dirty="0">
                <a:latin typeface="Arial"/>
                <a:cs typeface="Arial"/>
              </a:rPr>
              <a:t>NAMP </a:t>
            </a:r>
            <a:r>
              <a:rPr sz="3200" spc="-210" dirty="0">
                <a:latin typeface="Arial"/>
                <a:cs typeface="Arial"/>
              </a:rPr>
              <a:t>was </a:t>
            </a:r>
            <a:r>
              <a:rPr sz="3200" spc="-130" dirty="0">
                <a:latin typeface="Arial"/>
                <a:cs typeface="Arial"/>
              </a:rPr>
              <a:t>dealing </a:t>
            </a:r>
            <a:r>
              <a:rPr sz="3200" spc="15" dirty="0">
                <a:latin typeface="Arial"/>
                <a:cs typeface="Arial"/>
              </a:rPr>
              <a:t>with </a:t>
            </a:r>
            <a:r>
              <a:rPr sz="3200" spc="-55" dirty="0">
                <a:latin typeface="Arial"/>
                <a:cs typeface="Arial"/>
              </a:rPr>
              <a:t>three  </a:t>
            </a:r>
            <a:r>
              <a:rPr sz="3200" spc="-80" dirty="0">
                <a:latin typeface="Arial"/>
                <a:cs typeface="Arial"/>
              </a:rPr>
              <a:t>centrally </a:t>
            </a:r>
            <a:r>
              <a:rPr sz="3200" spc="-155" dirty="0">
                <a:latin typeface="Arial"/>
                <a:cs typeface="Arial"/>
              </a:rPr>
              <a:t>sponsored </a:t>
            </a:r>
            <a:r>
              <a:rPr sz="3200" spc="-225" dirty="0">
                <a:latin typeface="Arial"/>
                <a:cs typeface="Arial"/>
              </a:rPr>
              <a:t>schemes </a:t>
            </a:r>
            <a:r>
              <a:rPr sz="3200" spc="-135" dirty="0">
                <a:latin typeface="Arial"/>
                <a:cs typeface="Arial"/>
              </a:rPr>
              <a:t>namely </a:t>
            </a:r>
            <a:r>
              <a:rPr sz="3200" spc="-90" dirty="0">
                <a:latin typeface="Arial"/>
                <a:cs typeface="Arial"/>
              </a:rPr>
              <a:t>Malaria,  </a:t>
            </a:r>
            <a:r>
              <a:rPr sz="3200" spc="-125" dirty="0">
                <a:latin typeface="Arial"/>
                <a:cs typeface="Arial"/>
              </a:rPr>
              <a:t>Filaria </a:t>
            </a:r>
            <a:r>
              <a:rPr sz="3200" spc="-155" dirty="0">
                <a:latin typeface="Arial"/>
                <a:cs typeface="Arial"/>
              </a:rPr>
              <a:t>and </a:t>
            </a:r>
            <a:r>
              <a:rPr sz="3200" spc="-204" dirty="0">
                <a:latin typeface="Arial"/>
                <a:cs typeface="Arial"/>
              </a:rPr>
              <a:t>Kala-azar </a:t>
            </a:r>
            <a:r>
              <a:rPr sz="3200" spc="-45" dirty="0">
                <a:latin typeface="Arial"/>
                <a:cs typeface="Arial"/>
              </a:rPr>
              <a:t>control </a:t>
            </a:r>
            <a:r>
              <a:rPr sz="3200" spc="-150" dirty="0">
                <a:latin typeface="Arial"/>
                <a:cs typeface="Arial"/>
              </a:rPr>
              <a:t>and </a:t>
            </a:r>
            <a:r>
              <a:rPr sz="3200" spc="-40" dirty="0">
                <a:latin typeface="Arial"/>
                <a:cs typeface="Arial"/>
              </a:rPr>
              <a:t>in </a:t>
            </a:r>
            <a:r>
              <a:rPr sz="3200" spc="-60" dirty="0">
                <a:latin typeface="Arial"/>
                <a:cs typeface="Arial"/>
              </a:rPr>
              <a:t>addition,  </a:t>
            </a:r>
            <a:r>
              <a:rPr sz="3200" spc="-210" dirty="0">
                <a:latin typeface="Arial"/>
                <a:cs typeface="Arial"/>
              </a:rPr>
              <a:t>was</a:t>
            </a:r>
            <a:r>
              <a:rPr sz="3200" spc="-100" dirty="0">
                <a:latin typeface="Arial"/>
                <a:cs typeface="Arial"/>
              </a:rPr>
              <a:t> looking</a:t>
            </a:r>
            <a:r>
              <a:rPr sz="3200" spc="-90" dirty="0">
                <a:latin typeface="Arial"/>
                <a:cs typeface="Arial"/>
              </a:rPr>
              <a:t> </a:t>
            </a:r>
            <a:r>
              <a:rPr sz="3200" spc="-30" dirty="0">
                <a:latin typeface="Arial"/>
                <a:cs typeface="Arial"/>
              </a:rPr>
              <a:t>after	</a:t>
            </a:r>
            <a:r>
              <a:rPr sz="3200" spc="-45" dirty="0">
                <a:latin typeface="Arial"/>
                <a:cs typeface="Arial"/>
              </a:rPr>
              <a:t>the	</a:t>
            </a:r>
            <a:r>
              <a:rPr sz="3200" spc="-70" dirty="0">
                <a:latin typeface="Arial"/>
                <a:cs typeface="Arial"/>
              </a:rPr>
              <a:t>prevention </a:t>
            </a:r>
            <a:r>
              <a:rPr sz="3200" spc="-150" dirty="0">
                <a:latin typeface="Arial"/>
                <a:cs typeface="Arial"/>
              </a:rPr>
              <a:t>and</a:t>
            </a:r>
            <a:r>
              <a:rPr sz="3200" spc="-355" dirty="0">
                <a:latin typeface="Arial"/>
                <a:cs typeface="Arial"/>
              </a:rPr>
              <a:t> </a:t>
            </a:r>
            <a:r>
              <a:rPr sz="3200" spc="-45" dirty="0">
                <a:latin typeface="Arial"/>
                <a:cs typeface="Arial"/>
              </a:rPr>
              <a:t>control  </a:t>
            </a:r>
            <a:r>
              <a:rPr sz="3200" spc="-5" dirty="0">
                <a:latin typeface="Arial"/>
                <a:cs typeface="Arial"/>
              </a:rPr>
              <a:t>of	</a:t>
            </a:r>
            <a:r>
              <a:rPr sz="3200" spc="-200" dirty="0">
                <a:latin typeface="Arial"/>
                <a:cs typeface="Arial"/>
              </a:rPr>
              <a:t>Dengue </a:t>
            </a:r>
            <a:r>
              <a:rPr sz="3200" spc="-150" dirty="0">
                <a:latin typeface="Arial"/>
                <a:cs typeface="Arial"/>
              </a:rPr>
              <a:t>and </a:t>
            </a:r>
            <a:r>
              <a:rPr sz="3200" spc="-254" dirty="0">
                <a:latin typeface="Arial"/>
                <a:cs typeface="Arial"/>
              </a:rPr>
              <a:t>Japanese</a:t>
            </a:r>
            <a:r>
              <a:rPr sz="3200" spc="-180" dirty="0">
                <a:latin typeface="Arial"/>
                <a:cs typeface="Arial"/>
              </a:rPr>
              <a:t> </a:t>
            </a:r>
            <a:r>
              <a:rPr sz="3200" spc="-140" dirty="0">
                <a:latin typeface="Arial"/>
                <a:cs typeface="Arial"/>
              </a:rPr>
              <a:t>Encephalitis.</a:t>
            </a:r>
            <a:endParaRPr sz="3200">
              <a:latin typeface="Arial"/>
              <a:cs typeface="Arial"/>
            </a:endParaRPr>
          </a:p>
        </p:txBody>
      </p:sp>
      <p:sp>
        <p:nvSpPr>
          <p:cNvPr id="3" name="object 3"/>
          <p:cNvSpPr txBox="1">
            <a:spLocks noGrp="1"/>
          </p:cNvSpPr>
          <p:nvPr>
            <p:ph type="title"/>
          </p:nvPr>
        </p:nvSpPr>
        <p:spPr>
          <a:xfrm>
            <a:off x="2106929" y="497840"/>
            <a:ext cx="4919980" cy="695960"/>
          </a:xfrm>
          <a:prstGeom prst="rect">
            <a:avLst/>
          </a:prstGeom>
        </p:spPr>
        <p:txBody>
          <a:bodyPr vert="horz" wrap="square" lIns="0" tIns="12700" rIns="0" bIns="0" rtlCol="0">
            <a:spAutoFit/>
          </a:bodyPr>
          <a:lstStyle/>
          <a:p>
            <a:pPr marL="12700">
              <a:lnSpc>
                <a:spcPct val="100000"/>
              </a:lnSpc>
              <a:spcBef>
                <a:spcPts val="100"/>
              </a:spcBef>
            </a:pPr>
            <a:r>
              <a:rPr spc="-135" dirty="0"/>
              <a:t>Historical</a:t>
            </a:r>
            <a:r>
              <a:rPr spc="-315" dirty="0"/>
              <a:t> </a:t>
            </a:r>
            <a:r>
              <a:rPr spc="-160" dirty="0"/>
              <a:t>perspective</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85140" y="1633220"/>
            <a:ext cx="7798434" cy="5306060"/>
          </a:xfrm>
          <a:prstGeom prst="rect">
            <a:avLst/>
          </a:prstGeom>
        </p:spPr>
        <p:txBody>
          <a:bodyPr vert="horz" wrap="square" lIns="0" tIns="12700" rIns="0" bIns="0" rtlCol="0">
            <a:spAutoFit/>
          </a:bodyPr>
          <a:lstStyle/>
          <a:p>
            <a:pPr marL="406400" marR="30480" indent="-342900">
              <a:lnSpc>
                <a:spcPct val="100000"/>
              </a:lnSpc>
              <a:spcBef>
                <a:spcPts val="100"/>
              </a:spcBef>
              <a:buFont typeface="Arial"/>
              <a:buChar char="•"/>
              <a:tabLst>
                <a:tab pos="405765" algn="l"/>
                <a:tab pos="406400" algn="l"/>
              </a:tabLst>
            </a:pPr>
            <a:r>
              <a:rPr sz="3200" b="1" spc="-165" dirty="0">
                <a:latin typeface="Arial"/>
                <a:cs typeface="Arial"/>
              </a:rPr>
              <a:t>Treatment: </a:t>
            </a:r>
            <a:r>
              <a:rPr sz="3200" spc="-300" dirty="0">
                <a:latin typeface="Arial"/>
                <a:cs typeface="Arial"/>
              </a:rPr>
              <a:t>as </a:t>
            </a:r>
            <a:r>
              <a:rPr sz="3200" spc="-85" dirty="0">
                <a:latin typeface="Arial"/>
                <a:cs typeface="Arial"/>
              </a:rPr>
              <a:t>per </a:t>
            </a:r>
            <a:r>
              <a:rPr sz="3200" spc="-45" dirty="0">
                <a:latin typeface="Arial"/>
                <a:cs typeface="Arial"/>
              </a:rPr>
              <a:t>the </a:t>
            </a:r>
            <a:r>
              <a:rPr sz="3200" spc="-110" dirty="0">
                <a:latin typeface="Arial"/>
                <a:cs typeface="Arial"/>
              </a:rPr>
              <a:t>drug </a:t>
            </a:r>
            <a:r>
              <a:rPr sz="3200" spc="-95" dirty="0">
                <a:latin typeface="Arial"/>
                <a:cs typeface="Arial"/>
              </a:rPr>
              <a:t>policy </a:t>
            </a:r>
            <a:r>
              <a:rPr sz="3200" dirty="0">
                <a:latin typeface="Arial"/>
                <a:cs typeface="Arial"/>
              </a:rPr>
              <a:t>of </a:t>
            </a:r>
            <a:r>
              <a:rPr sz="3200" spc="-190" dirty="0">
                <a:latin typeface="Arial"/>
                <a:cs typeface="Arial"/>
              </a:rPr>
              <a:t>GoI,  </a:t>
            </a:r>
            <a:r>
              <a:rPr sz="3200" spc="-180" dirty="0">
                <a:latin typeface="Arial"/>
                <a:cs typeface="Arial"/>
              </a:rPr>
              <a:t>Sodium </a:t>
            </a:r>
            <a:r>
              <a:rPr sz="3200" spc="-135" dirty="0">
                <a:latin typeface="Arial"/>
                <a:cs typeface="Arial"/>
              </a:rPr>
              <a:t>Stibo </a:t>
            </a:r>
            <a:r>
              <a:rPr sz="3200" spc="-145" dirty="0">
                <a:latin typeface="Arial"/>
                <a:cs typeface="Arial"/>
              </a:rPr>
              <a:t>Gluconate </a:t>
            </a:r>
            <a:r>
              <a:rPr sz="3200" spc="-400" dirty="0">
                <a:latin typeface="Arial"/>
                <a:cs typeface="Arial"/>
              </a:rPr>
              <a:t>(SSG) </a:t>
            </a:r>
            <a:r>
              <a:rPr sz="3200" spc="-165" dirty="0">
                <a:latin typeface="Arial"/>
                <a:cs typeface="Arial"/>
              </a:rPr>
              <a:t>is </a:t>
            </a:r>
            <a:r>
              <a:rPr sz="3200" spc="-45" dirty="0">
                <a:latin typeface="Arial"/>
                <a:cs typeface="Arial"/>
              </a:rPr>
              <a:t>the </a:t>
            </a:r>
            <a:r>
              <a:rPr sz="3200" spc="-10" dirty="0">
                <a:latin typeface="Arial"/>
                <a:cs typeface="Arial"/>
              </a:rPr>
              <a:t>first</a:t>
            </a:r>
            <a:r>
              <a:rPr sz="3200" spc="-630" dirty="0">
                <a:latin typeface="Arial"/>
                <a:cs typeface="Arial"/>
              </a:rPr>
              <a:t> </a:t>
            </a:r>
            <a:r>
              <a:rPr sz="3200" spc="-65" dirty="0">
                <a:latin typeface="Arial"/>
                <a:cs typeface="Arial"/>
              </a:rPr>
              <a:t>line  </a:t>
            </a:r>
            <a:r>
              <a:rPr sz="3200" spc="-30" dirty="0">
                <a:latin typeface="Arial"/>
                <a:cs typeface="Arial"/>
              </a:rPr>
              <a:t>treatment </a:t>
            </a:r>
            <a:r>
              <a:rPr sz="3200" spc="-5" dirty="0">
                <a:latin typeface="Arial"/>
                <a:cs typeface="Arial"/>
              </a:rPr>
              <a:t>of </a:t>
            </a:r>
            <a:r>
              <a:rPr sz="3200" spc="-240" dirty="0">
                <a:latin typeface="Arial"/>
                <a:cs typeface="Arial"/>
              </a:rPr>
              <a:t>Kala</a:t>
            </a:r>
            <a:r>
              <a:rPr sz="3200" spc="-500" dirty="0">
                <a:latin typeface="Arial"/>
                <a:cs typeface="Arial"/>
              </a:rPr>
              <a:t> </a:t>
            </a:r>
            <a:r>
              <a:rPr sz="3200" spc="-200" dirty="0">
                <a:latin typeface="Arial"/>
                <a:cs typeface="Arial"/>
              </a:rPr>
              <a:t>azar</a:t>
            </a:r>
            <a:endParaRPr sz="3200">
              <a:latin typeface="Arial"/>
              <a:cs typeface="Arial"/>
            </a:endParaRPr>
          </a:p>
          <a:p>
            <a:pPr>
              <a:lnSpc>
                <a:spcPct val="100000"/>
              </a:lnSpc>
              <a:spcBef>
                <a:spcPts val="25"/>
              </a:spcBef>
            </a:pPr>
            <a:endParaRPr sz="4700">
              <a:latin typeface="Arial"/>
              <a:cs typeface="Arial"/>
            </a:endParaRPr>
          </a:p>
          <a:p>
            <a:pPr marL="406400" marR="314960" indent="-342900">
              <a:lnSpc>
                <a:spcPct val="100000"/>
              </a:lnSpc>
            </a:pPr>
            <a:r>
              <a:rPr sz="4800" spc="-450" baseline="5208" dirty="0">
                <a:latin typeface="UnDotum"/>
                <a:cs typeface="UnDotum"/>
              </a:rPr>
              <a:t></a:t>
            </a:r>
            <a:r>
              <a:rPr sz="3200" spc="-300" dirty="0">
                <a:latin typeface="Arial"/>
                <a:cs typeface="Arial"/>
              </a:rPr>
              <a:t>The </a:t>
            </a:r>
            <a:r>
              <a:rPr sz="3200" spc="-70" dirty="0">
                <a:latin typeface="Arial"/>
                <a:cs typeface="Arial"/>
              </a:rPr>
              <a:t>oral </a:t>
            </a:r>
            <a:r>
              <a:rPr sz="3200" spc="-105" dirty="0">
                <a:latin typeface="Arial"/>
                <a:cs typeface="Arial"/>
              </a:rPr>
              <a:t>drug, </a:t>
            </a:r>
            <a:r>
              <a:rPr sz="3200" spc="-50" dirty="0">
                <a:latin typeface="Arial"/>
                <a:cs typeface="Arial"/>
              </a:rPr>
              <a:t>Miltefosine </a:t>
            </a:r>
            <a:r>
              <a:rPr sz="3200" spc="-235" dirty="0">
                <a:latin typeface="Arial"/>
                <a:cs typeface="Arial"/>
              </a:rPr>
              <a:t>has </a:t>
            </a:r>
            <a:r>
              <a:rPr sz="3200" spc="-150" dirty="0">
                <a:latin typeface="Arial"/>
                <a:cs typeface="Arial"/>
              </a:rPr>
              <a:t>been  </a:t>
            </a:r>
            <a:r>
              <a:rPr sz="3200" spc="-70" dirty="0">
                <a:latin typeface="Arial"/>
                <a:cs typeface="Arial"/>
              </a:rPr>
              <a:t>introduced </a:t>
            </a:r>
            <a:r>
              <a:rPr sz="3200" spc="-100" dirty="0">
                <a:latin typeface="Arial"/>
                <a:cs typeface="Arial"/>
              </a:rPr>
              <a:t>on </a:t>
            </a:r>
            <a:r>
              <a:rPr sz="3200" spc="-250" dirty="0">
                <a:latin typeface="Arial"/>
                <a:cs typeface="Arial"/>
              </a:rPr>
              <a:t>a </a:t>
            </a:r>
            <a:r>
              <a:rPr sz="3200" dirty="0">
                <a:latin typeface="Arial"/>
                <a:cs typeface="Arial"/>
              </a:rPr>
              <a:t>pilot </a:t>
            </a:r>
            <a:r>
              <a:rPr sz="3200" spc="-210" dirty="0">
                <a:latin typeface="Arial"/>
                <a:cs typeface="Arial"/>
              </a:rPr>
              <a:t>basis </a:t>
            </a:r>
            <a:r>
              <a:rPr sz="3200" spc="-40" dirty="0">
                <a:latin typeface="Arial"/>
                <a:cs typeface="Arial"/>
              </a:rPr>
              <a:t>in </a:t>
            </a:r>
            <a:r>
              <a:rPr sz="3200" spc="-160" dirty="0">
                <a:latin typeface="Arial"/>
                <a:cs typeface="Arial"/>
              </a:rPr>
              <a:t>6 </a:t>
            </a:r>
            <a:r>
              <a:rPr sz="3200" spc="-70" dirty="0">
                <a:latin typeface="Arial"/>
                <a:cs typeface="Arial"/>
              </a:rPr>
              <a:t>districts </a:t>
            </a:r>
            <a:r>
              <a:rPr sz="3200" dirty="0">
                <a:latin typeface="Arial"/>
                <a:cs typeface="Arial"/>
              </a:rPr>
              <a:t>of  </a:t>
            </a:r>
            <a:r>
              <a:rPr sz="3200" spc="-140" dirty="0">
                <a:latin typeface="Arial"/>
                <a:cs typeface="Arial"/>
              </a:rPr>
              <a:t>Bihar </a:t>
            </a:r>
            <a:r>
              <a:rPr sz="3200" spc="-150" dirty="0">
                <a:latin typeface="Arial"/>
                <a:cs typeface="Arial"/>
              </a:rPr>
              <a:t>and </a:t>
            </a:r>
            <a:r>
              <a:rPr sz="3200" spc="-160" dirty="0">
                <a:latin typeface="Arial"/>
                <a:cs typeface="Arial"/>
              </a:rPr>
              <a:t>2 </a:t>
            </a:r>
            <a:r>
              <a:rPr sz="3200" spc="-70" dirty="0">
                <a:latin typeface="Arial"/>
                <a:cs typeface="Arial"/>
              </a:rPr>
              <a:t>districts </a:t>
            </a:r>
            <a:r>
              <a:rPr sz="3200" spc="-200" dirty="0">
                <a:latin typeface="Arial"/>
                <a:cs typeface="Arial"/>
              </a:rPr>
              <a:t>each </a:t>
            </a:r>
            <a:r>
              <a:rPr sz="3200" dirty="0">
                <a:latin typeface="Arial"/>
                <a:cs typeface="Arial"/>
              </a:rPr>
              <a:t>of </a:t>
            </a:r>
            <a:r>
              <a:rPr sz="3200" spc="-180" dirty="0">
                <a:latin typeface="Arial"/>
                <a:cs typeface="Arial"/>
              </a:rPr>
              <a:t>Jharkhand</a:t>
            </a:r>
            <a:r>
              <a:rPr sz="3200" spc="-555" dirty="0">
                <a:latin typeface="Arial"/>
                <a:cs typeface="Arial"/>
              </a:rPr>
              <a:t> </a:t>
            </a:r>
            <a:r>
              <a:rPr sz="3200" spc="-150" dirty="0">
                <a:latin typeface="Arial"/>
                <a:cs typeface="Arial"/>
              </a:rPr>
              <a:t>and  </a:t>
            </a:r>
            <a:r>
              <a:rPr sz="3200" spc="-135" dirty="0">
                <a:latin typeface="Arial"/>
                <a:cs typeface="Arial"/>
              </a:rPr>
              <a:t>West</a:t>
            </a:r>
            <a:r>
              <a:rPr sz="3200" spc="-180" dirty="0">
                <a:latin typeface="Arial"/>
                <a:cs typeface="Arial"/>
              </a:rPr>
              <a:t> </a:t>
            </a:r>
            <a:r>
              <a:rPr sz="3200" spc="-200" dirty="0">
                <a:latin typeface="Arial"/>
                <a:cs typeface="Arial"/>
              </a:rPr>
              <a:t>Bengal</a:t>
            </a:r>
            <a:endParaRPr sz="3200">
              <a:latin typeface="Arial"/>
              <a:cs typeface="Arial"/>
            </a:endParaRPr>
          </a:p>
          <a:p>
            <a:pPr>
              <a:lnSpc>
                <a:spcPct val="100000"/>
              </a:lnSpc>
              <a:spcBef>
                <a:spcPts val="25"/>
              </a:spcBef>
            </a:pPr>
            <a:endParaRPr sz="4700">
              <a:latin typeface="Arial"/>
              <a:cs typeface="Arial"/>
            </a:endParaRPr>
          </a:p>
          <a:p>
            <a:pPr marL="63500">
              <a:lnSpc>
                <a:spcPct val="100000"/>
              </a:lnSpc>
            </a:pPr>
            <a:r>
              <a:rPr sz="4800" spc="-284" baseline="5208" dirty="0">
                <a:latin typeface="UnDotum"/>
                <a:cs typeface="UnDotum"/>
              </a:rPr>
              <a:t></a:t>
            </a:r>
            <a:r>
              <a:rPr sz="3200" spc="-190" dirty="0">
                <a:latin typeface="Arial"/>
                <a:cs typeface="Arial"/>
              </a:rPr>
              <a:t>Paramomycin </a:t>
            </a:r>
            <a:r>
              <a:rPr sz="3200" spc="-235" dirty="0">
                <a:latin typeface="Arial"/>
                <a:cs typeface="Arial"/>
              </a:rPr>
              <a:t>has </a:t>
            </a:r>
            <a:r>
              <a:rPr sz="3200" spc="-170" dirty="0">
                <a:latin typeface="Arial"/>
                <a:cs typeface="Arial"/>
              </a:rPr>
              <a:t>also </a:t>
            </a:r>
            <a:r>
              <a:rPr sz="3200" spc="-145" dirty="0">
                <a:latin typeface="Arial"/>
                <a:cs typeface="Arial"/>
              </a:rPr>
              <a:t>been</a:t>
            </a:r>
            <a:r>
              <a:rPr sz="3200" spc="-105" dirty="0">
                <a:latin typeface="Arial"/>
                <a:cs typeface="Arial"/>
              </a:rPr>
              <a:t> </a:t>
            </a:r>
            <a:r>
              <a:rPr sz="3200" spc="-120" dirty="0">
                <a:latin typeface="Arial"/>
                <a:cs typeface="Arial"/>
              </a:rPr>
              <a:t>approved</a:t>
            </a:r>
            <a:endParaRPr sz="3200">
              <a:latin typeface="Arial"/>
              <a:cs typeface="Arial"/>
            </a:endParaRPr>
          </a:p>
        </p:txBody>
      </p:sp>
      <p:sp>
        <p:nvSpPr>
          <p:cNvPr id="3" name="object 3"/>
          <p:cNvSpPr txBox="1">
            <a:spLocks noGrp="1"/>
          </p:cNvSpPr>
          <p:nvPr>
            <p:ph type="title"/>
          </p:nvPr>
        </p:nvSpPr>
        <p:spPr>
          <a:xfrm>
            <a:off x="1149350" y="163829"/>
            <a:ext cx="6708140" cy="1365250"/>
          </a:xfrm>
          <a:prstGeom prst="rect">
            <a:avLst/>
          </a:prstGeom>
        </p:spPr>
        <p:txBody>
          <a:bodyPr vert="horz" wrap="square" lIns="0" tIns="12700" rIns="0" bIns="0" rtlCol="0">
            <a:spAutoFit/>
          </a:bodyPr>
          <a:lstStyle/>
          <a:p>
            <a:pPr algn="ctr">
              <a:lnSpc>
                <a:spcPts val="5275"/>
              </a:lnSpc>
              <a:spcBef>
                <a:spcPts val="100"/>
              </a:spcBef>
            </a:pPr>
            <a:r>
              <a:rPr spc="-520" dirty="0"/>
              <a:t>GUIDELINES </a:t>
            </a:r>
            <a:r>
              <a:rPr spc="-560" dirty="0"/>
              <a:t>UNDER</a:t>
            </a:r>
            <a:r>
              <a:rPr spc="-665" dirty="0"/>
              <a:t> </a:t>
            </a:r>
            <a:r>
              <a:rPr spc="-480" dirty="0"/>
              <a:t>NVBDCP:</a:t>
            </a:r>
          </a:p>
          <a:p>
            <a:pPr marL="135255" algn="ctr">
              <a:lnSpc>
                <a:spcPts val="5275"/>
              </a:lnSpc>
            </a:pPr>
            <a:r>
              <a:rPr spc="-515" dirty="0"/>
              <a:t>KALA</a:t>
            </a:r>
            <a:r>
              <a:rPr spc="-235" dirty="0"/>
              <a:t> </a:t>
            </a:r>
            <a:r>
              <a:rPr spc="-555" dirty="0"/>
              <a:t>AZAR</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97840" y="1531620"/>
            <a:ext cx="8096884" cy="5474970"/>
          </a:xfrm>
          <a:prstGeom prst="rect">
            <a:avLst/>
          </a:prstGeom>
        </p:spPr>
        <p:txBody>
          <a:bodyPr vert="horz" wrap="square" lIns="0" tIns="114300" rIns="0" bIns="0" rtlCol="0">
            <a:spAutoFit/>
          </a:bodyPr>
          <a:lstStyle/>
          <a:p>
            <a:pPr marL="393700" indent="-342900">
              <a:lnSpc>
                <a:spcPct val="100000"/>
              </a:lnSpc>
              <a:spcBef>
                <a:spcPts val="900"/>
              </a:spcBef>
              <a:buFont typeface="Arial"/>
              <a:buChar char="•"/>
              <a:tabLst>
                <a:tab pos="393065" algn="l"/>
                <a:tab pos="393700" algn="l"/>
              </a:tabLst>
            </a:pPr>
            <a:r>
              <a:rPr sz="3200" b="1" spc="-195" dirty="0">
                <a:latin typeface="Arial"/>
                <a:cs typeface="Arial"/>
              </a:rPr>
              <a:t>Vector</a:t>
            </a:r>
            <a:r>
              <a:rPr sz="3200" b="1" spc="-180" dirty="0">
                <a:latin typeface="Arial"/>
                <a:cs typeface="Arial"/>
              </a:rPr>
              <a:t> </a:t>
            </a:r>
            <a:r>
              <a:rPr sz="3200" b="1" spc="-190" dirty="0">
                <a:latin typeface="Arial"/>
                <a:cs typeface="Arial"/>
              </a:rPr>
              <a:t>control:</a:t>
            </a:r>
            <a:endParaRPr sz="3200">
              <a:latin typeface="Arial"/>
              <a:cs typeface="Arial"/>
            </a:endParaRPr>
          </a:p>
          <a:p>
            <a:pPr marL="393700" marR="30480" indent="-342900">
              <a:lnSpc>
                <a:spcPct val="100000"/>
              </a:lnSpc>
              <a:spcBef>
                <a:spcPts val="800"/>
              </a:spcBef>
            </a:pPr>
            <a:r>
              <a:rPr sz="4800" spc="-270" baseline="6076" dirty="0">
                <a:latin typeface="UnDotum"/>
                <a:cs typeface="UnDotum"/>
              </a:rPr>
              <a:t></a:t>
            </a:r>
            <a:r>
              <a:rPr sz="3200" spc="-180" dirty="0">
                <a:latin typeface="Arial"/>
                <a:cs typeface="Arial"/>
              </a:rPr>
              <a:t>Selection </a:t>
            </a:r>
            <a:r>
              <a:rPr sz="3200" spc="-5" dirty="0">
                <a:latin typeface="Arial"/>
                <a:cs typeface="Arial"/>
              </a:rPr>
              <a:t>of </a:t>
            </a:r>
            <a:r>
              <a:rPr sz="3200" spc="-200" dirty="0">
                <a:latin typeface="Arial"/>
                <a:cs typeface="Arial"/>
              </a:rPr>
              <a:t>areas </a:t>
            </a:r>
            <a:r>
              <a:rPr sz="3200" spc="40" dirty="0">
                <a:latin typeface="Arial"/>
                <a:cs typeface="Arial"/>
              </a:rPr>
              <a:t>to </a:t>
            </a:r>
            <a:r>
              <a:rPr sz="3200" spc="-150" dirty="0">
                <a:latin typeface="Arial"/>
                <a:cs typeface="Arial"/>
              </a:rPr>
              <a:t>be </a:t>
            </a:r>
            <a:r>
              <a:rPr sz="3200" spc="-145" dirty="0">
                <a:latin typeface="Arial"/>
                <a:cs typeface="Arial"/>
              </a:rPr>
              <a:t>sprayed: </a:t>
            </a:r>
            <a:r>
              <a:rPr sz="3200" spc="-70" dirty="0">
                <a:latin typeface="Arial"/>
                <a:cs typeface="Arial"/>
              </a:rPr>
              <a:t>all </a:t>
            </a:r>
            <a:r>
              <a:rPr sz="3200" spc="-145" dirty="0">
                <a:latin typeface="Arial"/>
                <a:cs typeface="Arial"/>
              </a:rPr>
              <a:t>villages  </a:t>
            </a:r>
            <a:r>
              <a:rPr sz="3200" spc="-5" dirty="0">
                <a:latin typeface="Arial"/>
                <a:cs typeface="Arial"/>
              </a:rPr>
              <a:t>within </a:t>
            </a:r>
            <a:r>
              <a:rPr sz="3200" spc="-250" dirty="0">
                <a:latin typeface="Arial"/>
                <a:cs typeface="Arial"/>
              </a:rPr>
              <a:t>a </a:t>
            </a:r>
            <a:r>
              <a:rPr sz="3200" spc="-470" dirty="0">
                <a:latin typeface="Arial"/>
                <a:cs typeface="Arial"/>
              </a:rPr>
              <a:t>PHC </a:t>
            </a:r>
            <a:r>
              <a:rPr sz="3200" spc="-95" dirty="0">
                <a:latin typeface="Arial"/>
                <a:cs typeface="Arial"/>
              </a:rPr>
              <a:t>which </a:t>
            </a:r>
            <a:r>
              <a:rPr sz="3200" spc="-55" dirty="0">
                <a:latin typeface="Arial"/>
                <a:cs typeface="Arial"/>
              </a:rPr>
              <a:t>reported </a:t>
            </a:r>
            <a:r>
              <a:rPr sz="3200" spc="-240" dirty="0">
                <a:latin typeface="Arial"/>
                <a:cs typeface="Arial"/>
              </a:rPr>
              <a:t>Kala </a:t>
            </a:r>
            <a:r>
              <a:rPr sz="3200" spc="-200" dirty="0">
                <a:latin typeface="Arial"/>
                <a:cs typeface="Arial"/>
              </a:rPr>
              <a:t>azar </a:t>
            </a:r>
            <a:r>
              <a:rPr sz="3200" spc="-280" dirty="0">
                <a:latin typeface="Arial"/>
                <a:cs typeface="Arial"/>
              </a:rPr>
              <a:t>cases </a:t>
            </a:r>
            <a:r>
              <a:rPr sz="3200" spc="-40" dirty="0">
                <a:latin typeface="Arial"/>
                <a:cs typeface="Arial"/>
              </a:rPr>
              <a:t>in  </a:t>
            </a:r>
            <a:r>
              <a:rPr sz="3200" spc="-45" dirty="0">
                <a:latin typeface="Arial"/>
                <a:cs typeface="Arial"/>
              </a:rPr>
              <a:t>the </a:t>
            </a:r>
            <a:r>
              <a:rPr sz="3200" spc="-135" dirty="0">
                <a:latin typeface="Arial"/>
                <a:cs typeface="Arial"/>
              </a:rPr>
              <a:t>past </a:t>
            </a:r>
            <a:r>
              <a:rPr sz="3200" spc="-160" dirty="0">
                <a:latin typeface="Arial"/>
                <a:cs typeface="Arial"/>
              </a:rPr>
              <a:t>5 years; </a:t>
            </a:r>
            <a:r>
              <a:rPr sz="3200" spc="-70" dirty="0">
                <a:latin typeface="Arial"/>
                <a:cs typeface="Arial"/>
              </a:rPr>
              <a:t>all </a:t>
            </a:r>
            <a:r>
              <a:rPr sz="3200" spc="-145" dirty="0">
                <a:latin typeface="Arial"/>
                <a:cs typeface="Arial"/>
              </a:rPr>
              <a:t>villages </a:t>
            </a:r>
            <a:r>
              <a:rPr sz="3200" spc="-90" dirty="0">
                <a:latin typeface="Arial"/>
                <a:cs typeface="Arial"/>
              </a:rPr>
              <a:t>which </a:t>
            </a:r>
            <a:r>
              <a:rPr sz="3200" spc="-55" dirty="0">
                <a:latin typeface="Arial"/>
                <a:cs typeface="Arial"/>
              </a:rPr>
              <a:t>reported  </a:t>
            </a:r>
            <a:r>
              <a:rPr sz="3200" spc="-280" dirty="0">
                <a:latin typeface="Arial"/>
                <a:cs typeface="Arial"/>
              </a:rPr>
              <a:t>cases </a:t>
            </a:r>
            <a:r>
              <a:rPr sz="3200" spc="-90" dirty="0">
                <a:latin typeface="Arial"/>
                <a:cs typeface="Arial"/>
              </a:rPr>
              <a:t>during </a:t>
            </a:r>
            <a:r>
              <a:rPr sz="3200" spc="-40" dirty="0">
                <a:latin typeface="Arial"/>
                <a:cs typeface="Arial"/>
              </a:rPr>
              <a:t>the </a:t>
            </a:r>
            <a:r>
              <a:rPr sz="3200" spc="-140" dirty="0">
                <a:latin typeface="Arial"/>
                <a:cs typeface="Arial"/>
              </a:rPr>
              <a:t>year </a:t>
            </a:r>
            <a:r>
              <a:rPr sz="3200" spc="-5" dirty="0">
                <a:latin typeface="Arial"/>
                <a:cs typeface="Arial"/>
              </a:rPr>
              <a:t>of</a:t>
            </a:r>
            <a:r>
              <a:rPr sz="3200" spc="-330" dirty="0">
                <a:latin typeface="Arial"/>
                <a:cs typeface="Arial"/>
              </a:rPr>
              <a:t> </a:t>
            </a:r>
            <a:r>
              <a:rPr sz="3200" spc="-165" dirty="0">
                <a:latin typeface="Arial"/>
                <a:cs typeface="Arial"/>
              </a:rPr>
              <a:t>spray</a:t>
            </a:r>
            <a:endParaRPr sz="3200">
              <a:latin typeface="Arial"/>
              <a:cs typeface="Arial"/>
            </a:endParaRPr>
          </a:p>
          <a:p>
            <a:pPr>
              <a:lnSpc>
                <a:spcPct val="100000"/>
              </a:lnSpc>
              <a:spcBef>
                <a:spcPts val="25"/>
              </a:spcBef>
            </a:pPr>
            <a:endParaRPr sz="4700">
              <a:latin typeface="Arial"/>
              <a:cs typeface="Arial"/>
            </a:endParaRPr>
          </a:p>
          <a:p>
            <a:pPr marL="393700" marR="173990" indent="-342900">
              <a:lnSpc>
                <a:spcPct val="100000"/>
              </a:lnSpc>
            </a:pPr>
            <a:r>
              <a:rPr sz="4800" spc="-382" baseline="6076" dirty="0">
                <a:latin typeface="UnDotum"/>
                <a:cs typeface="UnDotum"/>
              </a:rPr>
              <a:t></a:t>
            </a:r>
            <a:r>
              <a:rPr sz="3200" spc="-254" dirty="0">
                <a:latin typeface="Arial"/>
                <a:cs typeface="Arial"/>
              </a:rPr>
              <a:t>Dosage: </a:t>
            </a:r>
            <a:r>
              <a:rPr sz="3200" spc="-135" dirty="0">
                <a:latin typeface="Arial"/>
                <a:cs typeface="Arial"/>
              </a:rPr>
              <a:t>1g/m</a:t>
            </a:r>
            <a:r>
              <a:rPr sz="2775" spc="-202" baseline="28528" dirty="0">
                <a:latin typeface="Arial"/>
                <a:cs typeface="Arial"/>
              </a:rPr>
              <a:t>2 </a:t>
            </a:r>
            <a:r>
              <a:rPr sz="3200" spc="-5" dirty="0">
                <a:latin typeface="Arial"/>
                <a:cs typeface="Arial"/>
              </a:rPr>
              <a:t>of </a:t>
            </a:r>
            <a:r>
              <a:rPr sz="3200" spc="-40" dirty="0">
                <a:latin typeface="Arial"/>
                <a:cs typeface="Arial"/>
              </a:rPr>
              <a:t>the </a:t>
            </a:r>
            <a:r>
              <a:rPr sz="3200" spc="-60" dirty="0">
                <a:latin typeface="Arial"/>
                <a:cs typeface="Arial"/>
              </a:rPr>
              <a:t>wall </a:t>
            </a:r>
            <a:r>
              <a:rPr sz="3200" spc="-135" dirty="0">
                <a:latin typeface="Arial"/>
                <a:cs typeface="Arial"/>
              </a:rPr>
              <a:t>surface; </a:t>
            </a:r>
            <a:r>
              <a:rPr sz="3200" spc="-35" dirty="0">
                <a:latin typeface="Arial"/>
                <a:cs typeface="Arial"/>
              </a:rPr>
              <a:t>upto </a:t>
            </a:r>
            <a:r>
              <a:rPr sz="3200" spc="-160" dirty="0">
                <a:latin typeface="Arial"/>
                <a:cs typeface="Arial"/>
              </a:rPr>
              <a:t>6</a:t>
            </a:r>
            <a:r>
              <a:rPr sz="3200" spc="-385" dirty="0">
                <a:latin typeface="Arial"/>
                <a:cs typeface="Arial"/>
              </a:rPr>
              <a:t> </a:t>
            </a:r>
            <a:r>
              <a:rPr sz="3200" spc="-30" dirty="0">
                <a:latin typeface="Arial"/>
                <a:cs typeface="Arial"/>
              </a:rPr>
              <a:t>feet  </a:t>
            </a:r>
            <a:r>
              <a:rPr sz="3200" spc="-80" dirty="0">
                <a:latin typeface="Arial"/>
                <a:cs typeface="Arial"/>
              </a:rPr>
              <a:t>height</a:t>
            </a:r>
            <a:endParaRPr sz="3200">
              <a:latin typeface="Arial"/>
              <a:cs typeface="Arial"/>
            </a:endParaRPr>
          </a:p>
          <a:p>
            <a:pPr marL="393700" marR="1330325">
              <a:lnSpc>
                <a:spcPct val="113799"/>
              </a:lnSpc>
              <a:spcBef>
                <a:spcPts val="260"/>
              </a:spcBef>
            </a:pPr>
            <a:r>
              <a:rPr sz="3200" spc="-114" dirty="0">
                <a:latin typeface="Arial"/>
                <a:cs typeface="Arial"/>
              </a:rPr>
              <a:t>Cattle </a:t>
            </a:r>
            <a:r>
              <a:rPr sz="3200" spc="-220" dirty="0">
                <a:latin typeface="Arial"/>
                <a:cs typeface="Arial"/>
              </a:rPr>
              <a:t>sheds </a:t>
            </a:r>
            <a:r>
              <a:rPr sz="3200" spc="-155" dirty="0">
                <a:latin typeface="Arial"/>
                <a:cs typeface="Arial"/>
              </a:rPr>
              <a:t>and </a:t>
            </a:r>
            <a:r>
              <a:rPr sz="3200" spc="-160" dirty="0">
                <a:latin typeface="Arial"/>
                <a:cs typeface="Arial"/>
              </a:rPr>
              <a:t>kala </a:t>
            </a:r>
            <a:r>
              <a:rPr sz="3200" spc="-200" dirty="0">
                <a:latin typeface="Arial"/>
                <a:cs typeface="Arial"/>
              </a:rPr>
              <a:t>azar </a:t>
            </a:r>
            <a:r>
              <a:rPr sz="3200" spc="-90" dirty="0">
                <a:latin typeface="Arial"/>
                <a:cs typeface="Arial"/>
              </a:rPr>
              <a:t>positive</a:t>
            </a:r>
            <a:r>
              <a:rPr sz="3200" spc="-200" dirty="0">
                <a:latin typeface="Arial"/>
                <a:cs typeface="Arial"/>
              </a:rPr>
              <a:t> </a:t>
            </a:r>
            <a:r>
              <a:rPr sz="3200" spc="-155" dirty="0">
                <a:latin typeface="Arial"/>
                <a:cs typeface="Arial"/>
              </a:rPr>
              <a:t>and  </a:t>
            </a:r>
            <a:r>
              <a:rPr sz="3200" spc="-165" dirty="0">
                <a:latin typeface="Arial"/>
                <a:cs typeface="Arial"/>
              </a:rPr>
              <a:t>suspected </a:t>
            </a:r>
            <a:r>
              <a:rPr sz="3200" spc="-280" dirty="0">
                <a:latin typeface="Arial"/>
                <a:cs typeface="Arial"/>
              </a:rPr>
              <a:t>cases </a:t>
            </a:r>
            <a:r>
              <a:rPr sz="3200" spc="35" dirty="0">
                <a:latin typeface="Arial"/>
                <a:cs typeface="Arial"/>
              </a:rPr>
              <a:t>to </a:t>
            </a:r>
            <a:r>
              <a:rPr sz="3200" spc="-150" dirty="0">
                <a:latin typeface="Arial"/>
                <a:cs typeface="Arial"/>
              </a:rPr>
              <a:t>be </a:t>
            </a:r>
            <a:r>
              <a:rPr sz="3200" spc="-140" dirty="0">
                <a:latin typeface="Arial"/>
                <a:cs typeface="Arial"/>
              </a:rPr>
              <a:t>given</a:t>
            </a:r>
            <a:r>
              <a:rPr sz="3200" spc="-310" dirty="0">
                <a:latin typeface="Arial"/>
                <a:cs typeface="Arial"/>
              </a:rPr>
              <a:t> </a:t>
            </a:r>
            <a:r>
              <a:rPr sz="3200" spc="-10" dirty="0">
                <a:latin typeface="Arial"/>
                <a:cs typeface="Arial"/>
              </a:rPr>
              <a:t>priority</a:t>
            </a:r>
            <a:endParaRPr sz="3200">
              <a:latin typeface="Arial"/>
              <a:cs typeface="Arial"/>
            </a:endParaRPr>
          </a:p>
        </p:txBody>
      </p:sp>
      <p:sp>
        <p:nvSpPr>
          <p:cNvPr id="3" name="object 3"/>
          <p:cNvSpPr txBox="1">
            <a:spLocks noGrp="1"/>
          </p:cNvSpPr>
          <p:nvPr>
            <p:ph type="title"/>
          </p:nvPr>
        </p:nvSpPr>
        <p:spPr>
          <a:xfrm>
            <a:off x="1149350" y="163829"/>
            <a:ext cx="6708140" cy="1365250"/>
          </a:xfrm>
          <a:prstGeom prst="rect">
            <a:avLst/>
          </a:prstGeom>
        </p:spPr>
        <p:txBody>
          <a:bodyPr vert="horz" wrap="square" lIns="0" tIns="12700" rIns="0" bIns="0" rtlCol="0">
            <a:spAutoFit/>
          </a:bodyPr>
          <a:lstStyle/>
          <a:p>
            <a:pPr algn="ctr">
              <a:lnSpc>
                <a:spcPts val="5275"/>
              </a:lnSpc>
              <a:spcBef>
                <a:spcPts val="100"/>
              </a:spcBef>
            </a:pPr>
            <a:r>
              <a:rPr spc="-520" dirty="0"/>
              <a:t>GUIDELINES </a:t>
            </a:r>
            <a:r>
              <a:rPr spc="-560" dirty="0"/>
              <a:t>UNDER</a:t>
            </a:r>
            <a:r>
              <a:rPr spc="-665" dirty="0"/>
              <a:t> </a:t>
            </a:r>
            <a:r>
              <a:rPr spc="-480" dirty="0"/>
              <a:t>NVBDCP:</a:t>
            </a:r>
          </a:p>
          <a:p>
            <a:pPr marL="135255" algn="ctr">
              <a:lnSpc>
                <a:spcPts val="5275"/>
              </a:lnSpc>
            </a:pPr>
            <a:r>
              <a:rPr spc="-515" dirty="0"/>
              <a:t>KALA</a:t>
            </a:r>
            <a:r>
              <a:rPr spc="-235" dirty="0"/>
              <a:t> </a:t>
            </a:r>
            <a:r>
              <a:rPr spc="-555" dirty="0"/>
              <a:t>AZAR</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50240" y="497840"/>
            <a:ext cx="7829550" cy="695960"/>
          </a:xfrm>
          <a:prstGeom prst="rect">
            <a:avLst/>
          </a:prstGeom>
        </p:spPr>
        <p:txBody>
          <a:bodyPr vert="horz" wrap="square" lIns="0" tIns="12700" rIns="0" bIns="0" rtlCol="0">
            <a:spAutoFit/>
          </a:bodyPr>
          <a:lstStyle/>
          <a:p>
            <a:pPr marL="12700">
              <a:lnSpc>
                <a:spcPct val="100000"/>
              </a:lnSpc>
              <a:spcBef>
                <a:spcPts val="100"/>
              </a:spcBef>
            </a:pPr>
            <a:r>
              <a:rPr spc="-330" dirty="0"/>
              <a:t>Kala </a:t>
            </a:r>
            <a:r>
              <a:rPr spc="-270" dirty="0"/>
              <a:t>azar </a:t>
            </a:r>
            <a:r>
              <a:rPr spc="-260" dirty="0"/>
              <a:t>– </a:t>
            </a:r>
            <a:r>
              <a:rPr spc="-125" dirty="0"/>
              <a:t>Patient </a:t>
            </a:r>
            <a:r>
              <a:rPr spc="-265" dirty="0"/>
              <a:t>Coding</a:t>
            </a:r>
            <a:r>
              <a:rPr spc="-235" dirty="0"/>
              <a:t> </a:t>
            </a:r>
            <a:r>
              <a:rPr spc="-345" dirty="0"/>
              <a:t>Scheme</a:t>
            </a:r>
          </a:p>
        </p:txBody>
      </p:sp>
      <p:sp>
        <p:nvSpPr>
          <p:cNvPr id="3" name="object 3"/>
          <p:cNvSpPr txBox="1"/>
          <p:nvPr/>
        </p:nvSpPr>
        <p:spPr>
          <a:xfrm>
            <a:off x="535940" y="1633220"/>
            <a:ext cx="7896859" cy="4615180"/>
          </a:xfrm>
          <a:prstGeom prst="rect">
            <a:avLst/>
          </a:prstGeom>
        </p:spPr>
        <p:txBody>
          <a:bodyPr vert="horz" wrap="square" lIns="0" tIns="12700" rIns="0" bIns="0" rtlCol="0">
            <a:spAutoFit/>
          </a:bodyPr>
          <a:lstStyle/>
          <a:p>
            <a:pPr marL="355600" marR="127635" indent="-342900">
              <a:lnSpc>
                <a:spcPct val="100000"/>
              </a:lnSpc>
              <a:spcBef>
                <a:spcPts val="100"/>
              </a:spcBef>
              <a:buChar char="•"/>
              <a:tabLst>
                <a:tab pos="354965" algn="l"/>
                <a:tab pos="355600" algn="l"/>
              </a:tabLst>
            </a:pPr>
            <a:r>
              <a:rPr sz="3200" spc="-235" dirty="0">
                <a:latin typeface="Arial"/>
                <a:cs typeface="Arial"/>
              </a:rPr>
              <a:t>The </a:t>
            </a:r>
            <a:r>
              <a:rPr sz="3200" spc="-40" dirty="0">
                <a:latin typeface="Arial"/>
                <a:cs typeface="Arial"/>
              </a:rPr>
              <a:t>patient </a:t>
            </a:r>
            <a:r>
              <a:rPr sz="3200" spc="-150" dirty="0">
                <a:latin typeface="Arial"/>
                <a:cs typeface="Arial"/>
              </a:rPr>
              <a:t>and </a:t>
            </a:r>
            <a:r>
              <a:rPr sz="3200" spc="-145" dirty="0">
                <a:latin typeface="Arial"/>
                <a:cs typeface="Arial"/>
              </a:rPr>
              <a:t>his </a:t>
            </a:r>
            <a:r>
              <a:rPr sz="3200" spc="-100" dirty="0">
                <a:latin typeface="Arial"/>
                <a:cs typeface="Arial"/>
              </a:rPr>
              <a:t>relatives </a:t>
            </a:r>
            <a:r>
              <a:rPr sz="3200" spc="-130" dirty="0">
                <a:latin typeface="Arial"/>
                <a:cs typeface="Arial"/>
              </a:rPr>
              <a:t>are </a:t>
            </a:r>
            <a:r>
              <a:rPr sz="3200" spc="-155" dirty="0">
                <a:latin typeface="Arial"/>
                <a:cs typeface="Arial"/>
              </a:rPr>
              <a:t>counseled  </a:t>
            </a:r>
            <a:r>
              <a:rPr sz="3200" spc="-70" dirty="0">
                <a:latin typeface="Arial"/>
                <a:cs typeface="Arial"/>
              </a:rPr>
              <a:t>properly </a:t>
            </a:r>
            <a:r>
              <a:rPr sz="3200" spc="-35" dirty="0">
                <a:latin typeface="Arial"/>
                <a:cs typeface="Arial"/>
              </a:rPr>
              <a:t>at </a:t>
            </a:r>
            <a:r>
              <a:rPr sz="3200" spc="-45" dirty="0">
                <a:latin typeface="Arial"/>
                <a:cs typeface="Arial"/>
              </a:rPr>
              <a:t>the </a:t>
            </a:r>
            <a:r>
              <a:rPr sz="3200" spc="-30" dirty="0">
                <a:latin typeface="Arial"/>
                <a:cs typeface="Arial"/>
              </a:rPr>
              <a:t>time </a:t>
            </a:r>
            <a:r>
              <a:rPr sz="3200" spc="-5" dirty="0">
                <a:latin typeface="Arial"/>
                <a:cs typeface="Arial"/>
              </a:rPr>
              <a:t>of </a:t>
            </a:r>
            <a:r>
              <a:rPr sz="3200" spc="-70" dirty="0">
                <a:latin typeface="Arial"/>
                <a:cs typeface="Arial"/>
              </a:rPr>
              <a:t>registration </a:t>
            </a:r>
            <a:r>
              <a:rPr sz="3200" spc="-35" dirty="0">
                <a:latin typeface="Arial"/>
                <a:cs typeface="Arial"/>
              </a:rPr>
              <a:t>at </a:t>
            </a:r>
            <a:r>
              <a:rPr sz="3200" spc="-45" dirty="0">
                <a:latin typeface="Arial"/>
                <a:cs typeface="Arial"/>
              </a:rPr>
              <a:t>the  </a:t>
            </a:r>
            <a:r>
              <a:rPr sz="3200" spc="-75" dirty="0">
                <a:latin typeface="Arial"/>
                <a:cs typeface="Arial"/>
              </a:rPr>
              <a:t>health </a:t>
            </a:r>
            <a:r>
              <a:rPr sz="3200" spc="-20" dirty="0">
                <a:latin typeface="Arial"/>
                <a:cs typeface="Arial"/>
              </a:rPr>
              <a:t>institution </a:t>
            </a:r>
            <a:r>
              <a:rPr sz="3200" spc="-155" dirty="0">
                <a:latin typeface="Arial"/>
                <a:cs typeface="Arial"/>
              </a:rPr>
              <a:t>(CHC/PHC/district</a:t>
            </a:r>
            <a:r>
              <a:rPr sz="3200" spc="-470" dirty="0">
                <a:latin typeface="Arial"/>
                <a:cs typeface="Arial"/>
              </a:rPr>
              <a:t> </a:t>
            </a:r>
            <a:r>
              <a:rPr sz="3200" spc="-90" dirty="0">
                <a:latin typeface="Arial"/>
                <a:cs typeface="Arial"/>
              </a:rPr>
              <a:t>hospital)  </a:t>
            </a:r>
            <a:r>
              <a:rPr sz="3200" spc="-75" dirty="0">
                <a:latin typeface="Arial"/>
                <a:cs typeface="Arial"/>
              </a:rPr>
              <a:t>about </a:t>
            </a:r>
            <a:r>
              <a:rPr sz="3200" spc="-40" dirty="0">
                <a:latin typeface="Arial"/>
                <a:cs typeface="Arial"/>
              </a:rPr>
              <a:t>the </a:t>
            </a:r>
            <a:r>
              <a:rPr sz="3200" spc="-90" dirty="0">
                <a:latin typeface="Arial"/>
                <a:cs typeface="Arial"/>
              </a:rPr>
              <a:t>importance </a:t>
            </a:r>
            <a:r>
              <a:rPr sz="3200" spc="-5" dirty="0">
                <a:latin typeface="Arial"/>
                <a:cs typeface="Arial"/>
              </a:rPr>
              <a:t>of </a:t>
            </a:r>
            <a:r>
              <a:rPr sz="3200" spc="5" dirty="0">
                <a:latin typeface="Arial"/>
                <a:cs typeface="Arial"/>
              </a:rPr>
              <a:t>full</a:t>
            </a:r>
            <a:r>
              <a:rPr sz="3200" spc="-675" dirty="0">
                <a:latin typeface="Arial"/>
                <a:cs typeface="Arial"/>
              </a:rPr>
              <a:t> </a:t>
            </a:r>
            <a:r>
              <a:rPr sz="3200" spc="-30" dirty="0">
                <a:latin typeface="Arial"/>
                <a:cs typeface="Arial"/>
              </a:rPr>
              <a:t>treatment</a:t>
            </a:r>
            <a:endParaRPr sz="3200">
              <a:latin typeface="Arial"/>
              <a:cs typeface="Arial"/>
            </a:endParaRPr>
          </a:p>
          <a:p>
            <a:pPr>
              <a:lnSpc>
                <a:spcPct val="100000"/>
              </a:lnSpc>
              <a:spcBef>
                <a:spcPts val="25"/>
              </a:spcBef>
              <a:buFont typeface="Arial"/>
              <a:buChar char="•"/>
            </a:pPr>
            <a:endParaRPr sz="4700">
              <a:latin typeface="Arial"/>
              <a:cs typeface="Arial"/>
            </a:endParaRPr>
          </a:p>
          <a:p>
            <a:pPr marL="355600" marR="5080" indent="-342900">
              <a:lnSpc>
                <a:spcPct val="99900"/>
              </a:lnSpc>
              <a:spcBef>
                <a:spcPts val="5"/>
              </a:spcBef>
              <a:buChar char="•"/>
              <a:tabLst>
                <a:tab pos="354965" algn="l"/>
                <a:tab pos="355600" algn="l"/>
              </a:tabLst>
            </a:pPr>
            <a:r>
              <a:rPr sz="3200" spc="-235" dirty="0">
                <a:latin typeface="Arial"/>
                <a:cs typeface="Arial"/>
              </a:rPr>
              <a:t>The </a:t>
            </a:r>
            <a:r>
              <a:rPr sz="3200" spc="-135" dirty="0">
                <a:latin typeface="Arial"/>
                <a:cs typeface="Arial"/>
              </a:rPr>
              <a:t>coding </a:t>
            </a:r>
            <a:r>
              <a:rPr sz="3200" spc="-65" dirty="0">
                <a:latin typeface="Arial"/>
                <a:cs typeface="Arial"/>
              </a:rPr>
              <a:t>would </a:t>
            </a:r>
            <a:r>
              <a:rPr sz="3200" spc="-150" dirty="0">
                <a:latin typeface="Arial"/>
                <a:cs typeface="Arial"/>
              </a:rPr>
              <a:t>be </a:t>
            </a:r>
            <a:r>
              <a:rPr sz="3200" spc="-135" dirty="0">
                <a:latin typeface="Arial"/>
                <a:cs typeface="Arial"/>
              </a:rPr>
              <a:t>arranged </a:t>
            </a:r>
            <a:r>
              <a:rPr sz="3200" spc="-40" dirty="0">
                <a:latin typeface="Arial"/>
                <a:cs typeface="Arial"/>
              </a:rPr>
              <a:t>in the </a:t>
            </a:r>
            <a:r>
              <a:rPr sz="3200" spc="-60" dirty="0">
                <a:latin typeface="Arial"/>
                <a:cs typeface="Arial"/>
              </a:rPr>
              <a:t>order</a:t>
            </a:r>
            <a:r>
              <a:rPr sz="3200" spc="-580" dirty="0">
                <a:latin typeface="Arial"/>
                <a:cs typeface="Arial"/>
              </a:rPr>
              <a:t> </a:t>
            </a:r>
            <a:r>
              <a:rPr sz="3200" spc="-10" dirty="0">
                <a:latin typeface="Arial"/>
                <a:cs typeface="Arial"/>
              </a:rPr>
              <a:t>of  </a:t>
            </a:r>
            <a:r>
              <a:rPr sz="3200" b="1" spc="-240" dirty="0">
                <a:latin typeface="Arial"/>
                <a:cs typeface="Arial"/>
              </a:rPr>
              <a:t>Country </a:t>
            </a:r>
            <a:r>
              <a:rPr sz="3200" b="1" spc="-315" dirty="0">
                <a:latin typeface="Arial"/>
                <a:cs typeface="Arial"/>
              </a:rPr>
              <a:t>Code </a:t>
            </a:r>
            <a:r>
              <a:rPr sz="3200" b="1" spc="-310" dirty="0">
                <a:latin typeface="Arial"/>
                <a:cs typeface="Arial"/>
              </a:rPr>
              <a:t>cum </a:t>
            </a:r>
            <a:r>
              <a:rPr sz="3200" b="1" spc="-185" dirty="0">
                <a:latin typeface="Arial"/>
                <a:cs typeface="Arial"/>
              </a:rPr>
              <a:t>State </a:t>
            </a:r>
            <a:r>
              <a:rPr sz="3200" b="1" spc="-275" dirty="0">
                <a:latin typeface="Arial"/>
                <a:cs typeface="Arial"/>
              </a:rPr>
              <a:t>Code- </a:t>
            </a:r>
            <a:r>
              <a:rPr sz="3200" b="1" spc="-185" dirty="0">
                <a:latin typeface="Arial"/>
                <a:cs typeface="Arial"/>
              </a:rPr>
              <a:t>District </a:t>
            </a:r>
            <a:r>
              <a:rPr sz="3200" b="1" spc="-275" dirty="0">
                <a:latin typeface="Arial"/>
                <a:cs typeface="Arial"/>
              </a:rPr>
              <a:t>Code-  </a:t>
            </a:r>
            <a:r>
              <a:rPr sz="3200" b="1" spc="-455" dirty="0">
                <a:latin typeface="Arial"/>
                <a:cs typeface="Arial"/>
              </a:rPr>
              <a:t>PHC </a:t>
            </a:r>
            <a:r>
              <a:rPr sz="3200" b="1" spc="-270" dirty="0">
                <a:latin typeface="Arial"/>
                <a:cs typeface="Arial"/>
              </a:rPr>
              <a:t>Code, </a:t>
            </a:r>
            <a:r>
              <a:rPr sz="3200" b="1" spc="-250" dirty="0">
                <a:latin typeface="Arial"/>
                <a:cs typeface="Arial"/>
              </a:rPr>
              <a:t>Sub-Centre </a:t>
            </a:r>
            <a:r>
              <a:rPr sz="3200" b="1" spc="484" dirty="0">
                <a:latin typeface="Arial"/>
                <a:cs typeface="Arial"/>
              </a:rPr>
              <a:t>/ </a:t>
            </a:r>
            <a:r>
              <a:rPr sz="3200" b="1" spc="-330" dirty="0">
                <a:latin typeface="Arial"/>
                <a:cs typeface="Arial"/>
              </a:rPr>
              <a:t>NGO </a:t>
            </a:r>
            <a:r>
              <a:rPr sz="3200" b="1" spc="-275" dirty="0">
                <a:latin typeface="Arial"/>
                <a:cs typeface="Arial"/>
              </a:rPr>
              <a:t>Code- </a:t>
            </a:r>
            <a:r>
              <a:rPr sz="3200" b="1" spc="-155" dirty="0">
                <a:latin typeface="Arial"/>
                <a:cs typeface="Arial"/>
              </a:rPr>
              <a:t>Patient  </a:t>
            </a:r>
            <a:r>
              <a:rPr sz="3200" b="1" spc="-265" dirty="0">
                <a:latin typeface="Arial"/>
                <a:cs typeface="Arial"/>
              </a:rPr>
              <a:t>Code.</a:t>
            </a:r>
            <a:endParaRPr sz="3200">
              <a:latin typeface="Arial"/>
              <a:cs typeface="Arial"/>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5940" y="1633220"/>
            <a:ext cx="8041005" cy="4615180"/>
          </a:xfrm>
          <a:prstGeom prst="rect">
            <a:avLst/>
          </a:prstGeom>
        </p:spPr>
        <p:txBody>
          <a:bodyPr vert="horz" wrap="square" lIns="0" tIns="12700" rIns="0" bIns="0" rtlCol="0">
            <a:spAutoFit/>
          </a:bodyPr>
          <a:lstStyle/>
          <a:p>
            <a:pPr marL="355600" marR="5080" indent="-342900">
              <a:lnSpc>
                <a:spcPct val="100000"/>
              </a:lnSpc>
              <a:spcBef>
                <a:spcPts val="100"/>
              </a:spcBef>
              <a:buChar char="•"/>
              <a:tabLst>
                <a:tab pos="354965" algn="l"/>
                <a:tab pos="355600" algn="l"/>
              </a:tabLst>
            </a:pPr>
            <a:r>
              <a:rPr sz="3200" spc="-320" dirty="0">
                <a:latin typeface="Arial"/>
                <a:cs typeface="Arial"/>
              </a:rPr>
              <a:t>As </a:t>
            </a:r>
            <a:r>
              <a:rPr sz="3200" spc="-80" dirty="0">
                <a:latin typeface="Arial"/>
                <a:cs typeface="Arial"/>
              </a:rPr>
              <a:t>per </a:t>
            </a:r>
            <a:r>
              <a:rPr sz="3200" spc="-45" dirty="0">
                <a:latin typeface="Arial"/>
                <a:cs typeface="Arial"/>
              </a:rPr>
              <a:t>the </a:t>
            </a:r>
            <a:r>
              <a:rPr sz="3200" spc="-40" dirty="0">
                <a:latin typeface="Arial"/>
                <a:cs typeface="Arial"/>
              </a:rPr>
              <a:t>patient </a:t>
            </a:r>
            <a:r>
              <a:rPr sz="3200" spc="-135" dirty="0">
                <a:latin typeface="Arial"/>
                <a:cs typeface="Arial"/>
              </a:rPr>
              <a:t>coding </a:t>
            </a:r>
            <a:r>
              <a:rPr sz="3200" spc="-185" dirty="0">
                <a:latin typeface="Arial"/>
                <a:cs typeface="Arial"/>
              </a:rPr>
              <a:t>scheme, </a:t>
            </a:r>
            <a:r>
              <a:rPr sz="3200" spc="-200" dirty="0">
                <a:latin typeface="Arial"/>
                <a:cs typeface="Arial"/>
              </a:rPr>
              <a:t>each </a:t>
            </a:r>
            <a:r>
              <a:rPr sz="3200" spc="-210" dirty="0">
                <a:latin typeface="Arial"/>
                <a:cs typeface="Arial"/>
              </a:rPr>
              <a:t>Kala-  </a:t>
            </a:r>
            <a:r>
              <a:rPr sz="3200" spc="-200" dirty="0">
                <a:latin typeface="Arial"/>
                <a:cs typeface="Arial"/>
              </a:rPr>
              <a:t>azar </a:t>
            </a:r>
            <a:r>
              <a:rPr sz="3200" spc="-260" dirty="0">
                <a:latin typeface="Arial"/>
                <a:cs typeface="Arial"/>
              </a:rPr>
              <a:t>case </a:t>
            </a:r>
            <a:r>
              <a:rPr sz="3200" spc="10" dirty="0">
                <a:latin typeface="Arial"/>
                <a:cs typeface="Arial"/>
              </a:rPr>
              <a:t>will </a:t>
            </a:r>
            <a:r>
              <a:rPr sz="3200" spc="-175" dirty="0">
                <a:latin typeface="Arial"/>
                <a:cs typeface="Arial"/>
              </a:rPr>
              <a:t>have </a:t>
            </a:r>
            <a:r>
              <a:rPr sz="3200" spc="-45" dirty="0">
                <a:latin typeface="Arial"/>
                <a:cs typeface="Arial"/>
              </a:rPr>
              <a:t>the </a:t>
            </a:r>
            <a:r>
              <a:rPr sz="3200" spc="-70" dirty="0">
                <a:latin typeface="Arial"/>
                <a:cs typeface="Arial"/>
              </a:rPr>
              <a:t>country </a:t>
            </a:r>
            <a:r>
              <a:rPr sz="3200" spc="-160" dirty="0">
                <a:latin typeface="Arial"/>
                <a:cs typeface="Arial"/>
              </a:rPr>
              <a:t>code </a:t>
            </a:r>
            <a:r>
              <a:rPr sz="3200" spc="-229" dirty="0">
                <a:latin typeface="Arial"/>
                <a:cs typeface="Arial"/>
              </a:rPr>
              <a:t>IND</a:t>
            </a:r>
            <a:r>
              <a:rPr sz="3200" spc="-490" dirty="0">
                <a:latin typeface="Arial"/>
                <a:cs typeface="Arial"/>
              </a:rPr>
              <a:t> </a:t>
            </a:r>
            <a:r>
              <a:rPr sz="3200" spc="-145" dirty="0">
                <a:latin typeface="Arial"/>
                <a:cs typeface="Arial"/>
              </a:rPr>
              <a:t>along  </a:t>
            </a:r>
            <a:r>
              <a:rPr sz="3200" spc="15" dirty="0">
                <a:latin typeface="Arial"/>
                <a:cs typeface="Arial"/>
              </a:rPr>
              <a:t>with </a:t>
            </a:r>
            <a:r>
              <a:rPr sz="3200" spc="-40" dirty="0">
                <a:latin typeface="Arial"/>
                <a:cs typeface="Arial"/>
              </a:rPr>
              <a:t>the </a:t>
            </a:r>
            <a:r>
              <a:rPr sz="3200" spc="-95" dirty="0">
                <a:latin typeface="Arial"/>
                <a:cs typeface="Arial"/>
              </a:rPr>
              <a:t>state </a:t>
            </a:r>
            <a:r>
              <a:rPr sz="3200" spc="-160" dirty="0">
                <a:latin typeface="Arial"/>
                <a:cs typeface="Arial"/>
              </a:rPr>
              <a:t>code </a:t>
            </a:r>
            <a:r>
              <a:rPr sz="3200" spc="-150" dirty="0">
                <a:latin typeface="Arial"/>
                <a:cs typeface="Arial"/>
              </a:rPr>
              <a:t>and </a:t>
            </a:r>
            <a:r>
              <a:rPr sz="3200" spc="-175" dirty="0">
                <a:latin typeface="Arial"/>
                <a:cs typeface="Arial"/>
              </a:rPr>
              <a:t>have </a:t>
            </a:r>
            <a:r>
              <a:rPr sz="3200" spc="-250" dirty="0">
                <a:latin typeface="Arial"/>
                <a:cs typeface="Arial"/>
              </a:rPr>
              <a:t>a </a:t>
            </a:r>
            <a:r>
              <a:rPr sz="3200" spc="-165" dirty="0">
                <a:latin typeface="Arial"/>
                <a:cs typeface="Arial"/>
              </a:rPr>
              <a:t>10 </a:t>
            </a:r>
            <a:r>
              <a:rPr sz="3200" spc="-30" dirty="0">
                <a:latin typeface="Arial"/>
                <a:cs typeface="Arial"/>
              </a:rPr>
              <a:t>digit  </a:t>
            </a:r>
            <a:r>
              <a:rPr sz="3200" spc="-105" dirty="0">
                <a:latin typeface="Arial"/>
                <a:cs typeface="Arial"/>
              </a:rPr>
              <a:t>numerical </a:t>
            </a:r>
            <a:r>
              <a:rPr sz="3200" spc="-145" dirty="0">
                <a:latin typeface="Arial"/>
                <a:cs typeface="Arial"/>
              </a:rPr>
              <a:t>code. </a:t>
            </a:r>
            <a:r>
              <a:rPr sz="3200" spc="-140" dirty="0">
                <a:latin typeface="Arial"/>
                <a:cs typeface="Arial"/>
              </a:rPr>
              <a:t>(IND2-01-01-01-001......</a:t>
            </a:r>
            <a:r>
              <a:rPr sz="3200" spc="-275" dirty="0">
                <a:latin typeface="Arial"/>
                <a:cs typeface="Arial"/>
              </a:rPr>
              <a:t> </a:t>
            </a:r>
            <a:r>
              <a:rPr sz="3200" spc="-190" dirty="0">
                <a:latin typeface="Arial"/>
                <a:cs typeface="Arial"/>
              </a:rPr>
              <a:t>IND2-  </a:t>
            </a:r>
            <a:r>
              <a:rPr sz="3200" spc="-140" dirty="0">
                <a:latin typeface="Arial"/>
                <a:cs typeface="Arial"/>
              </a:rPr>
              <a:t>01-01-01-999).</a:t>
            </a:r>
            <a:endParaRPr sz="3200">
              <a:latin typeface="Arial"/>
              <a:cs typeface="Arial"/>
            </a:endParaRPr>
          </a:p>
          <a:p>
            <a:pPr>
              <a:lnSpc>
                <a:spcPct val="100000"/>
              </a:lnSpc>
              <a:spcBef>
                <a:spcPts val="25"/>
              </a:spcBef>
              <a:buFont typeface="Arial"/>
              <a:buChar char="•"/>
            </a:pPr>
            <a:endParaRPr sz="4700">
              <a:latin typeface="Arial"/>
              <a:cs typeface="Arial"/>
            </a:endParaRPr>
          </a:p>
          <a:p>
            <a:pPr marL="355600" marR="550545" indent="-342900" algn="just">
              <a:lnSpc>
                <a:spcPct val="99900"/>
              </a:lnSpc>
              <a:spcBef>
                <a:spcPts val="5"/>
              </a:spcBef>
              <a:buChar char="•"/>
              <a:tabLst>
                <a:tab pos="355600" algn="l"/>
              </a:tabLst>
            </a:pPr>
            <a:r>
              <a:rPr sz="3200" spc="-175" dirty="0">
                <a:latin typeface="Arial"/>
                <a:cs typeface="Arial"/>
              </a:rPr>
              <a:t>No </a:t>
            </a:r>
            <a:r>
              <a:rPr sz="3200" spc="20" dirty="0">
                <a:latin typeface="Arial"/>
                <a:cs typeface="Arial"/>
              </a:rPr>
              <a:t>two </a:t>
            </a:r>
            <a:r>
              <a:rPr sz="3200" spc="-80" dirty="0">
                <a:latin typeface="Arial"/>
                <a:cs typeface="Arial"/>
              </a:rPr>
              <a:t>patients </a:t>
            </a:r>
            <a:r>
              <a:rPr sz="3200" spc="5" dirty="0">
                <a:latin typeface="Arial"/>
                <a:cs typeface="Arial"/>
              </a:rPr>
              <a:t>will </a:t>
            </a:r>
            <a:r>
              <a:rPr sz="3200" spc="-175" dirty="0">
                <a:latin typeface="Arial"/>
                <a:cs typeface="Arial"/>
              </a:rPr>
              <a:t>have </a:t>
            </a:r>
            <a:r>
              <a:rPr sz="3200" spc="-45" dirty="0">
                <a:latin typeface="Arial"/>
                <a:cs typeface="Arial"/>
              </a:rPr>
              <a:t>the</a:t>
            </a:r>
            <a:r>
              <a:rPr sz="3200" spc="-560" dirty="0">
                <a:latin typeface="Arial"/>
                <a:cs typeface="Arial"/>
              </a:rPr>
              <a:t> </a:t>
            </a:r>
            <a:r>
              <a:rPr sz="3200" spc="-229" dirty="0">
                <a:latin typeface="Arial"/>
                <a:cs typeface="Arial"/>
              </a:rPr>
              <a:t>same </a:t>
            </a:r>
            <a:r>
              <a:rPr sz="3200" spc="-165" dirty="0">
                <a:latin typeface="Arial"/>
                <a:cs typeface="Arial"/>
              </a:rPr>
              <a:t>10 </a:t>
            </a:r>
            <a:r>
              <a:rPr sz="3200" spc="-35" dirty="0">
                <a:latin typeface="Arial"/>
                <a:cs typeface="Arial"/>
              </a:rPr>
              <a:t>digit  </a:t>
            </a:r>
            <a:r>
              <a:rPr sz="3200" spc="-105" dirty="0">
                <a:latin typeface="Arial"/>
                <a:cs typeface="Arial"/>
              </a:rPr>
              <a:t>numerical </a:t>
            </a:r>
            <a:r>
              <a:rPr sz="3200" spc="-160" dirty="0">
                <a:latin typeface="Arial"/>
                <a:cs typeface="Arial"/>
              </a:rPr>
              <a:t>code </a:t>
            </a:r>
            <a:r>
              <a:rPr sz="3200" spc="-90" dirty="0">
                <a:latin typeface="Arial"/>
                <a:cs typeface="Arial"/>
              </a:rPr>
              <a:t>during </a:t>
            </a:r>
            <a:r>
              <a:rPr sz="3200" spc="-250" dirty="0">
                <a:latin typeface="Arial"/>
                <a:cs typeface="Arial"/>
              </a:rPr>
              <a:t>a </a:t>
            </a:r>
            <a:r>
              <a:rPr sz="3200" spc="-70" dirty="0">
                <a:latin typeface="Arial"/>
                <a:cs typeface="Arial"/>
              </a:rPr>
              <a:t>period </a:t>
            </a:r>
            <a:r>
              <a:rPr sz="3200" spc="-5" dirty="0">
                <a:latin typeface="Arial"/>
                <a:cs typeface="Arial"/>
              </a:rPr>
              <a:t>of </a:t>
            </a:r>
            <a:r>
              <a:rPr sz="3200" spc="-160" dirty="0">
                <a:latin typeface="Arial"/>
                <a:cs typeface="Arial"/>
              </a:rPr>
              <a:t>5 </a:t>
            </a:r>
            <a:r>
              <a:rPr sz="3200" spc="-180" dirty="0">
                <a:latin typeface="Arial"/>
                <a:cs typeface="Arial"/>
              </a:rPr>
              <a:t>years</a:t>
            </a:r>
            <a:r>
              <a:rPr sz="3200" spc="-575" dirty="0">
                <a:latin typeface="Arial"/>
                <a:cs typeface="Arial"/>
              </a:rPr>
              <a:t> </a:t>
            </a:r>
            <a:r>
              <a:rPr sz="3200" spc="345" dirty="0">
                <a:latin typeface="Arial"/>
                <a:cs typeface="Arial"/>
              </a:rPr>
              <a:t>/  </a:t>
            </a:r>
            <a:r>
              <a:rPr sz="3200" spc="-204" dirty="0">
                <a:latin typeface="Arial"/>
                <a:cs typeface="Arial"/>
              </a:rPr>
              <a:t>Kala-azar </a:t>
            </a:r>
            <a:r>
              <a:rPr sz="3200" spc="-95" dirty="0">
                <a:latin typeface="Arial"/>
                <a:cs typeface="Arial"/>
              </a:rPr>
              <a:t>Elimination </a:t>
            </a:r>
            <a:r>
              <a:rPr sz="3200" spc="-160" dirty="0">
                <a:latin typeface="Arial"/>
                <a:cs typeface="Arial"/>
              </a:rPr>
              <a:t>Program</a:t>
            </a:r>
            <a:r>
              <a:rPr sz="3200" spc="-225" dirty="0">
                <a:latin typeface="Arial"/>
                <a:cs typeface="Arial"/>
              </a:rPr>
              <a:t> </a:t>
            </a:r>
            <a:r>
              <a:rPr sz="3200" spc="-75" dirty="0">
                <a:latin typeface="Arial"/>
                <a:cs typeface="Arial"/>
              </a:rPr>
              <a:t>period.</a:t>
            </a:r>
            <a:endParaRPr sz="3200">
              <a:latin typeface="Arial"/>
              <a:cs typeface="Arial"/>
            </a:endParaRPr>
          </a:p>
        </p:txBody>
      </p:sp>
      <p:sp>
        <p:nvSpPr>
          <p:cNvPr id="3" name="object 3"/>
          <p:cNvSpPr txBox="1">
            <a:spLocks noGrp="1"/>
          </p:cNvSpPr>
          <p:nvPr>
            <p:ph type="title"/>
          </p:nvPr>
        </p:nvSpPr>
        <p:spPr>
          <a:xfrm>
            <a:off x="650240" y="497840"/>
            <a:ext cx="7829550" cy="695960"/>
          </a:xfrm>
          <a:prstGeom prst="rect">
            <a:avLst/>
          </a:prstGeom>
        </p:spPr>
        <p:txBody>
          <a:bodyPr vert="horz" wrap="square" lIns="0" tIns="12700" rIns="0" bIns="0" rtlCol="0">
            <a:spAutoFit/>
          </a:bodyPr>
          <a:lstStyle/>
          <a:p>
            <a:pPr marL="12700">
              <a:lnSpc>
                <a:spcPct val="100000"/>
              </a:lnSpc>
              <a:spcBef>
                <a:spcPts val="100"/>
              </a:spcBef>
            </a:pPr>
            <a:r>
              <a:rPr spc="-330" dirty="0"/>
              <a:t>Kala </a:t>
            </a:r>
            <a:r>
              <a:rPr spc="-270" dirty="0"/>
              <a:t>azar </a:t>
            </a:r>
            <a:r>
              <a:rPr spc="-260" dirty="0"/>
              <a:t>– </a:t>
            </a:r>
            <a:r>
              <a:rPr spc="-125" dirty="0"/>
              <a:t>Patient </a:t>
            </a:r>
            <a:r>
              <a:rPr spc="-265" dirty="0"/>
              <a:t>Coding</a:t>
            </a:r>
            <a:r>
              <a:rPr spc="-235" dirty="0"/>
              <a:t> </a:t>
            </a:r>
            <a:r>
              <a:rPr spc="-345" dirty="0"/>
              <a:t>Scheme</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81990" y="497840"/>
            <a:ext cx="7767320" cy="695960"/>
          </a:xfrm>
          <a:prstGeom prst="rect">
            <a:avLst/>
          </a:prstGeom>
        </p:spPr>
        <p:txBody>
          <a:bodyPr vert="horz" wrap="square" lIns="0" tIns="12700" rIns="0" bIns="0" rtlCol="0">
            <a:spAutoFit/>
          </a:bodyPr>
          <a:lstStyle/>
          <a:p>
            <a:pPr marL="12700">
              <a:lnSpc>
                <a:spcPct val="100000"/>
              </a:lnSpc>
              <a:spcBef>
                <a:spcPts val="100"/>
              </a:spcBef>
            </a:pPr>
            <a:r>
              <a:rPr spc="-280" dirty="0"/>
              <a:t>Example </a:t>
            </a:r>
            <a:r>
              <a:rPr spc="-5" dirty="0"/>
              <a:t>of </a:t>
            </a:r>
            <a:r>
              <a:rPr spc="-125" dirty="0"/>
              <a:t>Patient </a:t>
            </a:r>
            <a:r>
              <a:rPr spc="-265" dirty="0"/>
              <a:t>Coding</a:t>
            </a:r>
            <a:r>
              <a:rPr spc="-565" dirty="0"/>
              <a:t> </a:t>
            </a:r>
            <a:r>
              <a:rPr spc="-300" dirty="0"/>
              <a:t>System</a:t>
            </a:r>
          </a:p>
        </p:txBody>
      </p:sp>
      <p:grpSp>
        <p:nvGrpSpPr>
          <p:cNvPr id="3" name="object 3"/>
          <p:cNvGrpSpPr/>
          <p:nvPr/>
        </p:nvGrpSpPr>
        <p:grpSpPr>
          <a:xfrm>
            <a:off x="0" y="1143000"/>
            <a:ext cx="9144000" cy="5715000"/>
            <a:chOff x="0" y="1143000"/>
            <a:chExt cx="9144000" cy="5715000"/>
          </a:xfrm>
        </p:grpSpPr>
        <p:sp>
          <p:nvSpPr>
            <p:cNvPr id="4" name="object 4"/>
            <p:cNvSpPr/>
            <p:nvPr/>
          </p:nvSpPr>
          <p:spPr>
            <a:xfrm>
              <a:off x="0" y="1143000"/>
              <a:ext cx="9144000" cy="5715000"/>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7772400" y="6172200"/>
              <a:ext cx="977900" cy="483870"/>
            </a:xfrm>
            <a:custGeom>
              <a:avLst/>
              <a:gdLst/>
              <a:ahLst/>
              <a:cxnLst/>
              <a:rect l="l" t="t" r="r" b="b"/>
              <a:pathLst>
                <a:path w="977900" h="483870">
                  <a:moveTo>
                    <a:pt x="735329" y="0"/>
                  </a:moveTo>
                  <a:lnTo>
                    <a:pt x="735329" y="120650"/>
                  </a:lnTo>
                  <a:lnTo>
                    <a:pt x="0" y="120650"/>
                  </a:lnTo>
                  <a:lnTo>
                    <a:pt x="0" y="363220"/>
                  </a:lnTo>
                  <a:lnTo>
                    <a:pt x="735329" y="363220"/>
                  </a:lnTo>
                  <a:lnTo>
                    <a:pt x="735329" y="483870"/>
                  </a:lnTo>
                  <a:lnTo>
                    <a:pt x="977900" y="241300"/>
                  </a:lnTo>
                  <a:lnTo>
                    <a:pt x="735329" y="0"/>
                  </a:lnTo>
                  <a:close/>
                </a:path>
              </a:pathLst>
            </a:custGeom>
            <a:solidFill>
              <a:srgbClr val="4E80BC"/>
            </a:solidFill>
          </p:spPr>
          <p:txBody>
            <a:bodyPr wrap="square" lIns="0" tIns="0" rIns="0" bIns="0" rtlCol="0"/>
            <a:lstStyle/>
            <a:p>
              <a:endParaRPr/>
            </a:p>
          </p:txBody>
        </p:sp>
        <p:sp>
          <p:nvSpPr>
            <p:cNvPr id="6" name="object 6"/>
            <p:cNvSpPr/>
            <p:nvPr/>
          </p:nvSpPr>
          <p:spPr>
            <a:xfrm>
              <a:off x="7772400" y="6172200"/>
              <a:ext cx="977900" cy="483870"/>
            </a:xfrm>
            <a:custGeom>
              <a:avLst/>
              <a:gdLst/>
              <a:ahLst/>
              <a:cxnLst/>
              <a:rect l="l" t="t" r="r" b="b"/>
              <a:pathLst>
                <a:path w="977900" h="483870">
                  <a:moveTo>
                    <a:pt x="0" y="120650"/>
                  </a:moveTo>
                  <a:lnTo>
                    <a:pt x="735329" y="120650"/>
                  </a:lnTo>
                  <a:lnTo>
                    <a:pt x="735329" y="0"/>
                  </a:lnTo>
                  <a:lnTo>
                    <a:pt x="977900" y="241300"/>
                  </a:lnTo>
                  <a:lnTo>
                    <a:pt x="735329" y="483870"/>
                  </a:lnTo>
                  <a:lnTo>
                    <a:pt x="735329" y="363220"/>
                  </a:lnTo>
                  <a:lnTo>
                    <a:pt x="0" y="363220"/>
                  </a:lnTo>
                  <a:lnTo>
                    <a:pt x="0" y="120650"/>
                  </a:lnTo>
                  <a:close/>
                </a:path>
                <a:path w="977900" h="483870">
                  <a:moveTo>
                    <a:pt x="0" y="0"/>
                  </a:moveTo>
                  <a:lnTo>
                    <a:pt x="0" y="0"/>
                  </a:lnTo>
                </a:path>
                <a:path w="977900" h="483870">
                  <a:moveTo>
                    <a:pt x="977900" y="483870"/>
                  </a:moveTo>
                  <a:lnTo>
                    <a:pt x="977900" y="483870"/>
                  </a:lnTo>
                </a:path>
              </a:pathLst>
            </a:custGeom>
            <a:ln w="25518">
              <a:solidFill>
                <a:srgbClr val="375C89"/>
              </a:solidFill>
            </a:ln>
          </p:spPr>
          <p:txBody>
            <a:bodyPr wrap="square" lIns="0" tIns="0" rIns="0" bIns="0" rtlCol="0"/>
            <a:lstStyle/>
            <a:p>
              <a:endParaRPr/>
            </a:p>
          </p:txBody>
        </p:sp>
      </p:gr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9157335" cy="6858000"/>
            <a:chOff x="0" y="0"/>
            <a:chExt cx="9157335" cy="6858000"/>
          </a:xfrm>
        </p:grpSpPr>
        <p:sp>
          <p:nvSpPr>
            <p:cNvPr id="3" name="object 3"/>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8318500" y="6510019"/>
              <a:ext cx="825500" cy="332740"/>
            </a:xfrm>
            <a:custGeom>
              <a:avLst/>
              <a:gdLst/>
              <a:ahLst/>
              <a:cxnLst/>
              <a:rect l="l" t="t" r="r" b="b"/>
              <a:pathLst>
                <a:path w="825500" h="332740">
                  <a:moveTo>
                    <a:pt x="659129" y="0"/>
                  </a:moveTo>
                  <a:lnTo>
                    <a:pt x="659129" y="82549"/>
                  </a:lnTo>
                  <a:lnTo>
                    <a:pt x="0" y="82549"/>
                  </a:lnTo>
                  <a:lnTo>
                    <a:pt x="0" y="248919"/>
                  </a:lnTo>
                  <a:lnTo>
                    <a:pt x="659129" y="248919"/>
                  </a:lnTo>
                  <a:lnTo>
                    <a:pt x="659129" y="332739"/>
                  </a:lnTo>
                  <a:lnTo>
                    <a:pt x="825500" y="166369"/>
                  </a:lnTo>
                  <a:lnTo>
                    <a:pt x="659129" y="0"/>
                  </a:lnTo>
                  <a:close/>
                </a:path>
              </a:pathLst>
            </a:custGeom>
            <a:solidFill>
              <a:srgbClr val="4E80BC"/>
            </a:solidFill>
          </p:spPr>
          <p:txBody>
            <a:bodyPr wrap="square" lIns="0" tIns="0" rIns="0" bIns="0" rtlCol="0"/>
            <a:lstStyle/>
            <a:p>
              <a:endParaRPr/>
            </a:p>
          </p:txBody>
        </p:sp>
        <p:sp>
          <p:nvSpPr>
            <p:cNvPr id="5" name="object 5"/>
            <p:cNvSpPr/>
            <p:nvPr/>
          </p:nvSpPr>
          <p:spPr>
            <a:xfrm>
              <a:off x="8318500" y="6510019"/>
              <a:ext cx="825500" cy="332740"/>
            </a:xfrm>
            <a:custGeom>
              <a:avLst/>
              <a:gdLst/>
              <a:ahLst/>
              <a:cxnLst/>
              <a:rect l="l" t="t" r="r" b="b"/>
              <a:pathLst>
                <a:path w="825500" h="332740">
                  <a:moveTo>
                    <a:pt x="0" y="82549"/>
                  </a:moveTo>
                  <a:lnTo>
                    <a:pt x="659129" y="82549"/>
                  </a:lnTo>
                  <a:lnTo>
                    <a:pt x="659129" y="0"/>
                  </a:lnTo>
                  <a:lnTo>
                    <a:pt x="825500" y="166369"/>
                  </a:lnTo>
                  <a:lnTo>
                    <a:pt x="659129" y="332739"/>
                  </a:lnTo>
                  <a:lnTo>
                    <a:pt x="659129" y="248919"/>
                  </a:lnTo>
                  <a:lnTo>
                    <a:pt x="0" y="248919"/>
                  </a:lnTo>
                  <a:lnTo>
                    <a:pt x="0" y="82549"/>
                  </a:lnTo>
                  <a:close/>
                </a:path>
                <a:path w="825500" h="332740">
                  <a:moveTo>
                    <a:pt x="0" y="0"/>
                  </a:moveTo>
                  <a:lnTo>
                    <a:pt x="0" y="0"/>
                  </a:lnTo>
                </a:path>
                <a:path w="825500" h="332740">
                  <a:moveTo>
                    <a:pt x="825500" y="332739"/>
                  </a:moveTo>
                  <a:lnTo>
                    <a:pt x="825500" y="332739"/>
                  </a:lnTo>
                </a:path>
              </a:pathLst>
            </a:custGeom>
            <a:ln w="25518">
              <a:solidFill>
                <a:srgbClr val="375C89"/>
              </a:solidFill>
            </a:ln>
          </p:spPr>
          <p:txBody>
            <a:bodyPr wrap="square" lIns="0" tIns="0" rIns="0" bIns="0" rtlCol="0"/>
            <a:lstStyle/>
            <a:p>
              <a:endParaRPr/>
            </a:p>
          </p:txBody>
        </p:sp>
      </p:gr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1056" y="11079"/>
            <a:ext cx="9122410" cy="6859905"/>
            <a:chOff x="11056" y="11079"/>
            <a:chExt cx="9122410" cy="6859905"/>
          </a:xfrm>
        </p:grpSpPr>
        <p:sp>
          <p:nvSpPr>
            <p:cNvPr id="3" name="object 3"/>
            <p:cNvSpPr/>
            <p:nvPr/>
          </p:nvSpPr>
          <p:spPr>
            <a:xfrm>
              <a:off x="11056" y="11079"/>
              <a:ext cx="9121886" cy="684692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8327390" y="6548119"/>
              <a:ext cx="788670" cy="309880"/>
            </a:xfrm>
            <a:custGeom>
              <a:avLst/>
              <a:gdLst/>
              <a:ahLst/>
              <a:cxnLst/>
              <a:rect l="l" t="t" r="r" b="b"/>
              <a:pathLst>
                <a:path w="788670" h="309879">
                  <a:moveTo>
                    <a:pt x="622300" y="0"/>
                  </a:moveTo>
                  <a:lnTo>
                    <a:pt x="622300" y="82549"/>
                  </a:lnTo>
                  <a:lnTo>
                    <a:pt x="0" y="82549"/>
                  </a:lnTo>
                  <a:lnTo>
                    <a:pt x="0" y="248919"/>
                  </a:lnTo>
                  <a:lnTo>
                    <a:pt x="622300" y="248919"/>
                  </a:lnTo>
                  <a:lnTo>
                    <a:pt x="622300" y="309879"/>
                  </a:lnTo>
                  <a:lnTo>
                    <a:pt x="645159" y="309879"/>
                  </a:lnTo>
                  <a:lnTo>
                    <a:pt x="788669" y="166369"/>
                  </a:lnTo>
                  <a:lnTo>
                    <a:pt x="622300" y="0"/>
                  </a:lnTo>
                  <a:close/>
                </a:path>
              </a:pathLst>
            </a:custGeom>
            <a:solidFill>
              <a:srgbClr val="4E80BC"/>
            </a:solidFill>
          </p:spPr>
          <p:txBody>
            <a:bodyPr wrap="square" lIns="0" tIns="0" rIns="0" bIns="0" rtlCol="0"/>
            <a:lstStyle/>
            <a:p>
              <a:endParaRPr/>
            </a:p>
          </p:txBody>
        </p:sp>
        <p:sp>
          <p:nvSpPr>
            <p:cNvPr id="5" name="object 5"/>
            <p:cNvSpPr/>
            <p:nvPr/>
          </p:nvSpPr>
          <p:spPr>
            <a:xfrm>
              <a:off x="8327390" y="6548119"/>
              <a:ext cx="788670" cy="309880"/>
            </a:xfrm>
            <a:custGeom>
              <a:avLst/>
              <a:gdLst/>
              <a:ahLst/>
              <a:cxnLst/>
              <a:rect l="l" t="t" r="r" b="b"/>
              <a:pathLst>
                <a:path w="788670" h="309879">
                  <a:moveTo>
                    <a:pt x="0" y="82549"/>
                  </a:moveTo>
                  <a:lnTo>
                    <a:pt x="622300" y="82549"/>
                  </a:lnTo>
                  <a:lnTo>
                    <a:pt x="622300" y="0"/>
                  </a:lnTo>
                  <a:lnTo>
                    <a:pt x="788669" y="166369"/>
                  </a:lnTo>
                  <a:lnTo>
                    <a:pt x="645159" y="309879"/>
                  </a:lnTo>
                </a:path>
                <a:path w="788670" h="309879">
                  <a:moveTo>
                    <a:pt x="622300" y="309879"/>
                  </a:moveTo>
                  <a:lnTo>
                    <a:pt x="622300" y="248919"/>
                  </a:lnTo>
                  <a:lnTo>
                    <a:pt x="0" y="248919"/>
                  </a:lnTo>
                  <a:lnTo>
                    <a:pt x="0" y="82549"/>
                  </a:lnTo>
                </a:path>
                <a:path w="788670" h="309879">
                  <a:moveTo>
                    <a:pt x="0" y="0"/>
                  </a:moveTo>
                  <a:lnTo>
                    <a:pt x="0" y="0"/>
                  </a:lnTo>
                </a:path>
              </a:pathLst>
            </a:custGeom>
            <a:ln w="25518">
              <a:solidFill>
                <a:srgbClr val="375C89"/>
              </a:solidFill>
            </a:ln>
          </p:spPr>
          <p:txBody>
            <a:bodyPr wrap="square" lIns="0" tIns="0" rIns="0" bIns="0" rtlCol="0"/>
            <a:lstStyle/>
            <a:p>
              <a:endParaRPr/>
            </a:p>
          </p:txBody>
        </p:sp>
      </p:gr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55850" y="497840"/>
            <a:ext cx="4426585" cy="695960"/>
          </a:xfrm>
          <a:prstGeom prst="rect">
            <a:avLst/>
          </a:prstGeom>
        </p:spPr>
        <p:txBody>
          <a:bodyPr vert="horz" wrap="square" lIns="0" tIns="12700" rIns="0" bIns="0" rtlCol="0">
            <a:spAutoFit/>
          </a:bodyPr>
          <a:lstStyle/>
          <a:p>
            <a:pPr marL="12700">
              <a:lnSpc>
                <a:spcPct val="100000"/>
              </a:lnSpc>
              <a:spcBef>
                <a:spcPts val="100"/>
              </a:spcBef>
            </a:pPr>
            <a:r>
              <a:rPr spc="-275" dirty="0"/>
              <a:t>Dengue</a:t>
            </a:r>
            <a:r>
              <a:rPr spc="-290" dirty="0"/>
              <a:t> </a:t>
            </a:r>
            <a:r>
              <a:rPr spc="-120" dirty="0"/>
              <a:t>endemicity</a:t>
            </a:r>
          </a:p>
        </p:txBody>
      </p:sp>
      <p:sp>
        <p:nvSpPr>
          <p:cNvPr id="3" name="object 3"/>
          <p:cNvSpPr/>
          <p:nvPr/>
        </p:nvSpPr>
        <p:spPr>
          <a:xfrm>
            <a:off x="0" y="1143000"/>
            <a:ext cx="9144000" cy="57150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5940" y="1616709"/>
            <a:ext cx="7969884" cy="2700020"/>
          </a:xfrm>
          <a:prstGeom prst="rect">
            <a:avLst/>
          </a:prstGeom>
        </p:spPr>
        <p:txBody>
          <a:bodyPr vert="horz" wrap="square" lIns="0" tIns="6350" rIns="0" bIns="0" rtlCol="0">
            <a:spAutoFit/>
          </a:bodyPr>
          <a:lstStyle/>
          <a:p>
            <a:pPr marL="355600" marR="123189" indent="-342900">
              <a:lnSpc>
                <a:spcPct val="101299"/>
              </a:lnSpc>
              <a:spcBef>
                <a:spcPts val="50"/>
              </a:spcBef>
              <a:buChar char="•"/>
              <a:tabLst>
                <a:tab pos="354965" algn="l"/>
                <a:tab pos="355600" algn="l"/>
              </a:tabLst>
            </a:pPr>
            <a:r>
              <a:rPr sz="3200" spc="-240" dirty="0">
                <a:latin typeface="Arial"/>
                <a:cs typeface="Arial"/>
              </a:rPr>
              <a:t>Disease </a:t>
            </a:r>
            <a:r>
              <a:rPr sz="3200" spc="-165" dirty="0">
                <a:latin typeface="Arial"/>
                <a:cs typeface="Arial"/>
              </a:rPr>
              <a:t>is </a:t>
            </a:r>
            <a:r>
              <a:rPr sz="3200" spc="-85" dirty="0">
                <a:latin typeface="Arial"/>
                <a:cs typeface="Arial"/>
              </a:rPr>
              <a:t>prevalent </a:t>
            </a:r>
            <a:r>
              <a:rPr sz="3200" spc="-50" dirty="0">
                <a:latin typeface="Arial"/>
                <a:cs typeface="Arial"/>
              </a:rPr>
              <a:t>throughout </a:t>
            </a:r>
            <a:r>
              <a:rPr sz="3200" spc="-110" dirty="0">
                <a:latin typeface="Arial"/>
                <a:cs typeface="Arial"/>
              </a:rPr>
              <a:t>India </a:t>
            </a:r>
            <a:r>
              <a:rPr sz="3200" spc="-40" dirty="0">
                <a:latin typeface="Arial"/>
                <a:cs typeface="Arial"/>
              </a:rPr>
              <a:t>in</a:t>
            </a:r>
            <a:r>
              <a:rPr sz="3200" spc="-370" dirty="0">
                <a:latin typeface="Arial"/>
                <a:cs typeface="Arial"/>
              </a:rPr>
              <a:t> </a:t>
            </a:r>
            <a:r>
              <a:rPr sz="3200" spc="-100" dirty="0">
                <a:latin typeface="Arial"/>
                <a:cs typeface="Arial"/>
              </a:rPr>
              <a:t>most  </a:t>
            </a:r>
            <a:r>
              <a:rPr sz="3200" spc="-5" dirty="0">
                <a:latin typeface="Arial"/>
                <a:cs typeface="Arial"/>
              </a:rPr>
              <a:t>of </a:t>
            </a:r>
            <a:r>
              <a:rPr sz="3200" spc="-40" dirty="0">
                <a:latin typeface="Arial"/>
                <a:cs typeface="Arial"/>
              </a:rPr>
              <a:t>the </a:t>
            </a:r>
            <a:r>
              <a:rPr sz="3200" spc="-45" dirty="0">
                <a:latin typeface="Arial"/>
                <a:cs typeface="Arial"/>
              </a:rPr>
              <a:t>metropolitan </a:t>
            </a:r>
            <a:r>
              <a:rPr sz="3200" spc="-100" dirty="0">
                <a:latin typeface="Arial"/>
                <a:cs typeface="Arial"/>
              </a:rPr>
              <a:t>cities</a:t>
            </a:r>
            <a:r>
              <a:rPr sz="3200" spc="-625" dirty="0">
                <a:latin typeface="Arial"/>
                <a:cs typeface="Arial"/>
              </a:rPr>
              <a:t> </a:t>
            </a:r>
            <a:r>
              <a:rPr sz="3200" spc="-155" dirty="0">
                <a:latin typeface="Arial"/>
                <a:cs typeface="Arial"/>
              </a:rPr>
              <a:t>and </a:t>
            </a:r>
            <a:r>
              <a:rPr sz="3200" spc="-80" dirty="0">
                <a:latin typeface="Arial"/>
                <a:cs typeface="Arial"/>
              </a:rPr>
              <a:t>towns</a:t>
            </a:r>
            <a:endParaRPr sz="3200">
              <a:latin typeface="Arial"/>
              <a:cs typeface="Arial"/>
            </a:endParaRPr>
          </a:p>
          <a:p>
            <a:pPr>
              <a:lnSpc>
                <a:spcPct val="100000"/>
              </a:lnSpc>
              <a:buFont typeface="Arial"/>
              <a:buChar char="•"/>
            </a:pPr>
            <a:endParaRPr sz="3200">
              <a:latin typeface="Arial"/>
              <a:cs typeface="Arial"/>
            </a:endParaRPr>
          </a:p>
          <a:p>
            <a:pPr marL="355600" marR="5080" indent="-342900">
              <a:lnSpc>
                <a:spcPct val="101299"/>
              </a:lnSpc>
              <a:spcBef>
                <a:spcPts val="1870"/>
              </a:spcBef>
              <a:buChar char="•"/>
              <a:tabLst>
                <a:tab pos="354965" algn="l"/>
                <a:tab pos="355600" algn="l"/>
              </a:tabLst>
            </a:pPr>
            <a:r>
              <a:rPr sz="3200" spc="-145" dirty="0">
                <a:latin typeface="Arial"/>
                <a:cs typeface="Arial"/>
              </a:rPr>
              <a:t>Outbreaks </a:t>
            </a:r>
            <a:r>
              <a:rPr sz="3200" spc="-175" dirty="0">
                <a:latin typeface="Arial"/>
                <a:cs typeface="Arial"/>
              </a:rPr>
              <a:t>have </a:t>
            </a:r>
            <a:r>
              <a:rPr sz="3200" spc="-170" dirty="0">
                <a:latin typeface="Arial"/>
                <a:cs typeface="Arial"/>
              </a:rPr>
              <a:t>also </a:t>
            </a:r>
            <a:r>
              <a:rPr sz="3200" spc="-145" dirty="0">
                <a:latin typeface="Arial"/>
                <a:cs typeface="Arial"/>
              </a:rPr>
              <a:t>been </a:t>
            </a:r>
            <a:r>
              <a:rPr sz="3200" spc="-55" dirty="0">
                <a:latin typeface="Arial"/>
                <a:cs typeface="Arial"/>
              </a:rPr>
              <a:t>reported </a:t>
            </a:r>
            <a:r>
              <a:rPr sz="3200" spc="-20" dirty="0">
                <a:latin typeface="Arial"/>
                <a:cs typeface="Arial"/>
              </a:rPr>
              <a:t>from</a:t>
            </a:r>
            <a:r>
              <a:rPr sz="3200" spc="-370" dirty="0">
                <a:latin typeface="Arial"/>
                <a:cs typeface="Arial"/>
              </a:rPr>
              <a:t> </a:t>
            </a:r>
            <a:r>
              <a:rPr sz="3200" spc="-50" dirty="0">
                <a:latin typeface="Arial"/>
                <a:cs typeface="Arial"/>
              </a:rPr>
              <a:t>rural  </a:t>
            </a:r>
            <a:r>
              <a:rPr sz="3200" spc="-200" dirty="0">
                <a:latin typeface="Arial"/>
                <a:cs typeface="Arial"/>
              </a:rPr>
              <a:t>areas </a:t>
            </a:r>
            <a:r>
              <a:rPr sz="3200" spc="-5" dirty="0">
                <a:latin typeface="Arial"/>
                <a:cs typeface="Arial"/>
              </a:rPr>
              <a:t>of </a:t>
            </a:r>
            <a:r>
              <a:rPr sz="3200" spc="-175" dirty="0">
                <a:latin typeface="Arial"/>
                <a:cs typeface="Arial"/>
              </a:rPr>
              <a:t>Haryana, </a:t>
            </a:r>
            <a:r>
              <a:rPr sz="3200" spc="-114" dirty="0">
                <a:latin typeface="Arial"/>
                <a:cs typeface="Arial"/>
              </a:rPr>
              <a:t>Maharashtra </a:t>
            </a:r>
            <a:r>
              <a:rPr sz="3200" spc="45" dirty="0">
                <a:latin typeface="Arial"/>
                <a:cs typeface="Arial"/>
              </a:rPr>
              <a:t>&amp;</a:t>
            </a:r>
            <a:r>
              <a:rPr sz="3200" spc="-360" dirty="0">
                <a:latin typeface="Arial"/>
                <a:cs typeface="Arial"/>
              </a:rPr>
              <a:t> </a:t>
            </a:r>
            <a:r>
              <a:rPr sz="3200" spc="-170" dirty="0">
                <a:latin typeface="Arial"/>
                <a:cs typeface="Arial"/>
              </a:rPr>
              <a:t>Karnataka</a:t>
            </a:r>
            <a:endParaRPr sz="3200">
              <a:latin typeface="Arial"/>
              <a:cs typeface="Arial"/>
            </a:endParaRPr>
          </a:p>
        </p:txBody>
      </p:sp>
      <p:sp>
        <p:nvSpPr>
          <p:cNvPr id="3" name="object 3"/>
          <p:cNvSpPr txBox="1">
            <a:spLocks noGrp="1"/>
          </p:cNvSpPr>
          <p:nvPr>
            <p:ph type="title"/>
          </p:nvPr>
        </p:nvSpPr>
        <p:spPr>
          <a:xfrm>
            <a:off x="2355850" y="497840"/>
            <a:ext cx="4426585" cy="695960"/>
          </a:xfrm>
          <a:prstGeom prst="rect">
            <a:avLst/>
          </a:prstGeom>
        </p:spPr>
        <p:txBody>
          <a:bodyPr vert="horz" wrap="square" lIns="0" tIns="12700" rIns="0" bIns="0" rtlCol="0">
            <a:spAutoFit/>
          </a:bodyPr>
          <a:lstStyle/>
          <a:p>
            <a:pPr marL="12700">
              <a:lnSpc>
                <a:spcPct val="100000"/>
              </a:lnSpc>
              <a:spcBef>
                <a:spcPts val="100"/>
              </a:spcBef>
            </a:pPr>
            <a:r>
              <a:rPr spc="-275" dirty="0"/>
              <a:t>Dengue</a:t>
            </a:r>
            <a:r>
              <a:rPr spc="-290" dirty="0"/>
              <a:t> </a:t>
            </a:r>
            <a:r>
              <a:rPr spc="-120" dirty="0"/>
              <a:t>endemicity</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977389" marR="5080" indent="-1781810">
              <a:lnSpc>
                <a:spcPct val="100000"/>
              </a:lnSpc>
              <a:spcBef>
                <a:spcPts val="100"/>
              </a:spcBef>
            </a:pPr>
            <a:r>
              <a:rPr spc="-520" dirty="0"/>
              <a:t>GUIDELINES </a:t>
            </a:r>
            <a:r>
              <a:rPr spc="-555" dirty="0"/>
              <a:t>UNDER </a:t>
            </a:r>
            <a:r>
              <a:rPr spc="-480" dirty="0"/>
              <a:t>NVBDCP:  </a:t>
            </a:r>
            <a:r>
              <a:rPr spc="-455" dirty="0"/>
              <a:t>DENGUE/DHF</a:t>
            </a:r>
          </a:p>
        </p:txBody>
      </p:sp>
      <p:sp>
        <p:nvSpPr>
          <p:cNvPr id="3" name="object 3"/>
          <p:cNvSpPr txBox="1"/>
          <p:nvPr/>
        </p:nvSpPr>
        <p:spPr>
          <a:xfrm>
            <a:off x="523240" y="1531620"/>
            <a:ext cx="8091170" cy="4432300"/>
          </a:xfrm>
          <a:prstGeom prst="rect">
            <a:avLst/>
          </a:prstGeom>
        </p:spPr>
        <p:txBody>
          <a:bodyPr vert="horz" wrap="square" lIns="0" tIns="114300" rIns="0" bIns="0" rtlCol="0">
            <a:spAutoFit/>
          </a:bodyPr>
          <a:lstStyle/>
          <a:p>
            <a:pPr marL="368300" indent="-342900">
              <a:lnSpc>
                <a:spcPct val="100000"/>
              </a:lnSpc>
              <a:spcBef>
                <a:spcPts val="900"/>
              </a:spcBef>
              <a:buFont typeface="Arial"/>
              <a:buChar char="•"/>
              <a:tabLst>
                <a:tab pos="367665" algn="l"/>
                <a:tab pos="368300" algn="l"/>
              </a:tabLst>
            </a:pPr>
            <a:r>
              <a:rPr sz="3200" b="1" spc="-254" dirty="0">
                <a:latin typeface="Arial"/>
                <a:cs typeface="Arial"/>
              </a:rPr>
              <a:t>Early </a:t>
            </a:r>
            <a:r>
              <a:rPr sz="3200" b="1" spc="-330" dirty="0">
                <a:latin typeface="Arial"/>
                <a:cs typeface="Arial"/>
              </a:rPr>
              <a:t>case </a:t>
            </a:r>
            <a:r>
              <a:rPr sz="3200" b="1" spc="-180" dirty="0">
                <a:latin typeface="Arial"/>
                <a:cs typeface="Arial"/>
              </a:rPr>
              <a:t>reporting </a:t>
            </a:r>
            <a:r>
              <a:rPr sz="3200" b="1" spc="-229" dirty="0">
                <a:latin typeface="Arial"/>
                <a:cs typeface="Arial"/>
              </a:rPr>
              <a:t>and</a:t>
            </a:r>
            <a:r>
              <a:rPr sz="3200" b="1" spc="65" dirty="0">
                <a:latin typeface="Arial"/>
                <a:cs typeface="Arial"/>
              </a:rPr>
              <a:t> </a:t>
            </a:r>
            <a:r>
              <a:rPr sz="3200" b="1" spc="-215" dirty="0">
                <a:latin typeface="Arial"/>
                <a:cs typeface="Arial"/>
              </a:rPr>
              <a:t>management</a:t>
            </a:r>
            <a:endParaRPr sz="3200">
              <a:latin typeface="Arial"/>
              <a:cs typeface="Arial"/>
            </a:endParaRPr>
          </a:p>
          <a:p>
            <a:pPr marL="368300" marR="17780" indent="-342900">
              <a:lnSpc>
                <a:spcPct val="100000"/>
              </a:lnSpc>
              <a:spcBef>
                <a:spcPts val="800"/>
              </a:spcBef>
            </a:pPr>
            <a:r>
              <a:rPr sz="4800" spc="-412" baseline="6076" dirty="0">
                <a:latin typeface="UnDotum"/>
                <a:cs typeface="UnDotum"/>
              </a:rPr>
              <a:t></a:t>
            </a:r>
            <a:r>
              <a:rPr sz="3200" spc="-275" dirty="0">
                <a:latin typeface="Arial"/>
                <a:cs typeface="Arial"/>
              </a:rPr>
              <a:t>Disease </a:t>
            </a:r>
            <a:r>
              <a:rPr sz="3200" spc="-125" dirty="0">
                <a:latin typeface="Arial"/>
                <a:cs typeface="Arial"/>
              </a:rPr>
              <a:t>surveillance </a:t>
            </a:r>
            <a:r>
              <a:rPr sz="3200" spc="-65" dirty="0">
                <a:latin typeface="Arial"/>
                <a:cs typeface="Arial"/>
              </a:rPr>
              <a:t>through </a:t>
            </a:r>
            <a:r>
              <a:rPr sz="3200" spc="-240" dirty="0">
                <a:latin typeface="Arial"/>
                <a:cs typeface="Arial"/>
              </a:rPr>
              <a:t>grass </a:t>
            </a:r>
            <a:r>
              <a:rPr sz="3200" spc="5" dirty="0">
                <a:latin typeface="Arial"/>
                <a:cs typeface="Arial"/>
              </a:rPr>
              <a:t>root </a:t>
            </a:r>
            <a:r>
              <a:rPr sz="3200" spc="-100" dirty="0">
                <a:latin typeface="Arial"/>
                <a:cs typeface="Arial"/>
              </a:rPr>
              <a:t>level  </a:t>
            </a:r>
            <a:r>
              <a:rPr sz="3200" spc="-75" dirty="0">
                <a:latin typeface="Arial"/>
                <a:cs typeface="Arial"/>
              </a:rPr>
              <a:t>health </a:t>
            </a:r>
            <a:r>
              <a:rPr sz="3200" spc="-105" dirty="0">
                <a:latin typeface="Arial"/>
                <a:cs typeface="Arial"/>
              </a:rPr>
              <a:t>workers, </a:t>
            </a:r>
            <a:r>
              <a:rPr sz="3200" spc="-90" dirty="0">
                <a:latin typeface="Arial"/>
                <a:cs typeface="Arial"/>
              </a:rPr>
              <a:t>sentinel </a:t>
            </a:r>
            <a:r>
              <a:rPr sz="3200" spc="-125" dirty="0">
                <a:latin typeface="Arial"/>
                <a:cs typeface="Arial"/>
              </a:rPr>
              <a:t>surveillance </a:t>
            </a:r>
            <a:r>
              <a:rPr sz="3200" spc="-145" dirty="0">
                <a:latin typeface="Arial"/>
                <a:cs typeface="Arial"/>
              </a:rPr>
              <a:t>sites</a:t>
            </a:r>
            <a:r>
              <a:rPr sz="3200" spc="-465" dirty="0">
                <a:latin typeface="Arial"/>
                <a:cs typeface="Arial"/>
              </a:rPr>
              <a:t> </a:t>
            </a:r>
            <a:r>
              <a:rPr sz="3200" spc="10" dirty="0">
                <a:latin typeface="Arial"/>
                <a:cs typeface="Arial"/>
              </a:rPr>
              <a:t>with  </a:t>
            </a:r>
            <a:r>
              <a:rPr sz="3200" spc="-70" dirty="0">
                <a:latin typeface="Arial"/>
                <a:cs typeface="Arial"/>
              </a:rPr>
              <a:t>laboratory</a:t>
            </a:r>
            <a:r>
              <a:rPr sz="3200" spc="-180" dirty="0">
                <a:latin typeface="Arial"/>
                <a:cs typeface="Arial"/>
              </a:rPr>
              <a:t> </a:t>
            </a:r>
            <a:r>
              <a:rPr sz="3200" spc="-80" dirty="0">
                <a:latin typeface="Arial"/>
                <a:cs typeface="Arial"/>
              </a:rPr>
              <a:t>support</a:t>
            </a:r>
            <a:endParaRPr sz="3200">
              <a:latin typeface="Arial"/>
              <a:cs typeface="Arial"/>
            </a:endParaRPr>
          </a:p>
          <a:p>
            <a:pPr marL="368300" marR="398780" indent="-342900">
              <a:lnSpc>
                <a:spcPct val="100000"/>
              </a:lnSpc>
              <a:spcBef>
                <a:spcPts val="790"/>
              </a:spcBef>
            </a:pPr>
            <a:r>
              <a:rPr sz="4800" spc="-577" baseline="5208" dirty="0">
                <a:latin typeface="UnDotum"/>
                <a:cs typeface="UnDotum"/>
              </a:rPr>
              <a:t></a:t>
            </a:r>
            <a:r>
              <a:rPr sz="3200" spc="-385" dirty="0">
                <a:latin typeface="Arial"/>
                <a:cs typeface="Arial"/>
              </a:rPr>
              <a:t>Case </a:t>
            </a:r>
            <a:r>
              <a:rPr sz="3200" spc="-140" dirty="0">
                <a:latin typeface="Arial"/>
                <a:cs typeface="Arial"/>
              </a:rPr>
              <a:t>management </a:t>
            </a:r>
            <a:r>
              <a:rPr sz="3200" spc="-100" dirty="0">
                <a:latin typeface="Arial"/>
                <a:cs typeface="Arial"/>
              </a:rPr>
              <a:t>including </a:t>
            </a:r>
            <a:r>
              <a:rPr sz="3200" spc="-105" dirty="0">
                <a:latin typeface="Arial"/>
                <a:cs typeface="Arial"/>
              </a:rPr>
              <a:t>early </a:t>
            </a:r>
            <a:r>
              <a:rPr sz="3200" spc="-50" dirty="0">
                <a:latin typeface="Arial"/>
                <a:cs typeface="Arial"/>
              </a:rPr>
              <a:t>referral</a:t>
            </a:r>
            <a:r>
              <a:rPr sz="3200" spc="-660" dirty="0">
                <a:latin typeface="Arial"/>
                <a:cs typeface="Arial"/>
              </a:rPr>
              <a:t> </a:t>
            </a:r>
            <a:r>
              <a:rPr sz="3200" dirty="0">
                <a:latin typeface="Arial"/>
                <a:cs typeface="Arial"/>
              </a:rPr>
              <a:t>of  </a:t>
            </a:r>
            <a:r>
              <a:rPr sz="3200" spc="-280" dirty="0">
                <a:latin typeface="Arial"/>
                <a:cs typeface="Arial"/>
              </a:rPr>
              <a:t>cases</a:t>
            </a:r>
            <a:endParaRPr sz="3200">
              <a:latin typeface="Arial"/>
              <a:cs typeface="Arial"/>
            </a:endParaRPr>
          </a:p>
          <a:p>
            <a:pPr marL="25400">
              <a:lnSpc>
                <a:spcPct val="100000"/>
              </a:lnSpc>
              <a:spcBef>
                <a:spcPts val="800"/>
              </a:spcBef>
            </a:pPr>
            <a:r>
              <a:rPr sz="4800" spc="-300" baseline="6076" dirty="0">
                <a:latin typeface="UnDotum"/>
                <a:cs typeface="UnDotum"/>
              </a:rPr>
              <a:t></a:t>
            </a:r>
            <a:r>
              <a:rPr sz="3200" spc="-200" dirty="0">
                <a:latin typeface="Arial"/>
                <a:cs typeface="Arial"/>
              </a:rPr>
              <a:t>Epidemic </a:t>
            </a:r>
            <a:r>
              <a:rPr sz="3200" spc="-155" dirty="0">
                <a:latin typeface="Arial"/>
                <a:cs typeface="Arial"/>
              </a:rPr>
              <a:t>preparedness </a:t>
            </a:r>
            <a:r>
              <a:rPr sz="3200" spc="-150" dirty="0">
                <a:latin typeface="Arial"/>
                <a:cs typeface="Arial"/>
              </a:rPr>
              <a:t>and </a:t>
            </a:r>
            <a:r>
              <a:rPr sz="3200" spc="-80" dirty="0">
                <a:latin typeface="Arial"/>
                <a:cs typeface="Arial"/>
              </a:rPr>
              <a:t>rapid</a:t>
            </a:r>
            <a:r>
              <a:rPr sz="3200" spc="-215" dirty="0">
                <a:latin typeface="Arial"/>
                <a:cs typeface="Arial"/>
              </a:rPr>
              <a:t> </a:t>
            </a:r>
            <a:r>
              <a:rPr sz="3200" spc="-170" dirty="0">
                <a:latin typeface="Arial"/>
                <a:cs typeface="Arial"/>
              </a:rPr>
              <a:t>response</a:t>
            </a:r>
            <a:endParaRPr sz="3200">
              <a:latin typeface="Arial"/>
              <a:cs typeface="Arial"/>
            </a:endParaRPr>
          </a:p>
          <a:p>
            <a:pPr marL="25400">
              <a:lnSpc>
                <a:spcPct val="100000"/>
              </a:lnSpc>
              <a:spcBef>
                <a:spcPts val="790"/>
              </a:spcBef>
            </a:pPr>
            <a:r>
              <a:rPr sz="4800" spc="-427" baseline="5208" dirty="0">
                <a:latin typeface="UnDotum"/>
                <a:cs typeface="UnDotum"/>
              </a:rPr>
              <a:t></a:t>
            </a:r>
            <a:r>
              <a:rPr sz="3200" spc="-285" dirty="0">
                <a:latin typeface="Arial"/>
                <a:cs typeface="Arial"/>
              </a:rPr>
              <a:t>No </a:t>
            </a:r>
            <a:r>
              <a:rPr sz="3200" spc="-130" dirty="0">
                <a:latin typeface="Arial"/>
                <a:cs typeface="Arial"/>
              </a:rPr>
              <a:t>specific </a:t>
            </a:r>
            <a:r>
              <a:rPr sz="3200" spc="-60" dirty="0">
                <a:latin typeface="Arial"/>
                <a:cs typeface="Arial"/>
              </a:rPr>
              <a:t>anti-viral </a:t>
            </a:r>
            <a:r>
              <a:rPr sz="3200" spc="-95" dirty="0">
                <a:latin typeface="Arial"/>
                <a:cs typeface="Arial"/>
              </a:rPr>
              <a:t>drug; </a:t>
            </a:r>
            <a:r>
              <a:rPr sz="3200" spc="-100" dirty="0">
                <a:latin typeface="Arial"/>
                <a:cs typeface="Arial"/>
              </a:rPr>
              <a:t>symptomatic</a:t>
            </a:r>
            <a:r>
              <a:rPr sz="3200" spc="-285" dirty="0">
                <a:latin typeface="Arial"/>
                <a:cs typeface="Arial"/>
              </a:rPr>
              <a:t> </a:t>
            </a:r>
            <a:r>
              <a:rPr sz="3200" spc="-395" dirty="0">
                <a:latin typeface="Arial"/>
                <a:cs typeface="Arial"/>
              </a:rPr>
              <a:t>Rx</a:t>
            </a:r>
            <a:endParaRPr sz="3200">
              <a:latin typeface="Arial"/>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5940" y="1633220"/>
            <a:ext cx="7975600" cy="4899660"/>
          </a:xfrm>
          <a:prstGeom prst="rect">
            <a:avLst/>
          </a:prstGeom>
        </p:spPr>
        <p:txBody>
          <a:bodyPr vert="horz" wrap="square" lIns="0" tIns="12700" rIns="0" bIns="0" rtlCol="0">
            <a:spAutoFit/>
          </a:bodyPr>
          <a:lstStyle/>
          <a:p>
            <a:pPr marL="355600" marR="5080" indent="-342900">
              <a:lnSpc>
                <a:spcPct val="100000"/>
              </a:lnSpc>
              <a:spcBef>
                <a:spcPts val="100"/>
              </a:spcBef>
              <a:buChar char="•"/>
              <a:tabLst>
                <a:tab pos="354965" algn="l"/>
                <a:tab pos="355600" algn="l"/>
                <a:tab pos="2372995" algn="l"/>
                <a:tab pos="5965825" algn="l"/>
              </a:tabLst>
            </a:pPr>
            <a:r>
              <a:rPr sz="3200" spc="-20" dirty="0">
                <a:latin typeface="Arial"/>
                <a:cs typeface="Arial"/>
              </a:rPr>
              <a:t>With </a:t>
            </a:r>
            <a:r>
              <a:rPr sz="3200" spc="-250" dirty="0">
                <a:latin typeface="Arial"/>
                <a:cs typeface="Arial"/>
              </a:rPr>
              <a:t>a </a:t>
            </a:r>
            <a:r>
              <a:rPr sz="3200" spc="-90" dirty="0">
                <a:latin typeface="Arial"/>
                <a:cs typeface="Arial"/>
              </a:rPr>
              <a:t>view </a:t>
            </a:r>
            <a:r>
              <a:rPr sz="3200" spc="40" dirty="0">
                <a:latin typeface="Arial"/>
                <a:cs typeface="Arial"/>
              </a:rPr>
              <a:t>to </a:t>
            </a:r>
            <a:r>
              <a:rPr sz="3200" spc="-155" dirty="0">
                <a:latin typeface="Arial"/>
                <a:cs typeface="Arial"/>
              </a:rPr>
              <a:t>converge </a:t>
            </a:r>
            <a:r>
              <a:rPr sz="3200" spc="-160" dirty="0">
                <a:latin typeface="Arial"/>
                <a:cs typeface="Arial"/>
              </a:rPr>
              <a:t>Dengue/Dengue  </a:t>
            </a:r>
            <a:r>
              <a:rPr sz="3200" spc="-145" dirty="0">
                <a:latin typeface="Arial"/>
                <a:cs typeface="Arial"/>
              </a:rPr>
              <a:t>Haemorrhagic </a:t>
            </a:r>
            <a:r>
              <a:rPr sz="3200" spc="-80" dirty="0">
                <a:latin typeface="Arial"/>
                <a:cs typeface="Arial"/>
              </a:rPr>
              <a:t>feverand </a:t>
            </a:r>
            <a:r>
              <a:rPr sz="3200" spc="-254" dirty="0">
                <a:latin typeface="Arial"/>
                <a:cs typeface="Arial"/>
              </a:rPr>
              <a:t>Japanese </a:t>
            </a:r>
            <a:r>
              <a:rPr sz="3200" spc="-145" dirty="0">
                <a:latin typeface="Arial"/>
                <a:cs typeface="Arial"/>
              </a:rPr>
              <a:t>Encephalitis  </a:t>
            </a:r>
            <a:r>
              <a:rPr sz="3200" spc="15" dirty="0">
                <a:latin typeface="Arial"/>
                <a:cs typeface="Arial"/>
              </a:rPr>
              <a:t>with </a:t>
            </a:r>
            <a:r>
              <a:rPr sz="3200" spc="-40" dirty="0">
                <a:latin typeface="Arial"/>
                <a:cs typeface="Arial"/>
              </a:rPr>
              <a:t>the </a:t>
            </a:r>
            <a:r>
              <a:rPr sz="3200" spc="-55" dirty="0">
                <a:latin typeface="Arial"/>
                <a:cs typeface="Arial"/>
              </a:rPr>
              <a:t>three</a:t>
            </a:r>
            <a:r>
              <a:rPr sz="3200" spc="-300" dirty="0">
                <a:latin typeface="Arial"/>
                <a:cs typeface="Arial"/>
              </a:rPr>
              <a:t> </a:t>
            </a:r>
            <a:r>
              <a:rPr sz="3200" spc="-130" dirty="0">
                <a:latin typeface="Arial"/>
                <a:cs typeface="Arial"/>
              </a:rPr>
              <a:t>on-going</a:t>
            </a:r>
            <a:r>
              <a:rPr sz="3200" spc="-110" dirty="0">
                <a:latin typeface="Arial"/>
                <a:cs typeface="Arial"/>
              </a:rPr>
              <a:t> </a:t>
            </a:r>
            <a:r>
              <a:rPr sz="3200" spc="-80" dirty="0">
                <a:latin typeface="Arial"/>
                <a:cs typeface="Arial"/>
              </a:rPr>
              <a:t>centrally	</a:t>
            </a:r>
            <a:r>
              <a:rPr sz="3200" spc="-150" dirty="0">
                <a:latin typeface="Arial"/>
                <a:cs typeface="Arial"/>
              </a:rPr>
              <a:t>sponsored  </a:t>
            </a:r>
            <a:r>
              <a:rPr sz="3200" spc="-225" dirty="0">
                <a:latin typeface="Arial"/>
                <a:cs typeface="Arial"/>
              </a:rPr>
              <a:t>schemes </a:t>
            </a:r>
            <a:r>
              <a:rPr sz="3200" spc="-75" dirty="0">
                <a:latin typeface="Arial"/>
                <a:cs typeface="Arial"/>
              </a:rPr>
              <a:t>[National Anti-Malaria </a:t>
            </a:r>
            <a:r>
              <a:rPr sz="3200" spc="-160" dirty="0">
                <a:latin typeface="Arial"/>
                <a:cs typeface="Arial"/>
              </a:rPr>
              <a:t>Programme  </a:t>
            </a:r>
            <a:r>
              <a:rPr sz="3200" spc="-180" dirty="0">
                <a:latin typeface="Arial"/>
                <a:cs typeface="Arial"/>
              </a:rPr>
              <a:t>(NAMP), </a:t>
            </a:r>
            <a:r>
              <a:rPr sz="3200" spc="-95" dirty="0">
                <a:latin typeface="Arial"/>
                <a:cs typeface="Arial"/>
              </a:rPr>
              <a:t>National </a:t>
            </a:r>
            <a:r>
              <a:rPr sz="3200" spc="-125" dirty="0">
                <a:latin typeface="Arial"/>
                <a:cs typeface="Arial"/>
              </a:rPr>
              <a:t>Filaria </a:t>
            </a:r>
            <a:r>
              <a:rPr sz="3200" spc="-100" dirty="0">
                <a:latin typeface="Arial"/>
                <a:cs typeface="Arial"/>
              </a:rPr>
              <a:t>Control </a:t>
            </a:r>
            <a:r>
              <a:rPr sz="3200" spc="-160" dirty="0">
                <a:latin typeface="Arial"/>
                <a:cs typeface="Arial"/>
              </a:rPr>
              <a:t>Programme  </a:t>
            </a:r>
            <a:r>
              <a:rPr sz="3200" spc="-340" dirty="0">
                <a:latin typeface="Arial"/>
                <a:cs typeface="Arial"/>
              </a:rPr>
              <a:t>(NFCP)</a:t>
            </a:r>
            <a:r>
              <a:rPr sz="3200" spc="-170" dirty="0">
                <a:latin typeface="Arial"/>
                <a:cs typeface="Arial"/>
              </a:rPr>
              <a:t> </a:t>
            </a:r>
            <a:r>
              <a:rPr sz="3200" spc="-150" dirty="0">
                <a:latin typeface="Arial"/>
                <a:cs typeface="Arial"/>
              </a:rPr>
              <a:t>and	</a:t>
            </a:r>
            <a:r>
              <a:rPr sz="3200" spc="-204" dirty="0">
                <a:latin typeface="Arial"/>
                <a:cs typeface="Arial"/>
              </a:rPr>
              <a:t>Kala-azar </a:t>
            </a:r>
            <a:r>
              <a:rPr sz="3200" spc="-95" dirty="0">
                <a:latin typeface="Arial"/>
                <a:cs typeface="Arial"/>
              </a:rPr>
              <a:t>Control </a:t>
            </a:r>
            <a:r>
              <a:rPr sz="3200" spc="-130" dirty="0">
                <a:latin typeface="Arial"/>
                <a:cs typeface="Arial"/>
              </a:rPr>
              <a:t>Programme],  </a:t>
            </a:r>
            <a:r>
              <a:rPr sz="3200" spc="-45" dirty="0">
                <a:latin typeface="Arial"/>
                <a:cs typeface="Arial"/>
              </a:rPr>
              <a:t>the </a:t>
            </a:r>
            <a:r>
              <a:rPr sz="3200" spc="-70" dirty="0">
                <a:latin typeface="Arial"/>
                <a:cs typeface="Arial"/>
              </a:rPr>
              <a:t>integrated </a:t>
            </a:r>
            <a:r>
              <a:rPr sz="3200" spc="-204" dirty="0">
                <a:latin typeface="Arial"/>
                <a:cs typeface="Arial"/>
              </a:rPr>
              <a:t>scheme </a:t>
            </a:r>
            <a:r>
              <a:rPr sz="3200" spc="-210" dirty="0">
                <a:latin typeface="Arial"/>
                <a:cs typeface="Arial"/>
              </a:rPr>
              <a:t>was </a:t>
            </a:r>
            <a:r>
              <a:rPr sz="3200" spc="-130" dirty="0">
                <a:latin typeface="Arial"/>
                <a:cs typeface="Arial"/>
              </a:rPr>
              <a:t>renamed </a:t>
            </a:r>
            <a:r>
              <a:rPr sz="3200" spc="-300" dirty="0">
                <a:latin typeface="Arial"/>
                <a:cs typeface="Arial"/>
              </a:rPr>
              <a:t>as  </a:t>
            </a:r>
            <a:r>
              <a:rPr sz="3200" spc="-95" dirty="0">
                <a:latin typeface="Arial"/>
                <a:cs typeface="Arial"/>
              </a:rPr>
              <a:t>National </a:t>
            </a:r>
            <a:r>
              <a:rPr sz="3200" spc="-110" dirty="0">
                <a:latin typeface="Arial"/>
                <a:cs typeface="Arial"/>
              </a:rPr>
              <a:t>Vector </a:t>
            </a:r>
            <a:r>
              <a:rPr sz="3200" spc="-150" dirty="0">
                <a:latin typeface="Arial"/>
                <a:cs typeface="Arial"/>
              </a:rPr>
              <a:t>Borne </a:t>
            </a:r>
            <a:r>
              <a:rPr sz="3200" spc="-240" dirty="0">
                <a:latin typeface="Arial"/>
                <a:cs typeface="Arial"/>
              </a:rPr>
              <a:t>Disease </a:t>
            </a:r>
            <a:r>
              <a:rPr sz="3200" spc="-100" dirty="0">
                <a:latin typeface="Arial"/>
                <a:cs typeface="Arial"/>
              </a:rPr>
              <a:t>Control  </a:t>
            </a:r>
            <a:r>
              <a:rPr sz="3200" spc="-160" dirty="0">
                <a:latin typeface="Arial"/>
                <a:cs typeface="Arial"/>
              </a:rPr>
              <a:t>Programme </a:t>
            </a:r>
            <a:r>
              <a:rPr sz="3200" spc="-330" dirty="0">
                <a:latin typeface="Arial"/>
                <a:cs typeface="Arial"/>
              </a:rPr>
              <a:t>(NVBDCP) </a:t>
            </a:r>
            <a:r>
              <a:rPr sz="3200" spc="-20" dirty="0">
                <a:latin typeface="Arial"/>
                <a:cs typeface="Arial"/>
              </a:rPr>
              <a:t>from </a:t>
            </a:r>
            <a:r>
              <a:rPr sz="3200" spc="-125" dirty="0">
                <a:latin typeface="Arial"/>
                <a:cs typeface="Arial"/>
              </a:rPr>
              <a:t>2nd </a:t>
            </a:r>
            <a:r>
              <a:rPr sz="3200" spc="-160" dirty="0">
                <a:latin typeface="Arial"/>
                <a:cs typeface="Arial"/>
              </a:rPr>
              <a:t>December,  </a:t>
            </a:r>
            <a:r>
              <a:rPr sz="3200" spc="-150" dirty="0">
                <a:latin typeface="Arial"/>
                <a:cs typeface="Arial"/>
              </a:rPr>
              <a:t>2003.</a:t>
            </a:r>
            <a:endParaRPr sz="3200">
              <a:latin typeface="Arial"/>
              <a:cs typeface="Arial"/>
            </a:endParaRPr>
          </a:p>
        </p:txBody>
      </p:sp>
      <p:sp>
        <p:nvSpPr>
          <p:cNvPr id="3" name="object 3"/>
          <p:cNvSpPr txBox="1">
            <a:spLocks noGrp="1"/>
          </p:cNvSpPr>
          <p:nvPr>
            <p:ph type="title"/>
          </p:nvPr>
        </p:nvSpPr>
        <p:spPr>
          <a:xfrm>
            <a:off x="2106929" y="497840"/>
            <a:ext cx="4919980" cy="695960"/>
          </a:xfrm>
          <a:prstGeom prst="rect">
            <a:avLst/>
          </a:prstGeom>
        </p:spPr>
        <p:txBody>
          <a:bodyPr vert="horz" wrap="square" lIns="0" tIns="12700" rIns="0" bIns="0" rtlCol="0">
            <a:spAutoFit/>
          </a:bodyPr>
          <a:lstStyle/>
          <a:p>
            <a:pPr marL="12700">
              <a:lnSpc>
                <a:spcPct val="100000"/>
              </a:lnSpc>
              <a:spcBef>
                <a:spcPts val="100"/>
              </a:spcBef>
            </a:pPr>
            <a:r>
              <a:rPr spc="-135" dirty="0"/>
              <a:t>Historical</a:t>
            </a:r>
            <a:r>
              <a:rPr spc="-315" dirty="0"/>
              <a:t> </a:t>
            </a:r>
            <a:r>
              <a:rPr spc="-160" dirty="0"/>
              <a:t>perspective</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97840" y="1531620"/>
            <a:ext cx="7551420" cy="3559810"/>
          </a:xfrm>
          <a:prstGeom prst="rect">
            <a:avLst/>
          </a:prstGeom>
        </p:spPr>
        <p:txBody>
          <a:bodyPr vert="horz" wrap="square" lIns="0" tIns="114300" rIns="0" bIns="0" rtlCol="0">
            <a:spAutoFit/>
          </a:bodyPr>
          <a:lstStyle/>
          <a:p>
            <a:pPr marL="393700" indent="-342900">
              <a:lnSpc>
                <a:spcPct val="100000"/>
              </a:lnSpc>
              <a:spcBef>
                <a:spcPts val="900"/>
              </a:spcBef>
              <a:buFont typeface="Arial"/>
              <a:buChar char="•"/>
              <a:tabLst>
                <a:tab pos="393065" algn="l"/>
                <a:tab pos="393700" algn="l"/>
              </a:tabLst>
            </a:pPr>
            <a:r>
              <a:rPr sz="3200" b="1" spc="-155" dirty="0">
                <a:latin typeface="Arial"/>
                <a:cs typeface="Arial"/>
              </a:rPr>
              <a:t>Integrated </a:t>
            </a:r>
            <a:r>
              <a:rPr sz="3200" b="1" spc="-200" dirty="0">
                <a:latin typeface="Arial"/>
                <a:cs typeface="Arial"/>
              </a:rPr>
              <a:t>vector</a:t>
            </a:r>
            <a:r>
              <a:rPr sz="3200" b="1" spc="-195" dirty="0">
                <a:latin typeface="Arial"/>
                <a:cs typeface="Arial"/>
              </a:rPr>
              <a:t> management</a:t>
            </a:r>
            <a:r>
              <a:rPr sz="3200" spc="-195" dirty="0">
                <a:latin typeface="Arial"/>
                <a:cs typeface="Arial"/>
              </a:rPr>
              <a:t>:</a:t>
            </a:r>
            <a:endParaRPr sz="3200">
              <a:latin typeface="Arial"/>
              <a:cs typeface="Arial"/>
            </a:endParaRPr>
          </a:p>
          <a:p>
            <a:pPr marL="50800">
              <a:lnSpc>
                <a:spcPct val="100000"/>
              </a:lnSpc>
              <a:spcBef>
                <a:spcPts val="800"/>
              </a:spcBef>
            </a:pPr>
            <a:r>
              <a:rPr sz="4800" spc="-330" baseline="6076" dirty="0">
                <a:latin typeface="UnDotum"/>
                <a:cs typeface="UnDotum"/>
              </a:rPr>
              <a:t></a:t>
            </a:r>
            <a:r>
              <a:rPr sz="3200" spc="-220" dirty="0">
                <a:latin typeface="Arial"/>
                <a:cs typeface="Arial"/>
              </a:rPr>
              <a:t>Larval </a:t>
            </a:r>
            <a:r>
              <a:rPr sz="3200" spc="-180" dirty="0">
                <a:latin typeface="Arial"/>
                <a:cs typeface="Arial"/>
              </a:rPr>
              <a:t>surveys </a:t>
            </a:r>
            <a:r>
              <a:rPr sz="3200" spc="-190" dirty="0">
                <a:latin typeface="Arial"/>
                <a:cs typeface="Arial"/>
              </a:rPr>
              <a:t>– </a:t>
            </a:r>
            <a:r>
              <a:rPr sz="3200" spc="-95" dirty="0">
                <a:latin typeface="Arial"/>
                <a:cs typeface="Arial"/>
              </a:rPr>
              <a:t>entomological</a:t>
            </a:r>
            <a:r>
              <a:rPr sz="3200" spc="-135" dirty="0">
                <a:latin typeface="Arial"/>
                <a:cs typeface="Arial"/>
              </a:rPr>
              <a:t> </a:t>
            </a:r>
            <a:r>
              <a:rPr sz="3200" spc="-125" dirty="0">
                <a:latin typeface="Arial"/>
                <a:cs typeface="Arial"/>
              </a:rPr>
              <a:t>surveillance</a:t>
            </a:r>
            <a:endParaRPr sz="3200">
              <a:latin typeface="Arial"/>
              <a:cs typeface="Arial"/>
            </a:endParaRPr>
          </a:p>
          <a:p>
            <a:pPr>
              <a:lnSpc>
                <a:spcPct val="100000"/>
              </a:lnSpc>
              <a:spcBef>
                <a:spcPts val="25"/>
              </a:spcBef>
            </a:pPr>
            <a:endParaRPr sz="4700">
              <a:latin typeface="Arial"/>
              <a:cs typeface="Arial"/>
            </a:endParaRPr>
          </a:p>
          <a:p>
            <a:pPr marL="50800">
              <a:lnSpc>
                <a:spcPct val="100000"/>
              </a:lnSpc>
            </a:pPr>
            <a:r>
              <a:rPr sz="4800" spc="-375" baseline="5208" dirty="0">
                <a:latin typeface="UnDotum"/>
                <a:cs typeface="UnDotum"/>
              </a:rPr>
              <a:t></a:t>
            </a:r>
            <a:r>
              <a:rPr sz="3200" spc="-250" dirty="0">
                <a:latin typeface="Arial"/>
                <a:cs typeface="Arial"/>
              </a:rPr>
              <a:t>Source</a:t>
            </a:r>
            <a:r>
              <a:rPr sz="3200" spc="-180" dirty="0">
                <a:latin typeface="Arial"/>
                <a:cs typeface="Arial"/>
              </a:rPr>
              <a:t> </a:t>
            </a:r>
            <a:r>
              <a:rPr sz="3200" spc="-70" dirty="0">
                <a:latin typeface="Arial"/>
                <a:cs typeface="Arial"/>
              </a:rPr>
              <a:t>reduction</a:t>
            </a:r>
            <a:endParaRPr sz="3200">
              <a:latin typeface="Arial"/>
              <a:cs typeface="Arial"/>
            </a:endParaRPr>
          </a:p>
          <a:p>
            <a:pPr>
              <a:lnSpc>
                <a:spcPct val="100000"/>
              </a:lnSpc>
              <a:spcBef>
                <a:spcPts val="35"/>
              </a:spcBef>
            </a:pPr>
            <a:endParaRPr sz="4700">
              <a:latin typeface="Arial"/>
              <a:cs typeface="Arial"/>
            </a:endParaRPr>
          </a:p>
          <a:p>
            <a:pPr marL="50800">
              <a:lnSpc>
                <a:spcPct val="100000"/>
              </a:lnSpc>
            </a:pPr>
            <a:r>
              <a:rPr sz="4800" spc="-322" baseline="6076" dirty="0">
                <a:latin typeface="UnDotum"/>
                <a:cs typeface="UnDotum"/>
              </a:rPr>
              <a:t></a:t>
            </a:r>
            <a:r>
              <a:rPr sz="3200" spc="-215" dirty="0">
                <a:latin typeface="Arial"/>
                <a:cs typeface="Arial"/>
              </a:rPr>
              <a:t>Personal</a:t>
            </a:r>
            <a:r>
              <a:rPr sz="3200" spc="-180" dirty="0">
                <a:latin typeface="Arial"/>
                <a:cs typeface="Arial"/>
              </a:rPr>
              <a:t> </a:t>
            </a:r>
            <a:r>
              <a:rPr sz="3200" spc="-45" dirty="0">
                <a:latin typeface="Arial"/>
                <a:cs typeface="Arial"/>
              </a:rPr>
              <a:t>protection</a:t>
            </a:r>
            <a:endParaRPr sz="3200">
              <a:latin typeface="Arial"/>
              <a:cs typeface="Arial"/>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1977389" marR="5080" indent="-1781810">
              <a:lnSpc>
                <a:spcPct val="100000"/>
              </a:lnSpc>
              <a:spcBef>
                <a:spcPts val="100"/>
              </a:spcBef>
            </a:pPr>
            <a:r>
              <a:rPr spc="-520" dirty="0"/>
              <a:t>GUIDELINES </a:t>
            </a:r>
            <a:r>
              <a:rPr spc="-555" dirty="0"/>
              <a:t>UNDER </a:t>
            </a:r>
            <a:r>
              <a:rPr spc="-480" dirty="0"/>
              <a:t>NVBDCP:  </a:t>
            </a:r>
            <a:r>
              <a:rPr spc="-455" dirty="0"/>
              <a:t>DENGUE/DHF</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10540" y="1633220"/>
            <a:ext cx="8117205" cy="4432300"/>
          </a:xfrm>
          <a:prstGeom prst="rect">
            <a:avLst/>
          </a:prstGeom>
        </p:spPr>
        <p:txBody>
          <a:bodyPr vert="horz" wrap="square" lIns="0" tIns="12700" rIns="0" bIns="0" rtlCol="0">
            <a:spAutoFit/>
          </a:bodyPr>
          <a:lstStyle/>
          <a:p>
            <a:pPr marL="381000" marR="38735" indent="-342900">
              <a:lnSpc>
                <a:spcPct val="100000"/>
              </a:lnSpc>
              <a:spcBef>
                <a:spcPts val="100"/>
              </a:spcBef>
              <a:buFont typeface="Arial"/>
              <a:buChar char="•"/>
              <a:tabLst>
                <a:tab pos="380365" algn="l"/>
                <a:tab pos="381000" algn="l"/>
              </a:tabLst>
            </a:pPr>
            <a:r>
              <a:rPr sz="3200" b="1" spc="-250" dirty="0">
                <a:latin typeface="Arial"/>
                <a:cs typeface="Arial"/>
              </a:rPr>
              <a:t>Larval </a:t>
            </a:r>
            <a:r>
              <a:rPr sz="3200" b="1" spc="-260" dirty="0">
                <a:latin typeface="Arial"/>
                <a:cs typeface="Arial"/>
              </a:rPr>
              <a:t>surveys</a:t>
            </a:r>
            <a:r>
              <a:rPr sz="3200" spc="-260" dirty="0">
                <a:latin typeface="Arial"/>
                <a:cs typeface="Arial"/>
              </a:rPr>
              <a:t>: </a:t>
            </a:r>
            <a:r>
              <a:rPr sz="3200" spc="-110" dirty="0">
                <a:latin typeface="Arial"/>
                <a:cs typeface="Arial"/>
              </a:rPr>
              <a:t>containers </a:t>
            </a:r>
            <a:r>
              <a:rPr sz="3200" spc="-40" dirty="0">
                <a:latin typeface="Arial"/>
                <a:cs typeface="Arial"/>
              </a:rPr>
              <a:t>in </a:t>
            </a:r>
            <a:r>
              <a:rPr sz="3200" spc="-145" dirty="0">
                <a:latin typeface="Arial"/>
                <a:cs typeface="Arial"/>
              </a:rPr>
              <a:t>house-holds </a:t>
            </a:r>
            <a:r>
              <a:rPr sz="3200" spc="-135" dirty="0">
                <a:latin typeface="Arial"/>
                <a:cs typeface="Arial"/>
              </a:rPr>
              <a:t>are  </a:t>
            </a:r>
            <a:r>
              <a:rPr sz="3200" spc="-145" dirty="0">
                <a:latin typeface="Arial"/>
                <a:cs typeface="Arial"/>
              </a:rPr>
              <a:t>examined </a:t>
            </a:r>
            <a:r>
              <a:rPr sz="3200" spc="10" dirty="0">
                <a:latin typeface="Arial"/>
                <a:cs typeface="Arial"/>
              </a:rPr>
              <a:t>for </a:t>
            </a:r>
            <a:r>
              <a:rPr sz="3200" spc="-170" dirty="0">
                <a:latin typeface="Arial"/>
                <a:cs typeface="Arial"/>
              </a:rPr>
              <a:t>presence </a:t>
            </a:r>
            <a:r>
              <a:rPr sz="3200" spc="-5" dirty="0">
                <a:latin typeface="Arial"/>
                <a:cs typeface="Arial"/>
              </a:rPr>
              <a:t>of </a:t>
            </a:r>
            <a:r>
              <a:rPr sz="3200" spc="-85" dirty="0">
                <a:latin typeface="Arial"/>
                <a:cs typeface="Arial"/>
              </a:rPr>
              <a:t>mosquito </a:t>
            </a:r>
            <a:r>
              <a:rPr sz="3200" spc="-130" dirty="0">
                <a:latin typeface="Arial"/>
                <a:cs typeface="Arial"/>
              </a:rPr>
              <a:t>larvae</a:t>
            </a:r>
            <a:r>
              <a:rPr sz="3200" spc="-655" dirty="0">
                <a:latin typeface="Arial"/>
                <a:cs typeface="Arial"/>
              </a:rPr>
              <a:t> </a:t>
            </a:r>
            <a:r>
              <a:rPr sz="3200" spc="-155" dirty="0">
                <a:latin typeface="Arial"/>
                <a:cs typeface="Arial"/>
              </a:rPr>
              <a:t>and  </a:t>
            </a:r>
            <a:r>
              <a:rPr sz="3200" spc="-150" dirty="0">
                <a:latin typeface="Arial"/>
                <a:cs typeface="Arial"/>
              </a:rPr>
              <a:t>pupae</a:t>
            </a:r>
            <a:endParaRPr sz="3200">
              <a:latin typeface="Arial"/>
              <a:cs typeface="Arial"/>
            </a:endParaRPr>
          </a:p>
          <a:p>
            <a:pPr marL="381000" indent="-342900">
              <a:lnSpc>
                <a:spcPct val="100000"/>
              </a:lnSpc>
              <a:spcBef>
                <a:spcPts val="790"/>
              </a:spcBef>
              <a:buChar char="•"/>
              <a:tabLst>
                <a:tab pos="380365" algn="l"/>
                <a:tab pos="381000" algn="l"/>
              </a:tabLst>
            </a:pPr>
            <a:r>
              <a:rPr sz="3200" spc="-160" dirty="0">
                <a:latin typeface="Arial"/>
                <a:cs typeface="Arial"/>
              </a:rPr>
              <a:t>Four</a:t>
            </a:r>
            <a:r>
              <a:rPr sz="3200" spc="-180" dirty="0">
                <a:latin typeface="Arial"/>
                <a:cs typeface="Arial"/>
              </a:rPr>
              <a:t> </a:t>
            </a:r>
            <a:r>
              <a:rPr sz="3200" spc="-125" dirty="0">
                <a:latin typeface="Arial"/>
                <a:cs typeface="Arial"/>
              </a:rPr>
              <a:t>indices:</a:t>
            </a:r>
            <a:endParaRPr sz="3200">
              <a:latin typeface="Arial"/>
              <a:cs typeface="Arial"/>
            </a:endParaRPr>
          </a:p>
          <a:p>
            <a:pPr marL="38100">
              <a:lnSpc>
                <a:spcPct val="100000"/>
              </a:lnSpc>
              <a:spcBef>
                <a:spcPts val="800"/>
              </a:spcBef>
            </a:pPr>
            <a:r>
              <a:rPr sz="4800" spc="-975" baseline="5208" dirty="0">
                <a:latin typeface="UnDotum"/>
                <a:cs typeface="UnDotum"/>
              </a:rPr>
              <a:t> </a:t>
            </a:r>
            <a:r>
              <a:rPr sz="3200" b="1" spc="-290" dirty="0">
                <a:latin typeface="Arial"/>
                <a:cs typeface="Arial"/>
              </a:rPr>
              <a:t>House </a:t>
            </a:r>
            <a:r>
              <a:rPr sz="3200" b="1" spc="-185" dirty="0">
                <a:latin typeface="Arial"/>
                <a:cs typeface="Arial"/>
              </a:rPr>
              <a:t>index</a:t>
            </a:r>
            <a:r>
              <a:rPr sz="3200" spc="-185" dirty="0">
                <a:latin typeface="Arial"/>
                <a:cs typeface="Arial"/>
              </a:rPr>
              <a:t>: </a:t>
            </a:r>
            <a:r>
              <a:rPr sz="3200" spc="-135" dirty="0">
                <a:latin typeface="Arial"/>
                <a:cs typeface="Arial"/>
              </a:rPr>
              <a:t>percentage </a:t>
            </a:r>
            <a:r>
              <a:rPr sz="3200" spc="-5" dirty="0">
                <a:latin typeface="Arial"/>
                <a:cs typeface="Arial"/>
              </a:rPr>
              <a:t>of </a:t>
            </a:r>
            <a:r>
              <a:rPr sz="3200" spc="-200" dirty="0">
                <a:latin typeface="Arial"/>
                <a:cs typeface="Arial"/>
              </a:rPr>
              <a:t>houses</a:t>
            </a:r>
            <a:r>
              <a:rPr sz="3200" spc="-325" dirty="0">
                <a:latin typeface="Arial"/>
                <a:cs typeface="Arial"/>
              </a:rPr>
              <a:t> </a:t>
            </a:r>
            <a:r>
              <a:rPr sz="3200" spc="-70" dirty="0">
                <a:latin typeface="Arial"/>
                <a:cs typeface="Arial"/>
              </a:rPr>
              <a:t>infected</a:t>
            </a:r>
            <a:endParaRPr sz="3200">
              <a:latin typeface="Arial"/>
              <a:cs typeface="Arial"/>
            </a:endParaRPr>
          </a:p>
          <a:p>
            <a:pPr>
              <a:lnSpc>
                <a:spcPct val="100000"/>
              </a:lnSpc>
              <a:spcBef>
                <a:spcPts val="45"/>
              </a:spcBef>
            </a:pPr>
            <a:endParaRPr sz="4000">
              <a:latin typeface="Arial"/>
              <a:cs typeface="Arial"/>
            </a:endParaRPr>
          </a:p>
          <a:p>
            <a:pPr marL="403225" marR="17780" indent="-365760">
              <a:lnSpc>
                <a:spcPct val="120600"/>
              </a:lnSpc>
              <a:spcBef>
                <a:spcPts val="5"/>
              </a:spcBef>
            </a:pPr>
            <a:r>
              <a:rPr sz="3200" spc="-275" dirty="0">
                <a:latin typeface="Arial"/>
                <a:cs typeface="Arial"/>
              </a:rPr>
              <a:t>= </a:t>
            </a:r>
            <a:r>
              <a:rPr sz="3200" u="heavy" spc="-95" dirty="0">
                <a:uFill>
                  <a:solidFill>
                    <a:srgbClr val="000000"/>
                  </a:solidFill>
                </a:uFill>
                <a:latin typeface="Arial"/>
                <a:cs typeface="Arial"/>
              </a:rPr>
              <a:t>no. </a:t>
            </a:r>
            <a:r>
              <a:rPr sz="3200" u="heavy" spc="-5" dirty="0">
                <a:uFill>
                  <a:solidFill>
                    <a:srgbClr val="000000"/>
                  </a:solidFill>
                </a:uFill>
                <a:latin typeface="Arial"/>
                <a:cs typeface="Arial"/>
              </a:rPr>
              <a:t>of </a:t>
            </a:r>
            <a:r>
              <a:rPr sz="3200" u="heavy" spc="-200" dirty="0">
                <a:uFill>
                  <a:solidFill>
                    <a:srgbClr val="000000"/>
                  </a:solidFill>
                </a:uFill>
                <a:latin typeface="Arial"/>
                <a:cs typeface="Arial"/>
              </a:rPr>
              <a:t>houses </a:t>
            </a:r>
            <a:r>
              <a:rPr sz="3200" u="heavy" spc="-70" dirty="0">
                <a:uFill>
                  <a:solidFill>
                    <a:srgbClr val="000000"/>
                  </a:solidFill>
                </a:uFill>
                <a:latin typeface="Arial"/>
                <a:cs typeface="Arial"/>
              </a:rPr>
              <a:t>infected </a:t>
            </a:r>
            <a:r>
              <a:rPr sz="3200" u="heavy" spc="15" dirty="0">
                <a:uFill>
                  <a:solidFill>
                    <a:srgbClr val="000000"/>
                  </a:solidFill>
                </a:uFill>
                <a:latin typeface="Arial"/>
                <a:cs typeface="Arial"/>
              </a:rPr>
              <a:t>with </a:t>
            </a:r>
            <a:r>
              <a:rPr sz="3200" u="heavy" spc="-100" dirty="0">
                <a:uFill>
                  <a:solidFill>
                    <a:srgbClr val="000000"/>
                  </a:solidFill>
                </a:uFill>
                <a:latin typeface="Arial"/>
                <a:cs typeface="Arial"/>
              </a:rPr>
              <a:t>larvae/pupae</a:t>
            </a:r>
            <a:r>
              <a:rPr sz="3200" spc="-100" dirty="0">
                <a:latin typeface="Arial"/>
                <a:cs typeface="Arial"/>
              </a:rPr>
              <a:t> </a:t>
            </a:r>
            <a:r>
              <a:rPr sz="3200" spc="-215" dirty="0">
                <a:latin typeface="Arial"/>
                <a:cs typeface="Arial"/>
              </a:rPr>
              <a:t>x</a:t>
            </a:r>
            <a:r>
              <a:rPr sz="3200" spc="-635" dirty="0">
                <a:latin typeface="Arial"/>
                <a:cs typeface="Arial"/>
              </a:rPr>
              <a:t> </a:t>
            </a:r>
            <a:r>
              <a:rPr sz="3200" spc="-165" dirty="0">
                <a:latin typeface="Arial"/>
                <a:cs typeface="Arial"/>
              </a:rPr>
              <a:t>100  </a:t>
            </a:r>
            <a:r>
              <a:rPr sz="3200" spc="-95" dirty="0">
                <a:latin typeface="Arial"/>
                <a:cs typeface="Arial"/>
              </a:rPr>
              <a:t>no. </a:t>
            </a:r>
            <a:r>
              <a:rPr sz="3200" spc="-5" dirty="0">
                <a:latin typeface="Arial"/>
                <a:cs typeface="Arial"/>
              </a:rPr>
              <a:t>of </a:t>
            </a:r>
            <a:r>
              <a:rPr sz="3200" spc="-200" dirty="0">
                <a:latin typeface="Arial"/>
                <a:cs typeface="Arial"/>
              </a:rPr>
              <a:t>houses</a:t>
            </a:r>
            <a:r>
              <a:rPr sz="3200" spc="-445" dirty="0">
                <a:latin typeface="Arial"/>
                <a:cs typeface="Arial"/>
              </a:rPr>
              <a:t> </a:t>
            </a:r>
            <a:r>
              <a:rPr sz="3200" spc="-125" dirty="0">
                <a:latin typeface="Arial"/>
                <a:cs typeface="Arial"/>
              </a:rPr>
              <a:t>inspected</a:t>
            </a:r>
            <a:endParaRPr sz="3200">
              <a:latin typeface="Arial"/>
              <a:cs typeface="Arial"/>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1977389" marR="5080" indent="-1781810">
              <a:lnSpc>
                <a:spcPct val="100000"/>
              </a:lnSpc>
              <a:spcBef>
                <a:spcPts val="100"/>
              </a:spcBef>
            </a:pPr>
            <a:r>
              <a:rPr spc="-520" dirty="0"/>
              <a:t>GUIDELINES </a:t>
            </a:r>
            <a:r>
              <a:rPr spc="-555" dirty="0"/>
              <a:t>UNDER </a:t>
            </a:r>
            <a:r>
              <a:rPr spc="-480" dirty="0"/>
              <a:t>NVBDCP:  </a:t>
            </a:r>
            <a:r>
              <a:rPr spc="-455" dirty="0"/>
              <a:t>DENGUE/DHF</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85140" y="1633220"/>
            <a:ext cx="8030209" cy="3945890"/>
          </a:xfrm>
          <a:prstGeom prst="rect">
            <a:avLst/>
          </a:prstGeom>
        </p:spPr>
        <p:txBody>
          <a:bodyPr vert="horz" wrap="square" lIns="0" tIns="12700" rIns="0" bIns="0" rtlCol="0">
            <a:spAutoFit/>
          </a:bodyPr>
          <a:lstStyle/>
          <a:p>
            <a:pPr marL="406400" indent="-342900">
              <a:lnSpc>
                <a:spcPct val="100000"/>
              </a:lnSpc>
              <a:spcBef>
                <a:spcPts val="100"/>
              </a:spcBef>
              <a:buFont typeface="Arial"/>
              <a:buChar char="•"/>
              <a:tabLst>
                <a:tab pos="405765" algn="l"/>
                <a:tab pos="406400" algn="l"/>
              </a:tabLst>
            </a:pPr>
            <a:r>
              <a:rPr sz="3200" b="1" spc="-250" dirty="0">
                <a:latin typeface="Arial"/>
                <a:cs typeface="Arial"/>
              </a:rPr>
              <a:t>Larval</a:t>
            </a:r>
            <a:r>
              <a:rPr sz="3200" b="1" spc="-175" dirty="0">
                <a:latin typeface="Arial"/>
                <a:cs typeface="Arial"/>
              </a:rPr>
              <a:t> </a:t>
            </a:r>
            <a:r>
              <a:rPr sz="3200" b="1" spc="-260" dirty="0">
                <a:latin typeface="Arial"/>
                <a:cs typeface="Arial"/>
              </a:rPr>
              <a:t>surveys</a:t>
            </a:r>
            <a:r>
              <a:rPr sz="3200" spc="-260" dirty="0">
                <a:latin typeface="Arial"/>
                <a:cs typeface="Arial"/>
              </a:rPr>
              <a:t>:</a:t>
            </a:r>
            <a:endParaRPr sz="3200">
              <a:latin typeface="Arial"/>
              <a:cs typeface="Arial"/>
            </a:endParaRPr>
          </a:p>
          <a:p>
            <a:pPr>
              <a:lnSpc>
                <a:spcPct val="100000"/>
              </a:lnSpc>
              <a:spcBef>
                <a:spcPts val="35"/>
              </a:spcBef>
            </a:pPr>
            <a:endParaRPr sz="4700">
              <a:latin typeface="Arial"/>
              <a:cs typeface="Arial"/>
            </a:endParaRPr>
          </a:p>
          <a:p>
            <a:pPr marL="406400" marR="55880" indent="-342900">
              <a:lnSpc>
                <a:spcPct val="100000"/>
              </a:lnSpc>
            </a:pPr>
            <a:r>
              <a:rPr sz="4800" spc="-359" baseline="6076" dirty="0">
                <a:latin typeface="UnDotum"/>
                <a:cs typeface="UnDotum"/>
              </a:rPr>
              <a:t></a:t>
            </a:r>
            <a:r>
              <a:rPr sz="3200" b="1" spc="-240" dirty="0">
                <a:latin typeface="Arial"/>
                <a:cs typeface="Arial"/>
              </a:rPr>
              <a:t>Container </a:t>
            </a:r>
            <a:r>
              <a:rPr sz="3200" b="1" spc="-180" dirty="0">
                <a:latin typeface="Arial"/>
                <a:cs typeface="Arial"/>
              </a:rPr>
              <a:t>index</a:t>
            </a:r>
            <a:r>
              <a:rPr sz="3200" spc="-180" dirty="0">
                <a:latin typeface="Arial"/>
                <a:cs typeface="Arial"/>
              </a:rPr>
              <a:t>: </a:t>
            </a:r>
            <a:r>
              <a:rPr sz="3200" spc="-135" dirty="0">
                <a:latin typeface="Arial"/>
                <a:cs typeface="Arial"/>
              </a:rPr>
              <a:t>percentage </a:t>
            </a:r>
            <a:r>
              <a:rPr sz="3200" spc="-5" dirty="0">
                <a:latin typeface="Arial"/>
                <a:cs typeface="Arial"/>
              </a:rPr>
              <a:t>of </a:t>
            </a:r>
            <a:r>
              <a:rPr sz="3200" spc="-45" dirty="0">
                <a:latin typeface="Arial"/>
                <a:cs typeface="Arial"/>
              </a:rPr>
              <a:t>water</a:t>
            </a:r>
            <a:r>
              <a:rPr sz="3200" spc="-330" dirty="0">
                <a:latin typeface="Arial"/>
                <a:cs typeface="Arial"/>
              </a:rPr>
              <a:t> </a:t>
            </a:r>
            <a:r>
              <a:rPr sz="3200" spc="-95" dirty="0">
                <a:latin typeface="Arial"/>
                <a:cs typeface="Arial"/>
              </a:rPr>
              <a:t>holding  </a:t>
            </a:r>
            <a:r>
              <a:rPr sz="3200" spc="-110" dirty="0">
                <a:latin typeface="Arial"/>
                <a:cs typeface="Arial"/>
              </a:rPr>
              <a:t>containers </a:t>
            </a:r>
            <a:r>
              <a:rPr sz="3200" spc="-75" dirty="0">
                <a:latin typeface="Arial"/>
                <a:cs typeface="Arial"/>
              </a:rPr>
              <a:t>infected </a:t>
            </a:r>
            <a:r>
              <a:rPr sz="3200" spc="20" dirty="0">
                <a:latin typeface="Arial"/>
                <a:cs typeface="Arial"/>
              </a:rPr>
              <a:t>with</a:t>
            </a:r>
            <a:r>
              <a:rPr sz="3200" spc="-355" dirty="0">
                <a:latin typeface="Arial"/>
                <a:cs typeface="Arial"/>
              </a:rPr>
              <a:t> </a:t>
            </a:r>
            <a:r>
              <a:rPr sz="3200" spc="-100" dirty="0">
                <a:latin typeface="Arial"/>
                <a:cs typeface="Arial"/>
              </a:rPr>
              <a:t>larvae/pupae</a:t>
            </a:r>
            <a:endParaRPr sz="3200">
              <a:latin typeface="Arial"/>
              <a:cs typeface="Arial"/>
            </a:endParaRPr>
          </a:p>
          <a:p>
            <a:pPr>
              <a:lnSpc>
                <a:spcPct val="100000"/>
              </a:lnSpc>
              <a:spcBef>
                <a:spcPts val="30"/>
              </a:spcBef>
            </a:pPr>
            <a:endParaRPr sz="4000">
              <a:latin typeface="Arial"/>
              <a:cs typeface="Arial"/>
            </a:endParaRPr>
          </a:p>
          <a:p>
            <a:pPr marL="429259" marR="1686560" indent="-365760">
              <a:lnSpc>
                <a:spcPct val="120800"/>
              </a:lnSpc>
              <a:tabLst>
                <a:tab pos="4901565" algn="l"/>
                <a:tab pos="5450205" algn="l"/>
              </a:tabLst>
            </a:pPr>
            <a:r>
              <a:rPr sz="3200" spc="-275" dirty="0">
                <a:latin typeface="Arial"/>
                <a:cs typeface="Arial"/>
              </a:rPr>
              <a:t>= </a:t>
            </a:r>
            <a:r>
              <a:rPr sz="3200" u="heavy" spc="-95" dirty="0">
                <a:uFill>
                  <a:solidFill>
                    <a:srgbClr val="000000"/>
                  </a:solidFill>
                </a:uFill>
                <a:latin typeface="Arial"/>
                <a:cs typeface="Arial"/>
              </a:rPr>
              <a:t>no. </a:t>
            </a:r>
            <a:r>
              <a:rPr sz="3200" u="heavy" spc="-5" dirty="0">
                <a:uFill>
                  <a:solidFill>
                    <a:srgbClr val="000000"/>
                  </a:solidFill>
                </a:uFill>
                <a:latin typeface="Arial"/>
                <a:cs typeface="Arial"/>
              </a:rPr>
              <a:t>of</a:t>
            </a:r>
            <a:r>
              <a:rPr sz="3200" u="heavy" spc="5" dirty="0">
                <a:uFill>
                  <a:solidFill>
                    <a:srgbClr val="000000"/>
                  </a:solidFill>
                </a:uFill>
                <a:latin typeface="Arial"/>
                <a:cs typeface="Arial"/>
              </a:rPr>
              <a:t> </a:t>
            </a:r>
            <a:r>
              <a:rPr sz="3200" u="heavy" spc="-90" dirty="0">
                <a:uFill>
                  <a:solidFill>
                    <a:srgbClr val="000000"/>
                  </a:solidFill>
                </a:uFill>
                <a:latin typeface="Arial"/>
                <a:cs typeface="Arial"/>
              </a:rPr>
              <a:t>positive</a:t>
            </a:r>
            <a:r>
              <a:rPr sz="3200" u="heavy" spc="-120" dirty="0">
                <a:uFill>
                  <a:solidFill>
                    <a:srgbClr val="000000"/>
                  </a:solidFill>
                </a:uFill>
                <a:latin typeface="Arial"/>
                <a:cs typeface="Arial"/>
              </a:rPr>
              <a:t> </a:t>
            </a:r>
            <a:r>
              <a:rPr sz="3200" u="heavy" spc="-110" dirty="0">
                <a:uFill>
                  <a:solidFill>
                    <a:srgbClr val="000000"/>
                  </a:solidFill>
                </a:uFill>
                <a:latin typeface="Arial"/>
                <a:cs typeface="Arial"/>
              </a:rPr>
              <a:t>containers	</a:t>
            </a:r>
            <a:r>
              <a:rPr sz="3200" spc="-110" dirty="0">
                <a:latin typeface="Arial"/>
                <a:cs typeface="Arial"/>
              </a:rPr>
              <a:t>	</a:t>
            </a:r>
            <a:r>
              <a:rPr sz="3200" spc="-215" dirty="0">
                <a:latin typeface="Arial"/>
                <a:cs typeface="Arial"/>
              </a:rPr>
              <a:t>x</a:t>
            </a:r>
            <a:r>
              <a:rPr sz="3200" spc="-260" dirty="0">
                <a:latin typeface="Arial"/>
                <a:cs typeface="Arial"/>
              </a:rPr>
              <a:t> </a:t>
            </a:r>
            <a:r>
              <a:rPr sz="3200" spc="-165" dirty="0">
                <a:latin typeface="Arial"/>
                <a:cs typeface="Arial"/>
              </a:rPr>
              <a:t>100  </a:t>
            </a:r>
            <a:r>
              <a:rPr sz="3200" spc="-95" dirty="0">
                <a:latin typeface="Arial"/>
                <a:cs typeface="Arial"/>
              </a:rPr>
              <a:t>no. </a:t>
            </a:r>
            <a:r>
              <a:rPr sz="3200" spc="-5" dirty="0">
                <a:latin typeface="Arial"/>
                <a:cs typeface="Arial"/>
              </a:rPr>
              <a:t>of </a:t>
            </a:r>
            <a:r>
              <a:rPr sz="3200" spc="-110" dirty="0">
                <a:latin typeface="Arial"/>
                <a:cs typeface="Arial"/>
              </a:rPr>
              <a:t>containers</a:t>
            </a:r>
            <a:r>
              <a:rPr sz="3200" spc="-450" dirty="0">
                <a:latin typeface="Arial"/>
                <a:cs typeface="Arial"/>
              </a:rPr>
              <a:t> </a:t>
            </a:r>
            <a:r>
              <a:rPr sz="3200" spc="-125" dirty="0">
                <a:latin typeface="Arial"/>
                <a:cs typeface="Arial"/>
              </a:rPr>
              <a:t>inspected</a:t>
            </a:r>
            <a:endParaRPr sz="3200">
              <a:latin typeface="Arial"/>
              <a:cs typeface="Arial"/>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1977389" marR="5080" indent="-1781810">
              <a:lnSpc>
                <a:spcPct val="100000"/>
              </a:lnSpc>
              <a:spcBef>
                <a:spcPts val="100"/>
              </a:spcBef>
            </a:pPr>
            <a:r>
              <a:rPr spc="-520" dirty="0"/>
              <a:t>GUIDELINES </a:t>
            </a:r>
            <a:r>
              <a:rPr spc="-555" dirty="0"/>
              <a:t>UNDER </a:t>
            </a:r>
            <a:r>
              <a:rPr spc="-480" dirty="0"/>
              <a:t>NVBDCP:  </a:t>
            </a:r>
            <a:r>
              <a:rPr spc="-455" dirty="0"/>
              <a:t>DENGUE/DHF</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85140" y="1633220"/>
            <a:ext cx="7861300" cy="3945890"/>
          </a:xfrm>
          <a:prstGeom prst="rect">
            <a:avLst/>
          </a:prstGeom>
        </p:spPr>
        <p:txBody>
          <a:bodyPr vert="horz" wrap="square" lIns="0" tIns="12700" rIns="0" bIns="0" rtlCol="0">
            <a:spAutoFit/>
          </a:bodyPr>
          <a:lstStyle/>
          <a:p>
            <a:pPr marL="406400" indent="-342900">
              <a:lnSpc>
                <a:spcPct val="100000"/>
              </a:lnSpc>
              <a:spcBef>
                <a:spcPts val="100"/>
              </a:spcBef>
              <a:buFont typeface="Arial"/>
              <a:buChar char="•"/>
              <a:tabLst>
                <a:tab pos="405765" algn="l"/>
                <a:tab pos="406400" algn="l"/>
              </a:tabLst>
            </a:pPr>
            <a:r>
              <a:rPr sz="3200" b="1" spc="-250" dirty="0">
                <a:latin typeface="Arial"/>
                <a:cs typeface="Arial"/>
              </a:rPr>
              <a:t>Larval</a:t>
            </a:r>
            <a:r>
              <a:rPr sz="3200" b="1" spc="-175" dirty="0">
                <a:latin typeface="Arial"/>
                <a:cs typeface="Arial"/>
              </a:rPr>
              <a:t> </a:t>
            </a:r>
            <a:r>
              <a:rPr sz="3200" b="1" spc="-260" dirty="0">
                <a:latin typeface="Arial"/>
                <a:cs typeface="Arial"/>
              </a:rPr>
              <a:t>surveys</a:t>
            </a:r>
            <a:r>
              <a:rPr sz="3200" spc="-260" dirty="0">
                <a:latin typeface="Arial"/>
                <a:cs typeface="Arial"/>
              </a:rPr>
              <a:t>:</a:t>
            </a:r>
            <a:endParaRPr sz="3200">
              <a:latin typeface="Arial"/>
              <a:cs typeface="Arial"/>
            </a:endParaRPr>
          </a:p>
          <a:p>
            <a:pPr>
              <a:lnSpc>
                <a:spcPct val="100000"/>
              </a:lnSpc>
              <a:spcBef>
                <a:spcPts val="35"/>
              </a:spcBef>
            </a:pPr>
            <a:endParaRPr sz="4700">
              <a:latin typeface="Arial"/>
              <a:cs typeface="Arial"/>
            </a:endParaRPr>
          </a:p>
          <a:p>
            <a:pPr marL="406400" marR="55880" indent="-342900">
              <a:lnSpc>
                <a:spcPct val="100000"/>
              </a:lnSpc>
            </a:pPr>
            <a:r>
              <a:rPr sz="4800" spc="-359" baseline="6076" dirty="0">
                <a:latin typeface="UnDotum"/>
                <a:cs typeface="UnDotum"/>
              </a:rPr>
              <a:t></a:t>
            </a:r>
            <a:r>
              <a:rPr sz="3200" b="1" spc="-240" dirty="0">
                <a:latin typeface="Arial"/>
                <a:cs typeface="Arial"/>
              </a:rPr>
              <a:t>Breteau </a:t>
            </a:r>
            <a:r>
              <a:rPr sz="3200" b="1" spc="-175" dirty="0">
                <a:latin typeface="Arial"/>
                <a:cs typeface="Arial"/>
              </a:rPr>
              <a:t>Index</a:t>
            </a:r>
            <a:r>
              <a:rPr sz="3200" spc="-175" dirty="0">
                <a:latin typeface="Arial"/>
                <a:cs typeface="Arial"/>
              </a:rPr>
              <a:t>: </a:t>
            </a:r>
            <a:r>
              <a:rPr sz="3200" spc="-95" dirty="0">
                <a:latin typeface="Arial"/>
                <a:cs typeface="Arial"/>
              </a:rPr>
              <a:t>no. </a:t>
            </a:r>
            <a:r>
              <a:rPr sz="3200" spc="-5" dirty="0">
                <a:latin typeface="Arial"/>
                <a:cs typeface="Arial"/>
              </a:rPr>
              <a:t>of </a:t>
            </a:r>
            <a:r>
              <a:rPr sz="3200" spc="-85" dirty="0">
                <a:latin typeface="Arial"/>
                <a:cs typeface="Arial"/>
              </a:rPr>
              <a:t>positive </a:t>
            </a:r>
            <a:r>
              <a:rPr sz="3200" spc="-110" dirty="0">
                <a:latin typeface="Arial"/>
                <a:cs typeface="Arial"/>
              </a:rPr>
              <a:t>containers</a:t>
            </a:r>
            <a:r>
              <a:rPr sz="3200" spc="-480" dirty="0">
                <a:latin typeface="Arial"/>
                <a:cs typeface="Arial"/>
              </a:rPr>
              <a:t> </a:t>
            </a:r>
            <a:r>
              <a:rPr sz="3200" spc="-80" dirty="0">
                <a:latin typeface="Arial"/>
                <a:cs typeface="Arial"/>
              </a:rPr>
              <a:t>per  </a:t>
            </a:r>
            <a:r>
              <a:rPr sz="3200" spc="-165" dirty="0">
                <a:latin typeface="Arial"/>
                <a:cs typeface="Arial"/>
              </a:rPr>
              <a:t>100 </a:t>
            </a:r>
            <a:r>
              <a:rPr sz="3200" spc="-200" dirty="0">
                <a:latin typeface="Arial"/>
                <a:cs typeface="Arial"/>
              </a:rPr>
              <a:t>houses</a:t>
            </a:r>
            <a:r>
              <a:rPr sz="3200" spc="-190" dirty="0">
                <a:latin typeface="Arial"/>
                <a:cs typeface="Arial"/>
              </a:rPr>
              <a:t> </a:t>
            </a:r>
            <a:r>
              <a:rPr sz="3200" spc="-125" dirty="0">
                <a:latin typeface="Arial"/>
                <a:cs typeface="Arial"/>
              </a:rPr>
              <a:t>inspected</a:t>
            </a:r>
            <a:endParaRPr sz="3200">
              <a:latin typeface="Arial"/>
              <a:cs typeface="Arial"/>
            </a:endParaRPr>
          </a:p>
          <a:p>
            <a:pPr>
              <a:lnSpc>
                <a:spcPct val="100000"/>
              </a:lnSpc>
              <a:spcBef>
                <a:spcPts val="30"/>
              </a:spcBef>
            </a:pPr>
            <a:endParaRPr sz="4000">
              <a:latin typeface="Arial"/>
              <a:cs typeface="Arial"/>
            </a:endParaRPr>
          </a:p>
          <a:p>
            <a:pPr marL="429259" marR="1883410" indent="-365760">
              <a:lnSpc>
                <a:spcPct val="120800"/>
              </a:lnSpc>
              <a:tabLst>
                <a:tab pos="5084445" algn="l"/>
              </a:tabLst>
            </a:pPr>
            <a:r>
              <a:rPr sz="3200" spc="-275" dirty="0">
                <a:latin typeface="Arial"/>
                <a:cs typeface="Arial"/>
              </a:rPr>
              <a:t>= </a:t>
            </a:r>
            <a:r>
              <a:rPr sz="3200" u="heavy" spc="-95" dirty="0">
                <a:uFill>
                  <a:solidFill>
                    <a:srgbClr val="000000"/>
                  </a:solidFill>
                </a:uFill>
                <a:latin typeface="Arial"/>
                <a:cs typeface="Arial"/>
              </a:rPr>
              <a:t>no. </a:t>
            </a:r>
            <a:r>
              <a:rPr sz="3200" u="heavy" spc="-5" dirty="0">
                <a:uFill>
                  <a:solidFill>
                    <a:srgbClr val="000000"/>
                  </a:solidFill>
                </a:uFill>
                <a:latin typeface="Arial"/>
                <a:cs typeface="Arial"/>
              </a:rPr>
              <a:t>of</a:t>
            </a:r>
            <a:r>
              <a:rPr sz="3200" u="heavy" spc="5" dirty="0">
                <a:uFill>
                  <a:solidFill>
                    <a:srgbClr val="000000"/>
                  </a:solidFill>
                </a:uFill>
                <a:latin typeface="Arial"/>
                <a:cs typeface="Arial"/>
              </a:rPr>
              <a:t> </a:t>
            </a:r>
            <a:r>
              <a:rPr sz="3200" u="heavy" spc="-90" dirty="0">
                <a:uFill>
                  <a:solidFill>
                    <a:srgbClr val="000000"/>
                  </a:solidFill>
                </a:uFill>
                <a:latin typeface="Arial"/>
                <a:cs typeface="Arial"/>
              </a:rPr>
              <a:t>positive</a:t>
            </a:r>
            <a:r>
              <a:rPr sz="3200" u="heavy" spc="-120" dirty="0">
                <a:uFill>
                  <a:solidFill>
                    <a:srgbClr val="000000"/>
                  </a:solidFill>
                </a:uFill>
                <a:latin typeface="Arial"/>
                <a:cs typeface="Arial"/>
              </a:rPr>
              <a:t> </a:t>
            </a:r>
            <a:r>
              <a:rPr sz="3200" u="heavy" spc="-110" dirty="0">
                <a:uFill>
                  <a:solidFill>
                    <a:srgbClr val="000000"/>
                  </a:solidFill>
                </a:uFill>
                <a:latin typeface="Arial"/>
                <a:cs typeface="Arial"/>
              </a:rPr>
              <a:t>containers</a:t>
            </a:r>
            <a:r>
              <a:rPr sz="3200" spc="-110" dirty="0">
                <a:latin typeface="Arial"/>
                <a:cs typeface="Arial"/>
              </a:rPr>
              <a:t>	</a:t>
            </a:r>
            <a:r>
              <a:rPr sz="3200" spc="-215" dirty="0">
                <a:latin typeface="Arial"/>
                <a:cs typeface="Arial"/>
              </a:rPr>
              <a:t>x</a:t>
            </a:r>
            <a:r>
              <a:rPr sz="3200" spc="-260" dirty="0">
                <a:latin typeface="Arial"/>
                <a:cs typeface="Arial"/>
              </a:rPr>
              <a:t> </a:t>
            </a:r>
            <a:r>
              <a:rPr sz="3200" spc="-165" dirty="0">
                <a:latin typeface="Arial"/>
                <a:cs typeface="Arial"/>
              </a:rPr>
              <a:t>100  </a:t>
            </a:r>
            <a:r>
              <a:rPr sz="3200" spc="-95" dirty="0">
                <a:latin typeface="Arial"/>
                <a:cs typeface="Arial"/>
              </a:rPr>
              <a:t>no. </a:t>
            </a:r>
            <a:r>
              <a:rPr sz="3200" spc="-5" dirty="0">
                <a:latin typeface="Arial"/>
                <a:cs typeface="Arial"/>
              </a:rPr>
              <a:t>of </a:t>
            </a:r>
            <a:r>
              <a:rPr sz="3200" spc="-200" dirty="0">
                <a:latin typeface="Arial"/>
                <a:cs typeface="Arial"/>
              </a:rPr>
              <a:t>houses</a:t>
            </a:r>
            <a:r>
              <a:rPr sz="3200" spc="-450" dirty="0">
                <a:latin typeface="Arial"/>
                <a:cs typeface="Arial"/>
              </a:rPr>
              <a:t> </a:t>
            </a:r>
            <a:r>
              <a:rPr sz="3200" spc="-125" dirty="0">
                <a:latin typeface="Arial"/>
                <a:cs typeface="Arial"/>
              </a:rPr>
              <a:t>inspected</a:t>
            </a:r>
            <a:endParaRPr sz="3200">
              <a:latin typeface="Arial"/>
              <a:cs typeface="Arial"/>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1977389" marR="5080" indent="-1781810">
              <a:lnSpc>
                <a:spcPct val="100000"/>
              </a:lnSpc>
              <a:spcBef>
                <a:spcPts val="100"/>
              </a:spcBef>
            </a:pPr>
            <a:r>
              <a:rPr spc="-520" dirty="0"/>
              <a:t>GUIDELINES </a:t>
            </a:r>
            <a:r>
              <a:rPr spc="-555" dirty="0"/>
              <a:t>UNDER </a:t>
            </a:r>
            <a:r>
              <a:rPr spc="-480" dirty="0"/>
              <a:t>NVBDCP:  </a:t>
            </a:r>
            <a:r>
              <a:rPr spc="-455" dirty="0"/>
              <a:t>DENGUE/DHF</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85140" y="1633220"/>
            <a:ext cx="7450455" cy="3458210"/>
          </a:xfrm>
          <a:prstGeom prst="rect">
            <a:avLst/>
          </a:prstGeom>
        </p:spPr>
        <p:txBody>
          <a:bodyPr vert="horz" wrap="square" lIns="0" tIns="12700" rIns="0" bIns="0" rtlCol="0">
            <a:spAutoFit/>
          </a:bodyPr>
          <a:lstStyle/>
          <a:p>
            <a:pPr marL="406400" indent="-342900">
              <a:lnSpc>
                <a:spcPct val="100000"/>
              </a:lnSpc>
              <a:spcBef>
                <a:spcPts val="100"/>
              </a:spcBef>
              <a:buFont typeface="Arial"/>
              <a:buChar char="•"/>
              <a:tabLst>
                <a:tab pos="405765" algn="l"/>
                <a:tab pos="406400" algn="l"/>
              </a:tabLst>
            </a:pPr>
            <a:r>
              <a:rPr sz="3200" b="1" spc="-250" dirty="0">
                <a:latin typeface="Arial"/>
                <a:cs typeface="Arial"/>
              </a:rPr>
              <a:t>Larval</a:t>
            </a:r>
            <a:r>
              <a:rPr sz="3200" b="1" spc="-175" dirty="0">
                <a:latin typeface="Arial"/>
                <a:cs typeface="Arial"/>
              </a:rPr>
              <a:t> </a:t>
            </a:r>
            <a:r>
              <a:rPr sz="3200" b="1" spc="-260" dirty="0">
                <a:latin typeface="Arial"/>
                <a:cs typeface="Arial"/>
              </a:rPr>
              <a:t>surveys</a:t>
            </a:r>
            <a:r>
              <a:rPr sz="3200" spc="-260" dirty="0">
                <a:latin typeface="Arial"/>
                <a:cs typeface="Arial"/>
              </a:rPr>
              <a:t>:</a:t>
            </a:r>
            <a:endParaRPr sz="3200">
              <a:latin typeface="Arial"/>
              <a:cs typeface="Arial"/>
            </a:endParaRPr>
          </a:p>
          <a:p>
            <a:pPr>
              <a:lnSpc>
                <a:spcPct val="100000"/>
              </a:lnSpc>
              <a:spcBef>
                <a:spcPts val="35"/>
              </a:spcBef>
            </a:pPr>
            <a:endParaRPr sz="4700">
              <a:latin typeface="Arial"/>
              <a:cs typeface="Arial"/>
            </a:endParaRPr>
          </a:p>
          <a:p>
            <a:pPr marL="63500">
              <a:lnSpc>
                <a:spcPct val="100000"/>
              </a:lnSpc>
            </a:pPr>
            <a:r>
              <a:rPr sz="4800" spc="-450" baseline="6076" dirty="0">
                <a:latin typeface="UnDotum"/>
                <a:cs typeface="UnDotum"/>
              </a:rPr>
              <a:t></a:t>
            </a:r>
            <a:r>
              <a:rPr sz="3200" b="1" spc="-300" dirty="0">
                <a:latin typeface="Arial"/>
                <a:cs typeface="Arial"/>
              </a:rPr>
              <a:t>Pupae </a:t>
            </a:r>
            <a:r>
              <a:rPr sz="3200" b="1" spc="-175" dirty="0">
                <a:latin typeface="Arial"/>
                <a:cs typeface="Arial"/>
              </a:rPr>
              <a:t>Index</a:t>
            </a:r>
            <a:r>
              <a:rPr sz="3200" spc="-175" dirty="0">
                <a:latin typeface="Arial"/>
                <a:cs typeface="Arial"/>
              </a:rPr>
              <a:t>: </a:t>
            </a:r>
            <a:r>
              <a:rPr sz="3200" spc="-95" dirty="0">
                <a:latin typeface="Arial"/>
                <a:cs typeface="Arial"/>
              </a:rPr>
              <a:t>no. </a:t>
            </a:r>
            <a:r>
              <a:rPr sz="3200" spc="-5" dirty="0">
                <a:latin typeface="Arial"/>
                <a:cs typeface="Arial"/>
              </a:rPr>
              <a:t>of </a:t>
            </a:r>
            <a:r>
              <a:rPr sz="3200" spc="-150" dirty="0">
                <a:latin typeface="Arial"/>
                <a:cs typeface="Arial"/>
              </a:rPr>
              <a:t>pupae </a:t>
            </a:r>
            <a:r>
              <a:rPr sz="3200" spc="-85" dirty="0">
                <a:latin typeface="Arial"/>
                <a:cs typeface="Arial"/>
              </a:rPr>
              <a:t>per </a:t>
            </a:r>
            <a:r>
              <a:rPr sz="3200" spc="-165" dirty="0">
                <a:latin typeface="Arial"/>
                <a:cs typeface="Arial"/>
              </a:rPr>
              <a:t>100</a:t>
            </a:r>
            <a:r>
              <a:rPr sz="3200" spc="-445" dirty="0">
                <a:latin typeface="Arial"/>
                <a:cs typeface="Arial"/>
              </a:rPr>
              <a:t> </a:t>
            </a:r>
            <a:r>
              <a:rPr sz="3200" spc="-200" dirty="0">
                <a:latin typeface="Arial"/>
                <a:cs typeface="Arial"/>
              </a:rPr>
              <a:t>houses</a:t>
            </a:r>
            <a:endParaRPr sz="3200">
              <a:latin typeface="Arial"/>
              <a:cs typeface="Arial"/>
            </a:endParaRPr>
          </a:p>
          <a:p>
            <a:pPr>
              <a:lnSpc>
                <a:spcPct val="100000"/>
              </a:lnSpc>
              <a:spcBef>
                <a:spcPts val="30"/>
              </a:spcBef>
            </a:pPr>
            <a:endParaRPr sz="4000">
              <a:latin typeface="Arial"/>
              <a:cs typeface="Arial"/>
            </a:endParaRPr>
          </a:p>
          <a:p>
            <a:pPr marL="337185" marR="1367155" indent="-274320">
              <a:lnSpc>
                <a:spcPct val="120800"/>
              </a:lnSpc>
              <a:tabLst>
                <a:tab pos="4458335" algn="l"/>
                <a:tab pos="5189855" algn="l"/>
              </a:tabLst>
            </a:pPr>
            <a:r>
              <a:rPr sz="3200" spc="-275" dirty="0">
                <a:latin typeface="Arial"/>
                <a:cs typeface="Arial"/>
              </a:rPr>
              <a:t>= </a:t>
            </a:r>
            <a:r>
              <a:rPr sz="3200" u="heavy" spc="-95" dirty="0">
                <a:uFill>
                  <a:solidFill>
                    <a:srgbClr val="000000"/>
                  </a:solidFill>
                </a:uFill>
                <a:latin typeface="Arial"/>
                <a:cs typeface="Arial"/>
              </a:rPr>
              <a:t>no.</a:t>
            </a:r>
            <a:r>
              <a:rPr sz="3200" u="heavy" spc="-60" dirty="0">
                <a:uFill>
                  <a:solidFill>
                    <a:srgbClr val="000000"/>
                  </a:solidFill>
                </a:uFill>
                <a:latin typeface="Arial"/>
                <a:cs typeface="Arial"/>
              </a:rPr>
              <a:t> </a:t>
            </a:r>
            <a:r>
              <a:rPr sz="3200" u="heavy" spc="-5" dirty="0">
                <a:uFill>
                  <a:solidFill>
                    <a:srgbClr val="000000"/>
                  </a:solidFill>
                </a:uFill>
                <a:latin typeface="Arial"/>
                <a:cs typeface="Arial"/>
              </a:rPr>
              <a:t>of</a:t>
            </a:r>
            <a:r>
              <a:rPr sz="3200" u="heavy" spc="-170" dirty="0">
                <a:uFill>
                  <a:solidFill>
                    <a:srgbClr val="000000"/>
                  </a:solidFill>
                </a:uFill>
                <a:latin typeface="Arial"/>
                <a:cs typeface="Arial"/>
              </a:rPr>
              <a:t> </a:t>
            </a:r>
            <a:r>
              <a:rPr sz="3200" u="heavy" spc="-150" dirty="0">
                <a:uFill>
                  <a:solidFill>
                    <a:srgbClr val="000000"/>
                  </a:solidFill>
                </a:uFill>
                <a:latin typeface="Arial"/>
                <a:cs typeface="Arial"/>
              </a:rPr>
              <a:t>pupae	</a:t>
            </a:r>
            <a:r>
              <a:rPr sz="3200" spc="-150" dirty="0">
                <a:latin typeface="Arial"/>
                <a:cs typeface="Arial"/>
              </a:rPr>
              <a:t>	</a:t>
            </a:r>
            <a:r>
              <a:rPr sz="3200" spc="-215" dirty="0">
                <a:latin typeface="Arial"/>
                <a:cs typeface="Arial"/>
              </a:rPr>
              <a:t>x</a:t>
            </a:r>
            <a:r>
              <a:rPr sz="3200" spc="-260" dirty="0">
                <a:latin typeface="Arial"/>
                <a:cs typeface="Arial"/>
              </a:rPr>
              <a:t> </a:t>
            </a:r>
            <a:r>
              <a:rPr sz="3200" spc="-165" dirty="0">
                <a:latin typeface="Arial"/>
                <a:cs typeface="Arial"/>
              </a:rPr>
              <a:t>100  </a:t>
            </a:r>
            <a:r>
              <a:rPr sz="3200" spc="-95" dirty="0">
                <a:latin typeface="Arial"/>
                <a:cs typeface="Arial"/>
              </a:rPr>
              <a:t>no. </a:t>
            </a:r>
            <a:r>
              <a:rPr sz="3200" spc="-5" dirty="0">
                <a:latin typeface="Arial"/>
                <a:cs typeface="Arial"/>
              </a:rPr>
              <a:t>of </a:t>
            </a:r>
            <a:r>
              <a:rPr sz="3200" spc="-200" dirty="0">
                <a:latin typeface="Arial"/>
                <a:cs typeface="Arial"/>
              </a:rPr>
              <a:t>houses</a:t>
            </a:r>
            <a:r>
              <a:rPr sz="3200" spc="-450" dirty="0">
                <a:latin typeface="Arial"/>
                <a:cs typeface="Arial"/>
              </a:rPr>
              <a:t> </a:t>
            </a:r>
            <a:r>
              <a:rPr sz="3200" spc="-125" dirty="0">
                <a:latin typeface="Arial"/>
                <a:cs typeface="Arial"/>
              </a:rPr>
              <a:t>inspected</a:t>
            </a:r>
            <a:endParaRPr sz="3200">
              <a:latin typeface="Arial"/>
              <a:cs typeface="Arial"/>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1977389" marR="5080" indent="-1781810">
              <a:lnSpc>
                <a:spcPct val="100000"/>
              </a:lnSpc>
              <a:spcBef>
                <a:spcPts val="100"/>
              </a:spcBef>
            </a:pPr>
            <a:r>
              <a:rPr spc="-520" dirty="0"/>
              <a:t>GUIDELINES </a:t>
            </a:r>
            <a:r>
              <a:rPr spc="-555" dirty="0"/>
              <a:t>UNDER </a:t>
            </a:r>
            <a:r>
              <a:rPr spc="-480" dirty="0"/>
              <a:t>NVBDCP:  </a:t>
            </a:r>
            <a:r>
              <a:rPr spc="-455" dirty="0"/>
              <a:t>DENGUE/DHF</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5940" y="1633220"/>
            <a:ext cx="7839709" cy="1974850"/>
          </a:xfrm>
          <a:prstGeom prst="rect">
            <a:avLst/>
          </a:prstGeom>
        </p:spPr>
        <p:txBody>
          <a:bodyPr vert="horz" wrap="square" lIns="0" tIns="12700" rIns="0" bIns="0" rtlCol="0">
            <a:spAutoFit/>
          </a:bodyPr>
          <a:lstStyle/>
          <a:p>
            <a:pPr marL="355600" marR="5080" indent="-342900" algn="just">
              <a:lnSpc>
                <a:spcPct val="100000"/>
              </a:lnSpc>
              <a:spcBef>
                <a:spcPts val="100"/>
              </a:spcBef>
              <a:buFont typeface="Arial"/>
              <a:buChar char="•"/>
              <a:tabLst>
                <a:tab pos="355600" algn="l"/>
              </a:tabLst>
            </a:pPr>
            <a:r>
              <a:rPr sz="3200" i="1" spc="-5" dirty="0">
                <a:latin typeface="Carlito"/>
                <a:cs typeface="Carlito"/>
              </a:rPr>
              <a:t>An </a:t>
            </a:r>
            <a:r>
              <a:rPr sz="3200" b="1" i="1" spc="-5" dirty="0">
                <a:solidFill>
                  <a:srgbClr val="FF0000"/>
                </a:solidFill>
                <a:latin typeface="Carlito"/>
                <a:cs typeface="Carlito"/>
              </a:rPr>
              <a:t>HI &gt;5% </a:t>
            </a:r>
            <a:r>
              <a:rPr sz="3200" i="1" spc="-5" dirty="0">
                <a:latin typeface="Carlito"/>
                <a:cs typeface="Carlito"/>
              </a:rPr>
              <a:t>&amp;/or </a:t>
            </a:r>
            <a:r>
              <a:rPr sz="3200" i="1" dirty="0">
                <a:latin typeface="Carlito"/>
                <a:cs typeface="Carlito"/>
              </a:rPr>
              <a:t>a </a:t>
            </a:r>
            <a:r>
              <a:rPr sz="3200" b="1" i="1" dirty="0">
                <a:solidFill>
                  <a:srgbClr val="FF0000"/>
                </a:solidFill>
                <a:latin typeface="Carlito"/>
                <a:cs typeface="Carlito"/>
              </a:rPr>
              <a:t>BI </a:t>
            </a:r>
            <a:r>
              <a:rPr sz="3200" b="1" i="1" spc="-5" dirty="0">
                <a:solidFill>
                  <a:srgbClr val="FF0000"/>
                </a:solidFill>
                <a:latin typeface="Carlito"/>
                <a:cs typeface="Carlito"/>
              </a:rPr>
              <a:t>&gt;20 </a:t>
            </a:r>
            <a:r>
              <a:rPr sz="3200" i="1" spc="-5" dirty="0">
                <a:latin typeface="Carlito"/>
                <a:cs typeface="Carlito"/>
              </a:rPr>
              <a:t>for any locality is an  indication that the locality is dengue sensitive  and therefore adequate preventive measures  should </a:t>
            </a:r>
            <a:r>
              <a:rPr sz="3200" i="1" dirty="0">
                <a:latin typeface="Carlito"/>
                <a:cs typeface="Carlito"/>
              </a:rPr>
              <a:t>be</a:t>
            </a:r>
            <a:r>
              <a:rPr sz="3200" i="1" spc="-25" dirty="0">
                <a:latin typeface="Carlito"/>
                <a:cs typeface="Carlito"/>
              </a:rPr>
              <a:t> </a:t>
            </a:r>
            <a:r>
              <a:rPr sz="3200" i="1" spc="-5" dirty="0">
                <a:latin typeface="Carlito"/>
                <a:cs typeface="Carlito"/>
              </a:rPr>
              <a:t>taken</a:t>
            </a:r>
            <a:endParaRPr sz="3200">
              <a:latin typeface="Carlito"/>
              <a:cs typeface="Carlito"/>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1977389" marR="5080" indent="-1781810">
              <a:lnSpc>
                <a:spcPct val="100000"/>
              </a:lnSpc>
              <a:spcBef>
                <a:spcPts val="100"/>
              </a:spcBef>
            </a:pPr>
            <a:r>
              <a:rPr spc="-520" dirty="0"/>
              <a:t>GUIDELINES </a:t>
            </a:r>
            <a:r>
              <a:rPr spc="-555" dirty="0"/>
              <a:t>UNDER </a:t>
            </a:r>
            <a:r>
              <a:rPr spc="-480" dirty="0"/>
              <a:t>NVBDCP:  </a:t>
            </a:r>
            <a:r>
              <a:rPr spc="-455" dirty="0"/>
              <a:t>DENGUE/DHF</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85140" y="1633220"/>
            <a:ext cx="7874000" cy="4919980"/>
          </a:xfrm>
          <a:prstGeom prst="rect">
            <a:avLst/>
          </a:prstGeom>
        </p:spPr>
        <p:txBody>
          <a:bodyPr vert="horz" wrap="square" lIns="0" tIns="12700" rIns="0" bIns="0" rtlCol="0">
            <a:spAutoFit/>
          </a:bodyPr>
          <a:lstStyle/>
          <a:p>
            <a:pPr marL="406400" indent="-342900">
              <a:lnSpc>
                <a:spcPct val="100000"/>
              </a:lnSpc>
              <a:spcBef>
                <a:spcPts val="100"/>
              </a:spcBef>
              <a:buFont typeface="Arial"/>
              <a:buChar char="•"/>
              <a:tabLst>
                <a:tab pos="405765" algn="l"/>
                <a:tab pos="406400" algn="l"/>
              </a:tabLst>
            </a:pPr>
            <a:r>
              <a:rPr sz="3200" b="1" spc="-185" dirty="0">
                <a:latin typeface="Arial"/>
                <a:cs typeface="Arial"/>
              </a:rPr>
              <a:t>Adult</a:t>
            </a:r>
            <a:r>
              <a:rPr sz="3200" b="1" spc="-180" dirty="0">
                <a:latin typeface="Arial"/>
                <a:cs typeface="Arial"/>
              </a:rPr>
              <a:t> </a:t>
            </a:r>
            <a:r>
              <a:rPr sz="3200" b="1" spc="-285" dirty="0">
                <a:latin typeface="Arial"/>
                <a:cs typeface="Arial"/>
              </a:rPr>
              <a:t>surveys:</a:t>
            </a:r>
            <a:endParaRPr sz="3200">
              <a:latin typeface="Arial"/>
              <a:cs typeface="Arial"/>
            </a:endParaRPr>
          </a:p>
          <a:p>
            <a:pPr>
              <a:lnSpc>
                <a:spcPct val="100000"/>
              </a:lnSpc>
              <a:spcBef>
                <a:spcPts val="35"/>
              </a:spcBef>
            </a:pPr>
            <a:endParaRPr sz="4700">
              <a:latin typeface="Arial"/>
              <a:cs typeface="Arial"/>
            </a:endParaRPr>
          </a:p>
          <a:p>
            <a:pPr marL="406400" marR="55880" indent="-342900" algn="just">
              <a:lnSpc>
                <a:spcPct val="100000"/>
              </a:lnSpc>
            </a:pPr>
            <a:r>
              <a:rPr sz="4800" spc="-322" baseline="6076" dirty="0">
                <a:latin typeface="UnDotum"/>
                <a:cs typeface="UnDotum"/>
              </a:rPr>
              <a:t></a:t>
            </a:r>
            <a:r>
              <a:rPr sz="3200" b="1" spc="-215" dirty="0">
                <a:latin typeface="Arial"/>
                <a:cs typeface="Arial"/>
              </a:rPr>
              <a:t>Landing/biting </a:t>
            </a:r>
            <a:r>
              <a:rPr sz="3200" b="1" spc="-185" dirty="0">
                <a:latin typeface="Arial"/>
                <a:cs typeface="Arial"/>
              </a:rPr>
              <a:t>collection</a:t>
            </a:r>
            <a:r>
              <a:rPr sz="3200" spc="-185" dirty="0">
                <a:latin typeface="Arial"/>
                <a:cs typeface="Arial"/>
              </a:rPr>
              <a:t>: </a:t>
            </a:r>
            <a:r>
              <a:rPr sz="3200" spc="-170" dirty="0">
                <a:latin typeface="Arial"/>
                <a:cs typeface="Arial"/>
              </a:rPr>
              <a:t>presence </a:t>
            </a:r>
            <a:r>
              <a:rPr sz="3200" spc="-5" dirty="0">
                <a:latin typeface="Arial"/>
                <a:cs typeface="Arial"/>
              </a:rPr>
              <a:t>of </a:t>
            </a:r>
            <a:r>
              <a:rPr sz="3200" spc="-220" dirty="0">
                <a:latin typeface="Arial"/>
                <a:cs typeface="Arial"/>
              </a:rPr>
              <a:t>aedes  </a:t>
            </a:r>
            <a:r>
              <a:rPr sz="3200" spc="-114" dirty="0">
                <a:latin typeface="Arial"/>
                <a:cs typeface="Arial"/>
              </a:rPr>
              <a:t>aegypti </a:t>
            </a:r>
            <a:r>
              <a:rPr sz="3200" spc="-85" dirty="0">
                <a:latin typeface="Arial"/>
                <a:cs typeface="Arial"/>
              </a:rPr>
              <a:t>mosquito </a:t>
            </a:r>
            <a:r>
              <a:rPr sz="3200" spc="-200" dirty="0">
                <a:latin typeface="Arial"/>
                <a:cs typeface="Arial"/>
              </a:rPr>
              <a:t>can </a:t>
            </a:r>
            <a:r>
              <a:rPr sz="3200" spc="-150" dirty="0">
                <a:latin typeface="Arial"/>
                <a:cs typeface="Arial"/>
              </a:rPr>
              <a:t>be </a:t>
            </a:r>
            <a:r>
              <a:rPr sz="3200" spc="-80" dirty="0">
                <a:latin typeface="Arial"/>
                <a:cs typeface="Arial"/>
              </a:rPr>
              <a:t>reliable </a:t>
            </a:r>
            <a:r>
              <a:rPr sz="3200" spc="-60" dirty="0">
                <a:latin typeface="Arial"/>
                <a:cs typeface="Arial"/>
              </a:rPr>
              <a:t>indicator </a:t>
            </a:r>
            <a:r>
              <a:rPr sz="3200" spc="-10" dirty="0">
                <a:latin typeface="Arial"/>
                <a:cs typeface="Arial"/>
              </a:rPr>
              <a:t>of  </a:t>
            </a:r>
            <a:r>
              <a:rPr sz="3200" spc="-125" dirty="0">
                <a:latin typeface="Arial"/>
                <a:cs typeface="Arial"/>
              </a:rPr>
              <a:t>clear </a:t>
            </a:r>
            <a:r>
              <a:rPr sz="3200" spc="-50" dirty="0">
                <a:latin typeface="Arial"/>
                <a:cs typeface="Arial"/>
              </a:rPr>
              <a:t>proximity </a:t>
            </a:r>
            <a:r>
              <a:rPr sz="3200" spc="35" dirty="0">
                <a:latin typeface="Arial"/>
                <a:cs typeface="Arial"/>
              </a:rPr>
              <a:t>to </a:t>
            </a:r>
            <a:r>
              <a:rPr sz="3200" spc="-100" dirty="0">
                <a:latin typeface="Arial"/>
                <a:cs typeface="Arial"/>
              </a:rPr>
              <a:t>hidden </a:t>
            </a:r>
            <a:r>
              <a:rPr sz="3200" spc="-130" dirty="0">
                <a:latin typeface="Arial"/>
                <a:cs typeface="Arial"/>
              </a:rPr>
              <a:t>larvae</a:t>
            </a:r>
            <a:r>
              <a:rPr sz="3200" spc="-615" dirty="0">
                <a:latin typeface="Arial"/>
                <a:cs typeface="Arial"/>
              </a:rPr>
              <a:t> </a:t>
            </a:r>
            <a:r>
              <a:rPr sz="3200" spc="-90" dirty="0">
                <a:latin typeface="Arial"/>
                <a:cs typeface="Arial"/>
              </a:rPr>
              <a:t>habitats</a:t>
            </a:r>
            <a:endParaRPr sz="3200">
              <a:latin typeface="Arial"/>
              <a:cs typeface="Arial"/>
            </a:endParaRPr>
          </a:p>
          <a:p>
            <a:pPr>
              <a:lnSpc>
                <a:spcPct val="100000"/>
              </a:lnSpc>
              <a:spcBef>
                <a:spcPts val="25"/>
              </a:spcBef>
            </a:pPr>
            <a:endParaRPr sz="4700">
              <a:latin typeface="Arial"/>
              <a:cs typeface="Arial"/>
            </a:endParaRPr>
          </a:p>
          <a:p>
            <a:pPr marL="63500">
              <a:lnSpc>
                <a:spcPct val="100000"/>
              </a:lnSpc>
            </a:pPr>
            <a:r>
              <a:rPr sz="4800" spc="-284" baseline="6076" dirty="0">
                <a:latin typeface="UnDotum"/>
                <a:cs typeface="UnDotum"/>
              </a:rPr>
              <a:t></a:t>
            </a:r>
            <a:r>
              <a:rPr sz="3200" spc="-190" dirty="0">
                <a:latin typeface="Arial"/>
                <a:cs typeface="Arial"/>
              </a:rPr>
              <a:t>Laborious</a:t>
            </a:r>
            <a:endParaRPr sz="3200">
              <a:latin typeface="Arial"/>
              <a:cs typeface="Arial"/>
            </a:endParaRPr>
          </a:p>
          <a:p>
            <a:pPr marL="406400" marR="318770" indent="-342900">
              <a:lnSpc>
                <a:spcPct val="100000"/>
              </a:lnSpc>
              <a:spcBef>
                <a:spcPts val="790"/>
              </a:spcBef>
            </a:pPr>
            <a:r>
              <a:rPr sz="4800" spc="-382" baseline="5208" dirty="0">
                <a:latin typeface="UnDotum"/>
                <a:cs typeface="UnDotum"/>
              </a:rPr>
              <a:t></a:t>
            </a:r>
            <a:r>
              <a:rPr sz="3200" spc="-254" dirty="0">
                <a:latin typeface="Arial"/>
                <a:cs typeface="Arial"/>
              </a:rPr>
              <a:t>Expressed </a:t>
            </a:r>
            <a:r>
              <a:rPr sz="3200" spc="-40" dirty="0">
                <a:latin typeface="Arial"/>
                <a:cs typeface="Arial"/>
              </a:rPr>
              <a:t>in </a:t>
            </a:r>
            <a:r>
              <a:rPr sz="3200" spc="-90" dirty="0">
                <a:latin typeface="Arial"/>
                <a:cs typeface="Arial"/>
              </a:rPr>
              <a:t>terms </a:t>
            </a:r>
            <a:r>
              <a:rPr sz="3200" spc="-5" dirty="0">
                <a:latin typeface="Arial"/>
                <a:cs typeface="Arial"/>
              </a:rPr>
              <a:t>of </a:t>
            </a:r>
            <a:r>
              <a:rPr sz="3200" spc="-55" dirty="0">
                <a:latin typeface="Arial"/>
                <a:cs typeface="Arial"/>
              </a:rPr>
              <a:t>landing/biting</a:t>
            </a:r>
            <a:r>
              <a:rPr sz="3200" spc="-470" dirty="0">
                <a:latin typeface="Arial"/>
                <a:cs typeface="Arial"/>
              </a:rPr>
              <a:t> </a:t>
            </a:r>
            <a:r>
              <a:rPr sz="3200" spc="-125" dirty="0">
                <a:latin typeface="Arial"/>
                <a:cs typeface="Arial"/>
              </a:rPr>
              <a:t>counts  </a:t>
            </a:r>
            <a:r>
              <a:rPr sz="3200" spc="-80" dirty="0">
                <a:latin typeface="Arial"/>
                <a:cs typeface="Arial"/>
              </a:rPr>
              <a:t>per </a:t>
            </a:r>
            <a:r>
              <a:rPr sz="3200" spc="-155" dirty="0">
                <a:latin typeface="Arial"/>
                <a:cs typeface="Arial"/>
              </a:rPr>
              <a:t>man</a:t>
            </a:r>
            <a:r>
              <a:rPr sz="3200" spc="-275" dirty="0">
                <a:latin typeface="Arial"/>
                <a:cs typeface="Arial"/>
              </a:rPr>
              <a:t> </a:t>
            </a:r>
            <a:r>
              <a:rPr sz="3200" spc="-65" dirty="0">
                <a:latin typeface="Arial"/>
                <a:cs typeface="Arial"/>
              </a:rPr>
              <a:t>hour</a:t>
            </a:r>
            <a:endParaRPr sz="3200">
              <a:latin typeface="Arial"/>
              <a:cs typeface="Arial"/>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1977389" marR="5080" indent="-1781810">
              <a:lnSpc>
                <a:spcPct val="100000"/>
              </a:lnSpc>
              <a:spcBef>
                <a:spcPts val="100"/>
              </a:spcBef>
            </a:pPr>
            <a:r>
              <a:rPr spc="-520" dirty="0"/>
              <a:t>GUIDELINES </a:t>
            </a:r>
            <a:r>
              <a:rPr spc="-555" dirty="0"/>
              <a:t>UNDER </a:t>
            </a:r>
            <a:r>
              <a:rPr spc="-480" dirty="0"/>
              <a:t>NVBDCP:  </a:t>
            </a:r>
            <a:r>
              <a:rPr spc="-455" dirty="0"/>
              <a:t>DENGUE/DHF</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97840" y="1633220"/>
            <a:ext cx="7974965" cy="4818380"/>
          </a:xfrm>
          <a:prstGeom prst="rect">
            <a:avLst/>
          </a:prstGeom>
        </p:spPr>
        <p:txBody>
          <a:bodyPr vert="horz" wrap="square" lIns="0" tIns="12700" rIns="0" bIns="0" rtlCol="0">
            <a:spAutoFit/>
          </a:bodyPr>
          <a:lstStyle/>
          <a:p>
            <a:pPr marL="393700" indent="-342900">
              <a:lnSpc>
                <a:spcPct val="100000"/>
              </a:lnSpc>
              <a:spcBef>
                <a:spcPts val="100"/>
              </a:spcBef>
              <a:buFont typeface="Arial"/>
              <a:buChar char="•"/>
              <a:tabLst>
                <a:tab pos="393065" algn="l"/>
                <a:tab pos="393700" algn="l"/>
              </a:tabLst>
            </a:pPr>
            <a:r>
              <a:rPr sz="3200" b="1" spc="-185" dirty="0">
                <a:latin typeface="Arial"/>
                <a:cs typeface="Arial"/>
              </a:rPr>
              <a:t>Adult</a:t>
            </a:r>
            <a:r>
              <a:rPr sz="3200" b="1" spc="-180" dirty="0">
                <a:latin typeface="Arial"/>
                <a:cs typeface="Arial"/>
              </a:rPr>
              <a:t> </a:t>
            </a:r>
            <a:r>
              <a:rPr sz="3200" b="1" spc="-285" dirty="0">
                <a:latin typeface="Arial"/>
                <a:cs typeface="Arial"/>
              </a:rPr>
              <a:t>surveys:</a:t>
            </a:r>
            <a:endParaRPr sz="3200">
              <a:latin typeface="Arial"/>
              <a:cs typeface="Arial"/>
            </a:endParaRPr>
          </a:p>
          <a:p>
            <a:pPr>
              <a:lnSpc>
                <a:spcPct val="100000"/>
              </a:lnSpc>
              <a:spcBef>
                <a:spcPts val="35"/>
              </a:spcBef>
            </a:pPr>
            <a:endParaRPr sz="4700">
              <a:latin typeface="Arial"/>
              <a:cs typeface="Arial"/>
            </a:endParaRPr>
          </a:p>
          <a:p>
            <a:pPr marL="393700" marR="43180" indent="-342900">
              <a:lnSpc>
                <a:spcPct val="100000"/>
              </a:lnSpc>
            </a:pPr>
            <a:r>
              <a:rPr sz="4800" spc="-457" baseline="6076" dirty="0">
                <a:latin typeface="UnDotum"/>
                <a:cs typeface="UnDotum"/>
              </a:rPr>
              <a:t></a:t>
            </a:r>
            <a:r>
              <a:rPr sz="3200" b="1" spc="-305" dirty="0">
                <a:latin typeface="Arial"/>
                <a:cs typeface="Arial"/>
              </a:rPr>
              <a:t>Resting </a:t>
            </a:r>
            <a:r>
              <a:rPr sz="3200" b="1" spc="-204" dirty="0">
                <a:latin typeface="Arial"/>
                <a:cs typeface="Arial"/>
              </a:rPr>
              <a:t>collection: </a:t>
            </a:r>
            <a:r>
              <a:rPr sz="3200" spc="-125" dirty="0">
                <a:latin typeface="Arial"/>
                <a:cs typeface="Arial"/>
              </a:rPr>
              <a:t>mosquitoes </a:t>
            </a:r>
            <a:r>
              <a:rPr sz="3200" spc="-80" dirty="0">
                <a:latin typeface="Arial"/>
                <a:cs typeface="Arial"/>
              </a:rPr>
              <a:t>typically rest  </a:t>
            </a:r>
            <a:r>
              <a:rPr sz="3200" spc="-100" dirty="0">
                <a:latin typeface="Arial"/>
                <a:cs typeface="Arial"/>
              </a:rPr>
              <a:t>indoors, </a:t>
            </a:r>
            <a:r>
              <a:rPr sz="3200" spc="-145" dirty="0">
                <a:latin typeface="Arial"/>
                <a:cs typeface="Arial"/>
              </a:rPr>
              <a:t>especially </a:t>
            </a:r>
            <a:r>
              <a:rPr sz="3200" spc="-40" dirty="0">
                <a:latin typeface="Arial"/>
                <a:cs typeface="Arial"/>
              </a:rPr>
              <a:t>in </a:t>
            </a:r>
            <a:r>
              <a:rPr sz="3200" spc="-125" dirty="0">
                <a:latin typeface="Arial"/>
                <a:cs typeface="Arial"/>
              </a:rPr>
              <a:t>bedrooms </a:t>
            </a:r>
            <a:r>
              <a:rPr sz="3200" spc="-150" dirty="0">
                <a:latin typeface="Arial"/>
                <a:cs typeface="Arial"/>
              </a:rPr>
              <a:t>and </a:t>
            </a:r>
            <a:r>
              <a:rPr sz="3200" spc="-90" dirty="0">
                <a:latin typeface="Arial"/>
                <a:cs typeface="Arial"/>
              </a:rPr>
              <a:t>mostly</a:t>
            </a:r>
            <a:r>
              <a:rPr sz="3200" spc="-509" dirty="0">
                <a:latin typeface="Arial"/>
                <a:cs typeface="Arial"/>
              </a:rPr>
              <a:t> </a:t>
            </a:r>
            <a:r>
              <a:rPr sz="3200" spc="-40" dirty="0">
                <a:latin typeface="Arial"/>
                <a:cs typeface="Arial"/>
              </a:rPr>
              <a:t>in  </a:t>
            </a:r>
            <a:r>
              <a:rPr sz="3200" spc="-114" dirty="0">
                <a:latin typeface="Arial"/>
                <a:cs typeface="Arial"/>
              </a:rPr>
              <a:t>dark </a:t>
            </a:r>
            <a:r>
              <a:rPr sz="3200" spc="-175" dirty="0">
                <a:latin typeface="Arial"/>
                <a:cs typeface="Arial"/>
              </a:rPr>
              <a:t>places, </a:t>
            </a:r>
            <a:r>
              <a:rPr sz="3200" spc="-204" dirty="0">
                <a:latin typeface="Arial"/>
                <a:cs typeface="Arial"/>
              </a:rPr>
              <a:t>such </a:t>
            </a:r>
            <a:r>
              <a:rPr sz="3200" spc="-305" dirty="0">
                <a:latin typeface="Arial"/>
                <a:cs typeface="Arial"/>
              </a:rPr>
              <a:t>as </a:t>
            </a:r>
            <a:r>
              <a:rPr sz="3200" spc="-50" dirty="0">
                <a:latin typeface="Arial"/>
                <a:cs typeface="Arial"/>
              </a:rPr>
              <a:t>cloth </a:t>
            </a:r>
            <a:r>
              <a:rPr sz="3200" spc="-150" dirty="0">
                <a:latin typeface="Arial"/>
                <a:cs typeface="Arial"/>
              </a:rPr>
              <a:t>closets and </a:t>
            </a:r>
            <a:r>
              <a:rPr sz="3200" spc="-35" dirty="0">
                <a:latin typeface="Arial"/>
                <a:cs typeface="Arial"/>
              </a:rPr>
              <a:t>other  </a:t>
            </a:r>
            <a:r>
              <a:rPr sz="3200" spc="-100" dirty="0">
                <a:latin typeface="Arial"/>
                <a:cs typeface="Arial"/>
              </a:rPr>
              <a:t>sheltered</a:t>
            </a:r>
            <a:r>
              <a:rPr sz="3200" spc="-180" dirty="0">
                <a:latin typeface="Arial"/>
                <a:cs typeface="Arial"/>
              </a:rPr>
              <a:t> </a:t>
            </a:r>
            <a:r>
              <a:rPr sz="3200" spc="-140" dirty="0">
                <a:latin typeface="Arial"/>
                <a:cs typeface="Arial"/>
              </a:rPr>
              <a:t>sites</a:t>
            </a:r>
            <a:endParaRPr sz="3200">
              <a:latin typeface="Arial"/>
              <a:cs typeface="Arial"/>
            </a:endParaRPr>
          </a:p>
          <a:p>
            <a:pPr marL="50800">
              <a:lnSpc>
                <a:spcPct val="100000"/>
              </a:lnSpc>
              <a:spcBef>
                <a:spcPts val="790"/>
              </a:spcBef>
            </a:pPr>
            <a:r>
              <a:rPr sz="4800" spc="-165" baseline="6076" dirty="0">
                <a:latin typeface="UnDotum"/>
                <a:cs typeface="UnDotum"/>
              </a:rPr>
              <a:t></a:t>
            </a:r>
            <a:r>
              <a:rPr sz="3200" spc="-110" dirty="0">
                <a:latin typeface="Arial"/>
                <a:cs typeface="Arial"/>
              </a:rPr>
              <a:t>Mosquito </a:t>
            </a:r>
            <a:r>
              <a:rPr sz="3200" spc="-175" dirty="0">
                <a:latin typeface="Arial"/>
                <a:cs typeface="Arial"/>
              </a:rPr>
              <a:t>searched </a:t>
            </a:r>
            <a:r>
              <a:rPr sz="3200" spc="15" dirty="0">
                <a:latin typeface="Arial"/>
                <a:cs typeface="Arial"/>
              </a:rPr>
              <a:t>with </a:t>
            </a:r>
            <a:r>
              <a:rPr sz="3200" spc="-45" dirty="0">
                <a:latin typeface="Arial"/>
                <a:cs typeface="Arial"/>
              </a:rPr>
              <a:t>the </a:t>
            </a:r>
            <a:r>
              <a:rPr sz="3200" spc="-110" dirty="0">
                <a:latin typeface="Arial"/>
                <a:cs typeface="Arial"/>
              </a:rPr>
              <a:t>aid </a:t>
            </a:r>
            <a:r>
              <a:rPr sz="3200" spc="-5" dirty="0">
                <a:latin typeface="Arial"/>
                <a:cs typeface="Arial"/>
              </a:rPr>
              <a:t>of</a:t>
            </a:r>
            <a:r>
              <a:rPr sz="3200" spc="-645" dirty="0">
                <a:latin typeface="Arial"/>
                <a:cs typeface="Arial"/>
              </a:rPr>
              <a:t> </a:t>
            </a:r>
            <a:r>
              <a:rPr sz="3200" spc="-80" dirty="0">
                <a:latin typeface="Arial"/>
                <a:cs typeface="Arial"/>
              </a:rPr>
              <a:t>flashlight</a:t>
            </a:r>
            <a:endParaRPr sz="3200">
              <a:latin typeface="Arial"/>
              <a:cs typeface="Arial"/>
            </a:endParaRPr>
          </a:p>
          <a:p>
            <a:pPr marL="393700" marR="229235" indent="-342900">
              <a:lnSpc>
                <a:spcPct val="100000"/>
              </a:lnSpc>
              <a:spcBef>
                <a:spcPts val="790"/>
              </a:spcBef>
            </a:pPr>
            <a:r>
              <a:rPr sz="4800" spc="-330" baseline="5208" dirty="0">
                <a:latin typeface="UnDotum"/>
                <a:cs typeface="UnDotum"/>
              </a:rPr>
              <a:t></a:t>
            </a:r>
            <a:r>
              <a:rPr sz="3200" spc="-220" dirty="0">
                <a:latin typeface="Arial"/>
                <a:cs typeface="Arial"/>
              </a:rPr>
              <a:t>Recorded </a:t>
            </a:r>
            <a:r>
              <a:rPr sz="3200" spc="-300" dirty="0">
                <a:latin typeface="Arial"/>
                <a:cs typeface="Arial"/>
              </a:rPr>
              <a:t>as </a:t>
            </a:r>
            <a:r>
              <a:rPr sz="3200" spc="-95" dirty="0">
                <a:latin typeface="Arial"/>
                <a:cs typeface="Arial"/>
              </a:rPr>
              <a:t>number </a:t>
            </a:r>
            <a:r>
              <a:rPr sz="3200" spc="-5" dirty="0">
                <a:latin typeface="Arial"/>
                <a:cs typeface="Arial"/>
              </a:rPr>
              <a:t>of </a:t>
            </a:r>
            <a:r>
              <a:rPr sz="3200" spc="-105" dirty="0">
                <a:latin typeface="Arial"/>
                <a:cs typeface="Arial"/>
              </a:rPr>
              <a:t>adults </a:t>
            </a:r>
            <a:r>
              <a:rPr sz="3200" spc="-80" dirty="0">
                <a:latin typeface="Arial"/>
                <a:cs typeface="Arial"/>
              </a:rPr>
              <a:t>per </a:t>
            </a:r>
            <a:r>
              <a:rPr sz="3200" spc="-170" dirty="0">
                <a:latin typeface="Arial"/>
                <a:cs typeface="Arial"/>
              </a:rPr>
              <a:t>house</a:t>
            </a:r>
            <a:r>
              <a:rPr sz="3200" spc="-434" dirty="0">
                <a:latin typeface="Arial"/>
                <a:cs typeface="Arial"/>
              </a:rPr>
              <a:t> </a:t>
            </a:r>
            <a:r>
              <a:rPr sz="3200" spc="-80" dirty="0">
                <a:latin typeface="Arial"/>
                <a:cs typeface="Arial"/>
              </a:rPr>
              <a:t>per  </a:t>
            </a:r>
            <a:r>
              <a:rPr sz="3200" spc="-155" dirty="0">
                <a:latin typeface="Arial"/>
                <a:cs typeface="Arial"/>
              </a:rPr>
              <a:t>man </a:t>
            </a:r>
            <a:r>
              <a:rPr sz="3200" spc="-65" dirty="0">
                <a:latin typeface="Arial"/>
                <a:cs typeface="Arial"/>
              </a:rPr>
              <a:t>hour </a:t>
            </a:r>
            <a:r>
              <a:rPr sz="3200" spc="-5" dirty="0">
                <a:latin typeface="Arial"/>
                <a:cs typeface="Arial"/>
              </a:rPr>
              <a:t>of </a:t>
            </a:r>
            <a:r>
              <a:rPr sz="3200" spc="-135" dirty="0">
                <a:latin typeface="Arial"/>
                <a:cs typeface="Arial"/>
              </a:rPr>
              <a:t>human</a:t>
            </a:r>
            <a:r>
              <a:rPr sz="3200" spc="-475" dirty="0">
                <a:latin typeface="Arial"/>
                <a:cs typeface="Arial"/>
              </a:rPr>
              <a:t> </a:t>
            </a:r>
            <a:r>
              <a:rPr sz="3200" spc="-40" dirty="0">
                <a:latin typeface="Arial"/>
                <a:cs typeface="Arial"/>
              </a:rPr>
              <a:t>efforts</a:t>
            </a:r>
            <a:endParaRPr sz="3200">
              <a:latin typeface="Arial"/>
              <a:cs typeface="Arial"/>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1977389" marR="5080" indent="-1781810">
              <a:lnSpc>
                <a:spcPct val="100000"/>
              </a:lnSpc>
              <a:spcBef>
                <a:spcPts val="100"/>
              </a:spcBef>
            </a:pPr>
            <a:r>
              <a:rPr spc="-520" dirty="0"/>
              <a:t>GUIDELINES </a:t>
            </a:r>
            <a:r>
              <a:rPr spc="-555" dirty="0"/>
              <a:t>UNDER </a:t>
            </a:r>
            <a:r>
              <a:rPr spc="-480" dirty="0"/>
              <a:t>NVBDCP:  </a:t>
            </a:r>
            <a:r>
              <a:rPr spc="-455" dirty="0"/>
              <a:t>DENGUE/DHF</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85140" y="1633220"/>
            <a:ext cx="8140065" cy="4330700"/>
          </a:xfrm>
          <a:prstGeom prst="rect">
            <a:avLst/>
          </a:prstGeom>
        </p:spPr>
        <p:txBody>
          <a:bodyPr vert="horz" wrap="square" lIns="0" tIns="12700" rIns="0" bIns="0" rtlCol="0">
            <a:spAutoFit/>
          </a:bodyPr>
          <a:lstStyle/>
          <a:p>
            <a:pPr marL="406400" indent="-342900">
              <a:lnSpc>
                <a:spcPct val="100000"/>
              </a:lnSpc>
              <a:spcBef>
                <a:spcPts val="100"/>
              </a:spcBef>
              <a:buFont typeface="Arial"/>
              <a:buChar char="•"/>
              <a:tabLst>
                <a:tab pos="405765" algn="l"/>
                <a:tab pos="406400" algn="l"/>
              </a:tabLst>
            </a:pPr>
            <a:r>
              <a:rPr sz="3200" b="1" spc="-185" dirty="0">
                <a:latin typeface="Arial"/>
                <a:cs typeface="Arial"/>
              </a:rPr>
              <a:t>Adult</a:t>
            </a:r>
            <a:r>
              <a:rPr sz="3200" b="1" spc="-180" dirty="0">
                <a:latin typeface="Arial"/>
                <a:cs typeface="Arial"/>
              </a:rPr>
              <a:t> </a:t>
            </a:r>
            <a:r>
              <a:rPr sz="3200" b="1" spc="-285" dirty="0">
                <a:latin typeface="Arial"/>
                <a:cs typeface="Arial"/>
              </a:rPr>
              <a:t>surveys:</a:t>
            </a:r>
            <a:endParaRPr sz="3200">
              <a:latin typeface="Arial"/>
              <a:cs typeface="Arial"/>
            </a:endParaRPr>
          </a:p>
          <a:p>
            <a:pPr>
              <a:lnSpc>
                <a:spcPct val="100000"/>
              </a:lnSpc>
              <a:spcBef>
                <a:spcPts val="35"/>
              </a:spcBef>
            </a:pPr>
            <a:endParaRPr sz="4700">
              <a:latin typeface="Arial"/>
              <a:cs typeface="Arial"/>
            </a:endParaRPr>
          </a:p>
          <a:p>
            <a:pPr marL="406400" marR="55880" indent="-342900">
              <a:lnSpc>
                <a:spcPct val="100000"/>
              </a:lnSpc>
            </a:pPr>
            <a:r>
              <a:rPr sz="4800" spc="-352" baseline="6076" dirty="0">
                <a:latin typeface="UnDotum"/>
                <a:cs typeface="UnDotum"/>
              </a:rPr>
              <a:t></a:t>
            </a:r>
            <a:r>
              <a:rPr sz="3200" b="1" spc="-235" dirty="0">
                <a:latin typeface="Arial"/>
                <a:cs typeface="Arial"/>
              </a:rPr>
              <a:t>Oviposition </a:t>
            </a:r>
            <a:r>
              <a:rPr sz="3200" b="1" spc="-200" dirty="0">
                <a:latin typeface="Arial"/>
                <a:cs typeface="Arial"/>
              </a:rPr>
              <a:t>traps: </a:t>
            </a:r>
            <a:r>
              <a:rPr sz="3200" spc="-125" dirty="0">
                <a:latin typeface="Arial"/>
                <a:cs typeface="Arial"/>
              </a:rPr>
              <a:t>Ovitraps </a:t>
            </a:r>
            <a:r>
              <a:rPr sz="3200" spc="-135" dirty="0">
                <a:latin typeface="Arial"/>
                <a:cs typeface="Arial"/>
              </a:rPr>
              <a:t>are </a:t>
            </a:r>
            <a:r>
              <a:rPr sz="3200" spc="-175" dirty="0">
                <a:latin typeface="Arial"/>
                <a:cs typeface="Arial"/>
              </a:rPr>
              <a:t>devices </a:t>
            </a:r>
            <a:r>
              <a:rPr sz="3200" spc="-190" dirty="0">
                <a:latin typeface="Arial"/>
                <a:cs typeface="Arial"/>
              </a:rPr>
              <a:t>used  </a:t>
            </a:r>
            <a:r>
              <a:rPr sz="3200" spc="40" dirty="0">
                <a:latin typeface="Arial"/>
                <a:cs typeface="Arial"/>
              </a:rPr>
              <a:t>to </a:t>
            </a:r>
            <a:r>
              <a:rPr sz="3200" spc="-65" dirty="0">
                <a:latin typeface="Arial"/>
                <a:cs typeface="Arial"/>
              </a:rPr>
              <a:t>detect </a:t>
            </a:r>
            <a:r>
              <a:rPr sz="3200" spc="-170" dirty="0">
                <a:latin typeface="Arial"/>
                <a:cs typeface="Arial"/>
              </a:rPr>
              <a:t>presence </a:t>
            </a:r>
            <a:r>
              <a:rPr sz="3200" spc="-5" dirty="0">
                <a:latin typeface="Arial"/>
                <a:cs typeface="Arial"/>
              </a:rPr>
              <a:t>of </a:t>
            </a:r>
            <a:r>
              <a:rPr sz="3200" spc="-225" dirty="0">
                <a:latin typeface="Arial"/>
                <a:cs typeface="Arial"/>
              </a:rPr>
              <a:t>Aedes </a:t>
            </a:r>
            <a:r>
              <a:rPr sz="3200" spc="-110" dirty="0">
                <a:latin typeface="Arial"/>
                <a:cs typeface="Arial"/>
              </a:rPr>
              <a:t>aegypti </a:t>
            </a:r>
            <a:r>
              <a:rPr sz="3200" spc="-95" dirty="0">
                <a:latin typeface="Arial"/>
                <a:cs typeface="Arial"/>
              </a:rPr>
              <a:t>where  </a:t>
            </a:r>
            <a:r>
              <a:rPr sz="3200" spc="-65" dirty="0">
                <a:latin typeface="Arial"/>
                <a:cs typeface="Arial"/>
              </a:rPr>
              <a:t>population </a:t>
            </a:r>
            <a:r>
              <a:rPr sz="3200" spc="-105" dirty="0">
                <a:latin typeface="Arial"/>
                <a:cs typeface="Arial"/>
              </a:rPr>
              <a:t>density </a:t>
            </a:r>
            <a:r>
              <a:rPr sz="3200" spc="-165" dirty="0">
                <a:latin typeface="Arial"/>
                <a:cs typeface="Arial"/>
              </a:rPr>
              <a:t>is </a:t>
            </a:r>
            <a:r>
              <a:rPr sz="3200" spc="-35" dirty="0">
                <a:latin typeface="Arial"/>
                <a:cs typeface="Arial"/>
              </a:rPr>
              <a:t>low </a:t>
            </a:r>
            <a:r>
              <a:rPr sz="3200" spc="-195" dirty="0">
                <a:latin typeface="Arial"/>
                <a:cs typeface="Arial"/>
              </a:rPr>
              <a:t>(BI </a:t>
            </a:r>
            <a:r>
              <a:rPr sz="3200" spc="-275" dirty="0">
                <a:latin typeface="Arial"/>
                <a:cs typeface="Arial"/>
              </a:rPr>
              <a:t>&lt; </a:t>
            </a:r>
            <a:r>
              <a:rPr sz="3200" spc="-130" dirty="0">
                <a:latin typeface="Arial"/>
                <a:cs typeface="Arial"/>
              </a:rPr>
              <a:t>5) </a:t>
            </a:r>
            <a:r>
              <a:rPr sz="3200" spc="-105" dirty="0">
                <a:latin typeface="Arial"/>
                <a:cs typeface="Arial"/>
              </a:rPr>
              <a:t>(urban</a:t>
            </a:r>
            <a:r>
              <a:rPr sz="3200" spc="-430" dirty="0">
                <a:latin typeface="Arial"/>
                <a:cs typeface="Arial"/>
              </a:rPr>
              <a:t> </a:t>
            </a:r>
            <a:r>
              <a:rPr sz="3200" spc="-185" dirty="0">
                <a:latin typeface="Arial"/>
                <a:cs typeface="Arial"/>
              </a:rPr>
              <a:t>areas)</a:t>
            </a:r>
            <a:endParaRPr sz="3200">
              <a:latin typeface="Arial"/>
              <a:cs typeface="Arial"/>
            </a:endParaRPr>
          </a:p>
          <a:p>
            <a:pPr>
              <a:lnSpc>
                <a:spcPct val="100000"/>
              </a:lnSpc>
            </a:pPr>
            <a:endParaRPr sz="3200">
              <a:latin typeface="Arial"/>
              <a:cs typeface="Arial"/>
            </a:endParaRPr>
          </a:p>
          <a:p>
            <a:pPr marL="406400" marR="96520" indent="-342900">
              <a:lnSpc>
                <a:spcPts val="3829"/>
              </a:lnSpc>
              <a:spcBef>
                <a:spcPts val="1885"/>
              </a:spcBef>
            </a:pPr>
            <a:r>
              <a:rPr sz="4800" spc="-427" baseline="6076" dirty="0">
                <a:latin typeface="UnDotum"/>
                <a:cs typeface="UnDotum"/>
              </a:rPr>
              <a:t></a:t>
            </a:r>
            <a:r>
              <a:rPr sz="3200" spc="-285" dirty="0">
                <a:latin typeface="Arial"/>
                <a:cs typeface="Arial"/>
              </a:rPr>
              <a:t>Used </a:t>
            </a:r>
            <a:r>
              <a:rPr sz="3200" spc="40" dirty="0">
                <a:latin typeface="Arial"/>
                <a:cs typeface="Arial"/>
              </a:rPr>
              <a:t>to </a:t>
            </a:r>
            <a:r>
              <a:rPr sz="3200" spc="-120" dirty="0">
                <a:latin typeface="Arial"/>
                <a:cs typeface="Arial"/>
              </a:rPr>
              <a:t>evaluate </a:t>
            </a:r>
            <a:r>
              <a:rPr sz="3200" spc="-90" dirty="0">
                <a:latin typeface="Arial"/>
                <a:cs typeface="Arial"/>
              </a:rPr>
              <a:t>impact </a:t>
            </a:r>
            <a:r>
              <a:rPr sz="3200" spc="-5" dirty="0">
                <a:latin typeface="Arial"/>
                <a:cs typeface="Arial"/>
              </a:rPr>
              <a:t>of </a:t>
            </a:r>
            <a:r>
              <a:rPr sz="3200" spc="-75" dirty="0">
                <a:latin typeface="Arial"/>
                <a:cs typeface="Arial"/>
              </a:rPr>
              <a:t>adulticidal </a:t>
            </a:r>
            <a:r>
              <a:rPr sz="3200" spc="-229" dirty="0">
                <a:latin typeface="Arial"/>
                <a:cs typeface="Arial"/>
              </a:rPr>
              <a:t>space  </a:t>
            </a:r>
            <a:r>
              <a:rPr sz="3200" spc="-150" dirty="0">
                <a:latin typeface="Arial"/>
                <a:cs typeface="Arial"/>
              </a:rPr>
              <a:t>spraying </a:t>
            </a:r>
            <a:r>
              <a:rPr sz="3200" spc="-95" dirty="0">
                <a:latin typeface="Arial"/>
                <a:cs typeface="Arial"/>
              </a:rPr>
              <a:t>on </a:t>
            </a:r>
            <a:r>
              <a:rPr sz="3200" spc="-110" dirty="0">
                <a:latin typeface="Arial"/>
                <a:cs typeface="Arial"/>
              </a:rPr>
              <a:t>female </a:t>
            </a:r>
            <a:r>
              <a:rPr sz="3200" spc="-55" dirty="0">
                <a:latin typeface="Arial"/>
                <a:cs typeface="Arial"/>
              </a:rPr>
              <a:t>adult </a:t>
            </a:r>
            <a:r>
              <a:rPr sz="3200" spc="-85" dirty="0">
                <a:latin typeface="Arial"/>
                <a:cs typeface="Arial"/>
              </a:rPr>
              <a:t>mosquito</a:t>
            </a:r>
            <a:r>
              <a:rPr sz="3200" spc="-490" dirty="0">
                <a:latin typeface="Arial"/>
                <a:cs typeface="Arial"/>
              </a:rPr>
              <a:t> </a:t>
            </a:r>
            <a:r>
              <a:rPr sz="3200" spc="-65" dirty="0">
                <a:latin typeface="Arial"/>
                <a:cs typeface="Arial"/>
              </a:rPr>
              <a:t>population</a:t>
            </a:r>
            <a:endParaRPr sz="3200">
              <a:latin typeface="Arial"/>
              <a:cs typeface="Arial"/>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1977389" marR="5080" indent="-1781810">
              <a:lnSpc>
                <a:spcPct val="100000"/>
              </a:lnSpc>
              <a:spcBef>
                <a:spcPts val="100"/>
              </a:spcBef>
            </a:pPr>
            <a:r>
              <a:rPr spc="-520" dirty="0"/>
              <a:t>GUIDELINES </a:t>
            </a:r>
            <a:r>
              <a:rPr spc="-555" dirty="0"/>
              <a:t>UNDER </a:t>
            </a:r>
            <a:r>
              <a:rPr spc="-480" dirty="0"/>
              <a:t>NVBDCP:  </a:t>
            </a:r>
            <a:r>
              <a:rPr spc="-455" dirty="0"/>
              <a:t>DENGUE/DHF</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5940" y="1633220"/>
            <a:ext cx="7272020" cy="5306060"/>
          </a:xfrm>
          <a:prstGeom prst="rect">
            <a:avLst/>
          </a:prstGeom>
        </p:spPr>
        <p:txBody>
          <a:bodyPr vert="horz" wrap="square" lIns="0" tIns="12700" rIns="0" bIns="0" rtlCol="0">
            <a:spAutoFit/>
          </a:bodyPr>
          <a:lstStyle/>
          <a:p>
            <a:pPr marL="355600" marR="164465" indent="-342900">
              <a:lnSpc>
                <a:spcPct val="100000"/>
              </a:lnSpc>
              <a:spcBef>
                <a:spcPts val="100"/>
              </a:spcBef>
              <a:buChar char="•"/>
              <a:tabLst>
                <a:tab pos="354965" algn="l"/>
                <a:tab pos="355600" algn="l"/>
              </a:tabLst>
            </a:pPr>
            <a:r>
              <a:rPr sz="3200" spc="-114" dirty="0">
                <a:latin typeface="Arial"/>
                <a:cs typeface="Arial"/>
              </a:rPr>
              <a:t>Following </a:t>
            </a:r>
            <a:r>
              <a:rPr sz="3200" spc="-80" dirty="0">
                <a:latin typeface="Arial"/>
                <a:cs typeface="Arial"/>
              </a:rPr>
              <a:t>points </a:t>
            </a:r>
            <a:r>
              <a:rPr sz="3200" spc="-90" dirty="0">
                <a:latin typeface="Arial"/>
                <a:cs typeface="Arial"/>
              </a:rPr>
              <a:t>were </a:t>
            </a:r>
            <a:r>
              <a:rPr sz="3200" spc="-175" dirty="0">
                <a:latin typeface="Arial"/>
                <a:cs typeface="Arial"/>
              </a:rPr>
              <a:t>emphasized </a:t>
            </a:r>
            <a:r>
              <a:rPr sz="3200" spc="-40" dirty="0">
                <a:latin typeface="Arial"/>
                <a:cs typeface="Arial"/>
              </a:rPr>
              <a:t>in</a:t>
            </a:r>
            <a:r>
              <a:rPr sz="3200" spc="-430" dirty="0">
                <a:latin typeface="Arial"/>
                <a:cs typeface="Arial"/>
              </a:rPr>
              <a:t> </a:t>
            </a:r>
            <a:r>
              <a:rPr sz="3200" spc="-40" dirty="0">
                <a:latin typeface="Arial"/>
                <a:cs typeface="Arial"/>
              </a:rPr>
              <a:t>the  </a:t>
            </a:r>
            <a:r>
              <a:rPr sz="3200" spc="-100" dirty="0">
                <a:latin typeface="Arial"/>
                <a:cs typeface="Arial"/>
              </a:rPr>
              <a:t>strategic </a:t>
            </a:r>
            <a:r>
              <a:rPr sz="3200" spc="-85" dirty="0">
                <a:latin typeface="Arial"/>
                <a:cs typeface="Arial"/>
              </a:rPr>
              <a:t>action</a:t>
            </a:r>
            <a:r>
              <a:rPr sz="3200" spc="-254" dirty="0">
                <a:latin typeface="Arial"/>
                <a:cs typeface="Arial"/>
              </a:rPr>
              <a:t> </a:t>
            </a:r>
            <a:r>
              <a:rPr sz="3200" spc="-95" dirty="0">
                <a:latin typeface="Arial"/>
                <a:cs typeface="Arial"/>
              </a:rPr>
              <a:t>plan:</a:t>
            </a:r>
            <a:endParaRPr sz="3200">
              <a:latin typeface="Arial"/>
              <a:cs typeface="Arial"/>
            </a:endParaRPr>
          </a:p>
          <a:p>
            <a:pPr>
              <a:lnSpc>
                <a:spcPct val="100000"/>
              </a:lnSpc>
              <a:spcBef>
                <a:spcPts val="25"/>
              </a:spcBef>
            </a:pPr>
            <a:endParaRPr sz="4700">
              <a:latin typeface="Arial"/>
              <a:cs typeface="Arial"/>
            </a:endParaRPr>
          </a:p>
          <a:p>
            <a:pPr marL="355600" marR="5080" indent="-342900">
              <a:lnSpc>
                <a:spcPct val="100000"/>
              </a:lnSpc>
            </a:pPr>
            <a:r>
              <a:rPr sz="4800" spc="-345" baseline="5208" dirty="0">
                <a:latin typeface="UnDotum"/>
                <a:cs typeface="UnDotum"/>
              </a:rPr>
              <a:t></a:t>
            </a:r>
            <a:r>
              <a:rPr sz="3200" spc="-229" dirty="0">
                <a:latin typeface="Arial"/>
                <a:cs typeface="Arial"/>
              </a:rPr>
              <a:t>Suspected </a:t>
            </a:r>
            <a:r>
              <a:rPr sz="3200" spc="-280" dirty="0">
                <a:latin typeface="Arial"/>
                <a:cs typeface="Arial"/>
              </a:rPr>
              <a:t>cases </a:t>
            </a:r>
            <a:r>
              <a:rPr sz="3200" spc="-125" dirty="0">
                <a:latin typeface="Arial"/>
                <a:cs typeface="Arial"/>
              </a:rPr>
              <a:t>should </a:t>
            </a:r>
            <a:r>
              <a:rPr sz="3200" spc="-150" dirty="0">
                <a:latin typeface="Arial"/>
                <a:cs typeface="Arial"/>
              </a:rPr>
              <a:t>be </a:t>
            </a:r>
            <a:r>
              <a:rPr sz="3200" spc="-60" dirty="0">
                <a:latin typeface="Arial"/>
                <a:cs typeface="Arial"/>
              </a:rPr>
              <a:t>referred </a:t>
            </a:r>
            <a:r>
              <a:rPr sz="3200" spc="-35" dirty="0">
                <a:latin typeface="Arial"/>
                <a:cs typeface="Arial"/>
              </a:rPr>
              <a:t>at</a:t>
            </a:r>
            <a:r>
              <a:rPr sz="3200" spc="-215" dirty="0">
                <a:latin typeface="Arial"/>
                <a:cs typeface="Arial"/>
              </a:rPr>
              <a:t> </a:t>
            </a:r>
            <a:r>
              <a:rPr sz="3200" spc="-40" dirty="0">
                <a:latin typeface="Arial"/>
                <a:cs typeface="Arial"/>
              </a:rPr>
              <a:t>the  </a:t>
            </a:r>
            <a:r>
              <a:rPr sz="3200" spc="-95" dirty="0">
                <a:latin typeface="Arial"/>
                <a:cs typeface="Arial"/>
              </a:rPr>
              <a:t>earliest </a:t>
            </a:r>
            <a:r>
              <a:rPr sz="3200" spc="10" dirty="0">
                <a:latin typeface="Arial"/>
                <a:cs typeface="Arial"/>
              </a:rPr>
              <a:t>for </a:t>
            </a:r>
            <a:r>
              <a:rPr sz="3200" spc="-170" dirty="0">
                <a:latin typeface="Arial"/>
                <a:cs typeface="Arial"/>
              </a:rPr>
              <a:t>diagnosis </a:t>
            </a:r>
            <a:r>
              <a:rPr sz="3200" spc="-150" dirty="0">
                <a:latin typeface="Arial"/>
                <a:cs typeface="Arial"/>
              </a:rPr>
              <a:t>and </a:t>
            </a:r>
            <a:r>
              <a:rPr sz="3200" spc="-55" dirty="0">
                <a:latin typeface="Arial"/>
                <a:cs typeface="Arial"/>
              </a:rPr>
              <a:t>its </a:t>
            </a:r>
            <a:r>
              <a:rPr sz="3200" spc="-70" dirty="0">
                <a:latin typeface="Arial"/>
                <a:cs typeface="Arial"/>
              </a:rPr>
              <a:t>proper  </a:t>
            </a:r>
            <a:r>
              <a:rPr sz="3200" spc="-145" dirty="0">
                <a:latin typeface="Arial"/>
                <a:cs typeface="Arial"/>
              </a:rPr>
              <a:t>management</a:t>
            </a:r>
            <a:endParaRPr sz="3200">
              <a:latin typeface="Arial"/>
              <a:cs typeface="Arial"/>
            </a:endParaRPr>
          </a:p>
          <a:p>
            <a:pPr>
              <a:lnSpc>
                <a:spcPct val="100000"/>
              </a:lnSpc>
              <a:spcBef>
                <a:spcPts val="25"/>
              </a:spcBef>
            </a:pPr>
            <a:endParaRPr sz="4700">
              <a:latin typeface="Arial"/>
              <a:cs typeface="Arial"/>
            </a:endParaRPr>
          </a:p>
          <a:p>
            <a:pPr marL="355600" marR="58419" indent="-342900">
              <a:lnSpc>
                <a:spcPct val="100000"/>
              </a:lnSpc>
            </a:pPr>
            <a:r>
              <a:rPr sz="4800" spc="-225" baseline="5208" dirty="0">
                <a:latin typeface="UnDotum"/>
                <a:cs typeface="UnDotum"/>
              </a:rPr>
              <a:t></a:t>
            </a:r>
            <a:r>
              <a:rPr sz="3200" spc="-150" dirty="0">
                <a:latin typeface="Arial"/>
                <a:cs typeface="Arial"/>
              </a:rPr>
              <a:t>Strengthening </a:t>
            </a:r>
            <a:r>
              <a:rPr sz="3200" spc="-70" dirty="0">
                <a:latin typeface="Arial"/>
                <a:cs typeface="Arial"/>
              </a:rPr>
              <a:t>through </a:t>
            </a:r>
            <a:r>
              <a:rPr sz="3200" spc="-165" dirty="0">
                <a:latin typeface="Arial"/>
                <a:cs typeface="Arial"/>
              </a:rPr>
              <a:t>110 </a:t>
            </a:r>
            <a:r>
              <a:rPr sz="3200" spc="-130" dirty="0">
                <a:latin typeface="Arial"/>
                <a:cs typeface="Arial"/>
              </a:rPr>
              <a:t>Sentinel  </a:t>
            </a:r>
            <a:r>
              <a:rPr sz="3200" spc="-150" dirty="0">
                <a:latin typeface="Arial"/>
                <a:cs typeface="Arial"/>
              </a:rPr>
              <a:t>Surveillance </a:t>
            </a:r>
            <a:r>
              <a:rPr sz="3200" spc="-145" dirty="0">
                <a:latin typeface="Arial"/>
                <a:cs typeface="Arial"/>
              </a:rPr>
              <a:t>Hospitals </a:t>
            </a:r>
            <a:r>
              <a:rPr sz="3200" spc="-370" dirty="0">
                <a:latin typeface="Arial"/>
                <a:cs typeface="Arial"/>
              </a:rPr>
              <a:t>(SSHs) </a:t>
            </a:r>
            <a:r>
              <a:rPr sz="3200" spc="-155" dirty="0">
                <a:latin typeface="Arial"/>
                <a:cs typeface="Arial"/>
              </a:rPr>
              <a:t>and </a:t>
            </a:r>
            <a:r>
              <a:rPr sz="3200" spc="-165" dirty="0">
                <a:latin typeface="Arial"/>
                <a:cs typeface="Arial"/>
              </a:rPr>
              <a:t>13 </a:t>
            </a:r>
            <a:r>
              <a:rPr sz="3200" spc="-200" dirty="0">
                <a:latin typeface="Arial"/>
                <a:cs typeface="Arial"/>
              </a:rPr>
              <a:t>Apex  </a:t>
            </a:r>
            <a:r>
              <a:rPr sz="3200" spc="-235" dirty="0">
                <a:latin typeface="Arial"/>
                <a:cs typeface="Arial"/>
              </a:rPr>
              <a:t>Research </a:t>
            </a:r>
            <a:r>
              <a:rPr sz="3200" spc="-125" dirty="0">
                <a:latin typeface="Arial"/>
                <a:cs typeface="Arial"/>
              </a:rPr>
              <a:t>Laboratories</a:t>
            </a:r>
            <a:r>
              <a:rPr sz="3200" spc="-130" dirty="0">
                <a:latin typeface="Arial"/>
                <a:cs typeface="Arial"/>
              </a:rPr>
              <a:t> </a:t>
            </a:r>
            <a:r>
              <a:rPr sz="3200" spc="-310" dirty="0">
                <a:latin typeface="Arial"/>
                <a:cs typeface="Arial"/>
              </a:rPr>
              <a:t>(ARLs)</a:t>
            </a:r>
            <a:endParaRPr sz="3200">
              <a:latin typeface="Arial"/>
              <a:cs typeface="Arial"/>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1977389" marR="5080" indent="-1781810">
              <a:lnSpc>
                <a:spcPct val="100000"/>
              </a:lnSpc>
              <a:spcBef>
                <a:spcPts val="100"/>
              </a:spcBef>
            </a:pPr>
            <a:r>
              <a:rPr spc="-520" dirty="0"/>
              <a:t>GUIDELINES </a:t>
            </a:r>
            <a:r>
              <a:rPr spc="-555" dirty="0"/>
              <a:t>UNDER </a:t>
            </a:r>
            <a:r>
              <a:rPr spc="-480" dirty="0"/>
              <a:t>NVBDCP:  </a:t>
            </a:r>
            <a:r>
              <a:rPr spc="-455" dirty="0"/>
              <a:t>DENGUE/DHF</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5940" y="1633220"/>
            <a:ext cx="7720330" cy="1488440"/>
          </a:xfrm>
          <a:prstGeom prst="rect">
            <a:avLst/>
          </a:prstGeom>
        </p:spPr>
        <p:txBody>
          <a:bodyPr vert="horz" wrap="square" lIns="0" tIns="12700" rIns="0" bIns="0" rtlCol="0">
            <a:spAutoFit/>
          </a:bodyPr>
          <a:lstStyle/>
          <a:p>
            <a:pPr marL="355600" marR="5080" indent="-342900">
              <a:lnSpc>
                <a:spcPct val="100000"/>
              </a:lnSpc>
              <a:spcBef>
                <a:spcPts val="100"/>
              </a:spcBef>
              <a:buChar char="•"/>
              <a:tabLst>
                <a:tab pos="354965" algn="l"/>
                <a:tab pos="355600" algn="l"/>
              </a:tabLst>
            </a:pPr>
            <a:r>
              <a:rPr sz="3200" spc="-100" dirty="0">
                <a:latin typeface="Arial"/>
                <a:cs typeface="Arial"/>
              </a:rPr>
              <a:t>In </a:t>
            </a:r>
            <a:r>
              <a:rPr sz="3200" spc="-150" dirty="0">
                <a:latin typeface="Arial"/>
                <a:cs typeface="Arial"/>
              </a:rPr>
              <a:t>2006, </a:t>
            </a:r>
            <a:r>
              <a:rPr sz="3200" spc="-180" dirty="0">
                <a:latin typeface="Arial"/>
                <a:cs typeface="Arial"/>
              </a:rPr>
              <a:t>Chikungunya </a:t>
            </a:r>
            <a:r>
              <a:rPr sz="3200" spc="-125" dirty="0">
                <a:latin typeface="Arial"/>
                <a:cs typeface="Arial"/>
              </a:rPr>
              <a:t>re-emerged </a:t>
            </a:r>
            <a:r>
              <a:rPr sz="3200" spc="-40" dirty="0">
                <a:latin typeface="Arial"/>
                <a:cs typeface="Arial"/>
              </a:rPr>
              <a:t>in </a:t>
            </a:r>
            <a:r>
              <a:rPr sz="3200" spc="-45" dirty="0">
                <a:latin typeface="Arial"/>
                <a:cs typeface="Arial"/>
              </a:rPr>
              <a:t>the  </a:t>
            </a:r>
            <a:r>
              <a:rPr sz="3200" spc="-70" dirty="0">
                <a:latin typeface="Arial"/>
                <a:cs typeface="Arial"/>
              </a:rPr>
              <a:t>country </a:t>
            </a:r>
            <a:r>
              <a:rPr sz="3200" spc="-150" dirty="0">
                <a:latin typeface="Arial"/>
                <a:cs typeface="Arial"/>
              </a:rPr>
              <a:t>and </a:t>
            </a:r>
            <a:r>
              <a:rPr sz="3200" spc="-70" dirty="0">
                <a:latin typeface="Arial"/>
                <a:cs typeface="Arial"/>
              </a:rPr>
              <a:t>this </a:t>
            </a:r>
            <a:r>
              <a:rPr sz="3200" spc="-210" dirty="0">
                <a:latin typeface="Arial"/>
                <a:cs typeface="Arial"/>
              </a:rPr>
              <a:t>was </a:t>
            </a:r>
            <a:r>
              <a:rPr sz="3200" spc="-170" dirty="0">
                <a:latin typeface="Arial"/>
                <a:cs typeface="Arial"/>
              </a:rPr>
              <a:t>also </a:t>
            </a:r>
            <a:r>
              <a:rPr sz="3200" spc="-65" dirty="0">
                <a:latin typeface="Arial"/>
                <a:cs typeface="Arial"/>
              </a:rPr>
              <a:t>brought </a:t>
            </a:r>
            <a:r>
              <a:rPr sz="3200" spc="-5" dirty="0">
                <a:latin typeface="Arial"/>
                <a:cs typeface="Arial"/>
              </a:rPr>
              <a:t>within</a:t>
            </a:r>
            <a:r>
              <a:rPr sz="3200" spc="-509" dirty="0">
                <a:latin typeface="Arial"/>
                <a:cs typeface="Arial"/>
              </a:rPr>
              <a:t> </a:t>
            </a:r>
            <a:r>
              <a:rPr sz="3200" spc="-40" dirty="0">
                <a:latin typeface="Arial"/>
                <a:cs typeface="Arial"/>
              </a:rPr>
              <a:t>the  </a:t>
            </a:r>
            <a:r>
              <a:rPr sz="3200" spc="-75" dirty="0">
                <a:latin typeface="Arial"/>
                <a:cs typeface="Arial"/>
              </a:rPr>
              <a:t>purview </a:t>
            </a:r>
            <a:r>
              <a:rPr sz="3200" spc="-5" dirty="0">
                <a:latin typeface="Arial"/>
                <a:cs typeface="Arial"/>
              </a:rPr>
              <a:t>of </a:t>
            </a:r>
            <a:r>
              <a:rPr sz="3200" spc="-80" dirty="0">
                <a:latin typeface="Arial"/>
                <a:cs typeface="Arial"/>
              </a:rPr>
              <a:t>Directorate </a:t>
            </a:r>
            <a:r>
              <a:rPr sz="3200" spc="-5" dirty="0">
                <a:latin typeface="Arial"/>
                <a:cs typeface="Arial"/>
              </a:rPr>
              <a:t>of</a:t>
            </a:r>
            <a:r>
              <a:rPr sz="3200" spc="-550" dirty="0">
                <a:latin typeface="Arial"/>
                <a:cs typeface="Arial"/>
              </a:rPr>
              <a:t> </a:t>
            </a:r>
            <a:r>
              <a:rPr sz="3200" spc="-360" dirty="0">
                <a:latin typeface="Arial"/>
                <a:cs typeface="Arial"/>
              </a:rPr>
              <a:t>NVBDCP.</a:t>
            </a:r>
            <a:endParaRPr sz="3200">
              <a:latin typeface="Arial"/>
              <a:cs typeface="Arial"/>
            </a:endParaRPr>
          </a:p>
        </p:txBody>
      </p:sp>
      <p:sp>
        <p:nvSpPr>
          <p:cNvPr id="3" name="object 3"/>
          <p:cNvSpPr txBox="1">
            <a:spLocks noGrp="1"/>
          </p:cNvSpPr>
          <p:nvPr>
            <p:ph type="title"/>
          </p:nvPr>
        </p:nvSpPr>
        <p:spPr>
          <a:xfrm>
            <a:off x="2106929" y="497840"/>
            <a:ext cx="4919980" cy="695960"/>
          </a:xfrm>
          <a:prstGeom prst="rect">
            <a:avLst/>
          </a:prstGeom>
        </p:spPr>
        <p:txBody>
          <a:bodyPr vert="horz" wrap="square" lIns="0" tIns="12700" rIns="0" bIns="0" rtlCol="0">
            <a:spAutoFit/>
          </a:bodyPr>
          <a:lstStyle/>
          <a:p>
            <a:pPr marL="12700">
              <a:lnSpc>
                <a:spcPct val="100000"/>
              </a:lnSpc>
              <a:spcBef>
                <a:spcPts val="100"/>
              </a:spcBef>
            </a:pPr>
            <a:r>
              <a:rPr spc="-135" dirty="0"/>
              <a:t>Historical</a:t>
            </a:r>
            <a:r>
              <a:rPr spc="-315" dirty="0"/>
              <a:t> </a:t>
            </a:r>
            <a:r>
              <a:rPr spc="-160" dirty="0"/>
              <a:t>perspective</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97840" y="1633220"/>
            <a:ext cx="7952740" cy="4330700"/>
          </a:xfrm>
          <a:prstGeom prst="rect">
            <a:avLst/>
          </a:prstGeom>
        </p:spPr>
        <p:txBody>
          <a:bodyPr vert="horz" wrap="square" lIns="0" tIns="12700" rIns="0" bIns="0" rtlCol="0">
            <a:spAutoFit/>
          </a:bodyPr>
          <a:lstStyle/>
          <a:p>
            <a:pPr marL="393700" marR="807085" indent="-342900">
              <a:lnSpc>
                <a:spcPct val="100000"/>
              </a:lnSpc>
              <a:spcBef>
                <a:spcPts val="100"/>
              </a:spcBef>
              <a:buChar char="•"/>
              <a:tabLst>
                <a:tab pos="393065" algn="l"/>
                <a:tab pos="393700" algn="l"/>
              </a:tabLst>
            </a:pPr>
            <a:r>
              <a:rPr sz="3200" spc="-114" dirty="0">
                <a:latin typeface="Arial"/>
                <a:cs typeface="Arial"/>
              </a:rPr>
              <a:t>Following </a:t>
            </a:r>
            <a:r>
              <a:rPr sz="3200" spc="-80" dirty="0">
                <a:latin typeface="Arial"/>
                <a:cs typeface="Arial"/>
              </a:rPr>
              <a:t>points </a:t>
            </a:r>
            <a:r>
              <a:rPr sz="3200" spc="-90" dirty="0">
                <a:latin typeface="Arial"/>
                <a:cs typeface="Arial"/>
              </a:rPr>
              <a:t>were </a:t>
            </a:r>
            <a:r>
              <a:rPr sz="3200" spc="-175" dirty="0">
                <a:latin typeface="Arial"/>
                <a:cs typeface="Arial"/>
              </a:rPr>
              <a:t>emphasized </a:t>
            </a:r>
            <a:r>
              <a:rPr sz="3200" spc="-40" dirty="0">
                <a:latin typeface="Arial"/>
                <a:cs typeface="Arial"/>
              </a:rPr>
              <a:t>in</a:t>
            </a:r>
            <a:r>
              <a:rPr sz="3200" spc="-430" dirty="0">
                <a:latin typeface="Arial"/>
                <a:cs typeface="Arial"/>
              </a:rPr>
              <a:t> </a:t>
            </a:r>
            <a:r>
              <a:rPr sz="3200" spc="-40" dirty="0">
                <a:latin typeface="Arial"/>
                <a:cs typeface="Arial"/>
              </a:rPr>
              <a:t>the  </a:t>
            </a:r>
            <a:r>
              <a:rPr sz="3200" spc="-100" dirty="0">
                <a:latin typeface="Arial"/>
                <a:cs typeface="Arial"/>
              </a:rPr>
              <a:t>strategic </a:t>
            </a:r>
            <a:r>
              <a:rPr sz="3200" spc="-85" dirty="0">
                <a:latin typeface="Arial"/>
                <a:cs typeface="Arial"/>
              </a:rPr>
              <a:t>action </a:t>
            </a:r>
            <a:r>
              <a:rPr sz="3200" spc="-110" dirty="0">
                <a:latin typeface="Arial"/>
                <a:cs typeface="Arial"/>
              </a:rPr>
              <a:t>plan</a:t>
            </a:r>
            <a:r>
              <a:rPr sz="3200" spc="-350" dirty="0">
                <a:latin typeface="Arial"/>
                <a:cs typeface="Arial"/>
              </a:rPr>
              <a:t> </a:t>
            </a:r>
            <a:r>
              <a:rPr sz="3200" spc="-80" dirty="0">
                <a:latin typeface="Arial"/>
                <a:cs typeface="Arial"/>
              </a:rPr>
              <a:t>(contd.):</a:t>
            </a:r>
            <a:endParaRPr sz="3200">
              <a:latin typeface="Arial"/>
              <a:cs typeface="Arial"/>
            </a:endParaRPr>
          </a:p>
          <a:p>
            <a:pPr>
              <a:lnSpc>
                <a:spcPct val="100000"/>
              </a:lnSpc>
              <a:spcBef>
                <a:spcPts val="25"/>
              </a:spcBef>
            </a:pPr>
            <a:endParaRPr sz="4700">
              <a:latin typeface="Arial"/>
              <a:cs typeface="Arial"/>
            </a:endParaRPr>
          </a:p>
          <a:p>
            <a:pPr marL="393700" marR="28575" indent="-342900">
              <a:lnSpc>
                <a:spcPct val="100000"/>
              </a:lnSpc>
            </a:pPr>
            <a:r>
              <a:rPr sz="4800" spc="-270" baseline="5208" dirty="0">
                <a:latin typeface="UnDotum"/>
                <a:cs typeface="UnDotum"/>
              </a:rPr>
              <a:t></a:t>
            </a:r>
            <a:r>
              <a:rPr sz="3200" spc="-180" dirty="0">
                <a:latin typeface="Arial"/>
                <a:cs typeface="Arial"/>
              </a:rPr>
              <a:t>Diagnostic </a:t>
            </a:r>
            <a:r>
              <a:rPr sz="3200" spc="-80" dirty="0">
                <a:latin typeface="Arial"/>
                <a:cs typeface="Arial"/>
              </a:rPr>
              <a:t>kits </a:t>
            </a:r>
            <a:r>
              <a:rPr sz="3200" spc="-135" dirty="0">
                <a:latin typeface="Arial"/>
                <a:cs typeface="Arial"/>
              </a:rPr>
              <a:t>are </a:t>
            </a:r>
            <a:r>
              <a:rPr sz="3200" spc="-114" dirty="0">
                <a:latin typeface="Arial"/>
                <a:cs typeface="Arial"/>
              </a:rPr>
              <a:t>supplied </a:t>
            </a:r>
            <a:r>
              <a:rPr sz="3200" spc="-130" dirty="0">
                <a:latin typeface="Arial"/>
                <a:cs typeface="Arial"/>
              </a:rPr>
              <a:t>by </a:t>
            </a:r>
            <a:r>
              <a:rPr sz="3200" spc="-220" dirty="0">
                <a:latin typeface="Arial"/>
                <a:cs typeface="Arial"/>
              </a:rPr>
              <a:t>NIV </a:t>
            </a:r>
            <a:r>
              <a:rPr sz="3200" spc="-170" dirty="0">
                <a:latin typeface="Arial"/>
                <a:cs typeface="Arial"/>
              </a:rPr>
              <a:t>(Pune),</a:t>
            </a:r>
            <a:r>
              <a:rPr sz="3200" spc="-350" dirty="0">
                <a:latin typeface="Arial"/>
                <a:cs typeface="Arial"/>
              </a:rPr>
              <a:t> </a:t>
            </a:r>
            <a:r>
              <a:rPr sz="3200" spc="5" dirty="0">
                <a:latin typeface="Arial"/>
                <a:cs typeface="Arial"/>
              </a:rPr>
              <a:t>for  </a:t>
            </a:r>
            <a:r>
              <a:rPr sz="3200" spc="-95" dirty="0">
                <a:latin typeface="Arial"/>
                <a:cs typeface="Arial"/>
              </a:rPr>
              <a:t>which </a:t>
            </a:r>
            <a:r>
              <a:rPr sz="3200" spc="-45" dirty="0">
                <a:latin typeface="Arial"/>
                <a:cs typeface="Arial"/>
              </a:rPr>
              <a:t>the </a:t>
            </a:r>
            <a:r>
              <a:rPr sz="3200" spc="-130" dirty="0">
                <a:latin typeface="Arial"/>
                <a:cs typeface="Arial"/>
              </a:rPr>
              <a:t>cost </a:t>
            </a:r>
            <a:r>
              <a:rPr sz="3200" spc="-165" dirty="0">
                <a:latin typeface="Arial"/>
                <a:cs typeface="Arial"/>
              </a:rPr>
              <a:t>is </a:t>
            </a:r>
            <a:r>
              <a:rPr sz="3200" spc="-90" dirty="0">
                <a:latin typeface="Arial"/>
                <a:cs typeface="Arial"/>
              </a:rPr>
              <a:t>borne </a:t>
            </a:r>
            <a:r>
              <a:rPr sz="3200" spc="-130" dirty="0">
                <a:latin typeface="Arial"/>
                <a:cs typeface="Arial"/>
              </a:rPr>
              <a:t>by</a:t>
            </a:r>
            <a:r>
              <a:rPr sz="3200" spc="-535" dirty="0">
                <a:latin typeface="Arial"/>
                <a:cs typeface="Arial"/>
              </a:rPr>
              <a:t> </a:t>
            </a:r>
            <a:r>
              <a:rPr sz="3200" spc="-405" dirty="0">
                <a:latin typeface="Arial"/>
                <a:cs typeface="Arial"/>
              </a:rPr>
              <a:t>NVBDCP</a:t>
            </a:r>
            <a:endParaRPr sz="3200">
              <a:latin typeface="Arial"/>
              <a:cs typeface="Arial"/>
            </a:endParaRPr>
          </a:p>
          <a:p>
            <a:pPr>
              <a:lnSpc>
                <a:spcPct val="100000"/>
              </a:lnSpc>
            </a:pPr>
            <a:endParaRPr sz="3200">
              <a:latin typeface="Arial"/>
              <a:cs typeface="Arial"/>
            </a:endParaRPr>
          </a:p>
          <a:p>
            <a:pPr marL="393700" marR="43180" indent="-342900">
              <a:lnSpc>
                <a:spcPts val="3829"/>
              </a:lnSpc>
              <a:spcBef>
                <a:spcPts val="1895"/>
              </a:spcBef>
            </a:pPr>
            <a:r>
              <a:rPr sz="4800" spc="-120" baseline="6076" dirty="0">
                <a:latin typeface="UnDotum"/>
                <a:cs typeface="UnDotum"/>
              </a:rPr>
              <a:t></a:t>
            </a:r>
            <a:r>
              <a:rPr sz="3200" spc="-80" dirty="0">
                <a:latin typeface="Arial"/>
                <a:cs typeface="Arial"/>
              </a:rPr>
              <a:t>Monitoring </a:t>
            </a:r>
            <a:r>
              <a:rPr sz="3200" spc="-5" dirty="0">
                <a:latin typeface="Arial"/>
                <a:cs typeface="Arial"/>
              </a:rPr>
              <a:t>of </a:t>
            </a:r>
            <a:r>
              <a:rPr sz="3200" spc="-95" dirty="0">
                <a:latin typeface="Arial"/>
                <a:cs typeface="Arial"/>
              </a:rPr>
              <a:t>larval </a:t>
            </a:r>
            <a:r>
              <a:rPr sz="3200" spc="-105" dirty="0">
                <a:latin typeface="Arial"/>
                <a:cs typeface="Arial"/>
              </a:rPr>
              <a:t>density </a:t>
            </a:r>
            <a:r>
              <a:rPr sz="3200" spc="-5" dirty="0">
                <a:latin typeface="Arial"/>
                <a:cs typeface="Arial"/>
              </a:rPr>
              <a:t>of </a:t>
            </a:r>
            <a:r>
              <a:rPr sz="3200" spc="-225" dirty="0">
                <a:latin typeface="Arial"/>
                <a:cs typeface="Arial"/>
              </a:rPr>
              <a:t>Aedes  </a:t>
            </a:r>
            <a:r>
              <a:rPr sz="3200" spc="-125" dirty="0">
                <a:latin typeface="Arial"/>
                <a:cs typeface="Arial"/>
              </a:rPr>
              <a:t>mosquitoes </a:t>
            </a:r>
            <a:r>
              <a:rPr sz="3200" spc="-40" dirty="0">
                <a:latin typeface="Arial"/>
                <a:cs typeface="Arial"/>
              </a:rPr>
              <a:t>in </a:t>
            </a:r>
            <a:r>
              <a:rPr sz="3200" spc="-105" dirty="0">
                <a:latin typeface="Arial"/>
                <a:cs typeface="Arial"/>
              </a:rPr>
              <a:t>urban </a:t>
            </a:r>
            <a:r>
              <a:rPr sz="3200" spc="-150" dirty="0">
                <a:latin typeface="Arial"/>
                <a:cs typeface="Arial"/>
              </a:rPr>
              <a:t>and </a:t>
            </a:r>
            <a:r>
              <a:rPr sz="3200" spc="-50" dirty="0">
                <a:latin typeface="Arial"/>
                <a:cs typeface="Arial"/>
              </a:rPr>
              <a:t>rural </a:t>
            </a:r>
            <a:r>
              <a:rPr sz="3200" spc="-200" dirty="0">
                <a:latin typeface="Arial"/>
                <a:cs typeface="Arial"/>
              </a:rPr>
              <a:t>areas</a:t>
            </a:r>
            <a:r>
              <a:rPr sz="3200" spc="-585" dirty="0">
                <a:latin typeface="Arial"/>
                <a:cs typeface="Arial"/>
              </a:rPr>
              <a:t> </a:t>
            </a:r>
            <a:r>
              <a:rPr sz="3200" spc="-95" dirty="0">
                <a:latin typeface="Arial"/>
                <a:cs typeface="Arial"/>
              </a:rPr>
              <a:t>regularly</a:t>
            </a:r>
            <a:endParaRPr sz="3200">
              <a:latin typeface="Arial"/>
              <a:cs typeface="Arial"/>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1977389" marR="5080" indent="-1781810">
              <a:lnSpc>
                <a:spcPct val="100000"/>
              </a:lnSpc>
              <a:spcBef>
                <a:spcPts val="100"/>
              </a:spcBef>
            </a:pPr>
            <a:r>
              <a:rPr spc="-520" dirty="0"/>
              <a:t>GUIDELINES </a:t>
            </a:r>
            <a:r>
              <a:rPr spc="-555" dirty="0"/>
              <a:t>UNDER </a:t>
            </a:r>
            <a:r>
              <a:rPr spc="-480" dirty="0"/>
              <a:t>NVBDCP:  </a:t>
            </a:r>
            <a:r>
              <a:rPr spc="-455" dirty="0"/>
              <a:t>DENGUE/DHF</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23240" y="1633220"/>
            <a:ext cx="7907655" cy="5204460"/>
          </a:xfrm>
          <a:prstGeom prst="rect">
            <a:avLst/>
          </a:prstGeom>
        </p:spPr>
        <p:txBody>
          <a:bodyPr vert="horz" wrap="square" lIns="0" tIns="12700" rIns="0" bIns="0" rtlCol="0">
            <a:spAutoFit/>
          </a:bodyPr>
          <a:lstStyle/>
          <a:p>
            <a:pPr marL="368300" marR="788035" indent="-342900" algn="just">
              <a:lnSpc>
                <a:spcPct val="100000"/>
              </a:lnSpc>
              <a:spcBef>
                <a:spcPts val="100"/>
              </a:spcBef>
              <a:buChar char="•"/>
              <a:tabLst>
                <a:tab pos="368300" algn="l"/>
              </a:tabLst>
            </a:pPr>
            <a:r>
              <a:rPr sz="3200" spc="-114" dirty="0">
                <a:latin typeface="Arial"/>
                <a:cs typeface="Arial"/>
              </a:rPr>
              <a:t>Following </a:t>
            </a:r>
            <a:r>
              <a:rPr sz="3200" spc="-80" dirty="0">
                <a:latin typeface="Arial"/>
                <a:cs typeface="Arial"/>
              </a:rPr>
              <a:t>points </a:t>
            </a:r>
            <a:r>
              <a:rPr sz="3200" spc="-90" dirty="0">
                <a:latin typeface="Arial"/>
                <a:cs typeface="Arial"/>
              </a:rPr>
              <a:t>were </a:t>
            </a:r>
            <a:r>
              <a:rPr sz="3200" spc="-175" dirty="0">
                <a:latin typeface="Arial"/>
                <a:cs typeface="Arial"/>
              </a:rPr>
              <a:t>emphasized </a:t>
            </a:r>
            <a:r>
              <a:rPr sz="3200" spc="-40" dirty="0">
                <a:latin typeface="Arial"/>
                <a:cs typeface="Arial"/>
              </a:rPr>
              <a:t>in</a:t>
            </a:r>
            <a:r>
              <a:rPr sz="3200" spc="-430" dirty="0">
                <a:latin typeface="Arial"/>
                <a:cs typeface="Arial"/>
              </a:rPr>
              <a:t> </a:t>
            </a:r>
            <a:r>
              <a:rPr sz="3200" spc="-40" dirty="0">
                <a:latin typeface="Arial"/>
                <a:cs typeface="Arial"/>
              </a:rPr>
              <a:t>the  </a:t>
            </a:r>
            <a:r>
              <a:rPr sz="3200" spc="-100" dirty="0">
                <a:latin typeface="Arial"/>
                <a:cs typeface="Arial"/>
              </a:rPr>
              <a:t>strategic </a:t>
            </a:r>
            <a:r>
              <a:rPr sz="3200" spc="-85" dirty="0">
                <a:latin typeface="Arial"/>
                <a:cs typeface="Arial"/>
              </a:rPr>
              <a:t>action </a:t>
            </a:r>
            <a:r>
              <a:rPr sz="3200" spc="-110" dirty="0">
                <a:latin typeface="Arial"/>
                <a:cs typeface="Arial"/>
              </a:rPr>
              <a:t>plan</a:t>
            </a:r>
            <a:r>
              <a:rPr sz="3200" spc="-350" dirty="0">
                <a:latin typeface="Arial"/>
                <a:cs typeface="Arial"/>
              </a:rPr>
              <a:t> </a:t>
            </a:r>
            <a:r>
              <a:rPr sz="3200" spc="-80" dirty="0">
                <a:latin typeface="Arial"/>
                <a:cs typeface="Arial"/>
              </a:rPr>
              <a:t>(contd.):</a:t>
            </a:r>
            <a:endParaRPr sz="3200">
              <a:latin typeface="Arial"/>
              <a:cs typeface="Arial"/>
            </a:endParaRPr>
          </a:p>
          <a:p>
            <a:pPr marL="368300" marR="17780" indent="-342900" algn="just">
              <a:lnSpc>
                <a:spcPct val="100000"/>
              </a:lnSpc>
              <a:spcBef>
                <a:spcPts val="800"/>
              </a:spcBef>
            </a:pPr>
            <a:r>
              <a:rPr sz="4800" spc="-187" baseline="6076" dirty="0">
                <a:latin typeface="UnDotum"/>
                <a:cs typeface="UnDotum"/>
              </a:rPr>
              <a:t></a:t>
            </a:r>
            <a:r>
              <a:rPr sz="3200" spc="-125" dirty="0">
                <a:latin typeface="Arial"/>
                <a:cs typeface="Arial"/>
              </a:rPr>
              <a:t>Involvement </a:t>
            </a:r>
            <a:r>
              <a:rPr sz="3200" spc="-5" dirty="0">
                <a:latin typeface="Arial"/>
                <a:cs typeface="Arial"/>
              </a:rPr>
              <a:t>of </a:t>
            </a:r>
            <a:r>
              <a:rPr sz="3200" spc="-170" dirty="0">
                <a:latin typeface="Arial"/>
                <a:cs typeface="Arial"/>
              </a:rPr>
              <a:t>NHM </a:t>
            </a:r>
            <a:r>
              <a:rPr sz="3200" spc="-45" dirty="0">
                <a:latin typeface="Arial"/>
                <a:cs typeface="Arial"/>
              </a:rPr>
              <a:t>institutions </a:t>
            </a:r>
            <a:r>
              <a:rPr sz="3200" spc="-135" dirty="0">
                <a:latin typeface="Arial"/>
                <a:cs typeface="Arial"/>
              </a:rPr>
              <a:t>namely</a:t>
            </a:r>
            <a:r>
              <a:rPr sz="3200" spc="-575" dirty="0">
                <a:latin typeface="Arial"/>
                <a:cs typeface="Arial"/>
              </a:rPr>
              <a:t> </a:t>
            </a:r>
            <a:r>
              <a:rPr sz="3200" spc="-229" dirty="0">
                <a:latin typeface="Arial"/>
                <a:cs typeface="Arial"/>
              </a:rPr>
              <a:t>Rogi  </a:t>
            </a:r>
            <a:r>
              <a:rPr sz="3200" spc="-204" dirty="0">
                <a:latin typeface="Arial"/>
                <a:cs typeface="Arial"/>
              </a:rPr>
              <a:t>Kalyan </a:t>
            </a:r>
            <a:r>
              <a:rPr sz="3200" spc="-135" dirty="0">
                <a:latin typeface="Arial"/>
                <a:cs typeface="Arial"/>
              </a:rPr>
              <a:t>Samiti </a:t>
            </a:r>
            <a:r>
              <a:rPr sz="3200" spc="10" dirty="0">
                <a:latin typeface="Arial"/>
                <a:cs typeface="Arial"/>
              </a:rPr>
              <a:t>for </a:t>
            </a:r>
            <a:r>
              <a:rPr sz="3200" spc="-55" dirty="0">
                <a:latin typeface="Arial"/>
                <a:cs typeface="Arial"/>
              </a:rPr>
              <a:t>facilitating </a:t>
            </a:r>
            <a:r>
              <a:rPr sz="3200" spc="-160" dirty="0">
                <a:latin typeface="Arial"/>
                <a:cs typeface="Arial"/>
              </a:rPr>
              <a:t>emergency</a:t>
            </a:r>
            <a:r>
              <a:rPr sz="3200" spc="-465" dirty="0">
                <a:latin typeface="Arial"/>
                <a:cs typeface="Arial"/>
              </a:rPr>
              <a:t> </a:t>
            </a:r>
            <a:r>
              <a:rPr sz="3200" spc="-280" dirty="0">
                <a:latin typeface="Arial"/>
                <a:cs typeface="Arial"/>
              </a:rPr>
              <a:t>cases  </a:t>
            </a:r>
            <a:r>
              <a:rPr sz="3200" spc="-40" dirty="0">
                <a:latin typeface="Arial"/>
                <a:cs typeface="Arial"/>
              </a:rPr>
              <a:t>in </a:t>
            </a:r>
            <a:r>
              <a:rPr sz="3200" spc="-50" dirty="0">
                <a:latin typeface="Arial"/>
                <a:cs typeface="Arial"/>
              </a:rPr>
              <a:t>referral </a:t>
            </a:r>
            <a:r>
              <a:rPr sz="3200" spc="-150" dirty="0">
                <a:latin typeface="Arial"/>
                <a:cs typeface="Arial"/>
              </a:rPr>
              <a:t>and</a:t>
            </a:r>
            <a:r>
              <a:rPr sz="3200" spc="-440" dirty="0">
                <a:latin typeface="Arial"/>
                <a:cs typeface="Arial"/>
              </a:rPr>
              <a:t> </a:t>
            </a:r>
            <a:r>
              <a:rPr sz="3200" spc="-55" dirty="0">
                <a:latin typeface="Arial"/>
                <a:cs typeface="Arial"/>
              </a:rPr>
              <a:t>transportation</a:t>
            </a:r>
            <a:endParaRPr sz="3200">
              <a:latin typeface="Arial"/>
              <a:cs typeface="Arial"/>
            </a:endParaRPr>
          </a:p>
          <a:p>
            <a:pPr marL="368300" marR="683260" indent="-342900">
              <a:lnSpc>
                <a:spcPct val="100000"/>
              </a:lnSpc>
              <a:spcBef>
                <a:spcPts val="790"/>
              </a:spcBef>
            </a:pPr>
            <a:r>
              <a:rPr sz="4800" spc="-187" baseline="5208" dirty="0">
                <a:latin typeface="UnDotum"/>
                <a:cs typeface="UnDotum"/>
              </a:rPr>
              <a:t></a:t>
            </a:r>
            <a:r>
              <a:rPr sz="3200" spc="-125" dirty="0">
                <a:latin typeface="Arial"/>
                <a:cs typeface="Arial"/>
              </a:rPr>
              <a:t>Involvement </a:t>
            </a:r>
            <a:r>
              <a:rPr sz="3200" spc="-5" dirty="0">
                <a:latin typeface="Arial"/>
                <a:cs typeface="Arial"/>
              </a:rPr>
              <a:t>of </a:t>
            </a:r>
            <a:r>
              <a:rPr sz="3200" spc="-480" dirty="0">
                <a:latin typeface="Arial"/>
                <a:cs typeface="Arial"/>
              </a:rPr>
              <a:t>VHSC </a:t>
            </a:r>
            <a:r>
              <a:rPr sz="3200" spc="10" dirty="0">
                <a:latin typeface="Arial"/>
                <a:cs typeface="Arial"/>
              </a:rPr>
              <a:t>for </a:t>
            </a:r>
            <a:r>
              <a:rPr sz="3200" spc="-75" dirty="0">
                <a:latin typeface="Arial"/>
                <a:cs typeface="Arial"/>
              </a:rPr>
              <a:t>improvement </a:t>
            </a:r>
            <a:r>
              <a:rPr sz="3200" spc="-40" dirty="0">
                <a:latin typeface="Arial"/>
                <a:cs typeface="Arial"/>
              </a:rPr>
              <a:t>in  </a:t>
            </a:r>
            <a:r>
              <a:rPr sz="3200" spc="-80" dirty="0">
                <a:latin typeface="Arial"/>
                <a:cs typeface="Arial"/>
              </a:rPr>
              <a:t>sanitation </a:t>
            </a:r>
            <a:r>
              <a:rPr sz="3200" spc="-150" dirty="0">
                <a:latin typeface="Arial"/>
                <a:cs typeface="Arial"/>
              </a:rPr>
              <a:t>and </a:t>
            </a:r>
            <a:r>
              <a:rPr sz="3200" spc="-70" dirty="0">
                <a:latin typeface="Arial"/>
                <a:cs typeface="Arial"/>
              </a:rPr>
              <a:t>reduction </a:t>
            </a:r>
            <a:r>
              <a:rPr sz="3200" spc="-40" dirty="0">
                <a:latin typeface="Arial"/>
                <a:cs typeface="Arial"/>
              </a:rPr>
              <a:t>in </a:t>
            </a:r>
            <a:r>
              <a:rPr sz="3200" spc="-114" dirty="0">
                <a:latin typeface="Arial"/>
                <a:cs typeface="Arial"/>
              </a:rPr>
              <a:t>breeding</a:t>
            </a:r>
            <a:r>
              <a:rPr sz="3200" spc="-515" dirty="0">
                <a:latin typeface="Arial"/>
                <a:cs typeface="Arial"/>
              </a:rPr>
              <a:t> </a:t>
            </a:r>
            <a:r>
              <a:rPr sz="3200" spc="-145" dirty="0">
                <a:latin typeface="Arial"/>
                <a:cs typeface="Arial"/>
              </a:rPr>
              <a:t>sites</a:t>
            </a:r>
            <a:endParaRPr sz="3200">
              <a:latin typeface="Arial"/>
              <a:cs typeface="Arial"/>
            </a:endParaRPr>
          </a:p>
          <a:p>
            <a:pPr marL="368300" marR="163195" indent="-342900">
              <a:lnSpc>
                <a:spcPct val="99900"/>
              </a:lnSpc>
              <a:spcBef>
                <a:spcPts val="800"/>
              </a:spcBef>
            </a:pPr>
            <a:r>
              <a:rPr sz="4800" spc="-622" baseline="6076" dirty="0">
                <a:latin typeface="UnDotum"/>
                <a:cs typeface="UnDotum"/>
              </a:rPr>
              <a:t></a:t>
            </a:r>
            <a:r>
              <a:rPr sz="3200" spc="-415" dirty="0">
                <a:latin typeface="Arial"/>
                <a:cs typeface="Arial"/>
              </a:rPr>
              <a:t>ASHA </a:t>
            </a:r>
            <a:r>
              <a:rPr sz="3200" spc="-125" dirty="0">
                <a:latin typeface="Arial"/>
                <a:cs typeface="Arial"/>
              </a:rPr>
              <a:t>should </a:t>
            </a:r>
            <a:r>
              <a:rPr sz="3200" spc="-155" dirty="0">
                <a:latin typeface="Arial"/>
                <a:cs typeface="Arial"/>
              </a:rPr>
              <a:t>be </a:t>
            </a:r>
            <a:r>
              <a:rPr sz="3200" spc="-95" dirty="0">
                <a:latin typeface="Arial"/>
                <a:cs typeface="Arial"/>
              </a:rPr>
              <a:t>involved </a:t>
            </a:r>
            <a:r>
              <a:rPr sz="3200" spc="-40" dirty="0">
                <a:latin typeface="Arial"/>
                <a:cs typeface="Arial"/>
              </a:rPr>
              <a:t>in </a:t>
            </a:r>
            <a:r>
              <a:rPr sz="3200" spc="-120" dirty="0">
                <a:latin typeface="Arial"/>
                <a:cs typeface="Arial"/>
              </a:rPr>
              <a:t>educating </a:t>
            </a:r>
            <a:r>
              <a:rPr sz="3200" spc="-45" dirty="0">
                <a:latin typeface="Arial"/>
                <a:cs typeface="Arial"/>
              </a:rPr>
              <a:t>the  </a:t>
            </a:r>
            <a:r>
              <a:rPr sz="3200" spc="-85" dirty="0">
                <a:latin typeface="Arial"/>
                <a:cs typeface="Arial"/>
              </a:rPr>
              <a:t>community</a:t>
            </a:r>
            <a:r>
              <a:rPr sz="3200" spc="-180" dirty="0">
                <a:latin typeface="Arial"/>
                <a:cs typeface="Arial"/>
              </a:rPr>
              <a:t> </a:t>
            </a:r>
            <a:r>
              <a:rPr sz="3200" spc="40" dirty="0">
                <a:latin typeface="Arial"/>
                <a:cs typeface="Arial"/>
              </a:rPr>
              <a:t>to</a:t>
            </a:r>
            <a:r>
              <a:rPr sz="3200" spc="-175" dirty="0">
                <a:latin typeface="Arial"/>
                <a:cs typeface="Arial"/>
              </a:rPr>
              <a:t> </a:t>
            </a:r>
            <a:r>
              <a:rPr sz="3200" spc="-120" dirty="0">
                <a:latin typeface="Arial"/>
                <a:cs typeface="Arial"/>
              </a:rPr>
              <a:t>avoid</a:t>
            </a:r>
            <a:r>
              <a:rPr sz="3200" spc="-170" dirty="0">
                <a:latin typeface="Arial"/>
                <a:cs typeface="Arial"/>
              </a:rPr>
              <a:t> </a:t>
            </a:r>
            <a:r>
              <a:rPr sz="3200" spc="-40" dirty="0">
                <a:latin typeface="Arial"/>
                <a:cs typeface="Arial"/>
              </a:rPr>
              <a:t>the</a:t>
            </a:r>
            <a:r>
              <a:rPr sz="3200" spc="-165" dirty="0">
                <a:latin typeface="Arial"/>
                <a:cs typeface="Arial"/>
              </a:rPr>
              <a:t> </a:t>
            </a:r>
            <a:r>
              <a:rPr sz="3200" spc="-110" dirty="0">
                <a:latin typeface="Arial"/>
                <a:cs typeface="Arial"/>
              </a:rPr>
              <a:t>stagnation</a:t>
            </a:r>
            <a:r>
              <a:rPr sz="3200" spc="-170" dirty="0">
                <a:latin typeface="Arial"/>
                <a:cs typeface="Arial"/>
              </a:rPr>
              <a:t> </a:t>
            </a:r>
            <a:r>
              <a:rPr sz="3200" spc="-5" dirty="0">
                <a:latin typeface="Arial"/>
                <a:cs typeface="Arial"/>
              </a:rPr>
              <a:t>of</a:t>
            </a:r>
            <a:r>
              <a:rPr sz="3200" spc="-180" dirty="0">
                <a:latin typeface="Arial"/>
                <a:cs typeface="Arial"/>
              </a:rPr>
              <a:t> </a:t>
            </a:r>
            <a:r>
              <a:rPr sz="3200" spc="-90" dirty="0">
                <a:latin typeface="Arial"/>
                <a:cs typeface="Arial"/>
              </a:rPr>
              <a:t>stored  </a:t>
            </a:r>
            <a:r>
              <a:rPr sz="3200" spc="-50" dirty="0">
                <a:latin typeface="Arial"/>
                <a:cs typeface="Arial"/>
              </a:rPr>
              <a:t>water </a:t>
            </a:r>
            <a:r>
              <a:rPr sz="3200" spc="-70" dirty="0">
                <a:latin typeface="Arial"/>
                <a:cs typeface="Arial"/>
              </a:rPr>
              <a:t>kept </a:t>
            </a:r>
            <a:r>
              <a:rPr sz="3200" spc="-40" dirty="0">
                <a:latin typeface="Arial"/>
                <a:cs typeface="Arial"/>
              </a:rPr>
              <a:t>in </a:t>
            </a:r>
            <a:r>
              <a:rPr sz="3200" spc="-155" dirty="0">
                <a:latin typeface="Arial"/>
                <a:cs typeface="Arial"/>
              </a:rPr>
              <a:t>and </a:t>
            </a:r>
            <a:r>
              <a:rPr sz="3200" spc="-100" dirty="0">
                <a:latin typeface="Arial"/>
                <a:cs typeface="Arial"/>
              </a:rPr>
              <a:t>around</a:t>
            </a:r>
            <a:r>
              <a:rPr sz="3200" spc="-565" dirty="0">
                <a:latin typeface="Arial"/>
                <a:cs typeface="Arial"/>
              </a:rPr>
              <a:t> </a:t>
            </a:r>
            <a:r>
              <a:rPr sz="3200" spc="-200" dirty="0">
                <a:latin typeface="Arial"/>
                <a:cs typeface="Arial"/>
              </a:rPr>
              <a:t>houses</a:t>
            </a:r>
            <a:endParaRPr sz="3200">
              <a:latin typeface="Arial"/>
              <a:cs typeface="Arial"/>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1977389" marR="5080" indent="-1781810">
              <a:lnSpc>
                <a:spcPct val="100000"/>
              </a:lnSpc>
              <a:spcBef>
                <a:spcPts val="100"/>
              </a:spcBef>
            </a:pPr>
            <a:r>
              <a:rPr spc="-520" dirty="0"/>
              <a:t>GUIDELINES </a:t>
            </a:r>
            <a:r>
              <a:rPr spc="-555" dirty="0"/>
              <a:t>UNDER </a:t>
            </a:r>
            <a:r>
              <a:rPr spc="-480" dirty="0"/>
              <a:t>NVBDCP:  </a:t>
            </a:r>
            <a:r>
              <a:rPr spc="-455" dirty="0"/>
              <a:t>DENGUE/DHF</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23240" y="1531620"/>
            <a:ext cx="8025130" cy="5123180"/>
          </a:xfrm>
          <a:prstGeom prst="rect">
            <a:avLst/>
          </a:prstGeom>
        </p:spPr>
        <p:txBody>
          <a:bodyPr vert="horz" wrap="square" lIns="0" tIns="114300" rIns="0" bIns="0" rtlCol="0">
            <a:spAutoFit/>
          </a:bodyPr>
          <a:lstStyle/>
          <a:p>
            <a:pPr marL="368300" indent="-342900">
              <a:lnSpc>
                <a:spcPct val="100000"/>
              </a:lnSpc>
              <a:spcBef>
                <a:spcPts val="900"/>
              </a:spcBef>
              <a:buChar char="•"/>
              <a:tabLst>
                <a:tab pos="367665" algn="l"/>
                <a:tab pos="368300" algn="l"/>
              </a:tabLst>
            </a:pPr>
            <a:r>
              <a:rPr sz="3200" spc="-150" dirty="0">
                <a:latin typeface="Arial"/>
                <a:cs typeface="Arial"/>
              </a:rPr>
              <a:t>Legislative</a:t>
            </a:r>
            <a:r>
              <a:rPr sz="3200" spc="-170" dirty="0">
                <a:latin typeface="Arial"/>
                <a:cs typeface="Arial"/>
              </a:rPr>
              <a:t> </a:t>
            </a:r>
            <a:r>
              <a:rPr sz="3200" spc="-190" dirty="0">
                <a:latin typeface="Arial"/>
                <a:cs typeface="Arial"/>
              </a:rPr>
              <a:t>measures</a:t>
            </a:r>
            <a:endParaRPr sz="3200">
              <a:latin typeface="Arial"/>
              <a:cs typeface="Arial"/>
            </a:endParaRPr>
          </a:p>
          <a:p>
            <a:pPr marL="368300" marR="1019175" indent="-342900">
              <a:lnSpc>
                <a:spcPct val="100000"/>
              </a:lnSpc>
              <a:spcBef>
                <a:spcPts val="800"/>
              </a:spcBef>
            </a:pPr>
            <a:r>
              <a:rPr sz="4800" spc="-284" baseline="6076" dirty="0">
                <a:latin typeface="UnDotum"/>
                <a:cs typeface="UnDotum"/>
              </a:rPr>
              <a:t></a:t>
            </a:r>
            <a:r>
              <a:rPr sz="3200" b="1" spc="-190" dirty="0">
                <a:latin typeface="Arial"/>
                <a:cs typeface="Arial"/>
              </a:rPr>
              <a:t>Model </a:t>
            </a:r>
            <a:r>
              <a:rPr sz="3200" b="1" spc="-275" dirty="0">
                <a:latin typeface="Arial"/>
                <a:cs typeface="Arial"/>
              </a:rPr>
              <a:t>civic </a:t>
            </a:r>
            <a:r>
              <a:rPr sz="3200" b="1" spc="-190" dirty="0">
                <a:latin typeface="Arial"/>
                <a:cs typeface="Arial"/>
              </a:rPr>
              <a:t>by-laws</a:t>
            </a:r>
            <a:r>
              <a:rPr sz="3200" spc="-190" dirty="0">
                <a:latin typeface="Arial"/>
                <a:cs typeface="Arial"/>
              </a:rPr>
              <a:t>: </a:t>
            </a:r>
            <a:r>
              <a:rPr sz="3200" spc="-55" dirty="0">
                <a:latin typeface="Arial"/>
                <a:cs typeface="Arial"/>
              </a:rPr>
              <a:t>fine/punishment </a:t>
            </a:r>
            <a:r>
              <a:rPr sz="3200" spc="-165" dirty="0">
                <a:latin typeface="Arial"/>
                <a:cs typeface="Arial"/>
              </a:rPr>
              <a:t>is  </a:t>
            </a:r>
            <a:r>
              <a:rPr sz="3200" spc="-70" dirty="0">
                <a:latin typeface="Arial"/>
                <a:cs typeface="Arial"/>
              </a:rPr>
              <a:t>imparted, </a:t>
            </a:r>
            <a:r>
              <a:rPr sz="3200" spc="50" dirty="0">
                <a:latin typeface="Arial"/>
                <a:cs typeface="Arial"/>
              </a:rPr>
              <a:t>if </a:t>
            </a:r>
            <a:r>
              <a:rPr sz="3200" spc="-114" dirty="0">
                <a:latin typeface="Arial"/>
                <a:cs typeface="Arial"/>
              </a:rPr>
              <a:t>breeding </a:t>
            </a:r>
            <a:r>
              <a:rPr sz="3200" spc="-165" dirty="0">
                <a:latin typeface="Arial"/>
                <a:cs typeface="Arial"/>
              </a:rPr>
              <a:t>is</a:t>
            </a:r>
            <a:r>
              <a:rPr sz="3200" spc="-560" dirty="0">
                <a:latin typeface="Arial"/>
                <a:cs typeface="Arial"/>
              </a:rPr>
              <a:t> </a:t>
            </a:r>
            <a:r>
              <a:rPr sz="3200" spc="-85" dirty="0">
                <a:latin typeface="Arial"/>
                <a:cs typeface="Arial"/>
              </a:rPr>
              <a:t>detected.</a:t>
            </a:r>
            <a:endParaRPr sz="3200">
              <a:latin typeface="Arial"/>
              <a:cs typeface="Arial"/>
            </a:endParaRPr>
          </a:p>
          <a:p>
            <a:pPr marL="390525" marR="17780">
              <a:lnSpc>
                <a:spcPts val="4640"/>
              </a:lnSpc>
              <a:spcBef>
                <a:spcPts val="275"/>
              </a:spcBef>
            </a:pPr>
            <a:r>
              <a:rPr sz="3200" spc="-80" dirty="0">
                <a:latin typeface="Arial"/>
                <a:cs typeface="Arial"/>
              </a:rPr>
              <a:t>Strictly </a:t>
            </a:r>
            <a:r>
              <a:rPr sz="3200" spc="-135" dirty="0">
                <a:latin typeface="Arial"/>
                <a:cs typeface="Arial"/>
              </a:rPr>
              <a:t>imposed </a:t>
            </a:r>
            <a:r>
              <a:rPr sz="3200" spc="-130" dirty="0">
                <a:latin typeface="Arial"/>
                <a:cs typeface="Arial"/>
              </a:rPr>
              <a:t>by </a:t>
            </a:r>
            <a:r>
              <a:rPr sz="3200" spc="-85" dirty="0">
                <a:latin typeface="Arial"/>
                <a:cs typeface="Arial"/>
              </a:rPr>
              <a:t>Mumbai, </a:t>
            </a:r>
            <a:r>
              <a:rPr sz="3200" spc="-160" dirty="0">
                <a:latin typeface="Arial"/>
                <a:cs typeface="Arial"/>
              </a:rPr>
              <a:t>Navi </a:t>
            </a:r>
            <a:r>
              <a:rPr sz="3200" spc="-85" dirty="0">
                <a:latin typeface="Arial"/>
                <a:cs typeface="Arial"/>
              </a:rPr>
              <a:t>Mumbai,  </a:t>
            </a:r>
            <a:r>
              <a:rPr sz="3200" spc="-175" dirty="0">
                <a:latin typeface="Arial"/>
                <a:cs typeface="Arial"/>
              </a:rPr>
              <a:t>Chandigarh </a:t>
            </a:r>
            <a:r>
              <a:rPr sz="3200" spc="-155" dirty="0">
                <a:latin typeface="Arial"/>
                <a:cs typeface="Arial"/>
              </a:rPr>
              <a:t>and </a:t>
            </a:r>
            <a:r>
              <a:rPr sz="3200" spc="-120" dirty="0">
                <a:latin typeface="Arial"/>
                <a:cs typeface="Arial"/>
              </a:rPr>
              <a:t>Delhi </a:t>
            </a:r>
            <a:r>
              <a:rPr sz="3200" spc="-80" dirty="0">
                <a:latin typeface="Arial"/>
                <a:cs typeface="Arial"/>
              </a:rPr>
              <a:t>Municipal</a:t>
            </a:r>
            <a:r>
              <a:rPr sz="3200" spc="-210" dirty="0">
                <a:latin typeface="Arial"/>
                <a:cs typeface="Arial"/>
              </a:rPr>
              <a:t> </a:t>
            </a:r>
            <a:r>
              <a:rPr sz="3200" spc="-120" dirty="0">
                <a:latin typeface="Arial"/>
                <a:cs typeface="Arial"/>
              </a:rPr>
              <a:t>Corporations.</a:t>
            </a:r>
            <a:endParaRPr sz="3200">
              <a:latin typeface="Arial"/>
              <a:cs typeface="Arial"/>
            </a:endParaRPr>
          </a:p>
          <a:p>
            <a:pPr marL="368300" marR="932180" indent="-342900">
              <a:lnSpc>
                <a:spcPct val="100000"/>
              </a:lnSpc>
              <a:spcBef>
                <a:spcPts val="515"/>
              </a:spcBef>
            </a:pPr>
            <a:r>
              <a:rPr sz="4800" spc="-419" baseline="5208" dirty="0">
                <a:latin typeface="UnDotum"/>
                <a:cs typeface="UnDotum"/>
              </a:rPr>
              <a:t></a:t>
            </a:r>
            <a:r>
              <a:rPr sz="3200" b="1" spc="-280" dirty="0">
                <a:latin typeface="Arial"/>
                <a:cs typeface="Arial"/>
              </a:rPr>
              <a:t>Building </a:t>
            </a:r>
            <a:r>
              <a:rPr sz="3200" b="1" spc="-225" dirty="0">
                <a:latin typeface="Arial"/>
                <a:cs typeface="Arial"/>
              </a:rPr>
              <a:t>construction </a:t>
            </a:r>
            <a:r>
              <a:rPr sz="3200" b="1" spc="-180" dirty="0">
                <a:latin typeface="Arial"/>
                <a:cs typeface="Arial"/>
              </a:rPr>
              <a:t>regulation </a:t>
            </a:r>
            <a:r>
              <a:rPr sz="3200" b="1" spc="-195" dirty="0">
                <a:latin typeface="Arial"/>
                <a:cs typeface="Arial"/>
              </a:rPr>
              <a:t>act: </a:t>
            </a:r>
            <a:r>
              <a:rPr sz="3200" spc="10" dirty="0">
                <a:latin typeface="Arial"/>
                <a:cs typeface="Arial"/>
              </a:rPr>
              <a:t>for  </a:t>
            </a:r>
            <a:r>
              <a:rPr sz="3200" spc="-90" dirty="0">
                <a:latin typeface="Arial"/>
                <a:cs typeface="Arial"/>
              </a:rPr>
              <a:t>overhead/underground </a:t>
            </a:r>
            <a:r>
              <a:rPr sz="3200" spc="-130" dirty="0">
                <a:latin typeface="Arial"/>
                <a:cs typeface="Arial"/>
              </a:rPr>
              <a:t>tanks,</a:t>
            </a:r>
            <a:r>
              <a:rPr sz="3200" spc="-265" dirty="0">
                <a:latin typeface="Arial"/>
                <a:cs typeface="Arial"/>
              </a:rPr>
              <a:t> </a:t>
            </a:r>
            <a:r>
              <a:rPr sz="3200" spc="-95" dirty="0">
                <a:latin typeface="Arial"/>
                <a:cs typeface="Arial"/>
              </a:rPr>
              <a:t>etc.</a:t>
            </a:r>
            <a:endParaRPr sz="3200">
              <a:latin typeface="Arial"/>
              <a:cs typeface="Arial"/>
            </a:endParaRPr>
          </a:p>
          <a:p>
            <a:pPr marL="390525" marR="407670">
              <a:lnSpc>
                <a:spcPts val="4640"/>
              </a:lnSpc>
              <a:spcBef>
                <a:spcPts val="275"/>
              </a:spcBef>
            </a:pPr>
            <a:r>
              <a:rPr sz="3200" spc="-95" dirty="0">
                <a:latin typeface="Arial"/>
                <a:cs typeface="Arial"/>
              </a:rPr>
              <a:t>In </a:t>
            </a:r>
            <a:r>
              <a:rPr sz="3200" spc="-85" dirty="0">
                <a:latin typeface="Arial"/>
                <a:cs typeface="Arial"/>
              </a:rPr>
              <a:t>Mumbai, </a:t>
            </a:r>
            <a:r>
              <a:rPr sz="3200" spc="-100" dirty="0">
                <a:latin typeface="Arial"/>
                <a:cs typeface="Arial"/>
              </a:rPr>
              <a:t>builders </a:t>
            </a:r>
            <a:r>
              <a:rPr sz="3200" spc="-95" dirty="0">
                <a:latin typeface="Arial"/>
                <a:cs typeface="Arial"/>
              </a:rPr>
              <a:t>deposit </a:t>
            </a:r>
            <a:r>
              <a:rPr sz="3200" spc="-250" dirty="0">
                <a:latin typeface="Arial"/>
                <a:cs typeface="Arial"/>
              </a:rPr>
              <a:t>a </a:t>
            </a:r>
            <a:r>
              <a:rPr sz="3200" spc="-100" dirty="0">
                <a:latin typeface="Arial"/>
                <a:cs typeface="Arial"/>
              </a:rPr>
              <a:t>fee </a:t>
            </a:r>
            <a:r>
              <a:rPr sz="3200" spc="5" dirty="0">
                <a:latin typeface="Arial"/>
                <a:cs typeface="Arial"/>
              </a:rPr>
              <a:t>for  </a:t>
            </a:r>
            <a:r>
              <a:rPr sz="3200" spc="-60" dirty="0">
                <a:latin typeface="Arial"/>
                <a:cs typeface="Arial"/>
              </a:rPr>
              <a:t>controlling </a:t>
            </a:r>
            <a:r>
              <a:rPr sz="3200" spc="-114" dirty="0">
                <a:latin typeface="Arial"/>
                <a:cs typeface="Arial"/>
              </a:rPr>
              <a:t>mosquitogenic </a:t>
            </a:r>
            <a:r>
              <a:rPr sz="3200" spc="-90" dirty="0">
                <a:latin typeface="Arial"/>
                <a:cs typeface="Arial"/>
              </a:rPr>
              <a:t>conditions </a:t>
            </a:r>
            <a:r>
              <a:rPr sz="3200" spc="-35" dirty="0">
                <a:latin typeface="Arial"/>
                <a:cs typeface="Arial"/>
              </a:rPr>
              <a:t>at</a:t>
            </a:r>
            <a:r>
              <a:rPr sz="3200" spc="-450" dirty="0">
                <a:latin typeface="Arial"/>
                <a:cs typeface="Arial"/>
              </a:rPr>
              <a:t> </a:t>
            </a:r>
            <a:r>
              <a:rPr sz="3200" spc="-90" dirty="0">
                <a:latin typeface="Arial"/>
                <a:cs typeface="Arial"/>
              </a:rPr>
              <a:t>site</a:t>
            </a:r>
            <a:endParaRPr sz="3200">
              <a:latin typeface="Arial"/>
              <a:cs typeface="Arial"/>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1977389" marR="5080" indent="-1781810">
              <a:lnSpc>
                <a:spcPct val="100000"/>
              </a:lnSpc>
              <a:spcBef>
                <a:spcPts val="100"/>
              </a:spcBef>
            </a:pPr>
            <a:r>
              <a:rPr spc="-520" dirty="0"/>
              <a:t>GUIDELINES </a:t>
            </a:r>
            <a:r>
              <a:rPr spc="-555" dirty="0"/>
              <a:t>UNDER </a:t>
            </a:r>
            <a:r>
              <a:rPr spc="-480" dirty="0"/>
              <a:t>NVBDCP:  </a:t>
            </a:r>
            <a:r>
              <a:rPr spc="-455" dirty="0"/>
              <a:t>DENGUE/DHF</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10540" y="1531620"/>
            <a:ext cx="8021955" cy="3844290"/>
          </a:xfrm>
          <a:prstGeom prst="rect">
            <a:avLst/>
          </a:prstGeom>
        </p:spPr>
        <p:txBody>
          <a:bodyPr vert="horz" wrap="square" lIns="0" tIns="114300" rIns="0" bIns="0" rtlCol="0">
            <a:spAutoFit/>
          </a:bodyPr>
          <a:lstStyle/>
          <a:p>
            <a:pPr marL="381000" indent="-342900">
              <a:lnSpc>
                <a:spcPct val="100000"/>
              </a:lnSpc>
              <a:spcBef>
                <a:spcPts val="900"/>
              </a:spcBef>
              <a:buChar char="•"/>
              <a:tabLst>
                <a:tab pos="380365" algn="l"/>
                <a:tab pos="381000" algn="l"/>
              </a:tabLst>
            </a:pPr>
            <a:r>
              <a:rPr sz="3200" spc="-150" dirty="0">
                <a:latin typeface="Arial"/>
                <a:cs typeface="Arial"/>
              </a:rPr>
              <a:t>Legislative</a:t>
            </a:r>
            <a:r>
              <a:rPr sz="3200" spc="-170" dirty="0">
                <a:latin typeface="Arial"/>
                <a:cs typeface="Arial"/>
              </a:rPr>
              <a:t> </a:t>
            </a:r>
            <a:r>
              <a:rPr sz="3200" spc="-190" dirty="0">
                <a:latin typeface="Arial"/>
                <a:cs typeface="Arial"/>
              </a:rPr>
              <a:t>measures</a:t>
            </a:r>
            <a:endParaRPr sz="3200">
              <a:latin typeface="Arial"/>
              <a:cs typeface="Arial"/>
            </a:endParaRPr>
          </a:p>
          <a:p>
            <a:pPr marL="381000" marR="30480" indent="-342900">
              <a:lnSpc>
                <a:spcPct val="100000"/>
              </a:lnSpc>
              <a:spcBef>
                <a:spcPts val="800"/>
              </a:spcBef>
            </a:pPr>
            <a:r>
              <a:rPr sz="4800" spc="-345" baseline="6076" dirty="0">
                <a:latin typeface="UnDotum"/>
                <a:cs typeface="UnDotum"/>
              </a:rPr>
              <a:t></a:t>
            </a:r>
            <a:r>
              <a:rPr sz="3200" b="1" spc="-229" dirty="0">
                <a:latin typeface="Arial"/>
                <a:cs typeface="Arial"/>
              </a:rPr>
              <a:t>Environmental </a:t>
            </a:r>
            <a:r>
              <a:rPr sz="3200" b="1" spc="-165" dirty="0">
                <a:latin typeface="Arial"/>
                <a:cs typeface="Arial"/>
              </a:rPr>
              <a:t>Health </a:t>
            </a:r>
            <a:r>
              <a:rPr sz="3200" b="1" spc="-240" dirty="0">
                <a:latin typeface="Arial"/>
                <a:cs typeface="Arial"/>
              </a:rPr>
              <a:t>Act: </a:t>
            </a:r>
            <a:r>
              <a:rPr sz="3200" spc="-140" dirty="0">
                <a:latin typeface="Arial"/>
                <a:cs typeface="Arial"/>
              </a:rPr>
              <a:t>by-laws </a:t>
            </a:r>
            <a:r>
              <a:rPr sz="3200" spc="10" dirty="0">
                <a:latin typeface="Arial"/>
                <a:cs typeface="Arial"/>
              </a:rPr>
              <a:t>for </a:t>
            </a:r>
            <a:r>
              <a:rPr sz="3200" spc="-70" dirty="0">
                <a:latin typeface="Arial"/>
                <a:cs typeface="Arial"/>
              </a:rPr>
              <a:t>proper  </a:t>
            </a:r>
            <a:r>
              <a:rPr sz="3200" spc="-114" dirty="0">
                <a:latin typeface="Arial"/>
                <a:cs typeface="Arial"/>
              </a:rPr>
              <a:t>disposal/storage </a:t>
            </a:r>
            <a:r>
              <a:rPr sz="3200" spc="-5" dirty="0">
                <a:latin typeface="Arial"/>
                <a:cs typeface="Arial"/>
              </a:rPr>
              <a:t>of </a:t>
            </a:r>
            <a:r>
              <a:rPr sz="3200" spc="-80" dirty="0">
                <a:latin typeface="Arial"/>
                <a:cs typeface="Arial"/>
              </a:rPr>
              <a:t>junk, </a:t>
            </a:r>
            <a:r>
              <a:rPr sz="3200" spc="-145" dirty="0">
                <a:latin typeface="Arial"/>
                <a:cs typeface="Arial"/>
              </a:rPr>
              <a:t>discarded </a:t>
            </a:r>
            <a:r>
              <a:rPr sz="3200" spc="-75" dirty="0">
                <a:latin typeface="Arial"/>
                <a:cs typeface="Arial"/>
              </a:rPr>
              <a:t>tins, </a:t>
            </a:r>
            <a:r>
              <a:rPr sz="3200" spc="-60" dirty="0">
                <a:latin typeface="Arial"/>
                <a:cs typeface="Arial"/>
              </a:rPr>
              <a:t>old  </a:t>
            </a:r>
            <a:r>
              <a:rPr sz="3200" spc="-95" dirty="0">
                <a:latin typeface="Arial"/>
                <a:cs typeface="Arial"/>
              </a:rPr>
              <a:t>tyres </a:t>
            </a:r>
            <a:r>
              <a:rPr sz="3200" spc="-150" dirty="0">
                <a:latin typeface="Arial"/>
                <a:cs typeface="Arial"/>
              </a:rPr>
              <a:t>and </a:t>
            </a:r>
            <a:r>
              <a:rPr sz="3200" spc="-35" dirty="0">
                <a:latin typeface="Arial"/>
                <a:cs typeface="Arial"/>
              </a:rPr>
              <a:t>other</a:t>
            </a:r>
            <a:r>
              <a:rPr sz="3200" spc="-285" dirty="0">
                <a:latin typeface="Arial"/>
                <a:cs typeface="Arial"/>
              </a:rPr>
              <a:t> </a:t>
            </a:r>
            <a:r>
              <a:rPr sz="3200" spc="-114" dirty="0">
                <a:latin typeface="Arial"/>
                <a:cs typeface="Arial"/>
              </a:rPr>
              <a:t>debris</a:t>
            </a:r>
            <a:endParaRPr sz="3200">
              <a:latin typeface="Arial"/>
              <a:cs typeface="Arial"/>
            </a:endParaRPr>
          </a:p>
          <a:p>
            <a:pPr>
              <a:lnSpc>
                <a:spcPct val="100000"/>
              </a:lnSpc>
              <a:spcBef>
                <a:spcPts val="25"/>
              </a:spcBef>
            </a:pPr>
            <a:endParaRPr sz="4700">
              <a:latin typeface="Arial"/>
              <a:cs typeface="Arial"/>
            </a:endParaRPr>
          </a:p>
          <a:p>
            <a:pPr marL="381000" marR="551815" indent="-342900">
              <a:lnSpc>
                <a:spcPct val="100000"/>
              </a:lnSpc>
            </a:pPr>
            <a:r>
              <a:rPr sz="4800" spc="-322" baseline="5208" dirty="0">
                <a:latin typeface="UnDotum"/>
                <a:cs typeface="UnDotum"/>
              </a:rPr>
              <a:t></a:t>
            </a:r>
            <a:r>
              <a:rPr sz="3200" b="1" spc="-215" dirty="0">
                <a:latin typeface="Arial"/>
                <a:cs typeface="Arial"/>
              </a:rPr>
              <a:t>Health </a:t>
            </a:r>
            <a:r>
              <a:rPr sz="3200" b="1" spc="-190" dirty="0">
                <a:latin typeface="Arial"/>
                <a:cs typeface="Arial"/>
              </a:rPr>
              <a:t>Impact </a:t>
            </a:r>
            <a:r>
              <a:rPr sz="3200" b="1" spc="-325" dirty="0">
                <a:latin typeface="Arial"/>
                <a:cs typeface="Arial"/>
              </a:rPr>
              <a:t>Assessments: </a:t>
            </a:r>
            <a:r>
              <a:rPr sz="3200" spc="-20" dirty="0">
                <a:latin typeface="Arial"/>
                <a:cs typeface="Arial"/>
              </a:rPr>
              <a:t>prior </a:t>
            </a:r>
            <a:r>
              <a:rPr sz="3200" spc="35" dirty="0">
                <a:latin typeface="Arial"/>
                <a:cs typeface="Arial"/>
              </a:rPr>
              <a:t>to </a:t>
            </a:r>
            <a:r>
              <a:rPr sz="3200" spc="-175" dirty="0">
                <a:latin typeface="Arial"/>
                <a:cs typeface="Arial"/>
              </a:rPr>
              <a:t>any  </a:t>
            </a:r>
            <a:r>
              <a:rPr sz="3200" spc="-95" dirty="0">
                <a:latin typeface="Arial"/>
                <a:cs typeface="Arial"/>
              </a:rPr>
              <a:t>development </a:t>
            </a:r>
            <a:r>
              <a:rPr sz="3200" spc="-55" dirty="0">
                <a:latin typeface="Arial"/>
                <a:cs typeface="Arial"/>
              </a:rPr>
              <a:t>projects/major</a:t>
            </a:r>
            <a:r>
              <a:rPr sz="3200" spc="-290" dirty="0">
                <a:latin typeface="Arial"/>
                <a:cs typeface="Arial"/>
              </a:rPr>
              <a:t> </a:t>
            </a:r>
            <a:r>
              <a:rPr sz="3200" spc="-100" dirty="0">
                <a:latin typeface="Arial"/>
                <a:cs typeface="Arial"/>
              </a:rPr>
              <a:t>constructions</a:t>
            </a:r>
            <a:endParaRPr sz="3200">
              <a:latin typeface="Arial"/>
              <a:cs typeface="Arial"/>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1977389" marR="5080" indent="-1781810">
              <a:lnSpc>
                <a:spcPct val="100000"/>
              </a:lnSpc>
              <a:spcBef>
                <a:spcPts val="100"/>
              </a:spcBef>
            </a:pPr>
            <a:r>
              <a:rPr spc="-520" dirty="0"/>
              <a:t>GUIDELINES </a:t>
            </a:r>
            <a:r>
              <a:rPr spc="-555" dirty="0"/>
              <a:t>UNDER </a:t>
            </a:r>
            <a:r>
              <a:rPr spc="-480" dirty="0"/>
              <a:t>NVBDCP:  </a:t>
            </a:r>
            <a:r>
              <a:rPr spc="-455" dirty="0"/>
              <a:t>DENGUE/DHF</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780029" y="497840"/>
            <a:ext cx="3580129" cy="695960"/>
          </a:xfrm>
          <a:prstGeom prst="rect">
            <a:avLst/>
          </a:prstGeom>
        </p:spPr>
        <p:txBody>
          <a:bodyPr vert="horz" wrap="square" lIns="0" tIns="12700" rIns="0" bIns="0" rtlCol="0">
            <a:spAutoFit/>
          </a:bodyPr>
          <a:lstStyle/>
          <a:p>
            <a:pPr marL="12700">
              <a:lnSpc>
                <a:spcPct val="100000"/>
              </a:lnSpc>
              <a:spcBef>
                <a:spcPts val="100"/>
              </a:spcBef>
            </a:pPr>
            <a:r>
              <a:rPr b="1" spc="-459" dirty="0">
                <a:latin typeface="Arial"/>
                <a:cs typeface="Arial"/>
              </a:rPr>
              <a:t>CHIKUNGUNYA</a:t>
            </a:r>
          </a:p>
        </p:txBody>
      </p:sp>
      <p:sp>
        <p:nvSpPr>
          <p:cNvPr id="3" name="object 3"/>
          <p:cNvSpPr txBox="1"/>
          <p:nvPr/>
        </p:nvSpPr>
        <p:spPr>
          <a:xfrm>
            <a:off x="535940" y="1633220"/>
            <a:ext cx="7745095" cy="2178050"/>
          </a:xfrm>
          <a:prstGeom prst="rect">
            <a:avLst/>
          </a:prstGeom>
        </p:spPr>
        <p:txBody>
          <a:bodyPr vert="horz" wrap="square" lIns="0" tIns="12700" rIns="0" bIns="0" rtlCol="0">
            <a:spAutoFit/>
          </a:bodyPr>
          <a:lstStyle/>
          <a:p>
            <a:pPr marL="355600" indent="-342900">
              <a:lnSpc>
                <a:spcPct val="100000"/>
              </a:lnSpc>
              <a:spcBef>
                <a:spcPts val="100"/>
              </a:spcBef>
              <a:buChar char="•"/>
              <a:tabLst>
                <a:tab pos="354965" algn="l"/>
                <a:tab pos="355600" algn="l"/>
              </a:tabLst>
            </a:pPr>
            <a:r>
              <a:rPr sz="3200" spc="-175" dirty="0">
                <a:latin typeface="Arial"/>
                <a:cs typeface="Arial"/>
              </a:rPr>
              <a:t>No </a:t>
            </a:r>
            <a:r>
              <a:rPr sz="3200" spc="-130" dirty="0">
                <a:latin typeface="Arial"/>
                <a:cs typeface="Arial"/>
              </a:rPr>
              <a:t>specific </a:t>
            </a:r>
            <a:r>
              <a:rPr sz="3200" spc="-60" dirty="0">
                <a:latin typeface="Arial"/>
                <a:cs typeface="Arial"/>
              </a:rPr>
              <a:t>anti-viral </a:t>
            </a:r>
            <a:r>
              <a:rPr sz="3200" spc="-95" dirty="0">
                <a:latin typeface="Arial"/>
                <a:cs typeface="Arial"/>
              </a:rPr>
              <a:t>drug; </a:t>
            </a:r>
            <a:r>
              <a:rPr sz="3200" spc="-100" dirty="0">
                <a:latin typeface="Arial"/>
                <a:cs typeface="Arial"/>
              </a:rPr>
              <a:t>symptomatic</a:t>
            </a:r>
            <a:r>
              <a:rPr sz="3200" spc="-390" dirty="0">
                <a:latin typeface="Arial"/>
                <a:cs typeface="Arial"/>
              </a:rPr>
              <a:t> </a:t>
            </a:r>
            <a:r>
              <a:rPr sz="3200" spc="-395" dirty="0">
                <a:latin typeface="Arial"/>
                <a:cs typeface="Arial"/>
              </a:rPr>
              <a:t>Rx</a:t>
            </a:r>
            <a:endParaRPr sz="3200">
              <a:latin typeface="Arial"/>
              <a:cs typeface="Arial"/>
            </a:endParaRPr>
          </a:p>
          <a:p>
            <a:pPr>
              <a:lnSpc>
                <a:spcPct val="100000"/>
              </a:lnSpc>
              <a:spcBef>
                <a:spcPts val="35"/>
              </a:spcBef>
              <a:buFont typeface="Arial"/>
              <a:buChar char="•"/>
            </a:pPr>
            <a:endParaRPr sz="4700">
              <a:latin typeface="Arial"/>
              <a:cs typeface="Arial"/>
            </a:endParaRPr>
          </a:p>
          <a:p>
            <a:pPr marL="355600" marR="5080" indent="-342900">
              <a:lnSpc>
                <a:spcPct val="100000"/>
              </a:lnSpc>
              <a:buChar char="•"/>
              <a:tabLst>
                <a:tab pos="354965" algn="l"/>
                <a:tab pos="355600" algn="l"/>
              </a:tabLst>
            </a:pPr>
            <a:r>
              <a:rPr sz="3200" spc="-150" dirty="0">
                <a:latin typeface="Arial"/>
                <a:cs typeface="Arial"/>
              </a:rPr>
              <a:t>Strategies </a:t>
            </a:r>
            <a:r>
              <a:rPr sz="3200" spc="10" dirty="0">
                <a:latin typeface="Arial"/>
                <a:cs typeface="Arial"/>
              </a:rPr>
              <a:t>for </a:t>
            </a:r>
            <a:r>
              <a:rPr sz="3200" spc="-70" dirty="0">
                <a:latin typeface="Arial"/>
                <a:cs typeface="Arial"/>
              </a:rPr>
              <a:t>prevention </a:t>
            </a:r>
            <a:r>
              <a:rPr sz="3200" spc="-150" dirty="0">
                <a:latin typeface="Arial"/>
                <a:cs typeface="Arial"/>
              </a:rPr>
              <a:t>and </a:t>
            </a:r>
            <a:r>
              <a:rPr sz="3200" spc="-45" dirty="0">
                <a:latin typeface="Arial"/>
                <a:cs typeface="Arial"/>
              </a:rPr>
              <a:t>control</a:t>
            </a:r>
            <a:r>
              <a:rPr sz="3200" spc="-590" dirty="0">
                <a:latin typeface="Arial"/>
                <a:cs typeface="Arial"/>
              </a:rPr>
              <a:t> </a:t>
            </a:r>
            <a:r>
              <a:rPr sz="3200" spc="-135" dirty="0">
                <a:latin typeface="Arial"/>
                <a:cs typeface="Arial"/>
              </a:rPr>
              <a:t>are </a:t>
            </a:r>
            <a:r>
              <a:rPr sz="3200" spc="-45" dirty="0">
                <a:latin typeface="Arial"/>
                <a:cs typeface="Arial"/>
              </a:rPr>
              <a:t>the  </a:t>
            </a:r>
            <a:r>
              <a:rPr sz="3200" spc="-229" dirty="0">
                <a:latin typeface="Arial"/>
                <a:cs typeface="Arial"/>
              </a:rPr>
              <a:t>same </a:t>
            </a:r>
            <a:r>
              <a:rPr sz="3200" spc="-300" dirty="0">
                <a:latin typeface="Arial"/>
                <a:cs typeface="Arial"/>
              </a:rPr>
              <a:t>as </a:t>
            </a:r>
            <a:r>
              <a:rPr sz="3200" spc="10" dirty="0">
                <a:latin typeface="Arial"/>
                <a:cs typeface="Arial"/>
              </a:rPr>
              <a:t>for </a:t>
            </a:r>
            <a:r>
              <a:rPr sz="3200" spc="-160" dirty="0">
                <a:latin typeface="Arial"/>
                <a:cs typeface="Arial"/>
              </a:rPr>
              <a:t>dengue</a:t>
            </a:r>
            <a:endParaRPr sz="3200">
              <a:latin typeface="Arial"/>
              <a:cs typeface="Arial"/>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0" y="497840"/>
            <a:ext cx="7609840" cy="695960"/>
          </a:xfrm>
          <a:prstGeom prst="rect">
            <a:avLst/>
          </a:prstGeom>
        </p:spPr>
        <p:txBody>
          <a:bodyPr vert="horz" wrap="square" lIns="0" tIns="12700" rIns="0" bIns="0" rtlCol="0">
            <a:spAutoFit/>
          </a:bodyPr>
          <a:lstStyle/>
          <a:p>
            <a:pPr marL="12700">
              <a:lnSpc>
                <a:spcPct val="100000"/>
              </a:lnSpc>
              <a:spcBef>
                <a:spcPts val="100"/>
              </a:spcBef>
            </a:pPr>
            <a:r>
              <a:rPr spc="-345" dirty="0"/>
              <a:t>Japanese </a:t>
            </a:r>
            <a:r>
              <a:rPr spc="-145" dirty="0"/>
              <a:t>encephalitis</a:t>
            </a:r>
            <a:r>
              <a:rPr spc="-180" dirty="0"/>
              <a:t> </a:t>
            </a:r>
            <a:r>
              <a:rPr spc="-120" dirty="0"/>
              <a:t>endemicity</a:t>
            </a:r>
          </a:p>
        </p:txBody>
      </p:sp>
      <p:sp>
        <p:nvSpPr>
          <p:cNvPr id="3" name="object 3"/>
          <p:cNvSpPr/>
          <p:nvPr/>
        </p:nvSpPr>
        <p:spPr>
          <a:xfrm>
            <a:off x="152400" y="1143000"/>
            <a:ext cx="8839200" cy="57150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65020" y="497840"/>
            <a:ext cx="5006340" cy="695960"/>
          </a:xfrm>
          <a:prstGeom prst="rect">
            <a:avLst/>
          </a:prstGeom>
        </p:spPr>
        <p:txBody>
          <a:bodyPr vert="horz" wrap="square" lIns="0" tIns="12700" rIns="0" bIns="0" rtlCol="0">
            <a:spAutoFit/>
          </a:bodyPr>
          <a:lstStyle/>
          <a:p>
            <a:pPr marL="12700">
              <a:lnSpc>
                <a:spcPct val="100000"/>
              </a:lnSpc>
              <a:spcBef>
                <a:spcPts val="100"/>
              </a:spcBef>
            </a:pPr>
            <a:r>
              <a:rPr spc="-800" dirty="0"/>
              <a:t>JE </a:t>
            </a:r>
            <a:r>
              <a:rPr spc="-120" dirty="0"/>
              <a:t>- </a:t>
            </a:r>
            <a:r>
              <a:rPr spc="-165" dirty="0"/>
              <a:t>Extent </a:t>
            </a:r>
            <a:r>
              <a:rPr spc="-5" dirty="0"/>
              <a:t>of</a:t>
            </a:r>
            <a:r>
              <a:rPr spc="-335" dirty="0"/>
              <a:t> </a:t>
            </a:r>
            <a:r>
              <a:rPr spc="-105" dirty="0"/>
              <a:t>problem</a:t>
            </a:r>
          </a:p>
        </p:txBody>
      </p:sp>
      <p:sp>
        <p:nvSpPr>
          <p:cNvPr id="3" name="object 3"/>
          <p:cNvSpPr txBox="1"/>
          <p:nvPr/>
        </p:nvSpPr>
        <p:spPr>
          <a:xfrm>
            <a:off x="535940" y="1633220"/>
            <a:ext cx="8049895" cy="5021580"/>
          </a:xfrm>
          <a:prstGeom prst="rect">
            <a:avLst/>
          </a:prstGeom>
        </p:spPr>
        <p:txBody>
          <a:bodyPr vert="horz" wrap="square" lIns="0" tIns="12700" rIns="0" bIns="0" rtlCol="0">
            <a:spAutoFit/>
          </a:bodyPr>
          <a:lstStyle/>
          <a:p>
            <a:pPr marL="355600" indent="-342900">
              <a:lnSpc>
                <a:spcPct val="100000"/>
              </a:lnSpc>
              <a:spcBef>
                <a:spcPts val="100"/>
              </a:spcBef>
              <a:buChar char="•"/>
              <a:tabLst>
                <a:tab pos="354965" algn="l"/>
                <a:tab pos="355600" algn="l"/>
              </a:tabLst>
            </a:pPr>
            <a:r>
              <a:rPr sz="3200" spc="-580" dirty="0">
                <a:latin typeface="Arial"/>
                <a:cs typeface="Arial"/>
              </a:rPr>
              <a:t>JE </a:t>
            </a:r>
            <a:r>
              <a:rPr sz="3200" spc="-65" dirty="0">
                <a:latin typeface="Arial"/>
                <a:cs typeface="Arial"/>
              </a:rPr>
              <a:t>viral </a:t>
            </a:r>
            <a:r>
              <a:rPr sz="3200" spc="-55" dirty="0">
                <a:latin typeface="Arial"/>
                <a:cs typeface="Arial"/>
              </a:rPr>
              <a:t>activity </a:t>
            </a:r>
            <a:r>
              <a:rPr sz="3200" spc="-235" dirty="0">
                <a:latin typeface="Arial"/>
                <a:cs typeface="Arial"/>
              </a:rPr>
              <a:t>has </a:t>
            </a:r>
            <a:r>
              <a:rPr sz="3200" spc="-145" dirty="0">
                <a:latin typeface="Arial"/>
                <a:cs typeface="Arial"/>
              </a:rPr>
              <a:t>been </a:t>
            </a:r>
            <a:r>
              <a:rPr sz="3200" spc="-125" dirty="0">
                <a:latin typeface="Arial"/>
                <a:cs typeface="Arial"/>
              </a:rPr>
              <a:t>widespread </a:t>
            </a:r>
            <a:r>
              <a:rPr sz="3200" spc="-40" dirty="0">
                <a:latin typeface="Arial"/>
                <a:cs typeface="Arial"/>
              </a:rPr>
              <a:t>in</a:t>
            </a:r>
            <a:r>
              <a:rPr sz="3200" spc="-345" dirty="0">
                <a:latin typeface="Arial"/>
                <a:cs typeface="Arial"/>
              </a:rPr>
              <a:t> </a:t>
            </a:r>
            <a:r>
              <a:rPr sz="3200" spc="-105" dirty="0">
                <a:latin typeface="Arial"/>
                <a:cs typeface="Arial"/>
              </a:rPr>
              <a:t>India.</a:t>
            </a:r>
            <a:endParaRPr sz="3200">
              <a:latin typeface="Arial"/>
              <a:cs typeface="Arial"/>
            </a:endParaRPr>
          </a:p>
          <a:p>
            <a:pPr>
              <a:lnSpc>
                <a:spcPct val="100000"/>
              </a:lnSpc>
              <a:spcBef>
                <a:spcPts val="35"/>
              </a:spcBef>
              <a:buFont typeface="Arial"/>
              <a:buChar char="•"/>
            </a:pPr>
            <a:endParaRPr sz="4700">
              <a:latin typeface="Arial"/>
              <a:cs typeface="Arial"/>
            </a:endParaRPr>
          </a:p>
          <a:p>
            <a:pPr marL="355600" marR="5080" indent="-342900">
              <a:lnSpc>
                <a:spcPct val="100000"/>
              </a:lnSpc>
              <a:buChar char="•"/>
              <a:tabLst>
                <a:tab pos="354965" algn="l"/>
                <a:tab pos="355600" algn="l"/>
              </a:tabLst>
            </a:pPr>
            <a:r>
              <a:rPr sz="3200" spc="-235" dirty="0">
                <a:latin typeface="Arial"/>
                <a:cs typeface="Arial"/>
              </a:rPr>
              <a:t>The </a:t>
            </a:r>
            <a:r>
              <a:rPr sz="3200" spc="-10" dirty="0">
                <a:latin typeface="Arial"/>
                <a:cs typeface="Arial"/>
              </a:rPr>
              <a:t>first </a:t>
            </a:r>
            <a:r>
              <a:rPr sz="3200" spc="-145" dirty="0">
                <a:latin typeface="Arial"/>
                <a:cs typeface="Arial"/>
              </a:rPr>
              <a:t>evidence </a:t>
            </a:r>
            <a:r>
              <a:rPr sz="3200" spc="-5" dirty="0">
                <a:latin typeface="Arial"/>
                <a:cs typeface="Arial"/>
              </a:rPr>
              <a:t>of </a:t>
            </a:r>
            <a:r>
              <a:rPr sz="3200" spc="-165" dirty="0">
                <a:latin typeface="Arial"/>
                <a:cs typeface="Arial"/>
              </a:rPr>
              <a:t>presence </a:t>
            </a:r>
            <a:r>
              <a:rPr sz="3200" spc="-5" dirty="0">
                <a:latin typeface="Arial"/>
                <a:cs typeface="Arial"/>
              </a:rPr>
              <a:t>of </a:t>
            </a:r>
            <a:r>
              <a:rPr sz="3200" spc="-585" dirty="0">
                <a:latin typeface="Arial"/>
                <a:cs typeface="Arial"/>
              </a:rPr>
              <a:t>JE </a:t>
            </a:r>
            <a:r>
              <a:rPr sz="3200" spc="-110" dirty="0">
                <a:latin typeface="Arial"/>
                <a:cs typeface="Arial"/>
              </a:rPr>
              <a:t>virus</a:t>
            </a:r>
            <a:r>
              <a:rPr sz="3200" spc="-565" dirty="0">
                <a:latin typeface="Arial"/>
                <a:cs typeface="Arial"/>
              </a:rPr>
              <a:t> </a:t>
            </a:r>
            <a:r>
              <a:rPr sz="3200" spc="-150" dirty="0">
                <a:latin typeface="Arial"/>
                <a:cs typeface="Arial"/>
              </a:rPr>
              <a:t>dates  </a:t>
            </a:r>
            <a:r>
              <a:rPr sz="3200" spc="-190" dirty="0">
                <a:latin typeface="Arial"/>
                <a:cs typeface="Arial"/>
              </a:rPr>
              <a:t>back </a:t>
            </a:r>
            <a:r>
              <a:rPr sz="3200" spc="40" dirty="0">
                <a:latin typeface="Arial"/>
                <a:cs typeface="Arial"/>
              </a:rPr>
              <a:t>to</a:t>
            </a:r>
            <a:r>
              <a:rPr sz="3200" spc="-170" dirty="0">
                <a:latin typeface="Arial"/>
                <a:cs typeface="Arial"/>
              </a:rPr>
              <a:t> </a:t>
            </a:r>
            <a:r>
              <a:rPr sz="3200" spc="-150" dirty="0">
                <a:latin typeface="Arial"/>
                <a:cs typeface="Arial"/>
              </a:rPr>
              <a:t>1952.</a:t>
            </a:r>
            <a:endParaRPr sz="3200">
              <a:latin typeface="Arial"/>
              <a:cs typeface="Arial"/>
            </a:endParaRPr>
          </a:p>
          <a:p>
            <a:pPr>
              <a:lnSpc>
                <a:spcPct val="100000"/>
              </a:lnSpc>
              <a:spcBef>
                <a:spcPts val="25"/>
              </a:spcBef>
              <a:buFont typeface="Arial"/>
              <a:buChar char="•"/>
            </a:pPr>
            <a:endParaRPr sz="4700">
              <a:latin typeface="Arial"/>
              <a:cs typeface="Arial"/>
            </a:endParaRPr>
          </a:p>
          <a:p>
            <a:pPr marL="355600" indent="-342900">
              <a:lnSpc>
                <a:spcPct val="100000"/>
              </a:lnSpc>
              <a:buChar char="•"/>
              <a:tabLst>
                <a:tab pos="354965" algn="l"/>
                <a:tab pos="355600" algn="l"/>
              </a:tabLst>
            </a:pPr>
            <a:r>
              <a:rPr sz="3200" spc="-120" dirty="0">
                <a:latin typeface="Arial"/>
                <a:cs typeface="Arial"/>
              </a:rPr>
              <a:t>First </a:t>
            </a:r>
            <a:r>
              <a:rPr sz="3200" spc="-260" dirty="0">
                <a:latin typeface="Arial"/>
                <a:cs typeface="Arial"/>
              </a:rPr>
              <a:t>case </a:t>
            </a:r>
            <a:r>
              <a:rPr sz="3200" spc="-204" dirty="0">
                <a:latin typeface="Arial"/>
                <a:cs typeface="Arial"/>
              </a:rPr>
              <a:t>was </a:t>
            </a:r>
            <a:r>
              <a:rPr sz="3200" spc="-55" dirty="0">
                <a:latin typeface="Arial"/>
                <a:cs typeface="Arial"/>
              </a:rPr>
              <a:t>reported </a:t>
            </a:r>
            <a:r>
              <a:rPr sz="3200" spc="-40" dirty="0">
                <a:latin typeface="Arial"/>
                <a:cs typeface="Arial"/>
              </a:rPr>
              <a:t>in</a:t>
            </a:r>
            <a:r>
              <a:rPr sz="3200" spc="-235" dirty="0">
                <a:latin typeface="Arial"/>
                <a:cs typeface="Arial"/>
              </a:rPr>
              <a:t> </a:t>
            </a:r>
            <a:r>
              <a:rPr sz="3200" spc="-165" dirty="0">
                <a:latin typeface="Arial"/>
                <a:cs typeface="Arial"/>
              </a:rPr>
              <a:t>1955</a:t>
            </a:r>
            <a:endParaRPr sz="3200">
              <a:latin typeface="Arial"/>
              <a:cs typeface="Arial"/>
            </a:endParaRPr>
          </a:p>
          <a:p>
            <a:pPr>
              <a:lnSpc>
                <a:spcPct val="100000"/>
              </a:lnSpc>
              <a:spcBef>
                <a:spcPts val="25"/>
              </a:spcBef>
              <a:buFont typeface="Arial"/>
              <a:buChar char="•"/>
            </a:pPr>
            <a:endParaRPr sz="4700">
              <a:latin typeface="Arial"/>
              <a:cs typeface="Arial"/>
            </a:endParaRPr>
          </a:p>
          <a:p>
            <a:pPr marL="355600" marR="131445" indent="-342900">
              <a:lnSpc>
                <a:spcPct val="100000"/>
              </a:lnSpc>
              <a:buChar char="•"/>
              <a:tabLst>
                <a:tab pos="354965" algn="l"/>
                <a:tab pos="355600" algn="l"/>
              </a:tabLst>
            </a:pPr>
            <a:r>
              <a:rPr sz="3200" spc="-130" dirty="0">
                <a:latin typeface="Arial"/>
                <a:cs typeface="Arial"/>
              </a:rPr>
              <a:t>During </a:t>
            </a:r>
            <a:r>
              <a:rPr sz="3200" spc="-85" dirty="0">
                <a:latin typeface="Arial"/>
                <a:cs typeface="Arial"/>
              </a:rPr>
              <a:t>recent </a:t>
            </a:r>
            <a:r>
              <a:rPr sz="3200" spc="-135" dirty="0">
                <a:latin typeface="Arial"/>
                <a:cs typeface="Arial"/>
              </a:rPr>
              <a:t>past </a:t>
            </a:r>
            <a:r>
              <a:rPr sz="3200" spc="-145" dirty="0">
                <a:latin typeface="Arial"/>
                <a:cs typeface="Arial"/>
              </a:rPr>
              <a:t>(1998-2004), </a:t>
            </a:r>
            <a:r>
              <a:rPr sz="3200" spc="-165" dirty="0">
                <a:latin typeface="Arial"/>
                <a:cs typeface="Arial"/>
              </a:rPr>
              <a:t>15 </a:t>
            </a:r>
            <a:r>
              <a:rPr sz="3200" spc="-135" dirty="0">
                <a:latin typeface="Arial"/>
                <a:cs typeface="Arial"/>
              </a:rPr>
              <a:t>states</a:t>
            </a:r>
            <a:r>
              <a:rPr sz="3200" spc="-365" dirty="0">
                <a:latin typeface="Arial"/>
                <a:cs typeface="Arial"/>
              </a:rPr>
              <a:t> </a:t>
            </a:r>
            <a:r>
              <a:rPr sz="3200" spc="-155" dirty="0">
                <a:latin typeface="Arial"/>
                <a:cs typeface="Arial"/>
              </a:rPr>
              <a:t>and  </a:t>
            </a:r>
            <a:r>
              <a:rPr sz="3200" spc="-110" dirty="0">
                <a:latin typeface="Arial"/>
                <a:cs typeface="Arial"/>
              </a:rPr>
              <a:t>Union </a:t>
            </a:r>
            <a:r>
              <a:rPr sz="3200" spc="-80" dirty="0">
                <a:latin typeface="Arial"/>
                <a:cs typeface="Arial"/>
              </a:rPr>
              <a:t>Territories </a:t>
            </a:r>
            <a:r>
              <a:rPr sz="3200" spc="-175" dirty="0">
                <a:latin typeface="Arial"/>
                <a:cs typeface="Arial"/>
              </a:rPr>
              <a:t>have </a:t>
            </a:r>
            <a:r>
              <a:rPr sz="3200" spc="-55" dirty="0">
                <a:latin typeface="Arial"/>
                <a:cs typeface="Arial"/>
              </a:rPr>
              <a:t>reported </a:t>
            </a:r>
            <a:r>
              <a:rPr sz="3200" spc="-585" dirty="0">
                <a:latin typeface="Arial"/>
                <a:cs typeface="Arial"/>
              </a:rPr>
              <a:t>JE</a:t>
            </a:r>
            <a:r>
              <a:rPr sz="3200" spc="-425" dirty="0">
                <a:latin typeface="Arial"/>
                <a:cs typeface="Arial"/>
              </a:rPr>
              <a:t> </a:t>
            </a:r>
            <a:r>
              <a:rPr sz="3200" spc="-130" dirty="0">
                <a:latin typeface="Arial"/>
                <a:cs typeface="Arial"/>
              </a:rPr>
              <a:t>incidence</a:t>
            </a:r>
            <a:endParaRPr sz="3200">
              <a:latin typeface="Arial"/>
              <a:cs typeface="Arial"/>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24560" y="497840"/>
            <a:ext cx="7286625" cy="695960"/>
          </a:xfrm>
          <a:prstGeom prst="rect">
            <a:avLst/>
          </a:prstGeom>
        </p:spPr>
        <p:txBody>
          <a:bodyPr vert="horz" wrap="square" lIns="0" tIns="12700" rIns="0" bIns="0" rtlCol="0">
            <a:spAutoFit/>
          </a:bodyPr>
          <a:lstStyle/>
          <a:p>
            <a:pPr marL="12700">
              <a:lnSpc>
                <a:spcPct val="100000"/>
              </a:lnSpc>
              <a:spcBef>
                <a:spcPts val="100"/>
              </a:spcBef>
            </a:pPr>
            <a:r>
              <a:rPr spc="-520" dirty="0"/>
              <a:t>GUIDELINES </a:t>
            </a:r>
            <a:r>
              <a:rPr spc="-550" dirty="0"/>
              <a:t>UNDER </a:t>
            </a:r>
            <a:r>
              <a:rPr spc="-480" dirty="0"/>
              <a:t>NVBDCP:</a:t>
            </a:r>
            <a:r>
              <a:rPr spc="-335" dirty="0"/>
              <a:t> </a:t>
            </a:r>
            <a:r>
              <a:rPr spc="-800" dirty="0"/>
              <a:t>JE</a:t>
            </a:r>
          </a:p>
        </p:txBody>
      </p:sp>
      <p:sp>
        <p:nvSpPr>
          <p:cNvPr id="3" name="object 3"/>
          <p:cNvSpPr txBox="1"/>
          <p:nvPr/>
        </p:nvSpPr>
        <p:spPr>
          <a:xfrm>
            <a:off x="523240" y="1531620"/>
            <a:ext cx="7909559" cy="4919980"/>
          </a:xfrm>
          <a:prstGeom prst="rect">
            <a:avLst/>
          </a:prstGeom>
        </p:spPr>
        <p:txBody>
          <a:bodyPr vert="horz" wrap="square" lIns="0" tIns="114300" rIns="0" bIns="0" rtlCol="0">
            <a:spAutoFit/>
          </a:bodyPr>
          <a:lstStyle/>
          <a:p>
            <a:pPr marL="368300" indent="-342900">
              <a:lnSpc>
                <a:spcPct val="100000"/>
              </a:lnSpc>
              <a:spcBef>
                <a:spcPts val="900"/>
              </a:spcBef>
              <a:buFont typeface="Arial"/>
              <a:buChar char="•"/>
              <a:tabLst>
                <a:tab pos="367665" algn="l"/>
                <a:tab pos="368300" algn="l"/>
              </a:tabLst>
            </a:pPr>
            <a:r>
              <a:rPr sz="3200" b="1" spc="-254" dirty="0">
                <a:latin typeface="Arial"/>
                <a:cs typeface="Arial"/>
              </a:rPr>
              <a:t>Early </a:t>
            </a:r>
            <a:r>
              <a:rPr sz="3200" b="1" spc="-285" dirty="0">
                <a:latin typeface="Arial"/>
                <a:cs typeface="Arial"/>
              </a:rPr>
              <a:t>diagnosis </a:t>
            </a:r>
            <a:r>
              <a:rPr sz="3200" b="1" spc="-229" dirty="0">
                <a:latin typeface="Arial"/>
                <a:cs typeface="Arial"/>
              </a:rPr>
              <a:t>and </a:t>
            </a:r>
            <a:r>
              <a:rPr sz="3200" b="1" spc="-330" dirty="0">
                <a:latin typeface="Arial"/>
                <a:cs typeface="Arial"/>
              </a:rPr>
              <a:t>case</a:t>
            </a:r>
            <a:r>
              <a:rPr sz="3200" b="1" spc="70" dirty="0">
                <a:latin typeface="Arial"/>
                <a:cs typeface="Arial"/>
              </a:rPr>
              <a:t> </a:t>
            </a:r>
            <a:r>
              <a:rPr sz="3200" b="1" spc="-215" dirty="0">
                <a:latin typeface="Arial"/>
                <a:cs typeface="Arial"/>
              </a:rPr>
              <a:t>management</a:t>
            </a:r>
            <a:endParaRPr sz="3200">
              <a:latin typeface="Arial"/>
              <a:cs typeface="Arial"/>
            </a:endParaRPr>
          </a:p>
          <a:p>
            <a:pPr marL="368300" marR="241300" indent="-342900">
              <a:lnSpc>
                <a:spcPct val="100000"/>
              </a:lnSpc>
              <a:spcBef>
                <a:spcPts val="800"/>
              </a:spcBef>
            </a:pPr>
            <a:r>
              <a:rPr sz="4800" spc="-375" baseline="6076" dirty="0">
                <a:latin typeface="UnDotum"/>
                <a:cs typeface="UnDotum"/>
              </a:rPr>
              <a:t></a:t>
            </a:r>
            <a:r>
              <a:rPr sz="3200" b="1" spc="-250" dirty="0">
                <a:latin typeface="Arial"/>
                <a:cs typeface="Arial"/>
              </a:rPr>
              <a:t>Strengthening </a:t>
            </a:r>
            <a:r>
              <a:rPr sz="3200" b="1" spc="-145" dirty="0">
                <a:latin typeface="Arial"/>
                <a:cs typeface="Arial"/>
              </a:rPr>
              <a:t>of </a:t>
            </a:r>
            <a:r>
              <a:rPr sz="3200" b="1" spc="-135" dirty="0">
                <a:latin typeface="Arial"/>
                <a:cs typeface="Arial"/>
              </a:rPr>
              <a:t>referral </a:t>
            </a:r>
            <a:r>
              <a:rPr sz="3200" b="1" spc="-275" dirty="0">
                <a:latin typeface="Arial"/>
                <a:cs typeface="Arial"/>
              </a:rPr>
              <a:t>services: </a:t>
            </a:r>
            <a:r>
              <a:rPr sz="3200" spc="-130" dirty="0">
                <a:latin typeface="Arial"/>
                <a:cs typeface="Arial"/>
              </a:rPr>
              <a:t>available  </a:t>
            </a:r>
            <a:r>
              <a:rPr sz="3200" spc="-35" dirty="0">
                <a:latin typeface="Arial"/>
                <a:cs typeface="Arial"/>
              </a:rPr>
              <a:t>at </a:t>
            </a:r>
            <a:r>
              <a:rPr sz="3200" spc="-45" dirty="0">
                <a:latin typeface="Arial"/>
                <a:cs typeface="Arial"/>
              </a:rPr>
              <a:t>district/sub-district</a:t>
            </a:r>
            <a:r>
              <a:rPr sz="3200" spc="-320" dirty="0">
                <a:latin typeface="Arial"/>
                <a:cs typeface="Arial"/>
              </a:rPr>
              <a:t> </a:t>
            </a:r>
            <a:r>
              <a:rPr sz="3200" spc="-145" dirty="0">
                <a:latin typeface="Arial"/>
                <a:cs typeface="Arial"/>
              </a:rPr>
              <a:t>levels</a:t>
            </a:r>
            <a:endParaRPr sz="3200">
              <a:latin typeface="Arial"/>
              <a:cs typeface="Arial"/>
            </a:endParaRPr>
          </a:p>
          <a:p>
            <a:pPr marL="25400">
              <a:lnSpc>
                <a:spcPct val="100000"/>
              </a:lnSpc>
              <a:spcBef>
                <a:spcPts val="790"/>
              </a:spcBef>
            </a:pPr>
            <a:r>
              <a:rPr sz="4800" spc="-390" baseline="5208" dirty="0">
                <a:latin typeface="UnDotum"/>
                <a:cs typeface="UnDotum"/>
              </a:rPr>
              <a:t></a:t>
            </a:r>
            <a:r>
              <a:rPr sz="3200" b="1" spc="-260" dirty="0">
                <a:latin typeface="Arial"/>
                <a:cs typeface="Arial"/>
              </a:rPr>
              <a:t>Proper </a:t>
            </a:r>
            <a:r>
              <a:rPr sz="3200" b="1" spc="-330" dirty="0">
                <a:latin typeface="Arial"/>
                <a:cs typeface="Arial"/>
              </a:rPr>
              <a:t>case</a:t>
            </a:r>
            <a:r>
              <a:rPr sz="3200" b="1" spc="-100" dirty="0">
                <a:latin typeface="Arial"/>
                <a:cs typeface="Arial"/>
              </a:rPr>
              <a:t> </a:t>
            </a:r>
            <a:r>
              <a:rPr sz="3200" b="1" spc="-210" dirty="0">
                <a:latin typeface="Arial"/>
                <a:cs typeface="Arial"/>
              </a:rPr>
              <a:t>management:</a:t>
            </a:r>
            <a:endParaRPr sz="3200">
              <a:latin typeface="Arial"/>
              <a:cs typeface="Arial"/>
            </a:endParaRPr>
          </a:p>
          <a:p>
            <a:pPr marL="368300" marR="17780" indent="-342900">
              <a:lnSpc>
                <a:spcPct val="100000"/>
              </a:lnSpc>
              <a:spcBef>
                <a:spcPts val="800"/>
              </a:spcBef>
            </a:pPr>
            <a:r>
              <a:rPr sz="4800" spc="-427" baseline="5208" dirty="0">
                <a:latin typeface="UnDotum"/>
                <a:cs typeface="UnDotum"/>
              </a:rPr>
              <a:t></a:t>
            </a:r>
            <a:r>
              <a:rPr sz="3200" spc="-285" dirty="0">
                <a:latin typeface="Arial"/>
                <a:cs typeface="Arial"/>
              </a:rPr>
              <a:t>No </a:t>
            </a:r>
            <a:r>
              <a:rPr sz="3200" spc="-130" dirty="0">
                <a:latin typeface="Arial"/>
                <a:cs typeface="Arial"/>
              </a:rPr>
              <a:t>specific </a:t>
            </a:r>
            <a:r>
              <a:rPr sz="3200" spc="-60" dirty="0">
                <a:latin typeface="Arial"/>
                <a:cs typeface="Arial"/>
              </a:rPr>
              <a:t>anti-viral </a:t>
            </a:r>
            <a:r>
              <a:rPr sz="3200" spc="-110" dirty="0">
                <a:latin typeface="Arial"/>
                <a:cs typeface="Arial"/>
              </a:rPr>
              <a:t>drug </a:t>
            </a:r>
            <a:r>
              <a:rPr sz="3200" spc="10" dirty="0">
                <a:latin typeface="Arial"/>
                <a:cs typeface="Arial"/>
              </a:rPr>
              <a:t>for </a:t>
            </a:r>
            <a:r>
              <a:rPr sz="3200" spc="-580" dirty="0">
                <a:latin typeface="Arial"/>
                <a:cs typeface="Arial"/>
              </a:rPr>
              <a:t>JE </a:t>
            </a:r>
            <a:r>
              <a:rPr sz="3200" spc="-150" dirty="0">
                <a:latin typeface="Arial"/>
                <a:cs typeface="Arial"/>
              </a:rPr>
              <a:t>and </a:t>
            </a:r>
            <a:r>
              <a:rPr sz="3200" spc="-280" dirty="0">
                <a:latin typeface="Arial"/>
                <a:cs typeface="Arial"/>
              </a:rPr>
              <a:t>cases</a:t>
            </a:r>
            <a:r>
              <a:rPr sz="3200" spc="-375" dirty="0">
                <a:latin typeface="Arial"/>
                <a:cs typeface="Arial"/>
              </a:rPr>
              <a:t> </a:t>
            </a:r>
            <a:r>
              <a:rPr sz="3200" spc="-130" dirty="0">
                <a:latin typeface="Arial"/>
                <a:cs typeface="Arial"/>
              </a:rPr>
              <a:t>are  </a:t>
            </a:r>
            <a:r>
              <a:rPr sz="3200" spc="-185" dirty="0">
                <a:latin typeface="Arial"/>
                <a:cs typeface="Arial"/>
              </a:rPr>
              <a:t>managed </a:t>
            </a:r>
            <a:r>
              <a:rPr sz="3200" spc="-95" dirty="0">
                <a:latin typeface="Arial"/>
                <a:cs typeface="Arial"/>
              </a:rPr>
              <a:t>symptomatically</a:t>
            </a:r>
            <a:endParaRPr sz="3200">
              <a:latin typeface="Arial"/>
              <a:cs typeface="Arial"/>
            </a:endParaRPr>
          </a:p>
          <a:p>
            <a:pPr marL="368300" marR="250190" indent="-342900" algn="just">
              <a:lnSpc>
                <a:spcPct val="99900"/>
              </a:lnSpc>
              <a:spcBef>
                <a:spcPts val="800"/>
              </a:spcBef>
            </a:pPr>
            <a:r>
              <a:rPr sz="4800" spc="-217" baseline="6076" dirty="0">
                <a:latin typeface="UnDotum"/>
                <a:cs typeface="UnDotum"/>
              </a:rPr>
              <a:t></a:t>
            </a:r>
            <a:r>
              <a:rPr sz="3200" spc="-145" dirty="0">
                <a:latin typeface="Arial"/>
                <a:cs typeface="Arial"/>
              </a:rPr>
              <a:t>Improved </a:t>
            </a:r>
            <a:r>
              <a:rPr sz="3200" spc="-165" dirty="0">
                <a:latin typeface="Arial"/>
                <a:cs typeface="Arial"/>
              </a:rPr>
              <a:t>care </a:t>
            </a:r>
            <a:r>
              <a:rPr sz="3200" spc="-130" dirty="0">
                <a:latin typeface="Arial"/>
                <a:cs typeface="Arial"/>
              </a:rPr>
              <a:t>by </a:t>
            </a:r>
            <a:r>
              <a:rPr sz="3200" spc="-125" dirty="0">
                <a:latin typeface="Arial"/>
                <a:cs typeface="Arial"/>
              </a:rPr>
              <a:t>medical </a:t>
            </a:r>
            <a:r>
              <a:rPr sz="3200" spc="-155" dirty="0">
                <a:latin typeface="Arial"/>
                <a:cs typeface="Arial"/>
              </a:rPr>
              <a:t>and </a:t>
            </a:r>
            <a:r>
              <a:rPr sz="3200" spc="-130" dirty="0">
                <a:latin typeface="Arial"/>
                <a:cs typeface="Arial"/>
              </a:rPr>
              <a:t>para-medical  </a:t>
            </a:r>
            <a:r>
              <a:rPr sz="3200" spc="-75" dirty="0">
                <a:latin typeface="Arial"/>
                <a:cs typeface="Arial"/>
              </a:rPr>
              <a:t>health </a:t>
            </a:r>
            <a:r>
              <a:rPr sz="3200" spc="-160" dirty="0">
                <a:latin typeface="Arial"/>
                <a:cs typeface="Arial"/>
              </a:rPr>
              <a:t>care </a:t>
            </a:r>
            <a:r>
              <a:rPr sz="3200" spc="-100" dirty="0">
                <a:latin typeface="Arial"/>
                <a:cs typeface="Arial"/>
              </a:rPr>
              <a:t>providers, </a:t>
            </a:r>
            <a:r>
              <a:rPr sz="3200" spc="-90" dirty="0">
                <a:latin typeface="Arial"/>
                <a:cs typeface="Arial"/>
              </a:rPr>
              <a:t>improved </a:t>
            </a:r>
            <a:r>
              <a:rPr sz="3200" spc="-110" dirty="0">
                <a:latin typeface="Arial"/>
                <a:cs typeface="Arial"/>
              </a:rPr>
              <a:t>lab</a:t>
            </a:r>
            <a:r>
              <a:rPr sz="3200" spc="-450" dirty="0">
                <a:latin typeface="Arial"/>
                <a:cs typeface="Arial"/>
              </a:rPr>
              <a:t> </a:t>
            </a:r>
            <a:r>
              <a:rPr sz="3200" spc="-180" dirty="0">
                <a:latin typeface="Arial"/>
                <a:cs typeface="Arial"/>
              </a:rPr>
              <a:t>services  </a:t>
            </a:r>
            <a:r>
              <a:rPr sz="3200" spc="10" dirty="0">
                <a:latin typeface="Arial"/>
                <a:cs typeface="Arial"/>
              </a:rPr>
              <a:t>for </a:t>
            </a:r>
            <a:r>
              <a:rPr sz="3200" spc="-160" dirty="0">
                <a:latin typeface="Arial"/>
                <a:cs typeface="Arial"/>
              </a:rPr>
              <a:t>diagnosis, </a:t>
            </a:r>
            <a:r>
              <a:rPr sz="3200" spc="-75" dirty="0">
                <a:latin typeface="Arial"/>
                <a:cs typeface="Arial"/>
              </a:rPr>
              <a:t>availability </a:t>
            </a:r>
            <a:r>
              <a:rPr sz="3200" spc="-5" dirty="0">
                <a:latin typeface="Arial"/>
                <a:cs typeface="Arial"/>
              </a:rPr>
              <a:t>of</a:t>
            </a:r>
            <a:r>
              <a:rPr sz="3200" spc="-484" dirty="0">
                <a:latin typeface="Arial"/>
                <a:cs typeface="Arial"/>
              </a:rPr>
              <a:t> </a:t>
            </a:r>
            <a:r>
              <a:rPr sz="3200" spc="-155" dirty="0">
                <a:latin typeface="Arial"/>
                <a:cs typeface="Arial"/>
              </a:rPr>
              <a:t>drugs</a:t>
            </a:r>
            <a:endParaRPr sz="3200">
              <a:latin typeface="Arial"/>
              <a:cs typeface="Arial"/>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23240" y="1531620"/>
            <a:ext cx="7952105" cy="5021580"/>
          </a:xfrm>
          <a:prstGeom prst="rect">
            <a:avLst/>
          </a:prstGeom>
        </p:spPr>
        <p:txBody>
          <a:bodyPr vert="horz" wrap="square" lIns="0" tIns="114300" rIns="0" bIns="0" rtlCol="0">
            <a:spAutoFit/>
          </a:bodyPr>
          <a:lstStyle/>
          <a:p>
            <a:pPr marL="368300" indent="-342900">
              <a:lnSpc>
                <a:spcPct val="100000"/>
              </a:lnSpc>
              <a:spcBef>
                <a:spcPts val="900"/>
              </a:spcBef>
              <a:buFont typeface="Arial"/>
              <a:buChar char="•"/>
              <a:tabLst>
                <a:tab pos="367665" algn="l"/>
                <a:tab pos="368300" algn="l"/>
              </a:tabLst>
            </a:pPr>
            <a:r>
              <a:rPr sz="3200" b="1" spc="-220" dirty="0">
                <a:latin typeface="Arial"/>
                <a:cs typeface="Arial"/>
              </a:rPr>
              <a:t>Proper </a:t>
            </a:r>
            <a:r>
              <a:rPr sz="3200" b="1" spc="-330" dirty="0">
                <a:latin typeface="Arial"/>
                <a:cs typeface="Arial"/>
              </a:rPr>
              <a:t>case </a:t>
            </a:r>
            <a:r>
              <a:rPr sz="3200" b="1" spc="-215" dirty="0">
                <a:latin typeface="Arial"/>
                <a:cs typeface="Arial"/>
              </a:rPr>
              <a:t>management</a:t>
            </a:r>
            <a:r>
              <a:rPr sz="3200" b="1" spc="25" dirty="0">
                <a:latin typeface="Arial"/>
                <a:cs typeface="Arial"/>
              </a:rPr>
              <a:t> </a:t>
            </a:r>
            <a:r>
              <a:rPr sz="3200" b="1" spc="-170" dirty="0">
                <a:latin typeface="Arial"/>
                <a:cs typeface="Arial"/>
              </a:rPr>
              <a:t>(contd.):</a:t>
            </a:r>
            <a:endParaRPr sz="3200">
              <a:latin typeface="Arial"/>
              <a:cs typeface="Arial"/>
            </a:endParaRPr>
          </a:p>
          <a:p>
            <a:pPr marL="25400">
              <a:lnSpc>
                <a:spcPct val="100000"/>
              </a:lnSpc>
              <a:spcBef>
                <a:spcPts val="800"/>
              </a:spcBef>
              <a:tabLst>
                <a:tab pos="2906395" algn="l"/>
                <a:tab pos="3437254" algn="l"/>
              </a:tabLst>
            </a:pPr>
            <a:r>
              <a:rPr sz="4800" spc="-307" baseline="6076" dirty="0">
                <a:latin typeface="UnDotum"/>
                <a:cs typeface="UnDotum"/>
              </a:rPr>
              <a:t></a:t>
            </a:r>
            <a:r>
              <a:rPr sz="3200" b="1" spc="-204" dirty="0">
                <a:latin typeface="Arial"/>
                <a:cs typeface="Arial"/>
              </a:rPr>
              <a:t>Management	</a:t>
            </a:r>
            <a:r>
              <a:rPr sz="3200" b="1" spc="-145" dirty="0">
                <a:latin typeface="Arial"/>
                <a:cs typeface="Arial"/>
              </a:rPr>
              <a:t>of	</a:t>
            </a:r>
            <a:r>
              <a:rPr sz="3200" b="1" spc="-235" dirty="0">
                <a:latin typeface="Arial"/>
                <a:cs typeface="Arial"/>
              </a:rPr>
              <a:t>sequel: </a:t>
            </a:r>
            <a:r>
              <a:rPr sz="3200" spc="-120" dirty="0">
                <a:latin typeface="Arial"/>
                <a:cs typeface="Arial"/>
              </a:rPr>
              <a:t>rehab </a:t>
            </a:r>
            <a:r>
              <a:rPr sz="3200" spc="-35" dirty="0">
                <a:latin typeface="Arial"/>
                <a:cs typeface="Arial"/>
              </a:rPr>
              <a:t>at</a:t>
            </a:r>
            <a:r>
              <a:rPr sz="3200" spc="-155" dirty="0">
                <a:latin typeface="Arial"/>
                <a:cs typeface="Arial"/>
              </a:rPr>
              <a:t> </a:t>
            </a:r>
            <a:r>
              <a:rPr sz="3200" spc="-35" dirty="0">
                <a:latin typeface="Arial"/>
                <a:cs typeface="Arial"/>
              </a:rPr>
              <a:t>district</a:t>
            </a:r>
            <a:endParaRPr sz="3200">
              <a:latin typeface="Arial"/>
              <a:cs typeface="Arial"/>
            </a:endParaRPr>
          </a:p>
          <a:p>
            <a:pPr marL="25400">
              <a:lnSpc>
                <a:spcPts val="3835"/>
              </a:lnSpc>
              <a:spcBef>
                <a:spcPts val="800"/>
              </a:spcBef>
              <a:tabLst>
                <a:tab pos="2089150" algn="l"/>
                <a:tab pos="6269990" algn="l"/>
              </a:tabLst>
            </a:pPr>
            <a:r>
              <a:rPr sz="4800" spc="-442" baseline="6076" dirty="0">
                <a:latin typeface="UnDotum"/>
                <a:cs typeface="UnDotum"/>
              </a:rPr>
              <a:t></a:t>
            </a:r>
            <a:r>
              <a:rPr sz="3200" b="1" spc="-295" dirty="0">
                <a:latin typeface="Arial"/>
                <a:cs typeface="Arial"/>
              </a:rPr>
              <a:t>Epidemic	</a:t>
            </a:r>
            <a:r>
              <a:rPr sz="3200" b="1" spc="-245" dirty="0">
                <a:latin typeface="Arial"/>
                <a:cs typeface="Arial"/>
              </a:rPr>
              <a:t>preparedness</a:t>
            </a:r>
            <a:r>
              <a:rPr sz="3200" b="1" spc="-165" dirty="0">
                <a:latin typeface="Arial"/>
                <a:cs typeface="Arial"/>
              </a:rPr>
              <a:t> </a:t>
            </a:r>
            <a:r>
              <a:rPr sz="3200" b="1" spc="-229" dirty="0">
                <a:latin typeface="Arial"/>
                <a:cs typeface="Arial"/>
              </a:rPr>
              <a:t>and</a:t>
            </a:r>
            <a:r>
              <a:rPr sz="3200" b="1" spc="-160" dirty="0">
                <a:latin typeface="Arial"/>
                <a:cs typeface="Arial"/>
              </a:rPr>
              <a:t> </a:t>
            </a:r>
            <a:r>
              <a:rPr sz="3200" b="1" spc="-180" dirty="0">
                <a:latin typeface="Arial"/>
                <a:cs typeface="Arial"/>
              </a:rPr>
              <a:t>rapid	</a:t>
            </a:r>
            <a:r>
              <a:rPr sz="3200" b="1" spc="-265" dirty="0">
                <a:latin typeface="Arial"/>
                <a:cs typeface="Arial"/>
              </a:rPr>
              <a:t>response:</a:t>
            </a:r>
            <a:endParaRPr sz="3200">
              <a:latin typeface="Arial"/>
              <a:cs typeface="Arial"/>
            </a:endParaRPr>
          </a:p>
          <a:p>
            <a:pPr marL="368300">
              <a:lnSpc>
                <a:spcPts val="3835"/>
              </a:lnSpc>
            </a:pPr>
            <a:r>
              <a:rPr sz="3200" spc="-95" dirty="0">
                <a:latin typeface="Arial"/>
                <a:cs typeface="Arial"/>
              </a:rPr>
              <a:t>team </a:t>
            </a:r>
            <a:r>
              <a:rPr sz="3200" spc="-65" dirty="0">
                <a:latin typeface="Arial"/>
                <a:cs typeface="Arial"/>
              </a:rPr>
              <a:t>constituted </a:t>
            </a:r>
            <a:r>
              <a:rPr sz="3200" spc="-40" dirty="0">
                <a:latin typeface="Arial"/>
                <a:cs typeface="Arial"/>
              </a:rPr>
              <a:t>in </a:t>
            </a:r>
            <a:r>
              <a:rPr sz="3200" spc="-70" dirty="0">
                <a:latin typeface="Arial"/>
                <a:cs typeface="Arial"/>
              </a:rPr>
              <a:t>all </a:t>
            </a:r>
            <a:r>
              <a:rPr sz="3200" spc="-580" dirty="0">
                <a:latin typeface="Arial"/>
                <a:cs typeface="Arial"/>
              </a:rPr>
              <a:t>JE </a:t>
            </a:r>
            <a:r>
              <a:rPr sz="3200" spc="-135" dirty="0">
                <a:latin typeface="Arial"/>
                <a:cs typeface="Arial"/>
              </a:rPr>
              <a:t>endemic</a:t>
            </a:r>
            <a:r>
              <a:rPr sz="3200" spc="-520" dirty="0">
                <a:latin typeface="Arial"/>
                <a:cs typeface="Arial"/>
              </a:rPr>
              <a:t> </a:t>
            </a:r>
            <a:r>
              <a:rPr sz="3200" spc="-70" dirty="0">
                <a:latin typeface="Arial"/>
                <a:cs typeface="Arial"/>
              </a:rPr>
              <a:t>districts</a:t>
            </a:r>
            <a:endParaRPr sz="3200">
              <a:latin typeface="Arial"/>
              <a:cs typeface="Arial"/>
            </a:endParaRPr>
          </a:p>
          <a:p>
            <a:pPr marL="368300" indent="-342900">
              <a:lnSpc>
                <a:spcPct val="100000"/>
              </a:lnSpc>
              <a:spcBef>
                <a:spcPts val="800"/>
              </a:spcBef>
              <a:buFont typeface="Arial"/>
              <a:buChar char="•"/>
              <a:tabLst>
                <a:tab pos="367665" algn="l"/>
                <a:tab pos="368300" algn="l"/>
              </a:tabLst>
            </a:pPr>
            <a:r>
              <a:rPr sz="3200" b="1" spc="-220" dirty="0">
                <a:latin typeface="Arial"/>
                <a:cs typeface="Arial"/>
              </a:rPr>
              <a:t>Vaccination:</a:t>
            </a:r>
            <a:endParaRPr sz="3200">
              <a:latin typeface="Arial"/>
              <a:cs typeface="Arial"/>
            </a:endParaRPr>
          </a:p>
          <a:p>
            <a:pPr marL="390525">
              <a:lnSpc>
                <a:spcPct val="100000"/>
              </a:lnSpc>
              <a:spcBef>
                <a:spcPts val="800"/>
              </a:spcBef>
            </a:pPr>
            <a:r>
              <a:rPr sz="3200" spc="-130" dirty="0">
                <a:latin typeface="Arial"/>
                <a:cs typeface="Arial"/>
              </a:rPr>
              <a:t>Vaccination </a:t>
            </a:r>
            <a:r>
              <a:rPr sz="3200" spc="-5" dirty="0">
                <a:latin typeface="Arial"/>
                <a:cs typeface="Arial"/>
              </a:rPr>
              <a:t>of </a:t>
            </a:r>
            <a:r>
              <a:rPr sz="3200" spc="-85" dirty="0">
                <a:latin typeface="Arial"/>
                <a:cs typeface="Arial"/>
              </a:rPr>
              <a:t>children </a:t>
            </a:r>
            <a:r>
              <a:rPr sz="3200" spc="-90" dirty="0">
                <a:latin typeface="Arial"/>
                <a:cs typeface="Arial"/>
              </a:rPr>
              <a:t>between </a:t>
            </a:r>
            <a:r>
              <a:rPr sz="3200" spc="-145" dirty="0">
                <a:latin typeface="Arial"/>
                <a:cs typeface="Arial"/>
              </a:rPr>
              <a:t>1-15 </a:t>
            </a:r>
            <a:r>
              <a:rPr sz="3200" spc="-155" dirty="0">
                <a:latin typeface="Arial"/>
                <a:cs typeface="Arial"/>
              </a:rPr>
              <a:t>yrs</a:t>
            </a:r>
            <a:r>
              <a:rPr sz="3200" spc="-615" dirty="0">
                <a:latin typeface="Arial"/>
                <a:cs typeface="Arial"/>
              </a:rPr>
              <a:t> </a:t>
            </a:r>
            <a:r>
              <a:rPr sz="3200" spc="-190" dirty="0">
                <a:latin typeface="Arial"/>
                <a:cs typeface="Arial"/>
              </a:rPr>
              <a:t>age:</a:t>
            </a:r>
            <a:endParaRPr sz="3200">
              <a:latin typeface="Arial"/>
              <a:cs typeface="Arial"/>
            </a:endParaRPr>
          </a:p>
          <a:p>
            <a:pPr marL="368300" marR="75565" indent="-342900">
              <a:lnSpc>
                <a:spcPct val="99900"/>
              </a:lnSpc>
              <a:spcBef>
                <a:spcPts val="800"/>
              </a:spcBef>
            </a:pPr>
            <a:r>
              <a:rPr sz="4800" spc="-135" baseline="6076" dirty="0">
                <a:latin typeface="UnDotum"/>
                <a:cs typeface="UnDotum"/>
              </a:rPr>
              <a:t></a:t>
            </a:r>
            <a:r>
              <a:rPr sz="3200" spc="-90" dirty="0">
                <a:latin typeface="Arial"/>
                <a:cs typeface="Arial"/>
              </a:rPr>
              <a:t>Initiated </a:t>
            </a:r>
            <a:r>
              <a:rPr sz="3200" spc="-175" dirty="0">
                <a:latin typeface="Arial"/>
                <a:cs typeface="Arial"/>
              </a:rPr>
              <a:t>since </a:t>
            </a:r>
            <a:r>
              <a:rPr sz="3200" spc="-170" dirty="0">
                <a:latin typeface="Arial"/>
                <a:cs typeface="Arial"/>
              </a:rPr>
              <a:t>2006 </a:t>
            </a:r>
            <a:r>
              <a:rPr sz="3200" spc="15" dirty="0">
                <a:latin typeface="Arial"/>
                <a:cs typeface="Arial"/>
              </a:rPr>
              <a:t>with </a:t>
            </a:r>
            <a:r>
              <a:rPr sz="3200" spc="-150" dirty="0">
                <a:latin typeface="Arial"/>
                <a:cs typeface="Arial"/>
              </a:rPr>
              <a:t>single </a:t>
            </a:r>
            <a:r>
              <a:rPr sz="3200" spc="-190" dirty="0">
                <a:latin typeface="Arial"/>
                <a:cs typeface="Arial"/>
              </a:rPr>
              <a:t>dose </a:t>
            </a:r>
            <a:r>
              <a:rPr sz="3200" spc="-80" dirty="0">
                <a:latin typeface="Arial"/>
                <a:cs typeface="Arial"/>
              </a:rPr>
              <a:t>live  </a:t>
            </a:r>
            <a:r>
              <a:rPr sz="3200" spc="-70" dirty="0">
                <a:latin typeface="Arial"/>
                <a:cs typeface="Arial"/>
              </a:rPr>
              <a:t>attenuated </a:t>
            </a:r>
            <a:r>
              <a:rPr sz="3200" spc="-204" dirty="0">
                <a:latin typeface="Arial"/>
                <a:cs typeface="Arial"/>
              </a:rPr>
              <a:t>SA-14-14-2 </a:t>
            </a:r>
            <a:r>
              <a:rPr sz="3200" spc="-170" dirty="0">
                <a:latin typeface="Arial"/>
                <a:cs typeface="Arial"/>
              </a:rPr>
              <a:t>vaccine </a:t>
            </a:r>
            <a:r>
              <a:rPr sz="3200" spc="-90" dirty="0">
                <a:latin typeface="Arial"/>
                <a:cs typeface="Arial"/>
              </a:rPr>
              <a:t>under </a:t>
            </a:r>
            <a:r>
              <a:rPr sz="3200" spc="-280" dirty="0">
                <a:latin typeface="Arial"/>
                <a:cs typeface="Arial"/>
              </a:rPr>
              <a:t>UIP </a:t>
            </a:r>
            <a:r>
              <a:rPr sz="3200" spc="-40" dirty="0">
                <a:latin typeface="Arial"/>
                <a:cs typeface="Arial"/>
              </a:rPr>
              <a:t>in</a:t>
            </a:r>
            <a:r>
              <a:rPr sz="3200" spc="-235" dirty="0">
                <a:latin typeface="Arial"/>
                <a:cs typeface="Arial"/>
              </a:rPr>
              <a:t> </a:t>
            </a:r>
            <a:r>
              <a:rPr sz="3200" spc="-250" dirty="0">
                <a:latin typeface="Arial"/>
                <a:cs typeface="Arial"/>
              </a:rPr>
              <a:t>a  </a:t>
            </a:r>
            <a:r>
              <a:rPr sz="3200" spc="-185" dirty="0">
                <a:latin typeface="Arial"/>
                <a:cs typeface="Arial"/>
              </a:rPr>
              <a:t>phased</a:t>
            </a:r>
            <a:r>
              <a:rPr sz="3200" spc="-180" dirty="0">
                <a:latin typeface="Arial"/>
                <a:cs typeface="Arial"/>
              </a:rPr>
              <a:t> </a:t>
            </a:r>
            <a:r>
              <a:rPr sz="3200" spc="-120" dirty="0">
                <a:latin typeface="Arial"/>
                <a:cs typeface="Arial"/>
              </a:rPr>
              <a:t>manner</a:t>
            </a:r>
            <a:endParaRPr sz="3200">
              <a:latin typeface="Arial"/>
              <a:cs typeface="Arial"/>
            </a:endParaRPr>
          </a:p>
        </p:txBody>
      </p:sp>
      <p:sp>
        <p:nvSpPr>
          <p:cNvPr id="3" name="object 3"/>
          <p:cNvSpPr txBox="1">
            <a:spLocks noGrp="1"/>
          </p:cNvSpPr>
          <p:nvPr>
            <p:ph type="title"/>
          </p:nvPr>
        </p:nvSpPr>
        <p:spPr>
          <a:xfrm>
            <a:off x="924560" y="497840"/>
            <a:ext cx="7286625" cy="695960"/>
          </a:xfrm>
          <a:prstGeom prst="rect">
            <a:avLst/>
          </a:prstGeom>
        </p:spPr>
        <p:txBody>
          <a:bodyPr vert="horz" wrap="square" lIns="0" tIns="12700" rIns="0" bIns="0" rtlCol="0">
            <a:spAutoFit/>
          </a:bodyPr>
          <a:lstStyle/>
          <a:p>
            <a:pPr marL="12700">
              <a:lnSpc>
                <a:spcPct val="100000"/>
              </a:lnSpc>
              <a:spcBef>
                <a:spcPts val="100"/>
              </a:spcBef>
            </a:pPr>
            <a:r>
              <a:rPr spc="-520" dirty="0"/>
              <a:t>GUIDELINES </a:t>
            </a:r>
            <a:r>
              <a:rPr spc="-550" dirty="0"/>
              <a:t>UNDER </a:t>
            </a:r>
            <a:r>
              <a:rPr spc="-480" dirty="0"/>
              <a:t>NVBDCP:</a:t>
            </a:r>
            <a:r>
              <a:rPr spc="-335" dirty="0"/>
              <a:t> </a:t>
            </a:r>
            <a:r>
              <a:rPr spc="-800" dirty="0"/>
              <a:t>JE</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23240" y="1531620"/>
            <a:ext cx="7363459" cy="5407660"/>
          </a:xfrm>
          <a:prstGeom prst="rect">
            <a:avLst/>
          </a:prstGeom>
        </p:spPr>
        <p:txBody>
          <a:bodyPr vert="horz" wrap="square" lIns="0" tIns="114300" rIns="0" bIns="0" rtlCol="0">
            <a:spAutoFit/>
          </a:bodyPr>
          <a:lstStyle/>
          <a:p>
            <a:pPr marL="368300" indent="-342900">
              <a:lnSpc>
                <a:spcPct val="100000"/>
              </a:lnSpc>
              <a:spcBef>
                <a:spcPts val="900"/>
              </a:spcBef>
              <a:buFont typeface="Arial"/>
              <a:buChar char="•"/>
              <a:tabLst>
                <a:tab pos="367665" algn="l"/>
                <a:tab pos="368300" algn="l"/>
              </a:tabLst>
            </a:pPr>
            <a:r>
              <a:rPr sz="3200" b="1" spc="-155" dirty="0">
                <a:latin typeface="Arial"/>
                <a:cs typeface="Arial"/>
              </a:rPr>
              <a:t>Integrated </a:t>
            </a:r>
            <a:r>
              <a:rPr sz="3200" b="1" spc="-200" dirty="0">
                <a:latin typeface="Arial"/>
                <a:cs typeface="Arial"/>
              </a:rPr>
              <a:t>vector </a:t>
            </a:r>
            <a:r>
              <a:rPr sz="3200" b="1" spc="-175" dirty="0">
                <a:latin typeface="Arial"/>
                <a:cs typeface="Arial"/>
              </a:rPr>
              <a:t>Management</a:t>
            </a:r>
            <a:endParaRPr sz="3200">
              <a:latin typeface="Arial"/>
              <a:cs typeface="Arial"/>
            </a:endParaRPr>
          </a:p>
          <a:p>
            <a:pPr marL="368300" marR="257810" indent="-342900">
              <a:lnSpc>
                <a:spcPct val="100000"/>
              </a:lnSpc>
              <a:spcBef>
                <a:spcPts val="800"/>
              </a:spcBef>
            </a:pPr>
            <a:r>
              <a:rPr sz="4800" spc="-375" baseline="6076" dirty="0">
                <a:latin typeface="UnDotum"/>
                <a:cs typeface="UnDotum"/>
              </a:rPr>
              <a:t></a:t>
            </a:r>
            <a:r>
              <a:rPr sz="3200" spc="-250" dirty="0">
                <a:latin typeface="Arial"/>
                <a:cs typeface="Arial"/>
              </a:rPr>
              <a:t>Fogging </a:t>
            </a:r>
            <a:r>
              <a:rPr sz="3200" spc="15" dirty="0">
                <a:latin typeface="Arial"/>
                <a:cs typeface="Arial"/>
              </a:rPr>
              <a:t>with </a:t>
            </a:r>
            <a:r>
              <a:rPr sz="3200" spc="-60" dirty="0">
                <a:latin typeface="Arial"/>
                <a:cs typeface="Arial"/>
              </a:rPr>
              <a:t>Malathion </a:t>
            </a:r>
            <a:r>
              <a:rPr sz="3200" spc="10" dirty="0">
                <a:latin typeface="Arial"/>
                <a:cs typeface="Arial"/>
              </a:rPr>
              <a:t>for </a:t>
            </a:r>
            <a:r>
              <a:rPr sz="3200" spc="-40" dirty="0">
                <a:latin typeface="Arial"/>
                <a:cs typeface="Arial"/>
              </a:rPr>
              <a:t>outdoor </a:t>
            </a:r>
            <a:r>
              <a:rPr sz="3200" spc="-165" dirty="0">
                <a:latin typeface="Arial"/>
                <a:cs typeface="Arial"/>
              </a:rPr>
              <a:t>is  </a:t>
            </a:r>
            <a:r>
              <a:rPr sz="3200" spc="-130" dirty="0">
                <a:latin typeface="Arial"/>
                <a:cs typeface="Arial"/>
              </a:rPr>
              <a:t>recommended </a:t>
            </a:r>
            <a:r>
              <a:rPr sz="3200" spc="-90" dirty="0">
                <a:latin typeface="Arial"/>
                <a:cs typeface="Arial"/>
              </a:rPr>
              <a:t>during </a:t>
            </a:r>
            <a:r>
              <a:rPr sz="3200" spc="-114" dirty="0">
                <a:latin typeface="Arial"/>
                <a:cs typeface="Arial"/>
              </a:rPr>
              <a:t>outbreaks </a:t>
            </a:r>
            <a:r>
              <a:rPr sz="3200" spc="10" dirty="0">
                <a:latin typeface="Arial"/>
                <a:cs typeface="Arial"/>
              </a:rPr>
              <a:t>for  </a:t>
            </a:r>
            <a:r>
              <a:rPr sz="3200" spc="-85" dirty="0">
                <a:latin typeface="Arial"/>
                <a:cs typeface="Arial"/>
              </a:rPr>
              <a:t>immediate </a:t>
            </a:r>
            <a:r>
              <a:rPr sz="3200" spc="-65" dirty="0">
                <a:latin typeface="Arial"/>
                <a:cs typeface="Arial"/>
              </a:rPr>
              <a:t>killing </a:t>
            </a:r>
            <a:r>
              <a:rPr sz="3200" spc="-5" dirty="0">
                <a:latin typeface="Arial"/>
                <a:cs typeface="Arial"/>
              </a:rPr>
              <a:t>of </a:t>
            </a:r>
            <a:r>
              <a:rPr sz="3200" spc="-70" dirty="0">
                <a:latin typeface="Arial"/>
                <a:cs typeface="Arial"/>
              </a:rPr>
              <a:t>infected</a:t>
            </a:r>
            <a:r>
              <a:rPr sz="3200" spc="-570" dirty="0">
                <a:latin typeface="Arial"/>
                <a:cs typeface="Arial"/>
              </a:rPr>
              <a:t> </a:t>
            </a:r>
            <a:r>
              <a:rPr sz="3200" spc="-125" dirty="0">
                <a:latin typeface="Arial"/>
                <a:cs typeface="Arial"/>
              </a:rPr>
              <a:t>mosquitoes</a:t>
            </a:r>
            <a:endParaRPr sz="3200">
              <a:latin typeface="Arial"/>
              <a:cs typeface="Arial"/>
            </a:endParaRPr>
          </a:p>
          <a:p>
            <a:pPr marL="25400">
              <a:lnSpc>
                <a:spcPct val="100000"/>
              </a:lnSpc>
              <a:spcBef>
                <a:spcPts val="790"/>
              </a:spcBef>
            </a:pPr>
            <a:r>
              <a:rPr sz="4800" spc="-202" baseline="5208" dirty="0">
                <a:latin typeface="UnDotum"/>
                <a:cs typeface="UnDotum"/>
              </a:rPr>
              <a:t></a:t>
            </a:r>
            <a:r>
              <a:rPr sz="3200" spc="-135" dirty="0">
                <a:latin typeface="Arial"/>
                <a:cs typeface="Arial"/>
              </a:rPr>
              <a:t>Anti- </a:t>
            </a:r>
            <a:r>
              <a:rPr sz="3200" spc="-95" dirty="0">
                <a:latin typeface="Arial"/>
                <a:cs typeface="Arial"/>
              </a:rPr>
              <a:t>larval</a:t>
            </a:r>
            <a:r>
              <a:rPr sz="3200" spc="-215" dirty="0">
                <a:latin typeface="Arial"/>
                <a:cs typeface="Arial"/>
              </a:rPr>
              <a:t> </a:t>
            </a:r>
            <a:r>
              <a:rPr sz="3200" spc="-95" dirty="0">
                <a:latin typeface="Arial"/>
                <a:cs typeface="Arial"/>
              </a:rPr>
              <a:t>operations</a:t>
            </a:r>
            <a:endParaRPr sz="3200">
              <a:latin typeface="Arial"/>
              <a:cs typeface="Arial"/>
            </a:endParaRPr>
          </a:p>
          <a:p>
            <a:pPr marL="368300" marR="17780" indent="-342900">
              <a:lnSpc>
                <a:spcPct val="99900"/>
              </a:lnSpc>
              <a:spcBef>
                <a:spcPts val="800"/>
              </a:spcBef>
            </a:pPr>
            <a:r>
              <a:rPr sz="4800" spc="-322" baseline="5208" dirty="0">
                <a:latin typeface="UnDotum"/>
                <a:cs typeface="UnDotum"/>
              </a:rPr>
              <a:t></a:t>
            </a:r>
            <a:r>
              <a:rPr sz="3200" spc="-215" dirty="0">
                <a:latin typeface="Arial"/>
                <a:cs typeface="Arial"/>
              </a:rPr>
              <a:t>Personal </a:t>
            </a:r>
            <a:r>
              <a:rPr sz="3200" spc="-55" dirty="0">
                <a:latin typeface="Arial"/>
                <a:cs typeface="Arial"/>
              </a:rPr>
              <a:t>protective </a:t>
            </a:r>
            <a:r>
              <a:rPr sz="3200" spc="-190" dirty="0">
                <a:latin typeface="Arial"/>
                <a:cs typeface="Arial"/>
              </a:rPr>
              <a:t>measures </a:t>
            </a:r>
            <a:r>
              <a:rPr sz="3200" spc="10" dirty="0">
                <a:latin typeface="Arial"/>
                <a:cs typeface="Arial"/>
              </a:rPr>
              <a:t>for </a:t>
            </a:r>
            <a:r>
              <a:rPr sz="3200" spc="-165" dirty="0">
                <a:latin typeface="Arial"/>
                <a:cs typeface="Arial"/>
              </a:rPr>
              <a:t>using  </a:t>
            </a:r>
            <a:r>
              <a:rPr sz="3200" spc="-130" dirty="0">
                <a:latin typeface="Arial"/>
                <a:cs typeface="Arial"/>
              </a:rPr>
              <a:t>insecticides </a:t>
            </a:r>
            <a:r>
              <a:rPr sz="3200" spc="-50" dirty="0">
                <a:latin typeface="Arial"/>
                <a:cs typeface="Arial"/>
              </a:rPr>
              <a:t>treated </a:t>
            </a:r>
            <a:r>
              <a:rPr sz="3200" spc="-130" dirty="0">
                <a:latin typeface="Arial"/>
                <a:cs typeface="Arial"/>
              </a:rPr>
              <a:t>bed </a:t>
            </a:r>
            <a:r>
              <a:rPr sz="3200" spc="-120" dirty="0">
                <a:latin typeface="Arial"/>
                <a:cs typeface="Arial"/>
              </a:rPr>
              <a:t>nets </a:t>
            </a:r>
            <a:r>
              <a:rPr sz="3200" spc="-150" dirty="0">
                <a:latin typeface="Arial"/>
                <a:cs typeface="Arial"/>
              </a:rPr>
              <a:t>and</a:t>
            </a:r>
            <a:r>
              <a:rPr sz="3200" spc="-480" dirty="0">
                <a:latin typeface="Arial"/>
                <a:cs typeface="Arial"/>
              </a:rPr>
              <a:t> </a:t>
            </a:r>
            <a:r>
              <a:rPr sz="3200" spc="-105" dirty="0">
                <a:latin typeface="Arial"/>
                <a:cs typeface="Arial"/>
              </a:rPr>
              <a:t>curtains,  </a:t>
            </a:r>
            <a:r>
              <a:rPr sz="3200" spc="-114" dirty="0">
                <a:latin typeface="Arial"/>
                <a:cs typeface="Arial"/>
              </a:rPr>
              <a:t>wearing </a:t>
            </a:r>
            <a:r>
              <a:rPr sz="3200" spc="5" dirty="0">
                <a:latin typeface="Arial"/>
                <a:cs typeface="Arial"/>
              </a:rPr>
              <a:t>full </a:t>
            </a:r>
            <a:r>
              <a:rPr sz="3200" spc="-180" dirty="0">
                <a:latin typeface="Arial"/>
                <a:cs typeface="Arial"/>
              </a:rPr>
              <a:t>sleeve </a:t>
            </a:r>
            <a:r>
              <a:rPr sz="3200" spc="-114" dirty="0">
                <a:latin typeface="Arial"/>
                <a:cs typeface="Arial"/>
              </a:rPr>
              <a:t>clothes </a:t>
            </a:r>
            <a:r>
              <a:rPr sz="3200" spc="-90" dirty="0">
                <a:latin typeface="Arial"/>
                <a:cs typeface="Arial"/>
              </a:rPr>
              <a:t>during </a:t>
            </a:r>
            <a:r>
              <a:rPr sz="3200" spc="-145" dirty="0">
                <a:latin typeface="Arial"/>
                <a:cs typeface="Arial"/>
              </a:rPr>
              <a:t>evening  </a:t>
            </a:r>
            <a:r>
              <a:rPr sz="3200" spc="-125" dirty="0">
                <a:latin typeface="Arial"/>
                <a:cs typeface="Arial"/>
              </a:rPr>
              <a:t>hours</a:t>
            </a:r>
            <a:r>
              <a:rPr sz="3200" spc="-190" dirty="0">
                <a:latin typeface="Arial"/>
                <a:cs typeface="Arial"/>
              </a:rPr>
              <a:t> </a:t>
            </a:r>
            <a:r>
              <a:rPr sz="3200" spc="-90" dirty="0">
                <a:latin typeface="Arial"/>
                <a:cs typeface="Arial"/>
              </a:rPr>
              <a:t>etc.</a:t>
            </a:r>
            <a:endParaRPr sz="3200">
              <a:latin typeface="Arial"/>
              <a:cs typeface="Arial"/>
            </a:endParaRPr>
          </a:p>
          <a:p>
            <a:pPr marL="25400">
              <a:lnSpc>
                <a:spcPct val="100000"/>
              </a:lnSpc>
              <a:spcBef>
                <a:spcPts val="800"/>
              </a:spcBef>
            </a:pPr>
            <a:r>
              <a:rPr sz="4800" spc="-247" baseline="5208" dirty="0">
                <a:latin typeface="UnDotum"/>
                <a:cs typeface="UnDotum"/>
              </a:rPr>
              <a:t></a:t>
            </a:r>
            <a:r>
              <a:rPr sz="3200" spc="-165" dirty="0">
                <a:latin typeface="Arial"/>
                <a:cs typeface="Arial"/>
              </a:rPr>
              <a:t>Biological </a:t>
            </a:r>
            <a:r>
              <a:rPr sz="3200" spc="-45" dirty="0">
                <a:latin typeface="Arial"/>
                <a:cs typeface="Arial"/>
              </a:rPr>
              <a:t>control </a:t>
            </a:r>
            <a:r>
              <a:rPr sz="3200" spc="-165" dirty="0">
                <a:latin typeface="Arial"/>
                <a:cs typeface="Arial"/>
              </a:rPr>
              <a:t>using </a:t>
            </a:r>
            <a:r>
              <a:rPr sz="3200" spc="-100" dirty="0">
                <a:latin typeface="Arial"/>
                <a:cs typeface="Arial"/>
              </a:rPr>
              <a:t>larvivorous</a:t>
            </a:r>
            <a:r>
              <a:rPr sz="3200" spc="-320" dirty="0">
                <a:latin typeface="Arial"/>
                <a:cs typeface="Arial"/>
              </a:rPr>
              <a:t> </a:t>
            </a:r>
            <a:r>
              <a:rPr sz="3200" spc="-150" dirty="0">
                <a:latin typeface="Arial"/>
                <a:cs typeface="Arial"/>
              </a:rPr>
              <a:t>fishes</a:t>
            </a:r>
            <a:endParaRPr sz="3200">
              <a:latin typeface="Arial"/>
              <a:cs typeface="Arial"/>
            </a:endParaRPr>
          </a:p>
        </p:txBody>
      </p:sp>
      <p:sp>
        <p:nvSpPr>
          <p:cNvPr id="3" name="object 3"/>
          <p:cNvSpPr txBox="1">
            <a:spLocks noGrp="1"/>
          </p:cNvSpPr>
          <p:nvPr>
            <p:ph type="title"/>
          </p:nvPr>
        </p:nvSpPr>
        <p:spPr>
          <a:xfrm>
            <a:off x="924560" y="497840"/>
            <a:ext cx="7286625" cy="695960"/>
          </a:xfrm>
          <a:prstGeom prst="rect">
            <a:avLst/>
          </a:prstGeom>
        </p:spPr>
        <p:txBody>
          <a:bodyPr vert="horz" wrap="square" lIns="0" tIns="12700" rIns="0" bIns="0" rtlCol="0">
            <a:spAutoFit/>
          </a:bodyPr>
          <a:lstStyle/>
          <a:p>
            <a:pPr marL="12700">
              <a:lnSpc>
                <a:spcPct val="100000"/>
              </a:lnSpc>
              <a:spcBef>
                <a:spcPts val="100"/>
              </a:spcBef>
            </a:pPr>
            <a:r>
              <a:rPr spc="-520" dirty="0"/>
              <a:t>GUIDELINES </a:t>
            </a:r>
            <a:r>
              <a:rPr spc="-550" dirty="0"/>
              <a:t>UNDER </a:t>
            </a:r>
            <a:r>
              <a:rPr spc="-480" dirty="0"/>
              <a:t>NVBDCP:</a:t>
            </a:r>
            <a:r>
              <a:rPr spc="-335" dirty="0"/>
              <a:t> </a:t>
            </a:r>
            <a:r>
              <a:rPr spc="-800" dirty="0"/>
              <a:t>JE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984885" marR="5080" indent="-849630">
              <a:lnSpc>
                <a:spcPct val="100000"/>
              </a:lnSpc>
              <a:spcBef>
                <a:spcPts val="100"/>
              </a:spcBef>
            </a:pPr>
            <a:r>
              <a:rPr sz="4000" spc="-505" dirty="0"/>
              <a:t>NVBDCP </a:t>
            </a:r>
            <a:r>
              <a:rPr sz="4000" spc="-235" dirty="0"/>
              <a:t>– </a:t>
            </a:r>
            <a:r>
              <a:rPr sz="4000" spc="-114" dirty="0"/>
              <a:t>National </a:t>
            </a:r>
            <a:r>
              <a:rPr sz="4000" spc="-130" dirty="0"/>
              <a:t>Vector </a:t>
            </a:r>
            <a:r>
              <a:rPr sz="4000" spc="-190" dirty="0"/>
              <a:t>Borne  </a:t>
            </a:r>
            <a:r>
              <a:rPr sz="4000" spc="-300" dirty="0"/>
              <a:t>Disease </a:t>
            </a:r>
            <a:r>
              <a:rPr sz="4000" spc="-120" dirty="0"/>
              <a:t>Control</a:t>
            </a:r>
            <a:r>
              <a:rPr sz="4000" spc="-155" dirty="0"/>
              <a:t> </a:t>
            </a:r>
            <a:r>
              <a:rPr sz="4000" spc="-200" dirty="0"/>
              <a:t>Program</a:t>
            </a:r>
            <a:endParaRPr sz="4000"/>
          </a:p>
        </p:txBody>
      </p:sp>
      <p:sp>
        <p:nvSpPr>
          <p:cNvPr id="3" name="object 3"/>
          <p:cNvSpPr txBox="1"/>
          <p:nvPr/>
        </p:nvSpPr>
        <p:spPr>
          <a:xfrm>
            <a:off x="523240" y="1539240"/>
            <a:ext cx="7932420" cy="4991100"/>
          </a:xfrm>
          <a:prstGeom prst="rect">
            <a:avLst/>
          </a:prstGeom>
        </p:spPr>
        <p:txBody>
          <a:bodyPr vert="horz" wrap="square" lIns="0" tIns="12065" rIns="0" bIns="0" rtlCol="0">
            <a:spAutoFit/>
          </a:bodyPr>
          <a:lstStyle/>
          <a:p>
            <a:pPr marL="372745" marR="17780" indent="-347980">
              <a:lnSpc>
                <a:spcPct val="110600"/>
              </a:lnSpc>
              <a:spcBef>
                <a:spcPts val="95"/>
              </a:spcBef>
              <a:buChar char="•"/>
              <a:tabLst>
                <a:tab pos="367665" algn="l"/>
                <a:tab pos="368300" algn="l"/>
              </a:tabLst>
            </a:pPr>
            <a:r>
              <a:rPr sz="3000" spc="-120" dirty="0">
                <a:latin typeface="Arial"/>
                <a:cs typeface="Arial"/>
              </a:rPr>
              <a:t>Earlier </a:t>
            </a:r>
            <a:r>
              <a:rPr sz="3000" spc="-40" dirty="0">
                <a:latin typeface="Arial"/>
                <a:cs typeface="Arial"/>
              </a:rPr>
              <a:t>the </a:t>
            </a:r>
            <a:r>
              <a:rPr sz="3000" spc="-100" dirty="0">
                <a:latin typeface="Arial"/>
                <a:cs typeface="Arial"/>
              </a:rPr>
              <a:t>Vector </a:t>
            </a:r>
            <a:r>
              <a:rPr sz="3000" spc="-140" dirty="0">
                <a:latin typeface="Arial"/>
                <a:cs typeface="Arial"/>
              </a:rPr>
              <a:t>Borne </a:t>
            </a:r>
            <a:r>
              <a:rPr sz="3000" spc="-240" dirty="0">
                <a:latin typeface="Arial"/>
                <a:cs typeface="Arial"/>
              </a:rPr>
              <a:t>Diseases </a:t>
            </a:r>
            <a:r>
              <a:rPr sz="3000" spc="-85" dirty="0">
                <a:latin typeface="Arial"/>
                <a:cs typeface="Arial"/>
              </a:rPr>
              <a:t>were</a:t>
            </a:r>
            <a:r>
              <a:rPr sz="3000" spc="-315" dirty="0">
                <a:latin typeface="Arial"/>
                <a:cs typeface="Arial"/>
              </a:rPr>
              <a:t> </a:t>
            </a:r>
            <a:r>
              <a:rPr sz="3000" spc="-175" dirty="0">
                <a:latin typeface="Arial"/>
                <a:cs typeface="Arial"/>
              </a:rPr>
              <a:t>managed  </a:t>
            </a:r>
            <a:r>
              <a:rPr sz="3000" spc="-90" dirty="0">
                <a:latin typeface="Arial"/>
                <a:cs typeface="Arial"/>
              </a:rPr>
              <a:t>under </a:t>
            </a:r>
            <a:r>
              <a:rPr sz="3000" spc="-130" dirty="0">
                <a:latin typeface="Arial"/>
                <a:cs typeface="Arial"/>
              </a:rPr>
              <a:t>separate </a:t>
            </a:r>
            <a:r>
              <a:rPr sz="3000" spc="-85" dirty="0">
                <a:latin typeface="Arial"/>
                <a:cs typeface="Arial"/>
              </a:rPr>
              <a:t>National </a:t>
            </a:r>
            <a:r>
              <a:rPr sz="3000" spc="-105" dirty="0">
                <a:latin typeface="Arial"/>
                <a:cs typeface="Arial"/>
              </a:rPr>
              <a:t>Health</a:t>
            </a:r>
            <a:r>
              <a:rPr sz="3000" spc="-355" dirty="0">
                <a:latin typeface="Arial"/>
                <a:cs typeface="Arial"/>
              </a:rPr>
              <a:t> </a:t>
            </a:r>
            <a:r>
              <a:rPr sz="3000" spc="-175" dirty="0">
                <a:latin typeface="Arial"/>
                <a:cs typeface="Arial"/>
              </a:rPr>
              <a:t>Programs</a:t>
            </a:r>
            <a:endParaRPr sz="3000">
              <a:latin typeface="Arial"/>
              <a:cs typeface="Arial"/>
            </a:endParaRPr>
          </a:p>
          <a:p>
            <a:pPr marL="368300" marR="257810" indent="-342900">
              <a:lnSpc>
                <a:spcPts val="3240"/>
              </a:lnSpc>
              <a:spcBef>
                <a:spcPts val="800"/>
              </a:spcBef>
              <a:buChar char="•"/>
              <a:tabLst>
                <a:tab pos="367665" algn="l"/>
                <a:tab pos="368300" algn="l"/>
              </a:tabLst>
            </a:pPr>
            <a:r>
              <a:rPr sz="3000" spc="-380" dirty="0">
                <a:latin typeface="Arial"/>
                <a:cs typeface="Arial"/>
              </a:rPr>
              <a:t>NVBDCP </a:t>
            </a:r>
            <a:r>
              <a:rPr sz="3000" spc="-155" dirty="0">
                <a:latin typeface="Arial"/>
                <a:cs typeface="Arial"/>
              </a:rPr>
              <a:t>is </a:t>
            </a:r>
            <a:r>
              <a:rPr sz="3000" spc="-165" dirty="0">
                <a:latin typeface="Arial"/>
                <a:cs typeface="Arial"/>
              </a:rPr>
              <a:t>an </a:t>
            </a:r>
            <a:r>
              <a:rPr sz="3000" spc="-80" dirty="0">
                <a:latin typeface="Arial"/>
                <a:cs typeface="Arial"/>
              </a:rPr>
              <a:t>umbrella </a:t>
            </a:r>
            <a:r>
              <a:rPr sz="3000" spc="-100" dirty="0">
                <a:latin typeface="Arial"/>
                <a:cs typeface="Arial"/>
              </a:rPr>
              <a:t>program </a:t>
            </a:r>
            <a:r>
              <a:rPr sz="3000" spc="5" dirty="0">
                <a:latin typeface="Arial"/>
                <a:cs typeface="Arial"/>
              </a:rPr>
              <a:t>for</a:t>
            </a:r>
            <a:r>
              <a:rPr sz="3000" spc="-550" dirty="0">
                <a:latin typeface="Arial"/>
                <a:cs typeface="Arial"/>
              </a:rPr>
              <a:t> </a:t>
            </a:r>
            <a:r>
              <a:rPr sz="3000" spc="-70" dirty="0">
                <a:latin typeface="Arial"/>
                <a:cs typeface="Arial"/>
              </a:rPr>
              <a:t>prevention  </a:t>
            </a:r>
            <a:r>
              <a:rPr sz="3000" spc="-145" dirty="0">
                <a:latin typeface="Arial"/>
                <a:cs typeface="Arial"/>
              </a:rPr>
              <a:t>and </a:t>
            </a:r>
            <a:r>
              <a:rPr sz="3000" spc="-45" dirty="0">
                <a:latin typeface="Arial"/>
                <a:cs typeface="Arial"/>
              </a:rPr>
              <a:t>control </a:t>
            </a:r>
            <a:r>
              <a:rPr sz="3000" spc="-5" dirty="0">
                <a:latin typeface="Arial"/>
                <a:cs typeface="Arial"/>
              </a:rPr>
              <a:t>of </a:t>
            </a:r>
            <a:r>
              <a:rPr sz="3000" spc="-150" dirty="0">
                <a:latin typeface="Arial"/>
                <a:cs typeface="Arial"/>
              </a:rPr>
              <a:t>6 </a:t>
            </a:r>
            <a:r>
              <a:rPr sz="3000" spc="-75" dirty="0">
                <a:latin typeface="Arial"/>
                <a:cs typeface="Arial"/>
              </a:rPr>
              <a:t>vector </a:t>
            </a:r>
            <a:r>
              <a:rPr sz="3000" spc="-85" dirty="0">
                <a:latin typeface="Arial"/>
                <a:cs typeface="Arial"/>
              </a:rPr>
              <a:t>borne </a:t>
            </a:r>
            <a:r>
              <a:rPr sz="3000" spc="-210" dirty="0">
                <a:latin typeface="Arial"/>
                <a:cs typeface="Arial"/>
              </a:rPr>
              <a:t>diseases</a:t>
            </a:r>
            <a:r>
              <a:rPr sz="3000" spc="-595" dirty="0">
                <a:latin typeface="Arial"/>
                <a:cs typeface="Arial"/>
              </a:rPr>
              <a:t> </a:t>
            </a:r>
            <a:r>
              <a:rPr sz="3000" spc="-114" dirty="0">
                <a:latin typeface="Arial"/>
                <a:cs typeface="Arial"/>
              </a:rPr>
              <a:t>namely:</a:t>
            </a:r>
            <a:endParaRPr sz="3000">
              <a:latin typeface="Arial"/>
              <a:cs typeface="Arial"/>
            </a:endParaRPr>
          </a:p>
          <a:p>
            <a:pPr marL="25400">
              <a:lnSpc>
                <a:spcPct val="100000"/>
              </a:lnSpc>
              <a:spcBef>
                <a:spcPts val="330"/>
              </a:spcBef>
            </a:pPr>
            <a:r>
              <a:rPr sz="4500" spc="-914" baseline="5555" dirty="0">
                <a:latin typeface="UnDotum"/>
                <a:cs typeface="UnDotum"/>
              </a:rPr>
              <a:t></a:t>
            </a:r>
            <a:r>
              <a:rPr sz="4500" spc="-1042" baseline="5555" dirty="0">
                <a:latin typeface="UnDotum"/>
                <a:cs typeface="UnDotum"/>
              </a:rPr>
              <a:t> </a:t>
            </a:r>
            <a:r>
              <a:rPr sz="3000" b="1" spc="-110" dirty="0">
                <a:latin typeface="Arial"/>
                <a:cs typeface="Arial"/>
              </a:rPr>
              <a:t>Malaria</a:t>
            </a:r>
            <a:endParaRPr sz="3000">
              <a:latin typeface="Arial"/>
              <a:cs typeface="Arial"/>
            </a:endParaRPr>
          </a:p>
          <a:p>
            <a:pPr marL="25400">
              <a:lnSpc>
                <a:spcPct val="100000"/>
              </a:lnSpc>
              <a:spcBef>
                <a:spcPts val="390"/>
              </a:spcBef>
            </a:pPr>
            <a:r>
              <a:rPr sz="4500" spc="-914" baseline="5555" dirty="0">
                <a:latin typeface="UnDotum"/>
                <a:cs typeface="UnDotum"/>
              </a:rPr>
              <a:t></a:t>
            </a:r>
            <a:r>
              <a:rPr sz="4500" spc="-1042" baseline="5555" dirty="0">
                <a:latin typeface="UnDotum"/>
                <a:cs typeface="UnDotum"/>
              </a:rPr>
              <a:t> </a:t>
            </a:r>
            <a:r>
              <a:rPr sz="3000" b="1" spc="-245" dirty="0">
                <a:latin typeface="Arial"/>
                <a:cs typeface="Arial"/>
              </a:rPr>
              <a:t>Dengue</a:t>
            </a:r>
            <a:endParaRPr sz="3000">
              <a:latin typeface="Arial"/>
              <a:cs typeface="Arial"/>
            </a:endParaRPr>
          </a:p>
          <a:p>
            <a:pPr marL="25400">
              <a:lnSpc>
                <a:spcPct val="100000"/>
              </a:lnSpc>
              <a:spcBef>
                <a:spcPts val="380"/>
              </a:spcBef>
            </a:pPr>
            <a:r>
              <a:rPr sz="4500" spc="-914" baseline="5555" dirty="0">
                <a:latin typeface="UnDotum"/>
                <a:cs typeface="UnDotum"/>
              </a:rPr>
              <a:t></a:t>
            </a:r>
            <a:r>
              <a:rPr sz="4500" spc="-900" baseline="5555" dirty="0">
                <a:latin typeface="UnDotum"/>
                <a:cs typeface="UnDotum"/>
              </a:rPr>
              <a:t> </a:t>
            </a:r>
            <a:r>
              <a:rPr sz="3000" b="1" spc="-270" dirty="0">
                <a:latin typeface="Arial"/>
                <a:cs typeface="Arial"/>
              </a:rPr>
              <a:t>Chikungunya</a:t>
            </a:r>
            <a:endParaRPr sz="3000">
              <a:latin typeface="Arial"/>
              <a:cs typeface="Arial"/>
            </a:endParaRPr>
          </a:p>
          <a:p>
            <a:pPr marL="25400">
              <a:lnSpc>
                <a:spcPct val="100000"/>
              </a:lnSpc>
              <a:spcBef>
                <a:spcPts val="390"/>
              </a:spcBef>
            </a:pPr>
            <a:r>
              <a:rPr sz="4500" spc="-914" baseline="5555" dirty="0">
                <a:latin typeface="UnDotum"/>
                <a:cs typeface="UnDotum"/>
              </a:rPr>
              <a:t> </a:t>
            </a:r>
            <a:r>
              <a:rPr sz="3000" b="1" spc="-295" dirty="0">
                <a:latin typeface="Arial"/>
                <a:cs typeface="Arial"/>
              </a:rPr>
              <a:t>Japanese</a:t>
            </a:r>
            <a:r>
              <a:rPr sz="3000" b="1" spc="-140" dirty="0">
                <a:latin typeface="Arial"/>
                <a:cs typeface="Arial"/>
              </a:rPr>
              <a:t> </a:t>
            </a:r>
            <a:r>
              <a:rPr sz="3000" b="1" spc="-229" dirty="0">
                <a:latin typeface="Arial"/>
                <a:cs typeface="Arial"/>
              </a:rPr>
              <a:t>Encephalitis</a:t>
            </a:r>
            <a:endParaRPr sz="3000">
              <a:latin typeface="Arial"/>
              <a:cs typeface="Arial"/>
            </a:endParaRPr>
          </a:p>
          <a:p>
            <a:pPr marL="25400">
              <a:lnSpc>
                <a:spcPct val="100000"/>
              </a:lnSpc>
              <a:spcBef>
                <a:spcPts val="380"/>
              </a:spcBef>
            </a:pPr>
            <a:r>
              <a:rPr sz="4500" spc="-914" baseline="5555" dirty="0">
                <a:latin typeface="UnDotum"/>
                <a:cs typeface="UnDotum"/>
              </a:rPr>
              <a:t></a:t>
            </a:r>
            <a:r>
              <a:rPr sz="4500" spc="-900" baseline="5555" dirty="0">
                <a:latin typeface="UnDotum"/>
                <a:cs typeface="UnDotum"/>
              </a:rPr>
              <a:t> </a:t>
            </a:r>
            <a:r>
              <a:rPr sz="3000" b="1" spc="-235" dirty="0">
                <a:latin typeface="Arial"/>
                <a:cs typeface="Arial"/>
              </a:rPr>
              <a:t>Kala-Azar</a:t>
            </a:r>
            <a:endParaRPr sz="3000">
              <a:latin typeface="Arial"/>
              <a:cs typeface="Arial"/>
            </a:endParaRPr>
          </a:p>
          <a:p>
            <a:pPr marL="25400">
              <a:lnSpc>
                <a:spcPct val="100000"/>
              </a:lnSpc>
              <a:spcBef>
                <a:spcPts val="390"/>
              </a:spcBef>
            </a:pPr>
            <a:r>
              <a:rPr sz="4500" spc="-914" baseline="5555" dirty="0">
                <a:latin typeface="UnDotum"/>
                <a:cs typeface="UnDotum"/>
              </a:rPr>
              <a:t> </a:t>
            </a:r>
            <a:r>
              <a:rPr sz="3000" b="1" spc="-180" dirty="0">
                <a:latin typeface="Arial"/>
                <a:cs typeface="Arial"/>
              </a:rPr>
              <a:t>Filaria </a:t>
            </a:r>
            <a:r>
              <a:rPr sz="3000" b="1" spc="-229" dirty="0">
                <a:latin typeface="Arial"/>
                <a:cs typeface="Arial"/>
              </a:rPr>
              <a:t>(Lymphatic</a:t>
            </a:r>
            <a:r>
              <a:rPr sz="3000" b="1" spc="-125" dirty="0">
                <a:latin typeface="Arial"/>
                <a:cs typeface="Arial"/>
              </a:rPr>
              <a:t> </a:t>
            </a:r>
            <a:r>
              <a:rPr sz="3000" b="1" spc="-220" dirty="0">
                <a:latin typeface="Arial"/>
                <a:cs typeface="Arial"/>
              </a:rPr>
              <a:t>Filariasis)</a:t>
            </a:r>
            <a:endParaRPr sz="3000">
              <a:latin typeface="Arial"/>
              <a:cs typeface="Arial"/>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23240" y="1531620"/>
            <a:ext cx="7974965" cy="3742690"/>
          </a:xfrm>
          <a:prstGeom prst="rect">
            <a:avLst/>
          </a:prstGeom>
        </p:spPr>
        <p:txBody>
          <a:bodyPr vert="horz" wrap="square" lIns="0" tIns="114300" rIns="0" bIns="0" rtlCol="0">
            <a:spAutoFit/>
          </a:bodyPr>
          <a:lstStyle/>
          <a:p>
            <a:pPr marL="368300" indent="-342900">
              <a:lnSpc>
                <a:spcPct val="100000"/>
              </a:lnSpc>
              <a:spcBef>
                <a:spcPts val="900"/>
              </a:spcBef>
              <a:buFont typeface="Arial"/>
              <a:buChar char="•"/>
              <a:tabLst>
                <a:tab pos="367665" algn="l"/>
                <a:tab pos="368300" algn="l"/>
              </a:tabLst>
            </a:pPr>
            <a:r>
              <a:rPr sz="3200" b="1" spc="-220" dirty="0">
                <a:latin typeface="Arial"/>
                <a:cs typeface="Arial"/>
              </a:rPr>
              <a:t>Supportive</a:t>
            </a:r>
            <a:r>
              <a:rPr sz="3200" b="1" spc="-185" dirty="0">
                <a:latin typeface="Arial"/>
                <a:cs typeface="Arial"/>
              </a:rPr>
              <a:t> </a:t>
            </a:r>
            <a:r>
              <a:rPr sz="3200" b="1" spc="-180" dirty="0">
                <a:latin typeface="Arial"/>
                <a:cs typeface="Arial"/>
              </a:rPr>
              <a:t>interventions:</a:t>
            </a:r>
            <a:endParaRPr sz="3200">
              <a:latin typeface="Arial"/>
              <a:cs typeface="Arial"/>
            </a:endParaRPr>
          </a:p>
          <a:p>
            <a:pPr marL="25400">
              <a:lnSpc>
                <a:spcPct val="100000"/>
              </a:lnSpc>
              <a:spcBef>
                <a:spcPts val="800"/>
              </a:spcBef>
            </a:pPr>
            <a:r>
              <a:rPr sz="4800" spc="-390" baseline="6076" dirty="0">
                <a:latin typeface="UnDotum"/>
                <a:cs typeface="UnDotum"/>
              </a:rPr>
              <a:t></a:t>
            </a:r>
            <a:r>
              <a:rPr sz="3200" b="1" spc="-260" dirty="0">
                <a:latin typeface="Arial"/>
                <a:cs typeface="Arial"/>
              </a:rPr>
              <a:t>Training </a:t>
            </a:r>
            <a:r>
              <a:rPr sz="3200" b="1" spc="-229" dirty="0">
                <a:latin typeface="Arial"/>
                <a:cs typeface="Arial"/>
              </a:rPr>
              <a:t>and </a:t>
            </a:r>
            <a:r>
              <a:rPr sz="3200" b="1" spc="-235" dirty="0">
                <a:latin typeface="Arial"/>
                <a:cs typeface="Arial"/>
              </a:rPr>
              <a:t>capacity</a:t>
            </a:r>
            <a:r>
              <a:rPr sz="3200" b="1" spc="-30" dirty="0">
                <a:latin typeface="Arial"/>
                <a:cs typeface="Arial"/>
              </a:rPr>
              <a:t> </a:t>
            </a:r>
            <a:r>
              <a:rPr sz="3200" b="1" spc="-215" dirty="0">
                <a:latin typeface="Arial"/>
                <a:cs typeface="Arial"/>
              </a:rPr>
              <a:t>building</a:t>
            </a:r>
            <a:endParaRPr sz="3200">
              <a:latin typeface="Arial"/>
              <a:cs typeface="Arial"/>
            </a:endParaRPr>
          </a:p>
          <a:p>
            <a:pPr marL="368300" marR="17780" indent="-342900">
              <a:lnSpc>
                <a:spcPct val="100000"/>
              </a:lnSpc>
              <a:spcBef>
                <a:spcPts val="800"/>
              </a:spcBef>
            </a:pPr>
            <a:r>
              <a:rPr sz="4800" spc="-292" baseline="6076" dirty="0">
                <a:latin typeface="UnDotum"/>
                <a:cs typeface="UnDotum"/>
              </a:rPr>
              <a:t></a:t>
            </a:r>
            <a:r>
              <a:rPr sz="3200" spc="-195" dirty="0">
                <a:latin typeface="Arial"/>
                <a:cs typeface="Arial"/>
              </a:rPr>
              <a:t>Through </a:t>
            </a:r>
            <a:r>
              <a:rPr sz="3200" spc="-60" dirty="0">
                <a:latin typeface="Arial"/>
                <a:cs typeface="Arial"/>
              </a:rPr>
              <a:t>training </a:t>
            </a:r>
            <a:r>
              <a:rPr sz="3200" dirty="0">
                <a:latin typeface="Arial"/>
                <a:cs typeface="Arial"/>
              </a:rPr>
              <a:t>of </a:t>
            </a:r>
            <a:r>
              <a:rPr sz="3200" spc="-125" dirty="0">
                <a:latin typeface="Arial"/>
                <a:cs typeface="Arial"/>
              </a:rPr>
              <a:t>clinicians </a:t>
            </a:r>
            <a:r>
              <a:rPr sz="3200" spc="-150" dirty="0">
                <a:latin typeface="Arial"/>
                <a:cs typeface="Arial"/>
              </a:rPr>
              <a:t>and </a:t>
            </a:r>
            <a:r>
              <a:rPr sz="3200" spc="-175" dirty="0">
                <a:latin typeface="Arial"/>
                <a:cs typeface="Arial"/>
              </a:rPr>
              <a:t>nurses </a:t>
            </a:r>
            <a:r>
              <a:rPr sz="3200" spc="-40" dirty="0">
                <a:latin typeface="Arial"/>
                <a:cs typeface="Arial"/>
              </a:rPr>
              <a:t>in  </a:t>
            </a:r>
            <a:r>
              <a:rPr sz="3200" spc="-260" dirty="0">
                <a:latin typeface="Arial"/>
                <a:cs typeface="Arial"/>
              </a:rPr>
              <a:t>case </a:t>
            </a:r>
            <a:r>
              <a:rPr sz="3200" spc="-145" dirty="0">
                <a:latin typeface="Arial"/>
                <a:cs typeface="Arial"/>
              </a:rPr>
              <a:t>management </a:t>
            </a:r>
            <a:r>
              <a:rPr sz="3200" spc="-150" dirty="0">
                <a:latin typeface="Arial"/>
                <a:cs typeface="Arial"/>
              </a:rPr>
              <a:t>and </a:t>
            </a:r>
            <a:r>
              <a:rPr sz="3200" spc="-70" dirty="0">
                <a:latin typeface="Arial"/>
                <a:cs typeface="Arial"/>
              </a:rPr>
              <a:t>laboratory </a:t>
            </a:r>
            <a:r>
              <a:rPr sz="3200" spc="-130" dirty="0">
                <a:latin typeface="Arial"/>
                <a:cs typeface="Arial"/>
              </a:rPr>
              <a:t>technicians  </a:t>
            </a:r>
            <a:r>
              <a:rPr sz="3200" spc="-150" dirty="0">
                <a:latin typeface="Arial"/>
                <a:cs typeface="Arial"/>
              </a:rPr>
              <a:t>and </a:t>
            </a:r>
            <a:r>
              <a:rPr sz="3200" spc="-70" dirty="0">
                <a:latin typeface="Arial"/>
                <a:cs typeface="Arial"/>
              </a:rPr>
              <a:t>laboratory </a:t>
            </a:r>
            <a:r>
              <a:rPr sz="3200" spc="-40" dirty="0">
                <a:latin typeface="Arial"/>
                <a:cs typeface="Arial"/>
              </a:rPr>
              <a:t>in </a:t>
            </a:r>
            <a:r>
              <a:rPr sz="3200" spc="-100" dirty="0">
                <a:latin typeface="Arial"/>
                <a:cs typeface="Arial"/>
              </a:rPr>
              <a:t>charge/microbiologists </a:t>
            </a:r>
            <a:r>
              <a:rPr sz="3200" spc="-40" dirty="0">
                <a:latin typeface="Arial"/>
                <a:cs typeface="Arial"/>
              </a:rPr>
              <a:t>in</a:t>
            </a:r>
            <a:r>
              <a:rPr sz="3200" spc="-450" dirty="0">
                <a:latin typeface="Arial"/>
                <a:cs typeface="Arial"/>
              </a:rPr>
              <a:t> </a:t>
            </a:r>
            <a:r>
              <a:rPr sz="3200" spc="-70" dirty="0">
                <a:latin typeface="Arial"/>
                <a:cs typeface="Arial"/>
              </a:rPr>
              <a:t>all  </a:t>
            </a:r>
            <a:r>
              <a:rPr sz="3200" spc="-90" dirty="0">
                <a:latin typeface="Arial"/>
                <a:cs typeface="Arial"/>
              </a:rPr>
              <a:t>sentinel </a:t>
            </a:r>
            <a:r>
              <a:rPr sz="3200" spc="-85" dirty="0">
                <a:latin typeface="Arial"/>
                <a:cs typeface="Arial"/>
              </a:rPr>
              <a:t>laboratories </a:t>
            </a:r>
            <a:r>
              <a:rPr sz="3200" spc="-40" dirty="0">
                <a:latin typeface="Arial"/>
                <a:cs typeface="Arial"/>
              </a:rPr>
              <a:t>in </a:t>
            </a:r>
            <a:r>
              <a:rPr sz="3200" spc="-170" dirty="0">
                <a:latin typeface="Arial"/>
                <a:cs typeface="Arial"/>
              </a:rPr>
              <a:t>diagnosis </a:t>
            </a:r>
            <a:r>
              <a:rPr sz="3200" spc="-130" dirty="0">
                <a:latin typeface="Arial"/>
                <a:cs typeface="Arial"/>
              </a:rPr>
              <a:t>by </a:t>
            </a:r>
            <a:r>
              <a:rPr sz="3200" spc="-280" dirty="0">
                <a:latin typeface="Arial"/>
                <a:cs typeface="Arial"/>
              </a:rPr>
              <a:t>MAC  </a:t>
            </a:r>
            <a:r>
              <a:rPr sz="3200" spc="-415" dirty="0">
                <a:latin typeface="Arial"/>
                <a:cs typeface="Arial"/>
              </a:rPr>
              <a:t>ELISA </a:t>
            </a:r>
            <a:r>
              <a:rPr sz="3200" spc="-75" dirty="0">
                <a:latin typeface="Arial"/>
                <a:cs typeface="Arial"/>
              </a:rPr>
              <a:t>method </a:t>
            </a:r>
            <a:r>
              <a:rPr sz="3200" spc="-40" dirty="0">
                <a:latin typeface="Arial"/>
                <a:cs typeface="Arial"/>
              </a:rPr>
              <a:t>in </a:t>
            </a:r>
            <a:r>
              <a:rPr sz="3200" spc="-250" dirty="0">
                <a:latin typeface="Arial"/>
                <a:cs typeface="Arial"/>
              </a:rPr>
              <a:t>a </a:t>
            </a:r>
            <a:r>
              <a:rPr sz="3200" spc="-185" dirty="0">
                <a:latin typeface="Arial"/>
                <a:cs typeface="Arial"/>
              </a:rPr>
              <a:t>phased</a:t>
            </a:r>
            <a:r>
              <a:rPr sz="3200" spc="-570" dirty="0">
                <a:latin typeface="Arial"/>
                <a:cs typeface="Arial"/>
              </a:rPr>
              <a:t> </a:t>
            </a:r>
            <a:r>
              <a:rPr sz="3200" spc="-114" dirty="0">
                <a:latin typeface="Arial"/>
                <a:cs typeface="Arial"/>
              </a:rPr>
              <a:t>manner.</a:t>
            </a:r>
            <a:endParaRPr sz="3200">
              <a:latin typeface="Arial"/>
              <a:cs typeface="Arial"/>
            </a:endParaRPr>
          </a:p>
        </p:txBody>
      </p:sp>
      <p:sp>
        <p:nvSpPr>
          <p:cNvPr id="3" name="object 3"/>
          <p:cNvSpPr txBox="1">
            <a:spLocks noGrp="1"/>
          </p:cNvSpPr>
          <p:nvPr>
            <p:ph type="title"/>
          </p:nvPr>
        </p:nvSpPr>
        <p:spPr>
          <a:xfrm>
            <a:off x="924560" y="497840"/>
            <a:ext cx="7286625" cy="695960"/>
          </a:xfrm>
          <a:prstGeom prst="rect">
            <a:avLst/>
          </a:prstGeom>
        </p:spPr>
        <p:txBody>
          <a:bodyPr vert="horz" wrap="square" lIns="0" tIns="12700" rIns="0" bIns="0" rtlCol="0">
            <a:spAutoFit/>
          </a:bodyPr>
          <a:lstStyle/>
          <a:p>
            <a:pPr marL="12700">
              <a:lnSpc>
                <a:spcPct val="100000"/>
              </a:lnSpc>
              <a:spcBef>
                <a:spcPts val="100"/>
              </a:spcBef>
            </a:pPr>
            <a:r>
              <a:rPr spc="-520" dirty="0"/>
              <a:t>GUIDELINES </a:t>
            </a:r>
            <a:r>
              <a:rPr spc="-550" dirty="0"/>
              <a:t>UNDER </a:t>
            </a:r>
            <a:r>
              <a:rPr spc="-480" dirty="0"/>
              <a:t>NVBDCP:</a:t>
            </a:r>
            <a:r>
              <a:rPr spc="-335" dirty="0"/>
              <a:t> </a:t>
            </a:r>
            <a:r>
              <a:rPr spc="-800" dirty="0"/>
              <a:t>JE</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23240" y="1531620"/>
            <a:ext cx="7696200" cy="4533900"/>
          </a:xfrm>
          <a:prstGeom prst="rect">
            <a:avLst/>
          </a:prstGeom>
        </p:spPr>
        <p:txBody>
          <a:bodyPr vert="horz" wrap="square" lIns="0" tIns="114300" rIns="0" bIns="0" rtlCol="0">
            <a:spAutoFit/>
          </a:bodyPr>
          <a:lstStyle/>
          <a:p>
            <a:pPr marL="368300" indent="-342900">
              <a:lnSpc>
                <a:spcPct val="100000"/>
              </a:lnSpc>
              <a:spcBef>
                <a:spcPts val="900"/>
              </a:spcBef>
              <a:buFont typeface="Arial"/>
              <a:buChar char="•"/>
              <a:tabLst>
                <a:tab pos="367665" algn="l"/>
                <a:tab pos="368300" algn="l"/>
              </a:tabLst>
            </a:pPr>
            <a:r>
              <a:rPr sz="3200" b="1" spc="-220" dirty="0">
                <a:latin typeface="Arial"/>
                <a:cs typeface="Arial"/>
              </a:rPr>
              <a:t>Supportive</a:t>
            </a:r>
            <a:r>
              <a:rPr sz="3200" b="1" spc="-185" dirty="0">
                <a:latin typeface="Arial"/>
                <a:cs typeface="Arial"/>
              </a:rPr>
              <a:t> </a:t>
            </a:r>
            <a:r>
              <a:rPr sz="3200" b="1" spc="-180" dirty="0">
                <a:latin typeface="Arial"/>
                <a:cs typeface="Arial"/>
              </a:rPr>
              <a:t>interventions:</a:t>
            </a:r>
            <a:endParaRPr sz="3200">
              <a:latin typeface="Arial"/>
              <a:cs typeface="Arial"/>
            </a:endParaRPr>
          </a:p>
          <a:p>
            <a:pPr marL="25400">
              <a:lnSpc>
                <a:spcPct val="100000"/>
              </a:lnSpc>
              <a:spcBef>
                <a:spcPts val="800"/>
              </a:spcBef>
            </a:pPr>
            <a:r>
              <a:rPr sz="4800" spc="-390" baseline="6076" dirty="0">
                <a:latin typeface="UnDotum"/>
                <a:cs typeface="UnDotum"/>
              </a:rPr>
              <a:t></a:t>
            </a:r>
            <a:r>
              <a:rPr sz="3200" b="1" spc="-260" dirty="0">
                <a:latin typeface="Arial"/>
                <a:cs typeface="Arial"/>
              </a:rPr>
              <a:t>Behaviour </a:t>
            </a:r>
            <a:r>
              <a:rPr sz="3200" b="1" spc="-320" dirty="0">
                <a:latin typeface="Arial"/>
                <a:cs typeface="Arial"/>
              </a:rPr>
              <a:t>Change</a:t>
            </a:r>
            <a:r>
              <a:rPr sz="3200" b="1" spc="-100" dirty="0">
                <a:latin typeface="Arial"/>
                <a:cs typeface="Arial"/>
              </a:rPr>
              <a:t> </a:t>
            </a:r>
            <a:r>
              <a:rPr sz="3200" b="1" spc="-240" dirty="0">
                <a:latin typeface="Arial"/>
                <a:cs typeface="Arial"/>
              </a:rPr>
              <a:t>Communication</a:t>
            </a:r>
            <a:endParaRPr sz="3200">
              <a:latin typeface="Arial"/>
              <a:cs typeface="Arial"/>
            </a:endParaRPr>
          </a:p>
          <a:p>
            <a:pPr marL="368300" marR="672465" indent="-342900">
              <a:lnSpc>
                <a:spcPct val="100000"/>
              </a:lnSpc>
              <a:spcBef>
                <a:spcPts val="800"/>
              </a:spcBef>
            </a:pPr>
            <a:r>
              <a:rPr sz="4800" spc="-359" baseline="6076" dirty="0">
                <a:latin typeface="UnDotum"/>
                <a:cs typeface="UnDotum"/>
              </a:rPr>
              <a:t></a:t>
            </a:r>
            <a:r>
              <a:rPr sz="3200" spc="-240" dirty="0">
                <a:latin typeface="Arial"/>
                <a:cs typeface="Arial"/>
              </a:rPr>
              <a:t>Early </a:t>
            </a:r>
            <a:r>
              <a:rPr sz="3200" spc="-265" dirty="0">
                <a:latin typeface="Arial"/>
                <a:cs typeface="Arial"/>
              </a:rPr>
              <a:t>case </a:t>
            </a:r>
            <a:r>
              <a:rPr sz="3200" spc="-55" dirty="0">
                <a:latin typeface="Arial"/>
                <a:cs typeface="Arial"/>
              </a:rPr>
              <a:t>reporting </a:t>
            </a:r>
            <a:r>
              <a:rPr sz="3200" spc="-150" dirty="0">
                <a:latin typeface="Arial"/>
                <a:cs typeface="Arial"/>
              </a:rPr>
              <a:t>and </a:t>
            </a:r>
            <a:r>
              <a:rPr sz="3200" spc="-105" dirty="0">
                <a:latin typeface="Arial"/>
                <a:cs typeface="Arial"/>
              </a:rPr>
              <a:t>early </a:t>
            </a:r>
            <a:r>
              <a:rPr sz="3200" spc="-50" dirty="0">
                <a:latin typeface="Arial"/>
                <a:cs typeface="Arial"/>
              </a:rPr>
              <a:t>referral</a:t>
            </a:r>
            <a:r>
              <a:rPr sz="3200" spc="-240" dirty="0">
                <a:latin typeface="Arial"/>
                <a:cs typeface="Arial"/>
              </a:rPr>
              <a:t> </a:t>
            </a:r>
            <a:r>
              <a:rPr sz="3200" spc="-10" dirty="0">
                <a:latin typeface="Arial"/>
                <a:cs typeface="Arial"/>
              </a:rPr>
              <a:t>of  </a:t>
            </a:r>
            <a:r>
              <a:rPr sz="3200" spc="-80" dirty="0">
                <a:latin typeface="Arial"/>
                <a:cs typeface="Arial"/>
              </a:rPr>
              <a:t>patients</a:t>
            </a:r>
            <a:endParaRPr sz="3200">
              <a:latin typeface="Arial"/>
              <a:cs typeface="Arial"/>
            </a:endParaRPr>
          </a:p>
          <a:p>
            <a:pPr marL="25400">
              <a:lnSpc>
                <a:spcPct val="100000"/>
              </a:lnSpc>
              <a:spcBef>
                <a:spcPts val="790"/>
              </a:spcBef>
            </a:pPr>
            <a:r>
              <a:rPr sz="4800" spc="-284" baseline="5208" dirty="0">
                <a:latin typeface="UnDotum"/>
                <a:cs typeface="UnDotum"/>
              </a:rPr>
              <a:t></a:t>
            </a:r>
            <a:r>
              <a:rPr sz="3200" spc="-190" dirty="0">
                <a:latin typeface="Arial"/>
                <a:cs typeface="Arial"/>
              </a:rPr>
              <a:t>Increasing </a:t>
            </a:r>
            <a:r>
              <a:rPr sz="3200" spc="-185" dirty="0">
                <a:latin typeface="Arial"/>
                <a:cs typeface="Arial"/>
              </a:rPr>
              <a:t>awareness </a:t>
            </a:r>
            <a:r>
              <a:rPr sz="3200" spc="-5" dirty="0">
                <a:latin typeface="Arial"/>
                <a:cs typeface="Arial"/>
              </a:rPr>
              <a:t>of </a:t>
            </a:r>
            <a:r>
              <a:rPr sz="3200" spc="-100" dirty="0">
                <a:latin typeface="Arial"/>
                <a:cs typeface="Arial"/>
              </a:rPr>
              <a:t>clinical</a:t>
            </a:r>
            <a:r>
              <a:rPr sz="3200" spc="-320" dirty="0">
                <a:latin typeface="Arial"/>
                <a:cs typeface="Arial"/>
              </a:rPr>
              <a:t> </a:t>
            </a:r>
            <a:r>
              <a:rPr sz="3200" spc="-215" dirty="0">
                <a:latin typeface="Arial"/>
                <a:cs typeface="Arial"/>
              </a:rPr>
              <a:t>signs</a:t>
            </a:r>
            <a:endParaRPr sz="3200">
              <a:latin typeface="Arial"/>
              <a:cs typeface="Arial"/>
            </a:endParaRPr>
          </a:p>
          <a:p>
            <a:pPr marL="368300" marR="17780" indent="-342900">
              <a:lnSpc>
                <a:spcPct val="100000"/>
              </a:lnSpc>
              <a:spcBef>
                <a:spcPts val="800"/>
              </a:spcBef>
            </a:pPr>
            <a:r>
              <a:rPr sz="4800" spc="-322" baseline="5208" dirty="0">
                <a:latin typeface="UnDotum"/>
                <a:cs typeface="UnDotum"/>
              </a:rPr>
              <a:t></a:t>
            </a:r>
            <a:r>
              <a:rPr sz="3200" spc="-215" dirty="0">
                <a:latin typeface="Arial"/>
                <a:cs typeface="Arial"/>
              </a:rPr>
              <a:t>Personal </a:t>
            </a:r>
            <a:r>
              <a:rPr sz="3200" spc="-45" dirty="0">
                <a:latin typeface="Arial"/>
                <a:cs typeface="Arial"/>
              </a:rPr>
              <a:t>protection </a:t>
            </a:r>
            <a:r>
              <a:rPr sz="3200" spc="-100" dirty="0">
                <a:latin typeface="Arial"/>
                <a:cs typeface="Arial"/>
              </a:rPr>
              <a:t>including </a:t>
            </a:r>
            <a:r>
              <a:rPr sz="3200" spc="-135" dirty="0">
                <a:latin typeface="Arial"/>
                <a:cs typeface="Arial"/>
              </a:rPr>
              <a:t>segregation</a:t>
            </a:r>
            <a:r>
              <a:rPr sz="3200" spc="-330" dirty="0">
                <a:latin typeface="Arial"/>
                <a:cs typeface="Arial"/>
              </a:rPr>
              <a:t> </a:t>
            </a:r>
            <a:r>
              <a:rPr sz="3200" spc="-10" dirty="0">
                <a:latin typeface="Arial"/>
                <a:cs typeface="Arial"/>
              </a:rPr>
              <a:t>of  </a:t>
            </a:r>
            <a:r>
              <a:rPr sz="3200" spc="-180" dirty="0">
                <a:latin typeface="Arial"/>
                <a:cs typeface="Arial"/>
              </a:rPr>
              <a:t>pigs </a:t>
            </a:r>
            <a:r>
              <a:rPr sz="3200" spc="-170" dirty="0">
                <a:latin typeface="Arial"/>
                <a:cs typeface="Arial"/>
              </a:rPr>
              <a:t>away </a:t>
            </a:r>
            <a:r>
              <a:rPr sz="3200" spc="-20" dirty="0">
                <a:latin typeface="Arial"/>
                <a:cs typeface="Arial"/>
              </a:rPr>
              <a:t>from </a:t>
            </a:r>
            <a:r>
              <a:rPr sz="3200" spc="-135" dirty="0">
                <a:latin typeface="Arial"/>
                <a:cs typeface="Arial"/>
              </a:rPr>
              <a:t>human</a:t>
            </a:r>
            <a:r>
              <a:rPr sz="3200" spc="-325" dirty="0">
                <a:latin typeface="Arial"/>
                <a:cs typeface="Arial"/>
              </a:rPr>
              <a:t> </a:t>
            </a:r>
            <a:r>
              <a:rPr sz="3200" spc="-65" dirty="0">
                <a:latin typeface="Arial"/>
                <a:cs typeface="Arial"/>
              </a:rPr>
              <a:t>population</a:t>
            </a:r>
            <a:endParaRPr sz="3200">
              <a:latin typeface="Arial"/>
              <a:cs typeface="Arial"/>
            </a:endParaRPr>
          </a:p>
          <a:p>
            <a:pPr marL="25400">
              <a:lnSpc>
                <a:spcPct val="100000"/>
              </a:lnSpc>
              <a:spcBef>
                <a:spcPts val="790"/>
              </a:spcBef>
            </a:pPr>
            <a:r>
              <a:rPr sz="4800" spc="-165" baseline="5208" dirty="0">
                <a:latin typeface="UnDotum"/>
                <a:cs typeface="UnDotum"/>
              </a:rPr>
              <a:t></a:t>
            </a:r>
            <a:r>
              <a:rPr sz="3200" spc="-110" dirty="0">
                <a:latin typeface="Arial"/>
                <a:cs typeface="Arial"/>
              </a:rPr>
              <a:t>Mosquito </a:t>
            </a:r>
            <a:r>
              <a:rPr sz="3200" spc="-70" dirty="0">
                <a:latin typeface="Arial"/>
                <a:cs typeface="Arial"/>
              </a:rPr>
              <a:t>proofing </a:t>
            </a:r>
            <a:r>
              <a:rPr sz="3200" spc="-5" dirty="0">
                <a:latin typeface="Arial"/>
                <a:cs typeface="Arial"/>
              </a:rPr>
              <a:t>of</a:t>
            </a:r>
            <a:r>
              <a:rPr sz="3200" spc="-350" dirty="0">
                <a:latin typeface="Arial"/>
                <a:cs typeface="Arial"/>
              </a:rPr>
              <a:t> </a:t>
            </a:r>
            <a:r>
              <a:rPr sz="3200" spc="-135" dirty="0">
                <a:latin typeface="Arial"/>
                <a:cs typeface="Arial"/>
              </a:rPr>
              <a:t>pigsties</a:t>
            </a:r>
            <a:endParaRPr sz="3200">
              <a:latin typeface="Arial"/>
              <a:cs typeface="Arial"/>
            </a:endParaRPr>
          </a:p>
        </p:txBody>
      </p:sp>
      <p:sp>
        <p:nvSpPr>
          <p:cNvPr id="3" name="object 3"/>
          <p:cNvSpPr txBox="1">
            <a:spLocks noGrp="1"/>
          </p:cNvSpPr>
          <p:nvPr>
            <p:ph type="title"/>
          </p:nvPr>
        </p:nvSpPr>
        <p:spPr>
          <a:xfrm>
            <a:off x="924560" y="497840"/>
            <a:ext cx="7286625" cy="695960"/>
          </a:xfrm>
          <a:prstGeom prst="rect">
            <a:avLst/>
          </a:prstGeom>
        </p:spPr>
        <p:txBody>
          <a:bodyPr vert="horz" wrap="square" lIns="0" tIns="12700" rIns="0" bIns="0" rtlCol="0">
            <a:spAutoFit/>
          </a:bodyPr>
          <a:lstStyle/>
          <a:p>
            <a:pPr marL="12700">
              <a:lnSpc>
                <a:spcPct val="100000"/>
              </a:lnSpc>
              <a:spcBef>
                <a:spcPts val="100"/>
              </a:spcBef>
            </a:pPr>
            <a:r>
              <a:rPr spc="-520" dirty="0"/>
              <a:t>GUIDELINES </a:t>
            </a:r>
            <a:r>
              <a:rPr spc="-550" dirty="0"/>
              <a:t>UNDER </a:t>
            </a:r>
            <a:r>
              <a:rPr spc="-480" dirty="0"/>
              <a:t>NVBDCP:</a:t>
            </a:r>
            <a:r>
              <a:rPr spc="-335" dirty="0"/>
              <a:t> </a:t>
            </a:r>
            <a:r>
              <a:rPr spc="-800" dirty="0"/>
              <a:t>JE</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23240" y="1531620"/>
            <a:ext cx="7475855" cy="2279650"/>
          </a:xfrm>
          <a:prstGeom prst="rect">
            <a:avLst/>
          </a:prstGeom>
        </p:spPr>
        <p:txBody>
          <a:bodyPr vert="horz" wrap="square" lIns="0" tIns="114300" rIns="0" bIns="0" rtlCol="0">
            <a:spAutoFit/>
          </a:bodyPr>
          <a:lstStyle/>
          <a:p>
            <a:pPr marL="368300" indent="-342900">
              <a:lnSpc>
                <a:spcPct val="100000"/>
              </a:lnSpc>
              <a:spcBef>
                <a:spcPts val="900"/>
              </a:spcBef>
              <a:buFont typeface="Arial"/>
              <a:buChar char="•"/>
              <a:tabLst>
                <a:tab pos="367665" algn="l"/>
                <a:tab pos="368300" algn="l"/>
              </a:tabLst>
            </a:pPr>
            <a:r>
              <a:rPr sz="3200" b="1" spc="-220" dirty="0">
                <a:latin typeface="Arial"/>
                <a:cs typeface="Arial"/>
              </a:rPr>
              <a:t>Supportive</a:t>
            </a:r>
            <a:r>
              <a:rPr sz="3200" b="1" spc="-185" dirty="0">
                <a:latin typeface="Arial"/>
                <a:cs typeface="Arial"/>
              </a:rPr>
              <a:t> </a:t>
            </a:r>
            <a:r>
              <a:rPr sz="3200" b="1" spc="-180" dirty="0">
                <a:latin typeface="Arial"/>
                <a:cs typeface="Arial"/>
              </a:rPr>
              <a:t>interventions:</a:t>
            </a:r>
            <a:endParaRPr sz="3200">
              <a:latin typeface="Arial"/>
              <a:cs typeface="Arial"/>
            </a:endParaRPr>
          </a:p>
          <a:p>
            <a:pPr marL="368300" indent="-342900">
              <a:lnSpc>
                <a:spcPct val="100000"/>
              </a:lnSpc>
              <a:spcBef>
                <a:spcPts val="800"/>
              </a:spcBef>
              <a:buFont typeface="Arial"/>
              <a:buChar char="•"/>
              <a:tabLst>
                <a:tab pos="367665" algn="l"/>
                <a:tab pos="368300" algn="l"/>
              </a:tabLst>
            </a:pPr>
            <a:r>
              <a:rPr sz="3200" b="1" spc="-260" dirty="0">
                <a:latin typeface="Arial"/>
                <a:cs typeface="Arial"/>
              </a:rPr>
              <a:t>Supervision </a:t>
            </a:r>
            <a:r>
              <a:rPr sz="3200" b="1" spc="-229" dirty="0">
                <a:latin typeface="Arial"/>
                <a:cs typeface="Arial"/>
              </a:rPr>
              <a:t>and</a:t>
            </a:r>
            <a:r>
              <a:rPr sz="3200" b="1" spc="-90" dirty="0">
                <a:latin typeface="Arial"/>
                <a:cs typeface="Arial"/>
              </a:rPr>
              <a:t> </a:t>
            </a:r>
            <a:r>
              <a:rPr sz="3200" b="1" spc="-190" dirty="0">
                <a:latin typeface="Arial"/>
                <a:cs typeface="Arial"/>
              </a:rPr>
              <a:t>monitoring</a:t>
            </a:r>
            <a:endParaRPr sz="3200">
              <a:latin typeface="Arial"/>
              <a:cs typeface="Arial"/>
            </a:endParaRPr>
          </a:p>
          <a:p>
            <a:pPr marL="368300" marR="17780" indent="-342900">
              <a:lnSpc>
                <a:spcPct val="100000"/>
              </a:lnSpc>
              <a:spcBef>
                <a:spcPts val="800"/>
              </a:spcBef>
            </a:pPr>
            <a:r>
              <a:rPr sz="4800" spc="-262" baseline="6076" dirty="0">
                <a:latin typeface="UnDotum"/>
                <a:cs typeface="UnDotum"/>
              </a:rPr>
              <a:t></a:t>
            </a:r>
            <a:r>
              <a:rPr sz="3200" spc="-175" dirty="0">
                <a:latin typeface="Arial"/>
                <a:cs typeface="Arial"/>
              </a:rPr>
              <a:t>Periodic </a:t>
            </a:r>
            <a:r>
              <a:rPr sz="3200" spc="-70" dirty="0">
                <a:latin typeface="Arial"/>
                <a:cs typeface="Arial"/>
              </a:rPr>
              <a:t>reviews/reports </a:t>
            </a:r>
            <a:r>
              <a:rPr sz="3200" spc="-150" dirty="0">
                <a:latin typeface="Arial"/>
                <a:cs typeface="Arial"/>
              </a:rPr>
              <a:t>and </a:t>
            </a:r>
            <a:r>
              <a:rPr sz="3200" spc="-35" dirty="0">
                <a:latin typeface="Arial"/>
                <a:cs typeface="Arial"/>
              </a:rPr>
              <a:t>field </a:t>
            </a:r>
            <a:r>
              <a:rPr sz="3200" spc="-110" dirty="0">
                <a:latin typeface="Arial"/>
                <a:cs typeface="Arial"/>
              </a:rPr>
              <a:t>visits</a:t>
            </a:r>
            <a:r>
              <a:rPr sz="3200" spc="-395" dirty="0">
                <a:latin typeface="Arial"/>
                <a:cs typeface="Arial"/>
              </a:rPr>
              <a:t> </a:t>
            </a:r>
            <a:r>
              <a:rPr sz="3200" spc="10" dirty="0">
                <a:latin typeface="Arial"/>
                <a:cs typeface="Arial"/>
              </a:rPr>
              <a:t>for  </a:t>
            </a:r>
            <a:r>
              <a:rPr sz="3200" spc="-70" dirty="0">
                <a:latin typeface="Arial"/>
                <a:cs typeface="Arial"/>
              </a:rPr>
              <a:t>proper </a:t>
            </a:r>
            <a:r>
              <a:rPr sz="3200" spc="-55" dirty="0">
                <a:latin typeface="Arial"/>
                <a:cs typeface="Arial"/>
              </a:rPr>
              <a:t>monitoring </a:t>
            </a:r>
            <a:r>
              <a:rPr sz="3200" spc="10" dirty="0">
                <a:latin typeface="Arial"/>
                <a:cs typeface="Arial"/>
              </a:rPr>
              <a:t>for</a:t>
            </a:r>
            <a:r>
              <a:rPr sz="3200" spc="-390" dirty="0">
                <a:latin typeface="Arial"/>
                <a:cs typeface="Arial"/>
              </a:rPr>
              <a:t> </a:t>
            </a:r>
            <a:r>
              <a:rPr sz="3200" spc="-585" dirty="0">
                <a:latin typeface="Arial"/>
                <a:cs typeface="Arial"/>
              </a:rPr>
              <a:t>JE</a:t>
            </a:r>
            <a:endParaRPr sz="3200">
              <a:latin typeface="Arial"/>
              <a:cs typeface="Arial"/>
            </a:endParaRPr>
          </a:p>
        </p:txBody>
      </p:sp>
      <p:sp>
        <p:nvSpPr>
          <p:cNvPr id="3" name="object 3"/>
          <p:cNvSpPr txBox="1">
            <a:spLocks noGrp="1"/>
          </p:cNvSpPr>
          <p:nvPr>
            <p:ph type="title"/>
          </p:nvPr>
        </p:nvSpPr>
        <p:spPr>
          <a:xfrm>
            <a:off x="924560" y="497840"/>
            <a:ext cx="7286625" cy="695960"/>
          </a:xfrm>
          <a:prstGeom prst="rect">
            <a:avLst/>
          </a:prstGeom>
        </p:spPr>
        <p:txBody>
          <a:bodyPr vert="horz" wrap="square" lIns="0" tIns="12700" rIns="0" bIns="0" rtlCol="0">
            <a:spAutoFit/>
          </a:bodyPr>
          <a:lstStyle/>
          <a:p>
            <a:pPr marL="12700">
              <a:lnSpc>
                <a:spcPct val="100000"/>
              </a:lnSpc>
              <a:spcBef>
                <a:spcPts val="100"/>
              </a:spcBef>
            </a:pPr>
            <a:r>
              <a:rPr spc="-520" dirty="0"/>
              <a:t>GUIDELINES </a:t>
            </a:r>
            <a:r>
              <a:rPr spc="-550" dirty="0"/>
              <a:t>UNDER </a:t>
            </a:r>
            <a:r>
              <a:rPr spc="-480" dirty="0"/>
              <a:t>NVBDCP:</a:t>
            </a:r>
            <a:r>
              <a:rPr spc="-335" dirty="0"/>
              <a:t> </a:t>
            </a:r>
            <a:r>
              <a:rPr spc="-800" dirty="0"/>
              <a:t>JE</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7209" y="2738120"/>
            <a:ext cx="8054975" cy="695960"/>
          </a:xfrm>
          <a:prstGeom prst="rect">
            <a:avLst/>
          </a:prstGeom>
        </p:spPr>
        <p:txBody>
          <a:bodyPr vert="horz" wrap="square" lIns="0" tIns="12700" rIns="0" bIns="0" rtlCol="0">
            <a:spAutoFit/>
          </a:bodyPr>
          <a:lstStyle/>
          <a:p>
            <a:pPr marL="12700">
              <a:lnSpc>
                <a:spcPct val="100000"/>
              </a:lnSpc>
              <a:spcBef>
                <a:spcPts val="100"/>
              </a:spcBef>
            </a:pPr>
            <a:r>
              <a:rPr spc="-170" dirty="0"/>
              <a:t>Incentives </a:t>
            </a:r>
            <a:r>
              <a:rPr spc="60" dirty="0"/>
              <a:t>to </a:t>
            </a:r>
            <a:r>
              <a:rPr spc="-530" dirty="0"/>
              <a:t>ASHAs </a:t>
            </a:r>
            <a:r>
              <a:rPr spc="-120" dirty="0"/>
              <a:t>under</a:t>
            </a:r>
            <a:r>
              <a:rPr spc="-320" dirty="0"/>
              <a:t> </a:t>
            </a:r>
            <a:r>
              <a:rPr spc="-550" dirty="0"/>
              <a:t>NVBDCP</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1000" y="228600"/>
            <a:ext cx="736600" cy="553720"/>
          </a:xfrm>
          <a:custGeom>
            <a:avLst/>
            <a:gdLst/>
            <a:ahLst/>
            <a:cxnLst/>
            <a:rect l="l" t="t" r="r" b="b"/>
            <a:pathLst>
              <a:path w="736600" h="553720">
                <a:moveTo>
                  <a:pt x="736600" y="0"/>
                </a:moveTo>
                <a:lnTo>
                  <a:pt x="0" y="0"/>
                </a:lnTo>
                <a:lnTo>
                  <a:pt x="0" y="553720"/>
                </a:lnTo>
                <a:lnTo>
                  <a:pt x="736600" y="553720"/>
                </a:lnTo>
                <a:lnTo>
                  <a:pt x="736600" y="0"/>
                </a:lnTo>
                <a:close/>
              </a:path>
            </a:pathLst>
          </a:custGeom>
          <a:solidFill>
            <a:srgbClr val="7F63A1"/>
          </a:solidFill>
        </p:spPr>
        <p:txBody>
          <a:bodyPr wrap="square" lIns="0" tIns="0" rIns="0" bIns="0" rtlCol="0"/>
          <a:lstStyle/>
          <a:p>
            <a:endParaRPr/>
          </a:p>
        </p:txBody>
      </p:sp>
      <p:sp>
        <p:nvSpPr>
          <p:cNvPr id="3" name="object 3"/>
          <p:cNvSpPr txBox="1"/>
          <p:nvPr/>
        </p:nvSpPr>
        <p:spPr>
          <a:xfrm>
            <a:off x="448309" y="220979"/>
            <a:ext cx="457200" cy="299720"/>
          </a:xfrm>
          <a:prstGeom prst="rect">
            <a:avLst/>
          </a:prstGeom>
        </p:spPr>
        <p:txBody>
          <a:bodyPr vert="horz" wrap="square" lIns="0" tIns="12700" rIns="0" bIns="0" rtlCol="0">
            <a:spAutoFit/>
          </a:bodyPr>
          <a:lstStyle/>
          <a:p>
            <a:pPr marL="12700">
              <a:lnSpc>
                <a:spcPct val="100000"/>
              </a:lnSpc>
              <a:spcBef>
                <a:spcPts val="100"/>
              </a:spcBef>
            </a:pPr>
            <a:r>
              <a:rPr sz="1800" spc="-375" dirty="0">
                <a:solidFill>
                  <a:srgbClr val="FFFFFF"/>
                </a:solidFill>
                <a:latin typeface="Arial"/>
                <a:cs typeface="Arial"/>
              </a:rPr>
              <a:t>S</a:t>
            </a:r>
            <a:r>
              <a:rPr sz="1800" spc="-50" dirty="0">
                <a:solidFill>
                  <a:srgbClr val="FFFFFF"/>
                </a:solidFill>
                <a:latin typeface="Arial"/>
                <a:cs typeface="Arial"/>
              </a:rPr>
              <a:t>.</a:t>
            </a:r>
            <a:r>
              <a:rPr sz="1800" spc="-145" dirty="0">
                <a:solidFill>
                  <a:srgbClr val="FFFFFF"/>
                </a:solidFill>
                <a:latin typeface="Arial"/>
                <a:cs typeface="Arial"/>
              </a:rPr>
              <a:t>N</a:t>
            </a:r>
            <a:r>
              <a:rPr sz="1800" spc="-55" dirty="0">
                <a:solidFill>
                  <a:srgbClr val="FFFFFF"/>
                </a:solidFill>
                <a:latin typeface="Arial"/>
                <a:cs typeface="Arial"/>
              </a:rPr>
              <a:t>o</a:t>
            </a:r>
            <a:endParaRPr sz="1800">
              <a:latin typeface="Arial"/>
              <a:cs typeface="Arial"/>
            </a:endParaRPr>
          </a:p>
        </p:txBody>
      </p:sp>
      <p:sp>
        <p:nvSpPr>
          <p:cNvPr id="4" name="object 4"/>
          <p:cNvSpPr/>
          <p:nvPr/>
        </p:nvSpPr>
        <p:spPr>
          <a:xfrm>
            <a:off x="1117600" y="228600"/>
            <a:ext cx="3147060" cy="553720"/>
          </a:xfrm>
          <a:custGeom>
            <a:avLst/>
            <a:gdLst/>
            <a:ahLst/>
            <a:cxnLst/>
            <a:rect l="l" t="t" r="r" b="b"/>
            <a:pathLst>
              <a:path w="3147060" h="553720">
                <a:moveTo>
                  <a:pt x="3147060" y="0"/>
                </a:moveTo>
                <a:lnTo>
                  <a:pt x="0" y="0"/>
                </a:lnTo>
                <a:lnTo>
                  <a:pt x="0" y="553720"/>
                </a:lnTo>
                <a:lnTo>
                  <a:pt x="3147060" y="553720"/>
                </a:lnTo>
                <a:lnTo>
                  <a:pt x="3147060" y="0"/>
                </a:lnTo>
                <a:close/>
              </a:path>
            </a:pathLst>
          </a:custGeom>
          <a:solidFill>
            <a:srgbClr val="7F63A1"/>
          </a:solidFill>
        </p:spPr>
        <p:txBody>
          <a:bodyPr wrap="square" lIns="0" tIns="0" rIns="0" bIns="0" rtlCol="0"/>
          <a:lstStyle/>
          <a:p>
            <a:endParaRPr/>
          </a:p>
        </p:txBody>
      </p:sp>
      <p:sp>
        <p:nvSpPr>
          <p:cNvPr id="5" name="object 5"/>
          <p:cNvSpPr txBox="1"/>
          <p:nvPr/>
        </p:nvSpPr>
        <p:spPr>
          <a:xfrm>
            <a:off x="2628900" y="220979"/>
            <a:ext cx="869315" cy="299720"/>
          </a:xfrm>
          <a:prstGeom prst="rect">
            <a:avLst/>
          </a:prstGeom>
        </p:spPr>
        <p:txBody>
          <a:bodyPr vert="horz" wrap="square" lIns="0" tIns="12700" rIns="0" bIns="0" rtlCol="0">
            <a:spAutoFit/>
          </a:bodyPr>
          <a:lstStyle/>
          <a:p>
            <a:pPr marL="12700">
              <a:lnSpc>
                <a:spcPct val="100000"/>
              </a:lnSpc>
              <a:spcBef>
                <a:spcPts val="100"/>
              </a:spcBef>
            </a:pPr>
            <a:r>
              <a:rPr sz="1800" spc="-50" dirty="0">
                <a:solidFill>
                  <a:srgbClr val="FFFFFF"/>
                </a:solidFill>
                <a:latin typeface="Arial"/>
                <a:cs typeface="Arial"/>
              </a:rPr>
              <a:t>Activities</a:t>
            </a:r>
            <a:endParaRPr sz="1800">
              <a:latin typeface="Arial"/>
              <a:cs typeface="Arial"/>
            </a:endParaRPr>
          </a:p>
        </p:txBody>
      </p:sp>
      <p:sp>
        <p:nvSpPr>
          <p:cNvPr id="6" name="object 6"/>
          <p:cNvSpPr/>
          <p:nvPr/>
        </p:nvSpPr>
        <p:spPr>
          <a:xfrm>
            <a:off x="4264659" y="228600"/>
            <a:ext cx="2000250" cy="553720"/>
          </a:xfrm>
          <a:custGeom>
            <a:avLst/>
            <a:gdLst/>
            <a:ahLst/>
            <a:cxnLst/>
            <a:rect l="l" t="t" r="r" b="b"/>
            <a:pathLst>
              <a:path w="2000250" h="553720">
                <a:moveTo>
                  <a:pt x="2000250" y="0"/>
                </a:moveTo>
                <a:lnTo>
                  <a:pt x="0" y="0"/>
                </a:lnTo>
                <a:lnTo>
                  <a:pt x="0" y="553720"/>
                </a:lnTo>
                <a:lnTo>
                  <a:pt x="2000250" y="553720"/>
                </a:lnTo>
                <a:lnTo>
                  <a:pt x="2000250" y="0"/>
                </a:lnTo>
                <a:close/>
              </a:path>
            </a:pathLst>
          </a:custGeom>
          <a:solidFill>
            <a:srgbClr val="7F63A1"/>
          </a:solidFill>
        </p:spPr>
        <p:txBody>
          <a:bodyPr wrap="square" lIns="0" tIns="0" rIns="0" bIns="0" rtlCol="0"/>
          <a:lstStyle/>
          <a:p>
            <a:endParaRPr/>
          </a:p>
        </p:txBody>
      </p:sp>
      <p:sp>
        <p:nvSpPr>
          <p:cNvPr id="7" name="object 7"/>
          <p:cNvSpPr txBox="1"/>
          <p:nvPr/>
        </p:nvSpPr>
        <p:spPr>
          <a:xfrm>
            <a:off x="4634229" y="220979"/>
            <a:ext cx="878840" cy="299720"/>
          </a:xfrm>
          <a:prstGeom prst="rect">
            <a:avLst/>
          </a:prstGeom>
        </p:spPr>
        <p:txBody>
          <a:bodyPr vert="horz" wrap="square" lIns="0" tIns="12700" rIns="0" bIns="0" rtlCol="0">
            <a:spAutoFit/>
          </a:bodyPr>
          <a:lstStyle/>
          <a:p>
            <a:pPr marL="12700">
              <a:lnSpc>
                <a:spcPct val="100000"/>
              </a:lnSpc>
              <a:spcBef>
                <a:spcPts val="100"/>
              </a:spcBef>
            </a:pPr>
            <a:r>
              <a:rPr sz="1800" spc="-60" dirty="0">
                <a:solidFill>
                  <a:srgbClr val="FFFFFF"/>
                </a:solidFill>
                <a:latin typeface="Arial"/>
                <a:cs typeface="Arial"/>
              </a:rPr>
              <a:t>Incentive</a:t>
            </a:r>
            <a:endParaRPr sz="1800">
              <a:latin typeface="Arial"/>
              <a:cs typeface="Arial"/>
            </a:endParaRPr>
          </a:p>
        </p:txBody>
      </p:sp>
      <p:sp>
        <p:nvSpPr>
          <p:cNvPr id="8" name="object 8"/>
          <p:cNvSpPr/>
          <p:nvPr/>
        </p:nvSpPr>
        <p:spPr>
          <a:xfrm>
            <a:off x="6264909" y="228600"/>
            <a:ext cx="2498090" cy="553720"/>
          </a:xfrm>
          <a:custGeom>
            <a:avLst/>
            <a:gdLst/>
            <a:ahLst/>
            <a:cxnLst/>
            <a:rect l="l" t="t" r="r" b="b"/>
            <a:pathLst>
              <a:path w="2498090" h="553720">
                <a:moveTo>
                  <a:pt x="2498090" y="0"/>
                </a:moveTo>
                <a:lnTo>
                  <a:pt x="0" y="0"/>
                </a:lnTo>
                <a:lnTo>
                  <a:pt x="0" y="553720"/>
                </a:lnTo>
                <a:lnTo>
                  <a:pt x="2498090" y="553720"/>
                </a:lnTo>
                <a:lnTo>
                  <a:pt x="2498090" y="0"/>
                </a:lnTo>
                <a:close/>
              </a:path>
            </a:pathLst>
          </a:custGeom>
          <a:solidFill>
            <a:srgbClr val="7F63A1"/>
          </a:solidFill>
        </p:spPr>
        <p:txBody>
          <a:bodyPr wrap="square" lIns="0" tIns="0" rIns="0" bIns="0" rtlCol="0"/>
          <a:lstStyle/>
          <a:p>
            <a:endParaRPr/>
          </a:p>
        </p:txBody>
      </p:sp>
      <p:sp>
        <p:nvSpPr>
          <p:cNvPr id="9" name="object 9"/>
          <p:cNvSpPr txBox="1"/>
          <p:nvPr/>
        </p:nvSpPr>
        <p:spPr>
          <a:xfrm>
            <a:off x="6819900" y="220979"/>
            <a:ext cx="826769" cy="299720"/>
          </a:xfrm>
          <a:prstGeom prst="rect">
            <a:avLst/>
          </a:prstGeom>
        </p:spPr>
        <p:txBody>
          <a:bodyPr vert="horz" wrap="square" lIns="0" tIns="12700" rIns="0" bIns="0" rtlCol="0">
            <a:spAutoFit/>
          </a:bodyPr>
          <a:lstStyle/>
          <a:p>
            <a:pPr marL="12700">
              <a:lnSpc>
                <a:spcPct val="100000"/>
              </a:lnSpc>
              <a:spcBef>
                <a:spcPts val="100"/>
              </a:spcBef>
            </a:pPr>
            <a:r>
              <a:rPr sz="1800" spc="-335" dirty="0">
                <a:solidFill>
                  <a:srgbClr val="FFFFFF"/>
                </a:solidFill>
                <a:latin typeface="Arial"/>
                <a:cs typeface="Arial"/>
              </a:rPr>
              <a:t>R</a:t>
            </a:r>
            <a:r>
              <a:rPr sz="1800" spc="-110" dirty="0">
                <a:solidFill>
                  <a:srgbClr val="FFFFFF"/>
                </a:solidFill>
                <a:latin typeface="Arial"/>
                <a:cs typeface="Arial"/>
              </a:rPr>
              <a:t>e</a:t>
            </a:r>
            <a:r>
              <a:rPr sz="1800" spc="-65" dirty="0">
                <a:solidFill>
                  <a:srgbClr val="FFFFFF"/>
                </a:solidFill>
                <a:latin typeface="Arial"/>
                <a:cs typeface="Arial"/>
              </a:rPr>
              <a:t>m</a:t>
            </a:r>
            <a:r>
              <a:rPr sz="1800" spc="-145" dirty="0">
                <a:solidFill>
                  <a:srgbClr val="FFFFFF"/>
                </a:solidFill>
                <a:latin typeface="Arial"/>
                <a:cs typeface="Arial"/>
              </a:rPr>
              <a:t>a</a:t>
            </a:r>
            <a:r>
              <a:rPr sz="1800" spc="25" dirty="0">
                <a:solidFill>
                  <a:srgbClr val="FFFFFF"/>
                </a:solidFill>
                <a:latin typeface="Arial"/>
                <a:cs typeface="Arial"/>
              </a:rPr>
              <a:t>r</a:t>
            </a:r>
            <a:r>
              <a:rPr sz="1800" spc="-95" dirty="0">
                <a:solidFill>
                  <a:srgbClr val="FFFFFF"/>
                </a:solidFill>
                <a:latin typeface="Arial"/>
                <a:cs typeface="Arial"/>
              </a:rPr>
              <a:t>k</a:t>
            </a:r>
            <a:r>
              <a:rPr sz="1800" spc="-200" dirty="0">
                <a:solidFill>
                  <a:srgbClr val="FFFFFF"/>
                </a:solidFill>
                <a:latin typeface="Arial"/>
                <a:cs typeface="Arial"/>
              </a:rPr>
              <a:t>s</a:t>
            </a:r>
            <a:endParaRPr sz="1800">
              <a:latin typeface="Arial"/>
              <a:cs typeface="Arial"/>
            </a:endParaRPr>
          </a:p>
        </p:txBody>
      </p:sp>
      <p:sp>
        <p:nvSpPr>
          <p:cNvPr id="10" name="object 10"/>
          <p:cNvSpPr/>
          <p:nvPr/>
        </p:nvSpPr>
        <p:spPr>
          <a:xfrm>
            <a:off x="381000" y="782319"/>
            <a:ext cx="3883660" cy="1628139"/>
          </a:xfrm>
          <a:custGeom>
            <a:avLst/>
            <a:gdLst/>
            <a:ahLst/>
            <a:cxnLst/>
            <a:rect l="l" t="t" r="r" b="b"/>
            <a:pathLst>
              <a:path w="3883660" h="1628139">
                <a:moveTo>
                  <a:pt x="3883660" y="0"/>
                </a:moveTo>
                <a:lnTo>
                  <a:pt x="736600" y="0"/>
                </a:lnTo>
                <a:lnTo>
                  <a:pt x="0" y="0"/>
                </a:lnTo>
                <a:lnTo>
                  <a:pt x="0" y="1628140"/>
                </a:lnTo>
                <a:lnTo>
                  <a:pt x="736600" y="1628140"/>
                </a:lnTo>
                <a:lnTo>
                  <a:pt x="3883660" y="1628140"/>
                </a:lnTo>
                <a:lnTo>
                  <a:pt x="3883660" y="0"/>
                </a:lnTo>
                <a:close/>
              </a:path>
            </a:pathLst>
          </a:custGeom>
          <a:solidFill>
            <a:srgbClr val="7F63A1"/>
          </a:solidFill>
        </p:spPr>
        <p:txBody>
          <a:bodyPr wrap="square" lIns="0" tIns="0" rIns="0" bIns="0" rtlCol="0"/>
          <a:lstStyle/>
          <a:p>
            <a:endParaRPr/>
          </a:p>
        </p:txBody>
      </p:sp>
      <p:sp>
        <p:nvSpPr>
          <p:cNvPr id="11" name="object 11"/>
          <p:cNvSpPr txBox="1"/>
          <p:nvPr/>
        </p:nvSpPr>
        <p:spPr>
          <a:xfrm>
            <a:off x="778509" y="797559"/>
            <a:ext cx="2330450" cy="299720"/>
          </a:xfrm>
          <a:prstGeom prst="rect">
            <a:avLst/>
          </a:prstGeom>
        </p:spPr>
        <p:txBody>
          <a:bodyPr vert="horz" wrap="square" lIns="0" tIns="12700" rIns="0" bIns="0" rtlCol="0">
            <a:spAutoFit/>
          </a:bodyPr>
          <a:lstStyle/>
          <a:p>
            <a:pPr marL="12700">
              <a:lnSpc>
                <a:spcPct val="100000"/>
              </a:lnSpc>
              <a:spcBef>
                <a:spcPts val="100"/>
              </a:spcBef>
              <a:tabLst>
                <a:tab pos="409575" algn="l"/>
              </a:tabLst>
            </a:pPr>
            <a:r>
              <a:rPr sz="1800" spc="-90" dirty="0">
                <a:solidFill>
                  <a:srgbClr val="FFFFFF"/>
                </a:solidFill>
                <a:latin typeface="Arial"/>
                <a:cs typeface="Arial"/>
              </a:rPr>
              <a:t>1	</a:t>
            </a:r>
            <a:r>
              <a:rPr sz="2700" spc="-97" baseline="1543" dirty="0">
                <a:solidFill>
                  <a:srgbClr val="FFFFFF"/>
                </a:solidFill>
                <a:latin typeface="Arial"/>
                <a:cs typeface="Arial"/>
              </a:rPr>
              <a:t>Preparation </a:t>
            </a:r>
            <a:r>
              <a:rPr sz="2700" spc="-7" baseline="1543" dirty="0">
                <a:solidFill>
                  <a:srgbClr val="FFFFFF"/>
                </a:solidFill>
                <a:latin typeface="Arial"/>
                <a:cs typeface="Arial"/>
              </a:rPr>
              <a:t>of</a:t>
            </a:r>
            <a:r>
              <a:rPr sz="2700" spc="-254" baseline="1543" dirty="0">
                <a:solidFill>
                  <a:srgbClr val="FFFFFF"/>
                </a:solidFill>
                <a:latin typeface="Arial"/>
                <a:cs typeface="Arial"/>
              </a:rPr>
              <a:t> </a:t>
            </a:r>
            <a:r>
              <a:rPr sz="2700" spc="-142" baseline="1543" dirty="0">
                <a:solidFill>
                  <a:srgbClr val="FFFFFF"/>
                </a:solidFill>
                <a:latin typeface="Arial"/>
                <a:cs typeface="Arial"/>
              </a:rPr>
              <a:t>slides</a:t>
            </a:r>
            <a:endParaRPr sz="2700" baseline="1543">
              <a:latin typeface="Arial"/>
              <a:cs typeface="Arial"/>
            </a:endParaRPr>
          </a:p>
        </p:txBody>
      </p:sp>
      <p:sp>
        <p:nvSpPr>
          <p:cNvPr id="12" name="object 12"/>
          <p:cNvSpPr/>
          <p:nvPr/>
        </p:nvSpPr>
        <p:spPr>
          <a:xfrm>
            <a:off x="4264659" y="782319"/>
            <a:ext cx="2000250" cy="1628139"/>
          </a:xfrm>
          <a:custGeom>
            <a:avLst/>
            <a:gdLst/>
            <a:ahLst/>
            <a:cxnLst/>
            <a:rect l="l" t="t" r="r" b="b"/>
            <a:pathLst>
              <a:path w="2000250" h="1628139">
                <a:moveTo>
                  <a:pt x="2000250" y="0"/>
                </a:moveTo>
                <a:lnTo>
                  <a:pt x="0" y="0"/>
                </a:lnTo>
                <a:lnTo>
                  <a:pt x="0" y="1628139"/>
                </a:lnTo>
                <a:lnTo>
                  <a:pt x="2000250" y="1628139"/>
                </a:lnTo>
                <a:lnTo>
                  <a:pt x="2000250" y="0"/>
                </a:lnTo>
                <a:close/>
              </a:path>
            </a:pathLst>
          </a:custGeom>
          <a:solidFill>
            <a:srgbClr val="7F63A1"/>
          </a:solidFill>
        </p:spPr>
        <p:txBody>
          <a:bodyPr wrap="square" lIns="0" tIns="0" rIns="0" bIns="0" rtlCol="0"/>
          <a:lstStyle/>
          <a:p>
            <a:endParaRPr/>
          </a:p>
        </p:txBody>
      </p:sp>
      <p:sp>
        <p:nvSpPr>
          <p:cNvPr id="13" name="object 13"/>
          <p:cNvSpPr txBox="1"/>
          <p:nvPr/>
        </p:nvSpPr>
        <p:spPr>
          <a:xfrm>
            <a:off x="4319270" y="784859"/>
            <a:ext cx="1415415" cy="299720"/>
          </a:xfrm>
          <a:prstGeom prst="rect">
            <a:avLst/>
          </a:prstGeom>
        </p:spPr>
        <p:txBody>
          <a:bodyPr vert="horz" wrap="square" lIns="0" tIns="12700" rIns="0" bIns="0" rtlCol="0">
            <a:spAutoFit/>
          </a:bodyPr>
          <a:lstStyle/>
          <a:p>
            <a:pPr marL="12700">
              <a:lnSpc>
                <a:spcPct val="100000"/>
              </a:lnSpc>
              <a:spcBef>
                <a:spcPts val="100"/>
              </a:spcBef>
            </a:pPr>
            <a:r>
              <a:rPr sz="1800" spc="-90" dirty="0">
                <a:solidFill>
                  <a:srgbClr val="FFFFFF"/>
                </a:solidFill>
                <a:latin typeface="Arial"/>
                <a:cs typeface="Arial"/>
              </a:rPr>
              <a:t>Rs.5/- </a:t>
            </a:r>
            <a:r>
              <a:rPr sz="1800" spc="-45" dirty="0">
                <a:solidFill>
                  <a:srgbClr val="FFFFFF"/>
                </a:solidFill>
                <a:latin typeface="Arial"/>
                <a:cs typeface="Arial"/>
              </a:rPr>
              <a:t>per</a:t>
            </a:r>
            <a:r>
              <a:rPr sz="1800" spc="-175" dirty="0">
                <a:solidFill>
                  <a:srgbClr val="FFFFFF"/>
                </a:solidFill>
                <a:latin typeface="Arial"/>
                <a:cs typeface="Arial"/>
              </a:rPr>
              <a:t> </a:t>
            </a:r>
            <a:r>
              <a:rPr sz="1800" spc="-70" dirty="0">
                <a:solidFill>
                  <a:srgbClr val="FFFFFF"/>
                </a:solidFill>
                <a:latin typeface="Arial"/>
                <a:cs typeface="Arial"/>
              </a:rPr>
              <a:t>slide</a:t>
            </a:r>
            <a:endParaRPr sz="1800">
              <a:latin typeface="Arial"/>
              <a:cs typeface="Arial"/>
            </a:endParaRPr>
          </a:p>
        </p:txBody>
      </p:sp>
      <p:sp>
        <p:nvSpPr>
          <p:cNvPr id="14" name="object 14"/>
          <p:cNvSpPr/>
          <p:nvPr/>
        </p:nvSpPr>
        <p:spPr>
          <a:xfrm>
            <a:off x="6264909" y="782319"/>
            <a:ext cx="2498090" cy="1628139"/>
          </a:xfrm>
          <a:custGeom>
            <a:avLst/>
            <a:gdLst/>
            <a:ahLst/>
            <a:cxnLst/>
            <a:rect l="l" t="t" r="r" b="b"/>
            <a:pathLst>
              <a:path w="2498090" h="1628139">
                <a:moveTo>
                  <a:pt x="2498090" y="0"/>
                </a:moveTo>
                <a:lnTo>
                  <a:pt x="0" y="0"/>
                </a:lnTo>
                <a:lnTo>
                  <a:pt x="0" y="1628139"/>
                </a:lnTo>
                <a:lnTo>
                  <a:pt x="2498090" y="1628139"/>
                </a:lnTo>
                <a:lnTo>
                  <a:pt x="2498090" y="0"/>
                </a:lnTo>
                <a:close/>
              </a:path>
            </a:pathLst>
          </a:custGeom>
          <a:solidFill>
            <a:srgbClr val="7F63A1"/>
          </a:solidFill>
        </p:spPr>
        <p:txBody>
          <a:bodyPr wrap="square" lIns="0" tIns="0" rIns="0" bIns="0" rtlCol="0"/>
          <a:lstStyle/>
          <a:p>
            <a:endParaRPr/>
          </a:p>
        </p:txBody>
      </p:sp>
      <p:sp>
        <p:nvSpPr>
          <p:cNvPr id="15" name="object 15"/>
          <p:cNvSpPr txBox="1"/>
          <p:nvPr/>
        </p:nvSpPr>
        <p:spPr>
          <a:xfrm>
            <a:off x="6327140" y="745489"/>
            <a:ext cx="2395220" cy="956310"/>
          </a:xfrm>
          <a:prstGeom prst="rect">
            <a:avLst/>
          </a:prstGeom>
        </p:spPr>
        <p:txBody>
          <a:bodyPr vert="horz" wrap="square" lIns="0" tIns="8255" rIns="0" bIns="0" rtlCol="0">
            <a:spAutoFit/>
          </a:bodyPr>
          <a:lstStyle/>
          <a:p>
            <a:pPr marL="12700" marR="5080">
              <a:lnSpc>
                <a:spcPct val="113700"/>
              </a:lnSpc>
              <a:spcBef>
                <a:spcPts val="65"/>
              </a:spcBef>
            </a:pPr>
            <a:r>
              <a:rPr sz="1800" spc="-60" dirty="0">
                <a:solidFill>
                  <a:srgbClr val="FFFFFF"/>
                </a:solidFill>
                <a:latin typeface="Arial"/>
                <a:cs typeface="Arial"/>
              </a:rPr>
              <a:t>Irrespective </a:t>
            </a:r>
            <a:r>
              <a:rPr sz="1800" spc="-5" dirty="0">
                <a:solidFill>
                  <a:srgbClr val="FFFFFF"/>
                </a:solidFill>
                <a:latin typeface="Arial"/>
                <a:cs typeface="Arial"/>
              </a:rPr>
              <a:t>of </a:t>
            </a:r>
            <a:r>
              <a:rPr sz="1800" spc="-254" dirty="0">
                <a:solidFill>
                  <a:srgbClr val="FFFFFF"/>
                </a:solidFill>
                <a:latin typeface="Arial"/>
                <a:cs typeface="Arial"/>
              </a:rPr>
              <a:t>RDT </a:t>
            </a:r>
            <a:r>
              <a:rPr sz="1800" spc="-114" dirty="0">
                <a:solidFill>
                  <a:srgbClr val="FFFFFF"/>
                </a:solidFill>
                <a:latin typeface="Arial"/>
                <a:cs typeface="Arial"/>
              </a:rPr>
              <a:t>based  </a:t>
            </a:r>
            <a:r>
              <a:rPr sz="1800" spc="-15" dirty="0">
                <a:solidFill>
                  <a:srgbClr val="FFFFFF"/>
                </a:solidFill>
                <a:latin typeface="Arial"/>
                <a:cs typeface="Arial"/>
              </a:rPr>
              <a:t>or </a:t>
            </a:r>
            <a:r>
              <a:rPr sz="1800" spc="-70" dirty="0">
                <a:solidFill>
                  <a:srgbClr val="FFFFFF"/>
                </a:solidFill>
                <a:latin typeface="Arial"/>
                <a:cs typeface="Arial"/>
              </a:rPr>
              <a:t>slide </a:t>
            </a:r>
            <a:r>
              <a:rPr sz="1800" spc="-110" dirty="0">
                <a:solidFill>
                  <a:srgbClr val="FFFFFF"/>
                </a:solidFill>
                <a:latin typeface="Arial"/>
                <a:cs typeface="Arial"/>
              </a:rPr>
              <a:t>based  </a:t>
            </a:r>
            <a:r>
              <a:rPr sz="1800" spc="-35" dirty="0">
                <a:solidFill>
                  <a:srgbClr val="FFFFFF"/>
                </a:solidFill>
                <a:latin typeface="Arial"/>
                <a:cs typeface="Arial"/>
              </a:rPr>
              <a:t>confirmation</a:t>
            </a:r>
            <a:endParaRPr sz="1800">
              <a:latin typeface="Arial"/>
              <a:cs typeface="Arial"/>
            </a:endParaRPr>
          </a:p>
        </p:txBody>
      </p:sp>
      <p:sp>
        <p:nvSpPr>
          <p:cNvPr id="16" name="object 16"/>
          <p:cNvSpPr/>
          <p:nvPr/>
        </p:nvSpPr>
        <p:spPr>
          <a:xfrm>
            <a:off x="381000" y="2410459"/>
            <a:ext cx="3883660" cy="2205990"/>
          </a:xfrm>
          <a:custGeom>
            <a:avLst/>
            <a:gdLst/>
            <a:ahLst/>
            <a:cxnLst/>
            <a:rect l="l" t="t" r="r" b="b"/>
            <a:pathLst>
              <a:path w="3883660" h="2205990">
                <a:moveTo>
                  <a:pt x="3883660" y="0"/>
                </a:moveTo>
                <a:lnTo>
                  <a:pt x="736600" y="0"/>
                </a:lnTo>
                <a:lnTo>
                  <a:pt x="0" y="0"/>
                </a:lnTo>
                <a:lnTo>
                  <a:pt x="0" y="2205990"/>
                </a:lnTo>
                <a:lnTo>
                  <a:pt x="736600" y="2205990"/>
                </a:lnTo>
                <a:lnTo>
                  <a:pt x="3883660" y="2205990"/>
                </a:lnTo>
                <a:lnTo>
                  <a:pt x="3883660" y="0"/>
                </a:lnTo>
                <a:close/>
              </a:path>
            </a:pathLst>
          </a:custGeom>
          <a:solidFill>
            <a:srgbClr val="7F63A1"/>
          </a:solidFill>
        </p:spPr>
        <p:txBody>
          <a:bodyPr wrap="square" lIns="0" tIns="0" rIns="0" bIns="0" rtlCol="0"/>
          <a:lstStyle/>
          <a:p>
            <a:endParaRPr/>
          </a:p>
        </p:txBody>
      </p:sp>
      <p:sp>
        <p:nvSpPr>
          <p:cNvPr id="17" name="object 17"/>
          <p:cNvSpPr txBox="1"/>
          <p:nvPr/>
        </p:nvSpPr>
        <p:spPr>
          <a:xfrm>
            <a:off x="736600" y="2386329"/>
            <a:ext cx="2507615" cy="299720"/>
          </a:xfrm>
          <a:prstGeom prst="rect">
            <a:avLst/>
          </a:prstGeom>
        </p:spPr>
        <p:txBody>
          <a:bodyPr vert="horz" wrap="square" lIns="0" tIns="12700" rIns="0" bIns="0" rtlCol="0">
            <a:spAutoFit/>
          </a:bodyPr>
          <a:lstStyle/>
          <a:p>
            <a:pPr marL="12700">
              <a:lnSpc>
                <a:spcPct val="100000"/>
              </a:lnSpc>
              <a:spcBef>
                <a:spcPts val="100"/>
              </a:spcBef>
              <a:tabLst>
                <a:tab pos="443865" algn="l"/>
                <a:tab pos="2297430" algn="l"/>
              </a:tabLst>
            </a:pPr>
            <a:r>
              <a:rPr sz="1800" spc="-95" dirty="0">
                <a:solidFill>
                  <a:srgbClr val="FFFFFF"/>
                </a:solidFill>
                <a:latin typeface="Arial"/>
                <a:cs typeface="Arial"/>
              </a:rPr>
              <a:t>2</a:t>
            </a:r>
            <a:r>
              <a:rPr sz="1800" spc="-45" dirty="0">
                <a:solidFill>
                  <a:srgbClr val="FFFFFF"/>
                </a:solidFill>
                <a:latin typeface="Arial"/>
                <a:cs typeface="Arial"/>
              </a:rPr>
              <a:t>.</a:t>
            </a:r>
            <a:r>
              <a:rPr sz="1800" dirty="0">
                <a:solidFill>
                  <a:srgbClr val="FFFFFF"/>
                </a:solidFill>
                <a:latin typeface="Arial"/>
                <a:cs typeface="Arial"/>
              </a:rPr>
              <a:t>	</a:t>
            </a:r>
            <a:r>
              <a:rPr sz="1800" spc="-235" dirty="0">
                <a:solidFill>
                  <a:srgbClr val="FFFFFF"/>
                </a:solidFill>
                <a:latin typeface="Arial"/>
                <a:cs typeface="Arial"/>
              </a:rPr>
              <a:t>T</a:t>
            </a:r>
            <a:r>
              <a:rPr sz="1800" spc="-135" dirty="0">
                <a:solidFill>
                  <a:srgbClr val="FFFFFF"/>
                </a:solidFill>
                <a:latin typeface="Arial"/>
                <a:cs typeface="Arial"/>
              </a:rPr>
              <a:t>a</a:t>
            </a:r>
            <a:r>
              <a:rPr sz="1800" spc="-95" dirty="0">
                <a:solidFill>
                  <a:srgbClr val="FFFFFF"/>
                </a:solidFill>
                <a:latin typeface="Arial"/>
                <a:cs typeface="Arial"/>
              </a:rPr>
              <a:t>k</a:t>
            </a:r>
            <a:r>
              <a:rPr sz="1800" spc="5" dirty="0">
                <a:solidFill>
                  <a:srgbClr val="FFFFFF"/>
                </a:solidFill>
                <a:latin typeface="Arial"/>
                <a:cs typeface="Arial"/>
              </a:rPr>
              <a:t>i</a:t>
            </a:r>
            <a:r>
              <a:rPr sz="1800" spc="-60" dirty="0">
                <a:solidFill>
                  <a:srgbClr val="FFFFFF"/>
                </a:solidFill>
                <a:latin typeface="Arial"/>
                <a:cs typeface="Arial"/>
              </a:rPr>
              <a:t>n</a:t>
            </a:r>
            <a:r>
              <a:rPr sz="1800" spc="-155" dirty="0">
                <a:solidFill>
                  <a:srgbClr val="FFFFFF"/>
                </a:solidFill>
                <a:latin typeface="Arial"/>
                <a:cs typeface="Arial"/>
              </a:rPr>
              <a:t>g</a:t>
            </a:r>
            <a:r>
              <a:rPr sz="1800" spc="135" dirty="0">
                <a:solidFill>
                  <a:srgbClr val="FFFFFF"/>
                </a:solidFill>
                <a:latin typeface="Arial"/>
                <a:cs typeface="Arial"/>
              </a:rPr>
              <a:t> </a:t>
            </a:r>
            <a:r>
              <a:rPr sz="1800" spc="-200" dirty="0">
                <a:solidFill>
                  <a:srgbClr val="FFFFFF"/>
                </a:solidFill>
                <a:latin typeface="Arial"/>
                <a:cs typeface="Arial"/>
              </a:rPr>
              <a:t>s</a:t>
            </a:r>
            <a:r>
              <a:rPr sz="1800" spc="5" dirty="0">
                <a:solidFill>
                  <a:srgbClr val="FFFFFF"/>
                </a:solidFill>
                <a:latin typeface="Arial"/>
                <a:cs typeface="Arial"/>
              </a:rPr>
              <a:t>li</a:t>
            </a:r>
            <a:r>
              <a:rPr sz="1800" spc="-60" dirty="0">
                <a:solidFill>
                  <a:srgbClr val="FFFFFF"/>
                </a:solidFill>
                <a:latin typeface="Arial"/>
                <a:cs typeface="Arial"/>
              </a:rPr>
              <a:t>d</a:t>
            </a:r>
            <a:r>
              <a:rPr sz="1800" spc="-110" dirty="0">
                <a:solidFill>
                  <a:srgbClr val="FFFFFF"/>
                </a:solidFill>
                <a:latin typeface="Arial"/>
                <a:cs typeface="Arial"/>
              </a:rPr>
              <a:t>e</a:t>
            </a:r>
            <a:r>
              <a:rPr sz="1800" spc="-200" dirty="0">
                <a:solidFill>
                  <a:srgbClr val="FFFFFF"/>
                </a:solidFill>
                <a:latin typeface="Arial"/>
                <a:cs typeface="Arial"/>
              </a:rPr>
              <a:t>s</a:t>
            </a:r>
            <a:r>
              <a:rPr sz="1800" dirty="0">
                <a:solidFill>
                  <a:srgbClr val="FFFFFF"/>
                </a:solidFill>
                <a:latin typeface="Arial"/>
                <a:cs typeface="Arial"/>
              </a:rPr>
              <a:t>	</a:t>
            </a:r>
            <a:r>
              <a:rPr sz="1800" spc="95" dirty="0">
                <a:solidFill>
                  <a:srgbClr val="FFFFFF"/>
                </a:solidFill>
                <a:latin typeface="Arial"/>
                <a:cs typeface="Arial"/>
              </a:rPr>
              <a:t>t</a:t>
            </a:r>
            <a:r>
              <a:rPr sz="1800" spc="-55" dirty="0">
                <a:solidFill>
                  <a:srgbClr val="FFFFFF"/>
                </a:solidFill>
                <a:latin typeface="Arial"/>
                <a:cs typeface="Arial"/>
              </a:rPr>
              <a:t>o</a:t>
            </a:r>
            <a:endParaRPr sz="1800">
              <a:latin typeface="Arial"/>
              <a:cs typeface="Arial"/>
            </a:endParaRPr>
          </a:p>
        </p:txBody>
      </p:sp>
      <p:sp>
        <p:nvSpPr>
          <p:cNvPr id="18" name="object 18"/>
          <p:cNvSpPr txBox="1"/>
          <p:nvPr/>
        </p:nvSpPr>
        <p:spPr>
          <a:xfrm>
            <a:off x="1172210" y="3181350"/>
            <a:ext cx="1960245" cy="299720"/>
          </a:xfrm>
          <a:prstGeom prst="rect">
            <a:avLst/>
          </a:prstGeom>
        </p:spPr>
        <p:txBody>
          <a:bodyPr vert="horz" wrap="square" lIns="0" tIns="12700" rIns="0" bIns="0" rtlCol="0">
            <a:spAutoFit/>
          </a:bodyPr>
          <a:lstStyle/>
          <a:p>
            <a:pPr marL="12700">
              <a:lnSpc>
                <a:spcPct val="100000"/>
              </a:lnSpc>
              <a:spcBef>
                <a:spcPts val="100"/>
              </a:spcBef>
            </a:pPr>
            <a:r>
              <a:rPr sz="1800" spc="-65" dirty="0">
                <a:solidFill>
                  <a:srgbClr val="FFFFFF"/>
                </a:solidFill>
                <a:latin typeface="Arial"/>
                <a:cs typeface="Arial"/>
              </a:rPr>
              <a:t>malaria </a:t>
            </a:r>
            <a:r>
              <a:rPr sz="1800" spc="-50" dirty="0">
                <a:solidFill>
                  <a:srgbClr val="FFFFFF"/>
                </a:solidFill>
                <a:latin typeface="Arial"/>
                <a:cs typeface="Arial"/>
              </a:rPr>
              <a:t>positive</a:t>
            </a:r>
            <a:r>
              <a:rPr sz="1800" spc="-185" dirty="0">
                <a:solidFill>
                  <a:srgbClr val="FFFFFF"/>
                </a:solidFill>
                <a:latin typeface="Arial"/>
                <a:cs typeface="Arial"/>
              </a:rPr>
              <a:t> </a:t>
            </a:r>
            <a:r>
              <a:rPr sz="1800" spc="-150" dirty="0">
                <a:solidFill>
                  <a:srgbClr val="FFFFFF"/>
                </a:solidFill>
                <a:latin typeface="Arial"/>
                <a:cs typeface="Arial"/>
              </a:rPr>
              <a:t>case</a:t>
            </a:r>
            <a:endParaRPr sz="1800">
              <a:latin typeface="Arial"/>
              <a:cs typeface="Arial"/>
            </a:endParaRPr>
          </a:p>
        </p:txBody>
      </p:sp>
      <p:sp>
        <p:nvSpPr>
          <p:cNvPr id="19" name="object 19"/>
          <p:cNvSpPr/>
          <p:nvPr/>
        </p:nvSpPr>
        <p:spPr>
          <a:xfrm>
            <a:off x="4264659" y="2410460"/>
            <a:ext cx="2000250" cy="2205990"/>
          </a:xfrm>
          <a:custGeom>
            <a:avLst/>
            <a:gdLst/>
            <a:ahLst/>
            <a:cxnLst/>
            <a:rect l="l" t="t" r="r" b="b"/>
            <a:pathLst>
              <a:path w="2000250" h="2205990">
                <a:moveTo>
                  <a:pt x="2000250" y="0"/>
                </a:moveTo>
                <a:lnTo>
                  <a:pt x="0" y="0"/>
                </a:lnTo>
                <a:lnTo>
                  <a:pt x="0" y="2205990"/>
                </a:lnTo>
                <a:lnTo>
                  <a:pt x="2000250" y="2205990"/>
                </a:lnTo>
                <a:lnTo>
                  <a:pt x="2000250" y="0"/>
                </a:lnTo>
                <a:close/>
              </a:path>
            </a:pathLst>
          </a:custGeom>
          <a:solidFill>
            <a:srgbClr val="7F63A1"/>
          </a:solidFill>
        </p:spPr>
        <p:txBody>
          <a:bodyPr wrap="square" lIns="0" tIns="0" rIns="0" bIns="0" rtlCol="0"/>
          <a:lstStyle/>
          <a:p>
            <a:endParaRPr/>
          </a:p>
        </p:txBody>
      </p:sp>
      <p:sp>
        <p:nvSpPr>
          <p:cNvPr id="20" name="object 20"/>
          <p:cNvSpPr txBox="1"/>
          <p:nvPr/>
        </p:nvSpPr>
        <p:spPr>
          <a:xfrm>
            <a:off x="3842331" y="2419350"/>
            <a:ext cx="2366010" cy="299720"/>
          </a:xfrm>
          <a:prstGeom prst="rect">
            <a:avLst/>
          </a:prstGeom>
        </p:spPr>
        <p:txBody>
          <a:bodyPr vert="horz" wrap="square" lIns="0" tIns="12700" rIns="0" bIns="0" rtlCol="0">
            <a:spAutoFit/>
          </a:bodyPr>
          <a:lstStyle/>
          <a:p>
            <a:pPr marL="38100">
              <a:lnSpc>
                <a:spcPct val="100000"/>
              </a:lnSpc>
              <a:spcBef>
                <a:spcPts val="100"/>
              </a:spcBef>
            </a:pPr>
            <a:r>
              <a:rPr sz="2700" spc="-405" baseline="7716" dirty="0">
                <a:solidFill>
                  <a:srgbClr val="FFFFFF"/>
                </a:solidFill>
                <a:latin typeface="Arial"/>
                <a:cs typeface="Arial"/>
              </a:rPr>
              <a:t>PHC </a:t>
            </a:r>
            <a:r>
              <a:rPr sz="1800" spc="-110" dirty="0">
                <a:solidFill>
                  <a:srgbClr val="FFFFFF"/>
                </a:solidFill>
                <a:latin typeface="Arial"/>
                <a:cs typeface="Arial"/>
              </a:rPr>
              <a:t>Rs.5O/- </a:t>
            </a:r>
            <a:r>
              <a:rPr sz="1800" spc="-45" dirty="0">
                <a:solidFill>
                  <a:srgbClr val="FFFFFF"/>
                </a:solidFill>
                <a:latin typeface="Arial"/>
                <a:cs typeface="Arial"/>
              </a:rPr>
              <a:t>per</a:t>
            </a:r>
            <a:r>
              <a:rPr sz="1800" spc="-55" dirty="0">
                <a:solidFill>
                  <a:srgbClr val="FFFFFF"/>
                </a:solidFill>
                <a:latin typeface="Arial"/>
                <a:cs typeface="Arial"/>
              </a:rPr>
              <a:t> </a:t>
            </a:r>
            <a:r>
              <a:rPr sz="1800" spc="-50" dirty="0">
                <a:solidFill>
                  <a:srgbClr val="FFFFFF"/>
                </a:solidFill>
                <a:latin typeface="Arial"/>
                <a:cs typeface="Arial"/>
              </a:rPr>
              <a:t>positive</a:t>
            </a:r>
            <a:endParaRPr sz="1800">
              <a:latin typeface="Arial"/>
              <a:cs typeface="Arial"/>
            </a:endParaRPr>
          </a:p>
        </p:txBody>
      </p:sp>
      <p:sp>
        <p:nvSpPr>
          <p:cNvPr id="21" name="object 21"/>
          <p:cNvSpPr txBox="1"/>
          <p:nvPr/>
        </p:nvSpPr>
        <p:spPr>
          <a:xfrm>
            <a:off x="1146810" y="2651759"/>
            <a:ext cx="4879340" cy="299720"/>
          </a:xfrm>
          <a:prstGeom prst="rect">
            <a:avLst/>
          </a:prstGeom>
        </p:spPr>
        <p:txBody>
          <a:bodyPr vert="horz" wrap="square" lIns="0" tIns="12700" rIns="0" bIns="0" rtlCol="0">
            <a:spAutoFit/>
          </a:bodyPr>
          <a:lstStyle/>
          <a:p>
            <a:pPr marL="38100">
              <a:lnSpc>
                <a:spcPct val="100000"/>
              </a:lnSpc>
              <a:spcBef>
                <a:spcPts val="100"/>
              </a:spcBef>
            </a:pPr>
            <a:r>
              <a:rPr sz="1800" spc="-50" dirty="0">
                <a:solidFill>
                  <a:srgbClr val="FFFFFF"/>
                </a:solidFill>
                <a:latin typeface="Arial"/>
                <a:cs typeface="Arial"/>
              </a:rPr>
              <a:t>laboratories, </a:t>
            </a:r>
            <a:r>
              <a:rPr sz="1800" spc="-40" dirty="0">
                <a:solidFill>
                  <a:srgbClr val="FFFFFF"/>
                </a:solidFill>
                <a:latin typeface="Arial"/>
                <a:cs typeface="Arial"/>
              </a:rPr>
              <a:t>getting reports </a:t>
            </a:r>
            <a:r>
              <a:rPr sz="1800" spc="-85" dirty="0">
                <a:solidFill>
                  <a:srgbClr val="FFFFFF"/>
                </a:solidFill>
                <a:latin typeface="Arial"/>
                <a:cs typeface="Arial"/>
              </a:rPr>
              <a:t>and </a:t>
            </a:r>
            <a:r>
              <a:rPr sz="2700" spc="-225" baseline="-20061" dirty="0">
                <a:solidFill>
                  <a:srgbClr val="FFFFFF"/>
                </a:solidFill>
                <a:latin typeface="Arial"/>
                <a:cs typeface="Arial"/>
              </a:rPr>
              <a:t>case </a:t>
            </a:r>
            <a:r>
              <a:rPr sz="2700" spc="7" baseline="-20061" dirty="0">
                <a:solidFill>
                  <a:srgbClr val="FFFFFF"/>
                </a:solidFill>
                <a:latin typeface="Arial"/>
                <a:cs typeface="Arial"/>
              </a:rPr>
              <a:t>for</a:t>
            </a:r>
            <a:r>
              <a:rPr sz="2700" spc="517" baseline="-20061" dirty="0">
                <a:solidFill>
                  <a:srgbClr val="FFFFFF"/>
                </a:solidFill>
                <a:latin typeface="Arial"/>
                <a:cs typeface="Arial"/>
              </a:rPr>
              <a:t> </a:t>
            </a:r>
            <a:r>
              <a:rPr sz="2700" spc="-82" baseline="-20061" dirty="0">
                <a:solidFill>
                  <a:srgbClr val="FFFFFF"/>
                </a:solidFill>
                <a:latin typeface="Arial"/>
                <a:cs typeface="Arial"/>
              </a:rPr>
              <a:t>complete</a:t>
            </a:r>
            <a:endParaRPr sz="2700" baseline="-20061">
              <a:latin typeface="Arial"/>
              <a:cs typeface="Arial"/>
            </a:endParaRPr>
          </a:p>
        </p:txBody>
      </p:sp>
      <p:sp>
        <p:nvSpPr>
          <p:cNvPr id="22" name="object 22"/>
          <p:cNvSpPr txBox="1"/>
          <p:nvPr/>
        </p:nvSpPr>
        <p:spPr>
          <a:xfrm>
            <a:off x="1146810" y="2915920"/>
            <a:ext cx="4206240" cy="299720"/>
          </a:xfrm>
          <a:prstGeom prst="rect">
            <a:avLst/>
          </a:prstGeom>
        </p:spPr>
        <p:txBody>
          <a:bodyPr vert="horz" wrap="square" lIns="0" tIns="12700" rIns="0" bIns="0" rtlCol="0">
            <a:spAutoFit/>
          </a:bodyPr>
          <a:lstStyle/>
          <a:p>
            <a:pPr marL="38100">
              <a:lnSpc>
                <a:spcPct val="100000"/>
              </a:lnSpc>
              <a:spcBef>
                <a:spcPts val="100"/>
              </a:spcBef>
            </a:pPr>
            <a:r>
              <a:rPr sz="1800" spc="-50" dirty="0">
                <a:solidFill>
                  <a:srgbClr val="FFFFFF"/>
                </a:solidFill>
                <a:latin typeface="Arial"/>
                <a:cs typeface="Arial"/>
              </a:rPr>
              <a:t>providing </a:t>
            </a:r>
            <a:r>
              <a:rPr sz="1800" spc="-55" dirty="0">
                <a:solidFill>
                  <a:srgbClr val="FFFFFF"/>
                </a:solidFill>
                <a:latin typeface="Arial"/>
                <a:cs typeface="Arial"/>
              </a:rPr>
              <a:t>complete </a:t>
            </a:r>
            <a:r>
              <a:rPr sz="1800" spc="-20" dirty="0">
                <a:solidFill>
                  <a:srgbClr val="FFFFFF"/>
                </a:solidFill>
                <a:latin typeface="Arial"/>
                <a:cs typeface="Arial"/>
              </a:rPr>
              <a:t>treatment </a:t>
            </a:r>
            <a:r>
              <a:rPr sz="1800" spc="20" dirty="0">
                <a:solidFill>
                  <a:srgbClr val="FFFFFF"/>
                </a:solidFill>
                <a:latin typeface="Arial"/>
                <a:cs typeface="Arial"/>
              </a:rPr>
              <a:t>to</a:t>
            </a:r>
            <a:r>
              <a:rPr sz="1800" spc="70" dirty="0">
                <a:solidFill>
                  <a:srgbClr val="FFFFFF"/>
                </a:solidFill>
                <a:latin typeface="Arial"/>
                <a:cs typeface="Arial"/>
              </a:rPr>
              <a:t> </a:t>
            </a:r>
            <a:r>
              <a:rPr sz="2700" spc="-82" baseline="-32407" dirty="0">
                <a:solidFill>
                  <a:srgbClr val="FFFFFF"/>
                </a:solidFill>
                <a:latin typeface="Arial"/>
                <a:cs typeface="Arial"/>
              </a:rPr>
              <a:t>Treatment</a:t>
            </a:r>
            <a:endParaRPr sz="2700" baseline="-32407">
              <a:latin typeface="Arial"/>
              <a:cs typeface="Arial"/>
            </a:endParaRPr>
          </a:p>
        </p:txBody>
      </p:sp>
      <p:sp>
        <p:nvSpPr>
          <p:cNvPr id="23" name="object 23"/>
          <p:cNvSpPr/>
          <p:nvPr/>
        </p:nvSpPr>
        <p:spPr>
          <a:xfrm>
            <a:off x="6264909" y="2410460"/>
            <a:ext cx="2498090" cy="2205990"/>
          </a:xfrm>
          <a:custGeom>
            <a:avLst/>
            <a:gdLst/>
            <a:ahLst/>
            <a:cxnLst/>
            <a:rect l="l" t="t" r="r" b="b"/>
            <a:pathLst>
              <a:path w="2498090" h="2205990">
                <a:moveTo>
                  <a:pt x="2498090" y="0"/>
                </a:moveTo>
                <a:lnTo>
                  <a:pt x="0" y="0"/>
                </a:lnTo>
                <a:lnTo>
                  <a:pt x="0" y="2205990"/>
                </a:lnTo>
                <a:lnTo>
                  <a:pt x="2498090" y="2205990"/>
                </a:lnTo>
                <a:lnTo>
                  <a:pt x="2498090" y="0"/>
                </a:lnTo>
                <a:close/>
              </a:path>
            </a:pathLst>
          </a:custGeom>
          <a:solidFill>
            <a:srgbClr val="7F63A1"/>
          </a:solidFill>
        </p:spPr>
        <p:txBody>
          <a:bodyPr wrap="square" lIns="0" tIns="0" rIns="0" bIns="0" rtlCol="0"/>
          <a:lstStyle/>
          <a:p>
            <a:endParaRPr/>
          </a:p>
        </p:txBody>
      </p:sp>
      <p:sp>
        <p:nvSpPr>
          <p:cNvPr id="24" name="object 24"/>
          <p:cNvSpPr txBox="1"/>
          <p:nvPr/>
        </p:nvSpPr>
        <p:spPr>
          <a:xfrm>
            <a:off x="6316979" y="2377440"/>
            <a:ext cx="1807845" cy="961390"/>
          </a:xfrm>
          <a:prstGeom prst="rect">
            <a:avLst/>
          </a:prstGeom>
        </p:spPr>
        <p:txBody>
          <a:bodyPr vert="horz" wrap="square" lIns="0" tIns="11430" rIns="0" bIns="0" rtlCol="0">
            <a:spAutoFit/>
          </a:bodyPr>
          <a:lstStyle/>
          <a:p>
            <a:pPr marL="12700" marR="5080">
              <a:lnSpc>
                <a:spcPct val="113900"/>
              </a:lnSpc>
              <a:spcBef>
                <a:spcPts val="90"/>
              </a:spcBef>
            </a:pPr>
            <a:r>
              <a:rPr sz="1800" spc="-120" dirty="0">
                <a:solidFill>
                  <a:srgbClr val="FFFFFF"/>
                </a:solidFill>
                <a:latin typeface="Arial"/>
                <a:cs typeface="Arial"/>
              </a:rPr>
              <a:t>This </a:t>
            </a:r>
            <a:r>
              <a:rPr sz="1800" spc="-50" dirty="0">
                <a:solidFill>
                  <a:srgbClr val="FFFFFF"/>
                </a:solidFill>
                <a:latin typeface="Arial"/>
                <a:cs typeface="Arial"/>
              </a:rPr>
              <a:t>incentive </a:t>
            </a:r>
            <a:r>
              <a:rPr sz="1800" spc="-100" dirty="0">
                <a:solidFill>
                  <a:srgbClr val="FFFFFF"/>
                </a:solidFill>
                <a:latin typeface="Arial"/>
                <a:cs typeface="Arial"/>
              </a:rPr>
              <a:t>is </a:t>
            </a:r>
            <a:r>
              <a:rPr sz="1800" spc="20" dirty="0">
                <a:solidFill>
                  <a:srgbClr val="FFFFFF"/>
                </a:solidFill>
                <a:latin typeface="Arial"/>
                <a:cs typeface="Arial"/>
              </a:rPr>
              <a:t>to  </a:t>
            </a:r>
            <a:r>
              <a:rPr sz="1800" spc="-30" dirty="0">
                <a:solidFill>
                  <a:srgbClr val="FFFFFF"/>
                </a:solidFill>
                <a:latin typeface="Arial"/>
                <a:cs typeface="Arial"/>
              </a:rPr>
              <a:t>facilitate </a:t>
            </a:r>
            <a:r>
              <a:rPr sz="1800" spc="-25" dirty="0">
                <a:solidFill>
                  <a:srgbClr val="FFFFFF"/>
                </a:solidFill>
                <a:latin typeface="Arial"/>
                <a:cs typeface="Arial"/>
              </a:rPr>
              <a:t>the  </a:t>
            </a:r>
            <a:r>
              <a:rPr sz="1800" spc="-35" dirty="0">
                <a:solidFill>
                  <a:srgbClr val="FFFFFF"/>
                </a:solidFill>
                <a:latin typeface="Arial"/>
                <a:cs typeface="Arial"/>
              </a:rPr>
              <a:t>transportation</a:t>
            </a:r>
            <a:r>
              <a:rPr sz="1800" spc="-110" dirty="0">
                <a:solidFill>
                  <a:srgbClr val="FFFFFF"/>
                </a:solidFill>
                <a:latin typeface="Arial"/>
                <a:cs typeface="Arial"/>
              </a:rPr>
              <a:t> </a:t>
            </a:r>
            <a:r>
              <a:rPr sz="1800" spc="-80" dirty="0">
                <a:solidFill>
                  <a:srgbClr val="FFFFFF"/>
                </a:solidFill>
                <a:latin typeface="Arial"/>
                <a:cs typeface="Arial"/>
              </a:rPr>
              <a:t>cost</a:t>
            </a:r>
            <a:endParaRPr sz="1800">
              <a:latin typeface="Arial"/>
              <a:cs typeface="Arial"/>
            </a:endParaRPr>
          </a:p>
        </p:txBody>
      </p:sp>
      <p:sp>
        <p:nvSpPr>
          <p:cNvPr id="25" name="object 25"/>
          <p:cNvSpPr/>
          <p:nvPr/>
        </p:nvSpPr>
        <p:spPr>
          <a:xfrm>
            <a:off x="381000" y="4616450"/>
            <a:ext cx="736600" cy="2164080"/>
          </a:xfrm>
          <a:custGeom>
            <a:avLst/>
            <a:gdLst/>
            <a:ahLst/>
            <a:cxnLst/>
            <a:rect l="l" t="t" r="r" b="b"/>
            <a:pathLst>
              <a:path w="736600" h="2164079">
                <a:moveTo>
                  <a:pt x="736600" y="0"/>
                </a:moveTo>
                <a:lnTo>
                  <a:pt x="0" y="0"/>
                </a:lnTo>
                <a:lnTo>
                  <a:pt x="0" y="2164080"/>
                </a:lnTo>
                <a:lnTo>
                  <a:pt x="736600" y="2164080"/>
                </a:lnTo>
                <a:lnTo>
                  <a:pt x="736600" y="0"/>
                </a:lnTo>
                <a:close/>
              </a:path>
            </a:pathLst>
          </a:custGeom>
          <a:solidFill>
            <a:srgbClr val="7F63A1"/>
          </a:solidFill>
        </p:spPr>
        <p:txBody>
          <a:bodyPr wrap="square" lIns="0" tIns="0" rIns="0" bIns="0" rtlCol="0"/>
          <a:lstStyle/>
          <a:p>
            <a:endParaRPr/>
          </a:p>
        </p:txBody>
      </p:sp>
      <p:sp>
        <p:nvSpPr>
          <p:cNvPr id="26" name="object 26"/>
          <p:cNvSpPr txBox="1"/>
          <p:nvPr/>
        </p:nvSpPr>
        <p:spPr>
          <a:xfrm>
            <a:off x="737869" y="4470400"/>
            <a:ext cx="200025" cy="299720"/>
          </a:xfrm>
          <a:prstGeom prst="rect">
            <a:avLst/>
          </a:prstGeom>
        </p:spPr>
        <p:txBody>
          <a:bodyPr vert="horz" wrap="square" lIns="0" tIns="12700" rIns="0" bIns="0" rtlCol="0">
            <a:spAutoFit/>
          </a:bodyPr>
          <a:lstStyle/>
          <a:p>
            <a:pPr marL="12700">
              <a:lnSpc>
                <a:spcPct val="100000"/>
              </a:lnSpc>
              <a:spcBef>
                <a:spcPts val="100"/>
              </a:spcBef>
            </a:pPr>
            <a:r>
              <a:rPr sz="1800" spc="-85" dirty="0">
                <a:solidFill>
                  <a:srgbClr val="FFFFFF"/>
                </a:solidFill>
                <a:latin typeface="Arial"/>
                <a:cs typeface="Arial"/>
              </a:rPr>
              <a:t>3</a:t>
            </a:r>
            <a:r>
              <a:rPr sz="1800" spc="-50" dirty="0">
                <a:solidFill>
                  <a:srgbClr val="FFFFFF"/>
                </a:solidFill>
                <a:latin typeface="Arial"/>
                <a:cs typeface="Arial"/>
              </a:rPr>
              <a:t>.</a:t>
            </a:r>
            <a:endParaRPr sz="1800">
              <a:latin typeface="Arial"/>
              <a:cs typeface="Arial"/>
            </a:endParaRPr>
          </a:p>
        </p:txBody>
      </p:sp>
      <p:sp>
        <p:nvSpPr>
          <p:cNvPr id="27" name="object 27"/>
          <p:cNvSpPr/>
          <p:nvPr/>
        </p:nvSpPr>
        <p:spPr>
          <a:xfrm>
            <a:off x="1117600" y="4616450"/>
            <a:ext cx="3147060" cy="2164080"/>
          </a:xfrm>
          <a:custGeom>
            <a:avLst/>
            <a:gdLst/>
            <a:ahLst/>
            <a:cxnLst/>
            <a:rect l="l" t="t" r="r" b="b"/>
            <a:pathLst>
              <a:path w="3147060" h="2164079">
                <a:moveTo>
                  <a:pt x="3147060" y="0"/>
                </a:moveTo>
                <a:lnTo>
                  <a:pt x="0" y="0"/>
                </a:lnTo>
                <a:lnTo>
                  <a:pt x="0" y="2164080"/>
                </a:lnTo>
                <a:lnTo>
                  <a:pt x="3147060" y="2164080"/>
                </a:lnTo>
                <a:lnTo>
                  <a:pt x="3147060" y="0"/>
                </a:lnTo>
                <a:close/>
              </a:path>
            </a:pathLst>
          </a:custGeom>
          <a:solidFill>
            <a:srgbClr val="7F63A1"/>
          </a:solidFill>
        </p:spPr>
        <p:txBody>
          <a:bodyPr wrap="square" lIns="0" tIns="0" rIns="0" bIns="0" rtlCol="0"/>
          <a:lstStyle/>
          <a:p>
            <a:endParaRPr/>
          </a:p>
        </p:txBody>
      </p:sp>
      <p:sp>
        <p:nvSpPr>
          <p:cNvPr id="28" name="object 28"/>
          <p:cNvSpPr txBox="1"/>
          <p:nvPr/>
        </p:nvSpPr>
        <p:spPr>
          <a:xfrm>
            <a:off x="1176019" y="4584700"/>
            <a:ext cx="2750185" cy="647700"/>
          </a:xfrm>
          <a:prstGeom prst="rect">
            <a:avLst/>
          </a:prstGeom>
        </p:spPr>
        <p:txBody>
          <a:bodyPr vert="horz" wrap="square" lIns="0" tIns="12700" rIns="0" bIns="0" rtlCol="0">
            <a:spAutoFit/>
          </a:bodyPr>
          <a:lstStyle/>
          <a:p>
            <a:pPr marL="12700" marR="5080">
              <a:lnSpc>
                <a:spcPct val="113399"/>
              </a:lnSpc>
              <a:spcBef>
                <a:spcPts val="100"/>
              </a:spcBef>
            </a:pPr>
            <a:r>
              <a:rPr sz="1800" spc="-254" dirty="0">
                <a:solidFill>
                  <a:srgbClr val="FFFFFF"/>
                </a:solidFill>
                <a:latin typeface="Arial"/>
                <a:cs typeface="Arial"/>
              </a:rPr>
              <a:t>RDT </a:t>
            </a:r>
            <a:r>
              <a:rPr sz="1800" spc="-50" dirty="0">
                <a:solidFill>
                  <a:srgbClr val="FFFFFF"/>
                </a:solidFill>
                <a:latin typeface="Arial"/>
                <a:cs typeface="Arial"/>
              </a:rPr>
              <a:t>testing </a:t>
            </a:r>
            <a:r>
              <a:rPr sz="1800" spc="-85" dirty="0">
                <a:solidFill>
                  <a:srgbClr val="FFFFFF"/>
                </a:solidFill>
                <a:latin typeface="Arial"/>
                <a:cs typeface="Arial"/>
              </a:rPr>
              <a:t>and </a:t>
            </a:r>
            <a:r>
              <a:rPr sz="1800" spc="-55" dirty="0">
                <a:solidFill>
                  <a:srgbClr val="FFFFFF"/>
                </a:solidFill>
                <a:latin typeface="Arial"/>
                <a:cs typeface="Arial"/>
              </a:rPr>
              <a:t>complete  </a:t>
            </a:r>
            <a:r>
              <a:rPr sz="1800" spc="-20" dirty="0">
                <a:solidFill>
                  <a:srgbClr val="FFFFFF"/>
                </a:solidFill>
                <a:latin typeface="Arial"/>
                <a:cs typeface="Arial"/>
              </a:rPr>
              <a:t>treatment </a:t>
            </a:r>
            <a:r>
              <a:rPr sz="1800" spc="-5" dirty="0">
                <a:solidFill>
                  <a:srgbClr val="FFFFFF"/>
                </a:solidFill>
                <a:latin typeface="Arial"/>
                <a:cs typeface="Arial"/>
              </a:rPr>
              <a:t>of </a:t>
            </a:r>
            <a:r>
              <a:rPr sz="1800" spc="-120" dirty="0">
                <a:solidFill>
                  <a:srgbClr val="FFFFFF"/>
                </a:solidFill>
                <a:latin typeface="Arial"/>
                <a:cs typeface="Arial"/>
              </a:rPr>
              <a:t>Pf </a:t>
            </a:r>
            <a:r>
              <a:rPr sz="1800" spc="-65" dirty="0">
                <a:solidFill>
                  <a:srgbClr val="FFFFFF"/>
                </a:solidFill>
                <a:latin typeface="Arial"/>
                <a:cs typeface="Arial"/>
              </a:rPr>
              <a:t>malaria</a:t>
            </a:r>
            <a:r>
              <a:rPr sz="1800" spc="-285" dirty="0">
                <a:solidFill>
                  <a:srgbClr val="FFFFFF"/>
                </a:solidFill>
                <a:latin typeface="Arial"/>
                <a:cs typeface="Arial"/>
              </a:rPr>
              <a:t> </a:t>
            </a:r>
            <a:r>
              <a:rPr sz="1800" spc="-160" dirty="0">
                <a:solidFill>
                  <a:srgbClr val="FFFFFF"/>
                </a:solidFill>
                <a:latin typeface="Arial"/>
                <a:cs typeface="Arial"/>
              </a:rPr>
              <a:t>cases</a:t>
            </a:r>
            <a:endParaRPr sz="1800">
              <a:latin typeface="Arial"/>
              <a:cs typeface="Arial"/>
            </a:endParaRPr>
          </a:p>
        </p:txBody>
      </p:sp>
      <p:sp>
        <p:nvSpPr>
          <p:cNvPr id="29" name="object 29"/>
          <p:cNvSpPr/>
          <p:nvPr/>
        </p:nvSpPr>
        <p:spPr>
          <a:xfrm>
            <a:off x="4264659" y="4616450"/>
            <a:ext cx="2000250" cy="2164080"/>
          </a:xfrm>
          <a:custGeom>
            <a:avLst/>
            <a:gdLst/>
            <a:ahLst/>
            <a:cxnLst/>
            <a:rect l="l" t="t" r="r" b="b"/>
            <a:pathLst>
              <a:path w="2000250" h="2164079">
                <a:moveTo>
                  <a:pt x="2000250" y="0"/>
                </a:moveTo>
                <a:lnTo>
                  <a:pt x="0" y="0"/>
                </a:lnTo>
                <a:lnTo>
                  <a:pt x="0" y="2164080"/>
                </a:lnTo>
                <a:lnTo>
                  <a:pt x="2000250" y="2164080"/>
                </a:lnTo>
                <a:lnTo>
                  <a:pt x="2000250" y="0"/>
                </a:lnTo>
                <a:close/>
              </a:path>
            </a:pathLst>
          </a:custGeom>
          <a:solidFill>
            <a:srgbClr val="7F63A1"/>
          </a:solidFill>
        </p:spPr>
        <p:txBody>
          <a:bodyPr wrap="square" lIns="0" tIns="0" rIns="0" bIns="0" rtlCol="0"/>
          <a:lstStyle/>
          <a:p>
            <a:endParaRPr/>
          </a:p>
        </p:txBody>
      </p:sp>
      <p:sp>
        <p:nvSpPr>
          <p:cNvPr id="30" name="object 30"/>
          <p:cNvSpPr txBox="1"/>
          <p:nvPr/>
        </p:nvSpPr>
        <p:spPr>
          <a:xfrm>
            <a:off x="4319270" y="4591050"/>
            <a:ext cx="1779905" cy="635000"/>
          </a:xfrm>
          <a:prstGeom prst="rect">
            <a:avLst/>
          </a:prstGeom>
        </p:spPr>
        <p:txBody>
          <a:bodyPr vert="horz" wrap="square" lIns="0" tIns="12700" rIns="0" bIns="0" rtlCol="0">
            <a:spAutoFit/>
          </a:bodyPr>
          <a:lstStyle/>
          <a:p>
            <a:pPr marL="12700" marR="5080">
              <a:lnSpc>
                <a:spcPct val="111100"/>
              </a:lnSpc>
              <a:spcBef>
                <a:spcPts val="100"/>
              </a:spcBef>
            </a:pPr>
            <a:r>
              <a:rPr sz="1800" spc="-80" dirty="0">
                <a:solidFill>
                  <a:srgbClr val="FFFFFF"/>
                </a:solidFill>
                <a:latin typeface="Arial"/>
                <a:cs typeface="Arial"/>
              </a:rPr>
              <a:t>Rs.20/-per</a:t>
            </a:r>
            <a:r>
              <a:rPr sz="1800" spc="-135" dirty="0">
                <a:solidFill>
                  <a:srgbClr val="FFFFFF"/>
                </a:solidFill>
                <a:latin typeface="Arial"/>
                <a:cs typeface="Arial"/>
              </a:rPr>
              <a:t> </a:t>
            </a:r>
            <a:r>
              <a:rPr sz="1800" spc="-50" dirty="0">
                <a:solidFill>
                  <a:srgbClr val="FFFFFF"/>
                </a:solidFill>
                <a:latin typeface="Arial"/>
                <a:cs typeface="Arial"/>
              </a:rPr>
              <a:t>positive  </a:t>
            </a:r>
            <a:r>
              <a:rPr sz="1800" spc="-114" dirty="0">
                <a:solidFill>
                  <a:srgbClr val="FFFFFF"/>
                </a:solidFill>
                <a:latin typeface="Arial"/>
                <a:cs typeface="Arial"/>
              </a:rPr>
              <a:t>Pf </a:t>
            </a:r>
            <a:r>
              <a:rPr sz="1800" spc="-65" dirty="0">
                <a:solidFill>
                  <a:srgbClr val="FFFFFF"/>
                </a:solidFill>
                <a:latin typeface="Arial"/>
                <a:cs typeface="Arial"/>
              </a:rPr>
              <a:t>malaria </a:t>
            </a:r>
            <a:r>
              <a:rPr sz="1800" spc="-150" dirty="0">
                <a:solidFill>
                  <a:srgbClr val="FFFFFF"/>
                </a:solidFill>
                <a:latin typeface="Arial"/>
                <a:cs typeface="Arial"/>
              </a:rPr>
              <a:t>case</a:t>
            </a:r>
            <a:r>
              <a:rPr sz="1800" spc="-160" dirty="0">
                <a:solidFill>
                  <a:srgbClr val="FFFFFF"/>
                </a:solidFill>
                <a:latin typeface="Arial"/>
                <a:cs typeface="Arial"/>
              </a:rPr>
              <a:t> </a:t>
            </a:r>
            <a:r>
              <a:rPr sz="1800" dirty="0">
                <a:solidFill>
                  <a:srgbClr val="FFFFFF"/>
                </a:solidFill>
                <a:latin typeface="Arial"/>
                <a:cs typeface="Arial"/>
              </a:rPr>
              <a:t>for</a:t>
            </a:r>
            <a:endParaRPr sz="1800">
              <a:latin typeface="Arial"/>
              <a:cs typeface="Arial"/>
            </a:endParaRPr>
          </a:p>
        </p:txBody>
      </p:sp>
      <p:sp>
        <p:nvSpPr>
          <p:cNvPr id="31" name="object 31"/>
          <p:cNvSpPr/>
          <p:nvPr/>
        </p:nvSpPr>
        <p:spPr>
          <a:xfrm>
            <a:off x="6264909" y="4616450"/>
            <a:ext cx="2498090" cy="2164080"/>
          </a:xfrm>
          <a:custGeom>
            <a:avLst/>
            <a:gdLst/>
            <a:ahLst/>
            <a:cxnLst/>
            <a:rect l="l" t="t" r="r" b="b"/>
            <a:pathLst>
              <a:path w="2498090" h="2164079">
                <a:moveTo>
                  <a:pt x="2498090" y="0"/>
                </a:moveTo>
                <a:lnTo>
                  <a:pt x="0" y="0"/>
                </a:lnTo>
                <a:lnTo>
                  <a:pt x="0" y="2164080"/>
                </a:lnTo>
                <a:lnTo>
                  <a:pt x="2498090" y="2164080"/>
                </a:lnTo>
                <a:lnTo>
                  <a:pt x="2498090" y="0"/>
                </a:lnTo>
                <a:close/>
              </a:path>
            </a:pathLst>
          </a:custGeom>
          <a:solidFill>
            <a:srgbClr val="7F63A1"/>
          </a:solidFill>
        </p:spPr>
        <p:txBody>
          <a:bodyPr wrap="square" lIns="0" tIns="0" rIns="0" bIns="0" rtlCol="0"/>
          <a:lstStyle/>
          <a:p>
            <a:endParaRPr/>
          </a:p>
        </p:txBody>
      </p:sp>
      <p:sp>
        <p:nvSpPr>
          <p:cNvPr id="32" name="object 32"/>
          <p:cNvSpPr txBox="1"/>
          <p:nvPr/>
        </p:nvSpPr>
        <p:spPr>
          <a:xfrm>
            <a:off x="6324600" y="4575809"/>
            <a:ext cx="2061845" cy="652780"/>
          </a:xfrm>
          <a:prstGeom prst="rect">
            <a:avLst/>
          </a:prstGeom>
        </p:spPr>
        <p:txBody>
          <a:bodyPr vert="horz" wrap="square" lIns="0" tIns="12065" rIns="0" bIns="0" rtlCol="0">
            <a:spAutoFit/>
          </a:bodyPr>
          <a:lstStyle/>
          <a:p>
            <a:pPr marL="12700" marR="5080">
              <a:lnSpc>
                <a:spcPct val="114399"/>
              </a:lnSpc>
              <a:spcBef>
                <a:spcPts val="95"/>
              </a:spcBef>
            </a:pPr>
            <a:r>
              <a:rPr sz="1800" spc="-55" dirty="0">
                <a:solidFill>
                  <a:srgbClr val="FFFFFF"/>
                </a:solidFill>
                <a:latin typeface="Arial"/>
                <a:cs typeface="Arial"/>
              </a:rPr>
              <a:t>In </a:t>
            </a:r>
            <a:r>
              <a:rPr sz="1800" spc="-40" dirty="0">
                <a:solidFill>
                  <a:srgbClr val="FFFFFF"/>
                </a:solidFill>
                <a:latin typeface="Arial"/>
                <a:cs typeface="Arial"/>
              </a:rPr>
              <a:t>remote </a:t>
            </a:r>
            <a:r>
              <a:rPr sz="1800" spc="-85" dirty="0">
                <a:solidFill>
                  <a:srgbClr val="FFFFFF"/>
                </a:solidFill>
                <a:latin typeface="Arial"/>
                <a:cs typeface="Arial"/>
              </a:rPr>
              <a:t>and  </a:t>
            </a:r>
            <a:r>
              <a:rPr sz="1800" spc="-100" dirty="0">
                <a:solidFill>
                  <a:srgbClr val="FFFFFF"/>
                </a:solidFill>
                <a:latin typeface="Arial"/>
                <a:cs typeface="Arial"/>
              </a:rPr>
              <a:t>inaccessible </a:t>
            </a:r>
            <a:r>
              <a:rPr sz="1800" spc="-105" dirty="0">
                <a:solidFill>
                  <a:srgbClr val="FFFFFF"/>
                </a:solidFill>
                <a:latin typeface="Arial"/>
                <a:cs typeface="Arial"/>
              </a:rPr>
              <a:t>areas,</a:t>
            </a:r>
            <a:r>
              <a:rPr sz="1800" spc="-110" dirty="0">
                <a:solidFill>
                  <a:srgbClr val="FFFFFF"/>
                </a:solidFill>
                <a:latin typeface="Arial"/>
                <a:cs typeface="Arial"/>
              </a:rPr>
              <a:t> </a:t>
            </a:r>
            <a:r>
              <a:rPr sz="1800" dirty="0">
                <a:solidFill>
                  <a:srgbClr val="FFFFFF"/>
                </a:solidFill>
                <a:latin typeface="Arial"/>
                <a:cs typeface="Arial"/>
              </a:rPr>
              <a:t>for</a:t>
            </a:r>
            <a:endParaRPr sz="1800">
              <a:latin typeface="Arial"/>
              <a:cs typeface="Arial"/>
            </a:endParaRPr>
          </a:p>
        </p:txBody>
      </p:sp>
      <p:sp>
        <p:nvSpPr>
          <p:cNvPr id="33" name="object 33"/>
          <p:cNvSpPr txBox="1"/>
          <p:nvPr/>
        </p:nvSpPr>
        <p:spPr>
          <a:xfrm>
            <a:off x="4319270" y="5203190"/>
            <a:ext cx="4147820" cy="652780"/>
          </a:xfrm>
          <a:prstGeom prst="rect">
            <a:avLst/>
          </a:prstGeom>
        </p:spPr>
        <p:txBody>
          <a:bodyPr vert="horz" wrap="square" lIns="0" tIns="52069" rIns="0" bIns="0" rtlCol="0">
            <a:spAutoFit/>
          </a:bodyPr>
          <a:lstStyle/>
          <a:p>
            <a:pPr marL="12700">
              <a:lnSpc>
                <a:spcPct val="100000"/>
              </a:lnSpc>
              <a:spcBef>
                <a:spcPts val="409"/>
              </a:spcBef>
              <a:tabLst>
                <a:tab pos="2017395" algn="l"/>
              </a:tabLst>
            </a:pPr>
            <a:r>
              <a:rPr sz="2700" spc="-82" baseline="1543" dirty="0">
                <a:solidFill>
                  <a:srgbClr val="FFFFFF"/>
                </a:solidFill>
                <a:latin typeface="Arial"/>
                <a:cs typeface="Arial"/>
              </a:rPr>
              <a:t>complete</a:t>
            </a:r>
            <a:r>
              <a:rPr sz="2700" spc="-120" baseline="1543" dirty="0">
                <a:solidFill>
                  <a:srgbClr val="FFFFFF"/>
                </a:solidFill>
                <a:latin typeface="Arial"/>
                <a:cs typeface="Arial"/>
              </a:rPr>
              <a:t> </a:t>
            </a:r>
            <a:r>
              <a:rPr sz="2700" spc="-30" baseline="1543" dirty="0">
                <a:solidFill>
                  <a:srgbClr val="FFFFFF"/>
                </a:solidFill>
                <a:latin typeface="Arial"/>
                <a:cs typeface="Arial"/>
              </a:rPr>
              <a:t>treatment	</a:t>
            </a:r>
            <a:r>
              <a:rPr sz="1800" spc="-55" dirty="0">
                <a:solidFill>
                  <a:srgbClr val="FFFFFF"/>
                </a:solidFill>
                <a:latin typeface="Arial"/>
                <a:cs typeface="Arial"/>
              </a:rPr>
              <a:t>complete </a:t>
            </a:r>
            <a:r>
              <a:rPr sz="1800" spc="-20" dirty="0">
                <a:solidFill>
                  <a:srgbClr val="FFFFFF"/>
                </a:solidFill>
                <a:latin typeface="Arial"/>
                <a:cs typeface="Arial"/>
              </a:rPr>
              <a:t>treatment</a:t>
            </a:r>
            <a:r>
              <a:rPr sz="1800" spc="-180" dirty="0">
                <a:solidFill>
                  <a:srgbClr val="FFFFFF"/>
                </a:solidFill>
                <a:latin typeface="Arial"/>
                <a:cs typeface="Arial"/>
              </a:rPr>
              <a:t> </a:t>
            </a:r>
            <a:r>
              <a:rPr sz="1800" spc="-10" dirty="0">
                <a:solidFill>
                  <a:srgbClr val="FFFFFF"/>
                </a:solidFill>
                <a:latin typeface="Arial"/>
                <a:cs typeface="Arial"/>
              </a:rPr>
              <a:t>of</a:t>
            </a:r>
            <a:endParaRPr sz="1800">
              <a:latin typeface="Arial"/>
              <a:cs typeface="Arial"/>
            </a:endParaRPr>
          </a:p>
          <a:p>
            <a:pPr marL="2017395">
              <a:lnSpc>
                <a:spcPct val="100000"/>
              </a:lnSpc>
              <a:spcBef>
                <a:spcPts val="309"/>
              </a:spcBef>
            </a:pPr>
            <a:r>
              <a:rPr sz="1800" spc="-120" dirty="0">
                <a:solidFill>
                  <a:srgbClr val="FFFFFF"/>
                </a:solidFill>
                <a:latin typeface="Arial"/>
                <a:cs typeface="Arial"/>
              </a:rPr>
              <a:t>Pf </a:t>
            </a:r>
            <a:r>
              <a:rPr sz="1800" spc="-65" dirty="0">
                <a:solidFill>
                  <a:srgbClr val="FFFFFF"/>
                </a:solidFill>
                <a:latin typeface="Arial"/>
                <a:cs typeface="Arial"/>
              </a:rPr>
              <a:t>malaria</a:t>
            </a:r>
            <a:r>
              <a:rPr sz="1800" spc="-80" dirty="0">
                <a:solidFill>
                  <a:srgbClr val="FFFFFF"/>
                </a:solidFill>
                <a:latin typeface="Arial"/>
                <a:cs typeface="Arial"/>
              </a:rPr>
              <a:t> </a:t>
            </a:r>
            <a:r>
              <a:rPr sz="1800" spc="-160" dirty="0">
                <a:solidFill>
                  <a:srgbClr val="FFFFFF"/>
                </a:solidFill>
                <a:latin typeface="Arial"/>
                <a:cs typeface="Arial"/>
              </a:rPr>
              <a:t>cases</a:t>
            </a:r>
            <a:endParaRPr sz="1800">
              <a:latin typeface="Arial"/>
              <a:cs typeface="Arial"/>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03779" y="497840"/>
            <a:ext cx="4528185" cy="695960"/>
          </a:xfrm>
          <a:prstGeom prst="rect">
            <a:avLst/>
          </a:prstGeom>
        </p:spPr>
        <p:txBody>
          <a:bodyPr vert="horz" wrap="square" lIns="0" tIns="12700" rIns="0" bIns="0" rtlCol="0">
            <a:spAutoFit/>
          </a:bodyPr>
          <a:lstStyle/>
          <a:p>
            <a:pPr marL="12700">
              <a:lnSpc>
                <a:spcPct val="100000"/>
              </a:lnSpc>
              <a:spcBef>
                <a:spcPts val="100"/>
              </a:spcBef>
            </a:pPr>
            <a:r>
              <a:rPr spc="-170" dirty="0"/>
              <a:t>Incentives </a:t>
            </a:r>
            <a:r>
              <a:rPr spc="20" dirty="0"/>
              <a:t>for</a:t>
            </a:r>
            <a:r>
              <a:rPr spc="-345" dirty="0"/>
              <a:t> </a:t>
            </a:r>
            <a:r>
              <a:rPr spc="-65" dirty="0"/>
              <a:t>filaria</a:t>
            </a:r>
          </a:p>
        </p:txBody>
      </p:sp>
      <p:sp>
        <p:nvSpPr>
          <p:cNvPr id="3" name="object 3"/>
          <p:cNvSpPr txBox="1"/>
          <p:nvPr/>
        </p:nvSpPr>
        <p:spPr>
          <a:xfrm>
            <a:off x="535940" y="1633220"/>
            <a:ext cx="7847330" cy="4128770"/>
          </a:xfrm>
          <a:prstGeom prst="rect">
            <a:avLst/>
          </a:prstGeom>
        </p:spPr>
        <p:txBody>
          <a:bodyPr vert="horz" wrap="square" lIns="0" tIns="12700" rIns="0" bIns="0" rtlCol="0">
            <a:spAutoFit/>
          </a:bodyPr>
          <a:lstStyle/>
          <a:p>
            <a:pPr marL="355600" marR="5080" indent="-342900">
              <a:lnSpc>
                <a:spcPct val="100000"/>
              </a:lnSpc>
              <a:spcBef>
                <a:spcPts val="100"/>
              </a:spcBef>
              <a:buChar char="•"/>
              <a:tabLst>
                <a:tab pos="354965" algn="l"/>
                <a:tab pos="355600" algn="l"/>
              </a:tabLst>
            </a:pPr>
            <a:r>
              <a:rPr sz="3200" spc="-125" dirty="0">
                <a:latin typeface="Arial"/>
                <a:cs typeface="Arial"/>
              </a:rPr>
              <a:t>Under </a:t>
            </a:r>
            <a:r>
              <a:rPr sz="3200" spc="-40" dirty="0">
                <a:latin typeface="Arial"/>
                <a:cs typeface="Arial"/>
              </a:rPr>
              <a:t>the </a:t>
            </a:r>
            <a:r>
              <a:rPr sz="3200" spc="-505" dirty="0">
                <a:latin typeface="Arial"/>
                <a:cs typeface="Arial"/>
              </a:rPr>
              <a:t>ELF </a:t>
            </a:r>
            <a:r>
              <a:rPr sz="3200" spc="-105" dirty="0">
                <a:latin typeface="Arial"/>
                <a:cs typeface="Arial"/>
              </a:rPr>
              <a:t>program, </a:t>
            </a:r>
            <a:r>
              <a:rPr sz="3200" spc="-190" dirty="0">
                <a:latin typeface="Arial"/>
                <a:cs typeface="Arial"/>
              </a:rPr>
              <a:t>MDA </a:t>
            </a:r>
            <a:r>
              <a:rPr sz="3200" spc="-165" dirty="0">
                <a:latin typeface="Arial"/>
                <a:cs typeface="Arial"/>
              </a:rPr>
              <a:t>is </a:t>
            </a:r>
            <a:r>
              <a:rPr sz="3200" spc="-100" dirty="0">
                <a:latin typeface="Arial"/>
                <a:cs typeface="Arial"/>
              </a:rPr>
              <a:t>administered  </a:t>
            </a:r>
            <a:r>
              <a:rPr sz="3200" spc="-130" dirty="0">
                <a:latin typeface="Arial"/>
                <a:cs typeface="Arial"/>
              </a:rPr>
              <a:t>by </a:t>
            </a:r>
            <a:r>
              <a:rPr sz="3200" spc="-75" dirty="0">
                <a:latin typeface="Arial"/>
                <a:cs typeface="Arial"/>
              </a:rPr>
              <a:t>health </a:t>
            </a:r>
            <a:r>
              <a:rPr sz="3200" spc="-105" dirty="0">
                <a:latin typeface="Arial"/>
                <a:cs typeface="Arial"/>
              </a:rPr>
              <a:t>workers </a:t>
            </a:r>
            <a:r>
              <a:rPr sz="3200" spc="-80" dirty="0">
                <a:latin typeface="Arial"/>
                <a:cs typeface="Arial"/>
              </a:rPr>
              <a:t>(male/female) </a:t>
            </a:r>
            <a:r>
              <a:rPr sz="3200" spc="-155" dirty="0">
                <a:latin typeface="Arial"/>
                <a:cs typeface="Arial"/>
              </a:rPr>
              <a:t>and  </a:t>
            </a:r>
            <a:r>
              <a:rPr sz="3200" spc="-95" dirty="0">
                <a:latin typeface="Arial"/>
                <a:cs typeface="Arial"/>
              </a:rPr>
              <a:t>volunteers</a:t>
            </a:r>
            <a:endParaRPr sz="3200">
              <a:latin typeface="Arial"/>
              <a:cs typeface="Arial"/>
            </a:endParaRPr>
          </a:p>
          <a:p>
            <a:pPr marL="355600" marR="182245" indent="-342900">
              <a:lnSpc>
                <a:spcPct val="100000"/>
              </a:lnSpc>
              <a:spcBef>
                <a:spcPts val="790"/>
              </a:spcBef>
              <a:buChar char="•"/>
              <a:tabLst>
                <a:tab pos="354965" algn="l"/>
                <a:tab pos="355600" algn="l"/>
              </a:tabLst>
            </a:pPr>
            <a:r>
              <a:rPr sz="3200" spc="-385" dirty="0">
                <a:latin typeface="Arial"/>
                <a:cs typeface="Arial"/>
              </a:rPr>
              <a:t>ASHAs </a:t>
            </a:r>
            <a:r>
              <a:rPr sz="3200" spc="-110" dirty="0">
                <a:latin typeface="Arial"/>
                <a:cs typeface="Arial"/>
              </a:rPr>
              <a:t>could </a:t>
            </a:r>
            <a:r>
              <a:rPr sz="3200" spc="-170" dirty="0">
                <a:latin typeface="Arial"/>
                <a:cs typeface="Arial"/>
              </a:rPr>
              <a:t>also </a:t>
            </a:r>
            <a:r>
              <a:rPr sz="3200" spc="-150" dirty="0">
                <a:latin typeface="Arial"/>
                <a:cs typeface="Arial"/>
              </a:rPr>
              <a:t>be </a:t>
            </a:r>
            <a:r>
              <a:rPr sz="3200" spc="-95" dirty="0">
                <a:latin typeface="Arial"/>
                <a:cs typeface="Arial"/>
              </a:rPr>
              <a:t>involved </a:t>
            </a:r>
            <a:r>
              <a:rPr sz="3200" spc="-130" dirty="0">
                <a:latin typeface="Arial"/>
                <a:cs typeface="Arial"/>
              </a:rPr>
              <a:t>by </a:t>
            </a:r>
            <a:r>
              <a:rPr sz="3200" spc="-110" dirty="0">
                <a:latin typeface="Arial"/>
                <a:cs typeface="Arial"/>
              </a:rPr>
              <a:t>local </a:t>
            </a:r>
            <a:r>
              <a:rPr sz="3200" spc="-80" dirty="0">
                <a:latin typeface="Arial"/>
                <a:cs typeface="Arial"/>
              </a:rPr>
              <a:t>health  </a:t>
            </a:r>
            <a:r>
              <a:rPr sz="3200" spc="-60" dirty="0">
                <a:latin typeface="Arial"/>
                <a:cs typeface="Arial"/>
              </a:rPr>
              <a:t>authorities</a:t>
            </a:r>
            <a:endParaRPr sz="3200">
              <a:latin typeface="Arial"/>
              <a:cs typeface="Arial"/>
            </a:endParaRPr>
          </a:p>
          <a:p>
            <a:pPr marL="355600" marR="53340" indent="-342900">
              <a:lnSpc>
                <a:spcPct val="100000"/>
              </a:lnSpc>
              <a:spcBef>
                <a:spcPts val="800"/>
              </a:spcBef>
              <a:buChar char="•"/>
              <a:tabLst>
                <a:tab pos="354965" algn="l"/>
                <a:tab pos="355600" algn="l"/>
              </a:tabLst>
            </a:pPr>
            <a:r>
              <a:rPr sz="3200" spc="-160" dirty="0">
                <a:latin typeface="Arial"/>
                <a:cs typeface="Arial"/>
              </a:rPr>
              <a:t>Payment </a:t>
            </a:r>
            <a:r>
              <a:rPr sz="3200" spc="-5" dirty="0">
                <a:latin typeface="Arial"/>
                <a:cs typeface="Arial"/>
              </a:rPr>
              <a:t>of </a:t>
            </a:r>
            <a:r>
              <a:rPr sz="3200" spc="-160" dirty="0">
                <a:latin typeface="Arial"/>
                <a:cs typeface="Arial"/>
              </a:rPr>
              <a:t>Rs.100/- </a:t>
            </a:r>
            <a:r>
              <a:rPr sz="3200" spc="40" dirty="0">
                <a:latin typeface="Arial"/>
                <a:cs typeface="Arial"/>
              </a:rPr>
              <a:t>to </a:t>
            </a:r>
            <a:r>
              <a:rPr sz="3200" spc="-200" dirty="0">
                <a:latin typeface="Arial"/>
                <a:cs typeface="Arial"/>
              </a:rPr>
              <a:t>each  </a:t>
            </a:r>
            <a:r>
              <a:rPr sz="3200" spc="-90" dirty="0">
                <a:latin typeface="Arial"/>
                <a:cs typeface="Arial"/>
              </a:rPr>
              <a:t>volunteer/worker/ASHA </a:t>
            </a:r>
            <a:r>
              <a:rPr sz="3200" spc="10" dirty="0">
                <a:latin typeface="Arial"/>
                <a:cs typeface="Arial"/>
              </a:rPr>
              <a:t>for </a:t>
            </a:r>
            <a:r>
              <a:rPr sz="3200" spc="-110" dirty="0">
                <a:latin typeface="Arial"/>
                <a:cs typeface="Arial"/>
              </a:rPr>
              <a:t>drug</a:t>
            </a:r>
            <a:r>
              <a:rPr sz="3200" spc="-450" dirty="0">
                <a:latin typeface="Arial"/>
                <a:cs typeface="Arial"/>
              </a:rPr>
              <a:t> </a:t>
            </a:r>
            <a:r>
              <a:rPr sz="3200" spc="-35" dirty="0">
                <a:latin typeface="Arial"/>
                <a:cs typeface="Arial"/>
              </a:rPr>
              <a:t>distribution  </a:t>
            </a:r>
            <a:r>
              <a:rPr sz="3200" spc="40" dirty="0">
                <a:latin typeface="Arial"/>
                <a:cs typeface="Arial"/>
              </a:rPr>
              <a:t>to </a:t>
            </a:r>
            <a:r>
              <a:rPr sz="3200" spc="-165" dirty="0">
                <a:latin typeface="Arial"/>
                <a:cs typeface="Arial"/>
              </a:rPr>
              <a:t>250 persons </a:t>
            </a:r>
            <a:r>
              <a:rPr sz="3200" spc="-40" dirty="0">
                <a:latin typeface="Arial"/>
                <a:cs typeface="Arial"/>
              </a:rPr>
              <a:t>in </a:t>
            </a:r>
            <a:r>
              <a:rPr sz="3200" spc="-120" dirty="0">
                <a:latin typeface="Arial"/>
                <a:cs typeface="Arial"/>
              </a:rPr>
              <a:t>approx </a:t>
            </a:r>
            <a:r>
              <a:rPr sz="3200" spc="-165" dirty="0">
                <a:latin typeface="Arial"/>
                <a:cs typeface="Arial"/>
              </a:rPr>
              <a:t>50</a:t>
            </a:r>
            <a:r>
              <a:rPr sz="3200" spc="-605" dirty="0">
                <a:latin typeface="Arial"/>
                <a:cs typeface="Arial"/>
              </a:rPr>
              <a:t> </a:t>
            </a:r>
            <a:r>
              <a:rPr sz="3200" spc="-204" dirty="0">
                <a:latin typeface="Arial"/>
                <a:cs typeface="Arial"/>
              </a:rPr>
              <a:t>houses</a:t>
            </a:r>
            <a:endParaRPr sz="3200">
              <a:latin typeface="Arial"/>
              <a:cs typeface="Arial"/>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30400" y="497840"/>
            <a:ext cx="5271770" cy="695960"/>
          </a:xfrm>
          <a:prstGeom prst="rect">
            <a:avLst/>
          </a:prstGeom>
        </p:spPr>
        <p:txBody>
          <a:bodyPr vert="horz" wrap="square" lIns="0" tIns="12700" rIns="0" bIns="0" rtlCol="0">
            <a:spAutoFit/>
          </a:bodyPr>
          <a:lstStyle/>
          <a:p>
            <a:pPr marL="12700">
              <a:lnSpc>
                <a:spcPct val="100000"/>
              </a:lnSpc>
              <a:spcBef>
                <a:spcPts val="100"/>
              </a:spcBef>
            </a:pPr>
            <a:r>
              <a:rPr spc="-170" dirty="0"/>
              <a:t>Incentives </a:t>
            </a:r>
            <a:r>
              <a:rPr spc="20" dirty="0"/>
              <a:t>for </a:t>
            </a:r>
            <a:r>
              <a:rPr spc="-330" dirty="0"/>
              <a:t>Kala</a:t>
            </a:r>
            <a:r>
              <a:rPr spc="-610" dirty="0"/>
              <a:t> </a:t>
            </a:r>
            <a:r>
              <a:rPr spc="-270" dirty="0"/>
              <a:t>azar</a:t>
            </a:r>
          </a:p>
        </p:txBody>
      </p:sp>
      <p:sp>
        <p:nvSpPr>
          <p:cNvPr id="3" name="object 3"/>
          <p:cNvSpPr txBox="1"/>
          <p:nvPr/>
        </p:nvSpPr>
        <p:spPr>
          <a:xfrm>
            <a:off x="535940" y="1633220"/>
            <a:ext cx="7858759" cy="3844290"/>
          </a:xfrm>
          <a:prstGeom prst="rect">
            <a:avLst/>
          </a:prstGeom>
        </p:spPr>
        <p:txBody>
          <a:bodyPr vert="horz" wrap="square" lIns="0" tIns="12700" rIns="0" bIns="0" rtlCol="0">
            <a:spAutoFit/>
          </a:bodyPr>
          <a:lstStyle/>
          <a:p>
            <a:pPr marL="355600" indent="-342900">
              <a:lnSpc>
                <a:spcPct val="100000"/>
              </a:lnSpc>
              <a:spcBef>
                <a:spcPts val="100"/>
              </a:spcBef>
              <a:buChar char="•"/>
              <a:tabLst>
                <a:tab pos="354965" algn="l"/>
                <a:tab pos="355600" algn="l"/>
              </a:tabLst>
            </a:pPr>
            <a:r>
              <a:rPr sz="3200" spc="-50" dirty="0">
                <a:latin typeface="Arial"/>
                <a:cs typeface="Arial"/>
              </a:rPr>
              <a:t>Identification </a:t>
            </a:r>
            <a:r>
              <a:rPr sz="3200" spc="-5" dirty="0">
                <a:latin typeface="Arial"/>
                <a:cs typeface="Arial"/>
              </a:rPr>
              <a:t>of </a:t>
            </a:r>
            <a:r>
              <a:rPr sz="3200" spc="-260" dirty="0">
                <a:latin typeface="Arial"/>
                <a:cs typeface="Arial"/>
              </a:rPr>
              <a:t>case </a:t>
            </a:r>
            <a:r>
              <a:rPr sz="3200" spc="-190" dirty="0">
                <a:latin typeface="Arial"/>
                <a:cs typeface="Arial"/>
              </a:rPr>
              <a:t>– </a:t>
            </a:r>
            <a:r>
              <a:rPr sz="3200" spc="-340" dirty="0">
                <a:latin typeface="Arial"/>
                <a:cs typeface="Arial"/>
              </a:rPr>
              <a:t>Rs. </a:t>
            </a:r>
            <a:r>
              <a:rPr sz="3200" spc="-20" dirty="0">
                <a:latin typeface="Arial"/>
                <a:cs typeface="Arial"/>
              </a:rPr>
              <a:t>50/- </a:t>
            </a:r>
            <a:r>
              <a:rPr sz="3200" spc="-80" dirty="0">
                <a:latin typeface="Arial"/>
                <a:cs typeface="Arial"/>
              </a:rPr>
              <a:t>per</a:t>
            </a:r>
            <a:r>
              <a:rPr sz="3200" spc="-365" dirty="0">
                <a:latin typeface="Arial"/>
                <a:cs typeface="Arial"/>
              </a:rPr>
              <a:t> </a:t>
            </a:r>
            <a:r>
              <a:rPr sz="3200" spc="-265" dirty="0">
                <a:latin typeface="Arial"/>
                <a:cs typeface="Arial"/>
              </a:rPr>
              <a:t>case</a:t>
            </a:r>
            <a:endParaRPr sz="3200">
              <a:latin typeface="Arial"/>
              <a:cs typeface="Arial"/>
            </a:endParaRPr>
          </a:p>
          <a:p>
            <a:pPr>
              <a:lnSpc>
                <a:spcPct val="100000"/>
              </a:lnSpc>
              <a:spcBef>
                <a:spcPts val="35"/>
              </a:spcBef>
              <a:buFont typeface="Arial"/>
              <a:buChar char="•"/>
            </a:pPr>
            <a:endParaRPr sz="4700">
              <a:latin typeface="Arial"/>
              <a:cs typeface="Arial"/>
            </a:endParaRPr>
          </a:p>
          <a:p>
            <a:pPr marL="355600" marR="1434465" indent="-342900">
              <a:lnSpc>
                <a:spcPct val="100000"/>
              </a:lnSpc>
              <a:buChar char="•"/>
              <a:tabLst>
                <a:tab pos="354965" algn="l"/>
                <a:tab pos="355600" algn="l"/>
              </a:tabLst>
            </a:pPr>
            <a:r>
              <a:rPr sz="3200" spc="-180" dirty="0">
                <a:latin typeface="Arial"/>
                <a:cs typeface="Arial"/>
              </a:rPr>
              <a:t>For </a:t>
            </a:r>
            <a:r>
              <a:rPr sz="3200" spc="-20" dirty="0">
                <a:latin typeface="Arial"/>
                <a:cs typeface="Arial"/>
              </a:rPr>
              <a:t>follow </a:t>
            </a:r>
            <a:r>
              <a:rPr sz="3200" spc="-100" dirty="0">
                <a:latin typeface="Arial"/>
                <a:cs typeface="Arial"/>
              </a:rPr>
              <a:t>up </a:t>
            </a:r>
            <a:r>
              <a:rPr sz="3200" spc="-150" dirty="0">
                <a:latin typeface="Arial"/>
                <a:cs typeface="Arial"/>
              </a:rPr>
              <a:t>and </a:t>
            </a:r>
            <a:r>
              <a:rPr sz="3200" spc="-135" dirty="0">
                <a:latin typeface="Arial"/>
                <a:cs typeface="Arial"/>
              </a:rPr>
              <a:t>ensuring</a:t>
            </a:r>
            <a:r>
              <a:rPr sz="3200" spc="-445" dirty="0">
                <a:latin typeface="Arial"/>
                <a:cs typeface="Arial"/>
              </a:rPr>
              <a:t> </a:t>
            </a:r>
            <a:r>
              <a:rPr sz="3200" spc="-95" dirty="0">
                <a:latin typeface="Arial"/>
                <a:cs typeface="Arial"/>
              </a:rPr>
              <a:t>complete  </a:t>
            </a:r>
            <a:r>
              <a:rPr sz="3200" spc="-30" dirty="0">
                <a:latin typeface="Arial"/>
                <a:cs typeface="Arial"/>
              </a:rPr>
              <a:t>treatment </a:t>
            </a:r>
            <a:r>
              <a:rPr sz="3200" spc="-190" dirty="0">
                <a:latin typeface="Arial"/>
                <a:cs typeface="Arial"/>
              </a:rPr>
              <a:t>– </a:t>
            </a:r>
            <a:r>
              <a:rPr sz="3200" spc="-340" dirty="0">
                <a:latin typeface="Arial"/>
                <a:cs typeface="Arial"/>
              </a:rPr>
              <a:t>Rs. </a:t>
            </a:r>
            <a:r>
              <a:rPr sz="3200" spc="-50" dirty="0">
                <a:latin typeface="Arial"/>
                <a:cs typeface="Arial"/>
              </a:rPr>
              <a:t>150/- </a:t>
            </a:r>
            <a:r>
              <a:rPr sz="3200" spc="-80" dirty="0">
                <a:latin typeface="Arial"/>
                <a:cs typeface="Arial"/>
              </a:rPr>
              <a:t>per</a:t>
            </a:r>
            <a:r>
              <a:rPr sz="3200" spc="-280" dirty="0">
                <a:latin typeface="Arial"/>
                <a:cs typeface="Arial"/>
              </a:rPr>
              <a:t> </a:t>
            </a:r>
            <a:r>
              <a:rPr sz="3200" spc="-265" dirty="0">
                <a:latin typeface="Arial"/>
                <a:cs typeface="Arial"/>
              </a:rPr>
              <a:t>case</a:t>
            </a:r>
            <a:endParaRPr sz="3200">
              <a:latin typeface="Arial"/>
              <a:cs typeface="Arial"/>
            </a:endParaRPr>
          </a:p>
          <a:p>
            <a:pPr>
              <a:lnSpc>
                <a:spcPct val="100000"/>
              </a:lnSpc>
              <a:spcBef>
                <a:spcPts val="25"/>
              </a:spcBef>
              <a:buFont typeface="Arial"/>
              <a:buChar char="•"/>
            </a:pPr>
            <a:endParaRPr sz="4700">
              <a:latin typeface="Arial"/>
              <a:cs typeface="Arial"/>
            </a:endParaRPr>
          </a:p>
          <a:p>
            <a:pPr marL="355600" marR="5080" indent="-342900">
              <a:lnSpc>
                <a:spcPct val="100000"/>
              </a:lnSpc>
              <a:buChar char="•"/>
              <a:tabLst>
                <a:tab pos="354965" algn="l"/>
                <a:tab pos="355600" algn="l"/>
                <a:tab pos="1405890" algn="l"/>
              </a:tabLst>
            </a:pPr>
            <a:r>
              <a:rPr sz="3200" spc="-165" dirty="0">
                <a:latin typeface="Arial"/>
                <a:cs typeface="Arial"/>
              </a:rPr>
              <a:t>From	</a:t>
            </a:r>
            <a:r>
              <a:rPr sz="3200" spc="-120" dirty="0">
                <a:latin typeface="Arial"/>
                <a:cs typeface="Arial"/>
              </a:rPr>
              <a:t>funds </a:t>
            </a:r>
            <a:r>
              <a:rPr sz="3200" spc="-105" dirty="0">
                <a:latin typeface="Arial"/>
                <a:cs typeface="Arial"/>
              </a:rPr>
              <a:t>allocated </a:t>
            </a:r>
            <a:r>
              <a:rPr sz="3200" spc="10" dirty="0">
                <a:latin typeface="Arial"/>
                <a:cs typeface="Arial"/>
              </a:rPr>
              <a:t>for </a:t>
            </a:r>
            <a:r>
              <a:rPr sz="3200" spc="-80" dirty="0">
                <a:latin typeface="Arial"/>
                <a:cs typeface="Arial"/>
              </a:rPr>
              <a:t>operational </a:t>
            </a:r>
            <a:r>
              <a:rPr sz="3200" spc="-180" dirty="0">
                <a:latin typeface="Arial"/>
                <a:cs typeface="Arial"/>
              </a:rPr>
              <a:t>costs  </a:t>
            </a:r>
            <a:r>
              <a:rPr sz="3200" spc="-95" dirty="0">
                <a:latin typeface="Arial"/>
                <a:cs typeface="Arial"/>
              </a:rPr>
              <a:t>under </a:t>
            </a:r>
            <a:r>
              <a:rPr sz="3200" spc="-240" dirty="0">
                <a:latin typeface="Arial"/>
                <a:cs typeface="Arial"/>
              </a:rPr>
              <a:t>cash </a:t>
            </a:r>
            <a:r>
              <a:rPr sz="3200" spc="-80" dirty="0">
                <a:latin typeface="Arial"/>
                <a:cs typeface="Arial"/>
              </a:rPr>
              <a:t>grant </a:t>
            </a:r>
            <a:r>
              <a:rPr sz="3200" spc="-5" dirty="0">
                <a:latin typeface="Arial"/>
                <a:cs typeface="Arial"/>
              </a:rPr>
              <a:t>of </a:t>
            </a:r>
            <a:r>
              <a:rPr sz="3200" spc="-405" dirty="0">
                <a:latin typeface="Arial"/>
                <a:cs typeface="Arial"/>
              </a:rPr>
              <a:t>NVBDCP </a:t>
            </a:r>
            <a:r>
              <a:rPr sz="3200" spc="-150" dirty="0">
                <a:latin typeface="Arial"/>
                <a:cs typeface="Arial"/>
              </a:rPr>
              <a:t>(kala </a:t>
            </a:r>
            <a:r>
              <a:rPr sz="3200" spc="-180" dirty="0">
                <a:latin typeface="Arial"/>
                <a:cs typeface="Arial"/>
              </a:rPr>
              <a:t>azar)</a:t>
            </a:r>
            <a:r>
              <a:rPr sz="3200" spc="-250" dirty="0">
                <a:latin typeface="Arial"/>
                <a:cs typeface="Arial"/>
              </a:rPr>
              <a:t> </a:t>
            </a:r>
            <a:r>
              <a:rPr sz="3200" spc="-120" dirty="0">
                <a:latin typeface="Arial"/>
                <a:cs typeface="Arial"/>
              </a:rPr>
              <a:t>funds</a:t>
            </a:r>
            <a:endParaRPr sz="3200">
              <a:latin typeface="Arial"/>
              <a:cs typeface="Arial"/>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71650" y="497840"/>
            <a:ext cx="5592445" cy="695960"/>
          </a:xfrm>
          <a:prstGeom prst="rect">
            <a:avLst/>
          </a:prstGeom>
        </p:spPr>
        <p:txBody>
          <a:bodyPr vert="horz" wrap="square" lIns="0" tIns="12700" rIns="0" bIns="0" rtlCol="0">
            <a:spAutoFit/>
          </a:bodyPr>
          <a:lstStyle/>
          <a:p>
            <a:pPr marL="12700">
              <a:lnSpc>
                <a:spcPct val="100000"/>
              </a:lnSpc>
              <a:spcBef>
                <a:spcPts val="100"/>
              </a:spcBef>
            </a:pPr>
            <a:r>
              <a:rPr spc="-235" dirty="0"/>
              <a:t>Dengue/Chikungunya/JE</a:t>
            </a:r>
          </a:p>
        </p:txBody>
      </p:sp>
      <p:sp>
        <p:nvSpPr>
          <p:cNvPr id="3" name="object 3"/>
          <p:cNvSpPr txBox="1"/>
          <p:nvPr/>
        </p:nvSpPr>
        <p:spPr>
          <a:xfrm>
            <a:off x="535940" y="1633220"/>
            <a:ext cx="7995920" cy="1974850"/>
          </a:xfrm>
          <a:prstGeom prst="rect">
            <a:avLst/>
          </a:prstGeom>
        </p:spPr>
        <p:txBody>
          <a:bodyPr vert="horz" wrap="square" lIns="0" tIns="12700" rIns="0" bIns="0" rtlCol="0">
            <a:spAutoFit/>
          </a:bodyPr>
          <a:lstStyle/>
          <a:p>
            <a:pPr marL="355600" marR="5080" indent="-342900">
              <a:lnSpc>
                <a:spcPct val="100000"/>
              </a:lnSpc>
              <a:spcBef>
                <a:spcPts val="100"/>
              </a:spcBef>
              <a:buChar char="•"/>
              <a:tabLst>
                <a:tab pos="354965" algn="l"/>
                <a:tab pos="355600" algn="l"/>
              </a:tabLst>
            </a:pPr>
            <a:r>
              <a:rPr sz="3200" spc="-235" dirty="0">
                <a:latin typeface="Arial"/>
                <a:cs typeface="Arial"/>
              </a:rPr>
              <a:t>The </a:t>
            </a:r>
            <a:r>
              <a:rPr sz="3200" spc="-55" dirty="0">
                <a:latin typeface="Arial"/>
                <a:cs typeface="Arial"/>
              </a:rPr>
              <a:t>untied </a:t>
            </a:r>
            <a:r>
              <a:rPr sz="3200" spc="-120" dirty="0">
                <a:latin typeface="Arial"/>
                <a:cs typeface="Arial"/>
              </a:rPr>
              <a:t>funds </a:t>
            </a:r>
            <a:r>
              <a:rPr sz="3200" spc="-130" dirty="0">
                <a:latin typeface="Arial"/>
                <a:cs typeface="Arial"/>
              </a:rPr>
              <a:t>available </a:t>
            </a:r>
            <a:r>
              <a:rPr sz="3200" spc="15" dirty="0">
                <a:latin typeface="Arial"/>
                <a:cs typeface="Arial"/>
              </a:rPr>
              <a:t>with </a:t>
            </a:r>
            <a:r>
              <a:rPr sz="3200" spc="-45" dirty="0">
                <a:latin typeface="Arial"/>
                <a:cs typeface="Arial"/>
              </a:rPr>
              <a:t>the  </a:t>
            </a:r>
            <a:r>
              <a:rPr sz="3200" spc="-145" dirty="0">
                <a:latin typeface="Arial"/>
                <a:cs typeface="Arial"/>
              </a:rPr>
              <a:t>subcentres</a:t>
            </a:r>
            <a:r>
              <a:rPr sz="3200" spc="-170" dirty="0">
                <a:latin typeface="Arial"/>
                <a:cs typeface="Arial"/>
              </a:rPr>
              <a:t> </a:t>
            </a:r>
            <a:r>
              <a:rPr sz="3200" spc="10" dirty="0">
                <a:latin typeface="Arial"/>
                <a:cs typeface="Arial"/>
              </a:rPr>
              <a:t>for</a:t>
            </a:r>
            <a:r>
              <a:rPr sz="3200" spc="-170" dirty="0">
                <a:latin typeface="Arial"/>
                <a:cs typeface="Arial"/>
              </a:rPr>
              <a:t> </a:t>
            </a:r>
            <a:r>
              <a:rPr sz="3200" spc="-50" dirty="0">
                <a:latin typeface="Arial"/>
                <a:cs typeface="Arial"/>
              </a:rPr>
              <a:t>referral</a:t>
            </a:r>
            <a:r>
              <a:rPr sz="3200" spc="-170" dirty="0">
                <a:latin typeface="Arial"/>
                <a:cs typeface="Arial"/>
              </a:rPr>
              <a:t> </a:t>
            </a:r>
            <a:r>
              <a:rPr sz="3200" spc="35" dirty="0">
                <a:latin typeface="Arial"/>
                <a:cs typeface="Arial"/>
              </a:rPr>
              <a:t>to</a:t>
            </a:r>
            <a:r>
              <a:rPr sz="3200" spc="-165" dirty="0">
                <a:latin typeface="Arial"/>
                <a:cs typeface="Arial"/>
              </a:rPr>
              <a:t> </a:t>
            </a:r>
            <a:r>
              <a:rPr sz="3200" spc="-35" dirty="0">
                <a:latin typeface="Arial"/>
                <a:cs typeface="Arial"/>
              </a:rPr>
              <a:t>district</a:t>
            </a:r>
            <a:r>
              <a:rPr sz="3200" spc="-180" dirty="0">
                <a:latin typeface="Arial"/>
                <a:cs typeface="Arial"/>
              </a:rPr>
              <a:t> </a:t>
            </a:r>
            <a:r>
              <a:rPr sz="3200" spc="-120" dirty="0">
                <a:latin typeface="Arial"/>
                <a:cs typeface="Arial"/>
              </a:rPr>
              <a:t>hospitals</a:t>
            </a:r>
            <a:r>
              <a:rPr sz="3200" spc="-170" dirty="0">
                <a:latin typeface="Arial"/>
                <a:cs typeface="Arial"/>
              </a:rPr>
              <a:t> </a:t>
            </a:r>
            <a:r>
              <a:rPr sz="3200" spc="-200" dirty="0">
                <a:latin typeface="Arial"/>
                <a:cs typeface="Arial"/>
              </a:rPr>
              <a:t>can  </a:t>
            </a:r>
            <a:r>
              <a:rPr sz="3200" spc="-150" dirty="0">
                <a:latin typeface="Arial"/>
                <a:cs typeface="Arial"/>
              </a:rPr>
              <a:t>be </a:t>
            </a:r>
            <a:r>
              <a:rPr sz="3200" spc="-65" dirty="0">
                <a:latin typeface="Arial"/>
                <a:cs typeface="Arial"/>
              </a:rPr>
              <a:t>utilized </a:t>
            </a:r>
            <a:r>
              <a:rPr sz="3200" spc="10" dirty="0">
                <a:latin typeface="Arial"/>
                <a:cs typeface="Arial"/>
              </a:rPr>
              <a:t>for </a:t>
            </a:r>
            <a:r>
              <a:rPr sz="3200" spc="-55" dirty="0">
                <a:latin typeface="Arial"/>
                <a:cs typeface="Arial"/>
              </a:rPr>
              <a:t>transportation </a:t>
            </a:r>
            <a:r>
              <a:rPr sz="3200" spc="-5" dirty="0">
                <a:latin typeface="Arial"/>
                <a:cs typeface="Arial"/>
              </a:rPr>
              <a:t>of </a:t>
            </a:r>
            <a:r>
              <a:rPr sz="3200" spc="-40" dirty="0">
                <a:latin typeface="Arial"/>
                <a:cs typeface="Arial"/>
              </a:rPr>
              <a:t>the </a:t>
            </a:r>
            <a:r>
              <a:rPr sz="3200" spc="-175" dirty="0">
                <a:latin typeface="Arial"/>
                <a:cs typeface="Arial"/>
              </a:rPr>
              <a:t>severe  </a:t>
            </a:r>
            <a:r>
              <a:rPr sz="3200" spc="-280" dirty="0">
                <a:latin typeface="Arial"/>
                <a:cs typeface="Arial"/>
              </a:rPr>
              <a:t>cases </a:t>
            </a:r>
            <a:r>
              <a:rPr sz="3200" spc="40" dirty="0">
                <a:latin typeface="Arial"/>
                <a:cs typeface="Arial"/>
              </a:rPr>
              <a:t>to </a:t>
            </a:r>
            <a:r>
              <a:rPr sz="3200" spc="-40" dirty="0">
                <a:latin typeface="Arial"/>
                <a:cs typeface="Arial"/>
              </a:rPr>
              <a:t>the identified </a:t>
            </a:r>
            <a:r>
              <a:rPr sz="3200" spc="-50" dirty="0">
                <a:latin typeface="Arial"/>
                <a:cs typeface="Arial"/>
              </a:rPr>
              <a:t>referral</a:t>
            </a:r>
            <a:r>
              <a:rPr sz="3200" spc="-570" dirty="0">
                <a:latin typeface="Arial"/>
                <a:cs typeface="Arial"/>
              </a:rPr>
              <a:t> </a:t>
            </a:r>
            <a:r>
              <a:rPr sz="3200" spc="-125" dirty="0">
                <a:latin typeface="Arial"/>
                <a:cs typeface="Arial"/>
              </a:rPr>
              <a:t>centres</a:t>
            </a:r>
            <a:endParaRPr sz="3200">
              <a:latin typeface="Arial"/>
              <a:cs typeface="Arial"/>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25600" y="497840"/>
            <a:ext cx="5880100" cy="695960"/>
          </a:xfrm>
          <a:prstGeom prst="rect">
            <a:avLst/>
          </a:prstGeom>
        </p:spPr>
        <p:txBody>
          <a:bodyPr vert="horz" wrap="square" lIns="0" tIns="12700" rIns="0" bIns="0" rtlCol="0">
            <a:spAutoFit/>
          </a:bodyPr>
          <a:lstStyle/>
          <a:p>
            <a:pPr marL="12700">
              <a:lnSpc>
                <a:spcPct val="100000"/>
              </a:lnSpc>
              <a:spcBef>
                <a:spcPts val="100"/>
              </a:spcBef>
            </a:pPr>
            <a:r>
              <a:rPr spc="-204" dirty="0"/>
              <a:t>Public </a:t>
            </a:r>
            <a:r>
              <a:rPr spc="-165" dirty="0"/>
              <a:t>Private</a:t>
            </a:r>
            <a:r>
              <a:rPr spc="-325" dirty="0"/>
              <a:t> </a:t>
            </a:r>
            <a:r>
              <a:rPr spc="-160" dirty="0"/>
              <a:t>Partnership</a:t>
            </a:r>
          </a:p>
        </p:txBody>
      </p:sp>
      <p:sp>
        <p:nvSpPr>
          <p:cNvPr id="3" name="object 3"/>
          <p:cNvSpPr txBox="1"/>
          <p:nvPr/>
        </p:nvSpPr>
        <p:spPr>
          <a:xfrm>
            <a:off x="497840" y="1633220"/>
            <a:ext cx="7920355" cy="4716780"/>
          </a:xfrm>
          <a:prstGeom prst="rect">
            <a:avLst/>
          </a:prstGeom>
        </p:spPr>
        <p:txBody>
          <a:bodyPr vert="horz" wrap="square" lIns="0" tIns="12700" rIns="0" bIns="0" rtlCol="0">
            <a:spAutoFit/>
          </a:bodyPr>
          <a:lstStyle/>
          <a:p>
            <a:pPr marL="393700" marR="533400" indent="-342900">
              <a:lnSpc>
                <a:spcPct val="100000"/>
              </a:lnSpc>
              <a:spcBef>
                <a:spcPts val="100"/>
              </a:spcBef>
              <a:buFont typeface="Arial"/>
              <a:buChar char="•"/>
              <a:tabLst>
                <a:tab pos="393065" algn="l"/>
                <a:tab pos="393700" algn="l"/>
              </a:tabLst>
            </a:pPr>
            <a:r>
              <a:rPr sz="3200" b="1" spc="-229" dirty="0">
                <a:latin typeface="Arial"/>
                <a:cs typeface="Arial"/>
              </a:rPr>
              <a:t>Categories</a:t>
            </a:r>
            <a:r>
              <a:rPr sz="3200" spc="-229" dirty="0">
                <a:latin typeface="Arial"/>
                <a:cs typeface="Arial"/>
              </a:rPr>
              <a:t>: </a:t>
            </a:r>
            <a:r>
              <a:rPr sz="3200" spc="-405" dirty="0">
                <a:latin typeface="Arial"/>
                <a:cs typeface="Arial"/>
              </a:rPr>
              <a:t>NVBDCP </a:t>
            </a:r>
            <a:r>
              <a:rPr sz="3200" spc="-60" dirty="0">
                <a:latin typeface="Arial"/>
                <a:cs typeface="Arial"/>
              </a:rPr>
              <a:t>initiatives </a:t>
            </a:r>
            <a:r>
              <a:rPr sz="3200" spc="10" dirty="0">
                <a:latin typeface="Arial"/>
                <a:cs typeface="Arial"/>
              </a:rPr>
              <a:t>for </a:t>
            </a:r>
            <a:r>
              <a:rPr sz="3200" spc="-484" dirty="0">
                <a:latin typeface="Arial"/>
                <a:cs typeface="Arial"/>
              </a:rPr>
              <a:t>PPP </a:t>
            </a:r>
            <a:r>
              <a:rPr sz="3200" spc="-130" dirty="0">
                <a:latin typeface="Arial"/>
                <a:cs typeface="Arial"/>
              </a:rPr>
              <a:t>are  </a:t>
            </a:r>
            <a:r>
              <a:rPr sz="3200" spc="-140" dirty="0">
                <a:latin typeface="Arial"/>
                <a:cs typeface="Arial"/>
              </a:rPr>
              <a:t>classified </a:t>
            </a:r>
            <a:r>
              <a:rPr sz="3200" dirty="0">
                <a:latin typeface="Arial"/>
                <a:cs typeface="Arial"/>
              </a:rPr>
              <a:t>into </a:t>
            </a:r>
            <a:r>
              <a:rPr sz="3200" spc="-160" dirty="0">
                <a:latin typeface="Arial"/>
                <a:cs typeface="Arial"/>
              </a:rPr>
              <a:t>2</a:t>
            </a:r>
            <a:r>
              <a:rPr sz="3200" spc="-390" dirty="0">
                <a:latin typeface="Arial"/>
                <a:cs typeface="Arial"/>
              </a:rPr>
              <a:t> </a:t>
            </a:r>
            <a:r>
              <a:rPr sz="3200" spc="-135" dirty="0">
                <a:latin typeface="Arial"/>
                <a:cs typeface="Arial"/>
              </a:rPr>
              <a:t>categories</a:t>
            </a:r>
            <a:endParaRPr sz="3200">
              <a:latin typeface="Arial"/>
              <a:cs typeface="Arial"/>
            </a:endParaRPr>
          </a:p>
          <a:p>
            <a:pPr marL="393700" marR="1118870" indent="-342900">
              <a:lnSpc>
                <a:spcPct val="100000"/>
              </a:lnSpc>
              <a:spcBef>
                <a:spcPts val="800"/>
              </a:spcBef>
            </a:pPr>
            <a:r>
              <a:rPr sz="4800" spc="-419" baseline="6076" dirty="0">
                <a:latin typeface="UnDotum"/>
                <a:cs typeface="UnDotum"/>
              </a:rPr>
              <a:t></a:t>
            </a:r>
            <a:r>
              <a:rPr sz="3200" b="1" spc="-280" dirty="0">
                <a:latin typeface="Arial"/>
                <a:cs typeface="Arial"/>
              </a:rPr>
              <a:t>Category </a:t>
            </a:r>
            <a:r>
              <a:rPr sz="3200" b="1" spc="-90" dirty="0">
                <a:latin typeface="Arial"/>
                <a:cs typeface="Arial"/>
              </a:rPr>
              <a:t>1</a:t>
            </a:r>
            <a:r>
              <a:rPr sz="3200" spc="-90" dirty="0">
                <a:latin typeface="Arial"/>
                <a:cs typeface="Arial"/>
              </a:rPr>
              <a:t>: </a:t>
            </a:r>
            <a:r>
              <a:rPr sz="3200" spc="15" dirty="0">
                <a:latin typeface="Arial"/>
                <a:cs typeface="Arial"/>
              </a:rPr>
              <a:t>with </a:t>
            </a:r>
            <a:r>
              <a:rPr sz="3200" spc="-110" dirty="0">
                <a:latin typeface="Arial"/>
                <a:cs typeface="Arial"/>
              </a:rPr>
              <a:t>local self</a:t>
            </a:r>
            <a:r>
              <a:rPr sz="3200" spc="-459" dirty="0">
                <a:latin typeface="Arial"/>
                <a:cs typeface="Arial"/>
              </a:rPr>
              <a:t> </a:t>
            </a:r>
            <a:r>
              <a:rPr sz="3200" spc="-100" dirty="0">
                <a:latin typeface="Arial"/>
                <a:cs typeface="Arial"/>
              </a:rPr>
              <a:t>government  </a:t>
            </a:r>
            <a:r>
              <a:rPr sz="3200" spc="-140" dirty="0">
                <a:latin typeface="Arial"/>
                <a:cs typeface="Arial"/>
              </a:rPr>
              <a:t>(panchayat) </a:t>
            </a:r>
            <a:r>
              <a:rPr sz="3200" spc="-25" dirty="0">
                <a:latin typeface="Arial"/>
                <a:cs typeface="Arial"/>
              </a:rPr>
              <a:t>or </a:t>
            </a:r>
            <a:r>
              <a:rPr sz="3200" spc="-145" dirty="0">
                <a:latin typeface="Arial"/>
                <a:cs typeface="Arial"/>
              </a:rPr>
              <a:t>panchayat </a:t>
            </a:r>
            <a:r>
              <a:rPr sz="3200" spc="-100" dirty="0">
                <a:latin typeface="Arial"/>
                <a:cs typeface="Arial"/>
              </a:rPr>
              <a:t>level </a:t>
            </a:r>
            <a:r>
              <a:rPr sz="3200" spc="-470" dirty="0">
                <a:latin typeface="Arial"/>
                <a:cs typeface="Arial"/>
              </a:rPr>
              <a:t>CBO  </a:t>
            </a:r>
            <a:r>
              <a:rPr sz="3200" spc="-70" dirty="0">
                <a:latin typeface="Arial"/>
                <a:cs typeface="Arial"/>
              </a:rPr>
              <a:t>(population </a:t>
            </a:r>
            <a:r>
              <a:rPr sz="3200" spc="-170" dirty="0">
                <a:latin typeface="Arial"/>
                <a:cs typeface="Arial"/>
              </a:rPr>
              <a:t>coverage </a:t>
            </a:r>
            <a:r>
              <a:rPr sz="3200" spc="-190" dirty="0">
                <a:latin typeface="Arial"/>
                <a:cs typeface="Arial"/>
              </a:rPr>
              <a:t>– </a:t>
            </a:r>
            <a:r>
              <a:rPr sz="3200" spc="-75" dirty="0">
                <a:latin typeface="Arial"/>
                <a:cs typeface="Arial"/>
              </a:rPr>
              <a:t>minimum</a:t>
            </a:r>
            <a:r>
              <a:rPr sz="3200" spc="-275" dirty="0">
                <a:latin typeface="Arial"/>
                <a:cs typeface="Arial"/>
              </a:rPr>
              <a:t> </a:t>
            </a:r>
            <a:r>
              <a:rPr sz="3200" spc="-170" dirty="0">
                <a:latin typeface="Arial"/>
                <a:cs typeface="Arial"/>
              </a:rPr>
              <a:t>5000  </a:t>
            </a:r>
            <a:r>
              <a:rPr sz="3200" spc="-70" dirty="0">
                <a:latin typeface="Arial"/>
                <a:cs typeface="Arial"/>
              </a:rPr>
              <a:t>population)</a:t>
            </a:r>
            <a:endParaRPr sz="3200">
              <a:latin typeface="Arial"/>
              <a:cs typeface="Arial"/>
            </a:endParaRPr>
          </a:p>
          <a:p>
            <a:pPr>
              <a:lnSpc>
                <a:spcPct val="100000"/>
              </a:lnSpc>
            </a:pPr>
            <a:endParaRPr sz="3200">
              <a:latin typeface="Arial"/>
              <a:cs typeface="Arial"/>
            </a:endParaRPr>
          </a:p>
          <a:p>
            <a:pPr marL="393700" marR="43180" indent="-342900">
              <a:lnSpc>
                <a:spcPts val="3829"/>
              </a:lnSpc>
              <a:spcBef>
                <a:spcPts val="1885"/>
              </a:spcBef>
            </a:pPr>
            <a:r>
              <a:rPr sz="4800" spc="-419" baseline="6076" dirty="0">
                <a:latin typeface="UnDotum"/>
                <a:cs typeface="UnDotum"/>
              </a:rPr>
              <a:t></a:t>
            </a:r>
            <a:r>
              <a:rPr sz="3200" b="1" spc="-280" dirty="0">
                <a:latin typeface="Arial"/>
                <a:cs typeface="Arial"/>
              </a:rPr>
              <a:t>Category </a:t>
            </a:r>
            <a:r>
              <a:rPr sz="3200" b="1" spc="-90" dirty="0">
                <a:latin typeface="Arial"/>
                <a:cs typeface="Arial"/>
              </a:rPr>
              <a:t>2</a:t>
            </a:r>
            <a:r>
              <a:rPr sz="3200" spc="-90" dirty="0">
                <a:latin typeface="Arial"/>
                <a:cs typeface="Arial"/>
              </a:rPr>
              <a:t>: </a:t>
            </a:r>
            <a:r>
              <a:rPr sz="3200" spc="-114" dirty="0">
                <a:latin typeface="Arial"/>
                <a:cs typeface="Arial"/>
              </a:rPr>
              <a:t>block </a:t>
            </a:r>
            <a:r>
              <a:rPr sz="3200" spc="-100" dirty="0">
                <a:latin typeface="Arial"/>
                <a:cs typeface="Arial"/>
              </a:rPr>
              <a:t>level </a:t>
            </a:r>
            <a:r>
              <a:rPr sz="3200" spc="-290" dirty="0">
                <a:latin typeface="Arial"/>
                <a:cs typeface="Arial"/>
              </a:rPr>
              <a:t>NGO/FBO </a:t>
            </a:r>
            <a:r>
              <a:rPr sz="3200" spc="-70" dirty="0">
                <a:latin typeface="Arial"/>
                <a:cs typeface="Arial"/>
              </a:rPr>
              <a:t>(population  </a:t>
            </a:r>
            <a:r>
              <a:rPr sz="3200" spc="-170" dirty="0">
                <a:latin typeface="Arial"/>
                <a:cs typeface="Arial"/>
              </a:rPr>
              <a:t>coverage </a:t>
            </a:r>
            <a:r>
              <a:rPr sz="3200" spc="-190" dirty="0">
                <a:latin typeface="Arial"/>
                <a:cs typeface="Arial"/>
              </a:rPr>
              <a:t>– </a:t>
            </a:r>
            <a:r>
              <a:rPr sz="3200" spc="-75" dirty="0">
                <a:latin typeface="Arial"/>
                <a:cs typeface="Arial"/>
              </a:rPr>
              <a:t>minimum </a:t>
            </a:r>
            <a:r>
              <a:rPr sz="3200" spc="-170" dirty="0">
                <a:latin typeface="Arial"/>
                <a:cs typeface="Arial"/>
              </a:rPr>
              <a:t>100000</a:t>
            </a:r>
            <a:r>
              <a:rPr sz="3200" spc="-260" dirty="0">
                <a:latin typeface="Arial"/>
                <a:cs typeface="Arial"/>
              </a:rPr>
              <a:t> </a:t>
            </a:r>
            <a:r>
              <a:rPr sz="3200" spc="-70" dirty="0">
                <a:latin typeface="Arial"/>
                <a:cs typeface="Arial"/>
              </a:rPr>
              <a:t>population)</a:t>
            </a:r>
            <a:endParaRPr sz="3200">
              <a:latin typeface="Arial"/>
              <a:cs typeface="Arial"/>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25600" y="497840"/>
            <a:ext cx="5880100" cy="695960"/>
          </a:xfrm>
          <a:prstGeom prst="rect">
            <a:avLst/>
          </a:prstGeom>
        </p:spPr>
        <p:txBody>
          <a:bodyPr vert="horz" wrap="square" lIns="0" tIns="12700" rIns="0" bIns="0" rtlCol="0">
            <a:spAutoFit/>
          </a:bodyPr>
          <a:lstStyle/>
          <a:p>
            <a:pPr marL="12700">
              <a:lnSpc>
                <a:spcPct val="100000"/>
              </a:lnSpc>
              <a:spcBef>
                <a:spcPts val="100"/>
              </a:spcBef>
            </a:pPr>
            <a:r>
              <a:rPr spc="-204" dirty="0"/>
              <a:t>Public </a:t>
            </a:r>
            <a:r>
              <a:rPr spc="-165" dirty="0"/>
              <a:t>Private</a:t>
            </a:r>
            <a:r>
              <a:rPr spc="-325" dirty="0"/>
              <a:t> </a:t>
            </a:r>
            <a:r>
              <a:rPr spc="-160" dirty="0"/>
              <a:t>Partnership</a:t>
            </a:r>
          </a:p>
        </p:txBody>
      </p:sp>
      <p:sp>
        <p:nvSpPr>
          <p:cNvPr id="3" name="object 3"/>
          <p:cNvSpPr txBox="1"/>
          <p:nvPr/>
        </p:nvSpPr>
        <p:spPr>
          <a:xfrm>
            <a:off x="523240" y="1531620"/>
            <a:ext cx="7911465" cy="4919980"/>
          </a:xfrm>
          <a:prstGeom prst="rect">
            <a:avLst/>
          </a:prstGeom>
        </p:spPr>
        <p:txBody>
          <a:bodyPr vert="horz" wrap="square" lIns="0" tIns="114300" rIns="0" bIns="0" rtlCol="0">
            <a:spAutoFit/>
          </a:bodyPr>
          <a:lstStyle/>
          <a:p>
            <a:pPr marL="368300" indent="-342900">
              <a:lnSpc>
                <a:spcPct val="100000"/>
              </a:lnSpc>
              <a:spcBef>
                <a:spcPts val="900"/>
              </a:spcBef>
              <a:buFont typeface="Arial"/>
              <a:buChar char="•"/>
              <a:tabLst>
                <a:tab pos="367665" algn="l"/>
                <a:tab pos="368300" algn="l"/>
              </a:tabLst>
            </a:pPr>
            <a:r>
              <a:rPr sz="3200" b="1" spc="-305" dirty="0">
                <a:latin typeface="Arial"/>
                <a:cs typeface="Arial"/>
              </a:rPr>
              <a:t>Schemes</a:t>
            </a:r>
            <a:r>
              <a:rPr sz="3200" spc="-305" dirty="0">
                <a:latin typeface="Arial"/>
                <a:cs typeface="Arial"/>
              </a:rPr>
              <a:t>:</a:t>
            </a:r>
            <a:endParaRPr sz="3200" dirty="0">
              <a:latin typeface="Arial"/>
              <a:cs typeface="Arial"/>
            </a:endParaRPr>
          </a:p>
          <a:p>
            <a:pPr marL="368300" indent="-342900">
              <a:lnSpc>
                <a:spcPct val="100000"/>
              </a:lnSpc>
              <a:spcBef>
                <a:spcPts val="800"/>
              </a:spcBef>
              <a:buFont typeface="Arial"/>
              <a:buChar char="•"/>
              <a:tabLst>
                <a:tab pos="367665" algn="l"/>
                <a:tab pos="368300" algn="l"/>
              </a:tabLst>
            </a:pPr>
            <a:r>
              <a:rPr sz="3200" b="1" spc="-250" dirty="0">
                <a:latin typeface="Arial"/>
                <a:cs typeface="Arial"/>
              </a:rPr>
              <a:t>Provision </a:t>
            </a:r>
            <a:r>
              <a:rPr sz="3200" b="1" spc="-145" dirty="0">
                <a:latin typeface="Arial"/>
                <a:cs typeface="Arial"/>
              </a:rPr>
              <a:t>of</a:t>
            </a:r>
            <a:r>
              <a:rPr sz="3200" b="1" spc="-110" dirty="0">
                <a:latin typeface="Arial"/>
                <a:cs typeface="Arial"/>
              </a:rPr>
              <a:t> </a:t>
            </a:r>
            <a:r>
              <a:rPr sz="3200" b="1" spc="-425" dirty="0">
                <a:latin typeface="Arial"/>
                <a:cs typeface="Arial"/>
              </a:rPr>
              <a:t>EDPT</a:t>
            </a:r>
            <a:endParaRPr sz="3200" dirty="0">
              <a:latin typeface="Arial"/>
              <a:cs typeface="Arial"/>
            </a:endParaRPr>
          </a:p>
          <a:p>
            <a:pPr marL="368300" marR="368935" indent="-342900">
              <a:lnSpc>
                <a:spcPct val="100000"/>
              </a:lnSpc>
              <a:spcBef>
                <a:spcPts val="800"/>
              </a:spcBef>
            </a:pPr>
            <a:r>
              <a:rPr sz="4800" spc="-434" baseline="6076" dirty="0">
                <a:latin typeface="UnDotum"/>
                <a:cs typeface="UnDotum"/>
              </a:rPr>
              <a:t></a:t>
            </a:r>
            <a:r>
              <a:rPr sz="3200" spc="-290" dirty="0">
                <a:latin typeface="Arial"/>
                <a:cs typeface="Arial"/>
              </a:rPr>
              <a:t>Scheme </a:t>
            </a:r>
            <a:r>
              <a:rPr sz="3200" spc="-100" dirty="0">
                <a:latin typeface="Arial"/>
                <a:cs typeface="Arial"/>
              </a:rPr>
              <a:t>1: </a:t>
            </a:r>
            <a:r>
              <a:rPr sz="3200" spc="-135" dirty="0">
                <a:latin typeface="Arial"/>
                <a:cs typeface="Arial"/>
              </a:rPr>
              <a:t>Provision </a:t>
            </a:r>
            <a:r>
              <a:rPr sz="3200" spc="-5" dirty="0">
                <a:latin typeface="Arial"/>
                <a:cs typeface="Arial"/>
              </a:rPr>
              <a:t>of </a:t>
            </a:r>
            <a:r>
              <a:rPr sz="3200" spc="-100" dirty="0">
                <a:latin typeface="Arial"/>
                <a:cs typeface="Arial"/>
              </a:rPr>
              <a:t>outreach </a:t>
            </a:r>
            <a:r>
              <a:rPr sz="3200" spc="-180" dirty="0">
                <a:latin typeface="Arial"/>
                <a:cs typeface="Arial"/>
              </a:rPr>
              <a:t>services </a:t>
            </a:r>
            <a:r>
              <a:rPr sz="3200" spc="-190" dirty="0">
                <a:latin typeface="Arial"/>
                <a:cs typeface="Arial"/>
              </a:rPr>
              <a:t>–  </a:t>
            </a:r>
            <a:r>
              <a:rPr sz="3200" spc="-195" dirty="0">
                <a:latin typeface="Arial"/>
                <a:cs typeface="Arial"/>
              </a:rPr>
              <a:t>Fever </a:t>
            </a:r>
            <a:r>
              <a:rPr sz="3200" spc="-95" dirty="0">
                <a:latin typeface="Arial"/>
                <a:cs typeface="Arial"/>
              </a:rPr>
              <a:t>Treatment </a:t>
            </a:r>
            <a:r>
              <a:rPr sz="3200" spc="-110" dirty="0">
                <a:latin typeface="Arial"/>
                <a:cs typeface="Arial"/>
              </a:rPr>
              <a:t>Depot </a:t>
            </a:r>
            <a:r>
              <a:rPr sz="3200" spc="45" dirty="0">
                <a:latin typeface="Arial"/>
                <a:cs typeface="Arial"/>
              </a:rPr>
              <a:t>&amp; </a:t>
            </a:r>
            <a:r>
              <a:rPr sz="3200" spc="-170" dirty="0">
                <a:latin typeface="Arial"/>
                <a:cs typeface="Arial"/>
              </a:rPr>
              <a:t>Drug</a:t>
            </a:r>
            <a:r>
              <a:rPr sz="3200" spc="-570" dirty="0">
                <a:latin typeface="Arial"/>
                <a:cs typeface="Arial"/>
              </a:rPr>
              <a:t> </a:t>
            </a:r>
            <a:r>
              <a:rPr sz="3200" spc="-55" dirty="0">
                <a:latin typeface="Arial"/>
                <a:cs typeface="Arial"/>
              </a:rPr>
              <a:t>Distribution  </a:t>
            </a:r>
            <a:r>
              <a:rPr sz="3200" spc="-150" dirty="0">
                <a:latin typeface="Arial"/>
                <a:cs typeface="Arial"/>
              </a:rPr>
              <a:t>Centre</a:t>
            </a:r>
            <a:endParaRPr sz="3200" dirty="0">
              <a:latin typeface="Arial"/>
              <a:cs typeface="Arial"/>
            </a:endParaRPr>
          </a:p>
          <a:p>
            <a:pPr marL="368300" marR="1095375" indent="-342900">
              <a:lnSpc>
                <a:spcPct val="100000"/>
              </a:lnSpc>
              <a:spcBef>
                <a:spcPts val="790"/>
              </a:spcBef>
            </a:pPr>
            <a:r>
              <a:rPr sz="4800" spc="-434" baseline="5208" dirty="0">
                <a:latin typeface="UnDotum"/>
                <a:cs typeface="UnDotum"/>
              </a:rPr>
              <a:t></a:t>
            </a:r>
            <a:r>
              <a:rPr sz="3200" spc="-290" dirty="0">
                <a:latin typeface="Arial"/>
                <a:cs typeface="Arial"/>
              </a:rPr>
              <a:t>Scheme </a:t>
            </a:r>
            <a:r>
              <a:rPr sz="3200" spc="-100" dirty="0">
                <a:latin typeface="Arial"/>
                <a:cs typeface="Arial"/>
              </a:rPr>
              <a:t>2: </a:t>
            </a:r>
            <a:r>
              <a:rPr sz="3200" spc="-135" dirty="0">
                <a:latin typeface="Arial"/>
                <a:cs typeface="Arial"/>
              </a:rPr>
              <a:t>Provision </a:t>
            </a:r>
            <a:r>
              <a:rPr sz="3200" spc="-5" dirty="0">
                <a:latin typeface="Arial"/>
                <a:cs typeface="Arial"/>
              </a:rPr>
              <a:t>of </a:t>
            </a:r>
            <a:r>
              <a:rPr sz="3200" spc="-140" dirty="0">
                <a:latin typeface="Arial"/>
                <a:cs typeface="Arial"/>
              </a:rPr>
              <a:t>microscopy</a:t>
            </a:r>
            <a:r>
              <a:rPr sz="3200" spc="-340" dirty="0">
                <a:latin typeface="Arial"/>
                <a:cs typeface="Arial"/>
              </a:rPr>
              <a:t> </a:t>
            </a:r>
            <a:r>
              <a:rPr sz="3200" spc="-155" dirty="0">
                <a:latin typeface="Arial"/>
                <a:cs typeface="Arial"/>
              </a:rPr>
              <a:t>and  </a:t>
            </a:r>
            <a:r>
              <a:rPr sz="3200" spc="-30" dirty="0">
                <a:latin typeface="Arial"/>
                <a:cs typeface="Arial"/>
              </a:rPr>
              <a:t>treatment</a:t>
            </a:r>
            <a:r>
              <a:rPr sz="3200" spc="-190" dirty="0">
                <a:latin typeface="Arial"/>
                <a:cs typeface="Arial"/>
              </a:rPr>
              <a:t> </a:t>
            </a:r>
            <a:r>
              <a:rPr sz="3200" spc="-180" dirty="0">
                <a:latin typeface="Arial"/>
                <a:cs typeface="Arial"/>
              </a:rPr>
              <a:t>services</a:t>
            </a:r>
            <a:endParaRPr sz="3200" dirty="0">
              <a:latin typeface="Arial"/>
              <a:cs typeface="Arial"/>
            </a:endParaRPr>
          </a:p>
          <a:p>
            <a:pPr marL="368300" marR="17780" indent="-342900">
              <a:lnSpc>
                <a:spcPct val="100000"/>
              </a:lnSpc>
              <a:spcBef>
                <a:spcPts val="790"/>
              </a:spcBef>
            </a:pPr>
            <a:r>
              <a:rPr sz="4800" spc="-434" baseline="5208" dirty="0">
                <a:latin typeface="UnDotum"/>
                <a:cs typeface="UnDotum"/>
              </a:rPr>
              <a:t></a:t>
            </a:r>
            <a:r>
              <a:rPr sz="3200" spc="-290" dirty="0">
                <a:latin typeface="Arial"/>
                <a:cs typeface="Arial"/>
              </a:rPr>
              <a:t>Scheme </a:t>
            </a:r>
            <a:r>
              <a:rPr sz="3200" spc="-100" dirty="0">
                <a:latin typeface="Arial"/>
                <a:cs typeface="Arial"/>
              </a:rPr>
              <a:t>3: </a:t>
            </a:r>
            <a:r>
              <a:rPr sz="3200" spc="-114" dirty="0">
                <a:latin typeface="Arial"/>
                <a:cs typeface="Arial"/>
              </a:rPr>
              <a:t>Hospital </a:t>
            </a:r>
            <a:r>
              <a:rPr sz="3200" spc="-200" dirty="0">
                <a:latin typeface="Arial"/>
                <a:cs typeface="Arial"/>
              </a:rPr>
              <a:t>based </a:t>
            </a:r>
            <a:r>
              <a:rPr sz="3200" spc="-30" dirty="0">
                <a:latin typeface="Arial"/>
                <a:cs typeface="Arial"/>
              </a:rPr>
              <a:t>treatment </a:t>
            </a:r>
            <a:r>
              <a:rPr sz="3200" spc="-150" dirty="0">
                <a:latin typeface="Arial"/>
                <a:cs typeface="Arial"/>
              </a:rPr>
              <a:t>and</a:t>
            </a:r>
            <a:r>
              <a:rPr sz="3200" spc="-360" dirty="0">
                <a:latin typeface="Arial"/>
                <a:cs typeface="Arial"/>
              </a:rPr>
              <a:t> </a:t>
            </a:r>
            <a:r>
              <a:rPr sz="3200" spc="-160" dirty="0">
                <a:latin typeface="Arial"/>
                <a:cs typeface="Arial"/>
              </a:rPr>
              <a:t>care  </a:t>
            </a:r>
            <a:r>
              <a:rPr sz="3200" spc="-5" dirty="0">
                <a:latin typeface="Arial"/>
                <a:cs typeface="Arial"/>
              </a:rPr>
              <a:t>of </a:t>
            </a:r>
            <a:r>
              <a:rPr sz="3200" spc="-175" dirty="0">
                <a:latin typeface="Arial"/>
                <a:cs typeface="Arial"/>
              </a:rPr>
              <a:t>severe </a:t>
            </a:r>
            <a:r>
              <a:rPr sz="3200" spc="-105" dirty="0">
                <a:latin typeface="Arial"/>
                <a:cs typeface="Arial"/>
              </a:rPr>
              <a:t>complicated </a:t>
            </a:r>
            <a:r>
              <a:rPr sz="3200" spc="-110" dirty="0">
                <a:latin typeface="Arial"/>
                <a:cs typeface="Arial"/>
              </a:rPr>
              <a:t>malaria</a:t>
            </a:r>
            <a:r>
              <a:rPr sz="3200" spc="-420" dirty="0">
                <a:latin typeface="Arial"/>
                <a:cs typeface="Arial"/>
              </a:rPr>
              <a:t> </a:t>
            </a:r>
            <a:r>
              <a:rPr sz="3200" spc="-280" dirty="0">
                <a:latin typeface="Arial"/>
                <a:cs typeface="Arial"/>
              </a:rPr>
              <a:t>cases</a:t>
            </a:r>
            <a:endParaRPr sz="3200" dirty="0">
              <a:latin typeface="Arial"/>
              <a:cs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92</TotalTime>
  <Words>4701</Words>
  <Application>Microsoft Office PowerPoint</Application>
  <PresentationFormat>On-screen Show (4:3)</PresentationFormat>
  <Paragraphs>489</Paragraphs>
  <Slides>102</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102</vt:i4>
      </vt:variant>
    </vt:vector>
  </HeadingPairs>
  <TitlesOfParts>
    <vt:vector size="110" baseType="lpstr">
      <vt:lpstr>Arial</vt:lpstr>
      <vt:lpstr>Calibri</vt:lpstr>
      <vt:lpstr>Carlito</vt:lpstr>
      <vt:lpstr>Symbol</vt:lpstr>
      <vt:lpstr>Times New Roman</vt:lpstr>
      <vt:lpstr>UnDotum</vt:lpstr>
      <vt:lpstr>Wingdings</vt:lpstr>
      <vt:lpstr>Office Theme</vt:lpstr>
      <vt:lpstr>NATIONAL VECTOR BORNE  DISEASE CONTROL PROGRAM</vt:lpstr>
      <vt:lpstr>PowerPoint Presentation</vt:lpstr>
      <vt:lpstr>INTRODUCTION</vt:lpstr>
      <vt:lpstr>Historical perspective</vt:lpstr>
      <vt:lpstr>Historical perspective</vt:lpstr>
      <vt:lpstr>Historical perspective</vt:lpstr>
      <vt:lpstr>Historical perspective</vt:lpstr>
      <vt:lpstr>Historical perspective</vt:lpstr>
      <vt:lpstr>NVBDCP – National Vector Borne  Disease Control Program</vt:lpstr>
      <vt:lpstr>NVBDCP</vt:lpstr>
      <vt:lpstr>NVBDCP</vt:lpstr>
      <vt:lpstr>NVBDCP</vt:lpstr>
      <vt:lpstr>NVBDCP</vt:lpstr>
      <vt:lpstr>NVBDCP</vt:lpstr>
      <vt:lpstr>Program objectives and strategies</vt:lpstr>
      <vt:lpstr>Program objectives and strategies</vt:lpstr>
      <vt:lpstr>Program objectives and strategies</vt:lpstr>
      <vt:lpstr>Program objectives and strategies</vt:lpstr>
      <vt:lpstr>Program objectives and strategies</vt:lpstr>
      <vt:lpstr>Program objectives and strategies</vt:lpstr>
      <vt:lpstr>Program objectives and strategies</vt:lpstr>
      <vt:lpstr>Program objectives and strategies</vt:lpstr>
      <vt:lpstr>Malaria – problematic states</vt:lpstr>
      <vt:lpstr>MALARIA</vt:lpstr>
      <vt:lpstr>MALARIA</vt:lpstr>
      <vt:lpstr>MALARIA</vt:lpstr>
      <vt:lpstr>MALARIA</vt:lpstr>
      <vt:lpstr>MALARIA</vt:lpstr>
      <vt:lpstr>GUIDELINES UNDER NVBDCP:  MALARIA</vt:lpstr>
      <vt:lpstr>GUIDELINES UNDER NVBDCP:  MALARIA</vt:lpstr>
      <vt:lpstr>GUIDELINES UNDER NVBDCP:  MALARIA</vt:lpstr>
      <vt:lpstr>GUIDELINES UNDER NVBDCP:  MALARIA</vt:lpstr>
      <vt:lpstr>GUIDELINES UNDER NVBDCP:  MALARIA</vt:lpstr>
      <vt:lpstr>GUIDELINES UNDER NVBDCP:  MALARIA</vt:lpstr>
      <vt:lpstr>GUIDELINES UNDER NVBDCP:  MALARIA</vt:lpstr>
      <vt:lpstr>GUIDELINES UNDER NVBDCP:  MALARIA</vt:lpstr>
      <vt:lpstr>GUIDELINES UNDER NVBDCP:  MALARIA</vt:lpstr>
      <vt:lpstr>GUIDELINES UNDER NVBDCP:  MALARIA</vt:lpstr>
      <vt:lpstr>GUIDELINES UNDER NVBDCP:  MALARIA</vt:lpstr>
      <vt:lpstr>GUIDELINES UNDER NVBDCP:  MALARIA</vt:lpstr>
      <vt:lpstr>GUIDELINES UNDER NVBDCP:  MALARIA</vt:lpstr>
      <vt:lpstr>FILARIA (endemicity)</vt:lpstr>
      <vt:lpstr>FILARIA (endemicity)</vt:lpstr>
      <vt:lpstr>FILARIA (endemicity)</vt:lpstr>
      <vt:lpstr>FILARIA (endemicity)</vt:lpstr>
      <vt:lpstr>FILARIA</vt:lpstr>
      <vt:lpstr>FILARIA</vt:lpstr>
      <vt:lpstr>GUIDELINES UNDER NVBDCP:  FILARIA</vt:lpstr>
      <vt:lpstr>GUIDELINES UNDER NVBDCP:  FILARIA</vt:lpstr>
      <vt:lpstr>Major activities under ELF</vt:lpstr>
      <vt:lpstr>Major activities under ELF</vt:lpstr>
      <vt:lpstr>Major activities under ELF</vt:lpstr>
      <vt:lpstr>Kala Azar endemicity</vt:lpstr>
      <vt:lpstr>Kala Azar endemicity</vt:lpstr>
      <vt:lpstr>KALA AZAR</vt:lpstr>
      <vt:lpstr>KALA AZAR</vt:lpstr>
      <vt:lpstr>GUIDELINES UNDER NVBDCP: KALA AZAR</vt:lpstr>
      <vt:lpstr>GUIDELINES UNDER NVBDCP: KALA AZAR</vt:lpstr>
      <vt:lpstr>GUIDELINES UNDER NVBDCP: KALA AZAR</vt:lpstr>
      <vt:lpstr>GUIDELINES UNDER NVBDCP: KALA AZAR</vt:lpstr>
      <vt:lpstr>GUIDELINES UNDER NVBDCP: KALA AZAR</vt:lpstr>
      <vt:lpstr>Kala azar – Patient Coding Scheme</vt:lpstr>
      <vt:lpstr>Kala azar – Patient Coding Scheme</vt:lpstr>
      <vt:lpstr>Example of Patient Coding System</vt:lpstr>
      <vt:lpstr>PowerPoint Presentation</vt:lpstr>
      <vt:lpstr>PowerPoint Presentation</vt:lpstr>
      <vt:lpstr>Dengue endemicity</vt:lpstr>
      <vt:lpstr>Dengue endemicity</vt:lpstr>
      <vt:lpstr>GUIDELINES UNDER NVBDCP:  DENGUE/DHF</vt:lpstr>
      <vt:lpstr>GUIDELINES UNDER NVBDCP:  DENGUE/DHF</vt:lpstr>
      <vt:lpstr>GUIDELINES UNDER NVBDCP:  DENGUE/DHF</vt:lpstr>
      <vt:lpstr>GUIDELINES UNDER NVBDCP:  DENGUE/DHF</vt:lpstr>
      <vt:lpstr>GUIDELINES UNDER NVBDCP:  DENGUE/DHF</vt:lpstr>
      <vt:lpstr>GUIDELINES UNDER NVBDCP:  DENGUE/DHF</vt:lpstr>
      <vt:lpstr>GUIDELINES UNDER NVBDCP:  DENGUE/DHF</vt:lpstr>
      <vt:lpstr>GUIDELINES UNDER NVBDCP:  DENGUE/DHF</vt:lpstr>
      <vt:lpstr>GUIDELINES UNDER NVBDCP:  DENGUE/DHF</vt:lpstr>
      <vt:lpstr>GUIDELINES UNDER NVBDCP:  DENGUE/DHF</vt:lpstr>
      <vt:lpstr>GUIDELINES UNDER NVBDCP:  DENGUE/DHF</vt:lpstr>
      <vt:lpstr>GUIDELINES UNDER NVBDCP:  DENGUE/DHF</vt:lpstr>
      <vt:lpstr>GUIDELINES UNDER NVBDCP:  DENGUE/DHF</vt:lpstr>
      <vt:lpstr>GUIDELINES UNDER NVBDCP:  DENGUE/DHF</vt:lpstr>
      <vt:lpstr>GUIDELINES UNDER NVBDCP:  DENGUE/DHF</vt:lpstr>
      <vt:lpstr>CHIKUNGUNYA</vt:lpstr>
      <vt:lpstr>Japanese encephalitis endemicity</vt:lpstr>
      <vt:lpstr>JE - Extent of problem</vt:lpstr>
      <vt:lpstr>GUIDELINES UNDER NVBDCP: JE</vt:lpstr>
      <vt:lpstr>GUIDELINES UNDER NVBDCP: JE</vt:lpstr>
      <vt:lpstr>GUIDELINES UNDER NVBDCP: JE</vt:lpstr>
      <vt:lpstr>GUIDELINES UNDER NVBDCP: JE</vt:lpstr>
      <vt:lpstr>GUIDELINES UNDER NVBDCP: JE</vt:lpstr>
      <vt:lpstr>GUIDELINES UNDER NVBDCP: JE</vt:lpstr>
      <vt:lpstr>Incentives to ASHAs under NVBDCP</vt:lpstr>
      <vt:lpstr>PowerPoint Presentation</vt:lpstr>
      <vt:lpstr>Incentives for filaria</vt:lpstr>
      <vt:lpstr>Incentives for Kala azar</vt:lpstr>
      <vt:lpstr>Dengue/Chikungunya/JE</vt:lpstr>
      <vt:lpstr>Public Private Partnership</vt:lpstr>
      <vt:lpstr>Public Private Partnership</vt:lpstr>
      <vt:lpstr>Public Private Partnership</vt:lpstr>
      <vt:lpstr>THANK YOU</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VECTOR BORNE  DISEASE CONTROL PROGRAM</dc:title>
  <cp:lastModifiedBy>KIARA CHAUHAN</cp:lastModifiedBy>
  <cp:revision>3</cp:revision>
  <dcterms:created xsi:type="dcterms:W3CDTF">2021-08-06T06:49:55Z</dcterms:created>
  <dcterms:modified xsi:type="dcterms:W3CDTF">2021-12-15T06:55:24Z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2015-09-06T00:00:00Z</vt:filetime>
  </property>
  <property fmtid="{D5CDD505-2E9C-101B-9397-08002B2CF9AE}" pid="3" name="Creator">
    <vt:lpwstr>pdftk 1.44 - www.pdftk.com</vt:lpwstr>
  </property>
  <property fmtid="{D5CDD505-2E9C-101B-9397-08002B2CF9AE}" pid="4" name="LastSaved">
    <vt:filetime>2021-08-06T00:00:00Z</vt:filetime>
  </property>
</Properties>
</file>