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0"/>
  </p:notesMasterIdLst>
  <p:sldIdLst>
    <p:sldId id="295" r:id="rId2"/>
    <p:sldId id="309" r:id="rId3"/>
    <p:sldId id="319" r:id="rId4"/>
    <p:sldId id="320" r:id="rId5"/>
    <p:sldId id="373" r:id="rId6"/>
    <p:sldId id="374" r:id="rId7"/>
    <p:sldId id="321" r:id="rId8"/>
    <p:sldId id="322" r:id="rId9"/>
    <p:sldId id="323" r:id="rId10"/>
    <p:sldId id="343" r:id="rId11"/>
    <p:sldId id="344" r:id="rId12"/>
    <p:sldId id="355" r:id="rId13"/>
    <p:sldId id="345" r:id="rId14"/>
    <p:sldId id="346" r:id="rId15"/>
    <p:sldId id="380" r:id="rId16"/>
    <p:sldId id="347" r:id="rId17"/>
    <p:sldId id="348" r:id="rId18"/>
    <p:sldId id="349" r:id="rId19"/>
    <p:sldId id="350" r:id="rId20"/>
    <p:sldId id="351" r:id="rId21"/>
    <p:sldId id="352" r:id="rId22"/>
    <p:sldId id="353" r:id="rId23"/>
    <p:sldId id="354" r:id="rId24"/>
    <p:sldId id="377" r:id="rId25"/>
    <p:sldId id="375" r:id="rId26"/>
    <p:sldId id="376" r:id="rId27"/>
    <p:sldId id="329" r:id="rId28"/>
    <p:sldId id="370" r:id="rId29"/>
    <p:sldId id="371" r:id="rId30"/>
    <p:sldId id="386" r:id="rId31"/>
    <p:sldId id="385" r:id="rId32"/>
    <p:sldId id="333" r:id="rId33"/>
    <p:sldId id="387" r:id="rId34"/>
    <p:sldId id="389" r:id="rId35"/>
    <p:sldId id="391" r:id="rId36"/>
    <p:sldId id="335" r:id="rId37"/>
    <p:sldId id="336" r:id="rId38"/>
    <p:sldId id="316" r:id="rId39"/>
    <p:sldId id="317" r:id="rId40"/>
    <p:sldId id="318" r:id="rId41"/>
    <p:sldId id="337" r:id="rId42"/>
    <p:sldId id="383" r:id="rId43"/>
    <p:sldId id="381" r:id="rId44"/>
    <p:sldId id="384" r:id="rId45"/>
    <p:sldId id="339" r:id="rId46"/>
    <p:sldId id="302" r:id="rId47"/>
    <p:sldId id="303" r:id="rId48"/>
    <p:sldId id="304" r:id="rId49"/>
    <p:sldId id="340" r:id="rId50"/>
    <p:sldId id="305" r:id="rId51"/>
    <p:sldId id="416" r:id="rId52"/>
    <p:sldId id="364" r:id="rId53"/>
    <p:sldId id="378" r:id="rId54"/>
    <p:sldId id="365" r:id="rId55"/>
    <p:sldId id="366" r:id="rId56"/>
    <p:sldId id="367" r:id="rId57"/>
    <p:sldId id="368" r:id="rId58"/>
    <p:sldId id="369"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E79529-A00A-48F6-87D8-4E54D9AAABAE}" type="datetimeFigureOut">
              <a:rPr lang="en-US" smtClean="0"/>
              <a:pPr/>
              <a:t>12/15/2021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A37426-4F88-4047-9FD7-D3303E97E27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Akshaya_Patra_Foundation" TargetMode="External"/><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427E81-7AC3-4236-9FEC-82FC940B39C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16A0C5-5CC8-4DCD-966A-FF69A87B9BE0}" type="slidenum">
              <a:rPr lang="en-US" smtClean="0"/>
              <a:pPr/>
              <a:t>46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9E2E47-7D84-4F18-8207-EDBC23BFD6A5}" type="slidenum">
              <a:rPr lang="en-US" smtClean="0"/>
              <a:pPr/>
              <a:t>47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a:solidFill>
                  <a:schemeClr val="tx1"/>
                </a:solidFill>
                <a:latin typeface="+mn-lt"/>
                <a:ea typeface="+mn-ea"/>
                <a:cs typeface="+mn-cs"/>
              </a:rPr>
              <a:t>the main objective of </a:t>
            </a:r>
            <a:r>
              <a:rPr lang="en-IN" sz="1200" b="0" i="0" kern="1200" dirty="0" err="1">
                <a:solidFill>
                  <a:schemeClr val="tx1"/>
                </a:solidFill>
                <a:latin typeface="+mn-lt"/>
                <a:ea typeface="+mn-ea"/>
                <a:cs typeface="+mn-cs"/>
              </a:rPr>
              <a:t>Akshaya</a:t>
            </a:r>
            <a:r>
              <a:rPr lang="en-IN" sz="1200" b="0" i="0" kern="1200" dirty="0">
                <a:solidFill>
                  <a:schemeClr val="tx1"/>
                </a:solidFill>
                <a:latin typeface="+mn-lt"/>
                <a:ea typeface="+mn-ea"/>
                <a:cs typeface="+mn-cs"/>
              </a:rPr>
              <a:t> </a:t>
            </a:r>
            <a:r>
              <a:rPr lang="en-IN" sz="1200" b="0" i="0" kern="1200" dirty="0" err="1">
                <a:solidFill>
                  <a:schemeClr val="tx1"/>
                </a:solidFill>
                <a:latin typeface="+mn-lt"/>
                <a:ea typeface="+mn-ea"/>
                <a:cs typeface="+mn-cs"/>
              </a:rPr>
              <a:t>Patra's</a:t>
            </a:r>
            <a:r>
              <a:rPr lang="en-IN" sz="1200" b="0" i="0" kern="1200" dirty="0">
                <a:solidFill>
                  <a:schemeClr val="tx1"/>
                </a:solidFill>
                <a:latin typeface="+mn-lt"/>
                <a:ea typeface="+mn-ea"/>
                <a:cs typeface="+mn-cs"/>
              </a:rPr>
              <a:t> Mid-Day Meal Scheme is to help underprivileged children by providing them with a healthy, balanced meal that they would otherwise have to work for. The meal is an incentive for them to continue their education. It helps reduce the dropout rate to an enormous extent and increases classroom attendance.</a:t>
            </a:r>
            <a:r>
              <a:rPr lang="en-IN" sz="1200" b="0" i="0" u="none" strike="noStrike" kern="1200" baseline="30000" dirty="0">
                <a:solidFill>
                  <a:schemeClr val="tx1"/>
                </a:solidFill>
                <a:latin typeface="+mn-lt"/>
                <a:ea typeface="+mn-ea"/>
                <a:cs typeface="+mn-cs"/>
                <a:hlinkClick r:id="rId3"/>
              </a:rPr>
              <a:t>[8]</a:t>
            </a:r>
            <a:endParaRPr lang="en-IN" sz="1200" b="0" i="0" kern="1200" dirty="0">
              <a:solidFill>
                <a:schemeClr val="tx1"/>
              </a:solidFill>
              <a:latin typeface="+mn-lt"/>
              <a:ea typeface="+mn-ea"/>
              <a:cs typeface="+mn-cs"/>
            </a:endParaRPr>
          </a:p>
          <a:p>
            <a:r>
              <a:rPr lang="en-IN" sz="1200" b="0" i="0" kern="1200" dirty="0">
                <a:solidFill>
                  <a:schemeClr val="tx1"/>
                </a:solidFill>
                <a:latin typeface="+mn-lt"/>
                <a:ea typeface="+mn-ea"/>
                <a:cs typeface="+mn-cs"/>
              </a:rPr>
              <a:t>Other objectives include improve socialization among castes, address malnutrition and empower women through employment.</a:t>
            </a:r>
          </a:p>
          <a:p>
            <a:endParaRPr lang="en-IN" dirty="0"/>
          </a:p>
        </p:txBody>
      </p:sp>
      <p:sp>
        <p:nvSpPr>
          <p:cNvPr id="4" name="Slide Number Placeholder 3"/>
          <p:cNvSpPr>
            <a:spLocks noGrp="1"/>
          </p:cNvSpPr>
          <p:nvPr>
            <p:ph type="sldNum" sz="quarter" idx="10"/>
          </p:nvPr>
        </p:nvSpPr>
        <p:spPr/>
        <p:txBody>
          <a:bodyPr/>
          <a:lstStyle/>
          <a:p>
            <a:fld id="{2F119532-643F-4CA4-8EAA-32C293543EDA}" type="slidenum">
              <a:rPr lang="en-IN" smtClean="0"/>
              <a:pPr/>
              <a:t>49</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EDA8C5-13E1-4ABD-A3FE-3C2D9B2C2301}" type="slidenum">
              <a:rPr lang="en-US" smtClean="0"/>
              <a:pPr/>
              <a:t>50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AA3190B3-B75E-4F51-8352-27FBEA6A2E5E}"/>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E7C6EC-9250-407E-B730-0A96C0F0CD5C}" type="slidenum">
              <a:rPr lang="en-US" altLang="en-US">
                <a:latin typeface="Calibri" panose="020F0502020204030204" pitchFamily="34" charset="0"/>
              </a:rPr>
              <a:pPr eaLnBrk="1" hangingPunct="1"/>
              <a:t>51</a:t>
            </a:fld>
            <a:endParaRPr lang="en-US" altLang="en-US">
              <a:latin typeface="Calibri" panose="020F0502020204030204" pitchFamily="34" charset="0"/>
            </a:endParaRPr>
          </a:p>
        </p:txBody>
      </p:sp>
      <p:sp>
        <p:nvSpPr>
          <p:cNvPr id="115715" name="Rectangle 7">
            <a:extLst>
              <a:ext uri="{FF2B5EF4-FFF2-40B4-BE49-F238E27FC236}">
                <a16:creationId xmlns:a16="http://schemas.microsoft.com/office/drawing/2014/main" id="{309036DC-0F70-49DF-B3D3-F5CCA31848C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D9A58F4A-9EAC-451A-B33C-C88B57E9C30C}" type="slidenum">
              <a:rPr lang="en-US" altLang="en-US" sz="1200"/>
              <a:pPr algn="r" eaLnBrk="1" hangingPunct="1"/>
              <a:t>51</a:t>
            </a:fld>
            <a:endParaRPr lang="en-US" altLang="en-US" sz="1200"/>
          </a:p>
        </p:txBody>
      </p:sp>
      <p:sp>
        <p:nvSpPr>
          <p:cNvPr id="115716" name="Rectangle 2">
            <a:extLst>
              <a:ext uri="{FF2B5EF4-FFF2-40B4-BE49-F238E27FC236}">
                <a16:creationId xmlns:a16="http://schemas.microsoft.com/office/drawing/2014/main" id="{52A479C5-83CD-402A-8843-3B20EF76F3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a:extLst>
              <a:ext uri="{FF2B5EF4-FFF2-40B4-BE49-F238E27FC236}">
                <a16:creationId xmlns:a16="http://schemas.microsoft.com/office/drawing/2014/main" id="{C177780B-D490-40FF-AFB8-5145B7299E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49DE7D99-1451-43B3-A451-B77E5D89C596}" type="datetime3">
              <a:rPr lang="en-US" smtClean="0"/>
              <a:pPr/>
              <a:t>15 December 2021</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IN"/>
              <a:t>Dr N.B.R   Comm Med CMCH&amp;RC </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04476BF-401B-4DBD-9765-0E8AAF58003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C9DFB3-A779-4B9C-B762-8EDB9F37F711}" type="datetime3">
              <a:rPr lang="en-US" smtClean="0"/>
              <a:pPr/>
              <a:t>15 December 2021</a:t>
            </a:fld>
            <a:endParaRPr lang="en-IN"/>
          </a:p>
        </p:txBody>
      </p:sp>
      <p:sp>
        <p:nvSpPr>
          <p:cNvPr id="5" name="Footer Placeholder 4"/>
          <p:cNvSpPr>
            <a:spLocks noGrp="1"/>
          </p:cNvSpPr>
          <p:nvPr>
            <p:ph type="ftr" sz="quarter" idx="11"/>
          </p:nvPr>
        </p:nvSpPr>
        <p:spPr/>
        <p:txBody>
          <a:bodyPr/>
          <a:lstStyle/>
          <a:p>
            <a:r>
              <a:rPr lang="en-IN"/>
              <a:t>Dr N.B.R   Comm Med CMCH&amp;RC </a:t>
            </a:r>
          </a:p>
        </p:txBody>
      </p:sp>
      <p:sp>
        <p:nvSpPr>
          <p:cNvPr id="6" name="Slide Number Placeholder 5"/>
          <p:cNvSpPr>
            <a:spLocks noGrp="1"/>
          </p:cNvSpPr>
          <p:nvPr>
            <p:ph type="sldNum" sz="quarter" idx="12"/>
          </p:nvPr>
        </p:nvSpPr>
        <p:spPr/>
        <p:txBody>
          <a:bodyPr/>
          <a:lstStyle/>
          <a:p>
            <a:fld id="{104476BF-401B-4DBD-9765-0E8AAF58003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CD1EE3-9567-4C43-AFE2-D8643EE9B55A}" type="datetime3">
              <a:rPr lang="en-US" smtClean="0"/>
              <a:pPr/>
              <a:t>15 December 2021</a:t>
            </a:fld>
            <a:endParaRPr lang="en-IN"/>
          </a:p>
        </p:txBody>
      </p:sp>
      <p:sp>
        <p:nvSpPr>
          <p:cNvPr id="5" name="Footer Placeholder 4"/>
          <p:cNvSpPr>
            <a:spLocks noGrp="1"/>
          </p:cNvSpPr>
          <p:nvPr>
            <p:ph type="ftr" sz="quarter" idx="11"/>
          </p:nvPr>
        </p:nvSpPr>
        <p:spPr/>
        <p:txBody>
          <a:bodyPr/>
          <a:lstStyle/>
          <a:p>
            <a:r>
              <a:rPr lang="en-IN"/>
              <a:t>Dr N.B.R   Comm Med CMCH&amp;RC </a:t>
            </a:r>
          </a:p>
        </p:txBody>
      </p:sp>
      <p:sp>
        <p:nvSpPr>
          <p:cNvPr id="6" name="Slide Number Placeholder 5"/>
          <p:cNvSpPr>
            <a:spLocks noGrp="1"/>
          </p:cNvSpPr>
          <p:nvPr>
            <p:ph type="sldNum" sz="quarter" idx="12"/>
          </p:nvPr>
        </p:nvSpPr>
        <p:spPr/>
        <p:txBody>
          <a:bodyPr/>
          <a:lstStyle/>
          <a:p>
            <a:fld id="{104476BF-401B-4DBD-9765-0E8AAF58003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8988BCF7-8C25-4B41-9CED-720672F31E87}" type="datetime3">
              <a:rPr lang="en-US" smtClean="0"/>
              <a:pPr/>
              <a:t>15 December 2021</a:t>
            </a:fld>
            <a:endParaRPr lang="en-IN"/>
          </a:p>
        </p:txBody>
      </p:sp>
      <p:sp>
        <p:nvSpPr>
          <p:cNvPr id="9" name="Slide Number Placeholder 8"/>
          <p:cNvSpPr>
            <a:spLocks noGrp="1"/>
          </p:cNvSpPr>
          <p:nvPr>
            <p:ph type="sldNum" sz="quarter" idx="15"/>
          </p:nvPr>
        </p:nvSpPr>
        <p:spPr/>
        <p:txBody>
          <a:bodyPr rtlCol="0"/>
          <a:lstStyle/>
          <a:p>
            <a:fld id="{104476BF-401B-4DBD-9765-0E8AAF580034}" type="slidenum">
              <a:rPr lang="en-IN" smtClean="0"/>
              <a:pPr/>
              <a:t>‹#›</a:t>
            </a:fld>
            <a:endParaRPr lang="en-IN"/>
          </a:p>
        </p:txBody>
      </p:sp>
      <p:sp>
        <p:nvSpPr>
          <p:cNvPr id="10" name="Footer Placeholder 9"/>
          <p:cNvSpPr>
            <a:spLocks noGrp="1"/>
          </p:cNvSpPr>
          <p:nvPr>
            <p:ph type="ftr" sz="quarter" idx="16"/>
          </p:nvPr>
        </p:nvSpPr>
        <p:spPr/>
        <p:txBody>
          <a:bodyPr rtlCol="0"/>
          <a:lstStyle/>
          <a:p>
            <a:r>
              <a:rPr lang="en-IN"/>
              <a:t>Dr N.B.R   Comm Med CMCH&amp;RC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3F9AABE-CF57-43CC-864E-0037EDD5D4E7}" type="datetime3">
              <a:rPr lang="en-US" smtClean="0"/>
              <a:pPr/>
              <a:t>15 December 2021</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IN"/>
              <a:t>Dr N.B.R   Comm Med CMCH&amp;RC </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04476BF-401B-4DBD-9765-0E8AAF58003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58CA446-BD11-44FA-9979-FB333CAF7693}" type="datetime3">
              <a:rPr lang="en-US" smtClean="0"/>
              <a:pPr/>
              <a:t>15 December 2021</a:t>
            </a:fld>
            <a:endParaRPr lang="en-IN"/>
          </a:p>
        </p:txBody>
      </p:sp>
      <p:sp>
        <p:nvSpPr>
          <p:cNvPr id="6" name="Footer Placeholder 5"/>
          <p:cNvSpPr>
            <a:spLocks noGrp="1"/>
          </p:cNvSpPr>
          <p:nvPr>
            <p:ph type="ftr" sz="quarter" idx="11"/>
          </p:nvPr>
        </p:nvSpPr>
        <p:spPr/>
        <p:txBody>
          <a:bodyPr/>
          <a:lstStyle/>
          <a:p>
            <a:r>
              <a:rPr lang="en-IN"/>
              <a:t>Dr N.B.R   Comm Med CMCH&amp;RC </a:t>
            </a:r>
          </a:p>
        </p:txBody>
      </p:sp>
      <p:sp>
        <p:nvSpPr>
          <p:cNvPr id="7" name="Slide Number Placeholder 6"/>
          <p:cNvSpPr>
            <a:spLocks noGrp="1"/>
          </p:cNvSpPr>
          <p:nvPr>
            <p:ph type="sldNum" sz="quarter" idx="12"/>
          </p:nvPr>
        </p:nvSpPr>
        <p:spPr/>
        <p:txBody>
          <a:bodyPr/>
          <a:lstStyle/>
          <a:p>
            <a:fld id="{104476BF-401B-4DBD-9765-0E8AAF580034}"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E7B2BAF1-F5DC-49CF-9396-0DDE82D44E7B}" type="datetime3">
              <a:rPr lang="en-US" smtClean="0"/>
              <a:pPr/>
              <a:t>15 December 2021</a:t>
            </a:fld>
            <a:endParaRPr lang="en-IN"/>
          </a:p>
        </p:txBody>
      </p:sp>
      <p:sp>
        <p:nvSpPr>
          <p:cNvPr id="8" name="Footer Placeholder 7"/>
          <p:cNvSpPr>
            <a:spLocks noGrp="1"/>
          </p:cNvSpPr>
          <p:nvPr>
            <p:ph type="ftr" sz="quarter" idx="11"/>
          </p:nvPr>
        </p:nvSpPr>
        <p:spPr/>
        <p:txBody>
          <a:bodyPr/>
          <a:lstStyle/>
          <a:p>
            <a:r>
              <a:rPr lang="en-IN"/>
              <a:t>Dr N.B.R   Comm Med CMCH&amp;RC </a:t>
            </a:r>
          </a:p>
        </p:txBody>
      </p:sp>
      <p:sp>
        <p:nvSpPr>
          <p:cNvPr id="9" name="Slide Number Placeholder 8"/>
          <p:cNvSpPr>
            <a:spLocks noGrp="1"/>
          </p:cNvSpPr>
          <p:nvPr>
            <p:ph type="sldNum" sz="quarter" idx="12"/>
          </p:nvPr>
        </p:nvSpPr>
        <p:spPr/>
        <p:txBody>
          <a:bodyPr/>
          <a:lstStyle/>
          <a:p>
            <a:fld id="{104476BF-401B-4DBD-9765-0E8AAF580034}"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C5E75758-AFF4-4AE0-B820-6BDBDB418A0C}" type="datetime3">
              <a:rPr lang="en-US" smtClean="0"/>
              <a:pPr/>
              <a:t>15 December 2021</a:t>
            </a:fld>
            <a:endParaRPr lang="en-IN"/>
          </a:p>
        </p:txBody>
      </p:sp>
      <p:sp>
        <p:nvSpPr>
          <p:cNvPr id="7" name="Slide Number Placeholder 6"/>
          <p:cNvSpPr>
            <a:spLocks noGrp="1"/>
          </p:cNvSpPr>
          <p:nvPr>
            <p:ph type="sldNum" sz="quarter" idx="11"/>
          </p:nvPr>
        </p:nvSpPr>
        <p:spPr/>
        <p:txBody>
          <a:bodyPr rtlCol="0"/>
          <a:lstStyle/>
          <a:p>
            <a:fld id="{104476BF-401B-4DBD-9765-0E8AAF580034}" type="slidenum">
              <a:rPr lang="en-IN" smtClean="0"/>
              <a:pPr/>
              <a:t>‹#›</a:t>
            </a:fld>
            <a:endParaRPr lang="en-IN"/>
          </a:p>
        </p:txBody>
      </p:sp>
      <p:sp>
        <p:nvSpPr>
          <p:cNvPr id="8" name="Footer Placeholder 7"/>
          <p:cNvSpPr>
            <a:spLocks noGrp="1"/>
          </p:cNvSpPr>
          <p:nvPr>
            <p:ph type="ftr" sz="quarter" idx="12"/>
          </p:nvPr>
        </p:nvSpPr>
        <p:spPr/>
        <p:txBody>
          <a:bodyPr rtlCol="0"/>
          <a:lstStyle/>
          <a:p>
            <a:r>
              <a:rPr lang="en-IN"/>
              <a:t>Dr N.B.R   Comm Med CMCH&amp;RC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F7A52-C562-40AE-9F85-50A5276F4098}" type="datetime3">
              <a:rPr lang="en-US" smtClean="0"/>
              <a:pPr/>
              <a:t>15 December 2021</a:t>
            </a:fld>
            <a:endParaRPr lang="en-IN"/>
          </a:p>
        </p:txBody>
      </p:sp>
      <p:sp>
        <p:nvSpPr>
          <p:cNvPr id="3" name="Footer Placeholder 2"/>
          <p:cNvSpPr>
            <a:spLocks noGrp="1"/>
          </p:cNvSpPr>
          <p:nvPr>
            <p:ph type="ftr" sz="quarter" idx="11"/>
          </p:nvPr>
        </p:nvSpPr>
        <p:spPr/>
        <p:txBody>
          <a:bodyPr/>
          <a:lstStyle/>
          <a:p>
            <a:r>
              <a:rPr lang="en-IN"/>
              <a:t>Dr N.B.R   Comm Med CMCH&amp;RC </a:t>
            </a:r>
          </a:p>
        </p:txBody>
      </p:sp>
      <p:sp>
        <p:nvSpPr>
          <p:cNvPr id="4" name="Slide Number Placeholder 3"/>
          <p:cNvSpPr>
            <a:spLocks noGrp="1"/>
          </p:cNvSpPr>
          <p:nvPr>
            <p:ph type="sldNum" sz="quarter" idx="12"/>
          </p:nvPr>
        </p:nvSpPr>
        <p:spPr/>
        <p:txBody>
          <a:bodyPr/>
          <a:lstStyle/>
          <a:p>
            <a:fld id="{104476BF-401B-4DBD-9765-0E8AAF58003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8E972430-63FD-4160-8500-FFB93431DB11}" type="datetime3">
              <a:rPr lang="en-US" smtClean="0"/>
              <a:pPr/>
              <a:t>15 December 2021</a:t>
            </a:fld>
            <a:endParaRPr lang="en-IN"/>
          </a:p>
        </p:txBody>
      </p:sp>
      <p:sp>
        <p:nvSpPr>
          <p:cNvPr id="22" name="Slide Number Placeholder 21"/>
          <p:cNvSpPr>
            <a:spLocks noGrp="1"/>
          </p:cNvSpPr>
          <p:nvPr>
            <p:ph type="sldNum" sz="quarter" idx="15"/>
          </p:nvPr>
        </p:nvSpPr>
        <p:spPr/>
        <p:txBody>
          <a:bodyPr rtlCol="0"/>
          <a:lstStyle/>
          <a:p>
            <a:fld id="{104476BF-401B-4DBD-9765-0E8AAF580034}" type="slidenum">
              <a:rPr lang="en-IN" smtClean="0"/>
              <a:pPr/>
              <a:t>‹#›</a:t>
            </a:fld>
            <a:endParaRPr lang="en-IN"/>
          </a:p>
        </p:txBody>
      </p:sp>
      <p:sp>
        <p:nvSpPr>
          <p:cNvPr id="23" name="Footer Placeholder 22"/>
          <p:cNvSpPr>
            <a:spLocks noGrp="1"/>
          </p:cNvSpPr>
          <p:nvPr>
            <p:ph type="ftr" sz="quarter" idx="16"/>
          </p:nvPr>
        </p:nvSpPr>
        <p:spPr/>
        <p:txBody>
          <a:bodyPr rtlCol="0"/>
          <a:lstStyle/>
          <a:p>
            <a:r>
              <a:rPr lang="en-IN"/>
              <a:t>Dr N.B.R   Comm Med CMCH&amp;RC </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153FA08-E5C3-4581-86F5-66134CEC6D50}" type="datetime3">
              <a:rPr lang="en-US" smtClean="0"/>
              <a:pPr/>
              <a:t>15 December 2021</a:t>
            </a:fld>
            <a:endParaRPr lang="en-IN"/>
          </a:p>
        </p:txBody>
      </p:sp>
      <p:sp>
        <p:nvSpPr>
          <p:cNvPr id="18" name="Slide Number Placeholder 17"/>
          <p:cNvSpPr>
            <a:spLocks noGrp="1"/>
          </p:cNvSpPr>
          <p:nvPr>
            <p:ph type="sldNum" sz="quarter" idx="11"/>
          </p:nvPr>
        </p:nvSpPr>
        <p:spPr/>
        <p:txBody>
          <a:bodyPr rtlCol="0"/>
          <a:lstStyle/>
          <a:p>
            <a:fld id="{104476BF-401B-4DBD-9765-0E8AAF580034}" type="slidenum">
              <a:rPr lang="en-IN" smtClean="0"/>
              <a:pPr/>
              <a:t>‹#›</a:t>
            </a:fld>
            <a:endParaRPr lang="en-IN"/>
          </a:p>
        </p:txBody>
      </p:sp>
      <p:sp>
        <p:nvSpPr>
          <p:cNvPr id="21" name="Footer Placeholder 20"/>
          <p:cNvSpPr>
            <a:spLocks noGrp="1"/>
          </p:cNvSpPr>
          <p:nvPr>
            <p:ph type="ftr" sz="quarter" idx="12"/>
          </p:nvPr>
        </p:nvSpPr>
        <p:spPr/>
        <p:txBody>
          <a:bodyPr rtlCol="0"/>
          <a:lstStyle/>
          <a:p>
            <a:r>
              <a:rPr lang="en-IN"/>
              <a:t>Dr N.B.R   Comm Med CMCH&amp;RC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FEECA3E-D5EA-4853-9E7A-92918F78E229}" type="datetime3">
              <a:rPr lang="en-US" smtClean="0"/>
              <a:pPr/>
              <a:t>15 December 2021</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IN"/>
              <a:t>Dr N.B.R   Comm Med CMCH&amp;RC </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04476BF-401B-4DBD-9765-0E8AAF58003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hyperlink" Target="https://forms.gle/fTroyJTwY9KXQD1m7"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985838"/>
            <a:ext cx="8610600" cy="2228848"/>
          </a:xfrm>
        </p:spPr>
        <p:txBody>
          <a:bodyPr>
            <a:normAutofit/>
          </a:bodyPr>
          <a:lstStyle/>
          <a:p>
            <a:pPr eaLnBrk="1" hangingPunct="1"/>
            <a:r>
              <a:rPr lang="en-US" sz="4800" dirty="0">
                <a:latin typeface="Elephant" pitchFamily="18" charset="0"/>
              </a:rPr>
              <a:t>National Nutritional  Programmes</a:t>
            </a:r>
          </a:p>
        </p:txBody>
      </p:sp>
      <p:sp>
        <p:nvSpPr>
          <p:cNvPr id="6" name="Subtitle 5"/>
          <p:cNvSpPr>
            <a:spLocks noGrp="1"/>
          </p:cNvSpPr>
          <p:nvPr>
            <p:ph type="subTitle" idx="1"/>
          </p:nvPr>
        </p:nvSpPr>
        <p:spPr>
          <a:xfrm>
            <a:off x="2339752" y="4149080"/>
            <a:ext cx="6172200" cy="1371600"/>
          </a:xfrm>
        </p:spPr>
        <p:txBody>
          <a:bodyPr>
            <a:noAutofit/>
          </a:bodyPr>
          <a:lstStyle/>
          <a:p>
            <a:r>
              <a:rPr lang="en-US" sz="3200" dirty="0">
                <a:latin typeface="Brush Script MT" panose="03060802040406070304" pitchFamily="66" charset="0"/>
                <a:cs typeface="Times New Roman" panose="02020603050405020304" pitchFamily="18" charset="0"/>
              </a:rPr>
              <a:t>By Dr. </a:t>
            </a:r>
            <a:r>
              <a:rPr lang="en-US" sz="3200" dirty="0" err="1">
                <a:latin typeface="Brush Script MT" panose="03060802040406070304" pitchFamily="66" charset="0"/>
                <a:cs typeface="Times New Roman" panose="02020603050405020304" pitchFamily="18" charset="0"/>
              </a:rPr>
              <a:t>Grishma</a:t>
            </a:r>
            <a:r>
              <a:rPr lang="en-US" sz="3200" dirty="0">
                <a:latin typeface="Brush Script MT" panose="03060802040406070304" pitchFamily="66" charset="0"/>
                <a:cs typeface="Times New Roman" panose="02020603050405020304" pitchFamily="18" charset="0"/>
              </a:rPr>
              <a:t> </a:t>
            </a:r>
            <a:r>
              <a:rPr lang="en-US" sz="3200" dirty="0" err="1">
                <a:latin typeface="Brush Script MT" panose="03060802040406070304" pitchFamily="66" charset="0"/>
                <a:cs typeface="Times New Roman" panose="02020603050405020304" pitchFamily="18" charset="0"/>
              </a:rPr>
              <a:t>Chauhan</a:t>
            </a:r>
            <a:r>
              <a:rPr lang="en-US" sz="3200" dirty="0">
                <a:latin typeface="Brush Script MT" panose="03060802040406070304" pitchFamily="66" charset="0"/>
                <a:cs typeface="Times New Roman" panose="02020603050405020304" pitchFamily="18" charset="0"/>
              </a:rPr>
              <a:t>,</a:t>
            </a:r>
          </a:p>
          <a:p>
            <a:r>
              <a:rPr lang="en-US" sz="3200" dirty="0">
                <a:latin typeface="Brush Script MT" panose="03060802040406070304" pitchFamily="66" charset="0"/>
                <a:cs typeface="Times New Roman" panose="02020603050405020304" pitchFamily="18" charset="0"/>
              </a:rPr>
              <a:t>Professor,</a:t>
            </a:r>
          </a:p>
          <a:p>
            <a:r>
              <a:rPr lang="en-US" sz="3200" dirty="0">
                <a:latin typeface="Brush Script MT" panose="03060802040406070304" pitchFamily="66" charset="0"/>
                <a:cs typeface="Times New Roman" panose="02020603050405020304" pitchFamily="18" charset="0"/>
              </a:rPr>
              <a:t>Community Medicine dept.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Objectives:</a:t>
            </a:r>
            <a:endParaRPr lang="en-IN" dirty="0"/>
          </a:p>
        </p:txBody>
      </p:sp>
      <p:sp>
        <p:nvSpPr>
          <p:cNvPr id="3" name="Content Placeholder 2"/>
          <p:cNvSpPr>
            <a:spLocks noGrp="1"/>
          </p:cNvSpPr>
          <p:nvPr>
            <p:ph sz="quarter" idx="1"/>
          </p:nvPr>
        </p:nvSpPr>
        <p:spPr/>
        <p:txBody>
          <a:bodyPr>
            <a:normAutofit lnSpcReduction="10000"/>
          </a:bodyPr>
          <a:lstStyle/>
          <a:p>
            <a:pPr marL="514350" lvl="0" indent="-514350">
              <a:buFont typeface="+mj-lt"/>
              <a:buAutoNum type="arabicPeriod"/>
            </a:pPr>
            <a:r>
              <a:rPr lang="en-IN" dirty="0"/>
              <a:t>To improve the nutritional and health status of children in the </a:t>
            </a:r>
            <a:r>
              <a:rPr lang="en-IN" u="sng" dirty="0"/>
              <a:t>age-group 0-6 years</a:t>
            </a:r>
            <a:r>
              <a:rPr lang="en-IN" dirty="0"/>
              <a:t>;</a:t>
            </a:r>
          </a:p>
          <a:p>
            <a:pPr marL="514350" lvl="0" indent="-514350">
              <a:buFont typeface="+mj-lt"/>
              <a:buAutoNum type="arabicPeriod"/>
            </a:pPr>
            <a:r>
              <a:rPr lang="en-IN" dirty="0"/>
              <a:t>To  lay the foundation for </a:t>
            </a:r>
            <a:r>
              <a:rPr lang="en-IN" u="sng" dirty="0"/>
              <a:t>proper psychological, physical and social development of the child</a:t>
            </a:r>
            <a:r>
              <a:rPr lang="en-IN" dirty="0"/>
              <a:t>;</a:t>
            </a:r>
          </a:p>
          <a:p>
            <a:pPr marL="514350" lvl="0" indent="-514350">
              <a:buFont typeface="+mj-lt"/>
              <a:buAutoNum type="arabicPeriod"/>
            </a:pPr>
            <a:r>
              <a:rPr lang="en-IN" dirty="0"/>
              <a:t>To  </a:t>
            </a:r>
            <a:r>
              <a:rPr lang="en-IN" u="sng" dirty="0"/>
              <a:t>reduce the incidence of mortality, morbidity, malnutrition and school dropout</a:t>
            </a:r>
            <a:r>
              <a:rPr lang="en-IN" dirty="0"/>
              <a:t>;</a:t>
            </a:r>
          </a:p>
          <a:p>
            <a:pPr marL="514350" lvl="0" indent="-514350">
              <a:buFont typeface="+mj-lt"/>
              <a:buAutoNum type="arabicPeriod"/>
            </a:pPr>
            <a:r>
              <a:rPr lang="en-IN" u="sng" dirty="0"/>
              <a:t>To achieve effective co-ordination of policy </a:t>
            </a:r>
            <a:r>
              <a:rPr lang="en-IN" dirty="0"/>
              <a:t>and implementation amongst the various departments to promote child development; and</a:t>
            </a:r>
          </a:p>
          <a:p>
            <a:pPr marL="514350" lvl="0" indent="-514350">
              <a:buFont typeface="+mj-lt"/>
              <a:buAutoNum type="arabicPeriod"/>
            </a:pPr>
            <a:r>
              <a:rPr lang="en-IN" u="sng" dirty="0"/>
              <a:t>To enhance the capability of the mother to look after the normal health and nutritional needs of the child </a:t>
            </a:r>
            <a:r>
              <a:rPr lang="en-IN" dirty="0"/>
              <a:t>through proper nutrition and health education.</a:t>
            </a:r>
          </a:p>
          <a:p>
            <a:endParaRPr lang="en-IN"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Services</a:t>
            </a:r>
            <a:r>
              <a:rPr lang="en-IN" dirty="0"/>
              <a:t>:</a:t>
            </a:r>
          </a:p>
        </p:txBody>
      </p:sp>
      <p:sp>
        <p:nvSpPr>
          <p:cNvPr id="3" name="Content Placeholder 2"/>
          <p:cNvSpPr>
            <a:spLocks noGrp="1"/>
          </p:cNvSpPr>
          <p:nvPr>
            <p:ph sz="quarter" idx="1"/>
          </p:nvPr>
        </p:nvSpPr>
        <p:spPr/>
        <p:txBody>
          <a:bodyPr>
            <a:normAutofit/>
          </a:bodyPr>
          <a:lstStyle/>
          <a:p>
            <a:r>
              <a:rPr lang="en-IN" dirty="0"/>
              <a:t>The above objectives are sought to be achieved through a package of services comprising: </a:t>
            </a:r>
          </a:p>
          <a:p>
            <a:pPr marL="514350" lvl="0" indent="-514350">
              <a:buFont typeface="+mj-lt"/>
              <a:buAutoNum type="arabicPeriod"/>
            </a:pPr>
            <a:r>
              <a:rPr lang="en-IN" dirty="0"/>
              <a:t>Supplementary nutrition, </a:t>
            </a:r>
          </a:p>
          <a:p>
            <a:pPr marL="514350" lvl="0" indent="-514350">
              <a:buFont typeface="+mj-lt"/>
              <a:buAutoNum type="arabicPeriod"/>
            </a:pPr>
            <a:r>
              <a:rPr lang="en-IN" dirty="0"/>
              <a:t>Immunization </a:t>
            </a:r>
          </a:p>
          <a:p>
            <a:pPr marL="514350" lvl="0" indent="-514350">
              <a:buFont typeface="+mj-lt"/>
              <a:buAutoNum type="arabicPeriod"/>
            </a:pPr>
            <a:r>
              <a:rPr lang="en-IN" dirty="0"/>
              <a:t>Health check-up </a:t>
            </a:r>
          </a:p>
          <a:p>
            <a:pPr marL="514350" lvl="0" indent="-514350">
              <a:buFont typeface="+mj-lt"/>
              <a:buAutoNum type="arabicPeriod"/>
            </a:pPr>
            <a:r>
              <a:rPr lang="en-IN" dirty="0"/>
              <a:t>Referral services </a:t>
            </a:r>
          </a:p>
          <a:p>
            <a:pPr marL="514350" lvl="0" indent="-514350">
              <a:buFont typeface="+mj-lt"/>
              <a:buAutoNum type="arabicPeriod"/>
            </a:pPr>
            <a:r>
              <a:rPr lang="en-IN" dirty="0"/>
              <a:t>Pre-school non-formal education and </a:t>
            </a:r>
          </a:p>
          <a:p>
            <a:pPr marL="514350" lvl="0" indent="-514350">
              <a:buFont typeface="+mj-lt"/>
              <a:buAutoNum type="arabicPeriod"/>
            </a:pPr>
            <a:r>
              <a:rPr lang="en-IN" dirty="0"/>
              <a:t>Nutrition &amp; health education. </a:t>
            </a:r>
          </a:p>
          <a:p>
            <a:endParaRPr lang="en-IN"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Beneficiaries</a:t>
            </a:r>
          </a:p>
        </p:txBody>
      </p:sp>
      <p:sp>
        <p:nvSpPr>
          <p:cNvPr id="3" name="Content Placeholder 2"/>
          <p:cNvSpPr>
            <a:spLocks noGrp="1"/>
          </p:cNvSpPr>
          <p:nvPr>
            <p:ph sz="quarter" idx="1"/>
          </p:nvPr>
        </p:nvSpPr>
        <p:spPr/>
        <p:txBody>
          <a:bodyPr>
            <a:normAutofit/>
          </a:bodyPr>
          <a:lstStyle/>
          <a:p>
            <a:pPr>
              <a:buClrTx/>
              <a:buFont typeface="Wingdings" pitchFamily="2" charset="2"/>
              <a:buChar char="Ø"/>
            </a:pPr>
            <a:r>
              <a:rPr lang="en-US" sz="2800" dirty="0">
                <a:latin typeface="Times New Roman" panose="02020603050405020304" pitchFamily="18" charset="0"/>
                <a:cs typeface="Times New Roman" panose="02020603050405020304" pitchFamily="18" charset="0"/>
              </a:rPr>
              <a:t>Children &lt; 6 years</a:t>
            </a:r>
          </a:p>
          <a:p>
            <a:pPr>
              <a:buClrTx/>
              <a:buFont typeface="Wingdings" pitchFamily="2" charset="2"/>
              <a:buChar char="Ø"/>
            </a:pPr>
            <a:r>
              <a:rPr lang="en-US" sz="2800" dirty="0">
                <a:latin typeface="Times New Roman" panose="02020603050405020304" pitchFamily="18" charset="0"/>
                <a:cs typeface="Times New Roman" panose="02020603050405020304" pitchFamily="18" charset="0"/>
              </a:rPr>
              <a:t>Pregnant &amp; Lactating women</a:t>
            </a:r>
          </a:p>
          <a:p>
            <a:pPr>
              <a:buClrTx/>
              <a:buFont typeface="Wingdings" pitchFamily="2" charset="2"/>
              <a:buChar char="Ø"/>
            </a:pPr>
            <a:r>
              <a:rPr lang="en-US" sz="2800" dirty="0">
                <a:latin typeface="Times New Roman" panose="02020603050405020304" pitchFamily="18" charset="0"/>
                <a:cs typeface="Times New Roman" panose="02020603050405020304" pitchFamily="18" charset="0"/>
              </a:rPr>
              <a:t>Women in Reproductive age group (15-44 yr)</a:t>
            </a:r>
          </a:p>
          <a:p>
            <a:pPr>
              <a:buClrTx/>
              <a:buFont typeface="Wingdings" pitchFamily="2" charset="2"/>
              <a:buChar char="Ø"/>
            </a:pPr>
            <a:r>
              <a:rPr lang="en-US" sz="2800" dirty="0">
                <a:latin typeface="Times New Roman" panose="02020603050405020304" pitchFamily="18" charset="0"/>
                <a:cs typeface="Times New Roman" panose="02020603050405020304" pitchFamily="18" charset="0"/>
              </a:rPr>
              <a:t>Adolescent Girls (in selected Blocks)</a:t>
            </a:r>
          </a:p>
          <a:p>
            <a:pPr>
              <a:buNone/>
            </a:pPr>
            <a:endParaRPr lang="en-US" sz="28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r>
              <a:rPr lang="en-US" dirty="0"/>
              <a:t>Services and beneficiaries</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541474383"/>
              </p:ext>
            </p:extLst>
          </p:nvPr>
        </p:nvGraphicFramePr>
        <p:xfrm>
          <a:off x="214282" y="1285860"/>
          <a:ext cx="8715436" cy="4808347"/>
        </p:xfrm>
        <a:graphic>
          <a:graphicData uri="http://schemas.openxmlformats.org/drawingml/2006/table">
            <a:tbl>
              <a:tblPr firstRow="1" bandRow="1">
                <a:tableStyleId>{5C22544A-7EE6-4342-B048-85BDC9FD1C3A}</a:tableStyleId>
              </a:tblPr>
              <a:tblGrid>
                <a:gridCol w="2420292">
                  <a:extLst>
                    <a:ext uri="{9D8B030D-6E8A-4147-A177-3AD203B41FA5}">
                      <a16:colId xmlns:a16="http://schemas.microsoft.com/office/drawing/2014/main" val="20000"/>
                    </a:ext>
                  </a:extLst>
                </a:gridCol>
                <a:gridCol w="3866252">
                  <a:extLst>
                    <a:ext uri="{9D8B030D-6E8A-4147-A177-3AD203B41FA5}">
                      <a16:colId xmlns:a16="http://schemas.microsoft.com/office/drawing/2014/main" val="20001"/>
                    </a:ext>
                  </a:extLst>
                </a:gridCol>
                <a:gridCol w="2428892">
                  <a:extLst>
                    <a:ext uri="{9D8B030D-6E8A-4147-A177-3AD203B41FA5}">
                      <a16:colId xmlns:a16="http://schemas.microsoft.com/office/drawing/2014/main" val="20002"/>
                    </a:ext>
                  </a:extLst>
                </a:gridCol>
              </a:tblGrid>
              <a:tr h="370840">
                <a:tc>
                  <a:txBody>
                    <a:bodyPr/>
                    <a:lstStyle/>
                    <a:p>
                      <a:pPr algn="ctr">
                        <a:lnSpc>
                          <a:spcPct val="115000"/>
                        </a:lnSpc>
                        <a:spcAft>
                          <a:spcPts val="1000"/>
                        </a:spcAft>
                      </a:pPr>
                      <a:r>
                        <a:rPr lang="en-IN" sz="1800" b="1" dirty="0">
                          <a:latin typeface="Times New Roman" panose="02020603050405020304" pitchFamily="18" charset="0"/>
                          <a:ea typeface="Times New Roman"/>
                          <a:cs typeface="Times New Roman" panose="02020603050405020304" pitchFamily="18" charset="0"/>
                        </a:rPr>
                        <a:t>Services</a:t>
                      </a:r>
                      <a:endParaRPr lang="en-IN" sz="1800"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gn="ctr">
                        <a:lnSpc>
                          <a:spcPct val="115000"/>
                        </a:lnSpc>
                        <a:spcAft>
                          <a:spcPts val="1000"/>
                        </a:spcAft>
                      </a:pPr>
                      <a:r>
                        <a:rPr lang="en-IN" sz="1800" b="1" dirty="0">
                          <a:latin typeface="Times New Roman" panose="02020603050405020304" pitchFamily="18" charset="0"/>
                          <a:ea typeface="Times New Roman"/>
                          <a:cs typeface="Times New Roman" panose="02020603050405020304" pitchFamily="18" charset="0"/>
                        </a:rPr>
                        <a:t>Target Group</a:t>
                      </a:r>
                      <a:endParaRPr lang="en-IN" sz="1800"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gn="ctr">
                        <a:lnSpc>
                          <a:spcPct val="115000"/>
                        </a:lnSpc>
                        <a:spcAft>
                          <a:spcPts val="1000"/>
                        </a:spcAft>
                      </a:pPr>
                      <a:r>
                        <a:rPr lang="en-IN" sz="1800" b="1" dirty="0">
                          <a:latin typeface="Times New Roman" panose="02020603050405020304" pitchFamily="18" charset="0"/>
                          <a:ea typeface="Times New Roman"/>
                          <a:cs typeface="Times New Roman" panose="02020603050405020304" pitchFamily="18" charset="0"/>
                        </a:rPr>
                        <a:t>Service Provided by</a:t>
                      </a:r>
                      <a:endParaRPr lang="en-IN" sz="1800"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0"/>
                  </a:ext>
                </a:extLst>
              </a:tr>
              <a:tr h="370840">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Supplementary Nutrition</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Children below 6 years:</a:t>
                      </a:r>
                      <a:endParaRPr lang="en-IN" sz="1600" b="1"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Pregnant &amp; Lactating Mother (P&amp;LM)</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err="1">
                          <a:latin typeface="Times New Roman" panose="02020603050405020304" pitchFamily="18" charset="0"/>
                          <a:ea typeface="Times New Roman"/>
                          <a:cs typeface="Times New Roman" panose="02020603050405020304" pitchFamily="18" charset="0"/>
                        </a:rPr>
                        <a:t>Anganwadi</a:t>
                      </a:r>
                      <a:r>
                        <a:rPr lang="en-IN" sz="1600" b="1" dirty="0">
                          <a:latin typeface="Times New Roman" panose="02020603050405020304" pitchFamily="18" charset="0"/>
                          <a:ea typeface="Times New Roman"/>
                          <a:cs typeface="Times New Roman" panose="02020603050405020304" pitchFamily="18" charset="0"/>
                        </a:rPr>
                        <a:t> Worker and </a:t>
                      </a:r>
                      <a:r>
                        <a:rPr lang="en-IN" sz="1600" b="1" dirty="0" err="1">
                          <a:latin typeface="Times New Roman" panose="02020603050405020304" pitchFamily="18" charset="0"/>
                          <a:ea typeface="Times New Roman"/>
                          <a:cs typeface="Times New Roman" panose="02020603050405020304" pitchFamily="18" charset="0"/>
                        </a:rPr>
                        <a:t>Anganwadi</a:t>
                      </a:r>
                      <a:r>
                        <a:rPr lang="en-IN" sz="1600" b="1" dirty="0">
                          <a:latin typeface="Times New Roman" panose="02020603050405020304" pitchFamily="18" charset="0"/>
                          <a:ea typeface="Times New Roman"/>
                          <a:cs typeface="Times New Roman" panose="02020603050405020304" pitchFamily="18" charset="0"/>
                        </a:rPr>
                        <a:t> Helper</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1"/>
                  </a:ext>
                </a:extLst>
              </a:tr>
              <a:tr h="370840">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Immunization*</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Children below 6 years:</a:t>
                      </a:r>
                      <a:endParaRPr lang="en-IN" sz="1600" b="1"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Pregnant Women</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ANM/MO</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2"/>
                  </a:ext>
                </a:extLst>
              </a:tr>
              <a:tr h="370840">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Health Check-up*</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Children below 6 years:</a:t>
                      </a:r>
                      <a:endParaRPr lang="en-IN" sz="1600" b="1"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Pregnant &amp; Lactating Mother (P&amp;LM)</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ANM/MO/AWW</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3"/>
                  </a:ext>
                </a:extLst>
              </a:tr>
              <a:tr h="370840">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Referral Services</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Children below 6 years:</a:t>
                      </a:r>
                      <a:endParaRPr lang="en-IN" sz="1600" b="1" dirty="0">
                        <a:latin typeface="Times New Roman" panose="02020603050405020304" pitchFamily="18" charset="0"/>
                        <a:ea typeface="Calibri"/>
                        <a:cs typeface="Times New Roman" panose="02020603050405020304" pitchFamily="18" charset="0"/>
                      </a:endParaRPr>
                    </a:p>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Pregnant &amp; Lactating Mother (P&amp;LM)</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AWW/ANM/MO</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4"/>
                  </a:ext>
                </a:extLst>
              </a:tr>
              <a:tr h="370840">
                <a:tc>
                  <a:txBody>
                    <a:bodyPr/>
                    <a:lstStyle/>
                    <a:p>
                      <a:pPr>
                        <a:lnSpc>
                          <a:spcPct val="115000"/>
                        </a:lnSpc>
                        <a:spcAft>
                          <a:spcPts val="1000"/>
                        </a:spcAft>
                      </a:pPr>
                      <a:r>
                        <a:rPr lang="en-IN" sz="1600" b="1">
                          <a:latin typeface="Times New Roman" panose="02020603050405020304" pitchFamily="18" charset="0"/>
                          <a:ea typeface="Times New Roman"/>
                          <a:cs typeface="Times New Roman" panose="02020603050405020304" pitchFamily="18" charset="0"/>
                        </a:rPr>
                        <a:t>Pre-School Education</a:t>
                      </a:r>
                      <a:endParaRPr lang="en-IN" sz="1600" b="1">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Children 3-6 years</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AWW</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5"/>
                  </a:ext>
                </a:extLst>
              </a:tr>
              <a:tr h="370840">
                <a:tc>
                  <a:txBody>
                    <a:bodyPr/>
                    <a:lstStyle/>
                    <a:p>
                      <a:pPr>
                        <a:lnSpc>
                          <a:spcPct val="115000"/>
                        </a:lnSpc>
                        <a:spcAft>
                          <a:spcPts val="1000"/>
                        </a:spcAft>
                      </a:pPr>
                      <a:r>
                        <a:rPr lang="en-IN" sz="1600" b="1">
                          <a:latin typeface="Times New Roman" panose="02020603050405020304" pitchFamily="18" charset="0"/>
                          <a:ea typeface="Times New Roman"/>
                          <a:cs typeface="Times New Roman" panose="02020603050405020304" pitchFamily="18" charset="0"/>
                        </a:rPr>
                        <a:t>Nutrition &amp; Health Education</a:t>
                      </a:r>
                      <a:endParaRPr lang="en-IN" sz="1600" b="1">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IN" sz="1600" b="1" dirty="0">
                          <a:latin typeface="Times New Roman" panose="02020603050405020304" pitchFamily="18" charset="0"/>
                          <a:ea typeface="Times New Roman"/>
                          <a:cs typeface="Times New Roman" panose="02020603050405020304" pitchFamily="18" charset="0"/>
                        </a:rPr>
                        <a:t>Women (15-45 years), Children 3-6 years</a:t>
                      </a:r>
                      <a:endParaRPr lang="en-IN" sz="1600" b="1" dirty="0">
                        <a:latin typeface="Times New Roman" panose="02020603050405020304" pitchFamily="18" charset="0"/>
                        <a:ea typeface="Calibri"/>
                        <a:cs typeface="Times New Roman" panose="02020603050405020304" pitchFamily="18" charset="0"/>
                      </a:endParaRPr>
                    </a:p>
                    <a:p>
                      <a:pPr marL="0" marR="0" indent="0" algn="l" defTabSz="914400" rtl="0" eaLnBrk="1" fontAlgn="auto" latinLnBrk="0" hangingPunct="1">
                        <a:lnSpc>
                          <a:spcPct val="115000"/>
                        </a:lnSpc>
                        <a:spcBef>
                          <a:spcPts val="0"/>
                        </a:spcBef>
                        <a:spcAft>
                          <a:spcPts val="1000"/>
                        </a:spcAft>
                        <a:buClrTx/>
                        <a:buSzTx/>
                        <a:buFontTx/>
                        <a:buNone/>
                        <a:tabLst/>
                        <a:defRPr/>
                      </a:pPr>
                      <a:r>
                        <a:rPr lang="en-IN" sz="1600" b="1" dirty="0">
                          <a:latin typeface="Times New Roman" panose="02020603050405020304" pitchFamily="18" charset="0"/>
                          <a:ea typeface="Times New Roman"/>
                          <a:cs typeface="Times New Roman" panose="02020603050405020304" pitchFamily="18" charset="0"/>
                        </a:rPr>
                        <a:t>Pregnant &amp; Lactating Mother (P&amp;LM)</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tc>
                  <a:txBody>
                    <a:bodyPr/>
                    <a:lstStyle/>
                    <a:p>
                      <a:pPr>
                        <a:lnSpc>
                          <a:spcPct val="115000"/>
                        </a:lnSpc>
                        <a:spcAft>
                          <a:spcPts val="1000"/>
                        </a:spcAft>
                      </a:pPr>
                      <a:r>
                        <a:rPr lang="en-IN" sz="1600" b="1" dirty="0">
                          <a:latin typeface="Times New Roman" panose="02020603050405020304" pitchFamily="18" charset="0"/>
                          <a:ea typeface="Times New Roman"/>
                          <a:cs typeface="Times New Roman" panose="02020603050405020304" pitchFamily="18" charset="0"/>
                        </a:rPr>
                        <a:t>AWW/ANM/MO</a:t>
                      </a:r>
                      <a:endParaRPr lang="en-IN" sz="1600" b="1" dirty="0">
                        <a:latin typeface="Times New Roman" panose="02020603050405020304" pitchFamily="18" charset="0"/>
                        <a:ea typeface="Calibri"/>
                        <a:cs typeface="Times New Roman" panose="02020603050405020304" pitchFamily="18" charset="0"/>
                      </a:endParaRPr>
                    </a:p>
                  </a:txBody>
                  <a:tcPr marL="66675" marR="66675" marT="66675" marB="66675"/>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rmAutofit fontScale="90000"/>
          </a:bodyPr>
          <a:lstStyle/>
          <a:p>
            <a:r>
              <a:rPr lang="en-IN" b="1" dirty="0"/>
              <a:t>Supplementary Nutrition</a:t>
            </a:r>
            <a:endParaRPr lang="en-IN" dirty="0"/>
          </a:p>
        </p:txBody>
      </p:sp>
      <p:sp>
        <p:nvSpPr>
          <p:cNvPr id="3" name="Content Placeholder 2"/>
          <p:cNvSpPr>
            <a:spLocks noGrp="1"/>
          </p:cNvSpPr>
          <p:nvPr>
            <p:ph sz="quarter" idx="1"/>
          </p:nvPr>
        </p:nvSpPr>
        <p:spPr>
          <a:xfrm>
            <a:off x="214282" y="764704"/>
            <a:ext cx="8715436" cy="5593254"/>
          </a:xfrm>
        </p:spPr>
        <p:txBody>
          <a:bodyPr>
            <a:normAutofit/>
          </a:bodyPr>
          <a:lstStyle/>
          <a:p>
            <a:r>
              <a:rPr lang="en-IN" dirty="0">
                <a:latin typeface="Times New Roman" panose="02020603050405020304" pitchFamily="18" charset="0"/>
                <a:cs typeface="Times New Roman" panose="02020603050405020304" pitchFamily="18" charset="0"/>
              </a:rPr>
              <a:t>This includes supplementary feeding and growth monitoring; and prophylaxis against Vitamin A deficiency and control of Nutritional Anaemia. </a:t>
            </a:r>
          </a:p>
          <a:p>
            <a:r>
              <a:rPr lang="en-IN" dirty="0">
                <a:latin typeface="Times New Roman" panose="02020603050405020304" pitchFamily="18" charset="0"/>
                <a:cs typeface="Times New Roman" panose="02020603050405020304" pitchFamily="18" charset="0"/>
              </a:rPr>
              <a:t>Growth Monitoring and Nutrition surveillance are two important activities that are undertaken. </a:t>
            </a:r>
          </a:p>
          <a:p>
            <a:pPr lvl="1"/>
            <a:r>
              <a:rPr lang="en-IN" dirty="0">
                <a:latin typeface="Times New Roman" panose="02020603050405020304" pitchFamily="18" charset="0"/>
                <a:cs typeface="Times New Roman" panose="02020603050405020304" pitchFamily="18" charset="0"/>
              </a:rPr>
              <a:t>Children &lt;3 years of age of age are weighed once a month </a:t>
            </a:r>
          </a:p>
          <a:p>
            <a:pPr lvl="1"/>
            <a:r>
              <a:rPr lang="en-IN" dirty="0">
                <a:latin typeface="Times New Roman" panose="02020603050405020304" pitchFamily="18" charset="0"/>
                <a:cs typeface="Times New Roman" panose="02020603050405020304" pitchFamily="18" charset="0"/>
              </a:rPr>
              <a:t>Children 3-6 years of age are weighed quarterly</a:t>
            </a:r>
          </a:p>
          <a:p>
            <a:r>
              <a:rPr lang="en-US" b="0" i="0" dirty="0">
                <a:solidFill>
                  <a:srgbClr val="3B3835"/>
                </a:solidFill>
                <a:effectLst/>
                <a:latin typeface="Times New Roman" panose="02020603050405020304" pitchFamily="18" charset="0"/>
                <a:cs typeface="Times New Roman" panose="02020603050405020304" pitchFamily="18" charset="0"/>
              </a:rPr>
              <a:t>According to Revised Nutritional Norms in ICDS (since February, 2009);</a:t>
            </a:r>
          </a:p>
          <a:p>
            <a:endParaRPr lang="en-US" b="0" i="0" dirty="0">
              <a:solidFill>
                <a:srgbClr val="3B3835"/>
              </a:solidFill>
              <a:effectLst/>
              <a:latin typeface="HelveticaNeue-Light"/>
            </a:endParaRPr>
          </a:p>
          <a:p>
            <a:endParaRPr lang="en-IN" dirty="0"/>
          </a:p>
        </p:txBody>
      </p:sp>
      <p:graphicFrame>
        <p:nvGraphicFramePr>
          <p:cNvPr id="4" name="Table 4">
            <a:extLst>
              <a:ext uri="{FF2B5EF4-FFF2-40B4-BE49-F238E27FC236}">
                <a16:creationId xmlns:a16="http://schemas.microsoft.com/office/drawing/2014/main" id="{9B068F36-DE5B-4864-9545-45B4F1FB2A67}"/>
              </a:ext>
            </a:extLst>
          </p:cNvPr>
          <p:cNvGraphicFramePr>
            <a:graphicFrameLocks noGrp="1"/>
          </p:cNvGraphicFramePr>
          <p:nvPr>
            <p:extLst>
              <p:ext uri="{D42A27DB-BD31-4B8C-83A1-F6EECF244321}">
                <p14:modId xmlns:p14="http://schemas.microsoft.com/office/powerpoint/2010/main" val="119512927"/>
              </p:ext>
            </p:extLst>
          </p:nvPr>
        </p:nvGraphicFramePr>
        <p:xfrm>
          <a:off x="1524000" y="4023033"/>
          <a:ext cx="6096000" cy="2565400"/>
        </p:xfrm>
        <a:graphic>
          <a:graphicData uri="http://schemas.openxmlformats.org/drawingml/2006/table">
            <a:tbl>
              <a:tblPr firstRow="1" bandRow="1">
                <a:tableStyleId>{5C22544A-7EE6-4342-B048-85BDC9FD1C3A}</a:tableStyleId>
              </a:tblPr>
              <a:tblGrid>
                <a:gridCol w="3192016">
                  <a:extLst>
                    <a:ext uri="{9D8B030D-6E8A-4147-A177-3AD203B41FA5}">
                      <a16:colId xmlns:a16="http://schemas.microsoft.com/office/drawing/2014/main" val="3418783152"/>
                    </a:ext>
                  </a:extLst>
                </a:gridCol>
                <a:gridCol w="1368152">
                  <a:extLst>
                    <a:ext uri="{9D8B030D-6E8A-4147-A177-3AD203B41FA5}">
                      <a16:colId xmlns:a16="http://schemas.microsoft.com/office/drawing/2014/main" val="423405861"/>
                    </a:ext>
                  </a:extLst>
                </a:gridCol>
                <a:gridCol w="1535832">
                  <a:extLst>
                    <a:ext uri="{9D8B030D-6E8A-4147-A177-3AD203B41FA5}">
                      <a16:colId xmlns:a16="http://schemas.microsoft.com/office/drawing/2014/main" val="3769199629"/>
                    </a:ext>
                  </a:extLst>
                </a:gridCol>
              </a:tblGrid>
              <a:tr h="370840">
                <a:tc>
                  <a:txBody>
                    <a:bodyPr/>
                    <a:lstStyle/>
                    <a:p>
                      <a:r>
                        <a:rPr lang="en-US" dirty="0"/>
                        <a:t>Beneficiaries</a:t>
                      </a:r>
                    </a:p>
                  </a:txBody>
                  <a:tcPr/>
                </a:tc>
                <a:tc>
                  <a:txBody>
                    <a:bodyPr/>
                    <a:lstStyle/>
                    <a:p>
                      <a:r>
                        <a:rPr lang="en-US" dirty="0"/>
                        <a:t>Calories (Kcal)</a:t>
                      </a:r>
                    </a:p>
                  </a:txBody>
                  <a:tcPr/>
                </a:tc>
                <a:tc>
                  <a:txBody>
                    <a:bodyPr/>
                    <a:lstStyle/>
                    <a:p>
                      <a:r>
                        <a:rPr lang="en-US" dirty="0"/>
                        <a:t>Protein </a:t>
                      </a:r>
                    </a:p>
                    <a:p>
                      <a:r>
                        <a:rPr lang="en-US" dirty="0"/>
                        <a:t>(g)</a:t>
                      </a:r>
                    </a:p>
                  </a:txBody>
                  <a:tcPr/>
                </a:tc>
                <a:extLst>
                  <a:ext uri="{0D108BD9-81ED-4DB2-BD59-A6C34878D82A}">
                    <a16:rowId xmlns:a16="http://schemas.microsoft.com/office/drawing/2014/main" val="2644250318"/>
                  </a:ext>
                </a:extLst>
              </a:tr>
              <a:tr h="370840">
                <a:tc>
                  <a:txBody>
                    <a:bodyPr/>
                    <a:lstStyle/>
                    <a:p>
                      <a:r>
                        <a:rPr lang="en-US" dirty="0"/>
                        <a:t>Children (6-72 months)</a:t>
                      </a:r>
                    </a:p>
                  </a:txBody>
                  <a:tcPr/>
                </a:tc>
                <a:tc>
                  <a:txBody>
                    <a:bodyPr/>
                    <a:lstStyle/>
                    <a:p>
                      <a:r>
                        <a:rPr lang="en-US" dirty="0"/>
                        <a:t>500</a:t>
                      </a:r>
                    </a:p>
                  </a:txBody>
                  <a:tcPr/>
                </a:tc>
                <a:tc>
                  <a:txBody>
                    <a:bodyPr/>
                    <a:lstStyle/>
                    <a:p>
                      <a:r>
                        <a:rPr lang="en-US" dirty="0"/>
                        <a:t>12-15</a:t>
                      </a:r>
                    </a:p>
                  </a:txBody>
                  <a:tcPr/>
                </a:tc>
                <a:extLst>
                  <a:ext uri="{0D108BD9-81ED-4DB2-BD59-A6C34878D82A}">
                    <a16:rowId xmlns:a16="http://schemas.microsoft.com/office/drawing/2014/main" val="2812467314"/>
                  </a:ext>
                </a:extLst>
              </a:tr>
              <a:tr h="370840">
                <a:tc>
                  <a:txBody>
                    <a:bodyPr/>
                    <a:lstStyle/>
                    <a:p>
                      <a:r>
                        <a:rPr lang="en-US" dirty="0"/>
                        <a:t>Severely </a:t>
                      </a:r>
                      <a:r>
                        <a:rPr lang="en-US" dirty="0" err="1"/>
                        <a:t>Malnurished</a:t>
                      </a:r>
                      <a:r>
                        <a:rPr lang="en-US" dirty="0"/>
                        <a:t> Children (SAM) (6-72 months)</a:t>
                      </a:r>
                    </a:p>
                  </a:txBody>
                  <a:tcPr/>
                </a:tc>
                <a:tc>
                  <a:txBody>
                    <a:bodyPr/>
                    <a:lstStyle/>
                    <a:p>
                      <a:r>
                        <a:rPr lang="en-US" dirty="0"/>
                        <a:t>800</a:t>
                      </a:r>
                    </a:p>
                  </a:txBody>
                  <a:tcPr/>
                </a:tc>
                <a:tc>
                  <a:txBody>
                    <a:bodyPr/>
                    <a:lstStyle/>
                    <a:p>
                      <a:r>
                        <a:rPr lang="en-US" dirty="0"/>
                        <a:t>20-25</a:t>
                      </a:r>
                    </a:p>
                  </a:txBody>
                  <a:tcPr/>
                </a:tc>
                <a:extLst>
                  <a:ext uri="{0D108BD9-81ED-4DB2-BD59-A6C34878D82A}">
                    <a16:rowId xmlns:a16="http://schemas.microsoft.com/office/drawing/2014/main" val="3186395744"/>
                  </a:ext>
                </a:extLst>
              </a:tr>
              <a:tr h="370840">
                <a:tc>
                  <a:txBody>
                    <a:bodyPr/>
                    <a:lstStyle/>
                    <a:p>
                      <a:r>
                        <a:rPr lang="en-US" dirty="0"/>
                        <a:t>Pregnant women and Lactating mothers</a:t>
                      </a:r>
                    </a:p>
                  </a:txBody>
                  <a:tcPr/>
                </a:tc>
                <a:tc>
                  <a:txBody>
                    <a:bodyPr/>
                    <a:lstStyle/>
                    <a:p>
                      <a:r>
                        <a:rPr lang="en-US" dirty="0"/>
                        <a:t>600</a:t>
                      </a:r>
                    </a:p>
                  </a:txBody>
                  <a:tcPr/>
                </a:tc>
                <a:tc>
                  <a:txBody>
                    <a:bodyPr/>
                    <a:lstStyle/>
                    <a:p>
                      <a:r>
                        <a:rPr lang="en-US" dirty="0"/>
                        <a:t>18-20</a:t>
                      </a:r>
                    </a:p>
                  </a:txBody>
                  <a:tcPr/>
                </a:tc>
                <a:extLst>
                  <a:ext uri="{0D108BD9-81ED-4DB2-BD59-A6C34878D82A}">
                    <a16:rowId xmlns:a16="http://schemas.microsoft.com/office/drawing/2014/main" val="2498847932"/>
                  </a:ext>
                </a:extLst>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721CC-099F-4F38-9E41-3E3CD8B2FCD9}"/>
              </a:ext>
            </a:extLst>
          </p:cNvPr>
          <p:cNvSpPr>
            <a:spLocks noGrp="1"/>
          </p:cNvSpPr>
          <p:nvPr>
            <p:ph type="title"/>
          </p:nvPr>
        </p:nvSpPr>
        <p:spPr>
          <a:xfrm>
            <a:off x="457200" y="274638"/>
            <a:ext cx="7467600" cy="562074"/>
          </a:xfrm>
        </p:spPr>
        <p:txBody>
          <a:bodyPr/>
          <a:lstStyle/>
          <a:p>
            <a:r>
              <a:rPr lang="en-US"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F8FF32B7-725C-426C-A4C4-9CCF1F30F751}"/>
              </a:ext>
            </a:extLst>
          </p:cNvPr>
          <p:cNvSpPr>
            <a:spLocks noGrp="1"/>
          </p:cNvSpPr>
          <p:nvPr>
            <p:ph sz="quarter" idx="1"/>
          </p:nvPr>
        </p:nvSpPr>
        <p:spPr>
          <a:xfrm>
            <a:off x="323528" y="1124744"/>
            <a:ext cx="8208912" cy="5349208"/>
          </a:xfrm>
        </p:spPr>
        <p:txBody>
          <a:bodyPr>
            <a:normAutofit/>
          </a:bodyPr>
          <a:lstStyle/>
          <a:p>
            <a:r>
              <a:rPr lang="en-US" b="0" i="0" dirty="0">
                <a:solidFill>
                  <a:srgbClr val="3B3835"/>
                </a:solidFill>
                <a:effectLst/>
                <a:latin typeface="Times New Roman" panose="02020603050405020304" pitchFamily="18" charset="0"/>
                <a:cs typeface="Times New Roman" panose="02020603050405020304" pitchFamily="18" charset="0"/>
              </a:rPr>
              <a:t>Under the revised Nutritional and Feeding norms (February 2009), State Governments/UTs have been directed to provide </a:t>
            </a:r>
            <a:r>
              <a:rPr lang="en-US" b="0" i="0" u="sng" dirty="0">
                <a:solidFill>
                  <a:srgbClr val="3B3835"/>
                </a:solidFill>
                <a:effectLst/>
                <a:latin typeface="Times New Roman" panose="02020603050405020304" pitchFamily="18" charset="0"/>
                <a:cs typeface="Times New Roman" panose="02020603050405020304" pitchFamily="18" charset="0"/>
              </a:rPr>
              <a:t>300 days of supplementary food to the beneficiaries in a year. </a:t>
            </a:r>
          </a:p>
          <a:p>
            <a:r>
              <a:rPr lang="en-US" b="0" i="0" dirty="0">
                <a:solidFill>
                  <a:srgbClr val="3B3835"/>
                </a:solidFill>
                <a:effectLst/>
                <a:latin typeface="Times New Roman" panose="02020603050405020304" pitchFamily="18" charset="0"/>
                <a:cs typeface="Times New Roman" panose="02020603050405020304" pitchFamily="18" charset="0"/>
              </a:rPr>
              <a:t>For children from </a:t>
            </a:r>
            <a:r>
              <a:rPr lang="en-US" b="0" i="0" u="sng" dirty="0">
                <a:solidFill>
                  <a:srgbClr val="3B3835"/>
                </a:solidFill>
                <a:effectLst/>
                <a:latin typeface="Times New Roman" panose="02020603050405020304" pitchFamily="18" charset="0"/>
                <a:cs typeface="Times New Roman" panose="02020603050405020304" pitchFamily="18" charset="0"/>
              </a:rPr>
              <a:t>3-6 years who visit AWCs, more than one meal </a:t>
            </a:r>
            <a:r>
              <a:rPr lang="en-US" b="0" i="0" dirty="0">
                <a:solidFill>
                  <a:srgbClr val="3B3835"/>
                </a:solidFill>
                <a:effectLst/>
                <a:latin typeface="Times New Roman" panose="02020603050405020304" pitchFamily="18" charset="0"/>
                <a:cs typeface="Times New Roman" panose="02020603050405020304" pitchFamily="18" charset="0"/>
              </a:rPr>
              <a:t>is given. This includes </a:t>
            </a:r>
            <a:r>
              <a:rPr lang="en-US" b="0" i="0" u="sng" dirty="0">
                <a:solidFill>
                  <a:srgbClr val="3B3835"/>
                </a:solidFill>
                <a:effectLst/>
                <a:latin typeface="Times New Roman" panose="02020603050405020304" pitchFamily="18" charset="0"/>
                <a:cs typeface="Times New Roman" panose="02020603050405020304" pitchFamily="18" charset="0"/>
              </a:rPr>
              <a:t>morning snacks in the form of milk/ banana/ egg/seasonal fruits/micro-nutrient fortified food followed by a Hot </a:t>
            </a:r>
            <a:r>
              <a:rPr lang="en-US" u="sng" dirty="0">
                <a:solidFill>
                  <a:srgbClr val="3B3835"/>
                </a:solidFill>
                <a:latin typeface="Times New Roman" panose="02020603050405020304" pitchFamily="18" charset="0"/>
                <a:cs typeface="Times New Roman" panose="02020603050405020304" pitchFamily="18" charset="0"/>
              </a:rPr>
              <a:t>C</a:t>
            </a:r>
            <a:r>
              <a:rPr lang="en-US" b="0" i="0" u="sng" dirty="0">
                <a:solidFill>
                  <a:srgbClr val="3B3835"/>
                </a:solidFill>
                <a:effectLst/>
                <a:latin typeface="Times New Roman" panose="02020603050405020304" pitchFamily="18" charset="0"/>
                <a:cs typeface="Times New Roman" panose="02020603050405020304" pitchFamily="18" charset="0"/>
              </a:rPr>
              <a:t>ooked </a:t>
            </a:r>
            <a:r>
              <a:rPr lang="en-US" u="sng" dirty="0">
                <a:solidFill>
                  <a:srgbClr val="3B3835"/>
                </a:solidFill>
                <a:latin typeface="Times New Roman" panose="02020603050405020304" pitchFamily="18" charset="0"/>
                <a:cs typeface="Times New Roman" panose="02020603050405020304" pitchFamily="18" charset="0"/>
              </a:rPr>
              <a:t>M</a:t>
            </a:r>
            <a:r>
              <a:rPr lang="en-US" b="0" i="0" u="sng" dirty="0">
                <a:solidFill>
                  <a:srgbClr val="3B3835"/>
                </a:solidFill>
                <a:effectLst/>
                <a:latin typeface="Times New Roman" panose="02020603050405020304" pitchFamily="18" charset="0"/>
                <a:cs typeface="Times New Roman" panose="02020603050405020304" pitchFamily="18" charset="0"/>
              </a:rPr>
              <a:t>eal (HCM). </a:t>
            </a:r>
          </a:p>
          <a:p>
            <a:r>
              <a:rPr lang="en-US" b="0" i="0" dirty="0">
                <a:solidFill>
                  <a:srgbClr val="3B3835"/>
                </a:solidFill>
                <a:effectLst/>
                <a:latin typeface="Times New Roman" panose="02020603050405020304" pitchFamily="18" charset="0"/>
                <a:cs typeface="Times New Roman" panose="02020603050405020304" pitchFamily="18" charset="0"/>
              </a:rPr>
              <a:t>For </a:t>
            </a:r>
            <a:r>
              <a:rPr lang="en-US" b="0" i="0" u="sng" dirty="0">
                <a:solidFill>
                  <a:srgbClr val="3B3835"/>
                </a:solidFill>
                <a:effectLst/>
                <a:latin typeface="Times New Roman" panose="02020603050405020304" pitchFamily="18" charset="0"/>
                <a:cs typeface="Times New Roman" panose="02020603050405020304" pitchFamily="18" charset="0"/>
              </a:rPr>
              <a:t>children below 3 years of age, pregnant and lactating mothers, Take Home Rations (THRs) in the form of pre-mixes/ ready-to-eat food</a:t>
            </a:r>
            <a:r>
              <a:rPr lang="en-US" b="0" i="0" dirty="0">
                <a:solidFill>
                  <a:srgbClr val="3B3835"/>
                </a:solidFill>
                <a:effectLst/>
                <a:latin typeface="Times New Roman" panose="02020603050405020304" pitchFamily="18" charset="0"/>
                <a:cs typeface="Times New Roman" panose="02020603050405020304" pitchFamily="18" charset="0"/>
              </a:rPr>
              <a:t> are provided. </a:t>
            </a:r>
            <a:endParaRPr lang="en-US" dirty="0">
              <a:solidFill>
                <a:srgbClr val="3B3835"/>
              </a:solidFill>
              <a:latin typeface="Times New Roman" panose="02020603050405020304" pitchFamily="18" charset="0"/>
              <a:cs typeface="Times New Roman" panose="02020603050405020304" pitchFamily="18" charset="0"/>
            </a:endParaRPr>
          </a:p>
          <a:p>
            <a:r>
              <a:rPr lang="en-US" b="0" i="0" dirty="0">
                <a:solidFill>
                  <a:srgbClr val="3B3835"/>
                </a:solidFill>
                <a:effectLst/>
                <a:latin typeface="Times New Roman" panose="02020603050405020304" pitchFamily="18" charset="0"/>
                <a:cs typeface="Times New Roman" panose="02020603050405020304" pitchFamily="18" charset="0"/>
              </a:rPr>
              <a:t>For </a:t>
            </a:r>
            <a:r>
              <a:rPr lang="en-US" b="0" i="0" u="sng" dirty="0">
                <a:solidFill>
                  <a:srgbClr val="3B3835"/>
                </a:solidFill>
                <a:effectLst/>
                <a:latin typeface="Times New Roman" panose="02020603050405020304" pitchFamily="18" charset="0"/>
                <a:cs typeface="Times New Roman" panose="02020603050405020304" pitchFamily="18" charset="0"/>
              </a:rPr>
              <a:t>severely underweight children in the age group of 6 m - 6 </a:t>
            </a:r>
            <a:r>
              <a:rPr lang="en-US" b="0" i="0" u="sng" dirty="0" err="1">
                <a:solidFill>
                  <a:srgbClr val="3B3835"/>
                </a:solidFill>
                <a:effectLst/>
                <a:latin typeface="Times New Roman" panose="02020603050405020304" pitchFamily="18" charset="0"/>
                <a:cs typeface="Times New Roman" panose="02020603050405020304" pitchFamily="18" charset="0"/>
              </a:rPr>
              <a:t>yrs</a:t>
            </a:r>
            <a:r>
              <a:rPr lang="en-US" b="0" i="0" dirty="0">
                <a:solidFill>
                  <a:srgbClr val="3B3835"/>
                </a:solidFill>
                <a:effectLst/>
                <a:latin typeface="Times New Roman" panose="02020603050405020304" pitchFamily="18" charset="0"/>
                <a:cs typeface="Times New Roman" panose="02020603050405020304" pitchFamily="18" charset="0"/>
              </a:rPr>
              <a:t>, </a:t>
            </a:r>
            <a:r>
              <a:rPr lang="en-US" b="0" i="0" u="sng" dirty="0">
                <a:solidFill>
                  <a:srgbClr val="3B3835"/>
                </a:solidFill>
                <a:effectLst/>
                <a:latin typeface="Times New Roman" panose="02020603050405020304" pitchFamily="18" charset="0"/>
                <a:cs typeface="Times New Roman" panose="02020603050405020304" pitchFamily="18" charset="0"/>
              </a:rPr>
              <a:t>additional food items in the form of micronutrient fortified food and/or energy dense food as THR </a:t>
            </a:r>
            <a:r>
              <a:rPr lang="en-US" b="0" i="0" dirty="0">
                <a:solidFill>
                  <a:srgbClr val="3B3835"/>
                </a:solidFill>
                <a:effectLst/>
                <a:latin typeface="Times New Roman" panose="02020603050405020304" pitchFamily="18" charset="0"/>
                <a:cs typeface="Times New Roman" panose="02020603050405020304" pitchFamily="18" charset="0"/>
              </a:rPr>
              <a:t>is provided.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564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78098"/>
          </a:xfrm>
        </p:spPr>
        <p:txBody>
          <a:bodyPr/>
          <a:lstStyle/>
          <a:p>
            <a:r>
              <a:rPr lang="en-IN" b="1" dirty="0"/>
              <a:t>Immunization:</a:t>
            </a:r>
            <a:endParaRPr lang="en-IN" dirty="0"/>
          </a:p>
        </p:txBody>
      </p:sp>
      <p:sp>
        <p:nvSpPr>
          <p:cNvPr id="3" name="Content Placeholder 2"/>
          <p:cNvSpPr>
            <a:spLocks noGrp="1"/>
          </p:cNvSpPr>
          <p:nvPr>
            <p:ph sz="quarter" idx="1"/>
          </p:nvPr>
        </p:nvSpPr>
        <p:spPr>
          <a:xfrm>
            <a:off x="285720" y="1600200"/>
            <a:ext cx="5143536" cy="4757758"/>
          </a:xfrm>
        </p:spPr>
        <p:txBody>
          <a:bodyPr>
            <a:normAutofit fontScale="92500"/>
          </a:bodyPr>
          <a:lstStyle/>
          <a:p>
            <a:r>
              <a:rPr lang="en-IN" dirty="0"/>
              <a:t>Immunization of pregnant women and infants protects children from Vaccine preventable diseases-Poliomyelitis, Diphtheria, </a:t>
            </a:r>
            <a:r>
              <a:rPr lang="en-IN" dirty="0" err="1"/>
              <a:t>Pertussis</a:t>
            </a:r>
            <a:r>
              <a:rPr lang="en-IN" dirty="0"/>
              <a:t>, Tetanus, Tuberculosis, </a:t>
            </a:r>
            <a:r>
              <a:rPr lang="en-IN" dirty="0" err="1"/>
              <a:t>Measles,Rubella</a:t>
            </a:r>
            <a:r>
              <a:rPr lang="en-IN" dirty="0"/>
              <a:t> ,Vitamin A deficiency, </a:t>
            </a:r>
            <a:r>
              <a:rPr lang="en-IN" dirty="0" err="1"/>
              <a:t>Heaptitis</a:t>
            </a:r>
            <a:r>
              <a:rPr lang="en-IN" dirty="0"/>
              <a:t> B and </a:t>
            </a:r>
            <a:r>
              <a:rPr lang="en-IN" dirty="0" err="1"/>
              <a:t>H.Influenza</a:t>
            </a:r>
            <a:r>
              <a:rPr lang="en-IN" dirty="0"/>
              <a:t>, </a:t>
            </a:r>
            <a:r>
              <a:rPr lang="en-IN" dirty="0" err="1"/>
              <a:t>Rota</a:t>
            </a:r>
            <a:r>
              <a:rPr lang="en-IN" dirty="0"/>
              <a:t>, Japanese encephalitis etc...</a:t>
            </a:r>
          </a:p>
          <a:p>
            <a:r>
              <a:rPr lang="en-IN" dirty="0"/>
              <a:t>Immunization of pregnant women against Tetanus also reduces maternal and neonatal mortality</a:t>
            </a:r>
          </a:p>
        </p:txBody>
      </p:sp>
      <p:pic>
        <p:nvPicPr>
          <p:cNvPr id="7" name="Content Placeholder 6" descr="http://wcd.nic.in/icdsimg/img4a.jpg"/>
          <p:cNvPicPr>
            <a:picLocks noGrp="1"/>
          </p:cNvPicPr>
          <p:nvPr>
            <p:ph sz="quarter" idx="2"/>
          </p:nvPr>
        </p:nvPicPr>
        <p:blipFill>
          <a:blip r:embed="rId2"/>
          <a:srcRect/>
          <a:stretch>
            <a:fillRect/>
          </a:stretch>
        </p:blipFill>
        <p:spPr bwMode="auto">
          <a:xfrm>
            <a:off x="5786446" y="1556539"/>
            <a:ext cx="3000396" cy="2372527"/>
          </a:xfrm>
          <a:prstGeom prst="rect">
            <a:avLst/>
          </a:prstGeom>
          <a:noFill/>
          <a:ln w="9525">
            <a:noFill/>
            <a:miter lim="800000"/>
            <a:headEnd/>
            <a:tailEnd/>
          </a:ln>
        </p:spPr>
      </p:pic>
      <p:pic>
        <p:nvPicPr>
          <p:cNvPr id="8" name="Picture 7" descr="http://wcd.nic.in/icdsimg/img3.JPG"/>
          <p:cNvPicPr/>
          <p:nvPr/>
        </p:nvPicPr>
        <p:blipFill>
          <a:blip r:embed="rId3"/>
          <a:srcRect/>
          <a:stretch>
            <a:fillRect/>
          </a:stretch>
        </p:blipFill>
        <p:spPr bwMode="auto">
          <a:xfrm>
            <a:off x="5929322" y="4124975"/>
            <a:ext cx="2857520" cy="216154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Health Check-ups</a:t>
            </a:r>
            <a:endParaRPr lang="en-IN" dirty="0"/>
          </a:p>
        </p:txBody>
      </p:sp>
      <p:sp>
        <p:nvSpPr>
          <p:cNvPr id="3" name="Content Placeholder 2"/>
          <p:cNvSpPr>
            <a:spLocks noGrp="1"/>
          </p:cNvSpPr>
          <p:nvPr>
            <p:ph sz="quarter" idx="1"/>
          </p:nvPr>
        </p:nvSpPr>
        <p:spPr/>
        <p:txBody>
          <a:bodyPr/>
          <a:lstStyle/>
          <a:p>
            <a:r>
              <a:rPr lang="en-IN" dirty="0"/>
              <a:t>This includes health care of children less than six years of age, antenatal care of expectant mothers and postnatal care of nursing mothers</a:t>
            </a:r>
          </a:p>
          <a:p>
            <a:r>
              <a:rPr lang="en-IN" dirty="0"/>
              <a:t>Recording of weight, immunization, management of malnutrition, treatment of diarrhoea, de-worming and distribution of simple medicines etc.</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Referral Services: </a:t>
            </a:r>
            <a:endParaRPr lang="en-IN" dirty="0"/>
          </a:p>
        </p:txBody>
      </p:sp>
      <p:sp>
        <p:nvSpPr>
          <p:cNvPr id="3" name="Content Placeholder 2"/>
          <p:cNvSpPr>
            <a:spLocks noGrp="1"/>
          </p:cNvSpPr>
          <p:nvPr>
            <p:ph sz="quarter" idx="1"/>
          </p:nvPr>
        </p:nvSpPr>
        <p:spPr/>
        <p:txBody>
          <a:bodyPr/>
          <a:lstStyle/>
          <a:p>
            <a:r>
              <a:rPr lang="en-IN" dirty="0"/>
              <a:t>During health check-ups and growth monitoring, sick or malnourished children, in need of prompt medical attention, are referred to the Primary Health Centre or its sub-centre</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472518" cy="1143000"/>
          </a:xfrm>
        </p:spPr>
        <p:txBody>
          <a:bodyPr>
            <a:normAutofit/>
          </a:bodyPr>
          <a:lstStyle/>
          <a:p>
            <a:r>
              <a:rPr lang="en-IN" b="1" dirty="0"/>
              <a:t>Non-formal Pre-School Education (PSE)</a:t>
            </a:r>
            <a:endParaRPr lang="en-IN" dirty="0"/>
          </a:p>
        </p:txBody>
      </p:sp>
      <p:sp>
        <p:nvSpPr>
          <p:cNvPr id="3" name="Content Placeholder 2"/>
          <p:cNvSpPr>
            <a:spLocks noGrp="1"/>
          </p:cNvSpPr>
          <p:nvPr>
            <p:ph sz="quarter" idx="1"/>
          </p:nvPr>
        </p:nvSpPr>
        <p:spPr>
          <a:xfrm>
            <a:off x="457200" y="1600200"/>
            <a:ext cx="4402832" cy="4572000"/>
          </a:xfrm>
        </p:spPr>
        <p:txBody>
          <a:bodyPr>
            <a:normAutofit fontScale="92500" lnSpcReduction="20000"/>
          </a:bodyPr>
          <a:lstStyle/>
          <a:p>
            <a:r>
              <a:rPr lang="en-IN" dirty="0"/>
              <a:t>PSE is considered the backbone of the ICDS programme.</a:t>
            </a:r>
          </a:p>
          <a:p>
            <a:r>
              <a:rPr lang="en-IN" dirty="0"/>
              <a:t>Its for the </a:t>
            </a:r>
            <a:r>
              <a:rPr lang="en-IN" u="sng" dirty="0"/>
              <a:t>3-6 years </a:t>
            </a:r>
            <a:r>
              <a:rPr lang="en-IN" dirty="0"/>
              <a:t>old children is </a:t>
            </a:r>
            <a:r>
              <a:rPr lang="en-IN" u="sng" dirty="0"/>
              <a:t>directed towards providing and ensuring a natural, joyful and stimulating environment.</a:t>
            </a:r>
          </a:p>
          <a:p>
            <a:r>
              <a:rPr lang="en-IN" dirty="0"/>
              <a:t>And </a:t>
            </a:r>
            <a:r>
              <a:rPr lang="en-IN" u="sng" dirty="0"/>
              <a:t>provide opportunity to develop desirable attitude, behavioural pattern among children.</a:t>
            </a:r>
          </a:p>
          <a:p>
            <a:r>
              <a:rPr lang="en-IN" dirty="0"/>
              <a:t>Inexpensive toys and material are used in play and creative activity.</a:t>
            </a:r>
          </a:p>
        </p:txBody>
      </p:sp>
      <p:pic>
        <p:nvPicPr>
          <p:cNvPr id="7" name="Content Placeholder 6" descr="http://wcd.nic.in/icdsimg/img2.JPG"/>
          <p:cNvPicPr>
            <a:picLocks noGrp="1"/>
          </p:cNvPicPr>
          <p:nvPr>
            <p:ph sz="quarter" idx="2"/>
          </p:nvPr>
        </p:nvPicPr>
        <p:blipFill>
          <a:blip r:embed="rId2"/>
          <a:srcRect/>
          <a:stretch>
            <a:fillRect/>
          </a:stretch>
        </p:blipFill>
        <p:spPr bwMode="auto">
          <a:xfrm>
            <a:off x="5029202" y="1857364"/>
            <a:ext cx="3614764" cy="392909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rmAutofit/>
          </a:bodyPr>
          <a:lstStyle/>
          <a:p>
            <a:r>
              <a:rPr lang="en-US" b="1" dirty="0">
                <a:latin typeface="Times New Roman" panose="02020603050405020304" pitchFamily="18" charset="0"/>
                <a:cs typeface="Times New Roman" panose="02020603050405020304" pitchFamily="18" charset="0"/>
              </a:rPr>
              <a:t>National Nutritional  Programmes</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268760"/>
            <a:ext cx="7467600" cy="5205192"/>
          </a:xfrm>
        </p:spPr>
        <p:txBody>
          <a:bodyPr>
            <a:normAutofit/>
          </a:bodyPr>
          <a:lstStyle/>
          <a:p>
            <a:r>
              <a:rPr lang="en-US" dirty="0">
                <a:latin typeface="Times New Roman" panose="02020603050405020304" pitchFamily="18" charset="0"/>
                <a:cs typeface="Times New Roman" panose="02020603050405020304" pitchFamily="18" charset="0"/>
              </a:rPr>
              <a:t>Large scale supplementary </a:t>
            </a:r>
            <a:r>
              <a:rPr lang="en-US" dirty="0" err="1">
                <a:latin typeface="Times New Roman" panose="02020603050405020304" pitchFamily="18" charset="0"/>
                <a:cs typeface="Times New Roman" panose="02020603050405020304" pitchFamily="18" charset="0"/>
              </a:rPr>
              <a:t>programmes</a:t>
            </a:r>
            <a:endParaRPr lang="en-US" dirty="0">
              <a:latin typeface="Times New Roman" panose="02020603050405020304" pitchFamily="18" charset="0"/>
              <a:cs typeface="Times New Roman" panose="02020603050405020304" pitchFamily="18" charset="0"/>
            </a:endParaRPr>
          </a:p>
          <a:p>
            <a:r>
              <a:rPr lang="en-US" b="0" i="0" dirty="0">
                <a:solidFill>
                  <a:srgbClr val="3B3835"/>
                </a:solidFill>
                <a:effectLst/>
                <a:latin typeface="Times New Roman" panose="02020603050405020304" pitchFamily="18" charset="0"/>
                <a:cs typeface="Times New Roman" panose="02020603050405020304" pitchFamily="18" charset="0"/>
              </a:rPr>
              <a:t>Aim: To provide additional nutrients to target groups to fulfill the gap between food intake and requirement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To overcome specific diseases through various ministries to combat malnutrition</a:t>
            </a:r>
          </a:p>
          <a:p>
            <a:r>
              <a:rPr lang="en-US" b="0" i="0" dirty="0">
                <a:solidFill>
                  <a:srgbClr val="3B3835"/>
                </a:solidFill>
                <a:effectLst/>
                <a:latin typeface="Times New Roman" panose="02020603050405020304" pitchFamily="18" charset="0"/>
                <a:cs typeface="Times New Roman" panose="02020603050405020304" pitchFamily="18" charset="0"/>
              </a:rPr>
              <a:t>Beneficiaries : </a:t>
            </a:r>
          </a:p>
          <a:p>
            <a:pPr marL="457200" indent="-457200">
              <a:buAutoNum type="arabicParenR"/>
            </a:pPr>
            <a:r>
              <a:rPr lang="en-US" b="0" i="0" dirty="0">
                <a:solidFill>
                  <a:srgbClr val="3B3835"/>
                </a:solidFill>
                <a:effectLst/>
                <a:latin typeface="Times New Roman" panose="02020603050405020304" pitchFamily="18" charset="0"/>
                <a:cs typeface="Times New Roman" panose="02020603050405020304" pitchFamily="18" charset="0"/>
              </a:rPr>
              <a:t>Pre-school children </a:t>
            </a:r>
          </a:p>
          <a:p>
            <a:pPr marL="457200" indent="-457200">
              <a:buAutoNum type="arabicParenR"/>
            </a:pPr>
            <a:r>
              <a:rPr lang="en-US" dirty="0">
                <a:solidFill>
                  <a:srgbClr val="3B3835"/>
                </a:solidFill>
                <a:latin typeface="Times New Roman" panose="02020603050405020304" pitchFamily="18" charset="0"/>
                <a:cs typeface="Times New Roman" panose="02020603050405020304" pitchFamily="18" charset="0"/>
              </a:rPr>
              <a:t>S</a:t>
            </a:r>
            <a:r>
              <a:rPr lang="en-US" b="0" i="0" dirty="0">
                <a:solidFill>
                  <a:srgbClr val="3B3835"/>
                </a:solidFill>
                <a:effectLst/>
                <a:latin typeface="Times New Roman" panose="02020603050405020304" pitchFamily="18" charset="0"/>
                <a:cs typeface="Times New Roman" panose="02020603050405020304" pitchFamily="18" charset="0"/>
              </a:rPr>
              <a:t>chool children </a:t>
            </a:r>
          </a:p>
          <a:p>
            <a:pPr marL="457200" indent="-457200">
              <a:buAutoNum type="arabicParenR"/>
            </a:pPr>
            <a:r>
              <a:rPr lang="en-US" dirty="0">
                <a:solidFill>
                  <a:srgbClr val="3B3835"/>
                </a:solidFill>
                <a:latin typeface="Times New Roman" panose="02020603050405020304" pitchFamily="18" charset="0"/>
                <a:cs typeface="Times New Roman" panose="02020603050405020304" pitchFamily="18" charset="0"/>
              </a:rPr>
              <a:t>P</a:t>
            </a:r>
            <a:r>
              <a:rPr lang="en-US" b="0" i="0" dirty="0">
                <a:solidFill>
                  <a:srgbClr val="3B3835"/>
                </a:solidFill>
                <a:effectLst/>
                <a:latin typeface="Times New Roman" panose="02020603050405020304" pitchFamily="18" charset="0"/>
                <a:cs typeface="Times New Roman" panose="02020603050405020304" pitchFamily="18" charset="0"/>
              </a:rPr>
              <a:t>regnant women </a:t>
            </a:r>
          </a:p>
          <a:p>
            <a:pPr marL="457200" indent="-457200">
              <a:buAutoNum type="arabicParenR"/>
            </a:pPr>
            <a:r>
              <a:rPr lang="en-US" b="0" i="0" dirty="0">
                <a:solidFill>
                  <a:srgbClr val="3B3835"/>
                </a:solidFill>
                <a:effectLst/>
                <a:latin typeface="Times New Roman" panose="02020603050405020304" pitchFamily="18" charset="0"/>
                <a:cs typeface="Times New Roman" panose="02020603050405020304" pitchFamily="18" charset="0"/>
              </a:rPr>
              <a:t>Lactating mother</a:t>
            </a:r>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Nutrition and Health Education</a:t>
            </a:r>
            <a:endParaRPr lang="en-IN" dirty="0"/>
          </a:p>
        </p:txBody>
      </p:sp>
      <p:sp>
        <p:nvSpPr>
          <p:cNvPr id="3" name="Content Placeholder 2"/>
          <p:cNvSpPr>
            <a:spLocks noGrp="1"/>
          </p:cNvSpPr>
          <p:nvPr>
            <p:ph sz="quarter" idx="1"/>
          </p:nvPr>
        </p:nvSpPr>
        <p:spPr/>
        <p:txBody>
          <a:bodyPr/>
          <a:lstStyle/>
          <a:p>
            <a:r>
              <a:rPr lang="en-IN" dirty="0"/>
              <a:t>It is a key element of the work of the </a:t>
            </a:r>
            <a:r>
              <a:rPr lang="en-IN" dirty="0" err="1"/>
              <a:t>anganwadi</a:t>
            </a:r>
            <a:r>
              <a:rPr lang="en-IN" dirty="0"/>
              <a:t> worker. </a:t>
            </a:r>
          </a:p>
          <a:p>
            <a:endParaRPr lang="en-IN" dirty="0"/>
          </a:p>
          <a:p>
            <a:r>
              <a:rPr lang="en-IN" dirty="0"/>
              <a:t>This forms part of BCC (Behaviour Change Communication) strategy</a:t>
            </a:r>
          </a:p>
          <a:p>
            <a:pPr>
              <a:buNone/>
            </a:pPr>
            <a:endParaRPr lang="en-IN" dirty="0"/>
          </a:p>
        </p:txBody>
      </p:sp>
      <p:pic>
        <p:nvPicPr>
          <p:cNvPr id="7" name="Content Placeholder 6" descr="http://wcd.nic.in/icdsimg/img5.JPG"/>
          <p:cNvPicPr>
            <a:picLocks noGrp="1"/>
          </p:cNvPicPr>
          <p:nvPr>
            <p:ph sz="quarter" idx="2"/>
          </p:nvPr>
        </p:nvPicPr>
        <p:blipFill>
          <a:blip r:embed="rId2"/>
          <a:srcRect/>
          <a:stretch>
            <a:fillRect/>
          </a:stretch>
        </p:blipFill>
        <p:spPr bwMode="auto">
          <a:xfrm>
            <a:off x="4500562" y="1857364"/>
            <a:ext cx="4286280" cy="400052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t>THE ICDS TEAM</a:t>
            </a:r>
            <a:r>
              <a:rPr lang="en-IN" dirty="0"/>
              <a:t>: </a:t>
            </a:r>
          </a:p>
        </p:txBody>
      </p:sp>
      <p:sp>
        <p:nvSpPr>
          <p:cNvPr id="3" name="Content Placeholder 2"/>
          <p:cNvSpPr>
            <a:spLocks noGrp="1"/>
          </p:cNvSpPr>
          <p:nvPr>
            <p:ph sz="quarter" idx="1"/>
          </p:nvPr>
        </p:nvSpPr>
        <p:spPr/>
        <p:txBody>
          <a:bodyPr/>
          <a:lstStyle/>
          <a:p>
            <a:pPr>
              <a:buNone/>
            </a:pPr>
            <a:r>
              <a:rPr lang="en-IN" dirty="0"/>
              <a:t>The ICDS team comprises </a:t>
            </a:r>
          </a:p>
          <a:p>
            <a:r>
              <a:rPr lang="en-IN" dirty="0" err="1"/>
              <a:t>Anganwadi</a:t>
            </a:r>
            <a:r>
              <a:rPr lang="en-IN" dirty="0"/>
              <a:t> Workers, </a:t>
            </a:r>
          </a:p>
          <a:p>
            <a:r>
              <a:rPr lang="en-IN" dirty="0" err="1"/>
              <a:t>Anganwadi</a:t>
            </a:r>
            <a:r>
              <a:rPr lang="en-IN" dirty="0"/>
              <a:t> Helpers, </a:t>
            </a:r>
          </a:p>
          <a:p>
            <a:r>
              <a:rPr lang="en-IN" dirty="0"/>
              <a:t>Supervisors, </a:t>
            </a:r>
          </a:p>
          <a:p>
            <a:r>
              <a:rPr lang="en-IN" dirty="0"/>
              <a:t>Child Development Project Officers (CDPOs) and </a:t>
            </a:r>
          </a:p>
          <a:p>
            <a:r>
              <a:rPr lang="en-IN" dirty="0"/>
              <a:t>District Programme Officers (DPOs).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304800"/>
            <a:ext cx="8001000" cy="838200"/>
          </a:xfrm>
        </p:spPr>
        <p:txBody>
          <a:bodyPr/>
          <a:lstStyle/>
          <a:p>
            <a:pPr algn="ctr"/>
            <a:r>
              <a:rPr lang="en-US" b="1" dirty="0">
                <a:latin typeface="Times New Roman" panose="02020603050405020304" pitchFamily="18" charset="0"/>
                <a:ea typeface="Lucida Sans Unicode" pitchFamily="34" charset="0"/>
                <a:cs typeface="Times New Roman" panose="02020603050405020304" pitchFamily="18" charset="0"/>
              </a:rPr>
              <a:t>Role of AWW</a:t>
            </a:r>
          </a:p>
        </p:txBody>
      </p:sp>
      <p:sp>
        <p:nvSpPr>
          <p:cNvPr id="20483" name="Content Placeholder 2"/>
          <p:cNvSpPr>
            <a:spLocks noGrp="1"/>
          </p:cNvSpPr>
          <p:nvPr>
            <p:ph sz="quarter" idx="1"/>
          </p:nvPr>
        </p:nvSpPr>
        <p:spPr>
          <a:xfrm>
            <a:off x="571472" y="1371600"/>
            <a:ext cx="8191528" cy="4953000"/>
          </a:xfrm>
        </p:spPr>
        <p:txBody>
          <a:bodyPr/>
          <a:lstStyle/>
          <a:p>
            <a:pPr>
              <a:buClrTx/>
              <a:buFont typeface="Wingdings" pitchFamily="2" charset="2"/>
              <a:buChar char="Ø"/>
            </a:pPr>
            <a:r>
              <a:rPr lang="en-US" sz="2800" dirty="0">
                <a:cs typeface="Arial" charset="0"/>
              </a:rPr>
              <a:t>To elicit community support </a:t>
            </a:r>
          </a:p>
          <a:p>
            <a:pPr>
              <a:buClrTx/>
              <a:buFont typeface="Wingdings" pitchFamily="2" charset="2"/>
              <a:buChar char="Ø"/>
            </a:pPr>
            <a:r>
              <a:rPr lang="en-US" sz="2800" dirty="0">
                <a:cs typeface="Arial" charset="0"/>
              </a:rPr>
              <a:t>Participation in running the program</a:t>
            </a:r>
          </a:p>
          <a:p>
            <a:pPr>
              <a:buClrTx/>
              <a:buFont typeface="Wingdings" pitchFamily="2" charset="2"/>
              <a:buChar char="Ø"/>
            </a:pPr>
            <a:r>
              <a:rPr lang="en-US" sz="2800" dirty="0">
                <a:cs typeface="Arial" charset="0"/>
              </a:rPr>
              <a:t>Weigh &amp; record each child every month and maintain Growth chart of each child</a:t>
            </a:r>
          </a:p>
          <a:p>
            <a:pPr>
              <a:buClrTx/>
              <a:buFont typeface="Wingdings" pitchFamily="2" charset="2"/>
              <a:buChar char="Ø"/>
            </a:pPr>
            <a:r>
              <a:rPr lang="en-US" sz="2800" dirty="0">
                <a:cs typeface="Arial" charset="0"/>
              </a:rPr>
              <a:t>Refer cases which is needed</a:t>
            </a:r>
          </a:p>
          <a:p>
            <a:pPr>
              <a:buClrTx/>
              <a:buFont typeface="Wingdings" pitchFamily="2" charset="2"/>
              <a:buChar char="Ø"/>
            </a:pPr>
            <a:r>
              <a:rPr lang="en-US" sz="2800" dirty="0">
                <a:cs typeface="Arial" charset="0"/>
              </a:rPr>
              <a:t>Organize non-formal pre-school activities</a:t>
            </a:r>
          </a:p>
          <a:p>
            <a:pPr>
              <a:buClrTx/>
              <a:buFont typeface="Wingdings" pitchFamily="2" charset="2"/>
              <a:buChar char="Ø"/>
            </a:pPr>
            <a:r>
              <a:rPr lang="en-US" sz="2800" dirty="0">
                <a:cs typeface="Arial" charset="0"/>
              </a:rPr>
              <a:t>Provide supplementary nutrition</a:t>
            </a:r>
          </a:p>
          <a:p>
            <a:pPr>
              <a:buClrTx/>
              <a:buFont typeface="Wingdings" pitchFamily="2" charset="2"/>
              <a:buChar char="Ø"/>
            </a:pPr>
            <a:r>
              <a:rPr lang="en-US" sz="2800" dirty="0">
                <a:cs typeface="Arial" charset="0"/>
              </a:rPr>
              <a:t>Provide health &amp; nutrition education and counseling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en-US" b="1" dirty="0">
                <a:latin typeface="Lucida Sans Unicode" pitchFamily="34" charset="0"/>
                <a:ea typeface="Lucida Sans Unicode" pitchFamily="34" charset="0"/>
                <a:cs typeface="Lucida Sans Unicode" pitchFamily="34" charset="0"/>
              </a:rPr>
              <a:t>Cont..</a:t>
            </a:r>
            <a:endParaRPr lang="en-US" b="1" dirty="0"/>
          </a:p>
        </p:txBody>
      </p:sp>
      <p:sp>
        <p:nvSpPr>
          <p:cNvPr id="21507" name="Content Placeholder 2"/>
          <p:cNvSpPr>
            <a:spLocks noGrp="1"/>
          </p:cNvSpPr>
          <p:nvPr>
            <p:ph sz="quarter" idx="1"/>
          </p:nvPr>
        </p:nvSpPr>
        <p:spPr>
          <a:xfrm>
            <a:off x="785786" y="1676400"/>
            <a:ext cx="7367614" cy="4648200"/>
          </a:xfrm>
        </p:spPr>
        <p:txBody>
          <a:bodyPr/>
          <a:lstStyle/>
          <a:p>
            <a:pPr>
              <a:lnSpc>
                <a:spcPct val="150000"/>
              </a:lnSpc>
              <a:buClrTx/>
              <a:buFont typeface="Wingdings" pitchFamily="2" charset="2"/>
              <a:buChar char="Ø"/>
            </a:pPr>
            <a:r>
              <a:rPr lang="en-US" sz="2800" dirty="0">
                <a:latin typeface="+mj-lt"/>
                <a:cs typeface="Arial" charset="0"/>
              </a:rPr>
              <a:t>Make home visits</a:t>
            </a:r>
          </a:p>
          <a:p>
            <a:pPr>
              <a:lnSpc>
                <a:spcPct val="150000"/>
              </a:lnSpc>
              <a:buClrTx/>
              <a:buFont typeface="Wingdings" pitchFamily="2" charset="2"/>
              <a:buChar char="Ø"/>
            </a:pPr>
            <a:r>
              <a:rPr lang="en-US" sz="2800" dirty="0">
                <a:latin typeface="+mj-lt"/>
                <a:cs typeface="Arial" charset="0"/>
              </a:rPr>
              <a:t>Assist PHC staff</a:t>
            </a:r>
          </a:p>
          <a:p>
            <a:pPr>
              <a:lnSpc>
                <a:spcPct val="150000"/>
              </a:lnSpc>
              <a:buClrTx/>
              <a:buFont typeface="Wingdings" pitchFamily="2" charset="2"/>
              <a:buChar char="Ø"/>
            </a:pPr>
            <a:r>
              <a:rPr lang="en-US" sz="2800" dirty="0">
                <a:latin typeface="+mj-lt"/>
                <a:cs typeface="Arial" charset="0"/>
              </a:rPr>
              <a:t>Guide ASHA</a:t>
            </a:r>
          </a:p>
          <a:p>
            <a:pPr>
              <a:lnSpc>
                <a:spcPct val="150000"/>
              </a:lnSpc>
              <a:buClrTx/>
              <a:buFont typeface="Wingdings" pitchFamily="2" charset="2"/>
              <a:buChar char="Ø"/>
            </a:pPr>
            <a:r>
              <a:rPr lang="en-US" sz="2800" dirty="0">
                <a:latin typeface="+mj-lt"/>
                <a:cs typeface="Arial" charset="0"/>
              </a:rPr>
              <a:t>Assist in implementation of </a:t>
            </a:r>
            <a:r>
              <a:rPr lang="en-US" sz="2800" dirty="0" err="1">
                <a:latin typeface="+mj-lt"/>
                <a:cs typeface="Arial" charset="0"/>
              </a:rPr>
              <a:t>Kishori</a:t>
            </a:r>
            <a:r>
              <a:rPr lang="en-US" sz="2800" dirty="0">
                <a:latin typeface="+mj-lt"/>
                <a:cs typeface="Arial" charset="0"/>
              </a:rPr>
              <a:t> </a:t>
            </a:r>
            <a:r>
              <a:rPr lang="en-US" sz="2800" dirty="0" err="1">
                <a:latin typeface="+mj-lt"/>
                <a:cs typeface="Arial" charset="0"/>
              </a:rPr>
              <a:t>Shakti</a:t>
            </a:r>
            <a:r>
              <a:rPr lang="en-US" sz="2800" dirty="0">
                <a:latin typeface="+mj-lt"/>
                <a:cs typeface="Arial" charset="0"/>
              </a:rPr>
              <a:t> </a:t>
            </a:r>
            <a:r>
              <a:rPr lang="en-US" sz="2800" dirty="0" err="1">
                <a:latin typeface="+mj-lt"/>
                <a:cs typeface="Arial" charset="0"/>
              </a:rPr>
              <a:t>Yojana</a:t>
            </a:r>
            <a:r>
              <a:rPr lang="en-US" sz="2800" dirty="0">
                <a:latin typeface="+mj-lt"/>
                <a:cs typeface="Arial" charset="0"/>
              </a:rPr>
              <a:t> (KSY)</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420888"/>
            <a:ext cx="7467600" cy="1143000"/>
          </a:xfrm>
        </p:spPr>
        <p:txBody>
          <a:bodyPr/>
          <a:lstStyle/>
          <a:p>
            <a:r>
              <a:rPr lang="en-US" b="1" dirty="0"/>
              <a:t>Scheme for Adolescent girls </a:t>
            </a:r>
            <a:br>
              <a:rPr lang="en-US" b="1" dirty="0"/>
            </a:br>
            <a:r>
              <a:rPr lang="en-US" b="1" dirty="0"/>
              <a:t>          (</a:t>
            </a:r>
            <a:r>
              <a:rPr lang="en-US" b="1" dirty="0" err="1"/>
              <a:t>kishori</a:t>
            </a:r>
            <a:r>
              <a:rPr lang="en-US" b="1" dirty="0"/>
              <a:t> </a:t>
            </a:r>
            <a:r>
              <a:rPr lang="en-US" b="1" dirty="0" err="1"/>
              <a:t>sakti</a:t>
            </a:r>
            <a:r>
              <a:rPr lang="en-US" b="1" dirty="0"/>
              <a:t> </a:t>
            </a:r>
            <a:r>
              <a:rPr lang="en-US" b="1" dirty="0" err="1"/>
              <a:t>yojana</a:t>
            </a:r>
            <a:r>
              <a:rPr lang="en-US" b="1"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706090"/>
          </a:xfrm>
        </p:spPr>
        <p:txBody>
          <a:bodyPr/>
          <a:lstStyle/>
          <a:p>
            <a:r>
              <a:rPr lang="en-US" dirty="0">
                <a:latin typeface="Times New Roman" panose="02020603050405020304" pitchFamily="18" charset="0"/>
                <a:cs typeface="Times New Roman" panose="02020603050405020304" pitchFamily="18" charset="0"/>
              </a:rPr>
              <a:t>Services provided in </a:t>
            </a:r>
            <a:r>
              <a:rPr lang="en-US" dirty="0" err="1">
                <a:latin typeface="Times New Roman" panose="02020603050405020304" pitchFamily="18" charset="0"/>
                <a:cs typeface="Times New Roman" panose="02020603050405020304" pitchFamily="18" charset="0"/>
              </a:rPr>
              <a:t>kishori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sakti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yojana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fontScale="92500" lnSpcReduction="10000"/>
          </a:bodyPr>
          <a:lstStyle/>
          <a:p>
            <a:r>
              <a:rPr lang="en-US" dirty="0"/>
              <a:t>Watch over menarche</a:t>
            </a:r>
          </a:p>
          <a:p>
            <a:r>
              <a:rPr lang="en-US" dirty="0"/>
              <a:t>Educational activities through non-formal &amp; functioned literacy pattern.</a:t>
            </a:r>
          </a:p>
          <a:p>
            <a:r>
              <a:rPr lang="en-US" dirty="0"/>
              <a:t>Immunization</a:t>
            </a:r>
          </a:p>
          <a:p>
            <a:r>
              <a:rPr lang="en-US" dirty="0"/>
              <a:t>A general health check up every six months</a:t>
            </a:r>
          </a:p>
          <a:p>
            <a:r>
              <a:rPr lang="en-US" dirty="0"/>
              <a:t>Treatment for minor ailments</a:t>
            </a:r>
          </a:p>
          <a:p>
            <a:r>
              <a:rPr lang="en-US" dirty="0"/>
              <a:t>De worming 6 monthly</a:t>
            </a:r>
          </a:p>
          <a:p>
            <a:r>
              <a:rPr lang="en-US" dirty="0"/>
              <a:t>Prophylaxis measures against anemia, goiter, vitamin deficiencies etc.</a:t>
            </a:r>
          </a:p>
          <a:p>
            <a:r>
              <a:rPr lang="en-US" dirty="0"/>
              <a:t>Referral to PHC/District Hospital in the case of acute need</a:t>
            </a:r>
          </a:p>
          <a:p>
            <a:r>
              <a:rPr lang="en-US" dirty="0"/>
              <a:t>Convergence with Reproductive Child Health Scheme.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lstStyle/>
          <a:p>
            <a:r>
              <a:rPr lang="en-US" dirty="0"/>
              <a:t>Objectives of </a:t>
            </a:r>
            <a:r>
              <a:rPr lang="en-US" dirty="0" err="1"/>
              <a:t>kishori</a:t>
            </a:r>
            <a:r>
              <a:rPr lang="en-US" dirty="0"/>
              <a:t> </a:t>
            </a:r>
            <a:r>
              <a:rPr lang="en-US" dirty="0" err="1"/>
              <a:t>sakti</a:t>
            </a:r>
            <a:r>
              <a:rPr lang="en-US" dirty="0"/>
              <a:t> </a:t>
            </a:r>
            <a:r>
              <a:rPr lang="en-US" dirty="0" err="1"/>
              <a:t>yojana</a:t>
            </a:r>
            <a:endParaRPr lang="en-US" dirty="0"/>
          </a:p>
        </p:txBody>
      </p:sp>
      <p:sp>
        <p:nvSpPr>
          <p:cNvPr id="3" name="Content Placeholder 2"/>
          <p:cNvSpPr>
            <a:spLocks noGrp="1"/>
          </p:cNvSpPr>
          <p:nvPr>
            <p:ph sz="quarter" idx="1"/>
          </p:nvPr>
        </p:nvSpPr>
        <p:spPr>
          <a:xfrm>
            <a:off x="457200" y="1142984"/>
            <a:ext cx="8115328" cy="5330968"/>
          </a:xfrm>
        </p:spPr>
        <p:txBody>
          <a:bodyPr>
            <a:normAutofit fontScale="92500" lnSpcReduction="10000"/>
          </a:bodyPr>
          <a:lstStyle/>
          <a:p>
            <a:r>
              <a:rPr lang="en-US" dirty="0"/>
              <a:t>To </a:t>
            </a:r>
            <a:r>
              <a:rPr lang="en-US" u="sng" dirty="0"/>
              <a:t>improve the nutritional and health status of girls </a:t>
            </a:r>
            <a:r>
              <a:rPr lang="en-US" dirty="0"/>
              <a:t>in the age group of 10-19 years.</a:t>
            </a:r>
          </a:p>
          <a:p>
            <a:r>
              <a:rPr lang="en-US" dirty="0"/>
              <a:t>To provide the required literacy and innumeracy skills through the non-formal stream of education, to stimulate a desire for more social exposure and knowledge and to help them </a:t>
            </a:r>
            <a:r>
              <a:rPr lang="en-US" u="sng" dirty="0"/>
              <a:t>improve their decision making capabilities</a:t>
            </a:r>
            <a:r>
              <a:rPr lang="en-US" dirty="0"/>
              <a:t>.</a:t>
            </a:r>
          </a:p>
          <a:p>
            <a:r>
              <a:rPr lang="en-US" dirty="0"/>
              <a:t>To train and equip the adolescent girls </a:t>
            </a:r>
            <a:r>
              <a:rPr lang="en-US" u="sng" dirty="0"/>
              <a:t>to improve/upgrade home-based and vocational skills.</a:t>
            </a:r>
          </a:p>
          <a:p>
            <a:r>
              <a:rPr lang="en-US" dirty="0"/>
              <a:t>To </a:t>
            </a:r>
            <a:r>
              <a:rPr lang="en-US" u="sng" dirty="0"/>
              <a:t>promote awareness of health, hygiene, nutrition and family welfare, home management and child care</a:t>
            </a:r>
            <a:r>
              <a:rPr lang="en-US" dirty="0"/>
              <a:t>, and to take all measure as to facilitate their marrying only after attaining the age of 18 years and if possible, even later,</a:t>
            </a:r>
          </a:p>
          <a:p>
            <a:r>
              <a:rPr lang="en-US" dirty="0"/>
              <a:t>To gain a </a:t>
            </a:r>
            <a:r>
              <a:rPr lang="en-US" u="sng" dirty="0"/>
              <a:t>better understanding of their environment related social issues and the impact on their lives </a:t>
            </a:r>
            <a:r>
              <a:rPr lang="en-US" dirty="0"/>
              <a:t>and</a:t>
            </a:r>
          </a:p>
          <a:p>
            <a:r>
              <a:rPr lang="en-US" dirty="0"/>
              <a:t>To encourage adolescent girls to initiate various activities to be productive and useful members of the society.</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72452" cy="796908"/>
          </a:xfrm>
        </p:spPr>
        <p:txBody>
          <a:bodyPr>
            <a:normAutofit fontScale="90000"/>
          </a:bodyPr>
          <a:lstStyle/>
          <a:p>
            <a:r>
              <a:rPr lang="en-US" b="1" dirty="0">
                <a:latin typeface="Times New Roman" panose="02020603050405020304" pitchFamily="18" charset="0"/>
                <a:cs typeface="Times New Roman" panose="02020603050405020304" pitchFamily="18" charset="0"/>
              </a:rPr>
              <a:t>N</a:t>
            </a:r>
            <a:r>
              <a:rPr b="1" dirty="0">
                <a:latin typeface="Times New Roman" panose="02020603050405020304" pitchFamily="18" charset="0"/>
                <a:cs typeface="Times New Roman" panose="02020603050405020304" pitchFamily="18" charset="0"/>
              </a:rPr>
              <a:t>ational nutritional anemia prophylaxis </a:t>
            </a:r>
            <a:r>
              <a:rPr b="1" dirty="0" err="1">
                <a:latin typeface="Times New Roman" panose="02020603050405020304" pitchFamily="18" charset="0"/>
                <a:cs typeface="Times New Roman" panose="02020603050405020304" pitchFamily="18" charset="0"/>
              </a:rPr>
              <a:t>programme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85720" y="1142984"/>
            <a:ext cx="8429684" cy="5330968"/>
          </a:xfrm>
        </p:spPr>
        <p:txBody>
          <a:bodyPr/>
          <a:lstStyle/>
          <a:p>
            <a:pPr>
              <a:buClrTx/>
              <a:buFont typeface="Wingdings" pitchFamily="2" charset="2"/>
              <a:buChar char="Ø"/>
            </a:pPr>
            <a:r>
              <a:rPr lang="en-US" sz="2400" dirty="0" err="1">
                <a:latin typeface="Times New Roman" panose="02020603050405020304" pitchFamily="18" charset="0"/>
                <a:cs typeface="Times New Roman" panose="02020603050405020304" pitchFamily="18" charset="0"/>
              </a:rPr>
              <a:t>Programme</a:t>
            </a:r>
            <a:r>
              <a:rPr lang="en-US" sz="2400" dirty="0">
                <a:latin typeface="Times New Roman" panose="02020603050405020304" pitchFamily="18" charset="0"/>
                <a:cs typeface="Times New Roman" panose="02020603050405020304" pitchFamily="18" charset="0"/>
              </a:rPr>
              <a:t> was launched during 4</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5-year plan in 1970 by the Ministry of Health and Family Welfare </a:t>
            </a:r>
          </a:p>
          <a:p>
            <a:pPr>
              <a:buClrTx/>
              <a:buFont typeface="Wingdings" pitchFamily="2" charset="2"/>
              <a:buChar char="Ø"/>
            </a:pPr>
            <a:r>
              <a:rPr lang="en-US" sz="2400" u="sng" dirty="0">
                <a:latin typeface="Times New Roman" panose="02020603050405020304" pitchFamily="18" charset="0"/>
                <a:cs typeface="Times New Roman" panose="02020603050405020304" pitchFamily="18" charset="0"/>
              </a:rPr>
              <a:t>Prevention of Nutritional anemia in mothers and children</a:t>
            </a:r>
          </a:p>
          <a:p>
            <a:pPr>
              <a:buNone/>
            </a:pPr>
            <a:r>
              <a:rPr lang="en-US" b="1" u="sng" dirty="0">
                <a:solidFill>
                  <a:schemeClr val="accent3">
                    <a:lumMod val="75000"/>
                  </a:schemeClr>
                </a:solidFill>
                <a:latin typeface="Times New Roman" panose="02020603050405020304" pitchFamily="18" charset="0"/>
                <a:cs typeface="Times New Roman" panose="02020603050405020304" pitchFamily="18" charset="0"/>
              </a:rPr>
              <a:t>Rationale</a:t>
            </a:r>
            <a:r>
              <a:rPr lang="en-US" b="1" dirty="0">
                <a:solidFill>
                  <a:schemeClr val="accent3">
                    <a:lumMod val="75000"/>
                  </a:schemeClr>
                </a:solidFill>
                <a:latin typeface="Times New Roman" panose="02020603050405020304" pitchFamily="18" charset="0"/>
                <a:cs typeface="Times New Roman" panose="02020603050405020304" pitchFamily="18" charset="0"/>
              </a:rPr>
              <a:t> </a:t>
            </a:r>
          </a:p>
        </p:txBody>
      </p:sp>
      <p:sp>
        <p:nvSpPr>
          <p:cNvPr id="4" name="Rounded Rectangle 3"/>
          <p:cNvSpPr/>
          <p:nvPr/>
        </p:nvSpPr>
        <p:spPr>
          <a:xfrm>
            <a:off x="304800" y="2928934"/>
            <a:ext cx="8534400" cy="3929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a:p>
            <a:pPr>
              <a:buFont typeface="Wingdings" pitchFamily="2" charset="2"/>
              <a:buChar char="Ø"/>
            </a:pPr>
            <a:r>
              <a:rPr lang="en-US" sz="2000" dirty="0">
                <a:latin typeface="Times New Roman" panose="02020603050405020304" pitchFamily="18" charset="0"/>
                <a:cs typeface="Times New Roman" panose="02020603050405020304" pitchFamily="18" charset="0"/>
              </a:rPr>
              <a:t>Supplementary iron on daily basis is considered necessary in developing countries because approaches like food fortification and dietary modification are long term options.</a:t>
            </a:r>
          </a:p>
          <a:p>
            <a:pPr algn="ctr"/>
            <a:endParaRPr lang="en-US" sz="2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2000" dirty="0">
                <a:latin typeface="Times New Roman" panose="02020603050405020304" pitchFamily="18" charset="0"/>
                <a:cs typeface="Times New Roman" panose="02020603050405020304" pitchFamily="18" charset="0"/>
              </a:rPr>
              <a:t> Requirements during 2</a:t>
            </a:r>
            <a:r>
              <a:rPr lang="en-US" sz="2000" baseline="30000" dirty="0">
                <a:latin typeface="Times New Roman" panose="02020603050405020304" pitchFamily="18" charset="0"/>
                <a:cs typeface="Times New Roman" panose="02020603050405020304" pitchFamily="18" charset="0"/>
              </a:rPr>
              <a:t>nd</a:t>
            </a:r>
            <a:r>
              <a:rPr lang="en-US" sz="2000" dirty="0">
                <a:latin typeface="Times New Roman" panose="02020603050405020304" pitchFamily="18" charset="0"/>
                <a:cs typeface="Times New Roman" panose="02020603050405020304" pitchFamily="18" charset="0"/>
              </a:rPr>
              <a:t> and 3</a:t>
            </a:r>
            <a:r>
              <a:rPr lang="en-US" sz="2000" baseline="30000" dirty="0">
                <a:latin typeface="Times New Roman" panose="02020603050405020304" pitchFamily="18" charset="0"/>
                <a:cs typeface="Times New Roman" panose="02020603050405020304" pitchFamily="18" charset="0"/>
              </a:rPr>
              <a:t>rd</a:t>
            </a:r>
            <a:r>
              <a:rPr lang="en-US" sz="2000" dirty="0">
                <a:latin typeface="Times New Roman" panose="02020603050405020304" pitchFamily="18" charset="0"/>
                <a:cs typeface="Times New Roman" panose="02020603050405020304" pitchFamily="18" charset="0"/>
              </a:rPr>
              <a:t> trimester can’t be made by daily intake.</a:t>
            </a:r>
          </a:p>
          <a:p>
            <a:endParaRPr lang="en-US" sz="2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2000" dirty="0">
                <a:latin typeface="Times New Roman" panose="02020603050405020304" pitchFamily="18" charset="0"/>
                <a:cs typeface="Times New Roman" panose="02020603050405020304" pitchFamily="18" charset="0"/>
              </a:rPr>
              <a:t>Majority of girls are anemic , even in their adolescence.</a:t>
            </a:r>
          </a:p>
          <a:p>
            <a:pPr algn="ctr"/>
            <a:r>
              <a:rPr lang="en-US" sz="2000" dirty="0">
                <a:latin typeface="Times New Roman" panose="02020603050405020304" pitchFamily="18" charset="0"/>
                <a:cs typeface="Times New Roman" panose="02020603050405020304" pitchFamily="18" charset="0"/>
              </a:rPr>
              <a:t>                  </a:t>
            </a:r>
          </a:p>
          <a:p>
            <a:pPr>
              <a:buFont typeface="Wingdings" pitchFamily="2" charset="2"/>
              <a:buChar char="Ø"/>
            </a:pPr>
            <a:r>
              <a:rPr lang="en-US" sz="2000" dirty="0">
                <a:latin typeface="Times New Roman" panose="02020603050405020304" pitchFamily="18" charset="0"/>
                <a:cs typeface="Times New Roman" panose="02020603050405020304" pitchFamily="18" charset="0"/>
              </a:rPr>
              <a:t>Deleterious effect  on neural tube development  due to folic acid deficiency during 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4 weeks of pregnancy</a:t>
            </a:r>
          </a:p>
          <a:p>
            <a:pPr algn="ctr"/>
            <a:r>
              <a:rPr lang="en-US" sz="1200" dirty="0">
                <a:latin typeface="Times New Roman" panose="02020603050405020304" pitchFamily="18" charset="0"/>
                <a:cs typeface="Times New Roman" panose="02020603050405020304" pitchFamily="18" charset="0"/>
              </a:rPr>
              <a:t>                                 </a:t>
            </a:r>
          </a:p>
          <a:p>
            <a:pPr algn="ctr"/>
            <a:endParaRPr lang="en-US" sz="1200" dirty="0">
              <a:latin typeface="Times New Roman" panose="02020603050405020304" pitchFamily="18" charset="0"/>
              <a:cs typeface="Times New Roman" panose="02020603050405020304" pitchFamily="18" charset="0"/>
            </a:endParaRPr>
          </a:p>
          <a:p>
            <a:pPr algn="ctr"/>
            <a:endParaRPr lang="en-US" sz="1200" dirty="0">
              <a:latin typeface="Times New Roman" panose="02020603050405020304" pitchFamily="18" charset="0"/>
              <a:cs typeface="Times New Roman" panose="02020603050405020304" pitchFamily="18" charset="0"/>
            </a:endParaRPr>
          </a:p>
          <a:p>
            <a:pPr algn="ctr"/>
            <a:endParaRPr lang="en-US" sz="1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16632"/>
            <a:ext cx="8839200" cy="6726560"/>
          </a:xfrm>
        </p:spPr>
        <p:txBody>
          <a:bodyPr>
            <a:noAutofit/>
          </a:bodyPr>
          <a:lstStyle/>
          <a:p>
            <a:pPr>
              <a:buNone/>
            </a:pPr>
            <a:r>
              <a:rPr lang="en-US" sz="1800" b="1" dirty="0">
                <a:solidFill>
                  <a:schemeClr val="accent3">
                    <a:lumMod val="75000"/>
                  </a:schemeClr>
                </a:solidFill>
                <a:latin typeface="Times New Roman" panose="02020603050405020304" pitchFamily="18" charset="0"/>
                <a:cs typeface="Times New Roman" panose="02020603050405020304" pitchFamily="18" charset="0"/>
              </a:rPr>
              <a:t>In the pursuit of prevention of anemia in country….</a:t>
            </a:r>
          </a:p>
          <a:p>
            <a:pPr>
              <a:lnSpc>
                <a:spcPct val="110000"/>
              </a:lnSpc>
              <a:buClrTx/>
              <a:buFont typeface="Wingdings" pitchFamily="2" charset="2"/>
              <a:buChar char="Ø"/>
            </a:pPr>
            <a:r>
              <a:rPr lang="en-US" sz="1800" dirty="0">
                <a:latin typeface="Times New Roman" panose="02020603050405020304" pitchFamily="18" charset="0"/>
                <a:cs typeface="Times New Roman" panose="02020603050405020304" pitchFamily="18" charset="0"/>
              </a:rPr>
              <a:t>1991-Renamed as ‘National Nutritional Anemia Control </a:t>
            </a:r>
            <a:r>
              <a:rPr lang="en-US" sz="1800" dirty="0" err="1">
                <a:latin typeface="Times New Roman" panose="02020603050405020304" pitchFamily="18" charset="0"/>
                <a:cs typeface="Times New Roman" panose="02020603050405020304" pitchFamily="18" charset="0"/>
              </a:rPr>
              <a:t>Programme</a:t>
            </a:r>
            <a:r>
              <a:rPr lang="en-US" sz="1800" dirty="0">
                <a:latin typeface="Times New Roman" panose="02020603050405020304" pitchFamily="18" charset="0"/>
                <a:cs typeface="Times New Roman" panose="02020603050405020304" pitchFamily="18" charset="0"/>
              </a:rPr>
              <a:t>’.</a:t>
            </a:r>
          </a:p>
          <a:p>
            <a:pPr>
              <a:lnSpc>
                <a:spcPct val="110000"/>
              </a:lnSpc>
              <a:buClrTx/>
              <a:buFont typeface="Wingdings" pitchFamily="2" charset="2"/>
              <a:buChar char="q"/>
            </a:pPr>
            <a:r>
              <a:rPr lang="en-US" sz="1800" dirty="0">
                <a:latin typeface="Times New Roman" panose="02020603050405020304" pitchFamily="18" charset="0"/>
                <a:cs typeface="Times New Roman" panose="02020603050405020304" pitchFamily="18" charset="0"/>
              </a:rPr>
              <a:t>Beneficiaries redefined- extended to both </a:t>
            </a:r>
            <a:r>
              <a:rPr lang="en-US" sz="1800" b="1" dirty="0">
                <a:latin typeface="Times New Roman" panose="02020603050405020304" pitchFamily="18" charset="0"/>
                <a:cs typeface="Times New Roman" panose="02020603050405020304" pitchFamily="18" charset="0"/>
              </a:rPr>
              <a:t>anemic and non-anemic</a:t>
            </a:r>
            <a:r>
              <a:rPr lang="en-US" sz="1800" dirty="0">
                <a:latin typeface="Times New Roman" panose="02020603050405020304" pitchFamily="18" charset="0"/>
                <a:cs typeface="Times New Roman" panose="02020603050405020304" pitchFamily="18" charset="0"/>
              </a:rPr>
              <a:t> ,lactating&amp; expecting mothers and 1-5years children.</a:t>
            </a:r>
          </a:p>
          <a:p>
            <a:pPr>
              <a:lnSpc>
                <a:spcPct val="110000"/>
              </a:lnSpc>
              <a:buClrTx/>
              <a:buFont typeface="Wingdings" pitchFamily="2" charset="2"/>
              <a:buChar char="q"/>
            </a:pPr>
            <a:r>
              <a:rPr lang="en-US" sz="1800" dirty="0">
                <a:latin typeface="Times New Roman" panose="02020603050405020304" pitchFamily="18" charset="0"/>
                <a:cs typeface="Times New Roman" panose="02020603050405020304" pitchFamily="18" charset="0"/>
              </a:rPr>
              <a:t>Dosage of iron- from 60 mg to 100mg of elemental iron daily.</a:t>
            </a:r>
          </a:p>
          <a:p>
            <a:pPr>
              <a:lnSpc>
                <a:spcPct val="110000"/>
              </a:lnSpc>
              <a:buClrTx/>
              <a:buFont typeface="Wingdings" pitchFamily="2" charset="2"/>
              <a:buChar char="q"/>
            </a:pPr>
            <a:r>
              <a:rPr lang="en-US" sz="1800" dirty="0">
                <a:latin typeface="Times New Roman" panose="02020603050405020304" pitchFamily="18" charset="0"/>
                <a:cs typeface="Times New Roman" panose="02020603050405020304" pitchFamily="18" charset="0"/>
              </a:rPr>
              <a:t>IEC regarding increase consumption of iron-rich food</a:t>
            </a:r>
          </a:p>
          <a:p>
            <a:pPr>
              <a:lnSpc>
                <a:spcPct val="110000"/>
              </a:lnSpc>
              <a:buClrTx/>
              <a:buFont typeface="Wingdings" pitchFamily="2" charset="2"/>
              <a:buChar char="Ø"/>
            </a:pPr>
            <a:r>
              <a:rPr lang="en-US" sz="1800" dirty="0">
                <a:latin typeface="Times New Roman" panose="02020603050405020304" pitchFamily="18" charset="0"/>
                <a:cs typeface="Times New Roman" panose="02020603050405020304" pitchFamily="18" charset="0"/>
              </a:rPr>
              <a:t>1992-programme was made integral part of CSSM </a:t>
            </a:r>
            <a:r>
              <a:rPr lang="en-US" sz="1800" dirty="0" err="1">
                <a:latin typeface="Times New Roman" panose="02020603050405020304" pitchFamily="18" charset="0"/>
                <a:cs typeface="Times New Roman" panose="02020603050405020304" pitchFamily="18" charset="0"/>
              </a:rPr>
              <a:t>programme</a:t>
            </a:r>
            <a:endParaRPr lang="en-US" sz="1800" dirty="0">
              <a:latin typeface="Times New Roman" panose="02020603050405020304" pitchFamily="18" charset="0"/>
              <a:cs typeface="Times New Roman" panose="02020603050405020304" pitchFamily="18" charset="0"/>
            </a:endParaRPr>
          </a:p>
          <a:p>
            <a:pPr>
              <a:lnSpc>
                <a:spcPct val="110000"/>
              </a:lnSpc>
              <a:buClrTx/>
              <a:buFont typeface="Wingdings" pitchFamily="2" charset="2"/>
              <a:buChar char="q"/>
            </a:pPr>
            <a:r>
              <a:rPr lang="en-US" sz="1800" dirty="0">
                <a:latin typeface="Times New Roman" panose="02020603050405020304" pitchFamily="18" charset="0"/>
                <a:cs typeface="Times New Roman" panose="02020603050405020304" pitchFamily="18" charset="0"/>
              </a:rPr>
              <a:t>100mg Fe+0.5 </a:t>
            </a:r>
            <a:r>
              <a:rPr lang="en-US" sz="1800" dirty="0" err="1">
                <a:latin typeface="Times New Roman" panose="02020603050405020304" pitchFamily="18" charset="0"/>
                <a:cs typeface="Times New Roman" panose="02020603050405020304" pitchFamily="18" charset="0"/>
              </a:rPr>
              <a:t>folate</a:t>
            </a:r>
            <a:r>
              <a:rPr lang="en-US" sz="1800" dirty="0">
                <a:latin typeface="Times New Roman" panose="02020603050405020304" pitchFamily="18" charset="0"/>
                <a:cs typeface="Times New Roman" panose="02020603050405020304" pitchFamily="18" charset="0"/>
              </a:rPr>
              <a:t> for 100days started along 1</a:t>
            </a:r>
            <a:r>
              <a:rPr lang="en-US" sz="1800" baseline="30000" dirty="0">
                <a:latin typeface="Times New Roman" panose="02020603050405020304" pitchFamily="18" charset="0"/>
                <a:cs typeface="Times New Roman" panose="02020603050405020304" pitchFamily="18" charset="0"/>
              </a:rPr>
              <a:t>st</a:t>
            </a:r>
            <a:r>
              <a:rPr lang="en-US" sz="1800" dirty="0">
                <a:latin typeface="Times New Roman" panose="02020603050405020304" pitchFamily="18" charset="0"/>
                <a:cs typeface="Times New Roman" panose="02020603050405020304" pitchFamily="18" charset="0"/>
              </a:rPr>
              <a:t> dose of </a:t>
            </a:r>
            <a:r>
              <a:rPr lang="en-US" sz="1800" dirty="0" err="1">
                <a:latin typeface="Times New Roman" panose="02020603050405020304" pitchFamily="18" charset="0"/>
                <a:cs typeface="Times New Roman" panose="02020603050405020304" pitchFamily="18" charset="0"/>
              </a:rPr>
              <a:t>inj</a:t>
            </a:r>
            <a:r>
              <a:rPr lang="en-US" sz="1800" dirty="0">
                <a:latin typeface="Times New Roman" panose="02020603050405020304" pitchFamily="18" charset="0"/>
                <a:cs typeface="Times New Roman" panose="02020603050405020304" pitchFamily="18" charset="0"/>
              </a:rPr>
              <a:t> T.T</a:t>
            </a:r>
          </a:p>
          <a:p>
            <a:pPr>
              <a:lnSpc>
                <a:spcPct val="110000"/>
              </a:lnSpc>
              <a:buClrTx/>
              <a:buFont typeface="Wingdings" pitchFamily="2" charset="2"/>
              <a:buChar char="q"/>
            </a:pPr>
            <a:r>
              <a:rPr lang="en-US" sz="1800" dirty="0">
                <a:latin typeface="Times New Roman" panose="02020603050405020304" pitchFamily="18" charset="0"/>
                <a:cs typeface="Times New Roman" panose="02020603050405020304" pitchFamily="18" charset="0"/>
              </a:rPr>
              <a:t>Therapeutic dose- 2 tabs of </a:t>
            </a:r>
            <a:r>
              <a:rPr lang="en-US" sz="1800" dirty="0" err="1">
                <a:latin typeface="Times New Roman" panose="02020603050405020304" pitchFamily="18" charset="0"/>
                <a:cs typeface="Times New Roman" panose="02020603050405020304" pitchFamily="18" charset="0"/>
              </a:rPr>
              <a:t>Irofol</a:t>
            </a:r>
            <a:r>
              <a:rPr lang="en-US" sz="1800" dirty="0">
                <a:latin typeface="Times New Roman" panose="02020603050405020304" pitchFamily="18" charset="0"/>
                <a:cs typeface="Times New Roman" panose="02020603050405020304" pitchFamily="18" charset="0"/>
              </a:rPr>
              <a:t> for 100 days.</a:t>
            </a:r>
          </a:p>
          <a:p>
            <a:pPr>
              <a:lnSpc>
                <a:spcPct val="110000"/>
              </a:lnSpc>
              <a:buClrTx/>
              <a:buFont typeface="Wingdings" pitchFamily="2" charset="2"/>
              <a:buChar char="Ø"/>
            </a:pPr>
            <a:r>
              <a:rPr lang="en-US" sz="1800" dirty="0">
                <a:latin typeface="Times New Roman" panose="02020603050405020304" pitchFamily="18" charset="0"/>
                <a:cs typeface="Times New Roman" panose="02020603050405020304" pitchFamily="18" charset="0"/>
              </a:rPr>
              <a:t>1997- </a:t>
            </a:r>
            <a:r>
              <a:rPr lang="en-US" sz="1800" dirty="0" err="1">
                <a:latin typeface="Times New Roman" panose="02020603050405020304" pitchFamily="18" charset="0"/>
                <a:cs typeface="Times New Roman" panose="02020603050405020304" pitchFamily="18" charset="0"/>
              </a:rPr>
              <a:t>Programme</a:t>
            </a:r>
            <a:r>
              <a:rPr lang="en-US" sz="1800" dirty="0">
                <a:latin typeface="Times New Roman" panose="02020603050405020304" pitchFamily="18" charset="0"/>
                <a:cs typeface="Times New Roman" panose="02020603050405020304" pitchFamily="18" charset="0"/>
              </a:rPr>
              <a:t> is integrated with RCH…..</a:t>
            </a:r>
          </a:p>
          <a:p>
            <a:pPr>
              <a:lnSpc>
                <a:spcPct val="110000"/>
              </a:lnSpc>
              <a:buClrTx/>
              <a:buFont typeface="Wingdings" pitchFamily="2" charset="2"/>
              <a:buChar char="Ø"/>
            </a:pPr>
            <a:r>
              <a:rPr lang="en-US" sz="1800" dirty="0">
                <a:latin typeface="Times New Roman" panose="02020603050405020304" pitchFamily="18" charset="0"/>
                <a:cs typeface="Times New Roman" panose="02020603050405020304" pitchFamily="18" charset="0"/>
              </a:rPr>
              <a:t>2005- </a:t>
            </a:r>
            <a:r>
              <a:rPr lang="en-US" sz="1800" dirty="0" err="1">
                <a:latin typeface="Times New Roman" panose="02020603050405020304" pitchFamily="18" charset="0"/>
                <a:cs typeface="Times New Roman" panose="02020603050405020304" pitchFamily="18" charset="0"/>
              </a:rPr>
              <a:t>Programme</a:t>
            </a:r>
            <a:r>
              <a:rPr lang="en-US" sz="1800" dirty="0">
                <a:latin typeface="Times New Roman" panose="02020603050405020304" pitchFamily="18" charset="0"/>
                <a:cs typeface="Times New Roman" panose="02020603050405020304" pitchFamily="18" charset="0"/>
              </a:rPr>
              <a:t> is integrated with NRHM……</a:t>
            </a:r>
          </a:p>
          <a:p>
            <a:pPr>
              <a:lnSpc>
                <a:spcPct val="110000"/>
              </a:lnSpc>
              <a:buClrTx/>
              <a:buFont typeface="Wingdings" pitchFamily="2" charset="2"/>
              <a:buChar char="Ø"/>
            </a:pPr>
            <a:r>
              <a:rPr lang="en-US" sz="1800" dirty="0">
                <a:latin typeface="Times New Roman" panose="02020603050405020304" pitchFamily="18" charset="0"/>
                <a:cs typeface="Times New Roman" panose="02020603050405020304" pitchFamily="18" charset="0"/>
              </a:rPr>
              <a:t>Now  it is with NHM.</a:t>
            </a:r>
          </a:p>
          <a:p>
            <a:pPr>
              <a:lnSpc>
                <a:spcPct val="110000"/>
              </a:lnSpc>
              <a:buClrTx/>
              <a:buFont typeface="Wingdings" pitchFamily="2" charset="2"/>
              <a:buChar char="Ø"/>
            </a:pPr>
            <a:endParaRPr lang="en-US" sz="1800" dirty="0">
              <a:latin typeface="Times New Roman" panose="02020603050405020304" pitchFamily="18" charset="0"/>
              <a:cs typeface="Times New Roman" panose="02020603050405020304" pitchFamily="18" charset="0"/>
            </a:endParaRPr>
          </a:p>
          <a:p>
            <a:pPr>
              <a:lnSpc>
                <a:spcPct val="110000"/>
              </a:lnSpc>
              <a:buClrTx/>
              <a:buFont typeface="Wingdings" pitchFamily="2" charset="2"/>
              <a:buChar char="Ø"/>
            </a:pPr>
            <a:endParaRPr lang="en-US" sz="1800" dirty="0">
              <a:latin typeface="Times New Roman" panose="02020603050405020304" pitchFamily="18" charset="0"/>
              <a:cs typeface="Times New Roman" panose="02020603050405020304" pitchFamily="18" charset="0"/>
            </a:endParaRPr>
          </a:p>
        </p:txBody>
      </p:sp>
      <p:graphicFrame>
        <p:nvGraphicFramePr>
          <p:cNvPr id="2" name="Table 3">
            <a:extLst>
              <a:ext uri="{FF2B5EF4-FFF2-40B4-BE49-F238E27FC236}">
                <a16:creationId xmlns:a16="http://schemas.microsoft.com/office/drawing/2014/main" id="{1BFBF027-E34A-40A6-A32A-602BD941A1C2}"/>
              </a:ext>
            </a:extLst>
          </p:cNvPr>
          <p:cNvGraphicFramePr>
            <a:graphicFrameLocks noGrp="1"/>
          </p:cNvGraphicFramePr>
          <p:nvPr>
            <p:extLst>
              <p:ext uri="{D42A27DB-BD31-4B8C-83A1-F6EECF244321}">
                <p14:modId xmlns:p14="http://schemas.microsoft.com/office/powerpoint/2010/main" val="44325891"/>
              </p:ext>
            </p:extLst>
          </p:nvPr>
        </p:nvGraphicFramePr>
        <p:xfrm>
          <a:off x="3419872" y="4175856"/>
          <a:ext cx="5375922" cy="2468880"/>
        </p:xfrm>
        <a:graphic>
          <a:graphicData uri="http://schemas.openxmlformats.org/drawingml/2006/table">
            <a:tbl>
              <a:tblPr firstRow="1" bandRow="1">
                <a:tableStyleId>{5C22544A-7EE6-4342-B048-85BDC9FD1C3A}</a:tableStyleId>
              </a:tblPr>
              <a:tblGrid>
                <a:gridCol w="2543500">
                  <a:extLst>
                    <a:ext uri="{9D8B030D-6E8A-4147-A177-3AD203B41FA5}">
                      <a16:colId xmlns:a16="http://schemas.microsoft.com/office/drawing/2014/main" val="2283315146"/>
                    </a:ext>
                  </a:extLst>
                </a:gridCol>
                <a:gridCol w="2047208">
                  <a:extLst>
                    <a:ext uri="{9D8B030D-6E8A-4147-A177-3AD203B41FA5}">
                      <a16:colId xmlns:a16="http://schemas.microsoft.com/office/drawing/2014/main" val="158671441"/>
                    </a:ext>
                  </a:extLst>
                </a:gridCol>
                <a:gridCol w="785214">
                  <a:extLst>
                    <a:ext uri="{9D8B030D-6E8A-4147-A177-3AD203B41FA5}">
                      <a16:colId xmlns:a16="http://schemas.microsoft.com/office/drawing/2014/main" val="2198572693"/>
                    </a:ext>
                  </a:extLst>
                </a:gridCol>
              </a:tblGrid>
              <a:tr h="280243">
                <a:tc>
                  <a:txBody>
                    <a:bodyPr/>
                    <a:lstStyle/>
                    <a:p>
                      <a:endParaRPr lang="en-US" sz="1600" dirty="0">
                        <a:latin typeface="Times New Roman" panose="02020603050405020304" pitchFamily="18" charset="0"/>
                        <a:cs typeface="Times New Roman" panose="02020603050405020304" pitchFamily="18" charset="0"/>
                      </a:endParaRPr>
                    </a:p>
                  </a:txBody>
                  <a:tcPr/>
                </a:tc>
                <a:tc>
                  <a:txBody>
                    <a:bodyPr/>
                    <a:lstStyle/>
                    <a:p>
                      <a:endParaRPr lang="en-US" sz="1600" dirty="0">
                        <a:latin typeface="Times New Roman" panose="02020603050405020304" pitchFamily="18" charset="0"/>
                        <a:cs typeface="Times New Roman" panose="02020603050405020304" pitchFamily="18" charset="0"/>
                      </a:endParaRPr>
                    </a:p>
                  </a:txBody>
                  <a:tcPr/>
                </a:tc>
                <a:tc>
                  <a:txBody>
                    <a:bodyPr/>
                    <a:lstStyle/>
                    <a:p>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29186909"/>
                  </a:ext>
                </a:extLst>
              </a:tr>
              <a:tr h="891682">
                <a:tc>
                  <a:txBody>
                    <a:bodyPr/>
                    <a:lstStyle/>
                    <a:p>
                      <a:r>
                        <a:rPr lang="en-US" sz="1600" dirty="0">
                          <a:latin typeface="Times New Roman" panose="02020603050405020304" pitchFamily="18" charset="0"/>
                          <a:cs typeface="Times New Roman" panose="02020603050405020304" pitchFamily="18" charset="0"/>
                        </a:rPr>
                        <a:t>Pregnant, lactating mother, acceptor of family planning</a:t>
                      </a:r>
                    </a:p>
                  </a:txBody>
                  <a:tcPr/>
                </a:tc>
                <a:tc>
                  <a:txBody>
                    <a:bodyPr/>
                    <a:lstStyle/>
                    <a:p>
                      <a:r>
                        <a:rPr lang="en-US" sz="1600" dirty="0">
                          <a:latin typeface="Times New Roman" panose="02020603050405020304" pitchFamily="18" charset="0"/>
                          <a:cs typeface="Times New Roman" panose="02020603050405020304" pitchFamily="18" charset="0"/>
                        </a:rPr>
                        <a:t>1 tab of Iron &amp; Folic acid</a:t>
                      </a:r>
                    </a:p>
                    <a:p>
                      <a:r>
                        <a:rPr lang="en-US" sz="1600" dirty="0">
                          <a:latin typeface="Times New Roman" panose="02020603050405020304" pitchFamily="18" charset="0"/>
                          <a:cs typeface="Times New Roman" panose="02020603050405020304" pitchFamily="18" charset="0"/>
                        </a:rPr>
                        <a:t>-100mg elemental iron</a:t>
                      </a:r>
                    </a:p>
                    <a:p>
                      <a:r>
                        <a:rPr lang="en-US" sz="1600" dirty="0">
                          <a:latin typeface="Times New Roman" panose="02020603050405020304" pitchFamily="18" charset="0"/>
                          <a:cs typeface="Times New Roman" panose="02020603050405020304" pitchFamily="18" charset="0"/>
                        </a:rPr>
                        <a:t>-0.5 mg folic acid</a:t>
                      </a:r>
                    </a:p>
                  </a:txBody>
                  <a:tcPr/>
                </a:tc>
                <a:tc>
                  <a:txBody>
                    <a:bodyPr/>
                    <a:lstStyle/>
                    <a:p>
                      <a:r>
                        <a:rPr lang="en-US" sz="1600" dirty="0">
                          <a:latin typeface="Times New Roman" panose="02020603050405020304" pitchFamily="18" charset="0"/>
                          <a:cs typeface="Times New Roman" panose="02020603050405020304" pitchFamily="18" charset="0"/>
                        </a:rPr>
                        <a:t>100 days</a:t>
                      </a:r>
                    </a:p>
                  </a:txBody>
                  <a:tcPr/>
                </a:tc>
                <a:extLst>
                  <a:ext uri="{0D108BD9-81ED-4DB2-BD59-A6C34878D82A}">
                    <a16:rowId xmlns:a16="http://schemas.microsoft.com/office/drawing/2014/main" val="3669081291"/>
                  </a:ext>
                </a:extLst>
              </a:tr>
              <a:tr h="891682">
                <a:tc>
                  <a:txBody>
                    <a:bodyPr/>
                    <a:lstStyle/>
                    <a:p>
                      <a:r>
                        <a:rPr lang="en-US" sz="1600" dirty="0">
                          <a:latin typeface="Times New Roman" panose="02020603050405020304" pitchFamily="18" charset="0"/>
                          <a:cs typeface="Times New Roman" panose="02020603050405020304" pitchFamily="18" charset="0"/>
                        </a:rPr>
                        <a:t>Children 1-12 years</a:t>
                      </a:r>
                    </a:p>
                  </a:txBody>
                  <a:tcPr/>
                </a:tc>
                <a:tc>
                  <a:txBody>
                    <a:bodyPr/>
                    <a:lstStyle/>
                    <a:p>
                      <a:r>
                        <a:rPr lang="en-US" sz="1600" dirty="0">
                          <a:latin typeface="Times New Roman" panose="02020603050405020304" pitchFamily="18" charset="0"/>
                          <a:cs typeface="Times New Roman" panose="02020603050405020304" pitchFamily="18" charset="0"/>
                        </a:rPr>
                        <a:t>1 tab of Iron &amp; Folic acid</a:t>
                      </a:r>
                    </a:p>
                    <a:p>
                      <a:r>
                        <a:rPr lang="en-US" sz="1600" dirty="0">
                          <a:latin typeface="Times New Roman" panose="02020603050405020304" pitchFamily="18" charset="0"/>
                          <a:cs typeface="Times New Roman" panose="02020603050405020304" pitchFamily="18" charset="0"/>
                        </a:rPr>
                        <a:t>-20 mg elemental iron</a:t>
                      </a:r>
                    </a:p>
                    <a:p>
                      <a:r>
                        <a:rPr lang="en-US" sz="1600" dirty="0">
                          <a:latin typeface="Times New Roman" panose="02020603050405020304" pitchFamily="18" charset="0"/>
                          <a:cs typeface="Times New Roman" panose="02020603050405020304" pitchFamily="18" charset="0"/>
                        </a:rPr>
                        <a:t>-0.1 mg folic acid</a:t>
                      </a:r>
                    </a:p>
                  </a:txBody>
                  <a:tcPr/>
                </a:tc>
                <a:tc>
                  <a:txBody>
                    <a:bodyPr/>
                    <a:lstStyle/>
                    <a:p>
                      <a:r>
                        <a:rPr lang="en-US" sz="1600" dirty="0">
                          <a:latin typeface="Times New Roman" panose="02020603050405020304" pitchFamily="18" charset="0"/>
                          <a:cs typeface="Times New Roman" panose="02020603050405020304" pitchFamily="18" charset="0"/>
                        </a:rPr>
                        <a:t>100 days</a:t>
                      </a:r>
                    </a:p>
                  </a:txBody>
                  <a:tcPr/>
                </a:tc>
                <a:extLst>
                  <a:ext uri="{0D108BD9-81ED-4DB2-BD59-A6C34878D82A}">
                    <a16:rowId xmlns:a16="http://schemas.microsoft.com/office/drawing/2014/main" val="3702026637"/>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154424"/>
            <a:ext cx="8435280" cy="6703576"/>
          </a:xfrm>
        </p:spPr>
        <p:txBody>
          <a:bodyPr>
            <a:normAutofit/>
          </a:bodyPr>
          <a:lstStyle/>
          <a:p>
            <a:pPr marL="0" indent="0" algn="l">
              <a:buNone/>
            </a:pPr>
            <a:r>
              <a:rPr lang="en-US" sz="1800" b="1" i="0" u="sng" dirty="0">
                <a:solidFill>
                  <a:srgbClr val="3B3835"/>
                </a:solidFill>
                <a:effectLst/>
                <a:latin typeface="Times New Roman" panose="02020603050405020304" pitchFamily="18" charset="0"/>
                <a:cs typeface="Times New Roman" panose="02020603050405020304" pitchFamily="18" charset="0"/>
              </a:rPr>
              <a:t>National Iron Plus Initiative (NIPI)</a:t>
            </a:r>
          </a:p>
          <a:p>
            <a:pPr algn="l">
              <a:buFont typeface="Wingdings" panose="05000000000000000000" pitchFamily="2" charset="2"/>
              <a:buChar char="Ø"/>
            </a:pPr>
            <a:r>
              <a:rPr lang="en-US" sz="1800" b="0" i="0" dirty="0">
                <a:solidFill>
                  <a:srgbClr val="3B3835"/>
                </a:solidFill>
                <a:effectLst/>
                <a:latin typeface="Times New Roman" panose="02020603050405020304" pitchFamily="18" charset="0"/>
                <a:cs typeface="Times New Roman" panose="02020603050405020304" pitchFamily="18" charset="0"/>
              </a:rPr>
              <a:t>The National Iron Plus Initiative (NIPI) is an attempt to look at the Iron Deficiency </a:t>
            </a:r>
            <a:r>
              <a:rPr lang="en-US" sz="1800" b="0" i="0" dirty="0" err="1">
                <a:solidFill>
                  <a:srgbClr val="3B3835"/>
                </a:solidFill>
                <a:effectLst/>
                <a:latin typeface="Times New Roman" panose="02020603050405020304" pitchFamily="18" charset="0"/>
                <a:cs typeface="Times New Roman" panose="02020603050405020304" pitchFamily="18" charset="0"/>
              </a:rPr>
              <a:t>Anaemia</a:t>
            </a:r>
            <a:r>
              <a:rPr lang="en-US" sz="1800" b="0" i="0" dirty="0">
                <a:solidFill>
                  <a:srgbClr val="3B3835"/>
                </a:solidFill>
                <a:effectLst/>
                <a:latin typeface="Times New Roman" panose="02020603050405020304" pitchFamily="18" charset="0"/>
                <a:cs typeface="Times New Roman" panose="02020603050405020304" pitchFamily="18" charset="0"/>
              </a:rPr>
              <a:t> comprehensively across all life stages including adolescents and women in reproductive age group who are not pregnant or lactating.</a:t>
            </a:r>
          </a:p>
          <a:p>
            <a:pPr algn="l">
              <a:buFont typeface="Wingdings" panose="05000000000000000000" pitchFamily="2" charset="2"/>
              <a:buChar char="Ø"/>
            </a:pPr>
            <a:r>
              <a:rPr lang="en-US" sz="1800" b="0" i="0" dirty="0">
                <a:solidFill>
                  <a:srgbClr val="3B3835"/>
                </a:solidFill>
                <a:effectLst/>
                <a:latin typeface="Times New Roman" panose="02020603050405020304" pitchFamily="18" charset="0"/>
                <a:cs typeface="Times New Roman" panose="02020603050405020304" pitchFamily="18" charset="0"/>
              </a:rPr>
              <a:t>NIPI is the broader umbrella which encompasses all the </a:t>
            </a:r>
            <a:r>
              <a:rPr lang="en-US" sz="1800" b="0" i="0" dirty="0" err="1">
                <a:solidFill>
                  <a:srgbClr val="3B3835"/>
                </a:solidFill>
                <a:effectLst/>
                <a:latin typeface="Times New Roman" panose="02020603050405020304" pitchFamily="18" charset="0"/>
                <a:cs typeface="Times New Roman" panose="02020603050405020304" pitchFamily="18" charset="0"/>
              </a:rPr>
              <a:t>programmes</a:t>
            </a:r>
            <a:r>
              <a:rPr lang="en-US" sz="1800" b="0" i="0" dirty="0">
                <a:solidFill>
                  <a:srgbClr val="3B3835"/>
                </a:solidFill>
                <a:effectLst/>
                <a:latin typeface="Times New Roman" panose="02020603050405020304" pitchFamily="18" charset="0"/>
                <a:cs typeface="Times New Roman" panose="02020603050405020304" pitchFamily="18" charset="0"/>
              </a:rPr>
              <a:t> for all the categories of population for addressing anemia holistically.</a:t>
            </a:r>
          </a:p>
          <a:p>
            <a:pPr algn="l">
              <a:buFont typeface="Wingdings" panose="05000000000000000000" pitchFamily="2" charset="2"/>
              <a:buChar char="Ø"/>
            </a:pPr>
            <a:r>
              <a:rPr lang="en-US" sz="1800" b="1" i="0" dirty="0">
                <a:solidFill>
                  <a:srgbClr val="3B3835"/>
                </a:solidFill>
                <a:effectLst/>
                <a:latin typeface="Times New Roman" panose="02020603050405020304" pitchFamily="18" charset="0"/>
                <a:cs typeface="Times New Roman" panose="02020603050405020304" pitchFamily="18" charset="0"/>
              </a:rPr>
              <a:t>Vision 2025</a:t>
            </a:r>
            <a:r>
              <a:rPr lang="en-US" sz="1800" b="0" i="0" dirty="0">
                <a:solidFill>
                  <a:srgbClr val="3B3835"/>
                </a:solidFill>
                <a:effectLst/>
                <a:latin typeface="Times New Roman" panose="02020603050405020304" pitchFamily="18" charset="0"/>
                <a:cs typeface="Times New Roman" panose="02020603050405020304" pitchFamily="18" charset="0"/>
              </a:rPr>
              <a:t>: </a:t>
            </a:r>
            <a:r>
              <a:rPr lang="en-US" sz="1800" b="0" i="0" dirty="0" err="1">
                <a:solidFill>
                  <a:srgbClr val="3B3835"/>
                </a:solidFill>
                <a:effectLst/>
                <a:latin typeface="Times New Roman" panose="02020603050405020304" pitchFamily="18" charset="0"/>
                <a:cs typeface="Times New Roman" panose="02020603050405020304" pitchFamily="18" charset="0"/>
              </a:rPr>
              <a:t>Anaemia</a:t>
            </a:r>
            <a:r>
              <a:rPr lang="en-US" sz="1800" b="0" i="0" dirty="0">
                <a:solidFill>
                  <a:srgbClr val="3B3835"/>
                </a:solidFill>
                <a:effectLst/>
                <a:latin typeface="Times New Roman" panose="02020603050405020304" pitchFamily="18" charset="0"/>
                <a:cs typeface="Times New Roman" panose="02020603050405020304" pitchFamily="18" charset="0"/>
              </a:rPr>
              <a:t> Free India • Reduction of </a:t>
            </a:r>
            <a:r>
              <a:rPr lang="en-US" sz="1800" b="0" i="0" dirty="0" err="1">
                <a:solidFill>
                  <a:srgbClr val="3B3835"/>
                </a:solidFill>
                <a:effectLst/>
                <a:latin typeface="Times New Roman" panose="02020603050405020304" pitchFamily="18" charset="0"/>
                <a:cs typeface="Times New Roman" panose="02020603050405020304" pitchFamily="18" charset="0"/>
              </a:rPr>
              <a:t>Anaemia</a:t>
            </a:r>
            <a:r>
              <a:rPr lang="en-US" sz="1800" b="0" i="0" dirty="0">
                <a:solidFill>
                  <a:srgbClr val="3B3835"/>
                </a:solidFill>
                <a:effectLst/>
                <a:latin typeface="Times New Roman" panose="02020603050405020304" pitchFamily="18" charset="0"/>
                <a:cs typeface="Times New Roman" panose="02020603050405020304" pitchFamily="18" charset="0"/>
              </a:rPr>
              <a:t> by 50% </a:t>
            </a:r>
          </a:p>
          <a:p>
            <a:pPr algn="l">
              <a:buFont typeface="Wingdings" panose="05000000000000000000" pitchFamily="2" charset="2"/>
              <a:buChar char="Ø"/>
            </a:pPr>
            <a:r>
              <a:rPr lang="en-US" sz="1800" b="0" i="0" dirty="0">
                <a:solidFill>
                  <a:srgbClr val="3B3835"/>
                </a:solidFill>
                <a:effectLst/>
                <a:latin typeface="Times New Roman" panose="02020603050405020304" pitchFamily="18" charset="0"/>
                <a:cs typeface="Times New Roman" panose="02020603050405020304" pitchFamily="18" charset="0"/>
              </a:rPr>
              <a:t>Total Beneficiaries : 45 crore (VHND &amp; RBSK Data)</a:t>
            </a:r>
          </a:p>
          <a:p>
            <a:pPr marL="0" indent="0">
              <a:buNone/>
            </a:pPr>
            <a:r>
              <a:rPr lang="en-US" sz="1800" dirty="0">
                <a:latin typeface="Times New Roman" panose="02020603050405020304" pitchFamily="18" charset="0"/>
                <a:cs typeface="Times New Roman" panose="02020603050405020304" pitchFamily="18" charset="0"/>
              </a:rPr>
              <a:t> </a:t>
            </a:r>
          </a:p>
          <a:p>
            <a:pPr>
              <a:buNone/>
            </a:pPr>
            <a:endParaRPr lang="en-US" sz="1800" dirty="0">
              <a:latin typeface="Times New Roman" panose="02020603050405020304" pitchFamily="18" charset="0"/>
              <a:cs typeface="Times New Roman" panose="02020603050405020304" pitchFamily="18" charset="0"/>
            </a:endParaRPr>
          </a:p>
          <a:p>
            <a:pPr>
              <a:buNone/>
            </a:pPr>
            <a:endParaRPr lang="en-US" sz="1800" b="1" dirty="0">
              <a:solidFill>
                <a:schemeClr val="accent3">
                  <a:lumMod val="75000"/>
                </a:schemeClr>
              </a:solidFill>
              <a:latin typeface="Times New Roman" panose="02020603050405020304" pitchFamily="18" charset="0"/>
              <a:cs typeface="Times New Roman" panose="02020603050405020304" pitchFamily="18" charset="0"/>
            </a:endParaRPr>
          </a:p>
          <a:p>
            <a:pPr>
              <a:buNone/>
            </a:pPr>
            <a:endParaRPr lang="en-US" sz="1800" dirty="0">
              <a:latin typeface="Times New Roman" panose="02020603050405020304" pitchFamily="18" charset="0"/>
              <a:cs typeface="Times New Roman" panose="02020603050405020304" pitchFamily="18" charset="0"/>
            </a:endParaRPr>
          </a:p>
          <a:p>
            <a:pPr>
              <a:buNone/>
            </a:pPr>
            <a:endParaRPr lang="en-US" sz="1800" dirty="0">
              <a:latin typeface="Times New Roman" panose="02020603050405020304" pitchFamily="18" charset="0"/>
              <a:cs typeface="Times New Roman" panose="02020603050405020304" pitchFamily="18" charset="0"/>
            </a:endParaRPr>
          </a:p>
        </p:txBody>
      </p:sp>
      <p:graphicFrame>
        <p:nvGraphicFramePr>
          <p:cNvPr id="2" name="Table 3">
            <a:extLst>
              <a:ext uri="{FF2B5EF4-FFF2-40B4-BE49-F238E27FC236}">
                <a16:creationId xmlns:a16="http://schemas.microsoft.com/office/drawing/2014/main" id="{45384E36-94FA-48BE-9781-08B4E4A8E448}"/>
              </a:ext>
            </a:extLst>
          </p:cNvPr>
          <p:cNvGraphicFramePr>
            <a:graphicFrameLocks noGrp="1"/>
          </p:cNvGraphicFramePr>
          <p:nvPr>
            <p:extLst>
              <p:ext uri="{D42A27DB-BD31-4B8C-83A1-F6EECF244321}">
                <p14:modId xmlns:p14="http://schemas.microsoft.com/office/powerpoint/2010/main" val="549191049"/>
              </p:ext>
            </p:extLst>
          </p:nvPr>
        </p:nvGraphicFramePr>
        <p:xfrm>
          <a:off x="539552" y="2852936"/>
          <a:ext cx="6888088" cy="4008120"/>
        </p:xfrm>
        <a:graphic>
          <a:graphicData uri="http://schemas.openxmlformats.org/drawingml/2006/table">
            <a:tbl>
              <a:tblPr firstRow="1" bandRow="1">
                <a:tableStyleId>{5C22544A-7EE6-4342-B048-85BDC9FD1C3A}</a:tableStyleId>
              </a:tblPr>
              <a:tblGrid>
                <a:gridCol w="2685026">
                  <a:extLst>
                    <a:ext uri="{9D8B030D-6E8A-4147-A177-3AD203B41FA5}">
                      <a16:colId xmlns:a16="http://schemas.microsoft.com/office/drawing/2014/main" val="2756126320"/>
                    </a:ext>
                  </a:extLst>
                </a:gridCol>
                <a:gridCol w="1907033">
                  <a:extLst>
                    <a:ext uri="{9D8B030D-6E8A-4147-A177-3AD203B41FA5}">
                      <a16:colId xmlns:a16="http://schemas.microsoft.com/office/drawing/2014/main" val="1956853827"/>
                    </a:ext>
                  </a:extLst>
                </a:gridCol>
                <a:gridCol w="2296029">
                  <a:extLst>
                    <a:ext uri="{9D8B030D-6E8A-4147-A177-3AD203B41FA5}">
                      <a16:colId xmlns:a16="http://schemas.microsoft.com/office/drawing/2014/main" val="3779864356"/>
                    </a:ext>
                  </a:extLst>
                </a:gridCol>
              </a:tblGrid>
              <a:tr h="284728">
                <a:tc>
                  <a:txBody>
                    <a:bodyPr/>
                    <a:lstStyle/>
                    <a:p>
                      <a:r>
                        <a:rPr lang="en-US" sz="1600" dirty="0">
                          <a:latin typeface="Times New Roman" panose="02020603050405020304" pitchFamily="18" charset="0"/>
                          <a:cs typeface="Times New Roman" panose="02020603050405020304" pitchFamily="18" charset="0"/>
                        </a:rPr>
                        <a:t>Category</a:t>
                      </a:r>
                    </a:p>
                  </a:txBody>
                  <a:tcPr/>
                </a:tc>
                <a:tc>
                  <a:txBody>
                    <a:bodyPr/>
                    <a:lstStyle/>
                    <a:p>
                      <a:r>
                        <a:rPr lang="en-US" sz="1600" dirty="0" err="1">
                          <a:latin typeface="Times New Roman" panose="02020603050405020304" pitchFamily="18" charset="0"/>
                          <a:cs typeface="Times New Roman" panose="02020603050405020304" pitchFamily="18" charset="0"/>
                        </a:rPr>
                        <a:t>Anaemia</a:t>
                      </a:r>
                      <a:r>
                        <a:rPr lang="en-US" sz="1600" dirty="0">
                          <a:latin typeface="Times New Roman" panose="02020603050405020304" pitchFamily="18" charset="0"/>
                          <a:cs typeface="Times New Roman" panose="02020603050405020304" pitchFamily="18" charset="0"/>
                        </a:rPr>
                        <a:t> status in 2015-16 (%)</a:t>
                      </a:r>
                    </a:p>
                  </a:txBody>
                  <a:tcPr/>
                </a:tc>
                <a:tc>
                  <a:txBody>
                    <a:bodyPr/>
                    <a:lstStyle/>
                    <a:p>
                      <a:r>
                        <a:rPr lang="en-US" sz="1600" dirty="0">
                          <a:latin typeface="Times New Roman" panose="02020603050405020304" pitchFamily="18" charset="0"/>
                          <a:cs typeface="Times New Roman" panose="02020603050405020304" pitchFamily="18" charset="0"/>
                        </a:rPr>
                        <a:t>Expected </a:t>
                      </a:r>
                      <a:r>
                        <a:rPr lang="en-US" sz="1600" dirty="0" err="1">
                          <a:latin typeface="Times New Roman" panose="02020603050405020304" pitchFamily="18" charset="0"/>
                          <a:cs typeface="Times New Roman" panose="02020603050405020304" pitchFamily="18" charset="0"/>
                        </a:rPr>
                        <a:t>Anaemia</a:t>
                      </a:r>
                      <a:r>
                        <a:rPr lang="en-US" sz="1600" dirty="0">
                          <a:latin typeface="Times New Roman" panose="02020603050405020304" pitchFamily="18" charset="0"/>
                          <a:cs typeface="Times New Roman" panose="02020603050405020304" pitchFamily="18" charset="0"/>
                        </a:rPr>
                        <a:t> status in 2025 (%)</a:t>
                      </a:r>
                    </a:p>
                  </a:txBody>
                  <a:tcPr/>
                </a:tc>
                <a:extLst>
                  <a:ext uri="{0D108BD9-81ED-4DB2-BD59-A6C34878D82A}">
                    <a16:rowId xmlns:a16="http://schemas.microsoft.com/office/drawing/2014/main" val="2174787150"/>
                  </a:ext>
                </a:extLst>
              </a:tr>
              <a:tr h="370840">
                <a:tc>
                  <a:txBody>
                    <a:bodyPr/>
                    <a:lstStyle/>
                    <a:p>
                      <a:r>
                        <a:rPr lang="en-US" sz="1600" b="0" i="0" dirty="0">
                          <a:solidFill>
                            <a:srgbClr val="3B3835"/>
                          </a:solidFill>
                          <a:effectLst/>
                          <a:latin typeface="Times New Roman" panose="02020603050405020304" pitchFamily="18" charset="0"/>
                          <a:cs typeface="Times New Roman" panose="02020603050405020304" pitchFamily="18" charset="0"/>
                        </a:rPr>
                        <a:t>Children 6 months to 59 months age </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59</a:t>
                      </a:r>
                    </a:p>
                  </a:txBody>
                  <a:tcPr/>
                </a:tc>
                <a:tc>
                  <a:txBody>
                    <a:bodyPr/>
                    <a:lstStyle/>
                    <a:p>
                      <a:r>
                        <a:rPr lang="en-US" sz="1600" dirty="0">
                          <a:latin typeface="Times New Roman" panose="02020603050405020304" pitchFamily="18" charset="0"/>
                          <a:cs typeface="Times New Roman" panose="02020603050405020304" pitchFamily="18" charset="0"/>
                        </a:rPr>
                        <a:t>29</a:t>
                      </a:r>
                    </a:p>
                  </a:txBody>
                  <a:tcPr/>
                </a:tc>
                <a:extLst>
                  <a:ext uri="{0D108BD9-81ED-4DB2-BD59-A6C34878D82A}">
                    <a16:rowId xmlns:a16="http://schemas.microsoft.com/office/drawing/2014/main" val="1498958529"/>
                  </a:ext>
                </a:extLst>
              </a:tr>
              <a:tr h="370840">
                <a:tc>
                  <a:txBody>
                    <a:bodyPr/>
                    <a:lstStyle/>
                    <a:p>
                      <a:r>
                        <a:rPr lang="en-US" sz="1600" b="0" i="0" dirty="0">
                          <a:solidFill>
                            <a:srgbClr val="3B3835"/>
                          </a:solidFill>
                          <a:effectLst/>
                          <a:latin typeface="Times New Roman" panose="02020603050405020304" pitchFamily="18" charset="0"/>
                          <a:cs typeface="Times New Roman" panose="02020603050405020304" pitchFamily="18" charset="0"/>
                        </a:rPr>
                        <a:t>Children 5 to 9 years age </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21</a:t>
                      </a:r>
                    </a:p>
                  </a:txBody>
                  <a:tcPr/>
                </a:tc>
                <a:tc>
                  <a:txBody>
                    <a:bodyPr/>
                    <a:lstStyle/>
                    <a:p>
                      <a:r>
                        <a:rPr lang="en-US" sz="1600" dirty="0">
                          <a:latin typeface="Times New Roman" panose="02020603050405020304" pitchFamily="18" charset="0"/>
                          <a:cs typeface="Times New Roman" panose="02020603050405020304" pitchFamily="18" charset="0"/>
                        </a:rPr>
                        <a:t>11</a:t>
                      </a:r>
                    </a:p>
                  </a:txBody>
                  <a:tcPr/>
                </a:tc>
                <a:extLst>
                  <a:ext uri="{0D108BD9-81ED-4DB2-BD59-A6C34878D82A}">
                    <a16:rowId xmlns:a16="http://schemas.microsoft.com/office/drawing/2014/main" val="3041830140"/>
                  </a:ext>
                </a:extLst>
              </a:tr>
              <a:tr h="370840">
                <a:tc>
                  <a:txBody>
                    <a:bodyPr/>
                    <a:lstStyle/>
                    <a:p>
                      <a:r>
                        <a:rPr lang="en-US" sz="1600" b="0" i="0" dirty="0">
                          <a:solidFill>
                            <a:srgbClr val="3B3835"/>
                          </a:solidFill>
                          <a:effectLst/>
                          <a:latin typeface="Times New Roman" panose="02020603050405020304" pitchFamily="18" charset="0"/>
                          <a:cs typeface="Times New Roman" panose="02020603050405020304" pitchFamily="18" charset="0"/>
                        </a:rPr>
                        <a:t>Adolescent Girls  10 to 19 years age </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35</a:t>
                      </a:r>
                    </a:p>
                  </a:txBody>
                  <a:tcPr/>
                </a:tc>
                <a:tc>
                  <a:txBody>
                    <a:bodyPr/>
                    <a:lstStyle/>
                    <a:p>
                      <a:r>
                        <a:rPr lang="en-US" sz="1600" dirty="0">
                          <a:latin typeface="Times New Roman" panose="02020603050405020304" pitchFamily="18" charset="0"/>
                          <a:cs typeface="Times New Roman" panose="02020603050405020304" pitchFamily="18" charset="0"/>
                        </a:rPr>
                        <a:t>18</a:t>
                      </a:r>
                    </a:p>
                  </a:txBody>
                  <a:tcPr/>
                </a:tc>
                <a:extLst>
                  <a:ext uri="{0D108BD9-81ED-4DB2-BD59-A6C34878D82A}">
                    <a16:rowId xmlns:a16="http://schemas.microsoft.com/office/drawing/2014/main" val="1829700182"/>
                  </a:ext>
                </a:extLst>
              </a:tr>
              <a:tr h="370840">
                <a:tc>
                  <a:txBody>
                    <a:bodyPr/>
                    <a:lstStyle/>
                    <a:p>
                      <a:r>
                        <a:rPr lang="en-US" sz="1600" b="0" i="0" dirty="0">
                          <a:solidFill>
                            <a:srgbClr val="3B3835"/>
                          </a:solidFill>
                          <a:effectLst/>
                          <a:latin typeface="Times New Roman" panose="02020603050405020304" pitchFamily="18" charset="0"/>
                          <a:cs typeface="Times New Roman" panose="02020603050405020304" pitchFamily="18" charset="0"/>
                        </a:rPr>
                        <a:t>Adolescent Boys 10 to 19 years age </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16</a:t>
                      </a:r>
                    </a:p>
                  </a:txBody>
                  <a:tcPr/>
                </a:tc>
                <a:tc>
                  <a:txBody>
                    <a:bodyPr/>
                    <a:lstStyle/>
                    <a:p>
                      <a:r>
                        <a:rPr lang="en-US" sz="1600" dirty="0">
                          <a:latin typeface="Times New Roman" panose="02020603050405020304" pitchFamily="18" charset="0"/>
                          <a:cs typeface="Times New Roman" panose="02020603050405020304" pitchFamily="18" charset="0"/>
                        </a:rPr>
                        <a:t>8</a:t>
                      </a:r>
                    </a:p>
                  </a:txBody>
                  <a:tcPr/>
                </a:tc>
                <a:extLst>
                  <a:ext uri="{0D108BD9-81ED-4DB2-BD59-A6C34878D82A}">
                    <a16:rowId xmlns:a16="http://schemas.microsoft.com/office/drawing/2014/main" val="3805969470"/>
                  </a:ext>
                </a:extLst>
              </a:tr>
              <a:tr h="370840">
                <a:tc>
                  <a:txBody>
                    <a:bodyPr/>
                    <a:lstStyle/>
                    <a:p>
                      <a:r>
                        <a:rPr lang="en-US" sz="1600" dirty="0">
                          <a:latin typeface="Times New Roman" panose="02020603050405020304" pitchFamily="18" charset="0"/>
                          <a:cs typeface="Times New Roman" panose="02020603050405020304" pitchFamily="18" charset="0"/>
                        </a:rPr>
                        <a:t>Women of reproductive age group </a:t>
                      </a:r>
                    </a:p>
                  </a:txBody>
                  <a:tcPr/>
                </a:tc>
                <a:tc>
                  <a:txBody>
                    <a:bodyPr/>
                    <a:lstStyle/>
                    <a:p>
                      <a:r>
                        <a:rPr lang="en-US" sz="1600" dirty="0">
                          <a:latin typeface="Times New Roman" panose="02020603050405020304" pitchFamily="18" charset="0"/>
                          <a:cs typeface="Times New Roman" panose="02020603050405020304" pitchFamily="18" charset="0"/>
                        </a:rPr>
                        <a:t>53</a:t>
                      </a:r>
                    </a:p>
                  </a:txBody>
                  <a:tcPr/>
                </a:tc>
                <a:tc>
                  <a:txBody>
                    <a:bodyPr/>
                    <a:lstStyle/>
                    <a:p>
                      <a:r>
                        <a:rPr lang="en-US" sz="1600" dirty="0">
                          <a:latin typeface="Times New Roman" panose="02020603050405020304" pitchFamily="18" charset="0"/>
                          <a:cs typeface="Times New Roman" panose="02020603050405020304" pitchFamily="18" charset="0"/>
                        </a:rPr>
                        <a:t>27</a:t>
                      </a:r>
                    </a:p>
                  </a:txBody>
                  <a:tcPr/>
                </a:tc>
                <a:extLst>
                  <a:ext uri="{0D108BD9-81ED-4DB2-BD59-A6C34878D82A}">
                    <a16:rowId xmlns:a16="http://schemas.microsoft.com/office/drawing/2014/main" val="762433738"/>
                  </a:ext>
                </a:extLst>
              </a:tr>
              <a:tr h="370840">
                <a:tc>
                  <a:txBody>
                    <a:bodyPr/>
                    <a:lstStyle/>
                    <a:p>
                      <a:r>
                        <a:rPr lang="en-US" sz="1600" dirty="0">
                          <a:latin typeface="Times New Roman" panose="02020603050405020304" pitchFamily="18" charset="0"/>
                          <a:cs typeface="Times New Roman" panose="02020603050405020304" pitchFamily="18" charset="0"/>
                        </a:rPr>
                        <a:t>Pregnant women</a:t>
                      </a:r>
                    </a:p>
                  </a:txBody>
                  <a:tcPr/>
                </a:tc>
                <a:tc>
                  <a:txBody>
                    <a:bodyPr/>
                    <a:lstStyle/>
                    <a:p>
                      <a:r>
                        <a:rPr lang="en-US" sz="1600" dirty="0">
                          <a:latin typeface="Times New Roman" panose="02020603050405020304" pitchFamily="18" charset="0"/>
                          <a:cs typeface="Times New Roman" panose="02020603050405020304" pitchFamily="18" charset="0"/>
                        </a:rPr>
                        <a:t>50</a:t>
                      </a:r>
                    </a:p>
                  </a:txBody>
                  <a:tcPr/>
                </a:tc>
                <a:tc>
                  <a:txBody>
                    <a:bodyPr/>
                    <a:lstStyle/>
                    <a:p>
                      <a:r>
                        <a:rPr lang="en-US" sz="1600" dirty="0">
                          <a:latin typeface="Times New Roman" panose="02020603050405020304" pitchFamily="18" charset="0"/>
                          <a:cs typeface="Times New Roman" panose="02020603050405020304" pitchFamily="18" charset="0"/>
                        </a:rPr>
                        <a:t>25</a:t>
                      </a:r>
                    </a:p>
                  </a:txBody>
                  <a:tcPr/>
                </a:tc>
                <a:extLst>
                  <a:ext uri="{0D108BD9-81ED-4DB2-BD59-A6C34878D82A}">
                    <a16:rowId xmlns:a16="http://schemas.microsoft.com/office/drawing/2014/main" val="4287158938"/>
                  </a:ext>
                </a:extLst>
              </a:tr>
              <a:tr h="370840">
                <a:tc>
                  <a:txBody>
                    <a:bodyPr/>
                    <a:lstStyle/>
                    <a:p>
                      <a:r>
                        <a:rPr lang="en-US" sz="1600" dirty="0">
                          <a:latin typeface="Times New Roman" panose="02020603050405020304" pitchFamily="18" charset="0"/>
                          <a:cs typeface="Times New Roman" panose="02020603050405020304" pitchFamily="18" charset="0"/>
                        </a:rPr>
                        <a:t>Lactating mothers</a:t>
                      </a:r>
                    </a:p>
                  </a:txBody>
                  <a:tcPr/>
                </a:tc>
                <a:tc>
                  <a:txBody>
                    <a:bodyPr/>
                    <a:lstStyle/>
                    <a:p>
                      <a:r>
                        <a:rPr lang="en-US" sz="1600" dirty="0">
                          <a:latin typeface="Times New Roman" panose="02020603050405020304" pitchFamily="18" charset="0"/>
                          <a:cs typeface="Times New Roman" panose="02020603050405020304" pitchFamily="18" charset="0"/>
                        </a:rPr>
                        <a:t>50</a:t>
                      </a:r>
                    </a:p>
                  </a:txBody>
                  <a:tcPr/>
                </a:tc>
                <a:tc>
                  <a:txBody>
                    <a:bodyPr/>
                    <a:lstStyle/>
                    <a:p>
                      <a:r>
                        <a:rPr lang="en-US" sz="1600" dirty="0">
                          <a:latin typeface="Times New Roman" panose="02020603050405020304" pitchFamily="18" charset="0"/>
                          <a:cs typeface="Times New Roman" panose="02020603050405020304" pitchFamily="18" charset="0"/>
                        </a:rPr>
                        <a:t>25</a:t>
                      </a:r>
                    </a:p>
                  </a:txBody>
                  <a:tcPr/>
                </a:tc>
                <a:extLst>
                  <a:ext uri="{0D108BD9-81ED-4DB2-BD59-A6C34878D82A}">
                    <a16:rowId xmlns:a16="http://schemas.microsoft.com/office/drawing/2014/main" val="337651343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76064"/>
          </a:xfrm>
        </p:spPr>
        <p:txBody>
          <a:bodyPr>
            <a:normAutofit/>
          </a:bodyPr>
          <a:lstStyle/>
          <a:p>
            <a:r>
              <a:rPr lang="en-US" dirty="0"/>
              <a:t>N</a:t>
            </a:r>
            <a:r>
              <a:rPr dirty="0"/>
              <a:t>utritional </a:t>
            </a:r>
            <a:r>
              <a:rPr dirty="0" err="1"/>
              <a:t>programmes</a:t>
            </a:r>
            <a:r>
              <a:rPr dirty="0"/>
              <a:t> in </a:t>
            </a:r>
            <a:r>
              <a:rPr dirty="0" err="1"/>
              <a:t>india</a:t>
            </a:r>
            <a:endParaRPr lang="en-US" dirty="0"/>
          </a:p>
        </p:txBody>
      </p:sp>
      <p:sp>
        <p:nvSpPr>
          <p:cNvPr id="3" name="Content Placeholder 2"/>
          <p:cNvSpPr>
            <a:spLocks noGrp="1"/>
          </p:cNvSpPr>
          <p:nvPr>
            <p:ph sz="quarter" idx="1"/>
          </p:nvPr>
        </p:nvSpPr>
        <p:spPr>
          <a:xfrm>
            <a:off x="395536" y="764704"/>
            <a:ext cx="8291264" cy="5788496"/>
          </a:xfrm>
        </p:spPr>
        <p:txBody>
          <a:bodyPr>
            <a:noAutofit/>
          </a:bodyPr>
          <a:lstStyle/>
          <a:p>
            <a:pPr>
              <a:buNone/>
            </a:pPr>
            <a:r>
              <a:rPr lang="en-US" sz="2200" b="1" u="sng" dirty="0">
                <a:solidFill>
                  <a:schemeClr val="accent3">
                    <a:lumMod val="75000"/>
                  </a:schemeClr>
                </a:solidFill>
                <a:latin typeface="Times New Roman" panose="02020603050405020304" pitchFamily="18" charset="0"/>
                <a:cs typeface="Times New Roman" panose="02020603050405020304" pitchFamily="18" charset="0"/>
              </a:rPr>
              <a:t>Ministry of Rural Development</a:t>
            </a:r>
          </a:p>
          <a:p>
            <a:pPr>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Applied nutrition </a:t>
            </a:r>
            <a:r>
              <a:rPr lang="en-US" sz="2200" dirty="0" err="1">
                <a:latin typeface="Times New Roman" panose="02020603050405020304" pitchFamily="18" charset="0"/>
                <a:cs typeface="Times New Roman" panose="02020603050405020304" pitchFamily="18" charset="0"/>
              </a:rPr>
              <a:t>programme</a:t>
            </a:r>
            <a:endParaRPr lang="en-US" sz="2200" b="1" u="sng" dirty="0">
              <a:solidFill>
                <a:schemeClr val="accent3">
                  <a:lumMod val="75000"/>
                </a:schemeClr>
              </a:solidFill>
              <a:latin typeface="Times New Roman" panose="02020603050405020304" pitchFamily="18" charset="0"/>
              <a:cs typeface="Times New Roman" panose="02020603050405020304" pitchFamily="18" charset="0"/>
            </a:endParaRPr>
          </a:p>
          <a:p>
            <a:pPr>
              <a:buNone/>
            </a:pPr>
            <a:r>
              <a:rPr lang="en-US" sz="2200" b="1" u="sng" dirty="0">
                <a:solidFill>
                  <a:schemeClr val="accent3">
                    <a:lumMod val="75000"/>
                  </a:schemeClr>
                </a:solidFill>
                <a:latin typeface="Times New Roman" panose="02020603050405020304" pitchFamily="18" charset="0"/>
                <a:cs typeface="Times New Roman" panose="02020603050405020304" pitchFamily="18" charset="0"/>
              </a:rPr>
              <a:t>Ministry of Social Welfare</a:t>
            </a:r>
          </a:p>
          <a:p>
            <a:pPr>
              <a:lnSpc>
                <a:spcPct val="120000"/>
              </a:lnSpc>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Integrated child development services  </a:t>
            </a:r>
            <a:r>
              <a:rPr lang="en-US" sz="2200" dirty="0" err="1">
                <a:latin typeface="Times New Roman" panose="02020603050405020304" pitchFamily="18" charset="0"/>
                <a:cs typeface="Times New Roman" panose="02020603050405020304" pitchFamily="18" charset="0"/>
              </a:rPr>
              <a:t>programme</a:t>
            </a:r>
            <a:r>
              <a:rPr lang="en-US" sz="2200" dirty="0">
                <a:latin typeface="Times New Roman" panose="02020603050405020304" pitchFamily="18" charset="0"/>
                <a:cs typeface="Times New Roman" panose="02020603050405020304" pitchFamily="18" charset="0"/>
              </a:rPr>
              <a:t> (ICDS)</a:t>
            </a:r>
          </a:p>
          <a:p>
            <a:pPr>
              <a:lnSpc>
                <a:spcPct val="120000"/>
              </a:lnSpc>
              <a:buClr>
                <a:schemeClr val="tx1"/>
              </a:buClr>
              <a:buFont typeface="Wingdings" pitchFamily="2" charset="2"/>
              <a:buChar char="q"/>
            </a:pPr>
            <a:r>
              <a:rPr lang="en-US" sz="2200" dirty="0" err="1">
                <a:latin typeface="Times New Roman" panose="02020603050405020304" pitchFamily="18" charset="0"/>
                <a:cs typeface="Times New Roman" panose="02020603050405020304" pitchFamily="18" charset="0"/>
              </a:rPr>
              <a:t>Balwadi</a:t>
            </a:r>
            <a:r>
              <a:rPr lang="en-US" sz="2200" dirty="0">
                <a:latin typeface="Times New Roman" panose="02020603050405020304" pitchFamily="18" charset="0"/>
                <a:cs typeface="Times New Roman" panose="02020603050405020304" pitchFamily="18" charset="0"/>
              </a:rPr>
              <a:t> nutrition </a:t>
            </a:r>
            <a:r>
              <a:rPr lang="en-US" sz="2200" dirty="0" err="1">
                <a:latin typeface="Times New Roman" panose="02020603050405020304" pitchFamily="18" charset="0"/>
                <a:cs typeface="Times New Roman" panose="02020603050405020304" pitchFamily="18" charset="0"/>
              </a:rPr>
              <a:t>programme</a:t>
            </a:r>
            <a:r>
              <a:rPr lang="en-US" sz="2200" dirty="0">
                <a:latin typeface="Times New Roman" panose="02020603050405020304" pitchFamily="18" charset="0"/>
                <a:cs typeface="Times New Roman" panose="02020603050405020304" pitchFamily="18" charset="0"/>
              </a:rPr>
              <a:t> </a:t>
            </a:r>
          </a:p>
          <a:p>
            <a:pPr>
              <a:lnSpc>
                <a:spcPct val="120000"/>
              </a:lnSpc>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Special nutrition </a:t>
            </a:r>
            <a:r>
              <a:rPr lang="en-US" sz="2200" dirty="0" err="1">
                <a:latin typeface="Times New Roman" panose="02020603050405020304" pitchFamily="18" charset="0"/>
                <a:cs typeface="Times New Roman" panose="02020603050405020304" pitchFamily="18" charset="0"/>
              </a:rPr>
              <a:t>programme</a:t>
            </a:r>
            <a:r>
              <a:rPr lang="en-US" sz="2200" dirty="0">
                <a:latin typeface="Times New Roman" panose="02020603050405020304" pitchFamily="18" charset="0"/>
                <a:cs typeface="Times New Roman" panose="02020603050405020304" pitchFamily="18" charset="0"/>
              </a:rPr>
              <a:t>  (SNP)</a:t>
            </a:r>
            <a:endParaRPr lang="en-US" sz="2200" u="sng" dirty="0">
              <a:solidFill>
                <a:schemeClr val="accent3">
                  <a:lumMod val="75000"/>
                </a:schemeClr>
              </a:solidFill>
              <a:latin typeface="Times New Roman" panose="02020603050405020304" pitchFamily="18" charset="0"/>
              <a:cs typeface="Times New Roman" panose="02020603050405020304" pitchFamily="18" charset="0"/>
            </a:endParaRPr>
          </a:p>
          <a:p>
            <a:pPr>
              <a:buNone/>
            </a:pPr>
            <a:r>
              <a:rPr lang="en-US" sz="2200" b="1" u="sng" dirty="0">
                <a:solidFill>
                  <a:schemeClr val="accent3">
                    <a:lumMod val="75000"/>
                  </a:schemeClr>
                </a:solidFill>
                <a:latin typeface="Times New Roman" panose="02020603050405020304" pitchFamily="18" charset="0"/>
                <a:cs typeface="Times New Roman" panose="02020603050405020304" pitchFamily="18" charset="0"/>
              </a:rPr>
              <a:t>Ministry of Health and Family Welfare</a:t>
            </a:r>
          </a:p>
          <a:p>
            <a:pPr>
              <a:lnSpc>
                <a:spcPct val="120000"/>
              </a:lnSpc>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National Nutritional Anemia Prophylaxis </a:t>
            </a:r>
            <a:r>
              <a:rPr lang="en-US" sz="2200" dirty="0" err="1">
                <a:latin typeface="Times New Roman" panose="02020603050405020304" pitchFamily="18" charset="0"/>
                <a:cs typeface="Times New Roman" panose="02020603050405020304" pitchFamily="18" charset="0"/>
              </a:rPr>
              <a:t>Programme</a:t>
            </a:r>
            <a:endParaRPr lang="en-US" sz="2200" dirty="0">
              <a:latin typeface="Times New Roman" panose="02020603050405020304" pitchFamily="18" charset="0"/>
              <a:cs typeface="Times New Roman" panose="02020603050405020304" pitchFamily="18" charset="0"/>
            </a:endParaRPr>
          </a:p>
          <a:p>
            <a:pPr>
              <a:lnSpc>
                <a:spcPct val="120000"/>
              </a:lnSpc>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National prophylaxis </a:t>
            </a:r>
            <a:r>
              <a:rPr lang="en-US" sz="2200" dirty="0" err="1">
                <a:latin typeface="Times New Roman" panose="02020603050405020304" pitchFamily="18" charset="0"/>
                <a:cs typeface="Times New Roman" panose="02020603050405020304" pitchFamily="18" charset="0"/>
              </a:rPr>
              <a:t>programme</a:t>
            </a:r>
            <a:r>
              <a:rPr lang="en-US" sz="2200" dirty="0">
                <a:latin typeface="Times New Roman" panose="02020603050405020304" pitchFamily="18" charset="0"/>
                <a:cs typeface="Times New Roman" panose="02020603050405020304" pitchFamily="18" charset="0"/>
              </a:rPr>
              <a:t> against nutritional blindness due to vitamin A deficiency</a:t>
            </a:r>
          </a:p>
          <a:p>
            <a:pPr>
              <a:lnSpc>
                <a:spcPct val="120000"/>
              </a:lnSpc>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National Iodine Deficiency Disorder Control </a:t>
            </a:r>
            <a:r>
              <a:rPr lang="en-US" sz="2200" dirty="0" err="1">
                <a:latin typeface="Times New Roman" panose="02020603050405020304" pitchFamily="18" charset="0"/>
                <a:cs typeface="Times New Roman" panose="02020603050405020304" pitchFamily="18" charset="0"/>
              </a:rPr>
              <a:t>Programme</a:t>
            </a:r>
            <a:endParaRPr lang="en-US" sz="2200" dirty="0">
              <a:latin typeface="Times New Roman" panose="02020603050405020304" pitchFamily="18" charset="0"/>
              <a:cs typeface="Times New Roman" panose="02020603050405020304" pitchFamily="18" charset="0"/>
            </a:endParaRPr>
          </a:p>
          <a:p>
            <a:pPr>
              <a:buNone/>
            </a:pPr>
            <a:r>
              <a:rPr lang="en-US" sz="2200" b="1" u="sng" dirty="0">
                <a:solidFill>
                  <a:schemeClr val="accent3">
                    <a:lumMod val="75000"/>
                  </a:schemeClr>
                </a:solidFill>
                <a:latin typeface="Times New Roman" panose="02020603050405020304" pitchFamily="18" charset="0"/>
                <a:cs typeface="Times New Roman" panose="02020603050405020304" pitchFamily="18" charset="0"/>
              </a:rPr>
              <a:t>Ministry of Education</a:t>
            </a:r>
            <a:endParaRPr lang="en-US" sz="2200" dirty="0">
              <a:latin typeface="Times New Roman" panose="02020603050405020304" pitchFamily="18" charset="0"/>
              <a:cs typeface="Times New Roman" panose="02020603050405020304" pitchFamily="18" charset="0"/>
            </a:endParaRPr>
          </a:p>
          <a:p>
            <a:pPr>
              <a:buClr>
                <a:schemeClr val="tx1"/>
              </a:buClr>
              <a:buFont typeface="Wingdings" pitchFamily="2" charset="2"/>
              <a:buChar char="q"/>
            </a:pPr>
            <a:r>
              <a:rPr lang="en-US" sz="2200" dirty="0">
                <a:latin typeface="Times New Roman" panose="02020603050405020304" pitchFamily="18" charset="0"/>
                <a:cs typeface="Times New Roman" panose="02020603050405020304" pitchFamily="18" charset="0"/>
              </a:rPr>
              <a:t>Mid-day meal </a:t>
            </a:r>
            <a:r>
              <a:rPr lang="en-US" sz="2200" dirty="0" err="1">
                <a:latin typeface="Times New Roman" panose="02020603050405020304" pitchFamily="18" charset="0"/>
                <a:cs typeface="Times New Roman" panose="02020603050405020304" pitchFamily="18" charset="0"/>
              </a:rPr>
              <a:t>programme</a:t>
            </a:r>
            <a:r>
              <a:rPr lang="en-US" sz="2200" dirty="0">
                <a:latin typeface="Times New Roman" panose="02020603050405020304" pitchFamily="18" charset="0"/>
                <a:cs typeface="Times New Roman" panose="02020603050405020304" pitchFamily="18" charset="0"/>
              </a:rPr>
              <a:t> </a:t>
            </a:r>
            <a:r>
              <a:rPr lang="en-US" sz="2200" dirty="0">
                <a:solidFill>
                  <a:srgbClr val="3B3835"/>
                </a:solidFill>
                <a:latin typeface="Times New Roman" panose="02020603050405020304" pitchFamily="18" charset="0"/>
                <a:cs typeface="Times New Roman" panose="02020603050405020304" pitchFamily="18" charset="0"/>
              </a:rPr>
              <a:t>(School lunch </a:t>
            </a:r>
            <a:r>
              <a:rPr lang="en-US" sz="2200" dirty="0" err="1">
                <a:solidFill>
                  <a:srgbClr val="3B3835"/>
                </a:solidFill>
                <a:latin typeface="Times New Roman" panose="02020603050405020304" pitchFamily="18" charset="0"/>
                <a:cs typeface="Times New Roman" panose="02020603050405020304" pitchFamily="18" charset="0"/>
              </a:rPr>
              <a:t>Programme</a:t>
            </a:r>
            <a:r>
              <a:rPr lang="en-US" sz="2200" dirty="0">
                <a:solidFill>
                  <a:srgbClr val="3B3835"/>
                </a:solidFill>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3B12F-A987-4DB0-B342-3EC4D928C1DE}"/>
              </a:ext>
            </a:extLst>
          </p:cNvPr>
          <p:cNvSpPr>
            <a:spLocks noGrp="1"/>
          </p:cNvSpPr>
          <p:nvPr>
            <p:ph type="title"/>
          </p:nvPr>
        </p:nvSpPr>
        <p:spPr>
          <a:xfrm>
            <a:off x="457200" y="274638"/>
            <a:ext cx="7467600" cy="850106"/>
          </a:xfrm>
        </p:spPr>
        <p:txBody>
          <a:bodyPr/>
          <a:lstStyle/>
          <a:p>
            <a:r>
              <a:rPr lang="en-US" dirty="0"/>
              <a:t>interventions</a:t>
            </a:r>
          </a:p>
        </p:txBody>
      </p:sp>
      <p:sp>
        <p:nvSpPr>
          <p:cNvPr id="3" name="Content Placeholder 2">
            <a:extLst>
              <a:ext uri="{FF2B5EF4-FFF2-40B4-BE49-F238E27FC236}">
                <a16:creationId xmlns:a16="http://schemas.microsoft.com/office/drawing/2014/main" id="{34007671-F6A6-4DA1-A4BF-0FADA93172DF}"/>
              </a:ext>
            </a:extLst>
          </p:cNvPr>
          <p:cNvSpPr>
            <a:spLocks noGrp="1"/>
          </p:cNvSpPr>
          <p:nvPr>
            <p:ph sz="quarter" idx="1"/>
          </p:nvPr>
        </p:nvSpPr>
        <p:spPr/>
        <p:txBody>
          <a:bodyPr/>
          <a:lstStyle/>
          <a:p>
            <a:r>
              <a:rPr lang="en-US" b="0" i="0" dirty="0">
                <a:solidFill>
                  <a:srgbClr val="3B3835"/>
                </a:solidFill>
                <a:effectLst/>
                <a:latin typeface="Times New Roman" panose="02020603050405020304" pitchFamily="18" charset="0"/>
                <a:cs typeface="Times New Roman" panose="02020603050405020304" pitchFamily="18" charset="0"/>
              </a:rPr>
              <a:t>IFA Supplementation and Deworming </a:t>
            </a:r>
          </a:p>
          <a:p>
            <a:r>
              <a:rPr lang="en-US" b="0" i="0" dirty="0">
                <a:solidFill>
                  <a:srgbClr val="3B3835"/>
                </a:solidFill>
                <a:effectLst/>
                <a:latin typeface="Times New Roman" panose="02020603050405020304" pitchFamily="18" charset="0"/>
                <a:cs typeface="Times New Roman" panose="02020603050405020304" pitchFamily="18" charset="0"/>
              </a:rPr>
              <a:t>BCC for consumption of Iron Rich Food and IFA &amp; Albendazole Compliance </a:t>
            </a:r>
          </a:p>
          <a:p>
            <a:r>
              <a:rPr lang="en-US" b="0" i="0" dirty="0">
                <a:solidFill>
                  <a:srgbClr val="3B3835"/>
                </a:solidFill>
                <a:effectLst/>
                <a:latin typeface="Times New Roman" panose="02020603050405020304" pitchFamily="18" charset="0"/>
                <a:cs typeface="Times New Roman" panose="02020603050405020304" pitchFamily="18" charset="0"/>
              </a:rPr>
              <a:t>Use of Iron Fortified Food in Public Health facilities </a:t>
            </a:r>
          </a:p>
          <a:p>
            <a:r>
              <a:rPr lang="en-US" b="0" i="0" dirty="0">
                <a:solidFill>
                  <a:srgbClr val="3B3835"/>
                </a:solidFill>
                <a:effectLst/>
                <a:latin typeface="Times New Roman" panose="02020603050405020304" pitchFamily="18" charset="0"/>
                <a:cs typeface="Times New Roman" panose="02020603050405020304" pitchFamily="18" charset="0"/>
              </a:rPr>
              <a:t>Test and treat nutritional anemia in school going adolescents 10-19 years and pregnant women </a:t>
            </a:r>
          </a:p>
          <a:p>
            <a:r>
              <a:rPr lang="en-US" b="0" i="0" dirty="0">
                <a:solidFill>
                  <a:srgbClr val="3B3835"/>
                </a:solidFill>
                <a:effectLst/>
                <a:latin typeface="Times New Roman" panose="02020603050405020304" pitchFamily="18" charset="0"/>
                <a:cs typeface="Times New Roman" panose="02020603050405020304" pitchFamily="18" charset="0"/>
              </a:rPr>
              <a:t>Test and treat non-nutritional anemia (Malaria, sickle cell anemia </a:t>
            </a:r>
            <a:r>
              <a:rPr lang="en-US" b="0" i="0" dirty="0" err="1">
                <a:solidFill>
                  <a:srgbClr val="3B3835"/>
                </a:solidFill>
                <a:effectLst/>
                <a:latin typeface="Times New Roman" panose="02020603050405020304" pitchFamily="18" charset="0"/>
                <a:cs typeface="Times New Roman" panose="02020603050405020304" pitchFamily="18" charset="0"/>
              </a:rPr>
              <a:t>etc</a:t>
            </a:r>
            <a:r>
              <a:rPr lang="en-US" b="0" i="0" dirty="0">
                <a:solidFill>
                  <a:srgbClr val="3B3835"/>
                </a:solidFill>
                <a:effectLst/>
                <a:latin typeface="Times New Roman" panose="02020603050405020304" pitchFamily="18" charset="0"/>
                <a:cs typeface="Times New Roman" panose="02020603050405020304" pitchFamily="18" charset="0"/>
              </a:rPr>
              <a:t>) </a:t>
            </a:r>
          </a:p>
          <a:p>
            <a:r>
              <a:rPr lang="en-US" b="0" i="0" dirty="0">
                <a:solidFill>
                  <a:srgbClr val="3B3835"/>
                </a:solidFill>
                <a:effectLst/>
                <a:latin typeface="Times New Roman" panose="02020603050405020304" pitchFamily="18" charset="0"/>
                <a:cs typeface="Times New Roman" panose="02020603050405020304" pitchFamily="18" charset="0"/>
              </a:rPr>
              <a:t>Delayed cord clamping at institutional delivery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074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A8BFE-0362-4F56-8970-A79ED3A40478}"/>
              </a:ext>
            </a:extLst>
          </p:cNvPr>
          <p:cNvSpPr>
            <a:spLocks noGrp="1"/>
          </p:cNvSpPr>
          <p:nvPr>
            <p:ph type="title"/>
          </p:nvPr>
        </p:nvSpPr>
        <p:spPr>
          <a:xfrm>
            <a:off x="323528" y="274638"/>
            <a:ext cx="8280920" cy="634082"/>
          </a:xfrm>
        </p:spPr>
        <p:txBody>
          <a:bodyPr>
            <a:noAutofit/>
          </a:bodyPr>
          <a:lstStyle/>
          <a:p>
            <a:br>
              <a:rPr lang="en-US" sz="2400" b="1" i="0" dirty="0">
                <a:solidFill>
                  <a:srgbClr val="3B3835"/>
                </a:solidFill>
                <a:effectLst/>
                <a:latin typeface="Times New Roman" panose="02020603050405020304" pitchFamily="18" charset="0"/>
                <a:cs typeface="Times New Roman" panose="02020603050405020304" pitchFamily="18" charset="0"/>
              </a:rPr>
            </a:br>
            <a:br>
              <a:rPr lang="en-US" sz="2400" b="1" i="0" dirty="0">
                <a:solidFill>
                  <a:srgbClr val="3B3835"/>
                </a:solidFill>
                <a:effectLst/>
                <a:latin typeface="Times New Roman" panose="02020603050405020304" pitchFamily="18" charset="0"/>
                <a:cs typeface="Times New Roman" panose="02020603050405020304" pitchFamily="18" charset="0"/>
              </a:rPr>
            </a:br>
            <a:r>
              <a:rPr lang="en-US" sz="2400" b="1" i="0" dirty="0">
                <a:solidFill>
                  <a:srgbClr val="3B3835"/>
                </a:solidFill>
                <a:effectLst/>
                <a:latin typeface="Times New Roman" panose="02020603050405020304" pitchFamily="18" charset="0"/>
                <a:cs typeface="Times New Roman" panose="02020603050405020304" pitchFamily="18" charset="0"/>
              </a:rPr>
              <a:t>IFA supplementation </a:t>
            </a:r>
            <a:r>
              <a:rPr lang="en-US" sz="2400" b="1" i="0" dirty="0" err="1">
                <a:solidFill>
                  <a:srgbClr val="3B3835"/>
                </a:solidFill>
                <a:effectLst/>
                <a:latin typeface="Times New Roman" panose="02020603050405020304" pitchFamily="18" charset="0"/>
                <a:cs typeface="Times New Roman" panose="02020603050405020304" pitchFamily="18" charset="0"/>
              </a:rPr>
              <a:t>programme</a:t>
            </a:r>
            <a:r>
              <a:rPr lang="en-US" sz="2400" b="1" i="0" dirty="0">
                <a:solidFill>
                  <a:srgbClr val="3B3835"/>
                </a:solidFill>
                <a:effectLst/>
                <a:latin typeface="Times New Roman" panose="02020603050405020304" pitchFamily="18" charset="0"/>
                <a:cs typeface="Times New Roman" panose="02020603050405020304" pitchFamily="18" charset="0"/>
              </a:rPr>
              <a:t> &amp; service delivery</a:t>
            </a:r>
            <a:endParaRPr lang="en-US" sz="2400" b="1" dirty="0"/>
          </a:p>
        </p:txBody>
      </p:sp>
      <p:pic>
        <p:nvPicPr>
          <p:cNvPr id="5" name="Content Placeholder 4">
            <a:extLst>
              <a:ext uri="{FF2B5EF4-FFF2-40B4-BE49-F238E27FC236}">
                <a16:creationId xmlns:a16="http://schemas.microsoft.com/office/drawing/2014/main" id="{B11117F9-B1D2-4FA8-9171-9CDEEB5B5CCA}"/>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95536" y="1052736"/>
            <a:ext cx="8064896" cy="5616623"/>
          </a:xfrm>
        </p:spPr>
      </p:pic>
    </p:spTree>
    <p:extLst>
      <p:ext uri="{BB962C8B-B14F-4D97-AF65-F5344CB8AC3E}">
        <p14:creationId xmlns:p14="http://schemas.microsoft.com/office/powerpoint/2010/main" val="1054951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8"/>
          </a:xfrm>
        </p:spPr>
        <p:txBody>
          <a:bodyPr>
            <a:noAutofit/>
          </a:bodyPr>
          <a:lstStyle/>
          <a:p>
            <a:r>
              <a:rPr lang="en-US" sz="2800" dirty="0">
                <a:latin typeface="Times New Roman" panose="02020603050405020304" pitchFamily="18" charset="0"/>
                <a:cs typeface="Times New Roman" panose="02020603050405020304" pitchFamily="18" charset="0"/>
              </a:rPr>
              <a:t>W</a:t>
            </a:r>
            <a:r>
              <a:rPr sz="2800" dirty="0">
                <a:latin typeface="Times New Roman" panose="02020603050405020304" pitchFamily="18" charset="0"/>
                <a:cs typeface="Times New Roman" panose="02020603050405020304" pitchFamily="18" charset="0"/>
              </a:rPr>
              <a:t>eekly Iron and Folic acid </a:t>
            </a:r>
            <a:r>
              <a:rPr sz="2800" dirty="0" err="1">
                <a:latin typeface="Times New Roman" panose="02020603050405020304" pitchFamily="18" charset="0"/>
                <a:cs typeface="Times New Roman" panose="02020603050405020304" pitchFamily="18" charset="0"/>
              </a:rPr>
              <a:t>supplimentation</a:t>
            </a:r>
            <a:r>
              <a:rPr sz="2800" dirty="0">
                <a:latin typeface="Times New Roman" panose="02020603050405020304" pitchFamily="18" charset="0"/>
                <a:cs typeface="Times New Roman" panose="02020603050405020304" pitchFamily="18" charset="0"/>
              </a:rPr>
              <a:t> </a:t>
            </a:r>
            <a:r>
              <a:rPr sz="2800" dirty="0" err="1">
                <a:latin typeface="Times New Roman" panose="02020603050405020304" pitchFamily="18" charset="0"/>
                <a:cs typeface="Times New Roman" panose="02020603050405020304" pitchFamily="18" charset="0"/>
              </a:rPr>
              <a:t>programme</a:t>
            </a:r>
            <a:r>
              <a:rPr sz="2800" dirty="0">
                <a:latin typeface="Times New Roman" panose="02020603050405020304" pitchFamily="18" charset="0"/>
                <a:cs typeface="Times New Roman" panose="02020603050405020304" pitchFamily="18" charset="0"/>
              </a:rPr>
              <a:t> for adolescents </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196752"/>
            <a:ext cx="8229600" cy="5204048"/>
          </a:xfrm>
        </p:spPr>
        <p:txBody>
          <a:bodyPr>
            <a:normAutofit fontScale="92500" lnSpcReduction="10000"/>
          </a:bodyPr>
          <a:lstStyle/>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Also known as WIFS-Blue campaign.</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Nodal agency- Ministry of H&amp;FW</a:t>
            </a:r>
          </a:p>
          <a:p>
            <a:pPr>
              <a:buClrTx/>
              <a:buNone/>
            </a:pPr>
            <a:r>
              <a:rPr lang="en-US" sz="2200" b="1" dirty="0">
                <a:solidFill>
                  <a:schemeClr val="accent3">
                    <a:lumMod val="75000"/>
                  </a:schemeClr>
                </a:solidFill>
                <a:latin typeface="Times New Roman" panose="02020603050405020304" pitchFamily="18" charset="0"/>
                <a:cs typeface="Times New Roman" panose="02020603050405020304" pitchFamily="18" charset="0"/>
              </a:rPr>
              <a:t>Beneficiaries-</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Adolescent girls/boys enrolled in school, 6</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- 12</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std.</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Adolescent girls not enrolled in schools</a:t>
            </a:r>
          </a:p>
          <a:p>
            <a:pPr>
              <a:buClrTx/>
              <a:buNone/>
            </a:pPr>
            <a:r>
              <a:rPr lang="en-US" sz="2000" dirty="0">
                <a:latin typeface="Times New Roman" panose="02020603050405020304" pitchFamily="18" charset="0"/>
                <a:cs typeface="Times New Roman" panose="02020603050405020304" pitchFamily="18" charset="0"/>
              </a:rPr>
              <a:t> </a:t>
            </a:r>
          </a:p>
          <a:p>
            <a:pPr>
              <a:buClrTx/>
              <a:buFont typeface="Wingdings" pitchFamily="2" charset="2"/>
              <a:buChar char="Ø"/>
            </a:pPr>
            <a:endParaRPr lang="en-US" sz="2000" dirty="0">
              <a:latin typeface="Times New Roman" panose="02020603050405020304" pitchFamily="18" charset="0"/>
              <a:cs typeface="Times New Roman" panose="02020603050405020304" pitchFamily="18" charset="0"/>
            </a:endParaRPr>
          </a:p>
          <a:p>
            <a:pPr>
              <a:buClrTx/>
              <a:buFont typeface="Wingdings" pitchFamily="2" charset="2"/>
              <a:buChar char="Ø"/>
            </a:pPr>
            <a:endParaRPr lang="en-US" sz="2000" dirty="0">
              <a:latin typeface="Times New Roman" panose="02020603050405020304" pitchFamily="18" charset="0"/>
              <a:cs typeface="Times New Roman" panose="02020603050405020304" pitchFamily="18" charset="0"/>
            </a:endParaRPr>
          </a:p>
          <a:p>
            <a:pPr>
              <a:buClrTx/>
              <a:buFont typeface="Wingdings" pitchFamily="2" charset="2"/>
              <a:buChar char="Ø"/>
            </a:pPr>
            <a:endParaRPr lang="en-US" sz="2000" dirty="0">
              <a:latin typeface="Times New Roman" panose="02020603050405020304" pitchFamily="18" charset="0"/>
              <a:cs typeface="Times New Roman" panose="02020603050405020304" pitchFamily="18" charset="0"/>
            </a:endParaRPr>
          </a:p>
          <a:p>
            <a:pPr>
              <a:buClrTx/>
              <a:buFont typeface="Wingdings" pitchFamily="2" charset="2"/>
              <a:buChar char="Ø"/>
            </a:pPr>
            <a:endParaRPr lang="en-US" sz="2000" dirty="0">
              <a:latin typeface="Times New Roman" panose="02020603050405020304" pitchFamily="18" charset="0"/>
              <a:cs typeface="Times New Roman" panose="02020603050405020304" pitchFamily="18" charset="0"/>
            </a:endParaRPr>
          </a:p>
          <a:p>
            <a:pPr>
              <a:buClrTx/>
              <a:buFont typeface="Wingdings" pitchFamily="2" charset="2"/>
              <a:buChar char="Ø"/>
            </a:pPr>
            <a:endParaRPr lang="en-US" sz="2000" dirty="0">
              <a:latin typeface="Times New Roman" panose="02020603050405020304" pitchFamily="18" charset="0"/>
              <a:cs typeface="Times New Roman" panose="02020603050405020304" pitchFamily="18" charset="0"/>
            </a:endParaRPr>
          </a:p>
          <a:p>
            <a:pPr>
              <a:buClrTx/>
              <a:buNone/>
            </a:pPr>
            <a:r>
              <a:rPr lang="en-US" sz="2200" b="1" dirty="0">
                <a:solidFill>
                  <a:schemeClr val="accent3">
                    <a:lumMod val="75000"/>
                  </a:schemeClr>
                </a:solidFill>
                <a:latin typeface="Times New Roman" panose="02020603050405020304" pitchFamily="18" charset="0"/>
                <a:cs typeface="Times New Roman" panose="02020603050405020304" pitchFamily="18" charset="0"/>
              </a:rPr>
              <a:t>Services </a:t>
            </a:r>
          </a:p>
          <a:p>
            <a:pPr>
              <a:buClrTx/>
              <a:buFont typeface="Wingdings" pitchFamily="2" charset="2"/>
              <a:buChar char="Ø"/>
            </a:pPr>
            <a:r>
              <a:rPr lang="en-US" sz="2000" b="1" u="sng" dirty="0">
                <a:latin typeface="Times New Roman" panose="02020603050405020304" pitchFamily="18" charset="0"/>
                <a:cs typeface="Times New Roman" panose="02020603050405020304" pitchFamily="18" charset="0"/>
              </a:rPr>
              <a:t>IFA tablet to target population on weekly basis on a fixed day(Monday) for 52 weeks.</a:t>
            </a:r>
          </a:p>
          <a:p>
            <a:pPr>
              <a:buClrTx/>
              <a:buFont typeface="Wingdings" pitchFamily="2" charset="2"/>
              <a:buChar char="Ø"/>
            </a:pPr>
            <a:r>
              <a:rPr lang="en-US" sz="2000" b="1" dirty="0">
                <a:latin typeface="Times New Roman" panose="02020603050405020304" pitchFamily="18" charset="0"/>
                <a:cs typeface="Times New Roman" panose="02020603050405020304" pitchFamily="18" charset="0"/>
              </a:rPr>
              <a:t>Biannual </a:t>
            </a:r>
            <a:r>
              <a:rPr lang="en-US" sz="2000" b="1" dirty="0" err="1">
                <a:latin typeface="Times New Roman" panose="02020603050405020304" pitchFamily="18" charset="0"/>
                <a:cs typeface="Times New Roman" panose="02020603050405020304" pitchFamily="18" charset="0"/>
              </a:rPr>
              <a:t>deworming</a:t>
            </a:r>
            <a:r>
              <a:rPr lang="en-US" sz="2000" b="1" dirty="0">
                <a:latin typeface="Times New Roman" panose="02020603050405020304" pitchFamily="18" charset="0"/>
                <a:cs typeface="Times New Roman" panose="02020603050405020304" pitchFamily="18" charset="0"/>
              </a:rPr>
              <a:t> (February and August)</a:t>
            </a:r>
          </a:p>
        </p:txBody>
      </p:sp>
      <p:sp>
        <p:nvSpPr>
          <p:cNvPr id="4" name="Rectangle 3"/>
          <p:cNvSpPr/>
          <p:nvPr/>
        </p:nvSpPr>
        <p:spPr>
          <a:xfrm>
            <a:off x="3048000" y="3048000"/>
            <a:ext cx="2667000" cy="4572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dirty="0"/>
              <a:t>IMPLEMENTATION</a:t>
            </a:r>
          </a:p>
        </p:txBody>
      </p:sp>
      <p:sp>
        <p:nvSpPr>
          <p:cNvPr id="5" name="Rounded Rectangle 4"/>
          <p:cNvSpPr/>
          <p:nvPr/>
        </p:nvSpPr>
        <p:spPr>
          <a:xfrm>
            <a:off x="5257800" y="4038600"/>
            <a:ext cx="3200400" cy="5334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u="sng" dirty="0"/>
              <a:t>In-school students </a:t>
            </a:r>
          </a:p>
          <a:p>
            <a:pPr algn="ctr"/>
            <a:r>
              <a:rPr lang="en-US" sz="1700" dirty="0"/>
              <a:t>Ministry of education</a:t>
            </a:r>
          </a:p>
        </p:txBody>
      </p:sp>
      <p:sp>
        <p:nvSpPr>
          <p:cNvPr id="6" name="Rounded Rectangle 5"/>
          <p:cNvSpPr/>
          <p:nvPr/>
        </p:nvSpPr>
        <p:spPr>
          <a:xfrm>
            <a:off x="990600" y="4038600"/>
            <a:ext cx="3429000" cy="5334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u="sng" dirty="0"/>
              <a:t>Out of school students</a:t>
            </a:r>
          </a:p>
          <a:p>
            <a:pPr algn="ctr"/>
            <a:r>
              <a:rPr lang="en-US" sz="1700" dirty="0"/>
              <a:t>Ministry of Social Welfare</a:t>
            </a:r>
          </a:p>
        </p:txBody>
      </p:sp>
      <p:cxnSp>
        <p:nvCxnSpPr>
          <p:cNvPr id="8" name="Elbow Connector 7"/>
          <p:cNvCxnSpPr/>
          <p:nvPr/>
        </p:nvCxnSpPr>
        <p:spPr>
          <a:xfrm rot="16200000" flipH="1">
            <a:off x="5410200" y="3505200"/>
            <a:ext cx="533400" cy="533400"/>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p:nvPr/>
        </p:nvCxnSpPr>
        <p:spPr>
          <a:xfrm rot="5400000">
            <a:off x="2895600" y="3581400"/>
            <a:ext cx="533400" cy="381000"/>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C7DFF-A0F7-4CE8-8C23-7AA92AA5769E}"/>
              </a:ext>
            </a:extLst>
          </p:cNvPr>
          <p:cNvSpPr>
            <a:spLocks noGrp="1"/>
          </p:cNvSpPr>
          <p:nvPr>
            <p:ph type="title"/>
          </p:nvPr>
        </p:nvSpPr>
        <p:spPr>
          <a:xfrm>
            <a:off x="457200" y="205273"/>
            <a:ext cx="7467600" cy="631439"/>
          </a:xfrm>
        </p:spPr>
        <p:txBody>
          <a:bodyPr/>
          <a:lstStyle/>
          <a:p>
            <a:r>
              <a:rPr lang="en-US" b="1" dirty="0"/>
              <a:t>Deworming</a:t>
            </a:r>
          </a:p>
        </p:txBody>
      </p:sp>
      <p:sp>
        <p:nvSpPr>
          <p:cNvPr id="3" name="Content Placeholder 2">
            <a:extLst>
              <a:ext uri="{FF2B5EF4-FFF2-40B4-BE49-F238E27FC236}">
                <a16:creationId xmlns:a16="http://schemas.microsoft.com/office/drawing/2014/main" id="{64D7EE19-C836-419B-A731-A2FB2DE1E185}"/>
              </a:ext>
            </a:extLst>
          </p:cNvPr>
          <p:cNvSpPr>
            <a:spLocks noGrp="1"/>
          </p:cNvSpPr>
          <p:nvPr>
            <p:ph sz="quarter" idx="1"/>
          </p:nvPr>
        </p:nvSpPr>
        <p:spPr>
          <a:xfrm>
            <a:off x="457200" y="1052736"/>
            <a:ext cx="8003232" cy="5421216"/>
          </a:xfrm>
        </p:spPr>
        <p:txBody>
          <a:bodyPr>
            <a:normAutofit/>
          </a:bodyPr>
          <a:lstStyle/>
          <a:p>
            <a:pPr marL="0" indent="0" algn="l">
              <a:buNone/>
            </a:pPr>
            <a:endParaRPr lang="en-US" b="0" i="0" dirty="0">
              <a:solidFill>
                <a:srgbClr val="3B3835"/>
              </a:solidFill>
              <a:effectLst/>
              <a:latin typeface="Times New Roman" panose="02020603050405020304" pitchFamily="18" charset="0"/>
              <a:cs typeface="Times New Roman" panose="02020603050405020304" pitchFamily="18" charset="0"/>
            </a:endParaRP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241 million children at risk of intestinal worms </a:t>
            </a: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Result of poor sanitation and hygiene </a:t>
            </a: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Soil transmitted </a:t>
            </a:r>
            <a:r>
              <a:rPr lang="en-US" b="0" i="0" dirty="0" err="1">
                <a:solidFill>
                  <a:srgbClr val="3B3835"/>
                </a:solidFill>
                <a:effectLst/>
                <a:latin typeface="Times New Roman" panose="02020603050405020304" pitchFamily="18" charset="0"/>
                <a:cs typeface="Times New Roman" panose="02020603050405020304" pitchFamily="18" charset="0"/>
              </a:rPr>
              <a:t>helminthes</a:t>
            </a:r>
            <a:r>
              <a:rPr lang="en-US" b="0" i="0" dirty="0">
                <a:solidFill>
                  <a:srgbClr val="3B3835"/>
                </a:solidFill>
                <a:effectLst/>
                <a:latin typeface="Times New Roman" panose="02020603050405020304" pitchFamily="18" charset="0"/>
                <a:cs typeface="Times New Roman" panose="02020603050405020304" pitchFamily="18" charset="0"/>
              </a:rPr>
              <a:t> (commonly referred to as worms, including roundworms, whipworms and hookworms. ) are the major cause anemia and under- nutrition </a:t>
            </a: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Almost 7 in 10 children in the 6-59 month age-group are anemic.</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024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6D2D0-DABA-489A-8121-37EBFAE2D75A}"/>
              </a:ext>
            </a:extLst>
          </p:cNvPr>
          <p:cNvSpPr>
            <a:spLocks noGrp="1"/>
          </p:cNvSpPr>
          <p:nvPr>
            <p:ph type="title"/>
          </p:nvPr>
        </p:nvSpPr>
        <p:spPr>
          <a:xfrm>
            <a:off x="457200" y="274638"/>
            <a:ext cx="7467600" cy="634082"/>
          </a:xfrm>
        </p:spPr>
        <p:txBody>
          <a:bodyPr/>
          <a:lstStyle/>
          <a:p>
            <a:r>
              <a:rPr lang="en-US" b="1" i="0" dirty="0">
                <a:solidFill>
                  <a:srgbClr val="3B3835"/>
                </a:solidFill>
                <a:effectLst/>
                <a:latin typeface="Times New Roman" panose="02020603050405020304" pitchFamily="18" charset="0"/>
                <a:cs typeface="Times New Roman" panose="02020603050405020304" pitchFamily="18" charset="0"/>
              </a:rPr>
              <a:t>National Deworming Day</a:t>
            </a:r>
            <a:endParaRPr lang="en-US" b="1" dirty="0"/>
          </a:p>
        </p:txBody>
      </p:sp>
      <p:sp>
        <p:nvSpPr>
          <p:cNvPr id="3" name="Content Placeholder 2">
            <a:extLst>
              <a:ext uri="{FF2B5EF4-FFF2-40B4-BE49-F238E27FC236}">
                <a16:creationId xmlns:a16="http://schemas.microsoft.com/office/drawing/2014/main" id="{3C31A1F5-2B1B-4611-AC91-27678DBBA7AA}"/>
              </a:ext>
            </a:extLst>
          </p:cNvPr>
          <p:cNvSpPr>
            <a:spLocks noGrp="1"/>
          </p:cNvSpPr>
          <p:nvPr>
            <p:ph sz="quarter" idx="1"/>
          </p:nvPr>
        </p:nvSpPr>
        <p:spPr>
          <a:xfrm>
            <a:off x="457200" y="1196752"/>
            <a:ext cx="7859216" cy="5277200"/>
          </a:xfrm>
        </p:spPr>
        <p:txBody>
          <a:bodyPr>
            <a:normAutofit/>
          </a:bodyPr>
          <a:lstStyle/>
          <a:p>
            <a:pPr algn="l">
              <a:buFont typeface="Wingdings" panose="05000000000000000000" pitchFamily="2" charset="2"/>
              <a:buChar char="Ø"/>
            </a:pPr>
            <a:r>
              <a:rPr lang="en-US" b="0" i="0" dirty="0">
                <a:solidFill>
                  <a:srgbClr val="3B3835"/>
                </a:solidFill>
                <a:effectLst/>
                <a:latin typeface="Times New Roman" panose="02020603050405020304" pitchFamily="18" charset="0"/>
                <a:cs typeface="Times New Roman" panose="02020603050405020304" pitchFamily="18" charset="0"/>
              </a:rPr>
              <a:t>Launched on February 2015. </a:t>
            </a: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It is a single fixed-day approach to treating intestinal worm infections in all children aged 1- 19 years, and </a:t>
            </a:r>
          </a:p>
          <a:p>
            <a:pPr algn="l">
              <a:buFont typeface="Arial" panose="020B0604020202020204" pitchFamily="34" charset="0"/>
              <a:buChar char="•"/>
            </a:pPr>
            <a:r>
              <a:rPr lang="en-US" dirty="0">
                <a:solidFill>
                  <a:srgbClr val="3B3835"/>
                </a:solidFill>
                <a:latin typeface="Times New Roman" panose="02020603050405020304" pitchFamily="18" charset="0"/>
                <a:cs typeface="Times New Roman" panose="02020603050405020304" pitchFamily="18" charset="0"/>
              </a:rPr>
              <a:t>It </a:t>
            </a:r>
            <a:r>
              <a:rPr lang="en-US" b="0" i="0" dirty="0">
                <a:solidFill>
                  <a:srgbClr val="3B3835"/>
                </a:solidFill>
                <a:effectLst/>
                <a:latin typeface="Times New Roman" panose="02020603050405020304" pitchFamily="18" charset="0"/>
                <a:cs typeface="Times New Roman" panose="02020603050405020304" pitchFamily="18" charset="0"/>
              </a:rPr>
              <a:t>is held on 10 February and 10 August each year. </a:t>
            </a: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It aims to create mass awareness about the most effective and low-cost STH treatment administering albendazole tablets.</a:t>
            </a:r>
          </a:p>
          <a:p>
            <a:pPr algn="l">
              <a:buFont typeface="Wingdings" panose="05000000000000000000" pitchFamily="2" charset="2"/>
              <a:buChar char="Ø"/>
            </a:pPr>
            <a:r>
              <a:rPr lang="en-US" b="0" i="0" u="sng" dirty="0">
                <a:solidFill>
                  <a:srgbClr val="3B3835"/>
                </a:solidFill>
                <a:effectLst/>
                <a:latin typeface="Times New Roman" panose="02020603050405020304" pitchFamily="18" charset="0"/>
                <a:cs typeface="Times New Roman" panose="02020603050405020304" pitchFamily="18" charset="0"/>
              </a:rPr>
              <a:t>Objective:</a:t>
            </a:r>
          </a:p>
          <a:p>
            <a:pPr marL="0" indent="0" algn="l">
              <a:buNone/>
            </a:pPr>
            <a:r>
              <a:rPr lang="en-US" b="0" i="0" dirty="0">
                <a:solidFill>
                  <a:srgbClr val="3B3835"/>
                </a:solidFill>
                <a:effectLst/>
                <a:latin typeface="Times New Roman" panose="02020603050405020304" pitchFamily="18" charset="0"/>
                <a:cs typeface="Times New Roman" panose="02020603050405020304" pitchFamily="18" charset="0"/>
              </a:rPr>
              <a:t>• To deworm all </a:t>
            </a:r>
            <a:r>
              <a:rPr lang="en-US" b="0" i="0" u="sng" dirty="0">
                <a:solidFill>
                  <a:srgbClr val="3B3835"/>
                </a:solidFill>
                <a:effectLst/>
                <a:latin typeface="Times New Roman" panose="02020603050405020304" pitchFamily="18" charset="0"/>
                <a:cs typeface="Times New Roman" panose="02020603050405020304" pitchFamily="18" charset="0"/>
              </a:rPr>
              <a:t>preschool and school-age children between the ages of 1-19 years </a:t>
            </a:r>
            <a:r>
              <a:rPr lang="en-US" b="0" i="0" dirty="0">
                <a:solidFill>
                  <a:srgbClr val="3B3835"/>
                </a:solidFill>
                <a:effectLst/>
                <a:latin typeface="Times New Roman" panose="02020603050405020304" pitchFamily="18" charset="0"/>
                <a:cs typeface="Times New Roman" panose="02020603050405020304" pitchFamily="18" charset="0"/>
              </a:rPr>
              <a:t>through the platform of schools and </a:t>
            </a:r>
            <a:r>
              <a:rPr lang="en-US" b="0" i="0" dirty="0" err="1">
                <a:solidFill>
                  <a:srgbClr val="3B3835"/>
                </a:solidFill>
                <a:effectLst/>
                <a:latin typeface="Times New Roman" panose="02020603050405020304" pitchFamily="18" charset="0"/>
                <a:cs typeface="Times New Roman" panose="02020603050405020304" pitchFamily="18" charset="0"/>
              </a:rPr>
              <a:t>anganwadi</a:t>
            </a:r>
            <a:r>
              <a:rPr lang="en-US" b="0" i="0" dirty="0">
                <a:solidFill>
                  <a:srgbClr val="3B3835"/>
                </a:solidFill>
                <a:effectLst/>
                <a:latin typeface="Times New Roman" panose="02020603050405020304" pitchFamily="18" charset="0"/>
                <a:cs typeface="Times New Roman" panose="02020603050405020304" pitchFamily="18" charset="0"/>
              </a:rPr>
              <a:t> centers in order </a:t>
            </a:r>
            <a:r>
              <a:rPr lang="en-US" b="0" i="0" u="sng" dirty="0">
                <a:solidFill>
                  <a:srgbClr val="3B3835"/>
                </a:solidFill>
                <a:effectLst/>
                <a:latin typeface="Times New Roman" panose="02020603050405020304" pitchFamily="18" charset="0"/>
                <a:cs typeface="Times New Roman" panose="02020603050405020304" pitchFamily="18" charset="0"/>
              </a:rPr>
              <a:t>to improve their overall health, nutritional status, access to education and quality of life.</a:t>
            </a:r>
          </a:p>
          <a:p>
            <a:pPr marL="0" indent="0">
              <a:buNone/>
            </a:pPr>
            <a:endParaRPr lang="en-US" dirty="0"/>
          </a:p>
        </p:txBody>
      </p:sp>
    </p:spTree>
    <p:extLst>
      <p:ext uri="{BB962C8B-B14F-4D97-AF65-F5344CB8AC3E}">
        <p14:creationId xmlns:p14="http://schemas.microsoft.com/office/powerpoint/2010/main" val="3845127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1D0F6-1749-4EFF-99B9-BB5BC1583AAC}"/>
              </a:ext>
            </a:extLst>
          </p:cNvPr>
          <p:cNvSpPr>
            <a:spLocks noGrp="1"/>
          </p:cNvSpPr>
          <p:nvPr>
            <p:ph type="title"/>
          </p:nvPr>
        </p:nvSpPr>
        <p:spPr>
          <a:xfrm>
            <a:off x="457200" y="274638"/>
            <a:ext cx="7467600" cy="634082"/>
          </a:xfrm>
        </p:spPr>
        <p:txBody>
          <a:bodyPr/>
          <a:lstStyle/>
          <a:p>
            <a:r>
              <a:rPr lang="en-US" b="0" i="0" dirty="0">
                <a:solidFill>
                  <a:srgbClr val="3B3835"/>
                </a:solidFill>
                <a:effectLst/>
                <a:latin typeface="Times New Roman" panose="02020603050405020304" pitchFamily="18" charset="0"/>
                <a:cs typeface="Times New Roman" panose="02020603050405020304" pitchFamily="18" charset="0"/>
              </a:rPr>
              <a:t>Dosage of Albendazole</a:t>
            </a:r>
            <a:endParaRPr lang="en-US" dirty="0"/>
          </a:p>
        </p:txBody>
      </p:sp>
      <p:pic>
        <p:nvPicPr>
          <p:cNvPr id="1026" name="Picture 2" descr="Albendazole to Treat Worm Infections Deworming Drug- Albendazole 400 mg (available free-of-cost from Government)">
            <a:extLst>
              <a:ext uri="{FF2B5EF4-FFF2-40B4-BE49-F238E27FC236}">
                <a16:creationId xmlns:a16="http://schemas.microsoft.com/office/drawing/2014/main" id="{ECC260B6-32EA-4462-8EAC-EE75087239DC}"/>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95536" y="908720"/>
            <a:ext cx="7467600" cy="42005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0A6B780-0682-4D8B-98E1-978D9A011F50}"/>
              </a:ext>
            </a:extLst>
          </p:cNvPr>
          <p:cNvSpPr txBox="1"/>
          <p:nvPr/>
        </p:nvSpPr>
        <p:spPr>
          <a:xfrm>
            <a:off x="899592" y="5301208"/>
            <a:ext cx="5760640" cy="1477328"/>
          </a:xfrm>
          <a:prstGeom prst="rect">
            <a:avLst/>
          </a:prstGeom>
          <a:noFill/>
        </p:spPr>
        <p:txBody>
          <a:bodyPr wrap="square">
            <a:spAutoFit/>
          </a:bodyPr>
          <a:lstStyle/>
          <a:p>
            <a:pPr algn="l">
              <a:buFont typeface="Wingdings" panose="05000000000000000000" pitchFamily="2" charset="2"/>
              <a:buChar char="Ø"/>
            </a:pPr>
            <a:r>
              <a:rPr lang="en-US" b="0" i="0" dirty="0">
                <a:solidFill>
                  <a:srgbClr val="3B3835"/>
                </a:solidFill>
                <a:effectLst/>
                <a:latin typeface="Times New Roman" panose="02020603050405020304" pitchFamily="18" charset="0"/>
                <a:cs typeface="Times New Roman" panose="02020603050405020304" pitchFamily="18" charset="0"/>
              </a:rPr>
              <a:t>: If syrup is supplied, </a:t>
            </a:r>
          </a:p>
          <a:p>
            <a:pPr algn="l"/>
            <a:endParaRPr lang="en-US" b="0" i="0" dirty="0">
              <a:solidFill>
                <a:srgbClr val="3B3835"/>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5ml for 1-2 years, on a bi-annual basis.</a:t>
            </a:r>
          </a:p>
          <a:p>
            <a:pPr algn="l"/>
            <a:r>
              <a:rPr lang="en-US" b="0" i="0" dirty="0">
                <a:solidFill>
                  <a:srgbClr val="3B3835"/>
                </a:solidFill>
                <a:effectLst/>
                <a:latin typeface="Times New Roman" panose="02020603050405020304" pitchFamily="18" charset="0"/>
                <a:cs typeface="Times New Roman" panose="02020603050405020304" pitchFamily="18" charset="0"/>
              </a:rPr>
              <a:t> </a:t>
            </a: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10ml for 2-5 years, on a bi-</a:t>
            </a:r>
            <a:r>
              <a:rPr lang="en-US" b="0" i="0" dirty="0" err="1">
                <a:solidFill>
                  <a:srgbClr val="3B3835"/>
                </a:solidFill>
                <a:effectLst/>
                <a:latin typeface="Times New Roman" panose="02020603050405020304" pitchFamily="18" charset="0"/>
                <a:cs typeface="Times New Roman" panose="02020603050405020304" pitchFamily="18" charset="0"/>
              </a:rPr>
              <a:t>annualbasis</a:t>
            </a:r>
            <a:endParaRPr lang="en-US" b="0" i="0" dirty="0">
              <a:solidFill>
                <a:srgbClr val="3B3835"/>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2337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3232" cy="922114"/>
          </a:xfrm>
        </p:spPr>
        <p:txBody>
          <a:bodyPr>
            <a:normAutofit fontScale="90000"/>
          </a:bodyPr>
          <a:lstStyle/>
          <a:p>
            <a:r>
              <a:rPr lang="en-US" sz="2800" b="1" dirty="0">
                <a:latin typeface="Times New Roman" panose="02020603050405020304" pitchFamily="18" charset="0"/>
                <a:cs typeface="Times New Roman" panose="02020603050405020304" pitchFamily="18" charset="0"/>
              </a:rPr>
              <a:t>N</a:t>
            </a:r>
            <a:r>
              <a:rPr sz="2800" b="1" dirty="0">
                <a:latin typeface="Times New Roman" panose="02020603050405020304" pitchFamily="18" charset="0"/>
                <a:cs typeface="Times New Roman" panose="02020603050405020304" pitchFamily="18" charset="0"/>
              </a:rPr>
              <a:t>ational prophylaxis </a:t>
            </a:r>
            <a:r>
              <a:rPr sz="2800" b="1" dirty="0" err="1">
                <a:latin typeface="Times New Roman" panose="02020603050405020304" pitchFamily="18" charset="0"/>
                <a:cs typeface="Times New Roman" panose="02020603050405020304" pitchFamily="18" charset="0"/>
              </a:rPr>
              <a:t>programme</a:t>
            </a:r>
            <a:r>
              <a:rPr sz="2800" b="1" dirty="0">
                <a:latin typeface="Times New Roman" panose="02020603050405020304" pitchFamily="18" charset="0"/>
                <a:cs typeface="Times New Roman" panose="02020603050405020304" pitchFamily="18" charset="0"/>
              </a:rPr>
              <a:t> against nutritional blindness due to vitamin A deficiency</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61257" y="1196752"/>
            <a:ext cx="8425543" cy="5375520"/>
          </a:xfrm>
        </p:spPr>
        <p:txBody>
          <a:bodyPr>
            <a:normAutofit/>
          </a:bodyPr>
          <a:lstStyle/>
          <a:p>
            <a:pPr>
              <a:buClrTx/>
              <a:buFont typeface="Wingdings" pitchFamily="2" charset="2"/>
              <a:buChar char="Ø"/>
            </a:pPr>
            <a:r>
              <a:rPr lang="en-US" sz="2400" dirty="0">
                <a:latin typeface="Times New Roman" panose="02020603050405020304" pitchFamily="18" charset="0"/>
                <a:cs typeface="Times New Roman" panose="02020603050405020304" pitchFamily="18" charset="0"/>
              </a:rPr>
              <a:t>Launched in 1970 as a centrally sponsored scheme by Ministry of H&amp;FW, </a:t>
            </a:r>
            <a:r>
              <a:rPr lang="en-US" sz="2400" dirty="0" err="1">
                <a:latin typeface="Times New Roman" panose="02020603050405020304" pitchFamily="18" charset="0"/>
                <a:cs typeface="Times New Roman" panose="02020603050405020304" pitchFamily="18" charset="0"/>
              </a:rPr>
              <a:t>GoI</a:t>
            </a:r>
            <a:r>
              <a:rPr lang="en-US" sz="2400" dirty="0">
                <a:latin typeface="Times New Roman" panose="02020603050405020304" pitchFamily="18" charset="0"/>
                <a:cs typeface="Times New Roman" panose="02020603050405020304" pitchFamily="18" charset="0"/>
              </a:rPr>
              <a:t>.</a:t>
            </a:r>
          </a:p>
          <a:p>
            <a:pPr>
              <a:buClrTx/>
              <a:buFont typeface="Wingdings" pitchFamily="2" charset="2"/>
              <a:buChar char="Ø"/>
            </a:pPr>
            <a:r>
              <a:rPr lang="en-US" b="0" i="0" dirty="0">
                <a:solidFill>
                  <a:srgbClr val="3B3835"/>
                </a:solidFill>
                <a:effectLst/>
                <a:latin typeface="Times New Roman" panose="02020603050405020304" pitchFamily="18" charset="0"/>
                <a:cs typeface="Times New Roman" panose="02020603050405020304" pitchFamily="18" charset="0"/>
              </a:rPr>
              <a:t>Objective is </a:t>
            </a:r>
            <a:r>
              <a:rPr lang="en-US" b="0" i="0" u="sng" dirty="0">
                <a:solidFill>
                  <a:srgbClr val="3B3835"/>
                </a:solidFill>
                <a:effectLst/>
                <a:latin typeface="Times New Roman" panose="02020603050405020304" pitchFamily="18" charset="0"/>
                <a:cs typeface="Times New Roman" panose="02020603050405020304" pitchFamily="18" charset="0"/>
              </a:rPr>
              <a:t>for reduction of blindness &amp; prevention of blindness due to vit-A.</a:t>
            </a:r>
          </a:p>
          <a:p>
            <a:pPr>
              <a:buClrTx/>
              <a:buFont typeface="Wingdings" pitchFamily="2" charset="2"/>
              <a:buChar char="Ø"/>
            </a:pPr>
            <a:r>
              <a:rPr lang="en-US" sz="2400" dirty="0">
                <a:latin typeface="Times New Roman" panose="02020603050405020304" pitchFamily="18" charset="0"/>
                <a:cs typeface="Times New Roman" panose="02020603050405020304" pitchFamily="18" charset="0"/>
              </a:rPr>
              <a:t>Target group- all </a:t>
            </a:r>
            <a:r>
              <a:rPr lang="en-US" sz="2400" u="sng" dirty="0">
                <a:latin typeface="Times New Roman" panose="02020603050405020304" pitchFamily="18" charset="0"/>
                <a:cs typeface="Times New Roman" panose="02020603050405020304" pitchFamily="18" charset="0"/>
              </a:rPr>
              <a:t>children 1-3 years of age.</a:t>
            </a:r>
          </a:p>
          <a:p>
            <a:pPr>
              <a:buClrTx/>
              <a:buFont typeface="Wingdings" pitchFamily="2" charset="2"/>
              <a:buChar char="Ø"/>
            </a:pPr>
            <a:r>
              <a:rPr lang="en-US" sz="2400" dirty="0">
                <a:latin typeface="Times New Roman" panose="02020603050405020304" pitchFamily="18" charset="0"/>
                <a:cs typeface="Times New Roman" panose="02020603050405020304" pitchFamily="18" charset="0"/>
              </a:rPr>
              <a:t>Activity –Megadose of </a:t>
            </a:r>
            <a:r>
              <a:rPr lang="en-US" sz="2400" dirty="0" err="1">
                <a:latin typeface="Times New Roman" panose="02020603050405020304" pitchFamily="18" charset="0"/>
                <a:cs typeface="Times New Roman" panose="02020603050405020304" pitchFamily="18" charset="0"/>
              </a:rPr>
              <a:t>vit.A</a:t>
            </a:r>
            <a:r>
              <a:rPr lang="en-US" sz="2400" dirty="0">
                <a:latin typeface="Times New Roman" panose="02020603050405020304" pitchFamily="18" charset="0"/>
                <a:cs typeface="Times New Roman" panose="02020603050405020304" pitchFamily="18" charset="0"/>
              </a:rPr>
              <a:t> </a:t>
            </a:r>
            <a:r>
              <a:rPr lang="en-US" dirty="0" err="1">
                <a:solidFill>
                  <a:srgbClr val="3B3835"/>
                </a:solidFill>
                <a:latin typeface="Times New Roman" panose="02020603050405020304" pitchFamily="18" charset="0"/>
                <a:cs typeface="Times New Roman" panose="02020603050405020304" pitchFamily="18" charset="0"/>
              </a:rPr>
              <a:t>i.e</a:t>
            </a:r>
            <a:r>
              <a:rPr lang="en-US" dirty="0">
                <a:solidFill>
                  <a:srgbClr val="3B3835"/>
                </a:solidFill>
                <a:latin typeface="Times New Roman" panose="02020603050405020304" pitchFamily="18" charset="0"/>
                <a:cs typeface="Times New Roman" panose="02020603050405020304" pitchFamily="18" charset="0"/>
              </a:rPr>
              <a:t> 1 lakh IU at 6-12 month &amp; subsequently 2 lakhs IU at 6 month interval till the child is 5 </a:t>
            </a:r>
            <a:r>
              <a:rPr lang="en-US" dirty="0" err="1">
                <a:solidFill>
                  <a:srgbClr val="3B3835"/>
                </a:solidFill>
                <a:latin typeface="Times New Roman" panose="02020603050405020304" pitchFamily="18" charset="0"/>
                <a:cs typeface="Times New Roman" panose="02020603050405020304" pitchFamily="18" charset="0"/>
              </a:rPr>
              <a:t>yrs</a:t>
            </a:r>
            <a:r>
              <a:rPr lang="en-US" dirty="0">
                <a:solidFill>
                  <a:srgbClr val="3B3835"/>
                </a:solidFill>
                <a:latin typeface="Times New Roman" panose="02020603050405020304" pitchFamily="18" charset="0"/>
                <a:cs typeface="Times New Roman" panose="02020603050405020304" pitchFamily="18" charset="0"/>
              </a:rPr>
              <a:t> old. </a:t>
            </a:r>
            <a:endParaRPr lang="en-US" dirty="0">
              <a:latin typeface="Times New Roman" panose="02020603050405020304" pitchFamily="18" charset="0"/>
              <a:cs typeface="Times New Roman" panose="02020603050405020304" pitchFamily="18" charset="0"/>
            </a:endParaRPr>
          </a:p>
          <a:p>
            <a:pPr marL="0" indent="0">
              <a:buNone/>
            </a:pPr>
            <a:r>
              <a:rPr lang="en-US" b="1" dirty="0">
                <a:solidFill>
                  <a:schemeClr val="accent3">
                    <a:lumMod val="75000"/>
                  </a:schemeClr>
                </a:solidFill>
                <a:latin typeface="Times New Roman" panose="02020603050405020304" pitchFamily="18" charset="0"/>
                <a:cs typeface="Times New Roman" panose="02020603050405020304" pitchFamily="18" charset="0"/>
              </a:rPr>
              <a:t>Rationale </a:t>
            </a:r>
          </a:p>
          <a:p>
            <a:pPr algn="l">
              <a:buFont typeface="+mj-lt"/>
              <a:buAutoNum type="arabicPeriod"/>
            </a:pPr>
            <a:endParaRPr lang="en-US" b="0" i="0" dirty="0">
              <a:solidFill>
                <a:srgbClr val="3B3835"/>
              </a:solidFill>
              <a:effectLst/>
              <a:latin typeface="Times New Roman" panose="02020603050405020304" pitchFamily="18" charset="0"/>
              <a:cs typeface="Times New Roman" panose="02020603050405020304" pitchFamily="18" charset="0"/>
            </a:endParaRPr>
          </a:p>
          <a:p>
            <a:pPr>
              <a:buClrTx/>
              <a:buFont typeface="Wingdings" pitchFamily="2" charset="2"/>
              <a:buChar char="q"/>
            </a:pPr>
            <a:endParaRPr lang="en-US" sz="2400"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207808" y="5085184"/>
            <a:ext cx="8532439"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Human liver can store vitamin A when consumed  in excess of daily requirements. The stored Vitamin A is released when in need.</a:t>
            </a:r>
          </a:p>
        </p:txBody>
      </p:sp>
      <p:pic>
        <p:nvPicPr>
          <p:cNvPr id="5" name="Picture 2"/>
          <p:cNvPicPr>
            <a:picLocks noChangeAspect="1" noChangeArrowheads="1"/>
          </p:cNvPicPr>
          <p:nvPr/>
        </p:nvPicPr>
        <p:blipFill>
          <a:blip r:embed="rId2"/>
          <a:srcRect/>
          <a:stretch>
            <a:fillRect/>
          </a:stretch>
        </p:blipFill>
        <p:spPr bwMode="auto">
          <a:xfrm>
            <a:off x="8748464" y="2206901"/>
            <a:ext cx="2743200" cy="1879335"/>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24800" cy="533400"/>
          </a:xfrm>
        </p:spPr>
        <p:txBody>
          <a:bodyPr>
            <a:normAutofit fontScale="90000"/>
          </a:bodyPr>
          <a:lstStyle/>
          <a:p>
            <a:pPr algn="l"/>
            <a:r>
              <a:rPr lang="en-US" dirty="0"/>
              <a:t>In </a:t>
            </a:r>
            <a:r>
              <a:t>the run</a:t>
            </a:r>
            <a:r>
              <a:rPr lang="en-US" dirty="0"/>
              <a:t>……</a:t>
            </a:r>
          </a:p>
        </p:txBody>
      </p:sp>
      <p:sp>
        <p:nvSpPr>
          <p:cNvPr id="3" name="Content Placeholder 2"/>
          <p:cNvSpPr>
            <a:spLocks noGrp="1"/>
          </p:cNvSpPr>
          <p:nvPr>
            <p:ph sz="quarter" idx="1"/>
          </p:nvPr>
        </p:nvSpPr>
        <p:spPr>
          <a:xfrm>
            <a:off x="457200" y="838200"/>
            <a:ext cx="8229600" cy="5715000"/>
          </a:xfrm>
        </p:spPr>
        <p:txBody>
          <a:bodyPr>
            <a:normAutofit fontScale="85000" lnSpcReduction="10000"/>
          </a:bodyPr>
          <a:lstStyle/>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8</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5-year plan- </a:t>
            </a:r>
            <a:r>
              <a:rPr lang="en-US" sz="2000" u="sng" dirty="0">
                <a:latin typeface="Times New Roman" panose="02020603050405020304" pitchFamily="18" charset="0"/>
                <a:cs typeface="Times New Roman" panose="02020603050405020304" pitchFamily="18" charset="0"/>
              </a:rPr>
              <a:t>vitamin A supplementation linked with immunization </a:t>
            </a:r>
            <a:r>
              <a:rPr lang="en-US" sz="2000" u="sng" dirty="0" err="1">
                <a:latin typeface="Times New Roman" panose="02020603050405020304" pitchFamily="18" charset="0"/>
                <a:cs typeface="Times New Roman" panose="02020603050405020304" pitchFamily="18" charset="0"/>
              </a:rPr>
              <a:t>programme</a:t>
            </a:r>
            <a:r>
              <a:rPr lang="en-US" sz="2000" u="sng" dirty="0">
                <a:latin typeface="Times New Roman" panose="02020603050405020304" pitchFamily="18" charset="0"/>
                <a:cs typeface="Times New Roman" panose="02020603050405020304" pitchFamily="18" charset="0"/>
              </a:rPr>
              <a:t>.</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10</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5-year plan- </a:t>
            </a:r>
            <a:r>
              <a:rPr lang="en-US" sz="2000" u="sng" dirty="0" err="1">
                <a:latin typeface="Times New Roman" panose="02020603050405020304" pitchFamily="18" charset="0"/>
                <a:cs typeface="Times New Roman" panose="02020603050405020304" pitchFamily="18" charset="0"/>
              </a:rPr>
              <a:t>Megadoses</a:t>
            </a:r>
            <a:r>
              <a:rPr lang="en-US" sz="2000" u="sng" dirty="0">
                <a:latin typeface="Times New Roman" panose="02020603050405020304" pitchFamily="18" charset="0"/>
                <a:cs typeface="Times New Roman" panose="02020603050405020304" pitchFamily="18" charset="0"/>
              </a:rPr>
              <a:t> to given biannually in pre-summer &amp; pre-winter period. ( In the month of February &amp; August)</a:t>
            </a:r>
          </a:p>
          <a:p>
            <a:pPr>
              <a:buClrTx/>
              <a:buFont typeface="Wingdings" pitchFamily="2" charset="2"/>
              <a:buChar char="Ø"/>
            </a:pPr>
            <a:r>
              <a:rPr lang="en-US" sz="2000" u="sng" dirty="0">
                <a:latin typeface="Times New Roman" panose="02020603050405020304" pitchFamily="18" charset="0"/>
                <a:cs typeface="Times New Roman" panose="02020603050405020304" pitchFamily="18" charset="0"/>
              </a:rPr>
              <a:t>To cover all the children in 6months to 5 years age</a:t>
            </a:r>
            <a:r>
              <a:rPr lang="en-US" sz="2000" dirty="0">
                <a:latin typeface="Times New Roman" panose="02020603050405020304" pitchFamily="18" charset="0"/>
                <a:cs typeface="Times New Roman" panose="02020603050405020304" pitchFamily="18" charset="0"/>
              </a:rPr>
              <a:t>.</a:t>
            </a:r>
          </a:p>
          <a:p>
            <a:pPr>
              <a:buClrTx/>
              <a:buNone/>
            </a:pPr>
            <a:endParaRPr lang="en-US" sz="2000" dirty="0">
              <a:latin typeface="Times New Roman" panose="02020603050405020304" pitchFamily="18" charset="0"/>
              <a:cs typeface="Times New Roman" panose="02020603050405020304" pitchFamily="18" charset="0"/>
            </a:endParaRPr>
          </a:p>
          <a:p>
            <a:pPr>
              <a:buClrTx/>
              <a:buNone/>
            </a:pPr>
            <a:r>
              <a:rPr lang="en-US" sz="2400" b="1" dirty="0">
                <a:solidFill>
                  <a:schemeClr val="accent3">
                    <a:lumMod val="75000"/>
                  </a:schemeClr>
                </a:solidFill>
                <a:latin typeface="Times New Roman" panose="02020603050405020304" pitchFamily="18" charset="0"/>
                <a:cs typeface="Times New Roman" panose="02020603050405020304" pitchFamily="18" charset="0"/>
              </a:rPr>
              <a:t>Short term strategy</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Administration of supplemental dose of Vit. A in </a:t>
            </a:r>
            <a:r>
              <a:rPr lang="en-US" sz="2000" dirty="0" err="1">
                <a:latin typeface="Times New Roman" panose="02020603050405020304" pitchFamily="18" charset="0"/>
                <a:cs typeface="Times New Roman" panose="02020603050405020304" pitchFamily="18" charset="0"/>
              </a:rPr>
              <a:t>Arachis</a:t>
            </a:r>
            <a:r>
              <a:rPr lang="en-US" sz="2000" dirty="0">
                <a:latin typeface="Times New Roman" panose="02020603050405020304" pitchFamily="18" charset="0"/>
                <a:cs typeface="Times New Roman" panose="02020603050405020304" pitchFamily="18" charset="0"/>
              </a:rPr>
              <a:t> oil.</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6-11months-1 dose of 1 </a:t>
            </a:r>
            <a:r>
              <a:rPr lang="en-US" sz="2000" dirty="0" err="1">
                <a:latin typeface="Times New Roman" panose="02020603050405020304" pitchFamily="18" charset="0"/>
                <a:cs typeface="Times New Roman" panose="02020603050405020304" pitchFamily="18" charset="0"/>
              </a:rPr>
              <a:t>lac</a:t>
            </a:r>
            <a:r>
              <a:rPr lang="en-US" sz="2000" dirty="0">
                <a:latin typeface="Times New Roman" panose="02020603050405020304" pitchFamily="18" charset="0"/>
                <a:cs typeface="Times New Roman" panose="02020603050405020304" pitchFamily="18" charset="0"/>
              </a:rPr>
              <a:t> IU.</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1-5 years- 2 </a:t>
            </a:r>
            <a:r>
              <a:rPr lang="en-US" sz="2000" dirty="0" err="1">
                <a:latin typeface="Times New Roman" panose="02020603050405020304" pitchFamily="18" charset="0"/>
                <a:cs typeface="Times New Roman" panose="02020603050405020304" pitchFamily="18" charset="0"/>
              </a:rPr>
              <a:t>lac</a:t>
            </a:r>
            <a:r>
              <a:rPr lang="en-US" sz="2000" dirty="0">
                <a:latin typeface="Times New Roman" panose="02020603050405020304" pitchFamily="18" charset="0"/>
                <a:cs typeface="Times New Roman" panose="02020603050405020304" pitchFamily="18" charset="0"/>
              </a:rPr>
              <a:t> IU  </a:t>
            </a:r>
            <a:r>
              <a:rPr lang="en-US" sz="2000" dirty="0" err="1">
                <a:latin typeface="Times New Roman" panose="02020603050405020304" pitchFamily="18" charset="0"/>
                <a:cs typeface="Times New Roman" panose="02020603050405020304" pitchFamily="18" charset="0"/>
              </a:rPr>
              <a:t>bianually</a:t>
            </a:r>
            <a:r>
              <a:rPr lang="en-US" sz="2000" dirty="0">
                <a:latin typeface="Times New Roman" panose="02020603050405020304" pitchFamily="18" charset="0"/>
                <a:cs typeface="Times New Roman" panose="02020603050405020304" pitchFamily="18" charset="0"/>
              </a:rPr>
              <a:t>.</a:t>
            </a:r>
          </a:p>
          <a:p>
            <a:pPr>
              <a:buClrTx/>
              <a:buNone/>
            </a:pPr>
            <a:endParaRPr lang="en-US" sz="2000" dirty="0">
              <a:latin typeface="Times New Roman" panose="02020603050405020304" pitchFamily="18" charset="0"/>
              <a:cs typeface="Times New Roman" panose="02020603050405020304" pitchFamily="18" charset="0"/>
            </a:endParaRPr>
          </a:p>
          <a:p>
            <a:pPr>
              <a:buClrTx/>
              <a:buNone/>
            </a:pPr>
            <a:r>
              <a:rPr lang="en-US" sz="2400" b="1" dirty="0">
                <a:solidFill>
                  <a:schemeClr val="accent3">
                    <a:lumMod val="75000"/>
                  </a:schemeClr>
                </a:solidFill>
                <a:latin typeface="Times New Roman" panose="02020603050405020304" pitchFamily="18" charset="0"/>
                <a:cs typeface="Times New Roman" panose="02020603050405020304" pitchFamily="18" charset="0"/>
              </a:rPr>
              <a:t>Long term strategy</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Promotion of regular intake of  </a:t>
            </a:r>
            <a:r>
              <a:rPr lang="en-US" sz="2000" dirty="0" err="1">
                <a:latin typeface="Times New Roman" panose="02020603050405020304" pitchFamily="18" charset="0"/>
                <a:cs typeface="Times New Roman" panose="02020603050405020304" pitchFamily="18" charset="0"/>
              </a:rPr>
              <a:t>Vit</a:t>
            </a:r>
            <a:r>
              <a:rPr lang="en-US" sz="2000" dirty="0">
                <a:latin typeface="Times New Roman" panose="02020603050405020304" pitchFamily="18" charset="0"/>
                <a:cs typeface="Times New Roman" panose="02020603050405020304" pitchFamily="18" charset="0"/>
              </a:rPr>
              <a:t> A- rich food.</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Feeding locally available food.</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 Kitchen gardening of  </a:t>
            </a:r>
            <a:r>
              <a:rPr lang="en-US" sz="2000" dirty="0" err="1">
                <a:latin typeface="Times New Roman" panose="02020603050405020304" pitchFamily="18" charset="0"/>
                <a:cs typeface="Times New Roman" panose="02020603050405020304" pitchFamily="18" charset="0"/>
              </a:rPr>
              <a:t>Vit</a:t>
            </a:r>
            <a:r>
              <a:rPr lang="en-US" sz="2000" dirty="0">
                <a:latin typeface="Times New Roman" panose="02020603050405020304" pitchFamily="18" charset="0"/>
                <a:cs typeface="Times New Roman" panose="02020603050405020304" pitchFamily="18" charset="0"/>
              </a:rPr>
              <a:t> A-rich food</a:t>
            </a:r>
            <a:r>
              <a:rPr lang="en-US" sz="2200" dirty="0">
                <a:latin typeface="Times New Roman" panose="02020603050405020304" pitchFamily="18" charset="0"/>
                <a:cs typeface="Times New Roman" panose="02020603050405020304" pitchFamily="18" charset="0"/>
              </a:rPr>
              <a:t>.</a:t>
            </a:r>
          </a:p>
          <a:p>
            <a:pPr>
              <a:buClrTx/>
              <a:buNone/>
            </a:pPr>
            <a:endParaRPr lang="en-US" sz="2200" dirty="0">
              <a:latin typeface="Times New Roman" panose="02020603050405020304" pitchFamily="18" charset="0"/>
              <a:cs typeface="Times New Roman" panose="02020603050405020304" pitchFamily="18" charset="0"/>
            </a:endParaRPr>
          </a:p>
          <a:p>
            <a:pPr>
              <a:buClrTx/>
              <a:buNone/>
            </a:pPr>
            <a:r>
              <a:rPr lang="en-US" sz="2400" b="1" dirty="0">
                <a:solidFill>
                  <a:schemeClr val="accent3">
                    <a:lumMod val="75000"/>
                  </a:schemeClr>
                </a:solidFill>
                <a:latin typeface="Times New Roman" panose="02020603050405020304" pitchFamily="18" charset="0"/>
                <a:cs typeface="Times New Roman" panose="02020603050405020304" pitchFamily="18" charset="0"/>
              </a:rPr>
              <a:t>Treatment of Vit A deficiency</a:t>
            </a:r>
          </a:p>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Immediately after diagnosis-2 </a:t>
            </a:r>
            <a:r>
              <a:rPr lang="en-US" sz="2000" dirty="0" err="1">
                <a:latin typeface="Times New Roman" panose="02020603050405020304" pitchFamily="18" charset="0"/>
                <a:cs typeface="Times New Roman" panose="02020603050405020304" pitchFamily="18" charset="0"/>
              </a:rPr>
              <a:t>lac</a:t>
            </a:r>
            <a:r>
              <a:rPr lang="en-US" sz="2000" dirty="0">
                <a:latin typeface="Times New Roman" panose="02020603050405020304" pitchFamily="18" charset="0"/>
                <a:cs typeface="Times New Roman" panose="02020603050405020304" pitchFamily="18" charset="0"/>
              </a:rPr>
              <a:t> IU followed by another dose of 2 </a:t>
            </a:r>
            <a:r>
              <a:rPr lang="en-US" sz="2000" dirty="0" err="1">
                <a:latin typeface="Times New Roman" panose="02020603050405020304" pitchFamily="18" charset="0"/>
                <a:cs typeface="Times New Roman" panose="02020603050405020304" pitchFamily="18" charset="0"/>
              </a:rPr>
              <a:t>lac</a:t>
            </a:r>
            <a:r>
              <a:rPr lang="en-US" sz="2000" dirty="0">
                <a:latin typeface="Times New Roman" panose="02020603050405020304" pitchFamily="18" charset="0"/>
                <a:cs typeface="Times New Roman" panose="02020603050405020304" pitchFamily="18" charset="0"/>
              </a:rPr>
              <a:t> IU 1-4 weeks later.</a:t>
            </a:r>
          </a:p>
        </p:txBody>
      </p:sp>
      <p:pic>
        <p:nvPicPr>
          <p:cNvPr id="1027" name="Picture 3"/>
          <p:cNvPicPr>
            <a:picLocks noChangeAspect="1" noChangeArrowheads="1"/>
          </p:cNvPicPr>
          <p:nvPr/>
        </p:nvPicPr>
        <p:blipFill>
          <a:blip r:embed="rId2"/>
          <a:srcRect/>
          <a:stretch>
            <a:fillRect/>
          </a:stretch>
        </p:blipFill>
        <p:spPr bwMode="auto">
          <a:xfrm>
            <a:off x="6019800" y="3581400"/>
            <a:ext cx="2228850" cy="20574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a:t>
            </a:r>
          </a:p>
        </p:txBody>
      </p:sp>
      <p:sp>
        <p:nvSpPr>
          <p:cNvPr id="3" name="Content Placeholder 2"/>
          <p:cNvSpPr>
            <a:spLocks noGrp="1"/>
          </p:cNvSpPr>
          <p:nvPr>
            <p:ph sz="quarter" idx="1"/>
          </p:nvPr>
        </p:nvSpPr>
        <p:spPr/>
        <p:txBody>
          <a:bodyPr>
            <a:normAutofit/>
          </a:bodyPr>
          <a:lstStyle/>
          <a:p>
            <a:pPr lvl="0"/>
            <a:r>
              <a:rPr lang="en-IN" dirty="0"/>
              <a:t>Health and nutrition education to encourage colostrums feeding, exclusive breast feeding for the first six months, introduction of complementary feeding thereafter and adequate intake of Vitamin A rich foods.</a:t>
            </a:r>
            <a:endParaRPr lang="en-US" dirty="0"/>
          </a:p>
          <a:p>
            <a:pPr lvl="0"/>
            <a:r>
              <a:rPr lang="en-IN" dirty="0"/>
              <a:t>Early detection and proper treatment of infections</a:t>
            </a:r>
            <a:endParaRPr lang="en-US" dirty="0"/>
          </a:p>
          <a:p>
            <a:pPr lvl="0"/>
            <a:r>
              <a:rPr lang="en-IN" dirty="0"/>
              <a:t>Prophylactic Vitamin A as per the following dosage schedule:</a:t>
            </a:r>
            <a:endParaRPr lang="en-US" dirty="0"/>
          </a:p>
          <a:p>
            <a:pPr marL="0" indent="0">
              <a:buNone/>
            </a:pPr>
            <a:r>
              <a:rPr lang="en-IN" dirty="0"/>
              <a:t>-100000 IU at 9 months with MR vaccine.</a:t>
            </a:r>
            <a:endParaRPr lang="en-US" dirty="0"/>
          </a:p>
          <a:p>
            <a:pPr marL="0" indent="0">
              <a:buNone/>
            </a:pPr>
            <a:r>
              <a:rPr lang="en-IN" dirty="0"/>
              <a:t>-200000 IU at 16-18 months, with DPT booster</a:t>
            </a:r>
            <a:endParaRPr lang="en-US" dirty="0"/>
          </a:p>
          <a:p>
            <a:pPr marL="0" indent="0">
              <a:buNone/>
            </a:pPr>
            <a:r>
              <a:rPr lang="en-IN" dirty="0"/>
              <a:t>-200000 IU every 6 moths, up to the age of 5 years</a:t>
            </a:r>
            <a:endParaRPr lang="en-US" dirty="0"/>
          </a:p>
          <a:p>
            <a:endParaRPr lang="en-US"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sz="quarter" idx="1"/>
          </p:nvPr>
        </p:nvSpPr>
        <p:spPr/>
        <p:txBody>
          <a:bodyPr>
            <a:normAutofit/>
          </a:bodyPr>
          <a:lstStyle/>
          <a:p>
            <a:r>
              <a:rPr lang="en-IN" dirty="0"/>
              <a:t>Thus a total of 9 mega doses are to be given from 9 months of age up to 5 years.</a:t>
            </a:r>
            <a:endParaRPr lang="en-US" dirty="0"/>
          </a:p>
          <a:p>
            <a:pPr>
              <a:buNone/>
            </a:pPr>
            <a:r>
              <a:rPr lang="en-IN" dirty="0"/>
              <a:t>Sick Children:</a:t>
            </a:r>
            <a:endParaRPr lang="en-US" dirty="0"/>
          </a:p>
          <a:p>
            <a:pPr lvl="0"/>
            <a:r>
              <a:rPr lang="en-IN" dirty="0"/>
              <a:t>All children with </a:t>
            </a:r>
            <a:r>
              <a:rPr lang="en-IN" dirty="0" err="1"/>
              <a:t>xerophthalmia</a:t>
            </a:r>
            <a:r>
              <a:rPr lang="en-IN" dirty="0"/>
              <a:t> are to be treated at health facilities.</a:t>
            </a:r>
            <a:endParaRPr lang="en-US" dirty="0"/>
          </a:p>
          <a:p>
            <a:pPr lvl="0"/>
            <a:r>
              <a:rPr lang="en-IN" dirty="0"/>
              <a:t>All children having measles, to be given 1 dose of Vitamin A if they have not received it in the previous month.</a:t>
            </a:r>
            <a:endParaRPr lang="en-US" dirty="0"/>
          </a:p>
          <a:p>
            <a:pPr lvl="0"/>
            <a:r>
              <a:rPr lang="en-IN" dirty="0"/>
              <a:t>All cases of severe malnutrition to be given one additional dose of Vitamin A.</a:t>
            </a:r>
            <a:endParaRPr lang="en-US" dirty="0"/>
          </a:p>
          <a:p>
            <a:pPr>
              <a:buNone/>
            </a:pPr>
            <a:r>
              <a:rPr lang="en-IN" dirty="0"/>
              <a:t> </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b="1" dirty="0">
                <a:latin typeface="Times New Roman" panose="02020603050405020304" pitchFamily="18" charset="0"/>
                <a:cs typeface="Times New Roman" panose="02020603050405020304" pitchFamily="18" charset="0"/>
              </a:rPr>
              <a:t>A</a:t>
            </a:r>
            <a:r>
              <a:rPr b="1" dirty="0">
                <a:latin typeface="Times New Roman" panose="02020603050405020304" pitchFamily="18" charset="0"/>
                <a:cs typeface="Times New Roman" panose="02020603050405020304" pitchFamily="18" charset="0"/>
              </a:rPr>
              <a:t>pplied nutrition </a:t>
            </a:r>
            <a:r>
              <a:rPr b="1" dirty="0" err="1">
                <a:latin typeface="Times New Roman" panose="02020603050405020304" pitchFamily="18" charset="0"/>
                <a:cs typeface="Times New Roman" panose="02020603050405020304" pitchFamily="18" charset="0"/>
              </a:rPr>
              <a:t>programme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28596" y="764704"/>
            <a:ext cx="8258204" cy="6093296"/>
          </a:xfrm>
        </p:spPr>
        <p:txBody>
          <a:bodyPr>
            <a:noAutofit/>
          </a:bodyPr>
          <a:lstStyle/>
          <a:p>
            <a:pPr>
              <a:buClrTx/>
              <a:buFont typeface="Wingdings" pitchFamily="2" charset="2"/>
              <a:buChar char="q"/>
            </a:pPr>
            <a:r>
              <a:rPr lang="en-US" sz="2200" dirty="0">
                <a:latin typeface="Times New Roman" panose="02020603050405020304" pitchFamily="18" charset="0"/>
                <a:cs typeface="Times New Roman" panose="02020603050405020304" pitchFamily="18" charset="0"/>
              </a:rPr>
              <a:t>One of the earliest nutritional </a:t>
            </a:r>
            <a:r>
              <a:rPr lang="en-US" sz="2200" dirty="0" err="1">
                <a:latin typeface="Times New Roman" panose="02020603050405020304" pitchFamily="18" charset="0"/>
                <a:cs typeface="Times New Roman" panose="02020603050405020304" pitchFamily="18" charset="0"/>
              </a:rPr>
              <a:t>programmes</a:t>
            </a:r>
            <a:r>
              <a:rPr lang="en-US" sz="2200" dirty="0">
                <a:latin typeface="Times New Roman" panose="02020603050405020304" pitchFamily="18" charset="0"/>
                <a:cs typeface="Times New Roman" panose="02020603050405020304" pitchFamily="18" charset="0"/>
              </a:rPr>
              <a:t>.</a:t>
            </a:r>
          </a:p>
          <a:p>
            <a:pPr>
              <a:buClrTx/>
              <a:buFont typeface="Wingdings" pitchFamily="2" charset="2"/>
              <a:buChar char="q"/>
            </a:pPr>
            <a:r>
              <a:rPr lang="en-US" sz="2200" dirty="0">
                <a:latin typeface="Times New Roman" panose="02020603050405020304" pitchFamily="18" charset="0"/>
                <a:cs typeface="Times New Roman" panose="02020603050405020304" pitchFamily="18" charset="0"/>
              </a:rPr>
              <a:t>This project was started in Orissa on 1963</a:t>
            </a:r>
          </a:p>
          <a:p>
            <a:pPr>
              <a:buClrTx/>
              <a:buFont typeface="Wingdings" pitchFamily="2" charset="2"/>
              <a:buChar char="q"/>
            </a:pPr>
            <a:r>
              <a:rPr lang="en-US" sz="2200" dirty="0">
                <a:latin typeface="Times New Roman" panose="02020603050405020304" pitchFamily="18" charset="0"/>
                <a:cs typeface="Times New Roman" panose="02020603050405020304" pitchFamily="18" charset="0"/>
              </a:rPr>
              <a:t>Later extended to </a:t>
            </a:r>
            <a:r>
              <a:rPr lang="en-US" sz="2200" dirty="0" err="1">
                <a:latin typeface="Times New Roman" panose="02020603050405020304" pitchFamily="18" charset="0"/>
                <a:cs typeface="Times New Roman" panose="02020603050405020304" pitchFamily="18" charset="0"/>
              </a:rPr>
              <a:t>Tamilnadu</a:t>
            </a:r>
            <a:r>
              <a:rPr lang="en-US" sz="2200" dirty="0">
                <a:latin typeface="Times New Roman" panose="02020603050405020304" pitchFamily="18" charset="0"/>
                <a:cs typeface="Times New Roman" panose="02020603050405020304" pitchFamily="18" charset="0"/>
              </a:rPr>
              <a:t> and UP</a:t>
            </a:r>
          </a:p>
          <a:p>
            <a:pPr>
              <a:buClrTx/>
              <a:buFont typeface="Wingdings" pitchFamily="2" charset="2"/>
              <a:buChar char="q"/>
            </a:pPr>
            <a:r>
              <a:rPr lang="en-US" sz="2200" dirty="0">
                <a:latin typeface="Times New Roman" panose="02020603050405020304" pitchFamily="18" charset="0"/>
                <a:cs typeface="Times New Roman" panose="02020603050405020304" pitchFamily="18" charset="0"/>
              </a:rPr>
              <a:t>The </a:t>
            </a:r>
            <a:r>
              <a:rPr lang="en-US" sz="2200" dirty="0" err="1">
                <a:latin typeface="Times New Roman" panose="02020603050405020304" pitchFamily="18" charset="0"/>
                <a:cs typeface="Times New Roman" panose="02020603050405020304" pitchFamily="18" charset="0"/>
              </a:rPr>
              <a:t>programme</a:t>
            </a:r>
            <a:r>
              <a:rPr lang="en-US" sz="2200" dirty="0">
                <a:latin typeface="Times New Roman" panose="02020603050405020304" pitchFamily="18" charset="0"/>
                <a:cs typeface="Times New Roman" panose="02020603050405020304" pitchFamily="18" charset="0"/>
              </a:rPr>
              <a:t> maintained by Ministry of Rural Development.</a:t>
            </a:r>
          </a:p>
          <a:p>
            <a:pPr>
              <a:buClrTx/>
              <a:buFont typeface="Wingdings" pitchFamily="2" charset="2"/>
              <a:buChar char="q"/>
            </a:pPr>
            <a:r>
              <a:rPr lang="en-US" sz="2200" dirty="0">
                <a:latin typeface="Times New Roman" panose="02020603050405020304" pitchFamily="18" charset="0"/>
                <a:cs typeface="Times New Roman" panose="02020603050405020304" pitchFamily="18" charset="0"/>
              </a:rPr>
              <a:t>In1973 it was extended to all states in INDIA</a:t>
            </a:r>
          </a:p>
          <a:p>
            <a:pPr>
              <a:buNone/>
            </a:pPr>
            <a:endParaRPr lang="en-US" sz="2200" dirty="0">
              <a:latin typeface="Times New Roman" panose="02020603050405020304" pitchFamily="18" charset="0"/>
              <a:cs typeface="Times New Roman" panose="02020603050405020304" pitchFamily="18" charset="0"/>
            </a:endParaRPr>
          </a:p>
          <a:p>
            <a:pPr>
              <a:buNone/>
            </a:pPr>
            <a:r>
              <a:rPr lang="en-US" sz="2200" dirty="0">
                <a:latin typeface="Times New Roman" panose="02020603050405020304" pitchFamily="18" charset="0"/>
                <a:cs typeface="Times New Roman" panose="02020603050405020304" pitchFamily="18" charset="0"/>
              </a:rPr>
              <a:t>-Beneficiaries: </a:t>
            </a: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Children between 2-6 years</a:t>
            </a: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Pregnant &amp; lactating women</a:t>
            </a:r>
          </a:p>
          <a:p>
            <a:pPr lvl="1">
              <a:buNone/>
            </a:pPr>
            <a:endParaRPr lang="en-US" sz="2200" dirty="0">
              <a:latin typeface="Times New Roman" panose="02020603050405020304" pitchFamily="18" charset="0"/>
              <a:cs typeface="Times New Roman" panose="02020603050405020304" pitchFamily="18" charset="0"/>
            </a:endParaRPr>
          </a:p>
          <a:p>
            <a:pPr>
              <a:buNone/>
            </a:pPr>
            <a:endParaRPr lang="en-US"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lstStyle/>
          <a:p>
            <a:r>
              <a:rPr lang="en-US" dirty="0"/>
              <a:t>Cont..</a:t>
            </a:r>
          </a:p>
        </p:txBody>
      </p:sp>
      <p:sp>
        <p:nvSpPr>
          <p:cNvPr id="3" name="Content Placeholder 2"/>
          <p:cNvSpPr>
            <a:spLocks noGrp="1"/>
          </p:cNvSpPr>
          <p:nvPr>
            <p:ph sz="quarter" idx="1"/>
          </p:nvPr>
        </p:nvSpPr>
        <p:spPr>
          <a:xfrm>
            <a:off x="285720" y="1142984"/>
            <a:ext cx="8072494" cy="5330968"/>
          </a:xfrm>
        </p:spPr>
        <p:txBody>
          <a:bodyPr>
            <a:normAutofit/>
          </a:bodyPr>
          <a:lstStyle/>
          <a:p>
            <a:pPr>
              <a:buFont typeface="Wingdings" pitchFamily="2" charset="2"/>
              <a:buChar char="v"/>
            </a:pPr>
            <a:r>
              <a:rPr lang="en-US" dirty="0">
                <a:ln>
                  <a:prstDash val="solid"/>
                </a:ln>
                <a:effectLst>
                  <a:outerShdw blurRad="88000" dist="50800" dir="5040000" algn="tl">
                    <a:schemeClr val="accent4">
                      <a:tint val="80000"/>
                      <a:satMod val="250000"/>
                      <a:alpha val="45000"/>
                    </a:schemeClr>
                  </a:outerShdw>
                </a:effectLst>
              </a:rPr>
              <a:t>Children should be encouraged to Consume vitamin “A” rich foods.</a:t>
            </a:r>
          </a:p>
          <a:p>
            <a:pPr>
              <a:buFont typeface="Wingdings" pitchFamily="2" charset="2"/>
              <a:buChar char="v"/>
            </a:pPr>
            <a:r>
              <a:rPr lang="en-US" dirty="0">
                <a:ln>
                  <a:prstDash val="solid"/>
                </a:ln>
                <a:effectLst>
                  <a:outerShdw blurRad="88000" dist="50800" dir="5040000" algn="tl">
                    <a:schemeClr val="accent4">
                      <a:tint val="80000"/>
                      <a:satMod val="250000"/>
                      <a:alpha val="45000"/>
                    </a:schemeClr>
                  </a:outerShdw>
                </a:effectLst>
              </a:rPr>
              <a:t>Promote exclusive breast feeding of   with </a:t>
            </a:r>
            <a:r>
              <a:rPr lang="en-US" dirty="0" err="1">
                <a:ln>
                  <a:prstDash val="solid"/>
                </a:ln>
                <a:effectLst>
                  <a:outerShdw blurRad="88000" dist="50800" dir="5040000" algn="tl">
                    <a:schemeClr val="accent4">
                      <a:tint val="80000"/>
                      <a:satMod val="250000"/>
                      <a:alpha val="45000"/>
                    </a:schemeClr>
                  </a:outerShdw>
                </a:effectLst>
              </a:rPr>
              <a:t>colostrum</a:t>
            </a:r>
            <a:r>
              <a:rPr lang="en-US" dirty="0">
                <a:ln>
                  <a:prstDash val="solid"/>
                </a:ln>
                <a:effectLst>
                  <a:outerShdw blurRad="88000" dist="50800" dir="5040000" algn="tl">
                    <a:schemeClr val="accent4">
                      <a:tint val="80000"/>
                      <a:satMod val="250000"/>
                      <a:alpha val="45000"/>
                    </a:schemeClr>
                  </a:outerShdw>
                </a:effectLst>
              </a:rPr>
              <a:t>.                     </a:t>
            </a:r>
          </a:p>
          <a:p>
            <a:pPr>
              <a:buFont typeface="Wingdings" pitchFamily="2" charset="2"/>
              <a:buChar char="v"/>
            </a:pPr>
            <a:r>
              <a:rPr lang="en-US" dirty="0">
                <a:ln>
                  <a:prstDash val="solid"/>
                </a:ln>
                <a:effectLst>
                  <a:outerShdw blurRad="88000" dist="50800" dir="5040000" algn="tl">
                    <a:schemeClr val="accent4">
                      <a:tint val="80000"/>
                      <a:satMod val="250000"/>
                      <a:alpha val="45000"/>
                    </a:schemeClr>
                  </a:outerShdw>
                </a:effectLst>
              </a:rPr>
              <a:t>Promote intake of easily available             </a:t>
            </a:r>
          </a:p>
          <a:p>
            <a:r>
              <a:rPr lang="en-US" dirty="0">
                <a:ln>
                  <a:prstDash val="solid"/>
                </a:ln>
                <a:effectLst>
                  <a:outerShdw blurRad="88000" dist="50800" dir="5040000" algn="tl">
                    <a:schemeClr val="accent4">
                      <a:tint val="80000"/>
                      <a:satMod val="250000"/>
                      <a:alpha val="45000"/>
                    </a:schemeClr>
                  </a:outerShdw>
                </a:effectLst>
              </a:rPr>
              <a:t>    vitamin “A” rich food such </a:t>
            </a:r>
          </a:p>
          <a:p>
            <a:r>
              <a:rPr lang="en-US" dirty="0">
                <a:ln>
                  <a:prstDash val="solid"/>
                </a:ln>
                <a:effectLst>
                  <a:outerShdw blurRad="88000" dist="50800" dir="5040000" algn="tl">
                    <a:schemeClr val="accent4">
                      <a:tint val="80000"/>
                      <a:satMod val="250000"/>
                      <a:alpha val="45000"/>
                    </a:schemeClr>
                  </a:outerShdw>
                </a:effectLst>
              </a:rPr>
              <a:t>    green leafy vegetables [spinach, </a:t>
            </a:r>
            <a:r>
              <a:rPr lang="en-US" dirty="0" err="1">
                <a:ln>
                  <a:prstDash val="solid"/>
                </a:ln>
                <a:effectLst>
                  <a:outerShdw blurRad="88000" dist="50800" dir="5040000" algn="tl">
                    <a:schemeClr val="accent4">
                      <a:tint val="80000"/>
                      <a:satMod val="250000"/>
                      <a:alpha val="45000"/>
                    </a:schemeClr>
                  </a:outerShdw>
                </a:effectLst>
              </a:rPr>
              <a:t>methi</a:t>
            </a:r>
            <a:r>
              <a:rPr lang="en-US" dirty="0">
                <a:ln>
                  <a:prstDash val="solid"/>
                </a:ln>
                <a:effectLst>
                  <a:outerShdw blurRad="88000" dist="50800" dir="5040000" algn="tl">
                    <a:schemeClr val="accent4">
                      <a:tint val="80000"/>
                      <a:satMod val="250000"/>
                      <a:alpha val="45000"/>
                    </a:schemeClr>
                  </a:outerShdw>
                </a:effectLst>
              </a:rPr>
              <a:t>, &amp;capsicum]</a:t>
            </a:r>
          </a:p>
          <a:p>
            <a:r>
              <a:rPr lang="en-US" dirty="0">
                <a:ln>
                  <a:prstDash val="solid"/>
                </a:ln>
                <a:effectLst>
                  <a:outerShdw blurRad="88000" dist="50800" dir="5040000" algn="tl">
                    <a:schemeClr val="accent4">
                      <a:tint val="80000"/>
                      <a:satMod val="250000"/>
                      <a:alpha val="45000"/>
                    </a:schemeClr>
                  </a:outerShdw>
                </a:effectLst>
              </a:rPr>
              <a:t>    yellow fruits [ pumpkin, papaya, mango]  and </a:t>
            </a:r>
          </a:p>
          <a:p>
            <a:r>
              <a:rPr lang="en-US" dirty="0">
                <a:ln>
                  <a:prstDash val="solid"/>
                </a:ln>
                <a:effectLst>
                  <a:outerShdw blurRad="88000" dist="50800" dir="5040000" algn="tl">
                    <a:schemeClr val="accent4">
                      <a:tint val="80000"/>
                      <a:satMod val="250000"/>
                      <a:alpha val="45000"/>
                    </a:schemeClr>
                  </a:outerShdw>
                </a:effectLst>
              </a:rPr>
              <a:t>    roots like carrot</a:t>
            </a:r>
          </a:p>
          <a:p>
            <a:r>
              <a:rPr lang="en-US" dirty="0">
                <a:ln>
                  <a:prstDash val="solid"/>
                </a:ln>
                <a:effectLst>
                  <a:outerShdw blurRad="88000" dist="50800" dir="5040000" algn="tl">
                    <a:schemeClr val="accent4">
                      <a:tint val="80000"/>
                      <a:satMod val="250000"/>
                      <a:alpha val="45000"/>
                    </a:schemeClr>
                  </a:outerShdw>
                </a:effectLst>
              </a:rPr>
              <a:t>    And animal foods like liver, eggs, butter, cheese, milk, fish , meat etc.</a:t>
            </a:r>
            <a:endParaRPr 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404664"/>
            <a:ext cx="8472518" cy="847708"/>
          </a:xfrm>
        </p:spPr>
        <p:txBody>
          <a:bodyPr>
            <a:noAutofit/>
          </a:bodyPr>
          <a:lstStyle/>
          <a:p>
            <a:r>
              <a:rPr lang="en-US" sz="3200" b="1" dirty="0">
                <a:latin typeface="Times New Roman" panose="02020603050405020304" pitchFamily="18" charset="0"/>
                <a:cs typeface="Times New Roman" panose="02020603050405020304" pitchFamily="18" charset="0"/>
              </a:rPr>
              <a:t>N</a:t>
            </a:r>
            <a:r>
              <a:rPr sz="3200" b="1" dirty="0">
                <a:latin typeface="Times New Roman" panose="02020603050405020304" pitchFamily="18" charset="0"/>
                <a:cs typeface="Times New Roman" panose="02020603050405020304" pitchFamily="18" charset="0"/>
              </a:rPr>
              <a:t>ational iodine deficiency disorder control </a:t>
            </a:r>
            <a:r>
              <a:rPr sz="3200" b="1" dirty="0" err="1">
                <a:latin typeface="Times New Roman" panose="02020603050405020304" pitchFamily="18" charset="0"/>
                <a:cs typeface="Times New Roman" panose="02020603050405020304" pitchFamily="18" charset="0"/>
              </a:rPr>
              <a:t>programme</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14282" y="1556792"/>
            <a:ext cx="8159824" cy="5040560"/>
          </a:xfrm>
        </p:spPr>
        <p:txBody>
          <a:bodyPr>
            <a:noAutofit/>
          </a:bodyPr>
          <a:lstStyle/>
          <a:p>
            <a:pPr>
              <a:buClrTx/>
              <a:buFont typeface="Wingdings" pitchFamily="2" charset="2"/>
              <a:buChar char="Ø"/>
            </a:pPr>
            <a:r>
              <a:rPr lang="en-US" sz="2000" dirty="0">
                <a:latin typeface="Times New Roman" panose="02020603050405020304" pitchFamily="18" charset="0"/>
                <a:cs typeface="Times New Roman" panose="02020603050405020304" pitchFamily="18" charset="0"/>
              </a:rPr>
              <a:t>National </a:t>
            </a:r>
            <a:r>
              <a:rPr lang="en-US" sz="2000" dirty="0" err="1">
                <a:latin typeface="Times New Roman" panose="02020603050405020304" pitchFamily="18" charset="0"/>
                <a:cs typeface="Times New Roman" panose="02020603050405020304" pitchFamily="18" charset="0"/>
              </a:rPr>
              <a:t>Goitre</a:t>
            </a:r>
            <a:r>
              <a:rPr lang="en-US" sz="2000" dirty="0">
                <a:latin typeface="Times New Roman" panose="02020603050405020304" pitchFamily="18" charset="0"/>
                <a:cs typeface="Times New Roman" panose="02020603050405020304" pitchFamily="18" charset="0"/>
              </a:rPr>
              <a:t> Control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launched in 1962, at the end of 2</a:t>
            </a:r>
            <a:r>
              <a:rPr lang="en-US" sz="2000" baseline="30000" dirty="0">
                <a:latin typeface="Times New Roman" panose="02020603050405020304" pitchFamily="18" charset="0"/>
                <a:cs typeface="Times New Roman" panose="02020603050405020304" pitchFamily="18" charset="0"/>
              </a:rPr>
              <a:t>nd</a:t>
            </a:r>
            <a:r>
              <a:rPr lang="en-US" sz="2000" dirty="0">
                <a:latin typeface="Times New Roman" panose="02020603050405020304" pitchFamily="18" charset="0"/>
                <a:cs typeface="Times New Roman" panose="02020603050405020304" pitchFamily="18" charset="0"/>
              </a:rPr>
              <a:t> 5-year plan by Ministry of H&amp;FW ,</a:t>
            </a:r>
            <a:r>
              <a:rPr lang="en-US" sz="2000" dirty="0" err="1">
                <a:latin typeface="Times New Roman" panose="02020603050405020304" pitchFamily="18" charset="0"/>
                <a:cs typeface="Times New Roman" panose="02020603050405020304" pitchFamily="18" charset="0"/>
              </a:rPr>
              <a:t>GoI</a:t>
            </a:r>
            <a:r>
              <a:rPr lang="en-US" sz="2000" dirty="0">
                <a:latin typeface="Times New Roman" panose="02020603050405020304" pitchFamily="18" charset="0"/>
                <a:cs typeface="Times New Roman" panose="02020603050405020304" pitchFamily="18" charset="0"/>
              </a:rPr>
              <a:t>.</a:t>
            </a:r>
          </a:p>
          <a:p>
            <a:pPr marL="0" indent="0">
              <a:lnSpc>
                <a:spcPct val="110000"/>
              </a:lnSpc>
              <a:buClrTx/>
              <a:buNone/>
            </a:pPr>
            <a:r>
              <a:rPr lang="en-US" sz="2000" b="1" dirty="0">
                <a:latin typeface="Times New Roman" panose="02020603050405020304" pitchFamily="18" charset="0"/>
                <a:cs typeface="Times New Roman" panose="02020603050405020304" pitchFamily="18" charset="0"/>
              </a:rPr>
              <a:t>The turning point- </a:t>
            </a:r>
            <a:r>
              <a:rPr lang="en-US" sz="2000" dirty="0">
                <a:latin typeface="Times New Roman" panose="02020603050405020304" pitchFamily="18" charset="0"/>
                <a:cs typeface="Times New Roman" panose="02020603050405020304" pitchFamily="18" charset="0"/>
              </a:rPr>
              <a:t>meeting of prime minister in 1983; Universal </a:t>
            </a:r>
            <a:r>
              <a:rPr lang="en-US" sz="2000" dirty="0" err="1">
                <a:latin typeface="Times New Roman" panose="02020603050405020304" pitchFamily="18" charset="0"/>
                <a:cs typeface="Times New Roman" panose="02020603050405020304" pitchFamily="18" charset="0"/>
              </a:rPr>
              <a:t>Iodisation</a:t>
            </a:r>
            <a:r>
              <a:rPr lang="en-US" sz="2000" dirty="0">
                <a:latin typeface="Times New Roman" panose="02020603050405020304" pitchFamily="18" charset="0"/>
                <a:cs typeface="Times New Roman" panose="02020603050405020304" pitchFamily="18" charset="0"/>
              </a:rPr>
              <a:t> of salt (30 ppm at manufacture level and 15ppm at consumption level), replacement of common salt with </a:t>
            </a:r>
            <a:r>
              <a:rPr lang="en-US" sz="2000" dirty="0" err="1">
                <a:latin typeface="Times New Roman" panose="02020603050405020304" pitchFamily="18" charset="0"/>
                <a:cs typeface="Times New Roman" panose="02020603050405020304" pitchFamily="18" charset="0"/>
              </a:rPr>
              <a:t>iodised</a:t>
            </a:r>
            <a:r>
              <a:rPr lang="en-US" sz="2000" dirty="0">
                <a:latin typeface="Times New Roman" panose="02020603050405020304" pitchFamily="18" charset="0"/>
                <a:cs typeface="Times New Roman" panose="02020603050405020304" pitchFamily="18" charset="0"/>
              </a:rPr>
              <a:t> salt, Cheapest method to control IDD.</a:t>
            </a:r>
          </a:p>
          <a:p>
            <a:pPr>
              <a:lnSpc>
                <a:spcPct val="110000"/>
              </a:lnSpc>
              <a:buClrTx/>
              <a:buFont typeface="Wingdings" pitchFamily="2" charset="2"/>
              <a:buChar char="q"/>
            </a:pPr>
            <a:r>
              <a:rPr lang="en-US" sz="2000" dirty="0">
                <a:latin typeface="Times New Roman" panose="02020603050405020304" pitchFamily="18" charset="0"/>
                <a:cs typeface="Times New Roman" panose="02020603050405020304" pitchFamily="18" charset="0"/>
              </a:rPr>
              <a:t>1992-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renamed as ‘</a:t>
            </a:r>
            <a:r>
              <a:rPr lang="it-IT" sz="2000" dirty="0">
                <a:latin typeface="Times New Roman" panose="02020603050405020304" pitchFamily="18" charset="0"/>
                <a:cs typeface="Times New Roman" panose="02020603050405020304" pitchFamily="18" charset="0"/>
              </a:rPr>
              <a:t>National iodine deficiency disorder control programme’.</a:t>
            </a:r>
          </a:p>
          <a:p>
            <a:pPr>
              <a:lnSpc>
                <a:spcPct val="110000"/>
              </a:lnSpc>
              <a:buClrTx/>
              <a:buFont typeface="Wingdings" pitchFamily="2" charset="2"/>
              <a:buChar char="q"/>
            </a:pPr>
            <a:r>
              <a:rPr lang="en-US" sz="2000" dirty="0">
                <a:latin typeface="Times New Roman" panose="02020603050405020304" pitchFamily="18" charset="0"/>
                <a:cs typeface="Times New Roman" panose="02020603050405020304" pitchFamily="18" charset="0"/>
              </a:rPr>
              <a:t>Use of Iodized oil Injection to those suffering from IDD, Oral  administration as prophylaxis in IDD severe areas</a:t>
            </a:r>
            <a:endParaRPr lang="en-US" sz="2000" b="0" i="0" dirty="0">
              <a:effectLst/>
              <a:latin typeface="Times New Roman" panose="02020603050405020304" pitchFamily="18" charset="0"/>
              <a:cs typeface="Times New Roman" panose="02020603050405020304" pitchFamily="18" charset="0"/>
            </a:endParaRPr>
          </a:p>
          <a:p>
            <a:pPr>
              <a:buClrTx/>
              <a:buFont typeface="Wingdings" pitchFamily="2" charset="2"/>
              <a:buChar char="Ø"/>
            </a:pPr>
            <a:r>
              <a:rPr lang="en-US" sz="2000" b="0" i="0" dirty="0">
                <a:effectLst/>
                <a:latin typeface="Times New Roman" panose="02020603050405020304" pitchFamily="18" charset="0"/>
                <a:cs typeface="Times New Roman" panose="02020603050405020304" pitchFamily="18" charset="0"/>
              </a:rPr>
              <a:t>To bring the prevalence of IDD to below 5% in the country </a:t>
            </a:r>
          </a:p>
          <a:p>
            <a:pPr>
              <a:buClrTx/>
              <a:buFont typeface="Wingdings" pitchFamily="2" charset="2"/>
              <a:buChar char="Ø"/>
            </a:pPr>
            <a:r>
              <a:rPr lang="en-US" sz="2000" b="0" i="0" dirty="0">
                <a:effectLst/>
                <a:latin typeface="Times New Roman" panose="02020603050405020304" pitchFamily="18" charset="0"/>
                <a:cs typeface="Times New Roman" panose="02020603050405020304" pitchFamily="18" charset="0"/>
              </a:rPr>
              <a:t>To ensure 100% consumption of adequately </a:t>
            </a:r>
            <a:r>
              <a:rPr lang="en-US" sz="2000" b="0" i="0" dirty="0" err="1">
                <a:effectLst/>
                <a:latin typeface="Times New Roman" panose="02020603050405020304" pitchFamily="18" charset="0"/>
                <a:cs typeface="Times New Roman" panose="02020603050405020304" pitchFamily="18" charset="0"/>
              </a:rPr>
              <a:t>iodated</a:t>
            </a:r>
            <a:r>
              <a:rPr lang="en-US" sz="2000" b="0" i="0" dirty="0">
                <a:effectLst/>
                <a:latin typeface="Times New Roman" panose="02020603050405020304" pitchFamily="18" charset="0"/>
                <a:cs typeface="Times New Roman" panose="02020603050405020304" pitchFamily="18" charset="0"/>
              </a:rPr>
              <a:t> salt (15ppm) at the household level</a:t>
            </a:r>
          </a:p>
          <a:p>
            <a:pPr marL="0" indent="0">
              <a:buClrTx/>
              <a:buNone/>
            </a:pPr>
            <a:endParaRPr lang="en-US" sz="2000" dirty="0">
              <a:latin typeface="Times New Roman" panose="02020603050405020304" pitchFamily="18" charset="0"/>
              <a:cs typeface="Times New Roman" panose="02020603050405020304" pitchFamily="18" charset="0"/>
            </a:endParaRPr>
          </a:p>
          <a:p>
            <a:pPr marL="0" indent="0">
              <a:buClrTx/>
              <a:buNone/>
            </a:pPr>
            <a:endParaRPr lang="en-US" sz="2000" dirty="0">
              <a:latin typeface="Times New Roman" panose="02020603050405020304" pitchFamily="18" charset="0"/>
              <a:cs typeface="Times New Roman" panose="02020603050405020304" pitchFamily="18" charset="0"/>
            </a:endParaRPr>
          </a:p>
          <a:p>
            <a:pPr>
              <a:buNone/>
            </a:pPr>
            <a:endParaRPr lang="en-US" sz="2000" b="1" dirty="0">
              <a:latin typeface="Times New Roman" panose="02020603050405020304" pitchFamily="18" charset="0"/>
              <a:cs typeface="Times New Roman" panose="02020603050405020304" pitchFamily="18" charset="0"/>
            </a:endParaRPr>
          </a:p>
          <a:p>
            <a:pPr lvl="0"/>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pic>
        <p:nvPicPr>
          <p:cNvPr id="5" name="Picture 2" descr="C:\Users\sony\Desktop\images.jpg">
            <a:extLst>
              <a:ext uri="{FF2B5EF4-FFF2-40B4-BE49-F238E27FC236}">
                <a16:creationId xmlns:a16="http://schemas.microsoft.com/office/drawing/2014/main" id="{77C95774-CB2D-4758-BFA1-78EFE1D35D7A}"/>
              </a:ext>
            </a:extLst>
          </p:cNvPr>
          <p:cNvPicPr>
            <a:picLocks noChangeAspect="1" noChangeArrowheads="1"/>
          </p:cNvPicPr>
          <p:nvPr/>
        </p:nvPicPr>
        <p:blipFill>
          <a:blip r:embed="rId2"/>
          <a:srcRect/>
          <a:stretch>
            <a:fillRect/>
          </a:stretch>
        </p:blipFill>
        <p:spPr bwMode="auto">
          <a:xfrm>
            <a:off x="7020272" y="4062290"/>
            <a:ext cx="1607096" cy="1580964"/>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9E649-D21F-48DE-A83B-4C3649A1F1ED}"/>
              </a:ext>
            </a:extLst>
          </p:cNvPr>
          <p:cNvSpPr>
            <a:spLocks noGrp="1"/>
          </p:cNvSpPr>
          <p:nvPr>
            <p:ph type="title"/>
          </p:nvPr>
        </p:nvSpPr>
        <p:spPr>
          <a:xfrm>
            <a:off x="457200" y="274638"/>
            <a:ext cx="7467600" cy="577175"/>
          </a:xfrm>
        </p:spPr>
        <p:txBody>
          <a:bodyPr/>
          <a:lstStyle/>
          <a:p>
            <a:r>
              <a:rPr lang="en-US" dirty="0"/>
              <a:t>Cont..</a:t>
            </a:r>
          </a:p>
        </p:txBody>
      </p:sp>
      <p:sp>
        <p:nvSpPr>
          <p:cNvPr id="6" name="TextBox 5">
            <a:extLst>
              <a:ext uri="{FF2B5EF4-FFF2-40B4-BE49-F238E27FC236}">
                <a16:creationId xmlns:a16="http://schemas.microsoft.com/office/drawing/2014/main" id="{7391BDC6-0955-4CB2-B599-BD7D554E555E}"/>
              </a:ext>
            </a:extLst>
          </p:cNvPr>
          <p:cNvSpPr txBox="1"/>
          <p:nvPr/>
        </p:nvSpPr>
        <p:spPr>
          <a:xfrm>
            <a:off x="522783" y="980728"/>
            <a:ext cx="7416824" cy="2031325"/>
          </a:xfrm>
          <a:prstGeom prst="rect">
            <a:avLst/>
          </a:prstGeom>
          <a:noFill/>
        </p:spPr>
        <p:txBody>
          <a:bodyPr wrap="square">
            <a:spAutoFit/>
          </a:bodyPr>
          <a:lstStyle/>
          <a:p>
            <a:pPr>
              <a:buClrTx/>
              <a:buFont typeface="Wingdings" pitchFamily="2" charset="2"/>
              <a:buChar char="Ø"/>
            </a:pPr>
            <a:r>
              <a:rPr lang="en-US" sz="1800" b="0" i="0" dirty="0">
                <a:effectLst/>
                <a:latin typeface="Times New Roman" panose="02020603050405020304" pitchFamily="18" charset="0"/>
                <a:cs typeface="Times New Roman" panose="02020603050405020304" pitchFamily="18" charset="0"/>
              </a:rPr>
              <a:t>Objectives </a:t>
            </a:r>
          </a:p>
          <a:p>
            <a:pPr marL="457200" indent="-457200">
              <a:buClrTx/>
              <a:buAutoNum type="arabicPeriod"/>
            </a:pPr>
            <a:r>
              <a:rPr lang="en-US" sz="1800" b="0" i="0" dirty="0">
                <a:effectLst/>
                <a:latin typeface="Times New Roman" panose="02020603050405020304" pitchFamily="18" charset="0"/>
                <a:cs typeface="Times New Roman" panose="02020603050405020304" pitchFamily="18" charset="0"/>
              </a:rPr>
              <a:t>Surveys to assess the magnitude of the Iodine Deficiency Disorders.</a:t>
            </a:r>
          </a:p>
          <a:p>
            <a:pPr marL="457200" indent="-457200">
              <a:buClrTx/>
              <a:buAutoNum type="arabicPeriod"/>
            </a:pPr>
            <a:r>
              <a:rPr lang="en-US" sz="1800" b="0" i="0" dirty="0">
                <a:effectLst/>
                <a:latin typeface="Times New Roman" panose="02020603050405020304" pitchFamily="18" charset="0"/>
                <a:cs typeface="Times New Roman" panose="02020603050405020304" pitchFamily="18" charset="0"/>
              </a:rPr>
              <a:t>Supply of </a:t>
            </a:r>
            <a:r>
              <a:rPr lang="en-US" dirty="0" err="1">
                <a:latin typeface="Times New Roman" panose="02020603050405020304" pitchFamily="18" charset="0"/>
                <a:cs typeface="Times New Roman" panose="02020603050405020304" pitchFamily="18" charset="0"/>
              </a:rPr>
              <a:t>I</a:t>
            </a:r>
            <a:r>
              <a:rPr lang="en-US" sz="1800" b="0" i="0" dirty="0" err="1">
                <a:effectLst/>
                <a:latin typeface="Times New Roman" panose="02020603050405020304" pitchFamily="18" charset="0"/>
                <a:cs typeface="Times New Roman" panose="02020603050405020304" pitchFamily="18" charset="0"/>
              </a:rPr>
              <a:t>odised</a:t>
            </a:r>
            <a:r>
              <a:rPr lang="en-US" sz="1800" b="0" i="0" dirty="0">
                <a:effectLst/>
                <a:latin typeface="Times New Roman" panose="02020603050405020304" pitchFamily="18" charset="0"/>
                <a:cs typeface="Times New Roman" panose="02020603050405020304" pitchFamily="18" charset="0"/>
              </a:rPr>
              <a:t> salt in place of common salt. </a:t>
            </a:r>
          </a:p>
          <a:p>
            <a:pPr marL="457200" indent="-457200">
              <a:buClrTx/>
              <a:buAutoNum type="arabicPeriod"/>
            </a:pPr>
            <a:r>
              <a:rPr lang="en-US" sz="1800" b="0" i="0" dirty="0">
                <a:effectLst/>
                <a:latin typeface="Times New Roman" panose="02020603050405020304" pitchFamily="18" charset="0"/>
                <a:cs typeface="Times New Roman" panose="02020603050405020304" pitchFamily="18" charset="0"/>
              </a:rPr>
              <a:t>Resurvey after every 5 years to assess the extent of Iodine Deficiency Disorders and the Impact of </a:t>
            </a:r>
            <a:r>
              <a:rPr lang="en-US" dirty="0" err="1">
                <a:latin typeface="Times New Roman" panose="02020603050405020304" pitchFamily="18" charset="0"/>
                <a:cs typeface="Times New Roman" panose="02020603050405020304" pitchFamily="18" charset="0"/>
              </a:rPr>
              <a:t>I</a:t>
            </a:r>
            <a:r>
              <a:rPr lang="en-US" sz="1800" b="0" i="0" dirty="0" err="1">
                <a:effectLst/>
                <a:latin typeface="Times New Roman" panose="02020603050405020304" pitchFamily="18" charset="0"/>
                <a:cs typeface="Times New Roman" panose="02020603050405020304" pitchFamily="18" charset="0"/>
              </a:rPr>
              <a:t>odised</a:t>
            </a:r>
            <a:r>
              <a:rPr lang="en-US" sz="1800" b="0" i="0" dirty="0">
                <a:effectLst/>
                <a:latin typeface="Times New Roman" panose="02020603050405020304" pitchFamily="18" charset="0"/>
                <a:cs typeface="Times New Roman" panose="02020603050405020304" pitchFamily="18" charset="0"/>
              </a:rPr>
              <a:t> salt. </a:t>
            </a:r>
          </a:p>
          <a:p>
            <a:pPr marL="457200" indent="-457200">
              <a:buClrTx/>
              <a:buAutoNum type="arabicPeriod"/>
            </a:pPr>
            <a:r>
              <a:rPr lang="en-US" sz="1800" b="0" i="0" dirty="0">
                <a:effectLst/>
                <a:latin typeface="Times New Roman" panose="02020603050405020304" pitchFamily="18" charset="0"/>
                <a:cs typeface="Times New Roman" panose="02020603050405020304" pitchFamily="18" charset="0"/>
              </a:rPr>
              <a:t>Laboratory monitoring of </a:t>
            </a:r>
            <a:r>
              <a:rPr lang="en-US" dirty="0" err="1">
                <a:latin typeface="Times New Roman" panose="02020603050405020304" pitchFamily="18" charset="0"/>
                <a:cs typeface="Times New Roman" panose="02020603050405020304" pitchFamily="18" charset="0"/>
              </a:rPr>
              <a:t>I</a:t>
            </a:r>
            <a:r>
              <a:rPr lang="en-US" sz="1800" b="0" i="0" dirty="0" err="1">
                <a:effectLst/>
                <a:latin typeface="Times New Roman" panose="02020603050405020304" pitchFamily="18" charset="0"/>
                <a:cs typeface="Times New Roman" panose="02020603050405020304" pitchFamily="18" charset="0"/>
              </a:rPr>
              <a:t>odised</a:t>
            </a:r>
            <a:r>
              <a:rPr lang="en-US" sz="1800" b="0" i="0" dirty="0">
                <a:effectLst/>
                <a:latin typeface="Times New Roman" panose="02020603050405020304" pitchFamily="18" charset="0"/>
                <a:cs typeface="Times New Roman" panose="02020603050405020304" pitchFamily="18" charset="0"/>
              </a:rPr>
              <a:t> salt and urinary Iodine excretion. </a:t>
            </a:r>
          </a:p>
          <a:p>
            <a:pPr marL="457200" indent="-457200">
              <a:buClrTx/>
              <a:buAutoNum type="arabicPeriod"/>
            </a:pPr>
            <a:r>
              <a:rPr lang="en-US" sz="1800" b="0" i="0" dirty="0">
                <a:effectLst/>
                <a:latin typeface="Times New Roman" panose="02020603050405020304" pitchFamily="18" charset="0"/>
                <a:cs typeface="Times New Roman" panose="02020603050405020304" pitchFamily="18" charset="0"/>
              </a:rPr>
              <a:t>Health education &amp; Publicity</a:t>
            </a:r>
          </a:p>
        </p:txBody>
      </p:sp>
      <p:sp>
        <p:nvSpPr>
          <p:cNvPr id="9" name="Rounded Rectangle 3">
            <a:extLst>
              <a:ext uri="{FF2B5EF4-FFF2-40B4-BE49-F238E27FC236}">
                <a16:creationId xmlns:a16="http://schemas.microsoft.com/office/drawing/2014/main" id="{4A7F8A58-8CC0-4CD9-A466-29FE52431239}"/>
              </a:ext>
            </a:extLst>
          </p:cNvPr>
          <p:cNvSpPr>
            <a:spLocks noGrp="1"/>
          </p:cNvSpPr>
          <p:nvPr>
            <p:ph sz="quarter" idx="1"/>
          </p:nvPr>
        </p:nvSpPr>
        <p:spPr>
          <a:xfrm>
            <a:off x="457200" y="3429000"/>
            <a:ext cx="7787208" cy="3044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buFont typeface="Wingdings" pitchFamily="2" charset="2"/>
              <a:buChar char="Ø"/>
            </a:pPr>
            <a:r>
              <a:rPr lang="en-US" sz="1600" b="1" dirty="0">
                <a:solidFill>
                  <a:schemeClr val="tx1"/>
                </a:solidFill>
                <a:latin typeface="Times New Roman" panose="02020603050405020304" pitchFamily="18" charset="0"/>
                <a:cs typeface="Times New Roman" panose="02020603050405020304" pitchFamily="18" charset="0"/>
              </a:rPr>
              <a:t>Rationale:</a:t>
            </a:r>
          </a:p>
          <a:p>
            <a:pPr>
              <a:buFont typeface="Wingdings" pitchFamily="2" charset="2"/>
              <a:buChar char="Ø"/>
            </a:pPr>
            <a:r>
              <a:rPr lang="en-US" sz="1600" dirty="0">
                <a:latin typeface="Times New Roman" panose="02020603050405020304" pitchFamily="18" charset="0"/>
                <a:cs typeface="Times New Roman" panose="02020603050405020304" pitchFamily="18" charset="0"/>
              </a:rPr>
              <a:t>No State or UT in India is free from IDD, as evident from the surveys carried by ICMR</a:t>
            </a:r>
          </a:p>
          <a:p>
            <a:pPr>
              <a:buFont typeface="Wingdings" pitchFamily="2" charset="2"/>
              <a:buChar char="Ø"/>
            </a:pPr>
            <a:r>
              <a:rPr lang="en-US" sz="1600" dirty="0">
                <a:latin typeface="Times New Roman" panose="02020603050405020304" pitchFamily="18" charset="0"/>
                <a:cs typeface="Times New Roman" panose="02020603050405020304" pitchFamily="18" charset="0"/>
              </a:rPr>
              <a:t>Iodine deficiency leads to a spectrum of disorders mostly affecting physical and mental development</a:t>
            </a:r>
          </a:p>
          <a:p>
            <a:pPr>
              <a:buFont typeface="Wingdings" pitchFamily="2" charset="2"/>
              <a:buChar char="Ø"/>
            </a:pPr>
            <a:r>
              <a:rPr lang="en-US" sz="1600" dirty="0">
                <a:latin typeface="Times New Roman" panose="02020603050405020304" pitchFamily="18" charset="0"/>
                <a:cs typeface="Times New Roman" panose="02020603050405020304" pitchFamily="18" charset="0"/>
              </a:rPr>
              <a:t>The fact that human brain development is completed by 3 years of age , iodine deficiency in early age leads to permanent and irreversible damage.</a:t>
            </a:r>
          </a:p>
          <a:p>
            <a:pPr>
              <a:buFont typeface="Wingdings" pitchFamily="2" charset="2"/>
              <a:buChar char="Ø"/>
            </a:pPr>
            <a:r>
              <a:rPr lang="en-US" sz="1600" dirty="0">
                <a:latin typeface="Times New Roman" panose="02020603050405020304" pitchFamily="18" charset="0"/>
                <a:cs typeface="Times New Roman" panose="02020603050405020304" pitchFamily="18" charset="0"/>
              </a:rPr>
              <a:t>Fortification of salt is a preventive </a:t>
            </a:r>
            <a:r>
              <a:rPr lang="en-US" sz="1600" dirty="0" err="1">
                <a:latin typeface="Times New Roman" panose="02020603050405020304" pitchFamily="18" charset="0"/>
                <a:cs typeface="Times New Roman" panose="02020603050405020304" pitchFamily="18" charset="0"/>
              </a:rPr>
              <a:t>programme</a:t>
            </a:r>
            <a:r>
              <a:rPr lang="en-US" sz="1600" dirty="0">
                <a:latin typeface="Times New Roman" panose="02020603050405020304" pitchFamily="18" charset="0"/>
                <a:cs typeface="Times New Roman" panose="02020603050405020304" pitchFamily="18" charset="0"/>
              </a:rPr>
              <a:t>, can be considered as a ‘vaccine’</a:t>
            </a:r>
          </a:p>
          <a:p>
            <a:pPr algn="ctr"/>
            <a:r>
              <a:rPr lang="en-US"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8630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4CAAE-A2D9-4F58-B039-3D121D0D4C1A}"/>
              </a:ext>
            </a:extLst>
          </p:cNvPr>
          <p:cNvSpPr>
            <a:spLocks noGrp="1"/>
          </p:cNvSpPr>
          <p:nvPr>
            <p:ph type="title"/>
          </p:nvPr>
        </p:nvSpPr>
        <p:spPr>
          <a:xfrm>
            <a:off x="457200" y="116632"/>
            <a:ext cx="7467600" cy="504056"/>
          </a:xfrm>
        </p:spPr>
        <p:txBody>
          <a:bodyPr>
            <a:normAutofit fontScale="90000"/>
          </a:bodyPr>
          <a:lstStyle/>
          <a:p>
            <a:r>
              <a:rPr lang="en-US" dirty="0"/>
              <a:t>Cont..</a:t>
            </a:r>
          </a:p>
        </p:txBody>
      </p:sp>
      <p:sp>
        <p:nvSpPr>
          <p:cNvPr id="3" name="Content Placeholder 2">
            <a:extLst>
              <a:ext uri="{FF2B5EF4-FFF2-40B4-BE49-F238E27FC236}">
                <a16:creationId xmlns:a16="http://schemas.microsoft.com/office/drawing/2014/main" id="{C7033032-925D-4125-B2F2-35349063DECB}"/>
              </a:ext>
            </a:extLst>
          </p:cNvPr>
          <p:cNvSpPr>
            <a:spLocks noGrp="1"/>
          </p:cNvSpPr>
          <p:nvPr>
            <p:ph sz="quarter" idx="1"/>
          </p:nvPr>
        </p:nvSpPr>
        <p:spPr>
          <a:xfrm>
            <a:off x="251520" y="548680"/>
            <a:ext cx="8136904" cy="5925272"/>
          </a:xfrm>
        </p:spPr>
        <p:txBody>
          <a:bodyPr>
            <a:normAutofit fontScale="70000" lnSpcReduction="20000"/>
          </a:bodyPr>
          <a:lstStyle/>
          <a:p>
            <a:pPr marL="0" indent="0" algn="l">
              <a:buNone/>
            </a:pPr>
            <a:r>
              <a:rPr lang="en-US" b="1" i="0" dirty="0">
                <a:solidFill>
                  <a:srgbClr val="3B3835"/>
                </a:solidFill>
                <a:effectLst/>
                <a:latin typeface="Times New Roman" panose="02020603050405020304" pitchFamily="18" charset="0"/>
                <a:cs typeface="Times New Roman" panose="02020603050405020304" pitchFamily="18" charset="0"/>
              </a:rPr>
              <a:t>Activities: </a:t>
            </a:r>
          </a:p>
          <a:p>
            <a:pPr marL="0" indent="0" algn="l">
              <a:buNone/>
            </a:pPr>
            <a:r>
              <a:rPr lang="en-US" dirty="0">
                <a:solidFill>
                  <a:srgbClr val="3B3835"/>
                </a:solidFill>
                <a:latin typeface="Times New Roman" panose="02020603050405020304" pitchFamily="18" charset="0"/>
                <a:cs typeface="Times New Roman" panose="02020603050405020304" pitchFamily="18" charset="0"/>
              </a:rPr>
              <a:t>1. </a:t>
            </a:r>
            <a:r>
              <a:rPr lang="en-US" b="1" i="0" dirty="0" err="1">
                <a:solidFill>
                  <a:srgbClr val="3B3835"/>
                </a:solidFill>
                <a:effectLst/>
                <a:latin typeface="Times New Roman" panose="02020603050405020304" pitchFamily="18" charset="0"/>
                <a:cs typeface="Times New Roman" panose="02020603050405020304" pitchFamily="18" charset="0"/>
              </a:rPr>
              <a:t>Iodisation</a:t>
            </a:r>
            <a:endParaRPr lang="en-US" b="1"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err="1">
                <a:solidFill>
                  <a:srgbClr val="3B3835"/>
                </a:solidFill>
                <a:effectLst/>
                <a:latin typeface="Times New Roman" panose="02020603050405020304" pitchFamily="18" charset="0"/>
                <a:cs typeface="Times New Roman" panose="02020603050405020304" pitchFamily="18" charset="0"/>
              </a:rPr>
              <a:t>Iodisation</a:t>
            </a:r>
            <a:r>
              <a:rPr lang="en-US" b="0" i="0" dirty="0">
                <a:solidFill>
                  <a:srgbClr val="3B3835"/>
                </a:solidFill>
                <a:effectLst/>
                <a:latin typeface="Times New Roman" panose="02020603050405020304" pitchFamily="18" charset="0"/>
                <a:cs typeface="Times New Roman" panose="02020603050405020304" pitchFamily="18" charset="0"/>
              </a:rPr>
              <a:t> Salt USI- </a:t>
            </a:r>
            <a:r>
              <a:rPr lang="en-US" b="0" i="0" u="sng" dirty="0">
                <a:solidFill>
                  <a:srgbClr val="3B3835"/>
                </a:solidFill>
                <a:effectLst/>
                <a:latin typeface="Times New Roman" panose="02020603050405020304" pitchFamily="18" charset="0"/>
                <a:cs typeface="Times New Roman" panose="02020603050405020304" pitchFamily="18" charset="0"/>
              </a:rPr>
              <a:t>Universal Salt </a:t>
            </a:r>
            <a:r>
              <a:rPr lang="en-US" b="0" i="0" u="sng" dirty="0" err="1">
                <a:solidFill>
                  <a:srgbClr val="3B3835"/>
                </a:solidFill>
                <a:effectLst/>
                <a:latin typeface="Times New Roman" panose="02020603050405020304" pitchFamily="18" charset="0"/>
                <a:cs typeface="Times New Roman" panose="02020603050405020304" pitchFamily="18" charset="0"/>
              </a:rPr>
              <a:t>Iodisation</a:t>
            </a:r>
            <a:r>
              <a:rPr lang="en-US" b="0" i="0" u="sng" dirty="0">
                <a:solidFill>
                  <a:srgbClr val="3B3835"/>
                </a:solidFill>
                <a:effectLst/>
                <a:latin typeface="Times New Roman" panose="02020603050405020304" pitchFamily="18" charset="0"/>
                <a:cs typeface="Times New Roman" panose="02020603050405020304" pitchFamily="18" charset="0"/>
              </a:rPr>
              <a:t>- Policy </a:t>
            </a: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Adequate </a:t>
            </a:r>
            <a:r>
              <a:rPr lang="en-US" dirty="0" err="1">
                <a:solidFill>
                  <a:srgbClr val="3B3835"/>
                </a:solidFill>
                <a:latin typeface="Times New Roman" panose="02020603050405020304" pitchFamily="18" charset="0"/>
                <a:cs typeface="Times New Roman" panose="02020603050405020304" pitchFamily="18" charset="0"/>
              </a:rPr>
              <a:t>I</a:t>
            </a:r>
            <a:r>
              <a:rPr lang="en-US" b="0" i="0" dirty="0" err="1">
                <a:solidFill>
                  <a:srgbClr val="3B3835"/>
                </a:solidFill>
                <a:effectLst/>
                <a:latin typeface="Times New Roman" panose="02020603050405020304" pitchFamily="18" charset="0"/>
                <a:cs typeface="Times New Roman" panose="02020603050405020304" pitchFamily="18" charset="0"/>
              </a:rPr>
              <a:t>odisation</a:t>
            </a:r>
            <a:r>
              <a:rPr lang="en-US" b="0" i="0" dirty="0">
                <a:solidFill>
                  <a:srgbClr val="3B3835"/>
                </a:solidFill>
                <a:effectLst/>
                <a:latin typeface="Times New Roman" panose="02020603050405020304" pitchFamily="18" charset="0"/>
                <a:cs typeface="Times New Roman" panose="02020603050405020304" pitchFamily="18" charset="0"/>
              </a:rPr>
              <a:t> of salt consumed by human and animals. </a:t>
            </a:r>
          </a:p>
          <a:p>
            <a:pPr>
              <a:buFont typeface="Arial" panose="020B0604020202020204" pitchFamily="34" charset="0"/>
              <a:buChar char="•"/>
            </a:pPr>
            <a:r>
              <a:rPr lang="en-US" b="0" i="0" u="sng" dirty="0">
                <a:solidFill>
                  <a:srgbClr val="3B3835"/>
                </a:solidFill>
                <a:effectLst/>
                <a:latin typeface="Times New Roman" panose="02020603050405020304" pitchFamily="18" charset="0"/>
                <a:cs typeface="Times New Roman" panose="02020603050405020304" pitchFamily="18" charset="0"/>
              </a:rPr>
              <a:t>Universal Salt Iodization (USI) is key strategy for control of IDD</a:t>
            </a:r>
            <a:r>
              <a:rPr lang="en-US" b="0" i="0" dirty="0">
                <a:solidFill>
                  <a:srgbClr val="3B3835"/>
                </a:solidFill>
                <a:effectLst/>
                <a:latin typeface="Times New Roman" panose="02020603050405020304" pitchFamily="18" charset="0"/>
                <a:cs typeface="Times New Roman" panose="02020603050405020304" pitchFamily="18" charset="0"/>
              </a:rPr>
              <a:t>. • According to PFA Act, </a:t>
            </a:r>
            <a:r>
              <a:rPr lang="it-IT" sz="2400" u="sng" dirty="0">
                <a:latin typeface="Times New Roman" panose="02020603050405020304" pitchFamily="18" charset="0"/>
                <a:cs typeface="Times New Roman" panose="02020603050405020304" pitchFamily="18" charset="0"/>
              </a:rPr>
              <a:t>Ban of non-iodised salt under PFA act (1954).</a:t>
            </a:r>
            <a:endParaRPr lang="en-US" b="0" i="0" dirty="0">
              <a:solidFill>
                <a:srgbClr val="3B3835"/>
              </a:solidFill>
              <a:effectLst/>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Standards for Salt </a:t>
            </a:r>
            <a:r>
              <a:rPr lang="en-US" b="0" i="0" dirty="0" err="1">
                <a:solidFill>
                  <a:srgbClr val="3B3835"/>
                </a:solidFill>
                <a:effectLst/>
                <a:latin typeface="Times New Roman" panose="02020603050405020304" pitchFamily="18" charset="0"/>
                <a:cs typeface="Times New Roman" panose="02020603050405020304" pitchFamily="18" charset="0"/>
              </a:rPr>
              <a:t>Iodisation</a:t>
            </a:r>
            <a:r>
              <a:rPr lang="en-US" b="0" i="0" dirty="0">
                <a:solidFill>
                  <a:srgbClr val="3B3835"/>
                </a:solidFill>
                <a:effectLst/>
                <a:latin typeface="Times New Roman" panose="02020603050405020304" pitchFamily="18" charset="0"/>
                <a:cs typeface="Times New Roman" panose="02020603050405020304" pitchFamily="18" charset="0"/>
              </a:rPr>
              <a:t> was originally prescribed under PFA act, Now its been covered under FSSAI, 2006.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Packed in HDPE lined jute bags for 50 kg if wholesale, plastic pouches for 500 or 1000 g/pack in retail.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Iodine Content: Not less than 30 ppm at production level Not less than 15 ppm at household level.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Moisture: Not more than 6% of the salt weight.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Na Cl: Not less than 96% of the salt weight on dry basis.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Anti-caking agent: Not more than 2% of salt weight </a:t>
            </a: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Punishment: 10 lakhs fine and/or 3 years imprisonment</a:t>
            </a:r>
          </a:p>
          <a:p>
            <a:pPr algn="l">
              <a:buFont typeface="Arial" panose="020B0604020202020204" pitchFamily="34" charset="0"/>
              <a:buChar char="•"/>
            </a:pPr>
            <a:r>
              <a:rPr lang="en-US" dirty="0">
                <a:solidFill>
                  <a:srgbClr val="3B3835"/>
                </a:solidFill>
                <a:latin typeface="Times New Roman" panose="02020603050405020304" pitchFamily="18" charset="0"/>
                <a:cs typeface="Times New Roman" panose="02020603050405020304" pitchFamily="18" charset="0"/>
              </a:rPr>
              <a:t>T</a:t>
            </a:r>
            <a:r>
              <a:rPr lang="en-US" b="0" i="0" dirty="0">
                <a:solidFill>
                  <a:srgbClr val="3B3835"/>
                </a:solidFill>
                <a:effectLst/>
                <a:latin typeface="Times New Roman" panose="02020603050405020304" pitchFamily="18" charset="0"/>
                <a:cs typeface="Times New Roman" panose="02020603050405020304" pitchFamily="18" charset="0"/>
              </a:rPr>
              <a:t>ransport: The Salt Commissioners Office (SCO) is responsible for ensuring the production of </a:t>
            </a:r>
            <a:r>
              <a:rPr lang="en-US" b="0" i="0" dirty="0" err="1">
                <a:solidFill>
                  <a:srgbClr val="3B3835"/>
                </a:solidFill>
                <a:effectLst/>
                <a:latin typeface="Times New Roman" panose="02020603050405020304" pitchFamily="18" charset="0"/>
                <a:cs typeface="Times New Roman" panose="02020603050405020304" pitchFamily="18" charset="0"/>
              </a:rPr>
              <a:t>Iodised</a:t>
            </a:r>
            <a:r>
              <a:rPr lang="en-US" b="0" i="0" dirty="0">
                <a:solidFill>
                  <a:srgbClr val="3B3835"/>
                </a:solidFill>
                <a:effectLst/>
                <a:latin typeface="Times New Roman" panose="02020603050405020304" pitchFamily="18" charset="0"/>
                <a:cs typeface="Times New Roman" panose="02020603050405020304" pitchFamily="18" charset="0"/>
              </a:rPr>
              <a:t> salts and its transport to the states. About 57 per cent of salt for human consumption moves by rail and the rest by road.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Railways shift the salt under priority districts. </a:t>
            </a:r>
            <a:endParaRPr lang="en-US" dirty="0">
              <a:solidFill>
                <a:srgbClr val="3B3835"/>
              </a:solidFill>
              <a:latin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3B3835"/>
                </a:solidFill>
                <a:effectLst/>
                <a:latin typeface="Times New Roman" panose="02020603050405020304" pitchFamily="18" charset="0"/>
                <a:cs typeface="Times New Roman" panose="02020603050405020304" pitchFamily="18" charset="0"/>
              </a:rPr>
              <a:t>Salt transport for human consumption requires certificate by SCO/</a:t>
            </a:r>
            <a:r>
              <a:rPr lang="en-US" b="0" i="0" dirty="0" err="1">
                <a:solidFill>
                  <a:srgbClr val="3B3835"/>
                </a:solidFill>
                <a:effectLst/>
                <a:latin typeface="Times New Roman" panose="02020603050405020304" pitchFamily="18" charset="0"/>
                <a:cs typeface="Times New Roman" panose="02020603050405020304" pitchFamily="18" charset="0"/>
              </a:rPr>
              <a:t>authorised</a:t>
            </a:r>
            <a:r>
              <a:rPr lang="en-US" b="0" i="0" dirty="0">
                <a:solidFill>
                  <a:srgbClr val="3B3835"/>
                </a:solidFill>
                <a:effectLst/>
                <a:latin typeface="Times New Roman" panose="02020603050405020304" pitchFamily="18" charset="0"/>
                <a:cs typeface="Times New Roman" panose="02020603050405020304" pitchFamily="18" charset="0"/>
              </a:rPr>
              <a:t> agents.</a:t>
            </a:r>
          </a:p>
          <a:p>
            <a:pPr marL="0" indent="0" algn="l">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8880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8D5BC-58AF-4159-940B-7D003A9C1485}"/>
              </a:ext>
            </a:extLst>
          </p:cNvPr>
          <p:cNvSpPr>
            <a:spLocks noGrp="1"/>
          </p:cNvSpPr>
          <p:nvPr>
            <p:ph type="title"/>
          </p:nvPr>
        </p:nvSpPr>
        <p:spPr>
          <a:xfrm>
            <a:off x="457200" y="274638"/>
            <a:ext cx="7467600" cy="490066"/>
          </a:xfrm>
        </p:spPr>
        <p:txBody>
          <a:bodyPr>
            <a:normAutofit fontScale="90000"/>
          </a:bodyPr>
          <a:lstStyle/>
          <a:p>
            <a:r>
              <a:rPr lang="en-US" dirty="0"/>
              <a:t>Cont..</a:t>
            </a:r>
          </a:p>
        </p:txBody>
      </p:sp>
      <p:sp>
        <p:nvSpPr>
          <p:cNvPr id="3" name="Content Placeholder 2">
            <a:extLst>
              <a:ext uri="{FF2B5EF4-FFF2-40B4-BE49-F238E27FC236}">
                <a16:creationId xmlns:a16="http://schemas.microsoft.com/office/drawing/2014/main" id="{DC70AF44-6E61-4236-8B7A-B29E8CA0DF2D}"/>
              </a:ext>
            </a:extLst>
          </p:cNvPr>
          <p:cNvSpPr>
            <a:spLocks noGrp="1"/>
          </p:cNvSpPr>
          <p:nvPr>
            <p:ph sz="quarter" idx="1"/>
          </p:nvPr>
        </p:nvSpPr>
        <p:spPr>
          <a:xfrm>
            <a:off x="457200" y="980728"/>
            <a:ext cx="7467600" cy="5493224"/>
          </a:xfrm>
        </p:spPr>
        <p:txBody>
          <a:bodyPr>
            <a:noAutofit/>
          </a:bodyPr>
          <a:lstStyle/>
          <a:p>
            <a:pPr marL="0" indent="0" algn="l">
              <a:buNone/>
            </a:pPr>
            <a:r>
              <a:rPr lang="en-US" sz="2000" b="0" i="0" dirty="0">
                <a:solidFill>
                  <a:srgbClr val="3B3835"/>
                </a:solidFill>
                <a:effectLst/>
                <a:latin typeface="Times New Roman" panose="02020603050405020304" pitchFamily="18" charset="0"/>
                <a:cs typeface="Times New Roman" panose="02020603050405020304" pitchFamily="18" charset="0"/>
              </a:rPr>
              <a:t>2. </a:t>
            </a:r>
            <a:r>
              <a:rPr lang="en-US" sz="2000" b="1" i="0" dirty="0">
                <a:solidFill>
                  <a:srgbClr val="3B3835"/>
                </a:solidFill>
                <a:effectLst/>
                <a:latin typeface="Times New Roman" panose="02020603050405020304" pitchFamily="18" charset="0"/>
                <a:cs typeface="Times New Roman" panose="02020603050405020304" pitchFamily="18" charset="0"/>
              </a:rPr>
              <a:t>Surveys</a:t>
            </a:r>
            <a:r>
              <a:rPr lang="en-US" sz="2000" b="0" i="0" dirty="0">
                <a:solidFill>
                  <a:srgbClr val="3B3835"/>
                </a:solidFill>
                <a:effectLst/>
                <a:latin typeface="Times New Roman" panose="02020603050405020304" pitchFamily="18" charset="0"/>
                <a:cs typeface="Times New Roman" panose="02020603050405020304" pitchFamily="18" charset="0"/>
              </a:rPr>
              <a:t>: • Population: 6-12 years old children. • Sample size- 2700 (30 clusters*90 samples) for </a:t>
            </a:r>
            <a:r>
              <a:rPr lang="en-US" sz="2000" b="0" i="0" dirty="0" err="1">
                <a:solidFill>
                  <a:srgbClr val="3B3835"/>
                </a:solidFill>
                <a:effectLst/>
                <a:latin typeface="Times New Roman" panose="02020603050405020304" pitchFamily="18" charset="0"/>
                <a:cs typeface="Times New Roman" panose="02020603050405020304" pitchFamily="18" charset="0"/>
              </a:rPr>
              <a:t>Goitre</a:t>
            </a:r>
            <a:r>
              <a:rPr lang="en-US" sz="2000" b="0" i="0" dirty="0">
                <a:solidFill>
                  <a:srgbClr val="3B3835"/>
                </a:solidFill>
                <a:effectLst/>
                <a:latin typeface="Times New Roman" panose="02020603050405020304" pitchFamily="18" charset="0"/>
                <a:cs typeface="Times New Roman" panose="02020603050405020304" pitchFamily="18" charset="0"/>
              </a:rPr>
              <a:t> • Data collected- </a:t>
            </a:r>
            <a:r>
              <a:rPr lang="en-US" sz="2000" b="0" i="0" dirty="0" err="1">
                <a:solidFill>
                  <a:srgbClr val="3B3835"/>
                </a:solidFill>
                <a:effectLst/>
                <a:latin typeface="Times New Roman" panose="02020603050405020304" pitchFamily="18" charset="0"/>
                <a:cs typeface="Times New Roman" panose="02020603050405020304" pitchFamily="18" charset="0"/>
              </a:rPr>
              <a:t>Goitre</a:t>
            </a:r>
            <a:r>
              <a:rPr lang="en-US" sz="2000" b="0" i="0" dirty="0">
                <a:solidFill>
                  <a:srgbClr val="3B3835"/>
                </a:solidFill>
                <a:effectLst/>
                <a:latin typeface="Times New Roman" panose="02020603050405020304" pitchFamily="18" charset="0"/>
                <a:cs typeface="Times New Roman" panose="02020603050405020304" pitchFamily="18" charset="0"/>
              </a:rPr>
              <a:t> rate, Salt </a:t>
            </a:r>
            <a:r>
              <a:rPr lang="en-US" sz="2000" b="0" i="0" dirty="0" err="1">
                <a:solidFill>
                  <a:srgbClr val="3B3835"/>
                </a:solidFill>
                <a:effectLst/>
                <a:latin typeface="Times New Roman" panose="02020603050405020304" pitchFamily="18" charset="0"/>
                <a:cs typeface="Times New Roman" panose="02020603050405020304" pitchFamily="18" charset="0"/>
              </a:rPr>
              <a:t>iodisation</a:t>
            </a:r>
            <a:r>
              <a:rPr lang="en-US" sz="2000" b="0" i="0" dirty="0">
                <a:solidFill>
                  <a:srgbClr val="3B3835"/>
                </a:solidFill>
                <a:effectLst/>
                <a:latin typeface="Times New Roman" panose="02020603050405020304" pitchFamily="18" charset="0"/>
                <a:cs typeface="Times New Roman" panose="02020603050405020304" pitchFamily="18" charset="0"/>
              </a:rPr>
              <a:t> level, • Frequency- </a:t>
            </a:r>
            <a:r>
              <a:rPr lang="en-US" sz="2000" b="0" i="0" u="sng" dirty="0">
                <a:solidFill>
                  <a:srgbClr val="3B3835"/>
                </a:solidFill>
                <a:effectLst/>
                <a:latin typeface="Times New Roman" panose="02020603050405020304" pitchFamily="18" charset="0"/>
                <a:cs typeface="Times New Roman" panose="02020603050405020304" pitchFamily="18" charset="0"/>
              </a:rPr>
              <a:t>Once in 5 years</a:t>
            </a:r>
          </a:p>
          <a:p>
            <a:pPr marL="0" indent="0" algn="l">
              <a:buNone/>
            </a:pPr>
            <a:r>
              <a:rPr lang="en-US" sz="2000" b="0" i="0" dirty="0">
                <a:solidFill>
                  <a:srgbClr val="3B3835"/>
                </a:solidFill>
                <a:effectLst/>
                <a:latin typeface="Times New Roman" panose="02020603050405020304" pitchFamily="18" charset="0"/>
                <a:cs typeface="Times New Roman" panose="02020603050405020304" pitchFamily="18" charset="0"/>
              </a:rPr>
              <a:t>3. </a:t>
            </a:r>
            <a:r>
              <a:rPr lang="en-US" sz="2000" b="1" i="0" dirty="0">
                <a:solidFill>
                  <a:srgbClr val="3B3835"/>
                </a:solidFill>
                <a:effectLst/>
                <a:latin typeface="Times New Roman" panose="02020603050405020304" pitchFamily="18" charset="0"/>
                <a:cs typeface="Times New Roman" panose="02020603050405020304" pitchFamily="18" charset="0"/>
              </a:rPr>
              <a:t>Monitoring and Reporting</a:t>
            </a:r>
            <a:r>
              <a:rPr lang="en-US" sz="2000" b="0" i="0" dirty="0">
                <a:solidFill>
                  <a:srgbClr val="3B3835"/>
                </a:solidFill>
                <a:effectLst/>
                <a:latin typeface="Times New Roman" panose="02020603050405020304" pitchFamily="18" charset="0"/>
                <a:cs typeface="Times New Roman" panose="02020603050405020304" pitchFamily="18" charset="0"/>
              </a:rPr>
              <a:t>: Lab Monitoring of NIDDCP- 3 level • Primary- estimation of iodine in salt •Secondary- Estimation of urinary iodine content (for bio-availability of iodine) •Tertiary- Neonatal monitoring for TSH</a:t>
            </a:r>
          </a:p>
          <a:p>
            <a:pPr marL="0" indent="0" algn="l">
              <a:buNone/>
            </a:pPr>
            <a:r>
              <a:rPr lang="en-US" sz="2000" b="0" i="0" dirty="0">
                <a:solidFill>
                  <a:srgbClr val="3B3835"/>
                </a:solidFill>
                <a:effectLst/>
                <a:latin typeface="Times New Roman" panose="02020603050405020304" pitchFamily="18" charset="0"/>
                <a:cs typeface="Times New Roman" panose="02020603050405020304" pitchFamily="18" charset="0"/>
              </a:rPr>
              <a:t>4. </a:t>
            </a:r>
            <a:r>
              <a:rPr lang="en-US" sz="2000" b="1" i="0" dirty="0">
                <a:solidFill>
                  <a:srgbClr val="3B3835"/>
                </a:solidFill>
                <a:effectLst/>
                <a:latin typeface="Times New Roman" panose="02020603050405020304" pitchFamily="18" charset="0"/>
                <a:cs typeface="Times New Roman" panose="02020603050405020304" pitchFamily="18" charset="0"/>
              </a:rPr>
              <a:t>IEC activities</a:t>
            </a:r>
            <a:r>
              <a:rPr lang="en-US" sz="2000" b="0" i="0" dirty="0">
                <a:solidFill>
                  <a:srgbClr val="3B3835"/>
                </a:solidFill>
                <a:effectLst/>
                <a:latin typeface="Times New Roman" panose="02020603050405020304" pitchFamily="18" charset="0"/>
                <a:cs typeface="Times New Roman" panose="02020603050405020304" pitchFamily="18" charset="0"/>
              </a:rPr>
              <a:t>: • October 21 World IDD day • TV/Radio broadcasts • 10 minutes video clip on IDD • Pamphlets • Posters depicting manifestations of IDDs • Awareness </a:t>
            </a:r>
            <a:r>
              <a:rPr lang="en-US" sz="2000" b="0" i="0" dirty="0" err="1">
                <a:solidFill>
                  <a:srgbClr val="3B3835"/>
                </a:solidFill>
                <a:effectLst/>
                <a:latin typeface="Times New Roman" panose="02020603050405020304" pitchFamily="18" charset="0"/>
                <a:cs typeface="Times New Roman" panose="02020603050405020304" pitchFamily="18" charset="0"/>
              </a:rPr>
              <a:t>programmes</a:t>
            </a:r>
            <a:r>
              <a:rPr lang="en-US" sz="2000" b="0" i="0" dirty="0">
                <a:solidFill>
                  <a:srgbClr val="3B3835"/>
                </a:solidFill>
                <a:effectLst/>
                <a:latin typeface="Times New Roman" panose="02020603050405020304" pitchFamily="18" charset="0"/>
                <a:cs typeface="Times New Roman" panose="02020603050405020304" pitchFamily="18" charset="0"/>
              </a:rPr>
              <a:t> among General public • Art of song and drama are also employed in collaboration with </a:t>
            </a:r>
            <a:r>
              <a:rPr lang="en-US" sz="2000" b="0" i="0" dirty="0" err="1">
                <a:solidFill>
                  <a:srgbClr val="3B3835"/>
                </a:solidFill>
                <a:effectLst/>
                <a:latin typeface="Times New Roman" panose="02020603050405020304" pitchFamily="18" charset="0"/>
                <a:cs typeface="Times New Roman" panose="02020603050405020304" pitchFamily="18" charset="0"/>
              </a:rPr>
              <a:t>Doordarshan</a:t>
            </a:r>
            <a:r>
              <a:rPr lang="en-US" sz="2000" b="0" i="0" dirty="0">
                <a:solidFill>
                  <a:srgbClr val="3B3835"/>
                </a:solidFill>
                <a:effectLst/>
                <a:latin typeface="Times New Roman" panose="02020603050405020304" pitchFamily="18" charset="0"/>
                <a:cs typeface="Times New Roman" panose="02020603050405020304" pitchFamily="18" charset="0"/>
              </a:rPr>
              <a:t> and All India Radio</a:t>
            </a:r>
          </a:p>
          <a:p>
            <a:pPr algn="l">
              <a:buFont typeface="Wingdings" panose="05000000000000000000" pitchFamily="2" charset="2"/>
              <a:buChar char="Ø"/>
            </a:pPr>
            <a:r>
              <a:rPr lang="en-US" sz="2000" b="0" i="0" dirty="0">
                <a:solidFill>
                  <a:srgbClr val="3B3835"/>
                </a:solidFill>
                <a:effectLst/>
                <a:latin typeface="Times New Roman" panose="02020603050405020304" pitchFamily="18" charset="0"/>
                <a:cs typeface="Times New Roman" panose="02020603050405020304" pitchFamily="18" charset="0"/>
              </a:rPr>
              <a:t>Achievements: • According to </a:t>
            </a:r>
            <a:r>
              <a:rPr lang="en-US" sz="2000" b="0" i="0" dirty="0" err="1">
                <a:solidFill>
                  <a:srgbClr val="3B3835"/>
                </a:solidFill>
                <a:effectLst/>
                <a:latin typeface="Times New Roman" panose="02020603050405020304" pitchFamily="18" charset="0"/>
                <a:cs typeface="Times New Roman" panose="02020603050405020304" pitchFamily="18" charset="0"/>
              </a:rPr>
              <a:t>MoH&amp;FW</a:t>
            </a:r>
            <a:r>
              <a:rPr lang="en-US" sz="2000" b="0" i="0" dirty="0">
                <a:solidFill>
                  <a:srgbClr val="3B3835"/>
                </a:solidFill>
                <a:effectLst/>
                <a:latin typeface="Times New Roman" panose="02020603050405020304" pitchFamily="18" charset="0"/>
                <a:cs typeface="Times New Roman" panose="02020603050405020304" pitchFamily="18" charset="0"/>
              </a:rPr>
              <a:t>, there is no gap between supply and demand of </a:t>
            </a:r>
            <a:r>
              <a:rPr lang="en-US" sz="2000" b="0" i="0" dirty="0" err="1">
                <a:solidFill>
                  <a:srgbClr val="3B3835"/>
                </a:solidFill>
                <a:effectLst/>
                <a:latin typeface="Times New Roman" panose="02020603050405020304" pitchFamily="18" charset="0"/>
                <a:cs typeface="Times New Roman" panose="02020603050405020304" pitchFamily="18" charset="0"/>
              </a:rPr>
              <a:t>iodised</a:t>
            </a:r>
            <a:r>
              <a:rPr lang="en-US" sz="2000" b="0" i="0" dirty="0">
                <a:solidFill>
                  <a:srgbClr val="3B3835"/>
                </a:solidFill>
                <a:effectLst/>
                <a:latin typeface="Times New Roman" panose="02020603050405020304" pitchFamily="18" charset="0"/>
                <a:cs typeface="Times New Roman" panose="02020603050405020304" pitchFamily="18" charset="0"/>
              </a:rPr>
              <a:t> salt • NIDDCP has been included in the 20 point program of the prime minister.</a:t>
            </a:r>
          </a:p>
          <a:p>
            <a:endParaRPr lang="en-US" sz="2000" dirty="0"/>
          </a:p>
        </p:txBody>
      </p:sp>
    </p:spTree>
    <p:extLst>
      <p:ext uri="{BB962C8B-B14F-4D97-AF65-F5344CB8AC3E}">
        <p14:creationId xmlns:p14="http://schemas.microsoft.com/office/powerpoint/2010/main" val="1911379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85728"/>
            <a:ext cx="6477000" cy="685800"/>
          </a:xfrm>
        </p:spPr>
        <p:txBody>
          <a:bodyPr>
            <a:normAutofit/>
          </a:bodyPr>
          <a:lstStyle/>
          <a:p>
            <a:r>
              <a:rPr lang="en-US" sz="3600" dirty="0"/>
              <a:t>M</a:t>
            </a:r>
            <a:r>
              <a:rPr sz="3600"/>
              <a:t>id-day meal programme</a:t>
            </a:r>
            <a:endParaRPr lang="en-US" sz="3600" dirty="0"/>
          </a:p>
        </p:txBody>
      </p:sp>
      <p:sp>
        <p:nvSpPr>
          <p:cNvPr id="3" name="Content Placeholder 2"/>
          <p:cNvSpPr>
            <a:spLocks noGrp="1"/>
          </p:cNvSpPr>
          <p:nvPr>
            <p:ph sz="quarter" idx="1"/>
          </p:nvPr>
        </p:nvSpPr>
        <p:spPr>
          <a:xfrm>
            <a:off x="228600" y="1071546"/>
            <a:ext cx="8458200" cy="5786454"/>
          </a:xfrm>
        </p:spPr>
        <p:txBody>
          <a:bodyPr>
            <a:normAutofit fontScale="92500"/>
          </a:bodyPr>
          <a:lstStyle/>
          <a:p>
            <a:pPr>
              <a:lnSpc>
                <a:spcPct val="120000"/>
              </a:lnSpc>
              <a:buClrTx/>
              <a:buFont typeface="Wingdings" pitchFamily="2" charset="2"/>
              <a:buChar char="Ø"/>
            </a:pPr>
            <a:r>
              <a:rPr lang="en-US" dirty="0">
                <a:latin typeface="Times New Roman" panose="02020603050405020304" pitchFamily="18" charset="0"/>
                <a:cs typeface="Times New Roman" panose="02020603050405020304" pitchFamily="18" charset="0"/>
              </a:rPr>
              <a:t>First started in </a:t>
            </a:r>
            <a:r>
              <a:rPr lang="en-US" dirty="0" err="1">
                <a:latin typeface="Times New Roman" panose="02020603050405020304" pitchFamily="18" charset="0"/>
                <a:cs typeface="Times New Roman" panose="02020603050405020304" pitchFamily="18" charset="0"/>
              </a:rPr>
              <a:t>Tamilnadu</a:t>
            </a:r>
            <a:r>
              <a:rPr lang="en-US" dirty="0">
                <a:latin typeface="Times New Roman" panose="02020603050405020304" pitchFamily="18" charset="0"/>
                <a:cs typeface="Times New Roman" panose="02020603050405020304" pitchFamily="18" charset="0"/>
              </a:rPr>
              <a:t>.</a:t>
            </a:r>
          </a:p>
          <a:p>
            <a:pPr>
              <a:lnSpc>
                <a:spcPct val="120000"/>
              </a:lnSpc>
              <a:buClrTx/>
              <a:buFont typeface="Wingdings" pitchFamily="2" charset="2"/>
              <a:buChar char="Ø"/>
            </a:pPr>
            <a:r>
              <a:rPr lang="en-US" dirty="0">
                <a:latin typeface="Times New Roman" panose="02020603050405020304" pitchFamily="18" charset="0"/>
                <a:cs typeface="Times New Roman" panose="02020603050405020304" pitchFamily="18" charset="0"/>
              </a:rPr>
              <a:t>Also known as School lunch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a:t>
            </a:r>
          </a:p>
          <a:p>
            <a:pPr>
              <a:lnSpc>
                <a:spcPct val="120000"/>
              </a:lnSpc>
              <a:buClrTx/>
              <a:buFont typeface="Wingdings" pitchFamily="2" charset="2"/>
              <a:buChar char="Ø"/>
            </a:pP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in operation since 1961 under Ministry of Education.</a:t>
            </a:r>
          </a:p>
          <a:p>
            <a:pPr algn="l">
              <a:buFont typeface="Wingdings" panose="05000000000000000000" pitchFamily="2" charset="2"/>
              <a:buChar char="Ø"/>
            </a:pPr>
            <a:r>
              <a:rPr lang="en-US" b="0" i="0" dirty="0">
                <a:effectLst/>
                <a:latin typeface="Times New Roman" panose="02020603050405020304" pitchFamily="18" charset="0"/>
                <a:cs typeface="Times New Roman" panose="02020603050405020304" pitchFamily="18" charset="0"/>
              </a:rPr>
              <a:t>BENEFICIARIES :Primary School children(6-11 years) </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Given for 250 days per year are given.  </a:t>
            </a:r>
          </a:p>
          <a:p>
            <a:pPr marL="0" indent="0" algn="l">
              <a:buNone/>
            </a:pPr>
            <a:r>
              <a:rPr lang="en-US" b="0" i="0" dirty="0">
                <a:effectLst/>
                <a:latin typeface="Times New Roman" panose="02020603050405020304" pitchFamily="18" charset="0"/>
                <a:cs typeface="Times New Roman" panose="02020603050405020304" pitchFamily="18" charset="0"/>
              </a:rPr>
              <a:t>Important Goals </a:t>
            </a:r>
          </a:p>
          <a:p>
            <a:pPr marL="0" indent="0" algn="l">
              <a:buNone/>
            </a:pPr>
            <a:r>
              <a:rPr lang="en-US" b="0" i="0" dirty="0">
                <a:effectLst/>
                <a:latin typeface="Times New Roman" panose="02020603050405020304" pitchFamily="18" charset="0"/>
                <a:cs typeface="Times New Roman" panose="02020603050405020304" pitchFamily="18" charset="0"/>
              </a:rPr>
              <a:t>• Re-orientation of eating habits </a:t>
            </a:r>
          </a:p>
          <a:p>
            <a:pPr marL="0" indent="0" algn="l">
              <a:buNone/>
            </a:pPr>
            <a:r>
              <a:rPr lang="en-US" b="0" i="0" dirty="0">
                <a:effectLst/>
                <a:latin typeface="Times New Roman" panose="02020603050405020304" pitchFamily="18" charset="0"/>
                <a:cs typeface="Times New Roman" panose="02020603050405020304" pitchFamily="18" charset="0"/>
              </a:rPr>
              <a:t>• Nutrition education into school curriculum </a:t>
            </a:r>
          </a:p>
          <a:p>
            <a:pPr marL="0" indent="0" algn="l">
              <a:buNone/>
            </a:pPr>
            <a:r>
              <a:rPr lang="en-US" b="0" i="0" dirty="0">
                <a:effectLst/>
                <a:latin typeface="Times New Roman" panose="02020603050405020304" pitchFamily="18" charset="0"/>
                <a:cs typeface="Times New Roman" panose="02020603050405020304" pitchFamily="18" charset="0"/>
              </a:rPr>
              <a:t>• Encouraging use of local commodities </a:t>
            </a:r>
          </a:p>
          <a:p>
            <a:pPr marL="0" indent="0" algn="l">
              <a:buNone/>
            </a:pPr>
            <a:r>
              <a:rPr lang="en-US" b="0" i="0" dirty="0">
                <a:effectLst/>
                <a:latin typeface="Times New Roman" panose="02020603050405020304" pitchFamily="18" charset="0"/>
                <a:cs typeface="Times New Roman" panose="02020603050405020304" pitchFamily="18" charset="0"/>
              </a:rPr>
              <a:t>• Improving school attendance &amp; education performance of students</a:t>
            </a:r>
            <a:endParaRPr lang="en-US" dirty="0">
              <a:latin typeface="Times New Roman" panose="02020603050405020304" pitchFamily="18" charset="0"/>
              <a:cs typeface="Times New Roman" panose="02020603050405020304" pitchFamily="18" charset="0"/>
            </a:endParaRPr>
          </a:p>
          <a:p>
            <a:pPr>
              <a:buClrTx/>
              <a:buNone/>
            </a:pPr>
            <a:r>
              <a:rPr lang="en-US" sz="3400" b="1" dirty="0">
                <a:latin typeface="Times New Roman" panose="02020603050405020304" pitchFamily="18" charset="0"/>
                <a:cs typeface="Times New Roman" panose="02020603050405020304" pitchFamily="18" charset="0"/>
              </a:rPr>
              <a:t>Aim </a:t>
            </a:r>
          </a:p>
          <a:p>
            <a:pPr>
              <a:buClrTx/>
              <a:buFont typeface="Wingdings" pitchFamily="2" charset="2"/>
              <a:buChar char="Ø"/>
            </a:pPr>
            <a:r>
              <a:rPr lang="en-US" dirty="0">
                <a:latin typeface="Times New Roman" panose="02020603050405020304" pitchFamily="18" charset="0"/>
                <a:cs typeface="Times New Roman" panose="02020603050405020304" pitchFamily="18" charset="0"/>
              </a:rPr>
              <a:t>To provide at least one nourishing meal to school going children per day.</a:t>
            </a:r>
          </a:p>
          <a:p>
            <a:pPr>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descr="_MID-DAY_MEAL_3_1147f.jpg"/>
          <p:cNvPicPr>
            <a:picLocks noChangeAspect="1"/>
          </p:cNvPicPr>
          <p:nvPr/>
        </p:nvPicPr>
        <p:blipFill>
          <a:blip r:embed="rId2"/>
          <a:stretch>
            <a:fillRect/>
          </a:stretch>
        </p:blipFill>
        <p:spPr>
          <a:xfrm>
            <a:off x="5479707" y="3717032"/>
            <a:ext cx="3200400" cy="123732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0375" y="188640"/>
            <a:ext cx="7467600" cy="504056"/>
          </a:xfrm>
        </p:spPr>
        <p:txBody>
          <a:bodyPr>
            <a:normAutofit fontScale="90000"/>
          </a:bodyPr>
          <a:lstStyle/>
          <a:p>
            <a:pPr eaLnBrk="1" hangingPunct="1"/>
            <a:br>
              <a:rPr lang="en-US" sz="3200" b="1" dirty="0"/>
            </a:br>
            <a:br>
              <a:rPr lang="en-US" sz="3200" b="1" dirty="0"/>
            </a:br>
            <a:br>
              <a:rPr lang="en-US" sz="3200" b="1" dirty="0"/>
            </a:br>
            <a:br>
              <a:rPr lang="en-US" sz="3200" b="1" dirty="0"/>
            </a:br>
            <a:r>
              <a:rPr lang="en-US" sz="3200" b="1" dirty="0"/>
              <a:t>Cont..</a:t>
            </a:r>
          </a:p>
        </p:txBody>
      </p:sp>
      <p:sp>
        <p:nvSpPr>
          <p:cNvPr id="39939" name="Rectangle 3"/>
          <p:cNvSpPr>
            <a:spLocks noGrp="1" noChangeArrowheads="1"/>
          </p:cNvSpPr>
          <p:nvPr>
            <p:ph sz="quarter" idx="1"/>
          </p:nvPr>
        </p:nvSpPr>
        <p:spPr>
          <a:xfrm>
            <a:off x="428596" y="692696"/>
            <a:ext cx="8255029" cy="5860505"/>
          </a:xfrm>
        </p:spPr>
        <p:txBody>
          <a:bodyPr>
            <a:normAutofit/>
          </a:bodyPr>
          <a:lstStyle/>
          <a:p>
            <a:pPr eaLnBrk="1" hangingPunct="1">
              <a:lnSpc>
                <a:spcPct val="80000"/>
              </a:lnSpc>
            </a:pPr>
            <a:r>
              <a:rPr lang="en-US" sz="2000" dirty="0">
                <a:latin typeface="Times New Roman" panose="02020603050405020304" pitchFamily="18" charset="0"/>
                <a:cs typeface="Times New Roman" panose="02020603050405020304" pitchFamily="18" charset="0"/>
              </a:rPr>
              <a:t>Major Objectives:</a:t>
            </a:r>
          </a:p>
          <a:p>
            <a:pPr marL="0" indent="0">
              <a:lnSpc>
                <a:spcPct val="80000"/>
              </a:lnSpc>
              <a:buNone/>
            </a:pPr>
            <a:r>
              <a:rPr lang="en-US" sz="2000" i="1" dirty="0">
                <a:solidFill>
                  <a:srgbClr val="0000FF"/>
                </a:solidFill>
                <a:latin typeface="Times New Roman" panose="02020603050405020304" pitchFamily="18" charset="0"/>
                <a:cs typeface="Times New Roman" panose="02020603050405020304" pitchFamily="18" charset="0"/>
              </a:rPr>
              <a:t>Improve the School attendance</a:t>
            </a:r>
          </a:p>
          <a:p>
            <a:pPr marL="0" indent="0">
              <a:lnSpc>
                <a:spcPct val="80000"/>
              </a:lnSpc>
              <a:buNone/>
            </a:pPr>
            <a:r>
              <a:rPr lang="en-US" sz="2000" i="1" dirty="0">
                <a:solidFill>
                  <a:srgbClr val="0000FF"/>
                </a:solidFill>
                <a:latin typeface="Times New Roman" panose="02020603050405020304" pitchFamily="18" charset="0"/>
                <a:cs typeface="Times New Roman" panose="02020603050405020304" pitchFamily="18" charset="0"/>
              </a:rPr>
              <a:t>Reduce school drop outs</a:t>
            </a:r>
          </a:p>
          <a:p>
            <a:pPr marL="0" indent="0">
              <a:lnSpc>
                <a:spcPct val="80000"/>
              </a:lnSpc>
              <a:buNone/>
            </a:pPr>
            <a:r>
              <a:rPr lang="en-US" sz="2000" i="1" dirty="0">
                <a:solidFill>
                  <a:srgbClr val="0000FF"/>
                </a:solidFill>
                <a:latin typeface="Times New Roman" panose="02020603050405020304" pitchFamily="18" charset="0"/>
                <a:cs typeface="Times New Roman" panose="02020603050405020304" pitchFamily="18" charset="0"/>
              </a:rPr>
              <a:t>Beneficial impact on Childs nutrition</a:t>
            </a:r>
            <a:endParaRPr lang="en-US" sz="2000" dirty="0">
              <a:latin typeface="Times New Roman" panose="02020603050405020304" pitchFamily="18" charset="0"/>
              <a:cs typeface="Times New Roman" panose="02020603050405020304" pitchFamily="18" charset="0"/>
            </a:endParaRPr>
          </a:p>
          <a:p>
            <a:pPr eaLnBrk="1" hangingPunct="1">
              <a:lnSpc>
                <a:spcPct val="80000"/>
              </a:lnSpc>
            </a:pPr>
            <a:r>
              <a:rPr lang="en-US" sz="2000" dirty="0">
                <a:latin typeface="Times New Roman" panose="02020603050405020304" pitchFamily="18" charset="0"/>
                <a:cs typeface="Times New Roman" panose="02020603050405020304" pitchFamily="18" charset="0"/>
              </a:rPr>
              <a:t>Principles </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1. Supplement, not substitute to home diet</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2. Supply 1/3 total energy requirement/day and </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½ total protein requirement /day.</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3. Reasonably low cost   </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4. Easily prepared at schools</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5. As for as possible locally available food</a:t>
            </a:r>
          </a:p>
          <a:p>
            <a:pPr eaLnBrk="1" hangingPunct="1">
              <a:lnSpc>
                <a:spcPct val="80000"/>
              </a:lnSpc>
              <a:buFont typeface="Wingdings" pitchFamily="2" charset="2"/>
              <a:buNone/>
            </a:pPr>
            <a:r>
              <a:rPr lang="en-US" sz="2000" dirty="0">
                <a:latin typeface="Times New Roman" panose="02020603050405020304" pitchFamily="18" charset="0"/>
                <a:cs typeface="Times New Roman" panose="02020603050405020304" pitchFamily="18" charset="0"/>
              </a:rPr>
              <a:t>     6. Change menu frequently to avoid monotony.</a:t>
            </a:r>
          </a:p>
          <a:p>
            <a:pPr eaLnBrk="1" hangingPunct="1">
              <a:lnSpc>
                <a:spcPct val="80000"/>
              </a:lnSpc>
              <a:buFont typeface="Wingdings" pitchFamily="2" charset="2"/>
              <a:buNone/>
            </a:pPr>
            <a:endParaRPr lang="en-US" sz="2000" dirty="0">
              <a:latin typeface="Times New Roman" panose="02020603050405020304" pitchFamily="18" charset="0"/>
              <a:cs typeface="Times New Roman" panose="02020603050405020304" pitchFamily="18" charset="0"/>
            </a:endParaRPr>
          </a:p>
          <a:p>
            <a:pPr eaLnBrk="1" hangingPunct="1">
              <a:lnSpc>
                <a:spcPct val="80000"/>
              </a:lnSpc>
              <a:buFont typeface="Wingdings" pitchFamily="2" charset="2"/>
              <a:buNone/>
            </a:pPr>
            <a:endParaRPr lang="en-US" sz="2000" dirty="0">
              <a:latin typeface="Times New Roman" panose="02020603050405020304" pitchFamily="18" charset="0"/>
              <a:cs typeface="Times New Roman" panose="02020603050405020304" pitchFamily="18" charset="0"/>
            </a:endParaRPr>
          </a:p>
        </p:txBody>
      </p:sp>
      <p:graphicFrame>
        <p:nvGraphicFramePr>
          <p:cNvPr id="3" name="Table 3">
            <a:extLst>
              <a:ext uri="{FF2B5EF4-FFF2-40B4-BE49-F238E27FC236}">
                <a16:creationId xmlns:a16="http://schemas.microsoft.com/office/drawing/2014/main" id="{260FFD13-B261-47F5-823B-595903AEFB41}"/>
              </a:ext>
            </a:extLst>
          </p:cNvPr>
          <p:cNvGraphicFramePr>
            <a:graphicFrameLocks noGrp="1"/>
          </p:cNvGraphicFramePr>
          <p:nvPr>
            <p:extLst>
              <p:ext uri="{D42A27DB-BD31-4B8C-83A1-F6EECF244321}">
                <p14:modId xmlns:p14="http://schemas.microsoft.com/office/powerpoint/2010/main" val="2250311351"/>
              </p:ext>
            </p:extLst>
          </p:nvPr>
        </p:nvGraphicFramePr>
        <p:xfrm>
          <a:off x="1267067" y="4581128"/>
          <a:ext cx="5825214" cy="2194560"/>
        </p:xfrm>
        <a:graphic>
          <a:graphicData uri="http://schemas.openxmlformats.org/drawingml/2006/table">
            <a:tbl>
              <a:tblPr firstRow="1" bandRow="1">
                <a:tableStyleId>{5C22544A-7EE6-4342-B048-85BDC9FD1C3A}</a:tableStyleId>
              </a:tblPr>
              <a:tblGrid>
                <a:gridCol w="2912607">
                  <a:extLst>
                    <a:ext uri="{9D8B030D-6E8A-4147-A177-3AD203B41FA5}">
                      <a16:colId xmlns:a16="http://schemas.microsoft.com/office/drawing/2014/main" val="2752903228"/>
                    </a:ext>
                  </a:extLst>
                </a:gridCol>
                <a:gridCol w="2912607">
                  <a:extLst>
                    <a:ext uri="{9D8B030D-6E8A-4147-A177-3AD203B41FA5}">
                      <a16:colId xmlns:a16="http://schemas.microsoft.com/office/drawing/2014/main" val="3530433435"/>
                    </a:ext>
                  </a:extLst>
                </a:gridCol>
              </a:tblGrid>
              <a:tr h="360040">
                <a:tc>
                  <a:txBody>
                    <a:bodyPr/>
                    <a:lstStyle/>
                    <a:p>
                      <a:r>
                        <a:rPr lang="en-US" dirty="0"/>
                        <a:t>        Food stuffs</a:t>
                      </a:r>
                    </a:p>
                  </a:txBody>
                  <a:tcPr/>
                </a:tc>
                <a:tc>
                  <a:txBody>
                    <a:bodyPr/>
                    <a:lstStyle/>
                    <a:p>
                      <a:r>
                        <a:rPr lang="en-US" dirty="0"/>
                        <a:t>            g/ day/child</a:t>
                      </a:r>
                    </a:p>
                  </a:txBody>
                  <a:tcPr/>
                </a:tc>
                <a:extLst>
                  <a:ext uri="{0D108BD9-81ED-4DB2-BD59-A6C34878D82A}">
                    <a16:rowId xmlns:a16="http://schemas.microsoft.com/office/drawing/2014/main" val="4226953605"/>
                  </a:ext>
                </a:extLst>
              </a:tr>
              <a:tr h="360040">
                <a:tc>
                  <a:txBody>
                    <a:bodyPr/>
                    <a:lstStyle/>
                    <a:p>
                      <a:r>
                        <a:rPr lang="en-US" dirty="0"/>
                        <a:t>Cereals &amp; Millets</a:t>
                      </a:r>
                    </a:p>
                  </a:txBody>
                  <a:tcPr/>
                </a:tc>
                <a:tc>
                  <a:txBody>
                    <a:bodyPr/>
                    <a:lstStyle/>
                    <a:p>
                      <a:r>
                        <a:rPr lang="en-US" dirty="0"/>
                        <a:t>                 75</a:t>
                      </a:r>
                    </a:p>
                  </a:txBody>
                  <a:tcPr/>
                </a:tc>
                <a:extLst>
                  <a:ext uri="{0D108BD9-81ED-4DB2-BD59-A6C34878D82A}">
                    <a16:rowId xmlns:a16="http://schemas.microsoft.com/office/drawing/2014/main" val="1097352448"/>
                  </a:ext>
                </a:extLst>
              </a:tr>
              <a:tr h="360040">
                <a:tc>
                  <a:txBody>
                    <a:bodyPr/>
                    <a:lstStyle/>
                    <a:p>
                      <a:r>
                        <a:rPr lang="en-US" dirty="0"/>
                        <a:t>Pulses</a:t>
                      </a:r>
                    </a:p>
                  </a:txBody>
                  <a:tcPr/>
                </a:tc>
                <a:tc>
                  <a:txBody>
                    <a:bodyPr/>
                    <a:lstStyle/>
                    <a:p>
                      <a:r>
                        <a:rPr lang="en-US" dirty="0"/>
                        <a:t>                 30</a:t>
                      </a:r>
                    </a:p>
                  </a:txBody>
                  <a:tcPr/>
                </a:tc>
                <a:extLst>
                  <a:ext uri="{0D108BD9-81ED-4DB2-BD59-A6C34878D82A}">
                    <a16:rowId xmlns:a16="http://schemas.microsoft.com/office/drawing/2014/main" val="3626827826"/>
                  </a:ext>
                </a:extLst>
              </a:tr>
              <a:tr h="360040">
                <a:tc>
                  <a:txBody>
                    <a:bodyPr/>
                    <a:lstStyle/>
                    <a:p>
                      <a:r>
                        <a:rPr lang="en-US" dirty="0"/>
                        <a:t>Oils &amp; fats</a:t>
                      </a:r>
                    </a:p>
                  </a:txBody>
                  <a:tcPr/>
                </a:tc>
                <a:tc>
                  <a:txBody>
                    <a:bodyPr/>
                    <a:lstStyle/>
                    <a:p>
                      <a:r>
                        <a:rPr lang="en-US" dirty="0"/>
                        <a:t>                   8</a:t>
                      </a:r>
                    </a:p>
                  </a:txBody>
                  <a:tcPr/>
                </a:tc>
                <a:extLst>
                  <a:ext uri="{0D108BD9-81ED-4DB2-BD59-A6C34878D82A}">
                    <a16:rowId xmlns:a16="http://schemas.microsoft.com/office/drawing/2014/main" val="1263712252"/>
                  </a:ext>
                </a:extLst>
              </a:tr>
              <a:tr h="360040">
                <a:tc>
                  <a:txBody>
                    <a:bodyPr/>
                    <a:lstStyle/>
                    <a:p>
                      <a:r>
                        <a:rPr lang="en-US" dirty="0"/>
                        <a:t>Non leafy vegetables</a:t>
                      </a:r>
                    </a:p>
                  </a:txBody>
                  <a:tcPr/>
                </a:tc>
                <a:tc>
                  <a:txBody>
                    <a:bodyPr/>
                    <a:lstStyle/>
                    <a:p>
                      <a:r>
                        <a:rPr lang="en-US" dirty="0"/>
                        <a:t>                 30</a:t>
                      </a:r>
                    </a:p>
                  </a:txBody>
                  <a:tcPr/>
                </a:tc>
                <a:extLst>
                  <a:ext uri="{0D108BD9-81ED-4DB2-BD59-A6C34878D82A}">
                    <a16:rowId xmlns:a16="http://schemas.microsoft.com/office/drawing/2014/main" val="3731945613"/>
                  </a:ext>
                </a:extLst>
              </a:tr>
              <a:tr h="360040">
                <a:tc>
                  <a:txBody>
                    <a:bodyPr/>
                    <a:lstStyle/>
                    <a:p>
                      <a:r>
                        <a:rPr lang="en-US" dirty="0"/>
                        <a:t>Leafy vegetables</a:t>
                      </a:r>
                    </a:p>
                  </a:txBody>
                  <a:tcPr/>
                </a:tc>
                <a:tc>
                  <a:txBody>
                    <a:bodyPr/>
                    <a:lstStyle/>
                    <a:p>
                      <a:r>
                        <a:rPr lang="en-US" dirty="0"/>
                        <a:t>                 30</a:t>
                      </a:r>
                    </a:p>
                  </a:txBody>
                  <a:tcPr/>
                </a:tc>
                <a:extLst>
                  <a:ext uri="{0D108BD9-81ED-4DB2-BD59-A6C34878D82A}">
                    <a16:rowId xmlns:a16="http://schemas.microsoft.com/office/drawing/2014/main" val="3747974688"/>
                  </a:ext>
                </a:extLst>
              </a:tr>
            </a:tbl>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7467600" cy="562074"/>
          </a:xfrm>
        </p:spPr>
        <p:txBody>
          <a:bodyPr/>
          <a:lstStyle/>
          <a:p>
            <a:pPr eaLnBrk="1" hangingPunct="1"/>
            <a:r>
              <a:rPr lang="en-US" dirty="0"/>
              <a:t>Mid-day meal scheme </a:t>
            </a:r>
          </a:p>
        </p:txBody>
      </p:sp>
      <p:sp>
        <p:nvSpPr>
          <p:cNvPr id="40963" name="Rectangle 3"/>
          <p:cNvSpPr>
            <a:spLocks noGrp="1" noChangeArrowheads="1"/>
          </p:cNvSpPr>
          <p:nvPr>
            <p:ph sz="quarter" idx="1"/>
          </p:nvPr>
        </p:nvSpPr>
        <p:spPr>
          <a:xfrm>
            <a:off x="323528" y="836712"/>
            <a:ext cx="8208912" cy="5637240"/>
          </a:xfrm>
        </p:spPr>
        <p:txBody>
          <a:bodyPr>
            <a:noAutofit/>
          </a:bodyPr>
          <a:lstStyle/>
          <a:p>
            <a:r>
              <a:rPr lang="en-US" sz="2200" dirty="0">
                <a:solidFill>
                  <a:srgbClr val="3B3835"/>
                </a:solidFill>
                <a:latin typeface="Times New Roman" panose="02020603050405020304" pitchFamily="18" charset="0"/>
                <a:cs typeface="Times New Roman" panose="02020603050405020304" pitchFamily="18" charset="0"/>
              </a:rPr>
              <a:t>Started in 1995 august 15 and revised in 2004.</a:t>
            </a:r>
          </a:p>
          <a:p>
            <a:r>
              <a:rPr lang="en-US" sz="2200" dirty="0">
                <a:latin typeface="Times New Roman" panose="02020603050405020304" pitchFamily="18" charset="0"/>
                <a:cs typeface="Times New Roman" panose="02020603050405020304" pitchFamily="18" charset="0"/>
              </a:rPr>
              <a:t>Also known as National programme of nutritional support to primary education</a:t>
            </a:r>
          </a:p>
          <a:p>
            <a:pPr eaLnBrk="1" hangingPunct="1"/>
            <a:r>
              <a:rPr lang="en-US" sz="2200" dirty="0">
                <a:latin typeface="Times New Roman" panose="02020603050405020304" pitchFamily="18" charset="0"/>
                <a:cs typeface="Times New Roman" panose="02020603050405020304" pitchFamily="18" charset="0"/>
              </a:rPr>
              <a:t>Objectives:</a:t>
            </a:r>
          </a:p>
          <a:p>
            <a:pPr eaLnBrk="1" hangingPunct="1">
              <a:buFont typeface="Wingdings" pitchFamily="2" charset="2"/>
              <a:buNone/>
            </a:pPr>
            <a:r>
              <a:rPr lang="en-US" sz="2200" dirty="0">
                <a:latin typeface="Times New Roman" panose="02020603050405020304" pitchFamily="18" charset="0"/>
                <a:cs typeface="Times New Roman" panose="02020603050405020304" pitchFamily="18" charset="0"/>
              </a:rPr>
              <a:t>   </a:t>
            </a:r>
            <a:r>
              <a:rPr lang="en-US" sz="2200" dirty="0">
                <a:solidFill>
                  <a:srgbClr val="0000FF"/>
                </a:solidFill>
                <a:latin typeface="Times New Roman" panose="02020603050405020304" pitchFamily="18" charset="0"/>
                <a:cs typeface="Times New Roman" panose="02020603050405020304" pitchFamily="18" charset="0"/>
              </a:rPr>
              <a:t>Universalization of primary education by increasing enrollment </a:t>
            </a:r>
            <a:r>
              <a:rPr lang="en-US" sz="2200" dirty="0">
                <a:latin typeface="Times New Roman" panose="02020603050405020304" pitchFamily="18" charset="0"/>
                <a:cs typeface="Times New Roman" panose="02020603050405020304" pitchFamily="18" charset="0"/>
              </a:rPr>
              <a:t>(class 1 to 5) and</a:t>
            </a:r>
          </a:p>
          <a:p>
            <a:pPr eaLnBrk="1" hangingPunct="1">
              <a:buFont typeface="Wingdings" pitchFamily="2" charset="2"/>
              <a:buNone/>
            </a:pPr>
            <a:r>
              <a:rPr lang="en-US" sz="2200" dirty="0">
                <a:solidFill>
                  <a:srgbClr val="0000FF"/>
                </a:solidFill>
                <a:latin typeface="Times New Roman" panose="02020603050405020304" pitchFamily="18" charset="0"/>
                <a:cs typeface="Times New Roman" panose="02020603050405020304" pitchFamily="18" charset="0"/>
              </a:rPr>
              <a:t>   Improve nutritional status of children.</a:t>
            </a:r>
          </a:p>
          <a:p>
            <a:pPr eaLnBrk="1" hangingPunct="1">
              <a:buFont typeface="Courier New" panose="02070309020205020404" pitchFamily="49" charset="0"/>
              <a:buChar char="o"/>
            </a:pPr>
            <a:r>
              <a:rPr lang="en-US" sz="2200" dirty="0">
                <a:latin typeface="Times New Roman" panose="02020603050405020304" pitchFamily="18" charset="0"/>
                <a:cs typeface="Times New Roman" panose="02020603050405020304" pitchFamily="18" charset="0"/>
              </a:rPr>
              <a:t>A cooked mid day meal with minimum  calories of 350 to 500 kcal  and 8-12gm protein per day for a minimum of 200 days is given.</a:t>
            </a:r>
          </a:p>
          <a:p>
            <a:pPr eaLnBrk="1" hangingPunct="1">
              <a:buFont typeface="Courier New" panose="02070309020205020404" pitchFamily="49" charset="0"/>
              <a:buChar char="o"/>
            </a:pPr>
            <a:r>
              <a:rPr lang="en-US" sz="2200" b="0" dirty="0">
                <a:solidFill>
                  <a:srgbClr val="3B3835"/>
                </a:solidFill>
                <a:effectLst/>
                <a:latin typeface="Times New Roman" panose="02020603050405020304" pitchFamily="18" charset="0"/>
                <a:cs typeface="Times New Roman" panose="02020603050405020304" pitchFamily="18" charset="0"/>
              </a:rPr>
              <a:t>In October 2007, the Scheme was extended to cover children of upper primary classes (i.e. class VI to VIII) Educationally Backwards Blocks (EBBs) and the name of the Scheme was changed from to ‘National </a:t>
            </a:r>
            <a:r>
              <a:rPr lang="en-US" sz="2200" b="0" dirty="0" err="1">
                <a:solidFill>
                  <a:srgbClr val="3B3835"/>
                </a:solidFill>
                <a:effectLst/>
                <a:latin typeface="Times New Roman" panose="02020603050405020304" pitchFamily="18" charset="0"/>
                <a:cs typeface="Times New Roman" panose="02020603050405020304" pitchFamily="18" charset="0"/>
              </a:rPr>
              <a:t>Programme</a:t>
            </a:r>
            <a:r>
              <a:rPr lang="en-US" sz="2200" b="0" dirty="0">
                <a:solidFill>
                  <a:srgbClr val="3B3835"/>
                </a:solidFill>
                <a:effectLst/>
                <a:latin typeface="Times New Roman" panose="02020603050405020304" pitchFamily="18" charset="0"/>
                <a:cs typeface="Times New Roman" panose="02020603050405020304" pitchFamily="18" charset="0"/>
              </a:rPr>
              <a:t> of Mid Day Meal in Schools’. </a:t>
            </a:r>
          </a:p>
          <a:p>
            <a:pPr eaLnBrk="1" hangingPunct="1">
              <a:buFont typeface="Courier New" panose="02070309020205020404" pitchFamily="49" charset="0"/>
              <a:buChar char="o"/>
            </a:pPr>
            <a:r>
              <a:rPr lang="en-US" sz="2200" b="0" dirty="0">
                <a:solidFill>
                  <a:srgbClr val="3B3835"/>
                </a:solidFill>
                <a:effectLst/>
                <a:latin typeface="Times New Roman" panose="02020603050405020304" pitchFamily="18" charset="0"/>
                <a:cs typeface="Times New Roman" panose="02020603050405020304" pitchFamily="18" charset="0"/>
              </a:rPr>
              <a:t>The nutritional norm for upper primary stage was fixed at 700 Calories and 20 grams of protein. The Scheme was extended to all areas across the country from 1.4.2008.</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t>Drawbacks</a:t>
            </a:r>
            <a:endParaRPr lang="en-IN"/>
          </a:p>
        </p:txBody>
      </p:sp>
      <p:sp>
        <p:nvSpPr>
          <p:cNvPr id="12291" name="Content Placeholder 2"/>
          <p:cNvSpPr>
            <a:spLocks noGrp="1"/>
          </p:cNvSpPr>
          <p:nvPr>
            <p:ph sz="quarter" idx="1"/>
          </p:nvPr>
        </p:nvSpPr>
        <p:spPr>
          <a:xfrm>
            <a:off x="457200" y="1827213"/>
            <a:ext cx="8226425" cy="4725987"/>
          </a:xfrm>
        </p:spPr>
        <p:txBody>
          <a:bodyPr/>
          <a:lstStyle/>
          <a:p>
            <a:r>
              <a:rPr lang="en-US" dirty="0" err="1"/>
              <a:t>Programme</a:t>
            </a:r>
            <a:r>
              <a:rPr lang="en-US" dirty="0"/>
              <a:t> is good as for as improving nutrition of the underprivileged children </a:t>
            </a:r>
          </a:p>
          <a:p>
            <a:r>
              <a:rPr lang="en-US" dirty="0"/>
              <a:t>But it requires sustainability and for this it requires political will, community participation, monitoring and evaluation</a:t>
            </a:r>
          </a:p>
          <a:p>
            <a:r>
              <a:rPr lang="en-US" dirty="0"/>
              <a:t>Repeated incidence of food poisoning in the mid day meal causing serious threat to existence of this </a:t>
            </a:r>
            <a:r>
              <a:rPr lang="en-US" dirty="0" err="1"/>
              <a:t>programme</a:t>
            </a:r>
            <a:r>
              <a:rPr lang="en-US" dirty="0"/>
              <a:t>. </a:t>
            </a:r>
            <a:endParaRPr lang="en-IN"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r>
              <a:rPr lang="en-US" dirty="0"/>
              <a:t>A</a:t>
            </a:r>
            <a:r>
              <a:t>kshaya patra </a:t>
            </a:r>
            <a:endParaRPr lang="en-US" dirty="0"/>
          </a:p>
        </p:txBody>
      </p:sp>
      <p:sp>
        <p:nvSpPr>
          <p:cNvPr id="3" name="Content Placeholder 2"/>
          <p:cNvSpPr>
            <a:spLocks noGrp="1"/>
          </p:cNvSpPr>
          <p:nvPr>
            <p:ph sz="quarter" idx="1"/>
          </p:nvPr>
        </p:nvSpPr>
        <p:spPr>
          <a:xfrm>
            <a:off x="457200" y="990600"/>
            <a:ext cx="8229600" cy="4495800"/>
          </a:xfrm>
        </p:spPr>
        <p:txBody>
          <a:bodyPr>
            <a:noAutofit/>
          </a:bodyPr>
          <a:lstStyle/>
          <a:p>
            <a:pPr lvl="0">
              <a:lnSpc>
                <a:spcPct val="120000"/>
              </a:lnSpc>
              <a:buClrTx/>
              <a:buFont typeface="Wingdings" pitchFamily="2" charset="2"/>
              <a:buChar char="q"/>
            </a:pPr>
            <a:r>
              <a:rPr lang="en-IN" sz="2000" dirty="0">
                <a:latin typeface="Times New Roman" panose="02020603050405020304" pitchFamily="18" charset="0"/>
                <a:cs typeface="Times New Roman" panose="02020603050405020304" pitchFamily="18" charset="0"/>
              </a:rPr>
              <a:t>Started in 2000, feeding 1500 children in 5 schools in Bangalore.</a:t>
            </a:r>
            <a:endParaRPr lang="en-US" sz="2000" dirty="0">
              <a:latin typeface="Times New Roman" panose="02020603050405020304" pitchFamily="18" charset="0"/>
              <a:cs typeface="Times New Roman" panose="02020603050405020304" pitchFamily="18" charset="0"/>
            </a:endParaRPr>
          </a:p>
          <a:p>
            <a:pPr lvl="0">
              <a:lnSpc>
                <a:spcPct val="120000"/>
              </a:lnSpc>
              <a:buClrTx/>
              <a:buFont typeface="Wingdings" pitchFamily="2" charset="2"/>
              <a:buChar char="q"/>
            </a:pPr>
            <a:r>
              <a:rPr lang="en-US" sz="2000" dirty="0">
                <a:latin typeface="Times New Roman" panose="02020603050405020304" pitchFamily="18" charset="0"/>
                <a:cs typeface="Times New Roman" panose="02020603050405020304" pitchFamily="18" charset="0"/>
              </a:rPr>
              <a:t>Successfully involved private sector participation in the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a:t>
            </a:r>
          </a:p>
          <a:p>
            <a:pPr lvl="0">
              <a:lnSpc>
                <a:spcPct val="120000"/>
              </a:lnSpc>
              <a:buClrTx/>
              <a:buFont typeface="Wingdings" pitchFamily="2" charset="2"/>
              <a:buChar char="q"/>
            </a:pP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managed with a centralized kitchen that runs through a public/private partnership. </a:t>
            </a:r>
          </a:p>
          <a:p>
            <a:pPr lvl="0">
              <a:lnSpc>
                <a:spcPct val="120000"/>
              </a:lnSpc>
              <a:buClrTx/>
              <a:buFont typeface="Wingdings" pitchFamily="2" charset="2"/>
              <a:buChar char="q"/>
            </a:pPr>
            <a:r>
              <a:rPr lang="en-US" sz="2000" u="sng" dirty="0">
                <a:latin typeface="Times New Roman" panose="02020603050405020304" pitchFamily="18" charset="0"/>
                <a:cs typeface="Times New Roman" panose="02020603050405020304" pitchFamily="18" charset="0"/>
              </a:rPr>
              <a:t>Food delivered to schools in sealed and heat retaining containers just before the lunch break every day</a:t>
            </a:r>
            <a:endParaRPr lang="en-US" sz="2000" dirty="0">
              <a:latin typeface="Times New Roman" panose="02020603050405020304" pitchFamily="18" charset="0"/>
              <a:cs typeface="Times New Roman" panose="02020603050405020304" pitchFamily="18" charset="0"/>
            </a:endParaRPr>
          </a:p>
          <a:p>
            <a:pPr>
              <a:buNone/>
            </a:pPr>
            <a:r>
              <a:rPr lang="en-IN" sz="2000" b="1" dirty="0">
                <a:solidFill>
                  <a:schemeClr val="accent3">
                    <a:lumMod val="75000"/>
                  </a:schemeClr>
                </a:solidFill>
                <a:latin typeface="Times New Roman" panose="02020603050405020304" pitchFamily="18" charset="0"/>
                <a:cs typeface="Times New Roman" panose="02020603050405020304" pitchFamily="18" charset="0"/>
              </a:rPr>
              <a:t>Objectives </a:t>
            </a:r>
          </a:p>
          <a:p>
            <a:pPr>
              <a:lnSpc>
                <a:spcPct val="120000"/>
              </a:lnSpc>
              <a:buClrTx/>
              <a:buFont typeface="Wingdings" pitchFamily="2" charset="2"/>
              <a:buChar char="Ø"/>
            </a:pPr>
            <a:r>
              <a:rPr lang="en-IN" sz="2000" dirty="0">
                <a:latin typeface="Times New Roman" panose="02020603050405020304" pitchFamily="18" charset="0"/>
                <a:cs typeface="Times New Roman" panose="02020603050405020304" pitchFamily="18" charset="0"/>
              </a:rPr>
              <a:t>Providing underprivileged children with a healthy, balanced meal . </a:t>
            </a:r>
          </a:p>
          <a:p>
            <a:pPr>
              <a:lnSpc>
                <a:spcPct val="120000"/>
              </a:lnSpc>
              <a:buClrTx/>
              <a:buFont typeface="Wingdings" pitchFamily="2" charset="2"/>
              <a:buChar char="Ø"/>
            </a:pPr>
            <a:r>
              <a:rPr lang="en-IN" sz="2000" dirty="0">
                <a:latin typeface="Times New Roman" panose="02020603050405020304" pitchFamily="18" charset="0"/>
                <a:cs typeface="Times New Roman" panose="02020603050405020304" pitchFamily="18" charset="0"/>
              </a:rPr>
              <a:t>Reduce the dropout rate and increases classroom attendance.</a:t>
            </a:r>
          </a:p>
          <a:p>
            <a:pPr>
              <a:lnSpc>
                <a:spcPct val="120000"/>
              </a:lnSpc>
              <a:buClrTx/>
              <a:buFont typeface="Wingdings" pitchFamily="2" charset="2"/>
              <a:buChar char="Ø"/>
            </a:pPr>
            <a:r>
              <a:rPr lang="en-IN" sz="2000" dirty="0">
                <a:latin typeface="Times New Roman" panose="02020603050405020304" pitchFamily="18" charset="0"/>
                <a:cs typeface="Times New Roman" panose="02020603050405020304" pitchFamily="18" charset="0"/>
              </a:rPr>
              <a:t>Improve socialization among castes, address malnutrition </a:t>
            </a:r>
          </a:p>
          <a:p>
            <a:pPr>
              <a:lnSpc>
                <a:spcPct val="120000"/>
              </a:lnSpc>
              <a:buClrTx/>
              <a:buFont typeface="Wingdings" pitchFamily="2" charset="2"/>
              <a:buChar char="Ø"/>
            </a:pPr>
            <a:r>
              <a:rPr lang="en-IN" sz="2000" dirty="0">
                <a:latin typeface="Times New Roman" panose="02020603050405020304" pitchFamily="18" charset="0"/>
                <a:cs typeface="Times New Roman" panose="02020603050405020304" pitchFamily="18" charset="0"/>
              </a:rPr>
              <a:t>Empower women through employment.</a:t>
            </a:r>
          </a:p>
          <a:p>
            <a:pPr lvl="0">
              <a:lnSpc>
                <a:spcPct val="150000"/>
              </a:lnSpc>
            </a:pPr>
            <a:endParaRPr lang="en-US" sz="2000" dirty="0">
              <a:latin typeface="Times New Roman" panose="02020603050405020304" pitchFamily="18" charset="0"/>
              <a:cs typeface="Times New Roman" panose="02020603050405020304" pitchFamily="18" charset="0"/>
            </a:endParaRPr>
          </a:p>
          <a:p>
            <a:pPr lvl="0">
              <a:lnSpc>
                <a:spcPct val="150000"/>
              </a:lnSpc>
              <a:buNone/>
            </a:pPr>
            <a:endParaRPr lang="en-US" sz="2000" dirty="0">
              <a:latin typeface="Times New Roman" panose="02020603050405020304" pitchFamily="18" charset="0"/>
              <a:cs typeface="Times New Roman" panose="02020603050405020304" pitchFamily="18" charset="0"/>
            </a:endParaRPr>
          </a:p>
          <a:p>
            <a:pPr>
              <a:lnSpc>
                <a:spcPct val="150000"/>
              </a:lnSpc>
            </a:pPr>
            <a:endParaRPr lang="en-US" sz="2000" dirty="0">
              <a:latin typeface="Times New Roman" panose="02020603050405020304" pitchFamily="18" charset="0"/>
              <a:cs typeface="Times New Roman" panose="02020603050405020304" pitchFamily="18" charset="0"/>
            </a:endParaRPr>
          </a:p>
          <a:p>
            <a:pPr>
              <a:lnSpc>
                <a:spcPct val="150000"/>
              </a:lnSpc>
            </a:pPr>
            <a:endParaRPr lang="en-US" sz="2000" dirty="0">
              <a:latin typeface="Times New Roman" panose="02020603050405020304" pitchFamily="18" charset="0"/>
              <a:cs typeface="Times New Roman" panose="02020603050405020304" pitchFamily="18" charset="0"/>
            </a:endParaRPr>
          </a:p>
          <a:p>
            <a:pPr>
              <a:lnSpc>
                <a:spcPct val="150000"/>
              </a:lnSpc>
            </a:pPr>
            <a:endParaRPr lang="en-US" sz="2000" dirty="0">
              <a:latin typeface="Times New Roman" panose="02020603050405020304" pitchFamily="18" charset="0"/>
              <a:cs typeface="Times New Roman" panose="02020603050405020304" pitchFamily="18" charset="0"/>
            </a:endParaRPr>
          </a:p>
        </p:txBody>
      </p:sp>
      <p:pic>
        <p:nvPicPr>
          <p:cNvPr id="3073" name="Picture 1" descr="C:\Users\sony\Desktop\images (4).jpg"/>
          <p:cNvPicPr>
            <a:picLocks noChangeAspect="1" noChangeArrowheads="1"/>
          </p:cNvPicPr>
          <p:nvPr/>
        </p:nvPicPr>
        <p:blipFill>
          <a:blip r:embed="rId3"/>
          <a:srcRect/>
          <a:stretch>
            <a:fillRect/>
          </a:stretch>
        </p:blipFill>
        <p:spPr bwMode="auto">
          <a:xfrm>
            <a:off x="6189442" y="152251"/>
            <a:ext cx="2514600" cy="928694"/>
          </a:xfrm>
          <a:prstGeom prst="rect">
            <a:avLst/>
          </a:prstGeom>
          <a:noFill/>
        </p:spPr>
      </p:pic>
      <p:sp>
        <p:nvSpPr>
          <p:cNvPr id="5" name="Rounded Rectangle 4"/>
          <p:cNvSpPr/>
          <p:nvPr/>
        </p:nvSpPr>
        <p:spPr>
          <a:xfrm>
            <a:off x="533400" y="5715016"/>
            <a:ext cx="8153400" cy="9143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 typeface="Wingdings" pitchFamily="2" charset="2"/>
              <a:buChar char="Ø"/>
            </a:pPr>
            <a:endParaRPr lang="en-US" dirty="0">
              <a:latin typeface="Times New Roman" panose="02020603050405020304" pitchFamily="18" charset="0"/>
              <a:cs typeface="Times New Roman" panose="02020603050405020304" pitchFamily="18" charset="0"/>
            </a:endParaRPr>
          </a:p>
          <a:p>
            <a:pPr lvl="0">
              <a:buFont typeface="Wingdings" pitchFamily="2" charset="2"/>
              <a:buChar char="Ø"/>
            </a:pPr>
            <a:r>
              <a:rPr lang="en-US" dirty="0">
                <a:latin typeface="Times New Roman" panose="02020603050405020304" pitchFamily="18" charset="0"/>
                <a:cs typeface="Times New Roman" panose="02020603050405020304" pitchFamily="18" charset="0"/>
              </a:rPr>
              <a:t>Assam is the 8</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state in the run</a:t>
            </a:r>
          </a:p>
          <a:p>
            <a:pPr lvl="0">
              <a:buFont typeface="Wingdings" pitchFamily="2" charset="2"/>
              <a:buChar char="Ø"/>
            </a:pPr>
            <a:r>
              <a:rPr lang="en-US" dirty="0">
                <a:latin typeface="Times New Roman" panose="02020603050405020304" pitchFamily="18" charset="0"/>
                <a:cs typeface="Times New Roman" panose="02020603050405020304" pitchFamily="18" charset="0"/>
              </a:rPr>
              <a:t>Launched on 19 </a:t>
            </a:r>
            <a:r>
              <a:rPr lang="en-US" dirty="0" err="1">
                <a:latin typeface="Times New Roman" panose="02020603050405020304" pitchFamily="18" charset="0"/>
                <a:cs typeface="Times New Roman" panose="02020603050405020304" pitchFamily="18" charset="0"/>
              </a:rPr>
              <a:t>feb</a:t>
            </a:r>
            <a:r>
              <a:rPr lang="en-US" dirty="0">
                <a:latin typeface="Times New Roman" panose="02020603050405020304" pitchFamily="18" charset="0"/>
                <a:cs typeface="Times New Roman" panose="02020603050405020304" pitchFamily="18" charset="0"/>
              </a:rPr>
              <a:t> 2010</a:t>
            </a:r>
          </a:p>
          <a:p>
            <a:pPr lvl="0">
              <a:buFont typeface="Wingdings" pitchFamily="2" charset="2"/>
              <a:buChar char="Ø"/>
            </a:pPr>
            <a:r>
              <a:rPr lang="en-IN" dirty="0">
                <a:latin typeface="Times New Roman" panose="02020603050405020304" pitchFamily="18" charset="0"/>
                <a:cs typeface="Times New Roman" panose="02020603050405020304" pitchFamily="18" charset="0"/>
              </a:rPr>
              <a:t>20 thousand students of 260 schools of the district in the first phase.</a:t>
            </a:r>
            <a:endParaRPr lang="en-US" dirty="0">
              <a:latin typeface="Times New Roman" panose="02020603050405020304" pitchFamily="18" charset="0"/>
              <a:cs typeface="Times New Roman" panose="02020603050405020304" pitchFamily="18" charset="0"/>
            </a:endParaRPr>
          </a:p>
          <a:p>
            <a:pPr algn="ct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sz="quarter" idx="1"/>
          </p:nvPr>
        </p:nvSpPr>
        <p:spPr/>
        <p:txBody>
          <a:bodyPr>
            <a:normAutofit/>
          </a:bodyPr>
          <a:lstStyle/>
          <a:p>
            <a:pPr>
              <a:buNone/>
            </a:pPr>
            <a:r>
              <a:rPr lang="en-US" dirty="0"/>
              <a:t> To provide supplementary nutrition to vulnerable groups through locally produced protective foods </a:t>
            </a:r>
            <a:r>
              <a:rPr lang="en-US" dirty="0">
                <a:latin typeface="Times New Roman" panose="02020603050405020304" pitchFamily="18" charset="0"/>
                <a:cs typeface="Times New Roman" panose="02020603050405020304" pitchFamily="18" charset="0"/>
              </a:rPr>
              <a:t>such Vegetables and fruits </a:t>
            </a:r>
            <a:r>
              <a:rPr lang="en-US" sz="2400" dirty="0">
                <a:latin typeface="Times New Roman" panose="02020603050405020304" pitchFamily="18" charset="0"/>
                <a:cs typeface="Times New Roman" panose="02020603050405020304" pitchFamily="18" charset="0"/>
              </a:rPr>
              <a:t>for 52 days in a year</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a:t>To combat malnutrition and improvement in nutritional status in vulnerable groups, particularly mothers &amp; children in rural area. </a:t>
            </a:r>
          </a:p>
          <a:p>
            <a:pPr>
              <a:buNone/>
            </a:pPr>
            <a:r>
              <a:rPr lang="en-US" dirty="0"/>
              <a:t> To make people conscious of their Nutritional needs. </a:t>
            </a:r>
          </a:p>
          <a:p>
            <a:pPr>
              <a:buNone/>
            </a:pPr>
            <a:r>
              <a:rPr lang="en-US" dirty="0"/>
              <a:t> To increase production of Nutritional food </a:t>
            </a:r>
          </a:p>
          <a:p>
            <a:pPr>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Ensure their consumption by pregnant &amp; lactating women and children.</a:t>
            </a:r>
          </a:p>
          <a:p>
            <a:pPr>
              <a:buNone/>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6511" y="2967335"/>
            <a:ext cx="4608563" cy="1107996"/>
          </a:xfrm>
          <a:prstGeom prst="rect">
            <a:avLst/>
          </a:prstGeom>
          <a:noFill/>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hangingPunct="1">
              <a:defRPr/>
            </a:pPr>
            <a:r>
              <a:rPr lang="en-US" sz="6600" b="1" dirty="0">
                <a:solidFill>
                  <a:srgbClr val="44BA9B"/>
                </a:solidFill>
              </a:rPr>
              <a:t>THANK YOU</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94" name="Group 38">
            <a:extLst>
              <a:ext uri="{FF2B5EF4-FFF2-40B4-BE49-F238E27FC236}">
                <a16:creationId xmlns:a16="http://schemas.microsoft.com/office/drawing/2014/main" id="{7106FA5D-41D5-47AE-82C9-BB24677FA308}"/>
              </a:ext>
            </a:extLst>
          </p:cNvPr>
          <p:cNvGraphicFramePr>
            <a:graphicFrameLocks noGrp="1"/>
          </p:cNvGraphicFramePr>
          <p:nvPr>
            <p:ph type="tbl" idx="4294967295"/>
            <p:extLst>
              <p:ext uri="{D42A27DB-BD31-4B8C-83A1-F6EECF244321}">
                <p14:modId xmlns:p14="http://schemas.microsoft.com/office/powerpoint/2010/main" val="1153971225"/>
              </p:ext>
            </p:extLst>
          </p:nvPr>
        </p:nvGraphicFramePr>
        <p:xfrm>
          <a:off x="791087" y="1106440"/>
          <a:ext cx="6697615" cy="4849237"/>
        </p:xfrm>
        <a:graphic>
          <a:graphicData uri="http://schemas.openxmlformats.org/drawingml/2006/table">
            <a:tbl>
              <a:tblPr/>
              <a:tblGrid>
                <a:gridCol w="1339523">
                  <a:extLst>
                    <a:ext uri="{9D8B030D-6E8A-4147-A177-3AD203B41FA5}">
                      <a16:colId xmlns:a16="http://schemas.microsoft.com/office/drawing/2014/main" val="20000"/>
                    </a:ext>
                  </a:extLst>
                </a:gridCol>
                <a:gridCol w="1339523">
                  <a:extLst>
                    <a:ext uri="{9D8B030D-6E8A-4147-A177-3AD203B41FA5}">
                      <a16:colId xmlns:a16="http://schemas.microsoft.com/office/drawing/2014/main" val="20001"/>
                    </a:ext>
                  </a:extLst>
                </a:gridCol>
                <a:gridCol w="1339523">
                  <a:extLst>
                    <a:ext uri="{9D8B030D-6E8A-4147-A177-3AD203B41FA5}">
                      <a16:colId xmlns:a16="http://schemas.microsoft.com/office/drawing/2014/main" val="20002"/>
                    </a:ext>
                  </a:extLst>
                </a:gridCol>
                <a:gridCol w="1268594">
                  <a:extLst>
                    <a:ext uri="{9D8B030D-6E8A-4147-A177-3AD203B41FA5}">
                      <a16:colId xmlns:a16="http://schemas.microsoft.com/office/drawing/2014/main" val="20003"/>
                    </a:ext>
                  </a:extLst>
                </a:gridCol>
                <a:gridCol w="1410452">
                  <a:extLst>
                    <a:ext uri="{9D8B030D-6E8A-4147-A177-3AD203B41FA5}">
                      <a16:colId xmlns:a16="http://schemas.microsoft.com/office/drawing/2014/main" val="20004"/>
                    </a:ext>
                  </a:extLst>
                </a:gridCol>
              </a:tblGrid>
              <a:tr h="4849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dirty="0">
                          <a:ln>
                            <a:noFill/>
                          </a:ln>
                          <a:solidFill>
                            <a:schemeClr val="tx1"/>
                          </a:solidFill>
                          <a:effectLst/>
                          <a:latin typeface="Times New Roman" pitchFamily="18" charset="0"/>
                          <a:cs typeface="Arial" charset="0"/>
                        </a:rPr>
                        <a:t>Author</a:t>
                      </a:r>
                    </a:p>
                    <a:p>
                      <a:r>
                        <a:rPr kumimoji="0" lang="en-US" sz="1400" b="0" i="1" kern="1200" dirty="0">
                          <a:solidFill>
                            <a:schemeClr val="tx1"/>
                          </a:solidFill>
                          <a:effectLst/>
                          <a:latin typeface="+mn-lt"/>
                          <a:ea typeface="+mn-ea"/>
                          <a:cs typeface="+mn-cs"/>
                        </a:rPr>
                        <a:t>Ashish Kumar Sinha, Kamlesh Jain, Aditi </a:t>
                      </a:r>
                      <a:r>
                        <a:rPr kumimoji="0" lang="en-US" sz="1400" b="0" i="1" kern="1200" dirty="0" err="1">
                          <a:solidFill>
                            <a:schemeClr val="tx1"/>
                          </a:solidFill>
                          <a:effectLst/>
                          <a:latin typeface="+mn-lt"/>
                          <a:ea typeface="+mn-ea"/>
                          <a:cs typeface="+mn-cs"/>
                        </a:rPr>
                        <a:t>Chandrakar</a:t>
                      </a:r>
                      <a:r>
                        <a:rPr kumimoji="0" lang="en-US" sz="1400" b="0" i="1" kern="1200" dirty="0">
                          <a:solidFill>
                            <a:schemeClr val="tx1"/>
                          </a:solidFill>
                          <a:effectLst/>
                          <a:latin typeface="+mn-lt"/>
                          <a:ea typeface="+mn-ea"/>
                          <a:cs typeface="+mn-cs"/>
                        </a:rPr>
                        <a:t>, Srishti Dixit</a:t>
                      </a:r>
                    </a:p>
                    <a:p>
                      <a:r>
                        <a:rPr lang="en-US" sz="1400" dirty="0"/>
                        <a:t>Int J Community Med Public Health. 2016 Jul;3(7):1940-1944</a:t>
                      </a:r>
                      <a:endParaRPr lang="en-US" sz="1400" b="0" i="0" kern="1200" dirty="0">
                        <a:solidFill>
                          <a:schemeClr val="tx1"/>
                        </a:solidFill>
                        <a:latin typeface="+mn-lt"/>
                        <a:ea typeface="+mn-ea"/>
                        <a:cs typeface="+mn-cs"/>
                      </a:endParaRPr>
                    </a:p>
                  </a:txBody>
                  <a:tcPr marL="68589" marR="68589" marT="34294" marB="342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dirty="0">
                          <a:ln>
                            <a:noFill/>
                          </a:ln>
                          <a:solidFill>
                            <a:schemeClr val="tx1"/>
                          </a:solidFill>
                          <a:effectLst/>
                          <a:latin typeface="Times New Roman" pitchFamily="18" charset="0"/>
                          <a:cs typeface="Arial" charset="0"/>
                        </a:rPr>
                        <a:t>Study</a:t>
                      </a:r>
                    </a:p>
                    <a:p>
                      <a:pPr marL="0" marR="0" lvl="0" indent="0" algn="l" defTabSz="914400" rtl="0" eaLnBrk="1" fontAlgn="base" latinLnBrk="0" hangingPunct="1">
                        <a:lnSpc>
                          <a:spcPct val="100000"/>
                        </a:lnSpc>
                        <a:spcBef>
                          <a:spcPct val="20000"/>
                        </a:spcBef>
                        <a:spcAft>
                          <a:spcPct val="0"/>
                        </a:spcAft>
                        <a:buClrTx/>
                        <a:buSzTx/>
                        <a:buFontTx/>
                        <a:buNone/>
                        <a:tabLst/>
                      </a:pPr>
                      <a:r>
                        <a:rPr lang="en-US" sz="1400" b="0" i="0" kern="1200" dirty="0">
                          <a:solidFill>
                            <a:schemeClr val="tx1"/>
                          </a:solidFill>
                          <a:effectLst/>
                          <a:latin typeface="+mn-lt"/>
                          <a:ea typeface="+mn-ea"/>
                          <a:cs typeface="+mn-cs"/>
                        </a:rPr>
                        <a:t>Cross-sectional study </a:t>
                      </a:r>
                      <a:r>
                        <a:rPr kumimoji="0" lang="en-US" sz="1500" b="0" i="0" u="none" strike="noStrike" cap="none" normalizeH="0" baseline="0" dirty="0">
                          <a:ln>
                            <a:noFill/>
                          </a:ln>
                          <a:solidFill>
                            <a:schemeClr val="tx1"/>
                          </a:solidFill>
                          <a:effectLst/>
                          <a:latin typeface="Times New Roman" pitchFamily="18" charset="0"/>
                          <a:cs typeface="Arial" charset="0"/>
                        </a:rPr>
                        <a:t>(low level of  evidence)</a:t>
                      </a:r>
                      <a:r>
                        <a:rPr kumimoji="0" lang="en-US" sz="1500" b="0" i="0" u="none" strike="noStrike" cap="none" normalizeH="0" baseline="0" dirty="0">
                          <a:ln>
                            <a:noFill/>
                          </a:ln>
                          <a:solidFill>
                            <a:schemeClr val="tx1"/>
                          </a:solidFill>
                          <a:effectLst/>
                          <a:latin typeface="Times New Roman" pitchFamily="18" charset="0"/>
                        </a:rPr>
                        <a:t> </a:t>
                      </a:r>
                    </a:p>
                  </a:txBody>
                  <a:tcPr marL="68589" marR="68589" marT="34294" marB="342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dirty="0">
                          <a:ln>
                            <a:noFill/>
                          </a:ln>
                          <a:solidFill>
                            <a:schemeClr val="tx1"/>
                          </a:solidFill>
                          <a:effectLst/>
                          <a:latin typeface="Times New Roman" pitchFamily="18" charset="0"/>
                          <a:cs typeface="Arial" charset="0"/>
                        </a:rPr>
                        <a:t>Method</a:t>
                      </a:r>
                    </a:p>
                    <a:p>
                      <a:pPr marL="0" marR="0" lvl="0" indent="0" algn="l" defTabSz="914400" rtl="0" eaLnBrk="1" fontAlgn="base" latinLnBrk="0" hangingPunct="1">
                        <a:lnSpc>
                          <a:spcPct val="100000"/>
                        </a:lnSpc>
                        <a:spcBef>
                          <a:spcPct val="20000"/>
                        </a:spcBef>
                        <a:spcAft>
                          <a:spcPct val="0"/>
                        </a:spcAft>
                        <a:buClrTx/>
                        <a:buSzTx/>
                        <a:buFontTx/>
                        <a:buNone/>
                        <a:tabLst/>
                      </a:pPr>
                      <a:r>
                        <a:rPr lang="en-US" sz="1100"/>
                        <a:t>Cross sectional Observational study was done based on IDD survey guidelines by Government of India during July-Oct 2015 </a:t>
                      </a:r>
                      <a:endParaRPr kumimoji="0" lang="en-US" sz="1100" b="0" i="0" u="none" strike="noStrike" cap="none" normalizeH="0" baseline="0" dirty="0">
                        <a:ln>
                          <a:noFill/>
                        </a:ln>
                        <a:solidFill>
                          <a:schemeClr val="tx1"/>
                        </a:solidFill>
                        <a:effectLst/>
                        <a:latin typeface="Arial" charset="0"/>
                      </a:endParaRPr>
                    </a:p>
                  </a:txBody>
                  <a:tcPr marL="68589" marR="68589" marT="34294" marB="342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500" b="0" i="0" u="sng" strike="noStrike" cap="none" normalizeH="0" baseline="0" dirty="0">
                          <a:ln>
                            <a:noFill/>
                          </a:ln>
                          <a:solidFill>
                            <a:schemeClr val="tx1"/>
                          </a:solidFill>
                          <a:effectLst/>
                          <a:latin typeface="Times New Roman" pitchFamily="18" charset="0"/>
                        </a:rPr>
                        <a:t>Result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800" b="0" i="0" kern="1200" dirty="0">
                          <a:solidFill>
                            <a:schemeClr val="tx1"/>
                          </a:solidFill>
                          <a:effectLst/>
                          <a:latin typeface="+mn-lt"/>
                          <a:ea typeface="+mn-ea"/>
                          <a:cs typeface="+mn-cs"/>
                        </a:rPr>
                        <a:t>Present study results showed Goiter prevalence among 6-12 years children was in the range of 3.37-17.56% (Highest in </a:t>
                      </a:r>
                      <a:r>
                        <a:rPr kumimoji="0" lang="en-US" sz="800" b="0" i="0" kern="1200" dirty="0" err="1">
                          <a:solidFill>
                            <a:schemeClr val="tx1"/>
                          </a:solidFill>
                          <a:effectLst/>
                          <a:latin typeface="+mn-lt"/>
                          <a:ea typeface="+mn-ea"/>
                          <a:cs typeface="+mn-cs"/>
                        </a:rPr>
                        <a:t>Rajnandgaon</a:t>
                      </a:r>
                      <a:r>
                        <a:rPr kumimoji="0" lang="en-US" sz="800" b="0" i="0" kern="1200" dirty="0">
                          <a:solidFill>
                            <a:schemeClr val="tx1"/>
                          </a:solidFill>
                          <a:effectLst/>
                          <a:latin typeface="+mn-lt"/>
                          <a:ea typeface="+mn-ea"/>
                          <a:cs typeface="+mn-cs"/>
                        </a:rPr>
                        <a:t>). Iodine deficiency reflected by urinary iodine excretion (UIE) was found unacceptable limit maximum (87%) in </a:t>
                      </a:r>
                      <a:r>
                        <a:rPr kumimoji="0" lang="en-US" sz="800" b="0" i="0" kern="1200" dirty="0" err="1">
                          <a:solidFill>
                            <a:schemeClr val="tx1"/>
                          </a:solidFill>
                          <a:effectLst/>
                          <a:latin typeface="+mn-lt"/>
                          <a:ea typeface="+mn-ea"/>
                          <a:cs typeface="+mn-cs"/>
                        </a:rPr>
                        <a:t>Rajnandgaon</a:t>
                      </a:r>
                      <a:r>
                        <a:rPr kumimoji="0" lang="en-US" sz="800" b="0" i="0" kern="1200" dirty="0">
                          <a:solidFill>
                            <a:schemeClr val="tx1"/>
                          </a:solidFill>
                          <a:effectLst/>
                          <a:latin typeface="+mn-lt"/>
                          <a:ea typeface="+mn-ea"/>
                          <a:cs typeface="+mn-cs"/>
                        </a:rPr>
                        <a:t>. Half of the surveyed districts had subnormal (&lt;100 mcg/L), median urinary iodine excretion (MUIE). Our Study reveals that iodized salt coverage was in the range of 70-82 % in all the surveyed Districts.</a:t>
                      </a:r>
                      <a:endParaRPr kumimoji="0" lang="en-US" sz="800" b="0" i="0" u="none" strike="noStrike" cap="none" normalizeH="0" baseline="0" dirty="0">
                        <a:ln>
                          <a:noFill/>
                        </a:ln>
                        <a:solidFill>
                          <a:schemeClr val="tx1"/>
                        </a:solidFill>
                        <a:effectLst/>
                        <a:latin typeface="Arial" charset="0"/>
                      </a:endParaRPr>
                    </a:p>
                  </a:txBody>
                  <a:tcPr marL="68589" marR="68589" marT="34294" marB="3429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800" b="0" i="0" u="sng" strike="noStrike" cap="none" normalizeH="0" baseline="0" dirty="0">
                          <a:ln>
                            <a:noFill/>
                          </a:ln>
                          <a:solidFill>
                            <a:schemeClr val="tx1"/>
                          </a:solidFill>
                          <a:effectLst/>
                          <a:latin typeface="Times New Roman" pitchFamily="18" charset="0"/>
                        </a:rPr>
                        <a:t>Conclusion</a:t>
                      </a:r>
                    </a:p>
                    <a:p>
                      <a:r>
                        <a:rPr kumimoji="0" lang="en-US" sz="1200" b="0" i="0" kern="1200" dirty="0">
                          <a:solidFill>
                            <a:schemeClr val="tx1"/>
                          </a:solidFill>
                          <a:effectLst/>
                          <a:latin typeface="+mn-lt"/>
                          <a:ea typeface="+mn-ea"/>
                          <a:cs typeface="+mn-cs"/>
                        </a:rPr>
                        <a:t>Among the 4 surveyed district, Goiter is a public health problem in 3 districts (prevalence &gt;5%). The adequately Iodized salt coverage which should have been more than 90 % is not fulfilled in all the 4 districts. </a:t>
                      </a:r>
                      <a:endParaRPr lang="en-US" sz="1200" b="0" i="0" kern="1200" dirty="0">
                        <a:solidFill>
                          <a:schemeClr val="tx1"/>
                        </a:solidFill>
                        <a:latin typeface="+mn-lt"/>
                        <a:ea typeface="+mn-ea"/>
                        <a:cs typeface="+mn-cs"/>
                      </a:endParaRPr>
                    </a:p>
                  </a:txBody>
                  <a:tcPr marL="68589" marR="68589" marT="34294" marB="342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MCQ Test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313E5-38C8-4042-9FD5-7D7BF2F67DD6}"/>
              </a:ext>
            </a:extLst>
          </p:cNvPr>
          <p:cNvSpPr>
            <a:spLocks noGrp="1"/>
          </p:cNvSpPr>
          <p:nvPr>
            <p:ph type="title"/>
          </p:nvPr>
        </p:nvSpPr>
        <p:spPr/>
        <p:txBody>
          <a:bodyPr/>
          <a:lstStyle/>
          <a:p>
            <a:r>
              <a:rPr lang="en-US" dirty="0"/>
              <a:t>Google form link for </a:t>
            </a:r>
            <a:r>
              <a:rPr lang="en-US" dirty="0" err="1"/>
              <a:t>mcqs</a:t>
            </a:r>
            <a:endParaRPr lang="en-US" dirty="0"/>
          </a:p>
        </p:txBody>
      </p:sp>
      <p:sp>
        <p:nvSpPr>
          <p:cNvPr id="3" name="Content Placeholder 2">
            <a:extLst>
              <a:ext uri="{FF2B5EF4-FFF2-40B4-BE49-F238E27FC236}">
                <a16:creationId xmlns:a16="http://schemas.microsoft.com/office/drawing/2014/main" id="{C687F733-6A08-4900-8E46-BD8FC986EA3D}"/>
              </a:ext>
            </a:extLst>
          </p:cNvPr>
          <p:cNvSpPr>
            <a:spLocks noGrp="1"/>
          </p:cNvSpPr>
          <p:nvPr>
            <p:ph sz="quarter" idx="1"/>
          </p:nvPr>
        </p:nvSpPr>
        <p:spPr/>
        <p:txBody>
          <a:bodyPr/>
          <a:lstStyle/>
          <a:p>
            <a:pPr marL="0" indent="0">
              <a:buNone/>
            </a:pPr>
            <a:r>
              <a:rPr lang="en-US" dirty="0">
                <a:hlinkClick r:id="rId2"/>
              </a:rPr>
              <a:t>https://forms.gle/fTroyJTwY9KXQD1m7</a:t>
            </a:r>
            <a:r>
              <a:rPr lang="en-US" dirty="0"/>
              <a:t> </a:t>
            </a:r>
          </a:p>
        </p:txBody>
      </p:sp>
    </p:spTree>
    <p:extLst>
      <p:ext uri="{BB962C8B-B14F-4D97-AF65-F5344CB8AC3E}">
        <p14:creationId xmlns:p14="http://schemas.microsoft.com/office/powerpoint/2010/main" val="27300699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AutoNum type="arabicPeriod"/>
            </a:pPr>
            <a:r>
              <a:rPr lang="en-US" dirty="0"/>
              <a:t>Which nutritional </a:t>
            </a:r>
            <a:r>
              <a:rPr lang="en-US" dirty="0" err="1"/>
              <a:t>programme</a:t>
            </a:r>
            <a:r>
              <a:rPr lang="en-US" dirty="0"/>
              <a:t> is not run by Ministry of Health &amp; Family Welfare?</a:t>
            </a:r>
          </a:p>
          <a:p>
            <a:pPr marL="514350" indent="-514350">
              <a:buAutoNum type="alphaLcPeriod"/>
            </a:pPr>
            <a:r>
              <a:rPr lang="en-US" dirty="0" err="1"/>
              <a:t>Vit</a:t>
            </a:r>
            <a:r>
              <a:rPr lang="en-US" dirty="0"/>
              <a:t> A Prophylaxis </a:t>
            </a:r>
            <a:r>
              <a:rPr lang="en-US" dirty="0" err="1"/>
              <a:t>prog</a:t>
            </a:r>
            <a:endParaRPr lang="en-US" dirty="0"/>
          </a:p>
          <a:p>
            <a:pPr marL="514350" indent="-514350">
              <a:buAutoNum type="alphaLcPeriod"/>
            </a:pPr>
            <a:r>
              <a:rPr lang="en-US" dirty="0"/>
              <a:t>ICDS</a:t>
            </a:r>
          </a:p>
          <a:p>
            <a:pPr marL="514350" indent="-514350">
              <a:buAutoNum type="alphaLcPeriod"/>
            </a:pPr>
            <a:r>
              <a:rPr lang="en-US" dirty="0"/>
              <a:t>IDDCP</a:t>
            </a:r>
          </a:p>
          <a:p>
            <a:pPr marL="514350" indent="-514350">
              <a:buAutoNum type="alphaLcPeriod"/>
            </a:pPr>
            <a:r>
              <a:rPr lang="en-US" dirty="0"/>
              <a:t>Nutritional anemia prophylaxis </a:t>
            </a:r>
            <a:r>
              <a:rPr lang="en-US" dirty="0" err="1"/>
              <a:t>prog</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a:t>2. The main beneficiaries of ICDS are:</a:t>
            </a:r>
          </a:p>
          <a:p>
            <a:pPr marL="514350" lvl="0" indent="-514350">
              <a:buAutoNum type="alphaLcPeriod"/>
            </a:pPr>
            <a:r>
              <a:rPr lang="en-US" dirty="0"/>
              <a:t>Children  &lt; 6 yrs, Lactating &amp; pregnant mothers</a:t>
            </a:r>
          </a:p>
          <a:p>
            <a:pPr marL="514350" lvl="0" indent="-514350">
              <a:buAutoNum type="alphaLcPeriod"/>
            </a:pPr>
            <a:r>
              <a:rPr lang="en-US" dirty="0"/>
              <a:t>Children &lt; 5 yrs, Adolescent girls</a:t>
            </a:r>
          </a:p>
          <a:p>
            <a:pPr marL="514350" lvl="0" indent="-514350">
              <a:buAutoNum type="alphaLcPeriod"/>
            </a:pPr>
            <a:r>
              <a:rPr lang="en-US" dirty="0"/>
              <a:t>Children &lt; 5 yrs, Pregnant mothers</a:t>
            </a:r>
          </a:p>
          <a:p>
            <a:pPr marL="514350" lvl="0" indent="-514350">
              <a:buAutoNum type="alphaLcPeriod"/>
            </a:pPr>
            <a:r>
              <a:rPr lang="en-US" dirty="0"/>
              <a:t>All school going children, mothers and adolescent girls</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buNone/>
            </a:pPr>
            <a:r>
              <a:rPr lang="en-US" dirty="0"/>
              <a:t>3. Dosage schedule of </a:t>
            </a:r>
            <a:r>
              <a:rPr lang="en-US" dirty="0" err="1"/>
              <a:t>vit</a:t>
            </a:r>
            <a:r>
              <a:rPr lang="en-US" dirty="0"/>
              <a:t> A under </a:t>
            </a:r>
            <a:r>
              <a:rPr lang="en-US" dirty="0" err="1"/>
              <a:t>vit</a:t>
            </a:r>
            <a:r>
              <a:rPr lang="en-US" dirty="0"/>
              <a:t> A Prophylaxis </a:t>
            </a:r>
            <a:r>
              <a:rPr lang="en-US" dirty="0" err="1"/>
              <a:t>programme</a:t>
            </a:r>
            <a:r>
              <a:rPr lang="en-US" dirty="0"/>
              <a:t>:</a:t>
            </a:r>
          </a:p>
          <a:p>
            <a:pPr marL="514350" lvl="0" indent="-514350">
              <a:buAutoNum type="alphaLcPeriod"/>
            </a:pPr>
            <a:r>
              <a:rPr lang="en-US" dirty="0"/>
              <a:t>2,00,000 IU orally every 6 months to pre schoolchild</a:t>
            </a:r>
          </a:p>
          <a:p>
            <a:pPr marL="514350" lvl="0" indent="-514350">
              <a:buAutoNum type="alphaLcPeriod"/>
            </a:pPr>
            <a:r>
              <a:rPr lang="en-US" dirty="0"/>
              <a:t>1,00,000 IU orally every 1 year to pre school child</a:t>
            </a:r>
          </a:p>
          <a:p>
            <a:pPr marL="514350" lvl="0" indent="-514350">
              <a:buAutoNum type="alphaLcPeriod"/>
            </a:pPr>
            <a:r>
              <a:rPr lang="en-US" dirty="0"/>
              <a:t>50,000 IU orally every 3 months to pre school child</a:t>
            </a:r>
          </a:p>
          <a:p>
            <a:pPr marL="514350" lvl="0" indent="-514350">
              <a:buAutoNum type="alphaLcPeriod"/>
            </a:pPr>
            <a:r>
              <a:rPr lang="en-US" dirty="0"/>
              <a:t>1,00,000 IU orally every 6 months to pre school child</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a:t>4. One tablet of iron and folic acid given to the mothers to prevent anemia containing, elemental iron and folic acid respectively,</a:t>
            </a:r>
          </a:p>
          <a:p>
            <a:pPr marL="514350" indent="-514350">
              <a:buNone/>
            </a:pPr>
            <a:r>
              <a:rPr lang="en-US" dirty="0"/>
              <a:t>a. 100mg and 5mg                      </a:t>
            </a:r>
          </a:p>
          <a:p>
            <a:pPr marL="514350" indent="-514350">
              <a:buNone/>
            </a:pPr>
            <a:r>
              <a:rPr lang="en-US" dirty="0"/>
              <a:t>b. 100mg and 0.5 </a:t>
            </a:r>
            <a:r>
              <a:rPr lang="en-US" dirty="0" err="1"/>
              <a:t>ug</a:t>
            </a:r>
            <a:endParaRPr lang="en-US" dirty="0"/>
          </a:p>
          <a:p>
            <a:pPr>
              <a:buNone/>
            </a:pPr>
            <a:r>
              <a:rPr lang="en-US" dirty="0"/>
              <a:t>c.  100mg and 5 </a:t>
            </a:r>
            <a:r>
              <a:rPr lang="en-US" dirty="0" err="1"/>
              <a:t>ug</a:t>
            </a:r>
            <a:r>
              <a:rPr lang="en-US" dirty="0"/>
              <a:t>                     </a:t>
            </a:r>
          </a:p>
          <a:p>
            <a:pPr>
              <a:buNone/>
            </a:pPr>
            <a:r>
              <a:rPr lang="en-US" dirty="0"/>
              <a:t> d. 100mg and 500 </a:t>
            </a:r>
            <a:r>
              <a:rPr lang="en-US" dirty="0" err="1"/>
              <a:t>ug</a:t>
            </a:r>
            <a:endParaRPr lang="en-US" dirty="0"/>
          </a:p>
          <a:p>
            <a:pPr>
              <a:buNone/>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a:t>5. All of the followings are infectious diseases whose control is solely based on active immunization, </a:t>
            </a:r>
            <a:r>
              <a:rPr lang="en-US" b="1" dirty="0"/>
              <a:t>except</a:t>
            </a:r>
            <a:r>
              <a:rPr lang="en-US" dirty="0"/>
              <a:t>	</a:t>
            </a:r>
          </a:p>
          <a:p>
            <a:pPr marL="514350" indent="-514350">
              <a:buAutoNum type="alphaLcParenR"/>
            </a:pPr>
            <a:r>
              <a:rPr lang="en-US" dirty="0"/>
              <a:t>Polio</a:t>
            </a:r>
          </a:p>
          <a:p>
            <a:pPr marL="514350" indent="-514350">
              <a:buAutoNum type="alphaLcParenR"/>
            </a:pPr>
            <a:r>
              <a:rPr lang="en-US" dirty="0"/>
              <a:t>Yellow fever</a:t>
            </a:r>
          </a:p>
          <a:p>
            <a:pPr marL="514350" indent="-514350">
              <a:buAutoNum type="alphaLcParenR"/>
            </a:pPr>
            <a:r>
              <a:rPr lang="en-US" dirty="0"/>
              <a:t>Diphtheria</a:t>
            </a:r>
          </a:p>
          <a:p>
            <a:pPr marL="514350" indent="-514350">
              <a:buAutoNum type="alphaLcParenR"/>
            </a:pPr>
            <a:r>
              <a:rPr lang="en-US" dirty="0"/>
              <a:t>Measles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Activities</a:t>
            </a:r>
          </a:p>
        </p:txBody>
      </p:sp>
      <p:sp>
        <p:nvSpPr>
          <p:cNvPr id="3" name="Content Placeholder 2"/>
          <p:cNvSpPr>
            <a:spLocks noGrp="1"/>
          </p:cNvSpPr>
          <p:nvPr>
            <p:ph sz="quarter" idx="1"/>
          </p:nvPr>
        </p:nvSpPr>
        <p:spPr/>
        <p:txBody>
          <a:bodyPr/>
          <a:lstStyle/>
          <a:p>
            <a:pPr>
              <a:buNone/>
            </a:pPr>
            <a:r>
              <a:rPr lang="en-US" dirty="0"/>
              <a:t> Kitchen garden, school garden, &amp; community garden set up to promote the concept of balanced diet, as well as to increase production. </a:t>
            </a:r>
          </a:p>
          <a:p>
            <a:pPr>
              <a:buNone/>
            </a:pPr>
            <a:r>
              <a:rPr lang="en-US" dirty="0"/>
              <a:t> </a:t>
            </a:r>
            <a:r>
              <a:rPr lang="en-US" dirty="0" err="1"/>
              <a:t>Fishry</a:t>
            </a:r>
            <a:r>
              <a:rPr lang="en-US" dirty="0"/>
              <a:t> units and poultry units are set up to give </a:t>
            </a:r>
          </a:p>
          <a:p>
            <a:pPr>
              <a:buNone/>
            </a:pPr>
            <a:r>
              <a:rPr lang="en-US" dirty="0"/>
              <a:t>   employment added income and more production of food. </a:t>
            </a:r>
          </a:p>
          <a:p>
            <a:pPr>
              <a:buNone/>
            </a:pPr>
            <a:r>
              <a:rPr lang="en-US" dirty="0"/>
              <a:t> Providing better seeds as well as bred cattle. </a:t>
            </a:r>
          </a:p>
          <a:p>
            <a:pPr>
              <a:buNone/>
            </a:pPr>
            <a:r>
              <a:rPr lang="en-US" dirty="0"/>
              <a:t> Panchayat, </a:t>
            </a:r>
            <a:r>
              <a:rPr lang="en-US" dirty="0" err="1"/>
              <a:t>yuvak</a:t>
            </a:r>
            <a:r>
              <a:rPr lang="en-US" dirty="0"/>
              <a:t> &amp; </a:t>
            </a:r>
            <a:r>
              <a:rPr lang="en-US" dirty="0" err="1"/>
              <a:t>mahila</a:t>
            </a:r>
            <a:r>
              <a:rPr lang="en-US" dirty="0"/>
              <a:t> </a:t>
            </a:r>
            <a:r>
              <a:rPr lang="en-US" dirty="0" err="1"/>
              <a:t>mandals</a:t>
            </a:r>
            <a:r>
              <a:rPr lang="en-US" dirty="0"/>
              <a:t> were to be involved to </a:t>
            </a:r>
            <a:r>
              <a:rPr lang="en-US" dirty="0" err="1"/>
              <a:t>promotr</a:t>
            </a:r>
            <a:r>
              <a:rPr lang="en-US" dirty="0"/>
              <a:t> community participation.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3920"/>
          </a:xfrm>
        </p:spPr>
        <p:txBody>
          <a:bodyPr>
            <a:normAutofit/>
          </a:bodyPr>
          <a:lstStyle/>
          <a:p>
            <a:r>
              <a:rPr lang="en-US" b="1" dirty="0" err="1"/>
              <a:t>B</a:t>
            </a:r>
            <a:r>
              <a:rPr b="1" dirty="0" err="1"/>
              <a:t>alwadi</a:t>
            </a:r>
            <a:r>
              <a:rPr b="1" dirty="0"/>
              <a:t> nutrition </a:t>
            </a:r>
            <a:r>
              <a:rPr b="1" dirty="0" err="1"/>
              <a:t>programme</a:t>
            </a:r>
            <a:endParaRPr lang="en-US" b="1" dirty="0"/>
          </a:p>
        </p:txBody>
      </p:sp>
      <p:sp>
        <p:nvSpPr>
          <p:cNvPr id="3" name="Content Placeholder 2"/>
          <p:cNvSpPr>
            <a:spLocks noGrp="1"/>
          </p:cNvSpPr>
          <p:nvPr>
            <p:ph sz="quarter" idx="1"/>
          </p:nvPr>
        </p:nvSpPr>
        <p:spPr>
          <a:xfrm>
            <a:off x="457200" y="1143000"/>
            <a:ext cx="8001000" cy="5410200"/>
          </a:xfrm>
        </p:spPr>
        <p:txBody>
          <a:bodyPr>
            <a:normAutofit/>
          </a:bodyPr>
          <a:lstStyle/>
          <a:p>
            <a:pPr>
              <a:lnSpc>
                <a:spcPct val="120000"/>
              </a:lnSpc>
              <a:buClrTx/>
              <a:buFont typeface="Wingdings" pitchFamily="2" charset="2"/>
              <a:buChar char="Ø"/>
            </a:pPr>
            <a:r>
              <a:rPr lang="en-US" sz="2200" dirty="0">
                <a:latin typeface="Times New Roman" panose="02020603050405020304" pitchFamily="18" charset="0"/>
                <a:cs typeface="Times New Roman" panose="02020603050405020304" pitchFamily="18" charset="0"/>
              </a:rPr>
              <a:t>This was started in 1970 under the department of social welfare through voluntary </a:t>
            </a:r>
            <a:r>
              <a:rPr lang="en-US" sz="2200" dirty="0" err="1">
                <a:latin typeface="Times New Roman" panose="02020603050405020304" pitchFamily="18" charset="0"/>
                <a:cs typeface="Times New Roman" panose="02020603050405020304" pitchFamily="18" charset="0"/>
              </a:rPr>
              <a:t>organisations</a:t>
            </a:r>
            <a:r>
              <a:rPr lang="en-US" sz="2200" dirty="0">
                <a:latin typeface="Times New Roman" panose="02020603050405020304" pitchFamily="18" charset="0"/>
                <a:cs typeface="Times New Roman" panose="02020603050405020304" pitchFamily="18" charset="0"/>
              </a:rPr>
              <a:t>.</a:t>
            </a:r>
          </a:p>
          <a:p>
            <a:pPr>
              <a:lnSpc>
                <a:spcPct val="120000"/>
              </a:lnSpc>
              <a:buClrTx/>
              <a:buFont typeface="Wingdings" pitchFamily="2" charset="2"/>
              <a:buChar char="Ø"/>
            </a:pPr>
            <a:r>
              <a:rPr lang="en-US" sz="2200" dirty="0">
                <a:latin typeface="Times New Roman" panose="02020603050405020304" pitchFamily="18" charset="0"/>
                <a:cs typeface="Times New Roman" panose="02020603050405020304" pitchFamily="18" charset="0"/>
              </a:rPr>
              <a:t>Voluntary </a:t>
            </a:r>
            <a:r>
              <a:rPr lang="en-US" sz="2200" dirty="0" err="1">
                <a:latin typeface="Times New Roman" panose="02020603050405020304" pitchFamily="18" charset="0"/>
                <a:cs typeface="Times New Roman" panose="02020603050405020304" pitchFamily="18" charset="0"/>
              </a:rPr>
              <a:t>organisations</a:t>
            </a:r>
            <a:r>
              <a:rPr lang="en-US" sz="2200" dirty="0">
                <a:latin typeface="Times New Roman" panose="02020603050405020304" pitchFamily="18" charset="0"/>
                <a:cs typeface="Times New Roman" panose="02020603050405020304" pitchFamily="18" charset="0"/>
              </a:rPr>
              <a:t> receiving the grants are responsible for the running of this program</a:t>
            </a:r>
          </a:p>
          <a:p>
            <a:pPr>
              <a:buNone/>
            </a:pPr>
            <a:r>
              <a:rPr lang="en-US" b="1" dirty="0">
                <a:solidFill>
                  <a:schemeClr val="accent3">
                    <a:lumMod val="75000"/>
                  </a:schemeClr>
                </a:solidFill>
                <a:latin typeface="Times New Roman" panose="02020603050405020304" pitchFamily="18" charset="0"/>
                <a:cs typeface="Times New Roman" panose="02020603050405020304" pitchFamily="18" charset="0"/>
              </a:rPr>
              <a:t>Beneficiary group</a:t>
            </a:r>
          </a:p>
          <a:p>
            <a:pPr>
              <a:buClrTx/>
              <a:buFont typeface="Wingdings" pitchFamily="2" charset="2"/>
              <a:buChar char="Ø"/>
            </a:pPr>
            <a:r>
              <a:rPr lang="en-US"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Preschool children 3-6 years of age.</a:t>
            </a:r>
            <a:endParaRPr lang="en-US" dirty="0">
              <a:latin typeface="Times New Roman" panose="02020603050405020304" pitchFamily="18" charset="0"/>
              <a:cs typeface="Times New Roman" panose="02020603050405020304" pitchFamily="18" charset="0"/>
            </a:endParaRPr>
          </a:p>
          <a:p>
            <a:pPr>
              <a:buClrTx/>
              <a:buNone/>
            </a:pPr>
            <a:r>
              <a:rPr lang="en-US" b="1" dirty="0">
                <a:solidFill>
                  <a:schemeClr val="accent3">
                    <a:lumMod val="75000"/>
                  </a:schemeClr>
                </a:solidFill>
                <a:latin typeface="Times New Roman" panose="02020603050405020304" pitchFamily="18" charset="0"/>
                <a:cs typeface="Times New Roman" panose="02020603050405020304" pitchFamily="18" charset="0"/>
              </a:rPr>
              <a:t>Services</a:t>
            </a:r>
          </a:p>
          <a:p>
            <a:pPr>
              <a:buClrTx/>
              <a:buFont typeface="Wingdings" pitchFamily="2" charset="2"/>
              <a:buChar char="Ø"/>
            </a:pPr>
            <a:r>
              <a:rPr lang="en-US" sz="2200" dirty="0">
                <a:latin typeface="Times New Roman" panose="02020603050405020304" pitchFamily="18" charset="0"/>
                <a:cs typeface="Times New Roman" panose="02020603050405020304" pitchFamily="18" charset="0"/>
              </a:rPr>
              <a:t>300kcal and 10gm protein for 270 days in a year.</a:t>
            </a:r>
          </a:p>
          <a:p>
            <a:pPr>
              <a:buClrTx/>
              <a:buFont typeface="Wingdings" pitchFamily="2" charset="2"/>
              <a:buChar char="Ø"/>
            </a:pPr>
            <a:r>
              <a:rPr lang="en-US" sz="2200" dirty="0">
                <a:latin typeface="Times New Roman" panose="02020603050405020304" pitchFamily="18" charset="0"/>
                <a:cs typeface="Times New Roman" panose="02020603050405020304" pitchFamily="18" charset="0"/>
              </a:rPr>
              <a:t>Also provide with pre school educa</a:t>
            </a:r>
            <a:r>
              <a:rPr lang="en-US" sz="2400" dirty="0">
                <a:latin typeface="Times New Roman" panose="02020603050405020304" pitchFamily="18" charset="0"/>
                <a:cs typeface="Times New Roman" panose="02020603050405020304" pitchFamily="18" charset="0"/>
              </a:rPr>
              <a:t>tion</a:t>
            </a:r>
          </a:p>
          <a:p>
            <a:pPr>
              <a:buClrTx/>
              <a:buNone/>
            </a:pPr>
            <a:endParaRPr lang="en-US" sz="2400" dirty="0">
              <a:latin typeface="Times New Roman" panose="02020603050405020304" pitchFamily="18" charset="0"/>
              <a:cs typeface="Times New Roman" panose="02020603050405020304" pitchFamily="18" charset="0"/>
            </a:endParaRPr>
          </a:p>
          <a:p>
            <a:pPr>
              <a:buNone/>
            </a:pPr>
            <a:r>
              <a:rPr lang="en-US" sz="2200" dirty="0" err="1">
                <a:latin typeface="Times New Roman" panose="02020603050405020304" pitchFamily="18" charset="0"/>
                <a:cs typeface="Times New Roman" panose="02020603050405020304" pitchFamily="18" charset="0"/>
              </a:rPr>
              <a:t>Balawadis</a:t>
            </a:r>
            <a:r>
              <a:rPr lang="en-US" sz="2200" dirty="0">
                <a:latin typeface="Times New Roman" panose="02020603050405020304" pitchFamily="18" charset="0"/>
                <a:cs typeface="Times New Roman" panose="02020603050405020304" pitchFamily="18" charset="0"/>
              </a:rPr>
              <a:t> are being phased out because universalization of ICDS</a:t>
            </a:r>
          </a:p>
          <a:p>
            <a:pPr>
              <a:buNone/>
            </a:pPr>
            <a:endParaRPr lang="en-US" sz="22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6" name="Picture 2"/>
          <p:cNvPicPr>
            <a:picLocks noChangeAspect="1" noChangeArrowheads="1"/>
          </p:cNvPicPr>
          <p:nvPr/>
        </p:nvPicPr>
        <p:blipFill>
          <a:blip r:embed="rId2" cstate="print"/>
          <a:srcRect/>
          <a:stretch>
            <a:fillRect/>
          </a:stretch>
        </p:blipFill>
        <p:spPr bwMode="auto">
          <a:xfrm>
            <a:off x="5580112" y="2535560"/>
            <a:ext cx="2971800" cy="178688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566782"/>
          </a:xfrm>
        </p:spPr>
        <p:txBody>
          <a:bodyPr>
            <a:normAutofit/>
          </a:bodyPr>
          <a:lstStyle/>
          <a:p>
            <a:r>
              <a:rPr lang="en-US" b="1" dirty="0"/>
              <a:t>S</a:t>
            </a:r>
            <a:r>
              <a:rPr b="1" dirty="0"/>
              <a:t>pecial nutrition </a:t>
            </a:r>
            <a:r>
              <a:rPr b="1" dirty="0" err="1"/>
              <a:t>programme</a:t>
            </a:r>
            <a:r>
              <a:rPr lang="en-US" b="1" dirty="0"/>
              <a:t> (SNP)</a:t>
            </a:r>
          </a:p>
        </p:txBody>
      </p:sp>
      <p:sp>
        <p:nvSpPr>
          <p:cNvPr id="5" name="Content Placeholder 4"/>
          <p:cNvSpPr>
            <a:spLocks noGrp="1"/>
          </p:cNvSpPr>
          <p:nvPr>
            <p:ph sz="quarter" idx="1"/>
          </p:nvPr>
        </p:nvSpPr>
        <p:spPr>
          <a:xfrm>
            <a:off x="214282" y="928670"/>
            <a:ext cx="8701118" cy="5929330"/>
          </a:xfrm>
        </p:spPr>
        <p:txBody>
          <a:bodyPr>
            <a:noAutofit/>
          </a:bodyPr>
          <a:lstStyle/>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Started in 1970 by Ministry of Social Welfare. </a:t>
            </a: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Operation in urban slums, tribal areas and backward rural areas.</a:t>
            </a: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Operated under minimum need </a:t>
            </a:r>
            <a:r>
              <a:rPr lang="en-US" sz="2000" dirty="0" err="1">
                <a:latin typeface="Times New Roman" panose="02020603050405020304" pitchFamily="18" charset="0"/>
                <a:cs typeface="Times New Roman" panose="02020603050405020304" pitchFamily="18" charset="0"/>
              </a:rPr>
              <a:t>programme</a:t>
            </a:r>
            <a:endParaRPr lang="en-US" sz="2000" dirty="0">
              <a:latin typeface="Times New Roman" panose="02020603050405020304" pitchFamily="18" charset="0"/>
              <a:cs typeface="Times New Roman" panose="02020603050405020304" pitchFamily="18" charset="0"/>
            </a:endParaRP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Main aim is to improve nutritional status in targeted group.</a:t>
            </a:r>
          </a:p>
          <a:p>
            <a:pPr>
              <a:lnSpc>
                <a:spcPct val="80000"/>
              </a:lnSpc>
              <a:buNone/>
            </a:pPr>
            <a:r>
              <a:rPr lang="en-US" sz="2000" b="1" dirty="0">
                <a:latin typeface="Times New Roman" panose="02020603050405020304" pitchFamily="18" charset="0"/>
                <a:cs typeface="Times New Roman" panose="02020603050405020304" pitchFamily="18" charset="0"/>
              </a:rPr>
              <a:t>Beneficiary group </a:t>
            </a: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 Children below 6 years</a:t>
            </a: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 Pregnant and lactating women</a:t>
            </a:r>
          </a:p>
          <a:p>
            <a:pPr>
              <a:lnSpc>
                <a:spcPct val="80000"/>
              </a:lnSpc>
              <a:buNone/>
            </a:pPr>
            <a:r>
              <a:rPr lang="en-US" sz="2000" b="1" dirty="0">
                <a:latin typeface="Times New Roman" panose="02020603050405020304" pitchFamily="18" charset="0"/>
                <a:cs typeface="Times New Roman" panose="02020603050405020304" pitchFamily="18" charset="0"/>
              </a:rPr>
              <a:t>Services </a:t>
            </a:r>
          </a:p>
          <a:p>
            <a:pPr marL="0" indent="0">
              <a:lnSpc>
                <a:spcPct val="80000"/>
              </a:lnSpc>
              <a:buNone/>
            </a:pPr>
            <a:r>
              <a:rPr lang="en-US" sz="2000" dirty="0">
                <a:latin typeface="Times New Roman" panose="02020603050405020304" pitchFamily="18" charset="0"/>
                <a:cs typeface="Times New Roman" panose="02020603050405020304" pitchFamily="18" charset="0"/>
              </a:rPr>
              <a:t>1) S</a:t>
            </a:r>
            <a:r>
              <a:rPr lang="en-US" sz="2000" i="0" dirty="0">
                <a:solidFill>
                  <a:srgbClr val="3B3835"/>
                </a:solidFill>
                <a:effectLst/>
                <a:latin typeface="Times New Roman" panose="02020603050405020304" pitchFamily="18" charset="0"/>
                <a:cs typeface="Times New Roman" panose="02020603050405020304" pitchFamily="18" charset="0"/>
              </a:rPr>
              <a:t>upplementary nutrition for 300 days per year </a:t>
            </a: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Preschool children : 300kcal and 10-12gm protein per day</a:t>
            </a:r>
          </a:p>
          <a:p>
            <a:pPr>
              <a:lnSpc>
                <a:spcPct val="12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Pregnant &amp; lactating mothers :500kcal and 25 gm protein per day</a:t>
            </a:r>
            <a:endParaRPr lang="en-US" sz="2000" i="0" dirty="0">
              <a:solidFill>
                <a:srgbClr val="3B3835"/>
              </a:solidFill>
              <a:effectLst/>
              <a:latin typeface="Times New Roman" panose="02020603050405020304" pitchFamily="18" charset="0"/>
              <a:cs typeface="Times New Roman" panose="02020603050405020304" pitchFamily="18" charset="0"/>
            </a:endParaRPr>
          </a:p>
          <a:p>
            <a:pPr>
              <a:lnSpc>
                <a:spcPct val="80000"/>
              </a:lnSpc>
              <a:buNone/>
            </a:pPr>
            <a:r>
              <a:rPr lang="en-US" sz="2000" i="0" dirty="0">
                <a:solidFill>
                  <a:srgbClr val="3B3835"/>
                </a:solidFill>
                <a:effectLst/>
                <a:latin typeface="Times New Roman" panose="02020603050405020304" pitchFamily="18" charset="0"/>
                <a:cs typeface="Times New Roman" panose="02020603050405020304" pitchFamily="18" charset="0"/>
              </a:rPr>
              <a:t>2) Provide health service - supply vitamin A solution - Iron &amp; folic acid </a:t>
            </a:r>
          </a:p>
          <a:p>
            <a:pPr>
              <a:buClrTx/>
              <a:buFont typeface="Wingdings" pitchFamily="2" charset="2"/>
              <a:buChar char="q"/>
            </a:pPr>
            <a:r>
              <a:rPr lang="en-US" sz="2000" dirty="0">
                <a:latin typeface="Times New Roman" panose="02020603050405020304" pitchFamily="18" charset="0"/>
                <a:cs typeface="Times New Roman" panose="02020603050405020304" pitchFamily="18" charset="0"/>
              </a:rPr>
              <a:t>Fund for nutrition component of ICDS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was shared with SNP budget</a:t>
            </a:r>
            <a:r>
              <a:rPr lang="en-US" sz="2000" b="1" dirty="0">
                <a:latin typeface="Times New Roman" panose="02020603050405020304" pitchFamily="18" charset="0"/>
                <a:cs typeface="Times New Roman" panose="02020603050405020304" pitchFamily="18" charset="0"/>
              </a:rPr>
              <a:t> </a:t>
            </a:r>
            <a:endParaRPr lang="en-US" sz="2000" i="1" dirty="0">
              <a:latin typeface="Times New Roman" panose="02020603050405020304" pitchFamily="18" charset="0"/>
              <a:cs typeface="Times New Roman" panose="02020603050405020304" pitchFamily="18" charset="0"/>
            </a:endParaRPr>
          </a:p>
          <a:p>
            <a:pPr>
              <a:lnSpc>
                <a:spcPct val="80000"/>
              </a:lnSpc>
              <a:buClrTx/>
              <a:buFont typeface="Wingdings" pitchFamily="2" charset="2"/>
              <a:buChar char="q"/>
            </a:pPr>
            <a:r>
              <a:rPr lang="en-US" sz="2000" dirty="0">
                <a:latin typeface="Times New Roman" panose="02020603050405020304" pitchFamily="18" charset="0"/>
                <a:cs typeface="Times New Roman" panose="02020603050405020304" pitchFamily="18" charset="0"/>
              </a:rPr>
              <a:t>This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is gradually being merged into ICDS</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304800"/>
            <a:ext cx="8143932" cy="722466"/>
          </a:xfrm>
        </p:spPr>
        <p:txBody>
          <a:bodyPr>
            <a:noAutofit/>
          </a:bodyPr>
          <a:lstStyle/>
          <a:p>
            <a:r>
              <a:rPr lang="en-US" sz="2800" b="1" dirty="0">
                <a:latin typeface="Times New Roman" panose="02020603050405020304" pitchFamily="18" charset="0"/>
                <a:cs typeface="Times New Roman" panose="02020603050405020304" pitchFamily="18" charset="0"/>
              </a:rPr>
              <a:t>I</a:t>
            </a:r>
            <a:r>
              <a:rPr sz="2800" b="1" dirty="0">
                <a:latin typeface="Times New Roman" panose="02020603050405020304" pitchFamily="18" charset="0"/>
                <a:cs typeface="Times New Roman" panose="02020603050405020304" pitchFamily="18" charset="0"/>
              </a:rPr>
              <a:t>ntegrated child development service(ICDS) </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228600" y="1295400"/>
            <a:ext cx="8915400" cy="5181600"/>
          </a:xfrm>
        </p:spPr>
        <p:txBody>
          <a:bodyPr>
            <a:normAutofit/>
          </a:bodyPr>
          <a:lstStyle/>
          <a:p>
            <a:pPr>
              <a:lnSpc>
                <a:spcPct val="150000"/>
              </a:lnSpc>
              <a:buClrTx/>
              <a:buFont typeface="Wingdings" pitchFamily="2" charset="2"/>
              <a:buChar char="Ø"/>
            </a:pPr>
            <a:r>
              <a:rPr lang="en-US" sz="2200" dirty="0">
                <a:latin typeface="Times New Roman" panose="02020603050405020304" pitchFamily="18" charset="0"/>
                <a:cs typeface="Times New Roman" panose="02020603050405020304" pitchFamily="18" charset="0"/>
              </a:rPr>
              <a:t>Initiated-Oct.2,</a:t>
            </a:r>
            <a:r>
              <a:rPr lang="en-US" sz="2200" u="sng" dirty="0">
                <a:latin typeface="Times New Roman" panose="02020603050405020304" pitchFamily="18" charset="0"/>
                <a:cs typeface="Times New Roman" panose="02020603050405020304" pitchFamily="18" charset="0"/>
              </a:rPr>
              <a:t>1975</a:t>
            </a:r>
            <a:r>
              <a:rPr lang="en-US" sz="2200" dirty="0">
                <a:latin typeface="Times New Roman" panose="02020603050405020304" pitchFamily="18" charset="0"/>
                <a:cs typeface="Times New Roman" panose="02020603050405020304" pitchFamily="18" charset="0"/>
              </a:rPr>
              <a:t>, in 33 Blocks under 5</a:t>
            </a:r>
            <a:r>
              <a:rPr lang="en-US" sz="2200" baseline="30000" dirty="0">
                <a:latin typeface="Times New Roman" panose="02020603050405020304" pitchFamily="18" charset="0"/>
                <a:cs typeface="Times New Roman" panose="02020603050405020304" pitchFamily="18" charset="0"/>
              </a:rPr>
              <a:t>th</a:t>
            </a:r>
            <a:r>
              <a:rPr lang="en-US" sz="2200" dirty="0">
                <a:latin typeface="Times New Roman" panose="02020603050405020304" pitchFamily="18" charset="0"/>
                <a:cs typeface="Times New Roman" panose="02020603050405020304" pitchFamily="18" charset="0"/>
              </a:rPr>
              <a:t>  Five Year Plan</a:t>
            </a:r>
          </a:p>
          <a:p>
            <a:pPr>
              <a:buClr>
                <a:schemeClr val="tx1"/>
              </a:buClr>
              <a:buFont typeface="Wingdings" pitchFamily="2" charset="2"/>
              <a:buChar char="Ø"/>
            </a:pPr>
            <a:r>
              <a:rPr lang="en-US" sz="2200" dirty="0">
                <a:latin typeface="Times New Roman" panose="02020603050405020304" pitchFamily="18" charset="0"/>
                <a:cs typeface="Times New Roman" panose="02020603050405020304" pitchFamily="18" charset="0"/>
              </a:rPr>
              <a:t>Under aegis of </a:t>
            </a:r>
            <a:r>
              <a:rPr lang="en-US" sz="2200" u="sng" dirty="0">
                <a:latin typeface="Times New Roman" panose="02020603050405020304" pitchFamily="18" charset="0"/>
                <a:cs typeface="Times New Roman" panose="02020603050405020304" pitchFamily="18" charset="0"/>
              </a:rPr>
              <a:t>Ministry of social welfare </a:t>
            </a:r>
          </a:p>
          <a:p>
            <a:pPr>
              <a:lnSpc>
                <a:spcPct val="150000"/>
              </a:lnSpc>
              <a:buClrTx/>
              <a:buFont typeface="Wingdings" pitchFamily="2" charset="2"/>
              <a:buChar char="Ø"/>
            </a:pPr>
            <a:r>
              <a:rPr lang="en-US" sz="2200" u="sng" dirty="0">
                <a:latin typeface="Times New Roman" panose="02020603050405020304" pitchFamily="18" charset="0"/>
                <a:cs typeface="Times New Roman" panose="02020603050405020304" pitchFamily="18" charset="0"/>
              </a:rPr>
              <a:t>World’s largest program for early childhood development</a:t>
            </a:r>
          </a:p>
          <a:p>
            <a:pPr algn="l">
              <a:buFont typeface="+mj-lt"/>
              <a:buAutoNum type="arabicPeriod"/>
            </a:pPr>
            <a:r>
              <a:rPr lang="en-US" sz="2200" b="0" i="0" dirty="0">
                <a:effectLst/>
                <a:latin typeface="Times New Roman" panose="02020603050405020304" pitchFamily="18" charset="0"/>
                <a:cs typeface="Times New Roman" panose="02020603050405020304" pitchFamily="18" charset="0"/>
              </a:rPr>
              <a:t>All works – by Anganwadi workers </a:t>
            </a:r>
          </a:p>
          <a:p>
            <a:pPr algn="l">
              <a:buFont typeface="+mj-lt"/>
              <a:buAutoNum type="arabicPeriod"/>
            </a:pPr>
            <a:r>
              <a:rPr lang="en-US" sz="2200" b="0" i="0" dirty="0">
                <a:effectLst/>
                <a:latin typeface="Times New Roman" panose="02020603050405020304" pitchFamily="18" charset="0"/>
                <a:cs typeface="Times New Roman" panose="02020603050405020304" pitchFamily="18" charset="0"/>
              </a:rPr>
              <a:t>Each </a:t>
            </a:r>
            <a:r>
              <a:rPr lang="en-US" sz="2200" b="0" i="0" dirty="0" err="1">
                <a:effectLst/>
                <a:latin typeface="Times New Roman" panose="02020603050405020304" pitchFamily="18" charset="0"/>
                <a:cs typeface="Times New Roman" panose="02020603050405020304" pitchFamily="18" charset="0"/>
              </a:rPr>
              <a:t>anganwadi</a:t>
            </a:r>
            <a:r>
              <a:rPr lang="en-US" sz="2200" b="0" i="0" dirty="0">
                <a:effectLst/>
                <a:latin typeface="Times New Roman" panose="02020603050405020304" pitchFamily="18" charset="0"/>
                <a:cs typeface="Times New Roman" panose="02020603050405020304" pitchFamily="18" charset="0"/>
              </a:rPr>
              <a:t> unit covers a population of about 400- 800 and mini </a:t>
            </a:r>
            <a:r>
              <a:rPr lang="en-US" sz="2200" b="0" i="0" dirty="0" err="1">
                <a:effectLst/>
                <a:latin typeface="Times New Roman" panose="02020603050405020304" pitchFamily="18" charset="0"/>
                <a:cs typeface="Times New Roman" panose="02020603050405020304" pitchFamily="18" charset="0"/>
              </a:rPr>
              <a:t>anganwadi</a:t>
            </a:r>
            <a:r>
              <a:rPr lang="en-US" sz="2200" b="0" i="0" dirty="0">
                <a:effectLst/>
                <a:latin typeface="Times New Roman" panose="02020603050405020304" pitchFamily="18" charset="0"/>
                <a:cs typeface="Times New Roman" panose="02020603050405020304" pitchFamily="18" charset="0"/>
              </a:rPr>
              <a:t> </a:t>
            </a:r>
            <a:r>
              <a:rPr lang="en-US" sz="2200" b="0" i="0" dirty="0" err="1">
                <a:effectLst/>
                <a:latin typeface="Times New Roman" panose="02020603050405020304" pitchFamily="18" charset="0"/>
                <a:cs typeface="Times New Roman" panose="02020603050405020304" pitchFamily="18" charset="0"/>
              </a:rPr>
              <a:t>centres</a:t>
            </a:r>
            <a:r>
              <a:rPr lang="en-US" sz="2200" b="0" i="0" dirty="0">
                <a:effectLst/>
                <a:latin typeface="Times New Roman" panose="02020603050405020304" pitchFamily="18" charset="0"/>
                <a:cs typeface="Times New Roman" panose="02020603050405020304" pitchFamily="18" charset="0"/>
              </a:rPr>
              <a:t> about 150-300. </a:t>
            </a:r>
          </a:p>
          <a:p>
            <a:pPr algn="l">
              <a:buFont typeface="+mj-lt"/>
              <a:buAutoNum type="arabicPeriod"/>
            </a:pPr>
            <a:r>
              <a:rPr lang="en-US" sz="2200" b="0" i="0" dirty="0">
                <a:effectLst/>
                <a:latin typeface="Times New Roman" panose="02020603050405020304" pitchFamily="18" charset="0"/>
                <a:cs typeface="Times New Roman" panose="02020603050405020304" pitchFamily="18" charset="0"/>
              </a:rPr>
              <a:t>CDPO (Child Development Project Officer) is overall in charge of ICDS </a:t>
            </a:r>
            <a:r>
              <a:rPr lang="en-US" sz="2200" b="0" i="0" dirty="0" err="1">
                <a:effectLst/>
                <a:latin typeface="Times New Roman" panose="02020603050405020304" pitchFamily="18" charset="0"/>
                <a:cs typeface="Times New Roman" panose="02020603050405020304" pitchFamily="18" charset="0"/>
              </a:rPr>
              <a:t>Programme</a:t>
            </a:r>
            <a:r>
              <a:rPr lang="en-US" sz="2200" b="0" i="0" dirty="0">
                <a:effectLst/>
                <a:latin typeface="Times New Roman" panose="02020603050405020304" pitchFamily="18" charset="0"/>
                <a:cs typeface="Times New Roman" panose="02020603050405020304" pitchFamily="18" charset="0"/>
              </a:rPr>
              <a:t>.</a:t>
            </a:r>
          </a:p>
          <a:p>
            <a:pPr>
              <a:lnSpc>
                <a:spcPct val="150000"/>
              </a:lnSpc>
              <a:buClrTx/>
              <a:buFont typeface="Wingdings" pitchFamily="2" charset="2"/>
              <a:buChar char="Ø"/>
            </a:pPr>
            <a:endParaRPr lang="en-US" sz="2200" u="sng" dirty="0">
              <a:latin typeface="Times New Roman" panose="02020603050405020304" pitchFamily="18" charset="0"/>
              <a:cs typeface="Times New Roman" panose="02020603050405020304" pitchFamily="18" charset="0"/>
            </a:endParaRPr>
          </a:p>
          <a:p>
            <a:pPr>
              <a:lnSpc>
                <a:spcPct val="150000"/>
              </a:lnSpc>
              <a:buClrTx/>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228600" y="4777324"/>
            <a:ext cx="8458200" cy="2000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b="1" dirty="0">
                <a:solidFill>
                  <a:schemeClr val="accent3">
                    <a:lumMod val="75000"/>
                  </a:schemeClr>
                </a:solidFill>
                <a:latin typeface="Times New Roman" panose="02020603050405020304" pitchFamily="18" charset="0"/>
                <a:cs typeface="Times New Roman" panose="02020603050405020304" pitchFamily="18" charset="0"/>
              </a:rPr>
              <a:t>Rationale </a:t>
            </a:r>
            <a:endParaRPr lang="en-US" sz="2000" dirty="0">
              <a:latin typeface="Times New Roman" panose="02020603050405020304" pitchFamily="18" charset="0"/>
              <a:cs typeface="Times New Roman" panose="02020603050405020304" pitchFamily="18" charset="0"/>
            </a:endParaRPr>
          </a:p>
          <a:p>
            <a:pPr>
              <a:lnSpc>
                <a:spcPct val="15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Routine MCH services not reaching target Population</a:t>
            </a:r>
          </a:p>
          <a:p>
            <a:pPr>
              <a:lnSpc>
                <a:spcPct val="15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Nutritional component not covered by Health services</a:t>
            </a:r>
          </a:p>
          <a:p>
            <a:pPr>
              <a:lnSpc>
                <a:spcPct val="150000"/>
              </a:lnSpc>
              <a:buClrTx/>
              <a:buFont typeface="Wingdings" pitchFamily="2" charset="2"/>
              <a:buChar char="Ø"/>
            </a:pPr>
            <a:r>
              <a:rPr lang="en-US" sz="2000" dirty="0">
                <a:latin typeface="Times New Roman" panose="02020603050405020304" pitchFamily="18" charset="0"/>
                <a:cs typeface="Times New Roman" panose="02020603050405020304" pitchFamily="18" charset="0"/>
              </a:rPr>
              <a:t>Need for community participation</a:t>
            </a:r>
          </a:p>
          <a:p>
            <a:pPr algn="ctr"/>
            <a:endParaRPr lang="en-US" sz="2000" dirty="0">
              <a:latin typeface="Times New Roman" panose="02020603050405020304" pitchFamily="18" charset="0"/>
              <a:cs typeface="Times New Roman" panose="02020603050405020304" pitchFamily="18" charset="0"/>
            </a:endParaRPr>
          </a:p>
        </p:txBody>
      </p:sp>
      <p:pic>
        <p:nvPicPr>
          <p:cNvPr id="5" name="Picture 4" descr="icds3.jpg"/>
          <p:cNvPicPr>
            <a:picLocks noChangeAspect="1"/>
          </p:cNvPicPr>
          <p:nvPr/>
        </p:nvPicPr>
        <p:blipFill>
          <a:blip r:embed="rId2" cstate="print"/>
          <a:stretch>
            <a:fillRect/>
          </a:stretch>
        </p:blipFill>
        <p:spPr>
          <a:xfrm>
            <a:off x="0" y="0"/>
            <a:ext cx="857224" cy="102726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995</TotalTime>
  <Words>4582</Words>
  <Application>Microsoft Office PowerPoint</Application>
  <PresentationFormat>On-screen Show (4:3)</PresentationFormat>
  <Paragraphs>534</Paragraphs>
  <Slides>58</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58</vt:i4>
      </vt:variant>
    </vt:vector>
  </HeadingPairs>
  <TitlesOfParts>
    <vt:vector size="70" baseType="lpstr">
      <vt:lpstr>Arial</vt:lpstr>
      <vt:lpstr>Brush Script MT</vt:lpstr>
      <vt:lpstr>Calibri</vt:lpstr>
      <vt:lpstr>Century Schoolbook</vt:lpstr>
      <vt:lpstr>Courier New</vt:lpstr>
      <vt:lpstr>Elephant</vt:lpstr>
      <vt:lpstr>HelveticaNeue-Light</vt:lpstr>
      <vt:lpstr>Lucida Sans Unicode</vt:lpstr>
      <vt:lpstr>Times New Roman</vt:lpstr>
      <vt:lpstr>Wingdings</vt:lpstr>
      <vt:lpstr>Wingdings 2</vt:lpstr>
      <vt:lpstr>Oriel</vt:lpstr>
      <vt:lpstr>National Nutritional  Programmes</vt:lpstr>
      <vt:lpstr>National Nutritional  Programmes</vt:lpstr>
      <vt:lpstr>Nutritional programmes in india</vt:lpstr>
      <vt:lpstr>Applied nutrition programme</vt:lpstr>
      <vt:lpstr>Objectives</vt:lpstr>
      <vt:lpstr>Activities</vt:lpstr>
      <vt:lpstr>Balwadi nutrition programme</vt:lpstr>
      <vt:lpstr>Special nutrition programme (SNP)</vt:lpstr>
      <vt:lpstr>Integrated child development service(ICDS) </vt:lpstr>
      <vt:lpstr>Objectives:</vt:lpstr>
      <vt:lpstr>Services:</vt:lpstr>
      <vt:lpstr>Beneficiaries</vt:lpstr>
      <vt:lpstr>Services and beneficiaries</vt:lpstr>
      <vt:lpstr>Supplementary Nutrition</vt:lpstr>
      <vt:lpstr>Cont..</vt:lpstr>
      <vt:lpstr>Immunization:</vt:lpstr>
      <vt:lpstr>Health Check-ups</vt:lpstr>
      <vt:lpstr>Referral Services: </vt:lpstr>
      <vt:lpstr>Non-formal Pre-School Education (PSE)</vt:lpstr>
      <vt:lpstr>Nutrition and Health Education</vt:lpstr>
      <vt:lpstr>THE ICDS TEAM: </vt:lpstr>
      <vt:lpstr>Role of AWW</vt:lpstr>
      <vt:lpstr>Cont..</vt:lpstr>
      <vt:lpstr>Scheme for Adolescent girls            (kishori sakti yojana)</vt:lpstr>
      <vt:lpstr>Services provided in kishori sakti yojana</vt:lpstr>
      <vt:lpstr>Objectives of kishori sakti yojana</vt:lpstr>
      <vt:lpstr>National nutritional anemia prophylaxis programme</vt:lpstr>
      <vt:lpstr>PowerPoint Presentation</vt:lpstr>
      <vt:lpstr>PowerPoint Presentation</vt:lpstr>
      <vt:lpstr>interventions</vt:lpstr>
      <vt:lpstr>  IFA supplementation programme &amp; service delivery</vt:lpstr>
      <vt:lpstr>Weekly Iron and Folic acid supplimentation programme for adolescents </vt:lpstr>
      <vt:lpstr>Deworming</vt:lpstr>
      <vt:lpstr>National Deworming Day</vt:lpstr>
      <vt:lpstr>Dosage of Albendazole</vt:lpstr>
      <vt:lpstr>National prophylaxis programme against nutritional blindness due to vitamin A deficiency</vt:lpstr>
      <vt:lpstr>In the run……</vt:lpstr>
      <vt:lpstr>Strategies</vt:lpstr>
      <vt:lpstr>Cont..</vt:lpstr>
      <vt:lpstr>Cont..</vt:lpstr>
      <vt:lpstr>National iodine deficiency disorder control programme</vt:lpstr>
      <vt:lpstr>Cont..</vt:lpstr>
      <vt:lpstr>Cont..</vt:lpstr>
      <vt:lpstr>Cont..</vt:lpstr>
      <vt:lpstr>Mid-day meal programme</vt:lpstr>
      <vt:lpstr>    Cont..</vt:lpstr>
      <vt:lpstr>Mid-day meal scheme </vt:lpstr>
      <vt:lpstr>Drawbacks</vt:lpstr>
      <vt:lpstr>Akshaya patra </vt:lpstr>
      <vt:lpstr>PowerPoint Presentation</vt:lpstr>
      <vt:lpstr>PowerPoint Presentation</vt:lpstr>
      <vt:lpstr>MCQ Test</vt:lpstr>
      <vt:lpstr>Google form link for mcqs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Child Development Services (ICDS) Scheme</dc:title>
  <dc:creator>User</dc:creator>
  <cp:lastModifiedBy>KIARA CHAUHAN</cp:lastModifiedBy>
  <cp:revision>69</cp:revision>
  <dcterms:created xsi:type="dcterms:W3CDTF">2012-01-18T15:27:42Z</dcterms:created>
  <dcterms:modified xsi:type="dcterms:W3CDTF">2021-12-15T07:06:55Z</dcterms:modified>
</cp:coreProperties>
</file>