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3"/>
  </p:notesMasterIdLst>
  <p:sldIdLst>
    <p:sldId id="306" r:id="rId3"/>
    <p:sldId id="2872" r:id="rId4"/>
    <p:sldId id="353" r:id="rId5"/>
    <p:sldId id="355" r:id="rId6"/>
    <p:sldId id="2878" r:id="rId7"/>
    <p:sldId id="313" r:id="rId8"/>
    <p:sldId id="354" r:id="rId9"/>
    <p:sldId id="469" r:id="rId10"/>
    <p:sldId id="470" r:id="rId11"/>
    <p:sldId id="310" r:id="rId12"/>
    <p:sldId id="316" r:id="rId13"/>
    <p:sldId id="2862" r:id="rId14"/>
    <p:sldId id="472" r:id="rId15"/>
    <p:sldId id="261" r:id="rId16"/>
    <p:sldId id="263" r:id="rId17"/>
    <p:sldId id="264" r:id="rId18"/>
    <p:sldId id="265" r:id="rId19"/>
    <p:sldId id="266" r:id="rId20"/>
    <p:sldId id="267" r:id="rId21"/>
    <p:sldId id="2873" r:id="rId22"/>
    <p:sldId id="281" r:id="rId23"/>
    <p:sldId id="283" r:id="rId24"/>
    <p:sldId id="349" r:id="rId25"/>
    <p:sldId id="2874" r:id="rId26"/>
    <p:sldId id="270" r:id="rId27"/>
    <p:sldId id="271" r:id="rId28"/>
    <p:sldId id="273" r:id="rId29"/>
    <p:sldId id="2875" r:id="rId30"/>
    <p:sldId id="2877" r:id="rId31"/>
    <p:sldId id="285" r:id="rId32"/>
    <p:sldId id="350" r:id="rId33"/>
    <p:sldId id="287" r:id="rId34"/>
    <p:sldId id="288" r:id="rId35"/>
    <p:sldId id="289" r:id="rId36"/>
    <p:sldId id="293" r:id="rId37"/>
    <p:sldId id="294" r:id="rId38"/>
    <p:sldId id="295" r:id="rId39"/>
    <p:sldId id="296" r:id="rId40"/>
    <p:sldId id="298" r:id="rId41"/>
    <p:sldId id="299" r:id="rId42"/>
    <p:sldId id="301" r:id="rId43"/>
    <p:sldId id="361" r:id="rId44"/>
    <p:sldId id="367" r:id="rId45"/>
    <p:sldId id="370" r:id="rId46"/>
    <p:sldId id="369" r:id="rId47"/>
    <p:sldId id="372" r:id="rId48"/>
    <p:sldId id="373" r:id="rId49"/>
    <p:sldId id="374" r:id="rId50"/>
    <p:sldId id="375" r:id="rId51"/>
    <p:sldId id="376" r:id="rId52"/>
    <p:sldId id="379" r:id="rId53"/>
    <p:sldId id="377" r:id="rId54"/>
    <p:sldId id="321" r:id="rId55"/>
    <p:sldId id="460" r:id="rId56"/>
    <p:sldId id="506" r:id="rId57"/>
    <p:sldId id="548" r:id="rId58"/>
    <p:sldId id="534" r:id="rId59"/>
    <p:sldId id="547" r:id="rId60"/>
    <p:sldId id="526" r:id="rId61"/>
    <p:sldId id="536" r:id="rId62"/>
    <p:sldId id="545" r:id="rId63"/>
    <p:sldId id="528" r:id="rId64"/>
    <p:sldId id="527" r:id="rId65"/>
    <p:sldId id="381" r:id="rId66"/>
    <p:sldId id="382" r:id="rId67"/>
    <p:sldId id="384" r:id="rId68"/>
    <p:sldId id="334" r:id="rId69"/>
    <p:sldId id="324" r:id="rId70"/>
    <p:sldId id="325" r:id="rId71"/>
    <p:sldId id="322" r:id="rId72"/>
    <p:sldId id="385" r:id="rId73"/>
    <p:sldId id="386" r:id="rId74"/>
    <p:sldId id="333" r:id="rId75"/>
    <p:sldId id="323" r:id="rId76"/>
    <p:sldId id="336" r:id="rId77"/>
    <p:sldId id="340" r:id="rId78"/>
    <p:sldId id="339" r:id="rId79"/>
    <p:sldId id="326" r:id="rId80"/>
    <p:sldId id="318" r:id="rId81"/>
    <p:sldId id="327" r:id="rId82"/>
    <p:sldId id="328" r:id="rId83"/>
    <p:sldId id="329" r:id="rId84"/>
    <p:sldId id="330" r:id="rId85"/>
    <p:sldId id="331" r:id="rId86"/>
    <p:sldId id="344" r:id="rId87"/>
    <p:sldId id="346" r:id="rId88"/>
    <p:sldId id="347" r:id="rId89"/>
    <p:sldId id="388" r:id="rId90"/>
    <p:sldId id="2879" r:id="rId91"/>
    <p:sldId id="2880"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479B0B-6EA2-4002-93D4-9D94AFD7F080}">
          <p14:sldIdLst>
            <p14:sldId id="306"/>
            <p14:sldId id="2872"/>
            <p14:sldId id="353"/>
            <p14:sldId id="355"/>
            <p14:sldId id="2878"/>
            <p14:sldId id="313"/>
            <p14:sldId id="354"/>
            <p14:sldId id="469"/>
            <p14:sldId id="470"/>
            <p14:sldId id="310"/>
            <p14:sldId id="316"/>
            <p14:sldId id="2862"/>
            <p14:sldId id="472"/>
            <p14:sldId id="261"/>
            <p14:sldId id="263"/>
            <p14:sldId id="264"/>
            <p14:sldId id="265"/>
            <p14:sldId id="266"/>
            <p14:sldId id="267"/>
            <p14:sldId id="2873"/>
            <p14:sldId id="281"/>
            <p14:sldId id="283"/>
            <p14:sldId id="349"/>
            <p14:sldId id="2874"/>
            <p14:sldId id="270"/>
            <p14:sldId id="271"/>
            <p14:sldId id="273"/>
            <p14:sldId id="2875"/>
            <p14:sldId id="2877"/>
            <p14:sldId id="285"/>
            <p14:sldId id="350"/>
            <p14:sldId id="287"/>
            <p14:sldId id="288"/>
            <p14:sldId id="289"/>
            <p14:sldId id="293"/>
            <p14:sldId id="294"/>
            <p14:sldId id="295"/>
            <p14:sldId id="296"/>
            <p14:sldId id="298"/>
            <p14:sldId id="299"/>
            <p14:sldId id="301"/>
            <p14:sldId id="361"/>
            <p14:sldId id="367"/>
            <p14:sldId id="370"/>
            <p14:sldId id="369"/>
            <p14:sldId id="372"/>
            <p14:sldId id="373"/>
            <p14:sldId id="374"/>
            <p14:sldId id="375"/>
            <p14:sldId id="376"/>
            <p14:sldId id="379"/>
            <p14:sldId id="377"/>
            <p14:sldId id="321"/>
            <p14:sldId id="460"/>
            <p14:sldId id="506"/>
            <p14:sldId id="548"/>
            <p14:sldId id="534"/>
            <p14:sldId id="547"/>
            <p14:sldId id="526"/>
            <p14:sldId id="536"/>
            <p14:sldId id="545"/>
            <p14:sldId id="528"/>
            <p14:sldId id="527"/>
            <p14:sldId id="381"/>
            <p14:sldId id="382"/>
            <p14:sldId id="384"/>
            <p14:sldId id="334"/>
            <p14:sldId id="324"/>
            <p14:sldId id="325"/>
            <p14:sldId id="322"/>
            <p14:sldId id="385"/>
            <p14:sldId id="386"/>
            <p14:sldId id="333"/>
            <p14:sldId id="323"/>
            <p14:sldId id="336"/>
            <p14:sldId id="340"/>
            <p14:sldId id="339"/>
            <p14:sldId id="326"/>
            <p14:sldId id="318"/>
            <p14:sldId id="327"/>
            <p14:sldId id="328"/>
            <p14:sldId id="329"/>
            <p14:sldId id="330"/>
            <p14:sldId id="331"/>
            <p14:sldId id="344"/>
            <p14:sldId id="346"/>
            <p14:sldId id="347"/>
            <p14:sldId id="388"/>
            <p14:sldId id="2879"/>
            <p14:sldId id="28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87293" autoAdjust="0"/>
  </p:normalViewPr>
  <p:slideViewPr>
    <p:cSldViewPr snapToGrid="0">
      <p:cViewPr varScale="1">
        <p:scale>
          <a:sx n="58" d="100"/>
          <a:sy n="58" d="100"/>
        </p:scale>
        <p:origin x="1204" y="40"/>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1">
                <a:lumMod val="90000"/>
              </a:schemeClr>
            </a:solidFill>
            <a:ln>
              <a:noFill/>
            </a:ln>
            <a:effectLst/>
          </c:spPr>
          <c:invertIfNegative val="0"/>
          <c:dLbls>
            <c:spPr>
              <a:noFill/>
              <a:ln>
                <a:noFill/>
              </a:ln>
              <a:effectLst/>
            </c:spPr>
            <c:txPr>
              <a:bodyPr rot="0" spcFirstLastPara="1" vertOverflow="ellipsis" vert="horz" wrap="square" anchor="ctr" anchorCtr="1"/>
              <a:lstStyle/>
              <a:p>
                <a:pPr>
                  <a:defRPr lang="en-US"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17.3</c:v>
                </c:pt>
                <c:pt idx="1">
                  <c:v>23.5</c:v>
                </c:pt>
                <c:pt idx="2">
                  <c:v>30</c:v>
                </c:pt>
                <c:pt idx="3">
                  <c:v>33.5</c:v>
                </c:pt>
                <c:pt idx="4">
                  <c:v>36</c:v>
                </c:pt>
              </c:numCache>
            </c:numRef>
          </c:val>
          <c:extLst>
            <c:ext xmlns:c16="http://schemas.microsoft.com/office/drawing/2014/chart" uri="{C3380CC4-5D6E-409C-BE32-E72D297353CC}">
              <c16:uniqueId val="{00000000-EDCD-430C-A19F-25762FACAB4B}"/>
            </c:ext>
          </c:extLst>
        </c:ser>
        <c:ser>
          <c:idx val="1"/>
          <c:order val="1"/>
          <c:tx>
            <c:strRef>
              <c:f>Sheet1!$C$1</c:f>
              <c:strCache>
                <c:ptCount val="1"/>
                <c:pt idx="0">
                  <c:v>Series 2</c:v>
                </c:pt>
              </c:strCache>
            </c:strRef>
          </c:tx>
          <c:spPr>
            <a:solidFill>
              <a:schemeClr val="accent2">
                <a:lumMod val="75000"/>
              </a:schemeClr>
            </a:solidFill>
            <a:ln>
              <a:noFill/>
            </a:ln>
            <a:effectLst/>
          </c:spPr>
          <c:invertIfNegative val="0"/>
          <c:dLbls>
            <c:dLbl>
              <c:idx val="0"/>
              <c:spPr>
                <a:noFill/>
                <a:ln>
                  <a:noFill/>
                </a:ln>
                <a:effectLst/>
              </c:spPr>
              <c:txPr>
                <a:bodyPr rot="0" spcFirstLastPara="1" vertOverflow="ellipsis" vert="horz" wrap="square" anchor="ctr" anchorCtr="1"/>
                <a:lstStyle/>
                <a:p>
                  <a:pPr>
                    <a:defRPr lang="en-US" sz="1200" b="0" i="0" u="none" strike="noStrike" kern="1200" baseline="0">
                      <a:solidFill>
                        <a:srgbClr val="FFFF00"/>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B711-47CF-991E-8BFFCF352D70}"/>
                </c:ext>
              </c:extLst>
            </c:dLbl>
            <c:spPr>
              <a:noFill/>
              <a:ln>
                <a:noFill/>
              </a:ln>
              <a:effectLst/>
            </c:spPr>
            <c:txPr>
              <a:bodyPr rot="0" spcFirstLastPara="1" vertOverflow="ellipsis" vert="horz" wrap="square" anchor="ctr" anchorCtr="1"/>
              <a:lstStyle/>
              <a:p>
                <a:pPr>
                  <a:defRPr lang="en-US" sz="1800" b="0" i="0" u="none" strike="noStrike" kern="1200" baseline="0">
                    <a:solidFill>
                      <a:srgbClr val="FFFF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3.3</c:v>
                </c:pt>
                <c:pt idx="1">
                  <c:v>9</c:v>
                </c:pt>
                <c:pt idx="2">
                  <c:v>15</c:v>
                </c:pt>
                <c:pt idx="3">
                  <c:v>18</c:v>
                </c:pt>
                <c:pt idx="4">
                  <c:v>20</c:v>
                </c:pt>
              </c:numCache>
            </c:numRef>
          </c:val>
          <c:extLst>
            <c:ext xmlns:c16="http://schemas.microsoft.com/office/drawing/2014/chart" uri="{C3380CC4-5D6E-409C-BE32-E72D297353CC}">
              <c16:uniqueId val="{00000002-EDCD-430C-A19F-25762FACAB4B}"/>
            </c:ext>
          </c:extLst>
        </c:ser>
        <c:dLbls>
          <c:showLegendKey val="0"/>
          <c:showVal val="0"/>
          <c:showCatName val="0"/>
          <c:showSerName val="0"/>
          <c:showPercent val="0"/>
          <c:showBubbleSize val="0"/>
        </c:dLbls>
        <c:gapWidth val="52"/>
        <c:overlap val="100"/>
        <c:axId val="68654592"/>
        <c:axId val="68656128"/>
      </c:barChart>
      <c:catAx>
        <c:axId val="68654592"/>
        <c:scaling>
          <c:orientation val="minMax"/>
        </c:scaling>
        <c:delete val="1"/>
        <c:axPos val="b"/>
        <c:numFmt formatCode="General" sourceLinked="1"/>
        <c:majorTickMark val="out"/>
        <c:minorTickMark val="none"/>
        <c:tickLblPos val="nextTo"/>
        <c:crossAx val="68656128"/>
        <c:crosses val="autoZero"/>
        <c:auto val="1"/>
        <c:lblAlgn val="ctr"/>
        <c:lblOffset val="100"/>
        <c:noMultiLvlLbl val="0"/>
      </c:catAx>
      <c:valAx>
        <c:axId val="68656128"/>
        <c:scaling>
          <c:orientation val="minMax"/>
        </c:scaling>
        <c:delete val="1"/>
        <c:axPos val="l"/>
        <c:numFmt formatCode="General" sourceLinked="1"/>
        <c:majorTickMark val="out"/>
        <c:minorTickMark val="none"/>
        <c:tickLblPos val="nextTo"/>
        <c:crossAx val="68654592"/>
        <c:crosses val="autoZero"/>
        <c:crossBetween val="between"/>
      </c:valAx>
      <c:spPr>
        <a:noFill/>
        <a:ln>
          <a:noFill/>
        </a:ln>
        <a:effectLst/>
      </c:spPr>
    </c:plotArea>
    <c:plotVisOnly val="1"/>
    <c:dispBlanksAs val="gap"/>
    <c:showDLblsOverMax val="0"/>
  </c:chart>
  <c:spPr>
    <a:noFill/>
    <a:ln w="9525" cap="flat" cmpd="sng" algn="ctr">
      <a:noFill/>
      <a:prstDash val="solid"/>
      <a:miter lim="800000"/>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diagrams/_rels/data6.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diagrams/_rels/drawing6.xml.rels><?xml version="1.0" encoding="UTF-8" standalone="yes"?>
<Relationships xmlns="http://schemas.openxmlformats.org/package/2006/relationships"><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19D2F-3B31-405E-8838-4A9878153278}" type="doc">
      <dgm:prSet loTypeId="urn:microsoft.com/office/officeart/2005/8/layout/cycle8" loCatId="cycle" qsTypeId="urn:microsoft.com/office/officeart/2005/8/quickstyle/3d3" qsCatId="3D" csTypeId="urn:microsoft.com/office/officeart/2005/8/colors/colorful3" csCatId="colorful" phldr="1"/>
      <dgm:spPr/>
    </dgm:pt>
    <dgm:pt modelId="{4F958564-78DF-4698-81C0-B0C3D40E0236}">
      <dgm:prSet phldrT="[Text]"/>
      <dgm:spPr>
        <a:solidFill>
          <a:srgbClr val="0070C0"/>
        </a:solidFill>
      </dgm:spPr>
      <dgm:t>
        <a:bodyPr/>
        <a:lstStyle/>
        <a:p>
          <a:r>
            <a:rPr lang="en-IN" dirty="0"/>
            <a:t>Treat</a:t>
          </a:r>
        </a:p>
      </dgm:t>
    </dgm:pt>
    <dgm:pt modelId="{8C88093E-4346-4AB4-A210-C6C371D7513E}" type="parTrans" cxnId="{C24A79D2-75D3-4CF0-8641-DEF98EBD5316}">
      <dgm:prSet/>
      <dgm:spPr/>
      <dgm:t>
        <a:bodyPr/>
        <a:lstStyle/>
        <a:p>
          <a:endParaRPr lang="en-IN"/>
        </a:p>
      </dgm:t>
    </dgm:pt>
    <dgm:pt modelId="{A6E6CE38-E285-4F82-B777-A4155CF523A9}" type="sibTrans" cxnId="{C24A79D2-75D3-4CF0-8641-DEF98EBD5316}">
      <dgm:prSet/>
      <dgm:spPr/>
      <dgm:t>
        <a:bodyPr/>
        <a:lstStyle/>
        <a:p>
          <a:endParaRPr lang="en-IN"/>
        </a:p>
      </dgm:t>
    </dgm:pt>
    <dgm:pt modelId="{4703A44C-7DC8-4CAB-9CA1-E25B948DA883}">
      <dgm:prSet phldrT="[Text]"/>
      <dgm:spPr>
        <a:solidFill>
          <a:schemeClr val="accent2">
            <a:lumMod val="50000"/>
          </a:schemeClr>
        </a:solidFill>
      </dgm:spPr>
      <dgm:t>
        <a:bodyPr/>
        <a:lstStyle/>
        <a:p>
          <a:r>
            <a:rPr lang="en-IN" dirty="0"/>
            <a:t>Build</a:t>
          </a:r>
        </a:p>
      </dgm:t>
    </dgm:pt>
    <dgm:pt modelId="{C751F309-9919-4EEC-806B-5B01AB887F19}" type="parTrans" cxnId="{B8B8CD7A-D777-4044-BAE6-64DE442EA43A}">
      <dgm:prSet/>
      <dgm:spPr/>
      <dgm:t>
        <a:bodyPr/>
        <a:lstStyle/>
        <a:p>
          <a:endParaRPr lang="en-IN"/>
        </a:p>
      </dgm:t>
    </dgm:pt>
    <dgm:pt modelId="{0F0EF65C-5CA2-443D-ACAA-6460F8D91F16}" type="sibTrans" cxnId="{B8B8CD7A-D777-4044-BAE6-64DE442EA43A}">
      <dgm:prSet/>
      <dgm:spPr/>
      <dgm:t>
        <a:bodyPr/>
        <a:lstStyle/>
        <a:p>
          <a:endParaRPr lang="en-IN"/>
        </a:p>
      </dgm:t>
    </dgm:pt>
    <dgm:pt modelId="{8DED77EE-0904-40CC-BBCA-A62FD4C07921}">
      <dgm:prSet phldrT="[Text]"/>
      <dgm:spPr>
        <a:solidFill>
          <a:srgbClr val="002060"/>
        </a:solidFill>
      </dgm:spPr>
      <dgm:t>
        <a:bodyPr/>
        <a:lstStyle/>
        <a:p>
          <a:r>
            <a:rPr lang="en-IN" dirty="0"/>
            <a:t>Detect</a:t>
          </a:r>
        </a:p>
      </dgm:t>
    </dgm:pt>
    <dgm:pt modelId="{121C1C8A-2645-4BAD-8199-D2A4F3C4C0A5}" type="parTrans" cxnId="{AC35D834-7F5D-4D99-92FA-B102A36A660A}">
      <dgm:prSet/>
      <dgm:spPr/>
      <dgm:t>
        <a:bodyPr/>
        <a:lstStyle/>
        <a:p>
          <a:endParaRPr lang="en-IN"/>
        </a:p>
      </dgm:t>
    </dgm:pt>
    <dgm:pt modelId="{D944DC01-332A-43F0-B99A-F1406E831EDA}" type="sibTrans" cxnId="{AC35D834-7F5D-4D99-92FA-B102A36A660A}">
      <dgm:prSet/>
      <dgm:spPr/>
      <dgm:t>
        <a:bodyPr/>
        <a:lstStyle/>
        <a:p>
          <a:endParaRPr lang="en-IN"/>
        </a:p>
      </dgm:t>
    </dgm:pt>
    <dgm:pt modelId="{82797FD1-D175-4F14-AFA1-6ACB3E08C6DD}">
      <dgm:prSet/>
      <dgm:spPr>
        <a:solidFill>
          <a:schemeClr val="accent1">
            <a:lumMod val="50000"/>
          </a:schemeClr>
        </a:solidFill>
      </dgm:spPr>
      <dgm:t>
        <a:bodyPr/>
        <a:lstStyle/>
        <a:p>
          <a:r>
            <a:rPr lang="en-IN" dirty="0"/>
            <a:t>Prevent</a:t>
          </a:r>
        </a:p>
      </dgm:t>
    </dgm:pt>
    <dgm:pt modelId="{2EE0831F-7511-481E-9EA2-5E0C531B34AC}" type="parTrans" cxnId="{45BCB97E-6950-4D93-A10B-01D8A05AA58D}">
      <dgm:prSet/>
      <dgm:spPr/>
      <dgm:t>
        <a:bodyPr/>
        <a:lstStyle/>
        <a:p>
          <a:endParaRPr lang="en-IN"/>
        </a:p>
      </dgm:t>
    </dgm:pt>
    <dgm:pt modelId="{4F427D2A-0F0E-40EA-B6B5-E2D3B3BBFA7F}" type="sibTrans" cxnId="{45BCB97E-6950-4D93-A10B-01D8A05AA58D}">
      <dgm:prSet/>
      <dgm:spPr/>
      <dgm:t>
        <a:bodyPr/>
        <a:lstStyle/>
        <a:p>
          <a:endParaRPr lang="en-IN"/>
        </a:p>
      </dgm:t>
    </dgm:pt>
    <dgm:pt modelId="{728A6EFD-EFC2-458F-9D72-507E102F669B}" type="pres">
      <dgm:prSet presAssocID="{4C219D2F-3B31-405E-8838-4A9878153278}" presName="compositeShape" presStyleCnt="0">
        <dgm:presLayoutVars>
          <dgm:chMax val="7"/>
          <dgm:dir/>
          <dgm:resizeHandles val="exact"/>
        </dgm:presLayoutVars>
      </dgm:prSet>
      <dgm:spPr/>
    </dgm:pt>
    <dgm:pt modelId="{8BDCB325-4447-4E8F-9AD1-D08246BE4733}" type="pres">
      <dgm:prSet presAssocID="{4C219D2F-3B31-405E-8838-4A9878153278}" presName="wedge1" presStyleLbl="node1" presStyleIdx="0" presStyleCnt="4"/>
      <dgm:spPr/>
    </dgm:pt>
    <dgm:pt modelId="{FB1959AF-1C2E-4D9C-BFE4-919DEF3324D3}" type="pres">
      <dgm:prSet presAssocID="{4C219D2F-3B31-405E-8838-4A9878153278}" presName="dummy1a" presStyleCnt="0"/>
      <dgm:spPr/>
    </dgm:pt>
    <dgm:pt modelId="{47D1C6A5-6AF6-4743-8286-7592D148D467}" type="pres">
      <dgm:prSet presAssocID="{4C219D2F-3B31-405E-8838-4A9878153278}" presName="dummy1b" presStyleCnt="0"/>
      <dgm:spPr/>
    </dgm:pt>
    <dgm:pt modelId="{7BEFE845-D6A9-4856-9E1F-264625C177FC}" type="pres">
      <dgm:prSet presAssocID="{4C219D2F-3B31-405E-8838-4A9878153278}" presName="wedge1Tx" presStyleLbl="node1" presStyleIdx="0" presStyleCnt="4">
        <dgm:presLayoutVars>
          <dgm:chMax val="0"/>
          <dgm:chPref val="0"/>
          <dgm:bulletEnabled val="1"/>
        </dgm:presLayoutVars>
      </dgm:prSet>
      <dgm:spPr/>
    </dgm:pt>
    <dgm:pt modelId="{D18BE559-0BB6-48C2-9282-87E3E6AB121B}" type="pres">
      <dgm:prSet presAssocID="{4C219D2F-3B31-405E-8838-4A9878153278}" presName="wedge2" presStyleLbl="node1" presStyleIdx="1" presStyleCnt="4"/>
      <dgm:spPr/>
    </dgm:pt>
    <dgm:pt modelId="{D9B7A5F1-6A0B-4AEC-AB31-0724F6DA4FCA}" type="pres">
      <dgm:prSet presAssocID="{4C219D2F-3B31-405E-8838-4A9878153278}" presName="dummy2a" presStyleCnt="0"/>
      <dgm:spPr/>
    </dgm:pt>
    <dgm:pt modelId="{D6A37538-A2DA-4B69-AC9B-FB47D630E1F7}" type="pres">
      <dgm:prSet presAssocID="{4C219D2F-3B31-405E-8838-4A9878153278}" presName="dummy2b" presStyleCnt="0"/>
      <dgm:spPr/>
    </dgm:pt>
    <dgm:pt modelId="{9E0DBA15-9CF5-4E75-8E75-9484F45D2278}" type="pres">
      <dgm:prSet presAssocID="{4C219D2F-3B31-405E-8838-4A9878153278}" presName="wedge2Tx" presStyleLbl="node1" presStyleIdx="1" presStyleCnt="4">
        <dgm:presLayoutVars>
          <dgm:chMax val="0"/>
          <dgm:chPref val="0"/>
          <dgm:bulletEnabled val="1"/>
        </dgm:presLayoutVars>
      </dgm:prSet>
      <dgm:spPr/>
    </dgm:pt>
    <dgm:pt modelId="{00095E90-FF18-4161-968B-989956E0B88E}" type="pres">
      <dgm:prSet presAssocID="{4C219D2F-3B31-405E-8838-4A9878153278}" presName="wedge3" presStyleLbl="node1" presStyleIdx="2" presStyleCnt="4"/>
      <dgm:spPr/>
    </dgm:pt>
    <dgm:pt modelId="{3C24F9D8-DD3E-41C0-8267-2FA1981E22C0}" type="pres">
      <dgm:prSet presAssocID="{4C219D2F-3B31-405E-8838-4A9878153278}" presName="dummy3a" presStyleCnt="0"/>
      <dgm:spPr/>
    </dgm:pt>
    <dgm:pt modelId="{944B8CF8-67C5-4FAA-8076-D32B12153A6E}" type="pres">
      <dgm:prSet presAssocID="{4C219D2F-3B31-405E-8838-4A9878153278}" presName="dummy3b" presStyleCnt="0"/>
      <dgm:spPr/>
    </dgm:pt>
    <dgm:pt modelId="{60491AE6-A219-492F-A77C-06C8EC27217F}" type="pres">
      <dgm:prSet presAssocID="{4C219D2F-3B31-405E-8838-4A9878153278}" presName="wedge3Tx" presStyleLbl="node1" presStyleIdx="2" presStyleCnt="4">
        <dgm:presLayoutVars>
          <dgm:chMax val="0"/>
          <dgm:chPref val="0"/>
          <dgm:bulletEnabled val="1"/>
        </dgm:presLayoutVars>
      </dgm:prSet>
      <dgm:spPr/>
    </dgm:pt>
    <dgm:pt modelId="{4351C458-7084-48A6-A7F8-E5192F9BBF5F}" type="pres">
      <dgm:prSet presAssocID="{4C219D2F-3B31-405E-8838-4A9878153278}" presName="wedge4" presStyleLbl="node1" presStyleIdx="3" presStyleCnt="4"/>
      <dgm:spPr/>
    </dgm:pt>
    <dgm:pt modelId="{212C6544-EABC-4002-845F-AF7F8183AAA8}" type="pres">
      <dgm:prSet presAssocID="{4C219D2F-3B31-405E-8838-4A9878153278}" presName="dummy4a" presStyleCnt="0"/>
      <dgm:spPr/>
    </dgm:pt>
    <dgm:pt modelId="{5BC8C10E-27F9-4CE4-BF14-D72E66204305}" type="pres">
      <dgm:prSet presAssocID="{4C219D2F-3B31-405E-8838-4A9878153278}" presName="dummy4b" presStyleCnt="0"/>
      <dgm:spPr/>
    </dgm:pt>
    <dgm:pt modelId="{E0E523B4-3FFB-4C1D-8A27-1AF235825003}" type="pres">
      <dgm:prSet presAssocID="{4C219D2F-3B31-405E-8838-4A9878153278}" presName="wedge4Tx" presStyleLbl="node1" presStyleIdx="3" presStyleCnt="4">
        <dgm:presLayoutVars>
          <dgm:chMax val="0"/>
          <dgm:chPref val="0"/>
          <dgm:bulletEnabled val="1"/>
        </dgm:presLayoutVars>
      </dgm:prSet>
      <dgm:spPr/>
    </dgm:pt>
    <dgm:pt modelId="{B4D9189F-FDA5-4B4C-9BE7-4068DC5FB09C}" type="pres">
      <dgm:prSet presAssocID="{A6E6CE38-E285-4F82-B777-A4155CF523A9}" presName="arrowWedge1" presStyleLbl="fgSibTrans2D1" presStyleIdx="0" presStyleCnt="4"/>
      <dgm:spPr/>
    </dgm:pt>
    <dgm:pt modelId="{D907CE0F-2688-44F1-9607-9F709FA8F49A}" type="pres">
      <dgm:prSet presAssocID="{4F427D2A-0F0E-40EA-B6B5-E2D3B3BBFA7F}" presName="arrowWedge2" presStyleLbl="fgSibTrans2D1" presStyleIdx="1" presStyleCnt="4"/>
      <dgm:spPr/>
    </dgm:pt>
    <dgm:pt modelId="{6E8BABB4-9F3F-4804-B985-42DD9990F16A}" type="pres">
      <dgm:prSet presAssocID="{0F0EF65C-5CA2-443D-ACAA-6460F8D91F16}" presName="arrowWedge3" presStyleLbl="fgSibTrans2D1" presStyleIdx="2" presStyleCnt="4"/>
      <dgm:spPr/>
    </dgm:pt>
    <dgm:pt modelId="{E2273A4D-B5FE-4735-9168-94FBF17F4B8E}" type="pres">
      <dgm:prSet presAssocID="{D944DC01-332A-43F0-B99A-F1406E831EDA}" presName="arrowWedge4" presStyleLbl="fgSibTrans2D1" presStyleIdx="3" presStyleCnt="4"/>
      <dgm:spPr/>
    </dgm:pt>
  </dgm:ptLst>
  <dgm:cxnLst>
    <dgm:cxn modelId="{A404FE05-0783-4125-9D0C-9BD0D8A912F6}" type="presOf" srcId="{82797FD1-D175-4F14-AFA1-6ACB3E08C6DD}" destId="{D18BE559-0BB6-48C2-9282-87E3E6AB121B}" srcOrd="0" destOrd="0" presId="urn:microsoft.com/office/officeart/2005/8/layout/cycle8"/>
    <dgm:cxn modelId="{AC35D834-7F5D-4D99-92FA-B102A36A660A}" srcId="{4C219D2F-3B31-405E-8838-4A9878153278}" destId="{8DED77EE-0904-40CC-BBCA-A62FD4C07921}" srcOrd="3" destOrd="0" parTransId="{121C1C8A-2645-4BAD-8199-D2A4F3C4C0A5}" sibTransId="{D944DC01-332A-43F0-B99A-F1406E831EDA}"/>
    <dgm:cxn modelId="{A5305D47-7246-464E-B78A-908D7DB73190}" type="presOf" srcId="{4F958564-78DF-4698-81C0-B0C3D40E0236}" destId="{8BDCB325-4447-4E8F-9AD1-D08246BE4733}" srcOrd="0" destOrd="0" presId="urn:microsoft.com/office/officeart/2005/8/layout/cycle8"/>
    <dgm:cxn modelId="{1528C553-31F6-4AF9-AA81-062619BA8DFB}" type="presOf" srcId="{4F958564-78DF-4698-81C0-B0C3D40E0236}" destId="{7BEFE845-D6A9-4856-9E1F-264625C177FC}" srcOrd="1" destOrd="0" presId="urn:microsoft.com/office/officeart/2005/8/layout/cycle8"/>
    <dgm:cxn modelId="{80098476-A4FA-4201-9944-DAEB05E5BFB6}" type="presOf" srcId="{4C219D2F-3B31-405E-8838-4A9878153278}" destId="{728A6EFD-EFC2-458F-9D72-507E102F669B}" srcOrd="0" destOrd="0" presId="urn:microsoft.com/office/officeart/2005/8/layout/cycle8"/>
    <dgm:cxn modelId="{B8B8CD7A-D777-4044-BAE6-64DE442EA43A}" srcId="{4C219D2F-3B31-405E-8838-4A9878153278}" destId="{4703A44C-7DC8-4CAB-9CA1-E25B948DA883}" srcOrd="2" destOrd="0" parTransId="{C751F309-9919-4EEC-806B-5B01AB887F19}" sibTransId="{0F0EF65C-5CA2-443D-ACAA-6460F8D91F16}"/>
    <dgm:cxn modelId="{45BCB97E-6950-4D93-A10B-01D8A05AA58D}" srcId="{4C219D2F-3B31-405E-8838-4A9878153278}" destId="{82797FD1-D175-4F14-AFA1-6ACB3E08C6DD}" srcOrd="1" destOrd="0" parTransId="{2EE0831F-7511-481E-9EA2-5E0C531B34AC}" sibTransId="{4F427D2A-0F0E-40EA-B6B5-E2D3B3BBFA7F}"/>
    <dgm:cxn modelId="{1475B17F-D118-4574-8BFB-90634781019D}" type="presOf" srcId="{8DED77EE-0904-40CC-BBCA-A62FD4C07921}" destId="{4351C458-7084-48A6-A7F8-E5192F9BBF5F}" srcOrd="0" destOrd="0" presId="urn:microsoft.com/office/officeart/2005/8/layout/cycle8"/>
    <dgm:cxn modelId="{E8A881AA-C5C6-4E54-8777-1070C44B3E26}" type="presOf" srcId="{82797FD1-D175-4F14-AFA1-6ACB3E08C6DD}" destId="{9E0DBA15-9CF5-4E75-8E75-9484F45D2278}" srcOrd="1" destOrd="0" presId="urn:microsoft.com/office/officeart/2005/8/layout/cycle8"/>
    <dgm:cxn modelId="{5BA2AFB8-BD9A-4989-94A6-E1935E5EF8DE}" type="presOf" srcId="{4703A44C-7DC8-4CAB-9CA1-E25B948DA883}" destId="{60491AE6-A219-492F-A77C-06C8EC27217F}" srcOrd="1" destOrd="0" presId="urn:microsoft.com/office/officeart/2005/8/layout/cycle8"/>
    <dgm:cxn modelId="{C24A79D2-75D3-4CF0-8641-DEF98EBD5316}" srcId="{4C219D2F-3B31-405E-8838-4A9878153278}" destId="{4F958564-78DF-4698-81C0-B0C3D40E0236}" srcOrd="0" destOrd="0" parTransId="{8C88093E-4346-4AB4-A210-C6C371D7513E}" sibTransId="{A6E6CE38-E285-4F82-B777-A4155CF523A9}"/>
    <dgm:cxn modelId="{0508D8D7-135F-414E-9B17-0891717ECB84}" type="presOf" srcId="{4703A44C-7DC8-4CAB-9CA1-E25B948DA883}" destId="{00095E90-FF18-4161-968B-989956E0B88E}" srcOrd="0" destOrd="0" presId="urn:microsoft.com/office/officeart/2005/8/layout/cycle8"/>
    <dgm:cxn modelId="{9DC3DCFA-0A8D-4AA0-AED9-D41C8F5E1636}" type="presOf" srcId="{8DED77EE-0904-40CC-BBCA-A62FD4C07921}" destId="{E0E523B4-3FFB-4C1D-8A27-1AF235825003}" srcOrd="1" destOrd="0" presId="urn:microsoft.com/office/officeart/2005/8/layout/cycle8"/>
    <dgm:cxn modelId="{44269DC2-E7B2-49F8-9B02-A510ABAE19B3}" type="presParOf" srcId="{728A6EFD-EFC2-458F-9D72-507E102F669B}" destId="{8BDCB325-4447-4E8F-9AD1-D08246BE4733}" srcOrd="0" destOrd="0" presId="urn:microsoft.com/office/officeart/2005/8/layout/cycle8"/>
    <dgm:cxn modelId="{BFC70B3B-CACA-4E99-90D0-73485627E146}" type="presParOf" srcId="{728A6EFD-EFC2-458F-9D72-507E102F669B}" destId="{FB1959AF-1C2E-4D9C-BFE4-919DEF3324D3}" srcOrd="1" destOrd="0" presId="urn:microsoft.com/office/officeart/2005/8/layout/cycle8"/>
    <dgm:cxn modelId="{EEB44BE7-DA27-4E10-9936-D1FD4C680E77}" type="presParOf" srcId="{728A6EFD-EFC2-458F-9D72-507E102F669B}" destId="{47D1C6A5-6AF6-4743-8286-7592D148D467}" srcOrd="2" destOrd="0" presId="urn:microsoft.com/office/officeart/2005/8/layout/cycle8"/>
    <dgm:cxn modelId="{FF66AC07-4FFB-4A25-8179-10B2411D535B}" type="presParOf" srcId="{728A6EFD-EFC2-458F-9D72-507E102F669B}" destId="{7BEFE845-D6A9-4856-9E1F-264625C177FC}" srcOrd="3" destOrd="0" presId="urn:microsoft.com/office/officeart/2005/8/layout/cycle8"/>
    <dgm:cxn modelId="{080A00D1-555D-4431-999C-C477F267A21D}" type="presParOf" srcId="{728A6EFD-EFC2-458F-9D72-507E102F669B}" destId="{D18BE559-0BB6-48C2-9282-87E3E6AB121B}" srcOrd="4" destOrd="0" presId="urn:microsoft.com/office/officeart/2005/8/layout/cycle8"/>
    <dgm:cxn modelId="{35B05AFE-F987-4CA6-935C-A91087A759A9}" type="presParOf" srcId="{728A6EFD-EFC2-458F-9D72-507E102F669B}" destId="{D9B7A5F1-6A0B-4AEC-AB31-0724F6DA4FCA}" srcOrd="5" destOrd="0" presId="urn:microsoft.com/office/officeart/2005/8/layout/cycle8"/>
    <dgm:cxn modelId="{92444192-FE58-4927-9028-1631E4732219}" type="presParOf" srcId="{728A6EFD-EFC2-458F-9D72-507E102F669B}" destId="{D6A37538-A2DA-4B69-AC9B-FB47D630E1F7}" srcOrd="6" destOrd="0" presId="urn:microsoft.com/office/officeart/2005/8/layout/cycle8"/>
    <dgm:cxn modelId="{97C991D0-BB82-42C8-8D18-61D4C95AF532}" type="presParOf" srcId="{728A6EFD-EFC2-458F-9D72-507E102F669B}" destId="{9E0DBA15-9CF5-4E75-8E75-9484F45D2278}" srcOrd="7" destOrd="0" presId="urn:microsoft.com/office/officeart/2005/8/layout/cycle8"/>
    <dgm:cxn modelId="{01D4904E-A036-4702-9051-AE0334FBAEE7}" type="presParOf" srcId="{728A6EFD-EFC2-458F-9D72-507E102F669B}" destId="{00095E90-FF18-4161-968B-989956E0B88E}" srcOrd="8" destOrd="0" presId="urn:microsoft.com/office/officeart/2005/8/layout/cycle8"/>
    <dgm:cxn modelId="{A5D83ABE-FF89-4D9A-897A-C7CCA7DCFC23}" type="presParOf" srcId="{728A6EFD-EFC2-458F-9D72-507E102F669B}" destId="{3C24F9D8-DD3E-41C0-8267-2FA1981E22C0}" srcOrd="9" destOrd="0" presId="urn:microsoft.com/office/officeart/2005/8/layout/cycle8"/>
    <dgm:cxn modelId="{572E3DD9-2420-47C7-8244-61B91C1C8918}" type="presParOf" srcId="{728A6EFD-EFC2-458F-9D72-507E102F669B}" destId="{944B8CF8-67C5-4FAA-8076-D32B12153A6E}" srcOrd="10" destOrd="0" presId="urn:microsoft.com/office/officeart/2005/8/layout/cycle8"/>
    <dgm:cxn modelId="{3A5EF9D8-B019-480A-A5AF-3AAC7EC34721}" type="presParOf" srcId="{728A6EFD-EFC2-458F-9D72-507E102F669B}" destId="{60491AE6-A219-492F-A77C-06C8EC27217F}" srcOrd="11" destOrd="0" presId="urn:microsoft.com/office/officeart/2005/8/layout/cycle8"/>
    <dgm:cxn modelId="{802ADD12-B935-4A75-AC9E-AA0918263DE2}" type="presParOf" srcId="{728A6EFD-EFC2-458F-9D72-507E102F669B}" destId="{4351C458-7084-48A6-A7F8-E5192F9BBF5F}" srcOrd="12" destOrd="0" presId="urn:microsoft.com/office/officeart/2005/8/layout/cycle8"/>
    <dgm:cxn modelId="{91ED2B87-00AF-4041-AA0E-FE2032B88750}" type="presParOf" srcId="{728A6EFD-EFC2-458F-9D72-507E102F669B}" destId="{212C6544-EABC-4002-845F-AF7F8183AAA8}" srcOrd="13" destOrd="0" presId="urn:microsoft.com/office/officeart/2005/8/layout/cycle8"/>
    <dgm:cxn modelId="{39FB47CC-A875-483A-9246-AD543A45CD48}" type="presParOf" srcId="{728A6EFD-EFC2-458F-9D72-507E102F669B}" destId="{5BC8C10E-27F9-4CE4-BF14-D72E66204305}" srcOrd="14" destOrd="0" presId="urn:microsoft.com/office/officeart/2005/8/layout/cycle8"/>
    <dgm:cxn modelId="{0009F341-BE77-4763-901C-772E77EEAFB6}" type="presParOf" srcId="{728A6EFD-EFC2-458F-9D72-507E102F669B}" destId="{E0E523B4-3FFB-4C1D-8A27-1AF235825003}" srcOrd="15" destOrd="0" presId="urn:microsoft.com/office/officeart/2005/8/layout/cycle8"/>
    <dgm:cxn modelId="{88ABED04-F140-40D9-8C12-87DE328F2DA9}" type="presParOf" srcId="{728A6EFD-EFC2-458F-9D72-507E102F669B}" destId="{B4D9189F-FDA5-4B4C-9BE7-4068DC5FB09C}" srcOrd="16" destOrd="0" presId="urn:microsoft.com/office/officeart/2005/8/layout/cycle8"/>
    <dgm:cxn modelId="{474CFD03-C52D-4C8B-8676-EB5437E94BCE}" type="presParOf" srcId="{728A6EFD-EFC2-458F-9D72-507E102F669B}" destId="{D907CE0F-2688-44F1-9607-9F709FA8F49A}" srcOrd="17" destOrd="0" presId="urn:microsoft.com/office/officeart/2005/8/layout/cycle8"/>
    <dgm:cxn modelId="{3215924D-C9AC-4B1D-B037-41168BF5A7AF}" type="presParOf" srcId="{728A6EFD-EFC2-458F-9D72-507E102F669B}" destId="{6E8BABB4-9F3F-4804-B985-42DD9990F16A}" srcOrd="18" destOrd="0" presId="urn:microsoft.com/office/officeart/2005/8/layout/cycle8"/>
    <dgm:cxn modelId="{D2582F3E-B8A8-48B5-AED8-469F5AFAD555}" type="presParOf" srcId="{728A6EFD-EFC2-458F-9D72-507E102F669B}" destId="{E2273A4D-B5FE-4735-9168-94FBF17F4B8E}"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A19068-AF6B-498D-B782-BBFB2963F2F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IN"/>
        </a:p>
      </dgm:t>
    </dgm:pt>
    <dgm:pt modelId="{BBB50DD7-E465-4304-BA3F-7A0238F72D79}">
      <dgm:prSet phldrT="[Text]" custT="1"/>
      <dgm:spPr>
        <a:solidFill>
          <a:srgbClr val="FFC000">
            <a:alpha val="50000"/>
          </a:srgbClr>
        </a:solidFill>
      </dgm:spPr>
      <dgm:t>
        <a:bodyPr/>
        <a:lstStyle/>
        <a:p>
          <a:r>
            <a:rPr lang="en-US" sz="4000" b="1" dirty="0"/>
            <a:t>Strategies </a:t>
          </a:r>
          <a:endParaRPr lang="en-IN" sz="4000" b="1" dirty="0"/>
        </a:p>
      </dgm:t>
    </dgm:pt>
    <dgm:pt modelId="{5BC832A0-3A38-4677-9BC7-0076F067B954}" type="parTrans" cxnId="{2515704F-9919-4680-A99F-001C2E994512}">
      <dgm:prSet/>
      <dgm:spPr/>
      <dgm:t>
        <a:bodyPr/>
        <a:lstStyle/>
        <a:p>
          <a:endParaRPr lang="en-IN" sz="2000" b="1"/>
        </a:p>
      </dgm:t>
    </dgm:pt>
    <dgm:pt modelId="{A8B9CC36-5EF3-4DDD-B9DE-E5F3DAE9BF12}" type="sibTrans" cxnId="{2515704F-9919-4680-A99F-001C2E994512}">
      <dgm:prSet/>
      <dgm:spPr/>
      <dgm:t>
        <a:bodyPr/>
        <a:lstStyle/>
        <a:p>
          <a:endParaRPr lang="en-IN" sz="2000" b="1"/>
        </a:p>
      </dgm:t>
    </dgm:pt>
    <dgm:pt modelId="{26716613-39C4-4508-815E-2ADFEF1F8E0E}">
      <dgm:prSet phldrT="[Text]" custT="1"/>
      <dgm:spPr>
        <a:solidFill>
          <a:schemeClr val="tx2">
            <a:lumMod val="40000"/>
            <a:lumOff val="60000"/>
            <a:alpha val="50000"/>
          </a:schemeClr>
        </a:solidFill>
      </dgm:spPr>
      <dgm:t>
        <a:bodyPr/>
        <a:lstStyle/>
        <a:p>
          <a:r>
            <a:rPr lang="en-US" sz="2000" b="1" dirty="0"/>
            <a:t>Private sector engagement</a:t>
          </a:r>
          <a:endParaRPr lang="en-IN" sz="2000" b="1" dirty="0"/>
        </a:p>
      </dgm:t>
    </dgm:pt>
    <dgm:pt modelId="{D665D986-91B9-46FF-927B-2E28539F691B}" type="parTrans" cxnId="{262BC6EC-EACA-494D-823C-6E762A735377}">
      <dgm:prSet/>
      <dgm:spPr/>
      <dgm:t>
        <a:bodyPr/>
        <a:lstStyle/>
        <a:p>
          <a:endParaRPr lang="en-IN" sz="2000" b="1"/>
        </a:p>
      </dgm:t>
    </dgm:pt>
    <dgm:pt modelId="{7CA30E34-87EE-43A2-8482-7AEA6698938C}" type="sibTrans" cxnId="{262BC6EC-EACA-494D-823C-6E762A735377}">
      <dgm:prSet/>
      <dgm:spPr/>
      <dgm:t>
        <a:bodyPr/>
        <a:lstStyle/>
        <a:p>
          <a:endParaRPr lang="en-IN" sz="2000" b="1"/>
        </a:p>
      </dgm:t>
    </dgm:pt>
    <dgm:pt modelId="{633206FD-85ED-4F3C-AE52-A78353DB6EF7}">
      <dgm:prSet phldrT="[Text]" custT="1"/>
      <dgm:spPr>
        <a:solidFill>
          <a:schemeClr val="tx2">
            <a:lumMod val="40000"/>
            <a:lumOff val="60000"/>
            <a:alpha val="50000"/>
          </a:schemeClr>
        </a:solidFill>
      </dgm:spPr>
      <dgm:t>
        <a:bodyPr/>
        <a:lstStyle/>
        <a:p>
          <a:r>
            <a:rPr lang="en-US" sz="2000" b="1" dirty="0"/>
            <a:t>Active Case Finding</a:t>
          </a:r>
          <a:endParaRPr lang="en-IN" sz="2000" b="1" dirty="0"/>
        </a:p>
      </dgm:t>
    </dgm:pt>
    <dgm:pt modelId="{2FE7DE90-3F32-4ECC-B425-0AF7952E5244}" type="parTrans" cxnId="{D55699AD-3FB4-46E7-8A52-774CBFF392E3}">
      <dgm:prSet/>
      <dgm:spPr/>
      <dgm:t>
        <a:bodyPr/>
        <a:lstStyle/>
        <a:p>
          <a:endParaRPr lang="en-IN" sz="2000" b="1"/>
        </a:p>
      </dgm:t>
    </dgm:pt>
    <dgm:pt modelId="{D2CAF0E1-E9EE-405A-93DB-5E373F00FE62}" type="sibTrans" cxnId="{D55699AD-3FB4-46E7-8A52-774CBFF392E3}">
      <dgm:prSet/>
      <dgm:spPr/>
      <dgm:t>
        <a:bodyPr/>
        <a:lstStyle/>
        <a:p>
          <a:endParaRPr lang="en-IN" sz="2000" b="1"/>
        </a:p>
      </dgm:t>
    </dgm:pt>
    <dgm:pt modelId="{86750CE1-5022-41D4-B2E3-1E000B9E7A5E}">
      <dgm:prSet phldrT="[Text]" custT="1"/>
      <dgm:spPr>
        <a:solidFill>
          <a:schemeClr val="tx2">
            <a:lumMod val="40000"/>
            <a:lumOff val="60000"/>
            <a:alpha val="50000"/>
          </a:schemeClr>
        </a:solidFill>
      </dgm:spPr>
      <dgm:t>
        <a:bodyPr/>
        <a:lstStyle/>
        <a:p>
          <a:r>
            <a:rPr lang="en-US" sz="2000" b="1" dirty="0"/>
            <a:t>ICT Tools for adherence and monitoring</a:t>
          </a:r>
          <a:endParaRPr lang="en-IN" sz="2000" b="1" dirty="0"/>
        </a:p>
      </dgm:t>
    </dgm:pt>
    <dgm:pt modelId="{4C10584F-29DA-4C3E-90E3-7D038522E1F5}" type="parTrans" cxnId="{9B2765DB-090B-400B-83FA-BD2A5D700630}">
      <dgm:prSet/>
      <dgm:spPr/>
      <dgm:t>
        <a:bodyPr/>
        <a:lstStyle/>
        <a:p>
          <a:endParaRPr lang="en-IN" sz="2000" b="1"/>
        </a:p>
      </dgm:t>
    </dgm:pt>
    <dgm:pt modelId="{BE9321C5-EC45-47D7-BD4C-2864409534E7}" type="sibTrans" cxnId="{9B2765DB-090B-400B-83FA-BD2A5D700630}">
      <dgm:prSet/>
      <dgm:spPr/>
      <dgm:t>
        <a:bodyPr/>
        <a:lstStyle/>
        <a:p>
          <a:endParaRPr lang="en-IN" sz="2000" b="1"/>
        </a:p>
      </dgm:t>
    </dgm:pt>
    <dgm:pt modelId="{25C12AD0-74A8-417A-92BB-B207F42A72A5}">
      <dgm:prSet phldrT="[Text]" custT="1"/>
      <dgm:spPr>
        <a:solidFill>
          <a:schemeClr val="tx2">
            <a:lumMod val="40000"/>
            <a:lumOff val="60000"/>
            <a:alpha val="50000"/>
          </a:schemeClr>
        </a:solidFill>
      </dgm:spPr>
      <dgm:t>
        <a:bodyPr/>
        <a:lstStyle/>
        <a:p>
          <a:r>
            <a:rPr lang="en-US" sz="2000" b="1" dirty="0"/>
            <a:t>Preventive Measures</a:t>
          </a:r>
          <a:endParaRPr lang="en-IN" sz="2000" b="1" dirty="0"/>
        </a:p>
      </dgm:t>
    </dgm:pt>
    <dgm:pt modelId="{E201C416-7086-4CA7-A0D7-90E1E68B7E28}" type="parTrans" cxnId="{24E28D7A-36FF-4580-9F8B-746B7B91478D}">
      <dgm:prSet/>
      <dgm:spPr/>
      <dgm:t>
        <a:bodyPr/>
        <a:lstStyle/>
        <a:p>
          <a:endParaRPr lang="en-IN" sz="2000" b="1"/>
        </a:p>
      </dgm:t>
    </dgm:pt>
    <dgm:pt modelId="{0AE3E1A8-4F86-4991-8470-619BA51CB935}" type="sibTrans" cxnId="{24E28D7A-36FF-4580-9F8B-746B7B91478D}">
      <dgm:prSet/>
      <dgm:spPr/>
      <dgm:t>
        <a:bodyPr/>
        <a:lstStyle/>
        <a:p>
          <a:endParaRPr lang="en-IN" sz="2000" b="1"/>
        </a:p>
      </dgm:t>
    </dgm:pt>
    <dgm:pt modelId="{8E3EB41E-0B97-422C-BF68-4E194B58EC28}">
      <dgm:prSet custT="1"/>
      <dgm:spPr>
        <a:solidFill>
          <a:schemeClr val="tx2">
            <a:lumMod val="40000"/>
            <a:lumOff val="60000"/>
            <a:alpha val="50000"/>
          </a:schemeClr>
        </a:solidFill>
      </dgm:spPr>
      <dgm:t>
        <a:bodyPr/>
        <a:lstStyle/>
        <a:p>
          <a:pPr>
            <a:spcAft>
              <a:spcPct val="35000"/>
            </a:spcAft>
          </a:pPr>
          <a:r>
            <a:rPr lang="en-US" sz="2000" b="1" dirty="0"/>
            <a:t>TB </a:t>
          </a:r>
        </a:p>
        <a:p>
          <a:pPr>
            <a:spcAft>
              <a:spcPts val="0"/>
            </a:spcAft>
          </a:pPr>
          <a:r>
            <a:rPr lang="en-US" sz="2000" b="1" dirty="0"/>
            <a:t>Co-morbidities </a:t>
          </a:r>
          <a:endParaRPr lang="en-IN" sz="2000" b="1" dirty="0"/>
        </a:p>
      </dgm:t>
    </dgm:pt>
    <dgm:pt modelId="{552E16AC-864F-4280-A45F-5E0748DC8F1C}" type="parTrans" cxnId="{BA8F48B2-F633-4AD3-A4F1-98A5E59CF006}">
      <dgm:prSet/>
      <dgm:spPr/>
      <dgm:t>
        <a:bodyPr/>
        <a:lstStyle/>
        <a:p>
          <a:endParaRPr lang="en-IN" sz="2000" b="1"/>
        </a:p>
      </dgm:t>
    </dgm:pt>
    <dgm:pt modelId="{879EB0F2-D133-4443-853D-005B7913D2DD}" type="sibTrans" cxnId="{BA8F48B2-F633-4AD3-A4F1-98A5E59CF006}">
      <dgm:prSet/>
      <dgm:spPr/>
      <dgm:t>
        <a:bodyPr/>
        <a:lstStyle/>
        <a:p>
          <a:endParaRPr lang="en-IN" sz="2000" b="1"/>
        </a:p>
      </dgm:t>
    </dgm:pt>
    <dgm:pt modelId="{1CB3E657-DA00-4BF1-B9E6-E415DCA67D26}">
      <dgm:prSet custT="1"/>
      <dgm:spPr>
        <a:solidFill>
          <a:schemeClr val="tx2">
            <a:lumMod val="40000"/>
            <a:lumOff val="60000"/>
            <a:alpha val="50000"/>
          </a:schemeClr>
        </a:solidFill>
      </dgm:spPr>
      <dgm:t>
        <a:bodyPr/>
        <a:lstStyle/>
        <a:p>
          <a:r>
            <a:rPr lang="en-US" sz="2000" b="1" dirty="0"/>
            <a:t>Drug Resistant TB</a:t>
          </a:r>
          <a:endParaRPr lang="en-IN" sz="2000" b="1" dirty="0"/>
        </a:p>
      </dgm:t>
    </dgm:pt>
    <dgm:pt modelId="{E04E3472-19B9-4A93-B61A-ECB0256DF5B3}" type="parTrans" cxnId="{E4565EDE-858C-436C-9B28-148DA4B452E8}">
      <dgm:prSet/>
      <dgm:spPr/>
      <dgm:t>
        <a:bodyPr/>
        <a:lstStyle/>
        <a:p>
          <a:endParaRPr lang="en-IN" sz="2000" b="1"/>
        </a:p>
      </dgm:t>
    </dgm:pt>
    <dgm:pt modelId="{E6E41FBE-3FEC-4026-BCB6-3F33DC282A4B}" type="sibTrans" cxnId="{E4565EDE-858C-436C-9B28-148DA4B452E8}">
      <dgm:prSet/>
      <dgm:spPr/>
      <dgm:t>
        <a:bodyPr/>
        <a:lstStyle/>
        <a:p>
          <a:endParaRPr lang="en-IN" sz="2000" b="1"/>
        </a:p>
      </dgm:t>
    </dgm:pt>
    <dgm:pt modelId="{772CB112-B49F-4CE1-BC8C-A96165AA130B}">
      <dgm:prSet custT="1"/>
      <dgm:spPr>
        <a:solidFill>
          <a:schemeClr val="tx2">
            <a:lumMod val="40000"/>
            <a:lumOff val="60000"/>
            <a:alpha val="50000"/>
          </a:schemeClr>
        </a:solidFill>
      </dgm:spPr>
      <dgm:t>
        <a:bodyPr/>
        <a:lstStyle/>
        <a:p>
          <a:r>
            <a:rPr lang="en-US" sz="2000" b="1" dirty="0">
              <a:solidFill>
                <a:schemeClr val="tx1"/>
              </a:solidFill>
            </a:rPr>
            <a:t>Multi-sectoral response</a:t>
          </a:r>
          <a:endParaRPr lang="en-IN" sz="2000" b="1" dirty="0">
            <a:solidFill>
              <a:schemeClr val="tx1"/>
            </a:solidFill>
          </a:endParaRPr>
        </a:p>
      </dgm:t>
    </dgm:pt>
    <dgm:pt modelId="{BF1DB85D-1AB6-448D-BF75-CF18E6A39C16}" type="parTrans" cxnId="{2213F523-EDA4-41AB-B0F1-42D4D6427930}">
      <dgm:prSet/>
      <dgm:spPr/>
      <dgm:t>
        <a:bodyPr/>
        <a:lstStyle/>
        <a:p>
          <a:endParaRPr lang="en-IN" sz="2000" b="1"/>
        </a:p>
      </dgm:t>
    </dgm:pt>
    <dgm:pt modelId="{711531EB-702E-42A2-9634-36E1EF4EA8D2}" type="sibTrans" cxnId="{2213F523-EDA4-41AB-B0F1-42D4D6427930}">
      <dgm:prSet/>
      <dgm:spPr/>
      <dgm:t>
        <a:bodyPr/>
        <a:lstStyle/>
        <a:p>
          <a:endParaRPr lang="en-IN" sz="2000" b="1"/>
        </a:p>
      </dgm:t>
    </dgm:pt>
    <dgm:pt modelId="{7CD20CCB-8B79-4A1F-8E71-AE1C7051786D}">
      <dgm:prSet phldrT="[Text]" custT="1"/>
      <dgm:spPr>
        <a:solidFill>
          <a:schemeClr val="tx2">
            <a:lumMod val="40000"/>
            <a:lumOff val="60000"/>
            <a:alpha val="50000"/>
          </a:schemeClr>
        </a:solidFill>
      </dgm:spPr>
      <dgm:t>
        <a:bodyPr/>
        <a:lstStyle/>
        <a:p>
          <a:r>
            <a:rPr lang="en-IN" sz="1800" b="1" dirty="0"/>
            <a:t>Community Engagement</a:t>
          </a:r>
        </a:p>
      </dgm:t>
    </dgm:pt>
    <dgm:pt modelId="{57811A2E-B687-402A-97D5-5A1C904FBA08}" type="parTrans" cxnId="{48A14551-AF24-4AD9-B8E1-6EBCB5071BF4}">
      <dgm:prSet/>
      <dgm:spPr/>
      <dgm:t>
        <a:bodyPr/>
        <a:lstStyle/>
        <a:p>
          <a:endParaRPr lang="en-IN" sz="2000"/>
        </a:p>
      </dgm:t>
    </dgm:pt>
    <dgm:pt modelId="{1036041A-DDD1-4B72-8079-3178658418A3}" type="sibTrans" cxnId="{48A14551-AF24-4AD9-B8E1-6EBCB5071BF4}">
      <dgm:prSet/>
      <dgm:spPr/>
      <dgm:t>
        <a:bodyPr/>
        <a:lstStyle/>
        <a:p>
          <a:endParaRPr lang="en-IN" sz="2000"/>
        </a:p>
      </dgm:t>
    </dgm:pt>
    <dgm:pt modelId="{D4ADB614-8C00-4BA5-9493-03DA75A148AE}" type="pres">
      <dgm:prSet presAssocID="{1CA19068-AF6B-498D-B782-BBFB2963F2FD}" presName="composite" presStyleCnt="0">
        <dgm:presLayoutVars>
          <dgm:chMax val="1"/>
          <dgm:dir/>
          <dgm:resizeHandles val="exact"/>
        </dgm:presLayoutVars>
      </dgm:prSet>
      <dgm:spPr/>
    </dgm:pt>
    <dgm:pt modelId="{32B7BB68-5407-4196-BA55-E4A8171D0DE7}" type="pres">
      <dgm:prSet presAssocID="{1CA19068-AF6B-498D-B782-BBFB2963F2FD}" presName="radial" presStyleCnt="0">
        <dgm:presLayoutVars>
          <dgm:animLvl val="ctr"/>
        </dgm:presLayoutVars>
      </dgm:prSet>
      <dgm:spPr/>
    </dgm:pt>
    <dgm:pt modelId="{8A21E82F-A5FB-4FCD-BF6B-B6B5B61EA59D}" type="pres">
      <dgm:prSet presAssocID="{BBB50DD7-E465-4304-BA3F-7A0238F72D79}" presName="centerShape" presStyleLbl="vennNode1" presStyleIdx="0" presStyleCnt="9" custScaleX="80585" custScaleY="70100" custLinFactNeighborX="-522"/>
      <dgm:spPr/>
    </dgm:pt>
    <dgm:pt modelId="{0C7E2F11-5703-4D90-95CA-1794CBD8AA31}" type="pres">
      <dgm:prSet presAssocID="{26716613-39C4-4508-815E-2ADFEF1F8E0E}" presName="node" presStyleLbl="vennNode1" presStyleIdx="1" presStyleCnt="9" custScaleX="137475" custScaleY="105329" custRadScaleRad="94311" custRadScaleInc="301655">
        <dgm:presLayoutVars>
          <dgm:bulletEnabled val="1"/>
        </dgm:presLayoutVars>
      </dgm:prSet>
      <dgm:spPr/>
    </dgm:pt>
    <dgm:pt modelId="{A1909096-A657-479C-AD18-BE89CCF26F54}" type="pres">
      <dgm:prSet presAssocID="{633206FD-85ED-4F3C-AE52-A78353DB6EF7}" presName="node" presStyleLbl="vennNode1" presStyleIdx="2" presStyleCnt="9" custScaleX="109091" custScaleY="105329">
        <dgm:presLayoutVars>
          <dgm:bulletEnabled val="1"/>
        </dgm:presLayoutVars>
      </dgm:prSet>
      <dgm:spPr/>
    </dgm:pt>
    <dgm:pt modelId="{D134A5B3-AE54-4A86-992B-A580CC2B0F27}" type="pres">
      <dgm:prSet presAssocID="{8E3EB41E-0B97-422C-BF68-4E194B58EC28}" presName="node" presStyleLbl="vennNode1" presStyleIdx="3" presStyleCnt="9" custScaleX="143115" custScaleY="105329" custRadScaleRad="109698">
        <dgm:presLayoutVars>
          <dgm:bulletEnabled val="1"/>
        </dgm:presLayoutVars>
      </dgm:prSet>
      <dgm:spPr/>
    </dgm:pt>
    <dgm:pt modelId="{753A7319-BE27-4D6D-B4F7-E3765D6AB404}" type="pres">
      <dgm:prSet presAssocID="{772CB112-B49F-4CE1-BC8C-A96165AA130B}" presName="node" presStyleLbl="vennNode1" presStyleIdx="4" presStyleCnt="9" custScaleX="109091" custScaleY="105329" custRadScaleRad="96966" custRadScaleInc="-302888">
        <dgm:presLayoutVars>
          <dgm:bulletEnabled val="1"/>
        </dgm:presLayoutVars>
      </dgm:prSet>
      <dgm:spPr/>
    </dgm:pt>
    <dgm:pt modelId="{A801179D-6963-4314-9E20-AB2F84B259B1}" type="pres">
      <dgm:prSet presAssocID="{1CB3E657-DA00-4BF1-B9E6-E415DCA67D26}" presName="node" presStyleLbl="vennNode1" presStyleIdx="5" presStyleCnt="9" custScaleX="109091" custScaleY="105329">
        <dgm:presLayoutVars>
          <dgm:bulletEnabled val="1"/>
        </dgm:presLayoutVars>
      </dgm:prSet>
      <dgm:spPr/>
    </dgm:pt>
    <dgm:pt modelId="{D9CBF1AA-0448-491E-9D1B-31E2742B4C84}" type="pres">
      <dgm:prSet presAssocID="{86750CE1-5022-41D4-B2E3-1E000B9E7A5E}" presName="node" presStyleLbl="vennNode1" presStyleIdx="6" presStyleCnt="9" custScaleX="127017" custScaleY="101433">
        <dgm:presLayoutVars>
          <dgm:bulletEnabled val="1"/>
        </dgm:presLayoutVars>
      </dgm:prSet>
      <dgm:spPr/>
    </dgm:pt>
    <dgm:pt modelId="{B61D3D49-C1A9-4D07-90FA-E2E0B3B2A176}" type="pres">
      <dgm:prSet presAssocID="{25C12AD0-74A8-417A-92BB-B207F42A72A5}" presName="node" presStyleLbl="vennNode1" presStyleIdx="7" presStyleCnt="9" custScaleX="121896" custScaleY="105329">
        <dgm:presLayoutVars>
          <dgm:bulletEnabled val="1"/>
        </dgm:presLayoutVars>
      </dgm:prSet>
      <dgm:spPr/>
    </dgm:pt>
    <dgm:pt modelId="{752FEC4F-A01F-4640-982B-2B6FA9BBEF31}" type="pres">
      <dgm:prSet presAssocID="{7CD20CCB-8B79-4A1F-8E71-AE1C7051786D}" presName="node" presStyleLbl="vennNode1" presStyleIdx="8" presStyleCnt="9" custScaleX="122000">
        <dgm:presLayoutVars>
          <dgm:bulletEnabled val="1"/>
        </dgm:presLayoutVars>
      </dgm:prSet>
      <dgm:spPr/>
    </dgm:pt>
  </dgm:ptLst>
  <dgm:cxnLst>
    <dgm:cxn modelId="{6FD27420-C7B9-4758-956B-AC1058A162D6}" type="presOf" srcId="{1CB3E657-DA00-4BF1-B9E6-E415DCA67D26}" destId="{A801179D-6963-4314-9E20-AB2F84B259B1}" srcOrd="0" destOrd="0" presId="urn:microsoft.com/office/officeart/2005/8/layout/radial3"/>
    <dgm:cxn modelId="{2213F523-EDA4-41AB-B0F1-42D4D6427930}" srcId="{BBB50DD7-E465-4304-BA3F-7A0238F72D79}" destId="{772CB112-B49F-4CE1-BC8C-A96165AA130B}" srcOrd="3" destOrd="0" parTransId="{BF1DB85D-1AB6-448D-BF75-CF18E6A39C16}" sibTransId="{711531EB-702E-42A2-9634-36E1EF4EA8D2}"/>
    <dgm:cxn modelId="{AD435C30-A2DA-44E2-A90E-C19ECAB1B0B3}" type="presOf" srcId="{772CB112-B49F-4CE1-BC8C-A96165AA130B}" destId="{753A7319-BE27-4D6D-B4F7-E3765D6AB404}" srcOrd="0" destOrd="0" presId="urn:microsoft.com/office/officeart/2005/8/layout/radial3"/>
    <dgm:cxn modelId="{2515704F-9919-4680-A99F-001C2E994512}" srcId="{1CA19068-AF6B-498D-B782-BBFB2963F2FD}" destId="{BBB50DD7-E465-4304-BA3F-7A0238F72D79}" srcOrd="0" destOrd="0" parTransId="{5BC832A0-3A38-4677-9BC7-0076F067B954}" sibTransId="{A8B9CC36-5EF3-4DDD-B9DE-E5F3DAE9BF12}"/>
    <dgm:cxn modelId="{48A14551-AF24-4AD9-B8E1-6EBCB5071BF4}" srcId="{BBB50DD7-E465-4304-BA3F-7A0238F72D79}" destId="{7CD20CCB-8B79-4A1F-8E71-AE1C7051786D}" srcOrd="7" destOrd="0" parTransId="{57811A2E-B687-402A-97D5-5A1C904FBA08}" sibTransId="{1036041A-DDD1-4B72-8079-3178658418A3}"/>
    <dgm:cxn modelId="{CD989A72-0F52-483B-98F2-8A00D4FE6FE7}" type="presOf" srcId="{25C12AD0-74A8-417A-92BB-B207F42A72A5}" destId="{B61D3D49-C1A9-4D07-90FA-E2E0B3B2A176}" srcOrd="0" destOrd="0" presId="urn:microsoft.com/office/officeart/2005/8/layout/radial3"/>
    <dgm:cxn modelId="{47F7E057-6153-444F-B52E-784D942DCA48}" type="presOf" srcId="{7CD20CCB-8B79-4A1F-8E71-AE1C7051786D}" destId="{752FEC4F-A01F-4640-982B-2B6FA9BBEF31}" srcOrd="0" destOrd="0" presId="urn:microsoft.com/office/officeart/2005/8/layout/radial3"/>
    <dgm:cxn modelId="{24E28D7A-36FF-4580-9F8B-746B7B91478D}" srcId="{BBB50DD7-E465-4304-BA3F-7A0238F72D79}" destId="{25C12AD0-74A8-417A-92BB-B207F42A72A5}" srcOrd="6" destOrd="0" parTransId="{E201C416-7086-4CA7-A0D7-90E1E68B7E28}" sibTransId="{0AE3E1A8-4F86-4991-8470-619BA51CB935}"/>
    <dgm:cxn modelId="{14DB807D-FD50-443B-9B02-D51A39180203}" type="presOf" srcId="{633206FD-85ED-4F3C-AE52-A78353DB6EF7}" destId="{A1909096-A657-479C-AD18-BE89CCF26F54}" srcOrd="0" destOrd="0" presId="urn:microsoft.com/office/officeart/2005/8/layout/radial3"/>
    <dgm:cxn modelId="{F78C1D82-D39F-4433-BFB2-800C508FC773}" type="presOf" srcId="{86750CE1-5022-41D4-B2E3-1E000B9E7A5E}" destId="{D9CBF1AA-0448-491E-9D1B-31E2742B4C84}" srcOrd="0" destOrd="0" presId="urn:microsoft.com/office/officeart/2005/8/layout/radial3"/>
    <dgm:cxn modelId="{D55699AD-3FB4-46E7-8A52-774CBFF392E3}" srcId="{BBB50DD7-E465-4304-BA3F-7A0238F72D79}" destId="{633206FD-85ED-4F3C-AE52-A78353DB6EF7}" srcOrd="1" destOrd="0" parTransId="{2FE7DE90-3F32-4ECC-B425-0AF7952E5244}" sibTransId="{D2CAF0E1-E9EE-405A-93DB-5E373F00FE62}"/>
    <dgm:cxn modelId="{BA8F48B2-F633-4AD3-A4F1-98A5E59CF006}" srcId="{BBB50DD7-E465-4304-BA3F-7A0238F72D79}" destId="{8E3EB41E-0B97-422C-BF68-4E194B58EC28}" srcOrd="2" destOrd="0" parTransId="{552E16AC-864F-4280-A45F-5E0748DC8F1C}" sibTransId="{879EB0F2-D133-4443-853D-005B7913D2DD}"/>
    <dgm:cxn modelId="{DB97B4C3-0AC8-43B3-A0E3-C8AA7DB2972B}" type="presOf" srcId="{BBB50DD7-E465-4304-BA3F-7A0238F72D79}" destId="{8A21E82F-A5FB-4FCD-BF6B-B6B5B61EA59D}" srcOrd="0" destOrd="0" presId="urn:microsoft.com/office/officeart/2005/8/layout/radial3"/>
    <dgm:cxn modelId="{9B2765DB-090B-400B-83FA-BD2A5D700630}" srcId="{BBB50DD7-E465-4304-BA3F-7A0238F72D79}" destId="{86750CE1-5022-41D4-B2E3-1E000B9E7A5E}" srcOrd="5" destOrd="0" parTransId="{4C10584F-29DA-4C3E-90E3-7D038522E1F5}" sibTransId="{BE9321C5-EC45-47D7-BD4C-2864409534E7}"/>
    <dgm:cxn modelId="{32873BDE-928B-4731-B36A-9DEA4485DFFF}" type="presOf" srcId="{1CA19068-AF6B-498D-B782-BBFB2963F2FD}" destId="{D4ADB614-8C00-4BA5-9493-03DA75A148AE}" srcOrd="0" destOrd="0" presId="urn:microsoft.com/office/officeart/2005/8/layout/radial3"/>
    <dgm:cxn modelId="{E4565EDE-858C-436C-9B28-148DA4B452E8}" srcId="{BBB50DD7-E465-4304-BA3F-7A0238F72D79}" destId="{1CB3E657-DA00-4BF1-B9E6-E415DCA67D26}" srcOrd="4" destOrd="0" parTransId="{E04E3472-19B9-4A93-B61A-ECB0256DF5B3}" sibTransId="{E6E41FBE-3FEC-4026-BCB6-3F33DC282A4B}"/>
    <dgm:cxn modelId="{79DD5AE9-F4B7-42C9-BC4C-55CEE62A4C80}" type="presOf" srcId="{26716613-39C4-4508-815E-2ADFEF1F8E0E}" destId="{0C7E2F11-5703-4D90-95CA-1794CBD8AA31}" srcOrd="0" destOrd="0" presId="urn:microsoft.com/office/officeart/2005/8/layout/radial3"/>
    <dgm:cxn modelId="{262BC6EC-EACA-494D-823C-6E762A735377}" srcId="{BBB50DD7-E465-4304-BA3F-7A0238F72D79}" destId="{26716613-39C4-4508-815E-2ADFEF1F8E0E}" srcOrd="0" destOrd="0" parTransId="{D665D986-91B9-46FF-927B-2E28539F691B}" sibTransId="{7CA30E34-87EE-43A2-8482-7AEA6698938C}"/>
    <dgm:cxn modelId="{04EACFFC-C7D3-4107-A13A-F03213D14349}" type="presOf" srcId="{8E3EB41E-0B97-422C-BF68-4E194B58EC28}" destId="{D134A5B3-AE54-4A86-992B-A580CC2B0F27}" srcOrd="0" destOrd="0" presId="urn:microsoft.com/office/officeart/2005/8/layout/radial3"/>
    <dgm:cxn modelId="{588B180D-8535-4298-92CF-9BEB13052551}" type="presParOf" srcId="{D4ADB614-8C00-4BA5-9493-03DA75A148AE}" destId="{32B7BB68-5407-4196-BA55-E4A8171D0DE7}" srcOrd="0" destOrd="0" presId="urn:microsoft.com/office/officeart/2005/8/layout/radial3"/>
    <dgm:cxn modelId="{1BBDDB03-FC6D-4FE2-9FE7-70F34E8BB2F6}" type="presParOf" srcId="{32B7BB68-5407-4196-BA55-E4A8171D0DE7}" destId="{8A21E82F-A5FB-4FCD-BF6B-B6B5B61EA59D}" srcOrd="0" destOrd="0" presId="urn:microsoft.com/office/officeart/2005/8/layout/radial3"/>
    <dgm:cxn modelId="{C7FD26E8-FE99-48E1-AF23-C7572DE3258F}" type="presParOf" srcId="{32B7BB68-5407-4196-BA55-E4A8171D0DE7}" destId="{0C7E2F11-5703-4D90-95CA-1794CBD8AA31}" srcOrd="1" destOrd="0" presId="urn:microsoft.com/office/officeart/2005/8/layout/radial3"/>
    <dgm:cxn modelId="{FFC80178-AAEA-47BC-9801-75807C62CCF2}" type="presParOf" srcId="{32B7BB68-5407-4196-BA55-E4A8171D0DE7}" destId="{A1909096-A657-479C-AD18-BE89CCF26F54}" srcOrd="2" destOrd="0" presId="urn:microsoft.com/office/officeart/2005/8/layout/radial3"/>
    <dgm:cxn modelId="{42F88E30-E9A1-467C-8140-CE3344394F36}" type="presParOf" srcId="{32B7BB68-5407-4196-BA55-E4A8171D0DE7}" destId="{D134A5B3-AE54-4A86-992B-A580CC2B0F27}" srcOrd="3" destOrd="0" presId="urn:microsoft.com/office/officeart/2005/8/layout/radial3"/>
    <dgm:cxn modelId="{67541DB0-1676-4154-9B8E-E4CF6AE47563}" type="presParOf" srcId="{32B7BB68-5407-4196-BA55-E4A8171D0DE7}" destId="{753A7319-BE27-4D6D-B4F7-E3765D6AB404}" srcOrd="4" destOrd="0" presId="urn:microsoft.com/office/officeart/2005/8/layout/radial3"/>
    <dgm:cxn modelId="{7DF63016-2329-42B4-8B9B-B65B9B4FB1B0}" type="presParOf" srcId="{32B7BB68-5407-4196-BA55-E4A8171D0DE7}" destId="{A801179D-6963-4314-9E20-AB2F84B259B1}" srcOrd="5" destOrd="0" presId="urn:microsoft.com/office/officeart/2005/8/layout/radial3"/>
    <dgm:cxn modelId="{EE91B8F1-E1CF-498C-9D3B-DD4128B7FE15}" type="presParOf" srcId="{32B7BB68-5407-4196-BA55-E4A8171D0DE7}" destId="{D9CBF1AA-0448-491E-9D1B-31E2742B4C84}" srcOrd="6" destOrd="0" presId="urn:microsoft.com/office/officeart/2005/8/layout/radial3"/>
    <dgm:cxn modelId="{4D31FE6C-12F6-48FF-A5F6-C079B37FE22E}" type="presParOf" srcId="{32B7BB68-5407-4196-BA55-E4A8171D0DE7}" destId="{B61D3D49-C1A9-4D07-90FA-E2E0B3B2A176}" srcOrd="7" destOrd="0" presId="urn:microsoft.com/office/officeart/2005/8/layout/radial3"/>
    <dgm:cxn modelId="{A7C0D663-9D12-431B-AB05-47C712DE09A9}" type="presParOf" srcId="{32B7BB68-5407-4196-BA55-E4A8171D0DE7}" destId="{752FEC4F-A01F-4640-982B-2B6FA9BBEF31}"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E9DC98-C679-4D0C-9C44-C3DA29361464}" type="doc">
      <dgm:prSet loTypeId="urn:microsoft.com/office/officeart/2005/8/layout/arrow2" loCatId="process" qsTypeId="urn:microsoft.com/office/officeart/2005/8/quickstyle/simple1" qsCatId="simple" csTypeId="urn:microsoft.com/office/officeart/2005/8/colors/accent1_2" csCatId="accent1" phldr="1"/>
      <dgm:spPr/>
    </dgm:pt>
    <dgm:pt modelId="{0C9520AB-CFF8-4FBF-9895-C0395A92048A}">
      <dgm:prSet phldrT="[Text]"/>
      <dgm:spPr/>
      <dgm:t>
        <a:bodyPr/>
        <a:lstStyle/>
        <a:p>
          <a:r>
            <a:rPr lang="en-IN" dirty="0"/>
            <a:t>Passive</a:t>
          </a:r>
        </a:p>
      </dgm:t>
    </dgm:pt>
    <dgm:pt modelId="{D65DE1C4-FF57-4CB2-A903-15AEA05CA948}" type="parTrans" cxnId="{1EBD9C15-944C-461C-A8CB-5356A2FC0ABC}">
      <dgm:prSet/>
      <dgm:spPr/>
      <dgm:t>
        <a:bodyPr/>
        <a:lstStyle/>
        <a:p>
          <a:endParaRPr lang="en-IN"/>
        </a:p>
      </dgm:t>
    </dgm:pt>
    <dgm:pt modelId="{65369BEE-758A-4847-BABA-EEB8584B704C}" type="sibTrans" cxnId="{1EBD9C15-944C-461C-A8CB-5356A2FC0ABC}">
      <dgm:prSet/>
      <dgm:spPr/>
      <dgm:t>
        <a:bodyPr/>
        <a:lstStyle/>
        <a:p>
          <a:endParaRPr lang="en-IN"/>
        </a:p>
      </dgm:t>
    </dgm:pt>
    <dgm:pt modelId="{5495A5A9-81BF-4D6D-9383-FA1A6F581EB1}">
      <dgm:prSet phldrT="[Text]"/>
      <dgm:spPr/>
      <dgm:t>
        <a:bodyPr/>
        <a:lstStyle/>
        <a:p>
          <a:r>
            <a:rPr lang="en-IN" dirty="0"/>
            <a:t>Intensified </a:t>
          </a:r>
        </a:p>
      </dgm:t>
    </dgm:pt>
    <dgm:pt modelId="{BE6770AB-23C0-43B9-BA47-0397F3E7C72E}" type="parTrans" cxnId="{D04EF047-C9BB-47AE-8B7D-5DBF11220FE3}">
      <dgm:prSet/>
      <dgm:spPr/>
      <dgm:t>
        <a:bodyPr/>
        <a:lstStyle/>
        <a:p>
          <a:endParaRPr lang="en-IN"/>
        </a:p>
      </dgm:t>
    </dgm:pt>
    <dgm:pt modelId="{86E97344-C092-4458-8D48-E83CE9BA27F6}" type="sibTrans" cxnId="{D04EF047-C9BB-47AE-8B7D-5DBF11220FE3}">
      <dgm:prSet/>
      <dgm:spPr/>
      <dgm:t>
        <a:bodyPr/>
        <a:lstStyle/>
        <a:p>
          <a:endParaRPr lang="en-IN"/>
        </a:p>
      </dgm:t>
    </dgm:pt>
    <dgm:pt modelId="{FDBF9234-85F9-401C-B237-9F194A727177}">
      <dgm:prSet phldrT="[Text]"/>
      <dgm:spPr/>
      <dgm:t>
        <a:bodyPr/>
        <a:lstStyle/>
        <a:p>
          <a:r>
            <a:rPr lang="en-IN" dirty="0"/>
            <a:t>Active</a:t>
          </a:r>
        </a:p>
      </dgm:t>
    </dgm:pt>
    <dgm:pt modelId="{E283E9A1-703E-4C70-9F41-B631753835DB}" type="parTrans" cxnId="{5153CB21-E24A-4E2A-9227-674F9D6D46A8}">
      <dgm:prSet/>
      <dgm:spPr/>
      <dgm:t>
        <a:bodyPr/>
        <a:lstStyle/>
        <a:p>
          <a:endParaRPr lang="en-IN"/>
        </a:p>
      </dgm:t>
    </dgm:pt>
    <dgm:pt modelId="{B3C39891-0C5D-4BCE-A139-6AD35AC606FC}" type="sibTrans" cxnId="{5153CB21-E24A-4E2A-9227-674F9D6D46A8}">
      <dgm:prSet/>
      <dgm:spPr/>
      <dgm:t>
        <a:bodyPr/>
        <a:lstStyle/>
        <a:p>
          <a:endParaRPr lang="en-IN"/>
        </a:p>
      </dgm:t>
    </dgm:pt>
    <dgm:pt modelId="{474309EB-7ABC-4324-BE3C-2DE93F8B0BB8}" type="pres">
      <dgm:prSet presAssocID="{72E9DC98-C679-4D0C-9C44-C3DA29361464}" presName="arrowDiagram" presStyleCnt="0">
        <dgm:presLayoutVars>
          <dgm:chMax val="5"/>
          <dgm:dir/>
          <dgm:resizeHandles val="exact"/>
        </dgm:presLayoutVars>
      </dgm:prSet>
      <dgm:spPr/>
    </dgm:pt>
    <dgm:pt modelId="{D5829ACC-28E8-40AE-B7F1-C6748CAF64BD}" type="pres">
      <dgm:prSet presAssocID="{72E9DC98-C679-4D0C-9C44-C3DA29361464}" presName="arrow" presStyleLbl="bgShp" presStyleIdx="0" presStyleCnt="1" custLinFactNeighborX="501" custLinFactNeighborY="2374"/>
      <dgm:spPr/>
    </dgm:pt>
    <dgm:pt modelId="{6B39B309-B26F-43D6-B736-72B831B96640}" type="pres">
      <dgm:prSet presAssocID="{72E9DC98-C679-4D0C-9C44-C3DA29361464}" presName="arrowDiagram3" presStyleCnt="0"/>
      <dgm:spPr/>
    </dgm:pt>
    <dgm:pt modelId="{93475E69-17C2-42EE-9AB1-50A27C2F9E50}" type="pres">
      <dgm:prSet presAssocID="{0C9520AB-CFF8-4FBF-9895-C0395A92048A}" presName="bullet3a" presStyleLbl="node1" presStyleIdx="0" presStyleCnt="3"/>
      <dgm:spPr>
        <a:solidFill>
          <a:schemeClr val="accent4"/>
        </a:solidFill>
      </dgm:spPr>
    </dgm:pt>
    <dgm:pt modelId="{9FBCD5C0-12C6-48CE-B175-6C2354F7DFE5}" type="pres">
      <dgm:prSet presAssocID="{0C9520AB-CFF8-4FBF-9895-C0395A92048A}" presName="textBox3a" presStyleLbl="revTx" presStyleIdx="0" presStyleCnt="3">
        <dgm:presLayoutVars>
          <dgm:bulletEnabled val="1"/>
        </dgm:presLayoutVars>
      </dgm:prSet>
      <dgm:spPr/>
    </dgm:pt>
    <dgm:pt modelId="{03FD81DD-04B8-4EAC-A812-2DA3FD08DE4D}" type="pres">
      <dgm:prSet presAssocID="{5495A5A9-81BF-4D6D-9383-FA1A6F581EB1}" presName="bullet3b" presStyleLbl="node1" presStyleIdx="1" presStyleCnt="3"/>
      <dgm:spPr>
        <a:solidFill>
          <a:srgbClr val="00B050"/>
        </a:solidFill>
      </dgm:spPr>
    </dgm:pt>
    <dgm:pt modelId="{E351DF0A-9749-4F8D-949F-3CA1082CDA9E}" type="pres">
      <dgm:prSet presAssocID="{5495A5A9-81BF-4D6D-9383-FA1A6F581EB1}" presName="textBox3b" presStyleLbl="revTx" presStyleIdx="1" presStyleCnt="3">
        <dgm:presLayoutVars>
          <dgm:bulletEnabled val="1"/>
        </dgm:presLayoutVars>
      </dgm:prSet>
      <dgm:spPr/>
    </dgm:pt>
    <dgm:pt modelId="{3395E779-0484-488A-A54C-BE2B603204DE}" type="pres">
      <dgm:prSet presAssocID="{FDBF9234-85F9-401C-B237-9F194A727177}" presName="bullet3c" presStyleLbl="node1" presStyleIdx="2" presStyleCnt="3"/>
      <dgm:spPr>
        <a:solidFill>
          <a:schemeClr val="accent6">
            <a:lumMod val="75000"/>
          </a:schemeClr>
        </a:solidFill>
      </dgm:spPr>
    </dgm:pt>
    <dgm:pt modelId="{83BE8349-4E68-436C-805B-6AA327BD06C0}" type="pres">
      <dgm:prSet presAssocID="{FDBF9234-85F9-401C-B237-9F194A727177}" presName="textBox3c" presStyleLbl="revTx" presStyleIdx="2" presStyleCnt="3">
        <dgm:presLayoutVars>
          <dgm:bulletEnabled val="1"/>
        </dgm:presLayoutVars>
      </dgm:prSet>
      <dgm:spPr/>
    </dgm:pt>
  </dgm:ptLst>
  <dgm:cxnLst>
    <dgm:cxn modelId="{1A351300-8ABD-4336-8DC1-590E5AAF86B3}" type="presOf" srcId="{0C9520AB-CFF8-4FBF-9895-C0395A92048A}" destId="{9FBCD5C0-12C6-48CE-B175-6C2354F7DFE5}" srcOrd="0" destOrd="0" presId="urn:microsoft.com/office/officeart/2005/8/layout/arrow2"/>
    <dgm:cxn modelId="{1EBD9C15-944C-461C-A8CB-5356A2FC0ABC}" srcId="{72E9DC98-C679-4D0C-9C44-C3DA29361464}" destId="{0C9520AB-CFF8-4FBF-9895-C0395A92048A}" srcOrd="0" destOrd="0" parTransId="{D65DE1C4-FF57-4CB2-A903-15AEA05CA948}" sibTransId="{65369BEE-758A-4847-BABA-EEB8584B704C}"/>
    <dgm:cxn modelId="{5153CB21-E24A-4E2A-9227-674F9D6D46A8}" srcId="{72E9DC98-C679-4D0C-9C44-C3DA29361464}" destId="{FDBF9234-85F9-401C-B237-9F194A727177}" srcOrd="2" destOrd="0" parTransId="{E283E9A1-703E-4C70-9F41-B631753835DB}" sibTransId="{B3C39891-0C5D-4BCE-A139-6AD35AC606FC}"/>
    <dgm:cxn modelId="{D04EF047-C9BB-47AE-8B7D-5DBF11220FE3}" srcId="{72E9DC98-C679-4D0C-9C44-C3DA29361464}" destId="{5495A5A9-81BF-4D6D-9383-FA1A6F581EB1}" srcOrd="1" destOrd="0" parTransId="{BE6770AB-23C0-43B9-BA47-0397F3E7C72E}" sibTransId="{86E97344-C092-4458-8D48-E83CE9BA27F6}"/>
    <dgm:cxn modelId="{49503D98-15EB-422B-B2A1-23089889EF55}" type="presOf" srcId="{72E9DC98-C679-4D0C-9C44-C3DA29361464}" destId="{474309EB-7ABC-4324-BE3C-2DE93F8B0BB8}" srcOrd="0" destOrd="0" presId="urn:microsoft.com/office/officeart/2005/8/layout/arrow2"/>
    <dgm:cxn modelId="{772968BC-F634-4145-8297-15A55871AACE}" type="presOf" srcId="{FDBF9234-85F9-401C-B237-9F194A727177}" destId="{83BE8349-4E68-436C-805B-6AA327BD06C0}" srcOrd="0" destOrd="0" presId="urn:microsoft.com/office/officeart/2005/8/layout/arrow2"/>
    <dgm:cxn modelId="{37E028C7-3C74-4EB6-944B-C08DD68E1A29}" type="presOf" srcId="{5495A5A9-81BF-4D6D-9383-FA1A6F581EB1}" destId="{E351DF0A-9749-4F8D-949F-3CA1082CDA9E}" srcOrd="0" destOrd="0" presId="urn:microsoft.com/office/officeart/2005/8/layout/arrow2"/>
    <dgm:cxn modelId="{C9549D0E-5764-43FE-90DB-082594CC446E}" type="presParOf" srcId="{474309EB-7ABC-4324-BE3C-2DE93F8B0BB8}" destId="{D5829ACC-28E8-40AE-B7F1-C6748CAF64BD}" srcOrd="0" destOrd="0" presId="urn:microsoft.com/office/officeart/2005/8/layout/arrow2"/>
    <dgm:cxn modelId="{19C2E6D5-E72A-4172-9D92-D1D2FF73FB0B}" type="presParOf" srcId="{474309EB-7ABC-4324-BE3C-2DE93F8B0BB8}" destId="{6B39B309-B26F-43D6-B736-72B831B96640}" srcOrd="1" destOrd="0" presId="urn:microsoft.com/office/officeart/2005/8/layout/arrow2"/>
    <dgm:cxn modelId="{0A215F07-1427-4CAD-BC5E-531FB662976E}" type="presParOf" srcId="{6B39B309-B26F-43D6-B736-72B831B96640}" destId="{93475E69-17C2-42EE-9AB1-50A27C2F9E50}" srcOrd="0" destOrd="0" presId="urn:microsoft.com/office/officeart/2005/8/layout/arrow2"/>
    <dgm:cxn modelId="{E186C18B-EE36-433B-A9FB-CC33FA3DA2C5}" type="presParOf" srcId="{6B39B309-B26F-43D6-B736-72B831B96640}" destId="{9FBCD5C0-12C6-48CE-B175-6C2354F7DFE5}" srcOrd="1" destOrd="0" presId="urn:microsoft.com/office/officeart/2005/8/layout/arrow2"/>
    <dgm:cxn modelId="{07C8DB89-9D26-422D-8A94-DA2417851ADA}" type="presParOf" srcId="{6B39B309-B26F-43D6-B736-72B831B96640}" destId="{03FD81DD-04B8-4EAC-A812-2DA3FD08DE4D}" srcOrd="2" destOrd="0" presId="urn:microsoft.com/office/officeart/2005/8/layout/arrow2"/>
    <dgm:cxn modelId="{7036A634-E0D0-432A-9467-C308127F75FB}" type="presParOf" srcId="{6B39B309-B26F-43D6-B736-72B831B96640}" destId="{E351DF0A-9749-4F8D-949F-3CA1082CDA9E}" srcOrd="3" destOrd="0" presId="urn:microsoft.com/office/officeart/2005/8/layout/arrow2"/>
    <dgm:cxn modelId="{613B1B5E-481C-467A-9964-7A3F47982DEE}" type="presParOf" srcId="{6B39B309-B26F-43D6-B736-72B831B96640}" destId="{3395E779-0484-488A-A54C-BE2B603204DE}" srcOrd="4" destOrd="0" presId="urn:microsoft.com/office/officeart/2005/8/layout/arrow2"/>
    <dgm:cxn modelId="{67350633-9641-4C8C-A9FA-6D5E05F37F3D}" type="presParOf" srcId="{6B39B309-B26F-43D6-B736-72B831B96640}" destId="{83BE8349-4E68-436C-805B-6AA327BD06C0}"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D23417-6E6C-4A4B-8019-DEA39BFAC8CB}"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IN"/>
        </a:p>
      </dgm:t>
    </dgm:pt>
    <dgm:pt modelId="{426A45E6-E4F9-4701-94F0-AE34B87AC2F4}">
      <dgm:prSet phldrT="[Text]" custT="1"/>
      <dgm:spPr/>
      <dgm:t>
        <a:bodyPr/>
        <a:lstStyle/>
        <a:p>
          <a:r>
            <a:rPr lang="en-IN" sz="2400" b="1" dirty="0"/>
            <a:t>Treatment</a:t>
          </a:r>
          <a:endParaRPr lang="en-IN" sz="3100" b="1" dirty="0"/>
        </a:p>
      </dgm:t>
    </dgm:pt>
    <dgm:pt modelId="{A28BC794-4D48-4A0E-9DC9-25A9FF2301F6}" type="parTrans" cxnId="{58716B5E-2E33-4A3A-83C1-1DA29E2311B4}">
      <dgm:prSet/>
      <dgm:spPr/>
      <dgm:t>
        <a:bodyPr/>
        <a:lstStyle/>
        <a:p>
          <a:endParaRPr lang="en-IN"/>
        </a:p>
      </dgm:t>
    </dgm:pt>
    <dgm:pt modelId="{0E6E2BFE-E544-46FB-9AED-166150D35CF5}" type="sibTrans" cxnId="{58716B5E-2E33-4A3A-83C1-1DA29E2311B4}">
      <dgm:prSet/>
      <dgm:spPr/>
      <dgm:t>
        <a:bodyPr/>
        <a:lstStyle/>
        <a:p>
          <a:endParaRPr lang="en-IN"/>
        </a:p>
      </dgm:t>
    </dgm:pt>
    <dgm:pt modelId="{DF909F0D-4702-4E2C-8DAC-DF80A7E8653F}">
      <dgm:prSet phldrT="[Text]" custT="1"/>
      <dgm:spPr/>
      <dgm:t>
        <a:bodyPr/>
        <a:lstStyle/>
        <a:p>
          <a:r>
            <a:rPr lang="en-IN" sz="2400" dirty="0"/>
            <a:t>Daily Regimen</a:t>
          </a:r>
        </a:p>
      </dgm:t>
    </dgm:pt>
    <dgm:pt modelId="{8E135223-8AC1-4DE4-AD11-BAA2E89C2418}" type="parTrans" cxnId="{6DC86939-7A40-411A-A976-EC92ED01A1B8}">
      <dgm:prSet/>
      <dgm:spPr/>
      <dgm:t>
        <a:bodyPr/>
        <a:lstStyle/>
        <a:p>
          <a:endParaRPr lang="en-IN"/>
        </a:p>
      </dgm:t>
    </dgm:pt>
    <dgm:pt modelId="{C3625E81-755E-4DA3-86B7-5236CEB717C9}" type="sibTrans" cxnId="{6DC86939-7A40-411A-A976-EC92ED01A1B8}">
      <dgm:prSet/>
      <dgm:spPr/>
      <dgm:t>
        <a:bodyPr/>
        <a:lstStyle/>
        <a:p>
          <a:endParaRPr lang="en-IN"/>
        </a:p>
      </dgm:t>
    </dgm:pt>
    <dgm:pt modelId="{2C3061F3-8A54-49CF-B163-D1EC0869030C}">
      <dgm:prSet phldrT="[Text]" custT="1"/>
      <dgm:spPr/>
      <dgm:t>
        <a:bodyPr/>
        <a:lstStyle/>
        <a:p>
          <a:r>
            <a:rPr lang="en-IN" sz="2400" b="1" dirty="0"/>
            <a:t>Patient Centric Care</a:t>
          </a:r>
        </a:p>
      </dgm:t>
    </dgm:pt>
    <dgm:pt modelId="{ABB6ACFC-647E-4075-8527-43A811DD4F82}" type="parTrans" cxnId="{3770B26B-D8CE-4F43-B376-3BB5967F2CF1}">
      <dgm:prSet/>
      <dgm:spPr/>
      <dgm:t>
        <a:bodyPr/>
        <a:lstStyle/>
        <a:p>
          <a:endParaRPr lang="en-IN"/>
        </a:p>
      </dgm:t>
    </dgm:pt>
    <dgm:pt modelId="{F2ABA41F-BAC1-4DCC-8654-39E8EDF9ECEB}" type="sibTrans" cxnId="{3770B26B-D8CE-4F43-B376-3BB5967F2CF1}">
      <dgm:prSet/>
      <dgm:spPr/>
      <dgm:t>
        <a:bodyPr/>
        <a:lstStyle/>
        <a:p>
          <a:endParaRPr lang="en-IN"/>
        </a:p>
      </dgm:t>
    </dgm:pt>
    <dgm:pt modelId="{5F997876-0F3A-4B25-BBD1-2789BC7CC83B}">
      <dgm:prSet phldrT="[Text]" custT="1"/>
      <dgm:spPr/>
      <dgm:t>
        <a:bodyPr/>
        <a:lstStyle/>
        <a:p>
          <a:r>
            <a:rPr lang="en-IN" sz="2400" dirty="0"/>
            <a:t>IT Enabled Adherence Support</a:t>
          </a:r>
        </a:p>
      </dgm:t>
    </dgm:pt>
    <dgm:pt modelId="{488B5E22-CF93-4A7A-99D9-5289CA8CE9D1}" type="parTrans" cxnId="{392E728F-6665-457C-AF80-813B97596BA7}">
      <dgm:prSet/>
      <dgm:spPr/>
      <dgm:t>
        <a:bodyPr/>
        <a:lstStyle/>
        <a:p>
          <a:endParaRPr lang="en-IN"/>
        </a:p>
      </dgm:t>
    </dgm:pt>
    <dgm:pt modelId="{E8A3F1A1-E391-41F2-B52F-3D2AE93B7036}" type="sibTrans" cxnId="{392E728F-6665-457C-AF80-813B97596BA7}">
      <dgm:prSet/>
      <dgm:spPr/>
      <dgm:t>
        <a:bodyPr/>
        <a:lstStyle/>
        <a:p>
          <a:endParaRPr lang="en-IN"/>
        </a:p>
      </dgm:t>
    </dgm:pt>
    <dgm:pt modelId="{1FD76B23-B3DE-455D-BD85-7371BFA9DA73}">
      <dgm:prSet phldrT="[Text]" custT="1"/>
      <dgm:spPr/>
      <dgm:t>
        <a:bodyPr/>
        <a:lstStyle/>
        <a:p>
          <a:r>
            <a:rPr lang="en-IN" sz="2400" b="1" dirty="0"/>
            <a:t>Reduce Out-of-pocket Expenditure</a:t>
          </a:r>
        </a:p>
      </dgm:t>
    </dgm:pt>
    <dgm:pt modelId="{91814667-18E3-4F0C-A008-DB2135040646}" type="parTrans" cxnId="{FEA0A64F-43A8-4BB2-939B-1017884BD4C0}">
      <dgm:prSet/>
      <dgm:spPr/>
      <dgm:t>
        <a:bodyPr/>
        <a:lstStyle/>
        <a:p>
          <a:endParaRPr lang="en-IN"/>
        </a:p>
      </dgm:t>
    </dgm:pt>
    <dgm:pt modelId="{1E27FD46-28FD-459D-ABA4-0C9C4D2D842E}" type="sibTrans" cxnId="{FEA0A64F-43A8-4BB2-939B-1017884BD4C0}">
      <dgm:prSet/>
      <dgm:spPr/>
      <dgm:t>
        <a:bodyPr/>
        <a:lstStyle/>
        <a:p>
          <a:endParaRPr lang="en-IN"/>
        </a:p>
      </dgm:t>
    </dgm:pt>
    <dgm:pt modelId="{96AAD831-0DFB-4760-B701-9E2B6062DE64}">
      <dgm:prSet phldrT="[Text]"/>
      <dgm:spPr/>
      <dgm:t>
        <a:bodyPr/>
        <a:lstStyle/>
        <a:p>
          <a:r>
            <a:rPr lang="en-IN" dirty="0"/>
            <a:t>Financial incentives</a:t>
          </a:r>
        </a:p>
      </dgm:t>
    </dgm:pt>
    <dgm:pt modelId="{6374F19B-70E2-4B54-973C-787E6B87B0E9}" type="parTrans" cxnId="{B1D1E09C-9868-4CA0-AF20-A3496ED1973B}">
      <dgm:prSet/>
      <dgm:spPr/>
      <dgm:t>
        <a:bodyPr/>
        <a:lstStyle/>
        <a:p>
          <a:endParaRPr lang="en-IN"/>
        </a:p>
      </dgm:t>
    </dgm:pt>
    <dgm:pt modelId="{338690EA-1AD7-4F30-933E-922EB07EB3FD}" type="sibTrans" cxnId="{B1D1E09C-9868-4CA0-AF20-A3496ED1973B}">
      <dgm:prSet/>
      <dgm:spPr/>
      <dgm:t>
        <a:bodyPr/>
        <a:lstStyle/>
        <a:p>
          <a:endParaRPr lang="en-IN"/>
        </a:p>
      </dgm:t>
    </dgm:pt>
    <dgm:pt modelId="{4D3A534E-C0F5-4AB6-B730-2CE5227CFF0F}">
      <dgm:prSet phldrT="[Text]"/>
      <dgm:spPr/>
      <dgm:t>
        <a:bodyPr/>
        <a:lstStyle/>
        <a:p>
          <a:r>
            <a:rPr lang="en-IN" dirty="0"/>
            <a:t>Direct Benefit Transfer</a:t>
          </a:r>
        </a:p>
      </dgm:t>
    </dgm:pt>
    <dgm:pt modelId="{9FC95821-DCDB-413A-B588-5010A2EC8033}" type="parTrans" cxnId="{B4A7A7D6-1052-42B5-96E7-B457852E6F02}">
      <dgm:prSet/>
      <dgm:spPr/>
      <dgm:t>
        <a:bodyPr/>
        <a:lstStyle/>
        <a:p>
          <a:endParaRPr lang="en-IN"/>
        </a:p>
      </dgm:t>
    </dgm:pt>
    <dgm:pt modelId="{DED34FE2-8DC5-4115-A3D3-EF8976E3E4F8}" type="sibTrans" cxnId="{B4A7A7D6-1052-42B5-96E7-B457852E6F02}">
      <dgm:prSet/>
      <dgm:spPr/>
      <dgm:t>
        <a:bodyPr/>
        <a:lstStyle/>
        <a:p>
          <a:endParaRPr lang="en-IN"/>
        </a:p>
      </dgm:t>
    </dgm:pt>
    <dgm:pt modelId="{C9775E4D-DB7F-4334-AD2A-AAA1F17D9722}">
      <dgm:prSet phldrT="[Text]" custT="1"/>
      <dgm:spPr/>
      <dgm:t>
        <a:bodyPr/>
        <a:lstStyle/>
        <a:p>
          <a:r>
            <a:rPr lang="en-IN" sz="2400" dirty="0"/>
            <a:t>Shorter Regimen</a:t>
          </a:r>
        </a:p>
      </dgm:t>
    </dgm:pt>
    <dgm:pt modelId="{96A590B3-9088-46BE-B3FD-C6DEC7C19946}" type="parTrans" cxnId="{F300986B-0A95-47DE-BFD1-A07DEFE3DCC8}">
      <dgm:prSet/>
      <dgm:spPr/>
      <dgm:t>
        <a:bodyPr/>
        <a:lstStyle/>
        <a:p>
          <a:endParaRPr lang="en-US"/>
        </a:p>
      </dgm:t>
    </dgm:pt>
    <dgm:pt modelId="{4BC6BE96-939E-44A4-8562-49771FF78C9E}" type="sibTrans" cxnId="{F300986B-0A95-47DE-BFD1-A07DEFE3DCC8}">
      <dgm:prSet/>
      <dgm:spPr/>
      <dgm:t>
        <a:bodyPr/>
        <a:lstStyle/>
        <a:p>
          <a:endParaRPr lang="en-US"/>
        </a:p>
      </dgm:t>
    </dgm:pt>
    <dgm:pt modelId="{58FD4737-AF9A-4000-A68B-4784F6A2D0C6}">
      <dgm:prSet phldrT="[Text]" custT="1"/>
      <dgm:spPr/>
      <dgm:t>
        <a:bodyPr/>
        <a:lstStyle/>
        <a:p>
          <a:r>
            <a:rPr lang="en-IN" sz="2400" dirty="0"/>
            <a:t>Newer Drugs</a:t>
          </a:r>
        </a:p>
      </dgm:t>
    </dgm:pt>
    <dgm:pt modelId="{2F83358F-7F35-4C22-BD13-C882384A9389}" type="parTrans" cxnId="{C6308D65-5EAE-488B-A249-F16DF96C8808}">
      <dgm:prSet/>
      <dgm:spPr/>
      <dgm:t>
        <a:bodyPr/>
        <a:lstStyle/>
        <a:p>
          <a:endParaRPr lang="en-US"/>
        </a:p>
      </dgm:t>
    </dgm:pt>
    <dgm:pt modelId="{EE661D6E-A495-44A2-A0DD-39027EB13C33}" type="sibTrans" cxnId="{C6308D65-5EAE-488B-A249-F16DF96C8808}">
      <dgm:prSet/>
      <dgm:spPr/>
      <dgm:t>
        <a:bodyPr/>
        <a:lstStyle/>
        <a:p>
          <a:endParaRPr lang="en-US"/>
        </a:p>
      </dgm:t>
    </dgm:pt>
    <dgm:pt modelId="{6FFE5D59-3005-45B3-9F4C-F47103239098}">
      <dgm:prSet phldrT="[Text]"/>
      <dgm:spPr/>
      <dgm:t>
        <a:bodyPr/>
        <a:lstStyle/>
        <a:p>
          <a:endParaRPr lang="en-IN" dirty="0"/>
        </a:p>
      </dgm:t>
    </dgm:pt>
    <dgm:pt modelId="{6C010DB8-CEA1-4FD2-8064-EB4590D2DE5D}" type="parTrans" cxnId="{DCD6B04D-6DB5-4EEF-8990-9C42627EAE6E}">
      <dgm:prSet/>
      <dgm:spPr/>
      <dgm:t>
        <a:bodyPr/>
        <a:lstStyle/>
        <a:p>
          <a:endParaRPr lang="en-US"/>
        </a:p>
      </dgm:t>
    </dgm:pt>
    <dgm:pt modelId="{2BD7841D-E8EA-405E-BF79-6A609B021775}" type="sibTrans" cxnId="{DCD6B04D-6DB5-4EEF-8990-9C42627EAE6E}">
      <dgm:prSet/>
      <dgm:spPr/>
      <dgm:t>
        <a:bodyPr/>
        <a:lstStyle/>
        <a:p>
          <a:endParaRPr lang="en-US"/>
        </a:p>
      </dgm:t>
    </dgm:pt>
    <dgm:pt modelId="{9E8F57CE-8142-4DFC-BD2A-BA8640CA0822}">
      <dgm:prSet phldrT="[Text]" custT="1"/>
      <dgm:spPr/>
      <dgm:t>
        <a:bodyPr/>
        <a:lstStyle/>
        <a:p>
          <a:r>
            <a:rPr lang="en-IN" sz="2400" dirty="0"/>
            <a:t>Comorbidity management</a:t>
          </a:r>
        </a:p>
      </dgm:t>
    </dgm:pt>
    <dgm:pt modelId="{47F70A23-B6A8-4729-9FBA-122090E9FD25}" type="parTrans" cxnId="{DF90B4B6-F276-4905-A8E5-CB22BDCCD8BF}">
      <dgm:prSet/>
      <dgm:spPr/>
      <dgm:t>
        <a:bodyPr/>
        <a:lstStyle/>
        <a:p>
          <a:endParaRPr lang="en-US"/>
        </a:p>
      </dgm:t>
    </dgm:pt>
    <dgm:pt modelId="{626DE6FA-2566-4258-9C30-55BDA7E5FE80}" type="sibTrans" cxnId="{DF90B4B6-F276-4905-A8E5-CB22BDCCD8BF}">
      <dgm:prSet/>
      <dgm:spPr/>
      <dgm:t>
        <a:bodyPr/>
        <a:lstStyle/>
        <a:p>
          <a:endParaRPr lang="en-US"/>
        </a:p>
      </dgm:t>
    </dgm:pt>
    <dgm:pt modelId="{972CC3DC-B1A6-4A47-B8FF-7BFDD036E7A0}" type="pres">
      <dgm:prSet presAssocID="{18D23417-6E6C-4A4B-8019-DEA39BFAC8CB}" presName="Name0" presStyleCnt="0">
        <dgm:presLayoutVars>
          <dgm:chMax val="7"/>
          <dgm:dir/>
          <dgm:animLvl val="lvl"/>
          <dgm:resizeHandles val="exact"/>
        </dgm:presLayoutVars>
      </dgm:prSet>
      <dgm:spPr/>
    </dgm:pt>
    <dgm:pt modelId="{F169D820-EE0E-4E8E-B99F-D0B72EB25303}" type="pres">
      <dgm:prSet presAssocID="{426A45E6-E4F9-4701-94F0-AE34B87AC2F4}" presName="circle1" presStyleLbl="node1" presStyleIdx="0" presStyleCnt="3"/>
      <dgm:spPr/>
    </dgm:pt>
    <dgm:pt modelId="{2F28D43C-F505-4CD0-99F4-A94B49FAA460}" type="pres">
      <dgm:prSet presAssocID="{426A45E6-E4F9-4701-94F0-AE34B87AC2F4}" presName="space" presStyleCnt="0"/>
      <dgm:spPr/>
    </dgm:pt>
    <dgm:pt modelId="{90732A64-CCBF-42EC-AB54-B7543560CEEC}" type="pres">
      <dgm:prSet presAssocID="{426A45E6-E4F9-4701-94F0-AE34B87AC2F4}" presName="rect1" presStyleLbl="alignAcc1" presStyleIdx="0" presStyleCnt="3"/>
      <dgm:spPr/>
    </dgm:pt>
    <dgm:pt modelId="{6ED1E398-8BFC-4BE5-8F51-012AE34BA8E8}" type="pres">
      <dgm:prSet presAssocID="{2C3061F3-8A54-49CF-B163-D1EC0869030C}" presName="vertSpace2" presStyleLbl="node1" presStyleIdx="0" presStyleCnt="3"/>
      <dgm:spPr/>
    </dgm:pt>
    <dgm:pt modelId="{EE11983C-C687-4733-92DD-41E2BA10CDF3}" type="pres">
      <dgm:prSet presAssocID="{2C3061F3-8A54-49CF-B163-D1EC0869030C}" presName="circle2" presStyleLbl="node1" presStyleIdx="1" presStyleCnt="3"/>
      <dgm:spPr/>
    </dgm:pt>
    <dgm:pt modelId="{8754F406-0322-4E05-8632-3737017FFF06}" type="pres">
      <dgm:prSet presAssocID="{2C3061F3-8A54-49CF-B163-D1EC0869030C}" presName="rect2" presStyleLbl="alignAcc1" presStyleIdx="1" presStyleCnt="3"/>
      <dgm:spPr/>
    </dgm:pt>
    <dgm:pt modelId="{6CBC3AF5-77E3-43CC-8019-062608B7ED1A}" type="pres">
      <dgm:prSet presAssocID="{1FD76B23-B3DE-455D-BD85-7371BFA9DA73}" presName="vertSpace3" presStyleLbl="node1" presStyleIdx="1" presStyleCnt="3"/>
      <dgm:spPr/>
    </dgm:pt>
    <dgm:pt modelId="{FE7716C7-84F1-4F24-AD1A-6B48350AF865}" type="pres">
      <dgm:prSet presAssocID="{1FD76B23-B3DE-455D-BD85-7371BFA9DA73}" presName="circle3" presStyleLbl="node1" presStyleIdx="2" presStyleCnt="3"/>
      <dgm:spPr/>
    </dgm:pt>
    <dgm:pt modelId="{58E7B1DC-E655-4A87-997F-EFE05DA409B4}" type="pres">
      <dgm:prSet presAssocID="{1FD76B23-B3DE-455D-BD85-7371BFA9DA73}" presName="rect3" presStyleLbl="alignAcc1" presStyleIdx="2" presStyleCnt="3"/>
      <dgm:spPr/>
    </dgm:pt>
    <dgm:pt modelId="{EE34ABAA-728E-42CD-97E1-408887607427}" type="pres">
      <dgm:prSet presAssocID="{426A45E6-E4F9-4701-94F0-AE34B87AC2F4}" presName="rect1ParTx" presStyleLbl="alignAcc1" presStyleIdx="2" presStyleCnt="3">
        <dgm:presLayoutVars>
          <dgm:chMax val="1"/>
          <dgm:bulletEnabled val="1"/>
        </dgm:presLayoutVars>
      </dgm:prSet>
      <dgm:spPr/>
    </dgm:pt>
    <dgm:pt modelId="{FB2E6D16-E48B-4765-BEF6-20D26C8B507E}" type="pres">
      <dgm:prSet presAssocID="{426A45E6-E4F9-4701-94F0-AE34B87AC2F4}" presName="rect1ChTx" presStyleLbl="alignAcc1" presStyleIdx="2" presStyleCnt="3">
        <dgm:presLayoutVars>
          <dgm:bulletEnabled val="1"/>
        </dgm:presLayoutVars>
      </dgm:prSet>
      <dgm:spPr/>
    </dgm:pt>
    <dgm:pt modelId="{B830E400-C4B5-4BAA-9456-6A682A42C685}" type="pres">
      <dgm:prSet presAssocID="{2C3061F3-8A54-49CF-B163-D1EC0869030C}" presName="rect2ParTx" presStyleLbl="alignAcc1" presStyleIdx="2" presStyleCnt="3">
        <dgm:presLayoutVars>
          <dgm:chMax val="1"/>
          <dgm:bulletEnabled val="1"/>
        </dgm:presLayoutVars>
      </dgm:prSet>
      <dgm:spPr/>
    </dgm:pt>
    <dgm:pt modelId="{ECBA239E-0974-481F-8EE5-4FFC489FD66C}" type="pres">
      <dgm:prSet presAssocID="{2C3061F3-8A54-49CF-B163-D1EC0869030C}" presName="rect2ChTx" presStyleLbl="alignAcc1" presStyleIdx="2" presStyleCnt="3">
        <dgm:presLayoutVars>
          <dgm:bulletEnabled val="1"/>
        </dgm:presLayoutVars>
      </dgm:prSet>
      <dgm:spPr/>
    </dgm:pt>
    <dgm:pt modelId="{7E2E1F8F-440E-4440-81F3-55DA1818D08A}" type="pres">
      <dgm:prSet presAssocID="{1FD76B23-B3DE-455D-BD85-7371BFA9DA73}" presName="rect3ParTx" presStyleLbl="alignAcc1" presStyleIdx="2" presStyleCnt="3">
        <dgm:presLayoutVars>
          <dgm:chMax val="1"/>
          <dgm:bulletEnabled val="1"/>
        </dgm:presLayoutVars>
      </dgm:prSet>
      <dgm:spPr/>
    </dgm:pt>
    <dgm:pt modelId="{29B5C025-E48D-45C1-81D9-8AF648A0A9F2}" type="pres">
      <dgm:prSet presAssocID="{1FD76B23-B3DE-455D-BD85-7371BFA9DA73}" presName="rect3ChTx" presStyleLbl="alignAcc1" presStyleIdx="2" presStyleCnt="3">
        <dgm:presLayoutVars>
          <dgm:bulletEnabled val="1"/>
        </dgm:presLayoutVars>
      </dgm:prSet>
      <dgm:spPr/>
    </dgm:pt>
  </dgm:ptLst>
  <dgm:cxnLst>
    <dgm:cxn modelId="{A7474C0C-43F2-4618-8BDE-F1E5327010EA}" type="presOf" srcId="{58FD4737-AF9A-4000-A68B-4784F6A2D0C6}" destId="{FB2E6D16-E48B-4765-BEF6-20D26C8B507E}" srcOrd="0" destOrd="2" presId="urn:microsoft.com/office/officeart/2005/8/layout/target3"/>
    <dgm:cxn modelId="{774E3711-97F6-46BF-B2A2-D9B0FCDB15C3}" type="presOf" srcId="{C9775E4D-DB7F-4334-AD2A-AAA1F17D9722}" destId="{FB2E6D16-E48B-4765-BEF6-20D26C8B507E}" srcOrd="0" destOrd="1" presId="urn:microsoft.com/office/officeart/2005/8/layout/target3"/>
    <dgm:cxn modelId="{5DB7DC12-9BE4-46F5-A77A-D26C1BB7C1BD}" type="presOf" srcId="{426A45E6-E4F9-4701-94F0-AE34B87AC2F4}" destId="{EE34ABAA-728E-42CD-97E1-408887607427}" srcOrd="1" destOrd="0" presId="urn:microsoft.com/office/officeart/2005/8/layout/target3"/>
    <dgm:cxn modelId="{109ED115-EA85-40CF-B00A-3469FFB4CEDC}" type="presOf" srcId="{6FFE5D59-3005-45B3-9F4C-F47103239098}" destId="{29B5C025-E48D-45C1-81D9-8AF648A0A9F2}" srcOrd="0" destOrd="2" presId="urn:microsoft.com/office/officeart/2005/8/layout/target3"/>
    <dgm:cxn modelId="{66BD0024-B5D3-47B6-9E02-6D162A30F3E6}" type="presOf" srcId="{4D3A534E-C0F5-4AB6-B730-2CE5227CFF0F}" destId="{29B5C025-E48D-45C1-81D9-8AF648A0A9F2}" srcOrd="0" destOrd="1" presId="urn:microsoft.com/office/officeart/2005/8/layout/target3"/>
    <dgm:cxn modelId="{96E6592A-350C-4E3B-BEA5-2A3EC257D12A}" type="presOf" srcId="{5F997876-0F3A-4B25-BBD1-2789BC7CC83B}" destId="{ECBA239E-0974-481F-8EE5-4FFC489FD66C}" srcOrd="0" destOrd="0" presId="urn:microsoft.com/office/officeart/2005/8/layout/target3"/>
    <dgm:cxn modelId="{46D3B433-52DE-4341-ABC0-9930342A501C}" type="presOf" srcId="{9E8F57CE-8142-4DFC-BD2A-BA8640CA0822}" destId="{ECBA239E-0974-481F-8EE5-4FFC489FD66C}" srcOrd="0" destOrd="1" presId="urn:microsoft.com/office/officeart/2005/8/layout/target3"/>
    <dgm:cxn modelId="{6DC86939-7A40-411A-A976-EC92ED01A1B8}" srcId="{426A45E6-E4F9-4701-94F0-AE34B87AC2F4}" destId="{DF909F0D-4702-4E2C-8DAC-DF80A7E8653F}" srcOrd="0" destOrd="0" parTransId="{8E135223-8AC1-4DE4-AD11-BAA2E89C2418}" sibTransId="{C3625E81-755E-4DA3-86B7-5236CEB717C9}"/>
    <dgm:cxn modelId="{58716B5E-2E33-4A3A-83C1-1DA29E2311B4}" srcId="{18D23417-6E6C-4A4B-8019-DEA39BFAC8CB}" destId="{426A45E6-E4F9-4701-94F0-AE34B87AC2F4}" srcOrd="0" destOrd="0" parTransId="{A28BC794-4D48-4A0E-9DC9-25A9FF2301F6}" sibTransId="{0E6E2BFE-E544-46FB-9AED-166150D35CF5}"/>
    <dgm:cxn modelId="{C6308D65-5EAE-488B-A249-F16DF96C8808}" srcId="{426A45E6-E4F9-4701-94F0-AE34B87AC2F4}" destId="{58FD4737-AF9A-4000-A68B-4784F6A2D0C6}" srcOrd="2" destOrd="0" parTransId="{2F83358F-7F35-4C22-BD13-C882384A9389}" sibTransId="{EE661D6E-A495-44A2-A0DD-39027EB13C33}"/>
    <dgm:cxn modelId="{B7B07948-9C71-4291-8EE5-09D03D123BD2}" type="presOf" srcId="{1FD76B23-B3DE-455D-BD85-7371BFA9DA73}" destId="{7E2E1F8F-440E-4440-81F3-55DA1818D08A}" srcOrd="1" destOrd="0" presId="urn:microsoft.com/office/officeart/2005/8/layout/target3"/>
    <dgm:cxn modelId="{F300986B-0A95-47DE-BFD1-A07DEFE3DCC8}" srcId="{426A45E6-E4F9-4701-94F0-AE34B87AC2F4}" destId="{C9775E4D-DB7F-4334-AD2A-AAA1F17D9722}" srcOrd="1" destOrd="0" parTransId="{96A590B3-9088-46BE-B3FD-C6DEC7C19946}" sibTransId="{4BC6BE96-939E-44A4-8562-49771FF78C9E}"/>
    <dgm:cxn modelId="{3770B26B-D8CE-4F43-B376-3BB5967F2CF1}" srcId="{18D23417-6E6C-4A4B-8019-DEA39BFAC8CB}" destId="{2C3061F3-8A54-49CF-B163-D1EC0869030C}" srcOrd="1" destOrd="0" parTransId="{ABB6ACFC-647E-4075-8527-43A811DD4F82}" sibTransId="{F2ABA41F-BAC1-4DCC-8654-39E8EDF9ECEB}"/>
    <dgm:cxn modelId="{DCD6B04D-6DB5-4EEF-8990-9C42627EAE6E}" srcId="{1FD76B23-B3DE-455D-BD85-7371BFA9DA73}" destId="{6FFE5D59-3005-45B3-9F4C-F47103239098}" srcOrd="2" destOrd="0" parTransId="{6C010DB8-CEA1-4FD2-8064-EB4590D2DE5D}" sibTransId="{2BD7841D-E8EA-405E-BF79-6A609B021775}"/>
    <dgm:cxn modelId="{FEA0A64F-43A8-4BB2-939B-1017884BD4C0}" srcId="{18D23417-6E6C-4A4B-8019-DEA39BFAC8CB}" destId="{1FD76B23-B3DE-455D-BD85-7371BFA9DA73}" srcOrd="2" destOrd="0" parTransId="{91814667-18E3-4F0C-A008-DB2135040646}" sibTransId="{1E27FD46-28FD-459D-ABA4-0C9C4D2D842E}"/>
    <dgm:cxn modelId="{EE5AE67B-F966-4EA8-AECC-07D22A3C666D}" type="presOf" srcId="{18D23417-6E6C-4A4B-8019-DEA39BFAC8CB}" destId="{972CC3DC-B1A6-4A47-B8FF-7BFDD036E7A0}" srcOrd="0" destOrd="0" presId="urn:microsoft.com/office/officeart/2005/8/layout/target3"/>
    <dgm:cxn modelId="{03897889-5AFD-4A3C-8551-BE6402FC517F}" type="presOf" srcId="{1FD76B23-B3DE-455D-BD85-7371BFA9DA73}" destId="{58E7B1DC-E655-4A87-997F-EFE05DA409B4}" srcOrd="0" destOrd="0" presId="urn:microsoft.com/office/officeart/2005/8/layout/target3"/>
    <dgm:cxn modelId="{392E728F-6665-457C-AF80-813B97596BA7}" srcId="{2C3061F3-8A54-49CF-B163-D1EC0869030C}" destId="{5F997876-0F3A-4B25-BBD1-2789BC7CC83B}" srcOrd="0" destOrd="0" parTransId="{488B5E22-CF93-4A7A-99D9-5289CA8CE9D1}" sibTransId="{E8A3F1A1-E391-41F2-B52F-3D2AE93B7036}"/>
    <dgm:cxn modelId="{3DC70497-CB8A-4E41-952D-8847D2D1CBA9}" type="presOf" srcId="{DF909F0D-4702-4E2C-8DAC-DF80A7E8653F}" destId="{FB2E6D16-E48B-4765-BEF6-20D26C8B507E}" srcOrd="0" destOrd="0" presId="urn:microsoft.com/office/officeart/2005/8/layout/target3"/>
    <dgm:cxn modelId="{B1D1E09C-9868-4CA0-AF20-A3496ED1973B}" srcId="{1FD76B23-B3DE-455D-BD85-7371BFA9DA73}" destId="{96AAD831-0DFB-4760-B701-9E2B6062DE64}" srcOrd="0" destOrd="0" parTransId="{6374F19B-70E2-4B54-973C-787E6B87B0E9}" sibTransId="{338690EA-1AD7-4F30-933E-922EB07EB3FD}"/>
    <dgm:cxn modelId="{D7CF5AA5-FD5C-4D56-A0B8-80B09D13CB8D}" type="presOf" srcId="{2C3061F3-8A54-49CF-B163-D1EC0869030C}" destId="{B830E400-C4B5-4BAA-9456-6A682A42C685}" srcOrd="1" destOrd="0" presId="urn:microsoft.com/office/officeart/2005/8/layout/target3"/>
    <dgm:cxn modelId="{DF90B4B6-F276-4905-A8E5-CB22BDCCD8BF}" srcId="{2C3061F3-8A54-49CF-B163-D1EC0869030C}" destId="{9E8F57CE-8142-4DFC-BD2A-BA8640CA0822}" srcOrd="1" destOrd="0" parTransId="{47F70A23-B6A8-4729-9FBA-122090E9FD25}" sibTransId="{626DE6FA-2566-4258-9C30-55BDA7E5FE80}"/>
    <dgm:cxn modelId="{2741F3BA-74A3-4908-9C95-1C8FC71A3C96}" type="presOf" srcId="{96AAD831-0DFB-4760-B701-9E2B6062DE64}" destId="{29B5C025-E48D-45C1-81D9-8AF648A0A9F2}" srcOrd="0" destOrd="0" presId="urn:microsoft.com/office/officeart/2005/8/layout/target3"/>
    <dgm:cxn modelId="{B402AAC8-EF78-4697-B3CA-755BC1F812CE}" type="presOf" srcId="{2C3061F3-8A54-49CF-B163-D1EC0869030C}" destId="{8754F406-0322-4E05-8632-3737017FFF06}" srcOrd="0" destOrd="0" presId="urn:microsoft.com/office/officeart/2005/8/layout/target3"/>
    <dgm:cxn modelId="{B4A7A7D6-1052-42B5-96E7-B457852E6F02}" srcId="{1FD76B23-B3DE-455D-BD85-7371BFA9DA73}" destId="{4D3A534E-C0F5-4AB6-B730-2CE5227CFF0F}" srcOrd="1" destOrd="0" parTransId="{9FC95821-DCDB-413A-B588-5010A2EC8033}" sibTransId="{DED34FE2-8DC5-4115-A3D3-EF8976E3E4F8}"/>
    <dgm:cxn modelId="{D9B5F9F2-07C3-42E9-A36E-CDADB886A3EF}" type="presOf" srcId="{426A45E6-E4F9-4701-94F0-AE34B87AC2F4}" destId="{90732A64-CCBF-42EC-AB54-B7543560CEEC}" srcOrd="0" destOrd="0" presId="urn:microsoft.com/office/officeart/2005/8/layout/target3"/>
    <dgm:cxn modelId="{603B6464-8430-4457-A0BA-B13D694D4BA9}" type="presParOf" srcId="{972CC3DC-B1A6-4A47-B8FF-7BFDD036E7A0}" destId="{F169D820-EE0E-4E8E-B99F-D0B72EB25303}" srcOrd="0" destOrd="0" presId="urn:microsoft.com/office/officeart/2005/8/layout/target3"/>
    <dgm:cxn modelId="{010B5CC2-0E14-4143-B283-BA79DCF30BE1}" type="presParOf" srcId="{972CC3DC-B1A6-4A47-B8FF-7BFDD036E7A0}" destId="{2F28D43C-F505-4CD0-99F4-A94B49FAA460}" srcOrd="1" destOrd="0" presId="urn:microsoft.com/office/officeart/2005/8/layout/target3"/>
    <dgm:cxn modelId="{5249B214-2E98-4AB0-A0F4-1AEB743A02FF}" type="presParOf" srcId="{972CC3DC-B1A6-4A47-B8FF-7BFDD036E7A0}" destId="{90732A64-CCBF-42EC-AB54-B7543560CEEC}" srcOrd="2" destOrd="0" presId="urn:microsoft.com/office/officeart/2005/8/layout/target3"/>
    <dgm:cxn modelId="{08B938EC-ABDA-431F-85F2-186A9A8C30FB}" type="presParOf" srcId="{972CC3DC-B1A6-4A47-B8FF-7BFDD036E7A0}" destId="{6ED1E398-8BFC-4BE5-8F51-012AE34BA8E8}" srcOrd="3" destOrd="0" presId="urn:microsoft.com/office/officeart/2005/8/layout/target3"/>
    <dgm:cxn modelId="{647DA0E7-37B9-433F-8B20-21DC01CEB0A7}" type="presParOf" srcId="{972CC3DC-B1A6-4A47-B8FF-7BFDD036E7A0}" destId="{EE11983C-C687-4733-92DD-41E2BA10CDF3}" srcOrd="4" destOrd="0" presId="urn:microsoft.com/office/officeart/2005/8/layout/target3"/>
    <dgm:cxn modelId="{762B5CDD-E2D7-4071-885F-84E22D36A767}" type="presParOf" srcId="{972CC3DC-B1A6-4A47-B8FF-7BFDD036E7A0}" destId="{8754F406-0322-4E05-8632-3737017FFF06}" srcOrd="5" destOrd="0" presId="urn:microsoft.com/office/officeart/2005/8/layout/target3"/>
    <dgm:cxn modelId="{BA2FF674-E921-40A2-B7ED-AC9A995BC09B}" type="presParOf" srcId="{972CC3DC-B1A6-4A47-B8FF-7BFDD036E7A0}" destId="{6CBC3AF5-77E3-43CC-8019-062608B7ED1A}" srcOrd="6" destOrd="0" presId="urn:microsoft.com/office/officeart/2005/8/layout/target3"/>
    <dgm:cxn modelId="{869810BD-A58C-4561-BD06-0B42DD4D4C5C}" type="presParOf" srcId="{972CC3DC-B1A6-4A47-B8FF-7BFDD036E7A0}" destId="{FE7716C7-84F1-4F24-AD1A-6B48350AF865}" srcOrd="7" destOrd="0" presId="urn:microsoft.com/office/officeart/2005/8/layout/target3"/>
    <dgm:cxn modelId="{5432A1E8-C6E0-4208-B688-4CC5D86B1107}" type="presParOf" srcId="{972CC3DC-B1A6-4A47-B8FF-7BFDD036E7A0}" destId="{58E7B1DC-E655-4A87-997F-EFE05DA409B4}" srcOrd="8" destOrd="0" presId="urn:microsoft.com/office/officeart/2005/8/layout/target3"/>
    <dgm:cxn modelId="{7851B28D-02C4-42D3-80CA-C2997698F972}" type="presParOf" srcId="{972CC3DC-B1A6-4A47-B8FF-7BFDD036E7A0}" destId="{EE34ABAA-728E-42CD-97E1-408887607427}" srcOrd="9" destOrd="0" presId="urn:microsoft.com/office/officeart/2005/8/layout/target3"/>
    <dgm:cxn modelId="{06EE57C6-35B3-4EE5-A862-D6470BB81076}" type="presParOf" srcId="{972CC3DC-B1A6-4A47-B8FF-7BFDD036E7A0}" destId="{FB2E6D16-E48B-4765-BEF6-20D26C8B507E}" srcOrd="10" destOrd="0" presId="urn:microsoft.com/office/officeart/2005/8/layout/target3"/>
    <dgm:cxn modelId="{937C0F23-42FD-4083-A8A4-6836A6890DFA}" type="presParOf" srcId="{972CC3DC-B1A6-4A47-B8FF-7BFDD036E7A0}" destId="{B830E400-C4B5-4BAA-9456-6A682A42C685}" srcOrd="11" destOrd="0" presId="urn:microsoft.com/office/officeart/2005/8/layout/target3"/>
    <dgm:cxn modelId="{8D14874A-EF96-4B29-9EC2-3460435C3F69}" type="presParOf" srcId="{972CC3DC-B1A6-4A47-B8FF-7BFDD036E7A0}" destId="{ECBA239E-0974-481F-8EE5-4FFC489FD66C}" srcOrd="12" destOrd="0" presId="urn:microsoft.com/office/officeart/2005/8/layout/target3"/>
    <dgm:cxn modelId="{11C6B85E-79EE-4354-A304-0DDBC3BA2DC5}" type="presParOf" srcId="{972CC3DC-B1A6-4A47-B8FF-7BFDD036E7A0}" destId="{7E2E1F8F-440E-4440-81F3-55DA1818D08A}" srcOrd="13" destOrd="0" presId="urn:microsoft.com/office/officeart/2005/8/layout/target3"/>
    <dgm:cxn modelId="{03640995-257A-41A2-A3B8-E2A306A0881E}" type="presParOf" srcId="{972CC3DC-B1A6-4A47-B8FF-7BFDD036E7A0}" destId="{29B5C025-E48D-45C1-81D9-8AF648A0A9F2}"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CC7E99-B3F3-40CB-A66B-276546A310E7}" type="doc">
      <dgm:prSet loTypeId="urn:microsoft.com/office/officeart/2008/layout/PictureStrips" loCatId="picture" qsTypeId="urn:microsoft.com/office/officeart/2005/8/quickstyle/simple1" qsCatId="simple" csTypeId="urn:microsoft.com/office/officeart/2005/8/colors/accent0_3" csCatId="mainScheme" phldr="1"/>
      <dgm:spPr/>
      <dgm:t>
        <a:bodyPr/>
        <a:lstStyle/>
        <a:p>
          <a:endParaRPr lang="en-IN"/>
        </a:p>
      </dgm:t>
    </dgm:pt>
    <dgm:pt modelId="{A9C96926-BE46-4C6E-88B6-433EAA5BC547}">
      <dgm:prSet phldrT="[Text]" custT="1"/>
      <dgm:spPr>
        <a:solidFill>
          <a:schemeClr val="bg1">
            <a:lumMod val="95000"/>
          </a:schemeClr>
        </a:solidFill>
        <a:ln>
          <a:noFill/>
        </a:ln>
      </dgm:spPr>
      <dgm:t>
        <a:bodyPr/>
        <a:lstStyle/>
        <a:p>
          <a:r>
            <a:rPr lang="en-IN" sz="2000" b="1" dirty="0">
              <a:solidFill>
                <a:schemeClr val="tx1"/>
              </a:solidFill>
            </a:rPr>
            <a:t>Infection Prevention</a:t>
          </a:r>
        </a:p>
        <a:p>
          <a:r>
            <a:rPr lang="en-IN" sz="2000" b="1" dirty="0">
              <a:solidFill>
                <a:schemeClr val="tx1"/>
              </a:solidFill>
            </a:rPr>
            <a:t>Address Determinants</a:t>
          </a:r>
        </a:p>
      </dgm:t>
    </dgm:pt>
    <dgm:pt modelId="{4B2BF266-640B-4666-AD5C-8BD73070DD41}" type="parTrans" cxnId="{07378887-DAE2-4E55-B70F-5C5E00A47A3E}">
      <dgm:prSet/>
      <dgm:spPr/>
      <dgm:t>
        <a:bodyPr/>
        <a:lstStyle/>
        <a:p>
          <a:endParaRPr lang="en-IN" sz="1600"/>
        </a:p>
      </dgm:t>
    </dgm:pt>
    <dgm:pt modelId="{0A3109BA-16F1-4DDB-B923-57644F35184F}" type="sibTrans" cxnId="{07378887-DAE2-4E55-B70F-5C5E00A47A3E}">
      <dgm:prSet/>
      <dgm:spPr/>
      <dgm:t>
        <a:bodyPr/>
        <a:lstStyle/>
        <a:p>
          <a:endParaRPr lang="en-IN" sz="1600"/>
        </a:p>
      </dgm:t>
    </dgm:pt>
    <dgm:pt modelId="{58BF4E25-0F2D-4010-89F0-66E37F8E9423}">
      <dgm:prSet phldrT="[Text]" custT="1"/>
      <dgm:spPr>
        <a:solidFill>
          <a:schemeClr val="bg1">
            <a:lumMod val="95000"/>
          </a:schemeClr>
        </a:solidFill>
        <a:ln>
          <a:noFill/>
        </a:ln>
      </dgm:spPr>
      <dgm:t>
        <a:bodyPr/>
        <a:lstStyle/>
        <a:p>
          <a:r>
            <a:rPr lang="en-IN" sz="2000" b="1" dirty="0">
              <a:solidFill>
                <a:schemeClr val="tx1"/>
              </a:solidFill>
            </a:rPr>
            <a:t>Information Education Communication</a:t>
          </a:r>
          <a:endParaRPr lang="en-IN" sz="1800" b="1" dirty="0">
            <a:solidFill>
              <a:schemeClr val="tx1"/>
            </a:solidFill>
          </a:endParaRPr>
        </a:p>
      </dgm:t>
    </dgm:pt>
    <dgm:pt modelId="{C98F84A2-EB4B-4EDA-AA64-16C1EC0F5CC2}" type="parTrans" cxnId="{054FABD1-A973-4E6C-BA8B-8855ED2B7FA3}">
      <dgm:prSet/>
      <dgm:spPr/>
      <dgm:t>
        <a:bodyPr/>
        <a:lstStyle/>
        <a:p>
          <a:endParaRPr lang="en-IN" sz="1600"/>
        </a:p>
      </dgm:t>
    </dgm:pt>
    <dgm:pt modelId="{4CBC97C0-BBF1-46ED-A54B-40838A084CF4}" type="sibTrans" cxnId="{054FABD1-A973-4E6C-BA8B-8855ED2B7FA3}">
      <dgm:prSet/>
      <dgm:spPr/>
      <dgm:t>
        <a:bodyPr/>
        <a:lstStyle/>
        <a:p>
          <a:endParaRPr lang="en-IN" sz="1600"/>
        </a:p>
      </dgm:t>
    </dgm:pt>
    <dgm:pt modelId="{CB9C7542-4F40-483D-A038-439DDB179BE7}">
      <dgm:prSet phldrT="[Text]" custT="1"/>
      <dgm:spPr>
        <a:solidFill>
          <a:schemeClr val="bg1">
            <a:lumMod val="95000"/>
          </a:schemeClr>
        </a:solidFill>
        <a:ln>
          <a:noFill/>
        </a:ln>
      </dgm:spPr>
      <dgm:t>
        <a:bodyPr/>
        <a:lstStyle/>
        <a:p>
          <a:r>
            <a:rPr lang="en-IN" sz="2000" b="1" dirty="0">
              <a:solidFill>
                <a:schemeClr val="tx1"/>
              </a:solidFill>
            </a:rPr>
            <a:t>Corporate </a:t>
          </a:r>
        </a:p>
        <a:p>
          <a:r>
            <a:rPr lang="en-IN" sz="2000" b="1" dirty="0">
              <a:solidFill>
                <a:schemeClr val="tx1"/>
              </a:solidFill>
            </a:rPr>
            <a:t>Social Responsibility</a:t>
          </a:r>
        </a:p>
      </dgm:t>
    </dgm:pt>
    <dgm:pt modelId="{681123F4-187B-40EF-A516-DAF11B332389}" type="parTrans" cxnId="{EE9715BE-4AC7-4ACB-8D3B-A0925A851431}">
      <dgm:prSet/>
      <dgm:spPr/>
      <dgm:t>
        <a:bodyPr/>
        <a:lstStyle/>
        <a:p>
          <a:endParaRPr lang="en-IN" sz="1600"/>
        </a:p>
      </dgm:t>
    </dgm:pt>
    <dgm:pt modelId="{867D114D-E9A8-4D43-A2E8-BC13476F9EBC}" type="sibTrans" cxnId="{EE9715BE-4AC7-4ACB-8D3B-A0925A851431}">
      <dgm:prSet/>
      <dgm:spPr/>
      <dgm:t>
        <a:bodyPr/>
        <a:lstStyle/>
        <a:p>
          <a:endParaRPr lang="en-IN" sz="1600"/>
        </a:p>
      </dgm:t>
    </dgm:pt>
    <dgm:pt modelId="{C160E4F5-48A6-4049-8EEF-8AD77380365C}">
      <dgm:prSet phldrT="[Text]" custT="1"/>
      <dgm:spPr>
        <a:solidFill>
          <a:schemeClr val="bg1">
            <a:lumMod val="95000"/>
          </a:schemeClr>
        </a:solidFill>
        <a:ln>
          <a:noFill/>
        </a:ln>
      </dgm:spPr>
      <dgm:t>
        <a:bodyPr/>
        <a:lstStyle/>
        <a:p>
          <a:r>
            <a:rPr lang="en-IN" sz="2000" b="1" dirty="0">
              <a:solidFill>
                <a:schemeClr val="tx1"/>
              </a:solidFill>
            </a:rPr>
            <a:t>Socio-economic support &amp; Empowerment</a:t>
          </a:r>
        </a:p>
      </dgm:t>
    </dgm:pt>
    <dgm:pt modelId="{0AE745AD-FA7B-4E36-8FBE-B4B8AA2C2DA6}" type="parTrans" cxnId="{626A229C-CA82-46A7-893E-0B5DFF611FE8}">
      <dgm:prSet/>
      <dgm:spPr/>
      <dgm:t>
        <a:bodyPr/>
        <a:lstStyle/>
        <a:p>
          <a:endParaRPr lang="en-IN" sz="1600"/>
        </a:p>
      </dgm:t>
    </dgm:pt>
    <dgm:pt modelId="{E4C634CB-0B83-474F-BA1B-15F125216891}" type="sibTrans" cxnId="{626A229C-CA82-46A7-893E-0B5DFF611FE8}">
      <dgm:prSet/>
      <dgm:spPr/>
      <dgm:t>
        <a:bodyPr/>
        <a:lstStyle/>
        <a:p>
          <a:endParaRPr lang="en-IN" sz="1600"/>
        </a:p>
      </dgm:t>
    </dgm:pt>
    <dgm:pt modelId="{0B471E22-B5EE-4BF4-B433-1703F1D2C53C}">
      <dgm:prSet phldrT="[Text]" custT="1"/>
      <dgm:spPr>
        <a:solidFill>
          <a:schemeClr val="bg1">
            <a:lumMod val="95000"/>
          </a:schemeClr>
        </a:solidFill>
        <a:ln>
          <a:noFill/>
        </a:ln>
      </dgm:spPr>
      <dgm:t>
        <a:bodyPr/>
        <a:lstStyle/>
        <a:p>
          <a:r>
            <a:rPr lang="en-IN" sz="2000" b="1" dirty="0">
              <a:solidFill>
                <a:schemeClr val="tx1"/>
              </a:solidFill>
            </a:rPr>
            <a:t>TB care services in health infrastructure</a:t>
          </a:r>
        </a:p>
      </dgm:t>
    </dgm:pt>
    <dgm:pt modelId="{34FBE94B-AD30-48CB-991D-59B30E5BE2D4}" type="parTrans" cxnId="{06B631CF-2949-4F8B-8C40-FD960A96AE60}">
      <dgm:prSet/>
      <dgm:spPr/>
      <dgm:t>
        <a:bodyPr/>
        <a:lstStyle/>
        <a:p>
          <a:endParaRPr lang="en-IN" sz="1600"/>
        </a:p>
      </dgm:t>
    </dgm:pt>
    <dgm:pt modelId="{6AC5F3E6-EC38-4886-845F-DA7AD5108CD2}" type="sibTrans" cxnId="{06B631CF-2949-4F8B-8C40-FD960A96AE60}">
      <dgm:prSet/>
      <dgm:spPr/>
      <dgm:t>
        <a:bodyPr/>
        <a:lstStyle/>
        <a:p>
          <a:endParaRPr lang="en-IN" sz="1600"/>
        </a:p>
      </dgm:t>
    </dgm:pt>
    <dgm:pt modelId="{F5AA571D-FC89-40B9-A53C-3FF6F7F2B0F2}">
      <dgm:prSet phldrT="[Text]" custT="1"/>
      <dgm:spPr>
        <a:solidFill>
          <a:schemeClr val="bg1">
            <a:lumMod val="95000"/>
          </a:schemeClr>
        </a:solidFill>
        <a:ln>
          <a:noFill/>
        </a:ln>
      </dgm:spPr>
      <dgm:t>
        <a:bodyPr/>
        <a:lstStyle/>
        <a:p>
          <a:r>
            <a:rPr lang="en-IN" sz="2000" b="1" dirty="0">
              <a:solidFill>
                <a:schemeClr val="tx1"/>
              </a:solidFill>
            </a:rPr>
            <a:t>Prevention and Care at Work Place</a:t>
          </a:r>
        </a:p>
      </dgm:t>
    </dgm:pt>
    <dgm:pt modelId="{C64CA90D-29B0-46BD-BACD-0AF9A2BBA888}" type="parTrans" cxnId="{32A949F5-13B3-475E-B241-D73E4EC6BD5F}">
      <dgm:prSet/>
      <dgm:spPr/>
      <dgm:t>
        <a:bodyPr/>
        <a:lstStyle/>
        <a:p>
          <a:endParaRPr lang="en-IN" sz="2400"/>
        </a:p>
      </dgm:t>
    </dgm:pt>
    <dgm:pt modelId="{506451B3-89FB-4772-AE36-ED99EB3B6B8F}" type="sibTrans" cxnId="{32A949F5-13B3-475E-B241-D73E4EC6BD5F}">
      <dgm:prSet/>
      <dgm:spPr/>
      <dgm:t>
        <a:bodyPr/>
        <a:lstStyle/>
        <a:p>
          <a:endParaRPr lang="en-IN" sz="2400"/>
        </a:p>
      </dgm:t>
    </dgm:pt>
    <dgm:pt modelId="{34FCFC76-F2AB-4DCA-8BA5-F03A2807344D}" type="pres">
      <dgm:prSet presAssocID="{B3CC7E99-B3F3-40CB-A66B-276546A310E7}" presName="Name0" presStyleCnt="0">
        <dgm:presLayoutVars>
          <dgm:dir/>
          <dgm:resizeHandles val="exact"/>
        </dgm:presLayoutVars>
      </dgm:prSet>
      <dgm:spPr/>
    </dgm:pt>
    <dgm:pt modelId="{18895FF5-47D2-43AE-98A1-F58E35B6D847}" type="pres">
      <dgm:prSet presAssocID="{0B471E22-B5EE-4BF4-B433-1703F1D2C53C}" presName="composite" presStyleCnt="0"/>
      <dgm:spPr/>
    </dgm:pt>
    <dgm:pt modelId="{02E2B293-73B4-493B-B89E-255BDD157F23}" type="pres">
      <dgm:prSet presAssocID="{0B471E22-B5EE-4BF4-B433-1703F1D2C53C}" presName="rect1" presStyleLbl="trAlignAcc1" presStyleIdx="0" presStyleCnt="6">
        <dgm:presLayoutVars>
          <dgm:bulletEnabled val="1"/>
        </dgm:presLayoutVars>
      </dgm:prSet>
      <dgm:spPr/>
    </dgm:pt>
    <dgm:pt modelId="{1A7D2A86-7D3B-40CB-AB85-ABA79583168B}" type="pres">
      <dgm:prSet presAssocID="{0B471E22-B5EE-4BF4-B433-1703F1D2C53C}"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FB1AD7C5-8221-422F-9E7F-FA9A4F3A7E14}" type="pres">
      <dgm:prSet presAssocID="{6AC5F3E6-EC38-4886-845F-DA7AD5108CD2}" presName="sibTrans" presStyleCnt="0"/>
      <dgm:spPr/>
    </dgm:pt>
    <dgm:pt modelId="{3789B48A-F65B-41CD-8AEE-6D4FF37076B7}" type="pres">
      <dgm:prSet presAssocID="{C160E4F5-48A6-4049-8EEF-8AD77380365C}" presName="composite" presStyleCnt="0"/>
      <dgm:spPr/>
    </dgm:pt>
    <dgm:pt modelId="{D530B934-4DC5-4799-BFC6-505C18CAC54C}" type="pres">
      <dgm:prSet presAssocID="{C160E4F5-48A6-4049-8EEF-8AD77380365C}" presName="rect1" presStyleLbl="trAlignAcc1" presStyleIdx="1" presStyleCnt="6">
        <dgm:presLayoutVars>
          <dgm:bulletEnabled val="1"/>
        </dgm:presLayoutVars>
      </dgm:prSet>
      <dgm:spPr/>
    </dgm:pt>
    <dgm:pt modelId="{184716BF-AD4B-4B5E-9012-B42012CC0875}" type="pres">
      <dgm:prSet presAssocID="{C160E4F5-48A6-4049-8EEF-8AD77380365C}" presName="rect2"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DC4A5A0-8006-4889-9059-60B788CC1393}" type="pres">
      <dgm:prSet presAssocID="{E4C634CB-0B83-474F-BA1B-15F125216891}" presName="sibTrans" presStyleCnt="0"/>
      <dgm:spPr/>
    </dgm:pt>
    <dgm:pt modelId="{1C74E47B-A6B9-4F7B-B3C7-434DDFE483DC}" type="pres">
      <dgm:prSet presAssocID="{A9C96926-BE46-4C6E-88B6-433EAA5BC547}" presName="composite" presStyleCnt="0"/>
      <dgm:spPr/>
    </dgm:pt>
    <dgm:pt modelId="{3F60975A-4186-4661-B4FC-AB72D04E8BD4}" type="pres">
      <dgm:prSet presAssocID="{A9C96926-BE46-4C6E-88B6-433EAA5BC547}" presName="rect1" presStyleLbl="trAlignAcc1" presStyleIdx="2" presStyleCnt="6">
        <dgm:presLayoutVars>
          <dgm:bulletEnabled val="1"/>
        </dgm:presLayoutVars>
      </dgm:prSet>
      <dgm:spPr/>
    </dgm:pt>
    <dgm:pt modelId="{052287AC-31F1-47C3-B04E-9F5210A4E1EA}" type="pres">
      <dgm:prSet presAssocID="{A9C96926-BE46-4C6E-88B6-433EAA5BC547}" presName="rect2" presStyleLbl="fgImgPlace1" presStyleIdx="2" presStyleCnt="6"/>
      <dgm:spPr>
        <a:blipFill rotWithShape="1">
          <a:blip xmlns:r="http://schemas.openxmlformats.org/officeDocument/2006/relationships" r:embed="rId3"/>
          <a:stretch>
            <a:fillRect/>
          </a:stretch>
        </a:blipFill>
      </dgm:spPr>
    </dgm:pt>
    <dgm:pt modelId="{E22C6FC0-D8AB-452E-94A5-F98B27FE840A}" type="pres">
      <dgm:prSet presAssocID="{0A3109BA-16F1-4DDB-B923-57644F35184F}" presName="sibTrans" presStyleCnt="0"/>
      <dgm:spPr/>
    </dgm:pt>
    <dgm:pt modelId="{93CEA11A-A837-474F-9CDF-DD914524F8E8}" type="pres">
      <dgm:prSet presAssocID="{58BF4E25-0F2D-4010-89F0-66E37F8E9423}" presName="composite" presStyleCnt="0"/>
      <dgm:spPr/>
    </dgm:pt>
    <dgm:pt modelId="{8CE4505E-03D2-4D18-858C-5802884DFD2D}" type="pres">
      <dgm:prSet presAssocID="{58BF4E25-0F2D-4010-89F0-66E37F8E9423}" presName="rect1" presStyleLbl="trAlignAcc1" presStyleIdx="3" presStyleCnt="6">
        <dgm:presLayoutVars>
          <dgm:bulletEnabled val="1"/>
        </dgm:presLayoutVars>
      </dgm:prSet>
      <dgm:spPr/>
    </dgm:pt>
    <dgm:pt modelId="{EB2B8B22-DC66-4B66-B31F-40A867C3DE33}" type="pres">
      <dgm:prSet presAssocID="{58BF4E25-0F2D-4010-89F0-66E37F8E9423}" presName="rect2"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dgm:spPr>
    </dgm:pt>
    <dgm:pt modelId="{2EEAE4A8-E5CE-474E-A80D-7C81C12A3BD6}" type="pres">
      <dgm:prSet presAssocID="{4CBC97C0-BBF1-46ED-A54B-40838A084CF4}" presName="sibTrans" presStyleCnt="0"/>
      <dgm:spPr/>
    </dgm:pt>
    <dgm:pt modelId="{8E2AE3EA-6B75-4BB5-BA4D-18B71CFF32BD}" type="pres">
      <dgm:prSet presAssocID="{F5AA571D-FC89-40B9-A53C-3FF6F7F2B0F2}" presName="composite" presStyleCnt="0"/>
      <dgm:spPr/>
    </dgm:pt>
    <dgm:pt modelId="{E5C5C477-004C-4F4F-B7FB-3A87EA1369F8}" type="pres">
      <dgm:prSet presAssocID="{F5AA571D-FC89-40B9-A53C-3FF6F7F2B0F2}" presName="rect1" presStyleLbl="trAlignAcc1" presStyleIdx="4" presStyleCnt="6">
        <dgm:presLayoutVars>
          <dgm:bulletEnabled val="1"/>
        </dgm:presLayoutVars>
      </dgm:prSet>
      <dgm:spPr/>
    </dgm:pt>
    <dgm:pt modelId="{2E43C7B8-CA61-4882-B029-8CC1FF946F92}" type="pres">
      <dgm:prSet presAssocID="{F5AA571D-FC89-40B9-A53C-3FF6F7F2B0F2}" presName="rect2"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dgm:spPr>
    </dgm:pt>
    <dgm:pt modelId="{31CD802C-8F5B-4879-A06B-4BFCC6EDE11A}" type="pres">
      <dgm:prSet presAssocID="{506451B3-89FB-4772-AE36-ED99EB3B6B8F}" presName="sibTrans" presStyleCnt="0"/>
      <dgm:spPr/>
    </dgm:pt>
    <dgm:pt modelId="{2CFFFF99-B73A-473E-A0F7-42213F3893B2}" type="pres">
      <dgm:prSet presAssocID="{CB9C7542-4F40-483D-A038-439DDB179BE7}" presName="composite" presStyleCnt="0"/>
      <dgm:spPr/>
    </dgm:pt>
    <dgm:pt modelId="{5FB31A63-B961-4ECE-BE48-D72744A738E9}" type="pres">
      <dgm:prSet presAssocID="{CB9C7542-4F40-483D-A038-439DDB179BE7}" presName="rect1" presStyleLbl="trAlignAcc1" presStyleIdx="5" presStyleCnt="6">
        <dgm:presLayoutVars>
          <dgm:bulletEnabled val="1"/>
        </dgm:presLayoutVars>
      </dgm:prSet>
      <dgm:spPr/>
    </dgm:pt>
    <dgm:pt modelId="{A4D8CDF9-2090-4868-8FB7-3220A790A93A}" type="pres">
      <dgm:prSet presAssocID="{CB9C7542-4F40-483D-A038-439DDB179BE7}" presName="rect2"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1000" b="-1000"/>
          </a:stretch>
        </a:blipFill>
      </dgm:spPr>
    </dgm:pt>
  </dgm:ptLst>
  <dgm:cxnLst>
    <dgm:cxn modelId="{7FEC6011-DD86-41B7-993F-0157489914BF}" type="presOf" srcId="{B3CC7E99-B3F3-40CB-A66B-276546A310E7}" destId="{34FCFC76-F2AB-4DCA-8BA5-F03A2807344D}" srcOrd="0" destOrd="0" presId="urn:microsoft.com/office/officeart/2008/layout/PictureStrips"/>
    <dgm:cxn modelId="{E592C82E-0980-48C2-BED3-96A27CB9A1DD}" type="presOf" srcId="{C160E4F5-48A6-4049-8EEF-8AD77380365C}" destId="{D530B934-4DC5-4799-BFC6-505C18CAC54C}" srcOrd="0" destOrd="0" presId="urn:microsoft.com/office/officeart/2008/layout/PictureStrips"/>
    <dgm:cxn modelId="{2C868338-EFD7-4976-A7F4-9FEEC1D2EA1D}" type="presOf" srcId="{0B471E22-B5EE-4BF4-B433-1703F1D2C53C}" destId="{02E2B293-73B4-493B-B89E-255BDD157F23}" srcOrd="0" destOrd="0" presId="urn:microsoft.com/office/officeart/2008/layout/PictureStrips"/>
    <dgm:cxn modelId="{D9871640-5FAC-4C22-AD0C-03DFF677761C}" type="presOf" srcId="{CB9C7542-4F40-483D-A038-439DDB179BE7}" destId="{5FB31A63-B961-4ECE-BE48-D72744A738E9}" srcOrd="0" destOrd="0" presId="urn:microsoft.com/office/officeart/2008/layout/PictureStrips"/>
    <dgm:cxn modelId="{084C794C-102B-413B-B3D9-59787DEDE29D}" type="presOf" srcId="{A9C96926-BE46-4C6E-88B6-433EAA5BC547}" destId="{3F60975A-4186-4661-B4FC-AB72D04E8BD4}" srcOrd="0" destOrd="0" presId="urn:microsoft.com/office/officeart/2008/layout/PictureStrips"/>
    <dgm:cxn modelId="{51732950-A456-45B7-B378-1EC8122FBC99}" type="presOf" srcId="{58BF4E25-0F2D-4010-89F0-66E37F8E9423}" destId="{8CE4505E-03D2-4D18-858C-5802884DFD2D}" srcOrd="0" destOrd="0" presId="urn:microsoft.com/office/officeart/2008/layout/PictureStrips"/>
    <dgm:cxn modelId="{07378887-DAE2-4E55-B70F-5C5E00A47A3E}" srcId="{B3CC7E99-B3F3-40CB-A66B-276546A310E7}" destId="{A9C96926-BE46-4C6E-88B6-433EAA5BC547}" srcOrd="2" destOrd="0" parTransId="{4B2BF266-640B-4666-AD5C-8BD73070DD41}" sibTransId="{0A3109BA-16F1-4DDB-B923-57644F35184F}"/>
    <dgm:cxn modelId="{626A229C-CA82-46A7-893E-0B5DFF611FE8}" srcId="{B3CC7E99-B3F3-40CB-A66B-276546A310E7}" destId="{C160E4F5-48A6-4049-8EEF-8AD77380365C}" srcOrd="1" destOrd="0" parTransId="{0AE745AD-FA7B-4E36-8FBE-B4B8AA2C2DA6}" sibTransId="{E4C634CB-0B83-474F-BA1B-15F125216891}"/>
    <dgm:cxn modelId="{F45EB7A6-CC91-4ED3-A6BB-F749AFC5EF51}" type="presOf" srcId="{F5AA571D-FC89-40B9-A53C-3FF6F7F2B0F2}" destId="{E5C5C477-004C-4F4F-B7FB-3A87EA1369F8}" srcOrd="0" destOrd="0" presId="urn:microsoft.com/office/officeart/2008/layout/PictureStrips"/>
    <dgm:cxn modelId="{EE9715BE-4AC7-4ACB-8D3B-A0925A851431}" srcId="{B3CC7E99-B3F3-40CB-A66B-276546A310E7}" destId="{CB9C7542-4F40-483D-A038-439DDB179BE7}" srcOrd="5" destOrd="0" parTransId="{681123F4-187B-40EF-A516-DAF11B332389}" sibTransId="{867D114D-E9A8-4D43-A2E8-BC13476F9EBC}"/>
    <dgm:cxn modelId="{06B631CF-2949-4F8B-8C40-FD960A96AE60}" srcId="{B3CC7E99-B3F3-40CB-A66B-276546A310E7}" destId="{0B471E22-B5EE-4BF4-B433-1703F1D2C53C}" srcOrd="0" destOrd="0" parTransId="{34FBE94B-AD30-48CB-991D-59B30E5BE2D4}" sibTransId="{6AC5F3E6-EC38-4886-845F-DA7AD5108CD2}"/>
    <dgm:cxn modelId="{054FABD1-A973-4E6C-BA8B-8855ED2B7FA3}" srcId="{B3CC7E99-B3F3-40CB-A66B-276546A310E7}" destId="{58BF4E25-0F2D-4010-89F0-66E37F8E9423}" srcOrd="3" destOrd="0" parTransId="{C98F84A2-EB4B-4EDA-AA64-16C1EC0F5CC2}" sibTransId="{4CBC97C0-BBF1-46ED-A54B-40838A084CF4}"/>
    <dgm:cxn modelId="{32A949F5-13B3-475E-B241-D73E4EC6BD5F}" srcId="{B3CC7E99-B3F3-40CB-A66B-276546A310E7}" destId="{F5AA571D-FC89-40B9-A53C-3FF6F7F2B0F2}" srcOrd="4" destOrd="0" parTransId="{C64CA90D-29B0-46BD-BACD-0AF9A2BBA888}" sibTransId="{506451B3-89FB-4772-AE36-ED99EB3B6B8F}"/>
    <dgm:cxn modelId="{889150BC-C9DD-4588-9019-2710DD54F1B4}" type="presParOf" srcId="{34FCFC76-F2AB-4DCA-8BA5-F03A2807344D}" destId="{18895FF5-47D2-43AE-98A1-F58E35B6D847}" srcOrd="0" destOrd="0" presId="urn:microsoft.com/office/officeart/2008/layout/PictureStrips"/>
    <dgm:cxn modelId="{AEFBEFC7-208F-46A6-89F6-8E60507FF659}" type="presParOf" srcId="{18895FF5-47D2-43AE-98A1-F58E35B6D847}" destId="{02E2B293-73B4-493B-B89E-255BDD157F23}" srcOrd="0" destOrd="0" presId="urn:microsoft.com/office/officeart/2008/layout/PictureStrips"/>
    <dgm:cxn modelId="{1762D0E6-7888-4104-851C-831393B814F2}" type="presParOf" srcId="{18895FF5-47D2-43AE-98A1-F58E35B6D847}" destId="{1A7D2A86-7D3B-40CB-AB85-ABA79583168B}" srcOrd="1" destOrd="0" presId="urn:microsoft.com/office/officeart/2008/layout/PictureStrips"/>
    <dgm:cxn modelId="{3D915ED3-D81C-4304-ABD4-1CA531522EDA}" type="presParOf" srcId="{34FCFC76-F2AB-4DCA-8BA5-F03A2807344D}" destId="{FB1AD7C5-8221-422F-9E7F-FA9A4F3A7E14}" srcOrd="1" destOrd="0" presId="urn:microsoft.com/office/officeart/2008/layout/PictureStrips"/>
    <dgm:cxn modelId="{158DFE85-00B4-464F-8E44-82B328C14192}" type="presParOf" srcId="{34FCFC76-F2AB-4DCA-8BA5-F03A2807344D}" destId="{3789B48A-F65B-41CD-8AEE-6D4FF37076B7}" srcOrd="2" destOrd="0" presId="urn:microsoft.com/office/officeart/2008/layout/PictureStrips"/>
    <dgm:cxn modelId="{A9354005-CA6D-41EF-961A-E0D05BE702B2}" type="presParOf" srcId="{3789B48A-F65B-41CD-8AEE-6D4FF37076B7}" destId="{D530B934-4DC5-4799-BFC6-505C18CAC54C}" srcOrd="0" destOrd="0" presId="urn:microsoft.com/office/officeart/2008/layout/PictureStrips"/>
    <dgm:cxn modelId="{E1D8F8C6-AC78-44D4-B984-097CC93B0216}" type="presParOf" srcId="{3789B48A-F65B-41CD-8AEE-6D4FF37076B7}" destId="{184716BF-AD4B-4B5E-9012-B42012CC0875}" srcOrd="1" destOrd="0" presId="urn:microsoft.com/office/officeart/2008/layout/PictureStrips"/>
    <dgm:cxn modelId="{E357DFC7-A2B0-4873-901A-030F97B042B5}" type="presParOf" srcId="{34FCFC76-F2AB-4DCA-8BA5-F03A2807344D}" destId="{3DC4A5A0-8006-4889-9059-60B788CC1393}" srcOrd="3" destOrd="0" presId="urn:microsoft.com/office/officeart/2008/layout/PictureStrips"/>
    <dgm:cxn modelId="{C0E6F872-CDA5-4E38-A6E4-4E6A0FD4EBB7}" type="presParOf" srcId="{34FCFC76-F2AB-4DCA-8BA5-F03A2807344D}" destId="{1C74E47B-A6B9-4F7B-B3C7-434DDFE483DC}" srcOrd="4" destOrd="0" presId="urn:microsoft.com/office/officeart/2008/layout/PictureStrips"/>
    <dgm:cxn modelId="{1A664B7B-D826-485A-87D3-0ACC73F832E6}" type="presParOf" srcId="{1C74E47B-A6B9-4F7B-B3C7-434DDFE483DC}" destId="{3F60975A-4186-4661-B4FC-AB72D04E8BD4}" srcOrd="0" destOrd="0" presId="urn:microsoft.com/office/officeart/2008/layout/PictureStrips"/>
    <dgm:cxn modelId="{460C0F81-3C35-4508-A90A-8D91E909B064}" type="presParOf" srcId="{1C74E47B-A6B9-4F7B-B3C7-434DDFE483DC}" destId="{052287AC-31F1-47C3-B04E-9F5210A4E1EA}" srcOrd="1" destOrd="0" presId="urn:microsoft.com/office/officeart/2008/layout/PictureStrips"/>
    <dgm:cxn modelId="{C3B5548A-B48D-4CDD-BAA9-000D43519DFC}" type="presParOf" srcId="{34FCFC76-F2AB-4DCA-8BA5-F03A2807344D}" destId="{E22C6FC0-D8AB-452E-94A5-F98B27FE840A}" srcOrd="5" destOrd="0" presId="urn:microsoft.com/office/officeart/2008/layout/PictureStrips"/>
    <dgm:cxn modelId="{539EFBB1-C493-4C5D-924E-3CA049EFD60F}" type="presParOf" srcId="{34FCFC76-F2AB-4DCA-8BA5-F03A2807344D}" destId="{93CEA11A-A837-474F-9CDF-DD914524F8E8}" srcOrd="6" destOrd="0" presId="urn:microsoft.com/office/officeart/2008/layout/PictureStrips"/>
    <dgm:cxn modelId="{59BF0335-E3A8-4D65-98C5-94EF1B343C6A}" type="presParOf" srcId="{93CEA11A-A837-474F-9CDF-DD914524F8E8}" destId="{8CE4505E-03D2-4D18-858C-5802884DFD2D}" srcOrd="0" destOrd="0" presId="urn:microsoft.com/office/officeart/2008/layout/PictureStrips"/>
    <dgm:cxn modelId="{5365F164-EC10-40F9-95C1-E322850F6EB3}" type="presParOf" srcId="{93CEA11A-A837-474F-9CDF-DD914524F8E8}" destId="{EB2B8B22-DC66-4B66-B31F-40A867C3DE33}" srcOrd="1" destOrd="0" presId="urn:microsoft.com/office/officeart/2008/layout/PictureStrips"/>
    <dgm:cxn modelId="{68182D2B-43CE-4E4C-B0E9-4503464B8C4C}" type="presParOf" srcId="{34FCFC76-F2AB-4DCA-8BA5-F03A2807344D}" destId="{2EEAE4A8-E5CE-474E-A80D-7C81C12A3BD6}" srcOrd="7" destOrd="0" presId="urn:microsoft.com/office/officeart/2008/layout/PictureStrips"/>
    <dgm:cxn modelId="{961D3B29-54D4-477B-BA27-D250988CCC5E}" type="presParOf" srcId="{34FCFC76-F2AB-4DCA-8BA5-F03A2807344D}" destId="{8E2AE3EA-6B75-4BB5-BA4D-18B71CFF32BD}" srcOrd="8" destOrd="0" presId="urn:microsoft.com/office/officeart/2008/layout/PictureStrips"/>
    <dgm:cxn modelId="{6B3FE771-23C4-4F29-A677-EB121393ECB5}" type="presParOf" srcId="{8E2AE3EA-6B75-4BB5-BA4D-18B71CFF32BD}" destId="{E5C5C477-004C-4F4F-B7FB-3A87EA1369F8}" srcOrd="0" destOrd="0" presId="urn:microsoft.com/office/officeart/2008/layout/PictureStrips"/>
    <dgm:cxn modelId="{D30D3305-A939-4D9D-B528-EEBFCAADB0F9}" type="presParOf" srcId="{8E2AE3EA-6B75-4BB5-BA4D-18B71CFF32BD}" destId="{2E43C7B8-CA61-4882-B029-8CC1FF946F92}" srcOrd="1" destOrd="0" presId="urn:microsoft.com/office/officeart/2008/layout/PictureStrips"/>
    <dgm:cxn modelId="{2171DA38-02D3-4726-BB9A-F97A9473FFDA}" type="presParOf" srcId="{34FCFC76-F2AB-4DCA-8BA5-F03A2807344D}" destId="{31CD802C-8F5B-4879-A06B-4BFCC6EDE11A}" srcOrd="9" destOrd="0" presId="urn:microsoft.com/office/officeart/2008/layout/PictureStrips"/>
    <dgm:cxn modelId="{CE32F00A-D88B-43C3-B784-758C8F0312BA}" type="presParOf" srcId="{34FCFC76-F2AB-4DCA-8BA5-F03A2807344D}" destId="{2CFFFF99-B73A-473E-A0F7-42213F3893B2}" srcOrd="10" destOrd="0" presId="urn:microsoft.com/office/officeart/2008/layout/PictureStrips"/>
    <dgm:cxn modelId="{AA80C268-3358-4E08-996A-A1D632912635}" type="presParOf" srcId="{2CFFFF99-B73A-473E-A0F7-42213F3893B2}" destId="{5FB31A63-B961-4ECE-BE48-D72744A738E9}" srcOrd="0" destOrd="0" presId="urn:microsoft.com/office/officeart/2008/layout/PictureStrips"/>
    <dgm:cxn modelId="{9D269B79-CDB7-4A41-85B0-BFC9DD16FC9A}" type="presParOf" srcId="{2CFFFF99-B73A-473E-A0F7-42213F3893B2}" destId="{A4D8CDF9-2090-4868-8FB7-3220A790A93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9703F6-A9C3-4539-B370-8B659B5284D3}" type="doc">
      <dgm:prSet loTypeId="urn:microsoft.com/office/officeart/2005/8/layout/radial5" loCatId="cycle" qsTypeId="urn:microsoft.com/office/officeart/2005/8/quickstyle/simple1" qsCatId="simple" csTypeId="urn:microsoft.com/office/officeart/2005/8/colors/colorful1#1" csCatId="colorful" phldr="1"/>
      <dgm:spPr/>
      <dgm:t>
        <a:bodyPr/>
        <a:lstStyle/>
        <a:p>
          <a:endParaRPr lang="en-IN"/>
        </a:p>
      </dgm:t>
    </dgm:pt>
    <dgm:pt modelId="{18979488-1885-42AE-B08E-69320574C84D}">
      <dgm:prSet phldrT="[Tex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en-IN" sz="4000" b="1" dirty="0">
            <a:solidFill>
              <a:schemeClr val="tx1"/>
            </a:solidFill>
          </a:endParaRPr>
        </a:p>
      </dgm:t>
    </dgm:pt>
    <dgm:pt modelId="{1D20AB5A-63DA-479A-B5EF-3153D2775565}" type="parTrans" cxnId="{1F3A01AD-7DA9-48DE-B075-F0F12A12AC26}">
      <dgm:prSet/>
      <dgm:spPr/>
      <dgm:t>
        <a:bodyPr/>
        <a:lstStyle/>
        <a:p>
          <a:endParaRPr lang="en-IN" sz="2800" b="1">
            <a:solidFill>
              <a:schemeClr val="tx1"/>
            </a:solidFill>
          </a:endParaRPr>
        </a:p>
      </dgm:t>
    </dgm:pt>
    <dgm:pt modelId="{269262A8-CA74-42F1-9166-0F8939B2F01E}" type="sibTrans" cxnId="{1F3A01AD-7DA9-48DE-B075-F0F12A12AC26}">
      <dgm:prSet/>
      <dgm:spPr/>
      <dgm:t>
        <a:bodyPr/>
        <a:lstStyle/>
        <a:p>
          <a:endParaRPr lang="en-IN" sz="2800" b="1">
            <a:solidFill>
              <a:schemeClr val="tx1"/>
            </a:solidFill>
          </a:endParaRPr>
        </a:p>
      </dgm:t>
    </dgm:pt>
    <dgm:pt modelId="{18B47416-0270-4541-9A0E-2AC852F5166D}">
      <dgm:prSet phldrT="[Text]" custT="1"/>
      <dgm:spPr/>
      <dgm:t>
        <a:bodyPr/>
        <a:lstStyle/>
        <a:p>
          <a:r>
            <a:rPr lang="en-IN" sz="1900" b="1" dirty="0"/>
            <a:t>Counselling</a:t>
          </a:r>
        </a:p>
      </dgm:t>
    </dgm:pt>
    <dgm:pt modelId="{A5B77D00-3B06-4A5E-B1DB-9D51EA52CCD3}" type="parTrans" cxnId="{523B851D-4467-4DED-B5BB-4BD12AAD7E29}">
      <dgm:prSet custT="1"/>
      <dgm:spPr/>
      <dgm:t>
        <a:bodyPr/>
        <a:lstStyle/>
        <a:p>
          <a:endParaRPr lang="en-IN" sz="2000" b="1" dirty="0">
            <a:solidFill>
              <a:schemeClr val="tx1"/>
            </a:solidFill>
          </a:endParaRPr>
        </a:p>
      </dgm:t>
    </dgm:pt>
    <dgm:pt modelId="{B5F4C84C-16DF-4983-8382-65C7291C5963}" type="sibTrans" cxnId="{523B851D-4467-4DED-B5BB-4BD12AAD7E29}">
      <dgm:prSet/>
      <dgm:spPr/>
      <dgm:t>
        <a:bodyPr/>
        <a:lstStyle/>
        <a:p>
          <a:endParaRPr lang="en-IN" sz="2800" b="1">
            <a:solidFill>
              <a:schemeClr val="tx1"/>
            </a:solidFill>
          </a:endParaRPr>
        </a:p>
      </dgm:t>
    </dgm:pt>
    <dgm:pt modelId="{FE428850-AD27-4176-9951-798759D0AAD9}">
      <dgm:prSet phldrT="[Text]" custT="1"/>
      <dgm:spPr/>
      <dgm:t>
        <a:bodyPr/>
        <a:lstStyle/>
        <a:p>
          <a:r>
            <a:rPr lang="en-IN" sz="2000" b="1" dirty="0"/>
            <a:t>Treatment Adherence</a:t>
          </a:r>
        </a:p>
      </dgm:t>
    </dgm:pt>
    <dgm:pt modelId="{A6119527-FA9E-49FD-9841-2FAEC099BED8}" type="parTrans" cxnId="{BCEF74BA-3D64-43EF-AD83-ECB73765DD35}">
      <dgm:prSet custT="1"/>
      <dgm:spPr/>
      <dgm:t>
        <a:bodyPr/>
        <a:lstStyle/>
        <a:p>
          <a:endParaRPr lang="en-IN" sz="2000" b="1" dirty="0">
            <a:solidFill>
              <a:schemeClr val="tx1"/>
            </a:solidFill>
          </a:endParaRPr>
        </a:p>
      </dgm:t>
    </dgm:pt>
    <dgm:pt modelId="{441B19D8-AF3D-44C8-A42D-0A97F288790E}" type="sibTrans" cxnId="{BCEF74BA-3D64-43EF-AD83-ECB73765DD35}">
      <dgm:prSet/>
      <dgm:spPr/>
      <dgm:t>
        <a:bodyPr/>
        <a:lstStyle/>
        <a:p>
          <a:endParaRPr lang="en-IN" sz="2800" b="1">
            <a:solidFill>
              <a:schemeClr val="tx1"/>
            </a:solidFill>
          </a:endParaRPr>
        </a:p>
      </dgm:t>
    </dgm:pt>
    <dgm:pt modelId="{00C9BE16-6F4C-40A2-B6F7-643F64699DE8}">
      <dgm:prSet phldrT="[Text]" custT="1"/>
      <dgm:spPr/>
      <dgm:t>
        <a:bodyPr/>
        <a:lstStyle/>
        <a:p>
          <a:r>
            <a:rPr lang="en-IN" sz="2000" b="1" dirty="0"/>
            <a:t>TB </a:t>
          </a:r>
          <a:r>
            <a:rPr lang="en-IN" sz="1800" b="1" dirty="0"/>
            <a:t>Notification</a:t>
          </a:r>
        </a:p>
      </dgm:t>
    </dgm:pt>
    <dgm:pt modelId="{4A6C958C-5C78-4D7C-9B11-82FC08C9F4F9}" type="parTrans" cxnId="{C524D758-AB2C-4665-BF14-F75680F7CE83}">
      <dgm:prSet custT="1"/>
      <dgm:spPr/>
      <dgm:t>
        <a:bodyPr/>
        <a:lstStyle/>
        <a:p>
          <a:endParaRPr lang="en-IN" sz="2000" b="1" dirty="0">
            <a:solidFill>
              <a:schemeClr val="tx1"/>
            </a:solidFill>
          </a:endParaRPr>
        </a:p>
      </dgm:t>
    </dgm:pt>
    <dgm:pt modelId="{F47F2B69-30B3-4140-AFA1-B05062748CB5}" type="sibTrans" cxnId="{C524D758-AB2C-4665-BF14-F75680F7CE83}">
      <dgm:prSet/>
      <dgm:spPr/>
      <dgm:t>
        <a:bodyPr/>
        <a:lstStyle/>
        <a:p>
          <a:endParaRPr lang="en-IN" sz="2800" b="1">
            <a:solidFill>
              <a:schemeClr val="tx1"/>
            </a:solidFill>
          </a:endParaRPr>
        </a:p>
      </dgm:t>
    </dgm:pt>
    <dgm:pt modelId="{EFABE17E-5CA4-465E-92EE-E3F193EE2B08}">
      <dgm:prSet phldrT="[Text]" custT="1"/>
      <dgm:spPr/>
      <dgm:t>
        <a:bodyPr/>
        <a:lstStyle/>
        <a:p>
          <a:r>
            <a:rPr lang="en-IN" sz="2000" b="1"/>
            <a:t>Nikshay Poshan Yojana</a:t>
          </a:r>
          <a:endParaRPr lang="en-IN" sz="2000" b="1" dirty="0"/>
        </a:p>
      </dgm:t>
    </dgm:pt>
    <dgm:pt modelId="{163E2754-D751-47DE-96D0-354C4FBD013B}" type="parTrans" cxnId="{CA3D55B4-4E12-4783-9700-89E4416CF663}">
      <dgm:prSet custT="1"/>
      <dgm:spPr/>
      <dgm:t>
        <a:bodyPr/>
        <a:lstStyle/>
        <a:p>
          <a:endParaRPr lang="en-IN" sz="2000" b="1" dirty="0">
            <a:solidFill>
              <a:schemeClr val="tx1"/>
            </a:solidFill>
          </a:endParaRPr>
        </a:p>
      </dgm:t>
    </dgm:pt>
    <dgm:pt modelId="{2DF76CE8-C07C-45A1-A1B3-4435D0712F31}" type="sibTrans" cxnId="{CA3D55B4-4E12-4783-9700-89E4416CF663}">
      <dgm:prSet/>
      <dgm:spPr/>
      <dgm:t>
        <a:bodyPr/>
        <a:lstStyle/>
        <a:p>
          <a:endParaRPr lang="en-IN" sz="2800" b="1">
            <a:solidFill>
              <a:schemeClr val="tx1"/>
            </a:solidFill>
          </a:endParaRPr>
        </a:p>
      </dgm:t>
    </dgm:pt>
    <dgm:pt modelId="{9ACA4AC8-6B5B-4A91-9542-B8C2C64A676B}">
      <dgm:prSet custT="1"/>
      <dgm:spPr/>
      <dgm:t>
        <a:bodyPr/>
        <a:lstStyle/>
        <a:p>
          <a:r>
            <a:rPr lang="en-IN" sz="2000" b="1"/>
            <a:t>Follow Up</a:t>
          </a:r>
          <a:endParaRPr lang="en-IN" sz="2000" b="1" dirty="0"/>
        </a:p>
      </dgm:t>
    </dgm:pt>
    <dgm:pt modelId="{A69B8814-0F3B-4168-988D-BAC527545993}" type="parTrans" cxnId="{3743100A-B84C-4D75-8386-3F126CA0B630}">
      <dgm:prSet custT="1"/>
      <dgm:spPr/>
      <dgm:t>
        <a:bodyPr/>
        <a:lstStyle/>
        <a:p>
          <a:endParaRPr lang="en-IN" sz="2000" b="1" dirty="0">
            <a:solidFill>
              <a:schemeClr val="tx1"/>
            </a:solidFill>
          </a:endParaRPr>
        </a:p>
      </dgm:t>
    </dgm:pt>
    <dgm:pt modelId="{A77FCF3A-5035-45CF-834A-D122A1857C5A}" type="sibTrans" cxnId="{3743100A-B84C-4D75-8386-3F126CA0B630}">
      <dgm:prSet/>
      <dgm:spPr/>
      <dgm:t>
        <a:bodyPr/>
        <a:lstStyle/>
        <a:p>
          <a:endParaRPr lang="en-IN" sz="2800" b="1">
            <a:solidFill>
              <a:schemeClr val="tx1"/>
            </a:solidFill>
          </a:endParaRPr>
        </a:p>
      </dgm:t>
    </dgm:pt>
    <dgm:pt modelId="{B09DA9AF-4DC8-4989-92A1-ABF47ED13CA2}">
      <dgm:prSet custT="1"/>
      <dgm:spPr/>
      <dgm:t>
        <a:bodyPr/>
        <a:lstStyle/>
        <a:p>
          <a:r>
            <a:rPr lang="en-IN" sz="1600" b="1" dirty="0"/>
            <a:t>Information</a:t>
          </a:r>
        </a:p>
      </dgm:t>
    </dgm:pt>
    <dgm:pt modelId="{BC102C9D-7D18-41F1-B2B3-EFC23FA151CB}" type="parTrans" cxnId="{8775AA80-7A60-42CC-81A9-020FCB9AAAA3}">
      <dgm:prSet custT="1"/>
      <dgm:spPr/>
      <dgm:t>
        <a:bodyPr/>
        <a:lstStyle/>
        <a:p>
          <a:endParaRPr lang="en-IN" sz="2000" b="1" dirty="0">
            <a:solidFill>
              <a:schemeClr val="tx1"/>
            </a:solidFill>
          </a:endParaRPr>
        </a:p>
      </dgm:t>
    </dgm:pt>
    <dgm:pt modelId="{16F8DEFF-8EA4-4B4A-A305-7CBBDF55FC92}" type="sibTrans" cxnId="{8775AA80-7A60-42CC-81A9-020FCB9AAAA3}">
      <dgm:prSet/>
      <dgm:spPr/>
      <dgm:t>
        <a:bodyPr/>
        <a:lstStyle/>
        <a:p>
          <a:endParaRPr lang="en-IN" sz="2800" b="1">
            <a:solidFill>
              <a:schemeClr val="tx1"/>
            </a:solidFill>
          </a:endParaRPr>
        </a:p>
      </dgm:t>
    </dgm:pt>
    <dgm:pt modelId="{5D56B0E0-111E-47EF-8CC3-1F4ADDB5C6A3}">
      <dgm:prSet/>
      <dgm:spPr/>
      <dgm:t>
        <a:bodyPr/>
        <a:lstStyle/>
        <a:p>
          <a:r>
            <a:rPr lang="en-IN" b="1" dirty="0"/>
            <a:t>Grievance </a:t>
          </a:r>
          <a:r>
            <a:rPr lang="en-IN" b="1" dirty="0" err="1"/>
            <a:t>Redressal</a:t>
          </a:r>
          <a:r>
            <a:rPr lang="en-IN" b="1" dirty="0"/>
            <a:t> </a:t>
          </a:r>
          <a:endParaRPr lang="en-US" b="1" dirty="0"/>
        </a:p>
      </dgm:t>
    </dgm:pt>
    <dgm:pt modelId="{03F48B6C-5279-4879-9469-A8658F2DFAF6}" type="parTrans" cxnId="{8852472C-07FB-484E-9F17-182875725D28}">
      <dgm:prSet/>
      <dgm:spPr/>
      <dgm:t>
        <a:bodyPr/>
        <a:lstStyle/>
        <a:p>
          <a:endParaRPr lang="en-US"/>
        </a:p>
      </dgm:t>
    </dgm:pt>
    <dgm:pt modelId="{CBE00F45-F217-4728-B1DF-01F296AB5A54}" type="sibTrans" cxnId="{8852472C-07FB-484E-9F17-182875725D28}">
      <dgm:prSet/>
      <dgm:spPr/>
      <dgm:t>
        <a:bodyPr/>
        <a:lstStyle/>
        <a:p>
          <a:endParaRPr lang="en-US"/>
        </a:p>
      </dgm:t>
    </dgm:pt>
    <dgm:pt modelId="{300F6F80-BCDD-4EAC-836E-800EFE146CEC}" type="pres">
      <dgm:prSet presAssocID="{F29703F6-A9C3-4539-B370-8B659B5284D3}" presName="Name0" presStyleCnt="0">
        <dgm:presLayoutVars>
          <dgm:chMax val="1"/>
          <dgm:dir/>
          <dgm:animLvl val="ctr"/>
          <dgm:resizeHandles val="exact"/>
        </dgm:presLayoutVars>
      </dgm:prSet>
      <dgm:spPr/>
    </dgm:pt>
    <dgm:pt modelId="{2223F817-8D74-4027-83B3-21A17F3E9832}" type="pres">
      <dgm:prSet presAssocID="{18979488-1885-42AE-B08E-69320574C84D}" presName="centerShape" presStyleLbl="node0" presStyleIdx="0" presStyleCnt="1"/>
      <dgm:spPr/>
    </dgm:pt>
    <dgm:pt modelId="{205597A8-508E-48A6-92AA-0FB43C3CF0D5}" type="pres">
      <dgm:prSet presAssocID="{A5B77D00-3B06-4A5E-B1DB-9D51EA52CCD3}" presName="parTrans" presStyleLbl="sibTrans2D1" presStyleIdx="0" presStyleCnt="7"/>
      <dgm:spPr/>
    </dgm:pt>
    <dgm:pt modelId="{A1516EC7-B5A7-4386-8740-E34156E405FF}" type="pres">
      <dgm:prSet presAssocID="{A5B77D00-3B06-4A5E-B1DB-9D51EA52CCD3}" presName="connectorText" presStyleLbl="sibTrans2D1" presStyleIdx="0" presStyleCnt="7"/>
      <dgm:spPr/>
    </dgm:pt>
    <dgm:pt modelId="{00335F8B-5BC5-4D07-956F-29007B685491}" type="pres">
      <dgm:prSet presAssocID="{18B47416-0270-4541-9A0E-2AC852F5166D}" presName="node" presStyleLbl="node1" presStyleIdx="0" presStyleCnt="7" custScaleX="167677" custScaleY="111341">
        <dgm:presLayoutVars>
          <dgm:bulletEnabled val="1"/>
        </dgm:presLayoutVars>
      </dgm:prSet>
      <dgm:spPr/>
    </dgm:pt>
    <dgm:pt modelId="{EF3D2DCD-7F7D-46AE-A305-BCA297A91DCF}" type="pres">
      <dgm:prSet presAssocID="{A6119527-FA9E-49FD-9841-2FAEC099BED8}" presName="parTrans" presStyleLbl="sibTrans2D1" presStyleIdx="1" presStyleCnt="7"/>
      <dgm:spPr/>
    </dgm:pt>
    <dgm:pt modelId="{C1E20E52-B2DF-4194-9713-BA3F953F18BC}" type="pres">
      <dgm:prSet presAssocID="{A6119527-FA9E-49FD-9841-2FAEC099BED8}" presName="connectorText" presStyleLbl="sibTrans2D1" presStyleIdx="1" presStyleCnt="7"/>
      <dgm:spPr/>
    </dgm:pt>
    <dgm:pt modelId="{B97DE2CE-1548-473B-87D1-AC8B071D2805}" type="pres">
      <dgm:prSet presAssocID="{FE428850-AD27-4176-9951-798759D0AAD9}" presName="node" presStyleLbl="node1" presStyleIdx="1" presStyleCnt="7" custScaleX="176579" custScaleY="109479" custRadScaleRad="112335" custRadScaleInc="7875">
        <dgm:presLayoutVars>
          <dgm:bulletEnabled val="1"/>
        </dgm:presLayoutVars>
      </dgm:prSet>
      <dgm:spPr/>
    </dgm:pt>
    <dgm:pt modelId="{7D5C4909-B289-43AC-BB19-114DB4E06DB6}" type="pres">
      <dgm:prSet presAssocID="{03F48B6C-5279-4879-9469-A8658F2DFAF6}" presName="parTrans" presStyleLbl="sibTrans2D1" presStyleIdx="2" presStyleCnt="7"/>
      <dgm:spPr/>
    </dgm:pt>
    <dgm:pt modelId="{DA9DBFB4-5A41-4E35-9C31-A1F6B43EC587}" type="pres">
      <dgm:prSet presAssocID="{03F48B6C-5279-4879-9469-A8658F2DFAF6}" presName="connectorText" presStyleLbl="sibTrans2D1" presStyleIdx="2" presStyleCnt="7"/>
      <dgm:spPr/>
    </dgm:pt>
    <dgm:pt modelId="{B9C982E1-2CC6-4648-9EA7-BA2D1298A610}" type="pres">
      <dgm:prSet presAssocID="{5D56B0E0-111E-47EF-8CC3-1F4ADDB5C6A3}" presName="node" presStyleLbl="node1" presStyleIdx="2" presStyleCnt="7">
        <dgm:presLayoutVars>
          <dgm:bulletEnabled val="1"/>
        </dgm:presLayoutVars>
      </dgm:prSet>
      <dgm:spPr/>
    </dgm:pt>
    <dgm:pt modelId="{427D073B-D3FB-4B6A-836D-9F8407633709}" type="pres">
      <dgm:prSet presAssocID="{A69B8814-0F3B-4168-988D-BAC527545993}" presName="parTrans" presStyleLbl="sibTrans2D1" presStyleIdx="3" presStyleCnt="7"/>
      <dgm:spPr/>
    </dgm:pt>
    <dgm:pt modelId="{B0E94FC9-6645-4FDB-BCB2-7F4E57FDADE9}" type="pres">
      <dgm:prSet presAssocID="{A69B8814-0F3B-4168-988D-BAC527545993}" presName="connectorText" presStyleLbl="sibTrans2D1" presStyleIdx="3" presStyleCnt="7"/>
      <dgm:spPr/>
    </dgm:pt>
    <dgm:pt modelId="{4361A198-D40E-4D1A-BF69-AF51E02D4EA2}" type="pres">
      <dgm:prSet presAssocID="{9ACA4AC8-6B5B-4A91-9542-B8C2C64A676B}" presName="node" presStyleLbl="node1" presStyleIdx="3" presStyleCnt="7" custScaleX="127299" custRadScaleRad="104296" custRadScaleInc="-6053">
        <dgm:presLayoutVars>
          <dgm:bulletEnabled val="1"/>
        </dgm:presLayoutVars>
      </dgm:prSet>
      <dgm:spPr/>
    </dgm:pt>
    <dgm:pt modelId="{65BE4337-EC25-43A2-AD8F-520F82DCE240}" type="pres">
      <dgm:prSet presAssocID="{4A6C958C-5C78-4D7C-9B11-82FC08C9F4F9}" presName="parTrans" presStyleLbl="sibTrans2D1" presStyleIdx="4" presStyleCnt="7"/>
      <dgm:spPr/>
    </dgm:pt>
    <dgm:pt modelId="{7D3E6691-6890-49DF-A406-A407888CD9AB}" type="pres">
      <dgm:prSet presAssocID="{4A6C958C-5C78-4D7C-9B11-82FC08C9F4F9}" presName="connectorText" presStyleLbl="sibTrans2D1" presStyleIdx="4" presStyleCnt="7"/>
      <dgm:spPr/>
    </dgm:pt>
    <dgm:pt modelId="{F1780464-A7BC-4692-8B56-1D10995393CC}" type="pres">
      <dgm:prSet presAssocID="{00C9BE16-6F4C-40A2-B6F7-643F64699DE8}" presName="node" presStyleLbl="node1" presStyleIdx="4" presStyleCnt="7" custScaleX="167160" custScaleY="104163" custRadScaleRad="103288" custRadScaleInc="16254">
        <dgm:presLayoutVars>
          <dgm:bulletEnabled val="1"/>
        </dgm:presLayoutVars>
      </dgm:prSet>
      <dgm:spPr/>
    </dgm:pt>
    <dgm:pt modelId="{BB5CD37A-E7DC-4E98-B62A-D2C652202C5D}" type="pres">
      <dgm:prSet presAssocID="{BC102C9D-7D18-41F1-B2B3-EFC23FA151CB}" presName="parTrans" presStyleLbl="sibTrans2D1" presStyleIdx="5" presStyleCnt="7"/>
      <dgm:spPr/>
    </dgm:pt>
    <dgm:pt modelId="{C83D1931-FABA-4454-A5E0-C3F016718175}" type="pres">
      <dgm:prSet presAssocID="{BC102C9D-7D18-41F1-B2B3-EFC23FA151CB}" presName="connectorText" presStyleLbl="sibTrans2D1" presStyleIdx="5" presStyleCnt="7"/>
      <dgm:spPr/>
    </dgm:pt>
    <dgm:pt modelId="{80D02967-3AE5-41EB-B79B-A420B5159DBA}" type="pres">
      <dgm:prSet presAssocID="{B09DA9AF-4DC8-4989-92A1-ABF47ED13CA2}" presName="node" presStyleLbl="node1" presStyleIdx="5" presStyleCnt="7" custScaleX="137409" custScaleY="102700">
        <dgm:presLayoutVars>
          <dgm:bulletEnabled val="1"/>
        </dgm:presLayoutVars>
      </dgm:prSet>
      <dgm:spPr/>
    </dgm:pt>
    <dgm:pt modelId="{EE1E5008-8634-46D8-B210-D98FE8430459}" type="pres">
      <dgm:prSet presAssocID="{163E2754-D751-47DE-96D0-354C4FBD013B}" presName="parTrans" presStyleLbl="sibTrans2D1" presStyleIdx="6" presStyleCnt="7"/>
      <dgm:spPr/>
    </dgm:pt>
    <dgm:pt modelId="{D0CA73E3-E10A-4648-82E4-438E610724F3}" type="pres">
      <dgm:prSet presAssocID="{163E2754-D751-47DE-96D0-354C4FBD013B}" presName="connectorText" presStyleLbl="sibTrans2D1" presStyleIdx="6" presStyleCnt="7"/>
      <dgm:spPr/>
    </dgm:pt>
    <dgm:pt modelId="{044677D1-FA14-4521-AB6D-18C2C5F38D23}" type="pres">
      <dgm:prSet presAssocID="{EFABE17E-5CA4-465E-92EE-E3F193EE2B08}" presName="node" presStyleLbl="node1" presStyleIdx="6" presStyleCnt="7" custScaleX="119500">
        <dgm:presLayoutVars>
          <dgm:bulletEnabled val="1"/>
        </dgm:presLayoutVars>
      </dgm:prSet>
      <dgm:spPr/>
    </dgm:pt>
  </dgm:ptLst>
  <dgm:cxnLst>
    <dgm:cxn modelId="{3743100A-B84C-4D75-8386-3F126CA0B630}" srcId="{18979488-1885-42AE-B08E-69320574C84D}" destId="{9ACA4AC8-6B5B-4A91-9542-B8C2C64A676B}" srcOrd="3" destOrd="0" parTransId="{A69B8814-0F3B-4168-988D-BAC527545993}" sibTransId="{A77FCF3A-5035-45CF-834A-D122A1857C5A}"/>
    <dgm:cxn modelId="{B964A70B-9D08-45C4-9E8F-A18C3EA04553}" type="presOf" srcId="{00C9BE16-6F4C-40A2-B6F7-643F64699DE8}" destId="{F1780464-A7BC-4692-8B56-1D10995393CC}" srcOrd="0" destOrd="0" presId="urn:microsoft.com/office/officeart/2005/8/layout/radial5"/>
    <dgm:cxn modelId="{63C34F13-36D6-4CBA-8CF7-2760DFB8AE0E}" type="presOf" srcId="{9ACA4AC8-6B5B-4A91-9542-B8C2C64A676B}" destId="{4361A198-D40E-4D1A-BF69-AF51E02D4EA2}" srcOrd="0" destOrd="0" presId="urn:microsoft.com/office/officeart/2005/8/layout/radial5"/>
    <dgm:cxn modelId="{523B851D-4467-4DED-B5BB-4BD12AAD7E29}" srcId="{18979488-1885-42AE-B08E-69320574C84D}" destId="{18B47416-0270-4541-9A0E-2AC852F5166D}" srcOrd="0" destOrd="0" parTransId="{A5B77D00-3B06-4A5E-B1DB-9D51EA52CCD3}" sibTransId="{B5F4C84C-16DF-4983-8382-65C7291C5963}"/>
    <dgm:cxn modelId="{4E94F221-C9C7-451C-86B1-3C9CE648F1DC}" type="presOf" srcId="{163E2754-D751-47DE-96D0-354C4FBD013B}" destId="{D0CA73E3-E10A-4648-82E4-438E610724F3}" srcOrd="1" destOrd="0" presId="urn:microsoft.com/office/officeart/2005/8/layout/radial5"/>
    <dgm:cxn modelId="{677DCD28-EB98-483A-B4F8-2618F7560BE1}" type="presOf" srcId="{F29703F6-A9C3-4539-B370-8B659B5284D3}" destId="{300F6F80-BCDD-4EAC-836E-800EFE146CEC}" srcOrd="0" destOrd="0" presId="urn:microsoft.com/office/officeart/2005/8/layout/radial5"/>
    <dgm:cxn modelId="{8852472C-07FB-484E-9F17-182875725D28}" srcId="{18979488-1885-42AE-B08E-69320574C84D}" destId="{5D56B0E0-111E-47EF-8CC3-1F4ADDB5C6A3}" srcOrd="2" destOrd="0" parTransId="{03F48B6C-5279-4879-9469-A8658F2DFAF6}" sibTransId="{CBE00F45-F217-4728-B1DF-01F296AB5A54}"/>
    <dgm:cxn modelId="{5949213B-4D4B-486A-933A-FD1403BB4B9F}" type="presOf" srcId="{18979488-1885-42AE-B08E-69320574C84D}" destId="{2223F817-8D74-4027-83B3-21A17F3E9832}" srcOrd="0" destOrd="0" presId="urn:microsoft.com/office/officeart/2005/8/layout/radial5"/>
    <dgm:cxn modelId="{6522E85F-B6E2-4DD7-BDE2-849466305E90}" type="presOf" srcId="{A6119527-FA9E-49FD-9841-2FAEC099BED8}" destId="{EF3D2DCD-7F7D-46AE-A305-BCA297A91DCF}" srcOrd="0" destOrd="0" presId="urn:microsoft.com/office/officeart/2005/8/layout/radial5"/>
    <dgm:cxn modelId="{A0031E41-1B17-402A-8104-52975E852671}" type="presOf" srcId="{4A6C958C-5C78-4D7C-9B11-82FC08C9F4F9}" destId="{65BE4337-EC25-43A2-AD8F-520F82DCE240}" srcOrd="0" destOrd="0" presId="urn:microsoft.com/office/officeart/2005/8/layout/radial5"/>
    <dgm:cxn modelId="{FC90ED46-C45B-48F2-B924-69A38DEEA5BD}" type="presOf" srcId="{4A6C958C-5C78-4D7C-9B11-82FC08C9F4F9}" destId="{7D3E6691-6890-49DF-A406-A407888CD9AB}" srcOrd="1" destOrd="0" presId="urn:microsoft.com/office/officeart/2005/8/layout/radial5"/>
    <dgm:cxn modelId="{0719E04C-9702-4586-8325-21C3F5F2A192}" type="presOf" srcId="{A69B8814-0F3B-4168-988D-BAC527545993}" destId="{B0E94FC9-6645-4FDB-BCB2-7F4E57FDADE9}" srcOrd="1" destOrd="0" presId="urn:microsoft.com/office/officeart/2005/8/layout/radial5"/>
    <dgm:cxn modelId="{14016077-D665-4285-A6A0-CB7EBF061D93}" type="presOf" srcId="{FE428850-AD27-4176-9951-798759D0AAD9}" destId="{B97DE2CE-1548-473B-87D1-AC8B071D2805}" srcOrd="0" destOrd="0" presId="urn:microsoft.com/office/officeart/2005/8/layout/radial5"/>
    <dgm:cxn modelId="{C524D758-AB2C-4665-BF14-F75680F7CE83}" srcId="{18979488-1885-42AE-B08E-69320574C84D}" destId="{00C9BE16-6F4C-40A2-B6F7-643F64699DE8}" srcOrd="4" destOrd="0" parTransId="{4A6C958C-5C78-4D7C-9B11-82FC08C9F4F9}" sibTransId="{F47F2B69-30B3-4140-AFA1-B05062748CB5}"/>
    <dgm:cxn modelId="{8775AA80-7A60-42CC-81A9-020FCB9AAAA3}" srcId="{18979488-1885-42AE-B08E-69320574C84D}" destId="{B09DA9AF-4DC8-4989-92A1-ABF47ED13CA2}" srcOrd="5" destOrd="0" parTransId="{BC102C9D-7D18-41F1-B2B3-EFC23FA151CB}" sibTransId="{16F8DEFF-8EA4-4B4A-A305-7CBBDF55FC92}"/>
    <dgm:cxn modelId="{9F769789-365B-4D21-B0F7-C6A9C9550D9F}" type="presOf" srcId="{03F48B6C-5279-4879-9469-A8658F2DFAF6}" destId="{7D5C4909-B289-43AC-BB19-114DB4E06DB6}" srcOrd="0" destOrd="0" presId="urn:microsoft.com/office/officeart/2005/8/layout/radial5"/>
    <dgm:cxn modelId="{691CFD96-4671-4EAC-908C-DB952774B3CB}" type="presOf" srcId="{18B47416-0270-4541-9A0E-2AC852F5166D}" destId="{00335F8B-5BC5-4D07-956F-29007B685491}" srcOrd="0" destOrd="0" presId="urn:microsoft.com/office/officeart/2005/8/layout/radial5"/>
    <dgm:cxn modelId="{A1B28A98-6701-48D6-BD87-F36FAC665EBD}" type="presOf" srcId="{A5B77D00-3B06-4A5E-B1DB-9D51EA52CCD3}" destId="{205597A8-508E-48A6-92AA-0FB43C3CF0D5}" srcOrd="0" destOrd="0" presId="urn:microsoft.com/office/officeart/2005/8/layout/radial5"/>
    <dgm:cxn modelId="{F3478199-B1ED-4415-B27B-F80E4705A9AD}" type="presOf" srcId="{163E2754-D751-47DE-96D0-354C4FBD013B}" destId="{EE1E5008-8634-46D8-B210-D98FE8430459}" srcOrd="0" destOrd="0" presId="urn:microsoft.com/office/officeart/2005/8/layout/radial5"/>
    <dgm:cxn modelId="{52844E9F-7900-402D-98D8-288818DFB010}" type="presOf" srcId="{A5B77D00-3B06-4A5E-B1DB-9D51EA52CCD3}" destId="{A1516EC7-B5A7-4386-8740-E34156E405FF}" srcOrd="1" destOrd="0" presId="urn:microsoft.com/office/officeart/2005/8/layout/radial5"/>
    <dgm:cxn modelId="{1F3A01AD-7DA9-48DE-B075-F0F12A12AC26}" srcId="{F29703F6-A9C3-4539-B370-8B659B5284D3}" destId="{18979488-1885-42AE-B08E-69320574C84D}" srcOrd="0" destOrd="0" parTransId="{1D20AB5A-63DA-479A-B5EF-3153D2775565}" sibTransId="{269262A8-CA74-42F1-9166-0F8939B2F01E}"/>
    <dgm:cxn modelId="{33C285B1-82D4-488C-92BA-17014137A5A0}" type="presOf" srcId="{A6119527-FA9E-49FD-9841-2FAEC099BED8}" destId="{C1E20E52-B2DF-4194-9713-BA3F953F18BC}" srcOrd="1" destOrd="0" presId="urn:microsoft.com/office/officeart/2005/8/layout/radial5"/>
    <dgm:cxn modelId="{CA3D55B4-4E12-4783-9700-89E4416CF663}" srcId="{18979488-1885-42AE-B08E-69320574C84D}" destId="{EFABE17E-5CA4-465E-92EE-E3F193EE2B08}" srcOrd="6" destOrd="0" parTransId="{163E2754-D751-47DE-96D0-354C4FBD013B}" sibTransId="{2DF76CE8-C07C-45A1-A1B3-4435D0712F31}"/>
    <dgm:cxn modelId="{BCEF74BA-3D64-43EF-AD83-ECB73765DD35}" srcId="{18979488-1885-42AE-B08E-69320574C84D}" destId="{FE428850-AD27-4176-9951-798759D0AAD9}" srcOrd="1" destOrd="0" parTransId="{A6119527-FA9E-49FD-9841-2FAEC099BED8}" sibTransId="{441B19D8-AF3D-44C8-A42D-0A97F288790E}"/>
    <dgm:cxn modelId="{C1D54CBD-3FC8-427E-89F8-B4277D8D3356}" type="presOf" srcId="{BC102C9D-7D18-41F1-B2B3-EFC23FA151CB}" destId="{C83D1931-FABA-4454-A5E0-C3F016718175}" srcOrd="1" destOrd="0" presId="urn:microsoft.com/office/officeart/2005/8/layout/radial5"/>
    <dgm:cxn modelId="{C8F271C1-5C02-4E0C-8AB6-08DB5A7C9A84}" type="presOf" srcId="{EFABE17E-5CA4-465E-92EE-E3F193EE2B08}" destId="{044677D1-FA14-4521-AB6D-18C2C5F38D23}" srcOrd="0" destOrd="0" presId="urn:microsoft.com/office/officeart/2005/8/layout/radial5"/>
    <dgm:cxn modelId="{C07090C4-8F1E-4DF8-8BD6-AE81DC332F1F}" type="presOf" srcId="{03F48B6C-5279-4879-9469-A8658F2DFAF6}" destId="{DA9DBFB4-5A41-4E35-9C31-A1F6B43EC587}" srcOrd="1" destOrd="0" presId="urn:microsoft.com/office/officeart/2005/8/layout/radial5"/>
    <dgm:cxn modelId="{C5DF6CD8-2217-436C-A99A-28583C049738}" type="presOf" srcId="{BC102C9D-7D18-41F1-B2B3-EFC23FA151CB}" destId="{BB5CD37A-E7DC-4E98-B62A-D2C652202C5D}" srcOrd="0" destOrd="0" presId="urn:microsoft.com/office/officeart/2005/8/layout/radial5"/>
    <dgm:cxn modelId="{7F056EDF-296F-4994-87AB-2DD26C9E7A8D}" type="presOf" srcId="{5D56B0E0-111E-47EF-8CC3-1F4ADDB5C6A3}" destId="{B9C982E1-2CC6-4648-9EA7-BA2D1298A610}" srcOrd="0" destOrd="0" presId="urn:microsoft.com/office/officeart/2005/8/layout/radial5"/>
    <dgm:cxn modelId="{F80788EB-25CF-461E-A9C3-4DE5EBF0EEDD}" type="presOf" srcId="{B09DA9AF-4DC8-4989-92A1-ABF47ED13CA2}" destId="{80D02967-3AE5-41EB-B79B-A420B5159DBA}" srcOrd="0" destOrd="0" presId="urn:microsoft.com/office/officeart/2005/8/layout/radial5"/>
    <dgm:cxn modelId="{F3C559F0-CEE6-481D-9C1A-AB6BD8866E02}" type="presOf" srcId="{A69B8814-0F3B-4168-988D-BAC527545993}" destId="{427D073B-D3FB-4B6A-836D-9F8407633709}" srcOrd="0" destOrd="0" presId="urn:microsoft.com/office/officeart/2005/8/layout/radial5"/>
    <dgm:cxn modelId="{794D6C39-B77D-4E78-8FB8-E8BFD5B03FB5}" type="presParOf" srcId="{300F6F80-BCDD-4EAC-836E-800EFE146CEC}" destId="{2223F817-8D74-4027-83B3-21A17F3E9832}" srcOrd="0" destOrd="0" presId="urn:microsoft.com/office/officeart/2005/8/layout/radial5"/>
    <dgm:cxn modelId="{642CA92B-B507-4BF5-B9A9-BF778F0F0369}" type="presParOf" srcId="{300F6F80-BCDD-4EAC-836E-800EFE146CEC}" destId="{205597A8-508E-48A6-92AA-0FB43C3CF0D5}" srcOrd="1" destOrd="0" presId="urn:microsoft.com/office/officeart/2005/8/layout/radial5"/>
    <dgm:cxn modelId="{E9F3CC36-9A06-49B5-855F-5FD87570497C}" type="presParOf" srcId="{205597A8-508E-48A6-92AA-0FB43C3CF0D5}" destId="{A1516EC7-B5A7-4386-8740-E34156E405FF}" srcOrd="0" destOrd="0" presId="urn:microsoft.com/office/officeart/2005/8/layout/radial5"/>
    <dgm:cxn modelId="{E71A5613-99BC-4F3E-B539-2760F9755BB6}" type="presParOf" srcId="{300F6F80-BCDD-4EAC-836E-800EFE146CEC}" destId="{00335F8B-5BC5-4D07-956F-29007B685491}" srcOrd="2" destOrd="0" presId="urn:microsoft.com/office/officeart/2005/8/layout/radial5"/>
    <dgm:cxn modelId="{E0B80448-DD90-4B01-A8FA-9BFAE5C4B0C3}" type="presParOf" srcId="{300F6F80-BCDD-4EAC-836E-800EFE146CEC}" destId="{EF3D2DCD-7F7D-46AE-A305-BCA297A91DCF}" srcOrd="3" destOrd="0" presId="urn:microsoft.com/office/officeart/2005/8/layout/radial5"/>
    <dgm:cxn modelId="{91C43D5F-6B68-4F62-85E3-DC51F4B9F819}" type="presParOf" srcId="{EF3D2DCD-7F7D-46AE-A305-BCA297A91DCF}" destId="{C1E20E52-B2DF-4194-9713-BA3F953F18BC}" srcOrd="0" destOrd="0" presId="urn:microsoft.com/office/officeart/2005/8/layout/radial5"/>
    <dgm:cxn modelId="{65409B67-A682-4DC4-8972-19327AAAD8A5}" type="presParOf" srcId="{300F6F80-BCDD-4EAC-836E-800EFE146CEC}" destId="{B97DE2CE-1548-473B-87D1-AC8B071D2805}" srcOrd="4" destOrd="0" presId="urn:microsoft.com/office/officeart/2005/8/layout/radial5"/>
    <dgm:cxn modelId="{17BA67FA-2C3F-459B-A216-6F3B37D0630B}" type="presParOf" srcId="{300F6F80-BCDD-4EAC-836E-800EFE146CEC}" destId="{7D5C4909-B289-43AC-BB19-114DB4E06DB6}" srcOrd="5" destOrd="0" presId="urn:microsoft.com/office/officeart/2005/8/layout/radial5"/>
    <dgm:cxn modelId="{8AEEDE29-F083-4FAB-B731-F9D56458ADAC}" type="presParOf" srcId="{7D5C4909-B289-43AC-BB19-114DB4E06DB6}" destId="{DA9DBFB4-5A41-4E35-9C31-A1F6B43EC587}" srcOrd="0" destOrd="0" presId="urn:microsoft.com/office/officeart/2005/8/layout/radial5"/>
    <dgm:cxn modelId="{5FBB976A-0E02-42D5-B943-20E2BF0CD159}" type="presParOf" srcId="{300F6F80-BCDD-4EAC-836E-800EFE146CEC}" destId="{B9C982E1-2CC6-4648-9EA7-BA2D1298A610}" srcOrd="6" destOrd="0" presId="urn:microsoft.com/office/officeart/2005/8/layout/radial5"/>
    <dgm:cxn modelId="{452E8A54-D13C-42A5-AF16-87E442B227F3}" type="presParOf" srcId="{300F6F80-BCDD-4EAC-836E-800EFE146CEC}" destId="{427D073B-D3FB-4B6A-836D-9F8407633709}" srcOrd="7" destOrd="0" presId="urn:microsoft.com/office/officeart/2005/8/layout/radial5"/>
    <dgm:cxn modelId="{443C2DB4-5EFC-4756-AEBB-83C882FFAB43}" type="presParOf" srcId="{427D073B-D3FB-4B6A-836D-9F8407633709}" destId="{B0E94FC9-6645-4FDB-BCB2-7F4E57FDADE9}" srcOrd="0" destOrd="0" presId="urn:microsoft.com/office/officeart/2005/8/layout/radial5"/>
    <dgm:cxn modelId="{FD507A35-3C35-4274-AE14-1CBD0504E790}" type="presParOf" srcId="{300F6F80-BCDD-4EAC-836E-800EFE146CEC}" destId="{4361A198-D40E-4D1A-BF69-AF51E02D4EA2}" srcOrd="8" destOrd="0" presId="urn:microsoft.com/office/officeart/2005/8/layout/radial5"/>
    <dgm:cxn modelId="{0524B05E-7A7B-4539-B96E-82463C28D736}" type="presParOf" srcId="{300F6F80-BCDD-4EAC-836E-800EFE146CEC}" destId="{65BE4337-EC25-43A2-AD8F-520F82DCE240}" srcOrd="9" destOrd="0" presId="urn:microsoft.com/office/officeart/2005/8/layout/radial5"/>
    <dgm:cxn modelId="{1D3C0139-972B-40A0-9947-C1E0884CCB23}" type="presParOf" srcId="{65BE4337-EC25-43A2-AD8F-520F82DCE240}" destId="{7D3E6691-6890-49DF-A406-A407888CD9AB}" srcOrd="0" destOrd="0" presId="urn:microsoft.com/office/officeart/2005/8/layout/radial5"/>
    <dgm:cxn modelId="{A1EC768D-2587-44BE-AED0-A229810C8FFC}" type="presParOf" srcId="{300F6F80-BCDD-4EAC-836E-800EFE146CEC}" destId="{F1780464-A7BC-4692-8B56-1D10995393CC}" srcOrd="10" destOrd="0" presId="urn:microsoft.com/office/officeart/2005/8/layout/radial5"/>
    <dgm:cxn modelId="{41DDFF96-1AA2-4C8C-8B2F-9CEE04D36A84}" type="presParOf" srcId="{300F6F80-BCDD-4EAC-836E-800EFE146CEC}" destId="{BB5CD37A-E7DC-4E98-B62A-D2C652202C5D}" srcOrd="11" destOrd="0" presId="urn:microsoft.com/office/officeart/2005/8/layout/radial5"/>
    <dgm:cxn modelId="{5A97F5D7-2D74-41EA-AA46-03A3AEA9B2E6}" type="presParOf" srcId="{BB5CD37A-E7DC-4E98-B62A-D2C652202C5D}" destId="{C83D1931-FABA-4454-A5E0-C3F016718175}" srcOrd="0" destOrd="0" presId="urn:microsoft.com/office/officeart/2005/8/layout/radial5"/>
    <dgm:cxn modelId="{2339FE66-16EC-4189-8207-36F93F16E90D}" type="presParOf" srcId="{300F6F80-BCDD-4EAC-836E-800EFE146CEC}" destId="{80D02967-3AE5-41EB-B79B-A420B5159DBA}" srcOrd="12" destOrd="0" presId="urn:microsoft.com/office/officeart/2005/8/layout/radial5"/>
    <dgm:cxn modelId="{661457F7-4452-4417-8047-855D8C6F7E44}" type="presParOf" srcId="{300F6F80-BCDD-4EAC-836E-800EFE146CEC}" destId="{EE1E5008-8634-46D8-B210-D98FE8430459}" srcOrd="13" destOrd="0" presId="urn:microsoft.com/office/officeart/2005/8/layout/radial5"/>
    <dgm:cxn modelId="{260BB931-A4BD-4312-B5E4-8D09F09BA597}" type="presParOf" srcId="{EE1E5008-8634-46D8-B210-D98FE8430459}" destId="{D0CA73E3-E10A-4648-82E4-438E610724F3}" srcOrd="0" destOrd="0" presId="urn:microsoft.com/office/officeart/2005/8/layout/radial5"/>
    <dgm:cxn modelId="{784B38E5-F05B-4F03-87AE-4F242B1F8E42}" type="presParOf" srcId="{300F6F80-BCDD-4EAC-836E-800EFE146CEC}" destId="{044677D1-FA14-4521-AB6D-18C2C5F38D23}" srcOrd="14"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5CB5954C-6E3F-4528-945A-425E9C742E4B}" type="doc">
      <dgm:prSet loTypeId="urn:microsoft.com/office/officeart/2008/layout/VerticalAccentList" loCatId="list" qsTypeId="urn:microsoft.com/office/officeart/2005/8/quickstyle/simple1" qsCatId="simple" csTypeId="urn:microsoft.com/office/officeart/2005/8/colors/colorful1#2" csCatId="colorful" phldr="1"/>
      <dgm:spPr/>
      <dgm:t>
        <a:bodyPr/>
        <a:lstStyle/>
        <a:p>
          <a:endParaRPr lang="en-IN"/>
        </a:p>
      </dgm:t>
    </dgm:pt>
    <dgm:pt modelId="{7CA3663A-B8AF-4E18-9148-ED8F19314160}">
      <dgm:prSet phldrT="[Text]" phldr="1"/>
      <dgm:spPr/>
      <dgm:t>
        <a:bodyPr/>
        <a:lstStyle/>
        <a:p>
          <a:endParaRPr lang="en-IN"/>
        </a:p>
      </dgm:t>
    </dgm:pt>
    <dgm:pt modelId="{0207429E-9C77-4089-B4B2-1CA859F5D5FA}" type="parTrans" cxnId="{7BE74453-CEB1-4D1E-A23B-3815FA57764A}">
      <dgm:prSet/>
      <dgm:spPr/>
      <dgm:t>
        <a:bodyPr/>
        <a:lstStyle/>
        <a:p>
          <a:endParaRPr lang="en-IN"/>
        </a:p>
      </dgm:t>
    </dgm:pt>
    <dgm:pt modelId="{9E567A2A-47B6-4F50-8B2C-102DD839668B}" type="sibTrans" cxnId="{7BE74453-CEB1-4D1E-A23B-3815FA57764A}">
      <dgm:prSet/>
      <dgm:spPr/>
      <dgm:t>
        <a:bodyPr/>
        <a:lstStyle/>
        <a:p>
          <a:endParaRPr lang="en-IN"/>
        </a:p>
      </dgm:t>
    </dgm:pt>
    <dgm:pt modelId="{3C58893B-3CE8-499D-AAFA-E7EB3C4DEC58}">
      <dgm:prSet phldrT="[Text]"/>
      <dgm:spPr/>
      <dgm:t>
        <a:bodyPr/>
        <a:lstStyle/>
        <a:p>
          <a:pPr>
            <a:buFont typeface="Wingdings" panose="05000000000000000000" pitchFamily="2" charset="2"/>
            <a:buChar char="§"/>
          </a:pPr>
          <a:r>
            <a:rPr lang="en-IN" dirty="0">
              <a:solidFill>
                <a:schemeClr val="tx1"/>
              </a:solidFill>
            </a:rPr>
            <a:t>Accelerate efforts</a:t>
          </a:r>
          <a:endParaRPr lang="en-IN" dirty="0"/>
        </a:p>
      </dgm:t>
    </dgm:pt>
    <dgm:pt modelId="{3948B815-50FF-418D-8B9F-12EFB997993B}" type="parTrans" cxnId="{C8848EC6-1596-4F32-AA5E-F696E1FBEE32}">
      <dgm:prSet/>
      <dgm:spPr/>
      <dgm:t>
        <a:bodyPr/>
        <a:lstStyle/>
        <a:p>
          <a:endParaRPr lang="en-IN"/>
        </a:p>
      </dgm:t>
    </dgm:pt>
    <dgm:pt modelId="{12A725F4-1EAD-4523-A015-F7B1D7F29C32}" type="sibTrans" cxnId="{C8848EC6-1596-4F32-AA5E-F696E1FBEE32}">
      <dgm:prSet/>
      <dgm:spPr/>
      <dgm:t>
        <a:bodyPr/>
        <a:lstStyle/>
        <a:p>
          <a:endParaRPr lang="en-IN"/>
        </a:p>
      </dgm:t>
    </dgm:pt>
    <dgm:pt modelId="{91E0AB7D-F8B4-497F-99F9-5C2B25734D9B}">
      <dgm:prSet phldrT="[Text]" phldr="1"/>
      <dgm:spPr/>
      <dgm:t>
        <a:bodyPr/>
        <a:lstStyle/>
        <a:p>
          <a:endParaRPr lang="en-IN"/>
        </a:p>
      </dgm:t>
    </dgm:pt>
    <dgm:pt modelId="{AAF1B03F-4B28-4538-9DDD-C58EFB435AB9}" type="parTrans" cxnId="{C8C173E0-3578-4D9C-99E8-A33A8BA0B6FD}">
      <dgm:prSet/>
      <dgm:spPr/>
      <dgm:t>
        <a:bodyPr/>
        <a:lstStyle/>
        <a:p>
          <a:endParaRPr lang="en-IN"/>
        </a:p>
      </dgm:t>
    </dgm:pt>
    <dgm:pt modelId="{7C402928-45CC-45F1-980A-79CF0E7E6646}" type="sibTrans" cxnId="{C8C173E0-3578-4D9C-99E8-A33A8BA0B6FD}">
      <dgm:prSet/>
      <dgm:spPr/>
      <dgm:t>
        <a:bodyPr/>
        <a:lstStyle/>
        <a:p>
          <a:endParaRPr lang="en-IN"/>
        </a:p>
      </dgm:t>
    </dgm:pt>
    <dgm:pt modelId="{923A95DA-5D5A-4722-B27C-C8326A27E149}">
      <dgm:prSet phldrT="[Text]"/>
      <dgm:spPr/>
      <dgm:t>
        <a:bodyPr/>
        <a:lstStyle/>
        <a:p>
          <a:pPr>
            <a:buFont typeface="Wingdings" panose="05000000000000000000" pitchFamily="2" charset="2"/>
            <a:buChar char="§"/>
          </a:pPr>
          <a:r>
            <a:rPr lang="en-IN" dirty="0">
              <a:solidFill>
                <a:schemeClr val="tx1"/>
              </a:solidFill>
            </a:rPr>
            <a:t>Contextual strategies</a:t>
          </a:r>
          <a:endParaRPr lang="en-IN" dirty="0"/>
        </a:p>
      </dgm:t>
    </dgm:pt>
    <dgm:pt modelId="{80461B73-1693-4C1F-90CB-54E91C8339B8}" type="parTrans" cxnId="{0669FC4F-B3EE-4133-AA6D-73A06025EF52}">
      <dgm:prSet/>
      <dgm:spPr/>
      <dgm:t>
        <a:bodyPr/>
        <a:lstStyle/>
        <a:p>
          <a:endParaRPr lang="en-IN"/>
        </a:p>
      </dgm:t>
    </dgm:pt>
    <dgm:pt modelId="{96CF38DE-50D8-4E89-8B27-D880D5D83244}" type="sibTrans" cxnId="{0669FC4F-B3EE-4133-AA6D-73A06025EF52}">
      <dgm:prSet/>
      <dgm:spPr/>
      <dgm:t>
        <a:bodyPr/>
        <a:lstStyle/>
        <a:p>
          <a:endParaRPr lang="en-IN"/>
        </a:p>
      </dgm:t>
    </dgm:pt>
    <dgm:pt modelId="{9B381811-7723-47B0-8264-0D104B6B5926}">
      <dgm:prSet phldrT="[Text]" phldr="1"/>
      <dgm:spPr/>
      <dgm:t>
        <a:bodyPr/>
        <a:lstStyle/>
        <a:p>
          <a:endParaRPr lang="en-IN"/>
        </a:p>
      </dgm:t>
    </dgm:pt>
    <dgm:pt modelId="{C785EDA9-A893-4E11-AB78-58622345D979}" type="parTrans" cxnId="{EBE15A23-7A0B-4D3C-B4A1-D0B3A0FF69D0}">
      <dgm:prSet/>
      <dgm:spPr/>
      <dgm:t>
        <a:bodyPr/>
        <a:lstStyle/>
        <a:p>
          <a:endParaRPr lang="en-IN"/>
        </a:p>
      </dgm:t>
    </dgm:pt>
    <dgm:pt modelId="{7D47F3BD-EDED-4BBC-80E1-D6CD82952B6D}" type="sibTrans" cxnId="{EBE15A23-7A0B-4D3C-B4A1-D0B3A0FF69D0}">
      <dgm:prSet/>
      <dgm:spPr/>
      <dgm:t>
        <a:bodyPr/>
        <a:lstStyle/>
        <a:p>
          <a:endParaRPr lang="en-IN"/>
        </a:p>
      </dgm:t>
    </dgm:pt>
    <dgm:pt modelId="{7DCCD109-C133-445B-BDD0-04FD9048F7E9}">
      <dgm:prSet phldrT="[Text]"/>
      <dgm:spPr/>
      <dgm:t>
        <a:bodyPr/>
        <a:lstStyle/>
        <a:p>
          <a:pPr>
            <a:buFont typeface="Wingdings" panose="05000000000000000000" pitchFamily="2" charset="2"/>
            <a:buChar char="§"/>
          </a:pPr>
          <a:r>
            <a:rPr lang="en-IN" dirty="0">
              <a:solidFill>
                <a:schemeClr val="tx1"/>
              </a:solidFill>
            </a:rPr>
            <a:t>Generate healthy competition</a:t>
          </a:r>
          <a:endParaRPr lang="en-IN" dirty="0"/>
        </a:p>
      </dgm:t>
    </dgm:pt>
    <dgm:pt modelId="{0444E8A6-E0DA-461B-9440-F934887FB387}" type="parTrans" cxnId="{130BF28F-656C-4914-A1A5-162A74B44A54}">
      <dgm:prSet/>
      <dgm:spPr/>
      <dgm:t>
        <a:bodyPr/>
        <a:lstStyle/>
        <a:p>
          <a:endParaRPr lang="en-IN"/>
        </a:p>
      </dgm:t>
    </dgm:pt>
    <dgm:pt modelId="{CAB0281B-623D-464A-B1A6-DB4D6971A33F}" type="sibTrans" cxnId="{130BF28F-656C-4914-A1A5-162A74B44A54}">
      <dgm:prSet/>
      <dgm:spPr/>
      <dgm:t>
        <a:bodyPr/>
        <a:lstStyle/>
        <a:p>
          <a:endParaRPr lang="en-IN"/>
        </a:p>
      </dgm:t>
    </dgm:pt>
    <dgm:pt modelId="{05EE2D14-1349-4E3E-A9FE-6E032810100D}">
      <dgm:prSet phldrT="[Text]"/>
      <dgm:spPr/>
      <dgm:t>
        <a:bodyPr/>
        <a:lstStyle/>
        <a:p>
          <a:pPr>
            <a:buFont typeface="Wingdings" panose="05000000000000000000" pitchFamily="2" charset="2"/>
            <a:buChar char="§"/>
          </a:pPr>
          <a:r>
            <a:rPr lang="en-IN" dirty="0"/>
            <a:t>Monetary and non-monetary awards</a:t>
          </a:r>
        </a:p>
      </dgm:t>
    </dgm:pt>
    <dgm:pt modelId="{36E5E6FF-E609-4901-B9AF-AF1FB803E261}" type="parTrans" cxnId="{CB21D730-D4D5-47DF-B824-4A627CF2F2F9}">
      <dgm:prSet/>
      <dgm:spPr/>
      <dgm:t>
        <a:bodyPr/>
        <a:lstStyle/>
        <a:p>
          <a:endParaRPr lang="en-IN"/>
        </a:p>
      </dgm:t>
    </dgm:pt>
    <dgm:pt modelId="{6899F66E-156B-4F58-9FFE-D7153EE234D9}" type="sibTrans" cxnId="{CB21D730-D4D5-47DF-B824-4A627CF2F2F9}">
      <dgm:prSet/>
      <dgm:spPr/>
      <dgm:t>
        <a:bodyPr/>
        <a:lstStyle/>
        <a:p>
          <a:endParaRPr lang="en-IN"/>
        </a:p>
      </dgm:t>
    </dgm:pt>
    <dgm:pt modelId="{73DB615B-455F-46E4-A7D7-E777803E3452}">
      <dgm:prSet phldrT="[Text]"/>
      <dgm:spPr/>
      <dgm:t>
        <a:bodyPr/>
        <a:lstStyle/>
        <a:p>
          <a:pPr>
            <a:buFont typeface="Wingdings" panose="05000000000000000000" pitchFamily="2" charset="2"/>
            <a:buChar char="§"/>
          </a:pPr>
          <a:endParaRPr lang="en-IN" dirty="0"/>
        </a:p>
      </dgm:t>
    </dgm:pt>
    <dgm:pt modelId="{F0A875A7-CA4A-4289-AB18-7474F8107734}" type="parTrans" cxnId="{0F51A6FE-95B6-429A-A732-86B649E176EC}">
      <dgm:prSet/>
      <dgm:spPr/>
      <dgm:t>
        <a:bodyPr/>
        <a:lstStyle/>
        <a:p>
          <a:endParaRPr lang="en-IN"/>
        </a:p>
      </dgm:t>
    </dgm:pt>
    <dgm:pt modelId="{DEDA86E6-8822-4B05-BBF4-4A3A49CAE462}" type="sibTrans" cxnId="{0F51A6FE-95B6-429A-A732-86B649E176EC}">
      <dgm:prSet/>
      <dgm:spPr/>
      <dgm:t>
        <a:bodyPr/>
        <a:lstStyle/>
        <a:p>
          <a:endParaRPr lang="en-IN"/>
        </a:p>
      </dgm:t>
    </dgm:pt>
    <dgm:pt modelId="{32683D24-E359-4115-90C6-392BA2A60990}" type="pres">
      <dgm:prSet presAssocID="{5CB5954C-6E3F-4528-945A-425E9C742E4B}" presName="Name0" presStyleCnt="0">
        <dgm:presLayoutVars>
          <dgm:chMax/>
          <dgm:chPref/>
          <dgm:dir/>
        </dgm:presLayoutVars>
      </dgm:prSet>
      <dgm:spPr/>
    </dgm:pt>
    <dgm:pt modelId="{1ACB7D71-3937-4830-9497-7EBBD2E92B06}" type="pres">
      <dgm:prSet presAssocID="{7CA3663A-B8AF-4E18-9148-ED8F19314160}" presName="parenttextcomposite" presStyleCnt="0"/>
      <dgm:spPr/>
    </dgm:pt>
    <dgm:pt modelId="{7EF1C401-3563-46CC-AD59-5E83260E04CD}" type="pres">
      <dgm:prSet presAssocID="{7CA3663A-B8AF-4E18-9148-ED8F19314160}" presName="parenttext" presStyleLbl="revTx" presStyleIdx="0" presStyleCnt="4">
        <dgm:presLayoutVars>
          <dgm:chMax/>
          <dgm:chPref val="2"/>
          <dgm:bulletEnabled val="1"/>
        </dgm:presLayoutVars>
      </dgm:prSet>
      <dgm:spPr/>
    </dgm:pt>
    <dgm:pt modelId="{02DAE343-8703-40A6-AB74-F3EFC09E851E}" type="pres">
      <dgm:prSet presAssocID="{7CA3663A-B8AF-4E18-9148-ED8F19314160}" presName="composite" presStyleCnt="0"/>
      <dgm:spPr/>
    </dgm:pt>
    <dgm:pt modelId="{C907B849-B93C-43BE-8B9D-44C50E3CD233}" type="pres">
      <dgm:prSet presAssocID="{7CA3663A-B8AF-4E18-9148-ED8F19314160}" presName="chevron1" presStyleLbl="alignNode1" presStyleIdx="0" presStyleCnt="28"/>
      <dgm:spPr/>
    </dgm:pt>
    <dgm:pt modelId="{CD07D496-E903-44A3-BE6C-EEBA840B44AC}" type="pres">
      <dgm:prSet presAssocID="{7CA3663A-B8AF-4E18-9148-ED8F19314160}" presName="chevron2" presStyleLbl="alignNode1" presStyleIdx="1" presStyleCnt="28"/>
      <dgm:spPr/>
    </dgm:pt>
    <dgm:pt modelId="{C123BF93-F7FA-4B4D-B564-FEDA77B3C999}" type="pres">
      <dgm:prSet presAssocID="{7CA3663A-B8AF-4E18-9148-ED8F19314160}" presName="chevron3" presStyleLbl="alignNode1" presStyleIdx="2" presStyleCnt="28"/>
      <dgm:spPr/>
    </dgm:pt>
    <dgm:pt modelId="{B5B82DDF-144F-450C-8181-5793624F7299}" type="pres">
      <dgm:prSet presAssocID="{7CA3663A-B8AF-4E18-9148-ED8F19314160}" presName="chevron4" presStyleLbl="alignNode1" presStyleIdx="3" presStyleCnt="28"/>
      <dgm:spPr/>
    </dgm:pt>
    <dgm:pt modelId="{3AA82781-049B-46FF-94F5-7CDC42A58B8D}" type="pres">
      <dgm:prSet presAssocID="{7CA3663A-B8AF-4E18-9148-ED8F19314160}" presName="chevron5" presStyleLbl="alignNode1" presStyleIdx="4" presStyleCnt="28"/>
      <dgm:spPr/>
    </dgm:pt>
    <dgm:pt modelId="{39EE6961-E0F4-4CE8-A5C1-49A2D3C456CE}" type="pres">
      <dgm:prSet presAssocID="{7CA3663A-B8AF-4E18-9148-ED8F19314160}" presName="chevron6" presStyleLbl="alignNode1" presStyleIdx="5" presStyleCnt="28"/>
      <dgm:spPr/>
    </dgm:pt>
    <dgm:pt modelId="{05E70279-2EC9-4A60-BCBC-229E4BD29947}" type="pres">
      <dgm:prSet presAssocID="{7CA3663A-B8AF-4E18-9148-ED8F19314160}" presName="chevron7" presStyleLbl="alignNode1" presStyleIdx="6" presStyleCnt="28"/>
      <dgm:spPr/>
    </dgm:pt>
    <dgm:pt modelId="{7AAE91CC-9449-4885-82D7-4672CCDCE164}" type="pres">
      <dgm:prSet presAssocID="{7CA3663A-B8AF-4E18-9148-ED8F19314160}" presName="childtext" presStyleLbl="solidFgAcc1" presStyleIdx="0" presStyleCnt="4">
        <dgm:presLayoutVars>
          <dgm:chMax/>
          <dgm:chPref val="0"/>
          <dgm:bulletEnabled val="1"/>
        </dgm:presLayoutVars>
      </dgm:prSet>
      <dgm:spPr/>
    </dgm:pt>
    <dgm:pt modelId="{75ADF2C0-57CF-4317-9E15-501466A42238}" type="pres">
      <dgm:prSet presAssocID="{9E567A2A-47B6-4F50-8B2C-102DD839668B}" presName="sibTrans" presStyleCnt="0"/>
      <dgm:spPr/>
    </dgm:pt>
    <dgm:pt modelId="{2DBFEA89-24E2-4F75-86B4-D5A874EEC1C3}" type="pres">
      <dgm:prSet presAssocID="{91E0AB7D-F8B4-497F-99F9-5C2B25734D9B}" presName="parenttextcomposite" presStyleCnt="0"/>
      <dgm:spPr/>
    </dgm:pt>
    <dgm:pt modelId="{F4DC5EB4-A74D-4B8B-B0A1-6547814036A9}" type="pres">
      <dgm:prSet presAssocID="{91E0AB7D-F8B4-497F-99F9-5C2B25734D9B}" presName="parenttext" presStyleLbl="revTx" presStyleIdx="1" presStyleCnt="4">
        <dgm:presLayoutVars>
          <dgm:chMax/>
          <dgm:chPref val="2"/>
          <dgm:bulletEnabled val="1"/>
        </dgm:presLayoutVars>
      </dgm:prSet>
      <dgm:spPr/>
    </dgm:pt>
    <dgm:pt modelId="{F919E60C-9B1C-483A-BAEA-278EE9671AC7}" type="pres">
      <dgm:prSet presAssocID="{91E0AB7D-F8B4-497F-99F9-5C2B25734D9B}" presName="composite" presStyleCnt="0"/>
      <dgm:spPr/>
    </dgm:pt>
    <dgm:pt modelId="{8E8D0619-5F27-484C-A33C-1E2190F7E9DC}" type="pres">
      <dgm:prSet presAssocID="{91E0AB7D-F8B4-497F-99F9-5C2B25734D9B}" presName="chevron1" presStyleLbl="alignNode1" presStyleIdx="7" presStyleCnt="28"/>
      <dgm:spPr/>
    </dgm:pt>
    <dgm:pt modelId="{D9F56D08-6F39-40D4-8C6C-A368CA603116}" type="pres">
      <dgm:prSet presAssocID="{91E0AB7D-F8B4-497F-99F9-5C2B25734D9B}" presName="chevron2" presStyleLbl="alignNode1" presStyleIdx="8" presStyleCnt="28"/>
      <dgm:spPr/>
    </dgm:pt>
    <dgm:pt modelId="{AA79B739-6372-45C2-B5F6-813372A5F5CF}" type="pres">
      <dgm:prSet presAssocID="{91E0AB7D-F8B4-497F-99F9-5C2B25734D9B}" presName="chevron3" presStyleLbl="alignNode1" presStyleIdx="9" presStyleCnt="28"/>
      <dgm:spPr/>
    </dgm:pt>
    <dgm:pt modelId="{F0E37E6C-3866-4B72-AE49-FB5079B3224A}" type="pres">
      <dgm:prSet presAssocID="{91E0AB7D-F8B4-497F-99F9-5C2B25734D9B}" presName="chevron4" presStyleLbl="alignNode1" presStyleIdx="10" presStyleCnt="28"/>
      <dgm:spPr/>
    </dgm:pt>
    <dgm:pt modelId="{E061A194-5724-48AA-AE46-E1F8178EE23C}" type="pres">
      <dgm:prSet presAssocID="{91E0AB7D-F8B4-497F-99F9-5C2B25734D9B}" presName="chevron5" presStyleLbl="alignNode1" presStyleIdx="11" presStyleCnt="28"/>
      <dgm:spPr/>
    </dgm:pt>
    <dgm:pt modelId="{E6836AFE-EFEE-4139-B174-6509A57E06EC}" type="pres">
      <dgm:prSet presAssocID="{91E0AB7D-F8B4-497F-99F9-5C2B25734D9B}" presName="chevron6" presStyleLbl="alignNode1" presStyleIdx="12" presStyleCnt="28"/>
      <dgm:spPr/>
    </dgm:pt>
    <dgm:pt modelId="{087163D7-7DBF-4842-955A-105A9BF16EEC}" type="pres">
      <dgm:prSet presAssocID="{91E0AB7D-F8B4-497F-99F9-5C2B25734D9B}" presName="chevron7" presStyleLbl="alignNode1" presStyleIdx="13" presStyleCnt="28"/>
      <dgm:spPr/>
    </dgm:pt>
    <dgm:pt modelId="{C4F24692-0801-49D3-81EF-E34B48208845}" type="pres">
      <dgm:prSet presAssocID="{91E0AB7D-F8B4-497F-99F9-5C2B25734D9B}" presName="childtext" presStyleLbl="solidFgAcc1" presStyleIdx="1" presStyleCnt="4">
        <dgm:presLayoutVars>
          <dgm:chMax/>
          <dgm:chPref val="0"/>
          <dgm:bulletEnabled val="1"/>
        </dgm:presLayoutVars>
      </dgm:prSet>
      <dgm:spPr/>
    </dgm:pt>
    <dgm:pt modelId="{EB0C7D1C-1083-438D-84D4-014BE0FD2073}" type="pres">
      <dgm:prSet presAssocID="{7C402928-45CC-45F1-980A-79CF0E7E6646}" presName="sibTrans" presStyleCnt="0"/>
      <dgm:spPr/>
    </dgm:pt>
    <dgm:pt modelId="{84C7CDEB-03DD-4F42-8F6A-6DB9FEEA74F6}" type="pres">
      <dgm:prSet presAssocID="{9B381811-7723-47B0-8264-0D104B6B5926}" presName="parenttextcomposite" presStyleCnt="0"/>
      <dgm:spPr/>
    </dgm:pt>
    <dgm:pt modelId="{8CD6F329-6ACF-4912-94CE-99E680F0A892}" type="pres">
      <dgm:prSet presAssocID="{9B381811-7723-47B0-8264-0D104B6B5926}" presName="parenttext" presStyleLbl="revTx" presStyleIdx="2" presStyleCnt="4">
        <dgm:presLayoutVars>
          <dgm:chMax/>
          <dgm:chPref val="2"/>
          <dgm:bulletEnabled val="1"/>
        </dgm:presLayoutVars>
      </dgm:prSet>
      <dgm:spPr/>
    </dgm:pt>
    <dgm:pt modelId="{5E376779-B78B-4612-96E2-579FC909FD9D}" type="pres">
      <dgm:prSet presAssocID="{9B381811-7723-47B0-8264-0D104B6B5926}" presName="composite" presStyleCnt="0"/>
      <dgm:spPr/>
    </dgm:pt>
    <dgm:pt modelId="{CE7456B6-BAA7-4378-A3DC-80BC14E577CB}" type="pres">
      <dgm:prSet presAssocID="{9B381811-7723-47B0-8264-0D104B6B5926}" presName="chevron1" presStyleLbl="alignNode1" presStyleIdx="14" presStyleCnt="28"/>
      <dgm:spPr/>
    </dgm:pt>
    <dgm:pt modelId="{58C0B94A-F896-4E37-83B9-D121E6382214}" type="pres">
      <dgm:prSet presAssocID="{9B381811-7723-47B0-8264-0D104B6B5926}" presName="chevron2" presStyleLbl="alignNode1" presStyleIdx="15" presStyleCnt="28"/>
      <dgm:spPr/>
    </dgm:pt>
    <dgm:pt modelId="{30329070-1D29-4F9C-B8A3-79EEF228FF3D}" type="pres">
      <dgm:prSet presAssocID="{9B381811-7723-47B0-8264-0D104B6B5926}" presName="chevron3" presStyleLbl="alignNode1" presStyleIdx="16" presStyleCnt="28"/>
      <dgm:spPr/>
    </dgm:pt>
    <dgm:pt modelId="{B9F3728A-D085-4A77-AE3D-334B693035B1}" type="pres">
      <dgm:prSet presAssocID="{9B381811-7723-47B0-8264-0D104B6B5926}" presName="chevron4" presStyleLbl="alignNode1" presStyleIdx="17" presStyleCnt="28"/>
      <dgm:spPr/>
    </dgm:pt>
    <dgm:pt modelId="{7B05D9A3-2D62-4D27-9C3B-DDF3D06C4CFC}" type="pres">
      <dgm:prSet presAssocID="{9B381811-7723-47B0-8264-0D104B6B5926}" presName="chevron5" presStyleLbl="alignNode1" presStyleIdx="18" presStyleCnt="28"/>
      <dgm:spPr/>
    </dgm:pt>
    <dgm:pt modelId="{770995C6-E8A7-4181-95CA-BADBF624513F}" type="pres">
      <dgm:prSet presAssocID="{9B381811-7723-47B0-8264-0D104B6B5926}" presName="chevron6" presStyleLbl="alignNode1" presStyleIdx="19" presStyleCnt="28"/>
      <dgm:spPr/>
    </dgm:pt>
    <dgm:pt modelId="{9A473E05-E2D1-48A5-B6C2-FB30F20D7052}" type="pres">
      <dgm:prSet presAssocID="{9B381811-7723-47B0-8264-0D104B6B5926}" presName="chevron7" presStyleLbl="alignNode1" presStyleIdx="20" presStyleCnt="28"/>
      <dgm:spPr/>
    </dgm:pt>
    <dgm:pt modelId="{97B353BB-82BC-43BA-8CE7-0B0E79ECBCB2}" type="pres">
      <dgm:prSet presAssocID="{9B381811-7723-47B0-8264-0D104B6B5926}" presName="childtext" presStyleLbl="solidFgAcc1" presStyleIdx="2" presStyleCnt="4">
        <dgm:presLayoutVars>
          <dgm:chMax/>
          <dgm:chPref val="0"/>
          <dgm:bulletEnabled val="1"/>
        </dgm:presLayoutVars>
      </dgm:prSet>
      <dgm:spPr/>
    </dgm:pt>
    <dgm:pt modelId="{22D3D8B1-2EBE-4BAB-914C-68A15BE2948F}" type="pres">
      <dgm:prSet presAssocID="{7D47F3BD-EDED-4BBC-80E1-D6CD82952B6D}" presName="sibTrans" presStyleCnt="0"/>
      <dgm:spPr/>
    </dgm:pt>
    <dgm:pt modelId="{495A166D-9802-491A-95AE-DCEB419E8DB2}" type="pres">
      <dgm:prSet presAssocID="{73DB615B-455F-46E4-A7D7-E777803E3452}" presName="parenttextcomposite" presStyleCnt="0"/>
      <dgm:spPr/>
    </dgm:pt>
    <dgm:pt modelId="{00FA2A19-64D1-40A7-A35A-26CF97138FC2}" type="pres">
      <dgm:prSet presAssocID="{73DB615B-455F-46E4-A7D7-E777803E3452}" presName="parenttext" presStyleLbl="revTx" presStyleIdx="3" presStyleCnt="4">
        <dgm:presLayoutVars>
          <dgm:chMax/>
          <dgm:chPref val="2"/>
          <dgm:bulletEnabled val="1"/>
        </dgm:presLayoutVars>
      </dgm:prSet>
      <dgm:spPr/>
    </dgm:pt>
    <dgm:pt modelId="{B4BBE572-F9D1-4EC0-9ADE-CAA44478AA56}" type="pres">
      <dgm:prSet presAssocID="{73DB615B-455F-46E4-A7D7-E777803E3452}" presName="composite" presStyleCnt="0"/>
      <dgm:spPr/>
    </dgm:pt>
    <dgm:pt modelId="{0642A271-F7A4-4717-95DE-27DB6C430B14}" type="pres">
      <dgm:prSet presAssocID="{73DB615B-455F-46E4-A7D7-E777803E3452}" presName="chevron1" presStyleLbl="alignNode1" presStyleIdx="21" presStyleCnt="28"/>
      <dgm:spPr/>
    </dgm:pt>
    <dgm:pt modelId="{A44A6F4E-887F-420C-9848-3EAF9ABBE01F}" type="pres">
      <dgm:prSet presAssocID="{73DB615B-455F-46E4-A7D7-E777803E3452}" presName="chevron2" presStyleLbl="alignNode1" presStyleIdx="22" presStyleCnt="28"/>
      <dgm:spPr/>
    </dgm:pt>
    <dgm:pt modelId="{1A31A38D-6C38-4212-A322-272436C444D1}" type="pres">
      <dgm:prSet presAssocID="{73DB615B-455F-46E4-A7D7-E777803E3452}" presName="chevron3" presStyleLbl="alignNode1" presStyleIdx="23" presStyleCnt="28"/>
      <dgm:spPr/>
    </dgm:pt>
    <dgm:pt modelId="{AC9BC1BF-5169-4845-B260-0FFD9DC0FFFF}" type="pres">
      <dgm:prSet presAssocID="{73DB615B-455F-46E4-A7D7-E777803E3452}" presName="chevron4" presStyleLbl="alignNode1" presStyleIdx="24" presStyleCnt="28"/>
      <dgm:spPr/>
    </dgm:pt>
    <dgm:pt modelId="{C11A4F08-BB34-4DB0-8112-A3B8605C2D84}" type="pres">
      <dgm:prSet presAssocID="{73DB615B-455F-46E4-A7D7-E777803E3452}" presName="chevron5" presStyleLbl="alignNode1" presStyleIdx="25" presStyleCnt="28"/>
      <dgm:spPr/>
    </dgm:pt>
    <dgm:pt modelId="{8DBFEAFB-CAE6-467B-98F2-A8A73A178559}" type="pres">
      <dgm:prSet presAssocID="{73DB615B-455F-46E4-A7D7-E777803E3452}" presName="chevron6" presStyleLbl="alignNode1" presStyleIdx="26" presStyleCnt="28"/>
      <dgm:spPr/>
    </dgm:pt>
    <dgm:pt modelId="{2D89134E-32BF-4B77-A48C-ED4F9EFB162A}" type="pres">
      <dgm:prSet presAssocID="{73DB615B-455F-46E4-A7D7-E777803E3452}" presName="chevron7" presStyleLbl="alignNode1" presStyleIdx="27" presStyleCnt="28"/>
      <dgm:spPr/>
    </dgm:pt>
    <dgm:pt modelId="{35C78B8F-3C3A-4E6A-8D29-1AB0D48AF113}" type="pres">
      <dgm:prSet presAssocID="{73DB615B-455F-46E4-A7D7-E777803E3452}" presName="childtext" presStyleLbl="solidFgAcc1" presStyleIdx="3" presStyleCnt="4">
        <dgm:presLayoutVars>
          <dgm:chMax/>
          <dgm:chPref val="0"/>
          <dgm:bulletEnabled val="1"/>
        </dgm:presLayoutVars>
      </dgm:prSet>
      <dgm:spPr/>
    </dgm:pt>
  </dgm:ptLst>
  <dgm:cxnLst>
    <dgm:cxn modelId="{65B0FB10-E5BA-48E8-B459-5117C353DDDB}" type="presOf" srcId="{3C58893B-3CE8-499D-AAFA-E7EB3C4DEC58}" destId="{7AAE91CC-9449-4885-82D7-4672CCDCE164}" srcOrd="0" destOrd="0" presId="urn:microsoft.com/office/officeart/2008/layout/VerticalAccentList"/>
    <dgm:cxn modelId="{86BDC71F-A349-4D98-83D2-2D27E1E5D154}" type="presOf" srcId="{91E0AB7D-F8B4-497F-99F9-5C2B25734D9B}" destId="{F4DC5EB4-A74D-4B8B-B0A1-6547814036A9}" srcOrd="0" destOrd="0" presId="urn:microsoft.com/office/officeart/2008/layout/VerticalAccentList"/>
    <dgm:cxn modelId="{EBE15A23-7A0B-4D3C-B4A1-D0B3A0FF69D0}" srcId="{5CB5954C-6E3F-4528-945A-425E9C742E4B}" destId="{9B381811-7723-47B0-8264-0D104B6B5926}" srcOrd="2" destOrd="0" parTransId="{C785EDA9-A893-4E11-AB78-58622345D979}" sibTransId="{7D47F3BD-EDED-4BBC-80E1-D6CD82952B6D}"/>
    <dgm:cxn modelId="{CB21D730-D4D5-47DF-B824-4A627CF2F2F9}" srcId="{73DB615B-455F-46E4-A7D7-E777803E3452}" destId="{05EE2D14-1349-4E3E-A9FE-6E032810100D}" srcOrd="0" destOrd="0" parTransId="{36E5E6FF-E609-4901-B9AF-AF1FB803E261}" sibTransId="{6899F66E-156B-4F58-9FFE-D7153EE234D9}"/>
    <dgm:cxn modelId="{DC0EB837-FC4A-4097-B8EB-4DE1930A5AB0}" type="presOf" srcId="{9B381811-7723-47B0-8264-0D104B6B5926}" destId="{8CD6F329-6ACF-4912-94CE-99E680F0A892}" srcOrd="0" destOrd="0" presId="urn:microsoft.com/office/officeart/2008/layout/VerticalAccentList"/>
    <dgm:cxn modelId="{F989365D-8A3D-450C-ABC2-8C23427EC301}" type="presOf" srcId="{5CB5954C-6E3F-4528-945A-425E9C742E4B}" destId="{32683D24-E359-4115-90C6-392BA2A60990}" srcOrd="0" destOrd="0" presId="urn:microsoft.com/office/officeart/2008/layout/VerticalAccentList"/>
    <dgm:cxn modelId="{0669FC4F-B3EE-4133-AA6D-73A06025EF52}" srcId="{91E0AB7D-F8B4-497F-99F9-5C2B25734D9B}" destId="{923A95DA-5D5A-4722-B27C-C8326A27E149}" srcOrd="0" destOrd="0" parTransId="{80461B73-1693-4C1F-90CB-54E91C8339B8}" sibTransId="{96CF38DE-50D8-4E89-8B27-D880D5D83244}"/>
    <dgm:cxn modelId="{7BE74453-CEB1-4D1E-A23B-3815FA57764A}" srcId="{5CB5954C-6E3F-4528-945A-425E9C742E4B}" destId="{7CA3663A-B8AF-4E18-9148-ED8F19314160}" srcOrd="0" destOrd="0" parTransId="{0207429E-9C77-4089-B4B2-1CA859F5D5FA}" sibTransId="{9E567A2A-47B6-4F50-8B2C-102DD839668B}"/>
    <dgm:cxn modelId="{130BF28F-656C-4914-A1A5-162A74B44A54}" srcId="{9B381811-7723-47B0-8264-0D104B6B5926}" destId="{7DCCD109-C133-445B-BDD0-04FD9048F7E9}" srcOrd="0" destOrd="0" parTransId="{0444E8A6-E0DA-461B-9440-F934887FB387}" sibTransId="{CAB0281B-623D-464A-B1A6-DB4D6971A33F}"/>
    <dgm:cxn modelId="{2C80B8A2-1A7E-4D50-9C51-73D7397ABA06}" type="presOf" srcId="{7DCCD109-C133-445B-BDD0-04FD9048F7E9}" destId="{97B353BB-82BC-43BA-8CE7-0B0E79ECBCB2}" srcOrd="0" destOrd="0" presId="urn:microsoft.com/office/officeart/2008/layout/VerticalAccentList"/>
    <dgm:cxn modelId="{C8848EC6-1596-4F32-AA5E-F696E1FBEE32}" srcId="{7CA3663A-B8AF-4E18-9148-ED8F19314160}" destId="{3C58893B-3CE8-499D-AAFA-E7EB3C4DEC58}" srcOrd="0" destOrd="0" parTransId="{3948B815-50FF-418D-8B9F-12EFB997993B}" sibTransId="{12A725F4-1EAD-4523-A015-F7B1D7F29C32}"/>
    <dgm:cxn modelId="{040ED2D9-36A8-4311-BE85-E43522805765}" type="presOf" srcId="{923A95DA-5D5A-4722-B27C-C8326A27E149}" destId="{C4F24692-0801-49D3-81EF-E34B48208845}" srcOrd="0" destOrd="0" presId="urn:microsoft.com/office/officeart/2008/layout/VerticalAccentList"/>
    <dgm:cxn modelId="{18F4B9DD-98B8-435C-A1FF-3E975F518FB2}" type="presOf" srcId="{05EE2D14-1349-4E3E-A9FE-6E032810100D}" destId="{35C78B8F-3C3A-4E6A-8D29-1AB0D48AF113}" srcOrd="0" destOrd="0" presId="urn:microsoft.com/office/officeart/2008/layout/VerticalAccentList"/>
    <dgm:cxn modelId="{C8C173E0-3578-4D9C-99E8-A33A8BA0B6FD}" srcId="{5CB5954C-6E3F-4528-945A-425E9C742E4B}" destId="{91E0AB7D-F8B4-497F-99F9-5C2B25734D9B}" srcOrd="1" destOrd="0" parTransId="{AAF1B03F-4B28-4538-9DDD-C58EFB435AB9}" sibTransId="{7C402928-45CC-45F1-980A-79CF0E7E6646}"/>
    <dgm:cxn modelId="{E3FF19EC-191C-4B3A-8895-4FBC942C3674}" type="presOf" srcId="{73DB615B-455F-46E4-A7D7-E777803E3452}" destId="{00FA2A19-64D1-40A7-A35A-26CF97138FC2}" srcOrd="0" destOrd="0" presId="urn:microsoft.com/office/officeart/2008/layout/VerticalAccentList"/>
    <dgm:cxn modelId="{234888F8-2E1F-4AA2-B36A-05143687658D}" type="presOf" srcId="{7CA3663A-B8AF-4E18-9148-ED8F19314160}" destId="{7EF1C401-3563-46CC-AD59-5E83260E04CD}" srcOrd="0" destOrd="0" presId="urn:microsoft.com/office/officeart/2008/layout/VerticalAccentList"/>
    <dgm:cxn modelId="{0F51A6FE-95B6-429A-A732-86B649E176EC}" srcId="{5CB5954C-6E3F-4528-945A-425E9C742E4B}" destId="{73DB615B-455F-46E4-A7D7-E777803E3452}" srcOrd="3" destOrd="0" parTransId="{F0A875A7-CA4A-4289-AB18-7474F8107734}" sibTransId="{DEDA86E6-8822-4B05-BBF4-4A3A49CAE462}"/>
    <dgm:cxn modelId="{DD95BFA4-20CC-4EAA-AF80-22B676BBBD45}" type="presParOf" srcId="{32683D24-E359-4115-90C6-392BA2A60990}" destId="{1ACB7D71-3937-4830-9497-7EBBD2E92B06}" srcOrd="0" destOrd="0" presId="urn:microsoft.com/office/officeart/2008/layout/VerticalAccentList"/>
    <dgm:cxn modelId="{C3FE6CDD-8A56-4CA0-B0A0-E7F911CF6589}" type="presParOf" srcId="{1ACB7D71-3937-4830-9497-7EBBD2E92B06}" destId="{7EF1C401-3563-46CC-AD59-5E83260E04CD}" srcOrd="0" destOrd="0" presId="urn:microsoft.com/office/officeart/2008/layout/VerticalAccentList"/>
    <dgm:cxn modelId="{5A1D966C-640A-47A1-95A6-1939035B5247}" type="presParOf" srcId="{32683D24-E359-4115-90C6-392BA2A60990}" destId="{02DAE343-8703-40A6-AB74-F3EFC09E851E}" srcOrd="1" destOrd="0" presId="urn:microsoft.com/office/officeart/2008/layout/VerticalAccentList"/>
    <dgm:cxn modelId="{2157F78B-D2A1-4933-A6D9-BA5D1947B6D9}" type="presParOf" srcId="{02DAE343-8703-40A6-AB74-F3EFC09E851E}" destId="{C907B849-B93C-43BE-8B9D-44C50E3CD233}" srcOrd="0" destOrd="0" presId="urn:microsoft.com/office/officeart/2008/layout/VerticalAccentList"/>
    <dgm:cxn modelId="{D02069A3-4E2D-4859-B088-CB736344EF8C}" type="presParOf" srcId="{02DAE343-8703-40A6-AB74-F3EFC09E851E}" destId="{CD07D496-E903-44A3-BE6C-EEBA840B44AC}" srcOrd="1" destOrd="0" presId="urn:microsoft.com/office/officeart/2008/layout/VerticalAccentList"/>
    <dgm:cxn modelId="{0ECB4EFF-EABC-4176-8796-A1A58A7DD08F}" type="presParOf" srcId="{02DAE343-8703-40A6-AB74-F3EFC09E851E}" destId="{C123BF93-F7FA-4B4D-B564-FEDA77B3C999}" srcOrd="2" destOrd="0" presId="urn:microsoft.com/office/officeart/2008/layout/VerticalAccentList"/>
    <dgm:cxn modelId="{16B0DC6E-9C3F-41FD-918E-10E4CFD78BB6}" type="presParOf" srcId="{02DAE343-8703-40A6-AB74-F3EFC09E851E}" destId="{B5B82DDF-144F-450C-8181-5793624F7299}" srcOrd="3" destOrd="0" presId="urn:microsoft.com/office/officeart/2008/layout/VerticalAccentList"/>
    <dgm:cxn modelId="{4A51674E-3750-44DF-97D5-8EBC4564D0A7}" type="presParOf" srcId="{02DAE343-8703-40A6-AB74-F3EFC09E851E}" destId="{3AA82781-049B-46FF-94F5-7CDC42A58B8D}" srcOrd="4" destOrd="0" presId="urn:microsoft.com/office/officeart/2008/layout/VerticalAccentList"/>
    <dgm:cxn modelId="{4C48A7B1-411E-4075-9D77-BEA549E8BCA9}" type="presParOf" srcId="{02DAE343-8703-40A6-AB74-F3EFC09E851E}" destId="{39EE6961-E0F4-4CE8-A5C1-49A2D3C456CE}" srcOrd="5" destOrd="0" presId="urn:microsoft.com/office/officeart/2008/layout/VerticalAccentList"/>
    <dgm:cxn modelId="{8579E4F3-DDD6-4B77-8884-1CADAFD7F117}" type="presParOf" srcId="{02DAE343-8703-40A6-AB74-F3EFC09E851E}" destId="{05E70279-2EC9-4A60-BCBC-229E4BD29947}" srcOrd="6" destOrd="0" presId="urn:microsoft.com/office/officeart/2008/layout/VerticalAccentList"/>
    <dgm:cxn modelId="{153DB79C-EA6B-4F17-8EE1-876586563288}" type="presParOf" srcId="{02DAE343-8703-40A6-AB74-F3EFC09E851E}" destId="{7AAE91CC-9449-4885-82D7-4672CCDCE164}" srcOrd="7" destOrd="0" presId="urn:microsoft.com/office/officeart/2008/layout/VerticalAccentList"/>
    <dgm:cxn modelId="{B7475947-3EF5-4555-928A-E18EF9A68E82}" type="presParOf" srcId="{32683D24-E359-4115-90C6-392BA2A60990}" destId="{75ADF2C0-57CF-4317-9E15-501466A42238}" srcOrd="2" destOrd="0" presId="urn:microsoft.com/office/officeart/2008/layout/VerticalAccentList"/>
    <dgm:cxn modelId="{9FDB8AC1-FAF6-4F32-A36C-E82B00DB8B6A}" type="presParOf" srcId="{32683D24-E359-4115-90C6-392BA2A60990}" destId="{2DBFEA89-24E2-4F75-86B4-D5A874EEC1C3}" srcOrd="3" destOrd="0" presId="urn:microsoft.com/office/officeart/2008/layout/VerticalAccentList"/>
    <dgm:cxn modelId="{EAEBAF4B-8068-4F9D-85B3-E17709BC76F9}" type="presParOf" srcId="{2DBFEA89-24E2-4F75-86B4-D5A874EEC1C3}" destId="{F4DC5EB4-A74D-4B8B-B0A1-6547814036A9}" srcOrd="0" destOrd="0" presId="urn:microsoft.com/office/officeart/2008/layout/VerticalAccentList"/>
    <dgm:cxn modelId="{ECF5EB20-7B8C-43C7-9F84-CD0E146B59BB}" type="presParOf" srcId="{32683D24-E359-4115-90C6-392BA2A60990}" destId="{F919E60C-9B1C-483A-BAEA-278EE9671AC7}" srcOrd="4" destOrd="0" presId="urn:microsoft.com/office/officeart/2008/layout/VerticalAccentList"/>
    <dgm:cxn modelId="{0C434FE9-F723-4263-B4DB-0059B00B923B}" type="presParOf" srcId="{F919E60C-9B1C-483A-BAEA-278EE9671AC7}" destId="{8E8D0619-5F27-484C-A33C-1E2190F7E9DC}" srcOrd="0" destOrd="0" presId="urn:microsoft.com/office/officeart/2008/layout/VerticalAccentList"/>
    <dgm:cxn modelId="{2E7F6433-B464-4A28-955B-5B9B5C64957F}" type="presParOf" srcId="{F919E60C-9B1C-483A-BAEA-278EE9671AC7}" destId="{D9F56D08-6F39-40D4-8C6C-A368CA603116}" srcOrd="1" destOrd="0" presId="urn:microsoft.com/office/officeart/2008/layout/VerticalAccentList"/>
    <dgm:cxn modelId="{D6C32A03-6445-47E3-824E-AEB4B803E116}" type="presParOf" srcId="{F919E60C-9B1C-483A-BAEA-278EE9671AC7}" destId="{AA79B739-6372-45C2-B5F6-813372A5F5CF}" srcOrd="2" destOrd="0" presId="urn:microsoft.com/office/officeart/2008/layout/VerticalAccentList"/>
    <dgm:cxn modelId="{4D785D3E-426D-455C-B0D9-16B08F6348ED}" type="presParOf" srcId="{F919E60C-9B1C-483A-BAEA-278EE9671AC7}" destId="{F0E37E6C-3866-4B72-AE49-FB5079B3224A}" srcOrd="3" destOrd="0" presId="urn:microsoft.com/office/officeart/2008/layout/VerticalAccentList"/>
    <dgm:cxn modelId="{1DA9C3AE-BCE3-46E2-B739-02D119B01C19}" type="presParOf" srcId="{F919E60C-9B1C-483A-BAEA-278EE9671AC7}" destId="{E061A194-5724-48AA-AE46-E1F8178EE23C}" srcOrd="4" destOrd="0" presId="urn:microsoft.com/office/officeart/2008/layout/VerticalAccentList"/>
    <dgm:cxn modelId="{6E38CEC0-B7A3-403F-9412-5CA475C03870}" type="presParOf" srcId="{F919E60C-9B1C-483A-BAEA-278EE9671AC7}" destId="{E6836AFE-EFEE-4139-B174-6509A57E06EC}" srcOrd="5" destOrd="0" presId="urn:microsoft.com/office/officeart/2008/layout/VerticalAccentList"/>
    <dgm:cxn modelId="{36BA433F-9B7B-4C11-A602-AF68539A2A56}" type="presParOf" srcId="{F919E60C-9B1C-483A-BAEA-278EE9671AC7}" destId="{087163D7-7DBF-4842-955A-105A9BF16EEC}" srcOrd="6" destOrd="0" presId="urn:microsoft.com/office/officeart/2008/layout/VerticalAccentList"/>
    <dgm:cxn modelId="{2903BCC4-1853-434C-90C0-157E19F5003C}" type="presParOf" srcId="{F919E60C-9B1C-483A-BAEA-278EE9671AC7}" destId="{C4F24692-0801-49D3-81EF-E34B48208845}" srcOrd="7" destOrd="0" presId="urn:microsoft.com/office/officeart/2008/layout/VerticalAccentList"/>
    <dgm:cxn modelId="{B7011DD1-3D35-4354-888B-FEFEB8DF7705}" type="presParOf" srcId="{32683D24-E359-4115-90C6-392BA2A60990}" destId="{EB0C7D1C-1083-438D-84D4-014BE0FD2073}" srcOrd="5" destOrd="0" presId="urn:microsoft.com/office/officeart/2008/layout/VerticalAccentList"/>
    <dgm:cxn modelId="{4EA395CD-8EC8-4632-8570-7FD0F5AF2909}" type="presParOf" srcId="{32683D24-E359-4115-90C6-392BA2A60990}" destId="{84C7CDEB-03DD-4F42-8F6A-6DB9FEEA74F6}" srcOrd="6" destOrd="0" presId="urn:microsoft.com/office/officeart/2008/layout/VerticalAccentList"/>
    <dgm:cxn modelId="{CC70FE1D-DC1C-4E99-97F9-42A8FBC7828E}" type="presParOf" srcId="{84C7CDEB-03DD-4F42-8F6A-6DB9FEEA74F6}" destId="{8CD6F329-6ACF-4912-94CE-99E680F0A892}" srcOrd="0" destOrd="0" presId="urn:microsoft.com/office/officeart/2008/layout/VerticalAccentList"/>
    <dgm:cxn modelId="{746E46F0-0364-42A6-888D-EE3F02143516}" type="presParOf" srcId="{32683D24-E359-4115-90C6-392BA2A60990}" destId="{5E376779-B78B-4612-96E2-579FC909FD9D}" srcOrd="7" destOrd="0" presId="urn:microsoft.com/office/officeart/2008/layout/VerticalAccentList"/>
    <dgm:cxn modelId="{6D8F1EDB-63D9-4437-81F8-FB4A33461F3A}" type="presParOf" srcId="{5E376779-B78B-4612-96E2-579FC909FD9D}" destId="{CE7456B6-BAA7-4378-A3DC-80BC14E577CB}" srcOrd="0" destOrd="0" presId="urn:microsoft.com/office/officeart/2008/layout/VerticalAccentList"/>
    <dgm:cxn modelId="{DB6DCC3C-2D24-485B-A314-DCE820583845}" type="presParOf" srcId="{5E376779-B78B-4612-96E2-579FC909FD9D}" destId="{58C0B94A-F896-4E37-83B9-D121E6382214}" srcOrd="1" destOrd="0" presId="urn:microsoft.com/office/officeart/2008/layout/VerticalAccentList"/>
    <dgm:cxn modelId="{E74FE331-1E86-47B9-ABD1-546691376489}" type="presParOf" srcId="{5E376779-B78B-4612-96E2-579FC909FD9D}" destId="{30329070-1D29-4F9C-B8A3-79EEF228FF3D}" srcOrd="2" destOrd="0" presId="urn:microsoft.com/office/officeart/2008/layout/VerticalAccentList"/>
    <dgm:cxn modelId="{07A7D204-8CF9-49DE-8D87-8A9D958DC1C5}" type="presParOf" srcId="{5E376779-B78B-4612-96E2-579FC909FD9D}" destId="{B9F3728A-D085-4A77-AE3D-334B693035B1}" srcOrd="3" destOrd="0" presId="urn:microsoft.com/office/officeart/2008/layout/VerticalAccentList"/>
    <dgm:cxn modelId="{5D027E03-6A2D-455B-8E83-888C47827476}" type="presParOf" srcId="{5E376779-B78B-4612-96E2-579FC909FD9D}" destId="{7B05D9A3-2D62-4D27-9C3B-DDF3D06C4CFC}" srcOrd="4" destOrd="0" presId="urn:microsoft.com/office/officeart/2008/layout/VerticalAccentList"/>
    <dgm:cxn modelId="{A26A7D23-9D01-4414-AC0E-324DC0D9ACBA}" type="presParOf" srcId="{5E376779-B78B-4612-96E2-579FC909FD9D}" destId="{770995C6-E8A7-4181-95CA-BADBF624513F}" srcOrd="5" destOrd="0" presId="urn:microsoft.com/office/officeart/2008/layout/VerticalAccentList"/>
    <dgm:cxn modelId="{2BF26E3E-DCB1-4077-AFEA-261C62F5D9FC}" type="presParOf" srcId="{5E376779-B78B-4612-96E2-579FC909FD9D}" destId="{9A473E05-E2D1-48A5-B6C2-FB30F20D7052}" srcOrd="6" destOrd="0" presId="urn:microsoft.com/office/officeart/2008/layout/VerticalAccentList"/>
    <dgm:cxn modelId="{083014DD-7900-4580-B707-4D41D88DA600}" type="presParOf" srcId="{5E376779-B78B-4612-96E2-579FC909FD9D}" destId="{97B353BB-82BC-43BA-8CE7-0B0E79ECBCB2}" srcOrd="7" destOrd="0" presId="urn:microsoft.com/office/officeart/2008/layout/VerticalAccentList"/>
    <dgm:cxn modelId="{E83C4DD9-20E5-42A2-93E0-49037F29EDCF}" type="presParOf" srcId="{32683D24-E359-4115-90C6-392BA2A60990}" destId="{22D3D8B1-2EBE-4BAB-914C-68A15BE2948F}" srcOrd="8" destOrd="0" presId="urn:microsoft.com/office/officeart/2008/layout/VerticalAccentList"/>
    <dgm:cxn modelId="{71C4FB04-7D07-4250-B71B-1A0F2C2DE2CD}" type="presParOf" srcId="{32683D24-E359-4115-90C6-392BA2A60990}" destId="{495A166D-9802-491A-95AE-DCEB419E8DB2}" srcOrd="9" destOrd="0" presId="urn:microsoft.com/office/officeart/2008/layout/VerticalAccentList"/>
    <dgm:cxn modelId="{90ECA63E-7FC3-456E-8B65-E5F3B2F36423}" type="presParOf" srcId="{495A166D-9802-491A-95AE-DCEB419E8DB2}" destId="{00FA2A19-64D1-40A7-A35A-26CF97138FC2}" srcOrd="0" destOrd="0" presId="urn:microsoft.com/office/officeart/2008/layout/VerticalAccentList"/>
    <dgm:cxn modelId="{CAB5532F-A534-42B7-B0C6-67732B2E2093}" type="presParOf" srcId="{32683D24-E359-4115-90C6-392BA2A60990}" destId="{B4BBE572-F9D1-4EC0-9ADE-CAA44478AA56}" srcOrd="10" destOrd="0" presId="urn:microsoft.com/office/officeart/2008/layout/VerticalAccentList"/>
    <dgm:cxn modelId="{4FF72C43-8DB0-478E-A0F6-872045C7F246}" type="presParOf" srcId="{B4BBE572-F9D1-4EC0-9ADE-CAA44478AA56}" destId="{0642A271-F7A4-4717-95DE-27DB6C430B14}" srcOrd="0" destOrd="0" presId="urn:microsoft.com/office/officeart/2008/layout/VerticalAccentList"/>
    <dgm:cxn modelId="{AEBB6E3F-D01A-4CA0-86A0-4734583983D4}" type="presParOf" srcId="{B4BBE572-F9D1-4EC0-9ADE-CAA44478AA56}" destId="{A44A6F4E-887F-420C-9848-3EAF9ABBE01F}" srcOrd="1" destOrd="0" presId="urn:microsoft.com/office/officeart/2008/layout/VerticalAccentList"/>
    <dgm:cxn modelId="{C5903E0A-607C-4AF6-95B2-06660B6C59F3}" type="presParOf" srcId="{B4BBE572-F9D1-4EC0-9ADE-CAA44478AA56}" destId="{1A31A38D-6C38-4212-A322-272436C444D1}" srcOrd="2" destOrd="0" presId="urn:microsoft.com/office/officeart/2008/layout/VerticalAccentList"/>
    <dgm:cxn modelId="{569D63A0-6B33-4388-9709-986717AFB6A7}" type="presParOf" srcId="{B4BBE572-F9D1-4EC0-9ADE-CAA44478AA56}" destId="{AC9BC1BF-5169-4845-B260-0FFD9DC0FFFF}" srcOrd="3" destOrd="0" presId="urn:microsoft.com/office/officeart/2008/layout/VerticalAccentList"/>
    <dgm:cxn modelId="{E7C06D6A-ECB5-462E-9A24-D7E062DD602C}" type="presParOf" srcId="{B4BBE572-F9D1-4EC0-9ADE-CAA44478AA56}" destId="{C11A4F08-BB34-4DB0-8112-A3B8605C2D84}" srcOrd="4" destOrd="0" presId="urn:microsoft.com/office/officeart/2008/layout/VerticalAccentList"/>
    <dgm:cxn modelId="{D1FA6D25-A503-4414-A8CD-A5D8CD245547}" type="presParOf" srcId="{B4BBE572-F9D1-4EC0-9ADE-CAA44478AA56}" destId="{8DBFEAFB-CAE6-467B-98F2-A8A73A178559}" srcOrd="5" destOrd="0" presId="urn:microsoft.com/office/officeart/2008/layout/VerticalAccentList"/>
    <dgm:cxn modelId="{59836B89-748E-4512-BF07-95B54BE6BFF6}" type="presParOf" srcId="{B4BBE572-F9D1-4EC0-9ADE-CAA44478AA56}" destId="{2D89134E-32BF-4B77-A48C-ED4F9EFB162A}" srcOrd="6" destOrd="0" presId="urn:microsoft.com/office/officeart/2008/layout/VerticalAccentList"/>
    <dgm:cxn modelId="{61D3A725-DA3A-4019-992A-84B9A3395795}" type="presParOf" srcId="{B4BBE572-F9D1-4EC0-9ADE-CAA44478AA56}" destId="{35C78B8F-3C3A-4E6A-8D29-1AB0D48AF113}"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79761E-C839-4384-9560-CB7DAE727FE0}"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n-US"/>
        </a:p>
      </dgm:t>
    </dgm:pt>
    <dgm:pt modelId="{6FA1CFCB-9816-498A-8B43-FE084961E37C}">
      <dgm:prSet phldrT="[Text]" custT="1"/>
      <dgm:spPr/>
      <dgm:t>
        <a:bodyPr/>
        <a:lstStyle/>
        <a:p>
          <a:r>
            <a:rPr lang="en-US" sz="1400" b="1" dirty="0">
              <a:latin typeface="+mn-lt"/>
              <a:cs typeface="Arial" panose="020B0604020202020204" pitchFamily="34" charset="0"/>
            </a:rPr>
            <a:t>Duration of pregnancy</a:t>
          </a:r>
        </a:p>
      </dgm:t>
    </dgm:pt>
    <dgm:pt modelId="{C5602565-C248-4D1D-B7FA-80AEB0508EAA}" type="parTrans" cxnId="{CDCB65AC-16C9-4616-BA15-C9AB74DAC40D}">
      <dgm:prSet/>
      <dgm:spPr/>
      <dgm:t>
        <a:bodyPr/>
        <a:lstStyle/>
        <a:p>
          <a:endParaRPr lang="en-US" sz="1600">
            <a:latin typeface="+mn-lt"/>
            <a:cs typeface="Arial" panose="020B0604020202020204" pitchFamily="34" charset="0"/>
          </a:endParaRPr>
        </a:p>
      </dgm:t>
    </dgm:pt>
    <dgm:pt modelId="{F46EA5C6-3CCF-4307-81E6-B755FFFA9E0B}" type="sibTrans" cxnId="{CDCB65AC-16C9-4616-BA15-C9AB74DAC40D}">
      <dgm:prSet/>
      <dgm:spPr/>
      <dgm:t>
        <a:bodyPr/>
        <a:lstStyle/>
        <a:p>
          <a:endParaRPr lang="en-US" sz="1600">
            <a:latin typeface="+mn-lt"/>
            <a:cs typeface="Arial" panose="020B0604020202020204" pitchFamily="34" charset="0"/>
          </a:endParaRPr>
        </a:p>
      </dgm:t>
    </dgm:pt>
    <dgm:pt modelId="{F16FB093-0F98-4767-868B-082CED06C4E7}">
      <dgm:prSet phldrT="[Text]" custT="1"/>
      <dgm:spPr/>
      <dgm:t>
        <a:bodyPr/>
        <a:lstStyle/>
        <a:p>
          <a:r>
            <a:rPr lang="en-US" sz="1400" b="1" dirty="0">
              <a:latin typeface="+mn-lt"/>
              <a:cs typeface="Arial" panose="020B0604020202020204" pitchFamily="34" charset="0"/>
            </a:rPr>
            <a:t>&lt;20 weeks</a:t>
          </a:r>
        </a:p>
      </dgm:t>
    </dgm:pt>
    <dgm:pt modelId="{934F0AAD-ECB9-45BE-A964-709455152D60}" type="parTrans" cxnId="{97ECAC04-ED3D-4D29-9E59-16431AAECF86}">
      <dgm:prSet/>
      <dgm:spPr/>
      <dgm:t>
        <a:bodyPr/>
        <a:lstStyle/>
        <a:p>
          <a:endParaRPr lang="en-US" sz="1600">
            <a:latin typeface="+mn-lt"/>
            <a:cs typeface="Arial" panose="020B0604020202020204" pitchFamily="34" charset="0"/>
          </a:endParaRPr>
        </a:p>
      </dgm:t>
    </dgm:pt>
    <dgm:pt modelId="{0214AEA7-423D-4E22-BB69-FD2A3BF572B5}" type="sibTrans" cxnId="{97ECAC04-ED3D-4D29-9E59-16431AAECF86}">
      <dgm:prSet/>
      <dgm:spPr/>
      <dgm:t>
        <a:bodyPr/>
        <a:lstStyle/>
        <a:p>
          <a:endParaRPr lang="en-US" sz="1600">
            <a:latin typeface="+mn-lt"/>
            <a:cs typeface="Arial" panose="020B0604020202020204" pitchFamily="34" charset="0"/>
          </a:endParaRPr>
        </a:p>
      </dgm:t>
    </dgm:pt>
    <dgm:pt modelId="{443B2B7A-F565-424B-86D7-9A88ABA39223}">
      <dgm:prSet phldrT="[Text]" custT="1"/>
      <dgm:spPr/>
      <dgm:t>
        <a:bodyPr/>
        <a:lstStyle/>
        <a:p>
          <a:r>
            <a:rPr lang="en-US" sz="1400" b="1" dirty="0">
              <a:latin typeface="+mn-lt"/>
              <a:cs typeface="Arial" panose="020B0604020202020204" pitchFamily="34" charset="0"/>
            </a:rPr>
            <a:t>&gt;20 weeks</a:t>
          </a:r>
        </a:p>
      </dgm:t>
    </dgm:pt>
    <dgm:pt modelId="{85217B87-5603-42A4-8902-9A3A79F1CA1E}" type="parTrans" cxnId="{111D681D-6D55-446A-B466-8A792421591A}">
      <dgm:prSet/>
      <dgm:spPr/>
      <dgm:t>
        <a:bodyPr/>
        <a:lstStyle/>
        <a:p>
          <a:endParaRPr lang="en-US" sz="1600">
            <a:latin typeface="+mn-lt"/>
            <a:cs typeface="Arial" panose="020B0604020202020204" pitchFamily="34" charset="0"/>
          </a:endParaRPr>
        </a:p>
      </dgm:t>
    </dgm:pt>
    <dgm:pt modelId="{5FEF0088-84C5-4211-BB2F-D82B8D081929}" type="sibTrans" cxnId="{111D681D-6D55-446A-B466-8A792421591A}">
      <dgm:prSet/>
      <dgm:spPr/>
      <dgm:t>
        <a:bodyPr/>
        <a:lstStyle/>
        <a:p>
          <a:endParaRPr lang="en-US" sz="1600">
            <a:latin typeface="+mn-lt"/>
            <a:cs typeface="Arial" panose="020B0604020202020204" pitchFamily="34" charset="0"/>
          </a:endParaRPr>
        </a:p>
      </dgm:t>
    </dgm:pt>
    <dgm:pt modelId="{29813F2B-F6EB-4ECD-848D-814A73F060EC}">
      <dgm:prSet phldrT="[Text]" custT="1"/>
      <dgm:spPr/>
      <dgm:t>
        <a:bodyPr/>
        <a:lstStyle/>
        <a:p>
          <a:pPr algn="ctr"/>
          <a:r>
            <a:rPr lang="en-US" sz="1400" b="1" dirty="0">
              <a:latin typeface="+mn-lt"/>
              <a:cs typeface="Arial" panose="020B0604020202020204" pitchFamily="34" charset="0"/>
            </a:rPr>
            <a:t>Start/Continue modified conventional MDR-TB Regimen</a:t>
          </a:r>
        </a:p>
        <a:p>
          <a:pPr algn="l"/>
          <a:r>
            <a:rPr lang="en-US" sz="1400" dirty="0">
              <a:latin typeface="+mn-lt"/>
              <a:cs typeface="Arial" panose="020B0604020202020204" pitchFamily="34" charset="0"/>
            </a:rPr>
            <a:t>- Omit Km; add PAS till delivery</a:t>
          </a:r>
        </a:p>
        <a:p>
          <a:pPr algn="l"/>
          <a:r>
            <a:rPr lang="en-US" sz="1400" dirty="0">
              <a:latin typeface="+mn-lt"/>
              <a:cs typeface="Arial" panose="020B0604020202020204" pitchFamily="34" charset="0"/>
            </a:rPr>
            <a:t>- Replace PAS with Km after delivery and continue till end of IP</a:t>
          </a:r>
        </a:p>
      </dgm:t>
    </dgm:pt>
    <dgm:pt modelId="{468C1B6C-EF74-43A6-8CF6-1B574967B4B8}" type="parTrans" cxnId="{1306BD37-DF2C-4441-931D-402CA206BF82}">
      <dgm:prSet/>
      <dgm:spPr/>
      <dgm:t>
        <a:bodyPr/>
        <a:lstStyle/>
        <a:p>
          <a:endParaRPr lang="en-US" sz="1600">
            <a:latin typeface="+mn-lt"/>
            <a:cs typeface="Arial" panose="020B0604020202020204" pitchFamily="34" charset="0"/>
          </a:endParaRPr>
        </a:p>
      </dgm:t>
    </dgm:pt>
    <dgm:pt modelId="{5BC166F5-5EF3-4780-A095-AC23A1AD7991}" type="sibTrans" cxnId="{1306BD37-DF2C-4441-931D-402CA206BF82}">
      <dgm:prSet/>
      <dgm:spPr/>
      <dgm:t>
        <a:bodyPr/>
        <a:lstStyle/>
        <a:p>
          <a:endParaRPr lang="en-US" sz="1600">
            <a:latin typeface="+mn-lt"/>
            <a:cs typeface="Arial" panose="020B0604020202020204" pitchFamily="34" charset="0"/>
          </a:endParaRPr>
        </a:p>
      </dgm:t>
    </dgm:pt>
    <dgm:pt modelId="{CA26D79A-2F32-4A22-A028-BB6B793D39D4}">
      <dgm:prSet phldrT="[Text]" custT="1"/>
      <dgm:spPr/>
      <dgm:t>
        <a:bodyPr/>
        <a:lstStyle/>
        <a:p>
          <a:r>
            <a:rPr lang="en-US" sz="1400" b="1" dirty="0">
              <a:latin typeface="+mn-lt"/>
              <a:cs typeface="Arial" panose="020B0604020202020204" pitchFamily="34" charset="0"/>
            </a:rPr>
            <a:t>Advised MTP</a:t>
          </a:r>
        </a:p>
      </dgm:t>
    </dgm:pt>
    <dgm:pt modelId="{367722E0-58E2-4410-A78B-1555C2D1031B}" type="parTrans" cxnId="{A86C5205-F9C1-49C3-91C9-0105DB3BCAB7}">
      <dgm:prSet/>
      <dgm:spPr/>
      <dgm:t>
        <a:bodyPr/>
        <a:lstStyle/>
        <a:p>
          <a:endParaRPr lang="en-US" sz="1600">
            <a:latin typeface="+mn-lt"/>
            <a:cs typeface="Arial" panose="020B0604020202020204" pitchFamily="34" charset="0"/>
          </a:endParaRPr>
        </a:p>
      </dgm:t>
    </dgm:pt>
    <dgm:pt modelId="{E236D2BC-80A4-4FB5-A066-C653DB1DD8A8}" type="sibTrans" cxnId="{A86C5205-F9C1-49C3-91C9-0105DB3BCAB7}">
      <dgm:prSet/>
      <dgm:spPr/>
      <dgm:t>
        <a:bodyPr/>
        <a:lstStyle/>
        <a:p>
          <a:endParaRPr lang="en-US" sz="1600">
            <a:latin typeface="+mn-lt"/>
            <a:cs typeface="Arial" panose="020B0604020202020204" pitchFamily="34" charset="0"/>
          </a:endParaRPr>
        </a:p>
      </dgm:t>
    </dgm:pt>
    <dgm:pt modelId="{4ED526BE-954D-455F-A11C-DBAF09EBFD77}">
      <dgm:prSet phldrT="[Text]" custT="1"/>
      <dgm:spPr/>
      <dgm:t>
        <a:bodyPr/>
        <a:lstStyle/>
        <a:p>
          <a:r>
            <a:rPr lang="en-US" sz="1400" b="1" dirty="0">
              <a:latin typeface="+mn-lt"/>
              <a:cs typeface="Arial" panose="020B0604020202020204" pitchFamily="34" charset="0"/>
            </a:rPr>
            <a:t>MTP done</a:t>
          </a:r>
        </a:p>
      </dgm:t>
    </dgm:pt>
    <dgm:pt modelId="{2D462055-420B-4D4A-BB7B-696BEF8F1F84}" type="parTrans" cxnId="{9CB0085F-D2C5-4FB6-A989-1BB7F7F62D87}">
      <dgm:prSet/>
      <dgm:spPr/>
      <dgm:t>
        <a:bodyPr/>
        <a:lstStyle/>
        <a:p>
          <a:endParaRPr lang="en-US" sz="1600">
            <a:latin typeface="+mn-lt"/>
            <a:cs typeface="Arial" panose="020B0604020202020204" pitchFamily="34" charset="0"/>
          </a:endParaRPr>
        </a:p>
      </dgm:t>
    </dgm:pt>
    <dgm:pt modelId="{930B0112-D737-435C-A7E5-CFE816B638CD}" type="sibTrans" cxnId="{9CB0085F-D2C5-4FB6-A989-1BB7F7F62D87}">
      <dgm:prSet/>
      <dgm:spPr/>
      <dgm:t>
        <a:bodyPr/>
        <a:lstStyle/>
        <a:p>
          <a:endParaRPr lang="en-US" sz="1600">
            <a:latin typeface="+mn-lt"/>
            <a:cs typeface="Arial" panose="020B0604020202020204" pitchFamily="34" charset="0"/>
          </a:endParaRPr>
        </a:p>
      </dgm:t>
    </dgm:pt>
    <dgm:pt modelId="{E0A3DA0E-8800-47B8-B2EE-DB0DDEE3B7F7}">
      <dgm:prSet phldrT="[Text]" custT="1"/>
      <dgm:spPr/>
      <dgm:t>
        <a:bodyPr/>
        <a:lstStyle/>
        <a:p>
          <a:r>
            <a:rPr lang="en-US" sz="1400" b="1" dirty="0">
              <a:latin typeface="+mn-lt"/>
              <a:cs typeface="Arial" panose="020B0604020202020204" pitchFamily="34" charset="0"/>
            </a:rPr>
            <a:t>Pt. unwilling for MTP</a:t>
          </a:r>
        </a:p>
      </dgm:t>
    </dgm:pt>
    <dgm:pt modelId="{96E4DED1-4949-4FA1-8FF1-23CAFB02272A}" type="parTrans" cxnId="{FC6E2191-164E-4EB1-B262-C60F6CDBE6E1}">
      <dgm:prSet/>
      <dgm:spPr/>
      <dgm:t>
        <a:bodyPr/>
        <a:lstStyle/>
        <a:p>
          <a:endParaRPr lang="en-US" sz="1600">
            <a:latin typeface="+mn-lt"/>
            <a:cs typeface="Arial" panose="020B0604020202020204" pitchFamily="34" charset="0"/>
          </a:endParaRPr>
        </a:p>
      </dgm:t>
    </dgm:pt>
    <dgm:pt modelId="{B3A00752-9DC7-4A91-A0D5-15BB8A8820FC}" type="sibTrans" cxnId="{FC6E2191-164E-4EB1-B262-C60F6CDBE6E1}">
      <dgm:prSet/>
      <dgm:spPr/>
      <dgm:t>
        <a:bodyPr/>
        <a:lstStyle/>
        <a:p>
          <a:endParaRPr lang="en-US" sz="1600">
            <a:latin typeface="+mn-lt"/>
            <a:cs typeface="Arial" panose="020B0604020202020204" pitchFamily="34" charset="0"/>
          </a:endParaRPr>
        </a:p>
      </dgm:t>
    </dgm:pt>
    <dgm:pt modelId="{8A9909C6-856A-41EE-A293-3041DC291995}">
      <dgm:prSet phldrT="[Text]" custT="1"/>
      <dgm:spPr/>
      <dgm:t>
        <a:bodyPr/>
        <a:lstStyle/>
        <a:p>
          <a:r>
            <a:rPr lang="en-US" sz="1400" b="1" dirty="0">
              <a:latin typeface="+mn-lt"/>
              <a:cs typeface="Arial" panose="020B0604020202020204" pitchFamily="34" charset="0"/>
            </a:rPr>
            <a:t>Start/ Continue shorter MDR- TB Regimen</a:t>
          </a:r>
        </a:p>
      </dgm:t>
    </dgm:pt>
    <dgm:pt modelId="{C932900F-5D41-49A9-A2AD-D2EA57CAE279}" type="parTrans" cxnId="{9FB50AC1-1544-40F7-B616-BB0E89AFA676}">
      <dgm:prSet/>
      <dgm:spPr/>
      <dgm:t>
        <a:bodyPr/>
        <a:lstStyle/>
        <a:p>
          <a:endParaRPr lang="en-US" sz="1600">
            <a:latin typeface="+mn-lt"/>
            <a:cs typeface="Arial" panose="020B0604020202020204" pitchFamily="34" charset="0"/>
          </a:endParaRPr>
        </a:p>
      </dgm:t>
    </dgm:pt>
    <dgm:pt modelId="{A658B028-C91E-482B-83CC-F5E21E1CA213}" type="sibTrans" cxnId="{9FB50AC1-1544-40F7-B616-BB0E89AFA676}">
      <dgm:prSet/>
      <dgm:spPr/>
      <dgm:t>
        <a:bodyPr/>
        <a:lstStyle/>
        <a:p>
          <a:endParaRPr lang="en-US" sz="1600">
            <a:latin typeface="+mn-lt"/>
            <a:cs typeface="Arial" panose="020B0604020202020204" pitchFamily="34" charset="0"/>
          </a:endParaRPr>
        </a:p>
      </dgm:t>
    </dgm:pt>
    <dgm:pt modelId="{838DC211-A788-4F44-A994-A6F5A86D3D1A}">
      <dgm:prSet phldrT="[Text]" custT="1"/>
      <dgm:spPr/>
      <dgm:t>
        <a:bodyPr/>
        <a:lstStyle/>
        <a:p>
          <a:pPr algn="ctr"/>
          <a:r>
            <a:rPr lang="en-US" sz="1400" b="1" dirty="0">
              <a:latin typeface="+mn-lt"/>
              <a:cs typeface="Arial" panose="020B0604020202020204" pitchFamily="34" charset="0"/>
            </a:rPr>
            <a:t>Start/ Continue modified Conventional regimen</a:t>
          </a:r>
        </a:p>
        <a:p>
          <a:pPr algn="l"/>
          <a:r>
            <a:rPr lang="en-US" sz="1400" dirty="0">
              <a:latin typeface="+mn-lt"/>
              <a:cs typeface="Arial" panose="020B0604020202020204" pitchFamily="34" charset="0"/>
            </a:rPr>
            <a:t>-  &lt;12 weeks: Omit Km &amp; </a:t>
          </a:r>
          <a:r>
            <a:rPr lang="en-US" sz="1400" dirty="0" err="1">
              <a:latin typeface="+mn-lt"/>
              <a:cs typeface="Arial" panose="020B0604020202020204" pitchFamily="34" charset="0"/>
            </a:rPr>
            <a:t>Eto</a:t>
          </a:r>
          <a:r>
            <a:rPr lang="en-US" sz="1400" dirty="0">
              <a:latin typeface="+mn-lt"/>
              <a:cs typeface="Arial" panose="020B0604020202020204" pitchFamily="34" charset="0"/>
            </a:rPr>
            <a:t>; add PAS</a:t>
          </a:r>
        </a:p>
        <a:p>
          <a:pPr algn="l"/>
          <a:r>
            <a:rPr lang="en-US" sz="1400" dirty="0">
              <a:latin typeface="+mn-lt"/>
              <a:cs typeface="Arial" panose="020B0604020202020204" pitchFamily="34" charset="0"/>
            </a:rPr>
            <a:t>- &gt;12 weeks: Omit Km only; add PAS </a:t>
          </a:r>
        </a:p>
        <a:p>
          <a:pPr algn="l"/>
          <a:r>
            <a:rPr lang="en-US" sz="1400" dirty="0">
              <a:latin typeface="+mn-lt"/>
              <a:cs typeface="Arial" panose="020B0604020202020204" pitchFamily="34" charset="0"/>
            </a:rPr>
            <a:t>- Replace PAS with Km after delivery and continue till end of IP</a:t>
          </a:r>
        </a:p>
      </dgm:t>
    </dgm:pt>
    <dgm:pt modelId="{0257291C-0ABF-42A3-9CBB-935F9A4ADC9F}" type="parTrans" cxnId="{1EC28F66-18BA-479E-8F3E-D6FD7C6A3224}">
      <dgm:prSet/>
      <dgm:spPr/>
      <dgm:t>
        <a:bodyPr/>
        <a:lstStyle/>
        <a:p>
          <a:endParaRPr lang="en-US" sz="1600">
            <a:latin typeface="+mn-lt"/>
            <a:cs typeface="Arial" panose="020B0604020202020204" pitchFamily="34" charset="0"/>
          </a:endParaRPr>
        </a:p>
      </dgm:t>
    </dgm:pt>
    <dgm:pt modelId="{282A443E-0306-46E2-A3E6-F7385B63A083}" type="sibTrans" cxnId="{1EC28F66-18BA-479E-8F3E-D6FD7C6A3224}">
      <dgm:prSet/>
      <dgm:spPr/>
      <dgm:t>
        <a:bodyPr/>
        <a:lstStyle/>
        <a:p>
          <a:endParaRPr lang="en-US" sz="1600">
            <a:latin typeface="+mn-lt"/>
            <a:cs typeface="Arial" panose="020B0604020202020204" pitchFamily="34" charset="0"/>
          </a:endParaRPr>
        </a:p>
      </dgm:t>
    </dgm:pt>
    <dgm:pt modelId="{0AAB99F2-D79E-4DAB-A0CF-BFF3DD21F116}" type="pres">
      <dgm:prSet presAssocID="{D979761E-C839-4384-9560-CB7DAE727FE0}" presName="hierChild1" presStyleCnt="0">
        <dgm:presLayoutVars>
          <dgm:chPref val="1"/>
          <dgm:dir/>
          <dgm:animOne val="branch"/>
          <dgm:animLvl val="lvl"/>
          <dgm:resizeHandles/>
        </dgm:presLayoutVars>
      </dgm:prSet>
      <dgm:spPr/>
    </dgm:pt>
    <dgm:pt modelId="{1C605A11-B5DC-4C7B-A7BD-2A794EA9E24A}" type="pres">
      <dgm:prSet presAssocID="{6FA1CFCB-9816-498A-8B43-FE084961E37C}" presName="hierRoot1" presStyleCnt="0"/>
      <dgm:spPr/>
    </dgm:pt>
    <dgm:pt modelId="{8FE68D98-0FC5-4D72-9621-D8B5CCC63C41}" type="pres">
      <dgm:prSet presAssocID="{6FA1CFCB-9816-498A-8B43-FE084961E37C}" presName="composite" presStyleCnt="0"/>
      <dgm:spPr/>
    </dgm:pt>
    <dgm:pt modelId="{E06DDE71-EA80-4F49-A70A-D92AE0A64659}" type="pres">
      <dgm:prSet presAssocID="{6FA1CFCB-9816-498A-8B43-FE084961E37C}" presName="background" presStyleLbl="node0" presStyleIdx="0" presStyleCnt="1"/>
      <dgm:spPr/>
    </dgm:pt>
    <dgm:pt modelId="{6DD0F12D-10F3-4318-8694-C23256EAF4A9}" type="pres">
      <dgm:prSet presAssocID="{6FA1CFCB-9816-498A-8B43-FE084961E37C}" presName="text" presStyleLbl="fgAcc0" presStyleIdx="0" presStyleCnt="1" custScaleX="157806" custScaleY="52358">
        <dgm:presLayoutVars>
          <dgm:chPref val="3"/>
        </dgm:presLayoutVars>
      </dgm:prSet>
      <dgm:spPr/>
    </dgm:pt>
    <dgm:pt modelId="{D6414742-8DE7-407E-89B4-50ED18FB18AA}" type="pres">
      <dgm:prSet presAssocID="{6FA1CFCB-9816-498A-8B43-FE084961E37C}" presName="hierChild2" presStyleCnt="0"/>
      <dgm:spPr/>
    </dgm:pt>
    <dgm:pt modelId="{11F4777A-149C-48DF-BFAA-BF8DB4EF7914}" type="pres">
      <dgm:prSet presAssocID="{934F0AAD-ECB9-45BE-A964-709455152D60}" presName="Name10" presStyleLbl="parChTrans1D2" presStyleIdx="0" presStyleCnt="2"/>
      <dgm:spPr/>
    </dgm:pt>
    <dgm:pt modelId="{9F26FC3E-7E13-4D43-8F41-216AF278A62F}" type="pres">
      <dgm:prSet presAssocID="{F16FB093-0F98-4767-868B-082CED06C4E7}" presName="hierRoot2" presStyleCnt="0"/>
      <dgm:spPr/>
    </dgm:pt>
    <dgm:pt modelId="{25D03FA9-B66F-477E-9E50-140873A16EA6}" type="pres">
      <dgm:prSet presAssocID="{F16FB093-0F98-4767-868B-082CED06C4E7}" presName="composite2" presStyleCnt="0"/>
      <dgm:spPr/>
    </dgm:pt>
    <dgm:pt modelId="{607CE3C0-07EF-43BC-92B7-55FF9D1C1F75}" type="pres">
      <dgm:prSet presAssocID="{F16FB093-0F98-4767-868B-082CED06C4E7}" presName="background2" presStyleLbl="node2" presStyleIdx="0" presStyleCnt="2"/>
      <dgm:spPr/>
    </dgm:pt>
    <dgm:pt modelId="{982C6788-36C6-4775-9CCC-61232933F29E}" type="pres">
      <dgm:prSet presAssocID="{F16FB093-0F98-4767-868B-082CED06C4E7}" presName="text2" presStyleLbl="fgAcc2" presStyleIdx="0" presStyleCnt="2" custScaleY="38779">
        <dgm:presLayoutVars>
          <dgm:chPref val="3"/>
        </dgm:presLayoutVars>
      </dgm:prSet>
      <dgm:spPr/>
    </dgm:pt>
    <dgm:pt modelId="{ECF424FC-FED0-4EDC-9CAD-10AF4F01A9FA}" type="pres">
      <dgm:prSet presAssocID="{F16FB093-0F98-4767-868B-082CED06C4E7}" presName="hierChild3" presStyleCnt="0"/>
      <dgm:spPr/>
    </dgm:pt>
    <dgm:pt modelId="{307F481E-0872-4C8A-B37E-494FB0DA3C47}" type="pres">
      <dgm:prSet presAssocID="{367722E0-58E2-4410-A78B-1555C2D1031B}" presName="Name17" presStyleLbl="parChTrans1D3" presStyleIdx="0" presStyleCnt="2"/>
      <dgm:spPr/>
    </dgm:pt>
    <dgm:pt modelId="{3B99DB5E-40A1-40A0-8B22-6C928640BA55}" type="pres">
      <dgm:prSet presAssocID="{CA26D79A-2F32-4A22-A028-BB6B793D39D4}" presName="hierRoot3" presStyleCnt="0"/>
      <dgm:spPr/>
    </dgm:pt>
    <dgm:pt modelId="{45020B2B-0479-469C-9C13-AE28110A7248}" type="pres">
      <dgm:prSet presAssocID="{CA26D79A-2F32-4A22-A028-BB6B793D39D4}" presName="composite3" presStyleCnt="0"/>
      <dgm:spPr/>
    </dgm:pt>
    <dgm:pt modelId="{46DCD713-8F2D-4862-94B0-7061CD260AA1}" type="pres">
      <dgm:prSet presAssocID="{CA26D79A-2F32-4A22-A028-BB6B793D39D4}" presName="background3" presStyleLbl="node3" presStyleIdx="0" presStyleCnt="2"/>
      <dgm:spPr/>
    </dgm:pt>
    <dgm:pt modelId="{37DB4553-D9B6-4C63-8E49-8909F1D31260}" type="pres">
      <dgm:prSet presAssocID="{CA26D79A-2F32-4A22-A028-BB6B793D39D4}" presName="text3" presStyleLbl="fgAcc3" presStyleIdx="0" presStyleCnt="2" custScaleY="47032">
        <dgm:presLayoutVars>
          <dgm:chPref val="3"/>
        </dgm:presLayoutVars>
      </dgm:prSet>
      <dgm:spPr/>
    </dgm:pt>
    <dgm:pt modelId="{12E550EF-315A-4D6B-B7FE-28468939ADD7}" type="pres">
      <dgm:prSet presAssocID="{CA26D79A-2F32-4A22-A028-BB6B793D39D4}" presName="hierChild4" presStyleCnt="0"/>
      <dgm:spPr/>
    </dgm:pt>
    <dgm:pt modelId="{90300356-3970-4BEA-9F25-38A99377C290}" type="pres">
      <dgm:prSet presAssocID="{2D462055-420B-4D4A-BB7B-696BEF8F1F84}" presName="Name23" presStyleLbl="parChTrans1D4" presStyleIdx="0" presStyleCnt="4"/>
      <dgm:spPr/>
    </dgm:pt>
    <dgm:pt modelId="{3317ED2D-2791-499A-ACE0-9447CB5B2CF5}" type="pres">
      <dgm:prSet presAssocID="{4ED526BE-954D-455F-A11C-DBAF09EBFD77}" presName="hierRoot4" presStyleCnt="0"/>
      <dgm:spPr/>
    </dgm:pt>
    <dgm:pt modelId="{FD1790DD-4301-430C-80A7-A23D8640CA4F}" type="pres">
      <dgm:prSet presAssocID="{4ED526BE-954D-455F-A11C-DBAF09EBFD77}" presName="composite4" presStyleCnt="0"/>
      <dgm:spPr/>
    </dgm:pt>
    <dgm:pt modelId="{A9B65074-58FF-4381-BF62-BCE4F50D257B}" type="pres">
      <dgm:prSet presAssocID="{4ED526BE-954D-455F-A11C-DBAF09EBFD77}" presName="background4" presStyleLbl="node4" presStyleIdx="0" presStyleCnt="4"/>
      <dgm:spPr/>
    </dgm:pt>
    <dgm:pt modelId="{A210E2EE-92F9-44A6-B97F-D42C86190228}" type="pres">
      <dgm:prSet presAssocID="{4ED526BE-954D-455F-A11C-DBAF09EBFD77}" presName="text4" presStyleLbl="fgAcc4" presStyleIdx="0" presStyleCnt="4" custScaleY="48565">
        <dgm:presLayoutVars>
          <dgm:chPref val="3"/>
        </dgm:presLayoutVars>
      </dgm:prSet>
      <dgm:spPr/>
    </dgm:pt>
    <dgm:pt modelId="{D875EDF7-2E12-414E-B446-FD5E1474920B}" type="pres">
      <dgm:prSet presAssocID="{4ED526BE-954D-455F-A11C-DBAF09EBFD77}" presName="hierChild5" presStyleCnt="0"/>
      <dgm:spPr/>
    </dgm:pt>
    <dgm:pt modelId="{FB7812D2-DCA0-4AF2-8ADC-5C06391A7972}" type="pres">
      <dgm:prSet presAssocID="{C932900F-5D41-49A9-A2AD-D2EA57CAE279}" presName="Name23" presStyleLbl="parChTrans1D4" presStyleIdx="1" presStyleCnt="4"/>
      <dgm:spPr/>
    </dgm:pt>
    <dgm:pt modelId="{46E9A5DC-F44B-40EA-9958-AAD5A7491B58}" type="pres">
      <dgm:prSet presAssocID="{8A9909C6-856A-41EE-A293-3041DC291995}" presName="hierRoot4" presStyleCnt="0"/>
      <dgm:spPr/>
    </dgm:pt>
    <dgm:pt modelId="{7AB2884E-0BCB-4C2C-9DA6-5FBE4FD13D6A}" type="pres">
      <dgm:prSet presAssocID="{8A9909C6-856A-41EE-A293-3041DC291995}" presName="composite4" presStyleCnt="0"/>
      <dgm:spPr/>
    </dgm:pt>
    <dgm:pt modelId="{D49E147B-C512-404C-9331-CB6356245001}" type="pres">
      <dgm:prSet presAssocID="{8A9909C6-856A-41EE-A293-3041DC291995}" presName="background4" presStyleLbl="node4" presStyleIdx="1" presStyleCnt="4"/>
      <dgm:spPr/>
    </dgm:pt>
    <dgm:pt modelId="{DAA60EB4-E454-4614-B10B-1D90DF1F44BE}" type="pres">
      <dgm:prSet presAssocID="{8A9909C6-856A-41EE-A293-3041DC291995}" presName="text4" presStyleLbl="fgAcc4" presStyleIdx="1" presStyleCnt="4" custScaleY="86005">
        <dgm:presLayoutVars>
          <dgm:chPref val="3"/>
        </dgm:presLayoutVars>
      </dgm:prSet>
      <dgm:spPr/>
    </dgm:pt>
    <dgm:pt modelId="{D370F624-AB8F-47E0-B25E-B1897816AEF8}" type="pres">
      <dgm:prSet presAssocID="{8A9909C6-856A-41EE-A293-3041DC291995}" presName="hierChild5" presStyleCnt="0"/>
      <dgm:spPr/>
    </dgm:pt>
    <dgm:pt modelId="{6ACF1855-EB0A-4721-9FD5-0D64A02CB29B}" type="pres">
      <dgm:prSet presAssocID="{96E4DED1-4949-4FA1-8FF1-23CAFB02272A}" presName="Name23" presStyleLbl="parChTrans1D4" presStyleIdx="2" presStyleCnt="4"/>
      <dgm:spPr/>
    </dgm:pt>
    <dgm:pt modelId="{1A7A3514-227D-4818-A2B4-F19D61A67599}" type="pres">
      <dgm:prSet presAssocID="{E0A3DA0E-8800-47B8-B2EE-DB0DDEE3B7F7}" presName="hierRoot4" presStyleCnt="0"/>
      <dgm:spPr/>
    </dgm:pt>
    <dgm:pt modelId="{528E30B0-20D3-43F7-9BC6-D7E567C9B93D}" type="pres">
      <dgm:prSet presAssocID="{E0A3DA0E-8800-47B8-B2EE-DB0DDEE3B7F7}" presName="composite4" presStyleCnt="0"/>
      <dgm:spPr/>
    </dgm:pt>
    <dgm:pt modelId="{FED26D2F-1507-446C-92BE-5A5A2A6F8587}" type="pres">
      <dgm:prSet presAssocID="{E0A3DA0E-8800-47B8-B2EE-DB0DDEE3B7F7}" presName="background4" presStyleLbl="node4" presStyleIdx="2" presStyleCnt="4"/>
      <dgm:spPr/>
    </dgm:pt>
    <dgm:pt modelId="{B738DC10-4081-4F92-B9B7-AF33EB8243BC}" type="pres">
      <dgm:prSet presAssocID="{E0A3DA0E-8800-47B8-B2EE-DB0DDEE3B7F7}" presName="text4" presStyleLbl="fgAcc4" presStyleIdx="2" presStyleCnt="4" custScaleX="125310" custScaleY="48565">
        <dgm:presLayoutVars>
          <dgm:chPref val="3"/>
        </dgm:presLayoutVars>
      </dgm:prSet>
      <dgm:spPr/>
    </dgm:pt>
    <dgm:pt modelId="{6F006D24-E004-4B0D-8964-5780A5A5519A}" type="pres">
      <dgm:prSet presAssocID="{E0A3DA0E-8800-47B8-B2EE-DB0DDEE3B7F7}" presName="hierChild5" presStyleCnt="0"/>
      <dgm:spPr/>
    </dgm:pt>
    <dgm:pt modelId="{9E76FE9E-8E93-405B-A2AE-8E0BA01737F5}" type="pres">
      <dgm:prSet presAssocID="{0257291C-0ABF-42A3-9CBB-935F9A4ADC9F}" presName="Name23" presStyleLbl="parChTrans1D4" presStyleIdx="3" presStyleCnt="4"/>
      <dgm:spPr/>
    </dgm:pt>
    <dgm:pt modelId="{F058289C-270A-4FE9-93E4-193A436CC1F2}" type="pres">
      <dgm:prSet presAssocID="{838DC211-A788-4F44-A994-A6F5A86D3D1A}" presName="hierRoot4" presStyleCnt="0"/>
      <dgm:spPr/>
    </dgm:pt>
    <dgm:pt modelId="{DDCC5BB5-EA2C-4E25-B627-C1314A4F9400}" type="pres">
      <dgm:prSet presAssocID="{838DC211-A788-4F44-A994-A6F5A86D3D1A}" presName="composite4" presStyleCnt="0"/>
      <dgm:spPr/>
    </dgm:pt>
    <dgm:pt modelId="{0D808B37-EACB-47B4-9765-B7D07917AC92}" type="pres">
      <dgm:prSet presAssocID="{838DC211-A788-4F44-A994-A6F5A86D3D1A}" presName="background4" presStyleLbl="node4" presStyleIdx="3" presStyleCnt="4"/>
      <dgm:spPr/>
    </dgm:pt>
    <dgm:pt modelId="{E33FFF44-5B90-43B2-B28E-30A7A0755132}" type="pres">
      <dgm:prSet presAssocID="{838DC211-A788-4F44-A994-A6F5A86D3D1A}" presName="text4" presStyleLbl="fgAcc4" presStyleIdx="3" presStyleCnt="4" custScaleX="197567" custScaleY="168504">
        <dgm:presLayoutVars>
          <dgm:chPref val="3"/>
        </dgm:presLayoutVars>
      </dgm:prSet>
      <dgm:spPr/>
    </dgm:pt>
    <dgm:pt modelId="{2DB7E14A-4784-4979-9515-CF9C3B242D80}" type="pres">
      <dgm:prSet presAssocID="{838DC211-A788-4F44-A994-A6F5A86D3D1A}" presName="hierChild5" presStyleCnt="0"/>
      <dgm:spPr/>
    </dgm:pt>
    <dgm:pt modelId="{82AE04E7-D1CC-491F-A287-50C9BB728644}" type="pres">
      <dgm:prSet presAssocID="{85217B87-5603-42A4-8902-9A3A79F1CA1E}" presName="Name10" presStyleLbl="parChTrans1D2" presStyleIdx="1" presStyleCnt="2"/>
      <dgm:spPr/>
    </dgm:pt>
    <dgm:pt modelId="{CD2DFABD-0D06-4B88-BD63-D6F736AB75A8}" type="pres">
      <dgm:prSet presAssocID="{443B2B7A-F565-424B-86D7-9A88ABA39223}" presName="hierRoot2" presStyleCnt="0"/>
      <dgm:spPr/>
    </dgm:pt>
    <dgm:pt modelId="{D9138E63-9367-404C-9B5B-72EE43051EC5}" type="pres">
      <dgm:prSet presAssocID="{443B2B7A-F565-424B-86D7-9A88ABA39223}" presName="composite2" presStyleCnt="0"/>
      <dgm:spPr/>
    </dgm:pt>
    <dgm:pt modelId="{30D61C85-47F0-4305-B55F-FA3C8AC7EE6C}" type="pres">
      <dgm:prSet presAssocID="{443B2B7A-F565-424B-86D7-9A88ABA39223}" presName="background2" presStyleLbl="node2" presStyleIdx="1" presStyleCnt="2"/>
      <dgm:spPr/>
    </dgm:pt>
    <dgm:pt modelId="{6D52D2BB-D8C5-40E7-B628-E0D77DBEB737}" type="pres">
      <dgm:prSet presAssocID="{443B2B7A-F565-424B-86D7-9A88ABA39223}" presName="text2" presStyleLbl="fgAcc2" presStyleIdx="1" presStyleCnt="2" custScaleY="39291">
        <dgm:presLayoutVars>
          <dgm:chPref val="3"/>
        </dgm:presLayoutVars>
      </dgm:prSet>
      <dgm:spPr/>
    </dgm:pt>
    <dgm:pt modelId="{C75ABAEC-2C03-49C0-ACBD-10D8A8185439}" type="pres">
      <dgm:prSet presAssocID="{443B2B7A-F565-424B-86D7-9A88ABA39223}" presName="hierChild3" presStyleCnt="0"/>
      <dgm:spPr/>
    </dgm:pt>
    <dgm:pt modelId="{66949581-5D4E-46FB-9613-98FD37C1BB8F}" type="pres">
      <dgm:prSet presAssocID="{468C1B6C-EF74-43A6-8CF6-1B574967B4B8}" presName="Name17" presStyleLbl="parChTrans1D3" presStyleIdx="1" presStyleCnt="2"/>
      <dgm:spPr/>
    </dgm:pt>
    <dgm:pt modelId="{CAB83EA5-0500-4114-92EB-A8B9E68DDF79}" type="pres">
      <dgm:prSet presAssocID="{29813F2B-F6EB-4ECD-848D-814A73F060EC}" presName="hierRoot3" presStyleCnt="0"/>
      <dgm:spPr/>
    </dgm:pt>
    <dgm:pt modelId="{1FB3E191-C529-4BB4-85E8-EE40A6F2DB35}" type="pres">
      <dgm:prSet presAssocID="{29813F2B-F6EB-4ECD-848D-814A73F060EC}" presName="composite3" presStyleCnt="0"/>
      <dgm:spPr/>
    </dgm:pt>
    <dgm:pt modelId="{A892873B-EAC3-4E04-9A8C-AF374D1722CB}" type="pres">
      <dgm:prSet presAssocID="{29813F2B-F6EB-4ECD-848D-814A73F060EC}" presName="background3" presStyleLbl="node3" presStyleIdx="1" presStyleCnt="2"/>
      <dgm:spPr/>
    </dgm:pt>
    <dgm:pt modelId="{D8B8E763-9103-47F2-9D57-FB4A8CAED0CD}" type="pres">
      <dgm:prSet presAssocID="{29813F2B-F6EB-4ECD-848D-814A73F060EC}" presName="text3" presStyleLbl="fgAcc3" presStyleIdx="1" presStyleCnt="2" custScaleX="178684" custScaleY="130556">
        <dgm:presLayoutVars>
          <dgm:chPref val="3"/>
        </dgm:presLayoutVars>
      </dgm:prSet>
      <dgm:spPr/>
    </dgm:pt>
    <dgm:pt modelId="{50041008-D03B-47B9-9737-D4C8A85109E1}" type="pres">
      <dgm:prSet presAssocID="{29813F2B-F6EB-4ECD-848D-814A73F060EC}" presName="hierChild4" presStyleCnt="0"/>
      <dgm:spPr/>
    </dgm:pt>
  </dgm:ptLst>
  <dgm:cxnLst>
    <dgm:cxn modelId="{0C492C03-B8F9-4FFB-A0CF-827B8F887063}" type="presOf" srcId="{8A9909C6-856A-41EE-A293-3041DC291995}" destId="{DAA60EB4-E454-4614-B10B-1D90DF1F44BE}" srcOrd="0" destOrd="0" presId="urn:microsoft.com/office/officeart/2005/8/layout/hierarchy1"/>
    <dgm:cxn modelId="{97ECAC04-ED3D-4D29-9E59-16431AAECF86}" srcId="{6FA1CFCB-9816-498A-8B43-FE084961E37C}" destId="{F16FB093-0F98-4767-868B-082CED06C4E7}" srcOrd="0" destOrd="0" parTransId="{934F0AAD-ECB9-45BE-A964-709455152D60}" sibTransId="{0214AEA7-423D-4E22-BB69-FD2A3BF572B5}"/>
    <dgm:cxn modelId="{A86C5205-F9C1-49C3-91C9-0105DB3BCAB7}" srcId="{F16FB093-0F98-4767-868B-082CED06C4E7}" destId="{CA26D79A-2F32-4A22-A028-BB6B793D39D4}" srcOrd="0" destOrd="0" parTransId="{367722E0-58E2-4410-A78B-1555C2D1031B}" sibTransId="{E236D2BC-80A4-4FB5-A066-C653DB1DD8A8}"/>
    <dgm:cxn modelId="{B9BDEB1B-07CD-42CA-94B8-CD155E8A5C84}" type="presOf" srcId="{468C1B6C-EF74-43A6-8CF6-1B574967B4B8}" destId="{66949581-5D4E-46FB-9613-98FD37C1BB8F}" srcOrd="0" destOrd="0" presId="urn:microsoft.com/office/officeart/2005/8/layout/hierarchy1"/>
    <dgm:cxn modelId="{111D681D-6D55-446A-B466-8A792421591A}" srcId="{6FA1CFCB-9816-498A-8B43-FE084961E37C}" destId="{443B2B7A-F565-424B-86D7-9A88ABA39223}" srcOrd="1" destOrd="0" parTransId="{85217B87-5603-42A4-8902-9A3A79F1CA1E}" sibTransId="{5FEF0088-84C5-4211-BB2F-D82B8D081929}"/>
    <dgm:cxn modelId="{1306BD37-DF2C-4441-931D-402CA206BF82}" srcId="{443B2B7A-F565-424B-86D7-9A88ABA39223}" destId="{29813F2B-F6EB-4ECD-848D-814A73F060EC}" srcOrd="0" destOrd="0" parTransId="{468C1B6C-EF74-43A6-8CF6-1B574967B4B8}" sibTransId="{5BC166F5-5EF3-4780-A095-AC23A1AD7991}"/>
    <dgm:cxn modelId="{D9F73539-A8E4-48B3-9027-885A7D240258}" type="presOf" srcId="{2D462055-420B-4D4A-BB7B-696BEF8F1F84}" destId="{90300356-3970-4BEA-9F25-38A99377C290}" srcOrd="0" destOrd="0" presId="urn:microsoft.com/office/officeart/2005/8/layout/hierarchy1"/>
    <dgm:cxn modelId="{DDC4313A-2AD0-4E32-AAF5-47B20CF67BBB}" type="presOf" srcId="{934F0AAD-ECB9-45BE-A964-709455152D60}" destId="{11F4777A-149C-48DF-BFAA-BF8DB4EF7914}" srcOrd="0" destOrd="0" presId="urn:microsoft.com/office/officeart/2005/8/layout/hierarchy1"/>
    <dgm:cxn modelId="{876ABF3E-9E9E-47CB-8A34-7AD9AF0FBF98}" type="presOf" srcId="{443B2B7A-F565-424B-86D7-9A88ABA39223}" destId="{6D52D2BB-D8C5-40E7-B628-E0D77DBEB737}" srcOrd="0" destOrd="0" presId="urn:microsoft.com/office/officeart/2005/8/layout/hierarchy1"/>
    <dgm:cxn modelId="{0DC1C45B-C773-4B36-A810-D21B21752B72}" type="presOf" srcId="{29813F2B-F6EB-4ECD-848D-814A73F060EC}" destId="{D8B8E763-9103-47F2-9D57-FB4A8CAED0CD}" srcOrd="0" destOrd="0" presId="urn:microsoft.com/office/officeart/2005/8/layout/hierarchy1"/>
    <dgm:cxn modelId="{399CE95D-039D-4193-8F46-5C90A5CAFB39}" type="presOf" srcId="{838DC211-A788-4F44-A994-A6F5A86D3D1A}" destId="{E33FFF44-5B90-43B2-B28E-30A7A0755132}" srcOrd="0" destOrd="0" presId="urn:microsoft.com/office/officeart/2005/8/layout/hierarchy1"/>
    <dgm:cxn modelId="{9CB0085F-D2C5-4FB6-A989-1BB7F7F62D87}" srcId="{CA26D79A-2F32-4A22-A028-BB6B793D39D4}" destId="{4ED526BE-954D-455F-A11C-DBAF09EBFD77}" srcOrd="0" destOrd="0" parTransId="{2D462055-420B-4D4A-BB7B-696BEF8F1F84}" sibTransId="{930B0112-D737-435C-A7E5-CFE816B638CD}"/>
    <dgm:cxn modelId="{7B54385F-D139-447F-A4BF-2C30BB5C6CD8}" type="presOf" srcId="{E0A3DA0E-8800-47B8-B2EE-DB0DDEE3B7F7}" destId="{B738DC10-4081-4F92-B9B7-AF33EB8243BC}" srcOrd="0" destOrd="0" presId="urn:microsoft.com/office/officeart/2005/8/layout/hierarchy1"/>
    <dgm:cxn modelId="{1EC28F66-18BA-479E-8F3E-D6FD7C6A3224}" srcId="{E0A3DA0E-8800-47B8-B2EE-DB0DDEE3B7F7}" destId="{838DC211-A788-4F44-A994-A6F5A86D3D1A}" srcOrd="0" destOrd="0" parTransId="{0257291C-0ABF-42A3-9CBB-935F9A4ADC9F}" sibTransId="{282A443E-0306-46E2-A3E6-F7385B63A083}"/>
    <dgm:cxn modelId="{B58C6149-2285-4088-8110-D63EF464BE25}" type="presOf" srcId="{0257291C-0ABF-42A3-9CBB-935F9A4ADC9F}" destId="{9E76FE9E-8E93-405B-A2AE-8E0BA01737F5}" srcOrd="0" destOrd="0" presId="urn:microsoft.com/office/officeart/2005/8/layout/hierarchy1"/>
    <dgm:cxn modelId="{D3AF1B6C-50BF-4CB3-85CA-0F608B2069B4}" type="presOf" srcId="{367722E0-58E2-4410-A78B-1555C2D1031B}" destId="{307F481E-0872-4C8A-B37E-494FB0DA3C47}" srcOrd="0" destOrd="0" presId="urn:microsoft.com/office/officeart/2005/8/layout/hierarchy1"/>
    <dgm:cxn modelId="{40AAD374-85D6-4188-B63E-E2DB778980BB}" type="presOf" srcId="{F16FB093-0F98-4767-868B-082CED06C4E7}" destId="{982C6788-36C6-4775-9CCC-61232933F29E}" srcOrd="0" destOrd="0" presId="urn:microsoft.com/office/officeart/2005/8/layout/hierarchy1"/>
    <dgm:cxn modelId="{FC6E2191-164E-4EB1-B262-C60F6CDBE6E1}" srcId="{CA26D79A-2F32-4A22-A028-BB6B793D39D4}" destId="{E0A3DA0E-8800-47B8-B2EE-DB0DDEE3B7F7}" srcOrd="1" destOrd="0" parTransId="{96E4DED1-4949-4FA1-8FF1-23CAFB02272A}" sibTransId="{B3A00752-9DC7-4A91-A0D5-15BB8A8820FC}"/>
    <dgm:cxn modelId="{BFDC7CA5-1A1F-4DE5-81B4-583C871AB325}" type="presOf" srcId="{D979761E-C839-4384-9560-CB7DAE727FE0}" destId="{0AAB99F2-D79E-4DAB-A0CF-BFF3DD21F116}" srcOrd="0" destOrd="0" presId="urn:microsoft.com/office/officeart/2005/8/layout/hierarchy1"/>
    <dgm:cxn modelId="{CDCB65AC-16C9-4616-BA15-C9AB74DAC40D}" srcId="{D979761E-C839-4384-9560-CB7DAE727FE0}" destId="{6FA1CFCB-9816-498A-8B43-FE084961E37C}" srcOrd="0" destOrd="0" parTransId="{C5602565-C248-4D1D-B7FA-80AEB0508EAA}" sibTransId="{F46EA5C6-3CCF-4307-81E6-B755FFFA9E0B}"/>
    <dgm:cxn modelId="{9FB50AC1-1544-40F7-B616-BB0E89AFA676}" srcId="{4ED526BE-954D-455F-A11C-DBAF09EBFD77}" destId="{8A9909C6-856A-41EE-A293-3041DC291995}" srcOrd="0" destOrd="0" parTransId="{C932900F-5D41-49A9-A2AD-D2EA57CAE279}" sibTransId="{A658B028-C91E-482B-83CC-F5E21E1CA213}"/>
    <dgm:cxn modelId="{DEEFB9CE-2F27-42B4-BFA1-7B2BA2EB4421}" type="presOf" srcId="{6FA1CFCB-9816-498A-8B43-FE084961E37C}" destId="{6DD0F12D-10F3-4318-8694-C23256EAF4A9}" srcOrd="0" destOrd="0" presId="urn:microsoft.com/office/officeart/2005/8/layout/hierarchy1"/>
    <dgm:cxn modelId="{6E34C2D6-B3E2-455C-84C2-F9ECC62ABA87}" type="presOf" srcId="{4ED526BE-954D-455F-A11C-DBAF09EBFD77}" destId="{A210E2EE-92F9-44A6-B97F-D42C86190228}" srcOrd="0" destOrd="0" presId="urn:microsoft.com/office/officeart/2005/8/layout/hierarchy1"/>
    <dgm:cxn modelId="{82D596D9-C3FB-448B-811B-25498967542E}" type="presOf" srcId="{96E4DED1-4949-4FA1-8FF1-23CAFB02272A}" destId="{6ACF1855-EB0A-4721-9FD5-0D64A02CB29B}" srcOrd="0" destOrd="0" presId="urn:microsoft.com/office/officeart/2005/8/layout/hierarchy1"/>
    <dgm:cxn modelId="{18D902E3-A5C3-4961-9632-98DDA75C7D3A}" type="presOf" srcId="{CA26D79A-2F32-4A22-A028-BB6B793D39D4}" destId="{37DB4553-D9B6-4C63-8E49-8909F1D31260}" srcOrd="0" destOrd="0" presId="urn:microsoft.com/office/officeart/2005/8/layout/hierarchy1"/>
    <dgm:cxn modelId="{FD1509E7-202A-4433-B0BC-77E231EAAD47}" type="presOf" srcId="{85217B87-5603-42A4-8902-9A3A79F1CA1E}" destId="{82AE04E7-D1CC-491F-A287-50C9BB728644}" srcOrd="0" destOrd="0" presId="urn:microsoft.com/office/officeart/2005/8/layout/hierarchy1"/>
    <dgm:cxn modelId="{9251A4F0-453A-43E8-8A17-3305EBC1D840}" type="presOf" srcId="{C932900F-5D41-49A9-A2AD-D2EA57CAE279}" destId="{FB7812D2-DCA0-4AF2-8ADC-5C06391A7972}" srcOrd="0" destOrd="0" presId="urn:microsoft.com/office/officeart/2005/8/layout/hierarchy1"/>
    <dgm:cxn modelId="{2C2DA79C-DFBB-455F-BCFB-39460C4E9A5F}" type="presParOf" srcId="{0AAB99F2-D79E-4DAB-A0CF-BFF3DD21F116}" destId="{1C605A11-B5DC-4C7B-A7BD-2A794EA9E24A}" srcOrd="0" destOrd="0" presId="urn:microsoft.com/office/officeart/2005/8/layout/hierarchy1"/>
    <dgm:cxn modelId="{C4470F43-F29E-47AC-8E87-8A4D7D6CA607}" type="presParOf" srcId="{1C605A11-B5DC-4C7B-A7BD-2A794EA9E24A}" destId="{8FE68D98-0FC5-4D72-9621-D8B5CCC63C41}" srcOrd="0" destOrd="0" presId="urn:microsoft.com/office/officeart/2005/8/layout/hierarchy1"/>
    <dgm:cxn modelId="{DCB7FC60-DEE3-4747-9665-B8D62DC42A0D}" type="presParOf" srcId="{8FE68D98-0FC5-4D72-9621-D8B5CCC63C41}" destId="{E06DDE71-EA80-4F49-A70A-D92AE0A64659}" srcOrd="0" destOrd="0" presId="urn:microsoft.com/office/officeart/2005/8/layout/hierarchy1"/>
    <dgm:cxn modelId="{F2349277-F6D3-4B69-8B5D-62A61E0FA6D9}" type="presParOf" srcId="{8FE68D98-0FC5-4D72-9621-D8B5CCC63C41}" destId="{6DD0F12D-10F3-4318-8694-C23256EAF4A9}" srcOrd="1" destOrd="0" presId="urn:microsoft.com/office/officeart/2005/8/layout/hierarchy1"/>
    <dgm:cxn modelId="{E198DF16-42D4-448D-A172-8E13BE615BE3}" type="presParOf" srcId="{1C605A11-B5DC-4C7B-A7BD-2A794EA9E24A}" destId="{D6414742-8DE7-407E-89B4-50ED18FB18AA}" srcOrd="1" destOrd="0" presId="urn:microsoft.com/office/officeart/2005/8/layout/hierarchy1"/>
    <dgm:cxn modelId="{3281C303-F514-4961-A351-C1470B4BEED2}" type="presParOf" srcId="{D6414742-8DE7-407E-89B4-50ED18FB18AA}" destId="{11F4777A-149C-48DF-BFAA-BF8DB4EF7914}" srcOrd="0" destOrd="0" presId="urn:microsoft.com/office/officeart/2005/8/layout/hierarchy1"/>
    <dgm:cxn modelId="{29B4327B-2A8A-4230-AE6D-974CB5136BA6}" type="presParOf" srcId="{D6414742-8DE7-407E-89B4-50ED18FB18AA}" destId="{9F26FC3E-7E13-4D43-8F41-216AF278A62F}" srcOrd="1" destOrd="0" presId="urn:microsoft.com/office/officeart/2005/8/layout/hierarchy1"/>
    <dgm:cxn modelId="{D3014CBC-B36A-47A5-A096-089CBDAA2EBB}" type="presParOf" srcId="{9F26FC3E-7E13-4D43-8F41-216AF278A62F}" destId="{25D03FA9-B66F-477E-9E50-140873A16EA6}" srcOrd="0" destOrd="0" presId="urn:microsoft.com/office/officeart/2005/8/layout/hierarchy1"/>
    <dgm:cxn modelId="{7C248C5B-F6DD-48AC-9E89-FACFDA30DAA7}" type="presParOf" srcId="{25D03FA9-B66F-477E-9E50-140873A16EA6}" destId="{607CE3C0-07EF-43BC-92B7-55FF9D1C1F75}" srcOrd="0" destOrd="0" presId="urn:microsoft.com/office/officeart/2005/8/layout/hierarchy1"/>
    <dgm:cxn modelId="{11ADEE75-148D-4765-878C-9A3B4CE99C61}" type="presParOf" srcId="{25D03FA9-B66F-477E-9E50-140873A16EA6}" destId="{982C6788-36C6-4775-9CCC-61232933F29E}" srcOrd="1" destOrd="0" presId="urn:microsoft.com/office/officeart/2005/8/layout/hierarchy1"/>
    <dgm:cxn modelId="{B7972ED4-2066-48E1-BAE0-0BAADBDCC649}" type="presParOf" srcId="{9F26FC3E-7E13-4D43-8F41-216AF278A62F}" destId="{ECF424FC-FED0-4EDC-9CAD-10AF4F01A9FA}" srcOrd="1" destOrd="0" presId="urn:microsoft.com/office/officeart/2005/8/layout/hierarchy1"/>
    <dgm:cxn modelId="{0FF55081-3F5D-4015-9A08-56412AAFB2D0}" type="presParOf" srcId="{ECF424FC-FED0-4EDC-9CAD-10AF4F01A9FA}" destId="{307F481E-0872-4C8A-B37E-494FB0DA3C47}" srcOrd="0" destOrd="0" presId="urn:microsoft.com/office/officeart/2005/8/layout/hierarchy1"/>
    <dgm:cxn modelId="{BB93AD0C-32D9-455E-AF66-FE3A14FCE380}" type="presParOf" srcId="{ECF424FC-FED0-4EDC-9CAD-10AF4F01A9FA}" destId="{3B99DB5E-40A1-40A0-8B22-6C928640BA55}" srcOrd="1" destOrd="0" presId="urn:microsoft.com/office/officeart/2005/8/layout/hierarchy1"/>
    <dgm:cxn modelId="{DCB1EC3E-3E88-4A5F-9649-37616F8BC171}" type="presParOf" srcId="{3B99DB5E-40A1-40A0-8B22-6C928640BA55}" destId="{45020B2B-0479-469C-9C13-AE28110A7248}" srcOrd="0" destOrd="0" presId="urn:microsoft.com/office/officeart/2005/8/layout/hierarchy1"/>
    <dgm:cxn modelId="{571E1171-A9B5-49F1-A087-AAE1C88D60CC}" type="presParOf" srcId="{45020B2B-0479-469C-9C13-AE28110A7248}" destId="{46DCD713-8F2D-4862-94B0-7061CD260AA1}" srcOrd="0" destOrd="0" presId="urn:microsoft.com/office/officeart/2005/8/layout/hierarchy1"/>
    <dgm:cxn modelId="{C830393E-6250-4A96-9A99-FB136EBA5291}" type="presParOf" srcId="{45020B2B-0479-469C-9C13-AE28110A7248}" destId="{37DB4553-D9B6-4C63-8E49-8909F1D31260}" srcOrd="1" destOrd="0" presId="urn:microsoft.com/office/officeart/2005/8/layout/hierarchy1"/>
    <dgm:cxn modelId="{360EC4AE-2B66-4510-ABE8-D270AEC1806A}" type="presParOf" srcId="{3B99DB5E-40A1-40A0-8B22-6C928640BA55}" destId="{12E550EF-315A-4D6B-B7FE-28468939ADD7}" srcOrd="1" destOrd="0" presId="urn:microsoft.com/office/officeart/2005/8/layout/hierarchy1"/>
    <dgm:cxn modelId="{5EA4FB11-2D29-4772-9A81-A46CEC84968D}" type="presParOf" srcId="{12E550EF-315A-4D6B-B7FE-28468939ADD7}" destId="{90300356-3970-4BEA-9F25-38A99377C290}" srcOrd="0" destOrd="0" presId="urn:microsoft.com/office/officeart/2005/8/layout/hierarchy1"/>
    <dgm:cxn modelId="{43180AEB-644F-4ABE-A29B-4EAE6AD28041}" type="presParOf" srcId="{12E550EF-315A-4D6B-B7FE-28468939ADD7}" destId="{3317ED2D-2791-499A-ACE0-9447CB5B2CF5}" srcOrd="1" destOrd="0" presId="urn:microsoft.com/office/officeart/2005/8/layout/hierarchy1"/>
    <dgm:cxn modelId="{BA9DBA8B-7E29-41B5-AE36-4BBF24144D42}" type="presParOf" srcId="{3317ED2D-2791-499A-ACE0-9447CB5B2CF5}" destId="{FD1790DD-4301-430C-80A7-A23D8640CA4F}" srcOrd="0" destOrd="0" presId="urn:microsoft.com/office/officeart/2005/8/layout/hierarchy1"/>
    <dgm:cxn modelId="{65AFA7FF-8641-43ED-A088-FC9B2732D3B6}" type="presParOf" srcId="{FD1790DD-4301-430C-80A7-A23D8640CA4F}" destId="{A9B65074-58FF-4381-BF62-BCE4F50D257B}" srcOrd="0" destOrd="0" presId="urn:microsoft.com/office/officeart/2005/8/layout/hierarchy1"/>
    <dgm:cxn modelId="{9A9FA97A-50F3-429F-80F3-56D89E6DCCE2}" type="presParOf" srcId="{FD1790DD-4301-430C-80A7-A23D8640CA4F}" destId="{A210E2EE-92F9-44A6-B97F-D42C86190228}" srcOrd="1" destOrd="0" presId="urn:microsoft.com/office/officeart/2005/8/layout/hierarchy1"/>
    <dgm:cxn modelId="{6A95B553-3128-4825-A2D4-9B984E74569B}" type="presParOf" srcId="{3317ED2D-2791-499A-ACE0-9447CB5B2CF5}" destId="{D875EDF7-2E12-414E-B446-FD5E1474920B}" srcOrd="1" destOrd="0" presId="urn:microsoft.com/office/officeart/2005/8/layout/hierarchy1"/>
    <dgm:cxn modelId="{71EB7C60-2614-487B-9F55-0145B6E199DC}" type="presParOf" srcId="{D875EDF7-2E12-414E-B446-FD5E1474920B}" destId="{FB7812D2-DCA0-4AF2-8ADC-5C06391A7972}" srcOrd="0" destOrd="0" presId="urn:microsoft.com/office/officeart/2005/8/layout/hierarchy1"/>
    <dgm:cxn modelId="{E6280834-BEE6-4F8F-A28D-490F509C996D}" type="presParOf" srcId="{D875EDF7-2E12-414E-B446-FD5E1474920B}" destId="{46E9A5DC-F44B-40EA-9958-AAD5A7491B58}" srcOrd="1" destOrd="0" presId="urn:microsoft.com/office/officeart/2005/8/layout/hierarchy1"/>
    <dgm:cxn modelId="{D09ADCD6-F873-4DED-93D1-41701D8024E8}" type="presParOf" srcId="{46E9A5DC-F44B-40EA-9958-AAD5A7491B58}" destId="{7AB2884E-0BCB-4C2C-9DA6-5FBE4FD13D6A}" srcOrd="0" destOrd="0" presId="urn:microsoft.com/office/officeart/2005/8/layout/hierarchy1"/>
    <dgm:cxn modelId="{79C4BD58-FD04-4492-A16E-6C32E8BFA822}" type="presParOf" srcId="{7AB2884E-0BCB-4C2C-9DA6-5FBE4FD13D6A}" destId="{D49E147B-C512-404C-9331-CB6356245001}" srcOrd="0" destOrd="0" presId="urn:microsoft.com/office/officeart/2005/8/layout/hierarchy1"/>
    <dgm:cxn modelId="{92745B9A-6B1D-4F4D-B968-96A8CD32018D}" type="presParOf" srcId="{7AB2884E-0BCB-4C2C-9DA6-5FBE4FD13D6A}" destId="{DAA60EB4-E454-4614-B10B-1D90DF1F44BE}" srcOrd="1" destOrd="0" presId="urn:microsoft.com/office/officeart/2005/8/layout/hierarchy1"/>
    <dgm:cxn modelId="{41CF3B34-5DEE-43CD-89F1-92FE924E7B21}" type="presParOf" srcId="{46E9A5DC-F44B-40EA-9958-AAD5A7491B58}" destId="{D370F624-AB8F-47E0-B25E-B1897816AEF8}" srcOrd="1" destOrd="0" presId="urn:microsoft.com/office/officeart/2005/8/layout/hierarchy1"/>
    <dgm:cxn modelId="{DA4906E5-2AC3-4F29-91DD-F9041FE65B45}" type="presParOf" srcId="{12E550EF-315A-4D6B-B7FE-28468939ADD7}" destId="{6ACF1855-EB0A-4721-9FD5-0D64A02CB29B}" srcOrd="2" destOrd="0" presId="urn:microsoft.com/office/officeart/2005/8/layout/hierarchy1"/>
    <dgm:cxn modelId="{35F76CB1-E0EF-4170-B252-2F12FDE2A98B}" type="presParOf" srcId="{12E550EF-315A-4D6B-B7FE-28468939ADD7}" destId="{1A7A3514-227D-4818-A2B4-F19D61A67599}" srcOrd="3" destOrd="0" presId="urn:microsoft.com/office/officeart/2005/8/layout/hierarchy1"/>
    <dgm:cxn modelId="{3B31B03F-6F85-45E5-9144-235086C9CEA4}" type="presParOf" srcId="{1A7A3514-227D-4818-A2B4-F19D61A67599}" destId="{528E30B0-20D3-43F7-9BC6-D7E567C9B93D}" srcOrd="0" destOrd="0" presId="urn:microsoft.com/office/officeart/2005/8/layout/hierarchy1"/>
    <dgm:cxn modelId="{E7CE6C02-374A-45D7-AD8C-1521DD5FA72C}" type="presParOf" srcId="{528E30B0-20D3-43F7-9BC6-D7E567C9B93D}" destId="{FED26D2F-1507-446C-92BE-5A5A2A6F8587}" srcOrd="0" destOrd="0" presId="urn:microsoft.com/office/officeart/2005/8/layout/hierarchy1"/>
    <dgm:cxn modelId="{C4B94A91-477A-4D87-BA57-5FE8A6A131DA}" type="presParOf" srcId="{528E30B0-20D3-43F7-9BC6-D7E567C9B93D}" destId="{B738DC10-4081-4F92-B9B7-AF33EB8243BC}" srcOrd="1" destOrd="0" presId="urn:microsoft.com/office/officeart/2005/8/layout/hierarchy1"/>
    <dgm:cxn modelId="{C08B761E-735B-4415-9D78-E709F07A92DF}" type="presParOf" srcId="{1A7A3514-227D-4818-A2B4-F19D61A67599}" destId="{6F006D24-E004-4B0D-8964-5780A5A5519A}" srcOrd="1" destOrd="0" presId="urn:microsoft.com/office/officeart/2005/8/layout/hierarchy1"/>
    <dgm:cxn modelId="{4B117DBD-1A50-4913-8152-ACCBCAAAAD07}" type="presParOf" srcId="{6F006D24-E004-4B0D-8964-5780A5A5519A}" destId="{9E76FE9E-8E93-405B-A2AE-8E0BA01737F5}" srcOrd="0" destOrd="0" presId="urn:microsoft.com/office/officeart/2005/8/layout/hierarchy1"/>
    <dgm:cxn modelId="{17DAAB93-B9DB-422E-94CA-0AA851C4FB8E}" type="presParOf" srcId="{6F006D24-E004-4B0D-8964-5780A5A5519A}" destId="{F058289C-270A-4FE9-93E4-193A436CC1F2}" srcOrd="1" destOrd="0" presId="urn:microsoft.com/office/officeart/2005/8/layout/hierarchy1"/>
    <dgm:cxn modelId="{8E96F310-DF04-4BA5-93A6-74BF20270918}" type="presParOf" srcId="{F058289C-270A-4FE9-93E4-193A436CC1F2}" destId="{DDCC5BB5-EA2C-4E25-B627-C1314A4F9400}" srcOrd="0" destOrd="0" presId="urn:microsoft.com/office/officeart/2005/8/layout/hierarchy1"/>
    <dgm:cxn modelId="{2AC844F1-CC23-491E-A8E4-8CE8310EC324}" type="presParOf" srcId="{DDCC5BB5-EA2C-4E25-B627-C1314A4F9400}" destId="{0D808B37-EACB-47B4-9765-B7D07917AC92}" srcOrd="0" destOrd="0" presId="urn:microsoft.com/office/officeart/2005/8/layout/hierarchy1"/>
    <dgm:cxn modelId="{35A43F0B-B8A8-4B6A-BDBD-A7B7E85C57B1}" type="presParOf" srcId="{DDCC5BB5-EA2C-4E25-B627-C1314A4F9400}" destId="{E33FFF44-5B90-43B2-B28E-30A7A0755132}" srcOrd="1" destOrd="0" presId="urn:microsoft.com/office/officeart/2005/8/layout/hierarchy1"/>
    <dgm:cxn modelId="{DEC52A98-8341-413B-87D1-5982AC9C734B}" type="presParOf" srcId="{F058289C-270A-4FE9-93E4-193A436CC1F2}" destId="{2DB7E14A-4784-4979-9515-CF9C3B242D80}" srcOrd="1" destOrd="0" presId="urn:microsoft.com/office/officeart/2005/8/layout/hierarchy1"/>
    <dgm:cxn modelId="{99CBF12F-A840-4C2D-B225-E45F3C59DF4A}" type="presParOf" srcId="{D6414742-8DE7-407E-89B4-50ED18FB18AA}" destId="{82AE04E7-D1CC-491F-A287-50C9BB728644}" srcOrd="2" destOrd="0" presId="urn:microsoft.com/office/officeart/2005/8/layout/hierarchy1"/>
    <dgm:cxn modelId="{D195881D-D33F-46E1-BB99-F5E50D5880FB}" type="presParOf" srcId="{D6414742-8DE7-407E-89B4-50ED18FB18AA}" destId="{CD2DFABD-0D06-4B88-BD63-D6F736AB75A8}" srcOrd="3" destOrd="0" presId="urn:microsoft.com/office/officeart/2005/8/layout/hierarchy1"/>
    <dgm:cxn modelId="{432DF536-B726-40F4-9CDB-20BE4DC7681B}" type="presParOf" srcId="{CD2DFABD-0D06-4B88-BD63-D6F736AB75A8}" destId="{D9138E63-9367-404C-9B5B-72EE43051EC5}" srcOrd="0" destOrd="0" presId="urn:microsoft.com/office/officeart/2005/8/layout/hierarchy1"/>
    <dgm:cxn modelId="{E3722789-DC24-4656-97E6-9E70F7312522}" type="presParOf" srcId="{D9138E63-9367-404C-9B5B-72EE43051EC5}" destId="{30D61C85-47F0-4305-B55F-FA3C8AC7EE6C}" srcOrd="0" destOrd="0" presId="urn:microsoft.com/office/officeart/2005/8/layout/hierarchy1"/>
    <dgm:cxn modelId="{02B579B6-EBC0-4816-9890-F85829238961}" type="presParOf" srcId="{D9138E63-9367-404C-9B5B-72EE43051EC5}" destId="{6D52D2BB-D8C5-40E7-B628-E0D77DBEB737}" srcOrd="1" destOrd="0" presId="urn:microsoft.com/office/officeart/2005/8/layout/hierarchy1"/>
    <dgm:cxn modelId="{BBBD2F3C-8077-48B2-9119-52B179782F74}" type="presParOf" srcId="{CD2DFABD-0D06-4B88-BD63-D6F736AB75A8}" destId="{C75ABAEC-2C03-49C0-ACBD-10D8A8185439}" srcOrd="1" destOrd="0" presId="urn:microsoft.com/office/officeart/2005/8/layout/hierarchy1"/>
    <dgm:cxn modelId="{4180E0EC-0766-44E1-81F9-684F93BFC1F6}" type="presParOf" srcId="{C75ABAEC-2C03-49C0-ACBD-10D8A8185439}" destId="{66949581-5D4E-46FB-9613-98FD37C1BB8F}" srcOrd="0" destOrd="0" presId="urn:microsoft.com/office/officeart/2005/8/layout/hierarchy1"/>
    <dgm:cxn modelId="{3A7D17E7-4EAA-4B19-BCC4-7D71839CE992}" type="presParOf" srcId="{C75ABAEC-2C03-49C0-ACBD-10D8A8185439}" destId="{CAB83EA5-0500-4114-92EB-A8B9E68DDF79}" srcOrd="1" destOrd="0" presId="urn:microsoft.com/office/officeart/2005/8/layout/hierarchy1"/>
    <dgm:cxn modelId="{5259B7D0-05CB-4DB5-93E6-F4829F002A04}" type="presParOf" srcId="{CAB83EA5-0500-4114-92EB-A8B9E68DDF79}" destId="{1FB3E191-C529-4BB4-85E8-EE40A6F2DB35}" srcOrd="0" destOrd="0" presId="urn:microsoft.com/office/officeart/2005/8/layout/hierarchy1"/>
    <dgm:cxn modelId="{6C07EBE0-FC4C-4F2C-87DF-B09D01D1F0E8}" type="presParOf" srcId="{1FB3E191-C529-4BB4-85E8-EE40A6F2DB35}" destId="{A892873B-EAC3-4E04-9A8C-AF374D1722CB}" srcOrd="0" destOrd="0" presId="urn:microsoft.com/office/officeart/2005/8/layout/hierarchy1"/>
    <dgm:cxn modelId="{57960E7C-81E5-4118-8783-D40215CA1DE8}" type="presParOf" srcId="{1FB3E191-C529-4BB4-85E8-EE40A6F2DB35}" destId="{D8B8E763-9103-47F2-9D57-FB4A8CAED0CD}" srcOrd="1" destOrd="0" presId="urn:microsoft.com/office/officeart/2005/8/layout/hierarchy1"/>
    <dgm:cxn modelId="{78D109C5-23F6-4F52-8816-307550B5F110}" type="presParOf" srcId="{CAB83EA5-0500-4114-92EB-A8B9E68DDF79}" destId="{50041008-D03B-47B9-9737-D4C8A85109E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CB325-4447-4E8F-9AD1-D08246BE4733}">
      <dsp:nvSpPr>
        <dsp:cNvPr id="0" name=""/>
        <dsp:cNvSpPr/>
      </dsp:nvSpPr>
      <dsp:spPr>
        <a:xfrm>
          <a:off x="766751" y="164111"/>
          <a:ext cx="2321299" cy="2321299"/>
        </a:xfrm>
        <a:prstGeom prst="pie">
          <a:avLst>
            <a:gd name="adj1" fmla="val 16200000"/>
            <a:gd name="adj2" fmla="val 0"/>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t>Treat</a:t>
          </a:r>
        </a:p>
      </dsp:txBody>
      <dsp:txXfrm>
        <a:off x="1998975" y="645228"/>
        <a:ext cx="856670" cy="635593"/>
      </dsp:txXfrm>
    </dsp:sp>
    <dsp:sp modelId="{D18BE559-0BB6-48C2-9282-87E3E6AB121B}">
      <dsp:nvSpPr>
        <dsp:cNvPr id="0" name=""/>
        <dsp:cNvSpPr/>
      </dsp:nvSpPr>
      <dsp:spPr>
        <a:xfrm>
          <a:off x="766751" y="242040"/>
          <a:ext cx="2321299" cy="2321299"/>
        </a:xfrm>
        <a:prstGeom prst="pie">
          <a:avLst>
            <a:gd name="adj1" fmla="val 0"/>
            <a:gd name="adj2" fmla="val 5400000"/>
          </a:avLst>
        </a:prstGeom>
        <a:solidFill>
          <a:schemeClr val="accent1">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t>Prevent</a:t>
          </a:r>
        </a:p>
      </dsp:txBody>
      <dsp:txXfrm>
        <a:off x="1998975" y="1446629"/>
        <a:ext cx="856670" cy="635593"/>
      </dsp:txXfrm>
    </dsp:sp>
    <dsp:sp modelId="{00095E90-FF18-4161-968B-989956E0B88E}">
      <dsp:nvSpPr>
        <dsp:cNvPr id="0" name=""/>
        <dsp:cNvSpPr/>
      </dsp:nvSpPr>
      <dsp:spPr>
        <a:xfrm>
          <a:off x="688822" y="242040"/>
          <a:ext cx="2321299" cy="2321299"/>
        </a:xfrm>
        <a:prstGeom prst="pie">
          <a:avLst>
            <a:gd name="adj1" fmla="val 5400000"/>
            <a:gd name="adj2" fmla="val 10800000"/>
          </a:avLst>
        </a:prstGeom>
        <a:solidFill>
          <a:schemeClr val="accent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t>Build</a:t>
          </a:r>
        </a:p>
      </dsp:txBody>
      <dsp:txXfrm>
        <a:off x="921228" y="1446629"/>
        <a:ext cx="856670" cy="635593"/>
      </dsp:txXfrm>
    </dsp:sp>
    <dsp:sp modelId="{4351C458-7084-48A6-A7F8-E5192F9BBF5F}">
      <dsp:nvSpPr>
        <dsp:cNvPr id="0" name=""/>
        <dsp:cNvSpPr/>
      </dsp:nvSpPr>
      <dsp:spPr>
        <a:xfrm>
          <a:off x="688822" y="164111"/>
          <a:ext cx="2321299" cy="2321299"/>
        </a:xfrm>
        <a:prstGeom prst="pie">
          <a:avLst>
            <a:gd name="adj1" fmla="val 10800000"/>
            <a:gd name="adj2" fmla="val 16200000"/>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t>Detect</a:t>
          </a:r>
        </a:p>
      </dsp:txBody>
      <dsp:txXfrm>
        <a:off x="921228" y="645228"/>
        <a:ext cx="856670" cy="635593"/>
      </dsp:txXfrm>
    </dsp:sp>
    <dsp:sp modelId="{B4D9189F-FDA5-4B4C-9BE7-4068DC5FB09C}">
      <dsp:nvSpPr>
        <dsp:cNvPr id="0" name=""/>
        <dsp:cNvSpPr/>
      </dsp:nvSpPr>
      <dsp:spPr>
        <a:xfrm>
          <a:off x="623052" y="20411"/>
          <a:ext cx="2608698" cy="2608698"/>
        </a:xfrm>
        <a:prstGeom prst="circularArrow">
          <a:avLst>
            <a:gd name="adj1" fmla="val 5085"/>
            <a:gd name="adj2" fmla="val 327528"/>
            <a:gd name="adj3" fmla="val 21272472"/>
            <a:gd name="adj4" fmla="val 16200000"/>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907CE0F-2688-44F1-9607-9F709FA8F49A}">
      <dsp:nvSpPr>
        <dsp:cNvPr id="0" name=""/>
        <dsp:cNvSpPr/>
      </dsp:nvSpPr>
      <dsp:spPr>
        <a:xfrm>
          <a:off x="623052" y="98341"/>
          <a:ext cx="2608698" cy="2608698"/>
        </a:xfrm>
        <a:prstGeom prst="circularArrow">
          <a:avLst>
            <a:gd name="adj1" fmla="val 5085"/>
            <a:gd name="adj2" fmla="val 327528"/>
            <a:gd name="adj3" fmla="val 5072472"/>
            <a:gd name="adj4" fmla="val 0"/>
            <a:gd name="adj5" fmla="val 5932"/>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E8BABB4-9F3F-4804-B985-42DD9990F16A}">
      <dsp:nvSpPr>
        <dsp:cNvPr id="0" name=""/>
        <dsp:cNvSpPr/>
      </dsp:nvSpPr>
      <dsp:spPr>
        <a:xfrm>
          <a:off x="545122" y="98341"/>
          <a:ext cx="2608698" cy="2608698"/>
        </a:xfrm>
        <a:prstGeom prst="circularArrow">
          <a:avLst>
            <a:gd name="adj1" fmla="val 5085"/>
            <a:gd name="adj2" fmla="val 327528"/>
            <a:gd name="adj3" fmla="val 10472472"/>
            <a:gd name="adj4" fmla="val 5400000"/>
            <a:gd name="adj5" fmla="val 5932"/>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2273A4D-B5FE-4735-9168-94FBF17F4B8E}">
      <dsp:nvSpPr>
        <dsp:cNvPr id="0" name=""/>
        <dsp:cNvSpPr/>
      </dsp:nvSpPr>
      <dsp:spPr>
        <a:xfrm>
          <a:off x="545122" y="20411"/>
          <a:ext cx="2608698" cy="2608698"/>
        </a:xfrm>
        <a:prstGeom prst="circularArrow">
          <a:avLst>
            <a:gd name="adj1" fmla="val 5085"/>
            <a:gd name="adj2" fmla="val 327528"/>
            <a:gd name="adj3" fmla="val 15872472"/>
            <a:gd name="adj4" fmla="val 10800000"/>
            <a:gd name="adj5" fmla="val 5932"/>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1E82F-A5FB-4FCD-BF6B-B6B5B61EA59D}">
      <dsp:nvSpPr>
        <dsp:cNvPr id="0" name=""/>
        <dsp:cNvSpPr/>
      </dsp:nvSpPr>
      <dsp:spPr>
        <a:xfrm>
          <a:off x="2990211" y="1671898"/>
          <a:ext cx="2445595" cy="2127396"/>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t>Strategies </a:t>
          </a:r>
          <a:endParaRPr lang="en-IN" sz="4000" b="1" kern="1200" dirty="0"/>
        </a:p>
      </dsp:txBody>
      <dsp:txXfrm>
        <a:off x="3348360" y="1983448"/>
        <a:ext cx="1729297" cy="1504296"/>
      </dsp:txXfrm>
    </dsp:sp>
    <dsp:sp modelId="{0C7E2F11-5703-4D90-95CA-1794CBD8AA31}">
      <dsp:nvSpPr>
        <dsp:cNvPr id="0" name=""/>
        <dsp:cNvSpPr/>
      </dsp:nvSpPr>
      <dsp:spPr>
        <a:xfrm>
          <a:off x="4491366" y="3271474"/>
          <a:ext cx="2086047" cy="1598263"/>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Private sector engagement</a:t>
          </a:r>
          <a:endParaRPr lang="en-IN" sz="2000" b="1" kern="1200" dirty="0"/>
        </a:p>
      </dsp:txBody>
      <dsp:txXfrm>
        <a:off x="4796861" y="3505534"/>
        <a:ext cx="1475057" cy="1130143"/>
      </dsp:txXfrm>
    </dsp:sp>
    <dsp:sp modelId="{A1909096-A657-479C-AD18-BE89CCF26F54}">
      <dsp:nvSpPr>
        <dsp:cNvPr id="0" name=""/>
        <dsp:cNvSpPr/>
      </dsp:nvSpPr>
      <dsp:spPr>
        <a:xfrm>
          <a:off x="4803462" y="538971"/>
          <a:ext cx="1655348" cy="1598263"/>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Active Case Finding</a:t>
          </a:r>
          <a:endParaRPr lang="en-IN" sz="2000" b="1" kern="1200" dirty="0"/>
        </a:p>
      </dsp:txBody>
      <dsp:txXfrm>
        <a:off x="5045882" y="773031"/>
        <a:ext cx="1170508" cy="1130143"/>
      </dsp:txXfrm>
    </dsp:sp>
    <dsp:sp modelId="{D134A5B3-AE54-4A86-992B-A580CC2B0F27}">
      <dsp:nvSpPr>
        <dsp:cNvPr id="0" name=""/>
        <dsp:cNvSpPr/>
      </dsp:nvSpPr>
      <dsp:spPr>
        <a:xfrm>
          <a:off x="5315849" y="1936464"/>
          <a:ext cx="2171628" cy="1598263"/>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TB </a:t>
          </a:r>
        </a:p>
        <a:p>
          <a:pPr marL="0" lvl="0" indent="0" algn="ctr" defTabSz="889000">
            <a:lnSpc>
              <a:spcPct val="90000"/>
            </a:lnSpc>
            <a:spcBef>
              <a:spcPct val="0"/>
            </a:spcBef>
            <a:spcAft>
              <a:spcPts val="0"/>
            </a:spcAft>
            <a:buNone/>
          </a:pPr>
          <a:r>
            <a:rPr lang="en-US" sz="2000" b="1" kern="1200" dirty="0"/>
            <a:t>Co-morbidities </a:t>
          </a:r>
          <a:endParaRPr lang="en-IN" sz="2000" b="1" kern="1200" dirty="0"/>
        </a:p>
      </dsp:txBody>
      <dsp:txXfrm>
        <a:off x="5633877" y="2170524"/>
        <a:ext cx="1535572" cy="1130143"/>
      </dsp:txXfrm>
    </dsp:sp>
    <dsp:sp modelId="{753A7319-BE27-4D6D-B4F7-E3765D6AB404}">
      <dsp:nvSpPr>
        <dsp:cNvPr id="0" name=""/>
        <dsp:cNvSpPr/>
      </dsp:nvSpPr>
      <dsp:spPr>
        <a:xfrm>
          <a:off x="3362504" y="20566"/>
          <a:ext cx="1655348" cy="1598263"/>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Multi-sectoral response</a:t>
          </a:r>
          <a:endParaRPr lang="en-IN" sz="2000" b="1" kern="1200" dirty="0">
            <a:solidFill>
              <a:schemeClr val="tx1"/>
            </a:solidFill>
          </a:endParaRPr>
        </a:p>
      </dsp:txBody>
      <dsp:txXfrm>
        <a:off x="3604924" y="254626"/>
        <a:ext cx="1170508" cy="1130143"/>
      </dsp:txXfrm>
    </dsp:sp>
    <dsp:sp modelId="{A801179D-6963-4314-9E20-AB2F84B259B1}">
      <dsp:nvSpPr>
        <dsp:cNvPr id="0" name=""/>
        <dsp:cNvSpPr/>
      </dsp:nvSpPr>
      <dsp:spPr>
        <a:xfrm>
          <a:off x="3405968" y="3912818"/>
          <a:ext cx="1655348" cy="1598263"/>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Drug Resistant TB</a:t>
          </a:r>
          <a:endParaRPr lang="en-IN" sz="2000" b="1" kern="1200" dirty="0"/>
        </a:p>
      </dsp:txBody>
      <dsp:txXfrm>
        <a:off x="3648388" y="4146878"/>
        <a:ext cx="1170508" cy="1130143"/>
      </dsp:txXfrm>
    </dsp:sp>
    <dsp:sp modelId="{D9CBF1AA-0448-491E-9D1B-31E2742B4C84}">
      <dsp:nvSpPr>
        <dsp:cNvPr id="0" name=""/>
        <dsp:cNvSpPr/>
      </dsp:nvSpPr>
      <dsp:spPr>
        <a:xfrm>
          <a:off x="1872470" y="3363517"/>
          <a:ext cx="1927357" cy="1539145"/>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ICT Tools for adherence and monitoring</a:t>
          </a:r>
          <a:endParaRPr lang="en-IN" sz="2000" b="1" kern="1200" dirty="0"/>
        </a:p>
      </dsp:txBody>
      <dsp:txXfrm>
        <a:off x="2154725" y="3588920"/>
        <a:ext cx="1362847" cy="1088339"/>
      </dsp:txXfrm>
    </dsp:sp>
    <dsp:sp modelId="{B61D3D49-C1A9-4D07-90FA-E2E0B3B2A176}">
      <dsp:nvSpPr>
        <dsp:cNvPr id="0" name=""/>
        <dsp:cNvSpPr/>
      </dsp:nvSpPr>
      <dsp:spPr>
        <a:xfrm>
          <a:off x="1332462" y="1936464"/>
          <a:ext cx="1849651" cy="1598263"/>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Preventive Measures</a:t>
          </a:r>
          <a:endParaRPr lang="en-IN" sz="2000" b="1" kern="1200" dirty="0"/>
        </a:p>
      </dsp:txBody>
      <dsp:txXfrm>
        <a:off x="1603337" y="2170524"/>
        <a:ext cx="1307901" cy="1130143"/>
      </dsp:txXfrm>
    </dsp:sp>
    <dsp:sp modelId="{752FEC4F-A01F-4640-982B-2B6FA9BBEF31}">
      <dsp:nvSpPr>
        <dsp:cNvPr id="0" name=""/>
        <dsp:cNvSpPr/>
      </dsp:nvSpPr>
      <dsp:spPr>
        <a:xfrm>
          <a:off x="1910534" y="579402"/>
          <a:ext cx="1851229" cy="1517401"/>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t>Community Engagement</a:t>
          </a:r>
        </a:p>
      </dsp:txBody>
      <dsp:txXfrm>
        <a:off x="2181640" y="801620"/>
        <a:ext cx="1309017" cy="1072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29ACC-28E8-40AE-B7F1-C6748CAF64BD}">
      <dsp:nvSpPr>
        <dsp:cNvPr id="0" name=""/>
        <dsp:cNvSpPr/>
      </dsp:nvSpPr>
      <dsp:spPr>
        <a:xfrm>
          <a:off x="228563" y="0"/>
          <a:ext cx="7851140" cy="490696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475E69-17C2-42EE-9AB1-50A27C2F9E50}">
      <dsp:nvSpPr>
        <dsp:cNvPr id="0" name=""/>
        <dsp:cNvSpPr/>
      </dsp:nvSpPr>
      <dsp:spPr>
        <a:xfrm>
          <a:off x="1186324" y="3386785"/>
          <a:ext cx="204129" cy="204129"/>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BCD5C0-12C6-48CE-B175-6C2354F7DFE5}">
      <dsp:nvSpPr>
        <dsp:cNvPr id="0" name=""/>
        <dsp:cNvSpPr/>
      </dsp:nvSpPr>
      <dsp:spPr>
        <a:xfrm>
          <a:off x="1288389" y="3488850"/>
          <a:ext cx="1829315" cy="1418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164" tIns="0" rIns="0" bIns="0" numCol="1" spcCol="1270" anchor="t" anchorCtr="0">
          <a:noAutofit/>
        </a:bodyPr>
        <a:lstStyle/>
        <a:p>
          <a:pPr marL="0" lvl="0" indent="0" algn="l" defTabSz="1333500">
            <a:lnSpc>
              <a:spcPct val="90000"/>
            </a:lnSpc>
            <a:spcBef>
              <a:spcPct val="0"/>
            </a:spcBef>
            <a:spcAft>
              <a:spcPct val="35000"/>
            </a:spcAft>
            <a:buNone/>
          </a:pPr>
          <a:r>
            <a:rPr lang="en-IN" sz="3000" kern="1200" dirty="0"/>
            <a:t>Passive</a:t>
          </a:r>
        </a:p>
      </dsp:txBody>
      <dsp:txXfrm>
        <a:off x="1288389" y="3488850"/>
        <a:ext cx="1829315" cy="1418112"/>
      </dsp:txXfrm>
    </dsp:sp>
    <dsp:sp modelId="{03FD81DD-04B8-4EAC-A812-2DA3FD08DE4D}">
      <dsp:nvSpPr>
        <dsp:cNvPr id="0" name=""/>
        <dsp:cNvSpPr/>
      </dsp:nvSpPr>
      <dsp:spPr>
        <a:xfrm>
          <a:off x="2988161" y="2053073"/>
          <a:ext cx="369003" cy="369003"/>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51DF0A-9749-4F8D-949F-3CA1082CDA9E}">
      <dsp:nvSpPr>
        <dsp:cNvPr id="0" name=""/>
        <dsp:cNvSpPr/>
      </dsp:nvSpPr>
      <dsp:spPr>
        <a:xfrm>
          <a:off x="3172663" y="2237575"/>
          <a:ext cx="1884273" cy="2669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527" tIns="0" rIns="0" bIns="0" numCol="1" spcCol="1270" anchor="t" anchorCtr="0">
          <a:noAutofit/>
        </a:bodyPr>
        <a:lstStyle/>
        <a:p>
          <a:pPr marL="0" lvl="0" indent="0" algn="l" defTabSz="1333500">
            <a:lnSpc>
              <a:spcPct val="90000"/>
            </a:lnSpc>
            <a:spcBef>
              <a:spcPct val="0"/>
            </a:spcBef>
            <a:spcAft>
              <a:spcPct val="35000"/>
            </a:spcAft>
            <a:buNone/>
          </a:pPr>
          <a:r>
            <a:rPr lang="en-IN" sz="3000" kern="1200" dirty="0"/>
            <a:t>Intensified </a:t>
          </a:r>
        </a:p>
      </dsp:txBody>
      <dsp:txXfrm>
        <a:off x="3172663" y="2237575"/>
        <a:ext cx="1884273" cy="2669387"/>
      </dsp:txXfrm>
    </dsp:sp>
    <dsp:sp modelId="{3395E779-0484-488A-A54C-BE2B603204DE}">
      <dsp:nvSpPr>
        <dsp:cNvPr id="0" name=""/>
        <dsp:cNvSpPr/>
      </dsp:nvSpPr>
      <dsp:spPr>
        <a:xfrm>
          <a:off x="5155076" y="1241461"/>
          <a:ext cx="510324" cy="510324"/>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E8349-4E68-436C-805B-6AA327BD06C0}">
      <dsp:nvSpPr>
        <dsp:cNvPr id="0" name=""/>
        <dsp:cNvSpPr/>
      </dsp:nvSpPr>
      <dsp:spPr>
        <a:xfrm>
          <a:off x="5410238" y="1496623"/>
          <a:ext cx="1884273" cy="3410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410" tIns="0" rIns="0" bIns="0" numCol="1" spcCol="1270" anchor="t" anchorCtr="0">
          <a:noAutofit/>
        </a:bodyPr>
        <a:lstStyle/>
        <a:p>
          <a:pPr marL="0" lvl="0" indent="0" algn="l" defTabSz="1333500">
            <a:lnSpc>
              <a:spcPct val="90000"/>
            </a:lnSpc>
            <a:spcBef>
              <a:spcPct val="0"/>
            </a:spcBef>
            <a:spcAft>
              <a:spcPct val="35000"/>
            </a:spcAft>
            <a:buNone/>
          </a:pPr>
          <a:r>
            <a:rPr lang="en-IN" sz="3000" kern="1200" dirty="0"/>
            <a:t>Active</a:t>
          </a:r>
        </a:p>
      </dsp:txBody>
      <dsp:txXfrm>
        <a:off x="5410238" y="1496623"/>
        <a:ext cx="1884273" cy="34103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9D820-EE0E-4E8E-B99F-D0B72EB25303}">
      <dsp:nvSpPr>
        <dsp:cNvPr id="0" name=""/>
        <dsp:cNvSpPr/>
      </dsp:nvSpPr>
      <dsp:spPr>
        <a:xfrm>
          <a:off x="0" y="0"/>
          <a:ext cx="4795058" cy="479505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32A64-CCBF-42EC-AB54-B7543560CEEC}">
      <dsp:nvSpPr>
        <dsp:cNvPr id="0" name=""/>
        <dsp:cNvSpPr/>
      </dsp:nvSpPr>
      <dsp:spPr>
        <a:xfrm>
          <a:off x="2397529" y="0"/>
          <a:ext cx="6213070" cy="479505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t>Treatment</a:t>
          </a:r>
          <a:endParaRPr lang="en-IN" sz="3100" b="1" kern="1200" dirty="0"/>
        </a:p>
      </dsp:txBody>
      <dsp:txXfrm>
        <a:off x="2397529" y="0"/>
        <a:ext cx="3106535" cy="1438520"/>
      </dsp:txXfrm>
    </dsp:sp>
    <dsp:sp modelId="{EE11983C-C687-4733-92DD-41E2BA10CDF3}">
      <dsp:nvSpPr>
        <dsp:cNvPr id="0" name=""/>
        <dsp:cNvSpPr/>
      </dsp:nvSpPr>
      <dsp:spPr>
        <a:xfrm>
          <a:off x="839136" y="1438520"/>
          <a:ext cx="3116784" cy="3116784"/>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54F406-0322-4E05-8632-3737017FFF06}">
      <dsp:nvSpPr>
        <dsp:cNvPr id="0" name=""/>
        <dsp:cNvSpPr/>
      </dsp:nvSpPr>
      <dsp:spPr>
        <a:xfrm>
          <a:off x="2397529" y="1438520"/>
          <a:ext cx="6213070" cy="311678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t>Patient Centric Care</a:t>
          </a:r>
        </a:p>
      </dsp:txBody>
      <dsp:txXfrm>
        <a:off x="2397529" y="1438520"/>
        <a:ext cx="3106535" cy="1438515"/>
      </dsp:txXfrm>
    </dsp:sp>
    <dsp:sp modelId="{FE7716C7-84F1-4F24-AD1A-6B48350AF865}">
      <dsp:nvSpPr>
        <dsp:cNvPr id="0" name=""/>
        <dsp:cNvSpPr/>
      </dsp:nvSpPr>
      <dsp:spPr>
        <a:xfrm>
          <a:off x="1678271" y="2877036"/>
          <a:ext cx="1438515" cy="1438515"/>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7B1DC-E655-4A87-997F-EFE05DA409B4}">
      <dsp:nvSpPr>
        <dsp:cNvPr id="0" name=""/>
        <dsp:cNvSpPr/>
      </dsp:nvSpPr>
      <dsp:spPr>
        <a:xfrm>
          <a:off x="2397529" y="2877036"/>
          <a:ext cx="6213070" cy="143851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t>Reduce Out-of-pocket Expenditure</a:t>
          </a:r>
        </a:p>
      </dsp:txBody>
      <dsp:txXfrm>
        <a:off x="2397529" y="2877036"/>
        <a:ext cx="3106535" cy="1438515"/>
      </dsp:txXfrm>
    </dsp:sp>
    <dsp:sp modelId="{FB2E6D16-E48B-4765-BEF6-20D26C8B507E}">
      <dsp:nvSpPr>
        <dsp:cNvPr id="0" name=""/>
        <dsp:cNvSpPr/>
      </dsp:nvSpPr>
      <dsp:spPr>
        <a:xfrm>
          <a:off x="5504064" y="0"/>
          <a:ext cx="3106535" cy="14385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t>Daily Regimen</a:t>
          </a:r>
        </a:p>
        <a:p>
          <a:pPr marL="228600" lvl="1" indent="-228600" algn="l" defTabSz="1066800">
            <a:lnSpc>
              <a:spcPct val="90000"/>
            </a:lnSpc>
            <a:spcBef>
              <a:spcPct val="0"/>
            </a:spcBef>
            <a:spcAft>
              <a:spcPct val="15000"/>
            </a:spcAft>
            <a:buChar char="•"/>
          </a:pPr>
          <a:r>
            <a:rPr lang="en-IN" sz="2400" kern="1200" dirty="0"/>
            <a:t>Shorter Regimen</a:t>
          </a:r>
        </a:p>
        <a:p>
          <a:pPr marL="228600" lvl="1" indent="-228600" algn="l" defTabSz="1066800">
            <a:lnSpc>
              <a:spcPct val="90000"/>
            </a:lnSpc>
            <a:spcBef>
              <a:spcPct val="0"/>
            </a:spcBef>
            <a:spcAft>
              <a:spcPct val="15000"/>
            </a:spcAft>
            <a:buChar char="•"/>
          </a:pPr>
          <a:r>
            <a:rPr lang="en-IN" sz="2400" kern="1200" dirty="0"/>
            <a:t>Newer Drugs</a:t>
          </a:r>
        </a:p>
      </dsp:txBody>
      <dsp:txXfrm>
        <a:off x="5504064" y="0"/>
        <a:ext cx="3106535" cy="1438520"/>
      </dsp:txXfrm>
    </dsp:sp>
    <dsp:sp modelId="{ECBA239E-0974-481F-8EE5-4FFC489FD66C}">
      <dsp:nvSpPr>
        <dsp:cNvPr id="0" name=""/>
        <dsp:cNvSpPr/>
      </dsp:nvSpPr>
      <dsp:spPr>
        <a:xfrm>
          <a:off x="5504064" y="1438520"/>
          <a:ext cx="3106535" cy="14385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t>IT Enabled Adherence Support</a:t>
          </a:r>
        </a:p>
        <a:p>
          <a:pPr marL="228600" lvl="1" indent="-228600" algn="l" defTabSz="1066800">
            <a:lnSpc>
              <a:spcPct val="90000"/>
            </a:lnSpc>
            <a:spcBef>
              <a:spcPct val="0"/>
            </a:spcBef>
            <a:spcAft>
              <a:spcPct val="15000"/>
            </a:spcAft>
            <a:buChar char="•"/>
          </a:pPr>
          <a:r>
            <a:rPr lang="en-IN" sz="2400" kern="1200" dirty="0"/>
            <a:t>Comorbidity management</a:t>
          </a:r>
        </a:p>
      </dsp:txBody>
      <dsp:txXfrm>
        <a:off x="5504064" y="1438520"/>
        <a:ext cx="3106535" cy="1438515"/>
      </dsp:txXfrm>
    </dsp:sp>
    <dsp:sp modelId="{29B5C025-E48D-45C1-81D9-8AF648A0A9F2}">
      <dsp:nvSpPr>
        <dsp:cNvPr id="0" name=""/>
        <dsp:cNvSpPr/>
      </dsp:nvSpPr>
      <dsp:spPr>
        <a:xfrm>
          <a:off x="5504064" y="2877036"/>
          <a:ext cx="3106535" cy="14385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IN" sz="2200" kern="1200" dirty="0"/>
            <a:t>Financial incentives</a:t>
          </a:r>
        </a:p>
        <a:p>
          <a:pPr marL="228600" lvl="1" indent="-228600" algn="l" defTabSz="977900">
            <a:lnSpc>
              <a:spcPct val="90000"/>
            </a:lnSpc>
            <a:spcBef>
              <a:spcPct val="0"/>
            </a:spcBef>
            <a:spcAft>
              <a:spcPct val="15000"/>
            </a:spcAft>
            <a:buChar char="•"/>
          </a:pPr>
          <a:r>
            <a:rPr lang="en-IN" sz="2200" kern="1200" dirty="0"/>
            <a:t>Direct Benefit Transfer</a:t>
          </a:r>
        </a:p>
        <a:p>
          <a:pPr marL="228600" lvl="1" indent="-228600" algn="l" defTabSz="977900">
            <a:lnSpc>
              <a:spcPct val="90000"/>
            </a:lnSpc>
            <a:spcBef>
              <a:spcPct val="0"/>
            </a:spcBef>
            <a:spcAft>
              <a:spcPct val="15000"/>
            </a:spcAft>
            <a:buChar char="•"/>
          </a:pPr>
          <a:endParaRPr lang="en-IN" sz="2200" kern="1200" dirty="0"/>
        </a:p>
      </dsp:txBody>
      <dsp:txXfrm>
        <a:off x="5504064" y="2877036"/>
        <a:ext cx="3106535" cy="14385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2B293-73B4-493B-B89E-255BDD157F23}">
      <dsp:nvSpPr>
        <dsp:cNvPr id="0" name=""/>
        <dsp:cNvSpPr/>
      </dsp:nvSpPr>
      <dsp:spPr>
        <a:xfrm>
          <a:off x="118983" y="733888"/>
          <a:ext cx="2790473" cy="872023"/>
        </a:xfrm>
        <a:prstGeom prst="rect">
          <a:avLst/>
        </a:prstGeom>
        <a:solidFill>
          <a:schemeClr val="bg1">
            <a:lumMod val="95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065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chemeClr val="tx1"/>
              </a:solidFill>
            </a:rPr>
            <a:t>TB care services in health infrastructure</a:t>
          </a:r>
        </a:p>
      </dsp:txBody>
      <dsp:txXfrm>
        <a:off x="118983" y="733888"/>
        <a:ext cx="2790473" cy="872023"/>
      </dsp:txXfrm>
    </dsp:sp>
    <dsp:sp modelId="{1A7D2A86-7D3B-40CB-AB85-ABA79583168B}">
      <dsp:nvSpPr>
        <dsp:cNvPr id="0" name=""/>
        <dsp:cNvSpPr/>
      </dsp:nvSpPr>
      <dsp:spPr>
        <a:xfrm>
          <a:off x="2714" y="607929"/>
          <a:ext cx="610416" cy="91562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30B934-4DC5-4799-BFC6-505C18CAC54C}">
      <dsp:nvSpPr>
        <dsp:cNvPr id="0" name=""/>
        <dsp:cNvSpPr/>
      </dsp:nvSpPr>
      <dsp:spPr>
        <a:xfrm>
          <a:off x="3238231" y="733888"/>
          <a:ext cx="2790473" cy="872023"/>
        </a:xfrm>
        <a:prstGeom prst="rect">
          <a:avLst/>
        </a:prstGeom>
        <a:solidFill>
          <a:schemeClr val="bg1">
            <a:lumMod val="95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065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chemeClr val="tx1"/>
              </a:solidFill>
            </a:rPr>
            <a:t>Socio-economic support &amp; Empowerment</a:t>
          </a:r>
        </a:p>
      </dsp:txBody>
      <dsp:txXfrm>
        <a:off x="3238231" y="733888"/>
        <a:ext cx="2790473" cy="872023"/>
      </dsp:txXfrm>
    </dsp:sp>
    <dsp:sp modelId="{184716BF-AD4B-4B5E-9012-B42012CC0875}">
      <dsp:nvSpPr>
        <dsp:cNvPr id="0" name=""/>
        <dsp:cNvSpPr/>
      </dsp:nvSpPr>
      <dsp:spPr>
        <a:xfrm>
          <a:off x="3121961" y="607929"/>
          <a:ext cx="610416" cy="91562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60975A-4186-4661-B4FC-AB72D04E8BD4}">
      <dsp:nvSpPr>
        <dsp:cNvPr id="0" name=""/>
        <dsp:cNvSpPr/>
      </dsp:nvSpPr>
      <dsp:spPr>
        <a:xfrm>
          <a:off x="118983" y="1831668"/>
          <a:ext cx="2790473" cy="872023"/>
        </a:xfrm>
        <a:prstGeom prst="rect">
          <a:avLst/>
        </a:prstGeom>
        <a:solidFill>
          <a:schemeClr val="bg1">
            <a:lumMod val="95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065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chemeClr val="tx1"/>
              </a:solidFill>
            </a:rPr>
            <a:t>Infection Prevention</a:t>
          </a:r>
        </a:p>
        <a:p>
          <a:pPr marL="0" lvl="0" indent="0" algn="l" defTabSz="889000">
            <a:lnSpc>
              <a:spcPct val="90000"/>
            </a:lnSpc>
            <a:spcBef>
              <a:spcPct val="0"/>
            </a:spcBef>
            <a:spcAft>
              <a:spcPct val="35000"/>
            </a:spcAft>
            <a:buNone/>
          </a:pPr>
          <a:r>
            <a:rPr lang="en-IN" sz="2000" b="1" kern="1200" dirty="0">
              <a:solidFill>
                <a:schemeClr val="tx1"/>
              </a:solidFill>
            </a:rPr>
            <a:t>Address Determinants</a:t>
          </a:r>
        </a:p>
      </dsp:txBody>
      <dsp:txXfrm>
        <a:off x="118983" y="1831668"/>
        <a:ext cx="2790473" cy="872023"/>
      </dsp:txXfrm>
    </dsp:sp>
    <dsp:sp modelId="{052287AC-31F1-47C3-B04E-9F5210A4E1EA}">
      <dsp:nvSpPr>
        <dsp:cNvPr id="0" name=""/>
        <dsp:cNvSpPr/>
      </dsp:nvSpPr>
      <dsp:spPr>
        <a:xfrm>
          <a:off x="2714" y="1705709"/>
          <a:ext cx="610416" cy="915624"/>
        </a:xfrm>
        <a:prstGeom prst="rect">
          <a:avLst/>
        </a:prstGeom>
        <a:blipFill rotWithShape="1">
          <a:blip xmlns:r="http://schemas.openxmlformats.org/officeDocument/2006/relationships" r:embed="rId3"/>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E4505E-03D2-4D18-858C-5802884DFD2D}">
      <dsp:nvSpPr>
        <dsp:cNvPr id="0" name=""/>
        <dsp:cNvSpPr/>
      </dsp:nvSpPr>
      <dsp:spPr>
        <a:xfrm>
          <a:off x="3238231" y="1831668"/>
          <a:ext cx="2790473" cy="872023"/>
        </a:xfrm>
        <a:prstGeom prst="rect">
          <a:avLst/>
        </a:prstGeom>
        <a:solidFill>
          <a:schemeClr val="bg1">
            <a:lumMod val="95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065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chemeClr val="tx1"/>
              </a:solidFill>
            </a:rPr>
            <a:t>Information Education Communication</a:t>
          </a:r>
          <a:endParaRPr lang="en-IN" sz="1800" b="1" kern="1200" dirty="0">
            <a:solidFill>
              <a:schemeClr val="tx1"/>
            </a:solidFill>
          </a:endParaRPr>
        </a:p>
      </dsp:txBody>
      <dsp:txXfrm>
        <a:off x="3238231" y="1831668"/>
        <a:ext cx="2790473" cy="872023"/>
      </dsp:txXfrm>
    </dsp:sp>
    <dsp:sp modelId="{EB2B8B22-DC66-4B66-B31F-40A867C3DE33}">
      <dsp:nvSpPr>
        <dsp:cNvPr id="0" name=""/>
        <dsp:cNvSpPr/>
      </dsp:nvSpPr>
      <dsp:spPr>
        <a:xfrm>
          <a:off x="3121961" y="1705709"/>
          <a:ext cx="610416" cy="915624"/>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5C477-004C-4F4F-B7FB-3A87EA1369F8}">
      <dsp:nvSpPr>
        <dsp:cNvPr id="0" name=""/>
        <dsp:cNvSpPr/>
      </dsp:nvSpPr>
      <dsp:spPr>
        <a:xfrm>
          <a:off x="118983" y="2929448"/>
          <a:ext cx="2790473" cy="872023"/>
        </a:xfrm>
        <a:prstGeom prst="rect">
          <a:avLst/>
        </a:prstGeom>
        <a:solidFill>
          <a:schemeClr val="bg1">
            <a:lumMod val="95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065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chemeClr val="tx1"/>
              </a:solidFill>
            </a:rPr>
            <a:t>Prevention and Care at Work Place</a:t>
          </a:r>
        </a:p>
      </dsp:txBody>
      <dsp:txXfrm>
        <a:off x="118983" y="2929448"/>
        <a:ext cx="2790473" cy="872023"/>
      </dsp:txXfrm>
    </dsp:sp>
    <dsp:sp modelId="{2E43C7B8-CA61-4882-B029-8CC1FF946F92}">
      <dsp:nvSpPr>
        <dsp:cNvPr id="0" name=""/>
        <dsp:cNvSpPr/>
      </dsp:nvSpPr>
      <dsp:spPr>
        <a:xfrm>
          <a:off x="2714" y="2803489"/>
          <a:ext cx="610416" cy="91562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B31A63-B961-4ECE-BE48-D72744A738E9}">
      <dsp:nvSpPr>
        <dsp:cNvPr id="0" name=""/>
        <dsp:cNvSpPr/>
      </dsp:nvSpPr>
      <dsp:spPr>
        <a:xfrm>
          <a:off x="3238231" y="2929448"/>
          <a:ext cx="2790473" cy="872023"/>
        </a:xfrm>
        <a:prstGeom prst="rect">
          <a:avLst/>
        </a:prstGeom>
        <a:solidFill>
          <a:schemeClr val="bg1">
            <a:lumMod val="95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065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chemeClr val="tx1"/>
              </a:solidFill>
            </a:rPr>
            <a:t>Corporate </a:t>
          </a:r>
        </a:p>
        <a:p>
          <a:pPr marL="0" lvl="0" indent="0" algn="l" defTabSz="889000">
            <a:lnSpc>
              <a:spcPct val="90000"/>
            </a:lnSpc>
            <a:spcBef>
              <a:spcPct val="0"/>
            </a:spcBef>
            <a:spcAft>
              <a:spcPct val="35000"/>
            </a:spcAft>
            <a:buNone/>
          </a:pPr>
          <a:r>
            <a:rPr lang="en-IN" sz="2000" b="1" kern="1200" dirty="0">
              <a:solidFill>
                <a:schemeClr val="tx1"/>
              </a:solidFill>
            </a:rPr>
            <a:t>Social Responsibility</a:t>
          </a:r>
        </a:p>
      </dsp:txBody>
      <dsp:txXfrm>
        <a:off x="3238231" y="2929448"/>
        <a:ext cx="2790473" cy="872023"/>
      </dsp:txXfrm>
    </dsp:sp>
    <dsp:sp modelId="{A4D8CDF9-2090-4868-8FB7-3220A790A93A}">
      <dsp:nvSpPr>
        <dsp:cNvPr id="0" name=""/>
        <dsp:cNvSpPr/>
      </dsp:nvSpPr>
      <dsp:spPr>
        <a:xfrm>
          <a:off x="3121961" y="2803489"/>
          <a:ext cx="610416" cy="915624"/>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1000" b="-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3F817-8D74-4027-83B3-21A17F3E9832}">
      <dsp:nvSpPr>
        <dsp:cNvPr id="0" name=""/>
        <dsp:cNvSpPr/>
      </dsp:nvSpPr>
      <dsp:spPr>
        <a:xfrm>
          <a:off x="2506606" y="1736294"/>
          <a:ext cx="1075868" cy="1075868"/>
        </a:xfrm>
        <a:prstGeom prst="ellipse">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IN" sz="4000" b="1" kern="1200" dirty="0">
            <a:solidFill>
              <a:schemeClr val="tx1"/>
            </a:solidFill>
          </a:endParaRPr>
        </a:p>
      </dsp:txBody>
      <dsp:txXfrm>
        <a:off x="2664163" y="1893851"/>
        <a:ext cx="760754" cy="760754"/>
      </dsp:txXfrm>
    </dsp:sp>
    <dsp:sp modelId="{205597A8-508E-48A6-92AA-0FB43C3CF0D5}">
      <dsp:nvSpPr>
        <dsp:cNvPr id="0" name=""/>
        <dsp:cNvSpPr/>
      </dsp:nvSpPr>
      <dsp:spPr>
        <a:xfrm rot="16200000">
          <a:off x="2905545" y="1269333"/>
          <a:ext cx="277992" cy="42514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b="1" kern="1200" dirty="0">
            <a:solidFill>
              <a:schemeClr val="tx1"/>
            </a:solidFill>
          </a:endParaRPr>
        </a:p>
      </dsp:txBody>
      <dsp:txXfrm>
        <a:off x="2947244" y="1396061"/>
        <a:ext cx="194594" cy="255087"/>
      </dsp:txXfrm>
    </dsp:sp>
    <dsp:sp modelId="{00335F8B-5BC5-4D07-956F-29007B685491}">
      <dsp:nvSpPr>
        <dsp:cNvPr id="0" name=""/>
        <dsp:cNvSpPr/>
      </dsp:nvSpPr>
      <dsp:spPr>
        <a:xfrm>
          <a:off x="2101034" y="-41233"/>
          <a:ext cx="1887012" cy="125301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IN" sz="1900" b="1" kern="1200" dirty="0"/>
            <a:t>Counselling</a:t>
          </a:r>
        </a:p>
      </dsp:txBody>
      <dsp:txXfrm>
        <a:off x="2377381" y="142267"/>
        <a:ext cx="1334318" cy="886015"/>
      </dsp:txXfrm>
    </dsp:sp>
    <dsp:sp modelId="{EF3D2DCD-7F7D-46AE-A305-BCA297A91DCF}">
      <dsp:nvSpPr>
        <dsp:cNvPr id="0" name=""/>
        <dsp:cNvSpPr/>
      </dsp:nvSpPr>
      <dsp:spPr>
        <a:xfrm rot="19407214">
          <a:off x="3547227" y="1577914"/>
          <a:ext cx="299892" cy="42514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b="1" kern="1200" dirty="0">
            <a:solidFill>
              <a:schemeClr val="tx1"/>
            </a:solidFill>
          </a:endParaRPr>
        </a:p>
      </dsp:txBody>
      <dsp:txXfrm>
        <a:off x="3556072" y="1689730"/>
        <a:ext cx="209924" cy="255087"/>
      </dsp:txXfrm>
    </dsp:sp>
    <dsp:sp modelId="{B97DE2CE-1548-473B-87D1-AC8B071D2805}">
      <dsp:nvSpPr>
        <dsp:cNvPr id="0" name=""/>
        <dsp:cNvSpPr/>
      </dsp:nvSpPr>
      <dsp:spPr>
        <a:xfrm>
          <a:off x="3575176" y="528413"/>
          <a:ext cx="1987194" cy="123206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b="1" kern="1200" dirty="0"/>
            <a:t>Treatment Adherence</a:t>
          </a:r>
        </a:p>
      </dsp:txBody>
      <dsp:txXfrm>
        <a:off x="3866194" y="708844"/>
        <a:ext cx="1405158" cy="871198"/>
      </dsp:txXfrm>
    </dsp:sp>
    <dsp:sp modelId="{7D5C4909-B289-43AC-BB19-114DB4E06DB6}">
      <dsp:nvSpPr>
        <dsp:cNvPr id="0" name=""/>
        <dsp:cNvSpPr/>
      </dsp:nvSpPr>
      <dsp:spPr>
        <a:xfrm rot="771429">
          <a:off x="3691266" y="2244851"/>
          <a:ext cx="311813" cy="42514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692439" y="2319472"/>
        <a:ext cx="218269" cy="255087"/>
      </dsp:txXfrm>
    </dsp:sp>
    <dsp:sp modelId="{B9C982E1-2CC6-4648-9EA7-BA2D1298A610}">
      <dsp:nvSpPr>
        <dsp:cNvPr id="0" name=""/>
        <dsp:cNvSpPr/>
      </dsp:nvSpPr>
      <dsp:spPr>
        <a:xfrm>
          <a:off x="4128458" y="2087364"/>
          <a:ext cx="1125385" cy="112538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t>Grievance </a:t>
          </a:r>
          <a:r>
            <a:rPr lang="en-IN" sz="1400" b="1" kern="1200" dirty="0" err="1"/>
            <a:t>Redressal</a:t>
          </a:r>
          <a:r>
            <a:rPr lang="en-IN" sz="1400" b="1" kern="1200" dirty="0"/>
            <a:t> </a:t>
          </a:r>
          <a:endParaRPr lang="en-US" sz="1400" b="1" kern="1200" dirty="0"/>
        </a:p>
      </dsp:txBody>
      <dsp:txXfrm>
        <a:off x="4293267" y="2252173"/>
        <a:ext cx="795767" cy="795767"/>
      </dsp:txXfrm>
    </dsp:sp>
    <dsp:sp modelId="{427D073B-D3FB-4B6A-836D-9F8407633709}">
      <dsp:nvSpPr>
        <dsp:cNvPr id="0" name=""/>
        <dsp:cNvSpPr/>
      </dsp:nvSpPr>
      <dsp:spPr>
        <a:xfrm rot="3723492">
          <a:off x="3274086" y="2792505"/>
          <a:ext cx="316205" cy="42514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b="1" kern="1200" dirty="0">
            <a:solidFill>
              <a:schemeClr val="tx1"/>
            </a:solidFill>
          </a:endParaRPr>
        </a:p>
      </dsp:txBody>
      <dsp:txXfrm>
        <a:off x="3299292" y="2835633"/>
        <a:ext cx="221344" cy="255087"/>
      </dsp:txXfrm>
    </dsp:sp>
    <dsp:sp modelId="{4361A198-D40E-4D1A-BF69-AF51E02D4EA2}">
      <dsp:nvSpPr>
        <dsp:cNvPr id="0" name=""/>
        <dsp:cNvSpPr/>
      </dsp:nvSpPr>
      <dsp:spPr>
        <a:xfrm>
          <a:off x="3135357" y="3233232"/>
          <a:ext cx="1432604" cy="11253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b="1" kern="1200"/>
            <a:t>Follow Up</a:t>
          </a:r>
          <a:endParaRPr lang="en-IN" sz="2000" b="1" kern="1200" dirty="0"/>
        </a:p>
      </dsp:txBody>
      <dsp:txXfrm>
        <a:off x="3345157" y="3398041"/>
        <a:ext cx="1013004" cy="795767"/>
      </dsp:txXfrm>
    </dsp:sp>
    <dsp:sp modelId="{65BE4337-EC25-43A2-AD8F-520F82DCE240}">
      <dsp:nvSpPr>
        <dsp:cNvPr id="0" name=""/>
        <dsp:cNvSpPr/>
      </dsp:nvSpPr>
      <dsp:spPr>
        <a:xfrm rot="7193633">
          <a:off x="2487559" y="2767724"/>
          <a:ext cx="302148" cy="42514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b="1" kern="1200" dirty="0">
            <a:solidFill>
              <a:schemeClr val="tx1"/>
            </a:solidFill>
          </a:endParaRPr>
        </a:p>
      </dsp:txBody>
      <dsp:txXfrm rot="10800000">
        <a:off x="2555469" y="2813461"/>
        <a:ext cx="211504" cy="255087"/>
      </dsp:txXfrm>
    </dsp:sp>
    <dsp:sp modelId="{F1780464-A7BC-4692-8B56-1D10995393CC}">
      <dsp:nvSpPr>
        <dsp:cNvPr id="0" name=""/>
        <dsp:cNvSpPr/>
      </dsp:nvSpPr>
      <dsp:spPr>
        <a:xfrm>
          <a:off x="1234499" y="3200495"/>
          <a:ext cx="1881194" cy="117223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b="1" kern="1200" dirty="0"/>
            <a:t>TB </a:t>
          </a:r>
          <a:r>
            <a:rPr lang="en-IN" sz="1800" b="1" kern="1200" dirty="0"/>
            <a:t>Notification</a:t>
          </a:r>
        </a:p>
      </dsp:txBody>
      <dsp:txXfrm>
        <a:off x="1509993" y="3372165"/>
        <a:ext cx="1330206" cy="828895"/>
      </dsp:txXfrm>
    </dsp:sp>
    <dsp:sp modelId="{BB5CD37A-E7DC-4E98-B62A-D2C652202C5D}">
      <dsp:nvSpPr>
        <dsp:cNvPr id="0" name=""/>
        <dsp:cNvSpPr/>
      </dsp:nvSpPr>
      <dsp:spPr>
        <a:xfrm rot="10028571">
          <a:off x="2230472" y="2223720"/>
          <a:ext cx="208038" cy="42514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b="1" kern="1200" dirty="0">
            <a:solidFill>
              <a:schemeClr val="tx1"/>
            </a:solidFill>
          </a:endParaRPr>
        </a:p>
      </dsp:txBody>
      <dsp:txXfrm rot="10800000">
        <a:off x="2292101" y="2301805"/>
        <a:ext cx="145627" cy="255087"/>
      </dsp:txXfrm>
    </dsp:sp>
    <dsp:sp modelId="{80D02967-3AE5-41EB-B79B-A420B5159DBA}">
      <dsp:nvSpPr>
        <dsp:cNvPr id="0" name=""/>
        <dsp:cNvSpPr/>
      </dsp:nvSpPr>
      <dsp:spPr>
        <a:xfrm>
          <a:off x="624741" y="2072171"/>
          <a:ext cx="1546380" cy="115577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Information</a:t>
          </a:r>
        </a:p>
      </dsp:txBody>
      <dsp:txXfrm>
        <a:off x="851203" y="2241430"/>
        <a:ext cx="1093456" cy="817252"/>
      </dsp:txXfrm>
    </dsp:sp>
    <dsp:sp modelId="{EE1E5008-8634-46D8-B210-D98FE8430459}">
      <dsp:nvSpPr>
        <dsp:cNvPr id="0" name=""/>
        <dsp:cNvSpPr/>
      </dsp:nvSpPr>
      <dsp:spPr>
        <a:xfrm rot="13114286">
          <a:off x="2283572" y="1566472"/>
          <a:ext cx="280056" cy="42514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b="1" kern="1200" dirty="0">
            <a:solidFill>
              <a:schemeClr val="tx1"/>
            </a:solidFill>
          </a:endParaRPr>
        </a:p>
      </dsp:txBody>
      <dsp:txXfrm rot="10800000">
        <a:off x="2358424" y="1677693"/>
        <a:ext cx="196039" cy="255087"/>
      </dsp:txXfrm>
    </dsp:sp>
    <dsp:sp modelId="{044677D1-FA14-4521-AB6D-18C2C5F38D23}">
      <dsp:nvSpPr>
        <dsp:cNvPr id="0" name=""/>
        <dsp:cNvSpPr/>
      </dsp:nvSpPr>
      <dsp:spPr>
        <a:xfrm>
          <a:off x="1051644" y="658489"/>
          <a:ext cx="1344835" cy="11253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b="1" kern="1200"/>
            <a:t>Nikshay Poshan Yojana</a:t>
          </a:r>
          <a:endParaRPr lang="en-IN" sz="2000" b="1" kern="1200" dirty="0"/>
        </a:p>
      </dsp:txBody>
      <dsp:txXfrm>
        <a:off x="1248591" y="823298"/>
        <a:ext cx="950941" cy="7957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1C401-3563-46CC-AD59-5E83260E04CD}">
      <dsp:nvSpPr>
        <dsp:cNvPr id="0" name=""/>
        <dsp:cNvSpPr/>
      </dsp:nvSpPr>
      <dsp:spPr>
        <a:xfrm>
          <a:off x="67098" y="36908"/>
          <a:ext cx="4012523" cy="364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endParaRPr lang="en-IN" sz="1600" kern="1200"/>
        </a:p>
      </dsp:txBody>
      <dsp:txXfrm>
        <a:off x="67098" y="36908"/>
        <a:ext cx="4012523" cy="364774"/>
      </dsp:txXfrm>
    </dsp:sp>
    <dsp:sp modelId="{C907B849-B93C-43BE-8B9D-44C50E3CD233}">
      <dsp:nvSpPr>
        <dsp:cNvPr id="0" name=""/>
        <dsp:cNvSpPr/>
      </dsp:nvSpPr>
      <dsp:spPr>
        <a:xfrm>
          <a:off x="67098" y="401682"/>
          <a:ext cx="938930" cy="74305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07D496-E903-44A3-BE6C-EEBA840B44AC}">
      <dsp:nvSpPr>
        <dsp:cNvPr id="0" name=""/>
        <dsp:cNvSpPr/>
      </dsp:nvSpPr>
      <dsp:spPr>
        <a:xfrm>
          <a:off x="631080" y="401682"/>
          <a:ext cx="938930" cy="74305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23BF93-F7FA-4B4D-B564-FEDA77B3C999}">
      <dsp:nvSpPr>
        <dsp:cNvPr id="0" name=""/>
        <dsp:cNvSpPr/>
      </dsp:nvSpPr>
      <dsp:spPr>
        <a:xfrm>
          <a:off x="1195508" y="401682"/>
          <a:ext cx="938930" cy="74305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82DDF-144F-450C-8181-5793624F7299}">
      <dsp:nvSpPr>
        <dsp:cNvPr id="0" name=""/>
        <dsp:cNvSpPr/>
      </dsp:nvSpPr>
      <dsp:spPr>
        <a:xfrm>
          <a:off x="1759491" y="401682"/>
          <a:ext cx="938930" cy="74305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A82781-049B-46FF-94F5-7CDC42A58B8D}">
      <dsp:nvSpPr>
        <dsp:cNvPr id="0" name=""/>
        <dsp:cNvSpPr/>
      </dsp:nvSpPr>
      <dsp:spPr>
        <a:xfrm>
          <a:off x="2323919" y="401682"/>
          <a:ext cx="938930" cy="74305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EE6961-E0F4-4CE8-A5C1-49A2D3C456CE}">
      <dsp:nvSpPr>
        <dsp:cNvPr id="0" name=""/>
        <dsp:cNvSpPr/>
      </dsp:nvSpPr>
      <dsp:spPr>
        <a:xfrm>
          <a:off x="2887902" y="401682"/>
          <a:ext cx="938930" cy="74305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70279-2EC9-4A60-BCBC-229E4BD29947}">
      <dsp:nvSpPr>
        <dsp:cNvPr id="0" name=""/>
        <dsp:cNvSpPr/>
      </dsp:nvSpPr>
      <dsp:spPr>
        <a:xfrm>
          <a:off x="3452330" y="401682"/>
          <a:ext cx="938930" cy="74305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E91CC-9449-4885-82D7-4672CCDCE164}">
      <dsp:nvSpPr>
        <dsp:cNvPr id="0" name=""/>
        <dsp:cNvSpPr/>
      </dsp:nvSpPr>
      <dsp:spPr>
        <a:xfrm>
          <a:off x="67098" y="475988"/>
          <a:ext cx="4064685" cy="594447"/>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n-IN" sz="2000" kern="1200" dirty="0">
              <a:solidFill>
                <a:schemeClr val="tx1"/>
              </a:solidFill>
            </a:rPr>
            <a:t>Accelerate efforts</a:t>
          </a:r>
          <a:endParaRPr lang="en-IN" sz="2000" kern="1200" dirty="0"/>
        </a:p>
      </dsp:txBody>
      <dsp:txXfrm>
        <a:off x="67098" y="475988"/>
        <a:ext cx="4064685" cy="594447"/>
      </dsp:txXfrm>
    </dsp:sp>
    <dsp:sp modelId="{F4DC5EB4-A74D-4B8B-B0A1-6547814036A9}">
      <dsp:nvSpPr>
        <dsp:cNvPr id="0" name=""/>
        <dsp:cNvSpPr/>
      </dsp:nvSpPr>
      <dsp:spPr>
        <a:xfrm>
          <a:off x="67098" y="1240597"/>
          <a:ext cx="4012523" cy="364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endParaRPr lang="en-IN" sz="1600" kern="1200"/>
        </a:p>
      </dsp:txBody>
      <dsp:txXfrm>
        <a:off x="67098" y="1240597"/>
        <a:ext cx="4012523" cy="364774"/>
      </dsp:txXfrm>
    </dsp:sp>
    <dsp:sp modelId="{8E8D0619-5F27-484C-A33C-1E2190F7E9DC}">
      <dsp:nvSpPr>
        <dsp:cNvPr id="0" name=""/>
        <dsp:cNvSpPr/>
      </dsp:nvSpPr>
      <dsp:spPr>
        <a:xfrm>
          <a:off x="67098" y="1605371"/>
          <a:ext cx="938930" cy="74305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F56D08-6F39-40D4-8C6C-A368CA603116}">
      <dsp:nvSpPr>
        <dsp:cNvPr id="0" name=""/>
        <dsp:cNvSpPr/>
      </dsp:nvSpPr>
      <dsp:spPr>
        <a:xfrm>
          <a:off x="631080" y="1605371"/>
          <a:ext cx="938930" cy="74305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79B739-6372-45C2-B5F6-813372A5F5CF}">
      <dsp:nvSpPr>
        <dsp:cNvPr id="0" name=""/>
        <dsp:cNvSpPr/>
      </dsp:nvSpPr>
      <dsp:spPr>
        <a:xfrm>
          <a:off x="1195508" y="1605371"/>
          <a:ext cx="938930" cy="74305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37E6C-3866-4B72-AE49-FB5079B3224A}">
      <dsp:nvSpPr>
        <dsp:cNvPr id="0" name=""/>
        <dsp:cNvSpPr/>
      </dsp:nvSpPr>
      <dsp:spPr>
        <a:xfrm>
          <a:off x="1759491" y="1605371"/>
          <a:ext cx="938930" cy="74305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61A194-5724-48AA-AE46-E1F8178EE23C}">
      <dsp:nvSpPr>
        <dsp:cNvPr id="0" name=""/>
        <dsp:cNvSpPr/>
      </dsp:nvSpPr>
      <dsp:spPr>
        <a:xfrm>
          <a:off x="2323919" y="1605371"/>
          <a:ext cx="938930" cy="74305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836AFE-EFEE-4139-B174-6509A57E06EC}">
      <dsp:nvSpPr>
        <dsp:cNvPr id="0" name=""/>
        <dsp:cNvSpPr/>
      </dsp:nvSpPr>
      <dsp:spPr>
        <a:xfrm>
          <a:off x="2887902" y="1605371"/>
          <a:ext cx="938930" cy="74305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7163D7-7DBF-4842-955A-105A9BF16EEC}">
      <dsp:nvSpPr>
        <dsp:cNvPr id="0" name=""/>
        <dsp:cNvSpPr/>
      </dsp:nvSpPr>
      <dsp:spPr>
        <a:xfrm>
          <a:off x="3452330" y="1605371"/>
          <a:ext cx="938930" cy="74305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F24692-0801-49D3-81EF-E34B48208845}">
      <dsp:nvSpPr>
        <dsp:cNvPr id="0" name=""/>
        <dsp:cNvSpPr/>
      </dsp:nvSpPr>
      <dsp:spPr>
        <a:xfrm>
          <a:off x="67098" y="1679677"/>
          <a:ext cx="4064685" cy="594447"/>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n-IN" sz="2000" kern="1200" dirty="0">
              <a:solidFill>
                <a:schemeClr val="tx1"/>
              </a:solidFill>
            </a:rPr>
            <a:t>Contextual strategies</a:t>
          </a:r>
          <a:endParaRPr lang="en-IN" sz="2000" kern="1200" dirty="0"/>
        </a:p>
      </dsp:txBody>
      <dsp:txXfrm>
        <a:off x="67098" y="1679677"/>
        <a:ext cx="4064685" cy="594447"/>
      </dsp:txXfrm>
    </dsp:sp>
    <dsp:sp modelId="{8CD6F329-6ACF-4912-94CE-99E680F0A892}">
      <dsp:nvSpPr>
        <dsp:cNvPr id="0" name=""/>
        <dsp:cNvSpPr/>
      </dsp:nvSpPr>
      <dsp:spPr>
        <a:xfrm>
          <a:off x="67098" y="2444286"/>
          <a:ext cx="4012523" cy="364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endParaRPr lang="en-IN" sz="1600" kern="1200"/>
        </a:p>
      </dsp:txBody>
      <dsp:txXfrm>
        <a:off x="67098" y="2444286"/>
        <a:ext cx="4012523" cy="364774"/>
      </dsp:txXfrm>
    </dsp:sp>
    <dsp:sp modelId="{CE7456B6-BAA7-4378-A3DC-80BC14E577CB}">
      <dsp:nvSpPr>
        <dsp:cNvPr id="0" name=""/>
        <dsp:cNvSpPr/>
      </dsp:nvSpPr>
      <dsp:spPr>
        <a:xfrm>
          <a:off x="67098" y="2809061"/>
          <a:ext cx="938930" cy="74305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0B94A-F896-4E37-83B9-D121E6382214}">
      <dsp:nvSpPr>
        <dsp:cNvPr id="0" name=""/>
        <dsp:cNvSpPr/>
      </dsp:nvSpPr>
      <dsp:spPr>
        <a:xfrm>
          <a:off x="631080" y="2809061"/>
          <a:ext cx="938930" cy="74305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329070-1D29-4F9C-B8A3-79EEF228FF3D}">
      <dsp:nvSpPr>
        <dsp:cNvPr id="0" name=""/>
        <dsp:cNvSpPr/>
      </dsp:nvSpPr>
      <dsp:spPr>
        <a:xfrm>
          <a:off x="1195508" y="2809061"/>
          <a:ext cx="938930" cy="74305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3728A-D085-4A77-AE3D-334B693035B1}">
      <dsp:nvSpPr>
        <dsp:cNvPr id="0" name=""/>
        <dsp:cNvSpPr/>
      </dsp:nvSpPr>
      <dsp:spPr>
        <a:xfrm>
          <a:off x="1759491" y="2809061"/>
          <a:ext cx="938930" cy="74305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5D9A3-2D62-4D27-9C3B-DDF3D06C4CFC}">
      <dsp:nvSpPr>
        <dsp:cNvPr id="0" name=""/>
        <dsp:cNvSpPr/>
      </dsp:nvSpPr>
      <dsp:spPr>
        <a:xfrm>
          <a:off x="2323919" y="2809061"/>
          <a:ext cx="938930" cy="74305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995C6-E8A7-4181-95CA-BADBF624513F}">
      <dsp:nvSpPr>
        <dsp:cNvPr id="0" name=""/>
        <dsp:cNvSpPr/>
      </dsp:nvSpPr>
      <dsp:spPr>
        <a:xfrm>
          <a:off x="2887902" y="2809061"/>
          <a:ext cx="938930" cy="74305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473E05-E2D1-48A5-B6C2-FB30F20D7052}">
      <dsp:nvSpPr>
        <dsp:cNvPr id="0" name=""/>
        <dsp:cNvSpPr/>
      </dsp:nvSpPr>
      <dsp:spPr>
        <a:xfrm>
          <a:off x="3452330" y="2809061"/>
          <a:ext cx="938930" cy="74305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B353BB-82BC-43BA-8CE7-0B0E79ECBCB2}">
      <dsp:nvSpPr>
        <dsp:cNvPr id="0" name=""/>
        <dsp:cNvSpPr/>
      </dsp:nvSpPr>
      <dsp:spPr>
        <a:xfrm>
          <a:off x="67098" y="2883366"/>
          <a:ext cx="4064685" cy="594447"/>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n-IN" sz="2000" kern="1200" dirty="0">
              <a:solidFill>
                <a:schemeClr val="tx1"/>
              </a:solidFill>
            </a:rPr>
            <a:t>Generate healthy competition</a:t>
          </a:r>
          <a:endParaRPr lang="en-IN" sz="2000" kern="1200" dirty="0"/>
        </a:p>
      </dsp:txBody>
      <dsp:txXfrm>
        <a:off x="67098" y="2883366"/>
        <a:ext cx="4064685" cy="594447"/>
      </dsp:txXfrm>
    </dsp:sp>
    <dsp:sp modelId="{00FA2A19-64D1-40A7-A35A-26CF97138FC2}">
      <dsp:nvSpPr>
        <dsp:cNvPr id="0" name=""/>
        <dsp:cNvSpPr/>
      </dsp:nvSpPr>
      <dsp:spPr>
        <a:xfrm>
          <a:off x="67098" y="3647975"/>
          <a:ext cx="4012523" cy="364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Font typeface="Wingdings" panose="05000000000000000000" pitchFamily="2" charset="2"/>
            <a:buNone/>
          </a:pPr>
          <a:endParaRPr lang="en-IN" sz="1600" kern="1200" dirty="0"/>
        </a:p>
      </dsp:txBody>
      <dsp:txXfrm>
        <a:off x="67098" y="3647975"/>
        <a:ext cx="4012523" cy="364774"/>
      </dsp:txXfrm>
    </dsp:sp>
    <dsp:sp modelId="{0642A271-F7A4-4717-95DE-27DB6C430B14}">
      <dsp:nvSpPr>
        <dsp:cNvPr id="0" name=""/>
        <dsp:cNvSpPr/>
      </dsp:nvSpPr>
      <dsp:spPr>
        <a:xfrm>
          <a:off x="67098" y="4012750"/>
          <a:ext cx="938930" cy="74305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4A6F4E-887F-420C-9848-3EAF9ABBE01F}">
      <dsp:nvSpPr>
        <dsp:cNvPr id="0" name=""/>
        <dsp:cNvSpPr/>
      </dsp:nvSpPr>
      <dsp:spPr>
        <a:xfrm>
          <a:off x="631080" y="4012750"/>
          <a:ext cx="938930" cy="74305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31A38D-6C38-4212-A322-272436C444D1}">
      <dsp:nvSpPr>
        <dsp:cNvPr id="0" name=""/>
        <dsp:cNvSpPr/>
      </dsp:nvSpPr>
      <dsp:spPr>
        <a:xfrm>
          <a:off x="1195508" y="4012750"/>
          <a:ext cx="938930" cy="74305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BC1BF-5169-4845-B260-0FFD9DC0FFFF}">
      <dsp:nvSpPr>
        <dsp:cNvPr id="0" name=""/>
        <dsp:cNvSpPr/>
      </dsp:nvSpPr>
      <dsp:spPr>
        <a:xfrm>
          <a:off x="1759491" y="4012750"/>
          <a:ext cx="938930" cy="74305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A4F08-BB34-4DB0-8112-A3B8605C2D84}">
      <dsp:nvSpPr>
        <dsp:cNvPr id="0" name=""/>
        <dsp:cNvSpPr/>
      </dsp:nvSpPr>
      <dsp:spPr>
        <a:xfrm>
          <a:off x="2323919" y="4012750"/>
          <a:ext cx="938930" cy="74305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FEAFB-CAE6-467B-98F2-A8A73A178559}">
      <dsp:nvSpPr>
        <dsp:cNvPr id="0" name=""/>
        <dsp:cNvSpPr/>
      </dsp:nvSpPr>
      <dsp:spPr>
        <a:xfrm>
          <a:off x="2887902" y="4012750"/>
          <a:ext cx="938930" cy="74305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9134E-32BF-4B77-A48C-ED4F9EFB162A}">
      <dsp:nvSpPr>
        <dsp:cNvPr id="0" name=""/>
        <dsp:cNvSpPr/>
      </dsp:nvSpPr>
      <dsp:spPr>
        <a:xfrm>
          <a:off x="3452330" y="4012750"/>
          <a:ext cx="938930" cy="74305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78B8F-3C3A-4E6A-8D29-1AB0D48AF113}">
      <dsp:nvSpPr>
        <dsp:cNvPr id="0" name=""/>
        <dsp:cNvSpPr/>
      </dsp:nvSpPr>
      <dsp:spPr>
        <a:xfrm>
          <a:off x="67098" y="4087056"/>
          <a:ext cx="4064685" cy="594447"/>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n-IN" sz="2000" kern="1200" dirty="0"/>
            <a:t>Monetary and non-monetary awards</a:t>
          </a:r>
        </a:p>
      </dsp:txBody>
      <dsp:txXfrm>
        <a:off x="67098" y="4087056"/>
        <a:ext cx="4064685" cy="5944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49581-5D4E-46FB-9613-98FD37C1BB8F}">
      <dsp:nvSpPr>
        <dsp:cNvPr id="0" name=""/>
        <dsp:cNvSpPr/>
      </dsp:nvSpPr>
      <dsp:spPr>
        <a:xfrm>
          <a:off x="6644530" y="1353520"/>
          <a:ext cx="91440" cy="450210"/>
        </a:xfrm>
        <a:custGeom>
          <a:avLst/>
          <a:gdLst/>
          <a:ahLst/>
          <a:cxnLst/>
          <a:rect l="0" t="0" r="0" b="0"/>
          <a:pathLst>
            <a:path>
              <a:moveTo>
                <a:pt x="45720" y="0"/>
              </a:moveTo>
              <a:lnTo>
                <a:pt x="45720" y="45021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AE04E7-D1CC-491F-A287-50C9BB728644}">
      <dsp:nvSpPr>
        <dsp:cNvPr id="0" name=""/>
        <dsp:cNvSpPr/>
      </dsp:nvSpPr>
      <dsp:spPr>
        <a:xfrm>
          <a:off x="4728974" y="517087"/>
          <a:ext cx="1961275" cy="450210"/>
        </a:xfrm>
        <a:custGeom>
          <a:avLst/>
          <a:gdLst/>
          <a:ahLst/>
          <a:cxnLst/>
          <a:rect l="0" t="0" r="0" b="0"/>
          <a:pathLst>
            <a:path>
              <a:moveTo>
                <a:pt x="0" y="0"/>
              </a:moveTo>
              <a:lnTo>
                <a:pt x="0" y="306805"/>
              </a:lnTo>
              <a:lnTo>
                <a:pt x="1961275" y="306805"/>
              </a:lnTo>
              <a:lnTo>
                <a:pt x="1961275" y="45021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76FE9E-8E93-405B-A2AE-8E0BA01737F5}">
      <dsp:nvSpPr>
        <dsp:cNvPr id="0" name=""/>
        <dsp:cNvSpPr/>
      </dsp:nvSpPr>
      <dsp:spPr>
        <a:xfrm>
          <a:off x="3947614" y="3188609"/>
          <a:ext cx="91440" cy="450210"/>
        </a:xfrm>
        <a:custGeom>
          <a:avLst/>
          <a:gdLst/>
          <a:ahLst/>
          <a:cxnLst/>
          <a:rect l="0" t="0" r="0" b="0"/>
          <a:pathLst>
            <a:path>
              <a:moveTo>
                <a:pt x="45720" y="0"/>
              </a:moveTo>
              <a:lnTo>
                <a:pt x="45720" y="45021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CF1855-EB0A-4721-9FD5-0D64A02CB29B}">
      <dsp:nvSpPr>
        <dsp:cNvPr id="0" name=""/>
        <dsp:cNvSpPr/>
      </dsp:nvSpPr>
      <dsp:spPr>
        <a:xfrm>
          <a:off x="2767698" y="2261014"/>
          <a:ext cx="1225635" cy="450210"/>
        </a:xfrm>
        <a:custGeom>
          <a:avLst/>
          <a:gdLst/>
          <a:ahLst/>
          <a:cxnLst/>
          <a:rect l="0" t="0" r="0" b="0"/>
          <a:pathLst>
            <a:path>
              <a:moveTo>
                <a:pt x="0" y="0"/>
              </a:moveTo>
              <a:lnTo>
                <a:pt x="0" y="306805"/>
              </a:lnTo>
              <a:lnTo>
                <a:pt x="1225635" y="306805"/>
              </a:lnTo>
              <a:lnTo>
                <a:pt x="1225635" y="45021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7812D2-DCA0-4AF2-8ADC-5C06391A7972}">
      <dsp:nvSpPr>
        <dsp:cNvPr id="0" name=""/>
        <dsp:cNvSpPr/>
      </dsp:nvSpPr>
      <dsp:spPr>
        <a:xfrm>
          <a:off x="1300443" y="3188609"/>
          <a:ext cx="91440" cy="450210"/>
        </a:xfrm>
        <a:custGeom>
          <a:avLst/>
          <a:gdLst/>
          <a:ahLst/>
          <a:cxnLst/>
          <a:rect l="0" t="0" r="0" b="0"/>
          <a:pathLst>
            <a:path>
              <a:moveTo>
                <a:pt x="45720" y="0"/>
              </a:moveTo>
              <a:lnTo>
                <a:pt x="45720" y="45021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00356-3970-4BEA-9F25-38A99377C290}">
      <dsp:nvSpPr>
        <dsp:cNvPr id="0" name=""/>
        <dsp:cNvSpPr/>
      </dsp:nvSpPr>
      <dsp:spPr>
        <a:xfrm>
          <a:off x="1346163" y="2261014"/>
          <a:ext cx="1421535" cy="450210"/>
        </a:xfrm>
        <a:custGeom>
          <a:avLst/>
          <a:gdLst/>
          <a:ahLst/>
          <a:cxnLst/>
          <a:rect l="0" t="0" r="0" b="0"/>
          <a:pathLst>
            <a:path>
              <a:moveTo>
                <a:pt x="1421535" y="0"/>
              </a:moveTo>
              <a:lnTo>
                <a:pt x="1421535" y="306805"/>
              </a:lnTo>
              <a:lnTo>
                <a:pt x="0" y="306805"/>
              </a:lnTo>
              <a:lnTo>
                <a:pt x="0" y="45021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7F481E-0872-4C8A-B37E-494FB0DA3C47}">
      <dsp:nvSpPr>
        <dsp:cNvPr id="0" name=""/>
        <dsp:cNvSpPr/>
      </dsp:nvSpPr>
      <dsp:spPr>
        <a:xfrm>
          <a:off x="2721978" y="1348488"/>
          <a:ext cx="91440" cy="450210"/>
        </a:xfrm>
        <a:custGeom>
          <a:avLst/>
          <a:gdLst/>
          <a:ahLst/>
          <a:cxnLst/>
          <a:rect l="0" t="0" r="0" b="0"/>
          <a:pathLst>
            <a:path>
              <a:moveTo>
                <a:pt x="45720" y="0"/>
              </a:moveTo>
              <a:lnTo>
                <a:pt x="45720" y="45021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F4777A-149C-48DF-BFAA-BF8DB4EF7914}">
      <dsp:nvSpPr>
        <dsp:cNvPr id="0" name=""/>
        <dsp:cNvSpPr/>
      </dsp:nvSpPr>
      <dsp:spPr>
        <a:xfrm>
          <a:off x="2767698" y="517087"/>
          <a:ext cx="1961275" cy="450210"/>
        </a:xfrm>
        <a:custGeom>
          <a:avLst/>
          <a:gdLst/>
          <a:ahLst/>
          <a:cxnLst/>
          <a:rect l="0" t="0" r="0" b="0"/>
          <a:pathLst>
            <a:path>
              <a:moveTo>
                <a:pt x="1961275" y="0"/>
              </a:moveTo>
              <a:lnTo>
                <a:pt x="1961275" y="306805"/>
              </a:lnTo>
              <a:lnTo>
                <a:pt x="0" y="306805"/>
              </a:lnTo>
              <a:lnTo>
                <a:pt x="0" y="45021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6DDE71-EA80-4F49-A70A-D92AE0A64659}">
      <dsp:nvSpPr>
        <dsp:cNvPr id="0" name=""/>
        <dsp:cNvSpPr/>
      </dsp:nvSpPr>
      <dsp:spPr>
        <a:xfrm>
          <a:off x="3507555" y="2418"/>
          <a:ext cx="2442838" cy="51466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0F12D-10F3-4318-8694-C23256EAF4A9}">
      <dsp:nvSpPr>
        <dsp:cNvPr id="0" name=""/>
        <dsp:cNvSpPr/>
      </dsp:nvSpPr>
      <dsp:spPr>
        <a:xfrm>
          <a:off x="3679555" y="165818"/>
          <a:ext cx="2442838" cy="51466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anose="020B0604020202020204" pitchFamily="34" charset="0"/>
            </a:rPr>
            <a:t>Duration of pregnancy</a:t>
          </a:r>
        </a:p>
      </dsp:txBody>
      <dsp:txXfrm>
        <a:off x="3694629" y="180892"/>
        <a:ext cx="2412690" cy="484521"/>
      </dsp:txXfrm>
    </dsp:sp>
    <dsp:sp modelId="{607CE3C0-07EF-43BC-92B7-55FF9D1C1F75}">
      <dsp:nvSpPr>
        <dsp:cNvPr id="0" name=""/>
        <dsp:cNvSpPr/>
      </dsp:nvSpPr>
      <dsp:spPr>
        <a:xfrm>
          <a:off x="1993698" y="967297"/>
          <a:ext cx="1548001" cy="38119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2C6788-36C6-4775-9CCC-61232933F29E}">
      <dsp:nvSpPr>
        <dsp:cNvPr id="0" name=""/>
        <dsp:cNvSpPr/>
      </dsp:nvSpPr>
      <dsp:spPr>
        <a:xfrm>
          <a:off x="2165698" y="1130698"/>
          <a:ext cx="1548001" cy="381190"/>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anose="020B0604020202020204" pitchFamily="34" charset="0"/>
            </a:rPr>
            <a:t>&lt;20 weeks</a:t>
          </a:r>
        </a:p>
      </dsp:txBody>
      <dsp:txXfrm>
        <a:off x="2176863" y="1141863"/>
        <a:ext cx="1525671" cy="358860"/>
      </dsp:txXfrm>
    </dsp:sp>
    <dsp:sp modelId="{46DCD713-8F2D-4862-94B0-7061CD260AA1}">
      <dsp:nvSpPr>
        <dsp:cNvPr id="0" name=""/>
        <dsp:cNvSpPr/>
      </dsp:nvSpPr>
      <dsp:spPr>
        <a:xfrm>
          <a:off x="1993698" y="1798698"/>
          <a:ext cx="1548001" cy="46231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DB4553-D9B6-4C63-8E49-8909F1D31260}">
      <dsp:nvSpPr>
        <dsp:cNvPr id="0" name=""/>
        <dsp:cNvSpPr/>
      </dsp:nvSpPr>
      <dsp:spPr>
        <a:xfrm>
          <a:off x="2165698" y="1962098"/>
          <a:ext cx="1548001" cy="462315"/>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anose="020B0604020202020204" pitchFamily="34" charset="0"/>
            </a:rPr>
            <a:t>Advised MTP</a:t>
          </a:r>
        </a:p>
      </dsp:txBody>
      <dsp:txXfrm>
        <a:off x="2179239" y="1975639"/>
        <a:ext cx="1520919" cy="435233"/>
      </dsp:txXfrm>
    </dsp:sp>
    <dsp:sp modelId="{A9B65074-58FF-4381-BF62-BCE4F50D257B}">
      <dsp:nvSpPr>
        <dsp:cNvPr id="0" name=""/>
        <dsp:cNvSpPr/>
      </dsp:nvSpPr>
      <dsp:spPr>
        <a:xfrm>
          <a:off x="572163" y="2711224"/>
          <a:ext cx="1548001" cy="47738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0E2EE-92F9-44A6-B97F-D42C86190228}">
      <dsp:nvSpPr>
        <dsp:cNvPr id="0" name=""/>
        <dsp:cNvSpPr/>
      </dsp:nvSpPr>
      <dsp:spPr>
        <a:xfrm>
          <a:off x="744163" y="2874624"/>
          <a:ext cx="1548001" cy="47738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anose="020B0604020202020204" pitchFamily="34" charset="0"/>
            </a:rPr>
            <a:t>MTP done</a:t>
          </a:r>
        </a:p>
      </dsp:txBody>
      <dsp:txXfrm>
        <a:off x="758145" y="2888606"/>
        <a:ext cx="1520037" cy="449420"/>
      </dsp:txXfrm>
    </dsp:sp>
    <dsp:sp modelId="{D49E147B-C512-404C-9331-CB6356245001}">
      <dsp:nvSpPr>
        <dsp:cNvPr id="0" name=""/>
        <dsp:cNvSpPr/>
      </dsp:nvSpPr>
      <dsp:spPr>
        <a:xfrm>
          <a:off x="572163" y="3638819"/>
          <a:ext cx="1548001" cy="84541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A60EB4-E454-4614-B10B-1D90DF1F44BE}">
      <dsp:nvSpPr>
        <dsp:cNvPr id="0" name=""/>
        <dsp:cNvSpPr/>
      </dsp:nvSpPr>
      <dsp:spPr>
        <a:xfrm>
          <a:off x="744163" y="3802219"/>
          <a:ext cx="1548001" cy="84541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anose="020B0604020202020204" pitchFamily="34" charset="0"/>
            </a:rPr>
            <a:t>Start/ Continue shorter MDR- TB Regimen</a:t>
          </a:r>
        </a:p>
      </dsp:txBody>
      <dsp:txXfrm>
        <a:off x="768924" y="3826980"/>
        <a:ext cx="1498479" cy="795890"/>
      </dsp:txXfrm>
    </dsp:sp>
    <dsp:sp modelId="{FED26D2F-1507-446C-92BE-5A5A2A6F8587}">
      <dsp:nvSpPr>
        <dsp:cNvPr id="0" name=""/>
        <dsp:cNvSpPr/>
      </dsp:nvSpPr>
      <dsp:spPr>
        <a:xfrm>
          <a:off x="3023434" y="2711224"/>
          <a:ext cx="1939800" cy="47738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38DC10-4081-4F92-B9B7-AF33EB8243BC}">
      <dsp:nvSpPr>
        <dsp:cNvPr id="0" name=""/>
        <dsp:cNvSpPr/>
      </dsp:nvSpPr>
      <dsp:spPr>
        <a:xfrm>
          <a:off x="3195434" y="2874624"/>
          <a:ext cx="1939800" cy="47738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anose="020B0604020202020204" pitchFamily="34" charset="0"/>
            </a:rPr>
            <a:t>Pt. unwilling for MTP</a:t>
          </a:r>
        </a:p>
      </dsp:txBody>
      <dsp:txXfrm>
        <a:off x="3209416" y="2888606"/>
        <a:ext cx="1911836" cy="449420"/>
      </dsp:txXfrm>
    </dsp:sp>
    <dsp:sp modelId="{0D808B37-EACB-47B4-9765-B7D07917AC92}">
      <dsp:nvSpPr>
        <dsp:cNvPr id="0" name=""/>
        <dsp:cNvSpPr/>
      </dsp:nvSpPr>
      <dsp:spPr>
        <a:xfrm>
          <a:off x="2464164" y="3638819"/>
          <a:ext cx="3058339" cy="165636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3FFF44-5B90-43B2-B28E-30A7A0755132}">
      <dsp:nvSpPr>
        <dsp:cNvPr id="0" name=""/>
        <dsp:cNvSpPr/>
      </dsp:nvSpPr>
      <dsp:spPr>
        <a:xfrm>
          <a:off x="2636164" y="3802219"/>
          <a:ext cx="3058339" cy="1656361"/>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anose="020B0604020202020204" pitchFamily="34" charset="0"/>
            </a:rPr>
            <a:t>Start/ Continue modified Conventional regimen</a:t>
          </a:r>
        </a:p>
        <a:p>
          <a:pPr marL="0" lvl="0" indent="0" algn="l" defTabSz="622300">
            <a:lnSpc>
              <a:spcPct val="90000"/>
            </a:lnSpc>
            <a:spcBef>
              <a:spcPct val="0"/>
            </a:spcBef>
            <a:spcAft>
              <a:spcPct val="35000"/>
            </a:spcAft>
            <a:buNone/>
          </a:pPr>
          <a:r>
            <a:rPr lang="en-US" sz="1400" kern="1200" dirty="0">
              <a:latin typeface="+mn-lt"/>
              <a:cs typeface="Arial" panose="020B0604020202020204" pitchFamily="34" charset="0"/>
            </a:rPr>
            <a:t>-  &lt;12 weeks: Omit Km &amp; </a:t>
          </a:r>
          <a:r>
            <a:rPr lang="en-US" sz="1400" kern="1200" dirty="0" err="1">
              <a:latin typeface="+mn-lt"/>
              <a:cs typeface="Arial" panose="020B0604020202020204" pitchFamily="34" charset="0"/>
            </a:rPr>
            <a:t>Eto</a:t>
          </a:r>
          <a:r>
            <a:rPr lang="en-US" sz="1400" kern="1200" dirty="0">
              <a:latin typeface="+mn-lt"/>
              <a:cs typeface="Arial" panose="020B0604020202020204" pitchFamily="34" charset="0"/>
            </a:rPr>
            <a:t>; add PAS</a:t>
          </a:r>
        </a:p>
        <a:p>
          <a:pPr marL="0" lvl="0" indent="0" algn="l" defTabSz="622300">
            <a:lnSpc>
              <a:spcPct val="90000"/>
            </a:lnSpc>
            <a:spcBef>
              <a:spcPct val="0"/>
            </a:spcBef>
            <a:spcAft>
              <a:spcPct val="35000"/>
            </a:spcAft>
            <a:buNone/>
          </a:pPr>
          <a:r>
            <a:rPr lang="en-US" sz="1400" kern="1200" dirty="0">
              <a:latin typeface="+mn-lt"/>
              <a:cs typeface="Arial" panose="020B0604020202020204" pitchFamily="34" charset="0"/>
            </a:rPr>
            <a:t>- &gt;12 weeks: Omit Km only; add PAS </a:t>
          </a:r>
        </a:p>
        <a:p>
          <a:pPr marL="0" lvl="0" indent="0" algn="l" defTabSz="622300">
            <a:lnSpc>
              <a:spcPct val="90000"/>
            </a:lnSpc>
            <a:spcBef>
              <a:spcPct val="0"/>
            </a:spcBef>
            <a:spcAft>
              <a:spcPct val="35000"/>
            </a:spcAft>
            <a:buNone/>
          </a:pPr>
          <a:r>
            <a:rPr lang="en-US" sz="1400" kern="1200" dirty="0">
              <a:latin typeface="+mn-lt"/>
              <a:cs typeface="Arial" panose="020B0604020202020204" pitchFamily="34" charset="0"/>
            </a:rPr>
            <a:t>- Replace PAS with Km after delivery and continue till end of IP</a:t>
          </a:r>
        </a:p>
      </dsp:txBody>
      <dsp:txXfrm>
        <a:off x="2684677" y="3850732"/>
        <a:ext cx="2961313" cy="1559335"/>
      </dsp:txXfrm>
    </dsp:sp>
    <dsp:sp modelId="{30D61C85-47F0-4305-B55F-FA3C8AC7EE6C}">
      <dsp:nvSpPr>
        <dsp:cNvPr id="0" name=""/>
        <dsp:cNvSpPr/>
      </dsp:nvSpPr>
      <dsp:spPr>
        <a:xfrm>
          <a:off x="5916249" y="967297"/>
          <a:ext cx="1548001" cy="38622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2D2BB-D8C5-40E7-B628-E0D77DBEB737}">
      <dsp:nvSpPr>
        <dsp:cNvPr id="0" name=""/>
        <dsp:cNvSpPr/>
      </dsp:nvSpPr>
      <dsp:spPr>
        <a:xfrm>
          <a:off x="6088249" y="1130698"/>
          <a:ext cx="1548001" cy="38622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anose="020B0604020202020204" pitchFamily="34" charset="0"/>
            </a:rPr>
            <a:t>&gt;20 weeks</a:t>
          </a:r>
        </a:p>
      </dsp:txBody>
      <dsp:txXfrm>
        <a:off x="6099561" y="1142010"/>
        <a:ext cx="1525377" cy="363598"/>
      </dsp:txXfrm>
    </dsp:sp>
    <dsp:sp modelId="{A892873B-EAC3-4E04-9A8C-AF374D1722CB}">
      <dsp:nvSpPr>
        <dsp:cNvPr id="0" name=""/>
        <dsp:cNvSpPr/>
      </dsp:nvSpPr>
      <dsp:spPr>
        <a:xfrm>
          <a:off x="5307235" y="1803731"/>
          <a:ext cx="2766030" cy="128334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8E763-9103-47F2-9D57-FB4A8CAED0CD}">
      <dsp:nvSpPr>
        <dsp:cNvPr id="0" name=""/>
        <dsp:cNvSpPr/>
      </dsp:nvSpPr>
      <dsp:spPr>
        <a:xfrm>
          <a:off x="5479235" y="1967131"/>
          <a:ext cx="2766030" cy="1283340"/>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anose="020B0604020202020204" pitchFamily="34" charset="0"/>
            </a:rPr>
            <a:t>Start/Continue modified conventional MDR-TB Regimen</a:t>
          </a:r>
        </a:p>
        <a:p>
          <a:pPr marL="0" lvl="0" indent="0" algn="l" defTabSz="622300">
            <a:lnSpc>
              <a:spcPct val="90000"/>
            </a:lnSpc>
            <a:spcBef>
              <a:spcPct val="0"/>
            </a:spcBef>
            <a:spcAft>
              <a:spcPct val="35000"/>
            </a:spcAft>
            <a:buNone/>
          </a:pPr>
          <a:r>
            <a:rPr lang="en-US" sz="1400" kern="1200" dirty="0">
              <a:latin typeface="+mn-lt"/>
              <a:cs typeface="Arial" panose="020B0604020202020204" pitchFamily="34" charset="0"/>
            </a:rPr>
            <a:t>- Omit Km; add PAS till delivery</a:t>
          </a:r>
        </a:p>
        <a:p>
          <a:pPr marL="0" lvl="0" indent="0" algn="l" defTabSz="622300">
            <a:lnSpc>
              <a:spcPct val="90000"/>
            </a:lnSpc>
            <a:spcBef>
              <a:spcPct val="0"/>
            </a:spcBef>
            <a:spcAft>
              <a:spcPct val="35000"/>
            </a:spcAft>
            <a:buNone/>
          </a:pPr>
          <a:r>
            <a:rPr lang="en-US" sz="1400" kern="1200" dirty="0">
              <a:latin typeface="+mn-lt"/>
              <a:cs typeface="Arial" panose="020B0604020202020204" pitchFamily="34" charset="0"/>
            </a:rPr>
            <a:t>- Replace PAS with Km after delivery and continue till end of IP</a:t>
          </a:r>
        </a:p>
      </dsp:txBody>
      <dsp:txXfrm>
        <a:off x="5516823" y="2004719"/>
        <a:ext cx="2690854" cy="1208164"/>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F8DA9-49AF-49DB-A0CA-250AD27A1EF4}" type="datetimeFigureOut">
              <a:rPr lang="en-US" smtClean="0"/>
              <a:pPr/>
              <a:t>12/10/2021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BACD5-16CB-4ED4-B6BE-CFD3F175991D}" type="slidenum">
              <a:rPr lang="en-US" smtClean="0"/>
              <a:pPr/>
              <a:t>‹#›</a:t>
            </a:fld>
            <a:endParaRPr lang="en-US"/>
          </a:p>
        </p:txBody>
      </p:sp>
    </p:spTree>
    <p:extLst>
      <p:ext uri="{BB962C8B-B14F-4D97-AF65-F5344CB8AC3E}">
        <p14:creationId xmlns:p14="http://schemas.microsoft.com/office/powerpoint/2010/main" val="3034978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53302B-599C-46B8-B074-9520BE19EE77}" type="slidenum">
              <a:rPr lang="en-IN" smtClean="0"/>
              <a:pPr/>
              <a:t>1</a:t>
            </a:fld>
            <a:endParaRPr lang="en-IN" dirty="0"/>
          </a:p>
        </p:txBody>
      </p:sp>
    </p:spTree>
    <p:extLst>
      <p:ext uri="{BB962C8B-B14F-4D97-AF65-F5344CB8AC3E}">
        <p14:creationId xmlns:p14="http://schemas.microsoft.com/office/powerpoint/2010/main" val="2674756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For suspected cases of EPTB, appropriate specimen from suspected sites of involvement must be obtained for microbiological &amp; histopathology by FNAC of LN/open or closed biopsy,</a:t>
            </a:r>
            <a:r>
              <a:rPr lang="en-IN" baseline="0" dirty="0"/>
              <a:t> though it may be difficult to obtain the specimen. In the event of </a:t>
            </a:r>
            <a:r>
              <a:rPr lang="en-IN" baseline="0" dirty="0" err="1"/>
              <a:t>Xpert</a:t>
            </a:r>
            <a:r>
              <a:rPr lang="en-IN" baseline="0" dirty="0"/>
              <a:t> negativity, culture may be advised. However, ATT can be initiated based on clinical judgement in the event of likely delay in receiving culture results. In TBM, there is need for early diagnosis, thus </a:t>
            </a:r>
            <a:r>
              <a:rPr lang="en-IN" baseline="0" dirty="0" err="1"/>
              <a:t>Xpert</a:t>
            </a:r>
            <a:r>
              <a:rPr lang="en-IN" baseline="0" dirty="0"/>
              <a:t> is preferred.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859A3-0B1C-44B7-95CF-A39B1BD5593F}"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6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b="1" dirty="0">
                <a:latin typeface="Arial" pitchFamily="34" charset="0"/>
                <a:cs typeface="Arial" pitchFamily="34" charset="0"/>
              </a:rPr>
              <a:t>UATLD study</a:t>
            </a:r>
            <a:br>
              <a:rPr lang="en-US" b="1" dirty="0">
                <a:latin typeface="Arial" pitchFamily="34" charset="0"/>
                <a:cs typeface="Arial" pitchFamily="34" charset="0"/>
              </a:rPr>
            </a:br>
            <a:r>
              <a:rPr lang="en-US" sz="1200" b="1" kern="1200" dirty="0">
                <a:solidFill>
                  <a:schemeClr val="tx1"/>
                </a:solidFill>
                <a:latin typeface="Arial" pitchFamily="34" charset="0"/>
                <a:ea typeface="+mn-ea"/>
                <a:cs typeface="Arial" pitchFamily="34" charset="0"/>
              </a:rPr>
              <a:t>N = 1100 X-ray films. </a:t>
            </a:r>
            <a:r>
              <a:rPr lang="en-IN" sz="1200" kern="1200" dirty="0">
                <a:solidFill>
                  <a:schemeClr val="tx1"/>
                </a:solidFill>
                <a:latin typeface="Arial" pitchFamily="34" charset="0"/>
                <a:ea typeface="+mn-ea"/>
                <a:cs typeface="Arial" pitchFamily="34" charset="0"/>
              </a:rPr>
              <a:t>90 experienced radiologists and chest physicians from 9 countries, WHO. </a:t>
            </a:r>
            <a:r>
              <a:rPr lang="en-US" sz="1200" b="0" i="0" u="none" strike="noStrike" kern="1200" dirty="0">
                <a:solidFill>
                  <a:schemeClr val="tx1"/>
                </a:solidFill>
                <a:effectLst/>
                <a:latin typeface="+mn-lt"/>
                <a:ea typeface="+mn-ea"/>
                <a:cs typeface="+mn-cs"/>
              </a:rPr>
              <a:t>Is the film abnormal?</a:t>
            </a:r>
          </a:p>
          <a:p>
            <a:pPr rtl="0" eaLnBrk="1" fontAlgn="t" latinLnBrk="0" hangingPunct="1"/>
            <a:r>
              <a:rPr lang="en-US" sz="1200" b="0" i="0" u="none" strike="noStrike" kern="1200" dirty="0">
                <a:solidFill>
                  <a:schemeClr val="tx1"/>
                </a:solidFill>
                <a:effectLst/>
                <a:latin typeface="+mn-lt"/>
                <a:ea typeface="+mn-ea"/>
                <a:cs typeface="+mn-cs"/>
              </a:rPr>
              <a:t>Cavity present?</a:t>
            </a:r>
          </a:p>
          <a:p>
            <a:pPr rtl="0" eaLnBrk="1" fontAlgn="t" latinLnBrk="0" hangingPunct="1"/>
            <a:r>
              <a:rPr lang="en-US" sz="1200" b="0" i="0" u="none" strike="noStrike" kern="1200" dirty="0">
                <a:solidFill>
                  <a:schemeClr val="tx1"/>
                </a:solidFill>
                <a:effectLst/>
                <a:latin typeface="+mn-lt"/>
                <a:ea typeface="+mn-ea"/>
                <a:cs typeface="+mn-cs"/>
              </a:rPr>
              <a:t>Abnormality in lung, probably tuberculous?</a:t>
            </a:r>
          </a:p>
          <a:p>
            <a:pPr rtl="0" eaLnBrk="1" fontAlgn="t" latinLnBrk="0" hangingPunct="1"/>
            <a:r>
              <a:rPr lang="en-US" sz="1200" b="0" i="0" u="none" strike="noStrike" kern="1200" dirty="0">
                <a:solidFill>
                  <a:schemeClr val="tx1"/>
                </a:solidFill>
                <a:effectLst/>
                <a:latin typeface="+mn-lt"/>
                <a:ea typeface="+mn-ea"/>
                <a:cs typeface="+mn-cs"/>
              </a:rPr>
              <a:t>Calcification?</a:t>
            </a:r>
          </a:p>
          <a:p>
            <a:pPr rtl="0" eaLnBrk="1" fontAlgn="t" latinLnBrk="0" hangingPunct="1"/>
            <a:r>
              <a:rPr lang="en-US" sz="1200" b="0" i="0" u="none" strike="noStrike" kern="1200" dirty="0">
                <a:solidFill>
                  <a:schemeClr val="tx1"/>
                </a:solidFill>
                <a:effectLst/>
                <a:latin typeface="+mn-lt"/>
                <a:ea typeface="+mn-ea"/>
                <a:cs typeface="+mn-cs"/>
              </a:rPr>
              <a:t>Index</a:t>
            </a:r>
            <a:r>
              <a:rPr lang="en-US" sz="1200" b="0" i="0" u="none" strike="noStrike" kern="1200" baseline="0" dirty="0">
                <a:solidFill>
                  <a:schemeClr val="tx1"/>
                </a:solidFill>
                <a:effectLst/>
                <a:latin typeface="+mn-lt"/>
                <a:ea typeface="+mn-ea"/>
                <a:cs typeface="+mn-cs"/>
              </a:rPr>
              <a:t> of disagreement ranged from 26% to 62%.</a:t>
            </a:r>
          </a:p>
          <a:p>
            <a:pPr lvl="0">
              <a:spcBef>
                <a:spcPts val="600"/>
              </a:spcBef>
              <a:spcAft>
                <a:spcPts val="600"/>
              </a:spcAft>
            </a:pPr>
            <a:r>
              <a:rPr lang="en-US" sz="800" kern="1200" dirty="0">
                <a:solidFill>
                  <a:schemeClr val="tx1"/>
                </a:solidFill>
                <a:latin typeface="Arial" pitchFamily="34" charset="0"/>
                <a:ea typeface="+mn-ea"/>
                <a:cs typeface="Arial" pitchFamily="34" charset="0"/>
              </a:rPr>
              <a:t>Many diseases mimic TB </a:t>
            </a:r>
          </a:p>
          <a:p>
            <a:pPr lvl="0">
              <a:spcBef>
                <a:spcPts val="600"/>
              </a:spcBef>
              <a:spcAft>
                <a:spcPts val="600"/>
              </a:spcAft>
            </a:pPr>
            <a:r>
              <a:rPr lang="en-US" sz="800" kern="1200" dirty="0">
                <a:solidFill>
                  <a:schemeClr val="tx1"/>
                </a:solidFill>
                <a:latin typeface="Arial" pitchFamily="34" charset="0"/>
                <a:ea typeface="+mn-ea"/>
                <a:cs typeface="Arial" pitchFamily="34" charset="0"/>
              </a:rPr>
              <a:t>TB can take any radiographic picture</a:t>
            </a:r>
          </a:p>
          <a:p>
            <a:pPr>
              <a:spcBef>
                <a:spcPts val="600"/>
              </a:spcBef>
              <a:spcAft>
                <a:spcPts val="600"/>
              </a:spcAft>
            </a:pPr>
            <a:r>
              <a:rPr lang="en-US" sz="800" kern="1200" dirty="0">
                <a:solidFill>
                  <a:schemeClr val="tx1"/>
                </a:solidFill>
                <a:latin typeface="Arial" pitchFamily="34" charset="0"/>
                <a:ea typeface="+mn-ea"/>
                <a:cs typeface="Arial" pitchFamily="34" charset="0"/>
              </a:rPr>
              <a:t>TB cannot be diagnosed by CXR alone</a:t>
            </a:r>
          </a:p>
          <a:p>
            <a:pPr lvl="0">
              <a:spcBef>
                <a:spcPts val="600"/>
              </a:spcBef>
              <a:spcAft>
                <a:spcPts val="600"/>
              </a:spcAft>
            </a:pPr>
            <a:r>
              <a:rPr lang="en-US" sz="800" kern="1200" dirty="0">
                <a:solidFill>
                  <a:schemeClr val="tx1"/>
                </a:solidFill>
                <a:latin typeface="Arial" pitchFamily="34" charset="0"/>
                <a:ea typeface="+mn-ea"/>
                <a:cs typeface="Arial" pitchFamily="34" charset="0"/>
              </a:rPr>
              <a:t>A good screening tool </a:t>
            </a:r>
          </a:p>
          <a:p>
            <a:pPr>
              <a:spcBef>
                <a:spcPts val="600"/>
              </a:spcBef>
              <a:spcAft>
                <a:spcPts val="600"/>
              </a:spcAft>
            </a:pPr>
            <a:r>
              <a:rPr lang="en-US" sz="800" kern="1200" dirty="0">
                <a:solidFill>
                  <a:schemeClr val="tx1"/>
                </a:solidFill>
                <a:latin typeface="Arial" pitchFamily="34" charset="0"/>
                <a:ea typeface="+mn-ea"/>
                <a:cs typeface="Arial" pitchFamily="34" charset="0"/>
              </a:rPr>
              <a:t>Further examination like bacteriology required for firm diagnosis</a:t>
            </a: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Non-calcified abnormality, probably tuberculous?</a:t>
            </a:r>
          </a:p>
          <a:p>
            <a:pPr rtl="0" eaLnBrk="1" fontAlgn="auto" latinLnBrk="0" hangingPunct="1"/>
            <a:r>
              <a:rPr lang="en-US" sz="1200" b="0" i="0" u="none" strike="noStrike" kern="1200" dirty="0">
                <a:solidFill>
                  <a:schemeClr val="tx1"/>
                </a:solidFill>
                <a:effectLst/>
                <a:latin typeface="+mn-lt"/>
                <a:ea typeface="+mn-ea"/>
                <a:cs typeface="+mn-cs"/>
              </a:rPr>
              <a:t>Abnormality in lymph nodes?</a:t>
            </a:r>
          </a:p>
          <a:p>
            <a:pPr rtl="0" eaLnBrk="1" fontAlgn="t" latinLnBrk="0" hangingPunct="1"/>
            <a:r>
              <a:rPr lang="en-US" sz="1200" b="0" i="0" u="none" strike="noStrike" kern="1200" dirty="0">
                <a:solidFill>
                  <a:schemeClr val="tx1"/>
                </a:solidFill>
                <a:effectLst/>
                <a:latin typeface="+mn-lt"/>
                <a:ea typeface="+mn-ea"/>
                <a:cs typeface="+mn-cs"/>
              </a:rPr>
              <a:t>Need for medical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Arial" pitchFamily="34" charset="0"/>
                <a:ea typeface="+mn-ea"/>
                <a:cs typeface="Arial"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CE426-E277-47EB-8805-06FCCC45A92D}"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391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of smear positive cases out of all cases likely to be lower in field surveys due to disease being less severe.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077D8-9F62-4C18-9472-F0E81015D8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045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itchFamily="34" charset="0"/>
              </a:rPr>
              <a:t>Trainer’s notes:</a:t>
            </a:r>
          </a:p>
          <a:p>
            <a:endParaRPr lang="en-GB" altLang="en-US">
              <a:latin typeface="Arial" pitchFamily="34" charset="0"/>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rgbClr val="FF9900"/>
                </a:solidFill>
                <a:latin typeface="Book Antiqua" pitchFamily="18" charset="0"/>
              </a:defRPr>
            </a:lvl1pPr>
            <a:lvl2pPr marL="742950" indent="-285750" eaLnBrk="0" hangingPunct="0">
              <a:defRPr sz="2000" b="1" i="1">
                <a:solidFill>
                  <a:srgbClr val="FF9900"/>
                </a:solidFill>
                <a:latin typeface="Book Antiqua" pitchFamily="18" charset="0"/>
              </a:defRPr>
            </a:lvl2pPr>
            <a:lvl3pPr marL="1143000" indent="-228600" eaLnBrk="0" hangingPunct="0">
              <a:defRPr sz="2000" b="1" i="1">
                <a:solidFill>
                  <a:srgbClr val="FF9900"/>
                </a:solidFill>
                <a:latin typeface="Book Antiqua" pitchFamily="18" charset="0"/>
              </a:defRPr>
            </a:lvl3pPr>
            <a:lvl4pPr marL="1600200" indent="-228600" eaLnBrk="0" hangingPunct="0">
              <a:defRPr sz="2000" b="1" i="1">
                <a:solidFill>
                  <a:srgbClr val="FF9900"/>
                </a:solidFill>
                <a:latin typeface="Book Antiqua" pitchFamily="18" charset="0"/>
              </a:defRPr>
            </a:lvl4pPr>
            <a:lvl5pPr marL="2057400" indent="-228600" eaLnBrk="0" hangingPunct="0">
              <a:defRPr sz="2000" b="1" i="1">
                <a:solidFill>
                  <a:srgbClr val="FF9900"/>
                </a:solidFill>
                <a:latin typeface="Book Antiqua" pitchFamily="18" charset="0"/>
              </a:defRPr>
            </a:lvl5pPr>
            <a:lvl6pPr marL="2514600" indent="-228600" eaLnBrk="0" fontAlgn="base" hangingPunct="0">
              <a:spcBef>
                <a:spcPct val="0"/>
              </a:spcBef>
              <a:spcAft>
                <a:spcPct val="0"/>
              </a:spcAft>
              <a:defRPr sz="2000" b="1" i="1">
                <a:solidFill>
                  <a:srgbClr val="FF9900"/>
                </a:solidFill>
                <a:latin typeface="Book Antiqua" pitchFamily="18" charset="0"/>
              </a:defRPr>
            </a:lvl6pPr>
            <a:lvl7pPr marL="2971800" indent="-228600" eaLnBrk="0" fontAlgn="base" hangingPunct="0">
              <a:spcBef>
                <a:spcPct val="0"/>
              </a:spcBef>
              <a:spcAft>
                <a:spcPct val="0"/>
              </a:spcAft>
              <a:defRPr sz="2000" b="1" i="1">
                <a:solidFill>
                  <a:srgbClr val="FF9900"/>
                </a:solidFill>
                <a:latin typeface="Book Antiqua" pitchFamily="18" charset="0"/>
              </a:defRPr>
            </a:lvl7pPr>
            <a:lvl8pPr marL="3429000" indent="-228600" eaLnBrk="0" fontAlgn="base" hangingPunct="0">
              <a:spcBef>
                <a:spcPct val="0"/>
              </a:spcBef>
              <a:spcAft>
                <a:spcPct val="0"/>
              </a:spcAft>
              <a:defRPr sz="2000" b="1" i="1">
                <a:solidFill>
                  <a:srgbClr val="FF9900"/>
                </a:solidFill>
                <a:latin typeface="Book Antiqua" pitchFamily="18" charset="0"/>
              </a:defRPr>
            </a:lvl8pPr>
            <a:lvl9pPr marL="3886200" indent="-228600" eaLnBrk="0" fontAlgn="base" hangingPunct="0">
              <a:spcBef>
                <a:spcPct val="0"/>
              </a:spcBef>
              <a:spcAft>
                <a:spcPct val="0"/>
              </a:spcAft>
              <a:defRPr sz="2000" b="1" i="1">
                <a:solidFill>
                  <a:srgbClr val="FF9900"/>
                </a:solidFill>
                <a:latin typeface="Book Antiqua"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E592B8-010F-44C7-A849-46AF707607D5}"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622369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itchFamily="34" charset="0"/>
              </a:rPr>
              <a:t>Trainer’s notes:</a:t>
            </a:r>
          </a:p>
          <a:p>
            <a:endParaRPr lang="en-GB" altLang="en-US">
              <a:latin typeface="Arial" pitchFamily="34" charset="0"/>
            </a:endParaRP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rgbClr val="FF9900"/>
                </a:solidFill>
                <a:latin typeface="Book Antiqua" pitchFamily="18" charset="0"/>
              </a:defRPr>
            </a:lvl1pPr>
            <a:lvl2pPr marL="742950" indent="-285750" eaLnBrk="0" hangingPunct="0">
              <a:defRPr sz="2000" b="1" i="1">
                <a:solidFill>
                  <a:srgbClr val="FF9900"/>
                </a:solidFill>
                <a:latin typeface="Book Antiqua" pitchFamily="18" charset="0"/>
              </a:defRPr>
            </a:lvl2pPr>
            <a:lvl3pPr marL="1143000" indent="-228600" eaLnBrk="0" hangingPunct="0">
              <a:defRPr sz="2000" b="1" i="1">
                <a:solidFill>
                  <a:srgbClr val="FF9900"/>
                </a:solidFill>
                <a:latin typeface="Book Antiqua" pitchFamily="18" charset="0"/>
              </a:defRPr>
            </a:lvl3pPr>
            <a:lvl4pPr marL="1600200" indent="-228600" eaLnBrk="0" hangingPunct="0">
              <a:defRPr sz="2000" b="1" i="1">
                <a:solidFill>
                  <a:srgbClr val="FF9900"/>
                </a:solidFill>
                <a:latin typeface="Book Antiqua" pitchFamily="18" charset="0"/>
              </a:defRPr>
            </a:lvl4pPr>
            <a:lvl5pPr marL="2057400" indent="-228600" eaLnBrk="0" hangingPunct="0">
              <a:defRPr sz="2000" b="1" i="1">
                <a:solidFill>
                  <a:srgbClr val="FF9900"/>
                </a:solidFill>
                <a:latin typeface="Book Antiqua" pitchFamily="18" charset="0"/>
              </a:defRPr>
            </a:lvl5pPr>
            <a:lvl6pPr marL="2514600" indent="-228600" eaLnBrk="0" fontAlgn="base" hangingPunct="0">
              <a:spcBef>
                <a:spcPct val="0"/>
              </a:spcBef>
              <a:spcAft>
                <a:spcPct val="0"/>
              </a:spcAft>
              <a:defRPr sz="2000" b="1" i="1">
                <a:solidFill>
                  <a:srgbClr val="FF9900"/>
                </a:solidFill>
                <a:latin typeface="Book Antiqua" pitchFamily="18" charset="0"/>
              </a:defRPr>
            </a:lvl6pPr>
            <a:lvl7pPr marL="2971800" indent="-228600" eaLnBrk="0" fontAlgn="base" hangingPunct="0">
              <a:spcBef>
                <a:spcPct val="0"/>
              </a:spcBef>
              <a:spcAft>
                <a:spcPct val="0"/>
              </a:spcAft>
              <a:defRPr sz="2000" b="1" i="1">
                <a:solidFill>
                  <a:srgbClr val="FF9900"/>
                </a:solidFill>
                <a:latin typeface="Book Antiqua" pitchFamily="18" charset="0"/>
              </a:defRPr>
            </a:lvl7pPr>
            <a:lvl8pPr marL="3429000" indent="-228600" eaLnBrk="0" fontAlgn="base" hangingPunct="0">
              <a:spcBef>
                <a:spcPct val="0"/>
              </a:spcBef>
              <a:spcAft>
                <a:spcPct val="0"/>
              </a:spcAft>
              <a:defRPr sz="2000" b="1" i="1">
                <a:solidFill>
                  <a:srgbClr val="FF9900"/>
                </a:solidFill>
                <a:latin typeface="Book Antiqua" pitchFamily="18" charset="0"/>
              </a:defRPr>
            </a:lvl8pPr>
            <a:lvl9pPr marL="3886200" indent="-228600" eaLnBrk="0" fontAlgn="base" hangingPunct="0">
              <a:spcBef>
                <a:spcPct val="0"/>
              </a:spcBef>
              <a:spcAft>
                <a:spcPct val="0"/>
              </a:spcAft>
              <a:defRPr sz="2000" b="1" i="1">
                <a:solidFill>
                  <a:srgbClr val="FF9900"/>
                </a:solidFill>
                <a:latin typeface="Book Antiqua"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669EF1-FC1F-4670-8E14-946E84E68DA2}"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892741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43000" y="685800"/>
            <a:ext cx="4572000" cy="3429000"/>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itchFamily="34" charset="0"/>
              </a:rPr>
              <a:t>Trainer’s notes:</a:t>
            </a:r>
            <a:endParaRPr lang="en-GB" altLang="en-US">
              <a:latin typeface="Arial" pitchFamily="34" charset="0"/>
            </a:endParaRPr>
          </a:p>
          <a:p>
            <a:endParaRPr lang="en-GB" altLang="en-US">
              <a:latin typeface="Arial"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rgbClr val="FF9900"/>
                </a:solidFill>
                <a:latin typeface="Book Antiqua" pitchFamily="18" charset="0"/>
              </a:defRPr>
            </a:lvl1pPr>
            <a:lvl2pPr marL="742950" indent="-285750" eaLnBrk="0" hangingPunct="0">
              <a:defRPr sz="2000" b="1" i="1">
                <a:solidFill>
                  <a:srgbClr val="FF9900"/>
                </a:solidFill>
                <a:latin typeface="Book Antiqua" pitchFamily="18" charset="0"/>
              </a:defRPr>
            </a:lvl2pPr>
            <a:lvl3pPr marL="1143000" indent="-228600" eaLnBrk="0" hangingPunct="0">
              <a:defRPr sz="2000" b="1" i="1">
                <a:solidFill>
                  <a:srgbClr val="FF9900"/>
                </a:solidFill>
                <a:latin typeface="Book Antiqua" pitchFamily="18" charset="0"/>
              </a:defRPr>
            </a:lvl3pPr>
            <a:lvl4pPr marL="1600200" indent="-228600" eaLnBrk="0" hangingPunct="0">
              <a:defRPr sz="2000" b="1" i="1">
                <a:solidFill>
                  <a:srgbClr val="FF9900"/>
                </a:solidFill>
                <a:latin typeface="Book Antiqua" pitchFamily="18" charset="0"/>
              </a:defRPr>
            </a:lvl4pPr>
            <a:lvl5pPr marL="2057400" indent="-228600" eaLnBrk="0" hangingPunct="0">
              <a:defRPr sz="2000" b="1" i="1">
                <a:solidFill>
                  <a:srgbClr val="FF9900"/>
                </a:solidFill>
                <a:latin typeface="Book Antiqua" pitchFamily="18" charset="0"/>
              </a:defRPr>
            </a:lvl5pPr>
            <a:lvl6pPr marL="2514600" indent="-228600" eaLnBrk="0" fontAlgn="base" hangingPunct="0">
              <a:spcBef>
                <a:spcPct val="0"/>
              </a:spcBef>
              <a:spcAft>
                <a:spcPct val="0"/>
              </a:spcAft>
              <a:defRPr sz="2000" b="1" i="1">
                <a:solidFill>
                  <a:srgbClr val="FF9900"/>
                </a:solidFill>
                <a:latin typeface="Book Antiqua" pitchFamily="18" charset="0"/>
              </a:defRPr>
            </a:lvl6pPr>
            <a:lvl7pPr marL="2971800" indent="-228600" eaLnBrk="0" fontAlgn="base" hangingPunct="0">
              <a:spcBef>
                <a:spcPct val="0"/>
              </a:spcBef>
              <a:spcAft>
                <a:spcPct val="0"/>
              </a:spcAft>
              <a:defRPr sz="2000" b="1" i="1">
                <a:solidFill>
                  <a:srgbClr val="FF9900"/>
                </a:solidFill>
                <a:latin typeface="Book Antiqua" pitchFamily="18" charset="0"/>
              </a:defRPr>
            </a:lvl7pPr>
            <a:lvl8pPr marL="3429000" indent="-228600" eaLnBrk="0" fontAlgn="base" hangingPunct="0">
              <a:spcBef>
                <a:spcPct val="0"/>
              </a:spcBef>
              <a:spcAft>
                <a:spcPct val="0"/>
              </a:spcAft>
              <a:defRPr sz="2000" b="1" i="1">
                <a:solidFill>
                  <a:srgbClr val="FF9900"/>
                </a:solidFill>
                <a:latin typeface="Book Antiqua" pitchFamily="18" charset="0"/>
              </a:defRPr>
            </a:lvl8pPr>
            <a:lvl9pPr marL="3886200" indent="-228600" eaLnBrk="0" fontAlgn="base" hangingPunct="0">
              <a:spcBef>
                <a:spcPct val="0"/>
              </a:spcBef>
              <a:spcAft>
                <a:spcPct val="0"/>
              </a:spcAft>
              <a:defRPr sz="2000" b="1" i="1">
                <a:solidFill>
                  <a:srgbClr val="FF9900"/>
                </a:solidFill>
                <a:latin typeface="Book Antiqua"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6D33AF-3BDC-4793-945F-9DA8E0CD3288}"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240184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69BACD5-16CB-4ED4-B6BE-CFD3F175991D}" type="slidenum">
              <a:rPr lang="en-US" smtClean="0"/>
              <a:pPr/>
              <a:t>53</a:t>
            </a:fld>
            <a:endParaRPr lang="en-US"/>
          </a:p>
        </p:txBody>
      </p:sp>
    </p:spTree>
    <p:extLst>
      <p:ext uri="{BB962C8B-B14F-4D97-AF65-F5344CB8AC3E}">
        <p14:creationId xmlns:p14="http://schemas.microsoft.com/office/powerpoint/2010/main" val="2215253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pPr>
              <a:defRPr/>
            </a:pPr>
            <a:fld id="{7F213B15-B42F-44AD-A1BD-038A26BD4FA6}" type="slidenum">
              <a:rPr lang="en-IN" smtClean="0"/>
              <a:pPr>
                <a:defRPr/>
              </a:pPr>
              <a:t>54</a:t>
            </a:fld>
            <a:endParaRPr lang="en-IN"/>
          </a:p>
        </p:txBody>
      </p:sp>
    </p:spTree>
    <p:extLst>
      <p:ext uri="{BB962C8B-B14F-4D97-AF65-F5344CB8AC3E}">
        <p14:creationId xmlns:p14="http://schemas.microsoft.com/office/powerpoint/2010/main" val="189080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 RNTCP, one of the</a:t>
            </a:r>
            <a:r>
              <a:rPr lang="en-GB" baseline="0" dirty="0"/>
              <a:t> first health programs to move to DBT, will be using it to transfer monetary benefits to eligible patients and providers. We would be using Nikshay to identify the beneficiaries and the transfer of funds will be through the Public Financial Management System or PFMS</a:t>
            </a:r>
            <a:endParaRPr lang="en-GB" dirty="0"/>
          </a:p>
          <a:p>
            <a:endParaRPr lang="en-GB" dirty="0"/>
          </a:p>
        </p:txBody>
      </p:sp>
      <p:sp>
        <p:nvSpPr>
          <p:cNvPr id="4" name="Slide Number Placeholder 3"/>
          <p:cNvSpPr>
            <a:spLocks noGrp="1"/>
          </p:cNvSpPr>
          <p:nvPr>
            <p:ph type="sldNum" sz="quarter" idx="10"/>
          </p:nvPr>
        </p:nvSpPr>
        <p:spPr/>
        <p:txBody>
          <a:bodyPr/>
          <a:lstStyle/>
          <a:p>
            <a:fld id="{5B569395-5454-4A1D-BBC7-CF2524651F22}" type="slidenum">
              <a:rPr lang="en-GB" smtClean="0"/>
              <a:pPr/>
              <a:t>56</a:t>
            </a:fld>
            <a:endParaRPr lang="en-GB"/>
          </a:p>
        </p:txBody>
      </p:sp>
    </p:spTree>
    <p:extLst>
      <p:ext uri="{BB962C8B-B14F-4D97-AF65-F5344CB8AC3E}">
        <p14:creationId xmlns:p14="http://schemas.microsoft.com/office/powerpoint/2010/main" val="4132728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9D053F0-FA57-4184-ACD1-5C89C4E97347}" type="slidenum">
              <a:rPr lang="en-IN" smtClean="0"/>
              <a:pPr/>
              <a:t>63</a:t>
            </a:fld>
            <a:endParaRPr lang="en-IN"/>
          </a:p>
        </p:txBody>
      </p:sp>
    </p:spTree>
    <p:extLst>
      <p:ext uri="{BB962C8B-B14F-4D97-AF65-F5344CB8AC3E}">
        <p14:creationId xmlns:p14="http://schemas.microsoft.com/office/powerpoint/2010/main" val="417408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40594" lvl="1" indent="-174708">
              <a:buFontTx/>
              <a:buChar char="•"/>
            </a:pPr>
            <a:endParaRPr lang="en-US" altLang="en-US"/>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7066" indent="-291179" eaLnBrk="0" hangingPunct="0">
              <a:defRPr>
                <a:solidFill>
                  <a:schemeClr val="tx1"/>
                </a:solidFill>
                <a:latin typeface="Arial" charset="0"/>
                <a:cs typeface="Arial" charset="0"/>
              </a:defRPr>
            </a:lvl2pPr>
            <a:lvl3pPr marL="1164717" indent="-232943" eaLnBrk="0" hangingPunct="0">
              <a:defRPr>
                <a:solidFill>
                  <a:schemeClr val="tx1"/>
                </a:solidFill>
                <a:latin typeface="Arial" charset="0"/>
                <a:cs typeface="Arial" charset="0"/>
              </a:defRPr>
            </a:lvl3pPr>
            <a:lvl4pPr marL="1630604" indent="-232943" eaLnBrk="0" hangingPunct="0">
              <a:defRPr>
                <a:solidFill>
                  <a:schemeClr val="tx1"/>
                </a:solidFill>
                <a:latin typeface="Arial" charset="0"/>
                <a:cs typeface="Arial" charset="0"/>
              </a:defRPr>
            </a:lvl4pPr>
            <a:lvl5pPr marL="2096491" indent="-232943" eaLnBrk="0" hangingPunct="0">
              <a:defRPr>
                <a:solidFill>
                  <a:schemeClr val="tx1"/>
                </a:solidFill>
                <a:latin typeface="Arial" charset="0"/>
                <a:cs typeface="Arial" charset="0"/>
              </a:defRPr>
            </a:lvl5pPr>
            <a:lvl6pPr marL="2562377" indent="-232943" eaLnBrk="0" fontAlgn="base" hangingPunct="0">
              <a:spcBef>
                <a:spcPct val="0"/>
              </a:spcBef>
              <a:spcAft>
                <a:spcPct val="0"/>
              </a:spcAft>
              <a:defRPr>
                <a:solidFill>
                  <a:schemeClr val="tx1"/>
                </a:solidFill>
                <a:latin typeface="Arial" charset="0"/>
                <a:cs typeface="Arial" charset="0"/>
              </a:defRPr>
            </a:lvl6pPr>
            <a:lvl7pPr marL="3028264" indent="-232943" eaLnBrk="0" fontAlgn="base" hangingPunct="0">
              <a:spcBef>
                <a:spcPct val="0"/>
              </a:spcBef>
              <a:spcAft>
                <a:spcPct val="0"/>
              </a:spcAft>
              <a:defRPr>
                <a:solidFill>
                  <a:schemeClr val="tx1"/>
                </a:solidFill>
                <a:latin typeface="Arial" charset="0"/>
                <a:cs typeface="Arial" charset="0"/>
              </a:defRPr>
            </a:lvl7pPr>
            <a:lvl8pPr marL="3494151" indent="-232943" eaLnBrk="0" fontAlgn="base" hangingPunct="0">
              <a:spcBef>
                <a:spcPct val="0"/>
              </a:spcBef>
              <a:spcAft>
                <a:spcPct val="0"/>
              </a:spcAft>
              <a:defRPr>
                <a:solidFill>
                  <a:schemeClr val="tx1"/>
                </a:solidFill>
                <a:latin typeface="Arial" charset="0"/>
                <a:cs typeface="Arial" charset="0"/>
              </a:defRPr>
            </a:lvl8pPr>
            <a:lvl9pPr marL="3960038" indent="-232943" eaLnBrk="0" fontAlgn="base" hangingPunct="0">
              <a:spcBef>
                <a:spcPct val="0"/>
              </a:spcBef>
              <a:spcAft>
                <a:spcPct val="0"/>
              </a:spcAft>
              <a:defRPr>
                <a:solidFill>
                  <a:schemeClr val="tx1"/>
                </a:solidFill>
                <a:latin typeface="Arial" charset="0"/>
                <a:cs typeface="Arial" charset="0"/>
              </a:defRPr>
            </a:lvl9pPr>
          </a:lstStyle>
          <a:p>
            <a:pPr eaLnBrk="1" hangingPunct="1"/>
            <a:fld id="{E5E47A28-CB1C-4F26-ABE5-6A585AE4CC45}" type="slidenum">
              <a:rPr lang="en-US" altLang="en-US">
                <a:solidFill>
                  <a:srgbClr val="000000"/>
                </a:solidFill>
                <a:latin typeface="Calibri" pitchFamily="34" charset="0"/>
              </a:rPr>
              <a:pPr eaLnBrk="1" hangingPunct="1"/>
              <a:t>8</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744032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itchFamily="34" charset="0"/>
              </a:rPr>
              <a:t>Trainer’s notes:</a:t>
            </a:r>
          </a:p>
          <a:p>
            <a:endParaRPr lang="en-GB" altLang="en-US">
              <a:latin typeface="Arial"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rgbClr val="FF9900"/>
                </a:solidFill>
                <a:latin typeface="Book Antiqua" pitchFamily="18" charset="0"/>
              </a:defRPr>
            </a:lvl1pPr>
            <a:lvl2pPr marL="742950" indent="-285750" eaLnBrk="0" hangingPunct="0">
              <a:defRPr sz="2000" b="1" i="1">
                <a:solidFill>
                  <a:srgbClr val="FF9900"/>
                </a:solidFill>
                <a:latin typeface="Book Antiqua" pitchFamily="18" charset="0"/>
              </a:defRPr>
            </a:lvl2pPr>
            <a:lvl3pPr marL="1143000" indent="-228600" eaLnBrk="0" hangingPunct="0">
              <a:defRPr sz="2000" b="1" i="1">
                <a:solidFill>
                  <a:srgbClr val="FF9900"/>
                </a:solidFill>
                <a:latin typeface="Book Antiqua" pitchFamily="18" charset="0"/>
              </a:defRPr>
            </a:lvl3pPr>
            <a:lvl4pPr marL="1600200" indent="-228600" eaLnBrk="0" hangingPunct="0">
              <a:defRPr sz="2000" b="1" i="1">
                <a:solidFill>
                  <a:srgbClr val="FF9900"/>
                </a:solidFill>
                <a:latin typeface="Book Antiqua" pitchFamily="18" charset="0"/>
              </a:defRPr>
            </a:lvl4pPr>
            <a:lvl5pPr marL="2057400" indent="-228600" eaLnBrk="0" hangingPunct="0">
              <a:defRPr sz="2000" b="1" i="1">
                <a:solidFill>
                  <a:srgbClr val="FF9900"/>
                </a:solidFill>
                <a:latin typeface="Book Antiqua" pitchFamily="18" charset="0"/>
              </a:defRPr>
            </a:lvl5pPr>
            <a:lvl6pPr marL="2514600" indent="-228600" eaLnBrk="0" fontAlgn="base" hangingPunct="0">
              <a:spcBef>
                <a:spcPct val="0"/>
              </a:spcBef>
              <a:spcAft>
                <a:spcPct val="0"/>
              </a:spcAft>
              <a:defRPr sz="2000" b="1" i="1">
                <a:solidFill>
                  <a:srgbClr val="FF9900"/>
                </a:solidFill>
                <a:latin typeface="Book Antiqua" pitchFamily="18" charset="0"/>
              </a:defRPr>
            </a:lvl6pPr>
            <a:lvl7pPr marL="2971800" indent="-228600" eaLnBrk="0" fontAlgn="base" hangingPunct="0">
              <a:spcBef>
                <a:spcPct val="0"/>
              </a:spcBef>
              <a:spcAft>
                <a:spcPct val="0"/>
              </a:spcAft>
              <a:defRPr sz="2000" b="1" i="1">
                <a:solidFill>
                  <a:srgbClr val="FF9900"/>
                </a:solidFill>
                <a:latin typeface="Book Antiqua" pitchFamily="18" charset="0"/>
              </a:defRPr>
            </a:lvl7pPr>
            <a:lvl8pPr marL="3429000" indent="-228600" eaLnBrk="0" fontAlgn="base" hangingPunct="0">
              <a:spcBef>
                <a:spcPct val="0"/>
              </a:spcBef>
              <a:spcAft>
                <a:spcPct val="0"/>
              </a:spcAft>
              <a:defRPr sz="2000" b="1" i="1">
                <a:solidFill>
                  <a:srgbClr val="FF9900"/>
                </a:solidFill>
                <a:latin typeface="Book Antiqua" pitchFamily="18" charset="0"/>
              </a:defRPr>
            </a:lvl8pPr>
            <a:lvl9pPr marL="3886200" indent="-228600" eaLnBrk="0" fontAlgn="base" hangingPunct="0">
              <a:spcBef>
                <a:spcPct val="0"/>
              </a:spcBef>
              <a:spcAft>
                <a:spcPct val="0"/>
              </a:spcAft>
              <a:defRPr sz="2000" b="1" i="1">
                <a:solidFill>
                  <a:srgbClr val="FF9900"/>
                </a:solidFill>
                <a:latin typeface="Book Antiqua"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A93048-2A90-4AC1-B6E0-C18D99691F93}"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154921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alt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386D60-2B5F-499F-8FC5-99B3B2241F9A}" type="slidenum">
              <a:rPr kumimoji="0" lang="en-IN"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IN"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9450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aseline="0" dirty="0"/>
              <a:t>For programme to way forward for End TB Strategy is Technical and Operational Guidelines. It encompasses all those systems outlined for 3 pillars of end tb strategy. The key areas are reflected in the figure here. Which I shall take your trough in next few slides. And then, in the subsequent </a:t>
            </a:r>
            <a:r>
              <a:rPr lang="en-IN" baseline="0" dirty="0" err="1"/>
              <a:t>plennary</a:t>
            </a:r>
            <a:r>
              <a:rPr lang="en-IN" baseline="0" dirty="0"/>
              <a:t> session we shall have more time to discuss and deliberate upon how to execute these components in medical colleges under the programme. </a:t>
            </a:r>
            <a:endParaRPr lang="en-IN" dirty="0"/>
          </a:p>
          <a:p>
            <a:endParaRPr lang="en-IN" dirty="0"/>
          </a:p>
        </p:txBody>
      </p:sp>
      <p:sp>
        <p:nvSpPr>
          <p:cNvPr id="4" name="Slide Number Placeholder 3"/>
          <p:cNvSpPr>
            <a:spLocks noGrp="1"/>
          </p:cNvSpPr>
          <p:nvPr>
            <p:ph type="sldNum" sz="quarter" idx="5"/>
          </p:nvPr>
        </p:nvSpPr>
        <p:spPr/>
        <p:txBody>
          <a:bodyPr/>
          <a:lstStyle/>
          <a:p>
            <a:fld id="{D69BACD5-16CB-4ED4-B6BE-CFD3F175991D}" type="slidenum">
              <a:rPr lang="en-US" smtClean="0"/>
              <a:pPr/>
              <a:t>13</a:t>
            </a:fld>
            <a:endParaRPr lang="en-US"/>
          </a:p>
        </p:txBody>
      </p:sp>
    </p:spTree>
    <p:extLst>
      <p:ext uri="{BB962C8B-B14F-4D97-AF65-F5344CB8AC3E}">
        <p14:creationId xmlns:p14="http://schemas.microsoft.com/office/powerpoint/2010/main" val="59585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20695-8AD8-45B3-84EC-C323F68014A2}"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212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IN" dirty="0"/>
              <a:t>The programme</a:t>
            </a:r>
            <a:r>
              <a:rPr lang="en-IN" baseline="0" dirty="0"/>
              <a:t> is explicitly putting forward intensified and active TB case finding as an effort to early detection and reaching the unreached or missing TB cases. </a:t>
            </a:r>
          </a:p>
          <a:p>
            <a:r>
              <a:rPr lang="en-IN" baseline="0" dirty="0"/>
              <a:t>Clinical, social and geographical high risk groups (key populations) are identified. Systematic active TB screening approach is advocated by the programme in these group of population.</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3012-215C-4F03-B276-B1CE4B8F3527}"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9775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aseline="0" dirty="0"/>
              <a:t>Cough usually productive but not always so has been found to be present in about 85% of all </a:t>
            </a:r>
            <a:r>
              <a:rPr lang="en-IN" baseline="0" dirty="0" err="1"/>
              <a:t>bacillarry</a:t>
            </a:r>
            <a:r>
              <a:rPr lang="en-IN" baseline="0" dirty="0"/>
              <a:t> PTB cases and may be accompanied by other symptoms. Sometimes, it may however be absent. Criteria of 2 weeks vs 3 weeks increased case yield by 46%. Elicited cough </a:t>
            </a:r>
            <a:r>
              <a:rPr lang="en-IN" baseline="0" dirty="0" err="1"/>
              <a:t>cf</a:t>
            </a:r>
            <a:r>
              <a:rPr lang="en-IN" baseline="0" dirty="0"/>
              <a:t> spontaneously reported further increases case yield by about 7%. </a:t>
            </a:r>
          </a:p>
          <a:p>
            <a:r>
              <a:rPr lang="en-IN" baseline="0" dirty="0"/>
              <a:t>Fever: Infections remain most common causes of fevers followed by auto-immune disorders, Ca, drug induced etc. And TB is one of the infectious causes of fever. Why not 3 weeks which is cut-off for PUO: We are not trying to establish a cause of PUO which in any case could be attributable to typical or atypical presentation of a common or rare disease. </a:t>
            </a:r>
          </a:p>
          <a:p>
            <a:r>
              <a:rPr lang="en-IN" baseline="0" dirty="0"/>
              <a:t>Weight loss: &gt;10% in last 6 months / &gt;5% in last 1 month: </a:t>
            </a:r>
            <a:r>
              <a:rPr lang="en-IN" dirty="0"/>
              <a:t>Unintentional;</a:t>
            </a:r>
            <a:r>
              <a:rPr lang="en-IN" baseline="0" dirty="0"/>
              <a:t> </a:t>
            </a:r>
            <a:r>
              <a:rPr lang="en-IN" dirty="0"/>
              <a:t>absence of reduced caloric intake and unexplained: absence of an obvious disease state or therapy</a:t>
            </a:r>
            <a:endParaRPr lang="en-IN" baseline="0" dirty="0"/>
          </a:p>
          <a:p>
            <a:r>
              <a:rPr lang="en-IN" baseline="0" dirty="0"/>
              <a:t>In case of haemoptysis, also seek history of ATT – current / recent past</a:t>
            </a:r>
          </a:p>
          <a:p>
            <a:r>
              <a:rPr lang="en-IN" baseline="0" dirty="0"/>
              <a:t>Though there could be other causes of these symptoms but evaluation for TB must be done so that we do not miss cases. </a:t>
            </a:r>
          </a:p>
          <a:p>
            <a:r>
              <a:rPr lang="en-IN" baseline="0" dirty="0"/>
              <a:t>Chest pain: could be attributable to many causes pertaining to CVS, digestive, </a:t>
            </a:r>
            <a:r>
              <a:rPr lang="en-IN" baseline="0" dirty="0" err="1"/>
              <a:t>musculo</a:t>
            </a:r>
            <a:r>
              <a:rPr lang="en-IN" baseline="0" dirty="0"/>
              <a:t>-skeletal symptoms and respiratory systems-</a:t>
            </a:r>
            <a:r>
              <a:rPr lang="en-IN" baseline="0" dirty="0" err="1"/>
              <a:t>purticularly</a:t>
            </a:r>
            <a:r>
              <a:rPr lang="en-IN" baseline="0" dirty="0"/>
              <a:t> </a:t>
            </a:r>
            <a:r>
              <a:rPr lang="en-IN" baseline="0" dirty="0" err="1"/>
              <a:t>pleuritis</a:t>
            </a:r>
            <a:r>
              <a:rPr lang="en-IN" baseline="0" dirty="0"/>
              <a:t> (sharp, gets worse on deep breathing or coughing),  pneumothorax, pneumonia, COPD. If you suspect TB as a cause, then evaluate to rule out.</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859A3-0B1C-44B7-95CF-A39B1BD5593F}"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73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Night sweats: sweating a thermo-regulatory mechanism; elicited/volunteered, </a:t>
            </a:r>
            <a:r>
              <a:rPr lang="en-IN" dirty="0" err="1"/>
              <a:t>defn</a:t>
            </a:r>
            <a:r>
              <a:rPr lang="en-IN" dirty="0"/>
              <a:t> vary: excessive/drenching/require change of clothing/bed linen/face wash/previous month/past 24 hours/last3 out of 4 weeks in a study in S </a:t>
            </a:r>
            <a:r>
              <a:rPr lang="en-IN" dirty="0" err="1"/>
              <a:t>africa</a:t>
            </a:r>
            <a:r>
              <a:rPr lang="en-IN" dirty="0"/>
              <a:t> in HIV; High </a:t>
            </a:r>
            <a:r>
              <a:rPr lang="en-IN" dirty="0" err="1"/>
              <a:t>prev</a:t>
            </a:r>
            <a:r>
              <a:rPr lang="en-IN" dirty="0"/>
              <a:t> in OPD, take room temp in consideration, common causes: menopause, hyperthyroidism, testosterone </a:t>
            </a:r>
            <a:r>
              <a:rPr lang="en-IN" dirty="0" err="1"/>
              <a:t>def</a:t>
            </a:r>
            <a:r>
              <a:rPr lang="en-IN" dirty="0"/>
              <a:t>, panic attacks, </a:t>
            </a:r>
            <a:r>
              <a:rPr lang="en-IN" dirty="0" err="1"/>
              <a:t>neoplasias</a:t>
            </a:r>
            <a:r>
              <a:rPr lang="en-IN" dirty="0"/>
              <a:t>, DM, HIV; TB-&gt;in EPTB, HIV+, younger adults. That is why we have it for EPTB and HIV and not PTB. However, 2 studies that included TB as initial predictor for TB did not include night sweats in final analysis.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859A3-0B1C-44B7-95CF-A39B1BD5593F}"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200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859A3-0B1C-44B7-95CF-A39B1BD5593F}"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4290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Why direct CBNAAT in HIV: need for earlier</a:t>
            </a:r>
            <a:r>
              <a:rPr lang="en-IN" baseline="0" dirty="0"/>
              <a:t> diagnosis and TTT due to higher CFR; </a:t>
            </a:r>
            <a:r>
              <a:rPr lang="en-IN" dirty="0"/>
              <a:t>smear has lower sensitivity;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859A3-0B1C-44B7-95CF-A39B1BD5593F}"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95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8F578A-EA77-475F-840B-CF1E68082344}" type="datetime1">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2997965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322C93-BABD-48D4-9851-D412084BC9E2}" type="datetime1">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345216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9B882D-99D4-48FE-A6A7-6B44C2D92283}" type="datetime1">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3323220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CB04-1CBD-471B-8DF9-8EDEA844075E}"/>
              </a:ext>
            </a:extLst>
          </p:cNvPr>
          <p:cNvSpPr>
            <a:spLocks noGrp="1"/>
          </p:cNvSpPr>
          <p:nvPr>
            <p:ph type="ctrTitle"/>
          </p:nvPr>
        </p:nvSpPr>
        <p:spPr>
          <a:xfrm>
            <a:off x="1143000" y="1531801"/>
            <a:ext cx="6858000" cy="2387600"/>
          </a:xfrm>
        </p:spPr>
        <p:txBody>
          <a:bodyPr anchor="b"/>
          <a:lstStyle>
            <a:lvl1pPr algn="ctr">
              <a:defRPr sz="4500" b="1">
                <a:latin typeface="Cambria" panose="02040503050406030204" pitchFamily="18" charset="0"/>
                <a:ea typeface="Cambria" panose="02040503050406030204" pitchFamily="18" charset="0"/>
                <a:cs typeface="Calibri" panose="020F0502020204030204" pitchFamily="34" charset="0"/>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D3170972-4AE5-4F87-B89D-011F0DC3C9CC}"/>
              </a:ext>
            </a:extLst>
          </p:cNvPr>
          <p:cNvSpPr>
            <a:spLocks noGrp="1"/>
          </p:cNvSpPr>
          <p:nvPr>
            <p:ph type="subTitle" idx="1"/>
          </p:nvPr>
        </p:nvSpPr>
        <p:spPr>
          <a:xfrm>
            <a:off x="1143000" y="3943237"/>
            <a:ext cx="6858000" cy="1655762"/>
          </a:xfrm>
        </p:spPr>
        <p:txBody>
          <a:bodyPr>
            <a:normAutofit/>
          </a:bodyPr>
          <a:lstStyle>
            <a:lvl1pPr marL="0" indent="0" algn="ctr">
              <a:buNone/>
              <a:defRPr sz="2100" b="1">
                <a:latin typeface="Cambria" panose="02040503050406030204" pitchFamily="18" charset="0"/>
                <a:ea typeface="Cambria" panose="02040503050406030204" pitchFamily="18"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IN" dirty="0"/>
          </a:p>
        </p:txBody>
      </p:sp>
      <p:pic>
        <p:nvPicPr>
          <p:cNvPr id="7" name="Picture 6">
            <a:extLst>
              <a:ext uri="{FF2B5EF4-FFF2-40B4-BE49-F238E27FC236}">
                <a16:creationId xmlns:a16="http://schemas.microsoft.com/office/drawing/2014/main" id="{2315CF3A-C410-469C-A07F-2FA2E436FB8E}"/>
              </a:ext>
            </a:extLst>
          </p:cNvPr>
          <p:cNvPicPr>
            <a:picLocks noChangeAspect="1"/>
          </p:cNvPicPr>
          <p:nvPr/>
        </p:nvPicPr>
        <p:blipFill>
          <a:blip r:embed="rId2"/>
          <a:stretch>
            <a:fillRect/>
          </a:stretch>
        </p:blipFill>
        <p:spPr>
          <a:xfrm>
            <a:off x="20204" y="6707875"/>
            <a:ext cx="9144000" cy="172586"/>
          </a:xfrm>
          <a:prstGeom prst="rect">
            <a:avLst/>
          </a:prstGeom>
        </p:spPr>
      </p:pic>
      <p:pic>
        <p:nvPicPr>
          <p:cNvPr id="10" name="Picture 9">
            <a:extLst>
              <a:ext uri="{FF2B5EF4-FFF2-40B4-BE49-F238E27FC236}">
                <a16:creationId xmlns:a16="http://schemas.microsoft.com/office/drawing/2014/main" id="{DF9A7FB0-1DCF-45D0-9B8F-A53C9C3AD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506" y="238431"/>
            <a:ext cx="965885" cy="1034569"/>
          </a:xfrm>
          <a:prstGeom prst="rect">
            <a:avLst/>
          </a:prstGeom>
        </p:spPr>
      </p:pic>
      <p:pic>
        <p:nvPicPr>
          <p:cNvPr id="11" name="Picture 10">
            <a:extLst>
              <a:ext uri="{FF2B5EF4-FFF2-40B4-BE49-F238E27FC236}">
                <a16:creationId xmlns:a16="http://schemas.microsoft.com/office/drawing/2014/main" id="{69CB16E8-0C65-4127-BCD1-51A7632936F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7939" y="0"/>
            <a:ext cx="2867651" cy="1885215"/>
          </a:xfrm>
          <a:prstGeom prst="rect">
            <a:avLst/>
          </a:prstGeom>
        </p:spPr>
      </p:pic>
      <p:pic>
        <p:nvPicPr>
          <p:cNvPr id="12" name="Picture 11">
            <a:extLst>
              <a:ext uri="{FF2B5EF4-FFF2-40B4-BE49-F238E27FC236}">
                <a16:creationId xmlns:a16="http://schemas.microsoft.com/office/drawing/2014/main" id="{17233802-04B0-4096-A262-4A8B4A98E1B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38" y="129249"/>
            <a:ext cx="1004954" cy="1301817"/>
          </a:xfrm>
          <a:prstGeom prst="rect">
            <a:avLst/>
          </a:prstGeom>
        </p:spPr>
      </p:pic>
    </p:spTree>
    <p:extLst>
      <p:ext uri="{BB962C8B-B14F-4D97-AF65-F5344CB8AC3E}">
        <p14:creationId xmlns:p14="http://schemas.microsoft.com/office/powerpoint/2010/main" val="280480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8EE1-B537-4BFF-BC41-63701EA2E9FF}"/>
              </a:ext>
            </a:extLst>
          </p:cNvPr>
          <p:cNvSpPr>
            <a:spLocks noGrp="1"/>
          </p:cNvSpPr>
          <p:nvPr>
            <p:ph type="title"/>
          </p:nvPr>
        </p:nvSpPr>
        <p:spPr>
          <a:xfrm>
            <a:off x="767686" y="54593"/>
            <a:ext cx="7635070" cy="900751"/>
          </a:xfrm>
          <a:solidFill>
            <a:srgbClr val="FFA605"/>
          </a:solidFill>
        </p:spPr>
        <p:txBody>
          <a:bodyPr>
            <a:normAutofit/>
          </a:bodyPr>
          <a:lstStyle>
            <a:lvl1pPr algn="ctr">
              <a:defRPr sz="2250" b="1">
                <a:latin typeface="Cambria" panose="02040503050406030204" pitchFamily="18" charset="0"/>
                <a:ea typeface="Cambria" panose="02040503050406030204" pitchFamily="18" charset="0"/>
                <a:cs typeface="Calibri" panose="020F050202020403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793D2DF2-D8DA-4BD0-A1FA-F9F2D320FDBE}"/>
              </a:ext>
            </a:extLst>
          </p:cNvPr>
          <p:cNvSpPr>
            <a:spLocks noGrp="1"/>
          </p:cNvSpPr>
          <p:nvPr>
            <p:ph idx="1"/>
          </p:nvPr>
        </p:nvSpPr>
        <p:spPr>
          <a:xfrm>
            <a:off x="127094" y="1074998"/>
            <a:ext cx="8870192" cy="5462280"/>
          </a:xfrm>
        </p:spPr>
        <p:txBody>
          <a:bodyPr/>
          <a:lstStyle>
            <a:lvl1pPr>
              <a:defRPr sz="2100">
                <a:latin typeface="Cambria" panose="02040503050406030204" pitchFamily="18" charset="0"/>
                <a:ea typeface="Cambria" panose="02040503050406030204" pitchFamily="18" charset="0"/>
                <a:cs typeface="Calibri" panose="020F0502020204030204" pitchFamily="34" charset="0"/>
              </a:defRPr>
            </a:lvl1pPr>
            <a:lvl2pPr>
              <a:defRPr sz="1800">
                <a:latin typeface="Cambria" panose="02040503050406030204" pitchFamily="18" charset="0"/>
                <a:ea typeface="Cambria" panose="02040503050406030204" pitchFamily="18" charset="0"/>
                <a:cs typeface="Calibri" panose="020F0502020204030204" pitchFamily="34" charset="0"/>
              </a:defRPr>
            </a:lvl2pPr>
            <a:lvl3pPr>
              <a:defRPr>
                <a:latin typeface="Cambria" panose="02040503050406030204" pitchFamily="18" charset="0"/>
                <a:ea typeface="Cambria" panose="02040503050406030204" pitchFamily="18" charset="0"/>
                <a:cs typeface="Calibri" panose="020F0502020204030204" pitchFamily="34" charset="0"/>
              </a:defRPr>
            </a:lvl3pPr>
            <a:lvl4pPr>
              <a:defRPr>
                <a:latin typeface="Cambria" panose="02040503050406030204" pitchFamily="18" charset="0"/>
                <a:ea typeface="Cambria" panose="02040503050406030204" pitchFamily="18" charset="0"/>
                <a:cs typeface="Calibri" panose="020F0502020204030204" pitchFamily="34" charset="0"/>
              </a:defRPr>
            </a:lvl4pPr>
            <a:lvl5pPr>
              <a:defRPr>
                <a:latin typeface="Cambria" panose="02040503050406030204" pitchFamily="18" charset="0"/>
                <a:ea typeface="Cambria" panose="02040503050406030204" pitchFamily="18"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pic>
        <p:nvPicPr>
          <p:cNvPr id="7" name="Picture 6">
            <a:extLst>
              <a:ext uri="{FF2B5EF4-FFF2-40B4-BE49-F238E27FC236}">
                <a16:creationId xmlns:a16="http://schemas.microsoft.com/office/drawing/2014/main" id="{6CF77436-08FD-4E34-9417-8C81ACCEA1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8276" y="156544"/>
            <a:ext cx="618351" cy="662322"/>
          </a:xfrm>
          <a:prstGeom prst="rect">
            <a:avLst/>
          </a:prstGeom>
        </p:spPr>
      </p:pic>
      <p:pic>
        <p:nvPicPr>
          <p:cNvPr id="8" name="Picture 7">
            <a:extLst>
              <a:ext uri="{FF2B5EF4-FFF2-40B4-BE49-F238E27FC236}">
                <a16:creationId xmlns:a16="http://schemas.microsoft.com/office/drawing/2014/main" id="{DC96B857-C097-44DA-A02B-96CCCDC53A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73" y="115602"/>
            <a:ext cx="608663" cy="788461"/>
          </a:xfrm>
          <a:prstGeom prst="rect">
            <a:avLst/>
          </a:prstGeom>
        </p:spPr>
      </p:pic>
      <p:pic>
        <p:nvPicPr>
          <p:cNvPr id="9" name="Picture 8">
            <a:extLst>
              <a:ext uri="{FF2B5EF4-FFF2-40B4-BE49-F238E27FC236}">
                <a16:creationId xmlns:a16="http://schemas.microsoft.com/office/drawing/2014/main" id="{B8474205-5E12-48BC-9728-5158C70929AF}"/>
              </a:ext>
            </a:extLst>
          </p:cNvPr>
          <p:cNvPicPr>
            <a:picLocks noChangeAspect="1"/>
          </p:cNvPicPr>
          <p:nvPr/>
        </p:nvPicPr>
        <p:blipFill>
          <a:blip r:embed="rId4"/>
          <a:stretch>
            <a:fillRect/>
          </a:stretch>
        </p:blipFill>
        <p:spPr>
          <a:xfrm>
            <a:off x="20204" y="6707875"/>
            <a:ext cx="9144000" cy="172586"/>
          </a:xfrm>
          <a:prstGeom prst="rect">
            <a:avLst/>
          </a:prstGeom>
        </p:spPr>
      </p:pic>
    </p:spTree>
    <p:extLst>
      <p:ext uri="{BB962C8B-B14F-4D97-AF65-F5344CB8AC3E}">
        <p14:creationId xmlns:p14="http://schemas.microsoft.com/office/powerpoint/2010/main" val="57970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07A36-F6AB-4B84-B5A1-CEA61EC015DE}"/>
              </a:ext>
            </a:extLst>
          </p:cNvPr>
          <p:cNvSpPr>
            <a:spLocks noGrp="1"/>
          </p:cNvSpPr>
          <p:nvPr>
            <p:ph type="title"/>
          </p:nvPr>
        </p:nvSpPr>
        <p:spPr>
          <a:xfrm>
            <a:off x="767686" y="54593"/>
            <a:ext cx="7635070" cy="900751"/>
          </a:xfrm>
          <a:solidFill>
            <a:srgbClr val="FFA605"/>
          </a:solidFill>
        </p:spPr>
        <p:txBody>
          <a:bodyPr>
            <a:normAutofit/>
          </a:bodyPr>
          <a:lstStyle>
            <a:lvl1pPr algn="ctr">
              <a:defRPr sz="2250" b="1">
                <a:latin typeface="Cambria" panose="02040503050406030204" pitchFamily="18" charset="0"/>
                <a:ea typeface="Cambria" panose="02040503050406030204" pitchFamily="18" charset="0"/>
                <a:cs typeface="Calibri" panose="020F0502020204030204" pitchFamily="34" charset="0"/>
              </a:defRPr>
            </a:lvl1pPr>
          </a:lstStyle>
          <a:p>
            <a:r>
              <a:rPr lang="en-US" dirty="0"/>
              <a:t>Click to edit Master title style</a:t>
            </a:r>
            <a:endParaRPr lang="en-IN" dirty="0"/>
          </a:p>
        </p:txBody>
      </p:sp>
      <p:pic>
        <p:nvPicPr>
          <p:cNvPr id="7" name="Picture 6">
            <a:extLst>
              <a:ext uri="{FF2B5EF4-FFF2-40B4-BE49-F238E27FC236}">
                <a16:creationId xmlns:a16="http://schemas.microsoft.com/office/drawing/2014/main" id="{6BE5505A-9723-477E-98C0-E6EA0366AA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38276" y="156544"/>
            <a:ext cx="618351" cy="662322"/>
          </a:xfrm>
          <a:prstGeom prst="rect">
            <a:avLst/>
          </a:prstGeom>
        </p:spPr>
      </p:pic>
      <p:pic>
        <p:nvPicPr>
          <p:cNvPr id="8" name="Picture 7">
            <a:extLst>
              <a:ext uri="{FF2B5EF4-FFF2-40B4-BE49-F238E27FC236}">
                <a16:creationId xmlns:a16="http://schemas.microsoft.com/office/drawing/2014/main" id="{E71D9A2D-8F52-40C4-A4E1-4DB2CCD4D5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73" y="115602"/>
            <a:ext cx="608663" cy="788461"/>
          </a:xfrm>
          <a:prstGeom prst="rect">
            <a:avLst/>
          </a:prstGeom>
        </p:spPr>
      </p:pic>
      <p:sp>
        <p:nvSpPr>
          <p:cNvPr id="9" name="Content Placeholder 2">
            <a:extLst>
              <a:ext uri="{FF2B5EF4-FFF2-40B4-BE49-F238E27FC236}">
                <a16:creationId xmlns:a16="http://schemas.microsoft.com/office/drawing/2014/main" id="{A0B4BB6A-C9AA-4284-A435-074FEDA9B84A}"/>
              </a:ext>
            </a:extLst>
          </p:cNvPr>
          <p:cNvSpPr>
            <a:spLocks noGrp="1"/>
          </p:cNvSpPr>
          <p:nvPr>
            <p:ph idx="1"/>
          </p:nvPr>
        </p:nvSpPr>
        <p:spPr>
          <a:xfrm>
            <a:off x="127094" y="1074998"/>
            <a:ext cx="4357821" cy="5462280"/>
          </a:xfrm>
        </p:spPr>
        <p:txBody>
          <a:bodyPr/>
          <a:lstStyle>
            <a:lvl1pPr>
              <a:defRPr sz="2100">
                <a:latin typeface="Cambria" panose="02040503050406030204" pitchFamily="18" charset="0"/>
                <a:ea typeface="Cambria" panose="02040503050406030204" pitchFamily="18" charset="0"/>
                <a:cs typeface="Calibri" panose="020F0502020204030204" pitchFamily="34" charset="0"/>
              </a:defRPr>
            </a:lvl1pPr>
            <a:lvl2pPr>
              <a:defRPr sz="1800">
                <a:latin typeface="Cambria" panose="02040503050406030204" pitchFamily="18" charset="0"/>
                <a:ea typeface="Cambria" panose="02040503050406030204" pitchFamily="18" charset="0"/>
                <a:cs typeface="Calibri" panose="020F0502020204030204" pitchFamily="34" charset="0"/>
              </a:defRPr>
            </a:lvl2pPr>
            <a:lvl3pPr>
              <a:defRPr>
                <a:latin typeface="Cambria" panose="02040503050406030204" pitchFamily="18" charset="0"/>
                <a:ea typeface="Cambria" panose="02040503050406030204" pitchFamily="18" charset="0"/>
                <a:cs typeface="Calibri" panose="020F0502020204030204" pitchFamily="34" charset="0"/>
              </a:defRPr>
            </a:lvl3pPr>
            <a:lvl4pPr>
              <a:defRPr>
                <a:latin typeface="Cambria" panose="02040503050406030204" pitchFamily="18" charset="0"/>
                <a:ea typeface="Cambria" panose="02040503050406030204" pitchFamily="18" charset="0"/>
                <a:cs typeface="Calibri" panose="020F0502020204030204" pitchFamily="34" charset="0"/>
              </a:defRPr>
            </a:lvl4pPr>
            <a:lvl5pPr>
              <a:defRPr>
                <a:latin typeface="Cambria" panose="02040503050406030204" pitchFamily="18" charset="0"/>
                <a:ea typeface="Cambria" panose="02040503050406030204" pitchFamily="18"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2">
            <a:extLst>
              <a:ext uri="{FF2B5EF4-FFF2-40B4-BE49-F238E27FC236}">
                <a16:creationId xmlns:a16="http://schemas.microsoft.com/office/drawing/2014/main" id="{C123FA2E-397D-4675-9271-1BE92F927AF8}"/>
              </a:ext>
            </a:extLst>
          </p:cNvPr>
          <p:cNvSpPr>
            <a:spLocks noGrp="1"/>
          </p:cNvSpPr>
          <p:nvPr>
            <p:ph idx="10"/>
          </p:nvPr>
        </p:nvSpPr>
        <p:spPr>
          <a:xfrm>
            <a:off x="4628337" y="1067741"/>
            <a:ext cx="4357821" cy="5462280"/>
          </a:xfrm>
        </p:spPr>
        <p:txBody>
          <a:bodyPr/>
          <a:lstStyle>
            <a:lvl1pPr>
              <a:defRPr sz="2100">
                <a:latin typeface="Cambria" panose="02040503050406030204" pitchFamily="18" charset="0"/>
                <a:ea typeface="Cambria" panose="02040503050406030204" pitchFamily="18" charset="0"/>
                <a:cs typeface="Calibri" panose="020F0502020204030204" pitchFamily="34" charset="0"/>
              </a:defRPr>
            </a:lvl1pPr>
            <a:lvl2pPr>
              <a:defRPr sz="1800">
                <a:latin typeface="Cambria" panose="02040503050406030204" pitchFamily="18" charset="0"/>
                <a:ea typeface="Cambria" panose="02040503050406030204" pitchFamily="18" charset="0"/>
                <a:cs typeface="Calibri" panose="020F0502020204030204" pitchFamily="34" charset="0"/>
              </a:defRPr>
            </a:lvl2pPr>
            <a:lvl3pPr>
              <a:defRPr>
                <a:latin typeface="Cambria" panose="02040503050406030204" pitchFamily="18" charset="0"/>
                <a:ea typeface="Cambria" panose="02040503050406030204" pitchFamily="18" charset="0"/>
                <a:cs typeface="Calibri" panose="020F0502020204030204" pitchFamily="34" charset="0"/>
              </a:defRPr>
            </a:lvl3pPr>
            <a:lvl4pPr>
              <a:defRPr>
                <a:latin typeface="Cambria" panose="02040503050406030204" pitchFamily="18" charset="0"/>
                <a:ea typeface="Cambria" panose="02040503050406030204" pitchFamily="18" charset="0"/>
                <a:cs typeface="Calibri" panose="020F0502020204030204" pitchFamily="34" charset="0"/>
              </a:defRPr>
            </a:lvl4pPr>
            <a:lvl5pPr>
              <a:defRPr>
                <a:latin typeface="Cambria" panose="02040503050406030204" pitchFamily="18" charset="0"/>
                <a:ea typeface="Cambria" panose="02040503050406030204" pitchFamily="18"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6623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D52C6-4FA2-49A8-9650-ED1C4BEBD79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C2F322A-34B8-4138-8271-53F4FDAA7B4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E184FD5-545F-4192-AA49-BA14FE2FF2C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2BD66B8-7FF4-480F-A497-D416362505F1}"/>
              </a:ext>
            </a:extLst>
          </p:cNvPr>
          <p:cNvSpPr>
            <a:spLocks noGrp="1"/>
          </p:cNvSpPr>
          <p:nvPr>
            <p:ph type="dt" sz="half" idx="10"/>
          </p:nvPr>
        </p:nvSpPr>
        <p:spPr/>
        <p:txBody>
          <a:bodyPr/>
          <a:lstStyle/>
          <a:p>
            <a:fld id="{06D224A9-9011-4FDC-A470-387CD1B20608}" type="datetimeFigureOut">
              <a:rPr lang="en-IN" smtClean="0"/>
              <a:pPr/>
              <a:t>10-12-2021</a:t>
            </a:fld>
            <a:endParaRPr lang="en-IN"/>
          </a:p>
        </p:txBody>
      </p:sp>
      <p:sp>
        <p:nvSpPr>
          <p:cNvPr id="6" name="Footer Placeholder 5">
            <a:extLst>
              <a:ext uri="{FF2B5EF4-FFF2-40B4-BE49-F238E27FC236}">
                <a16:creationId xmlns:a16="http://schemas.microsoft.com/office/drawing/2014/main" id="{D28F1EF4-4032-482E-AF51-22FC37BD69F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3E1B224-A4C2-4BDE-BAF2-01274FB1C069}"/>
              </a:ext>
            </a:extLst>
          </p:cNvPr>
          <p:cNvSpPr>
            <a:spLocks noGrp="1"/>
          </p:cNvSpPr>
          <p:nvPr>
            <p:ph type="sldNum" sz="quarter" idx="12"/>
          </p:nvPr>
        </p:nvSpPr>
        <p:spPr/>
        <p:txBody>
          <a:bodyPr/>
          <a:lstStyle/>
          <a:p>
            <a:fld id="{EC1C0651-14E8-479F-8D6D-A0B06450951B}" type="slidenum">
              <a:rPr lang="en-IN" smtClean="0"/>
              <a:pPr/>
              <a:t>‹#›</a:t>
            </a:fld>
            <a:endParaRPr lang="en-IN"/>
          </a:p>
        </p:txBody>
      </p:sp>
    </p:spTree>
    <p:extLst>
      <p:ext uri="{BB962C8B-B14F-4D97-AF65-F5344CB8AC3E}">
        <p14:creationId xmlns:p14="http://schemas.microsoft.com/office/powerpoint/2010/main" val="3782192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D4D80B-E2E8-4C44-A73D-AECDC68CEB54}"/>
              </a:ext>
            </a:extLst>
          </p:cNvPr>
          <p:cNvSpPr>
            <a:spLocks noGrp="1"/>
          </p:cNvSpPr>
          <p:nvPr>
            <p:ph type="dt" sz="half" idx="10"/>
          </p:nvPr>
        </p:nvSpPr>
        <p:spPr/>
        <p:txBody>
          <a:bodyPr/>
          <a:lstStyle/>
          <a:p>
            <a:fld id="{06D224A9-9011-4FDC-A470-387CD1B20608}" type="datetimeFigureOut">
              <a:rPr lang="en-IN" smtClean="0"/>
              <a:pPr/>
              <a:t>10-12-2021</a:t>
            </a:fld>
            <a:endParaRPr lang="en-IN"/>
          </a:p>
        </p:txBody>
      </p:sp>
      <p:sp>
        <p:nvSpPr>
          <p:cNvPr id="3" name="Footer Placeholder 2">
            <a:extLst>
              <a:ext uri="{FF2B5EF4-FFF2-40B4-BE49-F238E27FC236}">
                <a16:creationId xmlns:a16="http://schemas.microsoft.com/office/drawing/2014/main" id="{01D1FD43-53DC-4462-8345-87E8290E57C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CD0BE2C-84AB-43BC-A9C0-A00227A5AE97}"/>
              </a:ext>
            </a:extLst>
          </p:cNvPr>
          <p:cNvSpPr>
            <a:spLocks noGrp="1"/>
          </p:cNvSpPr>
          <p:nvPr>
            <p:ph type="sldNum" sz="quarter" idx="12"/>
          </p:nvPr>
        </p:nvSpPr>
        <p:spPr/>
        <p:txBody>
          <a:bodyPr/>
          <a:lstStyle/>
          <a:p>
            <a:fld id="{EC1C0651-14E8-479F-8D6D-A0B06450951B}" type="slidenum">
              <a:rPr lang="en-IN" smtClean="0"/>
              <a:pPr/>
              <a:t>‹#›</a:t>
            </a:fld>
            <a:endParaRPr lang="en-IN"/>
          </a:p>
        </p:txBody>
      </p:sp>
    </p:spTree>
    <p:extLst>
      <p:ext uri="{BB962C8B-B14F-4D97-AF65-F5344CB8AC3E}">
        <p14:creationId xmlns:p14="http://schemas.microsoft.com/office/powerpoint/2010/main" val="3784540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30725"/>
          </a:xfrm>
        </p:spPr>
        <p:txBody>
          <a:bodyPr/>
          <a:lstStyle/>
          <a:p>
            <a:endParaRPr lang="en-US" dirty="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838951" y="6248400"/>
            <a:ext cx="2133600" cy="457200"/>
          </a:xfrm>
        </p:spPr>
        <p:txBody>
          <a:bodyPr/>
          <a:lstStyle>
            <a:lvl1pPr>
              <a:defRPr smtClean="0"/>
            </a:lvl1pPr>
          </a:lstStyle>
          <a:p>
            <a:pPr>
              <a:defRPr/>
            </a:pPr>
            <a:fld id="{52634E4E-D89A-46D1-83AE-B8DDBAA1E6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0454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324E96-55D9-472E-8A91-AFB60A165AA8}" type="datetime1">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78212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064B3B-1B87-4CC2-8670-E9FFBC76EF80}" type="datetime1">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115835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AB9B24-ED28-410C-86C0-E6ED75644D20}" type="datetime1">
              <a:rPr lang="en-US" smtClean="0"/>
              <a:pPr/>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116782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203ED6-8853-4E75-BDD8-D3C16C6D04DD}" type="datetime1">
              <a:rPr lang="en-US" smtClean="0"/>
              <a:pPr/>
              <a:t>12/10/2021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2060137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0C724A-4942-412C-AFB0-608DD794B348}" type="datetime1">
              <a:rPr lang="en-US" smtClean="0"/>
              <a:pPr/>
              <a:t>12/10/2021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386711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4793CB-E359-4138-9BE6-C919415F785A}" type="datetime1">
              <a:rPr lang="en-US" smtClean="0"/>
              <a:pPr/>
              <a:t>12/10/2021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243022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016F37-2A62-470E-94FB-BAEEAEFE43FF}" type="datetime1">
              <a:rPr lang="en-US" smtClean="0"/>
              <a:pPr/>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76856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9A329-57C3-4CE6-8581-7731CF3EFCAB}" type="datetime1">
              <a:rPr lang="en-US" smtClean="0"/>
              <a:pPr/>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5328F-5207-44D2-8ABB-E9C185FCB670}" type="slidenum">
              <a:rPr lang="en-US" smtClean="0"/>
              <a:pPr/>
              <a:t>‹#›</a:t>
            </a:fld>
            <a:endParaRPr lang="en-US"/>
          </a:p>
        </p:txBody>
      </p:sp>
    </p:spTree>
    <p:extLst>
      <p:ext uri="{BB962C8B-B14F-4D97-AF65-F5344CB8AC3E}">
        <p14:creationId xmlns:p14="http://schemas.microsoft.com/office/powerpoint/2010/main" val="24947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EE95C-94E9-41C7-9B06-240FD02AA923}" type="datetime1">
              <a:rPr lang="en-US" smtClean="0"/>
              <a:pPr/>
              <a:t>12/10/2021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5328F-5207-44D2-8ABB-E9C185FCB670}" type="slidenum">
              <a:rPr lang="en-US" smtClean="0"/>
              <a:pPr/>
              <a:t>‹#›</a:t>
            </a:fld>
            <a:endParaRPr lang="en-US"/>
          </a:p>
        </p:txBody>
      </p:sp>
    </p:spTree>
    <p:extLst>
      <p:ext uri="{BB962C8B-B14F-4D97-AF65-F5344CB8AC3E}">
        <p14:creationId xmlns:p14="http://schemas.microsoft.com/office/powerpoint/2010/main" val="1304103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AA44D-D286-49D4-9AAA-3D8A34681CF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5502A0F-C928-40D2-8752-A4983D7A2E9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FDC8DE0-F017-42C2-A814-5D42433858D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08D9FAC-E439-4BD5-A1F8-3D0A1CF3EFC7}" type="datetimeFigureOut">
              <a:rPr lang="en-IN" smtClean="0"/>
              <a:pPr/>
              <a:t>10-12-2021</a:t>
            </a:fld>
            <a:endParaRPr lang="en-IN"/>
          </a:p>
        </p:txBody>
      </p:sp>
      <p:sp>
        <p:nvSpPr>
          <p:cNvPr id="5" name="Footer Placeholder 4">
            <a:extLst>
              <a:ext uri="{FF2B5EF4-FFF2-40B4-BE49-F238E27FC236}">
                <a16:creationId xmlns:a16="http://schemas.microsoft.com/office/drawing/2014/main" id="{65E5771F-0480-4575-9E0F-948CE7F3172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949C6DC-9B68-4F36-93E0-86472F6599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773A29-91C0-4357-B3BD-F724CCE1D666}" type="slidenum">
              <a:rPr lang="en-IN" smtClean="0"/>
              <a:pPr/>
              <a:t>‹#›</a:t>
            </a:fld>
            <a:endParaRPr lang="en-IN"/>
          </a:p>
        </p:txBody>
      </p:sp>
    </p:spTree>
    <p:extLst>
      <p:ext uri="{BB962C8B-B14F-4D97-AF65-F5344CB8AC3E}">
        <p14:creationId xmlns:p14="http://schemas.microsoft.com/office/powerpoint/2010/main" val="3973884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9.jpe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3.png"/><Relationship Id="rId7" Type="http://schemas.openxmlformats.org/officeDocument/2006/relationships/image" Target="../media/image7.png"/><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6.xml"/><Relationship Id="rId7" Type="http://schemas.openxmlformats.org/officeDocument/2006/relationships/image" Target="../media/image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jpeg"/><Relationship Id="rId7" Type="http://schemas.openxmlformats.org/officeDocument/2006/relationships/diagramColors" Target="../diagrams/colors7.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APeRx_Doctor%20App.mp4" TargetMode="External"/><Relationship Id="rId2" Type="http://schemas.openxmlformats.org/officeDocument/2006/relationships/hyperlink" Target="https://play.google.com/store/apps/details?id=org.gov.ap.doctor"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play.google.com/store/apps/details?id=org.gov.ap.pharmacy"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hyperlink" Target="https://play.google.com/store/apps/details?id=org.gov.ap.pharmacy" TargetMode="External"/><Relationship Id="rId5" Type="http://schemas.openxmlformats.org/officeDocument/2006/relationships/image" Target="../media/image70.png"/><Relationship Id="rId10" Type="http://schemas.openxmlformats.org/officeDocument/2006/relationships/hyperlink" Target="APeRx_Doctor%20App.mp4" TargetMode="External"/><Relationship Id="rId4" Type="http://schemas.openxmlformats.org/officeDocument/2006/relationships/image" Target="../media/image69.png"/><Relationship Id="rId9" Type="http://schemas.openxmlformats.org/officeDocument/2006/relationships/hyperlink" Target="https://play.google.com/store/apps/details?id=org.gov.ap.doctor"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hyperlink" Target="WHO%20GOI%20Index-TB%20Guidelines%20for%20EPTB%202016.pdf"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2" y="48147"/>
            <a:ext cx="1512658" cy="1224162"/>
          </a:xfrm>
          <a:prstGeom prst="rect">
            <a:avLst/>
          </a:prstGeom>
        </p:spPr>
      </p:pic>
      <p:pic>
        <p:nvPicPr>
          <p:cNvPr id="2" name="Picture 1">
            <a:extLst>
              <a:ext uri="{FF2B5EF4-FFF2-40B4-BE49-F238E27FC236}">
                <a16:creationId xmlns:a16="http://schemas.microsoft.com/office/drawing/2014/main" id="{8045F567-EDC2-4A94-815D-D16776B8ED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8183" y="90188"/>
            <a:ext cx="1245753" cy="122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7690011F-88D9-4F5E-8A61-D122D7DCB997}"/>
              </a:ext>
            </a:extLst>
          </p:cNvPr>
          <p:cNvSpPr>
            <a:spLocks noGrp="1"/>
          </p:cNvSpPr>
          <p:nvPr>
            <p:ph type="ctrTitle"/>
          </p:nvPr>
        </p:nvSpPr>
        <p:spPr/>
        <p:txBody>
          <a:bodyPr>
            <a:normAutofit/>
          </a:bodyPr>
          <a:lstStyle/>
          <a:p>
            <a:r>
              <a:rPr lang="en-IN" sz="6000" b="1" dirty="0">
                <a:solidFill>
                  <a:schemeClr val="accent6">
                    <a:lumMod val="50000"/>
                  </a:schemeClr>
                </a:solidFill>
              </a:rPr>
              <a:t>National TB Elimination Programme</a:t>
            </a:r>
            <a:endParaRPr lang="en-IN" dirty="0"/>
          </a:p>
        </p:txBody>
      </p:sp>
      <p:sp>
        <p:nvSpPr>
          <p:cNvPr id="5" name="Subtitle 4">
            <a:extLst>
              <a:ext uri="{FF2B5EF4-FFF2-40B4-BE49-F238E27FC236}">
                <a16:creationId xmlns:a16="http://schemas.microsoft.com/office/drawing/2014/main" id="{7354DF07-2609-4CA3-991B-E08BCAB17A1F}"/>
              </a:ext>
            </a:extLst>
          </p:cNvPr>
          <p:cNvSpPr>
            <a:spLocks noGrp="1"/>
          </p:cNvSpPr>
          <p:nvPr>
            <p:ph type="subTitle" idx="1"/>
          </p:nvPr>
        </p:nvSpPr>
        <p:spPr>
          <a:xfrm>
            <a:off x="1143000" y="4064000"/>
            <a:ext cx="6858000" cy="1193800"/>
          </a:xfrm>
        </p:spPr>
        <p:txBody>
          <a:bodyPr>
            <a:normAutofit fontScale="92500" lnSpcReduction="20000"/>
          </a:bodyPr>
          <a:lstStyle/>
          <a:p>
            <a:r>
              <a:rPr lang="en-US" sz="1600" b="1" dirty="0"/>
              <a:t>Dr. Piyush Parmar</a:t>
            </a:r>
          </a:p>
          <a:p>
            <a:r>
              <a:rPr lang="en-US" sz="1600" b="1" dirty="0"/>
              <a:t>Associate Professor,</a:t>
            </a:r>
          </a:p>
          <a:p>
            <a:r>
              <a:rPr lang="en-US" sz="1600" b="1" dirty="0"/>
              <a:t>Dept. of PSM</a:t>
            </a:r>
          </a:p>
          <a:p>
            <a:r>
              <a:rPr lang="en-US" sz="1600" b="1" dirty="0"/>
              <a:t>SBKS MI &amp; RC</a:t>
            </a:r>
            <a:endParaRPr lang="en-IN" sz="1600" b="1" dirty="0"/>
          </a:p>
        </p:txBody>
      </p:sp>
    </p:spTree>
    <p:extLst>
      <p:ext uri="{BB962C8B-B14F-4D97-AF65-F5344CB8AC3E}">
        <p14:creationId xmlns:p14="http://schemas.microsoft.com/office/powerpoint/2010/main" val="1460207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41522"/>
            <a:ext cx="8229600" cy="801477"/>
          </a:xfrm>
          <a:solidFill>
            <a:srgbClr val="0070C0"/>
          </a:solidFill>
        </p:spPr>
        <p:txBody>
          <a:bodyPr/>
          <a:lstStyle/>
          <a:p>
            <a:r>
              <a:rPr lang="en-US" altLang="en-US" b="1" dirty="0">
                <a:solidFill>
                  <a:schemeClr val="bg1"/>
                </a:solidFill>
              </a:rPr>
              <a:t>TB scenario in India </a:t>
            </a:r>
            <a:endParaRPr lang="en-IN" altLang="en-US" b="1" dirty="0">
              <a:solidFill>
                <a:schemeClr val="bg1"/>
              </a:solidFill>
            </a:endParaRPr>
          </a:p>
        </p:txBody>
      </p:sp>
      <p:sp>
        <p:nvSpPr>
          <p:cNvPr id="8" name="Content Placeholder 7"/>
          <p:cNvSpPr>
            <a:spLocks noGrp="1"/>
          </p:cNvSpPr>
          <p:nvPr>
            <p:ph idx="1"/>
          </p:nvPr>
        </p:nvSpPr>
        <p:spPr>
          <a:xfrm>
            <a:off x="457200" y="1328468"/>
            <a:ext cx="8229600" cy="5224732"/>
          </a:xfrm>
        </p:spPr>
        <p:txBody>
          <a:bodyPr rtlCol="0">
            <a:normAutofit fontScale="92500" lnSpcReduction="10000"/>
          </a:bodyPr>
          <a:lstStyle/>
          <a:p>
            <a:pPr fontAlgn="auto">
              <a:spcAft>
                <a:spcPts val="0"/>
              </a:spcAft>
              <a:defRPr/>
            </a:pPr>
            <a:r>
              <a:rPr lang="en-IN" sz="2600" dirty="0"/>
              <a:t>National Strategic Plan aims to achieve TB elimination by 2025. During plan period, targets for TB are:</a:t>
            </a:r>
          </a:p>
          <a:p>
            <a:pPr lvl="1" fontAlgn="auto">
              <a:spcAft>
                <a:spcPts val="0"/>
              </a:spcAft>
              <a:defRPr/>
            </a:pPr>
            <a:r>
              <a:rPr lang="en-IN" sz="2400" dirty="0"/>
              <a:t>80% reduction in TB incidence (i.e. reduction from 211 per lakh to 43 per lakh)</a:t>
            </a:r>
          </a:p>
          <a:p>
            <a:pPr lvl="1" fontAlgn="auto">
              <a:spcAft>
                <a:spcPts val="0"/>
              </a:spcAft>
              <a:defRPr/>
            </a:pPr>
            <a:r>
              <a:rPr lang="en-IN" sz="2400" dirty="0"/>
              <a:t>90% reduction in TB mortality (i.e. reduction from 32 per lakh to 3 per lakh)</a:t>
            </a:r>
          </a:p>
          <a:p>
            <a:pPr lvl="1" fontAlgn="auto">
              <a:spcAft>
                <a:spcPts val="0"/>
              </a:spcAft>
              <a:defRPr/>
            </a:pPr>
            <a:r>
              <a:rPr lang="en-IN" sz="2400" dirty="0"/>
              <a:t>0% patient having catastrophic expenditure due to TB</a:t>
            </a:r>
            <a:endParaRPr lang="en-IN" sz="2400" b="1" dirty="0"/>
          </a:p>
          <a:p>
            <a:pPr fontAlgn="auto">
              <a:spcAft>
                <a:spcPts val="0"/>
              </a:spcAft>
              <a:defRPr/>
            </a:pPr>
            <a:endParaRPr lang="en-IN" sz="2400" b="1" dirty="0"/>
          </a:p>
          <a:p>
            <a:pPr fontAlgn="auto">
              <a:spcAft>
                <a:spcPts val="0"/>
              </a:spcAft>
              <a:defRPr/>
            </a:pPr>
            <a:r>
              <a:rPr lang="en-IN" sz="2400" b="1" dirty="0"/>
              <a:t>Key Strategies:</a:t>
            </a:r>
          </a:p>
          <a:p>
            <a:pPr lvl="1" fontAlgn="auto">
              <a:spcAft>
                <a:spcPts val="0"/>
              </a:spcAft>
              <a:defRPr/>
            </a:pPr>
            <a:r>
              <a:rPr lang="en-IN" sz="2400" dirty="0"/>
              <a:t>Private sector engagement</a:t>
            </a:r>
          </a:p>
          <a:p>
            <a:pPr lvl="1" fontAlgn="auto">
              <a:spcAft>
                <a:spcPts val="0"/>
              </a:spcAft>
              <a:defRPr/>
            </a:pPr>
            <a:r>
              <a:rPr lang="en-IN" sz="2400" dirty="0"/>
              <a:t>Active Case finding</a:t>
            </a:r>
          </a:p>
          <a:p>
            <a:pPr lvl="1" fontAlgn="auto">
              <a:spcAft>
                <a:spcPts val="0"/>
              </a:spcAft>
              <a:defRPr/>
            </a:pPr>
            <a:r>
              <a:rPr lang="en-IN" sz="2400" dirty="0"/>
              <a:t>Drug resistant TB case management</a:t>
            </a:r>
          </a:p>
          <a:p>
            <a:pPr lvl="1" fontAlgn="auto">
              <a:spcAft>
                <a:spcPts val="0"/>
              </a:spcAft>
              <a:defRPr/>
            </a:pPr>
            <a:r>
              <a:rPr lang="en-IN" sz="2400" dirty="0"/>
              <a:t>Addressing social determinants including nutrition</a:t>
            </a:r>
          </a:p>
          <a:p>
            <a:pPr lvl="1" fontAlgn="auto">
              <a:spcAft>
                <a:spcPts val="0"/>
              </a:spcAft>
              <a:defRPr/>
            </a:pPr>
            <a:r>
              <a:rPr lang="en-IN" sz="2400" dirty="0"/>
              <a:t>Robust Surveillance system</a:t>
            </a:r>
          </a:p>
          <a:p>
            <a:pPr lvl="1" fontAlgn="auto">
              <a:spcAft>
                <a:spcPts val="0"/>
              </a:spcAft>
              <a:defRPr/>
            </a:pPr>
            <a:r>
              <a:rPr lang="en-IN" sz="2400" dirty="0"/>
              <a:t>Community engagement &amp; Multi-sectoral approach</a:t>
            </a:r>
          </a:p>
          <a:p>
            <a:pPr fontAlgn="auto">
              <a:spcAft>
                <a:spcPts val="0"/>
              </a:spcAft>
              <a:defRPr/>
            </a:pPr>
            <a:endParaRPr lang="en-IN" dirty="0"/>
          </a:p>
        </p:txBody>
      </p:sp>
      <p:pic>
        <p:nvPicPr>
          <p:cNvPr id="82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5638" y="4054415"/>
            <a:ext cx="1751162" cy="117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88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5015"/>
          </a:xfrm>
          <a:solidFill>
            <a:srgbClr val="0070C0"/>
          </a:solidFill>
        </p:spPr>
        <p:txBody>
          <a:bodyPr/>
          <a:lstStyle/>
          <a:p>
            <a:r>
              <a:rPr lang="en-IN" b="1" dirty="0">
                <a:solidFill>
                  <a:schemeClr val="bg1"/>
                </a:solidFill>
              </a:rPr>
              <a:t>Approach</a:t>
            </a:r>
          </a:p>
        </p:txBody>
      </p:sp>
      <p:graphicFrame>
        <p:nvGraphicFramePr>
          <p:cNvPr id="4" name="Content Placeholder 3"/>
          <p:cNvGraphicFramePr>
            <a:graphicFrameLocks noGrp="1"/>
          </p:cNvGraphicFramePr>
          <p:nvPr>
            <p:ph idx="1"/>
          </p:nvPr>
        </p:nvGraphicFramePr>
        <p:xfrm>
          <a:off x="457201" y="2052205"/>
          <a:ext cx="3812874" cy="2763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019909" y="1873084"/>
            <a:ext cx="4763415" cy="590931"/>
          </a:xfrm>
          <a:prstGeom prst="rect">
            <a:avLst/>
          </a:prstGeom>
          <a:solidFill>
            <a:srgbClr val="002060"/>
          </a:solidFill>
        </p:spPr>
        <p:txBody>
          <a:bodyPr wrap="square">
            <a:spAutoFit/>
          </a:bodyPr>
          <a:lstStyle/>
          <a:p>
            <a:pPr marL="0" lvl="1" defTabSz="342900" eaLnBrk="0" hangingPunct="0">
              <a:buClr>
                <a:srgbClr val="545454">
                  <a:lumMod val="75000"/>
                </a:srgbClr>
              </a:buClr>
              <a:defRPr/>
            </a:pPr>
            <a:r>
              <a:rPr lang="en-US" altLang="en-US" sz="1620" dirty="0">
                <a:solidFill>
                  <a:schemeClr val="bg1"/>
                </a:solidFill>
                <a:latin typeface="Calibri Light (Headings)"/>
                <a:ea typeface="SimSun" pitchFamily="2" charset="-122"/>
                <a:cs typeface="Arial" pitchFamily="34" charset="0"/>
              </a:rPr>
              <a:t>Find a TB cases with an emphasis on reaching every TB patient in the private sector</a:t>
            </a:r>
          </a:p>
        </p:txBody>
      </p:sp>
      <p:sp>
        <p:nvSpPr>
          <p:cNvPr id="6" name="Rectangle 5"/>
          <p:cNvSpPr/>
          <p:nvPr/>
        </p:nvSpPr>
        <p:spPr>
          <a:xfrm>
            <a:off x="4019909" y="2757912"/>
            <a:ext cx="4773005" cy="341632"/>
          </a:xfrm>
          <a:prstGeom prst="rect">
            <a:avLst/>
          </a:prstGeom>
          <a:solidFill>
            <a:srgbClr val="0070C0"/>
          </a:solidFill>
        </p:spPr>
        <p:txBody>
          <a:bodyPr wrap="square">
            <a:spAutoFit/>
          </a:bodyPr>
          <a:lstStyle/>
          <a:p>
            <a:pPr marL="0" lvl="1" defTabSz="342900" eaLnBrk="0" hangingPunct="0">
              <a:buClr>
                <a:srgbClr val="545454">
                  <a:lumMod val="75000"/>
                </a:srgbClr>
              </a:buClr>
              <a:defRPr/>
            </a:pPr>
            <a:r>
              <a:rPr lang="en-US" altLang="en-US" sz="1620" dirty="0">
                <a:solidFill>
                  <a:schemeClr val="bg1"/>
                </a:solidFill>
                <a:latin typeface="Calibri Light (Headings)"/>
                <a:ea typeface="SimSun" pitchFamily="2" charset="-122"/>
                <a:cs typeface="Arial" pitchFamily="34" charset="0"/>
              </a:rPr>
              <a:t>Treat a TB cases with high quality anti TB drugs</a:t>
            </a:r>
          </a:p>
        </p:txBody>
      </p:sp>
      <p:sp>
        <p:nvSpPr>
          <p:cNvPr id="7" name="Rectangle 6"/>
          <p:cNvSpPr/>
          <p:nvPr/>
        </p:nvSpPr>
        <p:spPr>
          <a:xfrm>
            <a:off x="4019909" y="3428456"/>
            <a:ext cx="4736645" cy="840230"/>
          </a:xfrm>
          <a:prstGeom prst="rect">
            <a:avLst/>
          </a:prstGeom>
          <a:solidFill>
            <a:schemeClr val="accent1">
              <a:lumMod val="50000"/>
            </a:schemeClr>
          </a:solidFill>
        </p:spPr>
        <p:txBody>
          <a:bodyPr wrap="square">
            <a:spAutoFit/>
          </a:bodyPr>
          <a:lstStyle/>
          <a:p>
            <a:pPr marL="0" lvl="1" defTabSz="342900" eaLnBrk="0" hangingPunct="0">
              <a:buClr>
                <a:srgbClr val="545454">
                  <a:lumMod val="75000"/>
                </a:srgbClr>
              </a:buClr>
              <a:defRPr/>
            </a:pPr>
            <a:r>
              <a:rPr lang="en-US" altLang="en-US" sz="1620" dirty="0">
                <a:solidFill>
                  <a:schemeClr val="bg1"/>
                </a:solidFill>
                <a:latin typeface="Calibri Light (Headings)"/>
                <a:ea typeface="SimSun" pitchFamily="2" charset="-122"/>
                <a:cs typeface="Arial" pitchFamily="34" charset="0"/>
              </a:rPr>
              <a:t>Prevent the emergence of TB in susceptible populations and stop catastrophic expenditure due to TB</a:t>
            </a:r>
          </a:p>
        </p:txBody>
      </p:sp>
      <p:sp>
        <p:nvSpPr>
          <p:cNvPr id="8" name="Rectangle 7"/>
          <p:cNvSpPr/>
          <p:nvPr/>
        </p:nvSpPr>
        <p:spPr>
          <a:xfrm>
            <a:off x="4019909" y="4335757"/>
            <a:ext cx="4731468" cy="1089529"/>
          </a:xfrm>
          <a:prstGeom prst="rect">
            <a:avLst/>
          </a:prstGeom>
          <a:solidFill>
            <a:schemeClr val="accent6">
              <a:lumMod val="50000"/>
            </a:schemeClr>
          </a:solidFill>
        </p:spPr>
        <p:txBody>
          <a:bodyPr wrap="square">
            <a:spAutoFit/>
          </a:bodyPr>
          <a:lstStyle/>
          <a:p>
            <a:pPr marL="0" lvl="1" defTabSz="342900" eaLnBrk="0" hangingPunct="0">
              <a:buClr>
                <a:srgbClr val="545454">
                  <a:lumMod val="75000"/>
                </a:srgbClr>
              </a:buClr>
              <a:defRPr/>
            </a:pPr>
            <a:r>
              <a:rPr lang="en-US" altLang="en-US" sz="1620" dirty="0">
                <a:solidFill>
                  <a:schemeClr val="bg1"/>
                </a:solidFill>
                <a:latin typeface="Calibri Light (Headings)"/>
                <a:ea typeface="SimSun" pitchFamily="2" charset="-122"/>
                <a:cs typeface="Arial" pitchFamily="34" charset="0"/>
              </a:rPr>
              <a:t>Build and strengthen supportive systems including enabling policies, empowered institutions and human resources with enhanced capacities</a:t>
            </a:r>
          </a:p>
        </p:txBody>
      </p:sp>
    </p:spTree>
    <p:extLst>
      <p:ext uri="{BB962C8B-B14F-4D97-AF65-F5344CB8AC3E}">
        <p14:creationId xmlns:p14="http://schemas.microsoft.com/office/powerpoint/2010/main" val="39099713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39DE-F199-4CAD-9A34-6C835AE190BC}"/>
              </a:ext>
            </a:extLst>
          </p:cNvPr>
          <p:cNvSpPr>
            <a:spLocks noGrp="1"/>
          </p:cNvSpPr>
          <p:nvPr>
            <p:ph type="title"/>
          </p:nvPr>
        </p:nvSpPr>
        <p:spPr>
          <a:xfrm>
            <a:off x="0" y="15744"/>
            <a:ext cx="9144000" cy="909706"/>
          </a:xfrm>
          <a:solidFill>
            <a:schemeClr val="accent4"/>
          </a:solidFill>
        </p:spPr>
        <p:txBody>
          <a:bodyPr>
            <a:normAutofit/>
          </a:bodyPr>
          <a:lstStyle/>
          <a:p>
            <a:r>
              <a:rPr lang="en-US" altLang="en-US" dirty="0"/>
              <a:t>More &amp; more States committing to Ending TB </a:t>
            </a:r>
            <a:endParaRPr lang="en-IN" dirty="0"/>
          </a:p>
        </p:txBody>
      </p:sp>
      <p:pic>
        <p:nvPicPr>
          <p:cNvPr id="8" name="Content Placeholder 7">
            <a:extLst>
              <a:ext uri="{FF2B5EF4-FFF2-40B4-BE49-F238E27FC236}">
                <a16:creationId xmlns:a16="http://schemas.microsoft.com/office/drawing/2014/main" id="{DA555E0A-9512-49AA-B27D-4EA1B081BED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6266" y="1297644"/>
            <a:ext cx="3233610" cy="2155741"/>
          </a:xfrm>
        </p:spPr>
      </p:pic>
      <p:grpSp>
        <p:nvGrpSpPr>
          <p:cNvPr id="4" name="Group 3">
            <a:extLst>
              <a:ext uri="{FF2B5EF4-FFF2-40B4-BE49-F238E27FC236}">
                <a16:creationId xmlns:a16="http://schemas.microsoft.com/office/drawing/2014/main" id="{9F0BC62F-0459-483B-B9EF-E7A65360F687}"/>
              </a:ext>
            </a:extLst>
          </p:cNvPr>
          <p:cNvGrpSpPr/>
          <p:nvPr/>
        </p:nvGrpSpPr>
        <p:grpSpPr>
          <a:xfrm>
            <a:off x="-4350" y="1286815"/>
            <a:ext cx="2376651" cy="2121180"/>
            <a:chOff x="0" y="0"/>
            <a:chExt cx="2817967" cy="2322781"/>
          </a:xfrm>
        </p:grpSpPr>
        <p:pic>
          <p:nvPicPr>
            <p:cNvPr id="5" name="Picture 4">
              <a:extLst>
                <a:ext uri="{FF2B5EF4-FFF2-40B4-BE49-F238E27FC236}">
                  <a16:creationId xmlns:a16="http://schemas.microsoft.com/office/drawing/2014/main" id="{73EB6A9B-82AF-49BE-97DC-1F3B0807A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17967" cy="2322781"/>
            </a:xfrm>
            <a:prstGeom prst="rect">
              <a:avLst/>
            </a:prstGeom>
          </p:spPr>
        </p:pic>
        <p:sp>
          <p:nvSpPr>
            <p:cNvPr id="6" name="Rectangle: Rounded Corners 5">
              <a:extLst>
                <a:ext uri="{FF2B5EF4-FFF2-40B4-BE49-F238E27FC236}">
                  <a16:creationId xmlns:a16="http://schemas.microsoft.com/office/drawing/2014/main" id="{3A57ED3B-1FCB-4133-B36C-DFEE04A8102F}"/>
                </a:ext>
              </a:extLst>
            </p:cNvPr>
            <p:cNvSpPr/>
            <p:nvPr/>
          </p:nvSpPr>
          <p:spPr>
            <a:xfrm>
              <a:off x="775853" y="0"/>
              <a:ext cx="1482437" cy="3186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r>
                <a:rPr lang="en-IN" sz="1350" dirty="0">
                  <a:solidFill>
                    <a:prstClr val="white"/>
                  </a:solidFill>
                  <a:latin typeface="Corbel" panose="020B0503020204020204"/>
                </a:rPr>
                <a:t>Chhattisgarh</a:t>
              </a:r>
            </a:p>
          </p:txBody>
        </p:sp>
      </p:grpSp>
      <p:sp>
        <p:nvSpPr>
          <p:cNvPr id="10" name="Rectangle: Rounded Corners 9">
            <a:extLst>
              <a:ext uri="{FF2B5EF4-FFF2-40B4-BE49-F238E27FC236}">
                <a16:creationId xmlns:a16="http://schemas.microsoft.com/office/drawing/2014/main" id="{EF264210-6CF7-499C-832D-84851A2E217A}"/>
              </a:ext>
            </a:extLst>
          </p:cNvPr>
          <p:cNvSpPr/>
          <p:nvPr/>
        </p:nvSpPr>
        <p:spPr>
          <a:xfrm>
            <a:off x="3034145" y="1667740"/>
            <a:ext cx="1111828" cy="23899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r>
              <a:rPr lang="en-IN" sz="1350" dirty="0">
                <a:solidFill>
                  <a:prstClr val="white"/>
                </a:solidFill>
                <a:latin typeface="Corbel" panose="020B0503020204020204"/>
              </a:rPr>
              <a:t>Tamil Nadu</a:t>
            </a:r>
          </a:p>
        </p:txBody>
      </p:sp>
      <p:sp>
        <p:nvSpPr>
          <p:cNvPr id="12" name="Rectangle 12">
            <a:extLst>
              <a:ext uri="{FF2B5EF4-FFF2-40B4-BE49-F238E27FC236}">
                <a16:creationId xmlns:a16="http://schemas.microsoft.com/office/drawing/2014/main" id="{73868665-3731-4622-B584-D5271637E291}"/>
              </a:ext>
            </a:extLst>
          </p:cNvPr>
          <p:cNvSpPr>
            <a:spLocks noChangeArrowheads="1"/>
          </p:cNvSpPr>
          <p:nvPr/>
        </p:nvSpPr>
        <p:spPr bwMode="auto">
          <a:xfrm>
            <a:off x="5414406" y="1481745"/>
            <a:ext cx="3507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spcBef>
                <a:spcPct val="0"/>
              </a:spcBef>
              <a:spcAft>
                <a:spcPts val="450"/>
              </a:spcAft>
              <a:buNone/>
            </a:pPr>
            <a:r>
              <a:rPr lang="en-US" altLang="en-US" sz="2000" b="1" dirty="0">
                <a:solidFill>
                  <a:srgbClr val="1F4E79"/>
                </a:solidFill>
                <a:latin typeface="Rockwell" panose="02060603020205020403" pitchFamily="18" charset="0"/>
              </a:rPr>
              <a:t>State level commitment 14 State/UT</a:t>
            </a:r>
          </a:p>
        </p:txBody>
      </p:sp>
      <p:pic>
        <p:nvPicPr>
          <p:cNvPr id="18" name="Picture 2" descr="Vipin Singh Parmar launches World TB Awareness Fortnight with TB ...">
            <a:extLst>
              <a:ext uri="{FF2B5EF4-FFF2-40B4-BE49-F238E27FC236}">
                <a16:creationId xmlns:a16="http://schemas.microsoft.com/office/drawing/2014/main" id="{6702F229-9397-4DBF-BD6B-486A9141C4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33" y="3206317"/>
            <a:ext cx="2606325" cy="174400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FA702FF-409F-457D-AE08-412BC8C590CB}"/>
              </a:ext>
            </a:extLst>
          </p:cNvPr>
          <p:cNvSpPr/>
          <p:nvPr/>
        </p:nvSpPr>
        <p:spPr>
          <a:xfrm>
            <a:off x="415635" y="3496541"/>
            <a:ext cx="1569028" cy="29094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r>
              <a:rPr lang="en-IN" sz="1350" dirty="0">
                <a:solidFill>
                  <a:prstClr val="white"/>
                </a:solidFill>
                <a:latin typeface="Corbel" panose="020B0503020204020204"/>
              </a:rPr>
              <a:t>Himachal Pradesh</a:t>
            </a:r>
          </a:p>
        </p:txBody>
      </p:sp>
      <p:pic>
        <p:nvPicPr>
          <p:cNvPr id="22" name="Picture 21">
            <a:extLst>
              <a:ext uri="{FF2B5EF4-FFF2-40B4-BE49-F238E27FC236}">
                <a16:creationId xmlns:a16="http://schemas.microsoft.com/office/drawing/2014/main" id="{5995B54A-156B-456F-828F-70DF4BD22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8129" y="3201547"/>
            <a:ext cx="3226277" cy="1814782"/>
          </a:xfrm>
          <a:prstGeom prst="rect">
            <a:avLst/>
          </a:prstGeom>
        </p:spPr>
      </p:pic>
      <p:sp>
        <p:nvSpPr>
          <p:cNvPr id="24" name="Rectangle: Rounded Corners 23">
            <a:extLst>
              <a:ext uri="{FF2B5EF4-FFF2-40B4-BE49-F238E27FC236}">
                <a16:creationId xmlns:a16="http://schemas.microsoft.com/office/drawing/2014/main" id="{B1CC65AE-2C1B-418C-A553-248F1BA5C3F0}"/>
              </a:ext>
            </a:extLst>
          </p:cNvPr>
          <p:cNvSpPr/>
          <p:nvPr/>
        </p:nvSpPr>
        <p:spPr>
          <a:xfrm>
            <a:off x="2857499" y="3538104"/>
            <a:ext cx="1569028" cy="29094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r>
              <a:rPr lang="en-IN" sz="1350" dirty="0">
                <a:solidFill>
                  <a:prstClr val="white"/>
                </a:solidFill>
                <a:latin typeface="Corbel" panose="020B0503020204020204"/>
              </a:rPr>
              <a:t>Kerala</a:t>
            </a:r>
          </a:p>
        </p:txBody>
      </p:sp>
      <p:pic>
        <p:nvPicPr>
          <p:cNvPr id="26" name="Picture 25">
            <a:extLst>
              <a:ext uri="{FF2B5EF4-FFF2-40B4-BE49-F238E27FC236}">
                <a16:creationId xmlns:a16="http://schemas.microsoft.com/office/drawing/2014/main" id="{76FF5296-A654-4E31-AFF9-8461FD4CEE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1" y="4618725"/>
            <a:ext cx="3011192" cy="1390585"/>
          </a:xfrm>
          <a:prstGeom prst="rect">
            <a:avLst/>
          </a:prstGeom>
        </p:spPr>
      </p:pic>
      <p:sp>
        <p:nvSpPr>
          <p:cNvPr id="28" name="Rectangle: Rounded Corners 27">
            <a:extLst>
              <a:ext uri="{FF2B5EF4-FFF2-40B4-BE49-F238E27FC236}">
                <a16:creationId xmlns:a16="http://schemas.microsoft.com/office/drawing/2014/main" id="{55E38484-0433-4648-9AA8-DEB7302BE22E}"/>
              </a:ext>
            </a:extLst>
          </p:cNvPr>
          <p:cNvSpPr/>
          <p:nvPr/>
        </p:nvSpPr>
        <p:spPr>
          <a:xfrm>
            <a:off x="529935" y="4878532"/>
            <a:ext cx="1569028" cy="29094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r>
              <a:rPr lang="en-IN" sz="1350" dirty="0">
                <a:solidFill>
                  <a:prstClr val="white"/>
                </a:solidFill>
                <a:latin typeface="Corbel" panose="020B0503020204020204"/>
              </a:rPr>
              <a:t>Lakshadweep</a:t>
            </a:r>
          </a:p>
        </p:txBody>
      </p:sp>
      <p:pic>
        <p:nvPicPr>
          <p:cNvPr id="29" name="Picture 28">
            <a:extLst>
              <a:ext uri="{FF2B5EF4-FFF2-40B4-BE49-F238E27FC236}">
                <a16:creationId xmlns:a16="http://schemas.microsoft.com/office/drawing/2014/main" id="{1AA211AD-F2A8-43F9-80CD-EB659CAA07ED}"/>
              </a:ext>
            </a:extLst>
          </p:cNvPr>
          <p:cNvPicPr>
            <a:picLocks noChangeAspect="1"/>
          </p:cNvPicPr>
          <p:nvPr/>
        </p:nvPicPr>
        <p:blipFill>
          <a:blip r:embed="rId7" cstate="print"/>
          <a:stretch>
            <a:fillRect/>
          </a:stretch>
        </p:blipFill>
        <p:spPr>
          <a:xfrm>
            <a:off x="2593375" y="4371211"/>
            <a:ext cx="2543066" cy="1638098"/>
          </a:xfrm>
          <a:prstGeom prst="rect">
            <a:avLst/>
          </a:prstGeom>
        </p:spPr>
      </p:pic>
      <p:sp>
        <p:nvSpPr>
          <p:cNvPr id="31" name="Rectangle: Rounded Corners 30">
            <a:extLst>
              <a:ext uri="{FF2B5EF4-FFF2-40B4-BE49-F238E27FC236}">
                <a16:creationId xmlns:a16="http://schemas.microsoft.com/office/drawing/2014/main" id="{0D12435E-A7DE-47FF-A8D5-BFE1E7C52059}"/>
              </a:ext>
            </a:extLst>
          </p:cNvPr>
          <p:cNvSpPr/>
          <p:nvPr/>
        </p:nvSpPr>
        <p:spPr>
          <a:xfrm>
            <a:off x="2951017" y="4670713"/>
            <a:ext cx="1569028" cy="29094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r>
              <a:rPr lang="en-IN" sz="1350" dirty="0">
                <a:solidFill>
                  <a:prstClr val="white"/>
                </a:solidFill>
                <a:latin typeface="Corbel" panose="020B0503020204020204"/>
              </a:rPr>
              <a:t>Jharkhand</a:t>
            </a:r>
          </a:p>
        </p:txBody>
      </p:sp>
      <p:sp>
        <p:nvSpPr>
          <p:cNvPr id="33" name="Rectangle 11">
            <a:extLst>
              <a:ext uri="{FF2B5EF4-FFF2-40B4-BE49-F238E27FC236}">
                <a16:creationId xmlns:a16="http://schemas.microsoft.com/office/drawing/2014/main" id="{B3C76EBB-BB91-4D5B-BBB1-A53B2B3B1B60}"/>
              </a:ext>
            </a:extLst>
          </p:cNvPr>
          <p:cNvSpPr>
            <a:spLocks noChangeArrowheads="1"/>
          </p:cNvSpPr>
          <p:nvPr/>
        </p:nvSpPr>
        <p:spPr bwMode="auto">
          <a:xfrm>
            <a:off x="1702529" y="1278256"/>
            <a:ext cx="567808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spcBef>
                <a:spcPct val="0"/>
              </a:spcBef>
              <a:spcAft>
                <a:spcPts val="450"/>
              </a:spcAft>
              <a:buNone/>
            </a:pPr>
            <a:endParaRPr lang="en-US" altLang="en-US" sz="2100" dirty="0">
              <a:solidFill>
                <a:srgbClr val="1F4E79"/>
              </a:solidFill>
              <a:latin typeface="Rockwell" panose="02060603020205020403" pitchFamily="18" charset="0"/>
            </a:endParaRPr>
          </a:p>
        </p:txBody>
      </p:sp>
      <p:pic>
        <p:nvPicPr>
          <p:cNvPr id="3" name="Picture 2">
            <a:extLst>
              <a:ext uri="{FF2B5EF4-FFF2-40B4-BE49-F238E27FC236}">
                <a16:creationId xmlns:a16="http://schemas.microsoft.com/office/drawing/2014/main" id="{ADF4C96A-5EC1-4EB2-864F-5FB60B061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642"/>
            <a:ext cx="1124096" cy="909707"/>
          </a:xfrm>
          <a:prstGeom prst="rect">
            <a:avLst/>
          </a:prstGeom>
        </p:spPr>
      </p:pic>
      <p:pic>
        <p:nvPicPr>
          <p:cNvPr id="7" name="Picture 6">
            <a:extLst>
              <a:ext uri="{FF2B5EF4-FFF2-40B4-BE49-F238E27FC236}">
                <a16:creationId xmlns:a16="http://schemas.microsoft.com/office/drawing/2014/main" id="{92B164BA-352B-4BF7-8CA6-0E5CD77DD29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17827" y="-13642"/>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CD90FA8-8146-4A14-9D56-B943A0CBF37C}"/>
              </a:ext>
            </a:extLst>
          </p:cNvPr>
          <p:cNvSpPr txBox="1"/>
          <p:nvPr/>
        </p:nvSpPr>
        <p:spPr>
          <a:xfrm>
            <a:off x="5541687" y="2211229"/>
            <a:ext cx="3507720" cy="4524315"/>
          </a:xfrm>
          <a:prstGeom prst="rect">
            <a:avLst/>
          </a:prstGeom>
          <a:noFill/>
        </p:spPr>
        <p:txBody>
          <a:bodyPr wrap="square" rtlCol="0">
            <a:spAutoFit/>
          </a:bodyPr>
          <a:lstStyle/>
          <a:p>
            <a:r>
              <a:rPr lang="en-IN" sz="2400" b="1" dirty="0"/>
              <a:t>2020</a:t>
            </a:r>
            <a:r>
              <a:rPr lang="en-IN" sz="2400" dirty="0"/>
              <a:t>- </a:t>
            </a:r>
            <a:r>
              <a:rPr lang="en-IN" sz="2400" i="1" dirty="0"/>
              <a:t>Kerala</a:t>
            </a:r>
          </a:p>
          <a:p>
            <a:r>
              <a:rPr lang="en-IN" sz="2400" b="1" dirty="0"/>
              <a:t>2021</a:t>
            </a:r>
            <a:r>
              <a:rPr lang="en-IN" sz="2400" dirty="0"/>
              <a:t>- </a:t>
            </a:r>
            <a:r>
              <a:rPr lang="en-IN" sz="2400" i="1" dirty="0"/>
              <a:t>Himachal Pradesh</a:t>
            </a:r>
          </a:p>
          <a:p>
            <a:r>
              <a:rPr lang="en-IN" sz="2400" b="1" dirty="0"/>
              <a:t>2022</a:t>
            </a:r>
            <a:r>
              <a:rPr lang="en-IN" sz="2400" dirty="0"/>
              <a:t>- </a:t>
            </a:r>
            <a:r>
              <a:rPr lang="en-IN" sz="2400" i="1" dirty="0"/>
              <a:t>Gujarat, Lakshadweep &amp; Sikkim</a:t>
            </a:r>
          </a:p>
          <a:p>
            <a:r>
              <a:rPr lang="en-IN" sz="2400" b="1" dirty="0"/>
              <a:t>2025- </a:t>
            </a:r>
            <a:r>
              <a:rPr lang="en-IN" sz="2400" i="1" dirty="0"/>
              <a:t>Bihar, </a:t>
            </a:r>
            <a:r>
              <a:rPr lang="en-IN" sz="2400" i="1" dirty="0" err="1"/>
              <a:t>Chhatisgarh</a:t>
            </a:r>
            <a:r>
              <a:rPr lang="en-IN" sz="2400" i="1" dirty="0"/>
              <a:t>, Daman &amp; Diu and Dadra &amp; Nagar Haveli, Jammu &amp; Kashmir, Jharkhand, Madhya Pradesh, Puducherry, Tamil Nadu and Andaman &amp; Nicobar Islands</a:t>
            </a:r>
          </a:p>
        </p:txBody>
      </p:sp>
    </p:spTree>
    <p:extLst>
      <p:ext uri="{BB962C8B-B14F-4D97-AF65-F5344CB8AC3E}">
        <p14:creationId xmlns:p14="http://schemas.microsoft.com/office/powerpoint/2010/main" val="2695524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4FB08C-2585-4616-812B-98A1A5258090}"/>
              </a:ext>
            </a:extLst>
          </p:cNvPr>
          <p:cNvSpPr>
            <a:spLocks noGrp="1"/>
          </p:cNvSpPr>
          <p:nvPr>
            <p:ph type="sldNum" sz="quarter" idx="12"/>
          </p:nvPr>
        </p:nvSpPr>
        <p:spPr/>
        <p:txBody>
          <a:bodyPr/>
          <a:lstStyle/>
          <a:p>
            <a:fld id="{12B5328F-5207-44D2-8ABB-E9C185FCB670}" type="slidenum">
              <a:rPr lang="en-US" smtClean="0"/>
              <a:pPr/>
              <a:t>13</a:t>
            </a:fld>
            <a:endParaRPr lang="en-US"/>
          </a:p>
        </p:txBody>
      </p:sp>
      <p:graphicFrame>
        <p:nvGraphicFramePr>
          <p:cNvPr id="3" name="Content Placeholder 3">
            <a:extLst>
              <a:ext uri="{FF2B5EF4-FFF2-40B4-BE49-F238E27FC236}">
                <a16:creationId xmlns:a16="http://schemas.microsoft.com/office/drawing/2014/main" id="{0DD064DB-D1A5-45B3-B647-2A5D23EEFCC7}"/>
              </a:ext>
            </a:extLst>
          </p:cNvPr>
          <p:cNvGraphicFramePr>
            <a:graphicFrameLocks/>
          </p:cNvGraphicFramePr>
          <p:nvPr>
            <p:extLst>
              <p:ext uri="{D42A27DB-BD31-4B8C-83A1-F6EECF244321}">
                <p14:modId xmlns:p14="http://schemas.microsoft.com/office/powerpoint/2010/main" val="3901650482"/>
              </p:ext>
            </p:extLst>
          </p:nvPr>
        </p:nvGraphicFramePr>
        <p:xfrm>
          <a:off x="111280" y="1124401"/>
          <a:ext cx="8628274" cy="5471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3793"/>
            <a:ext cx="9143999" cy="1077218"/>
          </a:xfrm>
          <a:prstGeom prst="rect">
            <a:avLst/>
          </a:prstGeom>
          <a:solidFill>
            <a:srgbClr val="FFC000"/>
          </a:solidFill>
        </p:spPr>
        <p:txBody>
          <a:bodyPr wrap="square" anchor="ctr">
            <a:spAutoFit/>
          </a:bodyPr>
          <a:lstStyle/>
          <a:p>
            <a:pPr algn="ctr"/>
            <a:r>
              <a:rPr lang="en-US" sz="3200" b="1" dirty="0">
                <a:latin typeface="Times New Roman" panose="02020603050405020304" pitchFamily="18" charset="0"/>
                <a:cs typeface="Times New Roman" panose="02020603050405020304" pitchFamily="18" charset="0"/>
              </a:rPr>
              <a:t>National Strategic Plan (2017-25)</a:t>
            </a:r>
          </a:p>
          <a:p>
            <a:pPr algn="ctr"/>
            <a:endParaRPr lang="en-US" sz="3200" dirty="0"/>
          </a:p>
        </p:txBody>
      </p:sp>
      <p:pic>
        <p:nvPicPr>
          <p:cNvPr id="7" name="Picture 6">
            <a:extLst>
              <a:ext uri="{FF2B5EF4-FFF2-40B4-BE49-F238E27FC236}">
                <a16:creationId xmlns:a16="http://schemas.microsoft.com/office/drawing/2014/main" id="{BADD7229-0C18-4FBC-9AC5-95FA56B02F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957"/>
            <a:ext cx="1209803" cy="1087382"/>
          </a:xfrm>
          <a:prstGeom prst="rect">
            <a:avLst/>
          </a:prstGeom>
        </p:spPr>
      </p:pic>
      <p:pic>
        <p:nvPicPr>
          <p:cNvPr id="9" name="Picture 8">
            <a:extLst>
              <a:ext uri="{FF2B5EF4-FFF2-40B4-BE49-F238E27FC236}">
                <a16:creationId xmlns:a16="http://schemas.microsoft.com/office/drawing/2014/main" id="{521E05BA-1C24-425B-A8D2-5E1F0E6E8F4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9656" y="0"/>
            <a:ext cx="1044344" cy="102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188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66650"/>
            <a:ext cx="8001000" cy="5434149"/>
          </a:xfrm>
        </p:spPr>
        <p:txBody>
          <a:bodyPr>
            <a:noAutofit/>
          </a:bodyPr>
          <a:lstStyle/>
          <a:p>
            <a:pPr marL="385763" indent="-385763" algn="just">
              <a:buFont typeface="+mj-lt"/>
              <a:buAutoNum type="arabicPeriod"/>
            </a:pPr>
            <a:r>
              <a:rPr lang="en-IN" sz="2400" dirty="0"/>
              <a:t>Active TB Case Finding in vulnerable population</a:t>
            </a:r>
          </a:p>
          <a:p>
            <a:pPr marL="385763" indent="-385763" algn="just">
              <a:buFont typeface="+mj-lt"/>
              <a:buAutoNum type="arabicPeriod"/>
            </a:pPr>
            <a:r>
              <a:rPr lang="en-IN" sz="2400" dirty="0"/>
              <a:t>CBNAAT expansion</a:t>
            </a:r>
          </a:p>
          <a:p>
            <a:pPr marL="385763" indent="-385763" algn="just">
              <a:buFont typeface="+mj-lt"/>
              <a:buAutoNum type="arabicPeriod"/>
            </a:pPr>
            <a:r>
              <a:rPr lang="en-IN" sz="2400" dirty="0"/>
              <a:t>Increase notification of TB patients from private sector – use of Schedule H1</a:t>
            </a:r>
          </a:p>
          <a:p>
            <a:pPr marL="385763" indent="-385763" algn="just">
              <a:buFont typeface="+mj-lt"/>
              <a:buAutoNum type="arabicPeriod"/>
            </a:pPr>
            <a:r>
              <a:rPr lang="en-IN" sz="2400" dirty="0"/>
              <a:t>Private sector – Free drugs and diagnostics</a:t>
            </a:r>
          </a:p>
          <a:p>
            <a:pPr marL="385763" indent="-385763" algn="just">
              <a:buFont typeface="+mj-lt"/>
              <a:buAutoNum type="arabicPeriod"/>
            </a:pPr>
            <a:r>
              <a:rPr lang="en-IN" sz="2400" dirty="0"/>
              <a:t>Daily Regimen implementation for treatment of TB</a:t>
            </a:r>
          </a:p>
          <a:p>
            <a:pPr marL="385763" indent="-385763" algn="just">
              <a:buFont typeface="+mj-lt"/>
              <a:buAutoNum type="arabicPeriod"/>
            </a:pPr>
            <a:r>
              <a:rPr lang="en-IN" sz="2400" dirty="0">
                <a:cs typeface="Arial" panose="020B0604020202020204" pitchFamily="34" charset="0"/>
              </a:rPr>
              <a:t>Universal</a:t>
            </a:r>
            <a:r>
              <a:rPr lang="en-IN" sz="2400" dirty="0"/>
              <a:t> Drug Susceptibility Testing</a:t>
            </a:r>
          </a:p>
          <a:p>
            <a:pPr marL="385763" indent="-385763" algn="just">
              <a:buFont typeface="+mj-lt"/>
              <a:buAutoNum type="arabicPeriod"/>
            </a:pPr>
            <a:r>
              <a:rPr lang="en-IN" sz="2400" dirty="0"/>
              <a:t>Newer Drugs – </a:t>
            </a:r>
            <a:r>
              <a:rPr lang="en-IN" sz="2400" dirty="0" err="1"/>
              <a:t>Bedaquiline</a:t>
            </a:r>
            <a:r>
              <a:rPr lang="en-IN" sz="2400" dirty="0"/>
              <a:t> and </a:t>
            </a:r>
            <a:r>
              <a:rPr lang="en-IN" sz="2400" dirty="0" err="1"/>
              <a:t>Delamanid</a:t>
            </a:r>
            <a:endParaRPr lang="en-IN" sz="2400" dirty="0"/>
          </a:p>
          <a:p>
            <a:pPr marL="385763" indent="-385763" algn="just">
              <a:buFont typeface="+mj-lt"/>
              <a:buAutoNum type="arabicPeriod"/>
            </a:pPr>
            <a:r>
              <a:rPr lang="en-IN" sz="2400" dirty="0"/>
              <a:t>Direct Benefit Transfer Scheme (DBT) – nutrition support for TB patients, incentives for notification, treatment support</a:t>
            </a:r>
          </a:p>
          <a:p>
            <a:pPr marL="385763" indent="-385763" algn="just">
              <a:buFont typeface="+mj-lt"/>
              <a:buAutoNum type="arabicPeriod"/>
            </a:pPr>
            <a:r>
              <a:rPr lang="en-IN" sz="2400" dirty="0"/>
              <a:t>NIKSHAY Enhancement – DBT, IT enabled adherence, NIKSHAY </a:t>
            </a:r>
            <a:r>
              <a:rPr lang="en-IN" sz="2400" dirty="0" err="1"/>
              <a:t>Aushadhi</a:t>
            </a:r>
            <a:endParaRPr lang="en-IN" sz="2400" dirty="0"/>
          </a:p>
        </p:txBody>
      </p:sp>
      <p:sp>
        <p:nvSpPr>
          <p:cNvPr id="5" name="Title 1"/>
          <p:cNvSpPr txBox="1">
            <a:spLocks/>
          </p:cNvSpPr>
          <p:nvPr/>
        </p:nvSpPr>
        <p:spPr>
          <a:xfrm>
            <a:off x="742950" y="154236"/>
            <a:ext cx="7886700" cy="655662"/>
          </a:xfrm>
          <a:prstGeom prst="rect">
            <a:avLst/>
          </a:prstGeom>
          <a:solidFill>
            <a:srgbClr val="0070C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IN" altLang="en-US" sz="3600" b="1" i="0" u="none" strike="noStrike" kern="1200" cap="none" spc="0" normalizeH="0" baseline="0" noProof="0" dirty="0">
                <a:ln>
                  <a:noFill/>
                </a:ln>
                <a:solidFill>
                  <a:schemeClr val="bg1"/>
                </a:solidFill>
                <a:effectLst/>
                <a:uLnTx/>
                <a:uFillTx/>
                <a:latin typeface="+mn-lt"/>
                <a:ea typeface="+mj-ea"/>
                <a:cs typeface="+mj-cs"/>
              </a:rPr>
              <a:t>Newer initiatives</a:t>
            </a:r>
            <a:endParaRPr kumimoji="0" lang="en-IN" sz="36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221637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5647" y="76200"/>
            <a:ext cx="8686800" cy="914400"/>
          </a:xfrm>
          <a:solidFill>
            <a:srgbClr val="0070C0"/>
          </a:solidFill>
        </p:spPr>
        <p:txBody>
          <a:bodyPr>
            <a:normAutofit/>
          </a:bodyPr>
          <a:lstStyle/>
          <a:p>
            <a:r>
              <a:rPr lang="en-IN" sz="3600" b="1" dirty="0">
                <a:solidFill>
                  <a:schemeClr val="bg1"/>
                </a:solidFill>
                <a:latin typeface="Bookman Old Style" pitchFamily="18" charset="0"/>
              </a:rPr>
              <a:t>Evolving</a:t>
            </a:r>
            <a:r>
              <a:rPr lang="en-IN" sz="3600" b="1" dirty="0">
                <a:latin typeface="Bookman Old Style" pitchFamily="18" charset="0"/>
              </a:rPr>
              <a:t> </a:t>
            </a:r>
            <a:r>
              <a:rPr lang="en-IN" sz="3600" b="1" dirty="0">
                <a:solidFill>
                  <a:schemeClr val="bg1"/>
                </a:solidFill>
                <a:latin typeface="Bookman Old Style" pitchFamily="18" charset="0"/>
              </a:rPr>
              <a:t>Strategies – Case Finding</a:t>
            </a:r>
            <a:endParaRPr lang="en-IN" sz="3600" b="1" dirty="0">
              <a:latin typeface="Bookman Old Style" pitchFamily="18" charset="0"/>
            </a:endParaRPr>
          </a:p>
        </p:txBody>
      </p:sp>
      <p:graphicFrame>
        <p:nvGraphicFramePr>
          <p:cNvPr id="4" name="Content Placeholder 3"/>
          <p:cNvGraphicFramePr>
            <a:graphicFrameLocks noGrp="1"/>
          </p:cNvGraphicFramePr>
          <p:nvPr>
            <p:ph idx="1"/>
          </p:nvPr>
        </p:nvGraphicFramePr>
        <p:xfrm>
          <a:off x="381000" y="1600201"/>
          <a:ext cx="822960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1981200" y="5562600"/>
            <a:ext cx="1905000" cy="9144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ZN &amp; LED Microscopy</a:t>
            </a:r>
          </a:p>
        </p:txBody>
      </p:sp>
      <p:sp>
        <p:nvSpPr>
          <p:cNvPr id="6" name="Oval 5"/>
          <p:cNvSpPr/>
          <p:nvPr/>
        </p:nvSpPr>
        <p:spPr>
          <a:xfrm>
            <a:off x="158811" y="5191125"/>
            <a:ext cx="1600200" cy="9144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Radiology</a:t>
            </a:r>
          </a:p>
        </p:txBody>
      </p:sp>
      <p:sp>
        <p:nvSpPr>
          <p:cNvPr id="7" name="Oval 6"/>
          <p:cNvSpPr/>
          <p:nvPr/>
        </p:nvSpPr>
        <p:spPr>
          <a:xfrm>
            <a:off x="174625" y="3657600"/>
            <a:ext cx="1752600" cy="9144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Molecular diagnostics</a:t>
            </a:r>
          </a:p>
        </p:txBody>
      </p:sp>
      <p:sp>
        <p:nvSpPr>
          <p:cNvPr id="8" name="Oval 7"/>
          <p:cNvSpPr/>
          <p:nvPr/>
        </p:nvSpPr>
        <p:spPr>
          <a:xfrm>
            <a:off x="3238500" y="4733925"/>
            <a:ext cx="1752600" cy="9144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Culture &amp; DST</a:t>
            </a:r>
          </a:p>
        </p:txBody>
      </p:sp>
      <p:sp>
        <p:nvSpPr>
          <p:cNvPr id="9" name="Oval 8"/>
          <p:cNvSpPr/>
          <p:nvPr/>
        </p:nvSpPr>
        <p:spPr>
          <a:xfrm>
            <a:off x="3048000" y="1455739"/>
            <a:ext cx="1676400" cy="9144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Linkages</a:t>
            </a:r>
          </a:p>
        </p:txBody>
      </p:sp>
      <p:sp>
        <p:nvSpPr>
          <p:cNvPr id="10" name="Oval 9"/>
          <p:cNvSpPr/>
          <p:nvPr/>
        </p:nvSpPr>
        <p:spPr>
          <a:xfrm>
            <a:off x="1524000" y="2519363"/>
            <a:ext cx="1981200" cy="9144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Co morbidities</a:t>
            </a:r>
          </a:p>
        </p:txBody>
      </p:sp>
      <p:sp>
        <p:nvSpPr>
          <p:cNvPr id="11" name="Oval 10"/>
          <p:cNvSpPr/>
          <p:nvPr/>
        </p:nvSpPr>
        <p:spPr>
          <a:xfrm>
            <a:off x="4953000" y="4114800"/>
            <a:ext cx="1905000" cy="9144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Key Populations</a:t>
            </a:r>
          </a:p>
        </p:txBody>
      </p:sp>
      <p:sp>
        <p:nvSpPr>
          <p:cNvPr id="12" name="Oval 11"/>
          <p:cNvSpPr/>
          <p:nvPr/>
        </p:nvSpPr>
        <p:spPr>
          <a:xfrm>
            <a:off x="5715000" y="1219200"/>
            <a:ext cx="1676400" cy="9144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Slums</a:t>
            </a:r>
          </a:p>
        </p:txBody>
      </p:sp>
      <p:sp>
        <p:nvSpPr>
          <p:cNvPr id="13" name="Oval 12"/>
          <p:cNvSpPr/>
          <p:nvPr/>
        </p:nvSpPr>
        <p:spPr>
          <a:xfrm>
            <a:off x="6934200" y="2057400"/>
            <a:ext cx="1676400" cy="9144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Migrants</a:t>
            </a:r>
          </a:p>
        </p:txBody>
      </p:sp>
      <p:sp>
        <p:nvSpPr>
          <p:cNvPr id="14" name="Oval 13"/>
          <p:cNvSpPr/>
          <p:nvPr/>
        </p:nvSpPr>
        <p:spPr>
          <a:xfrm>
            <a:off x="6934200" y="3352800"/>
            <a:ext cx="2133600" cy="9144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a:ea typeface="+mn-ea"/>
                <a:cs typeface="+mn-cs"/>
              </a:rPr>
              <a:t>Communities</a:t>
            </a:r>
          </a:p>
        </p:txBody>
      </p:sp>
    </p:spTree>
    <p:extLst>
      <p:ext uri="{BB962C8B-B14F-4D97-AF65-F5344CB8AC3E}">
        <p14:creationId xmlns:p14="http://schemas.microsoft.com/office/powerpoint/2010/main" val="1369420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8424936" cy="711200"/>
          </a:xfrm>
          <a:solidFill>
            <a:srgbClr val="C00000"/>
          </a:solidFill>
        </p:spPr>
        <p:txBody>
          <a:bodyPr>
            <a:noAutofit/>
          </a:bodyPr>
          <a:lstStyle/>
          <a:p>
            <a:r>
              <a:rPr lang="en-IN" sz="3200" b="1" dirty="0">
                <a:solidFill>
                  <a:schemeClr val="bg1"/>
                </a:solidFill>
              </a:rPr>
              <a:t>Intensified TB Case Finding in Key Population</a:t>
            </a:r>
          </a:p>
        </p:txBody>
      </p:sp>
      <p:sp>
        <p:nvSpPr>
          <p:cNvPr id="3" name="Content Placeholder 2"/>
          <p:cNvSpPr>
            <a:spLocks noGrp="1"/>
          </p:cNvSpPr>
          <p:nvPr>
            <p:ph idx="1"/>
          </p:nvPr>
        </p:nvSpPr>
        <p:spPr/>
        <p:txBody>
          <a:bodyPr/>
          <a:lstStyle/>
          <a:p>
            <a:endParaRPr lang="en-IN"/>
          </a:p>
        </p:txBody>
      </p:sp>
      <p:graphicFrame>
        <p:nvGraphicFramePr>
          <p:cNvPr id="4" name="Content Placeholder 3"/>
          <p:cNvGraphicFramePr>
            <a:graphicFrameLocks/>
          </p:cNvGraphicFramePr>
          <p:nvPr/>
        </p:nvGraphicFramePr>
        <p:xfrm>
          <a:off x="304800" y="1061051"/>
          <a:ext cx="8534400" cy="5517551"/>
        </p:xfrm>
        <a:graphic>
          <a:graphicData uri="http://schemas.openxmlformats.org/drawingml/2006/table">
            <a:tbl>
              <a:tblPr firstRow="1">
                <a:tableStyleId>{284E427A-3D55-4303-BF80-6455036E1DE7}</a:tableStyleId>
              </a:tblPr>
              <a:tblGrid>
                <a:gridCol w="3473552">
                  <a:extLst>
                    <a:ext uri="{9D8B030D-6E8A-4147-A177-3AD203B41FA5}">
                      <a16:colId xmlns:a16="http://schemas.microsoft.com/office/drawing/2014/main" val="20000"/>
                    </a:ext>
                  </a:extLst>
                </a:gridCol>
                <a:gridCol w="2701652">
                  <a:extLst>
                    <a:ext uri="{9D8B030D-6E8A-4147-A177-3AD203B41FA5}">
                      <a16:colId xmlns:a16="http://schemas.microsoft.com/office/drawing/2014/main" val="20001"/>
                    </a:ext>
                  </a:extLst>
                </a:gridCol>
                <a:gridCol w="2359196">
                  <a:extLst>
                    <a:ext uri="{9D8B030D-6E8A-4147-A177-3AD203B41FA5}">
                      <a16:colId xmlns:a16="http://schemas.microsoft.com/office/drawing/2014/main" val="20002"/>
                    </a:ext>
                  </a:extLst>
                </a:gridCol>
              </a:tblGrid>
              <a:tr h="584864">
                <a:tc>
                  <a:txBody>
                    <a:bodyPr/>
                    <a:lstStyle/>
                    <a:p>
                      <a:pPr algn="ctr">
                        <a:lnSpc>
                          <a:spcPct val="115000"/>
                        </a:lnSpc>
                        <a:spcAft>
                          <a:spcPts val="1000"/>
                        </a:spcAft>
                      </a:pPr>
                      <a:r>
                        <a:rPr lang="en-US" sz="2000" dirty="0">
                          <a:effectLst/>
                        </a:rPr>
                        <a:t>Clinical</a:t>
                      </a:r>
                      <a:endParaRPr lang="en-IN" sz="1900" dirty="0">
                        <a:effectLst/>
                        <a:latin typeface="Calibri"/>
                      </a:endParaRPr>
                    </a:p>
                  </a:txBody>
                  <a:tcPr marL="68580" marR="68580" marT="0" marB="0"/>
                </a:tc>
                <a:tc>
                  <a:txBody>
                    <a:bodyPr/>
                    <a:lstStyle/>
                    <a:p>
                      <a:pPr algn="ctr">
                        <a:lnSpc>
                          <a:spcPct val="115000"/>
                        </a:lnSpc>
                        <a:spcAft>
                          <a:spcPts val="1000"/>
                        </a:spcAft>
                      </a:pPr>
                      <a:r>
                        <a:rPr lang="en-US" sz="2000" dirty="0">
                          <a:effectLst/>
                        </a:rPr>
                        <a:t>Social</a:t>
                      </a:r>
                      <a:endParaRPr lang="en-IN" sz="1900" dirty="0">
                        <a:effectLst/>
                        <a:latin typeface="Calibri"/>
                      </a:endParaRPr>
                    </a:p>
                  </a:txBody>
                  <a:tcPr marL="68580" marR="68580" marT="0" marB="0"/>
                </a:tc>
                <a:tc>
                  <a:txBody>
                    <a:bodyPr/>
                    <a:lstStyle/>
                    <a:p>
                      <a:pPr algn="ctr">
                        <a:lnSpc>
                          <a:spcPct val="115000"/>
                        </a:lnSpc>
                        <a:spcAft>
                          <a:spcPts val="1000"/>
                        </a:spcAft>
                      </a:pPr>
                      <a:r>
                        <a:rPr lang="en-US" sz="2000" dirty="0">
                          <a:effectLst/>
                        </a:rPr>
                        <a:t>Geographical</a:t>
                      </a:r>
                      <a:endParaRPr lang="en-IN" sz="1900" dirty="0">
                        <a:effectLst/>
                        <a:latin typeface="Calibri"/>
                      </a:endParaRPr>
                    </a:p>
                  </a:txBody>
                  <a:tcPr marL="68580" marR="68580" marT="0" marB="0"/>
                </a:tc>
                <a:extLst>
                  <a:ext uri="{0D108BD9-81ED-4DB2-BD59-A6C34878D82A}">
                    <a16:rowId xmlns:a16="http://schemas.microsoft.com/office/drawing/2014/main" val="10000"/>
                  </a:ext>
                </a:extLst>
              </a:tr>
              <a:tr h="473130">
                <a:tc>
                  <a:txBody>
                    <a:bodyPr/>
                    <a:lstStyle/>
                    <a:p>
                      <a:pPr algn="just">
                        <a:lnSpc>
                          <a:spcPct val="115000"/>
                        </a:lnSpc>
                        <a:spcAft>
                          <a:spcPts val="1000"/>
                        </a:spcAft>
                      </a:pPr>
                      <a:r>
                        <a:rPr lang="en-US" sz="1600" dirty="0">
                          <a:effectLst/>
                        </a:rPr>
                        <a:t>Clients attending HIV Care Settings</a:t>
                      </a:r>
                      <a:endParaRPr lang="en-IN" sz="1500" dirty="0">
                        <a:effectLst/>
                        <a:latin typeface="Calibri"/>
                      </a:endParaRPr>
                    </a:p>
                  </a:txBody>
                  <a:tcPr marL="68580" marR="68580" marT="0" marB="0"/>
                </a:tc>
                <a:tc>
                  <a:txBody>
                    <a:bodyPr/>
                    <a:lstStyle/>
                    <a:p>
                      <a:pPr algn="just">
                        <a:lnSpc>
                          <a:spcPct val="115000"/>
                        </a:lnSpc>
                        <a:spcAft>
                          <a:spcPts val="1000"/>
                        </a:spcAft>
                      </a:pPr>
                      <a:r>
                        <a:rPr lang="en-US" sz="1600" dirty="0">
                          <a:effectLst/>
                        </a:rPr>
                        <a:t>Prisoners</a:t>
                      </a:r>
                      <a:endParaRPr lang="en-IN" sz="1500" dirty="0">
                        <a:effectLst/>
                        <a:latin typeface="Calibri"/>
                      </a:endParaRPr>
                    </a:p>
                  </a:txBody>
                  <a:tcPr marL="68580" marR="68580" marT="0" marB="0"/>
                </a:tc>
                <a:tc>
                  <a:txBody>
                    <a:bodyPr/>
                    <a:lstStyle/>
                    <a:p>
                      <a:pPr algn="just">
                        <a:lnSpc>
                          <a:spcPct val="115000"/>
                        </a:lnSpc>
                        <a:spcAft>
                          <a:spcPts val="1000"/>
                        </a:spcAft>
                      </a:pPr>
                      <a:r>
                        <a:rPr lang="en-US" sz="1600">
                          <a:effectLst/>
                        </a:rPr>
                        <a:t>Urban Slums</a:t>
                      </a:r>
                      <a:endParaRPr lang="en-IN" sz="1500">
                        <a:effectLst/>
                        <a:latin typeface="Calibri"/>
                      </a:endParaRPr>
                    </a:p>
                  </a:txBody>
                  <a:tcPr marL="68580" marR="68580" marT="0" marB="0"/>
                </a:tc>
                <a:extLst>
                  <a:ext uri="{0D108BD9-81ED-4DB2-BD59-A6C34878D82A}">
                    <a16:rowId xmlns:a16="http://schemas.microsoft.com/office/drawing/2014/main" val="10001"/>
                  </a:ext>
                </a:extLst>
              </a:tr>
              <a:tr h="727859">
                <a:tc>
                  <a:txBody>
                    <a:bodyPr/>
                    <a:lstStyle/>
                    <a:p>
                      <a:pPr algn="just">
                        <a:lnSpc>
                          <a:spcPct val="115000"/>
                        </a:lnSpc>
                        <a:spcAft>
                          <a:spcPts val="1000"/>
                        </a:spcAft>
                      </a:pPr>
                      <a:r>
                        <a:rPr lang="en-US" sz="1600" dirty="0">
                          <a:effectLst/>
                        </a:rPr>
                        <a:t>Substance abuse including smokers</a:t>
                      </a:r>
                      <a:endParaRPr lang="en-IN" sz="1500" dirty="0">
                        <a:effectLst/>
                        <a:latin typeface="Calibri"/>
                      </a:endParaRPr>
                    </a:p>
                  </a:txBody>
                  <a:tcPr marL="68580" marR="68580" marT="0" marB="0"/>
                </a:tc>
                <a:tc>
                  <a:txBody>
                    <a:bodyPr/>
                    <a:lstStyle/>
                    <a:p>
                      <a:pPr algn="just">
                        <a:lnSpc>
                          <a:spcPct val="115000"/>
                        </a:lnSpc>
                        <a:spcAft>
                          <a:spcPts val="1000"/>
                        </a:spcAft>
                      </a:pPr>
                      <a:r>
                        <a:rPr lang="en-US" sz="1600" dirty="0">
                          <a:effectLst/>
                        </a:rPr>
                        <a:t>Occupations with risk of developing TB</a:t>
                      </a:r>
                      <a:endParaRPr lang="en-IN" sz="1500" dirty="0">
                        <a:effectLst/>
                        <a:latin typeface="Calibri"/>
                      </a:endParaRPr>
                    </a:p>
                  </a:txBody>
                  <a:tcPr marL="68580" marR="68580" marT="0" marB="0"/>
                </a:tc>
                <a:tc>
                  <a:txBody>
                    <a:bodyPr/>
                    <a:lstStyle/>
                    <a:p>
                      <a:pPr algn="just">
                        <a:lnSpc>
                          <a:spcPct val="115000"/>
                        </a:lnSpc>
                        <a:spcAft>
                          <a:spcPts val="1000"/>
                        </a:spcAft>
                      </a:pPr>
                      <a:r>
                        <a:rPr lang="en-US" sz="1600" dirty="0">
                          <a:effectLst/>
                        </a:rPr>
                        <a:t>Hard to reach areas</a:t>
                      </a:r>
                      <a:endParaRPr lang="en-IN" sz="1500" dirty="0">
                        <a:effectLst/>
                        <a:latin typeface="Calibri"/>
                      </a:endParaRPr>
                    </a:p>
                  </a:txBody>
                  <a:tcPr marL="68580" marR="68580" marT="0" marB="0"/>
                </a:tc>
                <a:extLst>
                  <a:ext uri="{0D108BD9-81ED-4DB2-BD59-A6C34878D82A}">
                    <a16:rowId xmlns:a16="http://schemas.microsoft.com/office/drawing/2014/main" val="10002"/>
                  </a:ext>
                </a:extLst>
              </a:tr>
              <a:tr h="1403171">
                <a:tc>
                  <a:txBody>
                    <a:bodyPr/>
                    <a:lstStyle/>
                    <a:p>
                      <a:pPr algn="l">
                        <a:lnSpc>
                          <a:spcPct val="115000"/>
                        </a:lnSpc>
                        <a:spcAft>
                          <a:spcPts val="1000"/>
                        </a:spcAft>
                      </a:pPr>
                      <a:r>
                        <a:rPr lang="en-US" sz="1600" dirty="0">
                          <a:effectLst/>
                        </a:rPr>
                        <a:t>Co-morbidities like Diabetes Mellitus, Malignancies, patients on dialysis and  on long term immunosuppressant therapy</a:t>
                      </a:r>
                      <a:endParaRPr lang="en-IN" sz="1500" dirty="0">
                        <a:effectLst/>
                        <a:latin typeface="Calibri"/>
                      </a:endParaRPr>
                    </a:p>
                  </a:txBody>
                  <a:tcPr marL="68580" marR="68580" marT="0" marB="0"/>
                </a:tc>
                <a:tc rowSpan="6">
                  <a:txBody>
                    <a:bodyPr/>
                    <a:lstStyle/>
                    <a:p>
                      <a:pPr algn="l">
                        <a:lnSpc>
                          <a:spcPct val="115000"/>
                        </a:lnSpc>
                        <a:spcAft>
                          <a:spcPts val="1000"/>
                        </a:spcAft>
                      </a:pPr>
                      <a:r>
                        <a:rPr lang="en-US" sz="1600" dirty="0">
                          <a:effectLst/>
                        </a:rPr>
                        <a:t>People in Congregated settings –   night shelters, De-addiction centers, Old age homes </a:t>
                      </a:r>
                      <a:endParaRPr lang="en-IN" sz="1500" dirty="0">
                        <a:effectLst/>
                        <a:latin typeface="Calibri"/>
                      </a:endParaRPr>
                    </a:p>
                  </a:txBody>
                  <a:tcPr marL="68580" marR="68580" marT="0" marB="0"/>
                </a:tc>
                <a:tc rowSpan="6">
                  <a:txBody>
                    <a:bodyPr/>
                    <a:lstStyle/>
                    <a:p>
                      <a:pPr algn="just">
                        <a:lnSpc>
                          <a:spcPct val="115000"/>
                        </a:lnSpc>
                        <a:spcAft>
                          <a:spcPts val="1000"/>
                        </a:spcAft>
                      </a:pPr>
                      <a:r>
                        <a:rPr lang="en-US" sz="1600" dirty="0">
                          <a:effectLst/>
                        </a:rPr>
                        <a:t>Indigenous and tribal populations</a:t>
                      </a:r>
                      <a:endParaRPr lang="en-IN" sz="1500" dirty="0">
                        <a:effectLst/>
                        <a:latin typeface="Calibri"/>
                      </a:endParaRPr>
                    </a:p>
                  </a:txBody>
                  <a:tcPr marL="68580" marR="68580" marT="0" marB="0"/>
                </a:tc>
                <a:extLst>
                  <a:ext uri="{0D108BD9-81ED-4DB2-BD59-A6C34878D82A}">
                    <a16:rowId xmlns:a16="http://schemas.microsoft.com/office/drawing/2014/main" val="10003"/>
                  </a:ext>
                </a:extLst>
              </a:tr>
              <a:tr h="467890">
                <a:tc>
                  <a:txBody>
                    <a:bodyPr/>
                    <a:lstStyle/>
                    <a:p>
                      <a:pPr algn="just">
                        <a:lnSpc>
                          <a:spcPct val="115000"/>
                        </a:lnSpc>
                        <a:spcAft>
                          <a:spcPts val="1000"/>
                        </a:spcAft>
                      </a:pPr>
                      <a:r>
                        <a:rPr lang="en-US" sz="1600" dirty="0">
                          <a:effectLst/>
                        </a:rPr>
                        <a:t>Health Care Workers</a:t>
                      </a:r>
                      <a:endParaRPr lang="en-IN" sz="1500" dirty="0">
                        <a:effectLst/>
                        <a:latin typeface="Calibri"/>
                      </a:endParaRPr>
                    </a:p>
                  </a:txBody>
                  <a:tcPr marL="68580" marR="68580" marT="0" marB="0"/>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4"/>
                  </a:ext>
                </a:extLst>
              </a:tr>
              <a:tr h="425035">
                <a:tc>
                  <a:txBody>
                    <a:bodyPr/>
                    <a:lstStyle/>
                    <a:p>
                      <a:pPr algn="just">
                        <a:lnSpc>
                          <a:spcPct val="115000"/>
                        </a:lnSpc>
                        <a:spcAft>
                          <a:spcPts val="1000"/>
                        </a:spcAft>
                      </a:pPr>
                      <a:r>
                        <a:rPr lang="en-US" sz="1600" dirty="0">
                          <a:effectLst/>
                        </a:rPr>
                        <a:t>Household &amp; Workplace Contacts</a:t>
                      </a:r>
                      <a:endParaRPr lang="en-IN" sz="1500" dirty="0">
                        <a:effectLst/>
                        <a:latin typeface="Calibri"/>
                      </a:endParaRPr>
                    </a:p>
                  </a:txBody>
                  <a:tcPr marL="68580" marR="68580" marT="0" marB="0"/>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5"/>
                  </a:ext>
                </a:extLst>
              </a:tr>
              <a:tr h="382683">
                <a:tc>
                  <a:txBody>
                    <a:bodyPr/>
                    <a:lstStyle/>
                    <a:p>
                      <a:pPr algn="just">
                        <a:lnSpc>
                          <a:spcPct val="115000"/>
                        </a:lnSpc>
                        <a:spcAft>
                          <a:spcPts val="1000"/>
                        </a:spcAft>
                      </a:pPr>
                      <a:r>
                        <a:rPr lang="en-US" sz="1600" dirty="0">
                          <a:effectLst/>
                        </a:rPr>
                        <a:t>Patients with Past History of TB</a:t>
                      </a:r>
                      <a:endParaRPr lang="en-IN" sz="1500" dirty="0">
                        <a:effectLst/>
                        <a:latin typeface="Calibri"/>
                      </a:endParaRPr>
                    </a:p>
                  </a:txBody>
                  <a:tcPr marL="68580" marR="68580" marT="0" marB="0"/>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6"/>
                  </a:ext>
                </a:extLst>
              </a:tr>
              <a:tr h="541495">
                <a:tc>
                  <a:txBody>
                    <a:bodyPr/>
                    <a:lstStyle/>
                    <a:p>
                      <a:pPr algn="just">
                        <a:lnSpc>
                          <a:spcPct val="115000"/>
                        </a:lnSpc>
                        <a:spcAft>
                          <a:spcPts val="1000"/>
                        </a:spcAft>
                      </a:pPr>
                      <a:r>
                        <a:rPr lang="en-US" sz="1600" dirty="0">
                          <a:effectLst/>
                        </a:rPr>
                        <a:t>Malnourished</a:t>
                      </a:r>
                      <a:endParaRPr lang="en-IN" sz="1500" dirty="0">
                        <a:effectLst/>
                        <a:latin typeface="Calibri"/>
                      </a:endParaRPr>
                    </a:p>
                  </a:txBody>
                  <a:tcPr marL="68580" marR="68580" marT="0" marB="0"/>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7"/>
                  </a:ext>
                </a:extLst>
              </a:tr>
              <a:tr h="511424">
                <a:tc>
                  <a:txBody>
                    <a:bodyPr/>
                    <a:lstStyle/>
                    <a:p>
                      <a:pPr algn="l">
                        <a:lnSpc>
                          <a:spcPct val="115000"/>
                        </a:lnSpc>
                        <a:spcAft>
                          <a:spcPts val="1000"/>
                        </a:spcAft>
                      </a:pPr>
                      <a:r>
                        <a:rPr lang="en-US" sz="1600" dirty="0">
                          <a:effectLst/>
                        </a:rPr>
                        <a:t>Antenatal mothers attending ANC/MCH</a:t>
                      </a:r>
                      <a:endParaRPr lang="en-IN" sz="1500" dirty="0">
                        <a:effectLst/>
                        <a:latin typeface="Calibri"/>
                      </a:endParaRPr>
                    </a:p>
                  </a:txBody>
                  <a:tcPr marL="68580" marR="68580" marT="0" marB="0"/>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7300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6440"/>
            <a:ext cx="8458200" cy="914400"/>
          </a:xfrm>
          <a:solidFill>
            <a:srgbClr val="0070C0"/>
          </a:solidFill>
        </p:spPr>
        <p:txBody>
          <a:bodyPr/>
          <a:lstStyle/>
          <a:p>
            <a:r>
              <a:rPr lang="en-US" b="1" dirty="0">
                <a:solidFill>
                  <a:schemeClr val="bg1"/>
                </a:solidFill>
              </a:rPr>
              <a:t>Presumptive Pulmonary TB</a:t>
            </a:r>
            <a:endParaRPr lang="en-IN" dirty="0">
              <a:solidFill>
                <a:schemeClr val="bg1"/>
              </a:solidFill>
            </a:endParaRPr>
          </a:p>
        </p:txBody>
      </p:sp>
      <p:sp>
        <p:nvSpPr>
          <p:cNvPr id="3" name="Content Placeholder 2"/>
          <p:cNvSpPr>
            <a:spLocks noGrp="1"/>
          </p:cNvSpPr>
          <p:nvPr>
            <p:ph idx="1"/>
          </p:nvPr>
        </p:nvSpPr>
        <p:spPr>
          <a:xfrm>
            <a:off x="304800" y="1752601"/>
            <a:ext cx="8458200" cy="4724400"/>
          </a:xfrm>
        </p:spPr>
        <p:txBody>
          <a:bodyPr>
            <a:normAutofit fontScale="32500" lnSpcReduction="20000"/>
          </a:bodyPr>
          <a:lstStyle/>
          <a:p>
            <a:pPr marL="0" indent="0">
              <a:buNone/>
            </a:pPr>
            <a:r>
              <a:rPr lang="en-US" sz="7400" b="1" dirty="0"/>
              <a:t>TB Suspect</a:t>
            </a:r>
          </a:p>
          <a:p>
            <a:pPr marL="0" indent="0">
              <a:buNone/>
            </a:pPr>
            <a:r>
              <a:rPr lang="en-US" sz="7400" b="1" dirty="0"/>
              <a:t>Presumptive Pulmonary TB </a:t>
            </a:r>
            <a:r>
              <a:rPr lang="en-US" sz="7400" dirty="0"/>
              <a:t>refers to a person with </a:t>
            </a:r>
            <a:r>
              <a:rPr lang="en-US" sz="7400" u="sng" dirty="0"/>
              <a:t>any </a:t>
            </a:r>
            <a:r>
              <a:rPr lang="en-US" sz="7400" dirty="0"/>
              <a:t>of the symptoms and signs suggestive of TB including:-</a:t>
            </a:r>
          </a:p>
          <a:p>
            <a:pPr marL="0" indent="0">
              <a:buNone/>
            </a:pPr>
            <a:r>
              <a:rPr lang="en-US" sz="7400" dirty="0"/>
              <a:t> </a:t>
            </a:r>
          </a:p>
          <a:p>
            <a:pPr marL="0" indent="0">
              <a:buNone/>
            </a:pPr>
            <a:r>
              <a:rPr lang="en-US" sz="7400" dirty="0">
                <a:solidFill>
                  <a:srgbClr val="FF0000"/>
                </a:solidFill>
              </a:rPr>
              <a:t>	</a:t>
            </a:r>
            <a:r>
              <a:rPr lang="en-US" sz="7400" dirty="0"/>
              <a:t>-Cough for &gt; </a:t>
            </a:r>
            <a:r>
              <a:rPr lang="en-US" sz="7400" u="sng" dirty="0"/>
              <a:t>2 weeks</a:t>
            </a:r>
          </a:p>
          <a:p>
            <a:pPr marL="0" indent="0">
              <a:buNone/>
            </a:pPr>
            <a:r>
              <a:rPr lang="en-US" sz="7400" dirty="0"/>
              <a:t>	-</a:t>
            </a:r>
            <a:r>
              <a:rPr lang="en-US" sz="7400" dirty="0" err="1"/>
              <a:t>Haemoptysis</a:t>
            </a:r>
            <a:endParaRPr lang="en-US" sz="7400" dirty="0"/>
          </a:p>
          <a:p>
            <a:pPr marL="0" indent="0">
              <a:buNone/>
            </a:pPr>
            <a:r>
              <a:rPr lang="en-US" sz="7400" dirty="0"/>
              <a:t>	-Fever &gt;2 weeks</a:t>
            </a:r>
          </a:p>
          <a:p>
            <a:pPr marL="0" indent="0">
              <a:buNone/>
            </a:pPr>
            <a:r>
              <a:rPr lang="en-US" sz="7400" dirty="0"/>
              <a:t>	-</a:t>
            </a:r>
            <a:r>
              <a:rPr lang="en-US" sz="7400" u="sng" dirty="0"/>
              <a:t>Significant weight loss</a:t>
            </a:r>
          </a:p>
          <a:p>
            <a:pPr marL="0" indent="0">
              <a:buNone/>
            </a:pPr>
            <a:r>
              <a:rPr lang="en-US" sz="7400" dirty="0"/>
              <a:t>	</a:t>
            </a:r>
            <a:r>
              <a:rPr lang="en-US" sz="7400" u="sng" dirty="0"/>
              <a:t>-Any pulmonary abnormality in chest radiograph</a:t>
            </a:r>
          </a:p>
          <a:p>
            <a:pPr marL="0" indent="0">
              <a:buNone/>
            </a:pPr>
            <a:r>
              <a:rPr lang="en-US" sz="7400" dirty="0"/>
              <a:t>	</a:t>
            </a:r>
          </a:p>
          <a:p>
            <a:pPr marL="0" indent="0">
              <a:buNone/>
            </a:pPr>
            <a:r>
              <a:rPr lang="en-US" sz="6200" i="1" u="sng" dirty="0"/>
              <a:t>Note</a:t>
            </a:r>
            <a:r>
              <a:rPr lang="en-US" sz="6200" i="1" dirty="0"/>
              <a:t>: In addition , contacts of microbiologically confirmed TB patients, PLHIV , Diabetics, Malnourished, cancer patients,  patients on immuno- suppressants or steroids should be regularly screened for sign and symptoms of TB</a:t>
            </a:r>
          </a:p>
        </p:txBody>
      </p:sp>
      <p:sp>
        <p:nvSpPr>
          <p:cNvPr id="4" name="Multiply 3"/>
          <p:cNvSpPr/>
          <p:nvPr/>
        </p:nvSpPr>
        <p:spPr>
          <a:xfrm>
            <a:off x="457200" y="1752600"/>
            <a:ext cx="1295400" cy="381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5050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506" y="297455"/>
            <a:ext cx="8262651" cy="892367"/>
          </a:xfrm>
          <a:solidFill>
            <a:srgbClr val="0070C0"/>
          </a:solidFill>
        </p:spPr>
        <p:txBody>
          <a:bodyPr/>
          <a:lstStyle/>
          <a:p>
            <a:r>
              <a:rPr lang="en-US" b="1" dirty="0">
                <a:solidFill>
                  <a:schemeClr val="bg1"/>
                </a:solidFill>
              </a:rPr>
              <a:t>Presumptive Extra Pulmonary TB</a:t>
            </a:r>
            <a:endParaRPr lang="en-IN" dirty="0">
              <a:solidFill>
                <a:schemeClr val="bg1"/>
              </a:solidFill>
            </a:endParaRPr>
          </a:p>
        </p:txBody>
      </p:sp>
      <p:sp>
        <p:nvSpPr>
          <p:cNvPr id="3" name="Content Placeholder 2"/>
          <p:cNvSpPr>
            <a:spLocks noGrp="1"/>
          </p:cNvSpPr>
          <p:nvPr>
            <p:ph idx="1"/>
          </p:nvPr>
        </p:nvSpPr>
        <p:spPr>
          <a:xfrm>
            <a:off x="457200" y="1600200"/>
            <a:ext cx="8229600" cy="4953000"/>
          </a:xfrm>
        </p:spPr>
        <p:txBody>
          <a:bodyPr>
            <a:normAutofit/>
          </a:bodyPr>
          <a:lstStyle/>
          <a:p>
            <a:pPr marL="0" indent="0" algn="ctr">
              <a:buNone/>
            </a:pPr>
            <a:r>
              <a:rPr lang="en-US" sz="3200" b="1" dirty="0"/>
              <a:t>Presumptive Extra Pulmonary TB </a:t>
            </a:r>
            <a:r>
              <a:rPr lang="en-US" sz="3200" dirty="0"/>
              <a:t>refers to the presence of organ specific symptoms and signs like swelling of lymph node, pain and swelling in joints, neck stiffness, disorientation , etc., </a:t>
            </a:r>
          </a:p>
          <a:p>
            <a:pPr marL="0" indent="0" algn="ctr">
              <a:buNone/>
            </a:pPr>
            <a:r>
              <a:rPr lang="en-US" sz="3200" dirty="0"/>
              <a:t>and/or </a:t>
            </a:r>
          </a:p>
          <a:p>
            <a:pPr marL="0" indent="0" algn="ctr">
              <a:buNone/>
            </a:pPr>
            <a:r>
              <a:rPr lang="en-US" sz="3200" dirty="0"/>
              <a:t>constitutional symptoms like significant weight loss, persistent fever for ≥ 2 weeks, </a:t>
            </a:r>
            <a:r>
              <a:rPr lang="en-US" sz="3200" u="sng" dirty="0"/>
              <a:t>night sweats</a:t>
            </a:r>
            <a:r>
              <a:rPr lang="en-US" sz="3200" dirty="0"/>
              <a:t>.</a:t>
            </a:r>
          </a:p>
          <a:p>
            <a:pPr algn="ctr"/>
            <a:endParaRPr lang="en-IN" sz="1100" i="1" dirty="0"/>
          </a:p>
        </p:txBody>
      </p:sp>
    </p:spTree>
    <p:extLst>
      <p:ext uri="{BB962C8B-B14F-4D97-AF65-F5344CB8AC3E}">
        <p14:creationId xmlns:p14="http://schemas.microsoft.com/office/powerpoint/2010/main" val="3899261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337" y="253388"/>
            <a:ext cx="8466464" cy="760164"/>
          </a:xfrm>
          <a:solidFill>
            <a:srgbClr val="0070C0"/>
          </a:solidFill>
        </p:spPr>
        <p:txBody>
          <a:bodyPr/>
          <a:lstStyle/>
          <a:p>
            <a:r>
              <a:rPr lang="en-US" b="1" dirty="0">
                <a:solidFill>
                  <a:schemeClr val="bg1"/>
                </a:solidFill>
              </a:rPr>
              <a:t>Presumptive </a:t>
            </a:r>
            <a:r>
              <a:rPr lang="en-US" b="1" dirty="0" err="1">
                <a:solidFill>
                  <a:schemeClr val="bg1"/>
                </a:solidFill>
              </a:rPr>
              <a:t>Paediatric</a:t>
            </a:r>
            <a:r>
              <a:rPr lang="en-US" b="1" dirty="0">
                <a:solidFill>
                  <a:schemeClr val="bg1"/>
                </a:solidFill>
              </a:rPr>
              <a:t> TB</a:t>
            </a:r>
            <a:endParaRPr lang="en-IN" dirty="0">
              <a:solidFill>
                <a:schemeClr val="bg1"/>
              </a:solidFill>
            </a:endParaRPr>
          </a:p>
        </p:txBody>
      </p:sp>
      <p:sp>
        <p:nvSpPr>
          <p:cNvPr id="3" name="Content Placeholder 2"/>
          <p:cNvSpPr>
            <a:spLocks noGrp="1"/>
          </p:cNvSpPr>
          <p:nvPr>
            <p:ph idx="1"/>
          </p:nvPr>
        </p:nvSpPr>
        <p:spPr>
          <a:xfrm>
            <a:off x="457201" y="1333041"/>
            <a:ext cx="8229600" cy="4648200"/>
          </a:xfrm>
        </p:spPr>
        <p:txBody>
          <a:bodyPr>
            <a:noAutofit/>
          </a:bodyPr>
          <a:lstStyle/>
          <a:p>
            <a:pPr marL="0" indent="0">
              <a:buNone/>
            </a:pPr>
            <a:r>
              <a:rPr lang="en-US" sz="2800" b="1" dirty="0"/>
              <a:t>Presumptive Paediatric TB </a:t>
            </a:r>
            <a:r>
              <a:rPr lang="en-US" sz="2800" dirty="0"/>
              <a:t>refers to children with </a:t>
            </a:r>
          </a:p>
          <a:p>
            <a:pPr marL="0" indent="0">
              <a:buNone/>
            </a:pPr>
            <a:r>
              <a:rPr lang="en-US" sz="2800" dirty="0"/>
              <a:t>- Persistent fever and / or cough for more than 2 weeks</a:t>
            </a:r>
          </a:p>
          <a:p>
            <a:pPr marL="0" indent="0">
              <a:buNone/>
            </a:pPr>
            <a:r>
              <a:rPr lang="en-US" sz="2800" dirty="0"/>
              <a:t>- Loss of weight*/no weight gain </a:t>
            </a:r>
          </a:p>
          <a:p>
            <a:pPr marL="0" indent="0">
              <a:buNone/>
            </a:pPr>
            <a:r>
              <a:rPr lang="en-US" sz="2800" dirty="0"/>
              <a:t>			and/or </a:t>
            </a:r>
          </a:p>
          <a:p>
            <a:pPr marL="0" indent="0">
              <a:buNone/>
            </a:pPr>
            <a:r>
              <a:rPr lang="en-US" sz="2800" dirty="0"/>
              <a:t>- History of contact with infectious TB case**.</a:t>
            </a:r>
          </a:p>
          <a:p>
            <a:pPr marL="0" indent="0">
              <a:buNone/>
            </a:pPr>
            <a:endParaRPr lang="en-US" sz="1051" dirty="0"/>
          </a:p>
          <a:p>
            <a:pPr marL="0" indent="0">
              <a:buNone/>
            </a:pPr>
            <a:r>
              <a:rPr lang="en-US" sz="2000" i="1" dirty="0"/>
              <a:t>*History of unexplained weight loss or no weight gain in past 3 months ; loss of weight is defined as loss of &gt;5% body weight as compared to highest weight recorded in last 3 months.</a:t>
            </a:r>
          </a:p>
          <a:p>
            <a:pPr marL="0" indent="0">
              <a:buNone/>
            </a:pPr>
            <a:r>
              <a:rPr lang="en-US" sz="2000" i="1" dirty="0"/>
              <a:t>**In a symptomatic child contact with a person with any form of active TB within last 2 years may be significant.</a:t>
            </a:r>
          </a:p>
          <a:p>
            <a:pPr>
              <a:buFont typeface="Arial" charset="0"/>
              <a:buChar char="•"/>
            </a:pPr>
            <a:endParaRPr lang="en-US" i="1" dirty="0"/>
          </a:p>
          <a:p>
            <a:pPr marL="0" indent="0">
              <a:buNone/>
            </a:pPr>
            <a:endParaRPr lang="en-IN" dirty="0"/>
          </a:p>
        </p:txBody>
      </p:sp>
    </p:spTree>
    <p:extLst>
      <p:ext uri="{BB962C8B-B14F-4D97-AF65-F5344CB8AC3E}">
        <p14:creationId xmlns:p14="http://schemas.microsoft.com/office/powerpoint/2010/main" val="409299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1A47-13AF-4813-BBF3-AB018EC1968E}"/>
              </a:ext>
            </a:extLst>
          </p:cNvPr>
          <p:cNvSpPr>
            <a:spLocks noGrp="1"/>
          </p:cNvSpPr>
          <p:nvPr>
            <p:ph type="title"/>
          </p:nvPr>
        </p:nvSpPr>
        <p:spPr/>
        <p:txBody>
          <a:bodyPr/>
          <a:lstStyle/>
          <a:p>
            <a:pPr algn="ctr"/>
            <a:r>
              <a:rPr lang="en-US" dirty="0"/>
              <a:t>Introduction </a:t>
            </a:r>
            <a:endParaRPr lang="en-IN" dirty="0"/>
          </a:p>
        </p:txBody>
      </p:sp>
      <p:sp>
        <p:nvSpPr>
          <p:cNvPr id="3" name="Content Placeholder 2">
            <a:extLst>
              <a:ext uri="{FF2B5EF4-FFF2-40B4-BE49-F238E27FC236}">
                <a16:creationId xmlns:a16="http://schemas.microsoft.com/office/drawing/2014/main" id="{E452426B-20D9-45E8-BC06-74254AB150E7}"/>
              </a:ext>
            </a:extLst>
          </p:cNvPr>
          <p:cNvSpPr>
            <a:spLocks noGrp="1"/>
          </p:cNvSpPr>
          <p:nvPr>
            <p:ph idx="1"/>
          </p:nvPr>
        </p:nvSpPr>
        <p:spPr/>
        <p:txBody>
          <a:bodyPr/>
          <a:lstStyle/>
          <a:p>
            <a:r>
              <a:rPr lang="en-US" dirty="0"/>
              <a:t>Introduction </a:t>
            </a:r>
          </a:p>
          <a:p>
            <a:r>
              <a:rPr lang="en-US" dirty="0"/>
              <a:t>TB burden in India</a:t>
            </a:r>
          </a:p>
          <a:p>
            <a:r>
              <a:rPr lang="en-US" dirty="0"/>
              <a:t>Presumptive TB Case definitions</a:t>
            </a:r>
          </a:p>
          <a:p>
            <a:r>
              <a:rPr lang="en-US" dirty="0"/>
              <a:t>Algorithm for the diagnosis of TB</a:t>
            </a:r>
          </a:p>
          <a:p>
            <a:r>
              <a:rPr lang="en-US" dirty="0"/>
              <a:t>Treatment of TB</a:t>
            </a:r>
          </a:p>
          <a:p>
            <a:endParaRPr lang="en-US" dirty="0"/>
          </a:p>
          <a:p>
            <a:r>
              <a:rPr lang="en-US" dirty="0"/>
              <a:t>Challenges to control TB</a:t>
            </a:r>
          </a:p>
          <a:p>
            <a:endParaRPr lang="en-US" dirty="0"/>
          </a:p>
          <a:p>
            <a:endParaRPr lang="en-US" dirty="0"/>
          </a:p>
          <a:p>
            <a:endParaRPr lang="en-IN" dirty="0"/>
          </a:p>
        </p:txBody>
      </p:sp>
      <p:sp>
        <p:nvSpPr>
          <p:cNvPr id="4" name="Slide Number Placeholder 3">
            <a:extLst>
              <a:ext uri="{FF2B5EF4-FFF2-40B4-BE49-F238E27FC236}">
                <a16:creationId xmlns:a16="http://schemas.microsoft.com/office/drawing/2014/main" id="{54BFF8A9-35DF-486B-B878-DBC1C730C9E0}"/>
              </a:ext>
            </a:extLst>
          </p:cNvPr>
          <p:cNvSpPr>
            <a:spLocks noGrp="1"/>
          </p:cNvSpPr>
          <p:nvPr>
            <p:ph type="sldNum" sz="quarter" idx="12"/>
          </p:nvPr>
        </p:nvSpPr>
        <p:spPr/>
        <p:txBody>
          <a:bodyPr/>
          <a:lstStyle/>
          <a:p>
            <a:fld id="{12B5328F-5207-44D2-8ABB-E9C185FCB670}" type="slidenum">
              <a:rPr lang="en-US" smtClean="0"/>
              <a:pPr/>
              <a:t>2</a:t>
            </a:fld>
            <a:endParaRPr lang="en-US"/>
          </a:p>
        </p:txBody>
      </p:sp>
    </p:spTree>
    <p:extLst>
      <p:ext uri="{BB962C8B-B14F-4D97-AF65-F5344CB8AC3E}">
        <p14:creationId xmlns:p14="http://schemas.microsoft.com/office/powerpoint/2010/main" val="3890873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F550A4-729F-4D73-8763-627515362365}"/>
              </a:ext>
            </a:extLst>
          </p:cNvPr>
          <p:cNvSpPr>
            <a:spLocks noGrp="1"/>
          </p:cNvSpPr>
          <p:nvPr>
            <p:ph type="ctrTitle"/>
          </p:nvPr>
        </p:nvSpPr>
        <p:spPr/>
        <p:txBody>
          <a:bodyPr/>
          <a:lstStyle/>
          <a:p>
            <a:r>
              <a:rPr lang="en-US" dirty="0"/>
              <a:t>Diagnostic Algorithm</a:t>
            </a:r>
            <a:endParaRPr lang="en-IN" dirty="0"/>
          </a:p>
        </p:txBody>
      </p:sp>
      <p:sp>
        <p:nvSpPr>
          <p:cNvPr id="6" name="Subtitle 5">
            <a:extLst>
              <a:ext uri="{FF2B5EF4-FFF2-40B4-BE49-F238E27FC236}">
                <a16:creationId xmlns:a16="http://schemas.microsoft.com/office/drawing/2014/main" id="{2DE74D4C-05A1-4E43-AE45-59EB623FB87A}"/>
              </a:ext>
            </a:extLst>
          </p:cNvPr>
          <p:cNvSpPr>
            <a:spLocks noGrp="1"/>
          </p:cNvSpPr>
          <p:nvPr>
            <p:ph type="subTitle" idx="1"/>
          </p:nvPr>
        </p:nvSpPr>
        <p:spPr/>
        <p:txBody>
          <a:bodyPr/>
          <a:lstStyle/>
          <a:p>
            <a:endParaRPr lang="en-IN"/>
          </a:p>
        </p:txBody>
      </p:sp>
      <p:sp>
        <p:nvSpPr>
          <p:cNvPr id="4" name="Slide Number Placeholder 3">
            <a:extLst>
              <a:ext uri="{FF2B5EF4-FFF2-40B4-BE49-F238E27FC236}">
                <a16:creationId xmlns:a16="http://schemas.microsoft.com/office/drawing/2014/main" id="{142168BD-F2C9-425E-95B5-4006F6962B9A}"/>
              </a:ext>
            </a:extLst>
          </p:cNvPr>
          <p:cNvSpPr>
            <a:spLocks noGrp="1"/>
          </p:cNvSpPr>
          <p:nvPr>
            <p:ph type="sldNum" sz="quarter" idx="12"/>
          </p:nvPr>
        </p:nvSpPr>
        <p:spPr/>
        <p:txBody>
          <a:bodyPr/>
          <a:lstStyle/>
          <a:p>
            <a:fld id="{12B5328F-5207-44D2-8ABB-E9C185FCB670}" type="slidenum">
              <a:rPr lang="en-US" smtClean="0"/>
              <a:pPr/>
              <a:t>20</a:t>
            </a:fld>
            <a:endParaRPr lang="en-US"/>
          </a:p>
        </p:txBody>
      </p:sp>
    </p:spTree>
    <p:extLst>
      <p:ext uri="{BB962C8B-B14F-4D97-AF65-F5344CB8AC3E}">
        <p14:creationId xmlns:p14="http://schemas.microsoft.com/office/powerpoint/2010/main" val="1685361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72" r="12658"/>
          <a:stretch/>
        </p:blipFill>
        <p:spPr bwMode="auto">
          <a:xfrm rot="5400000">
            <a:off x="1571304" y="-687150"/>
            <a:ext cx="5979355" cy="892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9"/>
            <a:ext cx="8229600" cy="510365"/>
          </a:xfrm>
          <a:solidFill>
            <a:srgbClr val="0070C0"/>
          </a:solidFill>
        </p:spPr>
        <p:txBody>
          <a:bodyPr>
            <a:normAutofit fontScale="90000"/>
          </a:bodyPr>
          <a:lstStyle/>
          <a:p>
            <a:r>
              <a:rPr lang="en-US" b="1" dirty="0">
                <a:solidFill>
                  <a:schemeClr val="bg1"/>
                </a:solidFill>
              </a:rPr>
              <a:t>Diagnostic Algorithm for Pulmonary TB</a:t>
            </a:r>
          </a:p>
        </p:txBody>
      </p:sp>
    </p:spTree>
    <p:extLst>
      <p:ext uri="{BB962C8B-B14F-4D97-AF65-F5344CB8AC3E}">
        <p14:creationId xmlns:p14="http://schemas.microsoft.com/office/powerpoint/2010/main" val="3033570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93" r="17911"/>
          <a:stretch/>
        </p:blipFill>
        <p:spPr bwMode="auto">
          <a:xfrm rot="5400000">
            <a:off x="1801258" y="-490252"/>
            <a:ext cx="5607585" cy="874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9"/>
            <a:ext cx="8229600" cy="805015"/>
          </a:xfrm>
          <a:solidFill>
            <a:srgbClr val="0070C0"/>
          </a:solidFill>
        </p:spPr>
        <p:txBody>
          <a:bodyPr>
            <a:noAutofit/>
          </a:bodyPr>
          <a:lstStyle/>
          <a:p>
            <a:r>
              <a:rPr lang="en-US" sz="3600" b="1" dirty="0">
                <a:solidFill>
                  <a:schemeClr val="bg1"/>
                </a:solidFill>
              </a:rPr>
              <a:t>Diagnostic Algorithm for Extra Pulmonary TB</a:t>
            </a:r>
          </a:p>
        </p:txBody>
      </p:sp>
    </p:spTree>
    <p:extLst>
      <p:ext uri="{BB962C8B-B14F-4D97-AF65-F5344CB8AC3E}">
        <p14:creationId xmlns:p14="http://schemas.microsoft.com/office/powerpoint/2010/main" val="889901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0"/>
            <a:ext cx="8229600" cy="894730"/>
          </a:xfrm>
        </p:spPr>
        <p:txBody>
          <a:bodyPr>
            <a:noAutofit/>
          </a:bodyPr>
          <a:lstStyle/>
          <a:p>
            <a:pPr eaLnBrk="1" hangingPunct="1"/>
            <a:r>
              <a:rPr lang="en-US" sz="3200" b="1" kern="12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Extrapulmonary</a:t>
            </a:r>
            <a:r>
              <a:rPr lang="en-US" sz="3200" b="1"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TB</a:t>
            </a:r>
            <a:endParaRPr lang="en-IN" sz="3200" b="1"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Content Placeholder 8"/>
          <p:cNvPicPr>
            <a:picLocks noGrp="1" noChangeAspect="1"/>
          </p:cNvPicPr>
          <p:nvPr>
            <p:ph sz="half" idx="1"/>
          </p:nvPr>
        </p:nvPicPr>
        <p:blipFill rotWithShape="1">
          <a:blip r:embed="rId2"/>
          <a:srcRect l="21730" t="14212" r="22872" b="10289"/>
          <a:stretch/>
        </p:blipFill>
        <p:spPr>
          <a:xfrm>
            <a:off x="102394" y="979054"/>
            <a:ext cx="8904510" cy="4995999"/>
          </a:xfrm>
          <a:prstGeom prst="rect">
            <a:avLst/>
          </a:prstGeom>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5243" y="6059379"/>
            <a:ext cx="1531661" cy="70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srcRect/>
          <a:stretch>
            <a:fillRect/>
          </a:stretch>
        </p:blipFill>
        <p:spPr bwMode="auto">
          <a:xfrm>
            <a:off x="102394" y="6086765"/>
            <a:ext cx="709611" cy="673041"/>
          </a:xfrm>
          <a:prstGeom prst="rect">
            <a:avLst/>
          </a:prstGeom>
          <a:noFill/>
          <a:ln w="9525">
            <a:noFill/>
            <a:miter lim="800000"/>
            <a:headEnd/>
            <a:tailEnd/>
          </a:ln>
        </p:spPr>
      </p:pic>
      <p:sp>
        <p:nvSpPr>
          <p:cNvPr id="2" name="Rounded Rectangle 1"/>
          <p:cNvSpPr/>
          <p:nvPr/>
        </p:nvSpPr>
        <p:spPr bwMode="auto">
          <a:xfrm flipV="1">
            <a:off x="434109" y="894730"/>
            <a:ext cx="8321964" cy="84325"/>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2854171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602939-163F-4637-8FE2-1BCC84F89C03}"/>
              </a:ext>
            </a:extLst>
          </p:cNvPr>
          <p:cNvSpPr>
            <a:spLocks noGrp="1"/>
          </p:cNvSpPr>
          <p:nvPr>
            <p:ph type="ctrTitle"/>
          </p:nvPr>
        </p:nvSpPr>
        <p:spPr/>
        <p:txBody>
          <a:bodyPr/>
          <a:lstStyle/>
          <a:p>
            <a:r>
              <a:rPr lang="en-US" dirty="0"/>
              <a:t>Diagnosis</a:t>
            </a:r>
            <a:endParaRPr lang="en-IN" dirty="0"/>
          </a:p>
        </p:txBody>
      </p:sp>
      <p:sp>
        <p:nvSpPr>
          <p:cNvPr id="7" name="Subtitle 6">
            <a:extLst>
              <a:ext uri="{FF2B5EF4-FFF2-40B4-BE49-F238E27FC236}">
                <a16:creationId xmlns:a16="http://schemas.microsoft.com/office/drawing/2014/main" id="{0BC26F4A-55AF-4C37-9EEB-6DB12B09F78D}"/>
              </a:ext>
            </a:extLst>
          </p:cNvPr>
          <p:cNvSpPr>
            <a:spLocks noGrp="1"/>
          </p:cNvSpPr>
          <p:nvPr>
            <p:ph type="subTitle" idx="1"/>
          </p:nvPr>
        </p:nvSpPr>
        <p:spPr/>
        <p:txBody>
          <a:bodyPr/>
          <a:lstStyle/>
          <a:p>
            <a:endParaRPr lang="en-IN"/>
          </a:p>
        </p:txBody>
      </p:sp>
      <p:sp>
        <p:nvSpPr>
          <p:cNvPr id="5" name="Slide Number Placeholder 4">
            <a:extLst>
              <a:ext uri="{FF2B5EF4-FFF2-40B4-BE49-F238E27FC236}">
                <a16:creationId xmlns:a16="http://schemas.microsoft.com/office/drawing/2014/main" id="{CA190C3B-830B-41C4-8EA6-FD3914E09DBA}"/>
              </a:ext>
            </a:extLst>
          </p:cNvPr>
          <p:cNvSpPr>
            <a:spLocks noGrp="1"/>
          </p:cNvSpPr>
          <p:nvPr>
            <p:ph type="sldNum" sz="quarter" idx="12"/>
          </p:nvPr>
        </p:nvSpPr>
        <p:spPr/>
        <p:txBody>
          <a:bodyPr/>
          <a:lstStyle/>
          <a:p>
            <a:fld id="{12B5328F-5207-44D2-8ABB-E9C185FCB670}" type="slidenum">
              <a:rPr lang="en-US" smtClean="0"/>
              <a:pPr/>
              <a:t>24</a:t>
            </a:fld>
            <a:endParaRPr lang="en-US"/>
          </a:p>
        </p:txBody>
      </p:sp>
    </p:spTree>
    <p:extLst>
      <p:ext uri="{BB962C8B-B14F-4D97-AF65-F5344CB8AC3E}">
        <p14:creationId xmlns:p14="http://schemas.microsoft.com/office/powerpoint/2010/main" val="2010400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61999"/>
          </a:xfrm>
          <a:solidFill>
            <a:srgbClr val="0070C0"/>
          </a:solidFill>
        </p:spPr>
        <p:txBody>
          <a:bodyPr>
            <a:normAutofit/>
          </a:bodyPr>
          <a:lstStyle/>
          <a:p>
            <a:r>
              <a:rPr lang="en-US" b="1" dirty="0">
                <a:solidFill>
                  <a:schemeClr val="bg1"/>
                </a:solidFill>
              </a:rPr>
              <a:t>Diagnosis of TB</a:t>
            </a:r>
          </a:p>
        </p:txBody>
      </p:sp>
      <p:sp>
        <p:nvSpPr>
          <p:cNvPr id="3" name="Content Placeholder 2"/>
          <p:cNvSpPr>
            <a:spLocks noGrp="1"/>
          </p:cNvSpPr>
          <p:nvPr>
            <p:ph idx="1"/>
          </p:nvPr>
        </p:nvSpPr>
        <p:spPr>
          <a:xfrm>
            <a:off x="457200" y="969484"/>
            <a:ext cx="8229600" cy="5583716"/>
          </a:xfrm>
        </p:spPr>
        <p:txBody>
          <a:bodyPr>
            <a:normAutofit fontScale="92500" lnSpcReduction="20000"/>
          </a:bodyPr>
          <a:lstStyle/>
          <a:p>
            <a:pPr marL="0" indent="0">
              <a:buNone/>
            </a:pPr>
            <a:r>
              <a:rPr lang="en-US" b="1" dirty="0"/>
              <a:t>Clinical Diagnosis</a:t>
            </a:r>
          </a:p>
          <a:p>
            <a:pPr>
              <a:buFontTx/>
              <a:buChar char="-"/>
            </a:pPr>
            <a:r>
              <a:rPr lang="en-US" dirty="0"/>
              <a:t>Based on symptoms</a:t>
            </a:r>
          </a:p>
          <a:p>
            <a:pPr>
              <a:buFontTx/>
              <a:buChar char="-"/>
            </a:pPr>
            <a:r>
              <a:rPr lang="en-US" dirty="0"/>
              <a:t>Radiological ( X-Ray, CT Scan/MRI)</a:t>
            </a:r>
          </a:p>
          <a:p>
            <a:pPr>
              <a:buFontTx/>
              <a:buChar char="-"/>
            </a:pPr>
            <a:r>
              <a:rPr lang="en-US" dirty="0"/>
              <a:t>FNAC/Tissue Biopsy ; Histopathology</a:t>
            </a:r>
          </a:p>
          <a:p>
            <a:pPr marL="0" indent="0">
              <a:buNone/>
            </a:pPr>
            <a:endParaRPr lang="en-US" b="1" dirty="0"/>
          </a:p>
          <a:p>
            <a:pPr marL="0" indent="0">
              <a:buNone/>
            </a:pPr>
            <a:r>
              <a:rPr lang="en-US" b="1" dirty="0"/>
              <a:t>Microbiological Confirmation</a:t>
            </a:r>
          </a:p>
          <a:p>
            <a:pPr marL="514350" indent="-514350">
              <a:buFont typeface="+mj-lt"/>
              <a:buAutoNum type="arabicPeriod"/>
            </a:pPr>
            <a:r>
              <a:rPr lang="en-US" dirty="0"/>
              <a:t>Microscopy (ZN/LED FM)</a:t>
            </a:r>
          </a:p>
          <a:p>
            <a:pPr marL="514350" indent="-514350">
              <a:buFont typeface="+mj-lt"/>
              <a:buAutoNum type="arabicPeriod"/>
            </a:pPr>
            <a:r>
              <a:rPr lang="en-US" dirty="0"/>
              <a:t>Phenotypic Tests</a:t>
            </a:r>
          </a:p>
          <a:p>
            <a:pPr lvl="1"/>
            <a:r>
              <a:rPr lang="en-US" dirty="0"/>
              <a:t>Solid Culture (LJ) </a:t>
            </a:r>
          </a:p>
          <a:p>
            <a:pPr lvl="1"/>
            <a:r>
              <a:rPr lang="en-US" dirty="0"/>
              <a:t>Liquid Culture ( MGIT)</a:t>
            </a:r>
          </a:p>
          <a:p>
            <a:pPr marL="514350" indent="-514350">
              <a:buFont typeface="+mj-lt"/>
              <a:buAutoNum type="arabicPeriod"/>
            </a:pPr>
            <a:r>
              <a:rPr lang="en-US" dirty="0"/>
              <a:t>Genotypic Tests :Rapid  Molecular Tests </a:t>
            </a:r>
          </a:p>
          <a:p>
            <a:pPr lvl="1"/>
            <a:r>
              <a:rPr lang="en-US" dirty="0"/>
              <a:t>1st Line LPA ( R&amp;H), 2</a:t>
            </a:r>
            <a:r>
              <a:rPr lang="en-US" baseline="30000" dirty="0"/>
              <a:t>nd</a:t>
            </a:r>
            <a:r>
              <a:rPr lang="en-US" dirty="0"/>
              <a:t> Line LPA ( Group of FQ and SLI)</a:t>
            </a:r>
          </a:p>
          <a:p>
            <a:pPr lvl="1"/>
            <a:r>
              <a:rPr lang="en-US" dirty="0"/>
              <a:t>CBNAAT/ </a:t>
            </a:r>
            <a:r>
              <a:rPr lang="en-US" dirty="0" err="1"/>
              <a:t>GeneXpert</a:t>
            </a:r>
            <a:endParaRPr lang="en-US" dirty="0"/>
          </a:p>
          <a:p>
            <a:pPr lvl="1"/>
            <a:r>
              <a:rPr lang="en-US" dirty="0"/>
              <a:t>True NAAT/ RTPCR</a:t>
            </a:r>
          </a:p>
          <a:p>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8879" y="5982159"/>
            <a:ext cx="875841" cy="875841"/>
          </a:xfrm>
          <a:prstGeom prst="rect">
            <a:avLst/>
          </a:prstGeom>
        </p:spPr>
      </p:pic>
    </p:spTree>
    <p:extLst>
      <p:ext uri="{BB962C8B-B14F-4D97-AF65-F5344CB8AC3E}">
        <p14:creationId xmlns:p14="http://schemas.microsoft.com/office/powerpoint/2010/main" val="1766716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4236"/>
            <a:ext cx="8686800" cy="1167788"/>
          </a:xfrm>
          <a:solidFill>
            <a:srgbClr val="0070C0"/>
          </a:solidFill>
          <a:ln>
            <a:noFill/>
          </a:ln>
        </p:spPr>
        <p:txBody>
          <a:bodyPr vert="horz" wrap="square" lIns="91308" tIns="45660" rIns="91308" bIns="45660" numCol="1" anchor="ctr" anchorCtr="0" compatLnSpc="1">
            <a:prstTxWarp prst="textNoShape">
              <a:avLst/>
            </a:prstTxWarp>
          </a:bodyPr>
          <a:lstStyle/>
          <a:p>
            <a:pPr fontAlgn="base">
              <a:spcAft>
                <a:spcPct val="0"/>
              </a:spcAft>
            </a:pPr>
            <a:r>
              <a:rPr lang="en-GB" b="1" dirty="0">
                <a:solidFill>
                  <a:schemeClr val="bg1"/>
                </a:solidFill>
              </a:rPr>
              <a:t>Turnaround time</a:t>
            </a:r>
            <a:endParaRPr lang="en-IN" b="1" dirty="0">
              <a:solidFill>
                <a:schemeClr val="bg1"/>
              </a:solidFill>
            </a:endParaRPr>
          </a:p>
        </p:txBody>
      </p:sp>
      <p:sp>
        <p:nvSpPr>
          <p:cNvPr id="3" name="Content Placeholder 2"/>
          <p:cNvSpPr>
            <a:spLocks noGrp="1"/>
          </p:cNvSpPr>
          <p:nvPr>
            <p:ph idx="1"/>
          </p:nvPr>
        </p:nvSpPr>
        <p:spPr>
          <a:xfrm>
            <a:off x="228600" y="1752600"/>
            <a:ext cx="8686800" cy="4876800"/>
          </a:xfrm>
        </p:spPr>
        <p:txBody>
          <a:bodyPr>
            <a:normAutofit/>
          </a:bodyPr>
          <a:lstStyle/>
          <a:p>
            <a:pPr lvl="1" algn="just">
              <a:buFont typeface="Wingdings" panose="05000000000000000000" pitchFamily="2" charset="2"/>
              <a:buChar char="Ø"/>
            </a:pPr>
            <a:r>
              <a:rPr lang="en-GB" dirty="0"/>
              <a:t>Solid LJ media- of up to 84 days, </a:t>
            </a:r>
          </a:p>
          <a:p>
            <a:pPr lvl="1" algn="just">
              <a:buFont typeface="Wingdings" panose="05000000000000000000" pitchFamily="2" charset="2"/>
              <a:buChar char="Ø"/>
            </a:pPr>
            <a:endParaRPr lang="en-GB" dirty="0"/>
          </a:p>
          <a:p>
            <a:pPr lvl="1" algn="just">
              <a:buFont typeface="Wingdings" panose="05000000000000000000" pitchFamily="2" charset="2"/>
              <a:buChar char="Ø"/>
            </a:pPr>
            <a:r>
              <a:rPr lang="en-GB" dirty="0"/>
              <a:t>Liquid Culture (MGIT) up to 42 days, </a:t>
            </a:r>
          </a:p>
          <a:p>
            <a:pPr lvl="1" algn="just">
              <a:buFont typeface="Wingdings" panose="05000000000000000000" pitchFamily="2" charset="2"/>
              <a:buChar char="Ø"/>
            </a:pPr>
            <a:endParaRPr lang="en-GB" dirty="0"/>
          </a:p>
          <a:p>
            <a:pPr lvl="1" algn="just">
              <a:buFont typeface="Wingdings" panose="05000000000000000000" pitchFamily="2" charset="2"/>
              <a:buChar char="Ø"/>
            </a:pPr>
            <a:r>
              <a:rPr lang="en-GB" dirty="0"/>
              <a:t>LPA up to 72 hours </a:t>
            </a:r>
          </a:p>
          <a:p>
            <a:pPr lvl="1" algn="just">
              <a:buFont typeface="Wingdings" panose="05000000000000000000" pitchFamily="2" charset="2"/>
              <a:buChar char="Ø"/>
            </a:pPr>
            <a:endParaRPr lang="en-GB" dirty="0"/>
          </a:p>
          <a:p>
            <a:pPr lvl="1" algn="just">
              <a:buFont typeface="Wingdings" panose="05000000000000000000" pitchFamily="2" charset="2"/>
              <a:buChar char="Ø"/>
            </a:pPr>
            <a:r>
              <a:rPr lang="en-GB" dirty="0"/>
              <a:t> CBNAAT/ Gene </a:t>
            </a:r>
            <a:r>
              <a:rPr lang="en-GB" dirty="0" err="1"/>
              <a:t>Xpert</a:t>
            </a:r>
            <a:r>
              <a:rPr lang="en-GB" dirty="0"/>
              <a:t> - 2 hours</a:t>
            </a:r>
          </a:p>
          <a:p>
            <a:pPr lvl="1" algn="just">
              <a:buFont typeface="Wingdings" panose="05000000000000000000" pitchFamily="2" charset="2"/>
              <a:buChar char="Ø"/>
            </a:pPr>
            <a:endParaRPr lang="en-GB" dirty="0"/>
          </a:p>
          <a:p>
            <a:pPr lvl="1" algn="just">
              <a:buFont typeface="Wingdings" panose="05000000000000000000" pitchFamily="2" charset="2"/>
              <a:buChar char="Ø"/>
            </a:pPr>
            <a:r>
              <a:rPr lang="en-GB" dirty="0"/>
              <a:t>RTPCR/ TRUENAAT – 90 min</a:t>
            </a:r>
            <a:endParaRPr lang="en-IN" dirty="0"/>
          </a:p>
          <a:p>
            <a:pPr algn="just"/>
            <a:endParaRPr lang="en-IN"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9575" y="5709162"/>
            <a:ext cx="1114425" cy="1114425"/>
          </a:xfrm>
          <a:prstGeom prst="rect">
            <a:avLst/>
          </a:prstGeom>
        </p:spPr>
      </p:pic>
    </p:spTree>
    <p:extLst>
      <p:ext uri="{BB962C8B-B14F-4D97-AF65-F5344CB8AC3E}">
        <p14:creationId xmlns:p14="http://schemas.microsoft.com/office/powerpoint/2010/main" val="2711433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09600" y="478776"/>
            <a:ext cx="7924800" cy="584775"/>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chemeClr val="bg1"/>
                </a:solidFill>
                <a:effectLst/>
                <a:uLnTx/>
                <a:uFillTx/>
                <a:ea typeface="+mn-ea"/>
                <a:cs typeface="Arial" pitchFamily="34" charset="0"/>
              </a:rPr>
              <a:t>Sensitivity </a:t>
            </a:r>
            <a:r>
              <a:rPr lang="en-IN" sz="3200" b="1" dirty="0">
                <a:solidFill>
                  <a:schemeClr val="bg1"/>
                </a:solidFill>
                <a:cs typeface="Arial" pitchFamily="34" charset="0"/>
              </a:rPr>
              <a:t>&amp; S</a:t>
            </a:r>
            <a:r>
              <a:rPr kumimoji="0" lang="en-IN" sz="3200" b="1" i="0" u="none" strike="noStrike" kern="1200" cap="none" spc="0" normalizeH="0" baseline="0" noProof="0" dirty="0" err="1">
                <a:ln>
                  <a:noFill/>
                </a:ln>
                <a:solidFill>
                  <a:schemeClr val="bg1"/>
                </a:solidFill>
                <a:effectLst/>
                <a:uLnTx/>
                <a:uFillTx/>
                <a:ea typeface="+mn-ea"/>
                <a:cs typeface="Arial" pitchFamily="34" charset="0"/>
              </a:rPr>
              <a:t>pecificity</a:t>
            </a:r>
            <a:r>
              <a:rPr kumimoji="0" lang="en-IN" sz="3200" b="1" i="0" u="none" strike="noStrike" kern="1200" cap="none" spc="0" normalizeH="0" baseline="0" noProof="0" dirty="0">
                <a:ln>
                  <a:noFill/>
                </a:ln>
                <a:solidFill>
                  <a:schemeClr val="bg1"/>
                </a:solidFill>
                <a:effectLst/>
                <a:uLnTx/>
                <a:uFillTx/>
                <a:ea typeface="+mn-ea"/>
                <a:cs typeface="Arial" pitchFamily="34" charset="0"/>
              </a:rPr>
              <a:t> of Diagnostic tools</a:t>
            </a:r>
            <a:endParaRPr kumimoji="0" lang="en-US" sz="3200" b="0" i="0" u="none" strike="noStrike" kern="1200" cap="none" spc="0" normalizeH="0" baseline="0" noProof="0" dirty="0">
              <a:ln>
                <a:noFill/>
              </a:ln>
              <a:solidFill>
                <a:schemeClr val="bg1"/>
              </a:solidFill>
              <a:effectLst/>
              <a:uLnTx/>
              <a:uFillTx/>
              <a:ea typeface="+mn-ea"/>
              <a:cs typeface="Arial" pitchFamily="34" charset="0"/>
            </a:endParaRPr>
          </a:p>
        </p:txBody>
      </p:sp>
      <p:graphicFrame>
        <p:nvGraphicFramePr>
          <p:cNvPr id="3" name="Table 2"/>
          <p:cNvGraphicFramePr>
            <a:graphicFrameLocks noGrp="1"/>
          </p:cNvGraphicFramePr>
          <p:nvPr/>
        </p:nvGraphicFramePr>
        <p:xfrm>
          <a:off x="457200" y="1255597"/>
          <a:ext cx="8238226" cy="1746910"/>
        </p:xfrm>
        <a:graphic>
          <a:graphicData uri="http://schemas.openxmlformats.org/drawingml/2006/table">
            <a:tbl>
              <a:tblPr firstRow="1" firstCol="1" bandRow="1">
                <a:tableStyleId>{18603FDC-E32A-4AB5-989C-0864C3EAD2B8}</a:tableStyleId>
              </a:tblPr>
              <a:tblGrid>
                <a:gridCol w="3884915">
                  <a:extLst>
                    <a:ext uri="{9D8B030D-6E8A-4147-A177-3AD203B41FA5}">
                      <a16:colId xmlns:a16="http://schemas.microsoft.com/office/drawing/2014/main" val="20000"/>
                    </a:ext>
                  </a:extLst>
                </a:gridCol>
                <a:gridCol w="2263906">
                  <a:extLst>
                    <a:ext uri="{9D8B030D-6E8A-4147-A177-3AD203B41FA5}">
                      <a16:colId xmlns:a16="http://schemas.microsoft.com/office/drawing/2014/main" val="20001"/>
                    </a:ext>
                  </a:extLst>
                </a:gridCol>
                <a:gridCol w="2089405">
                  <a:extLst>
                    <a:ext uri="{9D8B030D-6E8A-4147-A177-3AD203B41FA5}">
                      <a16:colId xmlns:a16="http://schemas.microsoft.com/office/drawing/2014/main" val="20002"/>
                    </a:ext>
                  </a:extLst>
                </a:gridCol>
              </a:tblGrid>
              <a:tr h="443720">
                <a:tc>
                  <a:txBody>
                    <a:bodyPr/>
                    <a:lstStyle/>
                    <a:p>
                      <a:pPr marL="0" marR="0" algn="ctr">
                        <a:lnSpc>
                          <a:spcPct val="115000"/>
                        </a:lnSpc>
                        <a:spcBef>
                          <a:spcPts val="600"/>
                        </a:spcBef>
                        <a:spcAft>
                          <a:spcPts val="600"/>
                        </a:spcAft>
                      </a:pPr>
                      <a:r>
                        <a:rPr lang="en-US" sz="2400" kern="1200" dirty="0">
                          <a:effectLst/>
                        </a:rPr>
                        <a:t>Diagnostic tests</a:t>
                      </a:r>
                      <a:endParaRPr lang="en-US" sz="2400" b="1" dirty="0">
                        <a:effectLst/>
                        <a:latin typeface="+mn-lt"/>
                        <a:ea typeface="Calibri"/>
                        <a:cs typeface="Arial" pitchFamily="34" charset="0"/>
                      </a:endParaRPr>
                    </a:p>
                  </a:txBody>
                  <a:tcPr marL="68580" marR="68580" marT="0" marB="0"/>
                </a:tc>
                <a:tc>
                  <a:txBody>
                    <a:bodyPr/>
                    <a:lstStyle/>
                    <a:p>
                      <a:pPr marL="0" marR="0" algn="ctr">
                        <a:lnSpc>
                          <a:spcPct val="115000"/>
                        </a:lnSpc>
                        <a:spcBef>
                          <a:spcPts val="600"/>
                        </a:spcBef>
                        <a:spcAft>
                          <a:spcPts val="600"/>
                        </a:spcAft>
                      </a:pPr>
                      <a:r>
                        <a:rPr lang="en-IN" sz="2400" dirty="0">
                          <a:effectLst/>
                        </a:rPr>
                        <a:t> Sensitivity  (%)</a:t>
                      </a:r>
                      <a:endParaRPr lang="en-US" sz="2400" b="1" dirty="0">
                        <a:effectLst/>
                        <a:latin typeface="+mn-lt"/>
                        <a:ea typeface="Calibri"/>
                        <a:cs typeface="Arial" pitchFamily="34" charset="0"/>
                      </a:endParaRPr>
                    </a:p>
                  </a:txBody>
                  <a:tcPr marL="68580" marR="68580" marT="0" marB="0"/>
                </a:tc>
                <a:tc>
                  <a:txBody>
                    <a:bodyPr/>
                    <a:lstStyle/>
                    <a:p>
                      <a:pPr marL="0" marR="0" algn="ctr">
                        <a:lnSpc>
                          <a:spcPct val="115000"/>
                        </a:lnSpc>
                        <a:spcBef>
                          <a:spcPts val="600"/>
                        </a:spcBef>
                        <a:spcAft>
                          <a:spcPts val="600"/>
                        </a:spcAft>
                      </a:pPr>
                      <a:r>
                        <a:rPr lang="en-IN" sz="2400" dirty="0">
                          <a:effectLst/>
                        </a:rPr>
                        <a:t> Specificity (%) </a:t>
                      </a:r>
                      <a:endParaRPr lang="en-US" sz="2400" b="1" dirty="0">
                        <a:effectLst/>
                        <a:latin typeface="+mn-lt"/>
                        <a:ea typeface="Calibri"/>
                        <a:cs typeface="Arial" pitchFamily="34" charset="0"/>
                      </a:endParaRPr>
                    </a:p>
                  </a:txBody>
                  <a:tcPr marL="68580" marR="68580" marT="0" marB="0"/>
                </a:tc>
                <a:extLst>
                  <a:ext uri="{0D108BD9-81ED-4DB2-BD59-A6C34878D82A}">
                    <a16:rowId xmlns:a16="http://schemas.microsoft.com/office/drawing/2014/main" val="10000"/>
                  </a:ext>
                </a:extLst>
              </a:tr>
              <a:tr h="933412">
                <a:tc>
                  <a:txBody>
                    <a:bodyPr/>
                    <a:lstStyle/>
                    <a:p>
                      <a:pPr marL="0" marR="0" algn="ctr">
                        <a:lnSpc>
                          <a:spcPct val="115000"/>
                        </a:lnSpc>
                        <a:spcBef>
                          <a:spcPts val="600"/>
                        </a:spcBef>
                        <a:spcAft>
                          <a:spcPts val="600"/>
                        </a:spcAft>
                      </a:pPr>
                      <a:r>
                        <a:rPr lang="en-US" sz="2000" b="0" kern="1200" dirty="0">
                          <a:effectLst/>
                        </a:rPr>
                        <a:t>Conventional</a:t>
                      </a:r>
                      <a:r>
                        <a:rPr lang="en-US" sz="2000" b="0" kern="1200" baseline="0" dirty="0">
                          <a:effectLst/>
                        </a:rPr>
                        <a:t> </a:t>
                      </a:r>
                      <a:r>
                        <a:rPr lang="en-US" sz="2000" b="0" kern="1200" dirty="0">
                          <a:effectLst/>
                        </a:rPr>
                        <a:t>sputum-smear Microscopy </a:t>
                      </a:r>
                      <a:endParaRPr lang="en-US" sz="2000" b="0" dirty="0">
                        <a:effectLst/>
                        <a:latin typeface="+mn-lt"/>
                        <a:ea typeface="Calibri"/>
                        <a:cs typeface="Arial" pitchFamily="34" charset="0"/>
                      </a:endParaRPr>
                    </a:p>
                  </a:txBody>
                  <a:tcPr marL="68580" marR="68580" marT="0" marB="0" anchor="ctr"/>
                </a:tc>
                <a:tc>
                  <a:txBody>
                    <a:bodyPr/>
                    <a:lstStyle/>
                    <a:p>
                      <a:pPr marL="0" marR="0" algn="ctr">
                        <a:lnSpc>
                          <a:spcPct val="115000"/>
                        </a:lnSpc>
                        <a:spcBef>
                          <a:spcPts val="600"/>
                        </a:spcBef>
                        <a:spcAft>
                          <a:spcPts val="600"/>
                        </a:spcAft>
                      </a:pPr>
                      <a:r>
                        <a:rPr lang="en-IN" sz="2000" b="0" dirty="0">
                          <a:effectLst/>
                        </a:rPr>
                        <a:t>60</a:t>
                      </a:r>
                      <a:endParaRPr lang="en-US" sz="2000" b="0" dirty="0">
                        <a:effectLst/>
                      </a:endParaRPr>
                    </a:p>
                    <a:p>
                      <a:pPr marL="0" marR="0" algn="ctr">
                        <a:lnSpc>
                          <a:spcPct val="115000"/>
                        </a:lnSpc>
                        <a:spcBef>
                          <a:spcPts val="600"/>
                        </a:spcBef>
                        <a:spcAft>
                          <a:spcPts val="600"/>
                        </a:spcAft>
                      </a:pPr>
                      <a:r>
                        <a:rPr lang="en-IN" sz="2000" b="0" dirty="0">
                          <a:effectLst/>
                        </a:rPr>
                        <a:t>(31-89)</a:t>
                      </a:r>
                      <a:endParaRPr lang="en-US" sz="2000" b="0" dirty="0">
                        <a:effectLst/>
                        <a:latin typeface="+mn-lt"/>
                        <a:ea typeface="Calibri"/>
                        <a:cs typeface="Arial" pitchFamily="34" charset="0"/>
                      </a:endParaRPr>
                    </a:p>
                  </a:txBody>
                  <a:tcPr marL="68580" marR="68580" marT="0" marB="0"/>
                </a:tc>
                <a:tc>
                  <a:txBody>
                    <a:bodyPr/>
                    <a:lstStyle/>
                    <a:p>
                      <a:pPr marL="0" marR="0" algn="ctr">
                        <a:lnSpc>
                          <a:spcPct val="115000"/>
                        </a:lnSpc>
                        <a:spcBef>
                          <a:spcPts val="600"/>
                        </a:spcBef>
                        <a:spcAft>
                          <a:spcPts val="600"/>
                        </a:spcAft>
                      </a:pPr>
                      <a:r>
                        <a:rPr lang="en-IN" sz="2000" b="0" dirty="0">
                          <a:effectLst/>
                        </a:rPr>
                        <a:t>98</a:t>
                      </a:r>
                      <a:endParaRPr lang="en-US" sz="2000" b="0" dirty="0">
                        <a:effectLst/>
                      </a:endParaRPr>
                    </a:p>
                    <a:p>
                      <a:pPr marL="0" marR="0" algn="ctr">
                        <a:lnSpc>
                          <a:spcPct val="115000"/>
                        </a:lnSpc>
                        <a:spcBef>
                          <a:spcPts val="600"/>
                        </a:spcBef>
                        <a:spcAft>
                          <a:spcPts val="600"/>
                        </a:spcAft>
                      </a:pPr>
                      <a:r>
                        <a:rPr lang="en-IN" sz="2000" b="0" dirty="0">
                          <a:effectLst/>
                        </a:rPr>
                        <a:t>(93-100)</a:t>
                      </a:r>
                      <a:endParaRPr lang="en-US" sz="2000" b="0" dirty="0">
                        <a:effectLst/>
                        <a:latin typeface="+mn-lt"/>
                        <a:ea typeface="Calibri"/>
                        <a:cs typeface="Arial" pitchFamily="34" charset="0"/>
                      </a:endParaRPr>
                    </a:p>
                  </a:txBody>
                  <a:tcPr marL="68580" marR="68580" marT="0" marB="0"/>
                </a:tc>
                <a:extLst>
                  <a:ext uri="{0D108BD9-81ED-4DB2-BD59-A6C34878D82A}">
                    <a16:rowId xmlns:a16="http://schemas.microsoft.com/office/drawing/2014/main" val="10001"/>
                  </a:ext>
                </a:extLst>
              </a:tr>
              <a:tr h="369778">
                <a:tc>
                  <a:txBody>
                    <a:bodyPr/>
                    <a:lstStyle/>
                    <a:p>
                      <a:pPr marL="0" marR="0" algn="ctr">
                        <a:lnSpc>
                          <a:spcPct val="115000"/>
                        </a:lnSpc>
                        <a:spcBef>
                          <a:spcPts val="600"/>
                        </a:spcBef>
                        <a:spcAft>
                          <a:spcPts val="600"/>
                        </a:spcAft>
                      </a:pPr>
                      <a:r>
                        <a:rPr lang="en-US" sz="2000" b="0" kern="1200" dirty="0" err="1">
                          <a:effectLst/>
                        </a:rPr>
                        <a:t>Xpert</a:t>
                      </a:r>
                      <a:r>
                        <a:rPr lang="en-US" sz="2000" b="0" kern="1200" dirty="0">
                          <a:effectLst/>
                        </a:rPr>
                        <a:t> MTB/RIF </a:t>
                      </a:r>
                      <a:endParaRPr lang="en-US" sz="2000" b="0" dirty="0">
                        <a:effectLst/>
                        <a:latin typeface="+mn-lt"/>
                        <a:ea typeface="Calibri"/>
                        <a:cs typeface="Arial" pitchFamily="34" charset="0"/>
                      </a:endParaRPr>
                    </a:p>
                  </a:txBody>
                  <a:tcPr marL="68580" marR="68580" marT="0" marB="0" anchor="ctr"/>
                </a:tc>
                <a:tc>
                  <a:txBody>
                    <a:bodyPr/>
                    <a:lstStyle/>
                    <a:p>
                      <a:pPr marL="0" marR="0" algn="ctr">
                        <a:lnSpc>
                          <a:spcPct val="115000"/>
                        </a:lnSpc>
                        <a:spcBef>
                          <a:spcPts val="600"/>
                        </a:spcBef>
                        <a:spcAft>
                          <a:spcPts val="600"/>
                        </a:spcAft>
                      </a:pPr>
                      <a:r>
                        <a:rPr lang="en-IN" sz="2000" b="0" dirty="0">
                          <a:effectLst/>
                        </a:rPr>
                        <a:t>88</a:t>
                      </a:r>
                      <a:endParaRPr lang="en-US" sz="2000" b="0" dirty="0">
                        <a:effectLst/>
                        <a:latin typeface="+mn-lt"/>
                        <a:ea typeface="Calibri"/>
                        <a:cs typeface="Arial" pitchFamily="34" charset="0"/>
                      </a:endParaRPr>
                    </a:p>
                  </a:txBody>
                  <a:tcPr marL="68580" marR="68580" marT="0" marB="0"/>
                </a:tc>
                <a:tc>
                  <a:txBody>
                    <a:bodyPr/>
                    <a:lstStyle/>
                    <a:p>
                      <a:pPr marL="0" marR="0" algn="ctr">
                        <a:lnSpc>
                          <a:spcPct val="115000"/>
                        </a:lnSpc>
                        <a:spcBef>
                          <a:spcPts val="600"/>
                        </a:spcBef>
                        <a:spcAft>
                          <a:spcPts val="600"/>
                        </a:spcAft>
                      </a:pPr>
                      <a:r>
                        <a:rPr lang="en-IN" sz="2000" b="0" dirty="0">
                          <a:effectLst/>
                        </a:rPr>
                        <a:t>98</a:t>
                      </a:r>
                      <a:endParaRPr lang="en-US" sz="2000" b="0" dirty="0">
                        <a:effectLst/>
                        <a:latin typeface="+mn-lt"/>
                        <a:ea typeface="Calibri"/>
                        <a:cs typeface="Arial" pitchFamily="34" charset="0"/>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4" name="Table 3"/>
          <p:cNvGraphicFramePr>
            <a:graphicFrameLocks noGrp="1"/>
          </p:cNvGraphicFramePr>
          <p:nvPr/>
        </p:nvGraphicFramePr>
        <p:xfrm>
          <a:off x="457199" y="3194554"/>
          <a:ext cx="8238227" cy="2046577"/>
        </p:xfrm>
        <a:graphic>
          <a:graphicData uri="http://schemas.openxmlformats.org/drawingml/2006/table">
            <a:tbl>
              <a:tblPr>
                <a:tableStyleId>{284E427A-3D55-4303-BF80-6455036E1DE7}</a:tableStyleId>
              </a:tblPr>
              <a:tblGrid>
                <a:gridCol w="1887927">
                  <a:extLst>
                    <a:ext uri="{9D8B030D-6E8A-4147-A177-3AD203B41FA5}">
                      <a16:colId xmlns:a16="http://schemas.microsoft.com/office/drawing/2014/main" val="3566683325"/>
                    </a:ext>
                  </a:extLst>
                </a:gridCol>
                <a:gridCol w="1749202">
                  <a:extLst>
                    <a:ext uri="{9D8B030D-6E8A-4147-A177-3AD203B41FA5}">
                      <a16:colId xmlns:a16="http://schemas.microsoft.com/office/drawing/2014/main" val="694604806"/>
                    </a:ext>
                  </a:extLst>
                </a:gridCol>
                <a:gridCol w="2811439">
                  <a:extLst>
                    <a:ext uri="{9D8B030D-6E8A-4147-A177-3AD203B41FA5}">
                      <a16:colId xmlns:a16="http://schemas.microsoft.com/office/drawing/2014/main" val="618637982"/>
                    </a:ext>
                  </a:extLst>
                </a:gridCol>
                <a:gridCol w="1789659">
                  <a:extLst>
                    <a:ext uri="{9D8B030D-6E8A-4147-A177-3AD203B41FA5}">
                      <a16:colId xmlns:a16="http://schemas.microsoft.com/office/drawing/2014/main" val="1322870984"/>
                    </a:ext>
                  </a:extLst>
                </a:gridCol>
              </a:tblGrid>
              <a:tr h="814426">
                <a:tc>
                  <a:txBody>
                    <a:bodyPr/>
                    <a:lstStyle/>
                    <a:p>
                      <a:pPr algn="ctr" fontAlgn="b"/>
                      <a:r>
                        <a:rPr lang="en-US" sz="2400" b="1" u="none" strike="noStrike" dirty="0">
                          <a:effectLst/>
                        </a:rPr>
                        <a:t>Test</a:t>
                      </a:r>
                      <a:endParaRPr lang="en-US" sz="2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b="1" u="none" strike="noStrike" dirty="0">
                          <a:effectLst/>
                        </a:rPr>
                        <a:t> Over all Sensitivity</a:t>
                      </a:r>
                      <a:endParaRPr lang="en-US" sz="2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b="1" u="none" strike="noStrike" dirty="0">
                          <a:effectLst/>
                        </a:rPr>
                        <a:t>Sensitivity in Smear </a:t>
                      </a:r>
                      <a:r>
                        <a:rPr lang="en-US" sz="2400" b="1" u="none" strike="noStrike" dirty="0" err="1">
                          <a:effectLst/>
                        </a:rPr>
                        <a:t>postive</a:t>
                      </a:r>
                      <a:r>
                        <a:rPr lang="en-US" sz="2400" b="1" u="none" strike="noStrike" dirty="0">
                          <a:effectLst/>
                        </a:rPr>
                        <a:t> patients</a:t>
                      </a:r>
                      <a:endParaRPr lang="en-US" sz="2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b="1" u="none" strike="noStrike" dirty="0">
                          <a:effectLst/>
                        </a:rPr>
                        <a:t>Specificity</a:t>
                      </a:r>
                      <a:endParaRPr lang="en-US" sz="2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12127497"/>
                  </a:ext>
                </a:extLst>
              </a:tr>
              <a:tr h="410717">
                <a:tc>
                  <a:txBody>
                    <a:bodyPr/>
                    <a:lstStyle/>
                    <a:p>
                      <a:pPr fontAlgn="b"/>
                      <a:r>
                        <a:rPr lang="en-US" sz="2400" u="none" strike="noStrike">
                          <a:effectLst/>
                        </a:rPr>
                        <a:t>Smear</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u="none" strike="noStrike">
                          <a:effectLst/>
                        </a:rPr>
                        <a:t>64.70%</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92728771"/>
                  </a:ext>
                </a:extLst>
              </a:tr>
              <a:tr h="410717">
                <a:tc>
                  <a:txBody>
                    <a:bodyPr/>
                    <a:lstStyle/>
                    <a:p>
                      <a:pPr fontAlgn="b"/>
                      <a:r>
                        <a:rPr lang="en-US" sz="2400" u="none" strike="noStrike">
                          <a:effectLst/>
                        </a:rPr>
                        <a:t>TruNat/RT-PCR</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u="none" strike="noStrike">
                          <a:effectLst/>
                        </a:rPr>
                        <a:t>94.70%</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u="none" strike="noStrike" dirty="0">
                          <a:effectLst/>
                        </a:rPr>
                        <a:t>99%</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u="none" strike="noStrike" dirty="0">
                          <a:effectLst/>
                        </a:rPr>
                        <a:t>99%</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51231644"/>
                  </a:ext>
                </a:extLst>
              </a:tr>
              <a:tr h="410717">
                <a:tc>
                  <a:txBody>
                    <a:bodyPr/>
                    <a:lstStyle/>
                    <a:p>
                      <a:pPr fontAlgn="b"/>
                      <a:r>
                        <a:rPr lang="en-US" sz="2400" u="none" strike="noStrike">
                          <a:effectLst/>
                        </a:rPr>
                        <a:t>Gene Xpert</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u="none" strike="noStrike" dirty="0">
                          <a:effectLst/>
                        </a:rPr>
                        <a:t>96</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u="none" strike="noStrike">
                          <a:effectLst/>
                        </a:rPr>
                        <a:t>100%</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2400" u="none" strike="noStrike" dirty="0">
                          <a:effectLst/>
                        </a:rPr>
                        <a:t>99%</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09937865"/>
                  </a:ext>
                </a:extLst>
              </a:tr>
            </a:tbl>
          </a:graphicData>
        </a:graphic>
      </p:graphicFrame>
      <p:graphicFrame>
        <p:nvGraphicFramePr>
          <p:cNvPr id="5" name="Table 4"/>
          <p:cNvGraphicFramePr>
            <a:graphicFrameLocks noGrp="1"/>
          </p:cNvGraphicFramePr>
          <p:nvPr/>
        </p:nvGraphicFramePr>
        <p:xfrm>
          <a:off x="470848" y="5369008"/>
          <a:ext cx="8229600" cy="835660"/>
        </p:xfrm>
        <a:graphic>
          <a:graphicData uri="http://schemas.openxmlformats.org/drawingml/2006/table">
            <a:tbl>
              <a:tblPr/>
              <a:tblGrid>
                <a:gridCol w="8229600">
                  <a:extLst>
                    <a:ext uri="{9D8B030D-6E8A-4147-A177-3AD203B41FA5}">
                      <a16:colId xmlns:a16="http://schemas.microsoft.com/office/drawing/2014/main" val="1088962852"/>
                    </a:ext>
                  </a:extLst>
                </a:gridCol>
              </a:tblGrid>
              <a:tr h="0">
                <a:tc>
                  <a:txBody>
                    <a:bodyPr/>
                    <a:lstStyle/>
                    <a:p>
                      <a:pPr algn="just"/>
                      <a:r>
                        <a:rPr lang="en-US" i="1" dirty="0" err="1">
                          <a:solidFill>
                            <a:srgbClr val="1F1F3F"/>
                          </a:solidFill>
                          <a:effectLst/>
                          <a:latin typeface="+mn-lt"/>
                        </a:rPr>
                        <a:t>Nikam</a:t>
                      </a:r>
                      <a:r>
                        <a:rPr lang="en-US" i="1" dirty="0">
                          <a:solidFill>
                            <a:srgbClr val="1F1F3F"/>
                          </a:solidFill>
                          <a:effectLst/>
                          <a:latin typeface="+mn-lt"/>
                        </a:rPr>
                        <a:t> C, </a:t>
                      </a:r>
                      <a:r>
                        <a:rPr lang="en-US" i="1" dirty="0" err="1">
                          <a:solidFill>
                            <a:srgbClr val="1F1F3F"/>
                          </a:solidFill>
                          <a:effectLst/>
                          <a:latin typeface="+mn-lt"/>
                        </a:rPr>
                        <a:t>Kazi</a:t>
                      </a:r>
                      <a:r>
                        <a:rPr lang="en-US" i="1" dirty="0">
                          <a:solidFill>
                            <a:srgbClr val="1F1F3F"/>
                          </a:solidFill>
                          <a:effectLst/>
                          <a:latin typeface="+mn-lt"/>
                        </a:rPr>
                        <a:t> M, Nair C, </a:t>
                      </a:r>
                      <a:r>
                        <a:rPr lang="en-US" i="1" dirty="0" err="1">
                          <a:solidFill>
                            <a:srgbClr val="1F1F3F"/>
                          </a:solidFill>
                          <a:effectLst/>
                          <a:latin typeface="+mn-lt"/>
                        </a:rPr>
                        <a:t>Jaggannath</a:t>
                      </a:r>
                      <a:r>
                        <a:rPr lang="en-US" i="1" dirty="0">
                          <a:solidFill>
                            <a:srgbClr val="1F1F3F"/>
                          </a:solidFill>
                          <a:effectLst/>
                          <a:latin typeface="+mn-lt"/>
                        </a:rPr>
                        <a:t> M, Manoj M, </a:t>
                      </a:r>
                      <a:r>
                        <a:rPr lang="en-US" i="1" dirty="0" err="1">
                          <a:solidFill>
                            <a:srgbClr val="1F1F3F"/>
                          </a:solidFill>
                          <a:effectLst/>
                          <a:latin typeface="+mn-lt"/>
                        </a:rPr>
                        <a:t>Vinaya</a:t>
                      </a:r>
                      <a:r>
                        <a:rPr lang="en-US" i="1" dirty="0">
                          <a:solidFill>
                            <a:srgbClr val="1F1F3F"/>
                          </a:solidFill>
                          <a:effectLst/>
                          <a:latin typeface="+mn-lt"/>
                        </a:rPr>
                        <a:t> R, Shetty A, Rodrigues C. Evaluation of the Indian </a:t>
                      </a:r>
                      <a:r>
                        <a:rPr lang="en-US" i="1" dirty="0" err="1">
                          <a:solidFill>
                            <a:srgbClr val="1F1F3F"/>
                          </a:solidFill>
                          <a:effectLst/>
                          <a:latin typeface="+mn-lt"/>
                        </a:rPr>
                        <a:t>TrueNAT</a:t>
                      </a:r>
                      <a:r>
                        <a:rPr lang="en-US" i="1" dirty="0">
                          <a:solidFill>
                            <a:srgbClr val="1F1F3F"/>
                          </a:solidFill>
                          <a:effectLst/>
                          <a:latin typeface="+mn-lt"/>
                        </a:rPr>
                        <a:t> micro RT-PCR device with </a:t>
                      </a:r>
                      <a:r>
                        <a:rPr lang="en-US" i="1" dirty="0" err="1">
                          <a:solidFill>
                            <a:srgbClr val="1F1F3F"/>
                          </a:solidFill>
                          <a:effectLst/>
                          <a:latin typeface="+mn-lt"/>
                        </a:rPr>
                        <a:t>GeneXpert</a:t>
                      </a:r>
                      <a:r>
                        <a:rPr lang="en-US" i="1" dirty="0">
                          <a:solidFill>
                            <a:srgbClr val="1F1F3F"/>
                          </a:solidFill>
                          <a:effectLst/>
                          <a:latin typeface="+mn-lt"/>
                        </a:rPr>
                        <a:t> for case detection of pulmonary tuberculosis. </a:t>
                      </a:r>
                      <a:r>
                        <a:rPr lang="en-US" i="1" dirty="0" err="1">
                          <a:solidFill>
                            <a:srgbClr val="1F1F3F"/>
                          </a:solidFill>
                          <a:effectLst/>
                          <a:latin typeface="+mn-lt"/>
                        </a:rPr>
                        <a:t>Int</a:t>
                      </a:r>
                      <a:r>
                        <a:rPr lang="en-US" i="1" dirty="0">
                          <a:solidFill>
                            <a:srgbClr val="1F1F3F"/>
                          </a:solidFill>
                          <a:effectLst/>
                          <a:latin typeface="+mn-lt"/>
                        </a:rPr>
                        <a:t> J </a:t>
                      </a:r>
                      <a:r>
                        <a:rPr lang="en-US" i="1" dirty="0" err="1">
                          <a:solidFill>
                            <a:srgbClr val="1F1F3F"/>
                          </a:solidFill>
                          <a:effectLst/>
                          <a:latin typeface="+mn-lt"/>
                        </a:rPr>
                        <a:t>Mycobacteriol</a:t>
                      </a:r>
                      <a:r>
                        <a:rPr lang="en-US" i="1" dirty="0">
                          <a:solidFill>
                            <a:srgbClr val="1F1F3F"/>
                          </a:solidFill>
                          <a:effectLst/>
                          <a:latin typeface="+mn-lt"/>
                        </a:rPr>
                        <a:t> 2014;3:205-10</a:t>
                      </a:r>
                    </a:p>
                  </a:txBody>
                  <a:tcPr marL="6350" marR="6350" marT="6350" marB="6350" anchor="ctr">
                    <a:lnL w="6350" cap="flat" cmpd="sng" algn="ctr">
                      <a:solidFill>
                        <a:srgbClr val="A6ADC4"/>
                      </a:solidFill>
                      <a:prstDash val="solid"/>
                      <a:round/>
                      <a:headEnd type="none" w="med" len="med"/>
                      <a:tailEnd type="none" w="med" len="med"/>
                    </a:lnL>
                    <a:lnR w="6350" cap="flat" cmpd="sng" algn="ctr">
                      <a:solidFill>
                        <a:srgbClr val="A6ADC4"/>
                      </a:solidFill>
                      <a:prstDash val="solid"/>
                      <a:round/>
                      <a:headEnd type="none" w="med" len="med"/>
                      <a:tailEnd type="none" w="med" len="med"/>
                    </a:lnR>
                    <a:lnT w="6350" cap="flat" cmpd="sng" algn="ctr">
                      <a:solidFill>
                        <a:srgbClr val="A6ADC4"/>
                      </a:solidFill>
                      <a:prstDash val="solid"/>
                      <a:round/>
                      <a:headEnd type="none" w="med" len="med"/>
                      <a:tailEnd type="none" w="med" len="med"/>
                    </a:lnT>
                    <a:lnB w="6350" cap="flat" cmpd="sng" algn="ctr">
                      <a:solidFill>
                        <a:srgbClr val="A6ADC4"/>
                      </a:solidFill>
                      <a:prstDash val="solid"/>
                      <a:round/>
                      <a:headEnd type="none" w="med" len="med"/>
                      <a:tailEnd type="none" w="med" len="med"/>
                    </a:lnB>
                    <a:solidFill>
                      <a:srgbClr val="F5DABF"/>
                    </a:solidFill>
                  </a:tcPr>
                </a:tc>
                <a:extLst>
                  <a:ext uri="{0D108BD9-81ED-4DB2-BD59-A6C34878D82A}">
                    <a16:rowId xmlns:a16="http://schemas.microsoft.com/office/drawing/2014/main" val="1998671353"/>
                  </a:ext>
                </a:extLst>
              </a:tr>
            </a:tbl>
          </a:graphicData>
        </a:graphic>
      </p:graphicFrame>
    </p:spTree>
    <p:extLst>
      <p:ext uri="{BB962C8B-B14F-4D97-AF65-F5344CB8AC3E}">
        <p14:creationId xmlns:p14="http://schemas.microsoft.com/office/powerpoint/2010/main" val="1618579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2593F-5607-47AC-AFE3-631937DA4186}"/>
              </a:ext>
            </a:extLst>
          </p:cNvPr>
          <p:cNvSpPr>
            <a:spLocks noGrp="1"/>
          </p:cNvSpPr>
          <p:nvPr>
            <p:ph type="ctrTitle"/>
          </p:nvPr>
        </p:nvSpPr>
        <p:spPr/>
        <p:txBody>
          <a:bodyPr/>
          <a:lstStyle/>
          <a:p>
            <a:r>
              <a:rPr lang="en-US" dirty="0"/>
              <a:t>Treatment</a:t>
            </a:r>
            <a:endParaRPr lang="en-IN" dirty="0"/>
          </a:p>
        </p:txBody>
      </p:sp>
      <p:sp>
        <p:nvSpPr>
          <p:cNvPr id="4" name="Subtitle 3">
            <a:extLst>
              <a:ext uri="{FF2B5EF4-FFF2-40B4-BE49-F238E27FC236}">
                <a16:creationId xmlns:a16="http://schemas.microsoft.com/office/drawing/2014/main" id="{8F537C59-AA44-4EA2-BE7D-EA2A095C4D3C}"/>
              </a:ext>
            </a:extLst>
          </p:cNvPr>
          <p:cNvSpPr>
            <a:spLocks noGrp="1"/>
          </p:cNvSpPr>
          <p:nvPr>
            <p:ph type="subTitle" idx="1"/>
          </p:nvPr>
        </p:nvSpPr>
        <p:spPr/>
        <p:txBody>
          <a:bodyPr/>
          <a:lstStyle/>
          <a:p>
            <a:endParaRPr lang="en-IN"/>
          </a:p>
        </p:txBody>
      </p:sp>
      <p:sp>
        <p:nvSpPr>
          <p:cNvPr id="2" name="Slide Number Placeholder 1">
            <a:extLst>
              <a:ext uri="{FF2B5EF4-FFF2-40B4-BE49-F238E27FC236}">
                <a16:creationId xmlns:a16="http://schemas.microsoft.com/office/drawing/2014/main" id="{D0447269-9BF9-4276-A385-07E081BE3E82}"/>
              </a:ext>
            </a:extLst>
          </p:cNvPr>
          <p:cNvSpPr>
            <a:spLocks noGrp="1"/>
          </p:cNvSpPr>
          <p:nvPr>
            <p:ph type="sldNum" sz="quarter" idx="12"/>
          </p:nvPr>
        </p:nvSpPr>
        <p:spPr/>
        <p:txBody>
          <a:bodyPr/>
          <a:lstStyle/>
          <a:p>
            <a:fld id="{12B5328F-5207-44D2-8ABB-E9C185FCB670}" type="slidenum">
              <a:rPr lang="en-US" smtClean="0"/>
              <a:pPr/>
              <a:t>28</a:t>
            </a:fld>
            <a:endParaRPr lang="en-US"/>
          </a:p>
        </p:txBody>
      </p:sp>
    </p:spTree>
    <p:extLst>
      <p:ext uri="{BB962C8B-B14F-4D97-AF65-F5344CB8AC3E}">
        <p14:creationId xmlns:p14="http://schemas.microsoft.com/office/powerpoint/2010/main" val="3582211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07E7-3CC6-4713-ABFE-378B6886D023}"/>
              </a:ext>
            </a:extLst>
          </p:cNvPr>
          <p:cNvSpPr>
            <a:spLocks noGrp="1"/>
          </p:cNvSpPr>
          <p:nvPr>
            <p:ph type="title"/>
          </p:nvPr>
        </p:nvSpPr>
        <p:spPr/>
        <p:txBody>
          <a:bodyPr/>
          <a:lstStyle/>
          <a:p>
            <a:r>
              <a:rPr lang="en-IN" sz="4400" b="1" i="0" u="none" strike="noStrike" baseline="0" dirty="0">
                <a:latin typeface="TimesNewRomanPS-BoldMT"/>
              </a:rPr>
              <a:t>Regimen</a:t>
            </a:r>
            <a:endParaRPr lang="en-IN" dirty="0"/>
          </a:p>
        </p:txBody>
      </p:sp>
      <p:sp>
        <p:nvSpPr>
          <p:cNvPr id="4" name="Slide Number Placeholder 3">
            <a:extLst>
              <a:ext uri="{FF2B5EF4-FFF2-40B4-BE49-F238E27FC236}">
                <a16:creationId xmlns:a16="http://schemas.microsoft.com/office/drawing/2014/main" id="{39573C22-B492-4B0C-ACEB-8D8F1CBFF35E}"/>
              </a:ext>
            </a:extLst>
          </p:cNvPr>
          <p:cNvSpPr>
            <a:spLocks noGrp="1"/>
          </p:cNvSpPr>
          <p:nvPr>
            <p:ph type="sldNum" sz="quarter" idx="12"/>
          </p:nvPr>
        </p:nvSpPr>
        <p:spPr/>
        <p:txBody>
          <a:bodyPr/>
          <a:lstStyle/>
          <a:p>
            <a:fld id="{12B5328F-5207-44D2-8ABB-E9C185FCB670}" type="slidenum">
              <a:rPr lang="en-US" smtClean="0"/>
              <a:pPr/>
              <a:t>29</a:t>
            </a:fld>
            <a:endParaRPr lang="en-US"/>
          </a:p>
        </p:txBody>
      </p:sp>
      <p:graphicFrame>
        <p:nvGraphicFramePr>
          <p:cNvPr id="5" name="Table 5">
            <a:extLst>
              <a:ext uri="{FF2B5EF4-FFF2-40B4-BE49-F238E27FC236}">
                <a16:creationId xmlns:a16="http://schemas.microsoft.com/office/drawing/2014/main" id="{14AD8AD3-7B2A-4C76-8103-52A2AD7F5110}"/>
              </a:ext>
            </a:extLst>
          </p:cNvPr>
          <p:cNvGraphicFramePr>
            <a:graphicFrameLocks noGrp="1"/>
          </p:cNvGraphicFramePr>
          <p:nvPr>
            <p:extLst>
              <p:ext uri="{D42A27DB-BD31-4B8C-83A1-F6EECF244321}">
                <p14:modId xmlns:p14="http://schemas.microsoft.com/office/powerpoint/2010/main" val="3247107356"/>
              </p:ext>
            </p:extLst>
          </p:nvPr>
        </p:nvGraphicFramePr>
        <p:xfrm>
          <a:off x="791308" y="2549766"/>
          <a:ext cx="7508631" cy="3046437"/>
        </p:xfrm>
        <a:graphic>
          <a:graphicData uri="http://schemas.openxmlformats.org/drawingml/2006/table">
            <a:tbl>
              <a:tblPr firstRow="1" bandRow="1">
                <a:tableStyleId>{5C22544A-7EE6-4342-B048-85BDC9FD1C3A}</a:tableStyleId>
              </a:tblPr>
              <a:tblGrid>
                <a:gridCol w="2502877">
                  <a:extLst>
                    <a:ext uri="{9D8B030D-6E8A-4147-A177-3AD203B41FA5}">
                      <a16:colId xmlns:a16="http://schemas.microsoft.com/office/drawing/2014/main" val="2428422764"/>
                    </a:ext>
                  </a:extLst>
                </a:gridCol>
                <a:gridCol w="2502877">
                  <a:extLst>
                    <a:ext uri="{9D8B030D-6E8A-4147-A177-3AD203B41FA5}">
                      <a16:colId xmlns:a16="http://schemas.microsoft.com/office/drawing/2014/main" val="1990547903"/>
                    </a:ext>
                  </a:extLst>
                </a:gridCol>
                <a:gridCol w="2502877">
                  <a:extLst>
                    <a:ext uri="{9D8B030D-6E8A-4147-A177-3AD203B41FA5}">
                      <a16:colId xmlns:a16="http://schemas.microsoft.com/office/drawing/2014/main" val="3862536861"/>
                    </a:ext>
                  </a:extLst>
                </a:gridCol>
              </a:tblGrid>
              <a:tr h="1269349">
                <a:tc>
                  <a:txBody>
                    <a:bodyPr/>
                    <a:lstStyle/>
                    <a:p>
                      <a:r>
                        <a:rPr lang="en-US" sz="1800" b="0" i="0" u="none" strike="noStrike" baseline="0" dirty="0">
                          <a:latin typeface="TimesNewRomanPSMT"/>
                        </a:rPr>
                        <a:t>Type of TB case </a:t>
                      </a:r>
                      <a:endParaRPr lang="en-IN" dirty="0"/>
                    </a:p>
                  </a:txBody>
                  <a:tcPr/>
                </a:tc>
                <a:tc>
                  <a:txBody>
                    <a:bodyPr/>
                    <a:lstStyle/>
                    <a:p>
                      <a:r>
                        <a:rPr lang="en-US" sz="1800" b="0" i="0" u="none" strike="noStrike" baseline="0" dirty="0">
                          <a:latin typeface="TimesNewRomanPSMT"/>
                        </a:rPr>
                        <a:t>Treatment regimen in IP</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TimesNewRomanPSMT"/>
                        </a:rPr>
                        <a:t>Treatment </a:t>
                      </a:r>
                      <a:r>
                        <a:rPr lang="en-IN" sz="1800" b="0" i="0" u="none" strike="noStrike" baseline="0" dirty="0">
                          <a:latin typeface="TimesNewRomanPSMT"/>
                        </a:rPr>
                        <a:t>regimen in CP</a:t>
                      </a:r>
                    </a:p>
                    <a:p>
                      <a:endParaRPr lang="en-IN" dirty="0"/>
                    </a:p>
                  </a:txBody>
                  <a:tcPr/>
                </a:tc>
                <a:extLst>
                  <a:ext uri="{0D108BD9-81ED-4DB2-BD59-A6C34878D82A}">
                    <a16:rowId xmlns:a16="http://schemas.microsoft.com/office/drawing/2014/main" val="1195051054"/>
                  </a:ext>
                </a:extLst>
              </a:tr>
              <a:tr h="888544">
                <a:tc>
                  <a:txBody>
                    <a:bodyPr/>
                    <a:lstStyle/>
                    <a:p>
                      <a:r>
                        <a:rPr lang="de-DE" sz="1800" b="0" i="0" u="none" strike="noStrike" baseline="0" dirty="0">
                          <a:latin typeface="TimesNewRomanPSMT"/>
                        </a:rPr>
                        <a:t>New</a:t>
                      </a:r>
                      <a:endParaRPr lang="en-IN" dirty="0"/>
                    </a:p>
                  </a:txBody>
                  <a:tcPr/>
                </a:tc>
                <a:tc>
                  <a:txBody>
                    <a:bodyPr/>
                    <a:lstStyle/>
                    <a:p>
                      <a:r>
                        <a:rPr lang="de-DE" sz="1800" b="0" i="0" u="none" strike="noStrike" baseline="0" dirty="0">
                          <a:latin typeface="TimesNewRomanPSMT"/>
                        </a:rPr>
                        <a:t>(2) HRZE </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baseline="0" dirty="0">
                          <a:latin typeface="TimesNewRomanPSMT"/>
                        </a:rPr>
                        <a:t> (4)HRE</a:t>
                      </a:r>
                    </a:p>
                    <a:p>
                      <a:endParaRPr lang="en-IN" dirty="0"/>
                    </a:p>
                  </a:txBody>
                  <a:tcPr/>
                </a:tc>
                <a:extLst>
                  <a:ext uri="{0D108BD9-81ED-4DB2-BD59-A6C34878D82A}">
                    <a16:rowId xmlns:a16="http://schemas.microsoft.com/office/drawing/2014/main" val="479318495"/>
                  </a:ext>
                </a:extLst>
              </a:tr>
              <a:tr h="888544">
                <a:tc>
                  <a:txBody>
                    <a:bodyPr/>
                    <a:lstStyle/>
                    <a:p>
                      <a:r>
                        <a:rPr lang="en-US" sz="1800" b="0" i="0" u="none" strike="noStrike" baseline="0" dirty="0">
                          <a:latin typeface="TimesNewRomanPSMT"/>
                        </a:rPr>
                        <a:t>Previously treated </a:t>
                      </a:r>
                      <a:endParaRPr lang="en-IN" dirty="0"/>
                    </a:p>
                  </a:txBody>
                  <a:tcPr/>
                </a:tc>
                <a:tc>
                  <a:txBody>
                    <a:bodyPr/>
                    <a:lstStyle/>
                    <a:p>
                      <a:r>
                        <a:rPr lang="en-US" sz="1800" b="0" i="0" u="none" strike="noStrike" baseline="0" dirty="0">
                          <a:latin typeface="TimesNewRomanPSMT"/>
                        </a:rPr>
                        <a:t>(2) HRZES+(l) HRZE </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TimesNewRomanPSMT"/>
                        </a:rPr>
                        <a:t>(5) HRE</a:t>
                      </a:r>
                      <a:endParaRPr lang="en-IN" dirty="0"/>
                    </a:p>
                    <a:p>
                      <a:endParaRPr lang="en-IN" dirty="0"/>
                    </a:p>
                  </a:txBody>
                  <a:tcPr/>
                </a:tc>
                <a:extLst>
                  <a:ext uri="{0D108BD9-81ED-4DB2-BD59-A6C34878D82A}">
                    <a16:rowId xmlns:a16="http://schemas.microsoft.com/office/drawing/2014/main" val="1824062199"/>
                  </a:ext>
                </a:extLst>
              </a:tr>
            </a:tbl>
          </a:graphicData>
        </a:graphic>
      </p:graphicFrame>
    </p:spTree>
    <p:extLst>
      <p:ext uri="{BB962C8B-B14F-4D97-AF65-F5344CB8AC3E}">
        <p14:creationId xmlns:p14="http://schemas.microsoft.com/office/powerpoint/2010/main" val="2260821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N"/>
          </a:p>
        </p:txBody>
      </p:sp>
      <p:sp>
        <p:nvSpPr>
          <p:cNvPr id="4" name="Content Placeholder 3"/>
          <p:cNvSpPr>
            <a:spLocks noGrp="1"/>
          </p:cNvSpPr>
          <p:nvPr>
            <p:ph idx="1"/>
          </p:nvPr>
        </p:nvSpPr>
        <p:spPr/>
        <p:txBody>
          <a:bodyPr/>
          <a:lstStyle/>
          <a:p>
            <a:r>
              <a:rPr lang="en-US" dirty="0"/>
              <a:t>TB-KSHAYA ROG 		(India)</a:t>
            </a:r>
          </a:p>
          <a:p>
            <a:r>
              <a:rPr lang="en-US" dirty="0"/>
              <a:t>PTHISIS			(WESTERN)</a:t>
            </a:r>
          </a:p>
          <a:p>
            <a:endParaRPr lang="en-US" dirty="0"/>
          </a:p>
          <a:p>
            <a:r>
              <a:rPr lang="en-US" dirty="0"/>
              <a:t>ROBERT KOCHS Birthday ON  </a:t>
            </a:r>
            <a:r>
              <a:rPr lang="en-US" b="1" dirty="0"/>
              <a:t>MARCH 24</a:t>
            </a:r>
            <a:r>
              <a:rPr lang="en-US" b="1" baseline="30000" dirty="0"/>
              <a:t>TH  </a:t>
            </a:r>
          </a:p>
          <a:p>
            <a:pPr>
              <a:buNone/>
            </a:pPr>
            <a:r>
              <a:rPr lang="en-US" b="1" baseline="30000" dirty="0"/>
              <a:t>     </a:t>
            </a:r>
            <a:r>
              <a:rPr lang="en-US" b="1" dirty="0"/>
              <a:t> </a:t>
            </a:r>
            <a:r>
              <a:rPr lang="en-US" dirty="0"/>
              <a:t>( WORLD TB DAY)</a:t>
            </a:r>
            <a:endParaRPr lang="en-IN"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13047"/>
          </a:xfrm>
          <a:solidFill>
            <a:srgbClr val="0070C0"/>
          </a:solidFill>
        </p:spPr>
        <p:txBody>
          <a:bodyPr>
            <a:noAutofit/>
          </a:bodyPr>
          <a:lstStyle/>
          <a:p>
            <a:pPr algn="ctr"/>
            <a:r>
              <a:rPr lang="en-IN" sz="3600" b="1" dirty="0">
                <a:solidFill>
                  <a:schemeClr val="bg1"/>
                </a:solidFill>
              </a:rPr>
              <a:t>Daily Dose Schedule for Adults </a:t>
            </a:r>
            <a:br>
              <a:rPr lang="en-IN" sz="3600" b="1" dirty="0">
                <a:solidFill>
                  <a:schemeClr val="bg1"/>
                </a:solidFill>
              </a:rPr>
            </a:br>
            <a:r>
              <a:rPr lang="en-IN" sz="3600" b="1" dirty="0">
                <a:solidFill>
                  <a:schemeClr val="bg1"/>
                </a:solidFill>
              </a:rPr>
              <a:t>(as per weight bands)</a:t>
            </a:r>
            <a:endParaRPr lang="en-IN" sz="3600" dirty="0">
              <a:solidFill>
                <a:schemeClr val="bg1"/>
              </a:solidFill>
            </a:endParaRPr>
          </a:p>
        </p:txBody>
      </p:sp>
      <p:graphicFrame>
        <p:nvGraphicFramePr>
          <p:cNvPr id="4" name="Content Placeholder 3"/>
          <p:cNvGraphicFramePr>
            <a:graphicFrameLocks noGrp="1"/>
          </p:cNvGraphicFramePr>
          <p:nvPr>
            <p:ph idx="1"/>
          </p:nvPr>
        </p:nvGraphicFramePr>
        <p:xfrm>
          <a:off x="395537" y="1340769"/>
          <a:ext cx="8280921" cy="5449069"/>
        </p:xfrm>
        <a:graphic>
          <a:graphicData uri="http://schemas.openxmlformats.org/drawingml/2006/table">
            <a:tbl>
              <a:tblPr firstRow="1" firstCol="1">
                <a:tableStyleId>{5C22544A-7EE6-4342-B048-85BDC9FD1C3A}</a:tableStyleId>
              </a:tblPr>
              <a:tblGrid>
                <a:gridCol w="1895855">
                  <a:extLst>
                    <a:ext uri="{9D8B030D-6E8A-4147-A177-3AD203B41FA5}">
                      <a16:colId xmlns:a16="http://schemas.microsoft.com/office/drawing/2014/main" val="20000"/>
                    </a:ext>
                  </a:extLst>
                </a:gridCol>
                <a:gridCol w="2352619">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16223">
                  <a:extLst>
                    <a:ext uri="{9D8B030D-6E8A-4147-A177-3AD203B41FA5}">
                      <a16:colId xmlns:a16="http://schemas.microsoft.com/office/drawing/2014/main" val="20003"/>
                    </a:ext>
                  </a:extLst>
                </a:gridCol>
              </a:tblGrid>
              <a:tr h="841248">
                <a:tc rowSpan="4">
                  <a:txBody>
                    <a:bodyPr/>
                    <a:lstStyle/>
                    <a:p>
                      <a:pPr>
                        <a:lnSpc>
                          <a:spcPct val="115000"/>
                        </a:lnSpc>
                        <a:spcAft>
                          <a:spcPts val="0"/>
                        </a:spcAft>
                      </a:pPr>
                      <a:r>
                        <a:rPr lang="en-GB" sz="2400" dirty="0">
                          <a:solidFill>
                            <a:schemeClr val="tx1"/>
                          </a:solidFill>
                          <a:effectLst/>
                        </a:rPr>
                        <a:t>Weight band</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spcAft>
                          <a:spcPts val="0"/>
                        </a:spcAft>
                      </a:pPr>
                      <a:r>
                        <a:rPr lang="en-IN" sz="2400" dirty="0">
                          <a:solidFill>
                            <a:schemeClr val="tx1"/>
                          </a:solidFill>
                          <a:effectLst/>
                        </a:rPr>
                        <a:t>Number of tablets</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N"/>
                    </a:p>
                  </a:txBody>
                  <a:tcPr/>
                </a:tc>
                <a:tc>
                  <a:txBody>
                    <a:bodyPr/>
                    <a:lstStyle/>
                    <a:p>
                      <a:pPr algn="ctr">
                        <a:lnSpc>
                          <a:spcPct val="115000"/>
                        </a:lnSpc>
                        <a:spcAft>
                          <a:spcPts val="0"/>
                        </a:spcAft>
                      </a:pPr>
                      <a:r>
                        <a:rPr lang="en-IN" sz="2400" dirty="0">
                          <a:effectLst/>
                        </a:rPr>
                        <a:t>Inj. Streptomycin</a:t>
                      </a:r>
                      <a:endParaRPr lang="en-IN" sz="2400" dirty="0">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solidFill>
                      <a:srgbClr val="FF0000"/>
                    </a:solidFill>
                  </a:tcPr>
                </a:tc>
                <a:extLst>
                  <a:ext uri="{0D108BD9-81ED-4DB2-BD59-A6C34878D82A}">
                    <a16:rowId xmlns:a16="http://schemas.microsoft.com/office/drawing/2014/main" val="10000"/>
                  </a:ext>
                </a:extLst>
              </a:tr>
              <a:tr h="841248">
                <a:tc vMerge="1">
                  <a:txBody>
                    <a:bodyPr/>
                    <a:lstStyle/>
                    <a:p>
                      <a:endParaRPr lang="en-IN"/>
                    </a:p>
                  </a:txBody>
                  <a:tcPr/>
                </a:tc>
                <a:tc>
                  <a:txBody>
                    <a:bodyPr/>
                    <a:lstStyle/>
                    <a:p>
                      <a:pPr algn="ctr">
                        <a:lnSpc>
                          <a:spcPct val="115000"/>
                        </a:lnSpc>
                        <a:spcAft>
                          <a:spcPts val="0"/>
                        </a:spcAft>
                      </a:pPr>
                      <a:r>
                        <a:rPr lang="en-GB" sz="2400" dirty="0">
                          <a:solidFill>
                            <a:schemeClr val="tx1"/>
                          </a:solidFill>
                          <a:effectLst/>
                        </a:rPr>
                        <a:t>Intensive phase</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dirty="0">
                          <a:solidFill>
                            <a:schemeClr val="tx1"/>
                          </a:solidFill>
                          <a:effectLst/>
                        </a:rPr>
                        <a:t>Continuation phase</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15000"/>
                        </a:lnSpc>
                        <a:spcAft>
                          <a:spcPts val="0"/>
                        </a:spcAft>
                      </a:pPr>
                      <a:r>
                        <a:rPr lang="en-GB" sz="2400" dirty="0">
                          <a:solidFill>
                            <a:schemeClr val="bg1"/>
                          </a:solidFill>
                          <a:effectLst/>
                        </a:rPr>
                        <a:t> </a:t>
                      </a:r>
                      <a:endParaRPr lang="en-IN" sz="2400" dirty="0">
                        <a:solidFill>
                          <a:schemeClr val="bg1"/>
                        </a:solidFill>
                        <a:effectLst/>
                      </a:endParaRPr>
                    </a:p>
                    <a:p>
                      <a:pPr algn="ctr">
                        <a:lnSpc>
                          <a:spcPct val="115000"/>
                        </a:lnSpc>
                        <a:spcAft>
                          <a:spcPts val="0"/>
                        </a:spcAft>
                      </a:pPr>
                      <a:r>
                        <a:rPr lang="en-GB" sz="2400" dirty="0">
                          <a:solidFill>
                            <a:schemeClr val="bg1"/>
                          </a:solidFill>
                          <a:effectLst/>
                        </a:rPr>
                        <a:t> </a:t>
                      </a:r>
                      <a:endParaRPr lang="en-IN" sz="2400" dirty="0">
                        <a:solidFill>
                          <a:schemeClr val="bg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solidFill>
                      <a:srgbClr val="FF0000"/>
                    </a:solidFill>
                  </a:tcPr>
                </a:tc>
                <a:extLst>
                  <a:ext uri="{0D108BD9-81ED-4DB2-BD59-A6C34878D82A}">
                    <a16:rowId xmlns:a16="http://schemas.microsoft.com/office/drawing/2014/main" val="10001"/>
                  </a:ext>
                </a:extLst>
              </a:tr>
              <a:tr h="585065">
                <a:tc vMerge="1">
                  <a:txBody>
                    <a:bodyPr/>
                    <a:lstStyle/>
                    <a:p>
                      <a:endParaRPr lang="en-IN"/>
                    </a:p>
                  </a:txBody>
                  <a:tcPr/>
                </a:tc>
                <a:tc>
                  <a:txBody>
                    <a:bodyPr/>
                    <a:lstStyle/>
                    <a:p>
                      <a:pPr algn="ctr">
                        <a:lnSpc>
                          <a:spcPct val="115000"/>
                        </a:lnSpc>
                        <a:spcAft>
                          <a:spcPts val="0"/>
                        </a:spcAft>
                      </a:pPr>
                      <a:r>
                        <a:rPr lang="en-GB" sz="2400" dirty="0">
                          <a:solidFill>
                            <a:schemeClr val="tx1"/>
                          </a:solidFill>
                          <a:effectLst/>
                        </a:rPr>
                        <a:t>HRZE</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dirty="0">
                          <a:solidFill>
                            <a:schemeClr val="tx1"/>
                          </a:solidFill>
                          <a:effectLst/>
                        </a:rPr>
                        <a:t>HRE</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115000"/>
                        </a:lnSpc>
                        <a:spcAft>
                          <a:spcPts val="0"/>
                        </a:spcAft>
                      </a:pPr>
                      <a:endParaRPr lang="en-IN" sz="2400" dirty="0">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00"/>
                    </a:solidFill>
                  </a:tcPr>
                </a:tc>
                <a:extLst>
                  <a:ext uri="{0D108BD9-81ED-4DB2-BD59-A6C34878D82A}">
                    <a16:rowId xmlns:a16="http://schemas.microsoft.com/office/drawing/2014/main" val="10002"/>
                  </a:ext>
                </a:extLst>
              </a:tr>
              <a:tr h="841248">
                <a:tc vMerge="1">
                  <a:txBody>
                    <a:bodyPr/>
                    <a:lstStyle/>
                    <a:p>
                      <a:endParaRPr lang="en-IN"/>
                    </a:p>
                  </a:txBody>
                  <a:tcPr/>
                </a:tc>
                <a:tc>
                  <a:txBody>
                    <a:bodyPr/>
                    <a:lstStyle/>
                    <a:p>
                      <a:pPr algn="ctr">
                        <a:lnSpc>
                          <a:spcPct val="115000"/>
                        </a:lnSpc>
                        <a:spcAft>
                          <a:spcPts val="0"/>
                        </a:spcAft>
                      </a:pPr>
                      <a:r>
                        <a:rPr lang="en-GB" sz="2400" dirty="0">
                          <a:solidFill>
                            <a:schemeClr val="tx1"/>
                          </a:solidFill>
                          <a:effectLst/>
                        </a:rPr>
                        <a:t>75/150/400/275 mg</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dirty="0">
                          <a:solidFill>
                            <a:schemeClr val="tx1"/>
                          </a:solidFill>
                          <a:effectLst/>
                        </a:rPr>
                        <a:t>75/150/275 mg</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dirty="0">
                          <a:solidFill>
                            <a:schemeClr val="bg1"/>
                          </a:solidFill>
                          <a:effectLst/>
                        </a:rPr>
                        <a:t>gm</a:t>
                      </a:r>
                      <a:endParaRPr lang="en-IN" sz="2400" dirty="0">
                        <a:solidFill>
                          <a:schemeClr val="bg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solidFill>
                      <a:srgbClr val="FF0000"/>
                    </a:solidFill>
                  </a:tcPr>
                </a:tc>
                <a:extLst>
                  <a:ext uri="{0D108BD9-81ED-4DB2-BD59-A6C34878D82A}">
                    <a16:rowId xmlns:a16="http://schemas.microsoft.com/office/drawing/2014/main" val="10003"/>
                  </a:ext>
                </a:extLst>
              </a:tr>
              <a:tr h="585065">
                <a:tc>
                  <a:txBody>
                    <a:bodyPr/>
                    <a:lstStyle/>
                    <a:p>
                      <a:pPr>
                        <a:lnSpc>
                          <a:spcPct val="115000"/>
                        </a:lnSpc>
                        <a:spcAft>
                          <a:spcPts val="0"/>
                        </a:spcAft>
                      </a:pPr>
                      <a:r>
                        <a:rPr lang="en-US" sz="2400" dirty="0">
                          <a:solidFill>
                            <a:schemeClr val="tx1"/>
                          </a:solidFill>
                          <a:effectLst/>
                        </a:rPr>
                        <a:t>25-39 kg</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dirty="0">
                          <a:solidFill>
                            <a:schemeClr val="tx1"/>
                          </a:solidFill>
                          <a:effectLst/>
                        </a:rPr>
                        <a:t>2</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dirty="0">
                          <a:solidFill>
                            <a:schemeClr val="tx1"/>
                          </a:solidFill>
                          <a:effectLst/>
                        </a:rPr>
                        <a:t>2</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dirty="0">
                          <a:solidFill>
                            <a:schemeClr val="bg1"/>
                          </a:solidFill>
                          <a:effectLst/>
                        </a:rPr>
                        <a:t>0.5 gm</a:t>
                      </a:r>
                      <a:endParaRPr lang="en-IN" sz="2400" dirty="0">
                        <a:solidFill>
                          <a:schemeClr val="bg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solidFill>
                      <a:srgbClr val="FF0000"/>
                    </a:solidFill>
                  </a:tcPr>
                </a:tc>
                <a:extLst>
                  <a:ext uri="{0D108BD9-81ED-4DB2-BD59-A6C34878D82A}">
                    <a16:rowId xmlns:a16="http://schemas.microsoft.com/office/drawing/2014/main" val="10004"/>
                  </a:ext>
                </a:extLst>
              </a:tr>
              <a:tr h="585065">
                <a:tc>
                  <a:txBody>
                    <a:bodyPr/>
                    <a:lstStyle/>
                    <a:p>
                      <a:pPr>
                        <a:lnSpc>
                          <a:spcPct val="115000"/>
                        </a:lnSpc>
                        <a:spcAft>
                          <a:spcPts val="0"/>
                        </a:spcAft>
                      </a:pPr>
                      <a:r>
                        <a:rPr lang="en-IN" sz="2400" dirty="0">
                          <a:solidFill>
                            <a:schemeClr val="tx1"/>
                          </a:solidFill>
                          <a:effectLst/>
                        </a:rPr>
                        <a:t>40-54 kg</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a:solidFill>
                            <a:schemeClr val="tx1"/>
                          </a:solidFill>
                          <a:effectLst/>
                        </a:rPr>
                        <a:t>3</a:t>
                      </a:r>
                      <a:endParaRPr lang="en-IN" sz="240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dirty="0">
                          <a:solidFill>
                            <a:schemeClr val="tx1"/>
                          </a:solidFill>
                          <a:effectLst/>
                        </a:rPr>
                        <a:t>3</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dirty="0">
                          <a:solidFill>
                            <a:schemeClr val="bg1"/>
                          </a:solidFill>
                          <a:effectLst/>
                        </a:rPr>
                        <a:t>0.75 gm</a:t>
                      </a:r>
                      <a:endParaRPr lang="en-IN" sz="2400" dirty="0">
                        <a:solidFill>
                          <a:schemeClr val="bg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solidFill>
                      <a:srgbClr val="FF0000"/>
                    </a:solidFill>
                  </a:tcPr>
                </a:tc>
                <a:extLst>
                  <a:ext uri="{0D108BD9-81ED-4DB2-BD59-A6C34878D82A}">
                    <a16:rowId xmlns:a16="http://schemas.microsoft.com/office/drawing/2014/main" val="10005"/>
                  </a:ext>
                </a:extLst>
              </a:tr>
              <a:tr h="585065">
                <a:tc>
                  <a:txBody>
                    <a:bodyPr/>
                    <a:lstStyle/>
                    <a:p>
                      <a:pPr>
                        <a:lnSpc>
                          <a:spcPct val="115000"/>
                        </a:lnSpc>
                        <a:spcAft>
                          <a:spcPts val="0"/>
                        </a:spcAft>
                      </a:pPr>
                      <a:r>
                        <a:rPr lang="en-IN" sz="2400" dirty="0">
                          <a:solidFill>
                            <a:schemeClr val="tx1"/>
                          </a:solidFill>
                          <a:effectLst/>
                        </a:rPr>
                        <a:t>55-69 kg</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a:solidFill>
                            <a:schemeClr val="tx1"/>
                          </a:solidFill>
                          <a:effectLst/>
                        </a:rPr>
                        <a:t>4</a:t>
                      </a:r>
                      <a:endParaRPr lang="en-IN" sz="240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dirty="0">
                          <a:solidFill>
                            <a:schemeClr val="tx1"/>
                          </a:solidFill>
                          <a:effectLst/>
                        </a:rPr>
                        <a:t>4</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dirty="0">
                          <a:solidFill>
                            <a:schemeClr val="bg1"/>
                          </a:solidFill>
                          <a:effectLst/>
                        </a:rPr>
                        <a:t>1 gm</a:t>
                      </a:r>
                      <a:endParaRPr lang="en-IN" sz="2400" dirty="0">
                        <a:solidFill>
                          <a:schemeClr val="bg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solidFill>
                      <a:srgbClr val="FF0000"/>
                    </a:solidFill>
                  </a:tcPr>
                </a:tc>
                <a:extLst>
                  <a:ext uri="{0D108BD9-81ED-4DB2-BD59-A6C34878D82A}">
                    <a16:rowId xmlns:a16="http://schemas.microsoft.com/office/drawing/2014/main" val="10006"/>
                  </a:ext>
                </a:extLst>
              </a:tr>
              <a:tr h="585065">
                <a:tc>
                  <a:txBody>
                    <a:bodyPr/>
                    <a:lstStyle/>
                    <a:p>
                      <a:pPr>
                        <a:lnSpc>
                          <a:spcPct val="115000"/>
                        </a:lnSpc>
                        <a:spcAft>
                          <a:spcPts val="0"/>
                        </a:spcAft>
                      </a:pPr>
                      <a:r>
                        <a:rPr lang="en-IN" sz="2400" dirty="0">
                          <a:solidFill>
                            <a:schemeClr val="tx1"/>
                          </a:solidFill>
                          <a:effectLst/>
                        </a:rPr>
                        <a:t>≥70</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a:solidFill>
                            <a:schemeClr val="tx1"/>
                          </a:solidFill>
                          <a:effectLst/>
                        </a:rPr>
                        <a:t>5</a:t>
                      </a:r>
                      <a:endParaRPr lang="en-IN" sz="240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dirty="0">
                          <a:solidFill>
                            <a:schemeClr val="tx1"/>
                          </a:solidFill>
                          <a:effectLst/>
                        </a:rPr>
                        <a:t>5</a:t>
                      </a:r>
                      <a:endParaRPr lang="en-IN" sz="2400" dirty="0">
                        <a:solidFill>
                          <a:schemeClr val="tx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2400" dirty="0">
                          <a:solidFill>
                            <a:schemeClr val="bg1"/>
                          </a:solidFill>
                          <a:effectLst/>
                        </a:rPr>
                        <a:t>1 gm</a:t>
                      </a:r>
                      <a:endParaRPr lang="en-IN" sz="2400" dirty="0">
                        <a:solidFill>
                          <a:schemeClr val="bg1"/>
                        </a:solidFill>
                        <a:effectLst/>
                        <a:latin typeface="Calibri"/>
                        <a:ea typeface="Calibri"/>
                        <a:cs typeface="Shruti"/>
                      </a:endParaRPr>
                    </a:p>
                  </a:txBody>
                  <a:tcPr marL="68580" marR="68580" marT="0" marB="0">
                    <a:lnL w="12700" cap="flat" cmpd="sng" algn="ctr">
                      <a:solidFill>
                        <a:schemeClr val="tx1"/>
                      </a:solidFill>
                      <a:prstDash val="solid"/>
                      <a:round/>
                      <a:headEnd type="none" w="med" len="med"/>
                      <a:tailEnd type="none" w="med" len="med"/>
                    </a:lnL>
                    <a:solidFill>
                      <a:srgbClr val="FF000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68942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3528" y="1219853"/>
          <a:ext cx="8426771" cy="3413760"/>
        </p:xfrm>
        <a:graphic>
          <a:graphicData uri="http://schemas.openxmlformats.org/drawingml/2006/table">
            <a:tbl>
              <a:tblPr firstRow="1">
                <a:tableStyleId>{5C22544A-7EE6-4342-B048-85BDC9FD1C3A}</a:tableStyleId>
              </a:tblPr>
              <a:tblGrid>
                <a:gridCol w="2806492">
                  <a:extLst>
                    <a:ext uri="{9D8B030D-6E8A-4147-A177-3AD203B41FA5}">
                      <a16:colId xmlns:a16="http://schemas.microsoft.com/office/drawing/2014/main" val="20000"/>
                    </a:ext>
                  </a:extLst>
                </a:gridCol>
                <a:gridCol w="2953434">
                  <a:extLst>
                    <a:ext uri="{9D8B030D-6E8A-4147-A177-3AD203B41FA5}">
                      <a16:colId xmlns:a16="http://schemas.microsoft.com/office/drawing/2014/main" val="20001"/>
                    </a:ext>
                  </a:extLst>
                </a:gridCol>
                <a:gridCol w="2666845">
                  <a:extLst>
                    <a:ext uri="{9D8B030D-6E8A-4147-A177-3AD203B41FA5}">
                      <a16:colId xmlns:a16="http://schemas.microsoft.com/office/drawing/2014/main" val="20002"/>
                    </a:ext>
                  </a:extLst>
                </a:gridCol>
              </a:tblGrid>
              <a:tr h="314902">
                <a:tc>
                  <a:txBody>
                    <a:bodyPr/>
                    <a:lstStyle/>
                    <a:p>
                      <a:pPr algn="ctr">
                        <a:spcAft>
                          <a:spcPts val="0"/>
                        </a:spcAft>
                      </a:pPr>
                      <a:r>
                        <a:rPr lang="en-IN" sz="2400" dirty="0">
                          <a:effectLst/>
                        </a:rPr>
                        <a:t>Drugs</a:t>
                      </a:r>
                      <a:endParaRPr lang="en-IN" sz="2000" dirty="0">
                        <a:effectLst/>
                        <a:latin typeface="Calibri"/>
                      </a:endParaRPr>
                    </a:p>
                  </a:txBody>
                  <a:tcPr marL="68580" marR="68580" marT="0" marB="0"/>
                </a:tc>
                <a:tc>
                  <a:txBody>
                    <a:bodyPr/>
                    <a:lstStyle/>
                    <a:p>
                      <a:pPr algn="ctr">
                        <a:spcAft>
                          <a:spcPts val="0"/>
                        </a:spcAft>
                      </a:pPr>
                      <a:r>
                        <a:rPr lang="en-IN" sz="2400" dirty="0">
                          <a:effectLst/>
                        </a:rPr>
                        <a:t>Adult</a:t>
                      </a:r>
                      <a:endParaRPr lang="en-IN" sz="2000" dirty="0">
                        <a:effectLst/>
                        <a:latin typeface="Calibri"/>
                      </a:endParaRPr>
                    </a:p>
                  </a:txBody>
                  <a:tcPr marL="68580" marR="68580" marT="0" marB="0"/>
                </a:tc>
                <a:tc>
                  <a:txBody>
                    <a:bodyPr/>
                    <a:lstStyle/>
                    <a:p>
                      <a:pPr algn="ctr">
                        <a:spcAft>
                          <a:spcPts val="0"/>
                        </a:spcAft>
                      </a:pPr>
                      <a:r>
                        <a:rPr lang="en-IN" sz="2400" dirty="0">
                          <a:effectLst/>
                        </a:rPr>
                        <a:t>Children  </a:t>
                      </a:r>
                      <a:r>
                        <a:rPr lang="en-IN" sz="2400" dirty="0" err="1">
                          <a:effectLst/>
                        </a:rPr>
                        <a:t>upto</a:t>
                      </a:r>
                      <a:r>
                        <a:rPr lang="en-IN" sz="2400" dirty="0">
                          <a:effectLst/>
                        </a:rPr>
                        <a:t> 25kg</a:t>
                      </a:r>
                      <a:endParaRPr lang="en-IN" sz="2000" dirty="0">
                        <a:effectLst/>
                        <a:latin typeface="Calibri"/>
                      </a:endParaRPr>
                    </a:p>
                  </a:txBody>
                  <a:tcPr marL="68580" marR="68580" marT="0" marB="0"/>
                </a:tc>
                <a:extLst>
                  <a:ext uri="{0D108BD9-81ED-4DB2-BD59-A6C34878D82A}">
                    <a16:rowId xmlns:a16="http://schemas.microsoft.com/office/drawing/2014/main" val="10000"/>
                  </a:ext>
                </a:extLst>
              </a:tr>
              <a:tr h="591962">
                <a:tc>
                  <a:txBody>
                    <a:bodyPr/>
                    <a:lstStyle/>
                    <a:p>
                      <a:pPr>
                        <a:spcAft>
                          <a:spcPts val="0"/>
                        </a:spcAft>
                      </a:pPr>
                      <a:r>
                        <a:rPr lang="en-IN" sz="2000" b="1" dirty="0">
                          <a:effectLst/>
                        </a:rPr>
                        <a:t>Isoniazid</a:t>
                      </a:r>
                      <a:endParaRPr lang="en-IN" sz="1900" b="1" dirty="0">
                        <a:effectLst/>
                        <a:latin typeface="Calibri"/>
                      </a:endParaRPr>
                    </a:p>
                  </a:txBody>
                  <a:tcPr marL="68580" marR="68580" marT="0" marB="0"/>
                </a:tc>
                <a:tc>
                  <a:txBody>
                    <a:bodyPr/>
                    <a:lstStyle/>
                    <a:p>
                      <a:pPr algn="ctr">
                        <a:spcAft>
                          <a:spcPts val="0"/>
                        </a:spcAft>
                      </a:pPr>
                      <a:r>
                        <a:rPr lang="en-IN" sz="2000" dirty="0">
                          <a:effectLst/>
                        </a:rPr>
                        <a:t>5 mg/kg</a:t>
                      </a:r>
                      <a:endParaRPr lang="en-IN" sz="1900" dirty="0">
                        <a:effectLst/>
                      </a:endParaRPr>
                    </a:p>
                    <a:p>
                      <a:pPr algn="ctr">
                        <a:spcAft>
                          <a:spcPts val="0"/>
                        </a:spcAft>
                      </a:pPr>
                      <a:r>
                        <a:rPr lang="en-IN" sz="2000" dirty="0">
                          <a:effectLst/>
                        </a:rPr>
                        <a:t>(4 to 6 mg/kg) daily</a:t>
                      </a:r>
                      <a:endParaRPr lang="en-IN" sz="1900" dirty="0">
                        <a:effectLst/>
                        <a:latin typeface="Calibri"/>
                      </a:endParaRPr>
                    </a:p>
                  </a:txBody>
                  <a:tcPr marL="68580" marR="68580" marT="0" marB="0"/>
                </a:tc>
                <a:tc>
                  <a:txBody>
                    <a:bodyPr/>
                    <a:lstStyle/>
                    <a:p>
                      <a:pPr algn="ctr">
                        <a:spcAft>
                          <a:spcPts val="0"/>
                        </a:spcAft>
                      </a:pPr>
                      <a:r>
                        <a:rPr lang="en-IN" sz="2000">
                          <a:effectLst/>
                        </a:rPr>
                        <a:t>10 mg/kg</a:t>
                      </a:r>
                      <a:endParaRPr lang="en-IN" sz="1900">
                        <a:effectLst/>
                      </a:endParaRPr>
                    </a:p>
                    <a:p>
                      <a:pPr algn="ctr">
                        <a:spcAft>
                          <a:spcPts val="0"/>
                        </a:spcAft>
                      </a:pPr>
                      <a:r>
                        <a:rPr lang="en-IN" sz="2000">
                          <a:effectLst/>
                        </a:rPr>
                        <a:t>(7-15 mg/kg) daily</a:t>
                      </a:r>
                      <a:endParaRPr lang="en-IN" sz="1900">
                        <a:effectLst/>
                        <a:latin typeface="Calibri"/>
                      </a:endParaRPr>
                    </a:p>
                  </a:txBody>
                  <a:tcPr marL="68580" marR="68580" marT="0" marB="0"/>
                </a:tc>
                <a:extLst>
                  <a:ext uri="{0D108BD9-81ED-4DB2-BD59-A6C34878D82A}">
                    <a16:rowId xmlns:a16="http://schemas.microsoft.com/office/drawing/2014/main" val="10001"/>
                  </a:ext>
                </a:extLst>
              </a:tr>
              <a:tr h="591962">
                <a:tc>
                  <a:txBody>
                    <a:bodyPr/>
                    <a:lstStyle/>
                    <a:p>
                      <a:pPr>
                        <a:spcAft>
                          <a:spcPts val="0"/>
                        </a:spcAft>
                      </a:pPr>
                      <a:r>
                        <a:rPr lang="en-IN" sz="2000" b="1" dirty="0">
                          <a:effectLst/>
                        </a:rPr>
                        <a:t>Rifampicin</a:t>
                      </a:r>
                      <a:endParaRPr lang="en-IN" sz="1900" b="1" dirty="0">
                        <a:effectLst/>
                        <a:latin typeface="Calibri"/>
                      </a:endParaRPr>
                    </a:p>
                  </a:txBody>
                  <a:tcPr marL="68580" marR="68580" marT="0" marB="0"/>
                </a:tc>
                <a:tc>
                  <a:txBody>
                    <a:bodyPr/>
                    <a:lstStyle/>
                    <a:p>
                      <a:pPr algn="ctr">
                        <a:spcAft>
                          <a:spcPts val="0"/>
                        </a:spcAft>
                      </a:pPr>
                      <a:r>
                        <a:rPr lang="en-IN" sz="2000" dirty="0">
                          <a:effectLst/>
                        </a:rPr>
                        <a:t>10 mg/kg</a:t>
                      </a:r>
                      <a:endParaRPr lang="en-IN" sz="1900" dirty="0">
                        <a:effectLst/>
                      </a:endParaRPr>
                    </a:p>
                    <a:p>
                      <a:pPr algn="ctr">
                        <a:spcAft>
                          <a:spcPts val="0"/>
                        </a:spcAft>
                      </a:pPr>
                      <a:r>
                        <a:rPr lang="en-IN" sz="2000" dirty="0">
                          <a:effectLst/>
                        </a:rPr>
                        <a:t>(8-12 mg/kg) daily</a:t>
                      </a:r>
                      <a:endParaRPr lang="en-IN" sz="1900" dirty="0">
                        <a:effectLst/>
                        <a:latin typeface="Calibri"/>
                      </a:endParaRPr>
                    </a:p>
                  </a:txBody>
                  <a:tcPr marL="68580" marR="68580" marT="0" marB="0"/>
                </a:tc>
                <a:tc>
                  <a:txBody>
                    <a:bodyPr/>
                    <a:lstStyle/>
                    <a:p>
                      <a:pPr algn="ctr">
                        <a:spcAft>
                          <a:spcPts val="0"/>
                        </a:spcAft>
                      </a:pPr>
                      <a:r>
                        <a:rPr lang="en-IN" sz="2000">
                          <a:effectLst/>
                        </a:rPr>
                        <a:t>15 mg/kg</a:t>
                      </a:r>
                      <a:endParaRPr lang="en-IN" sz="1900">
                        <a:effectLst/>
                      </a:endParaRPr>
                    </a:p>
                    <a:p>
                      <a:pPr algn="ctr">
                        <a:spcAft>
                          <a:spcPts val="0"/>
                        </a:spcAft>
                      </a:pPr>
                      <a:r>
                        <a:rPr lang="en-IN" sz="2000">
                          <a:effectLst/>
                        </a:rPr>
                        <a:t>(10-20 mg/kg) daily</a:t>
                      </a:r>
                      <a:endParaRPr lang="en-IN" sz="1900">
                        <a:effectLst/>
                        <a:latin typeface="Calibri"/>
                      </a:endParaRPr>
                    </a:p>
                  </a:txBody>
                  <a:tcPr marL="68580" marR="68580" marT="0" marB="0"/>
                </a:tc>
                <a:extLst>
                  <a:ext uri="{0D108BD9-81ED-4DB2-BD59-A6C34878D82A}">
                    <a16:rowId xmlns:a16="http://schemas.microsoft.com/office/drawing/2014/main" val="10002"/>
                  </a:ext>
                </a:extLst>
              </a:tr>
              <a:tr h="591962">
                <a:tc>
                  <a:txBody>
                    <a:bodyPr/>
                    <a:lstStyle/>
                    <a:p>
                      <a:pPr>
                        <a:spcAft>
                          <a:spcPts val="0"/>
                        </a:spcAft>
                      </a:pPr>
                      <a:r>
                        <a:rPr lang="en-IN" sz="2000" b="1" dirty="0">
                          <a:effectLst/>
                        </a:rPr>
                        <a:t>Pyrazinamide</a:t>
                      </a:r>
                      <a:endParaRPr lang="en-IN" sz="1900" b="1" dirty="0">
                        <a:effectLst/>
                        <a:latin typeface="Calibri"/>
                      </a:endParaRPr>
                    </a:p>
                  </a:txBody>
                  <a:tcPr marL="68580" marR="68580" marT="0" marB="0"/>
                </a:tc>
                <a:tc>
                  <a:txBody>
                    <a:bodyPr/>
                    <a:lstStyle/>
                    <a:p>
                      <a:pPr algn="ctr">
                        <a:spcAft>
                          <a:spcPts val="0"/>
                        </a:spcAft>
                      </a:pPr>
                      <a:r>
                        <a:rPr lang="en-IN" sz="2000">
                          <a:effectLst/>
                        </a:rPr>
                        <a:t>25 mg/kg</a:t>
                      </a:r>
                      <a:endParaRPr lang="en-IN" sz="1900">
                        <a:effectLst/>
                      </a:endParaRPr>
                    </a:p>
                    <a:p>
                      <a:pPr algn="ctr">
                        <a:spcAft>
                          <a:spcPts val="0"/>
                        </a:spcAft>
                      </a:pPr>
                      <a:r>
                        <a:rPr lang="en-IN" sz="2000">
                          <a:effectLst/>
                        </a:rPr>
                        <a:t>(20-30 mg/kg) daily</a:t>
                      </a:r>
                      <a:endParaRPr lang="en-IN" sz="1900">
                        <a:effectLst/>
                        <a:latin typeface="Calibri"/>
                      </a:endParaRPr>
                    </a:p>
                  </a:txBody>
                  <a:tcPr marL="68580" marR="68580" marT="0" marB="0"/>
                </a:tc>
                <a:tc>
                  <a:txBody>
                    <a:bodyPr/>
                    <a:lstStyle/>
                    <a:p>
                      <a:pPr algn="ctr">
                        <a:spcAft>
                          <a:spcPts val="0"/>
                        </a:spcAft>
                      </a:pPr>
                      <a:r>
                        <a:rPr lang="en-IN" sz="2000">
                          <a:effectLst/>
                        </a:rPr>
                        <a:t>35 mg/kg</a:t>
                      </a:r>
                      <a:endParaRPr lang="en-IN" sz="1900">
                        <a:effectLst/>
                      </a:endParaRPr>
                    </a:p>
                    <a:p>
                      <a:pPr algn="ctr">
                        <a:spcAft>
                          <a:spcPts val="0"/>
                        </a:spcAft>
                      </a:pPr>
                      <a:r>
                        <a:rPr lang="en-IN" sz="2000">
                          <a:effectLst/>
                        </a:rPr>
                        <a:t>(30-40 mg/kg) daily</a:t>
                      </a:r>
                      <a:endParaRPr lang="en-IN" sz="1900">
                        <a:effectLst/>
                        <a:latin typeface="Calibri"/>
                      </a:endParaRPr>
                    </a:p>
                  </a:txBody>
                  <a:tcPr marL="68580" marR="68580" marT="0" marB="0"/>
                </a:tc>
                <a:extLst>
                  <a:ext uri="{0D108BD9-81ED-4DB2-BD59-A6C34878D82A}">
                    <a16:rowId xmlns:a16="http://schemas.microsoft.com/office/drawing/2014/main" val="10003"/>
                  </a:ext>
                </a:extLst>
              </a:tr>
              <a:tr h="591962">
                <a:tc>
                  <a:txBody>
                    <a:bodyPr/>
                    <a:lstStyle/>
                    <a:p>
                      <a:pPr>
                        <a:spcAft>
                          <a:spcPts val="0"/>
                        </a:spcAft>
                      </a:pPr>
                      <a:r>
                        <a:rPr lang="en-IN" sz="2000" b="1" dirty="0">
                          <a:effectLst/>
                        </a:rPr>
                        <a:t>Ethambutol</a:t>
                      </a:r>
                      <a:endParaRPr lang="en-IN" sz="1900" b="1" dirty="0">
                        <a:effectLst/>
                        <a:latin typeface="Calibri"/>
                      </a:endParaRPr>
                    </a:p>
                  </a:txBody>
                  <a:tcPr marL="68580" marR="68580" marT="0" marB="0"/>
                </a:tc>
                <a:tc>
                  <a:txBody>
                    <a:bodyPr/>
                    <a:lstStyle/>
                    <a:p>
                      <a:pPr algn="ctr">
                        <a:spcAft>
                          <a:spcPts val="0"/>
                        </a:spcAft>
                      </a:pPr>
                      <a:r>
                        <a:rPr lang="en-IN" sz="2000">
                          <a:effectLst/>
                        </a:rPr>
                        <a:t>15mg/kg</a:t>
                      </a:r>
                      <a:endParaRPr lang="en-IN" sz="1900">
                        <a:effectLst/>
                      </a:endParaRPr>
                    </a:p>
                    <a:p>
                      <a:pPr algn="ctr">
                        <a:spcAft>
                          <a:spcPts val="0"/>
                        </a:spcAft>
                      </a:pPr>
                      <a:r>
                        <a:rPr lang="en-IN" sz="2000">
                          <a:effectLst/>
                        </a:rPr>
                        <a:t>(12-18 mg/kg) daily</a:t>
                      </a:r>
                      <a:endParaRPr lang="en-IN" sz="1900">
                        <a:effectLst/>
                        <a:latin typeface="Calibri"/>
                      </a:endParaRPr>
                    </a:p>
                  </a:txBody>
                  <a:tcPr marL="68580" marR="68580" marT="0" marB="0"/>
                </a:tc>
                <a:tc>
                  <a:txBody>
                    <a:bodyPr/>
                    <a:lstStyle/>
                    <a:p>
                      <a:pPr algn="ctr">
                        <a:spcAft>
                          <a:spcPts val="0"/>
                        </a:spcAft>
                      </a:pPr>
                      <a:r>
                        <a:rPr lang="en-IN" sz="2000" dirty="0">
                          <a:effectLst/>
                        </a:rPr>
                        <a:t>20 mg/kg </a:t>
                      </a:r>
                      <a:endParaRPr lang="en-IN" sz="1900" dirty="0">
                        <a:effectLst/>
                      </a:endParaRPr>
                    </a:p>
                    <a:p>
                      <a:pPr algn="ctr">
                        <a:spcAft>
                          <a:spcPts val="0"/>
                        </a:spcAft>
                      </a:pPr>
                      <a:r>
                        <a:rPr lang="en-IN" sz="2000" dirty="0">
                          <a:effectLst/>
                        </a:rPr>
                        <a:t>(15-25 mg/kg) daily</a:t>
                      </a:r>
                      <a:endParaRPr lang="en-IN" sz="1900" dirty="0">
                        <a:effectLst/>
                        <a:latin typeface="Calibri"/>
                      </a:endParaRPr>
                    </a:p>
                  </a:txBody>
                  <a:tcPr marL="68580" marR="68580" marT="0" marB="0"/>
                </a:tc>
                <a:extLst>
                  <a:ext uri="{0D108BD9-81ED-4DB2-BD59-A6C34878D82A}">
                    <a16:rowId xmlns:a16="http://schemas.microsoft.com/office/drawing/2014/main" val="10004"/>
                  </a:ext>
                </a:extLst>
              </a:tr>
              <a:tr h="591962">
                <a:tc>
                  <a:txBody>
                    <a:bodyPr/>
                    <a:lstStyle/>
                    <a:p>
                      <a:pPr>
                        <a:spcAft>
                          <a:spcPts val="0"/>
                        </a:spcAft>
                      </a:pPr>
                      <a:r>
                        <a:rPr lang="en-IN" sz="2000" b="1" dirty="0">
                          <a:effectLst/>
                        </a:rPr>
                        <a:t>Streptomycin</a:t>
                      </a:r>
                      <a:endParaRPr lang="en-IN" sz="1900" b="1" dirty="0">
                        <a:effectLst/>
                        <a:latin typeface="Calibri"/>
                      </a:endParaRPr>
                    </a:p>
                  </a:txBody>
                  <a:tcPr marL="68580" marR="68580" marT="0" marB="0"/>
                </a:tc>
                <a:tc>
                  <a:txBody>
                    <a:bodyPr/>
                    <a:lstStyle/>
                    <a:p>
                      <a:pPr algn="ctr">
                        <a:spcAft>
                          <a:spcPts val="0"/>
                        </a:spcAft>
                      </a:pPr>
                      <a:r>
                        <a:rPr lang="en-IN" sz="2000">
                          <a:effectLst/>
                        </a:rPr>
                        <a:t>15 mg/kg</a:t>
                      </a:r>
                      <a:endParaRPr lang="en-IN" sz="1900">
                        <a:effectLst/>
                      </a:endParaRPr>
                    </a:p>
                    <a:p>
                      <a:pPr algn="ctr">
                        <a:spcAft>
                          <a:spcPts val="0"/>
                        </a:spcAft>
                      </a:pPr>
                      <a:r>
                        <a:rPr lang="en-IN" sz="2000">
                          <a:effectLst/>
                        </a:rPr>
                        <a:t>(15-20 mg/kg) daily</a:t>
                      </a:r>
                      <a:endParaRPr lang="en-IN" sz="1900">
                        <a:effectLst/>
                        <a:latin typeface="Calibri"/>
                      </a:endParaRPr>
                    </a:p>
                  </a:txBody>
                  <a:tcPr marL="68580" marR="68580" marT="0" marB="0"/>
                </a:tc>
                <a:tc>
                  <a:txBody>
                    <a:bodyPr/>
                    <a:lstStyle/>
                    <a:p>
                      <a:pPr algn="ctr">
                        <a:spcAft>
                          <a:spcPts val="0"/>
                        </a:spcAft>
                      </a:pPr>
                      <a:r>
                        <a:rPr lang="en-IN" sz="2000" dirty="0">
                          <a:effectLst/>
                        </a:rPr>
                        <a:t>15 mg/kg </a:t>
                      </a:r>
                      <a:endParaRPr lang="en-IN" sz="1900" dirty="0">
                        <a:effectLst/>
                      </a:endParaRPr>
                    </a:p>
                    <a:p>
                      <a:pPr algn="ctr">
                        <a:spcAft>
                          <a:spcPts val="0"/>
                        </a:spcAft>
                      </a:pPr>
                      <a:r>
                        <a:rPr lang="en-IN" sz="2000" dirty="0">
                          <a:effectLst/>
                        </a:rPr>
                        <a:t>(12-18 mg/kg) daily</a:t>
                      </a:r>
                      <a:endParaRPr lang="en-IN" sz="1900" dirty="0">
                        <a:effectLst/>
                        <a:latin typeface="Calibri"/>
                      </a:endParaRPr>
                    </a:p>
                  </a:txBody>
                  <a:tcPr marL="68580" marR="68580" marT="0" marB="0"/>
                </a:tc>
                <a:extLst>
                  <a:ext uri="{0D108BD9-81ED-4DB2-BD59-A6C34878D82A}">
                    <a16:rowId xmlns:a16="http://schemas.microsoft.com/office/drawing/2014/main" val="10005"/>
                  </a:ext>
                </a:extLst>
              </a:tr>
            </a:tbl>
          </a:graphicData>
        </a:graphic>
      </p:graphicFrame>
      <p:sp>
        <p:nvSpPr>
          <p:cNvPr id="4" name="Rectangle 3"/>
          <p:cNvSpPr/>
          <p:nvPr/>
        </p:nvSpPr>
        <p:spPr>
          <a:xfrm>
            <a:off x="348927" y="4611638"/>
            <a:ext cx="8426771" cy="1938992"/>
          </a:xfrm>
          <a:prstGeom prst="rect">
            <a:avLst/>
          </a:prstGeom>
        </p:spPr>
        <p:txBody>
          <a:bodyPr wrap="square">
            <a:spAutoFit/>
          </a:bodyPr>
          <a:lstStyle/>
          <a:p>
            <a:pPr algn="just"/>
            <a:r>
              <a:rPr lang="en-US" sz="2000" b="1" dirty="0"/>
              <a:t>Note also other revisions to recommendations: </a:t>
            </a:r>
          </a:p>
          <a:p>
            <a:pPr algn="just"/>
            <a:r>
              <a:rPr lang="en-US" sz="2000" dirty="0"/>
              <a:t> </a:t>
            </a:r>
          </a:p>
          <a:p>
            <a:pPr marL="342900" indent="-342900" algn="just">
              <a:buAutoNum type="arabicPeriod"/>
            </a:pPr>
            <a:r>
              <a:rPr lang="en-US" sz="2000" dirty="0"/>
              <a:t>Four drugs (RHZE) in intensive phase for all new cases in HIV endemic setting </a:t>
            </a:r>
          </a:p>
          <a:p>
            <a:pPr marL="342900" indent="-342900" algn="just">
              <a:buAutoNum type="arabicPeriod"/>
            </a:pPr>
            <a:r>
              <a:rPr lang="en-US" sz="2000" dirty="0"/>
              <a:t>No intermittent regimens in HIV-endemic </a:t>
            </a:r>
          </a:p>
          <a:p>
            <a:pPr marL="342900" indent="-342900" algn="just">
              <a:buAutoNum type="arabicPeriod"/>
            </a:pPr>
            <a:r>
              <a:rPr lang="en-US" sz="2000" b="1" dirty="0"/>
              <a:t>12-month regimens for TBM and </a:t>
            </a:r>
            <a:r>
              <a:rPr lang="en-US" sz="2000" b="1" dirty="0" err="1"/>
              <a:t>osteo</a:t>
            </a:r>
            <a:r>
              <a:rPr lang="en-US" sz="2000" b="1" dirty="0"/>
              <a:t>-articular TB </a:t>
            </a:r>
          </a:p>
        </p:txBody>
      </p:sp>
      <p:sp>
        <p:nvSpPr>
          <p:cNvPr id="7" name="Rectangle 1"/>
          <p:cNvSpPr>
            <a:spLocks noChangeArrowheads="1"/>
          </p:cNvSpPr>
          <p:nvPr/>
        </p:nvSpPr>
        <p:spPr bwMode="auto">
          <a:xfrm>
            <a:off x="540447" y="182296"/>
            <a:ext cx="8043730" cy="800122"/>
          </a:xfrm>
          <a:prstGeom prst="rect">
            <a:avLst/>
          </a:prstGeom>
          <a:solidFill>
            <a:srgbClr val="0070C0"/>
          </a:solidFill>
          <a:ln>
            <a:noFill/>
          </a:ln>
          <a:effectLst/>
        </p:spPr>
        <p:txBody>
          <a:bodyPr vert="horz" wrap="square" lIns="91440" tIns="304704" rIns="91440" bIns="0" numCol="1" anchor="ctr"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1"/>
                </a:solidFill>
                <a:effectLst/>
                <a:uLnTx/>
                <a:uFillTx/>
                <a:ea typeface="Times New Roman" pitchFamily="18" charset="0"/>
                <a:cs typeface="Shruti" pitchFamily="34" charset="0"/>
              </a:rPr>
              <a:t>Drug dosages for anti-TB drugs</a:t>
            </a:r>
          </a:p>
        </p:txBody>
      </p:sp>
    </p:spTree>
    <p:extLst>
      <p:ext uri="{BB962C8B-B14F-4D97-AF65-F5344CB8AC3E}">
        <p14:creationId xmlns:p14="http://schemas.microsoft.com/office/powerpoint/2010/main" val="3078800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52400"/>
            <a:ext cx="7772400" cy="1143000"/>
          </a:xfrm>
          <a:solidFill>
            <a:srgbClr val="0070C0"/>
          </a:solidFill>
        </p:spPr>
        <p:txBody>
          <a:bodyPr vert="horz" lIns="91440" tIns="45720" rIns="91440" bIns="45720" rtlCol="0" anchor="ctr">
            <a:normAutofit/>
          </a:bodyPr>
          <a:lstStyle/>
          <a:p>
            <a:pPr algn="l"/>
            <a:r>
              <a:rPr lang="en-GB" sz="3200" b="1" dirty="0">
                <a:solidFill>
                  <a:schemeClr val="bg1"/>
                </a:solidFill>
              </a:rPr>
              <a:t>      4FDC</a:t>
            </a:r>
            <a:endParaRPr lang="en-US" sz="3200" b="1" dirty="0">
              <a:solidFill>
                <a:schemeClr val="bg1"/>
              </a:solidFill>
            </a:endParaRPr>
          </a:p>
        </p:txBody>
      </p:sp>
      <p:sp>
        <p:nvSpPr>
          <p:cNvPr id="3" name="Rectangle 2"/>
          <p:cNvSpPr/>
          <p:nvPr/>
        </p:nvSpPr>
        <p:spPr>
          <a:xfrm>
            <a:off x="5176689" y="4277032"/>
            <a:ext cx="1651819" cy="47194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098" name="Picture 2" descr="C:\Users\RNTCP consultants\AppData\Local\Microsoft\Windows\Temporary Internet Files\Content.Outlook\UEV709BW\IMG-20161110-WA0019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1"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02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37160"/>
            <a:ext cx="7772400" cy="1143000"/>
          </a:xfrm>
          <a:solidFill>
            <a:srgbClr val="0070C0"/>
          </a:solidFill>
        </p:spPr>
        <p:txBody>
          <a:bodyPr vert="horz" lIns="91440" tIns="45720" rIns="91440" bIns="45720" rtlCol="0" anchor="ctr">
            <a:normAutofit/>
          </a:bodyPr>
          <a:lstStyle/>
          <a:p>
            <a:pPr algn="l"/>
            <a:r>
              <a:rPr lang="en-GB" sz="3200" b="1" dirty="0">
                <a:solidFill>
                  <a:schemeClr val="bg1"/>
                </a:solidFill>
              </a:rPr>
              <a:t>        3FDC</a:t>
            </a:r>
            <a:endParaRPr lang="en-US" sz="3200" b="1" dirty="0">
              <a:solidFill>
                <a:schemeClr val="bg1"/>
              </a:solidFill>
            </a:endParaRPr>
          </a:p>
        </p:txBody>
      </p:sp>
      <p:pic>
        <p:nvPicPr>
          <p:cNvPr id="3074" name="Picture 2" descr="C:\Users\RNTCP consultants\AppData\Local\Microsoft\Windows\Temporary Internet Files\Content.Outlook\UEV709BW\IMG-20161110-WA0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1"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NTCP consultants\AppData\Local\Microsoft\Windows\Temporary Internet Files\Content.Outlook\UEV709BW\IMG-20161110-WA0022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205" r="15304" b="46236"/>
          <a:stretch/>
        </p:blipFill>
        <p:spPr bwMode="auto">
          <a:xfrm>
            <a:off x="323529" y="2276873"/>
            <a:ext cx="3278532" cy="188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643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lstStyle/>
          <a:p>
            <a:r>
              <a:rPr lang="en-IN" b="1" dirty="0">
                <a:solidFill>
                  <a:schemeClr val="bg1"/>
                </a:solidFill>
              </a:rPr>
              <a:t>Inj. Streptomycin </a:t>
            </a:r>
          </a:p>
        </p:txBody>
      </p:sp>
      <p:sp>
        <p:nvSpPr>
          <p:cNvPr id="3" name="Content Placeholder 2"/>
          <p:cNvSpPr>
            <a:spLocks noGrp="1"/>
          </p:cNvSpPr>
          <p:nvPr>
            <p:ph idx="1"/>
          </p:nvPr>
        </p:nvSpPr>
        <p:spPr/>
        <p:txBody>
          <a:bodyPr>
            <a:normAutofit/>
          </a:bodyPr>
          <a:lstStyle/>
          <a:p>
            <a:pPr algn="just"/>
            <a:r>
              <a:rPr lang="en-IN" sz="3600" dirty="0"/>
              <a:t>15 mg/kg (12–18 mg/kg) daily</a:t>
            </a:r>
          </a:p>
          <a:p>
            <a:pPr algn="just"/>
            <a:r>
              <a:rPr lang="en-IN" sz="3600" dirty="0"/>
              <a:t> Maximum daily dose 1000 mg</a:t>
            </a:r>
          </a:p>
          <a:p>
            <a:pPr algn="just"/>
            <a:r>
              <a:rPr lang="en-IN" sz="3600" dirty="0"/>
              <a:t>Patients aged over 50 years may not be able to tolerate more than 750 mg daily</a:t>
            </a:r>
          </a:p>
          <a:p>
            <a:pPr algn="just"/>
            <a:r>
              <a:rPr lang="en-IN" sz="3600" dirty="0"/>
              <a:t>Similarly, patients weighing less than 50 kg may not tolerate doses above 500-750 mg daily</a:t>
            </a:r>
          </a:p>
        </p:txBody>
      </p:sp>
    </p:spTree>
    <p:extLst>
      <p:ext uri="{BB962C8B-B14F-4D97-AF65-F5344CB8AC3E}">
        <p14:creationId xmlns:p14="http://schemas.microsoft.com/office/powerpoint/2010/main" val="3312842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80988"/>
            <a:ext cx="8610600" cy="833437"/>
          </a:xfrm>
          <a:solidFill>
            <a:srgbClr val="0070C0"/>
          </a:solidFill>
        </p:spPr>
        <p:txBody>
          <a:bodyPr>
            <a:noAutofit/>
          </a:bodyPr>
          <a:lstStyle/>
          <a:p>
            <a:r>
              <a:rPr lang="en-US" altLang="en-US" sz="3600" b="1" dirty="0">
                <a:solidFill>
                  <a:schemeClr val="bg1"/>
                </a:solidFill>
              </a:rPr>
              <a:t>99dots: Accurate monitoring at very low cost</a:t>
            </a:r>
            <a:endParaRPr lang="en-US" altLang="en-US" sz="3600" b="1" i="1" dirty="0">
              <a:solidFill>
                <a:schemeClr val="bg1"/>
              </a:solidFill>
            </a:endParaRPr>
          </a:p>
        </p:txBody>
      </p:sp>
      <p:sp>
        <p:nvSpPr>
          <p:cNvPr id="2" name="Slide Number Placeholder 1"/>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F138BD1-0CE5-4859-851C-2B2D74F79A51}" type="slidenum">
              <a:rPr kumimoji="0" lang="en-GB"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31750" y="1439863"/>
            <a:ext cx="4527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3888" y="1673226"/>
            <a:ext cx="5562600"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31751" y="1436688"/>
            <a:ext cx="46815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76651" y="1646239"/>
            <a:ext cx="4179888"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00188" y="1201739"/>
            <a:ext cx="568483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193801"/>
            <a:ext cx="5789613"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540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77778E-6 3.45679E-6 L 0.38923 3.45679E-6 " pathEditMode="relative" rAng="0" ptsTypes="AA">
                                      <p:cBhvr>
                                        <p:cTn id="6" dur="2000" fill="hold"/>
                                        <p:tgtEl>
                                          <p:spTgt spid="7"/>
                                        </p:tgtEl>
                                        <p:attrNameLst>
                                          <p:attrName>ppt_x</p:attrName>
                                          <p:attrName>ppt_y</p:attrName>
                                        </p:attrNameLst>
                                      </p:cBhvr>
                                      <p:rCtr x="1946200" y="0"/>
                                    </p:animMotion>
                                  </p:childTnLst>
                                </p:cTn>
                              </p:par>
                              <p:par>
                                <p:cTn id="7" presetID="63" presetClass="path" presetSubtype="0" accel="50000" decel="50000" fill="hold" nodeType="withEffect">
                                  <p:stCondLst>
                                    <p:cond delay="0"/>
                                  </p:stCondLst>
                                  <p:childTnLst>
                                    <p:animMotion origin="layout" path="M -5.55556E-7 2.09877E-6 L 0.38924 2.09877E-6 " pathEditMode="relative" rAng="0" ptsTypes="AA">
                                      <p:cBhvr>
                                        <p:cTn id="8" dur="2000" fill="hold"/>
                                        <p:tgtEl>
                                          <p:spTgt spid="8"/>
                                        </p:tgtEl>
                                        <p:attrNameLst>
                                          <p:attrName>ppt_x</p:attrName>
                                          <p:attrName>ppt_y</p:attrName>
                                        </p:attrNameLst>
                                      </p:cBhvr>
                                      <p:rCtr x="1946200" y="0"/>
                                    </p:animMotion>
                                  </p:childTnLst>
                                </p:cTn>
                              </p:par>
                              <p:par>
                                <p:cTn id="9" presetID="35" presetClass="path" presetSubtype="0" accel="50000" decel="50000" fill="hold" nodeType="withEffect">
                                  <p:stCondLst>
                                    <p:cond delay="0"/>
                                  </p:stCondLst>
                                  <p:childTnLst>
                                    <p:animMotion origin="layout" path="M 3.88889E-6 -1.35802E-6 L -0.11754 -1.35802E-6 " pathEditMode="relative" rAng="0" ptsTypes="AA">
                                      <p:cBhvr>
                                        <p:cTn id="10" dur="2000" fill="hold"/>
                                        <p:tgtEl>
                                          <p:spTgt spid="10"/>
                                        </p:tgtEl>
                                        <p:attrNameLst>
                                          <p:attrName>ppt_x</p:attrName>
                                          <p:attrName>ppt_y</p:attrName>
                                        </p:attrNameLst>
                                      </p:cBhvr>
                                      <p:rCtr x="-588500" y="0"/>
                                    </p:animMotion>
                                  </p:childTnLst>
                                </p:cTn>
                              </p:par>
                            </p:childTnLst>
                          </p:cTn>
                        </p:par>
                        <p:par>
                          <p:cTn id="11" fill="hold" nodeType="afterGroup">
                            <p:stCondLst>
                              <p:cond delay="2000"/>
                            </p:stCondLst>
                            <p:childTnLst>
                              <p:par>
                                <p:cTn id="12" presetID="10" presetClass="exit" presetSubtype="0" fill="hold" nodeType="afterEffect">
                                  <p:stCondLst>
                                    <p:cond delay="0"/>
                                  </p:stCondLst>
                                  <p:childTnLst>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10"/>
                                        </p:tgtEl>
                                      </p:cBhvr>
                                    </p:animEffect>
                                    <p:set>
                                      <p:cBhvr>
                                        <p:cTn id="20" dur="1" fill="hold">
                                          <p:stCondLst>
                                            <p:cond delay="999"/>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6" presetClass="emph" presetSubtype="0" fill="hold" nodeType="withEffect">
                                  <p:stCondLst>
                                    <p:cond delay="0"/>
                                  </p:stCondLst>
                                  <p:childTnLst>
                                    <p:animScale>
                                      <p:cBhvr>
                                        <p:cTn id="25" dur="2000" fill="hold"/>
                                        <p:tgtEl>
                                          <p:spTgt spid="15"/>
                                        </p:tgtEl>
                                      </p:cBhvr>
                                      <p:by x="136000" y="136000"/>
                                    </p:animScale>
                                  </p:childTnLst>
                                </p:cTn>
                              </p:par>
                              <p:par>
                                <p:cTn id="26" presetID="35" presetClass="path" presetSubtype="0" accel="50000" decel="50000" fill="hold" nodeType="withEffect">
                                  <p:stCondLst>
                                    <p:cond delay="0"/>
                                  </p:stCondLst>
                                  <p:childTnLst>
                                    <p:animMotion origin="layout" path="M 4.44444E-6 -4.07407E-6 L -0.15556 0.03056 " pathEditMode="relative" rAng="0" ptsTypes="AA">
                                      <p:cBhvr>
                                        <p:cTn id="27" dur="2000" fill="hold"/>
                                        <p:tgtEl>
                                          <p:spTgt spid="15"/>
                                        </p:tgtEl>
                                        <p:attrNameLst>
                                          <p:attrName>ppt_x</p:attrName>
                                          <p:attrName>ppt_y</p:attrName>
                                        </p:attrNameLst>
                                      </p:cBhvr>
                                      <p:rCtr x="-777800" y="151200"/>
                                    </p:animMotion>
                                  </p:childTnLst>
                                </p:cTn>
                              </p:par>
                            </p:childTnLst>
                          </p:cTn>
                        </p:par>
                        <p:par>
                          <p:cTn id="28" fill="hold" nodeType="afterGroup">
                            <p:stCondLst>
                              <p:cond delay="400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anim calcmode="lin" valueType="num">
                                      <p:cBhvr>
                                        <p:cTn id="36" dur="2000" fill="hold"/>
                                        <p:tgtEl>
                                          <p:spTgt spid="17"/>
                                        </p:tgtEl>
                                        <p:attrNameLst>
                                          <p:attrName>ppt_w</p:attrName>
                                        </p:attrNameLst>
                                      </p:cBhvr>
                                      <p:tavLst>
                                        <p:tav tm="0" fmla="#ppt_w*sin(2.5*pi*$)">
                                          <p:val>
                                            <p:fltVal val="0"/>
                                          </p:val>
                                        </p:tav>
                                        <p:tav tm="100000">
                                          <p:val>
                                            <p:fltVal val="1"/>
                                          </p:val>
                                        </p:tav>
                                      </p:tavLst>
                                    </p:anim>
                                    <p:anim calcmode="lin" valueType="num">
                                      <p:cBhvr>
                                        <p:cTn id="37"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92175"/>
            <a:ext cx="5789613" cy="518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7613" y="901700"/>
            <a:ext cx="777398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1"/>
          <p:cNvGrpSpPr>
            <a:grpSpLocks/>
          </p:cNvGrpSpPr>
          <p:nvPr/>
        </p:nvGrpSpPr>
        <p:grpSpPr bwMode="auto">
          <a:xfrm>
            <a:off x="411165" y="1133475"/>
            <a:ext cx="8709025" cy="5716588"/>
            <a:chOff x="0" y="864449"/>
            <a:chExt cx="9144000" cy="4287587"/>
          </a:xfrm>
        </p:grpSpPr>
        <p:sp>
          <p:nvSpPr>
            <p:cNvPr id="25" name="Rectangle 24"/>
            <p:cNvSpPr/>
            <p:nvPr/>
          </p:nvSpPr>
          <p:spPr>
            <a:xfrm>
              <a:off x="7258862" y="864449"/>
              <a:ext cx="1885138" cy="369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7114"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44568"/>
              <a:ext cx="9144000" cy="60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ounded Rectangle 3"/>
          <p:cNvSpPr/>
          <p:nvPr/>
        </p:nvSpPr>
        <p:spPr>
          <a:xfrm>
            <a:off x="2030413" y="3836988"/>
            <a:ext cx="4286251" cy="1955800"/>
          </a:xfrm>
          <a:prstGeom prst="roundRect">
            <a:avLst/>
          </a:prstGeom>
          <a:solidFill>
            <a:srgbClr val="39608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Combination of Caller ID and numbers called shows that doses are in patient’s hands.</a:t>
            </a:r>
          </a:p>
        </p:txBody>
      </p:sp>
      <p:sp>
        <p:nvSpPr>
          <p:cNvPr id="5" name="Title 4"/>
          <p:cNvSpPr>
            <a:spLocks noGrp="1"/>
          </p:cNvSpPr>
          <p:nvPr>
            <p:ph type="title"/>
          </p:nvPr>
        </p:nvSpPr>
        <p:spPr>
          <a:xfrm>
            <a:off x="457200" y="274639"/>
            <a:ext cx="8229600" cy="735012"/>
          </a:xfrm>
          <a:solidFill>
            <a:srgbClr val="0070C0"/>
          </a:solidFill>
        </p:spPr>
        <p:txBody>
          <a:bodyPr/>
          <a:lstStyle/>
          <a:p>
            <a:r>
              <a:rPr lang="en-US" b="1" dirty="0">
                <a:solidFill>
                  <a:schemeClr val="bg1"/>
                </a:solidFill>
              </a:rPr>
              <a:t>99 DOTS</a:t>
            </a:r>
          </a:p>
        </p:txBody>
      </p:sp>
      <p:sp>
        <p:nvSpPr>
          <p:cNvPr id="3" name="Slide Number Placeholder 2"/>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F138BD1-0CE5-4859-851C-2B2D74F79A51}" type="slidenum">
              <a:rPr kumimoji="0" lang="en-GB"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9568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23"/>
                                        </p:tgtEl>
                                      </p:cBhvr>
                                      <p:by x="239000" y="239000"/>
                                    </p:animScale>
                                  </p:childTnLst>
                                </p:cTn>
                              </p:par>
                              <p:par>
                                <p:cTn id="13" presetID="49" presetClass="path" presetSubtype="0" fill="hold" nodeType="withEffect">
                                  <p:stCondLst>
                                    <p:cond delay="0"/>
                                  </p:stCondLst>
                                  <p:childTnLst>
                                    <p:animMotion origin="layout" path="M 3.61111E-6 -3.33333E-6 L 0.41684 0.525 " pathEditMode="relative" rAng="0" ptsTypes="AA">
                                      <p:cBhvr>
                                        <p:cTn id="14" dur="2000" fill="hold"/>
                                        <p:tgtEl>
                                          <p:spTgt spid="23"/>
                                        </p:tgtEl>
                                        <p:attrNameLst>
                                          <p:attrName>ppt_x</p:attrName>
                                          <p:attrName>ppt_y</p:attrName>
                                        </p:attrNameLst>
                                      </p:cBhvr>
                                      <p:rCtr x="2083300" y="2623500"/>
                                    </p:animMotion>
                                  </p:childTnLst>
                                </p:cTn>
                              </p:par>
                            </p:childTnLst>
                          </p:cTn>
                        </p:par>
                        <p:par>
                          <p:cTn id="15" fill="hold" nodeType="afterGroup">
                            <p:stCondLst>
                              <p:cond delay="2000"/>
                            </p:stCondLst>
                            <p:childTnLst>
                              <p:par>
                                <p:cTn id="16" presetID="1"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23"/>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74639"/>
            <a:ext cx="8229600" cy="793997"/>
          </a:xfrm>
          <a:solidFill>
            <a:srgbClr val="0070C0"/>
          </a:solidFill>
        </p:spPr>
        <p:txBody>
          <a:bodyPr/>
          <a:lstStyle/>
          <a:p>
            <a:r>
              <a:rPr lang="en-IN" altLang="en-US" b="1" dirty="0">
                <a:solidFill>
                  <a:schemeClr val="bg1"/>
                </a:solidFill>
              </a:rPr>
              <a:t>Pyridoxine in TB Regimen</a:t>
            </a:r>
          </a:p>
        </p:txBody>
      </p:sp>
      <p:sp>
        <p:nvSpPr>
          <p:cNvPr id="38915" name="Content Placeholder 2"/>
          <p:cNvSpPr>
            <a:spLocks noGrp="1"/>
          </p:cNvSpPr>
          <p:nvPr>
            <p:ph idx="1"/>
          </p:nvPr>
        </p:nvSpPr>
        <p:spPr/>
        <p:txBody>
          <a:bodyPr>
            <a:normAutofit fontScale="92500" lnSpcReduction="10000"/>
          </a:bodyPr>
          <a:lstStyle/>
          <a:p>
            <a:pPr>
              <a:spcBef>
                <a:spcPts val="500"/>
              </a:spcBef>
              <a:spcAft>
                <a:spcPts val="500"/>
              </a:spcAft>
            </a:pPr>
            <a:r>
              <a:rPr lang="en-GB" altLang="en-US" sz="2800" dirty="0"/>
              <a:t>Tab pyridoxine not required for all TB patients </a:t>
            </a:r>
          </a:p>
          <a:p>
            <a:pPr>
              <a:spcBef>
                <a:spcPts val="500"/>
              </a:spcBef>
              <a:spcAft>
                <a:spcPts val="500"/>
              </a:spcAft>
            </a:pPr>
            <a:r>
              <a:rPr lang="en-IN" altLang="en-US" sz="2800" dirty="0"/>
              <a:t>To prevent INH related neuropathy in persons at high risk of Vitamin B6 deficiency </a:t>
            </a:r>
          </a:p>
          <a:p>
            <a:pPr lvl="1">
              <a:spcBef>
                <a:spcPts val="500"/>
              </a:spcBef>
              <a:spcAft>
                <a:spcPts val="500"/>
              </a:spcAft>
            </a:pPr>
            <a:r>
              <a:rPr lang="en-IN" altLang="en-US" sz="2600" dirty="0"/>
              <a:t>Alcoholics</a:t>
            </a:r>
          </a:p>
          <a:p>
            <a:pPr lvl="1">
              <a:spcBef>
                <a:spcPts val="500"/>
              </a:spcBef>
              <a:spcAft>
                <a:spcPts val="500"/>
              </a:spcAft>
            </a:pPr>
            <a:r>
              <a:rPr lang="en-IN" altLang="en-US" sz="2600" dirty="0"/>
              <a:t>Malnourished persons </a:t>
            </a:r>
          </a:p>
          <a:p>
            <a:pPr lvl="1">
              <a:spcBef>
                <a:spcPts val="500"/>
              </a:spcBef>
              <a:spcAft>
                <a:spcPts val="500"/>
              </a:spcAft>
            </a:pPr>
            <a:r>
              <a:rPr lang="en-IN" altLang="en-US" sz="2600" dirty="0"/>
              <a:t>Pregnant and lactating women</a:t>
            </a:r>
          </a:p>
          <a:p>
            <a:pPr lvl="1">
              <a:spcBef>
                <a:spcPts val="500"/>
              </a:spcBef>
              <a:spcAft>
                <a:spcPts val="500"/>
              </a:spcAft>
            </a:pPr>
            <a:r>
              <a:rPr lang="en-IN" altLang="en-US" sz="2600" dirty="0"/>
              <a:t>Patients with conditions such as chronic renal failure, diabetes, </a:t>
            </a:r>
          </a:p>
          <a:p>
            <a:pPr lvl="1">
              <a:spcBef>
                <a:spcPts val="500"/>
              </a:spcBef>
              <a:spcAft>
                <a:spcPts val="500"/>
              </a:spcAft>
            </a:pPr>
            <a:r>
              <a:rPr lang="en-IN" altLang="en-US" sz="2600" dirty="0"/>
              <a:t>HIV infection</a:t>
            </a:r>
          </a:p>
          <a:p>
            <a:pPr>
              <a:spcBef>
                <a:spcPts val="500"/>
              </a:spcBef>
              <a:spcAft>
                <a:spcPts val="500"/>
              </a:spcAft>
            </a:pPr>
            <a:r>
              <a:rPr lang="en-IN" altLang="en-US" sz="2800" dirty="0"/>
              <a:t>While treating NTM </a:t>
            </a:r>
          </a:p>
          <a:p>
            <a:pPr lvl="1">
              <a:spcBef>
                <a:spcPts val="500"/>
              </a:spcBef>
              <a:spcAft>
                <a:spcPts val="500"/>
              </a:spcAft>
            </a:pPr>
            <a:endParaRPr lang="en-IN" altLang="en-US" dirty="0"/>
          </a:p>
        </p:txBody>
      </p:sp>
      <p:sp>
        <p:nvSpPr>
          <p:cNvPr id="2" name="Slide Number Placeholder 1"/>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F138BD1-0CE5-4859-851C-2B2D74F79A51}" type="slidenum">
              <a:rPr kumimoji="0" lang="en-GB"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37</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549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388"/>
            <a:ext cx="8229600" cy="790220"/>
          </a:xfrm>
          <a:solidFill>
            <a:srgbClr val="0070C0"/>
          </a:solidFill>
        </p:spPr>
        <p:txBody>
          <a:bodyPr>
            <a:normAutofit/>
          </a:bodyPr>
          <a:lstStyle/>
          <a:p>
            <a:r>
              <a:rPr lang="en-IN" b="1" dirty="0">
                <a:solidFill>
                  <a:schemeClr val="bg1"/>
                </a:solidFill>
              </a:rPr>
              <a:t>Follow up of Treatment</a:t>
            </a:r>
            <a:endParaRPr lang="en-IN" dirty="0">
              <a:solidFill>
                <a:schemeClr val="bg1"/>
              </a:solidFill>
            </a:endParaRPr>
          </a:p>
        </p:txBody>
      </p:sp>
      <p:sp>
        <p:nvSpPr>
          <p:cNvPr id="3" name="Content Placeholder 2"/>
          <p:cNvSpPr>
            <a:spLocks noGrp="1"/>
          </p:cNvSpPr>
          <p:nvPr>
            <p:ph idx="1"/>
          </p:nvPr>
        </p:nvSpPr>
        <p:spPr>
          <a:xfrm>
            <a:off x="457200" y="1052737"/>
            <a:ext cx="8229600" cy="5073427"/>
          </a:xfrm>
        </p:spPr>
        <p:txBody>
          <a:bodyPr>
            <a:normAutofit/>
          </a:bodyPr>
          <a:lstStyle/>
          <a:p>
            <a:pPr algn="just"/>
            <a:r>
              <a:rPr lang="en-IN" dirty="0"/>
              <a:t>Components of follow up: </a:t>
            </a:r>
          </a:p>
          <a:p>
            <a:pPr lvl="1" algn="just"/>
            <a:r>
              <a:rPr lang="en-IN" dirty="0"/>
              <a:t>Clinical follow up </a:t>
            </a:r>
          </a:p>
          <a:p>
            <a:pPr lvl="1" algn="just"/>
            <a:r>
              <a:rPr lang="en-IN" dirty="0"/>
              <a:t>Laboratory follow up </a:t>
            </a:r>
          </a:p>
          <a:p>
            <a:pPr marL="457189" lvl="1" indent="0" algn="just">
              <a:buNone/>
            </a:pPr>
            <a:endParaRPr lang="en-IN" dirty="0"/>
          </a:p>
          <a:p>
            <a:pPr lvl="0" algn="just"/>
            <a:r>
              <a:rPr lang="en-IN" b="1" dirty="0"/>
              <a:t>Clinical follow up</a:t>
            </a:r>
            <a:r>
              <a:rPr lang="en-IN" dirty="0"/>
              <a:t> </a:t>
            </a:r>
          </a:p>
          <a:p>
            <a:pPr lvl="1" algn="just"/>
            <a:r>
              <a:rPr lang="en-IN" dirty="0"/>
              <a:t>at least monthly (Patient visits the clinical facility or the MO reviews during home visit</a:t>
            </a:r>
          </a:p>
          <a:p>
            <a:pPr lvl="1" algn="just"/>
            <a:r>
              <a:rPr lang="en-IN" dirty="0"/>
              <a:t> Improvement on chest symptoms, increase in weight etc. may indicate good prognosis</a:t>
            </a:r>
          </a:p>
          <a:p>
            <a:pPr lvl="1" algn="just"/>
            <a:r>
              <a:rPr lang="en-IN" dirty="0"/>
              <a:t>Control of co-morbid conditions like HIV and diabetes</a:t>
            </a:r>
          </a:p>
          <a:p>
            <a:pPr lvl="1" algn="just"/>
            <a:r>
              <a:rPr lang="en-IN" dirty="0"/>
              <a:t>Symptoms and signs of adverse reactions to drugs should be specifically asked</a:t>
            </a:r>
          </a:p>
        </p:txBody>
      </p:sp>
    </p:spTree>
    <p:extLst>
      <p:ext uri="{BB962C8B-B14F-4D97-AF65-F5344CB8AC3E}">
        <p14:creationId xmlns:p14="http://schemas.microsoft.com/office/powerpoint/2010/main" val="3618992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05014"/>
          </a:xfrm>
          <a:solidFill>
            <a:srgbClr val="0070C0"/>
          </a:solidFill>
        </p:spPr>
        <p:txBody>
          <a:bodyPr/>
          <a:lstStyle/>
          <a:p>
            <a:r>
              <a:rPr lang="en-IN" b="1" dirty="0">
                <a:solidFill>
                  <a:schemeClr val="bg1"/>
                </a:solidFill>
              </a:rPr>
              <a:t>Long term follow up</a:t>
            </a:r>
            <a:endParaRPr lang="en-IN" dirty="0">
              <a:solidFill>
                <a:schemeClr val="bg1"/>
              </a:solidFill>
            </a:endParaRPr>
          </a:p>
        </p:txBody>
      </p:sp>
      <p:sp>
        <p:nvSpPr>
          <p:cNvPr id="3" name="Content Placeholder 2"/>
          <p:cNvSpPr>
            <a:spLocks noGrp="1"/>
          </p:cNvSpPr>
          <p:nvPr>
            <p:ph idx="1"/>
          </p:nvPr>
        </p:nvSpPr>
        <p:spPr/>
        <p:txBody>
          <a:bodyPr/>
          <a:lstStyle/>
          <a:p>
            <a:r>
              <a:rPr lang="en-IN" dirty="0"/>
              <a:t>After completion of treatment, the patients should be followed up at the end of </a:t>
            </a:r>
            <a:r>
              <a:rPr lang="en-IN" b="1" dirty="0"/>
              <a:t>6, 12, 18 &amp; 24 months</a:t>
            </a:r>
            <a:r>
              <a:rPr lang="en-IN" dirty="0"/>
              <a:t>. </a:t>
            </a:r>
          </a:p>
          <a:p>
            <a:r>
              <a:rPr lang="en-IN" dirty="0"/>
              <a:t>In presence of any clinical symptoms and/or cough, sputum microscopy and/or culture should be considered. This is important in detecting recurrence of TB at the earliest. </a:t>
            </a:r>
          </a:p>
          <a:p>
            <a:endParaRPr lang="en-IN" dirty="0"/>
          </a:p>
        </p:txBody>
      </p:sp>
    </p:spTree>
    <p:extLst>
      <p:ext uri="{BB962C8B-B14F-4D97-AF65-F5344CB8AC3E}">
        <p14:creationId xmlns:p14="http://schemas.microsoft.com/office/powerpoint/2010/main" val="201589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57200"/>
            <a:ext cx="7886700" cy="5982789"/>
          </a:xfrm>
        </p:spPr>
        <p:txBody>
          <a:bodyPr>
            <a:normAutofit lnSpcReduction="10000"/>
          </a:bodyPr>
          <a:lstStyle/>
          <a:p>
            <a:pPr>
              <a:lnSpc>
                <a:spcPct val="150000"/>
              </a:lnSpc>
            </a:pPr>
            <a:r>
              <a:rPr lang="en-US" dirty="0"/>
              <a:t>1962-   </a:t>
            </a:r>
            <a:r>
              <a:rPr lang="en-US" u="sng" dirty="0"/>
              <a:t>National tuberculosis control program.</a:t>
            </a:r>
          </a:p>
          <a:p>
            <a:r>
              <a:rPr lang="en-US" dirty="0"/>
              <a:t>1993-  WHO adopted DOTS strategy for control.</a:t>
            </a:r>
          </a:p>
          <a:p>
            <a:pPr>
              <a:buNone/>
            </a:pPr>
            <a:r>
              <a:rPr lang="en-US" dirty="0"/>
              <a:t>              </a:t>
            </a:r>
            <a:r>
              <a:rPr lang="en-US" u="sng" dirty="0"/>
              <a:t>RNTCP started </a:t>
            </a:r>
            <a:r>
              <a:rPr lang="en-US" dirty="0"/>
              <a:t>in </a:t>
            </a:r>
            <a:r>
              <a:rPr lang="en-US" dirty="0" err="1"/>
              <a:t>india</a:t>
            </a:r>
            <a:endParaRPr lang="en-US" dirty="0"/>
          </a:p>
          <a:p>
            <a:pPr>
              <a:lnSpc>
                <a:spcPct val="150000"/>
              </a:lnSpc>
            </a:pPr>
            <a:r>
              <a:rPr lang="en-US" dirty="0"/>
              <a:t>1997- </a:t>
            </a:r>
            <a:r>
              <a:rPr lang="en-US" u="sng" dirty="0"/>
              <a:t>DOTS included officially in RNTCP.</a:t>
            </a:r>
          </a:p>
          <a:p>
            <a:pPr>
              <a:lnSpc>
                <a:spcPct val="150000"/>
              </a:lnSpc>
            </a:pPr>
            <a:r>
              <a:rPr lang="en-US" dirty="0"/>
              <a:t>2006-11 SECOND PHASE OF RNTCP</a:t>
            </a:r>
          </a:p>
          <a:p>
            <a:pPr>
              <a:lnSpc>
                <a:spcPct val="150000"/>
              </a:lnSpc>
            </a:pPr>
            <a:r>
              <a:rPr lang="en-US" dirty="0"/>
              <a:t>   2007-   DOTS PLUS for MDR</a:t>
            </a:r>
          </a:p>
          <a:p>
            <a:pPr>
              <a:lnSpc>
                <a:spcPct val="150000"/>
              </a:lnSpc>
            </a:pPr>
            <a:r>
              <a:rPr lang="en-US" dirty="0"/>
              <a:t>2012-2017    ( TB free India) national strategic plan</a:t>
            </a:r>
          </a:p>
          <a:p>
            <a:pPr>
              <a:lnSpc>
                <a:spcPct val="150000"/>
              </a:lnSpc>
            </a:pPr>
            <a:r>
              <a:rPr lang="en-US" dirty="0"/>
              <a:t>2017-2025</a:t>
            </a:r>
            <a:r>
              <a:rPr lang="en-US" sz="2800" dirty="0"/>
              <a:t>(DETECT-TREAT-PREVENT -BUILD)NATIONAL STRATEGIC PLAN to eliminate TB</a:t>
            </a:r>
          </a:p>
          <a:p>
            <a:pPr>
              <a:lnSpc>
                <a:spcPct val="150000"/>
              </a:lnSpc>
            </a:pPr>
            <a:endParaRPr lang="en-US" dirty="0"/>
          </a:p>
          <a:p>
            <a:pPr>
              <a:lnSpc>
                <a:spcPct val="220000"/>
              </a:lnSpc>
            </a:pPr>
            <a:endParaRPr lang="en-US" dirty="0"/>
          </a:p>
          <a:p>
            <a:pPr>
              <a:buNone/>
            </a:pPr>
            <a:endParaRPr lang="en-US" dirty="0"/>
          </a:p>
          <a:p>
            <a:pPr>
              <a:buNone/>
            </a:pPr>
            <a:endParaRPr lang="en-US" dirty="0"/>
          </a:p>
        </p:txBody>
      </p:sp>
    </p:spTree>
    <p:extLst>
      <p:ext uri="{BB962C8B-B14F-4D97-AF65-F5344CB8AC3E}">
        <p14:creationId xmlns:p14="http://schemas.microsoft.com/office/powerpoint/2010/main" val="205435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9"/>
            <a:ext cx="8229600" cy="749930"/>
          </a:xfrm>
          <a:solidFill>
            <a:srgbClr val="0070C0"/>
          </a:solidFill>
        </p:spPr>
        <p:txBody>
          <a:bodyPr/>
          <a:lstStyle/>
          <a:p>
            <a:r>
              <a:rPr lang="en-IN" b="1" dirty="0">
                <a:solidFill>
                  <a:schemeClr val="bg1"/>
                </a:solidFill>
              </a:rPr>
              <a:t>Contact Tracing &amp; Screening</a:t>
            </a:r>
          </a:p>
        </p:txBody>
      </p:sp>
      <p:sp>
        <p:nvSpPr>
          <p:cNvPr id="3" name="Content Placeholder 2"/>
          <p:cNvSpPr>
            <a:spLocks noGrp="1"/>
          </p:cNvSpPr>
          <p:nvPr>
            <p:ph idx="1"/>
          </p:nvPr>
        </p:nvSpPr>
        <p:spPr/>
        <p:txBody>
          <a:bodyPr>
            <a:normAutofit/>
          </a:bodyPr>
          <a:lstStyle/>
          <a:p>
            <a:pPr algn="just"/>
            <a:r>
              <a:rPr lang="en-US" altLang="en-US" dirty="0">
                <a:latin typeface="Arial" pitchFamily="34" charset="0"/>
                <a:ea typeface="Calibri" pitchFamily="34" charset="0"/>
                <a:cs typeface="Arial" pitchFamily="34" charset="0"/>
              </a:rPr>
              <a:t>All close contacts, especially household contacts should be screened for TB</a:t>
            </a:r>
          </a:p>
          <a:p>
            <a:pPr algn="just"/>
            <a:r>
              <a:rPr lang="en-US" altLang="en-US" dirty="0">
                <a:latin typeface="Arial" pitchFamily="34" charset="0"/>
                <a:ea typeface="Calibri" pitchFamily="34" charset="0"/>
                <a:cs typeface="Arial" pitchFamily="34" charset="0"/>
              </a:rPr>
              <a:t>In case of </a:t>
            </a:r>
            <a:r>
              <a:rPr lang="en-US" altLang="en-US" dirty="0" err="1">
                <a:latin typeface="Arial" pitchFamily="34" charset="0"/>
                <a:ea typeface="Calibri" pitchFamily="34" charset="0"/>
                <a:cs typeface="Arial" pitchFamily="34" charset="0"/>
              </a:rPr>
              <a:t>paediatric</a:t>
            </a:r>
            <a:r>
              <a:rPr lang="en-US" altLang="en-US" dirty="0">
                <a:latin typeface="Arial" pitchFamily="34" charset="0"/>
                <a:ea typeface="Calibri" pitchFamily="34" charset="0"/>
                <a:cs typeface="Arial" pitchFamily="34" charset="0"/>
              </a:rPr>
              <a:t> TB patients, </a:t>
            </a:r>
            <a:r>
              <a:rPr lang="en-US" altLang="en-US" b="1" dirty="0">
                <a:latin typeface="Arial" pitchFamily="34" charset="0"/>
                <a:ea typeface="Calibri" pitchFamily="34" charset="0"/>
                <a:cs typeface="Arial" pitchFamily="34" charset="0"/>
              </a:rPr>
              <a:t>reverse contact tracing</a:t>
            </a:r>
            <a:r>
              <a:rPr lang="en-US" altLang="en-US" dirty="0">
                <a:latin typeface="Arial" pitchFamily="34" charset="0"/>
                <a:ea typeface="Calibri" pitchFamily="34" charset="0"/>
                <a:cs typeface="Arial" pitchFamily="34" charset="0"/>
              </a:rPr>
              <a:t> for search of any active TB case in the household of the child must be undertaken.</a:t>
            </a:r>
            <a:endParaRPr lang="en-US" altLang="en-US" sz="1600" dirty="0">
              <a:latin typeface="Arial" pitchFamily="34" charset="0"/>
              <a:cs typeface="Arial" pitchFamily="34" charset="0"/>
            </a:endParaRPr>
          </a:p>
          <a:p>
            <a:pPr algn="just"/>
            <a:r>
              <a:rPr lang="en-US" altLang="en-US" dirty="0">
                <a:latin typeface="Arial" pitchFamily="34" charset="0"/>
                <a:ea typeface="Calibri" pitchFamily="34" charset="0"/>
                <a:cs typeface="Arial" pitchFamily="34" charset="0"/>
              </a:rPr>
              <a:t>Particular attention should</a:t>
            </a:r>
            <a:r>
              <a:rPr lang="en-US" altLang="en-US" b="1" dirty="0">
                <a:latin typeface="Arial" pitchFamily="34" charset="0"/>
                <a:ea typeface="Calibri" pitchFamily="34" charset="0"/>
                <a:cs typeface="Arial" pitchFamily="34" charset="0"/>
              </a:rPr>
              <a:t> </a:t>
            </a:r>
            <a:r>
              <a:rPr lang="en-US" altLang="en-US" dirty="0">
                <a:latin typeface="Arial" pitchFamily="34" charset="0"/>
                <a:ea typeface="Calibri" pitchFamily="34" charset="0"/>
                <a:cs typeface="Arial" pitchFamily="34" charset="0"/>
              </a:rPr>
              <a:t>be paid to contacts with the highest susceptibility to TB infection</a:t>
            </a:r>
            <a:endParaRPr lang="en-US" altLang="en-US" sz="4400" dirty="0">
              <a:latin typeface="Arial" pitchFamily="34" charset="0"/>
              <a:cs typeface="Arial" pitchFamily="34" charset="0"/>
            </a:endParaRPr>
          </a:p>
          <a:p>
            <a:pPr algn="just"/>
            <a:endParaRPr lang="en-IN" dirty="0"/>
          </a:p>
        </p:txBody>
      </p:sp>
    </p:spTree>
    <p:extLst>
      <p:ext uri="{BB962C8B-B14F-4D97-AF65-F5344CB8AC3E}">
        <p14:creationId xmlns:p14="http://schemas.microsoft.com/office/powerpoint/2010/main" val="3920023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50105"/>
          </a:xfrm>
          <a:solidFill>
            <a:srgbClr val="0070C0"/>
          </a:solidFill>
        </p:spPr>
        <p:txBody>
          <a:bodyPr>
            <a:normAutofit/>
          </a:bodyPr>
          <a:lstStyle/>
          <a:p>
            <a:r>
              <a:rPr lang="en-IN" b="1" dirty="0">
                <a:solidFill>
                  <a:schemeClr val="bg1"/>
                </a:solidFill>
              </a:rPr>
              <a:t>Isoniazid Preventive Therapy</a:t>
            </a:r>
            <a:endParaRPr lang="en-IN" dirty="0">
              <a:solidFill>
                <a:schemeClr val="bg1"/>
              </a:solidFill>
            </a:endParaRPr>
          </a:p>
        </p:txBody>
      </p:sp>
      <p:sp>
        <p:nvSpPr>
          <p:cNvPr id="3" name="Content Placeholder 2"/>
          <p:cNvSpPr>
            <a:spLocks noGrp="1"/>
          </p:cNvSpPr>
          <p:nvPr>
            <p:ph idx="1"/>
          </p:nvPr>
        </p:nvSpPr>
        <p:spPr>
          <a:xfrm>
            <a:off x="457200" y="1124744"/>
            <a:ext cx="8229600" cy="5400600"/>
          </a:xfrm>
        </p:spPr>
        <p:txBody>
          <a:bodyPr>
            <a:normAutofit/>
          </a:bodyPr>
          <a:lstStyle/>
          <a:p>
            <a:pPr algn="just"/>
            <a:r>
              <a:rPr lang="en-IN" b="1" u="sng" dirty="0"/>
              <a:t>Children &lt; 6 years of age</a:t>
            </a:r>
            <a:r>
              <a:rPr lang="en-IN" dirty="0"/>
              <a:t>, who are close contacts of a TB patient, should be evaluated for active TB by a medical officer/ paediatrician</a:t>
            </a:r>
          </a:p>
          <a:p>
            <a:pPr algn="just"/>
            <a:r>
              <a:rPr lang="en-IN" dirty="0"/>
              <a:t>After excluding active TB he/she should be given INH preventive therapy </a:t>
            </a:r>
            <a:r>
              <a:rPr lang="en-IN" b="1" dirty="0"/>
              <a:t>irrespective of their BCG or nutritional status </a:t>
            </a:r>
          </a:p>
          <a:p>
            <a:pPr algn="just"/>
            <a:r>
              <a:rPr lang="en-IN" dirty="0"/>
              <a:t>The dose of INH for preventive therapy is </a:t>
            </a:r>
            <a:r>
              <a:rPr lang="en-IN" b="1" dirty="0"/>
              <a:t>10 mg/kg body weight </a:t>
            </a:r>
            <a:r>
              <a:rPr lang="en-IN" dirty="0"/>
              <a:t>administered daily for a minimum period of </a:t>
            </a:r>
            <a:r>
              <a:rPr lang="en-IN" b="1" dirty="0"/>
              <a:t>six months </a:t>
            </a:r>
          </a:p>
          <a:p>
            <a:pPr algn="just"/>
            <a:r>
              <a:rPr lang="en-IN" dirty="0"/>
              <a:t>The contacts should be closely monitored for TB symptoms</a:t>
            </a:r>
          </a:p>
        </p:txBody>
      </p:sp>
    </p:spTree>
    <p:extLst>
      <p:ext uri="{BB962C8B-B14F-4D97-AF65-F5344CB8AC3E}">
        <p14:creationId xmlns:p14="http://schemas.microsoft.com/office/powerpoint/2010/main" val="755904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57800" y="2971800"/>
            <a:ext cx="3584359" cy="1077218"/>
          </a:xfrm>
          <a:prstGeom prst="rect">
            <a:avLst/>
          </a:prstGeom>
        </p:spPr>
        <p:txBody>
          <a:bodyPr wrap="square">
            <a:spAutoFit/>
          </a:bodyPr>
          <a:lstStyle/>
          <a:p>
            <a:r>
              <a:rPr lang="en-GB" sz="3200" b="1" dirty="0">
                <a:solidFill>
                  <a:srgbClr val="C00000"/>
                </a:solidFill>
              </a:rPr>
              <a:t>Drug Resistance Tuberculosis</a:t>
            </a:r>
            <a:endParaRPr lang="en-US" sz="3200" dirty="0">
              <a:solidFill>
                <a:srgbClr val="C00000"/>
              </a:solidFill>
            </a:endParaRPr>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029200" cy="6873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288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152400"/>
            <a:ext cx="8839200" cy="457201"/>
          </a:xfrm>
          <a:noFill/>
        </p:spPr>
        <p:txBody>
          <a:bodyPr vert="horz" lIns="91440" tIns="45720" rIns="91440" bIns="45720" rtlCol="0" anchor="ctr">
            <a:normAutofit fontScale="90000"/>
          </a:bodyPr>
          <a:lstStyle/>
          <a:p>
            <a:r>
              <a:rPr lang="en-IN" altLang="en-US" sz="2800" b="1" dirty="0">
                <a:solidFill>
                  <a:schemeClr val="tx2"/>
                </a:solidFill>
              </a:rPr>
              <a:t>Classification of patients based on drug resistance pattern</a:t>
            </a:r>
            <a:endParaRPr lang="en-US" altLang="en-US" sz="2800" b="1" dirty="0">
              <a:solidFill>
                <a:schemeClr val="tx2"/>
              </a:solidFill>
            </a:endParaRPr>
          </a:p>
        </p:txBody>
      </p:sp>
      <p:sp>
        <p:nvSpPr>
          <p:cNvPr id="16387" name="Content Placeholder 2"/>
          <p:cNvSpPr>
            <a:spLocks noGrp="1"/>
          </p:cNvSpPr>
          <p:nvPr>
            <p:ph idx="1"/>
          </p:nvPr>
        </p:nvSpPr>
        <p:spPr>
          <a:xfrm>
            <a:off x="152400" y="762000"/>
            <a:ext cx="8839200" cy="5943600"/>
          </a:xfrm>
        </p:spPr>
        <p:txBody>
          <a:bodyPr>
            <a:noAutofit/>
          </a:bodyPr>
          <a:lstStyle/>
          <a:p>
            <a:r>
              <a:rPr lang="en-IN" altLang="en-US" sz="2000" b="1" dirty="0"/>
              <a:t>Mono-resistance (MR):</a:t>
            </a:r>
            <a:r>
              <a:rPr lang="en-IN" altLang="en-US" sz="2000" dirty="0"/>
              <a:t>A TB patient, whose biological specimen is resistant to one first-line anti-TB drug only.</a:t>
            </a:r>
            <a:endParaRPr lang="en-US" altLang="en-US" sz="2000" dirty="0"/>
          </a:p>
          <a:p>
            <a:r>
              <a:rPr lang="en-IN" altLang="en-US" sz="2000" b="1" dirty="0"/>
              <a:t>Poly-Drug Resistance (PDR):</a:t>
            </a:r>
            <a:r>
              <a:rPr lang="en-IN" altLang="en-US" sz="2000" dirty="0"/>
              <a:t>A TB patient, whose biological specimen is resistant to more than one first-line anti-TB drug, other than both H and R.</a:t>
            </a:r>
            <a:endParaRPr lang="en-US" altLang="en-US" sz="2000" dirty="0"/>
          </a:p>
          <a:p>
            <a:r>
              <a:rPr lang="en-IN" altLang="en-US" sz="2000" b="1" dirty="0"/>
              <a:t>Rifampicin Resistance (RR):</a:t>
            </a:r>
            <a:r>
              <a:rPr lang="en-IN" altLang="en-US" sz="2000" dirty="0"/>
              <a:t>A TB patient, whose biological specimen is resistant to rifampicin, detected using phenotypic or genotypic methods, without resistance to other anti-TB drugs. </a:t>
            </a:r>
            <a:r>
              <a:rPr lang="en-GB" altLang="en-US" sz="2000" dirty="0"/>
              <a:t>It includes any resistance to rifampicin, in the form of mono-resistance, poly-resistance, MDR or XDR.</a:t>
            </a:r>
            <a:endParaRPr lang="en-US" altLang="en-US" sz="2000" dirty="0"/>
          </a:p>
          <a:p>
            <a:r>
              <a:rPr lang="en-IN" altLang="en-US" sz="2000" b="1" dirty="0"/>
              <a:t>Multi Drug Resistance (MDR):</a:t>
            </a:r>
            <a:r>
              <a:rPr lang="en-IN" altLang="en-US" sz="2000" dirty="0"/>
              <a:t> A TB patient, whose biological specimen is resistant to both isoniazid and rifampicin with or without resistance to other first line drugs. </a:t>
            </a:r>
            <a:endParaRPr lang="en-US" altLang="en-US" sz="2000" dirty="0"/>
          </a:p>
          <a:p>
            <a:pPr lvl="1"/>
            <a:r>
              <a:rPr lang="en-US" altLang="en-US" sz="2000" b="1" dirty="0"/>
              <a:t>MDR-TB patients may also have additional resistance to </a:t>
            </a:r>
            <a:r>
              <a:rPr lang="en-US" altLang="en-US" sz="2000" b="1" i="1" dirty="0"/>
              <a:t>any/all </a:t>
            </a:r>
            <a:r>
              <a:rPr lang="en-US" altLang="en-US" sz="2000" b="1" dirty="0"/>
              <a:t>FQ </a:t>
            </a:r>
            <a:r>
              <a:rPr lang="en-US" altLang="en-US" sz="2000" b="1" i="1" u="sng" dirty="0"/>
              <a:t>OR</a:t>
            </a:r>
            <a:r>
              <a:rPr lang="en-US" altLang="en-US" sz="2000" b="1" i="1" dirty="0"/>
              <a:t> any/all </a:t>
            </a:r>
            <a:r>
              <a:rPr lang="en-US" altLang="en-US" sz="2000" b="1" dirty="0"/>
              <a:t>SLI anti-TB drug. </a:t>
            </a:r>
            <a:endParaRPr lang="en-US" altLang="en-US" sz="2000" dirty="0"/>
          </a:p>
          <a:p>
            <a:r>
              <a:rPr lang="en-IN" altLang="en-US" sz="2000" b="1" dirty="0"/>
              <a:t>Extensive Drug Resistance (XDR):</a:t>
            </a:r>
            <a:r>
              <a:rPr lang="en-IN" altLang="en-US" sz="2000" dirty="0"/>
              <a:t>A MDR TB patient whose biological specimen is additionally resistant to at least a FQ(</a:t>
            </a:r>
            <a:r>
              <a:rPr lang="en-IN" altLang="en-US" sz="2000" dirty="0" err="1"/>
              <a:t>Ofx</a:t>
            </a:r>
            <a:r>
              <a:rPr lang="en-IN" altLang="en-US" sz="2000" dirty="0"/>
              <a:t>, </a:t>
            </a:r>
            <a:r>
              <a:rPr lang="en-IN" altLang="en-US" sz="2000" dirty="0" err="1"/>
              <a:t>Lfx,Mfx</a:t>
            </a:r>
            <a:r>
              <a:rPr lang="en-IN" altLang="en-US" sz="2000" dirty="0"/>
              <a:t>) and a SLI anti-TB drug (Km, Am, Cm).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6184" y="5754234"/>
            <a:ext cx="1055431" cy="1055431"/>
          </a:xfrm>
          <a:prstGeom prst="rect">
            <a:avLst/>
          </a:prstGeom>
        </p:spPr>
      </p:pic>
    </p:spTree>
    <p:extLst>
      <p:ext uri="{BB962C8B-B14F-4D97-AF65-F5344CB8AC3E}">
        <p14:creationId xmlns:p14="http://schemas.microsoft.com/office/powerpoint/2010/main" val="3340532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7"/>
            <a:ext cx="9144000" cy="487362"/>
          </a:xfrm>
          <a:solidFill>
            <a:srgbClr val="C00000"/>
          </a:solidFill>
          <a:ln>
            <a:noFill/>
          </a:ln>
        </p:spPr>
        <p:txBody>
          <a:bodyPr vert="horz" wrap="square" lIns="91308" tIns="45660" rIns="91308" bIns="45660" numCol="1" anchor="ctr" anchorCtr="0" compatLnSpc="1">
            <a:prstTxWarp prst="textNoShape">
              <a:avLst/>
            </a:prstTxWarp>
            <a:normAutofit fontScale="90000"/>
          </a:bodyPr>
          <a:lstStyle/>
          <a:p>
            <a:pPr eaLnBrk="0" fontAlgn="base" hangingPunct="0">
              <a:spcAft>
                <a:spcPct val="0"/>
              </a:spcAft>
            </a:pPr>
            <a:r>
              <a:rPr lang="en-IN" sz="4000" b="1" dirty="0">
                <a:solidFill>
                  <a:schemeClr val="bg1"/>
                </a:solidFill>
              </a:rPr>
              <a:t>Integrated Drug Resistant TB Algorithm </a:t>
            </a:r>
            <a:endParaRPr lang="en-US" sz="4000" b="1" dirty="0">
              <a:solidFill>
                <a:schemeClr val="bg1"/>
              </a:solidFill>
            </a:endParaRPr>
          </a:p>
        </p:txBody>
      </p:sp>
      <p:sp>
        <p:nvSpPr>
          <p:cNvPr id="4" name="Rectangle 3"/>
          <p:cNvSpPr/>
          <p:nvPr/>
        </p:nvSpPr>
        <p:spPr>
          <a:xfrm>
            <a:off x="32659" y="5951043"/>
            <a:ext cx="9035143" cy="861774"/>
          </a:xfrm>
          <a:prstGeom prst="rect">
            <a:avLst/>
          </a:prstGeom>
        </p:spPr>
        <p:txBody>
          <a:bodyPr wrap="square">
            <a:spAutoFit/>
          </a:bodyPr>
          <a:lstStyle/>
          <a:p>
            <a:pPr eaLnBrk="1" fontAlgn="auto" hangingPunct="1">
              <a:spcBef>
                <a:spcPts val="0"/>
              </a:spcBef>
              <a:spcAft>
                <a:spcPts val="0"/>
              </a:spcAft>
            </a:pPr>
            <a:r>
              <a:rPr lang="en-US" sz="1000" b="1" dirty="0">
                <a:solidFill>
                  <a:prstClr val="black"/>
                </a:solidFill>
              </a:rPr>
              <a:t># Conventional MDR TB Regimen (24 m) for pregnant women or for EP TB patients those who are not eligible for shorter regimen.</a:t>
            </a:r>
          </a:p>
          <a:p>
            <a:pPr eaLnBrk="1" fontAlgn="auto" hangingPunct="1">
              <a:spcBef>
                <a:spcPts val="0"/>
              </a:spcBef>
              <a:spcAft>
                <a:spcPts val="0"/>
              </a:spcAft>
            </a:pPr>
            <a:r>
              <a:rPr lang="en-US" sz="1000" dirty="0">
                <a:solidFill>
                  <a:prstClr val="black"/>
                </a:solidFill>
              </a:rPr>
              <a:t>*</a:t>
            </a:r>
            <a:r>
              <a:rPr lang="en-US" sz="1000" b="1" dirty="0">
                <a:solidFill>
                  <a:prstClr val="black"/>
                </a:solidFill>
              </a:rPr>
              <a:t>Offer molecular testing and treatment for H mono/poly resistance to TB patients prioritized by risk as per the available lab capacity</a:t>
            </a:r>
          </a:p>
          <a:p>
            <a:pPr defTabSz="653064" eaLnBrk="1" fontAlgn="auto" hangingPunct="1">
              <a:spcBef>
                <a:spcPts val="0"/>
              </a:spcBef>
              <a:spcAft>
                <a:spcPts val="0"/>
              </a:spcAft>
              <a:defRPr/>
            </a:pPr>
            <a:r>
              <a:rPr lang="en-IN" sz="1000" b="1" dirty="0">
                <a:solidFill>
                  <a:prstClr val="black"/>
                </a:solidFill>
              </a:rPr>
              <a:t>**LC DST (</a:t>
            </a:r>
            <a:r>
              <a:rPr lang="en-IN" sz="1000" b="1" dirty="0" err="1">
                <a:solidFill>
                  <a:prstClr val="black"/>
                </a:solidFill>
              </a:rPr>
              <a:t>Mfx</a:t>
            </a:r>
            <a:r>
              <a:rPr lang="en-IN" sz="1000" b="1" dirty="0">
                <a:solidFill>
                  <a:prstClr val="black"/>
                </a:solidFill>
              </a:rPr>
              <a:t> 2.0, Km, Cm, </a:t>
            </a:r>
            <a:r>
              <a:rPr lang="en-IN" sz="1000" b="1" dirty="0" err="1">
                <a:solidFill>
                  <a:prstClr val="black"/>
                </a:solidFill>
              </a:rPr>
              <a:t>Lzd</a:t>
            </a:r>
            <a:r>
              <a:rPr lang="en-IN" sz="1000" b="1" dirty="0">
                <a:solidFill>
                  <a:prstClr val="black"/>
                </a:solidFill>
              </a:rPr>
              <a:t>) will be done only for patients with any resistance on baseline SL-LPA. DST to Z, </a:t>
            </a:r>
            <a:r>
              <a:rPr lang="en-IN" sz="1000" b="1" dirty="0" err="1">
                <a:solidFill>
                  <a:prstClr val="black"/>
                </a:solidFill>
              </a:rPr>
              <a:t>Cfz</a:t>
            </a:r>
            <a:r>
              <a:rPr lang="en-IN" sz="1000" b="1" dirty="0">
                <a:solidFill>
                  <a:prstClr val="black"/>
                </a:solidFill>
              </a:rPr>
              <a:t>, </a:t>
            </a:r>
            <a:r>
              <a:rPr lang="en-IN" sz="1000" b="1" dirty="0" err="1">
                <a:solidFill>
                  <a:prstClr val="black"/>
                </a:solidFill>
              </a:rPr>
              <a:t>Bdq</a:t>
            </a:r>
            <a:r>
              <a:rPr lang="en-IN" sz="1000" b="1" dirty="0">
                <a:solidFill>
                  <a:prstClr val="black"/>
                </a:solidFill>
              </a:rPr>
              <a:t> &amp; </a:t>
            </a:r>
            <a:r>
              <a:rPr lang="en-IN" sz="1000" b="1" dirty="0" err="1">
                <a:solidFill>
                  <a:prstClr val="black"/>
                </a:solidFill>
              </a:rPr>
              <a:t>Dlm</a:t>
            </a:r>
            <a:r>
              <a:rPr lang="en-IN" sz="1000" b="1" dirty="0">
                <a:solidFill>
                  <a:prstClr val="black"/>
                </a:solidFill>
              </a:rPr>
              <a:t> would be considered for policy in future, whenever available, standardized &amp; WHO endorsed.</a:t>
            </a:r>
          </a:p>
          <a:p>
            <a:pPr defTabSz="653064" eaLnBrk="1" fontAlgn="auto" hangingPunct="1">
              <a:spcBef>
                <a:spcPts val="0"/>
              </a:spcBef>
              <a:spcAft>
                <a:spcPts val="0"/>
              </a:spcAft>
              <a:defRPr/>
            </a:pPr>
            <a:r>
              <a:rPr lang="en-IN" sz="1000" b="1" dirty="0">
                <a:solidFill>
                  <a:prstClr val="black"/>
                </a:solidFill>
              </a:rPr>
              <a:t>$ States to advance in phased manner as per PMDT Scale up plan for universal DST based on lab capacity and policy on use of diagnostics</a:t>
            </a:r>
          </a:p>
        </p:txBody>
      </p:sp>
      <p:sp>
        <p:nvSpPr>
          <p:cNvPr id="5" name="TextBox 4"/>
          <p:cNvSpPr txBox="1"/>
          <p:nvPr/>
        </p:nvSpPr>
        <p:spPr>
          <a:xfrm>
            <a:off x="6087142" y="562619"/>
            <a:ext cx="2871801" cy="353943"/>
          </a:xfrm>
          <a:prstGeom prst="rect">
            <a:avLst/>
          </a:prstGeom>
          <a:solidFill>
            <a:schemeClr val="accent2"/>
          </a:solidFill>
        </p:spPr>
        <p:txBody>
          <a:bodyPr wrap="square" rtlCol="0">
            <a:spAutoFit/>
          </a:bodyPr>
          <a:lstStyle/>
          <a:p>
            <a:pPr algn="ctr" eaLnBrk="1" fontAlgn="auto" hangingPunct="1">
              <a:spcBef>
                <a:spcPts val="0"/>
              </a:spcBef>
              <a:spcAft>
                <a:spcPts val="0"/>
              </a:spcAft>
            </a:pPr>
            <a:r>
              <a:rPr lang="en-IN" sz="1700" b="1" dirty="0">
                <a:solidFill>
                  <a:prstClr val="white"/>
                </a:solidFill>
              </a:rPr>
              <a:t>All diagnosed TB patients</a:t>
            </a:r>
          </a:p>
        </p:txBody>
      </p:sp>
      <p:sp>
        <p:nvSpPr>
          <p:cNvPr id="6" name="TextBox 5"/>
          <p:cNvSpPr txBox="1"/>
          <p:nvPr/>
        </p:nvSpPr>
        <p:spPr>
          <a:xfrm>
            <a:off x="957945" y="562619"/>
            <a:ext cx="1850571" cy="353943"/>
          </a:xfrm>
          <a:prstGeom prst="rect">
            <a:avLst/>
          </a:prstGeom>
          <a:solidFill>
            <a:schemeClr val="accent2"/>
          </a:solidFill>
        </p:spPr>
        <p:txBody>
          <a:bodyPr wrap="square" rtlCol="0">
            <a:spAutoFit/>
          </a:bodyPr>
          <a:lstStyle/>
          <a:p>
            <a:pPr algn="ctr" eaLnBrk="1" fontAlgn="auto" hangingPunct="1">
              <a:spcBef>
                <a:spcPts val="0"/>
              </a:spcBef>
              <a:spcAft>
                <a:spcPts val="0"/>
              </a:spcAft>
            </a:pPr>
            <a:r>
              <a:rPr lang="en-IN" sz="1700" b="1" dirty="0">
                <a:solidFill>
                  <a:prstClr val="white"/>
                </a:solidFill>
              </a:rPr>
              <a:t>Presumptive TB</a:t>
            </a:r>
          </a:p>
        </p:txBody>
      </p:sp>
      <p:sp>
        <p:nvSpPr>
          <p:cNvPr id="8" name="TextBox 7"/>
          <p:cNvSpPr txBox="1"/>
          <p:nvPr/>
        </p:nvSpPr>
        <p:spPr>
          <a:xfrm>
            <a:off x="80588" y="1388271"/>
            <a:ext cx="2020356" cy="1015663"/>
          </a:xfrm>
          <a:prstGeom prst="wedgeRectCallout">
            <a:avLst>
              <a:gd name="adj1" fmla="val 49599"/>
              <a:gd name="adj2" fmla="val -69102"/>
            </a:avLst>
          </a:prstGeom>
          <a:noFill/>
          <a:ln>
            <a:solidFill>
              <a:schemeClr val="bg1">
                <a:lumMod val="50000"/>
              </a:schemeClr>
            </a:solidFill>
          </a:ln>
        </p:spPr>
        <p:txBody>
          <a:bodyPr wrap="square" rtlCol="0">
            <a:spAutoFit/>
          </a:bodyPr>
          <a:lstStyle/>
          <a:p>
            <a:pPr eaLnBrk="1" fontAlgn="auto" hangingPunct="1">
              <a:spcBef>
                <a:spcPts val="0"/>
              </a:spcBef>
              <a:spcAft>
                <a:spcPts val="0"/>
              </a:spcAft>
            </a:pPr>
            <a:r>
              <a:rPr lang="en-IN" sz="1000" b="1" dirty="0">
                <a:solidFill>
                  <a:prstClr val="black"/>
                </a:solidFill>
              </a:rPr>
              <a:t>Key/Vulnerable populations</a:t>
            </a:r>
          </a:p>
          <a:p>
            <a:pPr marL="122450" indent="-122450" eaLnBrk="1" fontAlgn="auto" hangingPunct="1">
              <a:spcBef>
                <a:spcPts val="0"/>
              </a:spcBef>
              <a:spcAft>
                <a:spcPts val="0"/>
              </a:spcAft>
              <a:buFont typeface="Arial" pitchFamily="34" charset="0"/>
              <a:buChar char="•"/>
            </a:pPr>
            <a:r>
              <a:rPr lang="en-IN" sz="1000" dirty="0">
                <a:solidFill>
                  <a:prstClr val="black"/>
                </a:solidFill>
              </a:rPr>
              <a:t>Paediatric age group</a:t>
            </a:r>
          </a:p>
          <a:p>
            <a:pPr marL="122450" indent="-122450" eaLnBrk="1" fontAlgn="auto" hangingPunct="1">
              <a:spcBef>
                <a:spcPts val="0"/>
              </a:spcBef>
              <a:spcAft>
                <a:spcPts val="0"/>
              </a:spcAft>
              <a:buFont typeface="Arial" pitchFamily="34" charset="0"/>
              <a:buChar char="•"/>
            </a:pPr>
            <a:r>
              <a:rPr lang="en-IN" sz="1000" dirty="0">
                <a:solidFill>
                  <a:prstClr val="black"/>
                </a:solidFill>
              </a:rPr>
              <a:t>People living with HIV</a:t>
            </a:r>
          </a:p>
          <a:p>
            <a:pPr marL="122450" indent="-122450" eaLnBrk="1" fontAlgn="auto" hangingPunct="1">
              <a:spcBef>
                <a:spcPts val="0"/>
              </a:spcBef>
              <a:spcAft>
                <a:spcPts val="0"/>
              </a:spcAft>
              <a:buFont typeface="Arial" pitchFamily="34" charset="0"/>
              <a:buChar char="•"/>
            </a:pPr>
            <a:r>
              <a:rPr lang="en-IN" sz="1000" dirty="0">
                <a:solidFill>
                  <a:prstClr val="black"/>
                </a:solidFill>
              </a:rPr>
              <a:t>EPTB sites</a:t>
            </a:r>
          </a:p>
          <a:p>
            <a:pPr marL="122450" indent="-122450" eaLnBrk="1" fontAlgn="auto" hangingPunct="1">
              <a:spcBef>
                <a:spcPts val="0"/>
              </a:spcBef>
              <a:spcAft>
                <a:spcPts val="0"/>
              </a:spcAft>
              <a:buFont typeface="Arial" pitchFamily="34" charset="0"/>
              <a:buChar char="•"/>
            </a:pPr>
            <a:r>
              <a:rPr lang="en-IN" sz="1000" dirty="0">
                <a:solidFill>
                  <a:prstClr val="black"/>
                </a:solidFill>
              </a:rPr>
              <a:t>Smear negative/NA with  X-ray suggestive of TB</a:t>
            </a:r>
          </a:p>
        </p:txBody>
      </p:sp>
      <p:sp>
        <p:nvSpPr>
          <p:cNvPr id="11" name="TextBox 10"/>
          <p:cNvSpPr txBox="1"/>
          <p:nvPr/>
        </p:nvSpPr>
        <p:spPr>
          <a:xfrm>
            <a:off x="7141638" y="1442373"/>
            <a:ext cx="1850571" cy="1015663"/>
          </a:xfrm>
          <a:prstGeom prst="wedgeRectCallout">
            <a:avLst>
              <a:gd name="adj1" fmla="val -52717"/>
              <a:gd name="adj2" fmla="val -68776"/>
            </a:avLst>
          </a:prstGeom>
          <a:noFill/>
          <a:ln>
            <a:solidFill>
              <a:schemeClr val="bg1">
                <a:lumMod val="50000"/>
              </a:schemeClr>
            </a:solidFill>
          </a:ln>
        </p:spPr>
        <p:txBody>
          <a:bodyPr wrap="square" rtlCol="0">
            <a:spAutoFit/>
          </a:bodyPr>
          <a:lstStyle/>
          <a:p>
            <a:pPr marL="204083" indent="-204083" eaLnBrk="1" fontAlgn="auto" hangingPunct="1">
              <a:spcBef>
                <a:spcPts val="0"/>
              </a:spcBef>
              <a:spcAft>
                <a:spcPts val="0"/>
              </a:spcAft>
              <a:buFont typeface="Arial" panose="020B0604020202020204" pitchFamily="34" charset="0"/>
              <a:buChar char="•"/>
            </a:pPr>
            <a:r>
              <a:rPr lang="en-IN" sz="1000" dirty="0">
                <a:solidFill>
                  <a:prstClr val="black">
                    <a:lumMod val="95000"/>
                    <a:lumOff val="5000"/>
                  </a:prstClr>
                </a:solidFill>
              </a:rPr>
              <a:t>Non responders to treatment </a:t>
            </a:r>
          </a:p>
          <a:p>
            <a:pPr marL="204083" indent="-204083" eaLnBrk="1" fontAlgn="auto" hangingPunct="1">
              <a:spcBef>
                <a:spcPts val="0"/>
              </a:spcBef>
              <a:spcAft>
                <a:spcPts val="0"/>
              </a:spcAft>
              <a:buFont typeface="Arial" panose="020B0604020202020204" pitchFamily="34" charset="0"/>
              <a:buChar char="•"/>
            </a:pPr>
            <a:r>
              <a:rPr lang="en-IN" sz="1000" dirty="0">
                <a:solidFill>
                  <a:prstClr val="black">
                    <a:lumMod val="95000"/>
                    <a:lumOff val="5000"/>
                  </a:prstClr>
                </a:solidFill>
              </a:rPr>
              <a:t>DR-TB contacts</a:t>
            </a:r>
          </a:p>
          <a:p>
            <a:pPr marL="204083" indent="-204083" eaLnBrk="1" fontAlgn="auto" hangingPunct="1">
              <a:spcBef>
                <a:spcPts val="0"/>
              </a:spcBef>
              <a:spcAft>
                <a:spcPts val="0"/>
              </a:spcAft>
              <a:buFont typeface="Arial" panose="020B0604020202020204" pitchFamily="34" charset="0"/>
              <a:buChar char="•"/>
            </a:pPr>
            <a:r>
              <a:rPr lang="en-IN" sz="1000" dirty="0">
                <a:solidFill>
                  <a:prstClr val="black">
                    <a:lumMod val="95000"/>
                    <a:lumOff val="5000"/>
                  </a:prstClr>
                </a:solidFill>
              </a:rPr>
              <a:t>Previously treated TB </a:t>
            </a:r>
          </a:p>
          <a:p>
            <a:pPr marL="204083" indent="-204083" eaLnBrk="1" fontAlgn="auto" hangingPunct="1">
              <a:spcBef>
                <a:spcPts val="0"/>
              </a:spcBef>
              <a:spcAft>
                <a:spcPts val="0"/>
              </a:spcAft>
              <a:buFont typeface="Arial" panose="020B0604020202020204" pitchFamily="34" charset="0"/>
              <a:buChar char="•"/>
            </a:pPr>
            <a:r>
              <a:rPr lang="en-IN" sz="1000" dirty="0">
                <a:solidFill>
                  <a:prstClr val="black">
                    <a:lumMod val="95000"/>
                    <a:lumOff val="5000"/>
                  </a:prstClr>
                </a:solidFill>
              </a:rPr>
              <a:t>TB-HIV co-infection</a:t>
            </a:r>
          </a:p>
          <a:p>
            <a:pPr marL="204083" indent="-204083" eaLnBrk="1" fontAlgn="auto" hangingPunct="1">
              <a:spcBef>
                <a:spcPts val="0"/>
              </a:spcBef>
              <a:spcAft>
                <a:spcPts val="0"/>
              </a:spcAft>
              <a:buFont typeface="Arial" panose="020B0604020202020204" pitchFamily="34" charset="0"/>
              <a:buChar char="•"/>
            </a:pPr>
            <a:r>
              <a:rPr lang="en-IN" sz="1000" dirty="0">
                <a:solidFill>
                  <a:prstClr val="black">
                    <a:lumMod val="95000"/>
                    <a:lumOff val="5000"/>
                  </a:prstClr>
                </a:solidFill>
              </a:rPr>
              <a:t>New TB cases </a:t>
            </a:r>
            <a:r>
              <a:rPr lang="en-IN" sz="1000" b="1" baseline="30000" dirty="0">
                <a:solidFill>
                  <a:prstClr val="black">
                    <a:lumMod val="95000"/>
                    <a:lumOff val="5000"/>
                  </a:prstClr>
                </a:solidFill>
              </a:rPr>
              <a:t>$</a:t>
            </a:r>
          </a:p>
        </p:txBody>
      </p:sp>
      <p:cxnSp>
        <p:nvCxnSpPr>
          <p:cNvPr id="16" name="Straight Arrow Connector 15"/>
          <p:cNvCxnSpPr/>
          <p:nvPr/>
        </p:nvCxnSpPr>
        <p:spPr>
          <a:xfrm>
            <a:off x="2100943" y="949056"/>
            <a:ext cx="0" cy="3530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53943" y="943619"/>
            <a:ext cx="0" cy="3530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00943" y="1296662"/>
            <a:ext cx="4953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793801" y="1599108"/>
            <a:ext cx="1300714" cy="411153"/>
          </a:xfrm>
          <a:prstGeom prst="ellipse">
            <a:avLst/>
          </a:prstGeom>
          <a:solidFill>
            <a:schemeClr val="bg1"/>
          </a:solidFill>
          <a:ln w="12700">
            <a:solidFill>
              <a:srgbClr val="C00000"/>
            </a:solidFill>
            <a:prstDash val="sysDash"/>
          </a:ln>
        </p:spPr>
        <p:txBody>
          <a:bodyPr wrap="square" rtlCol="0" anchor="ctr">
            <a:spAutoFit/>
          </a:bodyPr>
          <a:lstStyle/>
          <a:p>
            <a:pPr algn="ctr" eaLnBrk="1" fontAlgn="auto" hangingPunct="1">
              <a:spcBef>
                <a:spcPts val="0"/>
              </a:spcBef>
              <a:spcAft>
                <a:spcPts val="0"/>
              </a:spcAft>
            </a:pPr>
            <a:r>
              <a:rPr lang="en-IN" sz="1300" b="1" dirty="0">
                <a:solidFill>
                  <a:prstClr val="black"/>
                </a:solidFill>
              </a:rPr>
              <a:t>CBNAAT</a:t>
            </a:r>
          </a:p>
        </p:txBody>
      </p:sp>
      <p:sp>
        <p:nvSpPr>
          <p:cNvPr id="24" name="TextBox 23"/>
          <p:cNvSpPr txBox="1"/>
          <p:nvPr/>
        </p:nvSpPr>
        <p:spPr>
          <a:xfrm>
            <a:off x="2155373" y="2521272"/>
            <a:ext cx="1167181" cy="391597"/>
          </a:xfrm>
          <a:prstGeom prst="flowChartAlternateProcess">
            <a:avLst/>
          </a:prstGeom>
          <a:ln/>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eaLnBrk="1" fontAlgn="auto" hangingPunct="1">
              <a:spcBef>
                <a:spcPts val="0"/>
              </a:spcBef>
              <a:spcAft>
                <a:spcPts val="0"/>
              </a:spcAft>
            </a:pPr>
            <a:r>
              <a:rPr lang="en-IN" sz="1700" b="1" dirty="0">
                <a:solidFill>
                  <a:prstClr val="white"/>
                </a:solidFill>
                <a:latin typeface="Arial" panose="020B0604020202020204" pitchFamily="34" charset="0"/>
                <a:cs typeface="Arial" panose="020B0604020202020204" pitchFamily="34" charset="0"/>
              </a:rPr>
              <a:t>RR TB</a:t>
            </a:r>
          </a:p>
        </p:txBody>
      </p:sp>
      <p:sp>
        <p:nvSpPr>
          <p:cNvPr id="25" name="TextBox 24"/>
          <p:cNvSpPr txBox="1"/>
          <p:nvPr/>
        </p:nvSpPr>
        <p:spPr>
          <a:xfrm>
            <a:off x="5856513" y="2515830"/>
            <a:ext cx="979715" cy="391597"/>
          </a:xfrm>
          <a:prstGeom prst="flowChartAlternateProcess">
            <a:avLst/>
          </a:prstGeom>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eaLnBrk="1" fontAlgn="auto" hangingPunct="1">
              <a:spcBef>
                <a:spcPts val="0"/>
              </a:spcBef>
              <a:spcAft>
                <a:spcPts val="0"/>
              </a:spcAft>
            </a:pPr>
            <a:r>
              <a:rPr lang="en-IN" sz="1700" b="1" dirty="0">
                <a:solidFill>
                  <a:prstClr val="white"/>
                </a:solidFill>
                <a:latin typeface="Arial" panose="020B0604020202020204" pitchFamily="34" charset="0"/>
                <a:cs typeface="Arial" panose="020B0604020202020204" pitchFamily="34" charset="0"/>
              </a:rPr>
              <a:t>RS TB</a:t>
            </a:r>
          </a:p>
        </p:txBody>
      </p:sp>
      <p:cxnSp>
        <p:nvCxnSpPr>
          <p:cNvPr id="26" name="Straight Arrow Connector 25"/>
          <p:cNvCxnSpPr/>
          <p:nvPr/>
        </p:nvCxnSpPr>
        <p:spPr>
          <a:xfrm>
            <a:off x="4441371" y="1298143"/>
            <a:ext cx="0" cy="3530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3" idx="4"/>
          </p:cNvCxnSpPr>
          <p:nvPr/>
        </p:nvCxnSpPr>
        <p:spPr>
          <a:xfrm flipH="1">
            <a:off x="4441375" y="2010258"/>
            <a:ext cx="2782" cy="2661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54088" y="2276376"/>
            <a:ext cx="353785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753272" y="2276380"/>
            <a:ext cx="814" cy="27476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291129" y="2276380"/>
            <a:ext cx="814" cy="27476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693228" y="3272279"/>
            <a:ext cx="1251857" cy="411153"/>
          </a:xfrm>
          <a:prstGeom prst="ellipse">
            <a:avLst/>
          </a:prstGeom>
          <a:solidFill>
            <a:schemeClr val="bg1"/>
          </a:solidFill>
          <a:ln w="12700">
            <a:solidFill>
              <a:srgbClr val="C00000"/>
            </a:solidFill>
            <a:prstDash val="sysDash"/>
          </a:ln>
        </p:spPr>
        <p:txBody>
          <a:bodyPr wrap="square" rtlCol="0" anchor="ctr">
            <a:spAutoFit/>
          </a:bodyPr>
          <a:lstStyle>
            <a:defPPr>
              <a:defRPr lang="en-US"/>
            </a:defPPr>
            <a:lvl1pPr algn="ctr">
              <a:defRPr sz="1600" b="1"/>
            </a:lvl1pPr>
          </a:lstStyle>
          <a:p>
            <a:pPr eaLnBrk="1" fontAlgn="auto" hangingPunct="1">
              <a:spcBef>
                <a:spcPts val="0"/>
              </a:spcBef>
              <a:spcAft>
                <a:spcPts val="0"/>
              </a:spcAft>
            </a:pPr>
            <a:r>
              <a:rPr lang="en-IN" sz="1300" dirty="0">
                <a:solidFill>
                  <a:prstClr val="black"/>
                </a:solidFill>
              </a:rPr>
              <a:t>FL-LPA*</a:t>
            </a:r>
          </a:p>
        </p:txBody>
      </p:sp>
      <p:sp>
        <p:nvSpPr>
          <p:cNvPr id="36" name="TextBox 35"/>
          <p:cNvSpPr txBox="1"/>
          <p:nvPr/>
        </p:nvSpPr>
        <p:spPr>
          <a:xfrm>
            <a:off x="1737635" y="3334424"/>
            <a:ext cx="1996166" cy="411153"/>
          </a:xfrm>
          <a:prstGeom prst="ellipse">
            <a:avLst/>
          </a:prstGeom>
          <a:solidFill>
            <a:schemeClr val="bg1"/>
          </a:solidFill>
          <a:ln w="12700">
            <a:solidFill>
              <a:srgbClr val="C00000"/>
            </a:solidFill>
            <a:prstDash val="sysDash"/>
          </a:ln>
        </p:spPr>
        <p:txBody>
          <a:bodyPr wrap="square" rtlCol="0" anchor="ctr">
            <a:spAutoFit/>
          </a:bodyPr>
          <a:lstStyle/>
          <a:p>
            <a:pPr algn="ctr" eaLnBrk="1" fontAlgn="auto" hangingPunct="1">
              <a:spcBef>
                <a:spcPts val="0"/>
              </a:spcBef>
              <a:spcAft>
                <a:spcPts val="0"/>
              </a:spcAft>
            </a:pPr>
            <a:r>
              <a:rPr lang="en-IN" sz="1300" b="1" dirty="0">
                <a:solidFill>
                  <a:prstClr val="black"/>
                </a:solidFill>
              </a:rPr>
              <a:t>SL - LPA**</a:t>
            </a:r>
          </a:p>
        </p:txBody>
      </p:sp>
      <p:sp>
        <p:nvSpPr>
          <p:cNvPr id="37" name="TextBox 36"/>
          <p:cNvSpPr txBox="1"/>
          <p:nvPr/>
        </p:nvSpPr>
        <p:spPr>
          <a:xfrm>
            <a:off x="-21771" y="2802142"/>
            <a:ext cx="1884113" cy="59076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vl1pPr algn="ctr">
              <a:defRPr sz="1600" b="1">
                <a:solidFill>
                  <a:schemeClr val="bg1"/>
                </a:solidFill>
              </a:defRPr>
            </a:lvl1pPr>
          </a:lstStyle>
          <a:p>
            <a:pPr eaLnBrk="1" fontAlgn="auto" hangingPunct="1">
              <a:spcBef>
                <a:spcPts val="0"/>
              </a:spcBef>
              <a:spcAft>
                <a:spcPts val="0"/>
              </a:spcAft>
            </a:pPr>
            <a:endParaRPr lang="en-IN" sz="1400" dirty="0">
              <a:solidFill>
                <a:prstClr val="white"/>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IN" sz="1400" dirty="0">
                <a:solidFill>
                  <a:prstClr val="white"/>
                </a:solidFill>
                <a:latin typeface="Arial" panose="020B0604020202020204" pitchFamily="34" charset="0"/>
                <a:cs typeface="Arial" panose="020B0604020202020204" pitchFamily="34" charset="0"/>
              </a:rPr>
              <a:t>Shorter MDR TB Regimen (9-11 m)# </a:t>
            </a:r>
          </a:p>
          <a:p>
            <a:pPr eaLnBrk="1" fontAlgn="auto" hangingPunct="1">
              <a:spcBef>
                <a:spcPts val="0"/>
              </a:spcBef>
              <a:spcAft>
                <a:spcPts val="0"/>
              </a:spcAft>
            </a:pPr>
            <a:endParaRPr lang="en-IN" sz="1400" dirty="0">
              <a:solidFill>
                <a:prstClr val="white"/>
              </a:solidFill>
              <a:latin typeface="Arial" panose="020B0604020202020204" pitchFamily="34" charset="0"/>
              <a:cs typeface="Arial" panose="020B0604020202020204" pitchFamily="34" charset="0"/>
            </a:endParaRPr>
          </a:p>
        </p:txBody>
      </p:sp>
      <p:sp>
        <p:nvSpPr>
          <p:cNvPr id="38" name="TextBox 37"/>
          <p:cNvSpPr txBox="1"/>
          <p:nvPr/>
        </p:nvSpPr>
        <p:spPr>
          <a:xfrm>
            <a:off x="7217231" y="2768218"/>
            <a:ext cx="1632857" cy="62468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pPr>
            <a:r>
              <a:rPr lang="en-IN" sz="1400" dirty="0">
                <a:solidFill>
                  <a:prstClr val="white"/>
                </a:solidFill>
                <a:latin typeface="Arial" panose="020B0604020202020204" pitchFamily="34" charset="0"/>
                <a:cs typeface="Arial" panose="020B0604020202020204" pitchFamily="34" charset="0"/>
              </a:rPr>
              <a:t>First line treatment</a:t>
            </a:r>
          </a:p>
        </p:txBody>
      </p:sp>
      <p:cxnSp>
        <p:nvCxnSpPr>
          <p:cNvPr id="39" name="Straight Arrow Connector 38"/>
          <p:cNvCxnSpPr/>
          <p:nvPr/>
        </p:nvCxnSpPr>
        <p:spPr>
          <a:xfrm>
            <a:off x="2754086" y="2923815"/>
            <a:ext cx="0" cy="4182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72146" y="4183225"/>
            <a:ext cx="2013856" cy="340519"/>
          </a:xfrm>
          <a:prstGeom prst="roundRect">
            <a:avLst/>
          </a:prstGeom>
          <a:ln/>
        </p:spPr>
        <p:style>
          <a:lnRef idx="1">
            <a:schemeClr val="accent3"/>
          </a:lnRef>
          <a:fillRef idx="3">
            <a:schemeClr val="accent3"/>
          </a:fillRef>
          <a:effectRef idx="2">
            <a:schemeClr val="accent3"/>
          </a:effectRef>
          <a:fontRef idx="minor">
            <a:schemeClr val="lt1"/>
          </a:fontRef>
        </p:style>
        <p:txBody>
          <a:bodyPr wrap="square" lIns="36000" rIns="36000" rtlCol="0" anchor="ctr">
            <a:spAutoFit/>
          </a:bodyPr>
          <a:lstStyle>
            <a:defPPr>
              <a:defRPr lang="en-US"/>
            </a:defPPr>
            <a:lvl1pPr algn="ctr">
              <a:defRPr sz="1600"/>
            </a:lvl1pPr>
          </a:lstStyle>
          <a:p>
            <a:pPr eaLnBrk="1" fontAlgn="auto" hangingPunct="1">
              <a:spcBef>
                <a:spcPts val="0"/>
              </a:spcBef>
              <a:spcAft>
                <a:spcPts val="0"/>
              </a:spcAft>
            </a:pPr>
            <a:r>
              <a:rPr lang="en-IN" sz="1400" b="1" dirty="0">
                <a:solidFill>
                  <a:prstClr val="white"/>
                </a:solidFill>
                <a:latin typeface="Arial" panose="020B0604020202020204" pitchFamily="34" charset="0"/>
                <a:cs typeface="Arial" panose="020B0604020202020204" pitchFamily="34" charset="0"/>
              </a:rPr>
              <a:t>FQ and SLI Sensitive</a:t>
            </a:r>
          </a:p>
        </p:txBody>
      </p:sp>
      <p:sp>
        <p:nvSpPr>
          <p:cNvPr id="43" name="TextBox 42"/>
          <p:cNvSpPr txBox="1"/>
          <p:nvPr/>
        </p:nvSpPr>
        <p:spPr>
          <a:xfrm>
            <a:off x="2392055" y="4183224"/>
            <a:ext cx="2539174" cy="340519"/>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nchor="ctr">
            <a:spAutoFit/>
          </a:bodyPr>
          <a:lstStyle>
            <a:defPPr>
              <a:defRPr lang="en-US"/>
            </a:defPPr>
            <a:lvl1pPr algn="ctr">
              <a:defRPr sz="1600"/>
            </a:lvl1pPr>
          </a:lstStyle>
          <a:p>
            <a:pPr eaLnBrk="1" fontAlgn="auto" hangingPunct="1">
              <a:spcBef>
                <a:spcPts val="0"/>
              </a:spcBef>
              <a:spcAft>
                <a:spcPts val="0"/>
              </a:spcAft>
            </a:pPr>
            <a:r>
              <a:rPr lang="en-IN" sz="1400" b="1" dirty="0">
                <a:solidFill>
                  <a:prstClr val="white"/>
                </a:solidFill>
                <a:latin typeface="Arial" panose="020B0604020202020204" pitchFamily="34" charset="0"/>
                <a:cs typeface="Arial" panose="020B0604020202020204" pitchFamily="34" charset="0"/>
              </a:rPr>
              <a:t>FQ and/or SLI Resistance</a:t>
            </a:r>
          </a:p>
        </p:txBody>
      </p:sp>
      <p:sp>
        <p:nvSpPr>
          <p:cNvPr id="44" name="TextBox 43"/>
          <p:cNvSpPr txBox="1"/>
          <p:nvPr/>
        </p:nvSpPr>
        <p:spPr>
          <a:xfrm>
            <a:off x="7108373" y="4183225"/>
            <a:ext cx="1415143" cy="340519"/>
          </a:xfrm>
          <a:prstGeom prst="roundRect">
            <a:avLst/>
          </a:prstGeom>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defPPr>
              <a:defRPr lang="en-US"/>
            </a:defPPr>
            <a:lvl1pPr algn="ctr">
              <a:defRPr sz="1600"/>
            </a:lvl1pPr>
          </a:lstStyle>
          <a:p>
            <a:pPr eaLnBrk="1" fontAlgn="auto" hangingPunct="1">
              <a:spcBef>
                <a:spcPts val="0"/>
              </a:spcBef>
              <a:spcAft>
                <a:spcPts val="0"/>
              </a:spcAft>
            </a:pPr>
            <a:r>
              <a:rPr lang="en-IN" sz="1400" b="1" dirty="0">
                <a:solidFill>
                  <a:prstClr val="white"/>
                </a:solidFill>
                <a:latin typeface="Arial" panose="020B0604020202020204" pitchFamily="34" charset="0"/>
                <a:cs typeface="Arial" panose="020B0604020202020204" pitchFamily="34" charset="0"/>
              </a:rPr>
              <a:t>H Sensitive</a:t>
            </a:r>
          </a:p>
        </p:txBody>
      </p:sp>
      <p:sp>
        <p:nvSpPr>
          <p:cNvPr id="45" name="TextBox 44"/>
          <p:cNvSpPr txBox="1"/>
          <p:nvPr/>
        </p:nvSpPr>
        <p:spPr>
          <a:xfrm>
            <a:off x="2862945" y="4743153"/>
            <a:ext cx="1796143" cy="66360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pPr>
            <a:r>
              <a:rPr lang="en-IN" sz="1300" dirty="0">
                <a:solidFill>
                  <a:prstClr val="white"/>
                </a:solidFill>
                <a:latin typeface="Arial" panose="020B0604020202020204" pitchFamily="34" charset="0"/>
                <a:cs typeface="Arial" panose="020B0604020202020204" pitchFamily="34" charset="0"/>
              </a:rPr>
              <a:t>Newer Drugs &amp; DST guided treatment</a:t>
            </a:r>
          </a:p>
        </p:txBody>
      </p:sp>
      <p:sp>
        <p:nvSpPr>
          <p:cNvPr id="46" name="TextBox 45"/>
          <p:cNvSpPr txBox="1"/>
          <p:nvPr/>
        </p:nvSpPr>
        <p:spPr>
          <a:xfrm>
            <a:off x="53545" y="4789542"/>
            <a:ext cx="2101826" cy="67164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pPr>
            <a:r>
              <a:rPr lang="en-IN" sz="1300" dirty="0">
                <a:solidFill>
                  <a:prstClr val="white"/>
                </a:solidFill>
                <a:latin typeface="Arial" panose="020B0604020202020204" pitchFamily="34" charset="0"/>
                <a:cs typeface="Arial" panose="020B0604020202020204" pitchFamily="34" charset="0"/>
              </a:rPr>
              <a:t>Continue same regimen (shorter MDR or H mono/poly regimen)</a:t>
            </a:r>
          </a:p>
        </p:txBody>
      </p:sp>
      <p:sp>
        <p:nvSpPr>
          <p:cNvPr id="47" name="TextBox 46"/>
          <p:cNvSpPr txBox="1"/>
          <p:nvPr/>
        </p:nvSpPr>
        <p:spPr>
          <a:xfrm>
            <a:off x="1713662" y="5570043"/>
            <a:ext cx="4098632" cy="369332"/>
          </a:xfrm>
          <a:prstGeom prst="rect">
            <a:avLst/>
          </a:prstGeom>
          <a:solidFill>
            <a:schemeClr val="tx2">
              <a:lumMod val="20000"/>
              <a:lumOff val="80000"/>
            </a:schemeClr>
          </a:solidFill>
          <a:ln>
            <a:solidFill>
              <a:schemeClr val="tx1"/>
            </a:solidFill>
          </a:ln>
        </p:spPr>
        <p:txBody>
          <a:bodyPr wrap="square" rtlCol="0">
            <a:spAutoFit/>
          </a:bodyPr>
          <a:lstStyle>
            <a:defPPr>
              <a:defRPr lang="en-US"/>
            </a:defPPr>
            <a:lvl1pPr>
              <a:defRPr sz="1400" b="1"/>
            </a:lvl1pPr>
          </a:lstStyle>
          <a:p>
            <a:pPr algn="ctr" eaLnBrk="1" fontAlgn="auto" hangingPunct="1">
              <a:spcBef>
                <a:spcPts val="0"/>
              </a:spcBef>
              <a:spcAft>
                <a:spcPts val="0"/>
              </a:spcAft>
            </a:pPr>
            <a:r>
              <a:rPr lang="en-IN" sz="900" dirty="0">
                <a:solidFill>
                  <a:prstClr val="black"/>
                </a:solidFill>
              </a:rPr>
              <a:t>In case of </a:t>
            </a:r>
            <a:r>
              <a:rPr lang="en-IN" sz="900" dirty="0" err="1">
                <a:solidFill>
                  <a:prstClr val="black"/>
                </a:solidFill>
              </a:rPr>
              <a:t>addl</a:t>
            </a:r>
            <a:r>
              <a:rPr lang="en-IN" sz="900" dirty="0">
                <a:solidFill>
                  <a:prstClr val="black"/>
                </a:solidFill>
              </a:rPr>
              <a:t> resistance, failing regimen, drug intolerance, return after interruption (&gt;1 m) or emergence of any  exclusion criteria</a:t>
            </a:r>
          </a:p>
        </p:txBody>
      </p:sp>
      <p:cxnSp>
        <p:nvCxnSpPr>
          <p:cNvPr id="48" name="Straight Arrow Connector 47"/>
          <p:cNvCxnSpPr/>
          <p:nvPr/>
        </p:nvCxnSpPr>
        <p:spPr>
          <a:xfrm>
            <a:off x="2753274" y="3710029"/>
            <a:ext cx="1627" cy="25363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83230" y="3963662"/>
            <a:ext cx="22315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1883230" y="3987023"/>
            <a:ext cx="4873" cy="1678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4114802" y="3987023"/>
            <a:ext cx="4873" cy="1678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6291945" y="3683551"/>
            <a:ext cx="1627" cy="25363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114932" y="4752966"/>
            <a:ext cx="1721299" cy="6717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pPr>
            <a:r>
              <a:rPr lang="en-IN" sz="1300" dirty="0">
                <a:solidFill>
                  <a:prstClr val="white"/>
                </a:solidFill>
                <a:latin typeface="Arial" panose="020B0604020202020204" pitchFamily="34" charset="0"/>
                <a:cs typeface="Arial" panose="020B0604020202020204" pitchFamily="34" charset="0"/>
              </a:rPr>
              <a:t>H mono/poly resistant TB regimen</a:t>
            </a:r>
          </a:p>
        </p:txBody>
      </p:sp>
      <p:sp>
        <p:nvSpPr>
          <p:cNvPr id="68" name="TextBox 67"/>
          <p:cNvSpPr txBox="1"/>
          <p:nvPr/>
        </p:nvSpPr>
        <p:spPr>
          <a:xfrm>
            <a:off x="5040088" y="4183226"/>
            <a:ext cx="1796143" cy="340519"/>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nchor="ctr">
            <a:spAutoFit/>
          </a:bodyPr>
          <a:lstStyle>
            <a:defPPr>
              <a:defRPr lang="en-US"/>
            </a:defPPr>
            <a:lvl1pPr algn="ctr">
              <a:defRPr sz="1600"/>
            </a:lvl1pPr>
          </a:lstStyle>
          <a:p>
            <a:pPr eaLnBrk="1" fontAlgn="auto" hangingPunct="1">
              <a:spcBef>
                <a:spcPts val="0"/>
              </a:spcBef>
              <a:spcAft>
                <a:spcPts val="0"/>
              </a:spcAft>
            </a:pPr>
            <a:r>
              <a:rPr lang="en-IN" sz="1400" b="1" dirty="0">
                <a:solidFill>
                  <a:prstClr val="white"/>
                </a:solidFill>
                <a:latin typeface="Arial" panose="020B0604020202020204" pitchFamily="34" charset="0"/>
                <a:cs typeface="Arial" panose="020B0604020202020204" pitchFamily="34" charset="0"/>
              </a:rPr>
              <a:t>H Resistant</a:t>
            </a:r>
          </a:p>
        </p:txBody>
      </p:sp>
      <p:sp>
        <p:nvSpPr>
          <p:cNvPr id="70" name="TextBox 69"/>
          <p:cNvSpPr txBox="1"/>
          <p:nvPr/>
        </p:nvSpPr>
        <p:spPr>
          <a:xfrm>
            <a:off x="7039639" y="4862476"/>
            <a:ext cx="2028163" cy="56343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pPr>
            <a:r>
              <a:rPr lang="en-IN" sz="1300" dirty="0">
                <a:solidFill>
                  <a:prstClr val="white"/>
                </a:solidFill>
                <a:latin typeface="Arial" panose="020B0604020202020204" pitchFamily="34" charset="0"/>
                <a:cs typeface="Arial" panose="020B0604020202020204" pitchFamily="34" charset="0"/>
              </a:rPr>
              <a:t>Continue First line treatment</a:t>
            </a:r>
          </a:p>
        </p:txBody>
      </p:sp>
      <p:cxnSp>
        <p:nvCxnSpPr>
          <p:cNvPr id="71" name="Straight Connector 70"/>
          <p:cNvCxnSpPr/>
          <p:nvPr/>
        </p:nvCxnSpPr>
        <p:spPr>
          <a:xfrm>
            <a:off x="5638802" y="3963662"/>
            <a:ext cx="22315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5638802" y="3987023"/>
            <a:ext cx="4873" cy="1678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7870373" y="3987023"/>
            <a:ext cx="4873" cy="1678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6291943" y="2903048"/>
            <a:ext cx="0" cy="4182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95943" y="3410119"/>
            <a:ext cx="0" cy="1379420"/>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8686800" y="3392905"/>
            <a:ext cx="0" cy="1469571"/>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284514" y="4553118"/>
            <a:ext cx="0" cy="236420"/>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7924800" y="4535905"/>
            <a:ext cx="0" cy="339603"/>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4113175" y="4499982"/>
            <a:ext cx="1627" cy="253637"/>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5638802" y="4535905"/>
            <a:ext cx="1627" cy="253637"/>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2209800" y="5149689"/>
            <a:ext cx="653143" cy="0"/>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2392055" y="5080190"/>
            <a:ext cx="0" cy="345725"/>
          </a:xfrm>
          <a:prstGeom prst="straightConnector1">
            <a:avLst/>
          </a:prstGeom>
          <a:ln w="25400">
            <a:prstDash val="sysDash"/>
            <a:tailEnd type="arrow"/>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1774372" y="3066329"/>
            <a:ext cx="870857" cy="0"/>
          </a:xfrm>
          <a:prstGeom prst="straightConnector1">
            <a:avLst/>
          </a:prstGeom>
          <a:ln w="25400">
            <a:solidFill>
              <a:schemeClr val="tx2">
                <a:lumMod val="60000"/>
                <a:lumOff val="40000"/>
              </a:schemeClr>
            </a:solidFill>
            <a:prstDash val="sysDash"/>
            <a:tailEnd type="arrow"/>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6346371" y="3066329"/>
            <a:ext cx="870814" cy="0"/>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604659" y="5134615"/>
            <a:ext cx="435429" cy="0"/>
          </a:xfrm>
          <a:prstGeom prst="straightConnector1">
            <a:avLst/>
          </a:prstGeom>
          <a:ln w="25400">
            <a:solidFill>
              <a:schemeClr val="tx2">
                <a:lumMod val="60000"/>
                <a:lumOff val="40000"/>
              </a:schemeClr>
            </a:solidFill>
            <a:prstDash val="sysDash"/>
            <a:tailEnd type="arrow"/>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958943" y="2431653"/>
            <a:ext cx="0" cy="24308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931228" y="5115465"/>
            <a:ext cx="0" cy="345725"/>
          </a:xfrm>
          <a:prstGeom prst="straightConnector1">
            <a:avLst/>
          </a:prstGeom>
          <a:ln w="25400">
            <a:prstDash val="sysDash"/>
            <a:tailEnd type="arrow"/>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257800" y="3556189"/>
            <a:ext cx="0" cy="63105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3733800" y="3556186"/>
            <a:ext cx="15240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35" idx="2"/>
          </p:cNvCxnSpPr>
          <p:nvPr/>
        </p:nvCxnSpPr>
        <p:spPr>
          <a:xfrm flipV="1">
            <a:off x="5693228" y="2957481"/>
            <a:ext cx="0" cy="52037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461657" y="2539776"/>
            <a:ext cx="2286000"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eaLnBrk="1" fontAlgn="auto" hangingPunct="1">
              <a:spcBef>
                <a:spcPts val="0"/>
              </a:spcBef>
              <a:spcAft>
                <a:spcPts val="0"/>
              </a:spcAft>
            </a:pPr>
            <a:r>
              <a:rPr lang="en-US" sz="1000" b="1" dirty="0">
                <a:solidFill>
                  <a:prstClr val="black"/>
                </a:solidFill>
                <a:latin typeface="Arial" panose="020B0604020202020204" pitchFamily="34" charset="0"/>
                <a:cs typeface="Arial" panose="020B0604020202020204" pitchFamily="34" charset="0"/>
              </a:rPr>
              <a:t>For discordance on LPA for RR-TB – repeat CBNAAT at LPA lab </a:t>
            </a:r>
          </a:p>
        </p:txBody>
      </p:sp>
      <p:cxnSp>
        <p:nvCxnSpPr>
          <p:cNvPr id="77" name="Straight Arrow Connector 76"/>
          <p:cNvCxnSpPr/>
          <p:nvPr/>
        </p:nvCxnSpPr>
        <p:spPr>
          <a:xfrm flipH="1" flipV="1">
            <a:off x="4441371" y="2304329"/>
            <a:ext cx="2786" cy="21771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5" name="Right Arrow 64"/>
          <p:cNvSpPr/>
          <p:nvPr/>
        </p:nvSpPr>
        <p:spPr>
          <a:xfrm rot="2666557">
            <a:off x="2860675" y="1246188"/>
            <a:ext cx="1087438" cy="342900"/>
          </a:xfrm>
          <a:prstGeom prst="right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66" name="Right Arrow 65"/>
          <p:cNvSpPr/>
          <p:nvPr/>
        </p:nvSpPr>
        <p:spPr>
          <a:xfrm rot="8165220">
            <a:off x="4995863" y="1185863"/>
            <a:ext cx="1087437" cy="342900"/>
          </a:xfrm>
          <a:prstGeom prst="right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extLst>
      <p:ext uri="{BB962C8B-B14F-4D97-AF65-F5344CB8AC3E}">
        <p14:creationId xmlns:p14="http://schemas.microsoft.com/office/powerpoint/2010/main" val="78812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609600"/>
          </a:xfrm>
          <a:solidFill>
            <a:srgbClr val="C00000"/>
          </a:solidFill>
          <a:ln>
            <a:noFill/>
          </a:ln>
        </p:spPr>
        <p:txBody>
          <a:bodyPr vert="horz" wrap="square" lIns="91308" tIns="45660" rIns="91308" bIns="45660" numCol="1" anchor="ctr" anchorCtr="0" compatLnSpc="1">
            <a:prstTxWarp prst="textNoShape">
              <a:avLst/>
            </a:prstTxWarp>
          </a:bodyPr>
          <a:lstStyle/>
          <a:p>
            <a:r>
              <a:rPr lang="en-IN" altLang="en-US" sz="2000" b="1" kern="1200">
                <a:solidFill>
                  <a:schemeClr val="bg1"/>
                </a:solidFill>
              </a:rPr>
              <a:t>Classes of Anti TB Drugs recommended for treatment of DR-TB</a:t>
            </a:r>
            <a:endParaRPr lang="en-US" altLang="en-US" sz="2000" b="1" kern="1200">
              <a:solidFill>
                <a:schemeClr val="bg1"/>
              </a:solidFill>
            </a:endParaRPr>
          </a:p>
        </p:txBody>
      </p:sp>
      <p:graphicFrame>
        <p:nvGraphicFramePr>
          <p:cNvPr id="4" name="Table 3"/>
          <p:cNvGraphicFramePr>
            <a:graphicFrameLocks noGrp="1"/>
          </p:cNvGraphicFramePr>
          <p:nvPr/>
        </p:nvGraphicFramePr>
        <p:xfrm>
          <a:off x="381000" y="609600"/>
          <a:ext cx="8458200" cy="6205538"/>
        </p:xfrm>
        <a:graphic>
          <a:graphicData uri="http://schemas.openxmlformats.org/drawingml/2006/table">
            <a:tbl>
              <a:tblPr/>
              <a:tblGrid>
                <a:gridCol w="2560739">
                  <a:extLst>
                    <a:ext uri="{9D8B030D-6E8A-4147-A177-3AD203B41FA5}">
                      <a16:colId xmlns:a16="http://schemas.microsoft.com/office/drawing/2014/main" val="20000"/>
                    </a:ext>
                  </a:extLst>
                </a:gridCol>
                <a:gridCol w="1008776">
                  <a:extLst>
                    <a:ext uri="{9D8B030D-6E8A-4147-A177-3AD203B41FA5}">
                      <a16:colId xmlns:a16="http://schemas.microsoft.com/office/drawing/2014/main" val="20001"/>
                    </a:ext>
                  </a:extLst>
                </a:gridCol>
                <a:gridCol w="3181525">
                  <a:extLst>
                    <a:ext uri="{9D8B030D-6E8A-4147-A177-3AD203B41FA5}">
                      <a16:colId xmlns:a16="http://schemas.microsoft.com/office/drawing/2014/main" val="20002"/>
                    </a:ext>
                  </a:extLst>
                </a:gridCol>
                <a:gridCol w="1707160">
                  <a:extLst>
                    <a:ext uri="{9D8B030D-6E8A-4147-A177-3AD203B41FA5}">
                      <a16:colId xmlns:a16="http://schemas.microsoft.com/office/drawing/2014/main" val="20003"/>
                    </a:ext>
                  </a:extLst>
                </a:gridCol>
              </a:tblGrid>
              <a:tr h="315545">
                <a:tc gridSpan="4">
                  <a:txBody>
                    <a:bodyPr/>
                    <a:lstStyle/>
                    <a:p>
                      <a:pPr marL="0" marR="0" algn="l">
                        <a:lnSpc>
                          <a:spcPct val="115000"/>
                        </a:lnSpc>
                        <a:spcBef>
                          <a:spcPts val="0"/>
                        </a:spcBef>
                        <a:spcAft>
                          <a:spcPts val="0"/>
                        </a:spcAft>
                        <a:tabLst>
                          <a:tab pos="233680" algn="l"/>
                          <a:tab pos="2844800" algn="ctr"/>
                        </a:tabLst>
                      </a:pPr>
                      <a:r>
                        <a:rPr lang="en-IN" sz="1600" b="1" kern="1200" dirty="0">
                          <a:solidFill>
                            <a:schemeClr val="bg1"/>
                          </a:solidFill>
                          <a:latin typeface="Arial"/>
                          <a:ea typeface="Times New Roman"/>
                          <a:cs typeface="Arial"/>
                        </a:rPr>
                        <a:t>		                         </a:t>
                      </a:r>
                      <a:r>
                        <a:rPr lang="en-IN" sz="1800" b="1" kern="1200" dirty="0">
                          <a:solidFill>
                            <a:schemeClr val="bg1"/>
                          </a:solidFill>
                          <a:latin typeface="Arial"/>
                          <a:ea typeface="Times New Roman"/>
                          <a:cs typeface="Arial"/>
                        </a:rPr>
                        <a:t>New Grouping of Drugs</a:t>
                      </a:r>
                      <a:endParaRPr lang="en-US" sz="1600" b="1" dirty="0">
                        <a:solidFill>
                          <a:schemeClr val="bg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41453">
                <a:tc>
                  <a:txBody>
                    <a:bodyPr/>
                    <a:lstStyle/>
                    <a:p>
                      <a:pPr marL="0" marR="0" algn="l">
                        <a:lnSpc>
                          <a:spcPct val="115000"/>
                        </a:lnSpc>
                        <a:spcBef>
                          <a:spcPts val="0"/>
                        </a:spcBef>
                        <a:spcAft>
                          <a:spcPts val="0"/>
                        </a:spcAft>
                      </a:pPr>
                      <a:r>
                        <a:rPr lang="en-IN" sz="1600" b="1" kern="1200" dirty="0">
                          <a:solidFill>
                            <a:schemeClr val="tx1"/>
                          </a:solidFill>
                          <a:latin typeface="Arial"/>
                          <a:ea typeface="Times New Roman"/>
                          <a:cs typeface="Arial"/>
                        </a:rPr>
                        <a:t>  A. </a:t>
                      </a:r>
                      <a:r>
                        <a:rPr lang="en-IN" sz="1600" b="1" kern="1200" dirty="0" err="1">
                          <a:solidFill>
                            <a:schemeClr val="tx1"/>
                          </a:solidFill>
                          <a:latin typeface="Arial"/>
                          <a:ea typeface="Times New Roman"/>
                          <a:cs typeface="Arial"/>
                        </a:rPr>
                        <a:t>Fluoroquinolones</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59C"/>
                    </a:solidFill>
                  </a:tcPr>
                </a:tc>
                <a:tc gridSpan="2">
                  <a:txBody>
                    <a:bodyPr/>
                    <a:lstStyle/>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Levofloxacin</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Moxifloxacin</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Gatifloxacin</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59C"/>
                    </a:solidFill>
                  </a:tcPr>
                </a:tc>
                <a:tc hMerge="1">
                  <a:txBody>
                    <a:bodyPr/>
                    <a:lstStyle/>
                    <a:p>
                      <a:endParaRPr lang="en-US"/>
                    </a:p>
                  </a:txBody>
                  <a:tcPr/>
                </a:tc>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Lfx</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Mfx</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Gfx</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59C"/>
                    </a:solidFill>
                  </a:tcPr>
                </a:tc>
                <a:extLst>
                  <a:ext uri="{0D108BD9-81ED-4DB2-BD59-A6C34878D82A}">
                    <a16:rowId xmlns:a16="http://schemas.microsoft.com/office/drawing/2014/main" val="10001"/>
                  </a:ext>
                </a:extLst>
              </a:tr>
              <a:tr h="1121938">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B. Second-line </a:t>
                      </a:r>
                      <a:r>
                        <a:rPr lang="en-IN" sz="1600" b="1" kern="1200" dirty="0" err="1">
                          <a:solidFill>
                            <a:schemeClr val="tx1"/>
                          </a:solidFill>
                          <a:latin typeface="Arial"/>
                          <a:ea typeface="Times New Roman"/>
                          <a:cs typeface="Arial"/>
                        </a:rPr>
                        <a:t>injectable</a:t>
                      </a:r>
                      <a:r>
                        <a:rPr lang="en-IN" sz="1600" b="1" kern="1200" dirty="0">
                          <a:solidFill>
                            <a:schemeClr val="tx1"/>
                          </a:solidFill>
                          <a:latin typeface="Arial"/>
                          <a:ea typeface="Times New Roman"/>
                          <a:cs typeface="Arial"/>
                        </a:rPr>
                        <a:t> agents </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tc gridSpan="2">
                  <a:txBody>
                    <a:bodyPr/>
                    <a:lstStyle/>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Amikacin</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Capreomycin</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Kanamycin</a:t>
                      </a:r>
                      <a:r>
                        <a:rPr lang="en-IN" sz="1600" b="1" kern="1200" dirty="0">
                          <a:solidFill>
                            <a:schemeClr val="tx1"/>
                          </a:solidFill>
                          <a:latin typeface="Arial"/>
                          <a:ea typeface="Times New Roman"/>
                          <a:cs typeface="Arial"/>
                        </a:rPr>
                        <a:t> </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(Streptomycin)</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tc hMerge="1">
                  <a:txBody>
                    <a:bodyPr/>
                    <a:lstStyle/>
                    <a:p>
                      <a:endParaRPr lang="en-US"/>
                    </a:p>
                  </a:txBody>
                  <a:tcPr/>
                </a:tc>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Am</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Cm</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Km</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(S)</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extLst>
                  <a:ext uri="{0D108BD9-81ED-4DB2-BD59-A6C34878D82A}">
                    <a16:rowId xmlns:a16="http://schemas.microsoft.com/office/drawing/2014/main" val="10002"/>
                  </a:ext>
                </a:extLst>
              </a:tr>
              <a:tr h="1121938">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C. Other second-line agents </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59C"/>
                    </a:solidFill>
                  </a:tcPr>
                </a:tc>
                <a:tc gridSpan="2">
                  <a:txBody>
                    <a:bodyPr/>
                    <a:lstStyle/>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Ethionamide</a:t>
                      </a:r>
                      <a:r>
                        <a:rPr lang="en-IN" sz="1600" b="1" kern="1200" dirty="0">
                          <a:solidFill>
                            <a:schemeClr val="tx1"/>
                          </a:solidFill>
                          <a:latin typeface="Arial"/>
                          <a:ea typeface="Times New Roman"/>
                          <a:cs typeface="Arial"/>
                        </a:rPr>
                        <a:t> / </a:t>
                      </a:r>
                      <a:r>
                        <a:rPr lang="en-IN" sz="1600" b="1" kern="1200" dirty="0" err="1">
                          <a:solidFill>
                            <a:schemeClr val="tx1"/>
                          </a:solidFill>
                          <a:latin typeface="Arial"/>
                          <a:ea typeface="Times New Roman"/>
                          <a:cs typeface="Arial"/>
                        </a:rPr>
                        <a:t>Prothionamide</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Cycloserine</a:t>
                      </a:r>
                      <a:r>
                        <a:rPr lang="en-IN" sz="1600" b="1" kern="1200" dirty="0">
                          <a:solidFill>
                            <a:schemeClr val="tx1"/>
                          </a:solidFill>
                          <a:latin typeface="Arial"/>
                          <a:ea typeface="Times New Roman"/>
                          <a:cs typeface="Arial"/>
                        </a:rPr>
                        <a:t> / </a:t>
                      </a:r>
                      <a:r>
                        <a:rPr lang="en-IN" sz="1600" b="1" kern="1200" dirty="0" err="1">
                          <a:solidFill>
                            <a:schemeClr val="tx1"/>
                          </a:solidFill>
                          <a:latin typeface="Arial"/>
                          <a:ea typeface="Times New Roman"/>
                          <a:cs typeface="Arial"/>
                        </a:rPr>
                        <a:t>Terizidone</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Linezolid</a:t>
                      </a:r>
                      <a:r>
                        <a:rPr lang="en-IN" sz="1600" b="1" kern="1200" dirty="0">
                          <a:solidFill>
                            <a:schemeClr val="tx1"/>
                          </a:solidFill>
                          <a:latin typeface="Arial"/>
                          <a:ea typeface="Times New Roman"/>
                          <a:cs typeface="Arial"/>
                        </a:rPr>
                        <a:t> </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Clofazimine</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59C"/>
                    </a:solidFill>
                  </a:tcPr>
                </a:tc>
                <a:tc hMerge="1">
                  <a:txBody>
                    <a:bodyPr/>
                    <a:lstStyle/>
                    <a:p>
                      <a:endParaRPr lang="en-US"/>
                    </a:p>
                  </a:txBody>
                  <a:tcPr/>
                </a:tc>
                <a:tc>
                  <a:txBody>
                    <a:bodyPr/>
                    <a:lstStyle/>
                    <a:p>
                      <a:pPr marL="0" marR="0" algn="ctr">
                        <a:lnSpc>
                          <a:spcPct val="115000"/>
                        </a:lnSpc>
                        <a:spcBef>
                          <a:spcPts val="0"/>
                        </a:spcBef>
                        <a:spcAft>
                          <a:spcPts val="0"/>
                        </a:spcAft>
                      </a:pPr>
                      <a:r>
                        <a:rPr lang="es-ES" sz="1600" b="1" kern="1200" dirty="0" err="1">
                          <a:solidFill>
                            <a:schemeClr val="tx1"/>
                          </a:solidFill>
                          <a:latin typeface="Arial"/>
                          <a:ea typeface="Times New Roman"/>
                          <a:cs typeface="Arial"/>
                        </a:rPr>
                        <a:t>Eto</a:t>
                      </a:r>
                      <a:r>
                        <a:rPr lang="es-ES" sz="1600" b="1" kern="1200" dirty="0">
                          <a:solidFill>
                            <a:schemeClr val="tx1"/>
                          </a:solidFill>
                          <a:latin typeface="Arial"/>
                          <a:ea typeface="Times New Roman"/>
                          <a:cs typeface="Arial"/>
                        </a:rPr>
                        <a:t>/</a:t>
                      </a:r>
                      <a:r>
                        <a:rPr lang="es-ES" sz="1600" b="1" kern="1200" dirty="0" err="1">
                          <a:solidFill>
                            <a:schemeClr val="tx1"/>
                          </a:solidFill>
                          <a:latin typeface="Arial"/>
                          <a:ea typeface="Times New Roman"/>
                          <a:cs typeface="Arial"/>
                        </a:rPr>
                        <a:t>Pto</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s-ES" sz="1600" b="1" kern="1200" dirty="0">
                          <a:solidFill>
                            <a:schemeClr val="tx1"/>
                          </a:solidFill>
                          <a:latin typeface="Arial"/>
                          <a:ea typeface="Times New Roman"/>
                          <a:cs typeface="Arial"/>
                        </a:rPr>
                        <a:t>Cs/</a:t>
                      </a:r>
                      <a:r>
                        <a:rPr lang="es-ES" sz="1600" b="1" kern="1200" dirty="0" err="1">
                          <a:solidFill>
                            <a:schemeClr val="tx1"/>
                          </a:solidFill>
                          <a:latin typeface="Arial"/>
                          <a:ea typeface="Times New Roman"/>
                          <a:cs typeface="Arial"/>
                        </a:rPr>
                        <a:t>Trd</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s-ES" sz="1600" b="1" kern="1200" dirty="0" err="1">
                          <a:solidFill>
                            <a:schemeClr val="tx1"/>
                          </a:solidFill>
                          <a:latin typeface="Arial"/>
                          <a:ea typeface="Times New Roman"/>
                          <a:cs typeface="Arial"/>
                        </a:rPr>
                        <a:t>Lzd</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s-ES" sz="1600" b="1" kern="1200" dirty="0" err="1">
                          <a:solidFill>
                            <a:schemeClr val="tx1"/>
                          </a:solidFill>
                          <a:latin typeface="Arial"/>
                          <a:ea typeface="Times New Roman"/>
                          <a:cs typeface="Arial"/>
                        </a:rPr>
                        <a:t>Cfz</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59C"/>
                    </a:solidFill>
                  </a:tcPr>
                </a:tc>
                <a:extLst>
                  <a:ext uri="{0D108BD9-81ED-4DB2-BD59-A6C34878D82A}">
                    <a16:rowId xmlns:a16="http://schemas.microsoft.com/office/drawing/2014/main" val="10003"/>
                  </a:ext>
                </a:extLst>
              </a:tr>
              <a:tr h="841453">
                <a:tc rowSpan="3">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D. Add-on agents (not part of the core MDR-TB regimen) </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D1</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Pyrazinamide </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Ethambutol</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High-dose isoniazid </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Z </a:t>
                      </a:r>
                      <a:endParaRPr lang="en-US" sz="16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E </a:t>
                      </a:r>
                      <a:endParaRPr lang="en-US" sz="16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H</a:t>
                      </a:r>
                      <a:r>
                        <a:rPr lang="en-IN" sz="1600" b="1" kern="1200" baseline="30000" dirty="0" err="1">
                          <a:solidFill>
                            <a:schemeClr val="tx1"/>
                          </a:solidFill>
                          <a:latin typeface="Arial"/>
                          <a:ea typeface="Times New Roman"/>
                          <a:cs typeface="Arial"/>
                        </a:rPr>
                        <a:t>h</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extLst>
                  <a:ext uri="{0D108BD9-81ED-4DB2-BD59-A6C34878D82A}">
                    <a16:rowId xmlns:a16="http://schemas.microsoft.com/office/drawing/2014/main" val="10004"/>
                  </a:ext>
                </a:extLst>
              </a:tr>
              <a:tr h="560969">
                <a:tc vMerge="1">
                  <a:txBody>
                    <a:bodyPr/>
                    <a:lstStyle/>
                    <a:p>
                      <a:pPr algn="ctr">
                        <a:lnSpc>
                          <a:spcPct val="115000"/>
                        </a:lnSpc>
                      </a:pPr>
                      <a:endParaRPr lang="en-US" sz="1200" b="1" dirty="0">
                        <a:latin typeface="Calibri"/>
                        <a:cs typeface="Arial"/>
                      </a:endParaRPr>
                    </a:p>
                  </a:txBody>
                  <a:tcPr marL="67846" marR="67846" marT="33927" marB="3392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D2</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59C"/>
                    </a:solidFill>
                  </a:tcPr>
                </a:tc>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Bedaquiline </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Delamanid </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59C"/>
                    </a:solidFill>
                  </a:tcPr>
                </a:tc>
                <a:tc>
                  <a:txBody>
                    <a:bodyPr/>
                    <a:lstStyle/>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Bdq</a:t>
                      </a:r>
                      <a:endParaRPr lang="en-US" sz="16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Dlm</a:t>
                      </a:r>
                      <a:endParaRPr lang="en-US" sz="16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59C"/>
                    </a:solidFill>
                  </a:tcPr>
                </a:tc>
                <a:extLst>
                  <a:ext uri="{0D108BD9-81ED-4DB2-BD59-A6C34878D82A}">
                    <a16:rowId xmlns:a16="http://schemas.microsoft.com/office/drawing/2014/main" val="10005"/>
                  </a:ext>
                </a:extLst>
              </a:tr>
              <a:tr h="1402242">
                <a:tc vMerge="1">
                  <a:txBody>
                    <a:bodyPr/>
                    <a:lstStyle/>
                    <a:p>
                      <a:pPr algn="ctr">
                        <a:lnSpc>
                          <a:spcPct val="115000"/>
                        </a:lnSpc>
                      </a:pPr>
                      <a:endParaRPr lang="en-US" sz="1200" b="1" dirty="0">
                        <a:latin typeface="Calibri"/>
                        <a:cs typeface="Arial"/>
                      </a:endParaRPr>
                    </a:p>
                  </a:txBody>
                  <a:tcPr marL="67846" marR="67846" marT="33927" marB="3392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D3</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tc>
                  <a:txBody>
                    <a:bodyPr/>
                    <a:lstStyle/>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p-</a:t>
                      </a:r>
                      <a:r>
                        <a:rPr lang="en-IN" sz="1600" b="1" kern="1200" dirty="0" err="1">
                          <a:solidFill>
                            <a:schemeClr val="tx1"/>
                          </a:solidFill>
                          <a:latin typeface="Arial"/>
                          <a:ea typeface="Times New Roman"/>
                          <a:cs typeface="Arial"/>
                        </a:rPr>
                        <a:t>aminosalicylic</a:t>
                      </a:r>
                      <a:r>
                        <a:rPr lang="en-IN" sz="1600" b="1" kern="1200" dirty="0">
                          <a:solidFill>
                            <a:schemeClr val="tx1"/>
                          </a:solidFill>
                          <a:latin typeface="Arial"/>
                          <a:ea typeface="Times New Roman"/>
                          <a:cs typeface="Arial"/>
                        </a:rPr>
                        <a:t> acid </a:t>
                      </a: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Imipenem-</a:t>
                      </a:r>
                      <a:r>
                        <a:rPr lang="en-IN" sz="1600" b="1" kern="1200" dirty="0" err="1">
                          <a:solidFill>
                            <a:schemeClr val="tx1"/>
                          </a:solidFill>
                          <a:latin typeface="Arial"/>
                          <a:ea typeface="Times New Roman"/>
                          <a:cs typeface="Arial"/>
                        </a:rPr>
                        <a:t>cilastatin</a:t>
                      </a:r>
                      <a:endParaRPr lang="en-IN" sz="1600" b="1" kern="1200" dirty="0">
                        <a:solidFill>
                          <a:schemeClr val="tx1"/>
                        </a:solidFill>
                        <a:latin typeface="Arial"/>
                        <a:ea typeface="Times New Roman"/>
                        <a:cs typeface="Arial"/>
                      </a:endParaRPr>
                    </a:p>
                    <a:p>
                      <a:pPr marL="0" marR="0" algn="ctr">
                        <a:lnSpc>
                          <a:spcPct val="115000"/>
                        </a:lnSpc>
                        <a:spcBef>
                          <a:spcPts val="0"/>
                        </a:spcBef>
                        <a:spcAft>
                          <a:spcPts val="0"/>
                        </a:spcAft>
                      </a:pPr>
                      <a:r>
                        <a:rPr lang="en-IN" sz="1600" b="1" kern="1200" dirty="0" err="1">
                          <a:solidFill>
                            <a:schemeClr val="tx1"/>
                          </a:solidFill>
                          <a:latin typeface="Arial"/>
                          <a:ea typeface="Times New Roman"/>
                          <a:cs typeface="Arial"/>
                        </a:rPr>
                        <a:t>Meropenem</a:t>
                      </a:r>
                      <a:endParaRPr lang="en-US" sz="1400" b="1" dirty="0">
                        <a:solidFill>
                          <a:schemeClr val="tx1"/>
                        </a:solidFill>
                        <a:latin typeface="Calibri"/>
                        <a:ea typeface="SimSun"/>
                        <a:cs typeface="Arial"/>
                      </a:endParaRPr>
                    </a:p>
                    <a:p>
                      <a:pPr marL="0" marR="0" algn="ctr">
                        <a:lnSpc>
                          <a:spcPct val="115000"/>
                        </a:lnSpc>
                        <a:spcBef>
                          <a:spcPts val="0"/>
                        </a:spcBef>
                        <a:spcAft>
                          <a:spcPts val="0"/>
                        </a:spcAft>
                      </a:pPr>
                      <a:r>
                        <a:rPr lang="en-IN" sz="1600" b="1" kern="1200" dirty="0">
                          <a:solidFill>
                            <a:schemeClr val="tx1"/>
                          </a:solidFill>
                          <a:latin typeface="Arial"/>
                          <a:ea typeface="Times New Roman"/>
                          <a:cs typeface="Arial"/>
                        </a:rPr>
                        <a:t>Amoxicillin-</a:t>
                      </a:r>
                      <a:r>
                        <a:rPr lang="en-IN" sz="1600" b="1" kern="1200" dirty="0" err="1">
                          <a:solidFill>
                            <a:schemeClr val="tx1"/>
                          </a:solidFill>
                          <a:latin typeface="Arial"/>
                          <a:ea typeface="Times New Roman"/>
                          <a:cs typeface="Arial"/>
                        </a:rPr>
                        <a:t>clavulanate</a:t>
                      </a:r>
                      <a:r>
                        <a:rPr lang="en-IN" sz="1600" b="1" kern="1200" dirty="0">
                          <a:solidFill>
                            <a:schemeClr val="tx1"/>
                          </a:solidFill>
                          <a:latin typeface="Arial"/>
                          <a:ea typeface="Times New Roman"/>
                          <a:cs typeface="Arial"/>
                        </a:rPr>
                        <a:t> (</a:t>
                      </a:r>
                      <a:r>
                        <a:rPr lang="en-IN" sz="1600" b="1" kern="1200" dirty="0" err="1">
                          <a:solidFill>
                            <a:schemeClr val="tx1"/>
                          </a:solidFill>
                          <a:latin typeface="Arial"/>
                          <a:ea typeface="Times New Roman"/>
                          <a:cs typeface="Arial"/>
                        </a:rPr>
                        <a:t>Thioacetazone</a:t>
                      </a:r>
                      <a:r>
                        <a:rPr lang="en-IN" sz="1600" b="1" kern="1200" dirty="0">
                          <a:solidFill>
                            <a:schemeClr val="tx1"/>
                          </a:solidFill>
                          <a:latin typeface="Arial"/>
                          <a:ea typeface="Times New Roman"/>
                          <a:cs typeface="Arial"/>
                        </a:rPr>
                        <a:t>)</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tc>
                  <a:txBody>
                    <a:bodyPr/>
                    <a:lstStyle/>
                    <a:p>
                      <a:pPr marL="0" marR="0" algn="ctr">
                        <a:lnSpc>
                          <a:spcPct val="115000"/>
                        </a:lnSpc>
                        <a:spcBef>
                          <a:spcPts val="0"/>
                        </a:spcBef>
                        <a:spcAft>
                          <a:spcPts val="0"/>
                        </a:spcAft>
                      </a:pPr>
                      <a:r>
                        <a:rPr lang="fr-CH" sz="1600" b="1" kern="1200" dirty="0">
                          <a:solidFill>
                            <a:schemeClr val="tx1"/>
                          </a:solidFill>
                          <a:latin typeface="Arial"/>
                          <a:ea typeface="Times New Roman"/>
                          <a:cs typeface="Arial"/>
                        </a:rPr>
                        <a:t>PAS </a:t>
                      </a:r>
                      <a:endParaRPr lang="en-US" sz="1600" b="1" dirty="0">
                        <a:solidFill>
                          <a:schemeClr val="tx1"/>
                        </a:solidFill>
                        <a:latin typeface="Calibri"/>
                        <a:ea typeface="SimSun"/>
                        <a:cs typeface="Arial"/>
                      </a:endParaRPr>
                    </a:p>
                    <a:p>
                      <a:pPr marL="0" marR="0" algn="ctr">
                        <a:lnSpc>
                          <a:spcPct val="115000"/>
                        </a:lnSpc>
                        <a:spcBef>
                          <a:spcPts val="0"/>
                        </a:spcBef>
                        <a:spcAft>
                          <a:spcPts val="0"/>
                        </a:spcAft>
                      </a:pPr>
                      <a:r>
                        <a:rPr lang="fr-CH" sz="1600" b="1" kern="1200" dirty="0" err="1">
                          <a:solidFill>
                            <a:schemeClr val="tx1"/>
                          </a:solidFill>
                          <a:latin typeface="Arial"/>
                          <a:ea typeface="Times New Roman"/>
                          <a:cs typeface="Arial"/>
                        </a:rPr>
                        <a:t>Ipm</a:t>
                      </a:r>
                      <a:r>
                        <a:rPr lang="fr-CH" sz="1600" b="1" kern="1200" dirty="0">
                          <a:solidFill>
                            <a:schemeClr val="tx1"/>
                          </a:solidFill>
                          <a:latin typeface="Arial"/>
                          <a:ea typeface="Times New Roman"/>
                          <a:cs typeface="Arial"/>
                        </a:rPr>
                        <a:t>/</a:t>
                      </a:r>
                      <a:r>
                        <a:rPr lang="fr-CH" sz="1600" b="1" kern="1200" dirty="0" err="1">
                          <a:solidFill>
                            <a:schemeClr val="tx1"/>
                          </a:solidFill>
                          <a:latin typeface="Arial"/>
                          <a:ea typeface="Times New Roman"/>
                          <a:cs typeface="Arial"/>
                        </a:rPr>
                        <a:t>Cls</a:t>
                      </a:r>
                      <a:r>
                        <a:rPr lang="fr-CH" sz="1600" b="1" kern="1200" dirty="0">
                          <a:solidFill>
                            <a:schemeClr val="tx1"/>
                          </a:solidFill>
                          <a:latin typeface="Arial"/>
                          <a:ea typeface="Times New Roman"/>
                          <a:cs typeface="Arial"/>
                        </a:rPr>
                        <a:t> </a:t>
                      </a:r>
                    </a:p>
                    <a:p>
                      <a:pPr marL="0" marR="0" algn="ctr">
                        <a:lnSpc>
                          <a:spcPct val="115000"/>
                        </a:lnSpc>
                        <a:spcBef>
                          <a:spcPts val="0"/>
                        </a:spcBef>
                        <a:spcAft>
                          <a:spcPts val="0"/>
                        </a:spcAft>
                      </a:pPr>
                      <a:r>
                        <a:rPr lang="fr-CH" sz="1600" b="1" kern="1200" dirty="0" err="1">
                          <a:solidFill>
                            <a:schemeClr val="tx1"/>
                          </a:solidFill>
                          <a:latin typeface="Arial"/>
                          <a:ea typeface="Times New Roman"/>
                          <a:cs typeface="Arial"/>
                        </a:rPr>
                        <a:t>Mpm</a:t>
                      </a:r>
                      <a:endParaRPr lang="en-US" sz="1600" b="1" dirty="0">
                        <a:solidFill>
                          <a:schemeClr val="tx1"/>
                        </a:solidFill>
                        <a:latin typeface="Calibri"/>
                        <a:ea typeface="SimSun"/>
                        <a:cs typeface="Arial"/>
                      </a:endParaRPr>
                    </a:p>
                    <a:p>
                      <a:pPr marL="0" marR="0" algn="ctr">
                        <a:lnSpc>
                          <a:spcPct val="115000"/>
                        </a:lnSpc>
                        <a:spcBef>
                          <a:spcPts val="0"/>
                        </a:spcBef>
                        <a:spcAft>
                          <a:spcPts val="0"/>
                        </a:spcAft>
                      </a:pPr>
                      <a:r>
                        <a:rPr lang="fr-CH" sz="1600" b="1" kern="1200" dirty="0" err="1">
                          <a:solidFill>
                            <a:schemeClr val="tx1"/>
                          </a:solidFill>
                          <a:latin typeface="Arial"/>
                          <a:ea typeface="Times New Roman"/>
                          <a:cs typeface="Arial"/>
                        </a:rPr>
                        <a:t>Amx</a:t>
                      </a:r>
                      <a:r>
                        <a:rPr lang="fr-CH" sz="1600" b="1" kern="1200" dirty="0">
                          <a:solidFill>
                            <a:schemeClr val="tx1"/>
                          </a:solidFill>
                          <a:latin typeface="Arial"/>
                          <a:ea typeface="Times New Roman"/>
                          <a:cs typeface="Arial"/>
                        </a:rPr>
                        <a:t>-</a:t>
                      </a:r>
                      <a:r>
                        <a:rPr lang="fr-CH" sz="1600" b="1" kern="1200" dirty="0" err="1">
                          <a:solidFill>
                            <a:schemeClr val="tx1"/>
                          </a:solidFill>
                          <a:latin typeface="Arial"/>
                          <a:ea typeface="Times New Roman"/>
                          <a:cs typeface="Arial"/>
                        </a:rPr>
                        <a:t>Clv</a:t>
                      </a:r>
                      <a:endParaRPr lang="en-US" sz="1600" b="1" dirty="0">
                        <a:solidFill>
                          <a:schemeClr val="tx1"/>
                        </a:solidFill>
                        <a:latin typeface="Calibri"/>
                        <a:ea typeface="SimSun"/>
                        <a:cs typeface="Arial"/>
                      </a:endParaRPr>
                    </a:p>
                    <a:p>
                      <a:pPr marL="0" marR="0" algn="ctr">
                        <a:lnSpc>
                          <a:spcPct val="115000"/>
                        </a:lnSpc>
                        <a:spcBef>
                          <a:spcPts val="0"/>
                        </a:spcBef>
                        <a:spcAft>
                          <a:spcPts val="0"/>
                        </a:spcAft>
                      </a:pPr>
                      <a:r>
                        <a:rPr lang="fr-CH" sz="1600" b="1" kern="1200" dirty="0">
                          <a:solidFill>
                            <a:schemeClr val="tx1"/>
                          </a:solidFill>
                          <a:latin typeface="Arial"/>
                          <a:ea typeface="Times New Roman"/>
                          <a:cs typeface="Arial"/>
                        </a:rPr>
                        <a:t>(T) </a:t>
                      </a:r>
                      <a:endParaRPr lang="en-US" sz="1400" b="1" dirty="0">
                        <a:solidFill>
                          <a:schemeClr val="tx1"/>
                        </a:solidFill>
                        <a:latin typeface="Calibri"/>
                        <a:ea typeface="SimSun"/>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D0CD"/>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62697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23813"/>
            <a:ext cx="8763000" cy="1143000"/>
          </a:xfrm>
          <a:solidFill>
            <a:srgbClr val="C00000"/>
          </a:solidFill>
          <a:ln>
            <a:noFill/>
          </a:ln>
        </p:spPr>
        <p:txBody>
          <a:bodyPr vert="horz" wrap="square" lIns="91308" tIns="45660" rIns="91308" bIns="45660" numCol="1" anchor="ctr" anchorCtr="0" compatLnSpc="1">
            <a:prstTxWarp prst="textNoShape">
              <a:avLst/>
            </a:prstTxWarp>
          </a:bodyPr>
          <a:lstStyle/>
          <a:p>
            <a:r>
              <a:rPr lang="en-IN" altLang="en-US" sz="2400" b="1" kern="1200" dirty="0">
                <a:solidFill>
                  <a:schemeClr val="bg1"/>
                </a:solidFill>
              </a:rPr>
              <a:t>Standard regimen for initiating treatment of</a:t>
            </a:r>
            <a:r>
              <a:rPr lang="en-IN" altLang="en-US" sz="2400" b="1" kern="1200" dirty="0">
                <a:solidFill>
                  <a:srgbClr val="FFC000"/>
                </a:solidFill>
              </a:rPr>
              <a:t> MDR/RR-TB </a:t>
            </a:r>
            <a:r>
              <a:rPr lang="en-IN" altLang="en-US" sz="2400" b="1" kern="1200" dirty="0">
                <a:solidFill>
                  <a:schemeClr val="bg1"/>
                </a:solidFill>
              </a:rPr>
              <a:t>at district DR-TB centre based on CBNAAT or FL-LPA</a:t>
            </a:r>
          </a:p>
        </p:txBody>
      </p:sp>
      <p:graphicFrame>
        <p:nvGraphicFramePr>
          <p:cNvPr id="4" name="Table 3"/>
          <p:cNvGraphicFramePr>
            <a:graphicFrameLocks noGrp="1"/>
          </p:cNvGraphicFramePr>
          <p:nvPr/>
        </p:nvGraphicFramePr>
        <p:xfrm>
          <a:off x="228600" y="1219200"/>
          <a:ext cx="8534401" cy="4648200"/>
        </p:xfrm>
        <a:graphic>
          <a:graphicData uri="http://schemas.openxmlformats.org/drawingml/2006/table">
            <a:tbl>
              <a:tblPr firstRow="1" firstCol="1" bandRow="1">
                <a:tableStyleId>{21E4AEA4-8DFA-4A89-87EB-49C32662AFE0}</a:tableStyleId>
              </a:tblPr>
              <a:tblGrid>
                <a:gridCol w="2153540">
                  <a:extLst>
                    <a:ext uri="{9D8B030D-6E8A-4147-A177-3AD203B41FA5}">
                      <a16:colId xmlns:a16="http://schemas.microsoft.com/office/drawing/2014/main" val="20000"/>
                    </a:ext>
                  </a:extLst>
                </a:gridCol>
                <a:gridCol w="1351661">
                  <a:extLst>
                    <a:ext uri="{9D8B030D-6E8A-4147-A177-3AD203B41FA5}">
                      <a16:colId xmlns:a16="http://schemas.microsoft.com/office/drawing/2014/main" val="20001"/>
                    </a:ext>
                  </a:extLst>
                </a:gridCol>
                <a:gridCol w="1526841">
                  <a:extLst>
                    <a:ext uri="{9D8B030D-6E8A-4147-A177-3AD203B41FA5}">
                      <a16:colId xmlns:a16="http://schemas.microsoft.com/office/drawing/2014/main" val="20002"/>
                    </a:ext>
                  </a:extLst>
                </a:gridCol>
                <a:gridCol w="1827383">
                  <a:extLst>
                    <a:ext uri="{9D8B030D-6E8A-4147-A177-3AD203B41FA5}">
                      <a16:colId xmlns:a16="http://schemas.microsoft.com/office/drawing/2014/main" val="20003"/>
                    </a:ext>
                  </a:extLst>
                </a:gridCol>
                <a:gridCol w="1674976">
                  <a:extLst>
                    <a:ext uri="{9D8B030D-6E8A-4147-A177-3AD203B41FA5}">
                      <a16:colId xmlns:a16="http://schemas.microsoft.com/office/drawing/2014/main" val="20004"/>
                    </a:ext>
                  </a:extLst>
                </a:gridCol>
              </a:tblGrid>
              <a:tr h="978369">
                <a:tc>
                  <a:txBody>
                    <a:bodyPr/>
                    <a:lstStyle/>
                    <a:p>
                      <a:pPr>
                        <a:lnSpc>
                          <a:spcPct val="115000"/>
                        </a:lnSpc>
                        <a:spcAft>
                          <a:spcPts val="1000"/>
                        </a:spcAft>
                      </a:pPr>
                      <a:r>
                        <a:rPr lang="en-IN" sz="1600" dirty="0">
                          <a:effectLst/>
                        </a:rPr>
                        <a:t>Resistance Pattern</a:t>
                      </a:r>
                      <a:endParaRPr lang="en-IN" sz="1600" dirty="0">
                        <a:effectLst/>
                        <a:latin typeface="Calibri"/>
                        <a:ea typeface="Times New Roman"/>
                      </a:endParaRPr>
                    </a:p>
                  </a:txBody>
                  <a:tcPr marL="59230" marR="59230" marT="0" marB="0" anchor="ctr">
                    <a:solidFill>
                      <a:srgbClr val="C00000"/>
                    </a:solidFill>
                  </a:tcPr>
                </a:tc>
                <a:tc>
                  <a:txBody>
                    <a:bodyPr/>
                    <a:lstStyle/>
                    <a:p>
                      <a:pPr>
                        <a:lnSpc>
                          <a:spcPct val="115000"/>
                        </a:lnSpc>
                        <a:spcAft>
                          <a:spcPts val="1000"/>
                        </a:spcAft>
                      </a:pPr>
                      <a:r>
                        <a:rPr lang="en-IN" sz="1600" dirty="0">
                          <a:effectLst/>
                        </a:rPr>
                        <a:t>Regimen Class</a:t>
                      </a:r>
                      <a:endParaRPr lang="en-IN" sz="1600" dirty="0">
                        <a:effectLst/>
                        <a:latin typeface="Calibri"/>
                        <a:ea typeface="Times New Roman"/>
                      </a:endParaRPr>
                    </a:p>
                  </a:txBody>
                  <a:tcPr marL="59230" marR="59230" marT="0" marB="0" anchor="ctr">
                    <a:solidFill>
                      <a:srgbClr val="C00000"/>
                    </a:solidFill>
                  </a:tcPr>
                </a:tc>
                <a:tc>
                  <a:txBody>
                    <a:bodyPr/>
                    <a:lstStyle/>
                    <a:p>
                      <a:pPr>
                        <a:lnSpc>
                          <a:spcPct val="115000"/>
                        </a:lnSpc>
                        <a:spcAft>
                          <a:spcPts val="1000"/>
                        </a:spcAft>
                      </a:pPr>
                      <a:r>
                        <a:rPr lang="en-IN" sz="1600" dirty="0">
                          <a:effectLst/>
                        </a:rPr>
                        <a:t>Intensive Phase</a:t>
                      </a:r>
                      <a:endParaRPr lang="en-IN" sz="1600" dirty="0">
                        <a:effectLst/>
                        <a:latin typeface="Calibri"/>
                        <a:ea typeface="Times New Roman"/>
                      </a:endParaRPr>
                    </a:p>
                  </a:txBody>
                  <a:tcPr marL="59230" marR="59230" marT="0" marB="0" anchor="ctr">
                    <a:solidFill>
                      <a:srgbClr val="C00000"/>
                    </a:solidFill>
                  </a:tcPr>
                </a:tc>
                <a:tc>
                  <a:txBody>
                    <a:bodyPr/>
                    <a:lstStyle/>
                    <a:p>
                      <a:pPr>
                        <a:lnSpc>
                          <a:spcPct val="115000"/>
                        </a:lnSpc>
                        <a:spcAft>
                          <a:spcPts val="1000"/>
                        </a:spcAft>
                      </a:pPr>
                      <a:r>
                        <a:rPr lang="en-IN" sz="1600" dirty="0">
                          <a:effectLst/>
                        </a:rPr>
                        <a:t>Continuation Phase</a:t>
                      </a:r>
                      <a:endParaRPr lang="en-IN" sz="1600" dirty="0">
                        <a:effectLst/>
                        <a:latin typeface="Calibri"/>
                        <a:ea typeface="Times New Roman"/>
                      </a:endParaRPr>
                    </a:p>
                  </a:txBody>
                  <a:tcPr marL="59230" marR="59230" marT="0" marB="0" anchor="ctr">
                    <a:solidFill>
                      <a:srgbClr val="C00000"/>
                    </a:solidFill>
                  </a:tcPr>
                </a:tc>
                <a:tc>
                  <a:txBody>
                    <a:bodyPr/>
                    <a:lstStyle/>
                    <a:p>
                      <a:pPr>
                        <a:lnSpc>
                          <a:spcPct val="115000"/>
                        </a:lnSpc>
                        <a:spcAft>
                          <a:spcPts val="1000"/>
                        </a:spcAft>
                      </a:pPr>
                      <a:r>
                        <a:rPr lang="en-IN" sz="1600" dirty="0">
                          <a:effectLst/>
                        </a:rPr>
                        <a:t>Principle of regimen design</a:t>
                      </a:r>
                      <a:endParaRPr lang="en-IN" sz="1600" dirty="0">
                        <a:effectLst/>
                        <a:latin typeface="Calibri"/>
                        <a:ea typeface="Times New Roman"/>
                      </a:endParaRPr>
                    </a:p>
                  </a:txBody>
                  <a:tcPr marL="59230" marR="59230" marT="0" marB="0" anchor="ctr">
                    <a:solidFill>
                      <a:srgbClr val="C00000"/>
                    </a:solidFill>
                  </a:tcPr>
                </a:tc>
                <a:extLst>
                  <a:ext uri="{0D108BD9-81ED-4DB2-BD59-A6C34878D82A}">
                    <a16:rowId xmlns:a16="http://schemas.microsoft.com/office/drawing/2014/main" val="10000"/>
                  </a:ext>
                </a:extLst>
              </a:tr>
              <a:tr h="528135">
                <a:tc gridSpan="5">
                  <a:txBody>
                    <a:bodyPr/>
                    <a:lstStyle/>
                    <a:p>
                      <a:pPr>
                        <a:spcAft>
                          <a:spcPts val="0"/>
                        </a:spcAft>
                      </a:pPr>
                      <a:r>
                        <a:rPr lang="en-IN" sz="1800" dirty="0">
                          <a:solidFill>
                            <a:schemeClr val="accent2"/>
                          </a:solidFill>
                          <a:effectLst/>
                        </a:rPr>
                        <a:t>Shorter MDR-TB Regimen</a:t>
                      </a:r>
                      <a:endParaRPr lang="en-IN" sz="1800" dirty="0">
                        <a:solidFill>
                          <a:schemeClr val="accent2"/>
                        </a:solidFill>
                        <a:effectLst/>
                        <a:latin typeface="Calibri"/>
                        <a:ea typeface="Times New Roman"/>
                      </a:endParaRPr>
                    </a:p>
                  </a:txBody>
                  <a:tcPr marL="59230" marR="59230" marT="0" marB="0" anchor="ctr">
                    <a:solidFill>
                      <a:srgbClr val="FFC000"/>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1"/>
                  </a:ext>
                </a:extLst>
              </a:tr>
              <a:tr h="1311256">
                <a:tc>
                  <a:txBody>
                    <a:bodyPr/>
                    <a:lstStyle/>
                    <a:p>
                      <a:pPr>
                        <a:lnSpc>
                          <a:spcPct val="115000"/>
                        </a:lnSpc>
                        <a:spcAft>
                          <a:spcPts val="1000"/>
                        </a:spcAft>
                      </a:pPr>
                      <a:r>
                        <a:rPr lang="en-IN" sz="1600" b="1" kern="1200" dirty="0">
                          <a:solidFill>
                            <a:schemeClr val="lt1"/>
                          </a:solidFill>
                          <a:effectLst/>
                          <a:latin typeface="+mn-lt"/>
                          <a:ea typeface="+mn-ea"/>
                          <a:cs typeface="+mn-cs"/>
                        </a:rPr>
                        <a:t>R resistant + H sensitive/ unknown</a:t>
                      </a:r>
                    </a:p>
                    <a:p>
                      <a:pPr>
                        <a:lnSpc>
                          <a:spcPct val="115000"/>
                        </a:lnSpc>
                        <a:spcAft>
                          <a:spcPts val="1000"/>
                        </a:spcAft>
                      </a:pPr>
                      <a:r>
                        <a:rPr lang="en-IN" sz="1600" b="1" kern="1200" dirty="0">
                          <a:solidFill>
                            <a:schemeClr val="lt1"/>
                          </a:solidFill>
                          <a:effectLst/>
                          <a:latin typeface="+mn-lt"/>
                          <a:ea typeface="+mn-ea"/>
                          <a:cs typeface="+mn-cs"/>
                        </a:rPr>
                        <a:t>Or MDR -TB</a:t>
                      </a:r>
                    </a:p>
                  </a:txBody>
                  <a:tcPr marL="59230" marR="59230" marT="0" marB="0" anchor="ctr">
                    <a:solidFill>
                      <a:srgbClr val="C00000"/>
                    </a:solidFill>
                  </a:tcPr>
                </a:tc>
                <a:tc>
                  <a:txBody>
                    <a:bodyPr/>
                    <a:lstStyle/>
                    <a:p>
                      <a:pPr>
                        <a:lnSpc>
                          <a:spcPct val="115000"/>
                        </a:lnSpc>
                        <a:spcAft>
                          <a:spcPts val="1000"/>
                        </a:spcAft>
                      </a:pPr>
                      <a:r>
                        <a:rPr lang="en-IN" sz="1600" dirty="0">
                          <a:effectLst/>
                        </a:rPr>
                        <a:t>Shorter MDR-TB Regimen</a:t>
                      </a:r>
                      <a:endParaRPr lang="en-IN" sz="1600" dirty="0">
                        <a:effectLst/>
                        <a:latin typeface="Calibri"/>
                        <a:ea typeface="Times New Roman"/>
                      </a:endParaRPr>
                    </a:p>
                  </a:txBody>
                  <a:tcPr marL="59230" marR="59230" marT="0" marB="0" anchor="ctr">
                    <a:solidFill>
                      <a:srgbClr val="F7D0CD"/>
                    </a:solidFill>
                  </a:tcPr>
                </a:tc>
                <a:tc>
                  <a:txBody>
                    <a:bodyPr/>
                    <a:lstStyle/>
                    <a:p>
                      <a:pPr>
                        <a:lnSpc>
                          <a:spcPct val="115000"/>
                        </a:lnSpc>
                        <a:spcAft>
                          <a:spcPts val="1000"/>
                        </a:spcAft>
                      </a:pPr>
                      <a:r>
                        <a:rPr lang="es-ES" sz="1600" dirty="0">
                          <a:effectLst/>
                        </a:rPr>
                        <a:t>(4-6) </a:t>
                      </a:r>
                      <a:r>
                        <a:rPr lang="es-ES" sz="1600" dirty="0" err="1">
                          <a:effectLst/>
                        </a:rPr>
                        <a:t>Mfx</a:t>
                      </a:r>
                      <a:r>
                        <a:rPr lang="es-ES" sz="1600" baseline="30000" dirty="0" err="1">
                          <a:effectLst/>
                        </a:rPr>
                        <a:t>h</a:t>
                      </a:r>
                      <a:r>
                        <a:rPr lang="es-ES" sz="1600" dirty="0">
                          <a:effectLst/>
                        </a:rPr>
                        <a:t> </a:t>
                      </a:r>
                      <a:r>
                        <a:rPr lang="es-ES" sz="1600" kern="1200" dirty="0">
                          <a:solidFill>
                            <a:schemeClr val="dk1"/>
                          </a:solidFill>
                          <a:effectLst/>
                          <a:latin typeface="+mn-lt"/>
                          <a:ea typeface="+mn-ea"/>
                          <a:cs typeface="+mn-cs"/>
                        </a:rPr>
                        <a:t>Km*</a:t>
                      </a:r>
                      <a:r>
                        <a:rPr lang="es-ES" sz="1600" dirty="0">
                          <a:effectLst/>
                        </a:rPr>
                        <a:t> </a:t>
                      </a:r>
                      <a:r>
                        <a:rPr lang="es-ES" sz="1600" dirty="0" err="1">
                          <a:effectLst/>
                        </a:rPr>
                        <a:t>Eto</a:t>
                      </a:r>
                      <a:r>
                        <a:rPr lang="es-ES" sz="1600" dirty="0">
                          <a:effectLst/>
                        </a:rPr>
                        <a:t> </a:t>
                      </a:r>
                      <a:r>
                        <a:rPr lang="es-ES" sz="1600" dirty="0" err="1">
                          <a:effectLst/>
                        </a:rPr>
                        <a:t>Cfz</a:t>
                      </a:r>
                      <a:r>
                        <a:rPr lang="es-ES" sz="1600" dirty="0">
                          <a:effectLst/>
                        </a:rPr>
                        <a:t> Z </a:t>
                      </a:r>
                      <a:r>
                        <a:rPr lang="es-ES" sz="1600" dirty="0" err="1">
                          <a:effectLst/>
                        </a:rPr>
                        <a:t>H</a:t>
                      </a:r>
                      <a:r>
                        <a:rPr lang="es-ES" sz="1600" baseline="30000" dirty="0" err="1">
                          <a:effectLst/>
                        </a:rPr>
                        <a:t>h</a:t>
                      </a:r>
                      <a:r>
                        <a:rPr lang="es-ES" sz="1600" dirty="0">
                          <a:effectLst/>
                        </a:rPr>
                        <a:t> E</a:t>
                      </a:r>
                      <a:endParaRPr lang="en-IN" sz="1600" dirty="0">
                        <a:effectLst/>
                        <a:latin typeface="Calibri"/>
                        <a:ea typeface="Times New Roman"/>
                      </a:endParaRPr>
                    </a:p>
                  </a:txBody>
                  <a:tcPr marL="59230" marR="59230" marT="0" marB="0" anchor="ctr">
                    <a:solidFill>
                      <a:srgbClr val="F7D0CD"/>
                    </a:solidFill>
                  </a:tcPr>
                </a:tc>
                <a:tc>
                  <a:txBody>
                    <a:bodyPr/>
                    <a:lstStyle/>
                    <a:p>
                      <a:pPr>
                        <a:lnSpc>
                          <a:spcPct val="115000"/>
                        </a:lnSpc>
                        <a:spcAft>
                          <a:spcPts val="1000"/>
                        </a:spcAft>
                      </a:pPr>
                      <a:r>
                        <a:rPr lang="en-IN" sz="1600" dirty="0">
                          <a:effectLst/>
                        </a:rPr>
                        <a:t>(5) Mfx</a:t>
                      </a:r>
                      <a:r>
                        <a:rPr lang="en-IN" sz="1600" baseline="30000" dirty="0">
                          <a:effectLst/>
                        </a:rPr>
                        <a:t>h</a:t>
                      </a:r>
                      <a:r>
                        <a:rPr lang="en-IN" sz="1600" dirty="0">
                          <a:effectLst/>
                        </a:rPr>
                        <a:t> </a:t>
                      </a:r>
                      <a:r>
                        <a:rPr lang="en-IN" sz="1600" dirty="0" err="1">
                          <a:effectLst/>
                        </a:rPr>
                        <a:t>Cfz</a:t>
                      </a:r>
                      <a:r>
                        <a:rPr lang="en-IN" sz="1600" dirty="0">
                          <a:effectLst/>
                        </a:rPr>
                        <a:t> Z E</a:t>
                      </a:r>
                      <a:endParaRPr lang="en-IN" sz="1600" dirty="0">
                        <a:effectLst/>
                        <a:latin typeface="Calibri"/>
                        <a:ea typeface="Times New Roman"/>
                      </a:endParaRPr>
                    </a:p>
                  </a:txBody>
                  <a:tcPr marL="59230" marR="59230" marT="0" marB="0" anchor="ctr">
                    <a:solidFill>
                      <a:srgbClr val="F7D0CD"/>
                    </a:solidFill>
                  </a:tcPr>
                </a:tc>
                <a:tc>
                  <a:txBody>
                    <a:bodyPr/>
                    <a:lstStyle/>
                    <a:p>
                      <a:pPr>
                        <a:lnSpc>
                          <a:spcPct val="115000"/>
                        </a:lnSpc>
                        <a:spcAft>
                          <a:spcPts val="1000"/>
                        </a:spcAft>
                      </a:pPr>
                      <a:r>
                        <a:rPr lang="en-IN" sz="1600" dirty="0">
                          <a:effectLst/>
                        </a:rPr>
                        <a:t>As per WHO recommendation</a:t>
                      </a:r>
                      <a:endParaRPr lang="en-IN" sz="1600" dirty="0">
                        <a:effectLst/>
                        <a:latin typeface="Calibri"/>
                        <a:ea typeface="Times New Roman"/>
                      </a:endParaRPr>
                    </a:p>
                  </a:txBody>
                  <a:tcPr marL="59230" marR="59230" marT="0" marB="0" anchor="ctr">
                    <a:solidFill>
                      <a:srgbClr val="F7D0CD"/>
                    </a:solidFill>
                  </a:tcPr>
                </a:tc>
                <a:extLst>
                  <a:ext uri="{0D108BD9-81ED-4DB2-BD59-A6C34878D82A}">
                    <a16:rowId xmlns:a16="http://schemas.microsoft.com/office/drawing/2014/main" val="10002"/>
                  </a:ext>
                </a:extLst>
              </a:tr>
              <a:tr h="519184">
                <a:tc gridSpan="5">
                  <a:txBody>
                    <a:bodyPr/>
                    <a:lstStyle/>
                    <a:p>
                      <a:pPr>
                        <a:spcAft>
                          <a:spcPts val="0"/>
                        </a:spcAft>
                      </a:pPr>
                      <a:r>
                        <a:rPr lang="en-IN" sz="1800" dirty="0">
                          <a:solidFill>
                            <a:schemeClr val="accent2"/>
                          </a:solidFill>
                          <a:effectLst/>
                        </a:rPr>
                        <a:t>Regimen for MDR/RR-TB</a:t>
                      </a:r>
                      <a:endParaRPr lang="en-IN" sz="1800" dirty="0">
                        <a:solidFill>
                          <a:schemeClr val="accent2"/>
                        </a:solidFill>
                        <a:effectLst/>
                        <a:latin typeface="Calibri"/>
                        <a:ea typeface="Times New Roman"/>
                      </a:endParaRPr>
                    </a:p>
                  </a:txBody>
                  <a:tcPr marL="59230" marR="59230" marT="0" marB="0" anchor="ctr">
                    <a:solidFill>
                      <a:srgbClr val="FFC000"/>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3"/>
                  </a:ext>
                </a:extLst>
              </a:tr>
              <a:tr h="1311256">
                <a:tc>
                  <a:txBody>
                    <a:bodyPr/>
                    <a:lstStyle/>
                    <a:p>
                      <a:pPr>
                        <a:lnSpc>
                          <a:spcPct val="115000"/>
                        </a:lnSpc>
                        <a:spcAft>
                          <a:spcPts val="1000"/>
                        </a:spcAft>
                      </a:pPr>
                      <a:r>
                        <a:rPr lang="en-IN" sz="1600" dirty="0">
                          <a:effectLst/>
                        </a:rPr>
                        <a:t>R resistant + H sensitive/ unknown</a:t>
                      </a:r>
                    </a:p>
                    <a:p>
                      <a:pPr>
                        <a:lnSpc>
                          <a:spcPct val="115000"/>
                        </a:lnSpc>
                        <a:spcAft>
                          <a:spcPts val="1000"/>
                        </a:spcAft>
                      </a:pPr>
                      <a:r>
                        <a:rPr lang="en-IN" sz="1600" dirty="0">
                          <a:effectLst/>
                        </a:rPr>
                        <a:t>Or MDR -TB</a:t>
                      </a:r>
                      <a:endParaRPr lang="en-IN" sz="1600" dirty="0">
                        <a:effectLst/>
                        <a:latin typeface="Calibri"/>
                        <a:ea typeface="Times New Roman"/>
                      </a:endParaRPr>
                    </a:p>
                  </a:txBody>
                  <a:tcPr marL="59230" marR="59230" marT="0" marB="0" anchor="ctr">
                    <a:solidFill>
                      <a:srgbClr val="C00000"/>
                    </a:solidFill>
                  </a:tcPr>
                </a:tc>
                <a:tc>
                  <a:txBody>
                    <a:bodyPr/>
                    <a:lstStyle/>
                    <a:p>
                      <a:pPr>
                        <a:lnSpc>
                          <a:spcPct val="115000"/>
                        </a:lnSpc>
                        <a:spcAft>
                          <a:spcPts val="1000"/>
                        </a:spcAft>
                      </a:pPr>
                      <a:r>
                        <a:rPr lang="en-IN" sz="1600" dirty="0">
                          <a:effectLst/>
                        </a:rPr>
                        <a:t>Conventional MDR-TB Regimen</a:t>
                      </a:r>
                      <a:endParaRPr lang="en-IN" sz="1600" dirty="0">
                        <a:effectLst/>
                        <a:latin typeface="Calibri"/>
                        <a:ea typeface="Times New Roman"/>
                      </a:endParaRPr>
                    </a:p>
                  </a:txBody>
                  <a:tcPr marL="59230" marR="59230" marT="0" marB="0" anchor="ctr">
                    <a:solidFill>
                      <a:srgbClr val="F7D0CD"/>
                    </a:solidFill>
                  </a:tcPr>
                </a:tc>
                <a:tc>
                  <a:txBody>
                    <a:bodyPr/>
                    <a:lstStyle/>
                    <a:p>
                      <a:pPr>
                        <a:spcAft>
                          <a:spcPts val="0"/>
                        </a:spcAft>
                      </a:pPr>
                      <a:r>
                        <a:rPr lang="es-ES" sz="1600" dirty="0">
                          <a:effectLst/>
                        </a:rPr>
                        <a:t>(6-9) </a:t>
                      </a:r>
                      <a:r>
                        <a:rPr lang="es-ES" sz="1600" dirty="0" err="1">
                          <a:effectLst/>
                        </a:rPr>
                        <a:t>Lfx</a:t>
                      </a:r>
                      <a:r>
                        <a:rPr lang="es-ES" sz="1600" dirty="0">
                          <a:effectLst/>
                        </a:rPr>
                        <a:t> Km </a:t>
                      </a:r>
                      <a:r>
                        <a:rPr lang="es-ES" sz="1600" dirty="0" err="1">
                          <a:effectLst/>
                        </a:rPr>
                        <a:t>Eto</a:t>
                      </a:r>
                      <a:r>
                        <a:rPr lang="es-ES" sz="1600" dirty="0">
                          <a:effectLst/>
                        </a:rPr>
                        <a:t> Cs Z E </a:t>
                      </a:r>
                      <a:endParaRPr lang="en-IN" sz="1600" dirty="0">
                        <a:effectLst/>
                        <a:latin typeface="Calibri"/>
                        <a:ea typeface="Times New Roman"/>
                      </a:endParaRPr>
                    </a:p>
                  </a:txBody>
                  <a:tcPr marL="59230" marR="59230" marT="0" marB="0" anchor="ctr">
                    <a:solidFill>
                      <a:srgbClr val="F7D0CD"/>
                    </a:solidFill>
                  </a:tcPr>
                </a:tc>
                <a:tc>
                  <a:txBody>
                    <a:bodyPr/>
                    <a:lstStyle/>
                    <a:p>
                      <a:pPr>
                        <a:lnSpc>
                          <a:spcPct val="115000"/>
                        </a:lnSpc>
                        <a:spcAft>
                          <a:spcPts val="1000"/>
                        </a:spcAft>
                      </a:pPr>
                      <a:r>
                        <a:rPr lang="es-ES" sz="1600" dirty="0">
                          <a:effectLst/>
                        </a:rPr>
                        <a:t>(18) Lfx Eto Cs E </a:t>
                      </a:r>
                      <a:endParaRPr lang="en-IN" sz="1600" dirty="0">
                        <a:effectLst/>
                        <a:latin typeface="Calibri"/>
                        <a:ea typeface="Times New Roman"/>
                      </a:endParaRPr>
                    </a:p>
                  </a:txBody>
                  <a:tcPr marL="59230" marR="59230" marT="0" marB="0" anchor="ctr">
                    <a:solidFill>
                      <a:srgbClr val="F7D0CD"/>
                    </a:solidFill>
                  </a:tcPr>
                </a:tc>
                <a:tc>
                  <a:txBody>
                    <a:bodyPr/>
                    <a:lstStyle/>
                    <a:p>
                      <a:pPr>
                        <a:lnSpc>
                          <a:spcPct val="115000"/>
                        </a:lnSpc>
                        <a:spcAft>
                          <a:spcPts val="1000"/>
                        </a:spcAft>
                      </a:pPr>
                      <a:r>
                        <a:rPr lang="en-US" sz="1600" dirty="0">
                          <a:effectLst/>
                        </a:rPr>
                        <a:t>1 </a:t>
                      </a:r>
                      <a:r>
                        <a:rPr lang="en-US" sz="1600" dirty="0" err="1">
                          <a:effectLst/>
                        </a:rPr>
                        <a:t>GpA</a:t>
                      </a:r>
                      <a:r>
                        <a:rPr lang="en-US" sz="1600" dirty="0">
                          <a:effectLst/>
                        </a:rPr>
                        <a:t> + 1GpB + 2 </a:t>
                      </a:r>
                      <a:r>
                        <a:rPr lang="en-US" sz="1600" dirty="0" err="1">
                          <a:effectLst/>
                        </a:rPr>
                        <a:t>GpC</a:t>
                      </a:r>
                      <a:r>
                        <a:rPr lang="en-US" sz="1600" dirty="0">
                          <a:effectLst/>
                        </a:rPr>
                        <a:t> + Z + add on 1 GpD1</a:t>
                      </a:r>
                      <a:endParaRPr lang="en-IN" sz="1600" dirty="0">
                        <a:effectLst/>
                        <a:latin typeface="Calibri"/>
                        <a:ea typeface="Times New Roman"/>
                      </a:endParaRPr>
                    </a:p>
                  </a:txBody>
                  <a:tcPr marL="59230" marR="59230" marT="0" marB="0" anchor="ctr">
                    <a:solidFill>
                      <a:srgbClr val="F7D0CD"/>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533400" y="6019800"/>
            <a:ext cx="7848600" cy="646331"/>
          </a:xfrm>
          <a:prstGeom prst="rect">
            <a:avLst/>
          </a:prstGeom>
          <a:noFill/>
        </p:spPr>
        <p:txBody>
          <a:bodyPr wrap="square" rtlCol="0">
            <a:spAutoFit/>
          </a:bodyPr>
          <a:lstStyle/>
          <a:p>
            <a:r>
              <a:rPr lang="en-GB" b="1" dirty="0">
                <a:solidFill>
                  <a:srgbClr val="FF0000"/>
                </a:solidFill>
              </a:rPr>
              <a:t>*If the intensive phase is prolonged, the injectable agent is only given three times a week in the extended intensive phase.</a:t>
            </a:r>
            <a:endParaRPr lang="en-IN" b="1" dirty="0">
              <a:solidFill>
                <a:srgbClr val="FF0000"/>
              </a:solidFill>
            </a:endParaRPr>
          </a:p>
        </p:txBody>
      </p:sp>
    </p:spTree>
    <p:extLst>
      <p:ext uri="{BB962C8B-B14F-4D97-AF65-F5344CB8AC3E}">
        <p14:creationId xmlns:p14="http://schemas.microsoft.com/office/powerpoint/2010/main" val="1170433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97"/>
            <a:ext cx="9144000" cy="972403"/>
          </a:xfrm>
          <a:solidFill>
            <a:srgbClr val="C00000"/>
          </a:solidFill>
          <a:ln>
            <a:noFill/>
          </a:ln>
        </p:spPr>
        <p:txBody>
          <a:bodyPr vert="horz" wrap="square" lIns="91308" tIns="45660" rIns="91308" bIns="45660" numCol="1" anchor="ctr" anchorCtr="0" compatLnSpc="1">
            <a:prstTxWarp prst="textNoShape">
              <a:avLst/>
            </a:prstTxWarp>
          </a:bodyPr>
          <a:lstStyle/>
          <a:p>
            <a:r>
              <a:rPr lang="en-IN" sz="4000" b="1" kern="1200" dirty="0">
                <a:solidFill>
                  <a:schemeClr val="bg1"/>
                </a:solidFill>
              </a:rPr>
              <a:t>Duration of regimen</a:t>
            </a:r>
          </a:p>
        </p:txBody>
      </p:sp>
      <p:graphicFrame>
        <p:nvGraphicFramePr>
          <p:cNvPr id="5" name="Table 4"/>
          <p:cNvGraphicFramePr>
            <a:graphicFrameLocks noGrp="1"/>
          </p:cNvGraphicFramePr>
          <p:nvPr/>
        </p:nvGraphicFramePr>
        <p:xfrm>
          <a:off x="228600" y="1295400"/>
          <a:ext cx="8610600" cy="4028440"/>
        </p:xfrm>
        <a:graphic>
          <a:graphicData uri="http://schemas.openxmlformats.org/drawingml/2006/table">
            <a:tbl>
              <a:tblPr firstRow="1" bandRow="1">
                <a:tableStyleId>{21E4AEA4-8DFA-4A89-87EB-49C32662AFE0}</a:tableStyleId>
              </a:tblPr>
              <a:tblGrid>
                <a:gridCol w="3131127">
                  <a:extLst>
                    <a:ext uri="{9D8B030D-6E8A-4147-A177-3AD203B41FA5}">
                      <a16:colId xmlns:a16="http://schemas.microsoft.com/office/drawing/2014/main" val="20000"/>
                    </a:ext>
                  </a:extLst>
                </a:gridCol>
                <a:gridCol w="1252451">
                  <a:extLst>
                    <a:ext uri="{9D8B030D-6E8A-4147-A177-3AD203B41FA5}">
                      <a16:colId xmlns:a16="http://schemas.microsoft.com/office/drawing/2014/main" val="20001"/>
                    </a:ext>
                  </a:extLst>
                </a:gridCol>
                <a:gridCol w="1330730">
                  <a:extLst>
                    <a:ext uri="{9D8B030D-6E8A-4147-A177-3AD203B41FA5}">
                      <a16:colId xmlns:a16="http://schemas.microsoft.com/office/drawing/2014/main" val="20002"/>
                    </a:ext>
                  </a:extLst>
                </a:gridCol>
                <a:gridCol w="1515967">
                  <a:extLst>
                    <a:ext uri="{9D8B030D-6E8A-4147-A177-3AD203B41FA5}">
                      <a16:colId xmlns:a16="http://schemas.microsoft.com/office/drawing/2014/main" val="20003"/>
                    </a:ext>
                  </a:extLst>
                </a:gridCol>
                <a:gridCol w="1380325">
                  <a:extLst>
                    <a:ext uri="{9D8B030D-6E8A-4147-A177-3AD203B41FA5}">
                      <a16:colId xmlns:a16="http://schemas.microsoft.com/office/drawing/2014/main" val="20004"/>
                    </a:ext>
                  </a:extLst>
                </a:gridCol>
              </a:tblGrid>
              <a:tr h="370840">
                <a:tc>
                  <a:txBody>
                    <a:bodyPr/>
                    <a:lstStyle/>
                    <a:p>
                      <a:r>
                        <a:rPr lang="en-US" dirty="0"/>
                        <a:t>Regimen</a:t>
                      </a:r>
                    </a:p>
                  </a:txBody>
                  <a:tcPr>
                    <a:solidFill>
                      <a:srgbClr val="C00000"/>
                    </a:solidFill>
                  </a:tcPr>
                </a:tc>
                <a:tc>
                  <a:txBody>
                    <a:bodyPr/>
                    <a:lstStyle/>
                    <a:p>
                      <a:r>
                        <a:rPr lang="en-US" dirty="0"/>
                        <a:t>Intensive Phase </a:t>
                      </a:r>
                    </a:p>
                  </a:txBody>
                  <a:tcPr>
                    <a:solidFill>
                      <a:srgbClr val="C00000"/>
                    </a:solidFill>
                  </a:tcPr>
                </a:tc>
                <a:tc>
                  <a:txBody>
                    <a:bodyPr/>
                    <a:lstStyle/>
                    <a:p>
                      <a:r>
                        <a:rPr lang="en-US" dirty="0"/>
                        <a:t>Extended Intensive Phase</a:t>
                      </a:r>
                    </a:p>
                  </a:txBody>
                  <a:tcPr>
                    <a:solidFill>
                      <a:srgbClr val="C00000"/>
                    </a:solidFill>
                  </a:tcPr>
                </a:tc>
                <a:tc>
                  <a:txBody>
                    <a:bodyPr/>
                    <a:lstStyle/>
                    <a:p>
                      <a:r>
                        <a:rPr lang="en-US" dirty="0"/>
                        <a:t>Continuous Phase</a:t>
                      </a:r>
                    </a:p>
                  </a:txBody>
                  <a:tcPr>
                    <a:solidFill>
                      <a:srgbClr val="C00000"/>
                    </a:solidFill>
                  </a:tcPr>
                </a:tc>
                <a:tc>
                  <a:txBody>
                    <a:bodyPr/>
                    <a:lstStyle/>
                    <a:p>
                      <a:r>
                        <a:rPr lang="en-US" dirty="0"/>
                        <a:t>Total</a:t>
                      </a:r>
                      <a:r>
                        <a:rPr lang="en-US" baseline="0" dirty="0"/>
                        <a:t> duration </a:t>
                      </a:r>
                      <a:endParaRPr lang="en-US" dirty="0"/>
                    </a:p>
                  </a:txBody>
                  <a:tcPr>
                    <a:solidFill>
                      <a:srgbClr val="C00000"/>
                    </a:solidFill>
                  </a:tcPr>
                </a:tc>
                <a:extLst>
                  <a:ext uri="{0D108BD9-81ED-4DB2-BD59-A6C34878D82A}">
                    <a16:rowId xmlns:a16="http://schemas.microsoft.com/office/drawing/2014/main" val="10000"/>
                  </a:ext>
                </a:extLst>
              </a:tr>
              <a:tr h="370840">
                <a:tc>
                  <a:txBody>
                    <a:bodyPr/>
                    <a:lstStyle/>
                    <a:p>
                      <a:r>
                        <a:rPr lang="en-US" sz="1800" u="none" strike="noStrike" kern="1200" baseline="0" dirty="0"/>
                        <a:t>H mono-poly DR-TB regimen &amp; Mixed pattern H mono/poly</a:t>
                      </a:r>
                      <a:endParaRPr lang="en-US" b="1" dirty="0"/>
                    </a:p>
                  </a:txBody>
                  <a:tcPr anchor="ctr">
                    <a:solidFill>
                      <a:srgbClr val="F6A59C"/>
                    </a:solidFill>
                  </a:tcPr>
                </a:tc>
                <a:tc>
                  <a:txBody>
                    <a:bodyPr/>
                    <a:lstStyle/>
                    <a:p>
                      <a:r>
                        <a:rPr lang="en-US" dirty="0"/>
                        <a:t>3</a:t>
                      </a:r>
                      <a:r>
                        <a:rPr lang="en-US" baseline="0" dirty="0"/>
                        <a:t> months</a:t>
                      </a:r>
                      <a:endParaRPr lang="en-US" dirty="0"/>
                    </a:p>
                  </a:txBody>
                  <a:tcPr anchor="ctr">
                    <a:solidFill>
                      <a:srgbClr val="F6A59C"/>
                    </a:solidFill>
                  </a:tcPr>
                </a:tc>
                <a:tc>
                  <a:txBody>
                    <a:bodyPr/>
                    <a:lstStyle/>
                    <a:p>
                      <a:r>
                        <a:rPr lang="en-US" dirty="0"/>
                        <a:t>+3 months</a:t>
                      </a:r>
                    </a:p>
                  </a:txBody>
                  <a:tcPr anchor="ctr">
                    <a:solidFill>
                      <a:srgbClr val="F6A59C"/>
                    </a:solidFill>
                  </a:tcPr>
                </a:tc>
                <a:tc>
                  <a:txBody>
                    <a:bodyPr/>
                    <a:lstStyle/>
                    <a:p>
                      <a:r>
                        <a:rPr lang="en-US" dirty="0"/>
                        <a:t>6 months</a:t>
                      </a:r>
                    </a:p>
                  </a:txBody>
                  <a:tcPr anchor="ctr">
                    <a:solidFill>
                      <a:srgbClr val="F6A59C"/>
                    </a:solidFill>
                  </a:tcPr>
                </a:tc>
                <a:tc>
                  <a:txBody>
                    <a:bodyPr/>
                    <a:lstStyle/>
                    <a:p>
                      <a:r>
                        <a:rPr lang="en-US" sz="1800" u="none" strike="noStrike" kern="1200" baseline="0" dirty="0"/>
                        <a:t>9-12 months</a:t>
                      </a:r>
                      <a:endParaRPr lang="en-US" dirty="0"/>
                    </a:p>
                  </a:txBody>
                  <a:tcPr anchor="ctr">
                    <a:solidFill>
                      <a:srgbClr val="F6A59C"/>
                    </a:solidFill>
                  </a:tcPr>
                </a:tc>
                <a:extLst>
                  <a:ext uri="{0D108BD9-81ED-4DB2-BD59-A6C34878D82A}">
                    <a16:rowId xmlns:a16="http://schemas.microsoft.com/office/drawing/2014/main" val="10001"/>
                  </a:ext>
                </a:extLst>
              </a:tr>
              <a:tr h="370840">
                <a:tc>
                  <a:txBody>
                    <a:bodyPr/>
                    <a:lstStyle/>
                    <a:p>
                      <a:r>
                        <a:rPr lang="en-US" sz="1800" u="none" strike="noStrike" kern="1200" baseline="0" dirty="0"/>
                        <a:t>Shorter MDR-TB regimen</a:t>
                      </a:r>
                      <a:endParaRPr lang="en-US" b="1" dirty="0"/>
                    </a:p>
                  </a:txBody>
                  <a:tcPr anchor="ctr">
                    <a:solidFill>
                      <a:srgbClr val="F7D0CD"/>
                    </a:solidFill>
                  </a:tcPr>
                </a:tc>
                <a:tc>
                  <a:txBody>
                    <a:bodyPr/>
                    <a:lstStyle/>
                    <a:p>
                      <a:r>
                        <a:rPr lang="en-US" dirty="0"/>
                        <a:t>4 months</a:t>
                      </a:r>
                    </a:p>
                  </a:txBody>
                  <a:tcPr anchor="ctr">
                    <a:solidFill>
                      <a:srgbClr val="F7D0CD"/>
                    </a:solidFill>
                  </a:tcPr>
                </a:tc>
                <a:tc>
                  <a:txBody>
                    <a:bodyPr/>
                    <a:lstStyle/>
                    <a:p>
                      <a:r>
                        <a:rPr lang="en-US" dirty="0"/>
                        <a:t>+2 months</a:t>
                      </a:r>
                    </a:p>
                  </a:txBody>
                  <a:tcPr anchor="ctr">
                    <a:solidFill>
                      <a:srgbClr val="F7D0CD"/>
                    </a:solidFill>
                  </a:tcPr>
                </a:tc>
                <a:tc>
                  <a:txBody>
                    <a:bodyPr/>
                    <a:lstStyle/>
                    <a:p>
                      <a:r>
                        <a:rPr lang="en-US" dirty="0"/>
                        <a:t>5</a:t>
                      </a:r>
                      <a:r>
                        <a:rPr lang="en-US" baseline="0" dirty="0"/>
                        <a:t> months</a:t>
                      </a:r>
                      <a:endParaRPr lang="en-US" dirty="0"/>
                    </a:p>
                  </a:txBody>
                  <a:tcPr anchor="ctr">
                    <a:solidFill>
                      <a:srgbClr val="F7D0CD"/>
                    </a:solidFill>
                  </a:tcPr>
                </a:tc>
                <a:tc>
                  <a:txBody>
                    <a:bodyPr/>
                    <a:lstStyle/>
                    <a:p>
                      <a:r>
                        <a:rPr lang="en-US" sz="1800" u="none" strike="noStrike" kern="1200" baseline="0" dirty="0"/>
                        <a:t>9-11 months</a:t>
                      </a:r>
                      <a:endParaRPr lang="en-US" dirty="0"/>
                    </a:p>
                  </a:txBody>
                  <a:tcPr anchor="ctr">
                    <a:solidFill>
                      <a:srgbClr val="F7D0CD"/>
                    </a:solidFill>
                  </a:tcPr>
                </a:tc>
                <a:extLst>
                  <a:ext uri="{0D108BD9-81ED-4DB2-BD59-A6C34878D82A}">
                    <a16:rowId xmlns:a16="http://schemas.microsoft.com/office/drawing/2014/main" val="10002"/>
                  </a:ext>
                </a:extLst>
              </a:tr>
              <a:tr h="370840">
                <a:tc>
                  <a:txBody>
                    <a:bodyPr/>
                    <a:lstStyle/>
                    <a:p>
                      <a:r>
                        <a:rPr lang="en-US" sz="1800" u="none" strike="noStrike" kern="1200" baseline="0" dirty="0"/>
                        <a:t>Conventional MDR-TB regimen</a:t>
                      </a:r>
                    </a:p>
                    <a:p>
                      <a:r>
                        <a:rPr lang="en-US" dirty="0"/>
                        <a:t>(Regimen with or without new drugs for MDR-TB + FQ / SLI resistance)</a:t>
                      </a:r>
                    </a:p>
                  </a:txBody>
                  <a:tcPr anchor="ctr">
                    <a:solidFill>
                      <a:srgbClr val="F6A59C"/>
                    </a:solidFill>
                  </a:tcPr>
                </a:tc>
                <a:tc>
                  <a:txBody>
                    <a:bodyPr/>
                    <a:lstStyle/>
                    <a:p>
                      <a:r>
                        <a:rPr lang="en-US" dirty="0"/>
                        <a:t>6 months</a:t>
                      </a:r>
                    </a:p>
                  </a:txBody>
                  <a:tcPr anchor="ctr">
                    <a:solidFill>
                      <a:srgbClr val="F6A59C"/>
                    </a:solidFill>
                  </a:tcPr>
                </a:tc>
                <a:tc>
                  <a:txBody>
                    <a:bodyPr/>
                    <a:lstStyle/>
                    <a:p>
                      <a:r>
                        <a:rPr lang="en-US" dirty="0"/>
                        <a:t>+3 months</a:t>
                      </a:r>
                    </a:p>
                  </a:txBody>
                  <a:tcPr anchor="ctr">
                    <a:solidFill>
                      <a:srgbClr val="F6A59C"/>
                    </a:solidFill>
                  </a:tcPr>
                </a:tc>
                <a:tc>
                  <a:txBody>
                    <a:bodyPr/>
                    <a:lstStyle/>
                    <a:p>
                      <a:r>
                        <a:rPr lang="en-US" dirty="0"/>
                        <a:t>18</a:t>
                      </a:r>
                      <a:r>
                        <a:rPr lang="en-US" baseline="0" dirty="0"/>
                        <a:t> months</a:t>
                      </a:r>
                      <a:endParaRPr lang="en-US" dirty="0"/>
                    </a:p>
                  </a:txBody>
                  <a:tcPr anchor="ctr">
                    <a:solidFill>
                      <a:srgbClr val="F6A59C"/>
                    </a:solidFill>
                  </a:tcPr>
                </a:tc>
                <a:tc>
                  <a:txBody>
                    <a:bodyPr/>
                    <a:lstStyle/>
                    <a:p>
                      <a:r>
                        <a:rPr lang="en-US" sz="1800" u="none" strike="noStrike" kern="1200" baseline="0" dirty="0"/>
                        <a:t>24-27 months</a:t>
                      </a:r>
                      <a:endParaRPr lang="en-US" dirty="0"/>
                    </a:p>
                  </a:txBody>
                  <a:tcPr anchor="ctr">
                    <a:solidFill>
                      <a:srgbClr val="F6A59C"/>
                    </a:solidFill>
                  </a:tcPr>
                </a:tc>
                <a:extLst>
                  <a:ext uri="{0D108BD9-81ED-4DB2-BD59-A6C34878D82A}">
                    <a16:rowId xmlns:a16="http://schemas.microsoft.com/office/drawing/2014/main" val="10003"/>
                  </a:ext>
                </a:extLst>
              </a:tr>
              <a:tr h="370840">
                <a:tc>
                  <a:txBody>
                    <a:bodyPr/>
                    <a:lstStyle/>
                    <a:p>
                      <a:r>
                        <a:rPr lang="en-US" sz="1800" u="none" strike="noStrike" kern="1200" baseline="0" dirty="0"/>
                        <a:t>XDR-TB regimen (Regimen with or without new drugs for XDR-TB, mixed pattern XDR- TB)</a:t>
                      </a:r>
                      <a:endParaRPr lang="en-US" dirty="0"/>
                    </a:p>
                  </a:txBody>
                  <a:tcPr anchor="ctr">
                    <a:solidFill>
                      <a:srgbClr val="F7D0CD"/>
                    </a:solidFill>
                  </a:tcPr>
                </a:tc>
                <a:tc>
                  <a:txBody>
                    <a:bodyPr/>
                    <a:lstStyle/>
                    <a:p>
                      <a:r>
                        <a:rPr lang="en-US" dirty="0"/>
                        <a:t>6 months</a:t>
                      </a:r>
                    </a:p>
                  </a:txBody>
                  <a:tcPr anchor="ctr">
                    <a:solidFill>
                      <a:srgbClr val="F7D0CD"/>
                    </a:solidFill>
                  </a:tcPr>
                </a:tc>
                <a:tc>
                  <a:txBody>
                    <a:bodyPr/>
                    <a:lstStyle/>
                    <a:p>
                      <a:r>
                        <a:rPr lang="en-US" dirty="0"/>
                        <a:t>+6 months</a:t>
                      </a:r>
                    </a:p>
                  </a:txBody>
                  <a:tcPr anchor="ctr">
                    <a:solidFill>
                      <a:srgbClr val="F7D0CD"/>
                    </a:solidFill>
                  </a:tcPr>
                </a:tc>
                <a:tc>
                  <a:txBody>
                    <a:bodyPr/>
                    <a:lstStyle/>
                    <a:p>
                      <a:r>
                        <a:rPr lang="en-US" dirty="0"/>
                        <a:t>18</a:t>
                      </a:r>
                      <a:r>
                        <a:rPr lang="en-US" baseline="0" dirty="0"/>
                        <a:t> months</a:t>
                      </a:r>
                      <a:endParaRPr lang="en-US" dirty="0"/>
                    </a:p>
                  </a:txBody>
                  <a:tcPr anchor="ctr">
                    <a:solidFill>
                      <a:srgbClr val="F7D0CD"/>
                    </a:solidFill>
                  </a:tcPr>
                </a:tc>
                <a:tc>
                  <a:txBody>
                    <a:bodyPr/>
                    <a:lstStyle/>
                    <a:p>
                      <a:r>
                        <a:rPr lang="en-US" sz="1800" u="none" strike="noStrike" kern="1200" baseline="0" dirty="0"/>
                        <a:t>24-30 months</a:t>
                      </a:r>
                      <a:endParaRPr lang="en-US" dirty="0"/>
                    </a:p>
                  </a:txBody>
                  <a:tcPr anchor="ctr">
                    <a:solidFill>
                      <a:srgbClr val="F7D0C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15742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00000"/>
          </a:solidFill>
          <a:ln>
            <a:noFill/>
          </a:ln>
        </p:spPr>
        <p:txBody>
          <a:bodyPr vert="horz" wrap="square" lIns="91308" tIns="45660" rIns="91308" bIns="45660" numCol="1" anchor="ctr" anchorCtr="0" compatLnSpc="1">
            <a:prstTxWarp prst="textNoShape">
              <a:avLst/>
            </a:prstTxWarp>
          </a:bodyPr>
          <a:lstStyle/>
          <a:p>
            <a:r>
              <a:rPr lang="en-IN" b="1" kern="1200" dirty="0">
                <a:solidFill>
                  <a:schemeClr val="bg1"/>
                </a:solidFill>
              </a:rPr>
              <a:t>Newer anti-TB drugs </a:t>
            </a:r>
          </a:p>
        </p:txBody>
      </p:sp>
      <p:sp>
        <p:nvSpPr>
          <p:cNvPr id="3" name="Content Placeholder 2"/>
          <p:cNvSpPr>
            <a:spLocks noGrp="1"/>
          </p:cNvSpPr>
          <p:nvPr>
            <p:ph idx="1"/>
          </p:nvPr>
        </p:nvSpPr>
        <p:spPr>
          <a:xfrm>
            <a:off x="381000" y="1219200"/>
            <a:ext cx="8458200" cy="5334000"/>
          </a:xfrm>
        </p:spPr>
        <p:txBody>
          <a:bodyPr>
            <a:normAutofit fontScale="92500" lnSpcReduction="20000"/>
          </a:bodyPr>
          <a:lstStyle/>
          <a:p>
            <a:r>
              <a:rPr lang="en-US" sz="2400" b="1" dirty="0"/>
              <a:t>Bedaquiline </a:t>
            </a:r>
            <a:r>
              <a:rPr lang="en-IN" sz="2400" dirty="0"/>
              <a:t>The new drug with anti-TB effect, was approved for treatment of multidrug resistant TB by US FDA in late 2012 </a:t>
            </a:r>
          </a:p>
          <a:p>
            <a:r>
              <a:rPr lang="en-US" sz="2400" dirty="0"/>
              <a:t>Strong bactericidal and sterilizing activities against </a:t>
            </a:r>
            <a:r>
              <a:rPr lang="en-US" sz="2400" i="1" dirty="0"/>
              <a:t>M.tb</a:t>
            </a:r>
          </a:p>
          <a:p>
            <a:r>
              <a:rPr lang="en-US" sz="2400" dirty="0"/>
              <a:t>The drug has an extended half-life up to 5.5 months post stopping BDQ due to high volume of distribution, with extensive tissue distribution, highly bound to plasma proteins</a:t>
            </a:r>
          </a:p>
          <a:p>
            <a:r>
              <a:rPr lang="en-US" sz="2400" dirty="0"/>
              <a:t>shown significant benefits in improving the time to culture conversion in MDR-TB patients</a:t>
            </a:r>
          </a:p>
          <a:p>
            <a:r>
              <a:rPr lang="en-GB" dirty="0"/>
              <a:t>Active drug safety monitoring (</a:t>
            </a:r>
            <a:r>
              <a:rPr lang="en-GB" dirty="0" err="1"/>
              <a:t>aDSM</a:t>
            </a:r>
            <a:r>
              <a:rPr lang="en-GB" dirty="0"/>
              <a:t>) </a:t>
            </a:r>
            <a:endParaRPr lang="en-AU" dirty="0"/>
          </a:p>
          <a:p>
            <a:r>
              <a:rPr lang="en-AU" dirty="0"/>
              <a:t>Cross-resistance with </a:t>
            </a:r>
            <a:r>
              <a:rPr lang="en-AU" dirty="0" err="1"/>
              <a:t>Clofazimine</a:t>
            </a:r>
            <a:r>
              <a:rPr lang="en-AU" dirty="0"/>
              <a:t>.</a:t>
            </a:r>
            <a:endParaRPr lang="en-US" sz="2400" dirty="0"/>
          </a:p>
          <a:p>
            <a:r>
              <a:rPr lang="en-US" sz="2400" dirty="0"/>
              <a:t>Indication: pulmonary adult MDR-TB patients</a:t>
            </a:r>
          </a:p>
          <a:p>
            <a:pPr lvl="1"/>
            <a:r>
              <a:rPr lang="en-US" sz="2000" dirty="0"/>
              <a:t>when an effective treatment regimen containing at least four second-line drugs in addition to Z cannot be designed or </a:t>
            </a:r>
          </a:p>
          <a:p>
            <a:pPr lvl="1"/>
            <a:r>
              <a:rPr lang="en-US" sz="2000" dirty="0"/>
              <a:t>when there is documented evidence of resistance to any FQ and/or SLI in addition to MDR TB</a:t>
            </a:r>
          </a:p>
          <a:p>
            <a:pPr lvl="1"/>
            <a:endParaRPr lang="en-US" sz="2000" dirty="0"/>
          </a:p>
          <a:p>
            <a:pPr lvl="1"/>
            <a:endParaRPr lang="en-US" sz="2000" dirty="0"/>
          </a:p>
          <a:p>
            <a:pPr lvl="1"/>
            <a:r>
              <a:rPr lang="en-IN" altLang="en-US" sz="2000" dirty="0"/>
              <a:t>In March 2016, RNTCP introduced BDQ through CAP at </a:t>
            </a:r>
            <a:r>
              <a:rPr lang="en-IN" altLang="en-US" sz="2000" b="1" dirty="0"/>
              <a:t>six DR-TB centres </a:t>
            </a:r>
            <a:endParaRPr lang="en-IN" altLang="en-US" sz="2000" dirty="0"/>
          </a:p>
          <a:p>
            <a:pPr lvl="1"/>
            <a:endParaRPr lang="en-US" sz="2000" dirty="0"/>
          </a:p>
          <a:p>
            <a:endParaRPr lang="en-IN" sz="2400" dirty="0"/>
          </a:p>
        </p:txBody>
      </p:sp>
    </p:spTree>
    <p:extLst>
      <p:ext uri="{BB962C8B-B14F-4D97-AF65-F5344CB8AC3E}">
        <p14:creationId xmlns:p14="http://schemas.microsoft.com/office/powerpoint/2010/main" val="1856801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0"/>
            <a:ext cx="9144000" cy="868363"/>
          </a:xfrm>
          <a:solidFill>
            <a:srgbClr val="C00000"/>
          </a:solidFill>
          <a:ln>
            <a:noFill/>
          </a:ln>
        </p:spPr>
        <p:txBody>
          <a:bodyPr vert="horz" wrap="square" lIns="91308" tIns="45660" rIns="91308" bIns="45660" numCol="1" anchor="ctr" anchorCtr="0" compatLnSpc="1">
            <a:prstTxWarp prst="textNoShape">
              <a:avLst/>
            </a:prstTxWarp>
          </a:bodyPr>
          <a:lstStyle/>
          <a:p>
            <a:r>
              <a:rPr lang="en-IN" altLang="en-US" sz="4000" b="1" kern="1200">
                <a:solidFill>
                  <a:schemeClr val="bg1"/>
                </a:solidFill>
              </a:rPr>
              <a:t>Eligibility for Bedaquiline</a:t>
            </a:r>
          </a:p>
        </p:txBody>
      </p:sp>
      <p:sp>
        <p:nvSpPr>
          <p:cNvPr id="30723" name="Content Placeholder 2"/>
          <p:cNvSpPr>
            <a:spLocks noGrp="1"/>
          </p:cNvSpPr>
          <p:nvPr>
            <p:ph idx="1"/>
          </p:nvPr>
        </p:nvSpPr>
        <p:spPr>
          <a:xfrm>
            <a:off x="250825" y="1066800"/>
            <a:ext cx="8664575" cy="5715000"/>
          </a:xfrm>
        </p:spPr>
        <p:txBody>
          <a:bodyPr/>
          <a:lstStyle/>
          <a:p>
            <a:pPr marL="0" indent="0">
              <a:buNone/>
            </a:pPr>
            <a:r>
              <a:rPr lang="en-GB" sz="2400" dirty="0" err="1">
                <a:solidFill>
                  <a:srgbClr val="000000"/>
                </a:solidFill>
              </a:rPr>
              <a:t>Bdq</a:t>
            </a:r>
            <a:r>
              <a:rPr lang="en-GB" sz="2400" dirty="0">
                <a:solidFill>
                  <a:srgbClr val="000000"/>
                </a:solidFill>
              </a:rPr>
              <a:t> is indicated in adult MDR-TB patients not eligible for the newly WHO-recommended shorter regimen. </a:t>
            </a:r>
          </a:p>
          <a:p>
            <a:pPr marL="0" indent="0">
              <a:buNone/>
            </a:pPr>
            <a:r>
              <a:rPr lang="en-GB" sz="2400" dirty="0">
                <a:solidFill>
                  <a:srgbClr val="000000"/>
                </a:solidFill>
              </a:rPr>
              <a:t>These may include:</a:t>
            </a:r>
            <a:endParaRPr lang="en-IN" sz="2400" dirty="0">
              <a:solidFill>
                <a:srgbClr val="000000"/>
              </a:solidFill>
            </a:endParaRPr>
          </a:p>
          <a:p>
            <a:pPr lvl="0"/>
            <a:r>
              <a:rPr lang="en-IN" sz="2400" dirty="0">
                <a:solidFill>
                  <a:srgbClr val="000000"/>
                </a:solidFill>
              </a:rPr>
              <a:t>MDR/RR-TB patients with resistance to any/all FQ </a:t>
            </a:r>
            <a:r>
              <a:rPr lang="en-IN" sz="2400" b="1" dirty="0">
                <a:solidFill>
                  <a:srgbClr val="000000"/>
                </a:solidFill>
              </a:rPr>
              <a:t>OR</a:t>
            </a:r>
            <a:r>
              <a:rPr lang="en-IN" sz="2400" dirty="0">
                <a:solidFill>
                  <a:srgbClr val="000000"/>
                </a:solidFill>
              </a:rPr>
              <a:t> to any/all SLI</a:t>
            </a:r>
          </a:p>
          <a:p>
            <a:pPr lvl="0"/>
            <a:r>
              <a:rPr lang="en-IN" sz="2400" dirty="0">
                <a:solidFill>
                  <a:srgbClr val="000000"/>
                </a:solidFill>
              </a:rPr>
              <a:t>XDR-TB patients</a:t>
            </a:r>
          </a:p>
          <a:p>
            <a:pPr lvl="0"/>
            <a:r>
              <a:rPr lang="en-IN" sz="2400" dirty="0">
                <a:solidFill>
                  <a:srgbClr val="000000"/>
                </a:solidFill>
              </a:rPr>
              <a:t>Mixed pattern resistant TB patients </a:t>
            </a:r>
          </a:p>
          <a:p>
            <a:pPr lvl="0"/>
            <a:r>
              <a:rPr lang="en-IN" sz="2400" dirty="0">
                <a:solidFill>
                  <a:srgbClr val="000000"/>
                </a:solidFill>
              </a:rPr>
              <a:t>Treatment failures of MDR-TB + FQ/SLI resistance OR XDR-TB</a:t>
            </a:r>
          </a:p>
          <a:p>
            <a:pPr lvl="0"/>
            <a:r>
              <a:rPr lang="en-IN" sz="2400" dirty="0">
                <a:solidFill>
                  <a:srgbClr val="000000"/>
                </a:solidFill>
              </a:rPr>
              <a:t>MDR/RR-TB patients with extensive pulmonary lesions, advanced disease and others deemed at higher baseline risk for poor outcomes</a:t>
            </a:r>
          </a:p>
        </p:txBody>
      </p:sp>
    </p:spTree>
    <p:extLst>
      <p:ext uri="{BB962C8B-B14F-4D97-AF65-F5344CB8AC3E}">
        <p14:creationId xmlns:p14="http://schemas.microsoft.com/office/powerpoint/2010/main" val="1402035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2D92-7367-4C87-90A2-540F77CEFD9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FDECD8B-1B8F-4C3D-80F4-651A43EB186B}"/>
              </a:ext>
            </a:extLst>
          </p:cNvPr>
          <p:cNvSpPr>
            <a:spLocks noGrp="1"/>
          </p:cNvSpPr>
          <p:nvPr>
            <p:ph idx="1"/>
          </p:nvPr>
        </p:nvSpPr>
        <p:spPr/>
        <p:txBody>
          <a:bodyPr/>
          <a:lstStyle/>
          <a:p>
            <a:r>
              <a:rPr lang="en-US" dirty="0"/>
              <a:t>In 2020 RNTCP program name changed to NTEP</a:t>
            </a:r>
            <a:endParaRPr lang="en-IN" dirty="0"/>
          </a:p>
        </p:txBody>
      </p:sp>
      <p:sp>
        <p:nvSpPr>
          <p:cNvPr id="4" name="Slide Number Placeholder 3">
            <a:extLst>
              <a:ext uri="{FF2B5EF4-FFF2-40B4-BE49-F238E27FC236}">
                <a16:creationId xmlns:a16="http://schemas.microsoft.com/office/drawing/2014/main" id="{5C5265E1-9AE2-4245-A2C4-6673FFC45294}"/>
              </a:ext>
            </a:extLst>
          </p:cNvPr>
          <p:cNvSpPr>
            <a:spLocks noGrp="1"/>
          </p:cNvSpPr>
          <p:nvPr>
            <p:ph type="sldNum" sz="quarter" idx="12"/>
          </p:nvPr>
        </p:nvSpPr>
        <p:spPr/>
        <p:txBody>
          <a:bodyPr/>
          <a:lstStyle/>
          <a:p>
            <a:fld id="{12B5328F-5207-44D2-8ABB-E9C185FCB670}" type="slidenum">
              <a:rPr lang="en-US" smtClean="0"/>
              <a:pPr/>
              <a:t>5</a:t>
            </a:fld>
            <a:endParaRPr lang="en-US"/>
          </a:p>
        </p:txBody>
      </p:sp>
    </p:spTree>
    <p:extLst>
      <p:ext uri="{BB962C8B-B14F-4D97-AF65-F5344CB8AC3E}">
        <p14:creationId xmlns:p14="http://schemas.microsoft.com/office/powerpoint/2010/main" val="106607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20638" y="0"/>
            <a:ext cx="9123362" cy="1143000"/>
          </a:xfrm>
          <a:solidFill>
            <a:srgbClr val="C00000"/>
          </a:solidFill>
          <a:ln>
            <a:noFill/>
          </a:ln>
        </p:spPr>
        <p:txBody>
          <a:bodyPr vert="horz" wrap="square" lIns="91308" tIns="45660" rIns="91308" bIns="45660" numCol="1" anchor="ctr" anchorCtr="0" compatLnSpc="1">
            <a:prstTxWarp prst="textNoShape">
              <a:avLst/>
            </a:prstTxWarp>
          </a:bodyPr>
          <a:lstStyle/>
          <a:p>
            <a:r>
              <a:rPr lang="en-IN" altLang="en-US" sz="4000" b="1" kern="1200" dirty="0">
                <a:solidFill>
                  <a:schemeClr val="bg1"/>
                </a:solidFill>
              </a:rPr>
              <a:t>Bedaquiline: Dosage</a:t>
            </a:r>
            <a:endParaRPr lang="en-US" altLang="en-US" sz="4000" b="1" kern="1200" dirty="0">
              <a:solidFill>
                <a:schemeClr val="bg1"/>
              </a:solidFill>
            </a:endParaRPr>
          </a:p>
        </p:txBody>
      </p:sp>
      <p:sp>
        <p:nvSpPr>
          <p:cNvPr id="39939" name="Content Placeholder 2"/>
          <p:cNvSpPr>
            <a:spLocks noGrp="1"/>
          </p:cNvSpPr>
          <p:nvPr>
            <p:ph idx="4294967295"/>
          </p:nvPr>
        </p:nvSpPr>
        <p:spPr>
          <a:xfrm>
            <a:off x="457200" y="1371600"/>
            <a:ext cx="8229600" cy="4267200"/>
          </a:xfrm>
        </p:spPr>
        <p:txBody>
          <a:bodyPr/>
          <a:lstStyle/>
          <a:p>
            <a:pPr eaLnBrk="1" hangingPunct="1">
              <a:lnSpc>
                <a:spcPct val="90000"/>
              </a:lnSpc>
            </a:pPr>
            <a:r>
              <a:rPr lang="en-US" altLang="en-US" sz="2400" dirty="0"/>
              <a:t>Week 0–2: BDQ 400 mg (4 tablets of 100 mg) daily (7 days per week) + OBR</a:t>
            </a:r>
          </a:p>
          <a:p>
            <a:pPr eaLnBrk="1" hangingPunct="1">
              <a:lnSpc>
                <a:spcPct val="90000"/>
              </a:lnSpc>
            </a:pPr>
            <a:endParaRPr lang="en-IN" altLang="en-US" sz="2400" dirty="0"/>
          </a:p>
          <a:p>
            <a:pPr eaLnBrk="1" hangingPunct="1">
              <a:lnSpc>
                <a:spcPct val="90000"/>
              </a:lnSpc>
            </a:pPr>
            <a:r>
              <a:rPr lang="en-US" altLang="en-US" sz="2400" dirty="0"/>
              <a:t>Week 3–24: BDQ 200 mg (2 tablets of 100 mg) 3 times per week (with at least 48 hours between doses) for a total dose of 600 mg per week + OBR</a:t>
            </a:r>
          </a:p>
          <a:p>
            <a:pPr eaLnBrk="1" hangingPunct="1">
              <a:lnSpc>
                <a:spcPct val="90000"/>
              </a:lnSpc>
            </a:pPr>
            <a:endParaRPr lang="en-IN" altLang="en-US" sz="2400" dirty="0"/>
          </a:p>
          <a:p>
            <a:pPr eaLnBrk="1" hangingPunct="1">
              <a:lnSpc>
                <a:spcPct val="90000"/>
              </a:lnSpc>
            </a:pPr>
            <a:r>
              <a:rPr lang="en-US" altLang="en-US" sz="2400" dirty="0"/>
              <a:t>Week 25 (start of month 7) to end of treatment: Continue other second-line anti-TB drugs only as per RNTCP recommendations</a:t>
            </a:r>
            <a:endParaRPr lang="en-US" altLang="en-US" sz="2000" dirty="0"/>
          </a:p>
        </p:txBody>
      </p:sp>
      <p:sp>
        <p:nvSpPr>
          <p:cNvPr id="39941" name="Rectangle 1"/>
          <p:cNvSpPr>
            <a:spLocks noChangeArrowheads="1"/>
          </p:cNvSpPr>
          <p:nvPr/>
        </p:nvSpPr>
        <p:spPr bwMode="auto">
          <a:xfrm>
            <a:off x="381000" y="5791200"/>
            <a:ext cx="8610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AU" altLang="en-US"/>
              <a:t>The dosage of BDQ would apply to all weight bands while the dosage of other drugs in the OBR would be as per the weight bands in accordance to the RNTCP PMDT guidelines.</a:t>
            </a:r>
            <a:endParaRPr lang="en-IN" altLang="en-US"/>
          </a:p>
        </p:txBody>
      </p:sp>
    </p:spTree>
    <p:extLst>
      <p:ext uri="{BB962C8B-B14F-4D97-AF65-F5344CB8AC3E}">
        <p14:creationId xmlns:p14="http://schemas.microsoft.com/office/powerpoint/2010/main" val="131156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14361"/>
          </a:xfrm>
          <a:solidFill>
            <a:srgbClr val="C00000"/>
          </a:solidFill>
        </p:spPr>
        <p:txBody>
          <a:bodyPr>
            <a:normAutofit/>
          </a:bodyPr>
          <a:lstStyle/>
          <a:p>
            <a:r>
              <a:rPr lang="en-US" sz="3200" b="1" dirty="0" err="1">
                <a:solidFill>
                  <a:schemeClr val="bg1"/>
                </a:solidFill>
                <a:latin typeface="+mn-lt"/>
              </a:rPr>
              <a:t>Delamanid</a:t>
            </a:r>
            <a:r>
              <a:rPr lang="en-US" sz="3200" b="1" dirty="0">
                <a:solidFill>
                  <a:schemeClr val="bg1"/>
                </a:solidFill>
                <a:latin typeface="+mn-lt"/>
              </a:rPr>
              <a:t> (1)</a:t>
            </a:r>
          </a:p>
        </p:txBody>
      </p:sp>
      <p:sp>
        <p:nvSpPr>
          <p:cNvPr id="3" name="Content Placeholder 2"/>
          <p:cNvSpPr>
            <a:spLocks noGrp="1"/>
          </p:cNvSpPr>
          <p:nvPr>
            <p:ph idx="1"/>
          </p:nvPr>
        </p:nvSpPr>
        <p:spPr>
          <a:xfrm>
            <a:off x="457200" y="1041400"/>
            <a:ext cx="8229600" cy="5515811"/>
          </a:xfrm>
        </p:spPr>
        <p:txBody>
          <a:bodyPr>
            <a:noAutofit/>
          </a:bodyPr>
          <a:lstStyle/>
          <a:p>
            <a:r>
              <a:rPr lang="en-US" dirty="0"/>
              <a:t>Excludes </a:t>
            </a:r>
            <a:r>
              <a:rPr lang="en-US" dirty="0" err="1"/>
              <a:t>paediatric</a:t>
            </a:r>
            <a:r>
              <a:rPr lang="en-US" dirty="0"/>
              <a:t> cases with reported </a:t>
            </a:r>
            <a:r>
              <a:rPr lang="en-US" dirty="0" err="1"/>
              <a:t>QTc</a:t>
            </a:r>
            <a:r>
              <a:rPr lang="en-US" dirty="0"/>
              <a:t> prolongation (greater than 500msec);</a:t>
            </a:r>
          </a:p>
          <a:p>
            <a:r>
              <a:rPr lang="en-US" dirty="0" err="1"/>
              <a:t>Paediatric</a:t>
            </a:r>
            <a:r>
              <a:rPr lang="en-US" dirty="0"/>
              <a:t> patients with HIV co-infection were excluded from the </a:t>
            </a:r>
            <a:r>
              <a:rPr lang="en-US" dirty="0" err="1"/>
              <a:t>analysed</a:t>
            </a:r>
            <a:r>
              <a:rPr lang="en-US" dirty="0"/>
              <a:t> studies; drug has not been tested in patients with extra-pulmonary MDR-TB</a:t>
            </a:r>
          </a:p>
          <a:p>
            <a:r>
              <a:rPr lang="en-US" dirty="0"/>
              <a:t>Studies are underway, currently there are no data on the effect of </a:t>
            </a:r>
            <a:r>
              <a:rPr lang="en-US" dirty="0" err="1"/>
              <a:t>delamanid</a:t>
            </a:r>
            <a:r>
              <a:rPr lang="en-US" dirty="0"/>
              <a:t> in children younger than 6 years of age and weighting under 20 kg.</a:t>
            </a:r>
          </a:p>
        </p:txBody>
      </p:sp>
    </p:spTree>
    <p:extLst>
      <p:ext uri="{BB962C8B-B14F-4D97-AF65-F5344CB8AC3E}">
        <p14:creationId xmlns:p14="http://schemas.microsoft.com/office/powerpoint/2010/main" val="2699167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0"/>
            <a:ext cx="9144000" cy="1219200"/>
          </a:xfrm>
          <a:solidFill>
            <a:srgbClr val="C00000"/>
          </a:solidFill>
          <a:ln>
            <a:noFill/>
          </a:ln>
        </p:spPr>
        <p:txBody>
          <a:bodyPr vert="horz" wrap="square" lIns="91308" tIns="45660" rIns="91308" bIns="45660" numCol="1" anchor="ctr" anchorCtr="0" compatLnSpc="1">
            <a:prstTxWarp prst="textNoShape">
              <a:avLst/>
            </a:prstTxWarp>
          </a:bodyPr>
          <a:lstStyle/>
          <a:p>
            <a:r>
              <a:rPr lang="en-IN" altLang="en-US" sz="2000" b="1" kern="1200" dirty="0">
                <a:solidFill>
                  <a:schemeClr val="bg1"/>
                </a:solidFill>
              </a:rPr>
              <a:t>DST guided regimen with or without newer drugs for initiating treatment of </a:t>
            </a:r>
            <a:r>
              <a:rPr lang="en-IN" altLang="en-US" sz="2000" b="1" kern="1200" dirty="0">
                <a:solidFill>
                  <a:srgbClr val="FFC000"/>
                </a:solidFill>
              </a:rPr>
              <a:t>MDR/RR-TB patients </a:t>
            </a:r>
            <a:r>
              <a:rPr lang="en-IN" altLang="en-US" sz="2000" b="1" kern="1200" dirty="0">
                <a:solidFill>
                  <a:schemeClr val="bg1"/>
                </a:solidFill>
              </a:rPr>
              <a:t>with</a:t>
            </a:r>
            <a:r>
              <a:rPr lang="en-IN" altLang="en-US" sz="2000" b="1" kern="1200" dirty="0">
                <a:solidFill>
                  <a:srgbClr val="FFC000"/>
                </a:solidFill>
              </a:rPr>
              <a:t> additional resistance to FQ class and/or SLI class</a:t>
            </a:r>
            <a:r>
              <a:rPr lang="en-IN" altLang="en-US" sz="2000" b="1" kern="1200" dirty="0">
                <a:solidFill>
                  <a:schemeClr val="bg1"/>
                </a:solidFill>
              </a:rPr>
              <a:t>, at nodal DR-TB centre based on SL-LPA</a:t>
            </a:r>
          </a:p>
        </p:txBody>
      </p:sp>
      <p:graphicFrame>
        <p:nvGraphicFramePr>
          <p:cNvPr id="4" name="Content Placeholder 3"/>
          <p:cNvGraphicFramePr>
            <a:graphicFrameLocks noGrp="1"/>
          </p:cNvGraphicFramePr>
          <p:nvPr>
            <p:ph idx="1"/>
          </p:nvPr>
        </p:nvGraphicFramePr>
        <p:xfrm>
          <a:off x="152400" y="1318898"/>
          <a:ext cx="8763000" cy="4269746"/>
        </p:xfrm>
        <a:graphic>
          <a:graphicData uri="http://schemas.openxmlformats.org/drawingml/2006/table">
            <a:tbl>
              <a:tblPr firstRow="1" firstCol="1" bandRow="1">
                <a:tableStyleId>{21E4AEA4-8DFA-4A89-87EB-49C32662AFE0}</a:tableStyleId>
              </a:tblPr>
              <a:tblGrid>
                <a:gridCol w="1832264">
                  <a:extLst>
                    <a:ext uri="{9D8B030D-6E8A-4147-A177-3AD203B41FA5}">
                      <a16:colId xmlns:a16="http://schemas.microsoft.com/office/drawing/2014/main" val="20000"/>
                    </a:ext>
                  </a:extLst>
                </a:gridCol>
                <a:gridCol w="2130136">
                  <a:extLst>
                    <a:ext uri="{9D8B030D-6E8A-4147-A177-3AD203B41FA5}">
                      <a16:colId xmlns:a16="http://schemas.microsoft.com/office/drawing/2014/main" val="20001"/>
                    </a:ext>
                  </a:extLst>
                </a:gridCol>
                <a:gridCol w="1794362">
                  <a:extLst>
                    <a:ext uri="{9D8B030D-6E8A-4147-A177-3AD203B41FA5}">
                      <a16:colId xmlns:a16="http://schemas.microsoft.com/office/drawing/2014/main" val="20002"/>
                    </a:ext>
                  </a:extLst>
                </a:gridCol>
                <a:gridCol w="1406038">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671438">
                <a:tc>
                  <a:txBody>
                    <a:bodyPr/>
                    <a:lstStyle/>
                    <a:p>
                      <a:pPr algn="ctr">
                        <a:lnSpc>
                          <a:spcPct val="115000"/>
                        </a:lnSpc>
                        <a:spcAft>
                          <a:spcPts val="1000"/>
                        </a:spcAft>
                      </a:pPr>
                      <a:r>
                        <a:rPr lang="en-IN" sz="1600" dirty="0">
                          <a:effectLst/>
                        </a:rPr>
                        <a:t>Resistance Pattern </a:t>
                      </a:r>
                      <a:endParaRPr lang="en-IN" sz="1400" dirty="0">
                        <a:effectLst/>
                        <a:latin typeface="Calibri"/>
                        <a:ea typeface="Times New Roman"/>
                      </a:endParaRPr>
                    </a:p>
                  </a:txBody>
                  <a:tcPr marL="31819" marR="31819" marT="0" marB="0">
                    <a:solidFill>
                      <a:srgbClr val="C00000"/>
                    </a:solidFill>
                  </a:tcPr>
                </a:tc>
                <a:tc>
                  <a:txBody>
                    <a:bodyPr/>
                    <a:lstStyle/>
                    <a:p>
                      <a:pPr algn="ctr">
                        <a:lnSpc>
                          <a:spcPct val="115000"/>
                        </a:lnSpc>
                        <a:spcAft>
                          <a:spcPts val="1000"/>
                        </a:spcAft>
                      </a:pPr>
                      <a:r>
                        <a:rPr lang="en-IN" sz="1600" dirty="0">
                          <a:effectLst/>
                        </a:rPr>
                        <a:t>DST Guided Regimen class </a:t>
                      </a:r>
                      <a:endParaRPr lang="en-IN" sz="1400" dirty="0">
                        <a:effectLst/>
                        <a:latin typeface="Calibri"/>
                        <a:ea typeface="Times New Roman"/>
                      </a:endParaRPr>
                    </a:p>
                  </a:txBody>
                  <a:tcPr marL="31819" marR="31819" marT="0" marB="0">
                    <a:solidFill>
                      <a:srgbClr val="C00000"/>
                    </a:solidFill>
                  </a:tcPr>
                </a:tc>
                <a:tc>
                  <a:txBody>
                    <a:bodyPr/>
                    <a:lstStyle/>
                    <a:p>
                      <a:pPr algn="ctr">
                        <a:lnSpc>
                          <a:spcPct val="115000"/>
                        </a:lnSpc>
                        <a:spcAft>
                          <a:spcPts val="1000"/>
                        </a:spcAft>
                      </a:pPr>
                      <a:r>
                        <a:rPr lang="en-IN" sz="1600" dirty="0">
                          <a:effectLst/>
                        </a:rPr>
                        <a:t>Intensive Phase</a:t>
                      </a:r>
                      <a:endParaRPr lang="en-IN" sz="1400" dirty="0">
                        <a:effectLst/>
                        <a:latin typeface="Calibri"/>
                        <a:ea typeface="Times New Roman"/>
                      </a:endParaRPr>
                    </a:p>
                  </a:txBody>
                  <a:tcPr marL="31819" marR="31819" marT="0" marB="0">
                    <a:solidFill>
                      <a:srgbClr val="C00000"/>
                    </a:solidFill>
                  </a:tcPr>
                </a:tc>
                <a:tc>
                  <a:txBody>
                    <a:bodyPr/>
                    <a:lstStyle/>
                    <a:p>
                      <a:pPr algn="ctr">
                        <a:lnSpc>
                          <a:spcPct val="115000"/>
                        </a:lnSpc>
                        <a:spcAft>
                          <a:spcPts val="1000"/>
                        </a:spcAft>
                      </a:pPr>
                      <a:r>
                        <a:rPr lang="en-IN" sz="1600" dirty="0">
                          <a:effectLst/>
                        </a:rPr>
                        <a:t>Continuation Phase</a:t>
                      </a:r>
                      <a:endParaRPr lang="en-IN" sz="1400" dirty="0">
                        <a:effectLst/>
                        <a:latin typeface="Calibri"/>
                        <a:ea typeface="Times New Roman"/>
                      </a:endParaRPr>
                    </a:p>
                  </a:txBody>
                  <a:tcPr marL="31819" marR="31819" marT="0" marB="0">
                    <a:solidFill>
                      <a:srgbClr val="C00000"/>
                    </a:solidFill>
                  </a:tcPr>
                </a:tc>
                <a:tc>
                  <a:txBody>
                    <a:bodyPr/>
                    <a:lstStyle/>
                    <a:p>
                      <a:pPr algn="ctr">
                        <a:lnSpc>
                          <a:spcPct val="115000"/>
                        </a:lnSpc>
                        <a:spcAft>
                          <a:spcPts val="1000"/>
                        </a:spcAft>
                      </a:pPr>
                      <a:r>
                        <a:rPr lang="en-IN" sz="1600" dirty="0">
                          <a:effectLst/>
                        </a:rPr>
                        <a:t>Principle of regimen design</a:t>
                      </a:r>
                      <a:endParaRPr lang="en-IN" sz="1400" dirty="0">
                        <a:effectLst/>
                        <a:latin typeface="Calibri"/>
                        <a:ea typeface="Times New Roman"/>
                      </a:endParaRPr>
                    </a:p>
                  </a:txBody>
                  <a:tcPr marL="31819" marR="31819" marT="0" marB="0">
                    <a:solidFill>
                      <a:srgbClr val="C00000"/>
                    </a:solidFill>
                  </a:tcPr>
                </a:tc>
                <a:extLst>
                  <a:ext uri="{0D108BD9-81ED-4DB2-BD59-A6C34878D82A}">
                    <a16:rowId xmlns:a16="http://schemas.microsoft.com/office/drawing/2014/main" val="10000"/>
                  </a:ext>
                </a:extLst>
              </a:tr>
              <a:tr h="295664">
                <a:tc gridSpan="5">
                  <a:txBody>
                    <a:bodyPr/>
                    <a:lstStyle/>
                    <a:p>
                      <a:pPr>
                        <a:spcAft>
                          <a:spcPts val="0"/>
                        </a:spcAft>
                      </a:pPr>
                      <a:r>
                        <a:rPr lang="en-IN" sz="1600" dirty="0">
                          <a:solidFill>
                            <a:schemeClr val="accent2">
                              <a:lumMod val="75000"/>
                            </a:schemeClr>
                          </a:solidFill>
                          <a:effectLst/>
                        </a:rPr>
                        <a:t>Regimen with </a:t>
                      </a:r>
                      <a:r>
                        <a:rPr lang="en-IN" sz="1600" dirty="0">
                          <a:solidFill>
                            <a:srgbClr val="C00000"/>
                          </a:solidFill>
                          <a:effectLst/>
                        </a:rPr>
                        <a:t>New drugs </a:t>
                      </a:r>
                      <a:r>
                        <a:rPr lang="en-IN" sz="1600" dirty="0">
                          <a:solidFill>
                            <a:schemeClr val="accent2">
                              <a:lumMod val="75000"/>
                            </a:schemeClr>
                          </a:solidFill>
                          <a:effectLst/>
                        </a:rPr>
                        <a:t>for MDR-TB + FQ / SLI resistance</a:t>
                      </a:r>
                      <a:endParaRPr lang="en-IN" sz="1400" dirty="0">
                        <a:solidFill>
                          <a:schemeClr val="accent2">
                            <a:lumMod val="75000"/>
                          </a:schemeClr>
                        </a:solidFill>
                        <a:effectLst/>
                        <a:latin typeface="Calibri"/>
                        <a:ea typeface="Times New Roman"/>
                      </a:endParaRPr>
                    </a:p>
                  </a:txBody>
                  <a:tcPr marL="31819" marR="31819" marT="0" marB="0" anchor="ctr">
                    <a:solidFill>
                      <a:srgbClr val="FFC000"/>
                    </a:solidFill>
                  </a:tcPr>
                </a:tc>
                <a:tc hMerge="1">
                  <a:txBody>
                    <a:bodyPr/>
                    <a:lstStyle/>
                    <a:p>
                      <a:endParaRPr lang="en-IN"/>
                    </a:p>
                  </a:txBody>
                  <a:tcPr/>
                </a:tc>
                <a:tc hMerge="1">
                  <a:txBody>
                    <a:bodyPr/>
                    <a:lstStyle/>
                    <a:p>
                      <a:endParaRPr lang="en-US"/>
                    </a:p>
                  </a:txBody>
                  <a:tcPr/>
                </a:tc>
                <a:tc hMerge="1">
                  <a:txBody>
                    <a:bodyPr/>
                    <a:lstStyle/>
                    <a:p>
                      <a:endParaRPr lang="en-IN"/>
                    </a:p>
                  </a:txBody>
                  <a:tcPr/>
                </a:tc>
                <a:tc hMerge="1">
                  <a:txBody>
                    <a:bodyPr/>
                    <a:lstStyle/>
                    <a:p>
                      <a:endParaRPr lang="en-US"/>
                    </a:p>
                  </a:txBody>
                  <a:tcPr/>
                </a:tc>
                <a:extLst>
                  <a:ext uri="{0D108BD9-81ED-4DB2-BD59-A6C34878D82A}">
                    <a16:rowId xmlns:a16="http://schemas.microsoft.com/office/drawing/2014/main" val="10001"/>
                  </a:ext>
                </a:extLst>
              </a:tr>
              <a:tr h="783344">
                <a:tc rowSpan="2">
                  <a:txBody>
                    <a:bodyPr/>
                    <a:lstStyle/>
                    <a:p>
                      <a:pPr>
                        <a:lnSpc>
                          <a:spcPct val="115000"/>
                        </a:lnSpc>
                        <a:spcAft>
                          <a:spcPts val="1000"/>
                        </a:spcAft>
                      </a:pPr>
                      <a:r>
                        <a:rPr lang="en-IN" sz="1600" dirty="0">
                          <a:effectLst/>
                        </a:rPr>
                        <a:t>MDR/RR + resistance  to FQ class / SLI</a:t>
                      </a:r>
                      <a:r>
                        <a:rPr lang="en-IN" sz="1600" baseline="30000" dirty="0">
                          <a:effectLst/>
                        </a:rPr>
                        <a:t>1</a:t>
                      </a:r>
                      <a:r>
                        <a:rPr lang="en-IN" sz="1600" dirty="0">
                          <a:effectLst/>
                        </a:rPr>
                        <a:t> class</a:t>
                      </a:r>
                      <a:endParaRPr lang="en-IN" sz="1400" dirty="0">
                        <a:effectLst/>
                        <a:latin typeface="Calibri"/>
                        <a:ea typeface="Times New Roman"/>
                      </a:endParaRPr>
                    </a:p>
                  </a:txBody>
                  <a:tcPr marL="31819" marR="31819" marT="0" marB="0" anchor="ctr">
                    <a:solidFill>
                      <a:srgbClr val="C00000"/>
                    </a:solidFill>
                  </a:tcPr>
                </a:tc>
                <a:tc>
                  <a:txBody>
                    <a:bodyPr/>
                    <a:lstStyle/>
                    <a:p>
                      <a:pPr>
                        <a:lnSpc>
                          <a:spcPct val="115000"/>
                        </a:lnSpc>
                        <a:spcAft>
                          <a:spcPts val="1000"/>
                        </a:spcAft>
                      </a:pPr>
                      <a:r>
                        <a:rPr lang="en-IN" sz="1600" b="0" dirty="0">
                          <a:solidFill>
                            <a:schemeClr val="tx1"/>
                          </a:solidFill>
                          <a:effectLst/>
                        </a:rPr>
                        <a:t>MDR/RR + resistance  to FQ class</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600" b="0" dirty="0">
                          <a:solidFill>
                            <a:schemeClr val="tx1"/>
                          </a:solidFill>
                          <a:effectLst/>
                        </a:rPr>
                        <a:t> (6-9) Km </a:t>
                      </a:r>
                      <a:r>
                        <a:rPr lang="en-IN" sz="1600" b="0" dirty="0" err="1">
                          <a:solidFill>
                            <a:schemeClr val="tx1"/>
                          </a:solidFill>
                          <a:effectLst/>
                        </a:rPr>
                        <a:t>Eto</a:t>
                      </a:r>
                      <a:r>
                        <a:rPr lang="en-IN" sz="1600" b="0" dirty="0">
                          <a:solidFill>
                            <a:schemeClr val="tx1"/>
                          </a:solidFill>
                          <a:effectLst/>
                        </a:rPr>
                        <a:t> Cs Z </a:t>
                      </a:r>
                      <a:r>
                        <a:rPr lang="en-GB" sz="1800" b="0" kern="1200" dirty="0">
                          <a:solidFill>
                            <a:schemeClr val="tx1"/>
                          </a:solidFill>
                          <a:effectLst/>
                          <a:latin typeface="+mn-lt"/>
                          <a:ea typeface="+mn-ea"/>
                          <a:cs typeface="+mn-cs"/>
                        </a:rPr>
                        <a:t>Lzd</a:t>
                      </a:r>
                      <a:r>
                        <a:rPr lang="en-GB" sz="1800" b="0" kern="1200" baseline="30000" dirty="0">
                          <a:solidFill>
                            <a:schemeClr val="tx1"/>
                          </a:solidFill>
                          <a:effectLst/>
                          <a:latin typeface="+mn-lt"/>
                          <a:ea typeface="+mn-ea"/>
                          <a:cs typeface="+mn-cs"/>
                        </a:rPr>
                        <a:t>3</a:t>
                      </a:r>
                      <a:r>
                        <a:rPr lang="en-IN" sz="1600" b="0" dirty="0">
                          <a:solidFill>
                            <a:schemeClr val="tx1"/>
                          </a:solidFill>
                          <a:effectLst/>
                        </a:rPr>
                        <a:t> </a:t>
                      </a:r>
                      <a:r>
                        <a:rPr lang="en-IN" sz="1600" b="0" dirty="0" err="1">
                          <a:solidFill>
                            <a:schemeClr val="tx1"/>
                          </a:solidFill>
                          <a:effectLst/>
                        </a:rPr>
                        <a:t>Cfz</a:t>
                      </a:r>
                      <a:r>
                        <a:rPr lang="en-IN" sz="1600" b="0" dirty="0">
                          <a:solidFill>
                            <a:schemeClr val="tx1"/>
                          </a:solidFill>
                          <a:effectLst/>
                        </a:rPr>
                        <a:t> + (6) </a:t>
                      </a:r>
                      <a:r>
                        <a:rPr lang="en-IN" sz="1600" b="0" dirty="0" err="1">
                          <a:solidFill>
                            <a:schemeClr val="tx1"/>
                          </a:solidFill>
                          <a:effectLst/>
                        </a:rPr>
                        <a:t>Bdq</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600" b="0" dirty="0">
                          <a:solidFill>
                            <a:schemeClr val="tx1"/>
                          </a:solidFill>
                          <a:effectLst/>
                        </a:rPr>
                        <a:t>(18) </a:t>
                      </a:r>
                      <a:r>
                        <a:rPr lang="en-IN" sz="1600" b="0" dirty="0" err="1">
                          <a:solidFill>
                            <a:schemeClr val="tx1"/>
                          </a:solidFill>
                          <a:effectLst/>
                        </a:rPr>
                        <a:t>Eto</a:t>
                      </a:r>
                      <a:r>
                        <a:rPr lang="en-IN" sz="1600" b="0" dirty="0">
                          <a:solidFill>
                            <a:schemeClr val="tx1"/>
                          </a:solidFill>
                          <a:effectLst/>
                        </a:rPr>
                        <a:t> Cs </a:t>
                      </a:r>
                      <a:r>
                        <a:rPr lang="en-GB" sz="1800" b="0" kern="1200" dirty="0">
                          <a:solidFill>
                            <a:schemeClr val="tx1"/>
                          </a:solidFill>
                          <a:effectLst/>
                          <a:latin typeface="+mn-lt"/>
                          <a:ea typeface="+mn-ea"/>
                          <a:cs typeface="+mn-cs"/>
                        </a:rPr>
                        <a:t>Lzd</a:t>
                      </a:r>
                      <a:r>
                        <a:rPr lang="en-GB" sz="1800" b="0" kern="1200" baseline="30000" dirty="0">
                          <a:solidFill>
                            <a:schemeClr val="tx1"/>
                          </a:solidFill>
                          <a:effectLst/>
                          <a:latin typeface="+mn-lt"/>
                          <a:ea typeface="+mn-ea"/>
                          <a:cs typeface="+mn-cs"/>
                        </a:rPr>
                        <a:t>3</a:t>
                      </a:r>
                      <a:r>
                        <a:rPr lang="en-IN" sz="1600" b="0" dirty="0">
                          <a:solidFill>
                            <a:schemeClr val="tx1"/>
                          </a:solidFill>
                          <a:effectLst/>
                        </a:rPr>
                        <a:t> </a:t>
                      </a:r>
                      <a:r>
                        <a:rPr lang="en-IN" sz="1600" b="0" dirty="0" err="1">
                          <a:solidFill>
                            <a:schemeClr val="tx1"/>
                          </a:solidFill>
                          <a:effectLst/>
                        </a:rPr>
                        <a:t>Cfz</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400" b="0" dirty="0">
                          <a:solidFill>
                            <a:schemeClr val="tx1"/>
                          </a:solidFill>
                          <a:effectLst/>
                        </a:rPr>
                        <a:t>0 </a:t>
                      </a:r>
                      <a:r>
                        <a:rPr lang="en-IN" sz="1400" b="0" dirty="0" err="1">
                          <a:solidFill>
                            <a:schemeClr val="tx1"/>
                          </a:solidFill>
                          <a:effectLst/>
                        </a:rPr>
                        <a:t>GpA</a:t>
                      </a:r>
                      <a:r>
                        <a:rPr lang="en-IN" sz="1400" b="0" dirty="0">
                          <a:solidFill>
                            <a:schemeClr val="tx1"/>
                          </a:solidFill>
                          <a:effectLst/>
                        </a:rPr>
                        <a:t> + 1GpB + 2 </a:t>
                      </a:r>
                      <a:r>
                        <a:rPr lang="en-IN" sz="1400" b="0" dirty="0" err="1">
                          <a:solidFill>
                            <a:schemeClr val="tx1"/>
                          </a:solidFill>
                          <a:effectLst/>
                        </a:rPr>
                        <a:t>GpC</a:t>
                      </a:r>
                      <a:r>
                        <a:rPr lang="en-IN" sz="1400" b="0" dirty="0">
                          <a:solidFill>
                            <a:schemeClr val="tx1"/>
                          </a:solidFill>
                          <a:effectLst/>
                        </a:rPr>
                        <a:t> + Z + add on 2 </a:t>
                      </a:r>
                      <a:r>
                        <a:rPr lang="en-IN" sz="1400" b="0" dirty="0" err="1">
                          <a:solidFill>
                            <a:schemeClr val="tx1"/>
                          </a:solidFill>
                          <a:effectLst/>
                        </a:rPr>
                        <a:t>GpC</a:t>
                      </a:r>
                      <a:r>
                        <a:rPr lang="en-IN" sz="1400" b="0" dirty="0">
                          <a:solidFill>
                            <a:schemeClr val="tx1"/>
                          </a:solidFill>
                          <a:effectLst/>
                        </a:rPr>
                        <a:t> + 1 GpD2</a:t>
                      </a:r>
                      <a:endParaRPr lang="en-IN" sz="1400" b="0" dirty="0">
                        <a:solidFill>
                          <a:schemeClr val="tx1"/>
                        </a:solidFill>
                        <a:effectLst/>
                        <a:latin typeface="Calibri"/>
                        <a:ea typeface="Times New Roman"/>
                      </a:endParaRPr>
                    </a:p>
                  </a:txBody>
                  <a:tcPr marL="31819" marR="31819" marT="0" marB="0" anchor="ctr">
                    <a:solidFill>
                      <a:srgbClr val="F7D0CD"/>
                    </a:solidFill>
                  </a:tcPr>
                </a:tc>
                <a:extLst>
                  <a:ext uri="{0D108BD9-81ED-4DB2-BD59-A6C34878D82A}">
                    <a16:rowId xmlns:a16="http://schemas.microsoft.com/office/drawing/2014/main" val="10002"/>
                  </a:ext>
                </a:extLst>
              </a:tr>
              <a:tr h="783344">
                <a:tc vMerge="1">
                  <a:txBody>
                    <a:bodyPr/>
                    <a:lstStyle/>
                    <a:p>
                      <a:endParaRPr lang="en-IN"/>
                    </a:p>
                  </a:txBody>
                  <a:tcPr/>
                </a:tc>
                <a:tc>
                  <a:txBody>
                    <a:bodyPr/>
                    <a:lstStyle/>
                    <a:p>
                      <a:pPr>
                        <a:lnSpc>
                          <a:spcPct val="115000"/>
                        </a:lnSpc>
                        <a:spcAft>
                          <a:spcPts val="1000"/>
                        </a:spcAft>
                      </a:pPr>
                      <a:r>
                        <a:rPr lang="en-IN" sz="1600" b="0" dirty="0">
                          <a:solidFill>
                            <a:schemeClr val="tx1"/>
                          </a:solidFill>
                          <a:effectLst/>
                        </a:rPr>
                        <a:t>MDR/RR+ resistance  to SLI</a:t>
                      </a:r>
                      <a:r>
                        <a:rPr lang="en-IN" sz="1600" b="0" baseline="30000" dirty="0">
                          <a:solidFill>
                            <a:schemeClr val="tx1"/>
                          </a:solidFill>
                          <a:effectLst/>
                        </a:rPr>
                        <a:t>1</a:t>
                      </a:r>
                      <a:r>
                        <a:rPr lang="en-IN" sz="1600" b="0" dirty="0">
                          <a:solidFill>
                            <a:schemeClr val="tx1"/>
                          </a:solidFill>
                          <a:effectLst/>
                        </a:rPr>
                        <a:t> class</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spcAft>
                          <a:spcPts val="0"/>
                        </a:spcAft>
                      </a:pPr>
                      <a:r>
                        <a:rPr lang="en-IN" sz="1600" b="0" dirty="0">
                          <a:solidFill>
                            <a:schemeClr val="tx1"/>
                          </a:solidFill>
                          <a:effectLst/>
                        </a:rPr>
                        <a:t>(6-9) </a:t>
                      </a:r>
                      <a:r>
                        <a:rPr lang="en-IN" sz="1600" b="0" dirty="0" err="1">
                          <a:solidFill>
                            <a:schemeClr val="tx1"/>
                          </a:solidFill>
                          <a:effectLst/>
                        </a:rPr>
                        <a:t>Lfx</a:t>
                      </a:r>
                      <a:r>
                        <a:rPr lang="en-IN" sz="1600" b="0" dirty="0">
                          <a:solidFill>
                            <a:schemeClr val="tx1"/>
                          </a:solidFill>
                          <a:effectLst/>
                        </a:rPr>
                        <a:t> Cm</a:t>
                      </a:r>
                      <a:r>
                        <a:rPr lang="en-IN" sz="1600" b="0" baseline="30000" dirty="0">
                          <a:solidFill>
                            <a:schemeClr val="tx1"/>
                          </a:solidFill>
                          <a:effectLst/>
                        </a:rPr>
                        <a:t>1</a:t>
                      </a:r>
                      <a:r>
                        <a:rPr lang="en-IN" sz="1600" b="0" dirty="0">
                          <a:solidFill>
                            <a:schemeClr val="tx1"/>
                          </a:solidFill>
                          <a:effectLst/>
                        </a:rPr>
                        <a:t> </a:t>
                      </a:r>
                      <a:r>
                        <a:rPr lang="en-IN" sz="1600" b="0" dirty="0" err="1">
                          <a:solidFill>
                            <a:schemeClr val="tx1"/>
                          </a:solidFill>
                          <a:effectLst/>
                        </a:rPr>
                        <a:t>Eto</a:t>
                      </a:r>
                      <a:r>
                        <a:rPr lang="en-IN" sz="1600" b="0" dirty="0">
                          <a:solidFill>
                            <a:schemeClr val="tx1"/>
                          </a:solidFill>
                          <a:effectLst/>
                        </a:rPr>
                        <a:t> Cs Z </a:t>
                      </a:r>
                      <a:r>
                        <a:rPr lang="en-GB" sz="1800" b="0" kern="1200" dirty="0">
                          <a:solidFill>
                            <a:schemeClr val="tx1"/>
                          </a:solidFill>
                          <a:effectLst/>
                          <a:latin typeface="+mn-lt"/>
                          <a:ea typeface="+mn-ea"/>
                          <a:cs typeface="+mn-cs"/>
                        </a:rPr>
                        <a:t>Lzd</a:t>
                      </a:r>
                      <a:r>
                        <a:rPr lang="en-GB" sz="1800" b="0" kern="1200" baseline="30000" dirty="0">
                          <a:solidFill>
                            <a:schemeClr val="tx1"/>
                          </a:solidFill>
                          <a:effectLst/>
                          <a:latin typeface="+mn-lt"/>
                          <a:ea typeface="+mn-ea"/>
                          <a:cs typeface="+mn-cs"/>
                        </a:rPr>
                        <a:t>3</a:t>
                      </a:r>
                      <a:r>
                        <a:rPr lang="en-IN" sz="1600" b="0" dirty="0">
                          <a:solidFill>
                            <a:schemeClr val="tx1"/>
                          </a:solidFill>
                          <a:effectLst/>
                        </a:rPr>
                        <a:t> </a:t>
                      </a:r>
                      <a:r>
                        <a:rPr lang="en-IN" sz="1600" b="0" dirty="0" err="1">
                          <a:solidFill>
                            <a:schemeClr val="tx1"/>
                          </a:solidFill>
                          <a:effectLst/>
                        </a:rPr>
                        <a:t>Cfz</a:t>
                      </a:r>
                      <a:r>
                        <a:rPr lang="en-IN" sz="1600" b="0" dirty="0">
                          <a:solidFill>
                            <a:schemeClr val="tx1"/>
                          </a:solidFill>
                          <a:effectLst/>
                        </a:rPr>
                        <a:t> + (6) </a:t>
                      </a:r>
                      <a:r>
                        <a:rPr lang="en-IN" sz="1600" b="0" dirty="0" err="1">
                          <a:solidFill>
                            <a:schemeClr val="tx1"/>
                          </a:solidFill>
                          <a:effectLst/>
                        </a:rPr>
                        <a:t>Bdq</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600" b="0" dirty="0">
                          <a:solidFill>
                            <a:schemeClr val="tx1"/>
                          </a:solidFill>
                          <a:effectLst/>
                        </a:rPr>
                        <a:t>(18) </a:t>
                      </a:r>
                      <a:r>
                        <a:rPr lang="en-IN" sz="1600" b="0" dirty="0" err="1">
                          <a:solidFill>
                            <a:schemeClr val="tx1"/>
                          </a:solidFill>
                          <a:effectLst/>
                        </a:rPr>
                        <a:t>Lfx</a:t>
                      </a:r>
                      <a:r>
                        <a:rPr lang="en-IN" sz="1600" b="0" dirty="0">
                          <a:solidFill>
                            <a:schemeClr val="tx1"/>
                          </a:solidFill>
                          <a:effectLst/>
                        </a:rPr>
                        <a:t> </a:t>
                      </a:r>
                      <a:r>
                        <a:rPr lang="en-IN" sz="1600" b="0" dirty="0" err="1">
                          <a:solidFill>
                            <a:schemeClr val="tx1"/>
                          </a:solidFill>
                          <a:effectLst/>
                        </a:rPr>
                        <a:t>Eto</a:t>
                      </a:r>
                      <a:r>
                        <a:rPr lang="en-IN" sz="1600" b="0" dirty="0">
                          <a:solidFill>
                            <a:schemeClr val="tx1"/>
                          </a:solidFill>
                          <a:effectLst/>
                        </a:rPr>
                        <a:t> Cs </a:t>
                      </a:r>
                      <a:r>
                        <a:rPr lang="en-GB" sz="1800" b="0" kern="1200" dirty="0">
                          <a:solidFill>
                            <a:schemeClr val="tx1"/>
                          </a:solidFill>
                          <a:effectLst/>
                          <a:latin typeface="+mn-lt"/>
                          <a:ea typeface="+mn-ea"/>
                          <a:cs typeface="+mn-cs"/>
                        </a:rPr>
                        <a:t>Lzd</a:t>
                      </a:r>
                      <a:r>
                        <a:rPr lang="en-GB" sz="1800" b="0" kern="1200" baseline="30000" dirty="0">
                          <a:solidFill>
                            <a:schemeClr val="tx1"/>
                          </a:solidFill>
                          <a:effectLst/>
                          <a:latin typeface="+mn-lt"/>
                          <a:ea typeface="+mn-ea"/>
                          <a:cs typeface="+mn-cs"/>
                        </a:rPr>
                        <a:t>3</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400" b="0" dirty="0">
                          <a:solidFill>
                            <a:schemeClr val="tx1"/>
                          </a:solidFill>
                          <a:effectLst/>
                        </a:rPr>
                        <a:t>1 </a:t>
                      </a:r>
                      <a:r>
                        <a:rPr lang="en-IN" sz="1400" b="0" dirty="0" err="1">
                          <a:solidFill>
                            <a:schemeClr val="tx1"/>
                          </a:solidFill>
                          <a:effectLst/>
                        </a:rPr>
                        <a:t>GpA</a:t>
                      </a:r>
                      <a:r>
                        <a:rPr lang="en-IN" sz="1400" b="0" dirty="0">
                          <a:solidFill>
                            <a:schemeClr val="tx1"/>
                          </a:solidFill>
                          <a:effectLst/>
                        </a:rPr>
                        <a:t> + 1 GpB</a:t>
                      </a:r>
                      <a:r>
                        <a:rPr lang="en-IN" sz="1400" b="0" baseline="30000" dirty="0">
                          <a:solidFill>
                            <a:schemeClr val="tx1"/>
                          </a:solidFill>
                          <a:effectLst/>
                        </a:rPr>
                        <a:t>1</a:t>
                      </a:r>
                      <a:r>
                        <a:rPr lang="en-IN" sz="1400" b="0" dirty="0">
                          <a:solidFill>
                            <a:schemeClr val="tx1"/>
                          </a:solidFill>
                          <a:effectLst/>
                        </a:rPr>
                        <a:t> + 2 </a:t>
                      </a:r>
                      <a:r>
                        <a:rPr lang="en-IN" sz="1400" b="0" dirty="0" err="1">
                          <a:solidFill>
                            <a:schemeClr val="tx1"/>
                          </a:solidFill>
                          <a:effectLst/>
                        </a:rPr>
                        <a:t>GpC</a:t>
                      </a:r>
                      <a:r>
                        <a:rPr lang="en-IN" sz="1400" b="0" dirty="0">
                          <a:solidFill>
                            <a:schemeClr val="tx1"/>
                          </a:solidFill>
                          <a:effectLst/>
                        </a:rPr>
                        <a:t> + Z + add on 2 </a:t>
                      </a:r>
                      <a:r>
                        <a:rPr lang="en-IN" sz="1400" b="0" dirty="0" err="1">
                          <a:solidFill>
                            <a:schemeClr val="tx1"/>
                          </a:solidFill>
                          <a:effectLst/>
                        </a:rPr>
                        <a:t>GpC</a:t>
                      </a:r>
                      <a:r>
                        <a:rPr lang="en-IN" sz="1400" b="0" dirty="0">
                          <a:solidFill>
                            <a:schemeClr val="tx1"/>
                          </a:solidFill>
                          <a:effectLst/>
                        </a:rPr>
                        <a:t> + 1 GpD2</a:t>
                      </a:r>
                      <a:endParaRPr lang="en-IN" sz="1400" b="0" dirty="0">
                        <a:solidFill>
                          <a:schemeClr val="tx1"/>
                        </a:solidFill>
                        <a:effectLst/>
                        <a:latin typeface="Calibri"/>
                        <a:ea typeface="Times New Roman"/>
                      </a:endParaRPr>
                    </a:p>
                  </a:txBody>
                  <a:tcPr marL="31819" marR="31819" marT="0" marB="0" anchor="ctr">
                    <a:solidFill>
                      <a:srgbClr val="F7D0CD"/>
                    </a:solidFill>
                  </a:tcPr>
                </a:tc>
                <a:extLst>
                  <a:ext uri="{0D108BD9-81ED-4DB2-BD59-A6C34878D82A}">
                    <a16:rowId xmlns:a16="http://schemas.microsoft.com/office/drawing/2014/main" val="10003"/>
                  </a:ext>
                </a:extLst>
              </a:tr>
              <a:tr h="292600">
                <a:tc gridSpan="5">
                  <a:txBody>
                    <a:bodyPr/>
                    <a:lstStyle/>
                    <a:p>
                      <a:pPr>
                        <a:spcAft>
                          <a:spcPts val="0"/>
                        </a:spcAft>
                      </a:pPr>
                      <a:r>
                        <a:rPr lang="en-IN" sz="1600" dirty="0">
                          <a:solidFill>
                            <a:schemeClr val="accent2">
                              <a:lumMod val="75000"/>
                            </a:schemeClr>
                          </a:solidFill>
                          <a:effectLst/>
                        </a:rPr>
                        <a:t>Regimen MDR-TB + FQ / SLI resistance: (</a:t>
                      </a:r>
                      <a:r>
                        <a:rPr lang="en-IN" sz="1600" dirty="0">
                          <a:solidFill>
                            <a:srgbClr val="C00000"/>
                          </a:solidFill>
                          <a:effectLst/>
                        </a:rPr>
                        <a:t>without new drugs</a:t>
                      </a:r>
                      <a:r>
                        <a:rPr lang="en-IN" sz="1600" dirty="0">
                          <a:solidFill>
                            <a:schemeClr val="accent2">
                              <a:lumMod val="75000"/>
                            </a:schemeClr>
                          </a:solidFill>
                          <a:effectLst/>
                        </a:rPr>
                        <a:t>)</a:t>
                      </a:r>
                      <a:endParaRPr lang="en-IN" sz="1400" dirty="0">
                        <a:solidFill>
                          <a:schemeClr val="accent2">
                            <a:lumMod val="75000"/>
                          </a:schemeClr>
                        </a:solidFill>
                        <a:effectLst/>
                        <a:latin typeface="Calibri"/>
                        <a:ea typeface="Times New Roman"/>
                      </a:endParaRPr>
                    </a:p>
                  </a:txBody>
                  <a:tcPr marL="31819" marR="31819" marT="0" marB="0" anchor="ctr">
                    <a:solidFill>
                      <a:srgbClr val="FFC000"/>
                    </a:solidFill>
                  </a:tcPr>
                </a:tc>
                <a:tc hMerge="1">
                  <a:txBody>
                    <a:bodyPr/>
                    <a:lstStyle/>
                    <a:p>
                      <a:endParaRPr lang="en-IN"/>
                    </a:p>
                  </a:txBody>
                  <a:tcPr/>
                </a:tc>
                <a:tc hMerge="1">
                  <a:txBody>
                    <a:bodyPr/>
                    <a:lstStyle/>
                    <a:p>
                      <a:endParaRPr lang="en-US"/>
                    </a:p>
                  </a:txBody>
                  <a:tcPr/>
                </a:tc>
                <a:tc hMerge="1">
                  <a:txBody>
                    <a:bodyPr/>
                    <a:lstStyle/>
                    <a:p>
                      <a:endParaRPr lang="en-IN"/>
                    </a:p>
                  </a:txBody>
                  <a:tcPr/>
                </a:tc>
                <a:tc hMerge="1">
                  <a:txBody>
                    <a:bodyPr/>
                    <a:lstStyle/>
                    <a:p>
                      <a:endParaRPr lang="en-US"/>
                    </a:p>
                  </a:txBody>
                  <a:tcPr/>
                </a:tc>
                <a:extLst>
                  <a:ext uri="{0D108BD9-81ED-4DB2-BD59-A6C34878D82A}">
                    <a16:rowId xmlns:a16="http://schemas.microsoft.com/office/drawing/2014/main" val="10004"/>
                  </a:ext>
                </a:extLst>
              </a:tr>
              <a:tr h="587508">
                <a:tc rowSpan="2">
                  <a:txBody>
                    <a:bodyPr/>
                    <a:lstStyle/>
                    <a:p>
                      <a:pPr>
                        <a:lnSpc>
                          <a:spcPct val="115000"/>
                        </a:lnSpc>
                        <a:spcAft>
                          <a:spcPts val="1000"/>
                        </a:spcAft>
                      </a:pPr>
                      <a:r>
                        <a:rPr lang="en-IN" sz="1600" dirty="0">
                          <a:effectLst/>
                        </a:rPr>
                        <a:t>MDR/RR + resistance  to FQ class / SLI</a:t>
                      </a:r>
                      <a:r>
                        <a:rPr lang="en-IN" sz="1600" baseline="30000" dirty="0">
                          <a:effectLst/>
                        </a:rPr>
                        <a:t>1</a:t>
                      </a:r>
                      <a:r>
                        <a:rPr lang="en-IN" sz="1600" dirty="0">
                          <a:effectLst/>
                        </a:rPr>
                        <a:t> class</a:t>
                      </a:r>
                      <a:endParaRPr lang="en-IN" sz="1400" dirty="0">
                        <a:effectLst/>
                        <a:latin typeface="Calibri"/>
                        <a:ea typeface="Times New Roman"/>
                      </a:endParaRPr>
                    </a:p>
                  </a:txBody>
                  <a:tcPr marL="31819" marR="31819" marT="0" marB="0" anchor="ctr">
                    <a:solidFill>
                      <a:srgbClr val="C00000"/>
                    </a:solidFill>
                  </a:tcPr>
                </a:tc>
                <a:tc>
                  <a:txBody>
                    <a:bodyPr/>
                    <a:lstStyle/>
                    <a:p>
                      <a:pPr>
                        <a:lnSpc>
                          <a:spcPct val="115000"/>
                        </a:lnSpc>
                        <a:spcAft>
                          <a:spcPts val="1000"/>
                        </a:spcAft>
                      </a:pPr>
                      <a:r>
                        <a:rPr lang="en-IN" sz="1600" b="0" dirty="0">
                          <a:solidFill>
                            <a:schemeClr val="tx1"/>
                          </a:solidFill>
                          <a:effectLst/>
                        </a:rPr>
                        <a:t>MDR/RR + resistance  to FQ class</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600" b="0" dirty="0">
                          <a:solidFill>
                            <a:schemeClr val="tx1"/>
                          </a:solidFill>
                          <a:effectLst/>
                        </a:rPr>
                        <a:t>(6-9) Mfx</a:t>
                      </a:r>
                      <a:r>
                        <a:rPr lang="en-IN" sz="1600" b="0" baseline="30000" dirty="0">
                          <a:solidFill>
                            <a:schemeClr val="tx1"/>
                          </a:solidFill>
                          <a:effectLst/>
                        </a:rPr>
                        <a:t>h2</a:t>
                      </a:r>
                      <a:r>
                        <a:rPr lang="en-IN" sz="1600" b="0" dirty="0">
                          <a:solidFill>
                            <a:schemeClr val="tx1"/>
                          </a:solidFill>
                          <a:effectLst/>
                        </a:rPr>
                        <a:t> Km </a:t>
                      </a:r>
                      <a:r>
                        <a:rPr lang="en-IN" sz="1600" b="0" dirty="0" err="1">
                          <a:solidFill>
                            <a:schemeClr val="tx1"/>
                          </a:solidFill>
                          <a:effectLst/>
                        </a:rPr>
                        <a:t>Eto</a:t>
                      </a:r>
                      <a:r>
                        <a:rPr lang="en-IN" sz="1600" b="0" dirty="0">
                          <a:solidFill>
                            <a:schemeClr val="tx1"/>
                          </a:solidFill>
                          <a:effectLst/>
                        </a:rPr>
                        <a:t> Cs Z </a:t>
                      </a:r>
                      <a:r>
                        <a:rPr lang="en-GB" sz="1600" b="0" kern="1200" dirty="0">
                          <a:solidFill>
                            <a:schemeClr val="tx1"/>
                          </a:solidFill>
                          <a:effectLst/>
                          <a:latin typeface="+mn-lt"/>
                          <a:ea typeface="+mn-ea"/>
                          <a:cs typeface="+mn-cs"/>
                        </a:rPr>
                        <a:t>Lzd</a:t>
                      </a:r>
                      <a:r>
                        <a:rPr lang="en-GB" sz="1600" b="0" kern="1200" baseline="30000" dirty="0">
                          <a:solidFill>
                            <a:schemeClr val="tx1"/>
                          </a:solidFill>
                          <a:effectLst/>
                          <a:latin typeface="+mn-lt"/>
                          <a:ea typeface="+mn-ea"/>
                          <a:cs typeface="+mn-cs"/>
                        </a:rPr>
                        <a:t>3</a:t>
                      </a:r>
                      <a:r>
                        <a:rPr lang="en-IN" sz="1600" b="0" dirty="0">
                          <a:solidFill>
                            <a:schemeClr val="tx1"/>
                          </a:solidFill>
                          <a:effectLst/>
                        </a:rPr>
                        <a:t> </a:t>
                      </a:r>
                      <a:r>
                        <a:rPr lang="en-IN" sz="1600" b="0" dirty="0" err="1">
                          <a:solidFill>
                            <a:schemeClr val="tx1"/>
                          </a:solidFill>
                          <a:effectLst/>
                        </a:rPr>
                        <a:t>Cfz</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600" b="0" dirty="0">
                          <a:solidFill>
                            <a:schemeClr val="tx1"/>
                          </a:solidFill>
                          <a:effectLst/>
                        </a:rPr>
                        <a:t>(18) Mfx</a:t>
                      </a:r>
                      <a:r>
                        <a:rPr lang="en-IN" sz="1600" b="0" baseline="30000" dirty="0">
                          <a:solidFill>
                            <a:schemeClr val="tx1"/>
                          </a:solidFill>
                          <a:effectLst/>
                        </a:rPr>
                        <a:t>h2</a:t>
                      </a:r>
                      <a:r>
                        <a:rPr lang="en-IN" sz="1600" b="0" dirty="0">
                          <a:solidFill>
                            <a:schemeClr val="tx1"/>
                          </a:solidFill>
                          <a:effectLst/>
                        </a:rPr>
                        <a:t> </a:t>
                      </a:r>
                      <a:r>
                        <a:rPr lang="en-IN" sz="1600" b="0" dirty="0" err="1">
                          <a:solidFill>
                            <a:schemeClr val="tx1"/>
                          </a:solidFill>
                          <a:effectLst/>
                        </a:rPr>
                        <a:t>Eto</a:t>
                      </a:r>
                      <a:r>
                        <a:rPr lang="en-IN" sz="1600" b="0" dirty="0">
                          <a:solidFill>
                            <a:schemeClr val="tx1"/>
                          </a:solidFill>
                          <a:effectLst/>
                        </a:rPr>
                        <a:t> Cs </a:t>
                      </a:r>
                      <a:r>
                        <a:rPr lang="en-GB" sz="1600" b="0" kern="1200" dirty="0">
                          <a:solidFill>
                            <a:schemeClr val="tx1"/>
                          </a:solidFill>
                          <a:effectLst/>
                          <a:latin typeface="+mn-lt"/>
                          <a:ea typeface="+mn-ea"/>
                          <a:cs typeface="+mn-cs"/>
                        </a:rPr>
                        <a:t>Lzd</a:t>
                      </a:r>
                      <a:r>
                        <a:rPr lang="en-GB" sz="1600" b="0" kern="1200" baseline="30000" dirty="0">
                          <a:solidFill>
                            <a:schemeClr val="tx1"/>
                          </a:solidFill>
                          <a:effectLst/>
                          <a:latin typeface="+mn-lt"/>
                          <a:ea typeface="+mn-ea"/>
                          <a:cs typeface="+mn-cs"/>
                        </a:rPr>
                        <a:t>3</a:t>
                      </a:r>
                      <a:r>
                        <a:rPr lang="en-IN" sz="1600" b="0" dirty="0">
                          <a:solidFill>
                            <a:schemeClr val="tx1"/>
                          </a:solidFill>
                          <a:effectLst/>
                        </a:rPr>
                        <a:t> </a:t>
                      </a:r>
                      <a:r>
                        <a:rPr lang="en-IN" sz="1600" b="0" dirty="0" err="1">
                          <a:solidFill>
                            <a:schemeClr val="tx1"/>
                          </a:solidFill>
                          <a:effectLst/>
                        </a:rPr>
                        <a:t>Cfz</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400" b="0" dirty="0">
                          <a:solidFill>
                            <a:schemeClr val="tx1"/>
                          </a:solidFill>
                          <a:effectLst/>
                        </a:rPr>
                        <a:t>1 GpA</a:t>
                      </a:r>
                      <a:r>
                        <a:rPr lang="en-IN" sz="1400" b="0" baseline="30000" dirty="0">
                          <a:solidFill>
                            <a:schemeClr val="tx1"/>
                          </a:solidFill>
                          <a:effectLst/>
                        </a:rPr>
                        <a:t>2</a:t>
                      </a:r>
                      <a:r>
                        <a:rPr lang="en-IN" sz="1400" b="0" dirty="0">
                          <a:solidFill>
                            <a:schemeClr val="tx1"/>
                          </a:solidFill>
                          <a:effectLst/>
                        </a:rPr>
                        <a:t> + 1GpB + 2 </a:t>
                      </a:r>
                      <a:r>
                        <a:rPr lang="en-IN" sz="1400" b="0" dirty="0" err="1">
                          <a:solidFill>
                            <a:schemeClr val="tx1"/>
                          </a:solidFill>
                          <a:effectLst/>
                        </a:rPr>
                        <a:t>GpC</a:t>
                      </a:r>
                      <a:r>
                        <a:rPr lang="en-IN" sz="1400" b="0" dirty="0">
                          <a:solidFill>
                            <a:schemeClr val="tx1"/>
                          </a:solidFill>
                          <a:effectLst/>
                        </a:rPr>
                        <a:t> + Z + add on 2 </a:t>
                      </a:r>
                      <a:r>
                        <a:rPr lang="en-IN" sz="1400" b="0" dirty="0" err="1">
                          <a:solidFill>
                            <a:schemeClr val="tx1"/>
                          </a:solidFill>
                          <a:effectLst/>
                        </a:rPr>
                        <a:t>GpC</a:t>
                      </a:r>
                      <a:endParaRPr lang="en-IN" sz="1400" b="0" dirty="0">
                        <a:solidFill>
                          <a:schemeClr val="tx1"/>
                        </a:solidFill>
                        <a:effectLst/>
                        <a:latin typeface="Calibri"/>
                        <a:ea typeface="Times New Roman"/>
                      </a:endParaRPr>
                    </a:p>
                  </a:txBody>
                  <a:tcPr marL="31819" marR="31819" marT="0" marB="0" anchor="ctr">
                    <a:solidFill>
                      <a:srgbClr val="F7D0CD"/>
                    </a:solidFill>
                  </a:tcPr>
                </a:tc>
                <a:extLst>
                  <a:ext uri="{0D108BD9-81ED-4DB2-BD59-A6C34878D82A}">
                    <a16:rowId xmlns:a16="http://schemas.microsoft.com/office/drawing/2014/main" val="10005"/>
                  </a:ext>
                </a:extLst>
              </a:tr>
              <a:tr h="587508">
                <a:tc vMerge="1">
                  <a:txBody>
                    <a:bodyPr/>
                    <a:lstStyle/>
                    <a:p>
                      <a:endParaRPr lang="en-IN"/>
                    </a:p>
                  </a:txBody>
                  <a:tcPr/>
                </a:tc>
                <a:tc>
                  <a:txBody>
                    <a:bodyPr/>
                    <a:lstStyle/>
                    <a:p>
                      <a:pPr>
                        <a:lnSpc>
                          <a:spcPct val="115000"/>
                        </a:lnSpc>
                        <a:spcAft>
                          <a:spcPts val="1000"/>
                        </a:spcAft>
                      </a:pPr>
                      <a:r>
                        <a:rPr lang="en-IN" sz="1600" b="0" dirty="0">
                          <a:solidFill>
                            <a:schemeClr val="tx1"/>
                          </a:solidFill>
                          <a:effectLst/>
                        </a:rPr>
                        <a:t>MDR/RR+ resistance  to SLI</a:t>
                      </a:r>
                      <a:r>
                        <a:rPr lang="en-IN" sz="1600" b="0" baseline="30000" dirty="0">
                          <a:solidFill>
                            <a:schemeClr val="tx1"/>
                          </a:solidFill>
                          <a:effectLst/>
                        </a:rPr>
                        <a:t>1</a:t>
                      </a:r>
                      <a:r>
                        <a:rPr lang="en-IN" sz="1600" b="0" dirty="0">
                          <a:solidFill>
                            <a:schemeClr val="tx1"/>
                          </a:solidFill>
                          <a:effectLst/>
                        </a:rPr>
                        <a:t> class</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600" b="0" dirty="0">
                          <a:solidFill>
                            <a:schemeClr val="tx1"/>
                          </a:solidFill>
                          <a:effectLst/>
                        </a:rPr>
                        <a:t>6-9) </a:t>
                      </a:r>
                      <a:r>
                        <a:rPr lang="en-IN" sz="1600" b="0" dirty="0" err="1">
                          <a:solidFill>
                            <a:schemeClr val="tx1"/>
                          </a:solidFill>
                          <a:effectLst/>
                        </a:rPr>
                        <a:t>Lfx</a:t>
                      </a:r>
                      <a:r>
                        <a:rPr lang="en-IN" sz="1600" b="0" dirty="0">
                          <a:solidFill>
                            <a:schemeClr val="tx1"/>
                          </a:solidFill>
                          <a:effectLst/>
                        </a:rPr>
                        <a:t> Cm</a:t>
                      </a:r>
                      <a:r>
                        <a:rPr lang="en-IN" sz="1600" b="0" baseline="30000" dirty="0">
                          <a:solidFill>
                            <a:schemeClr val="tx1"/>
                          </a:solidFill>
                          <a:effectLst/>
                        </a:rPr>
                        <a:t>1</a:t>
                      </a:r>
                      <a:r>
                        <a:rPr lang="en-IN" sz="1600" b="0" dirty="0">
                          <a:solidFill>
                            <a:schemeClr val="tx1"/>
                          </a:solidFill>
                          <a:effectLst/>
                        </a:rPr>
                        <a:t> </a:t>
                      </a:r>
                      <a:r>
                        <a:rPr lang="en-IN" sz="1600" b="0" dirty="0" err="1">
                          <a:solidFill>
                            <a:schemeClr val="tx1"/>
                          </a:solidFill>
                          <a:effectLst/>
                        </a:rPr>
                        <a:t>Eto</a:t>
                      </a:r>
                      <a:r>
                        <a:rPr lang="en-IN" sz="1600" b="0" dirty="0">
                          <a:solidFill>
                            <a:schemeClr val="tx1"/>
                          </a:solidFill>
                          <a:effectLst/>
                        </a:rPr>
                        <a:t> Cs Z </a:t>
                      </a:r>
                      <a:r>
                        <a:rPr lang="en-GB" sz="1600" b="0" kern="1200" dirty="0">
                          <a:solidFill>
                            <a:schemeClr val="tx1"/>
                          </a:solidFill>
                          <a:effectLst/>
                          <a:latin typeface="+mn-lt"/>
                          <a:ea typeface="+mn-ea"/>
                          <a:cs typeface="+mn-cs"/>
                        </a:rPr>
                        <a:t>Lzd</a:t>
                      </a:r>
                      <a:r>
                        <a:rPr lang="en-GB" sz="1600" b="0" kern="1200" baseline="30000" dirty="0">
                          <a:solidFill>
                            <a:schemeClr val="tx1"/>
                          </a:solidFill>
                          <a:effectLst/>
                          <a:latin typeface="+mn-lt"/>
                          <a:ea typeface="+mn-ea"/>
                          <a:cs typeface="+mn-cs"/>
                        </a:rPr>
                        <a:t>3</a:t>
                      </a:r>
                      <a:r>
                        <a:rPr lang="en-IN" sz="1600" b="0" dirty="0" err="1">
                          <a:solidFill>
                            <a:schemeClr val="tx1"/>
                          </a:solidFill>
                          <a:effectLst/>
                        </a:rPr>
                        <a:t>Cfz</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600" b="0" dirty="0">
                          <a:solidFill>
                            <a:schemeClr val="tx1"/>
                          </a:solidFill>
                          <a:effectLst/>
                        </a:rPr>
                        <a:t>(18) </a:t>
                      </a:r>
                      <a:r>
                        <a:rPr lang="en-IN" sz="1600" b="0" dirty="0" err="1">
                          <a:solidFill>
                            <a:schemeClr val="tx1"/>
                          </a:solidFill>
                          <a:effectLst/>
                        </a:rPr>
                        <a:t>Lfx</a:t>
                      </a:r>
                      <a:r>
                        <a:rPr lang="en-IN" sz="1600" b="0" dirty="0">
                          <a:solidFill>
                            <a:schemeClr val="tx1"/>
                          </a:solidFill>
                          <a:effectLst/>
                        </a:rPr>
                        <a:t> </a:t>
                      </a:r>
                      <a:r>
                        <a:rPr lang="en-IN" sz="1600" b="0" dirty="0" err="1">
                          <a:solidFill>
                            <a:schemeClr val="tx1"/>
                          </a:solidFill>
                          <a:effectLst/>
                        </a:rPr>
                        <a:t>Eto</a:t>
                      </a:r>
                      <a:r>
                        <a:rPr lang="en-IN" sz="1600" b="0" dirty="0">
                          <a:solidFill>
                            <a:schemeClr val="tx1"/>
                          </a:solidFill>
                          <a:effectLst/>
                        </a:rPr>
                        <a:t> Cs </a:t>
                      </a:r>
                      <a:r>
                        <a:rPr lang="en-GB" sz="1600" b="0" kern="1200" dirty="0">
                          <a:solidFill>
                            <a:schemeClr val="tx1"/>
                          </a:solidFill>
                          <a:effectLst/>
                          <a:latin typeface="+mn-lt"/>
                          <a:ea typeface="+mn-ea"/>
                          <a:cs typeface="+mn-cs"/>
                        </a:rPr>
                        <a:t>Lzd</a:t>
                      </a:r>
                      <a:r>
                        <a:rPr lang="en-GB" sz="1600" b="0" kern="1200" baseline="30000" dirty="0">
                          <a:solidFill>
                            <a:schemeClr val="tx1"/>
                          </a:solidFill>
                          <a:effectLst/>
                          <a:latin typeface="+mn-lt"/>
                          <a:ea typeface="+mn-ea"/>
                          <a:cs typeface="+mn-cs"/>
                        </a:rPr>
                        <a:t>3</a:t>
                      </a:r>
                      <a:endParaRPr lang="en-IN" sz="1400" b="0" dirty="0">
                        <a:solidFill>
                          <a:schemeClr val="tx1"/>
                        </a:solidFill>
                        <a:effectLst/>
                        <a:latin typeface="Calibri"/>
                        <a:ea typeface="Times New Roman"/>
                      </a:endParaRPr>
                    </a:p>
                  </a:txBody>
                  <a:tcPr marL="31819" marR="31819" marT="0" marB="0" anchor="ctr">
                    <a:solidFill>
                      <a:srgbClr val="F7D0CD"/>
                    </a:solidFill>
                  </a:tcPr>
                </a:tc>
                <a:tc>
                  <a:txBody>
                    <a:bodyPr/>
                    <a:lstStyle/>
                    <a:p>
                      <a:pPr>
                        <a:lnSpc>
                          <a:spcPct val="115000"/>
                        </a:lnSpc>
                        <a:spcAft>
                          <a:spcPts val="1000"/>
                        </a:spcAft>
                      </a:pPr>
                      <a:r>
                        <a:rPr lang="en-IN" sz="1400" b="0" dirty="0">
                          <a:solidFill>
                            <a:schemeClr val="tx1"/>
                          </a:solidFill>
                          <a:effectLst/>
                        </a:rPr>
                        <a:t>1 </a:t>
                      </a:r>
                      <a:r>
                        <a:rPr lang="en-IN" sz="1400" b="0" dirty="0" err="1">
                          <a:solidFill>
                            <a:schemeClr val="tx1"/>
                          </a:solidFill>
                          <a:effectLst/>
                        </a:rPr>
                        <a:t>GpA</a:t>
                      </a:r>
                      <a:r>
                        <a:rPr lang="en-IN" sz="1400" b="0" dirty="0">
                          <a:solidFill>
                            <a:schemeClr val="tx1"/>
                          </a:solidFill>
                          <a:effectLst/>
                        </a:rPr>
                        <a:t> + 1 GpB</a:t>
                      </a:r>
                      <a:r>
                        <a:rPr lang="en-IN" sz="1400" b="0" baseline="30000" dirty="0">
                          <a:solidFill>
                            <a:schemeClr val="tx1"/>
                          </a:solidFill>
                          <a:effectLst/>
                        </a:rPr>
                        <a:t>1</a:t>
                      </a:r>
                      <a:r>
                        <a:rPr lang="en-IN" sz="1400" b="0" dirty="0">
                          <a:solidFill>
                            <a:schemeClr val="tx1"/>
                          </a:solidFill>
                          <a:effectLst/>
                        </a:rPr>
                        <a:t> + 2 </a:t>
                      </a:r>
                      <a:r>
                        <a:rPr lang="en-IN" sz="1400" b="0" dirty="0" err="1">
                          <a:solidFill>
                            <a:schemeClr val="tx1"/>
                          </a:solidFill>
                          <a:effectLst/>
                        </a:rPr>
                        <a:t>GpC</a:t>
                      </a:r>
                      <a:r>
                        <a:rPr lang="en-IN" sz="1400" b="0" dirty="0">
                          <a:solidFill>
                            <a:schemeClr val="tx1"/>
                          </a:solidFill>
                          <a:effectLst/>
                        </a:rPr>
                        <a:t> + Z + add on 2 </a:t>
                      </a:r>
                      <a:r>
                        <a:rPr lang="en-IN" sz="1400" b="0" dirty="0" err="1">
                          <a:solidFill>
                            <a:schemeClr val="tx1"/>
                          </a:solidFill>
                          <a:effectLst/>
                        </a:rPr>
                        <a:t>GpC</a:t>
                      </a:r>
                      <a:endParaRPr lang="en-IN" sz="1400" b="0" dirty="0">
                        <a:solidFill>
                          <a:schemeClr val="tx1"/>
                        </a:solidFill>
                        <a:effectLst/>
                      </a:endParaRPr>
                    </a:p>
                  </a:txBody>
                  <a:tcPr marL="31819" marR="31819" marT="0" marB="0" anchor="ctr">
                    <a:solidFill>
                      <a:srgbClr val="F7D0CD"/>
                    </a:solidFill>
                  </a:tcPr>
                </a:tc>
                <a:extLst>
                  <a:ext uri="{0D108BD9-81ED-4DB2-BD59-A6C34878D82A}">
                    <a16:rowId xmlns:a16="http://schemas.microsoft.com/office/drawing/2014/main" val="10006"/>
                  </a:ext>
                </a:extLst>
              </a:tr>
            </a:tbl>
          </a:graphicData>
        </a:graphic>
      </p:graphicFrame>
      <p:sp>
        <p:nvSpPr>
          <p:cNvPr id="53299" name="Rectangle 1"/>
          <p:cNvSpPr>
            <a:spLocks noChangeArrowheads="1"/>
          </p:cNvSpPr>
          <p:nvPr/>
        </p:nvSpPr>
        <p:spPr bwMode="auto">
          <a:xfrm>
            <a:off x="152400" y="5791200"/>
            <a:ext cx="8686800" cy="1492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IN" altLang="en-US" sz="1100" dirty="0"/>
              <a:t>1 If only Km resistant (at </a:t>
            </a:r>
            <a:r>
              <a:rPr lang="en-IN" altLang="en-US" sz="1100" dirty="0" err="1"/>
              <a:t>eis</a:t>
            </a:r>
            <a:r>
              <a:rPr lang="en-IN" altLang="en-US" sz="1100" dirty="0"/>
              <a:t> mutation), then add Cm in IP upfront in the regimen design. </a:t>
            </a:r>
          </a:p>
          <a:p>
            <a:r>
              <a:rPr lang="en-IN" altLang="en-US" sz="1100" dirty="0"/>
              <a:t>2. In patients with MDR/RR + FQ Class resistance, XDR-TB and Mixed pattern resistance where a new drug is not considered in the regimen for any reason, </a:t>
            </a:r>
            <a:r>
              <a:rPr lang="en-US" sz="1100" dirty="0" err="1"/>
              <a:t>Mfx</a:t>
            </a:r>
            <a:r>
              <a:rPr lang="en-US" sz="1100" baseline="30000" dirty="0" err="1"/>
              <a:t>h</a:t>
            </a:r>
            <a:r>
              <a:rPr lang="en-IN" altLang="en-US" sz="1100" dirty="0"/>
              <a:t> would be added  upfront in the regimen design and the decision to continue or replace it would be taken based on LC-DST results to </a:t>
            </a:r>
            <a:r>
              <a:rPr lang="en-IN" altLang="en-US" sz="1100" dirty="0" err="1"/>
              <a:t>Mfx</a:t>
            </a:r>
            <a:r>
              <a:rPr lang="en-IN" altLang="en-US" sz="1100" dirty="0"/>
              <a:t> (2.0) by NDR-TBC  </a:t>
            </a:r>
          </a:p>
          <a:p>
            <a:r>
              <a:rPr lang="en-IN" altLang="en-US" sz="1100" dirty="0"/>
              <a:t>3. </a:t>
            </a:r>
            <a:r>
              <a:rPr lang="en-IN" altLang="en-US" sz="1100" dirty="0" err="1"/>
              <a:t>Lzd</a:t>
            </a:r>
            <a:r>
              <a:rPr lang="en-IN" altLang="en-US" sz="1100" dirty="0"/>
              <a:t> to be replaced with a suitable drug if found to be resistant on LC-DST. In such situation the patient must be reclassified as mixed pattern DR-TB </a:t>
            </a:r>
          </a:p>
          <a:p>
            <a:endParaRPr lang="en-IN" altLang="en-US" sz="1200" dirty="0"/>
          </a:p>
          <a:p>
            <a:endParaRPr lang="en-IN" altLang="en-US" sz="1200" dirty="0"/>
          </a:p>
        </p:txBody>
      </p:sp>
    </p:spTree>
    <p:extLst>
      <p:ext uri="{BB962C8B-B14F-4D97-AF65-F5344CB8AC3E}">
        <p14:creationId xmlns:p14="http://schemas.microsoft.com/office/powerpoint/2010/main" val="1613919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 y="7325"/>
            <a:ext cx="9144000" cy="957785"/>
          </a:xfrm>
          <a:solidFill>
            <a:srgbClr val="FFC000"/>
          </a:solidFill>
        </p:spPr>
        <p:txBody>
          <a:bodyPr>
            <a:noAutofit/>
          </a:bodyPr>
          <a:lstStyle/>
          <a:p>
            <a:pPr algn="ctr"/>
            <a:r>
              <a:rPr lang="en-IN" sz="3200" b="1" dirty="0"/>
              <a:t>Organizational structure</a:t>
            </a:r>
          </a:p>
        </p:txBody>
      </p:sp>
      <p:pic>
        <p:nvPicPr>
          <p:cNvPr id="2" name="Picture 1">
            <a:extLst>
              <a:ext uri="{FF2B5EF4-FFF2-40B4-BE49-F238E27FC236}">
                <a16:creationId xmlns:a16="http://schemas.microsoft.com/office/drawing/2014/main" id="{9FDF2E89-D72F-4517-AB05-3B4203B46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25"/>
            <a:ext cx="1124096" cy="909707"/>
          </a:xfrm>
          <a:prstGeom prst="rect">
            <a:avLst/>
          </a:prstGeom>
        </p:spPr>
      </p:pic>
      <p:pic>
        <p:nvPicPr>
          <p:cNvPr id="3" name="Picture 2">
            <a:extLst>
              <a:ext uri="{FF2B5EF4-FFF2-40B4-BE49-F238E27FC236}">
                <a16:creationId xmlns:a16="http://schemas.microsoft.com/office/drawing/2014/main" id="{0AA61966-305F-4515-945F-744FE4F416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8248" y="47183"/>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6A74389-A3B8-473C-9EFF-91E0E0F2F227}"/>
              </a:ext>
            </a:extLst>
          </p:cNvPr>
          <p:cNvPicPr>
            <a:picLocks noChangeAspect="1"/>
          </p:cNvPicPr>
          <p:nvPr/>
        </p:nvPicPr>
        <p:blipFill rotWithShape="1">
          <a:blip r:embed="rId5"/>
          <a:srcRect t="19473"/>
          <a:stretch/>
        </p:blipFill>
        <p:spPr>
          <a:xfrm>
            <a:off x="633046" y="1004968"/>
            <a:ext cx="7895492" cy="5518924"/>
          </a:xfrm>
          <a:prstGeom prst="rect">
            <a:avLst/>
          </a:prstGeom>
        </p:spPr>
      </p:pic>
    </p:spTree>
    <p:extLst>
      <p:ext uri="{BB962C8B-B14F-4D97-AF65-F5344CB8AC3E}">
        <p14:creationId xmlns:p14="http://schemas.microsoft.com/office/powerpoint/2010/main" val="156034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5110"/>
          </a:xfrm>
          <a:solidFill>
            <a:srgbClr val="FFC000"/>
          </a:solidFill>
        </p:spPr>
        <p:txBody>
          <a:bodyPr vert="horz" lIns="91440" tIns="45720" rIns="91440" bIns="45720" rtlCol="0" anchor="ctr">
            <a:noAutofit/>
          </a:bodyPr>
          <a:lstStyle/>
          <a:p>
            <a:pPr algn="ctr"/>
            <a:r>
              <a:rPr lang="en-IN" sz="3600" b="1" dirty="0">
                <a:latin typeface="+mn-lt"/>
              </a:rPr>
              <a:t>Key Services</a:t>
            </a:r>
          </a:p>
        </p:txBody>
      </p:sp>
      <p:sp>
        <p:nvSpPr>
          <p:cNvPr id="3" name="Content Placeholder 2"/>
          <p:cNvSpPr>
            <a:spLocks noGrp="1"/>
          </p:cNvSpPr>
          <p:nvPr>
            <p:ph idx="1"/>
          </p:nvPr>
        </p:nvSpPr>
        <p:spPr>
          <a:xfrm>
            <a:off x="467544" y="1196752"/>
            <a:ext cx="8280920" cy="5661248"/>
          </a:xfrm>
        </p:spPr>
        <p:txBody>
          <a:bodyPr>
            <a:normAutofit/>
          </a:bodyPr>
          <a:lstStyle/>
          <a:p>
            <a:pPr marL="457200" indent="-457200" algn="just">
              <a:lnSpc>
                <a:spcPct val="120000"/>
              </a:lnSpc>
              <a:spcBef>
                <a:spcPts val="0"/>
              </a:spcBef>
              <a:buFont typeface="+mj-lt"/>
              <a:buAutoNum type="arabicPeriod"/>
            </a:pPr>
            <a:r>
              <a:rPr lang="en-IN" sz="3200" dirty="0"/>
              <a:t>Free diagnosis and treatment for TB patient </a:t>
            </a:r>
          </a:p>
          <a:p>
            <a:pPr marL="457200" indent="-457200" algn="just">
              <a:lnSpc>
                <a:spcPct val="120000"/>
              </a:lnSpc>
              <a:spcBef>
                <a:spcPts val="0"/>
              </a:spcBef>
              <a:buFont typeface="+mj-lt"/>
              <a:buAutoNum type="arabicPeriod"/>
            </a:pPr>
            <a:r>
              <a:rPr lang="en-IN" sz="3200" dirty="0"/>
              <a:t>Public health action- contact tracing, testing for co-morbidities etc.</a:t>
            </a:r>
          </a:p>
          <a:p>
            <a:pPr marL="457200" indent="-457200" algn="just">
              <a:lnSpc>
                <a:spcPct val="120000"/>
              </a:lnSpc>
              <a:spcBef>
                <a:spcPts val="0"/>
              </a:spcBef>
              <a:buFont typeface="+mj-lt"/>
              <a:buAutoNum type="arabicPeriod"/>
            </a:pPr>
            <a:r>
              <a:rPr lang="en-IN" sz="3200" dirty="0"/>
              <a:t>Treatment adherence support</a:t>
            </a:r>
          </a:p>
          <a:p>
            <a:pPr marL="457200" indent="-457200" algn="just">
              <a:lnSpc>
                <a:spcPct val="120000"/>
              </a:lnSpc>
              <a:spcBef>
                <a:spcPts val="0"/>
              </a:spcBef>
              <a:buFont typeface="+mj-lt"/>
              <a:buAutoNum type="arabicPeriod"/>
            </a:pPr>
            <a:r>
              <a:rPr lang="en-IN" sz="3200" dirty="0"/>
              <a:t>Nutrition assistance to TB patients (DBT-</a:t>
            </a:r>
            <a:r>
              <a:rPr lang="en-IN" sz="3200" dirty="0" err="1"/>
              <a:t>Nikshay</a:t>
            </a:r>
            <a:r>
              <a:rPr lang="en-IN" sz="3200" dirty="0"/>
              <a:t> </a:t>
            </a:r>
            <a:r>
              <a:rPr lang="en-IN" sz="3200" dirty="0" err="1"/>
              <a:t>Poshan</a:t>
            </a:r>
            <a:r>
              <a:rPr lang="en-IN" sz="3200" dirty="0"/>
              <a:t> Yojana)</a:t>
            </a:r>
          </a:p>
          <a:p>
            <a:pPr marL="457200" indent="-457200" algn="just">
              <a:lnSpc>
                <a:spcPct val="120000"/>
              </a:lnSpc>
              <a:spcBef>
                <a:spcPts val="0"/>
              </a:spcBef>
              <a:buFont typeface="+mj-lt"/>
              <a:buAutoNum type="arabicPeriod"/>
            </a:pPr>
            <a:r>
              <a:rPr lang="en-IN" sz="3200" dirty="0"/>
              <a:t>Preventive measures</a:t>
            </a:r>
          </a:p>
        </p:txBody>
      </p:sp>
      <p:pic>
        <p:nvPicPr>
          <p:cNvPr id="5" name="Picture 4">
            <a:extLst>
              <a:ext uri="{FF2B5EF4-FFF2-40B4-BE49-F238E27FC236}">
                <a16:creationId xmlns:a16="http://schemas.microsoft.com/office/drawing/2014/main" id="{B3FCDE8D-2C9C-4017-930B-AB85D7415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07" y="55403"/>
            <a:ext cx="1124096" cy="909707"/>
          </a:xfrm>
          <a:prstGeom prst="rect">
            <a:avLst/>
          </a:prstGeom>
        </p:spPr>
      </p:pic>
      <p:pic>
        <p:nvPicPr>
          <p:cNvPr id="7" name="Picture 6">
            <a:extLst>
              <a:ext uri="{FF2B5EF4-FFF2-40B4-BE49-F238E27FC236}">
                <a16:creationId xmlns:a16="http://schemas.microsoft.com/office/drawing/2014/main" id="{B98086B2-6582-424F-A1DD-0A4CC12018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8248" y="47183"/>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027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020"/>
            <a:ext cx="9144000" cy="965110"/>
          </a:xfrm>
          <a:solidFill>
            <a:srgbClr val="FFC000"/>
          </a:solidFill>
        </p:spPr>
        <p:txBody>
          <a:bodyPr/>
          <a:lstStyle/>
          <a:p>
            <a:pPr algn="ctr"/>
            <a:r>
              <a:rPr lang="en-IN" b="1" dirty="0"/>
              <a:t>Treat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97273818"/>
              </p:ext>
            </p:extLst>
          </p:nvPr>
        </p:nvGraphicFramePr>
        <p:xfrm>
          <a:off x="133751" y="1484586"/>
          <a:ext cx="8610600" cy="4795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1E74D23-CB77-48A8-BFF3-A812C31C7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124096" cy="909707"/>
          </a:xfrm>
          <a:prstGeom prst="rect">
            <a:avLst/>
          </a:prstGeom>
        </p:spPr>
      </p:pic>
      <p:pic>
        <p:nvPicPr>
          <p:cNvPr id="5" name="Picture 4">
            <a:extLst>
              <a:ext uri="{FF2B5EF4-FFF2-40B4-BE49-F238E27FC236}">
                <a16:creationId xmlns:a16="http://schemas.microsoft.com/office/drawing/2014/main" id="{D2A5AEF9-3C35-4BEF-864B-C449C10A513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3924" y="-2461"/>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89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53" y="36693"/>
            <a:ext cx="9144000" cy="909706"/>
          </a:xfrm>
          <a:solidFill>
            <a:srgbClr val="FFC000"/>
          </a:solidFill>
        </p:spPr>
        <p:txBody>
          <a:bodyPr>
            <a:normAutofit/>
          </a:bodyPr>
          <a:lstStyle/>
          <a:p>
            <a:pPr algn="ctr"/>
            <a:r>
              <a:rPr lang="en-GB" sz="3200" b="1" dirty="0"/>
              <a:t>Direct Benefit Transfer (DBT) schemes</a:t>
            </a:r>
          </a:p>
        </p:txBody>
      </p:sp>
      <p:sp>
        <p:nvSpPr>
          <p:cNvPr id="3" name="Content Placeholder 2"/>
          <p:cNvSpPr>
            <a:spLocks noGrp="1"/>
          </p:cNvSpPr>
          <p:nvPr>
            <p:ph idx="1"/>
          </p:nvPr>
        </p:nvSpPr>
        <p:spPr>
          <a:xfrm>
            <a:off x="299258" y="1150228"/>
            <a:ext cx="8639790" cy="5161234"/>
          </a:xfrm>
        </p:spPr>
        <p:txBody>
          <a:bodyPr>
            <a:normAutofit/>
          </a:bodyPr>
          <a:lstStyle/>
          <a:p>
            <a:pPr lvl="1" indent="-342900">
              <a:buFont typeface="+mj-lt"/>
              <a:buAutoNum type="arabicPeriod"/>
            </a:pPr>
            <a:endParaRPr lang="en-GB" b="1" dirty="0"/>
          </a:p>
          <a:p>
            <a:pPr lvl="1" indent="-342900">
              <a:buFont typeface="+mj-lt"/>
              <a:buAutoNum type="arabicPeriod"/>
            </a:pPr>
            <a:r>
              <a:rPr lang="en-GB" b="1" dirty="0"/>
              <a:t>Honorarium to Treatment Supporters </a:t>
            </a:r>
            <a:r>
              <a:rPr lang="en-GB" dirty="0"/>
              <a:t>– For provision of treatment support to TB patients (Adherence, ADR monitoring, counselling @Rs.1000/- to Rs.5000/-)</a:t>
            </a:r>
          </a:p>
          <a:p>
            <a:pPr lvl="1" indent="-342900">
              <a:buFont typeface="+mj-lt"/>
              <a:buAutoNum type="arabicPeriod"/>
            </a:pPr>
            <a:r>
              <a:rPr lang="en-GB" b="1" dirty="0"/>
              <a:t>Patient Support to Tribal TB Patients </a:t>
            </a:r>
            <a:r>
              <a:rPr lang="en-GB" dirty="0"/>
              <a:t>(Financial Patient Support </a:t>
            </a:r>
            <a:r>
              <a:rPr lang="en-US" dirty="0"/>
              <a:t>@Rs750/-</a:t>
            </a:r>
            <a:r>
              <a:rPr lang="en-GB" dirty="0"/>
              <a:t>)</a:t>
            </a:r>
          </a:p>
          <a:p>
            <a:pPr lvl="1" indent="-342900">
              <a:buFont typeface="+mj-lt"/>
              <a:buAutoNum type="arabicPeriod"/>
            </a:pPr>
            <a:r>
              <a:rPr lang="en-GB" b="1" dirty="0"/>
              <a:t>Nutritional Support to All TB patients </a:t>
            </a:r>
            <a:r>
              <a:rPr lang="en-GB" dirty="0"/>
              <a:t>(Financial Support to Patients @Rs.500/-month)</a:t>
            </a:r>
          </a:p>
          <a:p>
            <a:pPr lvl="1" indent="-342900">
              <a:buFont typeface="+mj-lt"/>
              <a:buAutoNum type="arabicPeriod"/>
            </a:pPr>
            <a:r>
              <a:rPr lang="en-GB" b="1" dirty="0"/>
              <a:t>Incentives to Private Providers </a:t>
            </a:r>
            <a:r>
              <a:rPr lang="en-GB" dirty="0"/>
              <a:t>(Rs.500/- for Notification &amp; Rs.500/- for reporting of Treatment Outcome </a:t>
            </a:r>
          </a:p>
          <a:p>
            <a:pPr lvl="1" indent="-342900">
              <a:buFont typeface="+mj-lt"/>
              <a:buAutoNum type="arabicPeriod"/>
            </a:pPr>
            <a:r>
              <a:rPr lang="en-GB" b="1" dirty="0"/>
              <a:t>Incentives to Informant </a:t>
            </a:r>
            <a:r>
              <a:rPr lang="en-GB" dirty="0"/>
              <a:t>(</a:t>
            </a:r>
            <a:r>
              <a:rPr lang="en-GB" dirty="0" err="1"/>
              <a:t>Rs</a:t>
            </a:r>
            <a:r>
              <a:rPr lang="en-GB" dirty="0"/>
              <a:t>. 500/- is given on diagnosis of TB among referrals from community to public sector health facility)</a:t>
            </a:r>
          </a:p>
          <a:p>
            <a:endParaRPr lang="en-GB" dirty="0"/>
          </a:p>
          <a:p>
            <a:pPr marL="0" indent="0">
              <a:buNone/>
            </a:pPr>
            <a:endParaRPr lang="en-GB" dirty="0"/>
          </a:p>
        </p:txBody>
      </p:sp>
      <p:pic>
        <p:nvPicPr>
          <p:cNvPr id="5" name="Picture 4">
            <a:extLst>
              <a:ext uri="{FF2B5EF4-FFF2-40B4-BE49-F238E27FC236}">
                <a16:creationId xmlns:a16="http://schemas.microsoft.com/office/drawing/2014/main" id="{37EC0632-66AE-4E15-A508-E840A4825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8" y="36692"/>
            <a:ext cx="1124096" cy="909707"/>
          </a:xfrm>
          <a:prstGeom prst="rect">
            <a:avLst/>
          </a:prstGeom>
        </p:spPr>
      </p:pic>
      <p:pic>
        <p:nvPicPr>
          <p:cNvPr id="7" name="Picture 6">
            <a:extLst>
              <a:ext uri="{FF2B5EF4-FFF2-40B4-BE49-F238E27FC236}">
                <a16:creationId xmlns:a16="http://schemas.microsoft.com/office/drawing/2014/main" id="{8F1B4037-650A-447D-82C5-AFA32FDFFB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5401" y="36693"/>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398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2" y="1"/>
            <a:ext cx="9132768" cy="919295"/>
          </a:xfrm>
          <a:solidFill>
            <a:srgbClr val="FFC000"/>
          </a:solidFill>
        </p:spPr>
        <p:txBody>
          <a:bodyPr/>
          <a:lstStyle/>
          <a:p>
            <a:pPr algn="ctr"/>
            <a:r>
              <a:rPr lang="en-IN" b="1" dirty="0"/>
              <a:t>Prevent</a:t>
            </a:r>
          </a:p>
        </p:txBody>
      </p:sp>
      <p:sp>
        <p:nvSpPr>
          <p:cNvPr id="3" name="Content Placeholder 2"/>
          <p:cNvSpPr>
            <a:spLocks noGrp="1"/>
          </p:cNvSpPr>
          <p:nvPr>
            <p:ph idx="1"/>
          </p:nvPr>
        </p:nvSpPr>
        <p:spPr>
          <a:xfrm>
            <a:off x="5902018" y="1229711"/>
            <a:ext cx="3241981" cy="5276192"/>
          </a:xfrm>
        </p:spPr>
        <p:txBody>
          <a:bodyPr>
            <a:normAutofit/>
          </a:bodyPr>
          <a:lstStyle/>
          <a:p>
            <a:r>
              <a:rPr lang="en-IN" dirty="0"/>
              <a:t>Air borne infection control measures</a:t>
            </a:r>
          </a:p>
          <a:p>
            <a:r>
              <a:rPr lang="en-IN" dirty="0"/>
              <a:t>Strengthen Contact Investigation </a:t>
            </a:r>
          </a:p>
          <a:p>
            <a:r>
              <a:rPr lang="en-IN" dirty="0"/>
              <a:t>Preventive treatment in high risk groups</a:t>
            </a:r>
          </a:p>
          <a:p>
            <a:r>
              <a:rPr lang="en-IN" dirty="0"/>
              <a:t>Manage Latent TB Infection</a:t>
            </a:r>
          </a:p>
          <a:p>
            <a:r>
              <a:rPr lang="en-IN" dirty="0"/>
              <a:t>Address determinants of disease</a:t>
            </a:r>
          </a:p>
        </p:txBody>
      </p:sp>
      <p:grpSp>
        <p:nvGrpSpPr>
          <p:cNvPr id="4" name="Group 3"/>
          <p:cNvGrpSpPr/>
          <p:nvPr/>
        </p:nvGrpSpPr>
        <p:grpSpPr>
          <a:xfrm>
            <a:off x="0" y="1797937"/>
            <a:ext cx="5864773" cy="3710151"/>
            <a:chOff x="0" y="952500"/>
            <a:chExt cx="8910413" cy="4728054"/>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1228" y="952500"/>
              <a:ext cx="2348172" cy="323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03354"/>
              <a:ext cx="2725126" cy="394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5126" y="2037285"/>
              <a:ext cx="2380274" cy="3258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952500"/>
              <a:ext cx="2128613" cy="365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2697184"/>
              <a:ext cx="2376487" cy="298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a:extLst>
              <a:ext uri="{FF2B5EF4-FFF2-40B4-BE49-F238E27FC236}">
                <a16:creationId xmlns:a16="http://schemas.microsoft.com/office/drawing/2014/main" id="{07C144B1-AA83-47BD-B430-5901521685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 y="-12863"/>
            <a:ext cx="1124096" cy="909707"/>
          </a:xfrm>
          <a:prstGeom prst="rect">
            <a:avLst/>
          </a:prstGeom>
        </p:spPr>
      </p:pic>
      <p:pic>
        <p:nvPicPr>
          <p:cNvPr id="13" name="Picture 12">
            <a:extLst>
              <a:ext uri="{FF2B5EF4-FFF2-40B4-BE49-F238E27FC236}">
                <a16:creationId xmlns:a16="http://schemas.microsoft.com/office/drawing/2014/main" id="{9E7E8F67-7952-4C6D-9152-1463B7E036F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5260" y="9590"/>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93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409"/>
            <a:ext cx="9167556" cy="1054662"/>
          </a:xfrm>
          <a:solidFill>
            <a:srgbClr val="FFC000"/>
          </a:solidFill>
        </p:spPr>
        <p:txBody>
          <a:bodyPr/>
          <a:lstStyle/>
          <a:p>
            <a:pPr algn="ctr"/>
            <a:r>
              <a:rPr lang="en-IN" b="1" dirty="0"/>
              <a:t>Multi-sectoral Engagement</a:t>
            </a:r>
            <a:endParaRPr lang="en-US" b="1" dirty="0"/>
          </a:p>
        </p:txBody>
      </p:sp>
      <p:graphicFrame>
        <p:nvGraphicFramePr>
          <p:cNvPr id="4" name="Diagram 3"/>
          <p:cNvGraphicFramePr/>
          <p:nvPr>
            <p:extLst>
              <p:ext uri="{D42A27DB-BD31-4B8C-83A1-F6EECF244321}">
                <p14:modId xmlns:p14="http://schemas.microsoft.com/office/powerpoint/2010/main" val="1575257217"/>
              </p:ext>
            </p:extLst>
          </p:nvPr>
        </p:nvGraphicFramePr>
        <p:xfrm>
          <a:off x="74861" y="665468"/>
          <a:ext cx="6031419" cy="4409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625C9BCA-ACB5-4CC0-B5CC-9F39BBF2E8AC}"/>
              </a:ext>
            </a:extLst>
          </p:cNvPr>
          <p:cNvGrpSpPr/>
          <p:nvPr/>
        </p:nvGrpSpPr>
        <p:grpSpPr>
          <a:xfrm>
            <a:off x="5318235" y="2121425"/>
            <a:ext cx="3825766" cy="4195291"/>
            <a:chOff x="2380841" y="178953"/>
            <a:chExt cx="3830800" cy="4298190"/>
          </a:xfrm>
        </p:grpSpPr>
        <p:sp>
          <p:nvSpPr>
            <p:cNvPr id="8" name="Freeform: Shape 132">
              <a:extLst>
                <a:ext uri="{FF2B5EF4-FFF2-40B4-BE49-F238E27FC236}">
                  <a16:creationId xmlns:a16="http://schemas.microsoft.com/office/drawing/2014/main" id="{3036D599-E3B0-40D4-9A59-ECFAB8B0572E}"/>
                </a:ext>
              </a:extLst>
            </p:cNvPr>
            <p:cNvSpPr>
              <a:spLocks noChangeAspect="1"/>
            </p:cNvSpPr>
            <p:nvPr/>
          </p:nvSpPr>
          <p:spPr>
            <a:xfrm rot="3600000">
              <a:off x="3253003" y="817420"/>
              <a:ext cx="2553868" cy="1276933"/>
            </a:xfrm>
            <a:custGeom>
              <a:avLst/>
              <a:gdLst>
                <a:gd name="connsiteX0" fmla="*/ 2552124 w 2553868"/>
                <a:gd name="connsiteY0" fmla="*/ 1242388 h 1276933"/>
                <a:gd name="connsiteX1" fmla="*/ 2553868 w 2553868"/>
                <a:gd name="connsiteY1" fmla="*/ 1276933 h 1276933"/>
                <a:gd name="connsiteX2" fmla="*/ 2551215 w 2553868"/>
                <a:gd name="connsiteY2" fmla="*/ 1276933 h 1276933"/>
                <a:gd name="connsiteX3" fmla="*/ 2129055 w 2553868"/>
                <a:gd name="connsiteY3" fmla="*/ 676459 h 1276933"/>
                <a:gd name="connsiteX4" fmla="*/ 2161647 w 2553868"/>
                <a:gd name="connsiteY4" fmla="*/ 687789 h 1276933"/>
                <a:gd name="connsiteX5" fmla="*/ 2234634 w 2553868"/>
                <a:gd name="connsiteY5" fmla="*/ 724005 h 1276933"/>
                <a:gd name="connsiteX6" fmla="*/ 1999796 w 2553868"/>
                <a:gd name="connsiteY6" fmla="*/ 644437 h 1276933"/>
                <a:gd name="connsiteX7" fmla="*/ 2009746 w 2553868"/>
                <a:gd name="connsiteY7" fmla="*/ 645303 h 1276933"/>
                <a:gd name="connsiteX8" fmla="*/ 2086399 w 2553868"/>
                <a:gd name="connsiteY8" fmla="*/ 661632 h 1276933"/>
                <a:gd name="connsiteX9" fmla="*/ 2106260 w 2553868"/>
                <a:gd name="connsiteY9" fmla="*/ 668536 h 1276933"/>
                <a:gd name="connsiteX10" fmla="*/ 1883174 w 2553868"/>
                <a:gd name="connsiteY10" fmla="*/ 640272 h 1276933"/>
                <a:gd name="connsiteX11" fmla="*/ 1932547 w 2553868"/>
                <a:gd name="connsiteY11" fmla="*/ 638575 h 1276933"/>
                <a:gd name="connsiteX12" fmla="*/ 1981796 w 2553868"/>
                <a:gd name="connsiteY12" fmla="*/ 642867 h 1276933"/>
                <a:gd name="connsiteX13" fmla="*/ 1845787 w 2553868"/>
                <a:gd name="connsiteY13" fmla="*/ 642753 h 1276933"/>
                <a:gd name="connsiteX14" fmla="*/ 1855654 w 2553868"/>
                <a:gd name="connsiteY14" fmla="*/ 641218 h 1276933"/>
                <a:gd name="connsiteX15" fmla="*/ 1865414 w 2553868"/>
                <a:gd name="connsiteY15" fmla="*/ 640882 h 1276933"/>
                <a:gd name="connsiteX16" fmla="*/ 1853116 w 2553868"/>
                <a:gd name="connsiteY16" fmla="*/ 642946 h 1276933"/>
                <a:gd name="connsiteX17" fmla="*/ 154119 w 2553868"/>
                <a:gd name="connsiteY17" fmla="*/ 668271 h 1276933"/>
                <a:gd name="connsiteX18" fmla="*/ 1276934 w 2553868"/>
                <a:gd name="connsiteY18" fmla="*/ 0 h 1276933"/>
                <a:gd name="connsiteX19" fmla="*/ 2547275 w 2553868"/>
                <a:gd name="connsiteY19" fmla="*/ 1146374 h 1276933"/>
                <a:gd name="connsiteX20" fmla="*/ 2551297 w 2553868"/>
                <a:gd name="connsiteY20" fmla="*/ 1226023 h 1276933"/>
                <a:gd name="connsiteX21" fmla="*/ 2532112 w 2553868"/>
                <a:gd name="connsiteY21" fmla="*/ 1111686 h 1276933"/>
                <a:gd name="connsiteX22" fmla="*/ 2339583 w 2553868"/>
                <a:gd name="connsiteY22" fmla="*/ 799576 h 1276933"/>
                <a:gd name="connsiteX23" fmla="*/ 2234634 w 2553868"/>
                <a:gd name="connsiteY23" fmla="*/ 724005 h 1276933"/>
                <a:gd name="connsiteX24" fmla="*/ 2234634 w 2553868"/>
                <a:gd name="connsiteY24" fmla="*/ 724005 h 1276933"/>
                <a:gd name="connsiteX25" fmla="*/ 490311 w 2553868"/>
                <a:gd name="connsiteY25" fmla="*/ 1191395 h 1276933"/>
                <a:gd name="connsiteX26" fmla="*/ 446522 w 2553868"/>
                <a:gd name="connsiteY26" fmla="*/ 1276933 h 1276933"/>
                <a:gd name="connsiteX27" fmla="*/ 0 w 2553868"/>
                <a:gd name="connsiteY27" fmla="*/ 1276933 h 1276933"/>
                <a:gd name="connsiteX28" fmla="*/ 154119 w 2553868"/>
                <a:gd name="connsiteY28" fmla="*/ 668271 h 1276933"/>
                <a:gd name="connsiteX0" fmla="*/ 2552124 w 2553868"/>
                <a:gd name="connsiteY0" fmla="*/ 1242388 h 1276933"/>
                <a:gd name="connsiteX1" fmla="*/ 2553868 w 2553868"/>
                <a:gd name="connsiteY1" fmla="*/ 1276933 h 1276933"/>
                <a:gd name="connsiteX2" fmla="*/ 2551215 w 2553868"/>
                <a:gd name="connsiteY2" fmla="*/ 1276933 h 1276933"/>
                <a:gd name="connsiteX3" fmla="*/ 2552124 w 2553868"/>
                <a:gd name="connsiteY3" fmla="*/ 1242388 h 1276933"/>
                <a:gd name="connsiteX4" fmla="*/ 2129055 w 2553868"/>
                <a:gd name="connsiteY4" fmla="*/ 676459 h 1276933"/>
                <a:gd name="connsiteX5" fmla="*/ 2161647 w 2553868"/>
                <a:gd name="connsiteY5" fmla="*/ 687789 h 1276933"/>
                <a:gd name="connsiteX6" fmla="*/ 2234634 w 2553868"/>
                <a:gd name="connsiteY6" fmla="*/ 724005 h 1276933"/>
                <a:gd name="connsiteX7" fmla="*/ 2129055 w 2553868"/>
                <a:gd name="connsiteY7" fmla="*/ 676459 h 1276933"/>
                <a:gd name="connsiteX8" fmla="*/ 1999796 w 2553868"/>
                <a:gd name="connsiteY8" fmla="*/ 644437 h 1276933"/>
                <a:gd name="connsiteX9" fmla="*/ 2009746 w 2553868"/>
                <a:gd name="connsiteY9" fmla="*/ 645303 h 1276933"/>
                <a:gd name="connsiteX10" fmla="*/ 2086399 w 2553868"/>
                <a:gd name="connsiteY10" fmla="*/ 661632 h 1276933"/>
                <a:gd name="connsiteX11" fmla="*/ 1999796 w 2553868"/>
                <a:gd name="connsiteY11" fmla="*/ 644437 h 1276933"/>
                <a:gd name="connsiteX12" fmla="*/ 1883174 w 2553868"/>
                <a:gd name="connsiteY12" fmla="*/ 640272 h 1276933"/>
                <a:gd name="connsiteX13" fmla="*/ 1932547 w 2553868"/>
                <a:gd name="connsiteY13" fmla="*/ 638575 h 1276933"/>
                <a:gd name="connsiteX14" fmla="*/ 1981796 w 2553868"/>
                <a:gd name="connsiteY14" fmla="*/ 642867 h 1276933"/>
                <a:gd name="connsiteX15" fmla="*/ 1883174 w 2553868"/>
                <a:gd name="connsiteY15" fmla="*/ 640272 h 1276933"/>
                <a:gd name="connsiteX16" fmla="*/ 1845787 w 2553868"/>
                <a:gd name="connsiteY16" fmla="*/ 642753 h 1276933"/>
                <a:gd name="connsiteX17" fmla="*/ 1855654 w 2553868"/>
                <a:gd name="connsiteY17" fmla="*/ 641218 h 1276933"/>
                <a:gd name="connsiteX18" fmla="*/ 1865414 w 2553868"/>
                <a:gd name="connsiteY18" fmla="*/ 640882 h 1276933"/>
                <a:gd name="connsiteX19" fmla="*/ 1853116 w 2553868"/>
                <a:gd name="connsiteY19" fmla="*/ 642946 h 1276933"/>
                <a:gd name="connsiteX20" fmla="*/ 1845787 w 2553868"/>
                <a:gd name="connsiteY20" fmla="*/ 642753 h 1276933"/>
                <a:gd name="connsiteX21" fmla="*/ 154119 w 2553868"/>
                <a:gd name="connsiteY21" fmla="*/ 668271 h 1276933"/>
                <a:gd name="connsiteX22" fmla="*/ 1276934 w 2553868"/>
                <a:gd name="connsiteY22" fmla="*/ 0 h 1276933"/>
                <a:gd name="connsiteX23" fmla="*/ 2547275 w 2553868"/>
                <a:gd name="connsiteY23" fmla="*/ 1146374 h 1276933"/>
                <a:gd name="connsiteX24" fmla="*/ 2551297 w 2553868"/>
                <a:gd name="connsiteY24" fmla="*/ 1226023 h 1276933"/>
                <a:gd name="connsiteX25" fmla="*/ 2532112 w 2553868"/>
                <a:gd name="connsiteY25" fmla="*/ 1111686 h 1276933"/>
                <a:gd name="connsiteX26" fmla="*/ 2339583 w 2553868"/>
                <a:gd name="connsiteY26" fmla="*/ 799576 h 1276933"/>
                <a:gd name="connsiteX27" fmla="*/ 2234634 w 2553868"/>
                <a:gd name="connsiteY27" fmla="*/ 724005 h 1276933"/>
                <a:gd name="connsiteX28" fmla="*/ 2234634 w 2553868"/>
                <a:gd name="connsiteY28" fmla="*/ 724005 h 1276933"/>
                <a:gd name="connsiteX29" fmla="*/ 490311 w 2553868"/>
                <a:gd name="connsiteY29" fmla="*/ 1191395 h 1276933"/>
                <a:gd name="connsiteX30" fmla="*/ 446522 w 2553868"/>
                <a:gd name="connsiteY30" fmla="*/ 1276933 h 1276933"/>
                <a:gd name="connsiteX31" fmla="*/ 0 w 2553868"/>
                <a:gd name="connsiteY31" fmla="*/ 1276933 h 1276933"/>
                <a:gd name="connsiteX32" fmla="*/ 154119 w 2553868"/>
                <a:gd name="connsiteY32" fmla="*/ 668271 h 1276933"/>
                <a:gd name="connsiteX0" fmla="*/ 2552124 w 2553868"/>
                <a:gd name="connsiteY0" fmla="*/ 1242388 h 1276933"/>
                <a:gd name="connsiteX1" fmla="*/ 2553868 w 2553868"/>
                <a:gd name="connsiteY1" fmla="*/ 1276933 h 1276933"/>
                <a:gd name="connsiteX2" fmla="*/ 2551215 w 2553868"/>
                <a:gd name="connsiteY2" fmla="*/ 1276933 h 1276933"/>
                <a:gd name="connsiteX3" fmla="*/ 2552124 w 2553868"/>
                <a:gd name="connsiteY3" fmla="*/ 1242388 h 1276933"/>
                <a:gd name="connsiteX4" fmla="*/ 2129055 w 2553868"/>
                <a:gd name="connsiteY4" fmla="*/ 676459 h 1276933"/>
                <a:gd name="connsiteX5" fmla="*/ 2161647 w 2553868"/>
                <a:gd name="connsiteY5" fmla="*/ 687789 h 1276933"/>
                <a:gd name="connsiteX6" fmla="*/ 2234634 w 2553868"/>
                <a:gd name="connsiteY6" fmla="*/ 724005 h 1276933"/>
                <a:gd name="connsiteX7" fmla="*/ 2129055 w 2553868"/>
                <a:gd name="connsiteY7" fmla="*/ 676459 h 1276933"/>
                <a:gd name="connsiteX8" fmla="*/ 2086399 w 2553868"/>
                <a:gd name="connsiteY8" fmla="*/ 661632 h 1276933"/>
                <a:gd name="connsiteX9" fmla="*/ 2009746 w 2553868"/>
                <a:gd name="connsiteY9" fmla="*/ 645303 h 1276933"/>
                <a:gd name="connsiteX10" fmla="*/ 2086399 w 2553868"/>
                <a:gd name="connsiteY10" fmla="*/ 661632 h 1276933"/>
                <a:gd name="connsiteX11" fmla="*/ 1883174 w 2553868"/>
                <a:gd name="connsiteY11" fmla="*/ 640272 h 1276933"/>
                <a:gd name="connsiteX12" fmla="*/ 1932547 w 2553868"/>
                <a:gd name="connsiteY12" fmla="*/ 638575 h 1276933"/>
                <a:gd name="connsiteX13" fmla="*/ 1981796 w 2553868"/>
                <a:gd name="connsiteY13" fmla="*/ 642867 h 1276933"/>
                <a:gd name="connsiteX14" fmla="*/ 1883174 w 2553868"/>
                <a:gd name="connsiteY14" fmla="*/ 640272 h 1276933"/>
                <a:gd name="connsiteX15" fmla="*/ 1845787 w 2553868"/>
                <a:gd name="connsiteY15" fmla="*/ 642753 h 1276933"/>
                <a:gd name="connsiteX16" fmla="*/ 1855654 w 2553868"/>
                <a:gd name="connsiteY16" fmla="*/ 641218 h 1276933"/>
                <a:gd name="connsiteX17" fmla="*/ 1865414 w 2553868"/>
                <a:gd name="connsiteY17" fmla="*/ 640882 h 1276933"/>
                <a:gd name="connsiteX18" fmla="*/ 1853116 w 2553868"/>
                <a:gd name="connsiteY18" fmla="*/ 642946 h 1276933"/>
                <a:gd name="connsiteX19" fmla="*/ 1845787 w 2553868"/>
                <a:gd name="connsiteY19" fmla="*/ 642753 h 1276933"/>
                <a:gd name="connsiteX20" fmla="*/ 154119 w 2553868"/>
                <a:gd name="connsiteY20" fmla="*/ 668271 h 1276933"/>
                <a:gd name="connsiteX21" fmla="*/ 1276934 w 2553868"/>
                <a:gd name="connsiteY21" fmla="*/ 0 h 1276933"/>
                <a:gd name="connsiteX22" fmla="*/ 2547275 w 2553868"/>
                <a:gd name="connsiteY22" fmla="*/ 1146374 h 1276933"/>
                <a:gd name="connsiteX23" fmla="*/ 2551297 w 2553868"/>
                <a:gd name="connsiteY23" fmla="*/ 1226023 h 1276933"/>
                <a:gd name="connsiteX24" fmla="*/ 2532112 w 2553868"/>
                <a:gd name="connsiteY24" fmla="*/ 1111686 h 1276933"/>
                <a:gd name="connsiteX25" fmla="*/ 2339583 w 2553868"/>
                <a:gd name="connsiteY25" fmla="*/ 799576 h 1276933"/>
                <a:gd name="connsiteX26" fmla="*/ 2234634 w 2553868"/>
                <a:gd name="connsiteY26" fmla="*/ 724005 h 1276933"/>
                <a:gd name="connsiteX27" fmla="*/ 2234634 w 2553868"/>
                <a:gd name="connsiteY27" fmla="*/ 724005 h 1276933"/>
                <a:gd name="connsiteX28" fmla="*/ 490311 w 2553868"/>
                <a:gd name="connsiteY28" fmla="*/ 1191395 h 1276933"/>
                <a:gd name="connsiteX29" fmla="*/ 446522 w 2553868"/>
                <a:gd name="connsiteY29" fmla="*/ 1276933 h 1276933"/>
                <a:gd name="connsiteX30" fmla="*/ 0 w 2553868"/>
                <a:gd name="connsiteY30" fmla="*/ 1276933 h 1276933"/>
                <a:gd name="connsiteX31" fmla="*/ 154119 w 2553868"/>
                <a:gd name="connsiteY31" fmla="*/ 668271 h 1276933"/>
                <a:gd name="connsiteX0" fmla="*/ 2552124 w 2553868"/>
                <a:gd name="connsiteY0" fmla="*/ 1242388 h 1276933"/>
                <a:gd name="connsiteX1" fmla="*/ 2553868 w 2553868"/>
                <a:gd name="connsiteY1" fmla="*/ 1276933 h 1276933"/>
                <a:gd name="connsiteX2" fmla="*/ 2551215 w 2553868"/>
                <a:gd name="connsiteY2" fmla="*/ 1276933 h 1276933"/>
                <a:gd name="connsiteX3" fmla="*/ 2552124 w 2553868"/>
                <a:gd name="connsiteY3" fmla="*/ 1242388 h 1276933"/>
                <a:gd name="connsiteX4" fmla="*/ 2129055 w 2553868"/>
                <a:gd name="connsiteY4" fmla="*/ 676459 h 1276933"/>
                <a:gd name="connsiteX5" fmla="*/ 2161647 w 2553868"/>
                <a:gd name="connsiteY5" fmla="*/ 687789 h 1276933"/>
                <a:gd name="connsiteX6" fmla="*/ 2234634 w 2553868"/>
                <a:gd name="connsiteY6" fmla="*/ 724005 h 1276933"/>
                <a:gd name="connsiteX7" fmla="*/ 2129055 w 2553868"/>
                <a:gd name="connsiteY7" fmla="*/ 676459 h 1276933"/>
                <a:gd name="connsiteX8" fmla="*/ 1883174 w 2553868"/>
                <a:gd name="connsiteY8" fmla="*/ 640272 h 1276933"/>
                <a:gd name="connsiteX9" fmla="*/ 1932547 w 2553868"/>
                <a:gd name="connsiteY9" fmla="*/ 638575 h 1276933"/>
                <a:gd name="connsiteX10" fmla="*/ 1981796 w 2553868"/>
                <a:gd name="connsiteY10" fmla="*/ 642867 h 1276933"/>
                <a:gd name="connsiteX11" fmla="*/ 1883174 w 2553868"/>
                <a:gd name="connsiteY11" fmla="*/ 640272 h 1276933"/>
                <a:gd name="connsiteX12" fmla="*/ 1845787 w 2553868"/>
                <a:gd name="connsiteY12" fmla="*/ 642753 h 1276933"/>
                <a:gd name="connsiteX13" fmla="*/ 1855654 w 2553868"/>
                <a:gd name="connsiteY13" fmla="*/ 641218 h 1276933"/>
                <a:gd name="connsiteX14" fmla="*/ 1865414 w 2553868"/>
                <a:gd name="connsiteY14" fmla="*/ 640882 h 1276933"/>
                <a:gd name="connsiteX15" fmla="*/ 1853116 w 2553868"/>
                <a:gd name="connsiteY15" fmla="*/ 642946 h 1276933"/>
                <a:gd name="connsiteX16" fmla="*/ 1845787 w 2553868"/>
                <a:gd name="connsiteY16" fmla="*/ 642753 h 1276933"/>
                <a:gd name="connsiteX17" fmla="*/ 154119 w 2553868"/>
                <a:gd name="connsiteY17" fmla="*/ 668271 h 1276933"/>
                <a:gd name="connsiteX18" fmla="*/ 1276934 w 2553868"/>
                <a:gd name="connsiteY18" fmla="*/ 0 h 1276933"/>
                <a:gd name="connsiteX19" fmla="*/ 2547275 w 2553868"/>
                <a:gd name="connsiteY19" fmla="*/ 1146374 h 1276933"/>
                <a:gd name="connsiteX20" fmla="*/ 2551297 w 2553868"/>
                <a:gd name="connsiteY20" fmla="*/ 1226023 h 1276933"/>
                <a:gd name="connsiteX21" fmla="*/ 2532112 w 2553868"/>
                <a:gd name="connsiteY21" fmla="*/ 1111686 h 1276933"/>
                <a:gd name="connsiteX22" fmla="*/ 2339583 w 2553868"/>
                <a:gd name="connsiteY22" fmla="*/ 799576 h 1276933"/>
                <a:gd name="connsiteX23" fmla="*/ 2234634 w 2553868"/>
                <a:gd name="connsiteY23" fmla="*/ 724005 h 1276933"/>
                <a:gd name="connsiteX24" fmla="*/ 2234634 w 2553868"/>
                <a:gd name="connsiteY24" fmla="*/ 724005 h 1276933"/>
                <a:gd name="connsiteX25" fmla="*/ 490311 w 2553868"/>
                <a:gd name="connsiteY25" fmla="*/ 1191395 h 1276933"/>
                <a:gd name="connsiteX26" fmla="*/ 446522 w 2553868"/>
                <a:gd name="connsiteY26" fmla="*/ 1276933 h 1276933"/>
                <a:gd name="connsiteX27" fmla="*/ 0 w 2553868"/>
                <a:gd name="connsiteY27" fmla="*/ 1276933 h 1276933"/>
                <a:gd name="connsiteX28" fmla="*/ 154119 w 2553868"/>
                <a:gd name="connsiteY28" fmla="*/ 668271 h 1276933"/>
                <a:gd name="connsiteX0" fmla="*/ 2552124 w 2553868"/>
                <a:gd name="connsiteY0" fmla="*/ 1242388 h 1276933"/>
                <a:gd name="connsiteX1" fmla="*/ 2553868 w 2553868"/>
                <a:gd name="connsiteY1" fmla="*/ 1276933 h 1276933"/>
                <a:gd name="connsiteX2" fmla="*/ 2551215 w 2553868"/>
                <a:gd name="connsiteY2" fmla="*/ 1276933 h 1276933"/>
                <a:gd name="connsiteX3" fmla="*/ 2552124 w 2553868"/>
                <a:gd name="connsiteY3" fmla="*/ 1242388 h 1276933"/>
                <a:gd name="connsiteX4" fmla="*/ 2129055 w 2553868"/>
                <a:gd name="connsiteY4" fmla="*/ 676459 h 1276933"/>
                <a:gd name="connsiteX5" fmla="*/ 2161647 w 2553868"/>
                <a:gd name="connsiteY5" fmla="*/ 687789 h 1276933"/>
                <a:gd name="connsiteX6" fmla="*/ 2234634 w 2553868"/>
                <a:gd name="connsiteY6" fmla="*/ 724005 h 1276933"/>
                <a:gd name="connsiteX7" fmla="*/ 2129055 w 2553868"/>
                <a:gd name="connsiteY7" fmla="*/ 676459 h 1276933"/>
                <a:gd name="connsiteX8" fmla="*/ 1883174 w 2553868"/>
                <a:gd name="connsiteY8" fmla="*/ 640272 h 1276933"/>
                <a:gd name="connsiteX9" fmla="*/ 1932547 w 2553868"/>
                <a:gd name="connsiteY9" fmla="*/ 638575 h 1276933"/>
                <a:gd name="connsiteX10" fmla="*/ 1883174 w 2553868"/>
                <a:gd name="connsiteY10" fmla="*/ 640272 h 1276933"/>
                <a:gd name="connsiteX11" fmla="*/ 1845787 w 2553868"/>
                <a:gd name="connsiteY11" fmla="*/ 642753 h 1276933"/>
                <a:gd name="connsiteX12" fmla="*/ 1855654 w 2553868"/>
                <a:gd name="connsiteY12" fmla="*/ 641218 h 1276933"/>
                <a:gd name="connsiteX13" fmla="*/ 1865414 w 2553868"/>
                <a:gd name="connsiteY13" fmla="*/ 640882 h 1276933"/>
                <a:gd name="connsiteX14" fmla="*/ 1853116 w 2553868"/>
                <a:gd name="connsiteY14" fmla="*/ 642946 h 1276933"/>
                <a:gd name="connsiteX15" fmla="*/ 1845787 w 2553868"/>
                <a:gd name="connsiteY15" fmla="*/ 642753 h 1276933"/>
                <a:gd name="connsiteX16" fmla="*/ 154119 w 2553868"/>
                <a:gd name="connsiteY16" fmla="*/ 668271 h 1276933"/>
                <a:gd name="connsiteX17" fmla="*/ 1276934 w 2553868"/>
                <a:gd name="connsiteY17" fmla="*/ 0 h 1276933"/>
                <a:gd name="connsiteX18" fmla="*/ 2547275 w 2553868"/>
                <a:gd name="connsiteY18" fmla="*/ 1146374 h 1276933"/>
                <a:gd name="connsiteX19" fmla="*/ 2551297 w 2553868"/>
                <a:gd name="connsiteY19" fmla="*/ 1226023 h 1276933"/>
                <a:gd name="connsiteX20" fmla="*/ 2532112 w 2553868"/>
                <a:gd name="connsiteY20" fmla="*/ 1111686 h 1276933"/>
                <a:gd name="connsiteX21" fmla="*/ 2339583 w 2553868"/>
                <a:gd name="connsiteY21" fmla="*/ 799576 h 1276933"/>
                <a:gd name="connsiteX22" fmla="*/ 2234634 w 2553868"/>
                <a:gd name="connsiteY22" fmla="*/ 724005 h 1276933"/>
                <a:gd name="connsiteX23" fmla="*/ 2234634 w 2553868"/>
                <a:gd name="connsiteY23" fmla="*/ 724005 h 1276933"/>
                <a:gd name="connsiteX24" fmla="*/ 490311 w 2553868"/>
                <a:gd name="connsiteY24" fmla="*/ 1191395 h 1276933"/>
                <a:gd name="connsiteX25" fmla="*/ 446522 w 2553868"/>
                <a:gd name="connsiteY25" fmla="*/ 1276933 h 1276933"/>
                <a:gd name="connsiteX26" fmla="*/ 0 w 2553868"/>
                <a:gd name="connsiteY26" fmla="*/ 1276933 h 1276933"/>
                <a:gd name="connsiteX27" fmla="*/ 154119 w 2553868"/>
                <a:gd name="connsiteY27" fmla="*/ 668271 h 1276933"/>
                <a:gd name="connsiteX0" fmla="*/ 2552124 w 2553868"/>
                <a:gd name="connsiteY0" fmla="*/ 1242388 h 1276933"/>
                <a:gd name="connsiteX1" fmla="*/ 2553868 w 2553868"/>
                <a:gd name="connsiteY1" fmla="*/ 1276933 h 1276933"/>
                <a:gd name="connsiteX2" fmla="*/ 2551215 w 2553868"/>
                <a:gd name="connsiteY2" fmla="*/ 1276933 h 1276933"/>
                <a:gd name="connsiteX3" fmla="*/ 2552124 w 2553868"/>
                <a:gd name="connsiteY3" fmla="*/ 1242388 h 1276933"/>
                <a:gd name="connsiteX4" fmla="*/ 2129055 w 2553868"/>
                <a:gd name="connsiteY4" fmla="*/ 676459 h 1276933"/>
                <a:gd name="connsiteX5" fmla="*/ 2161647 w 2553868"/>
                <a:gd name="connsiteY5" fmla="*/ 687789 h 1276933"/>
                <a:gd name="connsiteX6" fmla="*/ 2234634 w 2553868"/>
                <a:gd name="connsiteY6" fmla="*/ 724005 h 1276933"/>
                <a:gd name="connsiteX7" fmla="*/ 2129055 w 2553868"/>
                <a:gd name="connsiteY7" fmla="*/ 676459 h 1276933"/>
                <a:gd name="connsiteX8" fmla="*/ 1845787 w 2553868"/>
                <a:gd name="connsiteY8" fmla="*/ 642753 h 1276933"/>
                <a:gd name="connsiteX9" fmla="*/ 1855654 w 2553868"/>
                <a:gd name="connsiteY9" fmla="*/ 641218 h 1276933"/>
                <a:gd name="connsiteX10" fmla="*/ 1865414 w 2553868"/>
                <a:gd name="connsiteY10" fmla="*/ 640882 h 1276933"/>
                <a:gd name="connsiteX11" fmla="*/ 1853116 w 2553868"/>
                <a:gd name="connsiteY11" fmla="*/ 642946 h 1276933"/>
                <a:gd name="connsiteX12" fmla="*/ 1845787 w 2553868"/>
                <a:gd name="connsiteY12" fmla="*/ 642753 h 1276933"/>
                <a:gd name="connsiteX13" fmla="*/ 154119 w 2553868"/>
                <a:gd name="connsiteY13" fmla="*/ 668271 h 1276933"/>
                <a:gd name="connsiteX14" fmla="*/ 1276934 w 2553868"/>
                <a:gd name="connsiteY14" fmla="*/ 0 h 1276933"/>
                <a:gd name="connsiteX15" fmla="*/ 2547275 w 2553868"/>
                <a:gd name="connsiteY15" fmla="*/ 1146374 h 1276933"/>
                <a:gd name="connsiteX16" fmla="*/ 2551297 w 2553868"/>
                <a:gd name="connsiteY16" fmla="*/ 1226023 h 1276933"/>
                <a:gd name="connsiteX17" fmla="*/ 2532112 w 2553868"/>
                <a:gd name="connsiteY17" fmla="*/ 1111686 h 1276933"/>
                <a:gd name="connsiteX18" fmla="*/ 2339583 w 2553868"/>
                <a:gd name="connsiteY18" fmla="*/ 799576 h 1276933"/>
                <a:gd name="connsiteX19" fmla="*/ 2234634 w 2553868"/>
                <a:gd name="connsiteY19" fmla="*/ 724005 h 1276933"/>
                <a:gd name="connsiteX20" fmla="*/ 2234634 w 2553868"/>
                <a:gd name="connsiteY20" fmla="*/ 724005 h 1276933"/>
                <a:gd name="connsiteX21" fmla="*/ 490311 w 2553868"/>
                <a:gd name="connsiteY21" fmla="*/ 1191395 h 1276933"/>
                <a:gd name="connsiteX22" fmla="*/ 446522 w 2553868"/>
                <a:gd name="connsiteY22" fmla="*/ 1276933 h 1276933"/>
                <a:gd name="connsiteX23" fmla="*/ 0 w 2553868"/>
                <a:gd name="connsiteY23" fmla="*/ 1276933 h 1276933"/>
                <a:gd name="connsiteX24" fmla="*/ 154119 w 2553868"/>
                <a:gd name="connsiteY24" fmla="*/ 668271 h 1276933"/>
                <a:gd name="connsiteX0" fmla="*/ 2552124 w 2553868"/>
                <a:gd name="connsiteY0" fmla="*/ 1242388 h 1276933"/>
                <a:gd name="connsiteX1" fmla="*/ 2553868 w 2553868"/>
                <a:gd name="connsiteY1" fmla="*/ 1276933 h 1276933"/>
                <a:gd name="connsiteX2" fmla="*/ 2551215 w 2553868"/>
                <a:gd name="connsiteY2" fmla="*/ 1276933 h 1276933"/>
                <a:gd name="connsiteX3" fmla="*/ 2552124 w 2553868"/>
                <a:gd name="connsiteY3" fmla="*/ 1242388 h 1276933"/>
                <a:gd name="connsiteX4" fmla="*/ 2129055 w 2553868"/>
                <a:gd name="connsiteY4" fmla="*/ 676459 h 1276933"/>
                <a:gd name="connsiteX5" fmla="*/ 2161647 w 2553868"/>
                <a:gd name="connsiteY5" fmla="*/ 687789 h 1276933"/>
                <a:gd name="connsiteX6" fmla="*/ 2234634 w 2553868"/>
                <a:gd name="connsiteY6" fmla="*/ 724005 h 1276933"/>
                <a:gd name="connsiteX7" fmla="*/ 2129055 w 2553868"/>
                <a:gd name="connsiteY7" fmla="*/ 676459 h 1276933"/>
                <a:gd name="connsiteX8" fmla="*/ 1845787 w 2553868"/>
                <a:gd name="connsiteY8" fmla="*/ 642753 h 1276933"/>
                <a:gd name="connsiteX9" fmla="*/ 1855654 w 2553868"/>
                <a:gd name="connsiteY9" fmla="*/ 641218 h 1276933"/>
                <a:gd name="connsiteX10" fmla="*/ 1865414 w 2553868"/>
                <a:gd name="connsiteY10" fmla="*/ 640882 h 1276933"/>
                <a:gd name="connsiteX11" fmla="*/ 1845787 w 2553868"/>
                <a:gd name="connsiteY11" fmla="*/ 642753 h 1276933"/>
                <a:gd name="connsiteX12" fmla="*/ 154119 w 2553868"/>
                <a:gd name="connsiteY12" fmla="*/ 668271 h 1276933"/>
                <a:gd name="connsiteX13" fmla="*/ 1276934 w 2553868"/>
                <a:gd name="connsiteY13" fmla="*/ 0 h 1276933"/>
                <a:gd name="connsiteX14" fmla="*/ 2547275 w 2553868"/>
                <a:gd name="connsiteY14" fmla="*/ 1146374 h 1276933"/>
                <a:gd name="connsiteX15" fmla="*/ 2551297 w 2553868"/>
                <a:gd name="connsiteY15" fmla="*/ 1226023 h 1276933"/>
                <a:gd name="connsiteX16" fmla="*/ 2532112 w 2553868"/>
                <a:gd name="connsiteY16" fmla="*/ 1111686 h 1276933"/>
                <a:gd name="connsiteX17" fmla="*/ 2339583 w 2553868"/>
                <a:gd name="connsiteY17" fmla="*/ 799576 h 1276933"/>
                <a:gd name="connsiteX18" fmla="*/ 2234634 w 2553868"/>
                <a:gd name="connsiteY18" fmla="*/ 724005 h 1276933"/>
                <a:gd name="connsiteX19" fmla="*/ 2234634 w 2553868"/>
                <a:gd name="connsiteY19" fmla="*/ 724005 h 1276933"/>
                <a:gd name="connsiteX20" fmla="*/ 490311 w 2553868"/>
                <a:gd name="connsiteY20" fmla="*/ 1191395 h 1276933"/>
                <a:gd name="connsiteX21" fmla="*/ 446522 w 2553868"/>
                <a:gd name="connsiteY21" fmla="*/ 1276933 h 1276933"/>
                <a:gd name="connsiteX22" fmla="*/ 0 w 2553868"/>
                <a:gd name="connsiteY22" fmla="*/ 1276933 h 1276933"/>
                <a:gd name="connsiteX23" fmla="*/ 154119 w 2553868"/>
                <a:gd name="connsiteY23" fmla="*/ 668271 h 1276933"/>
                <a:gd name="connsiteX0" fmla="*/ 2552124 w 2553868"/>
                <a:gd name="connsiteY0" fmla="*/ 1242388 h 1276933"/>
                <a:gd name="connsiteX1" fmla="*/ 2553868 w 2553868"/>
                <a:gd name="connsiteY1" fmla="*/ 1276933 h 1276933"/>
                <a:gd name="connsiteX2" fmla="*/ 2551215 w 2553868"/>
                <a:gd name="connsiteY2" fmla="*/ 1276933 h 1276933"/>
                <a:gd name="connsiteX3" fmla="*/ 2552124 w 2553868"/>
                <a:gd name="connsiteY3" fmla="*/ 1242388 h 1276933"/>
                <a:gd name="connsiteX4" fmla="*/ 2129055 w 2553868"/>
                <a:gd name="connsiteY4" fmla="*/ 676459 h 1276933"/>
                <a:gd name="connsiteX5" fmla="*/ 2161647 w 2553868"/>
                <a:gd name="connsiteY5" fmla="*/ 687789 h 1276933"/>
                <a:gd name="connsiteX6" fmla="*/ 2234634 w 2553868"/>
                <a:gd name="connsiteY6" fmla="*/ 724005 h 1276933"/>
                <a:gd name="connsiteX7" fmla="*/ 2129055 w 2553868"/>
                <a:gd name="connsiteY7" fmla="*/ 676459 h 1276933"/>
                <a:gd name="connsiteX8" fmla="*/ 1845787 w 2553868"/>
                <a:gd name="connsiteY8" fmla="*/ 642753 h 1276933"/>
                <a:gd name="connsiteX9" fmla="*/ 1855654 w 2553868"/>
                <a:gd name="connsiteY9" fmla="*/ 641218 h 1276933"/>
                <a:gd name="connsiteX10" fmla="*/ 1845787 w 2553868"/>
                <a:gd name="connsiteY10" fmla="*/ 642753 h 1276933"/>
                <a:gd name="connsiteX11" fmla="*/ 154119 w 2553868"/>
                <a:gd name="connsiteY11" fmla="*/ 668271 h 1276933"/>
                <a:gd name="connsiteX12" fmla="*/ 1276934 w 2553868"/>
                <a:gd name="connsiteY12" fmla="*/ 0 h 1276933"/>
                <a:gd name="connsiteX13" fmla="*/ 2547275 w 2553868"/>
                <a:gd name="connsiteY13" fmla="*/ 1146374 h 1276933"/>
                <a:gd name="connsiteX14" fmla="*/ 2551297 w 2553868"/>
                <a:gd name="connsiteY14" fmla="*/ 1226023 h 1276933"/>
                <a:gd name="connsiteX15" fmla="*/ 2532112 w 2553868"/>
                <a:gd name="connsiteY15" fmla="*/ 1111686 h 1276933"/>
                <a:gd name="connsiteX16" fmla="*/ 2339583 w 2553868"/>
                <a:gd name="connsiteY16" fmla="*/ 799576 h 1276933"/>
                <a:gd name="connsiteX17" fmla="*/ 2234634 w 2553868"/>
                <a:gd name="connsiteY17" fmla="*/ 724005 h 1276933"/>
                <a:gd name="connsiteX18" fmla="*/ 2234634 w 2553868"/>
                <a:gd name="connsiteY18" fmla="*/ 724005 h 1276933"/>
                <a:gd name="connsiteX19" fmla="*/ 490311 w 2553868"/>
                <a:gd name="connsiteY19" fmla="*/ 1191395 h 1276933"/>
                <a:gd name="connsiteX20" fmla="*/ 446522 w 2553868"/>
                <a:gd name="connsiteY20" fmla="*/ 1276933 h 1276933"/>
                <a:gd name="connsiteX21" fmla="*/ 0 w 2553868"/>
                <a:gd name="connsiteY21" fmla="*/ 1276933 h 1276933"/>
                <a:gd name="connsiteX22" fmla="*/ 154119 w 2553868"/>
                <a:gd name="connsiteY22" fmla="*/ 668271 h 1276933"/>
                <a:gd name="connsiteX0" fmla="*/ 2552124 w 2553868"/>
                <a:gd name="connsiteY0" fmla="*/ 1242388 h 1276933"/>
                <a:gd name="connsiteX1" fmla="*/ 2553868 w 2553868"/>
                <a:gd name="connsiteY1" fmla="*/ 1276933 h 1276933"/>
                <a:gd name="connsiteX2" fmla="*/ 2551215 w 2553868"/>
                <a:gd name="connsiteY2" fmla="*/ 1276933 h 1276933"/>
                <a:gd name="connsiteX3" fmla="*/ 2552124 w 2553868"/>
                <a:gd name="connsiteY3" fmla="*/ 1242388 h 1276933"/>
                <a:gd name="connsiteX4" fmla="*/ 2129055 w 2553868"/>
                <a:gd name="connsiteY4" fmla="*/ 676459 h 1276933"/>
                <a:gd name="connsiteX5" fmla="*/ 2161647 w 2553868"/>
                <a:gd name="connsiteY5" fmla="*/ 687789 h 1276933"/>
                <a:gd name="connsiteX6" fmla="*/ 2234634 w 2553868"/>
                <a:gd name="connsiteY6" fmla="*/ 724005 h 1276933"/>
                <a:gd name="connsiteX7" fmla="*/ 2129055 w 2553868"/>
                <a:gd name="connsiteY7" fmla="*/ 676459 h 1276933"/>
                <a:gd name="connsiteX8" fmla="*/ 154119 w 2553868"/>
                <a:gd name="connsiteY8" fmla="*/ 668271 h 1276933"/>
                <a:gd name="connsiteX9" fmla="*/ 1276934 w 2553868"/>
                <a:gd name="connsiteY9" fmla="*/ 0 h 1276933"/>
                <a:gd name="connsiteX10" fmla="*/ 2547275 w 2553868"/>
                <a:gd name="connsiteY10" fmla="*/ 1146374 h 1276933"/>
                <a:gd name="connsiteX11" fmla="*/ 2551297 w 2553868"/>
                <a:gd name="connsiteY11" fmla="*/ 1226023 h 1276933"/>
                <a:gd name="connsiteX12" fmla="*/ 2532112 w 2553868"/>
                <a:gd name="connsiteY12" fmla="*/ 1111686 h 1276933"/>
                <a:gd name="connsiteX13" fmla="*/ 2339583 w 2553868"/>
                <a:gd name="connsiteY13" fmla="*/ 799576 h 1276933"/>
                <a:gd name="connsiteX14" fmla="*/ 2234634 w 2553868"/>
                <a:gd name="connsiteY14" fmla="*/ 724005 h 1276933"/>
                <a:gd name="connsiteX15" fmla="*/ 2234634 w 2553868"/>
                <a:gd name="connsiteY15" fmla="*/ 724005 h 1276933"/>
                <a:gd name="connsiteX16" fmla="*/ 490311 w 2553868"/>
                <a:gd name="connsiteY16" fmla="*/ 1191395 h 1276933"/>
                <a:gd name="connsiteX17" fmla="*/ 446522 w 2553868"/>
                <a:gd name="connsiteY17" fmla="*/ 1276933 h 1276933"/>
                <a:gd name="connsiteX18" fmla="*/ 0 w 2553868"/>
                <a:gd name="connsiteY18" fmla="*/ 1276933 h 1276933"/>
                <a:gd name="connsiteX19" fmla="*/ 154119 w 2553868"/>
                <a:gd name="connsiteY19" fmla="*/ 668271 h 1276933"/>
                <a:gd name="connsiteX0" fmla="*/ 2552124 w 2553868"/>
                <a:gd name="connsiteY0" fmla="*/ 1242388 h 1276933"/>
                <a:gd name="connsiteX1" fmla="*/ 2553868 w 2553868"/>
                <a:gd name="connsiteY1" fmla="*/ 1276933 h 1276933"/>
                <a:gd name="connsiteX2" fmla="*/ 2551215 w 2553868"/>
                <a:gd name="connsiteY2" fmla="*/ 1276933 h 1276933"/>
                <a:gd name="connsiteX3" fmla="*/ 2552124 w 2553868"/>
                <a:gd name="connsiteY3" fmla="*/ 1242388 h 1276933"/>
                <a:gd name="connsiteX4" fmla="*/ 2234634 w 2553868"/>
                <a:gd name="connsiteY4" fmla="*/ 724005 h 1276933"/>
                <a:gd name="connsiteX5" fmla="*/ 2161647 w 2553868"/>
                <a:gd name="connsiteY5" fmla="*/ 687789 h 1276933"/>
                <a:gd name="connsiteX6" fmla="*/ 2234634 w 2553868"/>
                <a:gd name="connsiteY6" fmla="*/ 724005 h 1276933"/>
                <a:gd name="connsiteX7" fmla="*/ 154119 w 2553868"/>
                <a:gd name="connsiteY7" fmla="*/ 668271 h 1276933"/>
                <a:gd name="connsiteX8" fmla="*/ 1276934 w 2553868"/>
                <a:gd name="connsiteY8" fmla="*/ 0 h 1276933"/>
                <a:gd name="connsiteX9" fmla="*/ 2547275 w 2553868"/>
                <a:gd name="connsiteY9" fmla="*/ 1146374 h 1276933"/>
                <a:gd name="connsiteX10" fmla="*/ 2551297 w 2553868"/>
                <a:gd name="connsiteY10" fmla="*/ 1226023 h 1276933"/>
                <a:gd name="connsiteX11" fmla="*/ 2532112 w 2553868"/>
                <a:gd name="connsiteY11" fmla="*/ 1111686 h 1276933"/>
                <a:gd name="connsiteX12" fmla="*/ 2339583 w 2553868"/>
                <a:gd name="connsiteY12" fmla="*/ 799576 h 1276933"/>
                <a:gd name="connsiteX13" fmla="*/ 2234634 w 2553868"/>
                <a:gd name="connsiteY13" fmla="*/ 724005 h 1276933"/>
                <a:gd name="connsiteX14" fmla="*/ 2234634 w 2553868"/>
                <a:gd name="connsiteY14" fmla="*/ 724005 h 1276933"/>
                <a:gd name="connsiteX15" fmla="*/ 490311 w 2553868"/>
                <a:gd name="connsiteY15" fmla="*/ 1191395 h 1276933"/>
                <a:gd name="connsiteX16" fmla="*/ 446522 w 2553868"/>
                <a:gd name="connsiteY16" fmla="*/ 1276933 h 1276933"/>
                <a:gd name="connsiteX17" fmla="*/ 0 w 2553868"/>
                <a:gd name="connsiteY17" fmla="*/ 1276933 h 1276933"/>
                <a:gd name="connsiteX18" fmla="*/ 154119 w 2553868"/>
                <a:gd name="connsiteY18" fmla="*/ 668271 h 12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3868" h="1276933">
                  <a:moveTo>
                    <a:pt x="2552124" y="1242388"/>
                  </a:moveTo>
                  <a:lnTo>
                    <a:pt x="2553868" y="1276933"/>
                  </a:lnTo>
                  <a:lnTo>
                    <a:pt x="2551215" y="1276933"/>
                  </a:lnTo>
                  <a:lnTo>
                    <a:pt x="2552124" y="1242388"/>
                  </a:lnTo>
                  <a:close/>
                  <a:moveTo>
                    <a:pt x="2234634" y="724005"/>
                  </a:moveTo>
                  <a:lnTo>
                    <a:pt x="2161647" y="687789"/>
                  </a:lnTo>
                  <a:lnTo>
                    <a:pt x="2234634" y="724005"/>
                  </a:lnTo>
                  <a:close/>
                  <a:moveTo>
                    <a:pt x="154119" y="668271"/>
                  </a:moveTo>
                  <a:cubicBezTo>
                    <a:pt x="370354" y="270219"/>
                    <a:pt x="792087" y="0"/>
                    <a:pt x="1276934" y="0"/>
                  </a:cubicBezTo>
                  <a:cubicBezTo>
                    <a:pt x="1938088" y="0"/>
                    <a:pt x="2481883" y="502474"/>
                    <a:pt x="2547275" y="1146374"/>
                  </a:cubicBezTo>
                  <a:lnTo>
                    <a:pt x="2551297" y="1226023"/>
                  </a:lnTo>
                  <a:lnTo>
                    <a:pt x="2532112" y="1111686"/>
                  </a:lnTo>
                  <a:cubicBezTo>
                    <a:pt x="2500394" y="993314"/>
                    <a:pt x="2434808" y="884016"/>
                    <a:pt x="2339583" y="799576"/>
                  </a:cubicBezTo>
                  <a:lnTo>
                    <a:pt x="2234634" y="724005"/>
                  </a:lnTo>
                  <a:lnTo>
                    <a:pt x="2234634" y="724005"/>
                  </a:lnTo>
                  <a:cubicBezTo>
                    <a:pt x="1623887" y="371390"/>
                    <a:pt x="842926" y="580648"/>
                    <a:pt x="490311" y="1191395"/>
                  </a:cubicBezTo>
                  <a:lnTo>
                    <a:pt x="446522" y="1276933"/>
                  </a:lnTo>
                  <a:lnTo>
                    <a:pt x="0" y="1276933"/>
                  </a:lnTo>
                  <a:cubicBezTo>
                    <a:pt x="0" y="1056549"/>
                    <a:pt x="55830" y="849204"/>
                    <a:pt x="154119" y="66827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nvGrpSpPr>
            <p:cNvPr id="9" name="Group 8">
              <a:extLst>
                <a:ext uri="{FF2B5EF4-FFF2-40B4-BE49-F238E27FC236}">
                  <a16:creationId xmlns:a16="http://schemas.microsoft.com/office/drawing/2014/main" id="{8682C766-8EAF-40FA-A474-DDDDA80CBCAE}"/>
                </a:ext>
              </a:extLst>
            </p:cNvPr>
            <p:cNvGrpSpPr/>
            <p:nvPr/>
          </p:nvGrpSpPr>
          <p:grpSpPr>
            <a:xfrm>
              <a:off x="2380841" y="710623"/>
              <a:ext cx="3830800" cy="3766520"/>
              <a:chOff x="2380841" y="710623"/>
              <a:chExt cx="3830800" cy="3766520"/>
            </a:xfrm>
          </p:grpSpPr>
          <p:sp>
            <p:nvSpPr>
              <p:cNvPr id="10" name="Figure">
                <a:extLst>
                  <a:ext uri="{FF2B5EF4-FFF2-40B4-BE49-F238E27FC236}">
                    <a16:creationId xmlns:a16="http://schemas.microsoft.com/office/drawing/2014/main" id="{E013793F-1ED2-4053-ACA2-9F03FF0CC1D0}"/>
                  </a:ext>
                </a:extLst>
              </p:cNvPr>
              <p:cNvSpPr/>
              <p:nvPr/>
            </p:nvSpPr>
            <p:spPr>
              <a:xfrm>
                <a:off x="3916802" y="1893508"/>
                <a:ext cx="1103732" cy="979909"/>
              </a:xfrm>
              <a:custGeom>
                <a:avLst/>
                <a:gdLst/>
                <a:ahLst/>
                <a:cxnLst>
                  <a:cxn ang="0">
                    <a:pos x="wd2" y="hd2"/>
                  </a:cxn>
                  <a:cxn ang="5400000">
                    <a:pos x="wd2" y="hd2"/>
                  </a:cxn>
                  <a:cxn ang="10800000">
                    <a:pos x="wd2" y="hd2"/>
                  </a:cxn>
                  <a:cxn ang="16200000">
                    <a:pos x="wd2" y="hd2"/>
                  </a:cxn>
                </a:cxnLst>
                <a:rect l="0" t="0" r="r" b="b"/>
                <a:pathLst>
                  <a:path w="21475" h="21600" extrusionOk="0">
                    <a:moveTo>
                      <a:pt x="16678" y="871"/>
                    </a:moveTo>
                    <a:cubicBezTo>
                      <a:pt x="16429" y="400"/>
                      <a:pt x="15826" y="0"/>
                      <a:pt x="15349" y="0"/>
                    </a:cubicBezTo>
                    <a:lnTo>
                      <a:pt x="6127" y="0"/>
                    </a:lnTo>
                    <a:cubicBezTo>
                      <a:pt x="5650" y="0"/>
                      <a:pt x="5047" y="400"/>
                      <a:pt x="4798" y="871"/>
                    </a:cubicBezTo>
                    <a:lnTo>
                      <a:pt x="187" y="9929"/>
                    </a:lnTo>
                    <a:cubicBezTo>
                      <a:pt x="-62" y="10400"/>
                      <a:pt x="-62" y="11200"/>
                      <a:pt x="187" y="11671"/>
                    </a:cubicBezTo>
                    <a:lnTo>
                      <a:pt x="4798" y="20729"/>
                    </a:lnTo>
                    <a:cubicBezTo>
                      <a:pt x="5047" y="21200"/>
                      <a:pt x="5650" y="21600"/>
                      <a:pt x="6127" y="21600"/>
                    </a:cubicBezTo>
                    <a:lnTo>
                      <a:pt x="15349" y="21600"/>
                    </a:lnTo>
                    <a:cubicBezTo>
                      <a:pt x="15826" y="21600"/>
                      <a:pt x="16429" y="21200"/>
                      <a:pt x="16678" y="20729"/>
                    </a:cubicBezTo>
                    <a:lnTo>
                      <a:pt x="21289" y="11671"/>
                    </a:lnTo>
                    <a:cubicBezTo>
                      <a:pt x="21538" y="11200"/>
                      <a:pt x="21538" y="10400"/>
                      <a:pt x="21289" y="9929"/>
                    </a:cubicBezTo>
                    <a:lnTo>
                      <a:pt x="16678" y="871"/>
                    </a:lnTo>
                    <a:close/>
                  </a:path>
                </a:pathLst>
              </a:custGeom>
              <a:solidFill>
                <a:schemeClr val="bg1"/>
              </a:solidFill>
              <a:ln w="12700">
                <a:miter lim="400000"/>
              </a:ln>
            </p:spPr>
            <p:txBody>
              <a:bodyPr lIns="21431" tIns="21431" rIns="21431" bIns="21431"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11" name="Freeform: Shape 127">
                <a:extLst>
                  <a:ext uri="{FF2B5EF4-FFF2-40B4-BE49-F238E27FC236}">
                    <a16:creationId xmlns:a16="http://schemas.microsoft.com/office/drawing/2014/main" id="{10A6E2A1-0465-4DF7-8D9C-2F77C6F80E5E}"/>
                  </a:ext>
                </a:extLst>
              </p:cNvPr>
              <p:cNvSpPr>
                <a:spLocks noChangeAspect="1"/>
              </p:cNvSpPr>
              <p:nvPr/>
            </p:nvSpPr>
            <p:spPr>
              <a:xfrm rot="14400000">
                <a:off x="2785613" y="2561742"/>
                <a:ext cx="2553868" cy="1276933"/>
              </a:xfrm>
              <a:custGeom>
                <a:avLst/>
                <a:gdLst>
                  <a:gd name="connsiteX0" fmla="*/ 2551297 w 2553868"/>
                  <a:gd name="connsiteY0" fmla="*/ 1226015 h 1276933"/>
                  <a:gd name="connsiteX1" fmla="*/ 2532113 w 2553868"/>
                  <a:gd name="connsiteY1" fmla="*/ 1111685 h 1276933"/>
                  <a:gd name="connsiteX2" fmla="*/ 2339583 w 2553868"/>
                  <a:gd name="connsiteY2" fmla="*/ 799574 h 1276933"/>
                  <a:gd name="connsiteX3" fmla="*/ 2234634 w 2553868"/>
                  <a:gd name="connsiteY3" fmla="*/ 724004 h 1276933"/>
                  <a:gd name="connsiteX4" fmla="*/ 2234634 w 2553868"/>
                  <a:gd name="connsiteY4" fmla="*/ 724004 h 1276933"/>
                  <a:gd name="connsiteX5" fmla="*/ 2118271 w 2553868"/>
                  <a:gd name="connsiteY5" fmla="*/ 664434 h 1276933"/>
                  <a:gd name="connsiteX6" fmla="*/ 490311 w 2553868"/>
                  <a:gd name="connsiteY6" fmla="*/ 1191394 h 1276933"/>
                  <a:gd name="connsiteX7" fmla="*/ 446522 w 2553868"/>
                  <a:gd name="connsiteY7" fmla="*/ 1276933 h 1276933"/>
                  <a:gd name="connsiteX8" fmla="*/ 0 w 2553868"/>
                  <a:gd name="connsiteY8" fmla="*/ 1276933 h 1276933"/>
                  <a:gd name="connsiteX9" fmla="*/ 1276934 w 2553868"/>
                  <a:gd name="connsiteY9" fmla="*/ 0 h 1276933"/>
                  <a:gd name="connsiteX10" fmla="*/ 2547275 w 2553868"/>
                  <a:gd name="connsiteY10" fmla="*/ 1146374 h 1276933"/>
                  <a:gd name="connsiteX11" fmla="*/ 2553868 w 2553868"/>
                  <a:gd name="connsiteY11" fmla="*/ 1276933 h 1276933"/>
                  <a:gd name="connsiteX12" fmla="*/ 2551215 w 2553868"/>
                  <a:gd name="connsiteY12" fmla="*/ 1276933 h 1276933"/>
                  <a:gd name="connsiteX13" fmla="*/ 2552124 w 2553868"/>
                  <a:gd name="connsiteY13" fmla="*/ 1242398 h 12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3868" h="1276933">
                    <a:moveTo>
                      <a:pt x="2551297" y="1226015"/>
                    </a:moveTo>
                    <a:lnTo>
                      <a:pt x="2532113" y="1111685"/>
                    </a:lnTo>
                    <a:cubicBezTo>
                      <a:pt x="2500395" y="993312"/>
                      <a:pt x="2434809" y="884014"/>
                      <a:pt x="2339583" y="799574"/>
                    </a:cubicBezTo>
                    <a:lnTo>
                      <a:pt x="2234634" y="724004"/>
                    </a:lnTo>
                    <a:lnTo>
                      <a:pt x="2234634" y="724004"/>
                    </a:lnTo>
                    <a:lnTo>
                      <a:pt x="2118271" y="664434"/>
                    </a:lnTo>
                    <a:cubicBezTo>
                      <a:pt x="1527940" y="399114"/>
                      <a:pt x="820888" y="618818"/>
                      <a:pt x="490311" y="1191394"/>
                    </a:cubicBezTo>
                    <a:lnTo>
                      <a:pt x="446522" y="1276933"/>
                    </a:lnTo>
                    <a:lnTo>
                      <a:pt x="0" y="1276933"/>
                    </a:lnTo>
                    <a:cubicBezTo>
                      <a:pt x="0" y="571703"/>
                      <a:pt x="571703" y="0"/>
                      <a:pt x="1276934" y="0"/>
                    </a:cubicBezTo>
                    <a:cubicBezTo>
                      <a:pt x="1938088" y="0"/>
                      <a:pt x="2481883" y="502474"/>
                      <a:pt x="2547275" y="1146374"/>
                    </a:cubicBezTo>
                    <a:close/>
                    <a:moveTo>
                      <a:pt x="2553868" y="1276933"/>
                    </a:moveTo>
                    <a:lnTo>
                      <a:pt x="2551215" y="1276933"/>
                    </a:lnTo>
                    <a:lnTo>
                      <a:pt x="2552124" y="124239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2" name="Freeform: Shape 130">
                <a:extLst>
                  <a:ext uri="{FF2B5EF4-FFF2-40B4-BE49-F238E27FC236}">
                    <a16:creationId xmlns:a16="http://schemas.microsoft.com/office/drawing/2014/main" id="{89D374DA-40DC-40A6-9ACE-110689CDF5F5}"/>
                  </a:ext>
                </a:extLst>
              </p:cNvPr>
              <p:cNvSpPr>
                <a:spLocks noChangeAspect="1"/>
              </p:cNvSpPr>
              <p:nvPr/>
            </p:nvSpPr>
            <p:spPr>
              <a:xfrm rot="18000000">
                <a:off x="2147145" y="1923276"/>
                <a:ext cx="2553868" cy="1276933"/>
              </a:xfrm>
              <a:custGeom>
                <a:avLst/>
                <a:gdLst>
                  <a:gd name="connsiteX0" fmla="*/ 2080623 w 2553868"/>
                  <a:gd name="connsiteY0" fmla="*/ 660218 h 1276933"/>
                  <a:gd name="connsiteX1" fmla="*/ 1972040 w 2553868"/>
                  <a:gd name="connsiteY1" fmla="*/ 641998 h 1276933"/>
                  <a:gd name="connsiteX2" fmla="*/ 1990413 w 2553868"/>
                  <a:gd name="connsiteY2" fmla="*/ 642850 h 1276933"/>
                  <a:gd name="connsiteX3" fmla="*/ 2210189 w 2553868"/>
                  <a:gd name="connsiteY3" fmla="*/ 712132 h 1276933"/>
                  <a:gd name="connsiteX4" fmla="*/ 2203856 w 2553868"/>
                  <a:gd name="connsiteY4" fmla="*/ 708249 h 1276933"/>
                  <a:gd name="connsiteX5" fmla="*/ 2203856 w 2553868"/>
                  <a:gd name="connsiteY5" fmla="*/ 708250 h 1276933"/>
                  <a:gd name="connsiteX6" fmla="*/ 2549313 w 2553868"/>
                  <a:gd name="connsiteY6" fmla="*/ 1204735 h 1276933"/>
                  <a:gd name="connsiteX7" fmla="*/ 2553868 w 2553868"/>
                  <a:gd name="connsiteY7" fmla="*/ 1276933 h 1276933"/>
                  <a:gd name="connsiteX8" fmla="*/ 2551214 w 2553868"/>
                  <a:gd name="connsiteY8" fmla="*/ 1276933 h 1276933"/>
                  <a:gd name="connsiteX9" fmla="*/ 2548794 w 2553868"/>
                  <a:gd name="connsiteY9" fmla="*/ 1196498 h 1276933"/>
                  <a:gd name="connsiteX10" fmla="*/ 2549137 w 2553868"/>
                  <a:gd name="connsiteY10" fmla="*/ 1198012 h 1276933"/>
                  <a:gd name="connsiteX11" fmla="*/ 2549313 w 2553868"/>
                  <a:gd name="connsiteY11" fmla="*/ 1204735 h 1276933"/>
                  <a:gd name="connsiteX12" fmla="*/ 2399749 w 2553868"/>
                  <a:gd name="connsiteY12" fmla="*/ 668271 h 1276933"/>
                  <a:gd name="connsiteX13" fmla="*/ 2543609 w 2553868"/>
                  <a:gd name="connsiteY13" fmla="*/ 1114299 h 1276933"/>
                  <a:gd name="connsiteX14" fmla="*/ 2548794 w 2553868"/>
                  <a:gd name="connsiteY14" fmla="*/ 1196498 h 1276933"/>
                  <a:gd name="connsiteX15" fmla="*/ 2521432 w 2553868"/>
                  <a:gd name="connsiteY15" fmla="*/ 1075620 h 1276933"/>
                  <a:gd name="connsiteX16" fmla="*/ 2468328 w 2553868"/>
                  <a:gd name="connsiteY16" fmla="*/ 957700 h 1276933"/>
                  <a:gd name="connsiteX17" fmla="*/ 2300616 w 2553868"/>
                  <a:gd name="connsiteY17" fmla="*/ 767562 h 1276933"/>
                  <a:gd name="connsiteX18" fmla="*/ 2233308 w 2553868"/>
                  <a:gd name="connsiteY18" fmla="*/ 726303 h 1276933"/>
                  <a:gd name="connsiteX19" fmla="*/ 2234634 w 2553868"/>
                  <a:gd name="connsiteY19" fmla="*/ 724005 h 1276933"/>
                  <a:gd name="connsiteX20" fmla="*/ 2203856 w 2553868"/>
                  <a:gd name="connsiteY20" fmla="*/ 708250 h 1276933"/>
                  <a:gd name="connsiteX21" fmla="*/ 2203855 w 2553868"/>
                  <a:gd name="connsiteY21" fmla="*/ 708249 h 1276933"/>
                  <a:gd name="connsiteX22" fmla="*/ 2203856 w 2553868"/>
                  <a:gd name="connsiteY22" fmla="*/ 708249 h 1276933"/>
                  <a:gd name="connsiteX23" fmla="*/ 2195411 w 2553868"/>
                  <a:gd name="connsiteY23" fmla="*/ 703073 h 1276933"/>
                  <a:gd name="connsiteX24" fmla="*/ 2183409 w 2553868"/>
                  <a:gd name="connsiteY24" fmla="*/ 698592 h 1276933"/>
                  <a:gd name="connsiteX25" fmla="*/ 2189252 w 2553868"/>
                  <a:gd name="connsiteY25" fmla="*/ 700773 h 1276933"/>
                  <a:gd name="connsiteX26" fmla="*/ 2118271 w 2553868"/>
                  <a:gd name="connsiteY26" fmla="*/ 664436 h 1276933"/>
                  <a:gd name="connsiteX27" fmla="*/ 490309 w 2553868"/>
                  <a:gd name="connsiteY27" fmla="*/ 1191397 h 1276933"/>
                  <a:gd name="connsiteX28" fmla="*/ 446522 w 2553868"/>
                  <a:gd name="connsiteY28" fmla="*/ 1276933 h 1276933"/>
                  <a:gd name="connsiteX29" fmla="*/ 0 w 2553868"/>
                  <a:gd name="connsiteY29" fmla="*/ 1276933 h 1276933"/>
                  <a:gd name="connsiteX30" fmla="*/ 1276934 w 2553868"/>
                  <a:gd name="connsiteY30" fmla="*/ 0 h 1276933"/>
                  <a:gd name="connsiteX31" fmla="*/ 2399749 w 2553868"/>
                  <a:gd name="connsiteY31" fmla="*/ 668271 h 1276933"/>
                  <a:gd name="connsiteX0" fmla="*/ 2080623 w 2553868"/>
                  <a:gd name="connsiteY0" fmla="*/ 660218 h 1276933"/>
                  <a:gd name="connsiteX1" fmla="*/ 1990413 w 2553868"/>
                  <a:gd name="connsiteY1" fmla="*/ 642850 h 1276933"/>
                  <a:gd name="connsiteX2" fmla="*/ 2080623 w 2553868"/>
                  <a:gd name="connsiteY2" fmla="*/ 660218 h 1276933"/>
                  <a:gd name="connsiteX3" fmla="*/ 2210189 w 2553868"/>
                  <a:gd name="connsiteY3" fmla="*/ 712132 h 1276933"/>
                  <a:gd name="connsiteX4" fmla="*/ 2203856 w 2553868"/>
                  <a:gd name="connsiteY4" fmla="*/ 708249 h 1276933"/>
                  <a:gd name="connsiteX5" fmla="*/ 2203856 w 2553868"/>
                  <a:gd name="connsiteY5" fmla="*/ 708250 h 1276933"/>
                  <a:gd name="connsiteX6" fmla="*/ 2210189 w 2553868"/>
                  <a:gd name="connsiteY6" fmla="*/ 712132 h 1276933"/>
                  <a:gd name="connsiteX7" fmla="*/ 2549313 w 2553868"/>
                  <a:gd name="connsiteY7" fmla="*/ 1204735 h 1276933"/>
                  <a:gd name="connsiteX8" fmla="*/ 2553868 w 2553868"/>
                  <a:gd name="connsiteY8" fmla="*/ 1276933 h 1276933"/>
                  <a:gd name="connsiteX9" fmla="*/ 2551214 w 2553868"/>
                  <a:gd name="connsiteY9" fmla="*/ 1276933 h 1276933"/>
                  <a:gd name="connsiteX10" fmla="*/ 2549313 w 2553868"/>
                  <a:gd name="connsiteY10" fmla="*/ 1204735 h 1276933"/>
                  <a:gd name="connsiteX11" fmla="*/ 2548794 w 2553868"/>
                  <a:gd name="connsiteY11" fmla="*/ 1196498 h 1276933"/>
                  <a:gd name="connsiteX12" fmla="*/ 2549137 w 2553868"/>
                  <a:gd name="connsiteY12" fmla="*/ 1198012 h 1276933"/>
                  <a:gd name="connsiteX13" fmla="*/ 2549313 w 2553868"/>
                  <a:gd name="connsiteY13" fmla="*/ 1204735 h 1276933"/>
                  <a:gd name="connsiteX14" fmla="*/ 2548794 w 2553868"/>
                  <a:gd name="connsiteY14" fmla="*/ 1196498 h 1276933"/>
                  <a:gd name="connsiteX15" fmla="*/ 2399749 w 2553868"/>
                  <a:gd name="connsiteY15" fmla="*/ 668271 h 1276933"/>
                  <a:gd name="connsiteX16" fmla="*/ 2543609 w 2553868"/>
                  <a:gd name="connsiteY16" fmla="*/ 1114299 h 1276933"/>
                  <a:gd name="connsiteX17" fmla="*/ 2548794 w 2553868"/>
                  <a:gd name="connsiteY17" fmla="*/ 1196498 h 1276933"/>
                  <a:gd name="connsiteX18" fmla="*/ 2521432 w 2553868"/>
                  <a:gd name="connsiteY18" fmla="*/ 1075620 h 1276933"/>
                  <a:gd name="connsiteX19" fmla="*/ 2468328 w 2553868"/>
                  <a:gd name="connsiteY19" fmla="*/ 957700 h 1276933"/>
                  <a:gd name="connsiteX20" fmla="*/ 2300616 w 2553868"/>
                  <a:gd name="connsiteY20" fmla="*/ 767562 h 1276933"/>
                  <a:gd name="connsiteX21" fmla="*/ 2233308 w 2553868"/>
                  <a:gd name="connsiteY21" fmla="*/ 726303 h 1276933"/>
                  <a:gd name="connsiteX22" fmla="*/ 2234634 w 2553868"/>
                  <a:gd name="connsiteY22" fmla="*/ 724005 h 1276933"/>
                  <a:gd name="connsiteX23" fmla="*/ 2203856 w 2553868"/>
                  <a:gd name="connsiteY23" fmla="*/ 708250 h 1276933"/>
                  <a:gd name="connsiteX24" fmla="*/ 2203855 w 2553868"/>
                  <a:gd name="connsiteY24" fmla="*/ 708249 h 1276933"/>
                  <a:gd name="connsiteX25" fmla="*/ 2203856 w 2553868"/>
                  <a:gd name="connsiteY25" fmla="*/ 708249 h 1276933"/>
                  <a:gd name="connsiteX26" fmla="*/ 2195411 w 2553868"/>
                  <a:gd name="connsiteY26" fmla="*/ 703073 h 1276933"/>
                  <a:gd name="connsiteX27" fmla="*/ 2183409 w 2553868"/>
                  <a:gd name="connsiteY27" fmla="*/ 698592 h 1276933"/>
                  <a:gd name="connsiteX28" fmla="*/ 2189252 w 2553868"/>
                  <a:gd name="connsiteY28" fmla="*/ 700773 h 1276933"/>
                  <a:gd name="connsiteX29" fmla="*/ 2118271 w 2553868"/>
                  <a:gd name="connsiteY29" fmla="*/ 664436 h 1276933"/>
                  <a:gd name="connsiteX30" fmla="*/ 490309 w 2553868"/>
                  <a:gd name="connsiteY30" fmla="*/ 1191397 h 1276933"/>
                  <a:gd name="connsiteX31" fmla="*/ 446522 w 2553868"/>
                  <a:gd name="connsiteY31" fmla="*/ 1276933 h 1276933"/>
                  <a:gd name="connsiteX32" fmla="*/ 0 w 2553868"/>
                  <a:gd name="connsiteY32" fmla="*/ 1276933 h 1276933"/>
                  <a:gd name="connsiteX33" fmla="*/ 1276934 w 2553868"/>
                  <a:gd name="connsiteY33" fmla="*/ 0 h 1276933"/>
                  <a:gd name="connsiteX34" fmla="*/ 2399749 w 2553868"/>
                  <a:gd name="connsiteY34" fmla="*/ 668271 h 1276933"/>
                  <a:gd name="connsiteX0" fmla="*/ 2210189 w 2553868"/>
                  <a:gd name="connsiteY0" fmla="*/ 712132 h 1276933"/>
                  <a:gd name="connsiteX1" fmla="*/ 2203856 w 2553868"/>
                  <a:gd name="connsiteY1" fmla="*/ 708249 h 1276933"/>
                  <a:gd name="connsiteX2" fmla="*/ 2203856 w 2553868"/>
                  <a:gd name="connsiteY2" fmla="*/ 708250 h 1276933"/>
                  <a:gd name="connsiteX3" fmla="*/ 2210189 w 2553868"/>
                  <a:gd name="connsiteY3" fmla="*/ 712132 h 1276933"/>
                  <a:gd name="connsiteX4" fmla="*/ 2549313 w 2553868"/>
                  <a:gd name="connsiteY4" fmla="*/ 1204735 h 1276933"/>
                  <a:gd name="connsiteX5" fmla="*/ 2553868 w 2553868"/>
                  <a:gd name="connsiteY5" fmla="*/ 1276933 h 1276933"/>
                  <a:gd name="connsiteX6" fmla="*/ 2551214 w 2553868"/>
                  <a:gd name="connsiteY6" fmla="*/ 1276933 h 1276933"/>
                  <a:gd name="connsiteX7" fmla="*/ 2549313 w 2553868"/>
                  <a:gd name="connsiteY7" fmla="*/ 1204735 h 1276933"/>
                  <a:gd name="connsiteX8" fmla="*/ 2548794 w 2553868"/>
                  <a:gd name="connsiteY8" fmla="*/ 1196498 h 1276933"/>
                  <a:gd name="connsiteX9" fmla="*/ 2549137 w 2553868"/>
                  <a:gd name="connsiteY9" fmla="*/ 1198012 h 1276933"/>
                  <a:gd name="connsiteX10" fmla="*/ 2549313 w 2553868"/>
                  <a:gd name="connsiteY10" fmla="*/ 1204735 h 1276933"/>
                  <a:gd name="connsiteX11" fmla="*/ 2548794 w 2553868"/>
                  <a:gd name="connsiteY11" fmla="*/ 1196498 h 1276933"/>
                  <a:gd name="connsiteX12" fmla="*/ 2399749 w 2553868"/>
                  <a:gd name="connsiteY12" fmla="*/ 668271 h 1276933"/>
                  <a:gd name="connsiteX13" fmla="*/ 2543609 w 2553868"/>
                  <a:gd name="connsiteY13" fmla="*/ 1114299 h 1276933"/>
                  <a:gd name="connsiteX14" fmla="*/ 2548794 w 2553868"/>
                  <a:gd name="connsiteY14" fmla="*/ 1196498 h 1276933"/>
                  <a:gd name="connsiteX15" fmla="*/ 2521432 w 2553868"/>
                  <a:gd name="connsiteY15" fmla="*/ 1075620 h 1276933"/>
                  <a:gd name="connsiteX16" fmla="*/ 2468328 w 2553868"/>
                  <a:gd name="connsiteY16" fmla="*/ 957700 h 1276933"/>
                  <a:gd name="connsiteX17" fmla="*/ 2300616 w 2553868"/>
                  <a:gd name="connsiteY17" fmla="*/ 767562 h 1276933"/>
                  <a:gd name="connsiteX18" fmla="*/ 2233308 w 2553868"/>
                  <a:gd name="connsiteY18" fmla="*/ 726303 h 1276933"/>
                  <a:gd name="connsiteX19" fmla="*/ 2234634 w 2553868"/>
                  <a:gd name="connsiteY19" fmla="*/ 724005 h 1276933"/>
                  <a:gd name="connsiteX20" fmla="*/ 2203856 w 2553868"/>
                  <a:gd name="connsiteY20" fmla="*/ 708250 h 1276933"/>
                  <a:gd name="connsiteX21" fmla="*/ 2203855 w 2553868"/>
                  <a:gd name="connsiteY21" fmla="*/ 708249 h 1276933"/>
                  <a:gd name="connsiteX22" fmla="*/ 2203856 w 2553868"/>
                  <a:gd name="connsiteY22" fmla="*/ 708249 h 1276933"/>
                  <a:gd name="connsiteX23" fmla="*/ 2195411 w 2553868"/>
                  <a:gd name="connsiteY23" fmla="*/ 703073 h 1276933"/>
                  <a:gd name="connsiteX24" fmla="*/ 2183409 w 2553868"/>
                  <a:gd name="connsiteY24" fmla="*/ 698592 h 1276933"/>
                  <a:gd name="connsiteX25" fmla="*/ 2189252 w 2553868"/>
                  <a:gd name="connsiteY25" fmla="*/ 700773 h 1276933"/>
                  <a:gd name="connsiteX26" fmla="*/ 2118271 w 2553868"/>
                  <a:gd name="connsiteY26" fmla="*/ 664436 h 1276933"/>
                  <a:gd name="connsiteX27" fmla="*/ 490309 w 2553868"/>
                  <a:gd name="connsiteY27" fmla="*/ 1191397 h 1276933"/>
                  <a:gd name="connsiteX28" fmla="*/ 446522 w 2553868"/>
                  <a:gd name="connsiteY28" fmla="*/ 1276933 h 1276933"/>
                  <a:gd name="connsiteX29" fmla="*/ 0 w 2553868"/>
                  <a:gd name="connsiteY29" fmla="*/ 1276933 h 1276933"/>
                  <a:gd name="connsiteX30" fmla="*/ 1276934 w 2553868"/>
                  <a:gd name="connsiteY30" fmla="*/ 0 h 1276933"/>
                  <a:gd name="connsiteX31" fmla="*/ 2399749 w 2553868"/>
                  <a:gd name="connsiteY31" fmla="*/ 668271 h 12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53868" h="1276933">
                    <a:moveTo>
                      <a:pt x="2210189" y="712132"/>
                    </a:moveTo>
                    <a:lnTo>
                      <a:pt x="2203856" y="708249"/>
                    </a:lnTo>
                    <a:lnTo>
                      <a:pt x="2203856" y="708250"/>
                    </a:lnTo>
                    <a:lnTo>
                      <a:pt x="2210189" y="712132"/>
                    </a:lnTo>
                    <a:close/>
                    <a:moveTo>
                      <a:pt x="2549313" y="1204735"/>
                    </a:moveTo>
                    <a:lnTo>
                      <a:pt x="2553868" y="1276933"/>
                    </a:lnTo>
                    <a:lnTo>
                      <a:pt x="2551214" y="1276933"/>
                    </a:lnTo>
                    <a:cubicBezTo>
                      <a:pt x="2550580" y="1252867"/>
                      <a:pt x="2549947" y="1228801"/>
                      <a:pt x="2549313" y="1204735"/>
                    </a:cubicBezTo>
                    <a:close/>
                    <a:moveTo>
                      <a:pt x="2548794" y="1196498"/>
                    </a:moveTo>
                    <a:cubicBezTo>
                      <a:pt x="2548908" y="1197003"/>
                      <a:pt x="2549023" y="1197507"/>
                      <a:pt x="2549137" y="1198012"/>
                    </a:cubicBezTo>
                    <a:cubicBezTo>
                      <a:pt x="2549196" y="1200253"/>
                      <a:pt x="2549254" y="1202494"/>
                      <a:pt x="2549313" y="1204735"/>
                    </a:cubicBezTo>
                    <a:lnTo>
                      <a:pt x="2548794" y="1196498"/>
                    </a:lnTo>
                    <a:close/>
                    <a:moveTo>
                      <a:pt x="2399749" y="668271"/>
                    </a:moveTo>
                    <a:cubicBezTo>
                      <a:pt x="2473466" y="803971"/>
                      <a:pt x="2523299" y="954527"/>
                      <a:pt x="2543609" y="1114299"/>
                    </a:cubicBezTo>
                    <a:lnTo>
                      <a:pt x="2548794" y="1196498"/>
                    </a:lnTo>
                    <a:lnTo>
                      <a:pt x="2521432" y="1075620"/>
                    </a:lnTo>
                    <a:cubicBezTo>
                      <a:pt x="2508016" y="1035372"/>
                      <a:pt x="2490367" y="995871"/>
                      <a:pt x="2468328" y="957700"/>
                    </a:cubicBezTo>
                    <a:cubicBezTo>
                      <a:pt x="2424251" y="881356"/>
                      <a:pt x="2366788" y="817560"/>
                      <a:pt x="2300616" y="767562"/>
                    </a:cubicBezTo>
                    <a:lnTo>
                      <a:pt x="2233308" y="726303"/>
                    </a:lnTo>
                    <a:lnTo>
                      <a:pt x="2234634" y="724005"/>
                    </a:lnTo>
                    <a:lnTo>
                      <a:pt x="2203856" y="708250"/>
                    </a:lnTo>
                    <a:lnTo>
                      <a:pt x="2203855" y="708249"/>
                    </a:lnTo>
                    <a:lnTo>
                      <a:pt x="2203856" y="708249"/>
                    </a:lnTo>
                    <a:lnTo>
                      <a:pt x="2195411" y="703073"/>
                    </a:lnTo>
                    <a:lnTo>
                      <a:pt x="2183409" y="698592"/>
                    </a:lnTo>
                    <a:lnTo>
                      <a:pt x="2189252" y="700773"/>
                    </a:lnTo>
                    <a:lnTo>
                      <a:pt x="2118271" y="664436"/>
                    </a:lnTo>
                    <a:cubicBezTo>
                      <a:pt x="1527940" y="399116"/>
                      <a:pt x="820887" y="618820"/>
                      <a:pt x="490309" y="1191397"/>
                    </a:cubicBezTo>
                    <a:lnTo>
                      <a:pt x="446522" y="1276933"/>
                    </a:lnTo>
                    <a:lnTo>
                      <a:pt x="0" y="1276933"/>
                    </a:lnTo>
                    <a:cubicBezTo>
                      <a:pt x="0" y="571703"/>
                      <a:pt x="571703" y="0"/>
                      <a:pt x="1276934" y="0"/>
                    </a:cubicBezTo>
                    <a:cubicBezTo>
                      <a:pt x="1761781" y="0"/>
                      <a:pt x="2183514" y="270219"/>
                      <a:pt x="2399749" y="66827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nvGrpSpPr>
              <p:cNvPr id="13" name="Group 12">
                <a:extLst>
                  <a:ext uri="{FF2B5EF4-FFF2-40B4-BE49-F238E27FC236}">
                    <a16:creationId xmlns:a16="http://schemas.microsoft.com/office/drawing/2014/main" id="{4F5FDD0E-5791-444B-AFE9-1FB746706424}"/>
                  </a:ext>
                </a:extLst>
              </p:cNvPr>
              <p:cNvGrpSpPr/>
              <p:nvPr/>
            </p:nvGrpSpPr>
            <p:grpSpPr>
              <a:xfrm>
                <a:off x="2380841" y="710623"/>
                <a:ext cx="3830800" cy="3265241"/>
                <a:chOff x="2659656" y="1922714"/>
                <a:chExt cx="3830800" cy="3265241"/>
              </a:xfrm>
            </p:grpSpPr>
            <p:sp>
              <p:nvSpPr>
                <p:cNvPr id="14" name="Freeform: Shape 128">
                  <a:extLst>
                    <a:ext uri="{FF2B5EF4-FFF2-40B4-BE49-F238E27FC236}">
                      <a16:creationId xmlns:a16="http://schemas.microsoft.com/office/drawing/2014/main" id="{30C2C59A-0301-49BD-A9EE-457BCA69821E}"/>
                    </a:ext>
                  </a:extLst>
                </p:cNvPr>
                <p:cNvSpPr>
                  <a:spLocks noChangeAspect="1"/>
                </p:cNvSpPr>
                <p:nvPr/>
              </p:nvSpPr>
              <p:spPr>
                <a:xfrm rot="10800000">
                  <a:off x="3939885" y="3540139"/>
                  <a:ext cx="2550571" cy="1276933"/>
                </a:xfrm>
                <a:custGeom>
                  <a:avLst/>
                  <a:gdLst>
                    <a:gd name="connsiteX0" fmla="*/ 2044074 w 2550571"/>
                    <a:gd name="connsiteY0" fmla="*/ 651438 h 1276933"/>
                    <a:gd name="connsiteX1" fmla="*/ 1927946 w 2550571"/>
                    <a:gd name="connsiteY1" fmla="*/ 639731 h 1276933"/>
                    <a:gd name="connsiteX2" fmla="*/ 1927946 w 2550571"/>
                    <a:gd name="connsiteY2" fmla="*/ 639731 h 1276933"/>
                    <a:gd name="connsiteX3" fmla="*/ 446520 w 2550571"/>
                    <a:gd name="connsiteY3" fmla="*/ 1276933 h 1276933"/>
                    <a:gd name="connsiteX4" fmla="*/ 0 w 2550571"/>
                    <a:gd name="connsiteY4" fmla="*/ 1276933 h 1276933"/>
                    <a:gd name="connsiteX5" fmla="*/ 1276934 w 2550571"/>
                    <a:gd name="connsiteY5" fmla="*/ 0 h 1276933"/>
                    <a:gd name="connsiteX6" fmla="*/ 2547274 w 2550571"/>
                    <a:gd name="connsiteY6" fmla="*/ 1146375 h 1276933"/>
                    <a:gd name="connsiteX7" fmla="*/ 2550571 w 2550571"/>
                    <a:gd name="connsiteY7" fmla="*/ 1211653 h 1276933"/>
                    <a:gd name="connsiteX8" fmla="*/ 2540896 w 2550571"/>
                    <a:gd name="connsiteY8" fmla="*/ 1148260 h 1276933"/>
                    <a:gd name="connsiteX9" fmla="*/ 2272374 w 2550571"/>
                    <a:gd name="connsiteY9" fmla="*/ 747507 h 1276933"/>
                    <a:gd name="connsiteX10" fmla="*/ 2233307 w 2550571"/>
                    <a:gd name="connsiteY10" fmla="*/ 726303 h 1276933"/>
                    <a:gd name="connsiteX11" fmla="*/ 2234634 w 2550571"/>
                    <a:gd name="connsiteY11" fmla="*/ 724005 h 1276933"/>
                    <a:gd name="connsiteX12" fmla="*/ 490310 w 2550571"/>
                    <a:gd name="connsiteY12" fmla="*/ 1191395 h 1276933"/>
                    <a:gd name="connsiteX0" fmla="*/ 2044074 w 2550571"/>
                    <a:gd name="connsiteY0" fmla="*/ 651438 h 1276933"/>
                    <a:gd name="connsiteX1" fmla="*/ 1927946 w 2550571"/>
                    <a:gd name="connsiteY1" fmla="*/ 639731 h 1276933"/>
                    <a:gd name="connsiteX2" fmla="*/ 2044074 w 2550571"/>
                    <a:gd name="connsiteY2" fmla="*/ 651438 h 1276933"/>
                    <a:gd name="connsiteX3" fmla="*/ 446520 w 2550571"/>
                    <a:gd name="connsiteY3" fmla="*/ 1276933 h 1276933"/>
                    <a:gd name="connsiteX4" fmla="*/ 0 w 2550571"/>
                    <a:gd name="connsiteY4" fmla="*/ 1276933 h 1276933"/>
                    <a:gd name="connsiteX5" fmla="*/ 1276934 w 2550571"/>
                    <a:gd name="connsiteY5" fmla="*/ 0 h 1276933"/>
                    <a:gd name="connsiteX6" fmla="*/ 2547274 w 2550571"/>
                    <a:gd name="connsiteY6" fmla="*/ 1146375 h 1276933"/>
                    <a:gd name="connsiteX7" fmla="*/ 2550571 w 2550571"/>
                    <a:gd name="connsiteY7" fmla="*/ 1211653 h 1276933"/>
                    <a:gd name="connsiteX8" fmla="*/ 2540896 w 2550571"/>
                    <a:gd name="connsiteY8" fmla="*/ 1148260 h 1276933"/>
                    <a:gd name="connsiteX9" fmla="*/ 2272374 w 2550571"/>
                    <a:gd name="connsiteY9" fmla="*/ 747507 h 1276933"/>
                    <a:gd name="connsiteX10" fmla="*/ 2233307 w 2550571"/>
                    <a:gd name="connsiteY10" fmla="*/ 726303 h 1276933"/>
                    <a:gd name="connsiteX11" fmla="*/ 2234634 w 2550571"/>
                    <a:gd name="connsiteY11" fmla="*/ 724005 h 1276933"/>
                    <a:gd name="connsiteX12" fmla="*/ 490310 w 2550571"/>
                    <a:gd name="connsiteY12" fmla="*/ 1191395 h 1276933"/>
                    <a:gd name="connsiteX13" fmla="*/ 446520 w 2550571"/>
                    <a:gd name="connsiteY13" fmla="*/ 1276933 h 1276933"/>
                    <a:gd name="connsiteX0" fmla="*/ 446520 w 2550571"/>
                    <a:gd name="connsiteY0" fmla="*/ 1276933 h 1276933"/>
                    <a:gd name="connsiteX1" fmla="*/ 0 w 2550571"/>
                    <a:gd name="connsiteY1" fmla="*/ 1276933 h 1276933"/>
                    <a:gd name="connsiteX2" fmla="*/ 1276934 w 2550571"/>
                    <a:gd name="connsiteY2" fmla="*/ 0 h 1276933"/>
                    <a:gd name="connsiteX3" fmla="*/ 2547274 w 2550571"/>
                    <a:gd name="connsiteY3" fmla="*/ 1146375 h 1276933"/>
                    <a:gd name="connsiteX4" fmla="*/ 2550571 w 2550571"/>
                    <a:gd name="connsiteY4" fmla="*/ 1211653 h 1276933"/>
                    <a:gd name="connsiteX5" fmla="*/ 2540896 w 2550571"/>
                    <a:gd name="connsiteY5" fmla="*/ 1148260 h 1276933"/>
                    <a:gd name="connsiteX6" fmla="*/ 2272374 w 2550571"/>
                    <a:gd name="connsiteY6" fmla="*/ 747507 h 1276933"/>
                    <a:gd name="connsiteX7" fmla="*/ 2233307 w 2550571"/>
                    <a:gd name="connsiteY7" fmla="*/ 726303 h 1276933"/>
                    <a:gd name="connsiteX8" fmla="*/ 2234634 w 2550571"/>
                    <a:gd name="connsiteY8" fmla="*/ 724005 h 1276933"/>
                    <a:gd name="connsiteX9" fmla="*/ 490310 w 2550571"/>
                    <a:gd name="connsiteY9" fmla="*/ 1191395 h 1276933"/>
                    <a:gd name="connsiteX10" fmla="*/ 446520 w 2550571"/>
                    <a:gd name="connsiteY10" fmla="*/ 1276933 h 12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571" h="1276933">
                      <a:moveTo>
                        <a:pt x="446520" y="1276933"/>
                      </a:moveTo>
                      <a:lnTo>
                        <a:pt x="0" y="1276933"/>
                      </a:lnTo>
                      <a:cubicBezTo>
                        <a:pt x="0" y="571703"/>
                        <a:pt x="571703" y="0"/>
                        <a:pt x="1276934" y="0"/>
                      </a:cubicBezTo>
                      <a:cubicBezTo>
                        <a:pt x="1938088" y="0"/>
                        <a:pt x="2481883" y="502474"/>
                        <a:pt x="2547274" y="1146375"/>
                      </a:cubicBezTo>
                      <a:lnTo>
                        <a:pt x="2550571" y="1211653"/>
                      </a:lnTo>
                      <a:lnTo>
                        <a:pt x="2540896" y="1148260"/>
                      </a:lnTo>
                      <a:cubicBezTo>
                        <a:pt x="2506876" y="982010"/>
                        <a:pt x="2408240" y="839296"/>
                        <a:pt x="2272374" y="747507"/>
                      </a:cubicBezTo>
                      <a:lnTo>
                        <a:pt x="2233307" y="726303"/>
                      </a:lnTo>
                      <a:lnTo>
                        <a:pt x="2234634" y="724005"/>
                      </a:lnTo>
                      <a:cubicBezTo>
                        <a:pt x="1623887" y="371390"/>
                        <a:pt x="842926" y="580648"/>
                        <a:pt x="490310" y="1191395"/>
                      </a:cubicBezTo>
                      <a:lnTo>
                        <a:pt x="446520" y="12769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5" name="Freeform: Shape 129">
                  <a:extLst>
                    <a:ext uri="{FF2B5EF4-FFF2-40B4-BE49-F238E27FC236}">
                      <a16:creationId xmlns:a16="http://schemas.microsoft.com/office/drawing/2014/main" id="{99089E69-992B-450F-93E5-4445428E6F37}"/>
                    </a:ext>
                  </a:extLst>
                </p:cNvPr>
                <p:cNvSpPr>
                  <a:spLocks noChangeAspect="1"/>
                </p:cNvSpPr>
                <p:nvPr/>
              </p:nvSpPr>
              <p:spPr>
                <a:xfrm rot="7200000">
                  <a:off x="4170284" y="2667977"/>
                  <a:ext cx="2553867" cy="1276933"/>
                </a:xfrm>
                <a:custGeom>
                  <a:avLst/>
                  <a:gdLst>
                    <a:gd name="connsiteX0" fmla="*/ 2205014 w 2553867"/>
                    <a:gd name="connsiteY0" fmla="*/ 708960 h 1276933"/>
                    <a:gd name="connsiteX1" fmla="*/ 2233307 w 2553867"/>
                    <a:gd name="connsiteY1" fmla="*/ 726303 h 1276933"/>
                    <a:gd name="connsiteX2" fmla="*/ 2233307 w 2553867"/>
                    <a:gd name="connsiteY2" fmla="*/ 726303 h 1276933"/>
                    <a:gd name="connsiteX3" fmla="*/ 1972040 w 2553867"/>
                    <a:gd name="connsiteY3" fmla="*/ 641999 h 1276933"/>
                    <a:gd name="connsiteX4" fmla="*/ 1990413 w 2553867"/>
                    <a:gd name="connsiteY4" fmla="*/ 642851 h 1276933"/>
                    <a:gd name="connsiteX5" fmla="*/ 2080632 w 2553867"/>
                    <a:gd name="connsiteY5" fmla="*/ 660219 h 1276933"/>
                    <a:gd name="connsiteX6" fmla="*/ 0 w 2553867"/>
                    <a:gd name="connsiteY6" fmla="*/ 1276933 h 1276933"/>
                    <a:gd name="connsiteX7" fmla="*/ 1276934 w 2553867"/>
                    <a:gd name="connsiteY7" fmla="*/ 0 h 1276933"/>
                    <a:gd name="connsiteX8" fmla="*/ 2553867 w 2553867"/>
                    <a:gd name="connsiteY8" fmla="*/ 1276933 h 1276933"/>
                    <a:gd name="connsiteX9" fmla="*/ 2551214 w 2553867"/>
                    <a:gd name="connsiteY9" fmla="*/ 1276933 h 1276933"/>
                    <a:gd name="connsiteX10" fmla="*/ 2549137 w 2553867"/>
                    <a:gd name="connsiteY10" fmla="*/ 1198012 h 1276933"/>
                    <a:gd name="connsiteX11" fmla="*/ 2468329 w 2553867"/>
                    <a:gd name="connsiteY11" fmla="*/ 957701 h 1276933"/>
                    <a:gd name="connsiteX12" fmla="*/ 2300617 w 2553867"/>
                    <a:gd name="connsiteY12" fmla="*/ 767563 h 1276933"/>
                    <a:gd name="connsiteX13" fmla="*/ 2233307 w 2553867"/>
                    <a:gd name="connsiteY13" fmla="*/ 726303 h 1276933"/>
                    <a:gd name="connsiteX14" fmla="*/ 2234634 w 2553867"/>
                    <a:gd name="connsiteY14" fmla="*/ 724005 h 1276933"/>
                    <a:gd name="connsiteX15" fmla="*/ 2203844 w 2553867"/>
                    <a:gd name="connsiteY15" fmla="*/ 708243 h 1276933"/>
                    <a:gd name="connsiteX16" fmla="*/ 2195411 w 2553867"/>
                    <a:gd name="connsiteY16" fmla="*/ 703073 h 1276933"/>
                    <a:gd name="connsiteX17" fmla="*/ 2189257 w 2553867"/>
                    <a:gd name="connsiteY17" fmla="*/ 700775 h 1276933"/>
                    <a:gd name="connsiteX18" fmla="*/ 2118270 w 2553867"/>
                    <a:gd name="connsiteY18" fmla="*/ 664435 h 1276933"/>
                    <a:gd name="connsiteX19" fmla="*/ 490310 w 2553867"/>
                    <a:gd name="connsiteY19" fmla="*/ 1191395 h 1276933"/>
                    <a:gd name="connsiteX20" fmla="*/ 448532 w 2553867"/>
                    <a:gd name="connsiteY20" fmla="*/ 1276933 h 1276933"/>
                    <a:gd name="connsiteX0" fmla="*/ 2205014 w 2553867"/>
                    <a:gd name="connsiteY0" fmla="*/ 708960 h 1276933"/>
                    <a:gd name="connsiteX1" fmla="*/ 2233307 w 2553867"/>
                    <a:gd name="connsiteY1" fmla="*/ 726303 h 1276933"/>
                    <a:gd name="connsiteX2" fmla="*/ 2233307 w 2553867"/>
                    <a:gd name="connsiteY2" fmla="*/ 726303 h 1276933"/>
                    <a:gd name="connsiteX3" fmla="*/ 2205014 w 2553867"/>
                    <a:gd name="connsiteY3" fmla="*/ 708960 h 1276933"/>
                    <a:gd name="connsiteX4" fmla="*/ 2080632 w 2553867"/>
                    <a:gd name="connsiteY4" fmla="*/ 660219 h 1276933"/>
                    <a:gd name="connsiteX5" fmla="*/ 1990413 w 2553867"/>
                    <a:gd name="connsiteY5" fmla="*/ 642851 h 1276933"/>
                    <a:gd name="connsiteX6" fmla="*/ 2080632 w 2553867"/>
                    <a:gd name="connsiteY6" fmla="*/ 660219 h 1276933"/>
                    <a:gd name="connsiteX7" fmla="*/ 0 w 2553867"/>
                    <a:gd name="connsiteY7" fmla="*/ 1276933 h 1276933"/>
                    <a:gd name="connsiteX8" fmla="*/ 1276934 w 2553867"/>
                    <a:gd name="connsiteY8" fmla="*/ 0 h 1276933"/>
                    <a:gd name="connsiteX9" fmla="*/ 2553867 w 2553867"/>
                    <a:gd name="connsiteY9" fmla="*/ 1276933 h 1276933"/>
                    <a:gd name="connsiteX10" fmla="*/ 2551214 w 2553867"/>
                    <a:gd name="connsiteY10" fmla="*/ 1276933 h 1276933"/>
                    <a:gd name="connsiteX11" fmla="*/ 2549137 w 2553867"/>
                    <a:gd name="connsiteY11" fmla="*/ 1198012 h 1276933"/>
                    <a:gd name="connsiteX12" fmla="*/ 2468329 w 2553867"/>
                    <a:gd name="connsiteY12" fmla="*/ 957701 h 1276933"/>
                    <a:gd name="connsiteX13" fmla="*/ 2300617 w 2553867"/>
                    <a:gd name="connsiteY13" fmla="*/ 767563 h 1276933"/>
                    <a:gd name="connsiteX14" fmla="*/ 2233307 w 2553867"/>
                    <a:gd name="connsiteY14" fmla="*/ 726303 h 1276933"/>
                    <a:gd name="connsiteX15" fmla="*/ 2234634 w 2553867"/>
                    <a:gd name="connsiteY15" fmla="*/ 724005 h 1276933"/>
                    <a:gd name="connsiteX16" fmla="*/ 2203844 w 2553867"/>
                    <a:gd name="connsiteY16" fmla="*/ 708243 h 1276933"/>
                    <a:gd name="connsiteX17" fmla="*/ 2195411 w 2553867"/>
                    <a:gd name="connsiteY17" fmla="*/ 703073 h 1276933"/>
                    <a:gd name="connsiteX18" fmla="*/ 2189257 w 2553867"/>
                    <a:gd name="connsiteY18" fmla="*/ 700775 h 1276933"/>
                    <a:gd name="connsiteX19" fmla="*/ 2118270 w 2553867"/>
                    <a:gd name="connsiteY19" fmla="*/ 664435 h 1276933"/>
                    <a:gd name="connsiteX20" fmla="*/ 490310 w 2553867"/>
                    <a:gd name="connsiteY20" fmla="*/ 1191395 h 1276933"/>
                    <a:gd name="connsiteX21" fmla="*/ 448532 w 2553867"/>
                    <a:gd name="connsiteY21" fmla="*/ 1276933 h 1276933"/>
                    <a:gd name="connsiteX22" fmla="*/ 0 w 2553867"/>
                    <a:gd name="connsiteY22" fmla="*/ 1276933 h 1276933"/>
                    <a:gd name="connsiteX0" fmla="*/ 2205014 w 2553867"/>
                    <a:gd name="connsiteY0" fmla="*/ 708960 h 1276933"/>
                    <a:gd name="connsiteX1" fmla="*/ 2233307 w 2553867"/>
                    <a:gd name="connsiteY1" fmla="*/ 726303 h 1276933"/>
                    <a:gd name="connsiteX2" fmla="*/ 2233307 w 2553867"/>
                    <a:gd name="connsiteY2" fmla="*/ 726303 h 1276933"/>
                    <a:gd name="connsiteX3" fmla="*/ 2205014 w 2553867"/>
                    <a:gd name="connsiteY3" fmla="*/ 708960 h 1276933"/>
                    <a:gd name="connsiteX4" fmla="*/ 0 w 2553867"/>
                    <a:gd name="connsiteY4" fmla="*/ 1276933 h 1276933"/>
                    <a:gd name="connsiteX5" fmla="*/ 1276934 w 2553867"/>
                    <a:gd name="connsiteY5" fmla="*/ 0 h 1276933"/>
                    <a:gd name="connsiteX6" fmla="*/ 2553867 w 2553867"/>
                    <a:gd name="connsiteY6" fmla="*/ 1276933 h 1276933"/>
                    <a:gd name="connsiteX7" fmla="*/ 2551214 w 2553867"/>
                    <a:gd name="connsiteY7" fmla="*/ 1276933 h 1276933"/>
                    <a:gd name="connsiteX8" fmla="*/ 2549137 w 2553867"/>
                    <a:gd name="connsiteY8" fmla="*/ 1198012 h 1276933"/>
                    <a:gd name="connsiteX9" fmla="*/ 2468329 w 2553867"/>
                    <a:gd name="connsiteY9" fmla="*/ 957701 h 1276933"/>
                    <a:gd name="connsiteX10" fmla="*/ 2300617 w 2553867"/>
                    <a:gd name="connsiteY10" fmla="*/ 767563 h 1276933"/>
                    <a:gd name="connsiteX11" fmla="*/ 2233307 w 2553867"/>
                    <a:gd name="connsiteY11" fmla="*/ 726303 h 1276933"/>
                    <a:gd name="connsiteX12" fmla="*/ 2234634 w 2553867"/>
                    <a:gd name="connsiteY12" fmla="*/ 724005 h 1276933"/>
                    <a:gd name="connsiteX13" fmla="*/ 2203844 w 2553867"/>
                    <a:gd name="connsiteY13" fmla="*/ 708243 h 1276933"/>
                    <a:gd name="connsiteX14" fmla="*/ 2195411 w 2553867"/>
                    <a:gd name="connsiteY14" fmla="*/ 703073 h 1276933"/>
                    <a:gd name="connsiteX15" fmla="*/ 2189257 w 2553867"/>
                    <a:gd name="connsiteY15" fmla="*/ 700775 h 1276933"/>
                    <a:gd name="connsiteX16" fmla="*/ 2118270 w 2553867"/>
                    <a:gd name="connsiteY16" fmla="*/ 664435 h 1276933"/>
                    <a:gd name="connsiteX17" fmla="*/ 490310 w 2553867"/>
                    <a:gd name="connsiteY17" fmla="*/ 1191395 h 1276933"/>
                    <a:gd name="connsiteX18" fmla="*/ 448532 w 2553867"/>
                    <a:gd name="connsiteY18" fmla="*/ 1276933 h 1276933"/>
                    <a:gd name="connsiteX19" fmla="*/ 0 w 2553867"/>
                    <a:gd name="connsiteY19" fmla="*/ 1276933 h 12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3867" h="1276933">
                      <a:moveTo>
                        <a:pt x="2205014" y="708960"/>
                      </a:moveTo>
                      <a:lnTo>
                        <a:pt x="2233307" y="726303"/>
                      </a:lnTo>
                      <a:lnTo>
                        <a:pt x="2233307" y="726303"/>
                      </a:lnTo>
                      <a:lnTo>
                        <a:pt x="2205014" y="708960"/>
                      </a:lnTo>
                      <a:close/>
                      <a:moveTo>
                        <a:pt x="0" y="1276933"/>
                      </a:moveTo>
                      <a:cubicBezTo>
                        <a:pt x="0" y="571703"/>
                        <a:pt x="571703" y="0"/>
                        <a:pt x="1276934" y="0"/>
                      </a:cubicBezTo>
                      <a:cubicBezTo>
                        <a:pt x="1982164" y="0"/>
                        <a:pt x="2553867" y="571703"/>
                        <a:pt x="2553867" y="1276933"/>
                      </a:cubicBezTo>
                      <a:lnTo>
                        <a:pt x="2551214" y="1276933"/>
                      </a:lnTo>
                      <a:cubicBezTo>
                        <a:pt x="2550522" y="1250626"/>
                        <a:pt x="2549829" y="1224319"/>
                        <a:pt x="2549137" y="1198012"/>
                      </a:cubicBezTo>
                      <a:cubicBezTo>
                        <a:pt x="2538924" y="1115706"/>
                        <a:pt x="2512406" y="1034043"/>
                        <a:pt x="2468329" y="957701"/>
                      </a:cubicBezTo>
                      <a:cubicBezTo>
                        <a:pt x="2424252" y="881357"/>
                        <a:pt x="2366789" y="817560"/>
                        <a:pt x="2300617" y="767563"/>
                      </a:cubicBezTo>
                      <a:lnTo>
                        <a:pt x="2233307" y="726303"/>
                      </a:lnTo>
                      <a:lnTo>
                        <a:pt x="2234634" y="724005"/>
                      </a:lnTo>
                      <a:lnTo>
                        <a:pt x="2203844" y="708243"/>
                      </a:lnTo>
                      <a:lnTo>
                        <a:pt x="2195411" y="703073"/>
                      </a:lnTo>
                      <a:lnTo>
                        <a:pt x="2189257" y="700775"/>
                      </a:lnTo>
                      <a:lnTo>
                        <a:pt x="2118270" y="664435"/>
                      </a:lnTo>
                      <a:cubicBezTo>
                        <a:pt x="1527939" y="399116"/>
                        <a:pt x="820887" y="618819"/>
                        <a:pt x="490310" y="1191395"/>
                      </a:cubicBezTo>
                      <a:lnTo>
                        <a:pt x="448532" y="1276933"/>
                      </a:lnTo>
                      <a:lnTo>
                        <a:pt x="0" y="127693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6" name="Freeform: Shape 131">
                  <a:extLst>
                    <a:ext uri="{FF2B5EF4-FFF2-40B4-BE49-F238E27FC236}">
                      <a16:creationId xmlns:a16="http://schemas.microsoft.com/office/drawing/2014/main" id="{1860BE0F-0DE0-4711-B70E-F3469A92FFD0}"/>
                    </a:ext>
                  </a:extLst>
                </p:cNvPr>
                <p:cNvSpPr>
                  <a:spLocks noChangeAspect="1"/>
                </p:cNvSpPr>
                <p:nvPr/>
              </p:nvSpPr>
              <p:spPr>
                <a:xfrm>
                  <a:off x="2659656" y="2263206"/>
                  <a:ext cx="2553867" cy="1276933"/>
                </a:xfrm>
                <a:custGeom>
                  <a:avLst/>
                  <a:gdLst>
                    <a:gd name="connsiteX0" fmla="*/ 1276934 w 2553867"/>
                    <a:gd name="connsiteY0" fmla="*/ 0 h 1276933"/>
                    <a:gd name="connsiteX1" fmla="*/ 2553867 w 2553867"/>
                    <a:gd name="connsiteY1" fmla="*/ 1276933 h 1276933"/>
                    <a:gd name="connsiteX2" fmla="*/ 2553866 w 2553867"/>
                    <a:gd name="connsiteY2" fmla="*/ 1276933 h 1276933"/>
                    <a:gd name="connsiteX3" fmla="*/ 2272373 w 2553867"/>
                    <a:gd name="connsiteY3" fmla="*/ 747507 h 1276933"/>
                    <a:gd name="connsiteX4" fmla="*/ 2233307 w 2553867"/>
                    <a:gd name="connsiteY4" fmla="*/ 726303 h 1276933"/>
                    <a:gd name="connsiteX5" fmla="*/ 2234634 w 2553867"/>
                    <a:gd name="connsiteY5" fmla="*/ 724004 h 1276933"/>
                    <a:gd name="connsiteX6" fmla="*/ 2169837 w 2553867"/>
                    <a:gd name="connsiteY6" fmla="*/ 691853 h 1276933"/>
                    <a:gd name="connsiteX7" fmla="*/ 2163920 w 2553867"/>
                    <a:gd name="connsiteY7" fmla="*/ 688641 h 1276933"/>
                    <a:gd name="connsiteX8" fmla="*/ 2162436 w 2553867"/>
                    <a:gd name="connsiteY8" fmla="*/ 688180 h 1276933"/>
                    <a:gd name="connsiteX9" fmla="*/ 2088659 w 2553867"/>
                    <a:gd name="connsiteY9" fmla="*/ 651571 h 1276933"/>
                    <a:gd name="connsiteX10" fmla="*/ 1630457 w 2553867"/>
                    <a:gd name="connsiteY10" fmla="*/ 553144 h 1276933"/>
                    <a:gd name="connsiteX11" fmla="*/ 490310 w 2553867"/>
                    <a:gd name="connsiteY11" fmla="*/ 1191395 h 1276933"/>
                    <a:gd name="connsiteX12" fmla="*/ 446521 w 2553867"/>
                    <a:gd name="connsiteY12" fmla="*/ 1276933 h 1276933"/>
                    <a:gd name="connsiteX13" fmla="*/ 0 w 2553867"/>
                    <a:gd name="connsiteY13" fmla="*/ 1276933 h 1276933"/>
                    <a:gd name="connsiteX14" fmla="*/ 1276934 w 2553867"/>
                    <a:gd name="connsiteY14" fmla="*/ 0 h 12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3867" h="1276933">
                      <a:moveTo>
                        <a:pt x="1276934" y="0"/>
                      </a:moveTo>
                      <a:cubicBezTo>
                        <a:pt x="1982164" y="0"/>
                        <a:pt x="2553867" y="571703"/>
                        <a:pt x="2553867" y="1276933"/>
                      </a:cubicBezTo>
                      <a:lnTo>
                        <a:pt x="2553866" y="1276933"/>
                      </a:lnTo>
                      <a:cubicBezTo>
                        <a:pt x="2553866" y="1056549"/>
                        <a:pt x="2442206" y="862244"/>
                        <a:pt x="2272373" y="747507"/>
                      </a:cubicBezTo>
                      <a:lnTo>
                        <a:pt x="2233307" y="726303"/>
                      </a:lnTo>
                      <a:lnTo>
                        <a:pt x="2234634" y="724004"/>
                      </a:lnTo>
                      <a:lnTo>
                        <a:pt x="2169837" y="691853"/>
                      </a:lnTo>
                      <a:lnTo>
                        <a:pt x="2163920" y="688641"/>
                      </a:lnTo>
                      <a:lnTo>
                        <a:pt x="2162436" y="688180"/>
                      </a:lnTo>
                      <a:lnTo>
                        <a:pt x="2088659" y="651571"/>
                      </a:lnTo>
                      <a:cubicBezTo>
                        <a:pt x="1940138" y="589274"/>
                        <a:pt x="1784835" y="557154"/>
                        <a:pt x="1630457" y="553144"/>
                      </a:cubicBezTo>
                      <a:cubicBezTo>
                        <a:pt x="1177617" y="541383"/>
                        <a:pt x="732734" y="771505"/>
                        <a:pt x="490310" y="1191395"/>
                      </a:cubicBezTo>
                      <a:lnTo>
                        <a:pt x="446521" y="1276933"/>
                      </a:lnTo>
                      <a:lnTo>
                        <a:pt x="0" y="1276933"/>
                      </a:lnTo>
                      <a:cubicBezTo>
                        <a:pt x="0" y="571703"/>
                        <a:pt x="571703" y="0"/>
                        <a:pt x="12769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7" name="Oval 16">
                  <a:extLst>
                    <a:ext uri="{FF2B5EF4-FFF2-40B4-BE49-F238E27FC236}">
                      <a16:creationId xmlns:a16="http://schemas.microsoft.com/office/drawing/2014/main" id="{CFCF89D6-8809-46C0-A96E-E8997D0F8F6F}"/>
                    </a:ext>
                  </a:extLst>
                </p:cNvPr>
                <p:cNvSpPr/>
                <p:nvPr/>
              </p:nvSpPr>
              <p:spPr>
                <a:xfrm>
                  <a:off x="3930009" y="2895092"/>
                  <a:ext cx="1290092" cy="12900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Rectangle 17">
                  <a:extLst>
                    <a:ext uri="{FF2B5EF4-FFF2-40B4-BE49-F238E27FC236}">
                      <a16:creationId xmlns:a16="http://schemas.microsoft.com/office/drawing/2014/main" id="{14CA7EC3-818E-46B5-A711-763926DC9B5C}"/>
                    </a:ext>
                  </a:extLst>
                </p:cNvPr>
                <p:cNvSpPr/>
                <p:nvPr/>
              </p:nvSpPr>
              <p:spPr>
                <a:xfrm rot="19800000">
                  <a:off x="3017219" y="2522968"/>
                  <a:ext cx="1821307" cy="1821307"/>
                </a:xfrm>
                <a:prstGeom prst="rect">
                  <a:avLst/>
                </a:prstGeom>
                <a:noFill/>
              </p:spPr>
              <p:txBody>
                <a:bodyPr spcFirstLastPara="1" wrap="none" lIns="51435" tIns="25718" rIns="51435" bIns="25718" numCol="1">
                  <a:prstTxWarp prst="textArchUp">
                    <a:avLst/>
                  </a:prstTxWarp>
                  <a:spAutoFit/>
                </a:bodyPr>
                <a:lstStyle/>
                <a:p>
                  <a:pPr algn="ctr"/>
                  <a:r>
                    <a:rPr lang="en-US" sz="1500" b="1" dirty="0">
                      <a:ln w="0"/>
                      <a:solidFill>
                        <a:schemeClr val="bg1"/>
                      </a:solidFill>
                    </a:rPr>
                    <a:t>Panchayati Raj</a:t>
                  </a:r>
                </a:p>
              </p:txBody>
            </p:sp>
            <p:sp>
              <p:nvSpPr>
                <p:cNvPr id="19" name="Rectangle 18">
                  <a:extLst>
                    <a:ext uri="{FF2B5EF4-FFF2-40B4-BE49-F238E27FC236}">
                      <a16:creationId xmlns:a16="http://schemas.microsoft.com/office/drawing/2014/main" id="{53F01C82-F390-4ECE-B6C4-84916A6D4E84}"/>
                    </a:ext>
                  </a:extLst>
                </p:cNvPr>
                <p:cNvSpPr/>
                <p:nvPr/>
              </p:nvSpPr>
              <p:spPr>
                <a:xfrm rot="1800000">
                  <a:off x="3406455" y="1922714"/>
                  <a:ext cx="1821307" cy="1821307"/>
                </a:xfrm>
                <a:prstGeom prst="rect">
                  <a:avLst/>
                </a:prstGeom>
                <a:noFill/>
              </p:spPr>
              <p:txBody>
                <a:bodyPr spcFirstLastPara="1" wrap="none" lIns="51435" tIns="25718" rIns="51435" bIns="25718" numCol="1">
                  <a:prstTxWarp prst="textArchUp">
                    <a:avLst/>
                  </a:prstTxWarp>
                  <a:spAutoFit/>
                </a:bodyPr>
                <a:lstStyle/>
                <a:p>
                  <a:pPr algn="ctr"/>
                  <a:r>
                    <a:rPr lang="en-US" sz="1500" b="1" dirty="0">
                      <a:ln w="0"/>
                      <a:solidFill>
                        <a:schemeClr val="bg1"/>
                      </a:solidFill>
                    </a:rPr>
                    <a:t>Indian Post</a:t>
                  </a:r>
                </a:p>
              </p:txBody>
            </p:sp>
            <p:sp>
              <p:nvSpPr>
                <p:cNvPr id="20" name="Rectangle 19">
                  <a:extLst>
                    <a:ext uri="{FF2B5EF4-FFF2-40B4-BE49-F238E27FC236}">
                      <a16:creationId xmlns:a16="http://schemas.microsoft.com/office/drawing/2014/main" id="{94BA2150-DEF9-4F09-AC37-FE1F17B78704}"/>
                    </a:ext>
                  </a:extLst>
                </p:cNvPr>
                <p:cNvSpPr/>
                <p:nvPr/>
              </p:nvSpPr>
              <p:spPr>
                <a:xfrm rot="4500000">
                  <a:off x="4122415" y="2069896"/>
                  <a:ext cx="1821307" cy="1821307"/>
                </a:xfrm>
                <a:prstGeom prst="rect">
                  <a:avLst/>
                </a:prstGeom>
                <a:noFill/>
              </p:spPr>
              <p:txBody>
                <a:bodyPr spcFirstLastPara="1" wrap="none" lIns="51435" tIns="25718" rIns="51435" bIns="25718" numCol="1">
                  <a:prstTxWarp prst="textArchUp">
                    <a:avLst/>
                  </a:prstTxWarp>
                  <a:spAutoFit/>
                </a:bodyPr>
                <a:lstStyle/>
                <a:p>
                  <a:pPr algn="ctr"/>
                  <a:r>
                    <a:rPr lang="en-US" sz="1500" b="1" dirty="0">
                      <a:ln w="0"/>
                      <a:solidFill>
                        <a:schemeClr val="bg1"/>
                      </a:solidFill>
                    </a:rPr>
                    <a:t>Home Affairs</a:t>
                  </a:r>
                </a:p>
              </p:txBody>
            </p:sp>
            <p:sp>
              <p:nvSpPr>
                <p:cNvPr id="21" name="Rectangle 20">
                  <a:extLst>
                    <a:ext uri="{FF2B5EF4-FFF2-40B4-BE49-F238E27FC236}">
                      <a16:creationId xmlns:a16="http://schemas.microsoft.com/office/drawing/2014/main" id="{3DE8ED82-CB4D-43DE-B096-EBBF0ADBDC2F}"/>
                    </a:ext>
                  </a:extLst>
                </p:cNvPr>
                <p:cNvSpPr/>
                <p:nvPr/>
              </p:nvSpPr>
              <p:spPr>
                <a:xfrm rot="900000">
                  <a:off x="3955335" y="3366648"/>
                  <a:ext cx="1821307" cy="1821307"/>
                </a:xfrm>
                <a:prstGeom prst="rect">
                  <a:avLst/>
                </a:prstGeom>
                <a:noFill/>
              </p:spPr>
              <p:txBody>
                <a:bodyPr spcFirstLastPara="1" wrap="none" lIns="51435" tIns="25718" rIns="51435" bIns="25718" numCol="1">
                  <a:prstTxWarp prst="textArchDown">
                    <a:avLst/>
                  </a:prstTxWarp>
                  <a:spAutoFit/>
                </a:bodyPr>
                <a:lstStyle/>
                <a:p>
                  <a:pPr algn="ctr"/>
                  <a:r>
                    <a:rPr lang="en-US" sz="1500" b="1" dirty="0">
                      <a:ln w="0"/>
                      <a:solidFill>
                        <a:schemeClr val="bg1"/>
                      </a:solidFill>
                    </a:rPr>
                    <a:t>Financial Services</a:t>
                  </a:r>
                </a:p>
              </p:txBody>
            </p:sp>
            <p:sp>
              <p:nvSpPr>
                <p:cNvPr id="22" name="Rectangle 21">
                  <a:extLst>
                    <a:ext uri="{FF2B5EF4-FFF2-40B4-BE49-F238E27FC236}">
                      <a16:creationId xmlns:a16="http://schemas.microsoft.com/office/drawing/2014/main" id="{77AEACAA-5975-44EA-9309-DA94FE3419EC}"/>
                    </a:ext>
                  </a:extLst>
                </p:cNvPr>
                <p:cNvSpPr/>
                <p:nvPr/>
              </p:nvSpPr>
              <p:spPr>
                <a:xfrm rot="18900000">
                  <a:off x="4428232" y="2774063"/>
                  <a:ext cx="1821307" cy="1821307"/>
                </a:xfrm>
                <a:prstGeom prst="rect">
                  <a:avLst/>
                </a:prstGeom>
                <a:noFill/>
              </p:spPr>
              <p:txBody>
                <a:bodyPr spcFirstLastPara="1" wrap="none" lIns="51435" tIns="25718" rIns="51435" bIns="25718" numCol="1">
                  <a:prstTxWarp prst="textArchDown">
                    <a:avLst/>
                  </a:prstTxWarp>
                  <a:spAutoFit/>
                </a:bodyPr>
                <a:lstStyle/>
                <a:p>
                  <a:pPr algn="ctr"/>
                  <a:r>
                    <a:rPr lang="en-US" sz="1500" b="1" dirty="0">
                      <a:ln w="0"/>
                      <a:solidFill>
                        <a:schemeClr val="bg1"/>
                      </a:solidFill>
                    </a:rPr>
                    <a:t>Defence</a:t>
                  </a:r>
                </a:p>
              </p:txBody>
            </p:sp>
            <p:sp>
              <p:nvSpPr>
                <p:cNvPr id="23" name="Rectangle 22">
                  <a:extLst>
                    <a:ext uri="{FF2B5EF4-FFF2-40B4-BE49-F238E27FC236}">
                      <a16:creationId xmlns:a16="http://schemas.microsoft.com/office/drawing/2014/main" id="{196C0F31-7851-43C4-A2B9-5BF99450F795}"/>
                    </a:ext>
                  </a:extLst>
                </p:cNvPr>
                <p:cNvSpPr/>
                <p:nvPr/>
              </p:nvSpPr>
              <p:spPr>
                <a:xfrm rot="4500000">
                  <a:off x="3187553" y="3239213"/>
                  <a:ext cx="1821307" cy="1821307"/>
                </a:xfrm>
                <a:prstGeom prst="rect">
                  <a:avLst/>
                </a:prstGeom>
                <a:noFill/>
              </p:spPr>
              <p:txBody>
                <a:bodyPr spcFirstLastPara="1" wrap="none" lIns="51435" tIns="25718" rIns="51435" bIns="25718" numCol="1">
                  <a:prstTxWarp prst="textArchDown">
                    <a:avLst/>
                  </a:prstTxWarp>
                  <a:spAutoFit/>
                </a:bodyPr>
                <a:lstStyle/>
                <a:p>
                  <a:pPr algn="ctr"/>
                  <a:r>
                    <a:rPr lang="en-US" sz="1500" b="1" dirty="0">
                      <a:ln w="0"/>
                      <a:solidFill>
                        <a:schemeClr val="bg1"/>
                      </a:solidFill>
                    </a:rPr>
                    <a:t>Labour &amp; Employment</a:t>
                  </a:r>
                </a:p>
              </p:txBody>
            </p:sp>
          </p:grpSp>
        </p:grpSp>
      </p:grpSp>
      <p:sp>
        <p:nvSpPr>
          <p:cNvPr id="25" name="TextBox 24"/>
          <p:cNvSpPr txBox="1"/>
          <p:nvPr/>
        </p:nvSpPr>
        <p:spPr>
          <a:xfrm>
            <a:off x="23556" y="6096336"/>
            <a:ext cx="9144000" cy="461665"/>
          </a:xfrm>
          <a:prstGeom prst="rect">
            <a:avLst/>
          </a:prstGeom>
          <a:solidFill>
            <a:schemeClr val="accent2"/>
          </a:solidFill>
        </p:spPr>
        <p:txBody>
          <a:bodyPr wrap="square" rtlCol="0">
            <a:spAutoFit/>
          </a:bodyPr>
          <a:lstStyle/>
          <a:p>
            <a:pPr algn="ctr"/>
            <a:r>
              <a:rPr lang="en-US" sz="2400" b="1" dirty="0">
                <a:solidFill>
                  <a:schemeClr val="bg1"/>
                </a:solidFill>
                <a:latin typeface="Bookman Old Style" pitchFamily="18" charset="0"/>
                <a:ea typeface="+mj-ea"/>
                <a:cs typeface="+mj-cs"/>
              </a:rPr>
              <a:t>TB - A social problem &amp; needs multi-sectoral approach </a:t>
            </a:r>
            <a:endParaRPr lang="en-GB" sz="2400" b="1" dirty="0">
              <a:solidFill>
                <a:schemeClr val="bg1"/>
              </a:solidFill>
              <a:latin typeface="Bookman Old Style" pitchFamily="18" charset="0"/>
              <a:ea typeface="+mj-ea"/>
              <a:cs typeface="+mj-cs"/>
            </a:endParaRPr>
          </a:p>
        </p:txBody>
      </p:sp>
      <p:pic>
        <p:nvPicPr>
          <p:cNvPr id="3" name="Picture 2">
            <a:extLst>
              <a:ext uri="{FF2B5EF4-FFF2-40B4-BE49-F238E27FC236}">
                <a16:creationId xmlns:a16="http://schemas.microsoft.com/office/drawing/2014/main" id="{86610E13-B35B-4696-8C19-F063AE2F7C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07" y="55403"/>
            <a:ext cx="1124096" cy="909707"/>
          </a:xfrm>
          <a:prstGeom prst="rect">
            <a:avLst/>
          </a:prstGeom>
        </p:spPr>
      </p:pic>
      <p:pic>
        <p:nvPicPr>
          <p:cNvPr id="5" name="Picture 4">
            <a:extLst>
              <a:ext uri="{FF2B5EF4-FFF2-40B4-BE49-F238E27FC236}">
                <a16:creationId xmlns:a16="http://schemas.microsoft.com/office/drawing/2014/main" id="{09767969-1180-49C7-AD12-4602AEBEFF9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8248" y="47183"/>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2896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09706"/>
          </a:xfrm>
          <a:solidFill>
            <a:schemeClr val="accent4"/>
          </a:solidFill>
        </p:spPr>
        <p:txBody>
          <a:bodyPr/>
          <a:lstStyle/>
          <a:p>
            <a:pPr algn="ctr"/>
            <a:r>
              <a:rPr lang="en-US" b="1" dirty="0"/>
              <a:t>Community Engagement</a:t>
            </a:r>
          </a:p>
        </p:txBody>
      </p:sp>
      <p:sp>
        <p:nvSpPr>
          <p:cNvPr id="5" name="Content Placeholder 2"/>
          <p:cNvSpPr txBox="1">
            <a:spLocks/>
          </p:cNvSpPr>
          <p:nvPr/>
        </p:nvSpPr>
        <p:spPr>
          <a:xfrm>
            <a:off x="100288" y="1610710"/>
            <a:ext cx="5238968" cy="3636580"/>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IN" sz="2400" dirty="0"/>
              <a:t>Transformation of TB survivors to TB champions</a:t>
            </a:r>
            <a:endParaRPr lang="en-US" sz="2400" dirty="0"/>
          </a:p>
          <a:p>
            <a:pPr>
              <a:buFont typeface="Wingdings" panose="05000000000000000000" pitchFamily="2" charset="2"/>
              <a:buChar char="Ø"/>
            </a:pPr>
            <a:r>
              <a:rPr lang="en-US" sz="2400" dirty="0"/>
              <a:t>Capacity building and mentoring </a:t>
            </a:r>
            <a:r>
              <a:rPr lang="en-US" sz="2400" dirty="0" err="1"/>
              <a:t>programme</a:t>
            </a:r>
            <a:endParaRPr lang="en-US" sz="2400" dirty="0"/>
          </a:p>
          <a:p>
            <a:pPr>
              <a:buFont typeface="Wingdings" panose="05000000000000000000" pitchFamily="2" charset="2"/>
              <a:buChar char="Ø"/>
            </a:pPr>
            <a:r>
              <a:rPr lang="en-US" sz="2400" dirty="0"/>
              <a:t>Engagement of existing community groups like PRI, SHG, VHSNC, MAS, Youth Club</a:t>
            </a:r>
          </a:p>
          <a:p>
            <a:pPr>
              <a:buFont typeface="Wingdings" panose="05000000000000000000" pitchFamily="2" charset="2"/>
              <a:buChar char="Ø"/>
            </a:pPr>
            <a:r>
              <a:rPr lang="en-US" sz="2400" dirty="0"/>
              <a:t>Grievance </a:t>
            </a:r>
            <a:r>
              <a:rPr lang="en-US" sz="2400" dirty="0" err="1"/>
              <a:t>redressal</a:t>
            </a:r>
            <a:r>
              <a:rPr lang="en-US" sz="2400" dirty="0"/>
              <a:t> mechanism</a:t>
            </a:r>
          </a:p>
          <a:p>
            <a:pPr>
              <a:buFont typeface="Wingdings" panose="05000000000000000000" pitchFamily="2" charset="2"/>
              <a:buChar char="Ø"/>
            </a:pPr>
            <a:r>
              <a:rPr lang="en-US" sz="2400" dirty="0"/>
              <a:t>Involvement of community representatives in different forums</a:t>
            </a:r>
          </a:p>
          <a:p>
            <a:pPr marL="0" indent="0">
              <a:buNone/>
            </a:pPr>
            <a:endParaRPr lang="en-US" sz="2400" b="1" dirty="0"/>
          </a:p>
          <a:p>
            <a:pPr>
              <a:buFont typeface="Wingdings" panose="05000000000000000000" pitchFamily="2" charset="2"/>
              <a:buChar char="Ø"/>
            </a:pPr>
            <a:endParaRPr lang="en-US" sz="2400" dirty="0"/>
          </a:p>
        </p:txBody>
      </p:sp>
      <p:pic>
        <p:nvPicPr>
          <p:cNvPr id="3" name="Picture 2">
            <a:extLst>
              <a:ext uri="{FF2B5EF4-FFF2-40B4-BE49-F238E27FC236}">
                <a16:creationId xmlns:a16="http://schemas.microsoft.com/office/drawing/2014/main" id="{41F15309-CE7A-4877-B1AF-003E4EA7C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24096" cy="909707"/>
          </a:xfrm>
          <a:prstGeom prst="rect">
            <a:avLst/>
          </a:prstGeom>
        </p:spPr>
      </p:pic>
      <p:pic>
        <p:nvPicPr>
          <p:cNvPr id="4" name="Picture 3">
            <a:extLst>
              <a:ext uri="{FF2B5EF4-FFF2-40B4-BE49-F238E27FC236}">
                <a16:creationId xmlns:a16="http://schemas.microsoft.com/office/drawing/2014/main" id="{BE80AA43-3475-4FC6-9613-2155DFAE4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248" y="47183"/>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picture containing bedroom, drawing&#10;&#10;Description automatically generated">
            <a:extLst>
              <a:ext uri="{FF2B5EF4-FFF2-40B4-BE49-F238E27FC236}">
                <a16:creationId xmlns:a16="http://schemas.microsoft.com/office/drawing/2014/main" id="{20F8A48B-8999-4B87-9B42-F62C090BD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256" y="3429000"/>
            <a:ext cx="3454947" cy="2896572"/>
          </a:xfrm>
          <a:prstGeom prst="rect">
            <a:avLst/>
          </a:prstGeom>
          <a:ln>
            <a:solidFill>
              <a:schemeClr val="tx1"/>
            </a:solidFill>
          </a:ln>
        </p:spPr>
      </p:pic>
      <p:sp>
        <p:nvSpPr>
          <p:cNvPr id="17" name="TextBox 16">
            <a:extLst>
              <a:ext uri="{FF2B5EF4-FFF2-40B4-BE49-F238E27FC236}">
                <a16:creationId xmlns:a16="http://schemas.microsoft.com/office/drawing/2014/main" id="{F05B984F-302A-4682-9122-F1288EE7B576}"/>
              </a:ext>
            </a:extLst>
          </p:cNvPr>
          <p:cNvSpPr txBox="1"/>
          <p:nvPr/>
        </p:nvSpPr>
        <p:spPr>
          <a:xfrm>
            <a:off x="5339256" y="1261241"/>
            <a:ext cx="3454947" cy="1477328"/>
          </a:xfrm>
          <a:prstGeom prst="rect">
            <a:avLst/>
          </a:prstGeom>
          <a:noFill/>
          <a:ln w="28575">
            <a:solidFill>
              <a:srgbClr val="FF0000"/>
            </a:solidFill>
          </a:ln>
        </p:spPr>
        <p:txBody>
          <a:bodyPr wrap="square" rtlCol="0">
            <a:spAutoFit/>
          </a:bodyPr>
          <a:lstStyle/>
          <a:p>
            <a:r>
              <a:rPr lang="en-US" sz="1800" b="1" i="1" dirty="0"/>
              <a:t>TB Forums at the National, State and District level to provide a platform for all stakeholders, including the community, to voice their views </a:t>
            </a:r>
          </a:p>
        </p:txBody>
      </p:sp>
    </p:spTree>
    <p:extLst>
      <p:ext uri="{BB962C8B-B14F-4D97-AF65-F5344CB8AC3E}">
        <p14:creationId xmlns:p14="http://schemas.microsoft.com/office/powerpoint/2010/main" val="290440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36C24-D2DB-4C03-8578-CCD925846F3C}"/>
              </a:ext>
            </a:extLst>
          </p:cNvPr>
          <p:cNvSpPr>
            <a:spLocks noGrp="1"/>
          </p:cNvSpPr>
          <p:nvPr>
            <p:ph type="title"/>
          </p:nvPr>
        </p:nvSpPr>
        <p:spPr>
          <a:xfrm>
            <a:off x="439946" y="224288"/>
            <a:ext cx="8367623" cy="715992"/>
          </a:xfrm>
          <a:solidFill>
            <a:srgbClr val="0070C0"/>
          </a:solidFill>
        </p:spPr>
        <p:txBody>
          <a:bodyPr/>
          <a:lstStyle/>
          <a:p>
            <a:r>
              <a:rPr lang="en-IN" b="1" dirty="0">
                <a:solidFill>
                  <a:schemeClr val="bg1"/>
                </a:solidFill>
                <a:latin typeface="Calibri" panose="020F0502020204030204" pitchFamily="34" charset="0"/>
                <a:cs typeface="Calibri" panose="020F0502020204030204" pitchFamily="34" charset="0"/>
              </a:rPr>
              <a:t>TB Burden in India 2017</a:t>
            </a:r>
          </a:p>
        </p:txBody>
      </p:sp>
      <p:graphicFrame>
        <p:nvGraphicFramePr>
          <p:cNvPr id="8" name="Content Placeholder 7">
            <a:extLst>
              <a:ext uri="{FF2B5EF4-FFF2-40B4-BE49-F238E27FC236}">
                <a16:creationId xmlns:a16="http://schemas.microsoft.com/office/drawing/2014/main" id="{2E0EF7AC-F574-4BDB-A148-7FD576A50BB9}"/>
              </a:ext>
            </a:extLst>
          </p:cNvPr>
          <p:cNvGraphicFramePr>
            <a:graphicFrameLocks noGrp="1"/>
          </p:cNvGraphicFramePr>
          <p:nvPr>
            <p:ph idx="1"/>
          </p:nvPr>
        </p:nvGraphicFramePr>
        <p:xfrm>
          <a:off x="517585" y="1430458"/>
          <a:ext cx="8207810" cy="3113792"/>
        </p:xfrm>
        <a:graphic>
          <a:graphicData uri="http://schemas.openxmlformats.org/drawingml/2006/table">
            <a:tbl>
              <a:tblPr firstRow="1">
                <a:tableStyleId>{3C2FFA5D-87B4-456A-9821-1D502468CF0F}</a:tableStyleId>
              </a:tblPr>
              <a:tblGrid>
                <a:gridCol w="3068308">
                  <a:extLst>
                    <a:ext uri="{9D8B030D-6E8A-4147-A177-3AD203B41FA5}">
                      <a16:colId xmlns:a16="http://schemas.microsoft.com/office/drawing/2014/main" val="2374755382"/>
                    </a:ext>
                  </a:extLst>
                </a:gridCol>
                <a:gridCol w="1606843">
                  <a:extLst>
                    <a:ext uri="{9D8B030D-6E8A-4147-A177-3AD203B41FA5}">
                      <a16:colId xmlns:a16="http://schemas.microsoft.com/office/drawing/2014/main" val="3133230234"/>
                    </a:ext>
                  </a:extLst>
                </a:gridCol>
                <a:gridCol w="1553822">
                  <a:extLst>
                    <a:ext uri="{9D8B030D-6E8A-4147-A177-3AD203B41FA5}">
                      <a16:colId xmlns:a16="http://schemas.microsoft.com/office/drawing/2014/main" val="908375735"/>
                    </a:ext>
                  </a:extLst>
                </a:gridCol>
                <a:gridCol w="1978837">
                  <a:extLst>
                    <a:ext uri="{9D8B030D-6E8A-4147-A177-3AD203B41FA5}">
                      <a16:colId xmlns:a16="http://schemas.microsoft.com/office/drawing/2014/main" val="3818134179"/>
                    </a:ext>
                  </a:extLst>
                </a:gridCol>
              </a:tblGrid>
              <a:tr h="630936">
                <a:tc>
                  <a:txBody>
                    <a:bodyPr/>
                    <a:lstStyle/>
                    <a:p>
                      <a:pPr marL="0" marR="0" algn="ctr">
                        <a:lnSpc>
                          <a:spcPct val="115000"/>
                        </a:lnSpc>
                        <a:spcBef>
                          <a:spcPts val="0"/>
                        </a:spcBef>
                        <a:spcAft>
                          <a:spcPts val="0"/>
                        </a:spcAft>
                      </a:pPr>
                      <a:r>
                        <a:rPr lang="en-IN" sz="1800" dirty="0">
                          <a:effectLst/>
                        </a:rPr>
                        <a:t>Estimates of TB Burden (2017)</a:t>
                      </a:r>
                      <a:endParaRPr lang="en-US" sz="1500" dirty="0">
                        <a:effectLst/>
                        <a:latin typeface="Calibri" panose="020F0502020204030204" pitchFamily="34" charset="0"/>
                        <a:ea typeface="Calibri" panose="020F0502020204030204" pitchFamily="34" charset="0"/>
                        <a:cs typeface="Mangal"/>
                      </a:endParaRPr>
                    </a:p>
                  </a:txBody>
                  <a:tcPr marL="51435" marR="51435" marT="0" marB="0">
                    <a:solidFill>
                      <a:srgbClr val="0070C0"/>
                    </a:solidFill>
                  </a:tcPr>
                </a:tc>
                <a:tc>
                  <a:txBody>
                    <a:bodyPr/>
                    <a:lstStyle/>
                    <a:p>
                      <a:pPr marL="0" marR="0" algn="ctr">
                        <a:lnSpc>
                          <a:spcPct val="115000"/>
                        </a:lnSpc>
                        <a:spcBef>
                          <a:spcPts val="0"/>
                        </a:spcBef>
                        <a:spcAft>
                          <a:spcPts val="0"/>
                        </a:spcAft>
                      </a:pPr>
                      <a:r>
                        <a:rPr lang="en-US" sz="1800" dirty="0">
                          <a:effectLst/>
                        </a:rPr>
                        <a:t>Global</a:t>
                      </a:r>
                      <a:endParaRPr lang="en-US" sz="1500" dirty="0">
                        <a:effectLst/>
                        <a:latin typeface="Calibri" panose="020F0502020204030204" pitchFamily="34" charset="0"/>
                        <a:ea typeface="Calibri" panose="020F0502020204030204" pitchFamily="34" charset="0"/>
                        <a:cs typeface="Mangal"/>
                      </a:endParaRPr>
                    </a:p>
                  </a:txBody>
                  <a:tcPr marL="51435" marR="51435" marT="0" marB="0">
                    <a:solidFill>
                      <a:srgbClr val="0070C0"/>
                    </a:solidFill>
                  </a:tcPr>
                </a:tc>
                <a:tc>
                  <a:txBody>
                    <a:bodyPr/>
                    <a:lstStyle/>
                    <a:p>
                      <a:pPr marL="0" marR="0" algn="ctr">
                        <a:lnSpc>
                          <a:spcPct val="115000"/>
                        </a:lnSpc>
                        <a:spcBef>
                          <a:spcPts val="0"/>
                        </a:spcBef>
                        <a:spcAft>
                          <a:spcPts val="0"/>
                        </a:spcAft>
                      </a:pPr>
                      <a:r>
                        <a:rPr lang="en-US" sz="1800" dirty="0">
                          <a:effectLst/>
                        </a:rPr>
                        <a:t>India</a:t>
                      </a:r>
                      <a:endParaRPr lang="en-US" sz="1500" dirty="0">
                        <a:effectLst/>
                        <a:latin typeface="Calibri" panose="020F0502020204030204" pitchFamily="34" charset="0"/>
                        <a:ea typeface="Calibri" panose="020F0502020204030204" pitchFamily="34" charset="0"/>
                        <a:cs typeface="Mangal"/>
                      </a:endParaRPr>
                    </a:p>
                  </a:txBody>
                  <a:tcPr marL="51435" marR="51435" marT="0" marB="0">
                    <a:solidFill>
                      <a:srgbClr val="0070C0"/>
                    </a:solidFill>
                  </a:tcPr>
                </a:tc>
                <a:tc>
                  <a:txBody>
                    <a:bodyPr/>
                    <a:lstStyle/>
                    <a:p>
                      <a:pPr marL="0" marR="0" algn="ctr">
                        <a:lnSpc>
                          <a:spcPct val="115000"/>
                        </a:lnSpc>
                        <a:spcBef>
                          <a:spcPts val="0"/>
                        </a:spcBef>
                        <a:spcAft>
                          <a:spcPts val="0"/>
                        </a:spcAft>
                      </a:pPr>
                      <a:r>
                        <a:rPr lang="en-IN" sz="1800" dirty="0">
                          <a:effectLst/>
                        </a:rPr>
                        <a:t>% of Global</a:t>
                      </a:r>
                      <a:endParaRPr lang="en-US" sz="1500" dirty="0">
                        <a:effectLst/>
                        <a:latin typeface="Calibri" panose="020F0502020204030204" pitchFamily="34" charset="0"/>
                        <a:ea typeface="Calibri" panose="020F0502020204030204" pitchFamily="34" charset="0"/>
                        <a:cs typeface="Mangal"/>
                      </a:endParaRPr>
                    </a:p>
                  </a:txBody>
                  <a:tcPr marL="51435" marR="51435" marT="0" marB="0">
                    <a:solidFill>
                      <a:srgbClr val="0070C0"/>
                    </a:solidFill>
                  </a:tcPr>
                </a:tc>
                <a:extLst>
                  <a:ext uri="{0D108BD9-81ED-4DB2-BD59-A6C34878D82A}">
                    <a16:rowId xmlns:a16="http://schemas.microsoft.com/office/drawing/2014/main" val="279415103"/>
                  </a:ext>
                </a:extLst>
              </a:tr>
              <a:tr h="441752">
                <a:tc>
                  <a:txBody>
                    <a:bodyPr/>
                    <a:lstStyle/>
                    <a:p>
                      <a:pPr marL="0" marR="0" algn="l">
                        <a:lnSpc>
                          <a:spcPct val="115000"/>
                        </a:lnSpc>
                        <a:spcBef>
                          <a:spcPts val="0"/>
                        </a:spcBef>
                        <a:spcAft>
                          <a:spcPts val="0"/>
                        </a:spcAft>
                      </a:pPr>
                      <a:r>
                        <a:rPr lang="en-US" sz="1800" dirty="0">
                          <a:effectLst/>
                        </a:rPr>
                        <a:t>Incidence TB cases</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100 lakhs </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27.4 lakh</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solidFill>
                            <a:schemeClr val="bg1"/>
                          </a:solidFill>
                          <a:effectLst/>
                        </a:rPr>
                        <a:t>27%</a:t>
                      </a:r>
                      <a:endParaRPr lang="en-US" sz="1500" dirty="0">
                        <a:solidFill>
                          <a:schemeClr val="bg1"/>
                        </a:solidFill>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extLst>
                  <a:ext uri="{0D108BD9-81ED-4DB2-BD59-A6C34878D82A}">
                    <a16:rowId xmlns:a16="http://schemas.microsoft.com/office/drawing/2014/main" val="3895374677"/>
                  </a:ext>
                </a:extLst>
              </a:tr>
              <a:tr h="351329">
                <a:tc>
                  <a:txBody>
                    <a:bodyPr/>
                    <a:lstStyle/>
                    <a:p>
                      <a:pPr marL="0" marR="0" algn="l">
                        <a:lnSpc>
                          <a:spcPct val="115000"/>
                        </a:lnSpc>
                        <a:spcBef>
                          <a:spcPts val="0"/>
                        </a:spcBef>
                        <a:spcAft>
                          <a:spcPts val="0"/>
                        </a:spcAft>
                      </a:pPr>
                      <a:r>
                        <a:rPr lang="en-US" sz="1800" dirty="0">
                          <a:effectLst/>
                        </a:rPr>
                        <a:t>Mortality of TB</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IN" sz="1800" dirty="0">
                          <a:effectLst/>
                        </a:rPr>
                        <a:t>13 lakh</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GB" sz="1800" dirty="0">
                          <a:effectLst/>
                        </a:rPr>
                        <a:t>4.21 lakh</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31%</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extLst>
                  <a:ext uri="{0D108BD9-81ED-4DB2-BD59-A6C34878D82A}">
                    <a16:rowId xmlns:a16="http://schemas.microsoft.com/office/drawing/2014/main" val="3657984588"/>
                  </a:ext>
                </a:extLst>
              </a:tr>
              <a:tr h="364517">
                <a:tc>
                  <a:txBody>
                    <a:bodyPr/>
                    <a:lstStyle/>
                    <a:p>
                      <a:pPr marL="0" marR="0" algn="l">
                        <a:lnSpc>
                          <a:spcPct val="115000"/>
                        </a:lnSpc>
                        <a:spcBef>
                          <a:spcPts val="0"/>
                        </a:spcBef>
                        <a:spcAft>
                          <a:spcPts val="0"/>
                        </a:spcAft>
                      </a:pPr>
                      <a:r>
                        <a:rPr lang="en-US" sz="1800" dirty="0">
                          <a:effectLst/>
                        </a:rPr>
                        <a:t>Incidence HIV TB</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9.2 lakh</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86000</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9%</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extLst>
                  <a:ext uri="{0D108BD9-81ED-4DB2-BD59-A6C34878D82A}">
                    <a16:rowId xmlns:a16="http://schemas.microsoft.com/office/drawing/2014/main" val="3441504356"/>
                  </a:ext>
                </a:extLst>
              </a:tr>
              <a:tr h="389006">
                <a:tc>
                  <a:txBody>
                    <a:bodyPr/>
                    <a:lstStyle/>
                    <a:p>
                      <a:pPr marL="0" marR="0" algn="l">
                        <a:lnSpc>
                          <a:spcPct val="115000"/>
                        </a:lnSpc>
                        <a:spcBef>
                          <a:spcPts val="0"/>
                        </a:spcBef>
                        <a:spcAft>
                          <a:spcPts val="0"/>
                        </a:spcAft>
                      </a:pPr>
                      <a:r>
                        <a:rPr lang="en-US" sz="1800" dirty="0">
                          <a:effectLst/>
                        </a:rPr>
                        <a:t>Mortality of  HIV-TB</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GB" sz="1800" dirty="0">
                          <a:effectLst/>
                        </a:rPr>
                        <a:t>3 lakh</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11,000</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4%</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extLst>
                  <a:ext uri="{0D108BD9-81ED-4DB2-BD59-A6C34878D82A}">
                    <a16:rowId xmlns:a16="http://schemas.microsoft.com/office/drawing/2014/main" val="1395978318"/>
                  </a:ext>
                </a:extLst>
              </a:tr>
              <a:tr h="468126">
                <a:tc>
                  <a:txBody>
                    <a:bodyPr/>
                    <a:lstStyle/>
                    <a:p>
                      <a:pPr marL="0" marR="0" algn="l">
                        <a:lnSpc>
                          <a:spcPct val="115000"/>
                        </a:lnSpc>
                        <a:spcBef>
                          <a:spcPts val="0"/>
                        </a:spcBef>
                        <a:spcAft>
                          <a:spcPts val="0"/>
                        </a:spcAft>
                      </a:pPr>
                      <a:r>
                        <a:rPr lang="en-US" sz="1800" dirty="0">
                          <a:effectLst/>
                        </a:rPr>
                        <a:t>MDR-TB</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GB" sz="1800" dirty="0">
                          <a:effectLst/>
                        </a:rPr>
                        <a:t>5.58 lakh</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1.35 l</a:t>
                      </a:r>
                      <a:r>
                        <a:rPr lang="en-GB" sz="1800" dirty="0" err="1">
                          <a:effectLst/>
                        </a:rPr>
                        <a:t>akh</a:t>
                      </a:r>
                      <a:endParaRPr lang="en-US" sz="15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solidFill>
                            <a:schemeClr val="bg1"/>
                          </a:solidFill>
                          <a:effectLst/>
                        </a:rPr>
                        <a:t>24%</a:t>
                      </a:r>
                      <a:endParaRPr lang="en-US" sz="1500" dirty="0">
                        <a:solidFill>
                          <a:schemeClr val="bg1"/>
                        </a:solidFill>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extLst>
                  <a:ext uri="{0D108BD9-81ED-4DB2-BD59-A6C34878D82A}">
                    <a16:rowId xmlns:a16="http://schemas.microsoft.com/office/drawing/2014/main" val="2869474368"/>
                  </a:ext>
                </a:extLst>
              </a:tr>
              <a:tr h="468126">
                <a:tc>
                  <a:txBody>
                    <a:bodyPr/>
                    <a:lstStyle/>
                    <a:p>
                      <a:pPr marL="0" marR="0" algn="l">
                        <a:lnSpc>
                          <a:spcPct val="115000"/>
                        </a:lnSpc>
                        <a:spcBef>
                          <a:spcPts val="0"/>
                        </a:spcBef>
                        <a:spcAft>
                          <a:spcPts val="0"/>
                        </a:spcAft>
                      </a:pPr>
                      <a:r>
                        <a:rPr lang="en-US" sz="1800" dirty="0">
                          <a:effectLst/>
                        </a:rPr>
                        <a:t>Children with TB</a:t>
                      </a:r>
                      <a:endParaRPr lang="en-US" sz="18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10 lakh</a:t>
                      </a:r>
                      <a:endParaRPr lang="en-US" sz="18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2.2 lakh</a:t>
                      </a:r>
                      <a:endParaRPr lang="en-US" sz="18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tc>
                  <a:txBody>
                    <a:bodyPr/>
                    <a:lstStyle/>
                    <a:p>
                      <a:pPr marL="0" marR="0" algn="ctr">
                        <a:lnSpc>
                          <a:spcPct val="115000"/>
                        </a:lnSpc>
                        <a:spcBef>
                          <a:spcPts val="0"/>
                        </a:spcBef>
                        <a:spcAft>
                          <a:spcPts val="0"/>
                        </a:spcAft>
                      </a:pPr>
                      <a:r>
                        <a:rPr lang="en-US" sz="1800" dirty="0">
                          <a:effectLst/>
                        </a:rPr>
                        <a:t>22%</a:t>
                      </a:r>
                      <a:endParaRPr lang="en-US" sz="1800" dirty="0">
                        <a:effectLst/>
                        <a:latin typeface="Calibri" panose="020F0502020204030204" pitchFamily="34" charset="0"/>
                        <a:ea typeface="Calibri" panose="020F0502020204030204" pitchFamily="34" charset="0"/>
                        <a:cs typeface="Mangal"/>
                      </a:endParaRPr>
                    </a:p>
                  </a:txBody>
                  <a:tcPr marL="51435" marR="51435" marT="0" marB="0" anchor="ctr">
                    <a:solidFill>
                      <a:schemeClr val="accent3"/>
                    </a:solidFill>
                  </a:tcPr>
                </a:tc>
                <a:extLst>
                  <a:ext uri="{0D108BD9-81ED-4DB2-BD59-A6C34878D82A}">
                    <a16:rowId xmlns:a16="http://schemas.microsoft.com/office/drawing/2014/main" val="128618103"/>
                  </a:ext>
                </a:extLst>
              </a:tr>
            </a:tbl>
          </a:graphicData>
        </a:graphic>
      </p:graphicFrame>
      <p:sp>
        <p:nvSpPr>
          <p:cNvPr id="10" name="TextBox 9">
            <a:extLst>
              <a:ext uri="{FF2B5EF4-FFF2-40B4-BE49-F238E27FC236}">
                <a16:creationId xmlns:a16="http://schemas.microsoft.com/office/drawing/2014/main" id="{E2F371B1-E4A9-4737-A51D-F4DAA8E3CC9B}"/>
              </a:ext>
            </a:extLst>
          </p:cNvPr>
          <p:cNvSpPr txBox="1"/>
          <p:nvPr/>
        </p:nvSpPr>
        <p:spPr>
          <a:xfrm>
            <a:off x="655608" y="4989475"/>
            <a:ext cx="8069787" cy="1477328"/>
          </a:xfrm>
          <a:prstGeom prst="rect">
            <a:avLst/>
          </a:prstGeom>
          <a:noFill/>
          <a:ln>
            <a:solidFill>
              <a:srgbClr val="FFC000"/>
            </a:solidFill>
          </a:ln>
        </p:spPr>
        <p:txBody>
          <a:bodyPr wrap="square" rtlCol="0">
            <a:spAutoFit/>
          </a:bodyPr>
          <a:lstStyle/>
          <a:p>
            <a:pPr defTabSz="342900">
              <a:defRPr/>
            </a:pPr>
            <a:r>
              <a:rPr lang="en-IN" dirty="0">
                <a:solidFill>
                  <a:srgbClr val="000000"/>
                </a:solidFill>
                <a:latin typeface="Corbel" panose="020B0503020204020204"/>
              </a:rPr>
              <a:t>National </a:t>
            </a:r>
            <a:r>
              <a:rPr lang="en-IN" b="1" dirty="0">
                <a:solidFill>
                  <a:srgbClr val="0070C0"/>
                </a:solidFill>
                <a:latin typeface="Corbel" panose="020B0503020204020204"/>
              </a:rPr>
              <a:t>Drug Resistance Survey </a:t>
            </a:r>
            <a:r>
              <a:rPr lang="en-IN" dirty="0">
                <a:solidFill>
                  <a:srgbClr val="000000"/>
                </a:solidFill>
                <a:latin typeface="Corbel" panose="020B0503020204020204"/>
              </a:rPr>
              <a:t>has been competed : MDR in New patients 2.8% and Previously treated patients 11.6% </a:t>
            </a:r>
          </a:p>
          <a:p>
            <a:pPr defTabSz="342900">
              <a:defRPr/>
            </a:pPr>
            <a:endParaRPr lang="en-IN" dirty="0">
              <a:solidFill>
                <a:srgbClr val="000000"/>
              </a:solidFill>
              <a:latin typeface="Corbel" panose="020B0503020204020204"/>
            </a:endParaRPr>
          </a:p>
          <a:p>
            <a:pPr defTabSz="342900">
              <a:defRPr/>
            </a:pPr>
            <a:r>
              <a:rPr lang="en-IN" dirty="0">
                <a:solidFill>
                  <a:srgbClr val="000000"/>
                </a:solidFill>
                <a:latin typeface="Corbel" panose="020B0503020204020204"/>
              </a:rPr>
              <a:t>The National </a:t>
            </a:r>
            <a:r>
              <a:rPr lang="en-IN" b="1" dirty="0">
                <a:solidFill>
                  <a:srgbClr val="0070C0"/>
                </a:solidFill>
                <a:latin typeface="Corbel" panose="020B0503020204020204"/>
              </a:rPr>
              <a:t>Tuberculosis Prevalence Survey </a:t>
            </a:r>
            <a:r>
              <a:rPr lang="en-IN" dirty="0">
                <a:solidFill>
                  <a:srgbClr val="000000"/>
                </a:solidFill>
                <a:latin typeface="Corbel" panose="020B0503020204020204"/>
              </a:rPr>
              <a:t>has been planned in 2018 to provide robust estimates of TB Burden up to State level</a:t>
            </a:r>
          </a:p>
        </p:txBody>
      </p:sp>
    </p:spTree>
    <p:extLst>
      <p:ext uri="{BB962C8B-B14F-4D97-AF65-F5344CB8AC3E}">
        <p14:creationId xmlns:p14="http://schemas.microsoft.com/office/powerpoint/2010/main" val="11567588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78"/>
            <a:ext cx="9143999" cy="944411"/>
          </a:xfrm>
          <a:solidFill>
            <a:srgbClr val="FFC000"/>
          </a:solidFill>
        </p:spPr>
        <p:txBody>
          <a:bodyPr>
            <a:normAutofit/>
          </a:bodyPr>
          <a:lstStyle/>
          <a:p>
            <a:pPr algn="ctr"/>
            <a:r>
              <a:rPr lang="en-IN" b="1" dirty="0"/>
              <a:t>Call Centre- </a:t>
            </a:r>
            <a:r>
              <a:rPr lang="en-IN" b="1" dirty="0" err="1"/>
              <a:t>Nikshay</a:t>
            </a:r>
            <a:r>
              <a:rPr lang="en-IN" b="1" dirty="0"/>
              <a:t> </a:t>
            </a:r>
            <a:r>
              <a:rPr lang="en-IN" b="1" dirty="0" err="1"/>
              <a:t>Sampark</a:t>
            </a:r>
            <a:endParaRPr lang="en-US" b="1" dirty="0"/>
          </a:p>
        </p:txBody>
      </p:sp>
      <p:sp>
        <p:nvSpPr>
          <p:cNvPr id="3" name="Content Placeholder 2"/>
          <p:cNvSpPr>
            <a:spLocks noGrp="1"/>
          </p:cNvSpPr>
          <p:nvPr>
            <p:ph idx="1"/>
          </p:nvPr>
        </p:nvSpPr>
        <p:spPr>
          <a:xfrm>
            <a:off x="218746" y="1724545"/>
            <a:ext cx="7886700" cy="4351338"/>
          </a:xfrm>
        </p:spPr>
        <p:txBody>
          <a:bodyPr>
            <a:normAutofit/>
          </a:bodyPr>
          <a:lstStyle/>
          <a:p>
            <a:pPr>
              <a:buFont typeface="Wingdings" panose="05000000000000000000" pitchFamily="2" charset="2"/>
              <a:buChar char="§"/>
            </a:pPr>
            <a:r>
              <a:rPr lang="en-IN" sz="3600" dirty="0"/>
              <a:t> </a:t>
            </a:r>
            <a:r>
              <a:rPr lang="en-IN" b="1" dirty="0"/>
              <a:t>1800-11-6666</a:t>
            </a:r>
          </a:p>
          <a:p>
            <a:pPr>
              <a:buFont typeface="Wingdings" panose="05000000000000000000" pitchFamily="2" charset="2"/>
              <a:buChar char="§"/>
            </a:pPr>
            <a:r>
              <a:rPr lang="en-IN" dirty="0"/>
              <a:t> Outbound &amp;  Inbound</a:t>
            </a:r>
          </a:p>
          <a:p>
            <a:pPr>
              <a:buFont typeface="Wingdings" panose="05000000000000000000" pitchFamily="2" charset="2"/>
              <a:buChar char="§"/>
            </a:pPr>
            <a:r>
              <a:rPr lang="en-IN" dirty="0"/>
              <a:t> Time – 7 to 11 </a:t>
            </a:r>
          </a:p>
          <a:p>
            <a:pPr>
              <a:buFont typeface="Wingdings" panose="05000000000000000000" pitchFamily="2" charset="2"/>
              <a:buChar char="§"/>
            </a:pPr>
            <a:r>
              <a:rPr lang="en-IN" dirty="0"/>
              <a:t> Languages – 14</a:t>
            </a:r>
          </a:p>
          <a:p>
            <a:pPr>
              <a:buFont typeface="Wingdings" panose="05000000000000000000" pitchFamily="2" charset="2"/>
              <a:buChar char="§"/>
            </a:pPr>
            <a:r>
              <a:rPr lang="en-IN" dirty="0"/>
              <a:t> 100 call centre agents</a:t>
            </a:r>
          </a:p>
          <a:p>
            <a:pPr>
              <a:buFont typeface="Wingdings" panose="05000000000000000000" pitchFamily="2" charset="2"/>
              <a:buChar char="§"/>
            </a:pPr>
            <a:r>
              <a:rPr lang="en-IN" dirty="0"/>
              <a:t> Pan-India coverage</a:t>
            </a:r>
          </a:p>
          <a:p>
            <a:pPr>
              <a:buFont typeface="Wingdings" panose="05000000000000000000" pitchFamily="2" charset="2"/>
              <a:buChar char="§"/>
            </a:pPr>
            <a:r>
              <a:rPr lang="en-IN" dirty="0"/>
              <a:t> Citizen – Patient - Providers</a:t>
            </a:r>
            <a:endParaRPr lang="en-US" dirty="0"/>
          </a:p>
        </p:txBody>
      </p:sp>
      <p:graphicFrame>
        <p:nvGraphicFramePr>
          <p:cNvPr id="4" name="Diagram 3">
            <a:extLst>
              <a:ext uri="{FF2B5EF4-FFF2-40B4-BE49-F238E27FC236}">
                <a16:creationId xmlns:a16="http://schemas.microsoft.com/office/drawing/2014/main" id="{05027FC6-ECDF-445F-87A3-18B5D2FC593A}"/>
              </a:ext>
            </a:extLst>
          </p:cNvPr>
          <p:cNvGraphicFramePr/>
          <p:nvPr>
            <p:extLst>
              <p:ext uri="{D42A27DB-BD31-4B8C-83A1-F6EECF244321}">
                <p14:modId xmlns:p14="http://schemas.microsoft.com/office/powerpoint/2010/main" val="2335316178"/>
              </p:ext>
            </p:extLst>
          </p:nvPr>
        </p:nvGraphicFramePr>
        <p:xfrm>
          <a:off x="3528587" y="1522370"/>
          <a:ext cx="5983358" cy="4340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572004" y="5696992"/>
            <a:ext cx="2277675" cy="300082"/>
          </a:xfrm>
          <a:prstGeom prst="rect">
            <a:avLst/>
          </a:prstGeom>
        </p:spPr>
        <p:txBody>
          <a:bodyPr wrap="none">
            <a:spAutoFit/>
          </a:bodyPr>
          <a:lstStyle/>
          <a:p>
            <a:r>
              <a:rPr lang="en-IN" sz="1350" b="1" dirty="0">
                <a:solidFill>
                  <a:schemeClr val="bg1"/>
                </a:solidFill>
              </a:rPr>
              <a:t>Policy Update in RNTCP, 2018</a:t>
            </a:r>
            <a:endParaRPr lang="en-US" sz="1350" dirty="0">
              <a:solidFill>
                <a:schemeClr val="bg1"/>
              </a:solidFill>
            </a:endParaRPr>
          </a:p>
        </p:txBody>
      </p:sp>
      <p:pic>
        <p:nvPicPr>
          <p:cNvPr id="7" name="Picture 6">
            <a:extLst>
              <a:ext uri="{FF2B5EF4-FFF2-40B4-BE49-F238E27FC236}">
                <a16:creationId xmlns:a16="http://schemas.microsoft.com/office/drawing/2014/main" id="{D4D368BC-4EA7-4D8A-8127-0CCDF9FF13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2478"/>
            <a:ext cx="1124096" cy="909707"/>
          </a:xfrm>
          <a:prstGeom prst="rect">
            <a:avLst/>
          </a:prstGeom>
        </p:spPr>
      </p:pic>
      <p:pic>
        <p:nvPicPr>
          <p:cNvPr id="9" name="Picture 8">
            <a:extLst>
              <a:ext uri="{FF2B5EF4-FFF2-40B4-BE49-F238E27FC236}">
                <a16:creationId xmlns:a16="http://schemas.microsoft.com/office/drawing/2014/main" id="{E4B76C8B-0874-4AD4-93DB-D836CC982A3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8248" y="47183"/>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99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2FD4194-A136-42CB-ACFC-19B5AE8D9BF5}"/>
              </a:ext>
            </a:extLst>
          </p:cNvPr>
          <p:cNvSpPr>
            <a:spLocks noGrp="1"/>
          </p:cNvSpPr>
          <p:nvPr>
            <p:ph type="title"/>
          </p:nvPr>
        </p:nvSpPr>
        <p:spPr>
          <a:xfrm>
            <a:off x="0" y="10510"/>
            <a:ext cx="9143999" cy="909707"/>
          </a:xfrm>
          <a:solidFill>
            <a:srgbClr val="FFC000"/>
          </a:solidFill>
        </p:spPr>
        <p:txBody>
          <a:bodyPr>
            <a:normAutofit/>
          </a:bodyPr>
          <a:lstStyle/>
          <a:p>
            <a:pPr algn="ctr"/>
            <a:r>
              <a:rPr lang="en-IN" sz="4000" b="1" dirty="0"/>
              <a:t>  Sub-National Disease Certification</a:t>
            </a:r>
            <a:endParaRPr lang="en-US" sz="4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9852974"/>
              </p:ext>
            </p:extLst>
          </p:nvPr>
        </p:nvGraphicFramePr>
        <p:xfrm>
          <a:off x="187217" y="1316716"/>
          <a:ext cx="4153556" cy="2471361"/>
        </p:xfrm>
        <a:graphic>
          <a:graphicData uri="http://schemas.openxmlformats.org/drawingml/2006/table">
            <a:tbl>
              <a:tblPr firstRow="1" bandRow="1">
                <a:tableStyleId>{BC89EF96-8CEA-46FF-86C4-4CE0E7609802}</a:tableStyleId>
              </a:tblPr>
              <a:tblGrid>
                <a:gridCol w="969028">
                  <a:extLst>
                    <a:ext uri="{9D8B030D-6E8A-4147-A177-3AD203B41FA5}">
                      <a16:colId xmlns:a16="http://schemas.microsoft.com/office/drawing/2014/main" val="3924028970"/>
                    </a:ext>
                  </a:extLst>
                </a:gridCol>
                <a:gridCol w="1923139">
                  <a:extLst>
                    <a:ext uri="{9D8B030D-6E8A-4147-A177-3AD203B41FA5}">
                      <a16:colId xmlns:a16="http://schemas.microsoft.com/office/drawing/2014/main" val="2560268157"/>
                    </a:ext>
                  </a:extLst>
                </a:gridCol>
                <a:gridCol w="1261389">
                  <a:extLst>
                    <a:ext uri="{9D8B030D-6E8A-4147-A177-3AD203B41FA5}">
                      <a16:colId xmlns:a16="http://schemas.microsoft.com/office/drawing/2014/main" val="2917260148"/>
                    </a:ext>
                  </a:extLst>
                </a:gridCol>
              </a:tblGrid>
              <a:tr h="814509">
                <a:tc>
                  <a:txBody>
                    <a:bodyPr/>
                    <a:lstStyle/>
                    <a:p>
                      <a:r>
                        <a:rPr lang="en-IN" sz="1500" dirty="0"/>
                        <a:t>Award</a:t>
                      </a:r>
                      <a:endParaRPr lang="en-US" sz="1500" dirty="0"/>
                    </a:p>
                  </a:txBody>
                  <a:tcPr marL="68580" marR="68580" marT="34290" marB="34290"/>
                </a:tc>
                <a:tc>
                  <a:txBody>
                    <a:bodyPr/>
                    <a:lstStyle/>
                    <a:p>
                      <a:r>
                        <a:rPr lang="en-IN" sz="1500" dirty="0"/>
                        <a:t>Criteria</a:t>
                      </a:r>
                    </a:p>
                    <a:p>
                      <a:r>
                        <a:rPr lang="en-IN" sz="1500" dirty="0"/>
                        <a:t>Decline</a:t>
                      </a:r>
                      <a:r>
                        <a:rPr lang="en-IN" sz="1500" baseline="0" dirty="0"/>
                        <a:t> in incidence rate compared to 2015</a:t>
                      </a:r>
                      <a:endParaRPr lang="en-US" sz="1500" dirty="0"/>
                    </a:p>
                  </a:txBody>
                  <a:tcPr marL="68580" marR="68580" marT="34290" marB="34290"/>
                </a:tc>
                <a:tc>
                  <a:txBody>
                    <a:bodyPr/>
                    <a:lstStyle/>
                    <a:p>
                      <a:r>
                        <a:rPr lang="en-IN" sz="1500" dirty="0"/>
                        <a:t>Monetary</a:t>
                      </a:r>
                      <a:r>
                        <a:rPr lang="en-IN" sz="1500" baseline="0" dirty="0"/>
                        <a:t> Award for District (in </a:t>
                      </a:r>
                      <a:r>
                        <a:rPr lang="en-IN" sz="1500" baseline="0" dirty="0" err="1"/>
                        <a:t>Rs</a:t>
                      </a:r>
                      <a:r>
                        <a:rPr lang="en-IN" sz="1500" baseline="0" dirty="0"/>
                        <a:t>.)</a:t>
                      </a:r>
                      <a:endParaRPr lang="en-US" sz="1500" dirty="0"/>
                    </a:p>
                  </a:txBody>
                  <a:tcPr marL="68580" marR="68580" marT="34290" marB="34290"/>
                </a:tc>
                <a:extLst>
                  <a:ext uri="{0D108BD9-81ED-4DB2-BD59-A6C34878D82A}">
                    <a16:rowId xmlns:a16="http://schemas.microsoft.com/office/drawing/2014/main" val="2470847067"/>
                  </a:ext>
                </a:extLst>
              </a:tr>
              <a:tr h="320867">
                <a:tc>
                  <a:txBody>
                    <a:bodyPr/>
                    <a:lstStyle/>
                    <a:p>
                      <a:r>
                        <a:rPr lang="en-IN" sz="1500" dirty="0"/>
                        <a:t>Bronze</a:t>
                      </a:r>
                      <a:endParaRPr lang="en-US" sz="1500" dirty="0"/>
                    </a:p>
                  </a:txBody>
                  <a:tcPr marL="68580" marR="68580" marT="34290" marB="34290"/>
                </a:tc>
                <a:tc>
                  <a:txBody>
                    <a:bodyPr/>
                    <a:lstStyle/>
                    <a:p>
                      <a:r>
                        <a:rPr lang="en-IN" sz="1500" dirty="0"/>
                        <a:t>20%</a:t>
                      </a:r>
                      <a:endParaRPr lang="en-US" sz="1500" dirty="0"/>
                    </a:p>
                  </a:txBody>
                  <a:tcPr marL="68580" marR="68580" marT="34290" marB="34290"/>
                </a:tc>
                <a:tc>
                  <a:txBody>
                    <a:bodyPr/>
                    <a:lstStyle/>
                    <a:p>
                      <a:r>
                        <a:rPr lang="en-IN" sz="1500" dirty="0"/>
                        <a:t>2</a:t>
                      </a:r>
                      <a:r>
                        <a:rPr lang="en-IN" sz="1500" baseline="0" dirty="0"/>
                        <a:t> lakhs</a:t>
                      </a:r>
                      <a:endParaRPr lang="en-US" sz="1500" dirty="0"/>
                    </a:p>
                  </a:txBody>
                  <a:tcPr marL="68580" marR="68580" marT="34290" marB="34290"/>
                </a:tc>
                <a:extLst>
                  <a:ext uri="{0D108BD9-81ED-4DB2-BD59-A6C34878D82A}">
                    <a16:rowId xmlns:a16="http://schemas.microsoft.com/office/drawing/2014/main" val="1904822651"/>
                  </a:ext>
                </a:extLst>
              </a:tr>
              <a:tr h="320867">
                <a:tc>
                  <a:txBody>
                    <a:bodyPr/>
                    <a:lstStyle/>
                    <a:p>
                      <a:r>
                        <a:rPr lang="en-IN" sz="1500" dirty="0"/>
                        <a:t>Silver</a:t>
                      </a:r>
                      <a:endParaRPr lang="en-US" sz="1500" dirty="0"/>
                    </a:p>
                  </a:txBody>
                  <a:tcPr marL="68580" marR="68580" marT="34290" marB="34290"/>
                </a:tc>
                <a:tc>
                  <a:txBody>
                    <a:bodyPr/>
                    <a:lstStyle/>
                    <a:p>
                      <a:r>
                        <a:rPr lang="en-IN" sz="1500" dirty="0"/>
                        <a:t>40%</a:t>
                      </a:r>
                      <a:endParaRPr lang="en-US" sz="1500" dirty="0"/>
                    </a:p>
                  </a:txBody>
                  <a:tcPr marL="68580" marR="68580" marT="34290" marB="34290"/>
                </a:tc>
                <a:tc>
                  <a:txBody>
                    <a:bodyPr/>
                    <a:lstStyle/>
                    <a:p>
                      <a:r>
                        <a:rPr lang="en-IN" sz="1500" dirty="0"/>
                        <a:t>3 lakhs</a:t>
                      </a:r>
                      <a:endParaRPr lang="en-US" sz="1500" dirty="0"/>
                    </a:p>
                  </a:txBody>
                  <a:tcPr marL="68580" marR="68580" marT="34290" marB="34290"/>
                </a:tc>
                <a:extLst>
                  <a:ext uri="{0D108BD9-81ED-4DB2-BD59-A6C34878D82A}">
                    <a16:rowId xmlns:a16="http://schemas.microsoft.com/office/drawing/2014/main" val="2592905849"/>
                  </a:ext>
                </a:extLst>
              </a:tr>
              <a:tr h="320867">
                <a:tc>
                  <a:txBody>
                    <a:bodyPr/>
                    <a:lstStyle/>
                    <a:p>
                      <a:r>
                        <a:rPr lang="en-IN" sz="1500" dirty="0"/>
                        <a:t>Gold</a:t>
                      </a:r>
                      <a:endParaRPr lang="en-US" sz="1500" dirty="0"/>
                    </a:p>
                  </a:txBody>
                  <a:tcPr marL="68580" marR="68580" marT="34290" marB="34290"/>
                </a:tc>
                <a:tc>
                  <a:txBody>
                    <a:bodyPr/>
                    <a:lstStyle/>
                    <a:p>
                      <a:r>
                        <a:rPr lang="en-IN" sz="1500" dirty="0"/>
                        <a:t>60%</a:t>
                      </a:r>
                      <a:endParaRPr lang="en-US" sz="1500" dirty="0"/>
                    </a:p>
                  </a:txBody>
                  <a:tcPr marL="68580" marR="68580" marT="34290" marB="34290"/>
                </a:tc>
                <a:tc>
                  <a:txBody>
                    <a:bodyPr/>
                    <a:lstStyle/>
                    <a:p>
                      <a:r>
                        <a:rPr lang="en-IN" sz="1500" dirty="0"/>
                        <a:t>5 lakhs</a:t>
                      </a:r>
                      <a:endParaRPr lang="en-US" sz="1500" dirty="0"/>
                    </a:p>
                  </a:txBody>
                  <a:tcPr marL="68580" marR="68580" marT="34290" marB="34290"/>
                </a:tc>
                <a:extLst>
                  <a:ext uri="{0D108BD9-81ED-4DB2-BD59-A6C34878D82A}">
                    <a16:rowId xmlns:a16="http://schemas.microsoft.com/office/drawing/2014/main" val="858714311"/>
                  </a:ext>
                </a:extLst>
              </a:tr>
              <a:tr h="320867">
                <a:tc>
                  <a:txBody>
                    <a:bodyPr/>
                    <a:lstStyle/>
                    <a:p>
                      <a:r>
                        <a:rPr lang="en-IN" sz="1500" dirty="0"/>
                        <a:t>TB Free Status</a:t>
                      </a:r>
                      <a:endParaRPr lang="en-US" sz="1500" dirty="0"/>
                    </a:p>
                  </a:txBody>
                  <a:tcPr marL="68580" marR="68580" marT="34290" marB="34290"/>
                </a:tc>
                <a:tc>
                  <a:txBody>
                    <a:bodyPr/>
                    <a:lstStyle/>
                    <a:p>
                      <a:r>
                        <a:rPr lang="en-IN" sz="1500" dirty="0"/>
                        <a:t>80%</a:t>
                      </a:r>
                      <a:endParaRPr lang="en-US" sz="1500" dirty="0"/>
                    </a:p>
                  </a:txBody>
                  <a:tcPr marL="68580" marR="68580" marT="34290" marB="34290"/>
                </a:tc>
                <a:tc>
                  <a:txBody>
                    <a:bodyPr/>
                    <a:lstStyle/>
                    <a:p>
                      <a:r>
                        <a:rPr lang="en-IN" sz="1500" dirty="0"/>
                        <a:t>10 lakhs</a:t>
                      </a:r>
                      <a:endParaRPr lang="en-US" sz="1500" dirty="0"/>
                    </a:p>
                  </a:txBody>
                  <a:tcPr marL="68580" marR="68580" marT="34290" marB="34290"/>
                </a:tc>
                <a:extLst>
                  <a:ext uri="{0D108BD9-81ED-4DB2-BD59-A6C34878D82A}">
                    <a16:rowId xmlns:a16="http://schemas.microsoft.com/office/drawing/2014/main" val="677220884"/>
                  </a:ext>
                </a:extLst>
              </a:tr>
            </a:tbl>
          </a:graphicData>
        </a:graphic>
      </p:graphicFrame>
      <p:sp>
        <p:nvSpPr>
          <p:cNvPr id="6" name="Title 1"/>
          <p:cNvSpPr txBox="1">
            <a:spLocks/>
          </p:cNvSpPr>
          <p:nvPr/>
        </p:nvSpPr>
        <p:spPr>
          <a:xfrm>
            <a:off x="187217" y="3911492"/>
            <a:ext cx="716674" cy="47444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000" b="1" dirty="0"/>
              <a:t>State</a:t>
            </a:r>
            <a:endParaRPr lang="en-US" sz="2000" b="1" dirty="0"/>
          </a:p>
        </p:txBody>
      </p:sp>
      <p:graphicFrame>
        <p:nvGraphicFramePr>
          <p:cNvPr id="8" name="Content Placeholder 3"/>
          <p:cNvGraphicFramePr>
            <a:graphicFrameLocks/>
          </p:cNvGraphicFramePr>
          <p:nvPr>
            <p:extLst>
              <p:ext uri="{D42A27DB-BD31-4B8C-83A1-F6EECF244321}">
                <p14:modId xmlns:p14="http://schemas.microsoft.com/office/powerpoint/2010/main" val="3787204788"/>
              </p:ext>
            </p:extLst>
          </p:nvPr>
        </p:nvGraphicFramePr>
        <p:xfrm>
          <a:off x="167306" y="4334749"/>
          <a:ext cx="4458358" cy="2467848"/>
        </p:xfrm>
        <a:graphic>
          <a:graphicData uri="http://schemas.openxmlformats.org/drawingml/2006/table">
            <a:tbl>
              <a:tblPr firstRow="1" bandRow="1">
                <a:tableStyleId>{BC89EF96-8CEA-46FF-86C4-4CE0E7609802}</a:tableStyleId>
              </a:tblPr>
              <a:tblGrid>
                <a:gridCol w="954263">
                  <a:extLst>
                    <a:ext uri="{9D8B030D-6E8A-4147-A177-3AD203B41FA5}">
                      <a16:colId xmlns:a16="http://schemas.microsoft.com/office/drawing/2014/main" val="3924028970"/>
                    </a:ext>
                  </a:extLst>
                </a:gridCol>
                <a:gridCol w="1309855">
                  <a:extLst>
                    <a:ext uri="{9D8B030D-6E8A-4147-A177-3AD203B41FA5}">
                      <a16:colId xmlns:a16="http://schemas.microsoft.com/office/drawing/2014/main" val="2560268157"/>
                    </a:ext>
                  </a:extLst>
                </a:gridCol>
                <a:gridCol w="1183322">
                  <a:extLst>
                    <a:ext uri="{9D8B030D-6E8A-4147-A177-3AD203B41FA5}">
                      <a16:colId xmlns:a16="http://schemas.microsoft.com/office/drawing/2014/main" val="2884733085"/>
                    </a:ext>
                  </a:extLst>
                </a:gridCol>
                <a:gridCol w="1010918">
                  <a:extLst>
                    <a:ext uri="{9D8B030D-6E8A-4147-A177-3AD203B41FA5}">
                      <a16:colId xmlns:a16="http://schemas.microsoft.com/office/drawing/2014/main" val="2917260148"/>
                    </a:ext>
                  </a:extLst>
                </a:gridCol>
              </a:tblGrid>
              <a:tr h="811537">
                <a:tc>
                  <a:txBody>
                    <a:bodyPr/>
                    <a:lstStyle/>
                    <a:p>
                      <a:r>
                        <a:rPr lang="en-IN" sz="1500" dirty="0"/>
                        <a:t>Award</a:t>
                      </a:r>
                      <a:endParaRPr lang="en-US" sz="1500" dirty="0"/>
                    </a:p>
                  </a:txBody>
                  <a:tcPr marL="68580" marR="68580" marT="34290" marB="34290"/>
                </a:tc>
                <a:tc>
                  <a:txBody>
                    <a:bodyPr/>
                    <a:lstStyle/>
                    <a:p>
                      <a:r>
                        <a:rPr lang="en-IN" sz="1500" dirty="0"/>
                        <a:t>State/</a:t>
                      </a:r>
                      <a:r>
                        <a:rPr lang="en-IN" sz="1500" dirty="0" err="1"/>
                        <a:t>Uts</a:t>
                      </a:r>
                      <a:r>
                        <a:rPr lang="en-IN" sz="1500" dirty="0"/>
                        <a:t> with</a:t>
                      </a:r>
                      <a:r>
                        <a:rPr lang="en-IN" sz="1500" baseline="0" dirty="0"/>
                        <a:t> population &lt;50 lakh</a:t>
                      </a:r>
                      <a:endParaRPr lang="en-US" sz="15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500" dirty="0"/>
                        <a:t>State/</a:t>
                      </a:r>
                      <a:r>
                        <a:rPr lang="en-IN" sz="1500" dirty="0" err="1"/>
                        <a:t>Uts</a:t>
                      </a:r>
                      <a:r>
                        <a:rPr lang="en-IN" sz="1500" dirty="0"/>
                        <a:t> (</a:t>
                      </a:r>
                      <a:r>
                        <a:rPr lang="en-IN" sz="1500" baseline="0" dirty="0"/>
                        <a:t>population 50 lakh – 5 Cr</a:t>
                      </a:r>
                      <a:endParaRPr lang="en-US" sz="15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500" dirty="0"/>
                        <a:t>State/</a:t>
                      </a:r>
                      <a:r>
                        <a:rPr lang="en-IN" sz="1500" dirty="0" err="1"/>
                        <a:t>Uts</a:t>
                      </a:r>
                      <a:r>
                        <a:rPr lang="en-IN" sz="1500" dirty="0"/>
                        <a:t> </a:t>
                      </a:r>
                      <a:r>
                        <a:rPr lang="en-IN" sz="1500" baseline="0" dirty="0"/>
                        <a:t>population &gt;5 Cr</a:t>
                      </a:r>
                      <a:endParaRPr lang="en-US" sz="1500" dirty="0"/>
                    </a:p>
                  </a:txBody>
                  <a:tcPr marL="68580" marR="68580" marT="34290" marB="34290"/>
                </a:tc>
                <a:extLst>
                  <a:ext uri="{0D108BD9-81ED-4DB2-BD59-A6C34878D82A}">
                    <a16:rowId xmlns:a16="http://schemas.microsoft.com/office/drawing/2014/main" val="2470847067"/>
                  </a:ext>
                </a:extLst>
              </a:tr>
              <a:tr h="319696">
                <a:tc>
                  <a:txBody>
                    <a:bodyPr/>
                    <a:lstStyle/>
                    <a:p>
                      <a:r>
                        <a:rPr lang="en-IN" sz="1500" dirty="0"/>
                        <a:t>Bronze</a:t>
                      </a:r>
                      <a:endParaRPr lang="en-US" sz="1500" dirty="0"/>
                    </a:p>
                  </a:txBody>
                  <a:tcPr marL="68580" marR="68580" marT="34290" marB="34290"/>
                </a:tc>
                <a:tc>
                  <a:txBody>
                    <a:bodyPr/>
                    <a:lstStyle/>
                    <a:p>
                      <a:r>
                        <a:rPr lang="en-IN" sz="1500" dirty="0"/>
                        <a:t>10 lakhs</a:t>
                      </a:r>
                      <a:endParaRPr lang="en-US" sz="1500" dirty="0"/>
                    </a:p>
                  </a:txBody>
                  <a:tcPr marL="68580" marR="68580" marT="34290" marB="34290"/>
                </a:tc>
                <a:tc>
                  <a:txBody>
                    <a:bodyPr/>
                    <a:lstStyle/>
                    <a:p>
                      <a:r>
                        <a:rPr lang="en-IN" sz="1500" dirty="0"/>
                        <a:t>15 lakhs</a:t>
                      </a:r>
                      <a:endParaRPr lang="en-US" sz="1500" dirty="0"/>
                    </a:p>
                  </a:txBody>
                  <a:tcPr marL="68580" marR="68580" marT="34290" marB="34290"/>
                </a:tc>
                <a:tc>
                  <a:txBody>
                    <a:bodyPr/>
                    <a:lstStyle/>
                    <a:p>
                      <a:r>
                        <a:rPr lang="en-IN" sz="1500" dirty="0"/>
                        <a:t>25 lakhs</a:t>
                      </a:r>
                      <a:endParaRPr lang="en-US" sz="1500" dirty="0"/>
                    </a:p>
                  </a:txBody>
                  <a:tcPr marL="68580" marR="68580" marT="34290" marB="34290"/>
                </a:tc>
                <a:extLst>
                  <a:ext uri="{0D108BD9-81ED-4DB2-BD59-A6C34878D82A}">
                    <a16:rowId xmlns:a16="http://schemas.microsoft.com/office/drawing/2014/main" val="1904822651"/>
                  </a:ext>
                </a:extLst>
              </a:tr>
              <a:tr h="319696">
                <a:tc>
                  <a:txBody>
                    <a:bodyPr/>
                    <a:lstStyle/>
                    <a:p>
                      <a:r>
                        <a:rPr lang="en-IN" sz="1500" dirty="0"/>
                        <a:t>Silver</a:t>
                      </a:r>
                      <a:endParaRPr lang="en-US" sz="1500" dirty="0"/>
                    </a:p>
                  </a:txBody>
                  <a:tcPr marL="68580" marR="68580" marT="34290" marB="34290"/>
                </a:tc>
                <a:tc>
                  <a:txBody>
                    <a:bodyPr/>
                    <a:lstStyle/>
                    <a:p>
                      <a:r>
                        <a:rPr lang="en-IN" sz="1500" dirty="0"/>
                        <a:t>20</a:t>
                      </a:r>
                      <a:r>
                        <a:rPr lang="en-IN" sz="1500" baseline="0" dirty="0"/>
                        <a:t> lakhs </a:t>
                      </a:r>
                      <a:endParaRPr lang="en-US" sz="1500" dirty="0"/>
                    </a:p>
                  </a:txBody>
                  <a:tcPr marL="68580" marR="68580" marT="34290" marB="34290"/>
                </a:tc>
                <a:tc>
                  <a:txBody>
                    <a:bodyPr/>
                    <a:lstStyle/>
                    <a:p>
                      <a:r>
                        <a:rPr lang="en-IN" sz="1500" dirty="0"/>
                        <a:t>35</a:t>
                      </a:r>
                      <a:r>
                        <a:rPr lang="en-IN" sz="1500" baseline="0" dirty="0"/>
                        <a:t> lakhs </a:t>
                      </a:r>
                      <a:endParaRPr lang="en-US" sz="1500" dirty="0"/>
                    </a:p>
                  </a:txBody>
                  <a:tcPr marL="68580" marR="68580" marT="34290" marB="34290"/>
                </a:tc>
                <a:tc>
                  <a:txBody>
                    <a:bodyPr/>
                    <a:lstStyle/>
                    <a:p>
                      <a:r>
                        <a:rPr lang="en-IN" sz="1500" dirty="0"/>
                        <a:t>50</a:t>
                      </a:r>
                      <a:r>
                        <a:rPr lang="en-IN" sz="1500" baseline="0" dirty="0"/>
                        <a:t> lakhs </a:t>
                      </a:r>
                      <a:endParaRPr lang="en-US" sz="1500" dirty="0"/>
                    </a:p>
                  </a:txBody>
                  <a:tcPr marL="68580" marR="68580" marT="34290" marB="34290"/>
                </a:tc>
                <a:extLst>
                  <a:ext uri="{0D108BD9-81ED-4DB2-BD59-A6C34878D82A}">
                    <a16:rowId xmlns:a16="http://schemas.microsoft.com/office/drawing/2014/main" val="2592905849"/>
                  </a:ext>
                </a:extLst>
              </a:tr>
              <a:tr h="319696">
                <a:tc>
                  <a:txBody>
                    <a:bodyPr/>
                    <a:lstStyle/>
                    <a:p>
                      <a:r>
                        <a:rPr lang="en-IN" sz="1500" dirty="0"/>
                        <a:t>Gold</a:t>
                      </a:r>
                      <a:endParaRPr lang="en-US" sz="1500" dirty="0"/>
                    </a:p>
                  </a:txBody>
                  <a:tcPr marL="68580" marR="68580" marT="34290" marB="34290"/>
                </a:tc>
                <a:tc>
                  <a:txBody>
                    <a:bodyPr/>
                    <a:lstStyle/>
                    <a:p>
                      <a:r>
                        <a:rPr lang="en-IN" sz="1500" dirty="0"/>
                        <a:t>40 lakhs</a:t>
                      </a:r>
                      <a:endParaRPr lang="en-US" sz="1500" dirty="0"/>
                    </a:p>
                  </a:txBody>
                  <a:tcPr marL="68580" marR="68580" marT="34290" marB="34290"/>
                </a:tc>
                <a:tc>
                  <a:txBody>
                    <a:bodyPr/>
                    <a:lstStyle/>
                    <a:p>
                      <a:r>
                        <a:rPr lang="en-IN" sz="1500" dirty="0"/>
                        <a:t>60 lakhs</a:t>
                      </a:r>
                      <a:endParaRPr lang="en-US" sz="1500" dirty="0"/>
                    </a:p>
                  </a:txBody>
                  <a:tcPr marL="68580" marR="68580" marT="34290" marB="34290"/>
                </a:tc>
                <a:tc>
                  <a:txBody>
                    <a:bodyPr/>
                    <a:lstStyle/>
                    <a:p>
                      <a:r>
                        <a:rPr lang="en-IN" sz="1500" dirty="0"/>
                        <a:t>75 lakhs</a:t>
                      </a:r>
                      <a:endParaRPr lang="en-US" sz="1500" dirty="0"/>
                    </a:p>
                  </a:txBody>
                  <a:tcPr marL="68580" marR="68580" marT="34290" marB="34290"/>
                </a:tc>
                <a:extLst>
                  <a:ext uri="{0D108BD9-81ED-4DB2-BD59-A6C34878D82A}">
                    <a16:rowId xmlns:a16="http://schemas.microsoft.com/office/drawing/2014/main" val="858714311"/>
                  </a:ext>
                </a:extLst>
              </a:tr>
              <a:tr h="319696">
                <a:tc>
                  <a:txBody>
                    <a:bodyPr/>
                    <a:lstStyle/>
                    <a:p>
                      <a:r>
                        <a:rPr lang="en-IN" sz="1500" dirty="0"/>
                        <a:t>TB Free Status</a:t>
                      </a:r>
                      <a:endParaRPr lang="en-US" sz="1500" dirty="0"/>
                    </a:p>
                  </a:txBody>
                  <a:tcPr marL="68580" marR="68580" marT="34290" marB="34290"/>
                </a:tc>
                <a:tc>
                  <a:txBody>
                    <a:bodyPr/>
                    <a:lstStyle/>
                    <a:p>
                      <a:r>
                        <a:rPr lang="en-IN" sz="1500" dirty="0"/>
                        <a:t>60 lakhs</a:t>
                      </a:r>
                      <a:endParaRPr lang="en-US" sz="1500" dirty="0"/>
                    </a:p>
                  </a:txBody>
                  <a:tcPr marL="68580" marR="68580" marT="34290" marB="34290"/>
                </a:tc>
                <a:tc>
                  <a:txBody>
                    <a:bodyPr/>
                    <a:lstStyle/>
                    <a:p>
                      <a:r>
                        <a:rPr lang="en-IN" sz="1500" dirty="0"/>
                        <a:t>75 lakhs</a:t>
                      </a:r>
                      <a:endParaRPr lang="en-US" sz="1500" dirty="0"/>
                    </a:p>
                  </a:txBody>
                  <a:tcPr marL="68580" marR="68580" marT="34290" marB="34290"/>
                </a:tc>
                <a:tc>
                  <a:txBody>
                    <a:bodyPr/>
                    <a:lstStyle/>
                    <a:p>
                      <a:r>
                        <a:rPr lang="en-IN" sz="1500" dirty="0"/>
                        <a:t>1</a:t>
                      </a:r>
                      <a:r>
                        <a:rPr lang="en-IN" sz="1500" baseline="0" dirty="0"/>
                        <a:t> Crore</a:t>
                      </a:r>
                      <a:endParaRPr lang="en-US" sz="1500" dirty="0"/>
                    </a:p>
                  </a:txBody>
                  <a:tcPr marL="68580" marR="68580" marT="34290" marB="34290"/>
                </a:tc>
                <a:extLst>
                  <a:ext uri="{0D108BD9-81ED-4DB2-BD59-A6C34878D82A}">
                    <a16:rowId xmlns:a16="http://schemas.microsoft.com/office/drawing/2014/main" val="677220884"/>
                  </a:ext>
                </a:extLst>
              </a:tr>
            </a:tbl>
          </a:graphicData>
        </a:graphic>
      </p:graphicFrame>
      <p:pic>
        <p:nvPicPr>
          <p:cNvPr id="2" name="Picture 1">
            <a:extLst>
              <a:ext uri="{FF2B5EF4-FFF2-40B4-BE49-F238E27FC236}">
                <a16:creationId xmlns:a16="http://schemas.microsoft.com/office/drawing/2014/main" id="{9B7750C1-0412-4AE7-A338-04B2D94EB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07" y="55403"/>
            <a:ext cx="1124096" cy="909707"/>
          </a:xfrm>
          <a:prstGeom prst="rect">
            <a:avLst/>
          </a:prstGeom>
        </p:spPr>
      </p:pic>
      <p:pic>
        <p:nvPicPr>
          <p:cNvPr id="3" name="Picture 2">
            <a:extLst>
              <a:ext uri="{FF2B5EF4-FFF2-40B4-BE49-F238E27FC236}">
                <a16:creationId xmlns:a16="http://schemas.microsoft.com/office/drawing/2014/main" id="{F2DF5553-663F-4829-9794-894B8DEF37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248" y="47183"/>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a:extLst>
              <a:ext uri="{FF2B5EF4-FFF2-40B4-BE49-F238E27FC236}">
                <a16:creationId xmlns:a16="http://schemas.microsoft.com/office/drawing/2014/main" id="{47485E16-AA69-4414-A5E4-30401B666CB3}"/>
              </a:ext>
            </a:extLst>
          </p:cNvPr>
          <p:cNvGraphicFramePr/>
          <p:nvPr>
            <p:extLst>
              <p:ext uri="{D42A27DB-BD31-4B8C-83A1-F6EECF244321}">
                <p14:modId xmlns:p14="http://schemas.microsoft.com/office/powerpoint/2010/main" val="4174672391"/>
              </p:ext>
            </p:extLst>
          </p:nvPr>
        </p:nvGraphicFramePr>
        <p:xfrm>
          <a:off x="4803228" y="1091997"/>
          <a:ext cx="4458359" cy="4792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itle 1">
            <a:extLst>
              <a:ext uri="{FF2B5EF4-FFF2-40B4-BE49-F238E27FC236}">
                <a16:creationId xmlns:a16="http://schemas.microsoft.com/office/drawing/2014/main" id="{355B05A0-02A3-427A-9B59-E2FA2BFE9650}"/>
              </a:ext>
            </a:extLst>
          </p:cNvPr>
          <p:cNvSpPr txBox="1">
            <a:spLocks/>
          </p:cNvSpPr>
          <p:nvPr/>
        </p:nvSpPr>
        <p:spPr>
          <a:xfrm>
            <a:off x="167306" y="938328"/>
            <a:ext cx="862708" cy="47444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000" b="1" dirty="0"/>
              <a:t>District</a:t>
            </a:r>
            <a:endParaRPr lang="en-US" sz="2000" b="1" dirty="0"/>
          </a:p>
        </p:txBody>
      </p:sp>
    </p:spTree>
    <p:extLst>
      <p:ext uri="{BB962C8B-B14F-4D97-AF65-F5344CB8AC3E}">
        <p14:creationId xmlns:p14="http://schemas.microsoft.com/office/powerpoint/2010/main" val="2917931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51436"/>
            <a:ext cx="7886700" cy="3955127"/>
          </a:xfrm>
        </p:spPr>
        <p:txBody>
          <a:bodyPr>
            <a:noAutofit/>
          </a:bodyPr>
          <a:lstStyle/>
          <a:p>
            <a:pPr marL="385763" indent="-385763">
              <a:buFont typeface="+mj-lt"/>
              <a:buAutoNum type="arabicPeriod"/>
            </a:pPr>
            <a:r>
              <a:rPr lang="en-IN" sz="2400" dirty="0">
                <a:cs typeface="Arial" panose="020B0604020202020204" pitchFamily="34" charset="0"/>
              </a:rPr>
              <a:t>Under reporting and uncertain care of TB patients in private  sector</a:t>
            </a:r>
          </a:p>
          <a:p>
            <a:pPr>
              <a:buFont typeface="+mj-lt"/>
              <a:buAutoNum type="arabicPeriod"/>
            </a:pPr>
            <a:endParaRPr lang="en-IN" sz="900" dirty="0">
              <a:cs typeface="Arial" panose="020B0604020202020204" pitchFamily="34" charset="0"/>
            </a:endParaRPr>
          </a:p>
          <a:p>
            <a:pPr marL="385763" indent="-385763">
              <a:buFont typeface="+mj-lt"/>
              <a:buAutoNum type="arabicPeriod"/>
            </a:pPr>
            <a:r>
              <a:rPr lang="en-IN" sz="2400" dirty="0">
                <a:cs typeface="Arial" panose="020B0604020202020204" pitchFamily="34" charset="0"/>
              </a:rPr>
              <a:t>Reaching the unreached – Slums, Tribal, vulnerable</a:t>
            </a:r>
          </a:p>
          <a:p>
            <a:pPr>
              <a:buFont typeface="+mj-lt"/>
              <a:buAutoNum type="arabicPeriod"/>
            </a:pPr>
            <a:endParaRPr lang="en-IN" sz="900" dirty="0">
              <a:cs typeface="Arial" panose="020B0604020202020204" pitchFamily="34" charset="0"/>
            </a:endParaRPr>
          </a:p>
          <a:p>
            <a:pPr marL="385763" indent="-385763">
              <a:buFont typeface="+mj-lt"/>
              <a:buAutoNum type="arabicPeriod"/>
            </a:pPr>
            <a:r>
              <a:rPr lang="en-IN" sz="2400" dirty="0">
                <a:cs typeface="Arial" panose="020B0604020202020204" pitchFamily="34" charset="0"/>
              </a:rPr>
              <a:t>Drug Resistant TB</a:t>
            </a:r>
          </a:p>
          <a:p>
            <a:pPr>
              <a:buFont typeface="+mj-lt"/>
              <a:buAutoNum type="arabicPeriod"/>
            </a:pPr>
            <a:endParaRPr lang="en-IN" sz="900" dirty="0">
              <a:cs typeface="Arial" panose="020B0604020202020204" pitchFamily="34" charset="0"/>
            </a:endParaRPr>
          </a:p>
          <a:p>
            <a:pPr marL="385763" indent="-385763">
              <a:buFont typeface="+mj-lt"/>
              <a:buAutoNum type="arabicPeriod"/>
            </a:pPr>
            <a:r>
              <a:rPr lang="en-IN" sz="2400" dirty="0">
                <a:cs typeface="Arial" panose="020B0604020202020204" pitchFamily="34" charset="0"/>
              </a:rPr>
              <a:t>Co-morbidities – HIV, Diabetes</a:t>
            </a:r>
          </a:p>
          <a:p>
            <a:pPr>
              <a:buFont typeface="+mj-lt"/>
              <a:buAutoNum type="arabicPeriod"/>
            </a:pPr>
            <a:endParaRPr lang="en-IN" sz="900" dirty="0">
              <a:cs typeface="Arial" panose="020B0604020202020204" pitchFamily="34" charset="0"/>
            </a:endParaRPr>
          </a:p>
          <a:p>
            <a:pPr marL="385763" indent="-385763">
              <a:buFont typeface="+mj-lt"/>
              <a:buAutoNum type="arabicPeriod"/>
            </a:pPr>
            <a:r>
              <a:rPr lang="en-IN" sz="2400" dirty="0">
                <a:cs typeface="Arial" panose="020B0604020202020204" pitchFamily="34" charset="0"/>
              </a:rPr>
              <a:t>Undernutrition, overcrowding</a:t>
            </a:r>
          </a:p>
          <a:p>
            <a:pPr>
              <a:buFont typeface="+mj-lt"/>
              <a:buAutoNum type="arabicPeriod"/>
            </a:pPr>
            <a:endParaRPr lang="en-IN" sz="900" dirty="0">
              <a:cs typeface="Arial" panose="020B0604020202020204" pitchFamily="34" charset="0"/>
            </a:endParaRPr>
          </a:p>
          <a:p>
            <a:pPr marL="385763" indent="-385763">
              <a:buFont typeface="+mj-lt"/>
              <a:buAutoNum type="arabicPeriod"/>
            </a:pPr>
            <a:r>
              <a:rPr lang="en-IN" sz="2400" dirty="0">
                <a:cs typeface="Arial" panose="020B0604020202020204" pitchFamily="34" charset="0"/>
              </a:rPr>
              <a:t>Lack of awareness and poor health seeking behaviour lead to delay in diagnosis</a:t>
            </a:r>
          </a:p>
        </p:txBody>
      </p:sp>
      <p:sp>
        <p:nvSpPr>
          <p:cNvPr id="4" name="Title 1"/>
          <p:cNvSpPr txBox="1">
            <a:spLocks/>
          </p:cNvSpPr>
          <p:nvPr/>
        </p:nvSpPr>
        <p:spPr>
          <a:xfrm>
            <a:off x="0" y="47183"/>
            <a:ext cx="9144000" cy="909706"/>
          </a:xfrm>
          <a:prstGeom prst="rect">
            <a:avLst/>
          </a:prstGeom>
          <a:solidFill>
            <a:srgbClr val="FFC000"/>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altLang="en-US" b="1" dirty="0"/>
              <a:t>Key Challenges</a:t>
            </a:r>
            <a:endParaRPr lang="en-IN" b="1" dirty="0"/>
          </a:p>
        </p:txBody>
      </p:sp>
      <p:pic>
        <p:nvPicPr>
          <p:cNvPr id="2" name="Picture 1">
            <a:extLst>
              <a:ext uri="{FF2B5EF4-FFF2-40B4-BE49-F238E27FC236}">
                <a16:creationId xmlns:a16="http://schemas.microsoft.com/office/drawing/2014/main" id="{5C723CE3-B94F-4FD5-9EB8-F9B44C373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183"/>
            <a:ext cx="1124096" cy="909707"/>
          </a:xfrm>
          <a:prstGeom prst="rect">
            <a:avLst/>
          </a:prstGeom>
        </p:spPr>
      </p:pic>
      <p:pic>
        <p:nvPicPr>
          <p:cNvPr id="7" name="Picture 6">
            <a:extLst>
              <a:ext uri="{FF2B5EF4-FFF2-40B4-BE49-F238E27FC236}">
                <a16:creationId xmlns:a16="http://schemas.microsoft.com/office/drawing/2014/main" id="{99D1140A-4033-4FE2-82F2-A44B87F52E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248" y="47183"/>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635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67" y="4495800"/>
            <a:ext cx="8229600" cy="1638300"/>
          </a:xfrm>
          <a:solidFill>
            <a:schemeClr val="bg1"/>
          </a:solidFill>
        </p:spPr>
        <p:txBody>
          <a:bodyPr anchor="ctr">
            <a:normAutofit/>
          </a:bodyPr>
          <a:lstStyle/>
          <a:p>
            <a:pPr marL="0" indent="0" algn="r">
              <a:buNone/>
            </a:pPr>
            <a:r>
              <a:rPr lang="en-US" sz="4400" b="1" dirty="0"/>
              <a:t>Thank You</a:t>
            </a:r>
            <a:endParaRPr lang="en-IN" sz="4400" b="1" dirty="0"/>
          </a:p>
        </p:txBody>
      </p:sp>
      <p:sp>
        <p:nvSpPr>
          <p:cNvPr id="4" name="Rectangle 3"/>
          <p:cNvSpPr/>
          <p:nvPr/>
        </p:nvSpPr>
        <p:spPr>
          <a:xfrm>
            <a:off x="30" y="3606764"/>
            <a:ext cx="9143999" cy="1200329"/>
          </a:xfrm>
          <a:prstGeom prst="rect">
            <a:avLst/>
          </a:prstGeom>
        </p:spPr>
        <p:txBody>
          <a:bodyPr wrap="square">
            <a:spAutoFit/>
          </a:bodyPr>
          <a:lstStyle/>
          <a:p>
            <a:pPr algn="ctr"/>
            <a:r>
              <a:rPr lang="en-IN" sz="3600" b="1" dirty="0">
                <a:solidFill>
                  <a:srgbClr val="FF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Bending the Curve</a:t>
            </a:r>
          </a:p>
          <a:p>
            <a:pPr algn="ctr"/>
            <a:r>
              <a:rPr lang="en-IN" sz="3600" b="1" dirty="0">
                <a:solidFill>
                  <a:srgbClr val="FF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Accelerating towards a TB free India</a:t>
            </a:r>
          </a:p>
        </p:txBody>
      </p:sp>
      <p:pic>
        <p:nvPicPr>
          <p:cNvPr id="5" name="Picture 4" descr="C:\Users\sarkarswa\AppData\Local\Microsoft\Windows\Temporary Internet Files\Content.Outlook\AHG00YWV\Bending the curv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7031" y="130486"/>
            <a:ext cx="5489996" cy="36086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733567" y="4648200"/>
            <a:ext cx="8229600" cy="1638300"/>
          </a:xfrm>
          <a:prstGeom prst="rect">
            <a:avLst/>
          </a:prstGeom>
          <a:solidFill>
            <a:schemeClr val="bg1"/>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4400" b="1"/>
              <a:t>Thank You</a:t>
            </a:r>
            <a:endParaRPr lang="en-IN" sz="4400" b="1" dirty="0"/>
          </a:p>
        </p:txBody>
      </p:sp>
    </p:spTree>
    <p:extLst>
      <p:ext uri="{BB962C8B-B14F-4D97-AF65-F5344CB8AC3E}">
        <p14:creationId xmlns:p14="http://schemas.microsoft.com/office/powerpoint/2010/main" val="1070005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57800" y="2582882"/>
            <a:ext cx="3733800" cy="1200329"/>
          </a:xfrm>
          <a:prstGeom prst="rect">
            <a:avLst/>
          </a:prstGeom>
        </p:spPr>
        <p:txBody>
          <a:bodyPr wrap="square">
            <a:spAutoFit/>
          </a:bodyPr>
          <a:lstStyle/>
          <a:p>
            <a:r>
              <a:rPr lang="en-US" sz="3600" b="1" dirty="0">
                <a:solidFill>
                  <a:srgbClr val="C00000"/>
                </a:solidFill>
              </a:rPr>
              <a:t>Treatment in Special Situations</a:t>
            </a:r>
            <a:endParaRPr lang="en-US" sz="3600" b="1" dirty="0">
              <a:solidFill>
                <a:srgbClr val="C00000"/>
              </a:solidFill>
              <a:latin typeface="+mn-lt"/>
              <a:cs typeface="+mn-cs"/>
            </a:endParaRPr>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029200" cy="6873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964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598714"/>
          </a:xfrm>
          <a:solidFill>
            <a:srgbClr val="C00000"/>
          </a:solidFill>
          <a:ln>
            <a:noFill/>
          </a:ln>
        </p:spPr>
        <p:txBody>
          <a:bodyPr vert="horz" wrap="square" lIns="91308" tIns="45660" rIns="91308" bIns="45660" numCol="1" anchor="ctr" anchorCtr="0" compatLnSpc="1">
            <a:prstTxWarp prst="textNoShape">
              <a:avLst/>
            </a:prstTxWarp>
            <a:noAutofit/>
          </a:bodyPr>
          <a:lstStyle/>
          <a:p>
            <a:pPr eaLnBrk="0" fontAlgn="base" hangingPunct="0">
              <a:spcAft>
                <a:spcPct val="0"/>
              </a:spcAft>
            </a:pPr>
            <a:r>
              <a:rPr lang="en-IN" sz="3200" b="1" dirty="0">
                <a:solidFill>
                  <a:schemeClr val="bg1"/>
                </a:solidFill>
              </a:rPr>
              <a:t>Management of DR-TB patients with Pregnancy</a:t>
            </a:r>
            <a:endParaRPr lang="en-US" sz="3200" b="1" dirty="0">
              <a:solidFill>
                <a:schemeClr val="bg1"/>
              </a:solidFill>
            </a:endParaRPr>
          </a:p>
        </p:txBody>
      </p:sp>
      <p:graphicFrame>
        <p:nvGraphicFramePr>
          <p:cNvPr id="7" name="Diagram 6"/>
          <p:cNvGraphicFramePr/>
          <p:nvPr/>
        </p:nvGraphicFramePr>
        <p:xfrm>
          <a:off x="108857" y="816429"/>
          <a:ext cx="8817429"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7224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58" y="18197"/>
            <a:ext cx="9117842" cy="1143000"/>
          </a:xfrm>
          <a:solidFill>
            <a:srgbClr val="C00000"/>
          </a:solidFill>
          <a:ln>
            <a:noFill/>
          </a:ln>
        </p:spPr>
        <p:txBody>
          <a:bodyPr vert="horz" wrap="square" lIns="91308" tIns="45660" rIns="91308" bIns="45660" numCol="1" anchor="ctr" anchorCtr="0" compatLnSpc="1">
            <a:prstTxWarp prst="textNoShape">
              <a:avLst/>
            </a:prstTxWarp>
          </a:bodyPr>
          <a:lstStyle/>
          <a:p>
            <a:pPr eaLnBrk="0" fontAlgn="base" hangingPunct="0">
              <a:spcAft>
                <a:spcPct val="0"/>
              </a:spcAft>
            </a:pPr>
            <a:r>
              <a:rPr lang="en-GB" b="1" dirty="0">
                <a:solidFill>
                  <a:schemeClr val="bg1"/>
                </a:solidFill>
              </a:rPr>
              <a:t>            DR-TB in pregnancy </a:t>
            </a:r>
            <a:endParaRPr lang="en-IN" b="1" dirty="0">
              <a:solidFill>
                <a:schemeClr val="bg1"/>
              </a:solidFill>
            </a:endParaRPr>
          </a:p>
        </p:txBody>
      </p:sp>
      <p:sp>
        <p:nvSpPr>
          <p:cNvPr id="4" name="Content Placeholder 3"/>
          <p:cNvSpPr>
            <a:spLocks noGrp="1"/>
          </p:cNvSpPr>
          <p:nvPr>
            <p:ph idx="1"/>
          </p:nvPr>
        </p:nvSpPr>
        <p:spPr>
          <a:xfrm>
            <a:off x="152400" y="1600200"/>
            <a:ext cx="8839200" cy="4525963"/>
          </a:xfrm>
        </p:spPr>
        <p:txBody>
          <a:bodyPr>
            <a:normAutofit/>
          </a:bodyPr>
          <a:lstStyle/>
          <a:p>
            <a:pPr algn="just"/>
            <a:r>
              <a:rPr lang="en-GB" b="1" dirty="0"/>
              <a:t>Avoid aminoglycosides </a:t>
            </a:r>
            <a:r>
              <a:rPr lang="en-GB" dirty="0"/>
              <a:t>as it is particularly toxic to the developing </a:t>
            </a:r>
            <a:r>
              <a:rPr lang="en-GB" dirty="0" err="1"/>
              <a:t>fetal</a:t>
            </a:r>
            <a:r>
              <a:rPr lang="en-GB" dirty="0"/>
              <a:t> ear</a:t>
            </a:r>
          </a:p>
          <a:p>
            <a:pPr algn="just"/>
            <a:endParaRPr lang="en-GB" b="1" dirty="0"/>
          </a:p>
          <a:p>
            <a:pPr algn="just"/>
            <a:r>
              <a:rPr lang="en-GB" b="1" dirty="0" err="1"/>
              <a:t>Ethionamide</a:t>
            </a:r>
            <a:r>
              <a:rPr lang="en-GB" dirty="0"/>
              <a:t> can increase the risk of nausea and vomiting associated with pregnancy</a:t>
            </a:r>
          </a:p>
          <a:p>
            <a:pPr lvl="1" algn="just"/>
            <a:r>
              <a:rPr lang="en-GB" dirty="0"/>
              <a:t>If the injectable agents &amp; </a:t>
            </a:r>
            <a:r>
              <a:rPr lang="en-GB" dirty="0" err="1"/>
              <a:t>ethionamide</a:t>
            </a:r>
            <a:r>
              <a:rPr lang="en-GB" dirty="0"/>
              <a:t>/ </a:t>
            </a:r>
            <a:r>
              <a:rPr lang="en-GB" dirty="0" err="1"/>
              <a:t>prothionamide</a:t>
            </a:r>
            <a:r>
              <a:rPr lang="en-GB" dirty="0"/>
              <a:t> or other drugs were withheld because of the pregnancy, they can be added back postpartum to make a more complete regimen. </a:t>
            </a:r>
            <a:endParaRPr lang="en-IN" dirty="0"/>
          </a:p>
          <a:p>
            <a:pPr algn="just"/>
            <a:endParaRPr lang="en-IN" dirty="0"/>
          </a:p>
        </p:txBody>
      </p:sp>
    </p:spTree>
    <p:extLst>
      <p:ext uri="{BB962C8B-B14F-4D97-AF65-F5344CB8AC3E}">
        <p14:creationId xmlns:p14="http://schemas.microsoft.com/office/powerpoint/2010/main" val="26821139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D084-8054-4818-BBD1-A2BEFD38BFAE}"/>
              </a:ext>
            </a:extLst>
          </p:cNvPr>
          <p:cNvSpPr>
            <a:spLocks noGrp="1"/>
          </p:cNvSpPr>
          <p:nvPr>
            <p:ph type="title"/>
          </p:nvPr>
        </p:nvSpPr>
        <p:spPr>
          <a:xfrm>
            <a:off x="457200" y="274639"/>
            <a:ext cx="8229600" cy="782980"/>
          </a:xfrm>
          <a:solidFill>
            <a:srgbClr val="0070C0"/>
          </a:solidFill>
        </p:spPr>
        <p:txBody>
          <a:bodyPr/>
          <a:lstStyle/>
          <a:p>
            <a:r>
              <a:rPr lang="en-US" b="1" dirty="0">
                <a:solidFill>
                  <a:schemeClr val="bg1"/>
                </a:solidFill>
              </a:rPr>
              <a:t>Addressing Co-morbidity</a:t>
            </a:r>
            <a:endParaRPr lang="en-IN" dirty="0">
              <a:solidFill>
                <a:schemeClr val="bg1"/>
              </a:solidFill>
            </a:endParaRPr>
          </a:p>
        </p:txBody>
      </p:sp>
      <p:pic>
        <p:nvPicPr>
          <p:cNvPr id="4" name="Picture 3">
            <a:extLst>
              <a:ext uri="{FF2B5EF4-FFF2-40B4-BE49-F238E27FC236}">
                <a16:creationId xmlns:a16="http://schemas.microsoft.com/office/drawing/2014/main" id="{9B63FC55-914E-4A37-9A2A-462EB028E0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1162" y="1356341"/>
            <a:ext cx="2666082" cy="515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168FA8A9-A7F2-4D5C-85A8-921742A883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356341"/>
            <a:ext cx="2913961" cy="5055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8CB9F323-8345-4A21-B80A-58B620554A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7244" y="1356341"/>
            <a:ext cx="2787267" cy="505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199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a:solidFill>
            <a:srgbClr val="002060"/>
          </a:solidFill>
        </p:spPr>
        <p:txBody>
          <a:bodyPr>
            <a:normAutofit fontScale="90000"/>
          </a:bodyPr>
          <a:lstStyle/>
          <a:p>
            <a:br>
              <a:rPr lang="en-IN" sz="3600" dirty="0">
                <a:solidFill>
                  <a:schemeClr val="bg1"/>
                </a:solidFill>
              </a:rPr>
            </a:br>
            <a:r>
              <a:rPr lang="en-IN" sz="3600" dirty="0">
                <a:solidFill>
                  <a:schemeClr val="bg1"/>
                </a:solidFill>
              </a:rPr>
              <a:t>WHO recommendations for reduction in the burden of TB among PLHIV</a:t>
            </a:r>
            <a:br>
              <a:rPr lang="en-IN" dirty="0"/>
            </a:br>
            <a:endParaRPr lang="en-US" dirty="0">
              <a:solidFill>
                <a:schemeClr val="bg1"/>
              </a:solidFill>
            </a:endParaRPr>
          </a:p>
        </p:txBody>
      </p:sp>
      <p:sp>
        <p:nvSpPr>
          <p:cNvPr id="3" name="Content Placeholder 2"/>
          <p:cNvSpPr>
            <a:spLocks noGrp="1"/>
          </p:cNvSpPr>
          <p:nvPr>
            <p:ph idx="1"/>
          </p:nvPr>
        </p:nvSpPr>
        <p:spPr>
          <a:xfrm>
            <a:off x="457200" y="2060848"/>
            <a:ext cx="8229600" cy="4065315"/>
          </a:xfrm>
          <a:noFill/>
          <a:ln>
            <a:solidFill>
              <a:schemeClr val="accent1"/>
            </a:solidFill>
          </a:ln>
        </p:spPr>
        <p:txBody>
          <a:bodyPr/>
          <a:lstStyle/>
          <a:p>
            <a:pPr algn="ctr">
              <a:buNone/>
            </a:pPr>
            <a:r>
              <a:rPr lang="en-IN" dirty="0">
                <a:solidFill>
                  <a:srgbClr val="FF0000"/>
                </a:solidFill>
              </a:rPr>
              <a:t>The 3“I”s</a:t>
            </a:r>
          </a:p>
          <a:p>
            <a:pPr lvl="0"/>
            <a:r>
              <a:rPr lang="en-IN" b="1" dirty="0"/>
              <a:t>I</a:t>
            </a:r>
            <a:r>
              <a:rPr lang="en-IN" dirty="0"/>
              <a:t>ntensified Case Finding (ICF) </a:t>
            </a:r>
            <a:endParaRPr lang="en-US" dirty="0"/>
          </a:p>
          <a:p>
            <a:pPr lvl="0"/>
            <a:r>
              <a:rPr lang="en-IN" b="1" dirty="0"/>
              <a:t>I</a:t>
            </a:r>
            <a:r>
              <a:rPr lang="en-IN" dirty="0"/>
              <a:t>soniazid Preventive Therapy (IPT)</a:t>
            </a:r>
          </a:p>
          <a:p>
            <a:r>
              <a:rPr lang="en-IN" b="1" dirty="0"/>
              <a:t>I</a:t>
            </a:r>
            <a:r>
              <a:rPr lang="en-IN" dirty="0"/>
              <a:t>nfection Control in HIV care settings (IC)</a:t>
            </a:r>
            <a:endParaRPr lang="en-US" dirty="0"/>
          </a:p>
          <a:p>
            <a:pPr marL="0" lvl="0" indent="0">
              <a:buNone/>
            </a:pPr>
            <a:endParaRPr lang="en-US" dirty="0"/>
          </a:p>
          <a:p>
            <a:pPr>
              <a:buNone/>
            </a:pPr>
            <a:endParaRPr lang="en-US"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436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ttp://www.tbcindia.org/Images/logo_Engl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436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791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itle 1"/>
          <p:cNvSpPr>
            <a:spLocks noGrp="1"/>
          </p:cNvSpPr>
          <p:nvPr>
            <p:ph type="title"/>
          </p:nvPr>
        </p:nvSpPr>
        <p:spPr/>
        <p:txBody>
          <a:bodyPr/>
          <a:lstStyle/>
          <a:p>
            <a:r>
              <a:rPr lang="en-IN" altLang="en-US" sz="3200"/>
              <a:t>4 symptom complex </a:t>
            </a:r>
            <a:br>
              <a:rPr lang="en-IN" altLang="en-US" sz="3200"/>
            </a:br>
            <a:r>
              <a:rPr lang="en-IN" altLang="en-US" sz="3200">
                <a:solidFill>
                  <a:srgbClr val="000099"/>
                </a:solidFill>
              </a:rPr>
              <a:t>for TB screening among PLHIV  </a:t>
            </a:r>
          </a:p>
        </p:txBody>
      </p:sp>
      <p:sp>
        <p:nvSpPr>
          <p:cNvPr id="3" name="Content Placeholder 2"/>
          <p:cNvSpPr>
            <a:spLocks noGrp="1"/>
          </p:cNvSpPr>
          <p:nvPr>
            <p:ph sz="half" idx="1"/>
          </p:nvPr>
        </p:nvSpPr>
        <p:spPr>
          <a:xfrm>
            <a:off x="457200" y="1447800"/>
            <a:ext cx="4038600" cy="3429000"/>
          </a:xfrm>
          <a:solidFill>
            <a:srgbClr val="FFFFD1"/>
          </a:solidFill>
          <a:ln>
            <a:solidFill>
              <a:srgbClr val="C00000"/>
            </a:solidFill>
          </a:ln>
        </p:spPr>
        <p:txBody>
          <a:bodyPr anchor="ctr">
            <a:noAutofit/>
          </a:bodyPr>
          <a:lstStyle/>
          <a:p>
            <a:pPr marL="0" indent="0" algn="ctr">
              <a:buNone/>
              <a:defRPr/>
            </a:pPr>
            <a:r>
              <a:rPr lang="en-IN" sz="2800" dirty="0">
                <a:solidFill>
                  <a:srgbClr val="C00000"/>
                </a:solidFill>
              </a:rPr>
              <a:t>Adult</a:t>
            </a:r>
            <a:r>
              <a:rPr lang="en-IN" sz="2400" dirty="0">
                <a:solidFill>
                  <a:srgbClr val="000066"/>
                </a:solidFill>
              </a:rPr>
              <a:t> </a:t>
            </a:r>
          </a:p>
          <a:p>
            <a:pPr marL="695308" indent="-457189">
              <a:buBlip>
                <a:blip r:embed="rId3"/>
              </a:buBlip>
              <a:defRPr/>
            </a:pPr>
            <a:r>
              <a:rPr lang="en-IN" sz="2400" dirty="0">
                <a:solidFill>
                  <a:srgbClr val="000099"/>
                </a:solidFill>
              </a:rPr>
              <a:t>Current cough </a:t>
            </a:r>
          </a:p>
          <a:p>
            <a:pPr marL="695308" indent="-457189">
              <a:buBlip>
                <a:blip r:embed="rId3"/>
              </a:buBlip>
              <a:defRPr/>
            </a:pPr>
            <a:r>
              <a:rPr lang="en-IN" sz="2400" dirty="0">
                <a:solidFill>
                  <a:srgbClr val="000099"/>
                </a:solidFill>
              </a:rPr>
              <a:t>Fever </a:t>
            </a:r>
          </a:p>
          <a:p>
            <a:pPr marL="695308" indent="-457189">
              <a:buBlip>
                <a:blip r:embed="rId3"/>
              </a:buBlip>
              <a:defRPr/>
            </a:pPr>
            <a:r>
              <a:rPr lang="en-IN" sz="2400" dirty="0">
                <a:solidFill>
                  <a:srgbClr val="000099"/>
                </a:solidFill>
              </a:rPr>
              <a:t>Weight loss  </a:t>
            </a:r>
          </a:p>
          <a:p>
            <a:pPr marL="695308" indent="-457189">
              <a:buBlip>
                <a:blip r:embed="rId3"/>
              </a:buBlip>
              <a:defRPr/>
            </a:pPr>
            <a:r>
              <a:rPr lang="en-IN" sz="2400" dirty="0">
                <a:solidFill>
                  <a:srgbClr val="000099"/>
                </a:solidFill>
              </a:rPr>
              <a:t>Night Sweats</a:t>
            </a:r>
            <a:endParaRPr lang="en-IN" sz="2400" u="sng" dirty="0">
              <a:solidFill>
                <a:srgbClr val="000099"/>
              </a:solidFill>
            </a:endParaRPr>
          </a:p>
        </p:txBody>
      </p:sp>
      <p:sp>
        <p:nvSpPr>
          <p:cNvPr id="4" name="Content Placeholder 3"/>
          <p:cNvSpPr>
            <a:spLocks noGrp="1"/>
          </p:cNvSpPr>
          <p:nvPr>
            <p:ph sz="half" idx="2"/>
          </p:nvPr>
        </p:nvSpPr>
        <p:spPr>
          <a:xfrm>
            <a:off x="4648200" y="1447800"/>
            <a:ext cx="4038600" cy="3429000"/>
          </a:xfrm>
          <a:solidFill>
            <a:srgbClr val="EEF8E4"/>
          </a:solidFill>
          <a:ln>
            <a:solidFill>
              <a:schemeClr val="tx1"/>
            </a:solidFill>
          </a:ln>
        </p:spPr>
        <p:txBody>
          <a:bodyPr anchor="ctr"/>
          <a:lstStyle/>
          <a:p>
            <a:pPr marL="0" indent="0" algn="ctr">
              <a:buNone/>
              <a:defRPr/>
            </a:pPr>
            <a:r>
              <a:rPr lang="en-IN" sz="2800" dirty="0">
                <a:solidFill>
                  <a:srgbClr val="C00000"/>
                </a:solidFill>
              </a:rPr>
              <a:t>Children</a:t>
            </a:r>
          </a:p>
          <a:p>
            <a:pPr marL="622284" indent="-457189">
              <a:buBlip>
                <a:blip r:embed="rId3"/>
              </a:buBlip>
              <a:tabLst>
                <a:tab pos="566724" algn="l"/>
                <a:tab pos="622284" algn="l"/>
              </a:tabLst>
              <a:defRPr/>
            </a:pPr>
            <a:r>
              <a:rPr lang="en-IN" sz="2400" dirty="0">
                <a:solidFill>
                  <a:srgbClr val="000099"/>
                </a:solidFill>
              </a:rPr>
              <a:t>Current cough</a:t>
            </a:r>
          </a:p>
          <a:p>
            <a:pPr marL="622284" indent="-457189">
              <a:buBlip>
                <a:blip r:embed="rId3"/>
              </a:buBlip>
              <a:tabLst>
                <a:tab pos="566724" algn="l"/>
                <a:tab pos="622284" algn="l"/>
              </a:tabLst>
              <a:defRPr/>
            </a:pPr>
            <a:r>
              <a:rPr lang="en-IN" sz="2400" dirty="0">
                <a:solidFill>
                  <a:srgbClr val="000099"/>
                </a:solidFill>
              </a:rPr>
              <a:t>Fever </a:t>
            </a:r>
          </a:p>
          <a:p>
            <a:pPr marL="622284" indent="-457189">
              <a:buBlip>
                <a:blip r:embed="rId3"/>
              </a:buBlip>
              <a:tabLst>
                <a:tab pos="566724" algn="l"/>
                <a:tab pos="622284" algn="l"/>
              </a:tabLst>
              <a:defRPr/>
            </a:pPr>
            <a:r>
              <a:rPr lang="en-IN" sz="2400" dirty="0">
                <a:solidFill>
                  <a:srgbClr val="000099"/>
                </a:solidFill>
              </a:rPr>
              <a:t>Poor weight gain</a:t>
            </a:r>
          </a:p>
          <a:p>
            <a:pPr marL="622284" indent="-457189">
              <a:buBlip>
                <a:blip r:embed="rId3"/>
              </a:buBlip>
              <a:tabLst>
                <a:tab pos="566724" algn="l"/>
                <a:tab pos="622284" algn="l"/>
              </a:tabLst>
              <a:defRPr/>
            </a:pPr>
            <a:r>
              <a:rPr lang="en-IN" sz="2400" dirty="0">
                <a:solidFill>
                  <a:srgbClr val="000099"/>
                </a:solidFill>
              </a:rPr>
              <a:t>Contact with TB case</a:t>
            </a:r>
          </a:p>
        </p:txBody>
      </p:sp>
      <p:sp>
        <p:nvSpPr>
          <p:cNvPr id="2" name="Slide Number Placeholder 1"/>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F138BD1-0CE5-4859-851C-2B2D74F79A51}" type="slidenum">
              <a:rPr kumimoji="0" lang="en-GB"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69</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p:cNvSpPr txBox="1"/>
          <p:nvPr/>
        </p:nvSpPr>
        <p:spPr>
          <a:xfrm>
            <a:off x="381000" y="4876801"/>
            <a:ext cx="8534400" cy="1077218"/>
          </a:xfrm>
          <a:prstGeom prst="rect">
            <a:avLst/>
          </a:prstGeom>
          <a:noFill/>
        </p:spPr>
        <p:txBody>
          <a:bodyP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err="1">
                <a:ln>
                  <a:noFill/>
                </a:ln>
                <a:solidFill>
                  <a:srgbClr val="000099"/>
                </a:solidFill>
                <a:effectLst/>
                <a:uLnTx/>
                <a:uFillTx/>
                <a:latin typeface="Calibri"/>
                <a:ea typeface="+mn-ea"/>
                <a:cs typeface="+mn-cs"/>
              </a:rPr>
              <a:t>Getahun</a:t>
            </a:r>
            <a:r>
              <a:rPr kumimoji="0" lang="en-IN" sz="1600" b="0" i="0" u="none" strike="noStrike" kern="1200" cap="none" spc="0" normalizeH="0" baseline="0" noProof="0" dirty="0">
                <a:ln>
                  <a:noFill/>
                </a:ln>
                <a:solidFill>
                  <a:srgbClr val="000099"/>
                </a:solidFill>
                <a:effectLst/>
                <a:uLnTx/>
                <a:uFillTx/>
                <a:latin typeface="Calibri"/>
                <a:ea typeface="+mn-ea"/>
                <a:cs typeface="+mn-cs"/>
              </a:rPr>
              <a:t> H et al. Development of a standardized screening rule  for tuberculosis in people living with HIV in resource  constrained settings: individual participant data meta-analysis of observational studies. </a:t>
            </a:r>
            <a:r>
              <a:rPr kumimoji="0" lang="en-IN" sz="1600" b="0" i="0" u="none" strike="noStrike" kern="1200" cap="none" spc="0" normalizeH="0" baseline="0" noProof="0" dirty="0" err="1">
                <a:ln>
                  <a:noFill/>
                </a:ln>
                <a:solidFill>
                  <a:srgbClr val="000099"/>
                </a:solidFill>
                <a:effectLst/>
                <a:uLnTx/>
                <a:uFillTx/>
                <a:latin typeface="Calibri"/>
                <a:ea typeface="+mn-ea"/>
                <a:cs typeface="+mn-cs"/>
              </a:rPr>
              <a:t>PLoS</a:t>
            </a:r>
            <a:r>
              <a:rPr kumimoji="0" lang="en-IN" sz="1600" b="0" i="0" u="none" strike="noStrike" kern="1200" cap="none" spc="0" normalizeH="0" baseline="0" noProof="0" dirty="0">
                <a:ln>
                  <a:noFill/>
                </a:ln>
                <a:solidFill>
                  <a:srgbClr val="000099"/>
                </a:solidFill>
                <a:effectLst/>
                <a:uLnTx/>
                <a:uFillTx/>
                <a:latin typeface="Calibri"/>
                <a:ea typeface="+mn-ea"/>
                <a:cs typeface="+mn-cs"/>
              </a:rPr>
              <a:t> Medicine, 2011, 8(1): </a:t>
            </a:r>
            <a:r>
              <a:rPr kumimoji="0" lang="en-GB" sz="1600" b="0" i="0" u="none" strike="noStrike" kern="1200" cap="none" spc="0" normalizeH="0" baseline="0" noProof="0" dirty="0">
                <a:ln>
                  <a:noFill/>
                </a:ln>
                <a:solidFill>
                  <a:srgbClr val="000099"/>
                </a:solidFill>
                <a:effectLst/>
                <a:uLnTx/>
                <a:uFillTx/>
                <a:latin typeface="Calibri"/>
                <a:ea typeface="+mn-ea"/>
                <a:cs typeface="+mn-cs"/>
              </a:rPr>
              <a:t>e1000391. doi:10.1371/journal.pmed.1000391.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alibri"/>
                <a:ea typeface="+mn-ea"/>
                <a:cs typeface="+mn-cs"/>
              </a:rPr>
              <a:t>Meta analysis over 8000 patients, the NPV 97.7% (95% CI 97.4–98.0) </a:t>
            </a:r>
          </a:p>
        </p:txBody>
      </p:sp>
    </p:spTree>
    <p:extLst>
      <p:ext uri="{BB962C8B-B14F-4D97-AF65-F5344CB8AC3E}">
        <p14:creationId xmlns:p14="http://schemas.microsoft.com/office/powerpoint/2010/main" val="325718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dirty="0"/>
              <a:t>one sputum positive case infects nearly 10-15 persons /</a:t>
            </a:r>
            <a:r>
              <a:rPr lang="en-US" dirty="0" err="1"/>
              <a:t>yr</a:t>
            </a:r>
            <a:r>
              <a:rPr lang="en-US" dirty="0"/>
              <a:t> if left untreated</a:t>
            </a:r>
          </a:p>
          <a:p>
            <a:endParaRPr lang="en-US" dirty="0"/>
          </a:p>
          <a:p>
            <a:r>
              <a:rPr lang="en-US" dirty="0"/>
              <a:t>Annual risk of infection(ARI)-most informative index of magnitude of problem of TB.</a:t>
            </a:r>
          </a:p>
          <a:p>
            <a:pPr marL="0" indent="0">
              <a:buNone/>
            </a:pPr>
            <a:endParaRPr lang="en-IN" dirty="0"/>
          </a:p>
        </p:txBody>
      </p:sp>
    </p:spTree>
    <p:extLst>
      <p:ext uri="{BB962C8B-B14F-4D97-AF65-F5344CB8AC3E}">
        <p14:creationId xmlns:p14="http://schemas.microsoft.com/office/powerpoint/2010/main" val="1338217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890" y="4002795"/>
            <a:ext cx="877659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RNTCP has also endorsed the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policy of prioritizing to offer rapid molecular test Cartridge Based </a:t>
            </a:r>
            <a:r>
              <a:rPr kumimoji="0" lang="en-GB" sz="2400" b="1" i="0" u="none" strike="noStrike" kern="1200" cap="none" spc="0" normalizeH="0" baseline="0" noProof="0" dirty="0" err="1">
                <a:ln>
                  <a:noFill/>
                </a:ln>
                <a:solidFill>
                  <a:srgbClr val="FF0000"/>
                </a:solidFill>
                <a:effectLst/>
                <a:uLnTx/>
                <a:uFillTx/>
                <a:latin typeface="Calibri" panose="020F0502020204030204"/>
                <a:ea typeface="+mn-ea"/>
                <a:cs typeface="+mn-cs"/>
              </a:rPr>
              <a:t>Nucliec</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 acid amplification Test  (CBNNAT) to all presumptive TB cases among PLHIV for early diagnosis of TB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as well as Rif resistance. Currently 89 such CBNAAT machines deployed across the country.</a:t>
            </a:r>
          </a:p>
        </p:txBody>
      </p:sp>
      <p:sp>
        <p:nvSpPr>
          <p:cNvPr id="4" name="Rectangle 3"/>
          <p:cNvSpPr/>
          <p:nvPr/>
        </p:nvSpPr>
        <p:spPr>
          <a:xfrm>
            <a:off x="827584" y="188640"/>
            <a:ext cx="7200800" cy="739244"/>
          </a:xfrm>
          <a:prstGeom prst="rect">
            <a:avLst/>
          </a:prstGeom>
          <a:solidFill>
            <a:srgbClr val="0070C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a:ea typeface="+mn-ea"/>
                <a:cs typeface="+mn-cs"/>
              </a:rPr>
              <a:t>Newer TB Diagnostics: CBNAAT</a:t>
            </a:r>
            <a:endParaRPr kumimoji="0" lang="en-IN"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436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http://www.tbcindia.org/Images/logo_Engl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436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mage002"/>
          <p:cNvPicPr>
            <a:picLocks noChangeAspect="1" noChangeArrowheads="1"/>
          </p:cNvPicPr>
          <p:nvPr/>
        </p:nvPicPr>
        <p:blipFill>
          <a:blip r:embed="rId4" cstate="print"/>
          <a:srcRect/>
          <a:stretch>
            <a:fillRect/>
          </a:stretch>
        </p:blipFill>
        <p:spPr bwMode="auto">
          <a:xfrm>
            <a:off x="2654332" y="1305626"/>
            <a:ext cx="3822667" cy="2528537"/>
          </a:xfrm>
          <a:prstGeom prst="rect">
            <a:avLst/>
          </a:prstGeom>
          <a:noFill/>
          <a:ln w="9525">
            <a:noFill/>
            <a:miter lim="800000"/>
            <a:headEnd/>
            <a:tailEnd/>
          </a:ln>
        </p:spPr>
      </p:pic>
    </p:spTree>
    <p:extLst>
      <p:ext uri="{BB962C8B-B14F-4D97-AF65-F5344CB8AC3E}">
        <p14:creationId xmlns:p14="http://schemas.microsoft.com/office/powerpoint/2010/main" val="24356060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22"/>
            <a:ext cx="9144000" cy="838200"/>
          </a:xfrm>
          <a:solidFill>
            <a:srgbClr val="C00000"/>
          </a:solidFill>
          <a:ln>
            <a:noFill/>
          </a:ln>
        </p:spPr>
        <p:txBody>
          <a:bodyPr vert="horz" wrap="square" lIns="91308" tIns="45660" rIns="91308" bIns="45660" numCol="1" anchor="ctr" anchorCtr="0" compatLnSpc="1">
            <a:prstTxWarp prst="textNoShape">
              <a:avLst/>
            </a:prstTxWarp>
            <a:normAutofit/>
          </a:bodyPr>
          <a:lstStyle/>
          <a:p>
            <a:pPr eaLnBrk="0" fontAlgn="base" hangingPunct="0">
              <a:spcAft>
                <a:spcPct val="0"/>
              </a:spcAft>
            </a:pPr>
            <a:r>
              <a:rPr lang="en-GB" b="1" dirty="0">
                <a:solidFill>
                  <a:schemeClr val="bg1"/>
                </a:solidFill>
              </a:rPr>
              <a:t>Initiating ART in patients with DR- TB</a:t>
            </a:r>
            <a:endParaRPr lang="en-IN" b="1" dirty="0">
              <a:solidFill>
                <a:schemeClr val="bg1"/>
              </a:solidFill>
            </a:endParaRPr>
          </a:p>
        </p:txBody>
      </p:sp>
      <p:sp>
        <p:nvSpPr>
          <p:cNvPr id="3" name="Content Placeholder 2"/>
          <p:cNvSpPr>
            <a:spLocks noGrp="1"/>
          </p:cNvSpPr>
          <p:nvPr>
            <p:ph idx="1"/>
          </p:nvPr>
        </p:nvSpPr>
        <p:spPr>
          <a:xfrm>
            <a:off x="457200" y="609600"/>
            <a:ext cx="8229600" cy="6248400"/>
          </a:xfrm>
        </p:spPr>
        <p:txBody>
          <a:bodyPr>
            <a:noAutofit/>
          </a:bodyPr>
          <a:lstStyle/>
          <a:p>
            <a:pPr marL="0" indent="0" algn="just">
              <a:buNone/>
            </a:pPr>
            <a:endParaRPr lang="en-GB" sz="2400" dirty="0"/>
          </a:p>
          <a:p>
            <a:pPr algn="just">
              <a:spcBef>
                <a:spcPts val="0"/>
              </a:spcBef>
            </a:pPr>
            <a:r>
              <a:rPr lang="en-GB" sz="2600" dirty="0"/>
              <a:t>The use of ART in HIV infected patients with TB </a:t>
            </a:r>
            <a:r>
              <a:rPr lang="en-GB" sz="2600" b="1" u="sng" dirty="0"/>
              <a:t>improves survival </a:t>
            </a:r>
            <a:r>
              <a:rPr lang="en-GB" sz="2600" dirty="0"/>
              <a:t>for both drug resistant and susceptible disease. </a:t>
            </a:r>
          </a:p>
          <a:p>
            <a:pPr algn="just">
              <a:spcBef>
                <a:spcPts val="0"/>
              </a:spcBef>
            </a:pPr>
            <a:r>
              <a:rPr lang="en-GB" sz="2600" dirty="0"/>
              <a:t>HIV infected DR-TB patients </a:t>
            </a:r>
            <a:r>
              <a:rPr lang="en-GB" sz="2600" b="1" dirty="0"/>
              <a:t>without the benefit of ART </a:t>
            </a:r>
            <a:r>
              <a:rPr lang="en-GB" sz="2600" dirty="0"/>
              <a:t>may experience </a:t>
            </a:r>
            <a:r>
              <a:rPr lang="en-GB" sz="2600" b="1" u="sng" dirty="0"/>
              <a:t>mortality rates exceeding 90%. </a:t>
            </a:r>
            <a:endParaRPr lang="en-GB" sz="2600" dirty="0"/>
          </a:p>
          <a:p>
            <a:pPr algn="just">
              <a:spcBef>
                <a:spcPts val="0"/>
              </a:spcBef>
              <a:buNone/>
            </a:pPr>
            <a:r>
              <a:rPr lang="en-GB" sz="2600" dirty="0"/>
              <a:t>. </a:t>
            </a:r>
            <a:endParaRPr lang="en-GB" sz="2600" b="1" u="sng" dirty="0"/>
          </a:p>
          <a:p>
            <a:pPr algn="just">
              <a:spcBef>
                <a:spcPts val="0"/>
              </a:spcBef>
            </a:pPr>
            <a:r>
              <a:rPr lang="en-GB" sz="2600" b="1" u="sng" dirty="0"/>
              <a:t>Second-line anti-TB drugs should be initiated first</a:t>
            </a:r>
            <a:r>
              <a:rPr lang="en-GB" sz="2600" dirty="0"/>
              <a:t>, followed by ART as soon as second-line anti-TB drugs are tolerated. </a:t>
            </a:r>
          </a:p>
          <a:p>
            <a:pPr lvl="1" algn="just">
              <a:spcBef>
                <a:spcPts val="0"/>
              </a:spcBef>
            </a:pPr>
            <a:r>
              <a:rPr lang="en-GB" sz="2200" dirty="0"/>
              <a:t>Generally this should be within the first two weeks of initiating DR-TB treatment. </a:t>
            </a:r>
          </a:p>
          <a:p>
            <a:pPr lvl="1" algn="just">
              <a:spcBef>
                <a:spcPts val="0"/>
              </a:spcBef>
            </a:pPr>
            <a:r>
              <a:rPr lang="en-GB" sz="2200" dirty="0"/>
              <a:t>Undue delay in starting ART could result in significant risk of HIV related death amongst DR-TB patients. </a:t>
            </a:r>
          </a:p>
          <a:p>
            <a:pPr algn="just"/>
            <a:r>
              <a:rPr lang="en-GB" sz="2800" b="1" dirty="0"/>
              <a:t>If the CD4 cell count is below 50 cell/</a:t>
            </a:r>
            <a:r>
              <a:rPr lang="en-GB" sz="2800" b="1" dirty="0" err="1"/>
              <a:t>cmm</a:t>
            </a:r>
            <a:r>
              <a:rPr lang="en-GB" sz="2800" b="1" dirty="0"/>
              <a:t>, </a:t>
            </a:r>
          </a:p>
          <a:p>
            <a:pPr lvl="1" algn="just"/>
            <a:r>
              <a:rPr lang="en-GB" dirty="0"/>
              <a:t>start ART simultaneously with ATT, with strict clinical and laboratory monitoring. </a:t>
            </a:r>
          </a:p>
          <a:p>
            <a:pPr lvl="1" algn="just">
              <a:spcBef>
                <a:spcPts val="0"/>
              </a:spcBef>
            </a:pPr>
            <a:endParaRPr lang="en-IN" sz="2200" dirty="0"/>
          </a:p>
          <a:p>
            <a:pPr algn="just"/>
            <a:endParaRPr lang="en-IN" sz="2400" dirty="0"/>
          </a:p>
        </p:txBody>
      </p:sp>
    </p:spTree>
    <p:extLst>
      <p:ext uri="{BB962C8B-B14F-4D97-AF65-F5344CB8AC3E}">
        <p14:creationId xmlns:p14="http://schemas.microsoft.com/office/powerpoint/2010/main" val="1052501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 y="0"/>
            <a:ext cx="9142863" cy="914400"/>
          </a:xfrm>
          <a:solidFill>
            <a:srgbClr val="C00000"/>
          </a:solidFill>
          <a:ln>
            <a:noFill/>
          </a:ln>
        </p:spPr>
        <p:txBody>
          <a:bodyPr vert="horz" wrap="square" lIns="91308" tIns="45660" rIns="91308" bIns="45660" numCol="1" anchor="ctr" anchorCtr="0" compatLnSpc="1">
            <a:prstTxWarp prst="textNoShape">
              <a:avLst/>
            </a:prstTxWarp>
            <a:normAutofit/>
          </a:bodyPr>
          <a:lstStyle/>
          <a:p>
            <a:pPr eaLnBrk="0" fontAlgn="base" hangingPunct="0">
              <a:spcAft>
                <a:spcPct val="0"/>
              </a:spcAft>
            </a:pPr>
            <a:r>
              <a:rPr lang="en-GB" b="1" dirty="0">
                <a:solidFill>
                  <a:schemeClr val="bg1"/>
                </a:solidFill>
              </a:rPr>
              <a:t>IRIS Syndrome</a:t>
            </a:r>
            <a:endParaRPr lang="en-IN" b="1" dirty="0">
              <a:solidFill>
                <a:schemeClr val="bg1"/>
              </a:solidFill>
            </a:endParaRPr>
          </a:p>
        </p:txBody>
      </p:sp>
      <p:sp>
        <p:nvSpPr>
          <p:cNvPr id="3" name="Content Placeholder 2"/>
          <p:cNvSpPr>
            <a:spLocks noGrp="1"/>
          </p:cNvSpPr>
          <p:nvPr>
            <p:ph idx="1"/>
          </p:nvPr>
        </p:nvSpPr>
        <p:spPr>
          <a:xfrm>
            <a:off x="0" y="533400"/>
            <a:ext cx="8839200" cy="6172200"/>
          </a:xfrm>
        </p:spPr>
        <p:txBody>
          <a:bodyPr>
            <a:noAutofit/>
          </a:bodyPr>
          <a:lstStyle/>
          <a:p>
            <a:pPr algn="just"/>
            <a:endParaRPr lang="en-GB" sz="2800" dirty="0"/>
          </a:p>
          <a:p>
            <a:pPr algn="just"/>
            <a:r>
              <a:rPr lang="en-GB" dirty="0"/>
              <a:t>Patients with HIV-related TB may experience a </a:t>
            </a:r>
            <a:r>
              <a:rPr lang="en-GB" b="1" u="sng" dirty="0"/>
              <a:t>paradoxical reaction of temporary exacerbation of symptoms, signs/ radiographic manifestations </a:t>
            </a:r>
            <a:r>
              <a:rPr lang="en-GB" dirty="0"/>
              <a:t>of TB after beginning TB treatment. </a:t>
            </a:r>
            <a:endParaRPr lang="en-GB" b="1" u="sng" dirty="0"/>
          </a:p>
          <a:p>
            <a:pPr algn="just"/>
            <a:r>
              <a:rPr lang="en-GB" dirty="0"/>
              <a:t>It is a result of </a:t>
            </a:r>
            <a:r>
              <a:rPr lang="en-GB" b="1" u="sng" dirty="0"/>
              <a:t>Immune Restitution </a:t>
            </a:r>
            <a:r>
              <a:rPr lang="en-GB" dirty="0"/>
              <a:t>due to the </a:t>
            </a:r>
            <a:r>
              <a:rPr lang="en-GB" b="1" u="sng" dirty="0"/>
              <a:t>simultaneous administration </a:t>
            </a:r>
            <a:r>
              <a:rPr lang="en-GB" dirty="0"/>
              <a:t>of antiretroviral and tuberculosis medication (IRIS Syndrome)</a:t>
            </a:r>
          </a:p>
        </p:txBody>
      </p:sp>
    </p:spTree>
    <p:extLst>
      <p:ext uri="{BB962C8B-B14F-4D97-AF65-F5344CB8AC3E}">
        <p14:creationId xmlns:p14="http://schemas.microsoft.com/office/powerpoint/2010/main" val="28991301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5253"/>
            <a:ext cx="8229600" cy="638311"/>
          </a:xfrm>
          <a:solidFill>
            <a:srgbClr val="0070C0"/>
          </a:solidFill>
        </p:spPr>
        <p:txBody>
          <a:bodyPr>
            <a:noAutofit/>
          </a:bodyPr>
          <a:lstStyle/>
          <a:p>
            <a:r>
              <a:rPr lang="en-US" sz="3200" b="1" dirty="0">
                <a:solidFill>
                  <a:schemeClr val="bg1"/>
                </a:solidFill>
              </a:rPr>
              <a:t>TB HIV Services</a:t>
            </a:r>
            <a:endParaRPr lang="en-US" sz="4000" b="1" dirty="0">
              <a:solidFill>
                <a:schemeClr val="bg1"/>
              </a:solidFill>
            </a:endParaRPr>
          </a:p>
        </p:txBody>
      </p:sp>
      <p:sp>
        <p:nvSpPr>
          <p:cNvPr id="5" name="Content Placeholder 4"/>
          <p:cNvSpPr>
            <a:spLocks noGrp="1"/>
          </p:cNvSpPr>
          <p:nvPr>
            <p:ph idx="1"/>
          </p:nvPr>
        </p:nvSpPr>
        <p:spPr>
          <a:xfrm>
            <a:off x="457200" y="942109"/>
            <a:ext cx="8229600" cy="5514109"/>
          </a:xfrm>
        </p:spPr>
        <p:txBody>
          <a:bodyPr>
            <a:noAutofit/>
          </a:bodyPr>
          <a:lstStyle/>
          <a:p>
            <a:pPr marL="342900" lvl="0" indent="-342900" algn="just">
              <a:lnSpc>
                <a:spcPct val="107000"/>
              </a:lnSpc>
              <a:spcAft>
                <a:spcPts val="0"/>
              </a:spcAft>
              <a:buFont typeface="+mj-lt"/>
              <a:buAutoNum type="arabicPeriod"/>
            </a:pPr>
            <a:r>
              <a:rPr lang="en-US" sz="2000" dirty="0">
                <a:latin typeface="Calibri" panose="020F0502020204030204" pitchFamily="34" charset="0"/>
                <a:ea typeface="Calibri" panose="020F0502020204030204" pitchFamily="34" charset="0"/>
                <a:cs typeface="Calibri" panose="020F0502020204030204" pitchFamily="34" charset="0"/>
              </a:rPr>
              <a:t>Perform provider-initiated HIV testing and counselling in all Presumptive PLHIV and TB patients </a:t>
            </a:r>
          </a:p>
          <a:p>
            <a:pPr marL="342900" lvl="0" indent="-342900" algn="just">
              <a:lnSpc>
                <a:spcPct val="107000"/>
              </a:lnSpc>
              <a:spcAft>
                <a:spcPts val="0"/>
              </a:spcAft>
              <a:buFont typeface="+mj-lt"/>
              <a:buAutoNum type="arabicPeriod"/>
            </a:pPr>
            <a:r>
              <a:rPr lang="en-US" sz="2000" b="1" dirty="0" err="1">
                <a:latin typeface="Calibri" panose="020F0502020204030204" pitchFamily="34" charset="0"/>
                <a:ea typeface="Calibri" panose="020F0502020204030204" pitchFamily="34" charset="0"/>
                <a:cs typeface="Calibri" panose="020F0502020204030204" pitchFamily="34" charset="0"/>
              </a:rPr>
              <a:t>Xpert</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MTB/RIF molecular assay in HIV-positive TB suspects: </a:t>
            </a:r>
            <a:r>
              <a:rPr lang="en-US" sz="2000" dirty="0">
                <a:latin typeface="Calibri" panose="020F0502020204030204" pitchFamily="34" charset="0"/>
                <a:ea typeface="GaramondPremrPro"/>
                <a:cs typeface="Calibri" panose="020F0502020204030204" pitchFamily="34" charset="0"/>
              </a:rPr>
              <a:t>TB in HIV-infected patients is more likely to be smear-negative or </a:t>
            </a:r>
            <a:r>
              <a:rPr lang="en-US" sz="2000" dirty="0" err="1">
                <a:latin typeface="Calibri" panose="020F0502020204030204" pitchFamily="34" charset="0"/>
                <a:ea typeface="GaramondPremrPro"/>
                <a:cs typeface="Calibri" panose="020F0502020204030204" pitchFamily="34" charset="0"/>
              </a:rPr>
              <a:t>extrapulmonary</a:t>
            </a:r>
            <a:r>
              <a:rPr lang="en-US" sz="2000" dirty="0">
                <a:latin typeface="Calibri" panose="020F0502020204030204" pitchFamily="34" charset="0"/>
                <a:ea typeface="GaramondPremrPro"/>
                <a:cs typeface="Calibri" panose="020F0502020204030204" pitchFamily="34" charset="0"/>
              </a:rPr>
              <a:t>.</a:t>
            </a:r>
          </a:p>
          <a:p>
            <a:pPr marL="342900" lvl="0" indent="-342900" algn="just">
              <a:lnSpc>
                <a:spcPct val="107000"/>
              </a:lnSpc>
              <a:spcAft>
                <a:spcPts val="0"/>
              </a:spcAft>
              <a:buFont typeface="+mj-lt"/>
              <a:buAutoNum type="arabicPeriod"/>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Initiate ART promptly in drug-resistant TB/HIV patients: </a:t>
            </a:r>
          </a:p>
          <a:p>
            <a:pPr lvl="1" algn="just">
              <a:lnSpc>
                <a:spcPct val="107000"/>
              </a:lnSpc>
            </a:pPr>
            <a:r>
              <a:rPr lang="en-US" sz="1700" dirty="0">
                <a:solidFill>
                  <a:srgbClr val="000000"/>
                </a:solidFill>
                <a:latin typeface="Calibri" panose="020F0502020204030204" pitchFamily="34" charset="0"/>
                <a:ea typeface="GaramondPremrPro"/>
                <a:cs typeface="Calibri" panose="020F0502020204030204" pitchFamily="34" charset="0"/>
              </a:rPr>
              <a:t>ART should be started promptly in all HIV-infected patients with MDR-TB regardless of CD4 cell count</a:t>
            </a:r>
            <a:r>
              <a:rPr lang="en-US" sz="1700" i="1"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lvl="1" algn="just">
              <a:lnSpc>
                <a:spcPct val="107000"/>
              </a:lnSpc>
            </a:pPr>
            <a:r>
              <a:rPr lang="en-US" sz="1700" b="1" i="1"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1700" b="1" dirty="0">
                <a:solidFill>
                  <a:srgbClr val="000000"/>
                </a:solidFill>
                <a:latin typeface="Calibri" panose="020F0502020204030204" pitchFamily="34" charset="0"/>
                <a:ea typeface="GaramondPremrPro"/>
                <a:cs typeface="Calibri" panose="020F0502020204030204" pitchFamily="34" charset="0"/>
              </a:rPr>
              <a:t>nti-TB drugs </a:t>
            </a:r>
            <a:r>
              <a:rPr lang="en-US" sz="1700" dirty="0">
                <a:solidFill>
                  <a:srgbClr val="000000"/>
                </a:solidFill>
                <a:latin typeface="Calibri" panose="020F0502020204030204" pitchFamily="34" charset="0"/>
                <a:ea typeface="GaramondPremrPro"/>
                <a:cs typeface="Calibri" panose="020F0502020204030204" pitchFamily="34" charset="0"/>
              </a:rPr>
              <a:t>should be initiated </a:t>
            </a:r>
            <a:r>
              <a:rPr lang="en-US" sz="1700" b="1" dirty="0">
                <a:solidFill>
                  <a:srgbClr val="000000"/>
                </a:solidFill>
                <a:latin typeface="Calibri" panose="020F0502020204030204" pitchFamily="34" charset="0"/>
                <a:ea typeface="GaramondPremrPro"/>
                <a:cs typeface="Calibri" panose="020F0502020204030204" pitchFamily="34" charset="0"/>
              </a:rPr>
              <a:t>first</a:t>
            </a:r>
            <a:r>
              <a:rPr lang="en-US" sz="1700" dirty="0">
                <a:solidFill>
                  <a:srgbClr val="000000"/>
                </a:solidFill>
                <a:latin typeface="Calibri" panose="020F0502020204030204" pitchFamily="34" charset="0"/>
                <a:ea typeface="GaramondPremrPro"/>
                <a:cs typeface="Calibri" panose="020F0502020204030204" pitchFamily="34" charset="0"/>
              </a:rPr>
              <a:t>, followed by ART as soon as second-line anti-TB drugs are tolerated. </a:t>
            </a:r>
            <a:endParaRPr lang="en-US"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38BD1-0CE5-4859-851C-2B2D74F79A51}"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14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5253"/>
            <a:ext cx="8229600" cy="638311"/>
          </a:xfrm>
          <a:solidFill>
            <a:srgbClr val="0070C0"/>
          </a:solidFill>
        </p:spPr>
        <p:txBody>
          <a:bodyPr>
            <a:noAutofit/>
          </a:bodyPr>
          <a:lstStyle/>
          <a:p>
            <a:r>
              <a:rPr lang="en-US" sz="3200" b="1" dirty="0">
                <a:solidFill>
                  <a:schemeClr val="bg1"/>
                </a:solidFill>
              </a:rPr>
              <a:t>TB HIV services …</a:t>
            </a:r>
            <a:endParaRPr lang="en-US" sz="4000" b="1" dirty="0">
              <a:solidFill>
                <a:schemeClr val="bg1"/>
              </a:solidFill>
            </a:endParaRPr>
          </a:p>
        </p:txBody>
      </p:sp>
      <p:sp>
        <p:nvSpPr>
          <p:cNvPr id="5" name="Content Placeholder 4"/>
          <p:cNvSpPr>
            <a:spLocks noGrp="1"/>
          </p:cNvSpPr>
          <p:nvPr>
            <p:ph idx="1"/>
          </p:nvPr>
        </p:nvSpPr>
        <p:spPr>
          <a:xfrm>
            <a:off x="457200" y="942109"/>
            <a:ext cx="8229600" cy="5514109"/>
          </a:xfrm>
        </p:spPr>
        <p:txBody>
          <a:bodyPr>
            <a:noAutofit/>
          </a:bodyPr>
          <a:lstStyle/>
          <a:p>
            <a:pPr marL="0" lvl="0" indent="0" algn="just">
              <a:lnSpc>
                <a:spcPct val="107000"/>
              </a:lnSpc>
              <a:spcAft>
                <a:spcPts val="0"/>
              </a:spcAft>
              <a:buNone/>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4. Provide co-</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trimoxazole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preventive therapy for patients with active TB and HIV</a:t>
            </a:r>
            <a:r>
              <a:rPr lang="en-US" sz="2000" dirty="0">
                <a:solidFill>
                  <a:srgbClr val="000000"/>
                </a:solidFill>
                <a:latin typeface="Calibri" panose="020F0502020204030204" pitchFamily="34" charset="0"/>
                <a:ea typeface="GaramondPremrPro"/>
                <a:cs typeface="Calibri" panose="020F0502020204030204" pitchFamily="34" charset="0"/>
              </a:rPr>
              <a:t> </a:t>
            </a:r>
            <a:endParaRPr lang="en-US" sz="1800" dirty="0">
              <a:latin typeface="Calibri" panose="020F0502020204030204" pitchFamily="34" charset="0"/>
              <a:ea typeface="GaramondPremrPro"/>
              <a:cs typeface="Times New Roman" panose="02020603050405020304" pitchFamily="18" charset="0"/>
            </a:endParaRPr>
          </a:p>
          <a:p>
            <a:pPr marL="0" lvl="0" indent="0" algn="just">
              <a:lnSpc>
                <a:spcPct val="107000"/>
              </a:lnSpc>
              <a:spcAft>
                <a:spcPts val="0"/>
              </a:spcAft>
              <a:buNone/>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5. Implement sound patient follow up and monitoring system: </a:t>
            </a:r>
          </a:p>
          <a:p>
            <a:pPr marL="0" lvl="0" indent="0" algn="just">
              <a:lnSpc>
                <a:spcPct val="107000"/>
              </a:lnSpc>
              <a:spcAft>
                <a:spcPts val="0"/>
              </a:spcAft>
              <a:buNone/>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6. Provide integrated TB and HIV services:</a:t>
            </a:r>
          </a:p>
          <a:p>
            <a:pPr marL="0" lvl="0" indent="0" algn="just">
              <a:lnSpc>
                <a:spcPct val="107000"/>
              </a:lnSpc>
              <a:spcAft>
                <a:spcPts val="0"/>
              </a:spcAft>
              <a:buNone/>
            </a:pPr>
            <a:r>
              <a:rPr lang="en-US" sz="2000" dirty="0">
                <a:solidFill>
                  <a:srgbClr val="000000"/>
                </a:solidFill>
                <a:latin typeface="Calibri" panose="020F0502020204030204" pitchFamily="34" charset="0"/>
                <a:ea typeface="GaramondPremrPro"/>
                <a:cs typeface="Calibri" panose="020F0502020204030204" pitchFamily="34" charset="0"/>
              </a:rPr>
              <a:t>      </a:t>
            </a:r>
            <a:r>
              <a:rPr lang="en-US" sz="1700" dirty="0">
                <a:solidFill>
                  <a:srgbClr val="000000"/>
                </a:solidFill>
                <a:latin typeface="Calibri" panose="020F0502020204030204" pitchFamily="34" charset="0"/>
                <a:ea typeface="GaramondPremrPro"/>
                <a:cs typeface="Calibri" panose="020F0502020204030204" pitchFamily="34" charset="0"/>
              </a:rPr>
              <a:t>These patients should receive treatment for TB and HIV – and any other comorbidities –at the </a:t>
            </a:r>
            <a:r>
              <a:rPr lang="en-US" sz="1700" b="1" dirty="0">
                <a:solidFill>
                  <a:srgbClr val="000000"/>
                </a:solidFill>
                <a:latin typeface="Calibri" panose="020F0502020204030204" pitchFamily="34" charset="0"/>
                <a:ea typeface="GaramondPremrPro"/>
                <a:cs typeface="Calibri" panose="020F0502020204030204" pitchFamily="34" charset="0"/>
              </a:rPr>
              <a:t>same place and time </a:t>
            </a:r>
            <a:r>
              <a:rPr lang="en-US" sz="1700" dirty="0">
                <a:solidFill>
                  <a:srgbClr val="000000"/>
                </a:solidFill>
                <a:latin typeface="Calibri" panose="020F0502020204030204" pitchFamily="34" charset="0"/>
                <a:ea typeface="GaramondPremrPro"/>
                <a:cs typeface="Calibri" panose="020F0502020204030204" pitchFamily="34" charset="0"/>
              </a:rPr>
              <a:t>as possible. </a:t>
            </a:r>
          </a:p>
          <a:p>
            <a:pPr marL="0" lvl="0" indent="0" algn="just">
              <a:lnSpc>
                <a:spcPct val="107000"/>
              </a:lnSpc>
              <a:spcAft>
                <a:spcPts val="0"/>
              </a:spcAft>
              <a:buNone/>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7. Ensure effective TB infection control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n-US" sz="20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38BD1-0CE5-4859-851C-2B2D74F79A51}"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174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078173"/>
            <a:ext cx="8229600" cy="5643303"/>
          </a:xfrm>
        </p:spPr>
        <p:txBody>
          <a:bodyPr>
            <a:normAutofit fontScale="92500" lnSpcReduction="20000"/>
          </a:bodyPr>
          <a:lstStyle/>
          <a:p>
            <a:pPr marL="0" indent="0" algn="just">
              <a:buNone/>
            </a:pPr>
            <a:r>
              <a:rPr lang="en-US" b="1" u="sng" dirty="0"/>
              <a:t>Goal </a:t>
            </a:r>
          </a:p>
          <a:p>
            <a:pPr marL="0" indent="0" algn="just">
              <a:buNone/>
            </a:pPr>
            <a:r>
              <a:rPr lang="en-US" dirty="0"/>
              <a:t>To reduce morbidity and mortality due to TB and diabetes through prevention, bidirectional screening for early detection and prompt management of TB and diabetes.</a:t>
            </a:r>
          </a:p>
          <a:p>
            <a:pPr marL="0" indent="0" algn="just">
              <a:buNone/>
            </a:pPr>
            <a:endParaRPr lang="en-US" dirty="0"/>
          </a:p>
          <a:p>
            <a:pPr marL="0" indent="0" algn="just">
              <a:buNone/>
            </a:pPr>
            <a:r>
              <a:rPr lang="en-US" b="1" u="sng" dirty="0"/>
              <a:t>Implementation strategy The following strategy is proposed for collaboration between NPCDCS and RNTCP:</a:t>
            </a:r>
          </a:p>
          <a:p>
            <a:pPr marL="0" indent="0" algn="just">
              <a:buNone/>
            </a:pPr>
            <a:r>
              <a:rPr lang="en-US" dirty="0"/>
              <a:t>Activities to improve diagnosis and management of diabetes among TB patients: </a:t>
            </a:r>
          </a:p>
          <a:p>
            <a:pPr marL="457200" indent="-457200" algn="just">
              <a:buFont typeface="+mj-lt"/>
              <a:buAutoNum type="arabicPeriod"/>
            </a:pPr>
            <a:r>
              <a:rPr lang="en-US" dirty="0"/>
              <a:t>Screening of all registered TB patients for diabetes</a:t>
            </a:r>
          </a:p>
          <a:p>
            <a:pPr marL="457200" indent="-457200" algn="just">
              <a:buFont typeface="+mj-lt"/>
              <a:buAutoNum type="arabicPeriod"/>
            </a:pPr>
            <a:r>
              <a:rPr lang="en-US" dirty="0"/>
              <a:t>Intensified detection of active TB disease among diabetes patients</a:t>
            </a:r>
          </a:p>
          <a:p>
            <a:pPr marL="457200" indent="-457200" algn="just">
              <a:buFont typeface="+mj-lt"/>
              <a:buAutoNum type="arabicPeriod"/>
            </a:pPr>
            <a:r>
              <a:rPr lang="en-US" dirty="0"/>
              <a:t>Ensuring TB infection control measures</a:t>
            </a:r>
          </a:p>
          <a:p>
            <a:pPr marL="457200" indent="-457200" algn="just">
              <a:buFont typeface="+mj-lt"/>
              <a:buAutoNum type="arabicPeriod"/>
            </a:pPr>
            <a:r>
              <a:rPr lang="en-US" dirty="0"/>
              <a:t>Ensuring TB treatment and management in diabetes patients </a:t>
            </a:r>
          </a:p>
          <a:p>
            <a:pPr marL="0" indent="0" algn="just">
              <a:buNone/>
            </a:pPr>
            <a:endParaRPr lang="en-US" dirty="0"/>
          </a:p>
          <a:p>
            <a:pPr marL="0" indent="0" algn="just">
              <a:buNone/>
            </a:pPr>
            <a:endParaRPr lang="en-US" dirty="0"/>
          </a:p>
        </p:txBody>
      </p:sp>
      <p:sp>
        <p:nvSpPr>
          <p:cNvPr id="2" name="Slide Number Placeholder 1"/>
          <p:cNvSpPr>
            <a:spLocks noGrp="1"/>
          </p:cNvSpPr>
          <p:nvPr>
            <p:ph type="sldNum" sz="quarter" idx="12"/>
          </p:nvPr>
        </p:nvSpPr>
        <p:spPr/>
        <p:txBody>
          <a:bodyPr/>
          <a:lstStyle/>
          <a:p>
            <a:fld id="{C5C45D00-3643-4458-896F-4BE7599D175B}" type="slidenum">
              <a:rPr lang="en-US" smtClean="0"/>
              <a:pPr/>
              <a:t>75</a:t>
            </a:fld>
            <a:endParaRPr lang="en-US" dirty="0"/>
          </a:p>
        </p:txBody>
      </p:sp>
      <p:sp>
        <p:nvSpPr>
          <p:cNvPr id="5" name="Content Placeholder 2"/>
          <p:cNvSpPr txBox="1">
            <a:spLocks/>
          </p:cNvSpPr>
          <p:nvPr/>
        </p:nvSpPr>
        <p:spPr>
          <a:xfrm>
            <a:off x="497264" y="95533"/>
            <a:ext cx="8229600" cy="863351"/>
          </a:xfrm>
          <a:prstGeom prst="rect">
            <a:avLst/>
          </a:prstGeom>
          <a:solidFill>
            <a:srgbClr val="0070C0"/>
          </a:solidFill>
        </p:spPr>
        <p:txBody>
          <a:bodyPr vert="horz" lIns="84406" tIns="42203" rIns="84406" bIns="42203"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en-US" sz="2954" b="1" dirty="0">
                <a:solidFill>
                  <a:schemeClr val="bg1"/>
                </a:solidFill>
                <a:latin typeface="+mj-lt"/>
                <a:ea typeface="+mj-ea"/>
                <a:cs typeface="+mj-cs"/>
              </a:rPr>
              <a:t>TB-Diabetes Joint Collaborative Framework</a:t>
            </a:r>
          </a:p>
        </p:txBody>
      </p:sp>
    </p:spTree>
    <p:extLst>
      <p:ext uri="{BB962C8B-B14F-4D97-AF65-F5344CB8AC3E}">
        <p14:creationId xmlns:p14="http://schemas.microsoft.com/office/powerpoint/2010/main" val="19856712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5C45D00-3643-4458-896F-4BE7599D175B}" type="slidenum">
              <a:rPr lang="en-US" smtClean="0"/>
              <a:pPr/>
              <a:t>76</a:t>
            </a:fld>
            <a:endParaRPr lang="en-US"/>
          </a:p>
        </p:txBody>
      </p:sp>
      <p:sp>
        <p:nvSpPr>
          <p:cNvPr id="4" name="Content Placeholder 2"/>
          <p:cNvSpPr txBox="1">
            <a:spLocks/>
          </p:cNvSpPr>
          <p:nvPr/>
        </p:nvSpPr>
        <p:spPr>
          <a:xfrm>
            <a:off x="402202" y="1092584"/>
            <a:ext cx="8233222" cy="2153536"/>
          </a:xfrm>
          <a:prstGeom prst="rect">
            <a:avLst/>
          </a:prstGeom>
        </p:spPr>
        <p:txBody>
          <a:bodyPr vert="horz" lIns="84406" tIns="42203" rIns="84406" bIns="42203"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u="sng" dirty="0">
                <a:cs typeface="Arial" panose="020B0604020202020204" pitchFamily="34" charset="0"/>
              </a:rPr>
              <a:t>Objectives:</a:t>
            </a:r>
          </a:p>
          <a:p>
            <a:pPr algn="just"/>
            <a:r>
              <a:rPr lang="en-US" sz="2000" dirty="0">
                <a:cs typeface="Arial" panose="020B0604020202020204" pitchFamily="34" charset="0"/>
              </a:rPr>
              <a:t>To establish mechanisms of collaboration between RNTCP and NTCP</a:t>
            </a:r>
          </a:p>
          <a:p>
            <a:pPr algn="just"/>
            <a:r>
              <a:rPr lang="en-US" sz="2000" dirty="0">
                <a:cs typeface="Arial" panose="020B0604020202020204" pitchFamily="34" charset="0"/>
              </a:rPr>
              <a:t>To provide ‘Brief Advice’ for  tobacco cessation</a:t>
            </a:r>
          </a:p>
          <a:p>
            <a:pPr algn="just"/>
            <a:r>
              <a:rPr lang="en-US" sz="2000" dirty="0">
                <a:cs typeface="Arial" panose="020B0604020202020204" pitchFamily="34" charset="0"/>
              </a:rPr>
              <a:t>To screen for active TB symptoms in tobacco users registered at Tobacco Cessation </a:t>
            </a:r>
            <a:r>
              <a:rPr lang="en-US" sz="2000" dirty="0" err="1">
                <a:cs typeface="Arial" panose="020B0604020202020204" pitchFamily="34" charset="0"/>
              </a:rPr>
              <a:t>Centres</a:t>
            </a:r>
            <a:r>
              <a:rPr lang="en-US" sz="2000" dirty="0">
                <a:cs typeface="Arial" panose="020B0604020202020204" pitchFamily="34" charset="0"/>
              </a:rPr>
              <a:t> (TCC) and National Tobacco </a:t>
            </a:r>
            <a:r>
              <a:rPr lang="en-US" sz="2000" dirty="0" err="1">
                <a:cs typeface="Arial" panose="020B0604020202020204" pitchFamily="34" charset="0"/>
              </a:rPr>
              <a:t>Quitline</a:t>
            </a:r>
            <a:r>
              <a:rPr lang="en-US" sz="2000" dirty="0">
                <a:cs typeface="Arial" panose="020B0604020202020204" pitchFamily="34" charset="0"/>
              </a:rPr>
              <a:t>; </a:t>
            </a:r>
          </a:p>
        </p:txBody>
      </p:sp>
      <p:sp>
        <p:nvSpPr>
          <p:cNvPr id="5" name="Content Placeholder 2"/>
          <p:cNvSpPr txBox="1">
            <a:spLocks/>
          </p:cNvSpPr>
          <p:nvPr/>
        </p:nvSpPr>
        <p:spPr>
          <a:xfrm>
            <a:off x="497264" y="95533"/>
            <a:ext cx="8229600" cy="863351"/>
          </a:xfrm>
          <a:prstGeom prst="rect">
            <a:avLst/>
          </a:prstGeom>
          <a:solidFill>
            <a:srgbClr val="0070C0"/>
          </a:solidFill>
        </p:spPr>
        <p:txBody>
          <a:bodyPr vert="horz" lIns="84406" tIns="42203" rIns="84406" bIns="42203"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en-US" sz="2954" b="1" dirty="0">
                <a:solidFill>
                  <a:schemeClr val="bg1"/>
                </a:solidFill>
                <a:latin typeface="+mj-lt"/>
                <a:ea typeface="+mj-ea"/>
                <a:cs typeface="+mj-cs"/>
              </a:rPr>
              <a:t>TB-Tobacco Joint Collaborative Framework</a:t>
            </a:r>
          </a:p>
        </p:txBody>
      </p:sp>
    </p:spTree>
    <p:extLst>
      <p:ext uri="{BB962C8B-B14F-4D97-AF65-F5344CB8AC3E}">
        <p14:creationId xmlns:p14="http://schemas.microsoft.com/office/powerpoint/2010/main" val="15006808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27" y="969650"/>
            <a:ext cx="8229600" cy="651775"/>
          </a:xfrm>
        </p:spPr>
        <p:txBody>
          <a:bodyPr>
            <a:normAutofit/>
          </a:bodyPr>
          <a:lstStyle/>
          <a:p>
            <a:r>
              <a:rPr lang="en-US" sz="3323" b="1" dirty="0">
                <a:solidFill>
                  <a:srgbClr val="0070C0"/>
                </a:solidFill>
              </a:rPr>
              <a:t>Implementation plan</a:t>
            </a:r>
          </a:p>
        </p:txBody>
      </p:sp>
      <p:sp>
        <p:nvSpPr>
          <p:cNvPr id="3" name="Content Placeholder 2"/>
          <p:cNvSpPr>
            <a:spLocks noGrp="1"/>
          </p:cNvSpPr>
          <p:nvPr>
            <p:ph idx="1"/>
          </p:nvPr>
        </p:nvSpPr>
        <p:spPr>
          <a:xfrm>
            <a:off x="457200" y="1900215"/>
            <a:ext cx="8435280" cy="4054604"/>
          </a:xfrm>
        </p:spPr>
        <p:txBody>
          <a:bodyPr>
            <a:normAutofit/>
          </a:bodyPr>
          <a:lstStyle/>
          <a:p>
            <a:r>
              <a:rPr lang="en-US" dirty="0">
                <a:latin typeface="Arial" panose="020B0604020202020204" pitchFamily="34" charset="0"/>
                <a:cs typeface="Arial" panose="020B0604020202020204" pitchFamily="34" charset="0"/>
              </a:rPr>
              <a:t>Initial phase, programme will be implemented where NTCP is functional</a:t>
            </a:r>
          </a:p>
          <a:p>
            <a:pPr lvl="1"/>
            <a:r>
              <a:rPr lang="en-US" dirty="0">
                <a:solidFill>
                  <a:schemeClr val="tx1"/>
                </a:solidFill>
                <a:latin typeface="Arial" panose="020B0604020202020204" pitchFamily="34" charset="0"/>
                <a:cs typeface="Arial" panose="020B0604020202020204" pitchFamily="34" charset="0"/>
              </a:rPr>
              <a:t>in selected districts where both programmes has well developed infrastructure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Second phase, inclusion of National Tobacco Quitline  for pan India implementation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Third phase, inclusion of mCessation services </a:t>
            </a:r>
          </a:p>
        </p:txBody>
      </p:sp>
      <p:sp>
        <p:nvSpPr>
          <p:cNvPr id="4" name="Slide Number Placeholder 3"/>
          <p:cNvSpPr>
            <a:spLocks noGrp="1"/>
          </p:cNvSpPr>
          <p:nvPr>
            <p:ph type="sldNum" sz="quarter" idx="12"/>
          </p:nvPr>
        </p:nvSpPr>
        <p:spPr/>
        <p:txBody>
          <a:bodyPr/>
          <a:lstStyle/>
          <a:p>
            <a:pPr defTabSz="844083"/>
            <a:fld id="{C5C45D00-3643-4458-896F-4BE7599D175B}" type="slidenum">
              <a:rPr lang="en-US">
                <a:solidFill>
                  <a:prstClr val="black">
                    <a:tint val="75000"/>
                  </a:prstClr>
                </a:solidFill>
                <a:latin typeface="Calibri" panose="020F0502020204030204"/>
              </a:rPr>
              <a:pPr defTabSz="844083"/>
              <a:t>77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14216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608464"/>
            <a:ext cx="7772400" cy="1991990"/>
          </a:xfrm>
        </p:spPr>
        <p:txBody>
          <a:bodyPr>
            <a:normAutofit fontScale="90000"/>
          </a:bodyPr>
          <a:lstStyle/>
          <a:p>
            <a:r>
              <a:rPr lang="en-US" sz="3600" b="1" dirty="0"/>
              <a:t>Private sector engagement </a:t>
            </a:r>
            <a:br>
              <a:rPr lang="en-US" sz="3600" b="1" dirty="0"/>
            </a:br>
            <a:r>
              <a:rPr lang="en-US" sz="3600" b="1" dirty="0"/>
              <a:t>&amp; DBT </a:t>
            </a:r>
            <a:br>
              <a:rPr lang="en-US" sz="3600" b="1" dirty="0"/>
            </a:br>
            <a:r>
              <a:rPr lang="en-US" dirty="0"/>
              <a:t>(Patients, Private providers &amp; Treatment supporters)</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60290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6BD9-6505-4E7E-948A-20FA7B2154F7}"/>
              </a:ext>
            </a:extLst>
          </p:cNvPr>
          <p:cNvSpPr>
            <a:spLocks noGrp="1"/>
          </p:cNvSpPr>
          <p:nvPr>
            <p:ph type="title"/>
          </p:nvPr>
        </p:nvSpPr>
        <p:spPr>
          <a:xfrm>
            <a:off x="457200" y="274638"/>
            <a:ext cx="8229600" cy="570751"/>
          </a:xfrm>
          <a:solidFill>
            <a:srgbClr val="0070C0"/>
          </a:solidFill>
        </p:spPr>
        <p:txBody>
          <a:bodyPr>
            <a:noAutofit/>
          </a:bodyPr>
          <a:lstStyle/>
          <a:p>
            <a:r>
              <a:rPr lang="en-IN" sz="3200" b="1" dirty="0">
                <a:solidFill>
                  <a:schemeClr val="bg1"/>
                </a:solidFill>
              </a:rPr>
              <a:t>Reaching to TB patients in Private Sector</a:t>
            </a:r>
          </a:p>
        </p:txBody>
      </p:sp>
      <p:graphicFrame>
        <p:nvGraphicFramePr>
          <p:cNvPr id="36" name="Content Placeholder 35">
            <a:extLst>
              <a:ext uri="{FF2B5EF4-FFF2-40B4-BE49-F238E27FC236}">
                <a16:creationId xmlns:a16="http://schemas.microsoft.com/office/drawing/2014/main" id="{7FD16DB4-9A1F-43EB-B4C8-1B3874FA4623}"/>
              </a:ext>
            </a:extLst>
          </p:cNvPr>
          <p:cNvGraphicFramePr>
            <a:graphicFrameLocks noGrp="1"/>
          </p:cNvGraphicFramePr>
          <p:nvPr>
            <p:ph idx="1"/>
          </p:nvPr>
        </p:nvGraphicFramePr>
        <p:xfrm>
          <a:off x="4266777" y="1130060"/>
          <a:ext cx="4420023" cy="5286029"/>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a:extLst>
              <a:ext uri="{FF2B5EF4-FFF2-40B4-BE49-F238E27FC236}">
                <a16:creationId xmlns:a16="http://schemas.microsoft.com/office/drawing/2014/main" id="{04D438C7-BD74-4273-AF9B-69C0FB013B1C}"/>
              </a:ext>
            </a:extLst>
          </p:cNvPr>
          <p:cNvGrpSpPr/>
          <p:nvPr/>
        </p:nvGrpSpPr>
        <p:grpSpPr>
          <a:xfrm>
            <a:off x="457200" y="1130060"/>
            <a:ext cx="3700732" cy="5313872"/>
            <a:chOff x="1115616" y="1434515"/>
            <a:chExt cx="4896544" cy="5293613"/>
          </a:xfrm>
        </p:grpSpPr>
        <p:grpSp>
          <p:nvGrpSpPr>
            <p:cNvPr id="5" name="Group 4">
              <a:extLst>
                <a:ext uri="{FF2B5EF4-FFF2-40B4-BE49-F238E27FC236}">
                  <a16:creationId xmlns:a16="http://schemas.microsoft.com/office/drawing/2014/main" id="{F1F39008-17D7-49DA-BCAD-D8833EAE58B4}"/>
                </a:ext>
              </a:extLst>
            </p:cNvPr>
            <p:cNvGrpSpPr/>
            <p:nvPr/>
          </p:nvGrpSpPr>
          <p:grpSpPr>
            <a:xfrm>
              <a:off x="1115616" y="1443807"/>
              <a:ext cx="288032" cy="5256584"/>
              <a:chOff x="1331640" y="1628800"/>
              <a:chExt cx="288032" cy="5256584"/>
            </a:xfrm>
          </p:grpSpPr>
          <p:grpSp>
            <p:nvGrpSpPr>
              <p:cNvPr id="14" name="Group 13">
                <a:extLst>
                  <a:ext uri="{FF2B5EF4-FFF2-40B4-BE49-F238E27FC236}">
                    <a16:creationId xmlns:a16="http://schemas.microsoft.com/office/drawing/2014/main" id="{E82F898F-13BB-4E5B-BDEA-53BF5DADF2B4}"/>
                  </a:ext>
                </a:extLst>
              </p:cNvPr>
              <p:cNvGrpSpPr/>
              <p:nvPr/>
            </p:nvGrpSpPr>
            <p:grpSpPr>
              <a:xfrm>
                <a:off x="1331640" y="1628800"/>
                <a:ext cx="288032" cy="756032"/>
                <a:chOff x="1331640" y="1628800"/>
                <a:chExt cx="288032" cy="756032"/>
              </a:xfrm>
            </p:grpSpPr>
            <p:cxnSp>
              <p:nvCxnSpPr>
                <p:cNvPr id="34" name="Straight Connector 33">
                  <a:extLst>
                    <a:ext uri="{FF2B5EF4-FFF2-40B4-BE49-F238E27FC236}">
                      <a16:creationId xmlns:a16="http://schemas.microsoft.com/office/drawing/2014/main" id="{240486E9-3273-4D2D-A380-38F10A4E19BC}"/>
                    </a:ext>
                  </a:extLst>
                </p:cNvPr>
                <p:cNvCxnSpPr/>
                <p:nvPr/>
              </p:nvCxnSpPr>
              <p:spPr>
                <a:xfrm>
                  <a:off x="1475656" y="1916832"/>
                  <a:ext cx="0" cy="46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5" name="Donut 34">
                  <a:extLst>
                    <a:ext uri="{FF2B5EF4-FFF2-40B4-BE49-F238E27FC236}">
                      <a16:creationId xmlns:a16="http://schemas.microsoft.com/office/drawing/2014/main" id="{7A84D653-FDC0-49A3-A275-814A2217B5EF}"/>
                    </a:ext>
                  </a:extLst>
                </p:cNvPr>
                <p:cNvSpPr/>
                <p:nvPr/>
              </p:nvSpPr>
              <p:spPr>
                <a:xfrm>
                  <a:off x="1331640" y="1628800"/>
                  <a:ext cx="288032" cy="28803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IN" dirty="0">
                    <a:solidFill>
                      <a:srgbClr val="000000"/>
                    </a:solidFill>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C0FDD29E-88BD-49F2-9EBF-E35118E9208B}"/>
                  </a:ext>
                </a:extLst>
              </p:cNvPr>
              <p:cNvGrpSpPr/>
              <p:nvPr/>
            </p:nvGrpSpPr>
            <p:grpSpPr>
              <a:xfrm>
                <a:off x="1331640" y="2348880"/>
                <a:ext cx="288032" cy="756032"/>
                <a:chOff x="1331640" y="1628800"/>
                <a:chExt cx="288032" cy="756032"/>
              </a:xfrm>
            </p:grpSpPr>
            <p:cxnSp>
              <p:nvCxnSpPr>
                <p:cNvPr id="32" name="Straight Connector 31">
                  <a:extLst>
                    <a:ext uri="{FF2B5EF4-FFF2-40B4-BE49-F238E27FC236}">
                      <a16:creationId xmlns:a16="http://schemas.microsoft.com/office/drawing/2014/main" id="{8FD2B828-0EEC-4056-BAF9-DCCDFF52D0A8}"/>
                    </a:ext>
                  </a:extLst>
                </p:cNvPr>
                <p:cNvCxnSpPr/>
                <p:nvPr/>
              </p:nvCxnSpPr>
              <p:spPr>
                <a:xfrm>
                  <a:off x="1475656" y="1916832"/>
                  <a:ext cx="0" cy="46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3" name="Donut 32">
                  <a:extLst>
                    <a:ext uri="{FF2B5EF4-FFF2-40B4-BE49-F238E27FC236}">
                      <a16:creationId xmlns:a16="http://schemas.microsoft.com/office/drawing/2014/main" id="{AF5A316B-B539-457C-9A73-F43941294106}"/>
                    </a:ext>
                  </a:extLst>
                </p:cNvPr>
                <p:cNvSpPr/>
                <p:nvPr/>
              </p:nvSpPr>
              <p:spPr>
                <a:xfrm>
                  <a:off x="1331640" y="1628800"/>
                  <a:ext cx="288032" cy="28803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IN" dirty="0">
                    <a:solidFill>
                      <a:srgbClr val="000000"/>
                    </a:solidFill>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BE9769EA-649C-4788-B861-CC70FAE6BD9B}"/>
                  </a:ext>
                </a:extLst>
              </p:cNvPr>
              <p:cNvGrpSpPr/>
              <p:nvPr/>
            </p:nvGrpSpPr>
            <p:grpSpPr>
              <a:xfrm>
                <a:off x="1331640" y="3068960"/>
                <a:ext cx="288032" cy="756032"/>
                <a:chOff x="1331640" y="1628800"/>
                <a:chExt cx="288032" cy="756032"/>
              </a:xfrm>
            </p:grpSpPr>
            <p:cxnSp>
              <p:nvCxnSpPr>
                <p:cNvPr id="30" name="Straight Connector 29">
                  <a:extLst>
                    <a:ext uri="{FF2B5EF4-FFF2-40B4-BE49-F238E27FC236}">
                      <a16:creationId xmlns:a16="http://schemas.microsoft.com/office/drawing/2014/main" id="{D8E3B930-E341-439A-8783-816B510BC0BA}"/>
                    </a:ext>
                  </a:extLst>
                </p:cNvPr>
                <p:cNvCxnSpPr/>
                <p:nvPr/>
              </p:nvCxnSpPr>
              <p:spPr>
                <a:xfrm>
                  <a:off x="1475656" y="1916832"/>
                  <a:ext cx="0" cy="46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Donut 30">
                  <a:extLst>
                    <a:ext uri="{FF2B5EF4-FFF2-40B4-BE49-F238E27FC236}">
                      <a16:creationId xmlns:a16="http://schemas.microsoft.com/office/drawing/2014/main" id="{A64CE447-EEBC-4145-AD96-B40DC8469F57}"/>
                    </a:ext>
                  </a:extLst>
                </p:cNvPr>
                <p:cNvSpPr/>
                <p:nvPr/>
              </p:nvSpPr>
              <p:spPr>
                <a:xfrm>
                  <a:off x="1331640" y="1628800"/>
                  <a:ext cx="288032" cy="28803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IN" dirty="0">
                    <a:solidFill>
                      <a:srgbClr val="000000"/>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D5FEB090-3400-4155-A5B7-55EFC12714E5}"/>
                  </a:ext>
                </a:extLst>
              </p:cNvPr>
              <p:cNvGrpSpPr/>
              <p:nvPr/>
            </p:nvGrpSpPr>
            <p:grpSpPr>
              <a:xfrm>
                <a:off x="1331640" y="3789040"/>
                <a:ext cx="288032" cy="756032"/>
                <a:chOff x="1331640" y="1628800"/>
                <a:chExt cx="288032" cy="756032"/>
              </a:xfrm>
            </p:grpSpPr>
            <p:cxnSp>
              <p:nvCxnSpPr>
                <p:cNvPr id="28" name="Straight Connector 27">
                  <a:extLst>
                    <a:ext uri="{FF2B5EF4-FFF2-40B4-BE49-F238E27FC236}">
                      <a16:creationId xmlns:a16="http://schemas.microsoft.com/office/drawing/2014/main" id="{8C0FF3BC-3B23-469E-9B85-D82823252BDD}"/>
                    </a:ext>
                  </a:extLst>
                </p:cNvPr>
                <p:cNvCxnSpPr/>
                <p:nvPr/>
              </p:nvCxnSpPr>
              <p:spPr>
                <a:xfrm>
                  <a:off x="1475656" y="1916832"/>
                  <a:ext cx="0" cy="46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Donut 28">
                  <a:extLst>
                    <a:ext uri="{FF2B5EF4-FFF2-40B4-BE49-F238E27FC236}">
                      <a16:creationId xmlns:a16="http://schemas.microsoft.com/office/drawing/2014/main" id="{685CEC72-AD06-493D-97BE-0E586C1388F4}"/>
                    </a:ext>
                  </a:extLst>
                </p:cNvPr>
                <p:cNvSpPr/>
                <p:nvPr/>
              </p:nvSpPr>
              <p:spPr>
                <a:xfrm>
                  <a:off x="1331640" y="1628800"/>
                  <a:ext cx="288032" cy="28803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IN" dirty="0">
                    <a:solidFill>
                      <a:srgbClr val="000000"/>
                    </a:solidFill>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F7B487E5-6794-4C47-A120-10BC424FB04D}"/>
                  </a:ext>
                </a:extLst>
              </p:cNvPr>
              <p:cNvGrpSpPr/>
              <p:nvPr/>
            </p:nvGrpSpPr>
            <p:grpSpPr>
              <a:xfrm>
                <a:off x="1331640" y="4545176"/>
                <a:ext cx="288032" cy="756032"/>
                <a:chOff x="1331640" y="1628800"/>
                <a:chExt cx="288032" cy="756032"/>
              </a:xfrm>
            </p:grpSpPr>
            <p:cxnSp>
              <p:nvCxnSpPr>
                <p:cNvPr id="26" name="Straight Connector 25">
                  <a:extLst>
                    <a:ext uri="{FF2B5EF4-FFF2-40B4-BE49-F238E27FC236}">
                      <a16:creationId xmlns:a16="http://schemas.microsoft.com/office/drawing/2014/main" id="{AFDD88A2-3545-4FD2-BD05-134192ADA897}"/>
                    </a:ext>
                  </a:extLst>
                </p:cNvPr>
                <p:cNvCxnSpPr/>
                <p:nvPr/>
              </p:nvCxnSpPr>
              <p:spPr>
                <a:xfrm>
                  <a:off x="1475656" y="1916832"/>
                  <a:ext cx="0" cy="46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Donut 26">
                  <a:extLst>
                    <a:ext uri="{FF2B5EF4-FFF2-40B4-BE49-F238E27FC236}">
                      <a16:creationId xmlns:a16="http://schemas.microsoft.com/office/drawing/2014/main" id="{4F06D043-3E27-415E-8A34-12BDAB560834}"/>
                    </a:ext>
                  </a:extLst>
                </p:cNvPr>
                <p:cNvSpPr/>
                <p:nvPr/>
              </p:nvSpPr>
              <p:spPr>
                <a:xfrm>
                  <a:off x="1331640" y="1628800"/>
                  <a:ext cx="288032" cy="28803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IN" dirty="0">
                    <a:solidFill>
                      <a:srgbClr val="000000"/>
                    </a:solidFill>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669882DD-C6C7-41F3-9525-C70A6628E2D6}"/>
                  </a:ext>
                </a:extLst>
              </p:cNvPr>
              <p:cNvGrpSpPr/>
              <p:nvPr/>
            </p:nvGrpSpPr>
            <p:grpSpPr>
              <a:xfrm>
                <a:off x="1331640" y="5229200"/>
                <a:ext cx="288032" cy="756032"/>
                <a:chOff x="1331640" y="1628800"/>
                <a:chExt cx="288032" cy="756032"/>
              </a:xfrm>
            </p:grpSpPr>
            <p:cxnSp>
              <p:nvCxnSpPr>
                <p:cNvPr id="24" name="Straight Connector 23">
                  <a:extLst>
                    <a:ext uri="{FF2B5EF4-FFF2-40B4-BE49-F238E27FC236}">
                      <a16:creationId xmlns:a16="http://schemas.microsoft.com/office/drawing/2014/main" id="{D3F5E458-8F93-43B2-84BF-5FE6E1BE210B}"/>
                    </a:ext>
                  </a:extLst>
                </p:cNvPr>
                <p:cNvCxnSpPr/>
                <p:nvPr/>
              </p:nvCxnSpPr>
              <p:spPr>
                <a:xfrm>
                  <a:off x="1475656" y="1916832"/>
                  <a:ext cx="0" cy="4680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Donut 24">
                  <a:extLst>
                    <a:ext uri="{FF2B5EF4-FFF2-40B4-BE49-F238E27FC236}">
                      <a16:creationId xmlns:a16="http://schemas.microsoft.com/office/drawing/2014/main" id="{03934548-94F4-43DE-AD3F-9CC62A506316}"/>
                    </a:ext>
                  </a:extLst>
                </p:cNvPr>
                <p:cNvSpPr/>
                <p:nvPr/>
              </p:nvSpPr>
              <p:spPr>
                <a:xfrm>
                  <a:off x="1331640" y="1628800"/>
                  <a:ext cx="288032" cy="288032"/>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IN" dirty="0">
                    <a:solidFill>
                      <a:srgbClr val="000000"/>
                    </a:solidFill>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70D2742-5596-44F2-BE75-2F842E02ADB3}"/>
                  </a:ext>
                </a:extLst>
              </p:cNvPr>
              <p:cNvGrpSpPr/>
              <p:nvPr/>
            </p:nvGrpSpPr>
            <p:grpSpPr>
              <a:xfrm>
                <a:off x="1331640" y="5913328"/>
                <a:ext cx="288032" cy="756032"/>
                <a:chOff x="1331640" y="1628800"/>
                <a:chExt cx="288032" cy="756032"/>
              </a:xfrm>
            </p:grpSpPr>
            <p:cxnSp>
              <p:nvCxnSpPr>
                <p:cNvPr id="22" name="Straight Connector 21">
                  <a:extLst>
                    <a:ext uri="{FF2B5EF4-FFF2-40B4-BE49-F238E27FC236}">
                      <a16:creationId xmlns:a16="http://schemas.microsoft.com/office/drawing/2014/main" id="{0F1645E1-3A82-4F79-B2D8-C8903851738E}"/>
                    </a:ext>
                  </a:extLst>
                </p:cNvPr>
                <p:cNvCxnSpPr/>
                <p:nvPr/>
              </p:nvCxnSpPr>
              <p:spPr>
                <a:xfrm>
                  <a:off x="1475656" y="1916832"/>
                  <a:ext cx="0" cy="4680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Donut 22">
                  <a:extLst>
                    <a:ext uri="{FF2B5EF4-FFF2-40B4-BE49-F238E27FC236}">
                      <a16:creationId xmlns:a16="http://schemas.microsoft.com/office/drawing/2014/main" id="{DF5DD678-F4F9-4B53-BB5D-832304A31E65}"/>
                    </a:ext>
                  </a:extLst>
                </p:cNvPr>
                <p:cNvSpPr/>
                <p:nvPr/>
              </p:nvSpPr>
              <p:spPr>
                <a:xfrm>
                  <a:off x="1331640" y="1628800"/>
                  <a:ext cx="288032" cy="288032"/>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IN" dirty="0">
                    <a:solidFill>
                      <a:srgbClr val="000000"/>
                    </a:solidFill>
                    <a:latin typeface="Calibri" panose="020F0502020204030204" pitchFamily="34" charset="0"/>
                    <a:cs typeface="Calibri" panose="020F0502020204030204" pitchFamily="34" charset="0"/>
                  </a:endParaRPr>
                </a:p>
              </p:txBody>
            </p:sp>
          </p:grpSp>
          <p:sp>
            <p:nvSpPr>
              <p:cNvPr id="21" name="Donut 20">
                <a:extLst>
                  <a:ext uri="{FF2B5EF4-FFF2-40B4-BE49-F238E27FC236}">
                    <a16:creationId xmlns:a16="http://schemas.microsoft.com/office/drawing/2014/main" id="{F7E5BC03-2300-4A9B-B159-8A773E33B7FA}"/>
                  </a:ext>
                </a:extLst>
              </p:cNvPr>
              <p:cNvSpPr/>
              <p:nvPr/>
            </p:nvSpPr>
            <p:spPr>
              <a:xfrm>
                <a:off x="1331640" y="6597352"/>
                <a:ext cx="288032" cy="288032"/>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IN" dirty="0">
                  <a:solidFill>
                    <a:srgbClr val="000000"/>
                  </a:solidFill>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28ECEDDE-6C88-4316-BE97-4552D6BF0007}"/>
                </a:ext>
              </a:extLst>
            </p:cNvPr>
            <p:cNvSpPr txBox="1"/>
            <p:nvPr/>
          </p:nvSpPr>
          <p:spPr>
            <a:xfrm>
              <a:off x="1547664" y="1434515"/>
              <a:ext cx="3672408" cy="397069"/>
            </a:xfrm>
            <a:prstGeom prst="rect">
              <a:avLst/>
            </a:prstGeom>
            <a:noFill/>
          </p:spPr>
          <p:txBody>
            <a:bodyPr wrap="square" rtlCol="0">
              <a:spAutoFit/>
            </a:bodyPr>
            <a:lstStyle/>
            <a:p>
              <a:pPr defTabSz="342900">
                <a:defRPr/>
              </a:pPr>
              <a:r>
                <a:rPr lang="en-IN" dirty="0">
                  <a:solidFill>
                    <a:srgbClr val="000000"/>
                  </a:solidFill>
                  <a:latin typeface="Calibri" panose="020F0502020204030204" pitchFamily="34" charset="0"/>
                  <a:cs typeface="Calibri" panose="020F0502020204030204" pitchFamily="34" charset="0"/>
                </a:rPr>
                <a:t>Engagement with Providers</a:t>
              </a:r>
            </a:p>
          </p:txBody>
        </p:sp>
        <p:sp>
          <p:nvSpPr>
            <p:cNvPr id="7" name="TextBox 6">
              <a:extLst>
                <a:ext uri="{FF2B5EF4-FFF2-40B4-BE49-F238E27FC236}">
                  <a16:creationId xmlns:a16="http://schemas.microsoft.com/office/drawing/2014/main" id="{929D2941-AF98-43FA-89CD-56AE61E80F93}"/>
                </a:ext>
              </a:extLst>
            </p:cNvPr>
            <p:cNvSpPr txBox="1"/>
            <p:nvPr/>
          </p:nvSpPr>
          <p:spPr>
            <a:xfrm>
              <a:off x="1547664" y="2091879"/>
              <a:ext cx="4176464" cy="397069"/>
            </a:xfrm>
            <a:prstGeom prst="rect">
              <a:avLst/>
            </a:prstGeom>
            <a:noFill/>
          </p:spPr>
          <p:txBody>
            <a:bodyPr wrap="square" rtlCol="0">
              <a:spAutoFit/>
            </a:bodyPr>
            <a:lstStyle/>
            <a:p>
              <a:pPr defTabSz="342900">
                <a:defRPr/>
              </a:pPr>
              <a:r>
                <a:rPr lang="en-IN" dirty="0">
                  <a:solidFill>
                    <a:srgbClr val="000000"/>
                  </a:solidFill>
                  <a:latin typeface="Calibri" panose="020F0502020204030204" pitchFamily="34" charset="0"/>
                  <a:cs typeface="Calibri" panose="020F0502020204030204" pitchFamily="34" charset="0"/>
                </a:rPr>
                <a:t>Access to Services</a:t>
              </a:r>
            </a:p>
          </p:txBody>
        </p:sp>
        <p:sp>
          <p:nvSpPr>
            <p:cNvPr id="8" name="TextBox 7">
              <a:extLst>
                <a:ext uri="{FF2B5EF4-FFF2-40B4-BE49-F238E27FC236}">
                  <a16:creationId xmlns:a16="http://schemas.microsoft.com/office/drawing/2014/main" id="{7ABDC786-96A4-4D77-B0A4-5FAFAA8B0B9E}"/>
                </a:ext>
              </a:extLst>
            </p:cNvPr>
            <p:cNvSpPr txBox="1"/>
            <p:nvPr/>
          </p:nvSpPr>
          <p:spPr>
            <a:xfrm>
              <a:off x="1547664" y="2874675"/>
              <a:ext cx="3672408" cy="397069"/>
            </a:xfrm>
            <a:prstGeom prst="rect">
              <a:avLst/>
            </a:prstGeom>
            <a:noFill/>
          </p:spPr>
          <p:txBody>
            <a:bodyPr wrap="square" rtlCol="0">
              <a:spAutoFit/>
            </a:bodyPr>
            <a:lstStyle/>
            <a:p>
              <a:pPr defTabSz="342900">
                <a:defRPr/>
              </a:pPr>
              <a:r>
                <a:rPr lang="en-IN" dirty="0">
                  <a:solidFill>
                    <a:srgbClr val="000000"/>
                  </a:solidFill>
                  <a:latin typeface="Calibri" panose="020F0502020204030204" pitchFamily="34" charset="0"/>
                  <a:cs typeface="Calibri" panose="020F0502020204030204" pitchFamily="34" charset="0"/>
                </a:rPr>
                <a:t>Patient Support</a:t>
              </a:r>
            </a:p>
          </p:txBody>
        </p:sp>
        <p:sp>
          <p:nvSpPr>
            <p:cNvPr id="9" name="TextBox 8">
              <a:extLst>
                <a:ext uri="{FF2B5EF4-FFF2-40B4-BE49-F238E27FC236}">
                  <a16:creationId xmlns:a16="http://schemas.microsoft.com/office/drawing/2014/main" id="{1B0D533D-6973-4726-82FE-68E1595C63B9}"/>
                </a:ext>
              </a:extLst>
            </p:cNvPr>
            <p:cNvSpPr txBox="1"/>
            <p:nvPr/>
          </p:nvSpPr>
          <p:spPr>
            <a:xfrm>
              <a:off x="1547664" y="3594755"/>
              <a:ext cx="4464496" cy="694870"/>
            </a:xfrm>
            <a:prstGeom prst="rect">
              <a:avLst/>
            </a:prstGeom>
            <a:noFill/>
          </p:spPr>
          <p:txBody>
            <a:bodyPr wrap="square" rtlCol="0">
              <a:spAutoFit/>
            </a:bodyPr>
            <a:lstStyle/>
            <a:p>
              <a:pPr defTabSz="342900">
                <a:defRPr/>
              </a:pPr>
              <a:r>
                <a:rPr lang="en-IN" dirty="0">
                  <a:solidFill>
                    <a:srgbClr val="000000"/>
                  </a:solidFill>
                  <a:latin typeface="Calibri" panose="020F0502020204030204" pitchFamily="34" charset="0"/>
                  <a:cs typeface="Calibri" panose="020F0502020204030204" pitchFamily="34" charset="0"/>
                </a:rPr>
                <a:t>Incentives to Patients and Providers</a:t>
              </a:r>
            </a:p>
          </p:txBody>
        </p:sp>
        <p:sp>
          <p:nvSpPr>
            <p:cNvPr id="10" name="TextBox 9">
              <a:extLst>
                <a:ext uri="{FF2B5EF4-FFF2-40B4-BE49-F238E27FC236}">
                  <a16:creationId xmlns:a16="http://schemas.microsoft.com/office/drawing/2014/main" id="{E244B3F3-845C-4270-AC18-9B84BB83E2A0}"/>
                </a:ext>
              </a:extLst>
            </p:cNvPr>
            <p:cNvSpPr txBox="1"/>
            <p:nvPr/>
          </p:nvSpPr>
          <p:spPr>
            <a:xfrm>
              <a:off x="1547664" y="4324127"/>
              <a:ext cx="4464496" cy="397069"/>
            </a:xfrm>
            <a:prstGeom prst="rect">
              <a:avLst/>
            </a:prstGeom>
            <a:noFill/>
          </p:spPr>
          <p:txBody>
            <a:bodyPr wrap="square" rtlCol="0">
              <a:spAutoFit/>
            </a:bodyPr>
            <a:lstStyle/>
            <a:p>
              <a:pPr defTabSz="342900">
                <a:defRPr/>
              </a:pPr>
              <a:r>
                <a:rPr lang="en-IN" dirty="0">
                  <a:solidFill>
                    <a:srgbClr val="000000"/>
                  </a:solidFill>
                  <a:latin typeface="Calibri" panose="020F0502020204030204" pitchFamily="34" charset="0"/>
                  <a:cs typeface="Calibri" panose="020F0502020204030204" pitchFamily="34" charset="0"/>
                </a:rPr>
                <a:t>Regulations</a:t>
              </a:r>
            </a:p>
          </p:txBody>
        </p:sp>
        <p:sp>
          <p:nvSpPr>
            <p:cNvPr id="11" name="TextBox 10">
              <a:extLst>
                <a:ext uri="{FF2B5EF4-FFF2-40B4-BE49-F238E27FC236}">
                  <a16:creationId xmlns:a16="http://schemas.microsoft.com/office/drawing/2014/main" id="{42DFF754-3A86-472A-8130-5EA31F2E6491}"/>
                </a:ext>
              </a:extLst>
            </p:cNvPr>
            <p:cNvSpPr txBox="1"/>
            <p:nvPr/>
          </p:nvSpPr>
          <p:spPr>
            <a:xfrm>
              <a:off x="1547664" y="5034916"/>
              <a:ext cx="4464496" cy="397069"/>
            </a:xfrm>
            <a:prstGeom prst="rect">
              <a:avLst/>
            </a:prstGeom>
            <a:noFill/>
          </p:spPr>
          <p:txBody>
            <a:bodyPr wrap="square" rtlCol="0">
              <a:spAutoFit/>
            </a:bodyPr>
            <a:lstStyle/>
            <a:p>
              <a:pPr defTabSz="342900">
                <a:defRPr/>
              </a:pPr>
              <a:r>
                <a:rPr lang="en-IN" dirty="0">
                  <a:solidFill>
                    <a:srgbClr val="0070C0"/>
                  </a:solidFill>
                  <a:latin typeface="Calibri" panose="020F0502020204030204" pitchFamily="34" charset="0"/>
                  <a:cs typeface="Calibri" panose="020F0502020204030204" pitchFamily="34" charset="0"/>
                </a:rPr>
                <a:t>Policy support</a:t>
              </a:r>
            </a:p>
          </p:txBody>
        </p:sp>
        <p:sp>
          <p:nvSpPr>
            <p:cNvPr id="12" name="TextBox 11">
              <a:extLst>
                <a:ext uri="{FF2B5EF4-FFF2-40B4-BE49-F238E27FC236}">
                  <a16:creationId xmlns:a16="http://schemas.microsoft.com/office/drawing/2014/main" id="{7F432D01-11B8-4DBA-B688-20096E6B2F35}"/>
                </a:ext>
              </a:extLst>
            </p:cNvPr>
            <p:cNvSpPr txBox="1"/>
            <p:nvPr/>
          </p:nvSpPr>
          <p:spPr>
            <a:xfrm>
              <a:off x="1547664" y="5682986"/>
              <a:ext cx="4464496" cy="397069"/>
            </a:xfrm>
            <a:prstGeom prst="rect">
              <a:avLst/>
            </a:prstGeom>
            <a:noFill/>
          </p:spPr>
          <p:txBody>
            <a:bodyPr wrap="square" rtlCol="0">
              <a:spAutoFit/>
            </a:bodyPr>
            <a:lstStyle/>
            <a:p>
              <a:pPr defTabSz="342900">
                <a:defRPr/>
              </a:pPr>
              <a:r>
                <a:rPr lang="en-IN" dirty="0">
                  <a:solidFill>
                    <a:srgbClr val="0070C0"/>
                  </a:solidFill>
                  <a:latin typeface="Calibri" panose="020F0502020204030204" pitchFamily="34" charset="0"/>
                  <a:cs typeface="Calibri" panose="020F0502020204030204" pitchFamily="34" charset="0"/>
                </a:rPr>
                <a:t>Enabling Tools</a:t>
              </a:r>
            </a:p>
          </p:txBody>
        </p:sp>
        <p:sp>
          <p:nvSpPr>
            <p:cNvPr id="13" name="TextBox 12">
              <a:extLst>
                <a:ext uri="{FF2B5EF4-FFF2-40B4-BE49-F238E27FC236}">
                  <a16:creationId xmlns:a16="http://schemas.microsoft.com/office/drawing/2014/main" id="{107FCE56-7922-4E27-BBF3-D6C0C396D280}"/>
                </a:ext>
              </a:extLst>
            </p:cNvPr>
            <p:cNvSpPr txBox="1"/>
            <p:nvPr/>
          </p:nvSpPr>
          <p:spPr>
            <a:xfrm>
              <a:off x="1532024" y="6331059"/>
              <a:ext cx="4464496" cy="397069"/>
            </a:xfrm>
            <a:prstGeom prst="rect">
              <a:avLst/>
            </a:prstGeom>
            <a:noFill/>
          </p:spPr>
          <p:txBody>
            <a:bodyPr wrap="square" rtlCol="0">
              <a:spAutoFit/>
            </a:bodyPr>
            <a:lstStyle/>
            <a:p>
              <a:pPr defTabSz="342900">
                <a:defRPr/>
              </a:pPr>
              <a:r>
                <a:rPr lang="en-IN" dirty="0">
                  <a:solidFill>
                    <a:srgbClr val="0070C0"/>
                  </a:solidFill>
                  <a:latin typeface="Calibri" panose="020F0502020204030204" pitchFamily="34" charset="0"/>
                  <a:cs typeface="Calibri" panose="020F0502020204030204" pitchFamily="34" charset="0"/>
                </a:rPr>
                <a:t>Surveillance</a:t>
              </a:r>
            </a:p>
          </p:txBody>
        </p:sp>
      </p:grpSp>
    </p:spTree>
    <p:extLst>
      <p:ext uri="{BB962C8B-B14F-4D97-AF65-F5344CB8AC3E}">
        <p14:creationId xmlns:p14="http://schemas.microsoft.com/office/powerpoint/2010/main" val="3726075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Chart bld="series" animBg="0"/>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43444" y="1386981"/>
            <a:ext cx="8857109" cy="1323439"/>
          </a:xfrm>
          <a:prstGeom prst="rect">
            <a:avLst/>
          </a:prstGeom>
          <a:solidFill>
            <a:srgbClr val="EBF7FB"/>
          </a:solidFill>
          <a:ln>
            <a:solidFill>
              <a:schemeClr val="bg1">
                <a:lumMod val="65000"/>
              </a:schemeClr>
            </a:solidFill>
          </a:ln>
        </p:spPr>
        <p:txBody>
          <a:bodyPr wrap="square">
            <a:spAutoFit/>
          </a:bodyPr>
          <a:lstStyle/>
          <a:p>
            <a:pPr>
              <a:defRPr/>
            </a:pPr>
            <a:r>
              <a:rPr lang="en-GB" altLang="en-US" sz="2400" b="1" dirty="0">
                <a:solidFill>
                  <a:srgbClr val="000000"/>
                </a:solidFill>
                <a:latin typeface="Calibri" panose="020F0502020204030204" pitchFamily="34" charset="0"/>
                <a:cs typeface="Calibri" panose="020F0502020204030204" pitchFamily="34" charset="0"/>
              </a:rPr>
              <a:t>Vision: </a:t>
            </a:r>
            <a:r>
              <a:rPr lang="en-GB" altLang="en-US" sz="2400" b="1" dirty="0">
                <a:solidFill>
                  <a:srgbClr val="0070C0"/>
                </a:solidFill>
                <a:latin typeface="Calibri" pitchFamily="34" charset="0"/>
                <a:cs typeface="Calibri" panose="020F0502020204030204" pitchFamily="34" charset="0"/>
              </a:rPr>
              <a:t>A world free of TB</a:t>
            </a:r>
            <a:r>
              <a:rPr lang="en-GB" altLang="en-US" sz="2400" b="1" dirty="0">
                <a:solidFill>
                  <a:srgbClr val="00B0F0"/>
                </a:solidFill>
                <a:latin typeface="Calibri" pitchFamily="34" charset="0"/>
                <a:cs typeface="Calibri" panose="020F0502020204030204" pitchFamily="34" charset="0"/>
              </a:rPr>
              <a:t> </a:t>
            </a:r>
          </a:p>
          <a:p>
            <a:pPr>
              <a:defRPr/>
            </a:pPr>
            <a:r>
              <a:rPr lang="en-GB" altLang="en-US" sz="2400" b="1" i="1" dirty="0">
                <a:solidFill>
                  <a:srgbClr val="FF0000"/>
                </a:solidFill>
                <a:latin typeface="Calibri" pitchFamily="34" charset="0"/>
                <a:cs typeface="Calibri" panose="020F0502020204030204" pitchFamily="34" charset="0"/>
              </a:rPr>
              <a:t>             </a:t>
            </a:r>
            <a:r>
              <a:rPr lang="en-GB" altLang="en-US" sz="2000" b="1" i="1" dirty="0">
                <a:solidFill>
                  <a:srgbClr val="FF0000"/>
                </a:solidFill>
                <a:latin typeface="Calibri" pitchFamily="34" charset="0"/>
                <a:cs typeface="Calibri" panose="020F0502020204030204" pitchFamily="34" charset="0"/>
              </a:rPr>
              <a:t> </a:t>
            </a:r>
            <a:r>
              <a:rPr lang="en-GB" altLang="en-US" sz="2000" b="1" i="1" dirty="0">
                <a:solidFill>
                  <a:schemeClr val="bg1">
                    <a:lumMod val="50000"/>
                  </a:schemeClr>
                </a:solidFill>
                <a:latin typeface="Calibri" pitchFamily="34" charset="0"/>
                <a:cs typeface="Calibri" panose="020F0502020204030204" pitchFamily="34" charset="0"/>
              </a:rPr>
              <a:t>Zero TB deaths, Zero TB disease, and Zero TB suffering</a:t>
            </a:r>
          </a:p>
          <a:p>
            <a:pPr>
              <a:defRPr/>
            </a:pPr>
            <a:endParaRPr lang="en-GB" altLang="en-US" sz="800" b="1" dirty="0">
              <a:solidFill>
                <a:srgbClr val="00B0F0"/>
              </a:solidFill>
              <a:latin typeface="Calibri" pitchFamily="34" charset="0"/>
              <a:cs typeface="Calibri" panose="020F0502020204030204" pitchFamily="34" charset="0"/>
            </a:endParaRPr>
          </a:p>
          <a:p>
            <a:pPr>
              <a:defRPr/>
            </a:pPr>
            <a:r>
              <a:rPr lang="en-GB" altLang="en-US" sz="2400" b="1" dirty="0">
                <a:solidFill>
                  <a:srgbClr val="000000"/>
                </a:solidFill>
                <a:latin typeface="Calibri" pitchFamily="34" charset="0"/>
                <a:cs typeface="Calibri" panose="020F0502020204030204" pitchFamily="34" charset="0"/>
              </a:rPr>
              <a:t>Goal:    </a:t>
            </a:r>
            <a:r>
              <a:rPr lang="en-GB" altLang="en-US" sz="2400" b="1" dirty="0">
                <a:solidFill>
                  <a:srgbClr val="FF0000"/>
                </a:solidFill>
                <a:latin typeface="Calibri" pitchFamily="34" charset="0"/>
                <a:cs typeface="Calibri" panose="020F0502020204030204" pitchFamily="34" charset="0"/>
              </a:rPr>
              <a:t>End the Global TB Epidemic </a:t>
            </a:r>
            <a:r>
              <a:rPr lang="en-GB" altLang="en-US" sz="2200" b="1" dirty="0">
                <a:solidFill>
                  <a:srgbClr val="0070C0"/>
                </a:solidFill>
                <a:latin typeface="Calibri" pitchFamily="34" charset="0"/>
                <a:cs typeface="Calibri" panose="020F0502020204030204" pitchFamily="34" charset="0"/>
              </a:rPr>
              <a:t>(&lt;10 cases per 100,000 population)</a:t>
            </a:r>
          </a:p>
        </p:txBody>
      </p:sp>
      <p:sp>
        <p:nvSpPr>
          <p:cNvPr id="26" name="Title 1"/>
          <p:cNvSpPr>
            <a:spLocks/>
          </p:cNvSpPr>
          <p:nvPr/>
        </p:nvSpPr>
        <p:spPr bwMode="auto">
          <a:xfrm>
            <a:off x="0" y="0"/>
            <a:ext cx="9143999" cy="908720"/>
          </a:xfrm>
          <a:prstGeom prst="rect">
            <a:avLst/>
          </a:prstGeom>
          <a:solidFill>
            <a:srgbClr val="FFC000"/>
          </a:solidFill>
          <a:ln>
            <a:noFill/>
          </a:ln>
        </p:spPr>
        <p:txBody>
          <a:bodyPr anchor="ctr"/>
          <a:lstStyle/>
          <a:p>
            <a:pPr algn="ctr"/>
            <a:r>
              <a:rPr lang="en-US" altLang="en-US" sz="3200" b="1" dirty="0">
                <a:latin typeface="Calibri" panose="020F0502020204030204" pitchFamily="34" charset="0"/>
                <a:cs typeface="Calibri" panose="020F0502020204030204" pitchFamily="34" charset="0"/>
              </a:rPr>
              <a:t>Sustainable Development Goals (SDG)</a:t>
            </a:r>
          </a:p>
        </p:txBody>
      </p:sp>
      <p:graphicFrame>
        <p:nvGraphicFramePr>
          <p:cNvPr id="4" name="Table 3"/>
          <p:cNvGraphicFramePr>
            <a:graphicFrameLocks noGrp="1"/>
          </p:cNvGraphicFramePr>
          <p:nvPr>
            <p:extLst>
              <p:ext uri="{D42A27DB-BD31-4B8C-83A1-F6EECF244321}">
                <p14:modId xmlns:p14="http://schemas.microsoft.com/office/powerpoint/2010/main" val="1339091180"/>
              </p:ext>
            </p:extLst>
          </p:nvPr>
        </p:nvGraphicFramePr>
        <p:xfrm>
          <a:off x="453233" y="3044665"/>
          <a:ext cx="7849940" cy="3340172"/>
        </p:xfrm>
        <a:graphic>
          <a:graphicData uri="http://schemas.openxmlformats.org/drawingml/2006/table">
            <a:tbl>
              <a:tblPr firstRow="1" firstCol="1" bandRow="1"/>
              <a:tblGrid>
                <a:gridCol w="5109118">
                  <a:extLst>
                    <a:ext uri="{9D8B030D-6E8A-4147-A177-3AD203B41FA5}">
                      <a16:colId xmlns:a16="http://schemas.microsoft.com/office/drawing/2014/main" val="20000"/>
                    </a:ext>
                  </a:extLst>
                </a:gridCol>
                <a:gridCol w="2740822">
                  <a:extLst>
                    <a:ext uri="{9D8B030D-6E8A-4147-A177-3AD203B41FA5}">
                      <a16:colId xmlns:a16="http://schemas.microsoft.com/office/drawing/2014/main" val="20003"/>
                    </a:ext>
                  </a:extLst>
                </a:gridCol>
              </a:tblGrid>
              <a:tr h="470129">
                <a:tc rowSpan="2">
                  <a:txBody>
                    <a:bodyPr/>
                    <a:lstStyle/>
                    <a:p>
                      <a:pPr algn="l">
                        <a:lnSpc>
                          <a:spcPct val="107000"/>
                        </a:lnSpc>
                        <a:spcAft>
                          <a:spcPts val="0"/>
                        </a:spcAft>
                      </a:pPr>
                      <a:r>
                        <a:rPr lang="en-GB" sz="700" b="1" dirty="0">
                          <a:effectLst/>
                          <a:latin typeface="Calibri"/>
                          <a:ea typeface="Times New Roman"/>
                        </a:rPr>
                        <a:t> </a:t>
                      </a:r>
                      <a:endParaRPr lang="en-GB" sz="2000" dirty="0">
                        <a:effectLst/>
                        <a:latin typeface="Times New Roman"/>
                        <a:ea typeface="Times New Roman"/>
                      </a:endParaRPr>
                    </a:p>
                    <a:p>
                      <a:pPr algn="l">
                        <a:lnSpc>
                          <a:spcPct val="107000"/>
                        </a:lnSpc>
                        <a:spcAft>
                          <a:spcPts val="0"/>
                        </a:spcAft>
                      </a:pPr>
                      <a:r>
                        <a:rPr lang="en-GB" sz="2400" b="1" dirty="0">
                          <a:effectLst/>
                          <a:latin typeface="Calibri"/>
                          <a:ea typeface="Times New Roman"/>
                        </a:rPr>
                        <a:t>INDICATORS</a:t>
                      </a:r>
                      <a:endParaRPr lang="en-GB" sz="2000" dirty="0">
                        <a:effectLst/>
                        <a:latin typeface="Times New Roman"/>
                        <a:ea typeface="Times New Roman"/>
                      </a:endParaRPr>
                    </a:p>
                  </a:txBody>
                  <a:tcPr marL="68580" marR="68580" marT="0" marB="0" anchor="ctr">
                    <a:lnL w="12700" cap="flat" cmpd="sng" algn="ctr">
                      <a:solidFill>
                        <a:srgbClr val="0093D5"/>
                      </a:solidFill>
                      <a:prstDash val="solid"/>
                      <a:round/>
                      <a:headEnd type="none" w="med" len="med"/>
                      <a:tailEnd type="none" w="med" len="med"/>
                    </a:lnL>
                    <a:lnR w="12700" cap="flat" cmpd="sng" algn="ctr">
                      <a:solidFill>
                        <a:srgbClr val="0093D5"/>
                      </a:solidFill>
                      <a:prstDash val="solid"/>
                      <a:round/>
                      <a:headEnd type="none" w="med" len="med"/>
                      <a:tailEnd type="none" w="med" len="med"/>
                    </a:lnR>
                    <a:lnT w="12700" cap="flat" cmpd="sng" algn="ctr">
                      <a:solidFill>
                        <a:srgbClr val="0093D5"/>
                      </a:solidFill>
                      <a:prstDash val="solid"/>
                      <a:round/>
                      <a:headEnd type="none" w="med" len="med"/>
                      <a:tailEnd type="none" w="med" len="med"/>
                    </a:lnT>
                    <a:lnB w="12700" cap="flat" cmpd="sng" algn="ctr">
                      <a:solidFill>
                        <a:srgbClr val="0093D5"/>
                      </a:solidFill>
                      <a:prstDash val="solid"/>
                      <a:round/>
                      <a:headEnd type="none" w="med" len="med"/>
                      <a:tailEnd type="none" w="med" len="med"/>
                    </a:lnB>
                    <a:solidFill>
                      <a:srgbClr val="D5F2FF"/>
                    </a:solidFill>
                  </a:tcPr>
                </a:tc>
                <a:tc>
                  <a:txBody>
                    <a:bodyPr/>
                    <a:lstStyle/>
                    <a:p>
                      <a:pPr algn="l">
                        <a:lnSpc>
                          <a:spcPct val="107000"/>
                        </a:lnSpc>
                        <a:spcAft>
                          <a:spcPts val="0"/>
                        </a:spcAft>
                      </a:pPr>
                      <a:r>
                        <a:rPr lang="en-US" sz="700" b="1" dirty="0">
                          <a:effectLst/>
                          <a:latin typeface="Calibri"/>
                          <a:ea typeface="Times New Roman"/>
                        </a:rPr>
                        <a:t> </a:t>
                      </a:r>
                      <a:endParaRPr lang="en-GB" sz="2000" dirty="0">
                        <a:effectLst/>
                        <a:latin typeface="Times New Roman"/>
                        <a:ea typeface="Times New Roman"/>
                      </a:endParaRPr>
                    </a:p>
                    <a:p>
                      <a:pPr algn="ctr">
                        <a:lnSpc>
                          <a:spcPct val="107000"/>
                        </a:lnSpc>
                        <a:spcAft>
                          <a:spcPts val="0"/>
                        </a:spcAft>
                      </a:pPr>
                      <a:r>
                        <a:rPr lang="en-US" sz="3200" b="1" dirty="0">
                          <a:solidFill>
                            <a:schemeClr val="tx1"/>
                          </a:solidFill>
                          <a:effectLst/>
                          <a:latin typeface="Calibri"/>
                          <a:ea typeface="Times New Roman"/>
                        </a:rPr>
                        <a:t>TARGETS</a:t>
                      </a:r>
                    </a:p>
                    <a:p>
                      <a:pPr algn="ctr">
                        <a:lnSpc>
                          <a:spcPct val="107000"/>
                        </a:lnSpc>
                        <a:spcAft>
                          <a:spcPts val="0"/>
                        </a:spcAft>
                      </a:pPr>
                      <a:endParaRPr lang="en-GB" sz="800" dirty="0">
                        <a:solidFill>
                          <a:srgbClr val="FF0000"/>
                        </a:solidFill>
                        <a:effectLst/>
                        <a:latin typeface="Times New Roman"/>
                        <a:ea typeface="Times New Roman"/>
                      </a:endParaRPr>
                    </a:p>
                  </a:txBody>
                  <a:tcPr marL="68580" marR="68580" marT="0" marB="0">
                    <a:lnL w="12700" cap="flat" cmpd="sng" algn="ctr">
                      <a:solidFill>
                        <a:srgbClr val="0093D5"/>
                      </a:solidFill>
                      <a:prstDash val="solid"/>
                      <a:round/>
                      <a:headEnd type="none" w="med" len="med"/>
                      <a:tailEnd type="none" w="med" len="med"/>
                    </a:lnL>
                    <a:lnR w="12700" cap="flat" cmpd="sng" algn="ctr">
                      <a:solidFill>
                        <a:srgbClr val="0093D5"/>
                      </a:solidFill>
                      <a:prstDash val="solid"/>
                      <a:round/>
                      <a:headEnd type="none" w="med" len="med"/>
                      <a:tailEnd type="none" w="med" len="med"/>
                    </a:lnR>
                    <a:lnT w="12700" cap="flat" cmpd="sng" algn="ctr">
                      <a:solidFill>
                        <a:srgbClr val="0093D5"/>
                      </a:solidFill>
                      <a:prstDash val="solid"/>
                      <a:round/>
                      <a:headEnd type="none" w="med" len="med"/>
                      <a:tailEnd type="none" w="med" len="med"/>
                    </a:lnT>
                    <a:lnB w="12700" cap="flat" cmpd="sng" algn="ctr">
                      <a:solidFill>
                        <a:srgbClr val="0093D5"/>
                      </a:solidFill>
                      <a:prstDash val="solid"/>
                      <a:round/>
                      <a:headEnd type="none" w="med" len="med"/>
                      <a:tailEnd type="none" w="med" len="med"/>
                    </a:lnB>
                  </a:tcPr>
                </a:tc>
                <a:extLst>
                  <a:ext uri="{0D108BD9-81ED-4DB2-BD59-A6C34878D82A}">
                    <a16:rowId xmlns:a16="http://schemas.microsoft.com/office/drawing/2014/main" val="10000"/>
                  </a:ext>
                </a:extLst>
              </a:tr>
              <a:tr h="402930">
                <a:tc vMerge="1">
                  <a:txBody>
                    <a:bodyPr/>
                    <a:lstStyle/>
                    <a:p>
                      <a:endParaRPr lang="en-GB"/>
                    </a:p>
                  </a:txBody>
                  <a:tcPr/>
                </a:tc>
                <a:tc>
                  <a:txBody>
                    <a:bodyPr/>
                    <a:lstStyle/>
                    <a:p>
                      <a:pPr algn="ctr">
                        <a:lnSpc>
                          <a:spcPct val="107000"/>
                        </a:lnSpc>
                        <a:spcBef>
                          <a:spcPts val="500"/>
                        </a:spcBef>
                        <a:spcAft>
                          <a:spcPts val="0"/>
                        </a:spcAft>
                      </a:pPr>
                      <a:r>
                        <a:rPr lang="en-GB" sz="2400" b="1" i="1" dirty="0">
                          <a:solidFill>
                            <a:srgbClr val="FF0000"/>
                          </a:solidFill>
                          <a:effectLst/>
                          <a:latin typeface="Calibri"/>
                          <a:ea typeface="Times New Roman"/>
                        </a:rPr>
                        <a:t>SDG</a:t>
                      </a:r>
                      <a:r>
                        <a:rPr lang="en-GB" sz="2400" b="1" dirty="0">
                          <a:effectLst/>
                          <a:latin typeface="Calibri"/>
                          <a:ea typeface="Times New Roman"/>
                        </a:rPr>
                        <a:t> 2030</a:t>
                      </a:r>
                      <a:endParaRPr lang="en-GB" sz="1600" dirty="0">
                        <a:effectLst/>
                        <a:latin typeface="Times New Roman"/>
                        <a:ea typeface="Times New Roman"/>
                      </a:endParaRPr>
                    </a:p>
                  </a:txBody>
                  <a:tcPr marL="68580" marR="68580" marT="0" marB="0">
                    <a:lnL w="12700" cap="flat" cmpd="sng" algn="ctr">
                      <a:solidFill>
                        <a:srgbClr val="0093D5"/>
                      </a:solidFill>
                      <a:prstDash val="solid"/>
                      <a:round/>
                      <a:headEnd type="none" w="med" len="med"/>
                      <a:tailEnd type="none" w="med" len="med"/>
                    </a:lnL>
                    <a:lnR w="12700" cap="flat" cmpd="sng" algn="ctr">
                      <a:solidFill>
                        <a:srgbClr val="0093D5"/>
                      </a:solidFill>
                      <a:prstDash val="solid"/>
                      <a:round/>
                      <a:headEnd type="none" w="med" len="med"/>
                      <a:tailEnd type="none" w="med" len="med"/>
                    </a:lnR>
                    <a:lnT w="12700" cap="flat" cmpd="sng" algn="ctr">
                      <a:solidFill>
                        <a:srgbClr val="0093D5"/>
                      </a:solidFill>
                      <a:prstDash val="solid"/>
                      <a:round/>
                      <a:headEnd type="none" w="med" len="med"/>
                      <a:tailEnd type="none" w="med" len="med"/>
                    </a:lnT>
                    <a:lnB w="12700" cap="flat" cmpd="sng" algn="ctr">
                      <a:solidFill>
                        <a:srgbClr val="0093D5"/>
                      </a:solidFill>
                      <a:prstDash val="solid"/>
                      <a:round/>
                      <a:headEnd type="none" w="med" len="med"/>
                      <a:tailEnd type="none" w="med" len="med"/>
                    </a:lnB>
                  </a:tcPr>
                </a:tc>
                <a:extLst>
                  <a:ext uri="{0D108BD9-81ED-4DB2-BD59-A6C34878D82A}">
                    <a16:rowId xmlns:a16="http://schemas.microsoft.com/office/drawing/2014/main" val="10001"/>
                  </a:ext>
                </a:extLst>
              </a:tr>
              <a:tr h="335732">
                <a:tc>
                  <a:txBody>
                    <a:bodyPr/>
                    <a:lstStyle/>
                    <a:p>
                      <a:pPr algn="l">
                        <a:lnSpc>
                          <a:spcPct val="107000"/>
                        </a:lnSpc>
                        <a:spcBef>
                          <a:spcPts val="500"/>
                        </a:spcBef>
                        <a:spcAft>
                          <a:spcPts val="0"/>
                        </a:spcAft>
                      </a:pPr>
                      <a:r>
                        <a:rPr lang="en-GB" sz="2200" dirty="0">
                          <a:effectLst/>
                          <a:latin typeface="Calibri"/>
                          <a:ea typeface="Times New Roman"/>
                        </a:rPr>
                        <a:t>Reduction</a:t>
                      </a:r>
                      <a:r>
                        <a:rPr lang="en-GB" sz="2200" baseline="0" dirty="0">
                          <a:effectLst/>
                          <a:latin typeface="Calibri"/>
                          <a:ea typeface="Times New Roman"/>
                        </a:rPr>
                        <a:t> in number of TB deaths compared with 2015 (%)</a:t>
                      </a:r>
                      <a:r>
                        <a:rPr lang="en-GB" sz="2200" dirty="0">
                          <a:effectLst/>
                          <a:latin typeface="Calibri"/>
                          <a:ea typeface="Times New Roman"/>
                        </a:rPr>
                        <a:t> </a:t>
                      </a:r>
                      <a:endParaRPr lang="en-GB" sz="2200" dirty="0">
                        <a:effectLst/>
                        <a:latin typeface="Times New Roman"/>
                        <a:ea typeface="Times New Roman"/>
                      </a:endParaRPr>
                    </a:p>
                  </a:txBody>
                  <a:tcPr marL="68580" marR="68580" marT="0" marB="0" anchor="ctr">
                    <a:lnL w="12700" cap="flat" cmpd="sng" algn="ctr">
                      <a:solidFill>
                        <a:srgbClr val="0093D5"/>
                      </a:solidFill>
                      <a:prstDash val="solid"/>
                      <a:round/>
                      <a:headEnd type="none" w="med" len="med"/>
                      <a:tailEnd type="none" w="med" len="med"/>
                    </a:lnL>
                    <a:lnR w="12700" cap="flat" cmpd="sng" algn="ctr">
                      <a:solidFill>
                        <a:srgbClr val="0093D5"/>
                      </a:solidFill>
                      <a:prstDash val="solid"/>
                      <a:round/>
                      <a:headEnd type="none" w="med" len="med"/>
                      <a:tailEnd type="none" w="med" len="med"/>
                    </a:lnR>
                    <a:lnT w="12700" cap="flat" cmpd="sng" algn="ctr">
                      <a:solidFill>
                        <a:srgbClr val="0093D5"/>
                      </a:solidFill>
                      <a:prstDash val="solid"/>
                      <a:round/>
                      <a:headEnd type="none" w="med" len="med"/>
                      <a:tailEnd type="none" w="med" len="med"/>
                    </a:lnT>
                    <a:lnB w="12700" cap="flat" cmpd="sng" algn="ctr">
                      <a:solidFill>
                        <a:srgbClr val="0093D5"/>
                      </a:solidFill>
                      <a:prstDash val="solid"/>
                      <a:round/>
                      <a:headEnd type="none" w="med" len="med"/>
                      <a:tailEnd type="none" w="med" len="med"/>
                    </a:lnB>
                    <a:solidFill>
                      <a:srgbClr val="D5F2FF"/>
                    </a:solidFill>
                  </a:tcPr>
                </a:tc>
                <a:tc>
                  <a:txBody>
                    <a:bodyPr/>
                    <a:lstStyle/>
                    <a:p>
                      <a:pPr algn="ctr">
                        <a:spcBef>
                          <a:spcPts val="300"/>
                        </a:spcBef>
                        <a:spcAft>
                          <a:spcPts val="300"/>
                        </a:spcAft>
                      </a:pPr>
                      <a:r>
                        <a:rPr lang="en-GB" sz="2800" b="1" dirty="0">
                          <a:effectLst/>
                          <a:latin typeface="Calibri"/>
                          <a:ea typeface="Times New Roman"/>
                        </a:rPr>
                        <a:t>90%</a:t>
                      </a:r>
                      <a:endParaRPr lang="en-GB" sz="2800" b="1" dirty="0">
                        <a:effectLst/>
                        <a:latin typeface="Times New Roman"/>
                        <a:ea typeface="Times New Roman"/>
                      </a:endParaRPr>
                    </a:p>
                  </a:txBody>
                  <a:tcPr marL="68580" marR="68580" marT="0" marB="0" anchor="ctr">
                    <a:lnL w="12700" cap="flat" cmpd="sng" algn="ctr">
                      <a:solidFill>
                        <a:srgbClr val="0093D5"/>
                      </a:solidFill>
                      <a:prstDash val="solid"/>
                      <a:round/>
                      <a:headEnd type="none" w="med" len="med"/>
                      <a:tailEnd type="none" w="med" len="med"/>
                    </a:lnL>
                    <a:lnR w="12700" cap="flat" cmpd="sng" algn="ctr">
                      <a:solidFill>
                        <a:srgbClr val="0093D5"/>
                      </a:solidFill>
                      <a:prstDash val="solid"/>
                      <a:round/>
                      <a:headEnd type="none" w="med" len="med"/>
                      <a:tailEnd type="none" w="med" len="med"/>
                    </a:lnR>
                    <a:lnT w="12700" cap="flat" cmpd="sng" algn="ctr">
                      <a:solidFill>
                        <a:srgbClr val="0093D5"/>
                      </a:solidFill>
                      <a:prstDash val="solid"/>
                      <a:round/>
                      <a:headEnd type="none" w="med" len="med"/>
                      <a:tailEnd type="none" w="med" len="med"/>
                    </a:lnT>
                    <a:lnB w="12700" cap="flat" cmpd="sng" algn="ctr">
                      <a:solidFill>
                        <a:srgbClr val="0093D5"/>
                      </a:solidFill>
                      <a:prstDash val="solid"/>
                      <a:round/>
                      <a:headEnd type="none" w="med" len="med"/>
                      <a:tailEnd type="none" w="med" len="med"/>
                    </a:lnB>
                  </a:tcPr>
                </a:tc>
                <a:extLst>
                  <a:ext uri="{0D108BD9-81ED-4DB2-BD59-A6C34878D82A}">
                    <a16:rowId xmlns:a16="http://schemas.microsoft.com/office/drawing/2014/main" val="10002"/>
                  </a:ext>
                </a:extLst>
              </a:tr>
              <a:tr h="671463">
                <a:tc>
                  <a:txBody>
                    <a:bodyPr/>
                    <a:lstStyle/>
                    <a:p>
                      <a:pPr algn="l">
                        <a:lnSpc>
                          <a:spcPct val="107000"/>
                        </a:lnSpc>
                        <a:spcBef>
                          <a:spcPts val="500"/>
                        </a:spcBef>
                        <a:spcAft>
                          <a:spcPts val="0"/>
                        </a:spcAft>
                      </a:pPr>
                      <a:r>
                        <a:rPr lang="en-GB" sz="2200" dirty="0">
                          <a:effectLst/>
                          <a:latin typeface="Calibri"/>
                          <a:ea typeface="Times New Roman"/>
                        </a:rPr>
                        <a:t>Reduction</a:t>
                      </a:r>
                      <a:r>
                        <a:rPr lang="en-GB" sz="2200" baseline="0" dirty="0">
                          <a:effectLst/>
                          <a:latin typeface="Calibri"/>
                          <a:ea typeface="Times New Roman"/>
                        </a:rPr>
                        <a:t> in TB incidence (new case) rate  compared with 2015 (%)</a:t>
                      </a:r>
                      <a:r>
                        <a:rPr lang="en-GB" sz="2200" dirty="0">
                          <a:effectLst/>
                          <a:latin typeface="Calibri"/>
                          <a:ea typeface="Times New Roman"/>
                        </a:rPr>
                        <a:t> </a:t>
                      </a:r>
                      <a:endParaRPr lang="en-GB" sz="2200" dirty="0">
                        <a:effectLst/>
                        <a:latin typeface="Times New Roman"/>
                        <a:ea typeface="Times New Roman"/>
                      </a:endParaRPr>
                    </a:p>
                  </a:txBody>
                  <a:tcPr marL="68580" marR="68580" marT="0" marB="0" anchor="ctr">
                    <a:lnL w="12700" cap="flat" cmpd="sng" algn="ctr">
                      <a:solidFill>
                        <a:srgbClr val="0093D5"/>
                      </a:solidFill>
                      <a:prstDash val="solid"/>
                      <a:round/>
                      <a:headEnd type="none" w="med" len="med"/>
                      <a:tailEnd type="none" w="med" len="med"/>
                    </a:lnL>
                    <a:lnR w="12700" cap="flat" cmpd="sng" algn="ctr">
                      <a:solidFill>
                        <a:srgbClr val="0093D5"/>
                      </a:solidFill>
                      <a:prstDash val="solid"/>
                      <a:round/>
                      <a:headEnd type="none" w="med" len="med"/>
                      <a:tailEnd type="none" w="med" len="med"/>
                    </a:lnR>
                    <a:lnT w="12700" cap="flat" cmpd="sng" algn="ctr">
                      <a:solidFill>
                        <a:srgbClr val="0093D5"/>
                      </a:solidFill>
                      <a:prstDash val="solid"/>
                      <a:round/>
                      <a:headEnd type="none" w="med" len="med"/>
                      <a:tailEnd type="none" w="med" len="med"/>
                    </a:lnT>
                    <a:lnB w="12700" cap="flat" cmpd="sng" algn="ctr">
                      <a:solidFill>
                        <a:srgbClr val="0093D5"/>
                      </a:solidFill>
                      <a:prstDash val="solid"/>
                      <a:round/>
                      <a:headEnd type="none" w="med" len="med"/>
                      <a:tailEnd type="none" w="med" len="med"/>
                    </a:lnB>
                    <a:solidFill>
                      <a:srgbClr val="D5F2FF"/>
                    </a:solidFill>
                  </a:tcPr>
                </a:tc>
                <a:tc>
                  <a:txBody>
                    <a:bodyPr/>
                    <a:lstStyle/>
                    <a:p>
                      <a:pPr algn="ctr">
                        <a:spcBef>
                          <a:spcPts val="300"/>
                        </a:spcBef>
                        <a:spcAft>
                          <a:spcPts val="300"/>
                        </a:spcAft>
                      </a:pPr>
                      <a:r>
                        <a:rPr lang="en-GB" sz="2800" b="1" dirty="0">
                          <a:effectLst/>
                          <a:latin typeface="Calibri"/>
                          <a:ea typeface="Times New Roman"/>
                        </a:rPr>
                        <a:t>80%</a:t>
                      </a:r>
                      <a:endParaRPr lang="en-GB" sz="2800" b="1" dirty="0">
                        <a:effectLst/>
                        <a:latin typeface="Times New Roman"/>
                        <a:ea typeface="Times New Roman"/>
                      </a:endParaRPr>
                    </a:p>
                  </a:txBody>
                  <a:tcPr marL="68580" marR="68580" marT="0" marB="0" anchor="ctr">
                    <a:lnL w="12700" cap="flat" cmpd="sng" algn="ctr">
                      <a:solidFill>
                        <a:srgbClr val="0093D5"/>
                      </a:solidFill>
                      <a:prstDash val="solid"/>
                      <a:round/>
                      <a:headEnd type="none" w="med" len="med"/>
                      <a:tailEnd type="none" w="med" len="med"/>
                    </a:lnL>
                    <a:lnR w="12700" cap="flat" cmpd="sng" algn="ctr">
                      <a:solidFill>
                        <a:srgbClr val="0093D5"/>
                      </a:solidFill>
                      <a:prstDash val="solid"/>
                      <a:round/>
                      <a:headEnd type="none" w="med" len="med"/>
                      <a:tailEnd type="none" w="med" len="med"/>
                    </a:lnR>
                    <a:lnT w="12700" cap="flat" cmpd="sng" algn="ctr">
                      <a:solidFill>
                        <a:srgbClr val="0093D5"/>
                      </a:solidFill>
                      <a:prstDash val="solid"/>
                      <a:round/>
                      <a:headEnd type="none" w="med" len="med"/>
                      <a:tailEnd type="none" w="med" len="med"/>
                    </a:lnT>
                    <a:lnB w="12700" cap="flat" cmpd="sng" algn="ctr">
                      <a:solidFill>
                        <a:srgbClr val="0093D5"/>
                      </a:solidFill>
                      <a:prstDash val="solid"/>
                      <a:round/>
                      <a:headEnd type="none" w="med" len="med"/>
                      <a:tailEnd type="none" w="med" len="med"/>
                    </a:lnB>
                  </a:tcPr>
                </a:tc>
                <a:extLst>
                  <a:ext uri="{0D108BD9-81ED-4DB2-BD59-A6C34878D82A}">
                    <a16:rowId xmlns:a16="http://schemas.microsoft.com/office/drawing/2014/main" val="10003"/>
                  </a:ext>
                </a:extLst>
              </a:tr>
              <a:tr h="779766">
                <a:tc>
                  <a:txBody>
                    <a:bodyPr/>
                    <a:lstStyle/>
                    <a:p>
                      <a:pPr algn="l">
                        <a:lnSpc>
                          <a:spcPct val="107000"/>
                        </a:lnSpc>
                        <a:spcBef>
                          <a:spcPts val="500"/>
                        </a:spcBef>
                        <a:spcAft>
                          <a:spcPts val="0"/>
                        </a:spcAft>
                      </a:pPr>
                      <a:r>
                        <a:rPr lang="en-GB" sz="2200" dirty="0">
                          <a:effectLst/>
                          <a:latin typeface="Calibri"/>
                          <a:ea typeface="Times New Roman"/>
                        </a:rPr>
                        <a:t>TB</a:t>
                      </a:r>
                      <a:r>
                        <a:rPr lang="en-GB" sz="2200" baseline="0" dirty="0">
                          <a:effectLst/>
                          <a:latin typeface="Calibri"/>
                          <a:ea typeface="Times New Roman"/>
                        </a:rPr>
                        <a:t>-</a:t>
                      </a:r>
                      <a:r>
                        <a:rPr lang="en-GB" sz="2200" dirty="0">
                          <a:effectLst/>
                          <a:latin typeface="Calibri"/>
                          <a:ea typeface="Times New Roman"/>
                        </a:rPr>
                        <a:t>affected families facing catastrophic expenditures due to TB (%)</a:t>
                      </a:r>
                      <a:endParaRPr lang="en-GB" sz="2200" dirty="0">
                        <a:effectLst/>
                        <a:latin typeface="Times New Roman"/>
                        <a:ea typeface="Times New Roman"/>
                      </a:endParaRPr>
                    </a:p>
                  </a:txBody>
                  <a:tcPr marL="68580" marR="68580" marT="0" marB="0" anchor="ctr">
                    <a:lnL w="12700" cap="flat" cmpd="sng" algn="ctr">
                      <a:solidFill>
                        <a:srgbClr val="0093D5"/>
                      </a:solidFill>
                      <a:prstDash val="solid"/>
                      <a:round/>
                      <a:headEnd type="none" w="med" len="med"/>
                      <a:tailEnd type="none" w="med" len="med"/>
                    </a:lnL>
                    <a:lnR w="12700" cap="flat" cmpd="sng" algn="ctr">
                      <a:solidFill>
                        <a:srgbClr val="0093D5"/>
                      </a:solidFill>
                      <a:prstDash val="solid"/>
                      <a:round/>
                      <a:headEnd type="none" w="med" len="med"/>
                      <a:tailEnd type="none" w="med" len="med"/>
                    </a:lnR>
                    <a:lnT w="12700" cap="flat" cmpd="sng" algn="ctr">
                      <a:solidFill>
                        <a:srgbClr val="0093D5"/>
                      </a:solidFill>
                      <a:prstDash val="solid"/>
                      <a:round/>
                      <a:headEnd type="none" w="med" len="med"/>
                      <a:tailEnd type="none" w="med" len="med"/>
                    </a:lnT>
                    <a:lnB w="12700" cap="flat" cmpd="sng" algn="ctr">
                      <a:solidFill>
                        <a:srgbClr val="0093D5"/>
                      </a:solidFill>
                      <a:prstDash val="solid"/>
                      <a:round/>
                      <a:headEnd type="none" w="med" len="med"/>
                      <a:tailEnd type="none" w="med" len="med"/>
                    </a:lnB>
                    <a:solidFill>
                      <a:srgbClr val="D5F2FF"/>
                    </a:solidFill>
                  </a:tcPr>
                </a:tc>
                <a:tc>
                  <a:txBody>
                    <a:bodyPr/>
                    <a:lstStyle/>
                    <a:p>
                      <a:pPr algn="ctr">
                        <a:spcBef>
                          <a:spcPts val="300"/>
                        </a:spcBef>
                        <a:spcAft>
                          <a:spcPts val="300"/>
                        </a:spcAft>
                      </a:pPr>
                      <a:r>
                        <a:rPr lang="en-GB" sz="2800" b="1" dirty="0">
                          <a:effectLst/>
                          <a:latin typeface="Calibri"/>
                          <a:ea typeface="Times New Roman"/>
                        </a:rPr>
                        <a:t>Zero</a:t>
                      </a:r>
                      <a:endParaRPr lang="en-GB" sz="2800" b="1" dirty="0">
                        <a:effectLst/>
                        <a:latin typeface="Times New Roman"/>
                        <a:ea typeface="Times New Roman"/>
                      </a:endParaRPr>
                    </a:p>
                  </a:txBody>
                  <a:tcPr marL="68580" marR="68580" marT="0" marB="0" anchor="ctr">
                    <a:lnL w="12700" cap="flat" cmpd="sng" algn="ctr">
                      <a:solidFill>
                        <a:srgbClr val="0093D5"/>
                      </a:solidFill>
                      <a:prstDash val="solid"/>
                      <a:round/>
                      <a:headEnd type="none" w="med" len="med"/>
                      <a:tailEnd type="none" w="med" len="med"/>
                    </a:lnL>
                    <a:lnR w="12700" cap="flat" cmpd="sng" algn="ctr">
                      <a:solidFill>
                        <a:srgbClr val="0093D5"/>
                      </a:solidFill>
                      <a:prstDash val="solid"/>
                      <a:round/>
                      <a:headEnd type="none" w="med" len="med"/>
                      <a:tailEnd type="none" w="med" len="med"/>
                    </a:lnR>
                    <a:lnT w="12700" cap="flat" cmpd="sng" algn="ctr">
                      <a:solidFill>
                        <a:srgbClr val="0093D5"/>
                      </a:solidFill>
                      <a:prstDash val="solid"/>
                      <a:round/>
                      <a:headEnd type="none" w="med" len="med"/>
                      <a:tailEnd type="none" w="med" len="med"/>
                    </a:lnT>
                    <a:lnB w="12700" cap="flat" cmpd="sng" algn="ctr">
                      <a:solidFill>
                        <a:srgbClr val="0093D5"/>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10" name="Straight Connector 9"/>
          <p:cNvCxnSpPr/>
          <p:nvPr/>
        </p:nvCxnSpPr>
        <p:spPr>
          <a:xfrm>
            <a:off x="165876" y="1052736"/>
            <a:ext cx="87503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3E10F5-AD6C-4CE1-9904-C9E7DB289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71"/>
            <a:ext cx="1124096" cy="909707"/>
          </a:xfrm>
          <a:prstGeom prst="rect">
            <a:avLst/>
          </a:prstGeom>
        </p:spPr>
      </p:pic>
      <p:pic>
        <p:nvPicPr>
          <p:cNvPr id="3" name="Picture 2">
            <a:extLst>
              <a:ext uri="{FF2B5EF4-FFF2-40B4-BE49-F238E27FC236}">
                <a16:creationId xmlns:a16="http://schemas.microsoft.com/office/drawing/2014/main" id="{A8691855-B1FB-4B2A-A70F-4983C77E59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8248" y="-13158"/>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883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539827" y="188913"/>
            <a:ext cx="8146973" cy="849312"/>
          </a:xfrm>
          <a:solidFill>
            <a:srgbClr val="0070C0"/>
          </a:solidFill>
        </p:spPr>
        <p:txBody>
          <a:bodyPr rtlCol="0">
            <a:normAutofit/>
          </a:bodyPr>
          <a:lstStyle/>
          <a:p>
            <a:pPr fontAlgn="auto">
              <a:spcAft>
                <a:spcPts val="0"/>
              </a:spcAft>
              <a:defRPr/>
            </a:pPr>
            <a:r>
              <a:rPr lang="en-US" altLang="en-US" sz="3240" b="1" dirty="0">
                <a:solidFill>
                  <a:schemeClr val="bg1"/>
                </a:solidFill>
                <a:latin typeface="Calibri" panose="020F0502020204030204" pitchFamily="34" charset="0"/>
                <a:cs typeface="Calibri" panose="020F0502020204030204" pitchFamily="34" charset="0"/>
              </a:rPr>
              <a:t>TB is a Notifiable Disease from 2012 in India</a:t>
            </a:r>
          </a:p>
        </p:txBody>
      </p:sp>
      <p:sp>
        <p:nvSpPr>
          <p:cNvPr id="17410" name="Content Placeholder 2"/>
          <p:cNvSpPr>
            <a:spLocks noGrp="1"/>
          </p:cNvSpPr>
          <p:nvPr>
            <p:ph idx="1"/>
          </p:nvPr>
        </p:nvSpPr>
        <p:spPr>
          <a:xfrm>
            <a:off x="1595438" y="1260475"/>
            <a:ext cx="1911350" cy="609600"/>
          </a:xfrm>
        </p:spPr>
        <p:txBody>
          <a:bodyPr rtlCol="0">
            <a:normAutofit fontScale="62500" lnSpcReduction="20000"/>
          </a:bodyPr>
          <a:lstStyle/>
          <a:p>
            <a:pPr marL="0" indent="0" algn="ctr" fontAlgn="auto">
              <a:spcAft>
                <a:spcPts val="0"/>
              </a:spcAft>
              <a:buFont typeface="Arial" panose="020B0604020202020204" pitchFamily="34" charset="0"/>
              <a:buNone/>
              <a:defRPr/>
            </a:pPr>
            <a:r>
              <a:rPr lang="en-US" altLang="en-US" b="1" dirty="0">
                <a:latin typeface="+mj-lt"/>
              </a:rPr>
              <a:t>7</a:t>
            </a:r>
            <a:r>
              <a:rPr lang="en-US" altLang="en-US" b="1" baseline="30000" dirty="0">
                <a:latin typeface="+mj-lt"/>
              </a:rPr>
              <a:t>th</a:t>
            </a:r>
            <a:r>
              <a:rPr lang="en-US" altLang="en-US" b="1" dirty="0">
                <a:latin typeface="+mj-lt"/>
              </a:rPr>
              <a:t> May 2012</a:t>
            </a:r>
          </a:p>
          <a:p>
            <a:pPr marL="0" indent="0" algn="ctr" fontAlgn="auto">
              <a:spcAft>
                <a:spcPts val="0"/>
              </a:spcAft>
              <a:buFont typeface="Arial" panose="020B0604020202020204" pitchFamily="34" charset="0"/>
              <a:buNone/>
              <a:defRPr/>
            </a:pPr>
            <a:r>
              <a:rPr lang="en-US" altLang="en-US" sz="2610" b="1" dirty="0">
                <a:latin typeface="+mj-lt"/>
              </a:rPr>
              <a:t>First Order</a:t>
            </a:r>
            <a:endParaRPr lang="en-US" altLang="en-US" sz="946" b="1" dirty="0">
              <a:latin typeface="+mj-lt"/>
            </a:endParaRPr>
          </a:p>
          <a:p>
            <a:pPr algn="ctr" fontAlgn="auto">
              <a:spcAft>
                <a:spcPts val="0"/>
              </a:spcAft>
              <a:defRPr/>
            </a:pPr>
            <a:endParaRPr lang="en-US" altLang="en-US" sz="946" b="1" dirty="0">
              <a:latin typeface="Trebuchet MS" charset="0"/>
            </a:endParaRPr>
          </a:p>
          <a:p>
            <a:pPr algn="ctr" fontAlgn="auto">
              <a:spcAft>
                <a:spcPts val="0"/>
              </a:spcAft>
              <a:defRPr/>
            </a:pPr>
            <a:endParaRPr lang="en-US" altLang="en-US" sz="946" b="1" dirty="0">
              <a:latin typeface="Trebuchet MS" charset="0"/>
            </a:endParaRPr>
          </a:p>
          <a:p>
            <a:pPr algn="ctr" fontAlgn="auto">
              <a:spcAft>
                <a:spcPts val="0"/>
              </a:spcAft>
              <a:defRPr/>
            </a:pPr>
            <a:endParaRPr lang="en-US" altLang="en-US" sz="946" b="1" dirty="0">
              <a:latin typeface="Trebuchet MS" charset="0"/>
            </a:endParaRPr>
          </a:p>
        </p:txBody>
      </p:sp>
      <p:pic>
        <p:nvPicPr>
          <p:cNvPr id="450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713" y="1928813"/>
            <a:ext cx="19240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3760788" y="1187450"/>
            <a:ext cx="1911350" cy="611188"/>
          </a:xfrm>
          <a:prstGeom prst="rect">
            <a:avLst/>
          </a:prstGeom>
        </p:spPr>
        <p:txBody>
          <a:bodyPr lIns="82296" tIns="41148" rIns="82296" bIns="41148">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altLang="en-US" sz="2300" b="1" i="0" u="none" strike="noStrike" kern="1200" cap="none" spc="0" normalizeH="0" baseline="0" noProof="0" dirty="0">
                <a:ln>
                  <a:noFill/>
                </a:ln>
                <a:solidFill>
                  <a:prstClr val="black"/>
                </a:solidFill>
                <a:effectLst/>
                <a:uLnTx/>
                <a:uFillTx/>
                <a:latin typeface="Calibri"/>
                <a:ea typeface="+mn-ea"/>
                <a:cs typeface="+mn-cs"/>
              </a:rPr>
              <a:t>21st July 2015</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altLang="en-US" sz="2300" b="1" i="0" u="none" strike="noStrike" kern="1200" cap="none" spc="0" normalizeH="0" baseline="0" noProof="0" dirty="0">
                <a:ln>
                  <a:noFill/>
                </a:ln>
                <a:solidFill>
                  <a:prstClr val="black"/>
                </a:solidFill>
                <a:effectLst/>
                <a:uLnTx/>
                <a:uFillTx/>
                <a:latin typeface="Calibri"/>
                <a:ea typeface="+mn-ea"/>
                <a:cs typeface="+mn-cs"/>
              </a:rPr>
              <a:t>First Amendment</a:t>
            </a:r>
          </a:p>
          <a:p>
            <a:pPr marL="228600" marR="0" lvl="0" indent="-228600" algn="ctr" defTabSz="914400" rtl="0" eaLnBrk="1" fontAlgn="auto" latinLnBrk="0" hangingPunct="1">
              <a:lnSpc>
                <a:spcPct val="90000"/>
              </a:lnSpc>
              <a:spcBef>
                <a:spcPts val="1000"/>
              </a:spcBef>
              <a:spcAft>
                <a:spcPts val="0"/>
              </a:spcAft>
              <a:buClrTx/>
              <a:buSzTx/>
              <a:buFont typeface="Arial"/>
              <a:buChar char="•"/>
              <a:tabLst/>
              <a:defRPr/>
            </a:pPr>
            <a:endParaRPr kumimoji="0" lang="en-US" altLang="en-US" sz="946" b="1"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a:buChar char="•"/>
              <a:tabLst/>
              <a:defRPr/>
            </a:pPr>
            <a:endParaRPr kumimoji="0" lang="en-US" altLang="en-US" sz="946" b="1"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a:buChar char="•"/>
              <a:tabLst/>
              <a:defRPr/>
            </a:pPr>
            <a:endParaRPr kumimoji="0" lang="en-US" altLang="en-US" sz="946"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ontent Placeholder 2"/>
          <p:cNvSpPr txBox="1">
            <a:spLocks/>
          </p:cNvSpPr>
          <p:nvPr/>
        </p:nvSpPr>
        <p:spPr>
          <a:xfrm>
            <a:off x="5765800" y="1160463"/>
            <a:ext cx="1909763" cy="611187"/>
          </a:xfrm>
          <a:prstGeom prst="rect">
            <a:avLst/>
          </a:prstGeom>
        </p:spPr>
        <p:txBody>
          <a:bodyPr lIns="82296" tIns="41148" rIns="82296" bIns="41148">
            <a:normAutofit fontScale="5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altLang="en-US" sz="2900" b="1" i="0" u="none" strike="noStrike" kern="1200" cap="none" spc="0" normalizeH="0" baseline="0" noProof="0" dirty="0">
                <a:ln>
                  <a:noFill/>
                </a:ln>
                <a:solidFill>
                  <a:prstClr val="black"/>
                </a:solidFill>
                <a:effectLst/>
                <a:uLnTx/>
                <a:uFillTx/>
                <a:latin typeface="Calibri"/>
                <a:ea typeface="+mn-ea"/>
                <a:cs typeface="+mn-cs"/>
              </a:rPr>
              <a:t>19th March 2018</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altLang="en-US" sz="2900" b="1" i="0" u="none" strike="noStrike" kern="1200" cap="none" spc="0" normalizeH="0" baseline="0" noProof="0" dirty="0">
                <a:ln>
                  <a:noFill/>
                </a:ln>
                <a:solidFill>
                  <a:prstClr val="black"/>
                </a:solidFill>
                <a:effectLst/>
                <a:uLnTx/>
                <a:uFillTx/>
                <a:latin typeface="Calibri"/>
                <a:ea typeface="+mn-ea"/>
                <a:cs typeface="+mn-cs"/>
              </a:rPr>
              <a:t>Second Amendment</a:t>
            </a:r>
          </a:p>
          <a:p>
            <a:pPr marL="228600" marR="0" lvl="0" indent="-228600" algn="ctr" defTabSz="914400" rtl="0" eaLnBrk="1" fontAlgn="auto" latinLnBrk="0" hangingPunct="1">
              <a:lnSpc>
                <a:spcPct val="90000"/>
              </a:lnSpc>
              <a:spcBef>
                <a:spcPts val="1000"/>
              </a:spcBef>
              <a:spcAft>
                <a:spcPts val="0"/>
              </a:spcAft>
              <a:buClrTx/>
              <a:buSzTx/>
              <a:buFont typeface="Arial"/>
              <a:buChar char="•"/>
              <a:tabLst/>
              <a:defRPr/>
            </a:pPr>
            <a:endParaRPr kumimoji="0" lang="en-US" altLang="en-US" sz="946" b="1"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a:buChar char="•"/>
              <a:tabLst/>
              <a:defRPr/>
            </a:pPr>
            <a:endParaRPr kumimoji="0" lang="en-US" altLang="en-US" sz="946" b="1"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a:buChar char="•"/>
              <a:tabLst/>
              <a:defRPr/>
            </a:pPr>
            <a:endParaRPr kumimoji="0" lang="en-US" altLang="en-US" sz="946" b="1" i="0" u="none" strike="noStrike" kern="1200" cap="none" spc="0" normalizeH="0" baseline="0" noProof="0" dirty="0">
              <a:ln>
                <a:noFill/>
              </a:ln>
              <a:solidFill>
                <a:prstClr val="black"/>
              </a:solidFill>
              <a:effectLst/>
              <a:uLnTx/>
              <a:uFillTx/>
              <a:latin typeface="Calibri"/>
              <a:ea typeface="+mn-ea"/>
              <a:cs typeface="+mn-cs"/>
            </a:endParaRPr>
          </a:p>
        </p:txBody>
      </p:sp>
      <p:pic>
        <p:nvPicPr>
          <p:cNvPr id="450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775" y="1928813"/>
            <a:ext cx="21050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4"/>
          <p:cNvPicPr>
            <a:picLocks noChangeAspect="1" noChangeArrowheads="1"/>
          </p:cNvPicPr>
          <p:nvPr/>
        </p:nvPicPr>
        <p:blipFill>
          <a:blip r:embed="rId4">
            <a:extLst>
              <a:ext uri="{28A0092B-C50C-407E-A947-70E740481C1C}">
                <a14:useLocalDpi xmlns:a14="http://schemas.microsoft.com/office/drawing/2010/main" val="0"/>
              </a:ext>
            </a:extLst>
          </a:blip>
          <a:srcRect l="16193" t="20470" r="30975" b="12946"/>
          <a:stretch>
            <a:fillRect/>
          </a:stretch>
        </p:blipFill>
        <p:spPr bwMode="auto">
          <a:xfrm>
            <a:off x="5943600" y="1981200"/>
            <a:ext cx="21812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16200000">
            <a:off x="2033587" y="4154488"/>
            <a:ext cx="931863" cy="2065338"/>
          </a:xfrm>
          <a:prstGeom prst="rect">
            <a:avLst/>
          </a:prstGeom>
          <a:noFill/>
        </p:spPr>
        <p:txBody>
          <a:bodyPr vert="eaVert">
            <a:spAutoFit/>
          </a:bodyPr>
          <a:lstStyle/>
          <a:p>
            <a:pPr marL="257165" marR="0" lvl="0" indent="-2571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2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Laboratories</a:t>
            </a:r>
          </a:p>
          <a:p>
            <a:pPr marL="257165" marR="0" lvl="0" indent="-2571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2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Practitioners / hospitals</a:t>
            </a:r>
          </a:p>
        </p:txBody>
      </p:sp>
      <p:sp>
        <p:nvSpPr>
          <p:cNvPr id="14" name="TextBox 13"/>
          <p:cNvSpPr txBox="1"/>
          <p:nvPr/>
        </p:nvSpPr>
        <p:spPr>
          <a:xfrm rot="16200000">
            <a:off x="4249738" y="4154488"/>
            <a:ext cx="433387" cy="2065337"/>
          </a:xfrm>
          <a:prstGeom prst="rect">
            <a:avLst/>
          </a:prstGeom>
          <a:noFill/>
        </p:spPr>
        <p:txBody>
          <a:bodyPr vert="eaVert">
            <a:spAutoFit/>
          </a:bodyPr>
          <a:lstStyle/>
          <a:p>
            <a:pPr marL="257165" marR="0" lvl="0" indent="-2571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2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Public Health action</a:t>
            </a:r>
          </a:p>
        </p:txBody>
      </p:sp>
      <p:sp>
        <p:nvSpPr>
          <p:cNvPr id="15" name="TextBox 14"/>
          <p:cNvSpPr txBox="1"/>
          <p:nvPr/>
        </p:nvSpPr>
        <p:spPr>
          <a:xfrm rot="16200000">
            <a:off x="6192837" y="4154488"/>
            <a:ext cx="931863" cy="2065338"/>
          </a:xfrm>
          <a:prstGeom prst="rect">
            <a:avLst/>
          </a:prstGeom>
          <a:noFill/>
        </p:spPr>
        <p:txBody>
          <a:bodyPr vert="eaVert">
            <a:spAutoFit/>
          </a:bodyPr>
          <a:lstStyle/>
          <a:p>
            <a:pPr marL="257165" marR="0" lvl="0" indent="-2571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2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Chemist </a:t>
            </a:r>
          </a:p>
          <a:p>
            <a:pPr marL="257165" marR="0" lvl="0" indent="-2571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2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Self notification by patient</a:t>
            </a:r>
          </a:p>
        </p:txBody>
      </p:sp>
      <p:cxnSp>
        <p:nvCxnSpPr>
          <p:cNvPr id="13" name="Straight Connector 12"/>
          <p:cNvCxnSpPr/>
          <p:nvPr/>
        </p:nvCxnSpPr>
        <p:spPr>
          <a:xfrm flipV="1">
            <a:off x="457200" y="990600"/>
            <a:ext cx="8229600" cy="14288"/>
          </a:xfrm>
          <a:prstGeom prst="lin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8321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74639"/>
            <a:ext cx="8229600" cy="760947"/>
          </a:xfrm>
          <a:solidFill>
            <a:srgbClr val="0070C0"/>
          </a:solidFill>
        </p:spPr>
        <p:txBody>
          <a:bodyPr/>
          <a:lstStyle/>
          <a:p>
            <a:r>
              <a:rPr lang="en-IN" altLang="en-US" sz="3600" b="1" dirty="0">
                <a:solidFill>
                  <a:schemeClr val="bg1"/>
                </a:solidFill>
              </a:rPr>
              <a:t>Public health action </a:t>
            </a:r>
          </a:p>
        </p:txBody>
      </p:sp>
      <p:sp>
        <p:nvSpPr>
          <p:cNvPr id="46083" name="Text Placeholder 2"/>
          <p:cNvSpPr>
            <a:spLocks noGrp="1"/>
          </p:cNvSpPr>
          <p:nvPr>
            <p:ph type="body" idx="1"/>
          </p:nvPr>
        </p:nvSpPr>
        <p:spPr/>
        <p:txBody>
          <a:bodyPr/>
          <a:lstStyle/>
          <a:p>
            <a:endParaRPr lang="en-IN" altLang="en-US"/>
          </a:p>
        </p:txBody>
      </p:sp>
      <p:sp>
        <p:nvSpPr>
          <p:cNvPr id="46084" name="Content Placeholder 3"/>
          <p:cNvSpPr>
            <a:spLocks noGrp="1"/>
          </p:cNvSpPr>
          <p:nvPr>
            <p:ph sz="half" idx="2"/>
          </p:nvPr>
        </p:nvSpPr>
        <p:spPr/>
        <p:txBody>
          <a:bodyPr/>
          <a:lstStyle/>
          <a:p>
            <a:endParaRPr lang="en-IN" altLang="en-US"/>
          </a:p>
        </p:txBody>
      </p:sp>
      <p:sp>
        <p:nvSpPr>
          <p:cNvPr id="6" name="Content Placeholder 5"/>
          <p:cNvSpPr>
            <a:spLocks noGrp="1"/>
          </p:cNvSpPr>
          <p:nvPr>
            <p:ph sz="quarter" idx="4"/>
          </p:nvPr>
        </p:nvSpPr>
        <p:spPr>
          <a:xfrm>
            <a:off x="4679168" y="1311007"/>
            <a:ext cx="4189410" cy="5334268"/>
          </a:xfrm>
        </p:spPr>
        <p:style>
          <a:lnRef idx="2">
            <a:schemeClr val="accent1"/>
          </a:lnRef>
          <a:fillRef idx="1">
            <a:schemeClr val="lt1"/>
          </a:fillRef>
          <a:effectRef idx="0">
            <a:schemeClr val="accent1"/>
          </a:effectRef>
          <a:fontRef idx="minor">
            <a:schemeClr val="dk1"/>
          </a:fontRef>
        </p:style>
        <p:txBody>
          <a:bodyPr rtlCol="0">
            <a:noAutofit/>
          </a:bodyPr>
          <a:lstStyle/>
          <a:p>
            <a:pPr fontAlgn="auto">
              <a:spcAft>
                <a:spcPts val="0"/>
              </a:spcAft>
              <a:defRPr/>
            </a:pPr>
            <a:r>
              <a:rPr lang="en-IN" sz="2000" dirty="0"/>
              <a:t>Patient </a:t>
            </a:r>
            <a:r>
              <a:rPr lang="en-IN" sz="2000" b="1" dirty="0">
                <a:solidFill>
                  <a:schemeClr val="accent1"/>
                </a:solidFill>
              </a:rPr>
              <a:t>home visit </a:t>
            </a:r>
            <a:r>
              <a:rPr lang="en-IN" sz="2000" dirty="0"/>
              <a:t>as per convenience of patient, </a:t>
            </a:r>
          </a:p>
          <a:p>
            <a:pPr fontAlgn="auto">
              <a:spcAft>
                <a:spcPts val="0"/>
              </a:spcAft>
              <a:defRPr/>
            </a:pPr>
            <a:r>
              <a:rPr lang="en-IN" sz="2000" b="1" dirty="0">
                <a:solidFill>
                  <a:schemeClr val="accent1"/>
                </a:solidFill>
              </a:rPr>
              <a:t>Counselling</a:t>
            </a:r>
            <a:r>
              <a:rPr lang="en-IN" sz="2000" dirty="0">
                <a:solidFill>
                  <a:schemeClr val="accent1"/>
                </a:solidFill>
              </a:rPr>
              <a:t> </a:t>
            </a:r>
            <a:r>
              <a:rPr lang="en-IN" sz="2000" dirty="0"/>
              <a:t>of TB patient and family members, </a:t>
            </a:r>
          </a:p>
          <a:p>
            <a:pPr fontAlgn="auto">
              <a:spcAft>
                <a:spcPts val="0"/>
              </a:spcAft>
              <a:defRPr/>
            </a:pPr>
            <a:r>
              <a:rPr lang="en-IN" sz="2000" dirty="0"/>
              <a:t>Treatment </a:t>
            </a:r>
            <a:r>
              <a:rPr lang="en-IN" sz="2000" b="1" dirty="0">
                <a:solidFill>
                  <a:schemeClr val="accent1"/>
                </a:solidFill>
              </a:rPr>
              <a:t>adherence</a:t>
            </a:r>
            <a:r>
              <a:rPr lang="en-IN" sz="2000" dirty="0">
                <a:solidFill>
                  <a:schemeClr val="accent1"/>
                </a:solidFill>
              </a:rPr>
              <a:t> </a:t>
            </a:r>
            <a:r>
              <a:rPr lang="en-IN" sz="2000" dirty="0"/>
              <a:t>and follow up support ensure treatment completion, </a:t>
            </a:r>
          </a:p>
          <a:p>
            <a:pPr fontAlgn="auto">
              <a:spcAft>
                <a:spcPts val="0"/>
              </a:spcAft>
              <a:defRPr/>
            </a:pPr>
            <a:r>
              <a:rPr lang="en-IN" sz="2000" b="1" dirty="0">
                <a:solidFill>
                  <a:schemeClr val="accent1"/>
                </a:solidFill>
              </a:rPr>
              <a:t>Contact tracing</a:t>
            </a:r>
            <a:r>
              <a:rPr lang="en-IN" sz="2000" dirty="0"/>
              <a:t>, symptoms screening, evaluation of TB symptomatic and offering INH chemoprophylaxis to eligible contacts, </a:t>
            </a:r>
          </a:p>
          <a:p>
            <a:pPr fontAlgn="auto">
              <a:spcAft>
                <a:spcPts val="0"/>
              </a:spcAft>
              <a:defRPr/>
            </a:pPr>
            <a:r>
              <a:rPr lang="en-IN" sz="2000" dirty="0"/>
              <a:t>Offering </a:t>
            </a:r>
            <a:r>
              <a:rPr lang="en-IN" sz="2000" b="1" dirty="0">
                <a:solidFill>
                  <a:schemeClr val="accent1"/>
                </a:solidFill>
              </a:rPr>
              <a:t>HIV testing, Drug Susceptibility Testing</a:t>
            </a:r>
            <a:r>
              <a:rPr lang="en-IN" sz="2000" dirty="0">
                <a:solidFill>
                  <a:schemeClr val="accent1"/>
                </a:solidFill>
              </a:rPr>
              <a:t> </a:t>
            </a:r>
            <a:r>
              <a:rPr lang="en-IN" sz="2000" dirty="0"/>
              <a:t>(DST), if eligible.</a:t>
            </a:r>
          </a:p>
          <a:p>
            <a:pPr fontAlgn="auto">
              <a:spcAft>
                <a:spcPts val="0"/>
              </a:spcAft>
              <a:defRPr/>
            </a:pPr>
            <a:endParaRPr lang="en-IN" sz="2000" dirty="0"/>
          </a:p>
        </p:txBody>
      </p:sp>
      <p:pic>
        <p:nvPicPr>
          <p:cNvPr id="460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22" y="1311007"/>
            <a:ext cx="4223553" cy="52109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9269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20336"/>
            <a:ext cx="8382000" cy="649997"/>
          </a:xfrm>
          <a:solidFill>
            <a:srgbClr val="0070C0"/>
          </a:solidFill>
        </p:spPr>
        <p:txBody>
          <a:bodyPr rtlCol="0">
            <a:normAutofit/>
          </a:bodyPr>
          <a:lstStyle/>
          <a:p>
            <a:pPr fontAlgn="auto">
              <a:spcAft>
                <a:spcPts val="0"/>
              </a:spcAft>
              <a:defRPr/>
            </a:pPr>
            <a:r>
              <a:rPr lang="en-IN" sz="3600" b="1" dirty="0">
                <a:solidFill>
                  <a:schemeClr val="bg1"/>
                </a:solidFill>
                <a:latin typeface="+mn-lt"/>
              </a:rPr>
              <a:t>NIKSHAY </a:t>
            </a:r>
            <a:r>
              <a:rPr lang="en-IN" sz="3600" b="1" dirty="0" err="1">
                <a:solidFill>
                  <a:schemeClr val="bg1"/>
                </a:solidFill>
                <a:latin typeface="+mn-lt"/>
              </a:rPr>
              <a:t>Poshan</a:t>
            </a:r>
            <a:r>
              <a:rPr lang="en-IN" sz="3600" b="1" dirty="0">
                <a:solidFill>
                  <a:schemeClr val="bg1"/>
                </a:solidFill>
                <a:latin typeface="+mn-lt"/>
              </a:rPr>
              <a:t> </a:t>
            </a:r>
            <a:r>
              <a:rPr lang="en-IN" sz="3600" b="1" dirty="0" err="1">
                <a:solidFill>
                  <a:schemeClr val="bg1"/>
                </a:solidFill>
                <a:latin typeface="+mn-lt"/>
              </a:rPr>
              <a:t>Yojana</a:t>
            </a:r>
            <a:r>
              <a:rPr lang="en-IN" sz="3600" b="1" dirty="0">
                <a:solidFill>
                  <a:schemeClr val="bg1"/>
                </a:solidFill>
                <a:latin typeface="+mn-lt"/>
              </a:rPr>
              <a:t> (Scheme detail)</a:t>
            </a:r>
            <a:endParaRPr lang="en-US" sz="3600" b="1" dirty="0">
              <a:solidFill>
                <a:schemeClr val="bg1"/>
              </a:solidFill>
              <a:latin typeface="+mn-lt"/>
            </a:endParaRPr>
          </a:p>
        </p:txBody>
      </p:sp>
      <p:sp>
        <p:nvSpPr>
          <p:cNvPr id="8" name="Content Placeholder 7"/>
          <p:cNvSpPr>
            <a:spLocks noGrp="1"/>
          </p:cNvSpPr>
          <p:nvPr>
            <p:ph idx="1"/>
          </p:nvPr>
        </p:nvSpPr>
        <p:spPr>
          <a:xfrm>
            <a:off x="304800" y="1295400"/>
            <a:ext cx="8458200" cy="4751388"/>
          </a:xfrm>
        </p:spPr>
        <p:style>
          <a:lnRef idx="2">
            <a:schemeClr val="accent1"/>
          </a:lnRef>
          <a:fillRef idx="1">
            <a:schemeClr val="lt1"/>
          </a:fillRef>
          <a:effectRef idx="0">
            <a:schemeClr val="accent1"/>
          </a:effectRef>
          <a:fontRef idx="minor">
            <a:schemeClr val="dk1"/>
          </a:fontRef>
        </p:style>
        <p:txBody>
          <a:bodyPr rtlCol="0">
            <a:normAutofit fontScale="70000" lnSpcReduction="20000"/>
          </a:bodyPr>
          <a:lstStyle/>
          <a:p>
            <a:pPr marL="0" indent="0" fontAlgn="auto">
              <a:spcAft>
                <a:spcPts val="0"/>
              </a:spcAft>
              <a:buFont typeface="Arial" panose="020B0604020202020204" pitchFamily="34" charset="0"/>
              <a:buNone/>
              <a:defRPr/>
            </a:pPr>
            <a:r>
              <a:rPr lang="en-US" b="1" dirty="0"/>
              <a:t>Beneficiary:</a:t>
            </a:r>
            <a:r>
              <a:rPr lang="en-US" dirty="0"/>
              <a:t> </a:t>
            </a:r>
          </a:p>
          <a:p>
            <a:pPr fontAlgn="auto">
              <a:spcAft>
                <a:spcPts val="0"/>
              </a:spcAft>
              <a:defRPr/>
            </a:pPr>
            <a:r>
              <a:rPr lang="en-US" dirty="0"/>
              <a:t>All notified TB patients are the beneficiary of the scheme   </a:t>
            </a:r>
          </a:p>
          <a:p>
            <a:pPr marL="0" indent="0" fontAlgn="auto">
              <a:spcAft>
                <a:spcPts val="0"/>
              </a:spcAft>
              <a:buFont typeface="Arial" panose="020B0604020202020204" pitchFamily="34" charset="0"/>
              <a:buNone/>
              <a:defRPr/>
            </a:pPr>
            <a:r>
              <a:rPr lang="en-US" b="1" dirty="0"/>
              <a:t>Eligibility: </a:t>
            </a:r>
            <a:endParaRPr lang="en-US" dirty="0"/>
          </a:p>
          <a:p>
            <a:pPr fontAlgn="auto">
              <a:spcAft>
                <a:spcPts val="0"/>
              </a:spcAft>
              <a:defRPr/>
            </a:pPr>
            <a:r>
              <a:rPr lang="en-US" dirty="0"/>
              <a:t>All TB patients notified on or after 1</a:t>
            </a:r>
            <a:r>
              <a:rPr lang="en-US" baseline="30000" dirty="0"/>
              <a:t>st</a:t>
            </a:r>
            <a:r>
              <a:rPr lang="en-US" dirty="0"/>
              <a:t> April 2018 and all existing TB patient on treatment</a:t>
            </a:r>
          </a:p>
          <a:p>
            <a:pPr marL="0" indent="0" fontAlgn="auto">
              <a:spcAft>
                <a:spcPts val="0"/>
              </a:spcAft>
              <a:buFont typeface="Arial" panose="020B0604020202020204" pitchFamily="34" charset="0"/>
              <a:buNone/>
              <a:defRPr/>
            </a:pPr>
            <a:r>
              <a:rPr lang="en-US" dirty="0"/>
              <a:t> </a:t>
            </a:r>
            <a:r>
              <a:rPr lang="en-US" b="1" dirty="0"/>
              <a:t>Duration of benefit: </a:t>
            </a:r>
            <a:endParaRPr lang="en-US" dirty="0"/>
          </a:p>
          <a:p>
            <a:pPr fontAlgn="auto">
              <a:spcAft>
                <a:spcPts val="0"/>
              </a:spcAft>
              <a:defRPr/>
            </a:pPr>
            <a:r>
              <a:rPr lang="en-US" dirty="0"/>
              <a:t>Incentives will be extended to TB patients as long as the patient is on anti-TB treatment </a:t>
            </a:r>
          </a:p>
          <a:p>
            <a:pPr marL="0" indent="0" fontAlgn="auto">
              <a:spcAft>
                <a:spcPts val="0"/>
              </a:spcAft>
              <a:buFont typeface="Arial" panose="020B0604020202020204" pitchFamily="34" charset="0"/>
              <a:buNone/>
              <a:defRPr/>
            </a:pPr>
            <a:r>
              <a:rPr lang="en-US" b="1" dirty="0"/>
              <a:t> </a:t>
            </a:r>
            <a:r>
              <a:rPr lang="en-IN" b="1" dirty="0"/>
              <a:t>Arrangement for payment</a:t>
            </a:r>
            <a:endParaRPr lang="en-US" b="1" dirty="0"/>
          </a:p>
          <a:p>
            <a:pPr fontAlgn="auto">
              <a:spcAft>
                <a:spcPts val="0"/>
              </a:spcAft>
              <a:defRPr/>
            </a:pPr>
            <a:r>
              <a:rPr lang="en-IN" dirty="0"/>
              <a:t>Payment will be made direct to bank account detail of patient, once s/he is notified in NIKSHAY</a:t>
            </a:r>
            <a:endParaRPr lang="en-US" dirty="0"/>
          </a:p>
          <a:p>
            <a:pPr fontAlgn="auto">
              <a:spcAft>
                <a:spcPts val="0"/>
              </a:spcAft>
              <a:defRPr/>
            </a:pPr>
            <a:r>
              <a:rPr lang="en-US" dirty="0"/>
              <a:t>On notification of TB patient the first incentive is given as advance and then till the patient is on anti-TB treatment. </a:t>
            </a:r>
          </a:p>
          <a:p>
            <a:pPr fontAlgn="auto">
              <a:spcAft>
                <a:spcPts val="0"/>
              </a:spcAft>
              <a:defRPr/>
            </a:pPr>
            <a:r>
              <a:rPr lang="en-US" dirty="0"/>
              <a:t>Also, to reduce the number of transactions, two months incentives will be clubbed. To ensure treatment adherence, after first installment, conditionality of follow-up examination is applicable. </a:t>
            </a:r>
          </a:p>
        </p:txBody>
      </p:sp>
    </p:spTree>
    <p:extLst>
      <p:ext uri="{BB962C8B-B14F-4D97-AF65-F5344CB8AC3E}">
        <p14:creationId xmlns:p14="http://schemas.microsoft.com/office/powerpoint/2010/main" val="82773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121186"/>
            <a:ext cx="8229600" cy="715427"/>
          </a:xfrm>
          <a:solidFill>
            <a:srgbClr val="0070C0"/>
          </a:solidFill>
        </p:spPr>
        <p:txBody>
          <a:bodyPr>
            <a:normAutofit/>
          </a:bodyPr>
          <a:lstStyle/>
          <a:p>
            <a:r>
              <a:rPr lang="en-IN" altLang="en-US" sz="3600" b="1" dirty="0">
                <a:solidFill>
                  <a:schemeClr val="bg1"/>
                </a:solidFill>
              </a:rPr>
              <a:t>Incentives to Providers</a:t>
            </a:r>
            <a:endParaRPr lang="en-US" altLang="en-US" sz="3600" b="1" dirty="0">
              <a:solidFill>
                <a:schemeClr val="bg1"/>
              </a:solidFill>
            </a:endParaRPr>
          </a:p>
        </p:txBody>
      </p:sp>
      <p:sp>
        <p:nvSpPr>
          <p:cNvPr id="3" name="Content Placeholder 2"/>
          <p:cNvSpPr>
            <a:spLocks noGrp="1"/>
          </p:cNvSpPr>
          <p:nvPr>
            <p:ph idx="1"/>
          </p:nvPr>
        </p:nvSpPr>
        <p:spPr>
          <a:xfrm>
            <a:off x="457200" y="1277957"/>
            <a:ext cx="8229600" cy="4848206"/>
          </a:xfrm>
        </p:spPr>
        <p:txBody>
          <a:bodyPr rtlCol="0">
            <a:normAutofit lnSpcReduction="10000"/>
          </a:bodyPr>
          <a:lstStyle/>
          <a:p>
            <a:pPr fontAlgn="auto">
              <a:spcAft>
                <a:spcPts val="0"/>
              </a:spcAft>
              <a:defRPr/>
            </a:pPr>
            <a:endParaRPr lang="en-IN" dirty="0"/>
          </a:p>
          <a:p>
            <a:pPr fontAlgn="auto">
              <a:spcAft>
                <a:spcPts val="0"/>
              </a:spcAft>
              <a:defRPr/>
            </a:pPr>
            <a:r>
              <a:rPr lang="en-IN" dirty="0"/>
              <a:t>Incentives of Rs. 1000/- for notification and reporting treatment outcome will be given in two instalments.</a:t>
            </a:r>
            <a:endParaRPr lang="en-US" sz="2400" dirty="0"/>
          </a:p>
          <a:p>
            <a:pPr lvl="1" fontAlgn="auto">
              <a:spcAft>
                <a:spcPts val="0"/>
              </a:spcAft>
              <a:defRPr/>
            </a:pPr>
            <a:r>
              <a:rPr lang="en-IN" dirty="0" err="1"/>
              <a:t>Rs</a:t>
            </a:r>
            <a:r>
              <a:rPr lang="en-IN" dirty="0"/>
              <a:t>. 500/- at notification of TB patient</a:t>
            </a:r>
            <a:endParaRPr lang="en-US" sz="2000" dirty="0"/>
          </a:p>
          <a:p>
            <a:pPr lvl="1" fontAlgn="auto">
              <a:spcAft>
                <a:spcPts val="0"/>
              </a:spcAft>
              <a:defRPr/>
            </a:pPr>
            <a:r>
              <a:rPr lang="en-IN" dirty="0" err="1"/>
              <a:t>Rs</a:t>
            </a:r>
            <a:r>
              <a:rPr lang="en-IN" dirty="0"/>
              <a:t>. 500/- at reporting treatment outcome</a:t>
            </a:r>
            <a:endParaRPr lang="en-US" sz="2000" dirty="0"/>
          </a:p>
          <a:p>
            <a:pPr fontAlgn="auto">
              <a:spcAft>
                <a:spcPts val="0"/>
              </a:spcAft>
              <a:defRPr/>
            </a:pPr>
            <a:endParaRPr lang="en-IN" dirty="0"/>
          </a:p>
          <a:p>
            <a:pPr fontAlgn="auto">
              <a:spcAft>
                <a:spcPts val="0"/>
              </a:spcAft>
              <a:defRPr/>
            </a:pPr>
            <a:r>
              <a:rPr lang="en-IN" dirty="0"/>
              <a:t>Incentive for Treatment support</a:t>
            </a:r>
          </a:p>
          <a:p>
            <a:pPr lvl="1" fontAlgn="auto">
              <a:spcAft>
                <a:spcPts val="0"/>
              </a:spcAft>
              <a:defRPr/>
            </a:pPr>
            <a:r>
              <a:rPr lang="en-IN" dirty="0"/>
              <a:t>New Case: </a:t>
            </a:r>
            <a:r>
              <a:rPr lang="en-IN" dirty="0" err="1"/>
              <a:t>Rs</a:t>
            </a:r>
            <a:r>
              <a:rPr lang="en-IN" dirty="0"/>
              <a:t>. 1000/- at completion of treatment</a:t>
            </a:r>
          </a:p>
          <a:p>
            <a:pPr lvl="1" fontAlgn="auto">
              <a:spcAft>
                <a:spcPts val="0"/>
              </a:spcAft>
              <a:defRPr/>
            </a:pPr>
            <a:r>
              <a:rPr lang="en-IN" dirty="0"/>
              <a:t>Previously Treated Case: </a:t>
            </a:r>
            <a:r>
              <a:rPr lang="en-IN" dirty="0" err="1"/>
              <a:t>Rs</a:t>
            </a:r>
            <a:r>
              <a:rPr lang="en-IN" dirty="0"/>
              <a:t>. 1500/- at completion of treatment</a:t>
            </a:r>
          </a:p>
          <a:p>
            <a:pPr lvl="1" fontAlgn="auto">
              <a:spcAft>
                <a:spcPts val="0"/>
              </a:spcAft>
              <a:defRPr/>
            </a:pPr>
            <a:r>
              <a:rPr lang="en-IN" dirty="0"/>
              <a:t>Drug Resistant Case: </a:t>
            </a:r>
            <a:r>
              <a:rPr lang="en-IN" dirty="0" err="1"/>
              <a:t>Rs</a:t>
            </a:r>
            <a:r>
              <a:rPr lang="en-IN" dirty="0"/>
              <a:t>. 2000/- at completion of intensive phase, </a:t>
            </a:r>
            <a:r>
              <a:rPr lang="en-IN" dirty="0" err="1"/>
              <a:t>Rs</a:t>
            </a:r>
            <a:r>
              <a:rPr lang="en-IN" dirty="0"/>
              <a:t>. 3000/- at completion of treatment</a:t>
            </a:r>
          </a:p>
          <a:p>
            <a:pPr lvl="1" fontAlgn="auto">
              <a:spcAft>
                <a:spcPts val="0"/>
              </a:spcAft>
              <a:defRPr/>
            </a:pPr>
            <a:endParaRPr lang="en-IN" dirty="0"/>
          </a:p>
          <a:p>
            <a:pPr lvl="1" fontAlgn="auto">
              <a:spcAft>
                <a:spcPts val="0"/>
              </a:spcAft>
              <a:defRPr/>
            </a:pPr>
            <a:endParaRPr lang="en-US" dirty="0"/>
          </a:p>
        </p:txBody>
      </p:sp>
      <p:cxnSp>
        <p:nvCxnSpPr>
          <p:cNvPr id="5" name="Straight Connector 4"/>
          <p:cNvCxnSpPr/>
          <p:nvPr/>
        </p:nvCxnSpPr>
        <p:spPr>
          <a:xfrm>
            <a:off x="628650" y="1690688"/>
            <a:ext cx="746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600" y="3429000"/>
            <a:ext cx="746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44538" y="6280150"/>
            <a:ext cx="7467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936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0169"/>
            <a:ext cx="8229600" cy="1018544"/>
          </a:xfrm>
          <a:solidFill>
            <a:srgbClr val="0070C0"/>
          </a:solidFill>
        </p:spPr>
        <p:txBody>
          <a:bodyPr rtlCol="0">
            <a:noAutofit/>
          </a:bodyPr>
          <a:lstStyle/>
          <a:p>
            <a:pPr lvl="1" algn="ctr" fontAlgn="auto">
              <a:lnSpc>
                <a:spcPct val="90000"/>
              </a:lnSpc>
              <a:spcAft>
                <a:spcPts val="0"/>
              </a:spcAft>
              <a:defRPr/>
            </a:pPr>
            <a:r>
              <a:rPr lang="en-GB" sz="3600" b="1" dirty="0">
                <a:solidFill>
                  <a:schemeClr val="bg1"/>
                </a:solidFill>
                <a:latin typeface="+mj-lt"/>
              </a:rPr>
              <a:t>Pre-requisites for DBT</a:t>
            </a:r>
            <a:br>
              <a:rPr lang="en-GB" sz="3600" b="1" dirty="0">
                <a:solidFill>
                  <a:schemeClr val="bg1"/>
                </a:solidFill>
                <a:latin typeface="+mj-lt"/>
              </a:rPr>
            </a:br>
            <a:r>
              <a:rPr lang="en-GB" sz="3200" b="1" dirty="0">
                <a:solidFill>
                  <a:schemeClr val="bg1"/>
                </a:solidFill>
                <a:latin typeface="+mj-lt"/>
              </a:rPr>
              <a:t>(</a:t>
            </a:r>
            <a:r>
              <a:rPr lang="en-GB" sz="3200" b="1" dirty="0" err="1">
                <a:solidFill>
                  <a:schemeClr val="bg1"/>
                </a:solidFill>
                <a:latin typeface="+mj-lt"/>
              </a:rPr>
              <a:t>Nikshay</a:t>
            </a:r>
            <a:r>
              <a:rPr lang="en-GB" sz="3200" b="1" dirty="0">
                <a:solidFill>
                  <a:schemeClr val="bg1"/>
                </a:solidFill>
                <a:latin typeface="+mj-lt"/>
              </a:rPr>
              <a:t> </a:t>
            </a:r>
            <a:r>
              <a:rPr lang="en-GB" sz="3200" b="1" dirty="0">
                <a:solidFill>
                  <a:schemeClr val="bg1"/>
                </a:solidFill>
                <a:latin typeface="+mj-lt"/>
                <a:sym typeface="Wingdings" panose="05000000000000000000" pitchFamily="2" charset="2"/>
              </a:rPr>
              <a:t> PFMSBank)</a:t>
            </a:r>
            <a:endParaRPr lang="en-US" sz="2000" b="1" dirty="0">
              <a:solidFill>
                <a:schemeClr val="bg1"/>
              </a:solidFill>
              <a:latin typeface="+mj-lt"/>
            </a:endParaRPr>
          </a:p>
        </p:txBody>
      </p:sp>
      <p:sp>
        <p:nvSpPr>
          <p:cNvPr id="5" name="Content Placeholder 4"/>
          <p:cNvSpPr>
            <a:spLocks noGrp="1"/>
          </p:cNvSpPr>
          <p:nvPr>
            <p:ph idx="1"/>
          </p:nvPr>
        </p:nvSpPr>
        <p:spPr>
          <a:xfrm>
            <a:off x="628650" y="1447800"/>
            <a:ext cx="3697288" cy="5096218"/>
          </a:xfrm>
        </p:spPr>
        <p:txBody>
          <a:bodyPr rtlCol="0">
            <a:normAutofit/>
          </a:bodyPr>
          <a:lstStyle/>
          <a:p>
            <a:pPr fontAlgn="auto">
              <a:spcAft>
                <a:spcPts val="0"/>
              </a:spcAft>
              <a:defRPr/>
            </a:pPr>
            <a:r>
              <a:rPr lang="en-US" dirty="0"/>
              <a:t>TB Patient to be notified in </a:t>
            </a:r>
            <a:r>
              <a:rPr lang="en-US" b="1" dirty="0"/>
              <a:t>NIKSHAY</a:t>
            </a:r>
            <a:r>
              <a:rPr lang="en-US" dirty="0"/>
              <a:t> with required details</a:t>
            </a:r>
          </a:p>
          <a:p>
            <a:pPr fontAlgn="auto">
              <a:spcAft>
                <a:spcPts val="0"/>
              </a:spcAft>
              <a:defRPr/>
            </a:pPr>
            <a:endParaRPr lang="en-US" dirty="0"/>
          </a:p>
          <a:p>
            <a:pPr fontAlgn="auto">
              <a:spcAft>
                <a:spcPts val="0"/>
              </a:spcAft>
              <a:defRPr/>
            </a:pPr>
            <a:r>
              <a:rPr lang="en-US" b="1" dirty="0"/>
              <a:t>Bank Account </a:t>
            </a:r>
            <a:r>
              <a:rPr lang="en-US" dirty="0"/>
              <a:t>Details are required of beneficiaries</a:t>
            </a:r>
          </a:p>
          <a:p>
            <a:pPr fontAlgn="auto">
              <a:spcAft>
                <a:spcPts val="0"/>
              </a:spcAft>
              <a:defRPr/>
            </a:pPr>
            <a:endParaRPr lang="en-US" dirty="0"/>
          </a:p>
          <a:p>
            <a:pPr fontAlgn="auto">
              <a:spcAft>
                <a:spcPts val="0"/>
              </a:spcAft>
              <a:defRPr/>
            </a:pPr>
            <a:r>
              <a:rPr lang="en-US" b="1" dirty="0"/>
              <a:t>AADHAAR</a:t>
            </a:r>
            <a:r>
              <a:rPr lang="en-US" dirty="0"/>
              <a:t> details are required</a:t>
            </a:r>
          </a:p>
          <a:p>
            <a:pPr fontAlgn="auto">
              <a:spcAft>
                <a:spcPts val="0"/>
              </a:spcAft>
              <a:defRPr/>
            </a:pPr>
            <a:endParaRPr lang="en-US" dirty="0"/>
          </a:p>
          <a:p>
            <a:pPr fontAlgn="auto">
              <a:spcAft>
                <a:spcPts val="0"/>
              </a:spcAft>
              <a:defRPr/>
            </a:pPr>
            <a:endParaRPr lang="en-US" dirty="0"/>
          </a:p>
        </p:txBody>
      </p:sp>
      <p:pic>
        <p:nvPicPr>
          <p:cNvPr id="5427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9967" y="1447799"/>
            <a:ext cx="4136834" cy="509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6370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65" y="172183"/>
            <a:ext cx="8766608" cy="765668"/>
          </a:xfrm>
          <a:solidFill>
            <a:srgbClr val="0070C0"/>
          </a:solidFill>
        </p:spPr>
        <p:txBody>
          <a:bodyPr>
            <a:noAutofit/>
          </a:bodyPr>
          <a:lstStyle/>
          <a:p>
            <a:pPr algn="ctr"/>
            <a:r>
              <a:rPr lang="en-US" sz="2800" b="1" dirty="0">
                <a:solidFill>
                  <a:schemeClr val="bg1"/>
                </a:solidFill>
              </a:rPr>
              <a:t>App based Prescription &amp; Dispensation of ATT</a:t>
            </a:r>
            <a:br>
              <a:rPr lang="en-US" sz="2800" b="1" dirty="0">
                <a:solidFill>
                  <a:schemeClr val="bg1"/>
                </a:solidFill>
              </a:rPr>
            </a:br>
            <a:r>
              <a:rPr lang="en-US" sz="2800" b="1" dirty="0">
                <a:solidFill>
                  <a:schemeClr val="bg1"/>
                </a:solidFill>
              </a:rPr>
              <a:t>“AP-</a:t>
            </a:r>
            <a:r>
              <a:rPr lang="en-US" sz="2800" b="1" dirty="0" err="1">
                <a:solidFill>
                  <a:schemeClr val="bg1"/>
                </a:solidFill>
              </a:rPr>
              <a:t>eRx</a:t>
            </a:r>
            <a:r>
              <a:rPr lang="en-US" sz="2800" b="1" dirty="0">
                <a:solidFill>
                  <a:schemeClr val="bg1"/>
                </a:solidFill>
              </a:rPr>
              <a:t> “</a:t>
            </a:r>
          </a:p>
        </p:txBody>
      </p:sp>
      <p:graphicFrame>
        <p:nvGraphicFramePr>
          <p:cNvPr id="55" name="Table 54"/>
          <p:cNvGraphicFramePr>
            <a:graphicFrameLocks noGrp="1"/>
          </p:cNvGraphicFramePr>
          <p:nvPr/>
        </p:nvGraphicFramePr>
        <p:xfrm>
          <a:off x="218364" y="1031576"/>
          <a:ext cx="7131341" cy="3860610"/>
        </p:xfrm>
        <a:graphic>
          <a:graphicData uri="http://schemas.openxmlformats.org/drawingml/2006/table">
            <a:tbl>
              <a:tblPr firstRow="1" firstCol="1" bandRow="1">
                <a:tableStyleId>{5C22544A-7EE6-4342-B048-85BDC9FD1C3A}</a:tableStyleId>
              </a:tblPr>
              <a:tblGrid>
                <a:gridCol w="2478088">
                  <a:extLst>
                    <a:ext uri="{9D8B030D-6E8A-4147-A177-3AD203B41FA5}">
                      <a16:colId xmlns:a16="http://schemas.microsoft.com/office/drawing/2014/main" val="2892994811"/>
                    </a:ext>
                  </a:extLst>
                </a:gridCol>
                <a:gridCol w="2318212">
                  <a:extLst>
                    <a:ext uri="{9D8B030D-6E8A-4147-A177-3AD203B41FA5}">
                      <a16:colId xmlns:a16="http://schemas.microsoft.com/office/drawing/2014/main" val="3571111999"/>
                    </a:ext>
                  </a:extLst>
                </a:gridCol>
                <a:gridCol w="2335041">
                  <a:extLst>
                    <a:ext uri="{9D8B030D-6E8A-4147-A177-3AD203B41FA5}">
                      <a16:colId xmlns:a16="http://schemas.microsoft.com/office/drawing/2014/main" val="2416834940"/>
                    </a:ext>
                  </a:extLst>
                </a:gridCol>
              </a:tblGrid>
              <a:tr h="270463">
                <a:tc>
                  <a:txBody>
                    <a:bodyPr/>
                    <a:lstStyle/>
                    <a:p>
                      <a:pPr marL="0" marR="0" algn="ctr">
                        <a:lnSpc>
                          <a:spcPct val="107000"/>
                        </a:lnSpc>
                        <a:spcBef>
                          <a:spcPts val="0"/>
                        </a:spcBef>
                        <a:spcAft>
                          <a:spcPts val="0"/>
                        </a:spcAft>
                      </a:pPr>
                      <a:r>
                        <a:rPr lang="en-US" sz="1400" dirty="0">
                          <a:effectLst/>
                        </a:rPr>
                        <a:t>Doctor</a:t>
                      </a:r>
                    </a:p>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Pharmacy</a:t>
                      </a:r>
                    </a:p>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Patient</a:t>
                      </a:r>
                    </a:p>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01290719"/>
                  </a:ext>
                </a:extLst>
              </a:tr>
              <a:tr h="2704628">
                <a:tc>
                  <a: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dirty="0">
                          <a:effectLst/>
                        </a:rPr>
                        <a:t>Reduces Irrational Use – Usage with our prescription</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dirty="0">
                          <a:solidFill>
                            <a:schemeClr val="tx1"/>
                          </a:solidFill>
                          <a:effectLst/>
                        </a:rPr>
                        <a:t>Prevents prescription drug errors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dirty="0">
                          <a:effectLst/>
                        </a:rPr>
                        <a:t>Drop-Down lists of medicines and their strengths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dirty="0">
                          <a:effectLst/>
                        </a:rPr>
                        <a:t>Patient’s medication history</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dirty="0">
                          <a:effectLst/>
                        </a:rPr>
                        <a:t>Prescription fulfillment tracking</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dirty="0">
                          <a:effectLst/>
                        </a:rPr>
                        <a:t>Improves medication adherence</a:t>
                      </a:r>
                    </a:p>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b="1" dirty="0">
                          <a:effectLst/>
                        </a:rPr>
                        <a:t>Reduced  Medication Abuse -  Usage not as per prescription</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b="1" dirty="0">
                          <a:solidFill>
                            <a:schemeClr val="accent1"/>
                          </a:solidFill>
                          <a:effectLst/>
                        </a:rPr>
                        <a:t>Better monitoring </a:t>
                      </a:r>
                      <a:r>
                        <a:rPr lang="en-US" sz="1400" b="1" dirty="0">
                          <a:effectLst/>
                        </a:rPr>
                        <a:t>of dispensations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b="1" dirty="0">
                          <a:effectLst/>
                        </a:rPr>
                        <a:t>Easier to verify the authenticity of the prescription</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b="1" dirty="0">
                          <a:effectLst/>
                        </a:rPr>
                        <a:t>Less time responding to prescriptions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b="1" dirty="0">
                          <a:solidFill>
                            <a:schemeClr val="accent1"/>
                          </a:solidFill>
                          <a:effectLst/>
                        </a:rPr>
                        <a:t>Direct reimbursement of benefits form Govt.</a:t>
                      </a:r>
                    </a:p>
                    <a:p>
                      <a:pPr marL="0" marR="0" algn="ctr">
                        <a:lnSpc>
                          <a:spcPct val="107000"/>
                        </a:lnSpc>
                        <a:spcBef>
                          <a:spcPts val="0"/>
                        </a:spcBef>
                        <a:spcAft>
                          <a:spcPts val="0"/>
                        </a:spcAft>
                      </a:pPr>
                      <a:r>
                        <a:rPr lang="en-US" sz="1400" b="1" dirty="0">
                          <a:solidFill>
                            <a:schemeClr val="accent1"/>
                          </a:solidFill>
                          <a:effectLst/>
                        </a:rPr>
                        <a:t> </a:t>
                      </a:r>
                      <a:endParaRPr lang="en-US" sz="1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b="1" dirty="0">
                          <a:effectLst/>
                        </a:rPr>
                        <a:t>Improved Patient Safety</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b="1" dirty="0">
                          <a:effectLst/>
                        </a:rPr>
                        <a:t>Reduces the cases of lost prescriptions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b="1" dirty="0">
                          <a:effectLst/>
                        </a:rPr>
                        <a:t>Improves medication adherence</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b="1" i="1" dirty="0">
                          <a:solidFill>
                            <a:schemeClr val="tx1"/>
                          </a:solidFill>
                          <a:effectLst/>
                        </a:rPr>
                        <a:t>Enables auto maintenance of </a:t>
                      </a:r>
                      <a:r>
                        <a:rPr lang="en-US" sz="1400" b="1" i="1" dirty="0">
                          <a:solidFill>
                            <a:srgbClr val="00B0F0"/>
                          </a:solidFill>
                          <a:effectLst/>
                        </a:rPr>
                        <a:t>medication history – </a:t>
                      </a:r>
                      <a:r>
                        <a:rPr lang="en-US" sz="1400" b="1" i="1" dirty="0">
                          <a:solidFill>
                            <a:schemeClr val="tx1"/>
                          </a:solidFill>
                          <a:effectLst/>
                        </a:rPr>
                        <a:t>accessible to any doctor</a:t>
                      </a:r>
                    </a:p>
                    <a:p>
                      <a:pPr marL="0" marR="0">
                        <a:lnSpc>
                          <a:spcPct val="107000"/>
                        </a:lnSpc>
                        <a:spcBef>
                          <a:spcPts val="0"/>
                        </a:spcBef>
                        <a:spcAft>
                          <a:spcPts val="0"/>
                        </a:spcAft>
                      </a:pPr>
                      <a:r>
                        <a:rPr lang="en-US" sz="1400" b="1" i="1" dirty="0">
                          <a:solidFill>
                            <a:schemeClr val="tx1"/>
                          </a:solidFill>
                          <a:effectLst/>
                        </a:rPr>
                        <a:t> </a:t>
                      </a:r>
                      <a:endParaRPr lang="en-US" sz="1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151459517"/>
                  </a:ext>
                </a:extLst>
              </a:tr>
            </a:tbl>
          </a:graphicData>
        </a:graphic>
      </p:graphicFrame>
      <p:sp>
        <p:nvSpPr>
          <p:cNvPr id="56" name="TextBox 55"/>
          <p:cNvSpPr txBox="1"/>
          <p:nvPr/>
        </p:nvSpPr>
        <p:spPr>
          <a:xfrm>
            <a:off x="983408" y="4963689"/>
            <a:ext cx="6107502" cy="338554"/>
          </a:xfrm>
          <a:prstGeom prst="rect">
            <a:avLst/>
          </a:prstGeom>
          <a:noFill/>
        </p:spPr>
        <p:txBody>
          <a:bodyPr wrap="square" rtlCol="0">
            <a:spAutoFit/>
          </a:bodyPr>
          <a:lstStyle/>
          <a:p>
            <a:pPr algn="ctr"/>
            <a:r>
              <a:rPr lang="en-US" sz="1600" b="1" dirty="0">
                <a:solidFill>
                  <a:srgbClr val="00B050"/>
                </a:solidFill>
              </a:rPr>
              <a:t>Data from the server linked to CM ‘CORE’ Dashboard</a:t>
            </a:r>
          </a:p>
        </p:txBody>
      </p:sp>
      <p:sp>
        <p:nvSpPr>
          <p:cNvPr id="31" name="Rectangle 1"/>
          <p:cNvSpPr txBox="1">
            <a:spLocks noChangeArrowheads="1"/>
          </p:cNvSpPr>
          <p:nvPr/>
        </p:nvSpPr>
        <p:spPr bwMode="auto">
          <a:xfrm>
            <a:off x="218364" y="5433040"/>
            <a:ext cx="7233939"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9"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1"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400" eaLnBrk="0" fontAlgn="base" hangingPunct="0">
              <a:spcBef>
                <a:spcPct val="0"/>
              </a:spcBef>
              <a:spcAft>
                <a:spcPct val="0"/>
              </a:spcAft>
              <a:buFontTx/>
              <a:buNone/>
            </a:pPr>
            <a:r>
              <a:rPr lang="en-US" altLang="en-US" sz="2000" dirty="0">
                <a:solidFill>
                  <a:srgbClr val="C00000"/>
                </a:solidFill>
                <a:cs typeface="Arial" panose="020B0604020202020204" pitchFamily="34" charset="0"/>
                <a:hlinkClick r:id="rId2"/>
              </a:rPr>
              <a:t>https://play.google.com/store/apps/details?id=org.gov.ap.doctor</a:t>
            </a:r>
            <a:endParaRPr lang="en-US" altLang="en-US" sz="2000" dirty="0">
              <a:solidFill>
                <a:srgbClr val="C00000"/>
              </a:solidFill>
              <a:cs typeface="Arial" panose="020B0604020202020204" pitchFamily="34" charset="0"/>
            </a:endParaRPr>
          </a:p>
          <a:p>
            <a:pPr marL="0" indent="0" algn="ctr" defTabSz="914400" eaLnBrk="0" fontAlgn="base" hangingPunct="0">
              <a:spcBef>
                <a:spcPct val="0"/>
              </a:spcBef>
              <a:spcAft>
                <a:spcPct val="0"/>
              </a:spcAft>
              <a:buFontTx/>
              <a:buNone/>
            </a:pPr>
            <a:r>
              <a:rPr lang="en-US" altLang="en-US" sz="2000" dirty="0" err="1">
                <a:solidFill>
                  <a:srgbClr val="C00000"/>
                </a:solidFill>
                <a:cs typeface="Arial" panose="020B0604020202020204" pitchFamily="34" charset="0"/>
                <a:hlinkClick r:id="rId3" action="ppaction://hlinkfile"/>
              </a:rPr>
              <a:t>APeRx_Doctor</a:t>
            </a:r>
            <a:r>
              <a:rPr lang="en-US" altLang="en-US" sz="2000" dirty="0">
                <a:solidFill>
                  <a:srgbClr val="C00000"/>
                </a:solidFill>
                <a:cs typeface="Arial" panose="020B0604020202020204" pitchFamily="34" charset="0"/>
                <a:hlinkClick r:id="rId3" action="ppaction://hlinkfile"/>
              </a:rPr>
              <a:t> App.mp4</a:t>
            </a:r>
            <a:endParaRPr lang="en-US" altLang="en-US" sz="2000" dirty="0">
              <a:solidFill>
                <a:srgbClr val="C00000"/>
              </a:solidFill>
              <a:cs typeface="Arial" panose="020B0604020202020204" pitchFamily="34" charset="0"/>
            </a:endParaRPr>
          </a:p>
          <a:p>
            <a:pPr marL="0" indent="0" algn="ctr" defTabSz="914400" eaLnBrk="0" fontAlgn="base" hangingPunct="0">
              <a:spcBef>
                <a:spcPct val="0"/>
              </a:spcBef>
              <a:spcAft>
                <a:spcPct val="0"/>
              </a:spcAft>
              <a:buFontTx/>
              <a:buNone/>
            </a:pPr>
            <a:r>
              <a:rPr lang="en-US" altLang="en-US" sz="2000" dirty="0">
                <a:solidFill>
                  <a:srgbClr val="1155CC"/>
                </a:solidFill>
                <a:cs typeface="Arial" panose="020B0604020202020204" pitchFamily="34" charset="0"/>
                <a:hlinkClick r:id="rId4"/>
              </a:rPr>
              <a:t>https://play.google.com/store/apps/details?id=org.gov.ap.pharmacy</a:t>
            </a:r>
            <a:endParaRPr lang="en-US" altLang="en-US" sz="2000" dirty="0">
              <a:solidFill>
                <a:srgbClr val="222222"/>
              </a:solidFill>
              <a:cs typeface="Arial" panose="020B0604020202020204" pitchFamily="34" charset="0"/>
            </a:endParaRPr>
          </a:p>
        </p:txBody>
      </p:sp>
      <p:pic>
        <p:nvPicPr>
          <p:cNvPr id="23" name="Picture 22"/>
          <p:cNvPicPr>
            <a:picLocks noChangeAspect="1"/>
          </p:cNvPicPr>
          <p:nvPr/>
        </p:nvPicPr>
        <p:blipFill rotWithShape="1">
          <a:blip r:embed="rId5" cstate="print"/>
          <a:srcRect l="33929" r="35357"/>
          <a:stretch/>
        </p:blipFill>
        <p:spPr>
          <a:xfrm>
            <a:off x="7452304" y="1031576"/>
            <a:ext cx="1532669" cy="2634650"/>
          </a:xfrm>
          <a:prstGeom prst="rect">
            <a:avLst/>
          </a:prstGeom>
        </p:spPr>
      </p:pic>
      <p:pic>
        <p:nvPicPr>
          <p:cNvPr id="29" name="Picture 28"/>
          <p:cNvPicPr>
            <a:picLocks noChangeAspect="1"/>
          </p:cNvPicPr>
          <p:nvPr/>
        </p:nvPicPr>
        <p:blipFill rotWithShape="1">
          <a:blip r:embed="rId6" cstate="print"/>
          <a:srcRect l="34444" r="34723"/>
          <a:stretch/>
        </p:blipFill>
        <p:spPr>
          <a:xfrm>
            <a:off x="7452303" y="3746439"/>
            <a:ext cx="1532669" cy="2952430"/>
          </a:xfrm>
          <a:prstGeom prst="rect">
            <a:avLst/>
          </a:prstGeom>
        </p:spPr>
      </p:pic>
    </p:spTree>
    <p:extLst>
      <p:ext uri="{BB962C8B-B14F-4D97-AF65-F5344CB8AC3E}">
        <p14:creationId xmlns:p14="http://schemas.microsoft.com/office/powerpoint/2010/main" val="7441764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65" y="172183"/>
            <a:ext cx="8766608" cy="765668"/>
          </a:xfrm>
          <a:solidFill>
            <a:srgbClr val="0070C0"/>
          </a:solidFill>
        </p:spPr>
        <p:txBody>
          <a:bodyPr>
            <a:noAutofit/>
          </a:bodyPr>
          <a:lstStyle/>
          <a:p>
            <a:pPr algn="ctr"/>
            <a:r>
              <a:rPr lang="en-US" sz="2800" b="1" dirty="0">
                <a:solidFill>
                  <a:schemeClr val="bg1"/>
                </a:solidFill>
                <a:latin typeface="+mn-lt"/>
              </a:rPr>
              <a:t>App based Prescription &amp; Dispensation of ATT</a:t>
            </a:r>
            <a:br>
              <a:rPr lang="en-US" sz="2800" b="1" dirty="0">
                <a:solidFill>
                  <a:schemeClr val="bg1"/>
                </a:solidFill>
                <a:latin typeface="+mn-lt"/>
              </a:rPr>
            </a:br>
            <a:r>
              <a:rPr lang="en-US" sz="2800" b="1" dirty="0">
                <a:solidFill>
                  <a:schemeClr val="bg1"/>
                </a:solidFill>
                <a:latin typeface="+mn-lt"/>
              </a:rPr>
              <a:t>“AP-</a:t>
            </a:r>
            <a:r>
              <a:rPr lang="en-US" sz="2800" b="1" dirty="0" err="1">
                <a:solidFill>
                  <a:schemeClr val="bg1"/>
                </a:solidFill>
                <a:latin typeface="+mn-lt"/>
              </a:rPr>
              <a:t>eRx</a:t>
            </a:r>
            <a:r>
              <a:rPr lang="en-US" sz="2800" b="1" dirty="0">
                <a:solidFill>
                  <a:schemeClr val="bg1"/>
                </a:solidFill>
                <a:latin typeface="+mn-lt"/>
              </a:rPr>
              <a:t> “</a:t>
            </a:r>
          </a:p>
        </p:txBody>
      </p:sp>
      <p:sp>
        <p:nvSpPr>
          <p:cNvPr id="3" name="Content Placeholder 2"/>
          <p:cNvSpPr>
            <a:spLocks noGrp="1"/>
          </p:cNvSpPr>
          <p:nvPr>
            <p:ph idx="1"/>
          </p:nvPr>
        </p:nvSpPr>
        <p:spPr>
          <a:xfrm>
            <a:off x="218364" y="937851"/>
            <a:ext cx="8766609" cy="333498"/>
          </a:xfrm>
        </p:spPr>
        <p:txBody>
          <a:bodyPr>
            <a:noAutofit/>
          </a:bodyPr>
          <a:lstStyle/>
          <a:p>
            <a:pPr marL="0" indent="0" algn="ctr">
              <a:spcBef>
                <a:spcPts val="0"/>
              </a:spcBef>
              <a:buNone/>
            </a:pPr>
            <a:r>
              <a:rPr lang="en-US" sz="1800" b="1" dirty="0">
                <a:solidFill>
                  <a:srgbClr val="00B050"/>
                </a:solidFill>
              </a:rPr>
              <a:t>Launched in September 2018, Hosted on Govt. of AP server In Google play store</a:t>
            </a:r>
          </a:p>
        </p:txBody>
      </p:sp>
      <p:grpSp>
        <p:nvGrpSpPr>
          <p:cNvPr id="4" name="Group 3"/>
          <p:cNvGrpSpPr/>
          <p:nvPr/>
        </p:nvGrpSpPr>
        <p:grpSpPr>
          <a:xfrm>
            <a:off x="218364" y="1466490"/>
            <a:ext cx="8766609" cy="4132053"/>
            <a:chOff x="734911" y="1183470"/>
            <a:chExt cx="7869553" cy="5000875"/>
          </a:xfrm>
        </p:grpSpPr>
        <p:pic>
          <p:nvPicPr>
            <p:cNvPr id="5" name="Picture 4">
              <a:extLst>
                <a:ext uri="{FF2B5EF4-FFF2-40B4-BE49-F238E27FC236}">
                  <a16:creationId xmlns:a16="http://schemas.microsoft.com/office/drawing/2014/main" id="{489D5CE1-DD2F-4B2D-99E9-0A0D9A56791F}"/>
                </a:ext>
              </a:extLst>
            </p:cNvPr>
            <p:cNvPicPr>
              <a:picLocks noChangeAspect="1"/>
            </p:cNvPicPr>
            <p:nvPr/>
          </p:nvPicPr>
          <p:blipFill>
            <a:blip r:embed="rId2"/>
            <a:stretch>
              <a:fillRect/>
            </a:stretch>
          </p:blipFill>
          <p:spPr>
            <a:xfrm>
              <a:off x="1674349" y="1515594"/>
              <a:ext cx="1116637" cy="970413"/>
            </a:xfrm>
            <a:prstGeom prst="rect">
              <a:avLst/>
            </a:prstGeom>
          </p:spPr>
        </p:pic>
        <p:sp>
          <p:nvSpPr>
            <p:cNvPr id="6" name="Rectangle 5">
              <a:extLst>
                <a:ext uri="{FF2B5EF4-FFF2-40B4-BE49-F238E27FC236}">
                  <a16:creationId xmlns:a16="http://schemas.microsoft.com/office/drawing/2014/main" id="{7B599359-5B0E-440C-87F8-6BA32B4BB513}"/>
                </a:ext>
              </a:extLst>
            </p:cNvPr>
            <p:cNvSpPr/>
            <p:nvPr/>
          </p:nvSpPr>
          <p:spPr>
            <a:xfrm>
              <a:off x="1516885" y="2542451"/>
              <a:ext cx="2735852" cy="76345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pPr>
              <a:r>
                <a:rPr lang="en-US" sz="1200" b="1" dirty="0">
                  <a:solidFill>
                    <a:srgbClr val="000000"/>
                  </a:solidFill>
                  <a:ea typeface="Calibri" panose="020F0502020204030204" pitchFamily="34" charset="0"/>
                  <a:cs typeface="Times New Roman" panose="02020603050405020304" pitchFamily="18" charset="0"/>
                </a:rPr>
                <a:t>Doctor writes prescription through </a:t>
              </a:r>
              <a:r>
                <a:rPr lang="en-US" sz="1200" b="1" dirty="0" err="1">
                  <a:solidFill>
                    <a:srgbClr val="000000"/>
                  </a:solidFill>
                  <a:ea typeface="Calibri" panose="020F0502020204030204" pitchFamily="34" charset="0"/>
                  <a:cs typeface="Times New Roman" panose="02020603050405020304" pitchFamily="18" charset="0"/>
                </a:rPr>
                <a:t>APeRx</a:t>
              </a:r>
              <a:r>
                <a:rPr lang="en-US" sz="1200" b="1" dirty="0">
                  <a:solidFill>
                    <a:srgbClr val="000000"/>
                  </a:solidFill>
                  <a:ea typeface="Calibri" panose="020F0502020204030204" pitchFamily="34" charset="0"/>
                  <a:cs typeface="Times New Roman" panose="02020603050405020304" pitchFamily="18" charset="0"/>
                </a:rPr>
                <a:t> doctors application</a:t>
              </a:r>
              <a:endParaRPr lang="en-US" sz="1400" b="1" dirty="0">
                <a:ea typeface="Calibri" panose="020F0502020204030204" pitchFamily="34" charset="0"/>
              </a:endParaRPr>
            </a:p>
          </p:txBody>
        </p:sp>
        <p:pic>
          <p:nvPicPr>
            <p:cNvPr id="7" name="Picture 6">
              <a:extLst>
                <a:ext uri="{FF2B5EF4-FFF2-40B4-BE49-F238E27FC236}">
                  <a16:creationId xmlns:a16="http://schemas.microsoft.com/office/drawing/2014/main" id="{C831D488-39A9-4DF9-B68A-3EA3F79EE8AA}"/>
                </a:ext>
              </a:extLst>
            </p:cNvPr>
            <p:cNvPicPr>
              <a:picLocks noChangeAspect="1"/>
            </p:cNvPicPr>
            <p:nvPr/>
          </p:nvPicPr>
          <p:blipFill>
            <a:blip r:embed="rId3"/>
            <a:stretch>
              <a:fillRect/>
            </a:stretch>
          </p:blipFill>
          <p:spPr>
            <a:xfrm>
              <a:off x="3859828" y="1752229"/>
              <a:ext cx="526971" cy="497141"/>
            </a:xfrm>
            <a:prstGeom prst="rect">
              <a:avLst/>
            </a:prstGeom>
          </p:spPr>
        </p:pic>
        <p:cxnSp>
          <p:nvCxnSpPr>
            <p:cNvPr id="8" name="Straight Arrow Connector 7">
              <a:extLst>
                <a:ext uri="{FF2B5EF4-FFF2-40B4-BE49-F238E27FC236}">
                  <a16:creationId xmlns:a16="http://schemas.microsoft.com/office/drawing/2014/main" id="{EDB95E6D-0185-405D-BA10-EA4C88E1345D}"/>
                </a:ext>
              </a:extLst>
            </p:cNvPr>
            <p:cNvCxnSpPr>
              <a:cxnSpLocks/>
            </p:cNvCxnSpPr>
            <p:nvPr/>
          </p:nvCxnSpPr>
          <p:spPr>
            <a:xfrm>
              <a:off x="2889957" y="2000798"/>
              <a:ext cx="824091" cy="0"/>
            </a:xfrm>
            <a:prstGeom prst="straightConnector1">
              <a:avLst/>
            </a:prstGeom>
            <a:ln>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473EDC-9BD5-410F-9DA8-E10D0FB88B28}"/>
                </a:ext>
              </a:extLst>
            </p:cNvPr>
            <p:cNvCxnSpPr>
              <a:cxnSpLocks/>
            </p:cNvCxnSpPr>
            <p:nvPr/>
          </p:nvCxnSpPr>
          <p:spPr>
            <a:xfrm>
              <a:off x="4485551" y="2000798"/>
              <a:ext cx="865385" cy="0"/>
            </a:xfrm>
            <a:prstGeom prst="straightConnector1">
              <a:avLst/>
            </a:prstGeom>
            <a:ln>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1A42163-ABA6-40C1-93FD-F9BEE36C33E7}"/>
                </a:ext>
              </a:extLst>
            </p:cNvPr>
            <p:cNvPicPr>
              <a:picLocks noChangeAspect="1"/>
            </p:cNvPicPr>
            <p:nvPr/>
          </p:nvPicPr>
          <p:blipFill>
            <a:blip r:embed="rId4"/>
            <a:stretch>
              <a:fillRect/>
            </a:stretch>
          </p:blipFill>
          <p:spPr>
            <a:xfrm>
              <a:off x="5455641" y="1938495"/>
              <a:ext cx="445283" cy="400755"/>
            </a:xfrm>
            <a:prstGeom prst="rect">
              <a:avLst/>
            </a:prstGeom>
          </p:spPr>
        </p:pic>
        <p:sp>
          <p:nvSpPr>
            <p:cNvPr id="11" name="Rectangle 10">
              <a:extLst>
                <a:ext uri="{FF2B5EF4-FFF2-40B4-BE49-F238E27FC236}">
                  <a16:creationId xmlns:a16="http://schemas.microsoft.com/office/drawing/2014/main" id="{D97D3A68-20C2-4FC8-B060-9A945513D894}"/>
                </a:ext>
              </a:extLst>
            </p:cNvPr>
            <p:cNvSpPr/>
            <p:nvPr/>
          </p:nvSpPr>
          <p:spPr>
            <a:xfrm>
              <a:off x="4386799" y="2542450"/>
              <a:ext cx="2201333" cy="76345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pPr>
              <a:r>
                <a:rPr lang="en-US" sz="1200" b="1" dirty="0">
                  <a:solidFill>
                    <a:srgbClr val="000000"/>
                  </a:solidFill>
                  <a:ea typeface="Calibri" panose="020F0502020204030204" pitchFamily="34" charset="0"/>
                  <a:cs typeface="Times New Roman" panose="02020603050405020304" pitchFamily="18" charset="0"/>
                </a:rPr>
                <a:t>Message / Share “Prescription Id” to patient </a:t>
              </a:r>
              <a:endParaRPr lang="en-US" sz="1400" b="1" dirty="0">
                <a:ea typeface="Calibri" panose="020F0502020204030204" pitchFamily="34" charset="0"/>
              </a:endParaRPr>
            </a:p>
          </p:txBody>
        </p:sp>
        <p:sp>
          <p:nvSpPr>
            <p:cNvPr id="12" name="Rectangle 11">
              <a:extLst>
                <a:ext uri="{FF2B5EF4-FFF2-40B4-BE49-F238E27FC236}">
                  <a16:creationId xmlns:a16="http://schemas.microsoft.com/office/drawing/2014/main" id="{CC87C24F-3539-47EB-BA2E-3BFFCD75B644}"/>
                </a:ext>
              </a:extLst>
            </p:cNvPr>
            <p:cNvSpPr/>
            <p:nvPr/>
          </p:nvSpPr>
          <p:spPr>
            <a:xfrm>
              <a:off x="5226403" y="1735296"/>
              <a:ext cx="1220609" cy="18062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pPr>
              <a:r>
                <a:rPr lang="en-US" sz="1200" b="1" dirty="0">
                  <a:solidFill>
                    <a:srgbClr val="000000"/>
                  </a:solidFill>
                  <a:ea typeface="Calibri" panose="020F0502020204030204" pitchFamily="34" charset="0"/>
                  <a:cs typeface="Times New Roman" panose="02020603050405020304" pitchFamily="18" charset="0"/>
                </a:rPr>
                <a:t>Prescription ID</a:t>
              </a:r>
              <a:endParaRPr lang="en-US" sz="1600" b="1" dirty="0">
                <a:ea typeface="Calibri" panose="020F0502020204030204" pitchFamily="34" charset="0"/>
              </a:endParaRPr>
            </a:p>
          </p:txBody>
        </p:sp>
        <p:cxnSp>
          <p:nvCxnSpPr>
            <p:cNvPr id="13" name="Straight Arrow Connector 12">
              <a:extLst>
                <a:ext uri="{FF2B5EF4-FFF2-40B4-BE49-F238E27FC236}">
                  <a16:creationId xmlns:a16="http://schemas.microsoft.com/office/drawing/2014/main" id="{19C0535B-00E2-483D-9F35-5232957B9325}"/>
                </a:ext>
              </a:extLst>
            </p:cNvPr>
            <p:cNvCxnSpPr>
              <a:cxnSpLocks/>
            </p:cNvCxnSpPr>
            <p:nvPr/>
          </p:nvCxnSpPr>
          <p:spPr>
            <a:xfrm>
              <a:off x="6130160" y="2000798"/>
              <a:ext cx="804215" cy="0"/>
            </a:xfrm>
            <a:prstGeom prst="straightConnector1">
              <a:avLst/>
            </a:prstGeom>
            <a:ln>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BA8AB86-B624-4148-8C9E-D1711A57BA11}"/>
                </a:ext>
              </a:extLst>
            </p:cNvPr>
            <p:cNvPicPr>
              <a:picLocks noChangeAspect="1"/>
            </p:cNvPicPr>
            <p:nvPr/>
          </p:nvPicPr>
          <p:blipFill>
            <a:blip r:embed="rId5"/>
            <a:stretch>
              <a:fillRect/>
            </a:stretch>
          </p:blipFill>
          <p:spPr>
            <a:xfrm>
              <a:off x="7089172" y="1573828"/>
              <a:ext cx="445283" cy="853940"/>
            </a:xfrm>
            <a:prstGeom prst="rect">
              <a:avLst/>
            </a:prstGeom>
          </p:spPr>
        </p:pic>
        <p:pic>
          <p:nvPicPr>
            <p:cNvPr id="15" name="Picture 14">
              <a:extLst>
                <a:ext uri="{FF2B5EF4-FFF2-40B4-BE49-F238E27FC236}">
                  <a16:creationId xmlns:a16="http://schemas.microsoft.com/office/drawing/2014/main" id="{EDDC1175-27E3-4E60-9C82-A4F3A1D94201}"/>
                </a:ext>
              </a:extLst>
            </p:cNvPr>
            <p:cNvPicPr>
              <a:picLocks noChangeAspect="1"/>
            </p:cNvPicPr>
            <p:nvPr/>
          </p:nvPicPr>
          <p:blipFill>
            <a:blip r:embed="rId6" cstate="print"/>
            <a:stretch>
              <a:fillRect/>
            </a:stretch>
          </p:blipFill>
          <p:spPr>
            <a:xfrm>
              <a:off x="6676857" y="4361738"/>
              <a:ext cx="1234095" cy="851184"/>
            </a:xfrm>
            <a:prstGeom prst="rect">
              <a:avLst/>
            </a:prstGeom>
          </p:spPr>
        </p:pic>
        <p:cxnSp>
          <p:nvCxnSpPr>
            <p:cNvPr id="16" name="Straight Arrow Connector 15">
              <a:extLst>
                <a:ext uri="{FF2B5EF4-FFF2-40B4-BE49-F238E27FC236}">
                  <a16:creationId xmlns:a16="http://schemas.microsoft.com/office/drawing/2014/main" id="{80CFB23E-F53D-4531-801D-F212B546008B}"/>
                </a:ext>
              </a:extLst>
            </p:cNvPr>
            <p:cNvCxnSpPr>
              <a:cxnSpLocks/>
            </p:cNvCxnSpPr>
            <p:nvPr/>
          </p:nvCxnSpPr>
          <p:spPr>
            <a:xfrm>
              <a:off x="7300523" y="2542451"/>
              <a:ext cx="0" cy="1761067"/>
            </a:xfrm>
            <a:prstGeom prst="straightConnector1">
              <a:avLst/>
            </a:prstGeom>
            <a:ln>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9CE41BB-7A42-4D7E-83E1-3726582A4A2A}"/>
                </a:ext>
              </a:extLst>
            </p:cNvPr>
            <p:cNvSpPr/>
            <p:nvPr/>
          </p:nvSpPr>
          <p:spPr>
            <a:xfrm>
              <a:off x="7345680" y="2427769"/>
              <a:ext cx="1258784" cy="181763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pPr>
              <a:r>
                <a:rPr lang="en-US" sz="1200" b="1" dirty="0">
                  <a:solidFill>
                    <a:srgbClr val="000000"/>
                  </a:solidFill>
                  <a:ea typeface="Calibri" panose="020F0502020204030204" pitchFamily="34" charset="0"/>
                  <a:cs typeface="Times New Roman" panose="02020603050405020304" pitchFamily="18" charset="0"/>
                </a:rPr>
                <a:t>Patient visits pharmacy with “Prescription ID” before prescription validity is expired</a:t>
              </a:r>
              <a:r>
                <a:rPr lang="en-US" sz="1200" dirty="0">
                  <a:solidFill>
                    <a:srgbClr val="000000"/>
                  </a:solidFill>
                  <a:ea typeface="Calibri" panose="020F0502020204030204" pitchFamily="34" charset="0"/>
                  <a:cs typeface="Times New Roman" panose="02020603050405020304" pitchFamily="18" charset="0"/>
                </a:rPr>
                <a:t>.</a:t>
              </a:r>
              <a:endParaRPr lang="en-US" sz="1400" dirty="0">
                <a:ea typeface="Calibri" panose="020F0502020204030204" pitchFamily="34" charset="0"/>
              </a:endParaRPr>
            </a:p>
          </p:txBody>
        </p:sp>
        <p:cxnSp>
          <p:nvCxnSpPr>
            <p:cNvPr id="18" name="Straight Arrow Connector 17">
              <a:extLst>
                <a:ext uri="{FF2B5EF4-FFF2-40B4-BE49-F238E27FC236}">
                  <a16:creationId xmlns:a16="http://schemas.microsoft.com/office/drawing/2014/main" id="{31EB56EF-F08C-4CB8-A05C-9B86687190BD}"/>
                </a:ext>
              </a:extLst>
            </p:cNvPr>
            <p:cNvCxnSpPr>
              <a:cxnSpLocks/>
            </p:cNvCxnSpPr>
            <p:nvPr/>
          </p:nvCxnSpPr>
          <p:spPr>
            <a:xfrm flipH="1">
              <a:off x="5756465" y="4854414"/>
              <a:ext cx="831667" cy="0"/>
            </a:xfrm>
            <a:prstGeom prst="straightConnector1">
              <a:avLst/>
            </a:prstGeom>
            <a:ln>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FC81A72-B9D0-433A-BB70-AE779C04624F}"/>
                </a:ext>
              </a:extLst>
            </p:cNvPr>
            <p:cNvPicPr>
              <a:picLocks noChangeAspect="1"/>
            </p:cNvPicPr>
            <p:nvPr/>
          </p:nvPicPr>
          <p:blipFill>
            <a:blip r:embed="rId7"/>
            <a:stretch>
              <a:fillRect/>
            </a:stretch>
          </p:blipFill>
          <p:spPr>
            <a:xfrm>
              <a:off x="3440182" y="4611274"/>
              <a:ext cx="526971" cy="497141"/>
            </a:xfrm>
            <a:prstGeom prst="rect">
              <a:avLst/>
            </a:prstGeom>
          </p:spPr>
        </p:pic>
        <p:sp>
          <p:nvSpPr>
            <p:cNvPr id="20" name="Rectangle 19">
              <a:extLst>
                <a:ext uri="{FF2B5EF4-FFF2-40B4-BE49-F238E27FC236}">
                  <a16:creationId xmlns:a16="http://schemas.microsoft.com/office/drawing/2014/main" id="{A43EF563-1914-4226-8D9E-DAFB4260ECC8}"/>
                </a:ext>
              </a:extLst>
            </p:cNvPr>
            <p:cNvSpPr/>
            <p:nvPr/>
          </p:nvSpPr>
          <p:spPr>
            <a:xfrm>
              <a:off x="2498050" y="5370312"/>
              <a:ext cx="2350533" cy="78921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pPr>
              <a:r>
                <a:rPr lang="en-US" sz="1200" b="1" dirty="0">
                  <a:solidFill>
                    <a:srgbClr val="000000"/>
                  </a:solidFill>
                  <a:ea typeface="Calibri" panose="020F0502020204030204" pitchFamily="34" charset="0"/>
                  <a:cs typeface="Times New Roman" panose="02020603050405020304" pitchFamily="18" charset="0"/>
                </a:rPr>
                <a:t>Pharmacy dispenses medicines Partially or Completely based on patient request</a:t>
              </a:r>
              <a:endParaRPr lang="en-US" sz="1400" b="1" dirty="0">
                <a:ea typeface="Calibri" panose="020F0502020204030204" pitchFamily="34" charset="0"/>
              </a:endParaRPr>
            </a:p>
          </p:txBody>
        </p:sp>
        <p:pic>
          <p:nvPicPr>
            <p:cNvPr id="21" name="Picture 20">
              <a:extLst>
                <a:ext uri="{FF2B5EF4-FFF2-40B4-BE49-F238E27FC236}">
                  <a16:creationId xmlns:a16="http://schemas.microsoft.com/office/drawing/2014/main" id="{18B3DEA8-CE74-47C6-AB41-00D6FAE0D8EC}"/>
                </a:ext>
              </a:extLst>
            </p:cNvPr>
            <p:cNvPicPr>
              <a:picLocks noChangeAspect="1"/>
            </p:cNvPicPr>
            <p:nvPr/>
          </p:nvPicPr>
          <p:blipFill>
            <a:blip r:embed="rId8"/>
            <a:stretch>
              <a:fillRect/>
            </a:stretch>
          </p:blipFill>
          <p:spPr>
            <a:xfrm>
              <a:off x="3175533" y="1416276"/>
              <a:ext cx="384081" cy="658425"/>
            </a:xfrm>
            <a:prstGeom prst="rect">
              <a:avLst/>
            </a:prstGeom>
          </p:spPr>
        </p:pic>
        <p:sp>
          <p:nvSpPr>
            <p:cNvPr id="22" name="Rectangle 21">
              <a:extLst>
                <a:ext uri="{FF2B5EF4-FFF2-40B4-BE49-F238E27FC236}">
                  <a16:creationId xmlns:a16="http://schemas.microsoft.com/office/drawing/2014/main" id="{644A79C2-3D0D-40AC-ACF6-79766699086E}"/>
                </a:ext>
              </a:extLst>
            </p:cNvPr>
            <p:cNvSpPr/>
            <p:nvPr/>
          </p:nvSpPr>
          <p:spPr>
            <a:xfrm>
              <a:off x="4976262" y="4628541"/>
              <a:ext cx="877526" cy="435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pPr>
              <a:r>
                <a:rPr lang="en-US" sz="2000" b="1" dirty="0" err="1">
                  <a:solidFill>
                    <a:srgbClr val="C00000"/>
                  </a:solidFill>
                  <a:ea typeface="Calibri" panose="020F0502020204030204" pitchFamily="34" charset="0"/>
                  <a:cs typeface="Times New Roman" panose="02020603050405020304" pitchFamily="18" charset="0"/>
                </a:rPr>
                <a:t>APeRx</a:t>
              </a:r>
              <a:endParaRPr lang="en-US" sz="2800" b="1" dirty="0">
                <a:solidFill>
                  <a:srgbClr val="C00000"/>
                </a:solidFill>
                <a:ea typeface="Calibri" panose="020F0502020204030204" pitchFamily="34" charset="0"/>
              </a:endParaRPr>
            </a:p>
          </p:txBody>
        </p:sp>
        <p:sp>
          <p:nvSpPr>
            <p:cNvPr id="24" name="Rectangle 23">
              <a:extLst>
                <a:ext uri="{FF2B5EF4-FFF2-40B4-BE49-F238E27FC236}">
                  <a16:creationId xmlns:a16="http://schemas.microsoft.com/office/drawing/2014/main" id="{90D3BF0B-D954-41B0-B525-5C99B4FBB1B9}"/>
                </a:ext>
              </a:extLst>
            </p:cNvPr>
            <p:cNvSpPr/>
            <p:nvPr/>
          </p:nvSpPr>
          <p:spPr>
            <a:xfrm>
              <a:off x="3021100" y="1183470"/>
              <a:ext cx="692949" cy="244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pPr>
              <a:r>
                <a:rPr lang="en-US" sz="1200" b="1" dirty="0" err="1">
                  <a:solidFill>
                    <a:srgbClr val="000000"/>
                  </a:solidFill>
                  <a:ea typeface="Calibri" panose="020F0502020204030204" pitchFamily="34" charset="0"/>
                  <a:cs typeface="Times New Roman" panose="02020603050405020304" pitchFamily="18" charset="0"/>
                </a:rPr>
                <a:t>APeRx</a:t>
              </a:r>
              <a:endParaRPr lang="en-US" sz="1600" b="1" dirty="0">
                <a:ea typeface="Calibri" panose="020F0502020204030204" pitchFamily="34" charset="0"/>
              </a:endParaRPr>
            </a:p>
          </p:txBody>
        </p:sp>
        <p:sp>
          <p:nvSpPr>
            <p:cNvPr id="25" name="Rectangle 24">
              <a:extLst>
                <a:ext uri="{FF2B5EF4-FFF2-40B4-BE49-F238E27FC236}">
                  <a16:creationId xmlns:a16="http://schemas.microsoft.com/office/drawing/2014/main" id="{161C354D-BE6A-4116-BE45-F2A878842D0B}"/>
                </a:ext>
              </a:extLst>
            </p:cNvPr>
            <p:cNvSpPr/>
            <p:nvPr/>
          </p:nvSpPr>
          <p:spPr>
            <a:xfrm>
              <a:off x="5144347" y="5370313"/>
              <a:ext cx="3084043" cy="79893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pPr>
              <a:r>
                <a:rPr lang="en-US" sz="1200" b="1" dirty="0">
                  <a:solidFill>
                    <a:srgbClr val="000000"/>
                  </a:solidFill>
                  <a:ea typeface="Calibri" panose="020F0502020204030204" pitchFamily="34" charset="0"/>
                  <a:cs typeface="Times New Roman" panose="02020603050405020304" pitchFamily="18" charset="0"/>
                </a:rPr>
                <a:t>Pharmacy access prescription using Prescription ID through </a:t>
              </a:r>
              <a:r>
                <a:rPr lang="en-US" sz="1200" b="1" dirty="0" err="1">
                  <a:solidFill>
                    <a:srgbClr val="000000"/>
                  </a:solidFill>
                  <a:ea typeface="Calibri" panose="020F0502020204030204" pitchFamily="34" charset="0"/>
                  <a:cs typeface="Times New Roman" panose="02020603050405020304" pitchFamily="18" charset="0"/>
                </a:rPr>
                <a:t>APeRx</a:t>
              </a:r>
              <a:r>
                <a:rPr lang="en-US" sz="1200" b="1" dirty="0">
                  <a:solidFill>
                    <a:srgbClr val="000000"/>
                  </a:solidFill>
                  <a:ea typeface="Calibri" panose="020F0502020204030204" pitchFamily="34" charset="0"/>
                  <a:cs typeface="Times New Roman" panose="02020603050405020304" pitchFamily="18" charset="0"/>
                </a:rPr>
                <a:t> pharmacy application</a:t>
              </a:r>
              <a:endParaRPr lang="en-US" sz="1400" b="1" dirty="0">
                <a:ea typeface="Calibri" panose="020F0502020204030204" pitchFamily="34" charset="0"/>
              </a:endParaRPr>
            </a:p>
          </p:txBody>
        </p:sp>
        <p:cxnSp>
          <p:nvCxnSpPr>
            <p:cNvPr id="26" name="Straight Arrow Connector 25">
              <a:extLst>
                <a:ext uri="{FF2B5EF4-FFF2-40B4-BE49-F238E27FC236}">
                  <a16:creationId xmlns:a16="http://schemas.microsoft.com/office/drawing/2014/main" id="{5DC7AB73-6A1E-49CF-8814-851889E6E7CF}"/>
                </a:ext>
              </a:extLst>
            </p:cNvPr>
            <p:cNvCxnSpPr>
              <a:cxnSpLocks/>
            </p:cNvCxnSpPr>
            <p:nvPr/>
          </p:nvCxnSpPr>
          <p:spPr>
            <a:xfrm flipH="1">
              <a:off x="4068177" y="4854414"/>
              <a:ext cx="1002909" cy="0"/>
            </a:xfrm>
            <a:prstGeom prst="straightConnector1">
              <a:avLst/>
            </a:prstGeom>
            <a:ln>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43">
              <a:extLst>
                <a:ext uri="{FF2B5EF4-FFF2-40B4-BE49-F238E27FC236}">
                  <a16:creationId xmlns:a16="http://schemas.microsoft.com/office/drawing/2014/main" id="{D9289D99-2FFE-4EF1-9B8F-DCC1C455FD71}"/>
                </a:ext>
              </a:extLst>
            </p:cNvPr>
            <p:cNvCxnSpPr>
              <a:cxnSpLocks/>
              <a:stCxn id="6" idx="2"/>
            </p:cNvCxnSpPr>
            <p:nvPr/>
          </p:nvCxnSpPr>
          <p:spPr>
            <a:xfrm rot="16200000" flipH="1">
              <a:off x="2509813" y="3680907"/>
              <a:ext cx="1305368" cy="555371"/>
            </a:xfrm>
            <a:prstGeom prst="bentConnector3">
              <a:avLst>
                <a:gd name="adj1" fmla="val 50000"/>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2518E35-B774-41AC-AF48-59A45692DECF}"/>
                </a:ext>
              </a:extLst>
            </p:cNvPr>
            <p:cNvSpPr/>
            <p:nvPr/>
          </p:nvSpPr>
          <p:spPr>
            <a:xfrm>
              <a:off x="734911" y="3641726"/>
              <a:ext cx="1328228" cy="25426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pPr>
              <a:r>
                <a:rPr lang="en-US" sz="1200" b="1" dirty="0">
                  <a:solidFill>
                    <a:srgbClr val="000000"/>
                  </a:solidFill>
                  <a:ea typeface="Calibri" panose="020F0502020204030204" pitchFamily="34" charset="0"/>
                  <a:cs typeface="Times New Roman" panose="02020603050405020304" pitchFamily="18" charset="0"/>
                </a:rPr>
                <a:t>Doctor can see the status of the dispensation through </a:t>
              </a:r>
              <a:r>
                <a:rPr lang="en-US" sz="1200" b="1" dirty="0" err="1">
                  <a:solidFill>
                    <a:srgbClr val="000000"/>
                  </a:solidFill>
                  <a:ea typeface="Calibri" panose="020F0502020204030204" pitchFamily="34" charset="0"/>
                  <a:cs typeface="Times New Roman" panose="02020603050405020304" pitchFamily="18" charset="0"/>
                </a:rPr>
                <a:t>APeRx</a:t>
              </a:r>
              <a:r>
                <a:rPr lang="en-US" sz="1200" b="1" dirty="0">
                  <a:solidFill>
                    <a:srgbClr val="000000"/>
                  </a:solidFill>
                  <a:ea typeface="Calibri" panose="020F0502020204030204" pitchFamily="34" charset="0"/>
                  <a:cs typeface="Times New Roman" panose="02020603050405020304" pitchFamily="18" charset="0"/>
                </a:rPr>
                <a:t> doctors app. (Not Dispensed. Partially / completely dispensed)</a:t>
              </a:r>
              <a:endParaRPr lang="en-US" sz="1400" b="1" dirty="0">
                <a:ea typeface="Calibri" panose="020F0502020204030204" pitchFamily="34" charset="0"/>
              </a:endParaRPr>
            </a:p>
          </p:txBody>
        </p:sp>
      </p:grpSp>
      <p:pic>
        <p:nvPicPr>
          <p:cNvPr id="53" name="Picture 52">
            <a:extLst>
              <a:ext uri="{FF2B5EF4-FFF2-40B4-BE49-F238E27FC236}">
                <a16:creationId xmlns:a16="http://schemas.microsoft.com/office/drawing/2014/main" id="{18B3DEA8-CE74-47C6-AB41-00D6FAE0D8EC}"/>
              </a:ext>
            </a:extLst>
          </p:cNvPr>
          <p:cNvPicPr>
            <a:picLocks noChangeAspect="1"/>
          </p:cNvPicPr>
          <p:nvPr/>
        </p:nvPicPr>
        <p:blipFill>
          <a:blip r:embed="rId8"/>
          <a:stretch>
            <a:fillRect/>
          </a:stretch>
        </p:blipFill>
        <p:spPr>
          <a:xfrm>
            <a:off x="8346395" y="4215392"/>
            <a:ext cx="219635" cy="435614"/>
          </a:xfrm>
          <a:prstGeom prst="rect">
            <a:avLst/>
          </a:prstGeom>
        </p:spPr>
      </p:pic>
      <p:sp>
        <p:nvSpPr>
          <p:cNvPr id="31" name="Rectangle 1"/>
          <p:cNvSpPr txBox="1">
            <a:spLocks noChangeArrowheads="1"/>
          </p:cNvSpPr>
          <p:nvPr/>
        </p:nvSpPr>
        <p:spPr bwMode="auto">
          <a:xfrm>
            <a:off x="218364" y="5683206"/>
            <a:ext cx="8766609"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9"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1"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400" eaLnBrk="0" fontAlgn="base" hangingPunct="0">
              <a:spcBef>
                <a:spcPct val="0"/>
              </a:spcBef>
              <a:spcAft>
                <a:spcPct val="0"/>
              </a:spcAft>
              <a:buFontTx/>
              <a:buNone/>
            </a:pPr>
            <a:r>
              <a:rPr lang="en-US" altLang="en-US" sz="2000" dirty="0">
                <a:solidFill>
                  <a:srgbClr val="C00000"/>
                </a:solidFill>
                <a:cs typeface="Arial" panose="020B0604020202020204" pitchFamily="34" charset="0"/>
                <a:hlinkClick r:id="rId9"/>
              </a:rPr>
              <a:t>https://play.google.com/store/apps/details?id=org.gov.ap.doctor</a:t>
            </a:r>
            <a:endParaRPr lang="en-US" altLang="en-US" sz="2000" dirty="0">
              <a:solidFill>
                <a:srgbClr val="C00000"/>
              </a:solidFill>
              <a:cs typeface="Arial" panose="020B0604020202020204" pitchFamily="34" charset="0"/>
            </a:endParaRPr>
          </a:p>
          <a:p>
            <a:pPr marL="0" indent="0" algn="ctr" defTabSz="914400" eaLnBrk="0" fontAlgn="base" hangingPunct="0">
              <a:spcBef>
                <a:spcPct val="0"/>
              </a:spcBef>
              <a:spcAft>
                <a:spcPct val="0"/>
              </a:spcAft>
              <a:buFontTx/>
              <a:buNone/>
            </a:pPr>
            <a:r>
              <a:rPr lang="en-US" altLang="en-US" sz="2000" dirty="0" err="1">
                <a:solidFill>
                  <a:srgbClr val="C00000"/>
                </a:solidFill>
                <a:cs typeface="Arial" panose="020B0604020202020204" pitchFamily="34" charset="0"/>
                <a:hlinkClick r:id="rId10" action="ppaction://hlinkfile"/>
              </a:rPr>
              <a:t>APeRx_Doctor</a:t>
            </a:r>
            <a:r>
              <a:rPr lang="en-US" altLang="en-US" sz="2000" dirty="0">
                <a:solidFill>
                  <a:srgbClr val="C00000"/>
                </a:solidFill>
                <a:cs typeface="Arial" panose="020B0604020202020204" pitchFamily="34" charset="0"/>
                <a:hlinkClick r:id="rId10" action="ppaction://hlinkfile"/>
              </a:rPr>
              <a:t> App.mp4</a:t>
            </a:r>
            <a:endParaRPr lang="en-US" altLang="en-US" sz="2000" dirty="0">
              <a:solidFill>
                <a:srgbClr val="C00000"/>
              </a:solidFill>
              <a:cs typeface="Arial" panose="020B0604020202020204" pitchFamily="34" charset="0"/>
            </a:endParaRPr>
          </a:p>
          <a:p>
            <a:pPr marL="0" indent="0" algn="ctr" defTabSz="914400" eaLnBrk="0" fontAlgn="base" hangingPunct="0">
              <a:spcBef>
                <a:spcPct val="0"/>
              </a:spcBef>
              <a:spcAft>
                <a:spcPct val="0"/>
              </a:spcAft>
              <a:buFontTx/>
              <a:buNone/>
            </a:pPr>
            <a:r>
              <a:rPr lang="en-US" altLang="en-US" sz="2000" dirty="0">
                <a:solidFill>
                  <a:srgbClr val="1155CC"/>
                </a:solidFill>
                <a:cs typeface="Arial" panose="020B0604020202020204" pitchFamily="34" charset="0"/>
                <a:hlinkClick r:id="rId11"/>
              </a:rPr>
              <a:t>https://play.google.com/store/apps/details?id=org.gov.ap.pharmacy</a:t>
            </a:r>
            <a:endParaRPr lang="en-US" altLang="en-US" sz="2000" dirty="0">
              <a:solidFill>
                <a:srgbClr val="222222"/>
              </a:solidFill>
              <a:cs typeface="Arial" panose="020B0604020202020204" pitchFamily="34" charset="0"/>
            </a:endParaRPr>
          </a:p>
        </p:txBody>
      </p:sp>
    </p:spTree>
    <p:extLst>
      <p:ext uri="{BB962C8B-B14F-4D97-AF65-F5344CB8AC3E}">
        <p14:creationId xmlns:p14="http://schemas.microsoft.com/office/powerpoint/2010/main" val="9277409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1709739"/>
            <a:ext cx="7886700" cy="3579713"/>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Thank You</a:t>
            </a:r>
          </a:p>
        </p:txBody>
      </p:sp>
      <p:sp>
        <p:nvSpPr>
          <p:cNvPr id="5" name="Text Placeholder 4"/>
          <p:cNvSpPr>
            <a:spLocks noGrp="1"/>
          </p:cNvSpPr>
          <p:nvPr>
            <p:ph type="body" idx="1"/>
          </p:nvPr>
        </p:nvSpPr>
        <p:spPr>
          <a:xfrm>
            <a:off x="3804249" y="698738"/>
            <a:ext cx="4690463" cy="3416061"/>
          </a:xfrm>
          <a:ln>
            <a:solidFill>
              <a:srgbClr val="C00000"/>
            </a:solidFill>
          </a:ln>
        </p:spPr>
        <p:txBody>
          <a:bodyPr>
            <a:noAutofit/>
          </a:bodyPr>
          <a:lstStyle/>
          <a:p>
            <a:pPr algn="just" fontAlgn="base"/>
            <a:r>
              <a:rPr lang="en-US" sz="1600" dirty="0">
                <a:solidFill>
                  <a:srgbClr val="C00000"/>
                </a:solidFill>
              </a:rPr>
              <a:t>The WTBD 2019 theme will ensure the world is reminded of the commitments made and the timely need for action in scale up, research, funding, human rights and accountability.</a:t>
            </a:r>
          </a:p>
          <a:p>
            <a:pPr algn="just" fontAlgn="base"/>
            <a:endParaRPr lang="en-US" sz="1600" dirty="0">
              <a:solidFill>
                <a:srgbClr val="C00000"/>
              </a:solidFill>
            </a:endParaRPr>
          </a:p>
          <a:p>
            <a:pPr algn="just" fontAlgn="base"/>
            <a:r>
              <a:rPr lang="en-US" sz="1600" b="1" dirty="0">
                <a:solidFill>
                  <a:srgbClr val="C00000"/>
                </a:solidFill>
              </a:rPr>
              <a:t>The World TB Day 2019 Theme is: </a:t>
            </a:r>
            <a:r>
              <a:rPr lang="en-US" sz="1600" dirty="0">
                <a:solidFill>
                  <a:srgbClr val="C00000"/>
                </a:solidFill>
              </a:rPr>
              <a:t>It’s Time...</a:t>
            </a:r>
          </a:p>
          <a:p>
            <a:pPr algn="just" fontAlgn="base"/>
            <a:endParaRPr lang="en-US" sz="1600" dirty="0">
              <a:solidFill>
                <a:srgbClr val="C00000"/>
              </a:solidFill>
            </a:endParaRPr>
          </a:p>
          <a:p>
            <a:pPr algn="just"/>
            <a:r>
              <a:rPr lang="en-US" sz="1600" dirty="0">
                <a:solidFill>
                  <a:srgbClr val="C00000"/>
                </a:solidFill>
              </a:rPr>
              <a:t>...to keep the promises made at the UN HLM on TB</a:t>
            </a:r>
          </a:p>
          <a:p>
            <a:pPr algn="just"/>
            <a:r>
              <a:rPr lang="en-US" sz="1600" dirty="0">
                <a:solidFill>
                  <a:srgbClr val="C00000"/>
                </a:solidFill>
              </a:rPr>
              <a:t>...for a world without TB</a:t>
            </a:r>
          </a:p>
          <a:p>
            <a:pPr algn="just"/>
            <a:r>
              <a:rPr lang="en-US" sz="1600" dirty="0">
                <a:solidFill>
                  <a:srgbClr val="C00000"/>
                </a:solidFill>
              </a:rPr>
              <a:t>...to treat 40 million people affected by TB by 2022</a:t>
            </a:r>
          </a:p>
          <a:p>
            <a:pPr algn="just"/>
            <a:r>
              <a:rPr lang="en-US" sz="1600" dirty="0">
                <a:solidFill>
                  <a:srgbClr val="C00000"/>
                </a:solidFill>
              </a:rPr>
              <a:t>...to know your TB status</a:t>
            </a:r>
          </a:p>
          <a:p>
            <a:pPr algn="just"/>
            <a:r>
              <a:rPr lang="en-US" sz="1600" dirty="0">
                <a:solidFill>
                  <a:srgbClr val="C00000"/>
                </a:solidFill>
              </a:rPr>
              <a:t>...and many more!</a:t>
            </a:r>
          </a:p>
        </p:txBody>
      </p:sp>
      <p:pic>
        <p:nvPicPr>
          <p:cNvPr id="6" name="Picture 5"/>
          <p:cNvPicPr>
            <a:picLocks noChangeAspect="1"/>
          </p:cNvPicPr>
          <p:nvPr/>
        </p:nvPicPr>
        <p:blipFill>
          <a:blip r:embed="rId2"/>
          <a:stretch>
            <a:fillRect/>
          </a:stretch>
        </p:blipFill>
        <p:spPr>
          <a:xfrm>
            <a:off x="917453" y="1462085"/>
            <a:ext cx="2886796" cy="1889365"/>
          </a:xfrm>
          <a:prstGeom prst="rect">
            <a:avLst/>
          </a:prstGeom>
        </p:spPr>
      </p:pic>
    </p:spTree>
    <p:extLst>
      <p:ext uri="{BB962C8B-B14F-4D97-AF65-F5344CB8AC3E}">
        <p14:creationId xmlns:p14="http://schemas.microsoft.com/office/powerpoint/2010/main" val="24972806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REFERENCES.</a:t>
            </a:r>
            <a:endParaRPr lang="en-IN" dirty="0"/>
          </a:p>
        </p:txBody>
      </p:sp>
      <p:sp>
        <p:nvSpPr>
          <p:cNvPr id="5" name="Content Placeholder 4"/>
          <p:cNvSpPr>
            <a:spLocks noGrp="1"/>
          </p:cNvSpPr>
          <p:nvPr>
            <p:ph idx="1"/>
          </p:nvPr>
        </p:nvSpPr>
        <p:spPr/>
        <p:txBody>
          <a:bodyPr/>
          <a:lstStyle/>
          <a:p>
            <a:r>
              <a:rPr lang="en-US" sz="2000" dirty="0">
                <a:latin typeface="Arial" panose="020B0604020202020204" pitchFamily="34" charset="0"/>
                <a:cs typeface="Arial" panose="020B0604020202020204" pitchFamily="34" charset="0"/>
                <a:hlinkClick r:id="rId2" action="ppaction://hlinkfile"/>
              </a:rPr>
              <a:t>WHO GOI Index-TB Guidelines for EPTB 2016.pdf</a:t>
            </a:r>
            <a:endParaRPr lang="en-IN" sz="2000" dirty="0">
              <a:latin typeface="Arial" panose="020B0604020202020204" pitchFamily="34" charset="0"/>
              <a:cs typeface="Arial" panose="020B0604020202020204" pitchFamily="34" charset="0"/>
            </a:endParaRPr>
          </a:p>
          <a:p>
            <a:r>
              <a:rPr lang="en-US" dirty="0"/>
              <a:t>JUGGAL KISHORE </a:t>
            </a:r>
            <a:r>
              <a:rPr lang="en-US"/>
              <a:t>TEXT BOOK.(2017 EDITION)</a:t>
            </a:r>
            <a:endParaRPr lang="en-US" dirty="0"/>
          </a:p>
          <a:p>
            <a:r>
              <a:rPr lang="en-US" dirty="0"/>
              <a:t>PARK  TEXTBOOK.(24</a:t>
            </a:r>
            <a:r>
              <a:rPr lang="en-US" baseline="30000" dirty="0"/>
              <a:t>TH</a:t>
            </a:r>
            <a:r>
              <a:rPr lang="en-US" dirty="0"/>
              <a:t> EDITION)</a:t>
            </a:r>
          </a:p>
          <a:p>
            <a:r>
              <a:rPr lang="en-US" dirty="0"/>
              <a:t>WHO-NEW TECHNICAL AND OPERATIONAL GUIDELINES 2017</a:t>
            </a:r>
          </a:p>
          <a:p>
            <a:r>
              <a:rPr lang="en-US" dirty="0"/>
              <a:t>WHO-NEW PMDT GUIDELINES.</a:t>
            </a:r>
          </a:p>
          <a:p>
            <a:r>
              <a:rPr lang="en-US" dirty="0"/>
              <a:t>GLOBAL TUBERCULOSIS REPORT-2017</a:t>
            </a:r>
          </a:p>
          <a:p>
            <a:r>
              <a:rPr lang="en-US" dirty="0" err="1"/>
              <a:t>APeRX</a:t>
            </a:r>
            <a:r>
              <a:rPr lang="en-US" dirty="0"/>
              <a:t> CM DASHBOARD.</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3F4C6B-4A05-4BF3-BCC8-A11B0A17A4DB}"/>
              </a:ext>
            </a:extLst>
          </p:cNvPr>
          <p:cNvSpPr>
            <a:spLocks noGrp="1"/>
          </p:cNvSpPr>
          <p:nvPr>
            <p:ph type="sldNum" sz="quarter" idx="12"/>
          </p:nvPr>
        </p:nvSpPr>
        <p:spPr/>
        <p:txBody>
          <a:bodyPr/>
          <a:lstStyle/>
          <a:p>
            <a:fld id="{12B5328F-5207-44D2-8ABB-E9C185FCB670}" type="slidenum">
              <a:rPr lang="en-US" smtClean="0"/>
              <a:pPr/>
              <a:t>89</a:t>
            </a:fld>
            <a:endParaRPr lang="en-US"/>
          </a:p>
        </p:txBody>
      </p:sp>
      <p:graphicFrame>
        <p:nvGraphicFramePr>
          <p:cNvPr id="5" name="Table 5">
            <a:extLst>
              <a:ext uri="{FF2B5EF4-FFF2-40B4-BE49-F238E27FC236}">
                <a16:creationId xmlns:a16="http://schemas.microsoft.com/office/drawing/2014/main" id="{E9E8867A-694A-4A5F-9C7C-9F1294751283}"/>
              </a:ext>
            </a:extLst>
          </p:cNvPr>
          <p:cNvGraphicFramePr>
            <a:graphicFrameLocks noGrp="1"/>
          </p:cNvGraphicFramePr>
          <p:nvPr>
            <p:extLst>
              <p:ext uri="{D42A27DB-BD31-4B8C-83A1-F6EECF244321}">
                <p14:modId xmlns:p14="http://schemas.microsoft.com/office/powerpoint/2010/main" val="374318497"/>
              </p:ext>
            </p:extLst>
          </p:nvPr>
        </p:nvGraphicFramePr>
        <p:xfrm>
          <a:off x="264405" y="136524"/>
          <a:ext cx="8449938" cy="7201810"/>
        </p:xfrm>
        <a:graphic>
          <a:graphicData uri="http://schemas.openxmlformats.org/drawingml/2006/table">
            <a:tbl>
              <a:tblPr firstRow="1" bandRow="1">
                <a:tableStyleId>{5C22544A-7EE6-4342-B048-85BDC9FD1C3A}</a:tableStyleId>
              </a:tblPr>
              <a:tblGrid>
                <a:gridCol w="2280491">
                  <a:extLst>
                    <a:ext uri="{9D8B030D-6E8A-4147-A177-3AD203B41FA5}">
                      <a16:colId xmlns:a16="http://schemas.microsoft.com/office/drawing/2014/main" val="688400911"/>
                    </a:ext>
                  </a:extLst>
                </a:gridCol>
                <a:gridCol w="2236424">
                  <a:extLst>
                    <a:ext uri="{9D8B030D-6E8A-4147-A177-3AD203B41FA5}">
                      <a16:colId xmlns:a16="http://schemas.microsoft.com/office/drawing/2014/main" val="303361281"/>
                    </a:ext>
                  </a:extLst>
                </a:gridCol>
                <a:gridCol w="3933023">
                  <a:extLst>
                    <a:ext uri="{9D8B030D-6E8A-4147-A177-3AD203B41FA5}">
                      <a16:colId xmlns:a16="http://schemas.microsoft.com/office/drawing/2014/main" val="616481921"/>
                    </a:ext>
                  </a:extLst>
                </a:gridCol>
              </a:tblGrid>
              <a:tr h="72018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dirty="0" err="1">
                          <a:effectLst/>
                          <a:latin typeface="Calibri" panose="020F0502020204030204" pitchFamily="34" charset="0"/>
                          <a:ea typeface="Times New Roman" panose="02020603050405020304" pitchFamily="18" charset="0"/>
                          <a:cs typeface="Times New Roman" panose="02020603050405020304" pitchFamily="18" charset="0"/>
                        </a:rPr>
                        <a:t>Padmapriyadarsini</a:t>
                      </a:r>
                      <a:r>
                        <a:rPr lang="en-IN" sz="1400" dirty="0">
                          <a:effectLst/>
                          <a:latin typeface="Calibri" panose="020F0502020204030204" pitchFamily="34" charset="0"/>
                          <a:ea typeface="Times New Roman" panose="02020603050405020304" pitchFamily="18" charset="0"/>
                          <a:cs typeface="Times New Roman" panose="02020603050405020304" pitchFamily="18" charset="0"/>
                        </a:rPr>
                        <a:t> C, </a:t>
                      </a:r>
                      <a:r>
                        <a:rPr lang="en-IN" sz="1400" dirty="0" err="1">
                          <a:effectLst/>
                          <a:latin typeface="Calibri" panose="020F0502020204030204" pitchFamily="34" charset="0"/>
                          <a:ea typeface="Times New Roman" panose="02020603050405020304" pitchFamily="18" charset="0"/>
                          <a:cs typeface="Times New Roman" panose="02020603050405020304" pitchFamily="18" charset="0"/>
                        </a:rPr>
                        <a:t>Shobana</a:t>
                      </a:r>
                      <a:r>
                        <a:rPr lang="en-IN" sz="1400" dirty="0">
                          <a:effectLst/>
                          <a:latin typeface="Calibri" panose="020F0502020204030204" pitchFamily="34" charset="0"/>
                          <a:ea typeface="Times New Roman" panose="02020603050405020304" pitchFamily="18" charset="0"/>
                          <a:cs typeface="Times New Roman" panose="02020603050405020304" pitchFamily="18" charset="0"/>
                        </a:rPr>
                        <a:t> M, Lakshmi M, </a:t>
                      </a:r>
                      <a:r>
                        <a:rPr lang="en-IN" sz="1400" dirty="0" err="1">
                          <a:effectLst/>
                          <a:latin typeface="Calibri" panose="020F0502020204030204" pitchFamily="34" charset="0"/>
                          <a:ea typeface="Times New Roman" panose="02020603050405020304" pitchFamily="18" charset="0"/>
                          <a:cs typeface="Times New Roman" panose="02020603050405020304" pitchFamily="18" charset="0"/>
                        </a:rPr>
                        <a:t>Beena</a:t>
                      </a:r>
                      <a:r>
                        <a:rPr lang="en-IN" sz="1400" dirty="0">
                          <a:effectLst/>
                          <a:latin typeface="Calibri" panose="020F0502020204030204" pitchFamily="34" charset="0"/>
                          <a:ea typeface="Times New Roman" panose="02020603050405020304" pitchFamily="18" charset="0"/>
                          <a:cs typeface="Times New Roman" panose="02020603050405020304" pitchFamily="18" charset="0"/>
                        </a:rPr>
                        <a:t> T, Swaminathan S. Undernutrition &amp; tuberculosis in India: Situation analysis &amp; the way forward. The Indian Journal of Medical Research [Internet]. 2016 Jul 1 [cited 2021 Dec 10];144(1):11. Available from: /</a:t>
                      </a:r>
                      <a:r>
                        <a:rPr lang="en-IN" sz="1400" dirty="0" err="1">
                          <a:effectLst/>
                          <a:latin typeface="Calibri" panose="020F0502020204030204" pitchFamily="34" charset="0"/>
                          <a:ea typeface="Times New Roman" panose="02020603050405020304" pitchFamily="18" charset="0"/>
                          <a:cs typeface="Times New Roman" panose="02020603050405020304" pitchFamily="18" charset="0"/>
                        </a:rPr>
                        <a:t>pmc</a:t>
                      </a:r>
                      <a:r>
                        <a:rPr lang="en-IN" sz="1400" dirty="0">
                          <a:effectLst/>
                          <a:latin typeface="Calibri" panose="020F0502020204030204" pitchFamily="34" charset="0"/>
                          <a:ea typeface="Times New Roman" panose="02020603050405020304" pitchFamily="18" charset="0"/>
                          <a:cs typeface="Times New Roman" panose="02020603050405020304" pitchFamily="18" charset="0"/>
                        </a:rPr>
                        <a:t>/articles/PMC5116882/</a:t>
                      </a:r>
                      <a:endParaRPr lang="en-IN" sz="1400" dirty="0"/>
                    </a:p>
                    <a:p>
                      <a:endParaRPr lang="en-IN" sz="1400" dirty="0"/>
                    </a:p>
                  </a:txBody>
                  <a:tcPr/>
                </a:tc>
                <a:tc>
                  <a:txBody>
                    <a:bodyPr/>
                    <a:lstStyle/>
                    <a:p>
                      <a:r>
                        <a:rPr lang="en-IN" sz="1400" dirty="0"/>
                        <a:t>Cross sectional study (situational analysis)</a:t>
                      </a:r>
                    </a:p>
                  </a:txBody>
                  <a:tcPr/>
                </a:tc>
                <a:tc>
                  <a:txBody>
                    <a:bodyPr/>
                    <a:lstStyle/>
                    <a:p>
                      <a:r>
                        <a:rPr lang="en-US" sz="1400" dirty="0"/>
                        <a:t>Undernutrition and tuberculosis (TB) are linked and have a bidirectional relationship. Undernutrition increases the risk of TB which in turn, can lead to malnutrition. Undernutrition not only is a risk factor for  progression  of  latent  TB  infection  to  active  disease,  but  also  increases  the  risk  of  drug  toxicity,  relapse  and  death  once  TB  develops.  The  dietary  intake  of  TB  patients  in  the  country  is  inadequate.  Nutritional supplementation in patients with TB is associated with faster sputum conversion, higher cure and treatment completion rates, significant gain in body weight and body composition as well as better performance status. The  Government  of  India  has  various  social  support  schemes  (including  nutrition  supplementation  schemes)  and  policies,  at  the  Centre  as  well  as  State  levels.  Here  we  discuss  some  successful  examples  and  suggest  a  few  solutions  to  address  this  gap;  like  considering  TB  patients  as  a  vulnerable  group  for  “Targeted  Public  Distribution  System”  and  providing  extra  rations  for  the  duration  of  treatment.  Recommendations   for   the   research   community,   civil   societies,   government   organizations,   non-governmental and corporate sector on the actions needed to achieve the goals of the End TB Strategy are also provided. Ultimately, reduction of TB burden in India and its elimination will require improving the nutritional status of the community as a whole</a:t>
                      </a:r>
                      <a:endParaRPr lang="en-IN" sz="1400" dirty="0"/>
                    </a:p>
                  </a:txBody>
                  <a:tcPr/>
                </a:tc>
                <a:extLst>
                  <a:ext uri="{0D108BD9-81ED-4DB2-BD59-A6C34878D82A}">
                    <a16:rowId xmlns:a16="http://schemas.microsoft.com/office/drawing/2014/main" val="3516787327"/>
                  </a:ext>
                </a:extLst>
              </a:tr>
            </a:tbl>
          </a:graphicData>
        </a:graphic>
      </p:graphicFrame>
    </p:spTree>
    <p:extLst>
      <p:ext uri="{BB962C8B-B14F-4D97-AF65-F5344CB8AC3E}">
        <p14:creationId xmlns:p14="http://schemas.microsoft.com/office/powerpoint/2010/main" val="871675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41"/>
            <a:ext cx="9144000" cy="909706"/>
          </a:xfrm>
          <a:solidFill>
            <a:srgbClr val="FFC000"/>
          </a:solidFill>
        </p:spPr>
        <p:txBody>
          <a:bodyPr>
            <a:normAutofit/>
          </a:bodyPr>
          <a:lstStyle/>
          <a:p>
            <a:pPr algn="ctr"/>
            <a:r>
              <a:rPr lang="en-IN" b="1" dirty="0"/>
              <a:t>TB Free India</a:t>
            </a:r>
            <a:endParaRPr lang="en-US" b="1" dirty="0"/>
          </a:p>
        </p:txBody>
      </p:sp>
      <p:sp>
        <p:nvSpPr>
          <p:cNvPr id="6" name="Content Placeholder 5"/>
          <p:cNvSpPr>
            <a:spLocks noGrp="1"/>
          </p:cNvSpPr>
          <p:nvPr>
            <p:ph idx="1"/>
          </p:nvPr>
        </p:nvSpPr>
        <p:spPr>
          <a:xfrm>
            <a:off x="4843461" y="1204372"/>
            <a:ext cx="4064055" cy="5570498"/>
          </a:xfrm>
        </p:spPr>
        <p:txBody>
          <a:bodyPr>
            <a:noAutofit/>
          </a:bodyPr>
          <a:lstStyle/>
          <a:p>
            <a:pPr algn="just"/>
            <a:r>
              <a:rPr lang="en-IN" sz="2400" dirty="0"/>
              <a:t>India has committed to </a:t>
            </a:r>
            <a:r>
              <a:rPr lang="en-IN" sz="2400" b="1" dirty="0"/>
              <a:t>End TB by 2025</a:t>
            </a:r>
            <a:r>
              <a:rPr lang="en-IN" sz="2400" dirty="0"/>
              <a:t>, 5 years ahead of the global SDG target</a:t>
            </a:r>
          </a:p>
          <a:p>
            <a:pPr algn="just"/>
            <a:endParaRPr lang="en-IN" sz="2400" dirty="0"/>
          </a:p>
          <a:p>
            <a:pPr algn="just"/>
            <a:r>
              <a:rPr lang="en-IN" sz="2400" b="1" dirty="0"/>
              <a:t>Prime Minister of India launched TB Free India campaign at ‘Delhi End TB Summit’ on 13</a:t>
            </a:r>
            <a:r>
              <a:rPr lang="en-IN" sz="2400" b="1" baseline="30000" dirty="0"/>
              <a:t>th</a:t>
            </a:r>
            <a:r>
              <a:rPr lang="en-IN" sz="2400" b="1" dirty="0"/>
              <a:t> March, 2018</a:t>
            </a:r>
          </a:p>
          <a:p>
            <a:pPr algn="just"/>
            <a:endParaRPr lang="en-IN" sz="2400" b="1" dirty="0"/>
          </a:p>
          <a:p>
            <a:pPr algn="just"/>
            <a:r>
              <a:rPr lang="en-IN" sz="2400" dirty="0"/>
              <a:t>The campaign calls for a </a:t>
            </a:r>
            <a:r>
              <a:rPr lang="en-IN" sz="2400" b="1" dirty="0"/>
              <a:t>social movement</a:t>
            </a:r>
            <a:r>
              <a:rPr lang="en-IN" sz="2400" dirty="0"/>
              <a:t> focused on patient-centric and holistic care driven by </a:t>
            </a:r>
            <a:r>
              <a:rPr lang="en-IN" sz="2400" b="1" dirty="0"/>
              <a:t>integrated actions for TB Free India</a:t>
            </a:r>
          </a:p>
          <a:p>
            <a:pPr marL="0" indent="0" algn="just">
              <a:buNone/>
            </a:pPr>
            <a:endParaRPr lang="en-IN" sz="2400" dirty="0">
              <a:solidFill>
                <a:srgbClr val="FF0000"/>
              </a:solidFill>
            </a:endParaRPr>
          </a:p>
          <a:p>
            <a:pPr marL="0" indent="0">
              <a:buNone/>
            </a:pPr>
            <a:endParaRPr lang="en-US" sz="2400" dirty="0">
              <a:solidFill>
                <a:srgbClr val="FF0000"/>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1000" contrast="-5000"/>
                    </a14:imgEffect>
                  </a14:imgLayer>
                </a14:imgProps>
              </a:ext>
            </a:extLst>
          </a:blip>
          <a:srcRect b="23410"/>
          <a:stretch/>
        </p:blipFill>
        <p:spPr>
          <a:xfrm>
            <a:off x="124691" y="1302327"/>
            <a:ext cx="4627418" cy="3131128"/>
          </a:xfrm>
          <a:prstGeom prst="rect">
            <a:avLst/>
          </a:prstGeom>
          <a:ln>
            <a:solidFill>
              <a:schemeClr val="tx1"/>
            </a:solidFill>
          </a:ln>
        </p:spPr>
      </p:pic>
      <p:pic>
        <p:nvPicPr>
          <p:cNvPr id="1032" name="Picture 8" descr="C:\Users\Muktai\Desktop\MinConf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846" y="4519291"/>
            <a:ext cx="2175167" cy="22555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D98DEE7-8BCF-4E65-9825-F4303C9AC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2"/>
            <a:ext cx="1124096" cy="909707"/>
          </a:xfrm>
          <a:prstGeom prst="rect">
            <a:avLst/>
          </a:prstGeom>
        </p:spPr>
      </p:pic>
      <p:pic>
        <p:nvPicPr>
          <p:cNvPr id="4" name="Picture 3">
            <a:extLst>
              <a:ext uri="{FF2B5EF4-FFF2-40B4-BE49-F238E27FC236}">
                <a16:creationId xmlns:a16="http://schemas.microsoft.com/office/drawing/2014/main" id="{F5FEC3DB-2F39-473C-AB48-EAE85FFE098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7827" y="-13642"/>
            <a:ext cx="925752" cy="9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4404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51E9B-0E3F-4385-8B67-39C21E73A73A}"/>
              </a:ext>
            </a:extLst>
          </p:cNvPr>
          <p:cNvSpPr>
            <a:spLocks noGrp="1"/>
          </p:cNvSpPr>
          <p:nvPr>
            <p:ph type="sldNum" sz="quarter" idx="12"/>
          </p:nvPr>
        </p:nvSpPr>
        <p:spPr/>
        <p:txBody>
          <a:bodyPr/>
          <a:lstStyle/>
          <a:p>
            <a:fld id="{12B5328F-5207-44D2-8ABB-E9C185FCB670}" type="slidenum">
              <a:rPr lang="en-US" smtClean="0"/>
              <a:pPr/>
              <a:t>90</a:t>
            </a:fld>
            <a:endParaRPr lang="en-US"/>
          </a:p>
        </p:txBody>
      </p:sp>
      <p:sp>
        <p:nvSpPr>
          <p:cNvPr id="4" name="TextBox 3">
            <a:extLst>
              <a:ext uri="{FF2B5EF4-FFF2-40B4-BE49-F238E27FC236}">
                <a16:creationId xmlns:a16="http://schemas.microsoft.com/office/drawing/2014/main" id="{24C1C488-15B7-4DF7-9E7E-286DD514B039}"/>
              </a:ext>
            </a:extLst>
          </p:cNvPr>
          <p:cNvSpPr txBox="1"/>
          <p:nvPr/>
        </p:nvSpPr>
        <p:spPr>
          <a:xfrm>
            <a:off x="2286000" y="2416092"/>
            <a:ext cx="4572000" cy="2031325"/>
          </a:xfrm>
          <a:prstGeom prst="rect">
            <a:avLst/>
          </a:prstGeom>
          <a:noFill/>
        </p:spPr>
        <p:txBody>
          <a:bodyPr wrap="square">
            <a:spAutoFit/>
          </a:bodyPr>
          <a:lstStyle/>
          <a:p>
            <a:r>
              <a:rPr lang="en-IN" sz="1800" dirty="0" err="1">
                <a:effectLst/>
                <a:latin typeface="Calibri" panose="020F0502020204030204" pitchFamily="34" charset="0"/>
                <a:ea typeface="Times New Roman" panose="02020603050405020304" pitchFamily="18" charset="0"/>
                <a:cs typeface="Times New Roman" panose="02020603050405020304" pitchFamily="18" charset="0"/>
              </a:rPr>
              <a:t>Padmapriyadarsini</a:t>
            </a:r>
            <a:r>
              <a:rPr lang="en-IN" sz="1800" dirty="0">
                <a:effectLst/>
                <a:latin typeface="Calibri" panose="020F0502020204030204" pitchFamily="34" charset="0"/>
                <a:ea typeface="Times New Roman" panose="02020603050405020304" pitchFamily="18" charset="0"/>
                <a:cs typeface="Times New Roman" panose="02020603050405020304" pitchFamily="18" charset="0"/>
              </a:rPr>
              <a:t> C, </a:t>
            </a:r>
            <a:r>
              <a:rPr lang="en-IN" sz="1800" dirty="0" err="1">
                <a:effectLst/>
                <a:latin typeface="Calibri" panose="020F0502020204030204" pitchFamily="34" charset="0"/>
                <a:ea typeface="Times New Roman" panose="02020603050405020304" pitchFamily="18" charset="0"/>
                <a:cs typeface="Times New Roman" panose="02020603050405020304" pitchFamily="18" charset="0"/>
              </a:rPr>
              <a:t>Shobana</a:t>
            </a:r>
            <a:r>
              <a:rPr lang="en-IN" sz="1800" dirty="0">
                <a:effectLst/>
                <a:latin typeface="Calibri" panose="020F0502020204030204" pitchFamily="34" charset="0"/>
                <a:ea typeface="Times New Roman" panose="02020603050405020304" pitchFamily="18" charset="0"/>
                <a:cs typeface="Times New Roman" panose="02020603050405020304" pitchFamily="18" charset="0"/>
              </a:rPr>
              <a:t> M, Lakshmi M, </a:t>
            </a:r>
            <a:r>
              <a:rPr lang="en-IN" sz="1800" dirty="0" err="1">
                <a:effectLst/>
                <a:latin typeface="Calibri" panose="020F0502020204030204" pitchFamily="34" charset="0"/>
                <a:ea typeface="Times New Roman" panose="02020603050405020304" pitchFamily="18" charset="0"/>
                <a:cs typeface="Times New Roman" panose="02020603050405020304" pitchFamily="18" charset="0"/>
              </a:rPr>
              <a:t>Beena</a:t>
            </a:r>
            <a:r>
              <a:rPr lang="en-IN" sz="1800" dirty="0">
                <a:effectLst/>
                <a:latin typeface="Calibri" panose="020F0502020204030204" pitchFamily="34" charset="0"/>
                <a:ea typeface="Times New Roman" panose="02020603050405020304" pitchFamily="18" charset="0"/>
                <a:cs typeface="Times New Roman" panose="02020603050405020304" pitchFamily="18" charset="0"/>
              </a:rPr>
              <a:t> T, Swaminathan S. Undernutrition &amp; tuberculosis in India: Situation analysis &amp; the way forward. The Indian Journal of Medical Research [Internet]. 2016 Jul 1 [cited 2021 Dec 10];144(1):11. Available from: /</a:t>
            </a:r>
            <a:r>
              <a:rPr lang="en-IN" sz="1800" dirty="0" err="1">
                <a:effectLst/>
                <a:latin typeface="Calibri" panose="020F0502020204030204" pitchFamily="34" charset="0"/>
                <a:ea typeface="Times New Roman" panose="02020603050405020304" pitchFamily="18" charset="0"/>
                <a:cs typeface="Times New Roman" panose="02020603050405020304" pitchFamily="18" charset="0"/>
              </a:rPr>
              <a:t>pmc</a:t>
            </a:r>
            <a:r>
              <a:rPr lang="en-IN" sz="1800" dirty="0">
                <a:effectLst/>
                <a:latin typeface="Calibri" panose="020F0502020204030204" pitchFamily="34" charset="0"/>
                <a:ea typeface="Times New Roman" panose="02020603050405020304" pitchFamily="18" charset="0"/>
                <a:cs typeface="Times New Roman" panose="02020603050405020304" pitchFamily="18" charset="0"/>
              </a:rPr>
              <a:t>/articles/PMC5116882/</a:t>
            </a:r>
            <a:endParaRPr lang="en-IN" dirty="0"/>
          </a:p>
        </p:txBody>
      </p:sp>
    </p:spTree>
    <p:extLst>
      <p:ext uri="{BB962C8B-B14F-4D97-AF65-F5344CB8AC3E}">
        <p14:creationId xmlns:p14="http://schemas.microsoft.com/office/powerpoint/2010/main" val="8047199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NTCP Official pp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NTCP Official ppt template" id="{32B5A171-AA31-4232-9B38-3382D66C7829}" vid="{7F5817DC-6D60-47C9-9EAF-53BEE57550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12705</TotalTime>
  <Words>7107</Words>
  <Application>Microsoft Office PowerPoint</Application>
  <PresentationFormat>On-screen Show (4:3)</PresentationFormat>
  <Paragraphs>988</Paragraphs>
  <Slides>90</Slides>
  <Notes>21</Notes>
  <HiddenSlides>12</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90</vt:i4>
      </vt:variant>
    </vt:vector>
  </HeadingPairs>
  <TitlesOfParts>
    <vt:vector size="106" baseType="lpstr">
      <vt:lpstr>Arial</vt:lpstr>
      <vt:lpstr>Bookman Old Style</vt:lpstr>
      <vt:lpstr>Calibri</vt:lpstr>
      <vt:lpstr>Calibri Light</vt:lpstr>
      <vt:lpstr>Calibri Light (Headings)</vt:lpstr>
      <vt:lpstr>Cambria</vt:lpstr>
      <vt:lpstr>Corbel</vt:lpstr>
      <vt:lpstr>Rockwell</vt:lpstr>
      <vt:lpstr>Tahoma</vt:lpstr>
      <vt:lpstr>Times New Roman</vt:lpstr>
      <vt:lpstr>TimesNewRomanPS-BoldMT</vt:lpstr>
      <vt:lpstr>TimesNewRomanPSMT</vt:lpstr>
      <vt:lpstr>Trebuchet MS</vt:lpstr>
      <vt:lpstr>Wingdings</vt:lpstr>
      <vt:lpstr>Office Theme</vt:lpstr>
      <vt:lpstr>RNTCP Official ppt template</vt:lpstr>
      <vt:lpstr>National TB Elimination Programme</vt:lpstr>
      <vt:lpstr>Introduction </vt:lpstr>
      <vt:lpstr>PowerPoint Presentation</vt:lpstr>
      <vt:lpstr>PowerPoint Presentation</vt:lpstr>
      <vt:lpstr>PowerPoint Presentation</vt:lpstr>
      <vt:lpstr>TB Burden in India 2017</vt:lpstr>
      <vt:lpstr>PowerPoint Presentation</vt:lpstr>
      <vt:lpstr>PowerPoint Presentation</vt:lpstr>
      <vt:lpstr>TB Free India</vt:lpstr>
      <vt:lpstr>TB scenario in India </vt:lpstr>
      <vt:lpstr>Approach</vt:lpstr>
      <vt:lpstr>More &amp; more States committing to Ending TB </vt:lpstr>
      <vt:lpstr>PowerPoint Presentation</vt:lpstr>
      <vt:lpstr>PowerPoint Presentation</vt:lpstr>
      <vt:lpstr>Evolving Strategies – Case Finding</vt:lpstr>
      <vt:lpstr>Intensified TB Case Finding in Key Population</vt:lpstr>
      <vt:lpstr>Presumptive Pulmonary TB</vt:lpstr>
      <vt:lpstr>Presumptive Extra Pulmonary TB</vt:lpstr>
      <vt:lpstr>Presumptive Paediatric TB</vt:lpstr>
      <vt:lpstr>Diagnostic Algorithm</vt:lpstr>
      <vt:lpstr>Diagnostic Algorithm for Pulmonary TB</vt:lpstr>
      <vt:lpstr>Diagnostic Algorithm for Extra Pulmonary TB</vt:lpstr>
      <vt:lpstr>Extrapulmonary TB</vt:lpstr>
      <vt:lpstr>Diagnosis</vt:lpstr>
      <vt:lpstr>Diagnosis of TB</vt:lpstr>
      <vt:lpstr>Turnaround time</vt:lpstr>
      <vt:lpstr>PowerPoint Presentation</vt:lpstr>
      <vt:lpstr>Treatment</vt:lpstr>
      <vt:lpstr>Regimen</vt:lpstr>
      <vt:lpstr>Daily Dose Schedule for Adults  (as per weight bands)</vt:lpstr>
      <vt:lpstr>PowerPoint Presentation</vt:lpstr>
      <vt:lpstr>      4FDC</vt:lpstr>
      <vt:lpstr>        3FDC</vt:lpstr>
      <vt:lpstr>Inj. Streptomycin </vt:lpstr>
      <vt:lpstr>99dots: Accurate monitoring at very low cost</vt:lpstr>
      <vt:lpstr>99 DOTS</vt:lpstr>
      <vt:lpstr>Pyridoxine in TB Regimen</vt:lpstr>
      <vt:lpstr>Follow up of Treatment</vt:lpstr>
      <vt:lpstr>Long term follow up</vt:lpstr>
      <vt:lpstr>Contact Tracing &amp; Screening</vt:lpstr>
      <vt:lpstr>Isoniazid Preventive Therapy</vt:lpstr>
      <vt:lpstr>PowerPoint Presentation</vt:lpstr>
      <vt:lpstr>Classification of patients based on drug resistance pattern</vt:lpstr>
      <vt:lpstr>Integrated Drug Resistant TB Algorithm </vt:lpstr>
      <vt:lpstr>Classes of Anti TB Drugs recommended for treatment of DR-TB</vt:lpstr>
      <vt:lpstr>Standard regimen for initiating treatment of MDR/RR-TB at district DR-TB centre based on CBNAAT or FL-LPA</vt:lpstr>
      <vt:lpstr>Duration of regimen</vt:lpstr>
      <vt:lpstr>Newer anti-TB drugs </vt:lpstr>
      <vt:lpstr>Eligibility for Bedaquiline</vt:lpstr>
      <vt:lpstr>Bedaquiline: Dosage</vt:lpstr>
      <vt:lpstr>Delamanid (1)</vt:lpstr>
      <vt:lpstr>DST guided regimen with or without newer drugs for initiating treatment of MDR/RR-TB patients with additional resistance to FQ class and/or SLI class, at nodal DR-TB centre based on SL-LPA</vt:lpstr>
      <vt:lpstr>Organizational structure</vt:lpstr>
      <vt:lpstr>Key Services</vt:lpstr>
      <vt:lpstr>Treat</vt:lpstr>
      <vt:lpstr>Direct Benefit Transfer (DBT) schemes</vt:lpstr>
      <vt:lpstr>Prevent</vt:lpstr>
      <vt:lpstr>Multi-sectoral Engagement</vt:lpstr>
      <vt:lpstr>Community Engagement</vt:lpstr>
      <vt:lpstr>Call Centre- Nikshay Sampark</vt:lpstr>
      <vt:lpstr>  Sub-National Disease Certification</vt:lpstr>
      <vt:lpstr>PowerPoint Presentation</vt:lpstr>
      <vt:lpstr>PowerPoint Presentation</vt:lpstr>
      <vt:lpstr>PowerPoint Presentation</vt:lpstr>
      <vt:lpstr>Management of DR-TB patients with Pregnancy</vt:lpstr>
      <vt:lpstr>            DR-TB in pregnancy </vt:lpstr>
      <vt:lpstr>Addressing Co-morbidity</vt:lpstr>
      <vt:lpstr> WHO recommendations for reduction in the burden of TB among PLHIV </vt:lpstr>
      <vt:lpstr>4 symptom complex  for TB screening among PLHIV  </vt:lpstr>
      <vt:lpstr>PowerPoint Presentation</vt:lpstr>
      <vt:lpstr>Initiating ART in patients with DR- TB</vt:lpstr>
      <vt:lpstr>IRIS Syndrome</vt:lpstr>
      <vt:lpstr>TB HIV Services</vt:lpstr>
      <vt:lpstr>TB HIV services …</vt:lpstr>
      <vt:lpstr>PowerPoint Presentation</vt:lpstr>
      <vt:lpstr>PowerPoint Presentation</vt:lpstr>
      <vt:lpstr>Implementation plan</vt:lpstr>
      <vt:lpstr>Private sector engagement  &amp; DBT  (Patients, Private providers &amp; Treatment supporters)</vt:lpstr>
      <vt:lpstr>Reaching to TB patients in Private Sector</vt:lpstr>
      <vt:lpstr>TB is a Notifiable Disease from 2012 in India</vt:lpstr>
      <vt:lpstr>Public health action </vt:lpstr>
      <vt:lpstr>NIKSHAY Poshan Yojana (Scheme detail)</vt:lpstr>
      <vt:lpstr>Incentives to Providers</vt:lpstr>
      <vt:lpstr>Pre-requisites for DBT (Nikshay  PFMSBank)</vt:lpstr>
      <vt:lpstr>App based Prescription &amp; Dispensation of ATT “AP-eRx “</vt:lpstr>
      <vt:lpstr>App based Prescription &amp; Dispensation of ATT “AP-eRx “</vt:lpstr>
      <vt:lpstr>            Thank You</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Revised National TB Control Programme</dc:title>
  <dc:creator>Dr Amit Karad</dc:creator>
  <cp:lastModifiedBy>Piyush Parmar</cp:lastModifiedBy>
  <cp:revision>189</cp:revision>
  <dcterms:created xsi:type="dcterms:W3CDTF">2018-04-19T09:43:55Z</dcterms:created>
  <dcterms:modified xsi:type="dcterms:W3CDTF">2021-12-10T11:18:07Z</dcterms:modified>
</cp:coreProperties>
</file>