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endParaRPr lang="en-US" dirty="0"/>
          </a:p>
        </p:txBody>
      </p:sp>
      <p:sp>
        <p:nvSpPr>
          <p:cNvPr id="3" name="Subtitle 2"/>
          <p:cNvSpPr>
            <a:spLocks noGrp="1"/>
          </p:cNvSpPr>
          <p:nvPr>
            <p:ph type="subTitle" idx="1"/>
          </p:nvPr>
        </p:nvSpPr>
        <p:spPr>
          <a:xfrm>
            <a:off x="304800" y="228600"/>
            <a:ext cx="8382000" cy="6400800"/>
          </a:xfrm>
        </p:spPr>
        <p:txBody>
          <a:bodyPr>
            <a:normAutofit fontScale="25000" lnSpcReduction="20000"/>
          </a:bodyPr>
          <a:lstStyle/>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9300" b="1" dirty="0">
              <a:solidFill>
                <a:schemeClr val="tx1"/>
              </a:solidFill>
              <a:latin typeface="Times New Roman" pitchFamily="18" charset="0"/>
              <a:cs typeface="Times New Roman" pitchFamily="18" charset="0"/>
            </a:endParaRPr>
          </a:p>
          <a:p>
            <a:endParaRPr lang="en-US" sz="16000" b="1" dirty="0">
              <a:solidFill>
                <a:schemeClr val="tx1"/>
              </a:solidFill>
              <a:latin typeface="Times New Roman" pitchFamily="18" charset="0"/>
              <a:cs typeface="Times New Roman" pitchFamily="18" charset="0"/>
            </a:endParaRPr>
          </a:p>
          <a:p>
            <a:r>
              <a:rPr lang="en-US" sz="15200" b="1" dirty="0">
                <a:solidFill>
                  <a:schemeClr val="tx1"/>
                </a:solidFill>
                <a:latin typeface="Times New Roman" pitchFamily="18" charset="0"/>
                <a:cs typeface="Times New Roman" pitchFamily="18" charset="0"/>
              </a:rPr>
              <a:t>Family Planning Methods</a:t>
            </a:r>
          </a:p>
          <a:p>
            <a:endParaRPr lang="en-US" sz="15200" b="1"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r>
              <a:rPr lang="en-US" sz="9600" b="1" dirty="0">
                <a:solidFill>
                  <a:schemeClr val="tx1"/>
                </a:solidFill>
                <a:latin typeface="Times New Roman" pitchFamily="18" charset="0"/>
                <a:cs typeface="Times New Roman" pitchFamily="18" charset="0"/>
              </a:rPr>
              <a:t>Dr </a:t>
            </a:r>
            <a:r>
              <a:rPr lang="en-US" sz="9600" b="1" dirty="0" err="1">
                <a:solidFill>
                  <a:schemeClr val="tx1"/>
                </a:solidFill>
                <a:latin typeface="Times New Roman" pitchFamily="18" charset="0"/>
                <a:cs typeface="Times New Roman" pitchFamily="18" charset="0"/>
              </a:rPr>
              <a:t>Grishma</a:t>
            </a:r>
            <a:r>
              <a:rPr lang="en-US" sz="9600" b="1" dirty="0">
                <a:solidFill>
                  <a:schemeClr val="tx1"/>
                </a:solidFill>
                <a:latin typeface="Times New Roman" pitchFamily="18" charset="0"/>
                <a:cs typeface="Times New Roman" pitchFamily="18" charset="0"/>
              </a:rPr>
              <a:t> Chauhan </a:t>
            </a:r>
          </a:p>
          <a:p>
            <a:pPr algn="r">
              <a:spcBef>
                <a:spcPts val="0"/>
              </a:spcBef>
            </a:pPr>
            <a:r>
              <a:rPr lang="en-US" sz="9600" b="1">
                <a:solidFill>
                  <a:schemeClr val="tx1"/>
                </a:solidFill>
                <a:latin typeface="Times New Roman" pitchFamily="18" charset="0"/>
                <a:cs typeface="Times New Roman" pitchFamily="18" charset="0"/>
              </a:rPr>
              <a:t>Professor </a:t>
            </a:r>
            <a:endParaRPr lang="en-US" sz="9600" b="1" dirty="0">
              <a:solidFill>
                <a:schemeClr val="tx1"/>
              </a:solidFill>
              <a:latin typeface="Times New Roman" pitchFamily="18" charset="0"/>
              <a:cs typeface="Times New Roman" pitchFamily="18" charset="0"/>
            </a:endParaRPr>
          </a:p>
          <a:p>
            <a:pPr algn="r">
              <a:spcBef>
                <a:spcPts val="0"/>
              </a:spcBef>
            </a:pPr>
            <a:r>
              <a:rPr lang="en-US" sz="9600" b="1" dirty="0">
                <a:solidFill>
                  <a:schemeClr val="tx1"/>
                </a:solidFill>
                <a:latin typeface="Times New Roman" pitchFamily="18" charset="0"/>
                <a:cs typeface="Times New Roman" pitchFamily="18" charset="0"/>
              </a:rPr>
              <a:t>Department of Community Medicine</a:t>
            </a:r>
          </a:p>
          <a:p>
            <a:pPr algn="r">
              <a:spcBef>
                <a:spcPts val="0"/>
              </a:spcBef>
            </a:pPr>
            <a:r>
              <a:rPr lang="en-US" sz="9600" b="1" dirty="0">
                <a:solidFill>
                  <a:schemeClr val="tx1"/>
                </a:solidFill>
                <a:latin typeface="Times New Roman" pitchFamily="18" charset="0"/>
                <a:cs typeface="Times New Roman" pitchFamily="18" charset="0"/>
              </a:rPr>
              <a:t>SBKS MI RC Piparia </a:t>
            </a:r>
          </a:p>
          <a:p>
            <a:endParaRPr lang="en-US" sz="9600" dirty="0"/>
          </a:p>
        </p:txBody>
      </p:sp>
    </p:spTree>
    <p:extLst>
      <p:ext uri="{BB962C8B-B14F-4D97-AF65-F5344CB8AC3E}">
        <p14:creationId xmlns:p14="http://schemas.microsoft.com/office/powerpoint/2010/main" val="1599739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marL="0" indent="0" algn="ctr">
              <a:buNone/>
            </a:pPr>
            <a:r>
              <a:rPr lang="en-US" b="1" u="sng" dirty="0">
                <a:latin typeface="Times New Roman" pitchFamily="18" charset="0"/>
                <a:cs typeface="Times New Roman" pitchFamily="18" charset="0"/>
              </a:rPr>
              <a:t>Contraindications</a:t>
            </a:r>
          </a:p>
          <a:p>
            <a:pPr marL="0" indent="0">
              <a:buNone/>
            </a:pPr>
            <a:r>
              <a:rPr lang="en-US" u="sng" dirty="0">
                <a:latin typeface="Times New Roman" pitchFamily="18" charset="0"/>
                <a:cs typeface="Times New Roman" pitchFamily="18" charset="0"/>
              </a:rPr>
              <a:t>Absolute</a:t>
            </a:r>
            <a:r>
              <a:rPr lang="en-US" dirty="0">
                <a:latin typeface="Times New Roman" pitchFamily="18" charset="0"/>
                <a:cs typeface="Times New Roman" pitchFamily="18" charset="0"/>
              </a:rPr>
              <a:t> – Suspected pregnancy, PID</a:t>
            </a:r>
          </a:p>
          <a:p>
            <a:pPr marL="0" indent="0">
              <a:buNone/>
            </a:pPr>
            <a:r>
              <a:rPr lang="en-US" u="sng" dirty="0">
                <a:latin typeface="Times New Roman" pitchFamily="18" charset="0"/>
                <a:cs typeface="Times New Roman" pitchFamily="18" charset="0"/>
              </a:rPr>
              <a:t>Relative</a:t>
            </a:r>
            <a:r>
              <a:rPr lang="en-US" dirty="0">
                <a:latin typeface="Times New Roman" pitchFamily="18" charset="0"/>
                <a:cs typeface="Times New Roman" pitchFamily="18" charset="0"/>
              </a:rPr>
              <a:t> – Anaemia, menorrhagia, fibroids</a:t>
            </a:r>
          </a:p>
          <a:p>
            <a:pPr marL="0" indent="0">
              <a:buNone/>
            </a:pPr>
            <a:endParaRPr lang="en-US" u="sng" dirty="0">
              <a:latin typeface="Times New Roman" pitchFamily="18" charset="0"/>
              <a:cs typeface="Times New Roman" pitchFamily="18" charset="0"/>
            </a:endParaRPr>
          </a:p>
          <a:p>
            <a:pPr marL="0" indent="0" algn="ctr">
              <a:buNone/>
            </a:pPr>
            <a:r>
              <a:rPr lang="en-US" b="1" u="sng" dirty="0">
                <a:latin typeface="Times New Roman" pitchFamily="18" charset="0"/>
                <a:cs typeface="Times New Roman" pitchFamily="18" charset="0"/>
              </a:rPr>
              <a:t>Side Effects</a:t>
            </a:r>
          </a:p>
          <a:p>
            <a:pPr marL="514350" indent="-514350">
              <a:buAutoNum type="arabicPeriod"/>
            </a:pPr>
            <a:r>
              <a:rPr lang="en-US" dirty="0">
                <a:latin typeface="Times New Roman" pitchFamily="18" charset="0"/>
                <a:cs typeface="Times New Roman" pitchFamily="18" charset="0"/>
              </a:rPr>
              <a:t>Bleeding</a:t>
            </a:r>
          </a:p>
          <a:p>
            <a:pPr marL="514350" indent="-514350">
              <a:buAutoNum type="arabicPeriod"/>
            </a:pPr>
            <a:r>
              <a:rPr lang="en-US" dirty="0">
                <a:latin typeface="Times New Roman" pitchFamily="18" charset="0"/>
                <a:cs typeface="Times New Roman" pitchFamily="18" charset="0"/>
              </a:rPr>
              <a:t>Pain</a:t>
            </a:r>
          </a:p>
          <a:p>
            <a:pPr marL="514350" indent="-514350">
              <a:buAutoNum type="arabicPeriod"/>
            </a:pPr>
            <a:r>
              <a:rPr lang="en-US" dirty="0">
                <a:latin typeface="Times New Roman" pitchFamily="18" charset="0"/>
                <a:cs typeface="Times New Roman" pitchFamily="18" charset="0"/>
              </a:rPr>
              <a:t>Pelvic Infection</a:t>
            </a:r>
          </a:p>
          <a:p>
            <a:pPr marL="514350" indent="-514350">
              <a:buAutoNum type="arabicPeriod"/>
            </a:pPr>
            <a:r>
              <a:rPr lang="en-US" dirty="0">
                <a:latin typeface="Times New Roman" pitchFamily="18" charset="0"/>
                <a:cs typeface="Times New Roman" pitchFamily="18" charset="0"/>
              </a:rPr>
              <a:t>Pregnancy</a:t>
            </a:r>
          </a:p>
          <a:p>
            <a:pPr marL="514350" indent="-514350">
              <a:buAutoNum type="arabicPeriod"/>
            </a:pPr>
            <a:r>
              <a:rPr lang="en-US" dirty="0">
                <a:latin typeface="Times New Roman" pitchFamily="18" charset="0"/>
                <a:cs typeface="Times New Roman" pitchFamily="18" charset="0"/>
              </a:rPr>
              <a:t>Expulsion</a:t>
            </a:r>
          </a:p>
        </p:txBody>
      </p:sp>
    </p:spTree>
    <p:extLst>
      <p:ext uri="{BB962C8B-B14F-4D97-AF65-F5344CB8AC3E}">
        <p14:creationId xmlns:p14="http://schemas.microsoft.com/office/powerpoint/2010/main" val="211894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1796682"/>
              </p:ext>
            </p:extLst>
          </p:nvPr>
        </p:nvGraphicFramePr>
        <p:xfrm>
          <a:off x="457200" y="127000"/>
          <a:ext cx="8229600" cy="6629400"/>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6502400">
                <a:tc>
                  <a:txBody>
                    <a:bodyPr/>
                    <a:lstStyle/>
                    <a:p>
                      <a:pPr algn="just"/>
                      <a:r>
                        <a:rPr lang="en-US" sz="1800" b="0" i="0" u="none" strike="noStrike" kern="1200" baseline="0" dirty="0">
                          <a:solidFill>
                            <a:schemeClr val="tx1"/>
                          </a:solidFill>
                          <a:latin typeface="Times New Roman" pitchFamily="18" charset="0"/>
                          <a:ea typeface="+mn-ea"/>
                          <a:cs typeface="Times New Roman" pitchFamily="18" charset="0"/>
                        </a:rPr>
                        <a:t>Michael E. J., Use of contraceptives methods among women in</a:t>
                      </a:r>
                    </a:p>
                    <a:p>
                      <a:pPr algn="just"/>
                      <a:r>
                        <a:rPr lang="en-US" sz="1800" b="0" i="0" u="none" strike="noStrike" kern="1200" baseline="0" dirty="0">
                          <a:solidFill>
                            <a:schemeClr val="tx1"/>
                          </a:solidFill>
                          <a:latin typeface="Times New Roman" pitchFamily="18" charset="0"/>
                          <a:ea typeface="+mn-ea"/>
                          <a:cs typeface="Times New Roman" pitchFamily="18" charset="0"/>
                        </a:rPr>
                        <a:t>Stable marital relations attending health</a:t>
                      </a:r>
                    </a:p>
                    <a:p>
                      <a:pPr algn="just"/>
                      <a:r>
                        <a:rPr lang="en-US" sz="1800" b="0" i="0" u="none" strike="noStrike" kern="1200" baseline="0" dirty="0">
                          <a:solidFill>
                            <a:schemeClr val="tx1"/>
                          </a:solidFill>
                          <a:latin typeface="Times New Roman" pitchFamily="18" charset="0"/>
                          <a:ea typeface="+mn-ea"/>
                          <a:cs typeface="Times New Roman" pitchFamily="18" charset="0"/>
                        </a:rPr>
                        <a:t>facilities in </a:t>
                      </a:r>
                      <a:r>
                        <a:rPr lang="en-US" sz="1800" b="0" i="0" u="none" strike="noStrike" kern="1200" baseline="0" dirty="0" err="1">
                          <a:solidFill>
                            <a:schemeClr val="tx1"/>
                          </a:solidFill>
                          <a:latin typeface="Times New Roman" pitchFamily="18" charset="0"/>
                          <a:ea typeface="+mn-ea"/>
                          <a:cs typeface="Times New Roman" pitchFamily="18" charset="0"/>
                        </a:rPr>
                        <a:t>Kahama</a:t>
                      </a:r>
                      <a:r>
                        <a:rPr lang="en-US" sz="1800" b="0" i="0" u="none" strike="noStrike" kern="1200" baseline="0" dirty="0">
                          <a:solidFill>
                            <a:schemeClr val="tx1"/>
                          </a:solidFill>
                          <a:latin typeface="Times New Roman" pitchFamily="18" charset="0"/>
                          <a:ea typeface="+mn-ea"/>
                          <a:cs typeface="Times New Roman" pitchFamily="18" charset="0"/>
                        </a:rPr>
                        <a:t> District, </a:t>
                      </a:r>
                      <a:r>
                        <a:rPr lang="en-US" sz="1800" b="0" i="0" u="none" strike="noStrike" kern="1200" baseline="0" dirty="0" err="1">
                          <a:solidFill>
                            <a:schemeClr val="tx1"/>
                          </a:solidFill>
                          <a:latin typeface="Times New Roman" pitchFamily="18" charset="0"/>
                          <a:ea typeface="+mn-ea"/>
                          <a:cs typeface="Times New Roman" pitchFamily="18" charset="0"/>
                        </a:rPr>
                        <a:t>Shinyanga</a:t>
                      </a:r>
                      <a:r>
                        <a:rPr lang="en-US" sz="1800" b="0" i="0" u="none" strike="noStrike" kern="1200" baseline="0" dirty="0">
                          <a:solidFill>
                            <a:schemeClr val="tx1"/>
                          </a:solidFill>
                          <a:latin typeface="Times New Roman" pitchFamily="18" charset="0"/>
                          <a:ea typeface="+mn-ea"/>
                          <a:cs typeface="Times New Roman" pitchFamily="18" charset="0"/>
                        </a:rPr>
                        <a:t> Region,</a:t>
                      </a:r>
                    </a:p>
                    <a:p>
                      <a:r>
                        <a:rPr lang="en-US" sz="1800" b="0" i="0" u="none" strike="noStrike" kern="1200" baseline="0" dirty="0">
                          <a:solidFill>
                            <a:schemeClr val="tx1"/>
                          </a:solidFill>
                          <a:latin typeface="Times New Roman" pitchFamily="18" charset="0"/>
                          <a:ea typeface="+mn-ea"/>
                          <a:cs typeface="Times New Roman" pitchFamily="18" charset="0"/>
                        </a:rPr>
                        <a:t>Tanzania. </a:t>
                      </a:r>
                      <a:r>
                        <a:rPr lang="en-US" sz="1800" b="0" i="0" u="none" strike="noStrike" kern="1200" baseline="0" dirty="0" err="1">
                          <a:solidFill>
                            <a:schemeClr val="tx1"/>
                          </a:solidFill>
                          <a:latin typeface="Times New Roman" pitchFamily="18" charset="0"/>
                          <a:ea typeface="+mn-ea"/>
                          <a:cs typeface="Times New Roman" pitchFamily="18" charset="0"/>
                        </a:rPr>
                        <a:t>Muhimbili</a:t>
                      </a:r>
                      <a:r>
                        <a:rPr lang="en-US" sz="1800" b="0" i="0" u="none" strike="noStrike" kern="1200" baseline="0" dirty="0">
                          <a:solidFill>
                            <a:schemeClr val="tx1"/>
                          </a:solidFill>
                          <a:latin typeface="Times New Roman" pitchFamily="18" charset="0"/>
                          <a:ea typeface="+mn-ea"/>
                          <a:cs typeface="Times New Roman" pitchFamily="18" charset="0"/>
                        </a:rPr>
                        <a:t> University of Health and Allied Sciences</a:t>
                      </a:r>
                    </a:p>
                    <a:p>
                      <a:r>
                        <a:rPr lang="en-US" sz="1800" b="0" i="0" u="none" strike="noStrike" kern="1200" baseline="0">
                          <a:solidFill>
                            <a:schemeClr val="tx1"/>
                          </a:solidFill>
                          <a:latin typeface="Times New Roman" pitchFamily="18" charset="0"/>
                          <a:ea typeface="+mn-ea"/>
                          <a:cs typeface="Times New Roman" pitchFamily="18" charset="0"/>
                        </a:rPr>
                        <a:t>2012.</a:t>
                      </a:r>
                      <a:endParaRPr lang="en-US" sz="1800" b="0" i="0" u="none" strike="noStrike" kern="1200" baseline="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latin typeface="Times New Roman" pitchFamily="18" charset="0"/>
                          <a:cs typeface="Times New Roman" pitchFamily="18" charset="0"/>
                        </a:rPr>
                        <a:t>Cross sectional Study(Low Level of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b="0" i="0" u="none" strike="noStrike" kern="1200" baseline="0" dirty="0">
                          <a:solidFill>
                            <a:schemeClr val="tx1"/>
                          </a:solidFill>
                          <a:latin typeface="Times New Roman" pitchFamily="18" charset="0"/>
                          <a:ea typeface="+mn-ea"/>
                          <a:cs typeface="Times New Roman" pitchFamily="18" charset="0"/>
                        </a:rPr>
                        <a:t>A cross-sectional study on contraceptive methods use was conducted among</a:t>
                      </a:r>
                    </a:p>
                    <a:p>
                      <a:pPr algn="just"/>
                      <a:r>
                        <a:rPr lang="en-US" sz="1600" b="0" i="0" u="none" strike="noStrike" kern="1200" baseline="0" dirty="0">
                          <a:solidFill>
                            <a:schemeClr val="tx1"/>
                          </a:solidFill>
                          <a:latin typeface="Times New Roman" pitchFamily="18" charset="0"/>
                          <a:ea typeface="+mn-ea"/>
                          <a:cs typeface="Times New Roman" pitchFamily="18" charset="0"/>
                        </a:rPr>
                        <a:t>314 women and 20 service providers in ten wards from ten health facilities. Data were</a:t>
                      </a:r>
                    </a:p>
                    <a:p>
                      <a:pPr algn="just"/>
                      <a:r>
                        <a:rPr lang="en-US" sz="1600" b="0" i="0" u="none" strike="noStrike" kern="1200" baseline="0" dirty="0">
                          <a:solidFill>
                            <a:schemeClr val="tx1"/>
                          </a:solidFill>
                          <a:latin typeface="Times New Roman" pitchFamily="18" charset="0"/>
                          <a:ea typeface="+mn-ea"/>
                          <a:cs typeface="Times New Roman" pitchFamily="18" charset="0"/>
                        </a:rPr>
                        <a:t>collected using structured and in-depth interview questionnaires. Information gathered</a:t>
                      </a:r>
                    </a:p>
                    <a:p>
                      <a:pPr algn="just"/>
                      <a:r>
                        <a:rPr lang="en-US" sz="1600" b="0" i="0" u="none" strike="noStrike" kern="1200" baseline="0" dirty="0">
                          <a:solidFill>
                            <a:schemeClr val="tx1"/>
                          </a:solidFill>
                          <a:latin typeface="Times New Roman" pitchFamily="18" charset="0"/>
                          <a:ea typeface="+mn-ea"/>
                          <a:cs typeface="Times New Roman" pitchFamily="18" charset="0"/>
                        </a:rPr>
                        <a:t>included socio-demographic, socio – cultural characteristics, accessibility of</a:t>
                      </a:r>
                    </a:p>
                    <a:p>
                      <a:pPr algn="just"/>
                      <a:r>
                        <a:rPr lang="en-US" sz="1600" b="0" i="0" u="none" strike="noStrike" kern="1200" baseline="0" dirty="0">
                          <a:solidFill>
                            <a:schemeClr val="tx1"/>
                          </a:solidFill>
                          <a:latin typeface="Times New Roman" pitchFamily="18" charset="0"/>
                          <a:ea typeface="+mn-ea"/>
                          <a:cs typeface="Times New Roman" pitchFamily="18" charset="0"/>
                        </a:rPr>
                        <a:t>contraceptive methods, current use and access to information.</a:t>
                      </a:r>
                      <a:endParaRPr lang="en-US" sz="16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a:solidFill>
                            <a:schemeClr val="tx1"/>
                          </a:solidFill>
                          <a:latin typeface="Times New Roman" pitchFamily="18" charset="0"/>
                          <a:ea typeface="+mn-ea"/>
                          <a:cs typeface="Times New Roman" pitchFamily="18" charset="0"/>
                        </a:rPr>
                        <a:t>Thirty five percent of women in stable marital relations reported to be using</a:t>
                      </a:r>
                    </a:p>
                    <a:p>
                      <a:pPr algn="just"/>
                      <a:r>
                        <a:rPr lang="en-US" sz="1300" b="0" i="0" u="none" strike="noStrike" kern="1200" baseline="0" dirty="0">
                          <a:solidFill>
                            <a:schemeClr val="tx1"/>
                          </a:solidFill>
                          <a:latin typeface="Times New Roman" pitchFamily="18" charset="0"/>
                          <a:ea typeface="+mn-ea"/>
                          <a:cs typeface="Times New Roman" pitchFamily="18" charset="0"/>
                        </a:rPr>
                        <a:t>contraceptive methods. Highest (58%) use of contraceptives was reported among women</a:t>
                      </a:r>
                    </a:p>
                    <a:p>
                      <a:pPr algn="just"/>
                      <a:r>
                        <a:rPr lang="en-US" sz="1300" b="0" i="0" u="none" strike="noStrike" kern="1200" baseline="0" dirty="0">
                          <a:solidFill>
                            <a:schemeClr val="tx1"/>
                          </a:solidFill>
                          <a:latin typeface="Times New Roman" pitchFamily="18" charset="0"/>
                          <a:ea typeface="+mn-ea"/>
                          <a:cs typeface="Times New Roman" pitchFamily="18" charset="0"/>
                        </a:rPr>
                        <a:t>in formal employment. Factors found to be significantly associated with contraceptive</a:t>
                      </a:r>
                    </a:p>
                    <a:p>
                      <a:pPr algn="just"/>
                      <a:r>
                        <a:rPr lang="en-US" sz="1300" b="0" i="0" u="none" strike="noStrike" kern="1200" baseline="0" dirty="0">
                          <a:solidFill>
                            <a:schemeClr val="tx1"/>
                          </a:solidFill>
                          <a:latin typeface="Times New Roman" pitchFamily="18" charset="0"/>
                          <a:ea typeface="+mn-ea"/>
                          <a:cs typeface="Times New Roman" pitchFamily="18" charset="0"/>
                        </a:rPr>
                        <a:t>use were: education level, occupation, traditional cultural beliefs, and support from</a:t>
                      </a:r>
                    </a:p>
                    <a:p>
                      <a:pPr algn="just"/>
                      <a:r>
                        <a:rPr lang="en-US" sz="1300" b="0" i="0" u="none" strike="noStrike" kern="1200" baseline="0" dirty="0">
                          <a:solidFill>
                            <a:schemeClr val="tx1"/>
                          </a:solidFill>
                          <a:latin typeface="Times New Roman" pitchFamily="18" charset="0"/>
                          <a:ea typeface="+mn-ea"/>
                          <a:cs typeface="Times New Roman" pitchFamily="18" charset="0"/>
                        </a:rPr>
                        <a:t>husband/partners and access to information while religion, decision maker on desired</a:t>
                      </a:r>
                    </a:p>
                    <a:p>
                      <a:pPr algn="just"/>
                      <a:r>
                        <a:rPr lang="en-US" sz="1300" b="0" i="0" u="none" strike="noStrike" kern="1200" baseline="0" dirty="0">
                          <a:solidFill>
                            <a:schemeClr val="tx1"/>
                          </a:solidFill>
                          <a:latin typeface="Times New Roman" pitchFamily="18" charset="0"/>
                          <a:ea typeface="+mn-ea"/>
                          <a:cs typeface="Times New Roman" pitchFamily="18" charset="0"/>
                        </a:rPr>
                        <a:t>number of children in the family were not found to be significantly associated with the</a:t>
                      </a:r>
                    </a:p>
                    <a:p>
                      <a:pPr algn="just"/>
                      <a:r>
                        <a:rPr lang="en-US" sz="1300" b="0" i="0" u="none" strike="noStrike" kern="1200" baseline="0" dirty="0">
                          <a:solidFill>
                            <a:schemeClr val="tx1"/>
                          </a:solidFill>
                          <a:latin typeface="Times New Roman" pitchFamily="18" charset="0"/>
                          <a:ea typeface="+mn-ea"/>
                          <a:cs typeface="Times New Roman" pitchFamily="18" charset="0"/>
                        </a:rPr>
                        <a:t>use of contraceptive methods.</a:t>
                      </a:r>
                      <a:endParaRPr lang="en-US" sz="13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a:solidFill>
                            <a:schemeClr val="tx1"/>
                          </a:solidFill>
                          <a:latin typeface="Times New Roman" pitchFamily="18" charset="0"/>
                          <a:ea typeface="+mn-ea"/>
                          <a:cs typeface="Times New Roman" pitchFamily="18" charset="0"/>
                        </a:rPr>
                        <a:t>Prevalence of contraceptive use among women in stable marital relations is</a:t>
                      </a:r>
                    </a:p>
                    <a:p>
                      <a:pPr algn="just"/>
                      <a:r>
                        <a:rPr lang="en-US" sz="1300" b="0" i="0" u="none" strike="noStrike" kern="1200" baseline="0" dirty="0">
                          <a:solidFill>
                            <a:schemeClr val="tx1"/>
                          </a:solidFill>
                          <a:latin typeface="Times New Roman" pitchFamily="18" charset="0"/>
                          <a:ea typeface="+mn-ea"/>
                          <a:cs typeface="Times New Roman" pitchFamily="18" charset="0"/>
                        </a:rPr>
                        <a:t>34.5% than that in the general population of women with the age of 15 -49 years in</a:t>
                      </a:r>
                    </a:p>
                    <a:p>
                      <a:pPr algn="just"/>
                      <a:r>
                        <a:rPr lang="en-US" sz="1300" b="0" i="0" u="none" strike="noStrike" kern="1200" baseline="0" dirty="0" err="1">
                          <a:solidFill>
                            <a:schemeClr val="tx1"/>
                          </a:solidFill>
                          <a:latin typeface="Times New Roman" pitchFamily="18" charset="0"/>
                          <a:ea typeface="+mn-ea"/>
                          <a:cs typeface="Times New Roman" pitchFamily="18" charset="0"/>
                        </a:rPr>
                        <a:t>Kahama</a:t>
                      </a:r>
                      <a:r>
                        <a:rPr lang="en-US" sz="1300" b="0" i="0" u="none" strike="noStrike" kern="1200" baseline="0" dirty="0">
                          <a:solidFill>
                            <a:schemeClr val="tx1"/>
                          </a:solidFill>
                          <a:latin typeface="Times New Roman" pitchFamily="18" charset="0"/>
                          <a:ea typeface="+mn-ea"/>
                          <a:cs typeface="Times New Roman" pitchFamily="18" charset="0"/>
                        </a:rPr>
                        <a:t> district (16%, 2011 district report). Socio-demographic factors like education</a:t>
                      </a:r>
                    </a:p>
                    <a:p>
                      <a:pPr algn="just"/>
                      <a:r>
                        <a:rPr lang="en-US" sz="1300" b="0" i="0" u="none" strike="noStrike" kern="1200" baseline="0" dirty="0">
                          <a:solidFill>
                            <a:schemeClr val="tx1"/>
                          </a:solidFill>
                          <a:latin typeface="Times New Roman" pitchFamily="18" charset="0"/>
                          <a:ea typeface="+mn-ea"/>
                          <a:cs typeface="Times New Roman" pitchFamily="18" charset="0"/>
                        </a:rPr>
                        <a:t>level and occupation were found to influence the use of contraceptive methods among</a:t>
                      </a:r>
                    </a:p>
                    <a:p>
                      <a:pPr algn="just"/>
                      <a:r>
                        <a:rPr lang="en-US" sz="1300" b="0" i="0" u="none" strike="noStrike" kern="1200" baseline="0" dirty="0">
                          <a:solidFill>
                            <a:schemeClr val="tx1"/>
                          </a:solidFill>
                          <a:latin typeface="Times New Roman" pitchFamily="18" charset="0"/>
                          <a:ea typeface="+mn-ea"/>
                          <a:cs typeface="Times New Roman" pitchFamily="18" charset="0"/>
                        </a:rPr>
                        <a:t>women in stable marital relations. Moreover, socio-cultural factors like religious beliefs</a:t>
                      </a:r>
                    </a:p>
                    <a:p>
                      <a:pPr algn="just"/>
                      <a:r>
                        <a:rPr lang="en-US" sz="1300" b="0" i="0" u="none" strike="noStrike" kern="1200" baseline="0" dirty="0">
                          <a:solidFill>
                            <a:schemeClr val="tx1"/>
                          </a:solidFill>
                          <a:latin typeface="Times New Roman" pitchFamily="18" charset="0"/>
                          <a:ea typeface="+mn-ea"/>
                          <a:cs typeface="Times New Roman" pitchFamily="18" charset="0"/>
                        </a:rPr>
                        <a:t>and husband/partner support were also crucial in influencing the use of contraceptive</a:t>
                      </a:r>
                    </a:p>
                    <a:p>
                      <a:pPr algn="just"/>
                      <a:r>
                        <a:rPr lang="en-US" sz="1300" b="0" i="0" u="none" strike="noStrike" kern="1200" baseline="0" dirty="0">
                          <a:solidFill>
                            <a:schemeClr val="tx1"/>
                          </a:solidFill>
                          <a:latin typeface="Times New Roman" pitchFamily="18" charset="0"/>
                          <a:ea typeface="+mn-ea"/>
                          <a:cs typeface="Times New Roman" pitchFamily="18" charset="0"/>
                        </a:rPr>
                        <a:t>methods.</a:t>
                      </a:r>
                    </a:p>
                    <a:p>
                      <a:endParaRPr lang="en-US" sz="22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83223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lstStyle/>
          <a:p>
            <a:pPr marL="514350" indent="-514350">
              <a:buAutoNum type="arabicPeriod"/>
            </a:pPr>
            <a:r>
              <a:rPr lang="en-US" dirty="0">
                <a:latin typeface="Times New Roman" pitchFamily="18" charset="0"/>
                <a:cs typeface="Times New Roman" pitchFamily="18" charset="0"/>
              </a:rPr>
              <a:t>There are how many eligible couples per 1000 population in India?</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150-180</a:t>
            </a:r>
          </a:p>
          <a:p>
            <a:pPr marL="514350" indent="-514350">
              <a:buAutoNum type="alphaLcParenR"/>
            </a:pPr>
            <a:r>
              <a:rPr lang="en-US" dirty="0">
                <a:latin typeface="Times New Roman" pitchFamily="18" charset="0"/>
                <a:cs typeface="Times New Roman" pitchFamily="18" charset="0"/>
              </a:rPr>
              <a:t>155-185</a:t>
            </a:r>
          </a:p>
          <a:p>
            <a:pPr marL="514350" indent="-514350">
              <a:buAutoNum type="alphaLcParenR"/>
            </a:pPr>
            <a:r>
              <a:rPr lang="en-US" dirty="0">
                <a:latin typeface="Times New Roman" pitchFamily="18" charset="0"/>
                <a:cs typeface="Times New Roman" pitchFamily="18" charset="0"/>
              </a:rPr>
              <a:t>140-180</a:t>
            </a:r>
          </a:p>
          <a:p>
            <a:pPr marL="514350" indent="-514350">
              <a:buAutoNum type="alphaLcParenR"/>
            </a:pPr>
            <a:r>
              <a:rPr lang="en-US" dirty="0">
                <a:latin typeface="Times New Roman" pitchFamily="18" charset="0"/>
                <a:cs typeface="Times New Roman" pitchFamily="18" charset="0"/>
              </a:rPr>
              <a:t>130-180</a:t>
            </a:r>
          </a:p>
        </p:txBody>
      </p:sp>
    </p:spTree>
    <p:extLst>
      <p:ext uri="{BB962C8B-B14F-4D97-AF65-F5344CB8AC3E}">
        <p14:creationId xmlns:p14="http://schemas.microsoft.com/office/powerpoint/2010/main" val="614434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457200"/>
            <a:ext cx="8229600" cy="5668963"/>
          </a:xfrm>
        </p:spPr>
        <p:txBody>
          <a:bodyPr/>
          <a:lstStyle/>
          <a:p>
            <a:pPr marL="0" indent="0">
              <a:buNone/>
            </a:pPr>
            <a:r>
              <a:rPr lang="en-US" dirty="0">
                <a:latin typeface="Times New Roman" pitchFamily="18" charset="0"/>
                <a:cs typeface="Times New Roman" pitchFamily="18" charset="0"/>
              </a:rPr>
              <a:t>2. What per cent of eligible couples are found in the age group 15­-24 years?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25</a:t>
            </a:r>
          </a:p>
          <a:p>
            <a:pPr marL="514350" indent="-514350">
              <a:buAutoNum type="alphaLcParenR"/>
            </a:pPr>
            <a:r>
              <a:rPr lang="en-US" dirty="0">
                <a:latin typeface="Times New Roman" pitchFamily="18" charset="0"/>
                <a:cs typeface="Times New Roman" pitchFamily="18" charset="0"/>
              </a:rPr>
              <a:t>24</a:t>
            </a:r>
          </a:p>
          <a:p>
            <a:pPr marL="514350" indent="-514350">
              <a:buAutoNum type="alphaLcParenR"/>
            </a:pPr>
            <a:r>
              <a:rPr lang="en-US" dirty="0">
                <a:latin typeface="Times New Roman" pitchFamily="18" charset="0"/>
                <a:cs typeface="Times New Roman" pitchFamily="18" charset="0"/>
              </a:rPr>
              <a:t>20</a:t>
            </a:r>
          </a:p>
          <a:p>
            <a:pPr marL="514350" indent="-514350">
              <a:buAutoNum type="alphaLcParenR"/>
            </a:pPr>
            <a:r>
              <a:rPr lang="en-US" dirty="0">
                <a:latin typeface="Times New Roman" pitchFamily="18" charset="0"/>
                <a:cs typeface="Times New Roman" pitchFamily="18" charset="0"/>
              </a:rPr>
              <a:t>21</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63759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buNone/>
            </a:pPr>
            <a:r>
              <a:rPr lang="en-US" dirty="0">
                <a:latin typeface="Times New Roman" pitchFamily="18" charset="0"/>
                <a:cs typeface="Times New Roman" pitchFamily="18" charset="0"/>
              </a:rPr>
              <a:t>3. Expand </a:t>
            </a:r>
            <a:r>
              <a:rPr lang="en-US" b="1" dirty="0">
                <a:latin typeface="Times New Roman" pitchFamily="18" charset="0"/>
                <a:cs typeface="Times New Roman" pitchFamily="18" charset="0"/>
              </a:rPr>
              <a:t>HWY</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Hundred Women Years</a:t>
            </a:r>
          </a:p>
          <a:p>
            <a:pPr marL="514350" indent="-514350">
              <a:buAutoNum type="alphaLcParenR"/>
            </a:pPr>
            <a:r>
              <a:rPr lang="en-US" dirty="0">
                <a:latin typeface="Times New Roman" pitchFamily="18" charset="0"/>
                <a:cs typeface="Times New Roman" pitchFamily="18" charset="0"/>
              </a:rPr>
              <a:t>Hundred Woman Years</a:t>
            </a:r>
          </a:p>
          <a:p>
            <a:pPr marL="514350" indent="-514350">
              <a:buAutoNum type="alphaLcParenR"/>
            </a:pPr>
            <a:r>
              <a:rPr lang="en-US" dirty="0">
                <a:latin typeface="Times New Roman" pitchFamily="18" charset="0"/>
                <a:cs typeface="Times New Roman" pitchFamily="18" charset="0"/>
              </a:rPr>
              <a:t>Hundred Women Year</a:t>
            </a:r>
          </a:p>
          <a:p>
            <a:pPr marL="514350" indent="-514350">
              <a:buAutoNum type="alphaLcParenR"/>
            </a:pPr>
            <a:r>
              <a:rPr lang="en-US" dirty="0">
                <a:latin typeface="Times New Roman" pitchFamily="18" charset="0"/>
                <a:cs typeface="Times New Roman" pitchFamily="18" charset="0"/>
              </a:rPr>
              <a:t>Hundred Woman Year</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757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a:latin typeface="Times New Roman" pitchFamily="18" charset="0"/>
                <a:cs typeface="Times New Roman" pitchFamily="18" charset="0"/>
              </a:rPr>
              <a:t>4. Failure rate of Male Condom is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2-3/HWY</a:t>
            </a:r>
          </a:p>
          <a:p>
            <a:pPr marL="514350" indent="-514350">
              <a:buAutoNum type="alphaLcParenR"/>
            </a:pPr>
            <a:r>
              <a:rPr lang="en-US" dirty="0">
                <a:latin typeface="Times New Roman" pitchFamily="18" charset="0"/>
                <a:cs typeface="Times New Roman" pitchFamily="18" charset="0"/>
              </a:rPr>
              <a:t>3-4/HWY</a:t>
            </a:r>
          </a:p>
          <a:p>
            <a:pPr marL="514350" indent="-514350">
              <a:buAutoNum type="alphaLcParenR"/>
            </a:pPr>
            <a:r>
              <a:rPr lang="en-US" dirty="0">
                <a:latin typeface="Times New Roman" pitchFamily="18" charset="0"/>
                <a:cs typeface="Times New Roman" pitchFamily="18" charset="0"/>
              </a:rPr>
              <a:t>1-2/HWY</a:t>
            </a:r>
          </a:p>
          <a:p>
            <a:pPr marL="514350" indent="-514350">
              <a:buAutoNum type="alphaLcParenR"/>
            </a:pPr>
            <a:r>
              <a:rPr lang="en-US" dirty="0">
                <a:latin typeface="Times New Roman" pitchFamily="18" charset="0"/>
                <a:cs typeface="Times New Roman" pitchFamily="18" charset="0"/>
              </a:rPr>
              <a:t>2-4/HWY </a:t>
            </a:r>
          </a:p>
        </p:txBody>
      </p:sp>
    </p:spTree>
    <p:extLst>
      <p:ext uri="{BB962C8B-B14F-4D97-AF65-F5344CB8AC3E}">
        <p14:creationId xmlns:p14="http://schemas.microsoft.com/office/powerpoint/2010/main" val="2651050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a:latin typeface="Times New Roman" pitchFamily="18" charset="0"/>
                <a:cs typeface="Times New Roman" pitchFamily="18" charset="0"/>
              </a:rPr>
              <a:t>5. One of the absolute contraindication for insertion of IUCD is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Anaemia</a:t>
            </a:r>
          </a:p>
          <a:p>
            <a:pPr marL="514350" indent="-514350">
              <a:buAutoNum type="alphaLcParenR"/>
            </a:pPr>
            <a:r>
              <a:rPr lang="en-US" dirty="0">
                <a:latin typeface="Times New Roman" pitchFamily="18" charset="0"/>
                <a:cs typeface="Times New Roman" pitchFamily="18" charset="0"/>
              </a:rPr>
              <a:t>Menorrhagia</a:t>
            </a:r>
          </a:p>
          <a:p>
            <a:pPr marL="514350" indent="-514350">
              <a:buAutoNum type="alphaLcParenR"/>
            </a:pPr>
            <a:r>
              <a:rPr lang="en-US" dirty="0">
                <a:latin typeface="Times New Roman" pitchFamily="18" charset="0"/>
                <a:cs typeface="Times New Roman" pitchFamily="18" charset="0"/>
              </a:rPr>
              <a:t>Fibroids</a:t>
            </a:r>
          </a:p>
          <a:p>
            <a:pPr marL="514350" indent="-514350">
              <a:buAutoNum type="alphaLcParenR"/>
            </a:pPr>
            <a:r>
              <a:rPr lang="en-US" dirty="0">
                <a:latin typeface="Times New Roman" pitchFamily="18" charset="0"/>
                <a:cs typeface="Times New Roman" pitchFamily="18" charset="0"/>
              </a:rPr>
              <a:t>PID</a:t>
            </a:r>
          </a:p>
          <a:p>
            <a:pPr marL="0" indent="0">
              <a:buNone/>
            </a:pPr>
            <a:endParaRPr lang="en-US" u="sng"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82260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Times New Roman" pitchFamily="18" charset="0"/>
                <a:cs typeface="Times New Roman" pitchFamily="18" charset="0"/>
              </a:rPr>
              <a:t>Answers</a:t>
            </a:r>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1. a</a:t>
            </a:r>
          </a:p>
          <a:p>
            <a:pPr marL="0" indent="0">
              <a:buNone/>
            </a:pPr>
            <a:r>
              <a:rPr lang="en-US" dirty="0">
                <a:latin typeface="Times New Roman" pitchFamily="18" charset="0"/>
                <a:cs typeface="Times New Roman" pitchFamily="18" charset="0"/>
              </a:rPr>
              <a:t>2. c</a:t>
            </a:r>
          </a:p>
          <a:p>
            <a:pPr marL="0" indent="0">
              <a:buNone/>
            </a:pPr>
            <a:r>
              <a:rPr lang="en-US" dirty="0">
                <a:latin typeface="Times New Roman" pitchFamily="18" charset="0"/>
                <a:cs typeface="Times New Roman" pitchFamily="18" charset="0"/>
              </a:rPr>
              <a:t>3. b</a:t>
            </a:r>
          </a:p>
          <a:p>
            <a:pPr marL="0" indent="0">
              <a:buNone/>
            </a:pPr>
            <a:r>
              <a:rPr lang="en-US" dirty="0">
                <a:latin typeface="Times New Roman" pitchFamily="18" charset="0"/>
                <a:cs typeface="Times New Roman" pitchFamily="18" charset="0"/>
              </a:rPr>
              <a:t>4. a</a:t>
            </a:r>
          </a:p>
          <a:p>
            <a:pPr marL="0" indent="0">
              <a:buNone/>
            </a:pPr>
            <a:r>
              <a:rPr lang="en-US" dirty="0">
                <a:latin typeface="Times New Roman" pitchFamily="18" charset="0"/>
                <a:cs typeface="Times New Roman" pitchFamily="18" charset="0"/>
              </a:rPr>
              <a:t>5. d</a:t>
            </a:r>
          </a:p>
        </p:txBody>
      </p:sp>
    </p:spTree>
    <p:extLst>
      <p:ext uri="{BB962C8B-B14F-4D97-AF65-F5344CB8AC3E}">
        <p14:creationId xmlns:p14="http://schemas.microsoft.com/office/powerpoint/2010/main" val="2783937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Structured Learning Objectives</a:t>
            </a:r>
          </a:p>
        </p:txBody>
      </p:sp>
      <p:sp>
        <p:nvSpPr>
          <p:cNvPr id="3" name="Content Placeholder 2"/>
          <p:cNvSpPr>
            <a:spLocks noGrp="1"/>
          </p:cNvSpPr>
          <p:nvPr>
            <p:ph idx="1"/>
          </p:nvPr>
        </p:nvSpPr>
        <p:spPr/>
        <p:txBody>
          <a:bodyPr/>
          <a:lstStyle/>
          <a:p>
            <a:pPr>
              <a:buFont typeface="Wingdings" pitchFamily="2" charset="2"/>
              <a:buChar char="Ø"/>
            </a:pPr>
            <a:r>
              <a:rPr lang="en-US" dirty="0">
                <a:latin typeface="Times New Roman" pitchFamily="18" charset="0"/>
                <a:cs typeface="Times New Roman" pitchFamily="18" charset="0"/>
              </a:rPr>
              <a:t>Definition of family planning</a:t>
            </a:r>
          </a:p>
          <a:p>
            <a:pPr>
              <a:buFont typeface="Wingdings" pitchFamily="2" charset="2"/>
              <a:buChar char="Ø"/>
            </a:pPr>
            <a:r>
              <a:rPr lang="en-US" dirty="0">
                <a:latin typeface="Times New Roman" pitchFamily="18" charset="0"/>
                <a:cs typeface="Times New Roman" pitchFamily="18" charset="0"/>
              </a:rPr>
              <a:t>Objectives of family planning</a:t>
            </a:r>
          </a:p>
          <a:p>
            <a:pPr>
              <a:buFont typeface="Wingdings" pitchFamily="2" charset="2"/>
              <a:buChar char="Ø"/>
            </a:pPr>
            <a:r>
              <a:rPr lang="en-US" dirty="0">
                <a:latin typeface="Times New Roman" pitchFamily="18" charset="0"/>
                <a:cs typeface="Times New Roman" pitchFamily="18" charset="0"/>
              </a:rPr>
              <a:t>Eligible couples and target couples</a:t>
            </a:r>
          </a:p>
          <a:p>
            <a:pPr>
              <a:buFont typeface="Wingdings" pitchFamily="2" charset="2"/>
              <a:buChar char="Ø"/>
            </a:pPr>
            <a:r>
              <a:rPr lang="en-US" dirty="0">
                <a:latin typeface="Times New Roman" pitchFamily="18" charset="0"/>
                <a:cs typeface="Times New Roman" pitchFamily="18" charset="0"/>
              </a:rPr>
              <a:t>Classification of contraceptive methods</a:t>
            </a:r>
          </a:p>
          <a:p>
            <a:pPr>
              <a:buFont typeface="Wingdings" pitchFamily="2" charset="2"/>
              <a:buChar char="Ø"/>
            </a:pPr>
            <a:r>
              <a:rPr lang="en-US" dirty="0">
                <a:latin typeface="Times New Roman" pitchFamily="18" charset="0"/>
                <a:cs typeface="Times New Roman" pitchFamily="18" charset="0"/>
              </a:rPr>
              <a:t>Barrier Methods</a:t>
            </a:r>
          </a:p>
          <a:p>
            <a:pPr>
              <a:buFont typeface="Wingdings" pitchFamily="2" charset="2"/>
              <a:buChar char="Ø"/>
            </a:pPr>
            <a:r>
              <a:rPr lang="en-US" dirty="0">
                <a:latin typeface="Times New Roman" pitchFamily="18" charset="0"/>
                <a:cs typeface="Times New Roman" pitchFamily="18" charset="0"/>
              </a:rPr>
              <a:t>IUCDs</a:t>
            </a:r>
          </a:p>
        </p:txBody>
      </p:sp>
    </p:spTree>
    <p:extLst>
      <p:ext uri="{BB962C8B-B14F-4D97-AF65-F5344CB8AC3E}">
        <p14:creationId xmlns:p14="http://schemas.microsoft.com/office/powerpoint/2010/main" val="62851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Family Planning</a:t>
            </a:r>
          </a:p>
        </p:txBody>
      </p:sp>
      <p:sp>
        <p:nvSpPr>
          <p:cNvPr id="3" name="Content Placeholder 2"/>
          <p:cNvSpPr>
            <a:spLocks noGrp="1"/>
          </p:cNvSpPr>
          <p:nvPr>
            <p:ph idx="1"/>
          </p:nvPr>
        </p:nvSpPr>
        <p:spPr/>
        <p:txBody>
          <a:bodyPr>
            <a:normAutofit/>
          </a:bodyPr>
          <a:lstStyle/>
          <a:p>
            <a:pPr marL="0" indent="0" algn="just">
              <a:buNone/>
            </a:pPr>
            <a:r>
              <a:rPr lang="en-US" sz="2800" dirty="0">
                <a:latin typeface="Times New Roman" pitchFamily="18" charset="0"/>
                <a:cs typeface="Times New Roman" pitchFamily="18" charset="0"/>
              </a:rPr>
              <a:t>There are several definitions of family planning. An Expert Committee (1971) of the WHO defined family planning as "a way of thinking and living that is adopted voluntarily, upon the basis of knowledge, attitudes and responsible decisions by individuals and couples, in order to promote the health and welfare of the family group and thus contribute effectively to the social development of a country"</a:t>
            </a:r>
          </a:p>
        </p:txBody>
      </p:sp>
    </p:spTree>
    <p:extLst>
      <p:ext uri="{BB962C8B-B14F-4D97-AF65-F5344CB8AC3E}">
        <p14:creationId xmlns:p14="http://schemas.microsoft.com/office/powerpoint/2010/main" val="213852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Objectives</a:t>
            </a:r>
          </a:p>
        </p:txBody>
      </p:sp>
      <p:sp>
        <p:nvSpPr>
          <p:cNvPr id="3" name="Content Placeholder 2"/>
          <p:cNvSpPr>
            <a:spLocks noGrp="1"/>
          </p:cNvSpPr>
          <p:nvPr>
            <p:ph idx="1"/>
          </p:nvPr>
        </p:nvSpPr>
        <p:spPr/>
        <p:txBody>
          <a:bodyPr>
            <a:normAutofit/>
          </a:bodyPr>
          <a:lstStyle/>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to avoid unwanted births </a:t>
            </a:r>
          </a:p>
          <a:p>
            <a:pPr marL="514350" indent="-514350">
              <a:buAutoNum type="arabicPeriod"/>
            </a:pPr>
            <a:r>
              <a:rPr lang="en-US" sz="2800" dirty="0">
                <a:latin typeface="Times New Roman" pitchFamily="18" charset="0"/>
                <a:cs typeface="Times New Roman" pitchFamily="18" charset="0"/>
              </a:rPr>
              <a:t>to bring about wanted births </a:t>
            </a:r>
          </a:p>
          <a:p>
            <a:pPr marL="514350" indent="-514350">
              <a:buAutoNum type="arabicPeriod"/>
            </a:pPr>
            <a:r>
              <a:rPr lang="en-US" sz="2800" dirty="0">
                <a:latin typeface="Times New Roman" pitchFamily="18" charset="0"/>
                <a:cs typeface="Times New Roman" pitchFamily="18" charset="0"/>
              </a:rPr>
              <a:t>to regulate the intervals between pregnancies </a:t>
            </a:r>
          </a:p>
          <a:p>
            <a:pPr marL="514350" indent="-514350">
              <a:buAutoNum type="arabicPeriod"/>
            </a:pPr>
            <a:r>
              <a:rPr lang="en-US" sz="2800" dirty="0">
                <a:latin typeface="Times New Roman" pitchFamily="18" charset="0"/>
                <a:cs typeface="Times New Roman" pitchFamily="18" charset="0"/>
              </a:rPr>
              <a:t>to control the time at which births occur in relation to the ages of the parent</a:t>
            </a:r>
          </a:p>
          <a:p>
            <a:pPr marL="514350" indent="-514350">
              <a:buAutoNum type="arabicPeriod"/>
            </a:pPr>
            <a:r>
              <a:rPr lang="en-US" sz="2800" dirty="0">
                <a:latin typeface="Times New Roman" pitchFamily="18" charset="0"/>
                <a:cs typeface="Times New Roman" pitchFamily="18" charset="0"/>
              </a:rPr>
              <a:t>to determine the number of children in the family</a:t>
            </a:r>
          </a:p>
        </p:txBody>
      </p:sp>
    </p:spTree>
    <p:extLst>
      <p:ext uri="{BB962C8B-B14F-4D97-AF65-F5344CB8AC3E}">
        <p14:creationId xmlns:p14="http://schemas.microsoft.com/office/powerpoint/2010/main" val="399723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6324600"/>
          </a:xfrm>
        </p:spPr>
        <p:txBody>
          <a:bodyPr>
            <a:normAutofit/>
          </a:bodyPr>
          <a:lstStyle/>
          <a:p>
            <a:pPr marL="0" indent="0" algn="ctr">
              <a:buNone/>
            </a:pPr>
            <a:r>
              <a:rPr lang="en-US" b="1" u="sng" dirty="0">
                <a:latin typeface="Times New Roman" pitchFamily="18" charset="0"/>
                <a:cs typeface="Times New Roman" pitchFamily="18" charset="0"/>
              </a:rPr>
              <a:t>Eligible Couples</a:t>
            </a:r>
          </a:p>
          <a:p>
            <a:pPr marL="0" indent="0" algn="ctr">
              <a:buNone/>
            </a:pPr>
            <a:endParaRPr lang="en-US" sz="2000" b="1" u="sng"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An "eligible couple" refers to a currently married couple wherein the wife is in the reproductive age, which is generally assumed to lie between the ages of 15 and 45. </a:t>
            </a:r>
          </a:p>
          <a:p>
            <a:pPr algn="just">
              <a:buFont typeface="Wingdings" pitchFamily="2" charset="2"/>
              <a:buChar char="Ø"/>
            </a:pPr>
            <a:r>
              <a:rPr lang="en-US" sz="2400" dirty="0">
                <a:latin typeface="Times New Roman" pitchFamily="18" charset="0"/>
                <a:cs typeface="Times New Roman" pitchFamily="18" charset="0"/>
              </a:rPr>
              <a:t>There will be at least 150 to 180 such couples per 1000 population in India. These couples are in need of family planning services. </a:t>
            </a:r>
          </a:p>
          <a:p>
            <a:pPr algn="just">
              <a:buFont typeface="Wingdings" pitchFamily="2" charset="2"/>
              <a:buChar char="Ø"/>
            </a:pPr>
            <a:r>
              <a:rPr lang="en-US" sz="2400" dirty="0">
                <a:latin typeface="Times New Roman" pitchFamily="18" charset="0"/>
                <a:cs typeface="Times New Roman" pitchFamily="18" charset="0"/>
              </a:rPr>
              <a:t>About 20 per cent of eligible couples are found in the age group 15­-24 years . </a:t>
            </a:r>
          </a:p>
          <a:p>
            <a:pPr algn="just">
              <a:buFont typeface="Wingdings" pitchFamily="2" charset="2"/>
              <a:buChar char="Ø"/>
            </a:pPr>
            <a:r>
              <a:rPr lang="en-US" sz="2400" dirty="0">
                <a:latin typeface="Times New Roman" pitchFamily="18" charset="0"/>
                <a:cs typeface="Times New Roman" pitchFamily="18" charset="0"/>
              </a:rPr>
              <a:t>On an average 2.5 million couples are joining the reproductive group every year. </a:t>
            </a:r>
          </a:p>
          <a:p>
            <a:pPr algn="just">
              <a:buFont typeface="Wingdings" pitchFamily="2" charset="2"/>
              <a:buChar char="Ø"/>
            </a:pPr>
            <a:r>
              <a:rPr lang="en-US" sz="2400" dirty="0">
                <a:latin typeface="Times New Roman" pitchFamily="18" charset="0"/>
                <a:cs typeface="Times New Roman" pitchFamily="18" charset="0"/>
              </a:rPr>
              <a:t>The "Eligible Couple Register" is a basic document for organizing family planning work. </a:t>
            </a:r>
          </a:p>
        </p:txBody>
      </p:sp>
    </p:spTree>
    <p:extLst>
      <p:ext uri="{BB962C8B-B14F-4D97-AF65-F5344CB8AC3E}">
        <p14:creationId xmlns:p14="http://schemas.microsoft.com/office/powerpoint/2010/main" val="23820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0" indent="0" algn="ctr">
              <a:buNone/>
            </a:pPr>
            <a:r>
              <a:rPr lang="en-US" b="1" u="sng" dirty="0">
                <a:latin typeface="Times New Roman" pitchFamily="18" charset="0"/>
                <a:cs typeface="Times New Roman" pitchFamily="18" charset="0"/>
              </a:rPr>
              <a:t>Target Couples</a:t>
            </a:r>
          </a:p>
          <a:p>
            <a:pPr algn="just">
              <a:buFont typeface="Wingdings" pitchFamily="2" charset="2"/>
              <a:buChar char="Ø"/>
            </a:pPr>
            <a:r>
              <a:rPr lang="en-US" sz="2400" dirty="0">
                <a:latin typeface="Times New Roman" pitchFamily="18" charset="0"/>
                <a:cs typeface="Times New Roman" pitchFamily="18" charset="0"/>
              </a:rPr>
              <a:t>In order to pin-point the couples who are a priority group within the broad definition of "eligible couples", the term "target couple" was coined. </a:t>
            </a:r>
          </a:p>
          <a:p>
            <a:pPr algn="just">
              <a:buFont typeface="Wingdings" pitchFamily="2" charset="2"/>
              <a:buChar char="Ø"/>
            </a:pPr>
            <a:r>
              <a:rPr lang="en-US" sz="2400" dirty="0">
                <a:latin typeface="Times New Roman" pitchFamily="18" charset="0"/>
                <a:cs typeface="Times New Roman" pitchFamily="18" charset="0"/>
              </a:rPr>
              <a:t>Hitherto, the term target couple was applied to couples who have had 2-3 living children, and family planning was largely directed to such couples. </a:t>
            </a:r>
          </a:p>
          <a:p>
            <a:pPr algn="just">
              <a:buFont typeface="Wingdings" pitchFamily="2" charset="2"/>
              <a:buChar char="Ø"/>
            </a:pPr>
            <a:r>
              <a:rPr lang="en-US" sz="2400" dirty="0">
                <a:latin typeface="Times New Roman" pitchFamily="18" charset="0"/>
                <a:cs typeface="Times New Roman" pitchFamily="18" charset="0"/>
              </a:rPr>
              <a:t>The definition of a target couple has been gradually enlarged to include families with one child or even newly married couples  with a view to develop acceptance of the idea of family planning from the earliest possible stage. </a:t>
            </a:r>
          </a:p>
          <a:p>
            <a:pPr algn="just">
              <a:buFont typeface="Wingdings" pitchFamily="2" charset="2"/>
              <a:buChar char="Ø"/>
            </a:pPr>
            <a:r>
              <a:rPr lang="en-US" sz="2400" dirty="0">
                <a:latin typeface="Times New Roman" pitchFamily="18" charset="0"/>
                <a:cs typeface="Times New Roman" pitchFamily="18" charset="0"/>
              </a:rPr>
              <a:t>In effect, the term target couple has lost its original meaning. The term eligible couple is now more widely used and has come to stay.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8933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Contraceptive Methods</a:t>
            </a:r>
          </a:p>
        </p:txBody>
      </p:sp>
      <p:sp>
        <p:nvSpPr>
          <p:cNvPr id="3" name="Content Placeholder 2"/>
          <p:cNvSpPr>
            <a:spLocks noGrp="1"/>
          </p:cNvSpPr>
          <p:nvPr>
            <p:ph idx="1"/>
          </p:nvPr>
        </p:nvSpPr>
        <p:spPr>
          <a:xfrm>
            <a:off x="457200" y="1371600"/>
            <a:ext cx="8229600" cy="5334000"/>
          </a:xfrm>
        </p:spPr>
        <p:txBody>
          <a:bodyPr>
            <a:normAutofit/>
          </a:bodyPr>
          <a:lstStyle/>
          <a:p>
            <a:pPr marL="0" indent="0">
              <a:buNone/>
            </a:pPr>
            <a:r>
              <a:rPr lang="en-US" sz="2400" b="1" dirty="0">
                <a:latin typeface="Times New Roman" pitchFamily="18" charset="0"/>
                <a:cs typeface="Times New Roman" pitchFamily="18" charset="0"/>
              </a:rPr>
              <a:t>I  </a:t>
            </a:r>
            <a:r>
              <a:rPr lang="en-US" sz="2400" b="1" u="sng" dirty="0">
                <a:latin typeface="Times New Roman" pitchFamily="18" charset="0"/>
                <a:cs typeface="Times New Roman" pitchFamily="18" charset="0"/>
              </a:rPr>
              <a:t>Spacing Methods</a:t>
            </a:r>
          </a:p>
          <a:p>
            <a:pPr marL="0" indent="0">
              <a:buNone/>
            </a:pPr>
            <a:r>
              <a:rPr lang="en-US" sz="2400" dirty="0">
                <a:latin typeface="Times New Roman" pitchFamily="18" charset="0"/>
                <a:cs typeface="Times New Roman" pitchFamily="18" charset="0"/>
              </a:rPr>
              <a:t>1 Barrier Methods</a:t>
            </a:r>
          </a:p>
          <a:p>
            <a:pPr marL="514350" indent="-514350">
              <a:buAutoNum type="alphaLcParenR"/>
            </a:pPr>
            <a:r>
              <a:rPr lang="en-US" sz="2400" dirty="0">
                <a:latin typeface="Times New Roman" pitchFamily="18" charset="0"/>
                <a:cs typeface="Times New Roman" pitchFamily="18" charset="0"/>
              </a:rPr>
              <a:t>Physical Methods</a:t>
            </a:r>
          </a:p>
          <a:p>
            <a:pPr marL="514350" indent="-514350">
              <a:buAutoNum type="alphaLcParenR"/>
            </a:pPr>
            <a:r>
              <a:rPr lang="en-US" sz="2400" dirty="0">
                <a:latin typeface="Times New Roman" pitchFamily="18" charset="0"/>
                <a:cs typeface="Times New Roman" pitchFamily="18" charset="0"/>
              </a:rPr>
              <a:t>Chemical Methods</a:t>
            </a:r>
          </a:p>
          <a:p>
            <a:pPr marL="514350" indent="-514350">
              <a:buAutoNum type="alphaLcParenR"/>
            </a:pPr>
            <a:r>
              <a:rPr lang="en-US" sz="2400" dirty="0">
                <a:latin typeface="Times New Roman" pitchFamily="18" charset="0"/>
                <a:cs typeface="Times New Roman" pitchFamily="18" charset="0"/>
              </a:rPr>
              <a:t>Combined Methods</a:t>
            </a:r>
          </a:p>
          <a:p>
            <a:pPr marL="0" indent="0">
              <a:buNone/>
            </a:pPr>
            <a:r>
              <a:rPr lang="en-US" sz="2400" dirty="0">
                <a:latin typeface="Times New Roman" pitchFamily="18" charset="0"/>
                <a:cs typeface="Times New Roman" pitchFamily="18" charset="0"/>
              </a:rPr>
              <a:t>2 Intrauterine Devices</a:t>
            </a:r>
          </a:p>
          <a:p>
            <a:pPr marL="0" indent="0">
              <a:buNone/>
            </a:pPr>
            <a:r>
              <a:rPr lang="en-US" sz="2400" dirty="0">
                <a:latin typeface="Times New Roman" pitchFamily="18" charset="0"/>
                <a:cs typeface="Times New Roman" pitchFamily="18" charset="0"/>
              </a:rPr>
              <a:t>3 Hormonal Methods</a:t>
            </a:r>
          </a:p>
          <a:p>
            <a:pPr marL="0" indent="0">
              <a:buNone/>
            </a:pPr>
            <a:r>
              <a:rPr lang="en-US" sz="2400" dirty="0">
                <a:latin typeface="Times New Roman" pitchFamily="18" charset="0"/>
                <a:cs typeface="Times New Roman" pitchFamily="18" charset="0"/>
              </a:rPr>
              <a:t>4 Post </a:t>
            </a:r>
            <a:r>
              <a:rPr lang="en-US" sz="2400" dirty="0" err="1">
                <a:latin typeface="Times New Roman" pitchFamily="18" charset="0"/>
                <a:cs typeface="Times New Roman" pitchFamily="18" charset="0"/>
              </a:rPr>
              <a:t>conceptional</a:t>
            </a:r>
            <a:r>
              <a:rPr lang="en-US" sz="2400" dirty="0">
                <a:latin typeface="Times New Roman" pitchFamily="18" charset="0"/>
                <a:cs typeface="Times New Roman" pitchFamily="18" charset="0"/>
              </a:rPr>
              <a:t> Methods</a:t>
            </a:r>
          </a:p>
          <a:p>
            <a:pPr marL="0" indent="0">
              <a:buNone/>
            </a:pPr>
            <a:r>
              <a:rPr lang="en-US" sz="2400" dirty="0">
                <a:latin typeface="Times New Roman" pitchFamily="18" charset="0"/>
                <a:cs typeface="Times New Roman" pitchFamily="18" charset="0"/>
              </a:rPr>
              <a:t>5 Miscellaneous Methods</a:t>
            </a:r>
          </a:p>
          <a:p>
            <a:pPr marL="0" indent="0">
              <a:buNone/>
            </a:pPr>
            <a:r>
              <a:rPr lang="en-US" sz="2400" b="1" dirty="0">
                <a:latin typeface="Times New Roman" pitchFamily="18" charset="0"/>
                <a:cs typeface="Times New Roman" pitchFamily="18" charset="0"/>
              </a:rPr>
              <a:t>II </a:t>
            </a:r>
            <a:r>
              <a:rPr lang="en-US" sz="2400" b="1" u="sng" dirty="0">
                <a:latin typeface="Times New Roman" pitchFamily="18" charset="0"/>
                <a:cs typeface="Times New Roman" pitchFamily="18" charset="0"/>
              </a:rPr>
              <a:t>Terminal Methods</a:t>
            </a:r>
          </a:p>
          <a:p>
            <a:pPr marL="0" indent="0">
              <a:buNone/>
            </a:pPr>
            <a:r>
              <a:rPr lang="en-US" sz="2400" dirty="0">
                <a:latin typeface="Times New Roman" pitchFamily="18" charset="0"/>
                <a:cs typeface="Times New Roman" pitchFamily="18" charset="0"/>
              </a:rPr>
              <a:t>1 Male Sterilization</a:t>
            </a:r>
          </a:p>
          <a:p>
            <a:pPr marL="0" indent="0">
              <a:buNone/>
            </a:pPr>
            <a:r>
              <a:rPr lang="en-US" sz="2400" dirty="0">
                <a:latin typeface="Times New Roman" pitchFamily="18" charset="0"/>
                <a:cs typeface="Times New Roman" pitchFamily="18" charset="0"/>
              </a:rPr>
              <a:t>2 Female Sterilization</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0696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lgn="ctr">
              <a:buNone/>
            </a:pPr>
            <a:r>
              <a:rPr lang="en-US" b="1" u="sng" dirty="0">
                <a:latin typeface="Times New Roman" pitchFamily="18" charset="0"/>
                <a:cs typeface="Times New Roman" pitchFamily="18" charset="0"/>
              </a:rPr>
              <a:t>Physical Methods</a:t>
            </a:r>
          </a:p>
          <a:p>
            <a:pPr marL="514350" indent="-514350">
              <a:buAutoNum type="arabicPeriod"/>
            </a:pPr>
            <a:r>
              <a:rPr lang="en-US" sz="2800" dirty="0">
                <a:latin typeface="Times New Roman" pitchFamily="18" charset="0"/>
                <a:cs typeface="Times New Roman" pitchFamily="18" charset="0"/>
              </a:rPr>
              <a:t>Male Condom – 2-3/HWY(Hundred Woman Years)</a:t>
            </a:r>
          </a:p>
          <a:p>
            <a:pPr marL="514350" indent="-514350">
              <a:buAutoNum type="arabicPeriod"/>
            </a:pPr>
            <a:r>
              <a:rPr lang="en-US" sz="2800" dirty="0">
                <a:latin typeface="Times New Roman" pitchFamily="18" charset="0"/>
                <a:cs typeface="Times New Roman" pitchFamily="18" charset="0"/>
              </a:rPr>
              <a:t>Female Condom – 5/HWY</a:t>
            </a:r>
          </a:p>
          <a:p>
            <a:pPr marL="514350" indent="-514350">
              <a:buAutoNum type="arabicPeriod"/>
            </a:pPr>
            <a:r>
              <a:rPr lang="en-US" sz="2800" dirty="0">
                <a:latin typeface="Times New Roman" pitchFamily="18" charset="0"/>
                <a:cs typeface="Times New Roman" pitchFamily="18" charset="0"/>
              </a:rPr>
              <a:t>Diaphragm – 6-12/HWY</a:t>
            </a:r>
          </a:p>
          <a:p>
            <a:pPr marL="514350" indent="-514350">
              <a:buAutoNum type="arabicPeriod"/>
            </a:pPr>
            <a:r>
              <a:rPr lang="en-US" sz="2800" dirty="0">
                <a:latin typeface="Times New Roman" pitchFamily="18" charset="0"/>
                <a:cs typeface="Times New Roman" pitchFamily="18" charset="0"/>
              </a:rPr>
              <a:t>Vaginal Sponge – </a:t>
            </a:r>
            <a:r>
              <a:rPr lang="en-US" sz="2800" dirty="0" err="1">
                <a:latin typeface="Times New Roman" pitchFamily="18" charset="0"/>
                <a:cs typeface="Times New Roman" pitchFamily="18" charset="0"/>
              </a:rPr>
              <a:t>Parous</a:t>
            </a:r>
            <a:r>
              <a:rPr lang="en-US" sz="2800" dirty="0">
                <a:latin typeface="Times New Roman" pitchFamily="18" charset="0"/>
                <a:cs typeface="Times New Roman" pitchFamily="18" charset="0"/>
              </a:rPr>
              <a:t> 20-40/HWY</a:t>
            </a:r>
          </a:p>
          <a:p>
            <a:pPr marL="0" indent="0">
              <a:buNone/>
            </a:pPr>
            <a:r>
              <a:rPr lang="en-US" sz="2800" dirty="0">
                <a:latin typeface="Times New Roman" pitchFamily="18" charset="0"/>
                <a:cs typeface="Times New Roman" pitchFamily="18" charset="0"/>
              </a:rPr>
              <a:t>                                   Nulliparous 9-20/HWY</a:t>
            </a:r>
          </a:p>
          <a:p>
            <a:pPr marL="0" indent="0" algn="ctr">
              <a:buNone/>
            </a:pPr>
            <a:endParaRPr lang="en-US" b="1" u="sng" dirty="0">
              <a:latin typeface="Times New Roman" pitchFamily="18" charset="0"/>
              <a:cs typeface="Times New Roman" pitchFamily="18" charset="0"/>
            </a:endParaRPr>
          </a:p>
          <a:p>
            <a:pPr marL="0" indent="0" algn="ctr">
              <a:buNone/>
            </a:pPr>
            <a:r>
              <a:rPr lang="en-US" b="1" u="sng" dirty="0">
                <a:latin typeface="Times New Roman" pitchFamily="18" charset="0"/>
                <a:cs typeface="Times New Roman" pitchFamily="18" charset="0"/>
              </a:rPr>
              <a:t>Chemical Methods</a:t>
            </a:r>
          </a:p>
          <a:p>
            <a:pPr marL="514350" indent="-514350">
              <a:buAutoNum type="arabicPeriod"/>
            </a:pPr>
            <a:r>
              <a:rPr lang="en-US" sz="2800" dirty="0">
                <a:latin typeface="Times New Roman" pitchFamily="18" charset="0"/>
                <a:cs typeface="Times New Roman" pitchFamily="18" charset="0"/>
              </a:rPr>
              <a:t>Foams</a:t>
            </a:r>
          </a:p>
          <a:p>
            <a:pPr marL="514350" indent="-514350">
              <a:buAutoNum type="arabicPeriod"/>
            </a:pPr>
            <a:r>
              <a:rPr lang="en-US" sz="2800" dirty="0" err="1">
                <a:latin typeface="Times New Roman" pitchFamily="18" charset="0"/>
                <a:cs typeface="Times New Roman" pitchFamily="18" charset="0"/>
              </a:rPr>
              <a:t>Creams,jellies</a:t>
            </a:r>
            <a:r>
              <a:rPr lang="en-US" sz="2800" dirty="0">
                <a:latin typeface="Times New Roman" pitchFamily="18" charset="0"/>
                <a:cs typeface="Times New Roman" pitchFamily="18" charset="0"/>
              </a:rPr>
              <a:t> and pastes</a:t>
            </a:r>
          </a:p>
          <a:p>
            <a:pPr marL="514350" indent="-514350">
              <a:buAutoNum type="arabicPeriod"/>
            </a:pPr>
            <a:r>
              <a:rPr lang="en-US" sz="2800" dirty="0">
                <a:latin typeface="Times New Roman" pitchFamily="18" charset="0"/>
                <a:cs typeface="Times New Roman" pitchFamily="18" charset="0"/>
              </a:rPr>
              <a:t>Suppositories</a:t>
            </a:r>
          </a:p>
          <a:p>
            <a:pPr marL="514350" indent="-514350">
              <a:buAutoNum type="arabicPeriod"/>
            </a:pPr>
            <a:r>
              <a:rPr lang="en-US" sz="2800" dirty="0">
                <a:latin typeface="Times New Roman" pitchFamily="18" charset="0"/>
                <a:cs typeface="Times New Roman" pitchFamily="18" charset="0"/>
              </a:rPr>
              <a:t>Soluble films</a:t>
            </a:r>
          </a:p>
        </p:txBody>
      </p:sp>
    </p:spTree>
    <p:extLst>
      <p:ext uri="{BB962C8B-B14F-4D97-AF65-F5344CB8AC3E}">
        <p14:creationId xmlns:p14="http://schemas.microsoft.com/office/powerpoint/2010/main" val="206201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Intra Uterine Devices</a:t>
            </a:r>
          </a:p>
        </p:txBody>
      </p:sp>
      <p:sp>
        <p:nvSpPr>
          <p:cNvPr id="3" name="Content Placeholder 2"/>
          <p:cNvSpPr>
            <a:spLocks noGrp="1"/>
          </p:cNvSpPr>
          <p:nvPr>
            <p:ph idx="1"/>
          </p:nvPr>
        </p:nvSpPr>
        <p:spPr/>
        <p:txBody>
          <a:bodyPr/>
          <a:lstStyle/>
          <a:p>
            <a:pPr marL="514350" indent="-514350">
              <a:buAutoNum type="alphaLcParenR"/>
            </a:pPr>
            <a:r>
              <a:rPr lang="en-US" dirty="0">
                <a:latin typeface="Times New Roman" pitchFamily="18" charset="0"/>
                <a:cs typeface="Times New Roman" pitchFamily="18" charset="0"/>
              </a:rPr>
              <a:t>First Generation – </a:t>
            </a:r>
            <a:r>
              <a:rPr lang="en-US" dirty="0" err="1">
                <a:latin typeface="Times New Roman" pitchFamily="18" charset="0"/>
                <a:cs typeface="Times New Roman" pitchFamily="18" charset="0"/>
              </a:rPr>
              <a:t>Lippes</a:t>
            </a:r>
            <a:r>
              <a:rPr lang="en-US" dirty="0">
                <a:latin typeface="Times New Roman" pitchFamily="18" charset="0"/>
                <a:cs typeface="Times New Roman" pitchFamily="18" charset="0"/>
              </a:rPr>
              <a:t> loop</a:t>
            </a:r>
          </a:p>
          <a:p>
            <a:pPr marL="514350" indent="-514350">
              <a:buAutoNum type="alphaLcParenR"/>
            </a:pPr>
            <a:r>
              <a:rPr lang="en-US" dirty="0">
                <a:latin typeface="Times New Roman" pitchFamily="18" charset="0"/>
                <a:cs typeface="Times New Roman" pitchFamily="18" charset="0"/>
              </a:rPr>
              <a:t>Second Generation – Copper -7,Copper T 200</a:t>
            </a:r>
          </a:p>
          <a:p>
            <a:pPr marL="514350" indent="-514350">
              <a:spcBef>
                <a:spcPts val="0"/>
              </a:spcBef>
              <a:buAutoNum type="alphaLcParenR"/>
            </a:pPr>
            <a:r>
              <a:rPr lang="en-US" dirty="0">
                <a:latin typeface="Times New Roman" pitchFamily="18" charset="0"/>
                <a:cs typeface="Times New Roman" pitchFamily="18" charset="0"/>
              </a:rPr>
              <a:t>Third Generation – LNG20(</a:t>
            </a:r>
            <a:r>
              <a:rPr lang="en-US" dirty="0" err="1">
                <a:latin typeface="Times New Roman" pitchFamily="18" charset="0"/>
                <a:cs typeface="Times New Roman" pitchFamily="18" charset="0"/>
              </a:rPr>
              <a:t>Mirena</a:t>
            </a:r>
            <a:r>
              <a:rPr lang="en-US" dirty="0">
                <a:latin typeface="Times New Roman" pitchFamily="18" charset="0"/>
                <a:cs typeface="Times New Roman" pitchFamily="18" charset="0"/>
              </a:rPr>
              <a:t>)</a:t>
            </a:r>
          </a:p>
          <a:p>
            <a:pPr marL="0" indent="0">
              <a:spcBef>
                <a:spcPts val="0"/>
              </a:spcBef>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progestasert</a:t>
            </a:r>
            <a:r>
              <a:rPr lang="en-US" dirty="0">
                <a:latin typeface="Times New Roman" pitchFamily="18" charset="0"/>
                <a:cs typeface="Times New Roman" pitchFamily="18" charset="0"/>
              </a:rPr>
              <a:t>)</a:t>
            </a:r>
          </a:p>
          <a:p>
            <a:pPr marL="0" indent="0">
              <a:spcBef>
                <a:spcPts val="0"/>
              </a:spcBef>
              <a:buNone/>
            </a:pPr>
            <a:endParaRPr lang="en-US" dirty="0">
              <a:latin typeface="Times New Roman" pitchFamily="18" charset="0"/>
              <a:cs typeface="Times New Roman" pitchFamily="18" charset="0"/>
            </a:endParaRPr>
          </a:p>
          <a:p>
            <a:pPr marL="0" indent="0">
              <a:spcBef>
                <a:spcPts val="0"/>
              </a:spcBef>
              <a:buNone/>
            </a:pPr>
            <a:r>
              <a:rPr lang="en-US" dirty="0">
                <a:latin typeface="Times New Roman" pitchFamily="18" charset="0"/>
                <a:cs typeface="Times New Roman" pitchFamily="18" charset="0"/>
              </a:rPr>
              <a:t>Failure Rate – 0.2 – 3 %</a:t>
            </a:r>
          </a:p>
        </p:txBody>
      </p:sp>
    </p:spTree>
    <p:extLst>
      <p:ext uri="{BB962C8B-B14F-4D97-AF65-F5344CB8AC3E}">
        <p14:creationId xmlns:p14="http://schemas.microsoft.com/office/powerpoint/2010/main" val="1560918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921</Words>
  <Application>Microsoft Office PowerPoint</Application>
  <PresentationFormat>On-screen Show (4:3)</PresentationFormat>
  <Paragraphs>170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 </vt:lpstr>
      <vt:lpstr>Structured Learning Objectives</vt:lpstr>
      <vt:lpstr>Family Planning</vt:lpstr>
      <vt:lpstr>Objectives</vt:lpstr>
      <vt:lpstr> </vt:lpstr>
      <vt:lpstr> </vt:lpstr>
      <vt:lpstr>Contraceptive Methods</vt:lpstr>
      <vt:lpstr> </vt:lpstr>
      <vt:lpstr>Intra Uterine Devices</vt:lpstr>
      <vt:lpstr> </vt:lpstr>
      <vt:lpstr> </vt:lpstr>
      <vt:lpstr> </vt:lpstr>
      <vt:lpstr> </vt:lpstr>
      <vt:lpstr> </vt:lpstr>
      <vt:lpstr> </vt:lpstr>
      <vt:lpstr> </vt:lpstr>
      <vt:lpstr>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Maharshi Patel</cp:lastModifiedBy>
  <cp:revision>19</cp:revision>
  <dcterms:created xsi:type="dcterms:W3CDTF">2006-08-16T00:00:00Z</dcterms:created>
  <dcterms:modified xsi:type="dcterms:W3CDTF">2022-02-07T04:13:57Z</dcterms:modified>
</cp:coreProperties>
</file>